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mov" ContentType="video/unknown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charts/chart1.xml" ContentType="application/vnd.openxmlformats-officedocument.drawingml.chart+xml"/>
  <Override PartName="/ppt/notesSlides/notesSlide34.xml" ContentType="application/vnd.openxmlformats-officedocument.presentationml.notesSlide+xml"/>
  <Override PartName="/ppt/charts/chart2.xml" ContentType="application/vnd.openxmlformats-officedocument.drawingml.chart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57" r:id="rId1"/>
  </p:sldMasterIdLst>
  <p:notesMasterIdLst>
    <p:notesMasterId r:id="rId67"/>
  </p:notesMasterIdLst>
  <p:sldIdLst>
    <p:sldId id="256" r:id="rId2"/>
    <p:sldId id="326" r:id="rId3"/>
    <p:sldId id="415" r:id="rId4"/>
    <p:sldId id="416" r:id="rId5"/>
    <p:sldId id="259" r:id="rId6"/>
    <p:sldId id="258" r:id="rId7"/>
    <p:sldId id="411" r:id="rId8"/>
    <p:sldId id="413" r:id="rId9"/>
    <p:sldId id="414" r:id="rId10"/>
    <p:sldId id="261" r:id="rId11"/>
    <p:sldId id="260" r:id="rId12"/>
    <p:sldId id="305" r:id="rId13"/>
    <p:sldId id="343" r:id="rId14"/>
    <p:sldId id="264" r:id="rId15"/>
    <p:sldId id="367" r:id="rId16"/>
    <p:sldId id="368" r:id="rId17"/>
    <p:sldId id="369" r:id="rId18"/>
    <p:sldId id="370" r:id="rId19"/>
    <p:sldId id="373" r:id="rId20"/>
    <p:sldId id="424" r:id="rId21"/>
    <p:sldId id="374" r:id="rId22"/>
    <p:sldId id="375" r:id="rId23"/>
    <p:sldId id="376" r:id="rId24"/>
    <p:sldId id="377" r:id="rId25"/>
    <p:sldId id="378" r:id="rId26"/>
    <p:sldId id="379" r:id="rId27"/>
    <p:sldId id="419" r:id="rId28"/>
    <p:sldId id="421" r:id="rId29"/>
    <p:sldId id="422" r:id="rId30"/>
    <p:sldId id="425" r:id="rId31"/>
    <p:sldId id="426" r:id="rId32"/>
    <p:sldId id="384" r:id="rId33"/>
    <p:sldId id="385" r:id="rId34"/>
    <p:sldId id="388" r:id="rId35"/>
    <p:sldId id="389" r:id="rId36"/>
    <p:sldId id="423" r:id="rId37"/>
    <p:sldId id="405" r:id="rId38"/>
    <p:sldId id="407" r:id="rId39"/>
    <p:sldId id="316" r:id="rId40"/>
    <p:sldId id="399" r:id="rId41"/>
    <p:sldId id="402" r:id="rId42"/>
    <p:sldId id="400" r:id="rId43"/>
    <p:sldId id="403" r:id="rId44"/>
    <p:sldId id="408" r:id="rId45"/>
    <p:sldId id="329" r:id="rId46"/>
    <p:sldId id="330" r:id="rId47"/>
    <p:sldId id="281" r:id="rId48"/>
    <p:sldId id="401" r:id="rId49"/>
    <p:sldId id="366" r:id="rId50"/>
    <p:sldId id="397" r:id="rId51"/>
    <p:sldId id="287" r:id="rId52"/>
    <p:sldId id="286" r:id="rId53"/>
    <p:sldId id="304" r:id="rId54"/>
    <p:sldId id="417" r:id="rId55"/>
    <p:sldId id="354" r:id="rId56"/>
    <p:sldId id="355" r:id="rId57"/>
    <p:sldId id="357" r:id="rId58"/>
    <p:sldId id="360" r:id="rId59"/>
    <p:sldId id="361" r:id="rId60"/>
    <p:sldId id="358" r:id="rId61"/>
    <p:sldId id="393" r:id="rId62"/>
    <p:sldId id="395" r:id="rId63"/>
    <p:sldId id="359" r:id="rId64"/>
    <p:sldId id="409" r:id="rId65"/>
    <p:sldId id="345" r:id="rId6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F9FF"/>
    <a:srgbClr val="4CFFC2"/>
    <a:srgbClr val="51E34B"/>
    <a:srgbClr val="6459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8421" autoAdjust="0"/>
  </p:normalViewPr>
  <p:slideViewPr>
    <p:cSldViewPr snapToGrid="0" snapToObjects="1">
      <p:cViewPr varScale="1">
        <p:scale>
          <a:sx n="58" d="100"/>
          <a:sy n="58" d="100"/>
        </p:scale>
        <p:origin x="-210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notesMaster" Target="notesMasters/notesMaster1.xml"/><Relationship Id="rId68" Type="http://schemas.openxmlformats.org/officeDocument/2006/relationships/printerSettings" Target="printerSettings/printerSettings1.bin"/><Relationship Id="rId69" Type="http://schemas.openxmlformats.org/officeDocument/2006/relationships/presProps" Target="presProp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viewProps" Target="viewProps.xml"/><Relationship Id="rId71" Type="http://schemas.openxmlformats.org/officeDocument/2006/relationships/theme" Target="theme/theme1.xml"/><Relationship Id="rId72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Workbook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Workbook3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cat>
            <c:strRef>
              <c:f>Sheet1!$A$1:$D$1</c:f>
              <c:strCache>
                <c:ptCount val="4"/>
                <c:pt idx="0">
                  <c:v>3-5cm</c:v>
                </c:pt>
                <c:pt idx="1">
                  <c:v>6-9cm</c:v>
                </c:pt>
                <c:pt idx="2">
                  <c:v>10cm</c:v>
                </c:pt>
                <c:pt idx="3">
                  <c:v>Doğum</c:v>
                </c:pt>
              </c:strCache>
            </c:strRef>
          </c:cat>
          <c:val>
            <c:numRef>
              <c:f>Sheet1!$A$2:$D$2</c:f>
              <c:numCache>
                <c:formatCode>General</c:formatCode>
                <c:ptCount val="4"/>
                <c:pt idx="0">
                  <c:v>33.0</c:v>
                </c:pt>
                <c:pt idx="1">
                  <c:v>34.0</c:v>
                </c:pt>
                <c:pt idx="2">
                  <c:v>19.0</c:v>
                </c:pt>
                <c:pt idx="3">
                  <c:v>7.0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142728904"/>
        <c:axId val="2142731928"/>
        <c:axId val="0"/>
      </c:bar3DChart>
      <c:catAx>
        <c:axId val="214272890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2000"/>
            </a:pPr>
            <a:endParaRPr lang="en-US"/>
          </a:p>
        </c:txPr>
        <c:crossAx val="2142731928"/>
        <c:crosses val="autoZero"/>
        <c:auto val="1"/>
        <c:lblAlgn val="ctr"/>
        <c:lblOffset val="100"/>
        <c:noMultiLvlLbl val="0"/>
      </c:catAx>
      <c:valAx>
        <c:axId val="2142731928"/>
        <c:scaling>
          <c:orientation val="minMax"/>
          <c:max val="50.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/>
            </a:pPr>
            <a:endParaRPr lang="en-US"/>
          </a:p>
        </c:txPr>
        <c:crossAx val="2142728904"/>
        <c:crosses val="autoZero"/>
        <c:crossBetween val="between"/>
        <c:majorUnit val="10.0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Lbls>
            <c:dLbl>
              <c:idx val="0"/>
              <c:layout>
                <c:manualLayout>
                  <c:x val="-0.00214592274678112"/>
                  <c:y val="0.142114384748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00429184549356223"/>
                  <c:y val="0.21143820194052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00214592274678112"/>
                  <c:y val="0.29809358752166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Sheet1!$A$1:$C$1</c:f>
              <c:strCache>
                <c:ptCount val="3"/>
                <c:pt idx="0">
                  <c:v>3-5 cm</c:v>
                </c:pt>
                <c:pt idx="1">
                  <c:v>5-9 cm</c:v>
                </c:pt>
                <c:pt idx="2">
                  <c:v>10 cm</c:v>
                </c:pt>
              </c:strCache>
            </c:strRef>
          </c:cat>
          <c:val>
            <c:numRef>
              <c:f>Sheet1!$A$2:$C$2</c:f>
              <c:numCache>
                <c:formatCode>General</c:formatCode>
                <c:ptCount val="3"/>
                <c:pt idx="0">
                  <c:v>21.0</c:v>
                </c:pt>
                <c:pt idx="1">
                  <c:v>32.0</c:v>
                </c:pt>
                <c:pt idx="2">
                  <c:v>44.0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98026472"/>
        <c:axId val="2098029480"/>
        <c:axId val="0"/>
      </c:bar3DChart>
      <c:catAx>
        <c:axId val="209802647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2000"/>
            </a:pPr>
            <a:endParaRPr lang="en-US"/>
          </a:p>
        </c:txPr>
        <c:crossAx val="2098029480"/>
        <c:crosses val="autoZero"/>
        <c:auto val="1"/>
        <c:lblAlgn val="ctr"/>
        <c:lblOffset val="100"/>
        <c:noMultiLvlLbl val="0"/>
      </c:catAx>
      <c:valAx>
        <c:axId val="2098029480"/>
        <c:scaling>
          <c:orientation val="minMax"/>
          <c:max val="100.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/>
            </a:pPr>
            <a:endParaRPr lang="en-US"/>
          </a:p>
        </c:txPr>
        <c:crossAx val="209802647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9E9259-C1A0-774C-A15B-3BB57C051F3E}" type="datetimeFigureOut">
              <a:rPr lang="en-US" smtClean="0"/>
              <a:t>08/04/18</a:t>
            </a:fld>
            <a:endParaRPr lang="tr-T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D10123-D2A4-5941-BEF2-5EACC1A0495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658727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8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9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0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2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3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442895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593163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653647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322385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825914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118078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343545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308772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878667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013872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994404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907215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25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165468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26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837575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27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358672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30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703541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31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1796171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b="1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32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7143441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37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812749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39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1247299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40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538231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41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615326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922327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42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2163125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44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2396330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46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1573266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47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1787321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48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1787321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Ultrasound </a:t>
            </a:r>
            <a:r>
              <a:rPr lang="en-US" sz="120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Obstet</a:t>
            </a:r>
            <a:r>
              <a:rPr lang="en-US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Gynecol</a:t>
            </a:r>
            <a:r>
              <a:rPr lang="en-US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2010;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35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210–215</a:t>
            </a:r>
            <a:b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49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5985223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50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3091144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52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4915965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54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6484346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55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084808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4428953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56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0362749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58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7786660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59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39433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60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2413999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62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2717756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63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234535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89613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318378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338234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93154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10123-D2A4-5941-BEF2-5EACC1A04959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86948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tr-T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64B69-3267-FC44-B714-D023BB6D8556}" type="datetimeFigureOut">
              <a:rPr lang="en-US" smtClean="0"/>
              <a:t>08/04/18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7722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64B69-3267-FC44-B714-D023BB6D8556}" type="datetimeFigureOut">
              <a:rPr lang="en-US" smtClean="0"/>
              <a:t>08/04/18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C1AFB-80BF-1945-A98B-BE64BC265A9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67428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64B69-3267-FC44-B714-D023BB6D8556}" type="datetimeFigureOut">
              <a:rPr lang="en-US" smtClean="0"/>
              <a:t>08/04/18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C1AFB-80BF-1945-A98B-BE64BC265A9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23510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64B69-3267-FC44-B714-D023BB6D8556}" type="datetimeFigureOut">
              <a:rPr lang="en-US" smtClean="0"/>
              <a:t>08/04/18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C1AFB-80BF-1945-A98B-BE64BC265A9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44856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64B69-3267-FC44-B714-D023BB6D8556}" type="datetimeFigureOut">
              <a:rPr lang="en-US" smtClean="0"/>
              <a:t>08/04/18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C1AFB-80BF-1945-A98B-BE64BC265A9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246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tr-T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64B69-3267-FC44-B714-D023BB6D8556}" type="datetimeFigureOut">
              <a:rPr lang="en-US" smtClean="0"/>
              <a:t>08/04/18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C1AFB-80BF-1945-A98B-BE64BC265A9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87613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tr-T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64B69-3267-FC44-B714-D023BB6D8556}" type="datetimeFigureOut">
              <a:rPr lang="en-US" smtClean="0"/>
              <a:t>08/04/18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C1AFB-80BF-1945-A98B-BE64BC265A9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55251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64B69-3267-FC44-B714-D023BB6D8556}" type="datetimeFigureOut">
              <a:rPr lang="en-US" smtClean="0"/>
              <a:t>08/04/18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C1AFB-80BF-1945-A98B-BE64BC265A9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6399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64B69-3267-FC44-B714-D023BB6D8556}" type="datetimeFigureOut">
              <a:rPr lang="en-US" smtClean="0"/>
              <a:t>08/04/18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C1AFB-80BF-1945-A98B-BE64BC265A9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94938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64B69-3267-FC44-B714-D023BB6D8556}" type="datetimeFigureOut">
              <a:rPr lang="en-US" smtClean="0"/>
              <a:t>08/04/18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4438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64B69-3267-FC44-B714-D023BB6D8556}" type="datetimeFigureOut">
              <a:rPr lang="en-US" smtClean="0"/>
              <a:t>08/04/18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C1AFB-80BF-1945-A98B-BE64BC265A9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52906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75000"/>
                <a:lumOff val="25000"/>
              </a:schemeClr>
            </a:gs>
            <a:gs pos="45000">
              <a:schemeClr val="bg1">
                <a:shade val="30000"/>
                <a:satMod val="200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E64B69-3267-FC44-B714-D023BB6D8556}" type="datetimeFigureOut">
              <a:rPr lang="en-US" smtClean="0"/>
              <a:t>08/04/18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C1AFB-80BF-1945-A98B-BE64BC265A9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9847541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58" r:id="rId1"/>
    <p:sldLayoutId id="2147483859" r:id="rId2"/>
    <p:sldLayoutId id="2147483860" r:id="rId3"/>
    <p:sldLayoutId id="2147483861" r:id="rId4"/>
    <p:sldLayoutId id="2147483862" r:id="rId5"/>
    <p:sldLayoutId id="2147483863" r:id="rId6"/>
    <p:sldLayoutId id="2147483864" r:id="rId7"/>
    <p:sldLayoutId id="2147483865" r:id="rId8"/>
    <p:sldLayoutId id="2147483866" r:id="rId9"/>
    <p:sldLayoutId id="2147483867" r:id="rId10"/>
    <p:sldLayoutId id="2147483868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microsoft.com/office/2007/relationships/hdphoto" Target="../media/hdphoto2.wdp"/><Relationship Id="rId5" Type="http://schemas.openxmlformats.org/officeDocument/2006/relationships/image" Target="../media/image7.png"/><Relationship Id="rId6" Type="http://schemas.microsoft.com/office/2007/relationships/hdphoto" Target="../media/hdphoto3.wdp"/><Relationship Id="rId7" Type="http://schemas.openxmlformats.org/officeDocument/2006/relationships/image" Target="../media/image8.png"/><Relationship Id="rId8" Type="http://schemas.microsoft.com/office/2007/relationships/hdphoto" Target="../media/hdphoto4.wdp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image" Target="../media/image9.png"/><Relationship Id="rId1" Type="http://schemas.microsoft.com/office/2007/relationships/media" Target="../media/media1.mov"/><Relationship Id="rId2" Type="http://schemas.openxmlformats.org/officeDocument/2006/relationships/video" Target="../media/media1.mov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4" Type="http://schemas.openxmlformats.org/officeDocument/2006/relationships/image" Target="../media/image11.jpeg"/><Relationship Id="rId5" Type="http://schemas.microsoft.com/office/2007/relationships/hdphoto" Target="../media/hdphoto6.wdp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microsoft.com/office/2007/relationships/hdphoto" Target="../media/hdphoto6.wdp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notesSlide" Target="../notesSlides/notesSlide15.xml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7" Type="http://schemas.microsoft.com/office/2007/relationships/hdphoto" Target="../media/hdphoto7.wdp"/><Relationship Id="rId1" Type="http://schemas.microsoft.com/office/2007/relationships/media" Target="../media/media2.mov"/><Relationship Id="rId2" Type="http://schemas.openxmlformats.org/officeDocument/2006/relationships/video" Target="../media/media2.mov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microsoft.com/office/2007/relationships/hdphoto" Target="../media/hdphoto8.wdp"/><Relationship Id="rId7" Type="http://schemas.openxmlformats.org/officeDocument/2006/relationships/image" Target="../media/image13.png"/><Relationship Id="rId8" Type="http://schemas.microsoft.com/office/2007/relationships/hdphoto" Target="../media/hdphoto7.wdp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microsoft.com/office/2007/relationships/hdphoto" Target="../media/hdphoto9.wdp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microsoft.com/office/2007/relationships/hdphoto" Target="../media/hdphoto10.wdp"/><Relationship Id="rId5" Type="http://schemas.openxmlformats.org/officeDocument/2006/relationships/image" Target="../media/image19.png"/><Relationship Id="rId6" Type="http://schemas.openxmlformats.org/officeDocument/2006/relationships/image" Target="../media/image20.png"/><Relationship Id="rId7" Type="http://schemas.microsoft.com/office/2007/relationships/hdphoto" Target="../media/hdphoto11.wdp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microsoft.com/office/2007/relationships/hdphoto" Target="../media/hdphoto12.wdp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9.png"/><Relationship Id="rId3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microsoft.com/office/2007/relationships/hdphoto" Target="../media/hdphoto1.wdp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microsoft.com/office/2007/relationships/hdphoto" Target="../media/hdphoto13.wdp"/><Relationship Id="rId5" Type="http://schemas.openxmlformats.org/officeDocument/2006/relationships/image" Target="../media/image31.png"/><Relationship Id="rId6" Type="http://schemas.microsoft.com/office/2007/relationships/hdphoto" Target="../media/hdphoto14.wdp"/><Relationship Id="rId7" Type="http://schemas.openxmlformats.org/officeDocument/2006/relationships/image" Target="../media/image32.png"/><Relationship Id="rId8" Type="http://schemas.microsoft.com/office/2007/relationships/hdphoto" Target="../media/hdphoto15.wdp"/><Relationship Id="rId9" Type="http://schemas.openxmlformats.org/officeDocument/2006/relationships/image" Target="../media/image33.png"/><Relationship Id="rId10" Type="http://schemas.microsoft.com/office/2007/relationships/hdphoto" Target="../media/hdphoto16.wdp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microsoft.com/office/2007/relationships/hdphoto" Target="../media/hdphoto17.wdp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microsoft.com/office/2007/relationships/hdphoto" Target="../media/hdphoto18.wdp"/><Relationship Id="rId5" Type="http://schemas.openxmlformats.org/officeDocument/2006/relationships/image" Target="../media/image36.png"/><Relationship Id="rId6" Type="http://schemas.microsoft.com/office/2007/relationships/hdphoto" Target="../media/hdphoto19.wdp"/><Relationship Id="rId7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image" Target="../media/image38.png"/><Relationship Id="rId1" Type="http://schemas.microsoft.com/office/2007/relationships/media" Target="../media/media3.mov"/><Relationship Id="rId2" Type="http://schemas.openxmlformats.org/officeDocument/2006/relationships/video" Target="../media/media3.mov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9.png"/><Relationship Id="rId3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1.png"/><Relationship Id="rId3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notesSlide" Target="../notesSlides/notesSlide26.xml"/><Relationship Id="rId5" Type="http://schemas.openxmlformats.org/officeDocument/2006/relationships/image" Target="../media/image43.png"/><Relationship Id="rId1" Type="http://schemas.microsoft.com/office/2007/relationships/media" Target="../media/media4.mov"/><Relationship Id="rId2" Type="http://schemas.openxmlformats.org/officeDocument/2006/relationships/video" Target="../media/media4.mo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image" Target="../media/image44.png"/><Relationship Id="rId1" Type="http://schemas.microsoft.com/office/2007/relationships/media" Target="../media/media5.mov"/><Relationship Id="rId2" Type="http://schemas.openxmlformats.org/officeDocument/2006/relationships/video" Target="../media/media5.mov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4" Type="http://schemas.openxmlformats.org/officeDocument/2006/relationships/image" Target="../media/image47.png"/><Relationship Id="rId5" Type="http://schemas.microsoft.com/office/2007/relationships/hdphoto" Target="../media/hdphoto20.wdp"/><Relationship Id="rId6" Type="http://schemas.openxmlformats.org/officeDocument/2006/relationships/image" Target="../media/image48.png"/><Relationship Id="rId7" Type="http://schemas.microsoft.com/office/2007/relationships/hdphoto" Target="../media/hdphoto21.wdp"/><Relationship Id="rId8" Type="http://schemas.openxmlformats.org/officeDocument/2006/relationships/image" Target="../media/image49.jpeg"/><Relationship Id="rId9" Type="http://schemas.microsoft.com/office/2007/relationships/hdphoto" Target="../media/hdphoto22.wdp"/><Relationship Id="rId10" Type="http://schemas.openxmlformats.org/officeDocument/2006/relationships/image" Target="../media/image50.png"/><Relationship Id="rId11" Type="http://schemas.openxmlformats.org/officeDocument/2006/relationships/image" Target="../media/image51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4" Type="http://schemas.microsoft.com/office/2007/relationships/hdphoto" Target="../media/hdphoto23.wdp"/><Relationship Id="rId5" Type="http://schemas.openxmlformats.org/officeDocument/2006/relationships/image" Target="../media/image53.png"/><Relationship Id="rId6" Type="http://schemas.microsoft.com/office/2007/relationships/hdphoto" Target="../media/hdphoto24.wdp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0.xml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media" Target="../media/media7.mov"/><Relationship Id="rId4" Type="http://schemas.openxmlformats.org/officeDocument/2006/relationships/video" Target="../media/media7.mov"/><Relationship Id="rId5" Type="http://schemas.openxmlformats.org/officeDocument/2006/relationships/slideLayout" Target="../slideLayouts/slideLayout6.xml"/><Relationship Id="rId6" Type="http://schemas.openxmlformats.org/officeDocument/2006/relationships/image" Target="../media/image54.png"/><Relationship Id="rId7" Type="http://schemas.openxmlformats.org/officeDocument/2006/relationships/image" Target="../media/image55.png"/><Relationship Id="rId1" Type="http://schemas.microsoft.com/office/2007/relationships/media" Target="../media/media6.mov"/><Relationship Id="rId2" Type="http://schemas.openxmlformats.org/officeDocument/2006/relationships/video" Target="../media/media6.mov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4" Type="http://schemas.openxmlformats.org/officeDocument/2006/relationships/image" Target="../media/image57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3.xml"/><Relationship Id="rId3" Type="http://schemas.openxmlformats.org/officeDocument/2006/relationships/chart" Target="../charts/char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4.xml"/><Relationship Id="rId3" Type="http://schemas.openxmlformats.org/officeDocument/2006/relationships/chart" Target="../charts/char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4" Type="http://schemas.openxmlformats.org/officeDocument/2006/relationships/image" Target="../media/image59.png"/><Relationship Id="rId5" Type="http://schemas.microsoft.com/office/2007/relationships/hdphoto" Target="../media/hdphoto25.wdp"/><Relationship Id="rId6" Type="http://schemas.openxmlformats.org/officeDocument/2006/relationships/image" Target="../media/image60.png"/><Relationship Id="rId7" Type="http://schemas.microsoft.com/office/2007/relationships/hdphoto" Target="../media/hdphoto26.wdp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4" Type="http://schemas.microsoft.com/office/2007/relationships/hdphoto" Target="../media/hdphoto27.wdp"/><Relationship Id="rId5" Type="http://schemas.openxmlformats.org/officeDocument/2006/relationships/image" Target="../media/image62.png"/><Relationship Id="rId6" Type="http://schemas.openxmlformats.org/officeDocument/2006/relationships/image" Target="../media/image63.png"/><Relationship Id="rId7" Type="http://schemas.openxmlformats.org/officeDocument/2006/relationships/image" Target="../media/image64.png"/><Relationship Id="rId8" Type="http://schemas.microsoft.com/office/2007/relationships/hdphoto" Target="../media/hdphoto28.wdp"/><Relationship Id="rId9" Type="http://schemas.openxmlformats.org/officeDocument/2006/relationships/image" Target="../media/image65.png"/><Relationship Id="rId10" Type="http://schemas.openxmlformats.org/officeDocument/2006/relationships/image" Target="../media/image66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notesSlide" Target="../notesSlides/notesSlide37.xml"/><Relationship Id="rId5" Type="http://schemas.openxmlformats.org/officeDocument/2006/relationships/image" Target="../media/image68.png"/><Relationship Id="rId6" Type="http://schemas.openxmlformats.org/officeDocument/2006/relationships/image" Target="../media/image69.png"/><Relationship Id="rId7" Type="http://schemas.microsoft.com/office/2007/relationships/hdphoto" Target="../media/hdphoto29.wdp"/><Relationship Id="rId8" Type="http://schemas.openxmlformats.org/officeDocument/2006/relationships/image" Target="../media/image70.png"/><Relationship Id="rId9" Type="http://schemas.microsoft.com/office/2007/relationships/hdphoto" Target="../media/hdphoto30.wdp"/><Relationship Id="rId10" Type="http://schemas.openxmlformats.org/officeDocument/2006/relationships/image" Target="../media/image71.png"/><Relationship Id="rId11" Type="http://schemas.microsoft.com/office/2007/relationships/hdphoto" Target="../media/hdphoto31.wdp"/><Relationship Id="rId1" Type="http://schemas.microsoft.com/office/2007/relationships/media" Target="../media/media8.mov"/><Relationship Id="rId2" Type="http://schemas.openxmlformats.org/officeDocument/2006/relationships/video" Target="../media/media8.mov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notesSlide" Target="../notesSlides/notesSlide39.xml"/><Relationship Id="rId5" Type="http://schemas.openxmlformats.org/officeDocument/2006/relationships/image" Target="../media/image72.png"/><Relationship Id="rId1" Type="http://schemas.microsoft.com/office/2007/relationships/media" Target="../media/media9.mov"/><Relationship Id="rId2" Type="http://schemas.openxmlformats.org/officeDocument/2006/relationships/video" Target="../media/media9.mov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4" Type="http://schemas.openxmlformats.org/officeDocument/2006/relationships/image" Target="../media/image74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0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4" Type="http://schemas.openxmlformats.org/officeDocument/2006/relationships/image" Target="../media/image77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4" Type="http://schemas.openxmlformats.org/officeDocument/2006/relationships/image" Target="../media/image79.png"/><Relationship Id="rId5" Type="http://schemas.openxmlformats.org/officeDocument/2006/relationships/image" Target="../media/image80.png"/><Relationship Id="rId6" Type="http://schemas.openxmlformats.org/officeDocument/2006/relationships/image" Target="../media/image81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4" Type="http://schemas.openxmlformats.org/officeDocument/2006/relationships/image" Target="../media/image83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85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6.png"/><Relationship Id="rId3" Type="http://schemas.openxmlformats.org/officeDocument/2006/relationships/image" Target="../media/image87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88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4" Type="http://schemas.openxmlformats.org/officeDocument/2006/relationships/image" Target="../media/image90.png"/><Relationship Id="rId5" Type="http://schemas.openxmlformats.org/officeDocument/2006/relationships/image" Target="../media/image91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5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2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3.png"/><Relationship Id="rId3" Type="http://schemas.microsoft.com/office/2007/relationships/hdphoto" Target="../media/hdphoto3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4800" b="1" dirty="0" smtClean="0">
                <a:solidFill>
                  <a:srgbClr val="FFFF00"/>
                </a:solidFill>
              </a:rPr>
              <a:t>Doğumhanede ultrason kullanımı</a:t>
            </a:r>
            <a:endParaRPr lang="tr-TR" sz="4800" b="1" dirty="0">
              <a:solidFill>
                <a:srgbClr val="FFFF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Prof. Dr. Cem </a:t>
            </a:r>
            <a:r>
              <a:rPr lang="tr-TR" dirty="0" err="1" smtClean="0"/>
              <a:t>Batukan</a:t>
            </a:r>
            <a:endParaRPr lang="tr-TR" dirty="0" smtClean="0"/>
          </a:p>
          <a:p>
            <a:r>
              <a:rPr lang="tr-TR" sz="2800" dirty="0" smtClean="0"/>
              <a:t>Acıbadem Üniversitesi Tıp Fakültesi</a:t>
            </a:r>
          </a:p>
          <a:p>
            <a:r>
              <a:rPr lang="tr-TR" sz="2800" dirty="0" smtClean="0"/>
              <a:t>Kadın Hastalıkları ve Doğum AD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1295811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563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FF00"/>
                </a:solidFill>
              </a:rPr>
              <a:t>Klinik değerlendirmenin </a:t>
            </a:r>
            <a:br>
              <a:rPr lang="tr-TR" dirty="0" smtClean="0">
                <a:solidFill>
                  <a:srgbClr val="FFFF00"/>
                </a:solidFill>
              </a:rPr>
            </a:br>
            <a:r>
              <a:rPr lang="tr-TR" dirty="0" smtClean="0">
                <a:solidFill>
                  <a:srgbClr val="FFFF00"/>
                </a:solidFill>
              </a:rPr>
              <a:t>güvenirliği nedir?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0720"/>
            <a:ext cx="8229600" cy="3342193"/>
          </a:xfrm>
        </p:spPr>
        <p:txBody>
          <a:bodyPr>
            <a:normAutofit lnSpcReduction="10000"/>
          </a:bodyPr>
          <a:lstStyle/>
          <a:p>
            <a:r>
              <a:rPr lang="tr-TR" smtClean="0">
                <a:solidFill>
                  <a:srgbClr val="38F9FF"/>
                </a:solidFill>
              </a:rPr>
              <a:t>Pozisyonun </a:t>
            </a:r>
            <a:r>
              <a:rPr lang="tr-TR" dirty="0" smtClean="0">
                <a:solidFill>
                  <a:srgbClr val="38F9FF"/>
                </a:solidFill>
              </a:rPr>
              <a:t>belirlenmesi:</a:t>
            </a:r>
          </a:p>
          <a:p>
            <a:pPr lvl="1"/>
            <a:r>
              <a:rPr lang="tr-TR" dirty="0" smtClean="0"/>
              <a:t>%25</a:t>
            </a:r>
            <a:r>
              <a:rPr lang="tr-TR" baseline="30000" dirty="0" smtClean="0"/>
              <a:t>1</a:t>
            </a:r>
            <a:r>
              <a:rPr lang="tr-TR" dirty="0" smtClean="0"/>
              <a:t>-50</a:t>
            </a:r>
            <a:r>
              <a:rPr lang="tr-TR" baseline="30000" dirty="0" smtClean="0"/>
              <a:t>2</a:t>
            </a:r>
            <a:r>
              <a:rPr lang="tr-TR" dirty="0" smtClean="0"/>
              <a:t> olguda pozisyon yanlış belirleniyor</a:t>
            </a:r>
            <a:endParaRPr lang="tr-TR" dirty="0"/>
          </a:p>
          <a:p>
            <a:pPr lvl="1"/>
            <a:r>
              <a:rPr lang="tr-TR" dirty="0" err="1" smtClean="0"/>
              <a:t>oksiput</a:t>
            </a:r>
            <a:r>
              <a:rPr lang="tr-TR" dirty="0" smtClean="0"/>
              <a:t> </a:t>
            </a:r>
            <a:r>
              <a:rPr lang="tr-TR" dirty="0" err="1" smtClean="0"/>
              <a:t>posterior</a:t>
            </a:r>
            <a:r>
              <a:rPr lang="tr-TR" dirty="0" smtClean="0"/>
              <a:t> olguların %50’si saptanamıyor</a:t>
            </a:r>
            <a:r>
              <a:rPr lang="tr-TR" baseline="30000" dirty="0" smtClean="0"/>
              <a:t>1</a:t>
            </a:r>
          </a:p>
          <a:p>
            <a:r>
              <a:rPr lang="tr-TR" dirty="0">
                <a:solidFill>
                  <a:srgbClr val="38F9FF"/>
                </a:solidFill>
              </a:rPr>
              <a:t>S</a:t>
            </a:r>
            <a:r>
              <a:rPr lang="tr-TR" dirty="0" smtClean="0">
                <a:solidFill>
                  <a:srgbClr val="38F9FF"/>
                </a:solidFill>
              </a:rPr>
              <a:t>eviyenin belirlenmesi:</a:t>
            </a:r>
          </a:p>
          <a:p>
            <a:pPr lvl="1"/>
            <a:r>
              <a:rPr lang="tr-TR" dirty="0" smtClean="0"/>
              <a:t>Asistanların %30’u, uzmanların %25’i olguların kötü yönetilmesine neden olacak </a:t>
            </a:r>
            <a:r>
              <a:rPr lang="tr-TR" dirty="0" err="1" smtClean="0"/>
              <a:t>major</a:t>
            </a:r>
            <a:r>
              <a:rPr lang="tr-TR" dirty="0" smtClean="0"/>
              <a:t> hatalar yapıyor</a:t>
            </a:r>
            <a:r>
              <a:rPr lang="tr-TR" baseline="30000" dirty="0" smtClean="0"/>
              <a:t>3</a:t>
            </a:r>
            <a:endParaRPr lang="tr-TR" baseline="30000" dirty="0"/>
          </a:p>
        </p:txBody>
      </p:sp>
      <p:sp>
        <p:nvSpPr>
          <p:cNvPr id="4" name="TextBox 3"/>
          <p:cNvSpPr txBox="1"/>
          <p:nvPr/>
        </p:nvSpPr>
        <p:spPr>
          <a:xfrm>
            <a:off x="4634219" y="5262664"/>
            <a:ext cx="40595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i="1" baseline="30000" dirty="0" smtClean="0"/>
              <a:t>1</a:t>
            </a:r>
            <a:r>
              <a:rPr lang="tr-TR" i="1" dirty="0" smtClean="0"/>
              <a:t>Akmal et al., UOG, 21; 437-440, 2003</a:t>
            </a:r>
          </a:p>
          <a:p>
            <a:r>
              <a:rPr lang="tr-TR" i="1" baseline="30000" dirty="0" smtClean="0"/>
              <a:t>2</a:t>
            </a:r>
            <a:r>
              <a:rPr lang="tr-TR" i="1" dirty="0" smtClean="0"/>
              <a:t>Sherer et al., UOG, 19; 264-268, 2002</a:t>
            </a:r>
          </a:p>
          <a:p>
            <a:r>
              <a:rPr lang="tr-TR" i="1" baseline="30000" dirty="0" smtClean="0"/>
              <a:t>3</a:t>
            </a:r>
            <a:r>
              <a:rPr lang="tr-TR" i="1" dirty="0" smtClean="0"/>
              <a:t>Dupuis et al., AJOG, 192; 868-874, 2005 </a:t>
            </a:r>
            <a:endParaRPr lang="tr-TR" i="1" dirty="0"/>
          </a:p>
        </p:txBody>
      </p:sp>
    </p:spTree>
    <p:extLst>
      <p:ext uri="{BB962C8B-B14F-4D97-AF65-F5344CB8AC3E}">
        <p14:creationId xmlns:p14="http://schemas.microsoft.com/office/powerpoint/2010/main" val="4026260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50286"/>
            <a:ext cx="7867230" cy="1143000"/>
          </a:xfrm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rgbClr val="FFFF00"/>
                </a:solidFill>
              </a:rPr>
              <a:t>Operatif</a:t>
            </a:r>
            <a:r>
              <a:rPr lang="tr-TR" dirty="0" smtClean="0">
                <a:solidFill>
                  <a:srgbClr val="FFFF00"/>
                </a:solidFill>
              </a:rPr>
              <a:t> vajinal doğum sıklığı ve başarısızlığı</a:t>
            </a:r>
            <a:endParaRPr lang="tr-TR" dirty="0">
              <a:solidFill>
                <a:srgbClr val="FFFF0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2898961"/>
              </p:ext>
            </p:extLst>
          </p:nvPr>
        </p:nvGraphicFramePr>
        <p:xfrm>
          <a:off x="551318" y="2356972"/>
          <a:ext cx="8169351" cy="3174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45269"/>
                <a:gridCol w="1415305"/>
                <a:gridCol w="2758241"/>
                <a:gridCol w="2150536"/>
              </a:tblGrid>
              <a:tr h="741998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36000" marR="0" marT="46800" marB="936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/>
                        <a:t>Operatif</a:t>
                      </a:r>
                      <a:r>
                        <a:rPr lang="en-US" sz="2400" dirty="0" smtClean="0"/>
                        <a:t> </a:t>
                      </a:r>
                      <a:r>
                        <a:rPr lang="en-US" sz="2400" dirty="0" err="1" smtClean="0"/>
                        <a:t>doğum</a:t>
                      </a:r>
                      <a:r>
                        <a:rPr lang="en-US" sz="2400" dirty="0" smtClean="0"/>
                        <a:t> </a:t>
                      </a:r>
                      <a:r>
                        <a:rPr lang="en-US" sz="2400" dirty="0" err="1" smtClean="0"/>
                        <a:t>sıklığı</a:t>
                      </a:r>
                      <a:endParaRPr lang="en-US" sz="2400" dirty="0"/>
                    </a:p>
                  </a:txBody>
                  <a:tcPr marL="36000" marR="0" marT="46800" marB="936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/>
                        <a:t>Başarısız</a:t>
                      </a:r>
                      <a:r>
                        <a:rPr lang="en-US" sz="2400" dirty="0" smtClean="0"/>
                        <a:t> OVD </a:t>
                      </a:r>
                    </a:p>
                    <a:p>
                      <a:pPr algn="ctr"/>
                      <a:r>
                        <a:rPr lang="en-US" sz="2400" dirty="0" err="1" smtClean="0"/>
                        <a:t>veya</a:t>
                      </a:r>
                      <a:r>
                        <a:rPr lang="en-US" sz="2400" dirty="0" smtClean="0"/>
                        <a:t> </a:t>
                      </a:r>
                      <a:r>
                        <a:rPr lang="en-US" sz="2400" dirty="0" err="1" smtClean="0"/>
                        <a:t>ardaşık</a:t>
                      </a:r>
                      <a:r>
                        <a:rPr lang="en-US" sz="2400" dirty="0" smtClean="0"/>
                        <a:t> </a:t>
                      </a:r>
                      <a:r>
                        <a:rPr lang="en-US" sz="2400" dirty="0" err="1" smtClean="0"/>
                        <a:t>vakum</a:t>
                      </a:r>
                      <a:r>
                        <a:rPr lang="en-US" sz="2400" dirty="0" smtClean="0"/>
                        <a:t> / </a:t>
                      </a:r>
                      <a:r>
                        <a:rPr lang="en-US" sz="2400" dirty="0" err="1" smtClean="0"/>
                        <a:t>forseps</a:t>
                      </a:r>
                      <a:r>
                        <a:rPr lang="en-US" sz="2400" dirty="0" smtClean="0"/>
                        <a:t> </a:t>
                      </a:r>
                      <a:r>
                        <a:rPr lang="en-US" sz="2400" dirty="0" err="1" smtClean="0"/>
                        <a:t>kullanımı</a:t>
                      </a:r>
                      <a:endParaRPr lang="en-US" sz="2400" dirty="0"/>
                    </a:p>
                  </a:txBody>
                  <a:tcPr marL="36000" marR="0" marT="46800" marB="936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/>
                        <a:t>Başarısız</a:t>
                      </a:r>
                      <a:r>
                        <a:rPr lang="en-US" sz="2400" dirty="0" smtClean="0"/>
                        <a:t> </a:t>
                      </a:r>
                      <a:r>
                        <a:rPr lang="en-US" sz="2400" dirty="0" err="1" smtClean="0"/>
                        <a:t>vakum</a:t>
                      </a:r>
                      <a:r>
                        <a:rPr lang="en-US" sz="2400" dirty="0" smtClean="0"/>
                        <a:t>/</a:t>
                      </a:r>
                      <a:r>
                        <a:rPr lang="en-US" sz="2400" dirty="0" err="1" smtClean="0"/>
                        <a:t>forseps</a:t>
                      </a:r>
                      <a:r>
                        <a:rPr lang="en-US" sz="2400" baseline="0" dirty="0" smtClean="0"/>
                        <a:t> </a:t>
                      </a:r>
                      <a:r>
                        <a:rPr lang="en-US" sz="2400" baseline="0" dirty="0" err="1" smtClean="0"/>
                        <a:t>sonrası</a:t>
                      </a:r>
                      <a:r>
                        <a:rPr lang="en-US" sz="2400" baseline="0" dirty="0" smtClean="0"/>
                        <a:t> </a:t>
                      </a:r>
                      <a:r>
                        <a:rPr lang="en-US" sz="2400" dirty="0" err="1" smtClean="0"/>
                        <a:t>Sectio</a:t>
                      </a:r>
                      <a:endParaRPr lang="en-US" sz="2400" dirty="0"/>
                    </a:p>
                  </a:txBody>
                  <a:tcPr marL="36000" marR="0" marT="46800" marB="936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23023">
                <a:tc>
                  <a:txBody>
                    <a:bodyPr/>
                    <a:lstStyle/>
                    <a:p>
                      <a:pPr algn="l"/>
                      <a:r>
                        <a:rPr lang="en-US" sz="2000" dirty="0" smtClean="0"/>
                        <a:t>Towner</a:t>
                      </a:r>
                    </a:p>
                    <a:p>
                      <a:pPr algn="l"/>
                      <a:r>
                        <a:rPr lang="en-US" sz="2000" dirty="0" smtClean="0"/>
                        <a:t>1992-1994</a:t>
                      </a:r>
                    </a:p>
                  </a:txBody>
                  <a:tcPr marL="36000" marR="0" marT="18000" marB="18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%6-13</a:t>
                      </a:r>
                      <a:endParaRPr lang="en-US" sz="3600" dirty="0"/>
                    </a:p>
                  </a:txBody>
                  <a:tcPr marL="36000" marR="0" marT="18000" marB="18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solidFill>
                            <a:srgbClr val="FF0000"/>
                          </a:solidFill>
                        </a:rPr>
                        <a:t>%5-20</a:t>
                      </a:r>
                      <a:endParaRPr lang="en-US" sz="3600" dirty="0">
                        <a:solidFill>
                          <a:srgbClr val="FF0000"/>
                        </a:solidFill>
                      </a:endParaRPr>
                    </a:p>
                  </a:txBody>
                  <a:tcPr marL="36000" marR="0" marT="18000" marB="18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%3-5</a:t>
                      </a:r>
                      <a:endParaRPr lang="en-US" sz="3600" dirty="0"/>
                    </a:p>
                  </a:txBody>
                  <a:tcPr marL="36000" marR="0" marT="18000" marB="18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23023">
                <a:tc>
                  <a:txBody>
                    <a:bodyPr/>
                    <a:lstStyle/>
                    <a:p>
                      <a:pPr algn="l"/>
                      <a:r>
                        <a:rPr lang="en-US" sz="2000" dirty="0" smtClean="0"/>
                        <a:t>Alexander</a:t>
                      </a:r>
                    </a:p>
                    <a:p>
                      <a:pPr algn="l"/>
                      <a:r>
                        <a:rPr lang="en-US" sz="2000" dirty="0" smtClean="0"/>
                        <a:t>1999-2000</a:t>
                      </a:r>
                      <a:endParaRPr lang="en-US" sz="2000" dirty="0"/>
                    </a:p>
                  </a:txBody>
                  <a:tcPr marL="36000" marR="0" marT="18000" marB="18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 marL="36000" marR="0" marT="18000" marB="18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 marL="36000" marR="0" marT="18000" marB="18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 marL="36000" marR="0" marT="18000" marB="18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23023">
                <a:tc>
                  <a:txBody>
                    <a:bodyPr/>
                    <a:lstStyle/>
                    <a:p>
                      <a:pPr algn="l"/>
                      <a:r>
                        <a:rPr lang="en-US" sz="2000" dirty="0" smtClean="0"/>
                        <a:t>Ben-</a:t>
                      </a:r>
                      <a:r>
                        <a:rPr lang="en-US" sz="2000" dirty="0" err="1" smtClean="0"/>
                        <a:t>Haroush</a:t>
                      </a:r>
                      <a:endParaRPr lang="en-US" sz="2000" dirty="0" smtClean="0"/>
                    </a:p>
                    <a:p>
                      <a:pPr algn="l"/>
                      <a:r>
                        <a:rPr lang="en-US" sz="2000" dirty="0" smtClean="0"/>
                        <a:t>1993-2006</a:t>
                      </a:r>
                    </a:p>
                  </a:txBody>
                  <a:tcPr marL="36000" marR="0" marT="18000" marB="18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 marL="36000" marR="0" marT="18000" marB="18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 marL="36000" marR="0" marT="18000" marB="18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 marL="36000" marR="0" marT="18000" marB="18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03703" y="5623816"/>
            <a:ext cx="621696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/>
              <a:t>Towner et al., NEJM, 1999</a:t>
            </a:r>
          </a:p>
          <a:p>
            <a:pPr algn="r"/>
            <a:r>
              <a:rPr lang="en-US" dirty="0" smtClean="0"/>
              <a:t>Alexander et al., </a:t>
            </a:r>
            <a:r>
              <a:rPr lang="en-US" dirty="0" err="1" smtClean="0"/>
              <a:t>Obstet</a:t>
            </a:r>
            <a:r>
              <a:rPr lang="en-US" dirty="0" smtClean="0"/>
              <a:t> </a:t>
            </a:r>
            <a:r>
              <a:rPr lang="en-US" dirty="0" err="1" smtClean="0"/>
              <a:t>Gynecol</a:t>
            </a:r>
            <a:r>
              <a:rPr lang="en-US" dirty="0" smtClean="0"/>
              <a:t>, 2009</a:t>
            </a:r>
          </a:p>
          <a:p>
            <a:pPr algn="r"/>
            <a:r>
              <a:rPr lang="en-US" dirty="0" smtClean="0"/>
              <a:t>Ben-</a:t>
            </a:r>
            <a:r>
              <a:rPr lang="en-US" dirty="0" err="1" smtClean="0"/>
              <a:t>Haroush</a:t>
            </a:r>
            <a:r>
              <a:rPr lang="en-US" dirty="0" smtClean="0"/>
              <a:t> et al., AJOG, 2007</a:t>
            </a:r>
          </a:p>
          <a:p>
            <a:pPr algn="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6968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802" y="628288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rgbClr val="FFFF00"/>
                </a:solidFill>
              </a:rPr>
              <a:t>Travay</a:t>
            </a:r>
            <a:r>
              <a:rPr lang="tr-TR" dirty="0" smtClean="0">
                <a:solidFill>
                  <a:srgbClr val="FFFF00"/>
                </a:solidFill>
              </a:rPr>
              <a:t> sırasında </a:t>
            </a:r>
            <a:r>
              <a:rPr lang="tr-TR" dirty="0" err="1" smtClean="0">
                <a:solidFill>
                  <a:srgbClr val="FFFF00"/>
                </a:solidFill>
              </a:rPr>
              <a:t>fetal</a:t>
            </a:r>
            <a:r>
              <a:rPr lang="tr-TR" dirty="0" smtClean="0">
                <a:solidFill>
                  <a:srgbClr val="FFFF00"/>
                </a:solidFill>
              </a:rPr>
              <a:t> travma:</a:t>
            </a:r>
            <a:br>
              <a:rPr lang="tr-TR" dirty="0" smtClean="0">
                <a:solidFill>
                  <a:srgbClr val="FFFF00"/>
                </a:solidFill>
              </a:rPr>
            </a:br>
            <a:r>
              <a:rPr lang="tr-TR" sz="3600" dirty="0" smtClean="0">
                <a:solidFill>
                  <a:srgbClr val="FFFF00"/>
                </a:solidFill>
              </a:rPr>
              <a:t>Tekil gebeliklerde </a:t>
            </a:r>
            <a:r>
              <a:rPr lang="tr-TR" sz="3600" dirty="0" err="1" smtClean="0">
                <a:solidFill>
                  <a:srgbClr val="FFFF00"/>
                </a:solidFill>
              </a:rPr>
              <a:t>intrakranial</a:t>
            </a:r>
            <a:r>
              <a:rPr lang="tr-TR" sz="3600" dirty="0" smtClean="0">
                <a:solidFill>
                  <a:srgbClr val="FFFF00"/>
                </a:solidFill>
              </a:rPr>
              <a:t> kanama sıklığı</a:t>
            </a:r>
            <a:br>
              <a:rPr lang="tr-TR" sz="3600" dirty="0" smtClean="0">
                <a:solidFill>
                  <a:srgbClr val="FFFF00"/>
                </a:solidFill>
              </a:rPr>
            </a:br>
            <a:r>
              <a:rPr lang="tr-TR" sz="2700" dirty="0" err="1" smtClean="0">
                <a:solidFill>
                  <a:srgbClr val="FFFF00"/>
                </a:solidFill>
              </a:rPr>
              <a:t>Kolifornia</a:t>
            </a:r>
            <a:r>
              <a:rPr lang="tr-TR" sz="2700" dirty="0" smtClean="0">
                <a:solidFill>
                  <a:srgbClr val="FFFF00"/>
                </a:solidFill>
              </a:rPr>
              <a:t> </a:t>
            </a:r>
            <a:r>
              <a:rPr lang="tr-TR" sz="2700" dirty="0" err="1" smtClean="0">
                <a:solidFill>
                  <a:srgbClr val="FFFF00"/>
                </a:solidFill>
              </a:rPr>
              <a:t>veritabanı</a:t>
            </a:r>
            <a:r>
              <a:rPr lang="tr-TR" sz="2700" dirty="0" smtClean="0">
                <a:solidFill>
                  <a:srgbClr val="FFFF00"/>
                </a:solidFill>
              </a:rPr>
              <a:t> 583.340 </a:t>
            </a:r>
            <a:r>
              <a:rPr lang="tr-TR" sz="2700" dirty="0" err="1" smtClean="0">
                <a:solidFill>
                  <a:srgbClr val="FFFF00"/>
                </a:solidFill>
              </a:rPr>
              <a:t>nullipar</a:t>
            </a:r>
            <a:r>
              <a:rPr lang="tr-TR" sz="2700" dirty="0" smtClean="0">
                <a:solidFill>
                  <a:srgbClr val="FFFF00"/>
                </a:solidFill>
              </a:rPr>
              <a:t> tekil vajinal doğum (2500-4000g)</a:t>
            </a:r>
            <a:br>
              <a:rPr lang="tr-TR" sz="2700" dirty="0" smtClean="0">
                <a:solidFill>
                  <a:srgbClr val="FFFF00"/>
                </a:solidFill>
              </a:rPr>
            </a:br>
            <a:endParaRPr lang="tr-TR" sz="2700" dirty="0">
              <a:solidFill>
                <a:srgbClr val="FFFF0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6284175"/>
              </p:ext>
            </p:extLst>
          </p:nvPr>
        </p:nvGraphicFramePr>
        <p:xfrm>
          <a:off x="972880" y="2278033"/>
          <a:ext cx="7300482" cy="36271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43257"/>
                <a:gridCol w="2025748"/>
                <a:gridCol w="1231477"/>
              </a:tblGrid>
              <a:tr h="410711">
                <a:tc>
                  <a:txBody>
                    <a:bodyPr/>
                    <a:lstStyle/>
                    <a:p>
                      <a:endParaRPr lang="tr-TR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800" b="0" dirty="0" err="1" smtClean="0">
                          <a:solidFill>
                            <a:schemeClr val="tx1"/>
                          </a:solidFill>
                        </a:rPr>
                        <a:t>İnsidans</a:t>
                      </a:r>
                      <a:endParaRPr lang="tr-TR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solidFill>
                            <a:schemeClr val="tx1"/>
                          </a:solidFill>
                        </a:rPr>
                        <a:t>OR</a:t>
                      </a:r>
                      <a:endParaRPr lang="tr-TR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456570">
                <a:tc>
                  <a:txBody>
                    <a:bodyPr/>
                    <a:lstStyle/>
                    <a:p>
                      <a:r>
                        <a:rPr lang="tr-TR" sz="2800" dirty="0" err="1" smtClean="0">
                          <a:solidFill>
                            <a:schemeClr val="tx1"/>
                          </a:solidFill>
                        </a:rPr>
                        <a:t>Spontan</a:t>
                      </a:r>
                      <a:r>
                        <a:rPr lang="tr-TR" sz="2800" dirty="0" smtClean="0">
                          <a:solidFill>
                            <a:schemeClr val="tx1"/>
                          </a:solidFill>
                        </a:rPr>
                        <a:t> vajinal doğum</a:t>
                      </a:r>
                      <a:endParaRPr lang="tr-TR" sz="2800" dirty="0">
                        <a:solidFill>
                          <a:schemeClr val="tx1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800" dirty="0" smtClean="0">
                          <a:solidFill>
                            <a:srgbClr val="FFFFFF"/>
                          </a:solidFill>
                        </a:rPr>
                        <a:t>1:1900</a:t>
                      </a:r>
                      <a:endParaRPr lang="tr-TR" sz="2800" dirty="0">
                        <a:solidFill>
                          <a:srgbClr val="FFFFFF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>
                          <a:solidFill>
                            <a:srgbClr val="FFFFFF"/>
                          </a:solidFill>
                        </a:rPr>
                        <a:t>1,0</a:t>
                      </a:r>
                      <a:endParaRPr lang="tr-TR" sz="2800" dirty="0">
                        <a:solidFill>
                          <a:srgbClr val="FFFFFF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</a:tr>
              <a:tr h="456570">
                <a:tc>
                  <a:txBody>
                    <a:bodyPr/>
                    <a:lstStyle/>
                    <a:p>
                      <a:r>
                        <a:rPr lang="tr-TR" sz="2800" dirty="0" err="1" smtClean="0">
                          <a:solidFill>
                            <a:schemeClr val="tx1"/>
                          </a:solidFill>
                        </a:rPr>
                        <a:t>Elektif</a:t>
                      </a:r>
                      <a:r>
                        <a:rPr lang="tr-TR" sz="2800" dirty="0" smtClean="0">
                          <a:solidFill>
                            <a:schemeClr val="tx1"/>
                          </a:solidFill>
                        </a:rPr>
                        <a:t> sezaryen</a:t>
                      </a:r>
                      <a:endParaRPr lang="tr-TR" sz="2800" dirty="0">
                        <a:solidFill>
                          <a:schemeClr val="tx1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800" dirty="0" smtClean="0">
                          <a:solidFill>
                            <a:srgbClr val="FFFFFF"/>
                          </a:solidFill>
                        </a:rPr>
                        <a:t>1:2750</a:t>
                      </a:r>
                      <a:endParaRPr lang="tr-TR" sz="2800" dirty="0">
                        <a:solidFill>
                          <a:srgbClr val="FFFFFF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>
                          <a:solidFill>
                            <a:srgbClr val="FFFFFF"/>
                          </a:solidFill>
                        </a:rPr>
                        <a:t>0,7</a:t>
                      </a:r>
                      <a:endParaRPr lang="tr-TR" sz="2800" dirty="0">
                        <a:solidFill>
                          <a:srgbClr val="FFFFFF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</a:tr>
              <a:tr h="456570">
                <a:tc>
                  <a:txBody>
                    <a:bodyPr/>
                    <a:lstStyle/>
                    <a:p>
                      <a:r>
                        <a:rPr lang="tr-TR" sz="2800" dirty="0" err="1" smtClean="0">
                          <a:solidFill>
                            <a:schemeClr val="tx1"/>
                          </a:solidFill>
                        </a:rPr>
                        <a:t>Travayda</a:t>
                      </a:r>
                      <a:r>
                        <a:rPr lang="tr-TR" sz="2800" dirty="0" smtClean="0">
                          <a:solidFill>
                            <a:schemeClr val="tx1"/>
                          </a:solidFill>
                        </a:rPr>
                        <a:t> sezaryen</a:t>
                      </a:r>
                      <a:endParaRPr lang="tr-TR" sz="2800" baseline="30000" dirty="0">
                        <a:solidFill>
                          <a:schemeClr val="tx1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800" dirty="0" smtClean="0">
                          <a:solidFill>
                            <a:srgbClr val="FFFFFF"/>
                          </a:solidFill>
                        </a:rPr>
                        <a:t>1:985</a:t>
                      </a:r>
                      <a:endParaRPr lang="tr-TR" sz="2800" dirty="0">
                        <a:solidFill>
                          <a:srgbClr val="FFFFFF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>
                          <a:solidFill>
                            <a:srgbClr val="FFFFFF"/>
                          </a:solidFill>
                        </a:rPr>
                        <a:t>2,0</a:t>
                      </a:r>
                      <a:endParaRPr lang="tr-TR" sz="2800" dirty="0">
                        <a:solidFill>
                          <a:srgbClr val="FFFFFF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</a:tr>
              <a:tr h="456570">
                <a:tc>
                  <a:txBody>
                    <a:bodyPr/>
                    <a:lstStyle/>
                    <a:p>
                      <a:r>
                        <a:rPr lang="tr-TR" sz="2800" baseline="0" dirty="0" smtClean="0">
                          <a:solidFill>
                            <a:schemeClr val="tx1"/>
                          </a:solidFill>
                        </a:rPr>
                        <a:t>Vakum</a:t>
                      </a:r>
                      <a:endParaRPr lang="tr-TR" sz="2800" baseline="30000" dirty="0">
                        <a:solidFill>
                          <a:schemeClr val="tx1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800" dirty="0" smtClean="0">
                          <a:solidFill>
                            <a:srgbClr val="FFFFFF"/>
                          </a:solidFill>
                        </a:rPr>
                        <a:t>1:860</a:t>
                      </a:r>
                      <a:endParaRPr lang="tr-TR" sz="2800" dirty="0">
                        <a:solidFill>
                          <a:srgbClr val="FFFFFF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>
                          <a:solidFill>
                            <a:srgbClr val="FFFFFF"/>
                          </a:solidFill>
                        </a:rPr>
                        <a:t>2,7</a:t>
                      </a:r>
                      <a:endParaRPr lang="tr-TR" sz="2800" dirty="0">
                        <a:solidFill>
                          <a:srgbClr val="FFFFFF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</a:tr>
              <a:tr h="456570">
                <a:tc>
                  <a:txBody>
                    <a:bodyPr/>
                    <a:lstStyle/>
                    <a:p>
                      <a:r>
                        <a:rPr lang="tr-TR" sz="2800" dirty="0" smtClean="0">
                          <a:solidFill>
                            <a:schemeClr val="tx1"/>
                          </a:solidFill>
                        </a:rPr>
                        <a:t>Forseps</a:t>
                      </a:r>
                      <a:endParaRPr lang="tr-TR" sz="2800" baseline="30000" dirty="0">
                        <a:solidFill>
                          <a:schemeClr val="tx1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800" dirty="0" smtClean="0">
                          <a:solidFill>
                            <a:srgbClr val="FFFFFF"/>
                          </a:solidFill>
                        </a:rPr>
                        <a:t>1:664</a:t>
                      </a:r>
                      <a:endParaRPr lang="tr-TR" sz="2800" dirty="0">
                        <a:solidFill>
                          <a:srgbClr val="FFFFFF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>
                          <a:solidFill>
                            <a:srgbClr val="FFFFFF"/>
                          </a:solidFill>
                        </a:rPr>
                        <a:t>3,4</a:t>
                      </a:r>
                      <a:endParaRPr lang="tr-TR" sz="2800" dirty="0">
                        <a:solidFill>
                          <a:srgbClr val="FFFFFF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</a:tr>
              <a:tr h="456570">
                <a:tc>
                  <a:txBody>
                    <a:bodyPr/>
                    <a:lstStyle/>
                    <a:p>
                      <a:r>
                        <a:rPr lang="tr-TR" sz="2800" baseline="0" dirty="0" smtClean="0">
                          <a:solidFill>
                            <a:srgbClr val="38F9FF"/>
                          </a:solidFill>
                        </a:rPr>
                        <a:t>Başarısız vakum / forseps </a:t>
                      </a:r>
                      <a:endParaRPr lang="tr-TR" sz="2800" baseline="0" dirty="0">
                        <a:solidFill>
                          <a:srgbClr val="38F9FF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800" dirty="0" smtClean="0">
                          <a:solidFill>
                            <a:srgbClr val="38F9FF"/>
                          </a:solidFill>
                        </a:rPr>
                        <a:t>1:334</a:t>
                      </a:r>
                      <a:endParaRPr lang="tr-TR" sz="2800" dirty="0">
                        <a:solidFill>
                          <a:srgbClr val="38F9FF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smtClean="0">
                          <a:solidFill>
                            <a:srgbClr val="38F9FF"/>
                          </a:solidFill>
                        </a:rPr>
                        <a:t>5,7</a:t>
                      </a:r>
                      <a:endParaRPr lang="tr-TR" sz="2800" dirty="0">
                        <a:solidFill>
                          <a:srgbClr val="38F9FF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5634298" y="6147540"/>
            <a:ext cx="26390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err="1"/>
              <a:t>Towner</a:t>
            </a:r>
            <a:r>
              <a:rPr lang="tr-TR" dirty="0"/>
              <a:t> et al., NEJM, 1999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1283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FF00"/>
                </a:solidFill>
              </a:rPr>
              <a:t>Fetal</a:t>
            </a:r>
            <a:r>
              <a:rPr lang="tr-TR" dirty="0" smtClean="0">
                <a:solidFill>
                  <a:srgbClr val="FFFF00"/>
                </a:solidFill>
              </a:rPr>
              <a:t> Travma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11210"/>
          </a:xfrm>
        </p:spPr>
        <p:txBody>
          <a:bodyPr>
            <a:normAutofit/>
          </a:bodyPr>
          <a:lstStyle/>
          <a:p>
            <a:r>
              <a:rPr lang="tr-TR" dirty="0" smtClean="0"/>
              <a:t>Başarısız </a:t>
            </a:r>
            <a:r>
              <a:rPr lang="tr-TR" dirty="0" err="1" smtClean="0"/>
              <a:t>operatif</a:t>
            </a:r>
            <a:r>
              <a:rPr lang="tr-TR" dirty="0" smtClean="0"/>
              <a:t> vajinal doğum (vakum/forseps) sonrası yapılan sezaryenlerde </a:t>
            </a:r>
            <a:r>
              <a:rPr lang="tr-TR" dirty="0" err="1" smtClean="0"/>
              <a:t>fetal</a:t>
            </a:r>
            <a:r>
              <a:rPr lang="tr-TR" dirty="0" smtClean="0"/>
              <a:t> yaralanma riski en yüksek </a:t>
            </a:r>
            <a:r>
              <a:rPr lang="tr-TR" dirty="0" smtClean="0">
                <a:solidFill>
                  <a:srgbClr val="FFFF00"/>
                </a:solidFill>
              </a:rPr>
              <a:t>(%6.9 </a:t>
            </a:r>
            <a:r>
              <a:rPr lang="tr-TR" dirty="0" err="1" smtClean="0">
                <a:solidFill>
                  <a:srgbClr val="FFFF00"/>
                </a:solidFill>
              </a:rPr>
              <a:t>vs</a:t>
            </a:r>
            <a:r>
              <a:rPr lang="tr-TR" dirty="0">
                <a:solidFill>
                  <a:srgbClr val="FFFF00"/>
                </a:solidFill>
              </a:rPr>
              <a:t> %</a:t>
            </a:r>
            <a:r>
              <a:rPr lang="tr-TR" dirty="0" smtClean="0">
                <a:solidFill>
                  <a:srgbClr val="FFFF00"/>
                </a:solidFill>
              </a:rPr>
              <a:t>0.5)</a:t>
            </a:r>
            <a:r>
              <a:rPr lang="tr-TR" dirty="0" smtClean="0"/>
              <a:t>. </a:t>
            </a:r>
          </a:p>
          <a:p>
            <a:pPr marL="0" indent="0" algn="r">
              <a:buNone/>
            </a:pPr>
            <a:r>
              <a:rPr lang="tr-TR" sz="2200" dirty="0" smtClean="0">
                <a:cs typeface="Times New Roman"/>
              </a:rPr>
              <a:t>Alexander </a:t>
            </a:r>
            <a:r>
              <a:rPr lang="tr-TR" sz="2200" dirty="0">
                <a:cs typeface="Times New Roman"/>
              </a:rPr>
              <a:t>et al., </a:t>
            </a:r>
            <a:r>
              <a:rPr lang="tr-TR" sz="2200" dirty="0" err="1">
                <a:cs typeface="Times New Roman"/>
              </a:rPr>
              <a:t>Obstet</a:t>
            </a:r>
            <a:r>
              <a:rPr lang="tr-TR" sz="2200" dirty="0">
                <a:cs typeface="Times New Roman"/>
              </a:rPr>
              <a:t> </a:t>
            </a:r>
            <a:r>
              <a:rPr lang="tr-TR" sz="2200" dirty="0" err="1">
                <a:cs typeface="Times New Roman"/>
              </a:rPr>
              <a:t>Gynecol</a:t>
            </a:r>
            <a:r>
              <a:rPr lang="tr-TR" sz="2200" dirty="0">
                <a:cs typeface="Times New Roman"/>
              </a:rPr>
              <a:t>, 2006, 130, 885-890</a:t>
            </a:r>
          </a:p>
          <a:p>
            <a:pPr marL="0" indent="0">
              <a:buNone/>
            </a:pPr>
            <a:endParaRPr lang="tr-TR" dirty="0"/>
          </a:p>
          <a:p>
            <a:r>
              <a:rPr lang="tr-TR" dirty="0" err="1" smtClean="0"/>
              <a:t>Travmatik</a:t>
            </a:r>
            <a:r>
              <a:rPr lang="tr-TR" dirty="0" smtClean="0"/>
              <a:t> </a:t>
            </a:r>
            <a:r>
              <a:rPr lang="tr-TR" dirty="0" err="1" smtClean="0"/>
              <a:t>intrapartum</a:t>
            </a:r>
            <a:r>
              <a:rPr lang="tr-TR" dirty="0" smtClean="0"/>
              <a:t> </a:t>
            </a:r>
            <a:r>
              <a:rPr lang="tr-TR" dirty="0" err="1" smtClean="0"/>
              <a:t>fetal</a:t>
            </a:r>
            <a:r>
              <a:rPr lang="tr-TR" dirty="0" smtClean="0"/>
              <a:t> ölümlerin </a:t>
            </a:r>
            <a:r>
              <a:rPr lang="tr-TR" dirty="0" smtClean="0">
                <a:solidFill>
                  <a:srgbClr val="FFFF00"/>
                </a:solidFill>
              </a:rPr>
              <a:t>%30</a:t>
            </a:r>
            <a:r>
              <a:rPr lang="tr-TR" dirty="0" smtClean="0"/>
              <a:t>’u başarısız </a:t>
            </a:r>
            <a:r>
              <a:rPr lang="tr-TR" dirty="0" err="1" smtClean="0"/>
              <a:t>operatif</a:t>
            </a:r>
            <a:r>
              <a:rPr lang="tr-TR" dirty="0" smtClean="0"/>
              <a:t> vajinal doğum sonrası meydana geliyor. </a:t>
            </a:r>
          </a:p>
          <a:p>
            <a:pPr marL="0" indent="0" algn="r">
              <a:buNone/>
            </a:pPr>
            <a:r>
              <a:rPr lang="tr-TR" sz="2200" dirty="0" err="1">
                <a:latin typeface="+mj-lt"/>
                <a:cs typeface="Times New Roman"/>
              </a:rPr>
              <a:t>O’Mahony</a:t>
            </a:r>
            <a:r>
              <a:rPr lang="tr-TR" sz="2200" dirty="0">
                <a:latin typeface="+mj-lt"/>
                <a:cs typeface="Times New Roman"/>
              </a:rPr>
              <a:t> et al., BJOG, 2005, 112, 619-626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26136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240" y="617313"/>
            <a:ext cx="8229600" cy="1143000"/>
          </a:xfrm>
        </p:spPr>
        <p:txBody>
          <a:bodyPr>
            <a:noAutofit/>
          </a:bodyPr>
          <a:lstStyle/>
          <a:p>
            <a:r>
              <a:rPr lang="tr-TR" sz="3600" dirty="0" smtClean="0">
                <a:solidFill>
                  <a:srgbClr val="FFFF00"/>
                </a:solidFill>
              </a:rPr>
              <a:t>Kötü </a:t>
            </a:r>
            <a:r>
              <a:rPr lang="tr-TR" sz="3600" dirty="0" err="1" smtClean="0">
                <a:solidFill>
                  <a:srgbClr val="FFFF00"/>
                </a:solidFill>
              </a:rPr>
              <a:t>fetal</a:t>
            </a:r>
            <a:r>
              <a:rPr lang="tr-TR" sz="3600" dirty="0" smtClean="0">
                <a:solidFill>
                  <a:srgbClr val="FFFF00"/>
                </a:solidFill>
              </a:rPr>
              <a:t> </a:t>
            </a:r>
            <a:r>
              <a:rPr lang="tr-TR" sz="3600" dirty="0" err="1" smtClean="0">
                <a:solidFill>
                  <a:srgbClr val="FFFF00"/>
                </a:solidFill>
              </a:rPr>
              <a:t>trase</a:t>
            </a:r>
            <a:r>
              <a:rPr lang="tr-TR" sz="3600" dirty="0" smtClean="0">
                <a:solidFill>
                  <a:srgbClr val="FFFF00"/>
                </a:solidFill>
              </a:rPr>
              <a:t> sebebi ile yapılan ancak başarısız olan vakum/forseps uygulaması sonrası </a:t>
            </a:r>
            <a:r>
              <a:rPr lang="tr-TR" sz="3600" dirty="0" err="1" smtClean="0">
                <a:solidFill>
                  <a:srgbClr val="FFFF00"/>
                </a:solidFill>
              </a:rPr>
              <a:t>neonatal</a:t>
            </a:r>
            <a:r>
              <a:rPr lang="tr-TR" sz="3600" dirty="0" smtClean="0">
                <a:solidFill>
                  <a:srgbClr val="FFFF00"/>
                </a:solidFill>
              </a:rPr>
              <a:t> akıbet</a:t>
            </a:r>
            <a:br>
              <a:rPr lang="tr-TR" sz="3600" dirty="0" smtClean="0">
                <a:solidFill>
                  <a:srgbClr val="FFFF00"/>
                </a:solidFill>
              </a:rPr>
            </a:br>
            <a:r>
              <a:rPr lang="tr-TR" sz="2000" dirty="0">
                <a:solidFill>
                  <a:srgbClr val="FFFF00"/>
                </a:solidFill>
              </a:rPr>
              <a:t>Alexander et al., AJOG (2009); 114, 1017-</a:t>
            </a:r>
            <a:r>
              <a:rPr lang="tr-TR" sz="2000" dirty="0" smtClean="0">
                <a:solidFill>
                  <a:srgbClr val="FFFF00"/>
                </a:solidFill>
              </a:rPr>
              <a:t>1022</a:t>
            </a:r>
            <a:endParaRPr lang="tr-TR" sz="2000" dirty="0">
              <a:solidFill>
                <a:srgbClr val="FFFF0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2349473"/>
              </p:ext>
            </p:extLst>
          </p:nvPr>
        </p:nvGraphicFramePr>
        <p:xfrm>
          <a:off x="703716" y="2472592"/>
          <a:ext cx="7826678" cy="35807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67867"/>
                <a:gridCol w="2214127"/>
                <a:gridCol w="2042489"/>
                <a:gridCol w="1802195"/>
              </a:tblGrid>
              <a:tr h="741998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14400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/>
                        <a:t>Başarısız</a:t>
                      </a:r>
                      <a:r>
                        <a:rPr lang="en-US" sz="2000" baseline="0" dirty="0" smtClean="0"/>
                        <a:t> OVD </a:t>
                      </a:r>
                      <a:r>
                        <a:rPr lang="en-US" sz="2000" baseline="0" dirty="0" err="1" smtClean="0"/>
                        <a:t>sonrası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sezaryen</a:t>
                      </a:r>
                      <a:endParaRPr lang="en-US" sz="2000" baseline="0" dirty="0" smtClean="0"/>
                    </a:p>
                    <a:p>
                      <a:pPr algn="ctr"/>
                      <a:r>
                        <a:rPr lang="en-US" sz="2000" baseline="0" dirty="0" smtClean="0"/>
                        <a:t>(n=115)*</a:t>
                      </a:r>
                      <a:endParaRPr lang="en-US" sz="2000" dirty="0"/>
                    </a:p>
                  </a:txBody>
                  <a:tcPr marL="14400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/>
                        <a:t>Doğrudan</a:t>
                      </a:r>
                      <a:r>
                        <a:rPr lang="en-US" sz="2000" baseline="0" dirty="0" smtClean="0"/>
                        <a:t> </a:t>
                      </a:r>
                    </a:p>
                    <a:p>
                      <a:pPr algn="ctr"/>
                      <a:r>
                        <a:rPr lang="en-US" sz="2000" dirty="0" err="1" smtClean="0"/>
                        <a:t>sezaryen</a:t>
                      </a:r>
                      <a:endParaRPr lang="en-US" sz="2000" dirty="0" smtClean="0"/>
                    </a:p>
                    <a:p>
                      <a:pPr algn="ctr"/>
                      <a:r>
                        <a:rPr lang="en-US" sz="2000" dirty="0" smtClean="0"/>
                        <a:t>(n=2549)</a:t>
                      </a:r>
                      <a:endParaRPr lang="en-US" sz="2000" dirty="0"/>
                    </a:p>
                  </a:txBody>
                  <a:tcPr marL="14400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OR (%95 CI)</a:t>
                      </a:r>
                      <a:endParaRPr lang="en-US" sz="2000" dirty="0"/>
                    </a:p>
                  </a:txBody>
                  <a:tcPr marL="14400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23023"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UA </a:t>
                      </a:r>
                      <a:r>
                        <a:rPr lang="tr-TR" sz="1800" dirty="0" err="1" smtClean="0"/>
                        <a:t>pH</a:t>
                      </a:r>
                      <a:r>
                        <a:rPr lang="tr-TR" sz="1800" dirty="0" smtClean="0"/>
                        <a:t> &lt; 7.0</a:t>
                      </a:r>
                      <a:endParaRPr lang="tr-TR" sz="1800" dirty="0"/>
                    </a:p>
                  </a:txBody>
                  <a:tcPr marL="14400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dirty="0" smtClean="0"/>
                        <a:t>13</a:t>
                      </a:r>
                      <a:endParaRPr lang="tr-TR" sz="1800" dirty="0"/>
                    </a:p>
                  </a:txBody>
                  <a:tcPr marL="14400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dirty="0" smtClean="0"/>
                        <a:t>12</a:t>
                      </a:r>
                      <a:endParaRPr lang="tr-TR" sz="1800" dirty="0"/>
                    </a:p>
                  </a:txBody>
                  <a:tcPr marL="14400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dirty="0" smtClean="0"/>
                        <a:t>4.9 (1.9-12.5)</a:t>
                      </a:r>
                      <a:endParaRPr lang="tr-TR" sz="1800" dirty="0"/>
                    </a:p>
                  </a:txBody>
                  <a:tcPr marL="14400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23023"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5. </a:t>
                      </a:r>
                      <a:r>
                        <a:rPr lang="tr-TR" sz="1800" dirty="0" err="1" smtClean="0"/>
                        <a:t>dak</a:t>
                      </a:r>
                      <a:r>
                        <a:rPr lang="tr-TR" sz="1800" dirty="0" smtClean="0"/>
                        <a:t> </a:t>
                      </a:r>
                      <a:r>
                        <a:rPr lang="tr-TR" sz="1800" dirty="0" err="1" smtClean="0"/>
                        <a:t>Apgar</a:t>
                      </a:r>
                      <a:r>
                        <a:rPr lang="tr-TR" sz="1800" dirty="0" smtClean="0"/>
                        <a:t> &lt; 3</a:t>
                      </a:r>
                      <a:endParaRPr lang="tr-TR" sz="1800" dirty="0"/>
                    </a:p>
                  </a:txBody>
                  <a:tcPr marL="14400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dirty="0" smtClean="0"/>
                        <a:t>11</a:t>
                      </a:r>
                      <a:endParaRPr lang="tr-TR" sz="1800" dirty="0"/>
                    </a:p>
                  </a:txBody>
                  <a:tcPr marL="14400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dirty="0" smtClean="0"/>
                        <a:t>9</a:t>
                      </a:r>
                      <a:endParaRPr lang="tr-TR" sz="1800" dirty="0"/>
                    </a:p>
                  </a:txBody>
                  <a:tcPr marL="14400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dirty="0" smtClean="0"/>
                        <a:t>4.1 (1.6-10.0)</a:t>
                      </a:r>
                      <a:endParaRPr lang="tr-TR" sz="1800" dirty="0"/>
                    </a:p>
                  </a:txBody>
                  <a:tcPr marL="14400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23023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K</a:t>
                      </a:r>
                      <a:r>
                        <a:rPr lang="tr-TR" sz="1800" dirty="0" err="1" smtClean="0"/>
                        <a:t>onvülsiyon</a:t>
                      </a:r>
                      <a:endParaRPr lang="tr-TR" sz="1800" dirty="0" smtClean="0"/>
                    </a:p>
                  </a:txBody>
                  <a:tcPr marL="14400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4</a:t>
                      </a:r>
                      <a:endParaRPr lang="en-US" sz="1800" dirty="0"/>
                    </a:p>
                  </a:txBody>
                  <a:tcPr marL="14400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</a:t>
                      </a:r>
                      <a:endParaRPr lang="en-US" sz="1800" dirty="0"/>
                    </a:p>
                  </a:txBody>
                  <a:tcPr marL="14400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6.4</a:t>
                      </a:r>
                      <a:r>
                        <a:rPr lang="en-US" sz="1800" baseline="0" dirty="0" smtClean="0"/>
                        <a:t> (1.1-35.2)</a:t>
                      </a:r>
                      <a:endParaRPr lang="en-US" sz="1800" dirty="0"/>
                    </a:p>
                  </a:txBody>
                  <a:tcPr marL="14400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23023">
                <a:tc>
                  <a:txBody>
                    <a:bodyPr/>
                    <a:lstStyle/>
                    <a:p>
                      <a:r>
                        <a:rPr lang="tr-TR" sz="1800" dirty="0" err="1" smtClean="0"/>
                        <a:t>Hipoksik</a:t>
                      </a:r>
                      <a:r>
                        <a:rPr lang="tr-TR" sz="1800" baseline="0" dirty="0" smtClean="0"/>
                        <a:t> </a:t>
                      </a:r>
                      <a:r>
                        <a:rPr lang="tr-TR" sz="1800" baseline="0" dirty="0" err="1" smtClean="0"/>
                        <a:t>iskemik</a:t>
                      </a:r>
                      <a:r>
                        <a:rPr lang="tr-TR" sz="1800" baseline="0" dirty="0" smtClean="0"/>
                        <a:t> </a:t>
                      </a:r>
                      <a:r>
                        <a:rPr lang="tr-TR" sz="1800" baseline="0" dirty="0" err="1" smtClean="0"/>
                        <a:t>ensefalopati</a:t>
                      </a:r>
                      <a:endParaRPr lang="tr-TR" sz="1800" dirty="0"/>
                    </a:p>
                  </a:txBody>
                  <a:tcPr marL="14400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7</a:t>
                      </a:r>
                      <a:endParaRPr lang="en-US" sz="1800" dirty="0"/>
                    </a:p>
                  </a:txBody>
                  <a:tcPr marL="14400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3</a:t>
                      </a:r>
                    </a:p>
                  </a:txBody>
                  <a:tcPr marL="14400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aseline="0" dirty="0" smtClean="0"/>
                        <a:t>7.6 (1.9-29.9)</a:t>
                      </a:r>
                      <a:endParaRPr lang="en-US" sz="1800" dirty="0"/>
                    </a:p>
                  </a:txBody>
                  <a:tcPr marL="14400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23023"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Ölü</a:t>
                      </a:r>
                      <a:r>
                        <a:rPr lang="tr-TR" sz="1800" baseline="0" dirty="0" smtClean="0"/>
                        <a:t> doğum / </a:t>
                      </a:r>
                      <a:r>
                        <a:rPr lang="tr-TR" sz="1800" baseline="0" dirty="0" err="1" smtClean="0"/>
                        <a:t>neonatal</a:t>
                      </a:r>
                      <a:r>
                        <a:rPr lang="tr-TR" sz="1800" baseline="0" dirty="0" smtClean="0"/>
                        <a:t> ölüm</a:t>
                      </a:r>
                      <a:endParaRPr lang="tr-TR" sz="1800" dirty="0"/>
                    </a:p>
                  </a:txBody>
                  <a:tcPr marL="14400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</a:t>
                      </a:r>
                      <a:endParaRPr lang="en-US" sz="1800" dirty="0"/>
                    </a:p>
                  </a:txBody>
                  <a:tcPr marL="14400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2</a:t>
                      </a:r>
                    </a:p>
                  </a:txBody>
                  <a:tcPr marL="14400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3.1</a:t>
                      </a:r>
                      <a:r>
                        <a:rPr lang="en-US" sz="1800" baseline="0" dirty="0" smtClean="0"/>
                        <a:t> (0.4-22.4)</a:t>
                      </a:r>
                      <a:endParaRPr lang="en-US" sz="1800" dirty="0"/>
                    </a:p>
                  </a:txBody>
                  <a:tcPr marL="14400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73103" y="6182283"/>
            <a:ext cx="7854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*640 başarısız vajinal doğum denemesinin 2’sinde bebekte kafa kemiklerinde kırık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15746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707" y="588043"/>
            <a:ext cx="8285045" cy="1143000"/>
          </a:xfrm>
        </p:spPr>
        <p:txBody>
          <a:bodyPr>
            <a:noAutofit/>
          </a:bodyPr>
          <a:lstStyle/>
          <a:p>
            <a:r>
              <a:rPr lang="tr-TR" sz="4000" dirty="0" smtClean="0">
                <a:solidFill>
                  <a:srgbClr val="FFFF00"/>
                </a:solidFill>
              </a:rPr>
              <a:t>Klinik olarak </a:t>
            </a:r>
            <a:r>
              <a:rPr lang="tr-TR" sz="4000" dirty="0" err="1">
                <a:solidFill>
                  <a:srgbClr val="FFFF00"/>
                </a:solidFill>
              </a:rPr>
              <a:t>f</a:t>
            </a:r>
            <a:r>
              <a:rPr lang="tr-TR" sz="4000" dirty="0" err="1" smtClean="0">
                <a:solidFill>
                  <a:srgbClr val="FFFF00"/>
                </a:solidFill>
              </a:rPr>
              <a:t>etal</a:t>
            </a:r>
            <a:r>
              <a:rPr lang="tr-TR" sz="4000" dirty="0" smtClean="0">
                <a:solidFill>
                  <a:srgbClr val="FFFF00"/>
                </a:solidFill>
              </a:rPr>
              <a:t> baş seviyesinin belirlenmesi </a:t>
            </a:r>
            <a:br>
              <a:rPr lang="tr-TR" sz="4000" dirty="0" smtClean="0">
                <a:solidFill>
                  <a:srgbClr val="FFFF00"/>
                </a:solidFill>
              </a:rPr>
            </a:br>
            <a:r>
              <a:rPr lang="tr-TR" sz="4000" dirty="0" smtClean="0">
                <a:solidFill>
                  <a:srgbClr val="FFFF00"/>
                </a:solidFill>
              </a:rPr>
              <a:t>(ACOG sınıflaması)</a:t>
            </a:r>
            <a:endParaRPr lang="tr-TR" sz="4000" dirty="0">
              <a:solidFill>
                <a:srgbClr val="FFFF00"/>
              </a:solidFill>
            </a:endParaRPr>
          </a:p>
        </p:txBody>
      </p:sp>
      <p:pic>
        <p:nvPicPr>
          <p:cNvPr id="8" name="Picture 7" descr="a1.pn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994" b="97476" l="2308" r="96154">
                        <a14:foregroundMark x1="61154" y1="70032" x2="61154" y2="70032"/>
                        <a14:foregroundMark x1="65385" y1="71924" x2="65385" y2="71924"/>
                        <a14:foregroundMark x1="46154" y1="91798" x2="46154" y2="91798"/>
                        <a14:foregroundMark x1="43077" y1="92114" x2="43077" y2="92114"/>
                        <a14:foregroundMark x1="41154" y1="91483" x2="41154" y2="91483"/>
                        <a14:foregroundMark x1="49231" y1="88328" x2="49231" y2="883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707" y="2432762"/>
            <a:ext cx="3155685" cy="384750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648" b="98007" l="4703" r="97525">
                        <a14:foregroundMark x1="59901" y1="21927" x2="59901" y2="21927"/>
                        <a14:foregroundMark x1="82921" y1="75083" x2="82921" y2="75083"/>
                        <a14:foregroundMark x1="79455" y1="86711" x2="79455" y2="86711"/>
                        <a14:foregroundMark x1="78465" y1="81395" x2="78465" y2="81395"/>
                        <a14:foregroundMark x1="71782" y1="86379" x2="71782" y2="86379"/>
                        <a14:foregroundMark x1="62871" y1="96013" x2="62871" y2="96013"/>
                        <a14:foregroundMark x1="68564" y1="87708" x2="68564" y2="87708"/>
                        <a14:foregroundMark x1="40842" y1="68771" x2="40842" y2="68771"/>
                        <a14:foregroundMark x1="38614" y1="81728" x2="38614" y2="81728"/>
                        <a14:foregroundMark x1="33168" y1="74419" x2="33168" y2="74419"/>
                        <a14:foregroundMark x1="27228" y1="62126" x2="27228" y2="62126"/>
                        <a14:foregroundMark x1="18069" y1="57807" x2="18069" y2="57807"/>
                        <a14:foregroundMark x1="10149" y1="52824" x2="10149" y2="52824"/>
                        <a14:foregroundMark x1="75000" y1="44850" x2="75000" y2="44850"/>
                        <a14:foregroundMark x1="79703" y1="41528" x2="79703" y2="41528"/>
                        <a14:foregroundMark x1="89109" y1="55814" x2="89109" y2="55814"/>
                        <a14:foregroundMark x1="85644" y1="70432" x2="85644" y2="70432"/>
                        <a14:foregroundMark x1="85149" y1="78405" x2="85149" y2="78405"/>
                        <a14:foregroundMark x1="80446" y1="79070" x2="80446" y2="79070"/>
                        <a14:foregroundMark x1="75000" y1="84053" x2="75000" y2="84053"/>
                        <a14:foregroundMark x1="58663" y1="96346" x2="58663" y2="96346"/>
                        <a14:foregroundMark x1="70545" y1="93023" x2="70545" y2="93023"/>
                        <a14:foregroundMark x1="75495" y1="90033" x2="75495" y2="90033"/>
                        <a14:foregroundMark x1="76733" y1="89037" x2="76733" y2="89037"/>
                        <a14:foregroundMark x1="80941" y1="84385" x2="80941" y2="84385"/>
                        <a14:foregroundMark x1="82921" y1="82060" x2="82921" y2="82060"/>
                        <a14:foregroundMark x1="84158" y1="80066" x2="84158" y2="80066"/>
                        <a14:foregroundMark x1="86881" y1="75415" x2="86881" y2="75415"/>
                        <a14:foregroundMark x1="73762" y1="91362" x2="73762" y2="91362"/>
                        <a14:foregroundMark x1="72277" y1="92359" x2="72277" y2="92359"/>
                        <a14:foregroundMark x1="68812" y1="94020" x2="68812" y2="94020"/>
                        <a14:foregroundMark x1="67079" y1="94684" x2="67079" y2="94684"/>
                        <a14:foregroundMark x1="65099" y1="95349" x2="65099" y2="95349"/>
                        <a14:foregroundMark x1="65842" y1="95017" x2="65842" y2="95017"/>
                        <a14:foregroundMark x1="60891" y1="96346" x2="60891" y2="96346"/>
                        <a14:foregroundMark x1="56683" y1="96678" x2="56683" y2="96678"/>
                        <a14:foregroundMark x1="54703" y1="96346" x2="54703" y2="96346"/>
                        <a14:foregroundMark x1="82178" y1="87043" x2="82178" y2="87043"/>
                        <a14:foregroundMark x1="83911" y1="87043" x2="83911" y2="87043"/>
                        <a14:foregroundMark x1="85891" y1="87043" x2="85891" y2="87043"/>
                        <a14:foregroundMark x1="87376" y1="87043" x2="87376" y2="87043"/>
                        <a14:foregroundMark x1="88119" y1="87043" x2="88119" y2="87043"/>
                        <a14:foregroundMark x1="89109" y1="87043" x2="89109" y2="87043"/>
                        <a14:foregroundMark x1="90099" y1="87375" x2="90099" y2="87375"/>
                        <a14:foregroundMark x1="91089" y1="87708" x2="91089" y2="87708"/>
                        <a14:foregroundMark x1="92574" y1="87708" x2="92574" y2="87708"/>
                        <a14:foregroundMark x1="93812" y1="88040" x2="93812" y2="88040"/>
                        <a14:foregroundMark x1="95297" y1="88704" x2="95297" y2="88704"/>
                        <a14:foregroundMark x1="88366" y1="61130" x2="88366" y2="61130"/>
                        <a14:foregroundMark x1="87129" y1="66777" x2="87129" y2="66777"/>
                        <a14:foregroundMark x1="88861" y1="58472" x2="88861" y2="58472"/>
                        <a14:foregroundMark x1="89109" y1="54153" x2="89109" y2="54153"/>
                        <a14:foregroundMark x1="84406" y1="73090" x2="84406" y2="73090"/>
                        <a14:foregroundMark x1="86386" y1="68771" x2="86386" y2="68771"/>
                        <a14:foregroundMark x1="81931" y1="77076" x2="81931" y2="77076"/>
                        <a14:foregroundMark x1="76733" y1="83056" x2="76733" y2="83056"/>
                        <a14:foregroundMark x1="70050" y1="86711" x2="70050" y2="86711"/>
                        <a14:foregroundMark x1="66584" y1="88372" x2="66584" y2="88372"/>
                        <a14:foregroundMark x1="87871" y1="73422" x2="87871" y2="73422"/>
                        <a14:foregroundMark x1="88366" y1="72757" x2="88366" y2="72757"/>
                        <a14:foregroundMark x1="21287" y1="76080" x2="21287" y2="76080"/>
                        <a14:foregroundMark x1="23762" y1="77741" x2="23762" y2="77741"/>
                        <a14:foregroundMark x1="25495" y1="78738" x2="25495" y2="78738"/>
                        <a14:foregroundMark x1="26733" y1="79734" x2="26733" y2="79734"/>
                        <a14:foregroundMark x1="28218" y1="81063" x2="28218" y2="81063"/>
                        <a14:foregroundMark x1="30198" y1="82392" x2="30198" y2="82392"/>
                        <a14:foregroundMark x1="31436" y1="83721" x2="31436" y2="83721"/>
                        <a14:foregroundMark x1="33168" y1="85050" x2="33168" y2="85050"/>
                        <a14:foregroundMark x1="35396" y1="86711" x2="35396" y2="86711"/>
                        <a14:foregroundMark x1="39604" y1="90365" x2="39604" y2="90365"/>
                        <a14:foregroundMark x1="42822" y1="92359" x2="42822" y2="92359"/>
                        <a14:foregroundMark x1="41089" y1="91362" x2="41089" y2="91362"/>
                        <a14:foregroundMark x1="45545" y1="93355" x2="45545" y2="93355"/>
                        <a14:foregroundMark x1="47277" y1="94020" x2="47277" y2="94020"/>
                        <a14:foregroundMark x1="50990" y1="95349" x2="50990" y2="95349"/>
                        <a14:foregroundMark x1="16584" y1="72757" x2="16584" y2="72757"/>
                        <a14:foregroundMark x1="12129" y1="70432" x2="12129" y2="70432"/>
                        <a14:foregroundMark x1="18564" y1="74086" x2="18564" y2="74086"/>
                        <a14:foregroundMark x1="19554" y1="74751" x2="19554" y2="74751"/>
                        <a14:foregroundMark x1="14604" y1="71761" x2="14604" y2="71761"/>
                        <a14:foregroundMark x1="13119" y1="71096" x2="13119" y2="71096"/>
                        <a14:foregroundMark x1="10891" y1="69767" x2="10891" y2="69767"/>
                        <a14:foregroundMark x1="9158" y1="68771" x2="9158" y2="68771"/>
                        <a14:foregroundMark x1="7673" y1="68106" x2="7673" y2="68106"/>
                        <a14:foregroundMark x1="6436" y1="67442" x2="6436" y2="67442"/>
                        <a14:foregroundMark x1="46782" y1="36545" x2="46782" y2="36545"/>
                        <a14:foregroundMark x1="48762" y1="34884" x2="48762" y2="34884"/>
                        <a14:foregroundMark x1="50743" y1="33223" x2="50743" y2="33223"/>
                        <a14:foregroundMark x1="52723" y1="31229" x2="52723" y2="31229"/>
                        <a14:foregroundMark x1="54455" y1="29236" x2="54455" y2="29236"/>
                        <a14:foregroundMark x1="56188" y1="27575" x2="56188" y2="27575"/>
                        <a14:foregroundMark x1="44307" y1="37542" x2="44307" y2="37542"/>
                        <a14:foregroundMark x1="39356" y1="39535" x2="39356" y2="39535"/>
                        <a14:foregroundMark x1="37624" y1="39535" x2="37624" y2="39535"/>
                        <a14:foregroundMark x1="48762" y1="95017" x2="48762" y2="95017"/>
                        <a14:foregroundMark x1="37376" y1="88704" x2="37376" y2="88704"/>
                        <a14:foregroundMark x1="42079" y1="38870" x2="42079" y2="38870"/>
                        <a14:foregroundMark x1="62376" y1="33223" x2="62376" y2="33223"/>
                        <a14:foregroundMark x1="73020" y1="31894" x2="73020" y2="31894"/>
                        <a14:foregroundMark x1="52723" y1="96013" x2="52723" y2="96013"/>
                        <a14:foregroundMark x1="73267" y1="85382" x2="73267" y2="85382"/>
                        <a14:backgroundMark x1="81931" y1="39867" x2="81931" y2="39867"/>
                        <a14:backgroundMark x1="81931" y1="39867" x2="81931" y2="39867"/>
                        <a14:backgroundMark x1="69802" y1="37542" x2="69802" y2="37542"/>
                      </a14:backgroundRemoval>
                    </a14:imgEffect>
                    <a14:imgEffect>
                      <a14:sharpenSoften amount="-25000"/>
                    </a14:imgEffect>
                    <a14:imgEffect>
                      <a14:colorTemperature colorTemp="112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4667070" y="2432762"/>
            <a:ext cx="3855500" cy="2918034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5447001" y="3208866"/>
            <a:ext cx="535520" cy="1468752"/>
          </a:xfrm>
          <a:prstGeom prst="line">
            <a:avLst/>
          </a:prstGeom>
          <a:ln>
            <a:solidFill>
              <a:srgbClr val="FF0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310186" y="3419289"/>
            <a:ext cx="259220" cy="1258329"/>
          </a:xfrm>
          <a:prstGeom prst="line">
            <a:avLst/>
          </a:prstGeom>
          <a:ln>
            <a:solidFill>
              <a:srgbClr val="FF0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569406" y="3208866"/>
            <a:ext cx="780328" cy="1468752"/>
          </a:xfrm>
          <a:prstGeom prst="line">
            <a:avLst/>
          </a:prstGeom>
          <a:ln>
            <a:solidFill>
              <a:srgbClr val="FF0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V="1">
            <a:off x="6089625" y="2836792"/>
            <a:ext cx="936926" cy="754564"/>
          </a:xfrm>
          <a:prstGeom prst="line">
            <a:avLst/>
          </a:prstGeom>
          <a:ln w="38100" cmpd="sng">
            <a:solidFill>
              <a:srgbClr val="38F9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6043118" y="4414108"/>
            <a:ext cx="15300" cy="1141318"/>
          </a:xfrm>
          <a:prstGeom prst="line">
            <a:avLst/>
          </a:prstGeom>
          <a:ln w="38100" cmpd="sng">
            <a:solidFill>
              <a:srgbClr val="38F9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V="1">
            <a:off x="5690599" y="4651301"/>
            <a:ext cx="0" cy="990547"/>
          </a:xfrm>
          <a:prstGeom prst="line">
            <a:avLst/>
          </a:prstGeom>
          <a:ln w="38100" cmpd="sng">
            <a:solidFill>
              <a:srgbClr val="38F9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 flipV="1">
            <a:off x="4665859" y="4224780"/>
            <a:ext cx="1211" cy="1126016"/>
          </a:xfrm>
          <a:prstGeom prst="line">
            <a:avLst/>
          </a:prstGeom>
          <a:ln w="38100" cmpd="sng">
            <a:solidFill>
              <a:srgbClr val="38F9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V="1">
            <a:off x="4651769" y="4240077"/>
            <a:ext cx="705037" cy="1"/>
          </a:xfrm>
          <a:prstGeom prst="line">
            <a:avLst/>
          </a:prstGeom>
          <a:ln w="38100" cmpd="sng">
            <a:solidFill>
              <a:srgbClr val="38F9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V="1">
            <a:off x="6043721" y="5540125"/>
            <a:ext cx="705037" cy="1"/>
          </a:xfrm>
          <a:prstGeom prst="line">
            <a:avLst/>
          </a:prstGeom>
          <a:ln w="38100" cmpd="sng">
            <a:solidFill>
              <a:srgbClr val="38F9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5149634" y="5572742"/>
            <a:ext cx="1743687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tr-TR" sz="2400" dirty="0" err="1" smtClean="0">
                <a:solidFill>
                  <a:srgbClr val="38F9FF"/>
                </a:solidFill>
              </a:rPr>
              <a:t>Low</a:t>
            </a:r>
            <a:r>
              <a:rPr lang="tr-TR" sz="2400" dirty="0" smtClean="0">
                <a:solidFill>
                  <a:srgbClr val="38F9FF"/>
                </a:solidFill>
              </a:rPr>
              <a:t> ≥ +2 cm</a:t>
            </a:r>
            <a:endParaRPr lang="tr-TR" sz="2400" dirty="0">
              <a:solidFill>
                <a:srgbClr val="38F9FF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862692" y="5246160"/>
            <a:ext cx="1779453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tr-TR" sz="2400" dirty="0" err="1" smtClean="0">
                <a:solidFill>
                  <a:srgbClr val="38F9FF"/>
                </a:solidFill>
              </a:rPr>
              <a:t>Mid</a:t>
            </a:r>
            <a:r>
              <a:rPr lang="tr-TR" sz="2400" dirty="0" smtClean="0">
                <a:solidFill>
                  <a:srgbClr val="38F9FF"/>
                </a:solidFill>
              </a:rPr>
              <a:t> 0/+1 cm</a:t>
            </a:r>
            <a:endParaRPr lang="tr-TR" sz="2400" dirty="0">
              <a:solidFill>
                <a:srgbClr val="38F9FF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993448" y="5320556"/>
            <a:ext cx="980106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tr-TR" sz="2400" dirty="0" err="1" smtClean="0">
                <a:solidFill>
                  <a:srgbClr val="38F9FF"/>
                </a:solidFill>
              </a:rPr>
              <a:t>Outlet</a:t>
            </a:r>
            <a:endParaRPr lang="tr-TR" sz="2400" dirty="0">
              <a:solidFill>
                <a:srgbClr val="38F9FF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862692" y="2309205"/>
            <a:ext cx="1647657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rgbClr val="38F9FF"/>
                </a:solidFill>
              </a:rPr>
              <a:t>High &gt; 0 cm</a:t>
            </a:r>
            <a:endParaRPr lang="tr-TR" sz="2400" dirty="0">
              <a:solidFill>
                <a:srgbClr val="38F9F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66507" y1="90659" x2="66507" y2="90659"/>
                        <a14:foregroundMark x1="72727" y1="90659" x2="72727" y2="90659"/>
                        <a14:foregroundMark x1="59330" y1="83150" x2="59330" y2="83150"/>
                        <a14:foregroundMark x1="63397" y1="66300" x2="63397" y2="66300"/>
                        <a14:foregroundMark x1="67943" y1="64103" x2="67943" y2="64103"/>
                        <a14:foregroundMark x1="65072" y1="58974" x2="65072" y2="58974"/>
                        <a14:foregroundMark x1="60048" y1="62088" x2="60048" y2="62088"/>
                        <a14:foregroundMark x1="54785" y1="65018" x2="54785" y2="65018"/>
                        <a14:foregroundMark x1="55502" y1="57509" x2="55502" y2="57509"/>
                        <a14:foregroundMark x1="50957" y1="60989" x2="50957" y2="60989"/>
                        <a14:foregroundMark x1="47368" y1="47619" x2="47368" y2="47619"/>
                        <a14:foregroundMark x1="13876" y1="81136" x2="13876" y2="81136"/>
                        <a14:foregroundMark x1="12440" y1="83516" x2="12440" y2="83516"/>
                        <a14:foregroundMark x1="10766" y1="85348" x2="10766" y2="85348"/>
                        <a14:foregroundMark x1="9091" y1="91026" x2="9091" y2="91026"/>
                        <a14:foregroundMark x1="9809" y1="94872" x2="9809" y2="94872"/>
                        <a14:foregroundMark x1="2871" y1="93590" x2="2871" y2="93590"/>
                        <a14:foregroundMark x1="4785" y1="95421" x2="4785" y2="95421"/>
                        <a14:foregroundMark x1="58134" y1="68498" x2="58134" y2="68498"/>
                        <a14:foregroundMark x1="75120" y1="66850" x2="75120" y2="66850"/>
                        <a14:foregroundMark x1="71770" y1="67582" x2="71770" y2="67582"/>
                        <a14:foregroundMark x1="57895" y1="73260" x2="57895" y2="73260"/>
                        <a14:foregroundMark x1="16268" y1="89560" x2="16268" y2="89560"/>
                        <a14:foregroundMark x1="12679" y1="91392" x2="12679" y2="91392"/>
                        <a14:foregroundMark x1="8852" y1="92857" x2="8852" y2="92857"/>
                        <a14:foregroundMark x1="9091" y1="87546" x2="9091" y2="87546"/>
                        <a14:foregroundMark x1="6699" y1="88645" x2="6699" y2="88645"/>
                        <a14:foregroundMark x1="4545" y1="90110" x2="4545" y2="90110"/>
                        <a14:foregroundMark x1="3589" y1="91575" x2="3589" y2="91575"/>
                        <a14:foregroundMark x1="64354" y1="70696" x2="64354" y2="70696"/>
                        <a14:foregroundMark x1="78230" y1="12821" x2="78230" y2="12821"/>
                        <a14:foregroundMark x1="40191" y1="96886" x2="40191" y2="96886"/>
                        <a14:foregroundMark x1="35646" y1="96337" x2="35646" y2="96337"/>
                        <a14:foregroundMark x1="60526" y1="95971" x2="60526" y2="95971"/>
                        <a14:foregroundMark x1="55263" y1="96520" x2="55263" y2="96520"/>
                        <a14:foregroundMark x1="66746" y1="96337" x2="66746" y2="96337"/>
                        <a14:foregroundMark x1="69856" y1="96337" x2="69856" y2="96337"/>
                        <a14:foregroundMark x1="25598" y1="96886" x2="25598" y2="96886"/>
                        <a14:foregroundMark x1="19378" y1="95971" x2="19378" y2="95971"/>
                        <a14:foregroundMark x1="12679" y1="95971" x2="12679" y2="95971"/>
                        <a14:foregroundMark x1="7177" y1="96520" x2="7177" y2="96520"/>
                        <a14:foregroundMark x1="8852" y1="96520" x2="8852" y2="96520"/>
                        <a14:foregroundMark x1="4306" y1="97436" x2="4306" y2="974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772265" y="13880"/>
            <a:ext cx="2414553" cy="31539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930049" y="2709176"/>
            <a:ext cx="802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+ 5 cm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890723" y="4007022"/>
            <a:ext cx="21027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Outlet: +4,+5</a:t>
            </a:r>
          </a:p>
          <a:p>
            <a:r>
              <a:rPr lang="en-US" dirty="0" smtClean="0"/>
              <a:t>Low: +2, +3</a:t>
            </a:r>
          </a:p>
          <a:p>
            <a:r>
              <a:rPr lang="en-US" dirty="0" smtClean="0"/>
              <a:t>Mid: 0, +1</a:t>
            </a:r>
          </a:p>
          <a:p>
            <a:r>
              <a:rPr lang="en-US" dirty="0" smtClean="0"/>
              <a:t>High: -1, -2, -3, -4, -5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380143" y="6259588"/>
            <a:ext cx="3612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ACOG Practice Bulletin No. 17 </a:t>
            </a:r>
            <a:r>
              <a:rPr lang="en-US" dirty="0" smtClean="0"/>
              <a:t>; 2000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37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4876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FF00"/>
                </a:solidFill>
              </a:rPr>
              <a:t>İkinci evrede baş seviyesinin</a:t>
            </a:r>
            <a:r>
              <a:rPr lang="tr-TR" b="1" dirty="0" smtClean="0">
                <a:solidFill>
                  <a:srgbClr val="FFFF00"/>
                </a:solidFill>
              </a:rPr>
              <a:t> </a:t>
            </a:r>
            <a:r>
              <a:rPr lang="tr-TR" dirty="0" err="1" smtClean="0">
                <a:solidFill>
                  <a:srgbClr val="FFFF00"/>
                </a:solidFill>
              </a:rPr>
              <a:t>sonografik</a:t>
            </a:r>
            <a:r>
              <a:rPr lang="tr-TR" dirty="0" smtClean="0">
                <a:solidFill>
                  <a:srgbClr val="FFFF00"/>
                </a:solidFill>
              </a:rPr>
              <a:t> olarak belirlenmesi</a:t>
            </a:r>
            <a:br>
              <a:rPr lang="tr-TR" dirty="0" smtClean="0">
                <a:solidFill>
                  <a:srgbClr val="FFFF00"/>
                </a:solidFill>
              </a:rPr>
            </a:br>
            <a:r>
              <a:rPr lang="tr-TR" dirty="0" smtClean="0">
                <a:solidFill>
                  <a:srgbClr val="FFFF00"/>
                </a:solidFill>
              </a:rPr>
              <a:t>(</a:t>
            </a:r>
            <a:r>
              <a:rPr lang="tr-TR" dirty="0" err="1" smtClean="0">
                <a:solidFill>
                  <a:srgbClr val="FFFF00"/>
                </a:solidFill>
              </a:rPr>
              <a:t>Translabial</a:t>
            </a:r>
            <a:r>
              <a:rPr lang="tr-TR" dirty="0" smtClean="0">
                <a:solidFill>
                  <a:srgbClr val="FFFF00"/>
                </a:solidFill>
              </a:rPr>
              <a:t> ultrason)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6183" y="5948211"/>
            <a:ext cx="91061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Barbera et al., </a:t>
            </a:r>
            <a:r>
              <a:rPr lang="en-US" dirty="0"/>
              <a:t>American College of Obstetricians </a:t>
            </a:r>
            <a:r>
              <a:rPr lang="en-US" dirty="0" smtClean="0"/>
              <a:t>and Gynecologists</a:t>
            </a:r>
            <a:r>
              <a:rPr lang="en-US" dirty="0"/>
              <a:t>: Washington, DC, </a:t>
            </a:r>
            <a:r>
              <a:rPr lang="tr-TR" dirty="0" smtClean="0"/>
              <a:t>2003</a:t>
            </a:r>
            <a:endParaRPr lang="tr-TR" dirty="0"/>
          </a:p>
        </p:txBody>
      </p:sp>
      <p:pic>
        <p:nvPicPr>
          <p:cNvPr id="8" name="translabial US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0641" t="26608" r="10168" b="25966"/>
          <a:stretch/>
        </p:blipFill>
        <p:spPr>
          <a:xfrm>
            <a:off x="1140677" y="2537999"/>
            <a:ext cx="6935487" cy="3114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192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5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005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011" b="94809" l="2784" r="97430">
                        <a14:foregroundMark x1="87580" y1="31694" x2="97430" y2="27049"/>
                        <a14:foregroundMark x1="88651" y1="32787" x2="85867" y2="34426"/>
                        <a14:foregroundMark x1="71949" y1="26230" x2="71949" y2="26230"/>
                        <a14:foregroundMark x1="61456" y1="12022" x2="68737" y2="2404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5113" y="2337380"/>
            <a:ext cx="4746149" cy="37196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err="1" smtClean="0">
                <a:solidFill>
                  <a:srgbClr val="FFFF00"/>
                </a:solidFill>
              </a:rPr>
              <a:t>Translabial</a:t>
            </a:r>
            <a:r>
              <a:rPr lang="tr-TR" dirty="0" smtClean="0">
                <a:solidFill>
                  <a:srgbClr val="FFFF00"/>
                </a:solidFill>
              </a:rPr>
              <a:t> US</a:t>
            </a:r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2000" contrast="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37139" y="2286581"/>
            <a:ext cx="3849661" cy="4266592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4749507" y="1534176"/>
            <a:ext cx="2134659" cy="1734586"/>
            <a:chOff x="4749507" y="1534176"/>
            <a:chExt cx="2134659" cy="1734586"/>
          </a:xfrm>
        </p:grpSpPr>
        <p:sp>
          <p:nvSpPr>
            <p:cNvPr id="6" name="Donut 5"/>
            <p:cNvSpPr/>
            <p:nvPr/>
          </p:nvSpPr>
          <p:spPr>
            <a:xfrm>
              <a:off x="5706023" y="2595584"/>
              <a:ext cx="1178143" cy="673178"/>
            </a:xfrm>
            <a:prstGeom prst="donut">
              <a:avLst>
                <a:gd name="adj" fmla="val 0"/>
              </a:avLst>
            </a:prstGeom>
            <a:solidFill>
              <a:srgbClr val="FF0000">
                <a:alpha val="30000"/>
              </a:srgbClr>
            </a:solidFill>
            <a:ln w="28575" cmpd="sng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tx1"/>
                </a:solidFill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 flipH="1" flipV="1">
              <a:off x="5706023" y="2053849"/>
              <a:ext cx="291798" cy="587632"/>
            </a:xfrm>
            <a:prstGeom prst="line">
              <a:avLst/>
            </a:prstGeom>
            <a:ln w="3810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4749507" y="1534176"/>
              <a:ext cx="1919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2800" dirty="0" err="1" smtClean="0">
                  <a:solidFill>
                    <a:srgbClr val="FF0000"/>
                  </a:solidFill>
                </a:rPr>
                <a:t>Simfis</a:t>
              </a:r>
              <a:r>
                <a:rPr lang="tr-TR" sz="2800" dirty="0" smtClean="0">
                  <a:solidFill>
                    <a:srgbClr val="FF0000"/>
                  </a:solidFill>
                </a:rPr>
                <a:t> </a:t>
              </a:r>
              <a:r>
                <a:rPr lang="tr-TR" sz="2800" dirty="0" err="1" smtClean="0">
                  <a:solidFill>
                    <a:srgbClr val="FF0000"/>
                  </a:solidFill>
                </a:rPr>
                <a:t>pubis</a:t>
              </a:r>
              <a:endParaRPr lang="tr-TR" sz="28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268439" y="3366186"/>
            <a:ext cx="2451346" cy="2640075"/>
            <a:chOff x="5268439" y="3366186"/>
            <a:chExt cx="2451346" cy="2640075"/>
          </a:xfrm>
        </p:grpSpPr>
        <p:sp>
          <p:nvSpPr>
            <p:cNvPr id="9" name="Freeform 8"/>
            <p:cNvSpPr/>
            <p:nvPr/>
          </p:nvSpPr>
          <p:spPr>
            <a:xfrm>
              <a:off x="5268439" y="3366186"/>
              <a:ext cx="2451346" cy="2640075"/>
            </a:xfrm>
            <a:custGeom>
              <a:avLst/>
              <a:gdLst>
                <a:gd name="connsiteX0" fmla="*/ 561076 w 2451346"/>
                <a:gd name="connsiteY0" fmla="*/ 122096 h 2640075"/>
                <a:gd name="connsiteX1" fmla="*/ 1570913 w 2451346"/>
                <a:gd name="connsiteY1" fmla="*/ 14999 h 2640075"/>
                <a:gd name="connsiteX2" fmla="*/ 2274739 w 2451346"/>
                <a:gd name="connsiteY2" fmla="*/ 412786 h 2640075"/>
                <a:gd name="connsiteX3" fmla="*/ 2443046 w 2451346"/>
                <a:gd name="connsiteY3" fmla="*/ 1147162 h 2640075"/>
                <a:gd name="connsiteX4" fmla="*/ 2091133 w 2451346"/>
                <a:gd name="connsiteY4" fmla="*/ 2126330 h 2640075"/>
                <a:gd name="connsiteX5" fmla="*/ 1234301 w 2451346"/>
                <a:gd name="connsiteY5" fmla="*/ 2615914 h 2640075"/>
                <a:gd name="connsiteX6" fmla="*/ 239764 w 2451346"/>
                <a:gd name="connsiteY6" fmla="*/ 2554716 h 2640075"/>
                <a:gd name="connsiteX7" fmla="*/ 86759 w 2451346"/>
                <a:gd name="connsiteY7" fmla="*/ 2462919 h 264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51346" h="2640075">
                  <a:moveTo>
                    <a:pt x="561076" y="122096"/>
                  </a:moveTo>
                  <a:cubicBezTo>
                    <a:pt x="923189" y="44323"/>
                    <a:pt x="1285303" y="-33449"/>
                    <a:pt x="1570913" y="14999"/>
                  </a:cubicBezTo>
                  <a:cubicBezTo>
                    <a:pt x="1856523" y="63447"/>
                    <a:pt x="2129384" y="224092"/>
                    <a:pt x="2274739" y="412786"/>
                  </a:cubicBezTo>
                  <a:cubicBezTo>
                    <a:pt x="2420095" y="601480"/>
                    <a:pt x="2473647" y="861571"/>
                    <a:pt x="2443046" y="1147162"/>
                  </a:cubicBezTo>
                  <a:cubicBezTo>
                    <a:pt x="2412445" y="1432753"/>
                    <a:pt x="2292590" y="1881538"/>
                    <a:pt x="2091133" y="2126330"/>
                  </a:cubicBezTo>
                  <a:cubicBezTo>
                    <a:pt x="1889676" y="2371122"/>
                    <a:pt x="1542863" y="2544516"/>
                    <a:pt x="1234301" y="2615914"/>
                  </a:cubicBezTo>
                  <a:cubicBezTo>
                    <a:pt x="925740" y="2687312"/>
                    <a:pt x="431021" y="2580215"/>
                    <a:pt x="239764" y="2554716"/>
                  </a:cubicBezTo>
                  <a:cubicBezTo>
                    <a:pt x="48507" y="2529217"/>
                    <a:pt x="-101948" y="2368572"/>
                    <a:pt x="86759" y="2462919"/>
                  </a:cubicBezTo>
                </a:path>
              </a:pathLst>
            </a:custGeom>
            <a:ln w="57150" cmpd="sng">
              <a:solidFill>
                <a:srgbClr val="FFFF00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725659" y="3706459"/>
              <a:ext cx="692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2800" dirty="0" smtClean="0">
                  <a:solidFill>
                    <a:srgbClr val="FFFF00"/>
                  </a:solidFill>
                </a:rPr>
                <a:t>Baş</a:t>
              </a:r>
              <a:endParaRPr lang="tr-TR" sz="2800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7157900" y="2295163"/>
            <a:ext cx="1851768" cy="1803041"/>
            <a:chOff x="7157900" y="2295163"/>
            <a:chExt cx="1851768" cy="1803041"/>
          </a:xfrm>
        </p:grpSpPr>
        <p:cxnSp>
          <p:nvCxnSpPr>
            <p:cNvPr id="15" name="Straight Connector 14"/>
            <p:cNvCxnSpPr/>
            <p:nvPr/>
          </p:nvCxnSpPr>
          <p:spPr>
            <a:xfrm flipH="1">
              <a:off x="7763079" y="2833016"/>
              <a:ext cx="420114" cy="489880"/>
            </a:xfrm>
            <a:prstGeom prst="line">
              <a:avLst/>
            </a:prstGeom>
            <a:ln w="38100" cmpd="sng">
              <a:solidFill>
                <a:srgbClr val="38F9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7963964" y="2295163"/>
              <a:ext cx="104570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2800" dirty="0" err="1" smtClean="0">
                  <a:solidFill>
                    <a:srgbClr val="38F9FF"/>
                  </a:solidFill>
                </a:rPr>
                <a:t>Caput</a:t>
              </a:r>
              <a:endParaRPr lang="tr-TR" sz="2800" dirty="0">
                <a:solidFill>
                  <a:srgbClr val="38F9FF"/>
                </a:solidFill>
              </a:endParaRPr>
            </a:p>
          </p:txBody>
        </p:sp>
        <p:sp>
          <p:nvSpPr>
            <p:cNvPr id="4" name="Freeform 3"/>
            <p:cNvSpPr/>
            <p:nvPr/>
          </p:nvSpPr>
          <p:spPr>
            <a:xfrm rot="495681">
              <a:off x="7157900" y="3268761"/>
              <a:ext cx="692700" cy="829443"/>
            </a:xfrm>
            <a:custGeom>
              <a:avLst/>
              <a:gdLst>
                <a:gd name="connsiteX0" fmla="*/ 0 w 577250"/>
                <a:gd name="connsiteY0" fmla="*/ 153163 h 874678"/>
                <a:gd name="connsiteX1" fmla="*/ 476231 w 577250"/>
                <a:gd name="connsiteY1" fmla="*/ 52151 h 874678"/>
                <a:gd name="connsiteX2" fmla="*/ 577250 w 577250"/>
                <a:gd name="connsiteY2" fmla="*/ 874678 h 874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7250" h="874678">
                  <a:moveTo>
                    <a:pt x="0" y="153163"/>
                  </a:moveTo>
                  <a:cubicBezTo>
                    <a:pt x="190011" y="42531"/>
                    <a:pt x="380023" y="-68101"/>
                    <a:pt x="476231" y="52151"/>
                  </a:cubicBezTo>
                  <a:cubicBezTo>
                    <a:pt x="572439" y="172403"/>
                    <a:pt x="533956" y="742400"/>
                    <a:pt x="577250" y="874678"/>
                  </a:cubicBezTo>
                </a:path>
              </a:pathLst>
            </a:custGeom>
            <a:ln w="38100" cmpd="sng">
              <a:solidFill>
                <a:srgbClr val="38F9FF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</p:spTree>
    <p:extLst>
      <p:ext uri="{BB962C8B-B14F-4D97-AF65-F5344CB8AC3E}">
        <p14:creationId xmlns:p14="http://schemas.microsoft.com/office/powerpoint/2010/main" val="962334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800" dirty="0" err="1" smtClean="0">
                <a:solidFill>
                  <a:srgbClr val="FFFF00"/>
                </a:solidFill>
              </a:rPr>
              <a:t>Translabial</a:t>
            </a:r>
            <a:r>
              <a:rPr lang="tr-TR" sz="4800" dirty="0" smtClean="0">
                <a:solidFill>
                  <a:srgbClr val="FFFF00"/>
                </a:solidFill>
              </a:rPr>
              <a:t> US</a:t>
            </a:r>
            <a:endParaRPr lang="tr-TR" sz="4800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2000" contrast="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4545" y="1660743"/>
            <a:ext cx="4049531" cy="448810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792050" y="1692800"/>
            <a:ext cx="414319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tr-TR" sz="3200" dirty="0" smtClean="0"/>
              <a:t>Geniş sektör açısı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3200" dirty="0" err="1"/>
              <a:t>Penetrasyon</a:t>
            </a:r>
            <a:r>
              <a:rPr lang="tr-TR" sz="3200" dirty="0"/>
              <a:t> (15cm</a:t>
            </a:r>
            <a:r>
              <a:rPr lang="tr-TR" sz="3200" dirty="0" smtClean="0"/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3200" dirty="0"/>
              <a:t>Düşük </a:t>
            </a:r>
            <a:r>
              <a:rPr lang="tr-TR" sz="3200" dirty="0" smtClean="0"/>
              <a:t>frekans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3200" dirty="0" err="1"/>
              <a:t>Simfiz</a:t>
            </a:r>
            <a:r>
              <a:rPr lang="tr-TR" sz="3200" dirty="0"/>
              <a:t> </a:t>
            </a:r>
            <a:r>
              <a:rPr lang="tr-TR" sz="3200" dirty="0" err="1" smtClean="0"/>
              <a:t>pubisin</a:t>
            </a:r>
            <a:r>
              <a:rPr lang="tr-TR" sz="3200" dirty="0" smtClean="0"/>
              <a:t> büyük bir kısmı izlenmeli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3200" dirty="0" smtClean="0"/>
              <a:t>Başın tamamı izlenmeli</a:t>
            </a:r>
          </a:p>
          <a:p>
            <a:pPr marL="514350" indent="-514350">
              <a:buFont typeface="+mj-lt"/>
              <a:buAutoNum type="arabicPeriod"/>
            </a:pPr>
            <a:endParaRPr lang="tr-TR" sz="3200" dirty="0" smtClean="0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354545" y="6164662"/>
            <a:ext cx="4049531" cy="0"/>
          </a:xfrm>
          <a:prstGeom prst="straightConnector1">
            <a:avLst/>
          </a:prstGeom>
          <a:ln w="57150" cmpd="sng">
            <a:solidFill>
              <a:schemeClr val="tx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4556476" y="1737241"/>
            <a:ext cx="0" cy="4411611"/>
          </a:xfrm>
          <a:prstGeom prst="straightConnector1">
            <a:avLst/>
          </a:prstGeom>
          <a:ln w="57150" cmpd="sng">
            <a:solidFill>
              <a:srgbClr val="FF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Donut 12"/>
          <p:cNvSpPr/>
          <p:nvPr/>
        </p:nvSpPr>
        <p:spPr>
          <a:xfrm>
            <a:off x="1251069" y="1997698"/>
            <a:ext cx="1347538" cy="673178"/>
          </a:xfrm>
          <a:prstGeom prst="donut">
            <a:avLst>
              <a:gd name="adj" fmla="val 0"/>
            </a:avLst>
          </a:prstGeom>
          <a:solidFill>
            <a:srgbClr val="FF0000">
              <a:alpha val="30000"/>
            </a:srgbClr>
          </a:solidFill>
          <a:ln w="28575" cmpd="sng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798187" y="2808870"/>
            <a:ext cx="2451346" cy="2784212"/>
          </a:xfrm>
          <a:custGeom>
            <a:avLst/>
            <a:gdLst>
              <a:gd name="connsiteX0" fmla="*/ 561076 w 2451346"/>
              <a:gd name="connsiteY0" fmla="*/ 122096 h 2640075"/>
              <a:gd name="connsiteX1" fmla="*/ 1570913 w 2451346"/>
              <a:gd name="connsiteY1" fmla="*/ 14999 h 2640075"/>
              <a:gd name="connsiteX2" fmla="*/ 2274739 w 2451346"/>
              <a:gd name="connsiteY2" fmla="*/ 412786 h 2640075"/>
              <a:gd name="connsiteX3" fmla="*/ 2443046 w 2451346"/>
              <a:gd name="connsiteY3" fmla="*/ 1147162 h 2640075"/>
              <a:gd name="connsiteX4" fmla="*/ 2091133 w 2451346"/>
              <a:gd name="connsiteY4" fmla="*/ 2126330 h 2640075"/>
              <a:gd name="connsiteX5" fmla="*/ 1234301 w 2451346"/>
              <a:gd name="connsiteY5" fmla="*/ 2615914 h 2640075"/>
              <a:gd name="connsiteX6" fmla="*/ 239764 w 2451346"/>
              <a:gd name="connsiteY6" fmla="*/ 2554716 h 2640075"/>
              <a:gd name="connsiteX7" fmla="*/ 86759 w 2451346"/>
              <a:gd name="connsiteY7" fmla="*/ 2462919 h 2640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51346" h="2640075">
                <a:moveTo>
                  <a:pt x="561076" y="122096"/>
                </a:moveTo>
                <a:cubicBezTo>
                  <a:pt x="923189" y="44323"/>
                  <a:pt x="1285303" y="-33449"/>
                  <a:pt x="1570913" y="14999"/>
                </a:cubicBezTo>
                <a:cubicBezTo>
                  <a:pt x="1856523" y="63447"/>
                  <a:pt x="2129384" y="224092"/>
                  <a:pt x="2274739" y="412786"/>
                </a:cubicBezTo>
                <a:cubicBezTo>
                  <a:pt x="2420095" y="601480"/>
                  <a:pt x="2473647" y="861571"/>
                  <a:pt x="2443046" y="1147162"/>
                </a:cubicBezTo>
                <a:cubicBezTo>
                  <a:pt x="2412445" y="1432753"/>
                  <a:pt x="2292590" y="1881538"/>
                  <a:pt x="2091133" y="2126330"/>
                </a:cubicBezTo>
                <a:cubicBezTo>
                  <a:pt x="1889676" y="2371122"/>
                  <a:pt x="1542863" y="2544516"/>
                  <a:pt x="1234301" y="2615914"/>
                </a:cubicBezTo>
                <a:cubicBezTo>
                  <a:pt x="925740" y="2687312"/>
                  <a:pt x="431021" y="2580215"/>
                  <a:pt x="239764" y="2554716"/>
                </a:cubicBezTo>
                <a:cubicBezTo>
                  <a:pt x="48507" y="2529217"/>
                  <a:pt x="-101948" y="2368572"/>
                  <a:pt x="86759" y="2462919"/>
                </a:cubicBezTo>
              </a:path>
            </a:pathLst>
          </a:custGeom>
          <a:ln w="57150" cmpd="sng">
            <a:solidFill>
              <a:srgbClr val="FFFF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1605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57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sz="5300" dirty="0" smtClean="0">
                <a:solidFill>
                  <a:srgbClr val="FFFF00"/>
                </a:solidFill>
              </a:rPr>
              <a:t>Başın doğum kanalında </a:t>
            </a:r>
            <a:br>
              <a:rPr lang="tr-TR" sz="5300" dirty="0" smtClean="0">
                <a:solidFill>
                  <a:srgbClr val="FFFF00"/>
                </a:solidFill>
              </a:rPr>
            </a:br>
            <a:r>
              <a:rPr lang="tr-TR" sz="5300" dirty="0" smtClean="0">
                <a:solidFill>
                  <a:srgbClr val="FFFF00"/>
                </a:solidFill>
              </a:rPr>
              <a:t>ilerleyişi</a:t>
            </a:r>
            <a:endParaRPr lang="tr-TR" sz="3600" dirty="0">
              <a:solidFill>
                <a:srgbClr val="FFFF00"/>
              </a:solidFill>
            </a:endParaRPr>
          </a:p>
        </p:txBody>
      </p:sp>
      <p:pic>
        <p:nvPicPr>
          <p:cNvPr id="4" name="head movement-quicktime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51336" t="24988" r="-31" b="24919"/>
          <a:stretch/>
        </p:blipFill>
        <p:spPr>
          <a:xfrm>
            <a:off x="4631204" y="2297571"/>
            <a:ext cx="4055596" cy="366233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4164" y="2457675"/>
            <a:ext cx="3712369" cy="3502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658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6467"/>
            <a:ext cx="8229600" cy="1143000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FF00"/>
                </a:solidFill>
              </a:rPr>
              <a:t>Doğumla ilgili gerçekler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90507"/>
            <a:ext cx="8229600" cy="4910289"/>
          </a:xfrm>
        </p:spPr>
        <p:txBody>
          <a:bodyPr>
            <a:noAutofit/>
          </a:bodyPr>
          <a:lstStyle/>
          <a:p>
            <a:r>
              <a:rPr lang="tr-TR" sz="2800" dirty="0" err="1"/>
              <a:t>Travay</a:t>
            </a:r>
            <a:r>
              <a:rPr lang="tr-TR" sz="2800" dirty="0"/>
              <a:t> ve doğum yönetimi her zaman ultrason kullanılmadan yapılmıştır ve sonuçlar genelde iyi olmaktadır</a:t>
            </a:r>
          </a:p>
          <a:p>
            <a:r>
              <a:rPr lang="en-US" sz="2800" dirty="0" err="1" smtClean="0"/>
              <a:t>Doğum</a:t>
            </a:r>
            <a:r>
              <a:rPr lang="en-US" sz="2800" dirty="0" smtClean="0"/>
              <a:t> </a:t>
            </a:r>
            <a:r>
              <a:rPr lang="en-US" sz="2800" dirty="0" err="1" smtClean="0"/>
              <a:t>sırasında</a:t>
            </a:r>
            <a:r>
              <a:rPr lang="en-US" sz="2800" dirty="0" smtClean="0"/>
              <a:t> </a:t>
            </a:r>
            <a:r>
              <a:rPr lang="en-US" sz="2800" dirty="0" err="1" smtClean="0"/>
              <a:t>zaman</a:t>
            </a:r>
            <a:r>
              <a:rPr lang="en-US" sz="2800" dirty="0" smtClean="0"/>
              <a:t> </a:t>
            </a:r>
            <a:r>
              <a:rPr lang="en-US" sz="2800" dirty="0" err="1" smtClean="0"/>
              <a:t>zaman</a:t>
            </a:r>
            <a:r>
              <a:rPr lang="en-US" sz="2800" dirty="0" smtClean="0"/>
              <a:t> </a:t>
            </a:r>
            <a:r>
              <a:rPr lang="en-US" sz="2800" dirty="0" err="1" smtClean="0"/>
              <a:t>vakum</a:t>
            </a:r>
            <a:r>
              <a:rPr lang="en-US" sz="2800" dirty="0" smtClean="0"/>
              <a:t> </a:t>
            </a:r>
            <a:r>
              <a:rPr lang="en-US" sz="2800" dirty="0" err="1" smtClean="0"/>
              <a:t>veya</a:t>
            </a:r>
            <a:r>
              <a:rPr lang="en-US" sz="2800" dirty="0" smtClean="0"/>
              <a:t> </a:t>
            </a:r>
            <a:r>
              <a:rPr lang="en-US" sz="2800" dirty="0" err="1" smtClean="0"/>
              <a:t>forsepse</a:t>
            </a:r>
            <a:r>
              <a:rPr lang="en-US" sz="2800" dirty="0" smtClean="0"/>
              <a:t> </a:t>
            </a:r>
            <a:r>
              <a:rPr lang="en-US" sz="2800" dirty="0" err="1" smtClean="0"/>
              <a:t>gerek</a:t>
            </a:r>
            <a:r>
              <a:rPr lang="en-US" sz="2800" dirty="0" smtClean="0"/>
              <a:t> </a:t>
            </a:r>
            <a:r>
              <a:rPr lang="en-US" sz="2800" dirty="0" err="1" smtClean="0"/>
              <a:t>duyulmaktadır</a:t>
            </a:r>
            <a:r>
              <a:rPr lang="en-US" sz="2800" dirty="0" smtClean="0"/>
              <a:t> </a:t>
            </a:r>
            <a:r>
              <a:rPr lang="tr-TR" sz="2800" dirty="0" smtClean="0"/>
              <a:t>ve bu </a:t>
            </a:r>
            <a:r>
              <a:rPr lang="tr-TR" sz="2800" dirty="0" err="1" smtClean="0"/>
              <a:t>müdaheleler</a:t>
            </a:r>
            <a:r>
              <a:rPr lang="tr-TR" sz="2800" dirty="0" smtClean="0"/>
              <a:t> </a:t>
            </a:r>
            <a:r>
              <a:rPr lang="tr-TR" sz="2800" dirty="0" err="1" smtClean="0"/>
              <a:t>fetus</a:t>
            </a:r>
            <a:r>
              <a:rPr lang="tr-TR" sz="2800" dirty="0" smtClean="0"/>
              <a:t> ve anne için riskler taşır</a:t>
            </a:r>
          </a:p>
          <a:p>
            <a:r>
              <a:rPr lang="tr-TR" sz="2800" dirty="0" smtClean="0"/>
              <a:t>Risk, özellikle </a:t>
            </a:r>
            <a:r>
              <a:rPr lang="tr-TR" sz="2800" dirty="0" err="1" smtClean="0"/>
              <a:t>fetal</a:t>
            </a:r>
            <a:r>
              <a:rPr lang="tr-TR" sz="2800" dirty="0" smtClean="0"/>
              <a:t> başın seviyesi ve pozisyona  bağlıdır</a:t>
            </a:r>
          </a:p>
          <a:p>
            <a:r>
              <a:rPr lang="en-US" sz="2800" dirty="0" smtClean="0"/>
              <a:t>K</a:t>
            </a:r>
            <a:r>
              <a:rPr lang="tr-TR" sz="2800" dirty="0" err="1" smtClean="0"/>
              <a:t>linik</a:t>
            </a:r>
            <a:r>
              <a:rPr lang="tr-TR" sz="2800" dirty="0" smtClean="0"/>
              <a:t> olarak başın seviyenin ve pozisyonun belirlenmesinde hatalar olabilmektedir</a:t>
            </a:r>
          </a:p>
        </p:txBody>
      </p:sp>
    </p:spTree>
    <p:extLst>
      <p:ext uri="{BB962C8B-B14F-4D97-AF65-F5344CB8AC3E}">
        <p14:creationId xmlns:p14="http://schemas.microsoft.com/office/powerpoint/2010/main" val="236249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495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Fetal </a:t>
            </a:r>
            <a:r>
              <a:rPr lang="en-US" dirty="0" err="1" smtClean="0">
                <a:solidFill>
                  <a:srgbClr val="FFFF00"/>
                </a:solidFill>
              </a:rPr>
              <a:t>baş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seviyesini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değerlendirmek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için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tarif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edilmiş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yöntemler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62228"/>
            <a:ext cx="8229600" cy="4525963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20000"/>
              </a:lnSpc>
              <a:spcBef>
                <a:spcPts val="0"/>
              </a:spcBef>
              <a:buAutoNum type="arabicPeriod"/>
              <a:defRPr/>
            </a:pPr>
            <a:r>
              <a:rPr lang="en-US" sz="2600" dirty="0" err="1" smtClean="0"/>
              <a:t>Başın</a:t>
            </a:r>
            <a:r>
              <a:rPr lang="en-US" sz="2600" dirty="0" smtClean="0"/>
              <a:t> </a:t>
            </a:r>
            <a:r>
              <a:rPr lang="en-US" sz="2600" dirty="0" err="1" smtClean="0"/>
              <a:t>yönü</a:t>
            </a:r>
            <a:r>
              <a:rPr lang="en-US" sz="2600" dirty="0" smtClean="0"/>
              <a:t> (“Head Direction”)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buAutoNum type="arabicPeriod"/>
              <a:defRPr/>
            </a:pPr>
            <a:r>
              <a:rPr lang="en-US" sz="2600" dirty="0" err="1" smtClean="0"/>
              <a:t>İlerleme</a:t>
            </a:r>
            <a:r>
              <a:rPr lang="en-US" sz="2600" dirty="0" smtClean="0"/>
              <a:t> </a:t>
            </a:r>
            <a:r>
              <a:rPr lang="en-US" sz="2600" dirty="0" err="1" smtClean="0"/>
              <a:t>açısı</a:t>
            </a:r>
            <a:r>
              <a:rPr lang="en-US" sz="2600" dirty="0" smtClean="0"/>
              <a:t> (“Angle </a:t>
            </a:r>
            <a:r>
              <a:rPr lang="en-US" sz="2600" dirty="0"/>
              <a:t>of </a:t>
            </a:r>
            <a:r>
              <a:rPr lang="en-US" sz="2600" dirty="0" smtClean="0"/>
              <a:t>Progression”)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buAutoNum type="arabicPeriod"/>
              <a:defRPr/>
            </a:pPr>
            <a:r>
              <a:rPr lang="en-US" sz="2600" dirty="0" err="1" smtClean="0"/>
              <a:t>Baş</a:t>
            </a:r>
            <a:r>
              <a:rPr lang="en-US" sz="2600" dirty="0" smtClean="0"/>
              <a:t> </a:t>
            </a:r>
            <a:r>
              <a:rPr lang="en-US" sz="2600" dirty="0" err="1" smtClean="0"/>
              <a:t>ilerleme</a:t>
            </a:r>
            <a:r>
              <a:rPr lang="en-US" sz="2600" dirty="0" smtClean="0"/>
              <a:t> </a:t>
            </a:r>
            <a:r>
              <a:rPr lang="en-US" sz="2600" dirty="0" err="1" smtClean="0"/>
              <a:t>mesafesi</a:t>
            </a:r>
            <a:r>
              <a:rPr lang="en-US" sz="2600" dirty="0" smtClean="0"/>
              <a:t> (“Head </a:t>
            </a:r>
            <a:r>
              <a:rPr lang="en-US" sz="2600" dirty="0"/>
              <a:t>Progression </a:t>
            </a:r>
            <a:r>
              <a:rPr lang="en-US" sz="2600" dirty="0" smtClean="0"/>
              <a:t>Distance”)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buAutoNum type="arabicPeriod"/>
              <a:defRPr/>
            </a:pPr>
            <a:r>
              <a:rPr lang="en-US" sz="2600" dirty="0" err="1" smtClean="0"/>
              <a:t>Baş</a:t>
            </a:r>
            <a:r>
              <a:rPr lang="en-US" sz="2600" dirty="0" smtClean="0"/>
              <a:t> </a:t>
            </a:r>
            <a:r>
              <a:rPr lang="en-US" sz="2600" dirty="0" err="1" smtClean="0"/>
              <a:t>simfiz</a:t>
            </a:r>
            <a:r>
              <a:rPr lang="en-US" sz="2600" dirty="0" smtClean="0"/>
              <a:t> </a:t>
            </a:r>
            <a:r>
              <a:rPr lang="en-US" sz="2600" dirty="0" err="1" smtClean="0"/>
              <a:t>mesafesi</a:t>
            </a:r>
            <a:r>
              <a:rPr lang="en-US" sz="2600" dirty="0" smtClean="0"/>
              <a:t> (“Head </a:t>
            </a:r>
            <a:r>
              <a:rPr lang="en-US" sz="2600" dirty="0" err="1"/>
              <a:t>Symphysis</a:t>
            </a:r>
            <a:r>
              <a:rPr lang="en-US" sz="2600" dirty="0"/>
              <a:t> </a:t>
            </a:r>
            <a:r>
              <a:rPr lang="en-US" sz="2600" dirty="0" smtClean="0"/>
              <a:t>Distance”)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buAutoNum type="arabicPeriod"/>
              <a:defRPr/>
            </a:pPr>
            <a:r>
              <a:rPr lang="en-US" sz="2600" dirty="0" err="1" smtClean="0"/>
              <a:t>Baş</a:t>
            </a:r>
            <a:r>
              <a:rPr lang="en-US" sz="2600" dirty="0" smtClean="0"/>
              <a:t> </a:t>
            </a:r>
            <a:r>
              <a:rPr lang="en-US" sz="2600" dirty="0" err="1" smtClean="0"/>
              <a:t>perine</a:t>
            </a:r>
            <a:r>
              <a:rPr lang="en-US" sz="2600" dirty="0" smtClean="0"/>
              <a:t> </a:t>
            </a:r>
            <a:r>
              <a:rPr lang="en-US" sz="2600" dirty="0" err="1" smtClean="0"/>
              <a:t>mesafesi</a:t>
            </a:r>
            <a:r>
              <a:rPr lang="en-US" sz="2600" dirty="0" smtClean="0"/>
              <a:t> (“Head </a:t>
            </a:r>
            <a:r>
              <a:rPr lang="en-US" sz="2600" dirty="0"/>
              <a:t>Perineum </a:t>
            </a:r>
            <a:r>
              <a:rPr lang="en-US" sz="2600" dirty="0" smtClean="0"/>
              <a:t>Distance”)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465192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86666" y="846138"/>
            <a:ext cx="5300133" cy="1143000"/>
          </a:xfrm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rgbClr val="FFFF00"/>
                </a:solidFill>
              </a:rPr>
              <a:t>Oksiput</a:t>
            </a:r>
            <a:r>
              <a:rPr lang="tr-TR" dirty="0" smtClean="0">
                <a:solidFill>
                  <a:srgbClr val="FFFF00"/>
                </a:solidFill>
              </a:rPr>
              <a:t> </a:t>
            </a:r>
            <a:r>
              <a:rPr lang="tr-TR" dirty="0" err="1" smtClean="0">
                <a:solidFill>
                  <a:srgbClr val="FFFF00"/>
                </a:solidFill>
              </a:rPr>
              <a:t>anterior</a:t>
            </a:r>
            <a:r>
              <a:rPr lang="tr-TR" dirty="0" smtClean="0">
                <a:solidFill>
                  <a:srgbClr val="FFFF00"/>
                </a:solidFill>
              </a:rPr>
              <a:t> </a:t>
            </a:r>
            <a:r>
              <a:rPr lang="tr-TR" dirty="0" err="1" smtClean="0">
                <a:solidFill>
                  <a:srgbClr val="FFFF00"/>
                </a:solidFill>
              </a:rPr>
              <a:t>presantasyonda</a:t>
            </a:r>
            <a:r>
              <a:rPr lang="tr-TR" dirty="0" smtClean="0">
                <a:solidFill>
                  <a:srgbClr val="FFFF00"/>
                </a:solidFill>
              </a:rPr>
              <a:t> doğumun ikinci evresi</a:t>
            </a:r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665" y="3170760"/>
            <a:ext cx="2298700" cy="2921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9231" y="3170760"/>
            <a:ext cx="2501900" cy="2921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11538" y1="72174" x2="34615" y2="89565"/>
                        <a14:foregroundMark x1="11538" y1="87826" x2="25214" y2="95652"/>
                        <a14:foregroundMark x1="10684" y1="96087" x2="26923" y2="96087"/>
                        <a14:foregroundMark x1="18376" y1="12174" x2="11111" y2="12609"/>
                        <a14:foregroundMark x1="24359" y1="6087" x2="12821" y2="9565"/>
                        <a14:foregroundMark x1="8120" y1="22609" x2="8120" y2="27826"/>
                        <a14:foregroundMark x1="5983" y1="18261" x2="5983" y2="18261"/>
                        <a14:foregroundMark x1="88462" y1="32174" x2="88462" y2="32174"/>
                        <a14:foregroundMark x1="84615" y1="12174" x2="96154" y2="23478"/>
                        <a14:foregroundMark x1="80769" y1="6087" x2="93590" y2="6087"/>
                        <a14:foregroundMark x1="77350" y1="8696" x2="84615" y2="19130"/>
                        <a14:foregroundMark x1="95299" y1="26087" x2="94444" y2="42174"/>
                        <a14:foregroundMark x1="96154" y1="52174" x2="94444" y2="46957"/>
                        <a14:foregroundMark x1="89744" y1="96087" x2="97863" y2="96522"/>
                        <a14:foregroundMark x1="86752" y1="95652" x2="79060" y2="99565"/>
                        <a14:foregroundMark x1="2991" y1="12174" x2="2991" y2="1217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99655" y="3170760"/>
            <a:ext cx="2971800" cy="2921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9230" y="290209"/>
            <a:ext cx="2743198" cy="258792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31675" y="6063737"/>
            <a:ext cx="18881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Seviye: ≤ 0cm</a:t>
            </a:r>
            <a:endParaRPr lang="tr-TR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396663" y="6082271"/>
            <a:ext cx="2184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Seviye +1 +2 cm</a:t>
            </a:r>
            <a:endParaRPr lang="tr-TR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6074840" y="6083871"/>
            <a:ext cx="27359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/>
              <a:t>Seviye </a:t>
            </a:r>
            <a:r>
              <a:rPr lang="tr-TR" sz="2400" dirty="0" smtClean="0"/>
              <a:t>≥+3 (çıkımda)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777719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42"/>
            <a:ext cx="8229600" cy="1825096"/>
          </a:xfrm>
        </p:spPr>
        <p:txBody>
          <a:bodyPr>
            <a:noAutofit/>
          </a:bodyPr>
          <a:lstStyle/>
          <a:p>
            <a:r>
              <a:rPr lang="tr-TR" sz="4000" dirty="0" smtClean="0">
                <a:solidFill>
                  <a:srgbClr val="FFFF00"/>
                </a:solidFill>
              </a:rPr>
              <a:t>Ultrasonografik olarak başın yönü ile klinik seviye arasında korelasyon</a:t>
            </a:r>
            <a:r>
              <a:rPr lang="tr-TR" sz="3600" dirty="0" smtClean="0">
                <a:solidFill>
                  <a:srgbClr val="FFFF00"/>
                </a:solidFill>
              </a:rPr>
              <a:t/>
            </a:r>
            <a:br>
              <a:rPr lang="tr-TR" sz="3600" dirty="0" smtClean="0">
                <a:solidFill>
                  <a:srgbClr val="FFFF00"/>
                </a:solidFill>
              </a:rPr>
            </a:br>
            <a:r>
              <a:rPr lang="tr-TR" sz="2000" dirty="0" smtClean="0">
                <a:solidFill>
                  <a:srgbClr val="FFFF00"/>
                </a:solidFill>
              </a:rPr>
              <a:t>(</a:t>
            </a:r>
            <a:r>
              <a:rPr lang="tr-TR" sz="2000" dirty="0" err="1" smtClean="0">
                <a:solidFill>
                  <a:srgbClr val="FFFF00"/>
                </a:solidFill>
              </a:rPr>
              <a:t>Ghi</a:t>
            </a:r>
            <a:r>
              <a:rPr lang="tr-TR" sz="2000" dirty="0" smtClean="0">
                <a:solidFill>
                  <a:srgbClr val="FFFF00"/>
                </a:solidFill>
              </a:rPr>
              <a:t> et al., </a:t>
            </a:r>
            <a:r>
              <a:rPr lang="tr-TR" sz="2000" dirty="0" err="1" smtClean="0">
                <a:solidFill>
                  <a:srgbClr val="FFFF00"/>
                </a:solidFill>
              </a:rPr>
              <a:t>Ultrasound</a:t>
            </a:r>
            <a:r>
              <a:rPr lang="tr-TR" sz="2000" dirty="0" smtClean="0">
                <a:solidFill>
                  <a:srgbClr val="FFFF00"/>
                </a:solidFill>
              </a:rPr>
              <a:t> </a:t>
            </a:r>
            <a:r>
              <a:rPr lang="tr-TR" sz="2000" dirty="0" err="1" smtClean="0">
                <a:solidFill>
                  <a:srgbClr val="FFFF00"/>
                </a:solidFill>
              </a:rPr>
              <a:t>Obstet</a:t>
            </a:r>
            <a:r>
              <a:rPr lang="tr-TR" sz="2000" dirty="0" smtClean="0">
                <a:solidFill>
                  <a:srgbClr val="FFFF00"/>
                </a:solidFill>
              </a:rPr>
              <a:t> </a:t>
            </a:r>
            <a:r>
              <a:rPr lang="tr-TR" sz="2000" dirty="0" err="1" smtClean="0">
                <a:solidFill>
                  <a:srgbClr val="FFFF00"/>
                </a:solidFill>
              </a:rPr>
              <a:t>Gynecol</a:t>
            </a:r>
            <a:r>
              <a:rPr lang="tr-TR" sz="2000" dirty="0" smtClean="0">
                <a:solidFill>
                  <a:srgbClr val="FFFF00"/>
                </a:solidFill>
              </a:rPr>
              <a:t>; 2009, 33, 331)</a:t>
            </a:r>
            <a:endParaRPr lang="tr-TR" sz="2000" dirty="0">
              <a:solidFill>
                <a:srgbClr val="FFFF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55098" y1="43767" x2="55098" y2="43767"/>
                        <a14:foregroundMark x1="53846" y1="46950" x2="53846" y2="46950"/>
                        <a14:foregroundMark x1="48301" y1="49867" x2="48301" y2="49867"/>
                        <a14:foregroundMark x1="53488" y1="49867" x2="53488" y2="49867"/>
                        <a14:foregroundMark x1="57245" y1="50133" x2="57245" y2="50133"/>
                        <a14:foregroundMark x1="58855" y1="50133" x2="58855" y2="50133"/>
                        <a14:foregroundMark x1="58855" y1="46950" x2="58855" y2="46950"/>
                        <a14:foregroundMark x1="57245" y1="46684" x2="57245" y2="46684"/>
                        <a14:foregroundMark x1="55277" y1="46684" x2="55277" y2="46684"/>
                        <a14:foregroundMark x1="55635" y1="50133" x2="55635" y2="50133"/>
                        <a14:foregroundMark x1="55635" y1="53581" x2="55635" y2="53581"/>
                        <a14:foregroundMark x1="53846" y1="53581" x2="53846" y2="53581"/>
                        <a14:foregroundMark x1="57066" y1="53581" x2="57066" y2="53581"/>
                        <a14:foregroundMark x1="49911" y1="53050" x2="49911" y2="53050"/>
                        <a14:foregroundMark x1="48301" y1="53316" x2="48301" y2="53316"/>
                        <a14:foregroundMark x1="46512" y1="43501" x2="46512" y2="43501"/>
                        <a14:foregroundMark x1="50089" y1="46419" x2="50089" y2="46419"/>
                        <a14:foregroundMark x1="50626" y1="50663" x2="50626" y2="50663"/>
                        <a14:foregroundMark x1="51878" y1="44297" x2="51878" y2="44297"/>
                        <a14:foregroundMark x1="51878" y1="52785" x2="51878" y2="52785"/>
                        <a14:foregroundMark x1="51342" y1="56499" x2="51342" y2="56499"/>
                        <a14:foregroundMark x1="43113" y1="53316" x2="43113" y2="53316"/>
                        <a14:foregroundMark x1="44723" y1="42706" x2="44723" y2="42706"/>
                        <a14:foregroundMark x1="44902" y1="50133" x2="44902" y2="50133"/>
                        <a14:foregroundMark x1="44544" y1="46684" x2="44544" y2="46684"/>
                        <a14:foregroundMark x1="51878" y1="46684" x2="51878" y2="46684"/>
                        <a14:foregroundMark x1="48122" y1="46419" x2="48122" y2="46419"/>
                        <a14:foregroundMark x1="42934" y1="49867" x2="42934" y2="49867"/>
                        <a14:foregroundMark x1="50268" y1="43767" x2="50268" y2="43767"/>
                        <a14:foregroundMark x1="53488" y1="43501" x2="53488" y2="43501"/>
                        <a14:foregroundMark x1="51342" y1="40849" x2="51342" y2="40849"/>
                        <a14:foregroundMark x1="59213" y1="43767" x2="59213" y2="43767"/>
                        <a14:foregroundMark x1="58855" y1="53846" x2="58855" y2="53846"/>
                        <a14:foregroundMark x1="23614" y1="49602" x2="23614" y2="49602"/>
                        <a14:foregroundMark x1="18426" y1="49337" x2="18426" y2="49337"/>
                        <a14:foregroundMark x1="12880" y1="48806" x2="12880" y2="48806"/>
                        <a14:foregroundMark x1="15921" y1="48806" x2="15921" y2="48806"/>
                        <a14:foregroundMark x1="20394" y1="49337" x2="20394" y2="49337"/>
                        <a14:foregroundMark x1="7692" y1="48806" x2="7692" y2="48806"/>
                        <a14:foregroundMark x1="6440" y1="49602" x2="6440" y2="49602"/>
                        <a14:foregroundMark x1="10912" y1="49337" x2="10912" y2="49337"/>
                        <a14:foregroundMark x1="20930" y1="79841" x2="20930" y2="79841"/>
                        <a14:foregroundMark x1="19320" y1="82493" x2="19320" y2="82493"/>
                        <a14:foregroundMark x1="15385" y1="83289" x2="15385" y2="83289"/>
                        <a14:foregroundMark x1="12165" y1="82759" x2="12165" y2="82759"/>
                        <a14:foregroundMark x1="9839" y1="78780" x2="9839" y2="78780"/>
                        <a14:foregroundMark x1="15564" y1="89125" x2="15564" y2="89125"/>
                        <a14:foregroundMark x1="12165" y1="88859" x2="12165" y2="88859"/>
                        <a14:foregroundMark x1="11986" y1="85411" x2="11986" y2="85411"/>
                        <a14:foregroundMark x1="17352" y1="85942" x2="17352" y2="85942"/>
                        <a14:foregroundMark x1="18962" y1="88594" x2="18962" y2="88594"/>
                        <a14:foregroundMark x1="20751" y1="86472" x2="20751" y2="86472"/>
                        <a14:foregroundMark x1="22361" y1="86207" x2="22361" y2="86207"/>
                        <a14:foregroundMark x1="15921" y1="79310" x2="15921" y2="79310"/>
                        <a14:foregroundMark x1="13775" y1="79310" x2="13775" y2="79310"/>
                        <a14:foregroundMark x1="13596" y1="88329" x2="13596" y2="88329"/>
                        <a14:foregroundMark x1="14132" y1="85676" x2="14132" y2="85676"/>
                        <a14:foregroundMark x1="15385" y1="85676" x2="15385" y2="85676"/>
                        <a14:foregroundMark x1="17531" y1="82493" x2="17531" y2="82493"/>
                        <a14:foregroundMark x1="17710" y1="79576" x2="17710" y2="79576"/>
                        <a14:foregroundMark x1="22361" y1="79576" x2="22361" y2="79576"/>
                        <a14:foregroundMark x1="6619" y1="82493" x2="6619" y2="82493"/>
                        <a14:foregroundMark x1="13596" y1="82493" x2="13596" y2="82493"/>
                        <a14:foregroundMark x1="13596" y1="76127" x2="13596" y2="76127"/>
                        <a14:foregroundMark x1="13596" y1="92042" x2="13596" y2="92042"/>
                        <a14:foregroundMark x1="17352" y1="88859" x2="17352" y2="88859"/>
                        <a14:foregroundMark x1="50805" y1="85146" x2="50805" y2="85146"/>
                        <a14:foregroundMark x1="54383" y1="84615" x2="54383" y2="84615"/>
                        <a14:foregroundMark x1="50984" y1="88064" x2="50984" y2="88064"/>
                        <a14:foregroundMark x1="52594" y1="81698" x2="52594" y2="81698"/>
                        <a14:foregroundMark x1="50805" y1="81698" x2="50805" y2="81698"/>
                        <a14:foregroundMark x1="49374" y1="81963" x2="49374" y2="81963"/>
                        <a14:foregroundMark x1="47406" y1="85411" x2="47406" y2="85411"/>
                        <a14:foregroundMark x1="49374" y1="88594" x2="49374" y2="88594"/>
                        <a14:foregroundMark x1="52594" y1="85146" x2="52594" y2="85146"/>
                        <a14:foregroundMark x1="56351" y1="85146" x2="56351" y2="85146"/>
                        <a14:foregroundMark x1="52415" y1="88064" x2="52415" y2="88064"/>
                        <a14:foregroundMark x1="46154" y1="85146" x2="46154" y2="85146"/>
                        <a14:foregroundMark x1="84079" y1="48011" x2="84079" y2="48011"/>
                        <a14:foregroundMark x1="87657" y1="48011" x2="87657" y2="48011"/>
                        <a14:foregroundMark x1="90877" y1="47745" x2="90877" y2="47745"/>
                        <a14:foregroundMark x1="89267" y1="48541" x2="89267" y2="48541"/>
                        <a14:foregroundMark x1="85331" y1="48276" x2="85331" y2="48276"/>
                        <a14:foregroundMark x1="82290" y1="48541" x2="82290" y2="48541"/>
                        <a14:foregroundMark x1="85331" y1="20424" x2="85331" y2="20424"/>
                        <a14:foregroundMark x1="86047" y1="14324" x2="86047" y2="14324"/>
                        <a14:foregroundMark x1="85868" y1="11141" x2="85868" y2="11141"/>
                        <a14:foregroundMark x1="82111" y1="10875" x2="82111" y2="10875"/>
                        <a14:foregroundMark x1="77281" y1="11141" x2="77281" y2="11141"/>
                        <a14:foregroundMark x1="89445" y1="14058" x2="89445" y2="14058"/>
                        <a14:foregroundMark x1="91950" y1="17772" x2="91950" y2="17772"/>
                        <a14:foregroundMark x1="92129" y1="11406" x2="92129" y2="11406"/>
                        <a14:foregroundMark x1="87835" y1="11141" x2="87835" y2="11141"/>
                        <a14:foregroundMark x1="82290" y1="17507" x2="82290" y2="17507"/>
                        <a14:foregroundMark x1="81038" y1="14058" x2="81038" y2="14058"/>
                        <a14:foregroundMark x1="52415" y1="13528" x2="52415" y2="13528"/>
                        <a14:foregroundMark x1="49374" y1="13528" x2="49374" y2="13528"/>
                        <a14:foregroundMark x1="54204" y1="13528" x2="54204" y2="13528"/>
                        <a14:foregroundMark x1="50984" y1="13263" x2="50984" y2="13263"/>
                        <a14:foregroundMark x1="47227" y1="13528" x2="47227" y2="13528"/>
                        <a14:foregroundMark x1="45438" y1="13528" x2="45438" y2="13528"/>
                        <a14:foregroundMark x1="85152" y1="4509" x2="85152" y2="4509"/>
                        <a14:foregroundMark x1="86941" y1="4509" x2="86941" y2="4509"/>
                        <a14:foregroundMark x1="86404" y1="7958" x2="86404" y2="7958"/>
                        <a14:foregroundMark x1="84258" y1="11406" x2="84258" y2="11406"/>
                        <a14:foregroundMark x1="84258" y1="14324" x2="84258" y2="14324"/>
                        <a14:foregroundMark x1="86404" y1="17507" x2="86404" y2="17507"/>
                        <a14:foregroundMark x1="88193" y1="17507" x2="88193" y2="17507"/>
                        <a14:foregroundMark x1="87657" y1="19894" x2="87657" y2="19894"/>
                        <a14:foregroundMark x1="93023" y1="7958" x2="93023" y2="7958"/>
                        <a14:foregroundMark x1="81216" y1="7427" x2="81216" y2="7427"/>
                        <a14:foregroundMark x1="77639" y1="7692" x2="77639" y2="7692"/>
                        <a14:foregroundMark x1="84258" y1="7958" x2="84258" y2="7958"/>
                        <a14:foregroundMark x1="87835" y1="7427" x2="87835" y2="7427"/>
                        <a14:foregroundMark x1="84258" y1="17507" x2="84258" y2="17507"/>
                        <a14:foregroundMark x1="83542" y1="4509" x2="83542" y2="4509"/>
                        <a14:foregroundMark x1="77460" y1="14324" x2="77460" y2="14324"/>
                        <a14:foregroundMark x1="77818" y1="17507" x2="77818" y2="17507"/>
                        <a14:foregroundMark x1="83721" y1="19894" x2="83721" y2="19894"/>
                        <a14:foregroundMark x1="93381" y1="14589" x2="93381" y2="14589"/>
                        <a14:foregroundMark x1="88193" y1="14589" x2="88193" y2="14589"/>
                        <a14:foregroundMark x1="8587" y1="82759" x2="8587" y2="82759"/>
                        <a14:foregroundMark x1="8408" y1="85942" x2="8408" y2="85942"/>
                        <a14:foregroundMark x1="9660" y1="88594" x2="9660" y2="88594"/>
                        <a14:foregroundMark x1="8229" y1="88859" x2="8229" y2="88859"/>
                        <a14:foregroundMark x1="10555" y1="85942" x2="10555" y2="8594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33589" y="1930400"/>
            <a:ext cx="5768077" cy="4163285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1930386" y="6093685"/>
            <a:ext cx="608981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1921918" y="1913470"/>
            <a:ext cx="8468" cy="4180215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1735652" y="2539998"/>
            <a:ext cx="186266" cy="1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1752585" y="3996267"/>
            <a:ext cx="186266" cy="1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1744120" y="5435596"/>
            <a:ext cx="186266" cy="1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59275" y="2338400"/>
            <a:ext cx="10571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err="1" smtClean="0"/>
              <a:t>Head</a:t>
            </a:r>
            <a:r>
              <a:rPr lang="tr-TR" sz="2000" dirty="0" smtClean="0"/>
              <a:t> </a:t>
            </a:r>
            <a:r>
              <a:rPr lang="tr-TR" sz="2000" dirty="0" err="1" smtClean="0"/>
              <a:t>up</a:t>
            </a:r>
            <a:endParaRPr lang="tr-TR" sz="2000" dirty="0"/>
          </a:p>
        </p:txBody>
      </p:sp>
      <p:sp>
        <p:nvSpPr>
          <p:cNvPr id="21" name="TextBox 20"/>
          <p:cNvSpPr txBox="1"/>
          <p:nvPr/>
        </p:nvSpPr>
        <p:spPr>
          <a:xfrm>
            <a:off x="470484" y="3794669"/>
            <a:ext cx="12669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err="1" smtClean="0"/>
              <a:t>Horizontal</a:t>
            </a:r>
            <a:endParaRPr lang="tr-TR" sz="2000" dirty="0"/>
          </a:p>
        </p:txBody>
      </p:sp>
      <p:sp>
        <p:nvSpPr>
          <p:cNvPr id="22" name="TextBox 21"/>
          <p:cNvSpPr txBox="1"/>
          <p:nvPr/>
        </p:nvSpPr>
        <p:spPr>
          <a:xfrm>
            <a:off x="372538" y="5166265"/>
            <a:ext cx="13757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err="1" smtClean="0"/>
              <a:t>Head</a:t>
            </a:r>
            <a:r>
              <a:rPr lang="tr-TR" sz="2000" dirty="0" smtClean="0"/>
              <a:t> </a:t>
            </a:r>
            <a:r>
              <a:rPr lang="tr-TR" sz="2000" dirty="0" err="1" smtClean="0"/>
              <a:t>down</a:t>
            </a:r>
            <a:endParaRPr lang="tr-TR" sz="2000" dirty="0"/>
          </a:p>
        </p:txBody>
      </p:sp>
      <p:sp>
        <p:nvSpPr>
          <p:cNvPr id="23" name="TextBox 22"/>
          <p:cNvSpPr txBox="1"/>
          <p:nvPr/>
        </p:nvSpPr>
        <p:spPr>
          <a:xfrm>
            <a:off x="2489205" y="6093685"/>
            <a:ext cx="9994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/>
              <a:t>≤ +1 cm</a:t>
            </a:r>
            <a:endParaRPr lang="tr-TR" sz="2000" dirty="0"/>
          </a:p>
        </p:txBody>
      </p:sp>
      <p:sp>
        <p:nvSpPr>
          <p:cNvPr id="24" name="TextBox 23"/>
          <p:cNvSpPr txBox="1"/>
          <p:nvPr/>
        </p:nvSpPr>
        <p:spPr>
          <a:xfrm>
            <a:off x="6623444" y="6093685"/>
            <a:ext cx="9994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/>
              <a:t>≥ +3 cm</a:t>
            </a:r>
            <a:endParaRPr lang="tr-TR" sz="2000" dirty="0"/>
          </a:p>
        </p:txBody>
      </p:sp>
      <p:sp>
        <p:nvSpPr>
          <p:cNvPr id="25" name="TextBox 24"/>
          <p:cNvSpPr txBox="1"/>
          <p:nvPr/>
        </p:nvSpPr>
        <p:spPr>
          <a:xfrm>
            <a:off x="4654747" y="6114534"/>
            <a:ext cx="8717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/>
              <a:t>+ 2 cm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2499581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3298"/>
            <a:ext cx="8229600" cy="1143000"/>
          </a:xfrm>
        </p:spPr>
        <p:txBody>
          <a:bodyPr/>
          <a:lstStyle/>
          <a:p>
            <a:r>
              <a:rPr lang="tr-TR" dirty="0" err="1" smtClean="0">
                <a:solidFill>
                  <a:srgbClr val="FFFF00"/>
                </a:solidFill>
              </a:rPr>
              <a:t>Fetal</a:t>
            </a:r>
            <a:r>
              <a:rPr lang="tr-TR" dirty="0" smtClean="0">
                <a:solidFill>
                  <a:srgbClr val="FFFF00"/>
                </a:solidFill>
              </a:rPr>
              <a:t> başın yönü ve vakum başarısı</a:t>
            </a:r>
            <a:endParaRPr lang="tr-TR" dirty="0">
              <a:solidFill>
                <a:srgbClr val="FFFF00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4125298"/>
              </p:ext>
            </p:extLst>
          </p:nvPr>
        </p:nvGraphicFramePr>
        <p:xfrm>
          <a:off x="1165808" y="2180782"/>
          <a:ext cx="7300481" cy="30483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99792"/>
                <a:gridCol w="1422400"/>
                <a:gridCol w="1300396"/>
                <a:gridCol w="1577893"/>
              </a:tblGrid>
              <a:tr h="765618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tr-TR" sz="2800" b="0" dirty="0" smtClean="0">
                          <a:solidFill>
                            <a:schemeClr val="tx1"/>
                          </a:solidFill>
                        </a:rPr>
                        <a:t>Başın yönü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endParaRPr lang="tr-TR" sz="2800" b="0" dirty="0">
                        <a:solidFill>
                          <a:schemeClr val="tx1"/>
                        </a:solidFill>
                      </a:endParaRPr>
                    </a:p>
                  </a:txBody>
                  <a:tcPr marT="2808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tr-TR" sz="2800" b="0" dirty="0" smtClean="0">
                          <a:solidFill>
                            <a:schemeClr val="tx1"/>
                          </a:solidFill>
                        </a:rPr>
                        <a:t>Kolay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tr-TR" sz="1600" b="0" dirty="0" smtClean="0">
                          <a:solidFill>
                            <a:schemeClr val="tx1"/>
                          </a:solidFill>
                        </a:rPr>
                        <a:t>(1-3 deneme)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endParaRPr lang="tr-TR" sz="28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T="2808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tr-TR" sz="2800" b="0" dirty="0" smtClean="0">
                          <a:solidFill>
                            <a:schemeClr val="tx1"/>
                          </a:solidFill>
                        </a:rPr>
                        <a:t>Zor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tr-TR" sz="1600" b="0" dirty="0" smtClean="0">
                          <a:solidFill>
                            <a:schemeClr val="tx1"/>
                          </a:solidFill>
                        </a:rPr>
                        <a:t>(4 deneme)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endParaRPr lang="tr-TR" sz="2800" b="0" dirty="0">
                        <a:solidFill>
                          <a:schemeClr val="tx1"/>
                        </a:solidFill>
                      </a:endParaRPr>
                    </a:p>
                  </a:txBody>
                  <a:tcPr marT="28080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tr-TR" sz="2800" b="0" dirty="0" smtClean="0">
                          <a:solidFill>
                            <a:schemeClr val="tx1"/>
                          </a:solidFill>
                        </a:rPr>
                        <a:t>Başarısız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endParaRPr lang="tr-TR" sz="2800" b="0" dirty="0">
                        <a:solidFill>
                          <a:schemeClr val="tx1"/>
                        </a:solidFill>
                      </a:endParaRPr>
                    </a:p>
                  </a:txBody>
                  <a:tcPr marT="280800" marB="0" anchor="ctr">
                    <a:noFill/>
                  </a:tcPr>
                </a:tc>
              </a:tr>
              <a:tr h="849774">
                <a:tc>
                  <a:txBody>
                    <a:bodyPr/>
                    <a:lstStyle/>
                    <a:p>
                      <a:r>
                        <a:rPr lang="tr-TR" sz="2800" b="0" baseline="0" dirty="0" err="1" smtClean="0">
                          <a:solidFill>
                            <a:schemeClr val="tx1"/>
                          </a:solidFill>
                        </a:rPr>
                        <a:t>Head</a:t>
                      </a:r>
                      <a:r>
                        <a:rPr lang="tr-TR" sz="28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tr-TR" sz="2800" b="0" baseline="0" dirty="0" err="1" smtClean="0">
                          <a:solidFill>
                            <a:schemeClr val="tx1"/>
                          </a:solidFill>
                        </a:rPr>
                        <a:t>up</a:t>
                      </a:r>
                      <a:endParaRPr lang="tr-TR" sz="2800" b="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tr-TR" sz="2800" b="0" baseline="0" dirty="0" smtClean="0">
                          <a:solidFill>
                            <a:schemeClr val="tx1"/>
                          </a:solidFill>
                        </a:rPr>
                        <a:t>(n=18)</a:t>
                      </a:r>
                      <a:endParaRPr lang="tr-TR" sz="2800" b="0" baseline="30000" dirty="0">
                        <a:solidFill>
                          <a:schemeClr val="tx1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solidFill>
                            <a:schemeClr val="tx1"/>
                          </a:solidFill>
                        </a:rPr>
                        <a:t>18</a:t>
                      </a:r>
                      <a:endParaRPr lang="tr-TR" sz="2800" b="0" dirty="0">
                        <a:solidFill>
                          <a:schemeClr val="tx1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tr-TR" sz="2800" b="0" dirty="0">
                        <a:solidFill>
                          <a:schemeClr val="tx1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tr-TR" sz="2800" b="0" dirty="0">
                        <a:solidFill>
                          <a:schemeClr val="tx1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</a:tr>
              <a:tr h="849774">
                <a:tc>
                  <a:txBody>
                    <a:bodyPr/>
                    <a:lstStyle/>
                    <a:p>
                      <a:r>
                        <a:rPr lang="tr-TR" sz="2800" b="0" baseline="0" dirty="0" err="1" smtClean="0">
                          <a:solidFill>
                            <a:schemeClr val="tx1"/>
                          </a:solidFill>
                        </a:rPr>
                        <a:t>Horizontal</a:t>
                      </a:r>
                      <a:endParaRPr lang="tr-TR" sz="2800" b="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tr-TR" sz="2800" b="0" baseline="0" dirty="0" err="1" smtClean="0">
                          <a:solidFill>
                            <a:schemeClr val="tx1"/>
                          </a:solidFill>
                        </a:rPr>
                        <a:t>Head</a:t>
                      </a:r>
                      <a:r>
                        <a:rPr lang="tr-TR" sz="28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tr-TR" sz="2800" b="0" baseline="0" dirty="0" err="1" smtClean="0">
                          <a:solidFill>
                            <a:schemeClr val="tx1"/>
                          </a:solidFill>
                        </a:rPr>
                        <a:t>down</a:t>
                      </a:r>
                      <a:r>
                        <a:rPr lang="tr-TR" sz="2800" b="0" baseline="0" dirty="0" smtClean="0">
                          <a:solidFill>
                            <a:schemeClr val="tx1"/>
                          </a:solidFill>
                        </a:rPr>
                        <a:t> (n=14)</a:t>
                      </a:r>
                      <a:endParaRPr lang="tr-TR" sz="2800" b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tr-TR" sz="2800" b="0" dirty="0">
                        <a:solidFill>
                          <a:schemeClr val="tx1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tr-TR" sz="2800" b="0" dirty="0">
                        <a:solidFill>
                          <a:schemeClr val="tx1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tr-TR" sz="2800" b="0" dirty="0">
                        <a:solidFill>
                          <a:schemeClr val="tx1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065397" y="5581027"/>
            <a:ext cx="54690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r-TR" dirty="0" err="1" smtClean="0"/>
              <a:t>Henrich</a:t>
            </a:r>
            <a:r>
              <a:rPr lang="tr-TR" dirty="0" smtClean="0"/>
              <a:t> et al., </a:t>
            </a:r>
            <a:r>
              <a:rPr lang="tr-TR" dirty="0" err="1" smtClean="0"/>
              <a:t>Ultrasound</a:t>
            </a:r>
            <a:r>
              <a:rPr lang="tr-TR" dirty="0" smtClean="0"/>
              <a:t> </a:t>
            </a:r>
            <a:r>
              <a:rPr lang="tr-TR" dirty="0" err="1" smtClean="0"/>
              <a:t>Obstet</a:t>
            </a:r>
            <a:r>
              <a:rPr lang="tr-TR" dirty="0" smtClean="0"/>
              <a:t> </a:t>
            </a:r>
            <a:r>
              <a:rPr lang="tr-TR" dirty="0" err="1" smtClean="0"/>
              <a:t>Gynecol</a:t>
            </a:r>
            <a:r>
              <a:rPr lang="tr-TR" dirty="0" smtClean="0"/>
              <a:t>, 2006; 28, 753</a:t>
            </a:r>
          </a:p>
          <a:p>
            <a:pPr algn="r"/>
            <a:r>
              <a:rPr lang="tr-TR" dirty="0" err="1" smtClean="0"/>
              <a:t>Ghi</a:t>
            </a:r>
            <a:r>
              <a:rPr lang="tr-TR" dirty="0" smtClean="0"/>
              <a:t> et al., </a:t>
            </a:r>
            <a:r>
              <a:rPr lang="tr-TR" dirty="0" err="1"/>
              <a:t>Ultrasound</a:t>
            </a:r>
            <a:r>
              <a:rPr lang="tr-TR" dirty="0"/>
              <a:t> </a:t>
            </a:r>
            <a:r>
              <a:rPr lang="tr-TR" dirty="0" err="1"/>
              <a:t>Obstet</a:t>
            </a:r>
            <a:r>
              <a:rPr lang="tr-TR" dirty="0"/>
              <a:t> </a:t>
            </a:r>
            <a:r>
              <a:rPr lang="tr-TR" dirty="0" err="1"/>
              <a:t>Gynecol</a:t>
            </a:r>
            <a:r>
              <a:rPr lang="tr-TR" dirty="0" smtClean="0"/>
              <a:t>, 2009; 33, 331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34009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3546"/>
            <a:ext cx="8229600" cy="1143000"/>
          </a:xfrm>
        </p:spPr>
        <p:txBody>
          <a:bodyPr>
            <a:noAutofit/>
          </a:bodyPr>
          <a:lstStyle/>
          <a:p>
            <a:r>
              <a:rPr lang="tr-TR" sz="4000" dirty="0" smtClean="0">
                <a:solidFill>
                  <a:srgbClr val="FFFF00"/>
                </a:solidFill>
              </a:rPr>
              <a:t>İlerleme açısı </a:t>
            </a:r>
            <a:br>
              <a:rPr lang="tr-TR" sz="4000" dirty="0" smtClean="0">
                <a:solidFill>
                  <a:srgbClr val="FFFF00"/>
                </a:solidFill>
              </a:rPr>
            </a:br>
            <a:r>
              <a:rPr lang="tr-TR" sz="4000" dirty="0" smtClean="0">
                <a:solidFill>
                  <a:srgbClr val="FFFF00"/>
                </a:solidFill>
              </a:rPr>
              <a:t>(“</a:t>
            </a:r>
            <a:r>
              <a:rPr lang="tr-TR" sz="4000" dirty="0" err="1" smtClean="0">
                <a:solidFill>
                  <a:srgbClr val="FFFF00"/>
                </a:solidFill>
              </a:rPr>
              <a:t>Angle</a:t>
            </a:r>
            <a:r>
              <a:rPr lang="tr-TR" sz="4000" dirty="0" smtClean="0">
                <a:solidFill>
                  <a:srgbClr val="FFFF00"/>
                </a:solidFill>
              </a:rPr>
              <a:t> of </a:t>
            </a:r>
            <a:r>
              <a:rPr lang="tr-TR" sz="4000" dirty="0" err="1" smtClean="0">
                <a:solidFill>
                  <a:srgbClr val="FFFF00"/>
                </a:solidFill>
              </a:rPr>
              <a:t>progression</a:t>
            </a:r>
            <a:r>
              <a:rPr lang="tr-TR" sz="4000" dirty="0" smtClean="0">
                <a:solidFill>
                  <a:srgbClr val="FFFF00"/>
                </a:solidFill>
              </a:rPr>
              <a:t>”)</a:t>
            </a:r>
            <a:endParaRPr lang="tr-TR" sz="4000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2540" y1="93230" x2="42540" y2="93230"/>
                        <a14:foregroundMark x1="82863" y1="33656" x2="82863" y2="336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35032" y="1958581"/>
            <a:ext cx="3683671" cy="383963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149718" y="6279861"/>
            <a:ext cx="485351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600" dirty="0"/>
              <a:t>Barbera et al.</a:t>
            </a:r>
            <a:r>
              <a:rPr lang="tr-TR" sz="1600" dirty="0" smtClean="0"/>
              <a:t>, </a:t>
            </a:r>
            <a:r>
              <a:rPr lang="tr-TR" sz="1600" dirty="0" err="1" smtClean="0"/>
              <a:t>Ultrasound</a:t>
            </a:r>
            <a:r>
              <a:rPr lang="tr-TR" sz="1600" dirty="0" smtClean="0"/>
              <a:t> </a:t>
            </a:r>
            <a:r>
              <a:rPr lang="tr-TR" sz="1600" dirty="0" err="1"/>
              <a:t>Obstet</a:t>
            </a:r>
            <a:r>
              <a:rPr lang="tr-TR" sz="1600" dirty="0"/>
              <a:t> </a:t>
            </a:r>
            <a:r>
              <a:rPr lang="tr-TR" sz="1600" dirty="0" err="1"/>
              <a:t>Gynecol</a:t>
            </a:r>
            <a:r>
              <a:rPr lang="tr-TR" sz="1600" dirty="0"/>
              <a:t>, 2009; 33: 313</a:t>
            </a:r>
          </a:p>
          <a:p>
            <a:endParaRPr lang="en-US" sz="16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8703" y="1618878"/>
            <a:ext cx="4199467" cy="455151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2233315" y="4663221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70553" y1="59740" x2="70553" y2="59740"/>
                        <a14:foregroundMark x1="63636" y1="57885" x2="63636" y2="57885"/>
                        <a14:foregroundMark x1="63636" y1="57885" x2="63636" y2="57885"/>
                        <a14:foregroundMark x1="62253" y1="53061" x2="61660" y2="56957"/>
                        <a14:foregroundMark x1="84387" y1="58813" x2="84387" y2="58813"/>
                        <a14:foregroundMark x1="79051" y1="58442" x2="79051" y2="58442"/>
                        <a14:foregroundMark x1="90316" y1="59184" x2="90316" y2="59184"/>
                        <a14:foregroundMark x1="97431" y1="59555" x2="97431" y2="59555"/>
                        <a14:foregroundMark x1="72530" y1="73469" x2="72530" y2="73469"/>
                        <a14:foregroundMark x1="40119" y1="36549" x2="40119" y2="36549"/>
                        <a14:foregroundMark x1="9091" y1="10946" x2="9091" y2="10946"/>
                        <a14:foregroundMark x1="2964" y1="76809" x2="2964" y2="76809"/>
                        <a14:backgroundMark x1="97431" y1="55102" x2="97431" y2="55102"/>
                      </a14:backgroundRemoval>
                    </a14:imgEffect>
                  </a14:imgLayer>
                </a14:imgProps>
              </a:ext>
            </a:extLst>
          </a:blip>
          <a:srcRect l="904" r="978"/>
          <a:stretch/>
        </p:blipFill>
        <p:spPr>
          <a:xfrm>
            <a:off x="-4439647" y="1618878"/>
            <a:ext cx="3783600" cy="4107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008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3840"/>
            <a:ext cx="8229600" cy="1143000"/>
          </a:xfrm>
        </p:spPr>
        <p:txBody>
          <a:bodyPr/>
          <a:lstStyle/>
          <a:p>
            <a:r>
              <a:rPr lang="tr-TR" dirty="0" smtClean="0">
                <a:solidFill>
                  <a:srgbClr val="FFFF00"/>
                </a:solidFill>
              </a:rPr>
              <a:t>2. </a:t>
            </a:r>
            <a:r>
              <a:rPr lang="en-US" dirty="0">
                <a:solidFill>
                  <a:srgbClr val="FFFF00"/>
                </a:solidFill>
              </a:rPr>
              <a:t>e</a:t>
            </a:r>
            <a:r>
              <a:rPr lang="tr-TR" dirty="0" err="1" smtClean="0">
                <a:solidFill>
                  <a:srgbClr val="FFFF00"/>
                </a:solidFill>
              </a:rPr>
              <a:t>vrede</a:t>
            </a:r>
            <a:r>
              <a:rPr lang="tr-TR" dirty="0" smtClean="0">
                <a:solidFill>
                  <a:srgbClr val="FFFF00"/>
                </a:solidFill>
              </a:rPr>
              <a:t> normal </a:t>
            </a:r>
            <a:r>
              <a:rPr lang="tr-TR" dirty="0" err="1" smtClean="0">
                <a:solidFill>
                  <a:srgbClr val="FFFF00"/>
                </a:solidFill>
              </a:rPr>
              <a:t>progresyon</a:t>
            </a:r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93324"/>
            <a:ext cx="9144000" cy="397805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9936" y="4136349"/>
            <a:ext cx="4249902" cy="2634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6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6536" y="2108209"/>
            <a:ext cx="4513684" cy="3429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272" y="2286011"/>
            <a:ext cx="4266264" cy="3043767"/>
          </a:xfrm>
          <a:prstGeom prst="rect">
            <a:avLst/>
          </a:prstGeom>
          <a:solidFill>
            <a:schemeClr val="tx1"/>
          </a:solidFill>
        </p:spPr>
      </p:pic>
      <p:cxnSp>
        <p:nvCxnSpPr>
          <p:cNvPr id="4" name="Straight Connector 3"/>
          <p:cNvCxnSpPr/>
          <p:nvPr/>
        </p:nvCxnSpPr>
        <p:spPr>
          <a:xfrm flipV="1">
            <a:off x="2946401" y="2673362"/>
            <a:ext cx="389466" cy="389467"/>
          </a:xfrm>
          <a:prstGeom prst="line">
            <a:avLst/>
          </a:prstGeom>
          <a:ln w="19050" cmpd="sng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306855" y="2188732"/>
            <a:ext cx="24321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chemeClr val="bg1"/>
                </a:solidFill>
              </a:rPr>
              <a:t>≤ 135° (</a:t>
            </a:r>
            <a:r>
              <a:rPr lang="tr-TR" sz="2400" dirty="0" err="1" smtClean="0">
                <a:solidFill>
                  <a:schemeClr val="bg1"/>
                </a:solidFill>
              </a:rPr>
              <a:t>ortl</a:t>
            </a:r>
            <a:r>
              <a:rPr lang="tr-TR" sz="2400" dirty="0" smtClean="0">
                <a:solidFill>
                  <a:schemeClr val="bg1"/>
                </a:solidFill>
              </a:rPr>
              <a:t> 40dk)</a:t>
            </a:r>
            <a:endParaRPr lang="tr-TR" sz="24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6600" y="5346711"/>
            <a:ext cx="2501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chemeClr val="bg1"/>
                </a:solidFill>
              </a:rPr>
              <a:t>&gt; 200° (</a:t>
            </a:r>
            <a:r>
              <a:rPr lang="tr-TR" sz="2400" dirty="0" err="1" smtClean="0">
                <a:solidFill>
                  <a:schemeClr val="bg1"/>
                </a:solidFill>
              </a:rPr>
              <a:t>ortl</a:t>
            </a:r>
            <a:r>
              <a:rPr lang="tr-TR" sz="2400" dirty="0" smtClean="0">
                <a:solidFill>
                  <a:schemeClr val="bg1"/>
                </a:solidFill>
              </a:rPr>
              <a:t>. 5dak)</a:t>
            </a:r>
            <a:endParaRPr lang="tr-TR" sz="2400" dirty="0">
              <a:solidFill>
                <a:schemeClr val="bg1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1117600" y="4605877"/>
            <a:ext cx="254000" cy="723901"/>
          </a:xfrm>
          <a:prstGeom prst="line">
            <a:avLst/>
          </a:prstGeom>
          <a:ln w="19050" cmpd="sng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6282267" y="3759209"/>
            <a:ext cx="440266" cy="512609"/>
          </a:xfrm>
          <a:prstGeom prst="straightConnector1">
            <a:avLst/>
          </a:prstGeom>
          <a:ln>
            <a:solidFill>
              <a:srgbClr val="000000"/>
            </a:solidFill>
            <a:headEnd type="triangl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960533" y="2161514"/>
            <a:ext cx="23198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000000"/>
                </a:solidFill>
              </a:rPr>
              <a:t>Vakum uygulamasının başarısız olma ihtimali</a:t>
            </a:r>
            <a:endParaRPr lang="tr-TR" sz="2400" dirty="0">
              <a:solidFill>
                <a:srgbClr val="0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9153" y="5789766"/>
            <a:ext cx="4117383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800" dirty="0" smtClean="0">
                <a:solidFill>
                  <a:srgbClr val="000000"/>
                </a:solidFill>
              </a:rPr>
              <a:t>Barbera et al.,</a:t>
            </a:r>
          </a:p>
          <a:p>
            <a:pPr algn="ctr"/>
            <a:r>
              <a:rPr lang="tr-TR" dirty="0" err="1" smtClean="0">
                <a:solidFill>
                  <a:srgbClr val="000000"/>
                </a:solidFill>
              </a:rPr>
              <a:t>Ultrasound</a:t>
            </a:r>
            <a:r>
              <a:rPr lang="tr-TR" dirty="0" smtClean="0">
                <a:solidFill>
                  <a:srgbClr val="000000"/>
                </a:solidFill>
              </a:rPr>
              <a:t> </a:t>
            </a:r>
            <a:r>
              <a:rPr lang="tr-TR" dirty="0" err="1" smtClean="0">
                <a:solidFill>
                  <a:srgbClr val="000000"/>
                </a:solidFill>
              </a:rPr>
              <a:t>Obstet</a:t>
            </a:r>
            <a:r>
              <a:rPr lang="tr-TR" dirty="0">
                <a:solidFill>
                  <a:srgbClr val="000000"/>
                </a:solidFill>
              </a:rPr>
              <a:t> </a:t>
            </a:r>
            <a:r>
              <a:rPr lang="tr-TR" dirty="0" err="1" smtClean="0">
                <a:solidFill>
                  <a:srgbClr val="000000"/>
                </a:solidFill>
              </a:rPr>
              <a:t>Gynecol</a:t>
            </a:r>
            <a:r>
              <a:rPr lang="tr-TR" dirty="0" smtClean="0">
                <a:solidFill>
                  <a:srgbClr val="000000"/>
                </a:solidFill>
              </a:rPr>
              <a:t>, 2009; 33: 313</a:t>
            </a:r>
            <a:endParaRPr lang="tr-TR" dirty="0">
              <a:solidFill>
                <a:srgbClr val="0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63841" y="5788333"/>
            <a:ext cx="4117383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800" dirty="0" err="1" smtClean="0">
                <a:solidFill>
                  <a:srgbClr val="000000"/>
                </a:solidFill>
              </a:rPr>
              <a:t>Kalache</a:t>
            </a:r>
            <a:r>
              <a:rPr lang="tr-TR" sz="2800" dirty="0" smtClean="0">
                <a:solidFill>
                  <a:srgbClr val="000000"/>
                </a:solidFill>
              </a:rPr>
              <a:t> et al.,</a:t>
            </a:r>
          </a:p>
          <a:p>
            <a:pPr algn="ctr"/>
            <a:r>
              <a:rPr lang="tr-TR" dirty="0" err="1" smtClean="0">
                <a:solidFill>
                  <a:srgbClr val="000000"/>
                </a:solidFill>
              </a:rPr>
              <a:t>Ultrasound</a:t>
            </a:r>
            <a:r>
              <a:rPr lang="tr-TR" dirty="0" smtClean="0">
                <a:solidFill>
                  <a:srgbClr val="000000"/>
                </a:solidFill>
              </a:rPr>
              <a:t> </a:t>
            </a:r>
            <a:r>
              <a:rPr lang="tr-TR" dirty="0" err="1" smtClean="0">
                <a:solidFill>
                  <a:srgbClr val="000000"/>
                </a:solidFill>
              </a:rPr>
              <a:t>Obstet</a:t>
            </a:r>
            <a:r>
              <a:rPr lang="tr-TR" dirty="0">
                <a:solidFill>
                  <a:srgbClr val="000000"/>
                </a:solidFill>
              </a:rPr>
              <a:t> </a:t>
            </a:r>
            <a:r>
              <a:rPr lang="tr-TR" dirty="0" err="1" smtClean="0">
                <a:solidFill>
                  <a:srgbClr val="000000"/>
                </a:solidFill>
              </a:rPr>
              <a:t>Gynecol</a:t>
            </a:r>
            <a:r>
              <a:rPr lang="tr-TR" dirty="0" smtClean="0">
                <a:solidFill>
                  <a:srgbClr val="000000"/>
                </a:solidFill>
              </a:rPr>
              <a:t>, 2009; 33: 326</a:t>
            </a:r>
            <a:endParaRPr lang="tr-TR" dirty="0">
              <a:solidFill>
                <a:srgbClr val="0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22869" y="-54553"/>
            <a:ext cx="70273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b="1" dirty="0" smtClean="0">
                <a:solidFill>
                  <a:schemeClr val="bg1"/>
                </a:solidFill>
              </a:rPr>
              <a:t>İlerleme açısı: </a:t>
            </a:r>
          </a:p>
        </p:txBody>
      </p:sp>
      <p:sp>
        <p:nvSpPr>
          <p:cNvPr id="2" name="Rectangle 1"/>
          <p:cNvSpPr/>
          <p:nvPr/>
        </p:nvSpPr>
        <p:spPr>
          <a:xfrm>
            <a:off x="9334500" y="1023239"/>
            <a:ext cx="4572000" cy="452431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tr-TR" sz="3600" dirty="0" err="1">
                <a:solidFill>
                  <a:srgbClr val="000000"/>
                </a:solidFill>
              </a:rPr>
              <a:t>In</a:t>
            </a:r>
            <a:r>
              <a:rPr lang="tr-TR" sz="3600" dirty="0">
                <a:solidFill>
                  <a:srgbClr val="000000"/>
                </a:solidFill>
              </a:rPr>
              <a:t> </a:t>
            </a:r>
            <a:r>
              <a:rPr lang="tr-TR" sz="3600" dirty="0" err="1">
                <a:solidFill>
                  <a:srgbClr val="000000"/>
                </a:solidFill>
              </a:rPr>
              <a:t>all</a:t>
            </a:r>
            <a:r>
              <a:rPr lang="tr-TR" sz="3600" dirty="0">
                <a:solidFill>
                  <a:srgbClr val="000000"/>
                </a:solidFill>
              </a:rPr>
              <a:t> </a:t>
            </a:r>
            <a:r>
              <a:rPr lang="tr-TR" sz="3600" dirty="0" err="1">
                <a:solidFill>
                  <a:srgbClr val="000000"/>
                </a:solidFill>
              </a:rPr>
              <a:t>women</a:t>
            </a:r>
            <a:r>
              <a:rPr lang="tr-TR" sz="3600" dirty="0">
                <a:solidFill>
                  <a:srgbClr val="000000"/>
                </a:solidFill>
              </a:rPr>
              <a:t>, </a:t>
            </a:r>
            <a:r>
              <a:rPr lang="tr-TR" sz="3600" dirty="0" err="1">
                <a:solidFill>
                  <a:srgbClr val="000000"/>
                </a:solidFill>
              </a:rPr>
              <a:t>once</a:t>
            </a:r>
            <a:r>
              <a:rPr lang="tr-TR" sz="3600" dirty="0">
                <a:solidFill>
                  <a:srgbClr val="000000"/>
                </a:solidFill>
              </a:rPr>
              <a:t> </a:t>
            </a:r>
            <a:r>
              <a:rPr lang="tr-TR" sz="3600" dirty="0" err="1">
                <a:solidFill>
                  <a:srgbClr val="000000"/>
                </a:solidFill>
              </a:rPr>
              <a:t>full</a:t>
            </a:r>
            <a:r>
              <a:rPr lang="tr-TR" sz="3600" dirty="0">
                <a:solidFill>
                  <a:srgbClr val="000000"/>
                </a:solidFill>
              </a:rPr>
              <a:t> </a:t>
            </a:r>
            <a:r>
              <a:rPr lang="tr-TR" sz="3600" dirty="0" err="1">
                <a:solidFill>
                  <a:srgbClr val="000000"/>
                </a:solidFill>
              </a:rPr>
              <a:t>dilatation</a:t>
            </a:r>
            <a:r>
              <a:rPr lang="tr-TR" sz="3600" dirty="0">
                <a:solidFill>
                  <a:srgbClr val="000000"/>
                </a:solidFill>
              </a:rPr>
              <a:t> </a:t>
            </a:r>
            <a:r>
              <a:rPr lang="tr-TR" sz="3600" dirty="0" err="1">
                <a:solidFill>
                  <a:srgbClr val="000000"/>
                </a:solidFill>
              </a:rPr>
              <a:t>was</a:t>
            </a:r>
            <a:r>
              <a:rPr lang="tr-TR" sz="3600" dirty="0">
                <a:solidFill>
                  <a:srgbClr val="000000"/>
                </a:solidFill>
              </a:rPr>
              <a:t> </a:t>
            </a:r>
            <a:r>
              <a:rPr lang="tr-TR" sz="3600" dirty="0" err="1">
                <a:solidFill>
                  <a:srgbClr val="000000"/>
                </a:solidFill>
              </a:rPr>
              <a:t>attained</a:t>
            </a:r>
            <a:r>
              <a:rPr lang="tr-TR" sz="3600" dirty="0">
                <a:solidFill>
                  <a:srgbClr val="000000"/>
                </a:solidFill>
              </a:rPr>
              <a:t>, a TPU </a:t>
            </a:r>
            <a:r>
              <a:rPr lang="tr-TR" sz="3600" dirty="0" err="1">
                <a:solidFill>
                  <a:srgbClr val="000000"/>
                </a:solidFill>
              </a:rPr>
              <a:t>angle</a:t>
            </a:r>
            <a:r>
              <a:rPr lang="tr-TR" sz="3600" dirty="0">
                <a:solidFill>
                  <a:srgbClr val="000000"/>
                </a:solidFill>
              </a:rPr>
              <a:t> of </a:t>
            </a:r>
            <a:r>
              <a:rPr lang="tr-TR" sz="3600" dirty="0" err="1">
                <a:solidFill>
                  <a:srgbClr val="000000"/>
                </a:solidFill>
              </a:rPr>
              <a:t>greater</a:t>
            </a:r>
            <a:r>
              <a:rPr lang="tr-TR" sz="3600" dirty="0">
                <a:solidFill>
                  <a:srgbClr val="000000"/>
                </a:solidFill>
              </a:rPr>
              <a:t> </a:t>
            </a:r>
            <a:r>
              <a:rPr lang="tr-TR" sz="3600" dirty="0" err="1">
                <a:solidFill>
                  <a:srgbClr val="000000"/>
                </a:solidFill>
              </a:rPr>
              <a:t>than</a:t>
            </a:r>
            <a:r>
              <a:rPr lang="tr-TR" sz="3600" dirty="0">
                <a:solidFill>
                  <a:srgbClr val="000000"/>
                </a:solidFill>
              </a:rPr>
              <a:t> 120◦ </a:t>
            </a:r>
            <a:r>
              <a:rPr lang="tr-TR" sz="3600" dirty="0" err="1">
                <a:solidFill>
                  <a:srgbClr val="000000"/>
                </a:solidFill>
              </a:rPr>
              <a:t>was</a:t>
            </a:r>
            <a:r>
              <a:rPr lang="tr-TR" sz="3600" dirty="0">
                <a:solidFill>
                  <a:srgbClr val="000000"/>
                </a:solidFill>
              </a:rPr>
              <a:t> </a:t>
            </a:r>
            <a:r>
              <a:rPr lang="tr-TR" sz="3600" dirty="0" err="1">
                <a:solidFill>
                  <a:srgbClr val="000000"/>
                </a:solidFill>
              </a:rPr>
              <a:t>associated</a:t>
            </a:r>
            <a:r>
              <a:rPr lang="tr-TR" sz="3600" dirty="0">
                <a:solidFill>
                  <a:srgbClr val="000000"/>
                </a:solidFill>
              </a:rPr>
              <a:t> </a:t>
            </a:r>
            <a:r>
              <a:rPr lang="tr-TR" sz="3600" dirty="0" err="1">
                <a:solidFill>
                  <a:srgbClr val="000000"/>
                </a:solidFill>
              </a:rPr>
              <a:t>with</a:t>
            </a:r>
            <a:r>
              <a:rPr lang="tr-TR" sz="3600" dirty="0">
                <a:solidFill>
                  <a:srgbClr val="000000"/>
                </a:solidFill>
              </a:rPr>
              <a:t> </a:t>
            </a:r>
            <a:r>
              <a:rPr lang="tr-TR" sz="3600" dirty="0" err="1">
                <a:solidFill>
                  <a:srgbClr val="000000"/>
                </a:solidFill>
              </a:rPr>
              <a:t>engagement</a:t>
            </a:r>
            <a:r>
              <a:rPr lang="tr-TR" sz="3600" dirty="0">
                <a:solidFill>
                  <a:srgbClr val="000000"/>
                </a:solidFill>
              </a:rPr>
              <a:t> of </a:t>
            </a:r>
            <a:r>
              <a:rPr lang="tr-TR" sz="3600" dirty="0" err="1">
                <a:solidFill>
                  <a:srgbClr val="000000"/>
                </a:solidFill>
              </a:rPr>
              <a:t>the</a:t>
            </a:r>
            <a:r>
              <a:rPr lang="tr-TR" sz="3600" dirty="0">
                <a:solidFill>
                  <a:srgbClr val="000000"/>
                </a:solidFill>
              </a:rPr>
              <a:t> </a:t>
            </a:r>
            <a:r>
              <a:rPr lang="tr-TR" sz="3600" dirty="0" err="1">
                <a:solidFill>
                  <a:srgbClr val="000000"/>
                </a:solidFill>
              </a:rPr>
              <a:t>head</a:t>
            </a:r>
            <a:r>
              <a:rPr lang="tr-TR" sz="3600" dirty="0">
                <a:solidFill>
                  <a:srgbClr val="000000"/>
                </a:solidFill>
              </a:rPr>
              <a:t> </a:t>
            </a:r>
            <a:r>
              <a:rPr lang="tr-TR" sz="3600" dirty="0" err="1">
                <a:solidFill>
                  <a:srgbClr val="000000"/>
                </a:solidFill>
              </a:rPr>
              <a:t>assessed</a:t>
            </a:r>
            <a:r>
              <a:rPr lang="tr-TR" sz="3600" dirty="0">
                <a:solidFill>
                  <a:srgbClr val="000000"/>
                </a:solidFill>
              </a:rPr>
              <a:t> </a:t>
            </a:r>
            <a:r>
              <a:rPr lang="tr-TR" sz="3600" dirty="0" err="1">
                <a:solidFill>
                  <a:srgbClr val="000000"/>
                </a:solidFill>
              </a:rPr>
              <a:t>by</a:t>
            </a:r>
            <a:r>
              <a:rPr lang="tr-TR" sz="3600" dirty="0">
                <a:solidFill>
                  <a:srgbClr val="000000"/>
                </a:solidFill>
              </a:rPr>
              <a:t> </a:t>
            </a:r>
            <a:r>
              <a:rPr lang="tr-TR" sz="3600" dirty="0" err="1">
                <a:solidFill>
                  <a:srgbClr val="000000"/>
                </a:solidFill>
              </a:rPr>
              <a:t>clinical</a:t>
            </a:r>
            <a:r>
              <a:rPr lang="tr-TR" sz="3600" dirty="0">
                <a:solidFill>
                  <a:srgbClr val="000000"/>
                </a:solidFill>
              </a:rPr>
              <a:t> </a:t>
            </a:r>
            <a:r>
              <a:rPr lang="tr-TR" sz="3600" dirty="0" err="1">
                <a:solidFill>
                  <a:srgbClr val="000000"/>
                </a:solidFill>
              </a:rPr>
              <a:t>examination</a:t>
            </a:r>
            <a:r>
              <a:rPr lang="tr-TR" sz="3600" dirty="0">
                <a:solidFill>
                  <a:srgbClr val="000000"/>
                </a:solidFill>
              </a:rPr>
              <a:t>. </a:t>
            </a:r>
          </a:p>
        </p:txBody>
      </p:sp>
      <p:sp>
        <p:nvSpPr>
          <p:cNvPr id="3" name="Rectangle 2"/>
          <p:cNvSpPr/>
          <p:nvPr/>
        </p:nvSpPr>
        <p:spPr>
          <a:xfrm>
            <a:off x="-97036" y="1044158"/>
            <a:ext cx="4572000" cy="896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tr-TR" sz="3200" b="1" dirty="0" err="1">
                <a:solidFill>
                  <a:schemeClr val="bg1"/>
                </a:solidFill>
              </a:rPr>
              <a:t>Spontan</a:t>
            </a:r>
            <a:r>
              <a:rPr lang="tr-TR" sz="3200" b="1" dirty="0">
                <a:solidFill>
                  <a:schemeClr val="bg1"/>
                </a:solidFill>
              </a:rPr>
              <a:t> </a:t>
            </a:r>
            <a:r>
              <a:rPr lang="tr-TR" sz="3200" b="1" dirty="0" smtClean="0">
                <a:solidFill>
                  <a:schemeClr val="bg1"/>
                </a:solidFill>
              </a:rPr>
              <a:t>doğum </a:t>
            </a:r>
          </a:p>
          <a:p>
            <a:pPr algn="ctr">
              <a:lnSpc>
                <a:spcPct val="80000"/>
              </a:lnSpc>
            </a:pPr>
            <a:r>
              <a:rPr lang="tr-TR" sz="3200" b="1" dirty="0" smtClean="0">
                <a:solidFill>
                  <a:schemeClr val="bg1"/>
                </a:solidFill>
              </a:rPr>
              <a:t>şansı  </a:t>
            </a:r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499852" y="1047512"/>
            <a:ext cx="4572000" cy="896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tr-TR" sz="3200" b="1" dirty="0" smtClean="0">
                <a:solidFill>
                  <a:schemeClr val="bg1"/>
                </a:solidFill>
              </a:rPr>
              <a:t>Vakum </a:t>
            </a:r>
            <a:r>
              <a:rPr lang="tr-TR" sz="3200" b="1" dirty="0">
                <a:solidFill>
                  <a:schemeClr val="bg1"/>
                </a:solidFill>
              </a:rPr>
              <a:t>uygulamasında başarı şansı  </a:t>
            </a:r>
          </a:p>
        </p:txBody>
      </p:sp>
    </p:spTree>
    <p:extLst>
      <p:ext uri="{BB962C8B-B14F-4D97-AF65-F5344CB8AC3E}">
        <p14:creationId xmlns:p14="http://schemas.microsoft.com/office/powerpoint/2010/main" val="41301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4070"/>
            <a:ext cx="8229600" cy="1143000"/>
          </a:xfrm>
        </p:spPr>
        <p:txBody>
          <a:bodyPr>
            <a:noAutofit/>
          </a:bodyPr>
          <a:lstStyle/>
          <a:p>
            <a:r>
              <a:rPr lang="en-US" sz="4000" dirty="0" err="1">
                <a:solidFill>
                  <a:srgbClr val="FFFF00"/>
                </a:solidFill>
              </a:rPr>
              <a:t>İlerleme</a:t>
            </a:r>
            <a:r>
              <a:rPr lang="en-US" sz="4000" dirty="0">
                <a:solidFill>
                  <a:srgbClr val="FFFF00"/>
                </a:solidFill>
              </a:rPr>
              <a:t> </a:t>
            </a:r>
            <a:r>
              <a:rPr lang="en-US" sz="4000" dirty="0" err="1">
                <a:solidFill>
                  <a:srgbClr val="FFFF00"/>
                </a:solidFill>
              </a:rPr>
              <a:t>mesafesi</a:t>
            </a:r>
            <a:r>
              <a:rPr lang="en-US" sz="4000" dirty="0">
                <a:solidFill>
                  <a:srgbClr val="FFFF00"/>
                </a:solidFill>
              </a:rPr>
              <a:t> </a:t>
            </a:r>
            <a:r>
              <a:rPr lang="en-US" sz="4000" dirty="0" smtClean="0">
                <a:solidFill>
                  <a:srgbClr val="FFFF00"/>
                </a:solidFill>
              </a:rPr>
              <a:t/>
            </a:r>
            <a:br>
              <a:rPr lang="en-US" sz="4000" dirty="0" smtClean="0">
                <a:solidFill>
                  <a:srgbClr val="FFFF00"/>
                </a:solidFill>
              </a:rPr>
            </a:br>
            <a:r>
              <a:rPr lang="en-US" sz="4000" dirty="0" smtClean="0">
                <a:solidFill>
                  <a:srgbClr val="FFFF00"/>
                </a:solidFill>
              </a:rPr>
              <a:t>(“Head </a:t>
            </a:r>
            <a:r>
              <a:rPr lang="en-US" sz="4000" dirty="0">
                <a:solidFill>
                  <a:srgbClr val="FFFF00"/>
                </a:solidFill>
              </a:rPr>
              <a:t>progression </a:t>
            </a:r>
            <a:r>
              <a:rPr lang="en-US" sz="4000" dirty="0" smtClean="0">
                <a:solidFill>
                  <a:srgbClr val="FFFF00"/>
                </a:solidFill>
              </a:rPr>
              <a:t>distance”)</a:t>
            </a:r>
            <a:r>
              <a:rPr lang="en-US" sz="4000" dirty="0">
                <a:solidFill>
                  <a:srgbClr val="FFFF00"/>
                </a:solidFill>
              </a:rPr>
              <a:t/>
            </a:r>
            <a:br>
              <a:rPr lang="en-US" sz="4000" dirty="0">
                <a:solidFill>
                  <a:srgbClr val="FFFF00"/>
                </a:solidFill>
              </a:rPr>
            </a:br>
            <a:endParaRPr lang="en-US" sz="4000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1916" y="1664878"/>
            <a:ext cx="5620540" cy="443406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37926" y1="95692" x2="37926" y2="95692"/>
                        <a14:foregroundMark x1="70898" y1="20462" x2="70898" y2="20462"/>
                        <a14:foregroundMark x1="37461" y1="15385" x2="37461" y2="15385"/>
                        <a14:foregroundMark x1="36997" y1="9692" x2="36997" y2="9692"/>
                        <a14:foregroundMark x1="25697" y1="25692" x2="25697" y2="25692"/>
                        <a14:foregroundMark x1="23994" y1="25692" x2="23994" y2="2569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7200" y="2260053"/>
            <a:ext cx="3650982" cy="367358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94926" y="6259936"/>
            <a:ext cx="30279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Dietz &amp; </a:t>
            </a:r>
            <a:r>
              <a:rPr lang="en-US" dirty="0" err="1" smtClean="0"/>
              <a:t>Lanzarone</a:t>
            </a:r>
            <a:r>
              <a:rPr lang="en-US" dirty="0" smtClean="0"/>
              <a:t>, UOG, 2005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220979" y="2618046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solidFill>
                  <a:srgbClr val="FFFF00"/>
                </a:solidFill>
              </a:rPr>
              <a:t>I</a:t>
            </a:r>
            <a:r>
              <a:rPr lang="en-US" sz="2800" b="1" dirty="0" err="1" smtClean="0">
                <a:solidFill>
                  <a:srgbClr val="FFFF00"/>
                </a:solidFill>
              </a:rPr>
              <a:t>nfrapubic</a:t>
            </a:r>
            <a:r>
              <a:rPr lang="en-US" sz="2800" b="1" dirty="0" smtClean="0">
                <a:solidFill>
                  <a:srgbClr val="FFFF00"/>
                </a:solidFill>
              </a:rPr>
              <a:t> line</a:t>
            </a:r>
            <a:endParaRPr lang="en-US" sz="2800" b="1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37231" y="1593326"/>
            <a:ext cx="9925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Pubis</a:t>
            </a:r>
            <a:endParaRPr 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4751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90"/>
            <a:ext cx="8229600" cy="1143000"/>
          </a:xfrm>
        </p:spPr>
        <p:txBody>
          <a:bodyPr>
            <a:noAutofit/>
          </a:bodyPr>
          <a:lstStyle/>
          <a:p>
            <a:r>
              <a:rPr lang="tr-TR" sz="4000" dirty="0" smtClean="0">
                <a:solidFill>
                  <a:srgbClr val="FFFF00"/>
                </a:solidFill>
              </a:rPr>
              <a:t>Baş </a:t>
            </a:r>
            <a:r>
              <a:rPr lang="en-US" sz="4000" dirty="0" smtClean="0">
                <a:solidFill>
                  <a:srgbClr val="FFFF00"/>
                </a:solidFill>
              </a:rPr>
              <a:t>–</a:t>
            </a:r>
            <a:r>
              <a:rPr lang="tr-TR" sz="4000" dirty="0" smtClean="0">
                <a:solidFill>
                  <a:srgbClr val="FFFF00"/>
                </a:solidFill>
              </a:rPr>
              <a:t> </a:t>
            </a:r>
            <a:r>
              <a:rPr lang="tr-TR" sz="4000" dirty="0" err="1" smtClean="0">
                <a:solidFill>
                  <a:srgbClr val="FFFF00"/>
                </a:solidFill>
              </a:rPr>
              <a:t>Simfiz</a:t>
            </a:r>
            <a:r>
              <a:rPr lang="tr-TR" sz="4000" dirty="0" smtClean="0">
                <a:solidFill>
                  <a:srgbClr val="FFFF00"/>
                </a:solidFill>
              </a:rPr>
              <a:t> mesafesi</a:t>
            </a:r>
            <a:br>
              <a:rPr lang="tr-TR" sz="4000" dirty="0" smtClean="0">
                <a:solidFill>
                  <a:srgbClr val="FFFF00"/>
                </a:solidFill>
              </a:rPr>
            </a:br>
            <a:r>
              <a:rPr lang="tr-TR" sz="4000" dirty="0" smtClean="0">
                <a:solidFill>
                  <a:srgbClr val="FFFF00"/>
                </a:solidFill>
              </a:rPr>
              <a:t>(“</a:t>
            </a:r>
            <a:r>
              <a:rPr lang="en-US" sz="4000" dirty="0">
                <a:solidFill>
                  <a:srgbClr val="FFFF00"/>
                </a:solidFill>
              </a:rPr>
              <a:t>Head </a:t>
            </a:r>
            <a:r>
              <a:rPr lang="en-US" sz="4000" dirty="0" err="1">
                <a:solidFill>
                  <a:srgbClr val="FFFF00"/>
                </a:solidFill>
              </a:rPr>
              <a:t>Symphysis</a:t>
            </a:r>
            <a:r>
              <a:rPr lang="en-US" sz="4000" dirty="0">
                <a:solidFill>
                  <a:srgbClr val="FFFF00"/>
                </a:solidFill>
              </a:rPr>
              <a:t> </a:t>
            </a:r>
            <a:r>
              <a:rPr lang="en-US" sz="4000" dirty="0" smtClean="0">
                <a:solidFill>
                  <a:srgbClr val="FFFF00"/>
                </a:solidFill>
              </a:rPr>
              <a:t>Distance”</a:t>
            </a:r>
            <a:r>
              <a:rPr lang="tr-TR" sz="4000" dirty="0" smtClean="0">
                <a:solidFill>
                  <a:srgbClr val="FFFF00"/>
                </a:solidFill>
              </a:rPr>
              <a:t>)</a:t>
            </a:r>
            <a:endParaRPr lang="tr-TR" sz="4000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99368" y="6236715"/>
            <a:ext cx="25584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Youssef</a:t>
            </a:r>
            <a:r>
              <a:rPr lang="tr-TR" dirty="0" smtClean="0"/>
              <a:t> et al., UOG, 2013 </a:t>
            </a:r>
            <a:endParaRPr lang="tr-TR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194" y="1624794"/>
            <a:ext cx="4187067" cy="4610586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V="1">
            <a:off x="1782768" y="2788205"/>
            <a:ext cx="1412961" cy="17888"/>
          </a:xfrm>
          <a:prstGeom prst="line">
            <a:avLst/>
          </a:prstGeom>
          <a:ln w="38100" cmpd="sng">
            <a:solidFill>
              <a:srgbClr val="FFFF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2054765" y="2484056"/>
            <a:ext cx="1157249" cy="608298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3702" y="1624794"/>
            <a:ext cx="4030771" cy="4502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103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rgbClr val="FFFF00"/>
                </a:solidFill>
              </a:rPr>
              <a:t>Baş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perine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mesafesi</a:t>
            </a:r>
            <a:r>
              <a:rPr lang="en-US" dirty="0" smtClean="0">
                <a:solidFill>
                  <a:srgbClr val="FFFF00"/>
                </a:solidFill>
              </a:rPr>
              <a:t/>
            </a:r>
            <a:br>
              <a:rPr lang="en-US" dirty="0" smtClean="0">
                <a:solidFill>
                  <a:srgbClr val="FFFF00"/>
                </a:solidFill>
              </a:rPr>
            </a:br>
            <a:r>
              <a:rPr lang="en-US" dirty="0" smtClean="0">
                <a:solidFill>
                  <a:srgbClr val="FFFF00"/>
                </a:solidFill>
              </a:rPr>
              <a:t>(“Head perineum distance”)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7617" y="1645989"/>
            <a:ext cx="6236383" cy="394546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9368" y="2035793"/>
            <a:ext cx="3888933" cy="294777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204325" y="4983569"/>
            <a:ext cx="155343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≤ 40mm</a:t>
            </a:r>
            <a:endParaRPr lang="en-US" sz="3200" dirty="0"/>
          </a:p>
        </p:txBody>
      </p:sp>
      <p:sp>
        <p:nvSpPr>
          <p:cNvPr id="6" name="Rectangle 5"/>
          <p:cNvSpPr/>
          <p:nvPr/>
        </p:nvSpPr>
        <p:spPr>
          <a:xfrm>
            <a:off x="-652139" y="5900179"/>
            <a:ext cx="96087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 err="1" smtClean="0"/>
              <a:t>Torkildsen</a:t>
            </a:r>
            <a:r>
              <a:rPr lang="en-US" dirty="0" smtClean="0"/>
              <a:t> et al.,  Prediction </a:t>
            </a:r>
            <a:r>
              <a:rPr lang="en-US" dirty="0"/>
              <a:t>of delivery mode with </a:t>
            </a:r>
            <a:r>
              <a:rPr lang="en-US" dirty="0" err="1"/>
              <a:t>transperineal</a:t>
            </a:r>
            <a:r>
              <a:rPr lang="en-US" dirty="0"/>
              <a:t> </a:t>
            </a:r>
            <a:r>
              <a:rPr lang="en-US" dirty="0" smtClean="0"/>
              <a:t>ultrasound in </a:t>
            </a:r>
            <a:r>
              <a:rPr lang="en-US" dirty="0"/>
              <a:t>women with prolonged first stage of </a:t>
            </a:r>
            <a:r>
              <a:rPr lang="en-US" dirty="0" smtClean="0"/>
              <a:t>labor, UOG, 2011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9518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FF00"/>
                </a:solidFill>
              </a:rPr>
              <a:t>Travayda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vajinal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muayene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098" b="96721" l="1570" r="98116">
                        <a14:foregroundMark x1="82575" y1="61967" x2="82575" y2="619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3363" y="1744920"/>
            <a:ext cx="4303357" cy="412095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23565" y="1983992"/>
            <a:ext cx="251336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800" dirty="0" err="1" smtClean="0"/>
              <a:t>Dilatasyon</a:t>
            </a:r>
            <a:endParaRPr lang="en-US" sz="2800" dirty="0" smtClean="0"/>
          </a:p>
          <a:p>
            <a:pPr marL="342900" indent="-342900">
              <a:buFont typeface="Arial"/>
              <a:buChar char="•"/>
            </a:pPr>
            <a:r>
              <a:rPr lang="en-US" sz="2800" dirty="0" err="1" smtClean="0"/>
              <a:t>Seviye</a:t>
            </a:r>
            <a:endParaRPr lang="en-US" sz="2800" dirty="0" smtClean="0"/>
          </a:p>
          <a:p>
            <a:pPr marL="342900" indent="-342900">
              <a:buFont typeface="Arial"/>
              <a:buChar char="•"/>
            </a:pPr>
            <a:r>
              <a:rPr lang="en-US" sz="2800" dirty="0" err="1" smtClean="0"/>
              <a:t>Pozisyon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5423564" y="3829399"/>
            <a:ext cx="326323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800" dirty="0" err="1" smtClean="0"/>
              <a:t>Subjektif</a:t>
            </a:r>
            <a:endParaRPr lang="en-US" sz="2800" dirty="0" smtClean="0"/>
          </a:p>
          <a:p>
            <a:pPr marL="342900" indent="-342900">
              <a:buFont typeface="Arial"/>
              <a:buChar char="•"/>
            </a:pPr>
            <a:r>
              <a:rPr lang="en-US" sz="2800" dirty="0" err="1" smtClean="0"/>
              <a:t>Ağrı</a:t>
            </a:r>
            <a:endParaRPr lang="en-US" sz="2800" dirty="0" smtClean="0"/>
          </a:p>
          <a:p>
            <a:pPr marL="342900" indent="-342900">
              <a:buFont typeface="Arial"/>
              <a:buChar char="•"/>
            </a:pPr>
            <a:r>
              <a:rPr lang="en-US" sz="2800" dirty="0" err="1" smtClean="0"/>
              <a:t>Enfeksiyon</a:t>
            </a:r>
            <a:r>
              <a:rPr lang="en-US" sz="2800" dirty="0" smtClean="0"/>
              <a:t> (EMR)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20256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828" b="94483" l="324" r="9514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3907" y="-43566"/>
            <a:ext cx="3876149" cy="36378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1980" r="100000">
                        <a14:foregroundMark x1="59802" y1="23547" x2="59802" y2="23547"/>
                      </a14:backgroundRemoval>
                    </a14:imgEffect>
                  </a14:imgLayer>
                </a14:imgProps>
              </a:ext>
            </a:extLst>
          </a:blip>
          <a:srcRect l="51" r="-51" b="5048"/>
          <a:stretch/>
        </p:blipFill>
        <p:spPr>
          <a:xfrm>
            <a:off x="4514805" y="361013"/>
            <a:ext cx="4429815" cy="27236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54925" y="4560774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664" b="100000" l="3610" r="100000">
                        <a14:foregroundMark x1="85560" y1="15966" x2="85560" y2="1596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5975" y="3502367"/>
            <a:ext cx="3517900" cy="3022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72584" y1="14576" x2="72584" y2="14576"/>
                        <a14:foregroundMark x1="74556" y1="16610" x2="71400" y2="12881"/>
                        <a14:backgroundMark x1="98619" y1="54576" x2="98619" y2="54576"/>
                        <a14:backgroundMark x1="97041" y1="91864" x2="97041" y2="91864"/>
                      </a14:backgroundRemoval>
                    </a14:imgEffect>
                  </a14:imgLayer>
                </a14:imgProps>
              </a:ext>
            </a:extLst>
          </a:blip>
          <a:srcRect r="812"/>
          <a:stretch/>
        </p:blipFill>
        <p:spPr>
          <a:xfrm>
            <a:off x="4390189" y="3594245"/>
            <a:ext cx="4554431" cy="2671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712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08"/>
            <a:ext cx="8229600" cy="1714027"/>
          </a:xfrm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rgbClr val="FFFF00"/>
                </a:solidFill>
              </a:rPr>
              <a:t>Fetal</a:t>
            </a:r>
            <a:r>
              <a:rPr lang="tr-TR" dirty="0" smtClean="0">
                <a:solidFill>
                  <a:srgbClr val="FFFF00"/>
                </a:solidFill>
              </a:rPr>
              <a:t> başın seviyesi ile </a:t>
            </a:r>
            <a:br>
              <a:rPr lang="tr-TR" dirty="0" smtClean="0">
                <a:solidFill>
                  <a:srgbClr val="FFFF00"/>
                </a:solidFill>
              </a:rPr>
            </a:br>
            <a:r>
              <a:rPr lang="tr-TR" dirty="0" smtClean="0">
                <a:solidFill>
                  <a:srgbClr val="FFFF00"/>
                </a:solidFill>
              </a:rPr>
              <a:t>rotasyon ilişkisi (OA olgular)</a:t>
            </a:r>
            <a:br>
              <a:rPr lang="tr-TR" dirty="0" smtClean="0">
                <a:solidFill>
                  <a:srgbClr val="FFFF00"/>
                </a:solidFill>
              </a:rPr>
            </a:br>
            <a:r>
              <a:rPr lang="tr-TR" sz="2400" dirty="0">
                <a:solidFill>
                  <a:srgbClr val="FFFF00"/>
                </a:solidFill>
              </a:rPr>
              <a:t>(</a:t>
            </a:r>
            <a:r>
              <a:rPr lang="tr-TR" sz="2400" dirty="0" err="1">
                <a:solidFill>
                  <a:srgbClr val="FFFF00"/>
                </a:solidFill>
              </a:rPr>
              <a:t>Ghi</a:t>
            </a:r>
            <a:r>
              <a:rPr lang="tr-TR" sz="2400" dirty="0">
                <a:solidFill>
                  <a:srgbClr val="FFFF00"/>
                </a:solidFill>
              </a:rPr>
              <a:t> et al., </a:t>
            </a:r>
            <a:r>
              <a:rPr lang="tr-TR" sz="2400" dirty="0" err="1">
                <a:solidFill>
                  <a:srgbClr val="FFFF00"/>
                </a:solidFill>
              </a:rPr>
              <a:t>Ultrasound</a:t>
            </a:r>
            <a:r>
              <a:rPr lang="tr-TR" sz="2400" dirty="0">
                <a:solidFill>
                  <a:srgbClr val="FFFF00"/>
                </a:solidFill>
              </a:rPr>
              <a:t> </a:t>
            </a:r>
            <a:r>
              <a:rPr lang="tr-TR" sz="2400" dirty="0" err="1">
                <a:solidFill>
                  <a:srgbClr val="FFFF00"/>
                </a:solidFill>
              </a:rPr>
              <a:t>Obstet</a:t>
            </a:r>
            <a:r>
              <a:rPr lang="tr-TR" sz="2400" dirty="0">
                <a:solidFill>
                  <a:srgbClr val="FFFF00"/>
                </a:solidFill>
              </a:rPr>
              <a:t> </a:t>
            </a:r>
            <a:r>
              <a:rPr lang="tr-TR" sz="2400" dirty="0" err="1">
                <a:solidFill>
                  <a:srgbClr val="FFFF00"/>
                </a:solidFill>
              </a:rPr>
              <a:t>Gynecol</a:t>
            </a:r>
            <a:r>
              <a:rPr lang="tr-TR" sz="2400" dirty="0">
                <a:solidFill>
                  <a:srgbClr val="FFFF00"/>
                </a:solidFill>
              </a:rPr>
              <a:t>; 2009, 33, 331)</a:t>
            </a:r>
            <a:endParaRPr lang="tr-TR" sz="2200" dirty="0">
              <a:solidFill>
                <a:srgbClr val="FFFF00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1930386" y="6093685"/>
            <a:ext cx="608981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1921918" y="1913470"/>
            <a:ext cx="8468" cy="4180215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V="1">
            <a:off x="1735652" y="2539998"/>
            <a:ext cx="186266" cy="1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1752585" y="3996267"/>
            <a:ext cx="186266" cy="1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1744120" y="5435596"/>
            <a:ext cx="186266" cy="1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920502" y="2339944"/>
            <a:ext cx="7172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/>
              <a:t>&lt; 45°</a:t>
            </a:r>
            <a:endParaRPr lang="tr-TR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951999" y="3779338"/>
            <a:ext cx="7172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/>
              <a:t>≥ </a:t>
            </a:r>
            <a:r>
              <a:rPr lang="tr-TR" sz="2000" dirty="0" smtClean="0"/>
              <a:t>45°</a:t>
            </a:r>
            <a:endParaRPr lang="tr-TR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962832" y="5081654"/>
            <a:ext cx="6749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/>
              <a:t>Not </a:t>
            </a:r>
          </a:p>
          <a:p>
            <a:r>
              <a:rPr lang="tr-TR" sz="2000" dirty="0" err="1" smtClean="0"/>
              <a:t>seen</a:t>
            </a:r>
            <a:endParaRPr lang="tr-TR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2489205" y="6093685"/>
            <a:ext cx="9994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/>
              <a:t>≤ +1 cm</a:t>
            </a:r>
            <a:endParaRPr lang="tr-TR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6637875" y="6093685"/>
            <a:ext cx="9994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/>
              <a:t>≥ +3 cm</a:t>
            </a:r>
            <a:endParaRPr lang="tr-TR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4611454" y="6114534"/>
            <a:ext cx="8717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/>
              <a:t>+ 2 cm</a:t>
            </a:r>
            <a:endParaRPr lang="tr-TR" sz="20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106">
                        <a14:foregroundMark x1="88014" y1="11141" x2="88014" y2="11141"/>
                        <a14:foregroundMark x1="86047" y1="8488" x2="86047" y2="8488"/>
                        <a14:foregroundMark x1="84258" y1="7958" x2="84258" y2="7958"/>
                        <a14:foregroundMark x1="85510" y1="5040" x2="85510" y2="5040"/>
                        <a14:foregroundMark x1="86047" y1="14324" x2="86047" y2="14324"/>
                        <a14:foregroundMark x1="87835" y1="14589" x2="87835" y2="14589"/>
                        <a14:foregroundMark x1="89624" y1="14589" x2="89624" y2="14589"/>
                        <a14:foregroundMark x1="93023" y1="14324" x2="93023" y2="14324"/>
                        <a14:foregroundMark x1="93023" y1="8223" x2="93023" y2="8223"/>
                        <a14:foregroundMark x1="89803" y1="8223" x2="89803" y2="8223"/>
                        <a14:foregroundMark x1="88014" y1="8223" x2="88014" y2="8223"/>
                        <a14:foregroundMark x1="89803" y1="11671" x2="89803" y2="11671"/>
                        <a14:foregroundMark x1="82469" y1="11406" x2="82469" y2="11406"/>
                        <a14:foregroundMark x1="86047" y1="10875" x2="86047" y2="10875"/>
                        <a14:foregroundMark x1="84258" y1="14324" x2="84258" y2="14324"/>
                        <a14:foregroundMark x1="82290" y1="14324" x2="82290" y2="14324"/>
                        <a14:foregroundMark x1="82648" y1="17241" x2="82648" y2="17241"/>
                        <a14:foregroundMark x1="87835" y1="18037" x2="87835" y2="18037"/>
                        <a14:foregroundMark x1="91413" y1="18037" x2="91413" y2="18037"/>
                        <a14:foregroundMark x1="85868" y1="17507" x2="85868" y2="17507"/>
                        <a14:foregroundMark x1="84436" y1="18302" x2="84436" y2="18302"/>
                        <a14:foregroundMark x1="82290" y1="7692" x2="82290" y2="7692"/>
                        <a14:foregroundMark x1="84079" y1="10875" x2="84079" y2="10875"/>
                        <a14:foregroundMark x1="85689" y1="48541" x2="85689" y2="48541"/>
                        <a14:foregroundMark x1="55814" y1="13528" x2="55814" y2="13528"/>
                        <a14:foregroundMark x1="54204" y1="13528" x2="54204" y2="13528"/>
                        <a14:foregroundMark x1="50805" y1="13528" x2="50805" y2="13528"/>
                        <a14:foregroundMark x1="48658" y1="13793" x2="48658" y2="13793"/>
                        <a14:foregroundMark x1="47048" y1="14058" x2="47048" y2="14058"/>
                        <a14:foregroundMark x1="51521" y1="43501" x2="51521" y2="43501"/>
                        <a14:foregroundMark x1="49732" y1="46684" x2="49732" y2="46684"/>
                        <a14:foregroundMark x1="51342" y1="46950" x2="51342" y2="46950"/>
                        <a14:foregroundMark x1="53667" y1="46684" x2="53667" y2="46684"/>
                        <a14:foregroundMark x1="55277" y1="46684" x2="55277" y2="46684"/>
                        <a14:foregroundMark x1="57066" y1="49867" x2="57066" y2="49867"/>
                        <a14:foregroundMark x1="52057" y1="50133" x2="52057" y2="50133"/>
                        <a14:foregroundMark x1="48301" y1="50133" x2="48301" y2="50133"/>
                        <a14:foregroundMark x1="52594" y1="52785" x2="52594" y2="52785"/>
                        <a14:foregroundMark x1="53667" y1="50133" x2="53667" y2="50133"/>
                        <a14:foregroundMark x1="50984" y1="53316" x2="50984" y2="53316"/>
                        <a14:foregroundMark x1="57245" y1="43501" x2="57245" y2="43501"/>
                        <a14:foregroundMark x1="53667" y1="43501" x2="53667" y2="43501"/>
                        <a14:foregroundMark x1="52415" y1="40849" x2="52415" y2="40849"/>
                        <a14:foregroundMark x1="50089" y1="44297" x2="50089" y2="44297"/>
                        <a14:foregroundMark x1="48837" y1="40849" x2="48837" y2="40849"/>
                        <a14:foregroundMark x1="44544" y1="43501" x2="44544" y2="43501"/>
                        <a14:foregroundMark x1="44902" y1="46684" x2="44902" y2="46684"/>
                        <a14:foregroundMark x1="49195" y1="53050" x2="49195" y2="53050"/>
                        <a14:foregroundMark x1="50626" y1="40584" x2="50626" y2="40584"/>
                        <a14:foregroundMark x1="14311" y1="42706" x2="14311" y2="42706"/>
                        <a14:foregroundMark x1="16279" y1="45889" x2="16279" y2="45889"/>
                        <a14:foregroundMark x1="20215" y1="49602" x2="20215" y2="49602"/>
                        <a14:foregroundMark x1="14132" y1="39523" x2="14132" y2="39523"/>
                        <a14:foregroundMark x1="9123" y1="49337" x2="9123" y2="49337"/>
                        <a14:foregroundMark x1="8050" y1="45889" x2="8050" y2="45889"/>
                        <a14:foregroundMark x1="7513" y1="42971" x2="7513" y2="42971"/>
                        <a14:foregroundMark x1="19857" y1="42706" x2="19857" y2="42706"/>
                        <a14:foregroundMark x1="23077" y1="42706" x2="23077" y2="42706"/>
                        <a14:foregroundMark x1="10912" y1="42706" x2="10912" y2="42706"/>
                        <a14:foregroundMark x1="14669" y1="49072" x2="14669" y2="49072"/>
                        <a14:foregroundMark x1="14669" y1="45889" x2="14669" y2="45889"/>
                        <a14:foregroundMark x1="21825" y1="42706" x2="21825" y2="42706"/>
                        <a14:foregroundMark x1="12880" y1="42971" x2="12880" y2="42971"/>
                        <a14:foregroundMark x1="6082" y1="45889" x2="6082" y2="45889"/>
                        <a14:foregroundMark x1="6082" y1="49072" x2="6082" y2="49072"/>
                        <a14:foregroundMark x1="15206" y1="79310" x2="15206" y2="79310"/>
                        <a14:foregroundMark x1="17352" y1="82759" x2="17352" y2="82759"/>
                        <a14:foregroundMark x1="22361" y1="83024" x2="22361" y2="83024"/>
                        <a14:foregroundMark x1="17352" y1="79576" x2="17352" y2="79576"/>
                        <a14:foregroundMark x1="20930" y1="79576" x2="20930" y2="79576"/>
                        <a14:foregroundMark x1="14669" y1="76658" x2="14669" y2="76658"/>
                        <a14:foregroundMark x1="11091" y1="76923" x2="11091" y2="76923"/>
                        <a14:foregroundMark x1="18068" y1="76923" x2="18068" y2="76923"/>
                        <a14:foregroundMark x1="16279" y1="76923" x2="16279" y2="76923"/>
                        <a14:foregroundMark x1="13059" y1="76923" x2="13059" y2="76923"/>
                        <a14:foregroundMark x1="13953" y1="79576" x2="13953" y2="79576"/>
                        <a14:foregroundMark x1="10376" y1="79576" x2="10376" y2="79576"/>
                        <a14:foregroundMark x1="11986" y1="82493" x2="11986" y2="82493"/>
                        <a14:foregroundMark x1="15385" y1="83024" x2="15385" y2="83024"/>
                        <a14:foregroundMark x1="15206" y1="85676" x2="15206" y2="85676"/>
                        <a14:foregroundMark x1="18605" y1="85676" x2="18605" y2="85676"/>
                        <a14:foregroundMark x1="11449" y1="85676" x2="11449" y2="85676"/>
                        <a14:foregroundMark x1="13596" y1="83289" x2="13596" y2="83289"/>
                        <a14:foregroundMark x1="12701" y1="85942" x2="12701" y2="85942"/>
                        <a14:backgroundMark x1="66011" y1="23873" x2="71377" y2="61008"/>
                        <a14:backgroundMark x1="15206" y1="20159" x2="57066" y2="25995"/>
                        <a14:backgroundMark x1="85331" y1="12997" x2="85331" y2="12997"/>
                        <a14:backgroundMark x1="83184" y1="12997" x2="83184" y2="12997"/>
                        <a14:backgroundMark x1="47406" y1="48276" x2="47406" y2="48276"/>
                        <a14:backgroundMark x1="20036" y1="80902" x2="20036" y2="8090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98820" y="2090263"/>
            <a:ext cx="6146114" cy="4145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073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218823" y="1939634"/>
            <a:ext cx="4392171" cy="4139521"/>
            <a:chOff x="218823" y="517146"/>
            <a:chExt cx="5321302" cy="4555067"/>
          </a:xfrm>
        </p:grpSpPr>
        <p:sp>
          <p:nvSpPr>
            <p:cNvPr id="12" name="Freeform 11"/>
            <p:cNvSpPr/>
            <p:nvPr/>
          </p:nvSpPr>
          <p:spPr>
            <a:xfrm rot="18450605">
              <a:off x="4541870" y="1531650"/>
              <a:ext cx="1334001" cy="483427"/>
            </a:xfrm>
            <a:custGeom>
              <a:avLst/>
              <a:gdLst>
                <a:gd name="connsiteX0" fmla="*/ 0 w 1659467"/>
                <a:gd name="connsiteY0" fmla="*/ 55399 h 631132"/>
                <a:gd name="connsiteX1" fmla="*/ 1100667 w 1659467"/>
                <a:gd name="connsiteY1" fmla="*/ 55399 h 631132"/>
                <a:gd name="connsiteX2" fmla="*/ 1659467 w 1659467"/>
                <a:gd name="connsiteY2" fmla="*/ 631132 h 631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59467" h="631132">
                  <a:moveTo>
                    <a:pt x="0" y="55399"/>
                  </a:moveTo>
                  <a:cubicBezTo>
                    <a:pt x="412044" y="7421"/>
                    <a:pt x="824089" y="-40556"/>
                    <a:pt x="1100667" y="55399"/>
                  </a:cubicBezTo>
                  <a:cubicBezTo>
                    <a:pt x="1377245" y="151354"/>
                    <a:pt x="1659467" y="631132"/>
                    <a:pt x="1659467" y="631132"/>
                  </a:cubicBezTo>
                </a:path>
              </a:pathLst>
            </a:custGeom>
            <a:ln w="57150" cmpd="sng"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218823" y="517146"/>
              <a:ext cx="5321302" cy="4555067"/>
              <a:chOff x="-1663702" y="-1677885"/>
              <a:chExt cx="9148234" cy="8722152"/>
            </a:xfrm>
          </p:grpSpPr>
          <p:pic>
            <p:nvPicPr>
              <p:cNvPr id="2" name="Picture 1"/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0" b="100000" l="0" r="100000">
                            <a14:foregroundMark x1="7397" y1="70402" x2="9589" y2="73851"/>
                            <a14:foregroundMark x1="822" y1="72414" x2="3288" y2="76149"/>
                            <a14:foregroundMark x1="14247" y1="68103" x2="14247" y2="72701"/>
                            <a14:foregroundMark x1="22740" y1="69540" x2="24384" y2="74425"/>
                            <a14:foregroundMark x1="35616" y1="79310" x2="36438" y2="83046"/>
                            <a14:foregroundMark x1="30411" y1="71552" x2="30959" y2="76149"/>
                            <a14:foregroundMark x1="39452" y1="87069" x2="40822" y2="89368"/>
                            <a14:foregroundMark x1="26575" y1="85345" x2="24932" y2="83908"/>
                            <a14:foregroundMark x1="21370" y1="87356" x2="19178" y2="83621"/>
                            <a14:foregroundMark x1="14795" y1="86782" x2="12877" y2="83908"/>
                            <a14:foregroundMark x1="7945" y1="87931" x2="6027" y2="84770"/>
                            <a14:foregroundMark x1="2466" y1="90805" x2="548" y2="88793"/>
                            <a14:foregroundMark x1="61370" y1="48276" x2="64384" y2="52011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-1663702" y="-1677885"/>
                <a:ext cx="9148234" cy="8722152"/>
              </a:xfrm>
              <a:prstGeom prst="rect">
                <a:avLst/>
              </a:prstGeom>
            </p:spPr>
          </p:pic>
          <p:cxnSp>
            <p:nvCxnSpPr>
              <p:cNvPr id="4" name="Straight Connector 3"/>
              <p:cNvCxnSpPr/>
              <p:nvPr/>
            </p:nvCxnSpPr>
            <p:spPr>
              <a:xfrm flipV="1">
                <a:off x="5046133" y="1540933"/>
                <a:ext cx="1066800" cy="1727200"/>
              </a:xfrm>
              <a:prstGeom prst="line">
                <a:avLst/>
              </a:prstGeom>
              <a:ln w="28575" cmpd="sng">
                <a:solidFill>
                  <a:schemeClr val="bg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Straight Connector 4"/>
              <p:cNvCxnSpPr/>
              <p:nvPr/>
            </p:nvCxnSpPr>
            <p:spPr>
              <a:xfrm flipV="1">
                <a:off x="4715932" y="1354667"/>
                <a:ext cx="1066800" cy="1727200"/>
              </a:xfrm>
              <a:prstGeom prst="line">
                <a:avLst/>
              </a:prstGeom>
              <a:ln w="28575" cmpd="sng">
                <a:solidFill>
                  <a:schemeClr val="bg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>
              <a:xfrm>
                <a:off x="5816598" y="1319359"/>
                <a:ext cx="330201" cy="186266"/>
              </a:xfrm>
              <a:prstGeom prst="line">
                <a:avLst/>
              </a:prstGeom>
              <a:ln w="28575" cmpd="sng">
                <a:solidFill>
                  <a:schemeClr val="bg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83396" y1="20755" x2="93585" y2="43774"/>
                        <a14:foregroundMark x1="22642" y1="20377" x2="10566" y2="40755"/>
                        <a14:foregroundMark x1="47170" y1="72075" x2="55849" y2="72075"/>
                        <a14:foregroundMark x1="42642" y1="66038" x2="39623" y2="71698"/>
                        <a14:foregroundMark x1="27170" y1="74717" x2="27170" y2="74717"/>
                        <a14:foregroundMark x1="38868" y1="63396" x2="38868" y2="63396"/>
                        <a14:foregroundMark x1="66792" y1="64151" x2="66792" y2="64151"/>
                        <a14:foregroundMark x1="80755" y1="75472" x2="80755" y2="75472"/>
                        <a14:foregroundMark x1="56604" y1="80755" x2="56604" y2="80755"/>
                        <a14:foregroundMark x1="53585" y1="83774" x2="53585" y2="83774"/>
                        <a14:foregroundMark x1="47925" y1="83774" x2="47925" y2="83774"/>
                        <a14:backgroundMark x1="73585" y1="53208" x2="73585" y2="53208"/>
                        <a14:backgroundMark x1="28679" y1="53585" x2="28679" y2="53585"/>
                        <a14:backgroundMark x1="49811" y1="93585" x2="49811" y2="9358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32659" y="368958"/>
            <a:ext cx="3330808" cy="33308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219198" y="674839"/>
            <a:ext cx="243939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 err="1" smtClean="0">
                <a:solidFill>
                  <a:srgbClr val="FFFF00"/>
                </a:solidFill>
              </a:rPr>
              <a:t>Fetal</a:t>
            </a:r>
            <a:r>
              <a:rPr lang="tr-TR" sz="4000" dirty="0" smtClean="0">
                <a:solidFill>
                  <a:srgbClr val="FFFF00"/>
                </a:solidFill>
              </a:rPr>
              <a:t> Başın </a:t>
            </a:r>
          </a:p>
          <a:p>
            <a:r>
              <a:rPr lang="tr-TR" sz="4000" dirty="0" smtClean="0">
                <a:solidFill>
                  <a:srgbClr val="FFFF00"/>
                </a:solidFill>
              </a:rPr>
              <a:t>Rotasyonu</a:t>
            </a:r>
            <a:endParaRPr lang="tr-TR" sz="4000" dirty="0">
              <a:solidFill>
                <a:srgbClr val="FFFF00"/>
              </a:solidFill>
            </a:endParaRPr>
          </a:p>
        </p:txBody>
      </p:sp>
      <p:sp>
        <p:nvSpPr>
          <p:cNvPr id="17" name="Curved Left Arrow 16"/>
          <p:cNvSpPr/>
          <p:nvPr/>
        </p:nvSpPr>
        <p:spPr>
          <a:xfrm rot="13956736">
            <a:off x="3163227" y="2318824"/>
            <a:ext cx="670716" cy="921073"/>
          </a:xfrm>
          <a:prstGeom prst="curvedLeftArrow">
            <a:avLst>
              <a:gd name="adj1" fmla="val 27972"/>
              <a:gd name="adj2" fmla="val 50000"/>
              <a:gd name="adj3" fmla="val 21461"/>
            </a:avLst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5063066" y="3886756"/>
            <a:ext cx="3352800" cy="2565400"/>
            <a:chOff x="5063066" y="3700493"/>
            <a:chExt cx="3352800" cy="2565400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063066" y="3700493"/>
              <a:ext cx="3352800" cy="2565400"/>
            </a:xfrm>
            <a:prstGeom prst="rect">
              <a:avLst/>
            </a:prstGeom>
          </p:spPr>
        </p:pic>
        <p:cxnSp>
          <p:nvCxnSpPr>
            <p:cNvPr id="19" name="Straight Connector 18"/>
            <p:cNvCxnSpPr/>
            <p:nvPr/>
          </p:nvCxnSpPr>
          <p:spPr>
            <a:xfrm flipH="1" flipV="1">
              <a:off x="6163733" y="4673600"/>
              <a:ext cx="524934" cy="254000"/>
            </a:xfrm>
            <a:prstGeom prst="line">
              <a:avLst/>
            </a:prstGeom>
            <a:ln w="3810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365844" y="4198606"/>
              <a:ext cx="96721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dirty="0" smtClean="0"/>
                <a:t>Orta hat </a:t>
              </a:r>
            </a:p>
            <a:p>
              <a:r>
                <a:rPr lang="tr-TR" dirty="0" smtClean="0"/>
                <a:t>ekosu</a:t>
              </a:r>
              <a:endParaRPr lang="tr-TR" dirty="0"/>
            </a:p>
          </p:txBody>
        </p:sp>
      </p:grpSp>
    </p:spTree>
    <p:extLst>
      <p:ext uri="{BB962C8B-B14F-4D97-AF65-F5344CB8AC3E}">
        <p14:creationId xmlns:p14="http://schemas.microsoft.com/office/powerpoint/2010/main" val="3880870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993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rgbClr val="FFFF00"/>
                </a:solidFill>
              </a:rPr>
              <a:t>Fetal</a:t>
            </a:r>
            <a:r>
              <a:rPr lang="tr-TR" dirty="0" smtClean="0">
                <a:solidFill>
                  <a:srgbClr val="FFFF00"/>
                </a:solidFill>
              </a:rPr>
              <a:t> başın rotasyonu</a:t>
            </a:r>
            <a:br>
              <a:rPr lang="tr-TR" dirty="0" smtClean="0">
                <a:solidFill>
                  <a:srgbClr val="FFFF00"/>
                </a:solidFill>
              </a:rPr>
            </a:br>
            <a:r>
              <a:rPr lang="tr-TR" dirty="0" smtClean="0">
                <a:solidFill>
                  <a:srgbClr val="FFFF00"/>
                </a:solidFill>
              </a:rPr>
              <a:t>(</a:t>
            </a:r>
            <a:r>
              <a:rPr lang="tr-TR" dirty="0" err="1">
                <a:solidFill>
                  <a:srgbClr val="FFFF00"/>
                </a:solidFill>
              </a:rPr>
              <a:t>T</a:t>
            </a:r>
            <a:r>
              <a:rPr lang="tr-TR" dirty="0" err="1" smtClean="0">
                <a:solidFill>
                  <a:srgbClr val="FFFF00"/>
                </a:solidFill>
              </a:rPr>
              <a:t>ranslabial</a:t>
            </a:r>
            <a:r>
              <a:rPr lang="tr-TR" dirty="0" smtClean="0">
                <a:solidFill>
                  <a:srgbClr val="FFFF00"/>
                </a:solidFill>
              </a:rPr>
              <a:t> US)</a:t>
            </a:r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3" name="İntrapartum US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1625" r="14" b="20068"/>
          <a:stretch/>
        </p:blipFill>
        <p:spPr>
          <a:xfrm>
            <a:off x="858427" y="2325504"/>
            <a:ext cx="7333090" cy="3207696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>
            <a:off x="6459098" y="4181574"/>
            <a:ext cx="634962" cy="678684"/>
          </a:xfrm>
          <a:prstGeom prst="straightConnector1">
            <a:avLst/>
          </a:prstGeom>
          <a:ln w="76200" cmpd="sng">
            <a:solidFill>
              <a:schemeClr val="tx1"/>
            </a:solidFill>
            <a:headEnd type="triangl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5600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4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1845"/>
                            </p:stCondLst>
                            <p:childTnLst>
                              <p:par>
                                <p:cTn id="8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845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266" y="410104"/>
            <a:ext cx="7382933" cy="1143000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FF00"/>
                </a:solidFill>
              </a:rPr>
              <a:t>Minimal risk ile </a:t>
            </a:r>
            <a:br>
              <a:rPr lang="tr-TR" dirty="0" smtClean="0">
                <a:solidFill>
                  <a:srgbClr val="FFFF00"/>
                </a:solidFill>
              </a:rPr>
            </a:br>
            <a:r>
              <a:rPr lang="tr-TR" dirty="0" smtClean="0">
                <a:solidFill>
                  <a:srgbClr val="FFFF00"/>
                </a:solidFill>
              </a:rPr>
              <a:t>başarılı vajinal doğum</a:t>
            </a:r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950" y="2645823"/>
            <a:ext cx="3341283" cy="329372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9163" y="2645823"/>
            <a:ext cx="3588747" cy="329776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79603" y="6014533"/>
            <a:ext cx="1730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err="1" smtClean="0"/>
              <a:t>Longitudinal</a:t>
            </a:r>
            <a:endParaRPr lang="tr-TR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6061463" y="6014533"/>
            <a:ext cx="10203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err="1" smtClean="0"/>
              <a:t>aksiyal</a:t>
            </a:r>
            <a:endParaRPr lang="tr-TR" sz="2400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1303867" y="2421463"/>
            <a:ext cx="423333" cy="778934"/>
          </a:xfrm>
          <a:prstGeom prst="straightConnector1">
            <a:avLst/>
          </a:prstGeom>
          <a:ln w="5715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829733" y="1876733"/>
            <a:ext cx="8580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err="1" smtClean="0"/>
              <a:t>Pubis</a:t>
            </a:r>
            <a:endParaRPr lang="tr-TR" sz="2400" dirty="0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692400" y="2302930"/>
            <a:ext cx="0" cy="1121827"/>
          </a:xfrm>
          <a:prstGeom prst="straightConnector1">
            <a:avLst/>
          </a:prstGeom>
          <a:ln w="5715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6061463" y="2455332"/>
            <a:ext cx="211666" cy="778934"/>
          </a:xfrm>
          <a:prstGeom prst="straightConnector1">
            <a:avLst/>
          </a:prstGeom>
          <a:ln w="5715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 flipV="1">
            <a:off x="6810574" y="5249331"/>
            <a:ext cx="199115" cy="694259"/>
          </a:xfrm>
          <a:prstGeom prst="straightConnector1">
            <a:avLst/>
          </a:prstGeom>
          <a:ln w="5715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218267" y="1756602"/>
            <a:ext cx="11458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err="1" smtClean="0"/>
              <a:t>Oksiput</a:t>
            </a:r>
            <a:endParaRPr lang="tr-TR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2906975" y="5249328"/>
            <a:ext cx="14061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err="1" smtClean="0">
                <a:solidFill>
                  <a:srgbClr val="FFFF00"/>
                </a:solidFill>
              </a:rPr>
              <a:t>Head</a:t>
            </a:r>
            <a:r>
              <a:rPr lang="tr-TR" sz="2800" dirty="0" smtClean="0">
                <a:solidFill>
                  <a:srgbClr val="FFFF00"/>
                </a:solidFill>
              </a:rPr>
              <a:t> </a:t>
            </a:r>
            <a:r>
              <a:rPr lang="tr-TR" sz="2800" dirty="0" err="1" smtClean="0">
                <a:solidFill>
                  <a:srgbClr val="FFFF00"/>
                </a:solidFill>
              </a:rPr>
              <a:t>up</a:t>
            </a:r>
            <a:endParaRPr lang="tr-TR" sz="2800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01250" y="5283197"/>
            <a:ext cx="10115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>
                <a:solidFill>
                  <a:srgbClr val="FFFF00"/>
                </a:solidFill>
              </a:rPr>
              <a:t>&lt; 45 °</a:t>
            </a:r>
            <a:endParaRPr lang="tr-TR" sz="2800" dirty="0">
              <a:solidFill>
                <a:srgbClr val="FFFF00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6301991" y="3291986"/>
            <a:ext cx="480695" cy="1831854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4244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396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FF00"/>
                </a:solidFill>
              </a:rPr>
              <a:t>Başarının öngörülemediği </a:t>
            </a:r>
            <a:br>
              <a:rPr lang="tr-TR" dirty="0" smtClean="0">
                <a:solidFill>
                  <a:srgbClr val="FFFF00"/>
                </a:solidFill>
              </a:rPr>
            </a:br>
            <a:r>
              <a:rPr lang="tr-TR" dirty="0" smtClean="0">
                <a:solidFill>
                  <a:srgbClr val="FFFF00"/>
                </a:solidFill>
              </a:rPr>
              <a:t>yüksek riskli </a:t>
            </a:r>
            <a:r>
              <a:rPr lang="tr-TR" dirty="0" err="1" smtClean="0">
                <a:solidFill>
                  <a:srgbClr val="FFFF00"/>
                </a:solidFill>
              </a:rPr>
              <a:t>operatif</a:t>
            </a:r>
            <a:r>
              <a:rPr lang="tr-TR" dirty="0" smtClean="0">
                <a:solidFill>
                  <a:srgbClr val="FFFF00"/>
                </a:solidFill>
              </a:rPr>
              <a:t> vajinal doğum</a:t>
            </a:r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2652" y="2389032"/>
            <a:ext cx="3362998" cy="292803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2935" y="2389032"/>
            <a:ext cx="3274483" cy="292803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67464" y="5557342"/>
            <a:ext cx="1730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err="1" smtClean="0"/>
              <a:t>Longitudinal</a:t>
            </a:r>
            <a:endParaRPr lang="tr-TR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6061463" y="5557342"/>
            <a:ext cx="10203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err="1" smtClean="0"/>
              <a:t>aksiyal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162208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rgbClr val="FFFF00"/>
                </a:solidFill>
              </a:rPr>
              <a:t>Başarılı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operatif</a:t>
            </a:r>
            <a:r>
              <a:rPr lang="en-US" dirty="0" smtClean="0">
                <a:solidFill>
                  <a:srgbClr val="FFFF00"/>
                </a:solidFill>
              </a:rPr>
              <a:t> vaginal </a:t>
            </a:r>
            <a:r>
              <a:rPr lang="en-US" dirty="0" err="1" smtClean="0">
                <a:solidFill>
                  <a:srgbClr val="FFFF00"/>
                </a:solidFill>
              </a:rPr>
              <a:t>doğum</a:t>
            </a:r>
            <a:r>
              <a:rPr lang="en-US" dirty="0" smtClean="0">
                <a:solidFill>
                  <a:srgbClr val="FFFF00"/>
                </a:solidFill>
              </a:rPr>
              <a:t> (&gt;%85)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626514"/>
          </a:xfrm>
        </p:spPr>
        <p:txBody>
          <a:bodyPr/>
          <a:lstStyle/>
          <a:p>
            <a:r>
              <a:rPr lang="en-US" dirty="0" smtClean="0"/>
              <a:t>Head up</a:t>
            </a:r>
          </a:p>
          <a:p>
            <a:r>
              <a:rPr lang="en-US" dirty="0" err="1"/>
              <a:t>Baş</a:t>
            </a:r>
            <a:r>
              <a:rPr lang="en-US" dirty="0"/>
              <a:t> </a:t>
            </a:r>
            <a:r>
              <a:rPr lang="en-US" dirty="0" err="1"/>
              <a:t>rotasyon</a:t>
            </a:r>
            <a:r>
              <a:rPr lang="en-US" dirty="0"/>
              <a:t> </a:t>
            </a:r>
            <a:r>
              <a:rPr lang="en-US" dirty="0" err="1"/>
              <a:t>açısı</a:t>
            </a:r>
            <a:r>
              <a:rPr lang="en-US" dirty="0"/>
              <a:t> &lt;45°</a:t>
            </a:r>
          </a:p>
          <a:p>
            <a:r>
              <a:rPr lang="en-US" dirty="0" err="1" smtClean="0"/>
              <a:t>Baş</a:t>
            </a:r>
            <a:r>
              <a:rPr lang="en-US" dirty="0" smtClean="0"/>
              <a:t> </a:t>
            </a:r>
            <a:r>
              <a:rPr lang="en-US" dirty="0" err="1" smtClean="0"/>
              <a:t>ilerleme</a:t>
            </a:r>
            <a:r>
              <a:rPr lang="en-US" dirty="0" smtClean="0"/>
              <a:t> </a:t>
            </a:r>
            <a:r>
              <a:rPr lang="en-US" dirty="0" err="1" smtClean="0"/>
              <a:t>açısı</a:t>
            </a:r>
            <a:r>
              <a:rPr lang="en-US" dirty="0" smtClean="0"/>
              <a:t> &gt;120</a:t>
            </a:r>
            <a:r>
              <a:rPr lang="en-US" dirty="0"/>
              <a:t>°</a:t>
            </a:r>
            <a:endParaRPr lang="en-US" dirty="0" smtClean="0"/>
          </a:p>
          <a:p>
            <a:r>
              <a:rPr lang="en-US" dirty="0" err="1"/>
              <a:t>B</a:t>
            </a:r>
            <a:r>
              <a:rPr lang="en-US" dirty="0" err="1" smtClean="0"/>
              <a:t>aş</a:t>
            </a:r>
            <a:r>
              <a:rPr lang="en-US" dirty="0" smtClean="0"/>
              <a:t> </a:t>
            </a:r>
            <a:r>
              <a:rPr lang="en-US" dirty="0" err="1" smtClean="0"/>
              <a:t>perine</a:t>
            </a:r>
            <a:r>
              <a:rPr lang="en-US" dirty="0" smtClean="0"/>
              <a:t> </a:t>
            </a:r>
            <a:r>
              <a:rPr lang="en-US" dirty="0" err="1" smtClean="0"/>
              <a:t>mesafesi</a:t>
            </a:r>
            <a:r>
              <a:rPr lang="en-US" dirty="0" smtClean="0"/>
              <a:t> &lt;40mm</a:t>
            </a:r>
          </a:p>
        </p:txBody>
      </p:sp>
      <p:sp>
        <p:nvSpPr>
          <p:cNvPr id="4" name="Rectangle 3"/>
          <p:cNvSpPr/>
          <p:nvPr/>
        </p:nvSpPr>
        <p:spPr>
          <a:xfrm>
            <a:off x="249807" y="5343738"/>
            <a:ext cx="87107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 err="1" smtClean="0"/>
              <a:t>Sainz</a:t>
            </a:r>
            <a:r>
              <a:rPr lang="en-US" dirty="0" smtClean="0"/>
              <a:t> et al., </a:t>
            </a:r>
            <a:r>
              <a:rPr lang="en-US" dirty="0" err="1" smtClean="0"/>
              <a:t>Intrapartum</a:t>
            </a:r>
            <a:r>
              <a:rPr lang="en-US" dirty="0" smtClean="0"/>
              <a:t> </a:t>
            </a:r>
            <a:r>
              <a:rPr lang="en-US" dirty="0" err="1"/>
              <a:t>translabial</a:t>
            </a:r>
            <a:r>
              <a:rPr lang="en-US" dirty="0"/>
              <a:t> ultrasound with </a:t>
            </a:r>
            <a:r>
              <a:rPr lang="en-US" dirty="0" smtClean="0"/>
              <a:t>pushing used </a:t>
            </a:r>
            <a:r>
              <a:rPr lang="en-US" dirty="0"/>
              <a:t>to predict the difficulty in vacuum-</a:t>
            </a:r>
            <a:r>
              <a:rPr lang="en-US" dirty="0" smtClean="0"/>
              <a:t>assisted delivery </a:t>
            </a:r>
            <a:r>
              <a:rPr lang="en-US" dirty="0"/>
              <a:t>of fetuses in non-occiput </a:t>
            </a:r>
            <a:r>
              <a:rPr lang="en-US" dirty="0" smtClean="0"/>
              <a:t>posterior position. </a:t>
            </a:r>
          </a:p>
          <a:p>
            <a:pPr algn="r"/>
            <a:r>
              <a:rPr lang="en-US" dirty="0" smtClean="0"/>
              <a:t>The </a:t>
            </a:r>
            <a:r>
              <a:rPr lang="en-US" dirty="0"/>
              <a:t>Journal of Maternal-Fetal &amp; Neonatal </a:t>
            </a:r>
            <a:r>
              <a:rPr lang="en-US" dirty="0" smtClean="0"/>
              <a:t>Medicine,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933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476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b="1" dirty="0" err="1" smtClean="0">
                <a:solidFill>
                  <a:srgbClr val="FFFF00"/>
                </a:solidFill>
              </a:rPr>
              <a:t>Fetal</a:t>
            </a:r>
            <a:r>
              <a:rPr lang="tr-TR" b="1" dirty="0" smtClean="0">
                <a:solidFill>
                  <a:srgbClr val="FFFF00"/>
                </a:solidFill>
              </a:rPr>
              <a:t> pozisyon: </a:t>
            </a:r>
            <a:r>
              <a:rPr lang="tr-TR" dirty="0" err="1" smtClean="0">
                <a:solidFill>
                  <a:srgbClr val="FFFF00"/>
                </a:solidFill>
              </a:rPr>
              <a:t>Transabdominal</a:t>
            </a:r>
            <a:r>
              <a:rPr lang="tr-TR" dirty="0" smtClean="0">
                <a:solidFill>
                  <a:srgbClr val="FFFF00"/>
                </a:solidFill>
              </a:rPr>
              <a:t> (</a:t>
            </a:r>
            <a:r>
              <a:rPr lang="tr-TR" dirty="0" err="1" smtClean="0">
                <a:solidFill>
                  <a:srgbClr val="FFFF00"/>
                </a:solidFill>
              </a:rPr>
              <a:t>suprapubik</a:t>
            </a:r>
            <a:r>
              <a:rPr lang="tr-TR" dirty="0" smtClean="0">
                <a:solidFill>
                  <a:srgbClr val="FFFF00"/>
                </a:solidFill>
              </a:rPr>
              <a:t>) standart ultrasonografi</a:t>
            </a:r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3" name="occiputun belirlenmesi3.camrec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16004" y="2108200"/>
            <a:ext cx="7179733" cy="327177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208387" y="5775844"/>
            <a:ext cx="49873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/>
              <a:t>Rayburn </a:t>
            </a:r>
            <a:r>
              <a:rPr lang="en-US" dirty="0" smtClean="0"/>
              <a:t>et al., 1989, </a:t>
            </a:r>
            <a:r>
              <a:rPr lang="en-US" dirty="0"/>
              <a:t>Am J </a:t>
            </a:r>
            <a:r>
              <a:rPr lang="en-US" dirty="0" err="1" smtClean="0"/>
              <a:t>Perinatol</a:t>
            </a:r>
            <a:r>
              <a:rPr lang="en-US" dirty="0" smtClean="0"/>
              <a:t>., </a:t>
            </a:r>
            <a:r>
              <a:rPr lang="en-US" b="1" dirty="0" smtClean="0"/>
              <a:t>6</a:t>
            </a:r>
            <a:r>
              <a:rPr lang="en-US" dirty="0"/>
              <a:t>,</a:t>
            </a:r>
            <a:r>
              <a:rPr lang="en-US" dirty="0" smtClean="0"/>
              <a:t> </a:t>
            </a:r>
            <a:r>
              <a:rPr lang="en-US" dirty="0"/>
              <a:t>316–</a:t>
            </a:r>
            <a:r>
              <a:rPr lang="en-US" dirty="0" smtClean="0"/>
              <a:t>319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41579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3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FF00"/>
                </a:solidFill>
              </a:rPr>
              <a:t>Oksiput</a:t>
            </a:r>
            <a:r>
              <a:rPr lang="en-US" dirty="0" smtClean="0">
                <a:solidFill>
                  <a:srgbClr val="FFFF00"/>
                </a:solidFill>
              </a:rPr>
              <a:t> posterior </a:t>
            </a:r>
            <a:r>
              <a:rPr lang="en-US" dirty="0" err="1" smtClean="0">
                <a:solidFill>
                  <a:srgbClr val="FFFF00"/>
                </a:solidFill>
              </a:rPr>
              <a:t>prezantasyon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3" name="OP transabdominal US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lum bright="6000"/>
          </a:blip>
          <a:stretch>
            <a:fillRect/>
          </a:stretch>
        </p:blipFill>
        <p:spPr>
          <a:xfrm>
            <a:off x="738910" y="1656917"/>
            <a:ext cx="7414523" cy="3884901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5578766" y="1387620"/>
            <a:ext cx="1335613" cy="1839478"/>
            <a:chOff x="5578766" y="1387620"/>
            <a:chExt cx="1335613" cy="1839478"/>
          </a:xfrm>
        </p:grpSpPr>
        <p:cxnSp>
          <p:nvCxnSpPr>
            <p:cNvPr id="6" name="Straight Connector 5"/>
            <p:cNvCxnSpPr/>
            <p:nvPr/>
          </p:nvCxnSpPr>
          <p:spPr>
            <a:xfrm flipH="1">
              <a:off x="5578766" y="2063317"/>
              <a:ext cx="540325" cy="1163781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6465455" y="2063317"/>
              <a:ext cx="189347" cy="692726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5671130" y="1387620"/>
              <a:ext cx="1243249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err="1" smtClean="0"/>
                <a:t>Orbita</a:t>
              </a:r>
              <a:endParaRPr lang="en-US" sz="3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900836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9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459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4440"/>
            <a:ext cx="8229600" cy="1675571"/>
          </a:xfrm>
        </p:spPr>
        <p:txBody>
          <a:bodyPr>
            <a:normAutofit/>
          </a:bodyPr>
          <a:lstStyle/>
          <a:p>
            <a:r>
              <a:rPr lang="tr-TR" sz="4800" dirty="0" err="1" smtClean="0">
                <a:solidFill>
                  <a:srgbClr val="FFFF00"/>
                </a:solidFill>
              </a:rPr>
              <a:t>Oksiput</a:t>
            </a:r>
            <a:r>
              <a:rPr lang="tr-TR" sz="4800" dirty="0" smtClean="0">
                <a:solidFill>
                  <a:srgbClr val="FFFF00"/>
                </a:solidFill>
              </a:rPr>
              <a:t> </a:t>
            </a:r>
            <a:r>
              <a:rPr lang="tr-TR" sz="4800" dirty="0" err="1" smtClean="0">
                <a:solidFill>
                  <a:srgbClr val="FFFF00"/>
                </a:solidFill>
              </a:rPr>
              <a:t>posterior</a:t>
            </a:r>
            <a:r>
              <a:rPr lang="tr-TR" sz="2200" dirty="0" smtClean="0">
                <a:solidFill>
                  <a:srgbClr val="FFFF00"/>
                </a:solidFill>
              </a:rPr>
              <a:t/>
            </a:r>
            <a:br>
              <a:rPr lang="tr-TR" sz="2200" dirty="0" smtClean="0">
                <a:solidFill>
                  <a:srgbClr val="FFFF00"/>
                </a:solidFill>
              </a:rPr>
            </a:br>
            <a:endParaRPr lang="tr-TR" sz="2200" dirty="0">
              <a:solidFill>
                <a:srgbClr val="FFFF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730" y="2170011"/>
            <a:ext cx="3314437" cy="3576318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2710549"/>
              </p:ext>
            </p:extLst>
          </p:nvPr>
        </p:nvGraphicFramePr>
        <p:xfrm>
          <a:off x="4480817" y="2484907"/>
          <a:ext cx="2459981" cy="1959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3847"/>
                <a:gridCol w="1226134"/>
              </a:tblGrid>
              <a:tr h="608598">
                <a:tc>
                  <a:txBody>
                    <a:bodyPr/>
                    <a:lstStyle/>
                    <a:p>
                      <a:r>
                        <a:rPr lang="tr-TR" sz="2400" b="0" dirty="0" smtClean="0">
                          <a:solidFill>
                            <a:schemeClr val="tx1"/>
                          </a:solidFill>
                        </a:rPr>
                        <a:t>TOTAL</a:t>
                      </a:r>
                      <a:endParaRPr lang="tr-TR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108000" marR="180000" marT="14040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 smtClean="0">
                          <a:solidFill>
                            <a:schemeClr val="tx1"/>
                          </a:solidFill>
                        </a:rPr>
                        <a:t>% 5,5</a:t>
                      </a:r>
                      <a:endParaRPr lang="tr-TR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108000" marR="180000" marT="140400" marB="0">
                    <a:noFill/>
                  </a:tcPr>
                </a:tc>
              </a:tr>
              <a:tr h="675494">
                <a:tc>
                  <a:txBody>
                    <a:bodyPr/>
                    <a:lstStyle/>
                    <a:p>
                      <a:r>
                        <a:rPr lang="tr-TR" sz="2400" b="0" baseline="0" dirty="0" smtClean="0">
                          <a:solidFill>
                            <a:schemeClr val="tx1"/>
                          </a:solidFill>
                        </a:rPr>
                        <a:t>Para 0</a:t>
                      </a:r>
                      <a:endParaRPr lang="tr-TR" sz="2400" b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108000" marR="180000" marT="1404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 smtClean="0">
                          <a:solidFill>
                            <a:schemeClr val="tx1"/>
                          </a:solidFill>
                        </a:rPr>
                        <a:t>% 7,2*</a:t>
                      </a:r>
                      <a:endParaRPr lang="tr-TR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108000" marR="180000" marT="140400" anchor="ctr">
                    <a:noFill/>
                  </a:tcPr>
                </a:tc>
              </a:tr>
              <a:tr h="675494">
                <a:tc>
                  <a:txBody>
                    <a:bodyPr/>
                    <a:lstStyle/>
                    <a:p>
                      <a:r>
                        <a:rPr lang="tr-TR" sz="2400" b="0" dirty="0" smtClean="0">
                          <a:solidFill>
                            <a:schemeClr val="tx1"/>
                          </a:solidFill>
                        </a:rPr>
                        <a:t>Para 1+</a:t>
                      </a:r>
                      <a:endParaRPr lang="tr-TR" sz="2400" b="0" baseline="30000" dirty="0">
                        <a:solidFill>
                          <a:schemeClr val="tx1"/>
                        </a:solidFill>
                      </a:endParaRPr>
                    </a:p>
                  </a:txBody>
                  <a:tcPr marL="108000" marR="180000" marT="1404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 smtClean="0">
                          <a:solidFill>
                            <a:schemeClr val="tx1"/>
                          </a:solidFill>
                        </a:rPr>
                        <a:t>% 4,0*</a:t>
                      </a:r>
                      <a:endParaRPr lang="tr-TR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108000" marR="180000" marT="140400" anchor="ctr">
                    <a:noFill/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665965" y="4514882"/>
            <a:ext cx="12748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/>
              <a:t>*p &lt; 0,001</a:t>
            </a:r>
            <a:endParaRPr lang="tr-TR" sz="20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6571997"/>
              </p:ext>
            </p:extLst>
          </p:nvPr>
        </p:nvGraphicFramePr>
        <p:xfrm>
          <a:off x="7085487" y="2484907"/>
          <a:ext cx="1409871" cy="1959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9871"/>
              </a:tblGrid>
              <a:tr h="608598"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 smtClean="0">
                          <a:solidFill>
                            <a:srgbClr val="FFFF00"/>
                          </a:solidFill>
                        </a:rPr>
                        <a:t>NSD</a:t>
                      </a:r>
                      <a:endParaRPr lang="tr-TR" sz="2400" b="0" dirty="0">
                        <a:solidFill>
                          <a:srgbClr val="FFFF00"/>
                        </a:solidFill>
                      </a:endParaRPr>
                    </a:p>
                  </a:txBody>
                  <a:tcPr marL="108000" marR="180000" marT="140400" marB="0"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75494"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 smtClean="0">
                          <a:solidFill>
                            <a:srgbClr val="FFFF00"/>
                          </a:solidFill>
                        </a:rPr>
                        <a:t>% 25</a:t>
                      </a:r>
                      <a:endParaRPr lang="tr-TR" sz="2400" b="0" dirty="0">
                        <a:solidFill>
                          <a:srgbClr val="FFFF00"/>
                        </a:solidFill>
                      </a:endParaRPr>
                    </a:p>
                  </a:txBody>
                  <a:tcPr marL="108000" marR="180000" marT="140400" anchor="ctr"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75494"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 smtClean="0">
                          <a:solidFill>
                            <a:srgbClr val="FFFF00"/>
                          </a:solidFill>
                        </a:rPr>
                        <a:t>% 50</a:t>
                      </a:r>
                      <a:endParaRPr lang="tr-TR" sz="2400" b="0" dirty="0">
                        <a:solidFill>
                          <a:srgbClr val="FFFF00"/>
                        </a:solidFill>
                      </a:endParaRPr>
                    </a:p>
                  </a:txBody>
                  <a:tcPr marL="108000" marR="180000" marT="140400" anchor="ctr"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395144" y="5411894"/>
            <a:ext cx="22534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Ponkey</a:t>
            </a:r>
            <a:r>
              <a:rPr lang="en-US" dirty="0" smtClean="0"/>
              <a:t> et al, 2003</a:t>
            </a:r>
          </a:p>
          <a:p>
            <a:r>
              <a:rPr lang="en-US" dirty="0" smtClean="0"/>
              <a:t>Fitzpatrick et al., 2001</a:t>
            </a:r>
          </a:p>
          <a:p>
            <a:r>
              <a:rPr lang="en-US" dirty="0" err="1" smtClean="0"/>
              <a:t>Floberg</a:t>
            </a:r>
            <a:r>
              <a:rPr lang="en-US" dirty="0" smtClean="0"/>
              <a:t> et al., 1982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881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FF00"/>
                </a:solidFill>
              </a:rPr>
              <a:t>Başarılı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v</a:t>
            </a:r>
            <a:r>
              <a:rPr lang="en-US" dirty="0" err="1" smtClean="0">
                <a:solidFill>
                  <a:srgbClr val="FFFF00"/>
                </a:solidFill>
              </a:rPr>
              <a:t>ajinal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doğum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Serviksin</a:t>
            </a:r>
            <a:r>
              <a:rPr lang="en-US" dirty="0" smtClean="0"/>
              <a:t> </a:t>
            </a:r>
            <a:r>
              <a:rPr lang="en-US" dirty="0" err="1" smtClean="0"/>
              <a:t>kompliyansı</a:t>
            </a:r>
            <a:endParaRPr lang="en-US" dirty="0" smtClean="0"/>
          </a:p>
          <a:p>
            <a:r>
              <a:rPr lang="en-US" dirty="0" err="1" smtClean="0"/>
              <a:t>Uterin</a:t>
            </a:r>
            <a:r>
              <a:rPr lang="en-US" dirty="0" smtClean="0"/>
              <a:t> </a:t>
            </a:r>
            <a:r>
              <a:rPr lang="en-US" dirty="0" err="1" smtClean="0"/>
              <a:t>kontraksiyonların</a:t>
            </a:r>
            <a:r>
              <a:rPr lang="en-US" dirty="0" smtClean="0"/>
              <a:t> </a:t>
            </a:r>
            <a:r>
              <a:rPr lang="en-US" dirty="0" err="1" smtClean="0"/>
              <a:t>etkinliği</a:t>
            </a:r>
            <a:endParaRPr lang="en-US" dirty="0" smtClean="0"/>
          </a:p>
          <a:p>
            <a:r>
              <a:rPr lang="en-US" dirty="0" smtClean="0"/>
              <a:t>Fetal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pelvik</a:t>
            </a:r>
            <a:r>
              <a:rPr lang="en-US" dirty="0" smtClean="0"/>
              <a:t> </a:t>
            </a:r>
            <a:r>
              <a:rPr lang="en-US" dirty="0" err="1" smtClean="0"/>
              <a:t>boyut</a:t>
            </a:r>
            <a:endParaRPr lang="en-US" dirty="0"/>
          </a:p>
          <a:p>
            <a:r>
              <a:rPr lang="en-US" i="1" dirty="0" err="1" smtClean="0"/>
              <a:t>Fetusun</a:t>
            </a:r>
            <a:r>
              <a:rPr lang="en-US" i="1" dirty="0" smtClean="0"/>
              <a:t> </a:t>
            </a:r>
            <a:r>
              <a:rPr lang="en-US" i="1" dirty="0" err="1" smtClean="0"/>
              <a:t>doğum</a:t>
            </a:r>
            <a:r>
              <a:rPr lang="en-US" i="1" dirty="0" smtClean="0"/>
              <a:t> </a:t>
            </a:r>
            <a:r>
              <a:rPr lang="en-US" i="1" dirty="0" err="1" smtClean="0"/>
              <a:t>kanalında</a:t>
            </a:r>
            <a:r>
              <a:rPr lang="en-US" i="1" dirty="0" smtClean="0"/>
              <a:t> </a:t>
            </a:r>
            <a:r>
              <a:rPr lang="en-US" i="1" dirty="0" err="1" smtClean="0"/>
              <a:t>ilerleyişi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869952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3039" y="690038"/>
            <a:ext cx="3146635" cy="3315355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244774" y="3149661"/>
            <a:ext cx="3765551" cy="3312527"/>
            <a:chOff x="3203574" y="1255266"/>
            <a:chExt cx="5149851" cy="4765533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>
                          <a14:foregroundMark x1="86866" y1="56129" x2="86866" y2="5612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03574" y="1255266"/>
              <a:ext cx="5149851" cy="4765533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0" r="100000">
                          <a14:foregroundMark x1="76316" y1="24038" x2="76316" y2="24038"/>
                          <a14:foregroundMark x1="85965" y1="15385" x2="85965" y2="15385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21264510">
              <a:off x="6275301" y="1592709"/>
              <a:ext cx="1447800" cy="1320800"/>
            </a:xfrm>
            <a:prstGeom prst="rect">
              <a:avLst/>
            </a:prstGeom>
          </p:spPr>
        </p:pic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5000" contrast="-2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17157" y="922969"/>
            <a:ext cx="2505075" cy="241185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99982" y="4528613"/>
            <a:ext cx="2333395" cy="170706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77433" y="3940148"/>
            <a:ext cx="2412049" cy="2295525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2274357" y="1271063"/>
            <a:ext cx="988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vertebra</a:t>
            </a:r>
            <a:endParaRPr lang="tr-TR" dirty="0">
              <a:solidFill>
                <a:schemeClr val="bg1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6100232" y="1953688"/>
            <a:ext cx="2206730" cy="1986460"/>
            <a:chOff x="6100232" y="1953688"/>
            <a:chExt cx="2206730" cy="1986460"/>
          </a:xfrm>
        </p:grpSpPr>
        <p:grpSp>
          <p:nvGrpSpPr>
            <p:cNvPr id="27" name="Group 26"/>
            <p:cNvGrpSpPr/>
            <p:nvPr/>
          </p:nvGrpSpPr>
          <p:grpSpPr>
            <a:xfrm>
              <a:off x="6100232" y="1953688"/>
              <a:ext cx="1873250" cy="1365250"/>
              <a:chOff x="6032500" y="2190750"/>
              <a:chExt cx="1873250" cy="1365250"/>
            </a:xfrm>
          </p:grpSpPr>
          <p:sp>
            <p:nvSpPr>
              <p:cNvPr id="18" name="TextBox 17"/>
              <p:cNvSpPr txBox="1"/>
              <p:nvPr/>
            </p:nvSpPr>
            <p:spPr>
              <a:xfrm flipH="1">
                <a:off x="6509701" y="2339459"/>
                <a:ext cx="6186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dirty="0" err="1" smtClean="0"/>
                  <a:t>Th</a:t>
                </a:r>
                <a:endParaRPr lang="tr-TR" dirty="0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6262528" y="3217446"/>
                <a:ext cx="49434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sz="1600" dirty="0" smtClean="0"/>
                  <a:t>CSP</a:t>
                </a:r>
                <a:endParaRPr lang="tr-TR" sz="1600" dirty="0"/>
              </a:p>
            </p:txBody>
          </p:sp>
          <p:cxnSp>
            <p:nvCxnSpPr>
              <p:cNvPr id="23" name="Straight Connector 22"/>
              <p:cNvCxnSpPr/>
              <p:nvPr/>
            </p:nvCxnSpPr>
            <p:spPr>
              <a:xfrm flipH="1">
                <a:off x="6032500" y="2190750"/>
                <a:ext cx="1873250" cy="1195973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lg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TextBox 21"/>
            <p:cNvSpPr txBox="1"/>
            <p:nvPr/>
          </p:nvSpPr>
          <p:spPr>
            <a:xfrm>
              <a:off x="6869199" y="3540038"/>
              <a:ext cx="143776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2000" dirty="0" smtClean="0"/>
                <a:t>Sol </a:t>
              </a:r>
              <a:r>
                <a:rPr lang="tr-TR" sz="2000" dirty="0" err="1" smtClean="0"/>
                <a:t>occ</a:t>
              </a:r>
              <a:r>
                <a:rPr lang="tr-TR" sz="2000" dirty="0" smtClean="0"/>
                <a:t>. ant.</a:t>
              </a:r>
              <a:endParaRPr lang="tr-TR" sz="2000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782527" y="3836677"/>
            <a:ext cx="5211205" cy="2416896"/>
            <a:chOff x="3782527" y="3836677"/>
            <a:chExt cx="5211205" cy="2416896"/>
          </a:xfrm>
        </p:grpSpPr>
        <p:sp>
          <p:nvSpPr>
            <p:cNvPr id="17" name="TextBox 16"/>
            <p:cNvSpPr txBox="1"/>
            <p:nvPr/>
          </p:nvSpPr>
          <p:spPr>
            <a:xfrm>
              <a:off x="7443257" y="5853463"/>
              <a:ext cx="155047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2000" dirty="0" smtClean="0"/>
                <a:t>Sol </a:t>
              </a:r>
              <a:r>
                <a:rPr lang="tr-TR" sz="2000" dirty="0" err="1" smtClean="0"/>
                <a:t>occ</a:t>
              </a:r>
              <a:r>
                <a:rPr lang="tr-TR" sz="2000" dirty="0" smtClean="0"/>
                <a:t>. </a:t>
              </a:r>
              <a:r>
                <a:rPr lang="en-US" sz="2000" dirty="0"/>
                <a:t>p</a:t>
              </a:r>
              <a:r>
                <a:rPr lang="tr-TR" sz="2000" dirty="0" err="1" smtClean="0"/>
                <a:t>ost</a:t>
              </a:r>
              <a:r>
                <a:rPr lang="tr-TR" sz="2000" dirty="0" smtClean="0"/>
                <a:t>.</a:t>
              </a:r>
              <a:endParaRPr lang="tr-TR" sz="2000" dirty="0"/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3782527" y="3836677"/>
              <a:ext cx="2056426" cy="2398996"/>
              <a:chOff x="3782527" y="3836677"/>
              <a:chExt cx="2056426" cy="2398996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3782527" y="3836677"/>
                <a:ext cx="149051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sz="2800" dirty="0" err="1" smtClean="0">
                    <a:solidFill>
                      <a:srgbClr val="FFFF00"/>
                    </a:solidFill>
                  </a:rPr>
                  <a:t>Orbitalar</a:t>
                </a:r>
                <a:endParaRPr lang="tr-TR" sz="2800" dirty="0">
                  <a:solidFill>
                    <a:srgbClr val="FFFF00"/>
                  </a:solidFill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4623857" y="5835563"/>
                <a:ext cx="121509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sz="2000" dirty="0" err="1" smtClean="0"/>
                  <a:t>Occ</a:t>
                </a:r>
                <a:r>
                  <a:rPr lang="tr-TR" sz="2000" dirty="0" smtClean="0"/>
                  <a:t>. </a:t>
                </a:r>
                <a:r>
                  <a:rPr lang="en-US" sz="2000" dirty="0"/>
                  <a:t>p</a:t>
                </a:r>
                <a:r>
                  <a:rPr lang="tr-TR" sz="2000" dirty="0" err="1" smtClean="0"/>
                  <a:t>ost</a:t>
                </a:r>
                <a:r>
                  <a:rPr lang="tr-TR" sz="2000" dirty="0" smtClean="0"/>
                  <a:t>.</a:t>
                </a:r>
                <a:endParaRPr lang="tr-TR" sz="2000" dirty="0"/>
              </a:p>
            </p:txBody>
          </p:sp>
          <p:cxnSp>
            <p:nvCxnSpPr>
              <p:cNvPr id="4" name="Straight Connector 3"/>
              <p:cNvCxnSpPr/>
              <p:nvPr/>
            </p:nvCxnSpPr>
            <p:spPr>
              <a:xfrm flipH="1" flipV="1">
                <a:off x="4762312" y="4359897"/>
                <a:ext cx="129881" cy="651170"/>
              </a:xfrm>
              <a:prstGeom prst="line">
                <a:avLst/>
              </a:prstGeom>
              <a:ln>
                <a:solidFill>
                  <a:srgbClr val="FFFF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 flipH="1" flipV="1">
                <a:off x="4892193" y="4359897"/>
                <a:ext cx="605888" cy="651170"/>
              </a:xfrm>
              <a:prstGeom prst="line">
                <a:avLst/>
              </a:prstGeom>
              <a:ln>
                <a:solidFill>
                  <a:srgbClr val="FFFF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44081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800" dirty="0" smtClean="0">
                <a:solidFill>
                  <a:srgbClr val="FFFF00"/>
                </a:solidFill>
              </a:rPr>
              <a:t>OP tanısı neden önemli?</a:t>
            </a:r>
            <a:endParaRPr lang="tr-TR" sz="48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Birinci</a:t>
            </a:r>
            <a:r>
              <a:rPr lang="en-US" dirty="0" smtClean="0"/>
              <a:t> </a:t>
            </a:r>
            <a:r>
              <a:rPr lang="en-US" dirty="0" err="1" smtClean="0"/>
              <a:t>evrede</a:t>
            </a:r>
            <a:r>
              <a:rPr lang="en-US" dirty="0" smtClean="0"/>
              <a:t> d</a:t>
            </a:r>
            <a:r>
              <a:rPr lang="tr-TR" dirty="0" err="1" smtClean="0"/>
              <a:t>oğum</a:t>
            </a:r>
            <a:r>
              <a:rPr lang="tr-TR" dirty="0" smtClean="0"/>
              <a:t> şeklini </a:t>
            </a:r>
            <a:r>
              <a:rPr lang="tr-TR" dirty="0" err="1" smtClean="0"/>
              <a:t>predikte</a:t>
            </a:r>
            <a:r>
              <a:rPr lang="tr-TR" dirty="0" smtClean="0"/>
              <a:t> etmez</a:t>
            </a:r>
          </a:p>
          <a:p>
            <a:pPr lvl="1"/>
            <a:r>
              <a:rPr lang="tr-TR" dirty="0" smtClean="0"/>
              <a:t>OP prezante olan </a:t>
            </a:r>
            <a:r>
              <a:rPr lang="tr-TR" dirty="0" err="1" smtClean="0"/>
              <a:t>fetusların</a:t>
            </a:r>
            <a:r>
              <a:rPr lang="tr-TR" dirty="0" smtClean="0"/>
              <a:t> çoğu OA döner</a:t>
            </a:r>
          </a:p>
          <a:p>
            <a:pPr lvl="1"/>
            <a:r>
              <a:rPr lang="en-US" dirty="0" smtClean="0"/>
              <a:t>OA</a:t>
            </a:r>
            <a:r>
              <a:rPr lang="tr-TR" dirty="0" smtClean="0"/>
              <a:t>/OL prezante olan </a:t>
            </a:r>
            <a:r>
              <a:rPr lang="tr-TR" dirty="0" err="1" smtClean="0"/>
              <a:t>fetusların</a:t>
            </a:r>
            <a:r>
              <a:rPr lang="tr-TR" dirty="0" smtClean="0"/>
              <a:t> bir kısmı OP döner</a:t>
            </a:r>
          </a:p>
          <a:p>
            <a:r>
              <a:rPr lang="tr-TR" dirty="0" smtClean="0">
                <a:solidFill>
                  <a:srgbClr val="38F9FF"/>
                </a:solidFill>
              </a:rPr>
              <a:t>İkinci evrede </a:t>
            </a:r>
            <a:r>
              <a:rPr lang="tr-TR" dirty="0" err="1" smtClean="0">
                <a:solidFill>
                  <a:srgbClr val="38F9FF"/>
                </a:solidFill>
              </a:rPr>
              <a:t>operatif</a:t>
            </a:r>
            <a:r>
              <a:rPr lang="tr-TR" dirty="0" smtClean="0">
                <a:solidFill>
                  <a:srgbClr val="38F9FF"/>
                </a:solidFill>
              </a:rPr>
              <a:t> doğum gerekiyorsa pozisyonun belirlenmesi önemli:</a:t>
            </a:r>
          </a:p>
          <a:p>
            <a:pPr lvl="1"/>
            <a:r>
              <a:rPr lang="tr-TR" dirty="0" smtClean="0"/>
              <a:t>OP doğum daha zor, daha çok güç gerektirir</a:t>
            </a:r>
          </a:p>
          <a:p>
            <a:pPr lvl="1"/>
            <a:r>
              <a:rPr lang="en-US" dirty="0" smtClean="0"/>
              <a:t>F</a:t>
            </a:r>
            <a:r>
              <a:rPr lang="tr-TR" dirty="0" err="1" smtClean="0"/>
              <a:t>leksiyon</a:t>
            </a:r>
            <a:r>
              <a:rPr lang="tr-TR" dirty="0" smtClean="0"/>
              <a:t> noktası farklı (arkaya doğru)</a:t>
            </a:r>
          </a:p>
        </p:txBody>
      </p:sp>
    </p:spTree>
    <p:extLst>
      <p:ext uri="{BB962C8B-B14F-4D97-AF65-F5344CB8AC3E}">
        <p14:creationId xmlns:p14="http://schemas.microsoft.com/office/powerpoint/2010/main" val="3652229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3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3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rgbClr val="FFFF00"/>
                </a:solidFill>
              </a:rPr>
              <a:t>Oksiput</a:t>
            </a:r>
            <a:r>
              <a:rPr lang="en-US" dirty="0" smtClean="0">
                <a:solidFill>
                  <a:srgbClr val="FFFF00"/>
                </a:solidFill>
              </a:rPr>
              <a:t> anterior </a:t>
            </a:r>
            <a:r>
              <a:rPr lang="en-US" dirty="0" err="1" smtClean="0">
                <a:solidFill>
                  <a:srgbClr val="FFFF00"/>
                </a:solidFill>
              </a:rPr>
              <a:t>vs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Oksiput</a:t>
            </a:r>
            <a:r>
              <a:rPr lang="en-US" dirty="0" smtClean="0">
                <a:solidFill>
                  <a:srgbClr val="FFFF00"/>
                </a:solidFill>
              </a:rPr>
              <a:t> posterior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67" b="99267" l="1152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52518" y="2049319"/>
            <a:ext cx="4195920" cy="329391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1595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0909" y="2049319"/>
            <a:ext cx="4191391" cy="3293918"/>
          </a:xfrm>
          <a:prstGeom prst="rect">
            <a:avLst/>
          </a:prstGeom>
        </p:spPr>
      </p:pic>
      <p:sp>
        <p:nvSpPr>
          <p:cNvPr id="5" name="Freeform 4"/>
          <p:cNvSpPr/>
          <p:nvPr/>
        </p:nvSpPr>
        <p:spPr>
          <a:xfrm>
            <a:off x="692728" y="3302001"/>
            <a:ext cx="2170546" cy="900544"/>
          </a:xfrm>
          <a:custGeom>
            <a:avLst/>
            <a:gdLst>
              <a:gd name="connsiteX0" fmla="*/ 2055091 w 2055091"/>
              <a:gd name="connsiteY0" fmla="*/ 0 h 1100783"/>
              <a:gd name="connsiteX1" fmla="*/ 992909 w 2055091"/>
              <a:gd name="connsiteY1" fmla="*/ 1085272 h 1100783"/>
              <a:gd name="connsiteX2" fmla="*/ 0 w 2055091"/>
              <a:gd name="connsiteY2" fmla="*/ 669636 h 1100783"/>
              <a:gd name="connsiteX0" fmla="*/ 2055091 w 2055091"/>
              <a:gd name="connsiteY0" fmla="*/ 0 h 966863"/>
              <a:gd name="connsiteX1" fmla="*/ 969819 w 2055091"/>
              <a:gd name="connsiteY1" fmla="*/ 946726 h 966863"/>
              <a:gd name="connsiteX2" fmla="*/ 0 w 2055091"/>
              <a:gd name="connsiteY2" fmla="*/ 669636 h 966863"/>
              <a:gd name="connsiteX0" fmla="*/ 2170546 w 2170546"/>
              <a:gd name="connsiteY0" fmla="*/ 0 h 1015295"/>
              <a:gd name="connsiteX1" fmla="*/ 969819 w 2170546"/>
              <a:gd name="connsiteY1" fmla="*/ 992908 h 1015295"/>
              <a:gd name="connsiteX2" fmla="*/ 0 w 2170546"/>
              <a:gd name="connsiteY2" fmla="*/ 715818 h 1015295"/>
              <a:gd name="connsiteX0" fmla="*/ 2170546 w 2170546"/>
              <a:gd name="connsiteY0" fmla="*/ 0 h 1015295"/>
              <a:gd name="connsiteX1" fmla="*/ 969819 w 2170546"/>
              <a:gd name="connsiteY1" fmla="*/ 992908 h 1015295"/>
              <a:gd name="connsiteX2" fmla="*/ 0 w 2170546"/>
              <a:gd name="connsiteY2" fmla="*/ 715818 h 1015295"/>
              <a:gd name="connsiteX0" fmla="*/ 2170546 w 2170546"/>
              <a:gd name="connsiteY0" fmla="*/ 0 h 1015295"/>
              <a:gd name="connsiteX1" fmla="*/ 969819 w 2170546"/>
              <a:gd name="connsiteY1" fmla="*/ 992908 h 1015295"/>
              <a:gd name="connsiteX2" fmla="*/ 0 w 2170546"/>
              <a:gd name="connsiteY2" fmla="*/ 715818 h 1015295"/>
              <a:gd name="connsiteX0" fmla="*/ 2170546 w 2170546"/>
              <a:gd name="connsiteY0" fmla="*/ 0 h 1011888"/>
              <a:gd name="connsiteX1" fmla="*/ 1500908 w 2170546"/>
              <a:gd name="connsiteY1" fmla="*/ 877454 h 1011888"/>
              <a:gd name="connsiteX2" fmla="*/ 969819 w 2170546"/>
              <a:gd name="connsiteY2" fmla="*/ 992908 h 1011888"/>
              <a:gd name="connsiteX3" fmla="*/ 0 w 2170546"/>
              <a:gd name="connsiteY3" fmla="*/ 715818 h 1011888"/>
              <a:gd name="connsiteX0" fmla="*/ 2170546 w 2170546"/>
              <a:gd name="connsiteY0" fmla="*/ 0 h 992908"/>
              <a:gd name="connsiteX1" fmla="*/ 1616362 w 2170546"/>
              <a:gd name="connsiteY1" fmla="*/ 715818 h 992908"/>
              <a:gd name="connsiteX2" fmla="*/ 969819 w 2170546"/>
              <a:gd name="connsiteY2" fmla="*/ 992908 h 992908"/>
              <a:gd name="connsiteX3" fmla="*/ 0 w 2170546"/>
              <a:gd name="connsiteY3" fmla="*/ 715818 h 992908"/>
              <a:gd name="connsiteX0" fmla="*/ 2170546 w 2170546"/>
              <a:gd name="connsiteY0" fmla="*/ 0 h 900544"/>
              <a:gd name="connsiteX1" fmla="*/ 1616362 w 2170546"/>
              <a:gd name="connsiteY1" fmla="*/ 715818 h 900544"/>
              <a:gd name="connsiteX2" fmla="*/ 969819 w 2170546"/>
              <a:gd name="connsiteY2" fmla="*/ 900544 h 900544"/>
              <a:gd name="connsiteX3" fmla="*/ 0 w 2170546"/>
              <a:gd name="connsiteY3" fmla="*/ 715818 h 900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0546" h="900544">
                <a:moveTo>
                  <a:pt x="2170546" y="0"/>
                </a:moveTo>
                <a:cubicBezTo>
                  <a:pt x="2047394" y="130849"/>
                  <a:pt x="1816483" y="550333"/>
                  <a:pt x="1616362" y="715818"/>
                </a:cubicBezTo>
                <a:cubicBezTo>
                  <a:pt x="1416241" y="881303"/>
                  <a:pt x="1239213" y="900544"/>
                  <a:pt x="969819" y="900544"/>
                </a:cubicBezTo>
                <a:cubicBezTo>
                  <a:pt x="700425" y="900544"/>
                  <a:pt x="0" y="715818"/>
                  <a:pt x="0" y="715818"/>
                </a:cubicBezTo>
              </a:path>
            </a:pathLst>
          </a:custGeom>
          <a:ln w="76200" cmpd="sng">
            <a:solidFill>
              <a:srgbClr val="FF0000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 flipH="1" flipV="1">
            <a:off x="4826000" y="4005921"/>
            <a:ext cx="1108364" cy="622750"/>
          </a:xfrm>
          <a:prstGeom prst="straightConnector1">
            <a:avLst/>
          </a:prstGeom>
          <a:ln w="7620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5934364" y="2493819"/>
            <a:ext cx="1293091" cy="2134853"/>
          </a:xfrm>
          <a:prstGeom prst="line">
            <a:avLst/>
          </a:prstGeom>
          <a:ln w="76200" cmpd="sng">
            <a:solidFill>
              <a:srgbClr val="FF0000"/>
            </a:solidFill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2843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FF00"/>
                </a:solidFill>
              </a:rPr>
              <a:t>Doğum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mekaniği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3" name="OP final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12147" y="2247902"/>
            <a:ext cx="3639127" cy="3658081"/>
          </a:xfrm>
          <a:prstGeom prst="rect">
            <a:avLst/>
          </a:prstGeom>
        </p:spPr>
      </p:pic>
      <p:pic>
        <p:nvPicPr>
          <p:cNvPr id="4" name="OA final.mo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80573" y="2206259"/>
            <a:ext cx="3639028" cy="365808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29235" y="1477286"/>
            <a:ext cx="2568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/>
              <a:t>Oksiput</a:t>
            </a:r>
            <a:r>
              <a:rPr lang="en-US" sz="2800" dirty="0" smtClean="0"/>
              <a:t> anterior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5092099" y="1477552"/>
            <a:ext cx="27267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/>
              <a:t>Oksiput</a:t>
            </a:r>
            <a:r>
              <a:rPr lang="en-US" sz="2800" dirty="0" smtClean="0"/>
              <a:t> posterior</a:t>
            </a:r>
            <a:endParaRPr lang="en-US" sz="2800" dirty="0"/>
          </a:p>
        </p:txBody>
      </p:sp>
      <p:sp>
        <p:nvSpPr>
          <p:cNvPr id="11" name="Freeform 10"/>
          <p:cNvSpPr/>
          <p:nvPr/>
        </p:nvSpPr>
        <p:spPr>
          <a:xfrm>
            <a:off x="1831503" y="4080965"/>
            <a:ext cx="1852740" cy="1436666"/>
          </a:xfrm>
          <a:custGeom>
            <a:avLst/>
            <a:gdLst>
              <a:gd name="connsiteX0" fmla="*/ 0 w 1852740"/>
              <a:gd name="connsiteY0" fmla="*/ 1436666 h 1436666"/>
              <a:gd name="connsiteX1" fmla="*/ 1186587 w 1852740"/>
              <a:gd name="connsiteY1" fmla="*/ 978599 h 1436666"/>
              <a:gd name="connsiteX2" fmla="*/ 1852740 w 1852740"/>
              <a:gd name="connsiteY2" fmla="*/ 0 h 1436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52740" h="1436666">
                <a:moveTo>
                  <a:pt x="0" y="1436666"/>
                </a:moveTo>
                <a:cubicBezTo>
                  <a:pt x="438898" y="1327354"/>
                  <a:pt x="877797" y="1218043"/>
                  <a:pt x="1186587" y="978599"/>
                </a:cubicBezTo>
                <a:cubicBezTo>
                  <a:pt x="1495377" y="739155"/>
                  <a:pt x="1852740" y="0"/>
                  <a:pt x="1852740" y="0"/>
                </a:cubicBezTo>
              </a:path>
            </a:pathLst>
          </a:custGeom>
          <a:ln w="203200">
            <a:solidFill>
              <a:srgbClr val="FFFF00">
                <a:alpha val="34000"/>
              </a:srgbClr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6132949" y="4101786"/>
            <a:ext cx="1590270" cy="187392"/>
          </a:xfrm>
          <a:prstGeom prst="straightConnector1">
            <a:avLst/>
          </a:prstGeom>
          <a:ln w="203200" cmpd="sng">
            <a:solidFill>
              <a:srgbClr val="FFFF00">
                <a:alpha val="34000"/>
              </a:srgb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3619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9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13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13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185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4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30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11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469" y="274638"/>
            <a:ext cx="8417859" cy="1143000"/>
          </a:xfrm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rgbClr val="FFFF00"/>
                </a:solidFill>
              </a:rPr>
              <a:t>Oksiput</a:t>
            </a:r>
            <a:r>
              <a:rPr lang="tr-TR" dirty="0" smtClean="0">
                <a:solidFill>
                  <a:srgbClr val="FFFF00"/>
                </a:solidFill>
              </a:rPr>
              <a:t> </a:t>
            </a:r>
            <a:r>
              <a:rPr lang="tr-TR" dirty="0" err="1" smtClean="0">
                <a:solidFill>
                  <a:srgbClr val="FFFF00"/>
                </a:solidFill>
              </a:rPr>
              <a:t>posterior</a:t>
            </a:r>
            <a:r>
              <a:rPr lang="tr-TR" dirty="0" smtClean="0">
                <a:solidFill>
                  <a:srgbClr val="FFFF00"/>
                </a:solidFill>
              </a:rPr>
              <a:t/>
            </a:r>
            <a:br>
              <a:rPr lang="tr-TR" dirty="0" smtClean="0">
                <a:solidFill>
                  <a:srgbClr val="FFFF00"/>
                </a:solidFill>
              </a:rPr>
            </a:br>
            <a:r>
              <a:rPr lang="tr-TR" dirty="0" err="1" smtClean="0">
                <a:solidFill>
                  <a:srgbClr val="FFFF00"/>
                </a:solidFill>
              </a:rPr>
              <a:t>presantasyonda</a:t>
            </a:r>
            <a:r>
              <a:rPr lang="tr-TR" dirty="0" smtClean="0">
                <a:solidFill>
                  <a:srgbClr val="FFFF00"/>
                </a:solidFill>
              </a:rPr>
              <a:t> </a:t>
            </a:r>
            <a:r>
              <a:rPr lang="tr-TR" dirty="0" err="1" smtClean="0">
                <a:solidFill>
                  <a:srgbClr val="FFFF00"/>
                </a:solidFill>
              </a:rPr>
              <a:t>translabial</a:t>
            </a:r>
            <a:r>
              <a:rPr lang="tr-TR" dirty="0" smtClean="0">
                <a:solidFill>
                  <a:srgbClr val="FFFF00"/>
                </a:solidFill>
              </a:rPr>
              <a:t> ultrason</a:t>
            </a:r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550" y="1829959"/>
            <a:ext cx="3975100" cy="3429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5650" y="1829959"/>
            <a:ext cx="3895445" cy="3429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33390" y="5619180"/>
            <a:ext cx="32277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/>
              <a:t>Baş yüksek seviyede iken bile  açı &lt;45°</a:t>
            </a:r>
            <a:endParaRPr lang="tr-TR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962021" y="5522960"/>
            <a:ext cx="36036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/>
              <a:t>Başın yönünü belirlemek zor, ilerleme açısı? </a:t>
            </a:r>
          </a:p>
          <a:p>
            <a:r>
              <a:rPr lang="tr-TR" sz="2000" dirty="0" smtClean="0"/>
              <a:t>Baş </a:t>
            </a:r>
            <a:r>
              <a:rPr lang="tr-TR" sz="2000" dirty="0" err="1" smtClean="0"/>
              <a:t>simfiz</a:t>
            </a:r>
            <a:r>
              <a:rPr lang="tr-TR" sz="2000" dirty="0" smtClean="0"/>
              <a:t> mesafesi?</a:t>
            </a:r>
            <a:endParaRPr lang="tr-TR" sz="2000" dirty="0"/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6657178" y="3637073"/>
            <a:ext cx="538732" cy="1982107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1962521" y="2961990"/>
            <a:ext cx="344804" cy="2560970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225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72328"/>
            <a:ext cx="8229600" cy="1143000"/>
          </a:xfrm>
        </p:spPr>
        <p:txBody>
          <a:bodyPr>
            <a:noAutofit/>
          </a:bodyPr>
          <a:lstStyle/>
          <a:p>
            <a:r>
              <a:rPr lang="tr-TR" sz="3600" dirty="0" err="1" smtClean="0">
                <a:solidFill>
                  <a:srgbClr val="FFFF00"/>
                </a:solidFill>
              </a:rPr>
              <a:t>Posterior</a:t>
            </a:r>
            <a:r>
              <a:rPr lang="tr-TR" sz="3600" dirty="0" smtClean="0">
                <a:solidFill>
                  <a:srgbClr val="FFFF00"/>
                </a:solidFill>
              </a:rPr>
              <a:t> </a:t>
            </a:r>
            <a:r>
              <a:rPr lang="tr-TR" sz="3600" dirty="0" err="1" smtClean="0">
                <a:solidFill>
                  <a:srgbClr val="FFFF00"/>
                </a:solidFill>
              </a:rPr>
              <a:t>oksiput</a:t>
            </a:r>
            <a:r>
              <a:rPr lang="tr-TR" sz="3600" dirty="0" smtClean="0">
                <a:solidFill>
                  <a:srgbClr val="FFFF00"/>
                </a:solidFill>
              </a:rPr>
              <a:t> olgularında </a:t>
            </a:r>
            <a:r>
              <a:rPr lang="tr-TR" sz="3600" dirty="0" err="1" smtClean="0">
                <a:solidFill>
                  <a:srgbClr val="FFFF00"/>
                </a:solidFill>
              </a:rPr>
              <a:t>maternal</a:t>
            </a:r>
            <a:r>
              <a:rPr lang="tr-TR" sz="3600" dirty="0" smtClean="0">
                <a:solidFill>
                  <a:srgbClr val="FFFF00"/>
                </a:solidFill>
              </a:rPr>
              <a:t> ve </a:t>
            </a:r>
            <a:r>
              <a:rPr lang="tr-TR" sz="3600" dirty="0" err="1" smtClean="0">
                <a:solidFill>
                  <a:srgbClr val="FFFF00"/>
                </a:solidFill>
              </a:rPr>
              <a:t>fetal</a:t>
            </a:r>
            <a:r>
              <a:rPr lang="tr-TR" sz="3600" dirty="0" smtClean="0">
                <a:solidFill>
                  <a:srgbClr val="FFFF00"/>
                </a:solidFill>
              </a:rPr>
              <a:t> komplikasyonlar</a:t>
            </a:r>
            <a:endParaRPr lang="tr-TR" sz="3600" dirty="0">
              <a:solidFill>
                <a:srgbClr val="FFFF0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5543677"/>
              </p:ext>
            </p:extLst>
          </p:nvPr>
        </p:nvGraphicFramePr>
        <p:xfrm>
          <a:off x="1165808" y="1816368"/>
          <a:ext cx="7300481" cy="35008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1174"/>
                <a:gridCol w="2779307"/>
              </a:tblGrid>
              <a:tr h="425226"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 marT="93600" marB="9360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solidFill>
                            <a:schemeClr val="tx1"/>
                          </a:solidFill>
                        </a:rPr>
                        <a:t> OR (%95 CI)</a:t>
                      </a:r>
                      <a:endParaRPr lang="tr-TR" sz="2400" dirty="0">
                        <a:solidFill>
                          <a:schemeClr val="tx1"/>
                        </a:solidFill>
                      </a:endParaRPr>
                    </a:p>
                  </a:txBody>
                  <a:tcPr marT="93600" marB="93600">
                    <a:noFill/>
                  </a:tcPr>
                </a:tc>
              </a:tr>
              <a:tr h="508250"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solidFill>
                            <a:schemeClr val="tx1"/>
                          </a:solidFill>
                        </a:rPr>
                        <a:t>3-4.</a:t>
                      </a:r>
                      <a:r>
                        <a:rPr lang="tr-TR" sz="2400" baseline="0" dirty="0" smtClean="0">
                          <a:solidFill>
                            <a:schemeClr val="tx1"/>
                          </a:solidFill>
                        </a:rPr>
                        <a:t> derece perine yırtığı</a:t>
                      </a:r>
                      <a:r>
                        <a:rPr lang="tr-TR" sz="2400" baseline="30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tr-TR" sz="2400" baseline="30000" dirty="0">
                        <a:solidFill>
                          <a:schemeClr val="tx1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solidFill>
                            <a:schemeClr val="tx1"/>
                          </a:solidFill>
                        </a:rPr>
                        <a:t>1,9 (1,4-2,7)</a:t>
                      </a:r>
                      <a:endParaRPr lang="tr-TR" sz="2400" dirty="0">
                        <a:solidFill>
                          <a:schemeClr val="tx1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</a:tr>
              <a:tr h="914849"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solidFill>
                            <a:schemeClr val="tx1"/>
                          </a:solidFill>
                        </a:rPr>
                        <a:t>Forseps sonrası anal </a:t>
                      </a:r>
                      <a:r>
                        <a:rPr lang="tr-TR" sz="2400" dirty="0" err="1" smtClean="0">
                          <a:solidFill>
                            <a:schemeClr val="tx1"/>
                          </a:solidFill>
                        </a:rPr>
                        <a:t>sfinkter</a:t>
                      </a:r>
                      <a:r>
                        <a:rPr lang="tr-TR" sz="2400" baseline="0" dirty="0" smtClean="0">
                          <a:solidFill>
                            <a:schemeClr val="tx1"/>
                          </a:solidFill>
                        </a:rPr>
                        <a:t> yaralanması</a:t>
                      </a:r>
                      <a:r>
                        <a:rPr lang="tr-TR" sz="2400" baseline="30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sz="2400" baseline="30000" dirty="0">
                        <a:solidFill>
                          <a:schemeClr val="tx1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solidFill>
                            <a:schemeClr val="tx1"/>
                          </a:solidFill>
                        </a:rPr>
                        <a:t>3,1 (1,6-6,2)</a:t>
                      </a:r>
                      <a:endParaRPr lang="tr-TR" sz="2400" dirty="0">
                        <a:solidFill>
                          <a:schemeClr val="tx1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</a:tr>
              <a:tr h="508250"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solidFill>
                            <a:schemeClr val="tx1"/>
                          </a:solidFill>
                        </a:rPr>
                        <a:t>Asidemi</a:t>
                      </a:r>
                      <a:r>
                        <a:rPr lang="tr-TR" sz="2400" baseline="300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2400" baseline="30000" dirty="0">
                        <a:solidFill>
                          <a:schemeClr val="tx1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solidFill>
                            <a:schemeClr val="tx1"/>
                          </a:solidFill>
                        </a:rPr>
                        <a:t>2,9 (1,8-4,6)</a:t>
                      </a:r>
                      <a:endParaRPr lang="tr-TR" sz="2400" dirty="0">
                        <a:solidFill>
                          <a:schemeClr val="tx1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</a:tr>
              <a:tr h="508250"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solidFill>
                            <a:schemeClr val="tx1"/>
                          </a:solidFill>
                        </a:rPr>
                        <a:t>Ensefalopati</a:t>
                      </a:r>
                      <a:r>
                        <a:rPr lang="tr-TR" sz="2400" baseline="300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tr-TR" sz="2400" baseline="30000" dirty="0">
                        <a:solidFill>
                          <a:schemeClr val="tx1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solidFill>
                            <a:schemeClr val="tx1"/>
                          </a:solidFill>
                        </a:rPr>
                        <a:t>4,3 (1,7-10,5)</a:t>
                      </a:r>
                      <a:endParaRPr lang="tr-TR" sz="2400" dirty="0">
                        <a:solidFill>
                          <a:schemeClr val="tx1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</a:tr>
              <a:tr h="508250">
                <a:tc>
                  <a:txBody>
                    <a:bodyPr/>
                    <a:lstStyle/>
                    <a:p>
                      <a:r>
                        <a:rPr lang="tr-TR" sz="2400" dirty="0" err="1" smtClean="0">
                          <a:solidFill>
                            <a:schemeClr val="tx1"/>
                          </a:solidFill>
                        </a:rPr>
                        <a:t>Fetal</a:t>
                      </a:r>
                      <a:r>
                        <a:rPr lang="tr-TR" sz="2400" dirty="0" smtClean="0">
                          <a:solidFill>
                            <a:schemeClr val="tx1"/>
                          </a:solidFill>
                        </a:rPr>
                        <a:t> travma</a:t>
                      </a:r>
                      <a:r>
                        <a:rPr lang="tr-TR" sz="2400" baseline="300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2400" baseline="30000" dirty="0">
                        <a:solidFill>
                          <a:schemeClr val="tx1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solidFill>
                            <a:schemeClr val="tx1"/>
                          </a:solidFill>
                        </a:rPr>
                        <a:t>1,8 (1,2-2,6)</a:t>
                      </a:r>
                      <a:endParaRPr lang="tr-TR" sz="2400" dirty="0">
                        <a:solidFill>
                          <a:schemeClr val="tx1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69623" y="5489668"/>
            <a:ext cx="696729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r-TR" baseline="30000" dirty="0" smtClean="0"/>
              <a:t>1</a:t>
            </a:r>
            <a:r>
              <a:rPr lang="tr-TR" dirty="0" smtClean="0"/>
              <a:t>Ponkey et al., </a:t>
            </a:r>
            <a:r>
              <a:rPr lang="tr-TR" dirty="0" err="1" smtClean="0"/>
              <a:t>Obstet</a:t>
            </a:r>
            <a:r>
              <a:rPr lang="tr-TR" dirty="0" smtClean="0"/>
              <a:t> </a:t>
            </a:r>
            <a:r>
              <a:rPr lang="tr-TR" dirty="0" err="1" smtClean="0"/>
              <a:t>Gynecol</a:t>
            </a:r>
            <a:r>
              <a:rPr lang="tr-TR" dirty="0" smtClean="0"/>
              <a:t> 2003; 101, 915</a:t>
            </a:r>
          </a:p>
          <a:p>
            <a:pPr algn="r"/>
            <a:r>
              <a:rPr lang="tr-TR" baseline="30000" dirty="0" smtClean="0"/>
              <a:t>2</a:t>
            </a:r>
            <a:r>
              <a:rPr lang="tr-TR" dirty="0" smtClean="0"/>
              <a:t>Benavides et al., AJOG 2005; 192, 1702</a:t>
            </a:r>
          </a:p>
          <a:p>
            <a:pPr algn="r"/>
            <a:r>
              <a:rPr lang="tr-TR" baseline="30000" dirty="0" smtClean="0"/>
              <a:t>3</a:t>
            </a:r>
            <a:r>
              <a:rPr lang="tr-TR" dirty="0" smtClean="0"/>
              <a:t>Cheng et al., O</a:t>
            </a:r>
            <a:r>
              <a:rPr lang="en-US" dirty="0" smtClean="0"/>
              <a:t>b</a:t>
            </a:r>
            <a:r>
              <a:rPr lang="tr-TR" dirty="0" err="1" smtClean="0"/>
              <a:t>stet</a:t>
            </a:r>
            <a:r>
              <a:rPr lang="tr-TR" dirty="0" smtClean="0"/>
              <a:t> </a:t>
            </a:r>
            <a:r>
              <a:rPr lang="tr-TR" dirty="0" err="1" smtClean="0"/>
              <a:t>Gynecol</a:t>
            </a:r>
            <a:r>
              <a:rPr lang="tr-TR" dirty="0" smtClean="0"/>
              <a:t> 2006; 107, 837</a:t>
            </a:r>
          </a:p>
          <a:p>
            <a:pPr algn="r"/>
            <a:r>
              <a:rPr lang="tr-TR" baseline="30000" dirty="0" smtClean="0"/>
              <a:t>4</a:t>
            </a:r>
            <a:r>
              <a:rPr lang="tr-TR" dirty="0" smtClean="0"/>
              <a:t>Badawi et al., BMJ 1998; 317, 1154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600934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31835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FF00"/>
                </a:solidFill>
              </a:rPr>
              <a:t>Klinik olarak </a:t>
            </a:r>
            <a:r>
              <a:rPr lang="tr-TR" dirty="0" err="1" smtClean="0">
                <a:solidFill>
                  <a:srgbClr val="FFFF00"/>
                </a:solidFill>
              </a:rPr>
              <a:t>fetal</a:t>
            </a:r>
            <a:r>
              <a:rPr lang="tr-TR" dirty="0" smtClean="0">
                <a:solidFill>
                  <a:srgbClr val="FFFF00"/>
                </a:solidFill>
              </a:rPr>
              <a:t> pozisyonun belirlenmesinde hata oranı</a:t>
            </a:r>
            <a:br>
              <a:rPr lang="tr-TR" dirty="0" smtClean="0">
                <a:solidFill>
                  <a:srgbClr val="FFFF00"/>
                </a:solidFill>
              </a:rPr>
            </a:br>
            <a:r>
              <a:rPr lang="tr-TR" sz="2200" dirty="0" err="1" smtClean="0">
                <a:solidFill>
                  <a:srgbClr val="FFFF00"/>
                </a:solidFill>
              </a:rPr>
              <a:t>Akmal</a:t>
            </a:r>
            <a:r>
              <a:rPr lang="tr-TR" sz="2200" dirty="0" smtClean="0">
                <a:solidFill>
                  <a:srgbClr val="FFFF00"/>
                </a:solidFill>
              </a:rPr>
              <a:t> et al., </a:t>
            </a:r>
            <a:r>
              <a:rPr lang="tr-TR" sz="2200" dirty="0" err="1" smtClean="0">
                <a:solidFill>
                  <a:srgbClr val="FFFF00"/>
                </a:solidFill>
              </a:rPr>
              <a:t>Ultrasound</a:t>
            </a:r>
            <a:r>
              <a:rPr lang="tr-TR" sz="2200" dirty="0" smtClean="0">
                <a:solidFill>
                  <a:srgbClr val="FFFF00"/>
                </a:solidFill>
              </a:rPr>
              <a:t> </a:t>
            </a:r>
            <a:r>
              <a:rPr lang="tr-TR" sz="2200" dirty="0" err="1" smtClean="0">
                <a:solidFill>
                  <a:srgbClr val="FFFF00"/>
                </a:solidFill>
              </a:rPr>
              <a:t>Obstet</a:t>
            </a:r>
            <a:r>
              <a:rPr lang="tr-TR" sz="2200" dirty="0" smtClean="0">
                <a:solidFill>
                  <a:srgbClr val="FFFF00"/>
                </a:solidFill>
              </a:rPr>
              <a:t> </a:t>
            </a:r>
            <a:r>
              <a:rPr lang="tr-TR" sz="2200" dirty="0" err="1" smtClean="0">
                <a:solidFill>
                  <a:srgbClr val="FFFF00"/>
                </a:solidFill>
              </a:rPr>
              <a:t>Gynecol</a:t>
            </a:r>
            <a:r>
              <a:rPr lang="tr-TR" sz="2200" dirty="0" smtClean="0">
                <a:solidFill>
                  <a:srgbClr val="FFFF00"/>
                </a:solidFill>
              </a:rPr>
              <a:t>, 2003; 21, 437</a:t>
            </a:r>
            <a:endParaRPr lang="tr-TR" sz="2200" dirty="0">
              <a:solidFill>
                <a:srgbClr val="FFFF0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8224473"/>
              </p:ext>
            </p:extLst>
          </p:nvPr>
        </p:nvGraphicFramePr>
        <p:xfrm>
          <a:off x="1165808" y="2621040"/>
          <a:ext cx="6691259" cy="2222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76192"/>
                <a:gridCol w="2015067"/>
              </a:tblGrid>
              <a:tr h="555545">
                <a:tc>
                  <a:txBody>
                    <a:bodyPr/>
                    <a:lstStyle/>
                    <a:p>
                      <a:endParaRPr lang="tr-TR" sz="2800" b="0" baseline="30000" dirty="0">
                        <a:solidFill>
                          <a:schemeClr val="tx1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solidFill>
                            <a:schemeClr val="tx1"/>
                          </a:solidFill>
                        </a:rPr>
                        <a:t>Hata (%)</a:t>
                      </a:r>
                      <a:endParaRPr lang="tr-TR" sz="2800" b="0" dirty="0">
                        <a:solidFill>
                          <a:schemeClr val="tx1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</a:tr>
              <a:tr h="555545">
                <a:tc>
                  <a:txBody>
                    <a:bodyPr/>
                    <a:lstStyle/>
                    <a:p>
                      <a:r>
                        <a:rPr lang="tr-TR" sz="2800" b="0" dirty="0" smtClean="0">
                          <a:solidFill>
                            <a:schemeClr val="tx1"/>
                          </a:solidFill>
                        </a:rPr>
                        <a:t>Total</a:t>
                      </a:r>
                      <a:endParaRPr lang="tr-TR" sz="2800" b="0" baseline="30000" dirty="0">
                        <a:solidFill>
                          <a:schemeClr val="tx1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solidFill>
                            <a:schemeClr val="tx1"/>
                          </a:solidFill>
                        </a:rPr>
                        <a:t>27</a:t>
                      </a:r>
                      <a:endParaRPr lang="tr-TR" sz="2800" b="0" dirty="0">
                        <a:solidFill>
                          <a:schemeClr val="tx1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</a:tr>
              <a:tr h="555545">
                <a:tc>
                  <a:txBody>
                    <a:bodyPr/>
                    <a:lstStyle/>
                    <a:p>
                      <a:r>
                        <a:rPr lang="tr-TR" sz="2800" b="0" dirty="0" err="1" smtClean="0">
                          <a:solidFill>
                            <a:schemeClr val="tx1"/>
                          </a:solidFill>
                        </a:rPr>
                        <a:t>Anterior</a:t>
                      </a:r>
                      <a:r>
                        <a:rPr lang="tr-TR" sz="28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tr-TR" sz="2800" b="0" baseline="0" dirty="0" err="1" smtClean="0">
                          <a:solidFill>
                            <a:schemeClr val="tx1"/>
                          </a:solidFill>
                        </a:rPr>
                        <a:t>oksiput</a:t>
                      </a:r>
                      <a:endParaRPr lang="tr-TR" sz="2800" b="0" baseline="30000" dirty="0">
                        <a:solidFill>
                          <a:schemeClr val="tx1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solidFill>
                            <a:schemeClr val="tx1"/>
                          </a:solidFill>
                        </a:rPr>
                        <a:t>17</a:t>
                      </a:r>
                      <a:endParaRPr lang="tr-TR" sz="2800" b="0" dirty="0">
                        <a:solidFill>
                          <a:schemeClr val="tx1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</a:tr>
              <a:tr h="555545">
                <a:tc>
                  <a:txBody>
                    <a:bodyPr/>
                    <a:lstStyle/>
                    <a:p>
                      <a:r>
                        <a:rPr lang="tr-TR" sz="2800" b="0" baseline="0" dirty="0" err="1" smtClean="0">
                          <a:solidFill>
                            <a:srgbClr val="38F9FF"/>
                          </a:solidFill>
                        </a:rPr>
                        <a:t>Posterior</a:t>
                      </a:r>
                      <a:r>
                        <a:rPr lang="tr-TR" sz="2800" b="0" baseline="0" dirty="0" smtClean="0">
                          <a:solidFill>
                            <a:srgbClr val="38F9FF"/>
                          </a:solidFill>
                        </a:rPr>
                        <a:t> veya </a:t>
                      </a:r>
                      <a:r>
                        <a:rPr lang="tr-TR" sz="2800" b="0" baseline="0" dirty="0" err="1" smtClean="0">
                          <a:solidFill>
                            <a:srgbClr val="38F9FF"/>
                          </a:solidFill>
                        </a:rPr>
                        <a:t>lateral</a:t>
                      </a:r>
                      <a:r>
                        <a:rPr lang="tr-TR" sz="2800" b="0" baseline="0" dirty="0" smtClean="0">
                          <a:solidFill>
                            <a:srgbClr val="38F9FF"/>
                          </a:solidFill>
                        </a:rPr>
                        <a:t> </a:t>
                      </a:r>
                      <a:r>
                        <a:rPr lang="tr-TR" sz="2800" b="0" baseline="0" dirty="0" err="1" smtClean="0">
                          <a:solidFill>
                            <a:srgbClr val="38F9FF"/>
                          </a:solidFill>
                        </a:rPr>
                        <a:t>oksiput</a:t>
                      </a:r>
                      <a:endParaRPr lang="tr-TR" sz="2800" b="0" baseline="30000" dirty="0">
                        <a:solidFill>
                          <a:srgbClr val="38F9FF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solidFill>
                            <a:srgbClr val="38F9FF"/>
                          </a:solidFill>
                        </a:rPr>
                        <a:t>46</a:t>
                      </a:r>
                      <a:endParaRPr lang="tr-TR" sz="2800" b="0" dirty="0">
                        <a:solidFill>
                          <a:srgbClr val="38F9FF"/>
                        </a:solidFill>
                      </a:endParaRPr>
                    </a:p>
                  </a:txBody>
                  <a:tcPr marL="180000" anchor="ctr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09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089"/>
            <a:ext cx="8229600" cy="1461825"/>
          </a:xfrm>
        </p:spPr>
        <p:txBody>
          <a:bodyPr>
            <a:normAutofit/>
          </a:bodyPr>
          <a:lstStyle/>
          <a:p>
            <a:r>
              <a:rPr lang="tr-TR" sz="4000" dirty="0" err="1" smtClean="0">
                <a:solidFill>
                  <a:srgbClr val="FFFF00"/>
                </a:solidFill>
              </a:rPr>
              <a:t>Travay</a:t>
            </a:r>
            <a:r>
              <a:rPr lang="tr-TR" sz="4000" dirty="0" smtClean="0">
                <a:solidFill>
                  <a:srgbClr val="FFFF00"/>
                </a:solidFill>
              </a:rPr>
              <a:t> sırasında OP sıklığı </a:t>
            </a:r>
            <a:br>
              <a:rPr lang="tr-TR" sz="4000" dirty="0" smtClean="0">
                <a:solidFill>
                  <a:srgbClr val="FFFF00"/>
                </a:solidFill>
              </a:rPr>
            </a:br>
            <a:r>
              <a:rPr lang="tr-TR" sz="2200" dirty="0" smtClean="0">
                <a:solidFill>
                  <a:srgbClr val="FFFF00"/>
                </a:solidFill>
              </a:rPr>
              <a:t>(</a:t>
            </a:r>
            <a:r>
              <a:rPr lang="tr-TR" sz="2200" dirty="0" err="1" smtClean="0">
                <a:solidFill>
                  <a:srgbClr val="FFFF00"/>
                </a:solidFill>
              </a:rPr>
              <a:t>Akmal</a:t>
            </a:r>
            <a:r>
              <a:rPr lang="tr-TR" sz="2200" dirty="0" smtClean="0">
                <a:solidFill>
                  <a:srgbClr val="FFFF00"/>
                </a:solidFill>
              </a:rPr>
              <a:t> et al., UOG; 2004, 24, 425)</a:t>
            </a:r>
            <a:endParaRPr lang="tr-TR" sz="2200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54217" y="5861340"/>
            <a:ext cx="31405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err="1" smtClean="0"/>
              <a:t>Servikal</a:t>
            </a:r>
            <a:r>
              <a:rPr lang="tr-TR" sz="2400" dirty="0" smtClean="0"/>
              <a:t> </a:t>
            </a:r>
            <a:r>
              <a:rPr lang="tr-TR" sz="2400" dirty="0" err="1" smtClean="0"/>
              <a:t>dilatasyon</a:t>
            </a:r>
            <a:r>
              <a:rPr lang="tr-TR" sz="2400" dirty="0" smtClean="0"/>
              <a:t> (cm)</a:t>
            </a:r>
            <a:endParaRPr lang="tr-TR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1082653" y="3253091"/>
            <a:ext cx="4413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/>
              <a:t>%</a:t>
            </a:r>
            <a:endParaRPr lang="tr-TR" sz="2800" dirty="0"/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0195016"/>
              </p:ext>
            </p:extLst>
          </p:nvPr>
        </p:nvGraphicFramePr>
        <p:xfrm>
          <a:off x="1524000" y="1895762"/>
          <a:ext cx="6026729" cy="3965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666290" y="4733699"/>
            <a:ext cx="4966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33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811599" y="4733638"/>
            <a:ext cx="4966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34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4989235" y="4724400"/>
            <a:ext cx="4966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19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6271679" y="4761347"/>
            <a:ext cx="3406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207755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089"/>
            <a:ext cx="8229600" cy="1461825"/>
          </a:xfrm>
        </p:spPr>
        <p:txBody>
          <a:bodyPr>
            <a:normAutofit fontScale="90000"/>
          </a:bodyPr>
          <a:lstStyle/>
          <a:p>
            <a:r>
              <a:rPr lang="tr-TR" sz="4000" dirty="0" smtClean="0">
                <a:solidFill>
                  <a:srgbClr val="FFFF00"/>
                </a:solidFill>
              </a:rPr>
              <a:t>OP tanısı konulduğu zamana göre doğumda da OP olma ihtimali</a:t>
            </a:r>
            <a:r>
              <a:rPr lang="tr-TR" dirty="0" smtClean="0">
                <a:solidFill>
                  <a:srgbClr val="FFFF00"/>
                </a:solidFill>
              </a:rPr>
              <a:t/>
            </a:r>
            <a:br>
              <a:rPr lang="tr-TR" dirty="0" smtClean="0">
                <a:solidFill>
                  <a:srgbClr val="FFFF00"/>
                </a:solidFill>
              </a:rPr>
            </a:br>
            <a:r>
              <a:rPr lang="tr-TR" sz="2200" dirty="0" smtClean="0">
                <a:solidFill>
                  <a:srgbClr val="FFFF00"/>
                </a:solidFill>
              </a:rPr>
              <a:t>(</a:t>
            </a:r>
            <a:r>
              <a:rPr lang="tr-TR" sz="2200" dirty="0" err="1" smtClean="0">
                <a:solidFill>
                  <a:srgbClr val="FFFF00"/>
                </a:solidFill>
              </a:rPr>
              <a:t>Akmal</a:t>
            </a:r>
            <a:r>
              <a:rPr lang="tr-TR" sz="2200" dirty="0" smtClean="0">
                <a:solidFill>
                  <a:srgbClr val="FFFF00"/>
                </a:solidFill>
              </a:rPr>
              <a:t> et al., UOG; 2003, 24, 425)</a:t>
            </a:r>
            <a:endParaRPr lang="tr-TR" sz="2200" dirty="0">
              <a:solidFill>
                <a:srgbClr val="FFFF00"/>
              </a:solidFill>
            </a:endParaRP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2957640"/>
              </p:ext>
            </p:extLst>
          </p:nvPr>
        </p:nvGraphicFramePr>
        <p:xfrm>
          <a:off x="1612900" y="2150533"/>
          <a:ext cx="6210300" cy="38724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454400" y="6022977"/>
            <a:ext cx="24015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Servikal</a:t>
            </a:r>
            <a:r>
              <a:rPr lang="tr-TR" dirty="0" smtClean="0"/>
              <a:t> </a:t>
            </a:r>
            <a:r>
              <a:rPr lang="tr-TR" dirty="0" err="1" smtClean="0"/>
              <a:t>dilatasyon</a:t>
            </a:r>
            <a:r>
              <a:rPr lang="tr-TR" dirty="0" smtClean="0"/>
              <a:t> (cm)</a:t>
            </a:r>
            <a:endParaRPr lang="tr-TR" dirty="0"/>
          </a:p>
        </p:txBody>
      </p:sp>
      <p:sp>
        <p:nvSpPr>
          <p:cNvPr id="8" name="TextBox 7"/>
          <p:cNvSpPr txBox="1"/>
          <p:nvPr/>
        </p:nvSpPr>
        <p:spPr>
          <a:xfrm>
            <a:off x="1422940" y="3954792"/>
            <a:ext cx="4413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/>
              <a:t>%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4193695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/>
          <p:cNvCxnSpPr/>
          <p:nvPr/>
        </p:nvCxnSpPr>
        <p:spPr>
          <a:xfrm flipH="1">
            <a:off x="2078182" y="2943878"/>
            <a:ext cx="1381274" cy="455106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 flipV="1">
            <a:off x="5656712" y="2943878"/>
            <a:ext cx="1381274" cy="416066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037986" y="4224024"/>
            <a:ext cx="4618" cy="593652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2078182" y="4227029"/>
            <a:ext cx="0" cy="760608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5973"/>
            <a:ext cx="8229600" cy="1143000"/>
          </a:xfrm>
        </p:spPr>
        <p:txBody>
          <a:bodyPr>
            <a:noAutofit/>
          </a:bodyPr>
          <a:lstStyle/>
          <a:p>
            <a:r>
              <a:rPr lang="en-US" dirty="0" err="1" smtClean="0">
                <a:solidFill>
                  <a:srgbClr val="FFFF00"/>
                </a:solidFill>
              </a:rPr>
              <a:t>Doğum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anında</a:t>
            </a:r>
            <a:r>
              <a:rPr lang="en-US" dirty="0" smtClean="0">
                <a:solidFill>
                  <a:srgbClr val="FFFF00"/>
                </a:solidFill>
              </a:rPr>
              <a:t> OP </a:t>
            </a:r>
            <a:r>
              <a:rPr lang="en-US" dirty="0" err="1" smtClean="0">
                <a:solidFill>
                  <a:srgbClr val="FFFF00"/>
                </a:solidFill>
              </a:rPr>
              <a:t>prediksiyon</a:t>
            </a:r>
            <a:r>
              <a:rPr lang="en-US" dirty="0" smtClean="0">
                <a:solidFill>
                  <a:srgbClr val="FFFF00"/>
                </a:solidFill>
              </a:rPr>
              <a:t>: </a:t>
            </a:r>
            <a:r>
              <a:rPr lang="en-US" dirty="0" err="1" smtClean="0">
                <a:solidFill>
                  <a:srgbClr val="FFFF00"/>
                </a:solidFill>
              </a:rPr>
              <a:t>omurganın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önemi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303112" y="173740"/>
            <a:ext cx="13023179" cy="632592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459456" y="6217628"/>
            <a:ext cx="55840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err="1" smtClean="0"/>
              <a:t>Blazi</a:t>
            </a:r>
            <a:r>
              <a:rPr lang="en-US" i="1" dirty="0" smtClean="0"/>
              <a:t> et al., Ultrasound </a:t>
            </a:r>
            <a:r>
              <a:rPr lang="en-US" i="1" dirty="0" err="1"/>
              <a:t>Obstet</a:t>
            </a:r>
            <a:r>
              <a:rPr lang="en-US" i="1" dirty="0"/>
              <a:t> </a:t>
            </a:r>
            <a:r>
              <a:rPr lang="en-US" i="1" dirty="0" err="1"/>
              <a:t>Gynecol</a:t>
            </a:r>
            <a:r>
              <a:rPr lang="en-US" i="1" dirty="0"/>
              <a:t> </a:t>
            </a:r>
            <a:r>
              <a:rPr lang="en-US" dirty="0"/>
              <a:t>2010; </a:t>
            </a:r>
            <a:r>
              <a:rPr lang="en-US" b="1" dirty="0"/>
              <a:t>35</a:t>
            </a:r>
            <a:r>
              <a:rPr lang="en-US" dirty="0"/>
              <a:t>: 210–</a:t>
            </a:r>
            <a:r>
              <a:rPr lang="en-US" dirty="0" smtClean="0"/>
              <a:t>215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920796" y="3677896"/>
            <a:ext cx="2471849" cy="762000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Evre</a:t>
            </a:r>
            <a:r>
              <a:rPr lang="en-US" dirty="0" smtClean="0">
                <a:solidFill>
                  <a:schemeClr val="tx1"/>
                </a:solidFill>
              </a:rPr>
              <a:t> 2: </a:t>
            </a:r>
          </a:p>
          <a:p>
            <a:pPr algn="ctr"/>
            <a:r>
              <a:rPr lang="en-US" b="1" dirty="0" err="1" smtClean="0">
                <a:solidFill>
                  <a:srgbClr val="FFFF00"/>
                </a:solidFill>
              </a:rPr>
              <a:t>Omurga</a:t>
            </a:r>
            <a:r>
              <a:rPr lang="en-US" b="1" dirty="0" smtClean="0">
                <a:solidFill>
                  <a:srgbClr val="FFFF00"/>
                </a:solidFill>
              </a:rPr>
              <a:t> anterior </a:t>
            </a:r>
            <a:r>
              <a:rPr lang="en-US" b="1" dirty="0" smtClean="0">
                <a:solidFill>
                  <a:schemeClr val="tx1"/>
                </a:solidFill>
              </a:rPr>
              <a:t>(n=16) 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725424" y="4817676"/>
            <a:ext cx="2471849" cy="762000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Doğumda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b="1" dirty="0" err="1" smtClean="0">
                <a:solidFill>
                  <a:schemeClr val="tx1"/>
                </a:solidFill>
              </a:rPr>
              <a:t>Oksiput</a:t>
            </a:r>
            <a:r>
              <a:rPr lang="en-US" b="1" dirty="0" smtClean="0">
                <a:solidFill>
                  <a:schemeClr val="tx1"/>
                </a:solidFill>
              </a:rPr>
              <a:t> posterior 6/7 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88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75742" y="1743062"/>
            <a:ext cx="2180970" cy="1655922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32371" y="2112881"/>
            <a:ext cx="241754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/>
              <a:t>Oksiput</a:t>
            </a:r>
            <a:r>
              <a:rPr lang="en-US" sz="2400" dirty="0"/>
              <a:t> </a:t>
            </a:r>
            <a:r>
              <a:rPr lang="en-US" sz="2400" dirty="0" smtClean="0"/>
              <a:t>Posterior</a:t>
            </a:r>
          </a:p>
          <a:p>
            <a:r>
              <a:rPr lang="en-US" sz="2400" dirty="0" err="1" smtClean="0"/>
              <a:t>Evre</a:t>
            </a:r>
            <a:r>
              <a:rPr lang="en-US" sz="2400" dirty="0" smtClean="0"/>
              <a:t> 1-2: 23/84 </a:t>
            </a:r>
            <a:endParaRPr lang="en-US" sz="2400" dirty="0"/>
          </a:p>
        </p:txBody>
      </p:sp>
      <p:sp>
        <p:nvSpPr>
          <p:cNvPr id="11" name="Rectangle 10"/>
          <p:cNvSpPr/>
          <p:nvPr/>
        </p:nvSpPr>
        <p:spPr>
          <a:xfrm>
            <a:off x="5725985" y="3677896"/>
            <a:ext cx="2471849" cy="762000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Evre</a:t>
            </a:r>
            <a:r>
              <a:rPr lang="en-US" dirty="0" smtClean="0">
                <a:solidFill>
                  <a:schemeClr val="tx1"/>
                </a:solidFill>
              </a:rPr>
              <a:t> 2: </a:t>
            </a:r>
          </a:p>
          <a:p>
            <a:pPr algn="ctr"/>
            <a:r>
              <a:rPr lang="en-US" b="1" dirty="0" err="1" smtClean="0">
                <a:solidFill>
                  <a:srgbClr val="FFFF00"/>
                </a:solidFill>
              </a:rPr>
              <a:t>Omurga</a:t>
            </a:r>
            <a:r>
              <a:rPr lang="en-US" b="1" dirty="0" smtClean="0">
                <a:solidFill>
                  <a:srgbClr val="FFFF00"/>
                </a:solidFill>
              </a:rPr>
              <a:t> posterior </a:t>
            </a:r>
            <a:r>
              <a:rPr lang="en-US" b="1" dirty="0" smtClean="0">
                <a:solidFill>
                  <a:schemeClr val="tx1"/>
                </a:solidFill>
              </a:rPr>
              <a:t>(n=7) 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20796" y="4817676"/>
            <a:ext cx="2471849" cy="762000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Doğumda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b="1" dirty="0" err="1" smtClean="0">
                <a:solidFill>
                  <a:schemeClr val="tx1"/>
                </a:solidFill>
              </a:rPr>
              <a:t>Oksiput</a:t>
            </a:r>
            <a:r>
              <a:rPr lang="en-US" b="1" dirty="0" smtClean="0">
                <a:solidFill>
                  <a:schemeClr val="tx1"/>
                </a:solidFill>
              </a:rPr>
              <a:t> posterior 0/16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59843" y1="77647" x2="59843" y2="77647"/>
                        <a14:backgroundMark x1="20079" y1="48627" x2="20079" y2="4862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47498" y="3677896"/>
            <a:ext cx="1894322" cy="1901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081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49792"/>
            <a:ext cx="8229600" cy="1143000"/>
          </a:xfrm>
        </p:spPr>
        <p:txBody>
          <a:bodyPr>
            <a:noAutofit/>
          </a:bodyPr>
          <a:lstStyle/>
          <a:p>
            <a:r>
              <a:rPr lang="tr-TR" dirty="0" smtClean="0">
                <a:solidFill>
                  <a:srgbClr val="FFFF00"/>
                </a:solidFill>
              </a:rPr>
              <a:t>Neden doğumda ultrason ?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726" y="2167828"/>
            <a:ext cx="7687741" cy="2996822"/>
          </a:xfrm>
        </p:spPr>
        <p:txBody>
          <a:bodyPr>
            <a:noAutofit/>
          </a:bodyPr>
          <a:lstStyle/>
          <a:p>
            <a:r>
              <a:rPr lang="tr-TR" dirty="0"/>
              <a:t>K</a:t>
            </a:r>
            <a:r>
              <a:rPr lang="tr-TR" dirty="0" smtClean="0"/>
              <a:t>ritik kararlar </a:t>
            </a:r>
            <a:r>
              <a:rPr lang="tr-TR" dirty="0"/>
              <a:t>verirken yardımcı olabilir</a:t>
            </a:r>
          </a:p>
          <a:p>
            <a:r>
              <a:rPr lang="en-US" dirty="0" err="1" smtClean="0"/>
              <a:t>Doğum</a:t>
            </a:r>
            <a:r>
              <a:rPr lang="en-US" dirty="0" smtClean="0"/>
              <a:t> </a:t>
            </a:r>
            <a:r>
              <a:rPr lang="en-US" dirty="0" err="1" smtClean="0"/>
              <a:t>sırasında</a:t>
            </a:r>
            <a:r>
              <a:rPr lang="en-US" dirty="0" smtClean="0"/>
              <a:t> </a:t>
            </a:r>
            <a:r>
              <a:rPr lang="en-US" dirty="0" err="1" smtClean="0"/>
              <a:t>klinik</a:t>
            </a:r>
            <a:r>
              <a:rPr lang="en-US" dirty="0" smtClean="0"/>
              <a:t> </a:t>
            </a:r>
            <a:r>
              <a:rPr lang="en-US" dirty="0" err="1" smtClean="0"/>
              <a:t>bulguları</a:t>
            </a:r>
            <a:r>
              <a:rPr lang="en-US" dirty="0" smtClean="0"/>
              <a:t> </a:t>
            </a:r>
            <a:r>
              <a:rPr lang="en-US" dirty="0" err="1" smtClean="0"/>
              <a:t>desteklemek</a:t>
            </a:r>
            <a:r>
              <a:rPr lang="en-US" dirty="0" smtClean="0"/>
              <a:t> </a:t>
            </a:r>
            <a:r>
              <a:rPr lang="en-US" dirty="0" err="1" smtClean="0"/>
              <a:t>için</a:t>
            </a:r>
            <a:r>
              <a:rPr lang="en-US" dirty="0" smtClean="0"/>
              <a:t> </a:t>
            </a:r>
            <a:r>
              <a:rPr lang="en-US" dirty="0" err="1" smtClean="0"/>
              <a:t>objektif</a:t>
            </a:r>
            <a:r>
              <a:rPr lang="en-US" dirty="0" smtClean="0"/>
              <a:t> </a:t>
            </a:r>
            <a:r>
              <a:rPr lang="en-US" dirty="0" err="1" smtClean="0"/>
              <a:t>veriler</a:t>
            </a:r>
            <a:r>
              <a:rPr lang="en-US" dirty="0" smtClean="0"/>
              <a:t> </a:t>
            </a:r>
            <a:r>
              <a:rPr lang="en-US" dirty="0" err="1" smtClean="0"/>
              <a:t>sunabilir</a:t>
            </a:r>
            <a:r>
              <a:rPr lang="en-US" dirty="0" smtClean="0"/>
              <a:t> (</a:t>
            </a:r>
            <a:r>
              <a:rPr lang="en-US" dirty="0" err="1" smtClean="0"/>
              <a:t>dokumentasyon</a:t>
            </a:r>
            <a:r>
              <a:rPr lang="en-US" dirty="0" smtClean="0"/>
              <a:t>/</a:t>
            </a:r>
            <a:r>
              <a:rPr lang="en-US" dirty="0" err="1" smtClean="0"/>
              <a:t>medikolegal</a:t>
            </a:r>
            <a:r>
              <a:rPr lang="en-US" dirty="0" smtClean="0"/>
              <a:t> </a:t>
            </a:r>
            <a:r>
              <a:rPr lang="en-US" dirty="0" err="1" smtClean="0"/>
              <a:t>yarar</a:t>
            </a:r>
            <a:r>
              <a:rPr lang="en-US" dirty="0" smtClean="0"/>
              <a:t>)</a:t>
            </a:r>
          </a:p>
          <a:p>
            <a:r>
              <a:rPr lang="tr-TR" dirty="0" smtClean="0"/>
              <a:t>Eğitimi kolaylaştırabilir</a:t>
            </a:r>
          </a:p>
        </p:txBody>
      </p:sp>
    </p:spTree>
    <p:extLst>
      <p:ext uri="{BB962C8B-B14F-4D97-AF65-F5344CB8AC3E}">
        <p14:creationId xmlns:p14="http://schemas.microsoft.com/office/powerpoint/2010/main" val="3828901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68263" y1="73913" x2="68263" y2="73913"/>
                        <a14:foregroundMark x1="64671" y1="58043" x2="63473" y2="60435"/>
                        <a14:foregroundMark x1="38523" y1="54130" x2="38523" y2="60870"/>
                        <a14:foregroundMark x1="33333" y1="73043" x2="34531" y2="85435"/>
                        <a14:foregroundMark x1="67864" y1="83696" x2="67864" y2="83696"/>
                        <a14:foregroundMark x1="64271" y1="93696" x2="64271" y2="93696"/>
                        <a14:foregroundMark x1="37725" y1="94565" x2="37725" y2="94565"/>
                        <a14:foregroundMark x1="64271" y1="96522" x2="64271" y2="96522"/>
                        <a14:foregroundMark x1="50898" y1="94565" x2="50898" y2="94565"/>
                        <a14:backgroundMark x1="56287" y1="96739" x2="56287" y2="96739"/>
                      </a14:backgroundRemoval>
                    </a14:imgEffect>
                  </a14:imgLayer>
                </a14:imgProps>
              </a:ext>
            </a:extLst>
          </a:blip>
          <a:srcRect t="2767" b="3558"/>
          <a:stretch/>
        </p:blipFill>
        <p:spPr>
          <a:xfrm>
            <a:off x="2192481" y="2055092"/>
            <a:ext cx="4665518" cy="4012803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3856182" y="4087092"/>
            <a:ext cx="1570182" cy="0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824182" y="4087092"/>
            <a:ext cx="2032000" cy="0"/>
          </a:xfrm>
          <a:prstGeom prst="line">
            <a:avLst/>
          </a:prstGeom>
          <a:ln>
            <a:solidFill>
              <a:srgbClr val="FF0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1814945" y="3602183"/>
            <a:ext cx="0" cy="498763"/>
          </a:xfrm>
          <a:prstGeom prst="line">
            <a:avLst/>
          </a:prstGeom>
          <a:ln>
            <a:solidFill>
              <a:srgbClr val="FF0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3566" y="2047590"/>
            <a:ext cx="1695234" cy="1541756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6" name="Straight Connector 15"/>
          <p:cNvCxnSpPr/>
          <p:nvPr/>
        </p:nvCxnSpPr>
        <p:spPr>
          <a:xfrm flipV="1">
            <a:off x="1362364" y="3302003"/>
            <a:ext cx="230909" cy="715817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11853" y="3925640"/>
            <a:ext cx="11956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/>
              <a:t>Omurga</a:t>
            </a:r>
            <a:endParaRPr lang="en-US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526473" y="1376405"/>
            <a:ext cx="7243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/>
              <a:t>Kalp</a:t>
            </a:r>
            <a:endParaRPr lang="en-US" sz="2400" dirty="0" smtClean="0"/>
          </a:p>
        </p:txBody>
      </p:sp>
      <p:cxnSp>
        <p:nvCxnSpPr>
          <p:cNvPr id="20" name="Straight Connector 19"/>
          <p:cNvCxnSpPr/>
          <p:nvPr/>
        </p:nvCxnSpPr>
        <p:spPr>
          <a:xfrm>
            <a:off x="1135345" y="1847274"/>
            <a:ext cx="679600" cy="877457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4770583" y="2334553"/>
            <a:ext cx="230910" cy="1406237"/>
          </a:xfrm>
          <a:prstGeom prst="line">
            <a:avLst/>
          </a:prstGeom>
          <a:ln>
            <a:solidFill>
              <a:srgbClr val="38F9FF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5001493" y="2309093"/>
            <a:ext cx="1856506" cy="25460"/>
          </a:xfrm>
          <a:prstGeom prst="line">
            <a:avLst/>
          </a:prstGeom>
          <a:ln>
            <a:solidFill>
              <a:srgbClr val="38F9FF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3" name="Picture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56249" y="1445554"/>
            <a:ext cx="2947228" cy="2156508"/>
          </a:xfrm>
          <a:prstGeom prst="rect">
            <a:avLst/>
          </a:prstGeom>
          <a:ln>
            <a:solidFill>
              <a:srgbClr val="38F9FF"/>
            </a:solidFill>
          </a:ln>
        </p:spPr>
      </p:pic>
      <p:cxnSp>
        <p:nvCxnSpPr>
          <p:cNvPr id="25" name="Straight Connector 24"/>
          <p:cNvCxnSpPr/>
          <p:nvPr/>
        </p:nvCxnSpPr>
        <p:spPr>
          <a:xfrm flipH="1">
            <a:off x="4548910" y="3648365"/>
            <a:ext cx="230910" cy="1406237"/>
          </a:xfrm>
          <a:prstGeom prst="line">
            <a:avLst/>
          </a:prstGeom>
          <a:ln w="38100" cmpd="sng">
            <a:solidFill>
              <a:srgbClr val="38F9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Picture 30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85552" y1="92063" x2="85552" y2="92063"/>
                        <a14:foregroundMark x1="71671" y1="92744" x2="40227" y2="92744"/>
                        <a14:foregroundMark x1="11615" y1="77098" x2="11615" y2="92744"/>
                        <a14:backgroundMark x1="79887" y1="49887" x2="79887" y2="49887"/>
                        <a14:backgroundMark x1="83569" y1="53288" x2="79887" y2="47392"/>
                        <a14:backgroundMark x1="80453" y1="44898" x2="84136" y2="48753"/>
                        <a14:backgroundMark x1="85552" y1="53515" x2="85552" y2="50340"/>
                        <a14:backgroundMark x1="11048" y1="70068" x2="2833" y2="734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7200" y="4319017"/>
            <a:ext cx="1879963" cy="2348622"/>
          </a:xfrm>
          <a:prstGeom prst="rect">
            <a:avLst/>
          </a:prstGeom>
        </p:spPr>
      </p:pic>
      <p:grpSp>
        <p:nvGrpSpPr>
          <p:cNvPr id="44" name="Group 43"/>
          <p:cNvGrpSpPr/>
          <p:nvPr/>
        </p:nvGrpSpPr>
        <p:grpSpPr>
          <a:xfrm>
            <a:off x="5680364" y="2070167"/>
            <a:ext cx="2424545" cy="1354087"/>
            <a:chOff x="5680364" y="1423619"/>
            <a:chExt cx="2424545" cy="1354087"/>
          </a:xfrm>
        </p:grpSpPr>
        <p:sp>
          <p:nvSpPr>
            <p:cNvPr id="42" name="Freeform 41"/>
            <p:cNvSpPr/>
            <p:nvPr/>
          </p:nvSpPr>
          <p:spPr>
            <a:xfrm>
              <a:off x="6811818" y="1685636"/>
              <a:ext cx="1293091" cy="1092070"/>
            </a:xfrm>
            <a:custGeom>
              <a:avLst/>
              <a:gdLst>
                <a:gd name="connsiteX0" fmla="*/ 415637 w 1293091"/>
                <a:gd name="connsiteY0" fmla="*/ 0 h 1092070"/>
                <a:gd name="connsiteX1" fmla="*/ 92364 w 1293091"/>
                <a:gd name="connsiteY1" fmla="*/ 230909 h 1092070"/>
                <a:gd name="connsiteX2" fmla="*/ 0 w 1293091"/>
                <a:gd name="connsiteY2" fmla="*/ 554182 h 1092070"/>
                <a:gd name="connsiteX3" fmla="*/ 92364 w 1293091"/>
                <a:gd name="connsiteY3" fmla="*/ 831273 h 1092070"/>
                <a:gd name="connsiteX4" fmla="*/ 461818 w 1293091"/>
                <a:gd name="connsiteY4" fmla="*/ 1085273 h 1092070"/>
                <a:gd name="connsiteX5" fmla="*/ 923637 w 1293091"/>
                <a:gd name="connsiteY5" fmla="*/ 992909 h 1092070"/>
                <a:gd name="connsiteX6" fmla="*/ 1223818 w 1293091"/>
                <a:gd name="connsiteY6" fmla="*/ 715819 h 1092070"/>
                <a:gd name="connsiteX7" fmla="*/ 1293091 w 1293091"/>
                <a:gd name="connsiteY7" fmla="*/ 277091 h 1092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93091" h="1092070">
                  <a:moveTo>
                    <a:pt x="415637" y="0"/>
                  </a:moveTo>
                  <a:cubicBezTo>
                    <a:pt x="288637" y="69272"/>
                    <a:pt x="161637" y="138545"/>
                    <a:pt x="92364" y="230909"/>
                  </a:cubicBezTo>
                  <a:cubicBezTo>
                    <a:pt x="23091" y="323273"/>
                    <a:pt x="0" y="454121"/>
                    <a:pt x="0" y="554182"/>
                  </a:cubicBezTo>
                  <a:cubicBezTo>
                    <a:pt x="0" y="654243"/>
                    <a:pt x="15394" y="742758"/>
                    <a:pt x="92364" y="831273"/>
                  </a:cubicBezTo>
                  <a:cubicBezTo>
                    <a:pt x="169334" y="919788"/>
                    <a:pt x="323272" y="1058334"/>
                    <a:pt x="461818" y="1085273"/>
                  </a:cubicBezTo>
                  <a:cubicBezTo>
                    <a:pt x="600364" y="1112212"/>
                    <a:pt x="796637" y="1054485"/>
                    <a:pt x="923637" y="992909"/>
                  </a:cubicBezTo>
                  <a:cubicBezTo>
                    <a:pt x="1050637" y="931333"/>
                    <a:pt x="1162242" y="835122"/>
                    <a:pt x="1223818" y="715819"/>
                  </a:cubicBezTo>
                  <a:cubicBezTo>
                    <a:pt x="1285394" y="596516"/>
                    <a:pt x="1293091" y="277091"/>
                    <a:pt x="1293091" y="277091"/>
                  </a:cubicBezTo>
                </a:path>
              </a:pathLst>
            </a:custGeom>
            <a:ln w="28575" cmpd="sng">
              <a:solidFill>
                <a:schemeClr val="tx1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680364" y="1423619"/>
              <a:ext cx="1616363" cy="1093290"/>
            </a:xfrm>
            <a:custGeom>
              <a:avLst/>
              <a:gdLst>
                <a:gd name="connsiteX0" fmla="*/ 1616363 w 1616363"/>
                <a:gd name="connsiteY0" fmla="*/ 169654 h 1093290"/>
                <a:gd name="connsiteX1" fmla="*/ 1431636 w 1616363"/>
                <a:gd name="connsiteY1" fmla="*/ 8017 h 1093290"/>
                <a:gd name="connsiteX2" fmla="*/ 1085272 w 1616363"/>
                <a:gd name="connsiteY2" fmla="*/ 54199 h 1093290"/>
                <a:gd name="connsiteX3" fmla="*/ 692727 w 1616363"/>
                <a:gd name="connsiteY3" fmla="*/ 308199 h 1093290"/>
                <a:gd name="connsiteX4" fmla="*/ 230909 w 1616363"/>
                <a:gd name="connsiteY4" fmla="*/ 770017 h 1093290"/>
                <a:gd name="connsiteX5" fmla="*/ 0 w 1616363"/>
                <a:gd name="connsiteY5" fmla="*/ 1093290 h 1093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16363" h="1093290">
                  <a:moveTo>
                    <a:pt x="1616363" y="169654"/>
                  </a:moveTo>
                  <a:cubicBezTo>
                    <a:pt x="1568257" y="98456"/>
                    <a:pt x="1520151" y="27259"/>
                    <a:pt x="1431636" y="8017"/>
                  </a:cubicBezTo>
                  <a:cubicBezTo>
                    <a:pt x="1343121" y="-11226"/>
                    <a:pt x="1208423" y="4169"/>
                    <a:pt x="1085272" y="54199"/>
                  </a:cubicBezTo>
                  <a:cubicBezTo>
                    <a:pt x="962120" y="104229"/>
                    <a:pt x="835121" y="188896"/>
                    <a:pt x="692727" y="308199"/>
                  </a:cubicBezTo>
                  <a:cubicBezTo>
                    <a:pt x="550333" y="427502"/>
                    <a:pt x="346364" y="639168"/>
                    <a:pt x="230909" y="770017"/>
                  </a:cubicBezTo>
                  <a:cubicBezTo>
                    <a:pt x="115454" y="900866"/>
                    <a:pt x="0" y="1093290"/>
                    <a:pt x="0" y="1093290"/>
                  </a:cubicBezTo>
                </a:path>
              </a:pathLst>
            </a:custGeom>
            <a:ln w="38100" cmpd="sng">
              <a:solidFill>
                <a:srgbClr val="FFFFFF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5" name="Picture 4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19769" y="4685146"/>
            <a:ext cx="1227403" cy="1701799"/>
          </a:xfrm>
          <a:prstGeom prst="rect">
            <a:avLst/>
          </a:prstGeom>
          <a:ln>
            <a:solidFill>
              <a:srgbClr val="3366FF"/>
            </a:solidFill>
          </a:ln>
        </p:spPr>
      </p:pic>
      <p:cxnSp>
        <p:nvCxnSpPr>
          <p:cNvPr id="47" name="Straight Connector 46"/>
          <p:cNvCxnSpPr/>
          <p:nvPr/>
        </p:nvCxnSpPr>
        <p:spPr>
          <a:xfrm flipH="1" flipV="1">
            <a:off x="7873999" y="4456546"/>
            <a:ext cx="283113" cy="1036782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7150314" y="3916432"/>
            <a:ext cx="978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/>
              <a:t>Orbita</a:t>
            </a:r>
            <a:endParaRPr lang="en-US" sz="2400" dirty="0"/>
          </a:p>
        </p:txBody>
      </p:sp>
      <p:cxnSp>
        <p:nvCxnSpPr>
          <p:cNvPr id="54" name="Straight Connector 53"/>
          <p:cNvCxnSpPr/>
          <p:nvPr/>
        </p:nvCxnSpPr>
        <p:spPr>
          <a:xfrm>
            <a:off x="4482521" y="4869874"/>
            <a:ext cx="1316180" cy="0"/>
          </a:xfrm>
          <a:prstGeom prst="line">
            <a:avLst/>
          </a:prstGeom>
          <a:ln>
            <a:solidFill>
              <a:srgbClr val="3366FF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5787952" y="5735784"/>
            <a:ext cx="1316180" cy="0"/>
          </a:xfrm>
          <a:prstGeom prst="line">
            <a:avLst/>
          </a:prstGeom>
          <a:ln>
            <a:solidFill>
              <a:srgbClr val="3366FF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5787951" y="4869874"/>
            <a:ext cx="0" cy="865910"/>
          </a:xfrm>
          <a:prstGeom prst="line">
            <a:avLst/>
          </a:prstGeom>
          <a:ln>
            <a:solidFill>
              <a:srgbClr val="3366FF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98752" y="4685146"/>
            <a:ext cx="1228653" cy="1701799"/>
          </a:xfrm>
          <a:prstGeom prst="rect">
            <a:avLst/>
          </a:prstGeom>
          <a:ln>
            <a:solidFill>
              <a:srgbClr val="3366FF"/>
            </a:solidFill>
          </a:ln>
        </p:spPr>
      </p:pic>
      <p:cxnSp>
        <p:nvCxnSpPr>
          <p:cNvPr id="46" name="Straight Connector 45"/>
          <p:cNvCxnSpPr/>
          <p:nvPr/>
        </p:nvCxnSpPr>
        <p:spPr>
          <a:xfrm flipV="1">
            <a:off x="7196496" y="4456546"/>
            <a:ext cx="323273" cy="1036782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3925456" y="4869874"/>
            <a:ext cx="1316180" cy="0"/>
          </a:xfrm>
          <a:prstGeom prst="line">
            <a:avLst/>
          </a:prstGeom>
          <a:ln w="38100" cmpd="sng">
            <a:solidFill>
              <a:srgbClr val="3366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584204" y="372148"/>
            <a:ext cx="79192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 smtClean="0">
                <a:solidFill>
                  <a:srgbClr val="FFFF00"/>
                </a:solidFill>
              </a:rPr>
              <a:t>Alın gelişi (</a:t>
            </a:r>
            <a:r>
              <a:rPr lang="tr-TR" sz="4800" dirty="0" err="1" smtClean="0">
                <a:solidFill>
                  <a:srgbClr val="FFFF00"/>
                </a:solidFill>
              </a:rPr>
              <a:t>oksiput</a:t>
            </a:r>
            <a:r>
              <a:rPr lang="tr-TR" sz="4800" dirty="0" smtClean="0">
                <a:solidFill>
                  <a:srgbClr val="FFFF00"/>
                </a:solidFill>
              </a:rPr>
              <a:t> </a:t>
            </a:r>
            <a:r>
              <a:rPr lang="tr-TR" sz="4800" dirty="0" err="1" smtClean="0">
                <a:solidFill>
                  <a:srgbClr val="FFFF00"/>
                </a:solidFill>
              </a:rPr>
              <a:t>posterior</a:t>
            </a:r>
            <a:r>
              <a:rPr lang="tr-TR" sz="4800" dirty="0" smtClean="0">
                <a:solidFill>
                  <a:srgbClr val="FFFF00"/>
                </a:solidFill>
              </a:rPr>
              <a:t>)</a:t>
            </a:r>
            <a:endParaRPr lang="tr-TR" sz="4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918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7971"/>
            <a:ext cx="8229600" cy="1143000"/>
          </a:xfrm>
        </p:spPr>
        <p:txBody>
          <a:bodyPr>
            <a:normAutofit/>
          </a:bodyPr>
          <a:lstStyle/>
          <a:p>
            <a:r>
              <a:rPr lang="tr-TR" sz="4800" dirty="0" smtClean="0">
                <a:solidFill>
                  <a:srgbClr val="FFFF00"/>
                </a:solidFill>
              </a:rPr>
              <a:t>Sezaryen ?!?</a:t>
            </a:r>
            <a:endParaRPr lang="tr-TR" sz="4800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3866" y="2292427"/>
            <a:ext cx="4233334" cy="28997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34000" y="4225723"/>
            <a:ext cx="692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/>
              <a:t>Baş</a:t>
            </a:r>
            <a:endParaRPr lang="tr-TR" sz="2800" dirty="0"/>
          </a:p>
        </p:txBody>
      </p:sp>
      <p:sp>
        <p:nvSpPr>
          <p:cNvPr id="5" name="Donut 4"/>
          <p:cNvSpPr/>
          <p:nvPr/>
        </p:nvSpPr>
        <p:spPr>
          <a:xfrm>
            <a:off x="4724401" y="2438401"/>
            <a:ext cx="1083733" cy="558800"/>
          </a:xfrm>
          <a:prstGeom prst="donut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34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34000"/>
                </a:schemeClr>
              </a:gs>
            </a:gsLst>
            <a:lin ang="16200000" scaled="0"/>
            <a:tileRect/>
          </a:gradFill>
          <a:ln w="28575" cmpd="sng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075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94000" y="11791"/>
            <a:ext cx="5777345" cy="1143000"/>
          </a:xfrm>
        </p:spPr>
        <p:txBody>
          <a:bodyPr>
            <a:noAutofit/>
          </a:bodyPr>
          <a:lstStyle/>
          <a:p>
            <a:r>
              <a:rPr lang="tr-TR" sz="6000" dirty="0" smtClean="0">
                <a:solidFill>
                  <a:srgbClr val="FFFF00"/>
                </a:solidFill>
              </a:rPr>
              <a:t>“</a:t>
            </a:r>
            <a:r>
              <a:rPr lang="tr-TR" sz="6000" dirty="0" err="1" smtClean="0">
                <a:solidFill>
                  <a:srgbClr val="FFFF00"/>
                </a:solidFill>
              </a:rPr>
              <a:t>Reverse</a:t>
            </a:r>
            <a:r>
              <a:rPr lang="tr-TR" sz="6000" dirty="0" smtClean="0">
                <a:solidFill>
                  <a:srgbClr val="FFFF00"/>
                </a:solidFill>
              </a:rPr>
              <a:t> </a:t>
            </a:r>
            <a:r>
              <a:rPr lang="tr-TR" sz="6000" dirty="0" err="1" smtClean="0">
                <a:solidFill>
                  <a:srgbClr val="FFFF00"/>
                </a:solidFill>
              </a:rPr>
              <a:t>breech</a:t>
            </a:r>
            <a:r>
              <a:rPr lang="tr-TR" sz="6000" dirty="0" smtClean="0">
                <a:solidFill>
                  <a:srgbClr val="FFFF00"/>
                </a:solidFill>
              </a:rPr>
              <a:t>”</a:t>
            </a:r>
            <a:endParaRPr lang="tr-TR" sz="6000" dirty="0">
              <a:solidFill>
                <a:srgbClr val="FFFF00"/>
              </a:solidFill>
            </a:endParaRPr>
          </a:p>
        </p:txBody>
      </p:sp>
      <p:pic>
        <p:nvPicPr>
          <p:cNvPr id="3" name="reverse breech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29756" t="4553" r="29720" b="4449"/>
          <a:stretch/>
        </p:blipFill>
        <p:spPr>
          <a:xfrm>
            <a:off x="4502728" y="1270246"/>
            <a:ext cx="4068618" cy="44752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0039" y="335256"/>
            <a:ext cx="2353779" cy="296674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40021" y="1866825"/>
            <a:ext cx="2139434" cy="295290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009" y="3609863"/>
            <a:ext cx="2273905" cy="294795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231198" y="5842104"/>
            <a:ext cx="57554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/>
              <a:t>Chopra et a., </a:t>
            </a:r>
            <a:r>
              <a:rPr lang="en-US" dirty="0" err="1" smtClean="0"/>
              <a:t>Acta</a:t>
            </a:r>
            <a:r>
              <a:rPr lang="en-US" dirty="0" smtClean="0"/>
              <a:t> </a:t>
            </a:r>
            <a:r>
              <a:rPr lang="en-US" dirty="0" err="1" smtClean="0"/>
              <a:t>Obstet</a:t>
            </a:r>
            <a:r>
              <a:rPr lang="en-US" dirty="0" smtClean="0"/>
              <a:t> </a:t>
            </a:r>
            <a:r>
              <a:rPr lang="en-US" dirty="0" err="1" smtClean="0"/>
              <a:t>Gynecol</a:t>
            </a:r>
            <a:r>
              <a:rPr lang="en-US" dirty="0" smtClean="0"/>
              <a:t> </a:t>
            </a:r>
            <a:r>
              <a:rPr lang="en-US" dirty="0"/>
              <a:t>S</a:t>
            </a:r>
            <a:r>
              <a:rPr lang="en-US" dirty="0" smtClean="0"/>
              <a:t>cand., 2009, 88, 1163, </a:t>
            </a:r>
          </a:p>
          <a:p>
            <a:pPr algn="r"/>
            <a:r>
              <a:rPr lang="en-US" dirty="0" smtClean="0"/>
              <a:t>Levy </a:t>
            </a:r>
            <a:r>
              <a:rPr lang="en-US" dirty="0"/>
              <a:t>et </a:t>
            </a:r>
            <a:r>
              <a:rPr lang="en-US" dirty="0" smtClean="0"/>
              <a:t>al., E J </a:t>
            </a:r>
            <a:r>
              <a:rPr lang="en-US" dirty="0" err="1" smtClean="0"/>
              <a:t>Obstet</a:t>
            </a:r>
            <a:r>
              <a:rPr lang="en-US" dirty="0" smtClean="0"/>
              <a:t> </a:t>
            </a:r>
            <a:r>
              <a:rPr lang="en-US" dirty="0" err="1" smtClean="0"/>
              <a:t>Gynecol</a:t>
            </a:r>
            <a:r>
              <a:rPr lang="en-US" dirty="0" smtClean="0"/>
              <a:t> </a:t>
            </a:r>
            <a:r>
              <a:rPr lang="en-US" dirty="0" err="1" smtClean="0"/>
              <a:t>Reprod</a:t>
            </a:r>
            <a:r>
              <a:rPr lang="en-US" dirty="0" smtClean="0"/>
              <a:t> Bio, 2005, 121, 24-26</a:t>
            </a:r>
            <a:endParaRPr lang="en-US" dirty="0"/>
          </a:p>
          <a:p>
            <a:pPr algn="r"/>
            <a:r>
              <a:rPr lang="en-US" dirty="0" err="1" smtClean="0"/>
              <a:t>Frass</a:t>
            </a:r>
            <a:r>
              <a:rPr lang="en-US" dirty="0" smtClean="0"/>
              <a:t> et al., </a:t>
            </a:r>
            <a:r>
              <a:rPr lang="it-IT" dirty="0" err="1"/>
              <a:t>Saudi</a:t>
            </a:r>
            <a:r>
              <a:rPr lang="it-IT" dirty="0"/>
              <a:t> </a:t>
            </a:r>
            <a:r>
              <a:rPr lang="it-IT" dirty="0" err="1"/>
              <a:t>Med</a:t>
            </a:r>
            <a:r>
              <a:rPr lang="it-IT" dirty="0"/>
              <a:t> </a:t>
            </a:r>
            <a:r>
              <a:rPr lang="it-IT" dirty="0" err="1"/>
              <a:t>J</a:t>
            </a:r>
            <a:r>
              <a:rPr lang="it-IT" dirty="0"/>
              <a:t> 2011; </a:t>
            </a:r>
            <a:r>
              <a:rPr lang="it-IT" dirty="0" smtClean="0"/>
              <a:t>32: </a:t>
            </a:r>
            <a:r>
              <a:rPr lang="it-IT" dirty="0"/>
              <a:t>1261-1266 </a:t>
            </a:r>
            <a:endParaRPr lang="it-IT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23486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13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66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FF00"/>
                </a:solidFill>
              </a:rPr>
              <a:t>Doğumun ikinci evresi </a:t>
            </a:r>
            <a:r>
              <a:rPr lang="en-US" dirty="0" smtClean="0">
                <a:solidFill>
                  <a:srgbClr val="FFFF00"/>
                </a:solidFill>
              </a:rPr>
              <a:t>–</a:t>
            </a:r>
            <a:r>
              <a:rPr lang="tr-TR" dirty="0" smtClean="0">
                <a:solidFill>
                  <a:srgbClr val="FFFF00"/>
                </a:solidFill>
              </a:rPr>
              <a:t> US?</a:t>
            </a:r>
            <a:br>
              <a:rPr lang="tr-TR" dirty="0" smtClean="0">
                <a:solidFill>
                  <a:srgbClr val="FFFF00"/>
                </a:solidFill>
              </a:rPr>
            </a:br>
            <a:r>
              <a:rPr lang="tr-TR" dirty="0" smtClean="0">
                <a:solidFill>
                  <a:srgbClr val="FFFF00"/>
                </a:solidFill>
              </a:rPr>
              <a:t>SONUÇ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0771"/>
            <a:ext cx="8229600" cy="4688640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tr-TR" sz="2400" dirty="0" smtClean="0"/>
              <a:t>Doğum </a:t>
            </a:r>
            <a:r>
              <a:rPr lang="tr-TR" sz="2400" dirty="0" err="1" smtClean="0"/>
              <a:t>progresyonu</a:t>
            </a:r>
            <a:r>
              <a:rPr lang="tr-TR" sz="2400" dirty="0"/>
              <a:t> </a:t>
            </a:r>
            <a:r>
              <a:rPr lang="tr-TR" sz="2400" dirty="0" smtClean="0"/>
              <a:t>ve ultrason bulguları arasında iyi korelasyon vardır</a:t>
            </a:r>
          </a:p>
          <a:p>
            <a:pPr>
              <a:lnSpc>
                <a:spcPct val="110000"/>
              </a:lnSpc>
            </a:pPr>
            <a:r>
              <a:rPr lang="tr-TR" sz="2400" dirty="0" err="1" smtClean="0"/>
              <a:t>Progresi</a:t>
            </a:r>
            <a:r>
              <a:rPr lang="tr-TR" sz="2400" dirty="0" smtClean="0"/>
              <a:t> ölçme imkanı vardır; ileri derecede </a:t>
            </a:r>
            <a:r>
              <a:rPr lang="tr-TR" sz="2400" dirty="0" err="1" smtClean="0"/>
              <a:t>çoğaltılabilirliği</a:t>
            </a:r>
            <a:r>
              <a:rPr lang="tr-TR" sz="2400" dirty="0" smtClean="0"/>
              <a:t> vardır (“</a:t>
            </a:r>
            <a:r>
              <a:rPr lang="tr-TR" sz="2400" dirty="0" err="1" smtClean="0"/>
              <a:t>reproducable</a:t>
            </a:r>
            <a:r>
              <a:rPr lang="tr-TR" sz="2400" dirty="0" smtClean="0"/>
              <a:t>”)</a:t>
            </a:r>
          </a:p>
          <a:p>
            <a:pPr>
              <a:lnSpc>
                <a:spcPct val="110000"/>
              </a:lnSpc>
            </a:pPr>
            <a:r>
              <a:rPr lang="tr-TR" sz="2400" dirty="0" smtClean="0"/>
              <a:t>Pratikte kullanılabilecek önemli bilgiler vardır:</a:t>
            </a:r>
          </a:p>
          <a:p>
            <a:pPr lvl="1">
              <a:lnSpc>
                <a:spcPct val="110000"/>
              </a:lnSpc>
            </a:pPr>
            <a:r>
              <a:rPr lang="en-US" sz="2000" dirty="0" smtClean="0"/>
              <a:t>B</a:t>
            </a:r>
            <a:r>
              <a:rPr lang="tr-TR" sz="2000" dirty="0" smtClean="0"/>
              <a:t>aşın yönü yukarıya, rotasyon &lt;45° ve ilerleme açısı &gt;120° ise </a:t>
            </a:r>
            <a:r>
              <a:rPr lang="tr-TR" sz="2000" dirty="0" err="1" smtClean="0"/>
              <a:t>operatif</a:t>
            </a:r>
            <a:r>
              <a:rPr lang="tr-TR" sz="2000" dirty="0" smtClean="0"/>
              <a:t> vajinal doğumun başarılı olma şansı yüksek </a:t>
            </a:r>
          </a:p>
          <a:p>
            <a:pPr>
              <a:lnSpc>
                <a:spcPct val="110000"/>
              </a:lnSpc>
            </a:pPr>
            <a:r>
              <a:rPr lang="tr-TR" sz="2400" dirty="0" smtClean="0"/>
              <a:t>Doğum sırasında olup biteni anlamak daha kolay</a:t>
            </a:r>
          </a:p>
          <a:p>
            <a:pPr>
              <a:lnSpc>
                <a:spcPct val="110000"/>
              </a:lnSpc>
            </a:pPr>
            <a:r>
              <a:rPr lang="tr-TR" sz="2400" dirty="0" smtClean="0"/>
              <a:t>Eğitim vermek daha kolay</a:t>
            </a:r>
          </a:p>
          <a:p>
            <a:pPr>
              <a:lnSpc>
                <a:spcPct val="110000"/>
              </a:lnSpc>
            </a:pPr>
            <a:r>
              <a:rPr lang="tr-TR" sz="2400" dirty="0" smtClean="0"/>
              <a:t>Prezantasyon anomalilerin doğru tanısını koymak daha kolay</a:t>
            </a:r>
          </a:p>
          <a:p>
            <a:pPr>
              <a:lnSpc>
                <a:spcPct val="110000"/>
              </a:lnSpc>
            </a:pPr>
            <a:r>
              <a:rPr lang="tr-TR" sz="2400" dirty="0" err="1" smtClean="0"/>
              <a:t>Oksiput</a:t>
            </a:r>
            <a:r>
              <a:rPr lang="tr-TR" sz="2400" dirty="0" smtClean="0"/>
              <a:t> </a:t>
            </a:r>
            <a:r>
              <a:rPr lang="tr-TR" sz="2400" dirty="0" err="1" smtClean="0"/>
              <a:t>posterior</a:t>
            </a:r>
            <a:r>
              <a:rPr lang="tr-TR" sz="2400" dirty="0" smtClean="0"/>
              <a:t> olgularında fayda kısıtlı...</a:t>
            </a:r>
          </a:p>
        </p:txBody>
      </p:sp>
    </p:spTree>
    <p:extLst>
      <p:ext uri="{BB962C8B-B14F-4D97-AF65-F5344CB8AC3E}">
        <p14:creationId xmlns:p14="http://schemas.microsoft.com/office/powerpoint/2010/main" val="2818099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err="1" smtClean="0">
                <a:solidFill>
                  <a:srgbClr val="FFFF00"/>
                </a:solidFill>
              </a:rPr>
              <a:t>İntrapartum</a:t>
            </a:r>
            <a:r>
              <a:rPr lang="en-US" sz="4000" dirty="0" smtClean="0">
                <a:solidFill>
                  <a:srgbClr val="FFFF00"/>
                </a:solidFill>
              </a:rPr>
              <a:t> </a:t>
            </a:r>
            <a:r>
              <a:rPr lang="en-US" sz="4000" dirty="0" err="1" smtClean="0">
                <a:solidFill>
                  <a:srgbClr val="FFFF00"/>
                </a:solidFill>
              </a:rPr>
              <a:t>Ultrason</a:t>
            </a:r>
            <a:r>
              <a:rPr lang="en-US" sz="4000" dirty="0" smtClean="0">
                <a:solidFill>
                  <a:srgbClr val="FFFF00"/>
                </a:solidFill>
              </a:rPr>
              <a:t> </a:t>
            </a:r>
            <a:r>
              <a:rPr lang="en-US" sz="4000" dirty="0" err="1" smtClean="0">
                <a:solidFill>
                  <a:srgbClr val="FFFF00"/>
                </a:solidFill>
              </a:rPr>
              <a:t>limitasyonları</a:t>
            </a:r>
            <a:r>
              <a:rPr lang="en-US" sz="4000" dirty="0" smtClean="0">
                <a:solidFill>
                  <a:srgbClr val="FFFF00"/>
                </a:solidFill>
              </a:rPr>
              <a:t> </a:t>
            </a:r>
            <a:r>
              <a:rPr lang="en-US" sz="4000" dirty="0" smtClean="0">
                <a:solidFill>
                  <a:srgbClr val="FFFF00"/>
                </a:solidFill>
                <a:sym typeface="Wingdings"/>
              </a:rPr>
              <a:t></a:t>
            </a:r>
            <a:endParaRPr lang="en-US" sz="40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6123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 err="1" smtClean="0"/>
              <a:t>Ultrason</a:t>
            </a:r>
            <a:r>
              <a:rPr lang="en-US" sz="2800" dirty="0" smtClean="0"/>
              <a:t> </a:t>
            </a:r>
            <a:r>
              <a:rPr lang="en-US" sz="2800" dirty="0" err="1" smtClean="0"/>
              <a:t>cihazı</a:t>
            </a:r>
            <a:r>
              <a:rPr lang="en-US" sz="2800" dirty="0" smtClean="0"/>
              <a:t> </a:t>
            </a:r>
            <a:r>
              <a:rPr lang="en-US" sz="2800" dirty="0" err="1" smtClean="0"/>
              <a:t>ve</a:t>
            </a:r>
            <a:r>
              <a:rPr lang="en-US" sz="2800" dirty="0" smtClean="0"/>
              <a:t> </a:t>
            </a:r>
            <a:r>
              <a:rPr lang="en-US" sz="2800" dirty="0" err="1" smtClean="0"/>
              <a:t>eğitimli</a:t>
            </a:r>
            <a:r>
              <a:rPr lang="en-US" sz="2800" dirty="0" smtClean="0"/>
              <a:t> </a:t>
            </a:r>
            <a:r>
              <a:rPr lang="en-US" sz="2800" dirty="0" err="1" smtClean="0"/>
              <a:t>personel</a:t>
            </a:r>
            <a:endParaRPr lang="en-US" sz="2800" dirty="0"/>
          </a:p>
          <a:p>
            <a:pPr marL="914400" lvl="1" indent="-514350"/>
            <a:r>
              <a:rPr lang="en-US" sz="2400" dirty="0" err="1" smtClean="0"/>
              <a:t>Doğru</a:t>
            </a:r>
            <a:r>
              <a:rPr lang="en-US" sz="2400" dirty="0" smtClean="0"/>
              <a:t> </a:t>
            </a:r>
            <a:r>
              <a:rPr lang="en-US" sz="2400" dirty="0" err="1"/>
              <a:t>t</a:t>
            </a:r>
            <a:r>
              <a:rPr lang="en-US" sz="2400" dirty="0" err="1" smtClean="0"/>
              <a:t>anı</a:t>
            </a:r>
            <a:r>
              <a:rPr lang="en-US" sz="2400" dirty="0" smtClean="0"/>
              <a:t> </a:t>
            </a:r>
            <a:r>
              <a:rPr lang="en-US" sz="2400" dirty="0" err="1" smtClean="0"/>
              <a:t>için</a:t>
            </a:r>
            <a:r>
              <a:rPr lang="en-US" sz="2400" dirty="0" smtClean="0"/>
              <a:t> </a:t>
            </a:r>
            <a:r>
              <a:rPr lang="en-US" sz="2400" dirty="0" err="1" smtClean="0"/>
              <a:t>tecrübe</a:t>
            </a:r>
            <a:r>
              <a:rPr lang="en-US" sz="2400" dirty="0" smtClean="0"/>
              <a:t> </a:t>
            </a:r>
            <a:r>
              <a:rPr lang="en-US" sz="2400" dirty="0" err="1" smtClean="0"/>
              <a:t>gerekir</a:t>
            </a:r>
            <a:endParaRPr lang="en-US" sz="24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err="1"/>
              <a:t>P</a:t>
            </a:r>
            <a:r>
              <a:rPr lang="en-US" sz="2800" dirty="0" err="1" smtClean="0"/>
              <a:t>ozisyon</a:t>
            </a:r>
            <a:r>
              <a:rPr lang="en-US" sz="2800" dirty="0" smtClean="0"/>
              <a:t> </a:t>
            </a:r>
            <a:r>
              <a:rPr lang="en-US" sz="2800" dirty="0" err="1" smtClean="0"/>
              <a:t>ve</a:t>
            </a:r>
            <a:r>
              <a:rPr lang="en-US" sz="2800" dirty="0" smtClean="0"/>
              <a:t> </a:t>
            </a:r>
            <a:r>
              <a:rPr lang="en-US" sz="2800" dirty="0" err="1" smtClean="0"/>
              <a:t>prezantasyon</a:t>
            </a:r>
            <a:r>
              <a:rPr lang="en-US" sz="2800" dirty="0" smtClean="0"/>
              <a:t> </a:t>
            </a:r>
            <a:r>
              <a:rPr lang="en-US" sz="2800" dirty="0" err="1" smtClean="0"/>
              <a:t>anomalilerinde</a:t>
            </a:r>
            <a:r>
              <a:rPr lang="en-US" sz="2800" dirty="0" smtClean="0"/>
              <a:t> </a:t>
            </a:r>
            <a:r>
              <a:rPr lang="en-US" sz="2800" dirty="0" err="1" smtClean="0"/>
              <a:t>kabul</a:t>
            </a:r>
            <a:r>
              <a:rPr lang="en-US" sz="2800" dirty="0" smtClean="0"/>
              <a:t> </a:t>
            </a:r>
            <a:r>
              <a:rPr lang="en-US" sz="2800" dirty="0" err="1" smtClean="0"/>
              <a:t>görmüş</a:t>
            </a:r>
            <a:r>
              <a:rPr lang="en-US" sz="2800" dirty="0" smtClean="0"/>
              <a:t> </a:t>
            </a:r>
            <a:r>
              <a:rPr lang="en-US" sz="2800" dirty="0" err="1" smtClean="0"/>
              <a:t>standart</a:t>
            </a:r>
            <a:r>
              <a:rPr lang="en-US" sz="2800" dirty="0" smtClean="0"/>
              <a:t> </a:t>
            </a:r>
            <a:r>
              <a:rPr lang="en-US" sz="2800" dirty="0" err="1" smtClean="0"/>
              <a:t>tedavi</a:t>
            </a:r>
            <a:r>
              <a:rPr lang="en-US" sz="2800" dirty="0" smtClean="0"/>
              <a:t> </a:t>
            </a:r>
            <a:r>
              <a:rPr lang="en-US" sz="2800" dirty="0" err="1" smtClean="0"/>
              <a:t>yok</a:t>
            </a:r>
            <a:r>
              <a:rPr lang="en-US" sz="2800" dirty="0" smtClean="0"/>
              <a:t> </a:t>
            </a:r>
          </a:p>
          <a:p>
            <a:pPr marL="914400" lvl="1" indent="-514350"/>
            <a:r>
              <a:rPr lang="en-US" sz="2400" dirty="0" smtClean="0"/>
              <a:t>En </a:t>
            </a:r>
            <a:r>
              <a:rPr lang="en-US" sz="2400" dirty="0" err="1" smtClean="0"/>
              <a:t>az</a:t>
            </a:r>
            <a:r>
              <a:rPr lang="en-US" sz="2400" dirty="0" smtClean="0"/>
              <a:t> </a:t>
            </a:r>
            <a:r>
              <a:rPr lang="en-US" sz="2400" dirty="0" err="1"/>
              <a:t>i</a:t>
            </a:r>
            <a:r>
              <a:rPr lang="en-US" sz="2400" dirty="0" err="1" smtClean="0"/>
              <a:t>ki</a:t>
            </a:r>
            <a:r>
              <a:rPr lang="en-US" sz="2400" dirty="0" smtClean="0"/>
              <a:t> </a:t>
            </a:r>
            <a:r>
              <a:rPr lang="en-US" sz="2400" dirty="0" err="1" smtClean="0"/>
              <a:t>prospektif</a:t>
            </a:r>
            <a:r>
              <a:rPr lang="en-US" sz="2400" dirty="0" smtClean="0"/>
              <a:t> randomize </a:t>
            </a:r>
            <a:r>
              <a:rPr lang="en-US" sz="2400" dirty="0" err="1" smtClean="0"/>
              <a:t>çalışma</a:t>
            </a:r>
            <a:r>
              <a:rPr lang="en-US" sz="2400" dirty="0" smtClean="0"/>
              <a:t> </a:t>
            </a:r>
            <a:r>
              <a:rPr lang="en-US" sz="2400" dirty="0" err="1" smtClean="0"/>
              <a:t>US’un</a:t>
            </a:r>
            <a:r>
              <a:rPr lang="en-US" sz="2400" dirty="0" smtClean="0"/>
              <a:t> </a:t>
            </a:r>
            <a:r>
              <a:rPr lang="en-US" sz="2400" dirty="0" err="1" smtClean="0"/>
              <a:t>doğum</a:t>
            </a:r>
            <a:r>
              <a:rPr lang="en-US" sz="2400" dirty="0" smtClean="0"/>
              <a:t> </a:t>
            </a:r>
            <a:r>
              <a:rPr lang="en-US" sz="2400" dirty="0" err="1" smtClean="0"/>
              <a:t>sürecinin</a:t>
            </a:r>
            <a:r>
              <a:rPr lang="en-US" sz="2400" dirty="0" smtClean="0"/>
              <a:t> </a:t>
            </a:r>
            <a:r>
              <a:rPr lang="en-US" sz="2400" dirty="0" err="1" smtClean="0"/>
              <a:t>akıbetini</a:t>
            </a:r>
            <a:r>
              <a:rPr lang="en-US" sz="2400" dirty="0" smtClean="0"/>
              <a:t> </a:t>
            </a:r>
            <a:r>
              <a:rPr lang="en-US" sz="2400" dirty="0" err="1" smtClean="0"/>
              <a:t>olumlu</a:t>
            </a:r>
            <a:r>
              <a:rPr lang="en-US" sz="2400" dirty="0" smtClean="0"/>
              <a:t> </a:t>
            </a:r>
            <a:r>
              <a:rPr lang="en-US" sz="2400" dirty="0" err="1" smtClean="0"/>
              <a:t>etkilediğini</a:t>
            </a:r>
            <a:r>
              <a:rPr lang="en-US" sz="2400" dirty="0" smtClean="0"/>
              <a:t> gösterememiştir</a:t>
            </a:r>
            <a:r>
              <a:rPr lang="en-US" sz="2400" baseline="30000" dirty="0" smtClean="0"/>
              <a:t>1,2</a:t>
            </a:r>
            <a:r>
              <a:rPr lang="en-US" sz="2400" dirty="0" smtClean="0"/>
              <a:t> </a:t>
            </a:r>
          </a:p>
          <a:p>
            <a:pPr marL="914400" lvl="1" indent="-514350"/>
            <a:r>
              <a:rPr lang="en-US" sz="2400" dirty="0" err="1" smtClean="0"/>
              <a:t>bir</a:t>
            </a:r>
            <a:r>
              <a:rPr lang="en-US" sz="2400" dirty="0" smtClean="0"/>
              <a:t> </a:t>
            </a:r>
            <a:r>
              <a:rPr lang="en-US" sz="2400" dirty="0" err="1" smtClean="0"/>
              <a:t>çalışmada</a:t>
            </a:r>
            <a:r>
              <a:rPr lang="en-US" sz="2400" dirty="0" smtClean="0"/>
              <a:t> </a:t>
            </a:r>
            <a:r>
              <a:rPr lang="en-US" sz="2400" dirty="0" err="1" smtClean="0"/>
              <a:t>US’un</a:t>
            </a:r>
            <a:r>
              <a:rPr lang="en-US" sz="2400" dirty="0" smtClean="0"/>
              <a:t> </a:t>
            </a:r>
            <a:r>
              <a:rPr lang="en-US" sz="2400" dirty="0" err="1" smtClean="0"/>
              <a:t>operatif</a:t>
            </a:r>
            <a:r>
              <a:rPr lang="en-US" sz="2400" dirty="0" smtClean="0"/>
              <a:t> </a:t>
            </a:r>
            <a:r>
              <a:rPr lang="en-US" sz="2400" dirty="0" err="1" smtClean="0"/>
              <a:t>doğum</a:t>
            </a:r>
            <a:r>
              <a:rPr lang="en-US" sz="2400" dirty="0" smtClean="0"/>
              <a:t> </a:t>
            </a:r>
            <a:r>
              <a:rPr lang="en-US" sz="2400" dirty="0" err="1" smtClean="0"/>
              <a:t>sıklığını</a:t>
            </a:r>
            <a:r>
              <a:rPr lang="en-US" sz="2400" dirty="0" smtClean="0"/>
              <a:t> (</a:t>
            </a:r>
            <a:r>
              <a:rPr lang="en-US" sz="2400" dirty="0" err="1" smtClean="0"/>
              <a:t>vakum</a:t>
            </a:r>
            <a:r>
              <a:rPr lang="en-US" sz="2400" dirty="0" smtClean="0"/>
              <a:t> </a:t>
            </a:r>
            <a:r>
              <a:rPr lang="en-US" sz="2400" dirty="0" err="1" smtClean="0"/>
              <a:t>ve</a:t>
            </a:r>
            <a:r>
              <a:rPr lang="en-US" sz="2400" dirty="0" smtClean="0"/>
              <a:t> </a:t>
            </a:r>
            <a:r>
              <a:rPr lang="en-US" sz="2400" dirty="0" err="1" smtClean="0"/>
              <a:t>sezaryen</a:t>
            </a:r>
            <a:r>
              <a:rPr lang="en-US" sz="2400" dirty="0" smtClean="0"/>
              <a:t>) </a:t>
            </a:r>
            <a:r>
              <a:rPr lang="en-US" sz="2400" dirty="0" err="1" smtClean="0"/>
              <a:t>anlamlı</a:t>
            </a:r>
            <a:r>
              <a:rPr lang="en-US" sz="2400" dirty="0" smtClean="0"/>
              <a:t> </a:t>
            </a:r>
            <a:r>
              <a:rPr lang="en-US" sz="2400" dirty="0" err="1" smtClean="0"/>
              <a:t>oranda</a:t>
            </a:r>
            <a:r>
              <a:rPr lang="en-US" sz="2400" dirty="0" smtClean="0"/>
              <a:t> </a:t>
            </a:r>
            <a:r>
              <a:rPr lang="en-US" sz="2400" dirty="0" err="1" smtClean="0"/>
              <a:t>arttırdığını</a:t>
            </a:r>
            <a:r>
              <a:rPr lang="en-US" sz="2400" dirty="0" smtClean="0"/>
              <a:t> göstermiş</a:t>
            </a:r>
            <a:r>
              <a:rPr lang="en-US" sz="2400" baseline="30000" dirty="0" smtClean="0"/>
              <a:t>2</a:t>
            </a:r>
          </a:p>
          <a:p>
            <a:pPr marL="0" indent="0">
              <a:buNone/>
            </a:pP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302367" y="5502527"/>
            <a:ext cx="85392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aseline="30000" dirty="0" smtClean="0"/>
              <a:t>1</a:t>
            </a:r>
            <a:r>
              <a:rPr lang="en-US" sz="1600" dirty="0" smtClean="0"/>
              <a:t>Ramphul </a:t>
            </a:r>
            <a:r>
              <a:rPr lang="en-US" sz="1600" dirty="0"/>
              <a:t>et al., Instrumental delivery and </a:t>
            </a:r>
            <a:r>
              <a:rPr lang="en-US" sz="1600" dirty="0" smtClean="0"/>
              <a:t>ultrasound… </a:t>
            </a:r>
          </a:p>
          <a:p>
            <a:pPr algn="r"/>
            <a:r>
              <a:rPr lang="en-US" sz="1600" dirty="0" smtClean="0"/>
              <a:t>BJOG </a:t>
            </a:r>
            <a:r>
              <a:rPr lang="en-US" sz="1600" dirty="0"/>
              <a:t>2014;121:1029–1038</a:t>
            </a:r>
            <a:r>
              <a:rPr lang="en-US" sz="1600" dirty="0" smtClean="0"/>
              <a:t>.</a:t>
            </a:r>
          </a:p>
          <a:p>
            <a:pPr algn="r"/>
            <a:r>
              <a:rPr lang="en-US" sz="1600" baseline="30000" dirty="0" smtClean="0"/>
              <a:t>2</a:t>
            </a:r>
            <a:r>
              <a:rPr lang="en-US" sz="1600" dirty="0" smtClean="0"/>
              <a:t>Popowski et al., </a:t>
            </a:r>
            <a:r>
              <a:rPr lang="en-US" sz="1600" dirty="0"/>
              <a:t>Influence of ultrasound determination of fetal head </a:t>
            </a:r>
            <a:r>
              <a:rPr lang="en-US" sz="1600" dirty="0" smtClean="0"/>
              <a:t>position on </a:t>
            </a:r>
            <a:r>
              <a:rPr lang="en-US" sz="1600" dirty="0"/>
              <a:t>mode of </a:t>
            </a:r>
            <a:r>
              <a:rPr lang="en-US" sz="1600" dirty="0" smtClean="0"/>
              <a:t>delivery…</a:t>
            </a:r>
          </a:p>
          <a:p>
            <a:pPr algn="r"/>
            <a:r>
              <a:rPr lang="en-US" sz="1600" dirty="0" smtClean="0"/>
              <a:t>Ultrasound </a:t>
            </a:r>
            <a:r>
              <a:rPr lang="en-US" sz="1600" dirty="0" err="1"/>
              <a:t>Obstet</a:t>
            </a:r>
            <a:r>
              <a:rPr lang="en-US" sz="1600" dirty="0"/>
              <a:t> </a:t>
            </a:r>
            <a:r>
              <a:rPr lang="en-US" sz="1600" dirty="0" err="1"/>
              <a:t>Gynecol</a:t>
            </a:r>
            <a:r>
              <a:rPr lang="en-US" sz="1600" dirty="0"/>
              <a:t> 2015; 46: 520–525</a:t>
            </a:r>
          </a:p>
          <a:p>
            <a:pPr algn="r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239983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solidFill>
                  <a:srgbClr val="FFFF00"/>
                </a:solidFill>
              </a:rPr>
              <a:t>Postpartum </a:t>
            </a:r>
            <a:r>
              <a:rPr lang="en-US" sz="5400" dirty="0" err="1" smtClean="0">
                <a:solidFill>
                  <a:srgbClr val="FFFF00"/>
                </a:solidFill>
              </a:rPr>
              <a:t>Ultrason</a:t>
            </a:r>
            <a:endParaRPr lang="en-US" sz="5400" dirty="0">
              <a:solidFill>
                <a:srgbClr val="FFFF00"/>
              </a:solidFill>
            </a:endParaRPr>
          </a:p>
        </p:txBody>
      </p:sp>
      <p:pic>
        <p:nvPicPr>
          <p:cNvPr id="5" name="placental separation(3)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lum bright="-5000" contrast="6000"/>
          </a:blip>
          <a:stretch>
            <a:fillRect/>
          </a:stretch>
        </p:blipFill>
        <p:spPr>
          <a:xfrm>
            <a:off x="614859" y="1739713"/>
            <a:ext cx="3687447" cy="340515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88537" y="2408236"/>
            <a:ext cx="411625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/>
              <a:t>Plasenta</a:t>
            </a:r>
            <a:r>
              <a:rPr lang="en-US" sz="3600" dirty="0" smtClean="0"/>
              <a:t> </a:t>
            </a:r>
            <a:r>
              <a:rPr lang="en-US" sz="3600" dirty="0" err="1" smtClean="0"/>
              <a:t>retansiyonu</a:t>
            </a:r>
            <a:endParaRPr lang="en-US" sz="3600" dirty="0" smtClean="0"/>
          </a:p>
          <a:p>
            <a:r>
              <a:rPr lang="en-US" sz="3600" dirty="0" err="1" smtClean="0"/>
              <a:t>Plasenta</a:t>
            </a:r>
            <a:r>
              <a:rPr lang="en-US" sz="3600" dirty="0" smtClean="0"/>
              <a:t> </a:t>
            </a:r>
            <a:r>
              <a:rPr lang="en-US" sz="3600" dirty="0" err="1" smtClean="0"/>
              <a:t>akreta</a:t>
            </a:r>
            <a:endParaRPr lang="en-US" sz="3600" dirty="0" smtClean="0"/>
          </a:p>
          <a:p>
            <a:r>
              <a:rPr lang="en-US" sz="3600" dirty="0" smtClean="0"/>
              <a:t>Postpartum </a:t>
            </a:r>
            <a:r>
              <a:rPr lang="en-US" sz="3600" dirty="0" err="1" smtClean="0"/>
              <a:t>kanama</a:t>
            </a:r>
            <a:endParaRPr lang="en-US" sz="3600" dirty="0" smtClean="0"/>
          </a:p>
          <a:p>
            <a:r>
              <a:rPr lang="en-US" sz="3600" dirty="0" err="1" smtClean="0"/>
              <a:t>Uterin</a:t>
            </a:r>
            <a:r>
              <a:rPr lang="en-US" sz="3600" dirty="0" smtClean="0"/>
              <a:t> </a:t>
            </a:r>
            <a:r>
              <a:rPr lang="en-US" sz="3600" dirty="0" err="1" smtClean="0"/>
              <a:t>inversiyon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57717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2884" y="1533122"/>
            <a:ext cx="4711646" cy="33703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Normal postpartum uterus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533122"/>
            <a:ext cx="4436953" cy="33703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50665" y="1566113"/>
            <a:ext cx="15487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&lt;25mm ?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494831" y="4981662"/>
            <a:ext cx="81919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Uterin</a:t>
            </a:r>
            <a:r>
              <a:rPr lang="en-US" sz="2800" dirty="0" smtClean="0"/>
              <a:t> </a:t>
            </a:r>
            <a:r>
              <a:rPr lang="en-US" sz="2800" dirty="0" err="1" smtClean="0"/>
              <a:t>kavite</a:t>
            </a:r>
            <a:r>
              <a:rPr lang="en-US" sz="2800" dirty="0" smtClean="0"/>
              <a:t> </a:t>
            </a:r>
            <a:r>
              <a:rPr lang="en-US" sz="2800" dirty="0" err="1" smtClean="0"/>
              <a:t>sadece</a:t>
            </a:r>
            <a:r>
              <a:rPr lang="en-US" sz="2800" dirty="0" smtClean="0"/>
              <a:t> </a:t>
            </a:r>
            <a:r>
              <a:rPr lang="en-US" sz="2800" dirty="0" err="1" smtClean="0"/>
              <a:t>kalın</a:t>
            </a:r>
            <a:r>
              <a:rPr lang="en-US" sz="2800" dirty="0" smtClean="0"/>
              <a:t> </a:t>
            </a:r>
            <a:r>
              <a:rPr lang="en-US" sz="2800" dirty="0" err="1" smtClean="0"/>
              <a:t>olabilir</a:t>
            </a:r>
            <a:r>
              <a:rPr lang="en-US" sz="2800" dirty="0" smtClean="0"/>
              <a:t> </a:t>
            </a:r>
            <a:r>
              <a:rPr lang="en-US" sz="2800" dirty="0" err="1" smtClean="0"/>
              <a:t>ve</a:t>
            </a:r>
            <a:r>
              <a:rPr lang="en-US" sz="2800" dirty="0" smtClean="0"/>
              <a:t>/</a:t>
            </a:r>
            <a:r>
              <a:rPr lang="en-US" sz="2800" dirty="0" err="1" smtClean="0"/>
              <a:t>veya</a:t>
            </a:r>
            <a:r>
              <a:rPr lang="en-US" sz="2800" dirty="0" smtClean="0"/>
              <a:t> </a:t>
            </a:r>
            <a:r>
              <a:rPr lang="en-US" sz="2800" dirty="0" err="1" smtClean="0"/>
              <a:t>heterojen</a:t>
            </a:r>
            <a:r>
              <a:rPr lang="en-US" sz="2800" dirty="0" smtClean="0"/>
              <a:t> </a:t>
            </a:r>
            <a:r>
              <a:rPr lang="en-US" sz="2800" dirty="0" err="1" smtClean="0"/>
              <a:t>ekolu</a:t>
            </a:r>
            <a:r>
              <a:rPr lang="en-US" sz="2800" dirty="0" smtClean="0"/>
              <a:t> </a:t>
            </a:r>
            <a:r>
              <a:rPr lang="en-US" sz="2800" dirty="0" err="1" smtClean="0"/>
              <a:t>materyel</a:t>
            </a:r>
            <a:r>
              <a:rPr lang="en-US" sz="2800" dirty="0" smtClean="0"/>
              <a:t> (</a:t>
            </a:r>
            <a:r>
              <a:rPr lang="en-US" sz="2800" dirty="0" err="1" smtClean="0"/>
              <a:t>koagulm</a:t>
            </a:r>
            <a:r>
              <a:rPr lang="en-US" sz="2800" dirty="0" smtClean="0"/>
              <a:t>) </a:t>
            </a:r>
            <a:r>
              <a:rPr lang="en-US" sz="2800" dirty="0" err="1" smtClean="0"/>
              <a:t>izlenebilir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840393" y="6187406"/>
            <a:ext cx="61414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Sokol</a:t>
            </a:r>
            <a:r>
              <a:rPr lang="en-US" sz="1400" dirty="0" smtClean="0"/>
              <a:t> et al., </a:t>
            </a:r>
            <a:r>
              <a:rPr lang="en-US" sz="1400" dirty="0"/>
              <a:t>The Journal of Maternal–Fetal and Neonatal Medicine 2004;15:95–99 </a:t>
            </a:r>
          </a:p>
        </p:txBody>
      </p:sp>
      <p:sp>
        <p:nvSpPr>
          <p:cNvPr id="8" name="Rectangle 7"/>
          <p:cNvSpPr/>
          <p:nvPr/>
        </p:nvSpPr>
        <p:spPr>
          <a:xfrm>
            <a:off x="3454323" y="2016634"/>
            <a:ext cx="18754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/>
              <a:t>Ortl</a:t>
            </a:r>
            <a:r>
              <a:rPr lang="en-US" dirty="0" smtClean="0"/>
              <a:t>. = 11 </a:t>
            </a:r>
            <a:r>
              <a:rPr lang="en-US" dirty="0"/>
              <a:t>± </a:t>
            </a:r>
            <a:r>
              <a:rPr lang="en-US" dirty="0" smtClean="0"/>
              <a:t>6 </a:t>
            </a:r>
            <a:r>
              <a:rPr lang="en-US" dirty="0"/>
              <a:t>m</a:t>
            </a:r>
            <a:r>
              <a:rPr lang="en-US" dirty="0" smtClean="0"/>
              <a:t>m</a:t>
            </a:r>
            <a:r>
              <a:rPr lang="en-US" dirty="0"/>
              <a:t>.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1118" y="6393585"/>
            <a:ext cx="88115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Herzberg, Bowie, </a:t>
            </a:r>
            <a:r>
              <a:rPr lang="en-US" sz="1400" dirty="0" err="1" smtClean="0"/>
              <a:t>Ultrasoudn</a:t>
            </a:r>
            <a:r>
              <a:rPr lang="en-US" sz="1400" dirty="0" smtClean="0"/>
              <a:t> of the postpartum uterus: </a:t>
            </a:r>
            <a:r>
              <a:rPr lang="en-US" sz="1400" dirty="0" err="1" smtClean="0"/>
              <a:t>perdiction</a:t>
            </a:r>
            <a:r>
              <a:rPr lang="en-US" sz="1400" dirty="0" smtClean="0"/>
              <a:t> of retained placental tissue, </a:t>
            </a:r>
            <a:r>
              <a:rPr lang="en-US" sz="1400" dirty="0" err="1"/>
              <a:t>JUltrasound</a:t>
            </a:r>
            <a:r>
              <a:rPr lang="en-US" sz="1400" dirty="0"/>
              <a:t> </a:t>
            </a:r>
            <a:r>
              <a:rPr lang="en-US" sz="1400" dirty="0" smtClean="0"/>
              <a:t>Med, 1991  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938797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708"/>
            <a:ext cx="8229600" cy="1143000"/>
          </a:xfrm>
        </p:spPr>
        <p:txBody>
          <a:bodyPr>
            <a:normAutofit/>
          </a:bodyPr>
          <a:lstStyle/>
          <a:p>
            <a:r>
              <a:rPr lang="en-US" sz="4800" dirty="0" err="1" smtClean="0">
                <a:solidFill>
                  <a:srgbClr val="FFFF00"/>
                </a:solidFill>
              </a:rPr>
              <a:t>Plasenta</a:t>
            </a:r>
            <a:r>
              <a:rPr lang="en-US" sz="4800" dirty="0" smtClean="0">
                <a:solidFill>
                  <a:srgbClr val="FFFF00"/>
                </a:solidFill>
              </a:rPr>
              <a:t> </a:t>
            </a:r>
            <a:r>
              <a:rPr lang="en-US" sz="4800" dirty="0" err="1" smtClean="0">
                <a:solidFill>
                  <a:srgbClr val="FFFF00"/>
                </a:solidFill>
              </a:rPr>
              <a:t>retansiyonu</a:t>
            </a:r>
            <a:endParaRPr lang="en-US" sz="4800" dirty="0">
              <a:solidFill>
                <a:srgbClr val="FFFF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181" y="1765023"/>
            <a:ext cx="4535268" cy="361250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4637448" y="1765023"/>
            <a:ext cx="2870770" cy="257329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>
            <a:off x="4637448" y="4338319"/>
            <a:ext cx="2870770" cy="2153489"/>
          </a:xfrm>
          <a:prstGeom prst="rect">
            <a:avLst/>
          </a:prstGeom>
        </p:spPr>
      </p:pic>
      <p:cxnSp>
        <p:nvCxnSpPr>
          <p:cNvPr id="13" name="Straight Arrow Connector 12"/>
          <p:cNvCxnSpPr/>
          <p:nvPr/>
        </p:nvCxnSpPr>
        <p:spPr>
          <a:xfrm flipH="1">
            <a:off x="6696662" y="4552763"/>
            <a:ext cx="82471" cy="197945"/>
          </a:xfrm>
          <a:prstGeom prst="straightConnector1">
            <a:avLst/>
          </a:prstGeom>
          <a:ln w="381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5641035" y="4453785"/>
            <a:ext cx="65977" cy="247433"/>
          </a:xfrm>
          <a:prstGeom prst="straightConnector1">
            <a:avLst/>
          </a:prstGeom>
          <a:ln w="381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5179195" y="5146593"/>
            <a:ext cx="230920" cy="32991"/>
          </a:xfrm>
          <a:prstGeom prst="straightConnector1">
            <a:avLst/>
          </a:prstGeom>
          <a:ln w="381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6020401" y="5591973"/>
            <a:ext cx="0" cy="296921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>
            <a:off x="6399769" y="4783695"/>
            <a:ext cx="115459" cy="214441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6399769" y="6037349"/>
            <a:ext cx="98964" cy="329910"/>
          </a:xfrm>
          <a:prstGeom prst="straightConnector1">
            <a:avLst/>
          </a:prstGeom>
          <a:ln w="381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5399291" y="4981641"/>
            <a:ext cx="291227" cy="131964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H="1">
            <a:off x="6894597" y="5047621"/>
            <a:ext cx="98965" cy="18144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 flipV="1">
            <a:off x="6779133" y="5509499"/>
            <a:ext cx="82470" cy="29692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5399291" y="5624964"/>
            <a:ext cx="230920" cy="214445"/>
          </a:xfrm>
          <a:prstGeom prst="straightConnector1">
            <a:avLst/>
          </a:prstGeom>
          <a:ln w="381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1467988" y="1781525"/>
            <a:ext cx="14245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/>
              <a:t>P</a:t>
            </a:r>
            <a:r>
              <a:rPr lang="en-US" sz="2800" dirty="0" err="1" smtClean="0"/>
              <a:t>lasenta</a:t>
            </a:r>
            <a:endParaRPr lang="en-US" sz="2800" dirty="0"/>
          </a:p>
        </p:txBody>
      </p:sp>
      <p:sp>
        <p:nvSpPr>
          <p:cNvPr id="47" name="TextBox 46"/>
          <p:cNvSpPr txBox="1"/>
          <p:nvPr/>
        </p:nvSpPr>
        <p:spPr>
          <a:xfrm>
            <a:off x="6020401" y="1258305"/>
            <a:ext cx="22929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/>
              <a:t>Koagulm</a:t>
            </a:r>
            <a:r>
              <a:rPr lang="en-US" sz="2800" dirty="0" smtClean="0"/>
              <a:t>/</a:t>
            </a:r>
            <a:r>
              <a:rPr lang="en-US" sz="2800" dirty="0" err="1" smtClean="0"/>
              <a:t>hava</a:t>
            </a:r>
            <a:endParaRPr lang="en-US" sz="2800" dirty="0"/>
          </a:p>
        </p:txBody>
      </p:sp>
      <p:cxnSp>
        <p:nvCxnSpPr>
          <p:cNvPr id="48" name="Straight Arrow Connector 47"/>
          <p:cNvCxnSpPr/>
          <p:nvPr/>
        </p:nvCxnSpPr>
        <p:spPr>
          <a:xfrm flipV="1">
            <a:off x="6226235" y="3072104"/>
            <a:ext cx="0" cy="296921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6226235" y="2177405"/>
            <a:ext cx="0" cy="329909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0162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708"/>
            <a:ext cx="8229600" cy="1143000"/>
          </a:xfrm>
        </p:spPr>
        <p:txBody>
          <a:bodyPr>
            <a:normAutofit/>
          </a:bodyPr>
          <a:lstStyle/>
          <a:p>
            <a:r>
              <a:rPr lang="en-US" sz="4800" dirty="0" err="1" smtClean="0">
                <a:solidFill>
                  <a:srgbClr val="FFFF00"/>
                </a:solidFill>
              </a:rPr>
              <a:t>Plasenta</a:t>
            </a:r>
            <a:r>
              <a:rPr lang="en-US" sz="4800" dirty="0" smtClean="0">
                <a:solidFill>
                  <a:srgbClr val="FFFF00"/>
                </a:solidFill>
              </a:rPr>
              <a:t> </a:t>
            </a:r>
            <a:r>
              <a:rPr lang="en-US" sz="4800" dirty="0" err="1" smtClean="0">
                <a:solidFill>
                  <a:srgbClr val="FFFF00"/>
                </a:solidFill>
              </a:rPr>
              <a:t>retansiyonu</a:t>
            </a:r>
            <a:endParaRPr lang="en-US" sz="4800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678" y="1405631"/>
            <a:ext cx="3623437" cy="240565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5594" y="1417638"/>
            <a:ext cx="3422862" cy="23936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3677" y="3976236"/>
            <a:ext cx="3623437" cy="271757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61264" y="3976236"/>
            <a:ext cx="3416781" cy="2717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749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FF00"/>
                </a:solidFill>
              </a:rPr>
              <a:t>Plasenta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yapışma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anomalisi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65" y="1712528"/>
            <a:ext cx="4333176" cy="306288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2840" y="1712527"/>
            <a:ext cx="4597769" cy="306288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58872" y="5967878"/>
            <a:ext cx="8277009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err="1" smtClean="0"/>
              <a:t>Krapp</a:t>
            </a:r>
            <a:r>
              <a:rPr lang="en-US" sz="1600" dirty="0" smtClean="0"/>
              <a:t> et al., </a:t>
            </a:r>
            <a:r>
              <a:rPr lang="en-US" sz="1600" b="1" dirty="0"/>
              <a:t>Gray scale and color Doppler </a:t>
            </a:r>
            <a:r>
              <a:rPr lang="en-US" sz="1600" b="1" dirty="0" err="1"/>
              <a:t>sonography</a:t>
            </a:r>
            <a:r>
              <a:rPr lang="en-US" sz="1600" b="1" dirty="0"/>
              <a:t> in the third stage of labor for early detection of failed placental separation </a:t>
            </a:r>
            <a:r>
              <a:rPr lang="en-US" sz="1600" dirty="0" smtClean="0"/>
              <a:t>, UOG, 2000</a:t>
            </a:r>
            <a:endParaRPr lang="en-US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429491" y="4775413"/>
            <a:ext cx="82573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62 </a:t>
            </a:r>
            <a:r>
              <a:rPr lang="en-US" dirty="0" err="1" smtClean="0"/>
              <a:t>hastada</a:t>
            </a:r>
            <a:r>
              <a:rPr lang="en-US" dirty="0" smtClean="0"/>
              <a:t> </a:t>
            </a:r>
            <a:r>
              <a:rPr lang="en-US" dirty="0" err="1" smtClean="0"/>
              <a:t>plasentanın</a:t>
            </a:r>
            <a:r>
              <a:rPr lang="en-US" dirty="0" smtClean="0"/>
              <a:t> </a:t>
            </a:r>
            <a:r>
              <a:rPr lang="en-US" dirty="0" err="1" smtClean="0"/>
              <a:t>ayrılması</a:t>
            </a:r>
            <a:r>
              <a:rPr lang="en-US" dirty="0" smtClean="0"/>
              <a:t> US </a:t>
            </a:r>
            <a:r>
              <a:rPr lang="en-US" dirty="0" err="1" smtClean="0"/>
              <a:t>ile</a:t>
            </a:r>
            <a:r>
              <a:rPr lang="en-US" dirty="0" smtClean="0"/>
              <a:t> </a:t>
            </a:r>
            <a:r>
              <a:rPr lang="en-US" dirty="0" err="1" smtClean="0"/>
              <a:t>takip</a:t>
            </a:r>
            <a:r>
              <a:rPr lang="en-US" dirty="0" smtClean="0"/>
              <a:t> </a:t>
            </a:r>
            <a:r>
              <a:rPr lang="en-US" dirty="0" err="1" smtClean="0"/>
              <a:t>edilmiş</a:t>
            </a:r>
            <a:r>
              <a:rPr lang="en-US" dirty="0" smtClean="0"/>
              <a:t>: 57 </a:t>
            </a:r>
            <a:r>
              <a:rPr lang="en-US" dirty="0" err="1" smtClean="0"/>
              <a:t>hastada</a:t>
            </a:r>
            <a:r>
              <a:rPr lang="en-US" dirty="0" smtClean="0"/>
              <a:t> myometrial-</a:t>
            </a:r>
            <a:r>
              <a:rPr lang="en-US" dirty="0" err="1" smtClean="0"/>
              <a:t>plasental</a:t>
            </a:r>
            <a:r>
              <a:rPr lang="en-US" dirty="0" smtClean="0"/>
              <a:t> </a:t>
            </a:r>
            <a:r>
              <a:rPr lang="en-US" dirty="0" err="1" smtClean="0"/>
              <a:t>kanlanma</a:t>
            </a:r>
            <a:r>
              <a:rPr lang="en-US" dirty="0" smtClean="0"/>
              <a:t> </a:t>
            </a:r>
            <a:r>
              <a:rPr lang="en-US" dirty="0" err="1" smtClean="0"/>
              <a:t>kaybolmuş</a:t>
            </a:r>
            <a:r>
              <a:rPr lang="en-US" dirty="0"/>
              <a:t>.</a:t>
            </a:r>
            <a:r>
              <a:rPr lang="en-US" dirty="0" smtClean="0"/>
              <a:t> 5 </a:t>
            </a:r>
            <a:r>
              <a:rPr lang="en-US" dirty="0" err="1" smtClean="0"/>
              <a:t>hastada</a:t>
            </a:r>
            <a:r>
              <a:rPr lang="en-US" dirty="0" smtClean="0"/>
              <a:t>  </a:t>
            </a:r>
            <a:r>
              <a:rPr lang="en-US" dirty="0" err="1" smtClean="0"/>
              <a:t>kısmen</a:t>
            </a:r>
            <a:r>
              <a:rPr lang="en-US" dirty="0" smtClean="0"/>
              <a:t> </a:t>
            </a:r>
            <a:r>
              <a:rPr lang="en-US" dirty="0" err="1" smtClean="0"/>
              <a:t>izlenmeyen</a:t>
            </a:r>
            <a:r>
              <a:rPr lang="en-US" dirty="0" smtClean="0"/>
              <a:t> </a:t>
            </a:r>
            <a:r>
              <a:rPr lang="en-US" dirty="0" err="1" smtClean="0"/>
              <a:t>devam</a:t>
            </a:r>
            <a:r>
              <a:rPr lang="en-US" dirty="0" smtClean="0"/>
              <a:t> </a:t>
            </a:r>
            <a:r>
              <a:rPr lang="en-US" dirty="0" err="1" smtClean="0"/>
              <a:t>etmiş</a:t>
            </a:r>
            <a:r>
              <a:rPr lang="en-US" dirty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bunların</a:t>
            </a:r>
            <a:r>
              <a:rPr lang="en-US" dirty="0" smtClean="0"/>
              <a:t> </a:t>
            </a:r>
            <a:r>
              <a:rPr lang="en-US" dirty="0" err="1" smtClean="0"/>
              <a:t>hepsinde</a:t>
            </a:r>
            <a:r>
              <a:rPr lang="en-US" dirty="0" smtClean="0"/>
              <a:t> </a:t>
            </a:r>
            <a:r>
              <a:rPr lang="en-US" dirty="0" err="1" smtClean="0"/>
              <a:t>plasenta</a:t>
            </a:r>
            <a:r>
              <a:rPr lang="en-US" dirty="0" smtClean="0"/>
              <a:t> </a:t>
            </a:r>
            <a:r>
              <a:rPr lang="en-US" dirty="0" err="1" smtClean="0"/>
              <a:t>yapışma</a:t>
            </a:r>
            <a:r>
              <a:rPr lang="en-US" dirty="0" smtClean="0"/>
              <a:t> </a:t>
            </a:r>
            <a:r>
              <a:rPr lang="en-US" dirty="0" err="1" smtClean="0"/>
              <a:t>anomalisi</a:t>
            </a:r>
            <a:r>
              <a:rPr lang="en-US" dirty="0" smtClean="0"/>
              <a:t> </a:t>
            </a:r>
            <a:r>
              <a:rPr lang="en-US" dirty="0" err="1" smtClean="0"/>
              <a:t>saptanmış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9629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441460"/>
            <a:ext cx="8229600" cy="1143000"/>
          </a:xfrm>
        </p:spPr>
        <p:txBody>
          <a:bodyPr/>
          <a:lstStyle/>
          <a:p>
            <a:r>
              <a:rPr lang="tr-TR" dirty="0" err="1" smtClean="0">
                <a:solidFill>
                  <a:srgbClr val="FFFF00"/>
                </a:solidFill>
              </a:rPr>
              <a:t>İntrapartum</a:t>
            </a:r>
            <a:r>
              <a:rPr lang="tr-TR" dirty="0" smtClean="0">
                <a:solidFill>
                  <a:srgbClr val="FFFF00"/>
                </a:solidFill>
              </a:rPr>
              <a:t> ultrason 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5200" y="1618672"/>
            <a:ext cx="7301345" cy="4795994"/>
          </a:xfrm>
        </p:spPr>
        <p:txBody>
          <a:bodyPr>
            <a:normAutofit fontScale="92500" lnSpcReduction="10000"/>
          </a:bodyPr>
          <a:lstStyle/>
          <a:p>
            <a:r>
              <a:rPr lang="tr-TR" dirty="0" smtClean="0"/>
              <a:t>Doğumun birinci evresinde yarar ?</a:t>
            </a:r>
          </a:p>
          <a:p>
            <a:r>
              <a:rPr lang="tr-TR" dirty="0" smtClean="0"/>
              <a:t>Doğumun ikinci evresi</a:t>
            </a:r>
          </a:p>
          <a:p>
            <a:pPr lvl="1"/>
            <a:r>
              <a:rPr lang="tr-TR" dirty="0"/>
              <a:t>Başın seviyesi (“</a:t>
            </a:r>
            <a:r>
              <a:rPr lang="tr-TR" dirty="0" err="1"/>
              <a:t>station</a:t>
            </a:r>
            <a:r>
              <a:rPr lang="tr-TR" dirty="0"/>
              <a:t>”</a:t>
            </a:r>
            <a:r>
              <a:rPr lang="tr-TR" dirty="0" smtClean="0"/>
              <a:t>) ve pozisyonu</a:t>
            </a:r>
            <a:endParaRPr lang="tr-TR" dirty="0"/>
          </a:p>
          <a:p>
            <a:pPr lvl="1"/>
            <a:r>
              <a:rPr lang="en-US" dirty="0" err="1" smtClean="0"/>
              <a:t>Prezantasyon</a:t>
            </a:r>
            <a:r>
              <a:rPr lang="en-US" dirty="0" smtClean="0"/>
              <a:t> (</a:t>
            </a:r>
            <a:r>
              <a:rPr lang="en-US" dirty="0" err="1" smtClean="0"/>
              <a:t>defleksiyon</a:t>
            </a:r>
            <a:r>
              <a:rPr lang="en-US" dirty="0"/>
              <a:t> </a:t>
            </a:r>
            <a:r>
              <a:rPr lang="en-US" dirty="0" err="1" smtClean="0"/>
              <a:t>vb</a:t>
            </a:r>
            <a:r>
              <a:rPr lang="en-US" dirty="0" smtClean="0"/>
              <a:t>) </a:t>
            </a:r>
            <a:r>
              <a:rPr lang="en-US" dirty="0" err="1" smtClean="0"/>
              <a:t>ve</a:t>
            </a:r>
            <a:r>
              <a:rPr lang="en-US" dirty="0" smtClean="0"/>
              <a:t> p</a:t>
            </a:r>
            <a:r>
              <a:rPr lang="tr-TR" dirty="0" err="1" smtClean="0"/>
              <a:t>ozisyon</a:t>
            </a:r>
            <a:r>
              <a:rPr lang="tr-TR" dirty="0" smtClean="0"/>
              <a:t> anomalileri (</a:t>
            </a:r>
            <a:r>
              <a:rPr lang="tr-TR" dirty="0" err="1"/>
              <a:t>o</a:t>
            </a:r>
            <a:r>
              <a:rPr lang="tr-TR" dirty="0" err="1" smtClean="0"/>
              <a:t>ksiput</a:t>
            </a:r>
            <a:r>
              <a:rPr lang="tr-TR" dirty="0" smtClean="0"/>
              <a:t> </a:t>
            </a:r>
            <a:r>
              <a:rPr lang="tr-TR" dirty="0" err="1" smtClean="0"/>
              <a:t>posterior</a:t>
            </a:r>
            <a:r>
              <a:rPr lang="tr-TR" dirty="0" smtClean="0"/>
              <a:t> </a:t>
            </a:r>
            <a:r>
              <a:rPr lang="tr-TR" dirty="0" err="1" smtClean="0"/>
              <a:t>vb</a:t>
            </a:r>
            <a:r>
              <a:rPr lang="tr-TR" dirty="0" smtClean="0"/>
              <a:t>)</a:t>
            </a:r>
          </a:p>
          <a:p>
            <a:r>
              <a:rPr lang="tr-TR" dirty="0" smtClean="0"/>
              <a:t>Doğumun üçüncü evresi</a:t>
            </a:r>
          </a:p>
          <a:p>
            <a:pPr lvl="1"/>
            <a:r>
              <a:rPr lang="tr-TR" dirty="0" smtClean="0"/>
              <a:t>Plasenta </a:t>
            </a:r>
            <a:r>
              <a:rPr lang="tr-TR" dirty="0" err="1" smtClean="0"/>
              <a:t>retansiyonu</a:t>
            </a:r>
            <a:endParaRPr lang="tr-TR" dirty="0" smtClean="0"/>
          </a:p>
          <a:p>
            <a:pPr lvl="1"/>
            <a:r>
              <a:rPr lang="tr-TR" dirty="0" smtClean="0"/>
              <a:t>Plasenta yapışma anomalileri</a:t>
            </a:r>
          </a:p>
          <a:p>
            <a:pPr lvl="1"/>
            <a:r>
              <a:rPr lang="tr-TR" dirty="0" err="1" smtClean="0"/>
              <a:t>Uterin</a:t>
            </a:r>
            <a:r>
              <a:rPr lang="tr-TR" dirty="0" smtClean="0"/>
              <a:t> </a:t>
            </a:r>
            <a:r>
              <a:rPr lang="tr-TR" dirty="0" err="1" smtClean="0"/>
              <a:t>inversiyon</a:t>
            </a:r>
            <a:endParaRPr lang="tr-TR" dirty="0" smtClean="0"/>
          </a:p>
          <a:p>
            <a:pPr lvl="1"/>
            <a:r>
              <a:rPr lang="tr-TR" dirty="0" err="1" smtClean="0"/>
              <a:t>Postpartum</a:t>
            </a:r>
            <a:r>
              <a:rPr lang="tr-TR" dirty="0" smtClean="0"/>
              <a:t> kanama yönetimi</a:t>
            </a:r>
          </a:p>
          <a:p>
            <a:pPr lvl="1"/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val="2003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5300" dirty="0" smtClean="0">
                <a:solidFill>
                  <a:srgbClr val="FFFF00"/>
                </a:solidFill>
              </a:rPr>
              <a:t>Postpartum </a:t>
            </a:r>
            <a:r>
              <a:rPr lang="en-US" sz="5300" dirty="0" err="1" smtClean="0">
                <a:solidFill>
                  <a:srgbClr val="FFFF00"/>
                </a:solidFill>
              </a:rPr>
              <a:t>kanama</a:t>
            </a:r>
            <a:r>
              <a:rPr lang="en-US" sz="5300" dirty="0" smtClean="0">
                <a:solidFill>
                  <a:srgbClr val="FFFF00"/>
                </a:solidFill>
              </a:rPr>
              <a:t>:</a:t>
            </a:r>
            <a:br>
              <a:rPr lang="en-US" sz="5300" dirty="0" smtClean="0">
                <a:solidFill>
                  <a:srgbClr val="FFFF00"/>
                </a:solidFill>
              </a:rPr>
            </a:br>
            <a:r>
              <a:rPr lang="en-US" sz="4000" dirty="0" smtClean="0">
                <a:solidFill>
                  <a:srgbClr val="FFFF00"/>
                </a:solidFill>
              </a:rPr>
              <a:t>uterus alt </a:t>
            </a:r>
            <a:r>
              <a:rPr lang="en-US" sz="4000" dirty="0" err="1" smtClean="0">
                <a:solidFill>
                  <a:srgbClr val="FFFF00"/>
                </a:solidFill>
              </a:rPr>
              <a:t>segmentte</a:t>
            </a:r>
            <a:r>
              <a:rPr lang="en-US" sz="4000" dirty="0" smtClean="0">
                <a:solidFill>
                  <a:srgbClr val="FFFF00"/>
                </a:solidFill>
              </a:rPr>
              <a:t> </a:t>
            </a:r>
            <a:r>
              <a:rPr lang="en-US" sz="4000" dirty="0" err="1" smtClean="0">
                <a:solidFill>
                  <a:srgbClr val="FFFF00"/>
                </a:solidFill>
              </a:rPr>
              <a:t>distansiyon</a:t>
            </a:r>
            <a:endParaRPr lang="en-US" sz="4000" dirty="0">
              <a:solidFill>
                <a:srgbClr val="FFFF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t="2533" b="-1687"/>
          <a:stretch/>
        </p:blipFill>
        <p:spPr>
          <a:xfrm>
            <a:off x="280402" y="1756800"/>
            <a:ext cx="4798475" cy="42372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995" t="1167" r="1110" b="1186"/>
          <a:stretch/>
        </p:blipFill>
        <p:spPr>
          <a:xfrm>
            <a:off x="5378400" y="1717200"/>
            <a:ext cx="3434400" cy="2980800"/>
          </a:xfrm>
          <a:prstGeom prst="rect">
            <a:avLst/>
          </a:prstGeom>
          <a:ln>
            <a:solidFill>
              <a:srgbClr val="FFFF00"/>
            </a:solidFill>
          </a:ln>
        </p:spPr>
      </p:pic>
      <p:cxnSp>
        <p:nvCxnSpPr>
          <p:cNvPr id="6" name="Straight Connector 5"/>
          <p:cNvCxnSpPr/>
          <p:nvPr/>
        </p:nvCxnSpPr>
        <p:spPr>
          <a:xfrm flipH="1">
            <a:off x="1121609" y="3117648"/>
            <a:ext cx="362874" cy="2045440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78335" y="5080613"/>
            <a:ext cx="121559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/>
              <a:t>Kavite</a:t>
            </a:r>
            <a:endParaRPr lang="en-US" sz="3200" dirty="0"/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3183391" y="5056678"/>
            <a:ext cx="812170" cy="353843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723957" y="5056678"/>
            <a:ext cx="93507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/>
              <a:t>Pıhtı</a:t>
            </a:r>
            <a:endParaRPr lang="en-US" sz="3200" dirty="0"/>
          </a:p>
        </p:txBody>
      </p:sp>
      <p:sp>
        <p:nvSpPr>
          <p:cNvPr id="11" name="Up Arrow 10"/>
          <p:cNvSpPr/>
          <p:nvPr/>
        </p:nvSpPr>
        <p:spPr>
          <a:xfrm>
            <a:off x="7046997" y="2655770"/>
            <a:ext cx="346379" cy="313415"/>
          </a:xfrm>
          <a:prstGeom prst="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Up Arrow 11"/>
          <p:cNvSpPr/>
          <p:nvPr/>
        </p:nvSpPr>
        <p:spPr>
          <a:xfrm>
            <a:off x="7063491" y="1933930"/>
            <a:ext cx="346379" cy="313415"/>
          </a:xfrm>
          <a:prstGeom prst="upArrow">
            <a:avLst/>
          </a:prstGeom>
          <a:scene3d>
            <a:camera prst="orthographicFront">
              <a:rot lat="0" lon="0" rev="1080000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/>
          <p:cNvCxnSpPr/>
          <p:nvPr/>
        </p:nvCxnSpPr>
        <p:spPr>
          <a:xfrm>
            <a:off x="7191493" y="3117648"/>
            <a:ext cx="0" cy="1847495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3055390" y="2837225"/>
            <a:ext cx="606334" cy="2573296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043149" y="5361036"/>
            <a:ext cx="218942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Alt segment</a:t>
            </a:r>
            <a:endParaRPr lang="en-US" sz="3200" dirty="0"/>
          </a:p>
        </p:txBody>
      </p:sp>
      <p:cxnSp>
        <p:nvCxnSpPr>
          <p:cNvPr id="9" name="Straight Connector 8"/>
          <p:cNvCxnSpPr/>
          <p:nvPr/>
        </p:nvCxnSpPr>
        <p:spPr>
          <a:xfrm flipH="1">
            <a:off x="4232571" y="2441333"/>
            <a:ext cx="369325" cy="2919703"/>
          </a:xfrm>
          <a:prstGeom prst="line">
            <a:avLst/>
          </a:prstGeom>
          <a:ln>
            <a:solidFill>
              <a:srgbClr val="FFFF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601896" y="2441333"/>
            <a:ext cx="776504" cy="0"/>
          </a:xfrm>
          <a:prstGeom prst="line">
            <a:avLst/>
          </a:prstGeom>
          <a:ln>
            <a:solidFill>
              <a:srgbClr val="FFFF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5934364" y="6026728"/>
            <a:ext cx="26790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Tip 1 </a:t>
            </a:r>
            <a:r>
              <a:rPr lang="en-US" sz="2400" dirty="0" err="1" smtClean="0"/>
              <a:t>uterin</a:t>
            </a:r>
            <a:r>
              <a:rPr lang="en-US" sz="2400" dirty="0" smtClean="0"/>
              <a:t> </a:t>
            </a:r>
            <a:r>
              <a:rPr lang="en-US" sz="2400" dirty="0" err="1" smtClean="0"/>
              <a:t>kanama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98540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FF00"/>
                </a:solidFill>
              </a:rPr>
              <a:t>Bakri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balon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3" name="Picture 2" descr="Screen Shot 2017-02-27 at 9.40.3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621" y="1865044"/>
            <a:ext cx="4617494" cy="3389240"/>
          </a:xfrm>
          <a:prstGeom prst="rect">
            <a:avLst/>
          </a:prstGeom>
        </p:spPr>
      </p:pic>
      <p:pic>
        <p:nvPicPr>
          <p:cNvPr id="4" name="Picture 3" descr="Screen Shot 2017-02-27 at 9.40.47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073" y="1865044"/>
            <a:ext cx="4636927" cy="33892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53799" y="2378363"/>
            <a:ext cx="14923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/>
              <a:t>Serviks</a:t>
            </a:r>
            <a:endParaRPr lang="en-US" sz="3600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3117273" y="3024695"/>
            <a:ext cx="1154545" cy="508214"/>
          </a:xfrm>
          <a:prstGeom prst="line">
            <a:avLst/>
          </a:prstGeom>
          <a:ln w="38100" cmpd="sng"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4973508" y="3024695"/>
            <a:ext cx="1330310" cy="508214"/>
          </a:xfrm>
          <a:prstGeom prst="line">
            <a:avLst/>
          </a:prstGeom>
          <a:ln w="38100" cmpd="sng"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3283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FF00"/>
                </a:solidFill>
              </a:rPr>
              <a:t>Uterin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arter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kompresyonu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3433" y="1709882"/>
            <a:ext cx="6373658" cy="4570846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>
            <a:off x="2794000" y="3001818"/>
            <a:ext cx="1016000" cy="1016000"/>
          </a:xfrm>
          <a:prstGeom prst="straightConnector1">
            <a:avLst/>
          </a:prstGeom>
          <a:ln w="76200" cmpd="sng">
            <a:solidFill>
              <a:srgbClr val="FFFFFF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754908" y="2262909"/>
            <a:ext cx="111022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/>
              <a:t>Uterin</a:t>
            </a:r>
            <a:r>
              <a:rPr lang="en-US" sz="2800" dirty="0" smtClean="0"/>
              <a:t> </a:t>
            </a:r>
          </a:p>
          <a:p>
            <a:r>
              <a:rPr lang="en-US" sz="2800" dirty="0" err="1" smtClean="0"/>
              <a:t>arter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89880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82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300" dirty="0" err="1" smtClean="0">
                <a:solidFill>
                  <a:srgbClr val="FFFF00"/>
                </a:solidFill>
              </a:rPr>
              <a:t>Kanama</a:t>
            </a:r>
            <a:r>
              <a:rPr lang="en-US" sz="5300" dirty="0" smtClean="0">
                <a:solidFill>
                  <a:srgbClr val="FFFF00"/>
                </a:solidFill>
              </a:rPr>
              <a:t> </a:t>
            </a:r>
            <a:r>
              <a:rPr lang="en-US" sz="5300" dirty="0" err="1" smtClean="0">
                <a:solidFill>
                  <a:srgbClr val="FFFF00"/>
                </a:solidFill>
              </a:rPr>
              <a:t>odağın</a:t>
            </a:r>
            <a:r>
              <a:rPr lang="en-US" sz="5300" dirty="0" smtClean="0">
                <a:solidFill>
                  <a:srgbClr val="FFFF00"/>
                </a:solidFill>
              </a:rPr>
              <a:t> US </a:t>
            </a:r>
            <a:r>
              <a:rPr lang="en-US" sz="5300" dirty="0" err="1" smtClean="0">
                <a:solidFill>
                  <a:srgbClr val="FFFF00"/>
                </a:solidFill>
              </a:rPr>
              <a:t>ile</a:t>
            </a:r>
            <a:r>
              <a:rPr lang="en-US" sz="5300" dirty="0" smtClean="0">
                <a:solidFill>
                  <a:srgbClr val="FFFF00"/>
                </a:solidFill>
              </a:rPr>
              <a:t> </a:t>
            </a:r>
            <a:r>
              <a:rPr lang="en-US" sz="5300" dirty="0" err="1" smtClean="0">
                <a:solidFill>
                  <a:srgbClr val="FFFF00"/>
                </a:solidFill>
              </a:rPr>
              <a:t>belirlenmesi</a:t>
            </a:r>
            <a:r>
              <a:rPr lang="en-US" sz="5300" dirty="0" smtClean="0">
                <a:solidFill>
                  <a:srgbClr val="FFFF00"/>
                </a:solidFill>
              </a:rPr>
              <a:t>:</a:t>
            </a:r>
          </a:p>
          <a:p>
            <a:r>
              <a:rPr lang="en-US" dirty="0" err="1" smtClean="0">
                <a:solidFill>
                  <a:srgbClr val="FFFF00"/>
                </a:solidFill>
              </a:rPr>
              <a:t>Efektif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tamponad</a:t>
            </a:r>
            <a:endParaRPr lang="en-US" sz="3400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458" y="1734112"/>
            <a:ext cx="4420459" cy="378366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5865" y="1734112"/>
            <a:ext cx="4511059" cy="378366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34925" y="6014422"/>
            <a:ext cx="36955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Kondoh</a:t>
            </a:r>
            <a:r>
              <a:rPr lang="en-US" dirty="0"/>
              <a:t> </a:t>
            </a:r>
            <a:r>
              <a:rPr lang="en-US" dirty="0" smtClean="0"/>
              <a:t>et al., J </a:t>
            </a:r>
            <a:r>
              <a:rPr lang="en-US" dirty="0" err="1" smtClean="0"/>
              <a:t>Clin</a:t>
            </a:r>
            <a:r>
              <a:rPr lang="en-US" dirty="0" smtClean="0"/>
              <a:t> Ultrasound; 2015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010056" y="3282603"/>
            <a:ext cx="17524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/>
              <a:t>Bakri</a:t>
            </a:r>
            <a:r>
              <a:rPr lang="en-US" sz="2400" dirty="0" smtClean="0"/>
              <a:t> </a:t>
            </a:r>
            <a:r>
              <a:rPr lang="en-US" sz="2400" dirty="0" err="1" smtClean="0"/>
              <a:t>balonu</a:t>
            </a:r>
            <a:endParaRPr lang="en-US" sz="2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0421" y="3023127"/>
            <a:ext cx="1828859" cy="276046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00546" y="5783589"/>
            <a:ext cx="26790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Tip 2 </a:t>
            </a:r>
            <a:r>
              <a:rPr lang="en-US" sz="2400" dirty="0" err="1" smtClean="0"/>
              <a:t>uterin</a:t>
            </a:r>
            <a:r>
              <a:rPr lang="en-US" sz="2400" dirty="0" smtClean="0"/>
              <a:t> </a:t>
            </a:r>
            <a:r>
              <a:rPr lang="en-US" sz="2400" dirty="0" err="1" smtClean="0"/>
              <a:t>kanama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2915616" y="1962726"/>
            <a:ext cx="1396135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Fundus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105888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FF00"/>
                </a:solidFill>
              </a:rPr>
              <a:t>Uterin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inversiyon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7629" y="1751445"/>
            <a:ext cx="5087652" cy="4373596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1240552" y="2189204"/>
            <a:ext cx="5328020" cy="3327846"/>
            <a:chOff x="1240552" y="2189204"/>
            <a:chExt cx="5328020" cy="3327846"/>
          </a:xfrm>
        </p:grpSpPr>
        <p:sp>
          <p:nvSpPr>
            <p:cNvPr id="4" name="Freeform 3"/>
            <p:cNvSpPr/>
            <p:nvPr/>
          </p:nvSpPr>
          <p:spPr>
            <a:xfrm>
              <a:off x="2166589" y="2189204"/>
              <a:ext cx="4401983" cy="3327846"/>
            </a:xfrm>
            <a:custGeom>
              <a:avLst/>
              <a:gdLst>
                <a:gd name="connsiteX0" fmla="*/ 2562783 w 4401983"/>
                <a:gd name="connsiteY0" fmla="*/ 109567 h 3327846"/>
                <a:gd name="connsiteX1" fmla="*/ 1774554 w 4401983"/>
                <a:gd name="connsiteY1" fmla="*/ 109567 h 3327846"/>
                <a:gd name="connsiteX2" fmla="*/ 1292859 w 4401983"/>
                <a:gd name="connsiteY2" fmla="*/ 102 h 3327846"/>
                <a:gd name="connsiteX3" fmla="*/ 723583 w 4401983"/>
                <a:gd name="connsiteY3" fmla="*/ 131460 h 3327846"/>
                <a:gd name="connsiteX4" fmla="*/ 329468 w 4401983"/>
                <a:gd name="connsiteY4" fmla="*/ 306604 h 3327846"/>
                <a:gd name="connsiteX5" fmla="*/ 1040 w 4401983"/>
                <a:gd name="connsiteY5" fmla="*/ 1029075 h 3327846"/>
                <a:gd name="connsiteX6" fmla="*/ 438945 w 4401983"/>
                <a:gd name="connsiteY6" fmla="*/ 1839118 h 3327846"/>
                <a:gd name="connsiteX7" fmla="*/ 1665078 w 4401983"/>
                <a:gd name="connsiteY7" fmla="*/ 1773439 h 3327846"/>
                <a:gd name="connsiteX8" fmla="*/ 3307221 w 4401983"/>
                <a:gd name="connsiteY8" fmla="*/ 1291792 h 3327846"/>
                <a:gd name="connsiteX9" fmla="*/ 942535 w 4401983"/>
                <a:gd name="connsiteY9" fmla="*/ 1948584 h 3327846"/>
                <a:gd name="connsiteX10" fmla="*/ 1030116 w 4401983"/>
                <a:gd name="connsiteY10" fmla="*/ 2758627 h 3327846"/>
                <a:gd name="connsiteX11" fmla="*/ 1884031 w 4401983"/>
                <a:gd name="connsiteY11" fmla="*/ 3021343 h 3327846"/>
                <a:gd name="connsiteX12" fmla="*/ 2803631 w 4401983"/>
                <a:gd name="connsiteY12" fmla="*/ 2999450 h 3327846"/>
                <a:gd name="connsiteX13" fmla="*/ 3788917 w 4401983"/>
                <a:gd name="connsiteY13" fmla="*/ 3130809 h 3327846"/>
                <a:gd name="connsiteX14" fmla="*/ 4401983 w 4401983"/>
                <a:gd name="connsiteY14" fmla="*/ 3327846 h 3327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401983" h="3327846">
                  <a:moveTo>
                    <a:pt x="2562783" y="109567"/>
                  </a:moveTo>
                  <a:cubicBezTo>
                    <a:pt x="2274495" y="118689"/>
                    <a:pt x="1986208" y="127811"/>
                    <a:pt x="1774554" y="109567"/>
                  </a:cubicBezTo>
                  <a:cubicBezTo>
                    <a:pt x="1562900" y="91323"/>
                    <a:pt x="1468021" y="-3547"/>
                    <a:pt x="1292859" y="102"/>
                  </a:cubicBezTo>
                  <a:cubicBezTo>
                    <a:pt x="1117697" y="3751"/>
                    <a:pt x="884148" y="80376"/>
                    <a:pt x="723583" y="131460"/>
                  </a:cubicBezTo>
                  <a:cubicBezTo>
                    <a:pt x="563018" y="182544"/>
                    <a:pt x="449892" y="157002"/>
                    <a:pt x="329468" y="306604"/>
                  </a:cubicBezTo>
                  <a:cubicBezTo>
                    <a:pt x="209044" y="456206"/>
                    <a:pt x="-17206" y="773656"/>
                    <a:pt x="1040" y="1029075"/>
                  </a:cubicBezTo>
                  <a:cubicBezTo>
                    <a:pt x="19286" y="1284494"/>
                    <a:pt x="161605" y="1715057"/>
                    <a:pt x="438945" y="1839118"/>
                  </a:cubicBezTo>
                  <a:cubicBezTo>
                    <a:pt x="716285" y="1963179"/>
                    <a:pt x="1187032" y="1864660"/>
                    <a:pt x="1665078" y="1773439"/>
                  </a:cubicBezTo>
                  <a:cubicBezTo>
                    <a:pt x="2143124" y="1682218"/>
                    <a:pt x="3427645" y="1262601"/>
                    <a:pt x="3307221" y="1291792"/>
                  </a:cubicBezTo>
                  <a:cubicBezTo>
                    <a:pt x="3186797" y="1320983"/>
                    <a:pt x="1322052" y="1704112"/>
                    <a:pt x="942535" y="1948584"/>
                  </a:cubicBezTo>
                  <a:cubicBezTo>
                    <a:pt x="563018" y="2193056"/>
                    <a:pt x="873200" y="2579834"/>
                    <a:pt x="1030116" y="2758627"/>
                  </a:cubicBezTo>
                  <a:cubicBezTo>
                    <a:pt x="1187032" y="2937420"/>
                    <a:pt x="1588445" y="2981206"/>
                    <a:pt x="1884031" y="3021343"/>
                  </a:cubicBezTo>
                  <a:cubicBezTo>
                    <a:pt x="2179617" y="3061480"/>
                    <a:pt x="2486150" y="2981206"/>
                    <a:pt x="2803631" y="2999450"/>
                  </a:cubicBezTo>
                  <a:cubicBezTo>
                    <a:pt x="3121112" y="3017694"/>
                    <a:pt x="3522525" y="3076076"/>
                    <a:pt x="3788917" y="3130809"/>
                  </a:cubicBezTo>
                  <a:cubicBezTo>
                    <a:pt x="4055309" y="3185542"/>
                    <a:pt x="4401983" y="3327846"/>
                    <a:pt x="4401983" y="3327846"/>
                  </a:cubicBezTo>
                </a:path>
              </a:pathLst>
            </a:custGeom>
            <a:ln w="28575" cmpd="sng">
              <a:solidFill>
                <a:schemeClr val="tx1"/>
              </a:solidFill>
              <a:prstDash val="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240552" y="2381804"/>
              <a:ext cx="99678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err="1" smtClean="0"/>
                <a:t>seroza</a:t>
              </a:r>
              <a:endParaRPr lang="en-US" sz="2400" dirty="0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218600" y="2495648"/>
            <a:ext cx="4979148" cy="2277038"/>
            <a:chOff x="3218600" y="2495648"/>
            <a:chExt cx="4979148" cy="2277038"/>
          </a:xfrm>
        </p:grpSpPr>
        <p:sp>
          <p:nvSpPr>
            <p:cNvPr id="5" name="Freeform 4"/>
            <p:cNvSpPr/>
            <p:nvPr/>
          </p:nvSpPr>
          <p:spPr>
            <a:xfrm>
              <a:off x="3218600" y="2495648"/>
              <a:ext cx="3069741" cy="2277038"/>
            </a:xfrm>
            <a:custGeom>
              <a:avLst/>
              <a:gdLst>
                <a:gd name="connsiteX0" fmla="*/ 0 w 3069741"/>
                <a:gd name="connsiteY0" fmla="*/ 459915 h 2277038"/>
                <a:gd name="connsiteX1" fmla="*/ 350324 w 3069741"/>
                <a:gd name="connsiteY1" fmla="*/ 547487 h 2277038"/>
                <a:gd name="connsiteX2" fmla="*/ 1269924 w 3069741"/>
                <a:gd name="connsiteY2" fmla="*/ 219091 h 2277038"/>
                <a:gd name="connsiteX3" fmla="*/ 1861096 w 3069741"/>
                <a:gd name="connsiteY3" fmla="*/ 160 h 2277038"/>
                <a:gd name="connsiteX4" fmla="*/ 2693115 w 3069741"/>
                <a:gd name="connsiteY4" fmla="*/ 197198 h 2277038"/>
                <a:gd name="connsiteX5" fmla="*/ 3043439 w 3069741"/>
                <a:gd name="connsiteY5" fmla="*/ 853990 h 2277038"/>
                <a:gd name="connsiteX6" fmla="*/ 2933963 w 3069741"/>
                <a:gd name="connsiteY6" fmla="*/ 1576461 h 2277038"/>
                <a:gd name="connsiteX7" fmla="*/ 2058153 w 3069741"/>
                <a:gd name="connsiteY7" fmla="*/ 2123787 h 2277038"/>
                <a:gd name="connsiteX8" fmla="*/ 1029077 w 3069741"/>
                <a:gd name="connsiteY8" fmla="*/ 2189466 h 2277038"/>
                <a:gd name="connsiteX9" fmla="*/ 416010 w 3069741"/>
                <a:gd name="connsiteY9" fmla="*/ 2277038 h 2277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69741" h="2277038">
                  <a:moveTo>
                    <a:pt x="0" y="459915"/>
                  </a:moveTo>
                  <a:cubicBezTo>
                    <a:pt x="69335" y="523769"/>
                    <a:pt x="138670" y="587624"/>
                    <a:pt x="350324" y="547487"/>
                  </a:cubicBezTo>
                  <a:cubicBezTo>
                    <a:pt x="561978" y="507350"/>
                    <a:pt x="1269924" y="219091"/>
                    <a:pt x="1269924" y="219091"/>
                  </a:cubicBezTo>
                  <a:cubicBezTo>
                    <a:pt x="1521719" y="127870"/>
                    <a:pt x="1623898" y="3809"/>
                    <a:pt x="1861096" y="160"/>
                  </a:cubicBezTo>
                  <a:cubicBezTo>
                    <a:pt x="2098294" y="-3489"/>
                    <a:pt x="2496058" y="54893"/>
                    <a:pt x="2693115" y="197198"/>
                  </a:cubicBezTo>
                  <a:cubicBezTo>
                    <a:pt x="2890172" y="339503"/>
                    <a:pt x="3003298" y="624113"/>
                    <a:pt x="3043439" y="853990"/>
                  </a:cubicBezTo>
                  <a:cubicBezTo>
                    <a:pt x="3083580" y="1083867"/>
                    <a:pt x="3098177" y="1364828"/>
                    <a:pt x="2933963" y="1576461"/>
                  </a:cubicBezTo>
                  <a:cubicBezTo>
                    <a:pt x="2769749" y="1788094"/>
                    <a:pt x="2375634" y="2021620"/>
                    <a:pt x="2058153" y="2123787"/>
                  </a:cubicBezTo>
                  <a:cubicBezTo>
                    <a:pt x="1740672" y="2225955"/>
                    <a:pt x="1302767" y="2163924"/>
                    <a:pt x="1029077" y="2189466"/>
                  </a:cubicBezTo>
                  <a:cubicBezTo>
                    <a:pt x="755387" y="2215008"/>
                    <a:pt x="416010" y="2277038"/>
                    <a:pt x="416010" y="2277038"/>
                  </a:cubicBezTo>
                </a:path>
              </a:pathLst>
            </a:custGeom>
            <a:ln w="38100" cmpd="sng">
              <a:solidFill>
                <a:srgbClr val="FF0000">
                  <a:alpha val="71000"/>
                </a:srgbClr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286648" y="2751136"/>
              <a:ext cx="19111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rgbClr val="FF0000"/>
                  </a:solidFill>
                </a:rPr>
                <a:t>endometrium</a:t>
              </a:r>
              <a:endParaRPr lang="en-US" sz="24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9377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250463" y="3372005"/>
            <a:ext cx="322384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“W</a:t>
            </a:r>
            <a:r>
              <a:rPr lang="tr-TR" sz="2800" dirty="0" smtClean="0"/>
              <a:t>e </a:t>
            </a:r>
            <a:r>
              <a:rPr lang="tr-TR" sz="2800" dirty="0" err="1" smtClean="0"/>
              <a:t>will</a:t>
            </a:r>
            <a:r>
              <a:rPr lang="tr-TR" sz="2800" dirty="0" smtClean="0"/>
              <a:t> </a:t>
            </a:r>
            <a:r>
              <a:rPr lang="tr-TR" sz="2800" dirty="0" err="1" smtClean="0"/>
              <a:t>move</a:t>
            </a:r>
            <a:r>
              <a:rPr lang="tr-TR" sz="2800" dirty="0" smtClean="0"/>
              <a:t> </a:t>
            </a:r>
            <a:r>
              <a:rPr lang="tr-TR" sz="2800" dirty="0" err="1" smtClean="0"/>
              <a:t>from</a:t>
            </a:r>
            <a:r>
              <a:rPr lang="tr-TR" sz="2800" dirty="0" smtClean="0"/>
              <a:t> </a:t>
            </a:r>
            <a:r>
              <a:rPr lang="tr-TR" sz="2800" dirty="0" err="1" smtClean="0"/>
              <a:t>obstetric</a:t>
            </a:r>
            <a:r>
              <a:rPr lang="tr-TR" sz="2800" dirty="0" smtClean="0"/>
              <a:t> </a:t>
            </a:r>
            <a:r>
              <a:rPr lang="tr-TR" sz="2800" dirty="0" err="1" smtClean="0"/>
              <a:t>ultrasound</a:t>
            </a:r>
            <a:r>
              <a:rPr lang="tr-TR" sz="2800" dirty="0" smtClean="0"/>
              <a:t> </a:t>
            </a:r>
            <a:r>
              <a:rPr lang="tr-TR" sz="2800" dirty="0" err="1" smtClean="0"/>
              <a:t>to</a:t>
            </a:r>
            <a:r>
              <a:rPr lang="tr-TR" sz="2800" dirty="0" smtClean="0"/>
              <a:t> </a:t>
            </a:r>
            <a:r>
              <a:rPr lang="tr-TR" sz="2800" dirty="0" err="1" smtClean="0"/>
              <a:t>ultrasonographic</a:t>
            </a:r>
            <a:r>
              <a:rPr lang="tr-TR" sz="2800" dirty="0" smtClean="0"/>
              <a:t> </a:t>
            </a:r>
            <a:r>
              <a:rPr lang="tr-TR" sz="2800" dirty="0" err="1" smtClean="0"/>
              <a:t>obstetrics</a:t>
            </a:r>
            <a:r>
              <a:rPr lang="tr-TR" sz="2800" dirty="0" smtClean="0"/>
              <a:t>” </a:t>
            </a:r>
            <a:endParaRPr lang="tr-TR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6302666" y="5854275"/>
            <a:ext cx="14161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i="1" dirty="0" err="1" smtClean="0"/>
              <a:t>Yves</a:t>
            </a:r>
            <a:r>
              <a:rPr lang="tr-TR" sz="2400" i="1" dirty="0" smtClean="0"/>
              <a:t> </a:t>
            </a:r>
            <a:r>
              <a:rPr lang="tr-TR" sz="2400" i="1" dirty="0" err="1" smtClean="0"/>
              <a:t>Ville</a:t>
            </a:r>
            <a:endParaRPr lang="tr-TR" sz="2400" i="1" dirty="0"/>
          </a:p>
        </p:txBody>
      </p:sp>
      <p:sp>
        <p:nvSpPr>
          <p:cNvPr id="8" name="Rectangle 7"/>
          <p:cNvSpPr/>
          <p:nvPr/>
        </p:nvSpPr>
        <p:spPr>
          <a:xfrm>
            <a:off x="1035539" y="607056"/>
            <a:ext cx="72096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solidFill>
                  <a:srgbClr val="FFFF00"/>
                </a:solidFill>
              </a:rPr>
              <a:t>First </a:t>
            </a:r>
            <a:r>
              <a:rPr lang="en-US" sz="4000" dirty="0">
                <a:solidFill>
                  <a:srgbClr val="FFFF00"/>
                </a:solidFill>
              </a:rPr>
              <a:t>international symposium </a:t>
            </a:r>
            <a:endParaRPr lang="en-US" sz="4000" dirty="0" smtClean="0">
              <a:solidFill>
                <a:srgbClr val="FFFF00"/>
              </a:solidFill>
            </a:endParaRPr>
          </a:p>
          <a:p>
            <a:pPr algn="ctr"/>
            <a:r>
              <a:rPr lang="en-US" sz="4000" dirty="0" smtClean="0">
                <a:solidFill>
                  <a:srgbClr val="FFFF00"/>
                </a:solidFill>
              </a:rPr>
              <a:t>on </a:t>
            </a:r>
            <a:r>
              <a:rPr lang="en-US" sz="4000" dirty="0" err="1">
                <a:solidFill>
                  <a:srgbClr val="FFFF00"/>
                </a:solidFill>
              </a:rPr>
              <a:t>intrapartum</a:t>
            </a:r>
            <a:r>
              <a:rPr lang="en-US" sz="4000" dirty="0">
                <a:solidFill>
                  <a:srgbClr val="FFFF00"/>
                </a:solidFill>
              </a:rPr>
              <a:t> </a:t>
            </a:r>
            <a:r>
              <a:rPr lang="en-US" sz="4000" dirty="0" err="1">
                <a:solidFill>
                  <a:srgbClr val="FFFF00"/>
                </a:solidFill>
              </a:rPr>
              <a:t>sonography</a:t>
            </a:r>
            <a:r>
              <a:rPr lang="en-US" sz="4000" dirty="0">
                <a:solidFill>
                  <a:srgbClr val="FFFF00"/>
                </a:solidFill>
              </a:rPr>
              <a:t> </a:t>
            </a:r>
          </a:p>
          <a:p>
            <a:pPr algn="ctr"/>
            <a:r>
              <a:rPr lang="en-US" sz="4000" dirty="0" smtClean="0">
                <a:solidFill>
                  <a:srgbClr val="FFFF00"/>
                </a:solidFill>
              </a:rPr>
              <a:t>Modena 2010</a:t>
            </a:r>
            <a:endParaRPr lang="tr-TR" sz="4000" dirty="0">
              <a:solidFill>
                <a:srgbClr val="FFFF00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596" b="92929" l="0" r="8973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92653" y="2241054"/>
            <a:ext cx="3672122" cy="3930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620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FF00"/>
                </a:solidFill>
              </a:rPr>
              <a:t>Birinci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evre</a:t>
            </a:r>
            <a:r>
              <a:rPr lang="en-US" dirty="0" smtClean="0">
                <a:solidFill>
                  <a:srgbClr val="FFFF00"/>
                </a:solidFill>
              </a:rPr>
              <a:t>: </a:t>
            </a:r>
            <a:r>
              <a:rPr lang="en-US" dirty="0" err="1" smtClean="0">
                <a:solidFill>
                  <a:srgbClr val="FFFF00"/>
                </a:solidFill>
              </a:rPr>
              <a:t>servikal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dilatasyon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9368" y="2244003"/>
            <a:ext cx="4751469" cy="360157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0117" y="2244003"/>
            <a:ext cx="4607338" cy="3601570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>
            <a:off x="6878663" y="3650545"/>
            <a:ext cx="0" cy="882000"/>
          </a:xfrm>
          <a:prstGeom prst="straightConnector1">
            <a:avLst/>
          </a:prstGeom>
          <a:ln>
            <a:solidFill>
              <a:srgbClr val="FFFF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295905" y="6031759"/>
            <a:ext cx="66992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/>
              <a:t>Hassan et al., </a:t>
            </a:r>
            <a:r>
              <a:rPr lang="en-US" dirty="0"/>
              <a:t>Simple two-dimensional ultrasound technique to assess</a:t>
            </a:r>
          </a:p>
          <a:p>
            <a:pPr algn="r"/>
            <a:r>
              <a:rPr lang="en-US" dirty="0" err="1"/>
              <a:t>intrapartum</a:t>
            </a:r>
            <a:r>
              <a:rPr lang="en-US" dirty="0"/>
              <a:t> cervical dilatation: a </a:t>
            </a:r>
            <a:r>
              <a:rPr lang="en-US"/>
              <a:t>pilot </a:t>
            </a:r>
            <a:r>
              <a:rPr lang="en-US" smtClean="0"/>
              <a:t>study, </a:t>
            </a:r>
            <a:r>
              <a:rPr lang="en-US" dirty="0" smtClean="0"/>
              <a:t>UOG, 2013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9720254" y="34290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Simple two-dimensional ultrasound technique to assess</a:t>
            </a:r>
          </a:p>
          <a:p>
            <a:r>
              <a:rPr lang="en-US" dirty="0" err="1"/>
              <a:t>intrapartum</a:t>
            </a:r>
            <a:r>
              <a:rPr lang="en-US" dirty="0"/>
              <a:t> cervical dilatation: a pilot study</a:t>
            </a:r>
          </a:p>
        </p:txBody>
      </p:sp>
    </p:spTree>
    <p:extLst>
      <p:ext uri="{BB962C8B-B14F-4D97-AF65-F5344CB8AC3E}">
        <p14:creationId xmlns:p14="http://schemas.microsoft.com/office/powerpoint/2010/main" val="2368538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001462"/>
            <a:ext cx="9144000" cy="227451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64530"/>
            <a:ext cx="9144000" cy="3178772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3809725" y="5396459"/>
            <a:ext cx="1693211" cy="317439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933925" y="300284"/>
            <a:ext cx="6526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359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13598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FFFF00"/>
                </a:solidFill>
              </a:rPr>
              <a:t>Başın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p</a:t>
            </a:r>
            <a:r>
              <a:rPr lang="en-US" dirty="0" err="1" smtClean="0">
                <a:solidFill>
                  <a:srgbClr val="FFFF00"/>
                </a:solidFill>
              </a:rPr>
              <a:t>ozisyon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ve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seviyesi</a:t>
            </a: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066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47403</TotalTime>
  <Words>2108</Words>
  <Application>Microsoft Macintosh PowerPoint</Application>
  <PresentationFormat>On-screen Show (4:3)</PresentationFormat>
  <Paragraphs>444</Paragraphs>
  <Slides>65</Slides>
  <Notes>45</Notes>
  <HiddenSlides>0</HiddenSlides>
  <MMClips>9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66" baseType="lpstr">
      <vt:lpstr>Office Theme</vt:lpstr>
      <vt:lpstr>Doğumhanede ultrason kullanımı</vt:lpstr>
      <vt:lpstr>Doğumla ilgili gerçekler</vt:lpstr>
      <vt:lpstr>Travayda vajinal muayene</vt:lpstr>
      <vt:lpstr>Başarılı vajinal doğum</vt:lpstr>
      <vt:lpstr>Neden doğumda ultrason ?</vt:lpstr>
      <vt:lpstr>İntrapartum ultrason </vt:lpstr>
      <vt:lpstr>Birinci evre: servikal dilatasyon</vt:lpstr>
      <vt:lpstr>PowerPoint Presentation</vt:lpstr>
      <vt:lpstr>Başın pozisyon ve seviyesi</vt:lpstr>
      <vt:lpstr>Klinik değerlendirmenin  güvenirliği nedir?</vt:lpstr>
      <vt:lpstr>Operatif vajinal doğum sıklığı ve başarısızlığı</vt:lpstr>
      <vt:lpstr>Travay sırasında fetal travma: Tekil gebeliklerde intrakranial kanama sıklığı Kolifornia veritabanı 583.340 nullipar tekil vajinal doğum (2500-4000g) </vt:lpstr>
      <vt:lpstr>Fetal Travma</vt:lpstr>
      <vt:lpstr>Kötü fetal trase sebebi ile yapılan ancak başarısız olan vakum/forseps uygulaması sonrası neonatal akıbet Alexander et al., AJOG (2009); 114, 1017-1022</vt:lpstr>
      <vt:lpstr>Klinik olarak fetal baş seviyesinin belirlenmesi  (ACOG sınıflaması)</vt:lpstr>
      <vt:lpstr>İkinci evrede baş seviyesinin sonografik olarak belirlenmesi (Translabial ultrason)</vt:lpstr>
      <vt:lpstr>Translabial US</vt:lpstr>
      <vt:lpstr>Translabial US</vt:lpstr>
      <vt:lpstr>Başın doğum kanalında  ilerleyişi</vt:lpstr>
      <vt:lpstr>Fetal baş seviyesini değerlendirmek için tarif edilmiş yöntemler</vt:lpstr>
      <vt:lpstr>Oksiput anterior presantasyonda doğumun ikinci evresi</vt:lpstr>
      <vt:lpstr>Ultrasonografik olarak başın yönü ile klinik seviye arasında korelasyon (Ghi et al., Ultrasound Obstet Gynecol; 2009, 33, 331)</vt:lpstr>
      <vt:lpstr>Fetal başın yönü ve vakum başarısı</vt:lpstr>
      <vt:lpstr>İlerleme açısı  (“Angle of progression”)</vt:lpstr>
      <vt:lpstr>2. evrede normal progresyon</vt:lpstr>
      <vt:lpstr>PowerPoint Presentation</vt:lpstr>
      <vt:lpstr>İlerleme mesafesi  (“Head progression distance”) </vt:lpstr>
      <vt:lpstr>Baş – Simfiz mesafesi (“Head Symphysis Distance”)</vt:lpstr>
      <vt:lpstr>Baş perine mesafesi (“Head perineum distance”)</vt:lpstr>
      <vt:lpstr>PowerPoint Presentation</vt:lpstr>
      <vt:lpstr>Fetal başın seviyesi ile  rotasyon ilişkisi (OA olgular) (Ghi et al., Ultrasound Obstet Gynecol; 2009, 33, 331)</vt:lpstr>
      <vt:lpstr>PowerPoint Presentation</vt:lpstr>
      <vt:lpstr>Fetal başın rotasyonu (Translabial US)</vt:lpstr>
      <vt:lpstr>Minimal risk ile  başarılı vajinal doğum</vt:lpstr>
      <vt:lpstr>Başarının öngörülemediği  yüksek riskli operatif vajinal doğum</vt:lpstr>
      <vt:lpstr>Başarılı operatif vaginal doğum (&gt;%85)</vt:lpstr>
      <vt:lpstr>Fetal pozisyon: Transabdominal (suprapubik) standart ultrasonografi</vt:lpstr>
      <vt:lpstr>Oksiput posterior prezantasyon</vt:lpstr>
      <vt:lpstr>Oksiput posterior </vt:lpstr>
      <vt:lpstr>PowerPoint Presentation</vt:lpstr>
      <vt:lpstr>OP tanısı neden önemli?</vt:lpstr>
      <vt:lpstr>Oksiput anterior vs Oksiput posterior</vt:lpstr>
      <vt:lpstr>Doğum mekaniği </vt:lpstr>
      <vt:lpstr>Oksiput posterior presantasyonda translabial ultrason</vt:lpstr>
      <vt:lpstr>Posterior oksiput olgularında maternal ve fetal komplikasyonlar</vt:lpstr>
      <vt:lpstr>Klinik olarak fetal pozisyonun belirlenmesinde hata oranı Akmal et al., Ultrasound Obstet Gynecol, 2003; 21, 437</vt:lpstr>
      <vt:lpstr>Travay sırasında OP sıklığı  (Akmal et al., UOG; 2004, 24, 425)</vt:lpstr>
      <vt:lpstr>OP tanısı konulduğu zamana göre doğumda da OP olma ihtimali (Akmal et al., UOG; 2003, 24, 425)</vt:lpstr>
      <vt:lpstr>Doğum anında OP prediksiyon: omurganın önemi</vt:lpstr>
      <vt:lpstr>PowerPoint Presentation</vt:lpstr>
      <vt:lpstr>Sezaryen ?!?</vt:lpstr>
      <vt:lpstr>“Reverse breech”</vt:lpstr>
      <vt:lpstr>Doğumun ikinci evresi – US? SONUÇ</vt:lpstr>
      <vt:lpstr>İntrapartum Ultrason limitasyonları </vt:lpstr>
      <vt:lpstr>Postpartum Ultrason</vt:lpstr>
      <vt:lpstr>Normal postpartum uterus</vt:lpstr>
      <vt:lpstr>Plasenta retansiyonu</vt:lpstr>
      <vt:lpstr>Plasenta retansiyonu</vt:lpstr>
      <vt:lpstr>Plasenta yapışma anomalisi</vt:lpstr>
      <vt:lpstr>Postpartum kanama: uterus alt segmentte distansiyon</vt:lpstr>
      <vt:lpstr>Bakri balon</vt:lpstr>
      <vt:lpstr>Uterin arter kompresyonu</vt:lpstr>
      <vt:lpstr>PowerPoint Presentation</vt:lpstr>
      <vt:lpstr>Uterin inversiyon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Doğum sırasında US kullanımı</dc:title>
  <dc:creator>macbook</dc:creator>
  <cp:lastModifiedBy>macbook</cp:lastModifiedBy>
  <cp:revision>512</cp:revision>
  <dcterms:created xsi:type="dcterms:W3CDTF">2013-02-19T19:44:52Z</dcterms:created>
  <dcterms:modified xsi:type="dcterms:W3CDTF">2018-04-08T11:04:39Z</dcterms:modified>
</cp:coreProperties>
</file>