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256" r:id="rId2"/>
    <p:sldId id="257" r:id="rId3"/>
    <p:sldId id="258" r:id="rId4"/>
    <p:sldId id="279" r:id="rId5"/>
    <p:sldId id="280" r:id="rId6"/>
    <p:sldId id="281" r:id="rId7"/>
    <p:sldId id="259" r:id="rId8"/>
    <p:sldId id="263" r:id="rId9"/>
    <p:sldId id="261" r:id="rId10"/>
    <p:sldId id="262" r:id="rId11"/>
    <p:sldId id="265" r:id="rId12"/>
    <p:sldId id="260" r:id="rId13"/>
    <p:sldId id="267" r:id="rId14"/>
    <p:sldId id="264" r:id="rId15"/>
    <p:sldId id="266" r:id="rId16"/>
    <p:sldId id="272" r:id="rId17"/>
    <p:sldId id="273" r:id="rId18"/>
    <p:sldId id="275" r:id="rId19"/>
    <p:sldId id="276" r:id="rId20"/>
    <p:sldId id="278" r:id="rId21"/>
    <p:sldId id="282" r:id="rId22"/>
    <p:sldId id="284" r:id="rId23"/>
    <p:sldId id="286" r:id="rId24"/>
    <p:sldId id="283" r:id="rId25"/>
    <p:sldId id="285" r:id="rId26"/>
    <p:sldId id="287" r:id="rId27"/>
    <p:sldId id="289" r:id="rId28"/>
    <p:sldId id="290" r:id="rId29"/>
    <p:sldId id="288" r:id="rId30"/>
    <p:sldId id="291" r:id="rId31"/>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800" b="0" i="0" u="none" strike="noStrike" cap="none" spc="0" normalizeH="0" baseline="0">
        <a:ln>
          <a:noFill/>
        </a:ln>
        <a:solidFill>
          <a:srgbClr val="FFFFFF"/>
        </a:solidFill>
        <a:effectLst/>
        <a:uFillTx/>
        <a:latin typeface="+mj-lt"/>
        <a:ea typeface="+mj-ea"/>
        <a:cs typeface="+mj-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800" b="0" i="0" u="none" strike="noStrike" cap="none" spc="0" normalizeH="0" baseline="0">
        <a:ln>
          <a:noFill/>
        </a:ln>
        <a:solidFill>
          <a:srgbClr val="FFFFFF"/>
        </a:solidFill>
        <a:effectLst/>
        <a:uFillTx/>
        <a:latin typeface="+mj-lt"/>
        <a:ea typeface="+mj-ea"/>
        <a:cs typeface="+mj-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800" b="0" i="0" u="none" strike="noStrike" cap="none" spc="0" normalizeH="0" baseline="0">
        <a:ln>
          <a:noFill/>
        </a:ln>
        <a:solidFill>
          <a:srgbClr val="FFFFFF"/>
        </a:solidFill>
        <a:effectLst/>
        <a:uFillTx/>
        <a:latin typeface="+mj-lt"/>
        <a:ea typeface="+mj-ea"/>
        <a:cs typeface="+mj-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800" b="0" i="0" u="none" strike="noStrike" cap="none" spc="0" normalizeH="0" baseline="0">
        <a:ln>
          <a:noFill/>
        </a:ln>
        <a:solidFill>
          <a:srgbClr val="FFFFFF"/>
        </a:solidFill>
        <a:effectLst/>
        <a:uFillTx/>
        <a:latin typeface="+mj-lt"/>
        <a:ea typeface="+mj-ea"/>
        <a:cs typeface="+mj-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800" b="0" i="0" u="none" strike="noStrike" cap="none" spc="0" normalizeH="0" baseline="0">
        <a:ln>
          <a:noFill/>
        </a:ln>
        <a:solidFill>
          <a:srgbClr val="FFFFFF"/>
        </a:solidFill>
        <a:effectLst/>
        <a:uFillTx/>
        <a:latin typeface="+mj-lt"/>
        <a:ea typeface="+mj-ea"/>
        <a:cs typeface="+mj-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800" b="0" i="0" u="none" strike="noStrike" cap="none" spc="0" normalizeH="0" baseline="0">
        <a:ln>
          <a:noFill/>
        </a:ln>
        <a:solidFill>
          <a:srgbClr val="FFFFFF"/>
        </a:solidFill>
        <a:effectLst/>
        <a:uFillTx/>
        <a:latin typeface="+mj-lt"/>
        <a:ea typeface="+mj-ea"/>
        <a:cs typeface="+mj-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800" b="0" i="0" u="none" strike="noStrike" cap="none" spc="0" normalizeH="0" baseline="0">
        <a:ln>
          <a:noFill/>
        </a:ln>
        <a:solidFill>
          <a:srgbClr val="FFFFFF"/>
        </a:solidFill>
        <a:effectLst/>
        <a:uFillTx/>
        <a:latin typeface="+mj-lt"/>
        <a:ea typeface="+mj-ea"/>
        <a:cs typeface="+mj-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800" b="0" i="0" u="none" strike="noStrike" cap="none" spc="0" normalizeH="0" baseline="0">
        <a:ln>
          <a:noFill/>
        </a:ln>
        <a:solidFill>
          <a:srgbClr val="FFFFFF"/>
        </a:solidFill>
        <a:effectLst/>
        <a:uFillTx/>
        <a:latin typeface="+mj-lt"/>
        <a:ea typeface="+mj-ea"/>
        <a:cs typeface="+mj-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800" b="0" i="0" u="none" strike="noStrike" cap="none" spc="0" normalizeH="0" baseline="0">
        <a:ln>
          <a:noFill/>
        </a:ln>
        <a:solidFill>
          <a:srgbClr val="FFFFFF"/>
        </a:solidFill>
        <a:effectLst/>
        <a:uFillTx/>
        <a:latin typeface="+mj-lt"/>
        <a:ea typeface="+mj-ea"/>
        <a:cs typeface="+mj-cs"/>
        <a:sym typeface="Helvetica Light"/>
      </a:defRPr>
    </a:lvl9pPr>
  </p:defaultTextStyle>
  <p:extLst>
    <p:ext uri="{521415D9-36F7-43E2-AB2F-B90AF26B5E84}">
      <p14:sectionLst xmlns:p14="http://schemas.microsoft.com/office/powerpoint/2010/main">
        <p14:section name="Default Section" id="{5514E85D-D8CB-CF48-8FE2-FA838E7C7F46}">
          <p14:sldIdLst>
            <p14:sldId id="256"/>
            <p14:sldId id="257"/>
            <p14:sldId id="258"/>
            <p14:sldId id="279"/>
            <p14:sldId id="280"/>
            <p14:sldId id="281"/>
            <p14:sldId id="259"/>
            <p14:sldId id="263"/>
            <p14:sldId id="261"/>
            <p14:sldId id="262"/>
            <p14:sldId id="265"/>
            <p14:sldId id="260"/>
            <p14:sldId id="267"/>
            <p14:sldId id="264"/>
            <p14:sldId id="266"/>
            <p14:sldId id="272"/>
            <p14:sldId id="273"/>
            <p14:sldId id="275"/>
            <p14:sldId id="276"/>
            <p14:sldId id="278"/>
            <p14:sldId id="282"/>
            <p14:sldId id="284"/>
            <p14:sldId id="286"/>
            <p14:sldId id="283"/>
            <p14:sldId id="285"/>
            <p14:sldId id="287"/>
            <p14:sldId id="289"/>
            <p14:sldId id="290"/>
            <p14:sldId id="288"/>
            <p14:sldId id="291"/>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wholeTbl>
    <a:band2H>
      <a:tcTxStyle/>
      <a:tcStyle>
        <a:tcBdr/>
        <a:fill>
          <a:solidFill>
            <a:srgbClr val="797A7C">
              <a:alpha val="30000"/>
            </a:srgbClr>
          </a:solidFill>
        </a:fill>
      </a:tcStyle>
    </a:band2H>
    <a:firstCol>
      <a:tcTxStyle b="off" i="off">
        <a:fontRef idx="maj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0F5F0C"/>
          </a:solidFill>
        </a:fill>
      </a:tcStyle>
    </a:firstCol>
    <a:lastRow>
      <a:tcTxStyle b="off" i="off">
        <a:fontRef idx="maj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0365C0"/>
          </a:solidFill>
        </a:fill>
      </a:tcStyle>
    </a:lastRow>
    <a:firstRow>
      <a:tcTxStyle b="off" i="off">
        <a:fontRef idx="maj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0365C0"/>
          </a:solidFill>
        </a:fill>
      </a:tcStyle>
    </a:firstRow>
  </a:tblStyle>
  <a:tblStyle styleId="{C7B018BB-80A7-4F77-B60F-C8B233D01FF8}" styleName="">
    <a:tblBg/>
    <a:wholeTbl>
      <a:tcTxStyle b="off" i="off">
        <a:fontRef idx="major">
          <a:srgbClr val="FFFFFF"/>
        </a:fontRef>
        <a:srgbClr val="FFFFFF"/>
      </a:tcTxStyle>
      <a:tcStyle>
        <a:tcBdr>
          <a:left>
            <a:ln w="12700" cap="flat">
              <a:solidFill>
                <a:srgbClr val="CBCBCB"/>
              </a:solidFill>
              <a:prstDash val="solid"/>
              <a:miter lim="400000"/>
            </a:ln>
          </a:left>
          <a:right>
            <a:ln w="12700" cap="flat">
              <a:solidFill>
                <a:srgbClr val="CBCBCB"/>
              </a:solidFill>
              <a:prstDash val="solid"/>
              <a:miter lim="400000"/>
            </a:ln>
          </a:right>
          <a:top>
            <a:ln w="12700" cap="flat">
              <a:solidFill>
                <a:srgbClr val="CBCBCB"/>
              </a:solidFill>
              <a:prstDash val="solid"/>
              <a:miter lim="400000"/>
            </a:ln>
          </a:top>
          <a:bottom>
            <a:ln w="12700" cap="flat">
              <a:solidFill>
                <a:srgbClr val="CBCBCB"/>
              </a:solidFill>
              <a:prstDash val="solid"/>
              <a:miter lim="400000"/>
            </a:ln>
          </a:bottom>
          <a:insideH>
            <a:ln w="12700" cap="flat">
              <a:solidFill>
                <a:srgbClr val="CBCBCB"/>
              </a:solidFill>
              <a:prstDash val="solid"/>
              <a:miter lim="400000"/>
            </a:ln>
          </a:insideH>
          <a:insideV>
            <a:ln w="12700" cap="flat">
              <a:solidFill>
                <a:srgbClr val="CBCBCB"/>
              </a:solidFill>
              <a:prstDash val="solid"/>
              <a:miter lim="400000"/>
            </a:ln>
          </a:insideV>
        </a:tcBdr>
        <a:fill>
          <a:noFill/>
        </a:fill>
      </a:tcStyle>
    </a:wholeTbl>
    <a:band2H>
      <a:tcTxStyle/>
      <a:tcStyle>
        <a:tcBdr/>
        <a:fill>
          <a:solidFill>
            <a:srgbClr val="87CED4">
              <a:alpha val="20000"/>
            </a:srgbClr>
          </a:solidFill>
        </a:fill>
      </a:tcStyle>
    </a:band2H>
    <a:firstCol>
      <a:tcTxStyle b="off" i="off">
        <a:fontRef idx="major">
          <a:srgbClr val="FFFFFF"/>
        </a:fontRef>
        <a:srgbClr val="FFFFFF"/>
      </a:tcTxStyle>
      <a:tcStyle>
        <a:tcBdr>
          <a:left>
            <a:ln w="12700" cap="flat">
              <a:solidFill>
                <a:srgbClr val="CBCBCB"/>
              </a:solidFill>
              <a:prstDash val="solid"/>
              <a:miter lim="400000"/>
            </a:ln>
          </a:left>
          <a:right>
            <a:ln w="12700" cap="flat">
              <a:solidFill>
                <a:srgbClr val="CBCBCB"/>
              </a:solidFill>
              <a:prstDash val="solid"/>
              <a:miter lim="400000"/>
            </a:ln>
          </a:right>
          <a:top>
            <a:ln w="12700" cap="flat">
              <a:solidFill>
                <a:srgbClr val="CBCBCB"/>
              </a:solidFill>
              <a:prstDash val="solid"/>
              <a:miter lim="400000"/>
            </a:ln>
          </a:top>
          <a:bottom>
            <a:ln w="12700" cap="flat">
              <a:solidFill>
                <a:srgbClr val="CBCBCB"/>
              </a:solidFill>
              <a:prstDash val="solid"/>
              <a:miter lim="400000"/>
            </a:ln>
          </a:bottom>
          <a:insideH>
            <a:ln w="12700" cap="flat">
              <a:solidFill>
                <a:srgbClr val="CBCBCB"/>
              </a:solidFill>
              <a:prstDash val="solid"/>
              <a:miter lim="400000"/>
            </a:ln>
          </a:insideH>
          <a:insideV>
            <a:ln w="12700" cap="flat">
              <a:solidFill>
                <a:srgbClr val="CBCBCB"/>
              </a:solidFill>
              <a:prstDash val="solid"/>
              <a:miter lim="400000"/>
            </a:ln>
          </a:insideV>
        </a:tcBdr>
        <a:fill>
          <a:solidFill>
            <a:srgbClr val="398CCE"/>
          </a:solidFill>
        </a:fill>
      </a:tcStyle>
    </a:firstCol>
    <a:lastRow>
      <a:tcTxStyle b="off" i="off">
        <a:fontRef idx="major">
          <a:srgbClr val="FFFFFF"/>
        </a:fontRef>
        <a:srgbClr val="FFFFFF"/>
      </a:tcTxStyle>
      <a:tcStyle>
        <a:tcBdr>
          <a:left>
            <a:ln w="12700" cap="flat">
              <a:solidFill>
                <a:srgbClr val="CBCBCB"/>
              </a:solidFill>
              <a:prstDash val="solid"/>
              <a:miter lim="400000"/>
            </a:ln>
          </a:left>
          <a:right>
            <a:ln w="12700" cap="flat">
              <a:solidFill>
                <a:srgbClr val="CBCBCB"/>
              </a:solidFill>
              <a:prstDash val="solid"/>
              <a:miter lim="400000"/>
            </a:ln>
          </a:right>
          <a:top>
            <a:ln w="25400" cap="flat">
              <a:solidFill>
                <a:srgbClr val="CBCBCB"/>
              </a:solidFill>
              <a:prstDash val="solid"/>
              <a:miter lim="400000"/>
            </a:ln>
          </a:top>
          <a:bottom>
            <a:ln w="12700" cap="flat">
              <a:solidFill>
                <a:srgbClr val="CBCBCB"/>
              </a:solidFill>
              <a:prstDash val="solid"/>
              <a:miter lim="400000"/>
            </a:ln>
          </a:bottom>
          <a:insideH>
            <a:ln w="12700" cap="flat">
              <a:solidFill>
                <a:srgbClr val="CBCBCB"/>
              </a:solidFill>
              <a:prstDash val="solid"/>
              <a:miter lim="400000"/>
            </a:ln>
          </a:insideH>
          <a:insideV>
            <a:ln w="12700" cap="flat">
              <a:solidFill>
                <a:srgbClr val="CBCBCB"/>
              </a:solidFill>
              <a:prstDash val="solid"/>
              <a:miter lim="400000"/>
            </a:ln>
          </a:insideV>
        </a:tcBdr>
        <a:fill>
          <a:noFill/>
        </a:fill>
      </a:tcStyle>
    </a:lastRow>
    <a:firstRow>
      <a:tcTxStyle b="off" i="off">
        <a:fontRef idx="major">
          <a:srgbClr val="FFFFFF"/>
        </a:fontRef>
        <a:srgbClr val="FFFFFF"/>
      </a:tcTxStyle>
      <a:tcStyle>
        <a:tcBdr>
          <a:left>
            <a:ln w="12700" cap="flat">
              <a:solidFill>
                <a:srgbClr val="CBCBCB"/>
              </a:solidFill>
              <a:prstDash val="solid"/>
              <a:miter lim="400000"/>
            </a:ln>
          </a:left>
          <a:right>
            <a:ln w="12700" cap="flat">
              <a:solidFill>
                <a:srgbClr val="CBCBCB"/>
              </a:solidFill>
              <a:prstDash val="solid"/>
              <a:miter lim="400000"/>
            </a:ln>
          </a:right>
          <a:top>
            <a:ln w="12700" cap="flat">
              <a:solidFill>
                <a:srgbClr val="CBCBCB"/>
              </a:solidFill>
              <a:prstDash val="solid"/>
              <a:miter lim="400000"/>
            </a:ln>
          </a:top>
          <a:bottom>
            <a:ln w="12700" cap="flat">
              <a:solidFill>
                <a:srgbClr val="CBCBCB"/>
              </a:solidFill>
              <a:prstDash val="solid"/>
              <a:miter lim="400000"/>
            </a:ln>
          </a:bottom>
          <a:insideH>
            <a:ln w="12700" cap="flat">
              <a:solidFill>
                <a:srgbClr val="CBCBCB"/>
              </a:solidFill>
              <a:prstDash val="solid"/>
              <a:miter lim="400000"/>
            </a:ln>
          </a:insideH>
          <a:insideV>
            <a:ln w="12700" cap="flat">
              <a:solidFill>
                <a:srgbClr val="CBCBCB"/>
              </a:solidFill>
              <a:prstDash val="solid"/>
              <a:miter lim="400000"/>
            </a:ln>
          </a:insideV>
        </a:tcBdr>
        <a:fill>
          <a:solidFill>
            <a:srgbClr val="0365C0"/>
          </a:solidFill>
        </a:fill>
      </a:tcStyle>
    </a:firstRow>
  </a:tblStyle>
  <a:tblStyle styleId="{EEE7283C-3CF3-47DC-8721-378D4A62B228}" styleName="">
    <a:tblBg/>
    <a:wholeTbl>
      <a:tcTxStyle b="off" i="off">
        <a:fontRef idx="major">
          <a:srgbClr val="FFFFFF"/>
        </a:fontRef>
        <a:srgbClr val="FFFFFF"/>
      </a:tcTxStyle>
      <a:tcStyle>
        <a:tcBdr>
          <a:left>
            <a:ln w="12700" cap="flat">
              <a:noFill/>
              <a:miter lim="400000"/>
            </a:ln>
          </a:left>
          <a:right>
            <a:ln w="12700" cap="flat">
              <a:noFill/>
              <a:miter lim="400000"/>
            </a:ln>
          </a:right>
          <a:top>
            <a:ln w="12700" cap="flat">
              <a:solidFill>
                <a:srgbClr val="929292"/>
              </a:solidFill>
              <a:prstDash val="solid"/>
              <a:miter lim="400000"/>
            </a:ln>
          </a:top>
          <a:bottom>
            <a:ln w="12700" cap="flat">
              <a:solidFill>
                <a:srgbClr val="929292"/>
              </a:solidFill>
              <a:prstDash val="solid"/>
              <a:miter lim="400000"/>
            </a:ln>
          </a:bottom>
          <a:insideH>
            <a:ln w="12700" cap="flat">
              <a:solidFill>
                <a:srgbClr val="929292"/>
              </a:solidFill>
              <a:prstDash val="solid"/>
              <a:miter lim="400000"/>
            </a:ln>
          </a:insideH>
          <a:insideV>
            <a:ln w="12700" cap="flat">
              <a:noFill/>
              <a:miter lim="400000"/>
            </a:ln>
          </a:insideV>
        </a:tcBdr>
        <a:fill>
          <a:noFill/>
        </a:fill>
      </a:tcStyle>
    </a:wholeTbl>
    <a:band2H>
      <a:tcTxStyle/>
      <a:tcStyle>
        <a:tcBdr/>
        <a:fill>
          <a:solidFill>
            <a:srgbClr val="5DC123">
              <a:alpha val="19000"/>
            </a:srgbClr>
          </a:solidFill>
        </a:fill>
      </a:tcStyle>
    </a:band2H>
    <a:firstCol>
      <a:tcTxStyle b="off" i="off">
        <a:fontRef idx="major">
          <a:srgbClr val="FFFFFF"/>
        </a:fontRef>
        <a:srgbClr val="FFFFFF"/>
      </a:tcTxStyle>
      <a:tcStyle>
        <a:tcBdr>
          <a:left>
            <a:ln w="12700" cap="flat">
              <a:solidFill>
                <a:srgbClr val="FFFFFF"/>
              </a:solidFill>
              <a:prstDash val="solid"/>
              <a:miter lim="400000"/>
            </a:ln>
          </a:left>
          <a:right>
            <a:ln w="25400" cap="flat">
              <a:solidFill>
                <a:srgbClr val="CBCBCB"/>
              </a:solidFill>
              <a:prstDash val="solid"/>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2"/>
          </a:solidFill>
        </a:fill>
      </a:tcStyle>
    </a:firstCol>
    <a:lastRow>
      <a:tcTxStyle b="off" i="off">
        <a:fontRef idx="major">
          <a:srgbClr val="FFFFFF"/>
        </a:fontRef>
        <a:srgbClr val="FFFFFF"/>
      </a:tcTxStyle>
      <a:tcStyle>
        <a:tcBdr>
          <a:left>
            <a:ln w="12700" cap="flat">
              <a:noFill/>
              <a:miter lim="400000"/>
            </a:ln>
          </a:left>
          <a:right>
            <a:ln w="12700" cap="flat">
              <a:noFill/>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noFill/>
              <a:miter lim="400000"/>
            </a:ln>
          </a:insideH>
          <a:insideV>
            <a:ln w="12700" cap="flat">
              <a:noFill/>
              <a:miter lim="400000"/>
            </a:ln>
          </a:insideV>
        </a:tcBdr>
        <a:fill>
          <a:solidFill>
            <a:srgbClr val="33632E"/>
          </a:solidFill>
        </a:fill>
      </a:tcStyle>
    </a:lastRow>
    <a:firstRow>
      <a:tcTxStyle b="off" i="off">
        <a:fontRef idx="major">
          <a:srgbClr val="FFFFFF"/>
        </a:fontRef>
        <a:srgbClr val="FFFFFF"/>
      </a:tcTxStyle>
      <a:tcStyle>
        <a:tcBdr>
          <a:left>
            <a:ln w="12700" cap="flat">
              <a:noFill/>
              <a:miter lim="400000"/>
            </a:ln>
          </a:left>
          <a:right>
            <a:ln w="12700" cap="flat">
              <a:noFill/>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noFill/>
              <a:miter lim="400000"/>
            </a:ln>
          </a:insideH>
          <a:insideV>
            <a:ln w="12700" cap="flat">
              <a:noFill/>
              <a:miter lim="400000"/>
            </a:ln>
          </a:insideV>
        </a:tcBdr>
        <a:fill>
          <a:solidFill>
            <a:srgbClr val="33632E"/>
          </a:solidFill>
        </a:fill>
      </a:tcStyle>
    </a:firstRow>
  </a:tblStyle>
  <a:tblStyle styleId="{CF821DB8-F4EB-4A41-A1BA-3FCAFE7338EE}" styleName="">
    <a:tblBg/>
    <a:wholeTbl>
      <a:tcTxStyle b="off" i="off">
        <a:fontRef idx="major">
          <a:srgbClr val="FFFFFF"/>
        </a:fontRef>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noFill/>
        </a:fill>
      </a:tcStyle>
    </a:wholeTbl>
    <a:band2H>
      <a:tcTxStyle/>
      <a:tcStyle>
        <a:tcBdr/>
        <a:fill>
          <a:solidFill>
            <a:srgbClr val="797A7C">
              <a:alpha val="30000"/>
            </a:srgbClr>
          </a:solidFill>
        </a:fill>
      </a:tcStyle>
    </a:band2H>
    <a:firstCol>
      <a:tcTxStyle b="off" i="off">
        <a:fontRef idx="major">
          <a:srgbClr val="000000"/>
        </a:fontRef>
        <a:srgbClr val="000000"/>
      </a:tcTxStyle>
      <a:tcStyle>
        <a:tcBdr>
          <a:left>
            <a:ln w="12700" cap="flat">
              <a:solidFill>
                <a:srgbClr val="FFFFFF"/>
              </a:solidFill>
              <a:prstDash val="solid"/>
              <a:miter lim="400000"/>
            </a:ln>
          </a:left>
          <a:right>
            <a:ln w="25400" cap="flat">
              <a:solidFill>
                <a:srgbClr val="FFFFFF"/>
              </a:solidFill>
              <a:prstDash val="solid"/>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6">
              <a:hueOff val="105381"/>
              <a:satOff val="14341"/>
              <a:lumOff val="10801"/>
            </a:schemeClr>
          </a:solidFill>
        </a:fill>
      </a:tcStyle>
    </a:firstCol>
    <a:lastRow>
      <a:tcTxStyle b="off" i="off">
        <a:fontRef idx="major">
          <a:srgbClr val="FFFFFF"/>
        </a:fontRef>
        <a:srgbClr val="FFFFFF"/>
      </a:tcTxStyle>
      <a:tcStyle>
        <a:tcBdr>
          <a:left>
            <a:ln w="12700" cap="flat">
              <a:noFill/>
              <a:miter lim="400000"/>
            </a:ln>
          </a:left>
          <a:right>
            <a:ln w="12700" cap="flat">
              <a:noFill/>
              <a:miter lim="400000"/>
            </a:ln>
          </a:right>
          <a:top>
            <a:ln w="25400" cap="flat">
              <a:solidFill>
                <a:srgbClr val="FFFFFF"/>
              </a:solidFill>
              <a:prstDash val="solid"/>
              <a:miter lim="400000"/>
            </a:ln>
          </a:top>
          <a:bottom>
            <a:ln w="12700" cap="flat">
              <a:solidFill>
                <a:srgbClr val="FFFFFF"/>
              </a:solidFill>
              <a:prstDash val="solid"/>
              <a:miter lim="400000"/>
            </a:ln>
          </a:bottom>
          <a:insideH>
            <a:ln w="12700" cap="flat">
              <a:noFill/>
              <a:miter lim="400000"/>
            </a:ln>
          </a:insideH>
          <a:insideV>
            <a:ln w="12700" cap="flat">
              <a:noFill/>
              <a:miter lim="400000"/>
            </a:ln>
          </a:insideV>
        </a:tcBdr>
        <a:fill>
          <a:noFill/>
        </a:fill>
      </a:tcStyle>
    </a:lastRow>
    <a:firstRow>
      <a:tcTxStyle b="off" i="off">
        <a:fontRef idx="major">
          <a:srgbClr val="000000"/>
        </a:fontRef>
        <a:srgbClr val="000000"/>
      </a:tcTxStyle>
      <a:tcStyle>
        <a:tcBdr>
          <a:left>
            <a:ln w="12700" cap="flat">
              <a:noFill/>
              <a:miter lim="400000"/>
            </a:ln>
          </a:left>
          <a:right>
            <a:ln w="12700" cap="flat">
              <a:noFill/>
              <a:miter lim="400000"/>
            </a:ln>
          </a:right>
          <a:top>
            <a:ln w="12700" cap="flat">
              <a:solidFill>
                <a:srgbClr val="FFFFFF"/>
              </a:solidFill>
              <a:prstDash val="solid"/>
              <a:miter lim="400000"/>
            </a:ln>
          </a:top>
          <a:bottom>
            <a:ln w="25400" cap="flat">
              <a:solidFill>
                <a:srgbClr val="FFFFFF"/>
              </a:solidFill>
              <a:prstDash val="solid"/>
              <a:miter lim="400000"/>
            </a:ln>
          </a:bottom>
          <a:insideH>
            <a:ln w="12700" cap="flat">
              <a:noFill/>
              <a:miter lim="400000"/>
            </a:ln>
          </a:insideH>
          <a:insideV>
            <a:ln w="12700" cap="flat">
              <a:noFill/>
              <a:miter lim="400000"/>
            </a:ln>
          </a:insideV>
        </a:tcBdr>
        <a:fill>
          <a:solidFill>
            <a:schemeClr val="accent6">
              <a:hueOff val="105381"/>
              <a:satOff val="14341"/>
              <a:lumOff val="10801"/>
            </a:schemeClr>
          </a:solidFill>
        </a:fill>
      </a:tcStyle>
    </a:firstRow>
  </a:tblStyle>
  <a:tblStyle styleId="{33BA23B1-9221-436E-865A-0063620EA4FD}" styleName="">
    <a:tblBg/>
    <a:wholeTbl>
      <a:tcTxStyle b="off" i="off">
        <a:fontRef idx="major">
          <a:srgbClr val="FFFFFF"/>
        </a:fontRef>
        <a:srgbClr val="FFFFFF"/>
      </a:tcTxStyle>
      <a:tcStyle>
        <a:tcBdr>
          <a:left>
            <a:ln w="12700" cap="flat">
              <a:noFill/>
              <a:miter lim="400000"/>
            </a:ln>
          </a:left>
          <a:right>
            <a:ln w="12700" cap="flat">
              <a:noFill/>
              <a:miter lim="400000"/>
            </a:ln>
          </a:right>
          <a:top>
            <a:ln w="12700" cap="flat">
              <a:solidFill>
                <a:srgbClr val="CBCBCB"/>
              </a:solidFill>
              <a:prstDash val="solid"/>
              <a:miter lim="400000"/>
            </a:ln>
          </a:top>
          <a:bottom>
            <a:ln w="12700" cap="flat">
              <a:solidFill>
                <a:srgbClr val="CBCBCB"/>
              </a:solidFill>
              <a:prstDash val="solid"/>
              <a:miter lim="400000"/>
            </a:ln>
          </a:bottom>
          <a:insideH>
            <a:ln w="12700" cap="flat">
              <a:solidFill>
                <a:srgbClr val="CBCBCB"/>
              </a:solidFill>
              <a:prstDash val="solid"/>
              <a:miter lim="400000"/>
            </a:ln>
          </a:insideH>
          <a:insideV>
            <a:ln w="12700" cap="flat">
              <a:noFill/>
              <a:miter lim="400000"/>
            </a:ln>
          </a:insideV>
        </a:tcBdr>
        <a:fill>
          <a:noFill/>
        </a:fill>
      </a:tcStyle>
    </a:wholeTbl>
    <a:band2H>
      <a:tcTxStyle/>
      <a:tcStyle>
        <a:tcBdr/>
        <a:fill>
          <a:solidFill>
            <a:srgbClr val="797A7C">
              <a:alpha val="30000"/>
            </a:srgbClr>
          </a:solidFill>
        </a:fill>
      </a:tcStyle>
    </a:band2H>
    <a:firstCol>
      <a:tcTxStyle b="off" i="off">
        <a:fontRef idx="major">
          <a:srgbClr val="FFFFFF"/>
        </a:fontRef>
        <a:srgbClr val="FFFFFF"/>
      </a:tcTxStyle>
      <a:tcStyle>
        <a:tcBdr>
          <a:left>
            <a:ln w="12700" cap="flat">
              <a:solidFill>
                <a:srgbClr val="CBCBCB"/>
              </a:solidFill>
              <a:prstDash val="solid"/>
              <a:miter lim="400000"/>
            </a:ln>
          </a:left>
          <a:right>
            <a:ln w="12700" cap="flat">
              <a:solidFill>
                <a:srgbClr val="CBCBCB"/>
              </a:solidFill>
              <a:prstDash val="solid"/>
              <a:miter lim="400000"/>
            </a:ln>
          </a:right>
          <a:top>
            <a:ln w="12700" cap="flat">
              <a:solidFill>
                <a:srgbClr val="CBCBCB"/>
              </a:solidFill>
              <a:prstDash val="solid"/>
              <a:miter lim="400000"/>
            </a:ln>
          </a:top>
          <a:bottom>
            <a:ln w="12700" cap="flat">
              <a:solidFill>
                <a:srgbClr val="CBCBCB"/>
              </a:solidFill>
              <a:prstDash val="solid"/>
              <a:miter lim="400000"/>
            </a:ln>
          </a:bottom>
          <a:insideH>
            <a:ln w="12700" cap="flat">
              <a:solidFill>
                <a:srgbClr val="CBCBCB"/>
              </a:solidFill>
              <a:prstDash val="solid"/>
              <a:miter lim="400000"/>
            </a:ln>
          </a:insideH>
          <a:insideV>
            <a:ln w="12700" cap="flat">
              <a:noFill/>
              <a:miter lim="400000"/>
            </a:ln>
          </a:insideV>
        </a:tcBdr>
        <a:fill>
          <a:solidFill>
            <a:srgbClr val="545761"/>
          </a:solidFill>
        </a:fill>
      </a:tcStyle>
    </a:firstCol>
    <a:lastRow>
      <a:tcTxStyle b="off" i="off">
        <a:fontRef idx="major">
          <a:srgbClr val="FFFFFF"/>
        </a:fontRef>
        <a:srgbClr val="FFFFFF"/>
      </a:tcTxStyle>
      <a:tcStyle>
        <a:tcBdr>
          <a:left>
            <a:ln w="12700" cap="flat">
              <a:noFill/>
              <a:miter lim="400000"/>
            </a:ln>
          </a:left>
          <a:right>
            <a:ln w="12700" cap="flat">
              <a:noFill/>
              <a:miter lim="400000"/>
            </a:ln>
          </a:right>
          <a:top>
            <a:ln w="12700" cap="flat">
              <a:solidFill>
                <a:srgbClr val="CBCBCB"/>
              </a:solidFill>
              <a:prstDash val="solid"/>
              <a:miter lim="400000"/>
            </a:ln>
          </a:top>
          <a:bottom>
            <a:ln w="12700" cap="flat">
              <a:solidFill>
                <a:srgbClr val="CBCBCB"/>
              </a:solidFill>
              <a:prstDash val="solid"/>
              <a:miter lim="400000"/>
            </a:ln>
          </a:bottom>
          <a:insideH>
            <a:ln w="12700" cap="flat">
              <a:noFill/>
              <a:miter lim="400000"/>
            </a:ln>
          </a:insideH>
          <a:insideV>
            <a:ln w="12700" cap="flat">
              <a:noFill/>
              <a:miter lim="400000"/>
            </a:ln>
          </a:insideV>
        </a:tcBdr>
        <a:fill>
          <a:solidFill>
            <a:srgbClr val="777C83"/>
          </a:solidFill>
        </a:fill>
      </a:tcStyle>
    </a:lastRow>
    <a:firstRow>
      <a:tcTxStyle b="off" i="off">
        <a:fontRef idx="major">
          <a:srgbClr val="FFFFFF"/>
        </a:fontRef>
        <a:srgbClr val="FFFFFF"/>
      </a:tcTxStyle>
      <a:tcStyle>
        <a:tcBdr>
          <a:left>
            <a:ln w="12700" cap="flat">
              <a:noFill/>
              <a:miter lim="400000"/>
            </a:ln>
          </a:left>
          <a:right>
            <a:ln w="12700" cap="flat">
              <a:noFill/>
              <a:miter lim="400000"/>
            </a:ln>
          </a:right>
          <a:top>
            <a:ln w="12700" cap="flat">
              <a:solidFill>
                <a:srgbClr val="CBCBCB"/>
              </a:solidFill>
              <a:prstDash val="solid"/>
              <a:miter lim="400000"/>
            </a:ln>
          </a:top>
          <a:bottom>
            <a:ln w="12700" cap="flat">
              <a:solidFill>
                <a:srgbClr val="FFFFFF"/>
              </a:solidFill>
              <a:prstDash val="solid"/>
              <a:miter lim="400000"/>
            </a:ln>
          </a:bottom>
          <a:insideH>
            <a:ln w="12700" cap="flat">
              <a:noFill/>
              <a:miter lim="400000"/>
            </a:ln>
          </a:insideH>
          <a:insideV>
            <a:ln w="12700" cap="flat">
              <a:noFill/>
              <a:miter lim="400000"/>
            </a:ln>
          </a:insideV>
        </a:tcBdr>
        <a:fill>
          <a:solidFill>
            <a:srgbClr val="777C83"/>
          </a:solidFill>
        </a:fill>
      </a:tcStyle>
    </a:firstRow>
  </a:tblStyle>
  <a:tblStyle styleId="{2708684C-4D16-4618-839F-0558EEFCDFE6}" styleName="">
    <a:tblBg/>
    <a:wholeTbl>
      <a:tcTxStyle b="off" i="off">
        <a:fontRef idx="major">
          <a:srgbClr val="FFFFFF"/>
        </a:fontRef>
        <a:srgbClr val="FFFFFF"/>
      </a:tcTxStyle>
      <a:tcStyle>
        <a:tcBdr>
          <a:left>
            <a:ln w="12700" cap="flat">
              <a:solidFill>
                <a:srgbClr val="FFFFFF"/>
              </a:solidFill>
              <a:custDash>
                <a:ds d="200000" sp="200000"/>
              </a:custDash>
              <a:miter lim="400000"/>
            </a:ln>
          </a:left>
          <a:right>
            <a:ln w="12700" cap="flat">
              <a:solidFill>
                <a:srgbClr val="FFFFFF"/>
              </a:solidFill>
              <a:custDash>
                <a:ds d="200000" sp="200000"/>
              </a:custDash>
              <a:miter lim="400000"/>
            </a:ln>
          </a:right>
          <a:top>
            <a:ln w="12700" cap="flat">
              <a:solidFill>
                <a:srgbClr val="FFFFFF"/>
              </a:solidFill>
              <a:custDash>
                <a:ds d="200000" sp="200000"/>
              </a:custDash>
              <a:miter lim="400000"/>
            </a:ln>
          </a:top>
          <a:bottom>
            <a:ln w="12700" cap="flat">
              <a:solidFill>
                <a:srgbClr val="FFFFFF"/>
              </a:solidFill>
              <a:custDash>
                <a:ds d="200000" sp="200000"/>
              </a:custDash>
              <a:miter lim="400000"/>
            </a:ln>
          </a:bottom>
          <a:insideH>
            <a:ln w="12700" cap="flat">
              <a:solidFill>
                <a:srgbClr val="FFFFFF"/>
              </a:solidFill>
              <a:custDash>
                <a:ds d="200000" sp="200000"/>
              </a:custDash>
              <a:miter lim="400000"/>
            </a:ln>
          </a:insideH>
          <a:insideV>
            <a:ln w="12700" cap="flat">
              <a:solidFill>
                <a:srgbClr val="FFFFFF"/>
              </a:solidFill>
              <a:custDash>
                <a:ds d="200000" sp="200000"/>
              </a:custDash>
              <a:miter lim="400000"/>
            </a:ln>
          </a:insideV>
        </a:tcBdr>
        <a:fill>
          <a:noFill/>
        </a:fill>
      </a:tcStyle>
    </a:wholeTbl>
    <a:band2H>
      <a:tcTxStyle/>
      <a:tcStyle>
        <a:tcBdr/>
        <a:fill>
          <a:solidFill>
            <a:srgbClr val="797A7C">
              <a:alpha val="30000"/>
            </a:srgbClr>
          </a:solidFill>
        </a:fill>
      </a:tcStyle>
    </a:band2H>
    <a:firstCol>
      <a:tcTxStyle b="on" i="off">
        <a:font>
          <a:latin typeface="Helvetica"/>
          <a:ea typeface="Helvetica"/>
          <a:cs typeface="Helvetica"/>
        </a:font>
        <a:srgbClr val="FFFFFF"/>
      </a:tcTxStyle>
      <a:tcStyle>
        <a:tcBdr>
          <a:left>
            <a:ln w="12700" cap="flat">
              <a:noFill/>
              <a:miter lim="400000"/>
            </a:ln>
          </a:left>
          <a:right>
            <a:ln w="12700" cap="flat">
              <a:solidFill>
                <a:srgbClr val="FFFFFF"/>
              </a:solidFill>
              <a:prstDash val="solid"/>
              <a:miter lim="400000"/>
            </a:ln>
          </a:right>
          <a:top>
            <a:ln w="12700" cap="flat">
              <a:solidFill>
                <a:srgbClr val="FFFFFF"/>
              </a:solidFill>
              <a:custDash>
                <a:ds d="200000" sp="200000"/>
              </a:custDash>
              <a:miter lim="400000"/>
            </a:ln>
          </a:top>
          <a:bottom>
            <a:ln w="12700" cap="flat">
              <a:solidFill>
                <a:srgbClr val="FFFFFF"/>
              </a:solidFill>
              <a:custDash>
                <a:ds d="200000" sp="200000"/>
              </a:custDash>
              <a:miter lim="400000"/>
            </a:ln>
          </a:bottom>
          <a:insideH>
            <a:ln w="12700" cap="flat">
              <a:solidFill>
                <a:srgbClr val="FFFFFF"/>
              </a:solidFill>
              <a:custDash>
                <a:ds d="200000" sp="200000"/>
              </a:custDash>
              <a:miter lim="400000"/>
            </a:ln>
          </a:insideH>
          <a:insideV>
            <a:ln w="12700" cap="flat">
              <a:solidFill>
                <a:srgbClr val="FFFFFF"/>
              </a:solidFill>
              <a:custDash>
                <a:ds d="200000" sp="200000"/>
              </a:custDash>
              <a:miter lim="400000"/>
            </a:ln>
          </a:insideV>
        </a:tcBdr>
        <a:fill>
          <a:noFill/>
        </a:fill>
      </a:tcStyle>
    </a:firstCol>
    <a:lastRow>
      <a:tcTxStyle b="on" i="off">
        <a:font>
          <a:latin typeface="Helvetica"/>
          <a:ea typeface="Helvetica"/>
          <a:cs typeface="Helvetica"/>
        </a:font>
        <a:srgbClr val="FFFFFF"/>
      </a:tcTxStyle>
      <a:tcStyle>
        <a:tcBdr>
          <a:left>
            <a:ln w="12700" cap="flat">
              <a:solidFill>
                <a:srgbClr val="FFFFFF"/>
              </a:solidFill>
              <a:custDash>
                <a:ds d="200000" sp="200000"/>
              </a:custDash>
              <a:miter lim="400000"/>
            </a:ln>
          </a:left>
          <a:right>
            <a:ln w="12700" cap="flat">
              <a:solidFill>
                <a:srgbClr val="FFFFFF"/>
              </a:solidFill>
              <a:custDash>
                <a:ds d="200000" sp="200000"/>
              </a:custDash>
              <a:miter lim="400000"/>
            </a:ln>
          </a:right>
          <a:top>
            <a:ln w="12700" cap="flat">
              <a:solidFill>
                <a:srgbClr val="FFFFFF"/>
              </a:solidFill>
              <a:prstDash val="solid"/>
              <a:miter lim="400000"/>
            </a:ln>
          </a:top>
          <a:bottom>
            <a:ln w="12700" cap="flat">
              <a:noFill/>
              <a:miter lim="400000"/>
            </a:ln>
          </a:bottom>
          <a:insideH>
            <a:ln w="12700" cap="flat">
              <a:noFill/>
              <a:miter lim="400000"/>
            </a:ln>
          </a:insideH>
          <a:insideV>
            <a:ln w="12700" cap="flat">
              <a:solidFill>
                <a:srgbClr val="FFFFFF"/>
              </a:solidFill>
              <a:custDash>
                <a:ds d="200000" sp="200000"/>
              </a:custDash>
              <a:miter lim="400000"/>
            </a:ln>
          </a:insideV>
        </a:tcBdr>
        <a:fill>
          <a:noFill/>
        </a:fill>
      </a:tcStyle>
    </a:lastRow>
    <a:firstRow>
      <a:tcTxStyle b="on" i="off">
        <a:font>
          <a:latin typeface="Helvetica"/>
          <a:ea typeface="Helvetica"/>
          <a:cs typeface="Helvetica"/>
        </a:font>
        <a:srgbClr val="FFFFFF"/>
      </a:tcTxStyle>
      <a:tcStyle>
        <a:tcBdr>
          <a:left>
            <a:ln w="12700" cap="flat">
              <a:solidFill>
                <a:srgbClr val="FFFFFF"/>
              </a:solidFill>
              <a:custDash>
                <a:ds d="200000" sp="200000"/>
              </a:custDash>
              <a:miter lim="400000"/>
            </a:ln>
          </a:left>
          <a:right>
            <a:ln w="12700" cap="flat">
              <a:solidFill>
                <a:srgbClr val="FFFFFF"/>
              </a:solidFill>
              <a:custDash>
                <a:ds d="200000" sp="200000"/>
              </a:custDash>
              <a:miter lim="400000"/>
            </a:ln>
          </a:right>
          <a:top>
            <a:ln w="12700" cap="flat">
              <a:noFill/>
              <a:miter lim="400000"/>
            </a:ln>
          </a:top>
          <a:bottom>
            <a:ln w="12700" cap="flat">
              <a:solidFill>
                <a:srgbClr val="FFFFFF"/>
              </a:solidFill>
              <a:prstDash val="solid"/>
              <a:miter lim="400000"/>
            </a:ln>
          </a:bottom>
          <a:insideH>
            <a:ln w="12700" cap="flat">
              <a:noFill/>
              <a:miter lim="400000"/>
            </a:ln>
          </a:insideH>
          <a:insideV>
            <a:ln w="12700" cap="flat">
              <a:solidFill>
                <a:srgbClr val="FFFFFF"/>
              </a:solidFill>
              <a:custDash>
                <a:ds d="200000" sp="200000"/>
              </a:custDash>
              <a:miter lim="400000"/>
            </a:ln>
          </a:insideV>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004"/>
    <p:restoredTop sz="92643"/>
  </p:normalViewPr>
  <p:slideViewPr>
    <p:cSldViewPr snapToGrid="0" snapToObjects="1">
      <p:cViewPr>
        <p:scale>
          <a:sx n="71" d="100"/>
          <a:sy n="71" d="100"/>
        </p:scale>
        <p:origin x="144" y="8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notesMaster" Target="notesMasters/notesMaster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presProps" Target="presProps.xml"/><Relationship Id="rId34" Type="http://schemas.openxmlformats.org/officeDocument/2006/relationships/viewProps" Target="viewProps.xml"/><Relationship Id="rId35" Type="http://schemas.openxmlformats.org/officeDocument/2006/relationships/theme" Target="theme/theme1.xml"/><Relationship Id="rId36"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2018026460"/>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OA da %3.4 </a:t>
            </a:r>
            <a:r>
              <a:rPr lang="en-US" dirty="0" err="1" smtClean="0"/>
              <a:t>sezaryen</a:t>
            </a:r>
            <a:endParaRPr lang="en-US" dirty="0"/>
          </a:p>
        </p:txBody>
      </p:sp>
    </p:spTree>
    <p:extLst>
      <p:ext uri="{BB962C8B-B14F-4D97-AF65-F5344CB8AC3E}">
        <p14:creationId xmlns:p14="http://schemas.microsoft.com/office/powerpoint/2010/main" val="2181456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0766964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5173323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Mueller</a:t>
            </a:r>
            <a:r>
              <a:rPr lang="en-US" baseline="0" dirty="0" smtClean="0"/>
              <a:t> hills </a:t>
            </a:r>
            <a:r>
              <a:rPr lang="en-US" baseline="0" dirty="0" err="1" smtClean="0"/>
              <a:t>manevrası</a:t>
            </a:r>
            <a:r>
              <a:rPr lang="en-US" baseline="0" dirty="0" smtClean="0"/>
              <a:t> </a:t>
            </a:r>
            <a:r>
              <a:rPr lang="en-US" baseline="0" dirty="0" err="1" smtClean="0"/>
              <a:t>suboccipital</a:t>
            </a:r>
            <a:r>
              <a:rPr lang="en-US" baseline="0" dirty="0" smtClean="0"/>
              <a:t> </a:t>
            </a:r>
            <a:r>
              <a:rPr lang="en-US" baseline="0" dirty="0" err="1" smtClean="0"/>
              <a:t>alan</a:t>
            </a:r>
            <a:r>
              <a:rPr lang="en-US" baseline="0" dirty="0" smtClean="0"/>
              <a:t> maternal </a:t>
            </a:r>
            <a:r>
              <a:rPr lang="en-US" baseline="0" dirty="0" err="1" smtClean="0"/>
              <a:t>inlete</a:t>
            </a:r>
            <a:r>
              <a:rPr lang="en-US" baseline="0" dirty="0" smtClean="0"/>
              <a:t> </a:t>
            </a:r>
            <a:r>
              <a:rPr lang="en-US" baseline="0" dirty="0" err="1" smtClean="0"/>
              <a:t>doğru</a:t>
            </a:r>
            <a:endParaRPr lang="en-US" dirty="0"/>
          </a:p>
        </p:txBody>
      </p:sp>
    </p:spTree>
    <p:extLst>
      <p:ext uri="{BB962C8B-B14F-4D97-AF65-F5344CB8AC3E}">
        <p14:creationId xmlns:p14="http://schemas.microsoft.com/office/powerpoint/2010/main" val="14068362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defTabSz="457200" eaLnBrk="1" fontAlgn="auto" latinLnBrk="0" hangingPunct="1">
              <a:lnSpc>
                <a:spcPct val="117999"/>
              </a:lnSpc>
              <a:spcBef>
                <a:spcPts val="0"/>
              </a:spcBef>
              <a:spcAft>
                <a:spcPts val="0"/>
              </a:spcAft>
              <a:buClrTx/>
              <a:buSzTx/>
              <a:buFontTx/>
              <a:buNone/>
              <a:tabLst/>
              <a:defRPr/>
            </a:pPr>
            <a:r>
              <a:rPr lang="en-US" sz="2200" dirty="0" smtClean="0">
                <a:effectLst/>
                <a:latin typeface="Helvetica Neue"/>
                <a:ea typeface="Helvetica Neue"/>
                <a:cs typeface="Helvetica Neue"/>
                <a:sym typeface="Helvetica Neue"/>
              </a:rPr>
              <a:t>The initial criteria used in these reports were similar: gestational age greater than 37 weeks, frank or complete breech presentation, no fetal anomalies on ultrasound examination, </a:t>
            </a:r>
            <a:r>
              <a:rPr lang="en-US" sz="2200" dirty="0" err="1" smtClean="0">
                <a:effectLst/>
                <a:latin typeface="Helvetica Neue"/>
                <a:ea typeface="Helvetica Neue"/>
                <a:cs typeface="Helvetica Neue"/>
                <a:sym typeface="Helvetica Neue"/>
              </a:rPr>
              <a:t>ade</a:t>
            </a:r>
            <a:r>
              <a:rPr lang="en-US" sz="2200" dirty="0" smtClean="0">
                <a:effectLst/>
                <a:latin typeface="Helvetica Neue"/>
                <a:ea typeface="Helvetica Neue"/>
                <a:cs typeface="Helvetica Neue"/>
                <a:sym typeface="Helvetica Neue"/>
              </a:rPr>
              <a:t>- </a:t>
            </a:r>
            <a:r>
              <a:rPr lang="en-US" sz="2200" dirty="0" err="1" smtClean="0">
                <a:effectLst/>
                <a:latin typeface="Helvetica Neue"/>
                <a:ea typeface="Helvetica Neue"/>
                <a:cs typeface="Helvetica Neue"/>
                <a:sym typeface="Helvetica Neue"/>
              </a:rPr>
              <a:t>quate</a:t>
            </a:r>
            <a:r>
              <a:rPr lang="en-US" sz="2200" dirty="0" smtClean="0">
                <a:effectLst/>
                <a:latin typeface="Helvetica Neue"/>
                <a:ea typeface="Helvetica Neue"/>
                <a:cs typeface="Helvetica Neue"/>
                <a:sym typeface="Helvetica Neue"/>
              </a:rPr>
              <a:t> maternal pelvis, and estimated fetal weight between 2,500 g and 4,000 g. In addition, the proto- col presented by one report required documentation of fetal head flexion and adequate amniotic fluid volume, defined as a 3-cm vertical pocket (9). Oxytocin induction or augmentation was not offered, and strict criteria were established for nor- mal labor progress. </a:t>
            </a:r>
            <a:endParaRPr lang="en-US" dirty="0" smtClean="0">
              <a:effectLst/>
            </a:endParaRPr>
          </a:p>
          <a:p>
            <a:endParaRPr lang="en-US" dirty="0"/>
          </a:p>
        </p:txBody>
      </p:sp>
    </p:spTree>
    <p:extLst>
      <p:ext uri="{BB962C8B-B14F-4D97-AF65-F5344CB8AC3E}">
        <p14:creationId xmlns:p14="http://schemas.microsoft.com/office/powerpoint/2010/main" val="8957298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6975266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defTabSz="457200" eaLnBrk="1" fontAlgn="auto" latinLnBrk="0" hangingPunct="1">
              <a:lnSpc>
                <a:spcPct val="117999"/>
              </a:lnSpc>
              <a:spcBef>
                <a:spcPts val="0"/>
              </a:spcBef>
              <a:spcAft>
                <a:spcPts val="0"/>
              </a:spcAft>
              <a:buClrTx/>
              <a:buSzTx/>
              <a:buFontTx/>
              <a:buNone/>
              <a:tabLst/>
              <a:defRPr/>
            </a:pPr>
            <a:r>
              <a:rPr lang="en-US" sz="2200" dirty="0" err="1" smtClean="0">
                <a:effectLst/>
                <a:latin typeface="Helvetica Neue"/>
                <a:ea typeface="Helvetica Neue"/>
                <a:cs typeface="Helvetica Neue"/>
                <a:sym typeface="Helvetica Neue"/>
              </a:rPr>
              <a:t>embrane</a:t>
            </a:r>
            <a:r>
              <a:rPr lang="en-US" sz="2200" dirty="0" smtClean="0">
                <a:effectLst/>
                <a:latin typeface="Helvetica Neue"/>
                <a:ea typeface="Helvetica Neue"/>
                <a:cs typeface="Helvetica Neue"/>
                <a:sym typeface="Helvetica Neue"/>
              </a:rPr>
              <a:t> rupture and oxytocin </a:t>
            </a:r>
            <a:r>
              <a:rPr lang="en-US" sz="2200" dirty="0" err="1" smtClean="0">
                <a:effectLst/>
                <a:latin typeface="Helvetica Neue"/>
                <a:ea typeface="Helvetica Neue"/>
                <a:cs typeface="Helvetica Neue"/>
                <a:sym typeface="Helvetica Neue"/>
              </a:rPr>
              <a:t>administra</a:t>
            </a:r>
            <a:r>
              <a:rPr lang="en-US" sz="2200" dirty="0" smtClean="0">
                <a:effectLst/>
                <a:latin typeface="Helvetica Neue"/>
                <a:ea typeface="Helvetica Neue"/>
                <a:cs typeface="Helvetica Neue"/>
                <a:sym typeface="Helvetica Neue"/>
              </a:rPr>
              <a:t>- </a:t>
            </a:r>
            <a:r>
              <a:rPr lang="en-US" sz="2200" dirty="0" err="1" smtClean="0">
                <a:effectLst/>
                <a:latin typeface="Helvetica Neue"/>
                <a:ea typeface="Helvetica Neue"/>
                <a:cs typeface="Helvetica Neue"/>
                <a:sym typeface="Helvetica Neue"/>
              </a:rPr>
              <a:t>tion</a:t>
            </a:r>
            <a:r>
              <a:rPr lang="en-US" sz="2200" smtClean="0">
                <a:effectLst/>
                <a:latin typeface="Helvetica Neue"/>
                <a:ea typeface="Helvetica Neue"/>
                <a:cs typeface="Helvetica Neue"/>
                <a:sym typeface="Helvetica Neue"/>
              </a:rPr>
              <a:t>, except in rare circumstances, should be considered prerequisites to any definition of failed labor induction, and experts have proposed waiting at least 24 hours in the setting of oxytocin and ruptured membranes before declaring an induction failed </a:t>
            </a:r>
            <a:endParaRPr lang="en-US" smtClean="0">
              <a:effectLst/>
            </a:endParaRPr>
          </a:p>
          <a:p>
            <a:endParaRPr lang="en-US" dirty="0"/>
          </a:p>
        </p:txBody>
      </p:sp>
    </p:spTree>
    <p:extLst>
      <p:ext uri="{BB962C8B-B14F-4D97-AF65-F5344CB8AC3E}">
        <p14:creationId xmlns:p14="http://schemas.microsoft.com/office/powerpoint/2010/main" val="4143404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0245075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273264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571500" lvl="1" indent="-571500" defTabSz="914400">
              <a:spcBef>
                <a:spcPts val="0"/>
              </a:spcBef>
              <a:buSzTx/>
              <a:buFont typeface="Arial" charset="0"/>
              <a:buChar char="•"/>
            </a:pPr>
            <a:r>
              <a:rPr lang="en-US" dirty="0" smtClean="0"/>
              <a:t>Minimizing cordon prolapse</a:t>
            </a:r>
          </a:p>
          <a:p>
            <a:pPr marL="571500" lvl="1" indent="-571500" defTabSz="914400">
              <a:spcBef>
                <a:spcPts val="0"/>
              </a:spcBef>
              <a:buSzTx/>
              <a:buFont typeface="Arial" charset="0"/>
              <a:buChar char="•"/>
            </a:pPr>
            <a:r>
              <a:rPr lang="tr-TR" b="1" dirty="0" smtClean="0">
                <a:solidFill>
                  <a:schemeClr val="tx1"/>
                </a:solidFill>
              </a:rPr>
              <a:t>Yüksek doz rejim (</a:t>
            </a:r>
            <a:r>
              <a:rPr lang="tr-TR" b="1" dirty="0" err="1" smtClean="0">
                <a:solidFill>
                  <a:schemeClr val="tx1"/>
                </a:solidFill>
              </a:rPr>
              <a:t>max</a:t>
            </a:r>
            <a:r>
              <a:rPr lang="tr-TR" b="1" dirty="0" smtClean="0">
                <a:solidFill>
                  <a:schemeClr val="tx1"/>
                </a:solidFill>
              </a:rPr>
              <a:t>. 40 </a:t>
            </a:r>
            <a:r>
              <a:rPr lang="tr-TR" b="1" dirty="0" err="1" smtClean="0">
                <a:solidFill>
                  <a:schemeClr val="tx1"/>
                </a:solidFill>
              </a:rPr>
              <a:t>mU</a:t>
            </a:r>
            <a:r>
              <a:rPr lang="tr-TR" b="1" dirty="0" smtClean="0">
                <a:solidFill>
                  <a:schemeClr val="tx1"/>
                </a:solidFill>
              </a:rPr>
              <a:t>/</a:t>
            </a:r>
            <a:r>
              <a:rPr lang="tr-TR" b="1" dirty="0" err="1" smtClean="0">
                <a:solidFill>
                  <a:schemeClr val="tx1"/>
                </a:solidFill>
              </a:rPr>
              <a:t>dk</a:t>
            </a:r>
            <a:r>
              <a:rPr lang="tr-TR" b="1" dirty="0" smtClean="0">
                <a:solidFill>
                  <a:schemeClr val="tx1"/>
                </a:solidFill>
              </a:rPr>
              <a:t>)</a:t>
            </a:r>
          </a:p>
          <a:p>
            <a:pPr marL="1028700" lvl="2" indent="-571500" defTabSz="914400">
              <a:spcBef>
                <a:spcPts val="0"/>
              </a:spcBef>
              <a:buSzTx/>
              <a:buFont typeface="Arial" charset="0"/>
              <a:buChar char="•"/>
            </a:pPr>
            <a:r>
              <a:rPr lang="tr-TR" b="1" dirty="0" err="1" smtClean="0">
                <a:solidFill>
                  <a:schemeClr val="tx1"/>
                </a:solidFill>
              </a:rPr>
              <a:t>Uterin</a:t>
            </a:r>
            <a:r>
              <a:rPr lang="tr-TR" b="1" dirty="0" smtClean="0">
                <a:solidFill>
                  <a:schemeClr val="tx1"/>
                </a:solidFill>
              </a:rPr>
              <a:t> </a:t>
            </a:r>
            <a:r>
              <a:rPr lang="tr-TR" b="1" dirty="0" err="1" smtClean="0">
                <a:solidFill>
                  <a:schemeClr val="tx1"/>
                </a:solidFill>
              </a:rPr>
              <a:t>taşisistoli</a:t>
            </a:r>
            <a:r>
              <a:rPr lang="tr-TR" b="1" dirty="0" smtClean="0">
                <a:solidFill>
                  <a:schemeClr val="tx1"/>
                </a:solidFill>
              </a:rPr>
              <a:t> ihtimali artar (RR:1.91)</a:t>
            </a:r>
          </a:p>
          <a:p>
            <a:pPr marL="1028700" lvl="2" indent="-571500" defTabSz="914400">
              <a:spcBef>
                <a:spcPts val="0"/>
              </a:spcBef>
              <a:buSzTx/>
              <a:buFont typeface="Arial" charset="0"/>
              <a:buChar char="•"/>
            </a:pPr>
            <a:r>
              <a:rPr lang="tr-TR" b="1" dirty="0" smtClean="0">
                <a:solidFill>
                  <a:schemeClr val="tx1"/>
                </a:solidFill>
              </a:rPr>
              <a:t>Sezaryen oranı azalır (RR:0.85)</a:t>
            </a:r>
          </a:p>
          <a:p>
            <a:pPr marL="1028700" lvl="2" indent="-571500" defTabSz="914400">
              <a:spcBef>
                <a:spcPts val="0"/>
              </a:spcBef>
              <a:buSzTx/>
              <a:buFont typeface="Arial" charset="0"/>
              <a:buChar char="•"/>
            </a:pPr>
            <a:r>
              <a:rPr lang="tr-TR" b="1" dirty="0" smtClean="0">
                <a:solidFill>
                  <a:schemeClr val="tx1"/>
                </a:solidFill>
              </a:rPr>
              <a:t>VD olasılığı artar (RR:1.07)</a:t>
            </a:r>
          </a:p>
          <a:p>
            <a:pPr marL="1028700" lvl="2" indent="-571500" defTabSz="914400">
              <a:spcBef>
                <a:spcPts val="0"/>
              </a:spcBef>
              <a:buSzTx/>
              <a:buFont typeface="Arial" charset="0"/>
              <a:buChar char="•"/>
            </a:pPr>
            <a:r>
              <a:rPr lang="tr-TR" b="1" dirty="0" smtClean="0">
                <a:solidFill>
                  <a:schemeClr val="tx1"/>
                </a:solidFill>
              </a:rPr>
              <a:t>Total doğum süresi kısalır (</a:t>
            </a:r>
            <a:r>
              <a:rPr lang="tr-TR" b="1" dirty="0" err="1" smtClean="0">
                <a:solidFill>
                  <a:schemeClr val="tx1"/>
                </a:solidFill>
              </a:rPr>
              <a:t>ort</a:t>
            </a:r>
            <a:r>
              <a:rPr lang="tr-TR" b="1" dirty="0" smtClean="0">
                <a:solidFill>
                  <a:schemeClr val="tx1"/>
                </a:solidFill>
              </a:rPr>
              <a:t> 1.5 </a:t>
            </a:r>
            <a:r>
              <a:rPr lang="tr-TR" b="1" dirty="0" err="1" smtClean="0">
                <a:solidFill>
                  <a:schemeClr val="tx1"/>
                </a:solidFill>
              </a:rPr>
              <a:t>st</a:t>
            </a:r>
            <a:r>
              <a:rPr lang="tr-TR" b="1" dirty="0" smtClean="0">
                <a:solidFill>
                  <a:schemeClr val="tx1"/>
                </a:solidFill>
              </a:rPr>
              <a:t>)</a:t>
            </a:r>
          </a:p>
          <a:p>
            <a:pPr marL="1028700" lvl="2" indent="-571500" defTabSz="914400">
              <a:spcBef>
                <a:spcPts val="0"/>
              </a:spcBef>
              <a:buSzTx/>
              <a:buFont typeface="Arial" charset="0"/>
              <a:buChar char="•"/>
            </a:pPr>
            <a:r>
              <a:rPr lang="tr-TR" b="1" dirty="0" err="1" smtClean="0">
                <a:solidFill>
                  <a:schemeClr val="tx1"/>
                </a:solidFill>
              </a:rPr>
              <a:t>Maternal</a:t>
            </a:r>
            <a:r>
              <a:rPr lang="tr-TR" b="1" dirty="0" smtClean="0">
                <a:solidFill>
                  <a:schemeClr val="tx1"/>
                </a:solidFill>
              </a:rPr>
              <a:t>/</a:t>
            </a:r>
            <a:r>
              <a:rPr lang="tr-TR" b="1" dirty="0" err="1" smtClean="0">
                <a:solidFill>
                  <a:schemeClr val="tx1"/>
                </a:solidFill>
              </a:rPr>
              <a:t>neonatal</a:t>
            </a:r>
            <a:r>
              <a:rPr lang="tr-TR" b="1" dirty="0" smtClean="0">
                <a:solidFill>
                  <a:schemeClr val="tx1"/>
                </a:solidFill>
              </a:rPr>
              <a:t> </a:t>
            </a:r>
            <a:r>
              <a:rPr lang="tr-TR" b="1" dirty="0" err="1" smtClean="0">
                <a:solidFill>
                  <a:schemeClr val="tx1"/>
                </a:solidFill>
              </a:rPr>
              <a:t>morbidite</a:t>
            </a:r>
            <a:r>
              <a:rPr lang="tr-TR" b="1" dirty="0" smtClean="0">
                <a:solidFill>
                  <a:schemeClr val="tx1"/>
                </a:solidFill>
              </a:rPr>
              <a:t> değişmez</a:t>
            </a:r>
          </a:p>
          <a:p>
            <a:pPr marL="1028700" lvl="2" indent="-571500" defTabSz="914400">
              <a:spcBef>
                <a:spcPts val="0"/>
              </a:spcBef>
              <a:buSzTx/>
              <a:buFont typeface="Arial" charset="0"/>
              <a:buChar char="•"/>
            </a:pPr>
            <a:endParaRPr lang="tr-TR" b="1" dirty="0" smtClean="0">
              <a:solidFill>
                <a:schemeClr val="tx1"/>
              </a:solidFill>
            </a:endParaRPr>
          </a:p>
          <a:p>
            <a:endParaRPr lang="en-US" dirty="0" smtClean="0"/>
          </a:p>
          <a:p>
            <a:endParaRPr lang="en-US" dirty="0"/>
          </a:p>
        </p:txBody>
      </p:sp>
    </p:spTree>
    <p:extLst>
      <p:ext uri="{BB962C8B-B14F-4D97-AF65-F5344CB8AC3E}">
        <p14:creationId xmlns:p14="http://schemas.microsoft.com/office/powerpoint/2010/main" val="21144521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8482888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2. </a:t>
            </a:r>
            <a:r>
              <a:rPr lang="en-US" dirty="0" err="1" smtClean="0"/>
              <a:t>Evre</a:t>
            </a:r>
            <a:r>
              <a:rPr lang="en-US" dirty="0" smtClean="0"/>
              <a:t> </a:t>
            </a:r>
            <a:r>
              <a:rPr lang="en-US" dirty="0" err="1" smtClean="0"/>
              <a:t>bozukluklarının</a:t>
            </a:r>
            <a:r>
              <a:rPr lang="en-US" baseline="0" dirty="0" smtClean="0"/>
              <a:t> </a:t>
            </a:r>
            <a:r>
              <a:rPr lang="en-US" baseline="0" dirty="0" err="1" smtClean="0"/>
              <a:t>sebebi</a:t>
            </a:r>
            <a:r>
              <a:rPr lang="en-US" baseline="0" dirty="0" smtClean="0"/>
              <a:t> </a:t>
            </a:r>
            <a:r>
              <a:rPr lang="en-US" baseline="0" dirty="0" err="1" smtClean="0"/>
              <a:t>sıklıklar</a:t>
            </a:r>
            <a:r>
              <a:rPr lang="en-US" baseline="0" dirty="0" smtClean="0"/>
              <a:t> </a:t>
            </a:r>
            <a:r>
              <a:rPr lang="en-US" baseline="0" dirty="0" err="1" smtClean="0"/>
              <a:t>malpozsyon</a:t>
            </a:r>
            <a:r>
              <a:rPr lang="en-US" baseline="0" dirty="0" smtClean="0"/>
              <a:t>, </a:t>
            </a:r>
            <a:r>
              <a:rPr lang="en-US" baseline="0" dirty="0" err="1" smtClean="0"/>
              <a:t>malrotasyon</a:t>
            </a:r>
            <a:r>
              <a:rPr lang="en-US" baseline="0" dirty="0" smtClean="0"/>
              <a:t>, </a:t>
            </a:r>
            <a:r>
              <a:rPr lang="en-US" baseline="0" dirty="0" err="1" smtClean="0"/>
              <a:t>makrozomi</a:t>
            </a:r>
            <a:r>
              <a:rPr lang="en-US" baseline="0" dirty="0" smtClean="0"/>
              <a:t>, </a:t>
            </a:r>
            <a:r>
              <a:rPr lang="en-US" baseline="0" dirty="0" err="1" smtClean="0"/>
              <a:t>dar</a:t>
            </a:r>
            <a:r>
              <a:rPr lang="en-US" baseline="0" dirty="0" smtClean="0"/>
              <a:t> pelvis</a:t>
            </a:r>
            <a:r>
              <a:rPr lang="mr-IN" baseline="0" dirty="0" smtClean="0"/>
              <a:t>…</a:t>
            </a:r>
            <a:r>
              <a:rPr lang="tr-TR" baseline="0" dirty="0" smtClean="0"/>
              <a:t>. 1. evrede sebep </a:t>
            </a:r>
            <a:r>
              <a:rPr lang="tr-TR" baseline="0" dirty="0" err="1" smtClean="0"/>
              <a:t>hipokontraktil</a:t>
            </a:r>
            <a:r>
              <a:rPr lang="tr-TR" baseline="0" dirty="0" smtClean="0"/>
              <a:t> </a:t>
            </a:r>
            <a:r>
              <a:rPr lang="tr-TR" baseline="0" dirty="0" err="1" smtClean="0"/>
              <a:t>uterus</a:t>
            </a:r>
            <a:r>
              <a:rPr lang="tr-TR" baseline="0" dirty="0" smtClean="0"/>
              <a:t> iken</a:t>
            </a:r>
          </a:p>
          <a:p>
            <a:r>
              <a:rPr lang="tr-TR" baseline="0" dirty="0" smtClean="0"/>
              <a:t>Özellikle iniş olmaması uyarıcı!!!!!</a:t>
            </a:r>
            <a:endParaRPr lang="en-US" dirty="0"/>
          </a:p>
        </p:txBody>
      </p:sp>
    </p:spTree>
    <p:extLst>
      <p:ext uri="{BB962C8B-B14F-4D97-AF65-F5344CB8AC3E}">
        <p14:creationId xmlns:p14="http://schemas.microsoft.com/office/powerpoint/2010/main" val="1508694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4325051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520909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294827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1376185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amp; Subtitle">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Title Text</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atin typeface="+mj-lt"/>
                <a:ea typeface="+mj-ea"/>
                <a:cs typeface="+mj-cs"/>
                <a:sym typeface="Helvetica Light"/>
              </a:defRPr>
            </a:lvl1pPr>
            <a:lvl2pPr marL="0" indent="228600" algn="ctr">
              <a:spcBef>
                <a:spcPts val="0"/>
              </a:spcBef>
              <a:buSzTx/>
              <a:buNone/>
              <a:defRPr sz="3200">
                <a:latin typeface="+mj-lt"/>
                <a:ea typeface="+mj-ea"/>
                <a:cs typeface="+mj-cs"/>
                <a:sym typeface="Helvetica Light"/>
              </a:defRPr>
            </a:lvl2pPr>
            <a:lvl3pPr marL="0" indent="457200" algn="ctr">
              <a:spcBef>
                <a:spcPts val="0"/>
              </a:spcBef>
              <a:buSzTx/>
              <a:buNone/>
              <a:defRPr sz="3200">
                <a:latin typeface="+mj-lt"/>
                <a:ea typeface="+mj-ea"/>
                <a:cs typeface="+mj-cs"/>
                <a:sym typeface="Helvetica Light"/>
              </a:defRPr>
            </a:lvl3pPr>
            <a:lvl4pPr marL="0" indent="685800" algn="ctr">
              <a:spcBef>
                <a:spcPts val="0"/>
              </a:spcBef>
              <a:buSzTx/>
              <a:buNone/>
              <a:defRPr sz="3200">
                <a:latin typeface="+mj-lt"/>
                <a:ea typeface="+mj-ea"/>
                <a:cs typeface="+mj-cs"/>
                <a:sym typeface="Helvetica Light"/>
              </a:defRPr>
            </a:lvl4pPr>
            <a:lvl5pPr marL="0" indent="914400" algn="ctr">
              <a:spcBef>
                <a:spcPts val="0"/>
              </a:spcBef>
              <a:buSzTx/>
              <a:buNone/>
              <a:defRPr sz="3200">
                <a:latin typeface="+mj-lt"/>
                <a:ea typeface="+mj-ea"/>
                <a:cs typeface="+mj-cs"/>
                <a:sym typeface="Helvetica Light"/>
              </a:defRPr>
            </a:lvl5pPr>
          </a:lstStyle>
          <a:p>
            <a:r>
              <a:t>Body Level One</a:t>
            </a:r>
          </a:p>
          <a:p>
            <a:pPr lvl="1"/>
            <a:r>
              <a:t>Body Level Two</a:t>
            </a:r>
          </a:p>
          <a:p>
            <a:pPr lvl="2"/>
            <a:r>
              <a:t>Body Level Three</a:t>
            </a:r>
          </a:p>
          <a:p>
            <a:pPr lvl="3"/>
            <a:r>
              <a:t>Body Level Four</a:t>
            </a:r>
          </a:p>
          <a:p>
            <a:pPr lvl="4"/>
            <a:r>
              <a:t>Body Level Five</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20" name="Shape 20"/>
          <p:cNvSpPr>
            <a:spLocks noGrp="1"/>
          </p:cNvSpPr>
          <p:nvPr>
            <p:ph type="pic" idx="13"/>
          </p:nvPr>
        </p:nvSpPr>
        <p:spPr>
          <a:xfrm>
            <a:off x="160020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Title Text</a:t>
            </a:r>
          </a:p>
        </p:txBody>
      </p:sp>
      <p:sp>
        <p:nvSpPr>
          <p:cNvPr id="22" name="Shape 22"/>
          <p:cNvSpPr>
            <a:spLocks noGrp="1"/>
          </p:cNvSpPr>
          <p:nvPr>
            <p:ph type="body" sz="quarter" idx="1"/>
          </p:nvPr>
        </p:nvSpPr>
        <p:spPr>
          <a:xfrm>
            <a:off x="1270000" y="8191500"/>
            <a:ext cx="10464800" cy="1219200"/>
          </a:xfrm>
          <a:prstGeom prst="rect">
            <a:avLst/>
          </a:prstGeom>
        </p:spPr>
        <p:txBody>
          <a:bodyPr anchor="t"/>
          <a:lstStyle>
            <a:lvl1pPr marL="0" indent="0" algn="ctr">
              <a:spcBef>
                <a:spcPts val="0"/>
              </a:spcBef>
              <a:buSzTx/>
              <a:buNone/>
              <a:defRPr sz="3200">
                <a:latin typeface="+mj-lt"/>
                <a:ea typeface="+mj-ea"/>
                <a:cs typeface="+mj-cs"/>
                <a:sym typeface="Helvetica Light"/>
              </a:defRPr>
            </a:lvl1pPr>
            <a:lvl2pPr marL="0" indent="228600" algn="ctr">
              <a:spcBef>
                <a:spcPts val="0"/>
              </a:spcBef>
              <a:buSzTx/>
              <a:buNone/>
              <a:defRPr sz="3200">
                <a:latin typeface="+mj-lt"/>
                <a:ea typeface="+mj-ea"/>
                <a:cs typeface="+mj-cs"/>
                <a:sym typeface="Helvetica Light"/>
              </a:defRPr>
            </a:lvl2pPr>
            <a:lvl3pPr marL="0" indent="457200" algn="ctr">
              <a:spcBef>
                <a:spcPts val="0"/>
              </a:spcBef>
              <a:buSzTx/>
              <a:buNone/>
              <a:defRPr sz="3200">
                <a:latin typeface="+mj-lt"/>
                <a:ea typeface="+mj-ea"/>
                <a:cs typeface="+mj-cs"/>
                <a:sym typeface="Helvetica Light"/>
              </a:defRPr>
            </a:lvl3pPr>
            <a:lvl4pPr marL="0" indent="685800" algn="ctr">
              <a:spcBef>
                <a:spcPts val="0"/>
              </a:spcBef>
              <a:buSzTx/>
              <a:buNone/>
              <a:defRPr sz="3200">
                <a:latin typeface="+mj-lt"/>
                <a:ea typeface="+mj-ea"/>
                <a:cs typeface="+mj-cs"/>
                <a:sym typeface="Helvetica Light"/>
              </a:defRPr>
            </a:lvl4pPr>
            <a:lvl5pPr marL="0" indent="914400" algn="ctr">
              <a:spcBef>
                <a:spcPts val="0"/>
              </a:spcBef>
              <a:buSzTx/>
              <a:buNone/>
              <a:defRPr sz="3200">
                <a:latin typeface="+mj-lt"/>
                <a:ea typeface="+mj-ea"/>
                <a:cs typeface="+mj-cs"/>
                <a:sym typeface="Helvetica Light"/>
              </a:defRPr>
            </a:lvl5pPr>
          </a:lstStyle>
          <a:p>
            <a:r>
              <a:t>Body Level One</a:t>
            </a:r>
          </a:p>
          <a:p>
            <a:pPr lvl="1"/>
            <a:r>
              <a:t>Body Level Two</a:t>
            </a:r>
          </a:p>
          <a:p>
            <a:pPr lvl="2"/>
            <a:r>
              <a:t>Body Level Three</a:t>
            </a:r>
          </a:p>
          <a:p>
            <a:pPr lvl="3"/>
            <a:r>
              <a:t>Body Level Four</a:t>
            </a:r>
          </a:p>
          <a:p>
            <a:pPr lvl="4"/>
            <a:r>
              <a:t>Body Level Five</a:t>
            </a:r>
          </a:p>
        </p:txBody>
      </p:sp>
      <p:sp>
        <p:nvSpPr>
          <p:cNvPr id="23" name="Shape 2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Title Text</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762000"/>
            <a:ext cx="5334000" cy="82423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762000"/>
            <a:ext cx="5334000" cy="4000500"/>
          </a:xfrm>
          <a:prstGeom prst="rect">
            <a:avLst/>
          </a:prstGeom>
        </p:spPr>
        <p:txBody>
          <a:bodyPr anchor="b"/>
          <a:lstStyle>
            <a:lvl1pPr algn="l">
              <a:defRPr sz="4800" b="1">
                <a:latin typeface="+mn-lt"/>
                <a:ea typeface="+mn-ea"/>
                <a:cs typeface="+mn-cs"/>
                <a:sym typeface="Times New Roman"/>
              </a:defRPr>
            </a:lvl1pPr>
          </a:lstStyle>
          <a:p>
            <a:r>
              <a:t>Title Text</a:t>
            </a:r>
          </a:p>
        </p:txBody>
      </p:sp>
      <p:sp>
        <p:nvSpPr>
          <p:cNvPr id="40" name="Shape 40"/>
          <p:cNvSpPr>
            <a:spLocks noGrp="1"/>
          </p:cNvSpPr>
          <p:nvPr>
            <p:ph type="body" sz="quarter" idx="1"/>
          </p:nvPr>
        </p:nvSpPr>
        <p:spPr>
          <a:xfrm>
            <a:off x="952500" y="5003800"/>
            <a:ext cx="5334000" cy="4000500"/>
          </a:xfrm>
          <a:prstGeom prst="rect">
            <a:avLst/>
          </a:prstGeom>
        </p:spPr>
        <p:txBody>
          <a:bodyPr anchor="t"/>
          <a:lstStyle>
            <a:lvl1pPr marL="0" indent="0" algn="ctr">
              <a:spcBef>
                <a:spcPts val="0"/>
              </a:spcBef>
              <a:buSzTx/>
              <a:buNone/>
              <a:defRPr sz="3200">
                <a:latin typeface="+mj-lt"/>
                <a:ea typeface="+mj-ea"/>
                <a:cs typeface="+mj-cs"/>
                <a:sym typeface="Helvetica Light"/>
              </a:defRPr>
            </a:lvl1pPr>
            <a:lvl2pPr marL="0" indent="228600" algn="ctr">
              <a:spcBef>
                <a:spcPts val="0"/>
              </a:spcBef>
              <a:buSzTx/>
              <a:buNone/>
              <a:defRPr sz="3200">
                <a:latin typeface="+mj-lt"/>
                <a:ea typeface="+mj-ea"/>
                <a:cs typeface="+mj-cs"/>
                <a:sym typeface="Helvetica Light"/>
              </a:defRPr>
            </a:lvl2pPr>
            <a:lvl3pPr marL="0" indent="457200" algn="ctr">
              <a:spcBef>
                <a:spcPts val="0"/>
              </a:spcBef>
              <a:buSzTx/>
              <a:buNone/>
              <a:defRPr sz="3200">
                <a:latin typeface="+mj-lt"/>
                <a:ea typeface="+mj-ea"/>
                <a:cs typeface="+mj-cs"/>
                <a:sym typeface="Helvetica Light"/>
              </a:defRPr>
            </a:lvl3pPr>
            <a:lvl4pPr marL="0" indent="685800" algn="ctr">
              <a:spcBef>
                <a:spcPts val="0"/>
              </a:spcBef>
              <a:buSzTx/>
              <a:buNone/>
              <a:defRPr sz="3200">
                <a:latin typeface="+mj-lt"/>
                <a:ea typeface="+mj-ea"/>
                <a:cs typeface="+mj-cs"/>
                <a:sym typeface="Helvetica Light"/>
              </a:defRPr>
            </a:lvl4pPr>
            <a:lvl5pPr marL="0" indent="914400" algn="ctr">
              <a:spcBef>
                <a:spcPts val="0"/>
              </a:spcBef>
              <a:buSzTx/>
              <a:buNone/>
              <a:defRPr sz="3200">
                <a:latin typeface="+mj-lt"/>
                <a:ea typeface="+mj-ea"/>
                <a:cs typeface="+mj-cs"/>
                <a:sym typeface="Helvetica Light"/>
              </a:defRPr>
            </a:lvl5pPr>
          </a:lstStyle>
          <a:p>
            <a:r>
              <a:t>Body Level One</a:t>
            </a:r>
          </a:p>
          <a:p>
            <a:pPr lvl="1"/>
            <a:r>
              <a:t>Body Level Two</a:t>
            </a:r>
          </a:p>
          <a:p>
            <a:pPr lvl="2"/>
            <a:r>
              <a:t>Body Level Three</a:t>
            </a:r>
          </a:p>
          <a:p>
            <a:pPr lvl="3"/>
            <a:r>
              <a:t>Body Level Four</a:t>
            </a:r>
          </a:p>
          <a:p>
            <a:pPr lvl="4"/>
            <a:r>
              <a:t>Body Level Five</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Title Text</a:t>
            </a:r>
          </a:p>
        </p:txBody>
      </p:sp>
      <p:sp>
        <p:nvSpPr>
          <p:cNvPr id="57" name="Shape 57"/>
          <p:cNvSpPr>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898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18300" y="762000"/>
            <a:ext cx="5334000" cy="3898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762884"/>
            <a:ext cx="5334000" cy="8229601"/>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533400"/>
          </a:xfrm>
          <a:prstGeom prst="rect">
            <a:avLst/>
          </a:prstGeom>
        </p:spPr>
        <p:txBody>
          <a:bodyPr anchor="t">
            <a:spAutoFit/>
          </a:bodyPr>
          <a:lstStyle>
            <a:lvl1pPr marL="0" indent="0" algn="ctr">
              <a:spcBef>
                <a:spcPts val="0"/>
              </a:spcBef>
              <a:buSzTx/>
              <a:buNone/>
              <a:defRPr sz="2800" b="1">
                <a:latin typeface="Helvetica"/>
                <a:ea typeface="Helvetica"/>
                <a:cs typeface="Helvetica"/>
                <a:sym typeface="Helvetica"/>
              </a:defRPr>
            </a:lvl1pPr>
          </a:lstStyle>
          <a:p>
            <a:r>
              <a:t>–Johnny Appleseed</a:t>
            </a:r>
          </a:p>
        </p:txBody>
      </p:sp>
      <p:sp>
        <p:nvSpPr>
          <p:cNvPr id="94" name="Shape 94"/>
          <p:cNvSpPr>
            <a:spLocks noGrp="1"/>
          </p:cNvSpPr>
          <p:nvPr>
            <p:ph type="body" sz="quarter" idx="14"/>
          </p:nvPr>
        </p:nvSpPr>
        <p:spPr>
          <a:xfrm>
            <a:off x="1270000" y="4254500"/>
            <a:ext cx="10464800" cy="711200"/>
          </a:xfrm>
          <a:prstGeom prst="rect">
            <a:avLst/>
          </a:prstGeom>
        </p:spPr>
        <p:txBody>
          <a:bodyPr>
            <a:spAutoFit/>
          </a:bodyPr>
          <a:lstStyle>
            <a:lvl1pPr marL="0" indent="0" algn="ctr">
              <a:spcBef>
                <a:spcPts val="2400"/>
              </a:spcBef>
              <a:buSzTx/>
              <a:buNone/>
              <a:defRPr sz="4000">
                <a:latin typeface="+mj-lt"/>
                <a:ea typeface="+mj-ea"/>
                <a:cs typeface="+mj-cs"/>
                <a:sym typeface="Helvetica Light"/>
              </a:defRPr>
            </a:lvl1pPr>
          </a:lstStyle>
          <a:p>
            <a:r>
              <a:t>“Type a quote here.”</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theme" Target="../theme/theme1.xml"/><Relationship Id="rId10"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10"/>
          <a:srcRect/>
          <a:stretch>
            <a:fillRect/>
          </a:stretch>
        </a:blip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06400"/>
            <a:ext cx="11099800" cy="21209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a:bodyPr>
          <a:lstStyle/>
          <a:p>
            <a:r>
              <a:t>Title Text</a:t>
            </a:r>
          </a:p>
        </p:txBody>
      </p:sp>
      <p:sp>
        <p:nvSpPr>
          <p:cNvPr id="3" name="Shape 3"/>
          <p:cNvSpPr>
            <a:spLocks noGrp="1"/>
          </p:cNvSpPr>
          <p:nvPr>
            <p:ph type="body" idx="1"/>
          </p:nvPr>
        </p:nvSpPr>
        <p:spPr>
          <a:xfrm>
            <a:off x="952500" y="2590800"/>
            <a:ext cx="11099800" cy="62865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sp>
        <p:nvSpPr>
          <p:cNvPr id="4" name="Shape 4"/>
          <p:cNvSpPr>
            <a:spLocks noGrp="1"/>
          </p:cNvSpPr>
          <p:nvPr>
            <p:ph type="sldNum" sz="quarter" idx="2"/>
          </p:nvPr>
        </p:nvSpPr>
        <p:spPr>
          <a:xfrm>
            <a:off x="6311798" y="924560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4" r:id="rId5"/>
    <p:sldLayoutId id="2147483657" r:id="rId6"/>
    <p:sldLayoutId id="2147483658" r:id="rId7"/>
    <p:sldLayoutId id="2147483659" r:id="rId8"/>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FFFFFF"/>
          </a:solidFill>
          <a:uFillTx/>
          <a:latin typeface="+mj-lt"/>
          <a:ea typeface="+mj-ea"/>
          <a:cs typeface="+mj-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FFFFFF"/>
          </a:solidFill>
          <a:uFillTx/>
          <a:latin typeface="+mj-lt"/>
          <a:ea typeface="+mj-ea"/>
          <a:cs typeface="+mj-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FFFFFF"/>
          </a:solidFill>
          <a:uFillTx/>
          <a:latin typeface="+mj-lt"/>
          <a:ea typeface="+mj-ea"/>
          <a:cs typeface="+mj-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FFFFFF"/>
          </a:solidFill>
          <a:uFillTx/>
          <a:latin typeface="+mj-lt"/>
          <a:ea typeface="+mj-ea"/>
          <a:cs typeface="+mj-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FFFFFF"/>
          </a:solidFill>
          <a:uFillTx/>
          <a:latin typeface="+mj-lt"/>
          <a:ea typeface="+mj-ea"/>
          <a:cs typeface="+mj-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FFFFFF"/>
          </a:solidFill>
          <a:uFillTx/>
          <a:latin typeface="+mj-lt"/>
          <a:ea typeface="+mj-ea"/>
          <a:cs typeface="+mj-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FFFFFF"/>
          </a:solidFill>
          <a:uFillTx/>
          <a:latin typeface="+mj-lt"/>
          <a:ea typeface="+mj-ea"/>
          <a:cs typeface="+mj-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FFFFFF"/>
          </a:solidFill>
          <a:uFillTx/>
          <a:latin typeface="+mj-lt"/>
          <a:ea typeface="+mj-ea"/>
          <a:cs typeface="+mj-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FFFFFF"/>
          </a:solidFill>
          <a:uFillTx/>
          <a:latin typeface="+mj-lt"/>
          <a:ea typeface="+mj-ea"/>
          <a:cs typeface="+mj-cs"/>
          <a:sym typeface="Helvetica Light"/>
        </a:defRPr>
      </a:lvl9pPr>
    </p:titleStyle>
    <p:bodyStyle>
      <a:lvl1pPr marL="457200" marR="0" indent="-457200" algn="l" defTabSz="584200" rtl="0" latinLnBrk="0">
        <a:lnSpc>
          <a:spcPct val="100000"/>
        </a:lnSpc>
        <a:spcBef>
          <a:spcPts val="4200"/>
        </a:spcBef>
        <a:spcAft>
          <a:spcPts val="0"/>
        </a:spcAft>
        <a:buClrTx/>
        <a:buSzPct val="75000"/>
        <a:buFontTx/>
        <a:buChar char="•"/>
        <a:tabLst/>
        <a:defRPr sz="3800" b="0" i="0" u="none" strike="noStrike" cap="none" spc="0" baseline="0">
          <a:ln>
            <a:noFill/>
          </a:ln>
          <a:solidFill>
            <a:srgbClr val="FFFFFF"/>
          </a:solidFill>
          <a:uFillTx/>
          <a:latin typeface="+mn-lt"/>
          <a:ea typeface="+mn-ea"/>
          <a:cs typeface="+mn-cs"/>
          <a:sym typeface="Times New Roman"/>
        </a:defRPr>
      </a:lvl1pPr>
      <a:lvl2pPr marL="914400" marR="0" indent="-457200" algn="l" defTabSz="584200" rtl="0" latinLnBrk="0">
        <a:lnSpc>
          <a:spcPct val="100000"/>
        </a:lnSpc>
        <a:spcBef>
          <a:spcPts val="4200"/>
        </a:spcBef>
        <a:spcAft>
          <a:spcPts val="0"/>
        </a:spcAft>
        <a:buClrTx/>
        <a:buSzPct val="75000"/>
        <a:buFontTx/>
        <a:buChar char="•"/>
        <a:tabLst/>
        <a:defRPr sz="3800" b="0" i="0" u="none" strike="noStrike" cap="none" spc="0" baseline="0">
          <a:ln>
            <a:noFill/>
          </a:ln>
          <a:solidFill>
            <a:srgbClr val="FFFFFF"/>
          </a:solidFill>
          <a:uFillTx/>
          <a:latin typeface="+mn-lt"/>
          <a:ea typeface="+mn-ea"/>
          <a:cs typeface="+mn-cs"/>
          <a:sym typeface="Times New Roman"/>
        </a:defRPr>
      </a:lvl2pPr>
      <a:lvl3pPr marL="1371600" marR="0" indent="-457200" algn="l" defTabSz="584200" rtl="0" latinLnBrk="0">
        <a:lnSpc>
          <a:spcPct val="100000"/>
        </a:lnSpc>
        <a:spcBef>
          <a:spcPts val="4200"/>
        </a:spcBef>
        <a:spcAft>
          <a:spcPts val="0"/>
        </a:spcAft>
        <a:buClrTx/>
        <a:buSzPct val="75000"/>
        <a:buFontTx/>
        <a:buChar char="•"/>
        <a:tabLst/>
        <a:defRPr sz="3800" b="0" i="0" u="none" strike="noStrike" cap="none" spc="0" baseline="0">
          <a:ln>
            <a:noFill/>
          </a:ln>
          <a:solidFill>
            <a:srgbClr val="FFFFFF"/>
          </a:solidFill>
          <a:uFillTx/>
          <a:latin typeface="+mn-lt"/>
          <a:ea typeface="+mn-ea"/>
          <a:cs typeface="+mn-cs"/>
          <a:sym typeface="Times New Roman"/>
        </a:defRPr>
      </a:lvl3pPr>
      <a:lvl4pPr marL="1828800" marR="0" indent="-457200" algn="l" defTabSz="584200" rtl="0" latinLnBrk="0">
        <a:lnSpc>
          <a:spcPct val="100000"/>
        </a:lnSpc>
        <a:spcBef>
          <a:spcPts val="4200"/>
        </a:spcBef>
        <a:spcAft>
          <a:spcPts val="0"/>
        </a:spcAft>
        <a:buClrTx/>
        <a:buSzPct val="75000"/>
        <a:buFontTx/>
        <a:buChar char="•"/>
        <a:tabLst/>
        <a:defRPr sz="3800" b="0" i="0" u="none" strike="noStrike" cap="none" spc="0" baseline="0">
          <a:ln>
            <a:noFill/>
          </a:ln>
          <a:solidFill>
            <a:srgbClr val="FFFFFF"/>
          </a:solidFill>
          <a:uFillTx/>
          <a:latin typeface="+mn-lt"/>
          <a:ea typeface="+mn-ea"/>
          <a:cs typeface="+mn-cs"/>
          <a:sym typeface="Times New Roman"/>
        </a:defRPr>
      </a:lvl4pPr>
      <a:lvl5pPr marL="2286000" marR="0" indent="-457200" algn="l" defTabSz="584200" rtl="0" latinLnBrk="0">
        <a:lnSpc>
          <a:spcPct val="100000"/>
        </a:lnSpc>
        <a:spcBef>
          <a:spcPts val="4200"/>
        </a:spcBef>
        <a:spcAft>
          <a:spcPts val="0"/>
        </a:spcAft>
        <a:buClrTx/>
        <a:buSzPct val="75000"/>
        <a:buFontTx/>
        <a:buChar char="•"/>
        <a:tabLst/>
        <a:defRPr sz="3800" b="0" i="0" u="none" strike="noStrike" cap="none" spc="0" baseline="0">
          <a:ln>
            <a:noFill/>
          </a:ln>
          <a:solidFill>
            <a:srgbClr val="FFFFFF"/>
          </a:solidFill>
          <a:uFillTx/>
          <a:latin typeface="+mn-lt"/>
          <a:ea typeface="+mn-ea"/>
          <a:cs typeface="+mn-cs"/>
          <a:sym typeface="Times New Roman"/>
        </a:defRPr>
      </a:lvl5pPr>
      <a:lvl6pPr marL="2743200" marR="0" indent="-457200" algn="l" defTabSz="584200" rtl="0" latinLnBrk="0">
        <a:lnSpc>
          <a:spcPct val="100000"/>
        </a:lnSpc>
        <a:spcBef>
          <a:spcPts val="4200"/>
        </a:spcBef>
        <a:spcAft>
          <a:spcPts val="0"/>
        </a:spcAft>
        <a:buClrTx/>
        <a:buSzPct val="75000"/>
        <a:buFontTx/>
        <a:buChar char="•"/>
        <a:tabLst/>
        <a:defRPr sz="3800" b="0" i="0" u="none" strike="noStrike" cap="none" spc="0" baseline="0">
          <a:ln>
            <a:noFill/>
          </a:ln>
          <a:solidFill>
            <a:srgbClr val="FFFFFF"/>
          </a:solidFill>
          <a:uFillTx/>
          <a:latin typeface="+mn-lt"/>
          <a:ea typeface="+mn-ea"/>
          <a:cs typeface="+mn-cs"/>
          <a:sym typeface="Times New Roman"/>
        </a:defRPr>
      </a:lvl6pPr>
      <a:lvl7pPr marL="3200400" marR="0" indent="-457200" algn="l" defTabSz="584200" rtl="0" latinLnBrk="0">
        <a:lnSpc>
          <a:spcPct val="100000"/>
        </a:lnSpc>
        <a:spcBef>
          <a:spcPts val="4200"/>
        </a:spcBef>
        <a:spcAft>
          <a:spcPts val="0"/>
        </a:spcAft>
        <a:buClrTx/>
        <a:buSzPct val="75000"/>
        <a:buFontTx/>
        <a:buChar char="•"/>
        <a:tabLst/>
        <a:defRPr sz="3800" b="0" i="0" u="none" strike="noStrike" cap="none" spc="0" baseline="0">
          <a:ln>
            <a:noFill/>
          </a:ln>
          <a:solidFill>
            <a:srgbClr val="FFFFFF"/>
          </a:solidFill>
          <a:uFillTx/>
          <a:latin typeface="+mn-lt"/>
          <a:ea typeface="+mn-ea"/>
          <a:cs typeface="+mn-cs"/>
          <a:sym typeface="Times New Roman"/>
        </a:defRPr>
      </a:lvl7pPr>
      <a:lvl8pPr marL="3657600" marR="0" indent="-457200" algn="l" defTabSz="584200" rtl="0" latinLnBrk="0">
        <a:lnSpc>
          <a:spcPct val="100000"/>
        </a:lnSpc>
        <a:spcBef>
          <a:spcPts val="4200"/>
        </a:spcBef>
        <a:spcAft>
          <a:spcPts val="0"/>
        </a:spcAft>
        <a:buClrTx/>
        <a:buSzPct val="75000"/>
        <a:buFontTx/>
        <a:buChar char="•"/>
        <a:tabLst/>
        <a:defRPr sz="3800" b="0" i="0" u="none" strike="noStrike" cap="none" spc="0" baseline="0">
          <a:ln>
            <a:noFill/>
          </a:ln>
          <a:solidFill>
            <a:srgbClr val="FFFFFF"/>
          </a:solidFill>
          <a:uFillTx/>
          <a:latin typeface="+mn-lt"/>
          <a:ea typeface="+mn-ea"/>
          <a:cs typeface="+mn-cs"/>
          <a:sym typeface="Times New Roman"/>
        </a:defRPr>
      </a:lvl8pPr>
      <a:lvl9pPr marL="4114800" marR="0" indent="-457200" algn="l" defTabSz="584200" rtl="0" latinLnBrk="0">
        <a:lnSpc>
          <a:spcPct val="100000"/>
        </a:lnSpc>
        <a:spcBef>
          <a:spcPts val="4200"/>
        </a:spcBef>
        <a:spcAft>
          <a:spcPts val="0"/>
        </a:spcAft>
        <a:buClrTx/>
        <a:buSzPct val="75000"/>
        <a:buFontTx/>
        <a:buChar char="•"/>
        <a:tabLst/>
        <a:defRPr sz="3800" b="0" i="0" u="none" strike="noStrike" cap="none" spc="0" baseline="0">
          <a:ln>
            <a:noFill/>
          </a:ln>
          <a:solidFill>
            <a:srgbClr val="FFFFFF"/>
          </a:solidFill>
          <a:uFillTx/>
          <a:latin typeface="+mn-lt"/>
          <a:ea typeface="+mn-ea"/>
          <a:cs typeface="+mn-cs"/>
          <a:sym typeface="Times New Roman"/>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png"/><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7.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8.png"/><Relationship Id="rId3"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tiff"/><Relationship Id="rId5" Type="http://schemas.openxmlformats.org/officeDocument/2006/relationships/image" Target="../media/image4.png"/><Relationship Id="rId1" Type="http://schemas.openxmlformats.org/officeDocument/2006/relationships/slideLayout" Target="../slideLayouts/slideLayout5.xml"/><Relationship Id="rId2" Type="http://schemas.openxmlformats.org/officeDocument/2006/relationships/image" Target="../media/image1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tiff"/><Relationship Id="rId5" Type="http://schemas.openxmlformats.org/officeDocument/2006/relationships/image" Target="../media/image15.png"/><Relationship Id="rId1" Type="http://schemas.openxmlformats.org/officeDocument/2006/relationships/slideLayout" Target="../slideLayouts/slideLayout5.xml"/><Relationship Id="rId2" Type="http://schemas.openxmlformats.org/officeDocument/2006/relationships/image" Target="../media/image14.png"/></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7.png"/><Relationship Id="rId1" Type="http://schemas.openxmlformats.org/officeDocument/2006/relationships/slideLayout" Target="../slideLayouts/slideLayout5.xml"/><Relationship Id="rId2" Type="http://schemas.openxmlformats.org/officeDocument/2006/relationships/image" Target="../media/image1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xml"/><Relationship Id="rId3" Type="http://schemas.openxmlformats.org/officeDocument/2006/relationships/image" Target="../media/image1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xml"/><Relationship Id="rId3" Type="http://schemas.openxmlformats.org/officeDocument/2006/relationships/image" Target="../media/image1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xml"/><Relationship Id="rId3" Type="http://schemas.openxmlformats.org/officeDocument/2006/relationships/image" Target="../media/image1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xml"/><Relationship Id="rId3" Type="http://schemas.openxmlformats.org/officeDocument/2006/relationships/image" Target="../media/image1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xml"/><Relationship Id="rId3" Type="http://schemas.openxmlformats.org/officeDocument/2006/relationships/image" Target="../media/image18.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xml"/><Relationship Id="rId3" Type="http://schemas.openxmlformats.org/officeDocument/2006/relationships/image" Target="../media/image19.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8.xml"/><Relationship Id="rId3" Type="http://schemas.openxmlformats.org/officeDocument/2006/relationships/image" Target="../media/image20.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0.xml"/></Relationships>
</file>

<file path=ppt/slides/_rels/slide25.xml.rels><?xml version="1.0" encoding="UTF-8" standalone="yes"?>
<Relationships xmlns="http://schemas.openxmlformats.org/package/2006/relationships"><Relationship Id="rId3" Type="http://schemas.openxmlformats.org/officeDocument/2006/relationships/image" Target="../media/image21.png"/><Relationship Id="rId4" Type="http://schemas.openxmlformats.org/officeDocument/2006/relationships/image" Target="../media/image22.png"/><Relationship Id="rId1" Type="http://schemas.openxmlformats.org/officeDocument/2006/relationships/slideLayout" Target="../slideLayouts/slideLayout5.xml"/><Relationship Id="rId2" Type="http://schemas.openxmlformats.org/officeDocument/2006/relationships/notesSlide" Target="../notesSlides/notesSlide11.xml"/></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4" Type="http://schemas.openxmlformats.org/officeDocument/2006/relationships/image" Target="../media/image24.tiff"/><Relationship Id="rId1" Type="http://schemas.openxmlformats.org/officeDocument/2006/relationships/slideLayout" Target="../slideLayouts/slideLayout5.xml"/><Relationship Id="rId2" Type="http://schemas.openxmlformats.org/officeDocument/2006/relationships/notesSlide" Target="../notesSlides/notesSlide12.xml"/></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4" Type="http://schemas.openxmlformats.org/officeDocument/2006/relationships/image" Target="../media/image26.png"/><Relationship Id="rId5" Type="http://schemas.openxmlformats.org/officeDocument/2006/relationships/image" Target="../media/image27.tiff"/><Relationship Id="rId1" Type="http://schemas.openxmlformats.org/officeDocument/2006/relationships/slideLayout" Target="../slideLayouts/slideLayout5.xml"/><Relationship Id="rId2" Type="http://schemas.openxmlformats.org/officeDocument/2006/relationships/notesSlide" Target="../notesSlides/notesSlide13.xml"/></Relationships>
</file>

<file path=ppt/slides/_rels/slide28.xml.rels><?xml version="1.0" encoding="UTF-8" standalone="yes"?>
<Relationships xmlns="http://schemas.openxmlformats.org/package/2006/relationships"><Relationship Id="rId3" Type="http://schemas.openxmlformats.org/officeDocument/2006/relationships/image" Target="../media/image28.png"/><Relationship Id="rId4" Type="http://schemas.openxmlformats.org/officeDocument/2006/relationships/image" Target="../media/image21.png"/><Relationship Id="rId1" Type="http://schemas.openxmlformats.org/officeDocument/2006/relationships/slideLayout" Target="../slideLayouts/slideLayout5.xml"/><Relationship Id="rId2" Type="http://schemas.openxmlformats.org/officeDocument/2006/relationships/notesSlide" Target="../notesSlides/notesSlide14.xml"/></Relationships>
</file>

<file path=ppt/slides/_rels/slide29.xml.rels><?xml version="1.0" encoding="UTF-8" standalone="yes"?>
<Relationships xmlns="http://schemas.openxmlformats.org/package/2006/relationships"><Relationship Id="rId3" Type="http://schemas.openxmlformats.org/officeDocument/2006/relationships/image" Target="../media/image29.png"/><Relationship Id="rId4" Type="http://schemas.openxmlformats.org/officeDocument/2006/relationships/image" Target="../media/image18.png"/><Relationship Id="rId5" Type="http://schemas.openxmlformats.org/officeDocument/2006/relationships/image" Target="../media/image30.png"/><Relationship Id="rId1" Type="http://schemas.openxmlformats.org/officeDocument/2006/relationships/slideLayout" Target="../slideLayouts/slideLayout5.xml"/><Relationship Id="rId2" Type="http://schemas.openxmlformats.org/officeDocument/2006/relationships/notesSlide" Target="../notesSlides/notesSlide1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5.png"/><Relationship Id="rId3"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Shape 119"/>
          <p:cNvSpPr>
            <a:spLocks noGrp="1"/>
          </p:cNvSpPr>
          <p:nvPr>
            <p:ph type="ctrTitle"/>
          </p:nvPr>
        </p:nvSpPr>
        <p:spPr>
          <a:xfrm>
            <a:off x="2089150" y="2905298"/>
            <a:ext cx="9022036" cy="1976120"/>
          </a:xfrm>
          <a:prstGeom prst="rect">
            <a:avLst/>
          </a:prstGeom>
        </p:spPr>
        <p:txBody>
          <a:bodyPr>
            <a:normAutofit fontScale="90000"/>
          </a:bodyPr>
          <a:lstStyle>
            <a:lvl1pPr algn="l">
              <a:defRPr sz="4800" b="1">
                <a:latin typeface="+mn-lt"/>
                <a:ea typeface="+mn-ea"/>
                <a:cs typeface="+mn-cs"/>
                <a:sym typeface="Times New Roman"/>
              </a:defRPr>
            </a:lvl1pPr>
          </a:lstStyle>
          <a:p>
            <a:pPr algn="ctr"/>
            <a:r>
              <a:rPr lang="tr-TR" sz="7300" dirty="0" smtClean="0">
                <a:solidFill>
                  <a:srgbClr val="FFFF00"/>
                </a:solidFill>
              </a:rPr>
              <a:t>Anormal Doğum Eylemi </a:t>
            </a:r>
            <a:r>
              <a:rPr lang="tr-TR" dirty="0" smtClean="0"/>
              <a:t/>
            </a:r>
            <a:br>
              <a:rPr lang="tr-TR" dirty="0" smtClean="0"/>
            </a:br>
            <a:endParaRPr sz="4000" dirty="0"/>
          </a:p>
        </p:txBody>
      </p:sp>
      <p:sp>
        <p:nvSpPr>
          <p:cNvPr id="120" name="Shape 120"/>
          <p:cNvSpPr>
            <a:spLocks noGrp="1"/>
          </p:cNvSpPr>
          <p:nvPr>
            <p:ph type="subTitle" sz="quarter" idx="1"/>
          </p:nvPr>
        </p:nvSpPr>
        <p:spPr>
          <a:xfrm>
            <a:off x="2842058" y="5340517"/>
            <a:ext cx="7406123" cy="1577867"/>
          </a:xfrm>
          <a:prstGeom prst="rect">
            <a:avLst/>
          </a:prstGeom>
        </p:spPr>
        <p:txBody>
          <a:bodyPr>
            <a:noAutofit/>
          </a:bodyPr>
          <a:lstStyle/>
          <a:p>
            <a:pPr defTabSz="344677">
              <a:defRPr sz="2065" b="1">
                <a:latin typeface="+mn-lt"/>
                <a:ea typeface="+mn-ea"/>
                <a:cs typeface="+mn-cs"/>
                <a:sym typeface="Times New Roman"/>
              </a:defRPr>
            </a:pPr>
            <a:r>
              <a:rPr sz="2400" dirty="0"/>
              <a:t>Dr. Tuğba </a:t>
            </a:r>
            <a:r>
              <a:rPr sz="2400" dirty="0" smtClean="0"/>
              <a:t>S</a:t>
            </a:r>
            <a:r>
              <a:rPr lang="tr-TR" sz="2400" dirty="0" smtClean="0"/>
              <a:t>ARAÇ SİVRİKOZ</a:t>
            </a:r>
            <a:endParaRPr sz="2400" dirty="0"/>
          </a:p>
          <a:p>
            <a:pPr defTabSz="344677">
              <a:defRPr sz="2065" b="1">
                <a:latin typeface="+mn-lt"/>
                <a:ea typeface="+mn-ea"/>
                <a:cs typeface="+mn-cs"/>
                <a:sym typeface="Times New Roman"/>
              </a:defRPr>
            </a:pPr>
            <a:r>
              <a:rPr sz="2400" dirty="0"/>
              <a:t>İÜ İstanbul Tıp Fakültesi</a:t>
            </a:r>
          </a:p>
          <a:p>
            <a:pPr defTabSz="344677">
              <a:defRPr sz="2065" b="1">
                <a:latin typeface="+mn-lt"/>
                <a:ea typeface="+mn-ea"/>
                <a:cs typeface="+mn-cs"/>
                <a:sym typeface="Times New Roman"/>
              </a:defRPr>
            </a:pPr>
            <a:r>
              <a:rPr sz="2400" dirty="0"/>
              <a:t>Kadın Hastalıkları ve Doğum ABD</a:t>
            </a:r>
          </a:p>
          <a:p>
            <a:pPr defTabSz="344677">
              <a:defRPr sz="2065" b="1">
                <a:latin typeface="+mn-lt"/>
                <a:ea typeface="+mn-ea"/>
                <a:cs typeface="+mn-cs"/>
                <a:sym typeface="Times New Roman"/>
              </a:defRPr>
            </a:pPr>
            <a:r>
              <a:rPr sz="2400" dirty="0"/>
              <a:t>Perinatoloji BD</a:t>
            </a:r>
          </a:p>
        </p:txBody>
      </p:sp>
      <p:pic>
        <p:nvPicPr>
          <p:cNvPr id="121" name="pasted-image.pdf"/>
          <p:cNvPicPr>
            <a:picLocks noChangeAspect="1"/>
          </p:cNvPicPr>
          <p:nvPr/>
        </p:nvPicPr>
        <p:blipFill>
          <a:blip r:embed="rId2">
            <a:extLst/>
          </a:blip>
          <a:stretch>
            <a:fillRect/>
          </a:stretch>
        </p:blipFill>
        <p:spPr>
          <a:xfrm>
            <a:off x="184150" y="171450"/>
            <a:ext cx="1905000" cy="1905000"/>
          </a:xfrm>
          <a:prstGeom prst="rect">
            <a:avLst/>
          </a:prstGeom>
          <a:ln w="12700">
            <a:miter lim="400000"/>
          </a:ln>
        </p:spPr>
      </p:pic>
      <p:pic>
        <p:nvPicPr>
          <p:cNvPr id="122" name="pasted-image.pdf"/>
          <p:cNvPicPr>
            <a:picLocks noChangeAspect="1"/>
          </p:cNvPicPr>
          <p:nvPr/>
        </p:nvPicPr>
        <p:blipFill>
          <a:blip r:embed="rId3">
            <a:extLst/>
          </a:blip>
          <a:stretch>
            <a:fillRect/>
          </a:stretch>
        </p:blipFill>
        <p:spPr>
          <a:xfrm>
            <a:off x="10920686" y="171450"/>
            <a:ext cx="1943100" cy="1943100"/>
          </a:xfrm>
          <a:prstGeom prst="rect">
            <a:avLst/>
          </a:prstGeom>
          <a:ln w="12700">
            <a:miter lim="400000"/>
          </a:ln>
        </p:spPr>
      </p:pic>
      <p:sp>
        <p:nvSpPr>
          <p:cNvPr id="2" name="TextBox 1"/>
          <p:cNvSpPr txBox="1"/>
          <p:nvPr/>
        </p:nvSpPr>
        <p:spPr>
          <a:xfrm>
            <a:off x="3950403" y="8722679"/>
            <a:ext cx="5299528" cy="68736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en-US" dirty="0" smtClean="0">
                <a:solidFill>
                  <a:schemeClr val="bg2">
                    <a:lumMod val="75000"/>
                  </a:schemeClr>
                </a:solidFill>
                <a:latin typeface="+mn-lt"/>
              </a:rPr>
              <a:t>TJOD İstanbul 08.04.2018</a:t>
            </a:r>
            <a:endParaRPr kumimoji="0" lang="en-US" sz="3800" b="0" i="0" u="none" strike="noStrike" cap="none" spc="0" normalizeH="0" baseline="0" dirty="0">
              <a:ln>
                <a:noFill/>
              </a:ln>
              <a:solidFill>
                <a:schemeClr val="bg2">
                  <a:lumMod val="75000"/>
                </a:schemeClr>
              </a:solidFill>
              <a:effectLst/>
              <a:uFillTx/>
              <a:latin typeface="+mn-lt"/>
              <a:sym typeface="Helvetica Light"/>
            </a:endParaRPr>
          </a:p>
        </p:txBody>
      </p:sp>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 name="Shape 124"/>
          <p:cNvSpPr>
            <a:spLocks noGrp="1"/>
          </p:cNvSpPr>
          <p:nvPr>
            <p:ph type="title"/>
          </p:nvPr>
        </p:nvSpPr>
        <p:spPr>
          <a:xfrm>
            <a:off x="720902" y="435774"/>
            <a:ext cx="11597619" cy="2242868"/>
          </a:xfrm>
          <a:prstGeom prst="rect">
            <a:avLst/>
          </a:prstGeom>
          <a:solidFill>
            <a:schemeClr val="tx1"/>
          </a:solidFill>
        </p:spPr>
        <p:txBody>
          <a:bodyPr anchor="t">
            <a:noAutofit/>
          </a:bodyPr>
          <a:lstStyle/>
          <a:p>
            <a:pPr algn="l">
              <a:defRPr sz="4800" b="1">
                <a:latin typeface="+mn-lt"/>
                <a:ea typeface="+mn-ea"/>
                <a:cs typeface="+mn-cs"/>
                <a:sym typeface="Times New Roman"/>
              </a:defRPr>
            </a:pPr>
            <a:r>
              <a:rPr lang="tr-TR" sz="3600" dirty="0" smtClean="0">
                <a:solidFill>
                  <a:schemeClr val="tx2">
                    <a:lumMod val="10000"/>
                  </a:schemeClr>
                </a:solidFill>
              </a:rPr>
              <a:t>Tanımlar gerçekten doğru mu?</a:t>
            </a:r>
            <a:br>
              <a:rPr lang="tr-TR" sz="3600" dirty="0" smtClean="0">
                <a:solidFill>
                  <a:schemeClr val="tx2">
                    <a:lumMod val="10000"/>
                  </a:schemeClr>
                </a:solidFill>
              </a:rPr>
            </a:br>
            <a:r>
              <a:rPr lang="tr-TR" sz="3600" dirty="0" err="1" smtClean="0">
                <a:solidFill>
                  <a:schemeClr val="tx2">
                    <a:lumMod val="10000"/>
                  </a:schemeClr>
                </a:solidFill>
              </a:rPr>
              <a:t>Maternal</a:t>
            </a:r>
            <a:r>
              <a:rPr lang="tr-TR" sz="3600" dirty="0" smtClean="0">
                <a:solidFill>
                  <a:schemeClr val="tx2">
                    <a:lumMod val="10000"/>
                  </a:schemeClr>
                </a:solidFill>
              </a:rPr>
              <a:t>  </a:t>
            </a:r>
            <a:r>
              <a:rPr lang="tr-TR" sz="3600" dirty="0" err="1" smtClean="0">
                <a:solidFill>
                  <a:schemeClr val="tx2">
                    <a:lumMod val="10000"/>
                  </a:schemeClr>
                </a:solidFill>
              </a:rPr>
              <a:t>morbidite</a:t>
            </a:r>
            <a:r>
              <a:rPr lang="tr-TR" sz="3600" dirty="0" smtClean="0">
                <a:solidFill>
                  <a:schemeClr val="tx2">
                    <a:lumMod val="10000"/>
                  </a:schemeClr>
                </a:solidFill>
              </a:rPr>
              <a:t> sezaryen ile azalıyor mu?</a:t>
            </a:r>
            <a:br>
              <a:rPr lang="tr-TR" sz="3600" dirty="0" smtClean="0">
                <a:solidFill>
                  <a:schemeClr val="tx2">
                    <a:lumMod val="10000"/>
                  </a:schemeClr>
                </a:solidFill>
              </a:rPr>
            </a:br>
            <a:r>
              <a:rPr lang="tr-TR" sz="3600" dirty="0" err="1" smtClean="0">
                <a:solidFill>
                  <a:schemeClr val="tx2">
                    <a:lumMod val="10000"/>
                  </a:schemeClr>
                </a:solidFill>
              </a:rPr>
              <a:t>Primer</a:t>
            </a:r>
            <a:r>
              <a:rPr lang="tr-TR" sz="3600" dirty="0" smtClean="0">
                <a:solidFill>
                  <a:schemeClr val="tx2">
                    <a:lumMod val="10000"/>
                  </a:schemeClr>
                </a:solidFill>
              </a:rPr>
              <a:t> sezaryen oranları neden arttı? Nasıl azalır?</a:t>
            </a:r>
            <a:br>
              <a:rPr lang="tr-TR" sz="3600" dirty="0" smtClean="0">
                <a:solidFill>
                  <a:schemeClr val="tx2">
                    <a:lumMod val="10000"/>
                  </a:schemeClr>
                </a:solidFill>
              </a:rPr>
            </a:br>
            <a:r>
              <a:rPr lang="tr-TR" sz="3600" dirty="0" smtClean="0">
                <a:solidFill>
                  <a:schemeClr val="tx2">
                    <a:lumMod val="10000"/>
                  </a:schemeClr>
                </a:solidFill>
              </a:rPr>
              <a:t>İleri anne yaşı, VKI, </a:t>
            </a:r>
            <a:r>
              <a:rPr lang="tr-TR" sz="3600" dirty="0" err="1" smtClean="0">
                <a:solidFill>
                  <a:schemeClr val="tx2">
                    <a:lumMod val="10000"/>
                  </a:schemeClr>
                </a:solidFill>
              </a:rPr>
              <a:t>etnisite</a:t>
            </a:r>
            <a:r>
              <a:rPr lang="tr-TR" sz="3600" dirty="0">
                <a:solidFill>
                  <a:schemeClr val="tx2">
                    <a:lumMod val="10000"/>
                  </a:schemeClr>
                </a:solidFill>
              </a:rPr>
              <a:t> </a:t>
            </a:r>
            <a:r>
              <a:rPr lang="tr-TR" sz="3600" dirty="0" smtClean="0">
                <a:solidFill>
                  <a:schemeClr val="tx2">
                    <a:lumMod val="10000"/>
                  </a:schemeClr>
                </a:solidFill>
              </a:rPr>
              <a:t>tek başına arttıran sebep mi?</a:t>
            </a:r>
            <a:br>
              <a:rPr lang="tr-TR" sz="3600" dirty="0" smtClean="0">
                <a:solidFill>
                  <a:schemeClr val="tx2">
                    <a:lumMod val="10000"/>
                  </a:schemeClr>
                </a:solidFill>
              </a:rPr>
            </a:br>
            <a:r>
              <a:rPr lang="tr-TR" sz="3600" dirty="0" smtClean="0">
                <a:solidFill>
                  <a:schemeClr val="tx2">
                    <a:lumMod val="10000"/>
                  </a:schemeClr>
                </a:solidFill>
              </a:rPr>
              <a:t/>
            </a:r>
            <a:br>
              <a:rPr lang="tr-TR" sz="3600" dirty="0" smtClean="0">
                <a:solidFill>
                  <a:schemeClr val="tx2">
                    <a:lumMod val="10000"/>
                  </a:schemeClr>
                </a:solidFill>
              </a:rPr>
            </a:br>
            <a:endParaRPr sz="3600" dirty="0">
              <a:solidFill>
                <a:schemeClr val="tx2">
                  <a:lumMod val="10000"/>
                </a:schemeClr>
              </a:solidFill>
            </a:endParaRPr>
          </a:p>
        </p:txBody>
      </p:sp>
      <p:sp>
        <p:nvSpPr>
          <p:cNvPr id="125" name="Shape 125"/>
          <p:cNvSpPr>
            <a:spLocks noGrp="1"/>
          </p:cNvSpPr>
          <p:nvPr>
            <p:ph type="body" idx="1"/>
          </p:nvPr>
        </p:nvSpPr>
        <p:spPr>
          <a:prstGeom prst="rect">
            <a:avLst/>
          </a:prstGeom>
        </p:spPr>
        <p:txBody>
          <a:bodyPr anchor="t">
            <a:normAutofit/>
          </a:bodyPr>
          <a:lstStyle/>
          <a:p>
            <a:pPr lvl="2" defTabSz="914400">
              <a:spcBef>
                <a:spcPts val="0"/>
              </a:spcBef>
              <a:buSzTx/>
              <a:buFont typeface="Arial" charset="0"/>
              <a:buChar char="•"/>
            </a:pPr>
            <a:endParaRPr lang="tr-TR" b="1" dirty="0" smtClean="0">
              <a:sym typeface="Wingdings"/>
            </a:endParaRPr>
          </a:p>
          <a:p>
            <a:pPr lvl="2" defTabSz="914400">
              <a:spcBef>
                <a:spcPts val="0"/>
              </a:spcBef>
              <a:buSzTx/>
              <a:buFont typeface="Arial" charset="0"/>
              <a:buChar char="•"/>
            </a:pPr>
            <a:endParaRPr lang="tr-TR" b="1" dirty="0" smtClean="0"/>
          </a:p>
        </p:txBody>
      </p:sp>
      <p:pic>
        <p:nvPicPr>
          <p:cNvPr id="5" name="Picture 7" descr="Cov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98480" y="2678642"/>
            <a:ext cx="8269802" cy="601357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6" name="Rectangle 10"/>
          <p:cNvSpPr>
            <a:spLocks noChangeArrowheads="1"/>
          </p:cNvSpPr>
          <p:nvPr/>
        </p:nvSpPr>
        <p:spPr bwMode="auto">
          <a:xfrm>
            <a:off x="1249152" y="8692215"/>
            <a:ext cx="10140589" cy="1031051"/>
          </a:xfrm>
          <a:prstGeom prst="rect">
            <a:avLst/>
          </a:prstGeom>
          <a:solidFill>
            <a:schemeClr val="tx1"/>
          </a:solidFill>
          <a:ln>
            <a:noFill/>
          </a:ln>
          <a:effectLst/>
        </p:spPr>
        <p:txBody>
          <a:bodyPr wrap="square" tIns="0" anchor="ctr">
            <a:spAutoFit/>
          </a:bodyPr>
          <a:lstStyle/>
          <a:p>
            <a:pPr algn="just"/>
            <a:r>
              <a:rPr lang="en-US" altLang="en-US" sz="1600" dirty="0">
                <a:solidFill>
                  <a:srgbClr val="000000"/>
                </a:solidFill>
                <a:latin typeface="Times New Roman" charset="0"/>
                <a:ea typeface="Times New Roman" charset="0"/>
                <a:cs typeface="Times New Roman" charset="0"/>
              </a:rPr>
              <a:t>Fig. 1 . U.S. delivery rates, 1989-2011. Data from National Vital Statistics. Abbreviations: CD, cesarean delivery; VBAC, vaginal birth after cesarean delivery. *Percent of women who have a vaginal birth after prior cesarean delivery. +Rate based on total number of deliveries. (Data from Martin JA, Hamilton BE, Ventura SJ, </a:t>
            </a:r>
            <a:r>
              <a:rPr lang="en-US" altLang="en-US" sz="1600" dirty="0" err="1">
                <a:solidFill>
                  <a:srgbClr val="000000"/>
                </a:solidFill>
                <a:latin typeface="Times New Roman" charset="0"/>
                <a:ea typeface="Times New Roman" charset="0"/>
                <a:cs typeface="Times New Roman" charset="0"/>
              </a:rPr>
              <a:t>Osterman</a:t>
            </a:r>
            <a:r>
              <a:rPr lang="en-US" altLang="en-US" sz="1600" dirty="0">
                <a:solidFill>
                  <a:srgbClr val="000000"/>
                </a:solidFill>
                <a:latin typeface="Times New Roman" charset="0"/>
                <a:ea typeface="Times New Roman" charset="0"/>
                <a:cs typeface="Times New Roman" charset="0"/>
              </a:rPr>
              <a:t> MJ, Mathews TJ. Births: final data for 2011. </a:t>
            </a:r>
            <a:r>
              <a:rPr lang="en-US" altLang="en-US" sz="1600" dirty="0" err="1">
                <a:solidFill>
                  <a:srgbClr val="000000"/>
                </a:solidFill>
                <a:latin typeface="Times New Roman" charset="0"/>
                <a:ea typeface="Times New Roman" charset="0"/>
                <a:cs typeface="Times New Roman" charset="0"/>
              </a:rPr>
              <a:t>Natl</a:t>
            </a:r>
            <a:r>
              <a:rPr lang="en-US" altLang="en-US" sz="1600" dirty="0">
                <a:solidFill>
                  <a:srgbClr val="000000"/>
                </a:solidFill>
                <a:latin typeface="Times New Roman" charset="0"/>
                <a:ea typeface="Times New Roman" charset="0"/>
                <a:cs typeface="Times New Roman" charset="0"/>
              </a:rPr>
              <a:t> Vital Stat Rep 2013;62(2):1-90.)</a:t>
            </a:r>
          </a:p>
        </p:txBody>
      </p:sp>
    </p:spTree>
    <p:extLst>
      <p:ext uri="{BB962C8B-B14F-4D97-AF65-F5344CB8AC3E}">
        <p14:creationId xmlns:p14="http://schemas.microsoft.com/office/powerpoint/2010/main" val="2100951724"/>
      </p:ext>
    </p:extLst>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idx="1"/>
          </p:nvPr>
        </p:nvSpPr>
        <p:spPr/>
        <p:txBody>
          <a:bodyPr/>
          <a:lstStyle/>
          <a:p>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47096" y="854973"/>
            <a:ext cx="9310607" cy="5636154"/>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2500" y="2832870"/>
            <a:ext cx="11578583" cy="5802359"/>
          </a:xfrm>
          <a:prstGeom prst="rect">
            <a:avLst/>
          </a:prstGeom>
        </p:spPr>
      </p:pic>
    </p:spTree>
    <p:extLst>
      <p:ext uri="{BB962C8B-B14F-4D97-AF65-F5344CB8AC3E}">
        <p14:creationId xmlns:p14="http://schemas.microsoft.com/office/powerpoint/2010/main" val="106536443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 name="Shape 125"/>
          <p:cNvSpPr>
            <a:spLocks noGrp="1"/>
          </p:cNvSpPr>
          <p:nvPr>
            <p:ph type="body" idx="1"/>
          </p:nvPr>
        </p:nvSpPr>
        <p:spPr>
          <a:prstGeom prst="rect">
            <a:avLst/>
          </a:prstGeom>
        </p:spPr>
        <p:txBody>
          <a:bodyPr anchor="t">
            <a:normAutofit/>
          </a:bodyPr>
          <a:lstStyle/>
          <a:p>
            <a:pPr lvl="2" defTabSz="914400">
              <a:spcBef>
                <a:spcPts val="0"/>
              </a:spcBef>
              <a:buSzTx/>
              <a:buFont typeface="Arial" charset="0"/>
              <a:buChar char="•"/>
            </a:pPr>
            <a:endParaRPr lang="tr-TR" b="1" dirty="0" smtClean="0">
              <a:sym typeface="Wingdings"/>
            </a:endParaRPr>
          </a:p>
          <a:p>
            <a:pPr lvl="2" defTabSz="914400">
              <a:spcBef>
                <a:spcPts val="0"/>
              </a:spcBef>
              <a:buSzTx/>
              <a:buFont typeface="Arial" charset="0"/>
              <a:buChar char="•"/>
            </a:pPr>
            <a:endParaRPr lang="tr-TR" b="1" dirty="0" smtClean="0"/>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43283" y="2664784"/>
            <a:ext cx="6610800" cy="6127083"/>
          </a:xfrm>
          <a:prstGeom prst="rect">
            <a:avLst/>
          </a:prstGeom>
        </p:spPr>
      </p:pic>
      <p:sp>
        <p:nvSpPr>
          <p:cNvPr id="3" name="Title 2"/>
          <p:cNvSpPr>
            <a:spLocks noGrp="1"/>
          </p:cNvSpPr>
          <p:nvPr>
            <p:ph type="title"/>
          </p:nvPr>
        </p:nvSpPr>
        <p:spPr/>
        <p:txBody>
          <a:bodyPr/>
          <a:lstStyle/>
          <a:p>
            <a:endParaRPr lang="en-US"/>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98921" y="131576"/>
            <a:ext cx="11049083" cy="2258384"/>
          </a:xfrm>
          <a:prstGeom prst="rect">
            <a:avLst/>
          </a:prstGeom>
        </p:spPr>
      </p:pic>
      <p:pic>
        <p:nvPicPr>
          <p:cNvPr id="7" name="Picture 6"/>
          <p:cNvPicPr>
            <a:picLocks noChangeAspect="1"/>
          </p:cNvPicPr>
          <p:nvPr/>
        </p:nvPicPr>
        <p:blipFill>
          <a:blip r:embed="rId4"/>
          <a:stretch>
            <a:fillRect/>
          </a:stretch>
        </p:blipFill>
        <p:spPr>
          <a:xfrm>
            <a:off x="0" y="0"/>
            <a:ext cx="1905000" cy="2641600"/>
          </a:xfrm>
          <a:prstGeom prst="rect">
            <a:avLst/>
          </a:prstGeom>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717" y="2611460"/>
            <a:ext cx="5706020" cy="5376600"/>
          </a:xfrm>
          <a:prstGeom prst="rect">
            <a:avLst/>
          </a:prstGeom>
        </p:spPr>
      </p:pic>
      <p:sp>
        <p:nvSpPr>
          <p:cNvPr id="8" name="TextBox 7"/>
          <p:cNvSpPr txBox="1"/>
          <p:nvPr/>
        </p:nvSpPr>
        <p:spPr>
          <a:xfrm>
            <a:off x="2845684" y="7988060"/>
            <a:ext cx="2911053" cy="656590"/>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sz="3600" b="0" i="0" u="none" strike="noStrike" cap="none" spc="0" normalizeH="0" baseline="0" dirty="0" smtClean="0">
                <a:ln>
                  <a:noFill/>
                </a:ln>
                <a:solidFill>
                  <a:schemeClr val="bg2">
                    <a:lumMod val="50000"/>
                  </a:schemeClr>
                </a:solidFill>
                <a:effectLst/>
                <a:uFillTx/>
                <a:latin typeface="+mn-ea"/>
                <a:ea typeface="+mn-ea"/>
                <a:cs typeface="+mj-cs"/>
                <a:sym typeface="Helvetica Light"/>
              </a:rPr>
              <a:t>Friedman</a:t>
            </a:r>
            <a:r>
              <a:rPr kumimoji="0" lang="en-US" sz="3600" b="0" i="0" u="none" strike="noStrike" cap="none" spc="0" normalizeH="0" dirty="0" smtClean="0">
                <a:ln>
                  <a:noFill/>
                </a:ln>
                <a:solidFill>
                  <a:schemeClr val="bg2">
                    <a:lumMod val="50000"/>
                  </a:schemeClr>
                </a:solidFill>
                <a:effectLst/>
                <a:uFillTx/>
                <a:latin typeface="+mn-ea"/>
                <a:ea typeface="+mn-ea"/>
                <a:cs typeface="+mj-cs"/>
                <a:sym typeface="Helvetica Light"/>
              </a:rPr>
              <a:t> 1954</a:t>
            </a:r>
            <a:endParaRPr kumimoji="0" lang="en-US" sz="3600" b="0" i="0" u="none" strike="noStrike" cap="none" spc="0" normalizeH="0" baseline="0" dirty="0">
              <a:ln>
                <a:noFill/>
              </a:ln>
              <a:solidFill>
                <a:schemeClr val="bg2">
                  <a:lumMod val="50000"/>
                </a:schemeClr>
              </a:solidFill>
              <a:effectLst/>
              <a:uFillTx/>
              <a:latin typeface="+mn-ea"/>
              <a:ea typeface="+mn-ea"/>
              <a:cs typeface="+mj-cs"/>
              <a:sym typeface="Helvetica Light"/>
            </a:endParaRPr>
          </a:p>
        </p:txBody>
      </p:sp>
      <p:sp>
        <p:nvSpPr>
          <p:cNvPr id="12" name="TextBox 11"/>
          <p:cNvSpPr txBox="1"/>
          <p:nvPr/>
        </p:nvSpPr>
        <p:spPr>
          <a:xfrm>
            <a:off x="10614032" y="8791867"/>
            <a:ext cx="2321148" cy="656590"/>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sz="3600" b="0" i="0" u="none" strike="noStrike" cap="none" spc="0" normalizeH="0" dirty="0" smtClean="0">
                <a:ln>
                  <a:noFill/>
                </a:ln>
                <a:solidFill>
                  <a:schemeClr val="bg2">
                    <a:lumMod val="50000"/>
                  </a:schemeClr>
                </a:solidFill>
                <a:effectLst/>
                <a:uFillTx/>
                <a:latin typeface="+mn-ea"/>
                <a:ea typeface="+mn-ea"/>
                <a:cs typeface="+mj-cs"/>
                <a:sym typeface="Helvetica Light"/>
              </a:rPr>
              <a:t>Zhang 2010</a:t>
            </a:r>
            <a:endParaRPr kumimoji="0" lang="en-US" sz="3600" b="0" i="0" u="none" strike="noStrike" cap="none" spc="0" normalizeH="0" baseline="0" dirty="0">
              <a:ln>
                <a:noFill/>
              </a:ln>
              <a:solidFill>
                <a:schemeClr val="bg2">
                  <a:lumMod val="50000"/>
                </a:schemeClr>
              </a:solidFill>
              <a:effectLst/>
              <a:uFillTx/>
              <a:latin typeface="+mn-ea"/>
              <a:ea typeface="+mn-ea"/>
              <a:cs typeface="+mj-cs"/>
              <a:sym typeface="Helvetica Light"/>
            </a:endParaRPr>
          </a:p>
        </p:txBody>
      </p:sp>
    </p:spTree>
    <p:extLst>
      <p:ext uri="{BB962C8B-B14F-4D97-AF65-F5344CB8AC3E}">
        <p14:creationId xmlns:p14="http://schemas.microsoft.com/office/powerpoint/2010/main" val="1000868174"/>
      </p:ext>
    </p:extLst>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 name="Shape 125"/>
          <p:cNvSpPr>
            <a:spLocks noGrp="1"/>
          </p:cNvSpPr>
          <p:nvPr>
            <p:ph type="body" idx="1"/>
          </p:nvPr>
        </p:nvSpPr>
        <p:spPr>
          <a:prstGeom prst="rect">
            <a:avLst/>
          </a:prstGeom>
        </p:spPr>
        <p:txBody>
          <a:bodyPr anchor="t">
            <a:normAutofit fontScale="92500"/>
          </a:bodyPr>
          <a:lstStyle/>
          <a:p>
            <a:pPr marL="571500" marR="0" lvl="1" indent="-571500" defTabSz="914400" eaLnBrk="1" fontAlgn="auto" latinLnBrk="0" hangingPunct="1">
              <a:lnSpc>
                <a:spcPct val="100000"/>
              </a:lnSpc>
              <a:spcBef>
                <a:spcPts val="0"/>
              </a:spcBef>
              <a:spcAft>
                <a:spcPts val="0"/>
              </a:spcAft>
              <a:buClrTx/>
              <a:buSzTx/>
              <a:buFont typeface="Arial" charset="0"/>
              <a:buChar char="•"/>
              <a:tabLst/>
              <a:defRPr/>
            </a:pPr>
            <a:r>
              <a:rPr lang="tr-TR" b="1" dirty="0" smtClean="0">
                <a:solidFill>
                  <a:schemeClr val="tx1"/>
                </a:solidFill>
              </a:rPr>
              <a:t>Retrospektif, ulusal data</a:t>
            </a:r>
          </a:p>
          <a:p>
            <a:pPr marL="571500" lvl="1" indent="-571500" defTabSz="914400">
              <a:spcBef>
                <a:spcPts val="0"/>
              </a:spcBef>
              <a:buSzTx/>
              <a:buFont typeface="Arial" charset="0"/>
              <a:buChar char="•"/>
            </a:pPr>
            <a:r>
              <a:rPr lang="tr-TR" b="1" dirty="0" smtClean="0">
                <a:solidFill>
                  <a:schemeClr val="tx1"/>
                </a:solidFill>
              </a:rPr>
              <a:t>62.415 tekil baş </a:t>
            </a:r>
            <a:r>
              <a:rPr lang="tr-TR" b="1" dirty="0">
                <a:solidFill>
                  <a:schemeClr val="tx1"/>
                </a:solidFill>
              </a:rPr>
              <a:t>prezantasyonu </a:t>
            </a:r>
            <a:r>
              <a:rPr lang="tr-TR" b="1" dirty="0" smtClean="0">
                <a:solidFill>
                  <a:schemeClr val="tx1"/>
                </a:solidFill>
              </a:rPr>
              <a:t>gebelik, </a:t>
            </a:r>
            <a:r>
              <a:rPr lang="tr-TR" b="1" dirty="0" err="1" smtClean="0">
                <a:solidFill>
                  <a:schemeClr val="tx1"/>
                </a:solidFill>
              </a:rPr>
              <a:t>spontan</a:t>
            </a:r>
            <a:r>
              <a:rPr lang="tr-TR" b="1" dirty="0" smtClean="0">
                <a:solidFill>
                  <a:schemeClr val="tx1"/>
                </a:solidFill>
              </a:rPr>
              <a:t> başlamış ve normal </a:t>
            </a:r>
            <a:r>
              <a:rPr lang="tr-TR" b="1" dirty="0" err="1" smtClean="0">
                <a:solidFill>
                  <a:schemeClr val="tx1"/>
                </a:solidFill>
              </a:rPr>
              <a:t>neonatal</a:t>
            </a:r>
            <a:r>
              <a:rPr lang="tr-TR" b="1" dirty="0" smtClean="0">
                <a:solidFill>
                  <a:schemeClr val="tx1"/>
                </a:solidFill>
              </a:rPr>
              <a:t> sonuçları olan doğum eylemi</a:t>
            </a:r>
          </a:p>
          <a:p>
            <a:pPr marL="571500" marR="0" lvl="1" indent="-571500" defTabSz="914400" eaLnBrk="1" fontAlgn="auto" latinLnBrk="0" hangingPunct="1">
              <a:lnSpc>
                <a:spcPct val="100000"/>
              </a:lnSpc>
              <a:spcBef>
                <a:spcPts val="0"/>
              </a:spcBef>
              <a:spcAft>
                <a:spcPts val="0"/>
              </a:spcAft>
              <a:buClrTx/>
              <a:buSzTx/>
              <a:buFont typeface="Arial" charset="0"/>
              <a:buChar char="•"/>
              <a:tabLst/>
              <a:defRPr/>
            </a:pPr>
            <a:r>
              <a:rPr lang="tr-TR" b="1" dirty="0" smtClean="0">
                <a:solidFill>
                  <a:srgbClr val="FFFF00"/>
                </a:solidFill>
              </a:rPr>
              <a:t>1. evre</a:t>
            </a:r>
          </a:p>
          <a:p>
            <a:pPr marL="1028700" lvl="2" indent="-571500" defTabSz="914400">
              <a:spcBef>
                <a:spcPts val="0"/>
              </a:spcBef>
              <a:buSzTx/>
              <a:buFont typeface="Arial" charset="0"/>
              <a:buChar char="•"/>
            </a:pPr>
            <a:r>
              <a:rPr lang="tr-TR" b="1" dirty="0" err="1" smtClean="0">
                <a:solidFill>
                  <a:schemeClr val="tx1"/>
                </a:solidFill>
              </a:rPr>
              <a:t>Sigmoidal</a:t>
            </a:r>
            <a:r>
              <a:rPr lang="tr-TR" b="1" dirty="0" smtClean="0">
                <a:solidFill>
                  <a:schemeClr val="tx1"/>
                </a:solidFill>
              </a:rPr>
              <a:t> değil parabolik eğri</a:t>
            </a:r>
          </a:p>
          <a:p>
            <a:pPr marL="1028700" lvl="2" indent="-571500" defTabSz="914400">
              <a:spcBef>
                <a:spcPts val="0"/>
              </a:spcBef>
              <a:buSzTx/>
              <a:buFont typeface="Arial" charset="0"/>
              <a:buChar char="•"/>
            </a:pPr>
            <a:r>
              <a:rPr lang="tr-TR" b="1" dirty="0" smtClean="0">
                <a:solidFill>
                  <a:schemeClr val="tx1"/>
                </a:solidFill>
              </a:rPr>
              <a:t>Aktif fazın sonunda </a:t>
            </a:r>
            <a:r>
              <a:rPr lang="tr-TR" b="1" dirty="0" err="1" smtClean="0">
                <a:solidFill>
                  <a:schemeClr val="tx1"/>
                </a:solidFill>
              </a:rPr>
              <a:t>deselerasyon</a:t>
            </a:r>
            <a:r>
              <a:rPr lang="tr-TR" b="1" dirty="0" smtClean="0">
                <a:solidFill>
                  <a:schemeClr val="tx1"/>
                </a:solidFill>
              </a:rPr>
              <a:t> aşaması saptanmamış</a:t>
            </a:r>
          </a:p>
          <a:p>
            <a:pPr marL="1028700" lvl="2" indent="-571500" defTabSz="914400">
              <a:spcBef>
                <a:spcPts val="0"/>
              </a:spcBef>
              <a:buSzTx/>
              <a:buFont typeface="Arial" charset="0"/>
              <a:buChar char="•"/>
            </a:pPr>
            <a:r>
              <a:rPr lang="tr-TR" b="1" dirty="0" err="1" smtClean="0">
                <a:solidFill>
                  <a:schemeClr val="tx1"/>
                </a:solidFill>
              </a:rPr>
              <a:t>Latent</a:t>
            </a:r>
            <a:r>
              <a:rPr lang="tr-TR" b="1" dirty="0" smtClean="0">
                <a:solidFill>
                  <a:schemeClr val="tx1"/>
                </a:solidFill>
              </a:rPr>
              <a:t>-aktif fazlar arası kesin bir geçiş yok</a:t>
            </a:r>
          </a:p>
          <a:p>
            <a:pPr marL="1028700" lvl="2" indent="-571500" defTabSz="914400">
              <a:spcBef>
                <a:spcPts val="0"/>
              </a:spcBef>
              <a:buSzTx/>
              <a:buFont typeface="Arial" charset="0"/>
              <a:buChar char="•"/>
            </a:pPr>
            <a:r>
              <a:rPr lang="tr-TR" b="1" dirty="0" smtClean="0">
                <a:solidFill>
                  <a:schemeClr val="tx1"/>
                </a:solidFill>
              </a:rPr>
              <a:t>Parite arttıkça kırılma noktası daha erken</a:t>
            </a:r>
          </a:p>
          <a:p>
            <a:pPr marL="1028700" lvl="2" indent="-571500" defTabSz="914400">
              <a:spcBef>
                <a:spcPts val="0"/>
              </a:spcBef>
              <a:buSzTx/>
              <a:buFont typeface="Arial" charset="0"/>
              <a:buChar char="•"/>
            </a:pPr>
            <a:r>
              <a:rPr lang="tr-TR" b="1" dirty="0" err="1" smtClean="0">
                <a:solidFill>
                  <a:schemeClr val="tx1"/>
                </a:solidFill>
              </a:rPr>
              <a:t>Nulliparlarda</a:t>
            </a:r>
            <a:r>
              <a:rPr lang="tr-TR" b="1" dirty="0" smtClean="0">
                <a:solidFill>
                  <a:schemeClr val="tx1"/>
                </a:solidFill>
              </a:rPr>
              <a:t> daha </a:t>
            </a:r>
            <a:r>
              <a:rPr lang="tr-TR" b="1" dirty="0" smtClean="0">
                <a:solidFill>
                  <a:schemeClr val="tx1"/>
                </a:solidFill>
              </a:rPr>
              <a:t>kademeli-yavaş </a:t>
            </a:r>
            <a:r>
              <a:rPr lang="tr-TR" b="1" dirty="0" smtClean="0">
                <a:solidFill>
                  <a:schemeClr val="tx1"/>
                </a:solidFill>
              </a:rPr>
              <a:t>akselerasyon</a:t>
            </a:r>
          </a:p>
        </p:txBody>
      </p:sp>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3579" y="425938"/>
            <a:ext cx="12297641" cy="1714500"/>
          </a:xfrm>
          <a:prstGeom prst="rect">
            <a:avLst/>
          </a:prstGeom>
        </p:spPr>
      </p:pic>
    </p:spTree>
    <p:extLst>
      <p:ext uri="{BB962C8B-B14F-4D97-AF65-F5344CB8AC3E}">
        <p14:creationId xmlns:p14="http://schemas.microsoft.com/office/powerpoint/2010/main" val="1913345906"/>
      </p:ext>
    </p:extLst>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3750" y="5740400"/>
            <a:ext cx="11417300" cy="4013200"/>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16174" y="131576"/>
            <a:ext cx="11049083" cy="2258384"/>
          </a:xfrm>
          <a:prstGeom prst="rect">
            <a:avLst/>
          </a:prstGeom>
        </p:spPr>
      </p:pic>
      <p:pic>
        <p:nvPicPr>
          <p:cNvPr id="7" name="Picture 6"/>
          <p:cNvPicPr>
            <a:picLocks noChangeAspect="1"/>
          </p:cNvPicPr>
          <p:nvPr/>
        </p:nvPicPr>
        <p:blipFill>
          <a:blip r:embed="rId4"/>
          <a:stretch>
            <a:fillRect/>
          </a:stretch>
        </p:blipFill>
        <p:spPr>
          <a:xfrm>
            <a:off x="0" y="0"/>
            <a:ext cx="1905000" cy="2641600"/>
          </a:xfrm>
          <a:prstGeom prst="rect">
            <a:avLst/>
          </a:prstGeom>
        </p:spPr>
      </p:pic>
      <p:sp>
        <p:nvSpPr>
          <p:cNvPr id="8" name="Text Placeholder 7"/>
          <p:cNvSpPr txBox="1">
            <a:spLocks noGrp="1"/>
          </p:cNvSpPr>
          <p:nvPr>
            <p:ph type="body" idx="1"/>
          </p:nvPr>
        </p:nvSpPr>
        <p:spPr>
          <a:xfrm>
            <a:off x="10093382" y="9097010"/>
            <a:ext cx="2739606" cy="656590"/>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sz="3600" b="0" i="0" u="none" strike="noStrike" cap="none" spc="0" normalizeH="0" dirty="0" smtClean="0">
                <a:ln>
                  <a:noFill/>
                </a:ln>
                <a:solidFill>
                  <a:schemeClr val="bg2">
                    <a:lumMod val="50000"/>
                  </a:schemeClr>
                </a:solidFill>
                <a:effectLst/>
                <a:uFillTx/>
                <a:latin typeface="+mn-ea"/>
                <a:ea typeface="+mn-ea"/>
                <a:cs typeface="+mj-cs"/>
                <a:sym typeface="Helvetica Light"/>
              </a:rPr>
              <a:t>Zhang 2010</a:t>
            </a:r>
            <a:endParaRPr kumimoji="0" lang="en-US" sz="3600" b="0" i="0" u="none" strike="noStrike" cap="none" spc="0" normalizeH="0" baseline="0" dirty="0">
              <a:ln>
                <a:noFill/>
              </a:ln>
              <a:solidFill>
                <a:schemeClr val="bg2">
                  <a:lumMod val="50000"/>
                </a:schemeClr>
              </a:solidFill>
              <a:effectLst/>
              <a:uFillTx/>
              <a:latin typeface="+mn-ea"/>
              <a:ea typeface="+mn-ea"/>
              <a:cs typeface="+mj-cs"/>
              <a:sym typeface="Helvetica Light"/>
            </a:endParaRPr>
          </a:p>
        </p:txBody>
      </p:sp>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19366" y="934109"/>
            <a:ext cx="6803136" cy="4809376"/>
          </a:xfrm>
          <a:prstGeom prst="rect">
            <a:avLst/>
          </a:prstGeom>
        </p:spPr>
      </p:pic>
      <p:cxnSp>
        <p:nvCxnSpPr>
          <p:cNvPr id="12" name="Straight Connector 11"/>
          <p:cNvCxnSpPr/>
          <p:nvPr/>
        </p:nvCxnSpPr>
        <p:spPr>
          <a:xfrm>
            <a:off x="4718304" y="4078224"/>
            <a:ext cx="3343313" cy="37338"/>
          </a:xfrm>
          <a:prstGeom prst="line">
            <a:avLst/>
          </a:prstGeom>
          <a:noFill/>
          <a:ln w="25400" cap="flat">
            <a:solidFill>
              <a:srgbClr val="FFFFFF"/>
            </a:solidFill>
            <a:prstDash val="solid"/>
            <a:miter lim="400000"/>
          </a:ln>
          <a:effectLst/>
          <a:sp3d/>
        </p:spPr>
        <p:style>
          <a:lnRef idx="0">
            <a:scrgbClr r="0" g="0" b="0"/>
          </a:lnRef>
          <a:fillRef idx="0">
            <a:scrgbClr r="0" g="0" b="0"/>
          </a:fillRef>
          <a:effectRef idx="0">
            <a:scrgbClr r="0" g="0" b="0"/>
          </a:effectRef>
          <a:fontRef idx="none"/>
        </p:style>
      </p:cxnSp>
      <p:sp>
        <p:nvSpPr>
          <p:cNvPr id="15" name="Rectangle 14"/>
          <p:cNvSpPr/>
          <p:nvPr/>
        </p:nvSpPr>
        <p:spPr>
          <a:xfrm>
            <a:off x="4419366" y="3777435"/>
            <a:ext cx="6744880" cy="338127"/>
          </a:xfrm>
          <a:prstGeom prst="rect">
            <a:avLst/>
          </a:prstGeom>
          <a:noFill/>
          <a:ln w="38100" cap="flat">
            <a:solidFill>
              <a:schemeClr val="bg1"/>
            </a:solidFill>
            <a:miter lim="400000"/>
          </a:ln>
          <a:effectLst>
            <a:outerShdw blurRad="76200" dir="18900000" rotWithShape="0">
              <a:srgbClr val="000000">
                <a:alpha val="8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outerShdw blurRad="25400" dist="23998" dir="2700000" rotWithShape="0">
                  <a:srgbClr val="000000">
                    <a:alpha val="31034"/>
                  </a:srgbClr>
                </a:outerShdw>
              </a:effectLst>
              <a:uFillTx/>
              <a:latin typeface="+mj-lt"/>
              <a:ea typeface="+mj-ea"/>
              <a:cs typeface="+mj-cs"/>
              <a:sym typeface="Helvetica Light"/>
            </a:endParaRPr>
          </a:p>
        </p:txBody>
      </p:sp>
    </p:spTree>
    <p:extLst>
      <p:ext uri="{BB962C8B-B14F-4D97-AF65-F5344CB8AC3E}">
        <p14:creationId xmlns:p14="http://schemas.microsoft.com/office/powerpoint/2010/main" val="1390913662"/>
      </p:ext>
    </p:extLst>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 name="Shape 125"/>
          <p:cNvSpPr>
            <a:spLocks noGrp="1"/>
          </p:cNvSpPr>
          <p:nvPr>
            <p:ph type="body" idx="1"/>
          </p:nvPr>
        </p:nvSpPr>
        <p:spPr>
          <a:prstGeom prst="rect">
            <a:avLst/>
          </a:prstGeom>
        </p:spPr>
        <p:txBody>
          <a:bodyPr anchor="t">
            <a:normAutofit/>
          </a:bodyPr>
          <a:lstStyle/>
          <a:p>
            <a:pPr marL="114300" indent="-571500" defTabSz="914400">
              <a:spcBef>
                <a:spcPts val="0"/>
              </a:spcBef>
              <a:buSzTx/>
              <a:buFont typeface="Arial" charset="0"/>
              <a:buChar char="•"/>
            </a:pPr>
            <a:r>
              <a:rPr lang="tr-TR" b="1" dirty="0" smtClean="0">
                <a:solidFill>
                  <a:srgbClr val="FFFF00"/>
                </a:solidFill>
              </a:rPr>
              <a:t>1. evre</a:t>
            </a:r>
          </a:p>
          <a:p>
            <a:pPr marL="1028700" lvl="2" indent="-571500" defTabSz="914400">
              <a:spcBef>
                <a:spcPts val="0"/>
              </a:spcBef>
              <a:buSzTx/>
              <a:buFont typeface="Arial" charset="0"/>
              <a:buChar char="•"/>
            </a:pPr>
            <a:r>
              <a:rPr lang="tr-TR" b="1" dirty="0" smtClean="0">
                <a:solidFill>
                  <a:schemeClr val="tx1"/>
                </a:solidFill>
              </a:rPr>
              <a:t>&gt;6 cm den itibaren Np/</a:t>
            </a:r>
            <a:r>
              <a:rPr lang="tr-TR" b="1" dirty="0" err="1" smtClean="0">
                <a:solidFill>
                  <a:schemeClr val="tx1"/>
                </a:solidFill>
              </a:rPr>
              <a:t>Mp</a:t>
            </a:r>
            <a:r>
              <a:rPr lang="tr-TR" b="1" dirty="0" smtClean="0">
                <a:solidFill>
                  <a:schemeClr val="tx1"/>
                </a:solidFill>
              </a:rPr>
              <a:t> </a:t>
            </a:r>
            <a:r>
              <a:rPr lang="tr-TR" b="1" dirty="0" err="1" smtClean="0">
                <a:solidFill>
                  <a:schemeClr val="tx1"/>
                </a:solidFill>
              </a:rPr>
              <a:t>servikal</a:t>
            </a:r>
            <a:r>
              <a:rPr lang="tr-TR" b="1" dirty="0" smtClean="0">
                <a:solidFill>
                  <a:schemeClr val="tx1"/>
                </a:solidFill>
              </a:rPr>
              <a:t> </a:t>
            </a:r>
            <a:r>
              <a:rPr lang="tr-TR" b="1" dirty="0" err="1" smtClean="0">
                <a:solidFill>
                  <a:schemeClr val="tx1"/>
                </a:solidFill>
              </a:rPr>
              <a:t>dilatasyon</a:t>
            </a:r>
            <a:r>
              <a:rPr lang="tr-TR" b="1" dirty="0" smtClean="0">
                <a:solidFill>
                  <a:schemeClr val="tx1"/>
                </a:solidFill>
              </a:rPr>
              <a:t> hızı artıyor</a:t>
            </a:r>
          </a:p>
          <a:p>
            <a:pPr marL="1028700" lvl="2" indent="-571500" defTabSz="914400">
              <a:spcBef>
                <a:spcPts val="0"/>
              </a:spcBef>
              <a:buSzTx/>
              <a:buFont typeface="Arial" charset="0"/>
              <a:buChar char="•"/>
            </a:pPr>
            <a:r>
              <a:rPr lang="tr-TR" b="1" dirty="0" smtClean="0">
                <a:solidFill>
                  <a:schemeClr val="tx1"/>
                </a:solidFill>
              </a:rPr>
              <a:t>&lt;6 cm </a:t>
            </a:r>
            <a:r>
              <a:rPr lang="tr-TR" b="1" dirty="0" err="1" smtClean="0">
                <a:solidFill>
                  <a:schemeClr val="tx1"/>
                </a:solidFill>
              </a:rPr>
              <a:t>dilatasyon</a:t>
            </a:r>
            <a:r>
              <a:rPr lang="tr-TR" b="1" dirty="0" smtClean="0">
                <a:solidFill>
                  <a:schemeClr val="tx1"/>
                </a:solidFill>
              </a:rPr>
              <a:t> hızı: 0.5-0.7 cm Np, 0.5-1.3 cm </a:t>
            </a:r>
            <a:r>
              <a:rPr lang="tr-TR" b="1" dirty="0" err="1" smtClean="0">
                <a:solidFill>
                  <a:schemeClr val="tx1"/>
                </a:solidFill>
              </a:rPr>
              <a:t>Mp</a:t>
            </a:r>
            <a:endParaRPr lang="tr-TR" b="1" dirty="0" smtClean="0">
              <a:solidFill>
                <a:schemeClr val="tx1"/>
              </a:solidFill>
            </a:endParaRPr>
          </a:p>
          <a:p>
            <a:pPr marL="571500" lvl="1" indent="-571500" defTabSz="914400">
              <a:spcBef>
                <a:spcPts val="0"/>
              </a:spcBef>
              <a:buSzTx/>
              <a:buFont typeface="Arial" charset="0"/>
              <a:buChar char="•"/>
            </a:pPr>
            <a:r>
              <a:rPr lang="tr-TR" b="1" dirty="0" smtClean="0">
                <a:solidFill>
                  <a:srgbClr val="FFFF00"/>
                </a:solidFill>
              </a:rPr>
              <a:t>2. evre</a:t>
            </a:r>
          </a:p>
          <a:p>
            <a:pPr marL="1028700" lvl="2" indent="-571500" defTabSz="914400">
              <a:spcBef>
                <a:spcPts val="0"/>
              </a:spcBef>
              <a:buSzTx/>
              <a:buFont typeface="Arial" charset="0"/>
              <a:buChar char="•"/>
            </a:pPr>
            <a:r>
              <a:rPr lang="tr-TR" b="1" dirty="0" smtClean="0">
                <a:solidFill>
                  <a:schemeClr val="tx1"/>
                </a:solidFill>
              </a:rPr>
              <a:t>Np  +1</a:t>
            </a:r>
            <a:r>
              <a:rPr lang="tr-TR" b="1" dirty="0" smtClean="0">
                <a:solidFill>
                  <a:schemeClr val="tx1"/>
                </a:solidFill>
                <a:sym typeface="Wingdings"/>
              </a:rPr>
              <a:t>+2 med.16 </a:t>
            </a:r>
            <a:r>
              <a:rPr lang="tr-TR" b="1" dirty="0" err="1" smtClean="0">
                <a:solidFill>
                  <a:schemeClr val="tx1"/>
                </a:solidFill>
                <a:sym typeface="Wingdings"/>
              </a:rPr>
              <a:t>dk</a:t>
            </a:r>
            <a:r>
              <a:rPr lang="tr-TR" b="1" dirty="0" smtClean="0">
                <a:solidFill>
                  <a:schemeClr val="tx1"/>
                </a:solidFill>
                <a:sym typeface="Wingdings"/>
              </a:rPr>
              <a:t>(95. </a:t>
            </a:r>
            <a:r>
              <a:rPr lang="tr-TR" b="1" dirty="0" err="1" smtClean="0">
                <a:solidFill>
                  <a:schemeClr val="tx1"/>
                </a:solidFill>
                <a:sym typeface="Wingdings"/>
              </a:rPr>
              <a:t>persantil</a:t>
            </a:r>
            <a:r>
              <a:rPr lang="tr-TR" b="1" dirty="0" smtClean="0">
                <a:solidFill>
                  <a:schemeClr val="tx1"/>
                </a:solidFill>
                <a:sym typeface="Wingdings"/>
              </a:rPr>
              <a:t> 3 </a:t>
            </a:r>
            <a:r>
              <a:rPr lang="tr-TR" b="1" dirty="0" err="1" smtClean="0">
                <a:solidFill>
                  <a:schemeClr val="tx1"/>
                </a:solidFill>
                <a:sym typeface="Wingdings"/>
              </a:rPr>
              <a:t>sa</a:t>
            </a:r>
            <a:r>
              <a:rPr lang="tr-TR" b="1" dirty="0" smtClean="0">
                <a:solidFill>
                  <a:schemeClr val="tx1"/>
                </a:solidFill>
                <a:sym typeface="Wingdings"/>
              </a:rPr>
              <a:t>)</a:t>
            </a:r>
          </a:p>
          <a:p>
            <a:pPr marL="1028700" lvl="2" indent="-571500" defTabSz="914400">
              <a:spcBef>
                <a:spcPts val="0"/>
              </a:spcBef>
              <a:buSzTx/>
              <a:buFont typeface="Arial" charset="0"/>
              <a:buChar char="•"/>
            </a:pPr>
            <a:r>
              <a:rPr lang="tr-TR" b="1" dirty="0" smtClean="0">
                <a:solidFill>
                  <a:schemeClr val="tx1"/>
                </a:solidFill>
                <a:sym typeface="Wingdings"/>
              </a:rPr>
              <a:t>Np +2+3 med.7 </a:t>
            </a:r>
            <a:r>
              <a:rPr lang="tr-TR" b="1" dirty="0" err="1" smtClean="0">
                <a:solidFill>
                  <a:schemeClr val="tx1"/>
                </a:solidFill>
                <a:sym typeface="Wingdings"/>
              </a:rPr>
              <a:t>dk</a:t>
            </a:r>
            <a:r>
              <a:rPr lang="tr-TR" b="1" dirty="0" smtClean="0">
                <a:solidFill>
                  <a:schemeClr val="tx1"/>
                </a:solidFill>
                <a:sym typeface="Wingdings"/>
              </a:rPr>
              <a:t>(95.persantil 38 </a:t>
            </a:r>
            <a:r>
              <a:rPr lang="tr-TR" b="1" dirty="0" err="1" smtClean="0">
                <a:solidFill>
                  <a:schemeClr val="tx1"/>
                </a:solidFill>
                <a:sym typeface="Wingdings"/>
              </a:rPr>
              <a:t>dk</a:t>
            </a:r>
            <a:r>
              <a:rPr lang="tr-TR" b="1" dirty="0" smtClean="0">
                <a:solidFill>
                  <a:schemeClr val="tx1"/>
                </a:solidFill>
                <a:sym typeface="Wingdings"/>
              </a:rPr>
              <a:t>)</a:t>
            </a:r>
          </a:p>
          <a:p>
            <a:pPr marL="1028700" lvl="2" indent="-571500" defTabSz="914400">
              <a:spcBef>
                <a:spcPts val="0"/>
              </a:spcBef>
              <a:buSzTx/>
              <a:buFont typeface="Arial" charset="0"/>
              <a:buChar char="•"/>
            </a:pPr>
            <a:r>
              <a:rPr lang="tr-TR" b="1" dirty="0" err="1" smtClean="0">
                <a:solidFill>
                  <a:schemeClr val="tx1"/>
                </a:solidFill>
                <a:sym typeface="Wingdings"/>
              </a:rPr>
              <a:t>Mp</a:t>
            </a:r>
            <a:r>
              <a:rPr lang="tr-TR" b="1" dirty="0" smtClean="0">
                <a:solidFill>
                  <a:schemeClr val="tx1"/>
                </a:solidFill>
                <a:sym typeface="Wingdings"/>
              </a:rPr>
              <a:t> daha hızlı</a:t>
            </a:r>
          </a:p>
          <a:p>
            <a:pPr marL="1028700" lvl="2" indent="-571500" defTabSz="914400">
              <a:spcBef>
                <a:spcPts val="0"/>
              </a:spcBef>
              <a:buSzTx/>
              <a:buFont typeface="Arial" charset="0"/>
              <a:buChar char="•"/>
            </a:pPr>
            <a:endParaRPr lang="tr-TR" b="1" dirty="0" smtClean="0">
              <a:solidFill>
                <a:schemeClr val="tx1"/>
              </a:solidFill>
            </a:endParaRPr>
          </a:p>
          <a:p>
            <a:pPr marL="1028700" lvl="2" indent="-571500" defTabSz="914400">
              <a:spcBef>
                <a:spcPts val="0"/>
              </a:spcBef>
              <a:buSzTx/>
              <a:buFont typeface="Arial" charset="0"/>
              <a:buChar char="•"/>
            </a:pPr>
            <a:endParaRPr lang="tr-TR" b="1" dirty="0" smtClean="0">
              <a:solidFill>
                <a:schemeClr val="tx1"/>
              </a:solidFill>
            </a:endParaRPr>
          </a:p>
        </p:txBody>
      </p:sp>
      <p:sp>
        <p:nvSpPr>
          <p:cNvPr id="2" name="Title 1"/>
          <p:cNvSpPr>
            <a:spLocks noGrp="1"/>
          </p:cNvSpPr>
          <p:nvPr>
            <p:ph type="title"/>
          </p:nvPr>
        </p:nvSpPr>
        <p:spPr/>
        <p:txBody>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461000" cy="1943100"/>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4884" y="971550"/>
            <a:ext cx="10330961" cy="1397000"/>
          </a:xfrm>
          <a:prstGeom prst="rect">
            <a:avLst/>
          </a:prstGeom>
        </p:spPr>
      </p:pic>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t="81191"/>
          <a:stretch/>
        </p:blipFill>
        <p:spPr>
          <a:xfrm>
            <a:off x="1411164" y="8740412"/>
            <a:ext cx="10058400" cy="846423"/>
          </a:xfrm>
          <a:prstGeom prst="rect">
            <a:avLst/>
          </a:prstGeom>
        </p:spPr>
      </p:pic>
      <p:pic>
        <p:nvPicPr>
          <p:cNvPr id="7" name="Picture 6"/>
          <p:cNvPicPr>
            <a:picLocks noChangeAspect="1"/>
          </p:cNvPicPr>
          <p:nvPr/>
        </p:nvPicPr>
        <p:blipFill rotWithShape="1">
          <a:blip r:embed="rId4">
            <a:extLst>
              <a:ext uri="{28A0092B-C50C-407E-A947-70E740481C1C}">
                <a14:useLocalDpi xmlns:a14="http://schemas.microsoft.com/office/drawing/2010/main" val="0"/>
              </a:ext>
            </a:extLst>
          </a:blip>
          <a:srcRect b="68045"/>
          <a:stretch/>
        </p:blipFill>
        <p:spPr>
          <a:xfrm>
            <a:off x="1411164" y="7319966"/>
            <a:ext cx="10058400" cy="1438031"/>
          </a:xfrm>
          <a:prstGeom prst="rect">
            <a:avLst/>
          </a:prstGeom>
        </p:spPr>
      </p:pic>
    </p:spTree>
    <p:extLst>
      <p:ext uri="{BB962C8B-B14F-4D97-AF65-F5344CB8AC3E}">
        <p14:creationId xmlns:p14="http://schemas.microsoft.com/office/powerpoint/2010/main" val="203878690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25">
                                            <p:txEl>
                                              <p:pRg st="0" end="0"/>
                                            </p:txEl>
                                          </p:spTgt>
                                        </p:tgtEl>
                                        <p:attrNameLst>
                                          <p:attrName>style.visibility</p:attrName>
                                        </p:attrNameLst>
                                      </p:cBhvr>
                                      <p:to>
                                        <p:strVal val="visible"/>
                                      </p:to>
                                    </p:set>
                                    <p:animEffect transition="in" filter="blinds(horizontal)">
                                      <p:cBhvr>
                                        <p:cTn id="17" dur="500"/>
                                        <p:tgtEl>
                                          <p:spTgt spid="125">
                                            <p:txEl>
                                              <p:pRg st="0" end="0"/>
                                            </p:txEl>
                                          </p:spTgt>
                                        </p:tgtEl>
                                      </p:cBhvr>
                                    </p:animEffect>
                                  </p:childTnLst>
                                </p:cTn>
                              </p:par>
                              <p:par>
                                <p:cTn id="18" presetID="3" presetClass="entr" presetSubtype="10" fill="hold" nodeType="withEffect">
                                  <p:stCondLst>
                                    <p:cond delay="0"/>
                                  </p:stCondLst>
                                  <p:childTnLst>
                                    <p:set>
                                      <p:cBhvr>
                                        <p:cTn id="19" dur="1" fill="hold">
                                          <p:stCondLst>
                                            <p:cond delay="0"/>
                                          </p:stCondLst>
                                        </p:cTn>
                                        <p:tgtEl>
                                          <p:spTgt spid="125">
                                            <p:txEl>
                                              <p:pRg st="1" end="1"/>
                                            </p:txEl>
                                          </p:spTgt>
                                        </p:tgtEl>
                                        <p:attrNameLst>
                                          <p:attrName>style.visibility</p:attrName>
                                        </p:attrNameLst>
                                      </p:cBhvr>
                                      <p:to>
                                        <p:strVal val="visible"/>
                                      </p:to>
                                    </p:set>
                                    <p:animEffect transition="in" filter="blinds(horizontal)">
                                      <p:cBhvr>
                                        <p:cTn id="20" dur="500"/>
                                        <p:tgtEl>
                                          <p:spTgt spid="125">
                                            <p:txEl>
                                              <p:pRg st="1" end="1"/>
                                            </p:txEl>
                                          </p:spTgt>
                                        </p:tgtEl>
                                      </p:cBhvr>
                                    </p:animEffect>
                                  </p:childTnLst>
                                </p:cTn>
                              </p:par>
                              <p:par>
                                <p:cTn id="21" presetID="3" presetClass="entr" presetSubtype="10" fill="hold" nodeType="withEffect">
                                  <p:stCondLst>
                                    <p:cond delay="0"/>
                                  </p:stCondLst>
                                  <p:childTnLst>
                                    <p:set>
                                      <p:cBhvr>
                                        <p:cTn id="22" dur="1" fill="hold">
                                          <p:stCondLst>
                                            <p:cond delay="0"/>
                                          </p:stCondLst>
                                        </p:cTn>
                                        <p:tgtEl>
                                          <p:spTgt spid="125">
                                            <p:txEl>
                                              <p:pRg st="2" end="2"/>
                                            </p:txEl>
                                          </p:spTgt>
                                        </p:tgtEl>
                                        <p:attrNameLst>
                                          <p:attrName>style.visibility</p:attrName>
                                        </p:attrNameLst>
                                      </p:cBhvr>
                                      <p:to>
                                        <p:strVal val="visible"/>
                                      </p:to>
                                    </p:set>
                                    <p:animEffect transition="in" filter="blinds(horizontal)">
                                      <p:cBhvr>
                                        <p:cTn id="23" dur="500"/>
                                        <p:tgtEl>
                                          <p:spTgt spid="125">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blinds(horizontal)">
                                      <p:cBhvr>
                                        <p:cTn id="28" dur="5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blinds(horizontal)">
                                      <p:cBhvr>
                                        <p:cTn id="33" dur="500"/>
                                        <p:tgtEl>
                                          <p:spTgt spid="6"/>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nodeType="clickEffect">
                                  <p:stCondLst>
                                    <p:cond delay="0"/>
                                  </p:stCondLst>
                                  <p:childTnLst>
                                    <p:set>
                                      <p:cBhvr>
                                        <p:cTn id="37" dur="1" fill="hold">
                                          <p:stCondLst>
                                            <p:cond delay="0"/>
                                          </p:stCondLst>
                                        </p:cTn>
                                        <p:tgtEl>
                                          <p:spTgt spid="125">
                                            <p:txEl>
                                              <p:pRg st="3" end="3"/>
                                            </p:txEl>
                                          </p:spTgt>
                                        </p:tgtEl>
                                        <p:attrNameLst>
                                          <p:attrName>style.visibility</p:attrName>
                                        </p:attrNameLst>
                                      </p:cBhvr>
                                      <p:to>
                                        <p:strVal val="visible"/>
                                      </p:to>
                                    </p:set>
                                    <p:animEffect transition="in" filter="blinds(horizontal)">
                                      <p:cBhvr>
                                        <p:cTn id="38" dur="500"/>
                                        <p:tgtEl>
                                          <p:spTgt spid="125">
                                            <p:txEl>
                                              <p:pRg st="3" end="3"/>
                                            </p:txEl>
                                          </p:spTgt>
                                        </p:tgtEl>
                                      </p:cBhvr>
                                    </p:animEffect>
                                  </p:childTnLst>
                                </p:cTn>
                              </p:par>
                              <p:par>
                                <p:cTn id="39" presetID="3" presetClass="entr" presetSubtype="10" fill="hold" nodeType="withEffect">
                                  <p:stCondLst>
                                    <p:cond delay="0"/>
                                  </p:stCondLst>
                                  <p:childTnLst>
                                    <p:set>
                                      <p:cBhvr>
                                        <p:cTn id="40" dur="1" fill="hold">
                                          <p:stCondLst>
                                            <p:cond delay="0"/>
                                          </p:stCondLst>
                                        </p:cTn>
                                        <p:tgtEl>
                                          <p:spTgt spid="125">
                                            <p:txEl>
                                              <p:pRg st="4" end="4"/>
                                            </p:txEl>
                                          </p:spTgt>
                                        </p:tgtEl>
                                        <p:attrNameLst>
                                          <p:attrName>style.visibility</p:attrName>
                                        </p:attrNameLst>
                                      </p:cBhvr>
                                      <p:to>
                                        <p:strVal val="visible"/>
                                      </p:to>
                                    </p:set>
                                    <p:animEffect transition="in" filter="blinds(horizontal)">
                                      <p:cBhvr>
                                        <p:cTn id="41" dur="500"/>
                                        <p:tgtEl>
                                          <p:spTgt spid="125">
                                            <p:txEl>
                                              <p:pRg st="4" end="4"/>
                                            </p:txEl>
                                          </p:spTgt>
                                        </p:tgtEl>
                                      </p:cBhvr>
                                    </p:animEffect>
                                  </p:childTnLst>
                                </p:cTn>
                              </p:par>
                              <p:par>
                                <p:cTn id="42" presetID="3" presetClass="entr" presetSubtype="10" fill="hold" nodeType="withEffect">
                                  <p:stCondLst>
                                    <p:cond delay="0"/>
                                  </p:stCondLst>
                                  <p:childTnLst>
                                    <p:set>
                                      <p:cBhvr>
                                        <p:cTn id="43" dur="1" fill="hold">
                                          <p:stCondLst>
                                            <p:cond delay="0"/>
                                          </p:stCondLst>
                                        </p:cTn>
                                        <p:tgtEl>
                                          <p:spTgt spid="125">
                                            <p:txEl>
                                              <p:pRg st="5" end="5"/>
                                            </p:txEl>
                                          </p:spTgt>
                                        </p:tgtEl>
                                        <p:attrNameLst>
                                          <p:attrName>style.visibility</p:attrName>
                                        </p:attrNameLst>
                                      </p:cBhvr>
                                      <p:to>
                                        <p:strVal val="visible"/>
                                      </p:to>
                                    </p:set>
                                    <p:animEffect transition="in" filter="blinds(horizontal)">
                                      <p:cBhvr>
                                        <p:cTn id="44" dur="500"/>
                                        <p:tgtEl>
                                          <p:spTgt spid="125">
                                            <p:txEl>
                                              <p:pRg st="5" end="5"/>
                                            </p:txEl>
                                          </p:spTgt>
                                        </p:tgtEl>
                                      </p:cBhvr>
                                    </p:animEffect>
                                  </p:childTnLst>
                                </p:cTn>
                              </p:par>
                              <p:par>
                                <p:cTn id="45" presetID="3" presetClass="entr" presetSubtype="10" fill="hold" nodeType="withEffect">
                                  <p:stCondLst>
                                    <p:cond delay="0"/>
                                  </p:stCondLst>
                                  <p:childTnLst>
                                    <p:set>
                                      <p:cBhvr>
                                        <p:cTn id="46" dur="1" fill="hold">
                                          <p:stCondLst>
                                            <p:cond delay="0"/>
                                          </p:stCondLst>
                                        </p:cTn>
                                        <p:tgtEl>
                                          <p:spTgt spid="125">
                                            <p:txEl>
                                              <p:pRg st="6" end="6"/>
                                            </p:txEl>
                                          </p:spTgt>
                                        </p:tgtEl>
                                        <p:attrNameLst>
                                          <p:attrName>style.visibility</p:attrName>
                                        </p:attrNameLst>
                                      </p:cBhvr>
                                      <p:to>
                                        <p:strVal val="visible"/>
                                      </p:to>
                                    </p:set>
                                    <p:animEffect transition="in" filter="blinds(horizontal)">
                                      <p:cBhvr>
                                        <p:cTn id="47" dur="500"/>
                                        <p:tgtEl>
                                          <p:spTgt spid="12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 name="Shape 125"/>
          <p:cNvSpPr>
            <a:spLocks noGrp="1"/>
          </p:cNvSpPr>
          <p:nvPr>
            <p:ph type="body" idx="1"/>
          </p:nvPr>
        </p:nvSpPr>
        <p:spPr>
          <a:prstGeom prst="rect">
            <a:avLst/>
          </a:prstGeom>
        </p:spPr>
        <p:txBody>
          <a:bodyPr anchor="t">
            <a:normAutofit/>
          </a:bodyPr>
          <a:lstStyle/>
          <a:p>
            <a:pPr marL="571500" lvl="1" indent="-571500" defTabSz="914400">
              <a:spcBef>
                <a:spcPts val="0"/>
              </a:spcBef>
              <a:buSzTx/>
              <a:buFont typeface="Arial" charset="0"/>
              <a:buChar char="•"/>
            </a:pPr>
            <a:r>
              <a:rPr lang="tr-TR" b="1" dirty="0" err="1" smtClean="0">
                <a:solidFill>
                  <a:schemeClr val="tx1"/>
                </a:solidFill>
              </a:rPr>
              <a:t>Friedman</a:t>
            </a:r>
            <a:r>
              <a:rPr lang="tr-TR" b="1" dirty="0" smtClean="0">
                <a:solidFill>
                  <a:schemeClr val="tx1"/>
                </a:solidFill>
              </a:rPr>
              <a:t> tablosuna benzer yönetilir</a:t>
            </a:r>
          </a:p>
          <a:p>
            <a:pPr marL="571500" lvl="1" indent="-571500" defTabSz="914400">
              <a:spcBef>
                <a:spcPts val="0"/>
              </a:spcBef>
              <a:buSzTx/>
              <a:buFont typeface="Arial" charset="0"/>
              <a:buChar char="•"/>
            </a:pPr>
            <a:r>
              <a:rPr lang="tr-TR" b="1" dirty="0" smtClean="0">
                <a:solidFill>
                  <a:schemeClr val="tx1"/>
                </a:solidFill>
              </a:rPr>
              <a:t>&gt; 20 </a:t>
            </a:r>
            <a:r>
              <a:rPr lang="tr-TR" b="1" dirty="0" err="1" smtClean="0">
                <a:solidFill>
                  <a:schemeClr val="tx1"/>
                </a:solidFill>
              </a:rPr>
              <a:t>st</a:t>
            </a:r>
            <a:r>
              <a:rPr lang="tr-TR" b="1" dirty="0" smtClean="0">
                <a:solidFill>
                  <a:schemeClr val="tx1"/>
                </a:solidFill>
              </a:rPr>
              <a:t> Np, &gt;14 </a:t>
            </a:r>
            <a:r>
              <a:rPr lang="tr-TR" b="1" dirty="0" err="1" smtClean="0">
                <a:solidFill>
                  <a:schemeClr val="tx1"/>
                </a:solidFill>
              </a:rPr>
              <a:t>st</a:t>
            </a:r>
            <a:r>
              <a:rPr lang="tr-TR" b="1" dirty="0" smtClean="0">
                <a:solidFill>
                  <a:schemeClr val="tx1"/>
                </a:solidFill>
              </a:rPr>
              <a:t> </a:t>
            </a:r>
            <a:r>
              <a:rPr lang="tr-TR" b="1" dirty="0" err="1" smtClean="0">
                <a:solidFill>
                  <a:schemeClr val="tx1"/>
                </a:solidFill>
              </a:rPr>
              <a:t>Mp</a:t>
            </a:r>
            <a:endParaRPr lang="tr-TR" b="1" dirty="0" smtClean="0">
              <a:solidFill>
                <a:schemeClr val="tx1"/>
              </a:solidFill>
            </a:endParaRPr>
          </a:p>
          <a:p>
            <a:pPr marL="571500" lvl="1" indent="-571500" defTabSz="914400">
              <a:spcBef>
                <a:spcPts val="0"/>
              </a:spcBef>
              <a:buSzTx/>
              <a:buFont typeface="Arial" charset="0"/>
              <a:buChar char="•"/>
            </a:pPr>
            <a:r>
              <a:rPr lang="tr-TR" b="1" dirty="0" smtClean="0">
                <a:solidFill>
                  <a:schemeClr val="tx1"/>
                </a:solidFill>
              </a:rPr>
              <a:t>Sezaryen </a:t>
            </a:r>
            <a:r>
              <a:rPr lang="tr-TR" b="1" dirty="0" err="1" smtClean="0">
                <a:solidFill>
                  <a:schemeClr val="tx1"/>
                </a:solidFill>
              </a:rPr>
              <a:t>endikasyonu</a:t>
            </a:r>
            <a:r>
              <a:rPr lang="tr-TR" b="1" dirty="0" smtClean="0">
                <a:solidFill>
                  <a:schemeClr val="tx1"/>
                </a:solidFill>
              </a:rPr>
              <a:t> değildir</a:t>
            </a:r>
          </a:p>
          <a:p>
            <a:pPr marL="571500" lvl="1" indent="-571500" defTabSz="914400">
              <a:spcBef>
                <a:spcPts val="0"/>
              </a:spcBef>
              <a:buSzTx/>
              <a:buFont typeface="Arial" charset="0"/>
              <a:buChar char="•"/>
            </a:pPr>
            <a:r>
              <a:rPr lang="tr-TR" b="1" dirty="0" smtClean="0">
                <a:solidFill>
                  <a:schemeClr val="tx1"/>
                </a:solidFill>
              </a:rPr>
              <a:t>Konservatif</a:t>
            </a:r>
          </a:p>
          <a:p>
            <a:pPr marL="571500" lvl="1" indent="-571500" defTabSz="914400">
              <a:spcBef>
                <a:spcPts val="0"/>
              </a:spcBef>
              <a:buSzTx/>
              <a:buFont typeface="Arial" charset="0"/>
              <a:buChar char="•"/>
            </a:pPr>
            <a:r>
              <a:rPr lang="tr-TR" b="1" dirty="0" smtClean="0">
                <a:solidFill>
                  <a:schemeClr val="tx1"/>
                </a:solidFill>
              </a:rPr>
              <a:t>Analjezik/istirahat önerilebilir</a:t>
            </a:r>
          </a:p>
          <a:p>
            <a:pPr marL="571500" lvl="1" indent="-571500" defTabSz="914400">
              <a:spcBef>
                <a:spcPts val="0"/>
              </a:spcBef>
              <a:buSzTx/>
              <a:buFont typeface="Arial" charset="0"/>
              <a:buChar char="•"/>
            </a:pPr>
            <a:r>
              <a:rPr lang="tr-TR" b="1" dirty="0" smtClean="0">
                <a:solidFill>
                  <a:schemeClr val="tx1"/>
                </a:solidFill>
              </a:rPr>
              <a:t>Doğum </a:t>
            </a:r>
            <a:r>
              <a:rPr lang="tr-TR" b="1" dirty="0" err="1" smtClean="0">
                <a:solidFill>
                  <a:schemeClr val="tx1"/>
                </a:solidFill>
              </a:rPr>
              <a:t>endikasyonu</a:t>
            </a:r>
            <a:r>
              <a:rPr lang="tr-TR" b="1" dirty="0" smtClean="0">
                <a:solidFill>
                  <a:schemeClr val="tx1"/>
                </a:solidFill>
              </a:rPr>
              <a:t> var ise </a:t>
            </a:r>
            <a:r>
              <a:rPr lang="tr-TR" b="1" dirty="0" err="1" smtClean="0">
                <a:solidFill>
                  <a:schemeClr val="tx1"/>
                </a:solidFill>
              </a:rPr>
              <a:t>oksitosin</a:t>
            </a:r>
            <a:r>
              <a:rPr lang="tr-TR" b="1" dirty="0" smtClean="0">
                <a:solidFill>
                  <a:schemeClr val="tx1"/>
                </a:solidFill>
              </a:rPr>
              <a:t> indüksiyonu/</a:t>
            </a:r>
            <a:r>
              <a:rPr lang="tr-TR" b="1" dirty="0" err="1" smtClean="0">
                <a:solidFill>
                  <a:schemeClr val="tx1"/>
                </a:solidFill>
              </a:rPr>
              <a:t>amniyotomi</a:t>
            </a:r>
            <a:r>
              <a:rPr lang="tr-TR" b="1" dirty="0" smtClean="0">
                <a:solidFill>
                  <a:schemeClr val="tx1"/>
                </a:solidFill>
              </a:rPr>
              <a:t> yöntemleri tartışılabilir</a:t>
            </a:r>
          </a:p>
          <a:p>
            <a:pPr marL="1028700" lvl="2" indent="-571500" defTabSz="914400">
              <a:spcBef>
                <a:spcPts val="0"/>
              </a:spcBef>
              <a:buSzTx/>
              <a:buFont typeface="Arial" charset="0"/>
              <a:buChar char="•"/>
            </a:pPr>
            <a:r>
              <a:rPr lang="tr-TR" b="1" dirty="0" smtClean="0">
                <a:solidFill>
                  <a:schemeClr val="tx1"/>
                </a:solidFill>
              </a:rPr>
              <a:t>IUBK/</a:t>
            </a:r>
            <a:r>
              <a:rPr lang="tr-TR" b="1" dirty="0" err="1" smtClean="0">
                <a:solidFill>
                  <a:schemeClr val="tx1"/>
                </a:solidFill>
              </a:rPr>
              <a:t>Oligohidramniyoz</a:t>
            </a:r>
            <a:endParaRPr lang="tr-TR" b="1" dirty="0" smtClean="0">
              <a:solidFill>
                <a:schemeClr val="tx1"/>
              </a:solidFill>
            </a:endParaRPr>
          </a:p>
          <a:p>
            <a:pPr marL="1028700" lvl="2" indent="-571500" defTabSz="914400">
              <a:spcBef>
                <a:spcPts val="0"/>
              </a:spcBef>
              <a:buSzTx/>
              <a:buFont typeface="Arial" charset="0"/>
              <a:buChar char="•"/>
            </a:pPr>
            <a:r>
              <a:rPr lang="tr-TR" b="1" dirty="0" err="1" smtClean="0">
                <a:solidFill>
                  <a:schemeClr val="tx1"/>
                </a:solidFill>
              </a:rPr>
              <a:t>Preeklampsi</a:t>
            </a:r>
            <a:endParaRPr lang="tr-TR" b="1" dirty="0" smtClean="0">
              <a:solidFill>
                <a:schemeClr val="tx1"/>
              </a:solidFill>
            </a:endParaRPr>
          </a:p>
          <a:p>
            <a:pPr marL="1028700" lvl="2" indent="-571500" defTabSz="914400">
              <a:spcBef>
                <a:spcPts val="0"/>
              </a:spcBef>
              <a:buSzTx/>
              <a:buFont typeface="Arial" charset="0"/>
              <a:buChar char="•"/>
            </a:pPr>
            <a:r>
              <a:rPr lang="tr-TR" b="1" dirty="0" err="1" smtClean="0">
                <a:solidFill>
                  <a:schemeClr val="tx1"/>
                </a:solidFill>
              </a:rPr>
              <a:t>Postterm</a:t>
            </a:r>
            <a:r>
              <a:rPr lang="tr-TR" b="1" dirty="0" smtClean="0">
                <a:solidFill>
                  <a:schemeClr val="tx1"/>
                </a:solidFill>
              </a:rPr>
              <a:t> gebelik </a:t>
            </a:r>
            <a:r>
              <a:rPr lang="tr-TR" b="1" dirty="0" err="1" smtClean="0">
                <a:solidFill>
                  <a:schemeClr val="tx1"/>
                </a:solidFill>
              </a:rPr>
              <a:t>vb</a:t>
            </a:r>
            <a:endParaRPr lang="tr-TR" b="1" dirty="0" smtClean="0">
              <a:solidFill>
                <a:schemeClr val="tx1"/>
              </a:solidFill>
            </a:endParaRPr>
          </a:p>
          <a:p>
            <a:pPr marL="1028700" lvl="2" indent="-571500" defTabSz="914400">
              <a:spcBef>
                <a:spcPts val="0"/>
              </a:spcBef>
              <a:buSzTx/>
              <a:buFont typeface="Arial" charset="0"/>
              <a:buChar char="•"/>
            </a:pPr>
            <a:endParaRPr lang="tr-TR" b="1" dirty="0" smtClean="0">
              <a:solidFill>
                <a:schemeClr val="tx1"/>
              </a:solidFill>
            </a:endParaRPr>
          </a:p>
        </p:txBody>
      </p:sp>
      <p:sp>
        <p:nvSpPr>
          <p:cNvPr id="5" name="Shape 124"/>
          <p:cNvSpPr>
            <a:spLocks noGrp="1"/>
          </p:cNvSpPr>
          <p:nvPr>
            <p:ph type="title"/>
          </p:nvPr>
        </p:nvSpPr>
        <p:spPr>
          <a:prstGeom prst="rect">
            <a:avLst/>
          </a:prstGeom>
          <a:solidFill>
            <a:schemeClr val="tx1"/>
          </a:solidFill>
        </p:spPr>
        <p:txBody>
          <a:bodyPr>
            <a:normAutofit/>
          </a:bodyPr>
          <a:lstStyle/>
          <a:p>
            <a:pPr algn="l">
              <a:defRPr sz="4800" b="1">
                <a:latin typeface="+mn-lt"/>
                <a:ea typeface="+mn-ea"/>
                <a:cs typeface="+mn-cs"/>
                <a:sym typeface="Times New Roman"/>
              </a:defRPr>
            </a:pPr>
            <a:r>
              <a:rPr lang="tr-TR" sz="5400" dirty="0" smtClean="0">
                <a:solidFill>
                  <a:schemeClr val="tx2">
                    <a:lumMod val="10000"/>
                  </a:schemeClr>
                </a:solidFill>
              </a:rPr>
              <a:t>1. Evre tanı ve yönetim</a:t>
            </a:r>
            <a:br>
              <a:rPr lang="tr-TR" sz="5400" dirty="0" smtClean="0">
                <a:solidFill>
                  <a:schemeClr val="tx2">
                    <a:lumMod val="10000"/>
                  </a:schemeClr>
                </a:solidFill>
              </a:rPr>
            </a:br>
            <a:r>
              <a:rPr lang="tr-TR" sz="5400" dirty="0" err="1" smtClean="0">
                <a:solidFill>
                  <a:srgbClr val="FF0000"/>
                </a:solidFill>
              </a:rPr>
              <a:t>Latent</a:t>
            </a:r>
            <a:r>
              <a:rPr lang="tr-TR" sz="5400" dirty="0" smtClean="0">
                <a:solidFill>
                  <a:srgbClr val="FF0000"/>
                </a:solidFill>
              </a:rPr>
              <a:t> faz &lt; 6 cm</a:t>
            </a:r>
            <a:endParaRPr sz="5400" dirty="0">
              <a:solidFill>
                <a:srgbClr val="FF0000"/>
              </a:solidFill>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57845" y="1437542"/>
            <a:ext cx="5094455" cy="1103923"/>
          </a:xfrm>
          <a:prstGeom prst="rect">
            <a:avLst/>
          </a:prstGeom>
        </p:spPr>
      </p:pic>
    </p:spTree>
    <p:extLst>
      <p:ext uri="{BB962C8B-B14F-4D97-AF65-F5344CB8AC3E}">
        <p14:creationId xmlns:p14="http://schemas.microsoft.com/office/powerpoint/2010/main" val="1477582449"/>
      </p:ext>
    </p:extLst>
  </p:cSld>
  <p:clrMapOvr>
    <a:masterClrMapping/>
  </p:clrMapOvr>
  <p:transition spd="med"/>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 name="Shape 125"/>
          <p:cNvSpPr>
            <a:spLocks noGrp="1"/>
          </p:cNvSpPr>
          <p:nvPr>
            <p:ph type="body" idx="1"/>
          </p:nvPr>
        </p:nvSpPr>
        <p:spPr>
          <a:prstGeom prst="rect">
            <a:avLst/>
          </a:prstGeom>
        </p:spPr>
        <p:txBody>
          <a:bodyPr anchor="t">
            <a:normAutofit fontScale="92500" lnSpcReduction="10000"/>
          </a:bodyPr>
          <a:lstStyle/>
          <a:p>
            <a:pPr marL="571500" lvl="1" indent="-571500" defTabSz="914400">
              <a:spcBef>
                <a:spcPts val="0"/>
              </a:spcBef>
              <a:buSzTx/>
              <a:buFont typeface="Arial" charset="0"/>
              <a:buChar char="•"/>
            </a:pPr>
            <a:r>
              <a:rPr lang="tr-TR" b="1" dirty="0" err="1" smtClean="0">
                <a:solidFill>
                  <a:schemeClr val="tx1"/>
                </a:solidFill>
              </a:rPr>
              <a:t>Servikal</a:t>
            </a:r>
            <a:r>
              <a:rPr lang="tr-TR" b="1" dirty="0" smtClean="0">
                <a:solidFill>
                  <a:schemeClr val="tx1"/>
                </a:solidFill>
              </a:rPr>
              <a:t> </a:t>
            </a:r>
            <a:r>
              <a:rPr lang="tr-TR" b="1" dirty="0" err="1" smtClean="0">
                <a:solidFill>
                  <a:schemeClr val="tx1"/>
                </a:solidFill>
              </a:rPr>
              <a:t>dilatasyon</a:t>
            </a:r>
            <a:r>
              <a:rPr lang="tr-TR" b="1" dirty="0" smtClean="0">
                <a:solidFill>
                  <a:schemeClr val="tx1"/>
                </a:solidFill>
              </a:rPr>
              <a:t> ≤1 cm 2 saat boyunca</a:t>
            </a:r>
          </a:p>
          <a:p>
            <a:pPr marL="571500" lvl="1" indent="-571500" defTabSz="914400">
              <a:spcBef>
                <a:spcPts val="0"/>
              </a:spcBef>
              <a:buSzTx/>
              <a:buFont typeface="Arial" charset="0"/>
              <a:buChar char="•"/>
            </a:pPr>
            <a:r>
              <a:rPr lang="tr-TR" b="1" dirty="0" smtClean="0">
                <a:solidFill>
                  <a:srgbClr val="FFFF00"/>
                </a:solidFill>
              </a:rPr>
              <a:t>Yönetim</a:t>
            </a:r>
          </a:p>
          <a:p>
            <a:pPr marL="1028700" lvl="2" indent="-571500" defTabSz="914400">
              <a:spcBef>
                <a:spcPts val="0"/>
              </a:spcBef>
              <a:buSzTx/>
              <a:buFont typeface="Arial" charset="0"/>
              <a:buChar char="•"/>
            </a:pPr>
            <a:r>
              <a:rPr lang="tr-TR" b="1" dirty="0" err="1" smtClean="0">
                <a:solidFill>
                  <a:schemeClr val="tx1"/>
                </a:solidFill>
              </a:rPr>
              <a:t>Amniyotomi</a:t>
            </a:r>
            <a:r>
              <a:rPr lang="tr-TR" b="1" dirty="0" smtClean="0">
                <a:solidFill>
                  <a:schemeClr val="tx1"/>
                </a:solidFill>
              </a:rPr>
              <a:t> (İniş &gt;-2 seviyesi)</a:t>
            </a:r>
          </a:p>
          <a:p>
            <a:pPr marL="1485900" lvl="3" indent="-571500" defTabSz="914400">
              <a:spcBef>
                <a:spcPts val="0"/>
              </a:spcBef>
              <a:buSzTx/>
              <a:buFont typeface="Arial" charset="0"/>
              <a:buChar char="•"/>
            </a:pPr>
            <a:r>
              <a:rPr lang="tr-TR" b="1" dirty="0" smtClean="0">
                <a:solidFill>
                  <a:schemeClr val="tx1"/>
                </a:solidFill>
              </a:rPr>
              <a:t>Etkin </a:t>
            </a:r>
            <a:r>
              <a:rPr lang="tr-TR" b="1" dirty="0" err="1" smtClean="0">
                <a:solidFill>
                  <a:schemeClr val="tx1"/>
                </a:solidFill>
              </a:rPr>
              <a:t>kontraksiyon</a:t>
            </a:r>
            <a:r>
              <a:rPr lang="tr-TR" b="1" dirty="0" smtClean="0">
                <a:solidFill>
                  <a:schemeClr val="tx1"/>
                </a:solidFill>
              </a:rPr>
              <a:t> </a:t>
            </a:r>
            <a:r>
              <a:rPr lang="tr-TR" b="1" dirty="0" smtClean="0">
                <a:solidFill>
                  <a:schemeClr val="tx1"/>
                </a:solidFill>
              </a:rPr>
              <a:t>varken, </a:t>
            </a:r>
            <a:r>
              <a:rPr lang="tr-TR" b="1" dirty="0" err="1" smtClean="0">
                <a:solidFill>
                  <a:schemeClr val="tx1"/>
                </a:solidFill>
              </a:rPr>
              <a:t>Cx’de</a:t>
            </a:r>
            <a:r>
              <a:rPr lang="tr-TR" b="1" dirty="0" smtClean="0">
                <a:solidFill>
                  <a:schemeClr val="tx1"/>
                </a:solidFill>
              </a:rPr>
              <a:t> 2 </a:t>
            </a:r>
            <a:r>
              <a:rPr lang="tr-TR" b="1" dirty="0" err="1" smtClean="0">
                <a:solidFill>
                  <a:schemeClr val="tx1"/>
                </a:solidFill>
              </a:rPr>
              <a:t>st</a:t>
            </a:r>
            <a:r>
              <a:rPr lang="tr-TR" b="1" dirty="0" smtClean="0">
                <a:solidFill>
                  <a:schemeClr val="tx1"/>
                </a:solidFill>
              </a:rPr>
              <a:t> değişiklik yoksa</a:t>
            </a:r>
          </a:p>
          <a:p>
            <a:pPr marL="1028700" lvl="2" indent="-571500" defTabSz="914400">
              <a:spcBef>
                <a:spcPts val="0"/>
              </a:spcBef>
              <a:buSzTx/>
              <a:buFont typeface="Arial" charset="0"/>
              <a:buChar char="•"/>
            </a:pPr>
            <a:r>
              <a:rPr lang="tr-TR" b="1" dirty="0" err="1" smtClean="0">
                <a:solidFill>
                  <a:schemeClr val="tx1"/>
                </a:solidFill>
              </a:rPr>
              <a:t>Oksitosin</a:t>
            </a:r>
            <a:r>
              <a:rPr lang="tr-TR" b="1" dirty="0" smtClean="0">
                <a:solidFill>
                  <a:schemeClr val="tx1"/>
                </a:solidFill>
              </a:rPr>
              <a:t> ±</a:t>
            </a:r>
            <a:r>
              <a:rPr lang="tr-TR" b="1" dirty="0" err="1" smtClean="0">
                <a:solidFill>
                  <a:schemeClr val="tx1"/>
                </a:solidFill>
              </a:rPr>
              <a:t>hipokontraktil</a:t>
            </a:r>
            <a:r>
              <a:rPr lang="tr-TR" b="1" dirty="0" smtClean="0">
                <a:solidFill>
                  <a:schemeClr val="tx1"/>
                </a:solidFill>
              </a:rPr>
              <a:t> </a:t>
            </a:r>
            <a:r>
              <a:rPr lang="tr-TR" b="1" dirty="0" err="1" smtClean="0">
                <a:solidFill>
                  <a:schemeClr val="tx1"/>
                </a:solidFill>
              </a:rPr>
              <a:t>uterus</a:t>
            </a:r>
            <a:endParaRPr lang="tr-TR" b="1" dirty="0" smtClean="0">
              <a:solidFill>
                <a:schemeClr val="tx1"/>
              </a:solidFill>
            </a:endParaRPr>
          </a:p>
          <a:p>
            <a:pPr marL="1485900" lvl="3" indent="-571500" defTabSz="914400">
              <a:spcBef>
                <a:spcPts val="0"/>
              </a:spcBef>
              <a:buSzTx/>
              <a:buFont typeface="Arial" charset="0"/>
              <a:buChar char="•"/>
            </a:pPr>
            <a:r>
              <a:rPr lang="tr-TR" b="1" dirty="0" smtClean="0">
                <a:solidFill>
                  <a:schemeClr val="tx1"/>
                </a:solidFill>
              </a:rPr>
              <a:t>4-6 </a:t>
            </a:r>
            <a:r>
              <a:rPr lang="tr-TR" b="1" dirty="0" err="1" smtClean="0">
                <a:solidFill>
                  <a:schemeClr val="tx1"/>
                </a:solidFill>
              </a:rPr>
              <a:t>st</a:t>
            </a:r>
            <a:r>
              <a:rPr lang="tr-TR" b="1" dirty="0" smtClean="0">
                <a:solidFill>
                  <a:schemeClr val="tx1"/>
                </a:solidFill>
              </a:rPr>
              <a:t> </a:t>
            </a:r>
            <a:r>
              <a:rPr lang="tr-TR" b="1" dirty="0" err="1" smtClean="0">
                <a:solidFill>
                  <a:schemeClr val="tx1"/>
                </a:solidFill>
              </a:rPr>
              <a:t>oksitosine</a:t>
            </a:r>
            <a:r>
              <a:rPr lang="tr-TR" b="1" dirty="0" smtClean="0">
                <a:solidFill>
                  <a:schemeClr val="tx1"/>
                </a:solidFill>
              </a:rPr>
              <a:t> rağmen değişiklik yoksa baş seviyesi ne olursa olsun </a:t>
            </a:r>
            <a:r>
              <a:rPr lang="tr-TR" b="1" dirty="0" err="1" smtClean="0">
                <a:solidFill>
                  <a:schemeClr val="tx1"/>
                </a:solidFill>
              </a:rPr>
              <a:t>amniyotomi</a:t>
            </a:r>
            <a:endParaRPr lang="tr-TR" b="1" dirty="0" smtClean="0">
              <a:solidFill>
                <a:schemeClr val="tx1"/>
              </a:solidFill>
            </a:endParaRPr>
          </a:p>
          <a:p>
            <a:pPr marL="1028700" lvl="2" indent="-571500" defTabSz="914400">
              <a:spcBef>
                <a:spcPts val="0"/>
              </a:spcBef>
              <a:buSzTx/>
              <a:buFont typeface="Arial" charset="0"/>
              <a:buChar char="•"/>
            </a:pPr>
            <a:r>
              <a:rPr lang="tr-TR" b="1" dirty="0" smtClean="0">
                <a:solidFill>
                  <a:schemeClr val="tx1"/>
                </a:solidFill>
              </a:rPr>
              <a:t>Erken </a:t>
            </a:r>
            <a:r>
              <a:rPr lang="tr-TR" b="1" dirty="0" err="1" smtClean="0">
                <a:solidFill>
                  <a:schemeClr val="tx1"/>
                </a:solidFill>
              </a:rPr>
              <a:t>oksitosin</a:t>
            </a:r>
            <a:r>
              <a:rPr lang="tr-TR" b="1" dirty="0" smtClean="0">
                <a:solidFill>
                  <a:schemeClr val="tx1"/>
                </a:solidFill>
              </a:rPr>
              <a:t>/</a:t>
            </a:r>
            <a:r>
              <a:rPr lang="tr-TR" b="1" dirty="0" err="1" smtClean="0">
                <a:solidFill>
                  <a:schemeClr val="tx1"/>
                </a:solidFill>
              </a:rPr>
              <a:t>amniyotomi</a:t>
            </a:r>
            <a:r>
              <a:rPr lang="tr-TR" b="1" dirty="0" smtClean="0">
                <a:solidFill>
                  <a:schemeClr val="tx1"/>
                </a:solidFill>
              </a:rPr>
              <a:t>: </a:t>
            </a:r>
          </a:p>
          <a:p>
            <a:pPr marL="1485900" lvl="3" indent="-571500" defTabSz="914400">
              <a:spcBef>
                <a:spcPts val="0"/>
              </a:spcBef>
              <a:buSzTx/>
              <a:buFont typeface="Arial" charset="0"/>
              <a:buChar char="•"/>
            </a:pPr>
            <a:r>
              <a:rPr lang="tr-TR" b="1" dirty="0" smtClean="0">
                <a:solidFill>
                  <a:schemeClr val="tx1"/>
                </a:solidFill>
              </a:rPr>
              <a:t>Total süre 1.5 </a:t>
            </a:r>
            <a:r>
              <a:rPr lang="tr-TR" b="1" dirty="0" err="1" smtClean="0">
                <a:solidFill>
                  <a:schemeClr val="tx1"/>
                </a:solidFill>
              </a:rPr>
              <a:t>st</a:t>
            </a:r>
            <a:r>
              <a:rPr lang="tr-TR" b="1" dirty="0" smtClean="0">
                <a:solidFill>
                  <a:schemeClr val="tx1"/>
                </a:solidFill>
              </a:rPr>
              <a:t> kısalır, hasta uyumu yüksek</a:t>
            </a:r>
          </a:p>
          <a:p>
            <a:pPr marL="1485900" lvl="3" indent="-571500" defTabSz="914400">
              <a:spcBef>
                <a:spcPts val="0"/>
              </a:spcBef>
              <a:buSzTx/>
              <a:buFont typeface="Arial" charset="0"/>
              <a:buChar char="•"/>
            </a:pPr>
            <a:r>
              <a:rPr lang="tr-TR" b="1" dirty="0" smtClean="0">
                <a:solidFill>
                  <a:schemeClr val="tx1"/>
                </a:solidFill>
              </a:rPr>
              <a:t>Sezaryen oranı değişmez</a:t>
            </a:r>
          </a:p>
          <a:p>
            <a:pPr marL="1028700" lvl="2" indent="-571500" defTabSz="914400">
              <a:spcBef>
                <a:spcPts val="0"/>
              </a:spcBef>
              <a:buSzTx/>
              <a:buFont typeface="Arial" charset="0"/>
              <a:buChar char="•"/>
            </a:pPr>
            <a:r>
              <a:rPr lang="tr-TR" b="1" u="sng" dirty="0" smtClean="0">
                <a:solidFill>
                  <a:schemeClr val="tx1"/>
                </a:solidFill>
              </a:rPr>
              <a:t>Normal/yavaş ilerleme varsa </a:t>
            </a:r>
            <a:r>
              <a:rPr lang="tr-TR" b="1" u="sng" dirty="0" err="1" smtClean="0">
                <a:solidFill>
                  <a:schemeClr val="tx1"/>
                </a:solidFill>
              </a:rPr>
              <a:t>oksitosine</a:t>
            </a:r>
            <a:r>
              <a:rPr lang="tr-TR" b="1" u="sng" dirty="0" smtClean="0">
                <a:solidFill>
                  <a:schemeClr val="tx1"/>
                </a:solidFill>
              </a:rPr>
              <a:t> devam edilir</a:t>
            </a:r>
          </a:p>
          <a:p>
            <a:pPr marL="1485900" lvl="3" indent="-571500" defTabSz="914400">
              <a:spcBef>
                <a:spcPts val="0"/>
              </a:spcBef>
              <a:buSzTx/>
              <a:buFont typeface="Arial" charset="0"/>
              <a:buChar char="•"/>
            </a:pPr>
            <a:endParaRPr lang="tr-TR" b="1" dirty="0" smtClean="0">
              <a:solidFill>
                <a:schemeClr val="tx1"/>
              </a:solidFill>
            </a:endParaRPr>
          </a:p>
          <a:p>
            <a:pPr marL="571500" lvl="1" indent="-571500" defTabSz="914400">
              <a:spcBef>
                <a:spcPts val="0"/>
              </a:spcBef>
              <a:buSzTx/>
              <a:buFont typeface="Arial" charset="0"/>
              <a:buChar char="•"/>
            </a:pPr>
            <a:endParaRPr lang="tr-TR" b="1" dirty="0" smtClean="0">
              <a:solidFill>
                <a:schemeClr val="tx1"/>
              </a:solidFill>
            </a:endParaRPr>
          </a:p>
          <a:p>
            <a:pPr marL="1028700" lvl="2" indent="-571500" defTabSz="914400">
              <a:spcBef>
                <a:spcPts val="0"/>
              </a:spcBef>
              <a:buSzTx/>
              <a:buFont typeface="Arial" charset="0"/>
              <a:buChar char="•"/>
            </a:pPr>
            <a:endParaRPr lang="tr-TR" b="1" dirty="0" smtClean="0">
              <a:solidFill>
                <a:schemeClr val="tx1"/>
              </a:solidFill>
            </a:endParaRPr>
          </a:p>
        </p:txBody>
      </p:sp>
      <p:sp>
        <p:nvSpPr>
          <p:cNvPr id="5" name="Shape 124"/>
          <p:cNvSpPr>
            <a:spLocks noGrp="1"/>
          </p:cNvSpPr>
          <p:nvPr>
            <p:ph type="title"/>
          </p:nvPr>
        </p:nvSpPr>
        <p:spPr>
          <a:prstGeom prst="rect">
            <a:avLst/>
          </a:prstGeom>
          <a:solidFill>
            <a:schemeClr val="tx1"/>
          </a:solidFill>
        </p:spPr>
        <p:txBody>
          <a:bodyPr>
            <a:normAutofit/>
          </a:bodyPr>
          <a:lstStyle/>
          <a:p>
            <a:pPr algn="l">
              <a:defRPr sz="4800" b="1">
                <a:latin typeface="+mn-lt"/>
                <a:ea typeface="+mn-ea"/>
                <a:cs typeface="+mn-cs"/>
                <a:sym typeface="Times New Roman"/>
              </a:defRPr>
            </a:pPr>
            <a:r>
              <a:rPr lang="tr-TR" sz="4800" dirty="0" smtClean="0">
                <a:solidFill>
                  <a:schemeClr val="tx2">
                    <a:lumMod val="10000"/>
                  </a:schemeClr>
                </a:solidFill>
              </a:rPr>
              <a:t>1. Evre tanı ve yönetim </a:t>
            </a:r>
            <a:r>
              <a:rPr lang="tr-TR" sz="4800" dirty="0" smtClean="0">
                <a:solidFill>
                  <a:srgbClr val="FF0000"/>
                </a:solidFill>
              </a:rPr>
              <a:t>Aktif faz &gt; 6cm</a:t>
            </a:r>
            <a:br>
              <a:rPr lang="tr-TR" sz="4800" dirty="0" smtClean="0">
                <a:solidFill>
                  <a:srgbClr val="FF0000"/>
                </a:solidFill>
              </a:rPr>
            </a:br>
            <a:r>
              <a:rPr lang="tr-TR" sz="4800" dirty="0" smtClean="0">
                <a:solidFill>
                  <a:schemeClr val="bg1"/>
                </a:solidFill>
              </a:rPr>
              <a:t>İlerleme kusuru</a:t>
            </a:r>
            <a:endParaRPr sz="4800" dirty="0">
              <a:solidFill>
                <a:schemeClr val="bg1"/>
              </a:solidFill>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57845" y="1437542"/>
            <a:ext cx="5094455" cy="1103923"/>
          </a:xfrm>
          <a:prstGeom prst="rect">
            <a:avLst/>
          </a:prstGeom>
        </p:spPr>
      </p:pic>
    </p:spTree>
    <p:extLst>
      <p:ext uri="{BB962C8B-B14F-4D97-AF65-F5344CB8AC3E}">
        <p14:creationId xmlns:p14="http://schemas.microsoft.com/office/powerpoint/2010/main" val="730221694"/>
      </p:ext>
    </p:extLst>
  </p:cSld>
  <p:clrMapOvr>
    <a:masterClrMapping/>
  </p:clrMapOvr>
  <p:transition spd="med"/>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 name="Shape 125"/>
          <p:cNvSpPr>
            <a:spLocks noGrp="1"/>
          </p:cNvSpPr>
          <p:nvPr>
            <p:ph type="body" idx="1"/>
          </p:nvPr>
        </p:nvSpPr>
        <p:spPr>
          <a:prstGeom prst="rect">
            <a:avLst/>
          </a:prstGeom>
        </p:spPr>
        <p:txBody>
          <a:bodyPr anchor="t">
            <a:normAutofit/>
          </a:bodyPr>
          <a:lstStyle/>
          <a:p>
            <a:pPr marL="571500" lvl="1" indent="-571500" defTabSz="914400">
              <a:spcBef>
                <a:spcPts val="0"/>
              </a:spcBef>
              <a:buSzTx/>
              <a:buFont typeface="Arial" charset="0"/>
              <a:buChar char="•"/>
            </a:pPr>
            <a:r>
              <a:rPr lang="tr-TR" b="1" dirty="0" smtClean="0">
                <a:solidFill>
                  <a:schemeClr val="tx1"/>
                </a:solidFill>
              </a:rPr>
              <a:t>≥ 6 cm </a:t>
            </a:r>
            <a:r>
              <a:rPr lang="tr-TR" b="1" dirty="0" err="1" smtClean="0">
                <a:solidFill>
                  <a:schemeClr val="tx1"/>
                </a:solidFill>
              </a:rPr>
              <a:t>servikal</a:t>
            </a:r>
            <a:r>
              <a:rPr lang="tr-TR" b="1" dirty="0" smtClean="0">
                <a:solidFill>
                  <a:schemeClr val="tx1"/>
                </a:solidFill>
              </a:rPr>
              <a:t> </a:t>
            </a:r>
            <a:r>
              <a:rPr lang="tr-TR" b="1" dirty="0" err="1" smtClean="0">
                <a:solidFill>
                  <a:schemeClr val="tx1"/>
                </a:solidFill>
              </a:rPr>
              <a:t>dilatasyon</a:t>
            </a:r>
            <a:r>
              <a:rPr lang="tr-TR" b="1" dirty="0" smtClean="0">
                <a:solidFill>
                  <a:schemeClr val="tx1"/>
                </a:solidFill>
              </a:rPr>
              <a:t> ve </a:t>
            </a:r>
            <a:r>
              <a:rPr lang="tr-TR" b="1" dirty="0" err="1" smtClean="0">
                <a:solidFill>
                  <a:schemeClr val="tx1"/>
                </a:solidFill>
              </a:rPr>
              <a:t>membranlar</a:t>
            </a:r>
            <a:r>
              <a:rPr lang="tr-TR" b="1" dirty="0" smtClean="0">
                <a:solidFill>
                  <a:schemeClr val="tx1"/>
                </a:solidFill>
              </a:rPr>
              <a:t> </a:t>
            </a:r>
            <a:r>
              <a:rPr lang="tr-TR" b="1" dirty="0" err="1" smtClean="0">
                <a:solidFill>
                  <a:schemeClr val="tx1"/>
                </a:solidFill>
              </a:rPr>
              <a:t>rüptüre</a:t>
            </a:r>
            <a:r>
              <a:rPr lang="tr-TR" b="1" dirty="0" smtClean="0">
                <a:solidFill>
                  <a:schemeClr val="tx1"/>
                </a:solidFill>
              </a:rPr>
              <a:t> iken</a:t>
            </a:r>
          </a:p>
          <a:p>
            <a:pPr marL="1028700" lvl="2" indent="-571500" defTabSz="914400">
              <a:spcBef>
                <a:spcPts val="0"/>
              </a:spcBef>
              <a:buSzTx/>
              <a:buFont typeface="Arial" charset="0"/>
              <a:buChar char="•"/>
            </a:pPr>
            <a:r>
              <a:rPr lang="tr-TR" b="1" dirty="0" smtClean="0">
                <a:solidFill>
                  <a:schemeClr val="tx1"/>
                </a:solidFill>
              </a:rPr>
              <a:t>Etkin </a:t>
            </a:r>
            <a:r>
              <a:rPr lang="tr-TR" b="1" dirty="0" err="1" smtClean="0">
                <a:solidFill>
                  <a:schemeClr val="tx1"/>
                </a:solidFill>
              </a:rPr>
              <a:t>kontraksiyona</a:t>
            </a:r>
            <a:r>
              <a:rPr lang="tr-TR" b="1" dirty="0" smtClean="0">
                <a:solidFill>
                  <a:schemeClr val="tx1"/>
                </a:solidFill>
              </a:rPr>
              <a:t> (&gt;200 </a:t>
            </a:r>
            <a:r>
              <a:rPr lang="tr-TR" b="1" dirty="0" err="1" smtClean="0">
                <a:solidFill>
                  <a:schemeClr val="tx1"/>
                </a:solidFill>
              </a:rPr>
              <a:t>MVUs</a:t>
            </a:r>
            <a:r>
              <a:rPr lang="tr-TR" b="1" dirty="0" smtClean="0">
                <a:solidFill>
                  <a:schemeClr val="tx1"/>
                </a:solidFill>
              </a:rPr>
              <a:t>) rağmen ≥4 </a:t>
            </a:r>
            <a:r>
              <a:rPr lang="tr-TR" b="1" dirty="0" err="1" smtClean="0">
                <a:solidFill>
                  <a:schemeClr val="tx1"/>
                </a:solidFill>
              </a:rPr>
              <a:t>st</a:t>
            </a:r>
            <a:r>
              <a:rPr lang="tr-TR" b="1" dirty="0" smtClean="0">
                <a:solidFill>
                  <a:schemeClr val="tx1"/>
                </a:solidFill>
              </a:rPr>
              <a:t> </a:t>
            </a:r>
            <a:r>
              <a:rPr lang="tr-TR" b="1" dirty="0" err="1" smtClean="0">
                <a:solidFill>
                  <a:schemeClr val="tx1"/>
                </a:solidFill>
              </a:rPr>
              <a:t>servikal</a:t>
            </a:r>
            <a:r>
              <a:rPr lang="tr-TR" b="1" dirty="0" smtClean="0">
                <a:solidFill>
                  <a:schemeClr val="tx1"/>
                </a:solidFill>
              </a:rPr>
              <a:t> değişiklik olmaması</a:t>
            </a:r>
          </a:p>
          <a:p>
            <a:pPr marL="1028700" lvl="2" indent="-571500" defTabSz="914400">
              <a:spcBef>
                <a:spcPts val="0"/>
              </a:spcBef>
              <a:buSzTx/>
              <a:buFont typeface="Arial" charset="0"/>
              <a:buChar char="•"/>
            </a:pPr>
            <a:r>
              <a:rPr lang="tr-TR" b="1" dirty="0" smtClean="0">
                <a:solidFill>
                  <a:schemeClr val="tx1"/>
                </a:solidFill>
              </a:rPr>
              <a:t>Etkin olmayan </a:t>
            </a:r>
            <a:r>
              <a:rPr lang="tr-TR" b="1" dirty="0" err="1" smtClean="0">
                <a:solidFill>
                  <a:schemeClr val="tx1"/>
                </a:solidFill>
              </a:rPr>
              <a:t>kontraksiyonlar</a:t>
            </a:r>
            <a:r>
              <a:rPr lang="tr-TR" b="1" dirty="0" smtClean="0">
                <a:solidFill>
                  <a:schemeClr val="tx1"/>
                </a:solidFill>
              </a:rPr>
              <a:t> varlığında ≥6 </a:t>
            </a:r>
            <a:r>
              <a:rPr lang="tr-TR" b="1" dirty="0" err="1" smtClean="0">
                <a:solidFill>
                  <a:schemeClr val="tx1"/>
                </a:solidFill>
              </a:rPr>
              <a:t>st</a:t>
            </a:r>
            <a:r>
              <a:rPr lang="tr-TR" b="1" dirty="0" smtClean="0">
                <a:solidFill>
                  <a:schemeClr val="tx1"/>
                </a:solidFill>
              </a:rPr>
              <a:t> </a:t>
            </a:r>
            <a:r>
              <a:rPr lang="tr-TR" b="1" dirty="0" err="1" smtClean="0">
                <a:solidFill>
                  <a:schemeClr val="tx1"/>
                </a:solidFill>
              </a:rPr>
              <a:t>servikal</a:t>
            </a:r>
            <a:r>
              <a:rPr lang="tr-TR" b="1" dirty="0" smtClean="0">
                <a:solidFill>
                  <a:schemeClr val="tx1"/>
                </a:solidFill>
              </a:rPr>
              <a:t> değişiklik olmaması </a:t>
            </a:r>
          </a:p>
          <a:p>
            <a:pPr marL="571500" lvl="1" indent="-571500" defTabSz="914400">
              <a:spcBef>
                <a:spcPts val="0"/>
              </a:spcBef>
              <a:buSzTx/>
              <a:buFont typeface="Arial" charset="0"/>
              <a:buChar char="•"/>
            </a:pPr>
            <a:r>
              <a:rPr lang="tr-TR" b="1" dirty="0" smtClean="0">
                <a:solidFill>
                  <a:srgbClr val="FFFF00"/>
                </a:solidFill>
              </a:rPr>
              <a:t>Yönetim</a:t>
            </a:r>
          </a:p>
          <a:p>
            <a:pPr marL="1028700" lvl="2" indent="-571500" defTabSz="914400">
              <a:spcBef>
                <a:spcPts val="0"/>
              </a:spcBef>
              <a:buSzTx/>
              <a:buFont typeface="Arial" charset="0"/>
              <a:buChar char="•"/>
            </a:pPr>
            <a:r>
              <a:rPr lang="tr-TR" b="1" dirty="0" smtClean="0">
                <a:solidFill>
                  <a:schemeClr val="tx1"/>
                </a:solidFill>
              </a:rPr>
              <a:t>Aktif fazda duraksama şüphesi varsa </a:t>
            </a:r>
            <a:r>
              <a:rPr lang="tr-TR" b="1" dirty="0" err="1" smtClean="0">
                <a:solidFill>
                  <a:schemeClr val="tx1"/>
                </a:solidFill>
              </a:rPr>
              <a:t>oksitosin</a:t>
            </a:r>
            <a:r>
              <a:rPr lang="tr-TR" b="1" dirty="0" smtClean="0">
                <a:solidFill>
                  <a:schemeClr val="tx1"/>
                </a:solidFill>
              </a:rPr>
              <a:t> </a:t>
            </a:r>
            <a:r>
              <a:rPr lang="tr-TR" b="1" dirty="0" err="1" smtClean="0">
                <a:solidFill>
                  <a:schemeClr val="tx1"/>
                </a:solidFill>
              </a:rPr>
              <a:t>infüzyonu</a:t>
            </a:r>
            <a:r>
              <a:rPr lang="tr-TR" b="1" dirty="0" smtClean="0">
                <a:solidFill>
                  <a:schemeClr val="tx1"/>
                </a:solidFill>
              </a:rPr>
              <a:t> başlanır</a:t>
            </a:r>
          </a:p>
          <a:p>
            <a:pPr marL="1028700" lvl="2" indent="-571500" defTabSz="914400">
              <a:spcBef>
                <a:spcPts val="0"/>
              </a:spcBef>
              <a:buSzTx/>
              <a:buFont typeface="Arial" charset="0"/>
              <a:buChar char="•"/>
            </a:pPr>
            <a:r>
              <a:rPr lang="tr-TR" b="1" dirty="0" smtClean="0">
                <a:solidFill>
                  <a:schemeClr val="tx1"/>
                </a:solidFill>
              </a:rPr>
              <a:t>Cevapsız olgularda </a:t>
            </a:r>
            <a:r>
              <a:rPr lang="tr-TR" b="1" dirty="0" smtClean="0">
                <a:solidFill>
                  <a:srgbClr val="FFFF00"/>
                </a:solidFill>
              </a:rPr>
              <a:t>SEZARYEN</a:t>
            </a:r>
          </a:p>
          <a:p>
            <a:pPr marL="571500" lvl="1" indent="-571500" defTabSz="914400">
              <a:spcBef>
                <a:spcPts val="0"/>
              </a:spcBef>
              <a:buSzTx/>
              <a:buFont typeface="Arial" charset="0"/>
              <a:buChar char="•"/>
            </a:pPr>
            <a:endParaRPr lang="tr-TR" b="1" dirty="0" smtClean="0">
              <a:solidFill>
                <a:schemeClr val="tx1"/>
              </a:solidFill>
            </a:endParaRPr>
          </a:p>
          <a:p>
            <a:pPr marL="1028700" lvl="2" indent="-571500" defTabSz="914400">
              <a:spcBef>
                <a:spcPts val="0"/>
              </a:spcBef>
              <a:buSzTx/>
              <a:buFont typeface="Arial" charset="0"/>
              <a:buChar char="•"/>
            </a:pPr>
            <a:endParaRPr lang="tr-TR" b="1" dirty="0" smtClean="0">
              <a:solidFill>
                <a:schemeClr val="tx1"/>
              </a:solidFill>
            </a:endParaRPr>
          </a:p>
        </p:txBody>
      </p:sp>
      <p:sp>
        <p:nvSpPr>
          <p:cNvPr id="5" name="Shape 124"/>
          <p:cNvSpPr>
            <a:spLocks noGrp="1"/>
          </p:cNvSpPr>
          <p:nvPr>
            <p:ph type="title"/>
          </p:nvPr>
        </p:nvSpPr>
        <p:spPr>
          <a:prstGeom prst="rect">
            <a:avLst/>
          </a:prstGeom>
          <a:solidFill>
            <a:schemeClr val="tx1"/>
          </a:solidFill>
        </p:spPr>
        <p:txBody>
          <a:bodyPr>
            <a:normAutofit/>
          </a:bodyPr>
          <a:lstStyle/>
          <a:p>
            <a:pPr algn="l">
              <a:defRPr sz="4800" b="1">
                <a:latin typeface="+mn-lt"/>
                <a:ea typeface="+mn-ea"/>
                <a:cs typeface="+mn-cs"/>
                <a:sym typeface="Times New Roman"/>
              </a:defRPr>
            </a:pPr>
            <a:r>
              <a:rPr lang="tr-TR" sz="4800" dirty="0" smtClean="0">
                <a:solidFill>
                  <a:schemeClr val="tx2">
                    <a:lumMod val="10000"/>
                  </a:schemeClr>
                </a:solidFill>
              </a:rPr>
              <a:t>1. Evre tanı ve yönetim </a:t>
            </a:r>
            <a:r>
              <a:rPr lang="tr-TR" sz="4800" dirty="0" smtClean="0">
                <a:solidFill>
                  <a:srgbClr val="FF0000"/>
                </a:solidFill>
              </a:rPr>
              <a:t>Aktif faz &gt;6cm</a:t>
            </a:r>
            <a:r>
              <a:rPr lang="tr-TR" sz="4800" dirty="0" smtClean="0">
                <a:solidFill>
                  <a:schemeClr val="tx2">
                    <a:lumMod val="10000"/>
                  </a:schemeClr>
                </a:solidFill>
              </a:rPr>
              <a:t/>
            </a:r>
            <a:br>
              <a:rPr lang="tr-TR" sz="4800" dirty="0" smtClean="0">
                <a:solidFill>
                  <a:schemeClr val="tx2">
                    <a:lumMod val="10000"/>
                  </a:schemeClr>
                </a:solidFill>
              </a:rPr>
            </a:br>
            <a:r>
              <a:rPr lang="tr-TR" sz="4800" dirty="0" smtClean="0">
                <a:solidFill>
                  <a:schemeClr val="bg1"/>
                </a:solidFill>
              </a:rPr>
              <a:t>Duraklama </a:t>
            </a:r>
            <a:r>
              <a:rPr lang="tr-TR" sz="4800" dirty="0" smtClean="0">
                <a:solidFill>
                  <a:schemeClr val="bg1"/>
                </a:solidFill>
              </a:rPr>
              <a:t>Kusuru</a:t>
            </a:r>
            <a:endParaRPr sz="4800" dirty="0">
              <a:solidFill>
                <a:schemeClr val="bg1"/>
              </a:solidFill>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57845" y="1437542"/>
            <a:ext cx="5094455" cy="1103923"/>
          </a:xfrm>
          <a:prstGeom prst="rect">
            <a:avLst/>
          </a:prstGeom>
        </p:spPr>
      </p:pic>
    </p:spTree>
    <p:extLst>
      <p:ext uri="{BB962C8B-B14F-4D97-AF65-F5344CB8AC3E}">
        <p14:creationId xmlns:p14="http://schemas.microsoft.com/office/powerpoint/2010/main" val="1764912978"/>
      </p:ext>
    </p:extLst>
  </p:cSld>
  <p:clrMapOvr>
    <a:masterClrMapping/>
  </p:clrMapOvr>
  <p:transition spd="med"/>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 name="Shape 125"/>
          <p:cNvSpPr>
            <a:spLocks noGrp="1"/>
          </p:cNvSpPr>
          <p:nvPr>
            <p:ph type="body" idx="1"/>
          </p:nvPr>
        </p:nvSpPr>
        <p:spPr>
          <a:xfrm>
            <a:off x="952500" y="2940423"/>
            <a:ext cx="10845053" cy="6024283"/>
          </a:xfrm>
          <a:prstGeom prst="rect">
            <a:avLst/>
          </a:prstGeom>
        </p:spPr>
        <p:txBody>
          <a:bodyPr anchor="t">
            <a:normAutofit fontScale="70000" lnSpcReduction="20000"/>
          </a:bodyPr>
          <a:lstStyle/>
          <a:p>
            <a:pPr marL="571500" lvl="1" indent="-571500" defTabSz="914400">
              <a:spcBef>
                <a:spcPts val="0"/>
              </a:spcBef>
              <a:buSzTx/>
              <a:buFont typeface="Arial" charset="0"/>
              <a:buChar char="•"/>
            </a:pPr>
            <a:r>
              <a:rPr lang="tr-TR" sz="4600" b="1" dirty="0" err="1" smtClean="0">
                <a:solidFill>
                  <a:schemeClr val="tx1"/>
                </a:solidFill>
              </a:rPr>
              <a:t>Nullipar</a:t>
            </a:r>
            <a:r>
              <a:rPr lang="tr-TR" sz="4600" b="1" dirty="0" smtClean="0">
                <a:solidFill>
                  <a:schemeClr val="tx1"/>
                </a:solidFill>
              </a:rPr>
              <a:t> : 3 </a:t>
            </a:r>
            <a:r>
              <a:rPr lang="tr-TR" sz="4600" b="1" dirty="0" smtClean="0">
                <a:solidFill>
                  <a:schemeClr val="tx1"/>
                </a:solidFill>
              </a:rPr>
              <a:t>saat, </a:t>
            </a:r>
            <a:r>
              <a:rPr lang="tr-TR" sz="4600" b="1" dirty="0" err="1" smtClean="0">
                <a:solidFill>
                  <a:schemeClr val="tx1"/>
                </a:solidFill>
              </a:rPr>
              <a:t>Multipar</a:t>
            </a:r>
            <a:r>
              <a:rPr lang="tr-TR" sz="4600" b="1" dirty="0" smtClean="0">
                <a:solidFill>
                  <a:schemeClr val="tx1"/>
                </a:solidFill>
              </a:rPr>
              <a:t> </a:t>
            </a:r>
            <a:r>
              <a:rPr lang="tr-TR" sz="4600" b="1" dirty="0" smtClean="0">
                <a:solidFill>
                  <a:schemeClr val="tx1"/>
                </a:solidFill>
              </a:rPr>
              <a:t>: 2 saat</a:t>
            </a:r>
          </a:p>
          <a:p>
            <a:pPr marL="1028700" lvl="2" indent="-571500" defTabSz="914400">
              <a:spcBef>
                <a:spcPts val="0"/>
              </a:spcBef>
              <a:buSzTx/>
              <a:buFont typeface="Arial" charset="0"/>
              <a:buChar char="•"/>
            </a:pPr>
            <a:r>
              <a:rPr lang="tr-TR" sz="4600" b="1" dirty="0" err="1">
                <a:solidFill>
                  <a:schemeClr val="tx1"/>
                </a:solidFill>
              </a:rPr>
              <a:t>E</a:t>
            </a:r>
            <a:r>
              <a:rPr lang="tr-TR" sz="4600" b="1" dirty="0" err="1" smtClean="0">
                <a:solidFill>
                  <a:schemeClr val="tx1"/>
                </a:solidFill>
              </a:rPr>
              <a:t>pidural</a:t>
            </a:r>
            <a:r>
              <a:rPr lang="tr-TR" sz="4600" b="1" dirty="0" smtClean="0">
                <a:solidFill>
                  <a:schemeClr val="tx1"/>
                </a:solidFill>
              </a:rPr>
              <a:t> anestezi uygulanmışsa +1 saat</a:t>
            </a:r>
          </a:p>
          <a:p>
            <a:pPr marL="571500" lvl="1" indent="-571500" defTabSz="914400">
              <a:spcBef>
                <a:spcPts val="0"/>
              </a:spcBef>
              <a:buSzTx/>
              <a:buFont typeface="Arial" charset="0"/>
              <a:buChar char="•"/>
            </a:pPr>
            <a:r>
              <a:rPr lang="tr-TR" sz="4600" b="1" dirty="0" smtClean="0">
                <a:solidFill>
                  <a:schemeClr val="tx1"/>
                </a:solidFill>
              </a:rPr>
              <a:t>Aktif ıkınmaya rağmen &gt;1 </a:t>
            </a:r>
            <a:r>
              <a:rPr lang="tr-TR" sz="4600" b="1" dirty="0" err="1" smtClean="0">
                <a:solidFill>
                  <a:schemeClr val="tx1"/>
                </a:solidFill>
              </a:rPr>
              <a:t>st</a:t>
            </a:r>
            <a:r>
              <a:rPr lang="tr-TR" sz="4600" b="1" dirty="0" smtClean="0">
                <a:solidFill>
                  <a:schemeClr val="tx1"/>
                </a:solidFill>
              </a:rPr>
              <a:t> iniş yoksa</a:t>
            </a:r>
          </a:p>
          <a:p>
            <a:pPr marL="1028700" lvl="2" indent="-571500" defTabSz="914400">
              <a:spcBef>
                <a:spcPts val="0"/>
              </a:spcBef>
              <a:buSzTx/>
              <a:buFont typeface="Arial" charset="0"/>
              <a:buChar char="•"/>
            </a:pPr>
            <a:r>
              <a:rPr lang="tr-TR" sz="4600" b="1" dirty="0" smtClean="0">
                <a:solidFill>
                  <a:schemeClr val="tx1"/>
                </a:solidFill>
              </a:rPr>
              <a:t>Bu süreleri aşması durumunda </a:t>
            </a:r>
            <a:r>
              <a:rPr lang="tr-TR" sz="4600" b="1" dirty="0" smtClean="0">
                <a:solidFill>
                  <a:srgbClr val="FFFF00"/>
                </a:solidFill>
              </a:rPr>
              <a:t>SEZARYEN</a:t>
            </a:r>
          </a:p>
          <a:p>
            <a:pPr marL="1028700" lvl="2" indent="-571500" defTabSz="914400">
              <a:spcBef>
                <a:spcPts val="0"/>
              </a:spcBef>
              <a:buSzTx/>
              <a:buFont typeface="Arial" charset="0"/>
              <a:buChar char="•"/>
            </a:pPr>
            <a:endParaRPr lang="tr-TR" sz="4600" b="1" dirty="0" smtClean="0">
              <a:solidFill>
                <a:srgbClr val="FFFF00"/>
              </a:solidFill>
            </a:endParaRPr>
          </a:p>
          <a:p>
            <a:pPr marL="571500" lvl="1" indent="-571500" defTabSz="914400">
              <a:spcBef>
                <a:spcPts val="0"/>
              </a:spcBef>
              <a:buSzTx/>
              <a:buFont typeface="Arial" charset="0"/>
              <a:buChar char="•"/>
            </a:pPr>
            <a:r>
              <a:rPr lang="tr-TR" sz="4600" b="1" dirty="0" err="1" smtClean="0">
                <a:solidFill>
                  <a:srgbClr val="FFFF00"/>
                </a:solidFill>
              </a:rPr>
              <a:t>Molding</a:t>
            </a:r>
            <a:endParaRPr lang="tr-TR" sz="4600" b="1" dirty="0" smtClean="0">
              <a:solidFill>
                <a:srgbClr val="FFFF00"/>
              </a:solidFill>
            </a:endParaRPr>
          </a:p>
          <a:p>
            <a:pPr marL="1028700" lvl="2" indent="-571500" defTabSz="914400">
              <a:spcBef>
                <a:spcPts val="0"/>
              </a:spcBef>
              <a:buSzTx/>
              <a:buFont typeface="Arial" charset="0"/>
              <a:buChar char="•"/>
            </a:pPr>
            <a:r>
              <a:rPr lang="tr-TR" sz="4600" b="1" dirty="0" err="1" smtClean="0">
                <a:solidFill>
                  <a:schemeClr val="tx1"/>
                </a:solidFill>
              </a:rPr>
              <a:t>Fetal</a:t>
            </a:r>
            <a:r>
              <a:rPr lang="tr-TR" sz="4600" b="1" dirty="0" smtClean="0">
                <a:solidFill>
                  <a:schemeClr val="tx1"/>
                </a:solidFill>
              </a:rPr>
              <a:t> başın inişi süresince </a:t>
            </a:r>
            <a:r>
              <a:rPr lang="tr-TR" sz="4600" b="1" dirty="0" err="1" smtClean="0">
                <a:solidFill>
                  <a:schemeClr val="tx1"/>
                </a:solidFill>
              </a:rPr>
              <a:t>pariyetal</a:t>
            </a:r>
            <a:r>
              <a:rPr lang="tr-TR" sz="4600" b="1" dirty="0" err="1">
                <a:solidFill>
                  <a:schemeClr val="tx1"/>
                </a:solidFill>
              </a:rPr>
              <a:t>-</a:t>
            </a:r>
            <a:r>
              <a:rPr lang="tr-TR" sz="4600" b="1" dirty="0" err="1" smtClean="0">
                <a:solidFill>
                  <a:schemeClr val="tx1"/>
                </a:solidFill>
              </a:rPr>
              <a:t>oksipital</a:t>
            </a:r>
            <a:r>
              <a:rPr lang="tr-TR" sz="4600" b="1" dirty="0" smtClean="0">
                <a:solidFill>
                  <a:schemeClr val="tx1"/>
                </a:solidFill>
              </a:rPr>
              <a:t> kemik ile </a:t>
            </a:r>
            <a:r>
              <a:rPr lang="tr-TR" sz="4600" b="1" dirty="0" err="1" smtClean="0">
                <a:solidFill>
                  <a:schemeClr val="tx1"/>
                </a:solidFill>
              </a:rPr>
              <a:t>pariyetal-frontal</a:t>
            </a:r>
            <a:r>
              <a:rPr lang="tr-TR" sz="4600" b="1" dirty="0" smtClean="0">
                <a:solidFill>
                  <a:schemeClr val="tx1"/>
                </a:solidFill>
              </a:rPr>
              <a:t> kemiklerde </a:t>
            </a:r>
            <a:r>
              <a:rPr lang="tr-TR" sz="4600" b="1" dirty="0" err="1" smtClean="0">
                <a:solidFill>
                  <a:schemeClr val="tx1"/>
                </a:solidFill>
              </a:rPr>
              <a:t>suturaların</a:t>
            </a:r>
            <a:r>
              <a:rPr lang="tr-TR" sz="4600" b="1" dirty="0" smtClean="0">
                <a:solidFill>
                  <a:schemeClr val="tx1"/>
                </a:solidFill>
              </a:rPr>
              <a:t> üst üste binmesi</a:t>
            </a:r>
          </a:p>
          <a:p>
            <a:pPr marL="1028700" lvl="2" indent="-571500" defTabSz="914400">
              <a:spcBef>
                <a:spcPts val="0"/>
              </a:spcBef>
              <a:buSzTx/>
              <a:buFont typeface="Arial" charset="0"/>
              <a:buChar char="•"/>
            </a:pPr>
            <a:r>
              <a:rPr lang="tr-TR" sz="4600" b="1" dirty="0" smtClean="0">
                <a:solidFill>
                  <a:schemeClr val="tx1"/>
                </a:solidFill>
              </a:rPr>
              <a:t>Çok sık/</a:t>
            </a:r>
            <a:r>
              <a:rPr lang="tr-TR" sz="4600" b="1" dirty="0" err="1" smtClean="0">
                <a:solidFill>
                  <a:schemeClr val="tx1"/>
                </a:solidFill>
              </a:rPr>
              <a:t>pelvise</a:t>
            </a:r>
            <a:r>
              <a:rPr lang="tr-TR" sz="4600" b="1" dirty="0" smtClean="0">
                <a:solidFill>
                  <a:schemeClr val="tx1"/>
                </a:solidFill>
              </a:rPr>
              <a:t> adaptasyon</a:t>
            </a:r>
          </a:p>
          <a:p>
            <a:pPr marL="1028700" lvl="2" indent="-571500" defTabSz="914400">
              <a:spcBef>
                <a:spcPts val="0"/>
              </a:spcBef>
              <a:buSzTx/>
              <a:buFont typeface="Arial" charset="0"/>
              <a:buChar char="•"/>
            </a:pPr>
            <a:r>
              <a:rPr lang="tr-TR" sz="4600" b="1" u="sng" dirty="0" smtClean="0">
                <a:solidFill>
                  <a:schemeClr val="tx1"/>
                </a:solidFill>
              </a:rPr>
              <a:t>İniş olmadan </a:t>
            </a:r>
            <a:r>
              <a:rPr lang="tr-TR" sz="4600" b="1" u="sng" dirty="0" err="1" smtClean="0">
                <a:solidFill>
                  <a:schemeClr val="tx1"/>
                </a:solidFill>
              </a:rPr>
              <a:t>pariyetal</a:t>
            </a:r>
            <a:r>
              <a:rPr lang="tr-TR" sz="4600" b="1" u="sng" dirty="0" smtClean="0">
                <a:solidFill>
                  <a:schemeClr val="tx1"/>
                </a:solidFill>
              </a:rPr>
              <a:t> kemiklerde </a:t>
            </a:r>
            <a:r>
              <a:rPr lang="tr-TR" sz="4600" b="1" u="sng" dirty="0" err="1" smtClean="0">
                <a:solidFill>
                  <a:schemeClr val="tx1"/>
                </a:solidFill>
              </a:rPr>
              <a:t>suturaların</a:t>
            </a:r>
            <a:r>
              <a:rPr lang="tr-TR" sz="4600" b="1" u="sng" dirty="0" smtClean="0">
                <a:solidFill>
                  <a:schemeClr val="tx1"/>
                </a:solidFill>
              </a:rPr>
              <a:t> üst üste gelmesi </a:t>
            </a:r>
            <a:r>
              <a:rPr lang="tr-TR" sz="4600" b="1" u="sng" dirty="0" smtClean="0">
                <a:solidFill>
                  <a:schemeClr val="tx1"/>
                </a:solidFill>
                <a:sym typeface="Wingdings"/>
              </a:rPr>
              <a:t> </a:t>
            </a:r>
            <a:r>
              <a:rPr lang="tr-TR" sz="4600" b="1" u="sng" dirty="0" err="1" smtClean="0">
                <a:solidFill>
                  <a:srgbClr val="FFFF00"/>
                </a:solidFill>
                <a:sym typeface="Wingdings"/>
              </a:rPr>
              <a:t>Sefalopelvik</a:t>
            </a:r>
            <a:r>
              <a:rPr lang="tr-TR" sz="4600" b="1" u="sng" dirty="0" smtClean="0">
                <a:solidFill>
                  <a:srgbClr val="FFFF00"/>
                </a:solidFill>
                <a:sym typeface="Wingdings"/>
              </a:rPr>
              <a:t> uygunsuzluk</a:t>
            </a:r>
          </a:p>
          <a:p>
            <a:pPr marL="571500" lvl="1" indent="-571500" defTabSz="914400">
              <a:spcBef>
                <a:spcPts val="0"/>
              </a:spcBef>
              <a:buSzTx/>
              <a:buFont typeface="Arial" charset="0"/>
              <a:buChar char="•"/>
            </a:pPr>
            <a:r>
              <a:rPr lang="tr-TR" sz="4600" b="1" u="sng" dirty="0" smtClean="0">
                <a:solidFill>
                  <a:schemeClr val="tx1"/>
                </a:solidFill>
                <a:sym typeface="Wingdings"/>
              </a:rPr>
              <a:t>İniş olmadan </a:t>
            </a:r>
            <a:r>
              <a:rPr lang="tr-TR" sz="4600" b="1" u="sng" dirty="0" err="1" smtClean="0">
                <a:solidFill>
                  <a:schemeClr val="tx1"/>
                </a:solidFill>
                <a:sym typeface="Wingdings"/>
              </a:rPr>
              <a:t>malpozisyon</a:t>
            </a:r>
            <a:r>
              <a:rPr lang="tr-TR" sz="4600" b="1" u="sng" dirty="0" smtClean="0">
                <a:solidFill>
                  <a:schemeClr val="tx1"/>
                </a:solidFill>
                <a:sym typeface="Wingdings"/>
              </a:rPr>
              <a:t>  </a:t>
            </a:r>
            <a:r>
              <a:rPr lang="tr-TR" sz="4600" b="1" u="sng" dirty="0" err="1" smtClean="0">
                <a:solidFill>
                  <a:srgbClr val="FFFF00"/>
                </a:solidFill>
                <a:sym typeface="Wingdings"/>
              </a:rPr>
              <a:t>Sefalopelvik</a:t>
            </a:r>
            <a:r>
              <a:rPr lang="tr-TR" sz="4600" b="1" u="sng" dirty="0" smtClean="0">
                <a:solidFill>
                  <a:srgbClr val="FFFF00"/>
                </a:solidFill>
                <a:sym typeface="Wingdings"/>
              </a:rPr>
              <a:t> uygunsuzluk</a:t>
            </a:r>
            <a:endParaRPr lang="tr-TR" sz="4600" b="1" u="sng" dirty="0" smtClean="0">
              <a:solidFill>
                <a:schemeClr val="tx1"/>
              </a:solidFill>
            </a:endParaRPr>
          </a:p>
          <a:p>
            <a:pPr marL="1028700" lvl="2" indent="-571500" defTabSz="914400">
              <a:spcBef>
                <a:spcPts val="0"/>
              </a:spcBef>
              <a:buSzTx/>
              <a:buFont typeface="Arial" charset="0"/>
              <a:buChar char="•"/>
            </a:pPr>
            <a:endParaRPr lang="tr-TR" b="1" dirty="0" smtClean="0">
              <a:solidFill>
                <a:schemeClr val="tx1"/>
              </a:solidFill>
            </a:endParaRPr>
          </a:p>
          <a:p>
            <a:pPr marL="0" lvl="1" indent="0" defTabSz="914400">
              <a:spcBef>
                <a:spcPts val="0"/>
              </a:spcBef>
              <a:buSzTx/>
              <a:buNone/>
            </a:pPr>
            <a:r>
              <a:rPr lang="tr-TR" b="1" dirty="0" smtClean="0">
                <a:solidFill>
                  <a:schemeClr val="tx1"/>
                </a:solidFill>
              </a:rPr>
              <a:t> </a:t>
            </a:r>
          </a:p>
          <a:p>
            <a:pPr marL="1028700" lvl="2" indent="-571500" defTabSz="914400">
              <a:spcBef>
                <a:spcPts val="0"/>
              </a:spcBef>
              <a:buSzTx/>
              <a:buFont typeface="Arial" charset="0"/>
              <a:buChar char="•"/>
            </a:pPr>
            <a:endParaRPr lang="tr-TR" b="1" dirty="0" smtClean="0">
              <a:solidFill>
                <a:schemeClr val="tx1"/>
              </a:solidFill>
            </a:endParaRPr>
          </a:p>
        </p:txBody>
      </p:sp>
      <p:sp>
        <p:nvSpPr>
          <p:cNvPr id="5" name="Shape 124"/>
          <p:cNvSpPr>
            <a:spLocks noGrp="1"/>
          </p:cNvSpPr>
          <p:nvPr>
            <p:ph type="title"/>
          </p:nvPr>
        </p:nvSpPr>
        <p:spPr>
          <a:prstGeom prst="rect">
            <a:avLst/>
          </a:prstGeom>
          <a:solidFill>
            <a:schemeClr val="tx1"/>
          </a:solidFill>
        </p:spPr>
        <p:txBody>
          <a:bodyPr>
            <a:normAutofit/>
          </a:bodyPr>
          <a:lstStyle/>
          <a:p>
            <a:pPr algn="l">
              <a:defRPr sz="4800" b="1">
                <a:latin typeface="+mn-lt"/>
                <a:ea typeface="+mn-ea"/>
                <a:cs typeface="+mn-cs"/>
                <a:sym typeface="Times New Roman"/>
              </a:defRPr>
            </a:pPr>
            <a:r>
              <a:rPr lang="tr-TR" sz="5400" dirty="0" smtClean="0">
                <a:solidFill>
                  <a:schemeClr val="tx2">
                    <a:lumMod val="10000"/>
                  </a:schemeClr>
                </a:solidFill>
              </a:rPr>
              <a:t>Uzamış 2. evre </a:t>
            </a:r>
            <a:br>
              <a:rPr lang="tr-TR" sz="5400" dirty="0" smtClean="0">
                <a:solidFill>
                  <a:schemeClr val="tx2">
                    <a:lumMod val="10000"/>
                  </a:schemeClr>
                </a:solidFill>
              </a:rPr>
            </a:br>
            <a:r>
              <a:rPr lang="tr-TR" sz="5400" dirty="0" smtClean="0">
                <a:solidFill>
                  <a:schemeClr val="tx2">
                    <a:lumMod val="10000"/>
                  </a:schemeClr>
                </a:solidFill>
              </a:rPr>
              <a:t>Tanım </a:t>
            </a:r>
            <a:endParaRPr sz="5400" dirty="0">
              <a:solidFill>
                <a:schemeClr val="tx2">
                  <a:lumMod val="10000"/>
                </a:schemeClr>
              </a:solidFill>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57845" y="1437542"/>
            <a:ext cx="5094455" cy="1103923"/>
          </a:xfrm>
          <a:prstGeom prst="rect">
            <a:avLst/>
          </a:prstGeom>
        </p:spPr>
      </p:pic>
    </p:spTree>
    <p:extLst>
      <p:ext uri="{BB962C8B-B14F-4D97-AF65-F5344CB8AC3E}">
        <p14:creationId xmlns:p14="http://schemas.microsoft.com/office/powerpoint/2010/main" val="724227297"/>
      </p:ext>
    </p:extLst>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 name="Shape 124"/>
          <p:cNvSpPr>
            <a:spLocks noGrp="1"/>
          </p:cNvSpPr>
          <p:nvPr>
            <p:ph type="title"/>
          </p:nvPr>
        </p:nvSpPr>
        <p:spPr>
          <a:xfrm>
            <a:off x="952500" y="406400"/>
            <a:ext cx="10606896" cy="1836468"/>
          </a:xfrm>
          <a:prstGeom prst="rect">
            <a:avLst/>
          </a:prstGeom>
          <a:solidFill>
            <a:schemeClr val="tx1"/>
          </a:solidFill>
        </p:spPr>
        <p:txBody>
          <a:bodyPr>
            <a:normAutofit fontScale="90000"/>
          </a:bodyPr>
          <a:lstStyle/>
          <a:p>
            <a:pPr algn="l">
              <a:defRPr sz="4800" b="1">
                <a:latin typeface="+mn-lt"/>
                <a:ea typeface="+mn-ea"/>
                <a:cs typeface="+mn-cs"/>
                <a:sym typeface="Times New Roman"/>
              </a:defRPr>
            </a:pPr>
            <a:r>
              <a:rPr lang="tr-TR" sz="6600" dirty="0" smtClean="0">
                <a:solidFill>
                  <a:schemeClr val="tx2">
                    <a:lumMod val="10000"/>
                  </a:schemeClr>
                </a:solidFill>
              </a:rPr>
              <a:t>Tanım- Normal Doğum Eylemi</a:t>
            </a:r>
            <a:endParaRPr sz="6600" dirty="0">
              <a:solidFill>
                <a:schemeClr val="tx2">
                  <a:lumMod val="10000"/>
                </a:schemeClr>
              </a:solidFill>
            </a:endParaRPr>
          </a:p>
        </p:txBody>
      </p:sp>
      <p:sp>
        <p:nvSpPr>
          <p:cNvPr id="125" name="Shape 125"/>
          <p:cNvSpPr>
            <a:spLocks noGrp="1"/>
          </p:cNvSpPr>
          <p:nvPr>
            <p:ph type="body" idx="1"/>
          </p:nvPr>
        </p:nvSpPr>
        <p:spPr>
          <a:prstGeom prst="rect">
            <a:avLst/>
          </a:prstGeom>
        </p:spPr>
        <p:txBody>
          <a:bodyPr anchor="t">
            <a:normAutofit/>
          </a:bodyPr>
          <a:lstStyle/>
          <a:p>
            <a:pPr marR="0" lvl="0" defTabSz="914400" eaLnBrk="1" fontAlgn="auto" latinLnBrk="0" hangingPunct="1">
              <a:spcBef>
                <a:spcPts val="0"/>
              </a:spcBef>
              <a:spcAft>
                <a:spcPts val="0"/>
              </a:spcAft>
              <a:buClrTx/>
              <a:buSzTx/>
              <a:buFont typeface="Arial" charset="0"/>
              <a:buChar char="•"/>
              <a:tabLst/>
              <a:defRPr/>
            </a:pPr>
            <a:r>
              <a:rPr lang="tr-TR" sz="4000" b="1" dirty="0" smtClean="0"/>
              <a:t>Normal doğum eylemi</a:t>
            </a:r>
          </a:p>
          <a:p>
            <a:pPr lvl="1" defTabSz="914400">
              <a:spcBef>
                <a:spcPts val="0"/>
              </a:spcBef>
              <a:buSzTx/>
              <a:buFont typeface="Arial" charset="0"/>
              <a:buChar char="•"/>
            </a:pPr>
            <a:r>
              <a:rPr lang="tr-TR" sz="4000" b="1" dirty="0" smtClean="0"/>
              <a:t>Eylem süresince düzenli, ağrılı </a:t>
            </a:r>
            <a:r>
              <a:rPr lang="tr-TR" sz="4000" b="1" dirty="0" err="1" smtClean="0"/>
              <a:t>uterin</a:t>
            </a:r>
            <a:r>
              <a:rPr lang="tr-TR" sz="4000" b="1" dirty="0" smtClean="0"/>
              <a:t> </a:t>
            </a:r>
            <a:r>
              <a:rPr lang="tr-TR" sz="4000" b="1" dirty="0" err="1" smtClean="0"/>
              <a:t>kontraksiyon</a:t>
            </a:r>
            <a:endParaRPr lang="tr-TR" sz="4000" b="1" dirty="0" smtClean="0"/>
          </a:p>
          <a:p>
            <a:pPr lvl="1" defTabSz="914400">
              <a:spcBef>
                <a:spcPts val="0"/>
              </a:spcBef>
              <a:buSzTx/>
              <a:buFont typeface="Arial" charset="0"/>
              <a:buChar char="•"/>
            </a:pPr>
            <a:r>
              <a:rPr lang="tr-TR" sz="4000" b="1" dirty="0" err="1" smtClean="0"/>
              <a:t>Progresif</a:t>
            </a:r>
            <a:r>
              <a:rPr lang="tr-TR" sz="4000" b="1" dirty="0" smtClean="0"/>
              <a:t> </a:t>
            </a:r>
            <a:r>
              <a:rPr lang="tr-TR" sz="4000" b="1" dirty="0" err="1" smtClean="0"/>
              <a:t>servikal</a:t>
            </a:r>
            <a:r>
              <a:rPr lang="tr-TR" sz="4000" b="1" dirty="0" smtClean="0"/>
              <a:t> </a:t>
            </a:r>
            <a:r>
              <a:rPr lang="tr-TR" sz="4000" b="1" dirty="0" err="1" smtClean="0"/>
              <a:t>dilatasyon</a:t>
            </a:r>
            <a:r>
              <a:rPr lang="tr-TR" sz="4000" b="1" dirty="0" smtClean="0"/>
              <a:t> </a:t>
            </a:r>
            <a:r>
              <a:rPr lang="tr-TR" sz="4000" b="1" dirty="0" smtClean="0"/>
              <a:t>ve </a:t>
            </a:r>
            <a:r>
              <a:rPr lang="tr-TR" sz="4000" b="1" dirty="0" smtClean="0"/>
              <a:t>silinme</a:t>
            </a:r>
            <a:endParaRPr lang="tr-TR" sz="4000" b="1" dirty="0" smtClean="0"/>
          </a:p>
          <a:p>
            <a:pPr lvl="1" defTabSz="914400">
              <a:spcBef>
                <a:spcPts val="0"/>
              </a:spcBef>
              <a:buSzTx/>
              <a:buFont typeface="Arial" charset="0"/>
              <a:buChar char="•"/>
            </a:pPr>
            <a:r>
              <a:rPr lang="tr-TR" sz="4000" b="1" dirty="0" err="1" smtClean="0"/>
              <a:t>Fetusun</a:t>
            </a:r>
            <a:r>
              <a:rPr lang="tr-TR" sz="4000" b="1" dirty="0" smtClean="0"/>
              <a:t> </a:t>
            </a:r>
            <a:r>
              <a:rPr lang="tr-TR" sz="4000" b="1" dirty="0" err="1" smtClean="0"/>
              <a:t>pelvisten</a:t>
            </a:r>
            <a:r>
              <a:rPr lang="tr-TR" sz="4000" b="1" dirty="0" smtClean="0"/>
              <a:t> </a:t>
            </a:r>
            <a:r>
              <a:rPr lang="tr-TR" sz="4000" b="1" dirty="0" err="1" smtClean="0"/>
              <a:t>perineye</a:t>
            </a:r>
            <a:r>
              <a:rPr lang="tr-TR" sz="4000" b="1" dirty="0" smtClean="0"/>
              <a:t> inişi </a:t>
            </a:r>
          </a:p>
          <a:p>
            <a:pPr lvl="1" defTabSz="914400">
              <a:spcBef>
                <a:spcPts val="0"/>
              </a:spcBef>
              <a:buSzTx/>
              <a:buFont typeface="Arial" charset="0"/>
              <a:buChar char="•"/>
            </a:pPr>
            <a:r>
              <a:rPr lang="tr-TR" sz="4000" b="1" dirty="0" err="1"/>
              <a:t>P</a:t>
            </a:r>
            <a:r>
              <a:rPr lang="tr-TR" sz="4000" b="1" dirty="0" err="1" smtClean="0"/>
              <a:t>elvisten</a:t>
            </a:r>
            <a:r>
              <a:rPr lang="tr-TR" sz="4000" b="1" dirty="0" smtClean="0"/>
              <a:t> tamamen </a:t>
            </a:r>
            <a:r>
              <a:rPr lang="tr-TR" sz="4000" b="1" dirty="0" err="1" smtClean="0"/>
              <a:t>ekspulsiyonu</a:t>
            </a:r>
            <a:r>
              <a:rPr lang="tr-TR" sz="4000" b="1" dirty="0" smtClean="0"/>
              <a:t> </a:t>
            </a:r>
          </a:p>
          <a:p>
            <a:pPr defTabSz="914400">
              <a:spcBef>
                <a:spcPts val="0"/>
              </a:spcBef>
              <a:buSzTx/>
              <a:buFont typeface="Arial" charset="0"/>
              <a:buChar char="•"/>
            </a:pPr>
            <a:r>
              <a:rPr lang="tr-TR" sz="4000" b="1" dirty="0" smtClean="0"/>
              <a:t>Evre </a:t>
            </a:r>
          </a:p>
          <a:p>
            <a:pPr lvl="1" defTabSz="914400">
              <a:spcBef>
                <a:spcPts val="0"/>
              </a:spcBef>
              <a:buSzTx/>
              <a:buFont typeface="Arial" charset="0"/>
              <a:buChar char="•"/>
            </a:pPr>
            <a:r>
              <a:rPr lang="tr-TR" sz="4000" b="1" dirty="0" smtClean="0"/>
              <a:t>1. evre (</a:t>
            </a:r>
            <a:r>
              <a:rPr lang="tr-TR" sz="4000" b="1" dirty="0" err="1" smtClean="0"/>
              <a:t>latent</a:t>
            </a:r>
            <a:r>
              <a:rPr lang="tr-TR" sz="4000" b="1" dirty="0" smtClean="0"/>
              <a:t>/aktif faz)</a:t>
            </a:r>
          </a:p>
          <a:p>
            <a:pPr lvl="1" defTabSz="914400">
              <a:spcBef>
                <a:spcPts val="0"/>
              </a:spcBef>
              <a:buSzTx/>
              <a:buFont typeface="Arial" charset="0"/>
              <a:buChar char="•"/>
            </a:pPr>
            <a:r>
              <a:rPr lang="tr-TR" sz="4000" b="1" dirty="0" smtClean="0"/>
              <a:t>2. evre</a:t>
            </a:r>
          </a:p>
          <a:p>
            <a:pPr lvl="1" defTabSz="914400">
              <a:spcBef>
                <a:spcPts val="0"/>
              </a:spcBef>
              <a:buSzTx/>
              <a:buFont typeface="Arial" charset="0"/>
              <a:buChar char="•"/>
            </a:pPr>
            <a:r>
              <a:rPr lang="tr-TR" sz="4000" b="1" dirty="0" smtClean="0"/>
              <a:t>3. evre</a:t>
            </a:r>
          </a:p>
          <a:p>
            <a:pPr lvl="1" defTabSz="914400">
              <a:spcBef>
                <a:spcPts val="0"/>
              </a:spcBef>
              <a:buSzTx/>
              <a:buFont typeface="Arial" charset="0"/>
              <a:buChar char="•"/>
            </a:pPr>
            <a:endParaRPr lang="tr-TR" b="1" dirty="0" smtClean="0"/>
          </a:p>
        </p:txBody>
      </p:sp>
    </p:spTree>
  </p:cSld>
  <p:clrMapOvr>
    <a:masterClrMapping/>
  </p:clrMapOvr>
  <p:transition spd="med"/>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 name="Shape 125"/>
          <p:cNvSpPr>
            <a:spLocks noGrp="1"/>
          </p:cNvSpPr>
          <p:nvPr>
            <p:ph type="body" idx="1"/>
          </p:nvPr>
        </p:nvSpPr>
        <p:spPr>
          <a:prstGeom prst="rect">
            <a:avLst/>
          </a:prstGeom>
        </p:spPr>
        <p:txBody>
          <a:bodyPr anchor="t">
            <a:normAutofit lnSpcReduction="10000"/>
          </a:bodyPr>
          <a:lstStyle/>
          <a:p>
            <a:pPr marL="571500" lvl="1" indent="-571500" defTabSz="914400">
              <a:spcBef>
                <a:spcPts val="0"/>
              </a:spcBef>
              <a:buSzTx/>
              <a:buFont typeface="Arial" charset="0"/>
              <a:buChar char="•"/>
            </a:pPr>
            <a:r>
              <a:rPr lang="tr-TR" b="1" dirty="0" smtClean="0">
                <a:solidFill>
                  <a:schemeClr val="tx1"/>
                </a:solidFill>
              </a:rPr>
              <a:t>60-90 </a:t>
            </a:r>
            <a:r>
              <a:rPr lang="tr-TR" b="1" dirty="0" err="1" smtClean="0">
                <a:solidFill>
                  <a:schemeClr val="tx1"/>
                </a:solidFill>
              </a:rPr>
              <a:t>dk</a:t>
            </a:r>
            <a:r>
              <a:rPr lang="tr-TR" b="1" dirty="0" smtClean="0">
                <a:solidFill>
                  <a:schemeClr val="tx1"/>
                </a:solidFill>
              </a:rPr>
              <a:t> boyunca aktif </a:t>
            </a:r>
            <a:r>
              <a:rPr lang="tr-TR" b="1" dirty="0" err="1" smtClean="0">
                <a:solidFill>
                  <a:schemeClr val="tx1"/>
                </a:solidFill>
              </a:rPr>
              <a:t>maternal</a:t>
            </a:r>
            <a:r>
              <a:rPr lang="tr-TR" b="1" dirty="0" smtClean="0">
                <a:solidFill>
                  <a:schemeClr val="tx1"/>
                </a:solidFill>
              </a:rPr>
              <a:t> itme eforu</a:t>
            </a:r>
          </a:p>
          <a:p>
            <a:pPr marL="1028700" lvl="2" indent="-571500" defTabSz="914400">
              <a:spcBef>
                <a:spcPts val="0"/>
              </a:spcBef>
              <a:buSzTx/>
              <a:buFont typeface="Arial" charset="0"/>
              <a:buChar char="•"/>
            </a:pPr>
            <a:r>
              <a:rPr lang="tr-TR" b="1" dirty="0">
                <a:solidFill>
                  <a:schemeClr val="tx1"/>
                </a:solidFill>
              </a:rPr>
              <a:t>İ</a:t>
            </a:r>
            <a:r>
              <a:rPr lang="tr-TR" b="1" dirty="0" smtClean="0">
                <a:solidFill>
                  <a:schemeClr val="tx1"/>
                </a:solidFill>
              </a:rPr>
              <a:t>niş minimal (&lt; 1 cm) </a:t>
            </a:r>
          </a:p>
          <a:p>
            <a:pPr marL="1028700" lvl="2" indent="-571500" defTabSz="914400">
              <a:spcBef>
                <a:spcPts val="0"/>
              </a:spcBef>
              <a:buSzTx/>
              <a:buFont typeface="Arial" charset="0"/>
              <a:buChar char="•"/>
            </a:pPr>
            <a:r>
              <a:rPr lang="tr-TR" b="1" dirty="0" err="1" smtClean="0">
                <a:solidFill>
                  <a:schemeClr val="tx1"/>
                </a:solidFill>
                <a:sym typeface="Wingdings"/>
              </a:rPr>
              <a:t>Uterin</a:t>
            </a:r>
            <a:r>
              <a:rPr lang="tr-TR" b="1" dirty="0" smtClean="0">
                <a:solidFill>
                  <a:schemeClr val="tx1"/>
                </a:solidFill>
                <a:sym typeface="Wingdings"/>
              </a:rPr>
              <a:t> </a:t>
            </a:r>
            <a:r>
              <a:rPr lang="tr-TR" b="1" dirty="0" err="1" smtClean="0">
                <a:solidFill>
                  <a:schemeClr val="tx1"/>
                </a:solidFill>
                <a:sym typeface="Wingdings"/>
              </a:rPr>
              <a:t>kontraksiyonlar</a:t>
            </a:r>
            <a:r>
              <a:rPr lang="tr-TR" b="1" dirty="0" smtClean="0">
                <a:solidFill>
                  <a:schemeClr val="tx1"/>
                </a:solidFill>
                <a:sym typeface="Wingdings"/>
              </a:rPr>
              <a:t> her 3 </a:t>
            </a:r>
            <a:r>
              <a:rPr lang="tr-TR" b="1" dirty="0" err="1" smtClean="0">
                <a:solidFill>
                  <a:schemeClr val="tx1"/>
                </a:solidFill>
                <a:sym typeface="Wingdings"/>
              </a:rPr>
              <a:t>dk</a:t>
            </a:r>
            <a:r>
              <a:rPr lang="tr-TR" b="1" dirty="0" smtClean="0">
                <a:solidFill>
                  <a:schemeClr val="tx1"/>
                </a:solidFill>
                <a:sym typeface="Wingdings"/>
              </a:rPr>
              <a:t> daha az ise;</a:t>
            </a:r>
            <a:endParaRPr lang="tr-TR" b="1" u="sng" dirty="0" smtClean="0">
              <a:solidFill>
                <a:schemeClr val="tx1"/>
              </a:solidFill>
            </a:endParaRPr>
          </a:p>
          <a:p>
            <a:pPr marL="0" lvl="1" indent="0" defTabSz="914400">
              <a:spcBef>
                <a:spcPts val="0"/>
              </a:spcBef>
              <a:buSzTx/>
              <a:buNone/>
            </a:pPr>
            <a:r>
              <a:rPr lang="tr-TR" b="1" dirty="0" smtClean="0">
                <a:solidFill>
                  <a:schemeClr val="tx1"/>
                </a:solidFill>
              </a:rPr>
              <a:t> </a:t>
            </a:r>
          </a:p>
          <a:p>
            <a:pPr marL="0" lvl="1" indent="0" defTabSz="914400">
              <a:spcBef>
                <a:spcPts val="0"/>
              </a:spcBef>
              <a:buSzTx/>
              <a:buNone/>
            </a:pPr>
            <a:endParaRPr lang="tr-TR" b="1" dirty="0">
              <a:solidFill>
                <a:schemeClr val="tx1"/>
              </a:solidFill>
            </a:endParaRPr>
          </a:p>
          <a:p>
            <a:pPr marL="571500" lvl="1" indent="-571500" defTabSz="914400">
              <a:spcBef>
                <a:spcPts val="0"/>
              </a:spcBef>
              <a:buSzTx/>
              <a:buFont typeface="Arial" charset="0"/>
              <a:buChar char="•"/>
            </a:pPr>
            <a:r>
              <a:rPr lang="tr-TR" b="1" dirty="0" err="1" smtClean="0">
                <a:solidFill>
                  <a:schemeClr val="tx1"/>
                </a:solidFill>
              </a:rPr>
              <a:t>Fetal</a:t>
            </a:r>
            <a:r>
              <a:rPr lang="tr-TR" b="1" dirty="0" smtClean="0">
                <a:solidFill>
                  <a:schemeClr val="tx1"/>
                </a:solidFill>
              </a:rPr>
              <a:t> iniş, rotasyon hareketleri ve güven veren kardiyak aktivite </a:t>
            </a:r>
            <a:r>
              <a:rPr lang="tr-TR" b="1" dirty="0" err="1" smtClean="0">
                <a:solidFill>
                  <a:schemeClr val="tx1"/>
                </a:solidFill>
              </a:rPr>
              <a:t>trasesi</a:t>
            </a:r>
            <a:r>
              <a:rPr lang="tr-TR" b="1" dirty="0" smtClean="0">
                <a:solidFill>
                  <a:schemeClr val="tx1"/>
                </a:solidFill>
              </a:rPr>
              <a:t> (FKT) devam ettiği sürece</a:t>
            </a:r>
          </a:p>
          <a:p>
            <a:pPr marL="1028700" lvl="2" indent="-571500" defTabSz="914400">
              <a:spcBef>
                <a:spcPts val="0"/>
              </a:spcBef>
              <a:buSzTx/>
              <a:buFont typeface="Arial" charset="0"/>
              <a:buChar char="•"/>
            </a:pPr>
            <a:r>
              <a:rPr lang="tr-TR" b="1" dirty="0" err="1" smtClean="0">
                <a:solidFill>
                  <a:schemeClr val="tx1"/>
                </a:solidFill>
              </a:rPr>
              <a:t>Operatif</a:t>
            </a:r>
            <a:r>
              <a:rPr lang="tr-TR" b="1" dirty="0" smtClean="0">
                <a:solidFill>
                  <a:schemeClr val="tx1"/>
                </a:solidFill>
              </a:rPr>
              <a:t> doğumdan kaçınılarak takip et</a:t>
            </a:r>
          </a:p>
          <a:p>
            <a:pPr marL="1028700" lvl="2" indent="-571500" defTabSz="914400">
              <a:spcBef>
                <a:spcPts val="0"/>
              </a:spcBef>
              <a:buSzTx/>
              <a:buFont typeface="Arial" charset="0"/>
              <a:buChar char="•"/>
            </a:pPr>
            <a:r>
              <a:rPr lang="tr-TR" b="1" u="sng" dirty="0" smtClean="0">
                <a:solidFill>
                  <a:schemeClr val="tx1"/>
                </a:solidFill>
              </a:rPr>
              <a:t>Sadece kategori III FKT var ise </a:t>
            </a:r>
            <a:r>
              <a:rPr lang="tr-TR" b="1" u="sng" dirty="0" err="1" smtClean="0">
                <a:solidFill>
                  <a:schemeClr val="tx1"/>
                </a:solidFill>
              </a:rPr>
              <a:t>progressden</a:t>
            </a:r>
            <a:r>
              <a:rPr lang="tr-TR" b="1" u="sng" dirty="0" smtClean="0">
                <a:solidFill>
                  <a:schemeClr val="tx1"/>
                </a:solidFill>
              </a:rPr>
              <a:t> bağımsız acil </a:t>
            </a:r>
            <a:r>
              <a:rPr lang="tr-TR" b="1" u="sng" dirty="0" err="1" smtClean="0">
                <a:solidFill>
                  <a:schemeClr val="tx1"/>
                </a:solidFill>
              </a:rPr>
              <a:t>operatif</a:t>
            </a:r>
            <a:r>
              <a:rPr lang="tr-TR" b="1" u="sng" dirty="0" smtClean="0">
                <a:solidFill>
                  <a:schemeClr val="tx1"/>
                </a:solidFill>
              </a:rPr>
              <a:t> doğum düşün</a:t>
            </a:r>
          </a:p>
        </p:txBody>
      </p:sp>
      <p:sp>
        <p:nvSpPr>
          <p:cNvPr id="5" name="Shape 124"/>
          <p:cNvSpPr>
            <a:spLocks noGrp="1"/>
          </p:cNvSpPr>
          <p:nvPr>
            <p:ph type="title"/>
          </p:nvPr>
        </p:nvSpPr>
        <p:spPr>
          <a:prstGeom prst="rect">
            <a:avLst/>
          </a:prstGeom>
          <a:solidFill>
            <a:schemeClr val="tx1"/>
          </a:solidFill>
        </p:spPr>
        <p:txBody>
          <a:bodyPr>
            <a:normAutofit/>
          </a:bodyPr>
          <a:lstStyle/>
          <a:p>
            <a:pPr algn="l">
              <a:defRPr sz="4800" b="1">
                <a:latin typeface="+mn-lt"/>
                <a:ea typeface="+mn-ea"/>
                <a:cs typeface="+mn-cs"/>
                <a:sym typeface="Times New Roman"/>
              </a:defRPr>
            </a:pPr>
            <a:r>
              <a:rPr lang="tr-TR" sz="5400" dirty="0" smtClean="0">
                <a:solidFill>
                  <a:schemeClr val="tx2">
                    <a:lumMod val="10000"/>
                  </a:schemeClr>
                </a:solidFill>
              </a:rPr>
              <a:t>Uzamış 2. evre </a:t>
            </a:r>
            <a:br>
              <a:rPr lang="tr-TR" sz="5400" dirty="0" smtClean="0">
                <a:solidFill>
                  <a:schemeClr val="tx2">
                    <a:lumMod val="10000"/>
                  </a:schemeClr>
                </a:solidFill>
              </a:rPr>
            </a:br>
            <a:r>
              <a:rPr lang="tr-TR" sz="5400" dirty="0" smtClean="0">
                <a:solidFill>
                  <a:schemeClr val="tx2">
                    <a:lumMod val="10000"/>
                  </a:schemeClr>
                </a:solidFill>
              </a:rPr>
              <a:t>Yönetim</a:t>
            </a:r>
            <a:endParaRPr sz="5400" dirty="0">
              <a:solidFill>
                <a:schemeClr val="tx2">
                  <a:lumMod val="10000"/>
                </a:schemeClr>
              </a:solidFill>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57845" y="1437542"/>
            <a:ext cx="5094455" cy="1103923"/>
          </a:xfrm>
          <a:prstGeom prst="rect">
            <a:avLst/>
          </a:prstGeom>
        </p:spPr>
      </p:pic>
      <p:sp>
        <p:nvSpPr>
          <p:cNvPr id="3" name="TextBox 2"/>
          <p:cNvSpPr txBox="1"/>
          <p:nvPr/>
        </p:nvSpPr>
        <p:spPr>
          <a:xfrm>
            <a:off x="2133046" y="4562424"/>
            <a:ext cx="8927677" cy="687368"/>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tr-TR" b="1" dirty="0">
                <a:solidFill>
                  <a:srgbClr val="FF0000"/>
                </a:solidFill>
                <a:latin typeface="+mn-lt"/>
                <a:sym typeface="Wingdings"/>
              </a:rPr>
              <a:t>***</a:t>
            </a:r>
            <a:r>
              <a:rPr lang="tr-TR" b="1" dirty="0" err="1">
                <a:solidFill>
                  <a:srgbClr val="FF0000"/>
                </a:solidFill>
                <a:latin typeface="+mn-lt"/>
                <a:sym typeface="Wingdings"/>
              </a:rPr>
              <a:t>Oksitosin</a:t>
            </a:r>
            <a:r>
              <a:rPr lang="tr-TR" b="1" dirty="0">
                <a:solidFill>
                  <a:srgbClr val="FF0000"/>
                </a:solidFill>
                <a:latin typeface="+mn-lt"/>
                <a:sym typeface="Wingdings"/>
              </a:rPr>
              <a:t> </a:t>
            </a:r>
            <a:r>
              <a:rPr lang="tr-TR" b="1" dirty="0" err="1">
                <a:solidFill>
                  <a:srgbClr val="FF0000"/>
                </a:solidFill>
                <a:latin typeface="+mn-lt"/>
                <a:sym typeface="Wingdings"/>
              </a:rPr>
              <a:t>augmentasyonu</a:t>
            </a:r>
            <a:r>
              <a:rPr lang="tr-TR" b="1" dirty="0">
                <a:solidFill>
                  <a:srgbClr val="FF0000"/>
                </a:solidFill>
                <a:latin typeface="+mn-lt"/>
                <a:sym typeface="Wingdings"/>
              </a:rPr>
              <a:t> düşün</a:t>
            </a:r>
            <a:endParaRPr kumimoji="0" lang="en-US" sz="3800" b="0" i="0" strike="noStrike" cap="none" spc="0" normalizeH="0" baseline="0" dirty="0">
              <a:ln>
                <a:noFill/>
              </a:ln>
              <a:solidFill>
                <a:srgbClr val="FF0000"/>
              </a:solidFill>
              <a:effectLst/>
              <a:uFillTx/>
              <a:latin typeface="+mn-lt"/>
              <a:sym typeface="Helvetica Light"/>
            </a:endParaRPr>
          </a:p>
        </p:txBody>
      </p:sp>
    </p:spTree>
    <p:extLst>
      <p:ext uri="{BB962C8B-B14F-4D97-AF65-F5344CB8AC3E}">
        <p14:creationId xmlns:p14="http://schemas.microsoft.com/office/powerpoint/2010/main" val="2004718477"/>
      </p:ext>
    </p:extLst>
  </p:cSld>
  <p:clrMapOvr>
    <a:masterClrMapping/>
  </p:clrMapOvr>
  <p:transition spd="med"/>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 name="Shape 125"/>
          <p:cNvSpPr>
            <a:spLocks noGrp="1"/>
          </p:cNvSpPr>
          <p:nvPr>
            <p:ph type="body" idx="1"/>
          </p:nvPr>
        </p:nvSpPr>
        <p:spPr>
          <a:prstGeom prst="rect">
            <a:avLst/>
          </a:prstGeom>
        </p:spPr>
        <p:txBody>
          <a:bodyPr anchor="t">
            <a:normAutofit/>
          </a:bodyPr>
          <a:lstStyle/>
          <a:p>
            <a:pPr marL="571500" lvl="1" indent="-571500" defTabSz="914400">
              <a:spcBef>
                <a:spcPts val="0"/>
              </a:spcBef>
              <a:buSzTx/>
              <a:buFont typeface="Arial" charset="0"/>
              <a:buChar char="•"/>
            </a:pPr>
            <a:r>
              <a:rPr lang="tr-TR" b="1" dirty="0" err="1" smtClean="0">
                <a:solidFill>
                  <a:schemeClr val="tx1"/>
                </a:solidFill>
              </a:rPr>
              <a:t>Epidural</a:t>
            </a:r>
            <a:r>
              <a:rPr lang="tr-TR" b="1" dirty="0" smtClean="0">
                <a:solidFill>
                  <a:schemeClr val="tx1"/>
                </a:solidFill>
              </a:rPr>
              <a:t> anestezi vakalarında bekleme süresi vajinal doğum şansını arttırır (%19 </a:t>
            </a:r>
            <a:r>
              <a:rPr lang="tr-TR" b="1" dirty="0" err="1" smtClean="0">
                <a:solidFill>
                  <a:schemeClr val="tx1"/>
                </a:solidFill>
              </a:rPr>
              <a:t>vs</a:t>
            </a:r>
            <a:r>
              <a:rPr lang="tr-TR" b="1" dirty="0" smtClean="0">
                <a:solidFill>
                  <a:schemeClr val="tx1"/>
                </a:solidFill>
              </a:rPr>
              <a:t> %43)</a:t>
            </a:r>
          </a:p>
          <a:p>
            <a:pPr marL="1028700" lvl="2" indent="-571500" defTabSz="914400">
              <a:spcBef>
                <a:spcPts val="0"/>
              </a:spcBef>
              <a:buSzTx/>
              <a:buFont typeface="Arial" charset="0"/>
              <a:buChar char="•"/>
            </a:pPr>
            <a:r>
              <a:rPr lang="tr-TR" b="1" dirty="0" err="1" smtClean="0">
                <a:solidFill>
                  <a:schemeClr val="tx1"/>
                </a:solidFill>
              </a:rPr>
              <a:t>Maternal-neonatal</a:t>
            </a:r>
            <a:r>
              <a:rPr lang="tr-TR" b="1" dirty="0" smtClean="0">
                <a:solidFill>
                  <a:schemeClr val="tx1"/>
                </a:solidFill>
              </a:rPr>
              <a:t> </a:t>
            </a:r>
            <a:r>
              <a:rPr lang="tr-TR" b="1" dirty="0" err="1" smtClean="0">
                <a:solidFill>
                  <a:schemeClr val="tx1"/>
                </a:solidFill>
              </a:rPr>
              <a:t>morbidite</a:t>
            </a:r>
            <a:r>
              <a:rPr lang="tr-TR" b="1" dirty="0" smtClean="0">
                <a:solidFill>
                  <a:schemeClr val="tx1"/>
                </a:solidFill>
              </a:rPr>
              <a:t> değişmez </a:t>
            </a:r>
            <a:r>
              <a:rPr lang="tr-TR" b="1" dirty="0" smtClean="0">
                <a:solidFill>
                  <a:schemeClr val="tx1">
                    <a:lumMod val="50000"/>
                  </a:schemeClr>
                </a:solidFill>
              </a:rPr>
              <a:t>(mi?)</a:t>
            </a:r>
          </a:p>
          <a:p>
            <a:pPr marL="457200" lvl="2" indent="0" algn="r" defTabSz="914400">
              <a:spcBef>
                <a:spcPts val="0"/>
              </a:spcBef>
              <a:buSzTx/>
              <a:buNone/>
            </a:pPr>
            <a:r>
              <a:rPr lang="tr-TR" sz="2800" b="1" dirty="0" err="1" smtClean="0">
                <a:solidFill>
                  <a:schemeClr val="tx1"/>
                </a:solidFill>
              </a:rPr>
              <a:t>Berghella</a:t>
            </a:r>
            <a:r>
              <a:rPr lang="tr-TR" sz="2800" b="1" dirty="0" smtClean="0">
                <a:solidFill>
                  <a:schemeClr val="tx1"/>
                </a:solidFill>
              </a:rPr>
              <a:t> V</a:t>
            </a:r>
            <a:r>
              <a:rPr lang="tr-TR" sz="2800" b="1" dirty="0" smtClean="0">
                <a:solidFill>
                  <a:schemeClr val="tx1"/>
                </a:solidFill>
              </a:rPr>
              <a:t>, </a:t>
            </a:r>
            <a:r>
              <a:rPr lang="tr-TR" sz="2800" b="1" dirty="0" smtClean="0">
                <a:solidFill>
                  <a:schemeClr val="tx1"/>
                </a:solidFill>
              </a:rPr>
              <a:t>ACOG 2016</a:t>
            </a:r>
            <a:endParaRPr lang="tr-TR" sz="3600" b="1" dirty="0" smtClean="0">
              <a:solidFill>
                <a:schemeClr val="tx1"/>
              </a:solidFill>
            </a:endParaRPr>
          </a:p>
          <a:p>
            <a:pPr marL="1028700" lvl="2" indent="-571500" defTabSz="914400">
              <a:spcBef>
                <a:spcPts val="0"/>
              </a:spcBef>
              <a:buSzTx/>
              <a:buFont typeface="Arial" charset="0"/>
              <a:buChar char="•"/>
            </a:pPr>
            <a:r>
              <a:rPr lang="tr-TR" b="1" dirty="0">
                <a:solidFill>
                  <a:schemeClr val="tx1"/>
                </a:solidFill>
              </a:rPr>
              <a:t>2. evre uzadıkça</a:t>
            </a:r>
          </a:p>
          <a:p>
            <a:pPr marL="1485900" lvl="3" indent="-571500" defTabSz="914400">
              <a:spcBef>
                <a:spcPts val="0"/>
              </a:spcBef>
              <a:buSzTx/>
              <a:buFont typeface="Arial" charset="0"/>
              <a:buChar char="•"/>
            </a:pPr>
            <a:r>
              <a:rPr lang="tr-TR" b="1" dirty="0" err="1">
                <a:solidFill>
                  <a:schemeClr val="tx1"/>
                </a:solidFill>
              </a:rPr>
              <a:t>Fetal</a:t>
            </a:r>
            <a:r>
              <a:rPr lang="tr-TR" b="1" dirty="0">
                <a:solidFill>
                  <a:schemeClr val="tx1"/>
                </a:solidFill>
              </a:rPr>
              <a:t> başın </a:t>
            </a:r>
            <a:r>
              <a:rPr lang="tr-TR" b="1" dirty="0" err="1">
                <a:solidFill>
                  <a:schemeClr val="tx1"/>
                </a:solidFill>
              </a:rPr>
              <a:t>pelviste</a:t>
            </a:r>
            <a:r>
              <a:rPr lang="tr-TR" b="1" dirty="0">
                <a:solidFill>
                  <a:schemeClr val="tx1"/>
                </a:solidFill>
              </a:rPr>
              <a:t> sıkışma ihtimali </a:t>
            </a:r>
            <a:r>
              <a:rPr lang="tr-TR" b="1" dirty="0" smtClean="0">
                <a:solidFill>
                  <a:schemeClr val="tx1"/>
                </a:solidFill>
              </a:rPr>
              <a:t>( güç sezaryen )</a:t>
            </a:r>
            <a:r>
              <a:rPr lang="tr-TR" b="1" dirty="0">
                <a:solidFill>
                  <a:schemeClr val="tx1"/>
                </a:solidFill>
                <a:sym typeface="Wingdings"/>
              </a:rPr>
              <a:t> </a:t>
            </a:r>
            <a:r>
              <a:rPr lang="tr-TR" b="1" dirty="0" err="1">
                <a:solidFill>
                  <a:schemeClr val="tx1"/>
                </a:solidFill>
                <a:sym typeface="Wingdings"/>
              </a:rPr>
              <a:t>fetal</a:t>
            </a:r>
            <a:r>
              <a:rPr lang="tr-TR" b="1" dirty="0">
                <a:solidFill>
                  <a:schemeClr val="tx1"/>
                </a:solidFill>
                <a:sym typeface="Wingdings"/>
              </a:rPr>
              <a:t>/</a:t>
            </a:r>
            <a:r>
              <a:rPr lang="tr-TR" b="1" dirty="0" err="1">
                <a:solidFill>
                  <a:schemeClr val="tx1"/>
                </a:solidFill>
                <a:sym typeface="Wingdings"/>
              </a:rPr>
              <a:t>maternal</a:t>
            </a:r>
            <a:r>
              <a:rPr lang="tr-TR" b="1" dirty="0">
                <a:solidFill>
                  <a:schemeClr val="tx1"/>
                </a:solidFill>
                <a:sym typeface="Wingdings"/>
              </a:rPr>
              <a:t> riskler</a:t>
            </a:r>
          </a:p>
          <a:p>
            <a:pPr marL="1485900" lvl="3" indent="-571500" defTabSz="914400">
              <a:spcBef>
                <a:spcPts val="0"/>
              </a:spcBef>
              <a:buSzTx/>
              <a:buFont typeface="Arial" charset="0"/>
              <a:buChar char="•"/>
            </a:pPr>
            <a:r>
              <a:rPr lang="tr-TR" b="1" dirty="0" err="1">
                <a:solidFill>
                  <a:schemeClr val="tx1"/>
                </a:solidFill>
                <a:sym typeface="Wingdings"/>
              </a:rPr>
              <a:t>Postpartum</a:t>
            </a:r>
            <a:r>
              <a:rPr lang="tr-TR" b="1" dirty="0">
                <a:solidFill>
                  <a:schemeClr val="tx1"/>
                </a:solidFill>
                <a:sym typeface="Wingdings"/>
              </a:rPr>
              <a:t> kanama/</a:t>
            </a:r>
            <a:r>
              <a:rPr lang="tr-TR" b="1" dirty="0" err="1">
                <a:solidFill>
                  <a:schemeClr val="tx1"/>
                </a:solidFill>
                <a:sym typeface="Wingdings"/>
              </a:rPr>
              <a:t>maternal</a:t>
            </a:r>
            <a:r>
              <a:rPr lang="tr-TR" b="1" dirty="0">
                <a:solidFill>
                  <a:schemeClr val="tx1"/>
                </a:solidFill>
                <a:sym typeface="Wingdings"/>
              </a:rPr>
              <a:t> enfeksiyon</a:t>
            </a:r>
          </a:p>
          <a:p>
            <a:pPr marL="1485900" lvl="3" indent="-571500" defTabSz="914400">
              <a:spcBef>
                <a:spcPts val="0"/>
              </a:spcBef>
              <a:buSzTx/>
              <a:buFont typeface="Arial" charset="0"/>
              <a:buChar char="•"/>
            </a:pPr>
            <a:r>
              <a:rPr lang="tr-TR" b="1" dirty="0">
                <a:solidFill>
                  <a:schemeClr val="tx1"/>
                </a:solidFill>
                <a:sym typeface="Wingdings"/>
              </a:rPr>
              <a:t>Olumsuz </a:t>
            </a:r>
            <a:r>
              <a:rPr lang="tr-TR" b="1" dirty="0" err="1">
                <a:solidFill>
                  <a:schemeClr val="tx1"/>
                </a:solidFill>
                <a:sym typeface="Wingdings"/>
              </a:rPr>
              <a:t>neonatal</a:t>
            </a:r>
            <a:r>
              <a:rPr lang="tr-TR" b="1" dirty="0">
                <a:solidFill>
                  <a:schemeClr val="tx1"/>
                </a:solidFill>
                <a:sym typeface="Wingdings"/>
              </a:rPr>
              <a:t> </a:t>
            </a:r>
            <a:r>
              <a:rPr lang="tr-TR" b="1" dirty="0" err="1">
                <a:solidFill>
                  <a:schemeClr val="tx1"/>
                </a:solidFill>
                <a:sym typeface="Wingdings"/>
              </a:rPr>
              <a:t>prognoz</a:t>
            </a:r>
            <a:endParaRPr lang="tr-TR" b="1" dirty="0">
              <a:solidFill>
                <a:schemeClr val="tx1"/>
              </a:solidFill>
              <a:sym typeface="Wingdings"/>
            </a:endParaRPr>
          </a:p>
          <a:p>
            <a:pPr marL="1028700" lvl="2" indent="-571500" defTabSz="914400">
              <a:spcBef>
                <a:spcPts val="0"/>
              </a:spcBef>
              <a:buSzTx/>
              <a:buFont typeface="Arial" charset="0"/>
              <a:buChar char="•"/>
            </a:pPr>
            <a:endParaRPr lang="tr-TR" b="1" dirty="0" smtClean="0">
              <a:solidFill>
                <a:schemeClr val="tx1"/>
              </a:solidFill>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15754" y="134844"/>
            <a:ext cx="9932895" cy="2043579"/>
          </a:xfrm>
          <a:prstGeom prst="rect">
            <a:avLst/>
          </a:prstGeom>
        </p:spPr>
      </p:pic>
      <p:sp>
        <p:nvSpPr>
          <p:cNvPr id="7" name="TextBox 6"/>
          <p:cNvSpPr txBox="1"/>
          <p:nvPr/>
        </p:nvSpPr>
        <p:spPr>
          <a:xfrm>
            <a:off x="10371431" y="1356211"/>
            <a:ext cx="1077218" cy="68736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sz="3800" b="0" i="0" u="none" strike="noStrike" cap="none" spc="0" normalizeH="0" baseline="0" dirty="0" smtClean="0">
                <a:ln>
                  <a:noFill/>
                </a:ln>
                <a:solidFill>
                  <a:schemeClr val="bg2"/>
                </a:solidFill>
                <a:effectLst/>
                <a:uFillTx/>
                <a:latin typeface="+mn-lt"/>
                <a:ea typeface="+mj-ea"/>
                <a:cs typeface="+mj-cs"/>
                <a:sym typeface="Helvetica Light"/>
              </a:rPr>
              <a:t>2016</a:t>
            </a:r>
            <a:endParaRPr kumimoji="0" lang="en-US" sz="3800" b="0" i="0" u="none" strike="noStrike" cap="none" spc="0" normalizeH="0" baseline="0" dirty="0">
              <a:ln>
                <a:noFill/>
              </a:ln>
              <a:solidFill>
                <a:schemeClr val="bg2"/>
              </a:solidFill>
              <a:effectLst/>
              <a:uFillTx/>
              <a:latin typeface="+mn-lt"/>
              <a:ea typeface="+mj-ea"/>
              <a:cs typeface="+mj-cs"/>
              <a:sym typeface="Helvetica Light"/>
            </a:endParaRPr>
          </a:p>
        </p:txBody>
      </p:sp>
    </p:spTree>
    <p:extLst>
      <p:ext uri="{BB962C8B-B14F-4D97-AF65-F5344CB8AC3E}">
        <p14:creationId xmlns:p14="http://schemas.microsoft.com/office/powerpoint/2010/main" val="1196221455"/>
      </p:ext>
    </p:extLst>
  </p:cSld>
  <p:clrMapOvr>
    <a:masterClrMapping/>
  </p:clrMapOvr>
  <p:transition spd="med"/>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 name="Shape 125"/>
          <p:cNvSpPr>
            <a:spLocks noGrp="1"/>
          </p:cNvSpPr>
          <p:nvPr>
            <p:ph type="body" idx="1"/>
          </p:nvPr>
        </p:nvSpPr>
        <p:spPr>
          <a:xfrm>
            <a:off x="681317" y="1592693"/>
            <a:ext cx="11099800" cy="6286500"/>
          </a:xfrm>
          <a:prstGeom prst="rect">
            <a:avLst/>
          </a:prstGeom>
        </p:spPr>
        <p:txBody>
          <a:bodyPr anchor="t">
            <a:normAutofit/>
          </a:bodyPr>
          <a:lstStyle/>
          <a:p>
            <a:pPr marL="571500" lvl="1" indent="-571500" defTabSz="914400">
              <a:spcBef>
                <a:spcPts val="0"/>
              </a:spcBef>
              <a:buSzTx/>
              <a:buFont typeface="Arial" charset="0"/>
              <a:buChar char="•"/>
            </a:pPr>
            <a:r>
              <a:rPr lang="tr-TR" b="1" dirty="0" smtClean="0">
                <a:solidFill>
                  <a:schemeClr val="tx1"/>
                </a:solidFill>
              </a:rPr>
              <a:t>Uzamış 1. evrede belirgin </a:t>
            </a:r>
            <a:r>
              <a:rPr lang="tr-TR" b="1" dirty="0" err="1" smtClean="0">
                <a:solidFill>
                  <a:schemeClr val="tx1"/>
                </a:solidFill>
              </a:rPr>
              <a:t>morbidite</a:t>
            </a:r>
            <a:r>
              <a:rPr lang="tr-TR" b="1" dirty="0" smtClean="0">
                <a:solidFill>
                  <a:schemeClr val="tx1"/>
                </a:solidFill>
              </a:rPr>
              <a:t> artmaz</a:t>
            </a:r>
          </a:p>
          <a:p>
            <a:pPr marL="1028700" lvl="2" indent="-571500" defTabSz="914400">
              <a:spcBef>
                <a:spcPts val="0"/>
              </a:spcBef>
              <a:buSzTx/>
              <a:buFont typeface="Arial" charset="0"/>
              <a:buChar char="•"/>
            </a:pPr>
            <a:r>
              <a:rPr lang="tr-TR" b="1" dirty="0" smtClean="0">
                <a:solidFill>
                  <a:schemeClr val="tx1"/>
                </a:solidFill>
              </a:rPr>
              <a:t>YDYBÜ ihtiyacı</a:t>
            </a:r>
          </a:p>
          <a:p>
            <a:pPr marL="1028700" lvl="2" indent="-571500" defTabSz="914400">
              <a:spcBef>
                <a:spcPts val="0"/>
              </a:spcBef>
              <a:buSzTx/>
              <a:buFont typeface="Arial" charset="0"/>
              <a:buChar char="•"/>
            </a:pPr>
            <a:r>
              <a:rPr lang="tr-TR" b="1" dirty="0" smtClean="0">
                <a:solidFill>
                  <a:schemeClr val="tx1"/>
                </a:solidFill>
              </a:rPr>
              <a:t>5. </a:t>
            </a:r>
            <a:r>
              <a:rPr lang="tr-TR" b="1" dirty="0" err="1" smtClean="0">
                <a:solidFill>
                  <a:schemeClr val="tx1"/>
                </a:solidFill>
              </a:rPr>
              <a:t>dk</a:t>
            </a:r>
            <a:r>
              <a:rPr lang="tr-TR" b="1" dirty="0" smtClean="0">
                <a:solidFill>
                  <a:schemeClr val="tx1"/>
                </a:solidFill>
              </a:rPr>
              <a:t> </a:t>
            </a:r>
            <a:r>
              <a:rPr lang="tr-TR" b="1" dirty="0" err="1" smtClean="0">
                <a:solidFill>
                  <a:schemeClr val="tx1"/>
                </a:solidFill>
              </a:rPr>
              <a:t>Apgar</a:t>
            </a:r>
            <a:r>
              <a:rPr lang="tr-TR" b="1" dirty="0" smtClean="0">
                <a:solidFill>
                  <a:schemeClr val="tx1"/>
                </a:solidFill>
              </a:rPr>
              <a:t> skoru &lt;7</a:t>
            </a:r>
          </a:p>
          <a:p>
            <a:pPr marL="571500" lvl="1" indent="-571500" defTabSz="914400">
              <a:spcBef>
                <a:spcPts val="0"/>
              </a:spcBef>
              <a:buSzTx/>
              <a:buFont typeface="Arial" charset="0"/>
              <a:buChar char="•"/>
            </a:pPr>
            <a:r>
              <a:rPr lang="tr-TR" b="1" dirty="0" smtClean="0">
                <a:solidFill>
                  <a:schemeClr val="tx1"/>
                </a:solidFill>
              </a:rPr>
              <a:t>Ancak 2. evre uzaması durumunda </a:t>
            </a:r>
            <a:r>
              <a:rPr lang="tr-TR" b="1" dirty="0" err="1" smtClean="0">
                <a:solidFill>
                  <a:schemeClr val="tx1"/>
                </a:solidFill>
              </a:rPr>
              <a:t>morbidite</a:t>
            </a:r>
            <a:r>
              <a:rPr lang="tr-TR" b="1" dirty="0" smtClean="0">
                <a:solidFill>
                  <a:schemeClr val="tx1"/>
                </a:solidFill>
              </a:rPr>
              <a:t> ⬆</a:t>
            </a:r>
          </a:p>
          <a:p>
            <a:pPr marL="1028700" lvl="2" indent="-571500" defTabSz="914400">
              <a:spcBef>
                <a:spcPts val="0"/>
              </a:spcBef>
              <a:buSzTx/>
              <a:buFont typeface="Arial" charset="0"/>
              <a:buChar char="•"/>
            </a:pPr>
            <a:r>
              <a:rPr lang="tr-TR" b="1" dirty="0" err="1" smtClean="0">
                <a:solidFill>
                  <a:schemeClr val="tx1"/>
                </a:solidFill>
              </a:rPr>
              <a:t>Perinatal</a:t>
            </a:r>
            <a:r>
              <a:rPr lang="tr-TR" b="1" dirty="0" smtClean="0">
                <a:solidFill>
                  <a:schemeClr val="tx1"/>
                </a:solidFill>
              </a:rPr>
              <a:t> </a:t>
            </a:r>
            <a:r>
              <a:rPr lang="tr-TR" b="1" dirty="0" err="1" smtClean="0">
                <a:solidFill>
                  <a:schemeClr val="tx1"/>
                </a:solidFill>
              </a:rPr>
              <a:t>asfiksi</a:t>
            </a:r>
            <a:r>
              <a:rPr lang="tr-TR" b="1" dirty="0" smtClean="0">
                <a:solidFill>
                  <a:schemeClr val="tx1"/>
                </a:solidFill>
              </a:rPr>
              <a:t> &lt;1 </a:t>
            </a:r>
            <a:r>
              <a:rPr lang="tr-TR" b="1" dirty="0" err="1" smtClean="0">
                <a:solidFill>
                  <a:schemeClr val="tx1"/>
                </a:solidFill>
              </a:rPr>
              <a:t>st</a:t>
            </a:r>
            <a:r>
              <a:rPr lang="tr-TR" b="1" dirty="0" smtClean="0">
                <a:solidFill>
                  <a:schemeClr val="tx1"/>
                </a:solidFill>
              </a:rPr>
              <a:t> ise %0.4; ≥4 </a:t>
            </a:r>
            <a:r>
              <a:rPr lang="tr-TR" b="1" dirty="0" err="1" smtClean="0">
                <a:solidFill>
                  <a:schemeClr val="tx1"/>
                </a:solidFill>
              </a:rPr>
              <a:t>st</a:t>
            </a:r>
            <a:r>
              <a:rPr lang="tr-TR" b="1" dirty="0" smtClean="0">
                <a:solidFill>
                  <a:schemeClr val="tx1"/>
                </a:solidFill>
              </a:rPr>
              <a:t> %1.29 (RR: 2.46) </a:t>
            </a:r>
          </a:p>
          <a:p>
            <a:pPr marL="457200" lvl="2" indent="0" algn="r" defTabSz="914400">
              <a:spcBef>
                <a:spcPts val="0"/>
              </a:spcBef>
              <a:buSzTx/>
              <a:buNone/>
            </a:pPr>
            <a:r>
              <a:rPr lang="tr-TR" sz="3200" b="1" dirty="0" err="1" smtClean="0">
                <a:solidFill>
                  <a:schemeClr val="tx2"/>
                </a:solidFill>
              </a:rPr>
              <a:t>Sandström</a:t>
            </a:r>
            <a:r>
              <a:rPr lang="tr-TR" sz="3200" b="1" dirty="0" smtClean="0">
                <a:solidFill>
                  <a:schemeClr val="tx2"/>
                </a:solidFill>
              </a:rPr>
              <a:t> J </a:t>
            </a:r>
            <a:r>
              <a:rPr lang="tr-TR" sz="3200" b="1" dirty="0" err="1" smtClean="0">
                <a:solidFill>
                  <a:schemeClr val="tx2"/>
                </a:solidFill>
              </a:rPr>
              <a:t>Perinat</a:t>
            </a:r>
            <a:r>
              <a:rPr lang="tr-TR" sz="3200" b="1" dirty="0" smtClean="0">
                <a:solidFill>
                  <a:schemeClr val="tx2"/>
                </a:solidFill>
              </a:rPr>
              <a:t> 2017</a:t>
            </a:r>
            <a:endParaRPr lang="tr-TR" sz="4000" b="1" dirty="0" smtClean="0">
              <a:solidFill>
                <a:schemeClr val="tx2"/>
              </a:solidFill>
            </a:endParaRPr>
          </a:p>
        </p:txBody>
      </p:sp>
      <p:sp>
        <p:nvSpPr>
          <p:cNvPr id="5" name="Shape 124"/>
          <p:cNvSpPr>
            <a:spLocks noGrp="1"/>
          </p:cNvSpPr>
          <p:nvPr>
            <p:ph type="title"/>
          </p:nvPr>
        </p:nvSpPr>
        <p:spPr>
          <a:xfrm>
            <a:off x="0" y="0"/>
            <a:ext cx="13004800" cy="1290918"/>
          </a:xfrm>
          <a:prstGeom prst="rect">
            <a:avLst/>
          </a:prstGeom>
          <a:solidFill>
            <a:schemeClr val="tx1"/>
          </a:solidFill>
        </p:spPr>
        <p:txBody>
          <a:bodyPr>
            <a:normAutofit fontScale="90000"/>
          </a:bodyPr>
          <a:lstStyle/>
          <a:p>
            <a:pPr algn="l">
              <a:defRPr sz="4800" b="1">
                <a:latin typeface="+mn-lt"/>
                <a:ea typeface="+mn-ea"/>
                <a:cs typeface="+mn-cs"/>
                <a:sym typeface="Times New Roman"/>
              </a:defRPr>
            </a:pPr>
            <a:r>
              <a:rPr lang="tr-TR" sz="5400" dirty="0" smtClean="0">
                <a:solidFill>
                  <a:schemeClr val="tx2">
                    <a:lumMod val="10000"/>
                  </a:schemeClr>
                </a:solidFill>
              </a:rPr>
              <a:t/>
            </a:r>
            <a:br>
              <a:rPr lang="tr-TR" sz="5400" dirty="0" smtClean="0">
                <a:solidFill>
                  <a:schemeClr val="tx2">
                    <a:lumMod val="10000"/>
                  </a:schemeClr>
                </a:solidFill>
              </a:rPr>
            </a:br>
            <a:r>
              <a:rPr lang="tr-TR" sz="5400" dirty="0" smtClean="0">
                <a:solidFill>
                  <a:schemeClr val="tx2">
                    <a:lumMod val="10000"/>
                  </a:schemeClr>
                </a:solidFill>
              </a:rPr>
              <a:t>Uzamış 1. evre/2. evrede beklemenin </a:t>
            </a:r>
            <a:r>
              <a:rPr lang="tr-TR" sz="5400" dirty="0" err="1" smtClean="0">
                <a:solidFill>
                  <a:schemeClr val="tx2">
                    <a:lumMod val="10000"/>
                  </a:schemeClr>
                </a:solidFill>
              </a:rPr>
              <a:t>neonatal</a:t>
            </a:r>
            <a:r>
              <a:rPr lang="tr-TR" sz="5400" dirty="0" smtClean="0">
                <a:solidFill>
                  <a:schemeClr val="tx2">
                    <a:lumMod val="10000"/>
                  </a:schemeClr>
                </a:solidFill>
              </a:rPr>
              <a:t> sonuca olumsuz katkısı var mı?</a:t>
            </a:r>
            <a:br>
              <a:rPr lang="tr-TR" sz="5400" dirty="0" smtClean="0">
                <a:solidFill>
                  <a:schemeClr val="tx2">
                    <a:lumMod val="10000"/>
                  </a:schemeClr>
                </a:solidFill>
              </a:rPr>
            </a:br>
            <a:r>
              <a:rPr lang="tr-TR" sz="5400" dirty="0" smtClean="0">
                <a:solidFill>
                  <a:schemeClr val="tx2">
                    <a:lumMod val="10000"/>
                  </a:schemeClr>
                </a:solidFill>
              </a:rPr>
              <a:t> </a:t>
            </a:r>
            <a:endParaRPr sz="5400" dirty="0">
              <a:solidFill>
                <a:schemeClr val="tx2">
                  <a:lumMod val="10000"/>
                </a:schemeClr>
              </a:solidFill>
            </a:endParaRPr>
          </a:p>
        </p:txBody>
      </p:sp>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b="34890"/>
          <a:stretch/>
        </p:blipFill>
        <p:spPr>
          <a:xfrm>
            <a:off x="1091794" y="5692525"/>
            <a:ext cx="8349876" cy="4061075"/>
          </a:xfrm>
          <a:prstGeom prst="rect">
            <a:avLst/>
          </a:prstGeom>
        </p:spPr>
      </p:pic>
      <p:sp>
        <p:nvSpPr>
          <p:cNvPr id="4" name="TextBox 3"/>
          <p:cNvSpPr txBox="1"/>
          <p:nvPr/>
        </p:nvSpPr>
        <p:spPr>
          <a:xfrm>
            <a:off x="9449888" y="9066232"/>
            <a:ext cx="2497479" cy="68736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sz="3800" b="1" i="0" u="none" strike="noStrike" cap="none" spc="0" normalizeH="0" baseline="0" dirty="0" err="1" smtClean="0">
                <a:ln>
                  <a:noFill/>
                </a:ln>
                <a:solidFill>
                  <a:schemeClr val="tx2"/>
                </a:solidFill>
                <a:effectLst/>
                <a:uFillTx/>
                <a:latin typeface="+mn-lt"/>
                <a:ea typeface="+mj-ea"/>
                <a:cs typeface="+mj-cs"/>
                <a:sym typeface="Helvetica Light"/>
              </a:rPr>
              <a:t>Bleich</a:t>
            </a:r>
            <a:r>
              <a:rPr kumimoji="0" lang="en-US" sz="3800" b="1" i="0" u="none" strike="noStrike" cap="none" spc="0" normalizeH="0" baseline="0" dirty="0" smtClean="0">
                <a:ln>
                  <a:noFill/>
                </a:ln>
                <a:solidFill>
                  <a:schemeClr val="tx2"/>
                </a:solidFill>
                <a:effectLst/>
                <a:uFillTx/>
                <a:latin typeface="+mn-lt"/>
                <a:ea typeface="+mj-ea"/>
                <a:cs typeface="+mj-cs"/>
                <a:sym typeface="Helvetica Light"/>
              </a:rPr>
              <a:t> 2012</a:t>
            </a:r>
            <a:endParaRPr kumimoji="0" lang="en-US" sz="3800" b="1" i="0" u="none" strike="noStrike" cap="none" spc="0" normalizeH="0" baseline="0" dirty="0">
              <a:ln>
                <a:noFill/>
              </a:ln>
              <a:solidFill>
                <a:schemeClr val="tx2"/>
              </a:solidFill>
              <a:effectLst/>
              <a:uFillTx/>
              <a:latin typeface="+mn-lt"/>
              <a:ea typeface="+mj-ea"/>
              <a:cs typeface="+mj-cs"/>
              <a:sym typeface="Helvetica Light"/>
            </a:endParaRPr>
          </a:p>
        </p:txBody>
      </p:sp>
    </p:spTree>
    <p:extLst>
      <p:ext uri="{BB962C8B-B14F-4D97-AF65-F5344CB8AC3E}">
        <p14:creationId xmlns:p14="http://schemas.microsoft.com/office/powerpoint/2010/main" val="1387246947"/>
      </p:ext>
    </p:extLst>
  </p:cSld>
  <p:clrMapOvr>
    <a:masterClrMapping/>
  </p:clrMapOvr>
  <p:transition spd="med"/>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 name="Shape 125"/>
          <p:cNvSpPr>
            <a:spLocks noGrp="1"/>
          </p:cNvSpPr>
          <p:nvPr>
            <p:ph type="body" idx="1"/>
          </p:nvPr>
        </p:nvSpPr>
        <p:spPr>
          <a:xfrm>
            <a:off x="681316" y="1592693"/>
            <a:ext cx="11689977" cy="7640954"/>
          </a:xfrm>
          <a:prstGeom prst="rect">
            <a:avLst/>
          </a:prstGeom>
        </p:spPr>
        <p:txBody>
          <a:bodyPr anchor="t">
            <a:normAutofit/>
          </a:bodyPr>
          <a:lstStyle/>
          <a:p>
            <a:pPr marL="571500" lvl="1" indent="-571500" defTabSz="914400">
              <a:spcBef>
                <a:spcPts val="0"/>
              </a:spcBef>
              <a:buSzTx/>
              <a:buFont typeface="Arial" charset="0"/>
              <a:buChar char="•"/>
            </a:pPr>
            <a:endParaRPr lang="tr-TR" sz="4000" b="1" dirty="0" smtClean="0">
              <a:solidFill>
                <a:schemeClr val="tx2"/>
              </a:solidFill>
            </a:endParaRPr>
          </a:p>
          <a:p>
            <a:pPr marL="571500" lvl="1" indent="-571500" defTabSz="914400">
              <a:spcBef>
                <a:spcPts val="0"/>
              </a:spcBef>
              <a:buSzTx/>
              <a:buFont typeface="Arial" charset="0"/>
              <a:buChar char="•"/>
            </a:pPr>
            <a:r>
              <a:rPr lang="tr-TR" sz="4000" b="1" dirty="0" smtClean="0">
                <a:solidFill>
                  <a:schemeClr val="tx1"/>
                </a:solidFill>
              </a:rPr>
              <a:t>Artmış </a:t>
            </a:r>
            <a:r>
              <a:rPr lang="tr-TR" sz="4000" b="1" dirty="0" err="1" smtClean="0">
                <a:solidFill>
                  <a:schemeClr val="tx1"/>
                </a:solidFill>
              </a:rPr>
              <a:t>operatif</a:t>
            </a:r>
            <a:r>
              <a:rPr lang="tr-TR" sz="4000" b="1" dirty="0" smtClean="0">
                <a:solidFill>
                  <a:schemeClr val="tx1"/>
                </a:solidFill>
              </a:rPr>
              <a:t> doğum ihtiyacı</a:t>
            </a:r>
          </a:p>
          <a:p>
            <a:pPr marL="571500" lvl="1" indent="-571500" defTabSz="914400">
              <a:spcBef>
                <a:spcPts val="0"/>
              </a:spcBef>
              <a:buSzTx/>
              <a:buFont typeface="Arial" charset="0"/>
              <a:buChar char="•"/>
            </a:pPr>
            <a:r>
              <a:rPr lang="tr-TR" sz="4000" b="1" dirty="0" smtClean="0">
                <a:solidFill>
                  <a:schemeClr val="tx1"/>
                </a:solidFill>
              </a:rPr>
              <a:t>3.-4. derece perine hasarı</a:t>
            </a:r>
          </a:p>
          <a:p>
            <a:pPr marL="571500" lvl="1" indent="-571500" defTabSz="914400">
              <a:spcBef>
                <a:spcPts val="0"/>
              </a:spcBef>
              <a:buSzTx/>
              <a:buFont typeface="Arial" charset="0"/>
              <a:buChar char="•"/>
            </a:pPr>
            <a:r>
              <a:rPr lang="tr-TR" sz="4000" b="1" dirty="0" smtClean="0">
                <a:solidFill>
                  <a:schemeClr val="tx1"/>
                </a:solidFill>
              </a:rPr>
              <a:t>Sezaryen doğum</a:t>
            </a:r>
          </a:p>
          <a:p>
            <a:pPr marL="571500" lvl="1" indent="-571500" defTabSz="914400">
              <a:spcBef>
                <a:spcPts val="0"/>
              </a:spcBef>
              <a:buSzTx/>
              <a:buFont typeface="Arial" charset="0"/>
              <a:buChar char="•"/>
            </a:pPr>
            <a:r>
              <a:rPr lang="tr-TR" sz="4000" b="1" dirty="0" err="1" smtClean="0">
                <a:solidFill>
                  <a:schemeClr val="tx1"/>
                </a:solidFill>
              </a:rPr>
              <a:t>Üriner</a:t>
            </a:r>
            <a:r>
              <a:rPr lang="tr-TR" sz="4000" b="1" dirty="0" smtClean="0">
                <a:solidFill>
                  <a:schemeClr val="tx1"/>
                </a:solidFill>
              </a:rPr>
              <a:t> </a:t>
            </a:r>
            <a:r>
              <a:rPr lang="tr-TR" sz="4000" b="1" dirty="0" err="1" smtClean="0">
                <a:solidFill>
                  <a:schemeClr val="tx1"/>
                </a:solidFill>
              </a:rPr>
              <a:t>retansiyon</a:t>
            </a:r>
            <a:endParaRPr lang="tr-TR" sz="4000" b="1" dirty="0" smtClean="0">
              <a:solidFill>
                <a:schemeClr val="tx1"/>
              </a:solidFill>
            </a:endParaRPr>
          </a:p>
          <a:p>
            <a:pPr marL="571500" lvl="1" indent="-571500" defTabSz="914400">
              <a:spcBef>
                <a:spcPts val="0"/>
              </a:spcBef>
              <a:buSzTx/>
              <a:buFont typeface="Arial" charset="0"/>
              <a:buChar char="•"/>
            </a:pPr>
            <a:r>
              <a:rPr lang="tr-TR" sz="4000" b="1" dirty="0" err="1" smtClean="0">
                <a:solidFill>
                  <a:schemeClr val="tx1"/>
                </a:solidFill>
              </a:rPr>
              <a:t>Postpartum</a:t>
            </a:r>
            <a:r>
              <a:rPr lang="tr-TR" sz="4000" b="1" dirty="0" smtClean="0">
                <a:solidFill>
                  <a:schemeClr val="tx1"/>
                </a:solidFill>
              </a:rPr>
              <a:t> kanama</a:t>
            </a:r>
          </a:p>
          <a:p>
            <a:pPr marL="571500" lvl="1" indent="-571500" defTabSz="914400">
              <a:spcBef>
                <a:spcPts val="0"/>
              </a:spcBef>
              <a:buSzTx/>
              <a:buFont typeface="Arial" charset="0"/>
              <a:buChar char="•"/>
            </a:pPr>
            <a:r>
              <a:rPr lang="tr-TR" sz="4000" b="1" dirty="0" err="1" smtClean="0">
                <a:solidFill>
                  <a:schemeClr val="tx1"/>
                </a:solidFill>
              </a:rPr>
              <a:t>Koryoamniyonit</a:t>
            </a:r>
            <a:endParaRPr lang="tr-TR" sz="4000" b="1" dirty="0" smtClean="0">
              <a:solidFill>
                <a:schemeClr val="tx1"/>
              </a:solidFill>
            </a:endParaRPr>
          </a:p>
          <a:p>
            <a:pPr marL="571500" lvl="1" indent="-571500" defTabSz="914400">
              <a:spcBef>
                <a:spcPts val="0"/>
              </a:spcBef>
              <a:buSzTx/>
              <a:buFont typeface="Arial" charset="0"/>
              <a:buChar char="•"/>
            </a:pPr>
            <a:r>
              <a:rPr lang="tr-TR" sz="4000" b="1" dirty="0" err="1" smtClean="0">
                <a:solidFill>
                  <a:schemeClr val="tx1"/>
                </a:solidFill>
              </a:rPr>
              <a:t>Pelvik</a:t>
            </a:r>
            <a:r>
              <a:rPr lang="tr-TR" sz="4000" b="1" dirty="0" smtClean="0">
                <a:solidFill>
                  <a:schemeClr val="tx1"/>
                </a:solidFill>
              </a:rPr>
              <a:t> taban hasarı: </a:t>
            </a:r>
            <a:r>
              <a:rPr lang="tr-TR" sz="4000" b="1" dirty="0" err="1" smtClean="0">
                <a:solidFill>
                  <a:schemeClr val="tx1"/>
                </a:solidFill>
              </a:rPr>
              <a:t>Enstrümental</a:t>
            </a:r>
            <a:r>
              <a:rPr lang="tr-TR" sz="4000" b="1" dirty="0" smtClean="0">
                <a:solidFill>
                  <a:schemeClr val="tx1"/>
                </a:solidFill>
              </a:rPr>
              <a:t> doğuma </a:t>
            </a:r>
            <a:r>
              <a:rPr lang="tr-TR" sz="4000" b="1" dirty="0" err="1" smtClean="0">
                <a:solidFill>
                  <a:schemeClr val="tx1"/>
                </a:solidFill>
              </a:rPr>
              <a:t>sekonder</a:t>
            </a:r>
            <a:endParaRPr lang="tr-TR" sz="4000" b="1" dirty="0" smtClean="0">
              <a:solidFill>
                <a:schemeClr val="tx1"/>
              </a:solidFill>
            </a:endParaRPr>
          </a:p>
          <a:p>
            <a:pPr marL="571500" lvl="1" indent="-571500" defTabSz="914400">
              <a:spcBef>
                <a:spcPts val="0"/>
              </a:spcBef>
              <a:buSzTx/>
              <a:buFont typeface="Arial" charset="0"/>
              <a:buChar char="•"/>
            </a:pPr>
            <a:endParaRPr lang="tr-TR" sz="4000" b="1" dirty="0" smtClean="0">
              <a:solidFill>
                <a:schemeClr val="tx2"/>
              </a:solidFill>
            </a:endParaRPr>
          </a:p>
        </p:txBody>
      </p:sp>
      <p:sp>
        <p:nvSpPr>
          <p:cNvPr id="5" name="Shape 124"/>
          <p:cNvSpPr>
            <a:spLocks noGrp="1"/>
          </p:cNvSpPr>
          <p:nvPr>
            <p:ph type="title"/>
          </p:nvPr>
        </p:nvSpPr>
        <p:spPr>
          <a:xfrm>
            <a:off x="0" y="0"/>
            <a:ext cx="13004800" cy="1290918"/>
          </a:xfrm>
          <a:prstGeom prst="rect">
            <a:avLst/>
          </a:prstGeom>
          <a:solidFill>
            <a:schemeClr val="tx1"/>
          </a:solidFill>
        </p:spPr>
        <p:txBody>
          <a:bodyPr>
            <a:normAutofit fontScale="90000"/>
          </a:bodyPr>
          <a:lstStyle/>
          <a:p>
            <a:pPr marL="685800" indent="-685800" algn="l">
              <a:buFont typeface="Arial" charset="0"/>
              <a:buChar char="•"/>
              <a:defRPr sz="4800" b="1">
                <a:latin typeface="+mn-lt"/>
                <a:ea typeface="+mn-ea"/>
                <a:cs typeface="+mn-cs"/>
                <a:sym typeface="Times New Roman"/>
              </a:defRPr>
            </a:pPr>
            <a:r>
              <a:rPr lang="tr-TR" sz="5400" dirty="0" smtClean="0">
                <a:solidFill>
                  <a:schemeClr val="tx2">
                    <a:lumMod val="10000"/>
                  </a:schemeClr>
                </a:solidFill>
              </a:rPr>
              <a:t/>
            </a:r>
            <a:br>
              <a:rPr lang="tr-TR" sz="5400" dirty="0" smtClean="0">
                <a:solidFill>
                  <a:schemeClr val="tx2">
                    <a:lumMod val="10000"/>
                  </a:schemeClr>
                </a:solidFill>
              </a:rPr>
            </a:br>
            <a:r>
              <a:rPr lang="tr-TR" sz="5400" dirty="0" smtClean="0">
                <a:solidFill>
                  <a:schemeClr val="tx2">
                    <a:lumMod val="10000"/>
                  </a:schemeClr>
                </a:solidFill>
              </a:rPr>
              <a:t>Uzamış 1. evre/2. evrede beklemenin </a:t>
            </a:r>
            <a:r>
              <a:rPr lang="tr-TR" sz="5400" dirty="0" err="1" smtClean="0">
                <a:solidFill>
                  <a:schemeClr val="tx2">
                    <a:lumMod val="10000"/>
                  </a:schemeClr>
                </a:solidFill>
              </a:rPr>
              <a:t>maternal</a:t>
            </a:r>
            <a:r>
              <a:rPr lang="tr-TR" sz="5400" dirty="0" smtClean="0">
                <a:solidFill>
                  <a:schemeClr val="tx2">
                    <a:lumMod val="10000"/>
                  </a:schemeClr>
                </a:solidFill>
              </a:rPr>
              <a:t> sonuca olumsuz katkısı var mı?</a:t>
            </a:r>
            <a:br>
              <a:rPr lang="tr-TR" sz="5400" dirty="0" smtClean="0">
                <a:solidFill>
                  <a:schemeClr val="tx2">
                    <a:lumMod val="10000"/>
                  </a:schemeClr>
                </a:solidFill>
              </a:rPr>
            </a:br>
            <a:r>
              <a:rPr lang="tr-TR" sz="5400" dirty="0" smtClean="0">
                <a:solidFill>
                  <a:schemeClr val="tx2">
                    <a:lumMod val="10000"/>
                  </a:schemeClr>
                </a:solidFill>
              </a:rPr>
              <a:t> </a:t>
            </a:r>
            <a:endParaRPr sz="5400" dirty="0">
              <a:solidFill>
                <a:schemeClr val="tx1"/>
              </a:solidFill>
            </a:endParaRPr>
          </a:p>
        </p:txBody>
      </p:sp>
    </p:spTree>
    <p:extLst>
      <p:ext uri="{BB962C8B-B14F-4D97-AF65-F5344CB8AC3E}">
        <p14:creationId xmlns:p14="http://schemas.microsoft.com/office/powerpoint/2010/main" val="964627338"/>
      </p:ext>
    </p:extLst>
  </p:cSld>
  <p:clrMapOvr>
    <a:masterClrMapping/>
  </p:clrMapOvr>
  <p:transition spd="med"/>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 name="Shape 125"/>
          <p:cNvSpPr>
            <a:spLocks noGrp="1"/>
          </p:cNvSpPr>
          <p:nvPr>
            <p:ph type="body" idx="1"/>
          </p:nvPr>
        </p:nvSpPr>
        <p:spPr>
          <a:xfrm>
            <a:off x="952500" y="1758413"/>
            <a:ext cx="11099800" cy="6286500"/>
          </a:xfrm>
          <a:prstGeom prst="rect">
            <a:avLst/>
          </a:prstGeom>
        </p:spPr>
        <p:txBody>
          <a:bodyPr anchor="t">
            <a:normAutofit fontScale="92500" lnSpcReduction="10000"/>
          </a:bodyPr>
          <a:lstStyle/>
          <a:p>
            <a:pPr marL="571500" lvl="1" indent="-571500" defTabSz="914400">
              <a:spcBef>
                <a:spcPts val="0"/>
              </a:spcBef>
              <a:buSzTx/>
              <a:buFont typeface="Arial" charset="0"/>
              <a:buChar char="•"/>
            </a:pPr>
            <a:r>
              <a:rPr lang="tr-TR" b="1" dirty="0" smtClean="0">
                <a:solidFill>
                  <a:schemeClr val="tx1"/>
                </a:solidFill>
              </a:rPr>
              <a:t>Daha önce vajinal doğum öyküsü</a:t>
            </a:r>
          </a:p>
          <a:p>
            <a:pPr marL="571500" lvl="1" indent="-571500" defTabSz="914400">
              <a:spcBef>
                <a:spcPts val="0"/>
              </a:spcBef>
              <a:buSzTx/>
              <a:buFont typeface="Arial" charset="0"/>
              <a:buChar char="•"/>
            </a:pPr>
            <a:r>
              <a:rPr lang="tr-TR" b="1" dirty="0" smtClean="0">
                <a:solidFill>
                  <a:schemeClr val="tx1"/>
                </a:solidFill>
              </a:rPr>
              <a:t>Tıbbi ek </a:t>
            </a:r>
            <a:r>
              <a:rPr lang="tr-TR" b="1" dirty="0" err="1" smtClean="0">
                <a:solidFill>
                  <a:schemeClr val="tx1"/>
                </a:solidFill>
              </a:rPr>
              <a:t>morbidite</a:t>
            </a:r>
            <a:r>
              <a:rPr lang="tr-TR" b="1" dirty="0" smtClean="0">
                <a:solidFill>
                  <a:schemeClr val="tx1"/>
                </a:solidFill>
              </a:rPr>
              <a:t>/</a:t>
            </a:r>
            <a:r>
              <a:rPr lang="tr-TR" b="1" dirty="0" err="1" smtClean="0">
                <a:solidFill>
                  <a:schemeClr val="tx1"/>
                </a:solidFill>
              </a:rPr>
              <a:t>uterin</a:t>
            </a:r>
            <a:r>
              <a:rPr lang="tr-TR" b="1" dirty="0" smtClean="0">
                <a:solidFill>
                  <a:schemeClr val="tx1"/>
                </a:solidFill>
              </a:rPr>
              <a:t> cerrahi öyküsü olmayan</a:t>
            </a:r>
          </a:p>
          <a:p>
            <a:pPr marL="571500" lvl="1" indent="-571500" defTabSz="914400">
              <a:spcBef>
                <a:spcPts val="0"/>
              </a:spcBef>
              <a:buSzTx/>
              <a:buFont typeface="Arial" charset="0"/>
              <a:buChar char="•"/>
            </a:pPr>
            <a:r>
              <a:rPr lang="tr-TR" b="1" dirty="0" smtClean="0">
                <a:solidFill>
                  <a:schemeClr val="tx1"/>
                </a:solidFill>
              </a:rPr>
              <a:t>Uygun </a:t>
            </a:r>
            <a:r>
              <a:rPr lang="tr-TR" b="1" dirty="0" err="1" smtClean="0">
                <a:solidFill>
                  <a:schemeClr val="tx1"/>
                </a:solidFill>
              </a:rPr>
              <a:t>pelvis</a:t>
            </a:r>
            <a:endParaRPr lang="tr-TR" b="1" dirty="0" smtClean="0">
              <a:solidFill>
                <a:schemeClr val="tx1"/>
              </a:solidFill>
            </a:endParaRPr>
          </a:p>
          <a:p>
            <a:pPr marL="571500" lvl="1" indent="-571500" defTabSz="914400">
              <a:spcBef>
                <a:spcPts val="0"/>
              </a:spcBef>
              <a:buSzTx/>
              <a:buFont typeface="Arial" charset="0"/>
              <a:buChar char="•"/>
            </a:pPr>
            <a:r>
              <a:rPr lang="tr-TR" b="1" dirty="0" smtClean="0">
                <a:solidFill>
                  <a:schemeClr val="tx1"/>
                </a:solidFill>
              </a:rPr>
              <a:t>Tahmini </a:t>
            </a:r>
            <a:r>
              <a:rPr lang="tr-TR" b="1" dirty="0" err="1" smtClean="0">
                <a:solidFill>
                  <a:schemeClr val="tx1"/>
                </a:solidFill>
              </a:rPr>
              <a:t>fetal</a:t>
            </a:r>
            <a:r>
              <a:rPr lang="tr-TR" b="1" dirty="0" smtClean="0">
                <a:solidFill>
                  <a:schemeClr val="tx1"/>
                </a:solidFill>
              </a:rPr>
              <a:t> ağırlık uygun</a:t>
            </a:r>
          </a:p>
          <a:p>
            <a:pPr marL="571500" lvl="1" indent="-571500" defTabSz="914400">
              <a:spcBef>
                <a:spcPts val="0"/>
              </a:spcBef>
              <a:buSzTx/>
              <a:buFont typeface="Arial" charset="0"/>
              <a:buChar char="•"/>
            </a:pPr>
            <a:r>
              <a:rPr lang="tr-TR" b="1" dirty="0" err="1" smtClean="0">
                <a:solidFill>
                  <a:schemeClr val="tx1"/>
                </a:solidFill>
              </a:rPr>
              <a:t>Maternal</a:t>
            </a:r>
            <a:r>
              <a:rPr lang="tr-TR" b="1" dirty="0" smtClean="0">
                <a:solidFill>
                  <a:schemeClr val="tx1"/>
                </a:solidFill>
              </a:rPr>
              <a:t> boy kısalığı/</a:t>
            </a:r>
            <a:r>
              <a:rPr lang="tr-TR" b="1" dirty="0" err="1" smtClean="0">
                <a:solidFill>
                  <a:schemeClr val="tx1"/>
                </a:solidFill>
              </a:rPr>
              <a:t>obezite</a:t>
            </a:r>
            <a:r>
              <a:rPr lang="tr-TR" b="1" dirty="0" smtClean="0">
                <a:solidFill>
                  <a:schemeClr val="tx1"/>
                </a:solidFill>
              </a:rPr>
              <a:t> yoksa</a:t>
            </a:r>
          </a:p>
          <a:p>
            <a:pPr marL="571500" lvl="1" indent="-571500" defTabSz="914400">
              <a:spcBef>
                <a:spcPts val="0"/>
              </a:spcBef>
              <a:buSzTx/>
              <a:buFont typeface="Arial" charset="0"/>
              <a:buChar char="•"/>
            </a:pPr>
            <a:r>
              <a:rPr lang="tr-TR" b="1" dirty="0" err="1" smtClean="0">
                <a:solidFill>
                  <a:schemeClr val="tx1"/>
                </a:solidFill>
              </a:rPr>
              <a:t>Oksiput</a:t>
            </a:r>
            <a:r>
              <a:rPr lang="tr-TR" b="1" dirty="0" smtClean="0">
                <a:solidFill>
                  <a:schemeClr val="tx1"/>
                </a:solidFill>
              </a:rPr>
              <a:t> </a:t>
            </a:r>
            <a:r>
              <a:rPr lang="tr-TR" b="1" dirty="0" err="1" smtClean="0">
                <a:solidFill>
                  <a:schemeClr val="tx1"/>
                </a:solidFill>
              </a:rPr>
              <a:t>anterior</a:t>
            </a:r>
            <a:r>
              <a:rPr lang="tr-TR" b="1" dirty="0" smtClean="0">
                <a:solidFill>
                  <a:schemeClr val="tx1"/>
                </a:solidFill>
              </a:rPr>
              <a:t>/minimal </a:t>
            </a:r>
            <a:r>
              <a:rPr lang="tr-TR" b="1" dirty="0" err="1" smtClean="0">
                <a:solidFill>
                  <a:schemeClr val="tx1"/>
                </a:solidFill>
              </a:rPr>
              <a:t>caput</a:t>
            </a:r>
            <a:r>
              <a:rPr lang="tr-TR" b="1" dirty="0" smtClean="0">
                <a:solidFill>
                  <a:schemeClr val="tx1"/>
                </a:solidFill>
              </a:rPr>
              <a:t> </a:t>
            </a:r>
            <a:r>
              <a:rPr lang="tr-TR" b="1" dirty="0" err="1" smtClean="0">
                <a:solidFill>
                  <a:schemeClr val="tx1"/>
                </a:solidFill>
              </a:rPr>
              <a:t>succadaneum</a:t>
            </a:r>
            <a:endParaRPr lang="tr-TR" b="1" dirty="0">
              <a:solidFill>
                <a:schemeClr val="tx1"/>
              </a:solidFill>
            </a:endParaRPr>
          </a:p>
          <a:p>
            <a:pPr marL="571500" lvl="1" indent="-571500" defTabSz="914400">
              <a:spcBef>
                <a:spcPts val="0"/>
              </a:spcBef>
              <a:buSzTx/>
              <a:buFont typeface="Arial" charset="0"/>
              <a:buChar char="•"/>
            </a:pPr>
            <a:r>
              <a:rPr lang="tr-TR" b="1" dirty="0" smtClean="0">
                <a:solidFill>
                  <a:schemeClr val="tx1"/>
                </a:solidFill>
              </a:rPr>
              <a:t>Patolojik </a:t>
            </a:r>
            <a:r>
              <a:rPr lang="tr-TR" b="1" dirty="0" err="1" smtClean="0">
                <a:solidFill>
                  <a:schemeClr val="tx1"/>
                </a:solidFill>
              </a:rPr>
              <a:t>molding</a:t>
            </a:r>
            <a:r>
              <a:rPr lang="tr-TR" b="1" dirty="0" smtClean="0">
                <a:solidFill>
                  <a:schemeClr val="tx1"/>
                </a:solidFill>
              </a:rPr>
              <a:t> yoksa</a:t>
            </a:r>
          </a:p>
          <a:p>
            <a:pPr marL="571500" lvl="1" indent="-571500" defTabSz="914400">
              <a:spcBef>
                <a:spcPts val="0"/>
              </a:spcBef>
              <a:buSzTx/>
              <a:buFont typeface="Arial" charset="0"/>
              <a:buChar char="•"/>
            </a:pPr>
            <a:r>
              <a:rPr lang="tr-TR" b="1" dirty="0" smtClean="0">
                <a:solidFill>
                  <a:schemeClr val="tx1"/>
                </a:solidFill>
              </a:rPr>
              <a:t>Kategori </a:t>
            </a:r>
            <a:r>
              <a:rPr lang="tr-TR" b="1" dirty="0">
                <a:solidFill>
                  <a:schemeClr val="tx1"/>
                </a:solidFill>
              </a:rPr>
              <a:t>I </a:t>
            </a:r>
            <a:r>
              <a:rPr lang="tr-TR" b="1" dirty="0" err="1" smtClean="0">
                <a:solidFill>
                  <a:schemeClr val="tx1"/>
                </a:solidFill>
              </a:rPr>
              <a:t>trase</a:t>
            </a:r>
            <a:endParaRPr lang="tr-TR" b="1" dirty="0" smtClean="0">
              <a:solidFill>
                <a:schemeClr val="tx1"/>
              </a:solidFill>
            </a:endParaRPr>
          </a:p>
          <a:p>
            <a:pPr marL="571500" lvl="1" indent="-571500" defTabSz="914400">
              <a:spcBef>
                <a:spcPts val="0"/>
              </a:spcBef>
              <a:buSzTx/>
              <a:buFont typeface="Arial" charset="0"/>
              <a:buChar char="•"/>
            </a:pPr>
            <a:r>
              <a:rPr lang="tr-TR" b="1" dirty="0" smtClean="0">
                <a:solidFill>
                  <a:schemeClr val="tx1"/>
                </a:solidFill>
              </a:rPr>
              <a:t>Ateş &lt;38° C</a:t>
            </a:r>
          </a:p>
          <a:p>
            <a:pPr marL="571500" lvl="1" indent="-571500" defTabSz="914400">
              <a:spcBef>
                <a:spcPts val="0"/>
              </a:spcBef>
              <a:buSzTx/>
              <a:buFont typeface="Arial" charset="0"/>
              <a:buChar char="•"/>
            </a:pPr>
            <a:r>
              <a:rPr lang="tr-TR" b="1" dirty="0" smtClean="0">
                <a:solidFill>
                  <a:schemeClr val="tx1"/>
                </a:solidFill>
              </a:rPr>
              <a:t>Efektif </a:t>
            </a:r>
            <a:r>
              <a:rPr lang="tr-TR" b="1" dirty="0" err="1" smtClean="0">
                <a:solidFill>
                  <a:schemeClr val="tx1"/>
                </a:solidFill>
              </a:rPr>
              <a:t>maternal</a:t>
            </a:r>
            <a:r>
              <a:rPr lang="tr-TR" b="1" dirty="0" smtClean="0">
                <a:solidFill>
                  <a:schemeClr val="tx1"/>
                </a:solidFill>
              </a:rPr>
              <a:t> itme </a:t>
            </a:r>
          </a:p>
          <a:p>
            <a:pPr marL="571500" lvl="1" indent="-571500" defTabSz="914400">
              <a:spcBef>
                <a:spcPts val="0"/>
              </a:spcBef>
              <a:buSzTx/>
              <a:buFont typeface="Arial" charset="0"/>
              <a:buChar char="•"/>
            </a:pPr>
            <a:r>
              <a:rPr lang="tr-TR" b="1" dirty="0" smtClean="0">
                <a:solidFill>
                  <a:schemeClr val="tx1"/>
                </a:solidFill>
              </a:rPr>
              <a:t>Hasta devam etmeye motive</a:t>
            </a:r>
          </a:p>
          <a:p>
            <a:pPr marL="0" lvl="1" indent="0" algn="r" defTabSz="914400">
              <a:spcBef>
                <a:spcPts val="0"/>
              </a:spcBef>
              <a:buSzTx/>
              <a:buNone/>
            </a:pPr>
            <a:r>
              <a:rPr lang="mr-IN" b="1" dirty="0" smtClean="0">
                <a:solidFill>
                  <a:schemeClr val="tx1"/>
                </a:solidFill>
              </a:rPr>
              <a:t>…</a:t>
            </a:r>
            <a:r>
              <a:rPr lang="tr-TR" b="1" dirty="0" smtClean="0">
                <a:solidFill>
                  <a:schemeClr val="tx1"/>
                </a:solidFill>
              </a:rPr>
              <a:t>30-45 </a:t>
            </a:r>
            <a:r>
              <a:rPr lang="tr-TR" b="1" dirty="0" err="1" smtClean="0">
                <a:solidFill>
                  <a:schemeClr val="tx1"/>
                </a:solidFill>
              </a:rPr>
              <a:t>dk</a:t>
            </a:r>
            <a:r>
              <a:rPr lang="tr-TR" b="1" dirty="0" smtClean="0">
                <a:solidFill>
                  <a:schemeClr val="tx1"/>
                </a:solidFill>
              </a:rPr>
              <a:t> içinde VD öngörülüyorsa</a:t>
            </a:r>
          </a:p>
          <a:p>
            <a:pPr marL="0" lvl="1" indent="0" algn="r" defTabSz="914400">
              <a:spcBef>
                <a:spcPts val="0"/>
              </a:spcBef>
              <a:buSzTx/>
              <a:buNone/>
            </a:pPr>
            <a:endParaRPr lang="tr-TR" b="1" dirty="0" smtClean="0">
              <a:solidFill>
                <a:schemeClr val="tx1"/>
              </a:solidFill>
            </a:endParaRPr>
          </a:p>
        </p:txBody>
      </p:sp>
      <p:sp>
        <p:nvSpPr>
          <p:cNvPr id="5" name="Shape 124"/>
          <p:cNvSpPr>
            <a:spLocks noGrp="1"/>
          </p:cNvSpPr>
          <p:nvPr>
            <p:ph type="title"/>
          </p:nvPr>
        </p:nvSpPr>
        <p:spPr>
          <a:xfrm>
            <a:off x="0" y="17933"/>
            <a:ext cx="13004800" cy="1326777"/>
          </a:xfrm>
          <a:prstGeom prst="rect">
            <a:avLst/>
          </a:prstGeom>
          <a:solidFill>
            <a:schemeClr val="tx1"/>
          </a:solidFill>
        </p:spPr>
        <p:txBody>
          <a:bodyPr anchor="ctr">
            <a:normAutofit fontScale="90000"/>
          </a:bodyPr>
          <a:lstStyle/>
          <a:p>
            <a:pPr algn="l">
              <a:defRPr sz="4800" b="1">
                <a:latin typeface="+mn-lt"/>
                <a:ea typeface="+mn-ea"/>
                <a:cs typeface="+mn-cs"/>
                <a:sym typeface="Times New Roman"/>
              </a:defRPr>
            </a:pPr>
            <a:r>
              <a:rPr lang="tr-TR" sz="5400" dirty="0" smtClean="0">
                <a:solidFill>
                  <a:schemeClr val="tx2">
                    <a:lumMod val="10000"/>
                  </a:schemeClr>
                </a:solidFill>
              </a:rPr>
              <a:t>2. evrede</a:t>
            </a:r>
            <a:r>
              <a:rPr lang="tr-TR" sz="5400" dirty="0">
                <a:solidFill>
                  <a:schemeClr val="tx2">
                    <a:lumMod val="10000"/>
                  </a:schemeClr>
                </a:solidFill>
              </a:rPr>
              <a:t> </a:t>
            </a:r>
            <a:r>
              <a:rPr lang="tr-TR" sz="5400" dirty="0" smtClean="0">
                <a:solidFill>
                  <a:schemeClr val="tx2">
                    <a:lumMod val="10000"/>
                  </a:schemeClr>
                </a:solidFill>
              </a:rPr>
              <a:t>yönetim: Hangi </a:t>
            </a:r>
            <a:r>
              <a:rPr lang="tr-TR" sz="5400" dirty="0" smtClean="0">
                <a:solidFill>
                  <a:schemeClr val="tx2">
                    <a:lumMod val="10000"/>
                  </a:schemeClr>
                </a:solidFill>
              </a:rPr>
              <a:t>hastada beklenebilir</a:t>
            </a:r>
            <a:r>
              <a:rPr lang="tr-TR" sz="5400" dirty="0" smtClean="0">
                <a:solidFill>
                  <a:schemeClr val="tx2">
                    <a:lumMod val="10000"/>
                  </a:schemeClr>
                </a:solidFill>
              </a:rPr>
              <a:t>?</a:t>
            </a:r>
            <a:endParaRPr sz="5400" dirty="0">
              <a:solidFill>
                <a:schemeClr val="tx2">
                  <a:lumMod val="10000"/>
                </a:schemeClr>
              </a:solidFill>
            </a:endParaRPr>
          </a:p>
        </p:txBody>
      </p:sp>
      <p:sp>
        <p:nvSpPr>
          <p:cNvPr id="2" name="TextBox 1"/>
          <p:cNvSpPr txBox="1"/>
          <p:nvPr/>
        </p:nvSpPr>
        <p:spPr>
          <a:xfrm>
            <a:off x="366906" y="8076705"/>
            <a:ext cx="12270988" cy="96436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sz="2800" b="1" i="0" u="none" strike="noStrike" cap="none" spc="0" normalizeH="0" baseline="0" dirty="0" err="1" smtClean="0">
                <a:ln>
                  <a:noFill/>
                </a:ln>
                <a:solidFill>
                  <a:schemeClr val="accent1"/>
                </a:solidFill>
                <a:effectLst/>
                <a:uFillTx/>
                <a:latin typeface="+mn-lt"/>
                <a:ea typeface="+mj-ea"/>
                <a:cs typeface="+mj-cs"/>
                <a:sym typeface="Helvetica Light"/>
              </a:rPr>
              <a:t>Evrede</a:t>
            </a:r>
            <a:r>
              <a:rPr kumimoji="0" lang="en-US" sz="2800" b="1" i="0" u="none" strike="noStrike" cap="none" spc="0" normalizeH="0" baseline="0" dirty="0" smtClean="0">
                <a:ln>
                  <a:noFill/>
                </a:ln>
                <a:solidFill>
                  <a:schemeClr val="accent1"/>
                </a:solidFill>
                <a:effectLst/>
                <a:uFillTx/>
                <a:latin typeface="+mn-lt"/>
                <a:ea typeface="+mj-ea"/>
                <a:cs typeface="+mj-cs"/>
                <a:sym typeface="Helvetica Light"/>
              </a:rPr>
              <a:t> </a:t>
            </a:r>
            <a:r>
              <a:rPr kumimoji="0" lang="en-US" sz="2800" b="1" i="0" u="none" strike="noStrike" cap="none" spc="0" normalizeH="0" baseline="0" dirty="0" err="1" smtClean="0">
                <a:ln>
                  <a:noFill/>
                </a:ln>
                <a:solidFill>
                  <a:schemeClr val="accent1"/>
                </a:solidFill>
                <a:effectLst/>
                <a:uFillTx/>
                <a:latin typeface="+mn-lt"/>
                <a:ea typeface="+mj-ea"/>
                <a:cs typeface="+mj-cs"/>
                <a:sym typeface="Helvetica Light"/>
              </a:rPr>
              <a:t>nöroaksiyel</a:t>
            </a:r>
            <a:r>
              <a:rPr kumimoji="0" lang="en-US" sz="2800" b="1" i="0" u="none" strike="noStrike" cap="none" spc="0" normalizeH="0" dirty="0" smtClean="0">
                <a:ln>
                  <a:noFill/>
                </a:ln>
                <a:solidFill>
                  <a:schemeClr val="accent1"/>
                </a:solidFill>
                <a:effectLst/>
                <a:uFillTx/>
                <a:latin typeface="+mn-lt"/>
                <a:ea typeface="+mj-ea"/>
                <a:cs typeface="+mj-cs"/>
                <a:sym typeface="Helvetica Light"/>
              </a:rPr>
              <a:t> </a:t>
            </a:r>
            <a:r>
              <a:rPr kumimoji="0" lang="en-US" sz="2800" b="1" i="0" u="none" strike="noStrike" cap="none" spc="0" normalizeH="0" dirty="0" err="1" smtClean="0">
                <a:ln>
                  <a:noFill/>
                </a:ln>
                <a:solidFill>
                  <a:schemeClr val="accent1"/>
                </a:solidFill>
                <a:effectLst/>
                <a:uFillTx/>
                <a:latin typeface="+mn-lt"/>
                <a:ea typeface="+mj-ea"/>
                <a:cs typeface="+mj-cs"/>
                <a:sym typeface="Helvetica Light"/>
              </a:rPr>
              <a:t>blok</a:t>
            </a:r>
            <a:r>
              <a:rPr kumimoji="0" lang="en-US" sz="2800" b="1" i="0" u="none" strike="noStrike" cap="none" spc="0" normalizeH="0" dirty="0" smtClean="0">
                <a:ln>
                  <a:noFill/>
                </a:ln>
                <a:solidFill>
                  <a:schemeClr val="accent1"/>
                </a:solidFill>
                <a:effectLst/>
                <a:uFillTx/>
                <a:latin typeface="+mn-lt"/>
                <a:ea typeface="+mj-ea"/>
                <a:cs typeface="+mj-cs"/>
                <a:sym typeface="Helvetica Light"/>
              </a:rPr>
              <a:t> </a:t>
            </a:r>
            <a:r>
              <a:rPr kumimoji="0" lang="en-US" sz="2800" b="1" i="0" u="none" strike="noStrike" cap="none" spc="0" normalizeH="0" dirty="0" err="1" smtClean="0">
                <a:ln>
                  <a:noFill/>
                </a:ln>
                <a:solidFill>
                  <a:schemeClr val="accent1"/>
                </a:solidFill>
                <a:effectLst/>
                <a:uFillTx/>
                <a:latin typeface="+mn-lt"/>
                <a:ea typeface="+mj-ea"/>
                <a:cs typeface="+mj-cs"/>
                <a:sym typeface="Helvetica Light"/>
              </a:rPr>
              <a:t>denenmesi</a:t>
            </a:r>
            <a:r>
              <a:rPr kumimoji="0" lang="en-US" sz="2800" b="1" i="0" u="none" strike="noStrike" cap="none" spc="0" normalizeH="0" dirty="0" smtClean="0">
                <a:ln>
                  <a:noFill/>
                </a:ln>
                <a:solidFill>
                  <a:schemeClr val="accent1"/>
                </a:solidFill>
                <a:effectLst/>
                <a:uFillTx/>
                <a:latin typeface="+mn-lt"/>
                <a:ea typeface="+mj-ea"/>
                <a:cs typeface="+mj-cs"/>
                <a:sym typeface="Helvetica Light"/>
              </a:rPr>
              <a:t> / maternal </a:t>
            </a:r>
            <a:r>
              <a:rPr kumimoji="0" lang="en-US" sz="2800" b="1" i="0" u="none" strike="noStrike" cap="none" spc="0" normalizeH="0" dirty="0" err="1" smtClean="0">
                <a:ln>
                  <a:noFill/>
                </a:ln>
                <a:solidFill>
                  <a:schemeClr val="accent1"/>
                </a:solidFill>
                <a:effectLst/>
                <a:uFillTx/>
                <a:latin typeface="+mn-lt"/>
                <a:ea typeface="+mj-ea"/>
                <a:cs typeface="+mj-cs"/>
                <a:sym typeface="Helvetica Light"/>
              </a:rPr>
              <a:t>pozisyon</a:t>
            </a:r>
            <a:r>
              <a:rPr kumimoji="0" lang="en-US" sz="2800" b="1" i="0" u="none" strike="noStrike" cap="none" spc="0" normalizeH="0" dirty="0" smtClean="0">
                <a:ln>
                  <a:noFill/>
                </a:ln>
                <a:solidFill>
                  <a:schemeClr val="accent1"/>
                </a:solidFill>
                <a:effectLst/>
                <a:uFillTx/>
                <a:latin typeface="+mn-lt"/>
                <a:ea typeface="+mj-ea"/>
                <a:cs typeface="+mj-cs"/>
                <a:sym typeface="Helvetica Light"/>
              </a:rPr>
              <a:t> </a:t>
            </a:r>
            <a:r>
              <a:rPr kumimoji="0" lang="en-US" sz="2800" b="1" i="0" u="none" strike="noStrike" cap="none" spc="0" normalizeH="0" dirty="0" err="1" smtClean="0">
                <a:ln>
                  <a:noFill/>
                </a:ln>
                <a:solidFill>
                  <a:schemeClr val="accent1"/>
                </a:solidFill>
                <a:effectLst/>
                <a:uFillTx/>
                <a:latin typeface="+mn-lt"/>
                <a:ea typeface="+mj-ea"/>
                <a:cs typeface="+mj-cs"/>
                <a:sym typeface="Helvetica Light"/>
              </a:rPr>
              <a:t>değişikliği</a:t>
            </a:r>
            <a:r>
              <a:rPr kumimoji="0" lang="en-US" sz="2800" b="1" i="0" u="none" strike="noStrike" cap="none" spc="0" normalizeH="0" dirty="0" smtClean="0">
                <a:ln>
                  <a:noFill/>
                </a:ln>
                <a:solidFill>
                  <a:schemeClr val="accent1"/>
                </a:solidFill>
                <a:effectLst/>
                <a:uFillTx/>
                <a:latin typeface="+mn-lt"/>
                <a:ea typeface="+mj-ea"/>
                <a:cs typeface="+mj-cs"/>
                <a:sym typeface="Helvetica Light"/>
              </a:rPr>
              <a:t> / fundal </a:t>
            </a:r>
            <a:r>
              <a:rPr kumimoji="0" lang="en-US" sz="2800" b="1" i="0" u="none" strike="noStrike" cap="none" spc="0" normalizeH="0" dirty="0" err="1" smtClean="0">
                <a:ln>
                  <a:noFill/>
                </a:ln>
                <a:solidFill>
                  <a:schemeClr val="accent1"/>
                </a:solidFill>
                <a:effectLst/>
                <a:uFillTx/>
                <a:latin typeface="+mn-lt"/>
                <a:ea typeface="+mj-ea"/>
                <a:cs typeface="+mj-cs"/>
                <a:sym typeface="Helvetica Light"/>
              </a:rPr>
              <a:t>bası</a:t>
            </a:r>
            <a:endParaRPr kumimoji="0" lang="en-US" sz="2800" b="1" i="0" u="none" strike="noStrike" cap="none" spc="0" normalizeH="0" dirty="0" smtClean="0">
              <a:ln>
                <a:noFill/>
              </a:ln>
              <a:solidFill>
                <a:schemeClr val="accent1"/>
              </a:solidFill>
              <a:effectLst/>
              <a:uFillTx/>
              <a:latin typeface="+mn-lt"/>
              <a:ea typeface="+mj-ea"/>
              <a:cs typeface="+mj-cs"/>
              <a:sym typeface="Helvetica Light"/>
            </a:endParaRPr>
          </a:p>
          <a:p>
            <a:pPr marL="0" marR="0" indent="0" algn="ctr" defTabSz="584200" rtl="0" fontAlgn="auto" latinLnBrk="0" hangingPunct="0">
              <a:lnSpc>
                <a:spcPct val="100000"/>
              </a:lnSpc>
              <a:spcBef>
                <a:spcPts val="0"/>
              </a:spcBef>
              <a:spcAft>
                <a:spcPts val="0"/>
              </a:spcAft>
              <a:buClrTx/>
              <a:buSzTx/>
              <a:buFontTx/>
              <a:buNone/>
              <a:tabLst/>
            </a:pPr>
            <a:r>
              <a:rPr lang="en-US" sz="2800" b="1" dirty="0" err="1">
                <a:solidFill>
                  <a:schemeClr val="accent1"/>
                </a:solidFill>
                <a:latin typeface="+mn-lt"/>
              </a:rPr>
              <a:t>e</a:t>
            </a:r>
            <a:r>
              <a:rPr lang="en-US" sz="2800" b="1" baseline="0" dirty="0" err="1" smtClean="0">
                <a:solidFill>
                  <a:schemeClr val="accent1"/>
                </a:solidFill>
                <a:latin typeface="+mn-lt"/>
              </a:rPr>
              <a:t>k</a:t>
            </a:r>
            <a:r>
              <a:rPr lang="en-US" sz="2800" b="1" baseline="0" dirty="0" smtClean="0">
                <a:solidFill>
                  <a:schemeClr val="accent1"/>
                </a:solidFill>
                <a:latin typeface="+mn-lt"/>
              </a:rPr>
              <a:t> </a:t>
            </a:r>
            <a:r>
              <a:rPr lang="en-US" sz="2800" b="1" baseline="0" dirty="0" err="1" smtClean="0">
                <a:solidFill>
                  <a:schemeClr val="accent1"/>
                </a:solidFill>
                <a:latin typeface="+mn-lt"/>
              </a:rPr>
              <a:t>katkı</a:t>
            </a:r>
            <a:r>
              <a:rPr lang="en-US" sz="2800" b="1" baseline="0" dirty="0" smtClean="0">
                <a:solidFill>
                  <a:schemeClr val="accent1"/>
                </a:solidFill>
                <a:latin typeface="+mn-lt"/>
              </a:rPr>
              <a:t> </a:t>
            </a:r>
            <a:r>
              <a:rPr lang="en-US" sz="2800" b="1" baseline="0" dirty="0" err="1" smtClean="0">
                <a:solidFill>
                  <a:schemeClr val="accent1"/>
                </a:solidFill>
                <a:latin typeface="+mn-lt"/>
              </a:rPr>
              <a:t>sağlamaz</a:t>
            </a:r>
            <a:r>
              <a:rPr lang="en-US" sz="2800" b="1" baseline="0" dirty="0" smtClean="0">
                <a:solidFill>
                  <a:schemeClr val="accent1"/>
                </a:solidFill>
                <a:latin typeface="+mn-lt"/>
              </a:rPr>
              <a:t>/</a:t>
            </a:r>
            <a:r>
              <a:rPr lang="en-US" sz="2800" b="1" baseline="0" dirty="0" err="1" smtClean="0">
                <a:solidFill>
                  <a:schemeClr val="accent1"/>
                </a:solidFill>
                <a:latin typeface="+mn-lt"/>
              </a:rPr>
              <a:t>önerilmez</a:t>
            </a:r>
            <a:endParaRPr kumimoji="0" lang="en-US" sz="2800" b="1" i="0" u="none" strike="noStrike" cap="none" spc="0" normalizeH="0" baseline="0" dirty="0">
              <a:ln>
                <a:noFill/>
              </a:ln>
              <a:solidFill>
                <a:schemeClr val="accent1"/>
              </a:solidFill>
              <a:effectLst/>
              <a:uFillTx/>
              <a:latin typeface="+mn-lt"/>
              <a:sym typeface="Helvetica Light"/>
            </a:endParaRPr>
          </a:p>
        </p:txBody>
      </p:sp>
    </p:spTree>
    <p:extLst>
      <p:ext uri="{BB962C8B-B14F-4D97-AF65-F5344CB8AC3E}">
        <p14:creationId xmlns:p14="http://schemas.microsoft.com/office/powerpoint/2010/main" val="1588471822"/>
      </p:ext>
    </p:extLst>
  </p:cSld>
  <p:clrMapOvr>
    <a:masterClrMapping/>
  </p:clrMapOvr>
  <p:transition spd="med"/>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 name="Shape 125"/>
          <p:cNvSpPr>
            <a:spLocks noGrp="1"/>
          </p:cNvSpPr>
          <p:nvPr>
            <p:ph type="body" idx="1"/>
          </p:nvPr>
        </p:nvSpPr>
        <p:spPr>
          <a:prstGeom prst="rect">
            <a:avLst/>
          </a:prstGeom>
        </p:spPr>
        <p:txBody>
          <a:bodyPr anchor="t">
            <a:normAutofit/>
          </a:bodyPr>
          <a:lstStyle/>
          <a:p>
            <a:pPr marL="571500" lvl="1" indent="-571500" defTabSz="914400">
              <a:spcBef>
                <a:spcPts val="0"/>
              </a:spcBef>
              <a:buSzTx/>
              <a:buFont typeface="Arial" charset="0"/>
              <a:buChar char="•"/>
            </a:pPr>
            <a:r>
              <a:rPr lang="tr-TR" b="1" dirty="0" err="1" smtClean="0">
                <a:solidFill>
                  <a:schemeClr val="tx1"/>
                </a:solidFill>
              </a:rPr>
              <a:t>Maternal</a:t>
            </a:r>
            <a:r>
              <a:rPr lang="tr-TR" b="1" dirty="0" smtClean="0">
                <a:solidFill>
                  <a:schemeClr val="tx1"/>
                </a:solidFill>
              </a:rPr>
              <a:t> itmenin geciktirilmesi </a:t>
            </a:r>
            <a:r>
              <a:rPr lang="tr-TR" b="1" dirty="0" smtClean="0">
                <a:solidFill>
                  <a:schemeClr val="bg2"/>
                </a:solidFill>
              </a:rPr>
              <a:t>(3114 hasta)</a:t>
            </a:r>
          </a:p>
          <a:p>
            <a:pPr marL="1028700" lvl="2" indent="-571500" defTabSz="914400">
              <a:spcBef>
                <a:spcPts val="0"/>
              </a:spcBef>
              <a:buSzTx/>
              <a:buFont typeface="Arial" charset="0"/>
              <a:buChar char="•"/>
            </a:pPr>
            <a:r>
              <a:rPr lang="tr-TR" b="1" dirty="0" smtClean="0">
                <a:solidFill>
                  <a:schemeClr val="tx1"/>
                </a:solidFill>
              </a:rPr>
              <a:t>Total itme süresini </a:t>
            </a:r>
            <a:r>
              <a:rPr lang="tr-TR" b="1" dirty="0" err="1" smtClean="0">
                <a:solidFill>
                  <a:schemeClr val="tx1"/>
                </a:solidFill>
              </a:rPr>
              <a:t>ort</a:t>
            </a:r>
            <a:r>
              <a:rPr lang="tr-TR" b="1" dirty="0" smtClean="0">
                <a:solidFill>
                  <a:schemeClr val="tx1"/>
                </a:solidFill>
              </a:rPr>
              <a:t> 19 </a:t>
            </a:r>
            <a:r>
              <a:rPr lang="tr-TR" b="1" dirty="0" err="1" smtClean="0">
                <a:solidFill>
                  <a:schemeClr val="tx1"/>
                </a:solidFill>
              </a:rPr>
              <a:t>dk</a:t>
            </a:r>
            <a:r>
              <a:rPr lang="tr-TR" b="1" dirty="0" smtClean="0">
                <a:solidFill>
                  <a:schemeClr val="tx1"/>
                </a:solidFill>
              </a:rPr>
              <a:t> azaltır</a:t>
            </a:r>
          </a:p>
          <a:p>
            <a:pPr marL="1028700" lvl="2" indent="-571500" defTabSz="914400">
              <a:spcBef>
                <a:spcPts val="0"/>
              </a:spcBef>
              <a:buSzTx/>
              <a:buFont typeface="Arial" charset="0"/>
              <a:buChar char="•"/>
            </a:pPr>
            <a:r>
              <a:rPr lang="tr-TR" b="1" dirty="0" smtClean="0">
                <a:solidFill>
                  <a:schemeClr val="tx1"/>
                </a:solidFill>
              </a:rPr>
              <a:t>2. evrenin süresini </a:t>
            </a:r>
            <a:r>
              <a:rPr lang="tr-TR" b="1" dirty="0" err="1" smtClean="0">
                <a:solidFill>
                  <a:schemeClr val="tx1"/>
                </a:solidFill>
              </a:rPr>
              <a:t>ort</a:t>
            </a:r>
            <a:r>
              <a:rPr lang="tr-TR" b="1" dirty="0" smtClean="0">
                <a:solidFill>
                  <a:schemeClr val="tx1"/>
                </a:solidFill>
              </a:rPr>
              <a:t> 56 </a:t>
            </a:r>
            <a:r>
              <a:rPr lang="tr-TR" b="1" dirty="0" err="1" smtClean="0">
                <a:solidFill>
                  <a:schemeClr val="tx1"/>
                </a:solidFill>
              </a:rPr>
              <a:t>dk</a:t>
            </a:r>
            <a:r>
              <a:rPr lang="tr-TR" b="1" dirty="0" smtClean="0">
                <a:solidFill>
                  <a:schemeClr val="tx1"/>
                </a:solidFill>
              </a:rPr>
              <a:t> uzatır</a:t>
            </a:r>
          </a:p>
          <a:p>
            <a:pPr marL="1028700" lvl="2" indent="-571500" defTabSz="914400">
              <a:spcBef>
                <a:spcPts val="0"/>
              </a:spcBef>
              <a:buSzTx/>
              <a:buFont typeface="Arial" charset="0"/>
              <a:buChar char="•"/>
            </a:pPr>
            <a:r>
              <a:rPr lang="tr-TR" b="1" dirty="0" smtClean="0">
                <a:solidFill>
                  <a:schemeClr val="tx1"/>
                </a:solidFill>
              </a:rPr>
              <a:t>%76 </a:t>
            </a:r>
            <a:r>
              <a:rPr lang="tr-TR" b="1" dirty="0" err="1" smtClean="0">
                <a:solidFill>
                  <a:schemeClr val="tx1"/>
                </a:solidFill>
              </a:rPr>
              <a:t>vs</a:t>
            </a:r>
            <a:r>
              <a:rPr lang="tr-TR" b="1" dirty="0" smtClean="0">
                <a:solidFill>
                  <a:schemeClr val="tx1"/>
                </a:solidFill>
              </a:rPr>
              <a:t> %71 VD şansı artar (RR:1.02)</a:t>
            </a:r>
          </a:p>
          <a:p>
            <a:pPr marL="1028700" lvl="2" indent="-571500" defTabSz="914400">
              <a:spcBef>
                <a:spcPts val="0"/>
              </a:spcBef>
              <a:buSzTx/>
              <a:buFont typeface="Arial" charset="0"/>
              <a:buChar char="•"/>
            </a:pPr>
            <a:r>
              <a:rPr lang="tr-TR" b="1" dirty="0" err="1" smtClean="0">
                <a:solidFill>
                  <a:schemeClr val="tx1"/>
                </a:solidFill>
              </a:rPr>
              <a:t>Umbilikal</a:t>
            </a:r>
            <a:r>
              <a:rPr lang="tr-TR" b="1" dirty="0" smtClean="0">
                <a:solidFill>
                  <a:schemeClr val="tx1"/>
                </a:solidFill>
              </a:rPr>
              <a:t> </a:t>
            </a:r>
            <a:r>
              <a:rPr lang="tr-TR" b="1" dirty="0" err="1" smtClean="0">
                <a:solidFill>
                  <a:schemeClr val="tx1"/>
                </a:solidFill>
              </a:rPr>
              <a:t>kord</a:t>
            </a:r>
            <a:r>
              <a:rPr lang="tr-TR" b="1" dirty="0" smtClean="0">
                <a:solidFill>
                  <a:schemeClr val="tx1"/>
                </a:solidFill>
              </a:rPr>
              <a:t> </a:t>
            </a:r>
            <a:r>
              <a:rPr lang="tr-TR" b="1" dirty="0" err="1" smtClean="0">
                <a:solidFill>
                  <a:schemeClr val="tx1"/>
                </a:solidFill>
              </a:rPr>
              <a:t>ph</a:t>
            </a:r>
            <a:r>
              <a:rPr lang="tr-TR" b="1" dirty="0" smtClean="0">
                <a:solidFill>
                  <a:schemeClr val="tx1"/>
                </a:solidFill>
              </a:rPr>
              <a:t> hafif azalır (%4.5 </a:t>
            </a:r>
            <a:r>
              <a:rPr lang="tr-TR" b="1" dirty="0" err="1" smtClean="0">
                <a:solidFill>
                  <a:schemeClr val="tx1"/>
                </a:solidFill>
              </a:rPr>
              <a:t>vs</a:t>
            </a:r>
            <a:r>
              <a:rPr lang="tr-TR" b="1" dirty="0" smtClean="0">
                <a:solidFill>
                  <a:schemeClr val="tx1"/>
                </a:solidFill>
              </a:rPr>
              <a:t> %2)</a:t>
            </a:r>
          </a:p>
          <a:p>
            <a:pPr marL="1028700" lvl="2" indent="-571500" defTabSz="914400">
              <a:spcBef>
                <a:spcPts val="0"/>
              </a:spcBef>
              <a:buSzTx/>
              <a:buFont typeface="Arial" charset="0"/>
              <a:buChar char="•"/>
            </a:pPr>
            <a:r>
              <a:rPr lang="tr-TR" b="1" dirty="0" smtClean="0">
                <a:solidFill>
                  <a:schemeClr val="tx1"/>
                </a:solidFill>
              </a:rPr>
              <a:t>YDYBÜ </a:t>
            </a:r>
            <a:r>
              <a:rPr lang="tr-TR" b="1" dirty="0">
                <a:solidFill>
                  <a:schemeClr val="tx1"/>
                </a:solidFill>
              </a:rPr>
              <a:t>ihtiyacı ve 5. </a:t>
            </a:r>
            <a:r>
              <a:rPr lang="tr-TR" b="1" dirty="0" err="1">
                <a:solidFill>
                  <a:schemeClr val="tx1"/>
                </a:solidFill>
              </a:rPr>
              <a:t>dk</a:t>
            </a:r>
            <a:r>
              <a:rPr lang="tr-TR" b="1" dirty="0">
                <a:solidFill>
                  <a:schemeClr val="tx1"/>
                </a:solidFill>
              </a:rPr>
              <a:t> </a:t>
            </a:r>
            <a:r>
              <a:rPr lang="tr-TR" b="1" dirty="0" err="1">
                <a:solidFill>
                  <a:schemeClr val="tx1"/>
                </a:solidFill>
              </a:rPr>
              <a:t>Apgar</a:t>
            </a:r>
            <a:r>
              <a:rPr lang="tr-TR" b="1" dirty="0">
                <a:solidFill>
                  <a:schemeClr val="tx1"/>
                </a:solidFill>
              </a:rPr>
              <a:t> &lt;7 oranı </a:t>
            </a:r>
            <a:r>
              <a:rPr lang="tr-TR" b="1" dirty="0" smtClean="0">
                <a:solidFill>
                  <a:schemeClr val="tx1"/>
                </a:solidFill>
              </a:rPr>
              <a:t>artmaz</a:t>
            </a:r>
            <a:endParaRPr lang="tr-TR" b="1" dirty="0">
              <a:solidFill>
                <a:schemeClr val="tx1"/>
              </a:solidFill>
            </a:endParaRPr>
          </a:p>
          <a:p>
            <a:pPr marL="571500" lvl="1" indent="-571500" defTabSz="914400">
              <a:spcBef>
                <a:spcPts val="0"/>
              </a:spcBef>
              <a:buSzTx/>
              <a:buFont typeface="Arial" charset="0"/>
              <a:buChar char="•"/>
            </a:pPr>
            <a:r>
              <a:rPr lang="tr-TR" b="1" dirty="0" err="1" smtClean="0">
                <a:solidFill>
                  <a:schemeClr val="tx1"/>
                </a:solidFill>
              </a:rPr>
              <a:t>Maternal</a:t>
            </a:r>
            <a:r>
              <a:rPr lang="tr-TR" b="1" dirty="0" smtClean="0">
                <a:solidFill>
                  <a:schemeClr val="tx1"/>
                </a:solidFill>
              </a:rPr>
              <a:t> pozisyon değişikliği</a:t>
            </a:r>
          </a:p>
          <a:p>
            <a:pPr marL="1028700" lvl="2" indent="-571500" defTabSz="914400">
              <a:spcBef>
                <a:spcPts val="0"/>
              </a:spcBef>
              <a:buSzTx/>
              <a:buFont typeface="Arial" charset="0"/>
              <a:buChar char="•"/>
            </a:pPr>
            <a:r>
              <a:rPr lang="tr-TR" b="1" dirty="0" smtClean="0">
                <a:solidFill>
                  <a:schemeClr val="tx1"/>
                </a:solidFill>
              </a:rPr>
              <a:t>Oturur pozisyon </a:t>
            </a:r>
            <a:r>
              <a:rPr lang="tr-TR" b="1" dirty="0" err="1" smtClean="0">
                <a:solidFill>
                  <a:schemeClr val="tx1"/>
                </a:solidFill>
              </a:rPr>
              <a:t>supine</a:t>
            </a:r>
            <a:r>
              <a:rPr lang="tr-TR" b="1" dirty="0" smtClean="0">
                <a:solidFill>
                  <a:schemeClr val="tx1"/>
                </a:solidFill>
              </a:rPr>
              <a:t> göre iyi</a:t>
            </a:r>
          </a:p>
          <a:p>
            <a:pPr marL="571500" lvl="1" indent="-571500" defTabSz="914400">
              <a:spcBef>
                <a:spcPts val="0"/>
              </a:spcBef>
              <a:buSzTx/>
              <a:buFont typeface="Arial" charset="0"/>
              <a:buChar char="•"/>
            </a:pPr>
            <a:r>
              <a:rPr lang="tr-TR" b="1" dirty="0" err="1" smtClean="0">
                <a:solidFill>
                  <a:schemeClr val="tx1"/>
                </a:solidFill>
              </a:rPr>
              <a:t>Pelvik</a:t>
            </a:r>
            <a:r>
              <a:rPr lang="tr-TR" b="1" dirty="0" smtClean="0">
                <a:solidFill>
                  <a:schemeClr val="tx1"/>
                </a:solidFill>
              </a:rPr>
              <a:t> taban egzersizi</a:t>
            </a:r>
          </a:p>
          <a:p>
            <a:pPr marL="571500" lvl="1" indent="-571500" defTabSz="914400">
              <a:spcBef>
                <a:spcPts val="0"/>
              </a:spcBef>
              <a:buSzTx/>
              <a:buFont typeface="Arial" charset="0"/>
              <a:buChar char="•"/>
            </a:pPr>
            <a:r>
              <a:rPr lang="tr-TR" b="1" dirty="0" smtClean="0">
                <a:solidFill>
                  <a:schemeClr val="tx1"/>
                </a:solidFill>
              </a:rPr>
              <a:t>Genel fiziksel egzersiz</a:t>
            </a:r>
          </a:p>
        </p:txBody>
      </p:sp>
      <p:sp>
        <p:nvSpPr>
          <p:cNvPr id="5" name="Shape 124"/>
          <p:cNvSpPr>
            <a:spLocks noGrp="1"/>
          </p:cNvSpPr>
          <p:nvPr>
            <p:ph type="title"/>
          </p:nvPr>
        </p:nvSpPr>
        <p:spPr>
          <a:xfrm>
            <a:off x="0" y="0"/>
            <a:ext cx="11456894" cy="1021976"/>
          </a:xfrm>
          <a:prstGeom prst="rect">
            <a:avLst/>
          </a:prstGeom>
          <a:solidFill>
            <a:schemeClr val="tx1"/>
          </a:solidFill>
        </p:spPr>
        <p:txBody>
          <a:bodyPr>
            <a:normAutofit/>
          </a:bodyPr>
          <a:lstStyle/>
          <a:p>
            <a:pPr algn="l">
              <a:defRPr sz="4800" b="1">
                <a:latin typeface="+mn-lt"/>
                <a:ea typeface="+mn-ea"/>
                <a:cs typeface="+mn-cs"/>
                <a:sym typeface="Times New Roman"/>
              </a:defRPr>
            </a:pPr>
            <a:r>
              <a:rPr lang="tr-TR" sz="5400" dirty="0" smtClean="0">
                <a:solidFill>
                  <a:schemeClr val="tx2">
                    <a:lumMod val="10000"/>
                  </a:schemeClr>
                </a:solidFill>
              </a:rPr>
              <a:t>2. Evrenin uzaması önlenebilir mi?</a:t>
            </a:r>
            <a:endParaRPr sz="5400" dirty="0">
              <a:solidFill>
                <a:schemeClr val="tx2">
                  <a:lumMod val="10000"/>
                </a:schemeClr>
              </a:solidFill>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021976"/>
            <a:ext cx="5360894" cy="1644308"/>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50711" y="1021977"/>
            <a:ext cx="8006183" cy="1613180"/>
          </a:xfrm>
          <a:prstGeom prst="rect">
            <a:avLst/>
          </a:prstGeom>
        </p:spPr>
      </p:pic>
      <p:sp>
        <p:nvSpPr>
          <p:cNvPr id="6" name="TextBox 5"/>
          <p:cNvSpPr txBox="1"/>
          <p:nvPr/>
        </p:nvSpPr>
        <p:spPr>
          <a:xfrm>
            <a:off x="10138770" y="1559748"/>
            <a:ext cx="1077218" cy="68736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sz="3800" b="1" i="0" u="none" strike="noStrike" cap="none" spc="0" normalizeH="0" baseline="0" dirty="0" smtClean="0">
                <a:ln>
                  <a:noFill/>
                </a:ln>
                <a:solidFill>
                  <a:schemeClr val="tx1"/>
                </a:solidFill>
                <a:effectLst/>
                <a:uFillTx/>
                <a:latin typeface="+mn-lt"/>
                <a:ea typeface="+mj-ea"/>
                <a:cs typeface="+mj-cs"/>
                <a:sym typeface="Helvetica Light"/>
              </a:rPr>
              <a:t>2017</a:t>
            </a:r>
            <a:endParaRPr kumimoji="0" lang="en-US" sz="3800" b="1" i="0" u="none" strike="noStrike" cap="none" spc="0" normalizeH="0" baseline="0" dirty="0">
              <a:ln>
                <a:noFill/>
              </a:ln>
              <a:solidFill>
                <a:schemeClr val="tx1"/>
              </a:solidFill>
              <a:effectLst/>
              <a:uFillTx/>
              <a:latin typeface="+mn-lt"/>
              <a:ea typeface="+mj-ea"/>
              <a:cs typeface="+mj-cs"/>
              <a:sym typeface="Helvetica Light"/>
            </a:endParaRPr>
          </a:p>
        </p:txBody>
      </p:sp>
    </p:spTree>
    <p:extLst>
      <p:ext uri="{BB962C8B-B14F-4D97-AF65-F5344CB8AC3E}">
        <p14:creationId xmlns:p14="http://schemas.microsoft.com/office/powerpoint/2010/main" val="1688101612"/>
      </p:ext>
    </p:extLst>
  </p:cSld>
  <p:clrMapOvr>
    <a:masterClrMapping/>
  </p:clrMapOvr>
  <p:transition spd="med"/>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 name="Shape 125"/>
          <p:cNvSpPr>
            <a:spLocks noGrp="1"/>
          </p:cNvSpPr>
          <p:nvPr>
            <p:ph type="body" idx="1"/>
          </p:nvPr>
        </p:nvSpPr>
        <p:spPr>
          <a:prstGeom prst="rect">
            <a:avLst/>
          </a:prstGeom>
        </p:spPr>
        <p:txBody>
          <a:bodyPr anchor="t">
            <a:normAutofit/>
          </a:bodyPr>
          <a:lstStyle/>
          <a:p>
            <a:pPr marL="571500" lvl="1" indent="-571500" defTabSz="914400">
              <a:spcBef>
                <a:spcPts val="0"/>
              </a:spcBef>
              <a:buSzTx/>
              <a:buFont typeface="Arial" charset="0"/>
              <a:buChar char="•"/>
            </a:pPr>
            <a:r>
              <a:rPr lang="tr-TR" b="1" dirty="0" err="1" smtClean="0">
                <a:solidFill>
                  <a:schemeClr val="tx1"/>
                </a:solidFill>
              </a:rPr>
              <a:t>Pelvik</a:t>
            </a:r>
            <a:r>
              <a:rPr lang="tr-TR" b="1" dirty="0" smtClean="0">
                <a:solidFill>
                  <a:schemeClr val="tx1"/>
                </a:solidFill>
              </a:rPr>
              <a:t> girim</a:t>
            </a:r>
          </a:p>
          <a:p>
            <a:pPr marL="1028700" lvl="2" indent="-571500" defTabSz="914400">
              <a:spcBef>
                <a:spcPts val="0"/>
              </a:spcBef>
              <a:buSzTx/>
              <a:buFont typeface="Arial" charset="0"/>
              <a:buChar char="•"/>
            </a:pPr>
            <a:r>
              <a:rPr lang="tr-TR" b="1" dirty="0" smtClean="0">
                <a:solidFill>
                  <a:schemeClr val="tx1"/>
                </a:solidFill>
              </a:rPr>
              <a:t>Ön arka min. 10 cm, </a:t>
            </a:r>
            <a:r>
              <a:rPr lang="tr-TR" b="1" dirty="0" err="1" smtClean="0">
                <a:solidFill>
                  <a:schemeClr val="tx1"/>
                </a:solidFill>
              </a:rPr>
              <a:t>transvers</a:t>
            </a:r>
            <a:r>
              <a:rPr lang="tr-TR" b="1" dirty="0" smtClean="0">
                <a:solidFill>
                  <a:schemeClr val="tx1"/>
                </a:solidFill>
              </a:rPr>
              <a:t> min. 12 cm</a:t>
            </a:r>
          </a:p>
          <a:p>
            <a:pPr marL="1028700" lvl="2" indent="-571500" defTabSz="914400">
              <a:spcBef>
                <a:spcPts val="0"/>
              </a:spcBef>
              <a:buSzTx/>
              <a:buFont typeface="Arial" charset="0"/>
              <a:buChar char="•"/>
            </a:pPr>
            <a:r>
              <a:rPr lang="tr-TR" b="1" dirty="0" err="1" smtClean="0">
                <a:solidFill>
                  <a:schemeClr val="tx1"/>
                </a:solidFill>
              </a:rPr>
              <a:t>Pelvik</a:t>
            </a:r>
            <a:r>
              <a:rPr lang="tr-TR" b="1" dirty="0" smtClean="0">
                <a:solidFill>
                  <a:schemeClr val="tx1"/>
                </a:solidFill>
              </a:rPr>
              <a:t> girim uygunsuzluğunda </a:t>
            </a:r>
            <a:r>
              <a:rPr lang="tr-TR" b="1" dirty="0" err="1" smtClean="0">
                <a:solidFill>
                  <a:schemeClr val="tx1"/>
                </a:solidFill>
              </a:rPr>
              <a:t>term</a:t>
            </a:r>
            <a:r>
              <a:rPr lang="tr-TR" b="1" dirty="0" smtClean="0">
                <a:solidFill>
                  <a:schemeClr val="tx1"/>
                </a:solidFill>
              </a:rPr>
              <a:t> EMR sık</a:t>
            </a:r>
          </a:p>
          <a:p>
            <a:pPr marL="1028700" lvl="2" indent="-571500" defTabSz="914400">
              <a:spcBef>
                <a:spcPts val="0"/>
              </a:spcBef>
              <a:buSzTx/>
              <a:buFont typeface="Arial" charset="0"/>
              <a:buChar char="•"/>
            </a:pPr>
            <a:r>
              <a:rPr lang="tr-TR" b="1" dirty="0" smtClean="0">
                <a:solidFill>
                  <a:schemeClr val="tx1"/>
                </a:solidFill>
              </a:rPr>
              <a:t>Yüz-alın geliş, </a:t>
            </a:r>
            <a:r>
              <a:rPr lang="tr-TR" b="1" dirty="0" err="1" smtClean="0">
                <a:solidFill>
                  <a:schemeClr val="tx1"/>
                </a:solidFill>
              </a:rPr>
              <a:t>asinklitismus</a:t>
            </a:r>
            <a:r>
              <a:rPr lang="tr-TR" b="1" dirty="0" smtClean="0">
                <a:solidFill>
                  <a:schemeClr val="tx1"/>
                </a:solidFill>
              </a:rPr>
              <a:t> </a:t>
            </a:r>
          </a:p>
          <a:p>
            <a:pPr marL="571500" lvl="1" indent="-571500" defTabSz="914400">
              <a:spcBef>
                <a:spcPts val="0"/>
              </a:spcBef>
              <a:buSzTx/>
              <a:buFont typeface="Arial" charset="0"/>
              <a:buChar char="•"/>
            </a:pPr>
            <a:r>
              <a:rPr lang="tr-TR" b="1" dirty="0" smtClean="0">
                <a:solidFill>
                  <a:schemeClr val="tx1"/>
                </a:solidFill>
              </a:rPr>
              <a:t>Orta </a:t>
            </a:r>
            <a:r>
              <a:rPr lang="tr-TR" b="1" dirty="0" err="1" smtClean="0">
                <a:solidFill>
                  <a:schemeClr val="tx1"/>
                </a:solidFill>
              </a:rPr>
              <a:t>pelvis</a:t>
            </a:r>
            <a:endParaRPr lang="tr-TR" b="1" dirty="0" smtClean="0">
              <a:solidFill>
                <a:schemeClr val="tx1"/>
              </a:solidFill>
            </a:endParaRPr>
          </a:p>
          <a:p>
            <a:pPr marL="1028700" lvl="2" indent="-571500" defTabSz="914400">
              <a:spcBef>
                <a:spcPts val="0"/>
              </a:spcBef>
              <a:buSzTx/>
              <a:buFont typeface="Arial" charset="0"/>
              <a:buChar char="•"/>
            </a:pPr>
            <a:r>
              <a:rPr lang="tr-TR" b="1" dirty="0" err="1" smtClean="0">
                <a:solidFill>
                  <a:schemeClr val="tx1"/>
                </a:solidFill>
              </a:rPr>
              <a:t>İnterspinöz</a:t>
            </a:r>
            <a:r>
              <a:rPr lang="tr-TR" b="1" dirty="0" smtClean="0">
                <a:solidFill>
                  <a:schemeClr val="tx1"/>
                </a:solidFill>
              </a:rPr>
              <a:t> mesafe min. 10 cm</a:t>
            </a:r>
          </a:p>
          <a:p>
            <a:pPr marL="1028700" lvl="2" indent="-571500" defTabSz="914400">
              <a:spcBef>
                <a:spcPts val="0"/>
              </a:spcBef>
              <a:buSzTx/>
              <a:buFont typeface="Arial" charset="0"/>
              <a:buChar char="•"/>
            </a:pPr>
            <a:r>
              <a:rPr lang="tr-TR" b="1" dirty="0" smtClean="0">
                <a:solidFill>
                  <a:schemeClr val="tx1"/>
                </a:solidFill>
              </a:rPr>
              <a:t>&lt; 8 cm ise dar</a:t>
            </a:r>
          </a:p>
          <a:p>
            <a:pPr marL="571500" lvl="1" indent="-571500" defTabSz="914400">
              <a:spcBef>
                <a:spcPts val="0"/>
              </a:spcBef>
              <a:buSzTx/>
              <a:buFont typeface="Arial" charset="0"/>
              <a:buChar char="•"/>
            </a:pPr>
            <a:r>
              <a:rPr lang="tr-TR" b="1" dirty="0" err="1" smtClean="0">
                <a:solidFill>
                  <a:schemeClr val="tx1"/>
                </a:solidFill>
              </a:rPr>
              <a:t>Pelvik</a:t>
            </a:r>
            <a:r>
              <a:rPr lang="tr-TR" b="1" dirty="0" smtClean="0">
                <a:solidFill>
                  <a:schemeClr val="tx1"/>
                </a:solidFill>
              </a:rPr>
              <a:t> çıkım </a:t>
            </a:r>
            <a:r>
              <a:rPr lang="tr-TR" b="1" dirty="0" smtClean="0">
                <a:solidFill>
                  <a:srgbClr val="FFFF00"/>
                </a:solidFill>
              </a:rPr>
              <a:t>&lt;90˚ ise dar</a:t>
            </a:r>
          </a:p>
          <a:p>
            <a:pPr marL="1028700" lvl="2" indent="-571500" defTabSz="914400">
              <a:spcBef>
                <a:spcPts val="0"/>
              </a:spcBef>
              <a:buSzTx/>
              <a:buFont typeface="Arial" charset="0"/>
              <a:buChar char="•"/>
            </a:pPr>
            <a:r>
              <a:rPr lang="tr-TR" b="1" dirty="0" err="1" smtClean="0">
                <a:solidFill>
                  <a:schemeClr val="tx1"/>
                </a:solidFill>
              </a:rPr>
              <a:t>Arkus</a:t>
            </a:r>
            <a:r>
              <a:rPr lang="tr-TR" b="1" dirty="0" smtClean="0">
                <a:solidFill>
                  <a:schemeClr val="tx1"/>
                </a:solidFill>
              </a:rPr>
              <a:t> </a:t>
            </a:r>
            <a:r>
              <a:rPr lang="tr-TR" b="1" dirty="0" err="1" smtClean="0">
                <a:solidFill>
                  <a:schemeClr val="tx1"/>
                </a:solidFill>
              </a:rPr>
              <a:t>pubis</a:t>
            </a:r>
            <a:r>
              <a:rPr lang="tr-TR" b="1" dirty="0" smtClean="0">
                <a:solidFill>
                  <a:schemeClr val="tx1"/>
                </a:solidFill>
              </a:rPr>
              <a:t> kolları arasındaki mesafe 8 cm</a:t>
            </a:r>
          </a:p>
          <a:p>
            <a:pPr marL="1028700" lvl="2" indent="-571500" defTabSz="914400">
              <a:spcBef>
                <a:spcPts val="0"/>
              </a:spcBef>
              <a:buSzTx/>
              <a:buFont typeface="Arial" charset="0"/>
              <a:buChar char="•"/>
            </a:pPr>
            <a:endParaRPr lang="tr-TR" b="1" dirty="0" smtClean="0">
              <a:solidFill>
                <a:schemeClr val="tx1"/>
              </a:solidFill>
            </a:endParaRPr>
          </a:p>
        </p:txBody>
      </p:sp>
      <p:sp>
        <p:nvSpPr>
          <p:cNvPr id="5" name="Shape 124"/>
          <p:cNvSpPr>
            <a:spLocks noGrp="1"/>
          </p:cNvSpPr>
          <p:nvPr>
            <p:ph type="title"/>
          </p:nvPr>
        </p:nvSpPr>
        <p:spPr>
          <a:xfrm>
            <a:off x="0" y="0"/>
            <a:ext cx="11099800" cy="2120900"/>
          </a:xfrm>
          <a:prstGeom prst="rect">
            <a:avLst/>
          </a:prstGeom>
          <a:solidFill>
            <a:schemeClr val="tx1"/>
          </a:solidFill>
        </p:spPr>
        <p:txBody>
          <a:bodyPr>
            <a:normAutofit/>
          </a:bodyPr>
          <a:lstStyle/>
          <a:p>
            <a:pPr algn="l">
              <a:defRPr sz="4800" b="1">
                <a:latin typeface="+mn-lt"/>
                <a:ea typeface="+mn-ea"/>
                <a:cs typeface="+mn-cs"/>
                <a:sym typeface="Times New Roman"/>
              </a:defRPr>
            </a:pPr>
            <a:r>
              <a:rPr lang="tr-TR" sz="5400" dirty="0" err="1" smtClean="0">
                <a:solidFill>
                  <a:schemeClr val="tx2">
                    <a:lumMod val="10000"/>
                  </a:schemeClr>
                </a:solidFill>
              </a:rPr>
              <a:t>Sefalopelvik</a:t>
            </a:r>
            <a:r>
              <a:rPr lang="tr-TR" sz="5400" dirty="0" smtClean="0">
                <a:solidFill>
                  <a:schemeClr val="tx2">
                    <a:lumMod val="10000"/>
                  </a:schemeClr>
                </a:solidFill>
              </a:rPr>
              <a:t> uygunsuzluk</a:t>
            </a:r>
            <a:endParaRPr sz="5400" dirty="0">
              <a:solidFill>
                <a:schemeClr val="tx2">
                  <a:lumMod val="10000"/>
                </a:schemeClr>
              </a:solidFill>
            </a:endParaRPr>
          </a:p>
        </p:txBody>
      </p:sp>
      <p:sp>
        <p:nvSpPr>
          <p:cNvPr id="4" name="TextBox 3"/>
          <p:cNvSpPr txBox="1"/>
          <p:nvPr/>
        </p:nvSpPr>
        <p:spPr>
          <a:xfrm flipH="1">
            <a:off x="911146" y="7894881"/>
            <a:ext cx="11008660" cy="1579920"/>
          </a:xfrm>
          <a:prstGeom prst="rect">
            <a:avLst/>
          </a:prstGeom>
          <a:solidFill>
            <a:schemeClr val="accent1">
              <a:lumMod val="7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457200" lvl="2" indent="0" defTabSz="914400"/>
            <a:r>
              <a:rPr lang="tr-TR" sz="3200" b="1" dirty="0">
                <a:solidFill>
                  <a:schemeClr val="tx1"/>
                </a:solidFill>
                <a:latin typeface="+mn-lt"/>
              </a:rPr>
              <a:t>***Çıkım darlıkları orta </a:t>
            </a:r>
            <a:r>
              <a:rPr lang="tr-TR" sz="3200" b="1" dirty="0" err="1">
                <a:solidFill>
                  <a:schemeClr val="tx1"/>
                </a:solidFill>
                <a:latin typeface="+mn-lt"/>
              </a:rPr>
              <a:t>pelvis</a:t>
            </a:r>
            <a:r>
              <a:rPr lang="tr-TR" sz="3200" b="1" dirty="0">
                <a:solidFill>
                  <a:schemeClr val="tx1"/>
                </a:solidFill>
                <a:latin typeface="+mn-lt"/>
              </a:rPr>
              <a:t> darlığı ile birlikte</a:t>
            </a:r>
          </a:p>
          <a:p>
            <a:pPr marL="457200" lvl="2" indent="0" defTabSz="914400"/>
            <a:r>
              <a:rPr lang="tr-TR" sz="3200" b="1" dirty="0">
                <a:solidFill>
                  <a:schemeClr val="tx1"/>
                </a:solidFill>
                <a:latin typeface="+mn-lt"/>
              </a:rPr>
              <a:t>Ama normal çıkım, normal orta </a:t>
            </a:r>
            <a:r>
              <a:rPr lang="tr-TR" sz="3200" b="1" dirty="0" err="1">
                <a:solidFill>
                  <a:schemeClr val="tx1"/>
                </a:solidFill>
                <a:latin typeface="+mn-lt"/>
              </a:rPr>
              <a:t>pelvis</a:t>
            </a:r>
            <a:r>
              <a:rPr lang="tr-TR" sz="3200" b="1" dirty="0">
                <a:solidFill>
                  <a:schemeClr val="tx1"/>
                </a:solidFill>
                <a:latin typeface="+mn-lt"/>
              </a:rPr>
              <a:t> demek değil</a:t>
            </a:r>
          </a:p>
          <a:p>
            <a:pPr marL="457200" lvl="2" indent="0" defTabSz="914400"/>
            <a:r>
              <a:rPr lang="tr-TR" sz="3200" b="1" dirty="0">
                <a:solidFill>
                  <a:schemeClr val="tx1"/>
                </a:solidFill>
                <a:latin typeface="+mn-lt"/>
              </a:rPr>
              <a:t>***Çıkım darlıkları </a:t>
            </a:r>
            <a:r>
              <a:rPr lang="tr-TR" sz="3200" b="1" dirty="0" err="1">
                <a:solidFill>
                  <a:schemeClr val="tx1"/>
                </a:solidFill>
                <a:latin typeface="+mn-lt"/>
              </a:rPr>
              <a:t>distosi</a:t>
            </a:r>
            <a:r>
              <a:rPr lang="tr-TR" sz="3200" b="1" dirty="0">
                <a:solidFill>
                  <a:schemeClr val="tx1"/>
                </a:solidFill>
                <a:latin typeface="+mn-lt"/>
              </a:rPr>
              <a:t> değil, perine travması sebebidir</a:t>
            </a:r>
            <a:endParaRPr lang="tr-TR" b="1" dirty="0">
              <a:solidFill>
                <a:schemeClr val="tx1"/>
              </a:solidFill>
              <a:latin typeface="+mn-lt"/>
            </a:endParaRP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1944" t="22274" r="11615" b="21714"/>
          <a:stretch/>
        </p:blipFill>
        <p:spPr>
          <a:xfrm>
            <a:off x="8217122" y="0"/>
            <a:ext cx="4787678" cy="2832847"/>
          </a:xfrm>
          <a:prstGeom prst="rect">
            <a:avLst/>
          </a:prstGeom>
        </p:spPr>
      </p:pic>
      <p:pic>
        <p:nvPicPr>
          <p:cNvPr id="7" name="Picture 6"/>
          <p:cNvPicPr>
            <a:picLocks noChangeAspect="1"/>
          </p:cNvPicPr>
          <p:nvPr/>
        </p:nvPicPr>
        <p:blipFill rotWithShape="1">
          <a:blip r:embed="rId4"/>
          <a:srcRect l="-1964" t="53920" r="-1"/>
          <a:stretch/>
        </p:blipFill>
        <p:spPr>
          <a:xfrm>
            <a:off x="8588188" y="4912658"/>
            <a:ext cx="4449043" cy="2270275"/>
          </a:xfrm>
          <a:prstGeom prst="rect">
            <a:avLst/>
          </a:prstGeom>
        </p:spPr>
      </p:pic>
    </p:spTree>
    <p:extLst>
      <p:ext uri="{BB962C8B-B14F-4D97-AF65-F5344CB8AC3E}">
        <p14:creationId xmlns:p14="http://schemas.microsoft.com/office/powerpoint/2010/main" val="429146006"/>
      </p:ext>
    </p:extLst>
  </p:cSld>
  <p:clrMapOvr>
    <a:masterClrMapping/>
  </p:clrMapOvr>
  <p:transition spd="med"/>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 name="Shape 125"/>
          <p:cNvSpPr>
            <a:spLocks noGrp="1"/>
          </p:cNvSpPr>
          <p:nvPr>
            <p:ph type="body" idx="1"/>
          </p:nvPr>
        </p:nvSpPr>
        <p:spPr>
          <a:xfrm>
            <a:off x="117095" y="3467100"/>
            <a:ext cx="11099800" cy="6286500"/>
          </a:xfrm>
          <a:prstGeom prst="rect">
            <a:avLst/>
          </a:prstGeom>
        </p:spPr>
        <p:txBody>
          <a:bodyPr anchor="t">
            <a:normAutofit fontScale="92500" lnSpcReduction="20000"/>
          </a:bodyPr>
          <a:lstStyle/>
          <a:p>
            <a:pPr marL="114300" indent="-571500" defTabSz="914400">
              <a:spcBef>
                <a:spcPts val="0"/>
              </a:spcBef>
              <a:buSzTx/>
            </a:pPr>
            <a:r>
              <a:rPr lang="tr-TR" b="1" dirty="0" smtClean="0">
                <a:solidFill>
                  <a:schemeClr val="tx1"/>
                </a:solidFill>
              </a:rPr>
              <a:t>Makat </a:t>
            </a:r>
            <a:r>
              <a:rPr lang="tr-TR" b="1" dirty="0" err="1" smtClean="0">
                <a:solidFill>
                  <a:schemeClr val="tx1"/>
                </a:solidFill>
              </a:rPr>
              <a:t>prezentasyonu</a:t>
            </a:r>
            <a:r>
              <a:rPr lang="tr-TR" b="1" dirty="0" smtClean="0">
                <a:solidFill>
                  <a:schemeClr val="tx1"/>
                </a:solidFill>
              </a:rPr>
              <a:t> </a:t>
            </a:r>
            <a:r>
              <a:rPr lang="tr-TR" b="1" dirty="0" err="1" smtClean="0">
                <a:solidFill>
                  <a:schemeClr val="tx1"/>
                </a:solidFill>
              </a:rPr>
              <a:t>termde</a:t>
            </a:r>
            <a:r>
              <a:rPr lang="tr-TR" b="1" dirty="0" smtClean="0">
                <a:solidFill>
                  <a:schemeClr val="tx1"/>
                </a:solidFill>
              </a:rPr>
              <a:t> %3.8</a:t>
            </a:r>
          </a:p>
          <a:p>
            <a:pPr marL="1028700" lvl="2" indent="-571500" defTabSz="914400">
              <a:spcBef>
                <a:spcPts val="0"/>
              </a:spcBef>
              <a:buSzTx/>
            </a:pPr>
            <a:r>
              <a:rPr lang="tr-TR" b="1" dirty="0" smtClean="0">
                <a:solidFill>
                  <a:schemeClr val="tx1"/>
                </a:solidFill>
              </a:rPr>
              <a:t>%85’i SCA</a:t>
            </a:r>
          </a:p>
          <a:p>
            <a:pPr marL="1028700" lvl="2" indent="-571500" defTabSz="914400">
              <a:spcBef>
                <a:spcPts val="0"/>
              </a:spcBef>
              <a:buSzTx/>
            </a:pPr>
            <a:r>
              <a:rPr lang="tr-TR" b="1" dirty="0" smtClean="0">
                <a:solidFill>
                  <a:schemeClr val="tx1"/>
                </a:solidFill>
              </a:rPr>
              <a:t>Planlı SCA </a:t>
            </a:r>
            <a:r>
              <a:rPr lang="tr-TR" b="1" dirty="0" err="1" smtClean="0">
                <a:solidFill>
                  <a:schemeClr val="tx1"/>
                </a:solidFill>
              </a:rPr>
              <a:t>morbidite</a:t>
            </a:r>
            <a:r>
              <a:rPr lang="tr-TR" b="1" dirty="0" smtClean="0">
                <a:solidFill>
                  <a:schemeClr val="tx1"/>
                </a:solidFill>
              </a:rPr>
              <a:t> %1.6</a:t>
            </a:r>
          </a:p>
          <a:p>
            <a:pPr marL="1028700" lvl="2" indent="-571500" defTabSz="914400">
              <a:spcBef>
                <a:spcPts val="0"/>
              </a:spcBef>
              <a:buSzTx/>
            </a:pPr>
            <a:r>
              <a:rPr lang="tr-TR" b="1" dirty="0" smtClean="0">
                <a:solidFill>
                  <a:schemeClr val="tx1"/>
                </a:solidFill>
              </a:rPr>
              <a:t>Planlı vajinal doğumda ise %5</a:t>
            </a:r>
          </a:p>
          <a:p>
            <a:pPr marL="571500" lvl="1" indent="-571500" defTabSz="914400">
              <a:spcBef>
                <a:spcPts val="0"/>
              </a:spcBef>
              <a:buSzTx/>
            </a:pPr>
            <a:r>
              <a:rPr lang="tr-TR" b="1" dirty="0" err="1" smtClean="0">
                <a:solidFill>
                  <a:srgbClr val="FFFF00"/>
                </a:solidFill>
              </a:rPr>
              <a:t>Eksternal</a:t>
            </a:r>
            <a:r>
              <a:rPr lang="tr-TR" b="1" dirty="0" smtClean="0">
                <a:solidFill>
                  <a:srgbClr val="FFFF00"/>
                </a:solidFill>
              </a:rPr>
              <a:t> </a:t>
            </a:r>
            <a:r>
              <a:rPr lang="tr-TR" b="1" dirty="0" err="1" smtClean="0">
                <a:solidFill>
                  <a:srgbClr val="FFFF00"/>
                </a:solidFill>
              </a:rPr>
              <a:t>sefalik</a:t>
            </a:r>
            <a:r>
              <a:rPr lang="tr-TR" b="1" dirty="0" smtClean="0">
                <a:solidFill>
                  <a:srgbClr val="FFFF00"/>
                </a:solidFill>
              </a:rPr>
              <a:t> versiyon</a:t>
            </a:r>
          </a:p>
          <a:p>
            <a:pPr marL="1028700" lvl="2" indent="-571500" defTabSz="914400">
              <a:spcBef>
                <a:spcPts val="0"/>
              </a:spcBef>
              <a:buSzTx/>
            </a:pPr>
            <a:r>
              <a:rPr lang="tr-TR" b="1" dirty="0" err="1" smtClean="0">
                <a:solidFill>
                  <a:schemeClr val="tx1"/>
                </a:solidFill>
              </a:rPr>
              <a:t>Multipar</a:t>
            </a:r>
            <a:r>
              <a:rPr lang="tr-TR" b="1" dirty="0" smtClean="0">
                <a:solidFill>
                  <a:schemeClr val="tx1"/>
                </a:solidFill>
              </a:rPr>
              <a:t> başarı %67, </a:t>
            </a:r>
            <a:r>
              <a:rPr lang="tr-TR" b="1" dirty="0" err="1" smtClean="0">
                <a:solidFill>
                  <a:schemeClr val="tx1"/>
                </a:solidFill>
              </a:rPr>
              <a:t>Nullipar</a:t>
            </a:r>
            <a:r>
              <a:rPr lang="tr-TR" b="1" dirty="0" smtClean="0">
                <a:solidFill>
                  <a:schemeClr val="tx1"/>
                </a:solidFill>
              </a:rPr>
              <a:t> %30</a:t>
            </a:r>
          </a:p>
          <a:p>
            <a:pPr marL="1028700" lvl="2" indent="-571500" defTabSz="914400">
              <a:spcBef>
                <a:spcPts val="0"/>
              </a:spcBef>
              <a:buSzTx/>
            </a:pPr>
            <a:r>
              <a:rPr lang="tr-TR" b="1" dirty="0" err="1" smtClean="0">
                <a:solidFill>
                  <a:schemeClr val="tx1"/>
                </a:solidFill>
              </a:rPr>
              <a:t>Termde</a:t>
            </a:r>
            <a:r>
              <a:rPr lang="tr-TR" b="1" dirty="0" smtClean="0">
                <a:solidFill>
                  <a:schemeClr val="tx1"/>
                </a:solidFill>
              </a:rPr>
              <a:t> baş </a:t>
            </a:r>
            <a:r>
              <a:rPr lang="tr-TR" b="1" dirty="0" err="1" smtClean="0">
                <a:solidFill>
                  <a:schemeClr val="tx1"/>
                </a:solidFill>
              </a:rPr>
              <a:t>prez</a:t>
            </a:r>
            <a:r>
              <a:rPr lang="tr-TR" b="1" dirty="0" smtClean="0">
                <a:solidFill>
                  <a:schemeClr val="tx1"/>
                </a:solidFill>
              </a:rPr>
              <a:t>. doğum oranı Np %82, </a:t>
            </a:r>
            <a:r>
              <a:rPr lang="tr-TR" b="1" dirty="0" err="1" smtClean="0">
                <a:solidFill>
                  <a:schemeClr val="tx1"/>
                </a:solidFill>
              </a:rPr>
              <a:t>Mp</a:t>
            </a:r>
            <a:r>
              <a:rPr lang="tr-TR" b="1" dirty="0" smtClean="0">
                <a:solidFill>
                  <a:schemeClr val="tx1"/>
                </a:solidFill>
              </a:rPr>
              <a:t> %87</a:t>
            </a:r>
          </a:p>
          <a:p>
            <a:pPr marL="1028700" lvl="2" indent="-571500" defTabSz="914400">
              <a:spcBef>
                <a:spcPts val="0"/>
              </a:spcBef>
              <a:buSzTx/>
            </a:pPr>
            <a:r>
              <a:rPr lang="tr-TR" b="1" u="sng" dirty="0" smtClean="0">
                <a:solidFill>
                  <a:schemeClr val="tx1"/>
                </a:solidFill>
              </a:rPr>
              <a:t>36 0/7 haftada tespit edilmesi durumunda teklif edilmeli</a:t>
            </a:r>
          </a:p>
          <a:p>
            <a:pPr marL="571500" lvl="1" indent="-571500" defTabSz="914400">
              <a:spcBef>
                <a:spcPts val="0"/>
              </a:spcBef>
              <a:buSzTx/>
            </a:pPr>
            <a:r>
              <a:rPr lang="tr-TR" b="1" dirty="0" smtClean="0">
                <a:solidFill>
                  <a:schemeClr val="tx1"/>
                </a:solidFill>
              </a:rPr>
              <a:t>Makat doğum vajinal doğuma bırakıldığında</a:t>
            </a:r>
          </a:p>
          <a:p>
            <a:pPr marL="1028700" lvl="2" indent="-571500" defTabSz="914400">
              <a:spcBef>
                <a:spcPts val="0"/>
              </a:spcBef>
              <a:buSzTx/>
            </a:pPr>
            <a:r>
              <a:rPr lang="tr-TR" b="1" dirty="0" smtClean="0">
                <a:solidFill>
                  <a:schemeClr val="tx1"/>
                </a:solidFill>
              </a:rPr>
              <a:t>Acil sezaryen durumunda </a:t>
            </a:r>
            <a:r>
              <a:rPr lang="tr-TR" b="1" dirty="0" err="1" smtClean="0">
                <a:solidFill>
                  <a:schemeClr val="tx1"/>
                </a:solidFill>
              </a:rPr>
              <a:t>neonatal</a:t>
            </a:r>
            <a:r>
              <a:rPr lang="tr-TR" b="1" dirty="0" smtClean="0">
                <a:solidFill>
                  <a:schemeClr val="tx1"/>
                </a:solidFill>
              </a:rPr>
              <a:t> </a:t>
            </a:r>
            <a:r>
              <a:rPr lang="tr-TR" b="1" dirty="0" err="1" smtClean="0">
                <a:solidFill>
                  <a:schemeClr val="tx1"/>
                </a:solidFill>
              </a:rPr>
              <a:t>morbidite</a:t>
            </a:r>
            <a:r>
              <a:rPr lang="tr-TR" b="1" dirty="0" smtClean="0">
                <a:solidFill>
                  <a:schemeClr val="tx1"/>
                </a:solidFill>
              </a:rPr>
              <a:t> daha fazla</a:t>
            </a:r>
          </a:p>
          <a:p>
            <a:pPr marL="1028700" lvl="2" indent="-571500" defTabSz="914400">
              <a:spcBef>
                <a:spcPts val="0"/>
              </a:spcBef>
              <a:buSzTx/>
            </a:pPr>
            <a:r>
              <a:rPr lang="tr-TR" b="1" dirty="0" smtClean="0">
                <a:solidFill>
                  <a:schemeClr val="tx1"/>
                </a:solidFill>
              </a:rPr>
              <a:t>Bilgilendirilmiş onam alınmalı</a:t>
            </a:r>
          </a:p>
        </p:txBody>
      </p:sp>
      <p:sp>
        <p:nvSpPr>
          <p:cNvPr id="5" name="Shape 124"/>
          <p:cNvSpPr>
            <a:spLocks noGrp="1"/>
          </p:cNvSpPr>
          <p:nvPr>
            <p:ph type="title"/>
          </p:nvPr>
        </p:nvSpPr>
        <p:spPr>
          <a:xfrm>
            <a:off x="0" y="389213"/>
            <a:ext cx="11099800" cy="2120900"/>
          </a:xfrm>
          <a:prstGeom prst="rect">
            <a:avLst/>
          </a:prstGeom>
          <a:solidFill>
            <a:schemeClr val="tx1"/>
          </a:solidFill>
        </p:spPr>
        <p:txBody>
          <a:bodyPr anchor="t">
            <a:normAutofit/>
          </a:bodyPr>
          <a:lstStyle/>
          <a:p>
            <a:pPr algn="l">
              <a:defRPr sz="4800" b="1">
                <a:latin typeface="+mn-lt"/>
                <a:ea typeface="+mn-ea"/>
                <a:cs typeface="+mn-cs"/>
                <a:sym typeface="Times New Roman"/>
              </a:defRPr>
            </a:pPr>
            <a:r>
              <a:rPr lang="tr-TR" sz="5400" dirty="0" err="1" smtClean="0">
                <a:solidFill>
                  <a:schemeClr val="tx2">
                    <a:lumMod val="10000"/>
                  </a:schemeClr>
                </a:solidFill>
              </a:rPr>
              <a:t>Malprezentasyon</a:t>
            </a:r>
            <a:endParaRPr sz="5400" dirty="0">
              <a:solidFill>
                <a:schemeClr val="tx2">
                  <a:lumMod val="10000"/>
                </a:schemeClr>
              </a:solidFill>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83246" y="1204946"/>
            <a:ext cx="2058148" cy="1305167"/>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r="12350"/>
          <a:stretch/>
        </p:blipFill>
        <p:spPr>
          <a:xfrm>
            <a:off x="5666995" y="389213"/>
            <a:ext cx="7337805" cy="2120900"/>
          </a:xfrm>
          <a:prstGeom prst="rect">
            <a:avLst/>
          </a:prstGeom>
        </p:spPr>
      </p:pic>
      <p:pic>
        <p:nvPicPr>
          <p:cNvPr id="4" name="Picture 3"/>
          <p:cNvPicPr>
            <a:picLocks noChangeAspect="1"/>
          </p:cNvPicPr>
          <p:nvPr/>
        </p:nvPicPr>
        <p:blipFill>
          <a:blip r:embed="rId5"/>
          <a:stretch>
            <a:fillRect/>
          </a:stretch>
        </p:blipFill>
        <p:spPr>
          <a:xfrm>
            <a:off x="9918198" y="1897872"/>
            <a:ext cx="3112887" cy="4026452"/>
          </a:xfrm>
          <a:prstGeom prst="rect">
            <a:avLst/>
          </a:prstGeom>
        </p:spPr>
      </p:pic>
    </p:spTree>
    <p:extLst>
      <p:ext uri="{BB962C8B-B14F-4D97-AF65-F5344CB8AC3E}">
        <p14:creationId xmlns:p14="http://schemas.microsoft.com/office/powerpoint/2010/main" val="891271147"/>
      </p:ext>
    </p:extLst>
  </p:cSld>
  <p:clrMapOvr>
    <a:masterClrMapping/>
  </p:clrMapOvr>
  <p:transition spd="med"/>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 name="Shape 125"/>
          <p:cNvSpPr>
            <a:spLocks noGrp="1"/>
          </p:cNvSpPr>
          <p:nvPr>
            <p:ph type="body" idx="1"/>
          </p:nvPr>
        </p:nvSpPr>
        <p:spPr>
          <a:prstGeom prst="rect">
            <a:avLst/>
          </a:prstGeom>
        </p:spPr>
        <p:txBody>
          <a:bodyPr anchor="t">
            <a:normAutofit lnSpcReduction="10000"/>
          </a:bodyPr>
          <a:lstStyle/>
          <a:p>
            <a:pPr defTabSz="914400">
              <a:spcBef>
                <a:spcPts val="0"/>
              </a:spcBef>
              <a:buSzTx/>
              <a:buFont typeface="Arial" charset="0"/>
              <a:buChar char="•"/>
            </a:pPr>
            <a:r>
              <a:rPr lang="tr-TR" b="1" dirty="0" err="1" smtClean="0">
                <a:solidFill>
                  <a:schemeClr val="tx1"/>
                </a:solidFill>
              </a:rPr>
              <a:t>Termde</a:t>
            </a:r>
            <a:r>
              <a:rPr lang="tr-TR" b="1" dirty="0" smtClean="0">
                <a:solidFill>
                  <a:schemeClr val="tx1"/>
                </a:solidFill>
              </a:rPr>
              <a:t> %8</a:t>
            </a:r>
          </a:p>
          <a:p>
            <a:pPr defTabSz="914400">
              <a:spcBef>
                <a:spcPts val="0"/>
              </a:spcBef>
              <a:buSzTx/>
              <a:buFont typeface="Arial" charset="0"/>
              <a:buChar char="•"/>
            </a:pPr>
            <a:r>
              <a:rPr lang="tr-TR" b="1" dirty="0" smtClean="0">
                <a:solidFill>
                  <a:schemeClr val="tx1"/>
                </a:solidFill>
              </a:rPr>
              <a:t>Doğum eylemi başlamadan </a:t>
            </a:r>
            <a:r>
              <a:rPr lang="tr-TR" b="1" dirty="0" err="1" smtClean="0">
                <a:solidFill>
                  <a:schemeClr val="tx1"/>
                </a:solidFill>
              </a:rPr>
              <a:t>membranların</a:t>
            </a:r>
            <a:r>
              <a:rPr lang="tr-TR" b="1" dirty="0" smtClean="0">
                <a:solidFill>
                  <a:schemeClr val="tx1"/>
                </a:solidFill>
              </a:rPr>
              <a:t> </a:t>
            </a:r>
            <a:r>
              <a:rPr lang="tr-TR" b="1" dirty="0" err="1" smtClean="0">
                <a:solidFill>
                  <a:schemeClr val="tx1"/>
                </a:solidFill>
              </a:rPr>
              <a:t>spontan</a:t>
            </a:r>
            <a:r>
              <a:rPr lang="tr-TR" b="1" dirty="0" smtClean="0">
                <a:solidFill>
                  <a:schemeClr val="tx1"/>
                </a:solidFill>
              </a:rPr>
              <a:t> </a:t>
            </a:r>
            <a:r>
              <a:rPr lang="tr-TR" b="1" dirty="0" err="1" smtClean="0">
                <a:solidFill>
                  <a:schemeClr val="tx1"/>
                </a:solidFill>
              </a:rPr>
              <a:t>rüptürü</a:t>
            </a:r>
            <a:endParaRPr lang="tr-TR" b="1" dirty="0" smtClean="0">
              <a:solidFill>
                <a:schemeClr val="tx1"/>
              </a:solidFill>
            </a:endParaRPr>
          </a:p>
          <a:p>
            <a:pPr lvl="1" defTabSz="914400">
              <a:spcBef>
                <a:spcPts val="0"/>
              </a:spcBef>
              <a:buSzTx/>
              <a:buFont typeface="Arial" charset="0"/>
              <a:buChar char="•"/>
            </a:pPr>
            <a:r>
              <a:rPr lang="tr-TR" b="1" dirty="0" smtClean="0">
                <a:solidFill>
                  <a:schemeClr val="tx1"/>
                </a:solidFill>
              </a:rPr>
              <a:t>%77-79 ilk 12 </a:t>
            </a:r>
            <a:r>
              <a:rPr lang="tr-TR" b="1" dirty="0" err="1" smtClean="0">
                <a:solidFill>
                  <a:schemeClr val="tx1"/>
                </a:solidFill>
              </a:rPr>
              <a:t>st</a:t>
            </a:r>
            <a:endParaRPr lang="tr-TR" b="1" dirty="0">
              <a:solidFill>
                <a:schemeClr val="tx1"/>
              </a:solidFill>
            </a:endParaRPr>
          </a:p>
          <a:p>
            <a:pPr lvl="1" defTabSz="914400">
              <a:spcBef>
                <a:spcPts val="0"/>
              </a:spcBef>
              <a:buSzTx/>
              <a:buFont typeface="Arial" charset="0"/>
              <a:buChar char="•"/>
            </a:pPr>
            <a:r>
              <a:rPr lang="tr-TR" b="1" dirty="0" smtClean="0">
                <a:solidFill>
                  <a:schemeClr val="tx1"/>
                </a:solidFill>
              </a:rPr>
              <a:t>%95’i ilk 24-28 </a:t>
            </a:r>
            <a:r>
              <a:rPr lang="tr-TR" b="1" dirty="0" err="1" smtClean="0">
                <a:solidFill>
                  <a:schemeClr val="tx1"/>
                </a:solidFill>
              </a:rPr>
              <a:t>st</a:t>
            </a:r>
            <a:r>
              <a:rPr lang="tr-TR" b="1" dirty="0" smtClean="0">
                <a:solidFill>
                  <a:schemeClr val="tx1"/>
                </a:solidFill>
              </a:rPr>
              <a:t> aktif </a:t>
            </a:r>
            <a:r>
              <a:rPr lang="tr-TR" b="1" dirty="0" err="1" smtClean="0">
                <a:solidFill>
                  <a:schemeClr val="tx1"/>
                </a:solidFill>
              </a:rPr>
              <a:t>travay</a:t>
            </a:r>
            <a:r>
              <a:rPr lang="tr-TR" b="1" dirty="0" smtClean="0">
                <a:solidFill>
                  <a:schemeClr val="tx1"/>
                </a:solidFill>
              </a:rPr>
              <a:t> başlar</a:t>
            </a:r>
          </a:p>
          <a:p>
            <a:pPr defTabSz="914400">
              <a:spcBef>
                <a:spcPts val="0"/>
              </a:spcBef>
              <a:buSzTx/>
              <a:buFont typeface="Arial" charset="0"/>
              <a:buChar char="•"/>
            </a:pPr>
            <a:r>
              <a:rPr lang="tr-TR" b="1" dirty="0" smtClean="0">
                <a:solidFill>
                  <a:schemeClr val="tx1"/>
                </a:solidFill>
              </a:rPr>
              <a:t>Hemen indüksiyon/konservatif yönetim(12-24 </a:t>
            </a:r>
            <a:r>
              <a:rPr lang="tr-TR" b="1" dirty="0" err="1" smtClean="0">
                <a:solidFill>
                  <a:schemeClr val="tx1"/>
                </a:solidFill>
              </a:rPr>
              <a:t>st</a:t>
            </a:r>
            <a:r>
              <a:rPr lang="tr-TR" b="1" dirty="0" smtClean="0">
                <a:solidFill>
                  <a:schemeClr val="tx1"/>
                </a:solidFill>
              </a:rPr>
              <a:t> bekleme)</a:t>
            </a:r>
          </a:p>
          <a:p>
            <a:pPr lvl="1" defTabSz="914400">
              <a:spcBef>
                <a:spcPts val="0"/>
              </a:spcBef>
              <a:buSzTx/>
              <a:buFont typeface="Arial" charset="0"/>
              <a:buChar char="•"/>
            </a:pPr>
            <a:r>
              <a:rPr lang="tr-TR" b="1" dirty="0" err="1" smtClean="0">
                <a:solidFill>
                  <a:schemeClr val="tx1"/>
                </a:solidFill>
              </a:rPr>
              <a:t>Neonatal</a:t>
            </a:r>
            <a:r>
              <a:rPr lang="tr-TR" b="1" dirty="0" smtClean="0">
                <a:solidFill>
                  <a:schemeClr val="tx1"/>
                </a:solidFill>
              </a:rPr>
              <a:t> </a:t>
            </a:r>
            <a:r>
              <a:rPr lang="tr-TR" b="1" dirty="0" err="1" smtClean="0">
                <a:solidFill>
                  <a:schemeClr val="tx1"/>
                </a:solidFill>
              </a:rPr>
              <a:t>sepsis</a:t>
            </a:r>
            <a:r>
              <a:rPr lang="tr-TR" b="1" dirty="0" smtClean="0">
                <a:solidFill>
                  <a:schemeClr val="tx1"/>
                </a:solidFill>
              </a:rPr>
              <a:t>/SCA oranları fark yok</a:t>
            </a:r>
          </a:p>
          <a:p>
            <a:pPr lvl="1" defTabSz="914400">
              <a:spcBef>
                <a:spcPts val="0"/>
              </a:spcBef>
              <a:buSzTx/>
              <a:buFont typeface="Arial" charset="0"/>
              <a:buChar char="•"/>
            </a:pPr>
            <a:r>
              <a:rPr lang="tr-TR" b="1" dirty="0" err="1">
                <a:solidFill>
                  <a:schemeClr val="tx1"/>
                </a:solidFill>
              </a:rPr>
              <a:t>İ</a:t>
            </a:r>
            <a:r>
              <a:rPr lang="tr-TR" b="1" dirty="0" err="1" smtClean="0">
                <a:solidFill>
                  <a:schemeClr val="tx1"/>
                </a:solidFill>
              </a:rPr>
              <a:t>nd</a:t>
            </a:r>
            <a:r>
              <a:rPr lang="tr-TR" b="1" dirty="0" smtClean="0">
                <a:solidFill>
                  <a:schemeClr val="tx1"/>
                </a:solidFill>
              </a:rPr>
              <a:t>. grubu: </a:t>
            </a:r>
            <a:r>
              <a:rPr lang="tr-TR" b="1" dirty="0" err="1" smtClean="0">
                <a:solidFill>
                  <a:schemeClr val="tx1"/>
                </a:solidFill>
              </a:rPr>
              <a:t>Koryoamniyonit</a:t>
            </a:r>
            <a:r>
              <a:rPr lang="tr-TR" b="1" dirty="0" smtClean="0">
                <a:solidFill>
                  <a:schemeClr val="tx1"/>
                </a:solidFill>
              </a:rPr>
              <a:t>/</a:t>
            </a:r>
            <a:r>
              <a:rPr lang="tr-TR" b="1" dirty="0" err="1" smtClean="0">
                <a:solidFill>
                  <a:schemeClr val="tx1"/>
                </a:solidFill>
              </a:rPr>
              <a:t>endometrit</a:t>
            </a:r>
            <a:r>
              <a:rPr lang="tr-TR" b="1" dirty="0" smtClean="0">
                <a:solidFill>
                  <a:schemeClr val="tx1"/>
                </a:solidFill>
              </a:rPr>
              <a:t> daha az</a:t>
            </a:r>
          </a:p>
          <a:p>
            <a:pPr lvl="1" defTabSz="914400">
              <a:spcBef>
                <a:spcPts val="0"/>
              </a:spcBef>
              <a:buSzTx/>
              <a:buFont typeface="Arial" charset="0"/>
              <a:buChar char="•"/>
            </a:pPr>
            <a:r>
              <a:rPr lang="tr-TR" b="1" dirty="0" smtClean="0">
                <a:solidFill>
                  <a:schemeClr val="tx1"/>
                </a:solidFill>
              </a:rPr>
              <a:t>İndüksiyon sezaryen oranını değiştirmiyor (RR: 0.94)</a:t>
            </a:r>
          </a:p>
        </p:txBody>
      </p:sp>
      <p:sp>
        <p:nvSpPr>
          <p:cNvPr id="2" name="Title 1"/>
          <p:cNvSpPr>
            <a:spLocks noGrp="1"/>
          </p:cNvSpPr>
          <p:nvPr>
            <p:ph type="title"/>
          </p:nvPr>
        </p:nvSpPr>
        <p:spPr/>
        <p:txBody>
          <a:bodyPr/>
          <a:lstStyle/>
          <a:p>
            <a:endParaRPr lang="en-US"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94424" y="0"/>
            <a:ext cx="10058400" cy="2497415"/>
          </a:xfrm>
          <a:prstGeom prst="rect">
            <a:avLst/>
          </a:prstGeom>
        </p:spPr>
      </p:pic>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r="76923" b="24942"/>
          <a:stretch/>
        </p:blipFill>
        <p:spPr>
          <a:xfrm>
            <a:off x="0" y="14519"/>
            <a:ext cx="2488813" cy="2482896"/>
          </a:xfrm>
          <a:prstGeom prst="rect">
            <a:avLst/>
          </a:prstGeom>
        </p:spPr>
      </p:pic>
      <p:sp>
        <p:nvSpPr>
          <p:cNvPr id="4" name="TextBox 3"/>
          <p:cNvSpPr txBox="1"/>
          <p:nvPr/>
        </p:nvSpPr>
        <p:spPr>
          <a:xfrm>
            <a:off x="11225344" y="1856740"/>
            <a:ext cx="1077218" cy="68736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sz="3800" b="1" i="0" u="none" strike="noStrike" cap="none" spc="0" normalizeH="0" baseline="0" dirty="0" smtClean="0">
                <a:ln>
                  <a:noFill/>
                </a:ln>
                <a:solidFill>
                  <a:schemeClr val="bg2"/>
                </a:solidFill>
                <a:effectLst/>
                <a:uFillTx/>
                <a:latin typeface="+mn-lt"/>
                <a:ea typeface="+mj-ea"/>
                <a:cs typeface="+mj-cs"/>
                <a:sym typeface="Helvetica Light"/>
              </a:rPr>
              <a:t>2006</a:t>
            </a:r>
            <a:endParaRPr kumimoji="0" lang="en-US" sz="3800" b="1" i="0" u="none" strike="noStrike" cap="none" spc="0" normalizeH="0" baseline="0" dirty="0">
              <a:ln>
                <a:noFill/>
              </a:ln>
              <a:solidFill>
                <a:schemeClr val="bg2"/>
              </a:solidFill>
              <a:effectLst/>
              <a:uFillTx/>
              <a:latin typeface="+mn-lt"/>
              <a:ea typeface="+mj-ea"/>
              <a:cs typeface="+mj-cs"/>
              <a:sym typeface="Helvetica Light"/>
            </a:endParaRPr>
          </a:p>
        </p:txBody>
      </p:sp>
    </p:spTree>
    <p:extLst>
      <p:ext uri="{BB962C8B-B14F-4D97-AF65-F5344CB8AC3E}">
        <p14:creationId xmlns:p14="http://schemas.microsoft.com/office/powerpoint/2010/main" val="894964776"/>
      </p:ext>
    </p:extLst>
  </p:cSld>
  <p:clrMapOvr>
    <a:masterClrMapping/>
  </p:clrMapOvr>
  <p:transition spd="med"/>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24"/>
          <p:cNvSpPr>
            <a:spLocks noGrp="1"/>
          </p:cNvSpPr>
          <p:nvPr>
            <p:ph type="title"/>
          </p:nvPr>
        </p:nvSpPr>
        <p:spPr>
          <a:xfrm>
            <a:off x="952500" y="0"/>
            <a:ext cx="10880912" cy="1119189"/>
          </a:xfrm>
          <a:prstGeom prst="rect">
            <a:avLst/>
          </a:prstGeom>
          <a:solidFill>
            <a:schemeClr val="tx1"/>
          </a:solidFill>
        </p:spPr>
        <p:txBody>
          <a:bodyPr>
            <a:normAutofit/>
          </a:bodyPr>
          <a:lstStyle/>
          <a:p>
            <a:pPr algn="l">
              <a:defRPr sz="4800" b="1">
                <a:latin typeface="+mn-lt"/>
                <a:ea typeface="+mn-ea"/>
                <a:cs typeface="+mn-cs"/>
                <a:sym typeface="Times New Roman"/>
              </a:defRPr>
            </a:pPr>
            <a:r>
              <a:rPr lang="tr-TR" sz="5400" dirty="0" smtClean="0">
                <a:solidFill>
                  <a:schemeClr val="tx2">
                    <a:lumMod val="10000"/>
                  </a:schemeClr>
                </a:solidFill>
              </a:rPr>
              <a:t>Başarısız doğum indüksiyonu</a:t>
            </a:r>
            <a:endParaRPr sz="5400" dirty="0">
              <a:solidFill>
                <a:schemeClr val="tx2">
                  <a:lumMod val="10000"/>
                </a:schemeClr>
              </a:solidFill>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119189"/>
            <a:ext cx="7440706" cy="2264958"/>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40706" y="2280224"/>
            <a:ext cx="5094455" cy="1103923"/>
          </a:xfrm>
          <a:prstGeom prst="rect">
            <a:avLst/>
          </a:prstGeom>
        </p:spPr>
      </p:pic>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092" y="4065465"/>
            <a:ext cx="13038892" cy="3662112"/>
          </a:xfrm>
          <a:prstGeom prst="rect">
            <a:avLst/>
          </a:prstGeom>
        </p:spPr>
      </p:pic>
    </p:spTree>
    <p:extLst>
      <p:ext uri="{BB962C8B-B14F-4D97-AF65-F5344CB8AC3E}">
        <p14:creationId xmlns:p14="http://schemas.microsoft.com/office/powerpoint/2010/main" val="944396143"/>
      </p:ext>
    </p:extLst>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 name="Shape 124"/>
          <p:cNvSpPr>
            <a:spLocks noGrp="1"/>
          </p:cNvSpPr>
          <p:nvPr>
            <p:ph type="title"/>
          </p:nvPr>
        </p:nvSpPr>
        <p:spPr>
          <a:xfrm>
            <a:off x="952500" y="406400"/>
            <a:ext cx="10606896" cy="1836468"/>
          </a:xfrm>
          <a:prstGeom prst="rect">
            <a:avLst/>
          </a:prstGeom>
          <a:solidFill>
            <a:schemeClr val="tx1"/>
          </a:solidFill>
        </p:spPr>
        <p:txBody>
          <a:bodyPr>
            <a:normAutofit/>
          </a:bodyPr>
          <a:lstStyle/>
          <a:p>
            <a:pPr algn="l">
              <a:defRPr sz="4800" b="1">
                <a:latin typeface="+mn-lt"/>
                <a:ea typeface="+mn-ea"/>
                <a:cs typeface="+mn-cs"/>
                <a:sym typeface="Times New Roman"/>
              </a:defRPr>
            </a:pPr>
            <a:r>
              <a:rPr lang="tr-TR" sz="6600" dirty="0" smtClean="0">
                <a:solidFill>
                  <a:schemeClr val="tx2">
                    <a:lumMod val="10000"/>
                  </a:schemeClr>
                </a:solidFill>
              </a:rPr>
              <a:t>1. Evre &amp; 2. </a:t>
            </a:r>
            <a:r>
              <a:rPr lang="tr-TR" sz="6600" dirty="0">
                <a:solidFill>
                  <a:schemeClr val="tx2">
                    <a:lumMod val="10000"/>
                  </a:schemeClr>
                </a:solidFill>
              </a:rPr>
              <a:t>E</a:t>
            </a:r>
            <a:r>
              <a:rPr lang="tr-TR" sz="6600" dirty="0" smtClean="0">
                <a:solidFill>
                  <a:schemeClr val="tx2">
                    <a:lumMod val="10000"/>
                  </a:schemeClr>
                </a:solidFill>
              </a:rPr>
              <a:t>vre </a:t>
            </a:r>
            <a:endParaRPr sz="6600" dirty="0">
              <a:solidFill>
                <a:schemeClr val="tx2">
                  <a:lumMod val="10000"/>
                </a:schemeClr>
              </a:solidFill>
            </a:endParaRPr>
          </a:p>
        </p:txBody>
      </p:sp>
      <p:sp>
        <p:nvSpPr>
          <p:cNvPr id="125" name="Shape 125"/>
          <p:cNvSpPr>
            <a:spLocks noGrp="1"/>
          </p:cNvSpPr>
          <p:nvPr>
            <p:ph type="body" idx="1"/>
          </p:nvPr>
        </p:nvSpPr>
        <p:spPr>
          <a:prstGeom prst="rect">
            <a:avLst/>
          </a:prstGeom>
        </p:spPr>
        <p:txBody>
          <a:bodyPr anchor="t">
            <a:normAutofit fontScale="92500" lnSpcReduction="10000"/>
          </a:bodyPr>
          <a:lstStyle/>
          <a:p>
            <a:pPr defTabSz="914400">
              <a:spcBef>
                <a:spcPts val="0"/>
              </a:spcBef>
              <a:buSzTx/>
              <a:buFont typeface="Arial" charset="0"/>
              <a:buChar char="•"/>
            </a:pPr>
            <a:r>
              <a:rPr lang="tr-TR" b="1" dirty="0" smtClean="0">
                <a:solidFill>
                  <a:srgbClr val="FFFF00"/>
                </a:solidFill>
              </a:rPr>
              <a:t>1. EVRE</a:t>
            </a:r>
          </a:p>
          <a:p>
            <a:pPr defTabSz="914400">
              <a:spcBef>
                <a:spcPts val="0"/>
              </a:spcBef>
              <a:buSzTx/>
              <a:buFont typeface="Arial" charset="0"/>
              <a:buChar char="•"/>
            </a:pPr>
            <a:r>
              <a:rPr lang="tr-TR" b="1" dirty="0" smtClean="0"/>
              <a:t>Doğum eyleminin </a:t>
            </a:r>
            <a:r>
              <a:rPr lang="tr-TR" b="1" dirty="0" err="1" smtClean="0"/>
              <a:t>başlangıcı</a:t>
            </a:r>
            <a:r>
              <a:rPr lang="tr-TR" b="1" dirty="0" err="1" smtClean="0">
                <a:sym typeface="Wingdings"/>
              </a:rPr>
              <a:t>Tam</a:t>
            </a:r>
            <a:r>
              <a:rPr lang="tr-TR" b="1" dirty="0" smtClean="0">
                <a:sym typeface="Wingdings"/>
              </a:rPr>
              <a:t> </a:t>
            </a:r>
            <a:r>
              <a:rPr lang="tr-TR" b="1" dirty="0" err="1" smtClean="0">
                <a:sym typeface="Wingdings"/>
              </a:rPr>
              <a:t>servikal</a:t>
            </a:r>
            <a:r>
              <a:rPr lang="tr-TR" b="1" dirty="0" smtClean="0">
                <a:sym typeface="Wingdings"/>
              </a:rPr>
              <a:t> açıklık</a:t>
            </a:r>
          </a:p>
          <a:p>
            <a:pPr lvl="1" defTabSz="914400">
              <a:spcBef>
                <a:spcPts val="0"/>
              </a:spcBef>
              <a:buSzTx/>
              <a:buFont typeface="Arial" charset="0"/>
              <a:buChar char="•"/>
            </a:pPr>
            <a:r>
              <a:rPr lang="tr-TR" b="1" dirty="0" smtClean="0">
                <a:sym typeface="Wingdings"/>
              </a:rPr>
              <a:t>Etkin </a:t>
            </a:r>
            <a:r>
              <a:rPr lang="tr-TR" b="1" dirty="0" err="1" smtClean="0">
                <a:sym typeface="Wingdings"/>
              </a:rPr>
              <a:t>kontraksiyonlar</a:t>
            </a:r>
            <a:r>
              <a:rPr lang="tr-TR" b="1" dirty="0" smtClean="0">
                <a:sym typeface="Wingdings"/>
              </a:rPr>
              <a:t> (&gt; 1 </a:t>
            </a:r>
            <a:r>
              <a:rPr lang="tr-TR" b="1" dirty="0" err="1" smtClean="0">
                <a:sym typeface="Wingdings"/>
              </a:rPr>
              <a:t>sa</a:t>
            </a:r>
            <a:r>
              <a:rPr lang="tr-TR" b="1" dirty="0" smtClean="0">
                <a:sym typeface="Wingdings"/>
              </a:rPr>
              <a:t> her 3-5 </a:t>
            </a:r>
            <a:r>
              <a:rPr lang="tr-TR" b="1" dirty="0" err="1" smtClean="0">
                <a:sym typeface="Wingdings"/>
              </a:rPr>
              <a:t>dk</a:t>
            </a:r>
            <a:r>
              <a:rPr lang="tr-TR" b="1" dirty="0" smtClean="0">
                <a:sym typeface="Wingdings"/>
              </a:rPr>
              <a:t> bir </a:t>
            </a:r>
            <a:r>
              <a:rPr lang="tr-TR" b="1" dirty="0" err="1" smtClean="0">
                <a:sym typeface="Wingdings"/>
              </a:rPr>
              <a:t>kontr</a:t>
            </a:r>
            <a:r>
              <a:rPr lang="tr-TR" b="1" dirty="0" smtClean="0">
                <a:sym typeface="Wingdings"/>
              </a:rPr>
              <a:t>.)</a:t>
            </a:r>
          </a:p>
          <a:p>
            <a:pPr lvl="1" defTabSz="914400">
              <a:spcBef>
                <a:spcPts val="0"/>
              </a:spcBef>
              <a:buSzTx/>
              <a:buFont typeface="Arial" charset="0"/>
              <a:buChar char="•"/>
            </a:pPr>
            <a:r>
              <a:rPr lang="tr-TR" b="1" u="sng" dirty="0" err="1" smtClean="0">
                <a:sym typeface="Wingdings"/>
              </a:rPr>
              <a:t>Latent</a:t>
            </a:r>
            <a:r>
              <a:rPr lang="tr-TR" b="1" u="sng" dirty="0" smtClean="0">
                <a:sym typeface="Wingdings"/>
              </a:rPr>
              <a:t> faz</a:t>
            </a:r>
          </a:p>
          <a:p>
            <a:pPr lvl="2" defTabSz="914400">
              <a:spcBef>
                <a:spcPts val="0"/>
              </a:spcBef>
              <a:buSzTx/>
              <a:buFont typeface="Arial" charset="0"/>
              <a:buChar char="•"/>
            </a:pPr>
            <a:r>
              <a:rPr lang="tr-TR" b="1" dirty="0" smtClean="0">
                <a:sym typeface="Wingdings"/>
              </a:rPr>
              <a:t>Kademeli </a:t>
            </a:r>
            <a:r>
              <a:rPr lang="tr-TR" b="1" dirty="0" err="1" smtClean="0">
                <a:sym typeface="Wingdings"/>
              </a:rPr>
              <a:t>servikal</a:t>
            </a:r>
            <a:r>
              <a:rPr lang="tr-TR" b="1" dirty="0" smtClean="0">
                <a:sym typeface="Wingdings"/>
              </a:rPr>
              <a:t> değişiklik</a:t>
            </a:r>
          </a:p>
          <a:p>
            <a:pPr lvl="1" defTabSz="914400">
              <a:spcBef>
                <a:spcPts val="0"/>
              </a:spcBef>
              <a:buSzTx/>
              <a:buFont typeface="Arial" charset="0"/>
              <a:buChar char="•"/>
            </a:pPr>
            <a:r>
              <a:rPr lang="tr-TR" b="1" u="sng" dirty="0" smtClean="0">
                <a:sym typeface="Wingdings"/>
              </a:rPr>
              <a:t>Aktif faz</a:t>
            </a:r>
          </a:p>
          <a:p>
            <a:pPr lvl="2" defTabSz="914400">
              <a:spcBef>
                <a:spcPts val="0"/>
              </a:spcBef>
              <a:buSzTx/>
              <a:buFont typeface="Arial" charset="0"/>
              <a:buChar char="•"/>
            </a:pPr>
            <a:r>
              <a:rPr lang="tr-TR" b="1" dirty="0" smtClean="0">
                <a:sym typeface="Wingdings"/>
              </a:rPr>
              <a:t>Hızlı </a:t>
            </a:r>
            <a:r>
              <a:rPr lang="tr-TR" b="1" dirty="0" err="1" smtClean="0">
                <a:sym typeface="Wingdings"/>
              </a:rPr>
              <a:t>servikal</a:t>
            </a:r>
            <a:r>
              <a:rPr lang="tr-TR" b="1" dirty="0" smtClean="0">
                <a:sym typeface="Wingdings"/>
              </a:rPr>
              <a:t> değişiklik</a:t>
            </a:r>
          </a:p>
          <a:p>
            <a:pPr lvl="1" defTabSz="914400">
              <a:spcBef>
                <a:spcPts val="0"/>
              </a:spcBef>
              <a:buSzTx/>
              <a:buFont typeface="Arial" charset="0"/>
              <a:buChar char="•"/>
            </a:pPr>
            <a:r>
              <a:rPr lang="tr-TR" b="1" dirty="0" err="1" smtClean="0">
                <a:sym typeface="Wingdings"/>
              </a:rPr>
              <a:t>Latent</a:t>
            </a:r>
            <a:r>
              <a:rPr lang="tr-TR" b="1" dirty="0" smtClean="0">
                <a:sym typeface="Wingdings"/>
              </a:rPr>
              <a:t>/aktif faz ayrımı : Kırılma noktası</a:t>
            </a:r>
          </a:p>
          <a:p>
            <a:pPr lvl="2" defTabSz="914400">
              <a:spcBef>
                <a:spcPts val="0"/>
              </a:spcBef>
              <a:buSzTx/>
              <a:buFont typeface="Arial" charset="0"/>
              <a:buChar char="•"/>
            </a:pPr>
            <a:r>
              <a:rPr lang="tr-TR" b="1" dirty="0" err="1" smtClean="0">
                <a:sym typeface="Wingdings"/>
              </a:rPr>
              <a:t>Nullipar</a:t>
            </a:r>
            <a:r>
              <a:rPr lang="tr-TR" b="1" dirty="0" smtClean="0">
                <a:sym typeface="Wingdings"/>
              </a:rPr>
              <a:t>/</a:t>
            </a:r>
            <a:r>
              <a:rPr lang="tr-TR" b="1" dirty="0" err="1" smtClean="0">
                <a:sym typeface="Wingdings"/>
              </a:rPr>
              <a:t>multipar</a:t>
            </a:r>
            <a:r>
              <a:rPr lang="tr-TR" b="1" dirty="0" smtClean="0">
                <a:sym typeface="Wingdings"/>
              </a:rPr>
              <a:t> farklı?</a:t>
            </a:r>
          </a:p>
          <a:p>
            <a:pPr defTabSz="914400">
              <a:spcBef>
                <a:spcPts val="0"/>
              </a:spcBef>
              <a:buSzTx/>
              <a:buFont typeface="Arial" charset="0"/>
              <a:buChar char="•"/>
            </a:pPr>
            <a:r>
              <a:rPr lang="tr-TR" b="1" dirty="0" smtClean="0">
                <a:solidFill>
                  <a:srgbClr val="FFFF00"/>
                </a:solidFill>
                <a:sym typeface="Wingdings"/>
              </a:rPr>
              <a:t>2. EVRE</a:t>
            </a:r>
          </a:p>
          <a:p>
            <a:pPr lvl="1" defTabSz="914400">
              <a:spcBef>
                <a:spcPts val="0"/>
              </a:spcBef>
              <a:buSzTx/>
              <a:buFont typeface="Arial" charset="0"/>
              <a:buChar char="•"/>
            </a:pPr>
            <a:r>
              <a:rPr lang="tr-TR" b="1" dirty="0" smtClean="0">
                <a:sym typeface="Wingdings"/>
              </a:rPr>
              <a:t>Tam </a:t>
            </a:r>
            <a:r>
              <a:rPr lang="tr-TR" b="1" dirty="0" err="1" smtClean="0">
                <a:sym typeface="Wingdings"/>
              </a:rPr>
              <a:t>servikal</a:t>
            </a:r>
            <a:r>
              <a:rPr lang="tr-TR" b="1" dirty="0" smtClean="0">
                <a:sym typeface="Wingdings"/>
              </a:rPr>
              <a:t> açıklıktan </a:t>
            </a:r>
            <a:r>
              <a:rPr lang="tr-TR" b="1" dirty="0" err="1" smtClean="0">
                <a:sym typeface="Wingdings"/>
              </a:rPr>
              <a:t>komplet</a:t>
            </a:r>
            <a:r>
              <a:rPr lang="tr-TR" b="1" dirty="0" smtClean="0">
                <a:sym typeface="Wingdings"/>
              </a:rPr>
              <a:t> </a:t>
            </a:r>
            <a:r>
              <a:rPr lang="tr-TR" b="1" dirty="0" err="1" smtClean="0">
                <a:sym typeface="Wingdings"/>
              </a:rPr>
              <a:t>fetal</a:t>
            </a:r>
            <a:r>
              <a:rPr lang="tr-TR" b="1" dirty="0" smtClean="0">
                <a:sym typeface="Wingdings"/>
              </a:rPr>
              <a:t> </a:t>
            </a:r>
            <a:r>
              <a:rPr lang="tr-TR" b="1" dirty="0" err="1" smtClean="0">
                <a:sym typeface="Wingdings"/>
              </a:rPr>
              <a:t>ekspulsiyon</a:t>
            </a:r>
            <a:endParaRPr lang="tr-TR" b="1" dirty="0" smtClean="0">
              <a:sym typeface="Wingdings"/>
            </a:endParaRPr>
          </a:p>
          <a:p>
            <a:pPr lvl="1" defTabSz="914400">
              <a:spcBef>
                <a:spcPts val="0"/>
              </a:spcBef>
              <a:buSzTx/>
              <a:buFont typeface="Arial" charset="0"/>
              <a:buChar char="•"/>
            </a:pPr>
            <a:r>
              <a:rPr lang="tr-TR" b="1" dirty="0" err="1" smtClean="0">
                <a:sym typeface="Wingdings"/>
              </a:rPr>
              <a:t>Maternal</a:t>
            </a:r>
            <a:r>
              <a:rPr lang="tr-TR" b="1" dirty="0" smtClean="0">
                <a:sym typeface="Wingdings"/>
              </a:rPr>
              <a:t> </a:t>
            </a:r>
            <a:r>
              <a:rPr lang="tr-TR" b="1" dirty="0" err="1" smtClean="0">
                <a:sym typeface="Wingdings"/>
              </a:rPr>
              <a:t>spontan</a:t>
            </a:r>
            <a:r>
              <a:rPr lang="tr-TR" b="1" dirty="0" smtClean="0">
                <a:sym typeface="Wingdings"/>
              </a:rPr>
              <a:t> ıkınma süreci : Pasif/aktif</a:t>
            </a:r>
          </a:p>
          <a:p>
            <a:pPr lvl="2" defTabSz="914400">
              <a:spcBef>
                <a:spcPts val="0"/>
              </a:spcBef>
              <a:buSzTx/>
              <a:buFont typeface="Arial" charset="0"/>
              <a:buChar char="•"/>
            </a:pPr>
            <a:endParaRPr lang="tr-TR" b="1" dirty="0" smtClean="0">
              <a:sym typeface="Wingdings"/>
            </a:endParaRPr>
          </a:p>
          <a:p>
            <a:pPr lvl="2" defTabSz="914400">
              <a:spcBef>
                <a:spcPts val="0"/>
              </a:spcBef>
              <a:buSzTx/>
              <a:buFont typeface="Arial" charset="0"/>
              <a:buChar char="•"/>
            </a:pPr>
            <a:endParaRPr lang="tr-TR" b="1" dirty="0" smtClean="0"/>
          </a:p>
        </p:txBody>
      </p:sp>
    </p:spTree>
    <p:extLst>
      <p:ext uri="{BB962C8B-B14F-4D97-AF65-F5344CB8AC3E}">
        <p14:creationId xmlns:p14="http://schemas.microsoft.com/office/powerpoint/2010/main" val="751479421"/>
      </p:ext>
    </p:extLst>
  </p:cSld>
  <p:clrMapOvr>
    <a:masterClrMapping/>
  </p:clrMapOvr>
  <p:transition spd="med"/>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 name="Shape 125"/>
          <p:cNvSpPr>
            <a:spLocks noGrp="1"/>
          </p:cNvSpPr>
          <p:nvPr>
            <p:ph type="body" idx="1"/>
          </p:nvPr>
        </p:nvSpPr>
        <p:spPr>
          <a:xfrm>
            <a:off x="952500" y="1344705"/>
            <a:ext cx="11099800" cy="7655859"/>
          </a:xfrm>
          <a:prstGeom prst="rect">
            <a:avLst/>
          </a:prstGeom>
        </p:spPr>
        <p:txBody>
          <a:bodyPr anchor="t">
            <a:normAutofit fontScale="92500" lnSpcReduction="10000"/>
          </a:bodyPr>
          <a:lstStyle/>
          <a:p>
            <a:pPr marL="571500" lvl="1" indent="-571500" defTabSz="914400">
              <a:spcBef>
                <a:spcPts val="0"/>
              </a:spcBef>
              <a:buSzTx/>
              <a:buFont typeface="Arial" charset="0"/>
              <a:buChar char="•"/>
            </a:pPr>
            <a:r>
              <a:rPr lang="tr-TR" b="1" dirty="0" err="1" smtClean="0">
                <a:solidFill>
                  <a:srgbClr val="FFFF00"/>
                </a:solidFill>
              </a:rPr>
              <a:t>Serviks</a:t>
            </a:r>
            <a:r>
              <a:rPr lang="tr-TR" b="1" dirty="0" smtClean="0">
                <a:solidFill>
                  <a:srgbClr val="FFFF00"/>
                </a:solidFill>
              </a:rPr>
              <a:t> &lt; 6cm </a:t>
            </a:r>
            <a:r>
              <a:rPr lang="tr-TR" b="1" dirty="0" err="1" smtClean="0">
                <a:solidFill>
                  <a:srgbClr val="FFFF00"/>
                </a:solidFill>
              </a:rPr>
              <a:t>latent</a:t>
            </a:r>
            <a:r>
              <a:rPr lang="tr-TR" b="1" dirty="0" smtClean="0">
                <a:solidFill>
                  <a:srgbClr val="FFFF00"/>
                </a:solidFill>
              </a:rPr>
              <a:t> fazda</a:t>
            </a:r>
          </a:p>
          <a:p>
            <a:pPr marL="1028700" lvl="2" indent="-571500" defTabSz="914400">
              <a:spcBef>
                <a:spcPts val="0"/>
              </a:spcBef>
              <a:buSzTx/>
              <a:buFont typeface="Arial" charset="0"/>
              <a:buChar char="•"/>
            </a:pPr>
            <a:r>
              <a:rPr lang="tr-TR" b="1" dirty="0" smtClean="0">
                <a:solidFill>
                  <a:schemeClr val="tx1"/>
                </a:solidFill>
              </a:rPr>
              <a:t>Doğum eylemi öngörülen süreden uzun</a:t>
            </a:r>
          </a:p>
          <a:p>
            <a:pPr marL="571500" lvl="1" indent="-571500" defTabSz="914400">
              <a:spcBef>
                <a:spcPts val="0"/>
              </a:spcBef>
              <a:buSzTx/>
              <a:buFont typeface="Arial" charset="0"/>
              <a:buChar char="•"/>
            </a:pPr>
            <a:r>
              <a:rPr lang="tr-TR" b="1" dirty="0" err="1" smtClean="0">
                <a:solidFill>
                  <a:srgbClr val="FFFF00"/>
                </a:solidFill>
              </a:rPr>
              <a:t>Serviks</a:t>
            </a:r>
            <a:r>
              <a:rPr lang="tr-TR" b="1" dirty="0" smtClean="0">
                <a:solidFill>
                  <a:srgbClr val="FFFF00"/>
                </a:solidFill>
              </a:rPr>
              <a:t> &gt;6cm, Np ve </a:t>
            </a:r>
            <a:r>
              <a:rPr lang="tr-TR" b="1" dirty="0" err="1" smtClean="0">
                <a:solidFill>
                  <a:srgbClr val="FFFF00"/>
                </a:solidFill>
              </a:rPr>
              <a:t>Mp</a:t>
            </a:r>
            <a:r>
              <a:rPr lang="tr-TR" b="1" dirty="0" smtClean="0">
                <a:solidFill>
                  <a:srgbClr val="FFFF00"/>
                </a:solidFill>
              </a:rPr>
              <a:t> gebelerde benzer hızda </a:t>
            </a:r>
            <a:r>
              <a:rPr lang="tr-TR" b="1" dirty="0" err="1" smtClean="0">
                <a:solidFill>
                  <a:srgbClr val="FFFF00"/>
                </a:solidFill>
              </a:rPr>
              <a:t>dilate</a:t>
            </a:r>
            <a:r>
              <a:rPr lang="tr-TR" b="1" dirty="0" smtClean="0">
                <a:solidFill>
                  <a:srgbClr val="FFFF00"/>
                </a:solidFill>
              </a:rPr>
              <a:t> olur</a:t>
            </a:r>
          </a:p>
          <a:p>
            <a:pPr marL="1028700" lvl="2" indent="-571500" defTabSz="914400">
              <a:spcBef>
                <a:spcPts val="0"/>
              </a:spcBef>
              <a:buSzTx/>
              <a:buFont typeface="Arial" charset="0"/>
              <a:buChar char="•"/>
            </a:pPr>
            <a:r>
              <a:rPr lang="tr-TR" b="1" dirty="0" smtClean="0">
                <a:solidFill>
                  <a:schemeClr val="tx1"/>
                </a:solidFill>
              </a:rPr>
              <a:t>Aktif faz 6 cm başlar</a:t>
            </a:r>
          </a:p>
          <a:p>
            <a:pPr marL="571500" lvl="1" indent="-571500" defTabSz="914400">
              <a:spcBef>
                <a:spcPts val="0"/>
              </a:spcBef>
              <a:buSzTx/>
              <a:buFont typeface="Arial" charset="0"/>
              <a:buChar char="•"/>
            </a:pPr>
            <a:r>
              <a:rPr lang="tr-TR" b="1" u="sng" dirty="0" smtClean="0">
                <a:solidFill>
                  <a:srgbClr val="FFFF00"/>
                </a:solidFill>
              </a:rPr>
              <a:t>Uzamış </a:t>
            </a:r>
            <a:r>
              <a:rPr lang="tr-TR" b="1" u="sng" dirty="0" err="1" smtClean="0">
                <a:solidFill>
                  <a:srgbClr val="FFFF00"/>
                </a:solidFill>
              </a:rPr>
              <a:t>latent</a:t>
            </a:r>
            <a:r>
              <a:rPr lang="tr-TR" b="1" u="sng" dirty="0" smtClean="0">
                <a:solidFill>
                  <a:srgbClr val="FFFF00"/>
                </a:solidFill>
              </a:rPr>
              <a:t> faz </a:t>
            </a:r>
            <a:r>
              <a:rPr lang="tr-TR" b="1" dirty="0" smtClean="0">
                <a:solidFill>
                  <a:schemeClr val="tx1"/>
                </a:solidFill>
              </a:rPr>
              <a:t>sezaryen </a:t>
            </a:r>
            <a:r>
              <a:rPr lang="tr-TR" b="1" dirty="0" err="1" smtClean="0">
                <a:solidFill>
                  <a:schemeClr val="tx1"/>
                </a:solidFill>
              </a:rPr>
              <a:t>endikasyonu</a:t>
            </a:r>
            <a:r>
              <a:rPr lang="tr-TR" b="1" dirty="0" smtClean="0">
                <a:solidFill>
                  <a:schemeClr val="tx1"/>
                </a:solidFill>
              </a:rPr>
              <a:t> değildir</a:t>
            </a:r>
          </a:p>
          <a:p>
            <a:pPr marL="571500" lvl="1" indent="-571500" defTabSz="914400">
              <a:spcBef>
                <a:spcPts val="0"/>
              </a:spcBef>
              <a:buSzTx/>
              <a:buFont typeface="Arial" charset="0"/>
              <a:buChar char="•"/>
            </a:pPr>
            <a:r>
              <a:rPr lang="tr-TR" b="1" u="sng" dirty="0" smtClean="0">
                <a:solidFill>
                  <a:srgbClr val="FFFF00"/>
                </a:solidFill>
              </a:rPr>
              <a:t>Yavaş fakat ilerleyen 1. evre</a:t>
            </a:r>
            <a:r>
              <a:rPr lang="tr-TR" b="1" dirty="0" smtClean="0">
                <a:solidFill>
                  <a:schemeClr val="tx1"/>
                </a:solidFill>
              </a:rPr>
              <a:t>, sezaryen </a:t>
            </a:r>
            <a:r>
              <a:rPr lang="tr-TR" b="1" dirty="0" err="1" smtClean="0">
                <a:solidFill>
                  <a:schemeClr val="tx1"/>
                </a:solidFill>
              </a:rPr>
              <a:t>endikasyonu</a:t>
            </a:r>
            <a:r>
              <a:rPr lang="tr-TR" b="1" dirty="0" smtClean="0">
                <a:solidFill>
                  <a:schemeClr val="tx1"/>
                </a:solidFill>
              </a:rPr>
              <a:t> değildir</a:t>
            </a:r>
          </a:p>
          <a:p>
            <a:pPr marL="571500" lvl="1" indent="-571500" defTabSz="914400">
              <a:spcBef>
                <a:spcPts val="0"/>
              </a:spcBef>
              <a:buSzTx/>
              <a:buFont typeface="Arial" charset="0"/>
              <a:buChar char="•"/>
            </a:pPr>
            <a:r>
              <a:rPr lang="tr-TR" b="1" dirty="0" smtClean="0">
                <a:solidFill>
                  <a:schemeClr val="tx1"/>
                </a:solidFill>
              </a:rPr>
              <a:t>Doğumun 2. evresi için </a:t>
            </a:r>
            <a:r>
              <a:rPr lang="tr-TR" b="1" dirty="0" err="1" smtClean="0">
                <a:solidFill>
                  <a:schemeClr val="tx1"/>
                </a:solidFill>
              </a:rPr>
              <a:t>operatif</a:t>
            </a:r>
            <a:r>
              <a:rPr lang="tr-TR" b="1" dirty="0" smtClean="0">
                <a:solidFill>
                  <a:schemeClr val="tx1"/>
                </a:solidFill>
              </a:rPr>
              <a:t> doğum </a:t>
            </a:r>
            <a:r>
              <a:rPr lang="tr-TR" b="1" dirty="0" err="1" smtClean="0">
                <a:solidFill>
                  <a:schemeClr val="tx1"/>
                </a:solidFill>
              </a:rPr>
              <a:t>endikasyonu</a:t>
            </a:r>
            <a:r>
              <a:rPr lang="tr-TR" b="1" dirty="0" smtClean="0">
                <a:solidFill>
                  <a:schemeClr val="tx1"/>
                </a:solidFill>
              </a:rPr>
              <a:t> olan tanımlanmış </a:t>
            </a:r>
            <a:r>
              <a:rPr lang="tr-TR" b="1" u="sng" dirty="0" smtClean="0">
                <a:solidFill>
                  <a:srgbClr val="FFFF00"/>
                </a:solidFill>
              </a:rPr>
              <a:t>kesin </a:t>
            </a:r>
            <a:r>
              <a:rPr lang="tr-TR" b="1" u="sng" dirty="0" err="1" smtClean="0">
                <a:solidFill>
                  <a:srgbClr val="FFFF00"/>
                </a:solidFill>
              </a:rPr>
              <a:t>maks</a:t>
            </a:r>
            <a:r>
              <a:rPr lang="tr-TR" b="1" u="sng" dirty="0" smtClean="0">
                <a:solidFill>
                  <a:srgbClr val="FFFF00"/>
                </a:solidFill>
              </a:rPr>
              <a:t>. </a:t>
            </a:r>
            <a:r>
              <a:rPr lang="tr-TR" b="1" u="sng" dirty="0">
                <a:solidFill>
                  <a:srgbClr val="FFFF00"/>
                </a:solidFill>
              </a:rPr>
              <a:t>s</a:t>
            </a:r>
            <a:r>
              <a:rPr lang="tr-TR" b="1" u="sng" dirty="0" smtClean="0">
                <a:solidFill>
                  <a:srgbClr val="FFFF00"/>
                </a:solidFill>
              </a:rPr>
              <a:t>üre yoktur</a:t>
            </a:r>
          </a:p>
          <a:p>
            <a:pPr marL="571500" lvl="1" indent="-571500" defTabSz="914400">
              <a:spcBef>
                <a:spcPts val="0"/>
              </a:spcBef>
              <a:buSzTx/>
              <a:buFont typeface="Arial" charset="0"/>
              <a:buChar char="•"/>
            </a:pPr>
            <a:r>
              <a:rPr lang="tr-TR" b="1" dirty="0" err="1" smtClean="0">
                <a:solidFill>
                  <a:schemeClr val="tx1"/>
                </a:solidFill>
              </a:rPr>
              <a:t>Term</a:t>
            </a:r>
            <a:r>
              <a:rPr lang="tr-TR" b="1" dirty="0" smtClean="0">
                <a:solidFill>
                  <a:schemeClr val="tx1"/>
                </a:solidFill>
              </a:rPr>
              <a:t> EMR </a:t>
            </a:r>
            <a:r>
              <a:rPr lang="tr-TR" b="1" dirty="0" smtClean="0">
                <a:solidFill>
                  <a:srgbClr val="FFFF00"/>
                </a:solidFill>
              </a:rPr>
              <a:t>12-18 </a:t>
            </a:r>
            <a:r>
              <a:rPr lang="tr-TR" b="1" dirty="0" err="1" smtClean="0">
                <a:solidFill>
                  <a:srgbClr val="FFFF00"/>
                </a:solidFill>
              </a:rPr>
              <a:t>st</a:t>
            </a:r>
            <a:r>
              <a:rPr lang="tr-TR" b="1" dirty="0" smtClean="0">
                <a:solidFill>
                  <a:srgbClr val="FFFF00"/>
                </a:solidFill>
              </a:rPr>
              <a:t> konservatif</a:t>
            </a:r>
            <a:r>
              <a:rPr lang="tr-TR" b="1" dirty="0" smtClean="0">
                <a:solidFill>
                  <a:schemeClr val="tx1"/>
                </a:solidFill>
              </a:rPr>
              <a:t> kalınabilir</a:t>
            </a:r>
          </a:p>
          <a:p>
            <a:pPr marL="571500" lvl="1" indent="-571500" defTabSz="914400">
              <a:spcBef>
                <a:spcPts val="0"/>
              </a:spcBef>
              <a:buSzTx/>
              <a:buFont typeface="Arial" charset="0"/>
              <a:buChar char="•"/>
            </a:pPr>
            <a:r>
              <a:rPr lang="tr-TR" b="1" dirty="0" smtClean="0">
                <a:solidFill>
                  <a:schemeClr val="tx1"/>
                </a:solidFill>
              </a:rPr>
              <a:t>Makat prezantasyonunda </a:t>
            </a:r>
            <a:r>
              <a:rPr lang="tr-TR" b="1" u="sng" dirty="0" smtClean="0">
                <a:solidFill>
                  <a:srgbClr val="FFFF00"/>
                </a:solidFill>
              </a:rPr>
              <a:t>ESV</a:t>
            </a:r>
            <a:r>
              <a:rPr lang="tr-TR" b="1" dirty="0" smtClean="0">
                <a:solidFill>
                  <a:schemeClr val="tx1"/>
                </a:solidFill>
              </a:rPr>
              <a:t> önerilebilir </a:t>
            </a:r>
          </a:p>
          <a:p>
            <a:pPr marL="571500" lvl="1" indent="-571500" defTabSz="914400">
              <a:spcBef>
                <a:spcPts val="0"/>
              </a:spcBef>
              <a:buSzTx/>
              <a:buFont typeface="Arial" charset="0"/>
              <a:buChar char="•"/>
            </a:pPr>
            <a:r>
              <a:rPr lang="tr-TR" b="1" u="sng" dirty="0" smtClean="0">
                <a:solidFill>
                  <a:srgbClr val="FFFF00"/>
                </a:solidFill>
              </a:rPr>
              <a:t>Başarısız indüksiyon, </a:t>
            </a:r>
            <a:r>
              <a:rPr lang="tr-TR" b="1" dirty="0" err="1" smtClean="0">
                <a:solidFill>
                  <a:schemeClr val="tx1"/>
                </a:solidFill>
              </a:rPr>
              <a:t>latent</a:t>
            </a:r>
            <a:r>
              <a:rPr lang="tr-TR" b="1" dirty="0" smtClean="0">
                <a:solidFill>
                  <a:schemeClr val="tx1"/>
                </a:solidFill>
              </a:rPr>
              <a:t> fazda </a:t>
            </a:r>
            <a:r>
              <a:rPr lang="tr-TR" b="1" dirty="0" err="1" smtClean="0">
                <a:solidFill>
                  <a:schemeClr val="tx1"/>
                </a:solidFill>
              </a:rPr>
              <a:t>membran</a:t>
            </a:r>
            <a:r>
              <a:rPr lang="tr-TR" b="1" dirty="0" smtClean="0">
                <a:solidFill>
                  <a:schemeClr val="tx1"/>
                </a:solidFill>
              </a:rPr>
              <a:t> </a:t>
            </a:r>
            <a:r>
              <a:rPr lang="tr-TR" b="1" dirty="0" err="1" smtClean="0">
                <a:solidFill>
                  <a:schemeClr val="tx1"/>
                </a:solidFill>
              </a:rPr>
              <a:t>rüptüre</a:t>
            </a:r>
            <a:r>
              <a:rPr lang="tr-TR" b="1" dirty="0" smtClean="0">
                <a:solidFill>
                  <a:schemeClr val="tx1"/>
                </a:solidFill>
              </a:rPr>
              <a:t> olduktan sonra, 12-18 </a:t>
            </a:r>
            <a:r>
              <a:rPr lang="tr-TR" b="1" dirty="0" err="1" smtClean="0">
                <a:solidFill>
                  <a:schemeClr val="tx1"/>
                </a:solidFill>
              </a:rPr>
              <a:t>st</a:t>
            </a:r>
            <a:r>
              <a:rPr lang="tr-TR" b="1" dirty="0" smtClean="0">
                <a:solidFill>
                  <a:schemeClr val="tx1"/>
                </a:solidFill>
              </a:rPr>
              <a:t> </a:t>
            </a:r>
            <a:r>
              <a:rPr lang="tr-TR" b="1" dirty="0" err="1" smtClean="0">
                <a:solidFill>
                  <a:schemeClr val="tx1"/>
                </a:solidFill>
              </a:rPr>
              <a:t>oksitosine</a:t>
            </a:r>
            <a:r>
              <a:rPr lang="tr-TR" b="1" dirty="0" smtClean="0">
                <a:solidFill>
                  <a:schemeClr val="tx1"/>
                </a:solidFill>
              </a:rPr>
              <a:t> yanıt alınamaması</a:t>
            </a:r>
          </a:p>
          <a:p>
            <a:pPr marL="571500" lvl="1" indent="-571500" defTabSz="914400">
              <a:spcBef>
                <a:spcPts val="0"/>
              </a:spcBef>
              <a:buSzTx/>
              <a:buFont typeface="Arial" charset="0"/>
              <a:buChar char="•"/>
            </a:pPr>
            <a:r>
              <a:rPr lang="tr-TR" b="1" u="sng" dirty="0" err="1" smtClean="0">
                <a:solidFill>
                  <a:srgbClr val="FFFF00"/>
                </a:solidFill>
              </a:rPr>
              <a:t>Epidural</a:t>
            </a:r>
            <a:r>
              <a:rPr lang="tr-TR" b="1" u="sng" dirty="0" smtClean="0">
                <a:solidFill>
                  <a:srgbClr val="FFFF00"/>
                </a:solidFill>
              </a:rPr>
              <a:t> anestezi </a:t>
            </a:r>
            <a:r>
              <a:rPr lang="tr-TR" b="1" dirty="0" smtClean="0">
                <a:solidFill>
                  <a:schemeClr val="tx1"/>
                </a:solidFill>
              </a:rPr>
              <a:t>sezaryen oranını arttırmaz</a:t>
            </a:r>
          </a:p>
        </p:txBody>
      </p:sp>
      <p:sp>
        <p:nvSpPr>
          <p:cNvPr id="5" name="Shape 124"/>
          <p:cNvSpPr>
            <a:spLocks noGrp="1"/>
          </p:cNvSpPr>
          <p:nvPr>
            <p:ph type="title"/>
          </p:nvPr>
        </p:nvSpPr>
        <p:spPr>
          <a:xfrm>
            <a:off x="952500" y="406400"/>
            <a:ext cx="10737476" cy="938306"/>
          </a:xfrm>
          <a:prstGeom prst="rect">
            <a:avLst/>
          </a:prstGeom>
          <a:solidFill>
            <a:schemeClr val="tx1"/>
          </a:solidFill>
        </p:spPr>
        <p:txBody>
          <a:bodyPr>
            <a:normAutofit/>
          </a:bodyPr>
          <a:lstStyle/>
          <a:p>
            <a:pPr algn="l">
              <a:defRPr sz="4800" b="1">
                <a:latin typeface="+mn-lt"/>
                <a:ea typeface="+mn-ea"/>
                <a:cs typeface="+mn-cs"/>
                <a:sym typeface="Times New Roman"/>
              </a:defRPr>
            </a:pPr>
            <a:r>
              <a:rPr lang="tr-TR" sz="5400" dirty="0" smtClean="0">
                <a:solidFill>
                  <a:schemeClr val="tx2">
                    <a:lumMod val="10000"/>
                  </a:schemeClr>
                </a:solidFill>
              </a:rPr>
              <a:t>Sonuç</a:t>
            </a:r>
            <a:endParaRPr sz="5400" dirty="0">
              <a:solidFill>
                <a:schemeClr val="tx2">
                  <a:lumMod val="10000"/>
                </a:schemeClr>
              </a:solidFill>
            </a:endParaRPr>
          </a:p>
        </p:txBody>
      </p:sp>
    </p:spTree>
    <p:extLst>
      <p:ext uri="{BB962C8B-B14F-4D97-AF65-F5344CB8AC3E}">
        <p14:creationId xmlns:p14="http://schemas.microsoft.com/office/powerpoint/2010/main" val="490641651"/>
      </p:ext>
    </p:extLst>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 name="Shape 125"/>
          <p:cNvSpPr>
            <a:spLocks noGrp="1"/>
          </p:cNvSpPr>
          <p:nvPr>
            <p:ph type="body" idx="1"/>
          </p:nvPr>
        </p:nvSpPr>
        <p:spPr>
          <a:prstGeom prst="rect">
            <a:avLst/>
          </a:prstGeom>
        </p:spPr>
        <p:txBody>
          <a:bodyPr anchor="t">
            <a:normAutofit/>
          </a:bodyPr>
          <a:lstStyle/>
          <a:p>
            <a:pPr marL="571500" marR="0" lvl="1" indent="-571500" defTabSz="914400" eaLnBrk="1" fontAlgn="auto" latinLnBrk="0" hangingPunct="1">
              <a:lnSpc>
                <a:spcPct val="100000"/>
              </a:lnSpc>
              <a:spcBef>
                <a:spcPts val="0"/>
              </a:spcBef>
              <a:spcAft>
                <a:spcPts val="0"/>
              </a:spcAft>
              <a:buClrTx/>
              <a:buSzTx/>
              <a:buFont typeface="Arial" charset="0"/>
              <a:buChar char="•"/>
              <a:tabLst/>
              <a:defRPr/>
            </a:pPr>
            <a:r>
              <a:rPr lang="tr-TR" b="1" dirty="0" smtClean="0">
                <a:solidFill>
                  <a:schemeClr val="tx1"/>
                </a:solidFill>
              </a:rPr>
              <a:t>Tüm canlı doğumlarda </a:t>
            </a:r>
            <a:r>
              <a:rPr lang="tr-TR" b="1" dirty="0" err="1">
                <a:solidFill>
                  <a:schemeClr val="tx1"/>
                </a:solidFill>
              </a:rPr>
              <a:t>p</a:t>
            </a:r>
            <a:r>
              <a:rPr lang="tr-TR" b="1" dirty="0" err="1" smtClean="0">
                <a:solidFill>
                  <a:schemeClr val="tx1"/>
                </a:solidFill>
              </a:rPr>
              <a:t>revalans</a:t>
            </a:r>
            <a:r>
              <a:rPr lang="tr-TR" b="1" dirty="0" smtClean="0">
                <a:solidFill>
                  <a:schemeClr val="tx1"/>
                </a:solidFill>
              </a:rPr>
              <a:t> %20</a:t>
            </a:r>
          </a:p>
          <a:p>
            <a:pPr marL="1028700" lvl="2" indent="-571500" defTabSz="914400">
              <a:spcBef>
                <a:spcPts val="0"/>
              </a:spcBef>
              <a:buSzTx/>
              <a:buFont typeface="Arial" charset="0"/>
              <a:buChar char="•"/>
            </a:pPr>
            <a:r>
              <a:rPr lang="tr-TR" b="1" dirty="0" err="1" smtClean="0">
                <a:solidFill>
                  <a:srgbClr val="FFFF00"/>
                </a:solidFill>
              </a:rPr>
              <a:t>Nulliparite</a:t>
            </a:r>
            <a:endParaRPr lang="tr-TR" b="1" dirty="0" smtClean="0">
              <a:solidFill>
                <a:srgbClr val="FFFF00"/>
              </a:solidFill>
            </a:endParaRPr>
          </a:p>
          <a:p>
            <a:pPr marL="1028700" lvl="2" indent="-571500" defTabSz="914400">
              <a:spcBef>
                <a:spcPts val="0"/>
              </a:spcBef>
              <a:buSzTx/>
              <a:buFont typeface="Arial" charset="0"/>
              <a:buChar char="•"/>
            </a:pPr>
            <a:r>
              <a:rPr lang="tr-TR" b="1" dirty="0" err="1" smtClean="0">
                <a:solidFill>
                  <a:srgbClr val="FFFF00"/>
                </a:solidFill>
              </a:rPr>
              <a:t>Hipokontraktil</a:t>
            </a:r>
            <a:r>
              <a:rPr lang="tr-TR" b="1" dirty="0" smtClean="0">
                <a:solidFill>
                  <a:srgbClr val="FFFF00"/>
                </a:solidFill>
              </a:rPr>
              <a:t> </a:t>
            </a:r>
            <a:r>
              <a:rPr lang="tr-TR" b="1" dirty="0" err="1" smtClean="0">
                <a:solidFill>
                  <a:srgbClr val="FFFF00"/>
                </a:solidFill>
              </a:rPr>
              <a:t>uterus</a:t>
            </a:r>
            <a:r>
              <a:rPr lang="tr-TR" b="1" dirty="0" smtClean="0">
                <a:solidFill>
                  <a:schemeClr val="tx1"/>
                </a:solidFill>
              </a:rPr>
              <a:t> (1. evrede en sık neden)</a:t>
            </a:r>
          </a:p>
          <a:p>
            <a:pPr marL="1485900" lvl="3" indent="-571500" defTabSz="914400">
              <a:spcBef>
                <a:spcPts val="0"/>
              </a:spcBef>
              <a:buSzTx/>
              <a:buFont typeface="Arial" charset="0"/>
              <a:buChar char="•"/>
            </a:pPr>
            <a:r>
              <a:rPr lang="tr-TR" b="1" dirty="0" smtClean="0">
                <a:solidFill>
                  <a:schemeClr val="tx1"/>
                </a:solidFill>
              </a:rPr>
              <a:t>&lt;3-4 </a:t>
            </a:r>
            <a:r>
              <a:rPr lang="tr-TR" b="1" dirty="0" err="1" smtClean="0">
                <a:solidFill>
                  <a:schemeClr val="tx1"/>
                </a:solidFill>
              </a:rPr>
              <a:t>kontrak</a:t>
            </a:r>
            <a:r>
              <a:rPr lang="tr-TR" b="1" dirty="0" smtClean="0">
                <a:solidFill>
                  <a:schemeClr val="tx1"/>
                </a:solidFill>
              </a:rPr>
              <a:t>. 10 </a:t>
            </a:r>
            <a:r>
              <a:rPr lang="tr-TR" b="1" dirty="0" err="1" smtClean="0">
                <a:solidFill>
                  <a:schemeClr val="tx1"/>
                </a:solidFill>
              </a:rPr>
              <a:t>dk</a:t>
            </a:r>
            <a:r>
              <a:rPr lang="tr-TR" b="1" dirty="0" smtClean="0">
                <a:solidFill>
                  <a:schemeClr val="tx1"/>
                </a:solidFill>
              </a:rPr>
              <a:t> veya &lt;50 </a:t>
            </a:r>
            <a:r>
              <a:rPr lang="tr-TR" b="1" dirty="0" err="1" smtClean="0">
                <a:solidFill>
                  <a:schemeClr val="tx1"/>
                </a:solidFill>
              </a:rPr>
              <a:t>sn</a:t>
            </a:r>
            <a:r>
              <a:rPr lang="tr-TR" b="1" dirty="0" smtClean="0">
                <a:solidFill>
                  <a:schemeClr val="tx1"/>
                </a:solidFill>
              </a:rPr>
              <a:t> süren</a:t>
            </a:r>
          </a:p>
          <a:p>
            <a:pPr marL="1485900" lvl="3" indent="-571500" defTabSz="914400">
              <a:spcBef>
                <a:spcPts val="0"/>
              </a:spcBef>
              <a:buSzTx/>
              <a:buFont typeface="Arial" charset="0"/>
              <a:buChar char="•"/>
            </a:pPr>
            <a:r>
              <a:rPr lang="tr-TR" b="1" dirty="0" err="1" smtClean="0">
                <a:solidFill>
                  <a:schemeClr val="tx1"/>
                </a:solidFill>
              </a:rPr>
              <a:t>MVUs</a:t>
            </a:r>
            <a:r>
              <a:rPr lang="tr-TR" b="1" dirty="0" smtClean="0">
                <a:solidFill>
                  <a:schemeClr val="tx1"/>
                </a:solidFill>
              </a:rPr>
              <a:t>: </a:t>
            </a:r>
            <a:r>
              <a:rPr lang="tr-TR" b="1" dirty="0" err="1">
                <a:solidFill>
                  <a:schemeClr val="tx1"/>
                </a:solidFill>
              </a:rPr>
              <a:t>İ</a:t>
            </a:r>
            <a:r>
              <a:rPr lang="tr-TR" b="1" dirty="0" err="1" smtClean="0">
                <a:solidFill>
                  <a:schemeClr val="tx1"/>
                </a:solidFill>
              </a:rPr>
              <a:t>nternal</a:t>
            </a:r>
            <a:r>
              <a:rPr lang="tr-TR" b="1" dirty="0" smtClean="0">
                <a:solidFill>
                  <a:schemeClr val="tx1"/>
                </a:solidFill>
              </a:rPr>
              <a:t> basınç </a:t>
            </a:r>
            <a:r>
              <a:rPr lang="tr-TR" b="1" dirty="0" err="1" smtClean="0">
                <a:solidFill>
                  <a:schemeClr val="tx1"/>
                </a:solidFill>
              </a:rPr>
              <a:t>kateteri</a:t>
            </a:r>
            <a:r>
              <a:rPr lang="tr-TR" b="1" dirty="0" smtClean="0">
                <a:solidFill>
                  <a:schemeClr val="tx1"/>
                </a:solidFill>
              </a:rPr>
              <a:t> ile</a:t>
            </a:r>
          </a:p>
          <a:p>
            <a:pPr marL="1943100" lvl="4" indent="-571500" defTabSz="914400">
              <a:spcBef>
                <a:spcPts val="0"/>
              </a:spcBef>
              <a:buSzTx/>
              <a:buFont typeface="Arial" charset="0"/>
              <a:buChar char="•"/>
            </a:pPr>
            <a:r>
              <a:rPr lang="tr-TR" b="1" dirty="0" smtClean="0">
                <a:solidFill>
                  <a:schemeClr val="tx1"/>
                </a:solidFill>
              </a:rPr>
              <a:t>&lt;200-250 </a:t>
            </a:r>
            <a:r>
              <a:rPr lang="tr-TR" b="1" dirty="0" err="1" smtClean="0">
                <a:solidFill>
                  <a:schemeClr val="tx1"/>
                </a:solidFill>
              </a:rPr>
              <a:t>MVUs</a:t>
            </a:r>
            <a:r>
              <a:rPr lang="tr-TR" b="1" dirty="0" smtClean="0">
                <a:solidFill>
                  <a:schemeClr val="tx1"/>
                </a:solidFill>
              </a:rPr>
              <a:t> </a:t>
            </a:r>
            <a:r>
              <a:rPr lang="tr-TR" b="1" dirty="0" err="1" smtClean="0">
                <a:solidFill>
                  <a:schemeClr val="tx1"/>
                </a:solidFill>
              </a:rPr>
              <a:t>hipokontraktil</a:t>
            </a:r>
            <a:r>
              <a:rPr lang="tr-TR" b="1" dirty="0" smtClean="0">
                <a:solidFill>
                  <a:schemeClr val="tx1"/>
                </a:solidFill>
              </a:rPr>
              <a:t> </a:t>
            </a:r>
            <a:r>
              <a:rPr lang="tr-TR" b="1" dirty="0" err="1" smtClean="0">
                <a:solidFill>
                  <a:schemeClr val="tx1"/>
                </a:solidFill>
              </a:rPr>
              <a:t>uterus</a:t>
            </a:r>
            <a:endParaRPr lang="tr-TR" b="1" dirty="0" smtClean="0">
              <a:solidFill>
                <a:schemeClr val="tx1"/>
              </a:solidFill>
            </a:endParaRPr>
          </a:p>
          <a:p>
            <a:pPr marL="1943100" lvl="4" indent="-571500" defTabSz="914400">
              <a:spcBef>
                <a:spcPts val="0"/>
              </a:spcBef>
              <a:buSzTx/>
              <a:buFont typeface="Arial" charset="0"/>
              <a:buChar char="•"/>
            </a:pPr>
            <a:r>
              <a:rPr lang="tr-TR" b="1" dirty="0" smtClean="0">
                <a:solidFill>
                  <a:schemeClr val="tx1"/>
                </a:solidFill>
              </a:rPr>
              <a:t>Rutin kullanımı sonuca katkısı yok (</a:t>
            </a:r>
            <a:r>
              <a:rPr lang="tr-TR" b="1" dirty="0" err="1" smtClean="0">
                <a:solidFill>
                  <a:schemeClr val="tx1"/>
                </a:solidFill>
              </a:rPr>
              <a:t>obez</a:t>
            </a:r>
            <a:r>
              <a:rPr lang="tr-TR" b="1" dirty="0" smtClean="0">
                <a:solidFill>
                  <a:schemeClr val="tx1"/>
                </a:solidFill>
              </a:rPr>
              <a:t>?)</a:t>
            </a:r>
          </a:p>
          <a:p>
            <a:pPr marL="1028700" lvl="2" indent="-571500" defTabSz="914400">
              <a:spcBef>
                <a:spcPts val="0"/>
              </a:spcBef>
              <a:buSzTx/>
              <a:buFont typeface="Arial" charset="0"/>
              <a:buChar char="•"/>
            </a:pPr>
            <a:r>
              <a:rPr lang="tr-TR" b="1" dirty="0" err="1" smtClean="0">
                <a:solidFill>
                  <a:srgbClr val="FFFF00"/>
                </a:solidFill>
              </a:rPr>
              <a:t>Maternal</a:t>
            </a:r>
            <a:r>
              <a:rPr lang="tr-TR" b="1" dirty="0" smtClean="0">
                <a:solidFill>
                  <a:srgbClr val="FFFF00"/>
                </a:solidFill>
              </a:rPr>
              <a:t> </a:t>
            </a:r>
            <a:r>
              <a:rPr lang="tr-TR" b="1" dirty="0" err="1" smtClean="0">
                <a:solidFill>
                  <a:srgbClr val="FFFF00"/>
                </a:solidFill>
              </a:rPr>
              <a:t>obezite</a:t>
            </a:r>
            <a:r>
              <a:rPr lang="tr-TR" b="1" dirty="0" smtClean="0">
                <a:solidFill>
                  <a:srgbClr val="FFFF00"/>
                </a:solidFill>
              </a:rPr>
              <a:t> (1. evrede özellikle)</a:t>
            </a:r>
            <a:endParaRPr lang="tr-TR" b="1" dirty="0">
              <a:solidFill>
                <a:srgbClr val="FFFF00"/>
              </a:solidFill>
            </a:endParaRPr>
          </a:p>
          <a:p>
            <a:pPr marL="1485900" lvl="3" indent="-571500" defTabSz="914400">
              <a:spcBef>
                <a:spcPts val="0"/>
              </a:spcBef>
              <a:buSzTx/>
              <a:buFont typeface="Arial" charset="0"/>
              <a:buChar char="•"/>
            </a:pPr>
            <a:r>
              <a:rPr lang="tr-TR" b="1" dirty="0" smtClean="0">
                <a:solidFill>
                  <a:schemeClr val="tx1"/>
                </a:solidFill>
              </a:rPr>
              <a:t>VKI &lt;25 5.5 </a:t>
            </a:r>
            <a:r>
              <a:rPr lang="tr-TR" b="1" dirty="0" err="1" smtClean="0">
                <a:solidFill>
                  <a:schemeClr val="tx1"/>
                </a:solidFill>
              </a:rPr>
              <a:t>sa</a:t>
            </a:r>
            <a:r>
              <a:rPr lang="tr-TR" b="1" dirty="0" smtClean="0">
                <a:solidFill>
                  <a:schemeClr val="tx1"/>
                </a:solidFill>
              </a:rPr>
              <a:t>, &gt;40 ise 8 </a:t>
            </a:r>
            <a:r>
              <a:rPr lang="tr-TR" b="1" dirty="0" err="1" smtClean="0">
                <a:solidFill>
                  <a:schemeClr val="tx1"/>
                </a:solidFill>
              </a:rPr>
              <a:t>sa</a:t>
            </a:r>
            <a:endParaRPr lang="tr-TR" b="1" dirty="0" smtClean="0">
              <a:solidFill>
                <a:schemeClr val="tx1"/>
              </a:solidFill>
            </a:endParaRPr>
          </a:p>
        </p:txBody>
      </p:sp>
      <p:sp>
        <p:nvSpPr>
          <p:cNvPr id="5" name="Shape 124"/>
          <p:cNvSpPr>
            <a:spLocks noGrp="1"/>
          </p:cNvSpPr>
          <p:nvPr>
            <p:ph type="title"/>
          </p:nvPr>
        </p:nvSpPr>
        <p:spPr>
          <a:prstGeom prst="rect">
            <a:avLst/>
          </a:prstGeom>
          <a:solidFill>
            <a:schemeClr val="tx1"/>
          </a:solidFill>
        </p:spPr>
        <p:txBody>
          <a:bodyPr>
            <a:normAutofit/>
          </a:bodyPr>
          <a:lstStyle/>
          <a:p>
            <a:pPr algn="l">
              <a:defRPr sz="4800" b="1">
                <a:latin typeface="+mn-lt"/>
                <a:ea typeface="+mn-ea"/>
                <a:cs typeface="+mn-cs"/>
                <a:sym typeface="Times New Roman"/>
              </a:defRPr>
            </a:pPr>
            <a:r>
              <a:rPr lang="tr-TR" sz="5400" dirty="0" smtClean="0">
                <a:solidFill>
                  <a:schemeClr val="tx2">
                    <a:lumMod val="10000"/>
                  </a:schemeClr>
                </a:solidFill>
              </a:rPr>
              <a:t>Risk faktörleri -1</a:t>
            </a:r>
            <a:endParaRPr sz="5400" dirty="0">
              <a:solidFill>
                <a:schemeClr val="tx2">
                  <a:lumMod val="10000"/>
                </a:schemeClr>
              </a:solidFill>
            </a:endParaRPr>
          </a:p>
        </p:txBody>
      </p:sp>
    </p:spTree>
    <p:extLst>
      <p:ext uri="{BB962C8B-B14F-4D97-AF65-F5344CB8AC3E}">
        <p14:creationId xmlns:p14="http://schemas.microsoft.com/office/powerpoint/2010/main" val="861521219"/>
      </p:ext>
    </p:extLst>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 name="Shape 125"/>
          <p:cNvSpPr>
            <a:spLocks noGrp="1"/>
          </p:cNvSpPr>
          <p:nvPr>
            <p:ph type="body" idx="1"/>
          </p:nvPr>
        </p:nvSpPr>
        <p:spPr>
          <a:prstGeom prst="rect">
            <a:avLst/>
          </a:prstGeom>
        </p:spPr>
        <p:txBody>
          <a:bodyPr anchor="t">
            <a:normAutofit fontScale="92500" lnSpcReduction="10000"/>
          </a:bodyPr>
          <a:lstStyle/>
          <a:p>
            <a:pPr marL="571500" marR="0" lvl="1" indent="-571500" defTabSz="914400" eaLnBrk="1" fontAlgn="auto" latinLnBrk="0" hangingPunct="1">
              <a:lnSpc>
                <a:spcPct val="100000"/>
              </a:lnSpc>
              <a:spcBef>
                <a:spcPts val="0"/>
              </a:spcBef>
              <a:spcAft>
                <a:spcPts val="0"/>
              </a:spcAft>
              <a:buClrTx/>
              <a:buSzTx/>
              <a:buFont typeface="Arial" charset="0"/>
              <a:buChar char="•"/>
              <a:tabLst/>
              <a:defRPr/>
            </a:pPr>
            <a:r>
              <a:rPr lang="tr-TR" b="1" dirty="0" err="1" smtClean="0">
                <a:solidFill>
                  <a:srgbClr val="FFFF00"/>
                </a:solidFill>
              </a:rPr>
              <a:t>Sefalopelvik</a:t>
            </a:r>
            <a:r>
              <a:rPr lang="tr-TR" b="1" dirty="0" smtClean="0">
                <a:solidFill>
                  <a:srgbClr val="FFFF00"/>
                </a:solidFill>
              </a:rPr>
              <a:t> uyumsuzluk</a:t>
            </a:r>
          </a:p>
          <a:p>
            <a:pPr marL="1028700" lvl="2" indent="-571500" defTabSz="914400">
              <a:spcBef>
                <a:spcPts val="0"/>
              </a:spcBef>
              <a:buSzTx/>
              <a:buFont typeface="Arial" charset="0"/>
              <a:buChar char="•"/>
            </a:pPr>
            <a:r>
              <a:rPr lang="tr-TR" b="1" dirty="0" smtClean="0">
                <a:solidFill>
                  <a:schemeClr val="tx1"/>
                </a:solidFill>
              </a:rPr>
              <a:t>Rölatif olarak </a:t>
            </a:r>
            <a:r>
              <a:rPr lang="tr-TR" b="1" dirty="0" err="1" smtClean="0">
                <a:solidFill>
                  <a:schemeClr val="tx1"/>
                </a:solidFill>
              </a:rPr>
              <a:t>fetal</a:t>
            </a:r>
            <a:r>
              <a:rPr lang="tr-TR" b="1" dirty="0" smtClean="0">
                <a:solidFill>
                  <a:schemeClr val="tx1"/>
                </a:solidFill>
              </a:rPr>
              <a:t> boyut ile </a:t>
            </a:r>
            <a:r>
              <a:rPr lang="tr-TR" b="1" dirty="0" err="1" smtClean="0">
                <a:solidFill>
                  <a:schemeClr val="tx1"/>
                </a:solidFill>
              </a:rPr>
              <a:t>maternal</a:t>
            </a:r>
            <a:r>
              <a:rPr lang="tr-TR" b="1" dirty="0" smtClean="0">
                <a:solidFill>
                  <a:schemeClr val="tx1"/>
                </a:solidFill>
              </a:rPr>
              <a:t> </a:t>
            </a:r>
            <a:r>
              <a:rPr lang="tr-TR" b="1" dirty="0" err="1" smtClean="0">
                <a:solidFill>
                  <a:schemeClr val="tx1"/>
                </a:solidFill>
              </a:rPr>
              <a:t>pelvis</a:t>
            </a:r>
            <a:r>
              <a:rPr lang="tr-TR" b="1" dirty="0" smtClean="0">
                <a:solidFill>
                  <a:schemeClr val="tx1"/>
                </a:solidFill>
              </a:rPr>
              <a:t> arasındaki uyumsuzluk</a:t>
            </a:r>
          </a:p>
          <a:p>
            <a:pPr marL="1485900" lvl="3" indent="-571500" defTabSz="914400">
              <a:spcBef>
                <a:spcPts val="0"/>
              </a:spcBef>
              <a:buSzTx/>
              <a:buFont typeface="Arial" charset="0"/>
              <a:buChar char="•"/>
            </a:pPr>
            <a:r>
              <a:rPr lang="tr-TR" b="1" dirty="0" smtClean="0">
                <a:solidFill>
                  <a:schemeClr val="tx1"/>
                </a:solidFill>
              </a:rPr>
              <a:t>2. evrede ilerleme kusuru</a:t>
            </a:r>
            <a:endParaRPr lang="tr-TR" b="1" dirty="0">
              <a:solidFill>
                <a:schemeClr val="tx1"/>
              </a:solidFill>
            </a:endParaRPr>
          </a:p>
          <a:p>
            <a:pPr marL="1028700" lvl="2" indent="-571500" defTabSz="914400">
              <a:spcBef>
                <a:spcPts val="0"/>
              </a:spcBef>
              <a:buSzTx/>
              <a:buFont typeface="Arial" charset="0"/>
              <a:buChar char="•"/>
            </a:pPr>
            <a:r>
              <a:rPr lang="tr-TR" b="1" dirty="0" err="1" smtClean="0">
                <a:solidFill>
                  <a:schemeClr val="tx1"/>
                </a:solidFill>
              </a:rPr>
              <a:t>Asinklitismus</a:t>
            </a:r>
            <a:r>
              <a:rPr lang="tr-TR" b="1" dirty="0" smtClean="0">
                <a:solidFill>
                  <a:schemeClr val="tx1"/>
                </a:solidFill>
              </a:rPr>
              <a:t>, OP, OT, </a:t>
            </a:r>
            <a:r>
              <a:rPr lang="tr-TR" b="1" dirty="0" err="1" smtClean="0">
                <a:solidFill>
                  <a:schemeClr val="tx1"/>
                </a:solidFill>
              </a:rPr>
              <a:t>malprezentasyon</a:t>
            </a:r>
            <a:r>
              <a:rPr lang="tr-TR" b="1" dirty="0" smtClean="0">
                <a:solidFill>
                  <a:schemeClr val="tx1"/>
                </a:solidFill>
              </a:rPr>
              <a:t> </a:t>
            </a:r>
            <a:r>
              <a:rPr lang="tr-TR" b="1" dirty="0" smtClean="0">
                <a:solidFill>
                  <a:schemeClr val="tx1"/>
                </a:solidFill>
              </a:rPr>
              <a:t>(</a:t>
            </a:r>
            <a:r>
              <a:rPr lang="tr-TR" b="1" dirty="0" err="1" smtClean="0">
                <a:solidFill>
                  <a:schemeClr val="tx1"/>
                </a:solidFill>
              </a:rPr>
              <a:t>mentum</a:t>
            </a:r>
            <a:r>
              <a:rPr lang="tr-TR" b="1" dirty="0" smtClean="0">
                <a:solidFill>
                  <a:schemeClr val="tx1"/>
                </a:solidFill>
              </a:rPr>
              <a:t> </a:t>
            </a:r>
            <a:r>
              <a:rPr lang="tr-TR" b="1" dirty="0" err="1" smtClean="0">
                <a:solidFill>
                  <a:schemeClr val="tx1"/>
                </a:solidFill>
              </a:rPr>
              <a:t>posterior</a:t>
            </a:r>
            <a:r>
              <a:rPr lang="tr-TR" b="1" dirty="0" smtClean="0">
                <a:solidFill>
                  <a:schemeClr val="tx1"/>
                </a:solidFill>
              </a:rPr>
              <a:t>/alın), </a:t>
            </a:r>
            <a:r>
              <a:rPr lang="tr-TR" b="1" dirty="0" err="1" smtClean="0">
                <a:solidFill>
                  <a:schemeClr val="tx1"/>
                </a:solidFill>
              </a:rPr>
              <a:t>makrozomi</a:t>
            </a:r>
            <a:r>
              <a:rPr lang="tr-TR" b="1" dirty="0" smtClean="0">
                <a:solidFill>
                  <a:schemeClr val="tx1"/>
                </a:solidFill>
              </a:rPr>
              <a:t>, </a:t>
            </a:r>
            <a:r>
              <a:rPr lang="tr-TR" b="1" dirty="0" err="1" smtClean="0">
                <a:solidFill>
                  <a:schemeClr val="tx1"/>
                </a:solidFill>
              </a:rPr>
              <a:t>pelvik</a:t>
            </a:r>
            <a:r>
              <a:rPr lang="tr-TR" b="1" dirty="0" smtClean="0">
                <a:solidFill>
                  <a:schemeClr val="tx1"/>
                </a:solidFill>
              </a:rPr>
              <a:t> travma</a:t>
            </a:r>
          </a:p>
          <a:p>
            <a:pPr marL="1028700" lvl="2" indent="-571500" defTabSz="914400">
              <a:spcBef>
                <a:spcPts val="0"/>
              </a:spcBef>
              <a:buSzTx/>
              <a:buFont typeface="Arial" charset="0"/>
              <a:buChar char="•"/>
            </a:pPr>
            <a:r>
              <a:rPr lang="tr-TR" b="1" dirty="0" err="1" smtClean="0">
                <a:solidFill>
                  <a:schemeClr val="tx1"/>
                </a:solidFill>
              </a:rPr>
              <a:t>Subjektif</a:t>
            </a:r>
            <a:endParaRPr lang="tr-TR" b="1" dirty="0" smtClean="0">
              <a:solidFill>
                <a:schemeClr val="tx1"/>
              </a:solidFill>
            </a:endParaRPr>
          </a:p>
          <a:p>
            <a:pPr marL="571500" lvl="1" indent="-571500" defTabSz="914400">
              <a:spcBef>
                <a:spcPts val="0"/>
              </a:spcBef>
              <a:buSzTx/>
              <a:buFont typeface="Arial" charset="0"/>
              <a:buChar char="•"/>
            </a:pPr>
            <a:r>
              <a:rPr lang="tr-TR" b="1" dirty="0" err="1" smtClean="0">
                <a:solidFill>
                  <a:srgbClr val="FFFF00"/>
                </a:solidFill>
              </a:rPr>
              <a:t>Bandl</a:t>
            </a:r>
            <a:r>
              <a:rPr lang="tr-TR" b="1" dirty="0" smtClean="0">
                <a:solidFill>
                  <a:srgbClr val="FFFF00"/>
                </a:solidFill>
              </a:rPr>
              <a:t> halkası</a:t>
            </a:r>
          </a:p>
          <a:p>
            <a:pPr marL="1028700" lvl="2" indent="-571500" defTabSz="914400">
              <a:spcBef>
                <a:spcPts val="0"/>
              </a:spcBef>
              <a:buSzTx/>
              <a:buFont typeface="Arial" charset="0"/>
              <a:buChar char="•"/>
            </a:pPr>
            <a:r>
              <a:rPr lang="tr-TR" b="1" dirty="0" err="1" smtClean="0">
                <a:solidFill>
                  <a:schemeClr val="tx1"/>
                </a:solidFill>
              </a:rPr>
              <a:t>Uterusta</a:t>
            </a:r>
            <a:r>
              <a:rPr lang="tr-TR" b="1" dirty="0" smtClean="0">
                <a:solidFill>
                  <a:schemeClr val="tx1"/>
                </a:solidFill>
              </a:rPr>
              <a:t> </a:t>
            </a:r>
            <a:r>
              <a:rPr lang="tr-TR" b="1" dirty="0" err="1" smtClean="0">
                <a:solidFill>
                  <a:schemeClr val="tx1"/>
                </a:solidFill>
              </a:rPr>
              <a:t>kumsaati</a:t>
            </a:r>
            <a:r>
              <a:rPr lang="tr-TR" b="1" dirty="0" smtClean="0">
                <a:solidFill>
                  <a:schemeClr val="tx1"/>
                </a:solidFill>
              </a:rPr>
              <a:t> tarzı kasılma</a:t>
            </a:r>
          </a:p>
          <a:p>
            <a:pPr marL="1028700" lvl="2" indent="-571500" defTabSz="914400">
              <a:spcBef>
                <a:spcPts val="0"/>
              </a:spcBef>
              <a:buSzTx/>
              <a:buFont typeface="Arial" charset="0"/>
              <a:buChar char="•"/>
            </a:pPr>
            <a:r>
              <a:rPr lang="tr-TR" b="1" dirty="0" smtClean="0">
                <a:solidFill>
                  <a:schemeClr val="tx1"/>
                </a:solidFill>
              </a:rPr>
              <a:t>1/5000 canlı doğumda </a:t>
            </a:r>
          </a:p>
          <a:p>
            <a:pPr marL="1028700" lvl="2" indent="-571500" defTabSz="914400">
              <a:spcBef>
                <a:spcPts val="0"/>
              </a:spcBef>
              <a:buSzTx/>
              <a:buFont typeface="Arial" charset="0"/>
              <a:buChar char="•"/>
            </a:pPr>
            <a:r>
              <a:rPr lang="tr-TR" b="1" dirty="0" smtClean="0">
                <a:solidFill>
                  <a:schemeClr val="tx1"/>
                </a:solidFill>
              </a:rPr>
              <a:t>2. evre duraksama sorunu</a:t>
            </a:r>
          </a:p>
          <a:p>
            <a:pPr marL="1028700" lvl="2" indent="-571500" defTabSz="914400">
              <a:spcBef>
                <a:spcPts val="0"/>
              </a:spcBef>
              <a:buSzTx/>
              <a:buFont typeface="Arial" charset="0"/>
              <a:buChar char="•"/>
            </a:pPr>
            <a:r>
              <a:rPr lang="tr-TR" b="1" dirty="0" smtClean="0">
                <a:solidFill>
                  <a:schemeClr val="tx1"/>
                </a:solidFill>
              </a:rPr>
              <a:t>Tanı sezaryen esnasında (US?)</a:t>
            </a:r>
          </a:p>
          <a:p>
            <a:pPr marL="1028700" lvl="2" indent="-571500" defTabSz="914400">
              <a:spcBef>
                <a:spcPts val="0"/>
              </a:spcBef>
              <a:buSzTx/>
              <a:buFont typeface="Arial" charset="0"/>
              <a:buChar char="•"/>
            </a:pPr>
            <a:endParaRPr lang="tr-TR" b="1" dirty="0" smtClean="0">
              <a:solidFill>
                <a:schemeClr val="tx1"/>
              </a:solidFill>
            </a:endParaRPr>
          </a:p>
        </p:txBody>
      </p:sp>
      <p:sp>
        <p:nvSpPr>
          <p:cNvPr id="5" name="Shape 124"/>
          <p:cNvSpPr>
            <a:spLocks noGrp="1"/>
          </p:cNvSpPr>
          <p:nvPr>
            <p:ph type="title"/>
          </p:nvPr>
        </p:nvSpPr>
        <p:spPr>
          <a:prstGeom prst="rect">
            <a:avLst/>
          </a:prstGeom>
          <a:solidFill>
            <a:schemeClr val="tx1"/>
          </a:solidFill>
        </p:spPr>
        <p:txBody>
          <a:bodyPr>
            <a:normAutofit/>
          </a:bodyPr>
          <a:lstStyle/>
          <a:p>
            <a:pPr algn="l">
              <a:defRPr sz="4800" b="1">
                <a:latin typeface="+mn-lt"/>
                <a:ea typeface="+mn-ea"/>
                <a:cs typeface="+mn-cs"/>
                <a:sym typeface="Times New Roman"/>
              </a:defRPr>
            </a:pPr>
            <a:r>
              <a:rPr lang="tr-TR" sz="5400" dirty="0" smtClean="0">
                <a:solidFill>
                  <a:schemeClr val="tx2">
                    <a:lumMod val="10000"/>
                  </a:schemeClr>
                </a:solidFill>
              </a:rPr>
              <a:t>Risk faktörleri -2</a:t>
            </a:r>
            <a:endParaRPr sz="5400" dirty="0">
              <a:solidFill>
                <a:schemeClr val="tx2">
                  <a:lumMod val="10000"/>
                </a:schemeClr>
              </a:solidFill>
            </a:endParaRPr>
          </a:p>
        </p:txBody>
      </p:sp>
    </p:spTree>
    <p:extLst>
      <p:ext uri="{BB962C8B-B14F-4D97-AF65-F5344CB8AC3E}">
        <p14:creationId xmlns:p14="http://schemas.microsoft.com/office/powerpoint/2010/main" val="1608896562"/>
      </p:ext>
    </p:extLst>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 name="Shape 125"/>
          <p:cNvSpPr>
            <a:spLocks noGrp="1"/>
          </p:cNvSpPr>
          <p:nvPr>
            <p:ph type="body" idx="1"/>
          </p:nvPr>
        </p:nvSpPr>
        <p:spPr>
          <a:prstGeom prst="rect">
            <a:avLst/>
          </a:prstGeom>
        </p:spPr>
        <p:txBody>
          <a:bodyPr anchor="t">
            <a:normAutofit/>
          </a:bodyPr>
          <a:lstStyle/>
          <a:p>
            <a:pPr marL="571500" lvl="1" indent="-571500" defTabSz="914400">
              <a:spcBef>
                <a:spcPts val="0"/>
              </a:spcBef>
              <a:buSzTx/>
              <a:buFont typeface="Arial" charset="0"/>
              <a:buChar char="•"/>
            </a:pPr>
            <a:r>
              <a:rPr lang="tr-TR" b="1" dirty="0" err="1" smtClean="0">
                <a:solidFill>
                  <a:srgbClr val="FFFF00"/>
                </a:solidFill>
              </a:rPr>
              <a:t>Oksiput</a:t>
            </a:r>
            <a:r>
              <a:rPr lang="tr-TR" b="1" dirty="0" smtClean="0">
                <a:solidFill>
                  <a:srgbClr val="FFFF00"/>
                </a:solidFill>
              </a:rPr>
              <a:t> </a:t>
            </a:r>
            <a:r>
              <a:rPr lang="tr-TR" b="1" dirty="0" err="1" smtClean="0">
                <a:solidFill>
                  <a:srgbClr val="FFFF00"/>
                </a:solidFill>
              </a:rPr>
              <a:t>posterior</a:t>
            </a:r>
            <a:r>
              <a:rPr lang="tr-TR" b="1" dirty="0" smtClean="0">
                <a:solidFill>
                  <a:srgbClr val="FFFF00"/>
                </a:solidFill>
              </a:rPr>
              <a:t>/</a:t>
            </a:r>
            <a:r>
              <a:rPr lang="tr-TR" b="1" dirty="0" err="1" smtClean="0">
                <a:solidFill>
                  <a:srgbClr val="FFFF00"/>
                </a:solidFill>
              </a:rPr>
              <a:t>oksiput</a:t>
            </a:r>
            <a:r>
              <a:rPr lang="tr-TR" b="1" dirty="0" smtClean="0">
                <a:solidFill>
                  <a:srgbClr val="FFFF00"/>
                </a:solidFill>
              </a:rPr>
              <a:t> </a:t>
            </a:r>
            <a:r>
              <a:rPr lang="tr-TR" b="1" dirty="0" err="1" smtClean="0">
                <a:solidFill>
                  <a:srgbClr val="FFFF00"/>
                </a:solidFill>
              </a:rPr>
              <a:t>transvers</a:t>
            </a:r>
            <a:endParaRPr lang="tr-TR" b="1" dirty="0" smtClean="0">
              <a:solidFill>
                <a:srgbClr val="FFFF00"/>
              </a:solidFill>
            </a:endParaRPr>
          </a:p>
          <a:p>
            <a:pPr marL="1028700" lvl="2" indent="-571500" defTabSz="914400">
              <a:spcBef>
                <a:spcPts val="0"/>
              </a:spcBef>
              <a:buSzTx/>
              <a:buFont typeface="Arial" charset="0"/>
              <a:buChar char="•"/>
            </a:pPr>
            <a:r>
              <a:rPr lang="tr-TR" b="1" dirty="0" smtClean="0">
                <a:solidFill>
                  <a:schemeClr val="tx1"/>
                </a:solidFill>
              </a:rPr>
              <a:t>2. evre uzunluğu, </a:t>
            </a:r>
            <a:r>
              <a:rPr lang="tr-TR" b="1" dirty="0" err="1" smtClean="0">
                <a:solidFill>
                  <a:schemeClr val="tx1"/>
                </a:solidFill>
              </a:rPr>
              <a:t>Oksiput</a:t>
            </a:r>
            <a:r>
              <a:rPr lang="tr-TR" b="1" dirty="0" smtClean="0">
                <a:solidFill>
                  <a:schemeClr val="tx1"/>
                </a:solidFill>
              </a:rPr>
              <a:t> </a:t>
            </a:r>
            <a:r>
              <a:rPr lang="tr-TR" b="1" dirty="0" err="1" smtClean="0">
                <a:solidFill>
                  <a:schemeClr val="tx1"/>
                </a:solidFill>
              </a:rPr>
              <a:t>anteriora</a:t>
            </a:r>
            <a:r>
              <a:rPr lang="tr-TR" b="1" dirty="0" smtClean="0">
                <a:solidFill>
                  <a:schemeClr val="tx1"/>
                </a:solidFill>
              </a:rPr>
              <a:t> rotasyon derecesi ile </a:t>
            </a:r>
            <a:r>
              <a:rPr lang="tr-TR" b="1" dirty="0" err="1" smtClean="0">
                <a:solidFill>
                  <a:schemeClr val="tx1"/>
                </a:solidFill>
              </a:rPr>
              <a:t>korele</a:t>
            </a:r>
            <a:endParaRPr lang="tr-TR" b="1" dirty="0" smtClean="0">
              <a:solidFill>
                <a:schemeClr val="tx1"/>
              </a:solidFill>
            </a:endParaRPr>
          </a:p>
          <a:p>
            <a:pPr marL="1028700" lvl="2" indent="-571500" defTabSz="914400">
              <a:spcBef>
                <a:spcPts val="0"/>
              </a:spcBef>
              <a:buSzTx/>
              <a:buFont typeface="Arial" charset="0"/>
              <a:buChar char="•"/>
            </a:pPr>
            <a:r>
              <a:rPr lang="tr-TR" b="1" dirty="0" smtClean="0">
                <a:solidFill>
                  <a:schemeClr val="tx1"/>
                </a:solidFill>
              </a:rPr>
              <a:t>2. evrede OT-OP geliş varsa süre uzar</a:t>
            </a:r>
          </a:p>
          <a:p>
            <a:pPr marL="1485900" lvl="3" indent="-571500" defTabSz="914400">
              <a:spcBef>
                <a:spcPts val="0"/>
              </a:spcBef>
              <a:buSzTx/>
              <a:buFont typeface="Arial" charset="0"/>
              <a:buChar char="•"/>
            </a:pPr>
            <a:r>
              <a:rPr lang="tr-TR" b="1" dirty="0">
                <a:solidFill>
                  <a:schemeClr val="tx1"/>
                </a:solidFill>
              </a:rPr>
              <a:t>S</a:t>
            </a:r>
            <a:r>
              <a:rPr lang="tr-TR" b="1" dirty="0" smtClean="0">
                <a:solidFill>
                  <a:schemeClr val="tx1"/>
                </a:solidFill>
              </a:rPr>
              <a:t>ezaryen riski %6.9-%15</a:t>
            </a:r>
          </a:p>
          <a:p>
            <a:pPr marL="571500" lvl="1" indent="-571500" defTabSz="914400">
              <a:spcBef>
                <a:spcPts val="0"/>
              </a:spcBef>
              <a:buSzTx/>
              <a:buFont typeface="Arial" charset="0"/>
              <a:buChar char="•"/>
            </a:pPr>
            <a:r>
              <a:rPr lang="tr-TR" b="1" dirty="0" err="1" smtClean="0">
                <a:solidFill>
                  <a:srgbClr val="FFFF00"/>
                </a:solidFill>
              </a:rPr>
              <a:t>Nöroaksiyal</a:t>
            </a:r>
            <a:r>
              <a:rPr lang="tr-TR" b="1" dirty="0" smtClean="0">
                <a:solidFill>
                  <a:srgbClr val="FFFF00"/>
                </a:solidFill>
              </a:rPr>
              <a:t> anestezi ???</a:t>
            </a:r>
          </a:p>
          <a:p>
            <a:pPr marL="1028700" lvl="2" indent="-571500" defTabSz="914400">
              <a:spcBef>
                <a:spcPts val="0"/>
              </a:spcBef>
              <a:buSzTx/>
              <a:buFont typeface="Arial" charset="0"/>
              <a:buChar char="•"/>
            </a:pPr>
            <a:r>
              <a:rPr lang="tr-TR" b="1" dirty="0" smtClean="0">
                <a:solidFill>
                  <a:schemeClr val="tx1"/>
                </a:solidFill>
              </a:rPr>
              <a:t>1. evreyi etkilemez</a:t>
            </a:r>
          </a:p>
          <a:p>
            <a:pPr marL="1028700" lvl="2" indent="-571500" defTabSz="914400">
              <a:spcBef>
                <a:spcPts val="0"/>
              </a:spcBef>
              <a:buSzTx/>
              <a:buFont typeface="Arial" charset="0"/>
              <a:buChar char="•"/>
            </a:pPr>
            <a:r>
              <a:rPr lang="tr-TR" b="1" dirty="0" smtClean="0">
                <a:solidFill>
                  <a:schemeClr val="tx1"/>
                </a:solidFill>
              </a:rPr>
              <a:t>2. evreyi uzatır (RR 1.1)</a:t>
            </a:r>
          </a:p>
          <a:p>
            <a:pPr marL="1485900" lvl="3" indent="-571500" defTabSz="914400">
              <a:spcBef>
                <a:spcPts val="0"/>
              </a:spcBef>
              <a:buSzTx/>
              <a:buFont typeface="Arial" charset="0"/>
              <a:buChar char="•"/>
            </a:pPr>
            <a:r>
              <a:rPr lang="tr-TR" b="1" dirty="0" err="1">
                <a:solidFill>
                  <a:schemeClr val="tx1"/>
                </a:solidFill>
              </a:rPr>
              <a:t>O</a:t>
            </a:r>
            <a:r>
              <a:rPr lang="tr-TR" b="1" dirty="0" err="1" smtClean="0">
                <a:solidFill>
                  <a:schemeClr val="tx1"/>
                </a:solidFill>
              </a:rPr>
              <a:t>ksitosin</a:t>
            </a:r>
            <a:r>
              <a:rPr lang="tr-TR" b="1" dirty="0" smtClean="0">
                <a:solidFill>
                  <a:schemeClr val="tx1"/>
                </a:solidFill>
              </a:rPr>
              <a:t> ihtiyacını arttırır (RR 1.19)</a:t>
            </a:r>
          </a:p>
          <a:p>
            <a:pPr marL="1485900" lvl="3" indent="-571500" defTabSz="914400">
              <a:spcBef>
                <a:spcPts val="0"/>
              </a:spcBef>
              <a:buSzTx/>
              <a:buFont typeface="Arial" charset="0"/>
              <a:buChar char="•"/>
            </a:pPr>
            <a:r>
              <a:rPr lang="tr-TR" b="1" dirty="0" err="1" smtClean="0">
                <a:solidFill>
                  <a:schemeClr val="tx1"/>
                </a:solidFill>
              </a:rPr>
              <a:t>Operatif</a:t>
            </a:r>
            <a:r>
              <a:rPr lang="tr-TR" b="1" dirty="0" smtClean="0">
                <a:solidFill>
                  <a:schemeClr val="tx1"/>
                </a:solidFill>
              </a:rPr>
              <a:t> doğum ihtimali artar (RR 1.42)</a:t>
            </a:r>
          </a:p>
        </p:txBody>
      </p:sp>
      <p:sp>
        <p:nvSpPr>
          <p:cNvPr id="5" name="Shape 124"/>
          <p:cNvSpPr>
            <a:spLocks noGrp="1"/>
          </p:cNvSpPr>
          <p:nvPr>
            <p:ph type="title"/>
          </p:nvPr>
        </p:nvSpPr>
        <p:spPr>
          <a:prstGeom prst="rect">
            <a:avLst/>
          </a:prstGeom>
          <a:solidFill>
            <a:schemeClr val="tx1"/>
          </a:solidFill>
        </p:spPr>
        <p:txBody>
          <a:bodyPr>
            <a:normAutofit/>
          </a:bodyPr>
          <a:lstStyle/>
          <a:p>
            <a:pPr algn="l">
              <a:defRPr sz="4800" b="1">
                <a:latin typeface="+mn-lt"/>
                <a:ea typeface="+mn-ea"/>
                <a:cs typeface="+mn-cs"/>
                <a:sym typeface="Times New Roman"/>
              </a:defRPr>
            </a:pPr>
            <a:r>
              <a:rPr lang="tr-TR" sz="5400" dirty="0" smtClean="0">
                <a:solidFill>
                  <a:schemeClr val="tx2">
                    <a:lumMod val="10000"/>
                  </a:schemeClr>
                </a:solidFill>
              </a:rPr>
              <a:t>Risk faktörleri -3</a:t>
            </a:r>
            <a:endParaRPr sz="5400" dirty="0">
              <a:solidFill>
                <a:schemeClr val="tx2">
                  <a:lumMod val="10000"/>
                </a:schemeClr>
              </a:solidFill>
            </a:endParaRPr>
          </a:p>
        </p:txBody>
      </p:sp>
    </p:spTree>
    <p:extLst>
      <p:ext uri="{BB962C8B-B14F-4D97-AF65-F5344CB8AC3E}">
        <p14:creationId xmlns:p14="http://schemas.microsoft.com/office/powerpoint/2010/main" val="1328598388"/>
      </p:ext>
    </p:extLst>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 name="Shape 124"/>
          <p:cNvSpPr>
            <a:spLocks noGrp="1"/>
          </p:cNvSpPr>
          <p:nvPr>
            <p:ph type="title"/>
          </p:nvPr>
        </p:nvSpPr>
        <p:spPr>
          <a:xfrm>
            <a:off x="1198952" y="406400"/>
            <a:ext cx="10606896" cy="1836468"/>
          </a:xfrm>
          <a:prstGeom prst="rect">
            <a:avLst/>
          </a:prstGeom>
          <a:solidFill>
            <a:schemeClr val="tx1"/>
          </a:solidFill>
        </p:spPr>
        <p:txBody>
          <a:bodyPr>
            <a:normAutofit/>
          </a:bodyPr>
          <a:lstStyle/>
          <a:p>
            <a:pPr algn="l">
              <a:defRPr sz="4800" b="1">
                <a:latin typeface="+mn-lt"/>
                <a:ea typeface="+mn-ea"/>
                <a:cs typeface="+mn-cs"/>
                <a:sym typeface="Times New Roman"/>
              </a:defRPr>
            </a:pPr>
            <a:r>
              <a:rPr lang="tr-TR" sz="6600" dirty="0" err="1" smtClean="0">
                <a:solidFill>
                  <a:schemeClr val="tx2">
                    <a:lumMod val="10000"/>
                  </a:schemeClr>
                </a:solidFill>
              </a:rPr>
              <a:t>Friedman</a:t>
            </a:r>
            <a:r>
              <a:rPr lang="tr-TR" sz="6600" dirty="0" smtClean="0">
                <a:solidFill>
                  <a:schemeClr val="tx2">
                    <a:lumMod val="10000"/>
                  </a:schemeClr>
                </a:solidFill>
              </a:rPr>
              <a:t> Eğrisi 1954</a:t>
            </a:r>
            <a:endParaRPr sz="6600" dirty="0">
              <a:solidFill>
                <a:schemeClr val="tx2">
                  <a:lumMod val="10000"/>
                </a:schemeClr>
              </a:solidFill>
            </a:endParaRPr>
          </a:p>
        </p:txBody>
      </p:sp>
      <p:sp>
        <p:nvSpPr>
          <p:cNvPr id="125" name="Shape 125"/>
          <p:cNvSpPr>
            <a:spLocks noGrp="1"/>
          </p:cNvSpPr>
          <p:nvPr>
            <p:ph type="body" idx="1"/>
          </p:nvPr>
        </p:nvSpPr>
        <p:spPr>
          <a:prstGeom prst="rect">
            <a:avLst/>
          </a:prstGeom>
        </p:spPr>
        <p:txBody>
          <a:bodyPr anchor="t">
            <a:normAutofit/>
          </a:bodyPr>
          <a:lstStyle/>
          <a:p>
            <a:pPr lvl="2" defTabSz="914400">
              <a:spcBef>
                <a:spcPts val="0"/>
              </a:spcBef>
              <a:buSzTx/>
              <a:buFont typeface="Arial" charset="0"/>
              <a:buChar char="•"/>
            </a:pPr>
            <a:endParaRPr lang="tr-TR" b="1" dirty="0" smtClean="0">
              <a:sym typeface="Wingdings"/>
            </a:endParaRPr>
          </a:p>
          <a:p>
            <a:pPr lvl="2" defTabSz="914400">
              <a:spcBef>
                <a:spcPts val="0"/>
              </a:spcBef>
              <a:buSzTx/>
              <a:buFont typeface="Arial" charset="0"/>
              <a:buChar char="•"/>
            </a:pPr>
            <a:endParaRPr lang="tr-TR" b="1" dirty="0" smtClean="0"/>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46387" y="2242868"/>
            <a:ext cx="7970909" cy="7510732"/>
          </a:xfrm>
          <a:prstGeom prst="rect">
            <a:avLst/>
          </a:prstGeom>
        </p:spPr>
      </p:pic>
    </p:spTree>
    <p:extLst>
      <p:ext uri="{BB962C8B-B14F-4D97-AF65-F5344CB8AC3E}">
        <p14:creationId xmlns:p14="http://schemas.microsoft.com/office/powerpoint/2010/main" val="1960697801"/>
      </p:ext>
    </p:extLst>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 name="Shape 124"/>
          <p:cNvSpPr>
            <a:spLocks noGrp="1"/>
          </p:cNvSpPr>
          <p:nvPr>
            <p:ph type="title"/>
          </p:nvPr>
        </p:nvSpPr>
        <p:spPr>
          <a:xfrm>
            <a:off x="952500" y="406400"/>
            <a:ext cx="10606896" cy="1836468"/>
          </a:xfrm>
          <a:prstGeom prst="rect">
            <a:avLst/>
          </a:prstGeom>
          <a:solidFill>
            <a:schemeClr val="tx1"/>
          </a:solidFill>
        </p:spPr>
        <p:txBody>
          <a:bodyPr>
            <a:normAutofit fontScale="90000"/>
          </a:bodyPr>
          <a:lstStyle/>
          <a:p>
            <a:pPr algn="r">
              <a:defRPr sz="4800" b="1">
                <a:latin typeface="+mn-lt"/>
                <a:ea typeface="+mn-ea"/>
                <a:cs typeface="+mn-cs"/>
                <a:sym typeface="Times New Roman"/>
              </a:defRPr>
            </a:pPr>
            <a:r>
              <a:rPr lang="tr-TR" sz="6600" dirty="0" smtClean="0">
                <a:solidFill>
                  <a:schemeClr val="tx2">
                    <a:lumMod val="10000"/>
                  </a:schemeClr>
                </a:solidFill>
              </a:rPr>
              <a:t>Tanım- Anormal Doğum Eylemi</a:t>
            </a:r>
            <a:br>
              <a:rPr lang="tr-TR" sz="6600" dirty="0" smtClean="0">
                <a:solidFill>
                  <a:schemeClr val="tx2">
                    <a:lumMod val="10000"/>
                  </a:schemeClr>
                </a:solidFill>
              </a:rPr>
            </a:br>
            <a:r>
              <a:rPr lang="tr-TR" sz="4000" dirty="0" smtClean="0">
                <a:solidFill>
                  <a:schemeClr val="tx2">
                    <a:lumMod val="10000"/>
                  </a:schemeClr>
                </a:solidFill>
              </a:rPr>
              <a:t>Friedman’54</a:t>
            </a:r>
            <a:endParaRPr sz="4000" dirty="0">
              <a:solidFill>
                <a:schemeClr val="tx2">
                  <a:lumMod val="10000"/>
                </a:schemeClr>
              </a:solidFill>
            </a:endParaRPr>
          </a:p>
        </p:txBody>
      </p:sp>
      <p:sp>
        <p:nvSpPr>
          <p:cNvPr id="125" name="Shape 125"/>
          <p:cNvSpPr>
            <a:spLocks noGrp="1"/>
          </p:cNvSpPr>
          <p:nvPr>
            <p:ph type="body" idx="1"/>
          </p:nvPr>
        </p:nvSpPr>
        <p:spPr>
          <a:prstGeom prst="rect">
            <a:avLst/>
          </a:prstGeom>
        </p:spPr>
        <p:txBody>
          <a:bodyPr anchor="t">
            <a:normAutofit fontScale="92500" lnSpcReduction="10000"/>
          </a:bodyPr>
          <a:lstStyle/>
          <a:p>
            <a:pPr marL="571500" marR="0" lvl="1" indent="-571500" defTabSz="914400" eaLnBrk="1" fontAlgn="auto" latinLnBrk="0" hangingPunct="1">
              <a:lnSpc>
                <a:spcPct val="100000"/>
              </a:lnSpc>
              <a:spcBef>
                <a:spcPts val="0"/>
              </a:spcBef>
              <a:spcAft>
                <a:spcPts val="0"/>
              </a:spcAft>
              <a:buClrTx/>
              <a:buSzTx/>
              <a:buFont typeface="Arial" charset="0"/>
              <a:buChar char="•"/>
              <a:tabLst/>
              <a:defRPr/>
            </a:pPr>
            <a:r>
              <a:rPr lang="tr-TR" b="1" dirty="0" smtClean="0">
                <a:solidFill>
                  <a:srgbClr val="FFFF00"/>
                </a:solidFill>
              </a:rPr>
              <a:t>Anormal 1. evre</a:t>
            </a:r>
          </a:p>
          <a:p>
            <a:pPr marL="1028700" lvl="2" indent="-571500" defTabSz="914400">
              <a:spcBef>
                <a:spcPts val="0"/>
              </a:spcBef>
              <a:buSzTx/>
              <a:buFont typeface="Arial" charset="0"/>
              <a:buChar char="•"/>
            </a:pPr>
            <a:r>
              <a:rPr lang="tr-TR" b="1" dirty="0" smtClean="0"/>
              <a:t>Uzamış </a:t>
            </a:r>
            <a:r>
              <a:rPr lang="tr-TR" b="1" dirty="0" err="1" smtClean="0"/>
              <a:t>latent</a:t>
            </a:r>
            <a:r>
              <a:rPr lang="tr-TR" b="1" dirty="0" smtClean="0"/>
              <a:t> faz </a:t>
            </a:r>
          </a:p>
          <a:p>
            <a:pPr marL="1485900" lvl="3" indent="-571500" defTabSz="914400">
              <a:spcBef>
                <a:spcPts val="0"/>
              </a:spcBef>
              <a:buSzTx/>
              <a:buFont typeface="Arial" charset="0"/>
              <a:buChar char="•"/>
            </a:pPr>
            <a:r>
              <a:rPr lang="tr-TR" b="1" dirty="0" smtClean="0"/>
              <a:t>95. </a:t>
            </a:r>
            <a:r>
              <a:rPr lang="tr-TR" b="1" dirty="0" err="1" smtClean="0"/>
              <a:t>persantil</a:t>
            </a:r>
            <a:r>
              <a:rPr lang="tr-TR" b="1" dirty="0" smtClean="0"/>
              <a:t> &gt;20 </a:t>
            </a:r>
            <a:r>
              <a:rPr lang="tr-TR" b="1" dirty="0" err="1" smtClean="0"/>
              <a:t>sa</a:t>
            </a:r>
            <a:r>
              <a:rPr lang="tr-TR" b="1" dirty="0" smtClean="0"/>
              <a:t> </a:t>
            </a:r>
            <a:r>
              <a:rPr lang="tr-TR" b="1" dirty="0" err="1" smtClean="0"/>
              <a:t>Nullipar</a:t>
            </a:r>
            <a:r>
              <a:rPr lang="tr-TR" b="1" dirty="0" smtClean="0"/>
              <a:t>, &gt;14 </a:t>
            </a:r>
            <a:r>
              <a:rPr lang="tr-TR" b="1" dirty="0" err="1" smtClean="0"/>
              <a:t>sa</a:t>
            </a:r>
            <a:r>
              <a:rPr lang="tr-TR" b="1" dirty="0" smtClean="0"/>
              <a:t> </a:t>
            </a:r>
            <a:r>
              <a:rPr lang="tr-TR" b="1" dirty="0" err="1" smtClean="0"/>
              <a:t>Multipa</a:t>
            </a:r>
            <a:endParaRPr lang="tr-TR" b="1" dirty="0" smtClean="0"/>
          </a:p>
          <a:p>
            <a:pPr marL="1028700" lvl="2" indent="-571500" defTabSz="914400">
              <a:spcBef>
                <a:spcPts val="0"/>
              </a:spcBef>
              <a:buSzTx/>
              <a:buFont typeface="Arial" charset="0"/>
              <a:buChar char="•"/>
            </a:pPr>
            <a:r>
              <a:rPr lang="tr-TR" b="1" dirty="0" smtClean="0"/>
              <a:t>Aktif faz bozuklukları</a:t>
            </a:r>
          </a:p>
          <a:p>
            <a:pPr marL="1485900" lvl="3" indent="-571500" defTabSz="914400">
              <a:spcBef>
                <a:spcPts val="0"/>
              </a:spcBef>
              <a:buSzTx/>
              <a:buFont typeface="Arial" charset="0"/>
              <a:buChar char="•"/>
            </a:pPr>
            <a:r>
              <a:rPr lang="tr-TR" b="1" dirty="0" smtClean="0"/>
              <a:t>İlerleme kusuru (95. </a:t>
            </a:r>
            <a:r>
              <a:rPr lang="tr-TR" b="1" dirty="0" err="1" smtClean="0"/>
              <a:t>persantil</a:t>
            </a:r>
            <a:r>
              <a:rPr lang="tr-TR" b="1" dirty="0" smtClean="0"/>
              <a:t>)</a:t>
            </a:r>
          </a:p>
          <a:p>
            <a:pPr marL="1943100" lvl="4" indent="-571500" defTabSz="914400">
              <a:spcBef>
                <a:spcPts val="0"/>
              </a:spcBef>
              <a:buSzTx/>
              <a:buFont typeface="Arial" charset="0"/>
              <a:buChar char="•"/>
            </a:pPr>
            <a:r>
              <a:rPr lang="tr-TR" b="1" dirty="0" err="1" smtClean="0"/>
              <a:t>Nullipar</a:t>
            </a:r>
            <a:r>
              <a:rPr lang="tr-TR" b="1" dirty="0" smtClean="0"/>
              <a:t> &lt;1.2 cm/</a:t>
            </a:r>
            <a:r>
              <a:rPr lang="tr-TR" b="1" dirty="0" err="1" smtClean="0"/>
              <a:t>sa</a:t>
            </a:r>
            <a:r>
              <a:rPr lang="tr-TR" b="1" dirty="0" smtClean="0"/>
              <a:t>; </a:t>
            </a:r>
            <a:r>
              <a:rPr lang="tr-TR" b="1" dirty="0" err="1" smtClean="0"/>
              <a:t>Multipar</a:t>
            </a:r>
            <a:r>
              <a:rPr lang="tr-TR" b="1" dirty="0" smtClean="0"/>
              <a:t> &lt;1.5 cm/</a:t>
            </a:r>
            <a:r>
              <a:rPr lang="tr-TR" b="1" dirty="0" err="1" smtClean="0"/>
              <a:t>sa</a:t>
            </a:r>
            <a:endParaRPr lang="tr-TR" b="1" dirty="0" smtClean="0"/>
          </a:p>
          <a:p>
            <a:pPr marL="1485900" lvl="3" indent="-571500" defTabSz="914400">
              <a:spcBef>
                <a:spcPts val="0"/>
              </a:spcBef>
              <a:buSzTx/>
              <a:buFont typeface="Arial" charset="0"/>
              <a:buChar char="•"/>
            </a:pPr>
            <a:r>
              <a:rPr lang="tr-TR" b="1" dirty="0" smtClean="0"/>
              <a:t>Duraksama </a:t>
            </a:r>
          </a:p>
          <a:p>
            <a:pPr marL="1943100" lvl="4" indent="-571500" defTabSz="914400">
              <a:spcBef>
                <a:spcPts val="0"/>
              </a:spcBef>
              <a:buSzTx/>
              <a:buFont typeface="Arial" charset="0"/>
              <a:buChar char="•"/>
            </a:pPr>
            <a:r>
              <a:rPr lang="tr-TR" b="1" dirty="0" err="1" smtClean="0"/>
              <a:t>Servikal</a:t>
            </a:r>
            <a:r>
              <a:rPr lang="tr-TR" b="1" dirty="0" smtClean="0"/>
              <a:t> </a:t>
            </a:r>
            <a:r>
              <a:rPr lang="tr-TR" b="1" dirty="0" err="1" smtClean="0"/>
              <a:t>dilatasyon</a:t>
            </a:r>
            <a:r>
              <a:rPr lang="tr-TR" b="1" dirty="0" smtClean="0"/>
              <a:t> min. 4 cm ve etkin </a:t>
            </a:r>
            <a:r>
              <a:rPr lang="tr-TR" b="1" dirty="0" err="1" smtClean="0"/>
              <a:t>kontraksiyon</a:t>
            </a:r>
            <a:r>
              <a:rPr lang="tr-TR" b="1" dirty="0" smtClean="0"/>
              <a:t> var iken ≥2 </a:t>
            </a:r>
            <a:r>
              <a:rPr lang="tr-TR" b="1" dirty="0" err="1" smtClean="0"/>
              <a:t>sa</a:t>
            </a:r>
            <a:r>
              <a:rPr lang="tr-TR" b="1" dirty="0" smtClean="0"/>
              <a:t> </a:t>
            </a:r>
            <a:r>
              <a:rPr lang="tr-TR" b="1" dirty="0" err="1" smtClean="0"/>
              <a:t>servikal</a:t>
            </a:r>
            <a:r>
              <a:rPr lang="tr-TR" b="1" dirty="0" smtClean="0"/>
              <a:t> değişiklik olmaması</a:t>
            </a:r>
          </a:p>
          <a:p>
            <a:pPr marL="571500" lvl="1" indent="-571500" defTabSz="914400">
              <a:spcBef>
                <a:spcPts val="0"/>
              </a:spcBef>
              <a:buSzTx/>
              <a:buFont typeface="Arial" charset="0"/>
              <a:buChar char="•"/>
            </a:pPr>
            <a:r>
              <a:rPr lang="tr-TR" b="1" dirty="0" smtClean="0">
                <a:solidFill>
                  <a:srgbClr val="FFFF00"/>
                </a:solidFill>
              </a:rPr>
              <a:t>Anormal 2. evre</a:t>
            </a:r>
          </a:p>
          <a:p>
            <a:pPr marL="1028700" lvl="2" indent="-571500" defTabSz="914400">
              <a:spcBef>
                <a:spcPts val="0"/>
              </a:spcBef>
              <a:buSzTx/>
              <a:buFont typeface="Arial" charset="0"/>
              <a:buChar char="•"/>
            </a:pPr>
            <a:r>
              <a:rPr lang="tr-TR" b="1" dirty="0" err="1" smtClean="0">
                <a:solidFill>
                  <a:schemeClr val="tx1"/>
                </a:solidFill>
              </a:rPr>
              <a:t>Nullipar</a:t>
            </a:r>
            <a:r>
              <a:rPr lang="tr-TR" b="1" dirty="0" smtClean="0">
                <a:solidFill>
                  <a:schemeClr val="tx1"/>
                </a:solidFill>
              </a:rPr>
              <a:t> &gt;2 </a:t>
            </a:r>
            <a:r>
              <a:rPr lang="tr-TR" b="1" dirty="0" err="1" smtClean="0">
                <a:solidFill>
                  <a:schemeClr val="tx1"/>
                </a:solidFill>
              </a:rPr>
              <a:t>sa</a:t>
            </a:r>
            <a:r>
              <a:rPr lang="tr-TR" b="1" dirty="0" smtClean="0">
                <a:solidFill>
                  <a:schemeClr val="tx1"/>
                </a:solidFill>
              </a:rPr>
              <a:t>, </a:t>
            </a:r>
            <a:r>
              <a:rPr lang="tr-TR" b="1" dirty="0" err="1" smtClean="0">
                <a:solidFill>
                  <a:schemeClr val="tx1"/>
                </a:solidFill>
              </a:rPr>
              <a:t>multipar</a:t>
            </a:r>
            <a:r>
              <a:rPr lang="tr-TR" b="1" dirty="0" smtClean="0">
                <a:solidFill>
                  <a:schemeClr val="tx1"/>
                </a:solidFill>
              </a:rPr>
              <a:t> &gt;1 </a:t>
            </a:r>
            <a:r>
              <a:rPr lang="tr-TR" b="1" dirty="0" err="1" smtClean="0">
                <a:solidFill>
                  <a:schemeClr val="tx1"/>
                </a:solidFill>
              </a:rPr>
              <a:t>sa</a:t>
            </a:r>
            <a:r>
              <a:rPr lang="tr-TR" b="1" dirty="0" smtClean="0">
                <a:solidFill>
                  <a:schemeClr val="tx1"/>
                </a:solidFill>
              </a:rPr>
              <a:t> (+1 </a:t>
            </a:r>
            <a:r>
              <a:rPr lang="tr-TR" b="1" dirty="0" err="1" smtClean="0">
                <a:solidFill>
                  <a:schemeClr val="tx1"/>
                </a:solidFill>
              </a:rPr>
              <a:t>sa</a:t>
            </a:r>
            <a:r>
              <a:rPr lang="tr-TR" b="1" dirty="0" smtClean="0">
                <a:solidFill>
                  <a:schemeClr val="tx1"/>
                </a:solidFill>
              </a:rPr>
              <a:t> </a:t>
            </a:r>
            <a:r>
              <a:rPr lang="tr-TR" b="1" dirty="0" err="1" smtClean="0">
                <a:solidFill>
                  <a:schemeClr val="tx1"/>
                </a:solidFill>
              </a:rPr>
              <a:t>Epidural</a:t>
            </a:r>
            <a:r>
              <a:rPr lang="tr-TR" b="1" dirty="0" smtClean="0">
                <a:solidFill>
                  <a:schemeClr val="tx1"/>
                </a:solidFill>
              </a:rPr>
              <a:t> ise)</a:t>
            </a:r>
          </a:p>
        </p:txBody>
      </p:sp>
    </p:spTree>
    <p:extLst>
      <p:ext uri="{BB962C8B-B14F-4D97-AF65-F5344CB8AC3E}">
        <p14:creationId xmlns:p14="http://schemas.microsoft.com/office/powerpoint/2010/main" val="1960749518"/>
      </p:ext>
    </p:extLst>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 name="Shape 124"/>
          <p:cNvSpPr>
            <a:spLocks noGrp="1"/>
          </p:cNvSpPr>
          <p:nvPr>
            <p:ph type="title"/>
          </p:nvPr>
        </p:nvSpPr>
        <p:spPr>
          <a:xfrm>
            <a:off x="952500" y="406400"/>
            <a:ext cx="10606896" cy="1836468"/>
          </a:xfrm>
          <a:prstGeom prst="rect">
            <a:avLst/>
          </a:prstGeom>
          <a:solidFill>
            <a:schemeClr val="tx1"/>
          </a:solidFill>
        </p:spPr>
        <p:txBody>
          <a:bodyPr>
            <a:normAutofit fontScale="90000"/>
          </a:bodyPr>
          <a:lstStyle/>
          <a:p>
            <a:pPr algn="l">
              <a:defRPr sz="4800" b="1">
                <a:latin typeface="+mn-lt"/>
                <a:ea typeface="+mn-ea"/>
                <a:cs typeface="+mn-cs"/>
                <a:sym typeface="Times New Roman"/>
              </a:defRPr>
            </a:pPr>
            <a:r>
              <a:rPr lang="tr-TR" sz="6600" dirty="0" err="1" smtClean="0">
                <a:solidFill>
                  <a:schemeClr val="tx2">
                    <a:lumMod val="10000"/>
                  </a:schemeClr>
                </a:solidFill>
              </a:rPr>
              <a:t>Friedman&amp;Cohen</a:t>
            </a:r>
            <a:r>
              <a:rPr lang="tr-TR" sz="6600" dirty="0" smtClean="0">
                <a:solidFill>
                  <a:schemeClr val="tx2">
                    <a:lumMod val="10000"/>
                  </a:schemeClr>
                </a:solidFill>
              </a:rPr>
              <a:t> 1954, 1983</a:t>
            </a:r>
            <a:endParaRPr sz="6600" dirty="0">
              <a:solidFill>
                <a:schemeClr val="tx2">
                  <a:lumMod val="10000"/>
                </a:schemeClr>
              </a:solidFill>
            </a:endParaRPr>
          </a:p>
        </p:txBody>
      </p:sp>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b="13980"/>
          <a:stretch/>
        </p:blipFill>
        <p:spPr>
          <a:xfrm>
            <a:off x="952500" y="2242867"/>
            <a:ext cx="10606896" cy="4581581"/>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00380" y="6824448"/>
            <a:ext cx="4511135" cy="2724257"/>
          </a:xfrm>
          <a:prstGeom prst="rect">
            <a:avLst/>
          </a:prstGeom>
        </p:spPr>
      </p:pic>
    </p:spTree>
    <p:extLst>
      <p:ext uri="{BB962C8B-B14F-4D97-AF65-F5344CB8AC3E}">
        <p14:creationId xmlns:p14="http://schemas.microsoft.com/office/powerpoint/2010/main" val="1933107557"/>
      </p:ext>
    </p:extLst>
  </p:cSld>
  <p:clrMapOvr>
    <a:masterClrMapping/>
  </p:clrMapOvr>
  <p:transition spd="med"/>
  <p:timing>
    <p:tnLst>
      <p:par>
        <p:cTn id="1" dur="indefinite" restart="never" nodeType="tmRoot"/>
      </p:par>
    </p:tnLst>
  </p:timing>
</p:sld>
</file>

<file path=ppt/theme/theme1.xml><?xml version="1.0" encoding="utf-8"?>
<a:theme xmlns:a="http://schemas.openxmlformats.org/drawingml/2006/main" name="Gradient">
  <a:themeElements>
    <a:clrScheme name="Gradient">
      <a:dk1>
        <a:srgbClr val="FF0000"/>
      </a:dk1>
      <a:lt1>
        <a:srgbClr val="FFFFFF"/>
      </a:lt1>
      <a:dk2>
        <a:srgbClr val="53585F"/>
      </a:dk2>
      <a:lt2>
        <a:srgbClr val="DCDEE0"/>
      </a:lt2>
      <a:accent1>
        <a:srgbClr val="0065C1"/>
      </a:accent1>
      <a:accent2>
        <a:srgbClr val="189B1A"/>
      </a:accent2>
      <a:accent3>
        <a:srgbClr val="008C91"/>
      </a:accent3>
      <a:accent4>
        <a:srgbClr val="5747C1"/>
      </a:accent4>
      <a:accent5>
        <a:srgbClr val="971817"/>
      </a:accent5>
      <a:accent6>
        <a:srgbClr val="BC8027"/>
      </a:accent6>
      <a:hlink>
        <a:srgbClr val="0000FF"/>
      </a:hlink>
      <a:folHlink>
        <a:srgbClr val="FF00FF"/>
      </a:folHlink>
    </a:clrScheme>
    <a:fontScheme name="Gradient">
      <a:majorFont>
        <a:latin typeface="Helvetica Light"/>
        <a:ea typeface="Helvetica Light"/>
        <a:cs typeface="Helvetica Light"/>
      </a:majorFont>
      <a:minorFont>
        <a:latin typeface="Times New Roman"/>
        <a:ea typeface="Times New Roman"/>
        <a:cs typeface="Times New Roman"/>
      </a:minorFont>
    </a:fontScheme>
    <a:fmtScheme name="Gradie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r="18900000" rotWithShape="0">
              <a:srgbClr val="000000">
                <a:alpha val="80000"/>
              </a:srgbClr>
            </a:outerShdw>
          </a:effectLst>
        </a:effectStyle>
        <a:effectStyle>
          <a:effectLst>
            <a:outerShdw blurRad="76200" dir="18900000" rotWithShape="0">
              <a:srgbClr val="000000">
                <a:alpha val="80000"/>
              </a:srgbClr>
            </a:outerShdw>
          </a:effectLst>
        </a:effectStyle>
        <a:effectStyle>
          <a:effectLst>
            <a:outerShdw blurRad="76200" dir="18900000" rotWithShape="0">
              <a:srgbClr val="000000">
                <a:alpha val="8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adFill flip="none" rotWithShape="1">
          <a:gsLst>
            <a:gs pos="0">
              <a:schemeClr val="accent1"/>
            </a:gs>
            <a:gs pos="100000">
              <a:schemeClr val="accent1">
                <a:hueOff val="321133"/>
                <a:satOff val="-12043"/>
                <a:lumOff val="-7113"/>
              </a:schemeClr>
            </a:gs>
          </a:gsLst>
          <a:lin ang="5400000" scaled="0"/>
        </a:gradFill>
        <a:ln w="12700" cap="flat">
          <a:noFill/>
          <a:miter lim="400000"/>
        </a:ln>
        <a:effectLst>
          <a:outerShdw blurRad="76200" dir="18900000" rotWithShape="0">
            <a:srgbClr val="000000">
              <a:alpha val="8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outerShdw blurRad="25400" dist="23998" dir="2700000" rotWithShape="0">
                <a:srgbClr val="000000">
                  <a:alpha val="31034"/>
                </a:srgbClr>
              </a:outerShdw>
            </a:effectLst>
            <a:uFillTx/>
            <a:latin typeface="+mj-lt"/>
            <a:ea typeface="+mj-ea"/>
            <a:cs typeface="+mj-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FFFFFF"/>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800" b="0" i="0" u="none" strike="noStrike" cap="none" spc="0" normalizeH="0" baseline="0">
            <a:ln>
              <a:noFill/>
            </a:ln>
            <a:solidFill>
              <a:srgbClr val="FFFFFF"/>
            </a:solidFill>
            <a:effectLst/>
            <a:uFillTx/>
            <a:latin typeface="+mj-lt"/>
            <a:ea typeface="+mj-ea"/>
            <a:cs typeface="+mj-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Gradient">
  <a:themeElements>
    <a:clrScheme name="Gradient">
      <a:dk1>
        <a:srgbClr val="000000"/>
      </a:dk1>
      <a:lt1>
        <a:srgbClr val="FFFFFF"/>
      </a:lt1>
      <a:dk2>
        <a:srgbClr val="53585F"/>
      </a:dk2>
      <a:lt2>
        <a:srgbClr val="DCDEE0"/>
      </a:lt2>
      <a:accent1>
        <a:srgbClr val="0065C1"/>
      </a:accent1>
      <a:accent2>
        <a:srgbClr val="189B1A"/>
      </a:accent2>
      <a:accent3>
        <a:srgbClr val="008C91"/>
      </a:accent3>
      <a:accent4>
        <a:srgbClr val="5747C1"/>
      </a:accent4>
      <a:accent5>
        <a:srgbClr val="971817"/>
      </a:accent5>
      <a:accent6>
        <a:srgbClr val="BC8027"/>
      </a:accent6>
      <a:hlink>
        <a:srgbClr val="0000FF"/>
      </a:hlink>
      <a:folHlink>
        <a:srgbClr val="FF00FF"/>
      </a:folHlink>
    </a:clrScheme>
    <a:fontScheme name="Gradient">
      <a:majorFont>
        <a:latin typeface="Helvetica Light"/>
        <a:ea typeface="Helvetica Light"/>
        <a:cs typeface="Helvetica Light"/>
      </a:majorFont>
      <a:minorFont>
        <a:latin typeface="Times New Roman"/>
        <a:ea typeface="Times New Roman"/>
        <a:cs typeface="Times New Roman"/>
      </a:minorFont>
    </a:fontScheme>
    <a:fmtScheme name="Gradie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r="18900000" rotWithShape="0">
              <a:srgbClr val="000000">
                <a:alpha val="80000"/>
              </a:srgbClr>
            </a:outerShdw>
          </a:effectLst>
        </a:effectStyle>
        <a:effectStyle>
          <a:effectLst>
            <a:outerShdw blurRad="76200" dir="18900000" rotWithShape="0">
              <a:srgbClr val="000000">
                <a:alpha val="80000"/>
              </a:srgbClr>
            </a:outerShdw>
          </a:effectLst>
        </a:effectStyle>
        <a:effectStyle>
          <a:effectLst>
            <a:outerShdw blurRad="76200" dir="18900000" rotWithShape="0">
              <a:srgbClr val="000000">
                <a:alpha val="8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adFill flip="none" rotWithShape="1">
          <a:gsLst>
            <a:gs pos="0">
              <a:schemeClr val="accent1"/>
            </a:gs>
            <a:gs pos="100000">
              <a:schemeClr val="accent1">
                <a:hueOff val="321133"/>
                <a:satOff val="-12043"/>
                <a:lumOff val="-7113"/>
              </a:schemeClr>
            </a:gs>
          </a:gsLst>
          <a:lin ang="5400000" scaled="0"/>
        </a:gradFill>
        <a:ln w="12700" cap="flat">
          <a:noFill/>
          <a:miter lim="400000"/>
        </a:ln>
        <a:effectLst>
          <a:outerShdw blurRad="76200" dir="18900000" rotWithShape="0">
            <a:srgbClr val="000000">
              <a:alpha val="8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outerShdw blurRad="25400" dist="23998" dir="2700000" rotWithShape="0">
                <a:srgbClr val="000000">
                  <a:alpha val="31034"/>
                </a:srgbClr>
              </a:outerShdw>
            </a:effectLst>
            <a:uFillTx/>
            <a:latin typeface="+mj-lt"/>
            <a:ea typeface="+mj-ea"/>
            <a:cs typeface="+mj-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FFFFFF"/>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800" b="0" i="0" u="none" strike="noStrike" cap="none" spc="0" normalizeH="0" baseline="0">
            <a:ln>
              <a:noFill/>
            </a:ln>
            <a:solidFill>
              <a:srgbClr val="FFFFFF"/>
            </a:solidFill>
            <a:effectLst/>
            <a:uFillTx/>
            <a:latin typeface="+mj-lt"/>
            <a:ea typeface="+mj-ea"/>
            <a:cs typeface="+mj-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1427</TotalTime>
  <Words>1685</Words>
  <Application>Microsoft Macintosh PowerPoint</Application>
  <PresentationFormat>Custom</PresentationFormat>
  <Paragraphs>258</Paragraphs>
  <Slides>30</Slides>
  <Notes>16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30</vt:i4>
      </vt:variant>
    </vt:vector>
  </HeadingPairs>
  <TitlesOfParts>
    <vt:vector size="37" baseType="lpstr">
      <vt:lpstr>Helvetica</vt:lpstr>
      <vt:lpstr>Helvetica Light</vt:lpstr>
      <vt:lpstr>Helvetica Neue</vt:lpstr>
      <vt:lpstr>Times New Roman</vt:lpstr>
      <vt:lpstr>Wingdings</vt:lpstr>
      <vt:lpstr>Arial</vt:lpstr>
      <vt:lpstr>Gradient</vt:lpstr>
      <vt:lpstr>Anormal Doğum Eylemi  </vt:lpstr>
      <vt:lpstr>Tanım- Normal Doğum Eylemi</vt:lpstr>
      <vt:lpstr>1. Evre &amp; 2. Evre </vt:lpstr>
      <vt:lpstr>Risk faktörleri -1</vt:lpstr>
      <vt:lpstr>Risk faktörleri -2</vt:lpstr>
      <vt:lpstr>Risk faktörleri -3</vt:lpstr>
      <vt:lpstr>Friedman Eğrisi 1954</vt:lpstr>
      <vt:lpstr>Tanım- Anormal Doğum Eylemi Friedman’54</vt:lpstr>
      <vt:lpstr>Friedman&amp;Cohen 1954, 1983</vt:lpstr>
      <vt:lpstr>Tanımlar gerçekten doğru mu? Maternal  morbidite sezaryen ile azalıyor mu? Primer sezaryen oranları neden arttı? Nasıl azalır? İleri anne yaşı, VKI, etnisite tek başına arttıran sebep mi?  </vt:lpstr>
      <vt:lpstr>PowerPoint Presentation</vt:lpstr>
      <vt:lpstr>PowerPoint Presentation</vt:lpstr>
      <vt:lpstr>PowerPoint Presentation</vt:lpstr>
      <vt:lpstr>PowerPoint Presentation</vt:lpstr>
      <vt:lpstr>PowerPoint Presentation</vt:lpstr>
      <vt:lpstr>1. Evre tanı ve yönetim Latent faz &lt; 6 cm</vt:lpstr>
      <vt:lpstr>1. Evre tanı ve yönetim Aktif faz &gt; 6cm İlerleme kusuru</vt:lpstr>
      <vt:lpstr>1. Evre tanı ve yönetim Aktif faz &gt;6cm Duraklama Kusuru</vt:lpstr>
      <vt:lpstr>Uzamış 2. evre  Tanım </vt:lpstr>
      <vt:lpstr>Uzamış 2. evre  Yönetim</vt:lpstr>
      <vt:lpstr>PowerPoint Presentation</vt:lpstr>
      <vt:lpstr> Uzamış 1. evre/2. evrede beklemenin neonatal sonuca olumsuz katkısı var mı?  </vt:lpstr>
      <vt:lpstr> Uzamış 1. evre/2. evrede beklemenin maternal sonuca olumsuz katkısı var mı?  </vt:lpstr>
      <vt:lpstr>2. evrede yönetim: Hangi hastada beklenebilir?</vt:lpstr>
      <vt:lpstr>2. Evrenin uzaması önlenebilir mi?</vt:lpstr>
      <vt:lpstr>Sefalopelvik uygunsuzluk</vt:lpstr>
      <vt:lpstr>Malprezentasyon</vt:lpstr>
      <vt:lpstr>PowerPoint Presentation</vt:lpstr>
      <vt:lpstr>Başarısız doğum indüksiyonu</vt:lpstr>
      <vt:lpstr>Sonuç</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İntrauterin Büyüme Kısıtlılığı  6.İstanbul Üniversitesi Kadın Doğum Günleri</dc:title>
  <cp:lastModifiedBy>Microsoft Office User</cp:lastModifiedBy>
  <cp:revision>356</cp:revision>
  <dcterms:modified xsi:type="dcterms:W3CDTF">2018-04-07T22:42:56Z</dcterms:modified>
</cp:coreProperties>
</file>