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55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 name="Shape 63"/>
          <p:cNvSpPr>
            <a:spLocks noGrp="1" noRot="1" noChangeAspect="1"/>
          </p:cNvSpPr>
          <p:nvPr>
            <p:ph type="sldImg"/>
          </p:nvPr>
        </p:nvSpPr>
        <p:spPr>
          <a:xfrm>
            <a:off x="1143000" y="685800"/>
            <a:ext cx="4572000" cy="3429000"/>
          </a:xfrm>
          <a:prstGeom prst="rect">
            <a:avLst/>
          </a:prstGeom>
        </p:spPr>
        <p:txBody>
          <a:bodyPr/>
          <a:lstStyle/>
          <a:p>
            <a:endParaRPr/>
          </a:p>
        </p:txBody>
      </p:sp>
      <p:sp>
        <p:nvSpPr>
          <p:cNvPr id="64" name="Shape 6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j-lt"/>
        <a:ea typeface="+mj-ea"/>
        <a:cs typeface="+mj-cs"/>
        <a:sym typeface="Calibri"/>
      </a:defRPr>
    </a:lvl1pPr>
    <a:lvl2pPr indent="228600" defTabSz="457200" latinLnBrk="0">
      <a:defRPr sz="1200">
        <a:latin typeface="+mj-lt"/>
        <a:ea typeface="+mj-ea"/>
        <a:cs typeface="+mj-cs"/>
        <a:sym typeface="Calibri"/>
      </a:defRPr>
    </a:lvl2pPr>
    <a:lvl3pPr indent="457200" defTabSz="457200" latinLnBrk="0">
      <a:defRPr sz="1200">
        <a:latin typeface="+mj-lt"/>
        <a:ea typeface="+mj-ea"/>
        <a:cs typeface="+mj-cs"/>
        <a:sym typeface="Calibri"/>
      </a:defRPr>
    </a:lvl3pPr>
    <a:lvl4pPr indent="685800" defTabSz="457200" latinLnBrk="0">
      <a:defRPr sz="1200">
        <a:latin typeface="+mj-lt"/>
        <a:ea typeface="+mj-ea"/>
        <a:cs typeface="+mj-cs"/>
        <a:sym typeface="Calibri"/>
      </a:defRPr>
    </a:lvl4pPr>
    <a:lvl5pPr indent="914400" defTabSz="457200" latinLnBrk="0">
      <a:defRPr sz="1200">
        <a:latin typeface="+mj-lt"/>
        <a:ea typeface="+mj-ea"/>
        <a:cs typeface="+mj-cs"/>
        <a:sym typeface="Calibri"/>
      </a:defRPr>
    </a:lvl5pPr>
    <a:lvl6pPr indent="1143000" defTabSz="457200" latinLnBrk="0">
      <a:defRPr sz="1200">
        <a:latin typeface="+mj-lt"/>
        <a:ea typeface="+mj-ea"/>
        <a:cs typeface="+mj-cs"/>
        <a:sym typeface="Calibri"/>
      </a:defRPr>
    </a:lvl6pPr>
    <a:lvl7pPr indent="1371600" defTabSz="457200" latinLnBrk="0">
      <a:defRPr sz="1200">
        <a:latin typeface="+mj-lt"/>
        <a:ea typeface="+mj-ea"/>
        <a:cs typeface="+mj-cs"/>
        <a:sym typeface="Calibri"/>
      </a:defRPr>
    </a:lvl7pPr>
    <a:lvl8pPr indent="1600200" defTabSz="457200" latinLnBrk="0">
      <a:defRPr sz="1200">
        <a:latin typeface="+mj-lt"/>
        <a:ea typeface="+mj-ea"/>
        <a:cs typeface="+mj-cs"/>
        <a:sym typeface="Calibri"/>
      </a:defRPr>
    </a:lvl8pPr>
    <a:lvl9pPr indent="1828800" defTabSz="4572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Shape 76"/>
          <p:cNvSpPr>
            <a:spLocks noGrp="1" noRot="1" noChangeAspect="1"/>
          </p:cNvSpPr>
          <p:nvPr>
            <p:ph type="sldImg"/>
          </p:nvPr>
        </p:nvSpPr>
        <p:spPr>
          <a:prstGeom prst="rect">
            <a:avLst/>
          </a:prstGeom>
        </p:spPr>
        <p:txBody>
          <a:bodyPr/>
          <a:lstStyle/>
          <a:p>
            <a:endParaRPr/>
          </a:p>
        </p:txBody>
      </p:sp>
      <p:sp>
        <p:nvSpPr>
          <p:cNvPr id="77" name="Shape 77"/>
          <p:cNvSpPr>
            <a:spLocks noGrp="1"/>
          </p:cNvSpPr>
          <p:nvPr>
            <p:ph type="body" sz="quarter" idx="1"/>
          </p:nvPr>
        </p:nvSpPr>
        <p:spPr>
          <a:prstGeom prst="rect">
            <a:avLst/>
          </a:prstGeom>
        </p:spPr>
        <p:txBody>
          <a:bodyPr/>
          <a:lstStyle/>
          <a:p>
            <a:r>
              <a:t> prompting a rise in the use of this approach</a:t>
            </a:r>
          </a:p>
          <a:p>
            <a:r>
              <a:t>in the United States from 3 percent of deliveries</a:t>
            </a:r>
          </a:p>
          <a:p>
            <a:r>
              <a:t>after previous cesarean section in 1981 to 31</a:t>
            </a:r>
          </a:p>
          <a:p>
            <a:r>
              <a:t>percent in 1998.</a:t>
            </a:r>
          </a:p>
          <a:p>
            <a:r>
              <a:t>4</a:t>
            </a:r>
          </a:p>
          <a:p>
            <a:r>
              <a:t> However, an apparent increase in</a:t>
            </a:r>
          </a:p>
          <a:p>
            <a:r>
              <a:t>the frequency of uterine rupture and concern about</a:t>
            </a:r>
          </a:p>
          <a:p>
            <a:r>
              <a:t>maternal and perinatal morbidity have challenged</a:t>
            </a:r>
          </a:p>
          <a:p>
            <a:r>
              <a:t>the safety and appropriateness of vaginal birth after</a:t>
            </a:r>
          </a:p>
          <a:p>
            <a:r>
              <a:t>cesarean delivery.</a:t>
            </a:r>
          </a:p>
          <a:p>
            <a:r>
              <a:t> trial of labor after cesarean delivery, have led to a</a:t>
            </a:r>
          </a:p>
          <a:p>
            <a:r>
              <a:t>substantial decline in the rate of vaginal birth after</a:t>
            </a:r>
          </a:p>
          <a:p>
            <a:r>
              <a:t>cesarean section, to 12.7 percent in 2002</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noRot="1" noChangeAspect="1"/>
          </p:cNvSpPr>
          <p:nvPr>
            <p:ph type="sldImg"/>
          </p:nvPr>
        </p:nvSpPr>
        <p:spPr>
          <a:prstGeom prst="rect">
            <a:avLst/>
          </a:prstGeom>
        </p:spPr>
        <p:txBody>
          <a:bodyPr/>
          <a:lstStyle/>
          <a:p>
            <a:endParaRPr/>
          </a:p>
        </p:txBody>
      </p:sp>
      <p:sp>
        <p:nvSpPr>
          <p:cNvPr id="97" name="Shape 97"/>
          <p:cNvSpPr>
            <a:spLocks noGrp="1"/>
          </p:cNvSpPr>
          <p:nvPr>
            <p:ph type="body" sz="quarter" idx="1"/>
          </p:nvPr>
        </p:nvSpPr>
        <p:spPr>
          <a:prstGeom prst="rect">
            <a:avLst/>
          </a:prstGeom>
        </p:spPr>
        <p:txBody>
          <a:bodyPr/>
          <a:lstStyle/>
          <a:p>
            <a:r>
              <a:t>Women with a prior cesarean delivery had a statistically significant increased risk of placenta previa compared with women with no prior cesarean at a rate of 12 per 1,000 (95 percent CI: 8 to 15 per 1,000). The incidence increased with increasing number of prior cesarean deliveries. Prior cesarean was a significant risk factor for maternal morbidity in women with previa. Compared with previa patients without a prior cesarean delivery, women with one prior cesarean and previa had a statistically significant increased risk of blood transfusion (15 versus </a:t>
            </a:r>
          </a:p>
          <a:p>
            <a:r>
              <a:t>32.2 percent), hysterectomy (0.7 to 4 percent versus 10 percent), and composite maternal morbidity (15 versus 23 to 30 percent). For women with three or more prior cesarean deliveries and previa, the risk of hysterectomy and composite maternal morbidity rose significantly (0.7-4 percent versus 50-67 percent and 15 versus 83 percent, respectively). </a:t>
            </a:r>
          </a:p>
          <a:p>
            <a:r>
              <a:t>Accreta. The incidence of placenta accreta rose with increasing number of prior cesarean deliveries. The results were statistically significant for women with two or more prior cesareans (odds ratio 8.6 to 29.8).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r>
              <a:t> Most women with one previous cesarean delivery</a:t>
            </a:r>
          </a:p>
          <a:p>
            <a:r>
              <a:t>with a low-transverse incision are candidates for</a:t>
            </a:r>
          </a:p>
          <a:p>
            <a:r>
              <a:t>and should be counseled about and offered TOLAC.</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noRot="1" noChangeAspect="1"/>
          </p:cNvSpPr>
          <p:nvPr>
            <p:ph type="sldImg"/>
          </p:nvPr>
        </p:nvSpPr>
        <p:spPr>
          <a:prstGeom prst="rect">
            <a:avLst/>
          </a:prstGeom>
        </p:spPr>
        <p:txBody>
          <a:bodyPr/>
          <a:lstStyle/>
          <a:p>
            <a:endParaRPr/>
          </a:p>
        </p:txBody>
      </p:sp>
      <p:sp>
        <p:nvSpPr>
          <p:cNvPr id="152" name="Shape 152"/>
          <p:cNvSpPr>
            <a:spLocks noGrp="1"/>
          </p:cNvSpPr>
          <p:nvPr>
            <p:ph type="body" sz="quarter" idx="1"/>
          </p:nvPr>
        </p:nvSpPr>
        <p:spPr>
          <a:prstGeom prst="rect">
            <a:avLst/>
          </a:prstGeom>
        </p:spPr>
        <p:txBody>
          <a:bodyPr/>
          <a:lstStyle/>
          <a:p>
            <a:r>
              <a:t> Other factors that</a:t>
            </a:r>
          </a:p>
          <a:p>
            <a:r>
              <a:t>negatively influence the likelihood of VBAC include</a:t>
            </a:r>
          </a:p>
          <a:p>
            <a:r>
              <a:t>increasing maternal age, high body mass index (BMI,</a:t>
            </a:r>
          </a:p>
          <a:p>
            <a:r>
              <a:t>calculated as weight in kilograms divided by height in</a:t>
            </a:r>
          </a:p>
          <a:p>
            <a:r>
              <a:t>meters squared), high birth weight, and advanced gestational</a:t>
            </a:r>
          </a:p>
          <a:p>
            <a:r>
              <a:t>age at delivery (more than 40 weeks) (45, 49–55 ).</a:t>
            </a:r>
          </a:p>
          <a:p>
            <a:r>
              <a:t>Moreover, a shorter interdelivery interval (less than</a:t>
            </a:r>
          </a:p>
          <a:p>
            <a:r>
              <a:t>19 months) and the presence of preeclampsia at the time</a:t>
            </a:r>
          </a:p>
          <a:p>
            <a:r>
              <a:t>of delivery also have been associated with a reduced</a:t>
            </a:r>
          </a:p>
          <a:p>
            <a:r>
              <a:t>chance of achieving VBAC</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noRot="1" noChangeAspect="1"/>
          </p:cNvSpPr>
          <p:nvPr>
            <p:ph type="sldImg"/>
          </p:nvPr>
        </p:nvSpPr>
        <p:spPr>
          <a:prstGeom prst="rect">
            <a:avLst/>
          </a:prstGeom>
        </p:spPr>
        <p:txBody>
          <a:bodyPr/>
          <a:lstStyle/>
          <a:p>
            <a:endParaRPr/>
          </a:p>
        </p:txBody>
      </p:sp>
      <p:sp>
        <p:nvSpPr>
          <p:cNvPr id="185" name="Shape 185"/>
          <p:cNvSpPr>
            <a:spLocks noGrp="1"/>
          </p:cNvSpPr>
          <p:nvPr>
            <p:ph type="body" sz="quarter" idx="1"/>
          </p:nvPr>
        </p:nvSpPr>
        <p:spPr>
          <a:prstGeom prst="rect">
            <a:avLst/>
          </a:prstGeom>
        </p:spPr>
        <p:txBody>
          <a:bodyPr/>
          <a:lstStyle/>
          <a:p>
            <a:r>
              <a:t>&lt; 12 months, 4.8%; 13 to 24 months, 2.7%; 25 to 36 months, 0.9%; and &gt; 36 months, 0.9%.1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3" name="Title Text"/>
          <p:cNvSpPr txBox="1">
            <a:spLocks noGrp="1"/>
          </p:cNvSpPr>
          <p:nvPr>
            <p:ph type="title"/>
          </p:nvPr>
        </p:nvSpPr>
        <p:spPr>
          <a:xfrm>
            <a:off x="685800" y="2130425"/>
            <a:ext cx="7772400" cy="1470025"/>
          </a:xfrm>
          <a:prstGeom prst="rect">
            <a:avLst/>
          </a:prstGeom>
        </p:spPr>
        <p:txBody>
          <a:bodyPr/>
          <a:lstStyle/>
          <a:p>
            <a:r>
              <a:t>Title Text</a:t>
            </a:r>
          </a:p>
        </p:txBody>
      </p:sp>
      <p:sp>
        <p:nvSpPr>
          <p:cNvPr id="14" name="Body Level One…"/>
          <p:cNvSpPr txBox="1">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xfrm>
            <a:off x="1045990" y="274638"/>
            <a:ext cx="7088401" cy="576001"/>
          </a:xfrm>
          <a:prstGeom prst="rect">
            <a:avLst/>
          </a:prstGeom>
        </p:spPr>
        <p:txBody>
          <a:bodyPr/>
          <a:lstStyle/>
          <a:p>
            <a:r>
              <a:t>Title Text</a:t>
            </a:r>
          </a:p>
        </p:txBody>
      </p:sp>
      <p:sp>
        <p:nvSpPr>
          <p:cNvPr id="23" name="Body Level One…"/>
          <p:cNvSpPr txBox="1">
            <a:spLocks noGrp="1"/>
          </p:cNvSpPr>
          <p:nvPr>
            <p:ph type="body" idx="1"/>
          </p:nvPr>
        </p:nvSpPr>
        <p:spPr>
          <a:xfrm>
            <a:off x="457200" y="1600200"/>
            <a:ext cx="8229600" cy="452596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722312" y="4406900"/>
            <a:ext cx="7772401" cy="1362075"/>
          </a:xfrm>
          <a:prstGeom prst="rect">
            <a:avLst/>
          </a:prstGeom>
        </p:spPr>
        <p:txBody>
          <a:bodyPr anchor="t"/>
          <a:lstStyle>
            <a:lvl1pPr algn="l">
              <a:defRPr b="1" cap="all"/>
            </a:lvl1pPr>
          </a:lstStyle>
          <a:p>
            <a:r>
              <a:t>Title Text</a:t>
            </a:r>
          </a:p>
        </p:txBody>
      </p:sp>
      <p:sp>
        <p:nvSpPr>
          <p:cNvPr id="32" name="Body Level One…"/>
          <p:cNvSpPr txBox="1">
            <a:spLocks noGrp="1"/>
          </p:cNvSpPr>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0" name="Title Text"/>
          <p:cNvSpPr txBox="1">
            <a:spLocks noGrp="1"/>
          </p:cNvSpPr>
          <p:nvPr>
            <p:ph type="title"/>
          </p:nvPr>
        </p:nvSpPr>
        <p:spPr>
          <a:xfrm>
            <a:off x="1045990" y="274638"/>
            <a:ext cx="7088401" cy="576001"/>
          </a:xfrm>
          <a:prstGeom prst="rect">
            <a:avLst/>
          </a:prstGeom>
        </p:spPr>
        <p:txBody>
          <a:bodyPr/>
          <a:lstStyle/>
          <a:p>
            <a:r>
              <a:t>Title Text</a:t>
            </a:r>
          </a:p>
        </p:txBody>
      </p:sp>
      <p:sp>
        <p:nvSpPr>
          <p:cNvPr id="41" name="Body Level One…"/>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49" name="Title Text"/>
          <p:cNvSpPr txBox="1">
            <a:spLocks noGrp="1"/>
          </p:cNvSpPr>
          <p:nvPr>
            <p:ph type="title"/>
          </p:nvPr>
        </p:nvSpPr>
        <p:spPr>
          <a:xfrm>
            <a:off x="1045990" y="274638"/>
            <a:ext cx="7088401" cy="576001"/>
          </a:xfrm>
          <a:prstGeom prst="rect">
            <a:avLst/>
          </a:prstGeom>
        </p:spPr>
        <p:txBody>
          <a:bodyPr/>
          <a:lstStyle/>
          <a:p>
            <a:r>
              <a:t>Title Text</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8">
            <a:extLst/>
          </a:blip>
          <a:stretch>
            <a:fillRect/>
          </a:stretch>
        </p:blipFill>
        <p:spPr>
          <a:xfrm>
            <a:off x="179511" y="116632"/>
            <a:ext cx="714080" cy="586914"/>
          </a:xfrm>
          <a:prstGeom prst="rect">
            <a:avLst/>
          </a:prstGeom>
          <a:ln w="12700">
            <a:miter lim="400000"/>
          </a:ln>
        </p:spPr>
      </p:pic>
      <p:sp>
        <p:nvSpPr>
          <p:cNvPr id="3" name="Rectangle 7"/>
          <p:cNvSpPr/>
          <p:nvPr/>
        </p:nvSpPr>
        <p:spPr>
          <a:xfrm>
            <a:off x="0" y="914400"/>
            <a:ext cx="9144000" cy="72001"/>
          </a:xfrm>
          <a:prstGeom prst="rect">
            <a:avLst/>
          </a:prstGeom>
          <a:solidFill>
            <a:srgbClr val="C10B25"/>
          </a:solidFill>
          <a:ln w="12700">
            <a:miter lim="400000"/>
          </a:ln>
        </p:spPr>
        <p:txBody>
          <a:bodyPr lIns="45719" rIns="45719" anchor="ctr"/>
          <a:lstStyle/>
          <a:p>
            <a:pPr algn="ctr">
              <a:defRPr>
                <a:solidFill>
                  <a:srgbClr val="FFFFFF"/>
                </a:solidFill>
              </a:defRPr>
            </a:pPr>
            <a:endParaRPr/>
          </a:p>
        </p:txBody>
      </p:sp>
      <p:sp>
        <p:nvSpPr>
          <p:cNvPr id="4" name="Title Text"/>
          <p:cNvSpPr txBox="1">
            <a:spLocks noGrp="1"/>
          </p:cNvSpPr>
          <p:nvPr>
            <p:ph type="title"/>
          </p:nvPr>
        </p:nvSpPr>
        <p:spPr>
          <a:xfrm>
            <a:off x="457200" y="92074"/>
            <a:ext cx="82296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5" name="Body Level One…"/>
          <p:cNvSpPr txBox="1">
            <a:spLocks noGrp="1"/>
          </p:cNvSpPr>
          <p:nvPr>
            <p:ph type="body" idx="1"/>
          </p:nvPr>
        </p:nvSpPr>
        <p:spPr>
          <a:xfrm>
            <a:off x="457200" y="1600200"/>
            <a:ext cx="82296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8422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med"/>
  <p:txStyles>
    <p:titleStyle>
      <a:lvl1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1pPr>
      <a:lvl2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2pPr>
      <a:lvl3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3pPr>
      <a:lvl4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4pPr>
      <a:lvl5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5pPr>
      <a:lvl6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6pPr>
      <a:lvl7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7pPr>
      <a:lvl8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8pPr>
      <a:lvl9pPr marL="0" marR="0" indent="0" algn="ctr" defTabSz="457200" rtl="0" latinLnBrk="0">
        <a:lnSpc>
          <a:spcPct val="100000"/>
        </a:lnSpc>
        <a:spcBef>
          <a:spcPts val="0"/>
        </a:spcBef>
        <a:spcAft>
          <a:spcPts val="0"/>
        </a:spcAft>
        <a:buClrTx/>
        <a:buSzTx/>
        <a:buFontTx/>
        <a:buNone/>
        <a:tabLst/>
        <a:defRPr sz="4000" b="0" i="0" u="none" strike="noStrike" cap="none" spc="0" baseline="0">
          <a:ln>
            <a:noFill/>
          </a:ln>
          <a:solidFill>
            <a:srgbClr val="000000"/>
          </a:solidFill>
          <a:uFillTx/>
          <a:latin typeface="+mj-lt"/>
          <a:ea typeface="+mj-ea"/>
          <a:cs typeface="+mj-cs"/>
          <a:sym typeface="Calibri"/>
        </a:defRPr>
      </a:lvl9pPr>
    </p:titleStyle>
    <p:bodyStyle>
      <a:lvl1pPr marL="342900" marR="0" indent="-34290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1pPr>
      <a:lvl2pPr marL="783771" marR="0" indent="-326571"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2pPr>
      <a:lvl3pPr marL="1219200" marR="0" indent="-30480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3pPr>
      <a:lvl4pPr marL="17373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4pPr>
      <a:lvl5pPr marL="21945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5pPr>
      <a:lvl6pPr marL="26517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6pPr>
      <a:lvl7pPr marL="31089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7pPr>
      <a:lvl8pPr marL="35661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8pPr>
      <a:lvl9pPr marL="40233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9pPr>
    </p:bodyStyle>
    <p:otherStyle>
      <a:lvl1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t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t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tif"/><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t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p:cNvSpPr txBox="1">
            <a:spLocks noGrp="1"/>
          </p:cNvSpPr>
          <p:nvPr>
            <p:ph type="ctrTitle"/>
          </p:nvPr>
        </p:nvSpPr>
        <p:spPr>
          <a:prstGeom prst="rect">
            <a:avLst/>
          </a:prstGeom>
          <a:solidFill>
            <a:schemeClr val="accent1"/>
          </a:solidFill>
        </p:spPr>
        <p:txBody>
          <a:bodyPr/>
          <a:lstStyle>
            <a:lvl1pPr defTabSz="429768">
              <a:defRPr sz="3759">
                <a:solidFill>
                  <a:srgbClr val="FFFFFF"/>
                </a:solidFill>
                <a:latin typeface="Chalkboard SE Regular"/>
                <a:ea typeface="Chalkboard SE Regular"/>
                <a:cs typeface="Chalkboard SE Regular"/>
                <a:sym typeface="Chalkboard SE Regular"/>
              </a:defRPr>
            </a:lvl1pPr>
          </a:lstStyle>
          <a:p>
            <a:r>
              <a:t>Sezaryen sonrası vajinal doğum (SSVD)</a:t>
            </a:r>
          </a:p>
        </p:txBody>
      </p:sp>
      <p:sp>
        <p:nvSpPr>
          <p:cNvPr id="67" name="Subtitle 2"/>
          <p:cNvSpPr txBox="1">
            <a:spLocks noGrp="1"/>
          </p:cNvSpPr>
          <p:nvPr>
            <p:ph type="subTitle" sz="quarter" idx="1"/>
          </p:nvPr>
        </p:nvSpPr>
        <p:spPr>
          <a:prstGeom prst="rect">
            <a:avLst/>
          </a:prstGeom>
        </p:spPr>
        <p:txBody>
          <a:bodyPr/>
          <a:lstStyle/>
          <a:p>
            <a:r>
              <a:t>Dr Ebru Çelik</a:t>
            </a:r>
          </a:p>
          <a:p>
            <a:r>
              <a:t>Koç Üniversitesi</a:t>
            </a:r>
          </a:p>
          <a:p>
            <a:r>
              <a:t>Tıp Fakültesi</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Image" descr="Image"/>
          <p:cNvPicPr>
            <a:picLocks noChangeAspect="1"/>
          </p:cNvPicPr>
          <p:nvPr/>
        </p:nvPicPr>
        <p:blipFill>
          <a:blip r:embed="rId2">
            <a:extLst/>
          </a:blip>
          <a:stretch>
            <a:fillRect/>
          </a:stretch>
        </p:blipFill>
        <p:spPr>
          <a:xfrm>
            <a:off x="263014" y="2325370"/>
            <a:ext cx="8444221" cy="2098491"/>
          </a:xfrm>
          <a:prstGeom prst="rect">
            <a:avLst/>
          </a:prstGeom>
          <a:ln w="12700">
            <a:miter lim="400000"/>
          </a:ln>
        </p:spPr>
      </p:pic>
      <p:pic>
        <p:nvPicPr>
          <p:cNvPr id="108" name="Rounded Rectangle" descr="Rounded Rectangle"/>
          <p:cNvPicPr>
            <a:picLocks/>
          </p:cNvPicPr>
          <p:nvPr/>
        </p:nvPicPr>
        <p:blipFill>
          <a:blip r:embed="rId3">
            <a:extLst/>
          </a:blip>
          <a:stretch>
            <a:fillRect/>
          </a:stretch>
        </p:blipFill>
        <p:spPr>
          <a:xfrm>
            <a:off x="5479025" y="2688815"/>
            <a:ext cx="1371601" cy="1748117"/>
          </a:xfrm>
          <a:prstGeom prst="rect">
            <a:avLst/>
          </a:prstGeom>
          <a:effectLst>
            <a:outerShdw blurRad="38100" dist="23000" dir="5400000" rotWithShape="0">
              <a:srgbClr val="000000">
                <a:alpha val="35000"/>
              </a:srgbClr>
            </a:outerShdw>
          </a:effectLst>
        </p:spPr>
      </p:pic>
      <p:pic>
        <p:nvPicPr>
          <p:cNvPr id="109" name="Rounded Rectangle" descr="Rounded Rectangle"/>
          <p:cNvPicPr>
            <a:picLocks/>
          </p:cNvPicPr>
          <p:nvPr/>
        </p:nvPicPr>
        <p:blipFill>
          <a:blip r:embed="rId3">
            <a:extLst/>
          </a:blip>
          <a:stretch>
            <a:fillRect/>
          </a:stretch>
        </p:blipFill>
        <p:spPr>
          <a:xfrm>
            <a:off x="1601838" y="2688815"/>
            <a:ext cx="1371601" cy="1748117"/>
          </a:xfrm>
          <a:prstGeom prst="rect">
            <a:avLst/>
          </a:prstGeom>
          <a:effectLst>
            <a:outerShdw blurRad="38100" dist="23000" dir="5400000" rotWithShape="0">
              <a:srgbClr val="000000">
                <a:alpha val="35000"/>
              </a:srgbClr>
            </a:outerShdw>
          </a:effectLst>
        </p:spPr>
      </p:pic>
      <p:sp>
        <p:nvSpPr>
          <p:cNvPr id="110" name="Silver et al, 2006, Obstet Gynecol"/>
          <p:cNvSpPr txBox="1"/>
          <p:nvPr/>
        </p:nvSpPr>
        <p:spPr>
          <a:xfrm>
            <a:off x="165960" y="6139346"/>
            <a:ext cx="3566850" cy="3581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r>
              <a:t>Silver et al, 2006, Obstet Gynecol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109"/>
                                        </p:tgtEl>
                                        <p:attrNameLst>
                                          <p:attrName>style.visibility</p:attrName>
                                        </p:attrNameLst>
                                      </p:cBhvr>
                                      <p:to>
                                        <p:strVal val="visible"/>
                                      </p:to>
                                    </p:set>
                                    <p:animEffect transition="in" filter="dissolve">
                                      <p:cBhvr>
                                        <p:cTn id="7" dur="10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2" nodeType="clickEffect">
                                  <p:stCondLst>
                                    <p:cond delay="0"/>
                                  </p:stCondLst>
                                  <p:iterate>
                                    <p:tmAbs val="0"/>
                                  </p:iterate>
                                  <p:childTnLst>
                                    <p:set>
                                      <p:cBhvr>
                                        <p:cTn id="11" fill="hold"/>
                                        <p:tgtEl>
                                          <p:spTgt spid="108"/>
                                        </p:tgtEl>
                                        <p:attrNameLst>
                                          <p:attrName>style.visibility</p:attrName>
                                        </p:attrNameLst>
                                      </p:cBhvr>
                                      <p:to>
                                        <p:strVal val="visible"/>
                                      </p:to>
                                    </p:set>
                                    <p:animEffect transition="in" filter="dissolve">
                                      <p:cBhvr>
                                        <p:cTn id="12"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2" animBg="1" advAuto="0"/>
      <p:bldP spid="109" grpId="1"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Image" descr="Image"/>
          <p:cNvPicPr>
            <a:picLocks noChangeAspect="1"/>
          </p:cNvPicPr>
          <p:nvPr/>
        </p:nvPicPr>
        <p:blipFill>
          <a:blip r:embed="rId2">
            <a:extLst/>
          </a:blip>
          <a:stretch>
            <a:fillRect/>
          </a:stretch>
        </p:blipFill>
        <p:spPr>
          <a:xfrm>
            <a:off x="51201" y="1416050"/>
            <a:ext cx="8928905" cy="4193278"/>
          </a:xfrm>
          <a:prstGeom prst="rect">
            <a:avLst/>
          </a:prstGeom>
          <a:ln w="12700">
            <a:miter lim="400000"/>
          </a:ln>
        </p:spPr>
      </p:pic>
      <p:sp>
        <p:nvSpPr>
          <p:cNvPr id="113" name="Landon et al, 2004, NEJM"/>
          <p:cNvSpPr txBox="1"/>
          <p:nvPr/>
        </p:nvSpPr>
        <p:spPr>
          <a:xfrm>
            <a:off x="107945" y="6078703"/>
            <a:ext cx="3377598" cy="443336"/>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200">
                <a:latin typeface="Chalkboard"/>
                <a:ea typeface="Chalkboard"/>
                <a:cs typeface="Chalkboard"/>
                <a:sym typeface="Chalkboard"/>
              </a:defRPr>
            </a:lvl1pPr>
          </a:lstStyle>
          <a:p>
            <a:r>
              <a:t>Landon et al, 2004, NEJM</a:t>
            </a:r>
          </a:p>
        </p:txBody>
      </p:sp>
      <p:sp>
        <p:nvSpPr>
          <p:cNvPr id="114" name="SSVD’in yenidoğana etkisi"/>
          <p:cNvSpPr txBox="1">
            <a:spLocks noGrp="1"/>
          </p:cNvSpPr>
          <p:nvPr>
            <p:ph type="title"/>
          </p:nvPr>
        </p:nvSpPr>
        <p:spPr>
          <a:prstGeom prst="rect">
            <a:avLst/>
          </a:prstGeom>
        </p:spPr>
        <p:txBody>
          <a:bodyPr/>
          <a:lstStyle>
            <a:lvl1pPr defTabSz="306324">
              <a:defRPr sz="2680">
                <a:latin typeface="Chalkboard SE Regular"/>
                <a:ea typeface="Chalkboard SE Regular"/>
                <a:cs typeface="Chalkboard SE Regular"/>
                <a:sym typeface="Chalkboard SE Regular"/>
              </a:defRPr>
            </a:lvl1pPr>
          </a:lstStyle>
          <a:p>
            <a:r>
              <a:t>SSVD’in yenidoğana etkisi</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 name="Image" descr="Image"/>
          <p:cNvPicPr>
            <a:picLocks noChangeAspect="1"/>
          </p:cNvPicPr>
          <p:nvPr/>
        </p:nvPicPr>
        <p:blipFill>
          <a:blip r:embed="rId2">
            <a:extLst/>
          </a:blip>
          <a:stretch>
            <a:fillRect/>
          </a:stretch>
        </p:blipFill>
        <p:spPr>
          <a:xfrm>
            <a:off x="1345476" y="1315679"/>
            <a:ext cx="6231823" cy="4731900"/>
          </a:xfrm>
          <a:prstGeom prst="rect">
            <a:avLst/>
          </a:prstGeom>
          <a:ln w="12700">
            <a:miter lim="400000"/>
          </a:ln>
        </p:spPr>
      </p:pic>
      <p:sp>
        <p:nvSpPr>
          <p:cNvPr id="117" name="NIH, 2010"/>
          <p:cNvSpPr txBox="1"/>
          <p:nvPr/>
        </p:nvSpPr>
        <p:spPr>
          <a:xfrm>
            <a:off x="262803" y="6145071"/>
            <a:ext cx="1333501" cy="443336"/>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200">
                <a:latin typeface="Chalkboard"/>
                <a:ea typeface="Chalkboard"/>
                <a:cs typeface="Chalkboard"/>
                <a:sym typeface="Chalkboard"/>
              </a:defRPr>
            </a:lvl1pPr>
          </a:lstStyle>
          <a:p>
            <a:r>
              <a:t>NIH, 2010</a:t>
            </a:r>
          </a:p>
        </p:txBody>
      </p:sp>
      <p:sp>
        <p:nvSpPr>
          <p:cNvPr id="118" name="SSVD’in yenidoğana etkisi"/>
          <p:cNvSpPr txBox="1">
            <a:spLocks noGrp="1"/>
          </p:cNvSpPr>
          <p:nvPr>
            <p:ph type="title"/>
          </p:nvPr>
        </p:nvSpPr>
        <p:spPr>
          <a:prstGeom prst="rect">
            <a:avLst/>
          </a:prstGeom>
        </p:spPr>
        <p:txBody>
          <a:bodyPr/>
          <a:lstStyle>
            <a:lvl1pPr defTabSz="306324">
              <a:defRPr sz="2680">
                <a:latin typeface="Chalkboard SE Regular"/>
                <a:ea typeface="Chalkboard SE Regular"/>
                <a:cs typeface="Chalkboard SE Regular"/>
                <a:sym typeface="Chalkboard SE Regular"/>
              </a:defRPr>
            </a:lvl1pPr>
          </a:lstStyle>
          <a:p>
            <a:r>
              <a:t>SSVD’in yenidoğana etkisi</a:t>
            </a:r>
          </a:p>
        </p:txBody>
      </p:sp>
      <p:sp>
        <p:nvSpPr>
          <p:cNvPr id="119" name="Line"/>
          <p:cNvSpPr/>
          <p:nvPr/>
        </p:nvSpPr>
        <p:spPr>
          <a:xfrm>
            <a:off x="1370780" y="3699387"/>
            <a:ext cx="6181214" cy="1"/>
          </a:xfrm>
          <a:prstGeom prst="line">
            <a:avLst/>
          </a:prstGeom>
          <a:ln w="50800">
            <a:solidFill>
              <a:srgbClr val="FF2600"/>
            </a:solidFill>
          </a:ln>
          <a:effectLst>
            <a:outerShdw blurRad="38100" dist="20000" dir="5400000" rotWithShape="0">
              <a:srgbClr val="000000">
                <a:alpha val="38000"/>
              </a:srgbClr>
            </a:outerShdw>
          </a:effectLst>
        </p:spPr>
        <p:txBody>
          <a:bodyPr lIns="45719" rIns="45719"/>
          <a:lstStyle/>
          <a:p>
            <a:endParaRPr/>
          </a:p>
        </p:txBody>
      </p:sp>
      <p:sp>
        <p:nvSpPr>
          <p:cNvPr id="120" name="Line"/>
          <p:cNvSpPr/>
          <p:nvPr/>
        </p:nvSpPr>
        <p:spPr>
          <a:xfrm>
            <a:off x="1370780" y="4412225"/>
            <a:ext cx="6181214" cy="1"/>
          </a:xfrm>
          <a:prstGeom prst="line">
            <a:avLst/>
          </a:prstGeom>
          <a:ln w="50800">
            <a:solidFill>
              <a:srgbClr val="FF2600"/>
            </a:solidFill>
          </a:ln>
          <a:effectLst>
            <a:outerShdw blurRad="38100" dist="20000" dir="5400000" rotWithShape="0">
              <a:srgbClr val="000000">
                <a:alpha val="38000"/>
              </a:srgbClr>
            </a:outerShdw>
          </a:effectLst>
        </p:spPr>
        <p:txBody>
          <a:bodyPr lIns="45719" rIns="45719"/>
          <a:lstStyle/>
          <a:p>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SVD kimlerde uygun?"/>
          <p:cNvSpPr txBox="1">
            <a:spLocks noGrp="1"/>
          </p:cNvSpPr>
          <p:nvPr>
            <p:ph type="title"/>
          </p:nvPr>
        </p:nvSpPr>
        <p:spPr>
          <a:prstGeom prst="rect">
            <a:avLst/>
          </a:prstGeom>
        </p:spPr>
        <p:txBody>
          <a:bodyPr>
            <a:normAutofit fontScale="90000"/>
          </a:bodyPr>
          <a:lstStyle>
            <a:lvl1pPr defTabSz="379475">
              <a:defRPr sz="3320"/>
            </a:lvl1pPr>
          </a:lstStyle>
          <a:p>
            <a:r>
              <a:t>SSVD kimlerde uygun?</a:t>
            </a:r>
          </a:p>
        </p:txBody>
      </p:sp>
      <p:sp>
        <p:nvSpPr>
          <p:cNvPr id="123" name="1 alt segment transvers CS olanlar"/>
          <p:cNvSpPr txBox="1">
            <a:spLocks noGrp="1"/>
          </p:cNvSpPr>
          <p:nvPr>
            <p:ph type="body" sz="quarter" idx="1"/>
          </p:nvPr>
        </p:nvSpPr>
        <p:spPr>
          <a:xfrm>
            <a:off x="431800" y="1841500"/>
            <a:ext cx="8229600" cy="709473"/>
          </a:xfrm>
          <a:prstGeom prst="rect">
            <a:avLst/>
          </a:prstGeom>
          <a:solidFill>
            <a:srgbClr val="FFFFFF"/>
          </a:solidFill>
          <a:ln w="25400">
            <a:solidFill>
              <a:schemeClr val="accent1"/>
            </a:solidFill>
            <a:round/>
          </a:ln>
          <a:effectLst>
            <a:outerShdw blurRad="38100" dist="23000" dir="5400000" rotWithShape="0">
              <a:srgbClr val="000000">
                <a:alpha val="35000"/>
              </a:srgbClr>
            </a:outerShdw>
          </a:effectLst>
        </p:spPr>
        <p:txBody>
          <a:bodyPr/>
          <a:lstStyle>
            <a:lvl1pPr marL="0" indent="0">
              <a:spcBef>
                <a:spcPts val="0"/>
              </a:spcBef>
              <a:buSzTx/>
              <a:buFontTx/>
              <a:buNone/>
              <a:defRPr sz="2800">
                <a:latin typeface="Chalkboard SE Bold"/>
                <a:ea typeface="Chalkboard SE Bold"/>
                <a:cs typeface="Chalkboard SE Bold"/>
                <a:sym typeface="Chalkboard SE Bold"/>
              </a:defRPr>
            </a:lvl1pPr>
          </a:lstStyle>
          <a:p>
            <a:r>
              <a:t>1 alt segment transvers CS olanlar  </a:t>
            </a:r>
          </a:p>
        </p:txBody>
      </p:sp>
      <p:sp>
        <p:nvSpPr>
          <p:cNvPr id="124" name="A"/>
          <p:cNvSpPr/>
          <p:nvPr/>
        </p:nvSpPr>
        <p:spPr>
          <a:xfrm>
            <a:off x="7871541" y="1901284"/>
            <a:ext cx="578325" cy="589904"/>
          </a:xfrm>
          <a:prstGeom prst="rect">
            <a:avLst/>
          </a:prstGeom>
          <a:solidFill>
            <a:schemeClr val="accent5">
              <a:lumOff val="11617"/>
            </a:schemeClr>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lgn="ctr">
              <a:defRPr>
                <a:solidFill>
                  <a:srgbClr val="DDDDDD"/>
                </a:solidFill>
                <a:latin typeface="Chalkboard SE Regular"/>
                <a:ea typeface="Chalkboard SE Regular"/>
                <a:cs typeface="Chalkboard SE Regular"/>
                <a:sym typeface="Chalkboard SE Regular"/>
              </a:defRPr>
            </a:lvl1pPr>
          </a:lstStyle>
          <a:p>
            <a:r>
              <a:t>A</a:t>
            </a:r>
          </a:p>
        </p:txBody>
      </p:sp>
      <p:sp>
        <p:nvSpPr>
          <p:cNvPr id="125" name="ACOG Önerileri, 2017"/>
          <p:cNvSpPr/>
          <p:nvPr/>
        </p:nvSpPr>
        <p:spPr>
          <a:xfrm>
            <a:off x="3003031" y="1033515"/>
            <a:ext cx="4121887" cy="709473"/>
          </a:xfrm>
          <a:prstGeom prst="rect">
            <a:avLst/>
          </a:prstGeom>
          <a:solidFill>
            <a:srgbClr val="FFFFFF"/>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ormAutofit/>
          </a:bodyPr>
          <a:lstStyle>
            <a:lvl1pPr algn="ctr">
              <a:defRPr sz="2800">
                <a:latin typeface="Chalkboard SE Bold"/>
                <a:ea typeface="Chalkboard SE Bold"/>
                <a:cs typeface="Chalkboard SE Bold"/>
                <a:sym typeface="Chalkboard SE Bold"/>
              </a:defRPr>
            </a:lvl1pPr>
          </a:lstStyle>
          <a:p>
            <a:r>
              <a:t>ACOG Önerileri, 2017</a:t>
            </a:r>
          </a:p>
        </p:txBody>
      </p:sp>
      <p:sp>
        <p:nvSpPr>
          <p:cNvPr id="126" name="Uygun pelvis"/>
          <p:cNvSpPr/>
          <p:nvPr/>
        </p:nvSpPr>
        <p:spPr>
          <a:xfrm>
            <a:off x="431799" y="2649484"/>
            <a:ext cx="8229601" cy="709473"/>
          </a:xfrm>
          <a:prstGeom prst="rect">
            <a:avLst/>
          </a:prstGeom>
          <a:solidFill>
            <a:srgbClr val="FFFFFF"/>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ormAutofit/>
          </a:bodyPr>
          <a:lstStyle>
            <a:lvl1pPr>
              <a:defRPr sz="2800">
                <a:latin typeface="Chalkboard SE Bold"/>
                <a:ea typeface="Chalkboard SE Bold"/>
                <a:cs typeface="Chalkboard SE Bold"/>
                <a:sym typeface="Chalkboard SE Bold"/>
              </a:defRPr>
            </a:lvl1pPr>
          </a:lstStyle>
          <a:p>
            <a:r>
              <a:t>Uygun pelvis</a:t>
            </a:r>
          </a:p>
        </p:txBody>
      </p:sp>
      <p:sp>
        <p:nvSpPr>
          <p:cNvPr id="127" name="A"/>
          <p:cNvSpPr/>
          <p:nvPr/>
        </p:nvSpPr>
        <p:spPr>
          <a:xfrm>
            <a:off x="7871541" y="2709268"/>
            <a:ext cx="578325" cy="589905"/>
          </a:xfrm>
          <a:prstGeom prst="rect">
            <a:avLst/>
          </a:prstGeom>
          <a:solidFill>
            <a:schemeClr val="accent5">
              <a:lumOff val="11617"/>
            </a:schemeClr>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lgn="ctr">
              <a:defRPr>
                <a:solidFill>
                  <a:srgbClr val="DDDDDD"/>
                </a:solidFill>
                <a:latin typeface="Chalkboard SE Regular"/>
                <a:ea typeface="Chalkboard SE Regular"/>
                <a:cs typeface="Chalkboard SE Regular"/>
                <a:sym typeface="Chalkboard SE Regular"/>
              </a:defRPr>
            </a:lvl1pPr>
          </a:lstStyle>
          <a:p>
            <a:r>
              <a:t>A</a:t>
            </a:r>
          </a:p>
        </p:txBody>
      </p:sp>
      <p:sp>
        <p:nvSpPr>
          <p:cNvPr id="128" name="Acil CS yapılabilmeli"/>
          <p:cNvSpPr/>
          <p:nvPr/>
        </p:nvSpPr>
        <p:spPr>
          <a:xfrm>
            <a:off x="431799" y="3554533"/>
            <a:ext cx="8229601" cy="709473"/>
          </a:xfrm>
          <a:prstGeom prst="rect">
            <a:avLst/>
          </a:prstGeom>
          <a:solidFill>
            <a:srgbClr val="FFFFFF"/>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ormAutofit/>
          </a:bodyPr>
          <a:lstStyle>
            <a:lvl1pPr>
              <a:defRPr sz="2800">
                <a:latin typeface="Chalkboard SE Bold"/>
                <a:ea typeface="Chalkboard SE Bold"/>
                <a:cs typeface="Chalkboard SE Bold"/>
                <a:sym typeface="Chalkboard SE Bold"/>
              </a:defRPr>
            </a:lvl1pPr>
          </a:lstStyle>
          <a:p>
            <a:r>
              <a:t>Acil CS yapılabilmeli</a:t>
            </a:r>
          </a:p>
        </p:txBody>
      </p:sp>
      <p:sp>
        <p:nvSpPr>
          <p:cNvPr id="129" name="A"/>
          <p:cNvSpPr/>
          <p:nvPr/>
        </p:nvSpPr>
        <p:spPr>
          <a:xfrm>
            <a:off x="7906364" y="3614318"/>
            <a:ext cx="578325" cy="589904"/>
          </a:xfrm>
          <a:prstGeom prst="rect">
            <a:avLst/>
          </a:prstGeom>
          <a:solidFill>
            <a:schemeClr val="accent5">
              <a:lumOff val="11617"/>
            </a:schemeClr>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lgn="ctr">
              <a:defRPr>
                <a:solidFill>
                  <a:srgbClr val="DDDDDD"/>
                </a:solidFill>
                <a:latin typeface="Chalkboard SE Regular"/>
                <a:ea typeface="Chalkboard SE Regular"/>
                <a:cs typeface="Chalkboard SE Regular"/>
                <a:sym typeface="Chalkboard SE Regular"/>
              </a:defRPr>
            </a:lvl1pPr>
          </a:lstStyle>
          <a:p>
            <a:r>
              <a:t>A</a:t>
            </a:r>
          </a:p>
        </p:txBody>
      </p:sp>
      <p:grpSp>
        <p:nvGrpSpPr>
          <p:cNvPr id="134" name="Group"/>
          <p:cNvGrpSpPr/>
          <p:nvPr/>
        </p:nvGrpSpPr>
        <p:grpSpPr>
          <a:xfrm>
            <a:off x="105257" y="4619005"/>
            <a:ext cx="8969868" cy="1892302"/>
            <a:chOff x="-50800" y="0"/>
            <a:chExt cx="8969866" cy="1892300"/>
          </a:xfrm>
        </p:grpSpPr>
        <p:grpSp>
          <p:nvGrpSpPr>
            <p:cNvPr id="132" name="Image"/>
            <p:cNvGrpSpPr/>
            <p:nvPr/>
          </p:nvGrpSpPr>
          <p:grpSpPr>
            <a:xfrm>
              <a:off x="-50800" y="896891"/>
              <a:ext cx="8969867" cy="995410"/>
              <a:chOff x="0" y="0"/>
              <a:chExt cx="8969866" cy="995409"/>
            </a:xfrm>
          </p:grpSpPr>
          <p:pic>
            <p:nvPicPr>
              <p:cNvPr id="131" name="Image" descr="Image"/>
              <p:cNvPicPr>
                <a:picLocks noChangeAspect="1"/>
              </p:cNvPicPr>
              <p:nvPr/>
            </p:nvPicPr>
            <p:blipFill>
              <a:blip r:embed="rId3">
                <a:extLst/>
              </a:blip>
              <a:stretch>
                <a:fillRect/>
              </a:stretch>
            </p:blipFill>
            <p:spPr>
              <a:xfrm>
                <a:off x="50800" y="50800"/>
                <a:ext cx="8868267" cy="893810"/>
              </a:xfrm>
              <a:prstGeom prst="rect">
                <a:avLst/>
              </a:prstGeom>
              <a:ln>
                <a:noFill/>
              </a:ln>
              <a:effectLst/>
            </p:spPr>
          </p:pic>
          <p:pic>
            <p:nvPicPr>
              <p:cNvPr id="130" name="Image" descr="Image"/>
              <p:cNvPicPr>
                <a:picLocks/>
              </p:cNvPicPr>
              <p:nvPr/>
            </p:nvPicPr>
            <p:blipFill>
              <a:blip r:embed="rId4">
                <a:extLst/>
              </a:blip>
              <a:stretch>
                <a:fillRect/>
              </a:stretch>
            </p:blipFill>
            <p:spPr>
              <a:xfrm>
                <a:off x="0" y="0"/>
                <a:ext cx="8969867" cy="995410"/>
              </a:xfrm>
              <a:prstGeom prst="rect">
                <a:avLst/>
              </a:prstGeom>
              <a:effectLst/>
            </p:spPr>
          </p:pic>
        </p:grpSp>
        <p:sp>
          <p:nvSpPr>
            <p:cNvPr id="133" name="NICE Önerileri, 2015"/>
            <p:cNvSpPr/>
            <p:nvPr/>
          </p:nvSpPr>
          <p:spPr>
            <a:xfrm>
              <a:off x="2329599" y="0"/>
              <a:ext cx="4121887" cy="709473"/>
            </a:xfrm>
            <a:prstGeom prst="rect">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wrap="square" lIns="45719" tIns="45719" rIns="45719" bIns="45719" numCol="1" anchor="t">
              <a:normAutofit/>
            </a:bodyPr>
            <a:lstStyle>
              <a:lvl1pPr algn="ctr">
                <a:defRPr sz="2800">
                  <a:latin typeface="Chalkboard SE Bold"/>
                  <a:ea typeface="Chalkboard SE Bold"/>
                  <a:cs typeface="Chalkboard SE Bold"/>
                  <a:sym typeface="Chalkboard SE Bold"/>
                </a:defRPr>
              </a:lvl1pPr>
            </a:lstStyle>
            <a:p>
              <a:r>
                <a:t>NICE Önerileri, 2015</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iterate>
                                    <p:tmAbs val="0"/>
                                  </p:iterate>
                                  <p:childTnLst>
                                    <p:set>
                                      <p:cBhvr>
                                        <p:cTn id="6" fill="hold"/>
                                        <p:tgtEl>
                                          <p:spTgt spid="134"/>
                                        </p:tgtEl>
                                        <p:attrNameLst>
                                          <p:attrName>style.visibility</p:attrName>
                                        </p:attrNameLst>
                                      </p:cBhvr>
                                      <p:to>
                                        <p:strVal val="visible"/>
                                      </p:to>
                                    </p:set>
                                    <p:anim calcmode="lin" valueType="num">
                                      <p:cBhvr>
                                        <p:cTn id="7" dur="1000" fill="hold"/>
                                        <p:tgtEl>
                                          <p:spTgt spid="134"/>
                                        </p:tgtEl>
                                        <p:attrNameLst>
                                          <p:attrName>ppt_x</p:attrName>
                                        </p:attrNameLst>
                                      </p:cBhvr>
                                      <p:tavLst>
                                        <p:tav tm="0">
                                          <p:val>
                                            <p:strVal val="#ppt_x"/>
                                          </p:val>
                                        </p:tav>
                                        <p:tav tm="100000">
                                          <p:val>
                                            <p:strVal val="#ppt_x"/>
                                          </p:val>
                                        </p:tav>
                                      </p:tavLst>
                                    </p:anim>
                                    <p:anim calcmode="lin" valueType="num">
                                      <p:cBhvr>
                                        <p:cTn id="8" dur="1000" fill="hold"/>
                                        <p:tgtEl>
                                          <p:spTgt spid="1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1"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Daha önce uterin rüptür olması (%5)…"/>
          <p:cNvSpPr txBox="1">
            <a:spLocks noGrp="1"/>
          </p:cNvSpPr>
          <p:nvPr>
            <p:ph type="body" sz="half" idx="1"/>
          </p:nvPr>
        </p:nvSpPr>
        <p:spPr>
          <a:xfrm>
            <a:off x="147483" y="2418735"/>
            <a:ext cx="6461610" cy="3066479"/>
          </a:xfrm>
          <a:prstGeom prst="rect">
            <a:avLst/>
          </a:prstGeom>
          <a:effectLst>
            <a:outerShdw blurRad="38100" dist="23000" dir="5400000" rotWithShape="0">
              <a:srgbClr val="000000">
                <a:alpha val="35000"/>
              </a:srgbClr>
            </a:outerShdw>
          </a:effectLst>
        </p:spPr>
        <p:txBody>
          <a:bodyPr/>
          <a:lstStyle/>
          <a:p>
            <a:pPr marL="180473" indent="-180473">
              <a:lnSpc>
                <a:spcPct val="120000"/>
              </a:lnSpc>
              <a:spcBef>
                <a:spcPts val="0"/>
              </a:spcBef>
              <a:buClr>
                <a:srgbClr val="535353"/>
              </a:buClr>
              <a:buFontTx/>
              <a:buChar char="✴"/>
              <a:defRPr sz="2600">
                <a:solidFill>
                  <a:srgbClr val="535353"/>
                </a:solidFill>
                <a:latin typeface="Chalkboard SE Regular"/>
                <a:ea typeface="Chalkboard SE Regular"/>
                <a:cs typeface="Chalkboard SE Regular"/>
                <a:sym typeface="Chalkboard SE Regular"/>
              </a:defRPr>
            </a:pPr>
            <a:r>
              <a:t>Daha önce uterin rüptür olması (%5)</a:t>
            </a:r>
          </a:p>
          <a:p>
            <a:pPr marL="180473" indent="-180473">
              <a:lnSpc>
                <a:spcPct val="120000"/>
              </a:lnSpc>
              <a:spcBef>
                <a:spcPts val="0"/>
              </a:spcBef>
              <a:buClr>
                <a:srgbClr val="535353"/>
              </a:buClr>
              <a:buFontTx/>
              <a:buChar char="✴"/>
              <a:defRPr sz="2600">
                <a:solidFill>
                  <a:srgbClr val="535353"/>
                </a:solidFill>
                <a:latin typeface="Chalkboard SE Regular"/>
                <a:ea typeface="Chalkboard SE Regular"/>
                <a:cs typeface="Chalkboard SE Regular"/>
                <a:sym typeface="Chalkboard SE Regular"/>
              </a:defRPr>
            </a:pPr>
            <a:r>
              <a:t>Daha önceki insizyonun klasik veya ters T/J insizyonu olması</a:t>
            </a:r>
          </a:p>
          <a:p>
            <a:pPr marL="180473" indent="-180473">
              <a:lnSpc>
                <a:spcPct val="120000"/>
              </a:lnSpc>
              <a:spcBef>
                <a:spcPts val="0"/>
              </a:spcBef>
              <a:buClr>
                <a:srgbClr val="535353"/>
              </a:buClr>
              <a:buFontTx/>
              <a:buChar char="✴"/>
              <a:defRPr sz="2600">
                <a:solidFill>
                  <a:srgbClr val="535353"/>
                </a:solidFill>
                <a:latin typeface="Chalkboard SE Regular"/>
                <a:ea typeface="Chalkboard SE Regular"/>
                <a:cs typeface="Chalkboard SE Regular"/>
                <a:sym typeface="Chalkboard SE Regular"/>
              </a:defRPr>
            </a:pPr>
            <a:r>
              <a:t>Daha önce uterin cerrahi hx</a:t>
            </a:r>
          </a:p>
          <a:p>
            <a:pPr marL="180473" indent="-180473">
              <a:lnSpc>
                <a:spcPct val="120000"/>
              </a:lnSpc>
              <a:spcBef>
                <a:spcPts val="0"/>
              </a:spcBef>
              <a:buClr>
                <a:srgbClr val="535353"/>
              </a:buClr>
              <a:buFontTx/>
              <a:buChar char="✴"/>
              <a:defRPr sz="2600">
                <a:solidFill>
                  <a:srgbClr val="535353"/>
                </a:solidFill>
                <a:latin typeface="Chalkboard SE Regular"/>
                <a:ea typeface="Chalkboard SE Regular"/>
                <a:cs typeface="Chalkboard SE Regular"/>
                <a:sym typeface="Chalkboard SE Regular"/>
              </a:defRPr>
            </a:pPr>
            <a:r>
              <a:t>Plasenta previa</a:t>
            </a:r>
          </a:p>
        </p:txBody>
      </p:sp>
      <p:sp>
        <p:nvSpPr>
          <p:cNvPr id="139" name="SSVD kontraindikasyonları?"/>
          <p:cNvSpPr txBox="1">
            <a:spLocks noGrp="1"/>
          </p:cNvSpPr>
          <p:nvPr>
            <p:ph type="title"/>
          </p:nvPr>
        </p:nvSpPr>
        <p:spPr>
          <a:prstGeom prst="rect">
            <a:avLst/>
          </a:prstGeom>
        </p:spPr>
        <p:txBody>
          <a:bodyPr>
            <a:normAutofit fontScale="90000"/>
          </a:bodyPr>
          <a:lstStyle>
            <a:lvl1pPr defTabSz="379475">
              <a:defRPr sz="3320"/>
            </a:lvl1pPr>
          </a:lstStyle>
          <a:p>
            <a:r>
              <a:t>SSVD kontraindikasyonları?</a:t>
            </a:r>
          </a:p>
        </p:txBody>
      </p:sp>
      <p:sp>
        <p:nvSpPr>
          <p:cNvPr id="140" name="Line"/>
          <p:cNvSpPr/>
          <p:nvPr/>
        </p:nvSpPr>
        <p:spPr>
          <a:xfrm flipV="1">
            <a:off x="6747796" y="2418735"/>
            <a:ext cx="1" cy="3066479"/>
          </a:xfrm>
          <a:prstGeom prst="line">
            <a:avLst/>
          </a:prstGeom>
          <a:ln w="101600">
            <a:solidFill>
              <a:schemeClr val="accent5"/>
            </a:solidFill>
          </a:ln>
          <a:effectLst>
            <a:outerShdw blurRad="38100" dist="20000" dir="5400000" rotWithShape="0">
              <a:srgbClr val="000000">
                <a:alpha val="38000"/>
              </a:srgbClr>
            </a:outerShdw>
          </a:effectLst>
        </p:spPr>
        <p:txBody>
          <a:bodyPr lIns="45719" rIns="45719"/>
          <a:lstStyle/>
          <a:p>
            <a:endParaRPr/>
          </a:p>
        </p:txBody>
      </p:sp>
      <p:sp>
        <p:nvSpPr>
          <p:cNvPr id="141" name="Evidence Level 3"/>
          <p:cNvSpPr txBox="1"/>
          <p:nvPr/>
        </p:nvSpPr>
        <p:spPr>
          <a:xfrm>
            <a:off x="7063482" y="3161439"/>
            <a:ext cx="1718587" cy="122905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200">
                <a:solidFill>
                  <a:schemeClr val="accent5"/>
                </a:solidFill>
                <a:latin typeface="Chalkboard SE Regular"/>
                <a:ea typeface="Chalkboard SE Regular"/>
                <a:cs typeface="Chalkboard SE Regular"/>
                <a:sym typeface="Chalkboard SE Regular"/>
              </a:defRPr>
            </a:lvl1pPr>
          </a:lstStyle>
          <a:p>
            <a:r>
              <a:t>Evidence Level 3</a:t>
            </a:r>
          </a:p>
        </p:txBody>
      </p:sp>
      <p:sp>
        <p:nvSpPr>
          <p:cNvPr id="142" name="NICE, 2015"/>
          <p:cNvSpPr/>
          <p:nvPr/>
        </p:nvSpPr>
        <p:spPr>
          <a:xfrm>
            <a:off x="2078437" y="1209954"/>
            <a:ext cx="4121887" cy="709473"/>
          </a:xfrm>
          <a:prstGeom prst="rect">
            <a:avLst/>
          </a:prstGeom>
          <a:solidFill>
            <a:srgbClr val="FFFFFF"/>
          </a:solidFill>
          <a:ln w="25400">
            <a:solidFill>
              <a:schemeClr val="accent1"/>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ormAutofit/>
          </a:bodyPr>
          <a:lstStyle>
            <a:lvl1pPr algn="ctr">
              <a:defRPr sz="2800">
                <a:latin typeface="Chalkboard SE Bold"/>
                <a:ea typeface="Chalkboard SE Bold"/>
                <a:cs typeface="Chalkboard SE Bold"/>
                <a:sym typeface="Chalkboard SE Bold"/>
              </a:defRPr>
            </a:lvl1pPr>
          </a:lstStyle>
          <a:p>
            <a:r>
              <a:t>NICE, 2015</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 name="Table"/>
          <p:cNvGraphicFramePr/>
          <p:nvPr/>
        </p:nvGraphicFramePr>
        <p:xfrm>
          <a:off x="895349" y="41027"/>
          <a:ext cx="7801021" cy="5396122"/>
        </p:xfrm>
        <a:graphic>
          <a:graphicData uri="http://schemas.openxmlformats.org/drawingml/2006/table">
            <a:tbl>
              <a:tblPr firstRow="1" firstCol="1" bandRow="1">
                <a:tableStyleId>{4C3C2611-4C71-4FC5-86AE-919BDF0F9419}</a:tableStyleId>
              </a:tblPr>
              <a:tblGrid>
                <a:gridCol w="3592144">
                  <a:extLst>
                    <a:ext uri="{9D8B030D-6E8A-4147-A177-3AD203B41FA5}">
                      <a16:colId xmlns:a16="http://schemas.microsoft.com/office/drawing/2014/main" val="20000"/>
                    </a:ext>
                  </a:extLst>
                </a:gridCol>
                <a:gridCol w="1119081">
                  <a:extLst>
                    <a:ext uri="{9D8B030D-6E8A-4147-A177-3AD203B41FA5}">
                      <a16:colId xmlns:a16="http://schemas.microsoft.com/office/drawing/2014/main" val="20001"/>
                    </a:ext>
                  </a:extLst>
                </a:gridCol>
                <a:gridCol w="1165833">
                  <a:extLst>
                    <a:ext uri="{9D8B030D-6E8A-4147-A177-3AD203B41FA5}">
                      <a16:colId xmlns:a16="http://schemas.microsoft.com/office/drawing/2014/main" val="20002"/>
                    </a:ext>
                  </a:extLst>
                </a:gridCol>
                <a:gridCol w="1923963">
                  <a:extLst>
                    <a:ext uri="{9D8B030D-6E8A-4147-A177-3AD203B41FA5}">
                      <a16:colId xmlns:a16="http://schemas.microsoft.com/office/drawing/2014/main" val="20003"/>
                    </a:ext>
                  </a:extLst>
                </a:gridCol>
              </a:tblGrid>
              <a:tr h="818090">
                <a:tc gridSpan="4">
                  <a:txBody>
                    <a:bodyPr/>
                    <a:lstStyle/>
                    <a:p>
                      <a:pPr algn="ctr">
                        <a:defRPr sz="1800" b="0">
                          <a:solidFill>
                            <a:srgbClr val="000000"/>
                          </a:solidFill>
                        </a:defRPr>
                      </a:pPr>
                      <a:r>
                        <a:rPr sz="4400">
                          <a:solidFill>
                            <a:srgbClr val="FFFFFF"/>
                          </a:solidFill>
                          <a:latin typeface="Chalkboard SE Regular"/>
                          <a:ea typeface="Chalkboard SE Regular"/>
                          <a:cs typeface="Chalkboard SE Regular"/>
                          <a:sym typeface="Chalkboard SE Regular"/>
                        </a:rPr>
                        <a:t>SSVD Başarı</a:t>
                      </a:r>
                    </a:p>
                  </a:txBody>
                  <a:tcPr marL="0" marR="0" marT="0" marB="0" horzOverflow="overflow"/>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550182">
                <a:tc>
                  <a:txBody>
                    <a:bodyPr/>
                    <a:lstStyle/>
                    <a:p>
                      <a:pPr algn="l">
                        <a:defRPr sz="2200"/>
                      </a:pPr>
                      <a:endParaRPr/>
                    </a:p>
                  </a:txBody>
                  <a:tcPr marL="0" marR="0" marT="0" marB="0" horzOverflow="overflow"/>
                </a:tc>
                <a:tc>
                  <a:txBody>
                    <a:bodyPr/>
                    <a:lstStyle/>
                    <a:p>
                      <a:pPr algn="l">
                        <a:defRPr sz="1800"/>
                      </a:pPr>
                      <a:r>
                        <a:rPr sz="2200"/>
                        <a:t>Var</a:t>
                      </a:r>
                    </a:p>
                  </a:txBody>
                  <a:tcPr marL="0" marR="0" marT="0" marB="0" horzOverflow="overflow"/>
                </a:tc>
                <a:tc>
                  <a:txBody>
                    <a:bodyPr/>
                    <a:lstStyle/>
                    <a:p>
                      <a:pPr algn="l">
                        <a:defRPr sz="1800"/>
                      </a:pPr>
                      <a:r>
                        <a:rPr sz="2200"/>
                        <a:t>Yok</a:t>
                      </a:r>
                    </a:p>
                  </a:txBody>
                  <a:tcPr marL="0" marR="0" marT="0" marB="0" horzOverflow="overflow"/>
                </a:tc>
                <a:tc>
                  <a:txBody>
                    <a:bodyPr/>
                    <a:lstStyle/>
                    <a:p>
                      <a:pPr algn="l">
                        <a:defRPr sz="1800"/>
                      </a:pPr>
                      <a:r>
                        <a:rPr sz="2200"/>
                        <a:t>OR (%95 CI)</a:t>
                      </a:r>
                    </a:p>
                  </a:txBody>
                  <a:tcPr marL="0" marR="0" marT="0" marB="0" horzOverflow="overflow"/>
                </a:tc>
                <a:extLst>
                  <a:ext uri="{0D108BD9-81ED-4DB2-BD59-A6C34878D82A}">
                    <a16:rowId xmlns:a16="http://schemas.microsoft.com/office/drawing/2014/main" val="10001"/>
                  </a:ext>
                </a:extLst>
              </a:tr>
              <a:tr h="647486">
                <a:tc>
                  <a:txBody>
                    <a:bodyPr/>
                    <a:lstStyle/>
                    <a:p>
                      <a:pPr algn="l">
                        <a:defRPr sz="1800" b="0">
                          <a:solidFill>
                            <a:srgbClr val="000000"/>
                          </a:solidFill>
                        </a:defRPr>
                      </a:pPr>
                      <a:r>
                        <a:rPr sz="2200" b="1">
                          <a:solidFill>
                            <a:srgbClr val="FFFFFF"/>
                          </a:solidFill>
                        </a:rPr>
                        <a:t>Önceki vajinal doğum hx</a:t>
                      </a:r>
                    </a:p>
                  </a:txBody>
                  <a:tcPr marL="0" marR="0" marT="0" marB="0" horzOverflow="overflow"/>
                </a:tc>
                <a:tc>
                  <a:txBody>
                    <a:bodyPr/>
                    <a:lstStyle/>
                    <a:p>
                      <a:pPr algn="l">
                        <a:defRPr sz="1800"/>
                      </a:pPr>
                      <a:r>
                        <a:rPr sz="2200"/>
                        <a:t>%86.7</a:t>
                      </a:r>
                    </a:p>
                  </a:txBody>
                  <a:tcPr marL="0" marR="0" marT="0" marB="0" horzOverflow="overflow"/>
                </a:tc>
                <a:tc>
                  <a:txBody>
                    <a:bodyPr/>
                    <a:lstStyle/>
                    <a:p>
                      <a:pPr algn="l">
                        <a:defRPr sz="1800"/>
                      </a:pPr>
                      <a:r>
                        <a:rPr sz="2200"/>
                        <a:t>%60.9</a:t>
                      </a:r>
                    </a:p>
                  </a:txBody>
                  <a:tcPr marL="0" marR="0" marT="0" marB="0" horzOverflow="overflow"/>
                </a:tc>
                <a:tc>
                  <a:txBody>
                    <a:bodyPr/>
                    <a:lstStyle/>
                    <a:p>
                      <a:pPr algn="l">
                        <a:defRPr sz="1800"/>
                      </a:pPr>
                      <a:r>
                        <a:rPr sz="2200"/>
                        <a:t>4.2 (3.8-4.5)</a:t>
                      </a:r>
                    </a:p>
                  </a:txBody>
                  <a:tcPr marL="0" marR="0" marT="0" marB="0" horzOverflow="overflow"/>
                </a:tc>
                <a:extLst>
                  <a:ext uri="{0D108BD9-81ED-4DB2-BD59-A6C34878D82A}">
                    <a16:rowId xmlns:a16="http://schemas.microsoft.com/office/drawing/2014/main" val="10002"/>
                  </a:ext>
                </a:extLst>
              </a:tr>
              <a:tr h="548540">
                <a:tc>
                  <a:txBody>
                    <a:bodyPr/>
                    <a:lstStyle/>
                    <a:p>
                      <a:pPr algn="l">
                        <a:defRPr sz="1800" b="0">
                          <a:solidFill>
                            <a:srgbClr val="000000"/>
                          </a:solidFill>
                        </a:defRPr>
                      </a:pPr>
                      <a:r>
                        <a:rPr sz="2200" b="1">
                          <a:solidFill>
                            <a:srgbClr val="FFFFFF"/>
                          </a:solidFill>
                        </a:rPr>
                        <a:t>Önceki SSVD hx</a:t>
                      </a:r>
                    </a:p>
                  </a:txBody>
                  <a:tcPr marL="0" marR="0" marT="0" marB="0" horzOverflow="overflow"/>
                </a:tc>
                <a:tc>
                  <a:txBody>
                    <a:bodyPr/>
                    <a:lstStyle/>
                    <a:p>
                      <a:pPr algn="l">
                        <a:defRPr sz="1800"/>
                      </a:pPr>
                      <a:r>
                        <a:rPr sz="2200"/>
                        <a:t>%90.6</a:t>
                      </a:r>
                    </a:p>
                  </a:txBody>
                  <a:tcPr marL="0" marR="0" marT="0" marB="0" horzOverflow="overflow"/>
                </a:tc>
                <a:tc>
                  <a:txBody>
                    <a:bodyPr/>
                    <a:lstStyle/>
                    <a:p>
                      <a:pPr algn="l">
                        <a:defRPr sz="1800"/>
                      </a:pPr>
                      <a:r>
                        <a:rPr sz="2200"/>
                        <a:t>%63.3</a:t>
                      </a:r>
                    </a:p>
                  </a:txBody>
                  <a:tcPr marL="0" marR="0" marT="0" marB="0" horzOverflow="overflow"/>
                </a:tc>
                <a:tc>
                  <a:txBody>
                    <a:bodyPr/>
                    <a:lstStyle/>
                    <a:p>
                      <a:pPr algn="l">
                        <a:defRPr sz="1800"/>
                      </a:pPr>
                      <a:r>
                        <a:rPr sz="2200"/>
                        <a:t>3.9 (3.6-4.3)</a:t>
                      </a:r>
                    </a:p>
                  </a:txBody>
                  <a:tcPr marL="0" marR="0" marT="0" marB="0" horzOverflow="overflow"/>
                </a:tc>
                <a:extLst>
                  <a:ext uri="{0D108BD9-81ED-4DB2-BD59-A6C34878D82A}">
                    <a16:rowId xmlns:a16="http://schemas.microsoft.com/office/drawing/2014/main" val="10003"/>
                  </a:ext>
                </a:extLst>
              </a:tr>
              <a:tr h="522701">
                <a:tc>
                  <a:txBody>
                    <a:bodyPr/>
                    <a:lstStyle/>
                    <a:p>
                      <a:pPr algn="l">
                        <a:defRPr sz="1800" b="0">
                          <a:solidFill>
                            <a:srgbClr val="000000"/>
                          </a:solidFill>
                        </a:defRPr>
                      </a:pPr>
                      <a:r>
                        <a:rPr sz="2200" b="1">
                          <a:solidFill>
                            <a:srgbClr val="FFFFFF"/>
                          </a:solidFill>
                        </a:rPr>
                        <a:t>BMI&gt;30</a:t>
                      </a:r>
                    </a:p>
                  </a:txBody>
                  <a:tcPr marL="0" marR="0" marT="0" marB="0" horzOverflow="overflow"/>
                </a:tc>
                <a:tc>
                  <a:txBody>
                    <a:bodyPr/>
                    <a:lstStyle/>
                    <a:p>
                      <a:pPr algn="l">
                        <a:defRPr sz="1800"/>
                      </a:pPr>
                      <a:r>
                        <a:rPr sz="2200"/>
                        <a:t>%68.4</a:t>
                      </a:r>
                    </a:p>
                  </a:txBody>
                  <a:tcPr marL="0" marR="0" marT="0" marB="0" horzOverflow="overflow"/>
                </a:tc>
                <a:tc>
                  <a:txBody>
                    <a:bodyPr/>
                    <a:lstStyle/>
                    <a:p>
                      <a:pPr algn="l">
                        <a:defRPr sz="1800"/>
                      </a:pPr>
                      <a:r>
                        <a:rPr sz="2200"/>
                        <a:t>%79.6</a:t>
                      </a:r>
                    </a:p>
                  </a:txBody>
                  <a:tcPr marL="0" marR="0" marT="0" marB="0" horzOverflow="overflow"/>
                </a:tc>
                <a:tc>
                  <a:txBody>
                    <a:bodyPr/>
                    <a:lstStyle/>
                    <a:p>
                      <a:pPr algn="l">
                        <a:defRPr sz="2200"/>
                      </a:pPr>
                      <a:endParaRPr/>
                    </a:p>
                  </a:txBody>
                  <a:tcPr marL="0" marR="0" marT="0" marB="0" horzOverflow="overflow"/>
                </a:tc>
                <a:extLst>
                  <a:ext uri="{0D108BD9-81ED-4DB2-BD59-A6C34878D82A}">
                    <a16:rowId xmlns:a16="http://schemas.microsoft.com/office/drawing/2014/main" val="10004"/>
                  </a:ext>
                </a:extLst>
              </a:tr>
              <a:tr h="747124">
                <a:tc>
                  <a:txBody>
                    <a:bodyPr/>
                    <a:lstStyle/>
                    <a:p>
                      <a:pPr algn="l">
                        <a:defRPr sz="1800" b="0">
                          <a:solidFill>
                            <a:srgbClr val="000000"/>
                          </a:solidFill>
                        </a:defRPr>
                      </a:pPr>
                      <a:r>
                        <a:rPr sz="2200" b="1">
                          <a:solidFill>
                            <a:srgbClr val="FFFFFF"/>
                          </a:solidFill>
                        </a:rPr>
                        <a:t>Doğum kilosu&lt;4000 g</a:t>
                      </a:r>
                    </a:p>
                  </a:txBody>
                  <a:tcPr marL="0" marR="0" marT="0" marB="0" horzOverflow="overflow"/>
                </a:tc>
                <a:tc>
                  <a:txBody>
                    <a:bodyPr/>
                    <a:lstStyle/>
                    <a:p>
                      <a:pPr algn="l">
                        <a:defRPr sz="2200"/>
                      </a:pPr>
                      <a:endParaRPr/>
                    </a:p>
                  </a:txBody>
                  <a:tcPr marL="0" marR="0" marT="0" marB="0" horzOverflow="overflow"/>
                </a:tc>
                <a:tc>
                  <a:txBody>
                    <a:bodyPr/>
                    <a:lstStyle/>
                    <a:p>
                      <a:pPr algn="l">
                        <a:defRPr sz="2200"/>
                      </a:pPr>
                      <a:endParaRPr/>
                    </a:p>
                  </a:txBody>
                  <a:tcPr marL="0" marR="0" marT="0" marB="0" horzOverflow="overflow"/>
                </a:tc>
                <a:tc>
                  <a:txBody>
                    <a:bodyPr/>
                    <a:lstStyle/>
                    <a:p>
                      <a:pPr algn="l">
                        <a:defRPr sz="1800"/>
                      </a:pPr>
                      <a:r>
                        <a:rPr sz="2200"/>
                        <a:t>2.0 (1.8-2.3)</a:t>
                      </a:r>
                    </a:p>
                  </a:txBody>
                  <a:tcPr marL="0" marR="0" marT="0" marB="0" horzOverflow="overflow"/>
                </a:tc>
                <a:extLst>
                  <a:ext uri="{0D108BD9-81ED-4DB2-BD59-A6C34878D82A}">
                    <a16:rowId xmlns:a16="http://schemas.microsoft.com/office/drawing/2014/main" val="10005"/>
                  </a:ext>
                </a:extLst>
              </a:tr>
              <a:tr h="561761">
                <a:tc>
                  <a:txBody>
                    <a:bodyPr/>
                    <a:lstStyle/>
                    <a:p>
                      <a:pPr algn="l">
                        <a:defRPr sz="1800" b="0">
                          <a:solidFill>
                            <a:srgbClr val="000000"/>
                          </a:solidFill>
                        </a:defRPr>
                      </a:pPr>
                      <a:r>
                        <a:rPr sz="2200" b="1">
                          <a:solidFill>
                            <a:srgbClr val="FFFFFF"/>
                          </a:solidFill>
                        </a:rPr>
                        <a:t>Spontan doğum</a:t>
                      </a:r>
                    </a:p>
                  </a:txBody>
                  <a:tcPr marL="0" marR="0" marT="0" marB="0" horzOverflow="overflow"/>
                </a:tc>
                <a:tc>
                  <a:txBody>
                    <a:bodyPr/>
                    <a:lstStyle/>
                    <a:p>
                      <a:pPr algn="l">
                        <a:defRPr sz="2200"/>
                      </a:pPr>
                      <a:endParaRPr/>
                    </a:p>
                  </a:txBody>
                  <a:tcPr marL="0" marR="0" marT="0" marB="0" horzOverflow="overflow"/>
                </a:tc>
                <a:tc>
                  <a:txBody>
                    <a:bodyPr/>
                    <a:lstStyle/>
                    <a:p>
                      <a:pPr algn="l">
                        <a:defRPr sz="2200"/>
                      </a:pPr>
                      <a:endParaRPr/>
                    </a:p>
                  </a:txBody>
                  <a:tcPr marL="0" marR="0" marT="0" marB="0" horzOverflow="overflow"/>
                </a:tc>
                <a:tc>
                  <a:txBody>
                    <a:bodyPr/>
                    <a:lstStyle/>
                    <a:p>
                      <a:pPr algn="l">
                        <a:defRPr sz="1800"/>
                      </a:pPr>
                      <a:r>
                        <a:rPr sz="2200"/>
                        <a:t>1.6 (1.5-1.8)</a:t>
                      </a:r>
                    </a:p>
                  </a:txBody>
                  <a:tcPr marL="0" marR="0" marT="0" marB="0" horzOverflow="overflow"/>
                </a:tc>
                <a:extLst>
                  <a:ext uri="{0D108BD9-81ED-4DB2-BD59-A6C34878D82A}">
                    <a16:rowId xmlns:a16="http://schemas.microsoft.com/office/drawing/2014/main" val="10006"/>
                  </a:ext>
                </a:extLst>
              </a:tr>
              <a:tr h="1000238">
                <a:tc>
                  <a:txBody>
                    <a:bodyPr/>
                    <a:lstStyle/>
                    <a:p>
                      <a:pPr algn="l">
                        <a:defRPr sz="1800" b="0">
                          <a:solidFill>
                            <a:srgbClr val="000000"/>
                          </a:solidFill>
                        </a:defRPr>
                      </a:pPr>
                      <a:r>
                        <a:rPr sz="2200" b="1">
                          <a:solidFill>
                            <a:srgbClr val="FFFFFF"/>
                          </a:solidFill>
                        </a:rPr>
                        <a:t>Önceki CS endikasyonunun CPD olmaması</a:t>
                      </a:r>
                    </a:p>
                  </a:txBody>
                  <a:tcPr marL="0" marR="0" marT="0" marB="0" horzOverflow="overflow"/>
                </a:tc>
                <a:tc>
                  <a:txBody>
                    <a:bodyPr/>
                    <a:lstStyle/>
                    <a:p>
                      <a:pPr algn="l">
                        <a:defRPr sz="2200"/>
                      </a:pPr>
                      <a:endParaRPr/>
                    </a:p>
                  </a:txBody>
                  <a:tcPr marL="0" marR="0" marT="0" marB="0" horzOverflow="overflow"/>
                </a:tc>
                <a:tc>
                  <a:txBody>
                    <a:bodyPr/>
                    <a:lstStyle/>
                    <a:p>
                      <a:pPr algn="l">
                        <a:defRPr sz="2200"/>
                      </a:pPr>
                      <a:endParaRPr/>
                    </a:p>
                  </a:txBody>
                  <a:tcPr marL="0" marR="0" marT="0" marB="0" horzOverflow="overflow"/>
                </a:tc>
                <a:tc>
                  <a:txBody>
                    <a:bodyPr/>
                    <a:lstStyle/>
                    <a:p>
                      <a:pPr algn="l">
                        <a:defRPr sz="1800"/>
                      </a:pPr>
                      <a:r>
                        <a:rPr sz="2200"/>
                        <a:t>1.7 (1.5-1.8)</a:t>
                      </a:r>
                    </a:p>
                  </a:txBody>
                  <a:tcPr marL="0" marR="0" marT="0" marB="0" horzOverflow="overflow"/>
                </a:tc>
                <a:extLst>
                  <a:ext uri="{0D108BD9-81ED-4DB2-BD59-A6C34878D82A}">
                    <a16:rowId xmlns:a16="http://schemas.microsoft.com/office/drawing/2014/main" val="10007"/>
                  </a:ext>
                </a:extLst>
              </a:tr>
            </a:tbl>
          </a:graphicData>
        </a:graphic>
      </p:graphicFrame>
      <p:sp>
        <p:nvSpPr>
          <p:cNvPr id="145" name="Landon 2016, Seminars in Perinatology"/>
          <p:cNvSpPr txBox="1"/>
          <p:nvPr/>
        </p:nvSpPr>
        <p:spPr>
          <a:xfrm>
            <a:off x="4678966" y="6369213"/>
            <a:ext cx="4327558"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solidFill>
                  <a:srgbClr val="FF2600"/>
                </a:solidFill>
                <a:latin typeface="Chalkboard SE Bold"/>
                <a:ea typeface="Chalkboard SE Bold"/>
                <a:cs typeface="Chalkboard SE Bold"/>
                <a:sym typeface="Chalkboard SE Bold"/>
              </a:defRPr>
            </a:lvl1pPr>
          </a:lstStyle>
          <a:p>
            <a:r>
              <a:t>Landon 2016, Seminars in Perinatology</a:t>
            </a:r>
          </a:p>
        </p:txBody>
      </p:sp>
      <p:sp>
        <p:nvSpPr>
          <p:cNvPr id="146" name="Ortalama başarılı vajinal doğum oranı=%60-80 (%73.4)"/>
          <p:cNvSpPr/>
          <p:nvPr/>
        </p:nvSpPr>
        <p:spPr>
          <a:xfrm>
            <a:off x="145059" y="5510696"/>
            <a:ext cx="8853882" cy="882399"/>
          </a:xfrm>
          <a:prstGeom prst="roundRect">
            <a:avLst>
              <a:gd name="adj" fmla="val 21589"/>
            </a:avLst>
          </a:prstGeom>
          <a:solidFill>
            <a:srgbClr val="0096FF"/>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lgn="ctr">
              <a:defRPr sz="2600">
                <a:solidFill>
                  <a:srgbClr val="FFFFFF"/>
                </a:solidFill>
                <a:latin typeface="Chalkboard SE Regular"/>
                <a:ea typeface="Chalkboard SE Regular"/>
                <a:cs typeface="Chalkboard SE Regular"/>
                <a:sym typeface="Chalkboard SE Regular"/>
              </a:defRPr>
            </a:lvl1pPr>
          </a:lstStyle>
          <a:p>
            <a:r>
              <a:t>Ortalama başarılı vajinal doğum oranı=%60-80 (%73.4)</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iterate>
                                    <p:tmAbs val="0"/>
                                  </p:iterate>
                                  <p:childTnLst>
                                    <p:set>
                                      <p:cBhvr>
                                        <p:cTn id="6" fill="hold"/>
                                        <p:tgtEl>
                                          <p:spTgt spid="146"/>
                                        </p:tgtEl>
                                        <p:attrNameLst>
                                          <p:attrName>style.visibility</p:attrName>
                                        </p:attrNameLst>
                                      </p:cBhvr>
                                      <p:to>
                                        <p:strVal val="visible"/>
                                      </p:to>
                                    </p:set>
                                    <p:anim calcmode="lin" valueType="num">
                                      <p:cBhvr>
                                        <p:cTn id="7" dur="500" fill="hold"/>
                                        <p:tgtEl>
                                          <p:spTgt spid="146"/>
                                        </p:tgtEl>
                                        <p:attrNameLst>
                                          <p:attrName>ppt_x</p:attrName>
                                        </p:attrNameLst>
                                      </p:cBhvr>
                                      <p:tavLst>
                                        <p:tav tm="0">
                                          <p:val>
                                            <p:strVal val="0-#ppt_w/2"/>
                                          </p:val>
                                        </p:tav>
                                        <p:tav tm="100000">
                                          <p:val>
                                            <p:strVal val="#ppt_x"/>
                                          </p:val>
                                        </p:tav>
                                      </p:tavLst>
                                    </p:anim>
                                    <p:anim calcmode="lin" valueType="num">
                                      <p:cBhvr>
                                        <p:cTn id="8" dur="500" fill="hold"/>
                                        <p:tgtEl>
                                          <p:spTgt spid="1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1"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SVD başarıyı negatif olarak etkileyen diğer faktörler;…"/>
          <p:cNvSpPr txBox="1">
            <a:spLocks noGrp="1"/>
          </p:cNvSpPr>
          <p:nvPr>
            <p:ph type="body" idx="1"/>
          </p:nvPr>
        </p:nvSpPr>
        <p:spPr>
          <a:xfrm>
            <a:off x="475390" y="1564483"/>
            <a:ext cx="8229601" cy="4264554"/>
          </a:xfrm>
          <a:prstGeom prst="rect">
            <a:avLst/>
          </a:prstGeom>
          <a:ln w="101600">
            <a:solidFill>
              <a:schemeClr val="accent5"/>
            </a:solidFill>
            <a:round/>
          </a:ln>
        </p:spPr>
        <p:txBody>
          <a:bodyPr/>
          <a:lstStyle/>
          <a:p>
            <a:pPr marL="0" indent="0" algn="ctr" defTabSz="333756">
              <a:spcBef>
                <a:spcPts val="500"/>
              </a:spcBef>
              <a:buSzTx/>
              <a:buNone/>
              <a:defRPr sz="1460">
                <a:latin typeface="Chalkboard SE Regular"/>
                <a:ea typeface="Chalkboard SE Regular"/>
                <a:cs typeface="Chalkboard SE Regular"/>
                <a:sym typeface="Chalkboard SE Regular"/>
              </a:defRPr>
            </a:pPr>
            <a:endParaRPr/>
          </a:p>
          <a:p>
            <a:pPr marL="0" indent="0" algn="ctr" defTabSz="333756">
              <a:spcBef>
                <a:spcPts val="500"/>
              </a:spcBef>
              <a:buSzTx/>
              <a:buNone/>
              <a:defRPr sz="2336">
                <a:solidFill>
                  <a:srgbClr val="941100"/>
                </a:solidFill>
                <a:latin typeface="Chalkboard SE Bold"/>
                <a:ea typeface="Chalkboard SE Bold"/>
                <a:cs typeface="Chalkboard SE Bold"/>
                <a:sym typeface="Chalkboard SE Bold"/>
              </a:defRPr>
            </a:pPr>
            <a:r>
              <a:t>SSVD başarıyı negatif olarak etkileyen diğer faktörler;</a:t>
            </a:r>
          </a:p>
          <a:p>
            <a:pPr marL="584073" lvl="1" indent="-250317" defTabSz="333756">
              <a:spcBef>
                <a:spcPts val="500"/>
              </a:spcBef>
              <a:buChar char="•"/>
              <a:defRPr sz="2336">
                <a:latin typeface="Chalkboard SE Regular"/>
                <a:ea typeface="Chalkboard SE Regular"/>
                <a:cs typeface="Chalkboard SE Regular"/>
                <a:sym typeface="Chalkboard SE Regular"/>
              </a:defRPr>
            </a:pPr>
            <a:r>
              <a:t>Anne yaşı</a:t>
            </a:r>
          </a:p>
          <a:p>
            <a:pPr marL="584073" lvl="1" indent="-250317" defTabSz="333756">
              <a:spcBef>
                <a:spcPts val="500"/>
              </a:spcBef>
              <a:buChar char="•"/>
              <a:defRPr sz="2336">
                <a:latin typeface="Chalkboard SE Regular"/>
                <a:ea typeface="Chalkboard SE Regular"/>
                <a:cs typeface="Chalkboard SE Regular"/>
                <a:sym typeface="Chalkboard SE Regular"/>
              </a:defRPr>
            </a:pPr>
            <a:r>
              <a:t>Gestasyonel hafta</a:t>
            </a:r>
          </a:p>
          <a:p>
            <a:pPr marL="584073" lvl="1" indent="-250317" defTabSz="333756">
              <a:spcBef>
                <a:spcPts val="500"/>
              </a:spcBef>
              <a:buChar char="•"/>
              <a:defRPr sz="2336">
                <a:latin typeface="Chalkboard SE Regular"/>
                <a:ea typeface="Chalkboard SE Regular"/>
                <a:cs typeface="Chalkboard SE Regular"/>
                <a:sym typeface="Chalkboard SE Regular"/>
              </a:defRPr>
            </a:pPr>
            <a:r>
              <a:t>Doğumlar arasında sürenin &lt;19 ay</a:t>
            </a:r>
          </a:p>
          <a:p>
            <a:pPr marL="584073" lvl="1" indent="-250317" defTabSz="333756">
              <a:spcBef>
                <a:spcPts val="500"/>
              </a:spcBef>
              <a:buChar char="•"/>
              <a:defRPr sz="2336">
                <a:latin typeface="Chalkboard SE Regular"/>
                <a:ea typeface="Chalkboard SE Regular"/>
                <a:cs typeface="Chalkboard SE Regular"/>
                <a:sym typeface="Chalkboard SE Regular"/>
              </a:defRPr>
            </a:pPr>
            <a:r>
              <a:t>Preeclampsia</a:t>
            </a:r>
          </a:p>
          <a:p>
            <a:pPr marL="584073" lvl="1" indent="-250317" defTabSz="333756">
              <a:spcBef>
                <a:spcPts val="500"/>
              </a:spcBef>
              <a:buChar char="•"/>
              <a:defRPr sz="2336">
                <a:latin typeface="Chalkboard SE Regular"/>
                <a:ea typeface="Chalkboard SE Regular"/>
                <a:cs typeface="Chalkboard SE Regular"/>
                <a:sym typeface="Chalkboard SE Regular"/>
              </a:defRPr>
            </a:pPr>
            <a:r>
              <a:t>Etnik köken</a:t>
            </a:r>
          </a:p>
          <a:p>
            <a:pPr marL="584073" lvl="1" indent="-250317" defTabSz="333756">
              <a:spcBef>
                <a:spcPts val="500"/>
              </a:spcBef>
              <a:buChar char="•"/>
              <a:defRPr sz="2336">
                <a:latin typeface="Chalkboard SE Regular"/>
                <a:ea typeface="Chalkboard SE Regular"/>
                <a:cs typeface="Chalkboard SE Regular"/>
                <a:sym typeface="Chalkboard SE Regular"/>
              </a:defRPr>
            </a:pPr>
            <a:r>
              <a:t>Düşük Bishop skoru</a:t>
            </a:r>
          </a:p>
        </p:txBody>
      </p:sp>
      <p:sp>
        <p:nvSpPr>
          <p:cNvPr id="149" name="SSVD Başarı"/>
          <p:cNvSpPr txBox="1">
            <a:spLocks noGrp="1"/>
          </p:cNvSpPr>
          <p:nvPr>
            <p:ph type="title"/>
          </p:nvPr>
        </p:nvSpPr>
        <p:spPr>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SSVD Başarı</a:t>
            </a:r>
          </a:p>
        </p:txBody>
      </p:sp>
      <p:sp>
        <p:nvSpPr>
          <p:cNvPr id="150" name="ACOG 2017"/>
          <p:cNvSpPr txBox="1"/>
          <p:nvPr/>
        </p:nvSpPr>
        <p:spPr>
          <a:xfrm>
            <a:off x="6935469" y="5993130"/>
            <a:ext cx="1782857" cy="53173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500">
                <a:latin typeface="Chalkboard SE Regular"/>
                <a:ea typeface="Chalkboard SE Regular"/>
                <a:cs typeface="Chalkboard SE Regular"/>
                <a:sym typeface="Chalkboard SE Regular"/>
              </a:defRPr>
            </a:lvl1pPr>
          </a:lstStyle>
          <a:p>
            <a:r>
              <a:t>ACOG 2017</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Doğum kilo &gt;4000g (%3.6)…"/>
          <p:cNvSpPr txBox="1">
            <a:spLocks noGrp="1"/>
          </p:cNvSpPr>
          <p:nvPr>
            <p:ph type="body" idx="1"/>
          </p:nvPr>
        </p:nvSpPr>
        <p:spPr>
          <a:xfrm>
            <a:off x="457200" y="2034195"/>
            <a:ext cx="8229601" cy="4264555"/>
          </a:xfrm>
          <a:prstGeom prst="rect">
            <a:avLst/>
          </a:prstGeom>
          <a:ln w="101600">
            <a:solidFill>
              <a:schemeClr val="accent5"/>
            </a:solidFill>
            <a:round/>
          </a:ln>
        </p:spPr>
        <p:txBody>
          <a:bodyPr/>
          <a:lstStyle/>
          <a:p>
            <a:pPr marL="0" indent="0" algn="ctr" defTabSz="324611">
              <a:spcBef>
                <a:spcPts val="500"/>
              </a:spcBef>
              <a:buSzTx/>
              <a:buNone/>
              <a:defRPr sz="1420">
                <a:latin typeface="Chalkboard SE Regular"/>
                <a:ea typeface="Chalkboard SE Regular"/>
                <a:cs typeface="Chalkboard SE Regular"/>
                <a:sym typeface="Chalkboard SE Regular"/>
              </a:defRPr>
            </a:pPr>
            <a:endParaRPr/>
          </a:p>
          <a:p>
            <a:pPr marL="568070" lvl="1" indent="-243459" defTabSz="324611">
              <a:spcBef>
                <a:spcPts val="500"/>
              </a:spcBef>
              <a:buChar char="•"/>
              <a:defRPr sz="2272">
                <a:latin typeface="Chalkboard SE Regular"/>
                <a:ea typeface="Chalkboard SE Regular"/>
                <a:cs typeface="Chalkboard SE Regular"/>
                <a:sym typeface="Chalkboard SE Regular"/>
              </a:defRPr>
            </a:pPr>
            <a:r>
              <a:t>Doğum kilo &gt;4000g (%3.6)</a:t>
            </a:r>
          </a:p>
          <a:p>
            <a:pPr marL="568070" lvl="1" indent="-243459" defTabSz="324611">
              <a:spcBef>
                <a:spcPts val="500"/>
              </a:spcBef>
              <a:buChar char="•"/>
              <a:defRPr sz="2272">
                <a:latin typeface="Chalkboard SE Regular"/>
                <a:ea typeface="Chalkboard SE Regular"/>
                <a:cs typeface="Chalkboard SE Regular"/>
                <a:sym typeface="Chalkboard SE Regular"/>
              </a:defRPr>
            </a:pPr>
            <a:r>
              <a:t>İndüksiyon (%1)</a:t>
            </a:r>
          </a:p>
          <a:p>
            <a:pPr marL="568070" lvl="1" indent="-243459" defTabSz="324611">
              <a:spcBef>
                <a:spcPts val="500"/>
              </a:spcBef>
              <a:buChar char="•"/>
              <a:defRPr sz="2272">
                <a:latin typeface="Chalkboard SE Regular"/>
                <a:ea typeface="Chalkboard SE Regular"/>
                <a:cs typeface="Chalkboard SE Regular"/>
                <a:sym typeface="Chalkboard SE Regular"/>
              </a:defRPr>
            </a:pPr>
            <a:r>
              <a:t>Gestasyonel hafta </a:t>
            </a:r>
          </a:p>
          <a:p>
            <a:pPr marL="568070" lvl="1" indent="-243459" defTabSz="324611">
              <a:spcBef>
                <a:spcPts val="500"/>
              </a:spcBef>
              <a:buChar char="•"/>
              <a:defRPr sz="2272">
                <a:latin typeface="Chalkboard SE Regular"/>
                <a:ea typeface="Chalkboard SE Regular"/>
                <a:cs typeface="Chalkboard SE Regular"/>
                <a:sym typeface="Chalkboard SE Regular"/>
              </a:defRPr>
            </a:pPr>
            <a:r>
              <a:t>Klasik sezaryen insizyonu (%4-9)</a:t>
            </a:r>
          </a:p>
          <a:p>
            <a:pPr marL="568070" lvl="1" indent="-243459" defTabSz="324611">
              <a:spcBef>
                <a:spcPts val="500"/>
              </a:spcBef>
              <a:buChar char="•"/>
              <a:defRPr sz="2272">
                <a:latin typeface="Chalkboard SE Regular"/>
                <a:ea typeface="Chalkboard SE Regular"/>
                <a:cs typeface="Chalkboard SE Regular"/>
                <a:sym typeface="Chalkboard SE Regular"/>
              </a:defRPr>
            </a:pPr>
            <a:r>
              <a:t>Daha önce uterin rüptürü olması (%5)</a:t>
            </a:r>
          </a:p>
          <a:p>
            <a:pPr marL="568070" lvl="1" indent="-243459" defTabSz="324611">
              <a:spcBef>
                <a:spcPts val="500"/>
              </a:spcBef>
              <a:buChar char="•"/>
              <a:defRPr sz="2272">
                <a:latin typeface="Chalkboard SE Regular"/>
                <a:ea typeface="Chalkboard SE Regular"/>
                <a:cs typeface="Chalkboard SE Regular"/>
                <a:sym typeface="Chalkboard SE Regular"/>
              </a:defRPr>
            </a:pPr>
            <a:r>
              <a:t>Ultrasonografide alt segment kalınlığının &lt;2.1mm</a:t>
            </a:r>
          </a:p>
          <a:p>
            <a:pPr marL="568070" lvl="1" indent="-243459" defTabSz="324611">
              <a:spcBef>
                <a:spcPts val="500"/>
              </a:spcBef>
              <a:buChar char="•"/>
              <a:defRPr sz="2272">
                <a:latin typeface="Chalkboard SE Regular"/>
                <a:ea typeface="Chalkboard SE Regular"/>
                <a:cs typeface="Chalkboard SE Regular"/>
                <a:sym typeface="Chalkboard SE Regular"/>
              </a:defRPr>
            </a:pPr>
            <a:r>
              <a:t>Önceki sezaryen sayısı (%1.36)</a:t>
            </a:r>
          </a:p>
          <a:p>
            <a:pPr marL="568070" lvl="1" indent="-243459" defTabSz="324611">
              <a:spcBef>
                <a:spcPts val="500"/>
              </a:spcBef>
              <a:buChar char="•"/>
              <a:defRPr sz="2272">
                <a:latin typeface="Chalkboard SE Regular"/>
                <a:ea typeface="Chalkboard SE Regular"/>
                <a:cs typeface="Chalkboard SE Regular"/>
                <a:sym typeface="Chalkboard SE Regular"/>
              </a:defRPr>
            </a:pPr>
            <a:r>
              <a:t>Doğumlar arasında kısa süre olması &lt;12 ay</a:t>
            </a:r>
          </a:p>
        </p:txBody>
      </p:sp>
      <p:sp>
        <p:nvSpPr>
          <p:cNvPr id="155" name="Uterin Rüptür Risk Faktörleri"/>
          <p:cNvSpPr txBox="1">
            <a:spLocks noGrp="1"/>
          </p:cNvSpPr>
          <p:nvPr>
            <p:ph type="title"/>
          </p:nvPr>
        </p:nvSpPr>
        <p:spPr>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Uterin Rüptür Risk Faktörleri</a:t>
            </a:r>
          </a:p>
        </p:txBody>
      </p:sp>
      <p:pic>
        <p:nvPicPr>
          <p:cNvPr id="156" name="Image" descr="Image"/>
          <p:cNvPicPr>
            <a:picLocks noChangeAspect="1"/>
          </p:cNvPicPr>
          <p:nvPr/>
        </p:nvPicPr>
        <p:blipFill>
          <a:blip r:embed="rId2">
            <a:extLst/>
          </a:blip>
          <a:stretch>
            <a:fillRect/>
          </a:stretch>
        </p:blipFill>
        <p:spPr>
          <a:xfrm>
            <a:off x="121929" y="1133754"/>
            <a:ext cx="8922784" cy="566526"/>
          </a:xfrm>
          <a:prstGeom prst="rect">
            <a:avLst/>
          </a:prstGeom>
          <a:ln w="63500">
            <a:solidFill>
              <a:schemeClr val="accent5"/>
            </a:solidFill>
          </a:ln>
        </p:spPr>
      </p:pic>
      <p:sp>
        <p:nvSpPr>
          <p:cNvPr id="157" name="RCOG 2015"/>
          <p:cNvSpPr txBox="1"/>
          <p:nvPr/>
        </p:nvSpPr>
        <p:spPr>
          <a:xfrm>
            <a:off x="7488534" y="6413459"/>
            <a:ext cx="1362830" cy="405909"/>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RCOG 2015</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Uterin Rüptür Komplikasyonları"/>
          <p:cNvSpPr txBox="1">
            <a:spLocks noGrp="1"/>
          </p:cNvSpPr>
          <p:nvPr>
            <p:ph type="title"/>
          </p:nvPr>
        </p:nvSpPr>
        <p:spPr>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Uterin Rüptür Komplikasyonları</a:t>
            </a:r>
          </a:p>
        </p:txBody>
      </p:sp>
      <p:pic>
        <p:nvPicPr>
          <p:cNvPr id="160" name="Image" descr="Image"/>
          <p:cNvPicPr>
            <a:picLocks noChangeAspect="1"/>
          </p:cNvPicPr>
          <p:nvPr/>
        </p:nvPicPr>
        <p:blipFill>
          <a:blip r:embed="rId2">
            <a:extLst/>
          </a:blip>
          <a:stretch>
            <a:fillRect/>
          </a:stretch>
        </p:blipFill>
        <p:spPr>
          <a:xfrm>
            <a:off x="1926238" y="1383536"/>
            <a:ext cx="5291524" cy="4945056"/>
          </a:xfrm>
          <a:prstGeom prst="rect">
            <a:avLst/>
          </a:prstGeom>
          <a:ln w="12700">
            <a:miter lim="400000"/>
          </a:ln>
        </p:spPr>
      </p:pic>
      <p:sp>
        <p:nvSpPr>
          <p:cNvPr id="161" name="Landon 2005"/>
          <p:cNvSpPr txBox="1"/>
          <p:nvPr/>
        </p:nvSpPr>
        <p:spPr>
          <a:xfrm>
            <a:off x="7522537" y="6372491"/>
            <a:ext cx="1520703"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Landon 2005</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İndüksiyon"/>
          <p:cNvSpPr txBox="1">
            <a:spLocks noGrp="1"/>
          </p:cNvSpPr>
          <p:nvPr>
            <p:ph type="title"/>
          </p:nvPr>
        </p:nvSpPr>
        <p:spPr>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İndüksiyon</a:t>
            </a:r>
          </a:p>
        </p:txBody>
      </p:sp>
      <p:sp>
        <p:nvSpPr>
          <p:cNvPr id="164" name="Landon 2005"/>
          <p:cNvSpPr txBox="1"/>
          <p:nvPr/>
        </p:nvSpPr>
        <p:spPr>
          <a:xfrm>
            <a:off x="7624137" y="6372491"/>
            <a:ext cx="1520703" cy="405909"/>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Landon 2005</a:t>
            </a:r>
          </a:p>
        </p:txBody>
      </p:sp>
      <p:pic>
        <p:nvPicPr>
          <p:cNvPr id="165" name="Image" descr="Image"/>
          <p:cNvPicPr>
            <a:picLocks noChangeAspect="1"/>
          </p:cNvPicPr>
          <p:nvPr/>
        </p:nvPicPr>
        <p:blipFill>
          <a:blip r:embed="rId2">
            <a:extLst/>
          </a:blip>
          <a:stretch>
            <a:fillRect/>
          </a:stretch>
        </p:blipFill>
        <p:spPr>
          <a:xfrm>
            <a:off x="0" y="2097505"/>
            <a:ext cx="9144000" cy="2662990"/>
          </a:xfrm>
          <a:prstGeom prst="rect">
            <a:avLst/>
          </a:prstGeom>
          <a:ln w="12700">
            <a:miter lim="400000"/>
          </a:ln>
        </p:spPr>
      </p:pic>
      <p:sp>
        <p:nvSpPr>
          <p:cNvPr id="166" name="Rounded Rectangle"/>
          <p:cNvSpPr/>
          <p:nvPr/>
        </p:nvSpPr>
        <p:spPr>
          <a:xfrm>
            <a:off x="6919981" y="3712315"/>
            <a:ext cx="566350" cy="259791"/>
          </a:xfrm>
          <a:prstGeom prst="roundRect">
            <a:avLst>
              <a:gd name="adj" fmla="val 32700"/>
            </a:avLst>
          </a:prstGeom>
          <a:ln w="25400">
            <a:solidFill>
              <a:srgbClr val="941100"/>
            </a:solidFill>
          </a:ln>
          <a:effectLst>
            <a:outerShdw blurRad="38100" dist="23000" dir="5400000" rotWithShape="0">
              <a:srgbClr val="000000">
                <a:alpha val="35000"/>
              </a:srgbClr>
            </a:outerShdw>
          </a:effectLst>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CRAIGIN’S DICTUM…"/>
          <p:cNvSpPr txBox="1">
            <a:spLocks noGrp="1"/>
          </p:cNvSpPr>
          <p:nvPr>
            <p:ph type="body" sz="half" idx="1"/>
          </p:nvPr>
        </p:nvSpPr>
        <p:spPr>
          <a:xfrm>
            <a:off x="1371600" y="1874366"/>
            <a:ext cx="6535147" cy="3277802"/>
          </a:xfrm>
          <a:prstGeom prst="rect">
            <a:avLst/>
          </a:prstGeom>
          <a:solidFill>
            <a:srgbClr val="FFFFFF"/>
          </a:solidFill>
          <a:ln w="9525">
            <a:round/>
          </a:ln>
        </p:spPr>
        <p:txBody>
          <a:bodyPr anchor="ctr"/>
          <a:lstStyle/>
          <a:p>
            <a:pPr marL="0" indent="0" algn="ctr">
              <a:buSzTx/>
              <a:buFontTx/>
              <a:buNone/>
              <a:defRPr sz="3500">
                <a:solidFill>
                  <a:srgbClr val="941100"/>
                </a:solidFill>
                <a:latin typeface="Bradley Hand ITC TT-Bold"/>
                <a:ea typeface="Bradley Hand ITC TT-Bold"/>
                <a:cs typeface="Bradley Hand ITC TT-Bold"/>
                <a:sym typeface="Bradley Hand ITC TT-Bold"/>
              </a:defRPr>
            </a:pPr>
            <a:r>
              <a:t>CRAIGIN’S DICTUM</a:t>
            </a:r>
          </a:p>
          <a:p>
            <a:pPr marL="0" indent="0" algn="ctr">
              <a:buSzTx/>
              <a:buFontTx/>
              <a:buNone/>
              <a:defRPr sz="3500">
                <a:solidFill>
                  <a:srgbClr val="941100"/>
                </a:solidFill>
                <a:latin typeface="Bradley Hand ITC TT-Bold"/>
                <a:ea typeface="Bradley Hand ITC TT-Bold"/>
                <a:cs typeface="Bradley Hand ITC TT-Bold"/>
                <a:sym typeface="Bradley Hand ITC TT-Bold"/>
              </a:defRPr>
            </a:pPr>
            <a:r>
              <a:t>“Once a cesarean,</a:t>
            </a:r>
          </a:p>
          <a:p>
            <a:pPr marL="0" indent="0" algn="ctr">
              <a:buSzTx/>
              <a:buFontTx/>
              <a:buNone/>
              <a:defRPr sz="3500">
                <a:solidFill>
                  <a:srgbClr val="941100"/>
                </a:solidFill>
                <a:latin typeface="Bradley Hand ITC TT-Bold"/>
                <a:ea typeface="Bradley Hand ITC TT-Bold"/>
                <a:cs typeface="Bradley Hand ITC TT-Bold"/>
                <a:sym typeface="Bradley Hand ITC TT-Bold"/>
              </a:defRPr>
            </a:pPr>
            <a:r>
              <a:t>always a cesarean”</a:t>
            </a:r>
          </a:p>
        </p:txBody>
      </p:sp>
      <p:pic>
        <p:nvPicPr>
          <p:cNvPr id="70" name="Image" descr="Image"/>
          <p:cNvPicPr>
            <a:picLocks noChangeAspect="1"/>
          </p:cNvPicPr>
          <p:nvPr/>
        </p:nvPicPr>
        <p:blipFill>
          <a:blip r:embed="rId2">
            <a:extLst/>
          </a:blip>
          <a:stretch>
            <a:fillRect/>
          </a:stretch>
        </p:blipFill>
        <p:spPr>
          <a:xfrm>
            <a:off x="6635994" y="2784921"/>
            <a:ext cx="991532" cy="149542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İndüksiyon"/>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İndüksiyon</a:t>
            </a:r>
          </a:p>
        </p:txBody>
      </p:sp>
      <p:sp>
        <p:nvSpPr>
          <p:cNvPr id="169" name="Cochrane, 2017"/>
          <p:cNvSpPr txBox="1"/>
          <p:nvPr/>
        </p:nvSpPr>
        <p:spPr>
          <a:xfrm>
            <a:off x="7280378" y="6198703"/>
            <a:ext cx="1797549"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Cochrane, 2017</a:t>
            </a:r>
          </a:p>
        </p:txBody>
      </p:sp>
      <p:pic>
        <p:nvPicPr>
          <p:cNvPr id="170" name="Image" descr="Image"/>
          <p:cNvPicPr>
            <a:picLocks noChangeAspect="1"/>
          </p:cNvPicPr>
          <p:nvPr/>
        </p:nvPicPr>
        <p:blipFill>
          <a:blip r:embed="rId2">
            <a:extLst/>
          </a:blip>
          <a:stretch>
            <a:fillRect/>
          </a:stretch>
        </p:blipFill>
        <p:spPr>
          <a:xfrm>
            <a:off x="390990" y="1885949"/>
            <a:ext cx="8362020" cy="317992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Image" descr="Image"/>
          <p:cNvPicPr>
            <a:picLocks noChangeAspect="1"/>
          </p:cNvPicPr>
          <p:nvPr/>
        </p:nvPicPr>
        <p:blipFill>
          <a:blip r:embed="rId2">
            <a:extLst/>
          </a:blip>
          <a:stretch>
            <a:fillRect/>
          </a:stretch>
        </p:blipFill>
        <p:spPr>
          <a:xfrm>
            <a:off x="232278" y="1758686"/>
            <a:ext cx="8391023" cy="3340628"/>
          </a:xfrm>
          <a:prstGeom prst="rect">
            <a:avLst/>
          </a:prstGeom>
          <a:ln w="12700">
            <a:miter lim="400000"/>
          </a:ln>
        </p:spPr>
      </p:pic>
      <p:sp>
        <p:nvSpPr>
          <p:cNvPr id="173" name="İndüksiyon"/>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İndüksiyon</a:t>
            </a:r>
          </a:p>
        </p:txBody>
      </p:sp>
      <p:sp>
        <p:nvSpPr>
          <p:cNvPr id="174" name="Cochrane, 2017"/>
          <p:cNvSpPr txBox="1"/>
          <p:nvPr/>
        </p:nvSpPr>
        <p:spPr>
          <a:xfrm>
            <a:off x="7280378" y="6198703"/>
            <a:ext cx="1797549"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Cochrane, 2017</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Misoprostol should not be used for cervical ripening or labor induction in patients at term who have had a cesarean delivery or major uterine surgery.”…"/>
          <p:cNvSpPr txBox="1">
            <a:spLocks noGrp="1"/>
          </p:cNvSpPr>
          <p:nvPr>
            <p:ph type="body" sz="half" idx="1"/>
          </p:nvPr>
        </p:nvSpPr>
        <p:spPr>
          <a:xfrm>
            <a:off x="457200" y="1600199"/>
            <a:ext cx="8229600" cy="2014037"/>
          </a:xfrm>
          <a:prstGeom prst="rect">
            <a:avLst/>
          </a:prstGeom>
          <a:ln w="9525">
            <a:round/>
          </a:ln>
        </p:spPr>
        <p:txBody>
          <a:bodyPr/>
          <a:lstStyle/>
          <a:p>
            <a:pPr marL="0" indent="0" defTabSz="242315">
              <a:lnSpc>
                <a:spcPct val="120000"/>
              </a:lnSpc>
              <a:spcBef>
                <a:spcPts val="0"/>
              </a:spcBef>
              <a:buSzTx/>
              <a:buFontTx/>
              <a:buNone/>
              <a:defRPr sz="2225">
                <a:latin typeface="Chalkboard SE Regular"/>
                <a:ea typeface="Chalkboard SE Regular"/>
                <a:cs typeface="Chalkboard SE Regular"/>
                <a:sym typeface="Chalkboard SE Regular"/>
              </a:defRPr>
            </a:pPr>
            <a:r>
              <a:t> “Misoprostol should not be used for cervical ripening or labor induction in patients at term who have had a cesarean delivery or major uterine surgery.”</a:t>
            </a:r>
          </a:p>
          <a:p>
            <a:pPr marL="0" indent="0" algn="r" defTabSz="242315">
              <a:lnSpc>
                <a:spcPct val="120000"/>
              </a:lnSpc>
              <a:spcBef>
                <a:spcPts val="0"/>
              </a:spcBef>
              <a:buSzTx/>
              <a:buFontTx/>
              <a:buNone/>
              <a:defRPr sz="2225">
                <a:latin typeface="Chalkboard SE Regular"/>
                <a:ea typeface="Chalkboard SE Regular"/>
                <a:cs typeface="Chalkboard SE Regular"/>
                <a:sym typeface="Chalkboard SE Regular"/>
              </a:defRPr>
            </a:pPr>
            <a:r>
              <a:t>ACOG 2017</a:t>
            </a:r>
          </a:p>
        </p:txBody>
      </p:sp>
      <p:grpSp>
        <p:nvGrpSpPr>
          <p:cNvPr id="179" name="“PGE2 may be safe for cervical ripenning.”…"/>
          <p:cNvGrpSpPr/>
          <p:nvPr/>
        </p:nvGrpSpPr>
        <p:grpSpPr>
          <a:xfrm>
            <a:off x="406399" y="4099903"/>
            <a:ext cx="8331201" cy="2115636"/>
            <a:chOff x="0" y="0"/>
            <a:chExt cx="8331200" cy="2115635"/>
          </a:xfrm>
        </p:grpSpPr>
        <p:sp>
          <p:nvSpPr>
            <p:cNvPr id="178" name="“PGE2 may be safe for cervical ripenning.”…"/>
            <p:cNvSpPr txBox="1"/>
            <p:nvPr/>
          </p:nvSpPr>
          <p:spPr>
            <a:xfrm>
              <a:off x="50800" y="50800"/>
              <a:ext cx="8229600" cy="2014036"/>
            </a:xfrm>
            <a:prstGeom prst="rect">
              <a:avLst/>
            </a:prstGeom>
            <a:noFill/>
            <a:ln>
              <a:noFill/>
            </a:ln>
            <a:effectLst/>
            <a:extLst>
              <a:ext uri="{C572A759-6A51-4108-AA02-DFA0A04FC94B}">
                <ma14:wrappingTextBoxFlag xmlns:ma14="http://schemas.microsoft.com/office/mac/drawingml/2011/main" xmlns="" val="1"/>
              </a:ext>
            </a:extLst>
          </p:spPr>
          <p:txBody>
            <a:bodyPr wrap="square" lIns="45719" tIns="45719" rIns="45719" bIns="45719" numCol="1" anchor="t">
              <a:normAutofit/>
            </a:bodyPr>
            <a:lstStyle/>
            <a:p>
              <a:pPr defTabSz="347472">
                <a:lnSpc>
                  <a:spcPct val="120000"/>
                </a:lnSpc>
                <a:defRPr sz="3192">
                  <a:latin typeface="Chalkboard SE Regular"/>
                  <a:ea typeface="Chalkboard SE Regular"/>
                  <a:cs typeface="Chalkboard SE Regular"/>
                  <a:sym typeface="Chalkboard SE Regular"/>
                </a:defRPr>
              </a:pPr>
              <a:r>
                <a:t> “PGE2 may be safe for cervical ripenning.”</a:t>
              </a:r>
            </a:p>
            <a:p>
              <a:pPr algn="r" defTabSz="347472">
                <a:lnSpc>
                  <a:spcPct val="120000"/>
                </a:lnSpc>
                <a:defRPr sz="3192">
                  <a:latin typeface="Chalkboard SE Regular"/>
                  <a:ea typeface="Chalkboard SE Regular"/>
                  <a:cs typeface="Chalkboard SE Regular"/>
                  <a:sym typeface="Chalkboard SE Regular"/>
                </a:defRPr>
              </a:pPr>
              <a:r>
                <a:t>NICE 2015</a:t>
              </a:r>
            </a:p>
          </p:txBody>
        </p:sp>
        <p:pic>
          <p:nvPicPr>
            <p:cNvPr id="177" name="“PGE2 may be safe for cervical ripenning.”…" descr="“PGE2 may be safe for cervical ripenning.”…"/>
            <p:cNvPicPr>
              <a:picLocks/>
            </p:cNvPicPr>
            <p:nvPr/>
          </p:nvPicPr>
          <p:blipFill>
            <a:blip r:embed="rId2">
              <a:extLst/>
            </a:blip>
            <a:stretch>
              <a:fillRect/>
            </a:stretch>
          </p:blipFill>
          <p:spPr>
            <a:xfrm>
              <a:off x="0" y="0"/>
              <a:ext cx="8331200" cy="2115636"/>
            </a:xfrm>
            <a:prstGeom prst="rect">
              <a:avLst/>
            </a:prstGeom>
            <a:effectLst/>
          </p:spPr>
        </p:pic>
      </p:grpSp>
      <p:sp>
        <p:nvSpPr>
          <p:cNvPr id="180" name="İndüksiyon"/>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İndüksiyon</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2" name="Table"/>
          <p:cNvGraphicFramePr/>
          <p:nvPr/>
        </p:nvGraphicFramePr>
        <p:xfrm>
          <a:off x="1112443" y="1989030"/>
          <a:ext cx="7229724" cy="4288643"/>
        </p:xfrm>
        <a:graphic>
          <a:graphicData uri="http://schemas.openxmlformats.org/drawingml/2006/table">
            <a:tbl>
              <a:tblPr firstRow="1" firstCol="1" bandRow="1">
                <a:tableStyleId>{4C3C2611-4C71-4FC5-86AE-919BDF0F9419}</a:tableStyleId>
              </a:tblPr>
              <a:tblGrid>
                <a:gridCol w="2409908">
                  <a:extLst>
                    <a:ext uri="{9D8B030D-6E8A-4147-A177-3AD203B41FA5}">
                      <a16:colId xmlns:a16="http://schemas.microsoft.com/office/drawing/2014/main" val="20000"/>
                    </a:ext>
                  </a:extLst>
                </a:gridCol>
                <a:gridCol w="2409908">
                  <a:extLst>
                    <a:ext uri="{9D8B030D-6E8A-4147-A177-3AD203B41FA5}">
                      <a16:colId xmlns:a16="http://schemas.microsoft.com/office/drawing/2014/main" val="20001"/>
                    </a:ext>
                  </a:extLst>
                </a:gridCol>
                <a:gridCol w="2409908">
                  <a:extLst>
                    <a:ext uri="{9D8B030D-6E8A-4147-A177-3AD203B41FA5}">
                      <a16:colId xmlns:a16="http://schemas.microsoft.com/office/drawing/2014/main" val="20002"/>
                    </a:ext>
                  </a:extLst>
                </a:gridCol>
              </a:tblGrid>
              <a:tr h="1013460">
                <a:tc>
                  <a:txBody>
                    <a:bodyPr/>
                    <a:lstStyle/>
                    <a:p>
                      <a:pPr algn="l">
                        <a:defRPr sz="1800" b="0">
                          <a:solidFill>
                            <a:srgbClr val="000000"/>
                          </a:solidFill>
                        </a:defRPr>
                      </a:pPr>
                      <a:r>
                        <a:rPr b="1">
                          <a:solidFill>
                            <a:srgbClr val="FFFFFF"/>
                          </a:solidFill>
                        </a:rPr>
                        <a:t>Gebelikler arasındaki süre</a:t>
                      </a:r>
                    </a:p>
                  </a:txBody>
                  <a:tcPr marL="0" marR="0" marT="0" marB="0" horzOverflow="overflow"/>
                </a:tc>
                <a:tc>
                  <a:txBody>
                    <a:bodyPr/>
                    <a:lstStyle/>
                    <a:p>
                      <a:pPr algn="l">
                        <a:defRPr sz="1800" b="0">
                          <a:solidFill>
                            <a:srgbClr val="000000"/>
                          </a:solidFill>
                        </a:defRPr>
                      </a:pPr>
                      <a:r>
                        <a:rPr b="1">
                          <a:solidFill>
                            <a:srgbClr val="FFFFFF"/>
                          </a:solidFill>
                        </a:rPr>
                        <a:t>SSVD Başarı (%)</a:t>
                      </a:r>
                    </a:p>
                  </a:txBody>
                  <a:tcPr marL="0" marR="0" marT="0" marB="0" horzOverflow="overflow"/>
                </a:tc>
                <a:tc>
                  <a:txBody>
                    <a:bodyPr/>
                    <a:lstStyle/>
                    <a:p>
                      <a:pPr algn="l">
                        <a:defRPr sz="1800" b="0">
                          <a:solidFill>
                            <a:srgbClr val="000000"/>
                          </a:solidFill>
                        </a:defRPr>
                      </a:pPr>
                      <a:r>
                        <a:rPr b="1">
                          <a:solidFill>
                            <a:srgbClr val="FFFFFF"/>
                          </a:solidFill>
                        </a:rPr>
                        <a:t>Uterin rüptür riski (%)</a:t>
                      </a:r>
                    </a:p>
                  </a:txBody>
                  <a:tcPr marL="0" marR="0" marT="0" marB="0" horzOverflow="overflow"/>
                </a:tc>
                <a:extLst>
                  <a:ext uri="{0D108BD9-81ED-4DB2-BD59-A6C34878D82A}">
                    <a16:rowId xmlns:a16="http://schemas.microsoft.com/office/drawing/2014/main" val="10000"/>
                  </a:ext>
                </a:extLst>
              </a:tr>
              <a:tr h="741339">
                <a:tc>
                  <a:txBody>
                    <a:bodyPr/>
                    <a:lstStyle/>
                    <a:p>
                      <a:pPr algn="l">
                        <a:defRPr sz="1800" b="0">
                          <a:solidFill>
                            <a:srgbClr val="000000"/>
                          </a:solidFill>
                        </a:defRPr>
                      </a:pPr>
                      <a:r>
                        <a:rPr b="1">
                          <a:solidFill>
                            <a:srgbClr val="FFFFFF"/>
                          </a:solidFill>
                        </a:rPr>
                        <a:t>&lt;12 ay</a:t>
                      </a:r>
                    </a:p>
                  </a:txBody>
                  <a:tcPr marL="0" marR="0" marT="0" marB="0" horzOverflow="overflow"/>
                </a:tc>
                <a:tc>
                  <a:txBody>
                    <a:bodyPr/>
                    <a:lstStyle/>
                    <a:p>
                      <a:pPr algn="l">
                        <a:defRPr sz="1800"/>
                      </a:pPr>
                      <a:endParaRPr/>
                    </a:p>
                  </a:txBody>
                  <a:tcPr marL="0" marR="0" marT="0" marB="0" horzOverflow="overflow"/>
                </a:tc>
                <a:tc>
                  <a:txBody>
                    <a:bodyPr/>
                    <a:lstStyle/>
                    <a:p>
                      <a:pPr algn="l">
                        <a:defRPr sz="1800"/>
                      </a:pPr>
                      <a:r>
                        <a:t>4.8</a:t>
                      </a:r>
                    </a:p>
                  </a:txBody>
                  <a:tcPr marL="0" marR="0" marT="0" marB="0" horzOverflow="overflow"/>
                </a:tc>
                <a:extLst>
                  <a:ext uri="{0D108BD9-81ED-4DB2-BD59-A6C34878D82A}">
                    <a16:rowId xmlns:a16="http://schemas.microsoft.com/office/drawing/2014/main" val="10001"/>
                  </a:ext>
                </a:extLst>
              </a:tr>
              <a:tr h="649491">
                <a:tc>
                  <a:txBody>
                    <a:bodyPr/>
                    <a:lstStyle/>
                    <a:p>
                      <a:pPr algn="l">
                        <a:defRPr sz="1800" b="0">
                          <a:solidFill>
                            <a:srgbClr val="000000"/>
                          </a:solidFill>
                        </a:defRPr>
                      </a:pPr>
                      <a:r>
                        <a:rPr b="1">
                          <a:solidFill>
                            <a:srgbClr val="FFFFFF"/>
                          </a:solidFill>
                        </a:rPr>
                        <a:t>13-24 ay</a:t>
                      </a:r>
                    </a:p>
                  </a:txBody>
                  <a:tcPr marL="0" marR="0" marT="0" marB="0" horzOverflow="overflow"/>
                </a:tc>
                <a:tc>
                  <a:txBody>
                    <a:bodyPr/>
                    <a:lstStyle/>
                    <a:p>
                      <a:pPr algn="l">
                        <a:defRPr sz="1800"/>
                      </a:pPr>
                      <a:endParaRPr/>
                    </a:p>
                  </a:txBody>
                  <a:tcPr marL="0" marR="0" marT="0" marB="0" horzOverflow="overflow"/>
                </a:tc>
                <a:tc>
                  <a:txBody>
                    <a:bodyPr/>
                    <a:lstStyle/>
                    <a:p>
                      <a:pPr algn="l">
                        <a:defRPr sz="1800"/>
                      </a:pPr>
                      <a:r>
                        <a:t>2.7</a:t>
                      </a:r>
                    </a:p>
                  </a:txBody>
                  <a:tcPr marL="0" marR="0" marT="0" marB="0" horzOverflow="overflow"/>
                </a:tc>
                <a:extLst>
                  <a:ext uri="{0D108BD9-81ED-4DB2-BD59-A6C34878D82A}">
                    <a16:rowId xmlns:a16="http://schemas.microsoft.com/office/drawing/2014/main" val="10002"/>
                  </a:ext>
                </a:extLst>
              </a:tr>
              <a:tr h="531659">
                <a:tc>
                  <a:txBody>
                    <a:bodyPr/>
                    <a:lstStyle/>
                    <a:p>
                      <a:pPr algn="l">
                        <a:defRPr sz="1800" b="0">
                          <a:solidFill>
                            <a:srgbClr val="000000"/>
                          </a:solidFill>
                        </a:defRPr>
                      </a:pPr>
                      <a:r>
                        <a:rPr b="1">
                          <a:solidFill>
                            <a:srgbClr val="FFFFFF"/>
                          </a:solidFill>
                        </a:rPr>
                        <a:t>25-36 ay</a:t>
                      </a:r>
                    </a:p>
                  </a:txBody>
                  <a:tcPr marL="0" marR="0" marT="0" marB="0" horzOverflow="overflow"/>
                </a:tc>
                <a:tc>
                  <a:txBody>
                    <a:bodyPr/>
                    <a:lstStyle/>
                    <a:p>
                      <a:pPr algn="l">
                        <a:defRPr sz="1800"/>
                      </a:pPr>
                      <a:endParaRPr/>
                    </a:p>
                  </a:txBody>
                  <a:tcPr marL="0" marR="0" marT="0" marB="0" horzOverflow="overflow"/>
                </a:tc>
                <a:tc>
                  <a:txBody>
                    <a:bodyPr/>
                    <a:lstStyle/>
                    <a:p>
                      <a:pPr algn="l">
                        <a:defRPr sz="1800"/>
                      </a:pPr>
                      <a:r>
                        <a:t>0.9</a:t>
                      </a:r>
                    </a:p>
                  </a:txBody>
                  <a:tcPr marL="0" marR="0" marT="0" marB="0" horzOverflow="overflow"/>
                </a:tc>
                <a:extLst>
                  <a:ext uri="{0D108BD9-81ED-4DB2-BD59-A6C34878D82A}">
                    <a16:rowId xmlns:a16="http://schemas.microsoft.com/office/drawing/2014/main" val="10003"/>
                  </a:ext>
                </a:extLst>
              </a:tr>
              <a:tr h="633981">
                <a:tc>
                  <a:txBody>
                    <a:bodyPr/>
                    <a:lstStyle/>
                    <a:p>
                      <a:pPr algn="l">
                        <a:defRPr sz="1800" b="0">
                          <a:solidFill>
                            <a:srgbClr val="000000"/>
                          </a:solidFill>
                        </a:defRPr>
                      </a:pPr>
                      <a:r>
                        <a:rPr b="1">
                          <a:solidFill>
                            <a:srgbClr val="FFFFFF"/>
                          </a:solidFill>
                        </a:rPr>
                        <a:t>&lt;19 ay</a:t>
                      </a:r>
                    </a:p>
                  </a:txBody>
                  <a:tcPr marL="0" marR="0" marT="0" marB="0" horzOverflow="overflow"/>
                </a:tc>
                <a:tc>
                  <a:txBody>
                    <a:bodyPr/>
                    <a:lstStyle/>
                    <a:p>
                      <a:pPr algn="l">
                        <a:defRPr sz="1800"/>
                      </a:pPr>
                      <a:r>
                        <a:t>79</a:t>
                      </a:r>
                    </a:p>
                  </a:txBody>
                  <a:tcPr marL="0" marR="0" marT="0" marB="0" horzOverflow="overflow"/>
                </a:tc>
                <a:tc>
                  <a:txBody>
                    <a:bodyPr/>
                    <a:lstStyle/>
                    <a:p>
                      <a:pPr algn="l">
                        <a:defRPr sz="1800"/>
                      </a:pPr>
                      <a:endParaRPr/>
                    </a:p>
                  </a:txBody>
                  <a:tcPr marL="0" marR="0" marT="0" marB="0" horzOverflow="overflow"/>
                </a:tc>
                <a:extLst>
                  <a:ext uri="{0D108BD9-81ED-4DB2-BD59-A6C34878D82A}">
                    <a16:rowId xmlns:a16="http://schemas.microsoft.com/office/drawing/2014/main" val="10004"/>
                  </a:ext>
                </a:extLst>
              </a:tr>
              <a:tr h="718713">
                <a:tc>
                  <a:txBody>
                    <a:bodyPr/>
                    <a:lstStyle/>
                    <a:p>
                      <a:pPr algn="l">
                        <a:defRPr sz="1800" b="0">
                          <a:solidFill>
                            <a:srgbClr val="000000"/>
                          </a:solidFill>
                        </a:defRPr>
                      </a:pPr>
                      <a:r>
                        <a:rPr b="1">
                          <a:solidFill>
                            <a:srgbClr val="FFFFFF"/>
                          </a:solidFill>
                        </a:rPr>
                        <a:t>19 ay ve üstü</a:t>
                      </a:r>
                    </a:p>
                  </a:txBody>
                  <a:tcPr marL="0" marR="0" marT="0" marB="0" horzOverflow="overflow"/>
                </a:tc>
                <a:tc>
                  <a:txBody>
                    <a:bodyPr/>
                    <a:lstStyle/>
                    <a:p>
                      <a:pPr algn="l">
                        <a:defRPr sz="1800"/>
                      </a:pPr>
                      <a:r>
                        <a:t>85</a:t>
                      </a:r>
                    </a:p>
                  </a:txBody>
                  <a:tcPr marL="0" marR="0" marT="0" marB="0" horzOverflow="overflow"/>
                </a:tc>
                <a:tc>
                  <a:txBody>
                    <a:bodyPr/>
                    <a:lstStyle/>
                    <a:p>
                      <a:pPr algn="l">
                        <a:defRPr sz="1800"/>
                      </a:pPr>
                      <a:endParaRPr/>
                    </a:p>
                  </a:txBody>
                  <a:tcPr marL="0" marR="0" marT="0" marB="0" horzOverflow="overflow"/>
                </a:tc>
                <a:extLst>
                  <a:ext uri="{0D108BD9-81ED-4DB2-BD59-A6C34878D82A}">
                    <a16:rowId xmlns:a16="http://schemas.microsoft.com/office/drawing/2014/main" val="10005"/>
                  </a:ext>
                </a:extLst>
              </a:tr>
            </a:tbl>
          </a:graphicData>
        </a:graphic>
      </p:graphicFrame>
      <p:sp>
        <p:nvSpPr>
          <p:cNvPr id="183" name="Gebelikler arası süre"/>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Gebelikler arası süre</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SVD başarı oranı=%71…"/>
          <p:cNvSpPr txBox="1">
            <a:spLocks noGrp="1"/>
          </p:cNvSpPr>
          <p:nvPr>
            <p:ph type="body" sz="half" idx="1"/>
          </p:nvPr>
        </p:nvSpPr>
        <p:spPr>
          <a:xfrm>
            <a:off x="561330" y="1531448"/>
            <a:ext cx="8229601" cy="2814418"/>
          </a:xfrm>
          <a:prstGeom prst="rect">
            <a:avLst/>
          </a:prstGeom>
        </p:spPr>
        <p:txBody>
          <a:bodyPr/>
          <a:lstStyle/>
          <a:p>
            <a:pPr>
              <a:defRPr>
                <a:latin typeface="Chalkboard SE Regular"/>
                <a:ea typeface="Chalkboard SE Regular"/>
                <a:cs typeface="Chalkboard SE Regular"/>
                <a:sym typeface="Chalkboard SE Regular"/>
              </a:defRPr>
            </a:pPr>
            <a:r>
              <a:t>SSVD başarı oranı=%71</a:t>
            </a:r>
          </a:p>
          <a:p>
            <a:pPr>
              <a:defRPr>
                <a:latin typeface="Chalkboard SE Regular"/>
                <a:ea typeface="Chalkboard SE Regular"/>
                <a:cs typeface="Chalkboard SE Regular"/>
                <a:sym typeface="Chalkboard SE Regular"/>
              </a:defRPr>
            </a:pPr>
            <a:r>
              <a:t>Artmış histereküomi riski (56/10000)</a:t>
            </a:r>
          </a:p>
          <a:p>
            <a:pPr>
              <a:defRPr>
                <a:latin typeface="Chalkboard SE Regular"/>
                <a:ea typeface="Chalkboard SE Regular"/>
                <a:cs typeface="Chalkboard SE Regular"/>
                <a:sym typeface="Chalkboard SE Regular"/>
              </a:defRPr>
            </a:pPr>
            <a:r>
              <a:t>Artmış transfüzyon oranı (%1.99)</a:t>
            </a:r>
          </a:p>
        </p:txBody>
      </p:sp>
      <p:sp>
        <p:nvSpPr>
          <p:cNvPr id="188" name="2 veya daha fazla CS hx"/>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2 veya daha fazla CS hx</a:t>
            </a:r>
          </a:p>
        </p:txBody>
      </p:sp>
      <p:sp>
        <p:nvSpPr>
          <p:cNvPr id="189" name="NIH, 2010"/>
          <p:cNvSpPr txBox="1"/>
          <p:nvPr/>
        </p:nvSpPr>
        <p:spPr>
          <a:xfrm>
            <a:off x="6644423" y="3826763"/>
            <a:ext cx="1228196"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NIH, 2010</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ahseen, 2010, BJOG"/>
          <p:cNvSpPr txBox="1"/>
          <p:nvPr/>
        </p:nvSpPr>
        <p:spPr>
          <a:xfrm>
            <a:off x="6438167" y="6181515"/>
            <a:ext cx="2412622"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Tahseen, 2010, BJOG</a:t>
            </a:r>
          </a:p>
        </p:txBody>
      </p:sp>
      <p:sp>
        <p:nvSpPr>
          <p:cNvPr id="192" name="2 CS hx"/>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2 CS hx</a:t>
            </a:r>
          </a:p>
        </p:txBody>
      </p:sp>
      <p:pic>
        <p:nvPicPr>
          <p:cNvPr id="193" name="Image" descr="Image"/>
          <p:cNvPicPr>
            <a:picLocks noChangeAspect="1"/>
          </p:cNvPicPr>
          <p:nvPr/>
        </p:nvPicPr>
        <p:blipFill>
          <a:blip r:embed="rId2">
            <a:extLst/>
          </a:blip>
          <a:stretch>
            <a:fillRect/>
          </a:stretch>
        </p:blipFill>
        <p:spPr>
          <a:xfrm>
            <a:off x="0" y="1854190"/>
            <a:ext cx="9144001" cy="287461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2 CS hx"/>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2 CS hx</a:t>
            </a:r>
          </a:p>
        </p:txBody>
      </p:sp>
      <p:pic>
        <p:nvPicPr>
          <p:cNvPr id="196" name="Image" descr="Image"/>
          <p:cNvPicPr>
            <a:picLocks noChangeAspect="1"/>
          </p:cNvPicPr>
          <p:nvPr/>
        </p:nvPicPr>
        <p:blipFill>
          <a:blip r:embed="rId2">
            <a:extLst/>
          </a:blip>
          <a:stretch>
            <a:fillRect/>
          </a:stretch>
        </p:blipFill>
        <p:spPr>
          <a:xfrm>
            <a:off x="0" y="2204673"/>
            <a:ext cx="9144000" cy="2448654"/>
          </a:xfrm>
          <a:prstGeom prst="rect">
            <a:avLst/>
          </a:prstGeom>
          <a:ln w="12700">
            <a:miter lim="400000"/>
          </a:ln>
        </p:spPr>
      </p:pic>
      <p:sp>
        <p:nvSpPr>
          <p:cNvPr id="197" name="Tahseen, 2010, BJOG"/>
          <p:cNvSpPr txBox="1"/>
          <p:nvPr/>
        </p:nvSpPr>
        <p:spPr>
          <a:xfrm>
            <a:off x="6438167" y="6181515"/>
            <a:ext cx="2412622"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Tahseen, 2010, BJOG</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extLst/>
          </a:blip>
          <a:stretch>
            <a:fillRect/>
          </a:stretch>
        </p:blipFill>
        <p:spPr>
          <a:xfrm>
            <a:off x="87565" y="2209800"/>
            <a:ext cx="9005253" cy="2925565"/>
          </a:xfrm>
          <a:prstGeom prst="rect">
            <a:avLst/>
          </a:prstGeom>
          <a:ln w="12700">
            <a:miter lim="400000"/>
          </a:ln>
        </p:spPr>
      </p:pic>
      <p:sp>
        <p:nvSpPr>
          <p:cNvPr id="200" name="3 CS hx"/>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3 CS hx</a:t>
            </a:r>
          </a:p>
        </p:txBody>
      </p:sp>
      <p:sp>
        <p:nvSpPr>
          <p:cNvPr id="201" name="Cahill, 2010, BJOG"/>
          <p:cNvSpPr txBox="1"/>
          <p:nvPr/>
        </p:nvSpPr>
        <p:spPr>
          <a:xfrm>
            <a:off x="6438167" y="6181515"/>
            <a:ext cx="2169371"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Cahill, 2010, BJOG</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Makat Doğum"/>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Makat Doğum</a:t>
            </a:r>
          </a:p>
        </p:txBody>
      </p:sp>
      <p:pic>
        <p:nvPicPr>
          <p:cNvPr id="204" name="Image" descr="Image"/>
          <p:cNvPicPr>
            <a:picLocks noChangeAspect="1"/>
          </p:cNvPicPr>
          <p:nvPr/>
        </p:nvPicPr>
        <p:blipFill>
          <a:blip r:embed="rId2">
            <a:extLst/>
          </a:blip>
          <a:stretch>
            <a:fillRect/>
          </a:stretch>
        </p:blipFill>
        <p:spPr>
          <a:xfrm>
            <a:off x="17638" y="2159000"/>
            <a:ext cx="9108724" cy="2756044"/>
          </a:xfrm>
          <a:prstGeom prst="rect">
            <a:avLst/>
          </a:prstGeom>
          <a:ln w="12700">
            <a:miter lim="400000"/>
          </a:ln>
        </p:spPr>
      </p:pic>
      <p:sp>
        <p:nvSpPr>
          <p:cNvPr id="205" name="Burgos, 2013, BJOG"/>
          <p:cNvSpPr txBox="1"/>
          <p:nvPr/>
        </p:nvSpPr>
        <p:spPr>
          <a:xfrm>
            <a:off x="6438167" y="6181515"/>
            <a:ext cx="2282787"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Burgos, 2013, BJOG</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Postterm Gebelikler"/>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Postterm Gebelikler</a:t>
            </a:r>
          </a:p>
        </p:txBody>
      </p:sp>
      <p:pic>
        <p:nvPicPr>
          <p:cNvPr id="208" name="Image" descr="Image"/>
          <p:cNvPicPr>
            <a:picLocks noChangeAspect="1"/>
          </p:cNvPicPr>
          <p:nvPr/>
        </p:nvPicPr>
        <p:blipFill>
          <a:blip r:embed="rId2">
            <a:extLst/>
          </a:blip>
          <a:stretch>
            <a:fillRect/>
          </a:stretch>
        </p:blipFill>
        <p:spPr>
          <a:xfrm>
            <a:off x="368299" y="2027655"/>
            <a:ext cx="8407401" cy="1358901"/>
          </a:xfrm>
          <a:prstGeom prst="rect">
            <a:avLst/>
          </a:prstGeom>
          <a:ln w="12700">
            <a:miter lim="400000"/>
          </a:ln>
        </p:spPr>
      </p:pic>
      <p:sp>
        <p:nvSpPr>
          <p:cNvPr id="209" name="Cassola, 2005, BJOG"/>
          <p:cNvSpPr txBox="1"/>
          <p:nvPr/>
        </p:nvSpPr>
        <p:spPr>
          <a:xfrm>
            <a:off x="6438167" y="6181515"/>
            <a:ext cx="2356546"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Cassola, 2005, BJOG</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Image" descr="Image"/>
          <p:cNvPicPr>
            <a:picLocks noChangeAspect="1"/>
          </p:cNvPicPr>
          <p:nvPr/>
        </p:nvPicPr>
        <p:blipFill>
          <a:blip r:embed="rId3">
            <a:extLst/>
          </a:blip>
          <a:stretch>
            <a:fillRect/>
          </a:stretch>
        </p:blipFill>
        <p:spPr>
          <a:xfrm>
            <a:off x="717550" y="1197254"/>
            <a:ext cx="7708900" cy="5422901"/>
          </a:xfrm>
          <a:prstGeom prst="rect">
            <a:avLst/>
          </a:prstGeom>
          <a:ln w="12700">
            <a:miter lim="400000"/>
          </a:ln>
        </p:spPr>
      </p:pic>
      <p:sp>
        <p:nvSpPr>
          <p:cNvPr id="73" name="%8.5"/>
          <p:cNvSpPr txBox="1"/>
          <p:nvPr/>
        </p:nvSpPr>
        <p:spPr>
          <a:xfrm>
            <a:off x="6285095" y="4639757"/>
            <a:ext cx="980013" cy="481436"/>
          </a:xfrm>
          <a:prstGeom prst="rect">
            <a:avLst/>
          </a:prstGeom>
          <a:solidFill>
            <a:srgbClr val="FFFFFF"/>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spAutoFit/>
          </a:bodyPr>
          <a:lstStyle>
            <a:lvl1pPr>
              <a:defRPr sz="2200">
                <a:solidFill>
                  <a:srgbClr val="941100"/>
                </a:solidFill>
                <a:latin typeface="Chalkboard SE Bold"/>
                <a:ea typeface="Chalkboard SE Bold"/>
                <a:cs typeface="Chalkboard SE Bold"/>
                <a:sym typeface="Chalkboard SE Bold"/>
              </a:defRPr>
            </a:lvl1pPr>
          </a:lstStyle>
          <a:p>
            <a:r>
              <a:t>%8.5</a:t>
            </a:r>
          </a:p>
        </p:txBody>
      </p:sp>
      <p:sp>
        <p:nvSpPr>
          <p:cNvPr id="74" name="%32.5"/>
          <p:cNvSpPr txBox="1"/>
          <p:nvPr/>
        </p:nvSpPr>
        <p:spPr>
          <a:xfrm>
            <a:off x="7733570" y="1804830"/>
            <a:ext cx="980013" cy="481436"/>
          </a:xfrm>
          <a:prstGeom prst="rect">
            <a:avLst/>
          </a:prstGeom>
          <a:solidFill>
            <a:srgbClr val="FFFFFF"/>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spAutoFit/>
          </a:bodyPr>
          <a:lstStyle>
            <a:lvl1pPr>
              <a:defRPr sz="2200">
                <a:solidFill>
                  <a:srgbClr val="941100"/>
                </a:solidFill>
                <a:latin typeface="Chalkboard SE Bold"/>
                <a:ea typeface="Chalkboard SE Bold"/>
                <a:cs typeface="Chalkboard SE Bold"/>
                <a:sym typeface="Chalkboard SE Bold"/>
              </a:defRPr>
            </a:lvl1pPr>
          </a:lstStyle>
          <a:p>
            <a:r>
              <a:t>%32.5</a:t>
            </a:r>
          </a:p>
        </p:txBody>
      </p:sp>
      <p:sp>
        <p:nvSpPr>
          <p:cNvPr id="75" name="%19.9"/>
          <p:cNvSpPr txBox="1"/>
          <p:nvPr/>
        </p:nvSpPr>
        <p:spPr>
          <a:xfrm>
            <a:off x="670514" y="3667986"/>
            <a:ext cx="980012" cy="481436"/>
          </a:xfrm>
          <a:prstGeom prst="rect">
            <a:avLst/>
          </a:prstGeom>
          <a:solidFill>
            <a:srgbClr val="FFFFFF"/>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spAutoFit/>
          </a:bodyPr>
          <a:lstStyle>
            <a:lvl1pPr>
              <a:defRPr sz="2200">
                <a:solidFill>
                  <a:srgbClr val="941100"/>
                </a:solidFill>
                <a:latin typeface="Chalkboard SE Bold"/>
                <a:ea typeface="Chalkboard SE Bold"/>
                <a:cs typeface="Chalkboard SE Bold"/>
                <a:sym typeface="Chalkboard SE Bold"/>
              </a:defRPr>
            </a:lvl1pPr>
          </a:lstStyle>
          <a:p>
            <a:r>
              <a:t>%19.9</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Yakın takip…"/>
          <p:cNvSpPr txBox="1">
            <a:spLocks noGrp="1"/>
          </p:cNvSpPr>
          <p:nvPr>
            <p:ph type="body" idx="1"/>
          </p:nvPr>
        </p:nvSpPr>
        <p:spPr>
          <a:xfrm>
            <a:off x="457200" y="1600199"/>
            <a:ext cx="8229600" cy="3123198"/>
          </a:xfrm>
          <a:prstGeom prst="rect">
            <a:avLst/>
          </a:prstGeom>
        </p:spPr>
        <p:txBody>
          <a:bodyPr/>
          <a:lstStyle/>
          <a:p>
            <a:pPr marL="281177" indent="-281177" defTabSz="374904">
              <a:lnSpc>
                <a:spcPct val="120000"/>
              </a:lnSpc>
              <a:spcBef>
                <a:spcPts val="600"/>
              </a:spcBef>
              <a:buClr>
                <a:schemeClr val="accent5">
                  <a:satOff val="-6843"/>
                  <a:lumOff val="-10705"/>
                </a:schemeClr>
              </a:buClr>
              <a:defRPr sz="2624">
                <a:latin typeface="Chalkboard SE Regular"/>
                <a:ea typeface="Chalkboard SE Regular"/>
                <a:cs typeface="Chalkboard SE Regular"/>
                <a:sym typeface="Chalkboard SE Regular"/>
              </a:defRPr>
            </a:pPr>
            <a:r>
              <a:t>Yakın takip</a:t>
            </a:r>
          </a:p>
          <a:p>
            <a:pPr marL="281177" indent="-281177" defTabSz="374904">
              <a:lnSpc>
                <a:spcPct val="120000"/>
              </a:lnSpc>
              <a:spcBef>
                <a:spcPts val="600"/>
              </a:spcBef>
              <a:buClr>
                <a:schemeClr val="accent5">
                  <a:satOff val="-6843"/>
                  <a:lumOff val="-10705"/>
                </a:schemeClr>
              </a:buClr>
              <a:defRPr sz="2624">
                <a:latin typeface="Chalkboard SE Regular"/>
                <a:ea typeface="Chalkboard SE Regular"/>
                <a:cs typeface="Chalkboard SE Regular"/>
                <a:sym typeface="Chalkboard SE Regular"/>
              </a:defRPr>
            </a:pPr>
            <a:r>
              <a:t>Damar yolu </a:t>
            </a:r>
          </a:p>
          <a:p>
            <a:pPr marL="281177" indent="-281177" defTabSz="374904">
              <a:lnSpc>
                <a:spcPct val="120000"/>
              </a:lnSpc>
              <a:spcBef>
                <a:spcPts val="600"/>
              </a:spcBef>
              <a:buClr>
                <a:schemeClr val="accent5">
                  <a:satOff val="-6843"/>
                  <a:lumOff val="-10705"/>
                </a:schemeClr>
              </a:buClr>
              <a:defRPr sz="2624">
                <a:latin typeface="Chalkboard SE Regular"/>
                <a:ea typeface="Chalkboard SE Regular"/>
                <a:cs typeface="Chalkboard SE Regular"/>
                <a:sym typeface="Chalkboard SE Regular"/>
              </a:defRPr>
            </a:pPr>
            <a:r>
              <a:t>Sürekli fetal kalp atımı monitarizasyonu</a:t>
            </a:r>
          </a:p>
          <a:p>
            <a:pPr marL="281177" indent="-281177" defTabSz="374904">
              <a:lnSpc>
                <a:spcPct val="120000"/>
              </a:lnSpc>
              <a:spcBef>
                <a:spcPts val="600"/>
              </a:spcBef>
              <a:buClr>
                <a:schemeClr val="accent5">
                  <a:satOff val="-6843"/>
                  <a:lumOff val="-10705"/>
                </a:schemeClr>
              </a:buClr>
              <a:defRPr sz="2624">
                <a:latin typeface="Chalkboard SE Regular"/>
                <a:ea typeface="Chalkboard SE Regular"/>
                <a:cs typeface="Chalkboard SE Regular"/>
                <a:sym typeface="Chalkboard SE Regular"/>
              </a:defRPr>
            </a:pPr>
            <a:r>
              <a:t>Maternal vital bulguların düzenli takibi </a:t>
            </a:r>
          </a:p>
          <a:p>
            <a:pPr marL="281177" indent="-281177" defTabSz="374904">
              <a:lnSpc>
                <a:spcPct val="120000"/>
              </a:lnSpc>
              <a:spcBef>
                <a:spcPts val="600"/>
              </a:spcBef>
              <a:buClr>
                <a:schemeClr val="accent5">
                  <a:satOff val="-6843"/>
                  <a:lumOff val="-10705"/>
                </a:schemeClr>
              </a:buClr>
              <a:defRPr sz="2624">
                <a:latin typeface="Chalkboard SE Regular"/>
                <a:ea typeface="Chalkboard SE Regular"/>
                <a:cs typeface="Chalkboard SE Regular"/>
                <a:sym typeface="Chalkboard SE Regular"/>
              </a:defRPr>
            </a:pPr>
            <a:r>
              <a:t>Epidural anestezi yapılabilir</a:t>
            </a:r>
          </a:p>
        </p:txBody>
      </p:sp>
      <p:sp>
        <p:nvSpPr>
          <p:cNvPr id="212" name="İntrapartum Takip"/>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İntrapartum Takip</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Anormal CST…"/>
          <p:cNvSpPr txBox="1">
            <a:spLocks noGrp="1"/>
          </p:cNvSpPr>
          <p:nvPr>
            <p:ph type="body" idx="1"/>
          </p:nvPr>
        </p:nvSpPr>
        <p:spPr>
          <a:prstGeom prst="rect">
            <a:avLst/>
          </a:prstGeom>
        </p:spPr>
        <p:txBody>
          <a:bodyPr/>
          <a:lstStyle/>
          <a:p>
            <a:pPr>
              <a:buClr>
                <a:schemeClr val="accent5">
                  <a:satOff val="-6843"/>
                  <a:lumOff val="-10705"/>
                </a:schemeClr>
              </a:buClr>
              <a:defRPr>
                <a:latin typeface="Chalkboard SE Regular"/>
                <a:ea typeface="Chalkboard SE Regular"/>
                <a:cs typeface="Chalkboard SE Regular"/>
                <a:sym typeface="Chalkboard SE Regular"/>
              </a:defRPr>
            </a:pPr>
            <a:r>
              <a:t>Anormal CST</a:t>
            </a:r>
          </a:p>
          <a:p>
            <a:pPr>
              <a:buClr>
                <a:schemeClr val="accent5">
                  <a:satOff val="-6843"/>
                  <a:lumOff val="-10705"/>
                </a:schemeClr>
              </a:buClr>
              <a:defRPr>
                <a:latin typeface="Chalkboard SE Regular"/>
                <a:ea typeface="Chalkboard SE Regular"/>
                <a:cs typeface="Chalkboard SE Regular"/>
                <a:sym typeface="Chalkboard SE Regular"/>
              </a:defRPr>
            </a:pPr>
            <a:r>
              <a:t>Şiddetli abdominal ağrı</a:t>
            </a:r>
          </a:p>
          <a:p>
            <a:pPr>
              <a:buClr>
                <a:schemeClr val="accent5">
                  <a:satOff val="-6843"/>
                  <a:lumOff val="-10705"/>
                </a:schemeClr>
              </a:buClr>
              <a:defRPr>
                <a:latin typeface="Chalkboard SE Regular"/>
                <a:ea typeface="Chalkboard SE Regular"/>
                <a:cs typeface="Chalkboard SE Regular"/>
                <a:sym typeface="Chalkboard SE Regular"/>
              </a:defRPr>
            </a:pPr>
            <a:r>
              <a:t>Akut skarda hassasiyet</a:t>
            </a:r>
          </a:p>
          <a:p>
            <a:pPr>
              <a:buClr>
                <a:schemeClr val="accent5">
                  <a:satOff val="-6843"/>
                  <a:lumOff val="-10705"/>
                </a:schemeClr>
              </a:buClr>
              <a:defRPr>
                <a:latin typeface="Chalkboard SE Regular"/>
                <a:ea typeface="Chalkboard SE Regular"/>
                <a:cs typeface="Chalkboard SE Regular"/>
                <a:sym typeface="Chalkboard SE Regular"/>
              </a:defRPr>
            </a:pPr>
            <a:r>
              <a:t>Anormal vaginal kanama</a:t>
            </a:r>
          </a:p>
          <a:p>
            <a:pPr>
              <a:buClr>
                <a:schemeClr val="accent5">
                  <a:satOff val="-6843"/>
                  <a:lumOff val="-10705"/>
                </a:schemeClr>
              </a:buClr>
              <a:defRPr>
                <a:latin typeface="Chalkboard SE Regular"/>
                <a:ea typeface="Chalkboard SE Regular"/>
                <a:cs typeface="Chalkboard SE Regular"/>
                <a:sym typeface="Chalkboard SE Regular"/>
              </a:defRPr>
            </a:pPr>
            <a:r>
              <a:t>Hematuria</a:t>
            </a:r>
          </a:p>
          <a:p>
            <a:pPr>
              <a:buClr>
                <a:schemeClr val="accent5">
                  <a:satOff val="-6843"/>
                  <a:lumOff val="-10705"/>
                </a:schemeClr>
              </a:buClr>
              <a:defRPr>
                <a:latin typeface="Chalkboard SE Regular"/>
                <a:ea typeface="Chalkboard SE Regular"/>
                <a:cs typeface="Chalkboard SE Regular"/>
                <a:sym typeface="Chalkboard SE Regular"/>
              </a:defRPr>
            </a:pPr>
            <a:r>
              <a:t>Anormal maternal vital bulgular</a:t>
            </a:r>
          </a:p>
        </p:txBody>
      </p:sp>
      <p:sp>
        <p:nvSpPr>
          <p:cNvPr id="215" name="Uterin Rüptür Bulguları"/>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Uterin Rüptür Bulguları</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Image" descr="Image"/>
          <p:cNvPicPr>
            <a:picLocks noChangeAspect="1"/>
          </p:cNvPicPr>
          <p:nvPr/>
        </p:nvPicPr>
        <p:blipFill>
          <a:blip r:embed="rId2">
            <a:extLst/>
          </a:blip>
          <a:stretch>
            <a:fillRect/>
          </a:stretch>
        </p:blipFill>
        <p:spPr>
          <a:xfrm>
            <a:off x="1338895" y="986510"/>
            <a:ext cx="5194301" cy="5448301"/>
          </a:xfrm>
          <a:prstGeom prst="rect">
            <a:avLst/>
          </a:prstGeom>
          <a:ln w="12700">
            <a:miter lim="400000"/>
          </a:ln>
        </p:spPr>
      </p:pic>
      <p:sp>
        <p:nvSpPr>
          <p:cNvPr id="218" name="Vajinal Doğum Öngörülebilir mi?"/>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Vajinal Doğum Öngörülebilir mi?</a:t>
            </a:r>
          </a:p>
        </p:txBody>
      </p:sp>
      <p:sp>
        <p:nvSpPr>
          <p:cNvPr id="219" name="Grobman, 2009, EJOG"/>
          <p:cNvSpPr txBox="1"/>
          <p:nvPr/>
        </p:nvSpPr>
        <p:spPr>
          <a:xfrm>
            <a:off x="6472543" y="6353395"/>
            <a:ext cx="2582114"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 Grobman, 2009, EJOG</a:t>
            </a: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Yaş…"/>
          <p:cNvSpPr txBox="1">
            <a:spLocks noGrp="1"/>
          </p:cNvSpPr>
          <p:nvPr>
            <p:ph type="body" sz="half" idx="1"/>
          </p:nvPr>
        </p:nvSpPr>
        <p:spPr>
          <a:xfrm>
            <a:off x="457200" y="1600200"/>
            <a:ext cx="3614362" cy="4525963"/>
          </a:xfrm>
          <a:prstGeom prst="rect">
            <a:avLst/>
          </a:prstGeom>
        </p:spPr>
        <p:txBody>
          <a:bodyPr/>
          <a:lstStyle/>
          <a:p>
            <a:pPr marL="250317" indent="-250317" defTabSz="333756">
              <a:spcBef>
                <a:spcPts val="500"/>
              </a:spcBef>
              <a:defRPr sz="2336">
                <a:latin typeface="Chalkboard SE Regular"/>
                <a:ea typeface="Chalkboard SE Regular"/>
                <a:cs typeface="Chalkboard SE Regular"/>
                <a:sym typeface="Chalkboard SE Regular"/>
              </a:defRPr>
            </a:pPr>
            <a:r>
              <a:t>Yaş</a:t>
            </a:r>
          </a:p>
          <a:p>
            <a:pPr marL="250317" indent="-250317" defTabSz="333756">
              <a:spcBef>
                <a:spcPts val="500"/>
              </a:spcBef>
              <a:defRPr sz="2336">
                <a:latin typeface="Chalkboard SE Regular"/>
                <a:ea typeface="Chalkboard SE Regular"/>
                <a:cs typeface="Chalkboard SE Regular"/>
                <a:sym typeface="Chalkboard SE Regular"/>
              </a:defRPr>
            </a:pPr>
            <a:r>
              <a:t>Etnik köken</a:t>
            </a:r>
          </a:p>
          <a:p>
            <a:pPr marL="250317" indent="-250317" defTabSz="333756">
              <a:spcBef>
                <a:spcPts val="500"/>
              </a:spcBef>
              <a:defRPr sz="2336">
                <a:latin typeface="Chalkboard SE Regular"/>
                <a:ea typeface="Chalkboard SE Regular"/>
                <a:cs typeface="Chalkboard SE Regular"/>
                <a:sym typeface="Chalkboard SE Regular"/>
              </a:defRPr>
            </a:pPr>
            <a:r>
              <a:t>BMI</a:t>
            </a:r>
          </a:p>
          <a:p>
            <a:pPr marL="250317" indent="-250317" defTabSz="333756">
              <a:spcBef>
                <a:spcPts val="500"/>
              </a:spcBef>
              <a:defRPr sz="2336">
                <a:latin typeface="Chalkboard SE Regular"/>
                <a:ea typeface="Chalkboard SE Regular"/>
                <a:cs typeface="Chalkboard SE Regular"/>
                <a:sym typeface="Chalkboard SE Regular"/>
              </a:defRPr>
            </a:pPr>
            <a:r>
              <a:t>Önceki vajinal doğum hx</a:t>
            </a:r>
          </a:p>
          <a:p>
            <a:pPr marL="250317" indent="-250317" defTabSz="333756">
              <a:spcBef>
                <a:spcPts val="500"/>
              </a:spcBef>
              <a:defRPr sz="2336">
                <a:latin typeface="Chalkboard SE Regular"/>
                <a:ea typeface="Chalkboard SE Regular"/>
                <a:cs typeface="Chalkboard SE Regular"/>
                <a:sym typeface="Chalkboard SE Regular"/>
              </a:defRPr>
            </a:pPr>
            <a:r>
              <a:t>Önceki SSVD</a:t>
            </a:r>
          </a:p>
          <a:p>
            <a:pPr marL="250317" indent="-250317" defTabSz="333756">
              <a:spcBef>
                <a:spcPts val="500"/>
              </a:spcBef>
              <a:defRPr sz="2336">
                <a:latin typeface="Chalkboard SE Regular"/>
                <a:ea typeface="Chalkboard SE Regular"/>
                <a:cs typeface="Chalkboard SE Regular"/>
                <a:sym typeface="Chalkboard SE Regular"/>
              </a:defRPr>
            </a:pPr>
            <a:r>
              <a:t>GA </a:t>
            </a:r>
          </a:p>
          <a:p>
            <a:pPr marL="250317" indent="-250317" defTabSz="333756">
              <a:spcBef>
                <a:spcPts val="500"/>
              </a:spcBef>
              <a:defRPr sz="2336">
                <a:latin typeface="Chalkboard SE Regular"/>
                <a:ea typeface="Chalkboard SE Regular"/>
                <a:cs typeface="Chalkboard SE Regular"/>
                <a:sym typeface="Chalkboard SE Regular"/>
              </a:defRPr>
            </a:pPr>
            <a:r>
              <a:t>Servikal dilatasyon</a:t>
            </a:r>
          </a:p>
          <a:p>
            <a:pPr marL="250317" indent="-250317" defTabSz="333756">
              <a:spcBef>
                <a:spcPts val="500"/>
              </a:spcBef>
              <a:defRPr sz="2336">
                <a:latin typeface="Chalkboard SE Regular"/>
                <a:ea typeface="Chalkboard SE Regular"/>
                <a:cs typeface="Chalkboard SE Regular"/>
                <a:sym typeface="Chalkboard SE Regular"/>
              </a:defRPr>
            </a:pPr>
            <a:r>
              <a:t>Servikal effasman</a:t>
            </a:r>
          </a:p>
          <a:p>
            <a:pPr marL="250317" indent="-250317" defTabSz="333756">
              <a:spcBef>
                <a:spcPts val="500"/>
              </a:spcBef>
              <a:defRPr sz="2336">
                <a:latin typeface="Chalkboard SE Regular"/>
                <a:ea typeface="Chalkboard SE Regular"/>
                <a:cs typeface="Chalkboard SE Regular"/>
                <a:sym typeface="Chalkboard SE Regular"/>
              </a:defRPr>
            </a:pPr>
            <a:r>
              <a:t>IOL</a:t>
            </a:r>
          </a:p>
        </p:txBody>
      </p:sp>
      <p:sp>
        <p:nvSpPr>
          <p:cNvPr id="222" name="Vajinal Doğum Öngörülebilir mi?"/>
          <p:cNvSpPr txBox="1">
            <a:spLocks noGrp="1"/>
          </p:cNvSpPr>
          <p:nvPr>
            <p:ph type="title"/>
          </p:nvPr>
        </p:nvSpPr>
        <p:spPr>
          <a:xfrm>
            <a:off x="1131930" y="177118"/>
            <a:ext cx="7088401" cy="576001"/>
          </a:xfrm>
          <a:prstGeom prst="rect">
            <a:avLst/>
          </a:prstGeom>
          <a:solidFill>
            <a:schemeClr val="accent1">
              <a:satOff val="-4409"/>
              <a:lumOff val="-10509"/>
            </a:schemeClr>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Vajinal Doğum Öngörülebilir mi?</a:t>
            </a:r>
          </a:p>
        </p:txBody>
      </p:sp>
      <p:sp>
        <p:nvSpPr>
          <p:cNvPr id="223" name="Line"/>
          <p:cNvSpPr/>
          <p:nvPr/>
        </p:nvSpPr>
        <p:spPr>
          <a:xfrm flipV="1">
            <a:off x="5207000" y="1361936"/>
            <a:ext cx="0" cy="5002491"/>
          </a:xfrm>
          <a:prstGeom prst="line">
            <a:avLst/>
          </a:prstGeom>
          <a:ln w="50800">
            <a:solidFill>
              <a:schemeClr val="accent1"/>
            </a:solidFill>
          </a:ln>
          <a:effectLst>
            <a:outerShdw blurRad="38100" dist="20000" dir="5400000" rotWithShape="0">
              <a:srgbClr val="000000">
                <a:alpha val="38000"/>
              </a:srgbClr>
            </a:outerShdw>
          </a:effectLst>
        </p:spPr>
        <p:txBody>
          <a:bodyPr lIns="45719" rIns="45719"/>
          <a:lstStyle/>
          <a:p>
            <a:endParaRPr/>
          </a:p>
        </p:txBody>
      </p:sp>
      <p:sp>
        <p:nvSpPr>
          <p:cNvPr id="224" name="Sensivite: %70.8"/>
          <p:cNvSpPr txBox="1"/>
          <p:nvPr/>
        </p:nvSpPr>
        <p:spPr>
          <a:xfrm>
            <a:off x="5379643" y="3015135"/>
            <a:ext cx="3614363" cy="82773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lvl1pPr>
              <a:spcBef>
                <a:spcPts val="700"/>
              </a:spcBef>
              <a:defRPr sz="3200">
                <a:latin typeface="Chalkboard SE Regular"/>
                <a:ea typeface="Chalkboard SE Regular"/>
                <a:cs typeface="Chalkboard SE Regular"/>
                <a:sym typeface="Chalkboard SE Regular"/>
              </a:defRPr>
            </a:lvl1pPr>
          </a:lstStyle>
          <a:p>
            <a:r>
              <a:t>Sensivite: %70.8</a:t>
            </a:r>
          </a:p>
        </p:txBody>
      </p:sp>
      <p:sp>
        <p:nvSpPr>
          <p:cNvPr id="225" name="Schoorel, 2013, EJOG"/>
          <p:cNvSpPr txBox="1"/>
          <p:nvPr/>
        </p:nvSpPr>
        <p:spPr>
          <a:xfrm>
            <a:off x="6438167" y="6181515"/>
            <a:ext cx="2582114" cy="40591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Bold"/>
                <a:ea typeface="Chalkboard SE Bold"/>
                <a:cs typeface="Chalkboard SE Bold"/>
                <a:sym typeface="Chalkboard SE Bold"/>
              </a:defRPr>
            </a:lvl1pPr>
          </a:lstStyle>
          <a:p>
            <a:r>
              <a:t> Schoorel, 2013, EJOG</a:t>
            </a:r>
          </a:p>
        </p:txBody>
      </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 name="Picture 1" descr="Picture 1"/>
          <p:cNvPicPr>
            <a:picLocks noChangeAspect="1"/>
          </p:cNvPicPr>
          <p:nvPr/>
        </p:nvPicPr>
        <p:blipFill>
          <a:blip r:embed="rId2">
            <a:extLst/>
          </a:blip>
          <a:stretch>
            <a:fillRect/>
          </a:stretch>
        </p:blipFill>
        <p:spPr>
          <a:xfrm>
            <a:off x="219456" y="1272030"/>
            <a:ext cx="8748136" cy="3306450"/>
          </a:xfrm>
          <a:prstGeom prst="rect">
            <a:avLst/>
          </a:prstGeom>
          <a:ln w="12700">
            <a:miter lim="400000"/>
          </a:ln>
        </p:spPr>
      </p:pic>
      <p:sp>
        <p:nvSpPr>
          <p:cNvPr id="228" name="Title 1"/>
          <p:cNvSpPr txBox="1">
            <a:spLocks noGrp="1"/>
          </p:cNvSpPr>
          <p:nvPr>
            <p:ph type="title"/>
          </p:nvPr>
        </p:nvSpPr>
        <p:spPr>
          <a:xfrm>
            <a:off x="579308" y="5029200"/>
            <a:ext cx="8028431" cy="850639"/>
          </a:xfrm>
          <a:prstGeom prst="rect">
            <a:avLst/>
          </a:prstGeom>
          <a:solidFill>
            <a:srgbClr val="376092"/>
          </a:solidFill>
        </p:spPr>
        <p:txBody>
          <a:bodyPr/>
          <a:lstStyle>
            <a:lvl1pPr defTabSz="397763">
              <a:defRPr sz="2436" b="1">
                <a:solidFill>
                  <a:srgbClr val="EEECE1"/>
                </a:solidFill>
                <a:latin typeface="Comic Sans MS"/>
                <a:ea typeface="Comic Sans MS"/>
                <a:cs typeface="Comic Sans MS"/>
                <a:sym typeface="Comic Sans MS"/>
              </a:defRPr>
            </a:lvl1pPr>
          </a:lstStyle>
          <a:p>
            <a:r>
              <a:t>Türkiye’de CS oranı son 30 yılda %44 oranında arttı</a:t>
            </a:r>
          </a:p>
        </p:txBody>
      </p:sp>
      <p:sp>
        <p:nvSpPr>
          <p:cNvPr id="229" name="Arrow"/>
          <p:cNvSpPr/>
          <p:nvPr/>
        </p:nvSpPr>
        <p:spPr>
          <a:xfrm rot="19779404">
            <a:off x="346407" y="2173958"/>
            <a:ext cx="2483690" cy="497642"/>
          </a:xfrm>
          <a:prstGeom prst="rightArrow">
            <a:avLst>
              <a:gd name="adj1" fmla="val 36000"/>
              <a:gd name="adj2" fmla="val 137810"/>
            </a:avLst>
          </a:prstGeom>
          <a:solidFill>
            <a:srgbClr val="FF2600"/>
          </a:solidFill>
          <a:ln w="12700">
            <a:miter lim="400000"/>
          </a:ln>
          <a:effectLst>
            <a:outerShdw blurRad="38100" dist="23000" dir="253954" rotWithShape="0">
              <a:srgbClr val="000000">
                <a:alpha val="35000"/>
              </a:srgbClr>
            </a:outerShdw>
          </a:effectLst>
        </p:spPr>
        <p:txBody>
          <a:bodyPr lIns="45719" rIns="45719" anchor="ctr"/>
          <a:lstStyle/>
          <a:p>
            <a:endParaRP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 name="Picture 2" descr="Picture 2"/>
          <p:cNvPicPr>
            <a:picLocks noChangeAspect="1"/>
          </p:cNvPicPr>
          <p:nvPr/>
        </p:nvPicPr>
        <p:blipFill>
          <a:blip r:embed="rId2">
            <a:extLst/>
          </a:blip>
          <a:stretch>
            <a:fillRect/>
          </a:stretch>
        </p:blipFill>
        <p:spPr>
          <a:xfrm>
            <a:off x="1745501" y="3947414"/>
            <a:ext cx="6246354" cy="2763132"/>
          </a:xfrm>
          <a:prstGeom prst="rect">
            <a:avLst/>
          </a:prstGeom>
          <a:ln w="12700">
            <a:miter lim="400000"/>
          </a:ln>
        </p:spPr>
      </p:pic>
      <p:sp>
        <p:nvSpPr>
          <p:cNvPr id="232" name="Title 1"/>
          <p:cNvSpPr txBox="1">
            <a:spLocks noGrp="1"/>
          </p:cNvSpPr>
          <p:nvPr>
            <p:ph type="title"/>
          </p:nvPr>
        </p:nvSpPr>
        <p:spPr>
          <a:xfrm>
            <a:off x="969264" y="18288"/>
            <a:ext cx="8028431" cy="850639"/>
          </a:xfrm>
          <a:prstGeom prst="rect">
            <a:avLst/>
          </a:prstGeom>
          <a:solidFill>
            <a:srgbClr val="376092"/>
          </a:solidFill>
        </p:spPr>
        <p:txBody>
          <a:bodyPr/>
          <a:lstStyle>
            <a:lvl1pPr defTabSz="361188">
              <a:defRPr sz="2212" b="1">
                <a:solidFill>
                  <a:srgbClr val="EEECE1"/>
                </a:solidFill>
                <a:latin typeface="Comic Sans MS"/>
                <a:ea typeface="Comic Sans MS"/>
                <a:cs typeface="Comic Sans MS"/>
                <a:sym typeface="Comic Sans MS"/>
              </a:defRPr>
            </a:lvl1pPr>
          </a:lstStyle>
          <a:p>
            <a:r>
              <a:t>Maternal ve bebek ölümleri belli oranda düştü ancak 2010 yıllından itibaren değişim olmadı!</a:t>
            </a:r>
          </a:p>
        </p:txBody>
      </p:sp>
      <p:pic>
        <p:nvPicPr>
          <p:cNvPr id="233" name="Image" descr="Image"/>
          <p:cNvPicPr>
            <a:picLocks noChangeAspect="1"/>
          </p:cNvPicPr>
          <p:nvPr/>
        </p:nvPicPr>
        <p:blipFill>
          <a:blip r:embed="rId3">
            <a:extLst/>
          </a:blip>
          <a:stretch>
            <a:fillRect/>
          </a:stretch>
        </p:blipFill>
        <p:spPr>
          <a:xfrm>
            <a:off x="1720380" y="1074228"/>
            <a:ext cx="6296596" cy="2785358"/>
          </a:xfrm>
          <a:prstGeom prst="rect">
            <a:avLst/>
          </a:prstGeom>
          <a:ln w="12700">
            <a:miter lim="400000"/>
          </a:ln>
        </p:spPr>
      </p:pic>
      <p:sp>
        <p:nvSpPr>
          <p:cNvPr id="234" name="Title 1"/>
          <p:cNvSpPr txBox="1"/>
          <p:nvPr/>
        </p:nvSpPr>
        <p:spPr>
          <a:xfrm>
            <a:off x="557784" y="1924941"/>
            <a:ext cx="8028432" cy="3522805"/>
          </a:xfrm>
          <a:prstGeom prst="rect">
            <a:avLst/>
          </a:prstGeom>
          <a:solidFill>
            <a:srgbClr val="EBEBEB"/>
          </a:solidFill>
          <a:ln w="12700">
            <a:miter lim="400000"/>
          </a:ln>
          <a:extLst>
            <a:ext uri="{C572A759-6A51-4108-AA02-DFA0A04FC94B}">
              <ma14:wrappingTextBoxFlag xmlns:ma14="http://schemas.microsoft.com/office/mac/drawingml/2011/main" xmlns="" val="1"/>
            </a:ext>
          </a:extLst>
        </p:spPr>
        <p:txBody>
          <a:bodyPr lIns="45719" rIns="45719" anchor="ctr">
            <a:normAutofit/>
          </a:bodyPr>
          <a:lstStyle/>
          <a:p>
            <a:pPr algn="ctr">
              <a:lnSpc>
                <a:spcPct val="120000"/>
              </a:lnSpc>
              <a:defRPr sz="2800" b="1">
                <a:solidFill>
                  <a:srgbClr val="FF2600"/>
                </a:solidFill>
                <a:latin typeface="Comic Sans MS"/>
                <a:ea typeface="Comic Sans MS"/>
                <a:cs typeface="Comic Sans MS"/>
                <a:sym typeface="Comic Sans MS"/>
              </a:defRPr>
            </a:pPr>
            <a:r>
              <a:t>WHO %10-15’den yüksek CS sağlık parametrelerinde daha fazla artışa neden olmamaktadır</a:t>
            </a:r>
          </a:p>
          <a:p>
            <a:pPr algn="ctr">
              <a:lnSpc>
                <a:spcPct val="120000"/>
              </a:lnSpc>
              <a:defRPr sz="2800" b="1">
                <a:solidFill>
                  <a:srgbClr val="FF2600"/>
                </a:solidFill>
                <a:latin typeface="Comic Sans MS"/>
                <a:ea typeface="Comic Sans MS"/>
                <a:cs typeface="Comic Sans MS"/>
                <a:sym typeface="Comic Sans MS"/>
              </a:defRPr>
            </a:pPr>
            <a:r>
              <a:t>Hem primer CS oranı azaltılmalı hemde SSVD oranı artırılmalı</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1" animBg="1" advAuto="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Uygun olan vakalarda sezaryen sonrası vajinal doğum önerilebilir.…"/>
          <p:cNvSpPr txBox="1">
            <a:spLocks noGrp="1"/>
          </p:cNvSpPr>
          <p:nvPr>
            <p:ph type="body" idx="1"/>
          </p:nvPr>
        </p:nvSpPr>
        <p:spPr>
          <a:prstGeom prst="rect">
            <a:avLst/>
          </a:prstGeom>
        </p:spPr>
        <p:txBody>
          <a:bodyPr/>
          <a:lstStyle/>
          <a:p>
            <a:pPr marL="152400" indent="-152400" defTabSz="434340">
              <a:lnSpc>
                <a:spcPct val="120000"/>
              </a:lnSpc>
              <a:spcBef>
                <a:spcPts val="1100"/>
              </a:spcBef>
              <a:buFontTx/>
              <a:defRPr sz="1710">
                <a:latin typeface="Chalkboard SE Regular"/>
                <a:ea typeface="Chalkboard SE Regular"/>
                <a:cs typeface="Chalkboard SE Regular"/>
                <a:sym typeface="Chalkboard SE Regular"/>
              </a:defRPr>
            </a:pPr>
            <a:r>
              <a:t>Uygun olan vakalarda sezaryen sonrası vajinal doğum önerilebilir.</a:t>
            </a:r>
          </a:p>
          <a:p>
            <a:pPr marL="152400" indent="-152400" defTabSz="434340">
              <a:lnSpc>
                <a:spcPct val="120000"/>
              </a:lnSpc>
              <a:spcBef>
                <a:spcPts val="1100"/>
              </a:spcBef>
              <a:buFontTx/>
              <a:defRPr sz="1710">
                <a:latin typeface="Chalkboard SE Regular"/>
                <a:ea typeface="Chalkboard SE Regular"/>
                <a:cs typeface="Chalkboard SE Regular"/>
                <a:sym typeface="Chalkboard SE Regular"/>
              </a:defRPr>
            </a:pPr>
            <a:r>
              <a:t>Sezaryen sonrası vajinal doğum sadece uygun merkezlerde uygulanmalıdır. Bu tip merkez- lerde, 24 saat hizmet veren kan bankası, 24 saat fetal monitorizasyon ve 24 saat cerrahi yapabilecek ekibe ihtiyaç vardır.</a:t>
            </a:r>
          </a:p>
          <a:p>
            <a:pPr marL="152400" indent="-152400" defTabSz="434340">
              <a:lnSpc>
                <a:spcPct val="120000"/>
              </a:lnSpc>
              <a:spcBef>
                <a:spcPts val="1100"/>
              </a:spcBef>
              <a:buFontTx/>
              <a:defRPr sz="1710">
                <a:latin typeface="Chalkboard SE Regular"/>
                <a:ea typeface="Chalkboard SE Regular"/>
                <a:cs typeface="Chalkboard SE Regular"/>
                <a:sym typeface="Chalkboard SE Regular"/>
              </a:defRPr>
            </a:pPr>
            <a:r>
              <a:t>Daha önce iki kez sezaryen ile doğum yapmış ve vajinal doğum için herhangi bir ek risk faktörü olmayan gebelere riskler anlatıldıktan sonra planlanmış vajinal doğum önerilebilir. </a:t>
            </a:r>
          </a:p>
          <a:p>
            <a:pPr marL="152400" indent="-152400" defTabSz="434340">
              <a:lnSpc>
                <a:spcPct val="120000"/>
              </a:lnSpc>
              <a:spcBef>
                <a:spcPts val="1100"/>
              </a:spcBef>
              <a:buFontTx/>
              <a:defRPr sz="1710">
                <a:latin typeface="Chalkboard SE Regular"/>
                <a:ea typeface="Chalkboard SE Regular"/>
                <a:cs typeface="Chalkboard SE Regular"/>
                <a:sym typeface="Chalkboard SE Regular"/>
              </a:defRPr>
            </a:pPr>
            <a:r>
              <a:t>Başarılı vajinal doğum şansını arttırdığına dair herhangi bir kanıt olmamasına rağmen daha önce sezaryen ile doğum yapmış gebelere epidural anestezi önerilebilir. </a:t>
            </a:r>
            <a:br/>
            <a:endParaRPr/>
          </a:p>
        </p:txBody>
      </p:sp>
      <p:sp>
        <p:nvSpPr>
          <p:cNvPr id="237" name="Sağlık Bakanlığı Sezaryen Doğum Rehberi (2010)"/>
          <p:cNvSpPr txBox="1">
            <a:spLocks noGrp="1"/>
          </p:cNvSpPr>
          <p:nvPr>
            <p:ph type="title"/>
          </p:nvPr>
        </p:nvSpPr>
        <p:spPr>
          <a:xfrm>
            <a:off x="969264" y="18288"/>
            <a:ext cx="8028431" cy="850639"/>
          </a:xfrm>
          <a:prstGeom prst="rect">
            <a:avLst/>
          </a:prstGeom>
          <a:solidFill>
            <a:srgbClr val="376092"/>
          </a:solidFill>
        </p:spPr>
        <p:txBody>
          <a:bodyPr/>
          <a:lstStyle>
            <a:lvl1pPr defTabSz="429768">
              <a:defRPr sz="2632" b="1">
                <a:solidFill>
                  <a:srgbClr val="EEECE1"/>
                </a:solidFill>
                <a:latin typeface="Comic Sans MS"/>
                <a:ea typeface="Comic Sans MS"/>
                <a:cs typeface="Comic Sans MS"/>
                <a:sym typeface="Comic Sans MS"/>
              </a:defRPr>
            </a:lvl1pPr>
          </a:lstStyle>
          <a:p>
            <a:r>
              <a:t>Sağlık Bakanlığı Sezaryen Doğum Rehberi (2010)</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ağlık Bakanlığı Sezaryen Doğum Rehberi (2010)"/>
          <p:cNvSpPr txBox="1">
            <a:spLocks noGrp="1"/>
          </p:cNvSpPr>
          <p:nvPr>
            <p:ph type="title"/>
          </p:nvPr>
        </p:nvSpPr>
        <p:spPr>
          <a:xfrm>
            <a:off x="969264" y="18288"/>
            <a:ext cx="8028431" cy="850639"/>
          </a:xfrm>
          <a:prstGeom prst="rect">
            <a:avLst/>
          </a:prstGeom>
          <a:solidFill>
            <a:srgbClr val="376092"/>
          </a:solidFill>
        </p:spPr>
        <p:txBody>
          <a:bodyPr/>
          <a:lstStyle>
            <a:lvl1pPr defTabSz="429768">
              <a:defRPr sz="2632" b="1">
                <a:solidFill>
                  <a:srgbClr val="EEECE1"/>
                </a:solidFill>
                <a:latin typeface="Comic Sans MS"/>
                <a:ea typeface="Comic Sans MS"/>
                <a:cs typeface="Comic Sans MS"/>
                <a:sym typeface="Comic Sans MS"/>
              </a:defRPr>
            </a:lvl1pPr>
          </a:lstStyle>
          <a:p>
            <a:r>
              <a:t>Sağlık Bakanlığı Sezaryen Doğum Rehberi (2010)</a:t>
            </a:r>
          </a:p>
        </p:txBody>
      </p:sp>
      <p:sp>
        <p:nvSpPr>
          <p:cNvPr id="240" name="SSVD Koşulları;…"/>
          <p:cNvSpPr txBox="1">
            <a:spLocks noGrp="1"/>
          </p:cNvSpPr>
          <p:nvPr>
            <p:ph type="body" idx="1"/>
          </p:nvPr>
        </p:nvSpPr>
        <p:spPr>
          <a:xfrm>
            <a:off x="457200" y="1600200"/>
            <a:ext cx="8229600" cy="4274127"/>
          </a:xfrm>
          <a:prstGeom prst="rect">
            <a:avLst/>
          </a:prstGeom>
          <a:ln w="50800">
            <a:solidFill>
              <a:schemeClr val="accent1"/>
            </a:solidFill>
            <a:round/>
          </a:ln>
        </p:spPr>
        <p:txBody>
          <a:bodyPr>
            <a:normAutofit fontScale="92500"/>
          </a:bodyPr>
          <a:lstStyle/>
          <a:p>
            <a:pPr marL="0" indent="182879" defTabSz="182880">
              <a:lnSpc>
                <a:spcPct val="150000"/>
              </a:lnSpc>
              <a:spcBef>
                <a:spcPts val="400"/>
              </a:spcBef>
              <a:buClr>
                <a:schemeClr val="accent5">
                  <a:satOff val="-6843"/>
                  <a:lumOff val="-10705"/>
                </a:schemeClr>
              </a:buClr>
              <a:buSzTx/>
              <a:buFont typeface="Times"/>
              <a:buNone/>
              <a:defRPr sz="1880">
                <a:solidFill>
                  <a:srgbClr val="941100"/>
                </a:solidFill>
                <a:latin typeface="Chalkboard SE Bold"/>
                <a:ea typeface="Chalkboard SE Bold"/>
                <a:cs typeface="Chalkboard SE Bold"/>
                <a:sym typeface="Chalkboard SE Bold"/>
              </a:defRPr>
            </a:pPr>
            <a:r>
              <a:rPr dirty="0"/>
              <a:t>SSVD </a:t>
            </a:r>
            <a:r>
              <a:rPr dirty="0" err="1"/>
              <a:t>Koşulları</a:t>
            </a:r>
            <a:r>
              <a:rPr dirty="0"/>
              <a:t>;</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Uterusta</a:t>
            </a:r>
            <a:r>
              <a:rPr dirty="0"/>
              <a:t> </a:t>
            </a:r>
            <a:r>
              <a:rPr dirty="0" err="1"/>
              <a:t>sezaryen</a:t>
            </a:r>
            <a:r>
              <a:rPr dirty="0"/>
              <a:t> </a:t>
            </a:r>
            <a:r>
              <a:rPr dirty="0" err="1"/>
              <a:t>dışında</a:t>
            </a:r>
            <a:r>
              <a:rPr dirty="0"/>
              <a:t> </a:t>
            </a:r>
            <a:r>
              <a:rPr dirty="0" err="1"/>
              <a:t>başka</a:t>
            </a:r>
            <a:r>
              <a:rPr dirty="0"/>
              <a:t> </a:t>
            </a:r>
            <a:r>
              <a:rPr dirty="0" err="1"/>
              <a:t>skar</a:t>
            </a:r>
            <a:r>
              <a:rPr dirty="0"/>
              <a:t> </a:t>
            </a:r>
            <a:r>
              <a:rPr dirty="0" err="1"/>
              <a:t>ya</a:t>
            </a:r>
            <a:r>
              <a:rPr dirty="0"/>
              <a:t> da </a:t>
            </a:r>
            <a:r>
              <a:rPr dirty="0" err="1"/>
              <a:t>anormallik</a:t>
            </a:r>
            <a:r>
              <a:rPr dirty="0"/>
              <a:t> </a:t>
            </a:r>
            <a:r>
              <a:rPr dirty="0" err="1"/>
              <a:t>olmaması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Pelvik</a:t>
            </a:r>
            <a:r>
              <a:rPr dirty="0"/>
              <a:t> </a:t>
            </a:r>
            <a:r>
              <a:rPr dirty="0" err="1"/>
              <a:t>darlık</a:t>
            </a:r>
            <a:r>
              <a:rPr dirty="0"/>
              <a:t> </a:t>
            </a:r>
            <a:r>
              <a:rPr dirty="0" err="1"/>
              <a:t>olmaması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Fetusun</a:t>
            </a:r>
            <a:r>
              <a:rPr dirty="0"/>
              <a:t> 4000 </a:t>
            </a:r>
            <a:r>
              <a:rPr dirty="0" err="1"/>
              <a:t>gr’ın</a:t>
            </a:r>
            <a:r>
              <a:rPr dirty="0"/>
              <a:t> </a:t>
            </a:r>
            <a:r>
              <a:rPr dirty="0" err="1"/>
              <a:t>altında</a:t>
            </a:r>
            <a:r>
              <a:rPr dirty="0"/>
              <a:t> </a:t>
            </a:r>
            <a:r>
              <a:rPr dirty="0" err="1"/>
              <a:t>olması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Hastanın</a:t>
            </a:r>
            <a:r>
              <a:rPr dirty="0"/>
              <a:t> </a:t>
            </a:r>
            <a:r>
              <a:rPr dirty="0" err="1"/>
              <a:t>tüm</a:t>
            </a:r>
            <a:r>
              <a:rPr dirty="0"/>
              <a:t> </a:t>
            </a:r>
            <a:r>
              <a:rPr dirty="0" err="1"/>
              <a:t>eylem</a:t>
            </a:r>
            <a:r>
              <a:rPr dirty="0"/>
              <a:t> </a:t>
            </a:r>
            <a:r>
              <a:rPr dirty="0" err="1"/>
              <a:t>süresince</a:t>
            </a:r>
            <a:r>
              <a:rPr dirty="0"/>
              <a:t> </a:t>
            </a:r>
            <a:r>
              <a:rPr dirty="0" err="1"/>
              <a:t>bir</a:t>
            </a:r>
            <a:r>
              <a:rPr dirty="0"/>
              <a:t> </a:t>
            </a:r>
            <a:r>
              <a:rPr dirty="0" err="1"/>
              <a:t>hekimce</a:t>
            </a:r>
            <a:r>
              <a:rPr dirty="0"/>
              <a:t> </a:t>
            </a:r>
            <a:r>
              <a:rPr dirty="0" err="1"/>
              <a:t>izlene</a:t>
            </a:r>
            <a:r>
              <a:rPr dirty="0"/>
              <a:t>- </a:t>
            </a:r>
            <a:r>
              <a:rPr dirty="0" err="1"/>
              <a:t>bilmesi</a:t>
            </a:r>
            <a:r>
              <a:rPr dirty="0"/>
              <a:t> </a:t>
            </a:r>
            <a:r>
              <a:rPr dirty="0" err="1"/>
              <a:t>ve</a:t>
            </a:r>
            <a:r>
              <a:rPr dirty="0"/>
              <a:t> </a:t>
            </a:r>
            <a:r>
              <a:rPr dirty="0" err="1"/>
              <a:t>gerektiğinde</a:t>
            </a:r>
            <a:r>
              <a:rPr dirty="0"/>
              <a:t> </a:t>
            </a:r>
            <a:r>
              <a:rPr dirty="0" err="1"/>
              <a:t>acil</a:t>
            </a:r>
            <a:r>
              <a:rPr dirty="0"/>
              <a:t> </a:t>
            </a:r>
            <a:r>
              <a:rPr dirty="0" err="1"/>
              <a:t>sezaryen</a:t>
            </a:r>
            <a:r>
              <a:rPr dirty="0"/>
              <a:t> </a:t>
            </a:r>
            <a:r>
              <a:rPr dirty="0" err="1"/>
              <a:t>yapılabilme</a:t>
            </a:r>
            <a:r>
              <a:rPr dirty="0"/>
              <a:t> </a:t>
            </a:r>
            <a:r>
              <a:rPr dirty="0" err="1"/>
              <a:t>koşullarının</a:t>
            </a:r>
            <a:r>
              <a:rPr dirty="0"/>
              <a:t> </a:t>
            </a:r>
            <a:r>
              <a:rPr dirty="0" err="1"/>
              <a:t>bulunması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a:t>24 </a:t>
            </a:r>
            <a:r>
              <a:rPr dirty="0" err="1"/>
              <a:t>saat</a:t>
            </a:r>
            <a:r>
              <a:rPr dirty="0"/>
              <a:t> fetal </a:t>
            </a:r>
            <a:r>
              <a:rPr dirty="0" err="1"/>
              <a:t>monitorizasyonun</a:t>
            </a:r>
            <a:r>
              <a:rPr dirty="0"/>
              <a:t> </a:t>
            </a:r>
            <a:r>
              <a:rPr dirty="0" err="1"/>
              <a:t>gerçekleşeceği</a:t>
            </a:r>
            <a:r>
              <a:rPr dirty="0"/>
              <a:t> </a:t>
            </a:r>
            <a:r>
              <a:rPr dirty="0" err="1"/>
              <a:t>koşulların</a:t>
            </a:r>
            <a:r>
              <a:rPr dirty="0"/>
              <a:t> </a:t>
            </a:r>
            <a:r>
              <a:rPr dirty="0" err="1"/>
              <a:t>bulunması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Acil</a:t>
            </a:r>
            <a:r>
              <a:rPr dirty="0"/>
              <a:t> </a:t>
            </a:r>
            <a:r>
              <a:rPr dirty="0" err="1"/>
              <a:t>bir</a:t>
            </a:r>
            <a:r>
              <a:rPr dirty="0"/>
              <a:t> durum </a:t>
            </a:r>
            <a:r>
              <a:rPr dirty="0" err="1"/>
              <a:t>için</a:t>
            </a:r>
            <a:r>
              <a:rPr dirty="0"/>
              <a:t> </a:t>
            </a:r>
            <a:r>
              <a:rPr dirty="0" err="1"/>
              <a:t>gereken</a:t>
            </a:r>
            <a:r>
              <a:rPr dirty="0"/>
              <a:t> </a:t>
            </a:r>
            <a:r>
              <a:rPr dirty="0" err="1"/>
              <a:t>anestezi</a:t>
            </a:r>
            <a:r>
              <a:rPr dirty="0"/>
              <a:t> </a:t>
            </a:r>
            <a:r>
              <a:rPr dirty="0" err="1"/>
              <a:t>ekibi</a:t>
            </a:r>
            <a:r>
              <a:rPr dirty="0"/>
              <a:t> </a:t>
            </a:r>
            <a:r>
              <a:rPr dirty="0" err="1"/>
              <a:t>ve</a:t>
            </a:r>
            <a:r>
              <a:rPr dirty="0"/>
              <a:t> </a:t>
            </a:r>
            <a:r>
              <a:rPr dirty="0" err="1"/>
              <a:t>ameliyathane</a:t>
            </a:r>
            <a:r>
              <a:rPr dirty="0"/>
              <a:t> </a:t>
            </a:r>
            <a:r>
              <a:rPr dirty="0" err="1"/>
              <a:t>koşullarının</a:t>
            </a:r>
            <a:r>
              <a:rPr dirty="0"/>
              <a:t> </a:t>
            </a:r>
            <a:r>
              <a:rPr dirty="0" err="1"/>
              <a:t>bulunması</a:t>
            </a:r>
            <a:r>
              <a:rPr dirty="0"/>
              <a:t> </a:t>
            </a:r>
          </a:p>
          <a:p>
            <a:pPr marL="274319" indent="-91440" defTabSz="182880">
              <a:lnSpc>
                <a:spcPct val="150000"/>
              </a:lnSpc>
              <a:spcBef>
                <a:spcPts val="400"/>
              </a:spcBef>
              <a:buClr>
                <a:schemeClr val="accent5">
                  <a:satOff val="-6843"/>
                  <a:lumOff val="-10705"/>
                </a:schemeClr>
              </a:buClr>
              <a:buFont typeface="Times"/>
              <a:defRPr sz="1880">
                <a:latin typeface="Chalkboard SE Regular"/>
                <a:ea typeface="Chalkboard SE Regular"/>
                <a:cs typeface="Chalkboard SE Regular"/>
                <a:sym typeface="Chalkboard SE Regular"/>
              </a:defRPr>
            </a:pPr>
            <a:r>
              <a:rPr dirty="0" err="1"/>
              <a:t>Acil</a:t>
            </a:r>
            <a:r>
              <a:rPr dirty="0"/>
              <a:t> </a:t>
            </a:r>
            <a:r>
              <a:rPr dirty="0" err="1"/>
              <a:t>bir</a:t>
            </a:r>
            <a:r>
              <a:rPr dirty="0"/>
              <a:t> durum </a:t>
            </a:r>
            <a:r>
              <a:rPr dirty="0" err="1"/>
              <a:t>halinde</a:t>
            </a:r>
            <a:r>
              <a:rPr dirty="0"/>
              <a:t> </a:t>
            </a:r>
            <a:r>
              <a:rPr dirty="0" err="1"/>
              <a:t>kan</a:t>
            </a:r>
            <a:r>
              <a:rPr dirty="0"/>
              <a:t> </a:t>
            </a:r>
            <a:r>
              <a:rPr dirty="0" err="1"/>
              <a:t>nakline</a:t>
            </a:r>
            <a:r>
              <a:rPr dirty="0"/>
              <a:t> </a:t>
            </a:r>
            <a:r>
              <a:rPr dirty="0" err="1"/>
              <a:t>olanak</a:t>
            </a:r>
            <a:r>
              <a:rPr dirty="0"/>
              <a:t> </a:t>
            </a:r>
            <a:r>
              <a:rPr dirty="0" err="1"/>
              <a:t>sağlayan</a:t>
            </a:r>
            <a:r>
              <a:rPr dirty="0"/>
              <a:t> </a:t>
            </a:r>
            <a:r>
              <a:rPr dirty="0" err="1"/>
              <a:t>koşulların</a:t>
            </a:r>
            <a:r>
              <a:rPr dirty="0"/>
              <a:t> </a:t>
            </a:r>
            <a:r>
              <a:rPr dirty="0" err="1"/>
              <a:t>bulunması</a:t>
            </a:r>
            <a:r>
              <a:rPr dirty="0"/>
              <a:t> </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SVD başarı oranı %73…"/>
          <p:cNvSpPr txBox="1">
            <a:spLocks noGrp="1"/>
          </p:cNvSpPr>
          <p:nvPr>
            <p:ph type="body" idx="1"/>
          </p:nvPr>
        </p:nvSpPr>
        <p:spPr>
          <a:xfrm>
            <a:off x="457199" y="1806455"/>
            <a:ext cx="8229601" cy="4525964"/>
          </a:xfrm>
          <a:prstGeom prst="rect">
            <a:avLst/>
          </a:prstGeom>
          <a:ln w="9525">
            <a:round/>
          </a:ln>
        </p:spPr>
        <p:txBody>
          <a:bodyPr/>
          <a:lstStyle/>
          <a:p>
            <a:pPr marL="298322" indent="-298322" defTabSz="397763">
              <a:spcBef>
                <a:spcPts val="600"/>
              </a:spcBef>
              <a:defRPr sz="2784">
                <a:latin typeface="Chalkboard SE Regular"/>
                <a:ea typeface="Chalkboard SE Regular"/>
                <a:cs typeface="Chalkboard SE Regular"/>
                <a:sym typeface="Chalkboard SE Regular"/>
              </a:defRPr>
            </a:pPr>
            <a:r>
              <a:t>SSVD başarı oranı %73</a:t>
            </a:r>
          </a:p>
          <a:p>
            <a:pPr marL="298322" indent="-298322" defTabSz="397763">
              <a:spcBef>
                <a:spcPts val="600"/>
              </a:spcBef>
              <a:defRPr sz="2784">
                <a:latin typeface="Chalkboard SE Regular"/>
                <a:ea typeface="Chalkboard SE Regular"/>
                <a:cs typeface="Chalkboard SE Regular"/>
                <a:sym typeface="Chalkboard SE Regular"/>
              </a:defRPr>
            </a:pPr>
            <a:r>
              <a:t>Acil CS yapabilme imkanı olmalı</a:t>
            </a:r>
          </a:p>
          <a:p>
            <a:pPr marL="298322" indent="-298322" defTabSz="397763">
              <a:spcBef>
                <a:spcPts val="600"/>
              </a:spcBef>
              <a:defRPr sz="2784">
                <a:latin typeface="Chalkboard SE Regular"/>
                <a:ea typeface="Chalkboard SE Regular"/>
                <a:cs typeface="Chalkboard SE Regular"/>
                <a:sym typeface="Chalkboard SE Regular"/>
              </a:defRPr>
            </a:pPr>
            <a:r>
              <a:t>Epidural anestezi yapılabilir</a:t>
            </a:r>
          </a:p>
          <a:p>
            <a:pPr marL="298322" indent="-298322" defTabSz="397763">
              <a:spcBef>
                <a:spcPts val="600"/>
              </a:spcBef>
              <a:defRPr sz="2784">
                <a:latin typeface="Chalkboard SE Regular"/>
                <a:ea typeface="Chalkboard SE Regular"/>
                <a:cs typeface="Chalkboard SE Regular"/>
                <a:sym typeface="Chalkboard SE Regular"/>
              </a:defRPr>
            </a:pPr>
            <a:r>
              <a:t>Bireysel risk faktörleri değerlendirilmeli</a:t>
            </a:r>
          </a:p>
          <a:p>
            <a:pPr marL="298322" indent="-298322" defTabSz="397763">
              <a:spcBef>
                <a:spcPts val="600"/>
              </a:spcBef>
              <a:defRPr sz="2784">
                <a:latin typeface="Chalkboard SE Regular"/>
                <a:ea typeface="Chalkboard SE Regular"/>
                <a:cs typeface="Chalkboard SE Regular"/>
                <a:sym typeface="Chalkboard SE Regular"/>
              </a:defRPr>
            </a:pPr>
            <a:r>
              <a:t>Uterin alt segment ölçümü yapılması yararlı olabilir</a:t>
            </a:r>
          </a:p>
          <a:p>
            <a:pPr marL="298322" indent="-298322" defTabSz="397763">
              <a:spcBef>
                <a:spcPts val="600"/>
              </a:spcBef>
              <a:defRPr sz="2784">
                <a:latin typeface="Chalkboard SE Regular"/>
                <a:ea typeface="Chalkboard SE Regular"/>
                <a:cs typeface="Chalkboard SE Regular"/>
                <a:sym typeface="Chalkboard SE Regular"/>
              </a:defRPr>
            </a:pPr>
            <a:r>
              <a:t>Hastaya ayrıntılı bilgi verilmeli ve onam alınmalı</a:t>
            </a:r>
          </a:p>
        </p:txBody>
      </p:sp>
      <p:pic>
        <p:nvPicPr>
          <p:cNvPr id="243" name="Image" descr="Image"/>
          <p:cNvPicPr>
            <a:picLocks noChangeAspect="1"/>
          </p:cNvPicPr>
          <p:nvPr/>
        </p:nvPicPr>
        <p:blipFill>
          <a:blip r:embed="rId2">
            <a:extLst/>
          </a:blip>
          <a:stretch>
            <a:fillRect/>
          </a:stretch>
        </p:blipFill>
        <p:spPr>
          <a:xfrm>
            <a:off x="7014175" y="5013"/>
            <a:ext cx="2058543" cy="164554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Analiz güçlüğü"/>
          <p:cNvSpPr txBox="1">
            <a:spLocks noGrp="1"/>
          </p:cNvSpPr>
          <p:nvPr>
            <p:ph type="title"/>
          </p:nvPr>
        </p:nvSpPr>
        <p:spPr>
          <a:prstGeom prst="rect">
            <a:avLst/>
          </a:prstGeom>
          <a:solidFill>
            <a:schemeClr val="accent1"/>
          </a:solidFill>
        </p:spPr>
        <p:txBody>
          <a:bodyPr/>
          <a:lstStyle>
            <a:lvl1pPr defTabSz="306324">
              <a:defRPr sz="2680">
                <a:solidFill>
                  <a:srgbClr val="FFFFFF"/>
                </a:solidFill>
                <a:latin typeface="Chalkboard SE Regular"/>
                <a:ea typeface="Chalkboard SE Regular"/>
                <a:cs typeface="Chalkboard SE Regular"/>
                <a:sym typeface="Chalkboard SE Regular"/>
              </a:defRPr>
            </a:lvl1pPr>
          </a:lstStyle>
          <a:p>
            <a:r>
              <a:t>Analiz güçlüğü</a:t>
            </a:r>
          </a:p>
        </p:txBody>
      </p:sp>
      <p:sp>
        <p:nvSpPr>
          <p:cNvPr id="80" name="Randomize-kontrol çalışma yok…"/>
          <p:cNvSpPr txBox="1">
            <a:spLocks noGrp="1"/>
          </p:cNvSpPr>
          <p:nvPr>
            <p:ph type="body" sz="half" idx="1"/>
          </p:nvPr>
        </p:nvSpPr>
        <p:spPr>
          <a:xfrm>
            <a:off x="5046339" y="1600200"/>
            <a:ext cx="4015249" cy="4378278"/>
          </a:xfrm>
          <a:prstGeom prst="rect">
            <a:avLst/>
          </a:prstGeom>
          <a:solidFill>
            <a:schemeClr val="accent1">
              <a:satOff val="-4409"/>
              <a:lumOff val="-10509"/>
            </a:schemeClr>
          </a:solidFill>
        </p:spPr>
        <p:txBody>
          <a:bodyPr/>
          <a:lstStyle/>
          <a:p>
            <a:pPr marL="332613" indent="-332613" algn="just" defTabSz="443484">
              <a:lnSpc>
                <a:spcPct val="120000"/>
              </a:lnSpc>
              <a:defRPr sz="3104">
                <a:solidFill>
                  <a:srgbClr val="FFFFFF"/>
                </a:solidFill>
                <a:latin typeface="Chalkboard"/>
                <a:ea typeface="Chalkboard"/>
                <a:cs typeface="Chalkboard"/>
                <a:sym typeface="Chalkboard"/>
              </a:defRPr>
            </a:pPr>
            <a:r>
              <a:t>Randomize-kontrol çalışma yok</a:t>
            </a:r>
          </a:p>
          <a:p>
            <a:pPr marL="332613" indent="-332613" algn="just" defTabSz="443484">
              <a:lnSpc>
                <a:spcPct val="120000"/>
              </a:lnSpc>
              <a:defRPr sz="3104">
                <a:solidFill>
                  <a:srgbClr val="FFFFFF"/>
                </a:solidFill>
                <a:latin typeface="Chalkboard"/>
                <a:ea typeface="Chalkboard"/>
                <a:cs typeface="Chalkboard"/>
                <a:sym typeface="Chalkboard"/>
              </a:defRPr>
            </a:pPr>
            <a:r>
              <a:t>Olguların seçiminde bias mevcut</a:t>
            </a:r>
          </a:p>
          <a:p>
            <a:pPr marL="332613" indent="-332613" algn="just" defTabSz="443484">
              <a:lnSpc>
                <a:spcPct val="120000"/>
              </a:lnSpc>
              <a:defRPr sz="3104">
                <a:solidFill>
                  <a:srgbClr val="FFFFFF"/>
                </a:solidFill>
                <a:latin typeface="Chalkboard"/>
                <a:ea typeface="Chalkboard"/>
                <a:cs typeface="Chalkboard"/>
                <a:sym typeface="Chalkboard"/>
              </a:defRPr>
            </a:pPr>
            <a:r>
              <a:t>Geniş populasyon içeren çalışmalara ihtiyaç var</a:t>
            </a:r>
          </a:p>
        </p:txBody>
      </p:sp>
      <p:pic>
        <p:nvPicPr>
          <p:cNvPr id="81" name="Image" descr="Image"/>
          <p:cNvPicPr>
            <a:picLocks noChangeAspect="1"/>
          </p:cNvPicPr>
          <p:nvPr/>
        </p:nvPicPr>
        <p:blipFill>
          <a:blip r:embed="rId2">
            <a:extLst/>
          </a:blip>
          <a:stretch>
            <a:fillRect/>
          </a:stretch>
        </p:blipFill>
        <p:spPr>
          <a:xfrm>
            <a:off x="170223" y="1600200"/>
            <a:ext cx="4917227" cy="45259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SVD’in kısa dönem yararları ve riskleri"/>
          <p:cNvSpPr txBox="1">
            <a:spLocks noGrp="1"/>
          </p:cNvSpPr>
          <p:nvPr>
            <p:ph type="title"/>
          </p:nvPr>
        </p:nvSpPr>
        <p:spPr>
          <a:prstGeom prst="rect">
            <a:avLst/>
          </a:prstGeom>
        </p:spPr>
        <p:txBody>
          <a:bodyPr/>
          <a:lstStyle>
            <a:lvl1pPr defTabSz="306324">
              <a:defRPr sz="2680">
                <a:latin typeface="Chalkboard SE Regular"/>
                <a:ea typeface="Chalkboard SE Regular"/>
                <a:cs typeface="Chalkboard SE Regular"/>
                <a:sym typeface="Chalkboard SE Regular"/>
              </a:defRPr>
            </a:lvl1pPr>
          </a:lstStyle>
          <a:p>
            <a:r>
              <a:t>SSVD’in kısa dönem yararları ve riskleri </a:t>
            </a:r>
          </a:p>
        </p:txBody>
      </p:sp>
      <p:sp>
        <p:nvSpPr>
          <p:cNvPr id="84" name="Maternal ölüm oranı düşük (3.8/100,000 vs. 13.4/100,000)"/>
          <p:cNvSpPr/>
          <p:nvPr/>
        </p:nvSpPr>
        <p:spPr>
          <a:xfrm>
            <a:off x="125150" y="1072122"/>
            <a:ext cx="8853882" cy="672839"/>
          </a:xfrm>
          <a:prstGeom prst="roundRect">
            <a:avLst>
              <a:gd name="adj" fmla="val 28313"/>
            </a:avLst>
          </a:prstGeom>
          <a:solidFill>
            <a:srgbClr val="0096FF"/>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400">
                <a:solidFill>
                  <a:srgbClr val="FFFFFF"/>
                </a:solidFill>
                <a:latin typeface="Chalkboard SE Regular"/>
                <a:ea typeface="Chalkboard SE Regular"/>
                <a:cs typeface="Chalkboard SE Regular"/>
                <a:sym typeface="Chalkboard SE Regular"/>
              </a:defRPr>
            </a:lvl1pPr>
          </a:lstStyle>
          <a:p>
            <a:r>
              <a:t>Maternal ölüm oranı düşük (3.8/100,000 vs. 13.4/100,000)</a:t>
            </a:r>
          </a:p>
        </p:txBody>
      </p:sp>
      <p:sp>
        <p:nvSpPr>
          <p:cNvPr id="85" name="Histerektomi oranı düşük (%0.14 vs. %0.16)"/>
          <p:cNvSpPr/>
          <p:nvPr/>
        </p:nvSpPr>
        <p:spPr>
          <a:xfrm>
            <a:off x="125150" y="1955814"/>
            <a:ext cx="8853882" cy="672839"/>
          </a:xfrm>
          <a:prstGeom prst="roundRect">
            <a:avLst>
              <a:gd name="adj" fmla="val 28313"/>
            </a:avLst>
          </a:prstGeom>
          <a:solidFill>
            <a:srgbClr val="00F900"/>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600">
                <a:solidFill>
                  <a:srgbClr val="FFFFFF"/>
                </a:solidFill>
                <a:latin typeface="Chalkboard SE Regular"/>
                <a:ea typeface="Chalkboard SE Regular"/>
                <a:cs typeface="Chalkboard SE Regular"/>
                <a:sym typeface="Chalkboard SE Regular"/>
              </a:defRPr>
            </a:lvl1pPr>
          </a:lstStyle>
          <a:p>
            <a:r>
              <a:t>Histerektomi oranı düşük (%0.14 vs. %0.16)</a:t>
            </a:r>
          </a:p>
        </p:txBody>
      </p:sp>
      <p:sp>
        <p:nvSpPr>
          <p:cNvPr id="86" name="Artmış uterin rüptür/skar dokusunun dehisens riski  (%0.66 vs %0.46)"/>
          <p:cNvSpPr/>
          <p:nvPr/>
        </p:nvSpPr>
        <p:spPr>
          <a:xfrm>
            <a:off x="79521" y="4702400"/>
            <a:ext cx="8945141" cy="586915"/>
          </a:xfrm>
          <a:prstGeom prst="roundRect">
            <a:avLst>
              <a:gd name="adj" fmla="val 32458"/>
            </a:avLst>
          </a:prstGeom>
          <a:solidFill>
            <a:srgbClr val="FF9300"/>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100">
                <a:solidFill>
                  <a:srgbClr val="FFFFFF"/>
                </a:solidFill>
                <a:latin typeface="Chalkboard SE Regular"/>
                <a:ea typeface="Chalkboard SE Regular"/>
                <a:cs typeface="Chalkboard SE Regular"/>
                <a:sym typeface="Chalkboard SE Regular"/>
              </a:defRPr>
            </a:lvl1pPr>
          </a:lstStyle>
          <a:p>
            <a:r>
              <a:t>Artmış uterin rüptür/skar dokusunun dehisens riski  (%0.66 vs %0.46)</a:t>
            </a:r>
          </a:p>
        </p:txBody>
      </p:sp>
      <p:sp>
        <p:nvSpPr>
          <p:cNvPr id="87" name="Artmış transfüzyon ve kanama riski (%0.66 vs %0.46)"/>
          <p:cNvSpPr/>
          <p:nvPr/>
        </p:nvSpPr>
        <p:spPr>
          <a:xfrm>
            <a:off x="135812" y="3817032"/>
            <a:ext cx="8908759" cy="672839"/>
          </a:xfrm>
          <a:prstGeom prst="roundRect">
            <a:avLst>
              <a:gd name="adj" fmla="val 28313"/>
            </a:avLst>
          </a:prstGeom>
          <a:solidFill>
            <a:srgbClr val="FF2600"/>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600">
                <a:solidFill>
                  <a:srgbClr val="FFFFFF"/>
                </a:solidFill>
                <a:latin typeface="Chalkboard SE Regular"/>
                <a:ea typeface="Chalkboard SE Regular"/>
                <a:cs typeface="Chalkboard SE Regular"/>
                <a:sym typeface="Chalkboard SE Regular"/>
              </a:defRPr>
            </a:lvl1pPr>
          </a:lstStyle>
          <a:p>
            <a:r>
              <a:t>Artmış transfüzyon ve kanama riski (%0.66 vs %0.46)</a:t>
            </a:r>
          </a:p>
        </p:txBody>
      </p:sp>
      <p:sp>
        <p:nvSpPr>
          <p:cNvPr id="88" name="Enfeksiyon morbiditesi yetersiz data mevcut  (%3.2 vs %4.6)"/>
          <p:cNvSpPr/>
          <p:nvPr/>
        </p:nvSpPr>
        <p:spPr>
          <a:xfrm>
            <a:off x="117621" y="5501845"/>
            <a:ext cx="8945141" cy="778043"/>
          </a:xfrm>
          <a:prstGeom prst="roundRect">
            <a:avLst>
              <a:gd name="adj" fmla="val 24485"/>
            </a:avLst>
          </a:prstGeom>
          <a:solidFill>
            <a:srgbClr val="941100"/>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400">
                <a:solidFill>
                  <a:srgbClr val="FFFFFF"/>
                </a:solidFill>
                <a:latin typeface="Chalkboard SE Regular"/>
                <a:ea typeface="Chalkboard SE Regular"/>
                <a:cs typeface="Chalkboard SE Regular"/>
                <a:sym typeface="Chalkboard SE Regular"/>
              </a:defRPr>
            </a:lvl1pPr>
          </a:lstStyle>
          <a:p>
            <a:r>
              <a:t>Enfeksiyon morbiditesi yetersiz data mevcut  (%3.2 vs %4.6)</a:t>
            </a:r>
          </a:p>
        </p:txBody>
      </p:sp>
      <p:sp>
        <p:nvSpPr>
          <p:cNvPr id="89" name="Azalmış DVT oranı (%0.04 vs. %0.1)"/>
          <p:cNvSpPr/>
          <p:nvPr/>
        </p:nvSpPr>
        <p:spPr>
          <a:xfrm>
            <a:off x="79521" y="2833821"/>
            <a:ext cx="8945141" cy="778043"/>
          </a:xfrm>
          <a:prstGeom prst="roundRect">
            <a:avLst>
              <a:gd name="adj" fmla="val 24485"/>
            </a:avLst>
          </a:prstGeom>
          <a:solidFill>
            <a:srgbClr val="FF2F92"/>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nchor="ctr"/>
          <a:lstStyle>
            <a:lvl1pPr>
              <a:defRPr sz="2400">
                <a:solidFill>
                  <a:srgbClr val="FFFFFF"/>
                </a:solidFill>
                <a:latin typeface="Chalkboard SE Regular"/>
                <a:ea typeface="Chalkboard SE Regular"/>
                <a:cs typeface="Chalkboard SE Regular"/>
                <a:sym typeface="Chalkboard SE Regular"/>
              </a:defRPr>
            </a:lvl1pPr>
          </a:lstStyle>
          <a:p>
            <a:r>
              <a:t>Azalmış DVT oranı (%0.04 vs. %0.1)</a:t>
            </a:r>
          </a:p>
        </p:txBody>
      </p:sp>
      <p:sp>
        <p:nvSpPr>
          <p:cNvPr id="90" name="NIH 2010"/>
          <p:cNvSpPr txBox="1"/>
          <p:nvPr/>
        </p:nvSpPr>
        <p:spPr>
          <a:xfrm>
            <a:off x="7856092" y="6378176"/>
            <a:ext cx="1105434" cy="405909"/>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latin typeface="Chalkboard SE Regular"/>
                <a:ea typeface="Chalkboard SE Regular"/>
                <a:cs typeface="Chalkboard SE Regular"/>
                <a:sym typeface="Chalkboard SE Regular"/>
              </a:defRPr>
            </a:lvl1pPr>
          </a:lstStyle>
          <a:p>
            <a:r>
              <a:t>NIH 2010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iterate>
                                    <p:tmAbs val="0"/>
                                  </p:iterate>
                                  <p:childTnLst>
                                    <p:set>
                                      <p:cBhvr>
                                        <p:cTn id="6" fill="hold"/>
                                        <p:tgtEl>
                                          <p:spTgt spid="84"/>
                                        </p:tgtEl>
                                        <p:attrNameLst>
                                          <p:attrName>style.visibility</p:attrName>
                                        </p:attrNameLst>
                                      </p:cBhvr>
                                      <p:to>
                                        <p:strVal val="visible"/>
                                      </p:to>
                                    </p:set>
                                    <p:anim calcmode="lin" valueType="num">
                                      <p:cBhvr>
                                        <p:cTn id="7" dur="500" fill="hold"/>
                                        <p:tgtEl>
                                          <p:spTgt spid="84"/>
                                        </p:tgtEl>
                                        <p:attrNameLst>
                                          <p:attrName>ppt_x</p:attrName>
                                        </p:attrNameLst>
                                      </p:cBhvr>
                                      <p:tavLst>
                                        <p:tav tm="0">
                                          <p:val>
                                            <p:strVal val="0-#ppt_w/2"/>
                                          </p:val>
                                        </p:tav>
                                        <p:tav tm="100000">
                                          <p:val>
                                            <p:strVal val="#ppt_x"/>
                                          </p:val>
                                        </p:tav>
                                      </p:tavLst>
                                    </p:anim>
                                    <p:anim calcmode="lin" valueType="num">
                                      <p:cBhvr>
                                        <p:cTn id="8"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2" nodeType="clickEffect">
                                  <p:stCondLst>
                                    <p:cond delay="0"/>
                                  </p:stCondLst>
                                  <p:iterate>
                                    <p:tmAbs val="0"/>
                                  </p:iterate>
                                  <p:childTnLst>
                                    <p:set>
                                      <p:cBhvr>
                                        <p:cTn id="12" fill="hold"/>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0-#ppt_w/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3" nodeType="clickEffect">
                                  <p:stCondLst>
                                    <p:cond delay="0"/>
                                  </p:stCondLst>
                                  <p:iterate>
                                    <p:tmAbs val="0"/>
                                  </p:iterate>
                                  <p:childTnLst>
                                    <p:set>
                                      <p:cBhvr>
                                        <p:cTn id="18" fill="hold"/>
                                        <p:tgtEl>
                                          <p:spTgt spid="89"/>
                                        </p:tgtEl>
                                        <p:attrNameLst>
                                          <p:attrName>style.visibility</p:attrName>
                                        </p:attrNameLst>
                                      </p:cBhvr>
                                      <p:to>
                                        <p:strVal val="visible"/>
                                      </p:to>
                                    </p:set>
                                    <p:anim calcmode="lin" valueType="num">
                                      <p:cBhvr>
                                        <p:cTn id="19" dur="1000" fill="hold"/>
                                        <p:tgtEl>
                                          <p:spTgt spid="89"/>
                                        </p:tgtEl>
                                        <p:attrNameLst>
                                          <p:attrName>ppt_x</p:attrName>
                                        </p:attrNameLst>
                                      </p:cBhvr>
                                      <p:tavLst>
                                        <p:tav tm="0">
                                          <p:val>
                                            <p:strVal val="0-#ppt_w/2"/>
                                          </p:val>
                                        </p:tav>
                                        <p:tav tm="100000">
                                          <p:val>
                                            <p:strVal val="#ppt_x"/>
                                          </p:val>
                                        </p:tav>
                                      </p:tavLst>
                                    </p:anim>
                                    <p:anim calcmode="lin" valueType="num">
                                      <p:cBhvr>
                                        <p:cTn id="20" dur="1000" fill="hold"/>
                                        <p:tgtEl>
                                          <p:spTgt spid="8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4" nodeType="clickEffect">
                                  <p:stCondLst>
                                    <p:cond delay="0"/>
                                  </p:stCondLst>
                                  <p:iterate>
                                    <p:tmAbs val="0"/>
                                  </p:iterate>
                                  <p:childTnLst>
                                    <p:set>
                                      <p:cBhvr>
                                        <p:cTn id="24" fill="hold"/>
                                        <p:tgtEl>
                                          <p:spTgt spid="87"/>
                                        </p:tgtEl>
                                        <p:attrNameLst>
                                          <p:attrName>style.visibility</p:attrName>
                                        </p:attrNameLst>
                                      </p:cBhvr>
                                      <p:to>
                                        <p:strVal val="visible"/>
                                      </p:to>
                                    </p:set>
                                    <p:anim calcmode="lin" valueType="num">
                                      <p:cBhvr>
                                        <p:cTn id="25" dur="1000" fill="hold"/>
                                        <p:tgtEl>
                                          <p:spTgt spid="87"/>
                                        </p:tgtEl>
                                        <p:attrNameLst>
                                          <p:attrName>ppt_x</p:attrName>
                                        </p:attrNameLst>
                                      </p:cBhvr>
                                      <p:tavLst>
                                        <p:tav tm="0">
                                          <p:val>
                                            <p:strVal val="0-#ppt_w/2"/>
                                          </p:val>
                                        </p:tav>
                                        <p:tav tm="100000">
                                          <p:val>
                                            <p:strVal val="#ppt_x"/>
                                          </p:val>
                                        </p:tav>
                                      </p:tavLst>
                                    </p:anim>
                                    <p:anim calcmode="lin" valueType="num">
                                      <p:cBhvr>
                                        <p:cTn id="26" dur="1000" fill="hold"/>
                                        <p:tgtEl>
                                          <p:spTgt spid="8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5" nodeType="clickEffect">
                                  <p:stCondLst>
                                    <p:cond delay="0"/>
                                  </p:stCondLst>
                                  <p:iterate>
                                    <p:tmAbs val="0"/>
                                  </p:iterate>
                                  <p:childTnLst>
                                    <p:set>
                                      <p:cBhvr>
                                        <p:cTn id="30" fill="hold"/>
                                        <p:tgtEl>
                                          <p:spTgt spid="86"/>
                                        </p:tgtEl>
                                        <p:attrNameLst>
                                          <p:attrName>style.visibility</p:attrName>
                                        </p:attrNameLst>
                                      </p:cBhvr>
                                      <p:to>
                                        <p:strVal val="visible"/>
                                      </p:to>
                                    </p:set>
                                    <p:anim calcmode="lin" valueType="num">
                                      <p:cBhvr>
                                        <p:cTn id="31" dur="1000" fill="hold"/>
                                        <p:tgtEl>
                                          <p:spTgt spid="86"/>
                                        </p:tgtEl>
                                        <p:attrNameLst>
                                          <p:attrName>ppt_x</p:attrName>
                                        </p:attrNameLst>
                                      </p:cBhvr>
                                      <p:tavLst>
                                        <p:tav tm="0">
                                          <p:val>
                                            <p:strVal val="0-#ppt_w/2"/>
                                          </p:val>
                                        </p:tav>
                                        <p:tav tm="100000">
                                          <p:val>
                                            <p:strVal val="#ppt_x"/>
                                          </p:val>
                                        </p:tav>
                                      </p:tavLst>
                                    </p:anim>
                                    <p:anim calcmode="lin" valueType="num">
                                      <p:cBhvr>
                                        <p:cTn id="32" dur="10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6" nodeType="clickEffect">
                                  <p:stCondLst>
                                    <p:cond delay="0"/>
                                  </p:stCondLst>
                                  <p:iterate>
                                    <p:tmAbs val="0"/>
                                  </p:iterate>
                                  <p:childTnLst>
                                    <p:set>
                                      <p:cBhvr>
                                        <p:cTn id="36" fill="hold"/>
                                        <p:tgtEl>
                                          <p:spTgt spid="88"/>
                                        </p:tgtEl>
                                        <p:attrNameLst>
                                          <p:attrName>style.visibility</p:attrName>
                                        </p:attrNameLst>
                                      </p:cBhvr>
                                      <p:to>
                                        <p:strVal val="visible"/>
                                      </p:to>
                                    </p:set>
                                    <p:anim calcmode="lin" valueType="num">
                                      <p:cBhvr>
                                        <p:cTn id="37" dur="1000" fill="hold"/>
                                        <p:tgtEl>
                                          <p:spTgt spid="88"/>
                                        </p:tgtEl>
                                        <p:attrNameLst>
                                          <p:attrName>ppt_x</p:attrName>
                                        </p:attrNameLst>
                                      </p:cBhvr>
                                      <p:tavLst>
                                        <p:tav tm="0">
                                          <p:val>
                                            <p:strVal val="0-#ppt_w/2"/>
                                          </p:val>
                                        </p:tav>
                                        <p:tav tm="100000">
                                          <p:val>
                                            <p:strVal val="#ppt_x"/>
                                          </p:val>
                                        </p:tav>
                                      </p:tavLst>
                                    </p:anim>
                                    <p:anim calcmode="lin" valueType="num">
                                      <p:cBhvr>
                                        <p:cTn id="38" dur="10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1" animBg="1" advAuto="0"/>
      <p:bldP spid="85" grpId="2" animBg="1" advAuto="0"/>
      <p:bldP spid="86" grpId="5" animBg="1" advAuto="0"/>
      <p:bldP spid="87" grpId="4" animBg="1" advAuto="0"/>
      <p:bldP spid="88" grpId="6" animBg="1" advAuto="0"/>
      <p:bldP spid="89" grpId="3"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SVD’in uzun dönem yararları"/>
          <p:cNvSpPr txBox="1">
            <a:spLocks noGrp="1"/>
          </p:cNvSpPr>
          <p:nvPr>
            <p:ph type="title"/>
          </p:nvPr>
        </p:nvSpPr>
        <p:spPr>
          <a:prstGeom prst="rect">
            <a:avLst/>
          </a:prstGeom>
        </p:spPr>
        <p:txBody>
          <a:bodyPr/>
          <a:lstStyle>
            <a:lvl1pPr defTabSz="306324">
              <a:defRPr sz="2680">
                <a:latin typeface="Chalkboard SE Regular"/>
                <a:ea typeface="Chalkboard SE Regular"/>
                <a:cs typeface="Chalkboard SE Regular"/>
                <a:sym typeface="Chalkboard SE Regular"/>
              </a:defRPr>
            </a:lvl1pPr>
          </a:lstStyle>
          <a:p>
            <a:r>
              <a:t>SSVD’in uzun dönem yararları</a:t>
            </a:r>
          </a:p>
        </p:txBody>
      </p:sp>
      <p:sp>
        <p:nvSpPr>
          <p:cNvPr id="93" name="Plasenta previa riski"/>
          <p:cNvSpPr txBox="1"/>
          <p:nvPr/>
        </p:nvSpPr>
        <p:spPr>
          <a:xfrm>
            <a:off x="4696809" y="3119106"/>
            <a:ext cx="3827417" cy="619788"/>
          </a:xfrm>
          <a:prstGeom prst="rect">
            <a:avLst/>
          </a:prstGeom>
          <a:solidFill>
            <a:schemeClr val="accent2"/>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lIns="45719" rIns="45719">
            <a:spAutoFit/>
          </a:bodyPr>
          <a:lstStyle>
            <a:lvl1pPr>
              <a:defRPr sz="3000">
                <a:solidFill>
                  <a:srgbClr val="FFFFFF"/>
                </a:solidFill>
                <a:latin typeface="Chalkboard SE Regular"/>
                <a:ea typeface="Chalkboard SE Regular"/>
                <a:cs typeface="Chalkboard SE Regular"/>
                <a:sym typeface="Chalkboard SE Regular"/>
              </a:defRPr>
            </a:lvl1pPr>
          </a:lstStyle>
          <a:p>
            <a:r>
              <a:t>Plasenta previa riski</a:t>
            </a:r>
          </a:p>
        </p:txBody>
      </p:sp>
      <p:sp>
        <p:nvSpPr>
          <p:cNvPr id="94" name="Plasenta akreata riski"/>
          <p:cNvSpPr txBox="1"/>
          <p:nvPr/>
        </p:nvSpPr>
        <p:spPr>
          <a:xfrm>
            <a:off x="4696809" y="3909783"/>
            <a:ext cx="3827416" cy="619789"/>
          </a:xfrm>
          <a:prstGeom prst="rect">
            <a:avLst/>
          </a:prstGeom>
          <a:solidFill>
            <a:schemeClr val="accent2"/>
          </a:solidFill>
          <a:ln w="12700">
            <a:miter lim="400000"/>
          </a:ln>
          <a:effectLst>
            <a:outerShdw blurRad="38100" dist="23000" dir="5400000" rotWithShape="0">
              <a:srgbClr val="000000">
                <a:alpha val="35000"/>
              </a:srgbClr>
            </a:outerShdw>
          </a:effectLst>
          <a:extLst>
            <a:ext uri="{C572A759-6A51-4108-AA02-DFA0A04FC94B}">
              <ma14:wrappingTextBoxFlag xmlns:ma14="http://schemas.microsoft.com/office/mac/drawingml/2011/main" xmlns="" val="1"/>
            </a:ext>
          </a:extLst>
        </p:spPr>
        <p:txBody>
          <a:bodyPr wrap="none" lIns="45719" rIns="45719">
            <a:spAutoFit/>
          </a:bodyPr>
          <a:lstStyle>
            <a:lvl1pPr>
              <a:defRPr sz="3000">
                <a:solidFill>
                  <a:srgbClr val="FFFFFF"/>
                </a:solidFill>
                <a:latin typeface="Chalkboard SE Regular"/>
                <a:ea typeface="Chalkboard SE Regular"/>
                <a:cs typeface="Chalkboard SE Regular"/>
                <a:sym typeface="Chalkboard SE Regular"/>
              </a:defRPr>
            </a:lvl1pPr>
          </a:lstStyle>
          <a:p>
            <a:r>
              <a:t>Plasenta akreata riski</a:t>
            </a:r>
          </a:p>
        </p:txBody>
      </p:sp>
      <p:pic>
        <p:nvPicPr>
          <p:cNvPr id="95" name="Image" descr="Image"/>
          <p:cNvPicPr>
            <a:picLocks noChangeAspect="1"/>
          </p:cNvPicPr>
          <p:nvPr/>
        </p:nvPicPr>
        <p:blipFill>
          <a:blip r:embed="rId3">
            <a:extLst/>
          </a:blip>
          <a:stretch>
            <a:fillRect/>
          </a:stretch>
        </p:blipFill>
        <p:spPr>
          <a:xfrm>
            <a:off x="-403328" y="1583608"/>
            <a:ext cx="5880101" cy="4000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Image" descr="Image"/>
          <p:cNvPicPr>
            <a:picLocks noChangeAspect="1"/>
          </p:cNvPicPr>
          <p:nvPr/>
        </p:nvPicPr>
        <p:blipFill>
          <a:blip r:embed="rId2">
            <a:extLst/>
          </a:blip>
          <a:stretch>
            <a:fillRect/>
          </a:stretch>
        </p:blipFill>
        <p:spPr>
          <a:xfrm>
            <a:off x="127454" y="1589753"/>
            <a:ext cx="8889092" cy="433647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age" descr="Image"/>
          <p:cNvPicPr>
            <a:picLocks noChangeAspect="1"/>
          </p:cNvPicPr>
          <p:nvPr/>
        </p:nvPicPr>
        <p:blipFill>
          <a:blip r:embed="rId2">
            <a:extLst/>
          </a:blip>
          <a:stretch>
            <a:fillRect/>
          </a:stretch>
        </p:blipFill>
        <p:spPr>
          <a:xfrm>
            <a:off x="1576005" y="64238"/>
            <a:ext cx="6497623" cy="6215118"/>
          </a:xfrm>
          <a:prstGeom prst="rect">
            <a:avLst/>
          </a:prstGeom>
          <a:ln w="12700">
            <a:miter lim="400000"/>
          </a:ln>
        </p:spPr>
      </p:pic>
      <p:sp>
        <p:nvSpPr>
          <p:cNvPr id="102" name="Marshall et al, 2011, AJOG"/>
          <p:cNvSpPr txBox="1"/>
          <p:nvPr/>
        </p:nvSpPr>
        <p:spPr>
          <a:xfrm>
            <a:off x="431431" y="6214355"/>
            <a:ext cx="2813185" cy="3581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r>
              <a:t>Marshall et al, 2011, AJOG</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Image" descr="Image"/>
          <p:cNvPicPr>
            <a:picLocks noChangeAspect="1"/>
          </p:cNvPicPr>
          <p:nvPr/>
        </p:nvPicPr>
        <p:blipFill>
          <a:blip r:embed="rId2">
            <a:extLst/>
          </a:blip>
          <a:stretch>
            <a:fillRect/>
          </a:stretch>
        </p:blipFill>
        <p:spPr>
          <a:xfrm>
            <a:off x="2067527" y="1197254"/>
            <a:ext cx="5148107" cy="4846640"/>
          </a:xfrm>
          <a:prstGeom prst="rect">
            <a:avLst/>
          </a:prstGeom>
          <a:ln w="12700">
            <a:miter lim="400000"/>
          </a:ln>
        </p:spPr>
      </p:pic>
      <p:sp>
        <p:nvSpPr>
          <p:cNvPr id="105" name="Marshall et al, 2011, AJOG"/>
          <p:cNvSpPr txBox="1"/>
          <p:nvPr/>
        </p:nvSpPr>
        <p:spPr>
          <a:xfrm>
            <a:off x="431431" y="6214355"/>
            <a:ext cx="2813185" cy="3581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r>
              <a:t>Marshall et al, 2011, AJOG</a:t>
            </a: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Custom Design">
  <a:themeElements>
    <a:clrScheme name="Custom Desig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Custom Design">
      <a:majorFont>
        <a:latin typeface="Calibri"/>
        <a:ea typeface="Calibri"/>
        <a:cs typeface="Calibri"/>
      </a:majorFont>
      <a:minorFont>
        <a:latin typeface="Helvetica"/>
        <a:ea typeface="Helvetica"/>
        <a:cs typeface="Helvetica"/>
      </a:minorFont>
    </a:fontScheme>
    <a:fmtScheme name="Custom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ustom Design">
  <a:themeElements>
    <a:clrScheme name="Custom Design">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Custom Design">
      <a:majorFont>
        <a:latin typeface="Calibri"/>
        <a:ea typeface="Calibri"/>
        <a:cs typeface="Calibri"/>
      </a:majorFont>
      <a:minorFont>
        <a:latin typeface="Helvetica"/>
        <a:ea typeface="Helvetica"/>
        <a:cs typeface="Helvetica"/>
      </a:minorFont>
    </a:fontScheme>
    <a:fmtScheme name="Custom 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1357</Words>
  <Application>Microsoft Office PowerPoint</Application>
  <PresentationFormat>Ekran Gösterisi (4:3)</PresentationFormat>
  <Paragraphs>215</Paragraphs>
  <Slides>38</Slides>
  <Notes>5</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38</vt:i4>
      </vt:variant>
    </vt:vector>
  </HeadingPairs>
  <TitlesOfParts>
    <vt:vector size="47" baseType="lpstr">
      <vt:lpstr>Arial</vt:lpstr>
      <vt:lpstr>Bradley Hand ITC TT-Bold</vt:lpstr>
      <vt:lpstr>Calibri</vt:lpstr>
      <vt:lpstr>Chalkboard</vt:lpstr>
      <vt:lpstr>Chalkboard SE Bold</vt:lpstr>
      <vt:lpstr>Chalkboard SE Regular</vt:lpstr>
      <vt:lpstr>Comic Sans MS</vt:lpstr>
      <vt:lpstr>Times</vt:lpstr>
      <vt:lpstr>Custom Design</vt:lpstr>
      <vt:lpstr>Sezaryen sonrası vajinal doğum (SSVD)</vt:lpstr>
      <vt:lpstr>PowerPoint Sunusu</vt:lpstr>
      <vt:lpstr>PowerPoint Sunusu</vt:lpstr>
      <vt:lpstr>Analiz güçlüğü</vt:lpstr>
      <vt:lpstr>SSVD’in kısa dönem yararları ve riskleri </vt:lpstr>
      <vt:lpstr>SSVD’in uzun dönem yararları</vt:lpstr>
      <vt:lpstr>PowerPoint Sunusu</vt:lpstr>
      <vt:lpstr>PowerPoint Sunusu</vt:lpstr>
      <vt:lpstr>PowerPoint Sunusu</vt:lpstr>
      <vt:lpstr>PowerPoint Sunusu</vt:lpstr>
      <vt:lpstr>SSVD’in yenidoğana etkisi</vt:lpstr>
      <vt:lpstr>SSVD’in yenidoğana etkisi</vt:lpstr>
      <vt:lpstr>SSVD kimlerde uygun?</vt:lpstr>
      <vt:lpstr>SSVD kontraindikasyonları?</vt:lpstr>
      <vt:lpstr>PowerPoint Sunusu</vt:lpstr>
      <vt:lpstr>SSVD Başarı</vt:lpstr>
      <vt:lpstr>Uterin Rüptür Risk Faktörleri</vt:lpstr>
      <vt:lpstr>Uterin Rüptür Komplikasyonları</vt:lpstr>
      <vt:lpstr>İndüksiyon</vt:lpstr>
      <vt:lpstr>İndüksiyon</vt:lpstr>
      <vt:lpstr>İndüksiyon</vt:lpstr>
      <vt:lpstr>İndüksiyon</vt:lpstr>
      <vt:lpstr>Gebelikler arası süre</vt:lpstr>
      <vt:lpstr>2 veya daha fazla CS hx</vt:lpstr>
      <vt:lpstr>2 CS hx</vt:lpstr>
      <vt:lpstr>2 CS hx</vt:lpstr>
      <vt:lpstr>3 CS hx</vt:lpstr>
      <vt:lpstr>Makat Doğum</vt:lpstr>
      <vt:lpstr>Postterm Gebelikler</vt:lpstr>
      <vt:lpstr>İntrapartum Takip</vt:lpstr>
      <vt:lpstr>Uterin Rüptür Bulguları</vt:lpstr>
      <vt:lpstr>Vajinal Doğum Öngörülebilir mi?</vt:lpstr>
      <vt:lpstr>Vajinal Doğum Öngörülebilir mi?</vt:lpstr>
      <vt:lpstr>Türkiye’de CS oranı son 30 yılda %44 oranında arttı</vt:lpstr>
      <vt:lpstr>Maternal ve bebek ölümleri belli oranda düştü ancak 2010 yıllından itibaren değişim olmadı!</vt:lpstr>
      <vt:lpstr>Sağlık Bakanlığı Sezaryen Doğum Rehberi (2010)</vt:lpstr>
      <vt:lpstr>Sağlık Bakanlığı Sezaryen Doğum Rehberi (2010)</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Sezaryen sonrası vajinal doğum (SSVD)</dc:title>
  <cp:lastModifiedBy>PiTeknik</cp:lastModifiedBy>
  <cp:revision>1</cp:revision>
  <dcterms:modified xsi:type="dcterms:W3CDTF">2018-04-08T08:57:41Z</dcterms:modified>
</cp:coreProperties>
</file>