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6" r:id="rId1"/>
  </p:sldMasterIdLst>
  <p:notesMasterIdLst>
    <p:notesMasterId r:id="rId39"/>
  </p:notesMasterIdLst>
  <p:sldIdLst>
    <p:sldId id="256" r:id="rId2"/>
    <p:sldId id="261" r:id="rId3"/>
    <p:sldId id="262" r:id="rId4"/>
    <p:sldId id="263" r:id="rId5"/>
    <p:sldId id="264" r:id="rId6"/>
    <p:sldId id="292" r:id="rId7"/>
    <p:sldId id="265" r:id="rId8"/>
    <p:sldId id="268" r:id="rId9"/>
    <p:sldId id="269" r:id="rId10"/>
    <p:sldId id="272" r:id="rId11"/>
    <p:sldId id="282" r:id="rId12"/>
    <p:sldId id="283" r:id="rId13"/>
    <p:sldId id="284" r:id="rId14"/>
    <p:sldId id="285" r:id="rId15"/>
    <p:sldId id="287" r:id="rId16"/>
    <p:sldId id="288" r:id="rId17"/>
    <p:sldId id="270" r:id="rId18"/>
    <p:sldId id="289" r:id="rId19"/>
    <p:sldId id="271" r:id="rId20"/>
    <p:sldId id="290" r:id="rId21"/>
    <p:sldId id="291" r:id="rId22"/>
    <p:sldId id="266" r:id="rId23"/>
    <p:sldId id="275" r:id="rId24"/>
    <p:sldId id="267" r:id="rId25"/>
    <p:sldId id="278" r:id="rId26"/>
    <p:sldId id="279" r:id="rId27"/>
    <p:sldId id="276" r:id="rId28"/>
    <p:sldId id="280" r:id="rId29"/>
    <p:sldId id="274" r:id="rId30"/>
    <p:sldId id="257" r:id="rId31"/>
    <p:sldId id="258" r:id="rId32"/>
    <p:sldId id="259" r:id="rId33"/>
    <p:sldId id="260" r:id="rId34"/>
    <p:sldId id="286" r:id="rId35"/>
    <p:sldId id="277" r:id="rId36"/>
    <p:sldId id="281" r:id="rId37"/>
    <p:sldId id="293" r:id="rId3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87"/>
    <p:restoredTop sz="82673"/>
  </p:normalViewPr>
  <p:slideViewPr>
    <p:cSldViewPr snapToGrid="0" snapToObjects="1">
      <p:cViewPr>
        <p:scale>
          <a:sx n="104" d="100"/>
          <a:sy n="104" d="100"/>
        </p:scale>
        <p:origin x="74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EEEAF-1B2A-C94F-A566-7CBAF9A76610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D6420-7FBA-544C-B092-4D0EB0EE75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0585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err="1" smtClean="0"/>
              <a:t>Spontan</a:t>
            </a:r>
            <a:r>
              <a:rPr lang="tr-TR" dirty="0" smtClean="0"/>
              <a:t> eylem başlamadan doğumun gerçekleşmesi amacıyla </a:t>
            </a:r>
            <a:r>
              <a:rPr lang="tr-TR" dirty="0" err="1" smtClean="0"/>
              <a:t>uterin</a:t>
            </a:r>
            <a:r>
              <a:rPr lang="tr-TR" dirty="0" smtClean="0"/>
              <a:t> </a:t>
            </a:r>
            <a:r>
              <a:rPr lang="tr-TR" dirty="0" err="1" smtClean="0"/>
              <a:t>kontraksiyonların</a:t>
            </a:r>
            <a:r>
              <a:rPr lang="tr-TR" dirty="0" smtClean="0"/>
              <a:t> başlatılmasıdır.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351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Bölünmüş dozların tartılma </a:t>
            </a:r>
            <a:r>
              <a:rPr lang="tr-TR" dirty="0" err="1" smtClean="0"/>
              <a:t>sı</a:t>
            </a:r>
            <a:r>
              <a:rPr lang="tr-TR" dirty="0" smtClean="0"/>
              <a:t> öneriliyor. Veya suda çözünerek ayarlanmasını. Dünyada</a:t>
            </a:r>
            <a:r>
              <a:rPr lang="tr-TR" baseline="0" dirty="0" smtClean="0"/>
              <a:t> bölünmüş dozlar da var.</a:t>
            </a:r>
            <a:r>
              <a:rPr lang="tr-TR" dirty="0" smtClean="0"/>
              <a:t> 25 </a:t>
            </a:r>
            <a:r>
              <a:rPr lang="tr-TR" dirty="0" err="1" smtClean="0"/>
              <a:t>cg</a:t>
            </a:r>
            <a:r>
              <a:rPr lang="tr-TR" dirty="0" smtClean="0"/>
              <a:t> ile daha </a:t>
            </a:r>
            <a:r>
              <a:rPr lang="tr-TR" dirty="0" err="1" smtClean="0"/>
              <a:t>fetal</a:t>
            </a:r>
            <a:r>
              <a:rPr lang="tr-TR" dirty="0" smtClean="0"/>
              <a:t> </a:t>
            </a:r>
            <a:r>
              <a:rPr lang="tr-TR" dirty="0" err="1" smtClean="0"/>
              <a:t>distres</a:t>
            </a:r>
            <a:r>
              <a:rPr lang="tr-TR" dirty="0" smtClean="0"/>
              <a:t> nedenli C/S, </a:t>
            </a:r>
            <a:r>
              <a:rPr lang="tr-TR" dirty="0" err="1" smtClean="0"/>
              <a:t>taşisistoli</a:t>
            </a:r>
            <a:r>
              <a:rPr lang="tr-TR" dirty="0" smtClean="0"/>
              <a:t>, NICU, </a:t>
            </a:r>
            <a:r>
              <a:rPr lang="tr-TR" dirty="0" err="1" smtClean="0"/>
              <a:t>mekonyum</a:t>
            </a:r>
            <a:r>
              <a:rPr lang="tr-TR" dirty="0" smtClean="0"/>
              <a:t> pasajı.</a:t>
            </a:r>
            <a:r>
              <a:rPr lang="tr-TR" baseline="0" dirty="0" smtClean="0"/>
              <a:t> 25 </a:t>
            </a:r>
            <a:r>
              <a:rPr lang="tr-TR" baseline="0" dirty="0" err="1" smtClean="0"/>
              <a:t>mcg</a:t>
            </a:r>
            <a:r>
              <a:rPr lang="tr-TR" baseline="0" dirty="0" smtClean="0"/>
              <a:t> ile yeterli cevap alınamadığı durumlarda 50 </a:t>
            </a:r>
            <a:r>
              <a:rPr lang="tr-TR" baseline="0" dirty="0" err="1" smtClean="0"/>
              <a:t>mcg</a:t>
            </a:r>
            <a:r>
              <a:rPr lang="tr-TR" baseline="0" dirty="0" smtClean="0"/>
              <a:t> kullanılabilir. En yaygın </a:t>
            </a:r>
            <a:r>
              <a:rPr lang="tr-TR" baseline="0" dirty="0" err="1" smtClean="0"/>
              <a:t>kullanı</a:t>
            </a:r>
            <a:r>
              <a:rPr lang="tr-TR" baseline="0" dirty="0" smtClean="0"/>
              <a:t> şekli vajinal. </a:t>
            </a:r>
            <a:r>
              <a:rPr lang="tr-TR" baseline="0" dirty="0" err="1" smtClean="0"/>
              <a:t>Bukkal</a:t>
            </a:r>
            <a:r>
              <a:rPr lang="tr-TR" baseline="0" dirty="0" smtClean="0"/>
              <a:t>/</a:t>
            </a:r>
            <a:r>
              <a:rPr lang="tr-TR" baseline="0" dirty="0" err="1" smtClean="0"/>
              <a:t>ublingualla</a:t>
            </a:r>
            <a:r>
              <a:rPr lang="tr-TR" baseline="0" dirty="0" smtClean="0"/>
              <a:t> ilgili az sayıda çalışma var. Bunlar karaciğer, bypass ettiklerinden </a:t>
            </a:r>
            <a:r>
              <a:rPr lang="tr-TR" baseline="0" dirty="0" err="1" smtClean="0"/>
              <a:t>biyoyararlanımları</a:t>
            </a:r>
            <a:r>
              <a:rPr lang="tr-TR" baseline="0" dirty="0" smtClean="0"/>
              <a:t> çok daha yüksek.50 </a:t>
            </a:r>
            <a:r>
              <a:rPr lang="tr-TR" baseline="0" dirty="0" err="1" smtClean="0"/>
              <a:t>mcg</a:t>
            </a:r>
            <a:r>
              <a:rPr lang="tr-TR" baseline="0" dirty="0" smtClean="0"/>
              <a:t> ile 100 </a:t>
            </a:r>
            <a:r>
              <a:rPr lang="tr-TR" baseline="0" dirty="0" err="1" smtClean="0"/>
              <a:t>mcg</a:t>
            </a:r>
            <a:r>
              <a:rPr lang="tr-TR" baseline="0" dirty="0" smtClean="0"/>
              <a:t> orali kıyaslamışlar, fark yokmuş. </a:t>
            </a:r>
            <a:r>
              <a:rPr lang="tr-TR" baseline="0" dirty="0" err="1" smtClean="0"/>
              <a:t>Vajinalle</a:t>
            </a:r>
            <a:r>
              <a:rPr lang="tr-TR" baseline="0" dirty="0" smtClean="0"/>
              <a:t> de kıyaslayınca fark </a:t>
            </a:r>
            <a:r>
              <a:rPr lang="tr-TR" baseline="0" dirty="0" err="1" smtClean="0"/>
              <a:t>yokmuş.Direk</a:t>
            </a:r>
            <a:r>
              <a:rPr lang="tr-TR" baseline="0" dirty="0" smtClean="0"/>
              <a:t> </a:t>
            </a:r>
            <a:r>
              <a:rPr lang="tr-TR" baseline="0" dirty="0" err="1" smtClean="0"/>
              <a:t>uterusu</a:t>
            </a:r>
            <a:r>
              <a:rPr lang="tr-TR" baseline="0" dirty="0" smtClean="0"/>
              <a:t> etkilemeyip </a:t>
            </a:r>
            <a:r>
              <a:rPr lang="tr-TR" baseline="0" dirty="0" err="1" smtClean="0"/>
              <a:t>taşisisoliyi</a:t>
            </a:r>
            <a:r>
              <a:rPr lang="tr-TR" baseline="0" dirty="0" smtClean="0"/>
              <a:t> daha az yapacağına dair </a:t>
            </a:r>
            <a:r>
              <a:rPr lang="tr-TR" baseline="0" dirty="0" err="1" smtClean="0"/>
              <a:t>hipoteler</a:t>
            </a:r>
            <a:r>
              <a:rPr lang="tr-TR" baseline="0" dirty="0" smtClean="0"/>
              <a:t> de </a:t>
            </a:r>
            <a:r>
              <a:rPr lang="tr-TR" baseline="0" dirty="0" err="1" smtClean="0"/>
              <a:t>var.Genel</a:t>
            </a:r>
            <a:r>
              <a:rPr lang="tr-TR" baseline="0" dirty="0" smtClean="0"/>
              <a:t> olarak oral ve </a:t>
            </a:r>
            <a:r>
              <a:rPr lang="tr-TR" baseline="0" dirty="0" err="1" smtClean="0"/>
              <a:t>vaginalde</a:t>
            </a:r>
            <a:r>
              <a:rPr lang="tr-TR" baseline="0" dirty="0" smtClean="0"/>
              <a:t> doz artınca doğuma kadar geçen süre azalır, ama </a:t>
            </a:r>
            <a:r>
              <a:rPr lang="tr-TR" baseline="0" dirty="0" err="1" smtClean="0"/>
              <a:t>taşisistoli</a:t>
            </a:r>
            <a:r>
              <a:rPr lang="tr-TR" baseline="0" dirty="0" smtClean="0"/>
              <a:t> oranı artar.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8794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Proğesin</a:t>
            </a:r>
            <a:r>
              <a:rPr lang="tr-TR" dirty="0" smtClean="0"/>
              <a:t> İçinde 10 mg var. </a:t>
            </a:r>
            <a:r>
              <a:rPr lang="tr-TR" dirty="0" err="1" smtClean="0"/>
              <a:t>İntraservikal</a:t>
            </a:r>
            <a:r>
              <a:rPr lang="tr-TR" dirty="0" smtClean="0"/>
              <a:t> jel: </a:t>
            </a:r>
            <a:r>
              <a:rPr lang="tr-TR" dirty="0" err="1" smtClean="0"/>
              <a:t>prepidil</a:t>
            </a:r>
            <a:r>
              <a:rPr lang="tr-TR" dirty="0" smtClean="0"/>
              <a:t>. </a:t>
            </a:r>
            <a:r>
              <a:rPr lang="tr-TR" dirty="0" err="1" smtClean="0"/>
              <a:t>İntravajinalin</a:t>
            </a:r>
            <a:r>
              <a:rPr lang="tr-TR" baseline="0" dirty="0" smtClean="0"/>
              <a:t> daha etkili olduğunu gösteren çalışmalar var. Ama az. </a:t>
            </a:r>
            <a:r>
              <a:rPr lang="tr-TR" dirty="0" smtClean="0"/>
              <a:t>Bunlar </a:t>
            </a:r>
            <a:r>
              <a:rPr lang="tr-TR" dirty="0" err="1" smtClean="0"/>
              <a:t>misoprostolden</a:t>
            </a:r>
            <a:r>
              <a:rPr lang="tr-TR" dirty="0" smtClean="0"/>
              <a:t> daha </a:t>
            </a:r>
            <a:r>
              <a:rPr lang="tr-TR" dirty="0" err="1" smtClean="0"/>
              <a:t>pahalı.EMRde</a:t>
            </a:r>
            <a:r>
              <a:rPr lang="tr-TR" dirty="0" smtClean="0"/>
              <a:t> de güvenle kullanılır, enfeksiyon,</a:t>
            </a:r>
            <a:r>
              <a:rPr lang="tr-TR" baseline="0" dirty="0" smtClean="0"/>
              <a:t> </a:t>
            </a:r>
            <a:r>
              <a:rPr lang="tr-TR" baseline="0" dirty="0" err="1" smtClean="0"/>
              <a:t>neonatal</a:t>
            </a:r>
            <a:r>
              <a:rPr lang="tr-TR" baseline="0" dirty="0" smtClean="0"/>
              <a:t> veya </a:t>
            </a:r>
            <a:r>
              <a:rPr lang="tr-TR" baseline="0" dirty="0" err="1" smtClean="0"/>
              <a:t>maternal</a:t>
            </a:r>
            <a:r>
              <a:rPr lang="tr-TR" baseline="0" dirty="0" smtClean="0"/>
              <a:t> olumsuz sonuçla ilişkisi </a:t>
            </a:r>
            <a:r>
              <a:rPr lang="tr-TR" baseline="0" dirty="0" err="1" smtClean="0"/>
              <a:t>gösterilmemeiş</a:t>
            </a:r>
            <a:r>
              <a:rPr lang="tr-TR" baseline="0" dirty="0" smtClean="0"/>
              <a:t>. 2. defa uygulanması ile ilgili yeterli çalışma yok. 24 saat kullanımı öneriliyor. </a:t>
            </a:r>
            <a:br>
              <a:rPr lang="tr-TR" baseline="0" dirty="0" smtClean="0"/>
            </a:br>
            <a:r>
              <a:rPr lang="tr-TR" baseline="0" dirty="0" err="1" smtClean="0"/>
              <a:t>Prostoglandinler</a:t>
            </a:r>
            <a:r>
              <a:rPr lang="tr-TR" baseline="0" dirty="0" smtClean="0"/>
              <a:t> 3 grup. 1 ve 3: Havayollarını </a:t>
            </a:r>
            <a:r>
              <a:rPr lang="tr-TR" baseline="0" dirty="0" err="1" smtClean="0"/>
              <a:t>dilated</a:t>
            </a:r>
            <a:r>
              <a:rPr lang="tr-TR" baseline="0" dirty="0" smtClean="0"/>
              <a:t> eder, </a:t>
            </a:r>
            <a:r>
              <a:rPr lang="tr-TR" baseline="0" dirty="0" err="1" smtClean="0"/>
              <a:t>vasodilatasyon</a:t>
            </a:r>
            <a:r>
              <a:rPr lang="tr-TR" baseline="0" dirty="0" smtClean="0"/>
              <a:t> yapar </a:t>
            </a:r>
            <a:r>
              <a:rPr lang="tr-TR" baseline="0" dirty="0" err="1" smtClean="0"/>
              <a:t>inflamasyonu</a:t>
            </a:r>
            <a:r>
              <a:rPr lang="tr-TR" baseline="0" dirty="0" smtClean="0"/>
              <a:t> azaltır. Grup 2: tam tersi. PG E1 ve E2 1. grupta olduğundan astımda </a:t>
            </a:r>
            <a:r>
              <a:rPr lang="tr-TR" baseline="0" dirty="0" err="1" smtClean="0"/>
              <a:t>zararsız.PG</a:t>
            </a:r>
            <a:r>
              <a:rPr lang="tr-TR" baseline="0" dirty="0" smtClean="0"/>
              <a:t> f2 alfa grup 2, zararlı.</a:t>
            </a:r>
          </a:p>
          <a:p>
            <a:r>
              <a:rPr lang="tr-TR" baseline="0" dirty="0" smtClean="0"/>
              <a:t>2013te </a:t>
            </a:r>
            <a:r>
              <a:rPr lang="tr-TR" baseline="0" dirty="0" err="1" smtClean="0"/>
              <a:t>Gree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Jornalde</a:t>
            </a:r>
            <a:r>
              <a:rPr lang="tr-TR" baseline="0" dirty="0" smtClean="0"/>
              <a:t> yayınlanmış olan bir </a:t>
            </a:r>
            <a:r>
              <a:rPr lang="tr-TR" baseline="0" dirty="0" err="1" smtClean="0"/>
              <a:t>RCTde</a:t>
            </a:r>
            <a:r>
              <a:rPr lang="tr-TR" baseline="0" dirty="0" smtClean="0"/>
              <a:t> 200 </a:t>
            </a:r>
            <a:r>
              <a:rPr lang="tr-TR" baseline="0" dirty="0" err="1" smtClean="0"/>
              <a:t>mcg</a:t>
            </a:r>
            <a:r>
              <a:rPr lang="tr-TR" baseline="0" dirty="0" smtClean="0"/>
              <a:t> </a:t>
            </a:r>
            <a:r>
              <a:rPr lang="tr-TR" baseline="0" dirty="0" err="1" smtClean="0"/>
              <a:t>mizo</a:t>
            </a:r>
            <a:r>
              <a:rPr lang="tr-TR" baseline="0" dirty="0" smtClean="0"/>
              <a:t> </a:t>
            </a:r>
            <a:r>
              <a:rPr lang="tr-TR" baseline="0" dirty="0" err="1" smtClean="0"/>
              <a:t>ovulle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dinoprostol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karşılaşrırılmış</a:t>
            </a:r>
            <a:r>
              <a:rPr lang="tr-TR" baseline="0" dirty="0" smtClean="0"/>
              <a:t>. </a:t>
            </a:r>
            <a:r>
              <a:rPr lang="tr-TR" baseline="0" dirty="0" err="1" smtClean="0"/>
              <a:t>Dinoda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döğuma</a:t>
            </a:r>
            <a:r>
              <a:rPr lang="tr-TR" baseline="0" dirty="0" smtClean="0"/>
              <a:t> kadar geçen süre aynı (32 </a:t>
            </a:r>
            <a:r>
              <a:rPr lang="tr-TR" baseline="0" dirty="0" err="1" smtClean="0"/>
              <a:t>vs</a:t>
            </a:r>
            <a:r>
              <a:rPr lang="tr-TR" baseline="0" dirty="0" smtClean="0"/>
              <a:t> 21 saat) </a:t>
            </a:r>
            <a:r>
              <a:rPr lang="tr-TR" baseline="0" dirty="0" err="1" smtClean="0"/>
              <a:t>Taşisistoli</a:t>
            </a:r>
            <a:r>
              <a:rPr lang="tr-TR" baseline="0" dirty="0" smtClean="0"/>
              <a:t> </a:t>
            </a:r>
            <a:r>
              <a:rPr lang="tr-TR" baseline="0" dirty="0" err="1" smtClean="0"/>
              <a:t>dinoda</a:t>
            </a:r>
            <a:r>
              <a:rPr lang="tr-TR" baseline="0" dirty="0" smtClean="0"/>
              <a:t> daha az (%13 </a:t>
            </a:r>
            <a:r>
              <a:rPr lang="tr-TR" baseline="0" dirty="0" err="1" smtClean="0"/>
              <a:t>vs</a:t>
            </a:r>
            <a:r>
              <a:rPr lang="tr-TR" baseline="0" dirty="0" smtClean="0"/>
              <a:t> %4) C/S oranları yakın (%26vs %27)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4697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Genelde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kateter</a:t>
            </a:r>
            <a:r>
              <a:rPr lang="tr-TR" baseline="0" dirty="0" smtClean="0"/>
              <a:t> kendisi </a:t>
            </a:r>
            <a:r>
              <a:rPr lang="tr-TR" baseline="0" dirty="0" err="1" smtClean="0"/>
              <a:t>çıkaınca</a:t>
            </a:r>
            <a:r>
              <a:rPr lang="tr-TR" baseline="0" dirty="0" smtClean="0"/>
              <a:t> veya </a:t>
            </a:r>
            <a:r>
              <a:rPr lang="tr-TR" baseline="0" dirty="0" err="1" smtClean="0"/>
              <a:t>serviks</a:t>
            </a:r>
            <a:r>
              <a:rPr lang="tr-TR" baseline="0" dirty="0" smtClean="0"/>
              <a:t> olgunlaşınca çıkarılır ve </a:t>
            </a:r>
            <a:r>
              <a:rPr lang="tr-TR" baseline="0" dirty="0" err="1" smtClean="0"/>
              <a:t>oksitosin</a:t>
            </a:r>
            <a:r>
              <a:rPr lang="tr-TR" baseline="0" dirty="0" smtClean="0"/>
              <a:t> başlanır. Beraber </a:t>
            </a:r>
            <a:r>
              <a:rPr lang="tr-TR" baseline="0" dirty="0" err="1" smtClean="0"/>
              <a:t>oksitosin</a:t>
            </a:r>
            <a:r>
              <a:rPr lang="tr-TR" baseline="0" dirty="0" smtClean="0"/>
              <a:t> başlayıp sürenin kısaldığını gösteren çalışmalar </a:t>
            </a:r>
            <a:r>
              <a:rPr lang="tr-TR" baseline="0" dirty="0" err="1" smtClean="0"/>
              <a:t>var.RCTlerde</a:t>
            </a:r>
            <a:r>
              <a:rPr lang="tr-TR" baseline="0" dirty="0" smtClean="0"/>
              <a:t> traksiyon yaparak </a:t>
            </a:r>
            <a:r>
              <a:rPr lang="tr-TR" baseline="0" dirty="0" err="1" smtClean="0"/>
              <a:t>ekspulsiyona</a:t>
            </a:r>
            <a:r>
              <a:rPr lang="tr-TR" baseline="0" dirty="0" smtClean="0"/>
              <a:t> kadar geçen süre </a:t>
            </a:r>
            <a:r>
              <a:rPr lang="tr-TR" baseline="0" dirty="0" err="1" smtClean="0"/>
              <a:t>kısltılır</a:t>
            </a:r>
            <a:r>
              <a:rPr lang="tr-TR" baseline="0" dirty="0" smtClean="0"/>
              <a:t> ama </a:t>
            </a:r>
            <a:r>
              <a:rPr lang="tr-TR" baseline="0" dirty="0" err="1" smtClean="0"/>
              <a:t>servikal</a:t>
            </a:r>
            <a:r>
              <a:rPr lang="tr-TR" baseline="0" dirty="0" smtClean="0"/>
              <a:t> olgunlaşma ve doğuma kadar geçen süre </a:t>
            </a:r>
            <a:r>
              <a:rPr lang="tr-TR" baseline="0" dirty="0" err="1" smtClean="0"/>
              <a:t>değişmemeiş</a:t>
            </a:r>
            <a:r>
              <a:rPr lang="tr-TR" baseline="0" dirty="0" smtClean="0"/>
              <a:t>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52415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İçteki balon 40 ml, dıştaki balon 20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mL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. Sonra 80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mL’ye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kadar</a:t>
            </a:r>
          </a:p>
          <a:p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Foley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kateterden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daha etkili değil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dirty="0" smtClean="0">
                <a:solidFill>
                  <a:srgbClr val="C00000"/>
                </a:solidFill>
                <a:latin typeface="Comic Sans MS" charset="0"/>
                <a:ea typeface="Comic Sans MS" charset="0"/>
                <a:cs typeface="Comic Sans MS" charset="0"/>
              </a:rPr>
              <a:t>MAX 12SAAT TUTULUYOR.</a:t>
            </a:r>
            <a:r>
              <a:rPr lang="tr-TR" sz="1200" baseline="0" dirty="0" smtClean="0">
                <a:solidFill>
                  <a:srgbClr val="C00000"/>
                </a:solidFill>
                <a:latin typeface="Comic Sans MS" charset="0"/>
                <a:ea typeface="Comic Sans MS" charset="0"/>
                <a:cs typeface="Comic Sans MS" charset="0"/>
              </a:rPr>
              <a:t> BU ÖNEMDE EĞER YETERLİ BİSHOP OLMAYANLAR DA OKSİTOSİN VE ERKE AMNİYOTOMİ UYGULAMIŞLAR. </a:t>
            </a:r>
            <a:r>
              <a:rPr lang="tr-TR" sz="1200" baseline="0" dirty="0" err="1" smtClean="0">
                <a:solidFill>
                  <a:srgbClr val="C00000"/>
                </a:solidFill>
                <a:latin typeface="Comic Sans MS" charset="0"/>
                <a:ea typeface="Comic Sans MS" charset="0"/>
                <a:cs typeface="Comic Sans MS" charset="0"/>
              </a:rPr>
              <a:t>SOGC’de</a:t>
            </a:r>
            <a:r>
              <a:rPr lang="tr-TR" sz="1200" baseline="0" dirty="0" smtClean="0">
                <a:solidFill>
                  <a:srgbClr val="C00000"/>
                </a:solidFill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baseline="0" dirty="0" err="1" smtClean="0">
                <a:solidFill>
                  <a:srgbClr val="C00000"/>
                </a:solidFill>
                <a:latin typeface="Comic Sans MS" charset="0"/>
                <a:ea typeface="Comic Sans MS" charset="0"/>
                <a:cs typeface="Comic Sans MS" charset="0"/>
              </a:rPr>
              <a:t>foley</a:t>
            </a:r>
            <a:r>
              <a:rPr lang="tr-TR" sz="1200" baseline="0" dirty="0" smtClean="0">
                <a:solidFill>
                  <a:srgbClr val="C00000"/>
                </a:solidFill>
                <a:latin typeface="Comic Sans MS" charset="0"/>
                <a:ea typeface="Comic Sans MS" charset="0"/>
                <a:cs typeface="Comic Sans MS" charset="0"/>
              </a:rPr>
              <a:t> 24 saat tutulur diyor, </a:t>
            </a:r>
            <a:r>
              <a:rPr lang="tr-TR" sz="1200" baseline="0" dirty="0" err="1" smtClean="0">
                <a:solidFill>
                  <a:srgbClr val="C00000"/>
                </a:solidFill>
                <a:latin typeface="Comic Sans MS" charset="0"/>
                <a:ea typeface="Comic Sans MS" charset="0"/>
                <a:cs typeface="Comic Sans MS" charset="0"/>
              </a:rPr>
              <a:t>uptodate</a:t>
            </a:r>
            <a:r>
              <a:rPr lang="tr-TR" sz="1200" baseline="0" dirty="0" smtClean="0">
                <a:solidFill>
                  <a:srgbClr val="C00000"/>
                </a:solidFill>
                <a:latin typeface="Comic Sans MS" charset="0"/>
                <a:ea typeface="Comic Sans MS" charset="0"/>
                <a:cs typeface="Comic Sans MS" charset="0"/>
              </a:rPr>
              <a:t> 12 saat.</a:t>
            </a:r>
            <a:endParaRPr lang="tr-TR" sz="1200" dirty="0" smtClean="0">
              <a:solidFill>
                <a:srgbClr val="C00000"/>
              </a:solidFill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3647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Her iki yöntemle de C/S oranı aynı, sadece PG</a:t>
            </a:r>
            <a:r>
              <a:rPr lang="tr-TR" baseline="0" dirty="0" smtClean="0"/>
              <a:t> ile geçen süre daha kısa. Ama vajinal doğum oranı aynı. Aynı şekilde etkin </a:t>
            </a:r>
            <a:r>
              <a:rPr lang="tr-TR" baseline="0" dirty="0" err="1" smtClean="0"/>
              <a:t>sayabiliriz.</a:t>
            </a:r>
            <a:r>
              <a:rPr lang="tr-TR" dirty="0" err="1" smtClean="0"/>
              <a:t>Oksitosin</a:t>
            </a:r>
            <a:r>
              <a:rPr lang="tr-TR" dirty="0" smtClean="0"/>
              <a:t> ve </a:t>
            </a:r>
            <a:r>
              <a:rPr lang="tr-TR" dirty="0" err="1" smtClean="0"/>
              <a:t>propess</a:t>
            </a:r>
            <a:r>
              <a:rPr lang="tr-TR" dirty="0" smtClean="0"/>
              <a:t> soğuk </a:t>
            </a:r>
            <a:r>
              <a:rPr lang="tr-TR" dirty="0" err="1" smtClean="0"/>
              <a:t>zincide.Enfeksiyonla</a:t>
            </a:r>
            <a:r>
              <a:rPr lang="tr-TR" dirty="0" smtClean="0"/>
              <a:t> alakalı:</a:t>
            </a:r>
            <a:r>
              <a:rPr lang="tr-TR" baseline="0" dirty="0" smtClean="0"/>
              <a:t> Bir derlemede balon uygulananlarda </a:t>
            </a:r>
            <a:r>
              <a:rPr lang="tr-TR" baseline="0" dirty="0" err="1" smtClean="0"/>
              <a:t>maternal</a:t>
            </a:r>
            <a:r>
              <a:rPr lang="tr-TR" baseline="0" dirty="0" smtClean="0"/>
              <a:t> enfeksiyon oranı %9 olarak bildirilmiş. </a:t>
            </a:r>
            <a:r>
              <a:rPr lang="tr-TR" baseline="0" dirty="0" err="1" smtClean="0"/>
              <a:t>RCTlerde</a:t>
            </a:r>
            <a:r>
              <a:rPr lang="tr-TR" baseline="0" dirty="0" smtClean="0"/>
              <a:t> anlamlı bir </a:t>
            </a:r>
            <a:r>
              <a:rPr lang="tr-TR" baseline="0" dirty="0" err="1" smtClean="0"/>
              <a:t>enfeksyion</a:t>
            </a:r>
            <a:r>
              <a:rPr lang="tr-TR" baseline="0" dirty="0" smtClean="0"/>
              <a:t> yok, ama bunlar </a:t>
            </a:r>
            <a:r>
              <a:rPr lang="tr-TR" baseline="0" dirty="0" err="1" smtClean="0"/>
              <a:t>genede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memranları</a:t>
            </a:r>
            <a:r>
              <a:rPr lang="tr-TR" baseline="0" dirty="0" smtClean="0"/>
              <a:t> </a:t>
            </a:r>
            <a:r>
              <a:rPr lang="tr-TR" baseline="0" dirty="0" err="1" smtClean="0"/>
              <a:t>intakt</a:t>
            </a:r>
            <a:r>
              <a:rPr lang="tr-TR" baseline="0" dirty="0" smtClean="0"/>
              <a:t> olanları almış. </a:t>
            </a:r>
            <a:r>
              <a:rPr lang="tr-TR" baseline="0" dirty="0" err="1" smtClean="0"/>
              <a:t>Membran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rüptürü</a:t>
            </a:r>
            <a:r>
              <a:rPr lang="tr-TR" baseline="0" dirty="0" smtClean="0"/>
              <a:t> olanlarda tan bir </a:t>
            </a:r>
            <a:r>
              <a:rPr lang="tr-TR" baseline="0" dirty="0" err="1" smtClean="0"/>
              <a:t>konsensus</a:t>
            </a:r>
            <a:r>
              <a:rPr lang="tr-TR" baseline="0" dirty="0" smtClean="0"/>
              <a:t> yok. Önemli bir enfeksiyon olgusu bildirilmemiş, ama yine de iç </a:t>
            </a:r>
            <a:r>
              <a:rPr lang="tr-TR" baseline="0" dirty="0" err="1" smtClean="0"/>
              <a:t>rahatlatıcıdeğil</a:t>
            </a:r>
            <a:r>
              <a:rPr lang="tr-TR" baseline="0" dirty="0" smtClean="0"/>
              <a:t>. Kimi böyle riskli </a:t>
            </a:r>
            <a:r>
              <a:rPr lang="tr-TR" baseline="0" dirty="0" err="1" smtClean="0"/>
              <a:t>hastaarda</a:t>
            </a:r>
            <a:r>
              <a:rPr lang="tr-TR" baseline="0" dirty="0" smtClean="0"/>
              <a:t> kullanmıyor, kimi süreyi 12 saat ile kısıtlıyor. Tam bir </a:t>
            </a:r>
            <a:r>
              <a:rPr lang="tr-TR" baseline="0" dirty="0" err="1" smtClean="0"/>
              <a:t>konsensus</a:t>
            </a:r>
            <a:r>
              <a:rPr lang="tr-TR" baseline="0" dirty="0" smtClean="0"/>
              <a:t> yok.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34705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Kateter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+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ile sadece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kateter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arasında fark yok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11594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96 RCT 17397 kadın. Vajinal en etkili</a:t>
            </a:r>
            <a:r>
              <a:rPr lang="tr-TR" baseline="0" dirty="0" smtClean="0"/>
              <a:t> gibi, ama </a:t>
            </a:r>
            <a:r>
              <a:rPr lang="tr-TR" baseline="0" dirty="0" err="1" smtClean="0"/>
              <a:t>hipersitmülasyon</a:t>
            </a:r>
            <a:r>
              <a:rPr lang="tr-TR" baseline="0" dirty="0" smtClean="0"/>
              <a:t> en çok onda oluyor. Oral </a:t>
            </a:r>
            <a:r>
              <a:rPr lang="tr-TR" baseline="0" dirty="0" err="1" smtClean="0"/>
              <a:t>mizo</a:t>
            </a:r>
            <a:r>
              <a:rPr lang="tr-TR" baseline="0" dirty="0" smtClean="0"/>
              <a:t> en az C/S oranı ile en iyi tercih gibi, çünkü daha güvenli.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03302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Sabitlemek amacıyla </a:t>
            </a:r>
            <a:r>
              <a:rPr lang="tr-TR" dirty="0" err="1" smtClean="0"/>
              <a:t>Fornikse</a:t>
            </a:r>
            <a:r>
              <a:rPr lang="tr-TR" dirty="0" smtClean="0"/>
              <a:t> tampon </a:t>
            </a:r>
            <a:r>
              <a:rPr lang="tr-TR" dirty="0" err="1" smtClean="0"/>
              <a:t>koyulur.Fazla</a:t>
            </a:r>
            <a:r>
              <a:rPr lang="tr-TR" dirty="0" smtClean="0"/>
              <a:t> deneyim yok, “çalışmalar küçük çaplı.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0163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Bu çalışmalara göre anlamlı bir katkısı yok ama çok az ve yetersiz çalışma var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5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34. Haftadan doğuma</a:t>
            </a:r>
            <a:r>
              <a:rPr lang="tr-TR" baseline="0" dirty="0" smtClean="0"/>
              <a:t> kadar </a:t>
            </a:r>
            <a:r>
              <a:rPr lang="tr-TR" baseline="0" dirty="0" err="1" smtClean="0"/>
              <a:t>mymetriyal</a:t>
            </a:r>
            <a:r>
              <a:rPr lang="tr-TR" baseline="0" dirty="0" smtClean="0"/>
              <a:t> cevap sabit kalır. </a:t>
            </a:r>
            <a:r>
              <a:rPr lang="tr-TR" dirty="0" err="1" smtClean="0"/>
              <a:t>Spontan</a:t>
            </a:r>
            <a:r>
              <a:rPr lang="tr-TR" dirty="0" smtClean="0"/>
              <a:t> eylem başlayınca reseptörler ve </a:t>
            </a:r>
            <a:r>
              <a:rPr lang="tr-TR" dirty="0" err="1" smtClean="0"/>
              <a:t>myometrial</a:t>
            </a:r>
            <a:r>
              <a:rPr lang="tr-TR" baseline="0" dirty="0" smtClean="0"/>
              <a:t> duyarlılık yine artar. </a:t>
            </a:r>
            <a:r>
              <a:rPr lang="tr-TR" baseline="0" dirty="0" err="1" smtClean="0"/>
              <a:t>Gastorintestinal</a:t>
            </a:r>
            <a:r>
              <a:rPr lang="tr-TR" baseline="0" dirty="0" smtClean="0"/>
              <a:t> enzimlerle hızla yıkıldığı için oral kullanıma uygun değildir.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5515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Başka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servikal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skorlama</a:t>
            </a:r>
            <a:r>
              <a:rPr lang="tr-TR" baseline="0" dirty="0" smtClean="0"/>
              <a:t> sistemleri olsa da en sık kullanılan </a:t>
            </a:r>
            <a:r>
              <a:rPr lang="tr-TR" baseline="0" dirty="0" err="1" smtClean="0"/>
              <a:t>Bishop</a:t>
            </a:r>
            <a:r>
              <a:rPr lang="tr-TR" baseline="0" dirty="0" smtClean="0"/>
              <a:t>. Eşik değer farklı şekillerde kabul ediliyor. İyi olarak 4 , 6 veya 8 ve üzerini alanlar </a:t>
            </a:r>
            <a:r>
              <a:rPr lang="tr-TR" baseline="0" dirty="0" err="1" smtClean="0"/>
              <a:t>var.Bir</a:t>
            </a:r>
            <a:r>
              <a:rPr lang="tr-TR" baseline="0" dirty="0" smtClean="0"/>
              <a:t> de bunun sadeleştirilmiş formu var.. </a:t>
            </a:r>
            <a:r>
              <a:rPr lang="tr-TR" baseline="0" dirty="0" err="1" smtClean="0"/>
              <a:t>Serviksin</a:t>
            </a:r>
            <a:r>
              <a:rPr lang="tr-TR" baseline="0" dirty="0" smtClean="0"/>
              <a:t> kıvamı ve pozisyonu hariç diğer üç kriter alınıyor. Bu şekilde 5 ve üzeri olması klasik </a:t>
            </a:r>
            <a:r>
              <a:rPr lang="tr-TR" baseline="0" dirty="0" err="1" smtClean="0"/>
              <a:t>Bishoptaki</a:t>
            </a:r>
            <a:r>
              <a:rPr lang="tr-TR" baseline="0" dirty="0" smtClean="0"/>
              <a:t> 8 ve üzerine denk </a:t>
            </a:r>
            <a:r>
              <a:rPr lang="tr-TR" baseline="0" dirty="0" err="1" smtClean="0"/>
              <a:t>geliyor.BİZDE</a:t>
            </a:r>
            <a:r>
              <a:rPr lang="tr-TR" baseline="0" dirty="0" smtClean="0"/>
              <a:t> sınır 6 ve üzeri. Alttaki tablo </a:t>
            </a:r>
            <a:r>
              <a:rPr lang="tr-TR" baseline="0" dirty="0" err="1" smtClean="0"/>
              <a:t>misoprostol</a:t>
            </a:r>
            <a:r>
              <a:rPr lang="tr-TR" baseline="0" dirty="0" smtClean="0"/>
              <a:t> kullanıma girmeden önce 1985 yılındaki indüksiyon başarısızlığının oranlarını gösteriyor.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0972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Bizde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1000 cc %5 DRL (diyabetiklerde SF) içine 10 U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oksitosin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koyularak 4 damla/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dk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(2mU/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dk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dozundan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intravenöz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infüzyona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başlanır. 15 dakikada bir 4 damla/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dk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dk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 doz arttırılır. En yüksek 32 damla/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dk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dozuna çıkılır.</a:t>
            </a:r>
            <a:r>
              <a:rPr lang="tr-TR" dirty="0" smtClean="0">
                <a:effectLst/>
              </a:rPr>
              <a:t>  Kolay uygulama şekli 1000 içine 60 U. Yani her 1 ml’de 60 </a:t>
            </a:r>
            <a:r>
              <a:rPr lang="tr-TR" dirty="0" err="1" smtClean="0">
                <a:effectLst/>
              </a:rPr>
              <a:t>mU</a:t>
            </a:r>
            <a:r>
              <a:rPr lang="tr-TR" dirty="0" smtClean="0">
                <a:effectLst/>
              </a:rPr>
              <a:t>. Saatte</a:t>
            </a:r>
            <a:r>
              <a:rPr lang="tr-TR" baseline="0" dirty="0" smtClean="0">
                <a:effectLst/>
              </a:rPr>
              <a:t> 1 ml gidiyorsa </a:t>
            </a:r>
            <a:r>
              <a:rPr lang="tr-TR" baseline="0" dirty="0" err="1" smtClean="0">
                <a:effectLst/>
              </a:rPr>
              <a:t>dakakda</a:t>
            </a:r>
            <a:r>
              <a:rPr lang="tr-TR" baseline="0" dirty="0" smtClean="0">
                <a:effectLst/>
              </a:rPr>
              <a:t> 1 </a:t>
            </a:r>
            <a:r>
              <a:rPr lang="tr-TR" baseline="0" dirty="0" err="1" smtClean="0">
                <a:effectLst/>
              </a:rPr>
              <a:t>mU</a:t>
            </a:r>
            <a:r>
              <a:rPr lang="tr-TR" baseline="0" dirty="0" smtClean="0">
                <a:effectLst/>
              </a:rPr>
              <a:t> gidiyor demektir. Buna göre daha rahat </a:t>
            </a:r>
            <a:r>
              <a:rPr lang="tr-TR" baseline="0" dirty="0" err="1" smtClean="0">
                <a:effectLst/>
              </a:rPr>
              <a:t>ayarlanabilir.Amaca</a:t>
            </a:r>
            <a:r>
              <a:rPr lang="tr-TR" baseline="0" dirty="0" smtClean="0">
                <a:effectLst/>
              </a:rPr>
              <a:t> ulaştıktan sonra bir grup ilacı kapatıyor, bir grup devam ediyor. </a:t>
            </a:r>
            <a:r>
              <a:rPr lang="tr-TR" baseline="0" dirty="0" err="1" smtClean="0">
                <a:effectLst/>
              </a:rPr>
              <a:t>Kapattıktamn</a:t>
            </a:r>
            <a:r>
              <a:rPr lang="tr-TR" baseline="0" dirty="0" smtClean="0">
                <a:effectLst/>
              </a:rPr>
              <a:t> sonra %30 tekrar başlamak </a:t>
            </a:r>
            <a:r>
              <a:rPr lang="tr-TR" baseline="0" dirty="0" err="1" smtClean="0">
                <a:effectLst/>
              </a:rPr>
              <a:t>gerekmiş.Kapatılanda</a:t>
            </a:r>
            <a:r>
              <a:rPr lang="tr-TR" baseline="0" dirty="0" smtClean="0">
                <a:effectLst/>
              </a:rPr>
              <a:t> C/S ve </a:t>
            </a:r>
            <a:r>
              <a:rPr lang="tr-TR" baseline="0" dirty="0" err="1" smtClean="0">
                <a:effectLst/>
              </a:rPr>
              <a:t>taşisistoli</a:t>
            </a:r>
            <a:r>
              <a:rPr lang="tr-TR" baseline="0" dirty="0" smtClean="0">
                <a:effectLst/>
              </a:rPr>
              <a:t> oranları </a:t>
            </a:r>
            <a:r>
              <a:rPr lang="tr-TR" baseline="0" dirty="0" err="1" smtClean="0">
                <a:effectLst/>
              </a:rPr>
              <a:t>dşmüş</a:t>
            </a:r>
            <a:r>
              <a:rPr lang="tr-TR" baseline="0" dirty="0" smtClean="0">
                <a:effectLst/>
              </a:rPr>
              <a:t>, ama aktif faz süresi uzamış. Bu konuda </a:t>
            </a:r>
            <a:r>
              <a:rPr lang="tr-TR" baseline="0" dirty="0" err="1" smtClean="0">
                <a:effectLst/>
              </a:rPr>
              <a:t>konsesnsus</a:t>
            </a:r>
            <a:r>
              <a:rPr lang="tr-TR" baseline="0" dirty="0" smtClean="0">
                <a:effectLst/>
              </a:rPr>
              <a:t> yok. 6-10 dakikalık aralarla </a:t>
            </a:r>
            <a:r>
              <a:rPr lang="tr-TR" baseline="0" dirty="0" err="1" smtClean="0">
                <a:effectLst/>
              </a:rPr>
              <a:t>pulsatil</a:t>
            </a:r>
            <a:r>
              <a:rPr lang="tr-TR" baseline="0" dirty="0" smtClean="0">
                <a:effectLst/>
              </a:rPr>
              <a:t> veren de olmuş. </a:t>
            </a:r>
            <a:r>
              <a:rPr lang="tr-TR" baseline="0" dirty="0" err="1" smtClean="0">
                <a:effectLst/>
              </a:rPr>
              <a:t>Spesisifk</a:t>
            </a:r>
            <a:r>
              <a:rPr lang="tr-TR" baseline="0" dirty="0" smtClean="0">
                <a:effectLst/>
              </a:rPr>
              <a:t> bir alete ihtiyaç olduğundan pek kullanılmıyor. Süre uzarken, total doz ve </a:t>
            </a:r>
            <a:r>
              <a:rPr lang="tr-TR" baseline="0" dirty="0" err="1" smtClean="0">
                <a:effectLst/>
              </a:rPr>
              <a:t>hipersitumilasyon</a:t>
            </a:r>
            <a:r>
              <a:rPr lang="tr-TR" baseline="0" dirty="0" smtClean="0">
                <a:effectLst/>
              </a:rPr>
              <a:t> oranı </a:t>
            </a:r>
            <a:r>
              <a:rPr lang="tr-TR" baseline="0" dirty="0" err="1" smtClean="0">
                <a:effectLst/>
              </a:rPr>
              <a:t>düşmüş.Uzun</a:t>
            </a:r>
            <a:r>
              <a:rPr lang="tr-TR" baseline="0" dirty="0" smtClean="0">
                <a:effectLst/>
              </a:rPr>
              <a:t> süre alanda teorik olarak in </a:t>
            </a:r>
            <a:r>
              <a:rPr lang="tr-TR" baseline="0" dirty="0" err="1" smtClean="0">
                <a:effectLst/>
              </a:rPr>
              <a:t>vitro</a:t>
            </a:r>
            <a:r>
              <a:rPr lang="tr-TR" baseline="0" dirty="0" smtClean="0">
                <a:effectLst/>
              </a:rPr>
              <a:t> çalışmalarda reseptörlerde </a:t>
            </a:r>
            <a:r>
              <a:rPr lang="tr-TR" baseline="0" dirty="0" err="1" smtClean="0">
                <a:effectLst/>
              </a:rPr>
              <a:t>desensitizasyon</a:t>
            </a:r>
            <a:r>
              <a:rPr lang="tr-TR" baseline="0" dirty="0" smtClean="0">
                <a:effectLst/>
              </a:rPr>
              <a:t> </a:t>
            </a:r>
            <a:r>
              <a:rPr lang="tr-TR" baseline="0" dirty="0" err="1" smtClean="0">
                <a:effectLst/>
              </a:rPr>
              <a:t>olumş</a:t>
            </a:r>
            <a:r>
              <a:rPr lang="tr-TR" baseline="0" dirty="0" smtClean="0">
                <a:effectLst/>
              </a:rPr>
              <a:t>, ama bunun pratikte ne kadar doğru olduğu bilinmiyor. Bu nedenle birkaç saat ara verip tekrar başlamanın faydası gösterilmiş değil.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19462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PG </a:t>
            </a:r>
            <a:r>
              <a:rPr lang="tr-TR" dirty="0" err="1" smtClean="0"/>
              <a:t>uterusun</a:t>
            </a:r>
            <a:r>
              <a:rPr lang="tr-TR" dirty="0" smtClean="0"/>
              <a:t> </a:t>
            </a:r>
            <a:r>
              <a:rPr lang="tr-TR" dirty="0" err="1" smtClean="0"/>
              <a:t>oksitosine</a:t>
            </a:r>
            <a:r>
              <a:rPr lang="tr-TR" dirty="0" smtClean="0"/>
              <a:t> duyarlılığını arttırır. </a:t>
            </a:r>
            <a:r>
              <a:rPr lang="tr-TR" dirty="0" err="1" smtClean="0"/>
              <a:t>İntervillöz</a:t>
            </a:r>
            <a:r>
              <a:rPr lang="tr-TR" dirty="0" smtClean="0"/>
              <a:t> boşluktaki</a:t>
            </a:r>
            <a:r>
              <a:rPr lang="tr-TR" baseline="0" dirty="0" smtClean="0"/>
              <a:t> kan akımının zamana zaman durması </a:t>
            </a:r>
            <a:r>
              <a:rPr lang="tr-TR" baseline="0" dirty="0" err="1" smtClean="0"/>
              <a:t>fetal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hipoksemiye</a:t>
            </a:r>
            <a:r>
              <a:rPr lang="tr-TR" baseline="0" dirty="0" smtClean="0"/>
              <a:t> yol açar. </a:t>
            </a:r>
            <a:r>
              <a:rPr lang="tr-TR" baseline="0" dirty="0" err="1" smtClean="0"/>
              <a:t>Taşisistoli</a:t>
            </a:r>
            <a:r>
              <a:rPr lang="tr-TR" baseline="0" dirty="0" smtClean="0"/>
              <a:t> </a:t>
            </a:r>
            <a:r>
              <a:rPr lang="tr-TR" baseline="0" dirty="0" err="1" smtClean="0"/>
              <a:t>multiparlarda</a:t>
            </a:r>
            <a:r>
              <a:rPr lang="tr-TR" baseline="0" dirty="0" smtClean="0"/>
              <a:t> daha fazla </a:t>
            </a:r>
            <a:r>
              <a:rPr lang="tr-TR" baseline="0" dirty="0" err="1" smtClean="0"/>
              <a:t>rüptüre</a:t>
            </a:r>
            <a:r>
              <a:rPr lang="tr-TR" baseline="0" dirty="0" smtClean="0"/>
              <a:t> yol açar.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37273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Doz </a:t>
            </a:r>
            <a:r>
              <a:rPr lang="tr-TR" dirty="0" err="1" smtClean="0"/>
              <a:t>kapatıldıtan</a:t>
            </a:r>
            <a:r>
              <a:rPr lang="tr-TR" baseline="0" dirty="0" smtClean="0"/>
              <a:t> sonra nasıl başlanacağı </a:t>
            </a:r>
            <a:r>
              <a:rPr lang="tr-TR" baseline="0" dirty="0" err="1" smtClean="0"/>
              <a:t>bilinmiyor.Bir</a:t>
            </a:r>
            <a:r>
              <a:rPr lang="tr-TR" baseline="0" dirty="0" smtClean="0"/>
              <a:t> görüş eğer 30 dakikadan fazla ara </a:t>
            </a:r>
            <a:r>
              <a:rPr lang="tr-TR" baseline="0" dirty="0" err="1" smtClean="0"/>
              <a:t>verilmşşse</a:t>
            </a:r>
            <a:r>
              <a:rPr lang="tr-TR" baseline="0" dirty="0" smtClean="0"/>
              <a:t> en düşük dozdan başlanmalı , daha az geçmişse en son dozun yarısından itibaren </a:t>
            </a:r>
            <a:r>
              <a:rPr lang="tr-TR" baseline="0" dirty="0" err="1" smtClean="0"/>
              <a:t>başlanablir</a:t>
            </a:r>
            <a:r>
              <a:rPr lang="tr-TR" baseline="0" dirty="0" smtClean="0"/>
              <a:t>. Tam </a:t>
            </a:r>
            <a:r>
              <a:rPr lang="tr-TR" baseline="0" dirty="0" err="1" smtClean="0"/>
              <a:t>konsensus</a:t>
            </a:r>
            <a:r>
              <a:rPr lang="tr-TR" baseline="0" dirty="0" smtClean="0"/>
              <a:t> yok.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14746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Oksitosinin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vazopresine</a:t>
            </a:r>
            <a:r>
              <a:rPr lang="tr-TR" baseline="0" dirty="0" smtClean="0"/>
              <a:t> benzerliği nedeniyle </a:t>
            </a:r>
            <a:r>
              <a:rPr lang="tr-TR" baseline="0" dirty="0" err="1" smtClean="0"/>
              <a:t>renal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vazopresin</a:t>
            </a:r>
            <a:r>
              <a:rPr lang="tr-TR" baseline="0" dirty="0" smtClean="0"/>
              <a:t> reseptörlerine tutulur. Aşırı su </a:t>
            </a:r>
            <a:r>
              <a:rPr lang="tr-TR" baseline="0" dirty="0" err="1" smtClean="0"/>
              <a:t>tutulumı</a:t>
            </a:r>
            <a:r>
              <a:rPr lang="tr-TR" baseline="0" dirty="0" smtClean="0"/>
              <a:t> sonucunda </a:t>
            </a:r>
            <a:r>
              <a:rPr lang="tr-TR" baseline="0" dirty="0" err="1" smtClean="0"/>
              <a:t>hiponatremi</a:t>
            </a:r>
            <a:r>
              <a:rPr lang="tr-TR" baseline="0" dirty="0" smtClean="0"/>
              <a:t> meydana gelir. Bu nedenle %5 </a:t>
            </a:r>
            <a:r>
              <a:rPr lang="tr-TR" baseline="0" dirty="0" err="1" smtClean="0"/>
              <a:t>deksroz</a:t>
            </a:r>
            <a:r>
              <a:rPr lang="tr-TR" baseline="0" dirty="0" smtClean="0"/>
              <a:t> gibi </a:t>
            </a:r>
            <a:r>
              <a:rPr lang="tr-TR" baseline="0" dirty="0" err="1" smtClean="0"/>
              <a:t>hipotonik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solusyonlar</a:t>
            </a:r>
            <a:r>
              <a:rPr lang="tr-TR" baseline="0" dirty="0" smtClean="0"/>
              <a:t> tehlikelidir. En iyisi </a:t>
            </a:r>
            <a:r>
              <a:rPr lang="tr-TR" baseline="0" dirty="0" err="1" smtClean="0"/>
              <a:t>ringerli</a:t>
            </a:r>
            <a:r>
              <a:rPr lang="tr-TR" baseline="0" dirty="0" smtClean="0"/>
              <a:t> </a:t>
            </a:r>
            <a:r>
              <a:rPr lang="tr-TR" baseline="0" dirty="0" err="1" smtClean="0"/>
              <a:t>laktat</a:t>
            </a:r>
            <a:r>
              <a:rPr lang="tr-TR" baseline="0" dirty="0" smtClean="0"/>
              <a:t> tarzı sıvılardır.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60507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err="1" smtClean="0"/>
              <a:t>Neonatal</a:t>
            </a:r>
            <a:r>
              <a:rPr lang="tr-TR" dirty="0" smtClean="0"/>
              <a:t> </a:t>
            </a:r>
            <a:r>
              <a:rPr lang="tr-TR" dirty="0" err="1" smtClean="0"/>
              <a:t>hiperbilirubinemi</a:t>
            </a:r>
            <a:r>
              <a:rPr lang="tr-TR" dirty="0" smtClean="0"/>
              <a:t> ve </a:t>
            </a:r>
            <a:r>
              <a:rPr lang="tr-TR" dirty="0" err="1" smtClean="0"/>
              <a:t>otizimin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arttıpı</a:t>
            </a:r>
            <a:r>
              <a:rPr lang="tr-TR" baseline="0" dirty="0" smtClean="0"/>
              <a:t> gösteren bazı çalışmalar yayınlanışsa da kaliteli çalışmalarla bunlar ispatlanmış değil.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07978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Erken </a:t>
            </a:r>
            <a:r>
              <a:rPr lang="tr-TR" dirty="0" err="1" smtClean="0"/>
              <a:t>amniyotomi</a:t>
            </a:r>
            <a:r>
              <a:rPr lang="tr-TR" baseline="0" dirty="0" smtClean="0"/>
              <a:t> </a:t>
            </a:r>
            <a:r>
              <a:rPr lang="tr-TR" baseline="0" dirty="0" err="1" smtClean="0"/>
              <a:t>komplikasyonalrı</a:t>
            </a:r>
            <a:r>
              <a:rPr lang="tr-TR" baseline="0" dirty="0" smtClean="0"/>
              <a:t> </a:t>
            </a:r>
            <a:r>
              <a:rPr lang="tr-TR" baseline="0" dirty="0" err="1" smtClean="0"/>
              <a:t>vaza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previa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rüptürü</a:t>
            </a:r>
            <a:r>
              <a:rPr lang="tr-TR" baseline="0" dirty="0" smtClean="0"/>
              <a:t>, </a:t>
            </a:r>
            <a:r>
              <a:rPr lang="tr-TR" baseline="0" dirty="0" err="1" smtClean="0"/>
              <a:t>kord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prolapsusu</a:t>
            </a:r>
            <a:r>
              <a:rPr lang="tr-TR" baseline="0" dirty="0" smtClean="0"/>
              <a:t>. </a:t>
            </a:r>
            <a:r>
              <a:rPr lang="tr-TR" baseline="0" dirty="0" err="1" smtClean="0"/>
              <a:t>Oksitosin</a:t>
            </a:r>
            <a:r>
              <a:rPr lang="tr-TR" baseline="0" dirty="0" smtClean="0"/>
              <a:t> olmadan </a:t>
            </a:r>
            <a:r>
              <a:rPr lang="tr-TR" baseline="0" dirty="0" err="1" smtClean="0"/>
              <a:t>amniyotomi</a:t>
            </a:r>
            <a:r>
              <a:rPr lang="tr-TR" baseline="0" dirty="0" smtClean="0"/>
              <a:t> tek başına etkisi çok daha </a:t>
            </a:r>
            <a:r>
              <a:rPr lang="tr-TR" baseline="0" dirty="0" err="1" smtClean="0"/>
              <a:t>zayıf.Oksitosin</a:t>
            </a:r>
            <a:r>
              <a:rPr lang="tr-TR" baseline="0" dirty="0" smtClean="0"/>
              <a:t> eklenince 24 </a:t>
            </a:r>
            <a:r>
              <a:rPr lang="tr-TR" baseline="0" dirty="0" err="1" smtClean="0"/>
              <a:t>satte</a:t>
            </a:r>
            <a:r>
              <a:rPr lang="tr-TR" baseline="0" dirty="0" smtClean="0"/>
              <a:t> doğurmamış hasta sayısı 10 kat azalır. (RR 0.13). SADECE AMNİYOTOMİNİN FAYDASI YOK. ARTIK DOĞUMU HIZLANDIRMAK İÇİN KULLANILMIYOR. SADECE 1. EVREDE OKSİTOSİNLE KULLANIMININ 1. EVREYİ KISATIP SEZARYEN ORANLAARINI AZALTTIGI </a:t>
            </a:r>
            <a:r>
              <a:rPr lang="tr-TR" baseline="0" dirty="0" err="1" smtClean="0"/>
              <a:t>GÖSTERİLMİŞ.Servksin</a:t>
            </a:r>
            <a:r>
              <a:rPr lang="tr-TR" baseline="0" dirty="0" smtClean="0"/>
              <a:t> uygun olduğu koşullarda PG </a:t>
            </a:r>
            <a:r>
              <a:rPr lang="tr-TR" baseline="0" dirty="0" err="1" smtClean="0"/>
              <a:t>nin</a:t>
            </a:r>
            <a:r>
              <a:rPr lang="tr-TR" baseline="0" dirty="0" smtClean="0"/>
              <a:t> güvenliği ve etkinliği için yeterli çalışma yok. 39. haftadan itibaren haftalık sıvazlamanın 41 ve 42. haftada hala doğurmamış gebe sayısının azalttığı </a:t>
            </a:r>
            <a:r>
              <a:rPr lang="tr-TR" baseline="0" dirty="0" err="1" smtClean="0"/>
              <a:t>gösterilmişSadece</a:t>
            </a:r>
            <a:r>
              <a:rPr lang="tr-TR" baseline="0" dirty="0" smtClean="0"/>
              <a:t> vajinal kanama riski biraz daha yüksek ve rahatsızlık olabilir.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0500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 veya 2 </a:t>
            </a:r>
            <a:r>
              <a:rPr lang="tr-TR" dirty="0" err="1" smtClean="0"/>
              <a:t>transvers</a:t>
            </a:r>
            <a:r>
              <a:rPr lang="tr-TR" baseline="0" dirty="0" smtClean="0"/>
              <a:t> </a:t>
            </a:r>
            <a:r>
              <a:rPr lang="tr-TR" baseline="0" dirty="0" err="1" smtClean="0"/>
              <a:t>insizyonu</a:t>
            </a:r>
            <a:r>
              <a:rPr lang="tr-TR" baseline="0" dirty="0" smtClean="0"/>
              <a:t> olan kişi SSVD yapabilir. En az%60 başarılı. Bu ikisi arasında vajinal doğum oranları farklı değil (%69 </a:t>
            </a:r>
            <a:r>
              <a:rPr lang="tr-TR" baseline="0" dirty="0" err="1" smtClean="0"/>
              <a:t>vs</a:t>
            </a:r>
            <a:r>
              <a:rPr lang="tr-TR" baseline="0" dirty="0" smtClean="0"/>
              <a:t> 65)</a:t>
            </a:r>
          </a:p>
          <a:p>
            <a:r>
              <a:rPr lang="tr-TR" baseline="0" dirty="0" smtClean="0"/>
              <a:t>Başarıyı etkileyen en önemli iki faktör: Daha önce vajinal doğum ve </a:t>
            </a:r>
            <a:r>
              <a:rPr lang="tr-TR" baseline="0" dirty="0" err="1" smtClean="0"/>
              <a:t>Bishop</a:t>
            </a:r>
            <a:r>
              <a:rPr lang="tr-TR" baseline="0" dirty="0" smtClean="0"/>
              <a:t> skorunun 6 ve üzerinde olması. Eğer </a:t>
            </a:r>
            <a:r>
              <a:rPr lang="tr-TR" baseline="0" dirty="0" err="1" smtClean="0"/>
              <a:t>serviks</a:t>
            </a:r>
            <a:r>
              <a:rPr lang="tr-TR" baseline="0" dirty="0" smtClean="0"/>
              <a:t> uygunsa </a:t>
            </a:r>
            <a:r>
              <a:rPr lang="tr-TR" baseline="0" dirty="0" err="1" smtClean="0"/>
              <a:t>spontan</a:t>
            </a:r>
            <a:r>
              <a:rPr lang="tr-TR" baseline="0" dirty="0" smtClean="0"/>
              <a:t> eyleme göre indüksiyon </a:t>
            </a:r>
            <a:r>
              <a:rPr lang="tr-TR" baseline="0" dirty="0" err="1" smtClean="0"/>
              <a:t>rüptür</a:t>
            </a:r>
            <a:r>
              <a:rPr lang="tr-TR" baseline="0" dirty="0" smtClean="0"/>
              <a:t> riskini anlamlı arttırmıyor. </a:t>
            </a:r>
            <a:r>
              <a:rPr lang="tr-TR" baseline="0" dirty="0" err="1" smtClean="0"/>
              <a:t>Serviks</a:t>
            </a:r>
            <a:r>
              <a:rPr lang="tr-TR" baseline="0" dirty="0" smtClean="0"/>
              <a:t> uygun değilse ciddi </a:t>
            </a:r>
            <a:r>
              <a:rPr lang="tr-TR" baseline="0" dirty="0" err="1" smtClean="0"/>
              <a:t>artıyor.Daha</a:t>
            </a:r>
            <a:r>
              <a:rPr lang="tr-TR" baseline="0" dirty="0" smtClean="0"/>
              <a:t> önce doğum yapmışsa: riski yok</a:t>
            </a:r>
          </a:p>
          <a:p>
            <a:r>
              <a:rPr lang="tr-TR" baseline="0" dirty="0" smtClean="0"/>
              <a:t>Doğum süresi sadece iki saat </a:t>
            </a:r>
            <a:r>
              <a:rPr lang="tr-TR" baseline="0" dirty="0" err="1" smtClean="0"/>
              <a:t>farketmiş</a:t>
            </a:r>
            <a:r>
              <a:rPr lang="tr-TR" baseline="0" dirty="0" smtClean="0"/>
              <a:t> bu ikisinde, o da indüksiyondaki </a:t>
            </a:r>
            <a:r>
              <a:rPr lang="tr-TR" baseline="0" dirty="0" err="1" smtClean="0"/>
              <a:t>latent</a:t>
            </a:r>
            <a:r>
              <a:rPr lang="tr-TR" baseline="0" dirty="0" smtClean="0"/>
              <a:t> fazın uzunluğuna bağlanmış.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83341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18000 vajinal doğum denemesi ve 15800</a:t>
            </a:r>
            <a:r>
              <a:rPr lang="tr-TR" baseline="0" dirty="0" smtClean="0"/>
              <a:t> </a:t>
            </a:r>
            <a:r>
              <a:rPr lang="tr-TR" baseline="0" dirty="0" err="1" smtClean="0"/>
              <a:t>elektif</a:t>
            </a:r>
            <a:r>
              <a:rPr lang="tr-TR" baseline="0" dirty="0" smtClean="0"/>
              <a:t> C/</a:t>
            </a:r>
            <a:r>
              <a:rPr lang="tr-TR" baseline="0" dirty="0" err="1" smtClean="0"/>
              <a:t>Snin</a:t>
            </a:r>
            <a:r>
              <a:rPr lang="tr-TR" baseline="0" dirty="0" smtClean="0"/>
              <a:t> incelendiği e</a:t>
            </a:r>
            <a:r>
              <a:rPr lang="tr-TR" dirty="0" smtClean="0"/>
              <a:t>n büyük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prospektif</a:t>
            </a:r>
            <a:r>
              <a:rPr lang="tr-TR" baseline="0" dirty="0" smtClean="0"/>
              <a:t> </a:t>
            </a:r>
            <a:r>
              <a:rPr lang="tr-TR" baseline="0" dirty="0" err="1" smtClean="0"/>
              <a:t>çaşılmada</a:t>
            </a:r>
            <a:r>
              <a:rPr lang="tr-TR" baseline="0" dirty="0" smtClean="0"/>
              <a:t> indüksiyon çeşitlerine göre </a:t>
            </a:r>
            <a:r>
              <a:rPr lang="tr-TR" baseline="0" dirty="0" err="1" smtClean="0"/>
              <a:t>rüptür</a:t>
            </a:r>
            <a:r>
              <a:rPr lang="tr-TR" baseline="0" dirty="0" smtClean="0"/>
              <a:t> olasılığı şu şekilde:.</a:t>
            </a:r>
          </a:p>
          <a:p>
            <a:r>
              <a:rPr lang="tr-TR" baseline="0" dirty="0" smtClean="0"/>
              <a:t>20 </a:t>
            </a:r>
            <a:r>
              <a:rPr lang="tr-TR" baseline="0" dirty="0" err="1" smtClean="0"/>
              <a:t>miliünite</a:t>
            </a:r>
            <a:r>
              <a:rPr lang="tr-TR" baseline="0" dirty="0" smtClean="0"/>
              <a:t>/ml’nin üzerindeki dozlar daha fazla </a:t>
            </a:r>
            <a:r>
              <a:rPr lang="tr-TR" baseline="0" dirty="0" err="1" smtClean="0"/>
              <a:t>rüptür</a:t>
            </a:r>
            <a:r>
              <a:rPr lang="tr-TR" baseline="0" dirty="0" smtClean="0"/>
              <a:t> risk içeriyormuş gibi görünen çalışmalar var, ama maksimum dozu belirleyecek </a:t>
            </a:r>
            <a:r>
              <a:rPr lang="tr-TR" baseline="0" dirty="0" err="1" smtClean="0"/>
              <a:t>yeterlki</a:t>
            </a:r>
            <a:r>
              <a:rPr lang="tr-TR" baseline="0" dirty="0" smtClean="0"/>
              <a:t> </a:t>
            </a:r>
            <a:r>
              <a:rPr lang="tr-TR" baseline="0" dirty="0" err="1" smtClean="0"/>
              <a:t>kalitese</a:t>
            </a:r>
            <a:r>
              <a:rPr lang="tr-TR" baseline="0" dirty="0" smtClean="0"/>
              <a:t> çalıma yok. </a:t>
            </a:r>
            <a:r>
              <a:rPr lang="tr-TR" baseline="0" dirty="0" err="1" smtClean="0"/>
              <a:t>Memran</a:t>
            </a:r>
            <a:r>
              <a:rPr lang="tr-TR" baseline="0" dirty="0" smtClean="0"/>
              <a:t> sıvazlamada bir parmak </a:t>
            </a:r>
            <a:r>
              <a:rPr lang="tr-TR" baseline="0" dirty="0" err="1" smtClean="0"/>
              <a:t>internal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ostan</a:t>
            </a:r>
            <a:r>
              <a:rPr lang="tr-TR" baseline="0" dirty="0" smtClean="0"/>
              <a:t> girerek </a:t>
            </a:r>
            <a:r>
              <a:rPr lang="tr-TR" baseline="0" dirty="0" err="1" smtClean="0"/>
              <a:t>membranları</a:t>
            </a:r>
            <a:r>
              <a:rPr lang="tr-TR" baseline="0" dirty="0" smtClean="0"/>
              <a:t> </a:t>
            </a:r>
            <a:r>
              <a:rPr lang="tr-TR" baseline="0" dirty="0" err="1" smtClean="0"/>
              <a:t>desiduadan</a:t>
            </a:r>
            <a:r>
              <a:rPr lang="tr-TR" baseline="0" dirty="0" smtClean="0"/>
              <a:t> ayırır.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76043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20000 kişilik </a:t>
            </a:r>
            <a:r>
              <a:rPr lang="tr-TR" dirty="0" err="1" smtClean="0"/>
              <a:t>bie</a:t>
            </a:r>
            <a:r>
              <a:rPr lang="tr-TR" dirty="0" smtClean="0"/>
              <a:t> başka çalışmada yen</a:t>
            </a:r>
            <a:r>
              <a:rPr lang="tr-TR" baseline="0" dirty="0" smtClean="0"/>
              <a:t> yüksek riski </a:t>
            </a:r>
            <a:r>
              <a:rPr lang="tr-TR" baseline="0" dirty="0" err="1" smtClean="0"/>
              <a:t>Prostoglandinle</a:t>
            </a:r>
            <a:r>
              <a:rPr lang="tr-TR" baseline="0" dirty="0" smtClean="0"/>
              <a:t> çıkmış. </a:t>
            </a:r>
            <a:r>
              <a:rPr lang="tr-TR" baseline="0" dirty="0" err="1" smtClean="0"/>
              <a:t>Elektid</a:t>
            </a:r>
            <a:r>
              <a:rPr lang="tr-TR" baseline="0" dirty="0" smtClean="0"/>
              <a:t> C/S2 göre 15.6 kat risk </a:t>
            </a:r>
            <a:r>
              <a:rPr lang="tr-TR" baseline="0" dirty="0" err="1" smtClean="0"/>
              <a:t>mevcut.Ne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varki</a:t>
            </a:r>
            <a:r>
              <a:rPr lang="tr-TR" baseline="0" dirty="0" smtClean="0"/>
              <a:t> çok fala </a:t>
            </a:r>
            <a:r>
              <a:rPr lang="tr-TR" baseline="0" dirty="0" err="1" smtClean="0"/>
              <a:t>missing</a:t>
            </a:r>
            <a:r>
              <a:rPr lang="tr-TR" baseline="0" dirty="0" smtClean="0"/>
              <a:t> datanın olduğu bir çalışma. PG deyince çalışmaların hemen hepsinde PG E1. PG E2nin kullanımı çok çok az.  </a:t>
            </a:r>
            <a:r>
              <a:rPr lang="tr-TR" baseline="0" dirty="0" err="1" smtClean="0"/>
              <a:t>Oksitosine</a:t>
            </a:r>
            <a:r>
              <a:rPr lang="tr-TR" baseline="0" dirty="0" smtClean="0"/>
              <a:t> kıyasla PG ile riskin artışı ilacın kendisinden ziyade </a:t>
            </a:r>
            <a:r>
              <a:rPr lang="tr-TR" baseline="0" dirty="0" err="1" smtClean="0"/>
              <a:t>serviksin</a:t>
            </a:r>
            <a:r>
              <a:rPr lang="tr-TR" baseline="0" dirty="0" smtClean="0"/>
              <a:t> uygun olmayışından </a:t>
            </a:r>
            <a:r>
              <a:rPr lang="tr-TR" baseline="0" dirty="0" err="1" smtClean="0"/>
              <a:t>kaynaklanabilir.PG</a:t>
            </a:r>
            <a:r>
              <a:rPr lang="tr-TR" baseline="0" dirty="0" smtClean="0"/>
              <a:t> tek başına </a:t>
            </a:r>
            <a:r>
              <a:rPr lang="tr-TR" baseline="0" dirty="0" err="1" smtClean="0"/>
              <a:t>kullanımınnın</a:t>
            </a:r>
            <a:r>
              <a:rPr lang="tr-TR" baseline="0" dirty="0" smtClean="0"/>
              <a:t> riski pek arttırmadığı akabinde </a:t>
            </a:r>
            <a:r>
              <a:rPr lang="tr-TR" baseline="0" dirty="0" err="1" smtClean="0"/>
              <a:t>oksitosn</a:t>
            </a:r>
            <a:r>
              <a:rPr lang="tr-TR" baseline="0" dirty="0" smtClean="0"/>
              <a:t> kullanmanın risk arttırdığını gösteren çalışmalar var. Yine bir </a:t>
            </a:r>
            <a:r>
              <a:rPr lang="tr-TR" baseline="0" dirty="0" err="1" smtClean="0"/>
              <a:t>retrospeltif</a:t>
            </a:r>
            <a:r>
              <a:rPr lang="tr-TR" baseline="0" dirty="0" smtClean="0"/>
              <a:t> </a:t>
            </a:r>
            <a:r>
              <a:rPr lang="tr-TR" baseline="0" dirty="0" err="1" smtClean="0"/>
              <a:t>çaşışmada</a:t>
            </a:r>
            <a:r>
              <a:rPr lang="tr-TR" baseline="0" dirty="0" smtClean="0"/>
              <a:t> PGE2 , </a:t>
            </a:r>
            <a:r>
              <a:rPr lang="tr-TR" baseline="0" dirty="0" err="1" smtClean="0"/>
              <a:t>oksitosin</a:t>
            </a:r>
            <a:r>
              <a:rPr lang="tr-TR" baseline="0" dirty="0" smtClean="0"/>
              <a:t> ve ikisi birden kullanımında </a:t>
            </a:r>
            <a:r>
              <a:rPr lang="tr-TR" baseline="0" dirty="0" err="1" smtClean="0"/>
              <a:t>rüptür</a:t>
            </a:r>
            <a:r>
              <a:rPr lang="tr-TR" baseline="0" dirty="0" smtClean="0"/>
              <a:t> riski aynı </a:t>
            </a:r>
            <a:r>
              <a:rPr lang="tr-TR" baseline="0" dirty="0" err="1" smtClean="0"/>
              <a:t>çıkmış.PG</a:t>
            </a:r>
            <a:r>
              <a:rPr lang="tr-TR" baseline="0" dirty="0" smtClean="0"/>
              <a:t> E2 daha makul gibi, ama onda da yeterli çalışma yok.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71503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İndüksiyon </a:t>
            </a:r>
            <a:r>
              <a:rPr lang="tr-TR" dirty="0" err="1" smtClean="0"/>
              <a:t>zamanaı</a:t>
            </a:r>
            <a:r>
              <a:rPr lang="tr-TR" dirty="0" smtClean="0"/>
              <a:t>: Başarısızlık 37den 39a</a:t>
            </a:r>
            <a:r>
              <a:rPr lang="tr-TR" baseline="0" dirty="0" smtClean="0"/>
              <a:t> doğru düşmüş: % 49dan %38’e. Bir başka çalışmada da başarı en fazla 39 da sonra düşüyor. 39 haftada %74, 41 haftada %59 başarı. Sadece 39. haftada indüklendiğinde </a:t>
            </a:r>
            <a:r>
              <a:rPr lang="tr-TR" baseline="0" dirty="0" err="1" smtClean="0"/>
              <a:t>ekspektana</a:t>
            </a:r>
            <a:r>
              <a:rPr lang="tr-TR" baseline="0" dirty="0" smtClean="0"/>
              <a:t> göre daha başarılı. Diğer haftalarda düşüyor. Ana </a:t>
            </a:r>
            <a:r>
              <a:rPr lang="tr-TR" baseline="0" dirty="0" err="1" smtClean="0"/>
              <a:t>imdüksiyonun</a:t>
            </a:r>
            <a:r>
              <a:rPr lang="tr-TR" baseline="0" dirty="0" smtClean="0"/>
              <a:t> kendisi </a:t>
            </a:r>
            <a:r>
              <a:rPr lang="tr-TR" baseline="0" dirty="0" err="1" smtClean="0"/>
              <a:t>spontan</a:t>
            </a:r>
            <a:r>
              <a:rPr lang="tr-TR" baseline="0" dirty="0" smtClean="0"/>
              <a:t> göre riskli. </a:t>
            </a:r>
            <a:r>
              <a:rPr lang="tr-TR" baseline="0" dirty="0" err="1" smtClean="0"/>
              <a:t>Uptodate</a:t>
            </a:r>
            <a:r>
              <a:rPr lang="tr-TR" baseline="0" dirty="0" smtClean="0"/>
              <a:t> 41 haftaya kadar </a:t>
            </a:r>
            <a:r>
              <a:rPr lang="tr-TR" baseline="0" dirty="0" err="1" smtClean="0"/>
              <a:t>spontanın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beklenemesini</a:t>
            </a:r>
            <a:r>
              <a:rPr lang="tr-TR" baseline="0" dirty="0" smtClean="0"/>
              <a:t> öneriyor.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627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İndüksiyon</a:t>
            </a:r>
            <a:r>
              <a:rPr lang="tr-TR" baseline="0" dirty="0" smtClean="0"/>
              <a:t> yapılan gebelerde 1. evrenin aktif dönemi ve 2. evre diğer gebeler gibidir ve aynı şekilde yönetilir.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59251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Aslında </a:t>
            </a:r>
            <a:r>
              <a:rPr lang="tr-TR" dirty="0" err="1" smtClean="0"/>
              <a:t>universal</a:t>
            </a:r>
            <a:r>
              <a:rPr lang="tr-TR" dirty="0" smtClean="0"/>
              <a:t> bir tanım yok. 24 saat sonra komplikasyonsuz vajinal doğum diyen var. 48 </a:t>
            </a:r>
            <a:r>
              <a:rPr lang="tr-TR" dirty="0" err="1" smtClean="0"/>
              <a:t>sAAT</a:t>
            </a:r>
            <a:r>
              <a:rPr lang="tr-TR" baseline="0" dirty="0" smtClean="0"/>
              <a:t> VAR. BU DA ACOG, SMFM, NIHİN yayınladığı </a:t>
            </a:r>
            <a:r>
              <a:rPr lang="tr-TR" dirty="0" smtClean="0"/>
              <a:t>Bu kriterlerle C/S oranı oldukça düşüyor.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Koşullar uygunsa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membran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açılmalı.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66626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Çok merkezli</a:t>
            </a:r>
            <a:r>
              <a:rPr lang="tr-TR" baseline="0" dirty="0" smtClean="0"/>
              <a:t> </a:t>
            </a:r>
            <a:r>
              <a:rPr lang="tr-TR" dirty="0" smtClean="0"/>
              <a:t>10000</a:t>
            </a:r>
            <a:r>
              <a:rPr lang="tr-TR" baseline="0" dirty="0" smtClean="0"/>
              <a:t> </a:t>
            </a:r>
            <a:r>
              <a:rPr lang="tr-TR" baseline="0" dirty="0" err="1" smtClean="0"/>
              <a:t>nulliparlık</a:t>
            </a:r>
            <a:r>
              <a:rPr lang="tr-TR" baseline="0" dirty="0" smtClean="0"/>
              <a:t> çalışmada </a:t>
            </a:r>
            <a:r>
              <a:rPr lang="tr-TR" baseline="0" dirty="0" err="1" smtClean="0"/>
              <a:t>bunlatı</a:t>
            </a:r>
            <a:r>
              <a:rPr lang="tr-TR" baseline="0" dirty="0" smtClean="0"/>
              <a:t> bulmuşlar.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4843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4643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Zorunlu</a:t>
            </a:r>
            <a:r>
              <a:rPr lang="tr-TR" baseline="0" dirty="0" smtClean="0"/>
              <a:t> haller dışında yapılmamalı. </a:t>
            </a:r>
            <a:r>
              <a:rPr lang="tr-TR" dirty="0" smtClean="0"/>
              <a:t>İndüksiyonla </a:t>
            </a:r>
            <a:r>
              <a:rPr lang="tr-TR" dirty="0" err="1" smtClean="0"/>
              <a:t>spontan</a:t>
            </a:r>
            <a:r>
              <a:rPr lang="tr-TR" dirty="0" smtClean="0"/>
              <a:t> eylem karşılaştırıldığında </a:t>
            </a:r>
            <a:r>
              <a:rPr lang="tr-TR" dirty="0" err="1" smtClean="0"/>
              <a:t>indksiyonla</a:t>
            </a:r>
            <a:r>
              <a:rPr lang="tr-TR" dirty="0" smtClean="0"/>
              <a:t> C/S oranının daha yüksek olacağına </a:t>
            </a:r>
            <a:r>
              <a:rPr lang="tr-TR" dirty="0" err="1" smtClean="0"/>
              <a:t>inannılırdı</a:t>
            </a:r>
            <a:r>
              <a:rPr lang="tr-TR" dirty="0" smtClean="0"/>
              <a:t>. Ama aslında bu yanlış. 5 </a:t>
            </a:r>
            <a:r>
              <a:rPr lang="tr-TR" dirty="0" err="1" smtClean="0"/>
              <a:t>RCTnin</a:t>
            </a:r>
            <a:r>
              <a:rPr lang="tr-TR" dirty="0" smtClean="0"/>
              <a:t> </a:t>
            </a:r>
            <a:r>
              <a:rPr lang="tr-TR" dirty="0" err="1" smtClean="0"/>
              <a:t>metaanalizinde</a:t>
            </a:r>
            <a:r>
              <a:rPr lang="tr-TR" dirty="0" smtClean="0"/>
              <a:t> </a:t>
            </a:r>
            <a:r>
              <a:rPr lang="tr-TR" dirty="0" err="1" smtClean="0"/>
              <a:t>serviksin</a:t>
            </a:r>
            <a:r>
              <a:rPr lang="tr-TR" dirty="0" smtClean="0"/>
              <a:t> durumu ne olursa olsun </a:t>
            </a:r>
            <a:r>
              <a:rPr lang="tr-TR" dirty="0" err="1" smtClean="0"/>
              <a:t>full</a:t>
            </a:r>
            <a:r>
              <a:rPr lang="tr-TR" dirty="0" smtClean="0"/>
              <a:t> </a:t>
            </a:r>
            <a:r>
              <a:rPr lang="tr-TR" dirty="0" err="1" smtClean="0"/>
              <a:t>termde</a:t>
            </a:r>
            <a:r>
              <a:rPr lang="tr-TR" dirty="0" smtClean="0"/>
              <a:t> yapılan indüksiyonun C/S oranını yükseltmediği</a:t>
            </a:r>
            <a:r>
              <a:rPr lang="tr-TR" baseline="0" dirty="0" smtClean="0"/>
              <a:t> </a:t>
            </a:r>
            <a:r>
              <a:rPr lang="tr-TR" baseline="0" dirty="0" err="1" smtClean="0"/>
              <a:t>bulunmuş.HYPITAT</a:t>
            </a:r>
            <a:r>
              <a:rPr lang="tr-TR" baseline="0" dirty="0" smtClean="0"/>
              <a:t> ve </a:t>
            </a:r>
            <a:r>
              <a:rPr lang="tr-TR" baseline="0" dirty="0" err="1" smtClean="0"/>
              <a:t>DIGITATda</a:t>
            </a:r>
            <a:r>
              <a:rPr lang="tr-TR" baseline="0" dirty="0" smtClean="0"/>
              <a:t> da yine indüksiyon nedeniyle artış </a:t>
            </a:r>
            <a:r>
              <a:rPr lang="tr-TR" baseline="0" dirty="0" err="1" smtClean="0"/>
              <a:t>saptanmamaış</a:t>
            </a:r>
            <a:r>
              <a:rPr lang="tr-TR" baseline="0" dirty="0" smtClean="0"/>
              <a:t>.</a:t>
            </a:r>
            <a:endParaRPr lang="tr-TR" dirty="0" smtClean="0"/>
          </a:p>
          <a:p>
            <a:endParaRPr lang="tr-TR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1966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Okstosin</a:t>
            </a:r>
            <a:r>
              <a:rPr lang="tr-TR" dirty="0" smtClean="0"/>
              <a:t> </a:t>
            </a:r>
            <a:r>
              <a:rPr lang="tr-TR" dirty="0" err="1" smtClean="0"/>
              <a:t>Bishop</a:t>
            </a:r>
            <a:r>
              <a:rPr lang="tr-TR" dirty="0" smtClean="0"/>
              <a:t> skorunun düşük olduğu durumlarda başarısız olabiliyor. Bu nedenle önden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serviksi</a:t>
            </a:r>
            <a:r>
              <a:rPr lang="tr-TR" baseline="0" dirty="0" smtClean="0"/>
              <a:t> olgunlaştırmak gerekiyor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4097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baseline="0" dirty="0" smtClean="0"/>
              <a:t>. </a:t>
            </a:r>
            <a:r>
              <a:rPr lang="tr-TR" baseline="0" dirty="0" err="1" smtClean="0"/>
              <a:t>Serviksin</a:t>
            </a:r>
            <a:r>
              <a:rPr lang="tr-TR" baseline="0" dirty="0" smtClean="0"/>
              <a:t> olgunlaşması demek, </a:t>
            </a:r>
            <a:r>
              <a:rPr lang="tr-TR" baseline="0" dirty="0" err="1" smtClean="0"/>
              <a:t>serviksin</a:t>
            </a:r>
            <a:r>
              <a:rPr lang="tr-TR" baseline="0" dirty="0" smtClean="0"/>
              <a:t> yumuşayıp esneklik </a:t>
            </a:r>
            <a:r>
              <a:rPr lang="tr-TR" baseline="0" dirty="0" err="1" smtClean="0"/>
              <a:t>kazanaması</a:t>
            </a:r>
            <a:r>
              <a:rPr lang="tr-TR" baseline="0" dirty="0" smtClean="0"/>
              <a:t> ile kısmen </a:t>
            </a:r>
            <a:r>
              <a:rPr lang="tr-TR" baseline="0" dirty="0" err="1" smtClean="0"/>
              <a:t>dilatasyon</a:t>
            </a:r>
            <a:r>
              <a:rPr lang="tr-TR" baseline="0" dirty="0" smtClean="0"/>
              <a:t> ve </a:t>
            </a:r>
            <a:r>
              <a:rPr lang="tr-TR" baseline="0" dirty="0" err="1" smtClean="0"/>
              <a:t>efasmanıdır</a:t>
            </a:r>
            <a:r>
              <a:rPr lang="tr-TR" baseline="0" dirty="0" smtClean="0"/>
              <a:t>. Bu sırada </a:t>
            </a:r>
            <a:r>
              <a:rPr lang="tr-TR" baseline="0" dirty="0" err="1" smtClean="0"/>
              <a:t>kollagen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fibrilleri</a:t>
            </a:r>
            <a:r>
              <a:rPr lang="tr-TR" baseline="0" dirty="0" smtClean="0"/>
              <a:t> çözünür, su </a:t>
            </a:r>
            <a:r>
              <a:rPr lang="tr-TR" baseline="0" dirty="0" err="1" smtClean="0"/>
              <a:t>kompenti</a:t>
            </a:r>
            <a:r>
              <a:rPr lang="tr-TR" baseline="0" dirty="0" smtClean="0"/>
              <a:t> </a:t>
            </a:r>
            <a:r>
              <a:rPr lang="tr-TR" baseline="0" dirty="0" err="1" smtClean="0"/>
              <a:t>artar.Kllegen</a:t>
            </a:r>
            <a:r>
              <a:rPr lang="tr-TR" baseline="0" dirty="0" smtClean="0"/>
              <a:t> konsantrasyonu düşerken, </a:t>
            </a:r>
            <a:r>
              <a:rPr lang="tr-TR" baseline="0" dirty="0" err="1" smtClean="0"/>
              <a:t>hyaluronan</a:t>
            </a:r>
            <a:r>
              <a:rPr lang="tr-TR" baseline="0" dirty="0" smtClean="0"/>
              <a:t> ve </a:t>
            </a:r>
            <a:r>
              <a:rPr lang="tr-TR" baseline="0" dirty="0" err="1" smtClean="0"/>
              <a:t>glikozaminlerde</a:t>
            </a:r>
            <a:r>
              <a:rPr lang="tr-TR" baseline="0" dirty="0" smtClean="0"/>
              <a:t> artış görülür.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5669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Hem </a:t>
            </a:r>
            <a:r>
              <a:rPr lang="tr-TR" dirty="0" err="1" smtClean="0"/>
              <a:t>serviksteki</a:t>
            </a:r>
            <a:r>
              <a:rPr lang="tr-TR" dirty="0" smtClean="0"/>
              <a:t> </a:t>
            </a:r>
            <a:r>
              <a:rPr lang="tr-TR" dirty="0" err="1" smtClean="0"/>
              <a:t>kollagen</a:t>
            </a:r>
            <a:r>
              <a:rPr lang="tr-TR" dirty="0" smtClean="0"/>
              <a:t> </a:t>
            </a:r>
            <a:r>
              <a:rPr lang="tr-TR" dirty="0" err="1" smtClean="0"/>
              <a:t>fibrillerinin</a:t>
            </a:r>
            <a:r>
              <a:rPr lang="tr-TR" baseline="0" dirty="0" smtClean="0"/>
              <a:t> çözünmesini ve su </a:t>
            </a:r>
            <a:r>
              <a:rPr lang="tr-TR" baseline="0" dirty="0" err="1" smtClean="0"/>
              <a:t>mikarının</a:t>
            </a:r>
            <a:r>
              <a:rPr lang="tr-TR" baseline="0" dirty="0" smtClean="0"/>
              <a:t> artmasını sağlar, hem de </a:t>
            </a:r>
            <a:r>
              <a:rPr lang="tr-TR" baseline="0" dirty="0" err="1" smtClean="0"/>
              <a:t>uterusun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kontrakte</a:t>
            </a:r>
            <a:r>
              <a:rPr lang="tr-TR" baseline="0" dirty="0" smtClean="0"/>
              <a:t> olmasını </a:t>
            </a:r>
            <a:r>
              <a:rPr lang="tr-TR" baseline="0" dirty="0" err="1" smtClean="0"/>
              <a:t>sağlar.Cochrane</a:t>
            </a:r>
            <a:r>
              <a:rPr lang="tr-TR" baseline="0" dirty="0" smtClean="0"/>
              <a:t> 2014, </a:t>
            </a:r>
            <a:r>
              <a:rPr lang="tr-TR" baseline="0" dirty="0" err="1" smtClean="0"/>
              <a:t>plaseboyla</a:t>
            </a:r>
            <a:r>
              <a:rPr lang="tr-TR" baseline="0" dirty="0" smtClean="0"/>
              <a:t> </a:t>
            </a:r>
            <a:r>
              <a:rPr lang="tr-TR" baseline="0" dirty="0" err="1" smtClean="0"/>
              <a:t>karşıklaştırmış</a:t>
            </a:r>
            <a:r>
              <a:rPr lang="tr-TR" baseline="0" dirty="0" smtClean="0"/>
              <a:t>, uygunsuz </a:t>
            </a:r>
            <a:r>
              <a:rPr lang="tr-TR" baseline="0" dirty="0" err="1" smtClean="0"/>
              <a:t>servks</a:t>
            </a:r>
            <a:r>
              <a:rPr lang="tr-TR" baseline="0" dirty="0" smtClean="0"/>
              <a:t> oranı, ,C/s ve </a:t>
            </a:r>
            <a:r>
              <a:rPr lang="tr-TR" baseline="0" dirty="0" err="1" smtClean="0"/>
              <a:t>veajinal</a:t>
            </a:r>
            <a:r>
              <a:rPr lang="tr-TR" baseline="0" dirty="0" smtClean="0"/>
              <a:t> doğumun 24 saatte gerçekleşmemiş olma oranı düşmüş.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3917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Taşisistoli</a:t>
            </a:r>
            <a:r>
              <a:rPr lang="tr-TR" dirty="0" smtClean="0"/>
              <a:t> olursa eğer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propess</a:t>
            </a:r>
            <a:r>
              <a:rPr lang="tr-TR" baseline="0" dirty="0" smtClean="0"/>
              <a:t> kullanılıyorsa çekilmeli, </a:t>
            </a:r>
            <a:r>
              <a:rPr lang="tr-TR" baseline="0" dirty="0" err="1" smtClean="0"/>
              <a:t>mizoprostol</a:t>
            </a:r>
            <a:r>
              <a:rPr lang="tr-TR" baseline="0" dirty="0" smtClean="0"/>
              <a:t> tablet koyulmuşsa vajina yıkanmalı, </a:t>
            </a:r>
            <a:r>
              <a:rPr lang="tr-TR" baseline="0" dirty="0" err="1" smtClean="0"/>
              <a:t>dinoprostol</a:t>
            </a:r>
            <a:r>
              <a:rPr lang="tr-TR" baseline="0" dirty="0" smtClean="0"/>
              <a:t> jel kullanılmışsa yıkamanın faydası yok.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870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1. </a:t>
            </a:r>
            <a:r>
              <a:rPr lang="tr-TR" dirty="0" err="1" smtClean="0"/>
              <a:t>Trimesterde</a:t>
            </a:r>
            <a:r>
              <a:rPr lang="tr-TR" dirty="0" smtClean="0"/>
              <a:t> </a:t>
            </a:r>
            <a:r>
              <a:rPr lang="tr-TR" dirty="0" err="1" smtClean="0"/>
              <a:t>miferistonla</a:t>
            </a:r>
            <a:r>
              <a:rPr lang="tr-TR" baseline="0" dirty="0" smtClean="0"/>
              <a:t> kullanımı </a:t>
            </a:r>
            <a:r>
              <a:rPr lang="tr-TR" baseline="0" dirty="0" err="1" smtClean="0"/>
              <a:t>FDAden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onaylandı.Gebede</a:t>
            </a:r>
            <a:r>
              <a:rPr lang="tr-TR" baseline="0" dirty="0" smtClean="0"/>
              <a:t> kullanılmaz ibaresi yerine gebede NSAİD riskini azaltmak için kullanımı </a:t>
            </a:r>
            <a:r>
              <a:rPr lang="tr-TR" baseline="0" dirty="0" err="1" smtClean="0"/>
              <a:t>kontraendikedir</a:t>
            </a:r>
            <a:r>
              <a:rPr lang="tr-TR" baseline="0" dirty="0" smtClean="0"/>
              <a:t> ibaresi koyuldu.</a:t>
            </a:r>
            <a:endParaRPr lang="tr-TR" dirty="0" smtClean="0"/>
          </a:p>
          <a:p>
            <a:r>
              <a:rPr lang="tr-TR" dirty="0" smtClean="0"/>
              <a:t>PG E1 FDA onayı olmasa da ACOG doğru şekilde kullanıldığında güvenli ve </a:t>
            </a:r>
            <a:r>
              <a:rPr lang="tr-TR" dirty="0" err="1" smtClean="0"/>
              <a:t>etkil</a:t>
            </a:r>
            <a:r>
              <a:rPr lang="tr-TR" dirty="0" smtClean="0"/>
              <a:t> bir ilaçtır </a:t>
            </a:r>
            <a:r>
              <a:rPr lang="tr-TR" dirty="0" err="1" smtClean="0"/>
              <a:t>demiş.Sublingula</a:t>
            </a:r>
            <a:r>
              <a:rPr lang="tr-TR" dirty="0" smtClean="0"/>
              <a:t> ve oral </a:t>
            </a:r>
            <a:r>
              <a:rPr lang="tr-TR" dirty="0" err="1" smtClean="0"/>
              <a:t>vajinale</a:t>
            </a:r>
            <a:r>
              <a:rPr lang="tr-TR" dirty="0" smtClean="0"/>
              <a:t> göre daha hızlı tepe</a:t>
            </a:r>
            <a:r>
              <a:rPr lang="tr-TR" baseline="0" dirty="0" smtClean="0"/>
              <a:t> konsantrasyonuna ulaşıyor ve hızla düşüyor.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D6420-7FBA-544C-B092-4D0EB0EE757D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245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9258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Resmi yer tutucuya sürükleyin veya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9849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2645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6900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4146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Ana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87463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Ana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94106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174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1894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3882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84256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917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740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6821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7133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Açıklama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9929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çıklama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Resmi yer tutucuya sürükleyin veya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Ana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482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8788DC-A62D-9941-B62D-69A10A50DF08}" type="datetimeFigureOut">
              <a:rPr lang="tr-TR" smtClean="0"/>
              <a:t>6.04.2018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64BC8E-1821-4B4A-A381-7BF4A278612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0112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  <p:sldLayoutId id="214748389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76942" y="213597"/>
            <a:ext cx="8620125" cy="2421464"/>
          </a:xfrm>
        </p:spPr>
        <p:txBody>
          <a:bodyPr>
            <a:normAutofit/>
          </a:bodyPr>
          <a:lstStyle/>
          <a:p>
            <a:pPr algn="ctr"/>
            <a:r>
              <a:rPr lang="tr-TR" sz="4200" dirty="0" smtClean="0">
                <a:latin typeface="Comic Sans MS" charset="0"/>
                <a:ea typeface="Comic Sans MS" charset="0"/>
                <a:cs typeface="Comic Sans MS" charset="0"/>
              </a:rPr>
              <a:t>DOĞUM İNDÜKSİYONU</a:t>
            </a:r>
            <a:r>
              <a:rPr lang="tr-TR" sz="3600" dirty="0" smtClean="0">
                <a:latin typeface="Comic Sans MS" charset="0"/>
                <a:ea typeface="Comic Sans MS" charset="0"/>
                <a:cs typeface="Comic Sans MS" charset="0"/>
              </a:rPr>
              <a:t/>
            </a:r>
            <a:br>
              <a:rPr lang="tr-TR" sz="3600" dirty="0" smtClean="0">
                <a:latin typeface="Comic Sans MS" charset="0"/>
                <a:ea typeface="Comic Sans MS" charset="0"/>
                <a:cs typeface="Comic Sans MS" charset="0"/>
              </a:rPr>
            </a:br>
            <a:r>
              <a:rPr lang="tr-TR" sz="3600" dirty="0" smtClean="0">
                <a:latin typeface="Comic Sans MS" charset="0"/>
                <a:ea typeface="Comic Sans MS" charset="0"/>
                <a:cs typeface="Comic Sans MS" charset="0"/>
              </a:rPr>
              <a:t>hangi durumda ve nasıl?</a:t>
            </a:r>
            <a:endParaRPr lang="tr-TR" sz="3600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Alt Konu Başlığı 2"/>
          <p:cNvSpPr>
            <a:spLocks noGrp="1"/>
          </p:cNvSpPr>
          <p:nvPr>
            <p:ph type="subTitle" idx="1"/>
          </p:nvPr>
        </p:nvSpPr>
        <p:spPr>
          <a:xfrm>
            <a:off x="576942" y="4080933"/>
            <a:ext cx="8708572" cy="1405467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DoÇ.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dr.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Aytül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çorbacıoğlu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esmer</a:t>
            </a:r>
          </a:p>
          <a:p>
            <a:pPr algn="l"/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pPr algn="l"/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Sağlık bilimleri üniversitesi kanuni sultan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süleyman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suam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pPr algn="l"/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Perinatoloji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bölümü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544" y="3044595"/>
            <a:ext cx="2637971" cy="26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47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PROSTOGLANDİN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1614055"/>
            <a:ext cx="10131425" cy="3649133"/>
          </a:xfrm>
        </p:spPr>
        <p:txBody>
          <a:bodyPr>
            <a:normAutofit/>
          </a:bodyPr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Uygulandıktan sonra en az 30 dakika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monitorizasyon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aktivite olduğu sürece devam edilmeli</a:t>
            </a:r>
          </a:p>
          <a:p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U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ygulamadan önce 10 dakikada en fazla 2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kontraksiyon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olmalı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Taşisistoli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, ateş, titreme, kusma,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diare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(%5)</a:t>
            </a:r>
          </a:p>
          <a:p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131" y="4375948"/>
            <a:ext cx="4280761" cy="211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6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PROSTOGLANDİN E1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316" y="2082725"/>
            <a:ext cx="6416896" cy="3991504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208316" y="6270171"/>
            <a:ext cx="89746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/>
              <a:t>Tang</a:t>
            </a:r>
            <a:r>
              <a:rPr lang="tr-TR" sz="1600" i="1" dirty="0" smtClean="0"/>
              <a:t> OS et al. </a:t>
            </a:r>
            <a:r>
              <a:rPr lang="tr-TR" sz="1600" i="1" dirty="0" err="1" smtClean="0"/>
              <a:t>Pharmacodynamics</a:t>
            </a:r>
            <a:r>
              <a:rPr lang="tr-TR" sz="1600" i="1" dirty="0" smtClean="0"/>
              <a:t> of </a:t>
            </a:r>
            <a:r>
              <a:rPr lang="tr-TR" sz="1600" i="1" dirty="0" err="1" smtClean="0"/>
              <a:t>different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routes</a:t>
            </a:r>
            <a:r>
              <a:rPr lang="tr-TR" sz="1600" i="1" dirty="0" smtClean="0"/>
              <a:t> of </a:t>
            </a:r>
            <a:r>
              <a:rPr lang="tr-TR" sz="1600" i="1" dirty="0" err="1" smtClean="0"/>
              <a:t>administration</a:t>
            </a:r>
            <a:r>
              <a:rPr lang="tr-TR" sz="1600" i="1" dirty="0" smtClean="0"/>
              <a:t> of </a:t>
            </a:r>
            <a:r>
              <a:rPr lang="tr-TR" sz="1600" i="1" dirty="0" err="1" smtClean="0"/>
              <a:t>misoprostol</a:t>
            </a:r>
            <a:r>
              <a:rPr lang="tr-TR" sz="1600" i="1" dirty="0" smtClean="0"/>
              <a:t>. Hum </a:t>
            </a:r>
            <a:r>
              <a:rPr lang="tr-TR" sz="1600" i="1" dirty="0" err="1" smtClean="0"/>
              <a:t>Reprod</a:t>
            </a:r>
            <a:r>
              <a:rPr lang="tr-TR" sz="1600" i="1" dirty="0" smtClean="0"/>
              <a:t>, 2002.</a:t>
            </a:r>
            <a:endParaRPr lang="tr-TR" sz="1600" i="1" dirty="0"/>
          </a:p>
        </p:txBody>
      </p:sp>
    </p:spTree>
    <p:extLst>
      <p:ext uri="{BB962C8B-B14F-4D97-AF65-F5344CB8AC3E}">
        <p14:creationId xmlns:p14="http://schemas.microsoft.com/office/powerpoint/2010/main" val="173054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PROSTOGLANDİN E1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Vajinal: </a:t>
            </a:r>
          </a:p>
          <a:p>
            <a:pPr lvl="1"/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50 </a:t>
            </a:r>
            <a:r>
              <a:rPr lang="tr-TR" sz="2000" dirty="0" err="1" smtClean="0">
                <a:latin typeface="Comic Sans MS" charset="0"/>
                <a:ea typeface="Comic Sans MS" charset="0"/>
                <a:cs typeface="Comic Sans MS" charset="0"/>
              </a:rPr>
              <a:t>mcg</a:t>
            </a:r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 daha etkin, 25 </a:t>
            </a:r>
            <a:r>
              <a:rPr lang="tr-TR" sz="2000" dirty="0" err="1" smtClean="0">
                <a:latin typeface="Comic Sans MS" charset="0"/>
                <a:ea typeface="Comic Sans MS" charset="0"/>
                <a:cs typeface="Comic Sans MS" charset="0"/>
              </a:rPr>
              <a:t>mcg</a:t>
            </a:r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 daha güvenli</a:t>
            </a:r>
          </a:p>
          <a:p>
            <a:pPr lvl="1"/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3-6 </a:t>
            </a:r>
            <a:r>
              <a:rPr lang="tr-TR" sz="2000" dirty="0" err="1" smtClean="0">
                <a:latin typeface="Comic Sans MS" charset="0"/>
                <a:ea typeface="Comic Sans MS" charset="0"/>
                <a:cs typeface="Comic Sans MS" charset="0"/>
              </a:rPr>
              <a:t>satte</a:t>
            </a:r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 bir 25 </a:t>
            </a:r>
            <a:r>
              <a:rPr lang="tr-TR" sz="2000" dirty="0" err="1" smtClean="0">
                <a:latin typeface="Comic Sans MS" charset="0"/>
                <a:ea typeface="Comic Sans MS" charset="0"/>
                <a:cs typeface="Comic Sans MS" charset="0"/>
              </a:rPr>
              <a:t>mcg</a:t>
            </a:r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 (WHO 6 saatte bir)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Oral:</a:t>
            </a:r>
          </a:p>
          <a:p>
            <a:pPr lvl="1"/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2 saatte bir 25 </a:t>
            </a:r>
            <a:r>
              <a:rPr lang="tr-TR" sz="2000" dirty="0" err="1" smtClean="0">
                <a:latin typeface="Comic Sans MS" charset="0"/>
                <a:ea typeface="Comic Sans MS" charset="0"/>
                <a:cs typeface="Comic Sans MS" charset="0"/>
              </a:rPr>
              <a:t>mcg</a:t>
            </a:r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 (WHO)</a:t>
            </a:r>
          </a:p>
          <a:p>
            <a:pPr lvl="1"/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4 saat ara ile 50 </a:t>
            </a:r>
            <a:r>
              <a:rPr lang="tr-TR" sz="2000" dirty="0" err="1" smtClean="0">
                <a:latin typeface="Comic Sans MS" charset="0"/>
                <a:ea typeface="Comic Sans MS" charset="0"/>
                <a:cs typeface="Comic Sans MS" charset="0"/>
              </a:rPr>
              <a:t>mcg</a:t>
            </a:r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 (SOGC)</a:t>
            </a:r>
          </a:p>
          <a:p>
            <a:pPr lvl="1"/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Artan doz: 20 </a:t>
            </a:r>
            <a:r>
              <a:rPr lang="tr-TR" sz="2000" dirty="0" err="1" smtClean="0">
                <a:latin typeface="Comic Sans MS" charset="0"/>
                <a:ea typeface="Comic Sans MS" charset="0"/>
                <a:cs typeface="Comic Sans MS" charset="0"/>
              </a:rPr>
              <a:t>mcg</a:t>
            </a:r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 yetersiz kalırsa 40 </a:t>
            </a:r>
            <a:r>
              <a:rPr lang="tr-TR" sz="2000" dirty="0" err="1" smtClean="0">
                <a:latin typeface="Comic Sans MS" charset="0"/>
                <a:ea typeface="Comic Sans MS" charset="0"/>
                <a:cs typeface="Comic Sans MS" charset="0"/>
              </a:rPr>
              <a:t>mcg</a:t>
            </a:r>
            <a:endParaRPr lang="tr-TR" sz="20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Bukkal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veya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sublingual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395" y="3832411"/>
            <a:ext cx="4899451" cy="236444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254" y="1220536"/>
            <a:ext cx="2377732" cy="234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3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Prostoglandin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E2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3895662"/>
          </a:xfrm>
        </p:spPr>
        <p:txBody>
          <a:bodyPr>
            <a:normAutofit lnSpcReduction="10000"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İntravajinal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/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intraservikal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Dinoproston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vajinal ovul (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Propess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)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24 saat boyunca 0.3 mg /saat salınım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Membran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rüptüründe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daha yüksek ve değişken salınım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Yarılanma ömrü 1-3 dakika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24 saatten  sonra çekilmeli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Misoprostole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göre daha uzun sürede etkili, C/S oranı aynı,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taşisistoli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daha az                                                                                           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Deborah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 et al,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Misoprostol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vaginal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 insert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and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 time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to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delivery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,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Obstet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 &amp;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Gynecol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, 2013)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446" y="550842"/>
            <a:ext cx="3519927" cy="272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Mekanik yöntemler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Desidua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membranlardan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PG F2-alfa,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serviksten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PG E2 salınımı 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Serviksi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direk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dilate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etme etkisi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Balonlu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kateter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/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osmotik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dilatörler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53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TEK BALONLU KATETER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Ucu kesilmiş 16 veya 18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nolu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foley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sonda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Ekstraamniyotik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boşluk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30-80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mL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Ağırlık bağlayarak/ bacağa yapıştırarak traksiyon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Daha fazla şişirildiğinde 12 saatte doğum oranı daha yüksek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24 saatte doğum oranı ve doğuma kadar geçen süre aynı              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Delaney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et al,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Lsbor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with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a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Foley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balloon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infkated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to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30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mlcompared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with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60 ml,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Obstet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Gynecol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2010)</a:t>
            </a:r>
            <a:endParaRPr lang="tr-TR" sz="1400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5" name="İçerik Yer Tutucusu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857" y="792238"/>
            <a:ext cx="2853215" cy="312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1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1" y="-20560"/>
            <a:ext cx="10131425" cy="1456267"/>
          </a:xfrm>
        </p:spPr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ÇİFT </a:t>
            </a:r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BALONLU KATETER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32" y="1224642"/>
            <a:ext cx="6074637" cy="506219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" b="4847"/>
          <a:stretch/>
        </p:blipFill>
        <p:spPr>
          <a:xfrm>
            <a:off x="7682593" y="2427515"/>
            <a:ext cx="3134633" cy="203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6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973670" y="1565805"/>
            <a:ext cx="4709054" cy="576262"/>
          </a:xfrm>
        </p:spPr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PROSTOGLANDİN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Daha hızlı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servikal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olgunlaşma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24 saatte gerçekleşmemiş doğum oranı daha düşük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ihtiyacı daha az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Daha kolay uygulanma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Daha konforlu</a:t>
            </a:r>
          </a:p>
        </p:txBody>
      </p:sp>
      <p:sp>
        <p:nvSpPr>
          <p:cNvPr id="7" name="Metin Yer Tutucusu 6"/>
          <p:cNvSpPr>
            <a:spLocks noGrp="1"/>
          </p:cNvSpPr>
          <p:nvPr>
            <p:ph type="body" sz="quarter" idx="3"/>
          </p:nvPr>
        </p:nvSpPr>
        <p:spPr>
          <a:xfrm>
            <a:off x="6094413" y="1565805"/>
            <a:ext cx="4722813" cy="576262"/>
          </a:xfrm>
        </p:spPr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MEKANİK YÖNTEMLER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4"/>
          </p:nvPr>
        </p:nvSpPr>
        <p:spPr>
          <a:xfrm>
            <a:off x="5502729" y="2870201"/>
            <a:ext cx="6417128" cy="2920998"/>
          </a:xfrm>
        </p:spPr>
        <p:txBody>
          <a:bodyPr>
            <a:no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Fetal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kalp hızında değişikliğe yol açan ve açmayan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hiperstimülasyon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riski daha az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Ucuz</a:t>
            </a:r>
          </a:p>
          <a:p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istemik etki minimum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Saklama kolaylığı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Mekonyumlu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amniyotik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sıvı daha az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Enfeksiyon riski?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7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BALONLU KATETER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Balonlu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kateter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+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prostoglandin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vs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sadece balonlu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kateter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pPr lvl="1"/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24 saatte indüksiyon başarısızlığı daha düşük (RR 0:45)</a:t>
            </a:r>
          </a:p>
          <a:p>
            <a:pPr lvl="1"/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C/S oranı aynı 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Jozwiak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>
                <a:latin typeface="Comic Sans MS" charset="0"/>
                <a:ea typeface="Comic Sans MS" charset="0"/>
                <a:cs typeface="Comic Sans MS" charset="0"/>
              </a:rPr>
              <a:t>et al, </a:t>
            </a:r>
            <a:r>
              <a:rPr lang="tr-TR" sz="1200" dirty="0" err="1">
                <a:latin typeface="Comic Sans MS" charset="0"/>
                <a:ea typeface="Comic Sans MS" charset="0"/>
                <a:cs typeface="Comic Sans MS" charset="0"/>
              </a:rPr>
              <a:t>Mechanical</a:t>
            </a:r>
            <a:r>
              <a:rPr lang="tr-TR" sz="1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>
                <a:latin typeface="Comic Sans MS" charset="0"/>
                <a:ea typeface="Comic Sans MS" charset="0"/>
                <a:cs typeface="Comic Sans MS" charset="0"/>
              </a:rPr>
              <a:t>methods</a:t>
            </a:r>
            <a:r>
              <a:rPr lang="tr-TR" sz="1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>
                <a:latin typeface="Comic Sans MS" charset="0"/>
                <a:ea typeface="Comic Sans MS" charset="0"/>
                <a:cs typeface="Comic Sans MS" charset="0"/>
              </a:rPr>
              <a:t>for</a:t>
            </a:r>
            <a:r>
              <a:rPr lang="tr-TR" sz="1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200" dirty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200" dirty="0" err="1">
                <a:latin typeface="Comic Sans MS" charset="0"/>
                <a:ea typeface="Comic Sans MS" charset="0"/>
                <a:cs typeface="Comic Sans MS" charset="0"/>
              </a:rPr>
              <a:t>labour</a:t>
            </a:r>
            <a:r>
              <a:rPr lang="tr-TR" sz="1200" dirty="0">
                <a:latin typeface="Comic Sans MS" charset="0"/>
                <a:ea typeface="Comic Sans MS" charset="0"/>
                <a:cs typeface="Comic Sans MS" charset="0"/>
              </a:rPr>
              <a:t>, </a:t>
            </a:r>
            <a:r>
              <a:rPr lang="tr-TR" sz="1200" dirty="0" err="1">
                <a:latin typeface="Comic Sans MS" charset="0"/>
                <a:ea typeface="Comic Sans MS" charset="0"/>
                <a:cs typeface="Comic Sans MS" charset="0"/>
              </a:rPr>
              <a:t>Cochrane</a:t>
            </a:r>
            <a:r>
              <a:rPr lang="tr-TR" sz="1200" dirty="0">
                <a:latin typeface="Comic Sans MS" charset="0"/>
                <a:ea typeface="Comic Sans MS" charset="0"/>
                <a:cs typeface="Comic Sans MS" charset="0"/>
              </a:rPr>
              <a:t> 2012 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)</a:t>
            </a:r>
          </a:p>
          <a:p>
            <a:pPr lvl="1"/>
            <a:r>
              <a:rPr lang="tr-TR" sz="2000" dirty="0" smtClean="0">
                <a:latin typeface="Comic Sans MS" charset="0"/>
                <a:ea typeface="Comic Sans MS" charset="0"/>
                <a:cs typeface="Comic Sans MS" charset="0"/>
              </a:rPr>
              <a:t>Doğuma kadar geçen süre daha kısa 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Kehl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et al,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Sequential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use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double-ballon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catheter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and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oral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misoprosto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lalone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for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200" dirty="0" err="1" smtClean="0">
                <a:latin typeface="Comic Sans MS" charset="0"/>
                <a:ea typeface="Comic Sans MS" charset="0"/>
                <a:cs typeface="Comic Sans MS" charset="0"/>
              </a:rPr>
              <a:t>labour</a:t>
            </a:r>
            <a:r>
              <a:rPr lang="tr-TR" sz="1200" dirty="0" smtClean="0">
                <a:latin typeface="Comic Sans MS" charset="0"/>
                <a:ea typeface="Comic Sans MS" charset="0"/>
                <a:cs typeface="Comic Sans MS" charset="0"/>
              </a:rPr>
              <a:t>, BJOG 2015)</a:t>
            </a:r>
            <a:endParaRPr lang="tr-TR" sz="2000" dirty="0" smtClean="0">
              <a:solidFill>
                <a:srgbClr val="C00000"/>
              </a:solidFill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Ekstraamniyotik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salin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infüzyonu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: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Katetere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göre üstünlüğü yok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82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1290919" y="3208867"/>
            <a:ext cx="10131425" cy="3649133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24 saatte vajinal doğum: Vajinal </a:t>
            </a:r>
            <a:r>
              <a:rPr lang="tr-TR" dirty="0" err="1" smtClean="0"/>
              <a:t>misoprostol</a:t>
            </a:r>
            <a:r>
              <a:rPr lang="tr-TR" dirty="0" smtClean="0"/>
              <a:t> &gt; vajinal </a:t>
            </a:r>
            <a:r>
              <a:rPr lang="tr-TR" dirty="0" err="1" smtClean="0"/>
              <a:t>dinoproston</a:t>
            </a:r>
            <a:r>
              <a:rPr lang="tr-TR" dirty="0" smtClean="0"/>
              <a:t>&gt; </a:t>
            </a:r>
            <a:r>
              <a:rPr lang="tr-TR" dirty="0" err="1" smtClean="0"/>
              <a:t>foley</a:t>
            </a:r>
            <a:r>
              <a:rPr lang="tr-TR" dirty="0" smtClean="0"/>
              <a:t> &gt; oral </a:t>
            </a:r>
            <a:r>
              <a:rPr lang="tr-TR" dirty="0" err="1" smtClean="0"/>
              <a:t>misoprostol</a:t>
            </a:r>
            <a:endParaRPr lang="tr-TR" dirty="0" smtClean="0"/>
          </a:p>
          <a:p>
            <a:r>
              <a:rPr lang="tr-TR" dirty="0" err="1" smtClean="0"/>
              <a:t>Uterin</a:t>
            </a:r>
            <a:r>
              <a:rPr lang="tr-TR" dirty="0" smtClean="0"/>
              <a:t> </a:t>
            </a:r>
            <a:r>
              <a:rPr lang="tr-TR" dirty="0" err="1" smtClean="0"/>
              <a:t>hiperstimülasyon</a:t>
            </a:r>
            <a:r>
              <a:rPr lang="tr-TR" dirty="0" smtClean="0"/>
              <a:t> + </a:t>
            </a:r>
            <a:r>
              <a:rPr lang="tr-TR" dirty="0" err="1" smtClean="0"/>
              <a:t>fetal</a:t>
            </a:r>
            <a:r>
              <a:rPr lang="tr-TR" dirty="0" smtClean="0"/>
              <a:t> kalp hızı değişimi: En az </a:t>
            </a:r>
            <a:r>
              <a:rPr lang="tr-TR" dirty="0" err="1" smtClean="0"/>
              <a:t>foley</a:t>
            </a:r>
            <a:r>
              <a:rPr lang="tr-TR" dirty="0" smtClean="0"/>
              <a:t> sondayla, en çok vajinal </a:t>
            </a:r>
            <a:r>
              <a:rPr lang="tr-TR" dirty="0" err="1" smtClean="0"/>
              <a:t>misoprostolle</a:t>
            </a:r>
            <a:endParaRPr lang="tr-TR" dirty="0"/>
          </a:p>
          <a:p>
            <a:r>
              <a:rPr lang="tr-TR" dirty="0" smtClean="0"/>
              <a:t>C/S: En düşük oran oral </a:t>
            </a:r>
            <a:r>
              <a:rPr lang="tr-TR" dirty="0" err="1" smtClean="0"/>
              <a:t>misoprostolle</a:t>
            </a:r>
            <a:r>
              <a:rPr lang="tr-TR" dirty="0" smtClean="0"/>
              <a:t> (vajinal ile anlamlı fark yok)</a:t>
            </a:r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014" y="142415"/>
            <a:ext cx="8606118" cy="498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5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DOĞUM İNDÜKSİYONUNUN ENDİKASYONLARI</a:t>
            </a:r>
            <a:endParaRPr lang="tr-TR" sz="2800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1" y="1843315"/>
            <a:ext cx="10131425" cy="4325256"/>
          </a:xfrm>
        </p:spPr>
        <p:txBody>
          <a:bodyPr>
            <a:normAutofit fontScale="70000" lnSpcReduction="20000"/>
          </a:bodyPr>
          <a:lstStyle/>
          <a:p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Postterm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gebelik</a:t>
            </a:r>
          </a:p>
          <a:p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Gebeliğin </a:t>
            </a:r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hipertansif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hastalıkları</a:t>
            </a:r>
          </a:p>
          <a:p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Fetal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kayıp</a:t>
            </a:r>
          </a:p>
          <a:p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Fetal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büyüme kısıtlılığı</a:t>
            </a:r>
          </a:p>
          <a:p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Maternal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diyabet</a:t>
            </a:r>
          </a:p>
          <a:p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Koryoamniyonit</a:t>
            </a:r>
            <a:endParaRPr lang="tr-TR" sz="28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Erken </a:t>
            </a:r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membran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rüptürü</a:t>
            </a:r>
            <a:endParaRPr lang="tr-TR" sz="28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Dekolman</a:t>
            </a:r>
            <a:endParaRPr lang="tr-TR" sz="28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Oligohidramnios</a:t>
            </a:r>
            <a:endParaRPr lang="tr-TR" sz="28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Gebeliğin </a:t>
            </a:r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intrahepatik</a:t>
            </a:r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kolestazı</a:t>
            </a:r>
            <a:endParaRPr lang="tr-TR" sz="28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Alloimmünizasyon</a:t>
            </a:r>
            <a:endParaRPr lang="tr-TR" sz="28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816" y="2180167"/>
            <a:ext cx="4229212" cy="315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2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OSMOTİK DİLATÖRLER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6187" y="2191053"/>
            <a:ext cx="10131425" cy="3649133"/>
          </a:xfrm>
        </p:spPr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Laminaria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(Doğal)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Dilapan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-S (Sentetik)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Absorbe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ettiği sıvı ile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servikal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kanalda şişer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Koryoamniyotik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desidual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interfazı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bozulur</a:t>
            </a:r>
          </a:p>
          <a:p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L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izozomal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destrüksiyon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prostoglandin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salınımı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Laminaria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12-24 saat, sentetik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dilatörler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6-8 saat sonra çekilir.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924" y="1649088"/>
            <a:ext cx="3854334" cy="252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8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OSMOTİK </a:t>
            </a:r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DİLATÖRLER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Teorik olarak enfeksiyon 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potansiyeli 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var.</a:t>
            </a:r>
          </a:p>
          <a:p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veya PG ile kullanımda C/S oranında fark 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yaratmamış                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Jozwiak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et al,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Mechanical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methods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for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labour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,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Cochrane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2012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)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Plaseboyla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yapılan çalışmalarda C/S oranı ve 24 saatte gerçekleşmemiş doğumda fark yok 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44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>
          <a:xfrm>
            <a:off x="685801" y="2024638"/>
            <a:ext cx="10131425" cy="3649133"/>
          </a:xfrm>
        </p:spPr>
        <p:txBody>
          <a:bodyPr>
            <a:normAutofit/>
          </a:bodyPr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20. haftadan itibaren etkili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34. haftaya kadar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myometriyal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cevap artar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Yarılanma ömrü 3-6 dakika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İntravenöz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,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infüzyon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pompası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2-3 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d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akikada bir güçlü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kontraksiyon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, 200-250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Monteviedo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ünitesi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Sürekli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fetal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monitorizasyon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100" y="829787"/>
            <a:ext cx="4081551" cy="247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419216"/>
            <a:ext cx="10131425" cy="1456267"/>
          </a:xfrm>
        </p:spPr>
        <p:txBody>
          <a:bodyPr/>
          <a:lstStyle/>
          <a:p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0396832"/>
              </p:ext>
            </p:extLst>
          </p:nvPr>
        </p:nvGraphicFramePr>
        <p:xfrm>
          <a:off x="685800" y="1763718"/>
          <a:ext cx="1013142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856"/>
                <a:gridCol w="2903848"/>
                <a:gridCol w="2623931"/>
                <a:gridCol w="2070789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Protokol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Başlangıç dozu (</a:t>
                      </a:r>
                      <a:r>
                        <a:rPr lang="tr-TR" dirty="0" err="1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mU</a:t>
                      </a:r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/</a:t>
                      </a:r>
                      <a:r>
                        <a:rPr lang="tr-TR" dirty="0" err="1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dk</a:t>
                      </a:r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)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Doz</a:t>
                      </a:r>
                      <a:r>
                        <a:rPr lang="tr-TR" baseline="0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 artışı (</a:t>
                      </a:r>
                      <a:r>
                        <a:rPr lang="tr-TR" baseline="0" dirty="0" err="1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mU</a:t>
                      </a:r>
                      <a:r>
                        <a:rPr lang="tr-TR" baseline="0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/</a:t>
                      </a:r>
                      <a:r>
                        <a:rPr lang="tr-TR" baseline="0" dirty="0" err="1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dk</a:t>
                      </a:r>
                      <a:r>
                        <a:rPr lang="tr-TR" baseline="0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)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Artış</a:t>
                      </a:r>
                      <a:r>
                        <a:rPr lang="tr-TR" baseline="0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 süresi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Düşük</a:t>
                      </a:r>
                      <a:r>
                        <a:rPr lang="tr-TR" baseline="0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 </a:t>
                      </a:r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doz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0.5-1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1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30-40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Alternatif</a:t>
                      </a:r>
                      <a:r>
                        <a:rPr lang="tr-TR" baseline="0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 düşük doz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1-2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1-2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15-30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Yüksek</a:t>
                      </a:r>
                      <a:r>
                        <a:rPr lang="tr-TR" baseline="0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 </a:t>
                      </a:r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doz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6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6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15-40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Alternatif yüksek doz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4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4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Comic Sans MS" charset="0"/>
                          <a:ea typeface="Comic Sans MS" charset="0"/>
                          <a:cs typeface="Comic Sans MS" charset="0"/>
                        </a:rPr>
                        <a:t>15</a:t>
                      </a:r>
                      <a:endParaRPr lang="tr-TR" dirty="0">
                        <a:latin typeface="Comic Sans MS" charset="0"/>
                        <a:ea typeface="Comic Sans MS" charset="0"/>
                        <a:cs typeface="Comic Sans MS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1037017" y="4353565"/>
            <a:ext cx="5029131" cy="1938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Yüksek doz ile: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</a:p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Doğuma kadar geçen süre kısa</a:t>
            </a:r>
          </a:p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C/S oranı aynı</a:t>
            </a:r>
          </a:p>
          <a:p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Taşisistoli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daha fazla</a:t>
            </a:r>
          </a:p>
          <a:p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Maternal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ve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perinatal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komplikasyonlar aynı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175657" y="6314943"/>
            <a:ext cx="850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/>
              <a:t>Budden</a:t>
            </a:r>
            <a:r>
              <a:rPr lang="tr-TR" sz="1600" i="1" dirty="0" smtClean="0"/>
              <a:t> et al. High-</a:t>
            </a:r>
            <a:r>
              <a:rPr lang="tr-TR" sz="1600" i="1" dirty="0" err="1" smtClean="0"/>
              <a:t>dose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vs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low-dose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oxytocin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infusionregimens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for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inducion</a:t>
            </a:r>
            <a:r>
              <a:rPr lang="tr-TR" sz="1600" i="1" dirty="0" smtClean="0"/>
              <a:t> of </a:t>
            </a:r>
            <a:r>
              <a:rPr lang="tr-TR" sz="1600" i="1" dirty="0" err="1" smtClean="0"/>
              <a:t>labor</a:t>
            </a:r>
            <a:r>
              <a:rPr lang="tr-TR" sz="1600" i="1" dirty="0" smtClean="0"/>
              <a:t>, </a:t>
            </a:r>
            <a:r>
              <a:rPr lang="tr-TR" sz="1600" i="1" dirty="0" err="1" smtClean="0"/>
              <a:t>Cochrane</a:t>
            </a:r>
            <a:r>
              <a:rPr lang="tr-TR" sz="1600" i="1" dirty="0" smtClean="0"/>
              <a:t> 2014</a:t>
            </a:r>
            <a:endParaRPr lang="tr-TR" sz="1600" i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7053233" y="4353565"/>
            <a:ext cx="3419061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Dozun azaltılması/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durdulması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?</a:t>
            </a:r>
          </a:p>
          <a:p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Pulsatil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uygulama?</a:t>
            </a:r>
          </a:p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Ara verip tekrar başlama?</a:t>
            </a:r>
          </a:p>
          <a:p>
            <a:endParaRPr lang="tr-TR" dirty="0" smtClean="0"/>
          </a:p>
        </p:txBody>
      </p:sp>
      <p:sp>
        <p:nvSpPr>
          <p:cNvPr id="9" name="Metin kutusu 8"/>
          <p:cNvSpPr txBox="1"/>
          <p:nvPr/>
        </p:nvSpPr>
        <p:spPr>
          <a:xfrm>
            <a:off x="1175657" y="3686374"/>
            <a:ext cx="43708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smtClean="0"/>
              <a:t>ACOG </a:t>
            </a:r>
            <a:r>
              <a:rPr lang="tr-TR" sz="1600" i="1" dirty="0" err="1" smtClean="0"/>
              <a:t>Practice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Bulletin</a:t>
            </a:r>
            <a:r>
              <a:rPr lang="tr-TR" sz="1600" i="1" dirty="0" smtClean="0"/>
              <a:t> No 107. </a:t>
            </a:r>
            <a:r>
              <a:rPr lang="tr-TR" sz="1600" i="1" dirty="0" err="1" smtClean="0"/>
              <a:t>Induction</a:t>
            </a:r>
            <a:r>
              <a:rPr lang="tr-TR" sz="1600" i="1" dirty="0" smtClean="0"/>
              <a:t> of </a:t>
            </a:r>
            <a:r>
              <a:rPr lang="tr-TR" sz="1600" i="1" dirty="0" err="1" smtClean="0"/>
              <a:t>labour</a:t>
            </a:r>
            <a:endParaRPr lang="tr-TR" sz="1600" i="1" dirty="0"/>
          </a:p>
        </p:txBody>
      </p:sp>
    </p:spTree>
    <p:extLst>
      <p:ext uri="{BB962C8B-B14F-4D97-AF65-F5344CB8AC3E}">
        <p14:creationId xmlns:p14="http://schemas.microsoft.com/office/powerpoint/2010/main" val="67744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OKSİTOSİN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Dinoproston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jelden 6 saat sonra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Dinoproston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ovulden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30 dakika sonra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Mizoprostolden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4 saat sonra 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13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OKSİTOSİNİN YAN ETKİLERİ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Taşisistoli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: 30 dakikalık bir dönemde 10 dakikada &gt;5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kontraksiyon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hipersistol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/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hipertonus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: 2 dakikadan uzun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kontraksiyon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hiperstimulasyon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: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Taşisistoli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veya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hipertonus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Prostoglandin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+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kullanımında sadece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oksitosine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göre risk daha yüksek (%14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vs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%5)                                                                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(Tan et al.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Concurent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dinoprostene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and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oxytocin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for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labor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.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Obstet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 smtClean="0">
                <a:latin typeface="Comic Sans MS" charset="0"/>
                <a:ea typeface="Comic Sans MS" charset="0"/>
                <a:cs typeface="Comic Sans MS" charset="0"/>
              </a:rPr>
              <a:t>Gynecol</a:t>
            </a: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2009)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Fetal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hipoksemi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, kategori II ve III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trase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,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asidoz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rüptür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54437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OKSİTOSİNİN YAN ETKİLERİ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Fetal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kalp hızı değişikliği varsa:</a:t>
            </a:r>
          </a:p>
          <a:p>
            <a:pPr marL="457200" lvl="1" indent="0">
              <a:buNone/>
            </a:pP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İnfüzyon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kapatılır</a:t>
            </a:r>
          </a:p>
          <a:p>
            <a:pPr marL="457200" lvl="1" indent="0">
              <a:buNone/>
            </a:pP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Sol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lateral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pozisyon, oksijen, IV sıvı</a:t>
            </a:r>
          </a:p>
          <a:p>
            <a:pPr marL="457200" lvl="1" indent="0">
              <a:buNone/>
            </a:pP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250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mcg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dirty="0" err="1">
                <a:latin typeface="Comic Sans MS" charset="0"/>
                <a:ea typeface="Comic Sans MS" charset="0"/>
                <a:cs typeface="Comic Sans MS" charset="0"/>
              </a:rPr>
              <a:t>s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ubkutan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terbutalin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/ 6.75 mg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atosiban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/ 60-90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mcg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nitrogliserin</a:t>
            </a:r>
          </a:p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914660" y="1824015"/>
            <a:ext cx="4995332" cy="3649133"/>
          </a:xfrm>
        </p:spPr>
        <p:txBody>
          <a:bodyPr/>
          <a:lstStyle/>
          <a:p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Fetal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kalp hızı 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değişikliği 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yoksa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:</a:t>
            </a:r>
          </a:p>
          <a:p>
            <a:pPr marL="457200" lvl="1" indent="0">
              <a:buNone/>
            </a:pPr>
            <a:r>
              <a:rPr lang="tr-TR" sz="1800" dirty="0" smtClean="0">
                <a:latin typeface="Comic Sans MS" charset="0"/>
                <a:ea typeface="Comic Sans MS" charset="0"/>
                <a:cs typeface="Comic Sans MS" charset="0"/>
              </a:rPr>
              <a:t>Kısa bir süre </a:t>
            </a:r>
            <a:r>
              <a:rPr lang="tr-TR" sz="1800" dirty="0" err="1" smtClean="0">
                <a:latin typeface="Comic Sans MS" charset="0"/>
                <a:ea typeface="Comic Sans MS" charset="0"/>
                <a:cs typeface="Comic Sans MS" charset="0"/>
              </a:rPr>
              <a:t>infüzyona</a:t>
            </a:r>
            <a:r>
              <a:rPr lang="tr-TR" sz="1800" dirty="0" smtClean="0">
                <a:latin typeface="Comic Sans MS" charset="0"/>
                <a:ea typeface="Comic Sans MS" charset="0"/>
                <a:cs typeface="Comic Sans MS" charset="0"/>
              </a:rPr>
              <a:t> son verilir veya doz düşürülür</a:t>
            </a:r>
            <a:endParaRPr lang="tr-TR" sz="1800" dirty="0"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6560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1" y="413658"/>
            <a:ext cx="10131425" cy="1456267"/>
          </a:xfrm>
        </p:spPr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OKSİTOSİNİN YAN ETKİLERİ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79715" y="2065867"/>
            <a:ext cx="10131425" cy="4849585"/>
          </a:xfrm>
        </p:spPr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Hiponatremi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: % 5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Baş ağrısı, bulantı, kusma,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anoreksi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, karın ağrısı, halsizlik, bilinç kaybı,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grand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-mal nöbet, geri dönüşümsüz nörolojik hasar</a:t>
            </a: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Yüksek doz, &gt;3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lt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hipotonik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solusyon</a:t>
            </a:r>
            <a:endParaRPr lang="tr-TR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Sıvı kısıtlanması,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hipertonik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salin</a:t>
            </a:r>
            <a:endParaRPr lang="tr-TR" sz="22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Hipotansiyon: </a:t>
            </a: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Yüksek doz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intravenöz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bolus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nedeniyle</a:t>
            </a: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0.5-3 U ile %20-30, 5 U ile %47                                                   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Batwick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et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al.Minimum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effective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bolus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dose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oxytocin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during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elective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C/S.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Br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J </a:t>
            </a:r>
            <a:r>
              <a:rPr lang="tr-TR" dirty="0" err="1" smtClean="0">
                <a:latin typeface="Comic Sans MS" charset="0"/>
                <a:ea typeface="Comic Sans MS" charset="0"/>
                <a:cs typeface="Comic Sans MS" charset="0"/>
              </a:rPr>
              <a:t>Anaest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 2010)</a:t>
            </a:r>
          </a:p>
          <a:p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8447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OKSİTOSİNİN YAN ETKİLERİ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Neonatal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hiperbilirubinemi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ve otizm?</a:t>
            </a:r>
          </a:p>
          <a:p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Alerjik reaksiyon çok nadirdir</a:t>
            </a:r>
          </a:p>
          <a:p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Amniyotik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sıvı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embolisi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için risk artışı (OR 1.8), ama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absolute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riks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çok düşük (10.3/100,000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vs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5.2/100,000) 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                                   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Kramer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et al.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Amniotic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fluid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embolism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&amp;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medical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labor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. Lanset,2009)</a:t>
            </a:r>
            <a:endParaRPr lang="tr-TR" sz="1600" dirty="0"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sz="2400" dirty="0" smtClean="0">
              <a:solidFill>
                <a:srgbClr val="C0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32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DİĞER YÖNTEMLER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1" y="1869141"/>
            <a:ext cx="10131425" cy="4558553"/>
          </a:xfrm>
        </p:spPr>
        <p:txBody>
          <a:bodyPr>
            <a:normAutofit fontScale="92500" lnSpcReduction="20000"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+ erken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amniyotomi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: </a:t>
            </a: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&lt;4 cm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dilatasyon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, baş angaje ise</a:t>
            </a: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Süreyi &gt;2 saat kısaltır, 24 saat içinde doğum oranı artar (%68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vs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%56, RR 0.72)                                                                                                          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Marones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et al.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The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efficacy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early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amniotomy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in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nulliparous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labor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. J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Obstet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Gynecol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2012)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Membran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sıvazlama </a:t>
            </a:r>
          </a:p>
          <a:p>
            <a:pPr lvl="1"/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Spontan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eyleme girme artar,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formal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indüksiyon ihtiyacı azalır (RR 0.72)</a:t>
            </a:r>
            <a:endParaRPr lang="tr-TR" sz="2200" dirty="0" smtClean="0">
              <a:solidFill>
                <a:srgbClr val="C00000"/>
              </a:solidFill>
              <a:latin typeface="Comic Sans MS" charset="0"/>
              <a:ea typeface="Comic Sans MS" charset="0"/>
              <a:cs typeface="Comic Sans MS" charset="0"/>
            </a:endParaRPr>
          </a:p>
          <a:p>
            <a:pPr lvl="1"/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Maternal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ateş,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maternal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ve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neonatal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enfeksiyon, C/S aynı                        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Boulvain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et al.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Membrane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sweeping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for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labor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.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Cochrane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 2005)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Meme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stimülasyonu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pPr lvl="1"/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Bishop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skoru uygun olanlarda 72 saatte eylemi başlattığı gösterilmiş                                                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Kavanagh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et al.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Breast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stimulation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for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cervical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ripening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and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labor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. </a:t>
            </a:r>
            <a:r>
              <a:rPr lang="tr-TR" sz="1700" i="1" dirty="0" err="1" smtClean="0">
                <a:latin typeface="Comic Sans MS" charset="0"/>
                <a:ea typeface="Comic Sans MS" charset="0"/>
                <a:cs typeface="Comic Sans MS" charset="0"/>
              </a:rPr>
              <a:t>Cochrane</a:t>
            </a:r>
            <a:r>
              <a:rPr lang="tr-TR" sz="1700" i="1" dirty="0" smtClean="0">
                <a:latin typeface="Comic Sans MS" charset="0"/>
                <a:ea typeface="Comic Sans MS" charset="0"/>
                <a:cs typeface="Comic Sans MS" charset="0"/>
              </a:rPr>
              <a:t> 2005)</a:t>
            </a: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Yeterli çalışma yok</a:t>
            </a:r>
            <a:endParaRPr lang="tr-TR" sz="2200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97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1" y="270933"/>
            <a:ext cx="10475685" cy="1456267"/>
          </a:xfrm>
        </p:spPr>
        <p:txBody>
          <a:bodyPr>
            <a:normAutofit/>
          </a:bodyPr>
          <a:lstStyle/>
          <a:p>
            <a:r>
              <a:rPr lang="tr-TR" sz="2800" dirty="0">
                <a:latin typeface="Comic Sans MS" charset="0"/>
                <a:ea typeface="Comic Sans MS" charset="0"/>
                <a:cs typeface="Comic Sans MS" charset="0"/>
              </a:rPr>
              <a:t>DOĞUM İNDÜKSİYONUNUN </a:t>
            </a:r>
            <a:r>
              <a:rPr lang="tr-TR" sz="2800" dirty="0" err="1" smtClean="0">
                <a:latin typeface="Comic Sans MS" charset="0"/>
                <a:ea typeface="Comic Sans MS" charset="0"/>
                <a:cs typeface="Comic Sans MS" charset="0"/>
              </a:rPr>
              <a:t>kontraENDİKASYONLARI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1" y="1727200"/>
            <a:ext cx="10131425" cy="4528457"/>
          </a:xfrm>
        </p:spPr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Uterus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rüptürü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öyküsü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Klasik ve benzeri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uterus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insizyonu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varlığı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kaviteye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girilmiş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myomektomi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operasyonu öyküsü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Aktif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genital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herpes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enfeksiyonu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Plasenta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previa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vaza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previa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Umbilikal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kord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prolapsusu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Transvers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situs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Kategori III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trase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varlığı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İnvaziv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serviks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kanseri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9429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1" y="403412"/>
            <a:ext cx="10131425" cy="1456267"/>
          </a:xfrm>
        </p:spPr>
        <p:txBody>
          <a:bodyPr>
            <a:normAutofit/>
          </a:bodyPr>
          <a:lstStyle/>
          <a:p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SEZARYEN GEÇİRMİŞ GEBEDE DOĞUM İNDÜKSİYONU</a:t>
            </a:r>
            <a:endParaRPr lang="tr-TR" sz="2800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1" y="1859679"/>
            <a:ext cx="10131425" cy="4500780"/>
          </a:xfrm>
        </p:spPr>
        <p:txBody>
          <a:bodyPr>
            <a:normAutofit lnSpcReduction="10000"/>
          </a:bodyPr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Medikal nedenlerle %25 erken doğum indüksiyonu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İndüksiyon başarısızlığı ve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uterus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rüptürü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Spontan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eyleme göre daha düşük vajinal doğum oranı (%68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vs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%80)    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700" dirty="0" err="1" smtClean="0">
                <a:latin typeface="Comic Sans MS" charset="0"/>
                <a:ea typeface="Comic Sans MS" charset="0"/>
                <a:cs typeface="Comic Sans MS" charset="0"/>
              </a:rPr>
              <a:t>Gobman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. </a:t>
            </a:r>
            <a:r>
              <a:rPr lang="tr-TR" sz="1700" dirty="0" err="1" smtClean="0">
                <a:latin typeface="Comic Sans MS" charset="0"/>
                <a:ea typeface="Comic Sans MS" charset="0"/>
                <a:cs typeface="Comic Sans MS" charset="0"/>
              </a:rPr>
              <a:t>Outcomes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700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700" dirty="0" err="1" smtClean="0">
                <a:latin typeface="Comic Sans MS" charset="0"/>
                <a:ea typeface="Comic Sans MS" charset="0"/>
                <a:cs typeface="Comic Sans MS" charset="0"/>
              </a:rPr>
              <a:t>labor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dirty="0" err="1" smtClean="0">
                <a:latin typeface="Comic Sans MS" charset="0"/>
                <a:ea typeface="Comic Sans MS" charset="0"/>
                <a:cs typeface="Comic Sans MS" charset="0"/>
              </a:rPr>
              <a:t>after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 on </a:t>
            </a:r>
            <a:r>
              <a:rPr lang="tr-TR" sz="1700" dirty="0" err="1" smtClean="0">
                <a:latin typeface="Comic Sans MS" charset="0"/>
                <a:ea typeface="Comic Sans MS" charset="0"/>
                <a:cs typeface="Comic Sans MS" charset="0"/>
              </a:rPr>
              <a:t>prior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dirty="0" err="1" smtClean="0">
                <a:latin typeface="Comic Sans MS" charset="0"/>
                <a:ea typeface="Comic Sans MS" charset="0"/>
                <a:cs typeface="Comic Sans MS" charset="0"/>
              </a:rPr>
              <a:t>cesarean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. </a:t>
            </a:r>
            <a:r>
              <a:rPr lang="tr-TR" sz="1700" dirty="0" err="1" smtClean="0">
                <a:latin typeface="Comic Sans MS" charset="0"/>
                <a:ea typeface="Comic Sans MS" charset="0"/>
                <a:cs typeface="Comic Sans MS" charset="0"/>
              </a:rPr>
              <a:t>Obstet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700" dirty="0" err="1" smtClean="0">
                <a:latin typeface="Comic Sans MS" charset="0"/>
                <a:ea typeface="Comic Sans MS" charset="0"/>
                <a:cs typeface="Comic Sans MS" charset="0"/>
              </a:rPr>
              <a:t>Gynecol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 2007)</a:t>
            </a:r>
            <a:endParaRPr lang="tr-TR" sz="1700" dirty="0" smtClean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Daha yüksek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rüptür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oranı (%1.5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vs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%0.8) 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                                              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(NIH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consensus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, 2010,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VBAC:New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500" dirty="0" err="1" smtClean="0">
                <a:latin typeface="Comic Sans MS" charset="0"/>
                <a:ea typeface="Comic Sans MS" charset="0"/>
                <a:cs typeface="Comic Sans MS" charset="0"/>
              </a:rPr>
              <a:t>insights</a:t>
            </a:r>
            <a:r>
              <a:rPr lang="tr-TR" sz="1500" dirty="0" smtClean="0">
                <a:latin typeface="Comic Sans MS" charset="0"/>
                <a:ea typeface="Comic Sans MS" charset="0"/>
                <a:cs typeface="Comic Sans MS" charset="0"/>
              </a:rPr>
              <a:t>)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İndüksiyonda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rüptür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:</a:t>
            </a:r>
          </a:p>
          <a:p>
            <a:pPr lvl="1"/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Bishop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skoru uygun olanda: HR 1.5</a:t>
            </a:r>
          </a:p>
          <a:p>
            <a:pPr lvl="1"/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Bishop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skorı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uygun olmayanda: HR 4.09</a:t>
            </a: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Vajinal doğumu olanda HR 0.78	</a:t>
            </a:r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                                                                </a:t>
            </a:r>
            <a:r>
              <a:rPr lang="tr-TR" sz="17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700" dirty="0" err="1" smtClean="0"/>
              <a:t>Harper</a:t>
            </a:r>
            <a:r>
              <a:rPr lang="tr-TR" sz="1700" dirty="0" smtClean="0"/>
              <a:t> et al. </a:t>
            </a:r>
            <a:r>
              <a:rPr lang="tr-TR" sz="1700" dirty="0" err="1" smtClean="0"/>
              <a:t>Am</a:t>
            </a:r>
            <a:r>
              <a:rPr lang="tr-TR" sz="1700" dirty="0" smtClean="0"/>
              <a:t> J </a:t>
            </a:r>
            <a:r>
              <a:rPr lang="tr-TR" sz="1700" dirty="0" err="1" smtClean="0"/>
              <a:t>Obstet</a:t>
            </a:r>
            <a:r>
              <a:rPr lang="tr-TR" sz="1700" dirty="0" smtClean="0"/>
              <a:t> </a:t>
            </a:r>
            <a:r>
              <a:rPr lang="tr-TR" sz="1700" dirty="0" err="1" smtClean="0"/>
              <a:t>Gynecol</a:t>
            </a:r>
            <a:r>
              <a:rPr lang="tr-TR" sz="1700" dirty="0" smtClean="0"/>
              <a:t> 2012)</a:t>
            </a:r>
            <a:endParaRPr lang="tr-TR" sz="1700" dirty="0"/>
          </a:p>
        </p:txBody>
      </p:sp>
    </p:spTree>
    <p:extLst>
      <p:ext uri="{BB962C8B-B14F-4D97-AF65-F5344CB8AC3E}">
        <p14:creationId xmlns:p14="http://schemas.microsoft.com/office/powerpoint/2010/main" val="5532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>
                <a:latin typeface="Comic Sans MS" charset="0"/>
                <a:ea typeface="Comic Sans MS" charset="0"/>
                <a:cs typeface="Comic Sans MS" charset="0"/>
              </a:rPr>
              <a:t>SEZARYEN GEÇİRMİŞ GEBEDE DOĞUM İNDÜKSİYONU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1600" i="1" dirty="0" err="1" smtClean="0"/>
              <a:t>Cahill</a:t>
            </a:r>
            <a:r>
              <a:rPr lang="tr-TR" sz="1600" i="1" dirty="0" smtClean="0"/>
              <a:t> et al. High </a:t>
            </a:r>
            <a:r>
              <a:rPr lang="tr-TR" sz="1600" i="1" dirty="0" err="1" smtClean="0"/>
              <a:t>maximum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doses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are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unacceptabşy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high</a:t>
            </a:r>
            <a:r>
              <a:rPr lang="tr-TR" sz="1600" i="1" dirty="0" smtClean="0"/>
              <a:t> risk </a:t>
            </a:r>
            <a:r>
              <a:rPr lang="tr-TR" sz="1600" i="1" dirty="0" err="1" smtClean="0"/>
              <a:t>for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uterin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rupture.Am</a:t>
            </a:r>
            <a:r>
              <a:rPr lang="tr-TR" sz="1600" i="1" dirty="0" smtClean="0"/>
              <a:t> J </a:t>
            </a:r>
            <a:r>
              <a:rPr lang="tr-TR" sz="1600" i="1" dirty="0" err="1" smtClean="0"/>
              <a:t>Obstet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Gynecol</a:t>
            </a:r>
            <a:r>
              <a:rPr lang="tr-TR" sz="1600" i="1" dirty="0" smtClean="0"/>
              <a:t> 2008</a:t>
            </a:r>
            <a:endParaRPr lang="tr-TR" sz="1600" i="1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207741"/>
              </p:ext>
            </p:extLst>
          </p:nvPr>
        </p:nvGraphicFramePr>
        <p:xfrm>
          <a:off x="812799" y="2065866"/>
          <a:ext cx="9521371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2036"/>
                <a:gridCol w="2329335"/>
              </a:tblGrid>
              <a:tr h="358745">
                <a:tc>
                  <a:txBody>
                    <a:bodyPr/>
                    <a:lstStyle/>
                    <a:p>
                      <a:r>
                        <a:rPr lang="tr-TR" dirty="0" smtClean="0"/>
                        <a:t>Doğum</a:t>
                      </a:r>
                      <a:r>
                        <a:rPr lang="tr-TR" baseline="0" dirty="0" smtClean="0"/>
                        <a:t> şekli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Rüptür</a:t>
                      </a:r>
                      <a:r>
                        <a:rPr lang="tr-TR" dirty="0" smtClean="0"/>
                        <a:t> oranı</a:t>
                      </a:r>
                      <a:endParaRPr lang="tr-TR" dirty="0"/>
                    </a:p>
                  </a:txBody>
                  <a:tcPr/>
                </a:tc>
              </a:tr>
              <a:tr h="35874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Elektif</a:t>
                      </a:r>
                      <a:r>
                        <a:rPr lang="tr-TR" dirty="0" smtClean="0"/>
                        <a:t> C/S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0</a:t>
                      </a:r>
                      <a:endParaRPr lang="tr-TR" dirty="0"/>
                    </a:p>
                  </a:txBody>
                  <a:tcPr/>
                </a:tc>
              </a:tr>
              <a:tr h="35874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Spontan</a:t>
                      </a:r>
                      <a:r>
                        <a:rPr lang="tr-TR" dirty="0" smtClean="0"/>
                        <a:t> eylem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4/1000</a:t>
                      </a:r>
                      <a:endParaRPr lang="tr-TR" dirty="0"/>
                    </a:p>
                  </a:txBody>
                  <a:tcPr/>
                </a:tc>
              </a:tr>
              <a:tr h="35874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Oksitosinle</a:t>
                      </a:r>
                      <a:r>
                        <a:rPr lang="tr-TR" dirty="0" smtClean="0"/>
                        <a:t> indüksiyon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11/1000</a:t>
                      </a:r>
                      <a:endParaRPr lang="tr-TR" dirty="0"/>
                    </a:p>
                  </a:txBody>
                  <a:tcPr/>
                </a:tc>
              </a:tr>
              <a:tr h="358745">
                <a:tc>
                  <a:txBody>
                    <a:bodyPr/>
                    <a:lstStyle/>
                    <a:p>
                      <a:r>
                        <a:rPr lang="tr-TR" dirty="0" smtClean="0"/>
                        <a:t>Mekanik </a:t>
                      </a:r>
                      <a:r>
                        <a:rPr lang="tr-TR" dirty="0" err="1" smtClean="0"/>
                        <a:t>dilatasyon</a:t>
                      </a:r>
                      <a:r>
                        <a:rPr lang="tr-TR" dirty="0" smtClean="0"/>
                        <a:t> +/- </a:t>
                      </a:r>
                      <a:r>
                        <a:rPr lang="tr-TR" dirty="0" err="1" smtClean="0"/>
                        <a:t>oksitosinle</a:t>
                      </a:r>
                      <a:r>
                        <a:rPr lang="tr-TR" dirty="0" smtClean="0"/>
                        <a:t> indüksiyon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9/1000</a:t>
                      </a:r>
                      <a:endParaRPr lang="tr-TR" dirty="0"/>
                    </a:p>
                  </a:txBody>
                  <a:tcPr/>
                </a:tc>
              </a:tr>
              <a:tr h="358745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Prostoglandin</a:t>
                      </a:r>
                      <a:r>
                        <a:rPr lang="tr-TR" dirty="0" smtClean="0"/>
                        <a:t> +/- </a:t>
                      </a:r>
                      <a:r>
                        <a:rPr lang="tr-TR" dirty="0" err="1" smtClean="0"/>
                        <a:t>oksitosinle</a:t>
                      </a:r>
                      <a:r>
                        <a:rPr lang="tr-TR" dirty="0" smtClean="0"/>
                        <a:t> indüksiyon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14/1000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62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>
                <a:latin typeface="Comic Sans MS" charset="0"/>
                <a:ea typeface="Comic Sans MS" charset="0"/>
                <a:cs typeface="Comic Sans MS" charset="0"/>
              </a:rPr>
              <a:t>SEZARYEN GEÇİRMİŞ GEBEDE DOĞUM İNDÜKSİYONU</a:t>
            </a:r>
            <a:endParaRPr lang="tr-TR" sz="2800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2863597"/>
              </p:ext>
            </p:extLst>
          </p:nvPr>
        </p:nvGraphicFramePr>
        <p:xfrm>
          <a:off x="685800" y="2065868"/>
          <a:ext cx="10131426" cy="1929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8771"/>
                <a:gridCol w="3632655"/>
              </a:tblGrid>
              <a:tr h="38597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Doğum</a:t>
                      </a:r>
                      <a:r>
                        <a:rPr lang="tr-TR" baseline="0" dirty="0" smtClean="0"/>
                        <a:t> şekli</a:t>
                      </a:r>
                      <a:endParaRPr lang="tr-T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err="1" smtClean="0"/>
                        <a:t>Rüptür</a:t>
                      </a:r>
                      <a:r>
                        <a:rPr lang="tr-TR" dirty="0" smtClean="0"/>
                        <a:t> oranı</a:t>
                      </a:r>
                    </a:p>
                  </a:txBody>
                  <a:tcPr/>
                </a:tc>
              </a:tr>
              <a:tr h="38597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err="1" smtClean="0"/>
                        <a:t>Elektif</a:t>
                      </a:r>
                      <a:r>
                        <a:rPr lang="tr-TR" dirty="0" smtClean="0"/>
                        <a:t> C/S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1.6/1000</a:t>
                      </a:r>
                      <a:endParaRPr lang="tr-TR" dirty="0"/>
                    </a:p>
                  </a:txBody>
                  <a:tcPr/>
                </a:tc>
              </a:tr>
              <a:tr h="38597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err="1" smtClean="0"/>
                        <a:t>Spontan</a:t>
                      </a:r>
                      <a:r>
                        <a:rPr lang="tr-TR" dirty="0" smtClean="0"/>
                        <a:t> eylem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5.2/1000</a:t>
                      </a:r>
                      <a:endParaRPr lang="tr-TR" dirty="0"/>
                    </a:p>
                  </a:txBody>
                  <a:tcPr/>
                </a:tc>
              </a:tr>
              <a:tr h="385974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Prostoglandin</a:t>
                      </a:r>
                      <a:r>
                        <a:rPr lang="tr-TR" baseline="0" dirty="0" smtClean="0"/>
                        <a:t> dışı bir yöntemle </a:t>
                      </a:r>
                      <a:r>
                        <a:rPr lang="tr-TR" dirty="0" smtClean="0"/>
                        <a:t>indüksiyon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7.7/1000</a:t>
                      </a:r>
                      <a:endParaRPr lang="tr-TR" dirty="0"/>
                    </a:p>
                  </a:txBody>
                  <a:tcPr/>
                </a:tc>
              </a:tr>
              <a:tr h="385974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Prostoglandinle</a:t>
                      </a:r>
                      <a:r>
                        <a:rPr lang="tr-TR" dirty="0" smtClean="0"/>
                        <a:t> indüksiyon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24.5/1000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1132114" y="4455886"/>
            <a:ext cx="4678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smtClean="0"/>
              <a:t>SOGC .</a:t>
            </a:r>
            <a:r>
              <a:rPr lang="tr-TR" sz="1600" i="1" dirty="0" err="1" smtClean="0"/>
              <a:t>Clinical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practice</a:t>
            </a:r>
            <a:r>
              <a:rPr lang="tr-TR" sz="1600" i="1" dirty="0" smtClean="0"/>
              <a:t> </a:t>
            </a:r>
            <a:r>
              <a:rPr lang="tr-TR" sz="1600" i="1" dirty="0" err="1" smtClean="0"/>
              <a:t>guidelines</a:t>
            </a:r>
            <a:r>
              <a:rPr lang="tr-TR" sz="1600" i="1" dirty="0" smtClean="0"/>
              <a:t> , </a:t>
            </a:r>
            <a:r>
              <a:rPr lang="tr-TR" sz="1600" i="1" dirty="0" err="1" smtClean="0"/>
              <a:t>Number</a:t>
            </a:r>
            <a:r>
              <a:rPr lang="tr-TR" sz="1600" i="1" dirty="0" smtClean="0"/>
              <a:t> 155, 2005</a:t>
            </a:r>
            <a:endParaRPr lang="tr-TR" sz="1600" i="1" dirty="0"/>
          </a:p>
        </p:txBody>
      </p:sp>
    </p:spTree>
    <p:extLst>
      <p:ext uri="{BB962C8B-B14F-4D97-AF65-F5344CB8AC3E}">
        <p14:creationId xmlns:p14="http://schemas.microsoft.com/office/powerpoint/2010/main" val="99825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>
                <a:latin typeface="Comic Sans MS" charset="0"/>
                <a:ea typeface="Comic Sans MS" charset="0"/>
                <a:cs typeface="Comic Sans MS" charset="0"/>
              </a:rPr>
              <a:t>SEZARYEN GEÇİRMİŞ GEBEDE DOĞUM İNDÜKSİYONU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Bishop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skorunun düşük olduğu koşullarda genellikle tercih edilen yöntem mekanik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dilatasyon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                                                              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600" dirty="0" smtClean="0"/>
              <a:t>SOGC, </a:t>
            </a:r>
            <a:r>
              <a:rPr lang="tr-TR" sz="1600" dirty="0" err="1" smtClean="0"/>
              <a:t>Clinical</a:t>
            </a:r>
            <a:r>
              <a:rPr lang="tr-TR" sz="1600" dirty="0" smtClean="0"/>
              <a:t> </a:t>
            </a:r>
            <a:r>
              <a:rPr lang="tr-TR" sz="1600" dirty="0" err="1"/>
              <a:t>practice</a:t>
            </a:r>
            <a:r>
              <a:rPr lang="tr-TR" sz="1600" dirty="0"/>
              <a:t> </a:t>
            </a:r>
            <a:r>
              <a:rPr lang="tr-TR" sz="1600" dirty="0" err="1"/>
              <a:t>guidelines</a:t>
            </a:r>
            <a:r>
              <a:rPr lang="tr-TR" sz="1600" dirty="0"/>
              <a:t> , </a:t>
            </a:r>
            <a:r>
              <a:rPr lang="tr-TR" sz="1600" dirty="0" err="1"/>
              <a:t>Number</a:t>
            </a:r>
            <a:r>
              <a:rPr lang="tr-TR" sz="1600" dirty="0"/>
              <a:t> 155, </a:t>
            </a:r>
            <a:r>
              <a:rPr lang="tr-TR" sz="1600" dirty="0" smtClean="0"/>
              <a:t>2005 &amp; ACOG, </a:t>
            </a:r>
            <a:r>
              <a:rPr lang="tr-TR" sz="1600" dirty="0" err="1" smtClean="0"/>
              <a:t>Practice</a:t>
            </a:r>
            <a:r>
              <a:rPr lang="tr-TR" sz="1600" dirty="0" smtClean="0"/>
              <a:t> </a:t>
            </a:r>
            <a:r>
              <a:rPr lang="tr-TR" sz="1600" dirty="0" err="1" smtClean="0"/>
              <a:t>Bulletin</a:t>
            </a:r>
            <a:r>
              <a:rPr lang="tr-TR" sz="1600" dirty="0" smtClean="0"/>
              <a:t>, </a:t>
            </a:r>
            <a:r>
              <a:rPr lang="tr-TR" sz="1600" dirty="0" err="1" smtClean="0"/>
              <a:t>Number</a:t>
            </a:r>
            <a:r>
              <a:rPr lang="tr-TR" sz="1600" dirty="0" smtClean="0"/>
              <a:t> 115, 2010)</a:t>
            </a:r>
            <a:endParaRPr lang="tr-TR" sz="1600" dirty="0"/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Bishop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skorunun 6 ve üzerinde olduğu durumlarda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amniyotomi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0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dirty="0" smtClean="0">
                <a:latin typeface="Comic Sans MS" charset="0"/>
                <a:ea typeface="Comic Sans MS" charset="0"/>
                <a:cs typeface="Comic Sans MS" charset="0"/>
              </a:rPr>
              <a:t>        TEŞEKKÜRLER</a:t>
            </a:r>
            <a:endParaRPr lang="tr-TR" sz="3600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74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1" y="369651"/>
            <a:ext cx="10131425" cy="1456267"/>
          </a:xfrm>
        </p:spPr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İNDÜKSİYON BAŞARISIZLIĞI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1" y="1812471"/>
            <a:ext cx="10131425" cy="4865915"/>
          </a:xfrm>
        </p:spPr>
        <p:txBody>
          <a:bodyPr>
            <a:normAutofit/>
          </a:bodyPr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NIH, ACOG ve SMFM workshop: </a:t>
            </a:r>
          </a:p>
          <a:p>
            <a:pPr lvl="1"/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Membranlar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intakt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ise en az 24 saat süresince yapılan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infüzyonu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ile</a:t>
            </a:r>
          </a:p>
          <a:p>
            <a:pPr lvl="1"/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Membranların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açılmasından sonra en az 12-18 saat süresince yapılan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infüzyonu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ile                                                                       </a:t>
            </a:r>
          </a:p>
          <a:p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pPr marL="0" indent="0">
              <a:buNone/>
            </a:pP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3 dakikada bir düzenli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kontraksiyon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servikal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değişimin elde edilememesi</a:t>
            </a:r>
            <a:endParaRPr lang="tr-TR" sz="1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pPr marL="0" indent="0">
              <a:buNone/>
            </a:pPr>
            <a:r>
              <a:rPr lang="tr-TR" sz="1400" dirty="0" smtClean="0">
                <a:latin typeface="Comic Sans MS" charset="0"/>
                <a:ea typeface="Comic Sans MS" charset="0"/>
                <a:cs typeface="Comic Sans MS" charset="0"/>
              </a:rPr>
              <a:t>     (</a:t>
            </a:r>
            <a:r>
              <a:rPr lang="tr-TR" sz="1400" dirty="0" err="1">
                <a:latin typeface="Comic Sans MS" charset="0"/>
                <a:ea typeface="Comic Sans MS" charset="0"/>
                <a:cs typeface="Comic Sans MS" charset="0"/>
              </a:rPr>
              <a:t>Spong</a:t>
            </a:r>
            <a:r>
              <a:rPr lang="tr-TR" sz="1400" dirty="0">
                <a:latin typeface="Comic Sans MS" charset="0"/>
                <a:ea typeface="Comic Sans MS" charset="0"/>
                <a:cs typeface="Comic Sans MS" charset="0"/>
              </a:rPr>
              <a:t> et al. </a:t>
            </a:r>
            <a:r>
              <a:rPr lang="tr-TR" sz="1400" dirty="0" err="1">
                <a:latin typeface="Comic Sans MS" charset="0"/>
                <a:ea typeface="Comic Sans MS" charset="0"/>
                <a:cs typeface="Comic Sans MS" charset="0"/>
              </a:rPr>
              <a:t>Obstet</a:t>
            </a:r>
            <a:r>
              <a:rPr lang="tr-TR" sz="14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400" dirty="0" err="1">
                <a:latin typeface="Comic Sans MS" charset="0"/>
                <a:ea typeface="Comic Sans MS" charset="0"/>
                <a:cs typeface="Comic Sans MS" charset="0"/>
              </a:rPr>
              <a:t>Gynecol</a:t>
            </a:r>
            <a:r>
              <a:rPr lang="tr-TR" sz="1400" dirty="0">
                <a:latin typeface="Comic Sans MS" charset="0"/>
                <a:ea typeface="Comic Sans MS" charset="0"/>
                <a:cs typeface="Comic Sans MS" charset="0"/>
              </a:rPr>
              <a:t> 2012)</a:t>
            </a:r>
          </a:p>
          <a:p>
            <a:pPr marL="0" indent="0">
              <a:buNone/>
            </a:pP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4153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1" y="636494"/>
            <a:ext cx="10131425" cy="1456267"/>
          </a:xfrm>
        </p:spPr>
        <p:txBody>
          <a:bodyPr/>
          <a:lstStyle/>
          <a:p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İNDÜKSİYON BAŞARISIZLIĞI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Serviksin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olgunlaşması için geçen süre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indüksion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süresinin hesaplanmasında ve indüksiyonun başarısız kabul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edimesinde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rol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oyanamaz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.</a:t>
            </a:r>
          </a:p>
          <a:p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Latent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faz: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Serviksin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olgunlaşması bitip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başlandıktan ve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amniyotomi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yapıldıktan sonra başlar.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Servikal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dilatasyon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5 cm olunca biter.</a:t>
            </a:r>
          </a:p>
          <a:p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Hastaların %96’sı 15 saatte aktif faza girer. </a:t>
            </a:r>
            <a:r>
              <a:rPr lang="tr-TR" sz="2400" dirty="0" err="1">
                <a:latin typeface="Comic Sans MS" charset="0"/>
                <a:ea typeface="Comic Sans MS" charset="0"/>
                <a:cs typeface="Comic Sans MS" charset="0"/>
              </a:rPr>
              <a:t>Latent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 fazın en az 18 saat sürdüğü olgularda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vajnal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doğum &gt;%40 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                                       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(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Grobman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et al.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Defining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failure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of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Induction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.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Am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J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Obstet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1600" dirty="0" err="1" smtClean="0">
                <a:latin typeface="Comic Sans MS" charset="0"/>
                <a:ea typeface="Comic Sans MS" charset="0"/>
                <a:cs typeface="Comic Sans MS" charset="0"/>
              </a:rPr>
              <a:t>Gynecol</a:t>
            </a:r>
            <a:r>
              <a:rPr lang="tr-TR" sz="1600" dirty="0" smtClean="0">
                <a:latin typeface="Comic Sans MS" charset="0"/>
                <a:ea typeface="Comic Sans MS" charset="0"/>
                <a:cs typeface="Comic Sans MS" charset="0"/>
              </a:rPr>
              <a:t>, 2018)</a:t>
            </a:r>
            <a:endParaRPr lang="tr-TR" sz="1600" dirty="0">
              <a:latin typeface="Comic Sans MS" charset="0"/>
              <a:ea typeface="Comic Sans MS" charset="0"/>
              <a:cs typeface="Comic Sans MS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1240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418" y="336176"/>
            <a:ext cx="8579605" cy="6077656"/>
          </a:xfrm>
        </p:spPr>
      </p:pic>
    </p:spTree>
    <p:extLst>
      <p:ext uri="{BB962C8B-B14F-4D97-AF65-F5344CB8AC3E}">
        <p14:creationId xmlns:p14="http://schemas.microsoft.com/office/powerpoint/2010/main" val="214721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BISHOP SKORLAMA SİSTEMİ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1751532"/>
              </p:ext>
            </p:extLst>
          </p:nvPr>
        </p:nvGraphicFramePr>
        <p:xfrm>
          <a:off x="685800" y="2141538"/>
          <a:ext cx="966288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5743"/>
                <a:gridCol w="1886857"/>
                <a:gridCol w="1770743"/>
                <a:gridCol w="1698171"/>
                <a:gridCol w="1901372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Dilatasyon</a:t>
                      </a:r>
                      <a:r>
                        <a:rPr lang="tr-TR" dirty="0" smtClean="0"/>
                        <a:t>, cm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r>
                        <a:rPr lang="tr-TR" baseline="0" dirty="0" smtClean="0"/>
                        <a:t> - 2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3 - 4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 ve üzeri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Efasman</a:t>
                      </a:r>
                      <a:r>
                        <a:rPr lang="tr-TR" dirty="0" smtClean="0"/>
                        <a:t>,</a:t>
                      </a:r>
                      <a:r>
                        <a:rPr lang="tr-TR" baseline="0" dirty="0" smtClean="0"/>
                        <a:t> %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0 - 30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40</a:t>
                      </a:r>
                      <a:r>
                        <a:rPr lang="tr-TR" baseline="0" dirty="0" smtClean="0"/>
                        <a:t> - 50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60 - 70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80 ve üzeri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Başın seviyesi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-1,0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+1, +2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Serviksin</a:t>
                      </a:r>
                      <a:r>
                        <a:rPr lang="tr-TR" dirty="0" smtClean="0"/>
                        <a:t> kıvamı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Sert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Orta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Yumuşak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Serviksin</a:t>
                      </a:r>
                      <a:r>
                        <a:rPr lang="tr-TR" dirty="0" smtClean="0"/>
                        <a:t> pozisyonu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Posterior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Orta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Arka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İçerik Yer Tutucusu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3" y="4842148"/>
            <a:ext cx="11691258" cy="157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93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969170" cy="1456267"/>
          </a:xfrm>
        </p:spPr>
        <p:txBody>
          <a:bodyPr>
            <a:normAutofit/>
          </a:bodyPr>
          <a:lstStyle/>
          <a:p>
            <a:r>
              <a:rPr lang="tr-TR" sz="2800" dirty="0" smtClean="0">
                <a:latin typeface="Comic Sans MS" charset="0"/>
                <a:ea typeface="Comic Sans MS" charset="0"/>
                <a:cs typeface="Comic Sans MS" charset="0"/>
              </a:rPr>
              <a:t>İNDÜKSİYON BAŞARISINI ETKİLEYEN DİĞER FAKTÖRLER</a:t>
            </a:r>
            <a:endParaRPr lang="tr-TR" sz="2800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Term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gebelik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Doğum ağrılığı &lt;4000 g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Multiparite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Membran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rüptürü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>
                <a:latin typeface="Comic Sans MS" charset="0"/>
                <a:ea typeface="Comic Sans MS" charset="0"/>
                <a:cs typeface="Comic Sans MS" charset="0"/>
              </a:rPr>
              <a:t>V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ajinal doğum öyküsü</a:t>
            </a: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Uzun ve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obez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olmayan kadınlar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Plasental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yetmezlik ile ilişkili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komorbiditelerin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olmaması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0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latin typeface="Comic Sans MS" charset="0"/>
                <a:ea typeface="Comic Sans MS" charset="0"/>
                <a:cs typeface="Comic Sans MS" charset="0"/>
              </a:rPr>
              <a:t>DOĞUM </a:t>
            </a:r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İNDÜKSİYONUNUN RİSKLERİ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Sezaryen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Operatif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vajinal doğum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Taşisistoli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+/-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fetal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distres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Koryoamniyonit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Kord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prolapsusu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Gebelik haftasının yanlış hesaplanması nedeniyle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preterm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doğum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Uterus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rüptürü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2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7391" y="606500"/>
            <a:ext cx="10131425" cy="1456267"/>
          </a:xfrm>
        </p:spPr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yöntemler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829735" y="2065867"/>
            <a:ext cx="4709054" cy="576262"/>
          </a:xfrm>
        </p:spPr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FARMAKOLOJİK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Prostoglandin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E1 ve E2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Oksitosin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6096003" y="2065867"/>
            <a:ext cx="4722813" cy="576262"/>
          </a:xfrm>
        </p:spPr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MEKANİK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Çift balonlu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kateter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Foley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kateter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(tek balonlu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katater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)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Osmotik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dilatörler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31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813" y="749300"/>
            <a:ext cx="7391400" cy="5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55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charset="0"/>
                <a:ea typeface="Comic Sans MS" charset="0"/>
                <a:cs typeface="Comic Sans MS" charset="0"/>
              </a:rPr>
              <a:t>PROSTOGLANDİN</a:t>
            </a:r>
            <a:endParaRPr lang="tr-TR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685801" y="1844323"/>
            <a:ext cx="10131425" cy="3649133"/>
          </a:xfrm>
        </p:spPr>
        <p:txBody>
          <a:bodyPr>
            <a:normAutofit/>
          </a:bodyPr>
          <a:lstStyle/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Servikal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değişiklik +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uterin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kontraksiyon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Cochrane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Database 2014:  </a:t>
            </a:r>
            <a:endParaRPr lang="tr-TR" sz="2400" dirty="0" smtClean="0">
              <a:solidFill>
                <a:srgbClr val="C00000"/>
              </a:solidFill>
              <a:latin typeface="Comic Sans MS" charset="0"/>
              <a:ea typeface="Comic Sans MS" charset="0"/>
              <a:cs typeface="Comic Sans MS" charset="0"/>
            </a:endParaRP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12-24 saatte uygunsuz </a:t>
            </a:r>
            <a:r>
              <a:rPr lang="tr-TR" sz="2200" dirty="0" err="1" smtClean="0">
                <a:latin typeface="Comic Sans MS" charset="0"/>
                <a:ea typeface="Comic Sans MS" charset="0"/>
                <a:cs typeface="Comic Sans MS" charset="0"/>
              </a:rPr>
              <a:t>serviks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 RR 0.41, </a:t>
            </a:r>
          </a:p>
          <a:p>
            <a:pPr lvl="1"/>
            <a:r>
              <a:rPr lang="tr-TR" sz="2200" dirty="0">
                <a:latin typeface="Comic Sans MS" charset="0"/>
                <a:ea typeface="Comic Sans MS" charset="0"/>
                <a:cs typeface="Comic Sans MS" charset="0"/>
              </a:rPr>
              <a:t>S</a:t>
            </a:r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ezaryen oranı RR 0.91, </a:t>
            </a:r>
          </a:p>
          <a:p>
            <a:pPr lvl="1"/>
            <a:r>
              <a:rPr lang="tr-TR" sz="2200" dirty="0" smtClean="0">
                <a:latin typeface="Comic Sans MS" charset="0"/>
                <a:ea typeface="Comic Sans MS" charset="0"/>
                <a:cs typeface="Comic Sans MS" charset="0"/>
              </a:rPr>
              <a:t>24 saatte vajinal doğumun gerçekleşmemesi RR 0.32</a:t>
            </a: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Prostoglandin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E1: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Misoprostol</a:t>
            </a:r>
            <a:endParaRPr lang="tr-TR" sz="2400" dirty="0" smtClean="0">
              <a:latin typeface="Comic Sans MS" charset="0"/>
              <a:ea typeface="Comic Sans MS" charset="0"/>
              <a:cs typeface="Comic Sans MS" charset="0"/>
            </a:endParaRPr>
          </a:p>
          <a:p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Prostoglandin</a:t>
            </a:r>
            <a:r>
              <a:rPr lang="tr-TR" sz="2400" dirty="0" smtClean="0">
                <a:latin typeface="Comic Sans MS" charset="0"/>
                <a:ea typeface="Comic Sans MS" charset="0"/>
                <a:cs typeface="Comic Sans MS" charset="0"/>
              </a:rPr>
              <a:t> E2: </a:t>
            </a:r>
            <a:r>
              <a:rPr lang="tr-TR" sz="2400" dirty="0" err="1" smtClean="0">
                <a:latin typeface="Comic Sans MS" charset="0"/>
                <a:ea typeface="Comic Sans MS" charset="0"/>
                <a:cs typeface="Comic Sans MS" charset="0"/>
              </a:rPr>
              <a:t>Dinoproston</a:t>
            </a:r>
            <a:endParaRPr lang="tr-TR" sz="2400" dirty="0">
              <a:latin typeface="Comic Sans MS" charset="0"/>
              <a:ea typeface="Comic Sans MS" charset="0"/>
              <a:cs typeface="Comic Sans MS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 t="4200"/>
          <a:stretch/>
        </p:blipFill>
        <p:spPr>
          <a:xfrm>
            <a:off x="8166540" y="4376057"/>
            <a:ext cx="3368196" cy="2234798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364" y="1267586"/>
            <a:ext cx="2718547" cy="251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2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kyüzü">
  <a:themeElements>
    <a:clrScheme name="Gökyüzü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Gökyüzü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ökyüzü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13598</TotalTime>
  <Words>3132</Words>
  <Application>Microsoft Macintosh PowerPoint</Application>
  <PresentationFormat>Geniş Ekran</PresentationFormat>
  <Paragraphs>365</Paragraphs>
  <Slides>37</Slides>
  <Notes>32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42" baseType="lpstr">
      <vt:lpstr>Calibri</vt:lpstr>
      <vt:lpstr>Calibri Light</vt:lpstr>
      <vt:lpstr>Comic Sans MS</vt:lpstr>
      <vt:lpstr>Arial</vt:lpstr>
      <vt:lpstr>Gökyüzü</vt:lpstr>
      <vt:lpstr>DOĞUM İNDÜKSİYONU hangi durumda ve nasıl?</vt:lpstr>
      <vt:lpstr>DOĞUM İNDÜKSİYONUNUN ENDİKASYONLARI</vt:lpstr>
      <vt:lpstr>DOĞUM İNDÜKSİYONUNUN kontraENDİKASYONLARI</vt:lpstr>
      <vt:lpstr>BISHOP SKORLAMA SİSTEMİ</vt:lpstr>
      <vt:lpstr>İNDÜKSİYON BAŞARISINI ETKİLEYEN DİĞER FAKTÖRLER</vt:lpstr>
      <vt:lpstr>DOĞUM İNDÜKSİYONUNUN RİSKLERİ</vt:lpstr>
      <vt:lpstr>yöntemler</vt:lpstr>
      <vt:lpstr>PowerPoint Sunusu</vt:lpstr>
      <vt:lpstr>PROSTOGLANDİN</vt:lpstr>
      <vt:lpstr>PROSTOGLANDİN</vt:lpstr>
      <vt:lpstr>PROSTOGLANDİN E1</vt:lpstr>
      <vt:lpstr>PROSTOGLANDİN E1</vt:lpstr>
      <vt:lpstr>Prostoglandin E2</vt:lpstr>
      <vt:lpstr>Mekanik yöntemler</vt:lpstr>
      <vt:lpstr>TEK BALONLU KATETER</vt:lpstr>
      <vt:lpstr>ÇİFT BALONLU KATETER</vt:lpstr>
      <vt:lpstr>PowerPoint Sunusu</vt:lpstr>
      <vt:lpstr>BALONLU KATETER</vt:lpstr>
      <vt:lpstr>PowerPoint Sunusu</vt:lpstr>
      <vt:lpstr>OSMOTİK DİLATÖRLER</vt:lpstr>
      <vt:lpstr>OSMOTİK DİLATÖRLER</vt:lpstr>
      <vt:lpstr>oksitosin</vt:lpstr>
      <vt:lpstr>Oksitosin</vt:lpstr>
      <vt:lpstr>OKSİTOSİN</vt:lpstr>
      <vt:lpstr>OKSİTOSİNİN YAN ETKİLERİ</vt:lpstr>
      <vt:lpstr>OKSİTOSİNİN YAN ETKİLERİ</vt:lpstr>
      <vt:lpstr>OKSİTOSİNİN YAN ETKİLERİ</vt:lpstr>
      <vt:lpstr>OKSİTOSİNİN YAN ETKİLERİ</vt:lpstr>
      <vt:lpstr>DİĞER YÖNTEMLER</vt:lpstr>
      <vt:lpstr>SEZARYEN GEÇİRMİŞ GEBEDE DOĞUM İNDÜKSİYONU</vt:lpstr>
      <vt:lpstr>SEZARYEN GEÇİRMİŞ GEBEDE DOĞUM İNDÜKSİYONU</vt:lpstr>
      <vt:lpstr>SEZARYEN GEÇİRMİŞ GEBEDE DOĞUM İNDÜKSİYONU</vt:lpstr>
      <vt:lpstr>SEZARYEN GEÇİRMİŞ GEBEDE DOĞUM İNDÜKSİYONU</vt:lpstr>
      <vt:lpstr>PowerPoint Sunusu</vt:lpstr>
      <vt:lpstr>İNDÜKSİYON BAŞARISIZLIĞI</vt:lpstr>
      <vt:lpstr>İNDÜKSİYON BAŞARISIZLIĞI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DOĞUM İNDÜKSİYONU</dc:title>
  <dc:creator>Microsoft Office Kullanıcısı</dc:creator>
  <cp:lastModifiedBy>Microsoft Office Kullanıcısı</cp:lastModifiedBy>
  <cp:revision>145</cp:revision>
  <dcterms:created xsi:type="dcterms:W3CDTF">2018-03-13T08:27:44Z</dcterms:created>
  <dcterms:modified xsi:type="dcterms:W3CDTF">2018-04-07T14:16:41Z</dcterms:modified>
</cp:coreProperties>
</file>