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0" r:id="rId1"/>
  </p:sldMasterIdLst>
  <p:notesMasterIdLst>
    <p:notesMasterId r:id="rId33"/>
  </p:notesMasterIdLst>
  <p:handoutMasterIdLst>
    <p:handoutMasterId r:id="rId34"/>
  </p:handoutMasterIdLst>
  <p:sldIdLst>
    <p:sldId id="256" r:id="rId2"/>
    <p:sldId id="257" r:id="rId3"/>
    <p:sldId id="258" r:id="rId4"/>
    <p:sldId id="259" r:id="rId5"/>
    <p:sldId id="277" r:id="rId6"/>
    <p:sldId id="278" r:id="rId7"/>
    <p:sldId id="260" r:id="rId8"/>
    <p:sldId id="261" r:id="rId9"/>
    <p:sldId id="269" r:id="rId10"/>
    <p:sldId id="263" r:id="rId11"/>
    <p:sldId id="270" r:id="rId12"/>
    <p:sldId id="268" r:id="rId13"/>
    <p:sldId id="271" r:id="rId14"/>
    <p:sldId id="273" r:id="rId15"/>
    <p:sldId id="272" r:id="rId16"/>
    <p:sldId id="274" r:id="rId17"/>
    <p:sldId id="276" r:id="rId18"/>
    <p:sldId id="264" r:id="rId19"/>
    <p:sldId id="266" r:id="rId20"/>
    <p:sldId id="265" r:id="rId21"/>
    <p:sldId id="292" r:id="rId22"/>
    <p:sldId id="279" r:id="rId23"/>
    <p:sldId id="286" r:id="rId24"/>
    <p:sldId id="287" r:id="rId25"/>
    <p:sldId id="281" r:id="rId26"/>
    <p:sldId id="282" r:id="rId27"/>
    <p:sldId id="283" r:id="rId28"/>
    <p:sldId id="289" r:id="rId29"/>
    <p:sldId id="285" r:id="rId30"/>
    <p:sldId id="291" r:id="rId31"/>
    <p:sldId id="290" r:id="rId32"/>
  </p:sldIdLst>
  <p:sldSz cx="9144000" cy="6858000" type="screen4x3"/>
  <p:notesSz cx="6858000" cy="9144000"/>
  <p:defaultTextStyle>
    <a:defPPr>
      <a:defRPr lang="tr-TR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 Ekiz" initials="AE" lastIdx="1" clrIdx="0">
    <p:extLst>
      <p:ext uri="{19B8F6BF-5375-455C-9EA6-DF929625EA0E}">
        <p15:presenceInfo xmlns:p15="http://schemas.microsoft.com/office/powerpoint/2012/main" userId="3899a3779a65321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21"/>
    <p:restoredTop sz="94643"/>
  </p:normalViewPr>
  <p:slideViewPr>
    <p:cSldViewPr snapToGrid="0" snapToObjects="1">
      <p:cViewPr>
        <p:scale>
          <a:sx n="122" d="100"/>
          <a:sy n="122" d="100"/>
        </p:scale>
        <p:origin x="105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9EB6E73-7BBA-0A46-9B9F-FE82C54CEC1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5A9E38-1B41-C947-9FAC-F95A135A68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C1E35-25CF-7D40-8287-EA014DAC45EB}" type="datetimeFigureOut">
              <a:rPr lang="tr-TR" smtClean="0"/>
              <a:t>8.04.2018</a:t>
            </a:fld>
            <a:endParaRPr lang="tr-T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825E65-18EA-0D4D-8593-A5FA13C5274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3FB508-C66E-5A46-8641-C978CE5D14E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208CC7-7BDE-3F48-9EC4-DEE34205A19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3796432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3C5F84-283D-034D-B114-D54D745BB44D}" type="datetimeFigureOut">
              <a:rPr lang="tr-TR" smtClean="0"/>
              <a:t>8.04.2018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43D524-157A-364E-B17F-C96975BFF2B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128589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84863-32A8-364C-B07F-BEBC36DE8751}" type="datetime1">
              <a:rPr lang="tr-TR" smtClean="0"/>
              <a:t>8.04.2018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80436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E0921-F8F3-4D4A-AC4E-D3AD12F60677}" type="datetime1">
              <a:rPr lang="tr-TR" smtClean="0"/>
              <a:t>8.04.2018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96326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E6E4A-8999-444C-B3D3-8C0EC460E326}" type="datetime1">
              <a:rPr lang="tr-TR" smtClean="0"/>
              <a:t>8.04.2018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45115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4898-9E6B-DA42-A94E-519D677804BD}" type="datetime1">
              <a:rPr lang="tr-TR" smtClean="0"/>
              <a:t>8.04.2018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33040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05A26-2F34-D442-A185-A4EEF2BF9541}" type="datetime1">
              <a:rPr lang="tr-TR" smtClean="0"/>
              <a:t>8.04.2018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01675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B7BD1-5B96-6F41-9A58-5C1BDB8CC485}" type="datetime1">
              <a:rPr lang="tr-TR" smtClean="0"/>
              <a:t>8.04.2018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25011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C0863-C2EB-8D43-BC55-CFC8F71BFF98}" type="datetime1">
              <a:rPr lang="tr-TR" smtClean="0"/>
              <a:t>8.04.2018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425222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AA950-A1AF-DA46-879C-45EB65C88BCF}" type="datetime1">
              <a:rPr lang="tr-TR" smtClean="0"/>
              <a:t>8.04.2018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43793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31FF1-7989-6445-A0BE-53881F169C52}" type="datetime1">
              <a:rPr lang="tr-TR" smtClean="0"/>
              <a:t>8.04.2018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97641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A9B85-030D-A344-A24E-B0B609EC5EE2}" type="datetime1">
              <a:rPr lang="tr-TR" smtClean="0"/>
              <a:t>8.04.2018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96900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83742-D907-0A4D-8AF6-A830B089C006}" type="datetime1">
              <a:rPr lang="tr-TR" smtClean="0"/>
              <a:t>8.04.2018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08135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94E05-5839-B643-AB6B-EF6962A40310}" type="datetime1">
              <a:rPr lang="tr-TR" smtClean="0"/>
              <a:t>8.04.2018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B9B95-3338-044E-9194-F628DAECA59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8761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9.png"/><Relationship Id="rId4" Type="http://schemas.openxmlformats.org/officeDocument/2006/relationships/image" Target="../media/image28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C206D53-0631-F445-AC7B-52357B35E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5926" y="2619877"/>
            <a:ext cx="7183386" cy="1130507"/>
          </a:xfrm>
        </p:spPr>
        <p:txBody>
          <a:bodyPr>
            <a:normAutofit/>
          </a:bodyPr>
          <a:lstStyle/>
          <a:p>
            <a:r>
              <a:rPr lang="tr-TR" sz="3600" b="1" dirty="0" err="1">
                <a:solidFill>
                  <a:schemeClr val="accent3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</a:rPr>
              <a:t>İntrapartum</a:t>
            </a:r>
            <a:r>
              <a:rPr lang="tr-TR" sz="3600" b="1" dirty="0">
                <a:solidFill>
                  <a:schemeClr val="accent3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</a:rPr>
              <a:t> </a:t>
            </a:r>
            <a:r>
              <a:rPr lang="tr-TR" sz="3600" b="1" dirty="0" err="1">
                <a:solidFill>
                  <a:schemeClr val="accent3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</a:rPr>
              <a:t>Fetal</a:t>
            </a:r>
            <a:r>
              <a:rPr lang="tr-TR" sz="3600" b="1" dirty="0">
                <a:solidFill>
                  <a:schemeClr val="accent3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</a:rPr>
              <a:t> </a:t>
            </a:r>
            <a:r>
              <a:rPr lang="tr-TR" sz="3600" b="1" dirty="0" err="1">
                <a:solidFill>
                  <a:schemeClr val="accent3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</a:rPr>
              <a:t>Monitörizasyon</a:t>
            </a:r>
            <a:endParaRPr lang="tr-TR" sz="3600" b="1" dirty="0">
              <a:solidFill>
                <a:schemeClr val="accent3"/>
              </a:solidFill>
              <a:effectLst>
                <a:outerShdw blurRad="60007" dir="2000400" sy="-30000" kx="-800400" algn="bl" rotWithShape="0">
                  <a:prstClr val="black">
                    <a:alpha val="20000"/>
                  </a:prstClr>
                </a:outerShdw>
              </a:effectLst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BBD57B5-6CFE-8B48-81F8-DE85A57AD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3211" y="4760285"/>
            <a:ext cx="7886700" cy="1500187"/>
          </a:xfrm>
        </p:spPr>
        <p:txBody>
          <a:bodyPr/>
          <a:lstStyle/>
          <a:p>
            <a:pPr algn="ctr"/>
            <a:r>
              <a:rPr lang="tr-TR" dirty="0"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Dr. Ali Ekiz </a:t>
            </a:r>
          </a:p>
          <a:p>
            <a:pPr algn="ctr"/>
            <a:r>
              <a:rPr lang="tr-TR" dirty="0"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Kanuni Sultan Süleyman E.A.H </a:t>
            </a:r>
          </a:p>
          <a:p>
            <a:pPr algn="ctr"/>
            <a:r>
              <a:rPr lang="tr-TR" dirty="0" err="1"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Perinatoloji</a:t>
            </a:r>
            <a:r>
              <a:rPr lang="tr-TR" dirty="0">
                <a:solidFill>
                  <a:schemeClr val="accent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Kliniği</a:t>
            </a:r>
          </a:p>
        </p:txBody>
      </p:sp>
      <p:pic>
        <p:nvPicPr>
          <p:cNvPr id="8" name="Resim 4">
            <a:extLst>
              <a:ext uri="{FF2B5EF4-FFF2-40B4-BE49-F238E27FC236}">
                <a16:creationId xmlns:a16="http://schemas.microsoft.com/office/drawing/2014/main" id="{A7E28DF2-F359-9945-B4EC-B2B8948326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0040"/>
            <a:ext cx="6208903" cy="15327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2B8A140-F4B6-AE46-ADB8-2FBBC5736B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24016"/>
            <a:ext cx="1817420" cy="1806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257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E30AC-7798-2941-B4F0-717ED8000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860C3B68-EE3D-AB49-9F31-F96B941D42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2453" y="148080"/>
            <a:ext cx="7999093" cy="6709920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0F8568A-EC02-0E40-9062-F29E50E384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507" y="2852271"/>
            <a:ext cx="6890983" cy="3545783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B6B1528-EEEA-6848-AEE6-ACF61E072051}"/>
              </a:ext>
            </a:extLst>
          </p:cNvPr>
          <p:cNvSpPr txBox="1"/>
          <p:nvPr/>
        </p:nvSpPr>
        <p:spPr>
          <a:xfrm>
            <a:off x="2324355" y="1686704"/>
            <a:ext cx="5155945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0000" rtlCol="0">
            <a:spAutoFit/>
          </a:bodyPr>
          <a:lstStyle>
            <a:defPPr>
              <a:defRPr lang="tr-TR"/>
            </a:defPPr>
            <a:lvl1pPr>
              <a:defRPr sz="3200" b="1" i="1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tr-TR" dirty="0" err="1"/>
              <a:t>Baseline</a:t>
            </a:r>
            <a:r>
              <a:rPr lang="tr-TR" dirty="0"/>
              <a:t> FHR- Akselerasyon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BBDC2DBB-639F-FD43-94C7-345655C17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675341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E30AC-7798-2941-B4F0-717ED8000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860C3B68-EE3D-AB49-9F31-F96B941D42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2453" y="148080"/>
            <a:ext cx="7999093" cy="6709920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B15C775-3A5E-EB45-9991-05E19A96A21D}"/>
              </a:ext>
            </a:extLst>
          </p:cNvPr>
          <p:cNvSpPr/>
          <p:nvPr/>
        </p:nvSpPr>
        <p:spPr>
          <a:xfrm>
            <a:off x="4108938" y="340552"/>
            <a:ext cx="3186642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0000" rtlCol="0">
            <a:spAutoFit/>
          </a:bodyPr>
          <a:lstStyle/>
          <a:p>
            <a:r>
              <a:rPr lang="tr-TR" sz="3200" b="1" i="1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Geç </a:t>
            </a:r>
            <a:r>
              <a:rPr lang="tr-TR" sz="3200" b="1" i="1" dirty="0" err="1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Deselerasyon</a:t>
            </a:r>
            <a:endParaRPr lang="tr-TR" sz="3200" b="1" i="1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1F60D3-E9FF-8B49-9A47-96BCB36258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283" y="1050907"/>
            <a:ext cx="4293716" cy="2686675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EAA1A18-EB13-914D-AF88-CCF8CC696B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061" y="3766296"/>
            <a:ext cx="7184572" cy="2754525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2CB74AC1-625F-9842-8B8F-228C6AC9536C}"/>
              </a:ext>
            </a:extLst>
          </p:cNvPr>
          <p:cNvSpPr txBox="1">
            <a:spLocks/>
          </p:cNvSpPr>
          <p:nvPr/>
        </p:nvSpPr>
        <p:spPr>
          <a:xfrm>
            <a:off x="5901755" y="1205206"/>
            <a:ext cx="2787650" cy="237807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tr-TR" sz="2000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Neden?</a:t>
            </a:r>
          </a:p>
          <a:p>
            <a:r>
              <a:rPr lang="tr-TR" sz="2000" dirty="0" err="1"/>
              <a:t>Maternal</a:t>
            </a:r>
            <a:r>
              <a:rPr lang="tr-TR" sz="2000" dirty="0"/>
              <a:t> Hipotansiyon </a:t>
            </a:r>
          </a:p>
          <a:p>
            <a:r>
              <a:rPr lang="tr-TR" sz="2000" dirty="0"/>
              <a:t>Aşırı </a:t>
            </a:r>
            <a:r>
              <a:rPr lang="tr-TR" sz="2000" dirty="0" err="1"/>
              <a:t>uterin</a:t>
            </a:r>
            <a:r>
              <a:rPr lang="tr-TR" sz="2000" dirty="0"/>
              <a:t> aktivite</a:t>
            </a:r>
          </a:p>
          <a:p>
            <a:r>
              <a:rPr lang="tr-TR" sz="2000" dirty="0" err="1"/>
              <a:t>Uteroplasental</a:t>
            </a:r>
            <a:r>
              <a:rPr lang="tr-TR" sz="2000" dirty="0"/>
              <a:t> yetmezlik</a:t>
            </a:r>
          </a:p>
          <a:p>
            <a:r>
              <a:rPr lang="tr-TR" sz="2000" dirty="0"/>
              <a:t>Plasenta </a:t>
            </a:r>
            <a:r>
              <a:rPr lang="tr-TR" sz="2000" dirty="0" err="1"/>
              <a:t>Dekolmanı</a:t>
            </a:r>
            <a:r>
              <a:rPr lang="tr-TR" sz="2000" dirty="0"/>
              <a:t> </a:t>
            </a:r>
          </a:p>
          <a:p>
            <a:endParaRPr lang="tr-TR" sz="2000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CC8AF1A-499A-3641-A676-BB0C81B9F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44013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E30AC-7798-2941-B4F0-717ED8000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860C3B68-EE3D-AB49-9F31-F96B941D42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2453" y="148080"/>
            <a:ext cx="7999093" cy="6709920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2D3E084-3C48-5C45-AD6E-D0EEB135D0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708" y="1027907"/>
            <a:ext cx="3848100" cy="2990190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B63507C-5458-3948-9C87-D355B32222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454" y="4190163"/>
            <a:ext cx="5831161" cy="2245257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FDCB2DE-5540-DB4B-9CBC-194B3CC7FE58}"/>
              </a:ext>
            </a:extLst>
          </p:cNvPr>
          <p:cNvSpPr/>
          <p:nvPr/>
        </p:nvSpPr>
        <p:spPr>
          <a:xfrm>
            <a:off x="4423146" y="407134"/>
            <a:ext cx="3492687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0000" rtlCol="0">
            <a:spAutoFit/>
          </a:bodyPr>
          <a:lstStyle/>
          <a:p>
            <a:r>
              <a:rPr lang="tr-TR" sz="3200" b="1" i="1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Erken </a:t>
            </a:r>
            <a:r>
              <a:rPr lang="tr-TR" sz="3200" b="1" i="1" dirty="0" err="1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Deselerasyon</a:t>
            </a:r>
            <a:endParaRPr lang="tr-TR" sz="3200" b="1" i="1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F2727060-1345-2540-B125-CEAEA6213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01570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E30AC-7798-2941-B4F0-717ED8000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860C3B68-EE3D-AB49-9F31-F96B941D42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2453" y="148080"/>
            <a:ext cx="7999093" cy="670992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F580C05-4FBA-5947-8DDA-6B5A12B802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9732" y="698004"/>
            <a:ext cx="3245618" cy="2473533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B8FFCCA-007C-5A43-8B1E-D4EE2B85DD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33" y="125604"/>
            <a:ext cx="4069583" cy="4069583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B6EA616-8DF9-6A4D-93F6-B5A94B55DB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0670" y="3171536"/>
            <a:ext cx="3839294" cy="3625543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6882AEA-0A20-B548-86CA-4E8B8D08B6A7}"/>
              </a:ext>
            </a:extLst>
          </p:cNvPr>
          <p:cNvSpPr/>
          <p:nvPr/>
        </p:nvSpPr>
        <p:spPr>
          <a:xfrm>
            <a:off x="4315081" y="71880"/>
            <a:ext cx="3737883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0000" rtlCol="0">
            <a:spAutoFit/>
          </a:bodyPr>
          <a:lstStyle/>
          <a:p>
            <a:r>
              <a:rPr lang="tr-TR" sz="3200" b="1" i="1" dirty="0" err="1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Variabl</a:t>
            </a:r>
            <a:r>
              <a:rPr lang="tr-TR" sz="3200" b="1" i="1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sz="3200" b="1" i="1" dirty="0" err="1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Deselerasyon</a:t>
            </a:r>
            <a:endParaRPr lang="tr-TR" sz="3200" b="1" i="1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B5D41BEF-0F82-314E-A87C-37A927E11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636584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E30AC-7798-2941-B4F0-717ED8000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860C3B68-EE3D-AB49-9F31-F96B941D42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2453" y="148080"/>
            <a:ext cx="7999093" cy="670992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AEC340-2962-BF4A-A8F3-0408D827F1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53" y="3038211"/>
            <a:ext cx="7909448" cy="3161411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C7D33EB-B8C0-0E4A-8104-63D56F6DD7DA}"/>
              </a:ext>
            </a:extLst>
          </p:cNvPr>
          <p:cNvSpPr/>
          <p:nvPr/>
        </p:nvSpPr>
        <p:spPr>
          <a:xfrm>
            <a:off x="345982" y="1615347"/>
            <a:ext cx="377295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0000" rtlCol="0">
            <a:spAutoFit/>
          </a:bodyPr>
          <a:lstStyle/>
          <a:p>
            <a:r>
              <a:rPr lang="tr-TR" sz="3200" b="1" i="1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Uzamış </a:t>
            </a:r>
            <a:r>
              <a:rPr lang="tr-TR" sz="3200" b="1" i="1" dirty="0" err="1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Deselerasyon</a:t>
            </a:r>
            <a:endParaRPr lang="tr-TR" sz="3200" b="1" i="1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56B4E8AD-1297-424A-A1F5-D21CD79DC2E1}"/>
              </a:ext>
            </a:extLst>
          </p:cNvPr>
          <p:cNvSpPr txBox="1">
            <a:spLocks/>
          </p:cNvSpPr>
          <p:nvPr/>
        </p:nvSpPr>
        <p:spPr>
          <a:xfrm>
            <a:off x="5088955" y="501651"/>
            <a:ext cx="2787650" cy="237807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tr-TR" sz="2000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Neden?</a:t>
            </a:r>
          </a:p>
          <a:p>
            <a:r>
              <a:rPr lang="tr-TR" sz="2000" dirty="0" err="1"/>
              <a:t>Uterin</a:t>
            </a:r>
            <a:r>
              <a:rPr lang="tr-TR" sz="2000" dirty="0"/>
              <a:t> </a:t>
            </a:r>
            <a:r>
              <a:rPr lang="tr-TR" sz="2000" dirty="0" err="1"/>
              <a:t>Hiperaktivite</a:t>
            </a:r>
            <a:endParaRPr lang="tr-TR" sz="2000" dirty="0"/>
          </a:p>
          <a:p>
            <a:r>
              <a:rPr lang="tr-TR" sz="2000" dirty="0" err="1"/>
              <a:t>Servikal</a:t>
            </a:r>
            <a:r>
              <a:rPr lang="tr-TR" sz="2000" dirty="0"/>
              <a:t> muayene </a:t>
            </a:r>
          </a:p>
          <a:p>
            <a:r>
              <a:rPr lang="tr-TR" sz="2000" dirty="0"/>
              <a:t>Kordon dolanması-Sarkması</a:t>
            </a:r>
          </a:p>
          <a:p>
            <a:r>
              <a:rPr lang="tr-TR" sz="2000" dirty="0" err="1"/>
              <a:t>Dekolman</a:t>
            </a:r>
            <a:r>
              <a:rPr lang="tr-TR" sz="2000" dirty="0"/>
              <a:t> </a:t>
            </a:r>
          </a:p>
          <a:p>
            <a:r>
              <a:rPr lang="tr-TR" sz="2000" dirty="0" err="1"/>
              <a:t>Eklampsi</a:t>
            </a:r>
            <a:endParaRPr lang="tr-TR" sz="2000" dirty="0"/>
          </a:p>
          <a:p>
            <a:r>
              <a:rPr lang="tr-TR" sz="2000" dirty="0" err="1"/>
              <a:t>Epidural</a:t>
            </a:r>
            <a:r>
              <a:rPr lang="tr-TR" sz="2000" dirty="0"/>
              <a:t> analjezi</a:t>
            </a:r>
          </a:p>
          <a:p>
            <a:endParaRPr lang="tr-TR" sz="20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9B6FC0F-883B-6140-9E37-D0B70BFBF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9735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E30AC-7798-2941-B4F0-717ED8000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860C3B68-EE3D-AB49-9F31-F96B941D42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2453" y="148080"/>
            <a:ext cx="7999093" cy="6709920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C6C869B-4EC7-4A4F-A36C-6069280B3A40}"/>
              </a:ext>
            </a:extLst>
          </p:cNvPr>
          <p:cNvSpPr/>
          <p:nvPr/>
        </p:nvSpPr>
        <p:spPr>
          <a:xfrm>
            <a:off x="3738696" y="546650"/>
            <a:ext cx="3752181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0000" rtlCol="0">
            <a:spAutoFit/>
          </a:bodyPr>
          <a:lstStyle/>
          <a:p>
            <a:r>
              <a:rPr lang="tr-TR" sz="3200" b="1" i="1" dirty="0" err="1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Bradiakardi</a:t>
            </a:r>
            <a:r>
              <a:rPr lang="tr-TR" sz="3200" b="1" i="1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-Taşikardi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94669D-0AED-BE46-B2C1-0168DE689B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6054" y="1312948"/>
            <a:ext cx="6831890" cy="5323988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215A26F-D4D9-3D41-9951-BEBBA4C4A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90023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E30AC-7798-2941-B4F0-717ED8000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860C3B68-EE3D-AB49-9F31-F96B941D42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2453" y="148080"/>
            <a:ext cx="7999093" cy="6709920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E32EBA0-FDBE-154B-906C-376EFCDA3B99}"/>
              </a:ext>
            </a:extLst>
          </p:cNvPr>
          <p:cNvSpPr/>
          <p:nvPr/>
        </p:nvSpPr>
        <p:spPr>
          <a:xfrm>
            <a:off x="1400082" y="407989"/>
            <a:ext cx="3131242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0000" rtlCol="0">
            <a:spAutoFit/>
          </a:bodyPr>
          <a:lstStyle/>
          <a:p>
            <a:r>
              <a:rPr lang="tr-TR" sz="3200" b="1" i="1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Sinüzoidal </a:t>
            </a:r>
            <a:r>
              <a:rPr lang="tr-TR" sz="3200" b="1" i="1" dirty="0" err="1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Patern</a:t>
            </a:r>
            <a:endParaRPr lang="tr-TR" sz="3200" b="1" i="1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F8BFDDB6-CCCF-7C4E-809E-4BA0761A6092}"/>
              </a:ext>
            </a:extLst>
          </p:cNvPr>
          <p:cNvSpPr txBox="1">
            <a:spLocks/>
          </p:cNvSpPr>
          <p:nvPr/>
        </p:nvSpPr>
        <p:spPr>
          <a:xfrm>
            <a:off x="5396551" y="856131"/>
            <a:ext cx="3112012" cy="237807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tr-TR" sz="2000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Neden?</a:t>
            </a:r>
          </a:p>
          <a:p>
            <a:r>
              <a:rPr lang="tr-TR" sz="2000" dirty="0" err="1"/>
              <a:t>Fetal</a:t>
            </a:r>
            <a:r>
              <a:rPr lang="tr-TR" sz="2000" dirty="0"/>
              <a:t> </a:t>
            </a:r>
            <a:r>
              <a:rPr lang="tr-TR" sz="2000" dirty="0" err="1"/>
              <a:t>intrakranial</a:t>
            </a:r>
            <a:r>
              <a:rPr lang="tr-TR" sz="2000" dirty="0"/>
              <a:t> kanama</a:t>
            </a:r>
          </a:p>
          <a:p>
            <a:r>
              <a:rPr lang="tr-TR" sz="2000" dirty="0"/>
              <a:t>Ağır </a:t>
            </a:r>
            <a:r>
              <a:rPr lang="tr-TR" sz="2000" dirty="0" err="1"/>
              <a:t>fetal</a:t>
            </a:r>
            <a:r>
              <a:rPr lang="tr-TR" sz="2000" dirty="0"/>
              <a:t> </a:t>
            </a:r>
            <a:r>
              <a:rPr lang="tr-TR" sz="2000" dirty="0" err="1"/>
              <a:t>asfiksi</a:t>
            </a:r>
            <a:endParaRPr lang="tr-TR" sz="2000" dirty="0"/>
          </a:p>
          <a:p>
            <a:r>
              <a:rPr lang="tr-TR" sz="2000" dirty="0" err="1"/>
              <a:t>Fetomaternal</a:t>
            </a:r>
            <a:r>
              <a:rPr lang="tr-TR" sz="2000" dirty="0"/>
              <a:t> kanama </a:t>
            </a:r>
          </a:p>
          <a:p>
            <a:r>
              <a:rPr lang="tr-TR" sz="2000" dirty="0"/>
              <a:t>RH</a:t>
            </a:r>
          </a:p>
          <a:p>
            <a:r>
              <a:rPr lang="tr-TR" sz="2000" dirty="0" err="1"/>
              <a:t>Vaza</a:t>
            </a:r>
            <a:r>
              <a:rPr lang="tr-TR" sz="2000" dirty="0"/>
              <a:t> </a:t>
            </a:r>
            <a:r>
              <a:rPr lang="tr-TR" sz="2000" dirty="0" err="1"/>
              <a:t>previa</a:t>
            </a:r>
            <a:r>
              <a:rPr lang="tr-TR" sz="2000" dirty="0"/>
              <a:t> 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50E8E09D-3C4B-1242-9F6B-D8F2CC6F5E5B}"/>
              </a:ext>
            </a:extLst>
          </p:cNvPr>
          <p:cNvSpPr txBox="1">
            <a:spLocks/>
          </p:cNvSpPr>
          <p:nvPr/>
        </p:nvSpPr>
        <p:spPr>
          <a:xfrm>
            <a:off x="829806" y="1055824"/>
            <a:ext cx="3112012" cy="237807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000" dirty="0"/>
              <a:t>Testere dişi – Sinüs dalgası</a:t>
            </a:r>
          </a:p>
          <a:p>
            <a:r>
              <a:rPr lang="tr-TR" sz="2000" dirty="0" err="1"/>
              <a:t>Baseline</a:t>
            </a:r>
            <a:r>
              <a:rPr lang="tr-TR" sz="2000" dirty="0"/>
              <a:t> 120-160</a:t>
            </a:r>
          </a:p>
          <a:p>
            <a:r>
              <a:rPr lang="tr-TR" sz="2000" dirty="0" err="1"/>
              <a:t>Amplitüd</a:t>
            </a:r>
            <a:r>
              <a:rPr lang="tr-TR" sz="2000" dirty="0"/>
              <a:t> 5-15/vuru</a:t>
            </a:r>
          </a:p>
          <a:p>
            <a:r>
              <a:rPr lang="tr-TR" sz="2000" dirty="0"/>
              <a:t>Frekans 2-5 </a:t>
            </a:r>
            <a:r>
              <a:rPr lang="tr-TR" sz="2000" dirty="0" err="1"/>
              <a:t>siklus</a:t>
            </a:r>
            <a:r>
              <a:rPr lang="tr-TR" sz="2000" dirty="0"/>
              <a:t>/</a:t>
            </a:r>
            <a:r>
              <a:rPr lang="tr-TR" sz="2000" dirty="0" err="1"/>
              <a:t>dk</a:t>
            </a:r>
            <a:endParaRPr lang="tr-TR" sz="2000" dirty="0"/>
          </a:p>
          <a:p>
            <a:r>
              <a:rPr lang="tr-TR" sz="2000" dirty="0"/>
              <a:t>Akselerasyon yok</a:t>
            </a:r>
          </a:p>
          <a:p>
            <a:r>
              <a:rPr lang="tr-TR" sz="2000" dirty="0" err="1"/>
              <a:t>Amplitüd</a:t>
            </a:r>
            <a:r>
              <a:rPr lang="tr-TR" sz="2000" dirty="0"/>
              <a:t>=Risk</a:t>
            </a:r>
          </a:p>
          <a:p>
            <a:endParaRPr lang="tr-TR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C8CCA9B-1F22-CF4E-AAEE-DCC4CFCE03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83" y="3370839"/>
            <a:ext cx="5727560" cy="3255943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C232EF8-FFC4-3347-BBB7-C6DCD7088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44413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512E8-591E-C742-BA93-B0AEBA2F1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1670059B-FD86-ED42-A04B-7CE6FC4BCA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1395" y="154111"/>
            <a:ext cx="6705594" cy="6517113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DACE496-FAC6-934F-BA68-3DD49595E7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034" y="763177"/>
            <a:ext cx="8100718" cy="3346368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AEFC6B6D-08D0-B649-A31B-239D44AF55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034" y="1507144"/>
            <a:ext cx="8707458" cy="4398245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B050EBE-8875-DD46-9986-9C27D56A43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033" y="2088740"/>
            <a:ext cx="8143077" cy="4133384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B95D65-A7D1-024D-A0E6-B4BE8EC47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698913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442D8-E8ED-FF48-BC78-1EBFBA357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Kategori I EFM Yönetimi 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A440378-D306-1540-BB08-9FF75A0B88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dirty="0"/>
              <a:t>Normal kabul edilir </a:t>
            </a:r>
          </a:p>
          <a:p>
            <a:pPr>
              <a:buFont typeface="Wingdings" pitchFamily="2" charset="2"/>
              <a:buChar char="Ø"/>
            </a:pPr>
            <a:r>
              <a:rPr lang="tr-TR" dirty="0"/>
              <a:t>Asidemi ile ilişkili değil</a:t>
            </a:r>
          </a:p>
          <a:p>
            <a:pPr>
              <a:buFont typeface="Wingdings" pitchFamily="2" charset="2"/>
              <a:buChar char="Ø"/>
            </a:pPr>
            <a:r>
              <a:rPr lang="tr-TR" dirty="0"/>
              <a:t>Aralıklı veya devamlı EFM </a:t>
            </a:r>
          </a:p>
          <a:p>
            <a:pPr>
              <a:buFont typeface="Wingdings" pitchFamily="2" charset="2"/>
              <a:buChar char="Ø"/>
            </a:pPr>
            <a:r>
              <a:rPr lang="tr-TR" dirty="0"/>
              <a:t>Düşük riskli ise AO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FABC12C-FDD1-504C-A49B-A6C29B465E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4673025"/>
            <a:ext cx="5003800" cy="2067046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28D22FC-423C-1D47-9142-120C56678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64438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F351FE3-E4AE-054D-B490-208ACDEB0B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33525"/>
            <a:ext cx="7886700" cy="4351338"/>
          </a:xfrm>
        </p:spPr>
        <p:txBody>
          <a:bodyPr/>
          <a:lstStyle/>
          <a:p>
            <a:r>
              <a:rPr lang="tr-TR" dirty="0"/>
              <a:t>Anormal kabul edilir </a:t>
            </a:r>
          </a:p>
          <a:p>
            <a:r>
              <a:rPr lang="tr-TR" dirty="0" err="1"/>
              <a:t>Fetal</a:t>
            </a:r>
            <a:r>
              <a:rPr lang="tr-TR" dirty="0"/>
              <a:t> </a:t>
            </a:r>
            <a:r>
              <a:rPr lang="tr-TR" dirty="0" err="1"/>
              <a:t>hipoksik</a:t>
            </a:r>
            <a:r>
              <a:rPr lang="tr-TR" dirty="0"/>
              <a:t> asidemi riski artar CP ye neden olabilir</a:t>
            </a:r>
          </a:p>
          <a:p>
            <a:r>
              <a:rPr lang="tr-TR" dirty="0" err="1"/>
              <a:t>İntrauterin</a:t>
            </a:r>
            <a:r>
              <a:rPr lang="tr-TR" dirty="0"/>
              <a:t> </a:t>
            </a:r>
            <a:r>
              <a:rPr lang="tr-TR" dirty="0" err="1"/>
              <a:t>resusitasyon</a:t>
            </a:r>
            <a:r>
              <a:rPr lang="tr-TR" dirty="0"/>
              <a:t> önlemler + Acil  Doğum Hazırlığı </a:t>
            </a:r>
          </a:p>
          <a:p>
            <a:r>
              <a:rPr lang="tr-TR" dirty="0"/>
              <a:t>Süre  (</a:t>
            </a:r>
            <a:r>
              <a:rPr lang="tr-TR" dirty="0" err="1"/>
              <a:t>Decision-to</a:t>
            </a:r>
            <a:r>
              <a:rPr lang="tr-TR" dirty="0"/>
              <a:t>- </a:t>
            </a:r>
            <a:r>
              <a:rPr lang="tr-TR" dirty="0" err="1"/>
              <a:t>incision</a:t>
            </a:r>
            <a:r>
              <a:rPr lang="tr-TR" dirty="0"/>
              <a:t>  Time ) 30dk</a:t>
            </a:r>
          </a:p>
          <a:p>
            <a:endParaRPr lang="tr-T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B87638D-28D7-1745-A825-863FEE3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Kategori III EFM Yönetimi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78A337C-35C5-134A-9192-FA76CDEB2E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0" y="4447026"/>
            <a:ext cx="4749800" cy="2410974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4238B752-6D61-474D-A624-8CEE302ED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00788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9B97D-B94C-5148-96F4-F7F52BB8BEC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tr-TR" b="1" dirty="0" err="1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İntrapartum</a:t>
            </a:r>
            <a:r>
              <a:rPr lang="tr-TR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b="1" dirty="0" err="1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Fetal</a:t>
            </a:r>
            <a:r>
              <a:rPr lang="tr-TR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b="1" dirty="0" err="1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Monitörizasyon</a:t>
            </a:r>
            <a:endParaRPr lang="tr-TR" b="1" dirty="0">
              <a:solidFill>
                <a:schemeClr val="accent3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2ADA23-3FFD-A746-9AAC-1D97444B72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dirty="0">
                <a:solidFill>
                  <a:srgbClr val="C000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Amaç; </a:t>
            </a:r>
            <a:r>
              <a:rPr lang="tr-TR" dirty="0"/>
              <a:t>	Erken Müdahale</a:t>
            </a:r>
          </a:p>
          <a:p>
            <a:pPr marL="0" indent="0">
              <a:buNone/>
            </a:pPr>
            <a:r>
              <a:rPr lang="tr-TR" dirty="0"/>
              <a:t>		</a:t>
            </a:r>
            <a:r>
              <a:rPr lang="tr-TR" dirty="0" err="1"/>
              <a:t>Asfiktik</a:t>
            </a:r>
            <a:r>
              <a:rPr lang="tr-TR" dirty="0"/>
              <a:t> </a:t>
            </a:r>
            <a:r>
              <a:rPr lang="tr-TR" dirty="0" err="1"/>
              <a:t>fetal</a:t>
            </a:r>
            <a:r>
              <a:rPr lang="tr-TR" dirty="0"/>
              <a:t> hasar 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Elektronik </a:t>
            </a:r>
            <a:r>
              <a:rPr lang="tr-TR" dirty="0" err="1"/>
              <a:t>fetal</a:t>
            </a:r>
            <a:r>
              <a:rPr lang="tr-TR" dirty="0"/>
              <a:t> </a:t>
            </a:r>
            <a:r>
              <a:rPr lang="tr-TR" dirty="0" err="1"/>
              <a:t>monitörizasyon</a:t>
            </a:r>
            <a:r>
              <a:rPr lang="tr-TR" dirty="0"/>
              <a:t> (EFM)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Aralıklı </a:t>
            </a:r>
            <a:r>
              <a:rPr lang="tr-TR" dirty="0" err="1"/>
              <a:t>Oskültasyon</a:t>
            </a:r>
            <a:r>
              <a:rPr lang="tr-TR" dirty="0"/>
              <a:t> (AO)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3EA1F5-3BD4-1949-97E8-592422B28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65360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A2F9C-1744-CA44-A4EB-110D3A677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In</a:t>
            </a:r>
            <a:r>
              <a:rPr lang="tr-TR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b="1" dirty="0" err="1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Utero</a:t>
            </a:r>
            <a:r>
              <a:rPr lang="tr-TR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b="1" dirty="0" err="1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Resusitasyon</a:t>
            </a:r>
            <a:endParaRPr lang="tr-TR" b="1" dirty="0">
              <a:solidFill>
                <a:schemeClr val="accent3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9AFB8C-8C63-A840-B873-E38DEA1B69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Pozisyon</a:t>
            </a:r>
          </a:p>
          <a:p>
            <a:r>
              <a:rPr lang="tr-TR" dirty="0"/>
              <a:t>O</a:t>
            </a:r>
            <a:r>
              <a:rPr lang="tr-TR" baseline="-25000" dirty="0"/>
              <a:t>2</a:t>
            </a:r>
          </a:p>
          <a:p>
            <a:r>
              <a:rPr lang="tr-TR" dirty="0" err="1"/>
              <a:t>Bolus</a:t>
            </a:r>
            <a:r>
              <a:rPr lang="tr-TR" dirty="0"/>
              <a:t> Sıvı </a:t>
            </a:r>
          </a:p>
          <a:p>
            <a:r>
              <a:rPr lang="tr-TR" dirty="0" err="1"/>
              <a:t>Uterotonik</a:t>
            </a:r>
            <a:r>
              <a:rPr lang="tr-TR" dirty="0"/>
              <a:t> stop</a:t>
            </a:r>
          </a:p>
          <a:p>
            <a:r>
              <a:rPr lang="tr-TR" dirty="0" err="1"/>
              <a:t>Tokolitik</a:t>
            </a:r>
            <a:r>
              <a:rPr lang="tr-TR" dirty="0"/>
              <a:t> </a:t>
            </a:r>
            <a:r>
              <a:rPr lang="tr-TR" sz="2400" dirty="0"/>
              <a:t>(</a:t>
            </a:r>
            <a:r>
              <a:rPr lang="tr-TR" sz="2400" dirty="0" err="1"/>
              <a:t>terbutalin</a:t>
            </a:r>
            <a:r>
              <a:rPr lang="tr-TR" sz="2400" dirty="0"/>
              <a:t> 250 </a:t>
            </a:r>
            <a:r>
              <a:rPr lang="tr-TR" sz="2400" dirty="0" err="1"/>
              <a:t>mcg</a:t>
            </a:r>
            <a:r>
              <a:rPr lang="tr-TR" sz="2400" dirty="0"/>
              <a:t>/ Nitrogliserin 50-100mcg)</a:t>
            </a:r>
            <a:endParaRPr lang="tr-T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896723-9ED8-3545-A18A-450B65F30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6207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E7A7BB4-3C05-804C-A088-4AF6F235F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Kategori II EFM Yönetimi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53B215-7BF9-8847-A067-D516C9E086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4700" y="3670300"/>
            <a:ext cx="4567849" cy="3041650"/>
          </a:xfrm>
          <a:prstGeom prst="rect">
            <a:avLst/>
          </a:prstGeom>
        </p:spPr>
      </p:pic>
      <p:sp>
        <p:nvSpPr>
          <p:cNvPr id="7" name="Cloud Callout 6">
            <a:extLst>
              <a:ext uri="{FF2B5EF4-FFF2-40B4-BE49-F238E27FC236}">
                <a16:creationId xmlns:a16="http://schemas.microsoft.com/office/drawing/2014/main" id="{BEC2C9EC-EBAA-4B4E-A2B1-4126EFEAED7A}"/>
              </a:ext>
            </a:extLst>
          </p:cNvPr>
          <p:cNvSpPr/>
          <p:nvPr/>
        </p:nvSpPr>
        <p:spPr>
          <a:xfrm>
            <a:off x="768350" y="2109789"/>
            <a:ext cx="3636350" cy="2095500"/>
          </a:xfrm>
          <a:prstGeom prst="cloudCallout">
            <a:avLst>
              <a:gd name="adj1" fmla="val 109482"/>
              <a:gd name="adj2" fmla="val 1152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Doktor Bey </a:t>
            </a:r>
            <a:r>
              <a:rPr lang="tr-TR" sz="2800" dirty="0" err="1"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NTS`em</a:t>
            </a:r>
            <a:r>
              <a:rPr lang="tr-TR" sz="2800" dirty="0"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Nasıl?</a:t>
            </a:r>
            <a:endParaRPr lang="tr-TR" dirty="0"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573FEE-1EC4-8B4D-BE78-BD945FF59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02205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331B266-704F-454A-B231-EEC05C041C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121" y="2030821"/>
            <a:ext cx="8707458" cy="4398245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E77DCEC-DEAE-304B-8546-203EF9494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Kategori II EFM Yönetimi- </a:t>
            </a:r>
            <a:r>
              <a:rPr lang="tr-TR" b="1" dirty="0" err="1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Baseline</a:t>
            </a:r>
            <a:r>
              <a:rPr lang="tr-TR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 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EA42E5E-B2EA-CE4C-BCD4-EFF6BB1D6E0A}"/>
              </a:ext>
            </a:extLst>
          </p:cNvPr>
          <p:cNvSpPr txBox="1">
            <a:spLocks/>
          </p:cNvSpPr>
          <p:nvPr/>
        </p:nvSpPr>
        <p:spPr>
          <a:xfrm>
            <a:off x="628650" y="1825625"/>
            <a:ext cx="3886200" cy="435133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tr-TR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Taşikardi</a:t>
            </a:r>
            <a:r>
              <a:rPr lang="tr-TR" dirty="0"/>
              <a:t> </a:t>
            </a:r>
            <a:r>
              <a:rPr lang="tr-TR" sz="2000" dirty="0"/>
              <a:t>(&gt;160 </a:t>
            </a:r>
            <a:r>
              <a:rPr lang="tr-TR" sz="2000" dirty="0" err="1"/>
              <a:t>bpm</a:t>
            </a:r>
            <a:r>
              <a:rPr lang="tr-TR" sz="2000" dirty="0"/>
              <a:t>, &gt;10 </a:t>
            </a:r>
            <a:r>
              <a:rPr lang="tr-TR" sz="2000" dirty="0" err="1"/>
              <a:t>dk</a:t>
            </a:r>
            <a:r>
              <a:rPr lang="tr-TR" sz="2000" dirty="0"/>
              <a:t>)</a:t>
            </a:r>
          </a:p>
          <a:p>
            <a:pPr lvl="1"/>
            <a:r>
              <a:rPr lang="tr-TR" sz="2000" dirty="0"/>
              <a:t>Enfeksiyon - Ateş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tr-TR" sz="1400" dirty="0" err="1"/>
              <a:t>Koryoamnionit</a:t>
            </a:r>
            <a:r>
              <a:rPr lang="tr-TR" sz="1400" dirty="0"/>
              <a:t>, </a:t>
            </a:r>
            <a:r>
              <a:rPr lang="tr-TR" sz="1400" dirty="0" err="1"/>
              <a:t>Pyelonefrit</a:t>
            </a:r>
            <a:r>
              <a:rPr lang="tr-TR" sz="1400" dirty="0"/>
              <a:t>, </a:t>
            </a:r>
            <a:r>
              <a:rPr lang="tr-TR" sz="1400" dirty="0" err="1"/>
              <a:t>Maternal</a:t>
            </a:r>
            <a:r>
              <a:rPr lang="tr-TR" sz="1400" dirty="0"/>
              <a:t> </a:t>
            </a:r>
            <a:r>
              <a:rPr lang="tr-TR" sz="1400" dirty="0" err="1"/>
              <a:t>Enf</a:t>
            </a:r>
            <a:r>
              <a:rPr lang="tr-TR" sz="1400" dirty="0"/>
              <a:t> </a:t>
            </a:r>
          </a:p>
          <a:p>
            <a:pPr lvl="1"/>
            <a:r>
              <a:rPr lang="tr-TR" sz="2000" dirty="0"/>
              <a:t>İlaç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tr-TR" sz="1400" dirty="0" err="1"/>
              <a:t>Terbutalin</a:t>
            </a:r>
            <a:r>
              <a:rPr lang="tr-TR" sz="1400" dirty="0"/>
              <a:t>, kokain, </a:t>
            </a:r>
            <a:r>
              <a:rPr lang="tr-TR" sz="1400" dirty="0" err="1"/>
              <a:t>sempatomimetik</a:t>
            </a:r>
            <a:endParaRPr lang="tr-TR" sz="1400" dirty="0"/>
          </a:p>
          <a:p>
            <a:pPr lvl="1"/>
            <a:r>
              <a:rPr lang="tr-TR" sz="2000" dirty="0" err="1"/>
              <a:t>Maternal</a:t>
            </a:r>
            <a:endParaRPr lang="tr-TR" sz="200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tr-TR" sz="1400" dirty="0" err="1"/>
              <a:t>Hipertiroidi</a:t>
            </a:r>
            <a:endParaRPr lang="tr-TR" sz="1400" dirty="0"/>
          </a:p>
          <a:p>
            <a:pPr lvl="1"/>
            <a:r>
              <a:rPr lang="tr-TR" sz="2000" dirty="0" err="1"/>
              <a:t>Obstetrik</a:t>
            </a:r>
            <a:endParaRPr lang="tr-TR" sz="200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tr-TR" sz="1400" dirty="0" err="1"/>
              <a:t>Ablasyo</a:t>
            </a:r>
            <a:r>
              <a:rPr lang="tr-TR" sz="1400" dirty="0"/>
              <a:t>, </a:t>
            </a:r>
            <a:r>
              <a:rPr lang="tr-TR" sz="1400" dirty="0" err="1"/>
              <a:t>fetal</a:t>
            </a:r>
            <a:r>
              <a:rPr lang="tr-TR" sz="1400" dirty="0"/>
              <a:t> kanama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tr-TR" sz="1400" dirty="0" err="1"/>
              <a:t>Fetal</a:t>
            </a:r>
            <a:r>
              <a:rPr lang="tr-TR" sz="1400" dirty="0"/>
              <a:t> aritmi</a:t>
            </a:r>
            <a:endParaRPr lang="tr-TR" sz="1600" dirty="0"/>
          </a:p>
        </p:txBody>
      </p:sp>
      <p:sp>
        <p:nvSpPr>
          <p:cNvPr id="8" name="Striped Right Arrow 7">
            <a:extLst>
              <a:ext uri="{FF2B5EF4-FFF2-40B4-BE49-F238E27FC236}">
                <a16:creationId xmlns:a16="http://schemas.microsoft.com/office/drawing/2014/main" id="{97749174-7991-0A4C-8C34-C4BBC5B423D9}"/>
              </a:ext>
            </a:extLst>
          </p:cNvPr>
          <p:cNvSpPr/>
          <p:nvPr/>
        </p:nvSpPr>
        <p:spPr>
          <a:xfrm>
            <a:off x="4637329" y="3895728"/>
            <a:ext cx="516504" cy="211130"/>
          </a:xfrm>
          <a:prstGeom prst="striped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3367896E-117C-E94F-9A4E-DE94599EAA53}"/>
              </a:ext>
            </a:extLst>
          </p:cNvPr>
          <p:cNvSpPr txBox="1">
            <a:spLocks/>
          </p:cNvSpPr>
          <p:nvPr/>
        </p:nvSpPr>
        <p:spPr>
          <a:xfrm>
            <a:off x="5276313" y="2964675"/>
            <a:ext cx="3867687" cy="207323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tr-TR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Yönetim</a:t>
            </a:r>
          </a:p>
          <a:p>
            <a:pPr lvl="1"/>
            <a:r>
              <a:rPr lang="tr-TR" sz="2000" dirty="0"/>
              <a:t>Nedene özel </a:t>
            </a:r>
          </a:p>
          <a:p>
            <a:pPr lvl="1"/>
            <a:r>
              <a:rPr lang="tr-TR" sz="2000" dirty="0" err="1"/>
              <a:t>Variabilite</a:t>
            </a:r>
            <a:r>
              <a:rPr lang="tr-TR" sz="2000" dirty="0"/>
              <a:t> önemli</a:t>
            </a:r>
          </a:p>
          <a:p>
            <a:pPr lvl="1"/>
            <a:r>
              <a:rPr lang="tr-TR" sz="2000" dirty="0" err="1"/>
              <a:t>Örn</a:t>
            </a:r>
            <a:r>
              <a:rPr lang="tr-TR" sz="2000" dirty="0"/>
              <a:t>- </a:t>
            </a:r>
            <a:r>
              <a:rPr lang="tr-TR" sz="2000" dirty="0" err="1"/>
              <a:t>taşikardik</a:t>
            </a:r>
            <a:r>
              <a:rPr lang="tr-TR" sz="2000" dirty="0"/>
              <a:t> +</a:t>
            </a:r>
            <a:r>
              <a:rPr lang="tr-TR" sz="2000" dirty="0" err="1"/>
              <a:t>variabilite</a:t>
            </a:r>
            <a:r>
              <a:rPr lang="tr-TR" sz="2000" dirty="0"/>
              <a:t> kaybı </a:t>
            </a:r>
          </a:p>
          <a:p>
            <a:pPr lvl="1"/>
            <a:endParaRPr lang="tr-TR" sz="2000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C36A596F-B55A-E24F-9832-F05E18317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832820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1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331B266-704F-454A-B231-EEC05C041C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121" y="2030821"/>
            <a:ext cx="8707458" cy="4398245"/>
          </a:xfrm>
        </p:spPr>
      </p:pic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EA42E5E-B2EA-CE4C-BCD4-EFF6BB1D6E0A}"/>
              </a:ext>
            </a:extLst>
          </p:cNvPr>
          <p:cNvSpPr txBox="1">
            <a:spLocks/>
          </p:cNvSpPr>
          <p:nvPr/>
        </p:nvSpPr>
        <p:spPr>
          <a:xfrm>
            <a:off x="628650" y="1825625"/>
            <a:ext cx="3886200" cy="435133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tr-TR" dirty="0" err="1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Bradikardi</a:t>
            </a:r>
            <a:r>
              <a:rPr lang="tr-TR" sz="2000" dirty="0"/>
              <a:t>(&lt;110 </a:t>
            </a:r>
            <a:r>
              <a:rPr lang="tr-TR" sz="2000" dirty="0" err="1"/>
              <a:t>bpm</a:t>
            </a:r>
            <a:r>
              <a:rPr lang="tr-TR" sz="2000" dirty="0"/>
              <a:t>, &gt;10 </a:t>
            </a:r>
            <a:r>
              <a:rPr lang="tr-TR" sz="2000" dirty="0" err="1"/>
              <a:t>dk</a:t>
            </a:r>
            <a:r>
              <a:rPr lang="tr-TR" sz="2000" dirty="0"/>
              <a:t>)</a:t>
            </a:r>
          </a:p>
          <a:p>
            <a:pPr>
              <a:buFont typeface="Wingdings" pitchFamily="2" charset="2"/>
              <a:buChar char="Ø"/>
            </a:pPr>
            <a:r>
              <a:rPr lang="tr-TR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Uzamış </a:t>
            </a:r>
            <a:r>
              <a:rPr lang="tr-TR" dirty="0" err="1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Deselerasyon</a:t>
            </a:r>
            <a:r>
              <a:rPr lang="tr-TR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sz="2000" dirty="0"/>
              <a:t>(&gt;15 atım, &gt;2 </a:t>
            </a:r>
            <a:r>
              <a:rPr lang="tr-TR" sz="2000" dirty="0" err="1"/>
              <a:t>dk</a:t>
            </a:r>
            <a:r>
              <a:rPr lang="tr-TR" sz="2000" dirty="0"/>
              <a:t>,&lt;10dk)</a:t>
            </a:r>
          </a:p>
          <a:p>
            <a:pPr lvl="1"/>
            <a:r>
              <a:rPr lang="tr-TR" sz="2000" dirty="0" err="1"/>
              <a:t>Maternal</a:t>
            </a:r>
            <a:r>
              <a:rPr lang="tr-TR" sz="2000" dirty="0"/>
              <a:t> hipotansiyon</a:t>
            </a:r>
          </a:p>
          <a:p>
            <a:pPr lvl="1"/>
            <a:r>
              <a:rPr lang="tr-TR" sz="2000" dirty="0" err="1"/>
              <a:t>Kord</a:t>
            </a:r>
            <a:r>
              <a:rPr lang="tr-TR" sz="2000" dirty="0"/>
              <a:t> </a:t>
            </a:r>
            <a:r>
              <a:rPr lang="tr-TR" sz="2000" dirty="0" err="1"/>
              <a:t>prolapsus</a:t>
            </a:r>
            <a:r>
              <a:rPr lang="tr-TR" sz="2000" dirty="0"/>
              <a:t> veya </a:t>
            </a:r>
            <a:r>
              <a:rPr lang="tr-TR" sz="2000" dirty="0" err="1"/>
              <a:t>oklüzyonu</a:t>
            </a:r>
            <a:endParaRPr lang="tr-TR" sz="2000" dirty="0"/>
          </a:p>
          <a:p>
            <a:pPr lvl="1"/>
            <a:r>
              <a:rPr lang="tr-TR" sz="2000" dirty="0" err="1"/>
              <a:t>Fetal</a:t>
            </a:r>
            <a:r>
              <a:rPr lang="tr-TR" sz="2000" dirty="0"/>
              <a:t> başın hızlı inişi</a:t>
            </a:r>
          </a:p>
          <a:p>
            <a:pPr lvl="1"/>
            <a:r>
              <a:rPr lang="tr-TR" sz="2000" dirty="0" err="1"/>
              <a:t>Taşisistol</a:t>
            </a:r>
            <a:endParaRPr lang="tr-TR" sz="2000" dirty="0"/>
          </a:p>
          <a:p>
            <a:pPr lvl="1"/>
            <a:r>
              <a:rPr lang="tr-TR" sz="2000" dirty="0"/>
              <a:t>Plasenta </a:t>
            </a:r>
            <a:r>
              <a:rPr lang="tr-TR" sz="2000" dirty="0" err="1"/>
              <a:t>ablasyonu</a:t>
            </a:r>
            <a:endParaRPr lang="tr-TR" sz="2000" dirty="0"/>
          </a:p>
          <a:p>
            <a:pPr lvl="1"/>
            <a:r>
              <a:rPr lang="tr-TR" sz="2000" dirty="0" err="1"/>
              <a:t>Uterin</a:t>
            </a:r>
            <a:r>
              <a:rPr lang="tr-TR" sz="2000" dirty="0"/>
              <a:t> </a:t>
            </a:r>
            <a:r>
              <a:rPr lang="tr-TR" sz="2000" dirty="0" err="1"/>
              <a:t>rüptür</a:t>
            </a:r>
            <a:endParaRPr lang="tr-TR" sz="2000" dirty="0"/>
          </a:p>
          <a:p>
            <a:pPr lvl="1"/>
            <a:r>
              <a:rPr lang="tr-TR" sz="2000" dirty="0" err="1"/>
              <a:t>Konjenital</a:t>
            </a:r>
            <a:r>
              <a:rPr lang="tr-TR" sz="2000" dirty="0"/>
              <a:t> kalp anomalisi (blok)</a:t>
            </a:r>
            <a:endParaRPr lang="tr-TR" sz="1600" dirty="0"/>
          </a:p>
        </p:txBody>
      </p:sp>
      <p:sp>
        <p:nvSpPr>
          <p:cNvPr id="8" name="Striped Right Arrow 7">
            <a:extLst>
              <a:ext uri="{FF2B5EF4-FFF2-40B4-BE49-F238E27FC236}">
                <a16:creationId xmlns:a16="http://schemas.microsoft.com/office/drawing/2014/main" id="{97749174-7991-0A4C-8C34-C4BBC5B423D9}"/>
              </a:ext>
            </a:extLst>
          </p:cNvPr>
          <p:cNvSpPr/>
          <p:nvPr/>
        </p:nvSpPr>
        <p:spPr>
          <a:xfrm>
            <a:off x="4637329" y="3895728"/>
            <a:ext cx="516504" cy="211130"/>
          </a:xfrm>
          <a:prstGeom prst="striped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3367896E-117C-E94F-9A4E-DE94599EAA53}"/>
              </a:ext>
            </a:extLst>
          </p:cNvPr>
          <p:cNvSpPr txBox="1">
            <a:spLocks/>
          </p:cNvSpPr>
          <p:nvPr/>
        </p:nvSpPr>
        <p:spPr>
          <a:xfrm>
            <a:off x="5276313" y="2964675"/>
            <a:ext cx="3867687" cy="207323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tr-TR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Yönetim</a:t>
            </a:r>
          </a:p>
          <a:p>
            <a:pPr lvl="1"/>
            <a:r>
              <a:rPr lang="tr-TR" sz="2000" dirty="0"/>
              <a:t>Nedene özel </a:t>
            </a:r>
          </a:p>
          <a:p>
            <a:pPr lvl="1"/>
            <a:r>
              <a:rPr lang="tr-TR" sz="2000" dirty="0" err="1"/>
              <a:t>Variabilite</a:t>
            </a:r>
            <a:r>
              <a:rPr lang="tr-TR" sz="2000" dirty="0"/>
              <a:t> önemli</a:t>
            </a:r>
          </a:p>
          <a:p>
            <a:pPr lvl="1"/>
            <a:r>
              <a:rPr lang="tr-TR" sz="2000" dirty="0" err="1"/>
              <a:t>Bradikardi</a:t>
            </a:r>
            <a:r>
              <a:rPr lang="tr-TR" sz="2000" dirty="0"/>
              <a:t> + </a:t>
            </a:r>
            <a:r>
              <a:rPr lang="tr-TR" sz="2000" dirty="0" err="1"/>
              <a:t>Variabilite</a:t>
            </a:r>
            <a:r>
              <a:rPr lang="tr-TR" sz="2000" dirty="0"/>
              <a:t> yokluğu/uzamış </a:t>
            </a:r>
            <a:r>
              <a:rPr lang="tr-TR" sz="2000" dirty="0" err="1"/>
              <a:t>deselerasyon</a:t>
            </a:r>
            <a:endParaRPr lang="tr-TR" sz="2000" dirty="0"/>
          </a:p>
          <a:p>
            <a:pPr marL="457200" lvl="1" indent="0">
              <a:buNone/>
            </a:pPr>
            <a:r>
              <a:rPr lang="tr-TR" sz="2000" dirty="0"/>
              <a:t>Toparlamıyorsa acil doğum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69460F-B514-FA4C-AC28-BA12443A21EB}"/>
              </a:ext>
            </a:extLst>
          </p:cNvPr>
          <p:cNvSpPr txBox="1">
            <a:spLocks/>
          </p:cNvSpPr>
          <p:nvPr/>
        </p:nvSpPr>
        <p:spPr>
          <a:xfrm>
            <a:off x="572702" y="30917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Kategori II EFM Yönetimi- </a:t>
            </a:r>
            <a:r>
              <a:rPr lang="tr-TR" b="1" dirty="0" err="1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Baseline</a:t>
            </a:r>
            <a:r>
              <a:rPr lang="tr-TR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 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ADFC78E-6BB4-F343-A0B2-172E08B32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88324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331B266-704F-454A-B231-EEC05C041C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121" y="2030821"/>
            <a:ext cx="8707458" cy="4398245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E77DCEC-DEAE-304B-8546-203EF9494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26"/>
            <a:ext cx="8239929" cy="1325563"/>
          </a:xfrm>
        </p:spPr>
        <p:txBody>
          <a:bodyPr/>
          <a:lstStyle/>
          <a:p>
            <a:r>
              <a:rPr lang="tr-TR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Kategori II EFM Yönetimi- </a:t>
            </a:r>
            <a:r>
              <a:rPr lang="tr-TR" b="1" dirty="0" err="1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Variabilite</a:t>
            </a:r>
            <a:r>
              <a:rPr lang="tr-TR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 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EA42E5E-B2EA-CE4C-BCD4-EFF6BB1D6E0A}"/>
              </a:ext>
            </a:extLst>
          </p:cNvPr>
          <p:cNvSpPr txBox="1">
            <a:spLocks/>
          </p:cNvSpPr>
          <p:nvPr/>
        </p:nvSpPr>
        <p:spPr>
          <a:xfrm>
            <a:off x="628650" y="1825625"/>
            <a:ext cx="3886200" cy="435133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tr-TR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Minimal </a:t>
            </a:r>
            <a:r>
              <a:rPr lang="tr-TR" dirty="0" err="1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variabilite</a:t>
            </a:r>
            <a:r>
              <a:rPr lang="tr-TR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sz="2000" dirty="0"/>
              <a:t>(&lt;5dk)</a:t>
            </a:r>
          </a:p>
          <a:p>
            <a:pPr>
              <a:buFont typeface="Wingdings" pitchFamily="2" charset="2"/>
              <a:buChar char="Ø"/>
            </a:pPr>
            <a:r>
              <a:rPr lang="tr-TR" dirty="0" err="1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Variabilite</a:t>
            </a:r>
            <a:r>
              <a:rPr lang="tr-TR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Yokluğu</a:t>
            </a:r>
          </a:p>
          <a:p>
            <a:pPr lvl="1"/>
            <a:r>
              <a:rPr lang="tr-TR" sz="1800" dirty="0"/>
              <a:t>Uyku-Uyanıklık  (20-60 </a:t>
            </a:r>
            <a:r>
              <a:rPr lang="tr-TR" sz="1800" dirty="0" err="1"/>
              <a:t>dk</a:t>
            </a:r>
            <a:r>
              <a:rPr lang="tr-TR" sz="1800" dirty="0"/>
              <a:t>)</a:t>
            </a:r>
          </a:p>
          <a:p>
            <a:pPr lvl="1"/>
            <a:r>
              <a:rPr lang="tr-TR" sz="1800" dirty="0" err="1"/>
              <a:t>Maternal</a:t>
            </a:r>
            <a:r>
              <a:rPr lang="tr-TR" sz="1800" dirty="0"/>
              <a:t> İlaç</a:t>
            </a:r>
          </a:p>
          <a:p>
            <a:pPr marL="457200" lvl="1" indent="0">
              <a:buNone/>
            </a:pPr>
            <a:r>
              <a:rPr lang="tr-TR" sz="1800" i="1" dirty="0"/>
              <a:t>	</a:t>
            </a:r>
            <a:r>
              <a:rPr lang="tr-TR" sz="1800" i="1" dirty="0" err="1"/>
              <a:t>Opioid</a:t>
            </a:r>
            <a:r>
              <a:rPr lang="tr-TR" sz="1800" i="1" dirty="0"/>
              <a:t> kullanımı- MGSO4</a:t>
            </a:r>
          </a:p>
          <a:p>
            <a:pPr lvl="1"/>
            <a:r>
              <a:rPr lang="tr-TR" sz="1800" dirty="0" err="1"/>
              <a:t>Fetal</a:t>
            </a:r>
            <a:r>
              <a:rPr lang="tr-TR" sz="1800" dirty="0"/>
              <a:t> asidemi</a:t>
            </a:r>
          </a:p>
        </p:txBody>
      </p:sp>
      <p:sp>
        <p:nvSpPr>
          <p:cNvPr id="8" name="Striped Right Arrow 7">
            <a:extLst>
              <a:ext uri="{FF2B5EF4-FFF2-40B4-BE49-F238E27FC236}">
                <a16:creationId xmlns:a16="http://schemas.microsoft.com/office/drawing/2014/main" id="{97749174-7991-0A4C-8C34-C4BBC5B423D9}"/>
              </a:ext>
            </a:extLst>
          </p:cNvPr>
          <p:cNvSpPr/>
          <p:nvPr/>
        </p:nvSpPr>
        <p:spPr>
          <a:xfrm>
            <a:off x="4637329" y="3895728"/>
            <a:ext cx="516504" cy="211130"/>
          </a:xfrm>
          <a:prstGeom prst="striped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3367896E-117C-E94F-9A4E-DE94599EAA53}"/>
              </a:ext>
            </a:extLst>
          </p:cNvPr>
          <p:cNvSpPr txBox="1">
            <a:spLocks/>
          </p:cNvSpPr>
          <p:nvPr/>
        </p:nvSpPr>
        <p:spPr>
          <a:xfrm>
            <a:off x="5276313" y="2964675"/>
            <a:ext cx="3867687" cy="33472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tr-TR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Yönetim</a:t>
            </a:r>
          </a:p>
          <a:p>
            <a:pPr lvl="1"/>
            <a:r>
              <a:rPr lang="tr-TR" sz="2000" dirty="0" err="1"/>
              <a:t>İntrauterin</a:t>
            </a:r>
            <a:r>
              <a:rPr lang="tr-TR" sz="2000" dirty="0"/>
              <a:t> </a:t>
            </a:r>
            <a:r>
              <a:rPr lang="tr-TR" sz="2000" dirty="0" err="1"/>
              <a:t>resusitasyon</a:t>
            </a:r>
            <a:endParaRPr lang="tr-TR" sz="2000" dirty="0"/>
          </a:p>
          <a:p>
            <a:pPr lvl="1"/>
            <a:endParaRPr lang="tr-TR" sz="2000" dirty="0"/>
          </a:p>
          <a:p>
            <a:pPr lvl="1"/>
            <a:r>
              <a:rPr lang="tr-TR" sz="2000" dirty="0" err="1"/>
              <a:t>Scalp-vibroakustik</a:t>
            </a:r>
            <a:r>
              <a:rPr lang="tr-TR" sz="2000" dirty="0"/>
              <a:t> </a:t>
            </a:r>
            <a:r>
              <a:rPr lang="tr-TR" sz="2000" dirty="0" err="1"/>
              <a:t>stimulasyon-Scalp</a:t>
            </a:r>
            <a:r>
              <a:rPr lang="tr-TR" sz="2000" dirty="0"/>
              <a:t> PH</a:t>
            </a:r>
          </a:p>
          <a:p>
            <a:pPr lvl="1"/>
            <a:endParaRPr lang="tr-TR" sz="2000" dirty="0"/>
          </a:p>
          <a:p>
            <a:pPr lvl="1"/>
            <a:r>
              <a:rPr lang="tr-TR" sz="2000" dirty="0"/>
              <a:t>Doğum ?</a:t>
            </a:r>
          </a:p>
          <a:p>
            <a:pPr lvl="1"/>
            <a:endParaRPr lang="tr-TR" sz="2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A753BB-299D-CE43-9B63-4BD80B07C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26957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74E155-23BD-C34F-9544-BC96A312A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-13245"/>
            <a:ext cx="7886700" cy="1325563"/>
          </a:xfrm>
        </p:spPr>
        <p:txBody>
          <a:bodyPr/>
          <a:lstStyle/>
          <a:p>
            <a:r>
              <a:rPr lang="tr-TR" b="1" dirty="0" err="1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Uterin</a:t>
            </a:r>
            <a:r>
              <a:rPr lang="tr-TR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b="1" dirty="0" err="1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Taşisistol</a:t>
            </a:r>
            <a:r>
              <a:rPr lang="tr-TR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(&gt;5/10dk)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270F22F-AB9D-0647-B506-C79E2237F4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069"/>
          <a:stretch/>
        </p:blipFill>
        <p:spPr>
          <a:xfrm>
            <a:off x="73535" y="986489"/>
            <a:ext cx="8927382" cy="4672011"/>
          </a:xfrm>
          <a:solidFill>
            <a:schemeClr val="bg1"/>
          </a:solidFill>
          <a:ln>
            <a:solidFill>
              <a:schemeClr val="accent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52B5A7E-F4F4-824D-A7B0-95C352C49493}"/>
              </a:ext>
            </a:extLst>
          </p:cNvPr>
          <p:cNvSpPr txBox="1">
            <a:spLocks/>
          </p:cNvSpPr>
          <p:nvPr/>
        </p:nvSpPr>
        <p:spPr>
          <a:xfrm>
            <a:off x="7775367" y="6375648"/>
            <a:ext cx="1225550" cy="304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1400" dirty="0">
                <a:solidFill>
                  <a:schemeClr val="bg2">
                    <a:lumMod val="50000"/>
                  </a:schemeClr>
                </a:solidFill>
              </a:rPr>
              <a:t>ACOG 2010</a:t>
            </a:r>
            <a:endParaRPr lang="tr-TR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5CAE2BA-7A79-514F-AA52-DA6BA92F9E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153" y="4581337"/>
            <a:ext cx="5065977" cy="2276664"/>
          </a:xfrm>
          <a:prstGeom prst="rect">
            <a:avLst/>
          </a:prstGeom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B1D19BE-2A78-C645-BD6A-A50B71BDE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16326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6C01E-976D-4841-B0C6-0D5EB2D2D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824" y="-123975"/>
            <a:ext cx="7886700" cy="1325563"/>
          </a:xfrm>
        </p:spPr>
        <p:txBody>
          <a:bodyPr/>
          <a:lstStyle/>
          <a:p>
            <a:pPr algn="ctr"/>
            <a:r>
              <a:rPr lang="tr-TR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Yönetim Özet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05873BE-6C7F-034B-80DB-6791864820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1" y="1213343"/>
            <a:ext cx="7664744" cy="5418982"/>
          </a:xfrm>
          <a:solidFill>
            <a:schemeClr val="bg1"/>
          </a:solidFill>
          <a:ln>
            <a:solidFill>
              <a:schemeClr val="accent1"/>
            </a:solidFill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0D990A3-6C87-074B-9FC1-F02FA68F5DB1}"/>
              </a:ext>
            </a:extLst>
          </p:cNvPr>
          <p:cNvSpPr txBox="1">
            <a:spLocks/>
          </p:cNvSpPr>
          <p:nvPr/>
        </p:nvSpPr>
        <p:spPr>
          <a:xfrm>
            <a:off x="7067845" y="6327773"/>
            <a:ext cx="1225550" cy="304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1400" dirty="0">
                <a:solidFill>
                  <a:schemeClr val="bg2">
                    <a:lumMod val="50000"/>
                  </a:schemeClr>
                </a:solidFill>
              </a:rPr>
              <a:t>ACOG 2010</a:t>
            </a:r>
            <a:endParaRPr lang="tr-TR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0E0F45D-22A5-6845-B12D-0CFE9D8CC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88246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DEF03C9-5EC0-7242-9F20-12CB9267C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-92074"/>
            <a:ext cx="7886700" cy="1325563"/>
          </a:xfrm>
        </p:spPr>
        <p:txBody>
          <a:bodyPr/>
          <a:lstStyle/>
          <a:p>
            <a:pPr algn="ctr"/>
            <a:r>
              <a:rPr lang="tr-TR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Yönetim Özet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A766184C-1720-BC46-95F9-3F61B99B11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890" y="1028700"/>
            <a:ext cx="8757883" cy="5257800"/>
          </a:xfrm>
          <a:solidFill>
            <a:schemeClr val="bg1"/>
          </a:solidFill>
          <a:ln>
            <a:solidFill>
              <a:schemeClr val="accent1"/>
            </a:solidFill>
          </a:ln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E2EB08C-0DEE-CF47-824B-FE88A8286165}"/>
              </a:ext>
            </a:extLst>
          </p:cNvPr>
          <p:cNvSpPr txBox="1">
            <a:spLocks/>
          </p:cNvSpPr>
          <p:nvPr/>
        </p:nvSpPr>
        <p:spPr>
          <a:xfrm>
            <a:off x="2724150" y="6327773"/>
            <a:ext cx="6369050" cy="447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1400" dirty="0" err="1">
                <a:solidFill>
                  <a:schemeClr val="bg2">
                    <a:lumMod val="50000"/>
                  </a:schemeClr>
                </a:solidFill>
              </a:rPr>
              <a:t>Obstetric</a:t>
            </a:r>
            <a:r>
              <a:rPr lang="tr-TR" sz="1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tr-TR" sz="1400" dirty="0" err="1">
                <a:solidFill>
                  <a:schemeClr val="bg2">
                    <a:lumMod val="50000"/>
                  </a:schemeClr>
                </a:solidFill>
              </a:rPr>
              <a:t>Evidence</a:t>
            </a:r>
            <a:r>
              <a:rPr lang="tr-TR" sz="1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tr-TR" sz="1400" dirty="0" err="1">
                <a:solidFill>
                  <a:schemeClr val="bg2">
                    <a:lumMod val="50000"/>
                  </a:schemeClr>
                </a:solidFill>
              </a:rPr>
              <a:t>Based</a:t>
            </a:r>
            <a:r>
              <a:rPr lang="tr-TR" sz="1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tr-TR" sz="1400" dirty="0" err="1">
                <a:solidFill>
                  <a:schemeClr val="bg2">
                    <a:lumMod val="50000"/>
                  </a:schemeClr>
                </a:solidFill>
              </a:rPr>
              <a:t>Guidelines</a:t>
            </a:r>
            <a:r>
              <a:rPr lang="tr-TR" sz="1400" dirty="0">
                <a:solidFill>
                  <a:schemeClr val="bg2">
                    <a:lumMod val="50000"/>
                  </a:schemeClr>
                </a:solidFill>
              </a:rPr>
              <a:t> THIRD EDITION 2017 </a:t>
            </a:r>
            <a:r>
              <a:rPr lang="tr-TR" sz="1400" dirty="0" err="1">
                <a:solidFill>
                  <a:schemeClr val="bg2">
                    <a:lumMod val="50000"/>
                  </a:schemeClr>
                </a:solidFill>
              </a:rPr>
              <a:t>by</a:t>
            </a:r>
            <a:r>
              <a:rPr lang="tr-TR" sz="1400" dirty="0">
                <a:solidFill>
                  <a:schemeClr val="bg2">
                    <a:lumMod val="50000"/>
                  </a:schemeClr>
                </a:solidFill>
              </a:rPr>
              <a:t> Taylor &amp; Francis </a:t>
            </a:r>
            <a:r>
              <a:rPr lang="tr-TR" sz="1400" dirty="0" err="1">
                <a:solidFill>
                  <a:schemeClr val="bg2">
                    <a:lumMod val="50000"/>
                  </a:schemeClr>
                </a:solidFill>
              </a:rPr>
              <a:t>Group</a:t>
            </a:r>
            <a:endParaRPr lang="tr-TR" sz="1600" dirty="0"/>
          </a:p>
          <a:p>
            <a:endParaRPr lang="tr-TR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582BE56A-8260-984A-B771-225448B10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72989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58C607-4091-7145-9ED3-72C24C561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200" y="365126"/>
            <a:ext cx="8610600" cy="1325563"/>
          </a:xfrm>
        </p:spPr>
        <p:txBody>
          <a:bodyPr>
            <a:normAutofit/>
          </a:bodyPr>
          <a:lstStyle/>
          <a:p>
            <a:r>
              <a:rPr lang="tr-TR" sz="3600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Diğer </a:t>
            </a:r>
            <a:r>
              <a:rPr lang="tr-TR" sz="3600" b="1" dirty="0" err="1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İntrapartum</a:t>
            </a:r>
            <a:r>
              <a:rPr lang="tr-TR" sz="3600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Değerlendirme Yöntemleri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B9AEA7-1006-694C-9A1B-8A0DEEBE52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tr-TR" dirty="0" err="1"/>
              <a:t>Fetal</a:t>
            </a:r>
            <a:r>
              <a:rPr lang="tr-TR" dirty="0"/>
              <a:t> Saçlı Deri Örneklemesi</a:t>
            </a:r>
          </a:p>
          <a:p>
            <a:pPr marL="971550" lvl="1" indent="-514350">
              <a:buFont typeface="+mj-lt"/>
              <a:buAutoNum type="romanUcPeriod"/>
            </a:pPr>
            <a:r>
              <a:rPr lang="tr-TR" dirty="0" err="1"/>
              <a:t>pH</a:t>
            </a:r>
            <a:r>
              <a:rPr lang="tr-TR" dirty="0"/>
              <a:t> (7.25-7.20)</a:t>
            </a:r>
          </a:p>
          <a:p>
            <a:pPr marL="971550" lvl="1" indent="-514350">
              <a:buFont typeface="+mj-lt"/>
              <a:buAutoNum type="romanUcPeriod"/>
            </a:pPr>
            <a:r>
              <a:rPr lang="tr-TR" dirty="0" err="1"/>
              <a:t>Laktat</a:t>
            </a:r>
            <a:endParaRPr lang="tr-TR" dirty="0"/>
          </a:p>
          <a:p>
            <a:pPr marL="514350" indent="-514350">
              <a:buFont typeface="+mj-lt"/>
              <a:buAutoNum type="arabicParenR"/>
            </a:pPr>
            <a:r>
              <a:rPr lang="tr-TR" dirty="0"/>
              <a:t>Saçlı Deri Uyarılması</a:t>
            </a:r>
          </a:p>
          <a:p>
            <a:pPr marL="971550" lvl="1" indent="-514350">
              <a:buFont typeface="+mj-lt"/>
              <a:buAutoNum type="romanUcPeriod"/>
            </a:pPr>
            <a:r>
              <a:rPr lang="tr-TR" dirty="0" err="1"/>
              <a:t>Allis</a:t>
            </a:r>
            <a:r>
              <a:rPr lang="tr-TR" dirty="0"/>
              <a:t> </a:t>
            </a:r>
            <a:r>
              <a:rPr lang="tr-TR" dirty="0" err="1"/>
              <a:t>Klemp</a:t>
            </a:r>
            <a:r>
              <a:rPr lang="tr-TR" dirty="0"/>
              <a:t> ile </a:t>
            </a:r>
          </a:p>
          <a:p>
            <a:pPr marL="971550" lvl="1" indent="-514350">
              <a:buFont typeface="+mj-lt"/>
              <a:buAutoNum type="romanUcPeriod"/>
            </a:pPr>
            <a:r>
              <a:rPr lang="tr-TR" dirty="0"/>
              <a:t>Parmak ile</a:t>
            </a:r>
          </a:p>
          <a:p>
            <a:pPr marL="514350" indent="-514350">
              <a:buFont typeface="+mj-lt"/>
              <a:buAutoNum type="arabicParenR"/>
            </a:pPr>
            <a:r>
              <a:rPr lang="tr-TR" dirty="0" err="1"/>
              <a:t>Vibroakustik</a:t>
            </a:r>
            <a:r>
              <a:rPr lang="tr-TR" dirty="0"/>
              <a:t> </a:t>
            </a:r>
            <a:r>
              <a:rPr lang="tr-TR" dirty="0" err="1"/>
              <a:t>Stimulasyon</a:t>
            </a:r>
            <a:endParaRPr lang="tr-TR" dirty="0"/>
          </a:p>
          <a:p>
            <a:pPr marL="514350" indent="-514350">
              <a:buFont typeface="+mj-lt"/>
              <a:buAutoNum type="arabicParenR"/>
            </a:pPr>
            <a:r>
              <a:rPr lang="tr-TR" dirty="0" err="1"/>
              <a:t>Fetal</a:t>
            </a:r>
            <a:r>
              <a:rPr lang="tr-TR" dirty="0"/>
              <a:t> </a:t>
            </a:r>
            <a:r>
              <a:rPr lang="tr-TR" dirty="0" err="1"/>
              <a:t>Pulse</a:t>
            </a:r>
            <a:r>
              <a:rPr lang="tr-TR" dirty="0"/>
              <a:t> </a:t>
            </a:r>
            <a:r>
              <a:rPr lang="tr-TR" dirty="0" err="1"/>
              <a:t>Oksimetri</a:t>
            </a:r>
            <a:endParaRPr lang="tr-TR" dirty="0"/>
          </a:p>
          <a:p>
            <a:pPr marL="514350" indent="-514350">
              <a:buFont typeface="+mj-lt"/>
              <a:buAutoNum type="arabicParenR"/>
            </a:pPr>
            <a:r>
              <a:rPr lang="tr-TR" dirty="0" err="1"/>
              <a:t>Fetal</a:t>
            </a:r>
            <a:r>
              <a:rPr lang="tr-TR" dirty="0"/>
              <a:t> </a:t>
            </a:r>
            <a:r>
              <a:rPr lang="tr-TR" dirty="0" err="1"/>
              <a:t>Elektrokardiografi</a:t>
            </a:r>
            <a:endParaRPr lang="tr-T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CE3C30-0668-D549-B7A9-A87880B52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28759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64707C-9E7F-9C41-A72C-AC2A877AB3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8299450" cy="4351338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dirty="0"/>
              <a:t>EFM Yalancı pozitifliği </a:t>
            </a:r>
            <a:r>
              <a:rPr lang="tr-TR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YÜKSEK</a:t>
            </a:r>
          </a:p>
          <a:p>
            <a:pPr>
              <a:buFont typeface="Wingdings" pitchFamily="2" charset="2"/>
              <a:buChar char="Ø"/>
            </a:pPr>
            <a:r>
              <a:rPr lang="tr-TR" dirty="0"/>
              <a:t>EFM müdahaleli doğum ve Sezaryen oranını </a:t>
            </a:r>
            <a:r>
              <a:rPr lang="tr-TR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ARTTIRIR</a:t>
            </a:r>
          </a:p>
          <a:p>
            <a:pPr>
              <a:buFont typeface="Wingdings" pitchFamily="2" charset="2"/>
              <a:buChar char="Ø"/>
            </a:pPr>
            <a:r>
              <a:rPr lang="tr-TR" dirty="0"/>
              <a:t>EFM CP oranını </a:t>
            </a:r>
            <a:r>
              <a:rPr lang="tr-TR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AZALTMAZ</a:t>
            </a:r>
          </a:p>
          <a:p>
            <a:pPr>
              <a:buFont typeface="Wingdings" pitchFamily="2" charset="2"/>
              <a:buChar char="Ø"/>
            </a:pPr>
            <a:r>
              <a:rPr lang="tr-TR" dirty="0" err="1"/>
              <a:t>Interobserver</a:t>
            </a:r>
            <a:r>
              <a:rPr lang="tr-TR" dirty="0"/>
              <a:t> uyum </a:t>
            </a:r>
            <a:r>
              <a:rPr lang="tr-TR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AZ</a:t>
            </a:r>
          </a:p>
          <a:p>
            <a:pPr>
              <a:buFont typeface="Wingdings" pitchFamily="2" charset="2"/>
              <a:buChar char="Ø"/>
            </a:pPr>
            <a:r>
              <a:rPr lang="tr-TR" dirty="0"/>
              <a:t>3 kategorili EFM kullanımı </a:t>
            </a:r>
            <a:r>
              <a:rPr lang="tr-TR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ÖNERİLİR</a:t>
            </a:r>
          </a:p>
          <a:p>
            <a:pPr>
              <a:buFont typeface="Wingdings" pitchFamily="2" charset="2"/>
              <a:buChar char="Ø"/>
            </a:pPr>
            <a:r>
              <a:rPr lang="tr-TR" dirty="0"/>
              <a:t>Riskli Hastaların Devamlı EFM takibi </a:t>
            </a:r>
            <a:r>
              <a:rPr lang="tr-TR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ÖNERİLİR</a:t>
            </a:r>
          </a:p>
          <a:p>
            <a:pPr marL="0" indent="0">
              <a:buNone/>
            </a:pPr>
            <a:endParaRPr lang="tr-TR" dirty="0"/>
          </a:p>
          <a:p>
            <a:pPr>
              <a:buFont typeface="Wingdings" pitchFamily="2" charset="2"/>
              <a:buChar char="Ø"/>
            </a:pPr>
            <a:endParaRPr lang="tr-TR" dirty="0"/>
          </a:p>
          <a:p>
            <a:pPr>
              <a:buFont typeface="Wingdings" pitchFamily="2" charset="2"/>
              <a:buChar char="Ø"/>
            </a:pPr>
            <a:endParaRPr lang="tr-TR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C7856D9-11F4-9E44-9FE0-2246C626A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SONUÇ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C2E51B-25F0-1B4B-88B2-8F7E19A0A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23647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E3FE4F-BBDA-1B4A-8428-D331C3B4D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Monitörizasyon</a:t>
            </a:r>
            <a:r>
              <a:rPr lang="tr-TR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Önerileri</a:t>
            </a:r>
            <a:r>
              <a:rPr lang="tr-TR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64E1AF-EF03-4B4E-AA30-19ED90FC3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buFont typeface="Wingdings" pitchFamily="2" charset="2"/>
              <a:buChar char="Ø"/>
            </a:pPr>
            <a:r>
              <a:rPr lang="tr-TR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ACOG </a:t>
            </a:r>
            <a:r>
              <a:rPr lang="tr-TR" sz="1800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(</a:t>
            </a:r>
            <a:r>
              <a:rPr lang="tr-TR" sz="1800" dirty="0" err="1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American</a:t>
            </a:r>
            <a:r>
              <a:rPr lang="tr-TR" sz="1800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sz="1800" dirty="0" err="1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Collage</a:t>
            </a:r>
            <a:r>
              <a:rPr lang="tr-TR" sz="1800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of </a:t>
            </a:r>
            <a:r>
              <a:rPr lang="tr-TR" sz="1800" dirty="0" err="1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Obstetricians</a:t>
            </a:r>
            <a:r>
              <a:rPr lang="tr-TR" sz="1800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sz="1800" dirty="0" err="1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and</a:t>
            </a:r>
            <a:r>
              <a:rPr lang="tr-TR" sz="1800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sz="1800" dirty="0" err="1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Gynecologists</a:t>
            </a:r>
            <a:r>
              <a:rPr lang="tr-TR" sz="1800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, 2017)</a:t>
            </a:r>
          </a:p>
          <a:p>
            <a:pPr lvl="1">
              <a:buFont typeface="Wingdings" pitchFamily="2" charset="2"/>
              <a:buChar char="§"/>
            </a:pPr>
            <a:r>
              <a:rPr lang="tr-TR" dirty="0"/>
              <a:t>Komplike olmayan Hastalarda </a:t>
            </a:r>
          </a:p>
          <a:p>
            <a:pPr lvl="2"/>
            <a:r>
              <a:rPr lang="tr-TR" dirty="0"/>
              <a:t>Devamlı EFM </a:t>
            </a:r>
          </a:p>
          <a:p>
            <a:pPr lvl="2"/>
            <a:r>
              <a:rPr lang="tr-TR" dirty="0"/>
              <a:t> AO</a:t>
            </a:r>
          </a:p>
          <a:p>
            <a:pPr lvl="1">
              <a:buFont typeface="Wingdings" pitchFamily="2" charset="2"/>
              <a:buChar char="§"/>
            </a:pPr>
            <a:r>
              <a:rPr lang="tr-TR" dirty="0"/>
              <a:t>Yüksek Riskli Hastalarda (PE, IUGR, Tip 1 DM)</a:t>
            </a:r>
          </a:p>
          <a:p>
            <a:pPr lvl="2"/>
            <a:r>
              <a:rPr lang="tr-TR" dirty="0"/>
              <a:t>Devamlı EFM</a:t>
            </a:r>
          </a:p>
          <a:p>
            <a:pPr>
              <a:lnSpc>
                <a:spcPct val="100000"/>
              </a:lnSpc>
              <a:buFont typeface="Wingdings" pitchFamily="2" charset="2"/>
              <a:buChar char="Ø"/>
            </a:pPr>
            <a:r>
              <a:rPr lang="tr-TR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NICE </a:t>
            </a:r>
            <a:r>
              <a:rPr lang="tr-TR" sz="1800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(</a:t>
            </a:r>
            <a:r>
              <a:rPr lang="tr-TR" sz="1800" dirty="0" err="1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National</a:t>
            </a:r>
            <a:r>
              <a:rPr lang="tr-TR" sz="1800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sz="1800" dirty="0" err="1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Institude</a:t>
            </a:r>
            <a:r>
              <a:rPr lang="tr-TR" sz="1800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sz="1800" dirty="0" err="1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for</a:t>
            </a:r>
            <a:r>
              <a:rPr lang="tr-TR" sz="1800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sz="1800" dirty="0" err="1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Health</a:t>
            </a:r>
            <a:r>
              <a:rPr lang="tr-TR" sz="1800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sz="1800" dirty="0" err="1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and</a:t>
            </a:r>
            <a:r>
              <a:rPr lang="tr-TR" sz="1800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sz="1800" dirty="0" err="1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Care</a:t>
            </a:r>
            <a:r>
              <a:rPr lang="tr-TR" sz="1800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tr-TR" sz="1800" dirty="0" err="1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Excellence</a:t>
            </a:r>
            <a:r>
              <a:rPr lang="tr-TR" sz="1800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, 2017)</a:t>
            </a:r>
          </a:p>
          <a:p>
            <a:pPr lvl="1">
              <a:buFont typeface="Wingdings" pitchFamily="2" charset="2"/>
              <a:buChar char="§"/>
            </a:pPr>
            <a:r>
              <a:rPr lang="tr-TR" dirty="0"/>
              <a:t>Düşük Riskli Hastalarda </a:t>
            </a:r>
          </a:p>
          <a:p>
            <a:pPr lvl="2"/>
            <a:r>
              <a:rPr lang="tr-TR" dirty="0"/>
              <a:t>AO öner, EFM yapma </a:t>
            </a:r>
          </a:p>
          <a:p>
            <a:pPr lvl="2"/>
            <a:r>
              <a:rPr lang="tr-TR" dirty="0"/>
              <a:t>Risk faktörü varsa Devamlı EFM yap</a:t>
            </a:r>
          </a:p>
          <a:p>
            <a:pPr marL="1371600" lvl="3" indent="0">
              <a:buNone/>
            </a:pPr>
            <a:r>
              <a:rPr lang="tr-TR" dirty="0" err="1"/>
              <a:t>Koryoamnionit</a:t>
            </a:r>
            <a:r>
              <a:rPr lang="tr-TR" dirty="0"/>
              <a:t>, </a:t>
            </a:r>
            <a:r>
              <a:rPr lang="tr-TR" dirty="0" err="1"/>
              <a:t>sepsis</a:t>
            </a:r>
            <a:r>
              <a:rPr lang="tr-TR" dirty="0"/>
              <a:t>, ateş&gt;38, Şiddetli HT 160/110, </a:t>
            </a:r>
            <a:r>
              <a:rPr lang="tr-TR" dirty="0" err="1"/>
              <a:t>Oksitosin</a:t>
            </a:r>
            <a:r>
              <a:rPr lang="tr-TR" dirty="0"/>
              <a:t> kullanımı, </a:t>
            </a:r>
            <a:r>
              <a:rPr lang="tr-TR" dirty="0" err="1"/>
              <a:t>Mekonyum</a:t>
            </a:r>
            <a:r>
              <a:rPr lang="tr-TR" dirty="0"/>
              <a:t>, Vajinal kanama </a:t>
            </a:r>
          </a:p>
          <a:p>
            <a:endParaRPr lang="tr-TR" dirty="0"/>
          </a:p>
          <a:p>
            <a:pPr lvl="2"/>
            <a:endParaRPr lang="tr-T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78E1C5-BEC1-9241-B12D-0D45B2D39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08099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92055C0-5D1C-6349-BC01-E930845A37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2150" y="4508500"/>
            <a:ext cx="1993900" cy="2349500"/>
          </a:xfrm>
          <a:prstGeom prst="rect">
            <a:avLst/>
          </a:prstGeom>
        </p:spPr>
      </p:pic>
      <p:sp>
        <p:nvSpPr>
          <p:cNvPr id="11" name="Cloud Callout 10">
            <a:extLst>
              <a:ext uri="{FF2B5EF4-FFF2-40B4-BE49-F238E27FC236}">
                <a16:creationId xmlns:a16="http://schemas.microsoft.com/office/drawing/2014/main" id="{DE03D5DF-FDAA-FF49-93B3-0EB11F840215}"/>
              </a:ext>
            </a:extLst>
          </p:cNvPr>
          <p:cNvSpPr/>
          <p:nvPr/>
        </p:nvSpPr>
        <p:spPr>
          <a:xfrm>
            <a:off x="5289550" y="1690689"/>
            <a:ext cx="3225800" cy="2095500"/>
          </a:xfrm>
          <a:prstGeom prst="cloudCallout">
            <a:avLst>
              <a:gd name="adj1" fmla="val 10663"/>
              <a:gd name="adj2" fmla="val 1146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Ben RİKSLİ miyim??</a:t>
            </a:r>
            <a:endParaRPr lang="tr-TR" dirty="0"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30BD28C-7929-1046-A223-60D9AA6A8A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57" y="3746612"/>
            <a:ext cx="1393305" cy="29845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99267D5-F08F-D746-B7B7-D1115183CF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5008" y="2850557"/>
            <a:ext cx="2182812" cy="388055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88F530F-C0AB-F149-8E26-648118EEE3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7820" y="202451"/>
            <a:ext cx="2732690" cy="153185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498824B-E96B-5B44-9154-B6DA53E50C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7906" y="16648"/>
            <a:ext cx="2729186" cy="2729186"/>
          </a:xfrm>
          <a:prstGeom prst="rect">
            <a:avLst/>
          </a:prstGeom>
        </p:spPr>
      </p:pic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8D230532-AD6E-A447-8695-05817EB2E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71191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A9837AC-A841-D148-8995-CE885C154BEC}"/>
              </a:ext>
            </a:extLst>
          </p:cNvPr>
          <p:cNvSpPr txBox="1">
            <a:spLocks/>
          </p:cNvSpPr>
          <p:nvPr/>
        </p:nvSpPr>
        <p:spPr>
          <a:xfrm>
            <a:off x="819150" y="21939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TEŞEKKÜRLER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7FA5F3-40F8-F047-971C-511316AD6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4798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2F05B-D8A8-B943-B403-0F303588E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4450" y="0"/>
            <a:ext cx="2114550" cy="1325563"/>
          </a:xfrm>
        </p:spPr>
        <p:txBody>
          <a:bodyPr/>
          <a:lstStyle/>
          <a:p>
            <a:r>
              <a:rPr lang="tr-TR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EFM</a:t>
            </a:r>
            <a:r>
              <a:rPr lang="tr-TR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529647-9E99-D24C-80B4-396429F3B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50924"/>
            <a:ext cx="7886700" cy="5133975"/>
          </a:xfrm>
        </p:spPr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tr-TR" b="1" i="1" dirty="0" err="1"/>
              <a:t>İnternal</a:t>
            </a:r>
            <a:r>
              <a:rPr lang="tr-TR" b="1" i="1" dirty="0"/>
              <a:t> (Doğrudan) EFM</a:t>
            </a:r>
          </a:p>
          <a:p>
            <a:pPr lvl="1"/>
            <a:r>
              <a:rPr lang="tr-TR" dirty="0"/>
              <a:t>Elektriksel R dalgası voltajına göre</a:t>
            </a:r>
          </a:p>
          <a:p>
            <a:pPr marL="514350" indent="-514350">
              <a:buFont typeface="+mj-lt"/>
              <a:buAutoNum type="arabicParenR"/>
            </a:pPr>
            <a:r>
              <a:rPr lang="tr-TR" b="1" i="1" dirty="0" err="1"/>
              <a:t>External</a:t>
            </a:r>
            <a:r>
              <a:rPr lang="tr-TR" b="1" i="1" dirty="0"/>
              <a:t> (Dolaylı) EFM</a:t>
            </a:r>
          </a:p>
          <a:p>
            <a:pPr lvl="1"/>
            <a:r>
              <a:rPr lang="tr-TR" dirty="0" err="1"/>
              <a:t>Doppler</a:t>
            </a:r>
            <a:r>
              <a:rPr lang="tr-TR" dirty="0"/>
              <a:t> kalp hareketlerini tespit eder</a:t>
            </a:r>
          </a:p>
          <a:p>
            <a:pPr lvl="1"/>
            <a:r>
              <a:rPr lang="tr-TR" dirty="0"/>
              <a:t>Mekanik R-R dalga </a:t>
            </a:r>
            <a:r>
              <a:rPr lang="tr-TR" dirty="0" err="1"/>
              <a:t>intervalini</a:t>
            </a:r>
            <a:r>
              <a:rPr lang="tr-TR" dirty="0"/>
              <a:t> hesaplar </a:t>
            </a:r>
          </a:p>
          <a:p>
            <a:pPr>
              <a:buFont typeface="Wingdings" pitchFamily="2" charset="2"/>
              <a:buChar char="Ø"/>
            </a:pPr>
            <a:r>
              <a:rPr lang="tr-TR" b="1" i="1" dirty="0"/>
              <a:t>2006 </a:t>
            </a:r>
            <a:r>
              <a:rPr lang="tr-TR" b="1" i="1" dirty="0" err="1"/>
              <a:t>Metaanaliz</a:t>
            </a:r>
            <a:endParaRPr lang="tr-TR" b="1" i="1" dirty="0"/>
          </a:p>
          <a:p>
            <a:pPr lvl="1">
              <a:buClr>
                <a:schemeClr val="bg2">
                  <a:lumMod val="50000"/>
                </a:schemeClr>
              </a:buClr>
              <a:buFont typeface="AppleSymbols" panose="02000000000000000000" pitchFamily="2" charset="-79"/>
              <a:buChar char="⌲"/>
            </a:pPr>
            <a:r>
              <a:rPr lang="tr-TR" dirty="0"/>
              <a:t>Genel </a:t>
            </a:r>
            <a:r>
              <a:rPr lang="tr-TR" dirty="0" err="1"/>
              <a:t>sezeryan</a:t>
            </a:r>
            <a:r>
              <a:rPr lang="tr-TR" dirty="0"/>
              <a:t> oranı</a:t>
            </a:r>
          </a:p>
          <a:p>
            <a:pPr lvl="1">
              <a:buClr>
                <a:schemeClr val="bg2">
                  <a:lumMod val="50000"/>
                </a:schemeClr>
              </a:buClr>
              <a:buFont typeface="AppleSymbols" panose="02000000000000000000" pitchFamily="2" charset="-79"/>
              <a:buChar char="⌲"/>
            </a:pPr>
            <a:r>
              <a:rPr lang="tr-TR" dirty="0" err="1"/>
              <a:t>Operatif</a:t>
            </a:r>
            <a:r>
              <a:rPr lang="tr-TR" dirty="0"/>
              <a:t> vajinal doğum (vakum-forseps)</a:t>
            </a:r>
          </a:p>
          <a:p>
            <a:pPr lvl="1">
              <a:buClr>
                <a:schemeClr val="bg2">
                  <a:lumMod val="50000"/>
                </a:schemeClr>
              </a:buClr>
              <a:buFont typeface="AppleSymbols" panose="02000000000000000000" pitchFamily="2" charset="-79"/>
              <a:buChar char="⌲"/>
            </a:pPr>
            <a:r>
              <a:rPr lang="tr-TR" dirty="0" err="1"/>
              <a:t>Perinatal</a:t>
            </a:r>
            <a:r>
              <a:rPr lang="tr-TR" dirty="0"/>
              <a:t> </a:t>
            </a:r>
            <a:r>
              <a:rPr lang="tr-TR" dirty="0" err="1"/>
              <a:t>mortaliteyi</a:t>
            </a:r>
            <a:r>
              <a:rPr lang="tr-TR" dirty="0"/>
              <a:t> </a:t>
            </a:r>
            <a:r>
              <a:rPr lang="tr-TR" u="sng" dirty="0"/>
              <a:t>AZALTMIYOR</a:t>
            </a:r>
          </a:p>
          <a:p>
            <a:pPr lvl="1">
              <a:buClr>
                <a:schemeClr val="bg2">
                  <a:lumMod val="50000"/>
                </a:schemeClr>
              </a:buClr>
              <a:buFont typeface="AppleSymbols" panose="02000000000000000000" pitchFamily="2" charset="-79"/>
              <a:buChar char="⌲"/>
            </a:pPr>
            <a:r>
              <a:rPr lang="tr-TR" dirty="0" err="1"/>
              <a:t>Serebral</a:t>
            </a:r>
            <a:r>
              <a:rPr lang="tr-TR" dirty="0"/>
              <a:t> </a:t>
            </a:r>
            <a:r>
              <a:rPr lang="tr-TR" dirty="0" err="1"/>
              <a:t>palsy</a:t>
            </a:r>
            <a:r>
              <a:rPr lang="tr-TR" dirty="0"/>
              <a:t> riskini </a:t>
            </a:r>
            <a:r>
              <a:rPr lang="tr-TR" u="sng" dirty="0"/>
              <a:t>AZALTMIYOR</a:t>
            </a:r>
          </a:p>
          <a:p>
            <a:pPr lvl="1">
              <a:buClr>
                <a:schemeClr val="bg2">
                  <a:lumMod val="50000"/>
                </a:schemeClr>
              </a:buClr>
              <a:buFont typeface="AppleSymbols" panose="02000000000000000000" pitchFamily="2" charset="-79"/>
              <a:buChar char="⌲"/>
            </a:pPr>
            <a:r>
              <a:rPr lang="tr-TR" dirty="0" err="1"/>
              <a:t>Neonatal</a:t>
            </a:r>
            <a:r>
              <a:rPr lang="tr-TR" dirty="0"/>
              <a:t> nöbet AZALTIYOR ancak uzun donem benzer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E68974-628C-C442-A216-7EC7E1B37AEF}"/>
              </a:ext>
            </a:extLst>
          </p:cNvPr>
          <p:cNvSpPr txBox="1"/>
          <p:nvPr/>
        </p:nvSpPr>
        <p:spPr>
          <a:xfrm>
            <a:off x="2794000" y="6184900"/>
            <a:ext cx="6350000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>
                <a:solidFill>
                  <a:schemeClr val="accent3"/>
                </a:solidFill>
              </a:rPr>
              <a:t>Continuous</a:t>
            </a:r>
            <a:r>
              <a:rPr lang="tr-TR" sz="1200" dirty="0">
                <a:solidFill>
                  <a:schemeClr val="accent3"/>
                </a:solidFill>
              </a:rPr>
              <a:t> </a:t>
            </a:r>
            <a:r>
              <a:rPr lang="tr-TR" sz="1200" dirty="0" err="1">
                <a:solidFill>
                  <a:schemeClr val="accent3"/>
                </a:solidFill>
              </a:rPr>
              <a:t>cardiotocography</a:t>
            </a:r>
            <a:r>
              <a:rPr lang="tr-TR" sz="1200" dirty="0">
                <a:solidFill>
                  <a:schemeClr val="accent3"/>
                </a:solidFill>
              </a:rPr>
              <a:t> (CTG) as a form of </a:t>
            </a:r>
            <a:r>
              <a:rPr lang="tr-TR" sz="1200" dirty="0" err="1">
                <a:solidFill>
                  <a:schemeClr val="accent3"/>
                </a:solidFill>
              </a:rPr>
              <a:t>electronic</a:t>
            </a:r>
            <a:r>
              <a:rPr lang="tr-TR" sz="1200" dirty="0">
                <a:solidFill>
                  <a:schemeClr val="accent3"/>
                </a:solidFill>
              </a:rPr>
              <a:t> </a:t>
            </a:r>
            <a:r>
              <a:rPr lang="tr-TR" sz="1200" dirty="0" err="1">
                <a:solidFill>
                  <a:schemeClr val="accent3"/>
                </a:solidFill>
              </a:rPr>
              <a:t>fetal</a:t>
            </a:r>
            <a:r>
              <a:rPr lang="tr-TR" sz="1200" dirty="0">
                <a:solidFill>
                  <a:schemeClr val="accent3"/>
                </a:solidFill>
              </a:rPr>
              <a:t> </a:t>
            </a:r>
            <a:r>
              <a:rPr lang="tr-TR" sz="1200" dirty="0" err="1">
                <a:solidFill>
                  <a:schemeClr val="accent3"/>
                </a:solidFill>
              </a:rPr>
              <a:t>monitoring</a:t>
            </a:r>
            <a:r>
              <a:rPr lang="tr-TR" sz="1200" dirty="0">
                <a:solidFill>
                  <a:schemeClr val="accent3"/>
                </a:solidFill>
              </a:rPr>
              <a:t> (EFM) </a:t>
            </a:r>
            <a:r>
              <a:rPr lang="tr-TR" sz="1200" dirty="0" err="1">
                <a:solidFill>
                  <a:schemeClr val="accent3"/>
                </a:solidFill>
              </a:rPr>
              <a:t>for</a:t>
            </a:r>
            <a:r>
              <a:rPr lang="tr-TR" sz="1200" dirty="0">
                <a:solidFill>
                  <a:schemeClr val="accent3"/>
                </a:solidFill>
              </a:rPr>
              <a:t> </a:t>
            </a:r>
            <a:r>
              <a:rPr lang="tr-TR" sz="1200" dirty="0" err="1">
                <a:solidFill>
                  <a:schemeClr val="accent3"/>
                </a:solidFill>
              </a:rPr>
              <a:t>fetal</a:t>
            </a:r>
            <a:r>
              <a:rPr lang="tr-TR" sz="1200" dirty="0">
                <a:solidFill>
                  <a:schemeClr val="accent3"/>
                </a:solidFill>
              </a:rPr>
              <a:t> </a:t>
            </a:r>
            <a:r>
              <a:rPr lang="tr-TR" sz="1200" dirty="0" err="1">
                <a:solidFill>
                  <a:schemeClr val="accent3"/>
                </a:solidFill>
              </a:rPr>
              <a:t>assessment</a:t>
            </a:r>
            <a:r>
              <a:rPr lang="tr-TR" sz="1200" dirty="0">
                <a:solidFill>
                  <a:schemeClr val="accent3"/>
                </a:solidFill>
              </a:rPr>
              <a:t> </a:t>
            </a:r>
            <a:r>
              <a:rPr lang="tr-TR" sz="1200" dirty="0" err="1">
                <a:solidFill>
                  <a:schemeClr val="accent3"/>
                </a:solidFill>
              </a:rPr>
              <a:t>during</a:t>
            </a:r>
            <a:r>
              <a:rPr lang="tr-TR" sz="1200" dirty="0">
                <a:solidFill>
                  <a:schemeClr val="accent3"/>
                </a:solidFill>
              </a:rPr>
              <a:t> </a:t>
            </a:r>
            <a:r>
              <a:rPr lang="tr-TR" sz="1200" dirty="0" err="1">
                <a:solidFill>
                  <a:schemeClr val="accent3"/>
                </a:solidFill>
              </a:rPr>
              <a:t>labour</a:t>
            </a:r>
            <a:r>
              <a:rPr lang="tr-TR" sz="1200" dirty="0">
                <a:solidFill>
                  <a:schemeClr val="accent3"/>
                </a:solidFill>
              </a:rPr>
              <a:t>. </a:t>
            </a:r>
            <a:r>
              <a:rPr lang="tr-TR" sz="1200" dirty="0" err="1">
                <a:solidFill>
                  <a:schemeClr val="accent3"/>
                </a:solidFill>
              </a:rPr>
              <a:t>Cochrane</a:t>
            </a:r>
            <a:r>
              <a:rPr lang="tr-TR" sz="1200" dirty="0">
                <a:solidFill>
                  <a:schemeClr val="accent3"/>
                </a:solidFill>
              </a:rPr>
              <a:t> Database of </a:t>
            </a:r>
            <a:r>
              <a:rPr lang="tr-TR" sz="1200" dirty="0" err="1">
                <a:solidFill>
                  <a:schemeClr val="accent3"/>
                </a:solidFill>
              </a:rPr>
              <a:t>Systematic</a:t>
            </a:r>
            <a:r>
              <a:rPr lang="tr-TR" sz="1200" dirty="0">
                <a:solidFill>
                  <a:schemeClr val="accent3"/>
                </a:solidFill>
              </a:rPr>
              <a:t> </a:t>
            </a:r>
            <a:r>
              <a:rPr lang="tr-TR" sz="1200" dirty="0" err="1">
                <a:solidFill>
                  <a:schemeClr val="accent3"/>
                </a:solidFill>
              </a:rPr>
              <a:t>Reviews</a:t>
            </a:r>
            <a:r>
              <a:rPr lang="tr-TR" sz="1200" dirty="0">
                <a:solidFill>
                  <a:schemeClr val="accent3"/>
                </a:solidFill>
              </a:rPr>
              <a:t> 2006 </a:t>
            </a:r>
          </a:p>
          <a:p>
            <a:endParaRPr lang="tr-TR" dirty="0">
              <a:solidFill>
                <a:schemeClr val="accent3"/>
              </a:solidFill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CEC2452-F018-F949-9EEA-0E08CB723425}"/>
              </a:ext>
            </a:extLst>
          </p:cNvPr>
          <p:cNvCxnSpPr/>
          <p:nvPr/>
        </p:nvCxnSpPr>
        <p:spPr>
          <a:xfrm flipV="1">
            <a:off x="4267200" y="3708400"/>
            <a:ext cx="0" cy="3175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35BF0C8-A55C-B742-9E61-E3CDD30A291D}"/>
              </a:ext>
            </a:extLst>
          </p:cNvPr>
          <p:cNvCxnSpPr/>
          <p:nvPr/>
        </p:nvCxnSpPr>
        <p:spPr>
          <a:xfrm flipV="1">
            <a:off x="6654800" y="4102100"/>
            <a:ext cx="0" cy="3175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928B33-D371-9C4B-8C64-5410ABA82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86911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CF53-709C-8247-8BDF-760842359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EFM neden CP` i azaltmıyor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455EB-0D07-6C49-879A-86EF3FA438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850" y="1690689"/>
            <a:ext cx="7029450" cy="1746249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tr-TR" dirty="0"/>
              <a:t> CP %70 doğum başlamadan önce</a:t>
            </a:r>
          </a:p>
          <a:p>
            <a:endParaRPr lang="tr-TR" dirty="0"/>
          </a:p>
          <a:p>
            <a:pPr>
              <a:buFont typeface="Wingdings" pitchFamily="2" charset="2"/>
              <a:buChar char="v"/>
            </a:pPr>
            <a:r>
              <a:rPr lang="tr-TR" dirty="0"/>
              <a:t> Sadece CP % 4 </a:t>
            </a:r>
            <a:r>
              <a:rPr lang="tr-TR" dirty="0" err="1"/>
              <a:t>intrapartum</a:t>
            </a:r>
            <a:r>
              <a:rPr lang="tr-TR" dirty="0"/>
              <a:t> 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4DFDB7-D722-484F-811D-FD8010767D29}"/>
              </a:ext>
            </a:extLst>
          </p:cNvPr>
          <p:cNvSpPr txBox="1"/>
          <p:nvPr/>
        </p:nvSpPr>
        <p:spPr>
          <a:xfrm>
            <a:off x="1790700" y="4300539"/>
            <a:ext cx="7797800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>
                <a:solidFill>
                  <a:schemeClr val="accent3"/>
                </a:solidFill>
              </a:rPr>
              <a:t>1) </a:t>
            </a:r>
            <a:r>
              <a:rPr lang="tr-TR" sz="1100" dirty="0" err="1">
                <a:solidFill>
                  <a:schemeClr val="accent3"/>
                </a:solidFill>
              </a:rPr>
              <a:t>Defining</a:t>
            </a:r>
            <a:r>
              <a:rPr lang="tr-TR" sz="1100" dirty="0">
                <a:solidFill>
                  <a:schemeClr val="accent3"/>
                </a:solidFill>
              </a:rPr>
              <a:t> </a:t>
            </a:r>
            <a:r>
              <a:rPr lang="tr-TR" sz="1100" dirty="0" err="1">
                <a:solidFill>
                  <a:schemeClr val="accent3"/>
                </a:solidFill>
              </a:rPr>
              <a:t>the</a:t>
            </a:r>
            <a:r>
              <a:rPr lang="tr-TR" sz="1100" dirty="0">
                <a:solidFill>
                  <a:schemeClr val="accent3"/>
                </a:solidFill>
              </a:rPr>
              <a:t> </a:t>
            </a:r>
            <a:r>
              <a:rPr lang="tr-TR" sz="1100" dirty="0" err="1">
                <a:solidFill>
                  <a:schemeClr val="accent3"/>
                </a:solidFill>
              </a:rPr>
              <a:t>pathogenesis</a:t>
            </a:r>
            <a:r>
              <a:rPr lang="tr-TR" sz="1100" dirty="0">
                <a:solidFill>
                  <a:schemeClr val="accent3"/>
                </a:solidFill>
              </a:rPr>
              <a:t> </a:t>
            </a:r>
            <a:r>
              <a:rPr lang="tr-TR" sz="1100" dirty="0" err="1">
                <a:solidFill>
                  <a:schemeClr val="accent3"/>
                </a:solidFill>
              </a:rPr>
              <a:t>and</a:t>
            </a:r>
            <a:r>
              <a:rPr lang="tr-TR" sz="1100" dirty="0">
                <a:solidFill>
                  <a:schemeClr val="accent3"/>
                </a:solidFill>
              </a:rPr>
              <a:t> </a:t>
            </a:r>
            <a:r>
              <a:rPr lang="tr-TR" sz="1100" dirty="0" err="1">
                <a:solidFill>
                  <a:schemeClr val="accent3"/>
                </a:solidFill>
              </a:rPr>
              <a:t>pathophysiology</a:t>
            </a:r>
            <a:r>
              <a:rPr lang="tr-TR" sz="1100" dirty="0">
                <a:solidFill>
                  <a:schemeClr val="accent3"/>
                </a:solidFill>
              </a:rPr>
              <a:t> of </a:t>
            </a:r>
            <a:r>
              <a:rPr lang="tr-TR" sz="1100" dirty="0" err="1">
                <a:solidFill>
                  <a:schemeClr val="accent3"/>
                </a:solidFill>
              </a:rPr>
              <a:t>neonatal</a:t>
            </a:r>
            <a:r>
              <a:rPr lang="tr-TR" sz="1100" dirty="0">
                <a:solidFill>
                  <a:schemeClr val="accent3"/>
                </a:solidFill>
              </a:rPr>
              <a:t> </a:t>
            </a:r>
            <a:r>
              <a:rPr lang="tr-TR" sz="1100" dirty="0" err="1">
                <a:solidFill>
                  <a:schemeClr val="accent3"/>
                </a:solidFill>
              </a:rPr>
              <a:t>encephalopathy</a:t>
            </a:r>
            <a:r>
              <a:rPr lang="tr-TR" sz="1100" dirty="0">
                <a:solidFill>
                  <a:schemeClr val="accent3"/>
                </a:solidFill>
              </a:rPr>
              <a:t> </a:t>
            </a:r>
            <a:r>
              <a:rPr lang="tr-TR" sz="1100" dirty="0" err="1">
                <a:solidFill>
                  <a:schemeClr val="accent3"/>
                </a:solidFill>
              </a:rPr>
              <a:t>and</a:t>
            </a:r>
            <a:r>
              <a:rPr lang="tr-TR" sz="1100" dirty="0">
                <a:solidFill>
                  <a:schemeClr val="accent3"/>
                </a:solidFill>
              </a:rPr>
              <a:t> </a:t>
            </a:r>
            <a:r>
              <a:rPr lang="tr-TR" sz="1100" dirty="0" err="1">
                <a:solidFill>
                  <a:schemeClr val="accent3"/>
                </a:solidFill>
              </a:rPr>
              <a:t>cerebral</a:t>
            </a:r>
            <a:r>
              <a:rPr lang="tr-TR" sz="1100" dirty="0">
                <a:solidFill>
                  <a:schemeClr val="accent3"/>
                </a:solidFill>
              </a:rPr>
              <a:t> </a:t>
            </a:r>
            <a:r>
              <a:rPr lang="tr-TR" sz="1100" dirty="0" err="1">
                <a:solidFill>
                  <a:schemeClr val="accent3"/>
                </a:solidFill>
              </a:rPr>
              <a:t>palsy</a:t>
            </a:r>
            <a:r>
              <a:rPr lang="tr-TR" sz="1100" dirty="0">
                <a:solidFill>
                  <a:schemeClr val="accent3"/>
                </a:solidFill>
              </a:rPr>
              <a:t>. </a:t>
            </a:r>
            <a:r>
              <a:rPr lang="tr-TR" sz="1100" dirty="0" err="1">
                <a:solidFill>
                  <a:schemeClr val="accent3"/>
                </a:solidFill>
              </a:rPr>
              <a:t>Obstet</a:t>
            </a:r>
            <a:r>
              <a:rPr lang="tr-TR" sz="1100" dirty="0">
                <a:solidFill>
                  <a:schemeClr val="accent3"/>
                </a:solidFill>
              </a:rPr>
              <a:t> </a:t>
            </a:r>
            <a:r>
              <a:rPr lang="tr-TR" sz="1100" dirty="0" err="1">
                <a:solidFill>
                  <a:schemeClr val="accent3"/>
                </a:solidFill>
              </a:rPr>
              <a:t>Gynecol</a:t>
            </a:r>
            <a:r>
              <a:rPr lang="tr-TR" sz="1100" dirty="0">
                <a:solidFill>
                  <a:schemeClr val="accent3"/>
                </a:solidFill>
              </a:rPr>
              <a:t> 2003 </a:t>
            </a:r>
          </a:p>
          <a:p>
            <a:r>
              <a:rPr lang="tr-TR" sz="1100" dirty="0">
                <a:solidFill>
                  <a:schemeClr val="accent3"/>
                </a:solidFill>
              </a:rPr>
              <a:t>2) </a:t>
            </a:r>
            <a:r>
              <a:rPr lang="tr-TR" sz="1100" dirty="0" err="1">
                <a:solidFill>
                  <a:schemeClr val="accent3"/>
                </a:solidFill>
              </a:rPr>
              <a:t>Antepartum</a:t>
            </a:r>
            <a:r>
              <a:rPr lang="tr-TR" sz="1100" dirty="0">
                <a:solidFill>
                  <a:schemeClr val="accent3"/>
                </a:solidFill>
              </a:rPr>
              <a:t> risk </a:t>
            </a:r>
            <a:r>
              <a:rPr lang="tr-TR" sz="1100" dirty="0" err="1">
                <a:solidFill>
                  <a:schemeClr val="accent3"/>
                </a:solidFill>
              </a:rPr>
              <a:t>factors</a:t>
            </a:r>
            <a:r>
              <a:rPr lang="tr-TR" sz="1100" dirty="0">
                <a:solidFill>
                  <a:schemeClr val="accent3"/>
                </a:solidFill>
              </a:rPr>
              <a:t> </a:t>
            </a:r>
            <a:r>
              <a:rPr lang="tr-TR" sz="1100" dirty="0" err="1">
                <a:solidFill>
                  <a:schemeClr val="accent3"/>
                </a:solidFill>
              </a:rPr>
              <a:t>for</a:t>
            </a:r>
            <a:r>
              <a:rPr lang="tr-TR" sz="1100" dirty="0">
                <a:solidFill>
                  <a:schemeClr val="accent3"/>
                </a:solidFill>
              </a:rPr>
              <a:t> </a:t>
            </a:r>
            <a:r>
              <a:rPr lang="tr-TR" sz="1100" dirty="0" err="1">
                <a:solidFill>
                  <a:schemeClr val="accent3"/>
                </a:solidFill>
              </a:rPr>
              <a:t>newborn</a:t>
            </a:r>
            <a:r>
              <a:rPr lang="tr-TR" sz="1100" dirty="0">
                <a:solidFill>
                  <a:schemeClr val="accent3"/>
                </a:solidFill>
              </a:rPr>
              <a:t> </a:t>
            </a:r>
            <a:r>
              <a:rPr lang="tr-TR" sz="1100" dirty="0" err="1">
                <a:solidFill>
                  <a:schemeClr val="accent3"/>
                </a:solidFill>
              </a:rPr>
              <a:t>encephalopathy</a:t>
            </a:r>
            <a:r>
              <a:rPr lang="tr-TR" sz="1100" dirty="0">
                <a:solidFill>
                  <a:schemeClr val="accent3"/>
                </a:solidFill>
              </a:rPr>
              <a:t>: </a:t>
            </a:r>
            <a:r>
              <a:rPr lang="tr-TR" sz="1100" dirty="0" err="1">
                <a:solidFill>
                  <a:schemeClr val="accent3"/>
                </a:solidFill>
              </a:rPr>
              <a:t>the</a:t>
            </a:r>
            <a:r>
              <a:rPr lang="tr-TR" sz="1100" dirty="0">
                <a:solidFill>
                  <a:schemeClr val="accent3"/>
                </a:solidFill>
              </a:rPr>
              <a:t> Western </a:t>
            </a:r>
            <a:r>
              <a:rPr lang="tr-TR" sz="1100" dirty="0" err="1">
                <a:solidFill>
                  <a:schemeClr val="accent3"/>
                </a:solidFill>
              </a:rPr>
              <a:t>Australian</a:t>
            </a:r>
            <a:r>
              <a:rPr lang="tr-TR" sz="1100" dirty="0">
                <a:solidFill>
                  <a:schemeClr val="accent3"/>
                </a:solidFill>
              </a:rPr>
              <a:t> </a:t>
            </a:r>
            <a:r>
              <a:rPr lang="tr-TR" sz="1100" dirty="0" err="1">
                <a:solidFill>
                  <a:schemeClr val="accent3"/>
                </a:solidFill>
              </a:rPr>
              <a:t>case</a:t>
            </a:r>
            <a:r>
              <a:rPr lang="tr-TR" sz="1100" dirty="0">
                <a:solidFill>
                  <a:schemeClr val="accent3"/>
                </a:solidFill>
              </a:rPr>
              <a:t> </a:t>
            </a:r>
            <a:r>
              <a:rPr lang="tr-TR" sz="1100" dirty="0" err="1">
                <a:solidFill>
                  <a:schemeClr val="accent3"/>
                </a:solidFill>
              </a:rPr>
              <a:t>control</a:t>
            </a:r>
            <a:r>
              <a:rPr lang="tr-TR" sz="1100" dirty="0">
                <a:solidFill>
                  <a:schemeClr val="accent3"/>
                </a:solidFill>
              </a:rPr>
              <a:t> </a:t>
            </a:r>
            <a:r>
              <a:rPr lang="tr-TR" sz="1100" dirty="0" err="1">
                <a:solidFill>
                  <a:schemeClr val="accent3"/>
                </a:solidFill>
              </a:rPr>
              <a:t>study</a:t>
            </a:r>
            <a:r>
              <a:rPr lang="tr-TR" sz="1100" dirty="0">
                <a:solidFill>
                  <a:schemeClr val="accent3"/>
                </a:solidFill>
              </a:rPr>
              <a:t>. BMJ 1998 </a:t>
            </a:r>
          </a:p>
          <a:p>
            <a:endParaRPr lang="tr-T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0D48BD-DEC3-344F-9960-1B836004E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51186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440EBA-3E2A-E84E-A3E9-49DB3FDCDF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/>
              <a:t>CP öngörüsündeki PPV &gt;2500 gr </a:t>
            </a:r>
            <a:r>
              <a:rPr lang="tr-TR" dirty="0" err="1"/>
              <a:t>fetuslar</a:t>
            </a:r>
            <a:r>
              <a:rPr lang="tr-TR" dirty="0"/>
              <a:t> için </a:t>
            </a:r>
            <a:r>
              <a:rPr lang="tr-TR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% 0.14</a:t>
            </a:r>
          </a:p>
          <a:p>
            <a:r>
              <a:rPr lang="tr-TR" dirty="0"/>
              <a:t>1000 güven vermeyen EFM olan </a:t>
            </a:r>
            <a:r>
              <a:rPr lang="tr-TR" dirty="0" err="1"/>
              <a:t>fetusdan</a:t>
            </a:r>
            <a:r>
              <a:rPr lang="tr-TR" dirty="0"/>
              <a:t> </a:t>
            </a:r>
            <a:r>
              <a:rPr lang="tr-TR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1-2 CP</a:t>
            </a:r>
          </a:p>
          <a:p>
            <a:r>
              <a:rPr lang="tr-TR" dirty="0"/>
              <a:t>CP öngörüsündeki yalancı pozitiflik </a:t>
            </a:r>
            <a:r>
              <a:rPr lang="tr-TR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% 99</a:t>
            </a:r>
          </a:p>
          <a:p>
            <a:pPr marL="0" indent="0">
              <a:buNone/>
            </a:pPr>
            <a:r>
              <a:rPr lang="tr-TR" dirty="0"/>
              <a:t>		</a:t>
            </a:r>
            <a:r>
              <a:rPr lang="tr-TR" dirty="0" err="1"/>
              <a:t>Interobserver</a:t>
            </a:r>
            <a:r>
              <a:rPr lang="tr-TR" dirty="0"/>
              <a:t> </a:t>
            </a:r>
            <a:r>
              <a:rPr lang="tr-TR" dirty="0" err="1"/>
              <a:t>variabilite</a:t>
            </a:r>
            <a:endParaRPr lang="tr-TR" dirty="0"/>
          </a:p>
          <a:p>
            <a:pPr marL="457200" lvl="1" indent="0">
              <a:buNone/>
            </a:pPr>
            <a:r>
              <a:rPr lang="tr-TR" dirty="0"/>
              <a:t>			</a:t>
            </a:r>
            <a:r>
              <a:rPr lang="tr-TR" sz="2800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% 22 uyum </a:t>
            </a:r>
          </a:p>
          <a:p>
            <a:pPr marL="0" indent="0">
              <a:buNone/>
            </a:pPr>
            <a:r>
              <a:rPr lang="tr-TR" dirty="0"/>
              <a:t>		</a:t>
            </a:r>
            <a:r>
              <a:rPr lang="tr-TR" dirty="0" err="1"/>
              <a:t>Intraobserver</a:t>
            </a:r>
            <a:r>
              <a:rPr lang="tr-TR" dirty="0"/>
              <a:t> </a:t>
            </a:r>
            <a:r>
              <a:rPr lang="tr-TR" dirty="0" err="1"/>
              <a:t>variabilite</a:t>
            </a:r>
            <a:endParaRPr lang="tr-TR" dirty="0"/>
          </a:p>
          <a:p>
            <a:pPr marL="457200" lvl="1" indent="0">
              <a:lnSpc>
                <a:spcPct val="100000"/>
              </a:lnSpc>
              <a:buNone/>
            </a:pPr>
            <a:r>
              <a:rPr lang="tr-TR" dirty="0"/>
              <a:t>			</a:t>
            </a:r>
            <a:r>
              <a:rPr lang="tr-TR" sz="2800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% 21 farklı yorum </a:t>
            </a:r>
          </a:p>
          <a:p>
            <a:endParaRPr lang="tr-TR" dirty="0"/>
          </a:p>
          <a:p>
            <a:pPr>
              <a:buClr>
                <a:schemeClr val="bg2">
                  <a:lumMod val="50000"/>
                </a:schemeClr>
              </a:buClr>
              <a:buFont typeface="Wingdings" pitchFamily="2" charset="2"/>
              <a:buChar char="v"/>
            </a:pPr>
            <a:r>
              <a:rPr lang="tr-TR" dirty="0"/>
              <a:t> Bu nedenlerde EFM </a:t>
            </a:r>
            <a:r>
              <a:rPr lang="tr-TR" dirty="0" err="1"/>
              <a:t>nin</a:t>
            </a:r>
            <a:r>
              <a:rPr lang="tr-TR" dirty="0"/>
              <a:t> AO ya açık bir üstünlüğü gösterilememiş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93DC2E0-9BA6-E649-9C0A-D6BBC0242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7678" y="272528"/>
            <a:ext cx="1697861" cy="1325563"/>
          </a:xfrm>
        </p:spPr>
        <p:txBody>
          <a:bodyPr/>
          <a:lstStyle/>
          <a:p>
            <a:r>
              <a:rPr lang="tr-TR" b="1" dirty="0">
                <a:solidFill>
                  <a:schemeClr val="accent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EFM</a:t>
            </a:r>
            <a:r>
              <a:rPr lang="tr-TR" dirty="0"/>
              <a:t>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59F598-E4DD-6741-922D-AAC7427B6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987520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66D4A14-C617-F943-B9B1-1865FC6015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9037" y="1027907"/>
            <a:ext cx="7886700" cy="3658936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FA4979-8397-F945-B7B7-1D8456ED3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19776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512E8-591E-C742-BA93-B0AEBA2F1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1670059B-FD86-ED42-A04B-7CE6FC4BCA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1395" y="154111"/>
            <a:ext cx="6705594" cy="6517113"/>
          </a:xfrm>
        </p:spPr>
      </p:pic>
      <p:sp>
        <p:nvSpPr>
          <p:cNvPr id="11" name="Striped Right Arrow 10">
            <a:extLst>
              <a:ext uri="{FF2B5EF4-FFF2-40B4-BE49-F238E27FC236}">
                <a16:creationId xmlns:a16="http://schemas.microsoft.com/office/drawing/2014/main" id="{B40679FC-F467-884C-9413-2610A24A2D2D}"/>
              </a:ext>
            </a:extLst>
          </p:cNvPr>
          <p:cNvSpPr/>
          <p:nvPr/>
        </p:nvSpPr>
        <p:spPr>
          <a:xfrm>
            <a:off x="110532" y="365126"/>
            <a:ext cx="870863" cy="237776"/>
          </a:xfrm>
          <a:prstGeom prst="striped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Striped Right Arrow 11">
            <a:extLst>
              <a:ext uri="{FF2B5EF4-FFF2-40B4-BE49-F238E27FC236}">
                <a16:creationId xmlns:a16="http://schemas.microsoft.com/office/drawing/2014/main" id="{CA785E06-30F1-DD4A-8C49-89E493BD725C}"/>
              </a:ext>
            </a:extLst>
          </p:cNvPr>
          <p:cNvSpPr/>
          <p:nvPr/>
        </p:nvSpPr>
        <p:spPr>
          <a:xfrm>
            <a:off x="110531" y="5230203"/>
            <a:ext cx="870863" cy="237776"/>
          </a:xfrm>
          <a:prstGeom prst="striped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Striped Right Arrow 12">
            <a:extLst>
              <a:ext uri="{FF2B5EF4-FFF2-40B4-BE49-F238E27FC236}">
                <a16:creationId xmlns:a16="http://schemas.microsoft.com/office/drawing/2014/main" id="{E29F8EFE-21ED-644C-A386-98D2C75A6EF4}"/>
              </a:ext>
            </a:extLst>
          </p:cNvPr>
          <p:cNvSpPr/>
          <p:nvPr/>
        </p:nvSpPr>
        <p:spPr>
          <a:xfrm>
            <a:off x="110531" y="1782816"/>
            <a:ext cx="870863" cy="237776"/>
          </a:xfrm>
          <a:prstGeom prst="striped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0ADFCA9B-3615-F445-95E6-C207390A3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249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E30AC-7798-2941-B4F0-717ED8000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860C3B68-EE3D-AB49-9F31-F96B941D42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2453" y="148080"/>
            <a:ext cx="7999093" cy="6709920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D4ACB10-873D-AE4C-8D54-AC7AA19B01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221" y="1070520"/>
            <a:ext cx="5441802" cy="5342980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5C9652C-24E2-4C45-95A9-25703F515D73}"/>
              </a:ext>
            </a:extLst>
          </p:cNvPr>
          <p:cNvSpPr txBox="1"/>
          <p:nvPr/>
        </p:nvSpPr>
        <p:spPr>
          <a:xfrm>
            <a:off x="4765122" y="425436"/>
            <a:ext cx="234112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0000" rtlCol="0">
            <a:spAutoFit/>
          </a:bodyPr>
          <a:lstStyle/>
          <a:p>
            <a:r>
              <a:rPr lang="tr-TR" sz="3200" b="1" i="1" dirty="0" err="1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Variabilite</a:t>
            </a:r>
            <a:endParaRPr lang="tr-TR" sz="3200" b="1" i="1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FD52FB-2E36-6C48-BD0D-F055ED931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9B95-3338-044E-9194-F628DAECA592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131616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5049</TotalTime>
  <Words>663</Words>
  <Application>Microsoft Macintosh PowerPoint</Application>
  <PresentationFormat>On-screen Show (4:3)</PresentationFormat>
  <Paragraphs>202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AppleSymbols</vt:lpstr>
      <vt:lpstr>Arial</vt:lpstr>
      <vt:lpstr>Calibri</vt:lpstr>
      <vt:lpstr>Calibri Light</vt:lpstr>
      <vt:lpstr>Wingdings</vt:lpstr>
      <vt:lpstr>Office Theme</vt:lpstr>
      <vt:lpstr>İntrapartum Fetal Monitörizasyon</vt:lpstr>
      <vt:lpstr>İntrapartum Fetal Monitörizasyon</vt:lpstr>
      <vt:lpstr>Monitörizasyon Önerileri </vt:lpstr>
      <vt:lpstr>EFM </vt:lpstr>
      <vt:lpstr>EFM neden CP` i azaltmıyor</vt:lpstr>
      <vt:lpstr>EFM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Kategori I EFM Yönetimi </vt:lpstr>
      <vt:lpstr>Kategori III EFM Yönetimi </vt:lpstr>
      <vt:lpstr>In Utero Resusitasyon</vt:lpstr>
      <vt:lpstr>Kategori II EFM Yönetimi  </vt:lpstr>
      <vt:lpstr>Kategori II EFM Yönetimi- Baseline  </vt:lpstr>
      <vt:lpstr>PowerPoint Presentation</vt:lpstr>
      <vt:lpstr>Kategori II EFM Yönetimi- Variabilite  </vt:lpstr>
      <vt:lpstr>Uterin Taşisistol (&gt;5/10dk)</vt:lpstr>
      <vt:lpstr>Yönetim Özet</vt:lpstr>
      <vt:lpstr>Yönetim Özet</vt:lpstr>
      <vt:lpstr>Diğer İntrapartum Değerlendirme Yöntemleri</vt:lpstr>
      <vt:lpstr>SONUÇ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İntrapartum Fetal Monitörizasyon</dc:title>
  <dc:creator>Ali Ekiz</dc:creator>
  <cp:lastModifiedBy>Ali Ekiz</cp:lastModifiedBy>
  <cp:revision>53</cp:revision>
  <dcterms:created xsi:type="dcterms:W3CDTF">2018-04-04T20:38:40Z</dcterms:created>
  <dcterms:modified xsi:type="dcterms:W3CDTF">2018-04-08T08:47:50Z</dcterms:modified>
</cp:coreProperties>
</file>