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74" r:id="rId4"/>
    <p:sldId id="260" r:id="rId5"/>
    <p:sldId id="261" r:id="rId6"/>
    <p:sldId id="259" r:id="rId7"/>
    <p:sldId id="258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81" r:id="rId20"/>
    <p:sldId id="282" r:id="rId21"/>
    <p:sldId id="276" r:id="rId22"/>
    <p:sldId id="283" r:id="rId23"/>
    <p:sldId id="277" r:id="rId24"/>
    <p:sldId id="278" r:id="rId25"/>
    <p:sldId id="284" r:id="rId26"/>
    <p:sldId id="279" r:id="rId27"/>
    <p:sldId id="296" r:id="rId28"/>
    <p:sldId id="280" r:id="rId29"/>
    <p:sldId id="285" r:id="rId30"/>
    <p:sldId id="298" r:id="rId31"/>
    <p:sldId id="299" r:id="rId32"/>
    <p:sldId id="300" r:id="rId33"/>
    <p:sldId id="301" r:id="rId34"/>
    <p:sldId id="297" r:id="rId35"/>
    <p:sldId id="273" r:id="rId36"/>
    <p:sldId id="262" r:id="rId37"/>
    <p:sldId id="286" r:id="rId38"/>
    <p:sldId id="287" r:id="rId39"/>
    <p:sldId id="288" r:id="rId40"/>
    <p:sldId id="292" r:id="rId41"/>
    <p:sldId id="293" r:id="rId42"/>
    <p:sldId id="291" r:id="rId43"/>
    <p:sldId id="289" r:id="rId44"/>
    <p:sldId id="290" r:id="rId45"/>
    <p:sldId id="294" r:id="rId46"/>
    <p:sldId id="302" r:id="rId47"/>
    <p:sldId id="303" r:id="rId48"/>
    <p:sldId id="304" r:id="rId49"/>
    <p:sldId id="295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0749"/>
    <a:srgbClr val="09313C"/>
    <a:srgbClr val="C70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189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7 April 18 Saturday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7 April 18 Saturday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041" y="815356"/>
            <a:ext cx="8277809" cy="2540144"/>
          </a:xfrm>
        </p:spPr>
        <p:txBody>
          <a:bodyPr/>
          <a:lstStyle/>
          <a:p>
            <a:pPr algn="ctr"/>
            <a:r>
              <a:rPr lang="en-US" sz="4400" b="1" dirty="0" smtClean="0"/>
              <a:t>ANTEPARTUM FETAL İYİLİK HALİ TESTLERİ VE </a:t>
            </a:r>
            <a:br>
              <a:rPr lang="en-US" sz="4400" b="1" dirty="0" smtClean="0"/>
            </a:br>
            <a:r>
              <a:rPr lang="en-US" sz="4400" b="1" dirty="0" smtClean="0"/>
              <a:t>DOĞUM ZAMANLAMASI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774" y="4902783"/>
            <a:ext cx="6400800" cy="1107655"/>
          </a:xfrm>
        </p:spPr>
        <p:txBody>
          <a:bodyPr>
            <a:normAutofit fontScale="47500" lnSpcReduction="20000"/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sz="4000" b="1" dirty="0" smtClean="0"/>
              <a:t>            </a:t>
            </a:r>
            <a:r>
              <a:rPr lang="en-US" sz="4000" b="1" dirty="0" err="1" smtClean="0"/>
              <a:t>Doç</a:t>
            </a:r>
            <a:r>
              <a:rPr lang="en-US" sz="4000" b="1" dirty="0" smtClean="0"/>
              <a:t>. Dr. Hülya DEDE</a:t>
            </a:r>
          </a:p>
          <a:p>
            <a:pPr algn="ctr"/>
            <a:r>
              <a:rPr lang="en-US" sz="4000" b="1" dirty="0" smtClean="0"/>
              <a:t>             </a:t>
            </a:r>
            <a:r>
              <a:rPr lang="en-US" sz="4000" b="1" dirty="0" err="1" smtClean="0"/>
              <a:t>Acıbadem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Üniversitesi</a:t>
            </a:r>
            <a:endParaRPr lang="en-US" sz="4000" b="1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83" y="3641851"/>
            <a:ext cx="2211646" cy="22224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133" y="3433900"/>
            <a:ext cx="2778867" cy="265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05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HAREKET AZALIRSA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110801"/>
          </a:xfrm>
        </p:spPr>
        <p:txBody>
          <a:bodyPr>
            <a:normAutofit/>
          </a:bodyPr>
          <a:lstStyle/>
          <a:p>
            <a:r>
              <a:rPr lang="en-US" dirty="0" smtClean="0"/>
              <a:t>Fetal </a:t>
            </a:r>
            <a:r>
              <a:rPr lang="en-US" dirty="0" err="1" smtClean="0"/>
              <a:t>ölüm</a:t>
            </a:r>
            <a:endParaRPr lang="en-US" dirty="0" smtClean="0"/>
          </a:p>
          <a:p>
            <a:r>
              <a:rPr lang="en-US" dirty="0" err="1" smtClean="0"/>
              <a:t>Gelişme</a:t>
            </a:r>
            <a:r>
              <a:rPr lang="en-US" dirty="0" smtClean="0"/>
              <a:t> </a:t>
            </a:r>
            <a:r>
              <a:rPr lang="en-US" dirty="0" err="1" smtClean="0"/>
              <a:t>Geriliği</a:t>
            </a:r>
            <a:endParaRPr lang="en-US" dirty="0" smtClean="0"/>
          </a:p>
          <a:p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endParaRPr lang="en-US" dirty="0" smtClean="0"/>
          </a:p>
          <a:p>
            <a:r>
              <a:rPr lang="en-US" dirty="0" err="1" smtClean="0"/>
              <a:t>Acil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endParaRPr lang="en-US" dirty="0" smtClean="0"/>
          </a:p>
          <a:p>
            <a:r>
              <a:rPr lang="en-US" dirty="0" err="1" smtClean="0"/>
              <a:t>Yenidoğan</a:t>
            </a:r>
            <a:r>
              <a:rPr lang="en-US" dirty="0" smtClean="0"/>
              <a:t> </a:t>
            </a:r>
            <a:r>
              <a:rPr lang="en-US" dirty="0" err="1" smtClean="0"/>
              <a:t>problemleri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                                    RİSKLERİ </a:t>
            </a:r>
            <a:r>
              <a:rPr lang="en-US" dirty="0">
                <a:solidFill>
                  <a:srgbClr val="FF0000"/>
                </a:solidFill>
              </a:rPr>
              <a:t>ARTAR</a:t>
            </a:r>
            <a:r>
              <a:rPr lang="mr-IN" dirty="0">
                <a:solidFill>
                  <a:srgbClr val="FF0000"/>
                </a:solidFill>
              </a:rPr>
              <a:t>…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/>
              <a:t>Hareket</a:t>
            </a:r>
            <a:r>
              <a:rPr lang="en-US" dirty="0" smtClean="0"/>
              <a:t> </a:t>
            </a:r>
            <a:r>
              <a:rPr lang="en-US" dirty="0" err="1" smtClean="0"/>
              <a:t>iyi</a:t>
            </a:r>
            <a:r>
              <a:rPr lang="en-US" dirty="0" smtClean="0"/>
              <a:t> 0,6%          </a:t>
            </a:r>
            <a:r>
              <a:rPr lang="en-US" dirty="0" smtClean="0">
                <a:solidFill>
                  <a:srgbClr val="FF0000"/>
                </a:solidFill>
              </a:rPr>
              <a:t>               MORTALİTE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292934"/>
                </a:solidFill>
              </a:rPr>
              <a:t>Hareket</a:t>
            </a:r>
            <a:r>
              <a:rPr lang="en-US" dirty="0" smtClean="0">
                <a:solidFill>
                  <a:srgbClr val="292934"/>
                </a:solidFill>
              </a:rPr>
              <a:t> </a:t>
            </a:r>
            <a:r>
              <a:rPr lang="en-US" dirty="0" err="1" smtClean="0">
                <a:solidFill>
                  <a:srgbClr val="292934"/>
                </a:solidFill>
              </a:rPr>
              <a:t>azlığında</a:t>
            </a:r>
            <a:r>
              <a:rPr lang="en-US" dirty="0" smtClean="0">
                <a:solidFill>
                  <a:srgbClr val="292934"/>
                </a:solidFill>
              </a:rPr>
              <a:t> 35%</a:t>
            </a:r>
          </a:p>
          <a:p>
            <a:pPr marL="0" indent="0">
              <a:buNone/>
            </a:pPr>
            <a:endParaRPr lang="en-US" sz="6000" dirty="0" smtClean="0"/>
          </a:p>
          <a:p>
            <a:endParaRPr lang="en-US" sz="6000" dirty="0"/>
          </a:p>
          <a:p>
            <a:endParaRPr lang="en-US" sz="44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Right Brace 5"/>
          <p:cNvSpPr/>
          <p:nvPr/>
        </p:nvSpPr>
        <p:spPr>
          <a:xfrm>
            <a:off x="3762637" y="4359014"/>
            <a:ext cx="564396" cy="129071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23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FETAL HAREKETLERİ DEĞERLENDİRİRKEN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haftası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uyku</a:t>
            </a:r>
            <a:r>
              <a:rPr lang="en-US" dirty="0" smtClean="0"/>
              <a:t> </a:t>
            </a:r>
            <a:r>
              <a:rPr lang="en-US" dirty="0" err="1" smtClean="0"/>
              <a:t>durumu</a:t>
            </a:r>
            <a:r>
              <a:rPr lang="en-US" dirty="0" smtClean="0"/>
              <a:t> (40 </a:t>
            </a:r>
            <a:r>
              <a:rPr lang="en-US" dirty="0" err="1" smtClean="0"/>
              <a:t>dk</a:t>
            </a:r>
            <a:r>
              <a:rPr lang="en-US" dirty="0" smtClean="0"/>
              <a:t> </a:t>
            </a:r>
            <a:r>
              <a:rPr lang="en-US" dirty="0" err="1" smtClean="0"/>
              <a:t>bulur</a:t>
            </a:r>
            <a:r>
              <a:rPr lang="en-US" dirty="0" smtClean="0"/>
              <a:t>, </a:t>
            </a:r>
            <a:r>
              <a:rPr lang="en-US" dirty="0" err="1" smtClean="0"/>
              <a:t>bazen</a:t>
            </a:r>
            <a:r>
              <a:rPr lang="en-US" dirty="0" smtClean="0"/>
              <a:t> 100 </a:t>
            </a:r>
            <a:r>
              <a:rPr lang="en-US" dirty="0" err="1" smtClean="0"/>
              <a:t>dk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Gebenin</a:t>
            </a:r>
            <a:r>
              <a:rPr lang="en-US" dirty="0" smtClean="0"/>
              <a:t> </a:t>
            </a:r>
            <a:r>
              <a:rPr lang="en-US" dirty="0" err="1" smtClean="0"/>
              <a:t>kullandığı</a:t>
            </a:r>
            <a:r>
              <a:rPr lang="en-US" dirty="0" smtClean="0"/>
              <a:t> </a:t>
            </a:r>
            <a:r>
              <a:rPr lang="en-US" dirty="0" err="1" smtClean="0"/>
              <a:t>ilaçlar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Gebenin</a:t>
            </a:r>
            <a:r>
              <a:rPr lang="en-US" dirty="0" smtClean="0"/>
              <a:t> </a:t>
            </a:r>
            <a:r>
              <a:rPr lang="en-US" dirty="0" err="1" smtClean="0"/>
              <a:t>sigara</a:t>
            </a:r>
            <a:r>
              <a:rPr lang="en-US" dirty="0" smtClean="0"/>
              <a:t> </a:t>
            </a:r>
            <a:r>
              <a:rPr lang="en-US" dirty="0" err="1" smtClean="0"/>
              <a:t>kullanması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problemler</a:t>
            </a:r>
            <a:endParaRPr lang="en-US" dirty="0" smtClean="0"/>
          </a:p>
          <a:p>
            <a:r>
              <a:rPr lang="en-US" sz="3200" dirty="0" err="1" smtClean="0"/>
              <a:t>Gebenin</a:t>
            </a:r>
            <a:r>
              <a:rPr lang="en-US" sz="3200" dirty="0" smtClean="0"/>
              <a:t> fetal </a:t>
            </a:r>
            <a:r>
              <a:rPr lang="en-US" sz="3200" dirty="0" err="1" smtClean="0"/>
              <a:t>hareketleri</a:t>
            </a:r>
            <a:r>
              <a:rPr lang="en-US" sz="3200" dirty="0" smtClean="0"/>
              <a:t> </a:t>
            </a:r>
            <a:r>
              <a:rPr lang="en-US" sz="3200" dirty="0" err="1" smtClean="0"/>
              <a:t>hissetmemesi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99251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FETAL HAREKET NEDEN HİSSEDİLMEZ?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gebelik</a:t>
            </a:r>
            <a:r>
              <a:rPr lang="en-US" dirty="0" smtClean="0"/>
              <a:t>  </a:t>
            </a:r>
            <a:r>
              <a:rPr lang="en-US" dirty="0" err="1" smtClean="0"/>
              <a:t>haftası</a:t>
            </a:r>
            <a:endParaRPr lang="en-US" dirty="0" smtClean="0"/>
          </a:p>
          <a:p>
            <a:r>
              <a:rPr lang="en-US" dirty="0" err="1" smtClean="0"/>
              <a:t>Plasentanın</a:t>
            </a:r>
            <a:r>
              <a:rPr lang="en-US" dirty="0" smtClean="0"/>
              <a:t> </a:t>
            </a:r>
            <a:r>
              <a:rPr lang="en-US" dirty="0" err="1" smtClean="0"/>
              <a:t>anteriyor</a:t>
            </a:r>
            <a:r>
              <a:rPr lang="en-US" dirty="0" smtClean="0"/>
              <a:t> </a:t>
            </a:r>
            <a:r>
              <a:rPr lang="en-US" dirty="0" err="1" smtClean="0"/>
              <a:t>yerleşmesi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pozisyon</a:t>
            </a:r>
            <a:r>
              <a:rPr lang="en-US" dirty="0" smtClean="0"/>
              <a:t> (</a:t>
            </a:r>
            <a:r>
              <a:rPr lang="en-US" dirty="0" err="1" smtClean="0"/>
              <a:t>omurganın</a:t>
            </a:r>
            <a:r>
              <a:rPr lang="en-US" dirty="0" smtClean="0"/>
              <a:t> </a:t>
            </a:r>
            <a:r>
              <a:rPr lang="en-US" dirty="0" err="1" smtClean="0"/>
              <a:t>önde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Amniyon</a:t>
            </a:r>
            <a:r>
              <a:rPr lang="en-US" dirty="0" smtClean="0"/>
              <a:t> </a:t>
            </a:r>
            <a:r>
              <a:rPr lang="en-US" dirty="0" err="1" smtClean="0"/>
              <a:t>mayi</a:t>
            </a:r>
            <a:r>
              <a:rPr lang="en-US" dirty="0" smtClean="0"/>
              <a:t> </a:t>
            </a:r>
            <a:r>
              <a:rPr lang="en-US" dirty="0" err="1" smtClean="0"/>
              <a:t>azlığı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fazlalığı</a:t>
            </a:r>
            <a:endParaRPr lang="en-US" dirty="0" smtClean="0"/>
          </a:p>
          <a:p>
            <a:r>
              <a:rPr lang="en-US" dirty="0" err="1" smtClean="0"/>
              <a:t>Gebenin</a:t>
            </a:r>
            <a:r>
              <a:rPr lang="en-US" dirty="0" smtClean="0"/>
              <a:t> </a:t>
            </a:r>
            <a:r>
              <a:rPr lang="en-US" dirty="0" err="1" smtClean="0"/>
              <a:t>pozisyonu</a:t>
            </a:r>
            <a:r>
              <a:rPr lang="en-US" dirty="0" smtClean="0"/>
              <a:t> (</a:t>
            </a:r>
            <a:r>
              <a:rPr lang="en-US" dirty="0" err="1" smtClean="0"/>
              <a:t>ayakta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oturma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Obezite</a:t>
            </a:r>
            <a:endParaRPr lang="en-US" dirty="0" smtClean="0"/>
          </a:p>
          <a:p>
            <a:r>
              <a:rPr lang="en-US" dirty="0" err="1" smtClean="0"/>
              <a:t>Gebenin</a:t>
            </a:r>
            <a:r>
              <a:rPr lang="en-US" dirty="0" smtClean="0"/>
              <a:t> </a:t>
            </a:r>
            <a:r>
              <a:rPr lang="en-US" dirty="0" err="1" smtClean="0"/>
              <a:t>aktif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endParaRPr lang="en-US" dirty="0" smtClean="0"/>
          </a:p>
          <a:p>
            <a:r>
              <a:rPr lang="en-US" dirty="0" err="1" smtClean="0"/>
              <a:t>Gebenin</a:t>
            </a:r>
            <a:r>
              <a:rPr lang="en-US" dirty="0" smtClean="0"/>
              <a:t> fetal </a:t>
            </a:r>
            <a:r>
              <a:rPr lang="en-US" dirty="0" err="1" smtClean="0"/>
              <a:t>harekete</a:t>
            </a:r>
            <a:r>
              <a:rPr lang="en-US" dirty="0" smtClean="0"/>
              <a:t> </a:t>
            </a:r>
            <a:r>
              <a:rPr lang="en-US" dirty="0" err="1" smtClean="0"/>
              <a:t>dikkat</a:t>
            </a:r>
            <a:r>
              <a:rPr lang="en-US" dirty="0" smtClean="0"/>
              <a:t> </a:t>
            </a:r>
            <a:r>
              <a:rPr lang="en-US" dirty="0" err="1" smtClean="0"/>
              <a:t>etmemesi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877" y="2337659"/>
            <a:ext cx="2509330" cy="302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248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DOKTORA BAŞVUR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76800"/>
          </a:xfrm>
        </p:spPr>
        <p:txBody>
          <a:bodyPr/>
          <a:lstStyle/>
          <a:p>
            <a:endParaRPr lang="en-US" dirty="0" smtClean="0"/>
          </a:p>
          <a:p>
            <a:r>
              <a:rPr lang="en-US" sz="2800" dirty="0" smtClean="0"/>
              <a:t>12 </a:t>
            </a:r>
            <a:r>
              <a:rPr lang="en-US" sz="2800" dirty="0" err="1" smtClean="0"/>
              <a:t>saatten</a:t>
            </a:r>
            <a:r>
              <a:rPr lang="en-US" sz="2800" dirty="0" smtClean="0"/>
              <a:t> </a:t>
            </a:r>
            <a:r>
              <a:rPr lang="en-US" sz="2800" dirty="0" err="1" smtClean="0"/>
              <a:t>uzun</a:t>
            </a:r>
            <a:r>
              <a:rPr lang="en-US" sz="2800" dirty="0" smtClean="0"/>
              <a:t> </a:t>
            </a:r>
            <a:r>
              <a:rPr lang="en-US" sz="2800" dirty="0" err="1" smtClean="0"/>
              <a:t>sürede</a:t>
            </a:r>
            <a:r>
              <a:rPr lang="en-US" sz="2800" dirty="0" smtClean="0"/>
              <a:t> fetal </a:t>
            </a:r>
            <a:r>
              <a:rPr lang="en-US" sz="2800" dirty="0" err="1" smtClean="0"/>
              <a:t>hareket</a:t>
            </a:r>
            <a:r>
              <a:rPr lang="en-US" sz="2800" dirty="0" smtClean="0"/>
              <a:t> </a:t>
            </a:r>
            <a:r>
              <a:rPr lang="en-US" sz="2800" dirty="0" err="1" smtClean="0"/>
              <a:t>yokluğu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azlığı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err="1" smtClean="0"/>
              <a:t>İstirahatte</a:t>
            </a:r>
            <a:r>
              <a:rPr lang="en-US" sz="2800" dirty="0" smtClean="0"/>
              <a:t> 2 </a:t>
            </a:r>
            <a:r>
              <a:rPr lang="en-US" sz="2800" dirty="0" err="1" smtClean="0"/>
              <a:t>saat</a:t>
            </a:r>
            <a:r>
              <a:rPr lang="en-US" sz="2800" dirty="0" smtClean="0"/>
              <a:t> </a:t>
            </a:r>
            <a:r>
              <a:rPr lang="en-US" sz="2800" dirty="0" err="1" smtClean="0"/>
              <a:t>içinde</a:t>
            </a:r>
            <a:r>
              <a:rPr lang="en-US" sz="2800" dirty="0" smtClean="0"/>
              <a:t> fetal </a:t>
            </a:r>
            <a:r>
              <a:rPr lang="en-US" sz="2800" dirty="0" err="1" smtClean="0"/>
              <a:t>hareket</a:t>
            </a:r>
            <a:r>
              <a:rPr lang="en-US" sz="2800" dirty="0" smtClean="0"/>
              <a:t> </a:t>
            </a:r>
            <a:r>
              <a:rPr lang="en-US" sz="2800" dirty="0" err="1" smtClean="0"/>
              <a:t>yokluğu</a:t>
            </a:r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00" y="4089400"/>
            <a:ext cx="26416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97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FETAL HAREKETLERDE AZALMA YÖNETİMİ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Fetal </a:t>
            </a:r>
            <a:r>
              <a:rPr lang="en-US" sz="2800" b="1" dirty="0" err="1" smtClean="0"/>
              <a:t>Kalp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atımını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kontrol</a:t>
            </a:r>
            <a:r>
              <a:rPr lang="en-US" sz="2800" b="1" dirty="0" smtClean="0"/>
              <a:t> et</a:t>
            </a:r>
          </a:p>
          <a:p>
            <a:r>
              <a:rPr lang="en-US" sz="2800" b="1" dirty="0" err="1" smtClean="0"/>
              <a:t>Antenetal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öyküyü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gözden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geçir</a:t>
            </a:r>
            <a:endParaRPr lang="en-US" sz="2800" b="1" dirty="0" smtClean="0"/>
          </a:p>
          <a:p>
            <a:r>
              <a:rPr lang="en-US" sz="2800" b="1" dirty="0" smtClean="0"/>
              <a:t>NST</a:t>
            </a:r>
          </a:p>
          <a:p>
            <a:r>
              <a:rPr lang="en-US" sz="2800" b="1" dirty="0" smtClean="0"/>
              <a:t>USG; </a:t>
            </a:r>
          </a:p>
          <a:p>
            <a:pPr marL="0" indent="0">
              <a:buNone/>
            </a:pPr>
            <a:r>
              <a:rPr lang="en-US" dirty="0" smtClean="0"/>
              <a:t>-Fetal </a:t>
            </a:r>
            <a:r>
              <a:rPr lang="en-US" dirty="0" err="1" smtClean="0"/>
              <a:t>büyüme</a:t>
            </a:r>
            <a:r>
              <a:rPr lang="en-US" dirty="0" smtClean="0"/>
              <a:t> </a:t>
            </a:r>
            <a:r>
              <a:rPr lang="en-US" dirty="0" err="1" smtClean="0"/>
              <a:t>ölçümü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-BFP</a:t>
            </a:r>
          </a:p>
          <a:p>
            <a:r>
              <a:rPr lang="en-US" sz="2800" b="1" dirty="0" smtClean="0"/>
              <a:t>DOPPLER</a:t>
            </a:r>
          </a:p>
          <a:p>
            <a:pPr marL="0" indent="0">
              <a:buNone/>
            </a:pPr>
            <a:r>
              <a:rPr lang="en-US" sz="2800" dirty="0" smtClean="0"/>
              <a:t>-</a:t>
            </a:r>
            <a:r>
              <a:rPr lang="en-US" dirty="0" err="1" smtClean="0"/>
              <a:t>Gelişme</a:t>
            </a:r>
            <a:r>
              <a:rPr lang="en-US" dirty="0" smtClean="0"/>
              <a:t> </a:t>
            </a:r>
            <a:r>
              <a:rPr lang="en-US" dirty="0" err="1" smtClean="0"/>
              <a:t>Geriliği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-Fetal </a:t>
            </a:r>
            <a:r>
              <a:rPr lang="en-US" dirty="0" err="1" smtClean="0"/>
              <a:t>Anemi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</a:t>
            </a:r>
            <a:r>
              <a:rPr lang="en-US" dirty="0" err="1" smtClean="0"/>
              <a:t>Patolojik</a:t>
            </a:r>
            <a:r>
              <a:rPr lang="en-US" dirty="0" smtClean="0"/>
              <a:t> NST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416" y="3261416"/>
            <a:ext cx="5001175" cy="22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02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FETAL HAREKETLERDE AZALMA YÖNETİMİ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sz="3600" dirty="0" smtClean="0"/>
          </a:p>
          <a:p>
            <a:r>
              <a:rPr lang="en-US" sz="3600" dirty="0" smtClean="0"/>
              <a:t>37 </a:t>
            </a:r>
            <a:r>
              <a:rPr lang="en-US" sz="3600" dirty="0" err="1" smtClean="0"/>
              <a:t>hafta</a:t>
            </a:r>
            <a:r>
              <a:rPr lang="en-US" sz="3600" dirty="0" smtClean="0"/>
              <a:t> </a:t>
            </a:r>
            <a:r>
              <a:rPr lang="en-US" sz="3600" dirty="0" err="1" smtClean="0"/>
              <a:t>ve</a:t>
            </a:r>
            <a:r>
              <a:rPr lang="en-US" sz="3600" dirty="0" smtClean="0"/>
              <a:t> </a:t>
            </a:r>
            <a:r>
              <a:rPr lang="en-US" sz="3600" dirty="0" err="1" smtClean="0"/>
              <a:t>üzeri</a:t>
            </a:r>
            <a:r>
              <a:rPr lang="en-US" sz="3600" dirty="0" smtClean="0"/>
              <a:t>                 DOĞUM </a:t>
            </a:r>
          </a:p>
          <a:p>
            <a:endParaRPr lang="en-US" sz="3600" dirty="0"/>
          </a:p>
          <a:p>
            <a:r>
              <a:rPr lang="en-US" sz="3600" dirty="0" smtClean="0"/>
              <a:t>37 </a:t>
            </a:r>
            <a:r>
              <a:rPr lang="en-US" sz="3600" dirty="0" err="1" smtClean="0"/>
              <a:t>hafta</a:t>
            </a:r>
            <a:r>
              <a:rPr lang="en-US" sz="3600" dirty="0" smtClean="0"/>
              <a:t> </a:t>
            </a:r>
            <a:r>
              <a:rPr lang="en-US" sz="3600" dirty="0" err="1" smtClean="0"/>
              <a:t>altı</a:t>
            </a:r>
            <a:r>
              <a:rPr lang="en-US" sz="3600" dirty="0" smtClean="0"/>
              <a:t>                  YAKIN TAKİP</a:t>
            </a:r>
            <a:endParaRPr lang="en-US" sz="3600" dirty="0"/>
          </a:p>
        </p:txBody>
      </p:sp>
      <p:sp>
        <p:nvSpPr>
          <p:cNvPr id="4" name="Right Arrow 3"/>
          <p:cNvSpPr/>
          <p:nvPr/>
        </p:nvSpPr>
        <p:spPr>
          <a:xfrm>
            <a:off x="4418779" y="2657891"/>
            <a:ext cx="1483895" cy="8422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552131" y="4033327"/>
            <a:ext cx="1483895" cy="8422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90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HİPOKSİ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4649" y="1599349"/>
            <a:ext cx="3731285" cy="90943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Sempatik</a:t>
            </a:r>
            <a:r>
              <a:rPr lang="en-US" dirty="0" smtClean="0"/>
              <a:t> </a:t>
            </a:r>
            <a:r>
              <a:rPr lang="en-US" dirty="0" err="1" smtClean="0"/>
              <a:t>Aktivasyon</a:t>
            </a:r>
            <a:endParaRPr lang="en-US" dirty="0" smtClean="0"/>
          </a:p>
          <a:p>
            <a:pPr algn="ctr"/>
            <a:r>
              <a:rPr lang="en-US" dirty="0" smtClean="0"/>
              <a:t>FHR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 </a:t>
            </a:r>
            <a:r>
              <a:rPr lang="en-US" dirty="0" err="1" smtClean="0">
                <a:sym typeface="Wingdings"/>
              </a:rPr>
              <a:t>Variabilite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</a:t>
            </a:r>
          </a:p>
        </p:txBody>
      </p:sp>
      <p:sp>
        <p:nvSpPr>
          <p:cNvPr id="7" name="Rectangle 6"/>
          <p:cNvSpPr/>
          <p:nvPr/>
        </p:nvSpPr>
        <p:spPr>
          <a:xfrm>
            <a:off x="454649" y="2885101"/>
            <a:ext cx="3731285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Parasempatik</a:t>
            </a:r>
            <a:r>
              <a:rPr lang="en-US" dirty="0" smtClean="0"/>
              <a:t> </a:t>
            </a:r>
            <a:r>
              <a:rPr lang="en-US" dirty="0" err="1" smtClean="0"/>
              <a:t>Aktivasyon</a:t>
            </a:r>
            <a:endParaRPr lang="en-US" dirty="0" smtClean="0"/>
          </a:p>
          <a:p>
            <a:pPr algn="ctr"/>
            <a:r>
              <a:rPr lang="en-US" dirty="0" smtClean="0"/>
              <a:t>FHR</a:t>
            </a:r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4649" y="4202213"/>
            <a:ext cx="3731285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Sempatik</a:t>
            </a:r>
            <a:r>
              <a:rPr lang="en-US" dirty="0" smtClean="0"/>
              <a:t> </a:t>
            </a:r>
            <a:r>
              <a:rPr lang="en-US" dirty="0" err="1" smtClean="0"/>
              <a:t>Cevap</a:t>
            </a:r>
            <a:r>
              <a:rPr lang="en-US" dirty="0" smtClean="0"/>
              <a:t> </a:t>
            </a:r>
            <a:r>
              <a:rPr lang="en-US" dirty="0" err="1" smtClean="0"/>
              <a:t>Kaybı</a:t>
            </a:r>
            <a:endParaRPr lang="en-US" dirty="0" smtClean="0"/>
          </a:p>
          <a:p>
            <a:pPr algn="ctr"/>
            <a:r>
              <a:rPr lang="en-US" dirty="0" smtClean="0"/>
              <a:t>FHR </a:t>
            </a:r>
            <a:r>
              <a:rPr lang="en-US" dirty="0" err="1" smtClean="0"/>
              <a:t>akselerasyon</a:t>
            </a:r>
            <a:r>
              <a:rPr lang="en-US" dirty="0" smtClean="0"/>
              <a:t> </a:t>
            </a:r>
            <a:r>
              <a:rPr lang="en-US" dirty="0" err="1" smtClean="0"/>
              <a:t>kaybı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4649" y="5535005"/>
            <a:ext cx="3731285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Variabilite</a:t>
            </a:r>
            <a:r>
              <a:rPr lang="en-US" dirty="0" smtClean="0"/>
              <a:t> </a:t>
            </a:r>
            <a:r>
              <a:rPr lang="en-US" dirty="0" err="1" smtClean="0"/>
              <a:t>kaybı</a:t>
            </a:r>
            <a:endParaRPr lang="en-US" dirty="0" smtClean="0"/>
          </a:p>
          <a:p>
            <a:pPr algn="ctr"/>
            <a:r>
              <a:rPr lang="en-US" dirty="0" smtClean="0"/>
              <a:t>Fetal </a:t>
            </a:r>
            <a:r>
              <a:rPr lang="en-US" dirty="0" err="1" smtClean="0"/>
              <a:t>Bradikardi</a:t>
            </a:r>
            <a:endParaRPr lang="en-US" dirty="0" smtClean="0"/>
          </a:p>
          <a:p>
            <a:pPr algn="ctr"/>
            <a:r>
              <a:rPr lang="en-US" dirty="0" err="1" smtClean="0"/>
              <a:t>Geç</a:t>
            </a:r>
            <a:r>
              <a:rPr lang="en-US" dirty="0" smtClean="0"/>
              <a:t> </a:t>
            </a:r>
            <a:r>
              <a:rPr lang="en-US" dirty="0" err="1" smtClean="0"/>
              <a:t>Deselerasyon</a:t>
            </a:r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>
            <a:off x="4405422" y="1756150"/>
            <a:ext cx="1614800" cy="426493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61324" y="2963505"/>
            <a:ext cx="2525476" cy="5694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POZİTİF CST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161324" y="3888615"/>
            <a:ext cx="2525475" cy="6428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NRA NST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61324" y="5362529"/>
            <a:ext cx="2525475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PATOLOJİK BFP</a:t>
            </a:r>
          </a:p>
          <a:p>
            <a:pPr algn="ctr"/>
            <a:r>
              <a:rPr lang="en-US" dirty="0" smtClean="0"/>
              <a:t>ASİDOTİK FETÜS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238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KALP ATIM SAYISI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110-160 /</a:t>
            </a:r>
            <a:r>
              <a:rPr lang="en-US" dirty="0" err="1" smtClean="0"/>
              <a:t>dk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</a:t>
            </a:r>
            <a:r>
              <a:rPr lang="en-US" dirty="0" smtClean="0"/>
              <a:t>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</a:t>
            </a:r>
            <a:r>
              <a:rPr lang="en-US" dirty="0" smtClean="0"/>
              <a:t>24 </a:t>
            </a:r>
            <a:r>
              <a:rPr lang="en-US" dirty="0" smtClean="0"/>
              <a:t>den </a:t>
            </a:r>
            <a:r>
              <a:rPr lang="en-US" dirty="0" err="1" smtClean="0"/>
              <a:t>önce</a:t>
            </a:r>
            <a:r>
              <a:rPr lang="en-US" dirty="0" smtClean="0"/>
              <a:t> </a:t>
            </a:r>
            <a:r>
              <a:rPr lang="en-US" dirty="0" err="1" smtClean="0"/>
              <a:t>beklenmez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VARİABİLİTE </a:t>
            </a:r>
            <a:r>
              <a:rPr lang="en-US" dirty="0" smtClean="0"/>
              <a:t>         </a:t>
            </a:r>
            <a:r>
              <a:rPr lang="en-US" dirty="0" smtClean="0"/>
              <a:t>28 </a:t>
            </a:r>
            <a:r>
              <a:rPr lang="en-US" dirty="0" smtClean="0"/>
              <a:t>den </a:t>
            </a:r>
            <a:r>
              <a:rPr lang="en-US" dirty="0" err="1" smtClean="0"/>
              <a:t>sonra</a:t>
            </a:r>
            <a:r>
              <a:rPr lang="en-US" dirty="0" smtClean="0"/>
              <a:t> </a:t>
            </a:r>
            <a:r>
              <a:rPr lang="en-US" dirty="0" err="1" smtClean="0"/>
              <a:t>mutlaka</a:t>
            </a:r>
            <a:r>
              <a:rPr lang="en-US" dirty="0" smtClean="0"/>
              <a:t> </a:t>
            </a:r>
            <a:r>
              <a:rPr lang="en-US" dirty="0" err="1" smtClean="0"/>
              <a:t>görülmeli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24</a:t>
            </a:r>
            <a:r>
              <a:rPr lang="en-US" dirty="0" smtClean="0"/>
              <a:t>. de %</a:t>
            </a:r>
            <a:r>
              <a:rPr lang="en-US" dirty="0" smtClean="0"/>
              <a:t>50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AKSELERASYON</a:t>
            </a:r>
            <a:r>
              <a:rPr lang="en-US" dirty="0" smtClean="0"/>
              <a:t>         30 da  %95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</a:t>
            </a:r>
            <a:r>
              <a:rPr lang="en-US" dirty="0" smtClean="0"/>
              <a:t>32 </a:t>
            </a:r>
            <a:r>
              <a:rPr lang="en-US" dirty="0" smtClean="0"/>
              <a:t>den </a:t>
            </a:r>
            <a:r>
              <a:rPr lang="en-US" dirty="0" err="1" smtClean="0"/>
              <a:t>önce</a:t>
            </a:r>
            <a:r>
              <a:rPr lang="en-US" dirty="0" smtClean="0"/>
              <a:t> 10sn/10 </a:t>
            </a:r>
            <a:r>
              <a:rPr lang="en-US" dirty="0" err="1" smtClean="0"/>
              <a:t>atım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HIZLANMA SÜRESİ </a:t>
            </a:r>
            <a:r>
              <a:rPr lang="en-US" dirty="0" smtClean="0"/>
              <a:t>         32 den </a:t>
            </a:r>
            <a:r>
              <a:rPr lang="en-US" dirty="0" err="1" smtClean="0"/>
              <a:t>sonra</a:t>
            </a:r>
            <a:r>
              <a:rPr lang="en-US" dirty="0" smtClean="0"/>
              <a:t> 15 </a:t>
            </a:r>
            <a:r>
              <a:rPr lang="en-US" dirty="0" err="1" smtClean="0"/>
              <a:t>sn</a:t>
            </a:r>
            <a:r>
              <a:rPr lang="en-US" dirty="0" smtClean="0"/>
              <a:t>/15 </a:t>
            </a:r>
            <a:r>
              <a:rPr lang="en-US" dirty="0" err="1" smtClean="0"/>
              <a:t>atım</a:t>
            </a:r>
            <a:endParaRPr lang="en-US" dirty="0"/>
          </a:p>
        </p:txBody>
      </p:sp>
      <p:sp>
        <p:nvSpPr>
          <p:cNvPr id="4" name="Left Brace 3"/>
          <p:cNvSpPr/>
          <p:nvPr/>
        </p:nvSpPr>
        <p:spPr>
          <a:xfrm>
            <a:off x="2633844" y="2367669"/>
            <a:ext cx="533040" cy="113391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Brace 4"/>
          <p:cNvSpPr/>
          <p:nvPr/>
        </p:nvSpPr>
        <p:spPr>
          <a:xfrm>
            <a:off x="3119859" y="3637739"/>
            <a:ext cx="547389" cy="134847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/>
          <p:cNvSpPr/>
          <p:nvPr/>
        </p:nvSpPr>
        <p:spPr>
          <a:xfrm>
            <a:off x="3605861" y="5378210"/>
            <a:ext cx="280870" cy="124367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781" y="376318"/>
            <a:ext cx="2389863" cy="218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18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 </a:t>
            </a:r>
            <a:r>
              <a:rPr lang="en-US" dirty="0" err="1" smtClean="0"/>
              <a:t>invaziv</a:t>
            </a:r>
            <a:endParaRPr lang="en-US" dirty="0" smtClean="0"/>
          </a:p>
          <a:p>
            <a:r>
              <a:rPr lang="en-US" dirty="0" smtClean="0"/>
              <a:t>28. </a:t>
            </a:r>
            <a:r>
              <a:rPr lang="en-US" dirty="0" err="1" smtClean="0"/>
              <a:t>haftadan</a:t>
            </a:r>
            <a:r>
              <a:rPr lang="en-US" dirty="0" smtClean="0"/>
              <a:t> </a:t>
            </a:r>
            <a:r>
              <a:rPr lang="en-US" dirty="0" err="1" smtClean="0"/>
              <a:t>sonra</a:t>
            </a:r>
            <a:endParaRPr lang="en-US" dirty="0" smtClean="0"/>
          </a:p>
          <a:p>
            <a:r>
              <a:rPr lang="en-US" dirty="0" smtClean="0"/>
              <a:t>20 </a:t>
            </a:r>
            <a:r>
              <a:rPr lang="en-US" dirty="0" err="1" smtClean="0"/>
              <a:t>dk</a:t>
            </a:r>
            <a:r>
              <a:rPr lang="en-US" dirty="0" smtClean="0"/>
              <a:t> da 2 </a:t>
            </a:r>
            <a:r>
              <a:rPr lang="en-US" dirty="0" err="1" smtClean="0"/>
              <a:t>adet</a:t>
            </a:r>
            <a:r>
              <a:rPr lang="en-US" dirty="0" smtClean="0"/>
              <a:t> </a:t>
            </a:r>
            <a:r>
              <a:rPr lang="en-US" dirty="0" err="1" smtClean="0"/>
              <a:t>akselerasyon</a:t>
            </a:r>
            <a:r>
              <a:rPr lang="en-US" dirty="0" smtClean="0"/>
              <a:t> </a:t>
            </a:r>
            <a:r>
              <a:rPr lang="en-US" dirty="0" err="1" smtClean="0"/>
              <a:t>varsa</a:t>
            </a:r>
            <a:r>
              <a:rPr lang="en-US" dirty="0" smtClean="0"/>
              <a:t> </a:t>
            </a:r>
            <a:r>
              <a:rPr lang="en-US" dirty="0" err="1" smtClean="0"/>
              <a:t>Reaktif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hareket</a:t>
            </a:r>
            <a:r>
              <a:rPr lang="en-US" dirty="0" smtClean="0"/>
              <a:t>/</a:t>
            </a:r>
            <a:r>
              <a:rPr lang="en-US" dirty="0" err="1" smtClean="0"/>
              <a:t>akselerasyon</a:t>
            </a:r>
            <a:r>
              <a:rPr lang="en-US" dirty="0" smtClean="0"/>
              <a:t> </a:t>
            </a:r>
            <a:r>
              <a:rPr lang="en-US" dirty="0" err="1" smtClean="0"/>
              <a:t>yoksa</a:t>
            </a:r>
            <a:r>
              <a:rPr lang="en-US" dirty="0" smtClean="0"/>
              <a:t> non-RA</a:t>
            </a:r>
          </a:p>
          <a:p>
            <a:r>
              <a:rPr lang="en-US" dirty="0" smtClean="0"/>
              <a:t>PPV</a:t>
            </a:r>
            <a:r>
              <a:rPr lang="en-US" dirty="0" smtClean="0"/>
              <a:t> %</a:t>
            </a:r>
            <a:r>
              <a:rPr lang="en-US" dirty="0" smtClean="0"/>
              <a:t>40  NPV %95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40 </a:t>
            </a:r>
            <a:r>
              <a:rPr lang="en-US" dirty="0" err="1" smtClean="0"/>
              <a:t>dk</a:t>
            </a:r>
            <a:r>
              <a:rPr lang="en-US" dirty="0" smtClean="0"/>
              <a:t> </a:t>
            </a:r>
            <a:r>
              <a:rPr lang="en-US" dirty="0" err="1" smtClean="0"/>
              <a:t>uzat</a:t>
            </a:r>
            <a:r>
              <a:rPr lang="en-US" dirty="0" smtClean="0"/>
              <a:t>/</a:t>
            </a:r>
            <a:r>
              <a:rPr lang="en-US" dirty="0" err="1" smtClean="0"/>
              <a:t>Vibroakustik</a:t>
            </a:r>
            <a:r>
              <a:rPr lang="en-US" dirty="0" smtClean="0"/>
              <a:t> </a:t>
            </a:r>
            <a:r>
              <a:rPr lang="en-US" dirty="0" err="1" smtClean="0"/>
              <a:t>stimulasyon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318670"/>
            <a:ext cx="3492500" cy="2222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42" y="4419600"/>
            <a:ext cx="5092700" cy="2336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045" y="4419600"/>
            <a:ext cx="39116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33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777" y="1600200"/>
            <a:ext cx="8530023" cy="4876800"/>
          </a:xfrm>
        </p:spPr>
        <p:txBody>
          <a:bodyPr/>
          <a:lstStyle/>
          <a:p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deselerasyon</a:t>
            </a:r>
            <a:r>
              <a:rPr lang="en-US" dirty="0" smtClean="0"/>
              <a:t> (fetal </a:t>
            </a:r>
            <a:r>
              <a:rPr lang="en-US" dirty="0" err="1" smtClean="0"/>
              <a:t>başa</a:t>
            </a:r>
            <a:r>
              <a:rPr lang="en-US" dirty="0" smtClean="0"/>
              <a:t> </a:t>
            </a:r>
            <a:r>
              <a:rPr lang="en-US" dirty="0" err="1" smtClean="0"/>
              <a:t>bası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Geç</a:t>
            </a:r>
            <a:r>
              <a:rPr lang="en-US" dirty="0" smtClean="0"/>
              <a:t> </a:t>
            </a:r>
            <a:r>
              <a:rPr lang="en-US" dirty="0" err="1" smtClean="0"/>
              <a:t>deselerasyon</a:t>
            </a:r>
            <a:r>
              <a:rPr lang="en-US" dirty="0" smtClean="0"/>
              <a:t> (</a:t>
            </a:r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kasılma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Variabial</a:t>
            </a:r>
            <a:r>
              <a:rPr lang="en-US" dirty="0" smtClean="0"/>
              <a:t> </a:t>
            </a:r>
            <a:r>
              <a:rPr lang="en-US" dirty="0" err="1" smtClean="0"/>
              <a:t>deselerasyon</a:t>
            </a:r>
            <a:r>
              <a:rPr lang="en-US" dirty="0" smtClean="0"/>
              <a:t> (</a:t>
            </a:r>
            <a:r>
              <a:rPr lang="en-US" dirty="0" err="1" smtClean="0"/>
              <a:t>kord</a:t>
            </a:r>
            <a:r>
              <a:rPr lang="en-US" dirty="0" smtClean="0"/>
              <a:t> </a:t>
            </a:r>
            <a:r>
              <a:rPr lang="en-US" dirty="0" err="1" smtClean="0"/>
              <a:t>basısı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Uzamış</a:t>
            </a:r>
            <a:r>
              <a:rPr lang="en-US" dirty="0" smtClean="0"/>
              <a:t> </a:t>
            </a:r>
            <a:r>
              <a:rPr lang="en-US" dirty="0" err="1" smtClean="0"/>
              <a:t>deselerasyon</a:t>
            </a:r>
            <a:r>
              <a:rPr lang="en-US" dirty="0" smtClean="0"/>
              <a:t>(2dk’dan </a:t>
            </a:r>
            <a:r>
              <a:rPr lang="en-US" dirty="0" err="1" smtClean="0"/>
              <a:t>uzun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98" y="3430646"/>
            <a:ext cx="3641138" cy="17801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300" y="3350598"/>
            <a:ext cx="3467100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300" y="1160313"/>
            <a:ext cx="3458476" cy="21111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503" y="5242118"/>
            <a:ext cx="3888062" cy="158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0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AMAÇ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4790"/>
            <a:ext cx="8229600" cy="3747499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İntrauterin</a:t>
            </a:r>
            <a:r>
              <a:rPr lang="en-US" sz="2800" dirty="0" smtClean="0"/>
              <a:t> </a:t>
            </a:r>
            <a:r>
              <a:rPr lang="en-US" sz="2800" dirty="0" err="1" smtClean="0"/>
              <a:t>hipoksemiye</a:t>
            </a:r>
            <a:r>
              <a:rPr lang="en-US" sz="2800" dirty="0" smtClean="0"/>
              <a:t> </a:t>
            </a:r>
            <a:r>
              <a:rPr lang="en-US" sz="2800" dirty="0" err="1" smtClean="0"/>
              <a:t>bağlı</a:t>
            </a:r>
            <a:r>
              <a:rPr lang="en-US" sz="2800" dirty="0" smtClean="0"/>
              <a:t> </a:t>
            </a:r>
            <a:r>
              <a:rPr lang="en-US" sz="2800" dirty="0" err="1" smtClean="0"/>
              <a:t>nörolojik</a:t>
            </a:r>
            <a:r>
              <a:rPr lang="en-US" sz="2800" dirty="0" smtClean="0"/>
              <a:t> </a:t>
            </a:r>
            <a:r>
              <a:rPr lang="en-US" sz="2800" dirty="0" err="1" smtClean="0"/>
              <a:t>komplikasyonları</a:t>
            </a:r>
            <a:r>
              <a:rPr lang="en-US" sz="2800" dirty="0" smtClean="0"/>
              <a:t> </a:t>
            </a:r>
            <a:r>
              <a:rPr lang="en-US" sz="2800" dirty="0" err="1" smtClean="0"/>
              <a:t>tanımlamak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mümkünse</a:t>
            </a:r>
            <a:r>
              <a:rPr lang="en-US" sz="2800" dirty="0" smtClean="0"/>
              <a:t> </a:t>
            </a:r>
            <a:r>
              <a:rPr lang="en-US" sz="2800" dirty="0" err="1" smtClean="0"/>
              <a:t>müdahale</a:t>
            </a:r>
            <a:r>
              <a:rPr lang="en-US" sz="2800" dirty="0" smtClean="0"/>
              <a:t> </a:t>
            </a:r>
            <a:r>
              <a:rPr lang="en-US" sz="2800" dirty="0" err="1" smtClean="0"/>
              <a:t>etmek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err="1"/>
              <a:t>İntrauterin</a:t>
            </a:r>
            <a:r>
              <a:rPr lang="en-US" sz="2800" dirty="0"/>
              <a:t> fetal </a:t>
            </a:r>
            <a:r>
              <a:rPr lang="en-US" sz="2800" dirty="0" err="1"/>
              <a:t>ölüm</a:t>
            </a:r>
            <a:r>
              <a:rPr lang="en-US" sz="2800" dirty="0"/>
              <a:t> </a:t>
            </a:r>
            <a:r>
              <a:rPr lang="en-US" sz="2800" dirty="0" err="1" smtClean="0"/>
              <a:t>riskini</a:t>
            </a:r>
            <a:r>
              <a:rPr lang="en-US" sz="2800" dirty="0" smtClean="0"/>
              <a:t> </a:t>
            </a:r>
            <a:r>
              <a:rPr lang="en-US" sz="2800" dirty="0" err="1" smtClean="0"/>
              <a:t>azaltmak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794" y="4069103"/>
            <a:ext cx="3152460" cy="27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97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198" y="1600200"/>
            <a:ext cx="8861802" cy="4876800"/>
          </a:xfrm>
        </p:spPr>
        <p:txBody>
          <a:bodyPr/>
          <a:lstStyle/>
          <a:p>
            <a:r>
              <a:rPr lang="en-US" dirty="0" err="1" smtClean="0"/>
              <a:t>Uygulanabilirliği</a:t>
            </a:r>
            <a:r>
              <a:rPr lang="en-US" dirty="0" smtClean="0"/>
              <a:t> </a:t>
            </a:r>
            <a:r>
              <a:rPr lang="en-US" dirty="0" err="1" smtClean="0"/>
              <a:t>sıkıntılı</a:t>
            </a:r>
            <a:endParaRPr lang="en-US" dirty="0" smtClean="0"/>
          </a:p>
          <a:p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, </a:t>
            </a:r>
            <a:r>
              <a:rPr lang="en-US" dirty="0" err="1" smtClean="0"/>
              <a:t>geçirilmiş</a:t>
            </a:r>
            <a:r>
              <a:rPr lang="en-US" dirty="0" smtClean="0"/>
              <a:t> </a:t>
            </a:r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cerrahi,PP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endike</a:t>
            </a:r>
            <a:r>
              <a:rPr lang="en-US" dirty="0" smtClean="0"/>
              <a:t> </a:t>
            </a:r>
            <a:r>
              <a:rPr lang="en-US" dirty="0" err="1" smtClean="0"/>
              <a:t>değil</a:t>
            </a:r>
            <a:endParaRPr lang="en-US" dirty="0" smtClean="0"/>
          </a:p>
          <a:p>
            <a:r>
              <a:rPr lang="en-US" dirty="0" smtClean="0"/>
              <a:t>10 dk. 3 </a:t>
            </a:r>
            <a:r>
              <a:rPr lang="en-US" dirty="0" err="1" smtClean="0"/>
              <a:t>kontraksiyon</a:t>
            </a:r>
            <a:endParaRPr lang="en-US" dirty="0" smtClean="0"/>
          </a:p>
          <a:p>
            <a:r>
              <a:rPr lang="en-US" dirty="0" err="1" smtClean="0"/>
              <a:t>Hospitalizasyon</a:t>
            </a:r>
            <a:r>
              <a:rPr lang="en-US" dirty="0" smtClean="0"/>
              <a:t>, </a:t>
            </a:r>
            <a:r>
              <a:rPr lang="en-US" dirty="0" err="1" smtClean="0"/>
              <a:t>oksitosin</a:t>
            </a:r>
            <a:r>
              <a:rPr lang="en-US" dirty="0" smtClean="0"/>
              <a:t> </a:t>
            </a:r>
            <a:r>
              <a:rPr lang="en-US" dirty="0" err="1" smtClean="0"/>
              <a:t>uygulanması</a:t>
            </a:r>
            <a:endParaRPr lang="en-US" dirty="0" smtClean="0"/>
          </a:p>
          <a:p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smtClean="0"/>
              <a:t>CST </a:t>
            </a:r>
            <a:r>
              <a:rPr lang="en-US" dirty="0" err="1" smtClean="0"/>
              <a:t>iyi</a:t>
            </a:r>
            <a:r>
              <a:rPr lang="en-US" dirty="0" smtClean="0"/>
              <a:t> fetal </a:t>
            </a:r>
            <a:r>
              <a:rPr lang="en-US" dirty="0" err="1" smtClean="0"/>
              <a:t>sonuç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ilişkili</a:t>
            </a:r>
            <a:endParaRPr lang="en-US" dirty="0" smtClean="0"/>
          </a:p>
          <a:p>
            <a:r>
              <a:rPr lang="en-US" dirty="0" smtClean="0"/>
              <a:t> (-) </a:t>
            </a:r>
            <a:r>
              <a:rPr lang="en-US" dirty="0" err="1"/>
              <a:t>C</a:t>
            </a:r>
            <a:r>
              <a:rPr lang="en-US" dirty="0" err="1" smtClean="0"/>
              <a:t>ST’de</a:t>
            </a:r>
            <a:r>
              <a:rPr lang="en-US" dirty="0" smtClean="0"/>
              <a:t> 1 </a:t>
            </a:r>
            <a:r>
              <a:rPr lang="en-US" dirty="0" err="1" smtClean="0"/>
              <a:t>hafta</a:t>
            </a:r>
            <a:r>
              <a:rPr lang="en-US" dirty="0" smtClean="0"/>
              <a:t> </a:t>
            </a:r>
            <a:r>
              <a:rPr lang="en-US" dirty="0" err="1" smtClean="0"/>
              <a:t>içinde</a:t>
            </a:r>
            <a:r>
              <a:rPr lang="en-US" dirty="0" smtClean="0"/>
              <a:t> fetal </a:t>
            </a:r>
            <a:r>
              <a:rPr lang="en-US" dirty="0" err="1" smtClean="0"/>
              <a:t>ölüm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0,8&lt;1000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880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ST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831" b="-18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5982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BİYOFİZİK PROFİL (BFP)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NST</a:t>
            </a:r>
          </a:p>
          <a:p>
            <a:r>
              <a:rPr lang="en-US" dirty="0" smtClean="0"/>
              <a:t>FETAL HAREKET</a:t>
            </a:r>
          </a:p>
          <a:p>
            <a:r>
              <a:rPr lang="en-US" dirty="0" smtClean="0"/>
              <a:t>FETAL TONUS</a:t>
            </a:r>
          </a:p>
          <a:p>
            <a:r>
              <a:rPr lang="en-US" dirty="0" smtClean="0"/>
              <a:t>FETAL SOLUNUM </a:t>
            </a:r>
          </a:p>
          <a:p>
            <a:r>
              <a:rPr lang="en-US" dirty="0" smtClean="0"/>
              <a:t>AMNİYON MAYİ MİKTARI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908" y="3856822"/>
            <a:ext cx="4044925" cy="271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767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BFP YÖNETİMİ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7188" b="-71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5608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BFP- PERİNATAL OUTCOME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683" r="-6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3419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MODİFİYE BİYOFİZİK PROFİL (</a:t>
            </a:r>
            <a:r>
              <a:rPr lang="en-US" dirty="0" err="1" smtClean="0"/>
              <a:t>mBFP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sz="2800" dirty="0" smtClean="0"/>
              <a:t>NST</a:t>
            </a:r>
          </a:p>
          <a:p>
            <a:r>
              <a:rPr lang="en-US" sz="2800" dirty="0" smtClean="0"/>
              <a:t>AMNİYOTIK SIVI MİKTARI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zamanda</a:t>
            </a:r>
            <a:r>
              <a:rPr lang="en-US" dirty="0" smtClean="0"/>
              <a:t> </a:t>
            </a:r>
            <a:r>
              <a:rPr lang="en-US" dirty="0" err="1" smtClean="0"/>
              <a:t>tamamlanıyor</a:t>
            </a:r>
            <a:endParaRPr lang="en-US" dirty="0" smtClean="0"/>
          </a:p>
          <a:p>
            <a:r>
              <a:rPr lang="en-US" dirty="0" err="1" smtClean="0"/>
              <a:t>Sonuçlar</a:t>
            </a:r>
            <a:r>
              <a:rPr lang="en-US" dirty="0" smtClean="0"/>
              <a:t> BFP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benzer</a:t>
            </a:r>
            <a:endParaRPr lang="en-US" dirty="0" smtClean="0"/>
          </a:p>
          <a:p>
            <a:r>
              <a:rPr lang="en-US" dirty="0" smtClean="0"/>
              <a:t>1 </a:t>
            </a:r>
            <a:r>
              <a:rPr lang="en-US" dirty="0" err="1" smtClean="0"/>
              <a:t>hafta</a:t>
            </a:r>
            <a:r>
              <a:rPr lang="en-US" dirty="0" smtClean="0"/>
              <a:t> </a:t>
            </a:r>
            <a:r>
              <a:rPr lang="en-US" dirty="0" err="1" smtClean="0"/>
              <a:t>içinde</a:t>
            </a:r>
            <a:r>
              <a:rPr lang="en-US" dirty="0" smtClean="0"/>
              <a:t> fetal </a:t>
            </a:r>
            <a:r>
              <a:rPr lang="en-US" dirty="0" err="1" smtClean="0"/>
              <a:t>ölüm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0,8/1000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089" y="1600200"/>
            <a:ext cx="3622916" cy="271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8124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3824" b="-38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8213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898" r="-12898"/>
          <a:stretch>
            <a:fillRect/>
          </a:stretch>
        </p:blipFill>
        <p:spPr>
          <a:xfrm>
            <a:off x="-1019047" y="391998"/>
            <a:ext cx="11287921" cy="6085002"/>
          </a:xfrm>
        </p:spPr>
      </p:pic>
    </p:spTree>
    <p:extLst>
      <p:ext uri="{BB962C8B-B14F-4D97-AF65-F5344CB8AC3E}">
        <p14:creationId xmlns:p14="http://schemas.microsoft.com/office/powerpoint/2010/main" val="3996107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YÖNETİM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2043" r="-32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9676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Umblikal</a:t>
            </a:r>
            <a:r>
              <a:rPr lang="en-US" dirty="0" smtClean="0"/>
              <a:t> </a:t>
            </a:r>
            <a:r>
              <a:rPr lang="en-US" dirty="0" err="1" smtClean="0"/>
              <a:t>arter</a:t>
            </a:r>
            <a:r>
              <a:rPr lang="en-US" dirty="0" smtClean="0"/>
              <a:t>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değerlendirmeleri</a:t>
            </a:r>
            <a:r>
              <a:rPr lang="en-US" dirty="0" smtClean="0"/>
              <a:t> fetal </a:t>
            </a:r>
            <a:r>
              <a:rPr lang="en-US" dirty="0" err="1" smtClean="0"/>
              <a:t>büyüme</a:t>
            </a:r>
            <a:r>
              <a:rPr lang="en-US" dirty="0" smtClean="0"/>
              <a:t> </a:t>
            </a:r>
            <a:r>
              <a:rPr lang="en-US" dirty="0" err="1" smtClean="0"/>
              <a:t>kısıtlılığı</a:t>
            </a:r>
            <a:r>
              <a:rPr lang="en-US" dirty="0" smtClean="0"/>
              <a:t> </a:t>
            </a:r>
            <a:r>
              <a:rPr lang="en-US" dirty="0" err="1" smtClean="0"/>
              <a:t>olan</a:t>
            </a:r>
            <a:r>
              <a:rPr lang="en-US" dirty="0" smtClean="0"/>
              <a:t> </a:t>
            </a:r>
            <a:r>
              <a:rPr lang="en-US" dirty="0" err="1" smtClean="0"/>
              <a:t>fetüsleri</a:t>
            </a:r>
            <a:r>
              <a:rPr lang="en-US" dirty="0" smtClean="0"/>
              <a:t> </a:t>
            </a:r>
            <a:r>
              <a:rPr lang="en-US" dirty="0" err="1" smtClean="0"/>
              <a:t>değerlendirmekte</a:t>
            </a:r>
            <a:r>
              <a:rPr lang="en-US" dirty="0" smtClean="0"/>
              <a:t>  </a:t>
            </a:r>
            <a:r>
              <a:rPr lang="en-US" dirty="0" err="1" smtClean="0"/>
              <a:t>kullanılan</a:t>
            </a:r>
            <a:r>
              <a:rPr lang="en-US" dirty="0" smtClean="0"/>
              <a:t> en </a:t>
            </a:r>
            <a:r>
              <a:rPr lang="en-US" dirty="0" err="1" smtClean="0"/>
              <a:t>yararlı</a:t>
            </a:r>
            <a:r>
              <a:rPr lang="en-US" dirty="0" smtClean="0"/>
              <a:t> </a:t>
            </a:r>
            <a:r>
              <a:rPr lang="en-US" dirty="0" err="1" smtClean="0"/>
              <a:t>yöntemdir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Büyüme</a:t>
            </a:r>
            <a:r>
              <a:rPr lang="en-US" dirty="0" smtClean="0"/>
              <a:t> </a:t>
            </a:r>
            <a:r>
              <a:rPr lang="en-US" dirty="0" err="1" smtClean="0"/>
              <a:t>kısıtlılığı</a:t>
            </a:r>
            <a:r>
              <a:rPr lang="en-US" dirty="0" smtClean="0"/>
              <a:t> </a:t>
            </a:r>
            <a:r>
              <a:rPr lang="en-US" dirty="0" err="1" smtClean="0"/>
              <a:t>olan</a:t>
            </a:r>
            <a:r>
              <a:rPr lang="en-US" dirty="0" smtClean="0"/>
              <a:t> </a:t>
            </a:r>
            <a:r>
              <a:rPr lang="en-US" dirty="0" err="1" smtClean="0"/>
              <a:t>fetüslerde</a:t>
            </a:r>
            <a:r>
              <a:rPr lang="en-US" dirty="0" smtClean="0"/>
              <a:t> </a:t>
            </a:r>
            <a:r>
              <a:rPr lang="en-US" dirty="0" err="1" smtClean="0"/>
              <a:t>diastol</a:t>
            </a:r>
            <a:r>
              <a:rPr lang="en-US" dirty="0" smtClean="0"/>
              <a:t> </a:t>
            </a:r>
            <a:r>
              <a:rPr lang="en-US" dirty="0" err="1" smtClean="0"/>
              <a:t>sonu</a:t>
            </a:r>
            <a:r>
              <a:rPr lang="en-US" dirty="0" smtClean="0"/>
              <a:t> </a:t>
            </a:r>
            <a:r>
              <a:rPr lang="en-US" dirty="0" err="1" smtClean="0"/>
              <a:t>akımı</a:t>
            </a:r>
            <a:r>
              <a:rPr lang="en-US" dirty="0" smtClean="0"/>
              <a:t> </a:t>
            </a:r>
            <a:r>
              <a:rPr lang="en-US" dirty="0" err="1" smtClean="0"/>
              <a:t>azalır</a:t>
            </a:r>
            <a:r>
              <a:rPr lang="en-US" dirty="0" smtClean="0"/>
              <a:t>, </a:t>
            </a:r>
            <a:r>
              <a:rPr lang="en-US" dirty="0" err="1" smtClean="0"/>
              <a:t>kaybolur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tersine</a:t>
            </a:r>
            <a:r>
              <a:rPr lang="en-US" dirty="0" smtClean="0"/>
              <a:t> </a:t>
            </a:r>
            <a:r>
              <a:rPr lang="en-US" dirty="0" err="1" smtClean="0"/>
              <a:t>döner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Riskli</a:t>
            </a:r>
            <a:r>
              <a:rPr lang="en-US" dirty="0" smtClean="0"/>
              <a:t> </a:t>
            </a:r>
            <a:r>
              <a:rPr lang="en-US" dirty="0" err="1" smtClean="0"/>
              <a:t>gebelerde</a:t>
            </a:r>
            <a:r>
              <a:rPr lang="en-US" dirty="0" smtClean="0"/>
              <a:t> perinatal </a:t>
            </a:r>
            <a:r>
              <a:rPr lang="en-US" dirty="0" err="1" smtClean="0"/>
              <a:t>sonuçlar</a:t>
            </a:r>
            <a:r>
              <a:rPr lang="en-US" dirty="0" smtClean="0"/>
              <a:t> </a:t>
            </a:r>
            <a:r>
              <a:rPr lang="en-US" dirty="0" err="1" smtClean="0"/>
              <a:t>üzerine</a:t>
            </a:r>
            <a:r>
              <a:rPr lang="en-US" dirty="0" smtClean="0"/>
              <a:t> </a:t>
            </a:r>
            <a:r>
              <a:rPr lang="en-US" dirty="0" err="1" smtClean="0"/>
              <a:t>olumlu</a:t>
            </a:r>
            <a:r>
              <a:rPr lang="en-US" dirty="0" smtClean="0"/>
              <a:t> </a:t>
            </a:r>
            <a:r>
              <a:rPr lang="en-US" dirty="0" err="1" smtClean="0"/>
              <a:t>etkisi</a:t>
            </a:r>
            <a:r>
              <a:rPr lang="en-US" dirty="0" smtClean="0"/>
              <a:t> </a:t>
            </a:r>
            <a:r>
              <a:rPr lang="en-US" dirty="0" err="1" smtClean="0"/>
              <a:t>gösterilmiştir</a:t>
            </a:r>
            <a:r>
              <a:rPr lang="en-US" dirty="0" smtClean="0"/>
              <a:t>.</a:t>
            </a:r>
          </a:p>
          <a:p>
            <a:r>
              <a:rPr lang="en-US" dirty="0" smtClean="0"/>
              <a:t>Normal </a:t>
            </a:r>
            <a:r>
              <a:rPr lang="en-US" dirty="0" err="1" smtClean="0"/>
              <a:t>gebelerde</a:t>
            </a:r>
            <a:r>
              <a:rPr lang="en-US" dirty="0" smtClean="0"/>
              <a:t> </a:t>
            </a:r>
            <a:r>
              <a:rPr lang="en-US" dirty="0" err="1" smtClean="0"/>
              <a:t>kullanımı</a:t>
            </a:r>
            <a:r>
              <a:rPr lang="en-US" dirty="0" smtClean="0"/>
              <a:t> </a:t>
            </a:r>
            <a:r>
              <a:rPr lang="en-US" dirty="0" err="1" smtClean="0"/>
              <a:t>önerilmez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800984"/>
            <a:ext cx="2505922" cy="20570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179" y="4800984"/>
            <a:ext cx="2717800" cy="20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622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FETAL HİPOKSİ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76800"/>
          </a:xfrm>
        </p:spPr>
        <p:txBody>
          <a:bodyPr/>
          <a:lstStyle/>
          <a:p>
            <a:r>
              <a:rPr lang="en-US" dirty="0" smtClean="0"/>
              <a:t>Maternal </a:t>
            </a:r>
            <a:r>
              <a:rPr lang="en-US" dirty="0" err="1" smtClean="0"/>
              <a:t>oksijenlenme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-</a:t>
            </a:r>
            <a:r>
              <a:rPr lang="en-US" sz="2000" dirty="0" smtClean="0"/>
              <a:t>Maternal </a:t>
            </a:r>
            <a:r>
              <a:rPr lang="en-US" sz="2000" dirty="0" err="1" smtClean="0"/>
              <a:t>yaş</a:t>
            </a:r>
            <a:r>
              <a:rPr lang="en-US" sz="2000" dirty="0" smtClean="0"/>
              <a:t>, </a:t>
            </a:r>
            <a:r>
              <a:rPr lang="en-US" sz="2000" dirty="0" err="1" smtClean="0"/>
              <a:t>hastalıklar</a:t>
            </a:r>
            <a:r>
              <a:rPr lang="en-US" sz="2000" dirty="0" smtClean="0"/>
              <a:t>, </a:t>
            </a:r>
            <a:r>
              <a:rPr lang="en-US" sz="2000" dirty="0" err="1" smtClean="0"/>
              <a:t>ilaçlar</a:t>
            </a:r>
            <a:r>
              <a:rPr lang="en-US" sz="2000" dirty="0" smtClean="0"/>
              <a:t> , </a:t>
            </a:r>
            <a:r>
              <a:rPr lang="en-US" sz="2000" dirty="0" err="1" smtClean="0"/>
              <a:t>sigara</a:t>
            </a:r>
            <a:r>
              <a:rPr lang="en-US" sz="2000" dirty="0" smtClean="0"/>
              <a:t>, </a:t>
            </a:r>
            <a:r>
              <a:rPr lang="en-US" sz="2000" dirty="0" err="1" smtClean="0"/>
              <a:t>solunum</a:t>
            </a:r>
            <a:r>
              <a:rPr lang="en-US" sz="2000" dirty="0" smtClean="0"/>
              <a:t> </a:t>
            </a:r>
            <a:r>
              <a:rPr lang="en-US" sz="2000" dirty="0" err="1" smtClean="0"/>
              <a:t>problemleri</a:t>
            </a:r>
            <a:r>
              <a:rPr lang="en-US" sz="2000" dirty="0" smtClean="0"/>
              <a:t> vb.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dirty="0" err="1" smtClean="0"/>
              <a:t>Uteroplasental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fetoplasental</a:t>
            </a:r>
            <a:r>
              <a:rPr lang="en-US" dirty="0" smtClean="0"/>
              <a:t> </a:t>
            </a: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akımı</a:t>
            </a:r>
            <a:endParaRPr lang="en-US" dirty="0" smtClean="0"/>
          </a:p>
          <a:p>
            <a:pPr marL="0" indent="0">
              <a:buNone/>
            </a:pPr>
            <a:r>
              <a:rPr lang="en-US" sz="2000" dirty="0" smtClean="0"/>
              <a:t>      - </a:t>
            </a:r>
            <a:r>
              <a:rPr lang="en-US" sz="2000" dirty="0" err="1" smtClean="0"/>
              <a:t>Ablasio</a:t>
            </a:r>
            <a:r>
              <a:rPr lang="en-US" sz="2000" dirty="0" smtClean="0"/>
              <a:t>, </a:t>
            </a:r>
            <a:r>
              <a:rPr lang="en-US" sz="2000" dirty="0" err="1" smtClean="0"/>
              <a:t>tetani</a:t>
            </a:r>
            <a:r>
              <a:rPr lang="en-US" sz="2000" dirty="0" smtClean="0"/>
              <a:t>, </a:t>
            </a:r>
            <a:r>
              <a:rPr lang="en-US" sz="2000" dirty="0" err="1" smtClean="0"/>
              <a:t>rüptür</a:t>
            </a:r>
            <a:r>
              <a:rPr lang="en-US" sz="2000" dirty="0" smtClean="0"/>
              <a:t>, </a:t>
            </a:r>
            <a:r>
              <a:rPr lang="en-US" sz="2000" dirty="0" err="1" smtClean="0"/>
              <a:t>kord</a:t>
            </a:r>
            <a:r>
              <a:rPr lang="en-US" sz="2000" dirty="0" smtClean="0"/>
              <a:t> </a:t>
            </a:r>
            <a:r>
              <a:rPr lang="en-US" sz="2000" dirty="0" err="1" smtClean="0"/>
              <a:t>anomalileri</a:t>
            </a:r>
            <a:r>
              <a:rPr lang="en-US" sz="2000" dirty="0" smtClean="0"/>
              <a:t> vb.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dirty="0" err="1" smtClean="0"/>
              <a:t>Oksijenize</a:t>
            </a:r>
            <a:r>
              <a:rPr lang="en-US" dirty="0" smtClean="0"/>
              <a:t> </a:t>
            </a:r>
            <a:r>
              <a:rPr lang="en-US" dirty="0" err="1" smtClean="0"/>
              <a:t>kanın</a:t>
            </a:r>
            <a:r>
              <a:rPr lang="en-US" dirty="0" smtClean="0"/>
              <a:t> fetal </a:t>
            </a:r>
            <a:r>
              <a:rPr lang="en-US" dirty="0" err="1" smtClean="0"/>
              <a:t>dokularda</a:t>
            </a:r>
            <a:r>
              <a:rPr lang="en-US" dirty="0" smtClean="0"/>
              <a:t> </a:t>
            </a:r>
            <a:r>
              <a:rPr lang="en-US" dirty="0" err="1" smtClean="0"/>
              <a:t>dağılımı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-</a:t>
            </a:r>
            <a:r>
              <a:rPr lang="en-US" sz="2000" dirty="0" smtClean="0"/>
              <a:t>IUGR, </a:t>
            </a:r>
            <a:r>
              <a:rPr lang="en-US" sz="2000" dirty="0" err="1" smtClean="0"/>
              <a:t>anomaliler</a:t>
            </a:r>
            <a:r>
              <a:rPr lang="en-US" sz="2000" dirty="0" smtClean="0"/>
              <a:t>, </a:t>
            </a:r>
            <a:r>
              <a:rPr lang="en-US" sz="2000" dirty="0" err="1" smtClean="0"/>
              <a:t>hidrops</a:t>
            </a:r>
            <a:r>
              <a:rPr lang="en-US" sz="2000" dirty="0" smtClean="0"/>
              <a:t>, </a:t>
            </a:r>
            <a:r>
              <a:rPr lang="en-US" sz="2000" dirty="0" err="1" smtClean="0"/>
              <a:t>enfeksiyonlar</a:t>
            </a:r>
            <a:r>
              <a:rPr lang="en-US" sz="2000" dirty="0" smtClean="0"/>
              <a:t>, </a:t>
            </a:r>
            <a:r>
              <a:rPr lang="en-US" sz="2000" dirty="0" err="1" smtClean="0"/>
              <a:t>aritmi</a:t>
            </a:r>
            <a:r>
              <a:rPr lang="en-US" sz="2000" dirty="0" smtClean="0"/>
              <a:t>, vb.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5909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DOPPLER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MCA </a:t>
            </a:r>
            <a:r>
              <a:rPr lang="en-US" dirty="0" err="1" smtClean="0"/>
              <a:t>doppleri</a:t>
            </a:r>
            <a:r>
              <a:rPr lang="en-US" dirty="0" smtClean="0"/>
              <a:t>  fetal </a:t>
            </a:r>
            <a:r>
              <a:rPr lang="en-US" dirty="0" err="1" smtClean="0"/>
              <a:t>anemi</a:t>
            </a:r>
            <a:r>
              <a:rPr lang="en-US" dirty="0"/>
              <a:t> </a:t>
            </a:r>
            <a:r>
              <a:rPr lang="en-US" dirty="0" err="1" smtClean="0"/>
              <a:t>düşünülen</a:t>
            </a:r>
            <a:r>
              <a:rPr lang="en-US" dirty="0" smtClean="0"/>
              <a:t> </a:t>
            </a:r>
            <a:r>
              <a:rPr lang="en-US" dirty="0" err="1" smtClean="0"/>
              <a:t>gebeler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iyi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izlem</a:t>
            </a:r>
            <a:r>
              <a:rPr lang="en-US" dirty="0" smtClean="0"/>
              <a:t> </a:t>
            </a:r>
            <a:r>
              <a:rPr lang="en-US" dirty="0" err="1" smtClean="0"/>
              <a:t>belirtecidir</a:t>
            </a:r>
            <a:endParaRPr lang="en-US" dirty="0" smtClean="0"/>
          </a:p>
          <a:p>
            <a:r>
              <a:rPr lang="en-US" dirty="0" smtClean="0"/>
              <a:t>MCA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indeksinin</a:t>
            </a:r>
            <a:r>
              <a:rPr lang="en-US" dirty="0" smtClean="0"/>
              <a:t> </a:t>
            </a:r>
            <a:r>
              <a:rPr lang="en-US" dirty="0" err="1" smtClean="0"/>
              <a:t>Umblikal</a:t>
            </a:r>
            <a:r>
              <a:rPr lang="en-US" dirty="0" smtClean="0"/>
              <a:t> </a:t>
            </a:r>
            <a:r>
              <a:rPr lang="en-US" dirty="0" err="1" smtClean="0"/>
              <a:t>arter</a:t>
            </a:r>
            <a:r>
              <a:rPr lang="en-US" dirty="0" smtClean="0"/>
              <a:t>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indeksine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r>
              <a:rPr lang="en-US" dirty="0" smtClean="0"/>
              <a:t> (CPR) IUGR  </a:t>
            </a:r>
            <a:r>
              <a:rPr lang="en-US" dirty="0" err="1" smtClean="0"/>
              <a:t>takibinde</a:t>
            </a:r>
            <a:r>
              <a:rPr lang="en-US" dirty="0" smtClean="0"/>
              <a:t> </a:t>
            </a:r>
            <a:r>
              <a:rPr lang="en-US" dirty="0" err="1" smtClean="0"/>
              <a:t>kullanılmaktadır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Venöz</a:t>
            </a:r>
            <a:r>
              <a:rPr lang="en-US" dirty="0" smtClean="0"/>
              <a:t>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ölçümünde</a:t>
            </a:r>
            <a:r>
              <a:rPr lang="en-US" dirty="0" smtClean="0"/>
              <a:t>  precordial </a:t>
            </a:r>
            <a:r>
              <a:rPr lang="en-US" dirty="0" err="1" smtClean="0"/>
              <a:t>venler</a:t>
            </a:r>
            <a:r>
              <a:rPr lang="en-US" dirty="0" smtClean="0"/>
              <a:t> (DV, İVC) </a:t>
            </a:r>
            <a:r>
              <a:rPr lang="en-US" dirty="0" err="1" smtClean="0"/>
              <a:t>kullanılır</a:t>
            </a:r>
            <a:r>
              <a:rPr lang="en-US" dirty="0" smtClean="0"/>
              <a:t>. </a:t>
            </a:r>
            <a:r>
              <a:rPr lang="en-US" dirty="0" err="1" smtClean="0"/>
              <a:t>Kardiyak</a:t>
            </a:r>
            <a:r>
              <a:rPr lang="en-US" dirty="0" smtClean="0"/>
              <a:t> </a:t>
            </a:r>
            <a:r>
              <a:rPr lang="en-US" dirty="0" err="1" smtClean="0"/>
              <a:t>kontraktilite</a:t>
            </a:r>
            <a:r>
              <a:rPr lang="en-US" dirty="0" smtClean="0"/>
              <a:t> </a:t>
            </a:r>
            <a:r>
              <a:rPr lang="en-US" dirty="0" err="1" smtClean="0"/>
              <a:t>azalması,yüklenme</a:t>
            </a:r>
            <a:r>
              <a:rPr lang="en-US" dirty="0" smtClean="0"/>
              <a:t>, </a:t>
            </a:r>
            <a:r>
              <a:rPr lang="en-US" dirty="0" err="1" smtClean="0"/>
              <a:t>aritmi,ve</a:t>
            </a:r>
            <a:r>
              <a:rPr lang="en-US" dirty="0" smtClean="0"/>
              <a:t>/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ileri</a:t>
            </a:r>
            <a:r>
              <a:rPr lang="en-US" dirty="0" smtClean="0"/>
              <a:t> </a:t>
            </a:r>
            <a:r>
              <a:rPr lang="en-US" dirty="0" err="1" smtClean="0"/>
              <a:t>plasental</a:t>
            </a:r>
            <a:r>
              <a:rPr lang="en-US" dirty="0" smtClean="0"/>
              <a:t> </a:t>
            </a:r>
            <a:r>
              <a:rPr lang="en-US" dirty="0" err="1" smtClean="0"/>
              <a:t>yetersizliğin</a:t>
            </a:r>
            <a:r>
              <a:rPr lang="en-US" dirty="0" smtClean="0"/>
              <a:t> </a:t>
            </a:r>
            <a:r>
              <a:rPr lang="en-US" dirty="0" err="1" smtClean="0"/>
              <a:t>neden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 smtClean="0"/>
              <a:t>büyüme</a:t>
            </a:r>
            <a:r>
              <a:rPr lang="en-US" dirty="0" smtClean="0"/>
              <a:t> </a:t>
            </a:r>
            <a:r>
              <a:rPr lang="en-US" dirty="0" err="1" smtClean="0"/>
              <a:t>kısıtlılığı</a:t>
            </a:r>
            <a:r>
              <a:rPr lang="en-US" dirty="0" smtClean="0"/>
              <a:t>, TTTS, fetal </a:t>
            </a:r>
            <a:r>
              <a:rPr lang="en-US" dirty="0" err="1" smtClean="0"/>
              <a:t>hidrops</a:t>
            </a:r>
            <a:r>
              <a:rPr lang="en-US" dirty="0" smtClean="0"/>
              <a:t> da </a:t>
            </a:r>
            <a:r>
              <a:rPr lang="en-US" dirty="0" err="1" smtClean="0"/>
              <a:t>faydalıdır</a:t>
            </a:r>
            <a:r>
              <a:rPr lang="en-US" dirty="0" smtClean="0"/>
              <a:t>.</a:t>
            </a:r>
          </a:p>
          <a:p>
            <a:r>
              <a:rPr lang="en-US" dirty="0" smtClean="0"/>
              <a:t>22-24. </a:t>
            </a:r>
            <a:r>
              <a:rPr lang="en-US" dirty="0" err="1" smtClean="0"/>
              <a:t>haftalarda</a:t>
            </a:r>
            <a:r>
              <a:rPr lang="en-US" dirty="0" smtClean="0"/>
              <a:t> </a:t>
            </a:r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arterde</a:t>
            </a:r>
            <a:r>
              <a:rPr lang="en-US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impedans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çentikleşme</a:t>
            </a:r>
            <a:r>
              <a:rPr lang="en-US" dirty="0" smtClean="0"/>
              <a:t> PE, IUGR </a:t>
            </a:r>
            <a:r>
              <a:rPr lang="en-US" dirty="0" err="1" smtClean="0"/>
              <a:t>ve</a:t>
            </a:r>
            <a:r>
              <a:rPr lang="en-US" dirty="0" smtClean="0"/>
              <a:t> fetal </a:t>
            </a:r>
            <a:r>
              <a:rPr lang="en-US" dirty="0" err="1" smtClean="0"/>
              <a:t>ölüm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ilşkili</a:t>
            </a:r>
            <a:r>
              <a:rPr lang="en-US" dirty="0" smtClean="0"/>
              <a:t> </a:t>
            </a:r>
            <a:r>
              <a:rPr lang="en-US" dirty="0" err="1" smtClean="0"/>
              <a:t>bulunmuştur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016" y="393680"/>
            <a:ext cx="1973068" cy="19668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233" y="393681"/>
            <a:ext cx="2461392" cy="197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931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7115" r="-27115"/>
          <a:stretch>
            <a:fillRect/>
          </a:stretch>
        </p:blipFill>
        <p:spPr>
          <a:xfrm>
            <a:off x="-2022419" y="360638"/>
            <a:ext cx="13670927" cy="6132042"/>
          </a:xfrm>
        </p:spPr>
      </p:pic>
    </p:spTree>
    <p:extLst>
      <p:ext uri="{BB962C8B-B14F-4D97-AF65-F5344CB8AC3E}">
        <p14:creationId xmlns:p14="http://schemas.microsoft.com/office/powerpoint/2010/main" val="15453305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SONUÇ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132" y="1600200"/>
            <a:ext cx="8955868" cy="48768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Hiçbir</a:t>
            </a:r>
            <a:r>
              <a:rPr lang="en-US" dirty="0" smtClean="0"/>
              <a:t> </a:t>
            </a:r>
            <a:r>
              <a:rPr lang="en-US" dirty="0" smtClean="0"/>
              <a:t>test </a:t>
            </a:r>
            <a:r>
              <a:rPr lang="en-US" dirty="0" err="1" smtClean="0"/>
              <a:t>tek</a:t>
            </a:r>
            <a:r>
              <a:rPr lang="en-US" dirty="0" smtClean="0"/>
              <a:t> </a:t>
            </a:r>
            <a:r>
              <a:rPr lang="en-US" dirty="0" err="1" smtClean="0"/>
              <a:t>başına</a:t>
            </a:r>
            <a:r>
              <a:rPr lang="en-US" dirty="0" smtClean="0"/>
              <a:t> fetal </a:t>
            </a:r>
            <a:r>
              <a:rPr lang="en-US" dirty="0" err="1" smtClean="0"/>
              <a:t>hipoksiyi</a:t>
            </a:r>
            <a:r>
              <a:rPr lang="en-US" dirty="0" smtClean="0"/>
              <a:t> </a:t>
            </a:r>
            <a:r>
              <a:rPr lang="en-US" dirty="0" err="1" smtClean="0"/>
              <a:t>öngörmede</a:t>
            </a:r>
            <a:r>
              <a:rPr lang="en-US" dirty="0" smtClean="0"/>
              <a:t> </a:t>
            </a:r>
            <a:r>
              <a:rPr lang="en-US" dirty="0" err="1" smtClean="0"/>
              <a:t>etkin</a:t>
            </a:r>
            <a:r>
              <a:rPr lang="en-US" dirty="0" smtClean="0"/>
              <a:t> </a:t>
            </a:r>
            <a:r>
              <a:rPr lang="en-US" dirty="0" err="1" smtClean="0"/>
              <a:t>değil</a:t>
            </a:r>
            <a:endParaRPr lang="en-US" dirty="0" smtClean="0"/>
          </a:p>
          <a:p>
            <a:r>
              <a:rPr lang="en-US" dirty="0" err="1" smtClean="0"/>
              <a:t>Testlerin</a:t>
            </a:r>
            <a:r>
              <a:rPr lang="en-US" dirty="0" smtClean="0"/>
              <a:t> </a:t>
            </a:r>
            <a:r>
              <a:rPr lang="en-US" dirty="0" err="1" smtClean="0"/>
              <a:t>birlikte</a:t>
            </a:r>
            <a:r>
              <a:rPr lang="en-US" dirty="0" smtClean="0"/>
              <a:t> </a:t>
            </a:r>
            <a:r>
              <a:rPr lang="en-US" dirty="0" err="1" smtClean="0"/>
              <a:t>kullanımı</a:t>
            </a:r>
            <a:r>
              <a:rPr lang="en-US" dirty="0" smtClean="0"/>
              <a:t> </a:t>
            </a:r>
            <a:r>
              <a:rPr lang="en-US" dirty="0" err="1" smtClean="0"/>
              <a:t>öngörüyü</a:t>
            </a:r>
            <a:r>
              <a:rPr lang="en-US" dirty="0" smtClean="0"/>
              <a:t> </a:t>
            </a:r>
            <a:r>
              <a:rPr lang="en-US" dirty="0" err="1" smtClean="0"/>
              <a:t>kuvvetlendirir</a:t>
            </a:r>
            <a:endParaRPr lang="en-US" dirty="0" smtClean="0"/>
          </a:p>
          <a:p>
            <a:r>
              <a:rPr lang="en-US" dirty="0" err="1" smtClean="0"/>
              <a:t>Yalancı</a:t>
            </a:r>
            <a:r>
              <a:rPr lang="en-US" dirty="0" smtClean="0"/>
              <a:t> </a:t>
            </a:r>
            <a:r>
              <a:rPr lang="en-US" dirty="0" err="1" smtClean="0"/>
              <a:t>pozitiflikleri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, </a:t>
            </a:r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yaşı</a:t>
            </a:r>
            <a:r>
              <a:rPr lang="en-US" dirty="0" smtClean="0"/>
              <a:t>, </a:t>
            </a:r>
            <a:r>
              <a:rPr lang="en-US" dirty="0" err="1" smtClean="0"/>
              <a:t>ilaçlar</a:t>
            </a:r>
            <a:r>
              <a:rPr lang="en-US" dirty="0" smtClean="0"/>
              <a:t> </a:t>
            </a:r>
            <a:r>
              <a:rPr lang="en-US" dirty="0" err="1" smtClean="0"/>
              <a:t>vb</a:t>
            </a:r>
            <a:r>
              <a:rPr lang="en-US" dirty="0" smtClean="0"/>
              <a:t> </a:t>
            </a:r>
            <a:r>
              <a:rPr lang="en-US" dirty="0" err="1" smtClean="0"/>
              <a:t>etkileniyorlar</a:t>
            </a:r>
            <a:endParaRPr lang="en-US" dirty="0" smtClean="0"/>
          </a:p>
          <a:p>
            <a:r>
              <a:rPr lang="en-US" dirty="0" err="1" smtClean="0"/>
              <a:t>Etik</a:t>
            </a:r>
            <a:r>
              <a:rPr lang="en-US" dirty="0" smtClean="0"/>
              <a:t> </a:t>
            </a:r>
            <a:r>
              <a:rPr lang="en-US" dirty="0" err="1" smtClean="0"/>
              <a:t>nedenlerle</a:t>
            </a:r>
            <a:r>
              <a:rPr lang="en-US" dirty="0" smtClean="0"/>
              <a:t> </a:t>
            </a:r>
            <a:r>
              <a:rPr lang="en-US" dirty="0" err="1" smtClean="0"/>
              <a:t>güçlü</a:t>
            </a:r>
            <a:r>
              <a:rPr lang="en-US" dirty="0" smtClean="0"/>
              <a:t> </a:t>
            </a:r>
            <a:r>
              <a:rPr lang="en-US" dirty="0" err="1" smtClean="0"/>
              <a:t>çalışmalar</a:t>
            </a:r>
            <a:r>
              <a:rPr lang="en-US" dirty="0" smtClean="0"/>
              <a:t> </a:t>
            </a:r>
            <a:r>
              <a:rPr lang="en-US" dirty="0" err="1" smtClean="0"/>
              <a:t>yapılamıyor</a:t>
            </a:r>
            <a:r>
              <a:rPr lang="en-US" dirty="0" smtClean="0"/>
              <a:t>, </a:t>
            </a:r>
          </a:p>
          <a:p>
            <a:r>
              <a:rPr lang="en-US" dirty="0" smtClean="0"/>
              <a:t>Test </a:t>
            </a:r>
            <a:r>
              <a:rPr lang="en-US" dirty="0" err="1" smtClean="0"/>
              <a:t>yapılma</a:t>
            </a:r>
            <a:r>
              <a:rPr lang="en-US" dirty="0" smtClean="0"/>
              <a:t> </a:t>
            </a:r>
            <a:r>
              <a:rPr lang="en-US" dirty="0" err="1" smtClean="0"/>
              <a:t>sıklığı</a:t>
            </a:r>
            <a:r>
              <a:rPr lang="en-US" dirty="0" smtClean="0"/>
              <a:t> </a:t>
            </a:r>
            <a:r>
              <a:rPr lang="en-US" dirty="0" err="1" smtClean="0"/>
              <a:t>değişken</a:t>
            </a:r>
            <a:endParaRPr lang="en-US" dirty="0" smtClean="0"/>
          </a:p>
          <a:p>
            <a:r>
              <a:rPr lang="en-US" dirty="0" err="1" smtClean="0"/>
              <a:t>Testler</a:t>
            </a:r>
            <a:r>
              <a:rPr lang="en-US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riskli</a:t>
            </a:r>
            <a:r>
              <a:rPr lang="en-US" dirty="0" smtClean="0"/>
              <a:t> </a:t>
            </a:r>
            <a:r>
              <a:rPr lang="en-US" dirty="0" err="1" smtClean="0"/>
              <a:t>grupta</a:t>
            </a:r>
            <a:r>
              <a:rPr lang="en-US" dirty="0" smtClean="0"/>
              <a:t> 26-28. </a:t>
            </a:r>
            <a:r>
              <a:rPr lang="en-US" dirty="0" err="1" smtClean="0"/>
              <a:t>haftada</a:t>
            </a:r>
            <a:r>
              <a:rPr lang="en-US" dirty="0" smtClean="0"/>
              <a:t> </a:t>
            </a:r>
            <a:r>
              <a:rPr lang="en-US" dirty="0" err="1" smtClean="0"/>
              <a:t>uygulanabilir</a:t>
            </a:r>
            <a:r>
              <a:rPr lang="en-US" dirty="0" smtClean="0"/>
              <a:t> </a:t>
            </a:r>
            <a:r>
              <a:rPr lang="en-US" dirty="0" err="1" smtClean="0"/>
              <a:t>ama</a:t>
            </a:r>
            <a:r>
              <a:rPr lang="en-US" dirty="0" smtClean="0"/>
              <a:t> </a:t>
            </a:r>
            <a:r>
              <a:rPr lang="en-US" dirty="0" err="1" smtClean="0"/>
              <a:t>genellikle</a:t>
            </a:r>
            <a:r>
              <a:rPr lang="en-US" dirty="0" smtClean="0"/>
              <a:t> 32-34. </a:t>
            </a:r>
            <a:r>
              <a:rPr lang="en-US" dirty="0" err="1" smtClean="0"/>
              <a:t>haftada</a:t>
            </a:r>
            <a:r>
              <a:rPr lang="en-US" dirty="0" smtClean="0"/>
              <a:t> </a:t>
            </a:r>
            <a:r>
              <a:rPr lang="en-US" dirty="0" err="1" smtClean="0"/>
              <a:t>yapılır</a:t>
            </a:r>
            <a:endParaRPr lang="en-US" dirty="0" smtClean="0"/>
          </a:p>
          <a:p>
            <a:r>
              <a:rPr lang="en-US" dirty="0" err="1" smtClean="0"/>
              <a:t>Akut</a:t>
            </a:r>
            <a:r>
              <a:rPr lang="en-US" dirty="0" smtClean="0"/>
              <a:t> </a:t>
            </a:r>
            <a:r>
              <a:rPr lang="en-US" dirty="0" err="1" smtClean="0"/>
              <a:t>hipoksiyi</a:t>
            </a:r>
            <a:r>
              <a:rPr lang="en-US" dirty="0" smtClean="0"/>
              <a:t> (</a:t>
            </a:r>
            <a:r>
              <a:rPr lang="en-US" dirty="0" err="1" smtClean="0"/>
              <a:t>ablasyo,DM</a:t>
            </a:r>
            <a:r>
              <a:rPr lang="en-US" dirty="0" smtClean="0"/>
              <a:t>, </a:t>
            </a:r>
            <a:r>
              <a:rPr lang="en-US" dirty="0" err="1" smtClean="0"/>
              <a:t>kord</a:t>
            </a:r>
            <a:r>
              <a:rPr lang="en-US" dirty="0" smtClean="0"/>
              <a:t> </a:t>
            </a:r>
            <a:r>
              <a:rPr lang="en-US" dirty="0" err="1" smtClean="0"/>
              <a:t>sorunları</a:t>
            </a:r>
            <a:r>
              <a:rPr lang="en-US" dirty="0" smtClean="0"/>
              <a:t>) </a:t>
            </a:r>
            <a:r>
              <a:rPr lang="en-US" dirty="0" err="1" smtClean="0"/>
              <a:t>öngörme</a:t>
            </a:r>
            <a:r>
              <a:rPr lang="en-US" dirty="0" smtClean="0"/>
              <a:t> </a:t>
            </a:r>
            <a:r>
              <a:rPr lang="en-US" dirty="0" err="1" smtClean="0"/>
              <a:t>kapasiteleri</a:t>
            </a:r>
            <a:r>
              <a:rPr lang="en-US" dirty="0" smtClean="0"/>
              <a:t> </a:t>
            </a:r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zayıf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356" y="378265"/>
            <a:ext cx="2483930" cy="181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498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20" y="423358"/>
            <a:ext cx="8914647" cy="52370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3359" y="5832930"/>
            <a:ext cx="6946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480749"/>
                </a:solidFill>
              </a:rPr>
              <a:t>TEŞEKKÜRLER </a:t>
            </a:r>
            <a:r>
              <a:rPr lang="mr-IN" sz="4800" b="1" dirty="0" smtClean="0">
                <a:solidFill>
                  <a:srgbClr val="480749"/>
                </a:solidFill>
              </a:rPr>
              <a:t>…</a:t>
            </a:r>
            <a:r>
              <a:rPr lang="tr-TR" sz="4800" b="1" dirty="0" smtClean="0">
                <a:solidFill>
                  <a:srgbClr val="480749"/>
                </a:solidFill>
              </a:rPr>
              <a:t>.....</a:t>
            </a:r>
            <a:endParaRPr lang="en-US" sz="4800" b="1" dirty="0">
              <a:solidFill>
                <a:srgbClr val="4807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2770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215" r="-12215"/>
          <a:stretch>
            <a:fillRect/>
          </a:stretch>
        </p:blipFill>
        <p:spPr>
          <a:xfrm>
            <a:off x="-517363" y="533400"/>
            <a:ext cx="10159129" cy="5943600"/>
          </a:xfrm>
        </p:spPr>
      </p:pic>
    </p:spTree>
    <p:extLst>
      <p:ext uri="{BB962C8B-B14F-4D97-AF65-F5344CB8AC3E}">
        <p14:creationId xmlns:p14="http://schemas.microsoft.com/office/powerpoint/2010/main" val="42354911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38332" b="-38332"/>
          <a:stretch>
            <a:fillRect/>
          </a:stretch>
        </p:blipFill>
        <p:spPr>
          <a:xfrm>
            <a:off x="219487" y="-595837"/>
            <a:ext cx="8716784" cy="9062987"/>
          </a:xfrm>
        </p:spPr>
      </p:pic>
    </p:spTree>
    <p:extLst>
      <p:ext uri="{BB962C8B-B14F-4D97-AF65-F5344CB8AC3E}">
        <p14:creationId xmlns:p14="http://schemas.microsoft.com/office/powerpoint/2010/main" val="13659644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Fetal </a:t>
            </a:r>
            <a:r>
              <a:rPr lang="en-US" dirty="0" err="1" smtClean="0"/>
              <a:t>Kondisyonu</a:t>
            </a:r>
            <a:r>
              <a:rPr lang="en-US" dirty="0" smtClean="0"/>
              <a:t> </a:t>
            </a:r>
            <a:r>
              <a:rPr lang="en-US" dirty="0" err="1" smtClean="0"/>
              <a:t>Etkileyen</a:t>
            </a:r>
            <a:r>
              <a:rPr lang="en-US" dirty="0" smtClean="0"/>
              <a:t> </a:t>
            </a:r>
            <a:r>
              <a:rPr lang="en-US" dirty="0" err="1" smtClean="0"/>
              <a:t>Parametreler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FETAL </a:t>
            </a:r>
            <a:r>
              <a:rPr lang="en-US" b="1" dirty="0" err="1" smtClean="0"/>
              <a:t>HiPOKSi</a:t>
            </a:r>
            <a:r>
              <a:rPr lang="en-US" b="1" dirty="0" smtClean="0"/>
              <a:t> (</a:t>
            </a:r>
            <a:r>
              <a:rPr lang="en-US" b="1" dirty="0" err="1" smtClean="0"/>
              <a:t>Uteroplasental</a:t>
            </a:r>
            <a:r>
              <a:rPr lang="en-US" b="1" dirty="0" smtClean="0"/>
              <a:t> </a:t>
            </a:r>
            <a:r>
              <a:rPr lang="en-US" b="1" dirty="0" err="1" smtClean="0"/>
              <a:t>yetmezlikler</a:t>
            </a:r>
            <a:r>
              <a:rPr lang="en-US" b="1" dirty="0" smtClean="0"/>
              <a:t>)</a:t>
            </a:r>
          </a:p>
          <a:p>
            <a:r>
              <a:rPr lang="en-US" dirty="0" err="1" smtClean="0"/>
              <a:t>Gestasyonel</a:t>
            </a:r>
            <a:r>
              <a:rPr lang="en-US" dirty="0" smtClean="0"/>
              <a:t> </a:t>
            </a:r>
            <a:r>
              <a:rPr lang="en-US" dirty="0" err="1" smtClean="0"/>
              <a:t>yaş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uyku-uyanıklık</a:t>
            </a:r>
            <a:r>
              <a:rPr lang="en-US" dirty="0" smtClean="0"/>
              <a:t> </a:t>
            </a:r>
            <a:r>
              <a:rPr lang="en-US" dirty="0" err="1" smtClean="0"/>
              <a:t>durumu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anomaliler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hastalıklar</a:t>
            </a:r>
            <a:endParaRPr lang="en-US" dirty="0" smtClean="0"/>
          </a:p>
          <a:p>
            <a:r>
              <a:rPr lang="en-US" dirty="0" err="1" smtClean="0"/>
              <a:t>Gebenin</a:t>
            </a:r>
            <a:r>
              <a:rPr lang="en-US" dirty="0" smtClean="0"/>
              <a:t> </a:t>
            </a:r>
            <a:r>
              <a:rPr lang="en-US" dirty="0" err="1" smtClean="0"/>
              <a:t>ilaç</a:t>
            </a:r>
            <a:r>
              <a:rPr lang="en-US" dirty="0" smtClean="0"/>
              <a:t> </a:t>
            </a:r>
            <a:r>
              <a:rPr lang="en-US" dirty="0" err="1" smtClean="0"/>
              <a:t>kullanma</a:t>
            </a:r>
            <a:r>
              <a:rPr lang="en-US" dirty="0" smtClean="0"/>
              <a:t> </a:t>
            </a:r>
            <a:r>
              <a:rPr lang="en-US" dirty="0" err="1" smtClean="0"/>
              <a:t>durumu</a:t>
            </a:r>
            <a:endParaRPr lang="en-US" dirty="0" smtClean="0"/>
          </a:p>
          <a:p>
            <a:r>
              <a:rPr lang="en-US" dirty="0" err="1" smtClean="0"/>
              <a:t>Sigara</a:t>
            </a:r>
            <a:r>
              <a:rPr lang="en-US" dirty="0" smtClean="0"/>
              <a:t> </a:t>
            </a:r>
            <a:r>
              <a:rPr lang="en-US" dirty="0" err="1" smtClean="0"/>
              <a:t>içme</a:t>
            </a:r>
            <a:r>
              <a:rPr lang="en-US" dirty="0" smtClean="0"/>
              <a:t> </a:t>
            </a:r>
            <a:r>
              <a:rPr lang="en-US" dirty="0" err="1" smtClean="0"/>
              <a:t>öyküsü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956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875" b="7875"/>
          <a:stretch>
            <a:fillRect/>
          </a:stretch>
        </p:blipFill>
        <p:spPr>
          <a:xfrm>
            <a:off x="457200" y="533400"/>
            <a:ext cx="8229600" cy="5943600"/>
          </a:xfrm>
        </p:spPr>
      </p:pic>
    </p:spTree>
    <p:extLst>
      <p:ext uri="{BB962C8B-B14F-4D97-AF65-F5344CB8AC3E}">
        <p14:creationId xmlns:p14="http://schemas.microsoft.com/office/powerpoint/2010/main" val="419674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643" b="3643"/>
          <a:stretch>
            <a:fillRect/>
          </a:stretch>
        </p:blipFill>
        <p:spPr>
          <a:xfrm>
            <a:off x="457200" y="533400"/>
            <a:ext cx="8229600" cy="5943600"/>
          </a:xfrm>
        </p:spPr>
      </p:pic>
    </p:spTree>
    <p:extLst>
      <p:ext uri="{BB962C8B-B14F-4D97-AF65-F5344CB8AC3E}">
        <p14:creationId xmlns:p14="http://schemas.microsoft.com/office/powerpoint/2010/main" val="19698798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123" b="2123"/>
          <a:stretch>
            <a:fillRect/>
          </a:stretch>
        </p:blipFill>
        <p:spPr>
          <a:xfrm>
            <a:off x="457200" y="533400"/>
            <a:ext cx="8229600" cy="5943600"/>
          </a:xfrm>
        </p:spPr>
      </p:pic>
    </p:spTree>
    <p:extLst>
      <p:ext uri="{BB962C8B-B14F-4D97-AF65-F5344CB8AC3E}">
        <p14:creationId xmlns:p14="http://schemas.microsoft.com/office/powerpoint/2010/main" val="234384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Fetal </a:t>
            </a:r>
            <a:r>
              <a:rPr lang="en-US" dirty="0" err="1" smtClean="0"/>
              <a:t>Ölüm</a:t>
            </a:r>
            <a:r>
              <a:rPr lang="en-US" dirty="0" smtClean="0"/>
              <a:t> </a:t>
            </a:r>
            <a:r>
              <a:rPr lang="en-US" dirty="0" err="1" smtClean="0"/>
              <a:t>Riskinin</a:t>
            </a:r>
            <a:r>
              <a:rPr lang="en-US" dirty="0" smtClean="0"/>
              <a:t> </a:t>
            </a:r>
            <a:r>
              <a:rPr lang="en-US" dirty="0" err="1" smtClean="0"/>
              <a:t>Arttığı</a:t>
            </a:r>
            <a:r>
              <a:rPr lang="en-US" dirty="0" smtClean="0"/>
              <a:t> </a:t>
            </a:r>
            <a:r>
              <a:rPr lang="en-US" dirty="0" err="1" smtClean="0"/>
              <a:t>Durumlar</a:t>
            </a:r>
            <a:r>
              <a:rPr lang="en-US" dirty="0" smtClean="0"/>
              <a:t> (ACOG)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Diayabet</a:t>
            </a:r>
            <a:endParaRPr lang="en-US" dirty="0" smtClean="0"/>
          </a:p>
          <a:p>
            <a:r>
              <a:rPr lang="en-US" dirty="0" err="1" smtClean="0"/>
              <a:t>Gebeliğin</a:t>
            </a:r>
            <a:r>
              <a:rPr lang="en-US" dirty="0" smtClean="0"/>
              <a:t> </a:t>
            </a:r>
            <a:r>
              <a:rPr lang="en-US" dirty="0" err="1" smtClean="0"/>
              <a:t>Hipertansif</a:t>
            </a:r>
            <a:r>
              <a:rPr lang="en-US" dirty="0" smtClean="0"/>
              <a:t> </a:t>
            </a:r>
            <a:r>
              <a:rPr lang="en-US" dirty="0" err="1" smtClean="0"/>
              <a:t>Hastalıkları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Büyüme</a:t>
            </a:r>
            <a:r>
              <a:rPr lang="en-US" dirty="0" smtClean="0"/>
              <a:t> </a:t>
            </a:r>
            <a:r>
              <a:rPr lang="en-US" dirty="0" err="1" smtClean="0"/>
              <a:t>Kısıtlılığı</a:t>
            </a:r>
            <a:endParaRPr lang="en-US" dirty="0" smtClean="0"/>
          </a:p>
          <a:p>
            <a:r>
              <a:rPr lang="en-US" dirty="0" err="1" smtClean="0"/>
              <a:t>Çoğul</a:t>
            </a:r>
            <a:r>
              <a:rPr lang="en-US" dirty="0" smtClean="0"/>
              <a:t> </a:t>
            </a:r>
            <a:r>
              <a:rPr lang="en-US" dirty="0" err="1" smtClean="0"/>
              <a:t>Gebelikler</a:t>
            </a:r>
            <a:endParaRPr lang="en-US" dirty="0" smtClean="0"/>
          </a:p>
          <a:p>
            <a:r>
              <a:rPr lang="en-US" dirty="0" err="1" smtClean="0"/>
              <a:t>Postterm</a:t>
            </a:r>
            <a:r>
              <a:rPr lang="en-US" dirty="0" smtClean="0"/>
              <a:t> </a:t>
            </a:r>
            <a:r>
              <a:rPr lang="en-US" dirty="0" err="1" smtClean="0"/>
              <a:t>gebelikler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Hareket</a:t>
            </a:r>
            <a:r>
              <a:rPr lang="en-US" dirty="0" smtClean="0"/>
              <a:t> </a:t>
            </a:r>
            <a:r>
              <a:rPr lang="en-US" dirty="0" err="1" smtClean="0"/>
              <a:t>Azlığı</a:t>
            </a:r>
            <a:endParaRPr lang="en-US" dirty="0" smtClean="0"/>
          </a:p>
          <a:p>
            <a:r>
              <a:rPr lang="en-US" dirty="0" err="1" smtClean="0"/>
              <a:t>Sistemik</a:t>
            </a:r>
            <a:r>
              <a:rPr lang="en-US" dirty="0" smtClean="0"/>
              <a:t> Lupus </a:t>
            </a:r>
            <a:r>
              <a:rPr lang="en-US" dirty="0" err="1" smtClean="0"/>
              <a:t>Eritematozus</a:t>
            </a:r>
            <a:endParaRPr lang="en-US" dirty="0" smtClean="0"/>
          </a:p>
          <a:p>
            <a:r>
              <a:rPr lang="en-US" dirty="0" err="1" smtClean="0"/>
              <a:t>Antifosfolipit</a:t>
            </a:r>
            <a:r>
              <a:rPr lang="en-US" dirty="0" smtClean="0"/>
              <a:t> </a:t>
            </a:r>
            <a:r>
              <a:rPr lang="en-US" dirty="0" err="1" smtClean="0"/>
              <a:t>Sendromu</a:t>
            </a:r>
            <a:endParaRPr lang="en-US" dirty="0" smtClean="0"/>
          </a:p>
          <a:p>
            <a:r>
              <a:rPr lang="en-US" dirty="0" smtClean="0"/>
              <a:t>Sickle Cell </a:t>
            </a:r>
            <a:r>
              <a:rPr lang="en-US" dirty="0" err="1" smtClean="0"/>
              <a:t>Anemi</a:t>
            </a:r>
            <a:endParaRPr lang="en-US" dirty="0" smtClean="0"/>
          </a:p>
          <a:p>
            <a:r>
              <a:rPr lang="en-US" dirty="0" err="1" smtClean="0"/>
              <a:t>Alloimmünizasyon</a:t>
            </a:r>
            <a:endParaRPr lang="en-US" dirty="0" smtClean="0"/>
          </a:p>
          <a:p>
            <a:r>
              <a:rPr lang="en-US" dirty="0" err="1" smtClean="0"/>
              <a:t>Oligo-Polihidramniyos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Ölüm</a:t>
            </a:r>
            <a:r>
              <a:rPr lang="en-US" dirty="0" smtClean="0"/>
              <a:t> </a:t>
            </a:r>
            <a:r>
              <a:rPr lang="en-US" dirty="0" err="1" smtClean="0"/>
              <a:t>Öyküsü</a:t>
            </a:r>
            <a:endParaRPr lang="en-US" dirty="0" smtClean="0"/>
          </a:p>
          <a:p>
            <a:r>
              <a:rPr lang="en-US" dirty="0" smtClean="0"/>
              <a:t>Preterm </a:t>
            </a:r>
            <a:r>
              <a:rPr lang="en-US" dirty="0" err="1" smtClean="0"/>
              <a:t>Prematüre</a:t>
            </a:r>
            <a:r>
              <a:rPr lang="en-US" dirty="0" smtClean="0"/>
              <a:t> </a:t>
            </a:r>
            <a:r>
              <a:rPr lang="en-US" dirty="0" err="1" smtClean="0"/>
              <a:t>Membran</a:t>
            </a:r>
            <a:r>
              <a:rPr lang="en-US" dirty="0" smtClean="0"/>
              <a:t> </a:t>
            </a:r>
            <a:r>
              <a:rPr lang="en-US" dirty="0" err="1" smtClean="0"/>
              <a:t>Rüptürü</a:t>
            </a:r>
            <a:endParaRPr lang="en-US" dirty="0" smtClean="0"/>
          </a:p>
          <a:p>
            <a:r>
              <a:rPr lang="en-US" dirty="0" err="1" smtClean="0"/>
              <a:t>Diğer</a:t>
            </a:r>
            <a:r>
              <a:rPr lang="en-US" dirty="0" smtClean="0"/>
              <a:t>( </a:t>
            </a:r>
            <a:r>
              <a:rPr lang="en-US" dirty="0" err="1" smtClean="0"/>
              <a:t>Kalp</a:t>
            </a:r>
            <a:r>
              <a:rPr lang="en-US" dirty="0" smtClean="0"/>
              <a:t> hast., </a:t>
            </a:r>
            <a:r>
              <a:rPr lang="en-US" dirty="0" err="1" smtClean="0"/>
              <a:t>hipertiroidi</a:t>
            </a:r>
            <a:r>
              <a:rPr lang="en-US" dirty="0" smtClean="0"/>
              <a:t>, </a:t>
            </a:r>
            <a:r>
              <a:rPr lang="en-US" dirty="0" err="1" smtClean="0"/>
              <a:t>damar</a:t>
            </a:r>
            <a:r>
              <a:rPr lang="en-US" dirty="0" smtClean="0"/>
              <a:t> hast. </a:t>
            </a:r>
            <a:r>
              <a:rPr lang="en-US" dirty="0" err="1"/>
              <a:t>v</a:t>
            </a:r>
            <a:r>
              <a:rPr lang="en-US" dirty="0" err="1" smtClean="0"/>
              <a:t>b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377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605" b="1605"/>
          <a:stretch>
            <a:fillRect/>
          </a:stretch>
        </p:blipFill>
        <p:spPr>
          <a:xfrm>
            <a:off x="313553" y="533400"/>
            <a:ext cx="8575685" cy="5943600"/>
          </a:xfrm>
        </p:spPr>
      </p:pic>
    </p:spTree>
    <p:extLst>
      <p:ext uri="{BB962C8B-B14F-4D97-AF65-F5344CB8AC3E}">
        <p14:creationId xmlns:p14="http://schemas.microsoft.com/office/powerpoint/2010/main" val="1742034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174" r="-8174"/>
          <a:stretch>
            <a:fillRect/>
          </a:stretch>
        </p:blipFill>
        <p:spPr>
          <a:xfrm>
            <a:off x="-188133" y="533400"/>
            <a:ext cx="9579055" cy="5943600"/>
          </a:xfrm>
        </p:spPr>
      </p:pic>
    </p:spTree>
    <p:extLst>
      <p:ext uri="{BB962C8B-B14F-4D97-AF65-F5344CB8AC3E}">
        <p14:creationId xmlns:p14="http://schemas.microsoft.com/office/powerpoint/2010/main" val="1415522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612" r="-6612"/>
          <a:stretch>
            <a:fillRect/>
          </a:stretch>
        </p:blipFill>
        <p:spPr>
          <a:xfrm>
            <a:off x="-109745" y="533400"/>
            <a:ext cx="9406601" cy="5943600"/>
          </a:xfrm>
        </p:spPr>
      </p:pic>
    </p:spTree>
    <p:extLst>
      <p:ext uri="{BB962C8B-B14F-4D97-AF65-F5344CB8AC3E}">
        <p14:creationId xmlns:p14="http://schemas.microsoft.com/office/powerpoint/2010/main" val="31931237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748" r="-12748"/>
          <a:stretch>
            <a:fillRect/>
          </a:stretch>
        </p:blipFill>
        <p:spPr>
          <a:xfrm>
            <a:off x="-768206" y="533400"/>
            <a:ext cx="10801913" cy="5943600"/>
          </a:xfrm>
        </p:spPr>
      </p:pic>
    </p:spTree>
    <p:extLst>
      <p:ext uri="{BB962C8B-B14F-4D97-AF65-F5344CB8AC3E}">
        <p14:creationId xmlns:p14="http://schemas.microsoft.com/office/powerpoint/2010/main" val="28723002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595" r="-18595"/>
          <a:stretch>
            <a:fillRect/>
          </a:stretch>
        </p:blipFill>
        <p:spPr>
          <a:xfrm>
            <a:off x="-1379635" y="533400"/>
            <a:ext cx="12024772" cy="5943600"/>
          </a:xfrm>
        </p:spPr>
      </p:pic>
    </p:spTree>
    <p:extLst>
      <p:ext uri="{BB962C8B-B14F-4D97-AF65-F5344CB8AC3E}">
        <p14:creationId xmlns:p14="http://schemas.microsoft.com/office/powerpoint/2010/main" val="17124540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604" r="-16604"/>
          <a:stretch>
            <a:fillRect/>
          </a:stretch>
        </p:blipFill>
        <p:spPr>
          <a:xfrm>
            <a:off x="-1097437" y="533118"/>
            <a:ext cx="11350632" cy="6069322"/>
          </a:xfrm>
        </p:spPr>
      </p:pic>
    </p:spTree>
    <p:extLst>
      <p:ext uri="{BB962C8B-B14F-4D97-AF65-F5344CB8AC3E}">
        <p14:creationId xmlns:p14="http://schemas.microsoft.com/office/powerpoint/2010/main" val="28789358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1028" r="-21028"/>
          <a:stretch>
            <a:fillRect/>
          </a:stretch>
        </p:blipFill>
        <p:spPr>
          <a:xfrm>
            <a:off x="-1661829" y="376318"/>
            <a:ext cx="12338324" cy="6179082"/>
          </a:xfrm>
        </p:spPr>
      </p:pic>
    </p:spTree>
    <p:extLst>
      <p:ext uri="{BB962C8B-B14F-4D97-AF65-F5344CB8AC3E}">
        <p14:creationId xmlns:p14="http://schemas.microsoft.com/office/powerpoint/2010/main" val="21205113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868" r="-18868"/>
          <a:stretch>
            <a:fillRect/>
          </a:stretch>
        </p:blipFill>
        <p:spPr>
          <a:xfrm>
            <a:off x="-1426668" y="344958"/>
            <a:ext cx="12056127" cy="6132042"/>
          </a:xfrm>
        </p:spPr>
      </p:pic>
    </p:spTree>
    <p:extLst>
      <p:ext uri="{BB962C8B-B14F-4D97-AF65-F5344CB8AC3E}">
        <p14:creationId xmlns:p14="http://schemas.microsoft.com/office/powerpoint/2010/main" val="10521082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9048" r="-19048"/>
          <a:stretch>
            <a:fillRect/>
          </a:stretch>
        </p:blipFill>
        <p:spPr>
          <a:xfrm>
            <a:off x="-1724543" y="329278"/>
            <a:ext cx="12463745" cy="6147722"/>
          </a:xfrm>
        </p:spPr>
      </p:pic>
    </p:spTree>
    <p:extLst>
      <p:ext uri="{BB962C8B-B14F-4D97-AF65-F5344CB8AC3E}">
        <p14:creationId xmlns:p14="http://schemas.microsoft.com/office/powerpoint/2010/main" val="17621674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717" r="-13717"/>
          <a:stretch>
            <a:fillRect/>
          </a:stretch>
        </p:blipFill>
        <p:spPr>
          <a:xfrm>
            <a:off x="-674141" y="313598"/>
            <a:ext cx="10566749" cy="6163402"/>
          </a:xfrm>
        </p:spPr>
      </p:pic>
    </p:spTree>
    <p:extLst>
      <p:ext uri="{BB962C8B-B14F-4D97-AF65-F5344CB8AC3E}">
        <p14:creationId xmlns:p14="http://schemas.microsoft.com/office/powerpoint/2010/main" val="3430501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Olası</a:t>
            </a:r>
            <a:r>
              <a:rPr lang="en-US" dirty="0" smtClean="0"/>
              <a:t> </a:t>
            </a:r>
            <a:r>
              <a:rPr lang="en-US" dirty="0" err="1" smtClean="0"/>
              <a:t>Endikasyonlar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İleri</a:t>
            </a:r>
            <a:r>
              <a:rPr lang="en-US" dirty="0" smtClean="0"/>
              <a:t> </a:t>
            </a:r>
            <a:r>
              <a:rPr lang="en-US" dirty="0" err="1" smtClean="0"/>
              <a:t>anne</a:t>
            </a:r>
            <a:r>
              <a:rPr lang="en-US" dirty="0" smtClean="0"/>
              <a:t> </a:t>
            </a:r>
            <a:r>
              <a:rPr lang="en-US" dirty="0" err="1" smtClean="0"/>
              <a:t>yaşı</a:t>
            </a:r>
            <a:endParaRPr lang="en-US" dirty="0" smtClean="0"/>
          </a:p>
          <a:p>
            <a:r>
              <a:rPr lang="en-US" dirty="0" err="1" smtClean="0"/>
              <a:t>Obesite</a:t>
            </a:r>
            <a:endParaRPr lang="en-US" dirty="0" smtClean="0"/>
          </a:p>
          <a:p>
            <a:r>
              <a:rPr lang="en-US" dirty="0" smtClean="0"/>
              <a:t>Major </a:t>
            </a:r>
            <a:r>
              <a:rPr lang="en-US" dirty="0" err="1" smtClean="0"/>
              <a:t>yapısal</a:t>
            </a:r>
            <a:r>
              <a:rPr lang="en-US" dirty="0" smtClean="0"/>
              <a:t> </a:t>
            </a:r>
            <a:r>
              <a:rPr lang="en-US" dirty="0" err="1" smtClean="0"/>
              <a:t>anomali</a:t>
            </a:r>
            <a:r>
              <a:rPr lang="en-US" dirty="0" smtClean="0"/>
              <a:t> </a:t>
            </a:r>
            <a:r>
              <a:rPr lang="en-US" dirty="0" err="1" smtClean="0"/>
              <a:t>varlığı</a:t>
            </a:r>
            <a:endParaRPr lang="en-US" dirty="0" smtClean="0"/>
          </a:p>
          <a:p>
            <a:r>
              <a:rPr lang="en-US" dirty="0" err="1" smtClean="0"/>
              <a:t>Anormal</a:t>
            </a:r>
            <a:r>
              <a:rPr lang="en-US" dirty="0" smtClean="0"/>
              <a:t> Down </a:t>
            </a:r>
            <a:r>
              <a:rPr lang="en-US" dirty="0" err="1" smtClean="0"/>
              <a:t>sendromu</a:t>
            </a:r>
            <a:r>
              <a:rPr lang="en-US" dirty="0" smtClean="0"/>
              <a:t> </a:t>
            </a:r>
            <a:r>
              <a:rPr lang="en-US" dirty="0" err="1" smtClean="0"/>
              <a:t>birinci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ikinci</a:t>
            </a:r>
            <a:r>
              <a:rPr lang="en-US" dirty="0" smtClean="0"/>
              <a:t> trimester </a:t>
            </a:r>
            <a:r>
              <a:rPr lang="en-US" dirty="0" err="1" smtClean="0"/>
              <a:t>tarama</a:t>
            </a:r>
            <a:r>
              <a:rPr lang="en-US" dirty="0" smtClean="0"/>
              <a:t> </a:t>
            </a:r>
            <a:r>
              <a:rPr lang="en-US" dirty="0" err="1" smtClean="0"/>
              <a:t>testi</a:t>
            </a:r>
            <a:r>
              <a:rPr lang="en-US" dirty="0" smtClean="0"/>
              <a:t> </a:t>
            </a:r>
            <a:r>
              <a:rPr lang="en-US" dirty="0" err="1" smtClean="0"/>
              <a:t>sonucu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740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964" b="7517"/>
          <a:stretch/>
        </p:blipFill>
        <p:spPr>
          <a:xfrm>
            <a:off x="0" y="172483"/>
            <a:ext cx="9144000" cy="6805080"/>
          </a:xfrm>
        </p:spPr>
      </p:pic>
    </p:spTree>
    <p:extLst>
      <p:ext uri="{BB962C8B-B14F-4D97-AF65-F5344CB8AC3E}">
        <p14:creationId xmlns:p14="http://schemas.microsoft.com/office/powerpoint/2010/main" val="1395230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İYİLİK HALİ TESTLERİ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sz="2800" dirty="0" smtClean="0"/>
          </a:p>
          <a:p>
            <a:r>
              <a:rPr lang="en-US" sz="2800" dirty="0" smtClean="0"/>
              <a:t>Fetal </a:t>
            </a:r>
            <a:r>
              <a:rPr lang="en-US" sz="2800" dirty="0" err="1" smtClean="0"/>
              <a:t>Hareket</a:t>
            </a:r>
            <a:r>
              <a:rPr lang="en-US" sz="2800" dirty="0" smtClean="0"/>
              <a:t> </a:t>
            </a:r>
            <a:r>
              <a:rPr lang="en-US" sz="2800" dirty="0" err="1" smtClean="0"/>
              <a:t>Sayımı</a:t>
            </a:r>
            <a:endParaRPr lang="en-US" sz="2800" dirty="0" smtClean="0"/>
          </a:p>
          <a:p>
            <a:r>
              <a:rPr lang="en-US" sz="2800" dirty="0" smtClean="0"/>
              <a:t>NST</a:t>
            </a:r>
          </a:p>
          <a:p>
            <a:r>
              <a:rPr lang="en-US" sz="2800" dirty="0"/>
              <a:t>C</a:t>
            </a:r>
            <a:r>
              <a:rPr lang="en-US" sz="2800" dirty="0" smtClean="0"/>
              <a:t>ST</a:t>
            </a:r>
          </a:p>
          <a:p>
            <a:r>
              <a:rPr lang="en-US" sz="2800" dirty="0" err="1" smtClean="0"/>
              <a:t>Biyofizik</a:t>
            </a:r>
            <a:r>
              <a:rPr lang="en-US" sz="2800" dirty="0" smtClean="0"/>
              <a:t> </a:t>
            </a:r>
            <a:r>
              <a:rPr lang="en-US" sz="2800" dirty="0" err="1" smtClean="0"/>
              <a:t>Profil</a:t>
            </a:r>
            <a:r>
              <a:rPr lang="en-US" sz="2800" dirty="0" smtClean="0"/>
              <a:t> (BFP)</a:t>
            </a:r>
          </a:p>
          <a:p>
            <a:r>
              <a:rPr lang="en-US" sz="2800" dirty="0" err="1" smtClean="0"/>
              <a:t>Modifiye</a:t>
            </a:r>
            <a:r>
              <a:rPr lang="en-US" sz="2800" dirty="0" smtClean="0"/>
              <a:t> </a:t>
            </a:r>
            <a:r>
              <a:rPr lang="en-US" sz="2800" dirty="0" err="1" smtClean="0"/>
              <a:t>Biyofizik</a:t>
            </a:r>
            <a:r>
              <a:rPr lang="en-US" sz="2800" dirty="0" smtClean="0"/>
              <a:t> </a:t>
            </a:r>
            <a:r>
              <a:rPr lang="en-US" sz="2800" dirty="0" err="1" smtClean="0"/>
              <a:t>Profil</a:t>
            </a:r>
            <a:r>
              <a:rPr lang="en-US" sz="2800" dirty="0" smtClean="0"/>
              <a:t> (MBFP)</a:t>
            </a:r>
          </a:p>
          <a:p>
            <a:r>
              <a:rPr lang="en-US" sz="2800" dirty="0" smtClean="0"/>
              <a:t>Doppler USG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668" y="1600200"/>
            <a:ext cx="3321265" cy="300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0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HAREKET SAYIMI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Gebeliğin</a:t>
            </a:r>
            <a:r>
              <a:rPr lang="en-US" dirty="0" smtClean="0"/>
              <a:t> </a:t>
            </a:r>
            <a:r>
              <a:rPr lang="en-US" dirty="0" smtClean="0"/>
              <a:t>7-9</a:t>
            </a:r>
            <a:r>
              <a:rPr lang="en-US" dirty="0" smtClean="0"/>
              <a:t>. </a:t>
            </a:r>
            <a:r>
              <a:rPr lang="en-US" dirty="0" err="1" smtClean="0"/>
              <a:t>haftası</a:t>
            </a:r>
            <a:r>
              <a:rPr lang="en-US" dirty="0" smtClean="0"/>
              <a:t> USG</a:t>
            </a:r>
          </a:p>
          <a:p>
            <a:r>
              <a:rPr lang="en-US" dirty="0" smtClean="0"/>
              <a:t>16-18 </a:t>
            </a:r>
            <a:r>
              <a:rPr lang="en-US" dirty="0" err="1" smtClean="0"/>
              <a:t>haftası</a:t>
            </a:r>
            <a:r>
              <a:rPr lang="en-US" dirty="0" smtClean="0"/>
              <a:t> </a:t>
            </a:r>
            <a:r>
              <a:rPr lang="en-US" dirty="0" err="1" smtClean="0"/>
              <a:t>anne</a:t>
            </a:r>
            <a:r>
              <a:rPr lang="en-US" dirty="0" smtClean="0"/>
              <a:t> </a:t>
            </a:r>
            <a:r>
              <a:rPr lang="en-US" dirty="0" err="1" smtClean="0"/>
              <a:t>hisseder</a:t>
            </a:r>
            <a:endParaRPr lang="en-US" dirty="0" smtClean="0"/>
          </a:p>
          <a:p>
            <a:r>
              <a:rPr lang="en-US" dirty="0" err="1" smtClean="0"/>
              <a:t>Multiparlar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hisseder</a:t>
            </a:r>
            <a:endParaRPr lang="en-US" dirty="0" smtClean="0"/>
          </a:p>
          <a:p>
            <a:r>
              <a:rPr lang="en-US" dirty="0" err="1" smtClean="0"/>
              <a:t>Gece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hissedilir</a:t>
            </a:r>
            <a:endParaRPr lang="en-US" dirty="0" smtClean="0"/>
          </a:p>
          <a:p>
            <a:r>
              <a:rPr lang="en-US" dirty="0" err="1" smtClean="0"/>
              <a:t>Terme</a:t>
            </a:r>
            <a:r>
              <a:rPr lang="en-US" dirty="0" smtClean="0"/>
              <a:t> </a:t>
            </a:r>
            <a:r>
              <a:rPr lang="en-US" dirty="0" err="1" smtClean="0"/>
              <a:t>doğru</a:t>
            </a:r>
            <a:r>
              <a:rPr lang="en-US" dirty="0" smtClean="0"/>
              <a:t> </a:t>
            </a:r>
            <a:r>
              <a:rPr lang="en-US" dirty="0" err="1" smtClean="0"/>
              <a:t>azalır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0" y="2164680"/>
            <a:ext cx="2921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19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HAREKET SAYIMI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Belirgin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sayı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optimal </a:t>
            </a:r>
            <a:r>
              <a:rPr lang="en-US" dirty="0" err="1" smtClean="0"/>
              <a:t>tanı</a:t>
            </a:r>
            <a:r>
              <a:rPr lang="en-US" dirty="0" smtClean="0"/>
              <a:t> </a:t>
            </a:r>
            <a:r>
              <a:rPr lang="en-US" dirty="0" err="1" smtClean="0"/>
              <a:t>yöntemi</a:t>
            </a:r>
            <a:r>
              <a:rPr lang="en-US" dirty="0" smtClean="0"/>
              <a:t> </a:t>
            </a:r>
            <a:r>
              <a:rPr lang="en-US" dirty="0" err="1" smtClean="0"/>
              <a:t>yok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(Cardiff, Pearson, </a:t>
            </a:r>
            <a:r>
              <a:rPr lang="en-US" dirty="0" err="1" smtClean="0"/>
              <a:t>Sadovsky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>
                <a:solidFill>
                  <a:srgbClr val="FF0000"/>
                </a:solidFill>
              </a:rPr>
              <a:t>İstirahatte</a:t>
            </a:r>
            <a:r>
              <a:rPr lang="en-US" dirty="0" smtClean="0">
                <a:solidFill>
                  <a:srgbClr val="FF0000"/>
                </a:solidFill>
              </a:rPr>
              <a:t>;</a:t>
            </a:r>
          </a:p>
          <a:p>
            <a:r>
              <a:rPr lang="en-US" dirty="0" smtClean="0"/>
              <a:t>2 </a:t>
            </a:r>
            <a:r>
              <a:rPr lang="en-US" dirty="0" err="1" smtClean="0"/>
              <a:t>saatte</a:t>
            </a:r>
            <a:r>
              <a:rPr lang="en-US" dirty="0" smtClean="0"/>
              <a:t> 10 </a:t>
            </a:r>
            <a:r>
              <a:rPr lang="en-US" dirty="0" err="1" smtClean="0"/>
              <a:t>hareket</a:t>
            </a:r>
            <a:endParaRPr lang="en-US" dirty="0" smtClean="0"/>
          </a:p>
          <a:p>
            <a:r>
              <a:rPr lang="en-US" dirty="0" smtClean="0"/>
              <a:t>1 </a:t>
            </a:r>
            <a:r>
              <a:rPr lang="en-US" dirty="0" err="1" smtClean="0"/>
              <a:t>saatte</a:t>
            </a:r>
            <a:r>
              <a:rPr lang="en-US" dirty="0" smtClean="0"/>
              <a:t> 4 </a:t>
            </a:r>
            <a:r>
              <a:rPr lang="en-US" dirty="0" err="1" smtClean="0"/>
              <a:t>hareket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Aktif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halde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12 </a:t>
            </a:r>
            <a:r>
              <a:rPr lang="en-US" dirty="0" err="1" smtClean="0"/>
              <a:t>saatte</a:t>
            </a:r>
            <a:r>
              <a:rPr lang="en-US" dirty="0" smtClean="0"/>
              <a:t> 10 </a:t>
            </a:r>
            <a:r>
              <a:rPr lang="en-US" dirty="0" err="1" smtClean="0"/>
              <a:t>hareket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</a:t>
            </a:r>
            <a:r>
              <a:rPr lang="en-US" sz="2800" dirty="0" smtClean="0">
                <a:solidFill>
                  <a:srgbClr val="FF0000"/>
                </a:solidFill>
              </a:rPr>
              <a:t>NORMAL KABUL EDİLİYOR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516" y="2494460"/>
            <a:ext cx="4048141" cy="271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011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5261</TotalTime>
  <Words>881</Words>
  <Application>Microsoft Macintosh PowerPoint</Application>
  <PresentationFormat>On-screen Show (4:3)</PresentationFormat>
  <Paragraphs>236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Clarity</vt:lpstr>
      <vt:lpstr>ANTEPARTUM FETAL İYİLİK HALİ TESTLERİ VE  DOĞUM ZAMANLAMASI</vt:lpstr>
      <vt:lpstr>AMAÇ</vt:lpstr>
      <vt:lpstr>FETAL HİPOKSİ</vt:lpstr>
      <vt:lpstr>Fetal Ölüm Riskinin Arttığı Durumlar (ACOG)</vt:lpstr>
      <vt:lpstr>Olası Endikasyonlar</vt:lpstr>
      <vt:lpstr>PowerPoint Presentation</vt:lpstr>
      <vt:lpstr>FETAL İYİLİK HALİ TESTLERİ</vt:lpstr>
      <vt:lpstr>FETAL HAREKET SAYIMI</vt:lpstr>
      <vt:lpstr>FETAL HAREKET SAYIMI</vt:lpstr>
      <vt:lpstr>FETAL HAREKET AZALIRSA</vt:lpstr>
      <vt:lpstr>FETAL HAREKETLERİ DEĞERLENDİRİRKEN</vt:lpstr>
      <vt:lpstr>FETAL HAREKET NEDEN HİSSEDİLMEZ?</vt:lpstr>
      <vt:lpstr>DOKTORA BAŞVUR</vt:lpstr>
      <vt:lpstr>FETAL HAREKETLERDE AZALMA YÖNETİMİ</vt:lpstr>
      <vt:lpstr>FETAL HAREKETLERDE AZALMA YÖNETİMİ</vt:lpstr>
      <vt:lpstr>FETAL HİPOKSİ</vt:lpstr>
      <vt:lpstr>FETAL KALP ATIM SAYISI</vt:lpstr>
      <vt:lpstr>NST</vt:lpstr>
      <vt:lpstr>PowerPoint Presentation</vt:lpstr>
      <vt:lpstr> CST </vt:lpstr>
      <vt:lpstr>CST</vt:lpstr>
      <vt:lpstr>BİYOFİZİK PROFİL (BFP)</vt:lpstr>
      <vt:lpstr>BFP YÖNETİMİ</vt:lpstr>
      <vt:lpstr>BFP- PERİNATAL OUTCOME</vt:lpstr>
      <vt:lpstr>MODİFİYE BİYOFİZİK PROFİL (mBFP)</vt:lpstr>
      <vt:lpstr>PowerPoint Presentation</vt:lpstr>
      <vt:lpstr>PowerPoint Presentation</vt:lpstr>
      <vt:lpstr>YÖNETİM</vt:lpstr>
      <vt:lpstr>DOPPLER</vt:lpstr>
      <vt:lpstr>DOPPLER</vt:lpstr>
      <vt:lpstr>PowerPoint Presentation</vt:lpstr>
      <vt:lpstr> SONUÇ</vt:lpstr>
      <vt:lpstr>PowerPoint Presentation</vt:lpstr>
      <vt:lpstr>PowerPoint Presentation</vt:lpstr>
      <vt:lpstr>PowerPoint Presentation</vt:lpstr>
      <vt:lpstr>Fetal Kondisyonu Etkileyen Parametreler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ANTEPARTUM FETAL İYİLİK HALİ TESTLERİ VE  DOĞUM ZAMANLAMASI</dc:title>
  <dc:creator>Hülya Dede</dc:creator>
  <cp:lastModifiedBy>Hülya Dede</cp:lastModifiedBy>
  <cp:revision>92</cp:revision>
  <dcterms:created xsi:type="dcterms:W3CDTF">2018-04-01T14:50:11Z</dcterms:created>
  <dcterms:modified xsi:type="dcterms:W3CDTF">2018-04-07T17:20:52Z</dcterms:modified>
</cp:coreProperties>
</file>