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3" r:id="rId12"/>
    <p:sldId id="276" r:id="rId13"/>
    <p:sldId id="268" r:id="rId14"/>
    <p:sldId id="269" r:id="rId15"/>
    <p:sldId id="274" r:id="rId16"/>
    <p:sldId id="267" r:id="rId17"/>
    <p:sldId id="272" r:id="rId18"/>
    <p:sldId id="270" r:id="rId19"/>
    <p:sldId id="271" r:id="rId20"/>
    <p:sldId id="275" r:id="rId21"/>
    <p:sldId id="277" r:id="rId22"/>
    <p:sldId id="278" r:id="rId23"/>
    <p:sldId id="289" r:id="rId24"/>
    <p:sldId id="279" r:id="rId25"/>
    <p:sldId id="280" r:id="rId26"/>
    <p:sldId id="287" r:id="rId27"/>
    <p:sldId id="281" r:id="rId28"/>
    <p:sldId id="282" r:id="rId29"/>
    <p:sldId id="283" r:id="rId30"/>
    <p:sldId id="284" r:id="rId31"/>
    <p:sldId id="285" r:id="rId32"/>
    <p:sldId id="288" r:id="rId33"/>
    <p:sldId id="286" r:id="rId34"/>
    <p:sldId id="292" r:id="rId35"/>
    <p:sldId id="290" r:id="rId36"/>
    <p:sldId id="291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CB51D-2F6E-4949-80F7-67A5ED97CF82}" type="datetimeFigureOut">
              <a:rPr lang="tr-TR" smtClean="0"/>
              <a:pPr/>
              <a:t>8.04.2018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B48EE-0610-40B3-A524-315E7956233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7047"/>
            <a:ext cx="7772400" cy="1470025"/>
          </a:xfrm>
        </p:spPr>
        <p:txBody>
          <a:bodyPr/>
          <a:lstStyle/>
          <a:p>
            <a:r>
              <a:rPr lang="tr-TR" dirty="0" smtClean="0"/>
              <a:t>İntrapartum Kanama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68688"/>
            <a:ext cx="6400800" cy="1752600"/>
          </a:xfrm>
        </p:spPr>
        <p:txBody>
          <a:bodyPr/>
          <a:lstStyle/>
          <a:p>
            <a:pPr lvl="0">
              <a:defRPr/>
            </a:pPr>
            <a:r>
              <a:rPr lang="tr-TR" dirty="0" smtClean="0"/>
              <a:t>Dr. İbrahim H. Kalelioğlu</a:t>
            </a:r>
          </a:p>
          <a:p>
            <a:pPr lvl="0">
              <a:defRPr/>
            </a:pPr>
            <a:r>
              <a:rPr lang="tr-TR" dirty="0" smtClean="0"/>
              <a:t>İ.Ü. İstanbul Tıp Fakültesi </a:t>
            </a:r>
          </a:p>
          <a:p>
            <a:pPr lvl="0">
              <a:defRPr/>
            </a:pPr>
            <a:r>
              <a:rPr lang="tr-TR" dirty="0" smtClean="0"/>
              <a:t>Perinatoloji Bilimdalı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00062"/>
            <a:ext cx="2016125" cy="132873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247" y="260375"/>
            <a:ext cx="1368425" cy="13684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r="14214" b="43046"/>
          <a:stretch>
            <a:fillRect/>
          </a:stretch>
        </p:blipFill>
        <p:spPr bwMode="auto">
          <a:xfrm>
            <a:off x="3563888" y="332656"/>
            <a:ext cx="1646312" cy="16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Ablasyo Plasenta Risk Faktörleri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Sigara, kokain, amfetamin kullanımı</a:t>
            </a:r>
          </a:p>
          <a:p>
            <a:r>
              <a:rPr lang="tr-TR" dirty="0" smtClean="0"/>
              <a:t>Önceki</a:t>
            </a:r>
          </a:p>
          <a:p>
            <a:pPr lvl="1"/>
            <a:r>
              <a:rPr lang="tr-TR" dirty="0" smtClean="0"/>
              <a:t>Tek gebelikte ablasyo %4.4 </a:t>
            </a:r>
          </a:p>
          <a:p>
            <a:pPr lvl="1"/>
            <a:r>
              <a:rPr lang="tr-TR" dirty="0" smtClean="0"/>
              <a:t>İki gebelikte ablasyo  %19-25</a:t>
            </a:r>
          </a:p>
          <a:p>
            <a:r>
              <a:rPr lang="tr-TR" dirty="0" smtClean="0"/>
              <a:t>Preeklampsi, IUBK</a:t>
            </a:r>
          </a:p>
          <a:p>
            <a:r>
              <a:rPr lang="tr-TR" dirty="0" smtClean="0"/>
              <a:t>Polihidramniyos</a:t>
            </a:r>
          </a:p>
          <a:p>
            <a:r>
              <a:rPr lang="tr-TR" dirty="0" smtClean="0"/>
              <a:t>Verteks olmayan prezantasyonlar</a:t>
            </a:r>
          </a:p>
          <a:p>
            <a:r>
              <a:rPr lang="tr-TR" dirty="0" smtClean="0"/>
              <a:t>İleri anne yaşı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Multiparite</a:t>
            </a:r>
          </a:p>
          <a:p>
            <a:r>
              <a:rPr lang="tr-TR" dirty="0" smtClean="0"/>
              <a:t>Düşük BMI</a:t>
            </a:r>
          </a:p>
          <a:p>
            <a:r>
              <a:rPr lang="tr-TR" dirty="0" smtClean="0"/>
              <a:t>ART gebeliği</a:t>
            </a:r>
          </a:p>
          <a:p>
            <a:r>
              <a:rPr lang="tr-TR" dirty="0" smtClean="0"/>
              <a:t>İntrauterin enfeksiyon</a:t>
            </a:r>
          </a:p>
          <a:p>
            <a:r>
              <a:rPr lang="tr-TR" dirty="0" smtClean="0"/>
              <a:t>EMR</a:t>
            </a:r>
          </a:p>
          <a:p>
            <a:r>
              <a:rPr lang="tr-TR" dirty="0" smtClean="0"/>
              <a:t>Abdominal travma</a:t>
            </a:r>
          </a:p>
          <a:p>
            <a:r>
              <a:rPr lang="tr-TR" dirty="0" smtClean="0"/>
              <a:t>İlk üçay kanama hikayesi</a:t>
            </a:r>
          </a:p>
          <a:p>
            <a:r>
              <a:rPr lang="tr-TR" dirty="0" smtClean="0"/>
              <a:t>Annede trombofili </a:t>
            </a:r>
          </a:p>
          <a:p>
            <a:pPr lvl="1"/>
            <a:r>
              <a:rPr lang="tr-TR" dirty="0" smtClean="0"/>
              <a:t>FVLeiden,Protrombin 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Uterus Rüptürü Risk Faktörleri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Multiparite, ileri anne yaşı</a:t>
            </a:r>
          </a:p>
          <a:p>
            <a:r>
              <a:rPr lang="tr-TR" dirty="0" smtClean="0"/>
              <a:t>Uterus anomalisi</a:t>
            </a:r>
          </a:p>
          <a:p>
            <a:r>
              <a:rPr lang="tr-TR" dirty="0" smtClean="0"/>
              <a:t>Uterotonik kullanımı</a:t>
            </a:r>
          </a:p>
          <a:p>
            <a:r>
              <a:rPr lang="tr-TR" dirty="0" smtClean="0"/>
              <a:t>Distosi</a:t>
            </a:r>
          </a:p>
          <a:p>
            <a:r>
              <a:rPr lang="tr-TR" dirty="0" smtClean="0"/>
              <a:t>Makrozomi</a:t>
            </a:r>
          </a:p>
          <a:p>
            <a:r>
              <a:rPr lang="tr-TR" dirty="0" smtClean="0"/>
              <a:t>Çoğul gebelik</a:t>
            </a:r>
          </a:p>
          <a:p>
            <a:r>
              <a:rPr lang="tr-TR" dirty="0" smtClean="0"/>
              <a:t>Anormal plasentasyon</a:t>
            </a:r>
          </a:p>
          <a:p>
            <a:r>
              <a:rPr lang="tr-TR" dirty="0" smtClean="0"/>
              <a:t>Kısa gebelik aralıkları</a:t>
            </a:r>
          </a:p>
          <a:p>
            <a:r>
              <a:rPr lang="tr-TR" dirty="0" smtClean="0"/>
              <a:t>Serklaj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Vasa Previa Risk Faktörleri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Vakaların %83 ünde risk faktörü var</a:t>
            </a:r>
          </a:p>
          <a:p>
            <a:endParaRPr lang="tr-TR" dirty="0" smtClean="0"/>
          </a:p>
          <a:p>
            <a:r>
              <a:rPr lang="tr-TR" dirty="0" smtClean="0"/>
              <a:t>Valementöz insersiyon</a:t>
            </a:r>
          </a:p>
          <a:p>
            <a:r>
              <a:rPr lang="tr-TR" dirty="0" smtClean="0"/>
              <a:t>İlk üçayda alt segmente insersiyon</a:t>
            </a:r>
          </a:p>
          <a:p>
            <a:r>
              <a:rPr lang="tr-TR" dirty="0" smtClean="0"/>
              <a:t>Aşağı yerleşimli plasenta – Previa</a:t>
            </a:r>
          </a:p>
          <a:p>
            <a:r>
              <a:rPr lang="tr-TR" dirty="0" smtClean="0"/>
              <a:t>Plasenta süksentriata, bilobata</a:t>
            </a:r>
          </a:p>
          <a:p>
            <a:r>
              <a:rPr lang="tr-TR" dirty="0" smtClean="0"/>
              <a:t>ART gebeliği</a:t>
            </a:r>
          </a:p>
          <a:p>
            <a:r>
              <a:rPr lang="tr-TR" dirty="0" smtClean="0"/>
              <a:t>Çoğul gebelik/monokoryonik ikiz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Antepartum Kanamaların Komplikasyonları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Annede</a:t>
            </a:r>
            <a:endParaRPr lang="tr-T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Anemi, enfeksiyon</a:t>
            </a:r>
          </a:p>
          <a:p>
            <a:r>
              <a:rPr lang="tr-TR" dirty="0" smtClean="0"/>
              <a:t>Şok, renal tubuler hasar</a:t>
            </a:r>
          </a:p>
          <a:p>
            <a:r>
              <a:rPr lang="tr-TR" dirty="0" smtClean="0"/>
              <a:t>Tüketim koagülopatisi</a:t>
            </a:r>
          </a:p>
          <a:p>
            <a:r>
              <a:rPr lang="tr-TR" dirty="0" smtClean="0"/>
              <a:t>Postpartum kanama</a:t>
            </a:r>
          </a:p>
          <a:p>
            <a:r>
              <a:rPr lang="tr-TR" dirty="0" smtClean="0"/>
              <a:t>Hastanede uzun yatış</a:t>
            </a:r>
          </a:p>
          <a:p>
            <a:r>
              <a:rPr lang="tr-TR" dirty="0" smtClean="0"/>
              <a:t>Psikolojik sorunlar</a:t>
            </a:r>
          </a:p>
          <a:p>
            <a:r>
              <a:rPr lang="tr-TR" dirty="0" smtClean="0"/>
              <a:t>Kan ürünleri Tx komplikasyonları</a:t>
            </a:r>
            <a:endParaRPr lang="tr-T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Fetusta</a:t>
            </a:r>
            <a:endParaRPr lang="tr-TR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smtClean="0"/>
              <a:t>Hipoksi ve sekelleri</a:t>
            </a:r>
          </a:p>
          <a:p>
            <a:r>
              <a:rPr lang="tr-TR" dirty="0" smtClean="0"/>
              <a:t>Anemi</a:t>
            </a:r>
          </a:p>
          <a:p>
            <a:r>
              <a:rPr lang="tr-TR" dirty="0" smtClean="0"/>
              <a:t>Prematürite</a:t>
            </a:r>
          </a:p>
          <a:p>
            <a:r>
              <a:rPr lang="tr-TR" dirty="0" smtClean="0"/>
              <a:t>Ölüm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Antepartum Kanama Önlenemez</a:t>
            </a:r>
            <a:endParaRPr lang="tr-T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Ablasyoyu Önlemeyenler</a:t>
            </a:r>
            <a:endParaRPr lang="tr-T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Folik asit</a:t>
            </a:r>
          </a:p>
          <a:p>
            <a:r>
              <a:rPr lang="tr-TR" dirty="0" smtClean="0"/>
              <a:t>Trombofili varlığında</a:t>
            </a:r>
          </a:p>
          <a:p>
            <a:pPr lvl="1"/>
            <a:r>
              <a:rPr lang="tr-TR" dirty="0" smtClean="0"/>
              <a:t>Düşük doz aspirin </a:t>
            </a:r>
          </a:p>
          <a:p>
            <a:pPr lvl="1"/>
            <a:r>
              <a:rPr lang="tr-TR" dirty="0" smtClean="0"/>
              <a:t>DMAH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Sigara, kokain kesilmesi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Previa Kanam. Önlemeyenler</a:t>
            </a:r>
            <a:endParaRPr lang="tr-TR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smtClean="0"/>
              <a:t>Serklaj</a:t>
            </a:r>
          </a:p>
          <a:p>
            <a:r>
              <a:rPr lang="tr-TR" dirty="0" smtClean="0"/>
              <a:t>Proflaktik tokoliz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Vajinal anal muayene yok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Penetratif seks yok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Uterus Rüptüründen Korunma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Kristallerden kaçınma</a:t>
            </a:r>
          </a:p>
          <a:p>
            <a:r>
              <a:rPr lang="tr-TR" dirty="0" smtClean="0"/>
              <a:t>Eksternal sefalik versiyonda dikkat/ kaçınma</a:t>
            </a:r>
          </a:p>
          <a:p>
            <a:r>
              <a:rPr lang="tr-TR" dirty="0" smtClean="0"/>
              <a:t>Uterotonik kullanımına dikkat</a:t>
            </a:r>
          </a:p>
          <a:p>
            <a:pPr lvl="1"/>
            <a:r>
              <a:rPr lang="tr-TR" dirty="0" smtClean="0"/>
              <a:t>Multipl risk faktörü varsa mekanik yöntem?</a:t>
            </a:r>
          </a:p>
          <a:p>
            <a:r>
              <a:rPr lang="tr-TR" dirty="0" smtClean="0"/>
              <a:t>Travayda uzama/durma için zamanında SCA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Antepartum Kanama Yönetim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tr-TR" dirty="0" smtClean="0"/>
              <a:t>Hikaye</a:t>
            </a:r>
          </a:p>
          <a:p>
            <a:pPr lvl="1"/>
            <a:r>
              <a:rPr lang="tr-TR" dirty="0" smtClean="0"/>
              <a:t>Ağrı var mı? Devamlı mı ? Aralıklı mı?</a:t>
            </a:r>
          </a:p>
          <a:p>
            <a:pPr lvl="1"/>
            <a:r>
              <a:rPr lang="tr-TR" dirty="0" smtClean="0"/>
              <a:t>Ablasyo ve previa risk faktörleri değerlendirilmeli</a:t>
            </a:r>
          </a:p>
          <a:p>
            <a:pPr lvl="1"/>
            <a:r>
              <a:rPr lang="tr-TR" dirty="0" smtClean="0"/>
              <a:t>Fetus hareketi sorgulanmalı ve FKA bakılmalı</a:t>
            </a:r>
          </a:p>
          <a:p>
            <a:pPr lvl="1"/>
            <a:r>
              <a:rPr lang="tr-TR" dirty="0" smtClean="0"/>
              <a:t>EMR tarifliyorsa vasa previa akla getirilmeli</a:t>
            </a:r>
          </a:p>
          <a:p>
            <a:pPr lvl="1"/>
            <a:r>
              <a:rPr lang="tr-TR" dirty="0" smtClean="0"/>
              <a:t>Önceki smirleri sorgulanmalı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Antepartum Kanama Yönetim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925144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/>
              <a:t>Değerlendirme</a:t>
            </a:r>
          </a:p>
          <a:p>
            <a:pPr lvl="1"/>
            <a:r>
              <a:rPr lang="tr-TR" dirty="0" smtClean="0"/>
              <a:t>TA, Nb, solunum takibi, idrar miktarı takibi</a:t>
            </a:r>
          </a:p>
          <a:p>
            <a:pPr lvl="1"/>
            <a:r>
              <a:rPr lang="tr-TR" dirty="0" smtClean="0"/>
              <a:t>Genel durumu, bilinci nasıl</a:t>
            </a:r>
          </a:p>
          <a:p>
            <a:pPr lvl="1"/>
            <a:r>
              <a:rPr lang="tr-TR" dirty="0" smtClean="0"/>
              <a:t>Batın muayenesi: Akut batın, uterus tonusu</a:t>
            </a:r>
          </a:p>
          <a:p>
            <a:pPr lvl="2"/>
            <a:r>
              <a:rPr lang="tr-TR" dirty="0" smtClean="0"/>
              <a:t>Rüptürde karın ağrısı olur, Uterusun şekli değişir, hassaslaaşır, kasılmalar kesilir</a:t>
            </a:r>
          </a:p>
          <a:p>
            <a:pPr lvl="2"/>
            <a:r>
              <a:rPr lang="tr-TR" dirty="0" smtClean="0"/>
              <a:t>İntraamniyotik enfeksiyonda da karın ağrısı olabilir (+ateş+fetus taşikardik)</a:t>
            </a:r>
          </a:p>
          <a:p>
            <a:pPr lvl="1"/>
            <a:r>
              <a:rPr lang="tr-TR" dirty="0" smtClean="0"/>
              <a:t>Spekulum muayenesi: Dilatasyon, servikal/vajinal lezyonlar</a:t>
            </a:r>
          </a:p>
          <a:p>
            <a:pPr lvl="1"/>
            <a:r>
              <a:rPr lang="tr-TR" dirty="0" smtClean="0"/>
              <a:t>Ultrason: TA+TV</a:t>
            </a:r>
          </a:p>
          <a:p>
            <a:pPr lvl="2"/>
            <a:r>
              <a:rPr lang="tr-TR" dirty="0" smtClean="0"/>
              <a:t>Previa ve vasa previa: velamentöz insersiyon (1), plasenta </a:t>
            </a:r>
            <a:r>
              <a:rPr lang="tr-TR" dirty="0" smtClean="0"/>
              <a:t>süksantriyat-bilobata </a:t>
            </a:r>
            <a:r>
              <a:rPr lang="tr-TR" dirty="0" smtClean="0"/>
              <a:t>(2)</a:t>
            </a:r>
          </a:p>
          <a:p>
            <a:pPr lvl="2"/>
            <a:r>
              <a:rPr lang="tr-TR" dirty="0" smtClean="0"/>
              <a:t>Ablasyoda sensitivite %24, +PD%88, -PD%53</a:t>
            </a:r>
          </a:p>
          <a:p>
            <a:pPr lvl="2"/>
            <a:r>
              <a:rPr lang="tr-TR" dirty="0" smtClean="0"/>
              <a:t>Fetus canlı mı?, uterus içinde mi?</a:t>
            </a:r>
          </a:p>
          <a:p>
            <a:pPr lvl="2"/>
            <a:r>
              <a:rPr lang="tr-TR" dirty="0" smtClean="0"/>
              <a:t>Batında sıvı, retroperitonyumda hematom var mı?</a:t>
            </a:r>
          </a:p>
          <a:p>
            <a:pPr lvl="2"/>
            <a:r>
              <a:rPr lang="tr-TR" dirty="0" smtClean="0"/>
              <a:t>Splenik arter anevrizma rüptürü, karaciğer rüptürü????</a:t>
            </a:r>
          </a:p>
          <a:p>
            <a:pPr lvl="1"/>
            <a:r>
              <a:rPr lang="tr-TR" dirty="0" smtClean="0"/>
              <a:t>Tuşe</a:t>
            </a:r>
          </a:p>
          <a:p>
            <a:pPr lvl="2"/>
            <a:r>
              <a:rPr lang="tr-TR" dirty="0" smtClean="0"/>
              <a:t>Ultrasonla previa ve vasa previa dışlanmadan yapılmamalı</a:t>
            </a:r>
          </a:p>
          <a:p>
            <a:pPr lvl="2"/>
            <a:r>
              <a:rPr lang="tr-TR" dirty="0" smtClean="0"/>
              <a:t>Fetusa ulaşılabiliyor mu?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Antepartum Kanama Yönetim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Müdahale</a:t>
            </a:r>
          </a:p>
          <a:p>
            <a:pPr lvl="1"/>
            <a:r>
              <a:rPr lang="tr-TR" dirty="0" smtClean="0"/>
              <a:t>Oksijenizasyon</a:t>
            </a:r>
          </a:p>
          <a:p>
            <a:pPr lvl="1"/>
            <a:r>
              <a:rPr lang="tr-TR" dirty="0" smtClean="0"/>
              <a:t>Damar yolu 14G enaz iki adet</a:t>
            </a:r>
          </a:p>
          <a:p>
            <a:pPr lvl="1"/>
            <a:r>
              <a:rPr lang="tr-TR" dirty="0" smtClean="0"/>
              <a:t>Foley kateter</a:t>
            </a:r>
          </a:p>
          <a:p>
            <a:pPr lvl="1"/>
            <a:r>
              <a:rPr lang="tr-TR" dirty="0" smtClean="0"/>
              <a:t>Kanama miktarı tahmini ve belirlenmesi için önlemler</a:t>
            </a:r>
          </a:p>
          <a:p>
            <a:r>
              <a:rPr lang="tr-TR" dirty="0" smtClean="0"/>
              <a:t>Tetkikler</a:t>
            </a:r>
          </a:p>
          <a:p>
            <a:pPr lvl="1"/>
            <a:r>
              <a:rPr lang="tr-TR" dirty="0" smtClean="0"/>
              <a:t>Tam kan, PT, aPTT, INR, kanama zamanı</a:t>
            </a:r>
          </a:p>
          <a:p>
            <a:pPr lvl="1"/>
            <a:r>
              <a:rPr lang="tr-TR" dirty="0" smtClean="0"/>
              <a:t>TİT: </a:t>
            </a:r>
            <a:r>
              <a:rPr lang="tr-TR" dirty="0" smtClean="0"/>
              <a:t>Rütürde </a:t>
            </a:r>
            <a:r>
              <a:rPr lang="tr-TR" dirty="0" smtClean="0"/>
              <a:t>hematüri olur</a:t>
            </a:r>
          </a:p>
          <a:p>
            <a:pPr lvl="1"/>
            <a:r>
              <a:rPr lang="tr-TR" dirty="0" smtClean="0"/>
              <a:t>Üre, kreatinin, elektrolitler ve KFT</a:t>
            </a:r>
          </a:p>
          <a:p>
            <a:pPr lvl="1"/>
            <a:r>
              <a:rPr lang="tr-TR" dirty="0" smtClean="0"/>
              <a:t>Kan grubu ve 4 ünite kan için “cross-match”</a:t>
            </a:r>
          </a:p>
          <a:p>
            <a:pPr lvl="1"/>
            <a:r>
              <a:rPr lang="tr-TR" dirty="0" smtClean="0"/>
              <a:t>Kleihauer testi (Fetomaternal kanama tahmini anti-D dozajı/Ablasyo için fikir vermez)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Antepartum Kanama Yönetim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Sürekli Fetusun Kalp Atım Hızı Takibi</a:t>
            </a:r>
          </a:p>
          <a:p>
            <a:pPr lvl="1"/>
            <a:r>
              <a:rPr lang="tr-TR" dirty="0" smtClean="0"/>
              <a:t>Rüptür ve ablasyoda bozulabilir veya fetus ölebilir</a:t>
            </a:r>
          </a:p>
          <a:p>
            <a:r>
              <a:rPr lang="tr-TR" dirty="0" smtClean="0"/>
              <a:t>Rejyonel anestezi ve gerekirse genel anestezi</a:t>
            </a:r>
          </a:p>
          <a:p>
            <a:r>
              <a:rPr lang="tr-TR" dirty="0" smtClean="0"/>
              <a:t>Üçüncü evrenin aktif yönetimi</a:t>
            </a:r>
          </a:p>
          <a:p>
            <a:r>
              <a:rPr lang="tr-TR" dirty="0" smtClean="0"/>
              <a:t>Oksitosin+Ergometrin (Hipertansif mi?)</a:t>
            </a:r>
          </a:p>
          <a:p>
            <a:r>
              <a:rPr lang="tr-TR" dirty="0" smtClean="0"/>
              <a:t>Anti-D</a:t>
            </a:r>
          </a:p>
          <a:p>
            <a:r>
              <a:rPr lang="tr-TR" dirty="0" smtClean="0"/>
              <a:t>Multidisipliner yaklaşım ve klinik protokolü gerekli</a:t>
            </a:r>
          </a:p>
          <a:p>
            <a:r>
              <a:rPr lang="tr-TR" dirty="0" smtClean="0"/>
              <a:t>TDP/ES : 1/1 veya 1/1,4</a:t>
            </a:r>
          </a:p>
          <a:p>
            <a:r>
              <a:rPr lang="tr-TR" dirty="0" smtClean="0"/>
              <a:t>ES ile ATN riski yüksek Taze tam kan ile pulmoner ödem</a:t>
            </a:r>
          </a:p>
          <a:p>
            <a:r>
              <a:rPr lang="tr-TR" dirty="0" smtClean="0"/>
              <a:t>DİK şüphesi varsa 4 U </a:t>
            </a:r>
            <a:r>
              <a:rPr lang="tr-TR" dirty="0" smtClean="0"/>
              <a:t>TDP + </a:t>
            </a:r>
            <a:r>
              <a:rPr lang="tr-TR" dirty="0" smtClean="0"/>
              <a:t>10U Kriyopresipitat tetkikler gelene kadar</a:t>
            </a:r>
          </a:p>
          <a:p>
            <a:r>
              <a:rPr lang="tr-TR" dirty="0" smtClean="0"/>
              <a:t>Postpartum DVT proflaksisi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Tanımlama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Antepartum kanama</a:t>
            </a:r>
          </a:p>
          <a:p>
            <a:pPr lvl="1"/>
            <a:r>
              <a:rPr lang="tr-TR" dirty="0" smtClean="0"/>
              <a:t>24 hafta- bebeğin çıkışı</a:t>
            </a:r>
          </a:p>
          <a:p>
            <a:r>
              <a:rPr lang="tr-TR" dirty="0" smtClean="0"/>
              <a:t>Postpartum kanama</a:t>
            </a:r>
          </a:p>
          <a:p>
            <a:pPr lvl="1"/>
            <a:r>
              <a:rPr lang="tr-TR" dirty="0" smtClean="0"/>
              <a:t>Primer-Erken: ilk 24 saat</a:t>
            </a:r>
          </a:p>
          <a:p>
            <a:pPr lvl="1"/>
            <a:r>
              <a:rPr lang="tr-TR" dirty="0" smtClean="0"/>
              <a:t>Sekonder-Geç: 1gün-12 hafta</a:t>
            </a:r>
          </a:p>
          <a:p>
            <a:pPr lvl="1"/>
            <a:r>
              <a:rPr lang="tr-TR" dirty="0" smtClean="0"/>
              <a:t>İntrapartum????????????????????????????????</a:t>
            </a:r>
          </a:p>
          <a:p>
            <a:pPr lvl="2"/>
            <a:r>
              <a:rPr lang="tr-TR" dirty="0" smtClean="0"/>
              <a:t>Antepartum+postpartum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Antepartum Kanama Yönetim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Doğum Şekli</a:t>
            </a:r>
          </a:p>
          <a:p>
            <a:pPr lvl="1"/>
            <a:r>
              <a:rPr lang="tr-TR" dirty="0" smtClean="0"/>
              <a:t>Fetus canlı ve trase kötü ise SCA</a:t>
            </a:r>
          </a:p>
          <a:p>
            <a:pPr lvl="2"/>
            <a:r>
              <a:rPr lang="tr-TR" dirty="0" smtClean="0"/>
              <a:t>Vasa previa, previa ve  ablasyo</a:t>
            </a:r>
          </a:p>
          <a:p>
            <a:pPr lvl="1"/>
            <a:r>
              <a:rPr lang="tr-TR" dirty="0" smtClean="0"/>
              <a:t>Fetus ölü ise vajinal doğum(Ablasyo, vasa previa)</a:t>
            </a:r>
          </a:p>
          <a:p>
            <a:pPr lvl="1"/>
            <a:r>
              <a:rPr lang="tr-TR" dirty="0" smtClean="0"/>
              <a:t>Anne stabil + trase normal ise vajinal doğum</a:t>
            </a:r>
          </a:p>
          <a:p>
            <a:r>
              <a:rPr lang="tr-TR" dirty="0" smtClean="0"/>
              <a:t>Rüptür için laparotomi</a:t>
            </a:r>
          </a:p>
          <a:p>
            <a:pPr lvl="1"/>
            <a:r>
              <a:rPr lang="tr-TR" dirty="0" smtClean="0"/>
              <a:t>Fetus canlı/ölü</a:t>
            </a:r>
          </a:p>
          <a:p>
            <a:pPr lvl="1"/>
            <a:r>
              <a:rPr lang="tr-TR" dirty="0" smtClean="0"/>
              <a:t>Tamir? Histerektomi?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Postpartum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Rekürrens riski %15</a:t>
            </a:r>
          </a:p>
          <a:p>
            <a:r>
              <a:rPr lang="tr-TR" dirty="0" smtClean="0"/>
              <a:t>Korunma 3. evrenin aktif yönetimi</a:t>
            </a:r>
          </a:p>
          <a:p>
            <a:r>
              <a:rPr lang="tr-TR" dirty="0" smtClean="0"/>
              <a:t>Sorunlar</a:t>
            </a:r>
          </a:p>
          <a:p>
            <a:pPr lvl="1"/>
            <a:r>
              <a:rPr lang="tr-TR" dirty="0" smtClean="0"/>
              <a:t>Mortalite-morbidite</a:t>
            </a:r>
          </a:p>
          <a:p>
            <a:pPr lvl="1"/>
            <a:r>
              <a:rPr lang="tr-TR" dirty="0" smtClean="0"/>
              <a:t>Ağır anemi</a:t>
            </a:r>
          </a:p>
          <a:p>
            <a:pPr lvl="1"/>
            <a:r>
              <a:rPr lang="tr-TR" dirty="0" smtClean="0"/>
              <a:t>Transfüzyon riskleri</a:t>
            </a:r>
          </a:p>
          <a:p>
            <a:pPr lvl="1"/>
            <a:r>
              <a:rPr lang="tr-TR" dirty="0" smtClean="0"/>
              <a:t>Sonraki fertilite histerektomi</a:t>
            </a:r>
          </a:p>
          <a:p>
            <a:pPr lvl="1"/>
            <a:r>
              <a:rPr lang="tr-TR" dirty="0" smtClean="0"/>
              <a:t>Trombo embolizm</a:t>
            </a:r>
          </a:p>
          <a:p>
            <a:pPr lvl="1"/>
            <a:r>
              <a:rPr lang="tr-TR" dirty="0" smtClean="0"/>
              <a:t>Organ yetmezlikleri</a:t>
            </a:r>
          </a:p>
          <a:p>
            <a:pPr lvl="1"/>
            <a:r>
              <a:rPr lang="tr-TR" dirty="0" smtClean="0"/>
              <a:t>Sheehan sendromu</a:t>
            </a:r>
          </a:p>
          <a:p>
            <a:pPr lvl="1"/>
            <a:r>
              <a:rPr lang="tr-TR" dirty="0" smtClean="0"/>
              <a:t>Abdominal kompartman sendromu</a:t>
            </a:r>
          </a:p>
          <a:p>
            <a:pPr lvl="1"/>
            <a:r>
              <a:rPr lang="tr-TR" dirty="0" smtClean="0"/>
              <a:t>Asherman sendromu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Postpartum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Nedenler</a:t>
            </a:r>
          </a:p>
          <a:p>
            <a:pPr lvl="1"/>
            <a:r>
              <a:rPr lang="tr-TR" dirty="0" smtClean="0"/>
              <a:t>Atoni</a:t>
            </a:r>
          </a:p>
          <a:p>
            <a:pPr lvl="1"/>
            <a:r>
              <a:rPr lang="tr-TR" dirty="0" smtClean="0"/>
              <a:t>Vajinal laserasyon</a:t>
            </a:r>
          </a:p>
          <a:p>
            <a:pPr lvl="1"/>
            <a:r>
              <a:rPr lang="tr-TR" dirty="0" smtClean="0"/>
              <a:t>Servikal laserasyon</a:t>
            </a:r>
          </a:p>
          <a:p>
            <a:pPr lvl="1"/>
            <a:r>
              <a:rPr lang="tr-TR" dirty="0" smtClean="0"/>
              <a:t>Uterus rüptürü</a:t>
            </a:r>
          </a:p>
          <a:p>
            <a:pPr lvl="1"/>
            <a:r>
              <a:rPr lang="tr-TR" dirty="0" smtClean="0"/>
              <a:t>Plasenta  retansiyonu</a:t>
            </a:r>
          </a:p>
          <a:p>
            <a:pPr lvl="1"/>
            <a:r>
              <a:rPr lang="tr-TR" dirty="0" smtClean="0"/>
              <a:t>Plasenta insersiyon anomalileri</a:t>
            </a:r>
          </a:p>
          <a:p>
            <a:pPr lvl="1"/>
            <a:r>
              <a:rPr lang="tr-TR" dirty="0" smtClean="0"/>
              <a:t>İnversiyon</a:t>
            </a:r>
          </a:p>
          <a:p>
            <a:pPr lvl="1"/>
            <a:r>
              <a:rPr lang="tr-TR" dirty="0" smtClean="0"/>
              <a:t>Koagülopati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Kanama: Risk Faktörleri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tr-TR" dirty="0" smtClean="0"/>
              <a:t>Plasenta </a:t>
            </a:r>
            <a:r>
              <a:rPr lang="tr-TR" dirty="0" smtClean="0"/>
              <a:t>retansiyonu</a:t>
            </a:r>
          </a:p>
          <a:p>
            <a:r>
              <a:rPr lang="tr-TR" dirty="0" smtClean="0"/>
              <a:t>Travayın </a:t>
            </a:r>
            <a:r>
              <a:rPr lang="tr-TR" dirty="0" smtClean="0"/>
              <a:t>ilerlememesi/durması</a:t>
            </a:r>
            <a:endParaRPr lang="tr-TR" dirty="0" smtClean="0"/>
          </a:p>
          <a:p>
            <a:r>
              <a:rPr lang="tr-TR" dirty="0" smtClean="0"/>
              <a:t>Plasenta adhezyon anomalisi</a:t>
            </a:r>
          </a:p>
          <a:p>
            <a:r>
              <a:rPr lang="tr-TR" dirty="0" smtClean="0"/>
              <a:t>Laserasyonlar</a:t>
            </a:r>
          </a:p>
          <a:p>
            <a:r>
              <a:rPr lang="tr-TR" dirty="0" smtClean="0"/>
              <a:t>Operatif doğum</a:t>
            </a:r>
          </a:p>
          <a:p>
            <a:r>
              <a:rPr lang="tr-TR" dirty="0" smtClean="0"/>
              <a:t>LGA doğum</a:t>
            </a:r>
          </a:p>
          <a:p>
            <a:r>
              <a:rPr lang="tr-TR" dirty="0" smtClean="0"/>
              <a:t>Gebeliğin hipertansif hastalıkları</a:t>
            </a:r>
          </a:p>
          <a:p>
            <a:r>
              <a:rPr lang="tr-TR" dirty="0" smtClean="0"/>
              <a:t>Travayın indüksiyonu</a:t>
            </a:r>
          </a:p>
          <a:p>
            <a:r>
              <a:rPr lang="tr-TR" dirty="0" smtClean="0"/>
              <a:t>Hikaye, obezite, </a:t>
            </a:r>
            <a:r>
              <a:rPr lang="tr-TR" dirty="0" smtClean="0"/>
              <a:t>multiparite</a:t>
            </a:r>
          </a:p>
          <a:p>
            <a:r>
              <a:rPr lang="tr-TR" dirty="0" smtClean="0"/>
              <a:t>Presipitöz </a:t>
            </a:r>
            <a:r>
              <a:rPr lang="tr-TR" dirty="0" smtClean="0"/>
              <a:t>travay</a:t>
            </a:r>
          </a:p>
          <a:p>
            <a:r>
              <a:rPr lang="tr-TR" dirty="0" smtClean="0"/>
              <a:t>Uterusun aşırı gerilmesi (Poli, çoğul, makrozomi)</a:t>
            </a:r>
          </a:p>
          <a:p>
            <a:r>
              <a:rPr lang="tr-TR" dirty="0" smtClean="0"/>
              <a:t>Koryoamniyonit</a:t>
            </a:r>
          </a:p>
          <a:p>
            <a:r>
              <a:rPr lang="tr-TR" dirty="0" smtClean="0"/>
              <a:t>Myoma</a:t>
            </a:r>
          </a:p>
          <a:p>
            <a:r>
              <a:rPr lang="tr-TR" dirty="0" smtClean="0"/>
              <a:t>Kanama bozuklukları</a:t>
            </a:r>
          </a:p>
          <a:p>
            <a:r>
              <a:rPr lang="tr-TR" dirty="0" smtClean="0"/>
              <a:t>ART gebelikleri</a:t>
            </a:r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Postpartum Kanama: Evreleme</a:t>
            </a:r>
            <a:endParaRPr lang="tr-T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79512" y="2492896"/>
          <a:ext cx="8784976" cy="2534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365"/>
                <a:gridCol w="8059611"/>
              </a:tblGrid>
              <a:tr h="418035">
                <a:tc>
                  <a:txBody>
                    <a:bodyPr/>
                    <a:lstStyle/>
                    <a:p>
                      <a:r>
                        <a:rPr lang="tr-TR" dirty="0" smtClean="0"/>
                        <a:t>Evre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Bulgular</a:t>
                      </a:r>
                      <a:endParaRPr lang="tr-TR" dirty="0"/>
                    </a:p>
                  </a:txBody>
                  <a:tcPr/>
                </a:tc>
              </a:tr>
              <a:tr h="418035">
                <a:tc>
                  <a:txBody>
                    <a:bodyPr/>
                    <a:lstStyle/>
                    <a:p>
                      <a:r>
                        <a:rPr lang="tr-TR" dirty="0" smtClean="0"/>
                        <a:t>O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Vajinalde &lt;500cc</a:t>
                      </a:r>
                      <a:r>
                        <a:rPr lang="tr-TR" baseline="0" dirty="0" smtClean="0"/>
                        <a:t> SCA da &lt;1000cc kanama</a:t>
                      </a:r>
                      <a:endParaRPr lang="tr-TR" dirty="0"/>
                    </a:p>
                  </a:txBody>
                  <a:tcPr/>
                </a:tc>
              </a:tr>
              <a:tr h="633087"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Vajinalde &gt;500cc</a:t>
                      </a:r>
                      <a:r>
                        <a:rPr lang="tr-TR" baseline="0" dirty="0" smtClean="0"/>
                        <a:t> SCA da &gt;1000cc kanama veya vital bulgu değişimi (Nabızda %15 artış veya &gt;110/dk TA&lt;85/45 mmHg, satO2&lt;%95)</a:t>
                      </a:r>
                      <a:endParaRPr lang="tr-TR" dirty="0" smtClean="0"/>
                    </a:p>
                  </a:txBody>
                  <a:tcPr/>
                </a:tc>
              </a:tr>
              <a:tr h="418035">
                <a:tc>
                  <a:txBody>
                    <a:bodyPr/>
                    <a:lstStyle/>
                    <a:p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Kanama </a:t>
                      </a:r>
                      <a:r>
                        <a:rPr lang="tr-TR" dirty="0" smtClean="0"/>
                        <a:t>devam </a:t>
                      </a:r>
                      <a:r>
                        <a:rPr lang="tr-TR" dirty="0" smtClean="0"/>
                        <a:t>eder ama &lt;1500cc</a:t>
                      </a:r>
                      <a:endParaRPr lang="tr-TR" dirty="0"/>
                    </a:p>
                  </a:txBody>
                  <a:tcPr/>
                </a:tc>
              </a:tr>
              <a:tr h="633087">
                <a:tc>
                  <a:txBody>
                    <a:bodyPr/>
                    <a:lstStyle/>
                    <a:p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Kanama </a:t>
                      </a:r>
                      <a:r>
                        <a:rPr lang="tr-TR" dirty="0" smtClean="0"/>
                        <a:t>devam </a:t>
                      </a:r>
                      <a:r>
                        <a:rPr lang="tr-TR" dirty="0" smtClean="0"/>
                        <a:t>eder ama &gt;1500cc veya 2 den fazla ES Tx veya untsabil vital bulgular veya şüpheli DİK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Postpartum Kanama: Yönetim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Vital bulgular: TA, Nb,  Solunum sayısı, satO2, idrar çıkışı</a:t>
            </a:r>
          </a:p>
          <a:p>
            <a:r>
              <a:rPr lang="tr-TR" dirty="0" smtClean="0"/>
              <a:t>Kan kaybı tahmini</a:t>
            </a:r>
          </a:p>
          <a:p>
            <a:r>
              <a:rPr lang="tr-TR" dirty="0" smtClean="0"/>
              <a:t>Koagülopati belirlemesi için tromboelastografi</a:t>
            </a:r>
          </a:p>
          <a:p>
            <a:r>
              <a:rPr lang="tr-TR" dirty="0" smtClean="0"/>
              <a:t>İlaçların değerlendirilmesi</a:t>
            </a:r>
          </a:p>
          <a:p>
            <a:r>
              <a:rPr lang="tr-TR" dirty="0" smtClean="0"/>
              <a:t>Kanamayı </a:t>
            </a:r>
            <a:r>
              <a:rPr lang="tr-TR" dirty="0" smtClean="0"/>
              <a:t>evrele ve Evreye göre yaklaş</a:t>
            </a:r>
            <a:endParaRPr lang="tr-TR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 </a:t>
            </a:r>
            <a:br>
              <a:rPr lang="tr-TR" dirty="0" smtClean="0"/>
            </a:br>
            <a:r>
              <a:rPr lang="tr-TR" dirty="0" smtClean="0"/>
              <a:t>Yönetim</a:t>
            </a:r>
            <a:r>
              <a:rPr lang="tr-TR" dirty="0" smtClean="0"/>
              <a:t>: Evre 1-2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62500" lnSpcReduction="20000"/>
          </a:bodyPr>
          <a:lstStyle/>
          <a:p>
            <a:r>
              <a:rPr lang="tr-TR" dirty="0" smtClean="0"/>
              <a:t>Yardım istenir op salonuna geçilir</a:t>
            </a:r>
          </a:p>
          <a:p>
            <a:r>
              <a:rPr lang="tr-TR" dirty="0" smtClean="0"/>
              <a:t>IV yol en az iki tane 14-16G</a:t>
            </a:r>
          </a:p>
          <a:p>
            <a:r>
              <a:rPr lang="tr-TR" dirty="0" smtClean="0"/>
              <a:t>Kristalloid izotonik başlanır. </a:t>
            </a:r>
          </a:p>
          <a:p>
            <a:pPr lvl="1"/>
            <a:r>
              <a:rPr lang="tr-TR" dirty="0" smtClean="0"/>
              <a:t>TA ve idrar çıkışını yüksek tutmak. </a:t>
            </a:r>
          </a:p>
          <a:p>
            <a:pPr lvl="1"/>
            <a:r>
              <a:rPr lang="tr-TR" dirty="0" smtClean="0"/>
              <a:t>Dilusyonel koagülopati, elektrolit bozuklukları, hipotermi.</a:t>
            </a:r>
          </a:p>
          <a:p>
            <a:r>
              <a:rPr lang="tr-TR" dirty="0" smtClean="0"/>
              <a:t>Anestezi hemodinamik duruma göre ve litotomi pozisyonu </a:t>
            </a:r>
          </a:p>
          <a:p>
            <a:r>
              <a:rPr lang="tr-TR" dirty="0" smtClean="0"/>
              <a:t>Vajina ve kollum explore edilir </a:t>
            </a:r>
          </a:p>
          <a:p>
            <a:pPr lvl="1"/>
            <a:r>
              <a:rPr lang="tr-TR" dirty="0" smtClean="0"/>
              <a:t>Laserasyon hematom: Rektovajinal muayene</a:t>
            </a:r>
          </a:p>
          <a:p>
            <a:r>
              <a:rPr lang="tr-TR" dirty="0" smtClean="0"/>
              <a:t>Uterus tonusuna bakılır</a:t>
            </a:r>
          </a:p>
          <a:p>
            <a:pPr lvl="1"/>
            <a:r>
              <a:rPr lang="tr-TR" dirty="0" smtClean="0"/>
              <a:t>Alt segment atonisi açısından vajinal değerlendirme gerekir</a:t>
            </a:r>
          </a:p>
          <a:p>
            <a:r>
              <a:rPr lang="tr-TR" dirty="0" smtClean="0"/>
              <a:t>Uterus kavitesi plasenta retansiyonu açısından değerlendirilir. </a:t>
            </a:r>
          </a:p>
          <a:p>
            <a:pPr lvl="1"/>
            <a:r>
              <a:rPr lang="tr-TR" dirty="0" smtClean="0"/>
              <a:t>Boom küretaj</a:t>
            </a:r>
          </a:p>
          <a:p>
            <a:r>
              <a:rPr lang="tr-TR" dirty="0" smtClean="0"/>
              <a:t>Uterus inversiyonu dışlanmalı</a:t>
            </a:r>
          </a:p>
          <a:p>
            <a:r>
              <a:rPr lang="tr-TR" dirty="0" smtClean="0"/>
              <a:t>Rüptür değerlendirmesi ve dışlanması</a:t>
            </a:r>
          </a:p>
          <a:p>
            <a:pPr lvl="1"/>
            <a:r>
              <a:rPr lang="tr-TR" dirty="0" smtClean="0"/>
              <a:t>Uterusun kavitesi bütünlük açısından elle palpe edilir. </a:t>
            </a:r>
            <a:endParaRPr lang="tr-TR" dirty="0" smtClean="0"/>
          </a:p>
          <a:p>
            <a:pPr lvl="1"/>
            <a:r>
              <a:rPr lang="tr-TR" dirty="0" smtClean="0"/>
              <a:t>US </a:t>
            </a:r>
            <a:r>
              <a:rPr lang="tr-TR" dirty="0" smtClean="0"/>
              <a:t>de batında </a:t>
            </a:r>
            <a:r>
              <a:rPr lang="tr-TR" dirty="0" smtClean="0"/>
              <a:t>kan, </a:t>
            </a:r>
            <a:r>
              <a:rPr lang="tr-TR" dirty="0" smtClean="0"/>
              <a:t>b</a:t>
            </a:r>
            <a:r>
              <a:rPr lang="tr-TR" dirty="0" smtClean="0"/>
              <a:t>road </a:t>
            </a:r>
            <a:r>
              <a:rPr lang="tr-TR" dirty="0" smtClean="0"/>
              <a:t>ligaman </a:t>
            </a:r>
            <a:r>
              <a:rPr lang="tr-TR" dirty="0" smtClean="0"/>
              <a:t>hematomu, fetus kavite dışında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</a:t>
            </a:r>
            <a:br>
              <a:rPr lang="tr-TR" dirty="0" smtClean="0"/>
            </a:br>
            <a:r>
              <a:rPr lang="tr-TR" dirty="0" smtClean="0"/>
              <a:t>Yönetim</a:t>
            </a:r>
            <a:r>
              <a:rPr lang="tr-TR" dirty="0" smtClean="0"/>
              <a:t>: Evre 1-2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Traneksamik asit: </a:t>
            </a:r>
          </a:p>
          <a:p>
            <a:pPr lvl="1"/>
            <a:r>
              <a:rPr lang="tr-TR" dirty="0" smtClean="0"/>
              <a:t>Antifibrinolitik. </a:t>
            </a:r>
          </a:p>
          <a:p>
            <a:pPr lvl="1"/>
            <a:r>
              <a:rPr lang="tr-TR" dirty="0" smtClean="0"/>
              <a:t>Alternatif değil, diğer medikasyonlarla birlikte kullanılır</a:t>
            </a:r>
          </a:p>
          <a:p>
            <a:pPr lvl="1"/>
            <a:r>
              <a:rPr lang="tr-TR" dirty="0" smtClean="0"/>
              <a:t>1 gr 10-20 dk da verilir. (100mg/mL solusyondan 10 ml verilir.) Daha fazla ve hızlı verilirse hipotansiyon</a:t>
            </a:r>
          </a:p>
          <a:p>
            <a:pPr lvl="1"/>
            <a:r>
              <a:rPr lang="tr-TR" dirty="0" smtClean="0"/>
              <a:t>Kanama devam ediyorsa 30 dk sonra tekrar 1 gr verilir</a:t>
            </a:r>
          </a:p>
          <a:p>
            <a:pPr lvl="1"/>
            <a:r>
              <a:rPr lang="tr-TR" dirty="0" smtClean="0"/>
              <a:t>Yarıömrü 2 saat antifibrinolitik etkisi 7-8 saat</a:t>
            </a:r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</a:t>
            </a:r>
            <a:br>
              <a:rPr lang="tr-TR" dirty="0" smtClean="0"/>
            </a:br>
            <a:r>
              <a:rPr lang="tr-TR" dirty="0" smtClean="0"/>
              <a:t>Yönetim</a:t>
            </a:r>
            <a:r>
              <a:rPr lang="tr-TR" dirty="0" smtClean="0"/>
              <a:t>: Evre 1-2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Nedene yönelik tedavi</a:t>
            </a:r>
          </a:p>
          <a:p>
            <a:pPr lvl="1"/>
            <a:r>
              <a:rPr lang="tr-TR" dirty="0" smtClean="0"/>
              <a:t>Retansiyon, laserasyon, rüptür ve inversiyon </a:t>
            </a:r>
            <a:r>
              <a:rPr lang="tr-TR" dirty="0" smtClean="0"/>
              <a:t>yokluğu konfirme</a:t>
            </a:r>
            <a:endParaRPr lang="tr-TR" dirty="0" smtClean="0"/>
          </a:p>
          <a:p>
            <a:pPr lvl="1"/>
            <a:r>
              <a:rPr lang="tr-TR" dirty="0" smtClean="0"/>
              <a:t>Bimanuel uterus masajı</a:t>
            </a:r>
          </a:p>
          <a:p>
            <a:pPr lvl="1"/>
            <a:r>
              <a:rPr lang="tr-TR" dirty="0" smtClean="0"/>
              <a:t>Uterotonikleri kullanımı</a:t>
            </a:r>
          </a:p>
          <a:p>
            <a:pPr lvl="2"/>
            <a:r>
              <a:rPr lang="tr-TR" dirty="0" smtClean="0"/>
              <a:t>Oksitosin infüzyonu artırılır 40U/1 lt izotonik hızlı+ 10U IM</a:t>
            </a:r>
          </a:p>
          <a:p>
            <a:pPr lvl="3"/>
            <a:r>
              <a:rPr lang="tr-TR" dirty="0" smtClean="0"/>
              <a:t>80U/500cc izotonik 30 dk da çok yüksek. </a:t>
            </a:r>
          </a:p>
          <a:p>
            <a:pPr lvl="3"/>
            <a:r>
              <a:rPr lang="tr-TR" dirty="0" smtClean="0"/>
              <a:t>15U/250cc izotonik</a:t>
            </a:r>
          </a:p>
          <a:p>
            <a:pPr lvl="2"/>
            <a:r>
              <a:rPr lang="tr-TR" dirty="0" smtClean="0"/>
              <a:t>Karboprost: 15 metil PGF2alfa(astım) IM </a:t>
            </a:r>
            <a:r>
              <a:rPr lang="tr-TR" dirty="0" smtClean="0"/>
              <a:t>250 </a:t>
            </a:r>
            <a:r>
              <a:rPr lang="tr-TR" dirty="0" smtClean="0"/>
              <a:t>mcg 15-90 dk ara ile </a:t>
            </a:r>
            <a:endParaRPr lang="tr-TR" dirty="0" smtClean="0"/>
          </a:p>
          <a:p>
            <a:pPr lvl="3"/>
            <a:r>
              <a:rPr lang="tr-TR" dirty="0" smtClean="0"/>
              <a:t>2 </a:t>
            </a:r>
            <a:r>
              <a:rPr lang="tr-TR" dirty="0" smtClean="0"/>
              <a:t>doza cevap yoksa devam edilmez</a:t>
            </a:r>
          </a:p>
          <a:p>
            <a:pPr lvl="2"/>
            <a:r>
              <a:rPr lang="tr-TR" dirty="0" smtClean="0"/>
              <a:t>M</a:t>
            </a:r>
            <a:r>
              <a:rPr lang="tr-TR" dirty="0" smtClean="0"/>
              <a:t>etilergonovin(HT</a:t>
            </a:r>
            <a:r>
              <a:rPr lang="tr-TR" dirty="0" smtClean="0"/>
              <a:t>) 2-4 saat ara ile</a:t>
            </a:r>
          </a:p>
          <a:p>
            <a:pPr lvl="2"/>
            <a:r>
              <a:rPr lang="tr-TR" dirty="0" smtClean="0"/>
              <a:t>M</a:t>
            </a:r>
            <a:r>
              <a:rPr lang="tr-TR" dirty="0" smtClean="0"/>
              <a:t>isoprostol- </a:t>
            </a:r>
            <a:r>
              <a:rPr lang="tr-TR" dirty="0" smtClean="0"/>
              <a:t>PGE1 </a:t>
            </a:r>
          </a:p>
          <a:p>
            <a:pPr lvl="3"/>
            <a:r>
              <a:rPr lang="tr-TR" dirty="0" smtClean="0"/>
              <a:t>400 mcg sublingual hipertermi </a:t>
            </a:r>
          </a:p>
          <a:p>
            <a:pPr lvl="3"/>
            <a:r>
              <a:rPr lang="tr-TR" dirty="0" smtClean="0"/>
              <a:t>200 mcg oral+400 mcg sublingual veya 600/800 mcgs  ublingual</a:t>
            </a:r>
          </a:p>
          <a:p>
            <a:pPr lvl="3"/>
            <a:r>
              <a:rPr lang="tr-TR" dirty="0" smtClean="0"/>
              <a:t>Rektal 800-1000 mcg pik konsantrasyona ulaşması gecikir 30 dk yerine 1st </a:t>
            </a:r>
          </a:p>
          <a:p>
            <a:pPr lvl="2"/>
            <a:r>
              <a:rPr lang="tr-TR" dirty="0" smtClean="0"/>
              <a:t>Dinoproston PGE2 20mg rektal 2 saat arayla tekrar</a:t>
            </a:r>
          </a:p>
          <a:p>
            <a:pPr lvl="2"/>
            <a:r>
              <a:rPr lang="tr-TR" dirty="0" smtClean="0"/>
              <a:t>Karbetosin: Uzun etkili oksitosin analogu: 100 mcg 1 dk da yavaş infüzyon</a:t>
            </a:r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</a:t>
            </a:r>
            <a:br>
              <a:rPr lang="tr-TR" dirty="0" smtClean="0"/>
            </a:br>
            <a:r>
              <a:rPr lang="tr-TR" dirty="0" smtClean="0"/>
              <a:t>Yönetim</a:t>
            </a:r>
            <a:r>
              <a:rPr lang="tr-TR" dirty="0" smtClean="0"/>
              <a:t>: Evre 1-2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Nedene yönelik tedavi</a:t>
            </a:r>
          </a:p>
          <a:p>
            <a:pPr lvl="1"/>
            <a:r>
              <a:rPr lang="tr-TR" dirty="0" smtClean="0"/>
              <a:t>Vajinal laserasyonlarda</a:t>
            </a:r>
          </a:p>
          <a:p>
            <a:pPr lvl="2"/>
            <a:r>
              <a:rPr lang="tr-TR" dirty="0" smtClean="0"/>
              <a:t>Fornikslerin daha üzerine sütür koyulması üreter ligasyonu: Laparatomi</a:t>
            </a:r>
          </a:p>
          <a:p>
            <a:pPr lvl="1"/>
            <a:r>
              <a:rPr lang="tr-TR" dirty="0" smtClean="0"/>
              <a:t>Vajinal hematomlar </a:t>
            </a:r>
          </a:p>
          <a:p>
            <a:pPr lvl="2"/>
            <a:r>
              <a:rPr lang="tr-TR" dirty="0" smtClean="0"/>
              <a:t>Büyümüyorsa drene edilmemeli: </a:t>
            </a:r>
          </a:p>
          <a:p>
            <a:pPr lvl="3"/>
            <a:r>
              <a:rPr lang="tr-TR" dirty="0" smtClean="0"/>
              <a:t>Gerekirse daha </a:t>
            </a:r>
            <a:r>
              <a:rPr lang="tr-TR" dirty="0" smtClean="0"/>
              <a:t>sonra (</a:t>
            </a:r>
            <a:r>
              <a:rPr lang="tr-TR" dirty="0" smtClean="0"/>
              <a:t>enfeksiyon ağrı)</a:t>
            </a:r>
          </a:p>
          <a:p>
            <a:pPr lvl="2"/>
            <a:r>
              <a:rPr lang="tr-TR" dirty="0" smtClean="0"/>
              <a:t>Büyüyorsa drene edilmeli ve tamponaj yapılmalı. </a:t>
            </a:r>
          </a:p>
          <a:p>
            <a:pPr lvl="2"/>
            <a:r>
              <a:rPr lang="tr-TR" dirty="0" smtClean="0"/>
              <a:t>Ağır arteriyal kanamalar tamponla durmaz. Tampon retroperitona yönlendirir</a:t>
            </a:r>
          </a:p>
          <a:p>
            <a:pPr lvl="2"/>
            <a:r>
              <a:rPr lang="tr-TR" dirty="0" smtClean="0"/>
              <a:t>Tampon varsa distalinde kan birikimi oluyormu takip edilmeli</a:t>
            </a:r>
          </a:p>
          <a:p>
            <a:pPr lvl="2"/>
            <a:r>
              <a:rPr lang="tr-TR" dirty="0" smtClean="0"/>
              <a:t>Embolizasyon da yapılabilir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İntrapartum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Anne ölümlerinin en sık nedeni</a:t>
            </a:r>
          </a:p>
          <a:p>
            <a:r>
              <a:rPr lang="tr-TR" dirty="0" smtClean="0"/>
              <a:t>Anne ölümlerinin önlenebilir nedeni</a:t>
            </a:r>
          </a:p>
          <a:p>
            <a:r>
              <a:rPr lang="tr-TR" dirty="0" smtClean="0"/>
              <a:t>Anne ölümleri</a:t>
            </a:r>
          </a:p>
          <a:p>
            <a:pPr lvl="1"/>
            <a:r>
              <a:rPr lang="tr-TR" dirty="0" smtClean="0"/>
              <a:t>1990 da		68/100.000</a:t>
            </a:r>
          </a:p>
          <a:p>
            <a:pPr lvl="1"/>
            <a:r>
              <a:rPr lang="tr-TR" dirty="0" smtClean="0"/>
              <a:t>2008 de 	23/100.000</a:t>
            </a:r>
          </a:p>
          <a:p>
            <a:pPr lvl="1"/>
            <a:r>
              <a:rPr lang="tr-TR" dirty="0" smtClean="0"/>
              <a:t>2010 da 	20/100.000</a:t>
            </a:r>
          </a:p>
          <a:p>
            <a:r>
              <a:rPr lang="tr-TR" dirty="0" smtClean="0"/>
              <a:t>Near miss sıklığı</a:t>
            </a:r>
          </a:p>
          <a:p>
            <a:pPr lvl="1"/>
            <a:r>
              <a:rPr lang="tr-TR" dirty="0" smtClean="0"/>
              <a:t>Gelişmemiş 			40-80/1000 canlı doğum</a:t>
            </a:r>
          </a:p>
          <a:p>
            <a:pPr lvl="1"/>
            <a:r>
              <a:rPr lang="tr-TR" dirty="0" smtClean="0"/>
              <a:t>Gelişmiş ülkelerde 		10/1000 canlı doğum</a:t>
            </a:r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</a:t>
            </a:r>
            <a:br>
              <a:rPr lang="tr-TR" dirty="0" smtClean="0"/>
            </a:br>
            <a:r>
              <a:rPr lang="tr-TR" dirty="0" smtClean="0"/>
              <a:t>Yönetim</a:t>
            </a:r>
            <a:r>
              <a:rPr lang="tr-TR" dirty="0" smtClean="0"/>
              <a:t>: Evre 3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CVP kateteri</a:t>
            </a:r>
          </a:p>
          <a:p>
            <a:r>
              <a:rPr lang="tr-TR" dirty="0" smtClean="0"/>
              <a:t>Foley sonda</a:t>
            </a:r>
          </a:p>
          <a:p>
            <a:r>
              <a:rPr lang="tr-TR" dirty="0" smtClean="0"/>
              <a:t>Tam kan, kangrubu, croos-match</a:t>
            </a:r>
          </a:p>
          <a:p>
            <a:r>
              <a:rPr lang="tr-TR" dirty="0" smtClean="0"/>
              <a:t>Koagülasyon testleri: Fibrinojen, PT, aPTT, INR 30-60 dk da tekrar</a:t>
            </a:r>
          </a:p>
          <a:p>
            <a:r>
              <a:rPr lang="tr-TR" dirty="0" smtClean="0"/>
              <a:t>Fibrinojen gebede 350-650 mg/dL &lt;200 mg/dL ise ağır kanama</a:t>
            </a:r>
          </a:p>
          <a:p>
            <a:r>
              <a:rPr lang="tr-TR" dirty="0" smtClean="0"/>
              <a:t>Tromboelastografi (TEG)</a:t>
            </a:r>
          </a:p>
          <a:p>
            <a:r>
              <a:rPr lang="tr-TR" dirty="0" smtClean="0"/>
              <a:t>Rotasyonel Tromboelastometri(ROTEM)</a:t>
            </a:r>
          </a:p>
          <a:p>
            <a:r>
              <a:rPr lang="tr-TR" dirty="0" smtClean="0"/>
              <a:t>Kan kaybı tesbiti her 15/30 dk aralıkla yapılmalı</a:t>
            </a:r>
          </a:p>
          <a:p>
            <a:r>
              <a:rPr lang="tr-TR" dirty="0" smtClean="0"/>
              <a:t>Testler 30-60 dk ara ile bakılmalı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</a:t>
            </a:r>
            <a:br>
              <a:rPr lang="tr-TR" dirty="0" smtClean="0"/>
            </a:br>
            <a:r>
              <a:rPr lang="tr-TR" dirty="0" smtClean="0"/>
              <a:t>Yönetim</a:t>
            </a:r>
            <a:r>
              <a:rPr lang="tr-TR" dirty="0" smtClean="0"/>
              <a:t>: Evre 3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Kan </a:t>
            </a:r>
            <a:r>
              <a:rPr lang="tr-TR" dirty="0" smtClean="0"/>
              <a:t>ve kan ürünleri </a:t>
            </a:r>
            <a:r>
              <a:rPr lang="tr-TR" dirty="0" smtClean="0"/>
              <a:t>Tx</a:t>
            </a:r>
          </a:p>
          <a:p>
            <a:pPr lvl="1"/>
            <a:r>
              <a:rPr lang="tr-TR" dirty="0" smtClean="0"/>
              <a:t>ES, TDP, Kryopresipitat, fibrinojen konsantresi, rFVIIa ve Trombosit aferez 4/4/1</a:t>
            </a:r>
          </a:p>
          <a:p>
            <a:pPr lvl="1"/>
            <a:r>
              <a:rPr lang="tr-TR" dirty="0" smtClean="0"/>
              <a:t>Protrombin kompleks konsantreleri (Üçlü: F II, IX,X - Dörtlü: II, VII, IX, X)</a:t>
            </a:r>
          </a:p>
          <a:p>
            <a:pPr lvl="1"/>
            <a:r>
              <a:rPr lang="tr-TR" dirty="0" smtClean="0"/>
              <a:t>Masif Tx de Ca ve K bakılmalı</a:t>
            </a:r>
          </a:p>
          <a:p>
            <a:pPr lvl="1"/>
            <a:r>
              <a:rPr lang="tr-TR" dirty="0" smtClean="0"/>
              <a:t>Hedef</a:t>
            </a:r>
          </a:p>
          <a:p>
            <a:pPr lvl="2"/>
            <a:r>
              <a:rPr lang="tr-TR" dirty="0" smtClean="0"/>
              <a:t>Hb &gt;7,8 g/dL trombosit &gt;50 bin</a:t>
            </a:r>
          </a:p>
          <a:p>
            <a:pPr lvl="2"/>
            <a:r>
              <a:rPr lang="tr-TR" dirty="0" smtClean="0"/>
              <a:t>Fibrinojen&gt;300 mg/dl</a:t>
            </a:r>
          </a:p>
          <a:p>
            <a:pPr lvl="2"/>
            <a:r>
              <a:rPr lang="tr-TR" dirty="0" smtClean="0"/>
              <a:t>aPTT&lt;1,5 olmalı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</a:t>
            </a:r>
            <a:br>
              <a:rPr lang="tr-TR" dirty="0" smtClean="0"/>
            </a:br>
            <a:r>
              <a:rPr lang="tr-TR" dirty="0" smtClean="0"/>
              <a:t>Yönetim</a:t>
            </a:r>
            <a:r>
              <a:rPr lang="tr-TR" dirty="0" smtClean="0"/>
              <a:t>: Evre 3 kanama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Minimal invaziv yöntemler</a:t>
            </a:r>
          </a:p>
          <a:p>
            <a:pPr lvl="1"/>
            <a:r>
              <a:rPr lang="tr-TR" dirty="0" smtClean="0"/>
              <a:t>Balon tamponaj veya Tampon</a:t>
            </a:r>
          </a:p>
          <a:p>
            <a:pPr lvl="2"/>
            <a:r>
              <a:rPr lang="tr-TR" dirty="0" smtClean="0"/>
              <a:t>Atoni ve alt segment kanamalarında </a:t>
            </a:r>
          </a:p>
          <a:p>
            <a:pPr lvl="2"/>
            <a:r>
              <a:rPr lang="tr-TR" dirty="0" smtClean="0"/>
              <a:t>Antibiyotik 1,5mg/kg gentamisin 3X1 + (metronidazol 500mg 3X1 veya klindamisin 300mg 4X1)</a:t>
            </a:r>
          </a:p>
          <a:p>
            <a:pPr lvl="2"/>
            <a:r>
              <a:rPr lang="tr-TR" dirty="0" smtClean="0"/>
              <a:t>Tamponajla kanama durmuyorsa yeni tamponaja gerek yok</a:t>
            </a:r>
          </a:p>
          <a:p>
            <a:pPr lvl="1"/>
            <a:r>
              <a:rPr lang="tr-TR" dirty="0" smtClean="0"/>
              <a:t>Uterin hipogastrik embolizasyon</a:t>
            </a:r>
          </a:p>
          <a:p>
            <a:pPr lvl="1"/>
            <a:r>
              <a:rPr lang="tr-TR" dirty="0" smtClean="0"/>
              <a:t>Aortanın endovasküler balon oklüzyonu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</a:t>
            </a:r>
            <a:br>
              <a:rPr lang="tr-TR" dirty="0" smtClean="0"/>
            </a:br>
            <a:r>
              <a:rPr lang="tr-TR" dirty="0" smtClean="0"/>
              <a:t>Yönetim</a:t>
            </a:r>
            <a:r>
              <a:rPr lang="tr-TR" dirty="0" smtClean="0"/>
              <a:t>: Evre 3 Kanama Medikal ve Minimal İnvaziv Yöntemlere Direnç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tr-TR" dirty="0" smtClean="0"/>
              <a:t>Oksijenizasyon sağlanmalı</a:t>
            </a:r>
          </a:p>
          <a:p>
            <a:r>
              <a:rPr lang="tr-TR" dirty="0" smtClean="0"/>
              <a:t>Hipotermi asidoz düzeltilmeli</a:t>
            </a:r>
          </a:p>
          <a:p>
            <a:r>
              <a:rPr lang="tr-TR" dirty="0" smtClean="0"/>
              <a:t>Eksternal aortik kompresyon</a:t>
            </a:r>
          </a:p>
          <a:p>
            <a:r>
              <a:rPr lang="tr-TR" dirty="0" smtClean="0"/>
              <a:t>Laparotomi</a:t>
            </a:r>
          </a:p>
          <a:p>
            <a:pPr lvl="1"/>
            <a:r>
              <a:rPr lang="tr-TR" dirty="0" smtClean="0"/>
              <a:t>Uterin turnike</a:t>
            </a:r>
          </a:p>
          <a:p>
            <a:pPr lvl="1"/>
            <a:r>
              <a:rPr lang="tr-TR" dirty="0" smtClean="0"/>
              <a:t>Uterusa ballon tamponaj+kompresyon sütürleri</a:t>
            </a:r>
          </a:p>
          <a:p>
            <a:pPr lvl="1"/>
            <a:r>
              <a:rPr lang="tr-TR" dirty="0" smtClean="0"/>
              <a:t>Uterin arter ve utero-ovaryen arterlerin ligasyonu</a:t>
            </a:r>
          </a:p>
          <a:p>
            <a:pPr lvl="1"/>
            <a:r>
              <a:rPr lang="tr-TR" dirty="0" smtClean="0"/>
              <a:t>Uteroovaryan </a:t>
            </a:r>
            <a:r>
              <a:rPr lang="tr-TR" dirty="0" smtClean="0"/>
              <a:t>ligamana </a:t>
            </a:r>
            <a:r>
              <a:rPr lang="tr-TR" dirty="0" smtClean="0"/>
              <a:t>klamp(Fertilite)</a:t>
            </a:r>
          </a:p>
          <a:p>
            <a:pPr lvl="1"/>
            <a:r>
              <a:rPr lang="tr-TR" dirty="0" smtClean="0"/>
              <a:t>Pelvis tamponajı</a:t>
            </a:r>
          </a:p>
          <a:p>
            <a:pPr lvl="1"/>
            <a:r>
              <a:rPr lang="tr-TR" dirty="0" smtClean="0"/>
              <a:t>İnternal </a:t>
            </a:r>
            <a:r>
              <a:rPr lang="tr-TR" dirty="0" smtClean="0"/>
              <a:t>ilyak arter ligasyonu</a:t>
            </a:r>
          </a:p>
          <a:p>
            <a:pPr lvl="1"/>
            <a:r>
              <a:rPr lang="tr-TR" dirty="0" smtClean="0"/>
              <a:t>Histerektomi</a:t>
            </a:r>
          </a:p>
          <a:p>
            <a:r>
              <a:rPr lang="tr-TR" dirty="0" smtClean="0"/>
              <a:t>Atoni için</a:t>
            </a:r>
          </a:p>
          <a:p>
            <a:pPr lvl="1"/>
            <a:r>
              <a:rPr lang="tr-TR" dirty="0" smtClean="0"/>
              <a:t>Uterin arter ligasyonu</a:t>
            </a:r>
          </a:p>
          <a:p>
            <a:pPr lvl="1"/>
            <a:r>
              <a:rPr lang="tr-TR" dirty="0" smtClean="0"/>
              <a:t>Kompresyon sütürleri: B-Lynch, Hayman, Pereira ve Cho</a:t>
            </a:r>
          </a:p>
          <a:p>
            <a:r>
              <a:rPr lang="tr-TR" dirty="0" smtClean="0"/>
              <a:t>Retroperitoneal kanama: Bilateral hipogastrik bağla, tamponaj</a:t>
            </a:r>
          </a:p>
          <a:p>
            <a:r>
              <a:rPr lang="tr-TR" dirty="0" smtClean="0"/>
              <a:t>Pelvis tamponajı+48 saat sonra yeni girişim+embolizasyon</a:t>
            </a:r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852936"/>
            <a:ext cx="1847351" cy="1632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Postpartum </a:t>
            </a:r>
            <a:r>
              <a:rPr lang="tr-TR" dirty="0" smtClean="0"/>
              <a:t>Kanama: İnversiyon Yönetimi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Uterotonikler kesilir</a:t>
            </a:r>
          </a:p>
          <a:p>
            <a:r>
              <a:rPr lang="tr-TR" dirty="0" smtClean="0"/>
              <a:t>Uterus gevşeticiler verilir </a:t>
            </a:r>
            <a:endParaRPr lang="tr-TR" dirty="0" smtClean="0"/>
          </a:p>
          <a:p>
            <a:pPr lvl="1"/>
            <a:r>
              <a:rPr lang="tr-TR" dirty="0" smtClean="0"/>
              <a:t>Nitrogliserin</a:t>
            </a:r>
            <a:r>
              <a:rPr lang="tr-TR" dirty="0" smtClean="0"/>
              <a:t>, terbutalin/MgSo4 Sevofluran, izofluran</a:t>
            </a:r>
          </a:p>
          <a:p>
            <a:r>
              <a:rPr lang="tr-TR" dirty="0" smtClean="0"/>
              <a:t>Plasenta çıkmadıysa çıkarılmaz. Replasman sonrası elle halas</a:t>
            </a:r>
          </a:p>
          <a:p>
            <a:r>
              <a:rPr lang="tr-TR" dirty="0" smtClean="0"/>
              <a:t>Manuel replasman</a:t>
            </a:r>
          </a:p>
          <a:p>
            <a:r>
              <a:rPr lang="tr-TR" dirty="0" smtClean="0"/>
              <a:t>Hidrostatik replasman</a:t>
            </a:r>
          </a:p>
          <a:p>
            <a:r>
              <a:rPr lang="tr-TR" dirty="0" smtClean="0"/>
              <a:t>Cerrahi</a:t>
            </a:r>
          </a:p>
          <a:p>
            <a:pPr lvl="1"/>
            <a:r>
              <a:rPr lang="tr-TR" dirty="0" smtClean="0"/>
              <a:t>Huntington prosedürü</a:t>
            </a:r>
          </a:p>
          <a:p>
            <a:pPr lvl="1"/>
            <a:r>
              <a:rPr lang="tr-TR" dirty="0" smtClean="0"/>
              <a:t>Haultain prosedürü: Ocejo insizyonu</a:t>
            </a:r>
          </a:p>
          <a:p>
            <a:pPr lvl="1"/>
            <a:r>
              <a:rPr lang="tr-TR" dirty="0" smtClean="0"/>
              <a:t>Vajinal cerrahi Konstrüksiyon halkasına insizyon</a:t>
            </a:r>
          </a:p>
          <a:p>
            <a:pPr lvl="2"/>
            <a:r>
              <a:rPr lang="tr-TR" dirty="0" smtClean="0"/>
              <a:t>Cascarides prosedürü: Arka insizyon</a:t>
            </a:r>
          </a:p>
          <a:p>
            <a:pPr lvl="2"/>
            <a:r>
              <a:rPr lang="tr-TR" dirty="0" smtClean="0"/>
              <a:t>Spinelli prosedürü: Ön insizyon</a:t>
            </a:r>
          </a:p>
          <a:p>
            <a:r>
              <a:rPr lang="tr-TR" dirty="0" smtClean="0"/>
              <a:t>Replasman sonrası uterotonikler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996952"/>
            <a:ext cx="2615183" cy="2507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21" y="1052736"/>
            <a:ext cx="1676379" cy="157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Postpartum Kanama</a:t>
            </a:r>
            <a:r>
              <a:rPr lang="tr-TR" dirty="0" smtClean="0"/>
              <a:t>: Korunma</a:t>
            </a:r>
            <a:br>
              <a:rPr lang="tr-TR" dirty="0" smtClean="0"/>
            </a:br>
            <a:r>
              <a:rPr lang="tr-TR" dirty="0" smtClean="0"/>
              <a:t>Doğumun 3. Evresinin Aktif Yönetimi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tr-TR" dirty="0" smtClean="0"/>
              <a:t>Amaçlar</a:t>
            </a:r>
          </a:p>
          <a:p>
            <a:pPr marL="914400" lvl="1" indent="-514350">
              <a:buFont typeface="+mj-lt"/>
              <a:buAutoNum type="arabicPeriod"/>
            </a:pPr>
            <a:r>
              <a:rPr lang="tr-TR" dirty="0" smtClean="0"/>
              <a:t>Uterusun </a:t>
            </a:r>
            <a:r>
              <a:rPr lang="tr-TR" dirty="0" smtClean="0"/>
              <a:t>kasılmasını etkinleştirmek</a:t>
            </a:r>
          </a:p>
          <a:p>
            <a:pPr marL="914400" lvl="1" indent="-514350">
              <a:buFont typeface="+mj-lt"/>
              <a:buAutoNum type="arabicPeriod"/>
            </a:pPr>
            <a:r>
              <a:rPr lang="tr-TR" dirty="0" smtClean="0"/>
              <a:t>Plasental </a:t>
            </a:r>
            <a:r>
              <a:rPr lang="tr-TR" dirty="0" smtClean="0"/>
              <a:t>doğumu kısa sürede gerçekleştirmek</a:t>
            </a:r>
          </a:p>
          <a:p>
            <a:pPr marL="914400" lvl="1" indent="-514350">
              <a:buFont typeface="+mj-lt"/>
              <a:buAutoNum type="arabicPeriod"/>
            </a:pPr>
            <a:r>
              <a:rPr lang="tr-TR" dirty="0" smtClean="0"/>
              <a:t>Atoni </a:t>
            </a:r>
            <a:r>
              <a:rPr lang="tr-TR" dirty="0" smtClean="0"/>
              <a:t>riskini en aza </a:t>
            </a:r>
            <a:r>
              <a:rPr lang="tr-TR" dirty="0" smtClean="0"/>
              <a:t>indirgemek</a:t>
            </a:r>
            <a:endParaRPr lang="tr-TR" dirty="0" smtClean="0"/>
          </a:p>
          <a:p>
            <a:r>
              <a:rPr lang="tr-TR" dirty="0" smtClean="0"/>
              <a:t>OKSİTOSİN</a:t>
            </a:r>
          </a:p>
          <a:p>
            <a:pPr lvl="1"/>
            <a:r>
              <a:rPr lang="tr-TR" dirty="0" smtClean="0"/>
              <a:t>B</a:t>
            </a:r>
            <a:r>
              <a:rPr lang="tr-TR" dirty="0" smtClean="0"/>
              <a:t>ebek </a:t>
            </a:r>
            <a:r>
              <a:rPr lang="tr-TR" dirty="0" smtClean="0"/>
              <a:t>çıkınca10 ünite IM</a:t>
            </a:r>
          </a:p>
          <a:p>
            <a:pPr lvl="1"/>
            <a:r>
              <a:rPr lang="tr-TR" dirty="0" smtClean="0"/>
              <a:t>IV </a:t>
            </a:r>
            <a:r>
              <a:rPr lang="tr-TR" dirty="0" smtClean="0"/>
              <a:t>20 ünite / 1000 mL infüzyon</a:t>
            </a:r>
          </a:p>
          <a:p>
            <a:pPr lvl="1"/>
            <a:r>
              <a:rPr lang="tr-TR" dirty="0" smtClean="0"/>
              <a:t>PPH </a:t>
            </a:r>
            <a:r>
              <a:rPr lang="tr-TR" dirty="0" smtClean="0"/>
              <a:t>riskini % 60 </a:t>
            </a:r>
            <a:r>
              <a:rPr lang="tr-TR" dirty="0" smtClean="0"/>
              <a:t>azalma</a:t>
            </a:r>
            <a:endParaRPr lang="tr-TR" dirty="0" smtClean="0"/>
          </a:p>
          <a:p>
            <a:r>
              <a:rPr lang="tr-TR" dirty="0" smtClean="0"/>
              <a:t>ERGONOVİN</a:t>
            </a:r>
          </a:p>
          <a:p>
            <a:pPr lvl="1"/>
            <a:r>
              <a:rPr lang="tr-TR" dirty="0" smtClean="0"/>
              <a:t>2</a:t>
            </a:r>
            <a:r>
              <a:rPr lang="tr-TR" dirty="0" smtClean="0"/>
              <a:t>. alternatif</a:t>
            </a:r>
          </a:p>
          <a:p>
            <a:pPr lvl="1"/>
            <a:r>
              <a:rPr lang="tr-TR" dirty="0" smtClean="0"/>
              <a:t>0.2 </a:t>
            </a:r>
            <a:r>
              <a:rPr lang="tr-TR" dirty="0" smtClean="0"/>
              <a:t>mg-0.5 mg IM</a:t>
            </a:r>
          </a:p>
          <a:p>
            <a:pPr lvl="1"/>
            <a:r>
              <a:rPr lang="tr-TR" dirty="0" smtClean="0"/>
              <a:t>HT </a:t>
            </a:r>
            <a:r>
              <a:rPr lang="tr-TR" dirty="0" smtClean="0"/>
              <a:t>dikkat</a:t>
            </a:r>
          </a:p>
          <a:p>
            <a:r>
              <a:rPr lang="tr-TR" dirty="0" smtClean="0"/>
              <a:t>KLEMP</a:t>
            </a:r>
          </a:p>
          <a:p>
            <a:pPr lvl="1"/>
            <a:r>
              <a:rPr lang="tr-TR" dirty="0" smtClean="0"/>
              <a:t>&lt; </a:t>
            </a:r>
            <a:r>
              <a:rPr lang="tr-TR" dirty="0" smtClean="0"/>
              <a:t>60 sn bekle</a:t>
            </a:r>
          </a:p>
          <a:p>
            <a:pPr lvl="1"/>
            <a:r>
              <a:rPr lang="tr-TR" dirty="0" smtClean="0"/>
              <a:t>Acil </a:t>
            </a:r>
            <a:r>
              <a:rPr lang="tr-TR" dirty="0" smtClean="0"/>
              <a:t>resüsitasyon gerekliyse sıvazlama ?</a:t>
            </a:r>
          </a:p>
          <a:p>
            <a:r>
              <a:rPr lang="tr-TR" dirty="0" smtClean="0"/>
              <a:t>PLASENTA</a:t>
            </a:r>
          </a:p>
          <a:p>
            <a:pPr lvl="1"/>
            <a:r>
              <a:rPr lang="tr-TR" dirty="0" smtClean="0"/>
              <a:t>Kontrollü </a:t>
            </a:r>
            <a:r>
              <a:rPr lang="tr-TR" dirty="0" smtClean="0"/>
              <a:t>traksiyon – enerjik olmayan fundal bası </a:t>
            </a:r>
          </a:p>
          <a:p>
            <a:pPr lvl="1"/>
            <a:r>
              <a:rPr lang="tr-TR" dirty="0" smtClean="0"/>
              <a:t>PPK </a:t>
            </a:r>
            <a:r>
              <a:rPr lang="tr-TR" dirty="0" smtClean="0"/>
              <a:t>riski </a:t>
            </a:r>
            <a:r>
              <a:rPr lang="tr-TR" dirty="0" smtClean="0"/>
              <a:t>düşük </a:t>
            </a:r>
            <a:r>
              <a:rPr lang="tr-TR" dirty="0" smtClean="0"/>
              <a:t>ise ekspektan yaklaşım</a:t>
            </a:r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İP kanamalar antepartum+primer postpartum</a:t>
            </a:r>
          </a:p>
          <a:p>
            <a:r>
              <a:rPr lang="tr-TR" dirty="0" smtClean="0"/>
              <a:t>İP kanamalarım mortalite morbiditesi yüksek</a:t>
            </a:r>
          </a:p>
          <a:p>
            <a:r>
              <a:rPr lang="tr-TR" dirty="0" smtClean="0"/>
              <a:t>Anne ölümlerinin önlenebilir nedenidirler</a:t>
            </a:r>
          </a:p>
          <a:p>
            <a:r>
              <a:rPr lang="tr-TR" dirty="0" smtClean="0"/>
              <a:t>Tanı ve </a:t>
            </a:r>
            <a:r>
              <a:rPr lang="tr-TR" dirty="0" smtClean="0"/>
              <a:t>zamanında müdahale </a:t>
            </a:r>
            <a:r>
              <a:rPr lang="tr-TR" dirty="0" smtClean="0"/>
              <a:t>önemli</a:t>
            </a:r>
            <a:endParaRPr lang="tr-TR" dirty="0" smtClean="0"/>
          </a:p>
          <a:p>
            <a:r>
              <a:rPr lang="tr-TR" dirty="0" smtClean="0"/>
              <a:t>Medikal tedavi ve kan </a:t>
            </a:r>
            <a:r>
              <a:rPr lang="tr-TR" dirty="0" smtClean="0"/>
              <a:t>ürünleri mevcudiyeti</a:t>
            </a:r>
          </a:p>
          <a:p>
            <a:r>
              <a:rPr lang="tr-TR" dirty="0" smtClean="0"/>
              <a:t>Tecrübe, klinik simülasyonlar ve multidisipliner yaklaşım</a:t>
            </a:r>
          </a:p>
          <a:p>
            <a:r>
              <a:rPr lang="tr-TR" dirty="0" smtClean="0"/>
              <a:t>Histerektomi kararında gecikmemek lazım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İntrapartum Kanama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37235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İntrapartum Kanama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95450"/>
            <a:ext cx="73342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İntrapartum Kanama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08912" cy="447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İntrapartum Kanama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628800"/>
            <a:ext cx="8282711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Antepartum </a:t>
            </a:r>
            <a:r>
              <a:rPr lang="tr-TR" dirty="0" smtClean="0"/>
              <a:t>Kanamalar: Nedenleri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Plasenta </a:t>
            </a:r>
            <a:r>
              <a:rPr lang="tr-TR" sz="2800" dirty="0" smtClean="0"/>
              <a:t>previa</a:t>
            </a:r>
          </a:p>
          <a:p>
            <a:pPr marL="914400" lvl="1" indent="-514350">
              <a:buFont typeface="+mj-lt"/>
              <a:buAutoNum type="arabicPeriod"/>
            </a:pPr>
            <a:r>
              <a:rPr lang="tr-TR" sz="2400" dirty="0" smtClean="0"/>
              <a:t>Travaya bırakılmamalı: SCA</a:t>
            </a:r>
          </a:p>
          <a:p>
            <a:pPr marL="914400" lvl="1" indent="-514350">
              <a:buFont typeface="+mj-lt"/>
              <a:buAutoNum type="arabicPeriod"/>
            </a:pPr>
            <a:r>
              <a:rPr lang="tr-TR" sz="2400" dirty="0" smtClean="0"/>
              <a:t>Gebelik terminasyonlarında: Havuz problemi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err="1" smtClean="0"/>
              <a:t>Ablasyo</a:t>
            </a:r>
            <a:r>
              <a:rPr lang="tr-TR" sz="2800" dirty="0" smtClean="0"/>
              <a:t> plasenta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Uterus rüptürü </a:t>
            </a:r>
            <a:endParaRPr lang="tr-TR" sz="2800" dirty="0"/>
          </a:p>
          <a:p>
            <a:pPr marL="914400" lvl="1" indent="-514350">
              <a:buFont typeface="+mj-lt"/>
              <a:buAutoNum type="arabicPeriod"/>
            </a:pPr>
            <a:r>
              <a:rPr lang="tr-TR" sz="2400" dirty="0" smtClean="0"/>
              <a:t>Esas olarak intrapartum kanama</a:t>
            </a:r>
          </a:p>
          <a:p>
            <a:pPr marL="914400" lvl="1" indent="-514350">
              <a:buFont typeface="+mj-lt"/>
              <a:buAutoNum type="arabicPeriod"/>
            </a:pPr>
            <a:r>
              <a:rPr lang="tr-TR" sz="2400" dirty="0" smtClean="0"/>
              <a:t>Sadece batına kanayabilir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err="1" smtClean="0"/>
              <a:t>Vasa</a:t>
            </a:r>
            <a:r>
              <a:rPr lang="tr-TR" sz="2800" dirty="0" smtClean="0"/>
              <a:t> </a:t>
            </a:r>
            <a:r>
              <a:rPr lang="tr-TR" sz="2800" dirty="0" err="1" smtClean="0"/>
              <a:t>previa</a:t>
            </a:r>
            <a:endParaRPr lang="tr-TR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Vajinal ve servikal patolojiler (polip,enfeksiyon…)</a:t>
            </a:r>
            <a:endParaRPr lang="tr-TR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Plasenta Previa Risk faktörleri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Plasenta previa hikayesi</a:t>
            </a:r>
          </a:p>
          <a:p>
            <a:r>
              <a:rPr lang="tr-TR" dirty="0" smtClean="0"/>
              <a:t>Eski SCA</a:t>
            </a:r>
          </a:p>
          <a:p>
            <a:r>
              <a:rPr lang="tr-TR" dirty="0" smtClean="0"/>
              <a:t>Terminasyon hikayesi</a:t>
            </a:r>
          </a:p>
          <a:p>
            <a:r>
              <a:rPr lang="tr-TR" dirty="0" smtClean="0"/>
              <a:t>Multiparite </a:t>
            </a:r>
          </a:p>
          <a:p>
            <a:r>
              <a:rPr lang="tr-TR" dirty="0" smtClean="0"/>
              <a:t>Yaş&gt;40</a:t>
            </a:r>
          </a:p>
          <a:p>
            <a:r>
              <a:rPr lang="tr-TR" dirty="0" smtClean="0"/>
              <a:t>Çoğul gebelik</a:t>
            </a:r>
          </a:p>
          <a:p>
            <a:r>
              <a:rPr lang="tr-TR" dirty="0" smtClean="0"/>
              <a:t>Sigara</a:t>
            </a:r>
          </a:p>
          <a:p>
            <a:r>
              <a:rPr lang="tr-TR" dirty="0" smtClean="0"/>
              <a:t>ART</a:t>
            </a:r>
          </a:p>
          <a:p>
            <a:r>
              <a:rPr lang="tr-TR" dirty="0" smtClean="0"/>
              <a:t>Endometriyal </a:t>
            </a:r>
            <a:r>
              <a:rPr lang="tr-TR" dirty="0" smtClean="0"/>
              <a:t>defekt (</a:t>
            </a:r>
            <a:r>
              <a:rPr lang="tr-TR" dirty="0" smtClean="0"/>
              <a:t>Skar, endometrit, küretaj, elle halas hikayesi, submüköz myom)</a:t>
            </a: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1549</Words>
  <Application>Microsoft Office PowerPoint</Application>
  <PresentationFormat>On-screen Show (4:3)</PresentationFormat>
  <Paragraphs>370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İntrapartum Kanama</vt:lpstr>
      <vt:lpstr>Tanımlama</vt:lpstr>
      <vt:lpstr>İntrapartum Kanama</vt:lpstr>
      <vt:lpstr>İntrapartum Kanama</vt:lpstr>
      <vt:lpstr>İntrapartum Kanama</vt:lpstr>
      <vt:lpstr>İntrapartum Kanama</vt:lpstr>
      <vt:lpstr>İntrapartum Kanama</vt:lpstr>
      <vt:lpstr>Antepartum Kanamalar: Nedenleri</vt:lpstr>
      <vt:lpstr>Plasenta Previa Risk faktörleri</vt:lpstr>
      <vt:lpstr>Ablasyo Plasenta Risk Faktörleri</vt:lpstr>
      <vt:lpstr>Uterus Rüptürü Risk Faktörleri</vt:lpstr>
      <vt:lpstr>Vasa Previa Risk Faktörleri</vt:lpstr>
      <vt:lpstr>Antepartum Kanamaların Komplikasyonları</vt:lpstr>
      <vt:lpstr>Antepartum Kanama Önlenemez</vt:lpstr>
      <vt:lpstr>Uterus Rüptüründen Korunma</vt:lpstr>
      <vt:lpstr>Antepartum Kanama Yönetim</vt:lpstr>
      <vt:lpstr>Antepartum Kanama Yönetim</vt:lpstr>
      <vt:lpstr>Antepartum Kanama Yönetim</vt:lpstr>
      <vt:lpstr>Antepartum Kanama Yönetim</vt:lpstr>
      <vt:lpstr>Antepartum Kanama Yönetim</vt:lpstr>
      <vt:lpstr>Postpartum Kanama</vt:lpstr>
      <vt:lpstr>Postpartum Kanama</vt:lpstr>
      <vt:lpstr>Postpartum Kanama: Risk Faktörleri</vt:lpstr>
      <vt:lpstr>Postpartum Kanama: Evreleme</vt:lpstr>
      <vt:lpstr>Postpartum Kanama: Yönetim</vt:lpstr>
      <vt:lpstr>Postpartum Kanama  Yönetim: Evre 1-2 Kanama</vt:lpstr>
      <vt:lpstr>Postpartum Kanama Yönetim: Evre 1-2 Kanama</vt:lpstr>
      <vt:lpstr>Postpartum Kanama Yönetim: Evre 1-2 Kanama</vt:lpstr>
      <vt:lpstr>Postpartum Kanama Yönetim: Evre 1-2 Kanama</vt:lpstr>
      <vt:lpstr>Postpartum Kanama Yönetim: Evre 3 kanama</vt:lpstr>
      <vt:lpstr>Postpartum Kanama Yönetim: Evre 3 kanama</vt:lpstr>
      <vt:lpstr>Postpartum Kanama Yönetim: Evre 3 kanama</vt:lpstr>
      <vt:lpstr>Postpartum Kanama Yönetim: Evre 3 Kanama Medikal ve Minimal İnvaziv Yöntemlere Direnç</vt:lpstr>
      <vt:lpstr>Postpartum Kanama: İnversiyon Yönetimi</vt:lpstr>
      <vt:lpstr>Postpartum Kanama: Korunma Doğumun 3. Evresinin Aktif Yönetimi</vt:lpstr>
      <vt:lpstr>Sonuç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İntrapartum Kanama</dc:title>
  <dc:creator>ASUS</dc:creator>
  <cp:lastModifiedBy>gokberk</cp:lastModifiedBy>
  <cp:revision>82</cp:revision>
  <dcterms:created xsi:type="dcterms:W3CDTF">2018-04-07T12:49:50Z</dcterms:created>
  <dcterms:modified xsi:type="dcterms:W3CDTF">2018-04-08T06:12:48Z</dcterms:modified>
</cp:coreProperties>
</file>