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74" r:id="rId2"/>
    <p:sldId id="495" r:id="rId3"/>
    <p:sldId id="489" r:id="rId4"/>
    <p:sldId id="458" r:id="rId5"/>
    <p:sldId id="437" r:id="rId6"/>
    <p:sldId id="466" r:id="rId7"/>
    <p:sldId id="438" r:id="rId8"/>
    <p:sldId id="375" r:id="rId9"/>
    <p:sldId id="490" r:id="rId10"/>
    <p:sldId id="376" r:id="rId11"/>
    <p:sldId id="476" r:id="rId12"/>
    <p:sldId id="472" r:id="rId13"/>
    <p:sldId id="467" r:id="rId14"/>
    <p:sldId id="473" r:id="rId15"/>
    <p:sldId id="423" r:id="rId16"/>
    <p:sldId id="474" r:id="rId17"/>
    <p:sldId id="459" r:id="rId18"/>
    <p:sldId id="425" r:id="rId19"/>
    <p:sldId id="480" r:id="rId20"/>
    <p:sldId id="478" r:id="rId21"/>
    <p:sldId id="481" r:id="rId22"/>
    <p:sldId id="408" r:id="rId23"/>
    <p:sldId id="431" r:id="rId24"/>
    <p:sldId id="410" r:id="rId25"/>
    <p:sldId id="413" r:id="rId26"/>
    <p:sldId id="414" r:id="rId27"/>
    <p:sldId id="415" r:id="rId28"/>
    <p:sldId id="417" r:id="rId29"/>
    <p:sldId id="418" r:id="rId30"/>
    <p:sldId id="439" r:id="rId31"/>
    <p:sldId id="440" r:id="rId32"/>
    <p:sldId id="441" r:id="rId33"/>
    <p:sldId id="442" r:id="rId34"/>
    <p:sldId id="444" r:id="rId35"/>
    <p:sldId id="445" r:id="rId36"/>
    <p:sldId id="446" r:id="rId37"/>
    <p:sldId id="436" r:id="rId38"/>
    <p:sldId id="461" r:id="rId39"/>
    <p:sldId id="448" r:id="rId40"/>
    <p:sldId id="452" r:id="rId41"/>
    <p:sldId id="361" r:id="rId42"/>
    <p:sldId id="368" r:id="rId43"/>
    <p:sldId id="420" r:id="rId44"/>
    <p:sldId id="419" r:id="rId45"/>
    <p:sldId id="463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38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14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B1AE1-FD65-C24D-B4C3-BF566D438D6E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388818-A6FE-A84A-972F-FA3E836798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502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78DFABD-BDD1-6F48-A3FC-AD830FC762D2}" type="slidenum">
              <a:rPr lang="en-US"/>
              <a:pPr>
                <a:defRPr/>
              </a:pPr>
              <a:t>1</a:t>
            </a:fld>
            <a:endParaRPr lang="en-US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952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Symptoms of cancer –Nonspecific, Lower abdominal discomfort/pressure, Bloating, Constipation, Irregular cycles, Urinary frequency / dyspareunia, Abdominal distention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Nausea, Anorexia, Early satiety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Vaginal discharge (fallopian tube ca)</a:t>
            </a:r>
          </a:p>
          <a:p>
            <a:pPr eaLnBrk="1" hangingPunct="1">
              <a:lnSpc>
                <a:spcPct val="80000"/>
              </a:lnSpc>
              <a:buFontTx/>
              <a:buChar char="•"/>
            </a:pPr>
            <a:endParaRPr lang="en-US" sz="11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NONSPECIFIC ( on a retrospective study published in CANCER in 2000 that looked at surveys from 1725 women with ovarian ca, 95% reported symptoms prior to diagnosis. – up to 70-75%  had GI or abdominal symptoms</a:t>
            </a:r>
          </a:p>
          <a:p>
            <a:pPr eaLnBrk="1" hangingPunct="1">
              <a:lnSpc>
                <a:spcPct val="80000"/>
              </a:lnSpc>
            </a:pPr>
            <a:endParaRPr lang="en-US" sz="11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  <a:buFontTx/>
              <a:buChar char="•"/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Menstrual history 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US" sz="1100">
                <a:latin typeface="Calibri" charset="0"/>
                <a:ea typeface="ＭＳ Ｐゴシック" charset="0"/>
              </a:rPr>
              <a:t>Menorrhagia/dysmenorrhea fibroids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US" sz="1100">
                <a:latin typeface="Calibri" charset="0"/>
                <a:ea typeface="ＭＳ Ｐゴシック" charset="0"/>
              </a:rPr>
              <a:t>Dysmenorrhea; endo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US" sz="1100">
                <a:latin typeface="Calibri" charset="0"/>
                <a:ea typeface="ＭＳ Ｐゴシック" charset="0"/>
              </a:rPr>
              <a:t>PMP bleeding (common sx of fallopian tube ca but fallopian tube ca is rare cause of pmp bleeding)</a:t>
            </a:r>
          </a:p>
          <a:p>
            <a:pPr lvl="1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US" sz="1100">
                <a:latin typeface="Calibri" charset="0"/>
                <a:ea typeface="ＭＳ Ｐゴシック" charset="0"/>
              </a:rPr>
              <a:t>Abnl bleeding, breast tenderness, hirsuitism (hormonally active tumors – sex cord tumors, germ cell tumors) </a:t>
            </a:r>
          </a:p>
          <a:p>
            <a:pPr eaLnBrk="1" hangingPunct="1">
              <a:lnSpc>
                <a:spcPct val="80000"/>
              </a:lnSpc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Physical exam -</a:t>
            </a:r>
          </a:p>
          <a:p>
            <a:pPr eaLnBrk="1" hangingPunct="1">
              <a:lnSpc>
                <a:spcPct val="80000"/>
              </a:lnSpc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Going back to the study in CANCER – a factor significantly associated with delay in diagnosis were omission of a pelvic exam at first visit</a:t>
            </a:r>
          </a:p>
          <a:p>
            <a:pPr eaLnBrk="1" hangingPunct="1">
              <a:lnSpc>
                <a:spcPct val="80000"/>
              </a:lnSpc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 don</a:t>
            </a:r>
            <a:r>
              <a:rPr lang="ja-JP" altLang="en-US" sz="1100">
                <a:latin typeface="Calibri" charset="0"/>
                <a:ea typeface="ＭＳ Ｐゴシック" charset="0"/>
                <a:cs typeface="ＭＳ Ｐゴシック" charset="0"/>
              </a:rPr>
              <a:t>’</a:t>
            </a: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t forget the rectal (or breast exam if mass in ovary is palpable)</a:t>
            </a:r>
          </a:p>
          <a:p>
            <a:pPr eaLnBrk="1" hangingPunct="1">
              <a:lnSpc>
                <a:spcPct val="80000"/>
              </a:lnSpc>
            </a:pPr>
            <a:endParaRPr lang="en-US" sz="110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1100">
                <a:latin typeface="Calibri" charset="0"/>
                <a:ea typeface="ＭＳ Ｐゴシック" charset="0"/>
                <a:cs typeface="ＭＳ Ｐゴシック" charset="0"/>
              </a:rPr>
              <a:t>This complete history is to help us identify risk factors for cancer</a:t>
            </a:r>
          </a:p>
          <a:p>
            <a:pPr eaLnBrk="1" hangingPunct="1">
              <a:lnSpc>
                <a:spcPct val="80000"/>
              </a:lnSpc>
            </a:pPr>
            <a:endParaRPr lang="en-US" sz="110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FE04AE5-92B6-CE4D-A22D-5D59ABDFEC0E}" type="slidenum">
              <a:rPr lang="en-US" sz="1200">
                <a:latin typeface="Calibri" charset="0"/>
              </a:rPr>
              <a:pPr eaLnBrk="1" hangingPunct="1"/>
              <a:t>11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72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GLYCOPROTEIN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Elevated in over 80% of women with advanced ovarian ca (nml is &lt;35, elevated is &gt;65, in between is gray area).  Sensitivities for early stage – 50% (1), 90 % (II)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In premenopausal women – sensitivity for malignant disease is 50-74 %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Specificity – 26-92%, PPV 5-67%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Postmenopausal – Sensitivity 69-87%, Specificity 81-100%, PPV 73-100%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marL="0" lvl="2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</a:rPr>
              <a:t>Poorly expressed in ovarian mucinous, clear cell, undifferentiated, sarcomatoid malignancies</a:t>
            </a:r>
            <a:r>
              <a:rPr lang="en-US">
                <a:latin typeface="Calibri" charset="0"/>
                <a:ea typeface="ＭＳ Ｐゴシック" charset="0"/>
                <a:cs typeface="Courier New" charset="0"/>
              </a:rPr>
              <a:t>. CA125 is not a specific test for cancer. </a:t>
            </a:r>
            <a:endParaRPr lang="en-US">
              <a:latin typeface="Calibri" charset="0"/>
              <a:ea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E834706-ADF2-794F-84F7-D2C7B769858C}" type="slidenum">
              <a:rPr lang="en-US" sz="1200">
                <a:latin typeface="Calibri" charset="0"/>
              </a:rPr>
              <a:pPr eaLnBrk="1" hangingPunct="1"/>
              <a:t>14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090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Courier New" charset="0"/>
              </a:rPr>
              <a:t>Elevated in other conditions including: endometriosis, pregnancy, peritonitis, ascites of nonmalignant origin, liver disease, pancreatitis, pelvic inflammatory disease, endometrial ca, pancreatic ca, fibroids, heart failure, liver and renal disease.</a:t>
            </a: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C965703-65CB-B54B-ABD9-8E3B2A777999}" type="slidenum">
              <a:rPr lang="en-US" sz="1200">
                <a:latin typeface="Calibri" charset="0"/>
              </a:rPr>
              <a:pPr eaLnBrk="1" hangingPunct="1"/>
              <a:t>15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687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0A76DC2-DAF7-D346-BCCF-93D10063F3D3}" type="slidenum">
              <a:rPr lang="en-US" sz="1200">
                <a:latin typeface="Calibri" charset="0"/>
              </a:rPr>
              <a:pPr eaLnBrk="1" hangingPunct="1"/>
              <a:t>17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3993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ACOG committee guideline based on a retrospective study of 1035 women with pelvic masses.  This referral guideline captured 70% ovarian cancers in premenopausal group and 94 % in postmenopausal group.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PPV 33.8% in premenopausal women, 59.5% postmenopausal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NPV &gt;90% in both groups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D2C6974-DC3C-FD43-A952-2227F7C07613}" type="slidenum">
              <a:rPr lang="en-US" sz="1200">
                <a:latin typeface="Calibri" charset="0"/>
              </a:rPr>
              <a:pPr eaLnBrk="1" hangingPunct="1"/>
              <a:t>18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654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ACOG committee guideline based on a retrospective study of 1035 women with pelvic masses.  This referral guideline captured 70% ovarian cancers in premenopausal group and 94 % in postmenopausal group.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PPV 33.8% in premenopausal women, 59.5% postmenopausal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NPV &gt;90% in both groups</a:t>
            </a: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D2C6974-DC3C-FD43-A952-2227F7C07613}" type="slidenum">
              <a:rPr lang="en-US" sz="1200">
                <a:latin typeface="Calibri" charset="0"/>
              </a:rPr>
              <a:pPr eaLnBrk="1" hangingPunct="1"/>
              <a:t>20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607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CA 125 is elevated in Pregnancy.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Most masses are incidental and physiologic or benign and can be managed expectantly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size of tumor is likely to cause obstetric or other difficulty (large posterior cul-de sac masses</a:t>
            </a:r>
            <a:r>
              <a:rPr lang="en-US" sz="800">
                <a:latin typeface="Calibri" charset="0"/>
                <a:ea typeface="ＭＳ Ｐゴシック" charset="0"/>
                <a:cs typeface="ＭＳ Ｐゴシック" charset="0"/>
              </a:rPr>
              <a:t>)</a:t>
            </a:r>
          </a:p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222402" indent="-36773751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486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8973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4595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79460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431BC5D-C85E-E54C-88DA-10D866612715}" type="slidenum">
              <a:rPr lang="en-US" sz="1200">
                <a:latin typeface="Calibri" charset="0"/>
              </a:rPr>
              <a:pPr eaLnBrk="1" hangingPunct="1"/>
              <a:t>22</a:t>
            </a:fld>
            <a:endParaRPr lang="en-US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5586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388818-A6FE-A84A-972F-FA3E8367982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185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63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581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431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867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347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37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492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017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213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148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05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B1A16-F9FA-5A48-AF93-979FF57141D4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ECDED-444A-B847-A57B-9A45FC4F68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818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2924175"/>
          </a:xfrm>
          <a:prstGeom prst="rect">
            <a:avLst/>
          </a:prstGeom>
          <a:solidFill>
            <a:srgbClr val="1B90B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>
          <a:xfrm>
            <a:off x="129217" y="-5735"/>
            <a:ext cx="8713788" cy="27813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Laparoscopic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Management of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Adnexal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Masses</a:t>
            </a:r>
            <a:r>
              <a:rPr lang="tr-TR" sz="48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: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Preparation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Surgical</a:t>
            </a:r>
            <a:r>
              <a:rPr lang="tr-TR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r-TR" sz="48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Technique</a:t>
            </a:r>
            <a:endParaRPr lang="en-US" sz="4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856509" y="3127340"/>
            <a:ext cx="7287490" cy="31416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Professor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</a:t>
            </a: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rüksel</a:t>
            </a: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Tüp Bebek ve Kadın Sağlığı Merkezi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Istanbul</a:t>
            </a: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– TURKEY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tr-TR" sz="24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Cliniques</a:t>
            </a: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Edith </a:t>
            </a: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Cavell</a:t>
            </a: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- CHIREC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Brussels</a:t>
            </a: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- BELGIUM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tr-TR" sz="24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tr-TR" sz="24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          </a:t>
            </a:r>
            <a:r>
              <a:rPr lang="tr-TR" sz="2400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www.brukseltupbebek.com</a:t>
            </a:r>
            <a:endParaRPr lang="en-US" sz="240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dirty="0" smtClean="0">
              <a:cs typeface="+mn-cs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1846245" y="2649600"/>
            <a:ext cx="575999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1B90B9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3600" b="1" dirty="0" err="1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Yücel</a:t>
            </a:r>
            <a:r>
              <a:rPr lang="en-US" sz="3600" b="1" dirty="0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</a:t>
            </a:r>
            <a:r>
              <a:rPr lang="en-US" sz="3600" b="1" dirty="0" err="1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Karaman</a:t>
            </a:r>
            <a:r>
              <a:rPr lang="tr-TR" sz="3600" b="1" dirty="0">
                <a:solidFill>
                  <a:srgbClr val="FF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rPr>
              <a:t> M.D.</a:t>
            </a:r>
          </a:p>
        </p:txBody>
      </p:sp>
      <p:pic>
        <p:nvPicPr>
          <p:cNvPr id="2" name="Picture 1" descr="Ekran Resmi 2018-02-19 10.05.3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610" y="5194370"/>
            <a:ext cx="2631390" cy="1641679"/>
          </a:xfrm>
          <a:prstGeom prst="rect">
            <a:avLst/>
          </a:prstGeom>
        </p:spPr>
      </p:pic>
      <p:pic>
        <p:nvPicPr>
          <p:cNvPr id="3" name="Picture 2" descr="Ekran Resmi 2018-02-19 10.54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" y="5291279"/>
            <a:ext cx="2567381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4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7518"/>
            <a:ext cx="8532242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Benign v/s Malignant</a:t>
            </a:r>
            <a:endParaRPr lang="en-US" sz="5400" b="1" dirty="0">
              <a:solidFill>
                <a:srgbClr val="FFFF00"/>
              </a:solidFill>
            </a:endParaRPr>
          </a:p>
        </p:txBody>
      </p:sp>
      <p:pic>
        <p:nvPicPr>
          <p:cNvPr id="7" name="Content Placeholder 6" descr="ToJNnsiRhmm405cz7CPX_charlize-theron-head-sho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748" r="-50748"/>
          <a:stretch>
            <a:fillRect/>
          </a:stretch>
        </p:blipFill>
        <p:spPr>
          <a:xfrm>
            <a:off x="-1984774" y="1600200"/>
            <a:ext cx="8551429" cy="4525963"/>
          </a:xfrm>
          <a:prstGeom prst="rect">
            <a:avLst/>
          </a:prstGeom>
        </p:spPr>
      </p:pic>
      <p:pic>
        <p:nvPicPr>
          <p:cNvPr id="8" name="Picture 7" descr="Ekran Resmi 2018-03-02 15.43.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678" y="1601470"/>
            <a:ext cx="4000764" cy="458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81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History and </a:t>
            </a:r>
            <a:r>
              <a:rPr lang="en-US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Physical Examination</a:t>
            </a:r>
            <a:endParaRPr lang="en-US" b="1" dirty="0">
              <a:solidFill>
                <a:srgbClr val="FFFF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History of present illness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Current symptoms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Review of systems</a:t>
            </a: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Full Past Medical History</a:t>
            </a: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Menstrual history </a:t>
            </a: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Family history</a:t>
            </a: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Physical exam </a:t>
            </a:r>
          </a:p>
        </p:txBody>
      </p:sp>
    </p:spTree>
    <p:extLst>
      <p:ext uri="{BB962C8B-B14F-4D97-AF65-F5344CB8AC3E}">
        <p14:creationId xmlns:p14="http://schemas.microsoft.com/office/powerpoint/2010/main" val="2201287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Familiy</a:t>
            </a:r>
            <a:r>
              <a:rPr lang="en-US" b="1" dirty="0" smtClean="0">
                <a:solidFill>
                  <a:srgbClr val="FFFF00"/>
                </a:solidFill>
              </a:rPr>
              <a:t> History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Lifetime </a:t>
            </a:r>
            <a:r>
              <a:rPr lang="en-US" dirty="0" smtClean="0">
                <a:solidFill>
                  <a:srgbClr val="FFFF00"/>
                </a:solidFill>
              </a:rPr>
              <a:t>risk of ovarian cancer </a:t>
            </a:r>
            <a:r>
              <a:rPr lang="en-US" dirty="0" smtClean="0">
                <a:solidFill>
                  <a:schemeClr val="bg1"/>
                </a:solidFill>
              </a:rPr>
              <a:t>in general population is </a:t>
            </a:r>
            <a:r>
              <a:rPr lang="en-US" dirty="0" smtClean="0">
                <a:solidFill>
                  <a:srgbClr val="FFFF00"/>
                </a:solidFill>
              </a:rPr>
              <a:t>1.5%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- In </a:t>
            </a:r>
            <a:r>
              <a:rPr lang="en-US" dirty="0" smtClean="0">
                <a:solidFill>
                  <a:srgbClr val="FFFF00"/>
                </a:solidFill>
              </a:rPr>
              <a:t>BRCA 1 </a:t>
            </a:r>
            <a:r>
              <a:rPr lang="en-US" dirty="0" err="1" smtClean="0">
                <a:solidFill>
                  <a:srgbClr val="FFFF00"/>
                </a:solidFill>
              </a:rPr>
              <a:t>carier</a:t>
            </a:r>
            <a:r>
              <a:rPr lang="en-US" dirty="0" smtClean="0">
                <a:solidFill>
                  <a:srgbClr val="FFFF00"/>
                </a:solidFill>
              </a:rPr>
              <a:t> 45-55%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-In </a:t>
            </a:r>
            <a:r>
              <a:rPr lang="en-US" dirty="0" smtClean="0">
                <a:solidFill>
                  <a:srgbClr val="FFFF00"/>
                </a:solidFill>
              </a:rPr>
              <a:t>BRCA 2  </a:t>
            </a:r>
            <a:r>
              <a:rPr lang="en-US" dirty="0" err="1" smtClean="0">
                <a:solidFill>
                  <a:srgbClr val="FFFF00"/>
                </a:solidFill>
              </a:rPr>
              <a:t>carier</a:t>
            </a:r>
            <a:r>
              <a:rPr lang="en-US" dirty="0" smtClean="0">
                <a:solidFill>
                  <a:srgbClr val="FFFF00"/>
                </a:solidFill>
              </a:rPr>
              <a:t> 15-25%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Not all mutations have been identified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-2 or 3 relatives with ovarian cancer increase lifetime risk  to </a:t>
            </a:r>
            <a:r>
              <a:rPr lang="en-US" dirty="0" smtClean="0">
                <a:solidFill>
                  <a:srgbClr val="FFFF00"/>
                </a:solidFill>
              </a:rPr>
              <a:t>5%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smtClean="0">
                <a:solidFill>
                  <a:srgbClr val="FFFF00"/>
                </a:solidFill>
              </a:rPr>
              <a:t>15% if first degree relatives)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5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Pre-op Management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798271" cy="5492536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</a:t>
            </a:r>
            <a:r>
              <a:rPr lang="en-US" b="1" dirty="0">
                <a:solidFill>
                  <a:schemeClr val="bg1"/>
                </a:solidFill>
              </a:rPr>
              <a:t>aims is rule out the ovarian cancers</a:t>
            </a:r>
          </a:p>
          <a:p>
            <a:r>
              <a:rPr lang="en-US" b="1" dirty="0">
                <a:solidFill>
                  <a:schemeClr val="bg1"/>
                </a:solidFill>
              </a:rPr>
              <a:t>Physical examination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USG , MRI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AMH,D3 Hormones and AFC</a:t>
            </a:r>
            <a:endParaRPr lang="en-US" b="1" dirty="0">
              <a:solidFill>
                <a:srgbClr val="FFFF00"/>
              </a:solidFill>
            </a:endParaRPr>
          </a:p>
          <a:p>
            <a:r>
              <a:rPr lang="en-US" b="1" dirty="0">
                <a:solidFill>
                  <a:srgbClr val="FFFF00"/>
                </a:solidFill>
              </a:rPr>
              <a:t>Tumor </a:t>
            </a:r>
            <a:r>
              <a:rPr lang="en-US" b="1" dirty="0" smtClean="0">
                <a:solidFill>
                  <a:srgbClr val="FFFF00"/>
                </a:solidFill>
              </a:rPr>
              <a:t>markers</a:t>
            </a:r>
            <a:r>
              <a:rPr lang="en-US" b="1" dirty="0" smtClean="0">
                <a:solidFill>
                  <a:schemeClr val="bg1"/>
                </a:solidFill>
              </a:rPr>
              <a:t> :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HE</a:t>
            </a:r>
            <a:r>
              <a:rPr lang="en-US" b="1" dirty="0">
                <a:solidFill>
                  <a:schemeClr val="bg1"/>
                </a:solidFill>
              </a:rPr>
              <a:t>-4</a:t>
            </a:r>
            <a:r>
              <a:rPr lang="en-US" b="1" dirty="0" smtClean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CA125   (</a:t>
            </a:r>
            <a:r>
              <a:rPr lang="en-US" b="1" dirty="0" err="1">
                <a:solidFill>
                  <a:schemeClr val="bg1"/>
                </a:solidFill>
              </a:rPr>
              <a:t>seros</a:t>
            </a:r>
            <a:r>
              <a:rPr lang="en-US" b="1" dirty="0">
                <a:solidFill>
                  <a:schemeClr val="bg1"/>
                </a:solidFill>
              </a:rPr>
              <a:t> tumors)</a:t>
            </a:r>
            <a:r>
              <a:rPr lang="en-US" b="1" dirty="0" smtClean="0">
                <a:solidFill>
                  <a:schemeClr val="bg1"/>
                </a:solidFill>
              </a:rPr>
              <a:t>,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CA19</a:t>
            </a:r>
            <a:r>
              <a:rPr lang="en-US" b="1" dirty="0">
                <a:solidFill>
                  <a:schemeClr val="bg1"/>
                </a:solidFill>
              </a:rPr>
              <a:t>-9 (mucinous </a:t>
            </a:r>
            <a:r>
              <a:rPr lang="en-US" b="1" dirty="0" smtClean="0">
                <a:solidFill>
                  <a:schemeClr val="bg1"/>
                </a:solidFill>
              </a:rPr>
              <a:t>tumors)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LDH       (</a:t>
            </a:r>
            <a:r>
              <a:rPr lang="en-US" b="1" dirty="0" err="1" smtClean="0">
                <a:solidFill>
                  <a:schemeClr val="bg1"/>
                </a:solidFill>
              </a:rPr>
              <a:t>dysgerminoma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HCG       (</a:t>
            </a:r>
            <a:r>
              <a:rPr lang="en-US" b="1" dirty="0" err="1" smtClean="0">
                <a:solidFill>
                  <a:schemeClr val="bg1"/>
                </a:solidFill>
              </a:rPr>
              <a:t>choriocarcinoma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smtClean="0">
                <a:solidFill>
                  <a:schemeClr val="bg1"/>
                </a:solidFill>
              </a:rPr>
              <a:t>      - AFP        (Endodermal sinus tumor)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Bowel preparation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Informed consent for modalities , complications , conversion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3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CA 125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201580" y="2043632"/>
            <a:ext cx="8942420" cy="52578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Elevated in over 80% of women with advanced ovarian cancer.</a:t>
            </a: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Sensitivity </a:t>
            </a:r>
            <a:r>
              <a:rPr lang="en-US" sz="36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:for  </a:t>
            </a:r>
            <a:r>
              <a:rPr lang="en-US" sz="40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stage </a:t>
            </a:r>
            <a:r>
              <a:rPr lang="en-US" sz="40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1 </a:t>
            </a:r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ovarian cancer </a:t>
            </a:r>
            <a:r>
              <a:rPr lang="en-US" sz="36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36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50</a:t>
            </a:r>
            <a:r>
              <a:rPr lang="en-US" sz="36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% </a:t>
            </a:r>
            <a:r>
              <a:rPr lang="en-US" sz="36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and  for </a:t>
            </a:r>
            <a:r>
              <a:rPr lang="en-US" sz="36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s</a:t>
            </a:r>
            <a:r>
              <a:rPr lang="en-US" sz="36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tage 2 </a:t>
            </a:r>
            <a:r>
              <a:rPr lang="en-US" sz="36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ovarian cancer  </a:t>
            </a:r>
            <a:r>
              <a:rPr lang="en-US" sz="36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90%</a:t>
            </a:r>
            <a:endParaRPr lang="en-US" sz="3600" b="1" dirty="0">
              <a:solidFill>
                <a:srgbClr val="FFFF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sz="3600" b="1" dirty="0">
                <a:solidFill>
                  <a:srgbClr val="FFFFFF"/>
                </a:solidFill>
                <a:latin typeface="Calibri" charset="0"/>
                <a:ea typeface="ＭＳ Ｐゴシック" charset="0"/>
                <a:cs typeface="ＭＳ Ｐゴシック" charset="0"/>
              </a:rPr>
              <a:t>Not a specific test for cancer</a:t>
            </a:r>
          </a:p>
        </p:txBody>
      </p:sp>
    </p:spTree>
    <p:extLst>
      <p:ext uri="{BB962C8B-B14F-4D97-AF65-F5344CB8AC3E}">
        <p14:creationId xmlns:p14="http://schemas.microsoft.com/office/powerpoint/2010/main" val="2264709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FF00"/>
                </a:solidFill>
                <a:ea typeface="+mj-ea"/>
                <a:cs typeface="+mj-cs"/>
              </a:rPr>
              <a:t>Conditions associated with Elevated CA 125 concentrations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miter lim="800000"/>
            <a:headEnd/>
            <a:tailEnd/>
          </a:ln>
          <a:extLst/>
        </p:spPr>
        <p:txBody>
          <a:bodyPr numCol="2"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Epithelial ovarian cancer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Endometrial cancer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Adenocarcinoma of cervix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Adenomyosis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Endometriosis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Leiomyomata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Pregnancy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Pelvic inflammation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Liver disease and cirrhosis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Colitis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Heart failure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Diverticulitis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Lupus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Pericarditis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Postoperative period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Renal disease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TBC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Ascites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Pleural effusion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Pancreatic cancer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sz="2400" b="1" dirty="0" smtClean="0">
                <a:solidFill>
                  <a:srgbClr val="FFFFFF"/>
                </a:solidFill>
                <a:ea typeface="+mn-ea"/>
                <a:cs typeface="+mn-cs"/>
              </a:rPr>
              <a:t>Colon cancer</a:t>
            </a:r>
          </a:p>
        </p:txBody>
      </p:sp>
    </p:spTree>
    <p:extLst>
      <p:ext uri="{BB962C8B-B14F-4D97-AF65-F5344CB8AC3E}">
        <p14:creationId xmlns:p14="http://schemas.microsoft.com/office/powerpoint/2010/main" val="15907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CA 125  (Study of 5550 healthy Swedish women)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Followed women with elevated and normal CA125 levels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Serial pelvic </a:t>
            </a:r>
            <a:r>
              <a:rPr lang="en-US" dirty="0" err="1" smtClean="0">
                <a:solidFill>
                  <a:schemeClr val="bg1"/>
                </a:solidFill>
              </a:rPr>
              <a:t>exams,US,serial</a:t>
            </a:r>
            <a:r>
              <a:rPr lang="en-US" dirty="0" smtClean="0">
                <a:solidFill>
                  <a:schemeClr val="bg1"/>
                </a:solidFill>
              </a:rPr>
              <a:t> CA125 levels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Of </a:t>
            </a:r>
            <a:r>
              <a:rPr lang="en-US" dirty="0" smtClean="0">
                <a:solidFill>
                  <a:srgbClr val="FFFF00"/>
                </a:solidFill>
              </a:rPr>
              <a:t>175</a:t>
            </a:r>
            <a:r>
              <a:rPr lang="en-US" dirty="0" smtClean="0">
                <a:solidFill>
                  <a:schemeClr val="bg1"/>
                </a:solidFill>
              </a:rPr>
              <a:t> women with elevated CA125,                6 (</a:t>
            </a:r>
            <a:r>
              <a:rPr lang="en-US" dirty="0" smtClean="0">
                <a:solidFill>
                  <a:srgbClr val="FFFF00"/>
                </a:solidFill>
              </a:rPr>
              <a:t>3.4%</a:t>
            </a:r>
            <a:r>
              <a:rPr lang="en-US" dirty="0" smtClean="0">
                <a:solidFill>
                  <a:schemeClr val="bg1"/>
                </a:solidFill>
              </a:rPr>
              <a:t>)  with ovarian cancer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Of the remaining women with normal CA125 levels only </a:t>
            </a:r>
            <a:r>
              <a:rPr lang="en-US" dirty="0" smtClean="0">
                <a:solidFill>
                  <a:srgbClr val="FFFF00"/>
                </a:solidFill>
              </a:rPr>
              <a:t>3</a:t>
            </a:r>
            <a:r>
              <a:rPr lang="en-US" dirty="0" smtClean="0">
                <a:solidFill>
                  <a:schemeClr val="bg1"/>
                </a:solidFill>
              </a:rPr>
              <a:t> had ovarian cancer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</a:t>
            </a:r>
            <a:r>
              <a:rPr lang="en-US" sz="2800" dirty="0" err="1" smtClean="0">
                <a:solidFill>
                  <a:schemeClr val="bg1"/>
                </a:solidFill>
              </a:rPr>
              <a:t>Einhorn</a:t>
            </a:r>
            <a:r>
              <a:rPr lang="en-US" sz="2800" dirty="0" smtClean="0">
                <a:solidFill>
                  <a:schemeClr val="bg1"/>
                </a:solidFill>
              </a:rPr>
              <a:t> et al </a:t>
            </a:r>
            <a:r>
              <a:rPr lang="en-US" sz="2800" dirty="0" err="1" smtClean="0">
                <a:solidFill>
                  <a:schemeClr val="bg1"/>
                </a:solidFill>
              </a:rPr>
              <a:t>Obstet</a:t>
            </a:r>
            <a:r>
              <a:rPr lang="en-US" sz="2800" dirty="0" smtClean="0">
                <a:solidFill>
                  <a:schemeClr val="bg1"/>
                </a:solidFill>
              </a:rPr>
              <a:t> Gynocol.1992</a:t>
            </a:r>
          </a:p>
        </p:txBody>
      </p:sp>
    </p:spTree>
    <p:extLst>
      <p:ext uri="{BB962C8B-B14F-4D97-AF65-F5344CB8AC3E}">
        <p14:creationId xmlns:p14="http://schemas.microsoft.com/office/powerpoint/2010/main" val="357483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57200" y="335106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60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Complex mass case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1444" name="Picture 4" descr="C:\Users\Claire\Desktop\adnexal mass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" y="1602836"/>
            <a:ext cx="4481415" cy="525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Picture 5" descr="C:\Users\Claire\Desktop\adnexal mass 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203" y="1600201"/>
            <a:ext cx="4769797" cy="525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45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54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When </a:t>
            </a:r>
            <a:r>
              <a:rPr lang="en-US" sz="54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to Operate Suspicious </a:t>
            </a:r>
            <a:r>
              <a:rPr lang="en-US" sz="54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M</a:t>
            </a:r>
            <a:r>
              <a:rPr lang="en-US" sz="54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asses</a:t>
            </a:r>
            <a:endParaRPr lang="en-US" sz="5400" b="1" dirty="0">
              <a:solidFill>
                <a:srgbClr val="FFFF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282207" y="1600200"/>
            <a:ext cx="8861793" cy="52578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36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Premenopausal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err="1">
                <a:solidFill>
                  <a:srgbClr val="FF6600"/>
                </a:solidFill>
                <a:latin typeface="Calibri" charset="0"/>
                <a:ea typeface="ＭＳ Ｐゴシック" charset="0"/>
              </a:rPr>
              <a:t>Ca</a:t>
            </a:r>
            <a:r>
              <a:rPr lang="en-US" b="1" dirty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 125 &gt;</a:t>
            </a:r>
            <a:r>
              <a:rPr lang="en-US" b="1" dirty="0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200  ,  </a:t>
            </a:r>
            <a:r>
              <a:rPr lang="en-US" b="1" dirty="0" err="1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Cyste</a:t>
            </a:r>
            <a:r>
              <a:rPr lang="en-US" b="1" dirty="0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 &gt;10 cm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Pain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Suspicion for malignancy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Evidence of 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metastasis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Family history of breast/ovarian </a:t>
            </a:r>
            <a:r>
              <a:rPr lang="en-US" b="1" dirty="0" err="1">
                <a:solidFill>
                  <a:srgbClr val="FFFFFF"/>
                </a:solidFill>
                <a:latin typeface="Calibri" charset="0"/>
                <a:ea typeface="ＭＳ Ｐゴシック" charset="0"/>
              </a:rPr>
              <a:t>C</a:t>
            </a:r>
            <a:r>
              <a:rPr lang="en-US" b="1" dirty="0" err="1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a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in 1</a:t>
            </a:r>
            <a:r>
              <a:rPr lang="en-US" b="1" baseline="30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st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degree relative</a:t>
            </a:r>
          </a:p>
          <a:p>
            <a:pPr eaLnBrk="1" hangingPunct="1">
              <a:lnSpc>
                <a:spcPct val="80000"/>
              </a:lnSpc>
            </a:pPr>
            <a:r>
              <a:rPr lang="en-US" sz="35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Postmenopausal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err="1">
                <a:solidFill>
                  <a:srgbClr val="FF6600"/>
                </a:solidFill>
                <a:latin typeface="Calibri" charset="0"/>
                <a:ea typeface="ＭＳ Ｐゴシック" charset="0"/>
              </a:rPr>
              <a:t>Ca</a:t>
            </a:r>
            <a:r>
              <a:rPr lang="en-US" b="1" dirty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 125 &gt; </a:t>
            </a:r>
            <a:r>
              <a:rPr lang="en-US" b="1" dirty="0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35 ,  </a:t>
            </a:r>
            <a:r>
              <a:rPr lang="en-US" b="1" dirty="0" err="1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Cyste</a:t>
            </a:r>
            <a:r>
              <a:rPr lang="en-US" b="1" dirty="0" smtClean="0">
                <a:solidFill>
                  <a:srgbClr val="FF6600"/>
                </a:solidFill>
                <a:latin typeface="Calibri" charset="0"/>
                <a:ea typeface="ＭＳ Ｐゴシック" charset="0"/>
              </a:rPr>
              <a:t> &gt;5 cm</a:t>
            </a:r>
            <a:endParaRPr lang="en-US" b="1" dirty="0">
              <a:solidFill>
                <a:srgbClr val="FF6600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Ascites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Nodular or fixed pelvic mass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Evidence of 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metastasis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Family history of breast/ovarian </a:t>
            </a:r>
            <a:r>
              <a:rPr lang="en-US" b="1" dirty="0" err="1">
                <a:solidFill>
                  <a:srgbClr val="FFFFFF"/>
                </a:solidFill>
                <a:latin typeface="Calibri" charset="0"/>
                <a:ea typeface="ＭＳ Ｐゴシック" charset="0"/>
              </a:rPr>
              <a:t>C</a:t>
            </a:r>
            <a:r>
              <a:rPr lang="en-US" b="1" dirty="0" err="1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a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in 1</a:t>
            </a:r>
            <a:r>
              <a:rPr lang="en-US" b="1" baseline="30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st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degree relative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endParaRPr lang="en-US" sz="2200" b="1" baseline="-25000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en-US" sz="3000" b="1" baseline="-25000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                                                                             ACOG</a:t>
            </a:r>
            <a:r>
              <a:rPr lang="en-US" sz="30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Committee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Opinion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–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DEC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2002</a:t>
            </a:r>
          </a:p>
        </p:txBody>
      </p:sp>
    </p:spTree>
    <p:extLst>
      <p:ext uri="{BB962C8B-B14F-4D97-AF65-F5344CB8AC3E}">
        <p14:creationId xmlns:p14="http://schemas.microsoft.com/office/powerpoint/2010/main" val="407064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3-01 14.30.0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447" r="-17447"/>
          <a:stretch>
            <a:fillRect/>
          </a:stretch>
        </p:blipFill>
        <p:spPr>
          <a:xfrm>
            <a:off x="-1693243" y="0"/>
            <a:ext cx="12578355" cy="7175453"/>
          </a:xfrm>
        </p:spPr>
      </p:pic>
    </p:spTree>
    <p:extLst>
      <p:ext uri="{BB962C8B-B14F-4D97-AF65-F5344CB8AC3E}">
        <p14:creationId xmlns:p14="http://schemas.microsoft.com/office/powerpoint/2010/main" val="122937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Classification of Pelvic Masses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Ovarian</a:t>
            </a:r>
            <a:r>
              <a:rPr lang="en-US" b="1" dirty="0" smtClean="0">
                <a:solidFill>
                  <a:schemeClr val="bg1"/>
                </a:solidFill>
              </a:rPr>
              <a:t> functional  </a:t>
            </a:r>
            <a:r>
              <a:rPr lang="en-US" b="1" dirty="0" err="1" smtClean="0">
                <a:solidFill>
                  <a:schemeClr val="bg1"/>
                </a:solidFill>
              </a:rPr>
              <a:t>cystes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Ovarian benign (</a:t>
            </a:r>
            <a:r>
              <a:rPr lang="en-US" b="1" dirty="0" err="1" smtClean="0">
                <a:solidFill>
                  <a:schemeClr val="bg1"/>
                </a:solidFill>
              </a:rPr>
              <a:t>dermoid,endometriomas,sereuse</a:t>
            </a:r>
            <a:r>
              <a:rPr lang="en-US" b="1" dirty="0" smtClean="0">
                <a:solidFill>
                  <a:schemeClr val="bg1"/>
                </a:solidFill>
              </a:rPr>
              <a:t> or mucinous)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Ovarian borderline ,malignant tumors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Tubal</a:t>
            </a:r>
            <a:r>
              <a:rPr lang="en-US" b="1" dirty="0" err="1" smtClean="0">
                <a:solidFill>
                  <a:schemeClr val="bg1"/>
                </a:solidFill>
              </a:rPr>
              <a:t>,TOA,Tubal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tumors,Ect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Preg,hydro-pyosalpinx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err="1" smtClean="0">
                <a:solidFill>
                  <a:srgbClr val="FFFF00"/>
                </a:solidFill>
              </a:rPr>
              <a:t>Parauterine</a:t>
            </a:r>
            <a:r>
              <a:rPr lang="en-US" b="1" dirty="0" smtClean="0">
                <a:solidFill>
                  <a:srgbClr val="FFFF00"/>
                </a:solidFill>
              </a:rPr>
              <a:t> masses </a:t>
            </a:r>
            <a:r>
              <a:rPr lang="en-US" b="1" dirty="0" smtClean="0">
                <a:solidFill>
                  <a:schemeClr val="bg1"/>
                </a:solidFill>
              </a:rPr>
              <a:t>(</a:t>
            </a:r>
            <a:r>
              <a:rPr lang="en-US" b="1" dirty="0" err="1" smtClean="0">
                <a:solidFill>
                  <a:schemeClr val="bg1"/>
                </a:solidFill>
              </a:rPr>
              <a:t>Leiomyomas,leiomyosarcomas</a:t>
            </a:r>
            <a:r>
              <a:rPr lang="en-US" b="1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GIS </a:t>
            </a:r>
            <a:r>
              <a:rPr lang="en-US" b="1" dirty="0">
                <a:solidFill>
                  <a:srgbClr val="FFFF00"/>
                </a:solidFill>
              </a:rPr>
              <a:t>and GUS </a:t>
            </a:r>
            <a:r>
              <a:rPr lang="en-US" b="1" dirty="0" smtClean="0">
                <a:solidFill>
                  <a:srgbClr val="FFFF00"/>
                </a:solidFill>
              </a:rPr>
              <a:t>tumors and </a:t>
            </a:r>
            <a:r>
              <a:rPr lang="en-US" b="1" dirty="0" err="1" smtClean="0">
                <a:solidFill>
                  <a:srgbClr val="FFFF00"/>
                </a:solidFill>
              </a:rPr>
              <a:t>abces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Pelvic kidney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Retroperitoneal masses:    </a:t>
            </a:r>
            <a:r>
              <a:rPr lang="en-US" b="1" dirty="0" err="1" smtClean="0">
                <a:solidFill>
                  <a:schemeClr val="bg1"/>
                </a:solidFill>
              </a:rPr>
              <a:t>Schwannomas</a:t>
            </a:r>
            <a:r>
              <a:rPr lang="en-US" b="1" dirty="0" smtClean="0">
                <a:solidFill>
                  <a:schemeClr val="bg1"/>
                </a:solidFill>
              </a:rPr>
              <a:t>  ,</a:t>
            </a:r>
            <a:r>
              <a:rPr lang="en-US" b="1" dirty="0" err="1" smtClean="0">
                <a:solidFill>
                  <a:schemeClr val="bg1"/>
                </a:solidFill>
              </a:rPr>
              <a:t>Lymphomas,Sacrococygeal</a:t>
            </a:r>
            <a:r>
              <a:rPr lang="en-US" b="1" dirty="0" smtClean="0">
                <a:solidFill>
                  <a:schemeClr val="bg1"/>
                </a:solidFill>
              </a:rPr>
              <a:t> </a:t>
            </a:r>
            <a:r>
              <a:rPr lang="en-US" b="1" dirty="0" err="1" smtClean="0">
                <a:solidFill>
                  <a:schemeClr val="bg1"/>
                </a:solidFill>
              </a:rPr>
              <a:t>teratomas</a:t>
            </a:r>
            <a:endParaRPr lang="en-US" b="1" dirty="0" smtClean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01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54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When </a:t>
            </a:r>
            <a:r>
              <a:rPr lang="en-US" sz="5400" b="1" dirty="0" smtClean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to Operate</a:t>
            </a:r>
            <a:endParaRPr lang="en-US" sz="5400" b="1" dirty="0">
              <a:solidFill>
                <a:srgbClr val="FFFF00"/>
              </a:solidFill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282207" y="1600200"/>
            <a:ext cx="8861793" cy="5257800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35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Postmenopausal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 err="1">
                <a:solidFill>
                  <a:srgbClr val="FFFFFF"/>
                </a:solidFill>
                <a:latin typeface="Calibri" charset="0"/>
                <a:ea typeface="ＭＳ Ｐゴシック" charset="0"/>
              </a:rPr>
              <a:t>Ca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125 &gt; 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35 ,  </a:t>
            </a:r>
            <a:r>
              <a:rPr lang="en-US" b="1" dirty="0" err="1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Cyste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&gt;5 cm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Ascites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Nodular or fixed pelvic mass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Evidence of 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metastasis</a:t>
            </a:r>
            <a:endParaRPr lang="en-US" b="1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Family history of breast/ovarian </a:t>
            </a:r>
            <a:r>
              <a:rPr lang="en-US" b="1" dirty="0" err="1">
                <a:solidFill>
                  <a:srgbClr val="FFFFFF"/>
                </a:solidFill>
                <a:latin typeface="Calibri" charset="0"/>
                <a:ea typeface="ＭＳ Ｐゴシック" charset="0"/>
              </a:rPr>
              <a:t>C</a:t>
            </a:r>
            <a:r>
              <a:rPr lang="en-US" b="1" dirty="0" err="1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a</a:t>
            </a:r>
            <a:r>
              <a:rPr lang="en-US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in 1</a:t>
            </a:r>
            <a:r>
              <a:rPr lang="en-US" b="1" baseline="30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st</a:t>
            </a:r>
            <a:r>
              <a:rPr lang="en-US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degree relative</a:t>
            </a: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endParaRPr lang="en-US" sz="2200" b="1" baseline="-25000" dirty="0">
              <a:solidFill>
                <a:srgbClr val="FFFFFF"/>
              </a:solidFill>
              <a:latin typeface="Calibri" charset="0"/>
              <a:ea typeface="ＭＳ Ｐゴシック" charset="0"/>
            </a:endParaRPr>
          </a:p>
          <a:p>
            <a:pPr lvl="1" eaLnBrk="1" hangingPunct="1">
              <a:lnSpc>
                <a:spcPct val="80000"/>
              </a:lnSpc>
              <a:buFont typeface="Arial" charset="0"/>
              <a:buNone/>
            </a:pPr>
            <a:r>
              <a:rPr lang="en-US" sz="3000" b="1" baseline="-25000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                                                                      ACOG</a:t>
            </a:r>
            <a:r>
              <a:rPr lang="en-US" sz="3000" b="1" dirty="0" smtClean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Committee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Opinion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–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DEC</a:t>
            </a:r>
            <a:r>
              <a:rPr lang="en-US" sz="3000" b="1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 </a:t>
            </a:r>
            <a:r>
              <a:rPr lang="en-US" sz="3000" b="1" baseline="-25000" dirty="0">
                <a:solidFill>
                  <a:srgbClr val="FFFFFF"/>
                </a:solidFill>
                <a:latin typeface="Calibri" charset="0"/>
                <a:ea typeface="ＭＳ Ｐゴシック" charset="0"/>
              </a:rPr>
              <a:t>2002</a:t>
            </a:r>
          </a:p>
        </p:txBody>
      </p:sp>
    </p:spTree>
    <p:extLst>
      <p:ext uri="{BB962C8B-B14F-4D97-AF65-F5344CB8AC3E}">
        <p14:creationId xmlns:p14="http://schemas.microsoft.com/office/powerpoint/2010/main" val="348382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Ekran Resmi 2018-03-01 14.30.2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931" r="-17931"/>
          <a:stretch>
            <a:fillRect/>
          </a:stretch>
        </p:blipFill>
        <p:spPr>
          <a:xfrm>
            <a:off x="-1693240" y="0"/>
            <a:ext cx="12679142" cy="6858000"/>
          </a:xfrm>
        </p:spPr>
      </p:pic>
    </p:spTree>
    <p:extLst>
      <p:ext uri="{BB962C8B-B14F-4D97-AF65-F5344CB8AC3E}">
        <p14:creationId xmlns:p14="http://schemas.microsoft.com/office/powerpoint/2010/main" val="77485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6000" b="1" dirty="0">
                <a:solidFill>
                  <a:srgbClr val="FFFF00"/>
                </a:solidFill>
                <a:latin typeface="Calibri" charset="0"/>
                <a:ea typeface="ＭＳ Ｐゴシック" charset="0"/>
                <a:cs typeface="ＭＳ Ｐゴシック" charset="0"/>
              </a:rPr>
              <a:t>Special Case - Pregnancy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7135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Most masses are incidental and can be managed expectantly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50-70% will resolve in pregnancy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Operate </a:t>
            </a:r>
            <a:r>
              <a:rPr lang="en-US" b="1" dirty="0" smtClean="0">
                <a:solidFill>
                  <a:srgbClr val="FFFF00"/>
                </a:solidFill>
                <a:ea typeface="+mn-ea"/>
                <a:cs typeface="+mn-cs"/>
              </a:rPr>
              <a:t>if malignancy suspected ,</a:t>
            </a: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 </a:t>
            </a:r>
            <a:r>
              <a:rPr lang="en-US" b="1" dirty="0" smtClean="0">
                <a:solidFill>
                  <a:srgbClr val="FFFF00"/>
                </a:solidFill>
                <a:ea typeface="+mn-ea"/>
                <a:cs typeface="+mn-cs"/>
              </a:rPr>
              <a:t>acute complication (torsion), size of tumor is likely to cause obstetric difficulty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In non urgent cases, wait until after 1</a:t>
            </a:r>
            <a:r>
              <a:rPr lang="en-US" b="1" baseline="30000" dirty="0" smtClean="0">
                <a:solidFill>
                  <a:schemeClr val="bg1"/>
                </a:solidFill>
                <a:ea typeface="+mn-ea"/>
                <a:cs typeface="+mn-cs"/>
              </a:rPr>
              <a:t>st</a:t>
            </a: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 trimester</a:t>
            </a:r>
          </a:p>
          <a:p>
            <a:pPr eaLnBrk="1" fontAlgn="auto" hangingPunct="1">
              <a:spcAft>
                <a:spcPts val="0"/>
              </a:spcAft>
              <a:buFont typeface="Arial"/>
              <a:buChar char="•"/>
              <a:defRPr/>
            </a:pPr>
            <a:r>
              <a:rPr lang="en-US" b="1" dirty="0" smtClean="0">
                <a:solidFill>
                  <a:schemeClr val="bg1"/>
                </a:solidFill>
                <a:ea typeface="+mn-ea"/>
                <a:cs typeface="+mn-cs"/>
              </a:rPr>
              <a:t>Laparoscopy can and should be considered</a:t>
            </a:r>
          </a:p>
        </p:txBody>
      </p:sp>
    </p:spTree>
    <p:extLst>
      <p:ext uri="{BB962C8B-B14F-4D97-AF65-F5344CB8AC3E}">
        <p14:creationId xmlns:p14="http://schemas.microsoft.com/office/powerpoint/2010/main" val="2673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Surgical Techniques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Cystectomy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Oophorectomy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Adnexectomy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LTH+BSO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255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Surgical Management of </a:t>
            </a:r>
            <a:r>
              <a:rPr lang="en-US" b="1" dirty="0" smtClean="0">
                <a:solidFill>
                  <a:srgbClr val="FF6600"/>
                </a:solidFill>
              </a:rPr>
              <a:t>Suspicious Adnexal Masses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7025" y="1600200"/>
            <a:ext cx="9336541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Peritoneal cytology testing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İnspection of Peritoneal Cavity and Biopsy Sampling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Endobag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Frozen Section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Staging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Adequate Surgical Treatment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1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6600"/>
                </a:solidFill>
              </a:rPr>
              <a:t>Suspicious for Malignancy</a:t>
            </a:r>
            <a:endParaRPr lang="en-US" sz="4800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866094" cy="4525963"/>
          </a:xfrm>
        </p:spPr>
        <p:txBody>
          <a:bodyPr/>
          <a:lstStyle/>
          <a:p>
            <a:pPr marL="0" indent="0"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Papillary and solid lesions on the ovarian surface</a:t>
            </a:r>
          </a:p>
          <a:p>
            <a:pPr marL="0" indent="0">
              <a:buNone/>
            </a:pP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>
                <a:solidFill>
                  <a:schemeClr val="bg1"/>
                </a:solidFill>
              </a:rPr>
              <a:t>S</a:t>
            </a:r>
            <a:r>
              <a:rPr lang="en-US" b="1" dirty="0" smtClean="0">
                <a:solidFill>
                  <a:schemeClr val="bg1"/>
                </a:solidFill>
              </a:rPr>
              <a:t>uspicious peritoneal implants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Presence of the </a:t>
            </a:r>
            <a:r>
              <a:rPr lang="en-US" b="1" dirty="0" err="1" smtClean="0">
                <a:solidFill>
                  <a:schemeClr val="bg1"/>
                </a:solidFill>
              </a:rPr>
              <a:t>ascit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85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Management of </a:t>
            </a:r>
            <a:r>
              <a:rPr lang="en-US" b="1" dirty="0" smtClean="0">
                <a:solidFill>
                  <a:srgbClr val="FF6600"/>
                </a:solidFill>
              </a:rPr>
              <a:t>Borderline Ovarian Tumors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008" y="1600200"/>
            <a:ext cx="8229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Staging according to the FIGO classification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Often detected at an early stage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Two major subtypes : Serous or Mucinous and less common are clear cell and </a:t>
            </a:r>
            <a:r>
              <a:rPr lang="en-US" b="1" dirty="0" err="1" smtClean="0">
                <a:solidFill>
                  <a:schemeClr val="bg1"/>
                </a:solidFill>
              </a:rPr>
              <a:t>endometrioid</a:t>
            </a:r>
            <a:r>
              <a:rPr lang="en-US" b="1" dirty="0" smtClean="0">
                <a:solidFill>
                  <a:schemeClr val="bg1"/>
                </a:solidFill>
              </a:rPr>
              <a:t>   forms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Pre-op diagnosis is very difficult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Per-op staging (multiples peritoneal biopsies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40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Surgical Management of </a:t>
            </a:r>
            <a:r>
              <a:rPr lang="en-US" b="1" dirty="0" smtClean="0">
                <a:solidFill>
                  <a:srgbClr val="FF6600"/>
                </a:solidFill>
              </a:rPr>
              <a:t>Borderline Ovarian Tumors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Surgical Staging </a:t>
            </a:r>
          </a:p>
          <a:p>
            <a:r>
              <a:rPr lang="en-US" b="1" dirty="0" err="1" smtClean="0">
                <a:solidFill>
                  <a:schemeClr val="bg1"/>
                </a:solidFill>
              </a:rPr>
              <a:t>Complet</a:t>
            </a:r>
            <a:r>
              <a:rPr lang="en-US" b="1" dirty="0" smtClean="0">
                <a:solidFill>
                  <a:schemeClr val="bg1"/>
                </a:solidFill>
              </a:rPr>
              <a:t> excision of the lesion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Use </a:t>
            </a:r>
            <a:r>
              <a:rPr lang="en-US" b="1" dirty="0" err="1" smtClean="0">
                <a:solidFill>
                  <a:schemeClr val="bg1"/>
                </a:solidFill>
              </a:rPr>
              <a:t>endobag</a:t>
            </a:r>
            <a:endParaRPr lang="en-US" b="1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chemeClr val="bg1"/>
                </a:solidFill>
              </a:rPr>
              <a:t>If mucinous type : + appendectomy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80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6600"/>
                </a:solidFill>
              </a:rPr>
              <a:t>Ovarian Border-line Tumors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10-15 %  of epithelial tumors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Median age mid-40s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Bilateral  : 50%of serous tumors </a:t>
            </a:r>
            <a:r>
              <a:rPr lang="en-US" b="1" dirty="0" smtClean="0">
                <a:solidFill>
                  <a:schemeClr val="bg1"/>
                </a:solidFill>
              </a:rPr>
              <a:t>and </a:t>
            </a:r>
            <a:r>
              <a:rPr lang="en-US" b="1" dirty="0" smtClean="0">
                <a:solidFill>
                  <a:srgbClr val="FFFF00"/>
                </a:solidFill>
              </a:rPr>
              <a:t>10% of mucinous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Stage I</a:t>
            </a:r>
            <a:r>
              <a:rPr lang="en-US" b="1" dirty="0" smtClean="0">
                <a:solidFill>
                  <a:schemeClr val="bg1"/>
                </a:solidFill>
              </a:rPr>
              <a:t> : 70% of serous and 90% of mucinous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Fertility-sparing surgery possible in majority of young patients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10 year survival  </a:t>
            </a:r>
            <a:r>
              <a:rPr lang="en-US" b="1" dirty="0" smtClean="0">
                <a:solidFill>
                  <a:srgbClr val="FFFF00"/>
                </a:solidFill>
              </a:rPr>
              <a:t>90% </a:t>
            </a:r>
            <a:r>
              <a:rPr lang="en-US" b="1" dirty="0" smtClean="0">
                <a:solidFill>
                  <a:schemeClr val="bg1"/>
                </a:solidFill>
              </a:rPr>
              <a:t>for both tumors types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42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Laparoscopic Surgical Management of </a:t>
            </a:r>
            <a:r>
              <a:rPr lang="en-US" b="1" dirty="0" smtClean="0">
                <a:solidFill>
                  <a:srgbClr val="FF6600"/>
                </a:solidFill>
              </a:rPr>
              <a:t>Border-Line Ovarian Tumors</a:t>
            </a:r>
            <a:endParaRPr lang="en-US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61862" cy="5078487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Stage 1 disease             conservative surgery :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-Unilateral </a:t>
            </a:r>
            <a:r>
              <a:rPr lang="en-US" sz="2000" b="1" dirty="0" err="1" smtClean="0">
                <a:solidFill>
                  <a:srgbClr val="FFFFFF"/>
                </a:solidFill>
              </a:rPr>
              <a:t>salpingo</a:t>
            </a:r>
            <a:r>
              <a:rPr lang="en-US" sz="2000" b="1" dirty="0" smtClean="0">
                <a:solidFill>
                  <a:srgbClr val="FFFFFF"/>
                </a:solidFill>
              </a:rPr>
              <a:t>-oophorectomy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-Cystectomy(bilateral ovarian involvement     or one remaining ovary)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</a:t>
            </a:r>
          </a:p>
          <a:p>
            <a:r>
              <a:rPr lang="en-US" sz="2000" b="1" dirty="0" smtClean="0">
                <a:solidFill>
                  <a:srgbClr val="FFFF00"/>
                </a:solidFill>
              </a:rPr>
              <a:t>Advanced stage disease or no childbearing                   radical surgery :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-Peritoneal washings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-TAH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-BSO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</a:t>
            </a:r>
            <a:r>
              <a:rPr lang="en-US" sz="2000" b="1" dirty="0" err="1" smtClean="0">
                <a:solidFill>
                  <a:srgbClr val="FFFFFF"/>
                </a:solidFill>
              </a:rPr>
              <a:t>Infracolic</a:t>
            </a:r>
            <a:r>
              <a:rPr lang="en-US" sz="2000" b="1" dirty="0" smtClean="0">
                <a:solidFill>
                  <a:srgbClr val="FFFFFF"/>
                </a:solidFill>
              </a:rPr>
              <a:t> </a:t>
            </a:r>
            <a:r>
              <a:rPr lang="en-US" sz="2000" b="1" dirty="0" err="1" smtClean="0">
                <a:solidFill>
                  <a:srgbClr val="FFFFFF"/>
                </a:solidFill>
              </a:rPr>
              <a:t>omentectomy</a:t>
            </a:r>
            <a:endParaRPr lang="en-US" sz="2000" b="1" dirty="0" smtClean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</a:t>
            </a:r>
            <a:r>
              <a:rPr lang="en-US" sz="2000" b="1" dirty="0" err="1" smtClean="0">
                <a:solidFill>
                  <a:srgbClr val="FFFFFF"/>
                </a:solidFill>
              </a:rPr>
              <a:t>Complet</a:t>
            </a:r>
            <a:r>
              <a:rPr lang="en-US" sz="2000" b="1" dirty="0" smtClean="0">
                <a:solidFill>
                  <a:srgbClr val="FFFFFF"/>
                </a:solidFill>
              </a:rPr>
              <a:t> peritoneal resection of macroscopic lesions or multiple peritoneal biopsies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FF"/>
                </a:solidFill>
              </a:rPr>
              <a:t> </a:t>
            </a:r>
            <a:r>
              <a:rPr lang="en-US" sz="2000" b="1" dirty="0" smtClean="0">
                <a:solidFill>
                  <a:srgbClr val="FFFFFF"/>
                </a:solidFill>
              </a:rPr>
              <a:t>         -</a:t>
            </a:r>
            <a:r>
              <a:rPr lang="en-US" sz="2000" b="1" dirty="0" smtClean="0">
                <a:solidFill>
                  <a:srgbClr val="FFFF00"/>
                </a:solidFill>
              </a:rPr>
              <a:t>Appendectomy in mucinous border-line tumors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         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</a:t>
            </a:r>
            <a:endParaRPr lang="en-US" sz="2000" dirty="0"/>
          </a:p>
        </p:txBody>
      </p:sp>
      <p:sp>
        <p:nvSpPr>
          <p:cNvPr id="4" name="Right Arrow 3"/>
          <p:cNvSpPr/>
          <p:nvPr/>
        </p:nvSpPr>
        <p:spPr>
          <a:xfrm>
            <a:off x="2645734" y="1728466"/>
            <a:ext cx="423321" cy="2116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5620717" y="3210013"/>
            <a:ext cx="608452" cy="18810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54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Can all adnexal masses be treated </a:t>
            </a:r>
            <a:r>
              <a:rPr lang="en-US" b="1" dirty="0" err="1" smtClean="0">
                <a:solidFill>
                  <a:srgbClr val="FFFF00"/>
                </a:solidFill>
              </a:rPr>
              <a:t>laparoscopically</a:t>
            </a:r>
            <a:r>
              <a:rPr lang="en-US" b="1" dirty="0" smtClean="0">
                <a:solidFill>
                  <a:srgbClr val="FFFF00"/>
                </a:solidFill>
              </a:rPr>
              <a:t> ?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571" y="1600200"/>
            <a:ext cx="9139441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Nearly all masses can be treated </a:t>
            </a:r>
            <a:r>
              <a:rPr lang="en-US" dirty="0" err="1" smtClean="0">
                <a:solidFill>
                  <a:schemeClr val="bg1"/>
                </a:solidFill>
              </a:rPr>
              <a:t>laparoscopically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This is because of the method’s dual role: </a:t>
            </a:r>
            <a:r>
              <a:rPr lang="en-US" b="1" dirty="0" smtClean="0">
                <a:solidFill>
                  <a:srgbClr val="FFFF00"/>
                </a:solidFill>
              </a:rPr>
              <a:t>diagnostic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b="1" dirty="0" smtClean="0">
                <a:solidFill>
                  <a:srgbClr val="FFFF00"/>
                </a:solidFill>
              </a:rPr>
              <a:t>therapeutic.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Even after diagnosis of malignant lesions ,</a:t>
            </a:r>
            <a:r>
              <a:rPr lang="en-US" b="1" dirty="0" smtClean="0">
                <a:solidFill>
                  <a:srgbClr val="FFFF00"/>
                </a:solidFill>
              </a:rPr>
              <a:t>early stages can be treated </a:t>
            </a:r>
            <a:r>
              <a:rPr lang="en-US" b="1" dirty="0" err="1" smtClean="0">
                <a:solidFill>
                  <a:srgbClr val="FFFF00"/>
                </a:solidFill>
              </a:rPr>
              <a:t>laparoscopically</a:t>
            </a:r>
            <a:r>
              <a:rPr lang="en-US" b="1" dirty="0" smtClean="0">
                <a:solidFill>
                  <a:srgbClr val="FFFF00"/>
                </a:solidFill>
              </a:rPr>
              <a:t>.</a:t>
            </a:r>
            <a:endParaRPr 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7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1. </a:t>
            </a:r>
            <a:r>
              <a:rPr lang="en-US" sz="5400" b="1" dirty="0" err="1" smtClean="0">
                <a:solidFill>
                  <a:srgbClr val="FFFF00"/>
                </a:solidFill>
              </a:rPr>
              <a:t>Olgu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78476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31 </a:t>
            </a:r>
            <a:r>
              <a:rPr lang="en-US" dirty="0" err="1" smtClean="0">
                <a:solidFill>
                  <a:schemeClr val="bg1"/>
                </a:solidFill>
              </a:rPr>
              <a:t>yaşında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Öz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geçmişi</a:t>
            </a:r>
            <a:r>
              <a:rPr lang="en-US" dirty="0" smtClean="0">
                <a:solidFill>
                  <a:schemeClr val="bg1"/>
                </a:solidFill>
              </a:rPr>
              <a:t> : 2 C/</a:t>
            </a:r>
            <a:r>
              <a:rPr lang="en-US" dirty="0" err="1" smtClean="0">
                <a:solidFill>
                  <a:schemeClr val="bg1"/>
                </a:solidFill>
              </a:rPr>
              <a:t>S,LP+Sol</a:t>
            </a:r>
            <a:r>
              <a:rPr lang="en-US" dirty="0" smtClean="0">
                <a:solidFill>
                  <a:schemeClr val="bg1"/>
                </a:solidFill>
              </a:rPr>
              <a:t> over </a:t>
            </a:r>
            <a:r>
              <a:rPr lang="en-US" dirty="0" err="1" smtClean="0">
                <a:solidFill>
                  <a:schemeClr val="bg1"/>
                </a:solidFill>
              </a:rPr>
              <a:t>endometrioma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kistektomi</a:t>
            </a:r>
            <a:r>
              <a:rPr lang="en-US" dirty="0" smtClean="0">
                <a:solidFill>
                  <a:schemeClr val="bg1"/>
                </a:solidFill>
              </a:rPr>
              <a:t> +</a:t>
            </a:r>
            <a:r>
              <a:rPr lang="en-US" dirty="0" err="1" smtClean="0">
                <a:solidFill>
                  <a:schemeClr val="bg1"/>
                </a:solidFill>
              </a:rPr>
              <a:t>Apendektomi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USG:Sol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100X95X60 mm. </a:t>
            </a:r>
            <a:r>
              <a:rPr lang="en-US" dirty="0" err="1" smtClean="0">
                <a:solidFill>
                  <a:schemeClr val="bg1"/>
                </a:solidFill>
              </a:rPr>
              <a:t>lik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 err="1" smtClean="0">
                <a:solidFill>
                  <a:schemeClr val="bg1"/>
                </a:solidFill>
              </a:rPr>
              <a:t>hetreojen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yapı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CA125 :24   Alfa FP:9,  HE4:32  (ROMA 0.9 </a:t>
            </a:r>
            <a:r>
              <a:rPr lang="en-US" dirty="0" err="1" smtClean="0">
                <a:solidFill>
                  <a:schemeClr val="bg1"/>
                </a:solidFill>
              </a:rPr>
              <a:t>düşük</a:t>
            </a:r>
            <a:r>
              <a:rPr lang="en-US" dirty="0" smtClean="0">
                <a:solidFill>
                  <a:schemeClr val="bg1"/>
                </a:solidFill>
              </a:rPr>
              <a:t> risk)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PET /</a:t>
            </a:r>
            <a:r>
              <a:rPr lang="en-US" dirty="0" err="1" smtClean="0">
                <a:solidFill>
                  <a:schemeClr val="bg1"/>
                </a:solidFill>
              </a:rPr>
              <a:t>CT:Neoplastik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tutulum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yok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LSK : Sol </a:t>
            </a:r>
            <a:r>
              <a:rPr lang="en-US" b="1" dirty="0" err="1" smtClean="0">
                <a:solidFill>
                  <a:srgbClr val="FFFF00"/>
                </a:solidFill>
              </a:rPr>
              <a:t>Salpingo-Ooforektomi</a:t>
            </a:r>
            <a:r>
              <a:rPr lang="en-US" b="1" dirty="0" smtClean="0">
                <a:solidFill>
                  <a:srgbClr val="FFFF00"/>
                </a:solidFill>
              </a:rPr>
              <a:t> +Frozen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Frozen:Borderline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Musinöz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Tümör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Staging+Sağ</a:t>
            </a:r>
            <a:r>
              <a:rPr lang="en-US" dirty="0" smtClean="0">
                <a:solidFill>
                  <a:schemeClr val="bg1"/>
                </a:solidFill>
              </a:rPr>
              <a:t> over </a:t>
            </a:r>
            <a:r>
              <a:rPr lang="en-US" dirty="0" err="1" smtClean="0">
                <a:solidFill>
                  <a:schemeClr val="bg1"/>
                </a:solidFill>
              </a:rPr>
              <a:t>biopsisi+Omentektomi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err="1" smtClean="0">
                <a:solidFill>
                  <a:schemeClr val="bg1"/>
                </a:solidFill>
              </a:rPr>
              <a:t>Patoloji:Negatif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5 ci </a:t>
            </a:r>
            <a:r>
              <a:rPr lang="en-US" dirty="0" err="1" smtClean="0">
                <a:solidFill>
                  <a:schemeClr val="bg1"/>
                </a:solidFill>
              </a:rPr>
              <a:t>yıl</a:t>
            </a:r>
            <a:r>
              <a:rPr lang="en-US" dirty="0" smtClean="0">
                <a:solidFill>
                  <a:schemeClr val="bg1"/>
                </a:solidFill>
              </a:rPr>
              <a:t> :</a:t>
            </a:r>
            <a:r>
              <a:rPr lang="en-US" dirty="0" err="1" smtClean="0">
                <a:solidFill>
                  <a:schemeClr val="bg1"/>
                </a:solidFill>
              </a:rPr>
              <a:t>Rekürrens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yok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7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Mucineous</a:t>
            </a:r>
            <a:r>
              <a:rPr lang="en-US" b="1" dirty="0" smtClean="0">
                <a:solidFill>
                  <a:srgbClr val="FFFF00"/>
                </a:solidFill>
              </a:rPr>
              <a:t> Borderline Tumor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t="6171" b="6171"/>
          <a:stretch>
            <a:fillRect/>
          </a:stretch>
        </p:blipFill>
        <p:spPr>
          <a:xfrm>
            <a:off x="0" y="1600200"/>
            <a:ext cx="9144000" cy="5257800"/>
          </a:xfrm>
        </p:spPr>
      </p:pic>
    </p:spTree>
    <p:extLst>
      <p:ext uri="{BB962C8B-B14F-4D97-AF65-F5344CB8AC3E}">
        <p14:creationId xmlns:p14="http://schemas.microsoft.com/office/powerpoint/2010/main" val="41622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Mucineous</a:t>
            </a:r>
            <a:r>
              <a:rPr lang="en-US" b="1" dirty="0" smtClean="0">
                <a:solidFill>
                  <a:srgbClr val="FFFF00"/>
                </a:solidFill>
              </a:rPr>
              <a:t> Borderline Tumor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2599" r="-92599"/>
          <a:stretch>
            <a:fillRect/>
          </a:stretch>
        </p:blipFill>
        <p:spPr>
          <a:xfrm>
            <a:off x="-2240247" y="1417638"/>
            <a:ext cx="13141605" cy="5440362"/>
          </a:xfrm>
        </p:spPr>
      </p:pic>
    </p:spTree>
    <p:extLst>
      <p:ext uri="{BB962C8B-B14F-4D97-AF65-F5344CB8AC3E}">
        <p14:creationId xmlns:p14="http://schemas.microsoft.com/office/powerpoint/2010/main" val="177811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Mucineous</a:t>
            </a:r>
            <a:r>
              <a:rPr lang="en-US" b="1" dirty="0" smtClean="0">
                <a:solidFill>
                  <a:srgbClr val="FFFF00"/>
                </a:solidFill>
              </a:rPr>
              <a:t> Borderline Tumor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2599" r="-92599"/>
          <a:stretch>
            <a:fillRect/>
          </a:stretch>
        </p:blipFill>
        <p:spPr>
          <a:xfrm>
            <a:off x="-2240247" y="1417638"/>
            <a:ext cx="13141605" cy="5440362"/>
          </a:xfrm>
        </p:spPr>
      </p:pic>
    </p:spTree>
    <p:extLst>
      <p:ext uri="{BB962C8B-B14F-4D97-AF65-F5344CB8AC3E}">
        <p14:creationId xmlns:p14="http://schemas.microsoft.com/office/powerpoint/2010/main" val="177811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>
                <a:solidFill>
                  <a:srgbClr val="FFFF00"/>
                </a:solidFill>
              </a:rPr>
              <a:t>2 . </a:t>
            </a:r>
            <a:r>
              <a:rPr lang="en-US" sz="4800" b="1" dirty="0" err="1" smtClean="0">
                <a:solidFill>
                  <a:srgbClr val="FFFF00"/>
                </a:solidFill>
              </a:rPr>
              <a:t>Olgu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25 </a:t>
            </a:r>
            <a:r>
              <a:rPr lang="en-US" dirty="0" err="1" smtClean="0">
                <a:solidFill>
                  <a:schemeClr val="bg1"/>
                </a:solidFill>
              </a:rPr>
              <a:t>yaşında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Öz</a:t>
            </a:r>
            <a:r>
              <a:rPr lang="en-US" dirty="0" smtClean="0">
                <a:solidFill>
                  <a:schemeClr val="bg1"/>
                </a:solidFill>
              </a:rPr>
              <a:t> geçmişi:6 ay </a:t>
            </a:r>
            <a:r>
              <a:rPr lang="en-US" dirty="0" err="1" smtClean="0">
                <a:solidFill>
                  <a:schemeClr val="bg1"/>
                </a:solidFill>
              </a:rPr>
              <a:t>önce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LSK+Bilateral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Musinöz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Kistadenom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parsiyel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eksizyonu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USG:Sağ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200X220mm sol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130X82 mm </a:t>
            </a:r>
            <a:r>
              <a:rPr lang="en-US" dirty="0" err="1" smtClean="0">
                <a:solidFill>
                  <a:schemeClr val="bg1"/>
                </a:solidFill>
              </a:rPr>
              <a:t>lik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kompleks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yapılar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Tümör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markırları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ve</a:t>
            </a:r>
            <a:r>
              <a:rPr lang="en-US" dirty="0" smtClean="0">
                <a:solidFill>
                  <a:schemeClr val="bg1"/>
                </a:solidFill>
              </a:rPr>
              <a:t> HE4 :Normal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LSK : Bilateral  Ovarian </a:t>
            </a:r>
            <a:r>
              <a:rPr lang="en-US" b="1" dirty="0" err="1" smtClean="0">
                <a:solidFill>
                  <a:srgbClr val="FFFF00"/>
                </a:solidFill>
              </a:rPr>
              <a:t>büyük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kistik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yapılar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err="1" smtClean="0">
                <a:solidFill>
                  <a:srgbClr val="FFFF00"/>
                </a:solidFill>
              </a:rPr>
              <a:t>Frozen:İntestinal</a:t>
            </a:r>
            <a:r>
              <a:rPr lang="en-US" b="1" dirty="0" smtClean="0">
                <a:solidFill>
                  <a:srgbClr val="FFFF00"/>
                </a:solidFill>
              </a:rPr>
              <a:t> tip </a:t>
            </a:r>
            <a:r>
              <a:rPr lang="en-US" b="1" dirty="0" err="1">
                <a:solidFill>
                  <a:srgbClr val="FFFF00"/>
                </a:solidFill>
              </a:rPr>
              <a:t>M</a:t>
            </a:r>
            <a:r>
              <a:rPr lang="en-US" b="1" dirty="0" err="1" smtClean="0">
                <a:solidFill>
                  <a:srgbClr val="FFFF00"/>
                </a:solidFill>
              </a:rPr>
              <a:t>usinöz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B</a:t>
            </a:r>
            <a:r>
              <a:rPr lang="en-US" b="1" dirty="0" smtClean="0">
                <a:solidFill>
                  <a:srgbClr val="FFFF00"/>
                </a:solidFill>
              </a:rPr>
              <a:t>orderline </a:t>
            </a:r>
            <a:r>
              <a:rPr lang="en-US" b="1" dirty="0" err="1" smtClean="0">
                <a:solidFill>
                  <a:srgbClr val="FFFF00"/>
                </a:solidFill>
              </a:rPr>
              <a:t>Tümör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LSK+Bilateral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kistektomi+Apendektomi+Batın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sitolojisi</a:t>
            </a:r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00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Mucineous</a:t>
            </a:r>
            <a:r>
              <a:rPr lang="en-US" b="1" dirty="0" smtClean="0">
                <a:solidFill>
                  <a:srgbClr val="FFFF00"/>
                </a:solidFill>
              </a:rPr>
              <a:t> Borderline Tumor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3755" r="-103755"/>
          <a:stretch>
            <a:fillRect/>
          </a:stretch>
        </p:blipFill>
        <p:spPr>
          <a:xfrm>
            <a:off x="-3492669" y="1181958"/>
            <a:ext cx="16299119" cy="5676042"/>
          </a:xfrm>
        </p:spPr>
      </p:pic>
    </p:spTree>
    <p:extLst>
      <p:ext uri="{BB962C8B-B14F-4D97-AF65-F5344CB8AC3E}">
        <p14:creationId xmlns:p14="http://schemas.microsoft.com/office/powerpoint/2010/main" val="253671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FF00"/>
                </a:solidFill>
              </a:rPr>
              <a:t>Mucineous</a:t>
            </a:r>
            <a:r>
              <a:rPr lang="en-US" b="1" dirty="0" smtClean="0">
                <a:solidFill>
                  <a:srgbClr val="FFFF00"/>
                </a:solidFill>
              </a:rPr>
              <a:t> Borderline Tumor</a:t>
            </a:r>
            <a:endParaRPr lang="en-US" b="1" dirty="0">
              <a:solidFill>
                <a:srgbClr val="FFFF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2202" r="-92202"/>
          <a:stretch>
            <a:fillRect/>
          </a:stretch>
        </p:blipFill>
        <p:spPr>
          <a:xfrm>
            <a:off x="-2134409" y="1287806"/>
            <a:ext cx="12612413" cy="5909786"/>
          </a:xfrm>
        </p:spPr>
      </p:pic>
    </p:spTree>
    <p:extLst>
      <p:ext uri="{BB962C8B-B14F-4D97-AF65-F5344CB8AC3E}">
        <p14:creationId xmlns:p14="http://schemas.microsoft.com/office/powerpoint/2010/main" val="412414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0598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Oncologic and Reproductive </a:t>
            </a:r>
            <a:r>
              <a:rPr lang="en-US" sz="3200" b="1" dirty="0">
                <a:solidFill>
                  <a:srgbClr val="FFFF00"/>
                </a:solidFill>
              </a:rPr>
              <a:t>O</a:t>
            </a:r>
            <a:r>
              <a:rPr lang="en-US" sz="3200" b="1" dirty="0" smtClean="0">
                <a:solidFill>
                  <a:srgbClr val="FFFF00"/>
                </a:solidFill>
              </a:rPr>
              <a:t>utcomes of Cystectomy v/s  </a:t>
            </a:r>
            <a:r>
              <a:rPr lang="en-US" sz="3200" b="1" dirty="0" err="1">
                <a:solidFill>
                  <a:srgbClr val="FFFF00"/>
                </a:solidFill>
              </a:rPr>
              <a:t>O</a:t>
            </a:r>
            <a:r>
              <a:rPr lang="en-US" sz="3200" b="1" dirty="0" err="1" smtClean="0">
                <a:solidFill>
                  <a:srgbClr val="FFFF00"/>
                </a:solidFill>
              </a:rPr>
              <a:t>opherctomy</a:t>
            </a:r>
            <a:r>
              <a:rPr lang="en-US" sz="3200" b="1" dirty="0" smtClean="0">
                <a:solidFill>
                  <a:srgbClr val="FFFF00"/>
                </a:solidFill>
              </a:rPr>
              <a:t> as a </a:t>
            </a:r>
            <a:r>
              <a:rPr lang="en-US" sz="3200" b="1" dirty="0" smtClean="0">
                <a:solidFill>
                  <a:srgbClr val="FF6600"/>
                </a:solidFill>
              </a:rPr>
              <a:t>Treatment for Borderline Ovarian Tumors</a:t>
            </a:r>
            <a:endParaRPr lang="en-US" sz="3200" b="1" dirty="0">
              <a:solidFill>
                <a:srgbClr val="FF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6906"/>
            <a:ext cx="8229600" cy="43277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                           </a:t>
            </a:r>
            <a:r>
              <a:rPr lang="en-US" dirty="0" smtClean="0">
                <a:solidFill>
                  <a:schemeClr val="bg1"/>
                </a:solidFill>
              </a:rPr>
              <a:t>Recurrence       Pregnancy      p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Cystectomy              13.2%                 85.5%       NS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USO                             6%                     89.2%       NS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                                                                                         </a:t>
            </a:r>
            <a:r>
              <a:rPr lang="en-US" sz="2800" dirty="0" smtClean="0">
                <a:solidFill>
                  <a:schemeClr val="bg1"/>
                </a:solidFill>
              </a:rPr>
              <a:t>Song et al Human Repro 2011  </a:t>
            </a:r>
            <a:r>
              <a:rPr lang="en-US" dirty="0" smtClean="0">
                <a:solidFill>
                  <a:schemeClr val="bg1"/>
                </a:solidFill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43292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3.  </a:t>
            </a:r>
            <a:r>
              <a:rPr lang="en-US" sz="5400" b="1" dirty="0" err="1" smtClean="0">
                <a:solidFill>
                  <a:srgbClr val="FFFF00"/>
                </a:solidFill>
              </a:rPr>
              <a:t>Olgu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40 </a:t>
            </a:r>
            <a:r>
              <a:rPr lang="en-US" dirty="0" err="1" smtClean="0">
                <a:solidFill>
                  <a:schemeClr val="bg1"/>
                </a:solidFill>
              </a:rPr>
              <a:t>yaşında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3-4 </a:t>
            </a:r>
            <a:r>
              <a:rPr lang="en-US" dirty="0" err="1" smtClean="0">
                <a:solidFill>
                  <a:schemeClr val="bg1"/>
                </a:solidFill>
              </a:rPr>
              <a:t>yıldan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beri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sağ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adneksiyel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bölgede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uniloküler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kistik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yapı</a:t>
            </a:r>
            <a:r>
              <a:rPr lang="en-US" dirty="0" smtClean="0">
                <a:solidFill>
                  <a:schemeClr val="bg1"/>
                </a:solidFill>
              </a:rPr>
              <a:t> 110X72 mm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LSK : </a:t>
            </a:r>
            <a:r>
              <a:rPr lang="en-US" b="1" dirty="0" err="1" smtClean="0">
                <a:solidFill>
                  <a:srgbClr val="FFFF00"/>
                </a:solidFill>
              </a:rPr>
              <a:t>Sağ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retroperitonel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kist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eksizyonu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err="1" smtClean="0">
                <a:solidFill>
                  <a:srgbClr val="FFFF00"/>
                </a:solidFill>
              </a:rPr>
              <a:t>Patoloji:Tek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sıralı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prizmatik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epitel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ile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döşeli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kistik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yapı</a:t>
            </a:r>
            <a:endParaRPr lang="en-US" b="1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 4 ci </a:t>
            </a:r>
            <a:r>
              <a:rPr lang="en-US" sz="5400" b="1" dirty="0" err="1" smtClean="0">
                <a:solidFill>
                  <a:srgbClr val="FFFF00"/>
                </a:solidFill>
              </a:rPr>
              <a:t>Olgu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838806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25 </a:t>
            </a:r>
            <a:r>
              <a:rPr lang="en-US" dirty="0" err="1" smtClean="0">
                <a:solidFill>
                  <a:schemeClr val="bg1"/>
                </a:solidFill>
              </a:rPr>
              <a:t>yaşında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Sağ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75X55 mm </a:t>
            </a:r>
            <a:r>
              <a:rPr lang="en-US" dirty="0" err="1" smtClean="0">
                <a:solidFill>
                  <a:schemeClr val="bg1"/>
                </a:solidFill>
              </a:rPr>
              <a:t>lik</a:t>
            </a:r>
            <a:r>
              <a:rPr lang="en-US" dirty="0" smtClean="0">
                <a:solidFill>
                  <a:schemeClr val="bg1"/>
                </a:solidFill>
              </a:rPr>
              <a:t> solid </a:t>
            </a:r>
            <a:r>
              <a:rPr lang="en-US" dirty="0" err="1" smtClean="0">
                <a:solidFill>
                  <a:schemeClr val="bg1"/>
                </a:solidFill>
              </a:rPr>
              <a:t>yapı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CA125  : 13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CA 19.9:6.17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LSK : </a:t>
            </a:r>
            <a:r>
              <a:rPr lang="en-US" b="1" dirty="0" err="1" smtClean="0">
                <a:solidFill>
                  <a:srgbClr val="FFFF00"/>
                </a:solidFill>
              </a:rPr>
              <a:t>Sağ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overe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yapışık</a:t>
            </a:r>
            <a:r>
              <a:rPr lang="en-US" b="1" dirty="0" smtClean="0">
                <a:solidFill>
                  <a:srgbClr val="FFFF00"/>
                </a:solidFill>
              </a:rPr>
              <a:t> 7X8 cm </a:t>
            </a:r>
            <a:r>
              <a:rPr lang="en-US" b="1" dirty="0" err="1" smtClean="0">
                <a:solidFill>
                  <a:srgbClr val="FFFF00"/>
                </a:solidFill>
              </a:rPr>
              <a:t>lik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kitle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eksizyonu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err="1" smtClean="0">
                <a:solidFill>
                  <a:srgbClr val="FFFF00"/>
                </a:solidFill>
              </a:rPr>
              <a:t>Patoloji</a:t>
            </a:r>
            <a:r>
              <a:rPr lang="en-US" b="1" dirty="0" smtClean="0">
                <a:solidFill>
                  <a:srgbClr val="FFFF00"/>
                </a:solidFill>
              </a:rPr>
              <a:t> :Ovarian </a:t>
            </a:r>
            <a:r>
              <a:rPr lang="en-US" b="1" dirty="0" err="1" smtClean="0">
                <a:solidFill>
                  <a:srgbClr val="FFFF00"/>
                </a:solidFill>
              </a:rPr>
              <a:t>Fibrotekoma</a:t>
            </a:r>
            <a:endParaRPr lang="en-US" b="1" dirty="0" smtClean="0">
              <a:solidFill>
                <a:srgbClr val="FFFF00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19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lide_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6" b="13336"/>
          <a:stretch>
            <a:fillRect/>
          </a:stretch>
        </p:blipFill>
        <p:spPr>
          <a:xfrm>
            <a:off x="-24257" y="0"/>
            <a:ext cx="9212715" cy="6858000"/>
          </a:xfrm>
        </p:spPr>
      </p:pic>
    </p:spTree>
    <p:extLst>
      <p:ext uri="{BB962C8B-B14F-4D97-AF65-F5344CB8AC3E}">
        <p14:creationId xmlns:p14="http://schemas.microsoft.com/office/powerpoint/2010/main" val="399670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FF00"/>
                </a:solidFill>
              </a:rPr>
              <a:t>5</a:t>
            </a:r>
            <a:r>
              <a:rPr lang="en-US" sz="5400" b="1" dirty="0">
                <a:solidFill>
                  <a:srgbClr val="FFFF00"/>
                </a:solidFill>
              </a:rPr>
              <a:t>.</a:t>
            </a:r>
            <a:r>
              <a:rPr lang="en-US" sz="5400" b="1" dirty="0" smtClean="0">
                <a:solidFill>
                  <a:srgbClr val="FFFF00"/>
                </a:solidFill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</a:rPr>
              <a:t>Olgu</a:t>
            </a:r>
            <a:endParaRPr lang="en-US" sz="54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21 </a:t>
            </a:r>
            <a:r>
              <a:rPr lang="en-US" dirty="0" err="1" smtClean="0">
                <a:solidFill>
                  <a:schemeClr val="bg1"/>
                </a:solidFill>
              </a:rPr>
              <a:t>yaşında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2 </a:t>
            </a:r>
            <a:r>
              <a:rPr lang="en-US" dirty="0" err="1" smtClean="0">
                <a:solidFill>
                  <a:schemeClr val="bg1"/>
                </a:solidFill>
              </a:rPr>
              <a:t>aydır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düzensiz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kanaması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varmış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USG: </a:t>
            </a:r>
            <a:r>
              <a:rPr lang="en-US" dirty="0" err="1" smtClean="0">
                <a:solidFill>
                  <a:schemeClr val="bg1"/>
                </a:solidFill>
              </a:rPr>
              <a:t>Sağ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89X72,Sol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91X78 mm </a:t>
            </a:r>
            <a:r>
              <a:rPr lang="en-US" dirty="0" err="1" smtClean="0">
                <a:solidFill>
                  <a:schemeClr val="bg1"/>
                </a:solidFill>
              </a:rPr>
              <a:t>lik</a:t>
            </a:r>
            <a:r>
              <a:rPr lang="en-US" dirty="0" smtClean="0">
                <a:solidFill>
                  <a:schemeClr val="bg1"/>
                </a:solidFill>
              </a:rPr>
              <a:t> solid </a:t>
            </a:r>
            <a:r>
              <a:rPr lang="en-US" dirty="0" err="1" smtClean="0">
                <a:solidFill>
                  <a:schemeClr val="bg1"/>
                </a:solidFill>
              </a:rPr>
              <a:t>kistik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yapılar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LSK :          Bilateral Solid  Ovarian </a:t>
            </a:r>
            <a:r>
              <a:rPr lang="en-US" b="1" dirty="0" err="1" smtClean="0">
                <a:solidFill>
                  <a:srgbClr val="FFFF00"/>
                </a:solidFill>
              </a:rPr>
              <a:t>kitle</a:t>
            </a:r>
            <a:endParaRPr lang="en-US" b="1" dirty="0" smtClean="0">
              <a:solidFill>
                <a:srgbClr val="FFFF00"/>
              </a:solidFill>
            </a:endParaRPr>
          </a:p>
          <a:p>
            <a:r>
              <a:rPr lang="en-US" b="1" dirty="0" smtClean="0">
                <a:solidFill>
                  <a:srgbClr val="FFFF00"/>
                </a:solidFill>
              </a:rPr>
              <a:t>Frozen:     Beta </a:t>
            </a:r>
            <a:r>
              <a:rPr lang="en-US" b="1" dirty="0" err="1" smtClean="0">
                <a:solidFill>
                  <a:srgbClr val="FFFF00"/>
                </a:solidFill>
              </a:rPr>
              <a:t>Lenfoblastik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Lenfoma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</a:p>
          <a:p>
            <a:r>
              <a:rPr lang="en-US" b="1" dirty="0" err="1" smtClean="0">
                <a:solidFill>
                  <a:srgbClr val="FFFF00"/>
                </a:solidFill>
              </a:rPr>
              <a:t>Laparatomi</a:t>
            </a:r>
            <a:r>
              <a:rPr lang="en-US" b="1" dirty="0" smtClean="0">
                <a:solidFill>
                  <a:srgbClr val="FFFF00"/>
                </a:solidFill>
              </a:rPr>
              <a:t>:</a:t>
            </a:r>
            <a:r>
              <a:rPr lang="en-US" dirty="0" smtClean="0">
                <a:solidFill>
                  <a:schemeClr val="bg1"/>
                </a:solidFill>
              </a:rPr>
              <a:t> Bilateral </a:t>
            </a:r>
            <a:r>
              <a:rPr lang="en-US" dirty="0" err="1" smtClean="0">
                <a:solidFill>
                  <a:schemeClr val="bg1"/>
                </a:solidFill>
              </a:rPr>
              <a:t>kitle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eksizyonu+Staging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8 </a:t>
            </a:r>
            <a:r>
              <a:rPr lang="en-US" dirty="0" err="1" smtClean="0">
                <a:solidFill>
                  <a:schemeClr val="bg1"/>
                </a:solidFill>
              </a:rPr>
              <a:t>kür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kemoterapi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err="1" smtClean="0">
                <a:solidFill>
                  <a:schemeClr val="bg1"/>
                </a:solidFill>
              </a:rPr>
              <a:t>PET:Sağ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overde</a:t>
            </a:r>
            <a:r>
              <a:rPr lang="en-US" dirty="0" smtClean="0">
                <a:solidFill>
                  <a:schemeClr val="bg1"/>
                </a:solidFill>
              </a:rPr>
              <a:t> 90 mm </a:t>
            </a:r>
            <a:r>
              <a:rPr lang="en-US" dirty="0" err="1" smtClean="0">
                <a:solidFill>
                  <a:schemeClr val="bg1"/>
                </a:solidFill>
              </a:rPr>
              <a:t>rekürrens,reoperation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81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Risk of accidental rupture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Accidental rupture of the thin ovarian cyst capsule in patient with missed diagnosis of proven malignancy can involve spillage of tumor cells (Stage 1A to 1C).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But , </a:t>
            </a:r>
            <a:r>
              <a:rPr lang="en-US" dirty="0" smtClean="0">
                <a:solidFill>
                  <a:srgbClr val="FFFF00"/>
                </a:solidFill>
              </a:rPr>
              <a:t>Could  this incidental risk factor adversely affect the survival rather than the histological type?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According some </a:t>
            </a:r>
            <a:r>
              <a:rPr lang="en-US" dirty="0" err="1" smtClean="0">
                <a:solidFill>
                  <a:schemeClr val="bg1"/>
                </a:solidFill>
              </a:rPr>
              <a:t>autors</a:t>
            </a:r>
            <a:r>
              <a:rPr lang="en-US" dirty="0" smtClean="0">
                <a:solidFill>
                  <a:schemeClr val="bg1"/>
                </a:solidFill>
              </a:rPr>
              <a:t> , </a:t>
            </a:r>
            <a:r>
              <a:rPr lang="en-US" dirty="0" smtClean="0">
                <a:solidFill>
                  <a:srgbClr val="FFFF00"/>
                </a:solidFill>
              </a:rPr>
              <a:t>spillage does not seem to affect the prognosis when copious lavage is performed and treated by surgery within a week.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3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oup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757497"/>
              </p:ext>
            </p:extLst>
          </p:nvPr>
        </p:nvGraphicFramePr>
        <p:xfrm>
          <a:off x="1379725" y="1555559"/>
          <a:ext cx="6628747" cy="4136392"/>
        </p:xfrm>
        <a:graphic>
          <a:graphicData uri="http://schemas.openxmlformats.org/drawingml/2006/table">
            <a:tbl>
              <a:tblPr/>
              <a:tblGrid>
                <a:gridCol w="1516997"/>
                <a:gridCol w="863600"/>
                <a:gridCol w="3313112"/>
                <a:gridCol w="935038"/>
              </a:tblGrid>
              <a:tr h="785813"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increase stage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Un-change stage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author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n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   author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n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Gleeson</a:t>
                      </a: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NC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23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   Sevelda P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60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15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Lehner</a:t>
                      </a: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R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70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   Kruitwagen RF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219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Leminen A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154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   Ahmed FY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194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Vergote</a:t>
                      </a: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I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1545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   Abu-</a:t>
                      </a:r>
                      <a:r>
                        <a:rPr kumimoji="0" lang="tr-TR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Rustum</a:t>
                      </a: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 NR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</a:rPr>
                        <a:t>289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705" name="Text Box 41"/>
          <p:cNvSpPr txBox="1">
            <a:spLocks noChangeArrowheads="1"/>
          </p:cNvSpPr>
          <p:nvPr/>
        </p:nvSpPr>
        <p:spPr bwMode="auto">
          <a:xfrm>
            <a:off x="468313" y="5755619"/>
            <a:ext cx="8064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tr-TR" sz="1400" dirty="0" err="1">
                <a:solidFill>
                  <a:srgbClr val="FFFFFF"/>
                </a:solidFill>
              </a:rPr>
              <a:t>Gleeson</a:t>
            </a:r>
            <a:r>
              <a:rPr lang="tr-TR" sz="1400" dirty="0">
                <a:solidFill>
                  <a:srgbClr val="FFFFFF"/>
                </a:solidFill>
              </a:rPr>
              <a:t> NC, </a:t>
            </a:r>
            <a:r>
              <a:rPr lang="tr-TR" sz="1400" dirty="0" err="1">
                <a:solidFill>
                  <a:srgbClr val="FFFFFF"/>
                </a:solidFill>
              </a:rPr>
              <a:t>Am</a:t>
            </a:r>
            <a:r>
              <a:rPr lang="tr-TR" sz="1400" dirty="0">
                <a:solidFill>
                  <a:srgbClr val="FFFFFF"/>
                </a:solidFill>
              </a:rPr>
              <a:t> J </a:t>
            </a:r>
            <a:r>
              <a:rPr lang="tr-TR" sz="1400" dirty="0" err="1">
                <a:solidFill>
                  <a:srgbClr val="FFFFFF"/>
                </a:solidFill>
              </a:rPr>
              <a:t>Obstet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, 2001; </a:t>
            </a:r>
            <a:r>
              <a:rPr lang="tr-TR" sz="1400" dirty="0" err="1">
                <a:solidFill>
                  <a:srgbClr val="FFFFFF"/>
                </a:solidFill>
              </a:rPr>
              <a:t>Sevelda</a:t>
            </a:r>
            <a:r>
              <a:rPr lang="tr-TR" sz="1400" dirty="0">
                <a:solidFill>
                  <a:srgbClr val="FFFFFF"/>
                </a:solidFill>
              </a:rPr>
              <a:t> P,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Oncol</a:t>
            </a:r>
            <a:r>
              <a:rPr lang="tr-TR" sz="1400" dirty="0">
                <a:solidFill>
                  <a:srgbClr val="FFFFFF"/>
                </a:solidFill>
              </a:rPr>
              <a:t>, 1989</a:t>
            </a:r>
          </a:p>
          <a:p>
            <a:pPr algn="ctr" eaLnBrk="1" hangingPunct="1"/>
            <a:r>
              <a:rPr lang="tr-TR" sz="1400" dirty="0" err="1">
                <a:solidFill>
                  <a:srgbClr val="FFFFFF"/>
                </a:solidFill>
              </a:rPr>
              <a:t>Lehner</a:t>
            </a:r>
            <a:r>
              <a:rPr lang="tr-TR" sz="1400" dirty="0">
                <a:solidFill>
                  <a:srgbClr val="FFFFFF"/>
                </a:solidFill>
              </a:rPr>
              <a:t> R, </a:t>
            </a:r>
            <a:r>
              <a:rPr lang="tr-TR" sz="1400" dirty="0" err="1">
                <a:solidFill>
                  <a:srgbClr val="FFFFFF"/>
                </a:solidFill>
              </a:rPr>
              <a:t>Obstet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, 1998; </a:t>
            </a:r>
            <a:r>
              <a:rPr lang="tr-TR" sz="1400" dirty="0" err="1">
                <a:solidFill>
                  <a:srgbClr val="FFFFFF"/>
                </a:solidFill>
              </a:rPr>
              <a:t>Kruitwagen</a:t>
            </a:r>
            <a:r>
              <a:rPr lang="tr-TR" sz="1400" dirty="0">
                <a:solidFill>
                  <a:srgbClr val="FFFFFF"/>
                </a:solidFill>
              </a:rPr>
              <a:t> RF,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Oncol</a:t>
            </a:r>
            <a:r>
              <a:rPr lang="tr-TR" sz="1400" dirty="0">
                <a:solidFill>
                  <a:srgbClr val="FFFFFF"/>
                </a:solidFill>
              </a:rPr>
              <a:t>, 1996</a:t>
            </a:r>
          </a:p>
          <a:p>
            <a:pPr algn="ctr" eaLnBrk="1" hangingPunct="1"/>
            <a:r>
              <a:rPr lang="tr-TR" sz="1400" dirty="0" err="1">
                <a:solidFill>
                  <a:srgbClr val="FFFFFF"/>
                </a:solidFill>
              </a:rPr>
              <a:t>Leminen</a:t>
            </a:r>
            <a:r>
              <a:rPr lang="tr-TR" sz="1400" dirty="0">
                <a:solidFill>
                  <a:srgbClr val="FFFFFF"/>
                </a:solidFill>
              </a:rPr>
              <a:t> A,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Oncol</a:t>
            </a:r>
            <a:r>
              <a:rPr lang="tr-TR" sz="1400" dirty="0">
                <a:solidFill>
                  <a:srgbClr val="FFFFFF"/>
                </a:solidFill>
              </a:rPr>
              <a:t>, 1999; </a:t>
            </a:r>
            <a:r>
              <a:rPr lang="tr-TR" sz="1400" dirty="0" err="1">
                <a:solidFill>
                  <a:srgbClr val="FFFFFF"/>
                </a:solidFill>
              </a:rPr>
              <a:t>Ahmed</a:t>
            </a:r>
            <a:r>
              <a:rPr lang="tr-TR" sz="1400" dirty="0">
                <a:solidFill>
                  <a:srgbClr val="FFFFFF"/>
                </a:solidFill>
              </a:rPr>
              <a:t> FY, J </a:t>
            </a:r>
            <a:r>
              <a:rPr lang="tr-TR" sz="1400" dirty="0" err="1">
                <a:solidFill>
                  <a:srgbClr val="FFFFFF"/>
                </a:solidFill>
              </a:rPr>
              <a:t>Clin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Oncol</a:t>
            </a:r>
            <a:r>
              <a:rPr lang="tr-TR" sz="1400" dirty="0">
                <a:solidFill>
                  <a:srgbClr val="FFFFFF"/>
                </a:solidFill>
              </a:rPr>
              <a:t>, 1997</a:t>
            </a:r>
          </a:p>
          <a:p>
            <a:pPr algn="ctr" eaLnBrk="1" hangingPunct="1"/>
            <a:r>
              <a:rPr lang="tr-TR" sz="1400" dirty="0" err="1">
                <a:solidFill>
                  <a:srgbClr val="FFFFFF"/>
                </a:solidFill>
              </a:rPr>
              <a:t>Vergote</a:t>
            </a:r>
            <a:r>
              <a:rPr lang="tr-TR" sz="1400" dirty="0">
                <a:solidFill>
                  <a:srgbClr val="FFFFFF"/>
                </a:solidFill>
              </a:rPr>
              <a:t> I, </a:t>
            </a:r>
            <a:r>
              <a:rPr lang="tr-TR" sz="1400" dirty="0" err="1">
                <a:solidFill>
                  <a:srgbClr val="FFFFFF"/>
                </a:solidFill>
              </a:rPr>
              <a:t>Lancet</a:t>
            </a:r>
            <a:r>
              <a:rPr lang="tr-TR" sz="1400" dirty="0">
                <a:solidFill>
                  <a:srgbClr val="FFFFFF"/>
                </a:solidFill>
              </a:rPr>
              <a:t>, 2001; Abu-</a:t>
            </a:r>
            <a:r>
              <a:rPr lang="tr-TR" sz="1400" dirty="0" err="1">
                <a:solidFill>
                  <a:srgbClr val="FFFFFF"/>
                </a:solidFill>
              </a:rPr>
              <a:t>Rustum</a:t>
            </a:r>
            <a:r>
              <a:rPr lang="tr-TR" sz="1400" dirty="0">
                <a:solidFill>
                  <a:srgbClr val="FFFFFF"/>
                </a:solidFill>
              </a:rPr>
              <a:t> NR, </a:t>
            </a:r>
            <a:r>
              <a:rPr lang="tr-TR" sz="1400" dirty="0" err="1">
                <a:solidFill>
                  <a:srgbClr val="FFFFFF"/>
                </a:solidFill>
              </a:rPr>
              <a:t>Gynecol</a:t>
            </a:r>
            <a:r>
              <a:rPr lang="tr-TR" sz="1400" dirty="0">
                <a:solidFill>
                  <a:srgbClr val="FFFFFF"/>
                </a:solidFill>
              </a:rPr>
              <a:t> </a:t>
            </a:r>
            <a:r>
              <a:rPr lang="tr-TR" sz="1400" dirty="0" err="1">
                <a:solidFill>
                  <a:srgbClr val="FFFFFF"/>
                </a:solidFill>
              </a:rPr>
              <a:t>Oncol</a:t>
            </a:r>
            <a:r>
              <a:rPr lang="tr-TR" sz="1400" dirty="0">
                <a:solidFill>
                  <a:srgbClr val="FFFFFF"/>
                </a:solidFill>
              </a:rPr>
              <a:t>, 2003</a:t>
            </a:r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8313" y="418358"/>
            <a:ext cx="84814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FF00"/>
                </a:solidFill>
              </a:rPr>
              <a:t>Prognostic Effect of </a:t>
            </a:r>
            <a:r>
              <a:rPr lang="en-US" sz="4000" b="1" dirty="0" err="1" smtClean="0">
                <a:solidFill>
                  <a:srgbClr val="FFFF00"/>
                </a:solidFill>
              </a:rPr>
              <a:t>Cyste</a:t>
            </a:r>
            <a:r>
              <a:rPr lang="en-US" sz="4000" b="1" dirty="0" smtClean="0">
                <a:solidFill>
                  <a:srgbClr val="FFFF00"/>
                </a:solidFill>
              </a:rPr>
              <a:t> Rupture</a:t>
            </a:r>
            <a:endParaRPr lang="en-US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22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Rupture of the </a:t>
            </a:r>
            <a:r>
              <a:rPr lang="en-US" b="1" dirty="0" err="1" smtClean="0">
                <a:solidFill>
                  <a:srgbClr val="FFFF00"/>
                </a:solidFill>
              </a:rPr>
              <a:t>cyste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142" y="1600200"/>
            <a:ext cx="9077856" cy="52578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3 published randomized (n=394) </a:t>
            </a:r>
            <a:r>
              <a:rPr lang="en-US" b="1" dirty="0" smtClean="0">
                <a:solidFill>
                  <a:srgbClr val="FFFF00"/>
                </a:solidFill>
              </a:rPr>
              <a:t>laparoscopy v/s laparotomy</a:t>
            </a:r>
            <a:r>
              <a:rPr lang="en-US" dirty="0" smtClean="0">
                <a:solidFill>
                  <a:srgbClr val="FFFFFF"/>
                </a:solidFill>
              </a:rPr>
              <a:t> in clinically benign pelvic masses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Conversion to laparotomy for cancer ranging 0-1.5%</a:t>
            </a:r>
          </a:p>
          <a:p>
            <a:r>
              <a:rPr lang="en-US" dirty="0" smtClean="0">
                <a:solidFill>
                  <a:srgbClr val="FFFF00"/>
                </a:solidFill>
              </a:rPr>
              <a:t>Rates of intraoperative  </a:t>
            </a:r>
            <a:r>
              <a:rPr lang="en-US" dirty="0" err="1" smtClean="0">
                <a:solidFill>
                  <a:srgbClr val="FFFF00"/>
                </a:solidFill>
              </a:rPr>
              <a:t>cyste</a:t>
            </a:r>
            <a:r>
              <a:rPr lang="en-US" dirty="0" smtClean="0">
                <a:solidFill>
                  <a:srgbClr val="FFFF00"/>
                </a:solidFill>
              </a:rPr>
              <a:t>  rupture were equal between 2 groups</a:t>
            </a:r>
          </a:p>
          <a:p>
            <a:pPr marL="0" indent="0">
              <a:buNone/>
            </a:pP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                                            </a:t>
            </a:r>
            <a:r>
              <a:rPr lang="en-US" sz="2400" dirty="0" smtClean="0">
                <a:solidFill>
                  <a:srgbClr val="FFFFFF"/>
                </a:solidFill>
              </a:rPr>
              <a:t>Yuen et al Am J </a:t>
            </a:r>
            <a:r>
              <a:rPr lang="en-US" sz="2400" dirty="0" err="1" smtClean="0">
                <a:solidFill>
                  <a:srgbClr val="FFFFFF"/>
                </a:solidFill>
              </a:rPr>
              <a:t>Obstet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Gynecol</a:t>
            </a:r>
            <a:r>
              <a:rPr lang="en-US" sz="2400" dirty="0" smtClean="0">
                <a:solidFill>
                  <a:srgbClr val="FFFFFF"/>
                </a:solidFill>
              </a:rPr>
              <a:t> 1997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                                                   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Fanfani</a:t>
            </a:r>
            <a:r>
              <a:rPr lang="en-US" sz="2400" dirty="0" smtClean="0">
                <a:solidFill>
                  <a:srgbClr val="FFFFFF"/>
                </a:solidFill>
              </a:rPr>
              <a:t> et al Human Repro 2004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FFFF"/>
                </a:solidFill>
              </a:rPr>
              <a:t> </a:t>
            </a:r>
            <a:r>
              <a:rPr lang="en-US" sz="2400" dirty="0" smtClean="0">
                <a:solidFill>
                  <a:srgbClr val="FFFFFF"/>
                </a:solidFill>
              </a:rPr>
              <a:t>                                     </a:t>
            </a:r>
            <a:r>
              <a:rPr lang="en-US" sz="2400" dirty="0" err="1" smtClean="0">
                <a:solidFill>
                  <a:srgbClr val="FFFFFF"/>
                </a:solidFill>
              </a:rPr>
              <a:t>Deckardt</a:t>
            </a:r>
            <a:r>
              <a:rPr lang="en-US" sz="2400" dirty="0" smtClean="0">
                <a:solidFill>
                  <a:srgbClr val="FFFFFF"/>
                </a:solidFill>
              </a:rPr>
              <a:t> et al J Am </a:t>
            </a:r>
            <a:r>
              <a:rPr lang="en-US" sz="2400" dirty="0" err="1" smtClean="0">
                <a:solidFill>
                  <a:srgbClr val="FFFFFF"/>
                </a:solidFill>
              </a:rPr>
              <a:t>Assoc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Gynecol</a:t>
            </a:r>
            <a:r>
              <a:rPr lang="en-US" sz="2400" dirty="0" smtClean="0">
                <a:solidFill>
                  <a:srgbClr val="FFFFFF"/>
                </a:solidFill>
              </a:rPr>
              <a:t> </a:t>
            </a:r>
            <a:r>
              <a:rPr lang="en-US" sz="2400" dirty="0" err="1" smtClean="0">
                <a:solidFill>
                  <a:srgbClr val="FFFFFF"/>
                </a:solidFill>
              </a:rPr>
              <a:t>Laparasc</a:t>
            </a:r>
            <a:r>
              <a:rPr lang="en-US" sz="2400" dirty="0" smtClean="0">
                <a:solidFill>
                  <a:srgbClr val="FFFFFF"/>
                </a:solidFill>
              </a:rPr>
              <a:t> 1994</a:t>
            </a:r>
          </a:p>
        </p:txBody>
      </p:sp>
    </p:spTree>
    <p:extLst>
      <p:ext uri="{BB962C8B-B14F-4D97-AF65-F5344CB8AC3E}">
        <p14:creationId xmlns:p14="http://schemas.microsoft.com/office/powerpoint/2010/main" val="428078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Disadvantages of Laparoscopic approach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538344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Rupture of the cyst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Port site metastasis</a:t>
            </a:r>
          </a:p>
          <a:p>
            <a:r>
              <a:rPr lang="en-US" dirty="0" err="1">
                <a:solidFill>
                  <a:schemeClr val="bg1"/>
                </a:solidFill>
              </a:rPr>
              <a:t>U</a:t>
            </a:r>
            <a:r>
              <a:rPr lang="en-US" dirty="0" err="1" smtClean="0">
                <a:solidFill>
                  <a:schemeClr val="bg1"/>
                </a:solidFill>
              </a:rPr>
              <a:t>nstaged</a:t>
            </a:r>
            <a:r>
              <a:rPr lang="en-US" dirty="0" smtClean="0">
                <a:solidFill>
                  <a:schemeClr val="bg1"/>
                </a:solidFill>
              </a:rPr>
              <a:t> or inappropriately staged among </a:t>
            </a:r>
            <a:r>
              <a:rPr lang="en-US" dirty="0" err="1" smtClean="0">
                <a:solidFill>
                  <a:schemeClr val="bg1"/>
                </a:solidFill>
              </a:rPr>
              <a:t>laparoscopically</a:t>
            </a:r>
            <a:r>
              <a:rPr lang="en-US" dirty="0" smtClean="0">
                <a:solidFill>
                  <a:schemeClr val="bg1"/>
                </a:solidFill>
              </a:rPr>
              <a:t> treated women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843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solidFill>
                  <a:srgbClr val="FFFF00"/>
                </a:solidFill>
              </a:rPr>
              <a:t>Conclusion</a:t>
            </a:r>
            <a:endParaRPr lang="en-US" sz="6000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Most adnexal masses are found incidentally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Adnexal masse in the premenopausal and postmenopausal women are handled differently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Your index of suspicion , combined with the patient’s risk factors , clinical examination and test findings should  determine which diagnostic studies to order and how to manage the mass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Use your clinical judgment to determine the surgical treatment modality. 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5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Indications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All organic ovarian tumors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Border-line ovarian tumors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Ovarian carcinomas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Size of the </a:t>
            </a:r>
            <a:r>
              <a:rPr lang="en-US" dirty="0" err="1" smtClean="0">
                <a:solidFill>
                  <a:schemeClr val="bg1"/>
                </a:solidFill>
              </a:rPr>
              <a:t>cyste</a:t>
            </a:r>
            <a:r>
              <a:rPr lang="en-US" dirty="0" smtClean="0">
                <a:solidFill>
                  <a:schemeClr val="bg1"/>
                </a:solidFill>
              </a:rPr>
              <a:t>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Morbid obesity ?,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Abdominal adhesions?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pregnant women up to 18 W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49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5 Conditions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Good pre-op management (benign or malignant)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Good  equipment  and in case of difficult operation, adequate experience in surgery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Good knowledge in oncology for the complex masses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Possibility to have the frozen section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 infertile patient ,good knowledge of ovarian reserve protection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71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</a:rPr>
              <a:t>Management of Adnexal Masses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Despite increasing diagnostic value of imaging and biologic tests , pre-op diagnosis of malignant lesions provides too many false + results.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However , the rate of confirmed malignancy in patient with adnexal masses ranged </a:t>
            </a:r>
            <a:r>
              <a:rPr lang="en-US" dirty="0" smtClean="0">
                <a:solidFill>
                  <a:srgbClr val="FFFF00"/>
                </a:solidFill>
              </a:rPr>
              <a:t>0.3 to 1.2%.</a:t>
            </a:r>
          </a:p>
        </p:txBody>
      </p:sp>
    </p:spTree>
    <p:extLst>
      <p:ext uri="{BB962C8B-B14F-4D97-AF65-F5344CB8AC3E}">
        <p14:creationId xmlns:p14="http://schemas.microsoft.com/office/powerpoint/2010/main" val="382728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178" r="-13178"/>
          <a:stretch>
            <a:fillRect/>
          </a:stretch>
        </p:blipFill>
        <p:spPr>
          <a:xfrm>
            <a:off x="-1270163" y="0"/>
            <a:ext cx="11666685" cy="6858000"/>
          </a:xfrm>
        </p:spPr>
      </p:pic>
    </p:spTree>
    <p:extLst>
      <p:ext uri="{BB962C8B-B14F-4D97-AF65-F5344CB8AC3E}">
        <p14:creationId xmlns:p14="http://schemas.microsoft.com/office/powerpoint/2010/main" val="52928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843" r="-7843"/>
          <a:stretch>
            <a:fillRect/>
          </a:stretch>
        </p:blipFill>
        <p:spPr>
          <a:xfrm>
            <a:off x="-799732" y="0"/>
            <a:ext cx="10678780" cy="6858000"/>
          </a:xfrm>
        </p:spPr>
      </p:pic>
    </p:spTree>
    <p:extLst>
      <p:ext uri="{BB962C8B-B14F-4D97-AF65-F5344CB8AC3E}">
        <p14:creationId xmlns:p14="http://schemas.microsoft.com/office/powerpoint/2010/main" val="293304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</TotalTime>
  <Words>1978</Words>
  <Application>Microsoft Office PowerPoint</Application>
  <PresentationFormat>Ekran Gösterisi (4:3)</PresentationFormat>
  <Paragraphs>328</Paragraphs>
  <Slides>45</Slides>
  <Notes>9</Notes>
  <HiddenSlides>1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45</vt:i4>
      </vt:variant>
    </vt:vector>
  </HeadingPairs>
  <TitlesOfParts>
    <vt:vector size="51" baseType="lpstr">
      <vt:lpstr>ＭＳ Ｐゴシック</vt:lpstr>
      <vt:lpstr>Arial</vt:lpstr>
      <vt:lpstr>Calibri</vt:lpstr>
      <vt:lpstr>Comic Sans MS</vt:lpstr>
      <vt:lpstr>Courier New</vt:lpstr>
      <vt:lpstr>Office Theme</vt:lpstr>
      <vt:lpstr>Laparoscopic Management of Adnexal Masses : Preparation and Surgical Technique</vt:lpstr>
      <vt:lpstr>Classification of Pelvic Masses</vt:lpstr>
      <vt:lpstr>Can all adnexal masses be treated laparoscopically ?</vt:lpstr>
      <vt:lpstr>PowerPoint Sunusu</vt:lpstr>
      <vt:lpstr>Indications</vt:lpstr>
      <vt:lpstr>5 Conditions</vt:lpstr>
      <vt:lpstr>Management of Adnexal Masses</vt:lpstr>
      <vt:lpstr>PowerPoint Sunusu</vt:lpstr>
      <vt:lpstr>PowerPoint Sunusu</vt:lpstr>
      <vt:lpstr>Benign v/s Malignant</vt:lpstr>
      <vt:lpstr>History and Physical Examination</vt:lpstr>
      <vt:lpstr>Familiy History</vt:lpstr>
      <vt:lpstr>Pre-op Management</vt:lpstr>
      <vt:lpstr>CA 125</vt:lpstr>
      <vt:lpstr>Conditions associated with Elevated CA 125 concentrations</vt:lpstr>
      <vt:lpstr>CA 125  (Study of 5550 healthy Swedish women)</vt:lpstr>
      <vt:lpstr>Complex mass case</vt:lpstr>
      <vt:lpstr>When to Operate Suspicious Masses</vt:lpstr>
      <vt:lpstr>PowerPoint Sunusu</vt:lpstr>
      <vt:lpstr>When to Operate</vt:lpstr>
      <vt:lpstr>PowerPoint Sunusu</vt:lpstr>
      <vt:lpstr>Special Case - Pregnancy</vt:lpstr>
      <vt:lpstr>Surgical Techniques</vt:lpstr>
      <vt:lpstr>Surgical Management of Suspicious Adnexal Masses</vt:lpstr>
      <vt:lpstr>Suspicious for Malignancy</vt:lpstr>
      <vt:lpstr>Management of Borderline Ovarian Tumors</vt:lpstr>
      <vt:lpstr>Surgical Management of Borderline Ovarian Tumors</vt:lpstr>
      <vt:lpstr>Ovarian Border-line Tumors</vt:lpstr>
      <vt:lpstr>Laparoscopic Surgical Management of Border-Line Ovarian Tumors</vt:lpstr>
      <vt:lpstr>1. Olgu</vt:lpstr>
      <vt:lpstr>Mucineous Borderline Tumor</vt:lpstr>
      <vt:lpstr>Mucineous Borderline Tumor</vt:lpstr>
      <vt:lpstr>Mucineous Borderline Tumor</vt:lpstr>
      <vt:lpstr>2 . Olgu</vt:lpstr>
      <vt:lpstr>Mucineous Borderline Tumor</vt:lpstr>
      <vt:lpstr>Mucineous Borderline Tumor</vt:lpstr>
      <vt:lpstr>Oncologic and Reproductive Outcomes of Cystectomy v/s  Oopherctomy as a Treatment for Borderline Ovarian Tumors</vt:lpstr>
      <vt:lpstr>3.  Olgu</vt:lpstr>
      <vt:lpstr> 4 ci Olgu</vt:lpstr>
      <vt:lpstr>5. Olgu</vt:lpstr>
      <vt:lpstr>Risk of accidental rupture</vt:lpstr>
      <vt:lpstr>PowerPoint Sunusu</vt:lpstr>
      <vt:lpstr>Rupture of the cyste</vt:lpstr>
      <vt:lpstr>Disadvantages of Laparoscopic approach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YUCEL KARAMAN</dc:creator>
  <cp:lastModifiedBy>Tjod</cp:lastModifiedBy>
  <cp:revision>244</cp:revision>
  <dcterms:created xsi:type="dcterms:W3CDTF">2018-02-12T11:25:05Z</dcterms:created>
  <dcterms:modified xsi:type="dcterms:W3CDTF">2018-03-18T16:08:46Z</dcterms:modified>
</cp:coreProperties>
</file>