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1" r:id="rId3"/>
    <p:sldId id="300" r:id="rId4"/>
    <p:sldId id="301" r:id="rId5"/>
    <p:sldId id="302" r:id="rId6"/>
    <p:sldId id="272" r:id="rId7"/>
    <p:sldId id="264" r:id="rId8"/>
    <p:sldId id="271" r:id="rId9"/>
    <p:sldId id="289" r:id="rId10"/>
    <p:sldId id="273" r:id="rId11"/>
    <p:sldId id="274" r:id="rId12"/>
    <p:sldId id="276" r:id="rId13"/>
    <p:sldId id="257" r:id="rId14"/>
    <p:sldId id="282" r:id="rId15"/>
    <p:sldId id="284" r:id="rId16"/>
    <p:sldId id="285" r:id="rId17"/>
    <p:sldId id="290" r:id="rId18"/>
    <p:sldId id="259" r:id="rId19"/>
    <p:sldId id="260" r:id="rId20"/>
    <p:sldId id="281" r:id="rId21"/>
    <p:sldId id="262" r:id="rId22"/>
    <p:sldId id="279" r:id="rId23"/>
    <p:sldId id="266" r:id="rId24"/>
    <p:sldId id="291" r:id="rId25"/>
    <p:sldId id="269" r:id="rId26"/>
    <p:sldId id="287" r:id="rId27"/>
    <p:sldId id="286" r:id="rId28"/>
    <p:sldId id="275" r:id="rId29"/>
    <p:sldId id="277" r:id="rId30"/>
    <p:sldId id="288" r:id="rId31"/>
    <p:sldId id="267" r:id="rId32"/>
    <p:sldId id="292" r:id="rId33"/>
    <p:sldId id="299" r:id="rId34"/>
    <p:sldId id="265" r:id="rId35"/>
    <p:sldId id="295" r:id="rId36"/>
    <p:sldId id="297" r:id="rId37"/>
    <p:sldId id="303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37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4" autoAdjust="0"/>
    <p:restoredTop sz="94660"/>
  </p:normalViewPr>
  <p:slideViewPr>
    <p:cSldViewPr snapToGrid="0" showGuides="1">
      <p:cViewPr varScale="1">
        <p:scale>
          <a:sx n="166" d="100"/>
          <a:sy n="166" d="100"/>
        </p:scale>
        <p:origin x="100" y="80"/>
      </p:cViewPr>
      <p:guideLst>
        <p:guide orient="horz" pos="2205"/>
        <p:guide pos="379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20834" y="134694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6200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0834" y="4299696"/>
            <a:ext cx="10222992" cy="80683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175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20834" y="1484779"/>
            <a:ext cx="10222992" cy="274320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0" name="Group 9"/>
          <p:cNvGrpSpPr/>
          <p:nvPr/>
        </p:nvGrpSpPr>
        <p:grpSpPr>
          <a:xfrm>
            <a:off x="9649215" y="4068923"/>
            <a:ext cx="1080904" cy="1080902"/>
            <a:chOff x="9685338" y="4460675"/>
            <a:chExt cx="1080904" cy="1080902"/>
          </a:xfrm>
        </p:grpSpPr>
        <p:sp>
          <p:nvSpPr>
            <p:cNvPr id="11" name="Oval 10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2" name="Oval 11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51560" y="1432223"/>
            <a:ext cx="9966960" cy="3035808"/>
          </a:xfrm>
        </p:spPr>
        <p:txBody>
          <a:bodyPr anchor="ctr">
            <a:noAutofit/>
          </a:bodyPr>
          <a:lstStyle>
            <a:lvl1pPr algn="l">
              <a:lnSpc>
                <a:spcPct val="80000"/>
              </a:lnSpc>
              <a:defRPr sz="9600" cap="all" baseline="0">
                <a:blipFill dpi="0" rotWithShape="1">
                  <a:blip r:embed="rId4"/>
                  <a:srcRect/>
                  <a:tile tx="6350" ty="-127000" sx="65000" sy="64000" flip="none" algn="tl"/>
                </a:blip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9848" y="4389120"/>
            <a:ext cx="7891272" cy="1069848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84890-85D2-4D7B-8EF5-15A9C1DB8F42}" type="datetimeFigureOut">
              <a:rPr lang="en-US" dirty="0"/>
              <a:pPr/>
              <a:t>3/19/2018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592733" y="4289334"/>
            <a:ext cx="1193868" cy="640080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57CC2-0FC8-4686-B024-99790E0F5162}" type="datetimeFigureOut">
              <a:rPr lang="en-US" dirty="0"/>
              <a:pPr/>
              <a:t>3/19/2018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533400"/>
            <a:ext cx="2552700" cy="56388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533400"/>
            <a:ext cx="7505700" cy="5638800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64DA5-CD3D-4590-A511-FCD3BC7A793E}" type="datetimeFigureOut">
              <a:rPr lang="en-US" dirty="0"/>
              <a:pPr/>
              <a:t>3/19/2018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5661D-6934-4B32-B92C-470368BF1EC6}" type="datetimeFigureOut">
              <a:rPr lang="en-US" dirty="0"/>
              <a:pPr/>
              <a:t>3/19/2018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4917989"/>
            <a:ext cx="12192000" cy="1940010"/>
          </a:xfrm>
          <a:prstGeom prst="rect">
            <a:avLst/>
          </a:prstGeom>
          <a:blipFill dpi="0" rotWithShape="1">
            <a:blip r:embed="rId2">
              <a:alphaModFix amt="85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7128" y="1225296"/>
            <a:ext cx="9281160" cy="3520440"/>
          </a:xfrm>
        </p:spPr>
        <p:txBody>
          <a:bodyPr anchor="ctr">
            <a:normAutofit/>
          </a:bodyPr>
          <a:lstStyle>
            <a:lvl1pPr>
              <a:lnSpc>
                <a:spcPct val="80000"/>
              </a:lnSpc>
              <a:defRPr sz="80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65774" y="5020056"/>
            <a:ext cx="9052560" cy="106680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93667" y="6272784"/>
            <a:ext cx="2644309" cy="365125"/>
          </a:xfrm>
        </p:spPr>
        <p:txBody>
          <a:bodyPr/>
          <a:lstStyle/>
          <a:p>
            <a:fld id="{C6F822A4-8DA6-4447-9B1F-C5DB58435268}" type="datetimeFigureOut">
              <a:rPr lang="en-US" dirty="0"/>
              <a:pPr/>
              <a:t>3/19/2018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82708" y="6272784"/>
            <a:ext cx="6327648" cy="365125"/>
          </a:xfrm>
        </p:spPr>
        <p:txBody>
          <a:bodyPr/>
          <a:lstStyle/>
          <a:p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97399" y="2325848"/>
            <a:ext cx="1080904" cy="1080902"/>
            <a:chOff x="9685338" y="4460675"/>
            <a:chExt cx="1080904" cy="1080902"/>
          </a:xfrm>
        </p:grpSpPr>
        <p:sp>
          <p:nvSpPr>
            <p:cNvPr id="9" name="Oval 8"/>
            <p:cNvSpPr/>
            <p:nvPr/>
          </p:nvSpPr>
          <p:spPr>
            <a:xfrm>
              <a:off x="9685338" y="4460675"/>
              <a:ext cx="1080904" cy="1080902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</a14:imgLayer>
                    </a14:imgProps>
                  </a:ext>
                </a:extLst>
              </a:blip>
              <a:srcRect/>
              <a:tile tx="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9793429" y="4568765"/>
              <a:ext cx="864723" cy="864722"/>
            </a:xfrm>
            <a:prstGeom prst="ellipse">
              <a:avLst/>
            </a:prstGeom>
            <a:noFill/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3702" y="2506133"/>
            <a:ext cx="1188298" cy="720332"/>
          </a:xfrm>
        </p:spPr>
        <p:txBody>
          <a:bodyPr/>
          <a:lstStyle>
            <a:lvl1pPr>
              <a:defRPr sz="2800"/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9848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977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48D31E-DCDA-41A7-9C67-C4B11B94D21D}" type="datetimeFigureOut">
              <a:rPr lang="en-US" dirty="0"/>
              <a:pPr/>
              <a:t>3/19/2018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4224" y="2048256"/>
            <a:ext cx="4754880" cy="640080"/>
          </a:xfrm>
        </p:spPr>
        <p:txBody>
          <a:bodyPr anchor="ctr">
            <a:normAutofit/>
          </a:bodyPr>
          <a:lstStyle>
            <a:lvl1pPr marL="0" indent="0">
              <a:buNone/>
              <a:defRPr sz="2000" b="1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4224" y="2743200"/>
            <a:ext cx="4754880" cy="32918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762C0-B258-48F1-ADE6-176B4174CCDD}" type="datetimeFigureOut">
              <a:rPr lang="en-US" dirty="0"/>
              <a:pPr/>
              <a:t>3/19/2018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919A6-33EB-49BD-A62F-1FA56B9F9712}" type="datetimeFigureOut">
              <a:rPr lang="en-US" dirty="0"/>
              <a:pPr/>
              <a:t>3/19/2018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4E7D1B-D673-4CF6-8672-009D42ABD2A0}" type="datetimeFigureOut">
              <a:rPr lang="en-US" dirty="0"/>
              <a:pPr/>
              <a:t>3/19/2018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0"/>
            <a:ext cx="6711696" cy="5020056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16AA21-1863-4931-97CB-99D0A168701B}" type="datetimeFigureOut">
              <a:rPr lang="en-US" dirty="0"/>
              <a:pPr/>
              <a:t>3/19/2018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10" name="Oval 9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1" name="Oval 10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303740" y="0"/>
            <a:ext cx="3888259" cy="6857999"/>
          </a:xfrm>
          <a:prstGeom prst="rect">
            <a:avLst/>
          </a:prstGeom>
          <a:blipFill dpi="0" rotWithShape="1">
            <a:blip r:embed="rId2">
              <a:alphaModFix amt="60000"/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6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-704850" sx="92000" sy="89000" flip="xy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49640" y="685800"/>
            <a:ext cx="3200400" cy="1737360"/>
          </a:xfrm>
        </p:spPr>
        <p:txBody>
          <a:bodyPr anchor="b">
            <a:normAutofit/>
          </a:bodyPr>
          <a:lstStyle>
            <a:lvl1pPr>
              <a:defRPr sz="3200" b="1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8303740" cy="6858000"/>
          </a:xfrm>
          <a:solidFill>
            <a:schemeClr val="tx2">
              <a:lumMod val="20000"/>
              <a:lumOff val="80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49640" y="2423160"/>
            <a:ext cx="3200400" cy="329184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40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2C379-9A7C-4C87-A116-CBE9F58B04C5}" type="datetimeFigureOut">
              <a:rPr lang="en-US" dirty="0"/>
              <a:pPr/>
              <a:t>3/19/2018</a:t>
            </a:fld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9" name="Oval 8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4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10" name="Oval 9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</a:ln>
            <a:effectLst/>
          </p:spPr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121408"/>
            <a:ext cx="10058400" cy="4050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4424" y="6272784"/>
            <a:ext cx="32735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2"/>
                </a:solidFill>
              </a:defRPr>
            </a:lvl1pPr>
          </a:lstStyle>
          <a:p>
            <a:fld id="{8664C608-40B1-4030-A28D-5B74BC98ADCE}" type="datetimeFigureOut">
              <a:rPr lang="en-US" dirty="0"/>
              <a:pPr/>
              <a:t>3/19/2018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88136" y="6272784"/>
            <a:ext cx="632764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401725" y="6229681"/>
            <a:ext cx="457200" cy="457200"/>
            <a:chOff x="11361456" y="6195813"/>
            <a:chExt cx="548640" cy="548640"/>
          </a:xfrm>
        </p:grpSpPr>
        <p:sp>
          <p:nvSpPr>
            <p:cNvPr id="8" name="Oval 7"/>
            <p:cNvSpPr/>
            <p:nvPr/>
          </p:nvSpPr>
          <p:spPr>
            <a:xfrm>
              <a:off x="11361456" y="6195813"/>
              <a:ext cx="548640" cy="548640"/>
            </a:xfrm>
            <a:prstGeom prst="ellipse">
              <a:avLst/>
            </a:prstGeom>
            <a:blipFill dpi="0" rotWithShape="1">
              <a:blip r:embed="rId13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14">
                        <a14:imgEffect>
                          <a14:saturation sat="95000"/>
                        </a14:imgEffect>
                        <a14:imgEffect>
                          <a14:brightnessContrast bright="-40000" contrast="20000"/>
                        </a14:imgEffect>
                      </a14:imgLayer>
                    </a14:imgProps>
                  </a:ext>
                </a:extLst>
              </a:blip>
              <a:srcRect/>
              <a:tile tx="50800" ty="0" sx="85000" sy="85000" flip="none" algn="tl"/>
            </a:blipFill>
            <a:ln w="25400" cap="flat" cmpd="sng" algn="ctr">
              <a:noFill/>
              <a:prstDash val="solid"/>
            </a:ln>
            <a:effectLst/>
          </p:spPr>
        </p:sp>
        <p:sp>
          <p:nvSpPr>
            <p:cNvPr id="9" name="Oval 8"/>
            <p:cNvSpPr/>
            <p:nvPr/>
          </p:nvSpPr>
          <p:spPr>
            <a:xfrm>
              <a:off x="11396488" y="6230844"/>
              <a:ext cx="478576" cy="478578"/>
            </a:xfrm>
            <a:prstGeom prst="ellips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</a:ln>
            <a:effectLst/>
          </p:spPr>
        </p:sp>
      </p:grp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11128" y="6272784"/>
            <a:ext cx="6400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rgbClr val="FFFFFF"/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6350" ty="-127000" sx="65000" sy="64000" flip="none" algn="tl"/>
          </a:blip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200"/>
        </a:spcAft>
        <a:buClr>
          <a:schemeClr val="accent1">
            <a:lumMod val="75000"/>
          </a:schemeClr>
        </a:buClr>
        <a:buSzPct val="85000"/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9050" y="3081952"/>
            <a:ext cx="12172950" cy="3038476"/>
          </a:xfrm>
        </p:spPr>
        <p:txBody>
          <a:bodyPr/>
          <a:lstStyle/>
          <a:p>
            <a:r>
              <a:rPr lang="tr-TR" sz="6000" dirty="0" err="1"/>
              <a:t>adnexİal</a:t>
            </a:r>
            <a:r>
              <a:rPr lang="tr-TR" sz="6000" dirty="0"/>
              <a:t> </a:t>
            </a:r>
            <a:r>
              <a:rPr lang="tr-TR" sz="6000" dirty="0" err="1"/>
              <a:t>kİtle</a:t>
            </a:r>
            <a:r>
              <a:rPr lang="tr-TR" sz="6000" dirty="0"/>
              <a:t> : </a:t>
            </a:r>
            <a:r>
              <a:rPr lang="tr-TR" sz="6000" dirty="0" err="1"/>
              <a:t>Laparoskopİye</a:t>
            </a:r>
            <a:r>
              <a:rPr lang="tr-TR" sz="6000" dirty="0"/>
              <a:t> uygun olmayan hastalar, </a:t>
            </a:r>
            <a:r>
              <a:rPr lang="tr-TR" sz="6000" dirty="0" err="1"/>
              <a:t>laparoskopİnİn</a:t>
            </a:r>
            <a:r>
              <a:rPr lang="tr-TR" sz="6000" dirty="0"/>
              <a:t> </a:t>
            </a:r>
            <a:r>
              <a:rPr lang="tr-TR" sz="6000" dirty="0" err="1"/>
              <a:t>olumsuzluklarI</a:t>
            </a:r>
            <a:endParaRPr lang="tr-TR" sz="60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9050" y="5734061"/>
            <a:ext cx="7891272" cy="1069848"/>
          </a:xfrm>
        </p:spPr>
        <p:txBody>
          <a:bodyPr>
            <a:normAutofit lnSpcReduction="10000"/>
          </a:bodyPr>
          <a:lstStyle/>
          <a:p>
            <a:r>
              <a:rPr lang="tr-TR" sz="1800" dirty="0"/>
              <a:t>Dr. İsa Aykut Özdemir</a:t>
            </a:r>
          </a:p>
          <a:p>
            <a:r>
              <a:rPr lang="tr-TR" sz="1800" dirty="0"/>
              <a:t>SBÜ Bakırköy </a:t>
            </a:r>
            <a:r>
              <a:rPr lang="tr-TR" sz="1800" dirty="0" err="1"/>
              <a:t>Dr.Sadi</a:t>
            </a:r>
            <a:r>
              <a:rPr lang="tr-TR" sz="1800" dirty="0"/>
              <a:t> Konuk EAH</a:t>
            </a:r>
          </a:p>
          <a:p>
            <a:r>
              <a:rPr lang="tr-TR" sz="1800" dirty="0"/>
              <a:t>Jinekolojik Onkoloji Kliniği</a:t>
            </a:r>
          </a:p>
        </p:txBody>
      </p:sp>
      <p:pic>
        <p:nvPicPr>
          <p:cNvPr id="4" name="Görüntü" descr="Görüntü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050" y="0"/>
            <a:ext cx="6076950" cy="2833352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Görüntü" descr="Görüntü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96000" y="-248600"/>
            <a:ext cx="6096000" cy="308195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266828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rİsk</a:t>
            </a:r>
            <a:r>
              <a:rPr lang="tr-TR" dirty="0"/>
              <a:t> of </a:t>
            </a:r>
            <a:r>
              <a:rPr lang="tr-TR" dirty="0" err="1"/>
              <a:t>malİgnancy</a:t>
            </a:r>
            <a:r>
              <a:rPr lang="tr-TR" dirty="0"/>
              <a:t> </a:t>
            </a:r>
            <a:r>
              <a:rPr lang="tr-TR" dirty="0" err="1"/>
              <a:t>İndex</a:t>
            </a:r>
            <a:r>
              <a:rPr lang="tr-TR" dirty="0"/>
              <a:t> (</a:t>
            </a:r>
            <a:r>
              <a:rPr lang="tr-TR" dirty="0" err="1"/>
              <a:t>rmI</a:t>
            </a:r>
            <a:r>
              <a:rPr lang="tr-TR" dirty="0"/>
              <a:t>)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069848" y="2194559"/>
            <a:ext cx="4754880" cy="4128967"/>
          </a:xfrm>
        </p:spPr>
        <p:txBody>
          <a:bodyPr>
            <a:normAutofit fontScale="92500" lnSpcReduction="20000"/>
          </a:bodyPr>
          <a:lstStyle/>
          <a:p>
            <a:r>
              <a:rPr lang="tr-TR" dirty="0"/>
              <a:t>Serum CA125</a:t>
            </a:r>
          </a:p>
          <a:p>
            <a:r>
              <a:rPr lang="tr-TR" dirty="0" err="1"/>
              <a:t>Menopausal</a:t>
            </a:r>
            <a:r>
              <a:rPr lang="tr-TR" dirty="0"/>
              <a:t> </a:t>
            </a:r>
            <a:r>
              <a:rPr lang="tr-TR" dirty="0" err="1"/>
              <a:t>status</a:t>
            </a:r>
            <a:r>
              <a:rPr lang="tr-TR" dirty="0"/>
              <a:t>(M)</a:t>
            </a:r>
          </a:p>
          <a:p>
            <a:r>
              <a:rPr lang="tr-TR" dirty="0" err="1"/>
              <a:t>Ultrasound</a:t>
            </a:r>
            <a:r>
              <a:rPr lang="tr-TR" dirty="0"/>
              <a:t> </a:t>
            </a:r>
            <a:r>
              <a:rPr lang="tr-TR" dirty="0" err="1"/>
              <a:t>score</a:t>
            </a:r>
            <a:r>
              <a:rPr lang="tr-TR" dirty="0"/>
              <a:t>(U)</a:t>
            </a:r>
          </a:p>
          <a:p>
            <a:endParaRPr lang="tr-TR" dirty="0"/>
          </a:p>
          <a:p>
            <a:r>
              <a:rPr lang="tr-TR" sz="3200" dirty="0">
                <a:solidFill>
                  <a:srgbClr val="FF0000"/>
                </a:solidFill>
              </a:rPr>
              <a:t>RMI; U*M*CA125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lnSpc>
                <a:spcPct val="170000"/>
              </a:lnSpc>
              <a:buNone/>
            </a:pPr>
            <a:r>
              <a:rPr lang="tr-TR" sz="2200" dirty="0" err="1">
                <a:solidFill>
                  <a:srgbClr val="00B0F0"/>
                </a:solidFill>
              </a:rPr>
              <a:t>Menopozal</a:t>
            </a:r>
            <a:r>
              <a:rPr lang="tr-TR" sz="2200" dirty="0">
                <a:solidFill>
                  <a:srgbClr val="00B0F0"/>
                </a:solidFill>
              </a:rPr>
              <a:t> Durum </a:t>
            </a:r>
            <a:r>
              <a:rPr lang="tr-TR" dirty="0"/>
              <a:t>(</a:t>
            </a:r>
            <a:r>
              <a:rPr lang="tr-TR" dirty="0" err="1"/>
              <a:t>histerektomize</a:t>
            </a:r>
            <a:r>
              <a:rPr lang="tr-TR" dirty="0"/>
              <a:t> ise 50 yaş üstü)</a:t>
            </a:r>
          </a:p>
          <a:p>
            <a:pPr marL="0" indent="0">
              <a:buNone/>
            </a:pPr>
            <a:r>
              <a:rPr lang="tr-TR" dirty="0" err="1"/>
              <a:t>Premenopozal</a:t>
            </a:r>
            <a:r>
              <a:rPr lang="tr-TR" dirty="0"/>
              <a:t>  1</a:t>
            </a:r>
          </a:p>
          <a:p>
            <a:pPr marL="0" indent="0">
              <a:buNone/>
            </a:pPr>
            <a:r>
              <a:rPr lang="tr-TR" dirty="0" err="1"/>
              <a:t>Postpenopozal</a:t>
            </a:r>
            <a:r>
              <a:rPr lang="tr-TR" dirty="0"/>
              <a:t>  3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364224" y="2194560"/>
            <a:ext cx="4754880" cy="339487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dirty="0">
                <a:solidFill>
                  <a:srgbClr val="FF0000"/>
                </a:solidFill>
              </a:rPr>
              <a:t>            </a:t>
            </a:r>
            <a:r>
              <a:rPr lang="tr-TR" dirty="0">
                <a:solidFill>
                  <a:srgbClr val="00B0F0"/>
                </a:solidFill>
              </a:rPr>
              <a:t>US </a:t>
            </a:r>
            <a:r>
              <a:rPr lang="tr-TR" dirty="0" err="1">
                <a:solidFill>
                  <a:srgbClr val="00B0F0"/>
                </a:solidFill>
              </a:rPr>
              <a:t>Score</a:t>
            </a:r>
            <a:endParaRPr lang="tr-TR" dirty="0">
              <a:solidFill>
                <a:srgbClr val="00B0F0"/>
              </a:solidFill>
            </a:endParaRPr>
          </a:p>
          <a:p>
            <a:r>
              <a:rPr lang="tr-TR" dirty="0" err="1"/>
              <a:t>Multilocular</a:t>
            </a:r>
            <a:r>
              <a:rPr lang="tr-TR" dirty="0"/>
              <a:t> </a:t>
            </a:r>
            <a:r>
              <a:rPr lang="tr-TR" dirty="0" err="1"/>
              <a:t>cyst</a:t>
            </a:r>
            <a:endParaRPr lang="tr-TR" dirty="0"/>
          </a:p>
          <a:p>
            <a:r>
              <a:rPr lang="tr-TR" dirty="0"/>
              <a:t>Solid </a:t>
            </a:r>
            <a:r>
              <a:rPr lang="tr-TR" dirty="0" err="1"/>
              <a:t>area</a:t>
            </a:r>
            <a:endParaRPr lang="tr-TR" dirty="0"/>
          </a:p>
          <a:p>
            <a:r>
              <a:rPr lang="tr-TR" dirty="0" err="1"/>
              <a:t>Metastases</a:t>
            </a:r>
            <a:endParaRPr lang="tr-TR" dirty="0"/>
          </a:p>
          <a:p>
            <a:r>
              <a:rPr lang="tr-TR" dirty="0" err="1"/>
              <a:t>Ascites</a:t>
            </a:r>
            <a:endParaRPr lang="tr-TR" dirty="0"/>
          </a:p>
          <a:p>
            <a:r>
              <a:rPr lang="tr-TR" dirty="0" err="1"/>
              <a:t>Bilateral</a:t>
            </a:r>
            <a:r>
              <a:rPr lang="tr-TR" dirty="0"/>
              <a:t> </a:t>
            </a:r>
            <a:r>
              <a:rPr lang="tr-TR" dirty="0" err="1"/>
              <a:t>lesions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  U = 0 (</a:t>
            </a:r>
            <a:r>
              <a:rPr lang="tr-TR" dirty="0" err="1"/>
              <a:t>for</a:t>
            </a:r>
            <a:r>
              <a:rPr lang="tr-TR" dirty="0"/>
              <a:t> an US </a:t>
            </a:r>
            <a:r>
              <a:rPr lang="tr-TR" dirty="0" err="1"/>
              <a:t>score</a:t>
            </a:r>
            <a:r>
              <a:rPr lang="tr-TR" dirty="0"/>
              <a:t> of 0)</a:t>
            </a:r>
          </a:p>
          <a:p>
            <a:pPr marL="0" indent="0">
              <a:buNone/>
            </a:pPr>
            <a:r>
              <a:rPr lang="tr-TR" dirty="0"/>
              <a:t>  U = 1 (</a:t>
            </a:r>
            <a:r>
              <a:rPr lang="tr-TR" dirty="0" err="1"/>
              <a:t>for</a:t>
            </a:r>
            <a:r>
              <a:rPr lang="tr-TR" dirty="0"/>
              <a:t> an US </a:t>
            </a:r>
            <a:r>
              <a:rPr lang="tr-TR" dirty="0" err="1"/>
              <a:t>score</a:t>
            </a:r>
            <a:r>
              <a:rPr lang="tr-TR" dirty="0"/>
              <a:t> of 1)</a:t>
            </a:r>
          </a:p>
          <a:p>
            <a:pPr marL="0" indent="0">
              <a:buNone/>
            </a:pPr>
            <a:r>
              <a:rPr lang="tr-TR" dirty="0"/>
              <a:t>  U = 3 (</a:t>
            </a:r>
            <a:r>
              <a:rPr lang="tr-TR" dirty="0" err="1"/>
              <a:t>for</a:t>
            </a:r>
            <a:r>
              <a:rPr lang="tr-TR" dirty="0"/>
              <a:t> </a:t>
            </a:r>
            <a:r>
              <a:rPr lang="tr-TR" dirty="0" err="1"/>
              <a:t>anUS</a:t>
            </a:r>
            <a:r>
              <a:rPr lang="tr-TR" dirty="0"/>
              <a:t> </a:t>
            </a:r>
            <a:r>
              <a:rPr lang="tr-TR" dirty="0" err="1"/>
              <a:t>score</a:t>
            </a:r>
            <a:r>
              <a:rPr lang="tr-TR" dirty="0"/>
              <a:t> of 2-5)</a:t>
            </a:r>
          </a:p>
        </p:txBody>
      </p:sp>
    </p:spTree>
    <p:extLst>
      <p:ext uri="{BB962C8B-B14F-4D97-AF65-F5344CB8AC3E}">
        <p14:creationId xmlns:p14="http://schemas.microsoft.com/office/powerpoint/2010/main" val="2665599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437882" y="-54927"/>
            <a:ext cx="10469494" cy="3520440"/>
          </a:xfrm>
        </p:spPr>
        <p:txBody>
          <a:bodyPr>
            <a:normAutofit/>
          </a:bodyPr>
          <a:lstStyle/>
          <a:p>
            <a:r>
              <a:rPr lang="tr-TR" sz="6000" dirty="0" err="1"/>
              <a:t>Rmı</a:t>
            </a:r>
            <a:r>
              <a:rPr lang="tr-TR" sz="6000" dirty="0"/>
              <a:t> &gt;200 veya </a:t>
            </a:r>
            <a:r>
              <a:rPr lang="tr-TR" sz="6000" dirty="0" err="1"/>
              <a:t>ascİtes</a:t>
            </a:r>
            <a:r>
              <a:rPr lang="tr-TR" sz="6000" dirty="0"/>
              <a:t> varsa </a:t>
            </a:r>
            <a:r>
              <a:rPr lang="tr-TR" sz="6000" dirty="0" err="1"/>
              <a:t>laparotomİ</a:t>
            </a:r>
            <a:r>
              <a:rPr lang="tr-TR" sz="6000" dirty="0"/>
              <a:t> </a:t>
            </a:r>
            <a:r>
              <a:rPr lang="tr-TR" sz="6000" dirty="0" err="1"/>
              <a:t>Tercİh</a:t>
            </a:r>
            <a:r>
              <a:rPr lang="tr-TR" sz="6000" dirty="0"/>
              <a:t> </a:t>
            </a:r>
            <a:r>
              <a:rPr lang="tr-TR" sz="6000" dirty="0" err="1"/>
              <a:t>edİlmelİ</a:t>
            </a:r>
            <a:endParaRPr lang="tr-TR" sz="60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2012" y="3696236"/>
            <a:ext cx="5755123" cy="3005588"/>
          </a:xfrm>
          <a:prstGeom prst="rect">
            <a:avLst/>
          </a:prstGeom>
        </p:spPr>
      </p:pic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0" y="3246573"/>
            <a:ext cx="12192000" cy="3405366"/>
          </a:xfrm>
        </p:spPr>
        <p:txBody>
          <a:bodyPr/>
          <a:lstStyle/>
          <a:p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32598"/>
            <a:ext cx="6152882" cy="3638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3796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69848" y="278570"/>
            <a:ext cx="10058400" cy="1609344"/>
          </a:xfrm>
        </p:spPr>
        <p:txBody>
          <a:bodyPr>
            <a:normAutofit/>
          </a:bodyPr>
          <a:lstStyle/>
          <a:p>
            <a:r>
              <a:rPr lang="tr-TR" dirty="0" err="1"/>
              <a:t>Over</a:t>
            </a:r>
            <a:r>
              <a:rPr lang="tr-TR" dirty="0"/>
              <a:t> </a:t>
            </a:r>
            <a:r>
              <a:rPr lang="tr-TR" dirty="0" err="1"/>
              <a:t>kanserİnde</a:t>
            </a:r>
            <a:r>
              <a:rPr lang="tr-TR" dirty="0"/>
              <a:t> </a:t>
            </a:r>
            <a:r>
              <a:rPr lang="tr-TR" dirty="0" err="1"/>
              <a:t>Laparoskopİ</a:t>
            </a:r>
            <a:r>
              <a:rPr lang="tr-TR" dirty="0"/>
              <a:t> İle </a:t>
            </a:r>
            <a:r>
              <a:rPr lang="tr-TR" dirty="0" err="1"/>
              <a:t>batIn</a:t>
            </a:r>
            <a:r>
              <a:rPr lang="tr-TR" dirty="0"/>
              <a:t> gözlemİ;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69848" y="2093976"/>
            <a:ext cx="10058400" cy="4409855"/>
          </a:xfrm>
        </p:spPr>
        <p:txBody>
          <a:bodyPr>
            <a:normAutofit lnSpcReduction="10000"/>
          </a:bodyPr>
          <a:lstStyle/>
          <a:p>
            <a:r>
              <a:rPr lang="tr-TR" sz="2800" dirty="0"/>
              <a:t>Klinik olarak L/T’de evre 1A görülen </a:t>
            </a:r>
            <a:r>
              <a:rPr lang="tr-TR" sz="2800" dirty="0" err="1"/>
              <a:t>over</a:t>
            </a:r>
            <a:r>
              <a:rPr lang="tr-TR" sz="2800" dirty="0"/>
              <a:t> </a:t>
            </a:r>
            <a:r>
              <a:rPr lang="tr-TR" sz="2800" dirty="0" err="1"/>
              <a:t>ca’nın</a:t>
            </a:r>
            <a:r>
              <a:rPr lang="tr-TR" sz="2800" dirty="0"/>
              <a:t> , tam </a:t>
            </a:r>
            <a:r>
              <a:rPr lang="tr-TR" sz="2800" dirty="0" err="1"/>
              <a:t>evreleme</a:t>
            </a:r>
            <a:r>
              <a:rPr lang="tr-TR" sz="2800" dirty="0"/>
              <a:t> sonrasında evre atlama ihtimali %30</a:t>
            </a:r>
          </a:p>
          <a:p>
            <a:endParaRPr lang="tr-TR" sz="2800" dirty="0"/>
          </a:p>
          <a:p>
            <a:r>
              <a:rPr lang="tr-TR" sz="2800" dirty="0" err="1">
                <a:solidFill>
                  <a:srgbClr val="FF0000"/>
                </a:solidFill>
              </a:rPr>
              <a:t>Laparoskopik</a:t>
            </a:r>
            <a:r>
              <a:rPr lang="tr-TR" sz="2800" dirty="0">
                <a:solidFill>
                  <a:srgbClr val="FF0000"/>
                </a:solidFill>
              </a:rPr>
              <a:t> gözlemde var olan </a:t>
            </a:r>
            <a:r>
              <a:rPr lang="tr-TR" sz="2800" dirty="0" err="1">
                <a:solidFill>
                  <a:srgbClr val="FF0000"/>
                </a:solidFill>
              </a:rPr>
              <a:t>implantın</a:t>
            </a:r>
            <a:r>
              <a:rPr lang="tr-TR" sz="2800" dirty="0">
                <a:solidFill>
                  <a:srgbClr val="FF0000"/>
                </a:solidFill>
              </a:rPr>
              <a:t> tespit edilememe ihtimali %3-5 ???</a:t>
            </a:r>
          </a:p>
          <a:p>
            <a:endParaRPr lang="tr-TR" sz="2800" dirty="0">
              <a:solidFill>
                <a:srgbClr val="FF0000"/>
              </a:solidFill>
            </a:endParaRPr>
          </a:p>
          <a:p>
            <a:r>
              <a:rPr lang="tr-TR" sz="2800" dirty="0"/>
              <a:t>L/S de  evre 1’de tümör </a:t>
            </a:r>
            <a:r>
              <a:rPr lang="tr-TR" sz="2800" dirty="0" err="1"/>
              <a:t>rüptürü</a:t>
            </a:r>
            <a:r>
              <a:rPr lang="tr-TR" sz="2800" dirty="0"/>
              <a:t> %25</a:t>
            </a:r>
          </a:p>
          <a:p>
            <a:endParaRPr lang="tr-TR" sz="2800" dirty="0"/>
          </a:p>
          <a:p>
            <a:r>
              <a:rPr lang="tr-TR" sz="2800" dirty="0"/>
              <a:t>L/T’ye geçme ihtimali %3-22</a:t>
            </a:r>
          </a:p>
        </p:txBody>
      </p:sp>
    </p:spTree>
    <p:extLst>
      <p:ext uri="{BB962C8B-B14F-4D97-AF65-F5344CB8AC3E}">
        <p14:creationId xmlns:p14="http://schemas.microsoft.com/office/powerpoint/2010/main" val="13833184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9139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Erken evre </a:t>
            </a:r>
            <a:r>
              <a:rPr lang="tr-TR" dirty="0" err="1"/>
              <a:t>over</a:t>
            </a:r>
            <a:r>
              <a:rPr lang="tr-TR" dirty="0"/>
              <a:t> </a:t>
            </a:r>
            <a:r>
              <a:rPr lang="tr-TR" dirty="0" err="1"/>
              <a:t>kanserİnde</a:t>
            </a:r>
            <a:r>
              <a:rPr lang="tr-TR" dirty="0"/>
              <a:t> l/s</a:t>
            </a:r>
          </a:p>
        </p:txBody>
      </p:sp>
      <p:pic>
        <p:nvPicPr>
          <p:cNvPr id="8" name="İçerik Yer Tutucusu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944710"/>
            <a:ext cx="11946057" cy="477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1351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941" y="491341"/>
            <a:ext cx="10467094" cy="5754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7531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96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1788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204735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314423"/>
            <a:ext cx="12191999" cy="2543577"/>
          </a:xfrm>
          <a:prstGeom prst="rect">
            <a:avLst/>
          </a:prstGeom>
        </p:spPr>
      </p:pic>
      <p:cxnSp>
        <p:nvCxnSpPr>
          <p:cNvPr id="5" name="Düz Ok Bağlayıcısı 4"/>
          <p:cNvCxnSpPr/>
          <p:nvPr/>
        </p:nvCxnSpPr>
        <p:spPr>
          <a:xfrm>
            <a:off x="4224270" y="6104586"/>
            <a:ext cx="7740203" cy="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167425" y="6697014"/>
            <a:ext cx="4842457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07881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1959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8706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Laparoskopİk</a:t>
            </a:r>
            <a:r>
              <a:rPr lang="tr-TR" dirty="0"/>
              <a:t> </a:t>
            </a:r>
            <a:r>
              <a:rPr lang="tr-TR" dirty="0" err="1"/>
              <a:t>cerrahİ</a:t>
            </a:r>
            <a:r>
              <a:rPr lang="tr-TR" dirty="0"/>
              <a:t>;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/>
              <a:t>Sağlık kuruluşlarına ulaşımın artışı</a:t>
            </a:r>
          </a:p>
          <a:p>
            <a:r>
              <a:rPr lang="tr-TR" sz="2800" dirty="0"/>
              <a:t>Teknolojinin yaygınlaşması (</a:t>
            </a:r>
            <a:r>
              <a:rPr lang="tr-TR" sz="2800" dirty="0" err="1"/>
              <a:t>usg,laparoskopi</a:t>
            </a:r>
            <a:r>
              <a:rPr lang="tr-TR" sz="2800" dirty="0"/>
              <a:t> sistemleri)</a:t>
            </a:r>
          </a:p>
          <a:p>
            <a:endParaRPr lang="tr-TR" sz="2800" dirty="0"/>
          </a:p>
          <a:p>
            <a:r>
              <a:rPr lang="tr-TR" sz="2800" dirty="0"/>
              <a:t> </a:t>
            </a:r>
            <a:r>
              <a:rPr lang="tr-TR" sz="2800" dirty="0" err="1"/>
              <a:t>Laproskopik</a:t>
            </a:r>
            <a:r>
              <a:rPr lang="tr-TR" sz="2800" dirty="0"/>
              <a:t> cerrahi deneyiminin artışı</a:t>
            </a:r>
          </a:p>
        </p:txBody>
      </p:sp>
    </p:spTree>
    <p:extLst>
      <p:ext uri="{BB962C8B-B14F-4D97-AF65-F5344CB8AC3E}">
        <p14:creationId xmlns:p14="http://schemas.microsoft.com/office/powerpoint/2010/main" val="9841711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 txBox="1">
            <a:spLocks/>
          </p:cNvSpPr>
          <p:nvPr/>
        </p:nvSpPr>
        <p:spPr>
          <a:xfrm>
            <a:off x="1069848" y="2121408"/>
            <a:ext cx="10637048" cy="4050792"/>
          </a:xfrm>
          <a:prstGeom prst="rect">
            <a:avLst/>
          </a:prstGeom>
        </p:spPr>
        <p:txBody>
          <a:bodyPr>
            <a:no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2800" dirty="0"/>
              <a:t>17  L/S  </a:t>
            </a:r>
            <a:r>
              <a:rPr lang="tr-TR" sz="2800" dirty="0" err="1"/>
              <a:t>vs</a:t>
            </a:r>
            <a:r>
              <a:rPr lang="tr-TR" sz="2800" dirty="0"/>
              <a:t>   11 L/T</a:t>
            </a:r>
          </a:p>
          <a:p>
            <a:r>
              <a:rPr lang="tr-TR" sz="2800" dirty="0"/>
              <a:t>Erken post-op dönemde fark yok</a:t>
            </a:r>
          </a:p>
          <a:p>
            <a:r>
              <a:rPr lang="tr-TR" sz="2800" dirty="0" err="1"/>
              <a:t>Rekürrrensler</a:t>
            </a:r>
            <a:r>
              <a:rPr lang="tr-TR" sz="2800" dirty="0"/>
              <a:t> L/S’de 31 ay </a:t>
            </a:r>
            <a:r>
              <a:rPr lang="tr-TR" sz="2800" dirty="0" err="1"/>
              <a:t>ort</a:t>
            </a:r>
            <a:r>
              <a:rPr lang="tr-TR" sz="2800" dirty="0"/>
              <a:t>, L/T’de 21 ay</a:t>
            </a:r>
          </a:p>
          <a:p>
            <a:r>
              <a:rPr lang="tr-TR" sz="2800" dirty="0"/>
              <a:t>Bu çalışmada ileri evrede seçilmiş hastalarda </a:t>
            </a:r>
            <a:r>
              <a:rPr lang="tr-TR" sz="2800" dirty="0" err="1"/>
              <a:t>feasible</a:t>
            </a:r>
            <a:r>
              <a:rPr lang="tr-TR" sz="2800" dirty="0"/>
              <a:t> bulunmuş</a:t>
            </a:r>
          </a:p>
          <a:p>
            <a:endParaRPr lang="tr-TR" sz="2800" dirty="0"/>
          </a:p>
          <a:p>
            <a:pPr marL="0" indent="0" algn="just">
              <a:buNone/>
            </a:pPr>
            <a:r>
              <a:rPr lang="tr-TR" dirty="0"/>
              <a:t>		</a:t>
            </a:r>
            <a:r>
              <a:rPr lang="tr-TR" sz="1800" dirty="0" err="1">
                <a:solidFill>
                  <a:schemeClr val="accent1"/>
                </a:solidFill>
              </a:rPr>
              <a:t>Nezhat</a:t>
            </a:r>
            <a:r>
              <a:rPr lang="tr-TR" sz="1800" dirty="0">
                <a:solidFill>
                  <a:schemeClr val="accent1"/>
                </a:solidFill>
              </a:rPr>
              <a:t> FR, </a:t>
            </a:r>
            <a:r>
              <a:rPr lang="tr-TR" sz="1800" dirty="0" err="1">
                <a:solidFill>
                  <a:schemeClr val="accent1"/>
                </a:solidFill>
              </a:rPr>
              <a:t>DeNoble</a:t>
            </a:r>
            <a:r>
              <a:rPr lang="tr-TR" sz="1800" dirty="0">
                <a:solidFill>
                  <a:schemeClr val="accent1"/>
                </a:solidFill>
              </a:rPr>
              <a:t> SM, </a:t>
            </a:r>
            <a:r>
              <a:rPr lang="tr-TR" sz="1800" dirty="0" err="1">
                <a:solidFill>
                  <a:schemeClr val="accent1"/>
                </a:solidFill>
              </a:rPr>
              <a:t>Liu</a:t>
            </a:r>
            <a:r>
              <a:rPr lang="tr-TR" sz="1800" dirty="0">
                <a:solidFill>
                  <a:schemeClr val="accent1"/>
                </a:solidFill>
              </a:rPr>
              <a:t> </a:t>
            </a:r>
            <a:r>
              <a:rPr lang="tr-TR" sz="1800" dirty="0" err="1">
                <a:solidFill>
                  <a:schemeClr val="accent1"/>
                </a:solidFill>
              </a:rPr>
              <a:t>CS,et</a:t>
            </a:r>
            <a:r>
              <a:rPr lang="tr-TR" sz="1800" dirty="0">
                <a:solidFill>
                  <a:schemeClr val="accent1"/>
                </a:solidFill>
              </a:rPr>
              <a:t> al. </a:t>
            </a:r>
            <a:r>
              <a:rPr lang="tr-TR" sz="1800" dirty="0" err="1">
                <a:solidFill>
                  <a:schemeClr val="accent1"/>
                </a:solidFill>
              </a:rPr>
              <a:t>The</a:t>
            </a:r>
            <a:r>
              <a:rPr lang="tr-TR" sz="1800" dirty="0">
                <a:solidFill>
                  <a:schemeClr val="accent1"/>
                </a:solidFill>
              </a:rPr>
              <a:t> </a:t>
            </a:r>
            <a:r>
              <a:rPr lang="tr-TR" sz="1800" dirty="0" err="1">
                <a:solidFill>
                  <a:schemeClr val="accent1"/>
                </a:solidFill>
              </a:rPr>
              <a:t>safety</a:t>
            </a:r>
            <a:r>
              <a:rPr lang="tr-TR" sz="1800" dirty="0">
                <a:solidFill>
                  <a:schemeClr val="accent1"/>
                </a:solidFill>
              </a:rPr>
              <a:t> </a:t>
            </a:r>
            <a:r>
              <a:rPr lang="tr-TR" sz="1800" dirty="0" err="1">
                <a:solidFill>
                  <a:schemeClr val="accent1"/>
                </a:solidFill>
              </a:rPr>
              <a:t>and</a:t>
            </a:r>
            <a:r>
              <a:rPr lang="tr-TR" sz="1800" dirty="0">
                <a:solidFill>
                  <a:schemeClr val="accent1"/>
                </a:solidFill>
              </a:rPr>
              <a:t> </a:t>
            </a:r>
            <a:r>
              <a:rPr lang="tr-TR" sz="1800" dirty="0" err="1">
                <a:solidFill>
                  <a:schemeClr val="accent1"/>
                </a:solidFill>
              </a:rPr>
              <a:t>efficacy</a:t>
            </a:r>
            <a:r>
              <a:rPr lang="tr-TR" sz="1800" dirty="0">
                <a:solidFill>
                  <a:schemeClr val="accent1"/>
                </a:solidFill>
              </a:rPr>
              <a:t> of 				</a:t>
            </a:r>
            <a:r>
              <a:rPr lang="tr-TR" sz="1800" dirty="0" err="1">
                <a:solidFill>
                  <a:schemeClr val="accent1"/>
                </a:solidFill>
              </a:rPr>
              <a:t>laparoscopic</a:t>
            </a:r>
            <a:r>
              <a:rPr lang="tr-TR" sz="1800" dirty="0">
                <a:solidFill>
                  <a:schemeClr val="accent1"/>
                </a:solidFill>
              </a:rPr>
              <a:t> </a:t>
            </a:r>
            <a:r>
              <a:rPr lang="tr-TR" sz="1800" dirty="0" err="1">
                <a:solidFill>
                  <a:schemeClr val="accent1"/>
                </a:solidFill>
              </a:rPr>
              <a:t>surgical</a:t>
            </a:r>
            <a:r>
              <a:rPr lang="tr-TR" sz="1800" dirty="0">
                <a:solidFill>
                  <a:schemeClr val="accent1"/>
                </a:solidFill>
              </a:rPr>
              <a:t> </a:t>
            </a:r>
            <a:r>
              <a:rPr lang="tr-TR" sz="1800" dirty="0" err="1">
                <a:solidFill>
                  <a:schemeClr val="accent1"/>
                </a:solidFill>
              </a:rPr>
              <a:t>staging</a:t>
            </a:r>
            <a:r>
              <a:rPr lang="tr-TR" sz="1800" dirty="0">
                <a:solidFill>
                  <a:schemeClr val="accent1"/>
                </a:solidFill>
              </a:rPr>
              <a:t> </a:t>
            </a:r>
            <a:r>
              <a:rPr lang="tr-TR" sz="1800" dirty="0" err="1">
                <a:solidFill>
                  <a:schemeClr val="accent1"/>
                </a:solidFill>
              </a:rPr>
              <a:t>and</a:t>
            </a:r>
            <a:r>
              <a:rPr lang="tr-TR" sz="1800" dirty="0">
                <a:solidFill>
                  <a:schemeClr val="accent1"/>
                </a:solidFill>
              </a:rPr>
              <a:t> </a:t>
            </a:r>
            <a:r>
              <a:rPr lang="tr-TR" sz="1800" dirty="0" err="1">
                <a:solidFill>
                  <a:schemeClr val="accent1"/>
                </a:solidFill>
              </a:rPr>
              <a:t>debulking</a:t>
            </a:r>
            <a:r>
              <a:rPr lang="tr-TR" sz="1800" dirty="0">
                <a:solidFill>
                  <a:schemeClr val="accent1"/>
                </a:solidFill>
              </a:rPr>
              <a:t> of </a:t>
            </a:r>
            <a:r>
              <a:rPr lang="tr-TR" sz="1800" dirty="0" err="1">
                <a:solidFill>
                  <a:schemeClr val="accent1"/>
                </a:solidFill>
              </a:rPr>
              <a:t>apparent</a:t>
            </a:r>
            <a:r>
              <a:rPr lang="tr-TR" sz="1800" dirty="0">
                <a:solidFill>
                  <a:schemeClr val="accent1"/>
                </a:solidFill>
              </a:rPr>
              <a:t> </a:t>
            </a:r>
            <a:r>
              <a:rPr lang="tr-TR" sz="1800" dirty="0" err="1">
                <a:solidFill>
                  <a:schemeClr val="accent1"/>
                </a:solidFill>
              </a:rPr>
              <a:t>advanced</a:t>
            </a:r>
            <a:r>
              <a:rPr lang="tr-TR" sz="1800" dirty="0">
                <a:solidFill>
                  <a:schemeClr val="accent1"/>
                </a:solidFill>
              </a:rPr>
              <a:t> 				</a:t>
            </a:r>
            <a:r>
              <a:rPr lang="tr-TR" sz="1800" dirty="0" err="1">
                <a:solidFill>
                  <a:schemeClr val="accent1"/>
                </a:solidFill>
              </a:rPr>
              <a:t>stage</a:t>
            </a:r>
            <a:r>
              <a:rPr lang="tr-TR" sz="1800" dirty="0">
                <a:solidFill>
                  <a:schemeClr val="accent1"/>
                </a:solidFill>
              </a:rPr>
              <a:t> </a:t>
            </a:r>
            <a:r>
              <a:rPr lang="tr-TR" sz="1800" dirty="0" err="1">
                <a:solidFill>
                  <a:schemeClr val="accent1"/>
                </a:solidFill>
              </a:rPr>
              <a:t>ovarian</a:t>
            </a:r>
            <a:r>
              <a:rPr lang="tr-TR" sz="1800" dirty="0">
                <a:solidFill>
                  <a:schemeClr val="accent1"/>
                </a:solidFill>
              </a:rPr>
              <a:t>, </a:t>
            </a:r>
            <a:r>
              <a:rPr lang="tr-TR" sz="1800" dirty="0" err="1">
                <a:solidFill>
                  <a:schemeClr val="accent1"/>
                </a:solidFill>
              </a:rPr>
              <a:t>fallopiantube</a:t>
            </a:r>
            <a:r>
              <a:rPr lang="tr-TR" sz="1800" dirty="0">
                <a:solidFill>
                  <a:schemeClr val="accent1"/>
                </a:solidFill>
              </a:rPr>
              <a:t>, </a:t>
            </a:r>
            <a:r>
              <a:rPr lang="tr-TR" sz="1800" dirty="0" err="1">
                <a:solidFill>
                  <a:schemeClr val="accent1"/>
                </a:solidFill>
              </a:rPr>
              <a:t>and</a:t>
            </a:r>
            <a:r>
              <a:rPr lang="tr-TR" sz="1800" dirty="0">
                <a:solidFill>
                  <a:schemeClr val="accent1"/>
                </a:solidFill>
              </a:rPr>
              <a:t> </a:t>
            </a:r>
            <a:r>
              <a:rPr lang="tr-TR" sz="1800" dirty="0" err="1">
                <a:solidFill>
                  <a:schemeClr val="accent1"/>
                </a:solidFill>
              </a:rPr>
              <a:t>primary</a:t>
            </a:r>
            <a:r>
              <a:rPr lang="tr-TR" sz="1800" dirty="0">
                <a:solidFill>
                  <a:schemeClr val="accent1"/>
                </a:solidFill>
              </a:rPr>
              <a:t> </a:t>
            </a:r>
            <a:r>
              <a:rPr lang="tr-TR" sz="1800" dirty="0" err="1">
                <a:solidFill>
                  <a:schemeClr val="accent1"/>
                </a:solidFill>
              </a:rPr>
              <a:t>peritoneal</a:t>
            </a:r>
            <a:r>
              <a:rPr lang="tr-TR" sz="1800" dirty="0">
                <a:solidFill>
                  <a:schemeClr val="accent1"/>
                </a:solidFill>
              </a:rPr>
              <a:t> </a:t>
            </a:r>
            <a:r>
              <a:rPr lang="tr-TR" sz="1800" dirty="0" err="1">
                <a:solidFill>
                  <a:schemeClr val="accent1"/>
                </a:solidFill>
              </a:rPr>
              <a:t>cancers</a:t>
            </a:r>
            <a:r>
              <a:rPr lang="tr-TR" sz="1800" dirty="0">
                <a:solidFill>
                  <a:schemeClr val="accent1"/>
                </a:solidFill>
              </a:rPr>
              <a:t>. JSLS 2010;14:155-68</a:t>
            </a:r>
          </a:p>
        </p:txBody>
      </p:sp>
      <p:sp>
        <p:nvSpPr>
          <p:cNvPr id="5" name="Unvan 1"/>
          <p:cNvSpPr txBox="1">
            <a:spLocks/>
          </p:cNvSpPr>
          <p:nvPr/>
        </p:nvSpPr>
        <p:spPr>
          <a:xfrm>
            <a:off x="1069848" y="484632"/>
            <a:ext cx="10058400" cy="160934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tr-TR"/>
              <a:t>İlerİ evre over kanserİnde L/S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160556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9600" dirty="0"/>
              <a:t>Önce zarar verme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9488" y="2421228"/>
            <a:ext cx="6132511" cy="4436772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1228"/>
            <a:ext cx="6059488" cy="443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8625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7541"/>
            <a:ext cx="12192000" cy="6786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4786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069848" y="484632"/>
            <a:ext cx="10058400" cy="996438"/>
          </a:xfrm>
        </p:spPr>
        <p:txBody>
          <a:bodyPr/>
          <a:lstStyle/>
          <a:p>
            <a:r>
              <a:rPr lang="tr-TR" dirty="0"/>
              <a:t>EN SIK YAPILAN HATALAR;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69848" y="1197734"/>
            <a:ext cx="10058400" cy="5660265"/>
          </a:xfrm>
        </p:spPr>
        <p:txBody>
          <a:bodyPr>
            <a:normAutofit fontScale="85000" lnSpcReduction="20000"/>
          </a:bodyPr>
          <a:lstStyle/>
          <a:p>
            <a:endParaRPr lang="tr-TR" sz="2400" dirty="0">
              <a:solidFill>
                <a:srgbClr val="FF0000"/>
              </a:solidFill>
            </a:endParaRPr>
          </a:p>
          <a:p>
            <a:r>
              <a:rPr lang="tr-TR" sz="2400" dirty="0">
                <a:solidFill>
                  <a:srgbClr val="FF0000"/>
                </a:solidFill>
              </a:rPr>
              <a:t>Tümör </a:t>
            </a:r>
            <a:r>
              <a:rPr lang="tr-TR" sz="2400" dirty="0" err="1">
                <a:solidFill>
                  <a:srgbClr val="FF0000"/>
                </a:solidFill>
              </a:rPr>
              <a:t>rüptürü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/>
              <a:t>(evre 1A </a:t>
            </a:r>
            <a:r>
              <a:rPr lang="tr-TR" sz="2400" dirty="0" err="1"/>
              <a:t>over</a:t>
            </a:r>
            <a:r>
              <a:rPr lang="tr-TR" sz="2400" dirty="0"/>
              <a:t> </a:t>
            </a:r>
            <a:r>
              <a:rPr lang="tr-TR" sz="2400" dirty="0" err="1"/>
              <a:t>Ca’nın</a:t>
            </a:r>
            <a:r>
              <a:rPr lang="tr-TR" sz="2400" dirty="0"/>
              <a:t> 1C olması)</a:t>
            </a:r>
          </a:p>
          <a:p>
            <a:r>
              <a:rPr lang="tr-TR" sz="2400" dirty="0" err="1"/>
              <a:t>Rüptür</a:t>
            </a:r>
            <a:r>
              <a:rPr lang="tr-TR" sz="2400" dirty="0"/>
              <a:t> L/S’de %25 (L/T’ye göre daha fazla)</a:t>
            </a:r>
          </a:p>
          <a:p>
            <a:r>
              <a:rPr lang="tr-TR" sz="2400" dirty="0"/>
              <a:t>L/S sonrası </a:t>
            </a:r>
            <a:r>
              <a:rPr lang="tr-TR" sz="2400" dirty="0" err="1"/>
              <a:t>malignite</a:t>
            </a:r>
            <a:r>
              <a:rPr lang="tr-TR" sz="2400" dirty="0"/>
              <a:t> saptanan hastaların </a:t>
            </a:r>
            <a:r>
              <a:rPr lang="tr-TR" sz="2400" dirty="0">
                <a:solidFill>
                  <a:srgbClr val="FF0000"/>
                </a:solidFill>
              </a:rPr>
              <a:t>cerrahisi</a:t>
            </a:r>
            <a:r>
              <a:rPr lang="tr-TR" sz="2400" dirty="0"/>
              <a:t> ortalama </a:t>
            </a:r>
            <a:r>
              <a:rPr lang="tr-TR" sz="2400" dirty="0">
                <a:solidFill>
                  <a:srgbClr val="FF0000"/>
                </a:solidFill>
              </a:rPr>
              <a:t>5 hafta geç </a:t>
            </a:r>
            <a:r>
              <a:rPr lang="tr-TR" sz="2400" dirty="0"/>
              <a:t>tamamlanıyor(</a:t>
            </a:r>
            <a:r>
              <a:rPr lang="tr-TR" sz="2400" dirty="0" err="1"/>
              <a:t>Maiman</a:t>
            </a:r>
            <a:r>
              <a:rPr lang="tr-TR" sz="2400" dirty="0"/>
              <a:t> at </a:t>
            </a:r>
            <a:r>
              <a:rPr lang="tr-TR" sz="2400" dirty="0" err="1"/>
              <a:t>all</a:t>
            </a:r>
            <a:r>
              <a:rPr lang="tr-TR" sz="2400" dirty="0"/>
              <a:t>)</a:t>
            </a:r>
          </a:p>
          <a:p>
            <a:r>
              <a:rPr lang="tr-TR" sz="2400" dirty="0">
                <a:solidFill>
                  <a:srgbClr val="FF0000"/>
                </a:solidFill>
              </a:rPr>
              <a:t>Hatalı </a:t>
            </a:r>
            <a:r>
              <a:rPr lang="tr-TR" sz="2400" dirty="0" err="1">
                <a:solidFill>
                  <a:srgbClr val="FF0000"/>
                </a:solidFill>
              </a:rPr>
              <a:t>insizyonlar</a:t>
            </a:r>
            <a:r>
              <a:rPr lang="tr-TR" sz="2400" dirty="0"/>
              <a:t> (ileri evre tümöre </a:t>
            </a:r>
            <a:r>
              <a:rPr lang="tr-TR" sz="2400" dirty="0" err="1"/>
              <a:t>pfannenstiel</a:t>
            </a:r>
            <a:r>
              <a:rPr lang="tr-TR" sz="2400" dirty="0"/>
              <a:t> </a:t>
            </a:r>
            <a:r>
              <a:rPr lang="tr-TR" sz="2400" dirty="0" err="1"/>
              <a:t>insizyon</a:t>
            </a:r>
            <a:r>
              <a:rPr lang="tr-TR" sz="2400" dirty="0"/>
              <a:t> ile girilmesi vs)</a:t>
            </a:r>
          </a:p>
          <a:p>
            <a:endParaRPr lang="tr-TR" dirty="0"/>
          </a:p>
          <a:p>
            <a:endParaRPr lang="tr-TR" dirty="0"/>
          </a:p>
          <a:p>
            <a:r>
              <a:rPr lang="tr-TR" sz="2400" dirty="0"/>
              <a:t>Eksik cerrahinin tamamlanmasındaki güçlükler ve riskler(yara yeri problemleri, adezyonlar </a:t>
            </a:r>
            <a:r>
              <a:rPr lang="tr-TR" sz="2400" dirty="0" err="1"/>
              <a:t>vs</a:t>
            </a:r>
            <a:r>
              <a:rPr lang="tr-TR" sz="2400" dirty="0"/>
              <a:t>)</a:t>
            </a:r>
          </a:p>
          <a:p>
            <a:endParaRPr lang="tr-TR" sz="2400" dirty="0"/>
          </a:p>
          <a:p>
            <a:r>
              <a:rPr lang="tr-TR" sz="2400" dirty="0"/>
              <a:t>Onkolojik sonuçlar(</a:t>
            </a:r>
            <a:r>
              <a:rPr lang="tr-TR" sz="2400" dirty="0" err="1"/>
              <a:t>pnömoperitoneumun</a:t>
            </a:r>
            <a:r>
              <a:rPr lang="tr-TR" sz="2400" dirty="0"/>
              <a:t> </a:t>
            </a:r>
            <a:r>
              <a:rPr lang="tr-TR" sz="2400" dirty="0" err="1"/>
              <a:t>peritoneal</a:t>
            </a:r>
            <a:r>
              <a:rPr lang="tr-TR" sz="2400" dirty="0"/>
              <a:t> hasar ile tümör ekilmesini artırdığı hayvan deneylerinde gösterilmiş)</a:t>
            </a:r>
          </a:p>
          <a:p>
            <a:r>
              <a:rPr lang="tr-TR" sz="2400" dirty="0"/>
              <a:t>Port site metastazlar</a:t>
            </a:r>
          </a:p>
          <a:p>
            <a:r>
              <a:rPr lang="tr-TR" sz="3100" dirty="0">
                <a:solidFill>
                  <a:srgbClr val="FF0000"/>
                </a:solidFill>
              </a:rPr>
              <a:t>EKSİKSİZ BİR DEĞERLENDİRME (ANAMNEZ, FİZİK MUAYENE, GÖRÜNTÜLEME YÖNTEMLERİ, TÜMÖR MARKERLERİ </a:t>
            </a:r>
            <a:r>
              <a:rPr lang="tr-TR" sz="3100" dirty="0" err="1">
                <a:solidFill>
                  <a:srgbClr val="FF0000"/>
                </a:solidFill>
              </a:rPr>
              <a:t>vs</a:t>
            </a:r>
            <a:r>
              <a:rPr lang="tr-TR" sz="3100" dirty="0">
                <a:solidFill>
                  <a:srgbClr val="FF0000"/>
                </a:solidFill>
              </a:rPr>
              <a:t> LABORATUAR TETKİKLERİ)</a:t>
            </a:r>
            <a:endParaRPr lang="tr-TR" sz="3100" dirty="0"/>
          </a:p>
        </p:txBody>
      </p:sp>
    </p:spTree>
    <p:extLst>
      <p:ext uri="{BB962C8B-B14F-4D97-AF65-F5344CB8AC3E}">
        <p14:creationId xmlns:p14="http://schemas.microsoft.com/office/powerpoint/2010/main" val="22581265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err="1"/>
              <a:t>Adnexal</a:t>
            </a:r>
            <a:r>
              <a:rPr lang="tr-TR" dirty="0"/>
              <a:t> </a:t>
            </a:r>
            <a:r>
              <a:rPr lang="tr-TR" dirty="0" err="1"/>
              <a:t>kİtlelerde</a:t>
            </a:r>
            <a:r>
              <a:rPr lang="tr-TR" dirty="0"/>
              <a:t> </a:t>
            </a:r>
            <a:r>
              <a:rPr lang="tr-TR" dirty="0" err="1"/>
              <a:t>laparoskopİnİn</a:t>
            </a:r>
            <a:r>
              <a:rPr lang="tr-TR" dirty="0"/>
              <a:t> </a:t>
            </a:r>
            <a:r>
              <a:rPr lang="tr-TR" dirty="0" err="1"/>
              <a:t>potansİyel</a:t>
            </a:r>
            <a:r>
              <a:rPr lang="tr-TR" dirty="0"/>
              <a:t> </a:t>
            </a:r>
            <a:r>
              <a:rPr lang="tr-TR" dirty="0" err="1"/>
              <a:t>rİsklerİ</a:t>
            </a:r>
            <a:r>
              <a:rPr lang="tr-TR" dirty="0"/>
              <a:t>;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69848" y="2121407"/>
            <a:ext cx="10058400" cy="4562727"/>
          </a:xfrm>
        </p:spPr>
        <p:txBody>
          <a:bodyPr>
            <a:normAutofit/>
          </a:bodyPr>
          <a:lstStyle/>
          <a:p>
            <a:r>
              <a:rPr lang="tr-TR" sz="2800" dirty="0" err="1"/>
              <a:t>Over</a:t>
            </a:r>
            <a:r>
              <a:rPr lang="tr-TR" sz="2800" dirty="0"/>
              <a:t> kanserinin tanınmasında ve tedavisinde gecikme</a:t>
            </a:r>
          </a:p>
          <a:p>
            <a:r>
              <a:rPr lang="tr-TR" sz="2800" dirty="0"/>
              <a:t>Kist </a:t>
            </a:r>
            <a:r>
              <a:rPr lang="tr-TR" sz="2800" dirty="0" err="1"/>
              <a:t>rüptürü</a:t>
            </a:r>
            <a:r>
              <a:rPr lang="tr-TR" sz="2800" dirty="0"/>
              <a:t> ve yayılımı</a:t>
            </a:r>
          </a:p>
          <a:p>
            <a:r>
              <a:rPr lang="tr-TR" sz="2800" dirty="0"/>
              <a:t>Port site metastazlar</a:t>
            </a:r>
          </a:p>
          <a:p>
            <a:r>
              <a:rPr lang="tr-TR" sz="2800" dirty="0" err="1"/>
              <a:t>İntraperitoneal</a:t>
            </a:r>
            <a:r>
              <a:rPr lang="tr-TR" sz="2800" dirty="0"/>
              <a:t> tümör </a:t>
            </a:r>
            <a:r>
              <a:rPr lang="tr-TR" sz="2800" dirty="0" err="1"/>
              <a:t>disseminasyonu</a:t>
            </a:r>
            <a:r>
              <a:rPr lang="tr-TR" sz="2800" dirty="0"/>
              <a:t> (yüksek basınçta daha fazla </a:t>
            </a:r>
            <a:r>
              <a:rPr lang="tr-TR" sz="2800" dirty="0" err="1"/>
              <a:t>disseminasyon</a:t>
            </a:r>
            <a:r>
              <a:rPr lang="tr-TR" sz="2800" dirty="0"/>
              <a:t>)</a:t>
            </a:r>
          </a:p>
          <a:p>
            <a:endParaRPr lang="tr-TR" sz="2800" dirty="0"/>
          </a:p>
          <a:p>
            <a:endParaRPr lang="tr-TR" sz="2800" dirty="0"/>
          </a:p>
          <a:p>
            <a:r>
              <a:rPr lang="tr-TR" sz="2800" dirty="0"/>
              <a:t>Tümör dışında </a:t>
            </a:r>
            <a:r>
              <a:rPr lang="tr-TR" sz="2800" dirty="0" err="1"/>
              <a:t>teratomlar</a:t>
            </a:r>
            <a:r>
              <a:rPr lang="tr-TR" sz="2800" dirty="0"/>
              <a:t> , </a:t>
            </a:r>
            <a:r>
              <a:rPr lang="tr-TR" sz="2800" dirty="0" err="1"/>
              <a:t>pseudomyxoma</a:t>
            </a:r>
            <a:r>
              <a:rPr lang="tr-TR" sz="2800" dirty="0"/>
              <a:t> </a:t>
            </a:r>
            <a:r>
              <a:rPr lang="tr-TR" sz="2800" dirty="0" err="1"/>
              <a:t>peritonei</a:t>
            </a:r>
            <a:r>
              <a:rPr lang="tr-TR" sz="2800" dirty="0"/>
              <a:t> ve </a:t>
            </a:r>
            <a:r>
              <a:rPr lang="tr-TR" sz="2800" dirty="0" err="1"/>
              <a:t>mezotelyomalarda</a:t>
            </a:r>
            <a:r>
              <a:rPr lang="tr-TR" sz="2800" dirty="0"/>
              <a:t> da </a:t>
            </a:r>
            <a:r>
              <a:rPr lang="tr-TR" sz="2800" dirty="0" err="1"/>
              <a:t>rüptür</a:t>
            </a:r>
            <a:r>
              <a:rPr lang="tr-TR" sz="2800" dirty="0"/>
              <a:t>  sonuçları kötüleştiriyor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3612" y="4778061"/>
            <a:ext cx="9450871" cy="695459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30567397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8321746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Evre 1 </a:t>
            </a:r>
            <a:r>
              <a:rPr lang="tr-TR" dirty="0" err="1"/>
              <a:t>over</a:t>
            </a:r>
            <a:r>
              <a:rPr lang="tr-TR" dirty="0"/>
              <a:t> </a:t>
            </a:r>
            <a:r>
              <a:rPr lang="tr-TR" dirty="0" err="1"/>
              <a:t>ca’da</a:t>
            </a:r>
            <a:r>
              <a:rPr lang="tr-TR" dirty="0"/>
              <a:t> </a:t>
            </a:r>
            <a:r>
              <a:rPr lang="tr-TR" dirty="0" err="1"/>
              <a:t>İntraoperatİf</a:t>
            </a:r>
            <a:r>
              <a:rPr lang="tr-TR" dirty="0"/>
              <a:t> tümör </a:t>
            </a:r>
            <a:r>
              <a:rPr lang="tr-TR" dirty="0" err="1"/>
              <a:t>rüptürünün</a:t>
            </a:r>
            <a:r>
              <a:rPr lang="tr-TR" dirty="0"/>
              <a:t> </a:t>
            </a:r>
            <a:r>
              <a:rPr lang="tr-TR" dirty="0" err="1"/>
              <a:t>prognoza</a:t>
            </a:r>
            <a:r>
              <a:rPr lang="tr-TR" dirty="0"/>
              <a:t> </a:t>
            </a:r>
            <a:r>
              <a:rPr lang="tr-TR" dirty="0" err="1"/>
              <a:t>etkİsİ</a:t>
            </a:r>
            <a:r>
              <a:rPr lang="tr-TR" dirty="0"/>
              <a:t>;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tr-TR" sz="2400" dirty="0">
                <a:solidFill>
                  <a:srgbClr val="FF0000"/>
                </a:solidFill>
              </a:rPr>
              <a:t>PROGNOZU OLUMSUZ ETKİLER</a:t>
            </a:r>
          </a:p>
          <a:p>
            <a:endParaRPr lang="tr-TR" dirty="0"/>
          </a:p>
          <a:p>
            <a:r>
              <a:rPr lang="tr-TR" dirty="0" err="1"/>
              <a:t>Sjoval</a:t>
            </a:r>
            <a:r>
              <a:rPr lang="tr-TR" dirty="0"/>
              <a:t> </a:t>
            </a:r>
            <a:r>
              <a:rPr lang="tr-TR" dirty="0" err="1"/>
              <a:t>K.İnt</a:t>
            </a:r>
            <a:r>
              <a:rPr lang="tr-TR" dirty="0"/>
              <a:t> J </a:t>
            </a:r>
            <a:r>
              <a:rPr lang="tr-TR" dirty="0" err="1"/>
              <a:t>Gyn</a:t>
            </a:r>
            <a:r>
              <a:rPr lang="tr-TR" dirty="0"/>
              <a:t> </a:t>
            </a:r>
            <a:r>
              <a:rPr lang="tr-TR" dirty="0" err="1"/>
              <a:t>Cancer</a:t>
            </a:r>
            <a:r>
              <a:rPr lang="tr-TR" dirty="0"/>
              <a:t> 1994</a:t>
            </a:r>
          </a:p>
          <a:p>
            <a:r>
              <a:rPr lang="tr-TR" dirty="0" err="1"/>
              <a:t>Sainz</a:t>
            </a:r>
            <a:r>
              <a:rPr lang="tr-TR" dirty="0"/>
              <a:t> de la </a:t>
            </a:r>
            <a:r>
              <a:rPr lang="tr-TR" dirty="0" err="1"/>
              <a:t>CR.Obstet</a:t>
            </a:r>
            <a:r>
              <a:rPr lang="tr-TR" dirty="0"/>
              <a:t> </a:t>
            </a:r>
            <a:r>
              <a:rPr lang="tr-TR" dirty="0" err="1"/>
              <a:t>Gynecol</a:t>
            </a:r>
            <a:r>
              <a:rPr lang="tr-TR" dirty="0"/>
              <a:t> 1994</a:t>
            </a:r>
          </a:p>
          <a:p>
            <a:r>
              <a:rPr lang="tr-TR" dirty="0" err="1"/>
              <a:t>Vergote</a:t>
            </a:r>
            <a:r>
              <a:rPr lang="tr-TR" dirty="0"/>
              <a:t> I. </a:t>
            </a:r>
            <a:r>
              <a:rPr lang="tr-TR" dirty="0" err="1"/>
              <a:t>Lancet</a:t>
            </a:r>
            <a:r>
              <a:rPr lang="tr-TR" dirty="0"/>
              <a:t> 2001</a:t>
            </a:r>
          </a:p>
          <a:p>
            <a:r>
              <a:rPr lang="tr-TR" dirty="0" err="1"/>
              <a:t>Mizuno</a:t>
            </a:r>
            <a:r>
              <a:rPr lang="tr-TR" dirty="0"/>
              <a:t> M. </a:t>
            </a:r>
            <a:r>
              <a:rPr lang="tr-TR" dirty="0" err="1"/>
              <a:t>Oncology</a:t>
            </a:r>
            <a:r>
              <a:rPr lang="tr-TR" dirty="0"/>
              <a:t> 2003</a:t>
            </a:r>
          </a:p>
          <a:p>
            <a:r>
              <a:rPr lang="tr-TR" dirty="0" err="1"/>
              <a:t>Paulsen</a:t>
            </a:r>
            <a:r>
              <a:rPr lang="tr-TR" dirty="0"/>
              <a:t> T. </a:t>
            </a:r>
            <a:r>
              <a:rPr lang="tr-TR" dirty="0" err="1"/>
              <a:t>Gynecol</a:t>
            </a:r>
            <a:r>
              <a:rPr lang="tr-TR" dirty="0"/>
              <a:t> </a:t>
            </a:r>
            <a:r>
              <a:rPr lang="tr-TR" dirty="0" err="1"/>
              <a:t>Oncol</a:t>
            </a:r>
            <a:r>
              <a:rPr lang="tr-TR" dirty="0"/>
              <a:t> 2011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sz="2400" dirty="0">
                <a:solidFill>
                  <a:srgbClr val="FF0000"/>
                </a:solidFill>
              </a:rPr>
              <a:t>PROGNOZA ETKİSİ YOK</a:t>
            </a:r>
          </a:p>
          <a:p>
            <a:endParaRPr lang="tr-TR" dirty="0"/>
          </a:p>
          <a:p>
            <a:r>
              <a:rPr lang="tr-TR" dirty="0" err="1"/>
              <a:t>Sevelda</a:t>
            </a:r>
            <a:r>
              <a:rPr lang="tr-TR" dirty="0"/>
              <a:t> P. </a:t>
            </a:r>
            <a:r>
              <a:rPr lang="tr-TR" dirty="0" err="1"/>
              <a:t>Gynecol</a:t>
            </a:r>
            <a:r>
              <a:rPr lang="tr-TR" dirty="0"/>
              <a:t> </a:t>
            </a:r>
            <a:r>
              <a:rPr lang="tr-TR" dirty="0" err="1"/>
              <a:t>Oncol</a:t>
            </a:r>
            <a:r>
              <a:rPr lang="tr-TR" dirty="0"/>
              <a:t> 1989</a:t>
            </a:r>
          </a:p>
          <a:p>
            <a:r>
              <a:rPr lang="tr-TR" dirty="0" err="1"/>
              <a:t>Leitao</a:t>
            </a:r>
            <a:r>
              <a:rPr lang="tr-TR" dirty="0"/>
              <a:t> </a:t>
            </a:r>
            <a:r>
              <a:rPr lang="tr-TR" dirty="0" err="1"/>
              <a:t>jr</a:t>
            </a:r>
            <a:r>
              <a:rPr lang="tr-TR" dirty="0"/>
              <a:t> </a:t>
            </a:r>
            <a:r>
              <a:rPr lang="tr-TR" dirty="0" err="1"/>
              <a:t>MM.Am</a:t>
            </a:r>
            <a:r>
              <a:rPr lang="tr-TR" dirty="0"/>
              <a:t> J </a:t>
            </a:r>
            <a:r>
              <a:rPr lang="tr-TR" dirty="0" err="1"/>
              <a:t>Surg</a:t>
            </a:r>
            <a:r>
              <a:rPr lang="tr-TR" dirty="0"/>
              <a:t> </a:t>
            </a:r>
            <a:r>
              <a:rPr lang="tr-TR" dirty="0" err="1"/>
              <a:t>Pathol</a:t>
            </a:r>
            <a:r>
              <a:rPr lang="tr-TR" dirty="0"/>
              <a:t> 2004</a:t>
            </a:r>
          </a:p>
          <a:p>
            <a:r>
              <a:rPr lang="tr-TR" dirty="0" err="1"/>
              <a:t>Gaudge</a:t>
            </a:r>
            <a:r>
              <a:rPr lang="tr-TR" dirty="0"/>
              <a:t> CS.EJGO 2009</a:t>
            </a:r>
          </a:p>
          <a:p>
            <a:r>
              <a:rPr lang="tr-TR" dirty="0" err="1"/>
              <a:t>Bakkum-Gamez</a:t>
            </a:r>
            <a:r>
              <a:rPr lang="tr-TR" dirty="0"/>
              <a:t> </a:t>
            </a:r>
            <a:r>
              <a:rPr lang="tr-TR" dirty="0" err="1"/>
              <a:t>JN.Obstet</a:t>
            </a:r>
            <a:r>
              <a:rPr lang="tr-TR" dirty="0"/>
              <a:t> </a:t>
            </a:r>
            <a:r>
              <a:rPr lang="tr-TR" dirty="0" err="1"/>
              <a:t>Gynecol</a:t>
            </a:r>
            <a:r>
              <a:rPr lang="tr-TR" dirty="0"/>
              <a:t> 2009</a:t>
            </a:r>
          </a:p>
        </p:txBody>
      </p:sp>
    </p:spTree>
    <p:extLst>
      <p:ext uri="{BB962C8B-B14F-4D97-AF65-F5344CB8AC3E}">
        <p14:creationId xmlns:p14="http://schemas.microsoft.com/office/powerpoint/2010/main" val="29323689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2550017"/>
          </a:xfrm>
          <a:prstGeom prst="rect">
            <a:avLst/>
          </a:prstGeom>
        </p:spPr>
      </p:pic>
      <p:sp>
        <p:nvSpPr>
          <p:cNvPr id="4" name="İçerik Yer Tutucusu 2"/>
          <p:cNvSpPr txBox="1">
            <a:spLocks/>
          </p:cNvSpPr>
          <p:nvPr/>
        </p:nvSpPr>
        <p:spPr>
          <a:xfrm>
            <a:off x="1066800" y="2421228"/>
            <a:ext cx="10058400" cy="4436772"/>
          </a:xfrm>
          <a:prstGeom prst="rect">
            <a:avLst/>
          </a:prstGeom>
        </p:spPr>
        <p:txBody>
          <a:bodyPr/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2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r-TR" dirty="0"/>
          </a:p>
          <a:p>
            <a:r>
              <a:rPr lang="tr-TR" sz="2300" dirty="0"/>
              <a:t>Yüksek </a:t>
            </a:r>
            <a:r>
              <a:rPr lang="tr-TR" sz="2300" dirty="0" err="1"/>
              <a:t>gradlı</a:t>
            </a:r>
            <a:r>
              <a:rPr lang="tr-TR" sz="2300" dirty="0"/>
              <a:t> tümörlerde </a:t>
            </a:r>
            <a:r>
              <a:rPr lang="tr-TR" sz="2300" dirty="0" err="1"/>
              <a:t>rüptür</a:t>
            </a:r>
            <a:r>
              <a:rPr lang="tr-TR" sz="2300" dirty="0"/>
              <a:t> daha fazla görülüyor</a:t>
            </a:r>
          </a:p>
          <a:p>
            <a:r>
              <a:rPr lang="tr-TR" sz="2300" dirty="0" err="1"/>
              <a:t>Müsinöz</a:t>
            </a:r>
            <a:r>
              <a:rPr lang="tr-TR" sz="2300" dirty="0"/>
              <a:t> tümörlerde </a:t>
            </a:r>
            <a:r>
              <a:rPr lang="tr-TR" sz="2300" dirty="0" err="1"/>
              <a:t>rüptür</a:t>
            </a:r>
            <a:r>
              <a:rPr lang="tr-TR" sz="2300" dirty="0"/>
              <a:t> daha az </a:t>
            </a:r>
          </a:p>
          <a:p>
            <a:r>
              <a:rPr lang="tr-TR" sz="2300" dirty="0"/>
              <a:t>Cerrahisi tam yapılıp , </a:t>
            </a:r>
            <a:r>
              <a:rPr lang="tr-TR" sz="2300" dirty="0" err="1"/>
              <a:t>adjuvan</a:t>
            </a:r>
            <a:r>
              <a:rPr lang="tr-TR" sz="2300" dirty="0"/>
              <a:t> platin bazlı kemoterapi alan hastalarda  ; </a:t>
            </a:r>
            <a:r>
              <a:rPr lang="tr-TR" sz="2300" dirty="0" err="1"/>
              <a:t>intraoperatif</a:t>
            </a:r>
            <a:r>
              <a:rPr lang="tr-TR" sz="2300" dirty="0"/>
              <a:t> tümör </a:t>
            </a:r>
            <a:r>
              <a:rPr lang="tr-TR" sz="2300" dirty="0" err="1"/>
              <a:t>rüptürü</a:t>
            </a:r>
            <a:r>
              <a:rPr lang="tr-TR" sz="2300" dirty="0"/>
              <a:t> erken evre </a:t>
            </a:r>
            <a:r>
              <a:rPr lang="tr-TR" sz="2300" dirty="0" err="1"/>
              <a:t>over</a:t>
            </a:r>
            <a:r>
              <a:rPr lang="tr-TR" sz="2300" dirty="0"/>
              <a:t> kanserinde </a:t>
            </a:r>
            <a:r>
              <a:rPr lang="tr-TR" sz="2300" dirty="0" err="1"/>
              <a:t>prognozu</a:t>
            </a:r>
            <a:r>
              <a:rPr lang="tr-TR" sz="2300" dirty="0"/>
              <a:t> kötüleştirmeyebilir</a:t>
            </a:r>
          </a:p>
          <a:p>
            <a:r>
              <a:rPr lang="tr-TR" sz="2300" dirty="0">
                <a:solidFill>
                  <a:srgbClr val="FF0000"/>
                </a:solidFill>
              </a:rPr>
              <a:t>Yine de </a:t>
            </a:r>
            <a:r>
              <a:rPr lang="tr-TR" sz="2300" dirty="0" err="1">
                <a:solidFill>
                  <a:srgbClr val="FF0000"/>
                </a:solidFill>
              </a:rPr>
              <a:t>adjuvan</a:t>
            </a:r>
            <a:r>
              <a:rPr lang="tr-TR" sz="2300" dirty="0">
                <a:solidFill>
                  <a:srgbClr val="FF0000"/>
                </a:solidFill>
              </a:rPr>
              <a:t> KT ihtiyacını azalttığından, tümör </a:t>
            </a:r>
            <a:r>
              <a:rPr lang="tr-TR" sz="2300" dirty="0" err="1">
                <a:solidFill>
                  <a:srgbClr val="FF0000"/>
                </a:solidFill>
              </a:rPr>
              <a:t>rüptürünü</a:t>
            </a:r>
            <a:r>
              <a:rPr lang="tr-TR" sz="2300" dirty="0">
                <a:solidFill>
                  <a:srgbClr val="FF0000"/>
                </a:solidFill>
              </a:rPr>
              <a:t> önlemek için maksimum dikkat gösterilmeli</a:t>
            </a:r>
          </a:p>
          <a:p>
            <a:r>
              <a:rPr lang="tr-TR" sz="2300" dirty="0" err="1"/>
              <a:t>Malignite</a:t>
            </a:r>
            <a:r>
              <a:rPr lang="tr-TR" sz="2300" dirty="0"/>
              <a:t> şüphesi olan kitlelerde , adezyonlar dolayısıyla manipülasyon güçlüğü varsa; </a:t>
            </a:r>
            <a:r>
              <a:rPr lang="tr-TR" sz="2300" dirty="0" err="1"/>
              <a:t>rüptür</a:t>
            </a:r>
            <a:r>
              <a:rPr lang="tr-TR" sz="2300" dirty="0"/>
              <a:t> olmaması için L/S yerine L/T tercih edilmeli </a:t>
            </a:r>
          </a:p>
        </p:txBody>
      </p:sp>
    </p:spTree>
    <p:extLst>
      <p:ext uri="{BB962C8B-B14F-4D97-AF65-F5344CB8AC3E}">
        <p14:creationId xmlns:p14="http://schemas.microsoft.com/office/powerpoint/2010/main" val="1806094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LSK </a:t>
            </a:r>
            <a:r>
              <a:rPr lang="tr-TR" dirty="0" err="1"/>
              <a:t>bİopsİ</a:t>
            </a:r>
            <a:r>
              <a:rPr lang="tr-TR" dirty="0"/>
              <a:t> </a:t>
            </a:r>
            <a:r>
              <a:rPr lang="tr-TR" dirty="0" err="1"/>
              <a:t>sonrasI</a:t>
            </a:r>
            <a:r>
              <a:rPr lang="tr-TR" dirty="0"/>
              <a:t> </a:t>
            </a:r>
            <a:r>
              <a:rPr lang="tr-TR" dirty="0" err="1"/>
              <a:t>cerrahİnİn</a:t>
            </a:r>
            <a:r>
              <a:rPr lang="tr-TR" dirty="0"/>
              <a:t> </a:t>
            </a:r>
            <a:r>
              <a:rPr lang="tr-TR" dirty="0" err="1"/>
              <a:t>tamamlanmasI</a:t>
            </a:r>
            <a:r>
              <a:rPr lang="tr-TR" dirty="0"/>
              <a:t>;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8790" y="2121408"/>
            <a:ext cx="11771290" cy="4640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dirty="0"/>
              <a:t>  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tr-TR" sz="2800" dirty="0"/>
              <a:t>       </a:t>
            </a:r>
            <a:r>
              <a:rPr lang="tr-TR" sz="2800" dirty="0" err="1"/>
              <a:t>Lehner</a:t>
            </a:r>
            <a:r>
              <a:rPr lang="tr-TR" sz="2800" dirty="0"/>
              <a:t> 48 hastada, </a:t>
            </a:r>
            <a:r>
              <a:rPr lang="tr-TR" sz="2800" dirty="0" err="1"/>
              <a:t>Kinderman</a:t>
            </a:r>
            <a:r>
              <a:rPr lang="tr-TR" sz="2800" dirty="0"/>
              <a:t> 192 hastada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tr-TR" sz="2800" dirty="0"/>
              <a:t>       </a:t>
            </a:r>
            <a:r>
              <a:rPr lang="tr-TR" sz="2800" dirty="0" err="1"/>
              <a:t>Laparoskopik</a:t>
            </a:r>
            <a:r>
              <a:rPr lang="tr-TR" sz="2800" dirty="0"/>
              <a:t> cerrahi sonrasında </a:t>
            </a:r>
            <a:r>
              <a:rPr lang="tr-TR" sz="2800" dirty="0" err="1"/>
              <a:t>Lehner</a:t>
            </a:r>
            <a:r>
              <a:rPr lang="tr-TR" sz="2800" dirty="0"/>
              <a:t> 17 gün, </a:t>
            </a:r>
            <a:r>
              <a:rPr lang="tr-TR" sz="2800" dirty="0" err="1"/>
              <a:t>Kinderman</a:t>
            </a:r>
            <a:r>
              <a:rPr lang="tr-TR" sz="2800" dirty="0"/>
              <a:t> 8 gün içinde         cerrahi tamamlanmaz ise;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tr-TR" sz="3200" dirty="0">
                <a:solidFill>
                  <a:srgbClr val="00B0F0"/>
                </a:solidFill>
              </a:rPr>
              <a:t>       </a:t>
            </a:r>
            <a:r>
              <a:rPr lang="tr-TR" sz="3000" dirty="0">
                <a:solidFill>
                  <a:schemeClr val="accent1"/>
                </a:solidFill>
              </a:rPr>
              <a:t>Port site metastaz ve evre 3’e ilerlemeyi artırdığını yayınlamışlar</a:t>
            </a:r>
          </a:p>
        </p:txBody>
      </p:sp>
    </p:spTree>
    <p:extLst>
      <p:ext uri="{BB962C8B-B14F-4D97-AF65-F5344CB8AC3E}">
        <p14:creationId xmlns:p14="http://schemas.microsoft.com/office/powerpoint/2010/main" val="137965533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Port </a:t>
            </a:r>
            <a:r>
              <a:rPr lang="tr-TR" dirty="0" err="1"/>
              <a:t>sİte</a:t>
            </a:r>
            <a:r>
              <a:rPr lang="tr-TR" dirty="0"/>
              <a:t> metastazlar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/>
              <a:t>1694 vakalık </a:t>
            </a:r>
            <a:r>
              <a:rPr lang="tr-TR" sz="2400" dirty="0" err="1"/>
              <a:t>prospektif</a:t>
            </a:r>
            <a:r>
              <a:rPr lang="tr-TR" sz="2400" dirty="0"/>
              <a:t> bir seride %1.2 (L/T sonrasında %1 )</a:t>
            </a:r>
          </a:p>
          <a:p>
            <a:r>
              <a:rPr lang="tr-TR" sz="2400" dirty="0"/>
              <a:t>Ortalama 7 ay sonra tespit edilmiş(0.1-26.2 ay)</a:t>
            </a:r>
          </a:p>
          <a:p>
            <a:r>
              <a:rPr lang="tr-TR" sz="2400" dirty="0"/>
              <a:t>Büyük çoğunluğu </a:t>
            </a:r>
            <a:r>
              <a:rPr lang="tr-TR" sz="2400" dirty="0" err="1"/>
              <a:t>over</a:t>
            </a:r>
            <a:r>
              <a:rPr lang="tr-TR" sz="2400" dirty="0"/>
              <a:t> kanseri(ileri evrede sıklığı %17-46)</a:t>
            </a:r>
          </a:p>
          <a:p>
            <a:r>
              <a:rPr lang="tr-TR" sz="2400" dirty="0"/>
              <a:t>İleri evre </a:t>
            </a:r>
            <a:r>
              <a:rPr lang="tr-TR" sz="2400" dirty="0" err="1"/>
              <a:t>ovaryan</a:t>
            </a:r>
            <a:r>
              <a:rPr lang="tr-TR" sz="2400" dirty="0"/>
              <a:t> kanserde gelişirse </a:t>
            </a:r>
            <a:r>
              <a:rPr lang="tr-TR" sz="2400" dirty="0" err="1"/>
              <a:t>sağkalım</a:t>
            </a:r>
            <a:r>
              <a:rPr lang="tr-TR" sz="2400" dirty="0"/>
              <a:t> üzerine etkisi yok</a:t>
            </a:r>
          </a:p>
          <a:p>
            <a:r>
              <a:rPr lang="tr-TR" sz="2400" dirty="0"/>
              <a:t>%95’inde senkronize başka </a:t>
            </a:r>
            <a:r>
              <a:rPr lang="tr-TR" sz="2400" dirty="0" err="1"/>
              <a:t>metaztazlar</a:t>
            </a:r>
            <a:r>
              <a:rPr lang="tr-TR" sz="2400" dirty="0"/>
              <a:t> da var</a:t>
            </a:r>
          </a:p>
          <a:p>
            <a:r>
              <a:rPr lang="tr-TR" sz="2400" dirty="0"/>
              <a:t>Gazsız </a:t>
            </a:r>
            <a:r>
              <a:rPr lang="tr-TR" sz="2400" dirty="0" err="1"/>
              <a:t>laparoskopide</a:t>
            </a:r>
            <a:r>
              <a:rPr lang="tr-TR" sz="2400" dirty="0"/>
              <a:t> daha az görülüyor</a:t>
            </a:r>
          </a:p>
          <a:p>
            <a:r>
              <a:rPr lang="tr-TR" sz="2400" dirty="0"/>
              <a:t>Gaz </a:t>
            </a:r>
            <a:r>
              <a:rPr lang="tr-TR" sz="2400" dirty="0" err="1"/>
              <a:t>trokardan</a:t>
            </a:r>
            <a:r>
              <a:rPr lang="tr-TR" sz="2400" dirty="0"/>
              <a:t> çıkarılmalı, </a:t>
            </a:r>
            <a:r>
              <a:rPr lang="tr-TR" sz="2400" dirty="0" err="1"/>
              <a:t>trokar</a:t>
            </a:r>
            <a:r>
              <a:rPr lang="tr-TR" sz="2400" dirty="0"/>
              <a:t> kenarından kaçak olmamalı</a:t>
            </a:r>
          </a:p>
          <a:p>
            <a:r>
              <a:rPr lang="tr-TR" sz="2400" dirty="0" err="1"/>
              <a:t>Spesimenler</a:t>
            </a:r>
            <a:r>
              <a:rPr lang="tr-TR" sz="2400" dirty="0"/>
              <a:t> torbayla çıkarılmalı</a:t>
            </a:r>
          </a:p>
        </p:txBody>
      </p:sp>
    </p:spTree>
    <p:extLst>
      <p:ext uri="{BB962C8B-B14F-4D97-AF65-F5344CB8AC3E}">
        <p14:creationId xmlns:p14="http://schemas.microsoft.com/office/powerpoint/2010/main" val="4071747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A3BA8A4-FC2D-3F49-9554-ED63F8931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518" y="721217"/>
            <a:ext cx="6053071" cy="3837903"/>
          </a:xfrm>
        </p:spPr>
        <p:txBody>
          <a:bodyPr>
            <a:normAutofit/>
          </a:bodyPr>
          <a:lstStyle/>
          <a:p>
            <a:r>
              <a:rPr lang="tr-TR" sz="2800" dirty="0"/>
              <a:t>M.C.</a:t>
            </a:r>
          </a:p>
          <a:p>
            <a:r>
              <a:rPr lang="tr-TR" sz="2800" dirty="0"/>
              <a:t>27 yaş</a:t>
            </a:r>
          </a:p>
          <a:p>
            <a:r>
              <a:rPr lang="tr-TR" sz="2800" dirty="0" err="1"/>
              <a:t>Virgo</a:t>
            </a:r>
            <a:endParaRPr lang="tr-TR" sz="2800" dirty="0"/>
          </a:p>
          <a:p>
            <a:r>
              <a:rPr lang="tr-TR" sz="2800" dirty="0"/>
              <a:t>Şubat 2015: Sağ </a:t>
            </a:r>
            <a:r>
              <a:rPr lang="tr-TR" sz="2800" dirty="0" err="1"/>
              <a:t>overde</a:t>
            </a:r>
            <a:r>
              <a:rPr lang="tr-TR" sz="2800" dirty="0"/>
              <a:t> </a:t>
            </a:r>
            <a:r>
              <a:rPr lang="tr-TR" sz="2800" dirty="0" err="1"/>
              <a:t>trilobüle</a:t>
            </a:r>
            <a:r>
              <a:rPr lang="tr-TR" sz="2800" dirty="0"/>
              <a:t> 15 cm </a:t>
            </a:r>
            <a:r>
              <a:rPr lang="tr-TR" sz="2800" dirty="0" err="1"/>
              <a:t>torsiyone</a:t>
            </a:r>
            <a:r>
              <a:rPr lang="tr-TR" sz="2800" dirty="0"/>
              <a:t> kist</a:t>
            </a:r>
          </a:p>
          <a:p>
            <a:r>
              <a:rPr lang="tr-TR" sz="2800" dirty="0"/>
              <a:t>L/S sağ USO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9F13AC2F-0910-6D4B-8095-1B8026FAE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448424" y="395087"/>
            <a:ext cx="5636117" cy="4881361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B0265E71-EF8B-6D4D-BD92-C5279D8394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677508"/>
            <a:ext cx="11436439" cy="2180492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7933386" y="592428"/>
            <a:ext cx="695459" cy="1287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73670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564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Laparoskopİnİn</a:t>
            </a:r>
            <a:r>
              <a:rPr lang="tr-TR" dirty="0"/>
              <a:t> genel </a:t>
            </a:r>
            <a:r>
              <a:rPr lang="tr-TR" dirty="0" err="1"/>
              <a:t>kontraendİkasyonları</a:t>
            </a:r>
            <a:r>
              <a:rPr lang="tr-TR" dirty="0"/>
              <a:t>;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69848" y="2121408"/>
            <a:ext cx="10058400" cy="208998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Absolute contraindications to laparoscopy include </a:t>
            </a:r>
            <a:r>
              <a:rPr lang="en-US" dirty="0">
                <a:solidFill>
                  <a:srgbClr val="FF0000"/>
                </a:solidFill>
              </a:rPr>
              <a:t>intestinal obstruction</a:t>
            </a:r>
            <a:r>
              <a:rPr lang="en-US" dirty="0"/>
              <a:t>, </a:t>
            </a:r>
            <a:r>
              <a:rPr lang="en-US" dirty="0" err="1"/>
              <a:t>hemoperitoneum</a:t>
            </a:r>
            <a:r>
              <a:rPr lang="en-US" dirty="0"/>
              <a:t> that produces </a:t>
            </a:r>
            <a:r>
              <a:rPr lang="en-US" dirty="0">
                <a:solidFill>
                  <a:srgbClr val="FF0000"/>
                </a:solidFill>
              </a:rPr>
              <a:t>hemodynamic instability, </a:t>
            </a:r>
            <a:r>
              <a:rPr lang="en-US" dirty="0"/>
              <a:t>severe </a:t>
            </a:r>
            <a:r>
              <a:rPr lang="en-US" dirty="0">
                <a:solidFill>
                  <a:srgbClr val="FF0000"/>
                </a:solidFill>
              </a:rPr>
              <a:t>cardiovascular or pulmonary disease</a:t>
            </a:r>
            <a:r>
              <a:rPr lang="en-US" dirty="0"/>
              <a:t>, and </a:t>
            </a:r>
            <a:r>
              <a:rPr lang="en-US" dirty="0" err="1">
                <a:solidFill>
                  <a:srgbClr val="FF0000"/>
                </a:solidFill>
              </a:rPr>
              <a:t>tuberculous</a:t>
            </a:r>
            <a:r>
              <a:rPr lang="en-US" dirty="0">
                <a:solidFill>
                  <a:srgbClr val="FF0000"/>
                </a:solidFill>
              </a:rPr>
              <a:t> peritonitis</a:t>
            </a:r>
            <a:r>
              <a:rPr lang="en-US" dirty="0"/>
              <a:t>. Relative contraindications, in which each case must be individualized, include </a:t>
            </a:r>
            <a:r>
              <a:rPr lang="en-US" dirty="0">
                <a:solidFill>
                  <a:srgbClr val="00B0F0"/>
                </a:solidFill>
              </a:rPr>
              <a:t>morbid obesity</a:t>
            </a:r>
            <a:r>
              <a:rPr lang="en-US" dirty="0"/>
              <a:t>, </a:t>
            </a:r>
            <a:r>
              <a:rPr lang="en-US" dirty="0">
                <a:solidFill>
                  <a:srgbClr val="00B0F0"/>
                </a:solidFill>
              </a:rPr>
              <a:t>large hiatal hernia</a:t>
            </a:r>
            <a:r>
              <a:rPr lang="en-US" dirty="0"/>
              <a:t>, </a:t>
            </a:r>
            <a:r>
              <a:rPr lang="en-US" dirty="0">
                <a:solidFill>
                  <a:srgbClr val="00B0F0"/>
                </a:solidFill>
              </a:rPr>
              <a:t>advanced malignancy, generalized peritonitis or peritonitis following previous surgery</a:t>
            </a:r>
            <a:r>
              <a:rPr lang="en-US" dirty="0"/>
              <a:t>, </a:t>
            </a:r>
            <a:r>
              <a:rPr lang="en-US" dirty="0">
                <a:solidFill>
                  <a:srgbClr val="00B0F0"/>
                </a:solidFill>
              </a:rPr>
              <a:t>inflammatory bowel disease</a:t>
            </a:r>
            <a:r>
              <a:rPr lang="en-US" dirty="0"/>
              <a:t>, and </a:t>
            </a:r>
            <a:r>
              <a:rPr lang="en-US" dirty="0">
                <a:solidFill>
                  <a:srgbClr val="00B0F0"/>
                </a:solidFill>
              </a:rPr>
              <a:t>extensive </a:t>
            </a:r>
            <a:r>
              <a:rPr lang="en-US" dirty="0" err="1">
                <a:solidFill>
                  <a:srgbClr val="00B0F0"/>
                </a:solidFill>
              </a:rPr>
              <a:t>intraabdominal</a:t>
            </a:r>
            <a:r>
              <a:rPr lang="en-US" dirty="0">
                <a:solidFill>
                  <a:srgbClr val="00B0F0"/>
                </a:solidFill>
              </a:rPr>
              <a:t> scarring</a:t>
            </a:r>
            <a:r>
              <a:rPr lang="en-US" dirty="0"/>
              <a:t>. Even with these relative contraindications, the surgeon may attempt laparoscopy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56091"/>
            <a:ext cx="4494727" cy="2401909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1867" y="4456090"/>
            <a:ext cx="3413034" cy="240190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901" y="4456089"/>
            <a:ext cx="4207099" cy="240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0631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6814" y="0"/>
            <a:ext cx="6186758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181600" cy="6858000"/>
          </a:xfrm>
          <a:prstGeom prst="rect">
            <a:avLst/>
          </a:prstGeom>
        </p:spPr>
      </p:pic>
      <p:cxnSp>
        <p:nvCxnSpPr>
          <p:cNvPr id="5" name="Düz Bağlayıcı 4"/>
          <p:cNvCxnSpPr/>
          <p:nvPr/>
        </p:nvCxnSpPr>
        <p:spPr>
          <a:xfrm>
            <a:off x="6272011" y="4108361"/>
            <a:ext cx="5306096" cy="2575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6259132" y="4340180"/>
            <a:ext cx="464927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6272011" y="4623515"/>
            <a:ext cx="338714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10161431" y="3850783"/>
            <a:ext cx="50227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54667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Yaren </a:t>
            </a:r>
            <a:r>
              <a:rPr lang="tr-TR" dirty="0" err="1"/>
              <a:t>İnsİzyon</a:t>
            </a:r>
            <a:r>
              <a:rPr lang="tr-TR" dirty="0"/>
              <a:t> foto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97ACDCDC-E131-424F-B2F4-497B61E1A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" y="0"/>
            <a:ext cx="7347741" cy="3998890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2FD9BAEA-2C1B-884C-BB55-F2FE400C9B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00000">
            <a:off x="6619739" y="-1"/>
            <a:ext cx="5534847" cy="6811763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4C7DD741-B0FC-3541-B53F-2374FAB343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488" y="2479184"/>
            <a:ext cx="4378816" cy="437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9610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İçerik Yer Tutucusu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673333" y="-2656849"/>
            <a:ext cx="6845338" cy="1219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6648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medİan</a:t>
            </a:r>
            <a:r>
              <a:rPr lang="tr-TR" dirty="0"/>
              <a:t> </a:t>
            </a:r>
            <a:r>
              <a:rPr lang="tr-TR" dirty="0" err="1"/>
              <a:t>İnsİzyon</a:t>
            </a:r>
            <a:r>
              <a:rPr lang="tr-TR" dirty="0"/>
              <a:t> – </a:t>
            </a:r>
            <a:r>
              <a:rPr lang="tr-TR" dirty="0" err="1"/>
              <a:t>sİngle</a:t>
            </a:r>
            <a:r>
              <a:rPr lang="tr-TR" dirty="0"/>
              <a:t> port </a:t>
            </a:r>
            <a:r>
              <a:rPr lang="tr-TR" dirty="0" err="1"/>
              <a:t>vİdeo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791924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95363" y="0"/>
            <a:ext cx="10058400" cy="1609344"/>
          </a:xfrm>
        </p:spPr>
        <p:txBody>
          <a:bodyPr/>
          <a:lstStyle/>
          <a:p>
            <a:r>
              <a:rPr lang="tr-TR" dirty="0"/>
              <a:t>Eve </a:t>
            </a:r>
            <a:r>
              <a:rPr lang="tr-TR"/>
              <a:t>götürülecek mesajlar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95363" y="1475042"/>
            <a:ext cx="10058400" cy="5067426"/>
          </a:xfrm>
        </p:spPr>
        <p:txBody>
          <a:bodyPr>
            <a:noAutofit/>
          </a:bodyPr>
          <a:lstStyle/>
          <a:p>
            <a:r>
              <a:rPr lang="tr-TR" sz="2400" dirty="0"/>
              <a:t>Cerrahi deneyim – cerrah yaptığı ameliyatın açık cerrahisini iyi yapabiliyor mu?</a:t>
            </a:r>
          </a:p>
          <a:p>
            <a:r>
              <a:rPr lang="tr-TR" sz="2400" dirty="0"/>
              <a:t>Merkezin donanımı  - komplikasyon durumunda kan merkezi , yoğun bakım </a:t>
            </a:r>
            <a:r>
              <a:rPr lang="tr-TR" sz="2400" dirty="0" err="1"/>
              <a:t>vs</a:t>
            </a:r>
            <a:r>
              <a:rPr lang="tr-TR" sz="2400" dirty="0"/>
              <a:t> </a:t>
            </a:r>
          </a:p>
          <a:p>
            <a:r>
              <a:rPr lang="tr-TR" sz="2400" dirty="0"/>
              <a:t>Hasta performansı – </a:t>
            </a:r>
            <a:r>
              <a:rPr lang="tr-TR" sz="2400" dirty="0" err="1"/>
              <a:t>Trendelenburg</a:t>
            </a:r>
            <a:r>
              <a:rPr lang="tr-TR" sz="2400" dirty="0"/>
              <a:t> pozisyonu , </a:t>
            </a:r>
            <a:r>
              <a:rPr lang="tr-TR" sz="2400" dirty="0" err="1"/>
              <a:t>kardiak</a:t>
            </a:r>
            <a:r>
              <a:rPr lang="tr-TR" sz="2400" dirty="0"/>
              <a:t> ve akciğer rezervi</a:t>
            </a:r>
          </a:p>
          <a:p>
            <a:r>
              <a:rPr lang="tr-TR" sz="2400" dirty="0"/>
              <a:t>Muayene ve görüntüleme yöntemleri – mümkünse tek cerrahide tanı ve </a:t>
            </a:r>
            <a:r>
              <a:rPr lang="tr-TR" sz="2400" dirty="0" err="1"/>
              <a:t>tadaviyi</a:t>
            </a:r>
            <a:r>
              <a:rPr lang="tr-TR" sz="2400" dirty="0"/>
              <a:t> sağla</a:t>
            </a:r>
          </a:p>
          <a:p>
            <a:r>
              <a:rPr lang="tr-TR" sz="2400" dirty="0" err="1"/>
              <a:t>İntraoperatif</a:t>
            </a:r>
            <a:r>
              <a:rPr lang="tr-TR" sz="2400" dirty="0"/>
              <a:t> bulgulara göre hastayı tekrar değerlendir – Hastayı riske atma, gerekirse  açığa geçmekte tereddüt etme</a:t>
            </a:r>
          </a:p>
          <a:p>
            <a:r>
              <a:rPr lang="tr-TR" sz="2400" dirty="0"/>
              <a:t>Onkolojik sonuçları kötüleştirme  -  tümörü </a:t>
            </a:r>
            <a:r>
              <a:rPr lang="tr-TR" sz="2400" dirty="0" err="1"/>
              <a:t>intakt</a:t>
            </a:r>
            <a:r>
              <a:rPr lang="tr-TR" sz="2400" dirty="0"/>
              <a:t> çıkar , asıl cerrahiyi geciktirme</a:t>
            </a:r>
          </a:p>
        </p:txBody>
      </p:sp>
    </p:spTree>
    <p:extLst>
      <p:ext uri="{BB962C8B-B14F-4D97-AF65-F5344CB8AC3E}">
        <p14:creationId xmlns:p14="http://schemas.microsoft.com/office/powerpoint/2010/main" val="13514557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471630" y="0"/>
            <a:ext cx="10058400" cy="997529"/>
          </a:xfrm>
        </p:spPr>
        <p:txBody>
          <a:bodyPr>
            <a:normAutofit/>
          </a:bodyPr>
          <a:lstStyle/>
          <a:p>
            <a:r>
              <a:rPr lang="tr-TR" dirty="0"/>
              <a:t>Sabrınız </a:t>
            </a:r>
            <a:r>
              <a:rPr lang="tr-TR" dirty="0" err="1"/>
              <a:t>İçİn</a:t>
            </a:r>
            <a:r>
              <a:rPr lang="tr-TR" dirty="0"/>
              <a:t> teşekkür </a:t>
            </a:r>
            <a:r>
              <a:rPr lang="tr-TR" dirty="0" err="1"/>
              <a:t>ederİm</a:t>
            </a:r>
            <a:endParaRPr lang="tr-TR" dirty="0"/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00644149-CA56-754A-B8D5-57C2F228C8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7528"/>
            <a:ext cx="12192000" cy="586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078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İçerik Yer Tutucusu 8">
            <a:extLst>
              <a:ext uri="{FF2B5EF4-FFF2-40B4-BE49-F238E27FC236}">
                <a16:creationId xmlns:a16="http://schemas.microsoft.com/office/drawing/2014/main" id="{338A4FF8-C996-4A4E-99B0-07B2DA6BB9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5138670"/>
          </a:xfrm>
        </p:spPr>
      </p:pic>
      <p:sp>
        <p:nvSpPr>
          <p:cNvPr id="10" name="Metin kutusu 9">
            <a:extLst>
              <a:ext uri="{FF2B5EF4-FFF2-40B4-BE49-F238E27FC236}">
                <a16:creationId xmlns:a16="http://schemas.microsoft.com/office/drawing/2014/main" id="{5857BB80-211F-C64F-A324-CD3287A2596B}"/>
              </a:ext>
            </a:extLst>
          </p:cNvPr>
          <p:cNvSpPr txBox="1"/>
          <p:nvPr/>
        </p:nvSpPr>
        <p:spPr>
          <a:xfrm>
            <a:off x="528033" y="5293217"/>
            <a:ext cx="10483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 err="1">
                <a:solidFill>
                  <a:srgbClr val="FF0000"/>
                </a:solidFill>
              </a:rPr>
              <a:t>Ca</a:t>
            </a:r>
            <a:r>
              <a:rPr lang="tr-TR" sz="2400" dirty="0">
                <a:solidFill>
                  <a:srgbClr val="FF0000"/>
                </a:solidFill>
              </a:rPr>
              <a:t> 125 yüksekliği de saptanan hasta için </a:t>
            </a:r>
            <a:r>
              <a:rPr lang="tr-TR" sz="2400" dirty="0" err="1">
                <a:solidFill>
                  <a:srgbClr val="FF0000"/>
                </a:solidFill>
              </a:rPr>
              <a:t>median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 err="1">
                <a:solidFill>
                  <a:srgbClr val="FF0000"/>
                </a:solidFill>
              </a:rPr>
              <a:t>insizyonla</a:t>
            </a:r>
            <a:r>
              <a:rPr lang="tr-TR" sz="2400" dirty="0">
                <a:solidFill>
                  <a:srgbClr val="FF0000"/>
                </a:solidFill>
              </a:rPr>
              <a:t> </a:t>
            </a:r>
            <a:r>
              <a:rPr lang="tr-TR" sz="2400" dirty="0" err="1">
                <a:solidFill>
                  <a:srgbClr val="FF0000"/>
                </a:solidFill>
              </a:rPr>
              <a:t>laparotomi</a:t>
            </a:r>
            <a:r>
              <a:rPr lang="tr-TR" sz="2400" dirty="0">
                <a:solidFill>
                  <a:srgbClr val="FF0000"/>
                </a:solidFill>
              </a:rPr>
              <a:t> kararı verildi.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 err="1">
                <a:solidFill>
                  <a:srgbClr val="FF0000"/>
                </a:solidFill>
              </a:rPr>
              <a:t>Eksplorasyonda</a:t>
            </a:r>
            <a:r>
              <a:rPr lang="tr-TR" sz="2400" dirty="0">
                <a:solidFill>
                  <a:srgbClr val="FF0000"/>
                </a:solidFill>
              </a:rPr>
              <a:t> tümör saptanmadı.</a:t>
            </a:r>
          </a:p>
        </p:txBody>
      </p: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id="{D0BAD5A5-BE6F-D24E-A0B4-02EEAC8902F9}"/>
              </a:ext>
            </a:extLst>
          </p:cNvPr>
          <p:cNvCxnSpPr>
            <a:cxnSpLocks/>
          </p:cNvCxnSpPr>
          <p:nvPr/>
        </p:nvCxnSpPr>
        <p:spPr>
          <a:xfrm>
            <a:off x="154546" y="3039414"/>
            <a:ext cx="11578108" cy="37348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8362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01C002D-4095-7A46-B29A-648EF0C9E6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851" y="476518"/>
            <a:ext cx="10793397" cy="2756079"/>
          </a:xfrm>
        </p:spPr>
        <p:txBody>
          <a:bodyPr>
            <a:normAutofit/>
          </a:bodyPr>
          <a:lstStyle/>
          <a:p>
            <a:r>
              <a:rPr lang="tr-TR" sz="2800" dirty="0"/>
              <a:t>Oosit </a:t>
            </a:r>
            <a:r>
              <a:rPr lang="tr-TR" sz="2800" dirty="0" err="1"/>
              <a:t>kriyoprezervasyonu</a:t>
            </a:r>
            <a:r>
              <a:rPr lang="tr-TR" sz="2800" dirty="0"/>
              <a:t> açısından </a:t>
            </a:r>
            <a:r>
              <a:rPr lang="tr-TR" sz="2800" dirty="0" err="1"/>
              <a:t>infertilite</a:t>
            </a:r>
            <a:r>
              <a:rPr lang="tr-TR" sz="2800" dirty="0"/>
              <a:t> merkezine yönlendirildi.</a:t>
            </a:r>
          </a:p>
          <a:p>
            <a:r>
              <a:rPr lang="tr-TR" sz="2800" dirty="0" err="1"/>
              <a:t>Spontan</a:t>
            </a:r>
            <a:r>
              <a:rPr lang="tr-TR" sz="2800" dirty="0"/>
              <a:t> gebelik saptandığında sağ </a:t>
            </a:r>
            <a:r>
              <a:rPr lang="tr-TR" sz="2800" dirty="0" err="1"/>
              <a:t>overde</a:t>
            </a:r>
            <a:r>
              <a:rPr lang="tr-TR" sz="2800" dirty="0"/>
              <a:t> komplike </a:t>
            </a:r>
            <a:r>
              <a:rPr lang="tr-TR" sz="2800" dirty="0" err="1"/>
              <a:t>kistik</a:t>
            </a:r>
            <a:r>
              <a:rPr lang="tr-TR" sz="2800" dirty="0"/>
              <a:t> kitle saptandı.</a:t>
            </a:r>
          </a:p>
          <a:p>
            <a:r>
              <a:rPr lang="tr-TR" sz="2800" dirty="0"/>
              <a:t>18. gebelik haftasında </a:t>
            </a:r>
            <a:r>
              <a:rPr lang="tr-TR" sz="2800" b="1" dirty="0" err="1">
                <a:solidFill>
                  <a:srgbClr val="FF0000"/>
                </a:solidFill>
              </a:rPr>
              <a:t>laparoskopik</a:t>
            </a:r>
            <a:r>
              <a:rPr lang="tr-TR" sz="2800" b="1" dirty="0">
                <a:solidFill>
                  <a:srgbClr val="FF0000"/>
                </a:solidFill>
              </a:rPr>
              <a:t> sağ </a:t>
            </a:r>
            <a:r>
              <a:rPr lang="tr-TR" sz="2800" b="1" dirty="0" err="1">
                <a:solidFill>
                  <a:srgbClr val="FF0000"/>
                </a:solidFill>
              </a:rPr>
              <a:t>kistektomi</a:t>
            </a:r>
            <a:r>
              <a:rPr lang="tr-TR" sz="2800" b="1" dirty="0">
                <a:solidFill>
                  <a:srgbClr val="FF0000"/>
                </a:solidFill>
              </a:rPr>
              <a:t> </a:t>
            </a:r>
            <a:r>
              <a:rPr lang="tr-TR" sz="2800" dirty="0"/>
              <a:t>yapıldı.</a:t>
            </a:r>
          </a:p>
          <a:p>
            <a:pPr lvl="1"/>
            <a:r>
              <a:rPr lang="tr-TR" sz="2600" dirty="0"/>
              <a:t>Patoloji: </a:t>
            </a:r>
            <a:r>
              <a:rPr lang="tr-TR" sz="2600" dirty="0" err="1"/>
              <a:t>Borderline</a:t>
            </a:r>
            <a:r>
              <a:rPr lang="tr-TR" sz="2600" dirty="0"/>
              <a:t> </a:t>
            </a:r>
            <a:r>
              <a:rPr lang="tr-TR" sz="2600" dirty="0" err="1"/>
              <a:t>seröz</a:t>
            </a:r>
            <a:r>
              <a:rPr lang="tr-TR" sz="2600" dirty="0"/>
              <a:t> </a:t>
            </a:r>
            <a:r>
              <a:rPr lang="tr-TR" sz="2600" dirty="0" err="1"/>
              <a:t>kistadenom</a:t>
            </a:r>
            <a:r>
              <a:rPr lang="tr-TR" sz="2600" dirty="0"/>
              <a:t> saptandı.</a:t>
            </a:r>
          </a:p>
          <a:p>
            <a:endParaRPr lang="tr-TR" sz="2800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F29D5276-56F6-DE4F-B48A-5D16D2E63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585" y="3232597"/>
            <a:ext cx="3314959" cy="3625403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EE8718D3-FFA9-C649-9810-0807FCADEE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549" y="3159974"/>
            <a:ext cx="5950039" cy="3698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565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82626" y="0"/>
            <a:ext cx="4941194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4636394" cy="6858000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44BF737F-99F5-EF40-B241-DFC045CD6E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848" y="0"/>
            <a:ext cx="32427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209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LAPAROTOMİ-LAPAROSKOPİ KARARINI ETKİLEYEN FAKTÖRLER;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tr-TR" sz="2600" dirty="0"/>
              <a:t>HASTA VE CERRAHİ TEKNİĞE ÖZGÜ FAKTÖRLER</a:t>
            </a:r>
          </a:p>
          <a:p>
            <a:endParaRPr lang="tr-TR" sz="2600" dirty="0"/>
          </a:p>
          <a:p>
            <a:r>
              <a:rPr lang="tr-TR" sz="2600" dirty="0"/>
              <a:t>Hastanın performans durumu (akciğer kapasitesi, </a:t>
            </a:r>
            <a:r>
              <a:rPr lang="tr-TR" sz="2600" dirty="0" err="1"/>
              <a:t>ejeksiyon</a:t>
            </a:r>
            <a:r>
              <a:rPr lang="tr-TR" sz="2600" dirty="0"/>
              <a:t> fraksiyonu </a:t>
            </a:r>
            <a:r>
              <a:rPr lang="tr-TR" sz="2600" dirty="0" err="1"/>
              <a:t>vs</a:t>
            </a:r>
            <a:r>
              <a:rPr lang="tr-TR" sz="2600" dirty="0"/>
              <a:t>)</a:t>
            </a:r>
          </a:p>
          <a:p>
            <a:r>
              <a:rPr lang="tr-TR" sz="2600" dirty="0"/>
              <a:t>Cerrahın deneyimi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tr-TR" sz="2800" dirty="0"/>
              <a:t>HASTALIĞA ÖZGÜ FAKTÖRLER</a:t>
            </a:r>
          </a:p>
          <a:p>
            <a:endParaRPr lang="tr-TR" sz="2800" dirty="0"/>
          </a:p>
          <a:p>
            <a:r>
              <a:rPr lang="tr-TR" sz="2800" dirty="0"/>
              <a:t>Kitle büyüklüğü</a:t>
            </a:r>
          </a:p>
          <a:p>
            <a:r>
              <a:rPr lang="tr-TR" sz="2800" dirty="0" err="1"/>
              <a:t>Malignite</a:t>
            </a:r>
            <a:r>
              <a:rPr lang="tr-TR" sz="2800" dirty="0"/>
              <a:t> kriterleri</a:t>
            </a:r>
          </a:p>
          <a:p>
            <a:r>
              <a:rPr lang="tr-TR" sz="2800" dirty="0"/>
              <a:t>Hastalığın yaygınlığı</a:t>
            </a:r>
          </a:p>
          <a:p>
            <a:pPr marL="0" indent="0"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366673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941059" y="2490774"/>
            <a:ext cx="4754880" cy="3977640"/>
          </a:xfrm>
        </p:spPr>
        <p:txBody>
          <a:bodyPr>
            <a:normAutofit lnSpcReduction="10000"/>
          </a:bodyPr>
          <a:lstStyle/>
          <a:p>
            <a:r>
              <a:rPr lang="tr-TR" sz="2600" dirty="0">
                <a:solidFill>
                  <a:srgbClr val="FF0000"/>
                </a:solidFill>
              </a:rPr>
              <a:t>B RULES</a:t>
            </a:r>
            <a:endParaRPr lang="tr-TR" dirty="0"/>
          </a:p>
          <a:p>
            <a:r>
              <a:rPr lang="tr-TR" dirty="0" err="1"/>
              <a:t>Unilocular</a:t>
            </a:r>
            <a:r>
              <a:rPr lang="tr-TR" dirty="0"/>
              <a:t> </a:t>
            </a:r>
            <a:r>
              <a:rPr lang="tr-TR" dirty="0" err="1"/>
              <a:t>cyst</a:t>
            </a:r>
            <a:endParaRPr lang="tr-TR" dirty="0"/>
          </a:p>
          <a:p>
            <a:r>
              <a:rPr lang="tr-TR" dirty="0"/>
              <a:t>Presence </a:t>
            </a:r>
            <a:r>
              <a:rPr lang="tr-TR" dirty="0" err="1"/>
              <a:t>solid</a:t>
            </a:r>
            <a:r>
              <a:rPr lang="tr-TR" dirty="0"/>
              <a:t> </a:t>
            </a:r>
            <a:r>
              <a:rPr lang="tr-TR" dirty="0" err="1"/>
              <a:t>components</a:t>
            </a:r>
            <a:r>
              <a:rPr lang="tr-TR" dirty="0"/>
              <a:t> </a:t>
            </a:r>
          </a:p>
          <a:p>
            <a:pPr marL="0" indent="0">
              <a:buNone/>
            </a:pPr>
            <a:r>
              <a:rPr lang="tr-TR" dirty="0"/>
              <a:t>          </a:t>
            </a:r>
            <a:r>
              <a:rPr lang="tr-TR" dirty="0" err="1"/>
              <a:t>where</a:t>
            </a:r>
            <a:r>
              <a:rPr lang="tr-TR" dirty="0"/>
              <a:t> </a:t>
            </a:r>
            <a:r>
              <a:rPr lang="tr-TR" dirty="0" err="1"/>
              <a:t>the</a:t>
            </a:r>
            <a:r>
              <a:rPr lang="tr-TR" dirty="0"/>
              <a:t> </a:t>
            </a:r>
            <a:r>
              <a:rPr lang="tr-TR" dirty="0" err="1"/>
              <a:t>large</a:t>
            </a:r>
            <a:r>
              <a:rPr lang="tr-TR" dirty="0"/>
              <a:t> </a:t>
            </a:r>
            <a:r>
              <a:rPr lang="tr-TR" dirty="0" err="1"/>
              <a:t>solid</a:t>
            </a:r>
            <a:r>
              <a:rPr lang="tr-TR" dirty="0"/>
              <a:t> </a:t>
            </a:r>
            <a:r>
              <a:rPr lang="tr-TR" dirty="0" err="1"/>
              <a:t>component</a:t>
            </a:r>
            <a:r>
              <a:rPr lang="tr-TR" dirty="0"/>
              <a:t>       is&lt;7 mm in </a:t>
            </a:r>
            <a:r>
              <a:rPr lang="tr-TR" dirty="0" err="1"/>
              <a:t>largest</a:t>
            </a:r>
            <a:r>
              <a:rPr lang="tr-TR" dirty="0"/>
              <a:t> </a:t>
            </a:r>
            <a:r>
              <a:rPr lang="tr-TR" dirty="0" err="1"/>
              <a:t>diameter</a:t>
            </a:r>
            <a:endParaRPr lang="tr-TR" dirty="0"/>
          </a:p>
          <a:p>
            <a:r>
              <a:rPr lang="tr-TR" dirty="0"/>
              <a:t>Presence of </a:t>
            </a:r>
            <a:r>
              <a:rPr lang="tr-TR" dirty="0" err="1"/>
              <a:t>acoustic</a:t>
            </a:r>
            <a:r>
              <a:rPr lang="tr-TR" dirty="0"/>
              <a:t> </a:t>
            </a:r>
            <a:r>
              <a:rPr lang="tr-TR" dirty="0" err="1"/>
              <a:t>shadows</a:t>
            </a:r>
            <a:endParaRPr lang="tr-TR" dirty="0"/>
          </a:p>
          <a:p>
            <a:r>
              <a:rPr lang="tr-TR" dirty="0" err="1"/>
              <a:t>Smooth</a:t>
            </a:r>
            <a:r>
              <a:rPr lang="tr-TR" dirty="0"/>
              <a:t> </a:t>
            </a:r>
            <a:r>
              <a:rPr lang="tr-TR" dirty="0" err="1"/>
              <a:t>multilocular</a:t>
            </a:r>
            <a:r>
              <a:rPr lang="tr-TR" dirty="0"/>
              <a:t> </a:t>
            </a:r>
            <a:r>
              <a:rPr lang="tr-TR" dirty="0" err="1"/>
              <a:t>tumor</a:t>
            </a:r>
            <a:r>
              <a:rPr lang="tr-TR" dirty="0"/>
              <a:t> </a:t>
            </a:r>
          </a:p>
          <a:p>
            <a:pPr marL="0" indent="0">
              <a:buNone/>
            </a:pPr>
            <a:r>
              <a:rPr lang="tr-TR" dirty="0"/>
              <a:t>     &lt;100 mm </a:t>
            </a:r>
            <a:r>
              <a:rPr lang="tr-TR" dirty="0" err="1"/>
              <a:t>largest</a:t>
            </a:r>
            <a:r>
              <a:rPr lang="tr-TR" dirty="0"/>
              <a:t> </a:t>
            </a:r>
            <a:r>
              <a:rPr lang="tr-TR" dirty="0" err="1"/>
              <a:t>diameter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    No </a:t>
            </a:r>
            <a:r>
              <a:rPr lang="tr-TR" dirty="0" err="1"/>
              <a:t>detectable</a:t>
            </a:r>
            <a:r>
              <a:rPr lang="tr-TR" dirty="0"/>
              <a:t> </a:t>
            </a:r>
            <a:r>
              <a:rPr lang="tr-TR" dirty="0" err="1"/>
              <a:t>blood</a:t>
            </a:r>
            <a:r>
              <a:rPr lang="tr-TR" dirty="0"/>
              <a:t> </a:t>
            </a:r>
            <a:r>
              <a:rPr lang="tr-TR" dirty="0" err="1"/>
              <a:t>flow</a:t>
            </a:r>
            <a:r>
              <a:rPr lang="tr-TR" dirty="0"/>
              <a:t> on </a:t>
            </a:r>
            <a:r>
              <a:rPr lang="tr-TR" dirty="0" err="1"/>
              <a:t>Doppler</a:t>
            </a:r>
            <a:r>
              <a:rPr lang="tr-TR" dirty="0"/>
              <a:t> </a:t>
            </a:r>
            <a:r>
              <a:rPr lang="tr-TR" dirty="0" err="1"/>
              <a:t>examination</a:t>
            </a:r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364224" y="2490774"/>
            <a:ext cx="4754880" cy="3681426"/>
          </a:xfrm>
        </p:spPr>
        <p:txBody>
          <a:bodyPr>
            <a:normAutofit lnSpcReduction="10000"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M RULES</a:t>
            </a:r>
          </a:p>
          <a:p>
            <a:r>
              <a:rPr lang="tr-TR" dirty="0" err="1"/>
              <a:t>Irregular</a:t>
            </a:r>
            <a:r>
              <a:rPr lang="tr-TR" dirty="0"/>
              <a:t> </a:t>
            </a:r>
            <a:r>
              <a:rPr lang="tr-TR" dirty="0" err="1"/>
              <a:t>solid</a:t>
            </a:r>
            <a:r>
              <a:rPr lang="tr-TR" dirty="0"/>
              <a:t> </a:t>
            </a:r>
            <a:r>
              <a:rPr lang="tr-TR" dirty="0" err="1"/>
              <a:t>tumor</a:t>
            </a:r>
            <a:endParaRPr lang="tr-TR" dirty="0"/>
          </a:p>
          <a:p>
            <a:r>
              <a:rPr lang="tr-TR" dirty="0" err="1"/>
              <a:t>Ascites</a:t>
            </a:r>
            <a:endParaRPr lang="tr-TR" dirty="0"/>
          </a:p>
          <a:p>
            <a:endParaRPr lang="tr-TR" dirty="0"/>
          </a:p>
          <a:p>
            <a:r>
              <a:rPr lang="tr-TR" dirty="0"/>
              <a:t>At </a:t>
            </a:r>
            <a:r>
              <a:rPr lang="tr-TR" dirty="0" err="1"/>
              <a:t>least</a:t>
            </a:r>
            <a:r>
              <a:rPr lang="tr-TR" dirty="0"/>
              <a:t> 4 </a:t>
            </a:r>
            <a:r>
              <a:rPr lang="tr-TR" dirty="0" err="1"/>
              <a:t>papillary</a:t>
            </a:r>
            <a:r>
              <a:rPr lang="tr-TR" dirty="0"/>
              <a:t> </a:t>
            </a:r>
            <a:r>
              <a:rPr lang="tr-TR" dirty="0" err="1"/>
              <a:t>structures</a:t>
            </a:r>
            <a:endParaRPr lang="tr-TR" dirty="0"/>
          </a:p>
          <a:p>
            <a:r>
              <a:rPr lang="tr-TR" dirty="0" err="1"/>
              <a:t>İrregular</a:t>
            </a:r>
            <a:r>
              <a:rPr lang="tr-TR" dirty="0"/>
              <a:t> </a:t>
            </a:r>
            <a:r>
              <a:rPr lang="tr-TR" dirty="0" err="1"/>
              <a:t>multilocular</a:t>
            </a:r>
            <a:r>
              <a:rPr lang="tr-TR" dirty="0"/>
              <a:t> </a:t>
            </a:r>
            <a:r>
              <a:rPr lang="tr-TR" dirty="0" err="1"/>
              <a:t>solid</a:t>
            </a:r>
            <a:r>
              <a:rPr lang="tr-TR" dirty="0"/>
              <a:t> </a:t>
            </a:r>
            <a:r>
              <a:rPr lang="tr-TR" dirty="0" err="1"/>
              <a:t>tumors</a:t>
            </a:r>
            <a:r>
              <a:rPr lang="tr-TR" dirty="0"/>
              <a:t> </a:t>
            </a:r>
            <a:r>
              <a:rPr lang="tr-TR" dirty="0" err="1"/>
              <a:t>with</a:t>
            </a:r>
            <a:r>
              <a:rPr lang="tr-TR" dirty="0"/>
              <a:t> </a:t>
            </a:r>
            <a:r>
              <a:rPr lang="tr-TR" dirty="0" err="1"/>
              <a:t>largest</a:t>
            </a:r>
            <a:r>
              <a:rPr lang="tr-TR" dirty="0"/>
              <a:t> </a:t>
            </a:r>
            <a:r>
              <a:rPr lang="tr-TR" dirty="0" err="1"/>
              <a:t>diameter</a:t>
            </a:r>
            <a:r>
              <a:rPr lang="tr-TR" dirty="0"/>
              <a:t> of at </a:t>
            </a:r>
            <a:r>
              <a:rPr lang="tr-TR" dirty="0" err="1"/>
              <a:t>least</a:t>
            </a:r>
            <a:r>
              <a:rPr lang="tr-TR" dirty="0"/>
              <a:t> 100 mm</a:t>
            </a:r>
          </a:p>
          <a:p>
            <a:r>
              <a:rPr lang="tr-TR" dirty="0" err="1"/>
              <a:t>Very</a:t>
            </a:r>
            <a:r>
              <a:rPr lang="tr-TR" dirty="0"/>
              <a:t> </a:t>
            </a:r>
            <a:r>
              <a:rPr lang="tr-TR" dirty="0" err="1"/>
              <a:t>high</a:t>
            </a:r>
            <a:r>
              <a:rPr lang="tr-TR" dirty="0"/>
              <a:t> </a:t>
            </a:r>
            <a:r>
              <a:rPr lang="tr-TR" dirty="0" err="1"/>
              <a:t>color</a:t>
            </a:r>
            <a:r>
              <a:rPr lang="tr-TR" dirty="0"/>
              <a:t> </a:t>
            </a:r>
            <a:r>
              <a:rPr lang="tr-TR" dirty="0" err="1"/>
              <a:t>content</a:t>
            </a:r>
            <a:r>
              <a:rPr lang="tr-TR" dirty="0"/>
              <a:t> on </a:t>
            </a:r>
            <a:r>
              <a:rPr lang="tr-TR" dirty="0" err="1"/>
              <a:t>Doppler</a:t>
            </a:r>
            <a:r>
              <a:rPr lang="tr-TR" dirty="0"/>
              <a:t> </a:t>
            </a:r>
            <a:r>
              <a:rPr lang="tr-TR" dirty="0" err="1"/>
              <a:t>examination</a:t>
            </a:r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5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err="1"/>
              <a:t>Internatİonal</a:t>
            </a:r>
            <a:r>
              <a:rPr lang="tr-TR" sz="3200" dirty="0"/>
              <a:t> </a:t>
            </a:r>
            <a:r>
              <a:rPr lang="tr-TR" sz="3200" dirty="0" err="1"/>
              <a:t>ovarİan</a:t>
            </a:r>
            <a:r>
              <a:rPr lang="tr-TR" sz="3200" dirty="0"/>
              <a:t> </a:t>
            </a:r>
            <a:r>
              <a:rPr lang="tr-TR" sz="3200" dirty="0" err="1"/>
              <a:t>tumor</a:t>
            </a:r>
            <a:r>
              <a:rPr lang="tr-TR" sz="3200" dirty="0"/>
              <a:t> </a:t>
            </a:r>
            <a:r>
              <a:rPr lang="tr-TR" sz="3200" dirty="0" err="1"/>
              <a:t>analysİs</a:t>
            </a:r>
            <a:r>
              <a:rPr lang="tr-TR" sz="3200" dirty="0"/>
              <a:t> </a:t>
            </a:r>
            <a:r>
              <a:rPr lang="tr-TR" sz="3200" dirty="0" err="1"/>
              <a:t>group</a:t>
            </a:r>
            <a:r>
              <a:rPr lang="tr-TR" sz="3200" dirty="0"/>
              <a:t> </a:t>
            </a:r>
            <a:r>
              <a:rPr lang="tr-TR" sz="3200" dirty="0" err="1"/>
              <a:t>rules</a:t>
            </a:r>
            <a:r>
              <a:rPr lang="tr-TR" sz="3200" dirty="0"/>
              <a:t> </a:t>
            </a:r>
            <a:r>
              <a:rPr lang="tr-TR" sz="3200" dirty="0" err="1"/>
              <a:t>the</a:t>
            </a:r>
            <a:r>
              <a:rPr lang="tr-TR" sz="3200" dirty="0"/>
              <a:t> </a:t>
            </a:r>
            <a:r>
              <a:rPr lang="tr-TR" sz="3200" dirty="0" err="1"/>
              <a:t>predİct</a:t>
            </a:r>
            <a:r>
              <a:rPr lang="tr-TR" sz="3200" dirty="0"/>
              <a:t> </a:t>
            </a:r>
            <a:r>
              <a:rPr lang="tr-TR" sz="3200" dirty="0" err="1"/>
              <a:t>benİgn</a:t>
            </a:r>
            <a:r>
              <a:rPr lang="tr-TR" sz="3200" dirty="0"/>
              <a:t> (b) OR </a:t>
            </a:r>
            <a:r>
              <a:rPr lang="tr-TR" sz="3200" dirty="0" err="1"/>
              <a:t>malİgnant</a:t>
            </a:r>
            <a:r>
              <a:rPr lang="tr-TR" sz="3200" dirty="0"/>
              <a:t> (m)  </a:t>
            </a:r>
            <a:r>
              <a:rPr lang="tr-TR" sz="3200" dirty="0" err="1"/>
              <a:t>adnexal</a:t>
            </a:r>
            <a:r>
              <a:rPr lang="tr-TR" sz="3200" dirty="0"/>
              <a:t> </a:t>
            </a:r>
            <a:r>
              <a:rPr lang="tr-TR" sz="3200" dirty="0" err="1"/>
              <a:t>tumors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val="2951108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7050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10722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ood Type Yazı Tipi">
  <a:themeElements>
    <a:clrScheme name="Wood Type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Wood Type">
      <a:majorFont>
        <a:latin typeface="Rockwell Condensed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Wood Typ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hade val="63000"/>
              </a:schemeClr>
              <a:schemeClr val="phClr">
                <a:tint val="10000"/>
                <a:satMod val="150000"/>
              </a:schemeClr>
            </a:duotone>
          </a:blip>
          <a:tile tx="0" ty="0" sx="60000" sy="59000" flip="none" algn="tl"/>
        </a:blipFill>
        <a:blipFill rotWithShape="1">
          <a:blip xmlns:r="http://schemas.openxmlformats.org/officeDocument/2006/relationships" r:embed="rId1">
            <a:duotone>
              <a:schemeClr val="phClr">
                <a:shade val="36000"/>
                <a:satMod val="120000"/>
              </a:schemeClr>
              <a:schemeClr val="phClr">
                <a:tint val="40000"/>
              </a:schemeClr>
            </a:duotone>
          </a:blip>
          <a:tile tx="0" ty="0" sx="60000" sy="59000" flip="none" algn="tl"/>
        </a:blip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shade val="97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5000"/>
                <a:shade val="58000"/>
                <a:satMod val="120000"/>
              </a:schemeClr>
              <a:schemeClr val="phClr">
                <a:tint val="50000"/>
                <a:shade val="96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ood Type" id="{7ACABC62-BF99-48CF-A9DC-4DB89C7B13DC}" vid="{142A1326-48AB-42A9-8428-CB14AA30176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Tahta Yazı</Template>
  <TotalTime>856</TotalTime>
  <Words>1010</Words>
  <Application>Microsoft Office PowerPoint</Application>
  <PresentationFormat>Geniş ekran</PresentationFormat>
  <Paragraphs>153</Paragraphs>
  <Slides>37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42" baseType="lpstr">
      <vt:lpstr>Arial</vt:lpstr>
      <vt:lpstr>Rockwell</vt:lpstr>
      <vt:lpstr>Rockwell Condensed</vt:lpstr>
      <vt:lpstr>Wingdings</vt:lpstr>
      <vt:lpstr>Wood Type Yazı Tipi</vt:lpstr>
      <vt:lpstr>adnexİal kİtle : Laparoskopİye uygun olmayan hastalar, laparoskopİnİn olumsuzluklarI</vt:lpstr>
      <vt:lpstr>Laparoskopİk cerrahİ;</vt:lpstr>
      <vt:lpstr>PowerPoint Sunusu</vt:lpstr>
      <vt:lpstr>PowerPoint Sunusu</vt:lpstr>
      <vt:lpstr>PowerPoint Sunusu</vt:lpstr>
      <vt:lpstr>PowerPoint Sunusu</vt:lpstr>
      <vt:lpstr>LAPAROTOMİ-LAPAROSKOPİ KARARINI ETKİLEYEN FAKTÖRLER;</vt:lpstr>
      <vt:lpstr>Internatİonal ovarİan tumor analysİs group rules the predİct benİgn (b) OR malİgnant (m)  adnexal tumors</vt:lpstr>
      <vt:lpstr>PowerPoint Sunusu</vt:lpstr>
      <vt:lpstr>rİsk of malİgnancy İndex (rmI)</vt:lpstr>
      <vt:lpstr>Rmı &gt;200 veya ascİtes varsa laparotomİ Tercİh edİlmelİ</vt:lpstr>
      <vt:lpstr>Over kanserİnde Laparoskopİ İle batIn gözlemİ;</vt:lpstr>
      <vt:lpstr>PowerPoint Sunusu</vt:lpstr>
      <vt:lpstr>Erken evre over kanserİnde l/s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Önce zarar verme</vt:lpstr>
      <vt:lpstr>PowerPoint Sunusu</vt:lpstr>
      <vt:lpstr>EN SIK YAPILAN HATALAR;</vt:lpstr>
      <vt:lpstr>Adnexal kİtlelerde laparoskopİnİn potansİyel rİsklerİ;</vt:lpstr>
      <vt:lpstr>PowerPoint Sunusu</vt:lpstr>
      <vt:lpstr>Evre 1 over ca’da İntraoperatİf tümör rüptürünün prognoza etkİsİ;</vt:lpstr>
      <vt:lpstr>PowerPoint Sunusu</vt:lpstr>
      <vt:lpstr>LSK bİopsİ sonrasI cerrahİnİn tamamlanmasI;</vt:lpstr>
      <vt:lpstr>Port sİte metastazlar</vt:lpstr>
      <vt:lpstr>PowerPoint Sunusu</vt:lpstr>
      <vt:lpstr>Laparoskopİnİn genel kontraendİkasyonları;</vt:lpstr>
      <vt:lpstr>PowerPoint Sunusu</vt:lpstr>
      <vt:lpstr>Yaren İnsİzyon foto</vt:lpstr>
      <vt:lpstr>PowerPoint Sunusu</vt:lpstr>
      <vt:lpstr>medİan İnsİzyon – sİngle port vİdeo</vt:lpstr>
      <vt:lpstr>Eve götürülecek mesajlar</vt:lpstr>
      <vt:lpstr>Sabrınız İçİn teşekkür ederİm</vt:lpstr>
    </vt:vector>
  </TitlesOfParts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adnexİal kİtle : Laparoskopİye uygun olmayan hastalar, laparoskopİnİn olumsuzlukları</dc:title>
  <dc:creator>Computer</dc:creator>
  <cp:lastModifiedBy>AlphaBeta</cp:lastModifiedBy>
  <cp:revision>112</cp:revision>
  <dcterms:created xsi:type="dcterms:W3CDTF">2018-02-27T20:13:02Z</dcterms:created>
  <dcterms:modified xsi:type="dcterms:W3CDTF">2018-03-18T23:50:54Z</dcterms:modified>
</cp:coreProperties>
</file>