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1"/>
  </p:sldMasterIdLst>
  <p:notesMasterIdLst>
    <p:notesMasterId r:id="rId40"/>
  </p:notesMasterIdLst>
  <p:handoutMasterIdLst>
    <p:handoutMasterId r:id="rId41"/>
  </p:handoutMasterIdLst>
  <p:sldIdLst>
    <p:sldId id="256" r:id="rId2"/>
    <p:sldId id="412" r:id="rId3"/>
    <p:sldId id="345" r:id="rId4"/>
    <p:sldId id="343" r:id="rId5"/>
    <p:sldId id="349" r:id="rId6"/>
    <p:sldId id="513" r:id="rId7"/>
    <p:sldId id="283" r:id="rId8"/>
    <p:sldId id="288" r:id="rId9"/>
    <p:sldId id="290" r:id="rId10"/>
    <p:sldId id="509" r:id="rId11"/>
    <p:sldId id="510" r:id="rId12"/>
    <p:sldId id="567" r:id="rId13"/>
    <p:sldId id="308" r:id="rId14"/>
    <p:sldId id="294" r:id="rId15"/>
    <p:sldId id="295" r:id="rId16"/>
    <p:sldId id="563" r:id="rId17"/>
    <p:sldId id="526" r:id="rId18"/>
    <p:sldId id="583" r:id="rId19"/>
    <p:sldId id="527" r:id="rId20"/>
    <p:sldId id="581" r:id="rId21"/>
    <p:sldId id="530" r:id="rId22"/>
    <p:sldId id="532" r:id="rId23"/>
    <p:sldId id="533" r:id="rId24"/>
    <p:sldId id="534" r:id="rId25"/>
    <p:sldId id="536" r:id="rId26"/>
    <p:sldId id="540" r:id="rId27"/>
    <p:sldId id="537" r:id="rId28"/>
    <p:sldId id="535" r:id="rId29"/>
    <p:sldId id="543" r:id="rId30"/>
    <p:sldId id="542" r:id="rId31"/>
    <p:sldId id="570" r:id="rId32"/>
    <p:sldId id="544" r:id="rId33"/>
    <p:sldId id="552" r:id="rId34"/>
    <p:sldId id="555" r:id="rId35"/>
    <p:sldId id="556" r:id="rId36"/>
    <p:sldId id="584" r:id="rId37"/>
    <p:sldId id="421" r:id="rId38"/>
    <p:sldId id="548" r:id="rId3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09" autoAdjust="0"/>
    <p:restoredTop sz="94662" autoAdjust="0"/>
  </p:normalViewPr>
  <p:slideViewPr>
    <p:cSldViewPr>
      <p:cViewPr>
        <p:scale>
          <a:sx n="59" d="100"/>
          <a:sy n="59" d="100"/>
        </p:scale>
        <p:origin x="-1674" y="-312"/>
      </p:cViewPr>
      <p:guideLst>
        <p:guide orient="horz" pos="2160"/>
        <p:guide pos="2880"/>
      </p:guideLst>
    </p:cSldViewPr>
  </p:slideViewPr>
  <p:notesTextViewPr>
    <p:cViewPr>
      <p:scale>
        <a:sx n="1" d="1"/>
        <a:sy n="1" d="1"/>
      </p:scale>
      <p:origin x="0" y="0"/>
    </p:cViewPr>
  </p:notesTextViewPr>
  <p:sorterViewPr>
    <p:cViewPr>
      <p:scale>
        <a:sx n="87" d="100"/>
        <a:sy n="87" d="100"/>
      </p:scale>
      <p:origin x="0" y="594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E7FBF57-FE60-42C1-8FD7-2843F4863FAC}" type="datetimeFigureOut">
              <a:rPr lang="tr-TR" smtClean="0"/>
              <a:t>11.03.2018</a:t>
            </a:fld>
            <a:endParaRPr lang="tr-TR"/>
          </a:p>
        </p:txBody>
      </p:sp>
      <p:sp>
        <p:nvSpPr>
          <p:cNvPr id="4" name="Altbilgi Yer Tutucusu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5" name="Slayt Numarası Yer Tutucusu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CFD63C7-94D0-4DA2-B8B9-758E289DDB98}" type="slidenum">
              <a:rPr lang="tr-TR" smtClean="0"/>
              <a:t>‹#›</a:t>
            </a:fld>
            <a:endParaRPr lang="tr-TR"/>
          </a:p>
        </p:txBody>
      </p:sp>
    </p:spTree>
    <p:extLst>
      <p:ext uri="{BB962C8B-B14F-4D97-AF65-F5344CB8AC3E}">
        <p14:creationId xmlns:p14="http://schemas.microsoft.com/office/powerpoint/2010/main" val="33715191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173131E-481A-499C-A7EB-0A0318B5B8EB}" type="datetimeFigureOut">
              <a:rPr lang="tr-TR" smtClean="0"/>
              <a:t>11.03.2018</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2AE4270-0971-4E49-8E36-F1939CE53AE1}" type="slidenum">
              <a:rPr lang="tr-TR" smtClean="0"/>
              <a:t>‹#›</a:t>
            </a:fld>
            <a:endParaRPr lang="tr-TR"/>
          </a:p>
        </p:txBody>
      </p:sp>
    </p:spTree>
    <p:extLst>
      <p:ext uri="{BB962C8B-B14F-4D97-AF65-F5344CB8AC3E}">
        <p14:creationId xmlns:p14="http://schemas.microsoft.com/office/powerpoint/2010/main" val="215088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ncbi.nlm.nih.gov/pubmed/21549641"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www.ncbi.nlm.nih.gov/pubmed?term=March%20CM%5bAuthor%5d&amp;cauthor=true&amp;cauthor_uid=21549641"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2 Not Yer Tutucusu"/>
          <p:cNvSpPr>
            <a:spLocks noGrp="1"/>
          </p:cNvSpPr>
          <p:nvPr>
            <p:ph type="body" idx="1"/>
          </p:nvPr>
        </p:nvSpPr>
        <p:spPr/>
        <p:txBody>
          <a:bodyPr>
            <a:normAutofit fontScale="85000" lnSpcReduction="20000"/>
          </a:bodyPr>
          <a:lstStyle/>
          <a:p>
            <a:pPr>
              <a:defRPr/>
            </a:pPr>
            <a:r>
              <a:rPr lang="en-US" u="sng" dirty="0" err="1" smtClean="0">
                <a:hlinkClick r:id="rId3" tooltip="Reproductive biomedicine online."/>
              </a:rPr>
              <a:t>Reprod</a:t>
            </a:r>
            <a:r>
              <a:rPr lang="en-US" u="sng" dirty="0" smtClean="0">
                <a:hlinkClick r:id="rId3" tooltip="Reproductive biomedicine online."/>
              </a:rPr>
              <a:t> Biomed Online.</a:t>
            </a:r>
            <a:r>
              <a:rPr lang="en-US" dirty="0" smtClean="0"/>
              <a:t> 2011 Jul;23(1):63-76. </a:t>
            </a:r>
            <a:r>
              <a:rPr lang="en-US" dirty="0" err="1" smtClean="0"/>
              <a:t>doi</a:t>
            </a:r>
            <a:r>
              <a:rPr lang="en-US" dirty="0" smtClean="0"/>
              <a:t>: 10.1016/j.rbmo.2010.11.018. </a:t>
            </a:r>
            <a:r>
              <a:rPr lang="en-US" dirty="0" err="1" smtClean="0"/>
              <a:t>Epub</a:t>
            </a:r>
            <a:r>
              <a:rPr lang="en-US" dirty="0" smtClean="0"/>
              <a:t> 2010 Dec 4.</a:t>
            </a:r>
          </a:p>
          <a:p>
            <a:pPr>
              <a:defRPr/>
            </a:pPr>
            <a:r>
              <a:rPr lang="en-US" b="1" dirty="0" smtClean="0"/>
              <a:t>Management of </a:t>
            </a:r>
            <a:r>
              <a:rPr lang="en-US" b="1" dirty="0" err="1" smtClean="0"/>
              <a:t>Asherman's</a:t>
            </a:r>
            <a:r>
              <a:rPr lang="en-US" b="1" dirty="0" smtClean="0"/>
              <a:t> syndrome.</a:t>
            </a:r>
          </a:p>
          <a:p>
            <a:pPr>
              <a:defRPr/>
            </a:pPr>
            <a:r>
              <a:rPr lang="en-US" u="sng" dirty="0" smtClean="0">
                <a:hlinkClick r:id="rId4"/>
              </a:rPr>
              <a:t>March CM</a:t>
            </a:r>
            <a:r>
              <a:rPr lang="en-US" dirty="0" smtClean="0"/>
              <a:t>.</a:t>
            </a:r>
          </a:p>
          <a:p>
            <a:pPr>
              <a:defRPr/>
            </a:pPr>
            <a:r>
              <a:rPr lang="en-US" b="1" dirty="0" smtClean="0"/>
              <a:t>Source</a:t>
            </a:r>
          </a:p>
          <a:p>
            <a:pPr>
              <a:defRPr/>
            </a:pPr>
            <a:r>
              <a:rPr lang="en-US" dirty="0" smtClean="0"/>
              <a:t>California Fertility Partners, Division of Gynecology, Keck School of Medicine of the University of Southern California, 11818 Wilshire Blvd, Third Floor, Los Angeles, CA 90025, USA. cmarch@californiafertilitypartners.com</a:t>
            </a:r>
          </a:p>
          <a:p>
            <a:pPr>
              <a:defRPr/>
            </a:pPr>
            <a:r>
              <a:rPr lang="en-US" b="1" dirty="0" smtClean="0"/>
              <a:t>Abstract</a:t>
            </a:r>
          </a:p>
          <a:p>
            <a:pPr>
              <a:defRPr/>
            </a:pPr>
            <a:r>
              <a:rPr lang="en-US" dirty="0" smtClean="0"/>
              <a:t>Intrauterine adhesions (IUA) or </a:t>
            </a:r>
            <a:r>
              <a:rPr lang="en-US" dirty="0" err="1" smtClean="0"/>
              <a:t>Asherman's</a:t>
            </a:r>
            <a:r>
              <a:rPr lang="en-US" dirty="0" smtClean="0"/>
              <a:t> syndrome is a multifaceted condition which is being diagnosed with increasing frequency. Although it usually occurs following curettage of the pregnant or recently pregnant uterus, any uterine surgery can lead to IUA. Most women with IUA have </a:t>
            </a:r>
            <a:r>
              <a:rPr lang="en-US" dirty="0" err="1" smtClean="0"/>
              <a:t>amenorrhoea</a:t>
            </a:r>
            <a:r>
              <a:rPr lang="en-US" dirty="0" smtClean="0"/>
              <a:t> or </a:t>
            </a:r>
            <a:r>
              <a:rPr lang="en-US" dirty="0" err="1" smtClean="0"/>
              <a:t>hypomenorrhoea</a:t>
            </a:r>
            <a:r>
              <a:rPr lang="en-US" dirty="0" smtClean="0"/>
              <a:t>, but some have normal menses. Those who have </a:t>
            </a:r>
            <a:r>
              <a:rPr lang="en-US" dirty="0" err="1" smtClean="0"/>
              <a:t>amenorrhoea</a:t>
            </a:r>
            <a:r>
              <a:rPr lang="en-US" dirty="0" smtClean="0"/>
              <a:t> may also have cyclic pelvic pain secondary to 'trapped' menses and the accompanying retrograde menstruation may lead to endometriosis. In addition to menstrual disorders, most women with IUA will present with infertility or recurrent spontaneous abortion. Over the last four decades hysteroscopy has become the standard method to diagnose and treat this condition. Various techniques for </a:t>
            </a:r>
            <a:r>
              <a:rPr lang="en-US" dirty="0" err="1" smtClean="0"/>
              <a:t>adhesiolysis</a:t>
            </a:r>
            <a:r>
              <a:rPr lang="en-US" dirty="0" smtClean="0"/>
              <a:t> and for prevention of scar reformation have been advocated. The most efficacious appears to be the use of miniature scissors for </a:t>
            </a:r>
            <a:r>
              <a:rPr lang="en-US" dirty="0" err="1" smtClean="0"/>
              <a:t>adhesiolysis</a:t>
            </a:r>
            <a:r>
              <a:rPr lang="en-US" dirty="0" smtClean="0"/>
              <a:t> and the placement of a balloon stent inside the uterus immediately after surgery. Post-operative </a:t>
            </a:r>
            <a:r>
              <a:rPr lang="en-US" dirty="0" err="1" smtClean="0"/>
              <a:t>oestrogen</a:t>
            </a:r>
            <a:r>
              <a:rPr lang="en-US" dirty="0" smtClean="0"/>
              <a:t> therapy is prescribed in order to stimulate endometrial </a:t>
            </a:r>
            <a:r>
              <a:rPr lang="en-US" dirty="0" err="1" smtClean="0"/>
              <a:t>regrowth</a:t>
            </a:r>
            <a:r>
              <a:rPr lang="en-US" dirty="0" smtClean="0"/>
              <a:t>. Follow-up studies to assure resolution of the IUA are mandatory before the patient attempts to conceive as is careful monitoring of pregnancies for cervical incompetence, placenta </a:t>
            </a:r>
            <a:r>
              <a:rPr lang="en-US" dirty="0" err="1" smtClean="0"/>
              <a:t>accreta</a:t>
            </a:r>
            <a:r>
              <a:rPr lang="en-US" dirty="0" smtClean="0"/>
              <a:t> and intrauterine growth restriction.</a:t>
            </a:r>
          </a:p>
          <a:p>
            <a:pPr>
              <a:defRPr/>
            </a:pPr>
            <a:r>
              <a:rPr lang="en-US" dirty="0" smtClean="0"/>
              <a:t>Copyright © 2010. Published by Elsevier Ltd.</a:t>
            </a:r>
          </a:p>
          <a:p>
            <a:pPr>
              <a:defRPr/>
            </a:pPr>
            <a:r>
              <a:rPr lang="en-US" dirty="0" smtClean="0"/>
              <a:t>PMID: 21549641 [</a:t>
            </a:r>
            <a:r>
              <a:rPr lang="en-US" dirty="0" err="1" smtClean="0"/>
              <a:t>PubMed</a:t>
            </a:r>
            <a:r>
              <a:rPr lang="en-US" dirty="0" smtClean="0"/>
              <a:t> - indexed for MEDLINE]</a:t>
            </a:r>
          </a:p>
          <a:p>
            <a:pPr>
              <a:defRPr/>
            </a:pPr>
            <a:endParaRPr lang="tr-TR" dirty="0"/>
          </a:p>
        </p:txBody>
      </p:sp>
      <p:sp>
        <p:nvSpPr>
          <p:cNvPr id="4" name="3 Slayt Numarası Yer Tutucusu"/>
          <p:cNvSpPr>
            <a:spLocks noGrp="1"/>
          </p:cNvSpPr>
          <p:nvPr>
            <p:ph type="sldNum" sz="quarter" idx="5"/>
          </p:nvPr>
        </p:nvSpPr>
        <p:spPr/>
        <p:txBody>
          <a:bodyPr/>
          <a:lstStyle/>
          <a:p>
            <a:pPr>
              <a:defRPr/>
            </a:pPr>
            <a:fld id="{4BBF8D21-BE27-4551-9780-BD22493B7A6B}" type="slidenum">
              <a:rPr lang="tr-TR" smtClean="0"/>
              <a:pPr>
                <a:defRPr/>
              </a:pPr>
              <a:t>2</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Slayt Görüntüsü Yer Tutucusu"/>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2 Not Yer Tutucusu"/>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err="1" smtClean="0"/>
              <a:t>Troiano</a:t>
            </a:r>
            <a:r>
              <a:rPr lang="en-US" dirty="0" smtClean="0"/>
              <a:t> RN. Magnetic resonance imaging of </a:t>
            </a:r>
            <a:r>
              <a:rPr lang="en-US" dirty="0" err="1" smtClean="0"/>
              <a:t>mullerian</a:t>
            </a:r>
            <a:r>
              <a:rPr lang="en-US" dirty="0" smtClean="0"/>
              <a:t> duct</a:t>
            </a:r>
          </a:p>
          <a:p>
            <a:r>
              <a:rPr lang="en-US" dirty="0" smtClean="0"/>
              <a:t>anomalies of the uterus. </a:t>
            </a:r>
            <a:r>
              <a:rPr lang="en-US" i="1" dirty="0" smtClean="0"/>
              <a:t>Top </a:t>
            </a:r>
            <a:r>
              <a:rPr lang="en-US" i="1" dirty="0" err="1" smtClean="0"/>
              <a:t>Magn</a:t>
            </a:r>
            <a:r>
              <a:rPr lang="en-US" i="1" dirty="0" smtClean="0"/>
              <a:t> </a:t>
            </a:r>
            <a:r>
              <a:rPr lang="en-US" i="1" dirty="0" err="1" smtClean="0"/>
              <a:t>Reson</a:t>
            </a:r>
            <a:r>
              <a:rPr lang="en-US" i="1" dirty="0" smtClean="0"/>
              <a:t> Imaging. 2003;14:269–</a:t>
            </a:r>
          </a:p>
          <a:p>
            <a:r>
              <a:rPr lang="tr-TR" dirty="0" smtClean="0"/>
              <a:t>279.</a:t>
            </a:r>
          </a:p>
          <a:p>
            <a:endParaRPr lang="tr-TR" dirty="0" smtClean="0"/>
          </a:p>
        </p:txBody>
      </p:sp>
      <p:sp>
        <p:nvSpPr>
          <p:cNvPr id="4" name="3 Slayt Numarası Yer Tutucusu"/>
          <p:cNvSpPr>
            <a:spLocks noGrp="1"/>
          </p:cNvSpPr>
          <p:nvPr>
            <p:ph type="sldNum" sz="quarter" idx="5"/>
          </p:nvPr>
        </p:nvSpPr>
        <p:spPr/>
        <p:txBody>
          <a:bodyPr/>
          <a:lstStyle/>
          <a:p>
            <a:pPr>
              <a:defRPr/>
            </a:pPr>
            <a:fld id="{B5AC78D5-B95F-4AD1-9896-EC343C6766CD}" type="slidenum">
              <a:rPr lang="tr-TR" smtClean="0">
                <a:solidFill>
                  <a:prstClr val="black"/>
                </a:solidFill>
              </a:rPr>
              <a:pPr>
                <a:defRPr/>
              </a:pPr>
              <a:t>26</a:t>
            </a:fld>
            <a:endParaRPr lang="tr-TR">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Girinti</a:t>
            </a:r>
            <a:r>
              <a:rPr lang="tr-TR" baseline="0" dirty="0" smtClean="0"/>
              <a:t> </a:t>
            </a:r>
            <a:endParaRPr lang="tr-TR" dirty="0"/>
          </a:p>
        </p:txBody>
      </p:sp>
      <p:sp>
        <p:nvSpPr>
          <p:cNvPr id="4" name="Slayt Numarası Yer Tutucusu 3"/>
          <p:cNvSpPr>
            <a:spLocks noGrp="1"/>
          </p:cNvSpPr>
          <p:nvPr>
            <p:ph type="sldNum" sz="quarter" idx="10"/>
          </p:nvPr>
        </p:nvSpPr>
        <p:spPr/>
        <p:txBody>
          <a:bodyPr/>
          <a:lstStyle/>
          <a:p>
            <a:fld id="{B2AE4270-0971-4E49-8E36-F1939CE53AE1}" type="slidenum">
              <a:rPr lang="tr-TR" smtClean="0"/>
              <a:t>27</a:t>
            </a:fld>
            <a:endParaRPr lang="tr-TR"/>
          </a:p>
        </p:txBody>
      </p:sp>
    </p:spTree>
    <p:extLst>
      <p:ext uri="{BB962C8B-B14F-4D97-AF65-F5344CB8AC3E}">
        <p14:creationId xmlns:p14="http://schemas.microsoft.com/office/powerpoint/2010/main" val="2716554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2AE4270-0971-4E49-8E36-F1939CE53AE1}" type="slidenum">
              <a:rPr lang="tr-TR" smtClean="0"/>
              <a:t>30</a:t>
            </a:fld>
            <a:endParaRPr lang="tr-TR"/>
          </a:p>
        </p:txBody>
      </p:sp>
    </p:spTree>
    <p:extLst>
      <p:ext uri="{BB962C8B-B14F-4D97-AF65-F5344CB8AC3E}">
        <p14:creationId xmlns:p14="http://schemas.microsoft.com/office/powerpoint/2010/main" val="13456328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en-US" dirty="0" smtClean="0"/>
              <a:t>Abstract The new classification system of uterine anomalies from the European Society of Human Reproduction and Embryology</a:t>
            </a:r>
          </a:p>
          <a:p>
            <a:r>
              <a:rPr lang="en-US" dirty="0" smtClean="0"/>
              <a:t>and the European Society for </a:t>
            </a:r>
            <a:r>
              <a:rPr lang="en-US" dirty="0" err="1" smtClean="0"/>
              <a:t>Gynaecological</a:t>
            </a:r>
            <a:r>
              <a:rPr lang="en-US" dirty="0" smtClean="0"/>
              <a:t> Endoscopy defines T-shaped and tubular-shaped </a:t>
            </a:r>
            <a:r>
              <a:rPr lang="en-US" dirty="0" err="1" smtClean="0"/>
              <a:t>infantilis</a:t>
            </a:r>
            <a:r>
              <a:rPr lang="en-US" dirty="0" smtClean="0"/>
              <a:t> uteri as ‘</a:t>
            </a:r>
            <a:r>
              <a:rPr lang="en-US" dirty="0" err="1" smtClean="0"/>
              <a:t>dysmorphic</a:t>
            </a:r>
            <a:r>
              <a:rPr lang="en-US" dirty="0" smtClean="0"/>
              <a:t>’. Such</a:t>
            </a:r>
          </a:p>
          <a:p>
            <a:r>
              <a:rPr lang="en-US" dirty="0" smtClean="0"/>
              <a:t>malformations have been proven to be associated with poor reproductive performance. A prospective observational study was conducted</a:t>
            </a:r>
          </a:p>
          <a:p>
            <a:r>
              <a:rPr lang="en-US" dirty="0" smtClean="0"/>
              <a:t>with 30 infertile women with </a:t>
            </a:r>
            <a:r>
              <a:rPr lang="en-US" dirty="0" err="1" smtClean="0"/>
              <a:t>dysmorphic</a:t>
            </a:r>
            <a:r>
              <a:rPr lang="en-US" dirty="0" smtClean="0"/>
              <a:t> uterus who underwent the novel </a:t>
            </a:r>
            <a:r>
              <a:rPr lang="en-US" dirty="0" err="1" smtClean="0"/>
              <a:t>Hysteroscopic</a:t>
            </a:r>
            <a:r>
              <a:rPr lang="en-US" dirty="0" smtClean="0"/>
              <a:t> Outpatient </a:t>
            </a:r>
            <a:r>
              <a:rPr lang="en-US" dirty="0" err="1" smtClean="0"/>
              <a:t>Metroplasty</a:t>
            </a:r>
            <a:r>
              <a:rPr lang="en-US" dirty="0" smtClean="0"/>
              <a:t> to Expand</a:t>
            </a:r>
          </a:p>
          <a:p>
            <a:r>
              <a:rPr lang="en-US" dirty="0" err="1" smtClean="0"/>
              <a:t>Dysmorphic</a:t>
            </a:r>
            <a:r>
              <a:rPr lang="en-US" dirty="0" smtClean="0"/>
              <a:t> Uteri (HOME-DU ) technique. Incisions are made on the uterine walls with a 5 </a:t>
            </a:r>
            <a:r>
              <a:rPr lang="en-US" dirty="0" err="1" smtClean="0"/>
              <a:t>Fr</a:t>
            </a:r>
            <a:r>
              <a:rPr lang="en-US" dirty="0" smtClean="0"/>
              <a:t> bipolar electrode. The procedure was</a:t>
            </a:r>
          </a:p>
          <a:p>
            <a:r>
              <a:rPr lang="en-US" dirty="0" smtClean="0"/>
              <a:t>conducted in outpatients under conscious sedation, using a 5-mm office </a:t>
            </a:r>
            <a:r>
              <a:rPr lang="en-US" dirty="0" err="1" smtClean="0"/>
              <a:t>hysteroscope</a:t>
            </a:r>
            <a:r>
              <a:rPr lang="en-US" dirty="0" smtClean="0"/>
              <a:t>. The technique was successful in all cases without</a:t>
            </a:r>
          </a:p>
          <a:p>
            <a:r>
              <a:rPr lang="en-US" dirty="0" smtClean="0"/>
              <a:t>complications. A net increase of uterine volume was found, as measured at hysteroscopy and three-dimensional </a:t>
            </a:r>
            <a:r>
              <a:rPr lang="en-US" dirty="0" err="1" smtClean="0"/>
              <a:t>transvaginal</a:t>
            </a:r>
            <a:r>
              <a:rPr lang="en-US" dirty="0" smtClean="0"/>
              <a:t> ultrasound</a:t>
            </a:r>
          </a:p>
          <a:p>
            <a:r>
              <a:rPr lang="en-US" dirty="0" smtClean="0"/>
              <a:t>(P &lt; 0.001). Uterine morphology improved in all patients but one. At mean follow-up of 15 months, clinical pregnancy rate</a:t>
            </a:r>
          </a:p>
          <a:p>
            <a:r>
              <a:rPr lang="en-US" dirty="0" smtClean="0"/>
              <a:t>was 57% and term delivery rate 65%. These early data support HOME-DU as safe and effective in expanding the volume and normalizing</a:t>
            </a:r>
          </a:p>
          <a:p>
            <a:r>
              <a:rPr lang="en-US" dirty="0" smtClean="0"/>
              <a:t>the appearance of the uterine cavity of </a:t>
            </a:r>
            <a:r>
              <a:rPr lang="en-US" dirty="0" err="1" smtClean="0"/>
              <a:t>dysmorphic</a:t>
            </a:r>
            <a:r>
              <a:rPr lang="en-US" dirty="0" smtClean="0"/>
              <a:t> uteri. Although the cohort was small, pregnancy and live births outcomes</a:t>
            </a:r>
          </a:p>
          <a:p>
            <a:r>
              <a:rPr lang="en-US" dirty="0" smtClean="0"/>
              <a:t>were </a:t>
            </a:r>
            <a:r>
              <a:rPr lang="en-US" dirty="0" err="1" smtClean="0"/>
              <a:t>favourable</a:t>
            </a:r>
            <a:r>
              <a:rPr lang="en-US" dirty="0" smtClean="0"/>
              <a:t> in this poor-prognosis group, implying desirable benefits, which should be compared with other techniques.</a:t>
            </a:r>
            <a:endParaRPr lang="tr-TR" dirty="0"/>
          </a:p>
        </p:txBody>
      </p:sp>
      <p:sp>
        <p:nvSpPr>
          <p:cNvPr id="4" name="Slayt Numarası Yer Tutucusu 3"/>
          <p:cNvSpPr>
            <a:spLocks noGrp="1"/>
          </p:cNvSpPr>
          <p:nvPr>
            <p:ph type="sldNum" sz="quarter" idx="10"/>
          </p:nvPr>
        </p:nvSpPr>
        <p:spPr/>
        <p:txBody>
          <a:bodyPr/>
          <a:lstStyle/>
          <a:p>
            <a:fld id="{B2AE4270-0971-4E49-8E36-F1939CE53AE1}" type="slidenum">
              <a:rPr lang="tr-TR" smtClean="0">
                <a:solidFill>
                  <a:prstClr val="black"/>
                </a:solidFill>
              </a:rPr>
              <a:pPr/>
              <a:t>34</a:t>
            </a:fld>
            <a:endParaRPr lang="tr-TR">
              <a:solidFill>
                <a:prstClr val="black"/>
              </a:solidFill>
            </a:endParaRPr>
          </a:p>
        </p:txBody>
      </p:sp>
    </p:spTree>
    <p:extLst>
      <p:ext uri="{BB962C8B-B14F-4D97-AF65-F5344CB8AC3E}">
        <p14:creationId xmlns:p14="http://schemas.microsoft.com/office/powerpoint/2010/main" val="16324958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FCA67A32-0BC8-4E1B-AECF-6BAE491C1D7A}" type="datetimeFigureOut">
              <a:rPr lang="tr-TR" smtClean="0">
                <a:solidFill>
                  <a:prstClr val="black">
                    <a:tint val="75000"/>
                  </a:prstClr>
                </a:solidFill>
              </a:rPr>
              <a:pPr/>
              <a:t>11.03.2018</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1F9AAEB8-F75A-41FE-8D56-4B24E58B5024}"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568466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CA67A32-0BC8-4E1B-AECF-6BAE491C1D7A}" type="datetimeFigureOut">
              <a:rPr lang="tr-TR" smtClean="0">
                <a:solidFill>
                  <a:prstClr val="black">
                    <a:tint val="75000"/>
                  </a:prstClr>
                </a:solidFill>
              </a:rPr>
              <a:pPr/>
              <a:t>11.03.2018</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1F9AAEB8-F75A-41FE-8D56-4B24E58B5024}"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640165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CA67A32-0BC8-4E1B-AECF-6BAE491C1D7A}" type="datetimeFigureOut">
              <a:rPr lang="tr-TR" smtClean="0">
                <a:solidFill>
                  <a:prstClr val="black">
                    <a:tint val="75000"/>
                  </a:prstClr>
                </a:solidFill>
              </a:rPr>
              <a:pPr/>
              <a:t>11.03.2018</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1F9AAEB8-F75A-41FE-8D56-4B24E58B5024}"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4294063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FCA67A32-0BC8-4E1B-AECF-6BAE491C1D7A}" type="datetimeFigureOut">
              <a:rPr lang="tr-TR" smtClean="0">
                <a:solidFill>
                  <a:prstClr val="black">
                    <a:tint val="75000"/>
                  </a:prstClr>
                </a:solidFill>
              </a:rPr>
              <a:pPr/>
              <a:t>11.03.2018</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1F9AAEB8-F75A-41FE-8D56-4B24E58B5024}"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5970565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FCA67A32-0BC8-4E1B-AECF-6BAE491C1D7A}" type="datetimeFigureOut">
              <a:rPr lang="tr-TR" smtClean="0">
                <a:solidFill>
                  <a:prstClr val="black">
                    <a:tint val="75000"/>
                  </a:prstClr>
                </a:solidFill>
              </a:rPr>
              <a:pPr/>
              <a:t>11.03.2018</a:t>
            </a:fld>
            <a:endParaRPr lang="tr-TR">
              <a:solidFill>
                <a:prstClr val="black">
                  <a:tint val="75000"/>
                </a:prstClr>
              </a:solidFill>
            </a:endParaRPr>
          </a:p>
        </p:txBody>
      </p:sp>
      <p:sp>
        <p:nvSpPr>
          <p:cNvPr id="5" name="Altbilgi Yer Tutucusu 4"/>
          <p:cNvSpPr>
            <a:spLocks noGrp="1"/>
          </p:cNvSpPr>
          <p:nvPr>
            <p:ph type="ftr" sz="quarter" idx="11"/>
          </p:nvPr>
        </p:nvSpPr>
        <p:spPr/>
        <p:txBody>
          <a:bodyPr/>
          <a:lstStyle/>
          <a:p>
            <a:endParaRPr lang="tr-TR">
              <a:solidFill>
                <a:prstClr val="black">
                  <a:tint val="75000"/>
                </a:prstClr>
              </a:solidFill>
            </a:endParaRPr>
          </a:p>
        </p:txBody>
      </p:sp>
      <p:sp>
        <p:nvSpPr>
          <p:cNvPr id="6" name="Slayt Numarası Yer Tutucusu 5"/>
          <p:cNvSpPr>
            <a:spLocks noGrp="1"/>
          </p:cNvSpPr>
          <p:nvPr>
            <p:ph type="sldNum" sz="quarter" idx="12"/>
          </p:nvPr>
        </p:nvSpPr>
        <p:spPr/>
        <p:txBody>
          <a:bodyPr/>
          <a:lstStyle/>
          <a:p>
            <a:fld id="{1F9AAEB8-F75A-41FE-8D56-4B24E58B5024}"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10104398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FCA67A32-0BC8-4E1B-AECF-6BAE491C1D7A}" type="datetimeFigureOut">
              <a:rPr lang="tr-TR" smtClean="0">
                <a:solidFill>
                  <a:prstClr val="black">
                    <a:tint val="75000"/>
                  </a:prstClr>
                </a:solidFill>
              </a:rPr>
              <a:pPr/>
              <a:t>11.03.2018</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1F9AAEB8-F75A-41FE-8D56-4B24E58B5024}"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897133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FCA67A32-0BC8-4E1B-AECF-6BAE491C1D7A}" type="datetimeFigureOut">
              <a:rPr lang="tr-TR" smtClean="0">
                <a:solidFill>
                  <a:prstClr val="black">
                    <a:tint val="75000"/>
                  </a:prstClr>
                </a:solidFill>
              </a:rPr>
              <a:pPr/>
              <a:t>11.03.2018</a:t>
            </a:fld>
            <a:endParaRPr lang="tr-TR">
              <a:solidFill>
                <a:prstClr val="black">
                  <a:tint val="75000"/>
                </a:prstClr>
              </a:solidFill>
            </a:endParaRPr>
          </a:p>
        </p:txBody>
      </p:sp>
      <p:sp>
        <p:nvSpPr>
          <p:cNvPr id="8" name="Altbilgi Yer Tutucusu 7"/>
          <p:cNvSpPr>
            <a:spLocks noGrp="1"/>
          </p:cNvSpPr>
          <p:nvPr>
            <p:ph type="ftr" sz="quarter" idx="11"/>
          </p:nvPr>
        </p:nvSpPr>
        <p:spPr/>
        <p:txBody>
          <a:bodyPr/>
          <a:lstStyle/>
          <a:p>
            <a:endParaRPr lang="tr-TR">
              <a:solidFill>
                <a:prstClr val="black">
                  <a:tint val="75000"/>
                </a:prstClr>
              </a:solidFill>
            </a:endParaRPr>
          </a:p>
        </p:txBody>
      </p:sp>
      <p:sp>
        <p:nvSpPr>
          <p:cNvPr id="9" name="Slayt Numarası Yer Tutucusu 8"/>
          <p:cNvSpPr>
            <a:spLocks noGrp="1"/>
          </p:cNvSpPr>
          <p:nvPr>
            <p:ph type="sldNum" sz="quarter" idx="12"/>
          </p:nvPr>
        </p:nvSpPr>
        <p:spPr/>
        <p:txBody>
          <a:bodyPr/>
          <a:lstStyle/>
          <a:p>
            <a:fld id="{1F9AAEB8-F75A-41FE-8D56-4B24E58B5024}"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7543780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FCA67A32-0BC8-4E1B-AECF-6BAE491C1D7A}" type="datetimeFigureOut">
              <a:rPr lang="tr-TR" smtClean="0">
                <a:solidFill>
                  <a:prstClr val="black">
                    <a:tint val="75000"/>
                  </a:prstClr>
                </a:solidFill>
              </a:rPr>
              <a:pPr/>
              <a:t>11.03.2018</a:t>
            </a:fld>
            <a:endParaRPr lang="tr-TR">
              <a:solidFill>
                <a:prstClr val="black">
                  <a:tint val="75000"/>
                </a:prstClr>
              </a:solidFill>
            </a:endParaRPr>
          </a:p>
        </p:txBody>
      </p:sp>
      <p:sp>
        <p:nvSpPr>
          <p:cNvPr id="4" name="Altbilgi Yer Tutucusu 3"/>
          <p:cNvSpPr>
            <a:spLocks noGrp="1"/>
          </p:cNvSpPr>
          <p:nvPr>
            <p:ph type="ftr" sz="quarter" idx="11"/>
          </p:nvPr>
        </p:nvSpPr>
        <p:spPr/>
        <p:txBody>
          <a:bodyPr/>
          <a:lstStyle/>
          <a:p>
            <a:endParaRPr lang="tr-TR">
              <a:solidFill>
                <a:prstClr val="black">
                  <a:tint val="75000"/>
                </a:prstClr>
              </a:solidFill>
            </a:endParaRPr>
          </a:p>
        </p:txBody>
      </p:sp>
      <p:sp>
        <p:nvSpPr>
          <p:cNvPr id="5" name="Slayt Numarası Yer Tutucusu 4"/>
          <p:cNvSpPr>
            <a:spLocks noGrp="1"/>
          </p:cNvSpPr>
          <p:nvPr>
            <p:ph type="sldNum" sz="quarter" idx="12"/>
          </p:nvPr>
        </p:nvSpPr>
        <p:spPr/>
        <p:txBody>
          <a:bodyPr/>
          <a:lstStyle/>
          <a:p>
            <a:fld id="{1F9AAEB8-F75A-41FE-8D56-4B24E58B5024}"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5125194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FCA67A32-0BC8-4E1B-AECF-6BAE491C1D7A}" type="datetimeFigureOut">
              <a:rPr lang="tr-TR" smtClean="0">
                <a:solidFill>
                  <a:prstClr val="black">
                    <a:tint val="75000"/>
                  </a:prstClr>
                </a:solidFill>
              </a:rPr>
              <a:pPr/>
              <a:t>11.03.2018</a:t>
            </a:fld>
            <a:endParaRPr lang="tr-TR">
              <a:solidFill>
                <a:prstClr val="black">
                  <a:tint val="75000"/>
                </a:prstClr>
              </a:solidFill>
            </a:endParaRPr>
          </a:p>
        </p:txBody>
      </p:sp>
      <p:sp>
        <p:nvSpPr>
          <p:cNvPr id="3" name="Altbilgi Yer Tutucusu 2"/>
          <p:cNvSpPr>
            <a:spLocks noGrp="1"/>
          </p:cNvSpPr>
          <p:nvPr>
            <p:ph type="ftr" sz="quarter" idx="11"/>
          </p:nvPr>
        </p:nvSpPr>
        <p:spPr/>
        <p:txBody>
          <a:bodyPr/>
          <a:lstStyle/>
          <a:p>
            <a:endParaRPr lang="tr-TR">
              <a:solidFill>
                <a:prstClr val="black">
                  <a:tint val="75000"/>
                </a:prstClr>
              </a:solidFill>
            </a:endParaRPr>
          </a:p>
        </p:txBody>
      </p:sp>
      <p:sp>
        <p:nvSpPr>
          <p:cNvPr id="4" name="Slayt Numarası Yer Tutucusu 3"/>
          <p:cNvSpPr>
            <a:spLocks noGrp="1"/>
          </p:cNvSpPr>
          <p:nvPr>
            <p:ph type="sldNum" sz="quarter" idx="12"/>
          </p:nvPr>
        </p:nvSpPr>
        <p:spPr/>
        <p:txBody>
          <a:bodyPr/>
          <a:lstStyle/>
          <a:p>
            <a:fld id="{1F9AAEB8-F75A-41FE-8D56-4B24E58B5024}"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1926122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FCA67A32-0BC8-4E1B-AECF-6BAE491C1D7A}" type="datetimeFigureOut">
              <a:rPr lang="tr-TR" smtClean="0">
                <a:solidFill>
                  <a:prstClr val="black">
                    <a:tint val="75000"/>
                  </a:prstClr>
                </a:solidFill>
              </a:rPr>
              <a:pPr/>
              <a:t>11.03.2018</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1F9AAEB8-F75A-41FE-8D56-4B24E58B5024}"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0746644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FCA67A32-0BC8-4E1B-AECF-6BAE491C1D7A}" type="datetimeFigureOut">
              <a:rPr lang="tr-TR" smtClean="0">
                <a:solidFill>
                  <a:prstClr val="black">
                    <a:tint val="75000"/>
                  </a:prstClr>
                </a:solidFill>
              </a:rPr>
              <a:pPr/>
              <a:t>11.03.2018</a:t>
            </a:fld>
            <a:endParaRPr lang="tr-TR">
              <a:solidFill>
                <a:prstClr val="black">
                  <a:tint val="75000"/>
                </a:prstClr>
              </a:solidFill>
            </a:endParaRPr>
          </a:p>
        </p:txBody>
      </p:sp>
      <p:sp>
        <p:nvSpPr>
          <p:cNvPr id="6" name="Altbilgi Yer Tutucusu 5"/>
          <p:cNvSpPr>
            <a:spLocks noGrp="1"/>
          </p:cNvSpPr>
          <p:nvPr>
            <p:ph type="ftr" sz="quarter" idx="11"/>
          </p:nvPr>
        </p:nvSpPr>
        <p:spPr/>
        <p:txBody>
          <a:bodyPr/>
          <a:lstStyle/>
          <a:p>
            <a:endParaRPr lang="tr-TR">
              <a:solidFill>
                <a:prstClr val="black">
                  <a:tint val="75000"/>
                </a:prstClr>
              </a:solidFill>
            </a:endParaRPr>
          </a:p>
        </p:txBody>
      </p:sp>
      <p:sp>
        <p:nvSpPr>
          <p:cNvPr id="7" name="Slayt Numarası Yer Tutucusu 6"/>
          <p:cNvSpPr>
            <a:spLocks noGrp="1"/>
          </p:cNvSpPr>
          <p:nvPr>
            <p:ph type="sldNum" sz="quarter" idx="12"/>
          </p:nvPr>
        </p:nvSpPr>
        <p:spPr/>
        <p:txBody>
          <a:bodyPr/>
          <a:lstStyle/>
          <a:p>
            <a:fld id="{1F9AAEB8-F75A-41FE-8D56-4B24E58B5024}"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2329644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A67A32-0BC8-4E1B-AECF-6BAE491C1D7A}" type="datetimeFigureOut">
              <a:rPr lang="tr-TR" smtClean="0">
                <a:solidFill>
                  <a:prstClr val="black">
                    <a:tint val="75000"/>
                  </a:prstClr>
                </a:solidFill>
              </a:rPr>
              <a:pPr/>
              <a:t>11.03.2018</a:t>
            </a:fld>
            <a:endParaRPr lang="tr-TR">
              <a:solidFill>
                <a:prstClr val="black">
                  <a:tint val="75000"/>
                </a:prstClr>
              </a:solidFill>
            </a:endParaRP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black">
                  <a:tint val="75000"/>
                </a:prstClr>
              </a:solidFill>
            </a:endParaRP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9AAEB8-F75A-41FE-8D56-4B24E58B5024}" type="slidenum">
              <a:rPr lang="tr-TR" smtClean="0">
                <a:solidFill>
                  <a:prstClr val="black">
                    <a:tint val="75000"/>
                  </a:prstClr>
                </a:solidFill>
              </a:rPr>
              <a:pPr/>
              <a:t>‹#›</a:t>
            </a:fld>
            <a:endParaRPr lang="tr-TR">
              <a:solidFill>
                <a:prstClr val="black">
                  <a:tint val="75000"/>
                </a:prstClr>
              </a:solidFill>
            </a:endParaRPr>
          </a:p>
        </p:txBody>
      </p:sp>
    </p:spTree>
    <p:extLst>
      <p:ext uri="{BB962C8B-B14F-4D97-AF65-F5344CB8AC3E}">
        <p14:creationId xmlns:p14="http://schemas.microsoft.com/office/powerpoint/2010/main" val="3032059242"/>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peg"/></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noAutofit/>
          </a:bodyPr>
          <a:lstStyle/>
          <a:p>
            <a:r>
              <a:rPr lang="tr-TR" b="1" dirty="0" smtClean="0">
                <a:solidFill>
                  <a:schemeClr val="accent4">
                    <a:lumMod val="75000"/>
                  </a:schemeClr>
                </a:solidFill>
              </a:rPr>
              <a:t>UTERİN SİNEŞİ VE MALFORMASYON YÖNETİMİ : HİSTEROSKOPİNİN YERİ</a:t>
            </a:r>
            <a:endParaRPr lang="tr-TR" b="1" dirty="0">
              <a:solidFill>
                <a:schemeClr val="accent4">
                  <a:lumMod val="75000"/>
                </a:schemeClr>
              </a:solidFill>
            </a:endParaRPr>
          </a:p>
        </p:txBody>
      </p:sp>
      <p:sp>
        <p:nvSpPr>
          <p:cNvPr id="3" name="Alt Başlık 2"/>
          <p:cNvSpPr>
            <a:spLocks noGrp="1"/>
          </p:cNvSpPr>
          <p:nvPr>
            <p:ph type="subTitle" idx="1"/>
          </p:nvPr>
        </p:nvSpPr>
        <p:spPr>
          <a:xfrm>
            <a:off x="1331640" y="4293096"/>
            <a:ext cx="6400800" cy="1752600"/>
          </a:xfrm>
        </p:spPr>
        <p:txBody>
          <a:bodyPr/>
          <a:lstStyle/>
          <a:p>
            <a:r>
              <a:rPr lang="tr-TR" b="1" dirty="0" smtClean="0">
                <a:solidFill>
                  <a:schemeClr val="accent4"/>
                </a:solidFill>
              </a:rPr>
              <a:t>Prof. Dr. Pelin ÖÇAL </a:t>
            </a:r>
          </a:p>
          <a:p>
            <a:r>
              <a:rPr lang="tr-TR" b="1" dirty="0" smtClean="0">
                <a:solidFill>
                  <a:schemeClr val="accent4"/>
                </a:solidFill>
              </a:rPr>
              <a:t>Cerrahpaşa Tıp Fakültesi </a:t>
            </a:r>
            <a:endParaRPr lang="tr-TR" b="1" dirty="0">
              <a:solidFill>
                <a:schemeClr val="accent4"/>
              </a:solidFill>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241" y="5106590"/>
            <a:ext cx="2160240" cy="1597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4922" y="759025"/>
            <a:ext cx="2164830" cy="14109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84239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normAutofit/>
          </a:bodyPr>
          <a:lstStyle/>
          <a:p>
            <a:pPr eaLnBrk="1" hangingPunct="1"/>
            <a:r>
              <a:rPr lang="tr-TR" sz="4000" b="1" dirty="0" smtClean="0">
                <a:solidFill>
                  <a:srgbClr val="7030A0"/>
                </a:solidFill>
              </a:rPr>
              <a:t>ASRM (AFS) SINIFLANDIRMASI</a:t>
            </a:r>
          </a:p>
        </p:txBody>
      </p:sp>
      <p:pic>
        <p:nvPicPr>
          <p:cNvPr id="16388"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506528"/>
            <a:ext cx="8229600" cy="4733925"/>
          </a:xfrm>
          <a:prstGeom prst="rect">
            <a:avLst/>
          </a:prstGeom>
          <a:noFill/>
          <a:ln w="38100">
            <a:solidFill>
              <a:srgbClr val="7030A0"/>
            </a:solidFill>
            <a:round/>
            <a:headEnd/>
            <a:tailEnd/>
          </a:ln>
          <a:extLst>
            <a:ext uri="{909E8E84-426E-40DD-AFC4-6F175D3DCCD1}">
              <a14:hiddenFill xmlns:a14="http://schemas.microsoft.com/office/drawing/2010/main">
                <a:solidFill>
                  <a:srgbClr val="FFFFFF"/>
                </a:solidFill>
              </a14:hiddenFill>
            </a:ext>
          </a:extLst>
        </p:spPr>
      </p:pic>
      <p:sp>
        <p:nvSpPr>
          <p:cNvPr id="16389" name="TextBox 4"/>
          <p:cNvSpPr txBox="1">
            <a:spLocks noChangeArrowheads="1"/>
          </p:cNvSpPr>
          <p:nvPr/>
        </p:nvSpPr>
        <p:spPr bwMode="auto">
          <a:xfrm>
            <a:off x="5508104" y="6347733"/>
            <a:ext cx="28082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eaLnBrk="1" hangingPunct="1"/>
            <a:r>
              <a:rPr lang="tr-TR" b="1" dirty="0">
                <a:latin typeface="Calibri" charset="0"/>
              </a:rPr>
              <a:t>(</a:t>
            </a:r>
            <a:r>
              <a:rPr lang="tr-TR" b="1" dirty="0" err="1">
                <a:latin typeface="Calibri" charset="0"/>
              </a:rPr>
              <a:t>Yu</a:t>
            </a:r>
            <a:r>
              <a:rPr lang="tr-TR" b="1" dirty="0">
                <a:latin typeface="Calibri" charset="0"/>
              </a:rPr>
              <a:t> et al, </a:t>
            </a:r>
            <a:r>
              <a:rPr lang="tr-TR" b="1" dirty="0" err="1">
                <a:latin typeface="Calibri" charset="0"/>
              </a:rPr>
              <a:t>Fertil</a:t>
            </a:r>
            <a:r>
              <a:rPr lang="tr-TR" b="1" dirty="0">
                <a:latin typeface="Calibri" charset="0"/>
              </a:rPr>
              <a:t> Steril, 2008)</a:t>
            </a:r>
          </a:p>
        </p:txBody>
      </p:sp>
    </p:spTree>
    <p:extLst>
      <p:ext uri="{BB962C8B-B14F-4D97-AF65-F5344CB8AC3E}">
        <p14:creationId xmlns:p14="http://schemas.microsoft.com/office/powerpoint/2010/main" val="39364113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42863"/>
            <a:ext cx="8229600" cy="1143001"/>
          </a:xfrm>
        </p:spPr>
        <p:txBody>
          <a:bodyPr>
            <a:normAutofit fontScale="90000"/>
          </a:bodyPr>
          <a:lstStyle/>
          <a:p>
            <a:pPr eaLnBrk="1" hangingPunct="1"/>
            <a:r>
              <a:rPr lang="tr-TR" sz="3600" b="1" dirty="0" err="1" smtClean="0">
                <a:solidFill>
                  <a:srgbClr val="7030A0"/>
                </a:solidFill>
              </a:rPr>
              <a:t>European</a:t>
            </a:r>
            <a:r>
              <a:rPr lang="tr-TR" sz="3600" b="1" dirty="0" smtClean="0">
                <a:solidFill>
                  <a:srgbClr val="7030A0"/>
                </a:solidFill>
              </a:rPr>
              <a:t> </a:t>
            </a:r>
            <a:r>
              <a:rPr lang="tr-TR" sz="3600" b="1" dirty="0" err="1" smtClean="0">
                <a:solidFill>
                  <a:srgbClr val="7030A0"/>
                </a:solidFill>
              </a:rPr>
              <a:t>Society</a:t>
            </a:r>
            <a:r>
              <a:rPr lang="tr-TR" sz="3600" b="1" dirty="0" smtClean="0">
                <a:solidFill>
                  <a:srgbClr val="7030A0"/>
                </a:solidFill>
              </a:rPr>
              <a:t> of </a:t>
            </a:r>
            <a:r>
              <a:rPr lang="tr-TR" sz="3600" b="1" dirty="0" err="1" smtClean="0">
                <a:solidFill>
                  <a:srgbClr val="7030A0"/>
                </a:solidFill>
              </a:rPr>
              <a:t>Gynecological</a:t>
            </a:r>
            <a:r>
              <a:rPr lang="tr-TR" sz="3600" b="1" dirty="0" smtClean="0">
                <a:solidFill>
                  <a:srgbClr val="7030A0"/>
                </a:solidFill>
              </a:rPr>
              <a:t> </a:t>
            </a:r>
            <a:r>
              <a:rPr lang="tr-TR" sz="3600" b="1" dirty="0" err="1" smtClean="0">
                <a:solidFill>
                  <a:srgbClr val="7030A0"/>
                </a:solidFill>
              </a:rPr>
              <a:t>Endoscopy</a:t>
            </a:r>
            <a:r>
              <a:rPr lang="tr-TR" sz="3600" b="1" dirty="0" smtClean="0">
                <a:solidFill>
                  <a:srgbClr val="7030A0"/>
                </a:solidFill>
              </a:rPr>
              <a:t> Sınıflandırması</a:t>
            </a:r>
          </a:p>
        </p:txBody>
      </p:sp>
      <p:sp>
        <p:nvSpPr>
          <p:cNvPr id="17411" name="Content Placeholder 2"/>
          <p:cNvSpPr>
            <a:spLocks noGrp="1"/>
          </p:cNvSpPr>
          <p:nvPr>
            <p:ph idx="1"/>
          </p:nvPr>
        </p:nvSpPr>
        <p:spPr/>
        <p:txBody>
          <a:bodyPr/>
          <a:lstStyle/>
          <a:p>
            <a:pPr eaLnBrk="1" hangingPunct="1"/>
            <a:endParaRPr lang="tr-TR" smtClean="0"/>
          </a:p>
        </p:txBody>
      </p:sp>
      <p:pic>
        <p:nvPicPr>
          <p:cNvPr id="17412"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124744"/>
            <a:ext cx="8229600" cy="5329237"/>
          </a:xfrm>
          <a:prstGeom prst="rect">
            <a:avLst/>
          </a:prstGeom>
          <a:noFill/>
          <a:ln w="38100">
            <a:solidFill>
              <a:srgbClr val="7030A0"/>
            </a:solidFill>
            <a:round/>
            <a:headEnd/>
            <a:tailEnd/>
          </a:ln>
          <a:extLst>
            <a:ext uri="{909E8E84-426E-40DD-AFC4-6F175D3DCCD1}">
              <a14:hiddenFill xmlns:a14="http://schemas.microsoft.com/office/drawing/2010/main">
                <a:solidFill>
                  <a:srgbClr val="FFFFFF"/>
                </a:solidFill>
              </a14:hiddenFill>
            </a:ext>
          </a:extLst>
        </p:spPr>
      </p:pic>
      <p:sp>
        <p:nvSpPr>
          <p:cNvPr id="17413" name="TextBox 4"/>
          <p:cNvSpPr txBox="1">
            <a:spLocks noChangeArrowheads="1"/>
          </p:cNvSpPr>
          <p:nvPr/>
        </p:nvSpPr>
        <p:spPr bwMode="auto">
          <a:xfrm>
            <a:off x="5878512" y="6502627"/>
            <a:ext cx="28082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eaLnBrk="1" hangingPunct="1"/>
            <a:r>
              <a:rPr lang="tr-TR" b="1" dirty="0">
                <a:latin typeface="Calibri" charset="0"/>
              </a:rPr>
              <a:t>(</a:t>
            </a:r>
            <a:r>
              <a:rPr lang="tr-TR" b="1" dirty="0" err="1">
                <a:latin typeface="Calibri" charset="0"/>
              </a:rPr>
              <a:t>Yu</a:t>
            </a:r>
            <a:r>
              <a:rPr lang="tr-TR" b="1" dirty="0">
                <a:latin typeface="Calibri" charset="0"/>
              </a:rPr>
              <a:t> et al, </a:t>
            </a:r>
            <a:r>
              <a:rPr lang="tr-TR" b="1" dirty="0" err="1">
                <a:latin typeface="Calibri" charset="0"/>
              </a:rPr>
              <a:t>Fertil</a:t>
            </a:r>
            <a:r>
              <a:rPr lang="tr-TR" b="1" dirty="0">
                <a:latin typeface="Calibri" charset="0"/>
              </a:rPr>
              <a:t> Steril, 2008)</a:t>
            </a:r>
          </a:p>
        </p:txBody>
      </p:sp>
    </p:spTree>
    <p:extLst>
      <p:ext uri="{BB962C8B-B14F-4D97-AF65-F5344CB8AC3E}">
        <p14:creationId xmlns:p14="http://schemas.microsoft.com/office/powerpoint/2010/main" val="439846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6" y="260648"/>
            <a:ext cx="8229600" cy="1143000"/>
          </a:xfrm>
        </p:spPr>
        <p:txBody>
          <a:bodyPr/>
          <a:lstStyle/>
          <a:p>
            <a:r>
              <a:rPr lang="tr-TR" b="1" dirty="0">
                <a:solidFill>
                  <a:srgbClr val="7030A0"/>
                </a:solidFill>
              </a:rPr>
              <a:t>HİSTEROSKOPİK ADEZYOLİZİS</a:t>
            </a:r>
          </a:p>
        </p:txBody>
      </p:sp>
      <p:sp>
        <p:nvSpPr>
          <p:cNvPr id="3" name="İçerik Yer Tutucusu 2"/>
          <p:cNvSpPr>
            <a:spLocks noGrp="1"/>
          </p:cNvSpPr>
          <p:nvPr>
            <p:ph idx="1"/>
          </p:nvPr>
        </p:nvSpPr>
        <p:spPr>
          <a:xfrm>
            <a:off x="0" y="1268760"/>
            <a:ext cx="9324528" cy="4525963"/>
          </a:xfrm>
        </p:spPr>
        <p:txBody>
          <a:bodyPr>
            <a:normAutofit/>
          </a:bodyPr>
          <a:lstStyle/>
          <a:p>
            <a:pPr>
              <a:buClr>
                <a:srgbClr val="7030A0"/>
              </a:buClr>
              <a:buFont typeface="Wingdings" pitchFamily="2" charset="2"/>
              <a:buChar char="q"/>
            </a:pPr>
            <a:r>
              <a:rPr lang="tr-TR" sz="3000" dirty="0" err="1"/>
              <a:t>Sineşiler</a:t>
            </a:r>
            <a:r>
              <a:rPr lang="tr-TR" sz="3000" dirty="0"/>
              <a:t> normal </a:t>
            </a:r>
            <a:r>
              <a:rPr lang="tr-TR" sz="3000" dirty="0" err="1"/>
              <a:t>endometriumdan</a:t>
            </a:r>
            <a:r>
              <a:rPr lang="tr-TR" sz="3000" dirty="0"/>
              <a:t> daha  soluk  </a:t>
            </a:r>
            <a:r>
              <a:rPr lang="tr-TR" sz="3000" dirty="0" smtClean="0"/>
              <a:t>renge </a:t>
            </a:r>
            <a:r>
              <a:rPr lang="tr-TR" sz="3000" dirty="0"/>
              <a:t>sahip</a:t>
            </a:r>
          </a:p>
          <a:p>
            <a:pPr>
              <a:buClr>
                <a:srgbClr val="7030A0"/>
              </a:buClr>
              <a:buFont typeface="Wingdings" pitchFamily="2" charset="2"/>
              <a:buChar char="q"/>
            </a:pPr>
            <a:r>
              <a:rPr lang="tr-TR" sz="3000" dirty="0" err="1"/>
              <a:t>Histeroskopun</a:t>
            </a:r>
            <a:r>
              <a:rPr lang="tr-TR" sz="3000" dirty="0"/>
              <a:t> </a:t>
            </a:r>
            <a:r>
              <a:rPr lang="tr-TR" sz="3000" dirty="0" err="1"/>
              <a:t>distal</a:t>
            </a:r>
            <a:r>
              <a:rPr lang="tr-TR" sz="3000" dirty="0"/>
              <a:t>  ucu, </a:t>
            </a:r>
            <a:r>
              <a:rPr lang="tr-TR" sz="3000" dirty="0" smtClean="0"/>
              <a:t> </a:t>
            </a:r>
            <a:r>
              <a:rPr lang="tr-TR" sz="3000" dirty="0"/>
              <a:t>makas, </a:t>
            </a:r>
            <a:r>
              <a:rPr lang="tr-TR" sz="3000" dirty="0" err="1"/>
              <a:t>grasping</a:t>
            </a:r>
            <a:r>
              <a:rPr lang="tr-TR" sz="3000" dirty="0"/>
              <a:t>  forseps veya </a:t>
            </a:r>
            <a:r>
              <a:rPr lang="tr-TR" sz="3000" dirty="0" err="1"/>
              <a:t>elektrokoter</a:t>
            </a:r>
            <a:r>
              <a:rPr lang="tr-TR" sz="3000" dirty="0"/>
              <a:t> </a:t>
            </a:r>
            <a:r>
              <a:rPr lang="tr-TR" sz="3000" dirty="0" err="1"/>
              <a:t>probu</a:t>
            </a:r>
            <a:r>
              <a:rPr lang="tr-TR" sz="3000" dirty="0"/>
              <a:t> ile  kolayca giderilebilmektedir. </a:t>
            </a:r>
          </a:p>
          <a:p>
            <a:pPr>
              <a:buClr>
                <a:srgbClr val="7030A0"/>
              </a:buClr>
              <a:buFont typeface="Wingdings" pitchFamily="2" charset="2"/>
              <a:buChar char="q"/>
            </a:pPr>
            <a:r>
              <a:rPr lang="tr-TR" sz="3000" dirty="0"/>
              <a:t>M</a:t>
            </a:r>
            <a:r>
              <a:rPr lang="tr-TR" sz="3000" dirty="0" smtClean="0"/>
              <a:t>akas </a:t>
            </a:r>
            <a:r>
              <a:rPr lang="tr-TR" sz="3000" dirty="0"/>
              <a:t>ya da biyopsi  forsepsi kullanımının </a:t>
            </a:r>
            <a:r>
              <a:rPr lang="tr-TR" sz="3000" dirty="0" smtClean="0"/>
              <a:t>avantajları:  </a:t>
            </a:r>
            <a:endParaRPr lang="tr-TR" sz="3000" dirty="0"/>
          </a:p>
          <a:p>
            <a:pPr>
              <a:buClr>
                <a:srgbClr val="7030A0"/>
              </a:buClr>
              <a:buFont typeface="Wingdings" pitchFamily="2" charset="2"/>
              <a:buChar char="§"/>
            </a:pPr>
            <a:r>
              <a:rPr lang="tr-TR" sz="3000" dirty="0" smtClean="0"/>
              <a:t>Enerji </a:t>
            </a:r>
            <a:r>
              <a:rPr lang="tr-TR" sz="3000" dirty="0"/>
              <a:t>kaynağına bağlı komplikasyonlardan </a:t>
            </a:r>
            <a:r>
              <a:rPr lang="tr-TR" sz="3000" dirty="0" smtClean="0"/>
              <a:t>korur</a:t>
            </a:r>
            <a:endParaRPr lang="tr-TR" sz="3000" dirty="0"/>
          </a:p>
          <a:p>
            <a:pPr>
              <a:buClr>
                <a:srgbClr val="7030A0"/>
              </a:buClr>
              <a:buFont typeface="Wingdings" pitchFamily="2" charset="2"/>
              <a:buChar char="§"/>
            </a:pPr>
            <a:r>
              <a:rPr lang="tr-TR" sz="3000" dirty="0" err="1"/>
              <a:t>Endometrial</a:t>
            </a:r>
            <a:r>
              <a:rPr lang="tr-TR" sz="3000" dirty="0"/>
              <a:t> </a:t>
            </a:r>
            <a:r>
              <a:rPr lang="tr-TR" sz="3000" dirty="0" err="1"/>
              <a:t>destrüksiyonu</a:t>
            </a:r>
            <a:r>
              <a:rPr lang="tr-TR" sz="3000" dirty="0"/>
              <a:t> </a:t>
            </a:r>
            <a:r>
              <a:rPr lang="tr-TR" sz="3000" dirty="0" smtClean="0"/>
              <a:t>önler</a:t>
            </a:r>
            <a:endParaRPr lang="tr-TR" sz="3000" dirty="0"/>
          </a:p>
          <a:p>
            <a:pPr>
              <a:buClr>
                <a:srgbClr val="7030A0"/>
              </a:buClr>
              <a:buFont typeface="Wingdings" pitchFamily="2" charset="2"/>
              <a:buChar char="§"/>
            </a:pPr>
            <a:r>
              <a:rPr lang="tr-TR" sz="3000" dirty="0" err="1"/>
              <a:t>Rekürren</a:t>
            </a:r>
            <a:r>
              <a:rPr lang="tr-TR" sz="3000" dirty="0"/>
              <a:t> adezyonları </a:t>
            </a:r>
            <a:r>
              <a:rPr lang="tr-TR" sz="3000" dirty="0" smtClean="0"/>
              <a:t>azaltır</a:t>
            </a:r>
            <a:endParaRPr lang="tr-TR" sz="3000" dirty="0"/>
          </a:p>
          <a:p>
            <a:endParaRPr lang="tr-TR"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4128" y="4653136"/>
            <a:ext cx="3288383" cy="20909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696" y="5805264"/>
            <a:ext cx="3567113" cy="676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390310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353043" y="202692"/>
            <a:ext cx="790955" cy="1199387"/>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444500" y="244602"/>
            <a:ext cx="8255000" cy="756920"/>
          </a:xfrm>
          <a:prstGeom prst="rect">
            <a:avLst/>
          </a:prstGeom>
        </p:spPr>
        <p:txBody>
          <a:bodyPr vert="horz" wrap="square" lIns="0" tIns="12700" rIns="0" bIns="0" rtlCol="0">
            <a:spAutoFit/>
          </a:bodyPr>
          <a:lstStyle/>
          <a:p>
            <a:pPr marL="12700">
              <a:lnSpc>
                <a:spcPct val="100000"/>
              </a:lnSpc>
              <a:spcBef>
                <a:spcPts val="100"/>
              </a:spcBef>
            </a:pPr>
            <a:r>
              <a:rPr sz="4800" i="0" spc="-1200" dirty="0">
                <a:latin typeface="Times New Roman"/>
                <a:cs typeface="Times New Roman"/>
              </a:rPr>
              <a:t> </a:t>
            </a:r>
            <a:r>
              <a:rPr sz="4800" b="1" spc="-5" dirty="0">
                <a:solidFill>
                  <a:srgbClr val="7030A0"/>
                </a:solidFill>
                <a:cs typeface="Monotype Corsiva"/>
              </a:rPr>
              <a:t>HİSTEROSKOPİK</a:t>
            </a:r>
            <a:r>
              <a:rPr sz="4800" b="1" spc="-65" dirty="0">
                <a:solidFill>
                  <a:srgbClr val="7030A0"/>
                </a:solidFill>
                <a:cs typeface="Monotype Corsiva"/>
              </a:rPr>
              <a:t> </a:t>
            </a:r>
            <a:r>
              <a:rPr sz="4800" b="1" spc="-5" dirty="0">
                <a:solidFill>
                  <a:srgbClr val="7030A0"/>
                </a:solidFill>
                <a:cs typeface="Monotype Corsiva"/>
              </a:rPr>
              <a:t>ADEZYOLİZİS</a:t>
            </a:r>
            <a:endParaRPr sz="4800" b="1" dirty="0">
              <a:solidFill>
                <a:srgbClr val="7030A0"/>
              </a:solidFill>
              <a:cs typeface="Monotype Corsiva"/>
            </a:endParaRPr>
          </a:p>
        </p:txBody>
      </p:sp>
      <p:sp>
        <p:nvSpPr>
          <p:cNvPr id="4" name="object 4"/>
          <p:cNvSpPr txBox="1"/>
          <p:nvPr/>
        </p:nvSpPr>
        <p:spPr>
          <a:xfrm>
            <a:off x="2034667" y="6150051"/>
            <a:ext cx="6787515" cy="258404"/>
          </a:xfrm>
          <a:prstGeom prst="rect">
            <a:avLst/>
          </a:prstGeom>
        </p:spPr>
        <p:txBody>
          <a:bodyPr vert="horz" wrap="square" lIns="0" tIns="12065" rIns="0" bIns="0" rtlCol="0">
            <a:spAutoFit/>
          </a:bodyPr>
          <a:lstStyle/>
          <a:p>
            <a:pPr marL="12700">
              <a:lnSpc>
                <a:spcPct val="100000"/>
              </a:lnSpc>
              <a:spcBef>
                <a:spcPts val="95"/>
              </a:spcBef>
            </a:pPr>
            <a:r>
              <a:rPr sz="1600" b="1" i="1" spc="-5" dirty="0">
                <a:latin typeface="Comic Sans MS"/>
                <a:cs typeface="Comic Sans MS"/>
              </a:rPr>
              <a:t>M.March , </a:t>
            </a:r>
            <a:r>
              <a:rPr sz="1600" b="1" i="1" spc="-10" dirty="0">
                <a:latin typeface="Comic Sans MS"/>
                <a:cs typeface="Comic Sans MS"/>
              </a:rPr>
              <a:t>Management </a:t>
            </a:r>
            <a:r>
              <a:rPr sz="1600" b="1" i="1" spc="-5" dirty="0">
                <a:latin typeface="Comic Sans MS"/>
                <a:cs typeface="Comic Sans MS"/>
              </a:rPr>
              <a:t>of </a:t>
            </a:r>
            <a:r>
              <a:rPr sz="1600" b="1" i="1" spc="-10" dirty="0">
                <a:latin typeface="Comic Sans MS"/>
                <a:cs typeface="Comic Sans MS"/>
              </a:rPr>
              <a:t>Asherman’s Syndrome RBM Online,</a:t>
            </a:r>
            <a:r>
              <a:rPr sz="1600" b="1" i="1" spc="229" dirty="0">
                <a:latin typeface="Comic Sans MS"/>
                <a:cs typeface="Comic Sans MS"/>
              </a:rPr>
              <a:t> </a:t>
            </a:r>
            <a:r>
              <a:rPr sz="1600" b="1" i="1" spc="-10" dirty="0">
                <a:latin typeface="Comic Sans MS"/>
                <a:cs typeface="Comic Sans MS"/>
              </a:rPr>
              <a:t>2011</a:t>
            </a:r>
            <a:endParaRPr sz="1600" dirty="0">
              <a:latin typeface="Comic Sans MS"/>
              <a:cs typeface="Comic Sans MS"/>
            </a:endParaRPr>
          </a:p>
        </p:txBody>
      </p:sp>
      <p:sp>
        <p:nvSpPr>
          <p:cNvPr id="5" name="object 5"/>
          <p:cNvSpPr/>
          <p:nvPr/>
        </p:nvSpPr>
        <p:spPr>
          <a:xfrm>
            <a:off x="467537" y="1402079"/>
            <a:ext cx="8280908" cy="4586605"/>
          </a:xfrm>
          <a:prstGeom prst="rect">
            <a:avLst/>
          </a:prstGeom>
          <a:blipFill>
            <a:blip r:embed="rId3" cstate="print"/>
            <a:stretch>
              <a:fillRect/>
            </a:stretch>
          </a:blipFill>
        </p:spPr>
        <p:txBody>
          <a:bodyPr wrap="square" lIns="0" tIns="0" rIns="0" bIns="0" rtlCol="0"/>
          <a:lstStyle/>
          <a:p>
            <a:endParaRPr/>
          </a:p>
        </p:txBody>
      </p:sp>
      <p:sp>
        <p:nvSpPr>
          <p:cNvPr id="6" name="Akış Çizelgesi: Öteki İşlem 5"/>
          <p:cNvSpPr/>
          <p:nvPr/>
        </p:nvSpPr>
        <p:spPr>
          <a:xfrm>
            <a:off x="6588224" y="4005064"/>
            <a:ext cx="1764819" cy="576064"/>
          </a:xfrm>
          <a:prstGeom prst="flowChartAlternateProcess">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9" name="Akış Çizelgesi: Öteki İşlem 8"/>
          <p:cNvSpPr/>
          <p:nvPr/>
        </p:nvSpPr>
        <p:spPr>
          <a:xfrm>
            <a:off x="6588224" y="2294676"/>
            <a:ext cx="1296144" cy="360040"/>
          </a:xfrm>
          <a:prstGeom prst="flowChartAlternateProcess">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0" name="Akış Çizelgesi: Öteki İşlem 9"/>
          <p:cNvSpPr/>
          <p:nvPr/>
        </p:nvSpPr>
        <p:spPr>
          <a:xfrm>
            <a:off x="755576" y="4005064"/>
            <a:ext cx="2664296" cy="648072"/>
          </a:xfrm>
          <a:prstGeom prst="flowChartAlternateProcess">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extLst>
      <p:ext uri="{BB962C8B-B14F-4D97-AF65-F5344CB8AC3E}">
        <p14:creationId xmlns:p14="http://schemas.microsoft.com/office/powerpoint/2010/main" val="37205610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62000" y="260648"/>
            <a:ext cx="7772400" cy="720080"/>
          </a:xfrm>
        </p:spPr>
        <p:txBody>
          <a:bodyPr>
            <a:normAutofit fontScale="90000"/>
          </a:bodyPr>
          <a:lstStyle/>
          <a:p>
            <a:pPr>
              <a:defRPr/>
            </a:pPr>
            <a:r>
              <a:rPr lang="tr-TR" altLang="tr-TR" b="1" dirty="0" smtClean="0">
                <a:solidFill>
                  <a:schemeClr val="accent4"/>
                </a:solidFill>
              </a:rPr>
              <a:t>HİSTEROSKOPİK ADEZYOLİZ </a:t>
            </a:r>
          </a:p>
        </p:txBody>
      </p:sp>
      <p:sp>
        <p:nvSpPr>
          <p:cNvPr id="3" name="2 İçerik Yer Tutucusu"/>
          <p:cNvSpPr>
            <a:spLocks noGrp="1"/>
          </p:cNvSpPr>
          <p:nvPr>
            <p:ph idx="1"/>
          </p:nvPr>
        </p:nvSpPr>
        <p:spPr>
          <a:xfrm>
            <a:off x="179512" y="1052736"/>
            <a:ext cx="8856984" cy="5400600"/>
          </a:xfrm>
          <a:prstGeom prst="rect">
            <a:avLst/>
          </a:prstGeom>
        </p:spPr>
        <p:txBody>
          <a:bodyPr>
            <a:normAutofit/>
          </a:bodyPr>
          <a:lstStyle/>
          <a:p>
            <a:pPr marL="0" indent="0">
              <a:buNone/>
              <a:defRPr/>
            </a:pPr>
            <a:endParaRPr lang="tr-TR" altLang="tr-TR" sz="2800" dirty="0">
              <a:latin typeface="Arial" panose="020B0604020202020204" pitchFamily="34" charset="0"/>
            </a:endParaRPr>
          </a:p>
          <a:p>
            <a:pPr>
              <a:buFont typeface="Wingdings" pitchFamily="2" charset="2"/>
              <a:buChar char="q"/>
              <a:defRPr/>
            </a:pPr>
            <a:r>
              <a:rPr lang="tr-TR" altLang="tr-TR" sz="2800" b="1" dirty="0">
                <a:solidFill>
                  <a:srgbClr val="7030A0"/>
                </a:solidFill>
                <a:latin typeface="Arial" panose="020B0604020202020204" pitchFamily="34" charset="0"/>
              </a:rPr>
              <a:t>ABDOMİNAL USG  REHBERLİĞİNDE </a:t>
            </a:r>
            <a:endParaRPr lang="tr-TR" altLang="tr-TR" sz="2800" b="1" dirty="0" smtClean="0">
              <a:solidFill>
                <a:srgbClr val="7030A0"/>
              </a:solidFill>
              <a:latin typeface="Arial" panose="020B0604020202020204" pitchFamily="34" charset="0"/>
            </a:endParaRPr>
          </a:p>
          <a:p>
            <a:pPr marL="0" indent="0">
              <a:buNone/>
              <a:defRPr/>
            </a:pPr>
            <a:r>
              <a:rPr lang="tr-TR" altLang="tr-TR" sz="2800" dirty="0" smtClean="0">
                <a:latin typeface="Arial" panose="020B0604020202020204" pitchFamily="34" charset="0"/>
              </a:rPr>
              <a:t>    </a:t>
            </a:r>
            <a:r>
              <a:rPr lang="tr-TR" altLang="tr-TR" sz="2800" dirty="0" err="1" smtClean="0">
                <a:latin typeface="Arial" panose="020B0604020202020204" pitchFamily="34" charset="0"/>
              </a:rPr>
              <a:t>Servikal</a:t>
            </a:r>
            <a:r>
              <a:rPr lang="tr-TR" altLang="tr-TR" sz="2800" dirty="0" smtClean="0">
                <a:latin typeface="Arial" panose="020B0604020202020204" pitchFamily="34" charset="0"/>
              </a:rPr>
              <a:t> </a:t>
            </a:r>
            <a:r>
              <a:rPr lang="tr-TR" altLang="tr-TR" sz="2800" dirty="0" err="1" smtClean="0">
                <a:latin typeface="Arial" panose="020B0604020202020204" pitchFamily="34" charset="0"/>
              </a:rPr>
              <a:t>dilatasyon</a:t>
            </a:r>
            <a:r>
              <a:rPr lang="tr-TR" altLang="tr-TR" sz="2800" dirty="0" smtClean="0">
                <a:latin typeface="Arial" panose="020B0604020202020204" pitchFamily="34" charset="0"/>
              </a:rPr>
              <a:t> ve </a:t>
            </a:r>
            <a:r>
              <a:rPr lang="tr-TR" altLang="tr-TR" sz="2800" dirty="0" err="1" smtClean="0">
                <a:latin typeface="Arial" panose="020B0604020202020204" pitchFamily="34" charset="0"/>
              </a:rPr>
              <a:t>histeroskop</a:t>
            </a:r>
            <a:r>
              <a:rPr lang="tr-TR" altLang="tr-TR" sz="2800" dirty="0" smtClean="0">
                <a:latin typeface="Arial" panose="020B0604020202020204" pitchFamily="34" charset="0"/>
              </a:rPr>
              <a:t> yerleştirilirken</a:t>
            </a:r>
          </a:p>
          <a:p>
            <a:pPr marL="0" indent="0">
              <a:buNone/>
              <a:defRPr/>
            </a:pPr>
            <a:r>
              <a:rPr lang="tr-TR" altLang="tr-TR" sz="2800" dirty="0">
                <a:latin typeface="Arial" panose="020B0604020202020204" pitchFamily="34" charset="0"/>
                <a:cs typeface="Calibri"/>
              </a:rPr>
              <a:t> </a:t>
            </a:r>
            <a:r>
              <a:rPr lang="tr-TR" altLang="tr-TR" sz="2800" dirty="0" smtClean="0">
                <a:latin typeface="Arial" panose="020B0604020202020204" pitchFamily="34" charset="0"/>
                <a:cs typeface="Calibri"/>
              </a:rPr>
              <a:t>    </a:t>
            </a:r>
            <a:r>
              <a:rPr lang="tr-TR" altLang="tr-TR" sz="2800" dirty="0" smtClean="0">
                <a:latin typeface="Calibri"/>
                <a:cs typeface="Calibri"/>
              </a:rPr>
              <a:t>→</a:t>
            </a:r>
            <a:r>
              <a:rPr lang="tr-TR" altLang="tr-TR" sz="2800" b="1" dirty="0" smtClean="0">
                <a:solidFill>
                  <a:srgbClr val="7030A0"/>
                </a:solidFill>
                <a:latin typeface="Arial" panose="020B0604020202020204" pitchFamily="34" charset="0"/>
              </a:rPr>
              <a:t> </a:t>
            </a:r>
            <a:r>
              <a:rPr lang="tr-TR" altLang="tr-TR" sz="2800" dirty="0" smtClean="0">
                <a:latin typeface="Arial" panose="020B0604020202020204" pitchFamily="34" charset="0"/>
              </a:rPr>
              <a:t>yanlış yol ve/ veya </a:t>
            </a:r>
            <a:r>
              <a:rPr lang="tr-TR" altLang="tr-TR" sz="2800" dirty="0" err="1" smtClean="0">
                <a:latin typeface="Arial" panose="020B0604020202020204" pitchFamily="34" charset="0"/>
              </a:rPr>
              <a:t>perforasyon</a:t>
            </a:r>
            <a:r>
              <a:rPr lang="tr-TR" altLang="tr-TR" sz="2800" dirty="0" smtClean="0">
                <a:latin typeface="Arial" panose="020B0604020202020204" pitchFamily="34" charset="0"/>
              </a:rPr>
              <a:t> riski azalır </a:t>
            </a:r>
          </a:p>
          <a:p>
            <a:pPr marL="0" indent="0">
              <a:buNone/>
              <a:defRPr/>
            </a:pPr>
            <a:r>
              <a:rPr lang="tr-TR" altLang="tr-TR" sz="2800" dirty="0" smtClean="0">
                <a:latin typeface="Arial" panose="020B0604020202020204" pitchFamily="34" charset="0"/>
              </a:rPr>
              <a:t>     Ciddi adezyonlarda USG rehberliğinde </a:t>
            </a:r>
            <a:r>
              <a:rPr lang="tr-TR" altLang="tr-TR" sz="2800" dirty="0" err="1" smtClean="0">
                <a:latin typeface="Arial" panose="020B0604020202020204" pitchFamily="34" charset="0"/>
              </a:rPr>
              <a:t>adezyoliz</a:t>
            </a:r>
            <a:r>
              <a:rPr lang="tr-TR" altLang="tr-TR" sz="2800" dirty="0" smtClean="0">
                <a:latin typeface="Arial" panose="020B0604020202020204" pitchFamily="34" charset="0"/>
              </a:rPr>
              <a:t> </a:t>
            </a:r>
          </a:p>
          <a:p>
            <a:pPr marL="0" indent="0">
              <a:buNone/>
              <a:defRPr/>
            </a:pPr>
            <a:r>
              <a:rPr lang="tr-TR" altLang="tr-TR" sz="2800" dirty="0" smtClean="0">
                <a:latin typeface="Arial" panose="020B0604020202020204" pitchFamily="34" charset="0"/>
              </a:rPr>
              <a:t> </a:t>
            </a:r>
          </a:p>
          <a:p>
            <a:pPr>
              <a:buFont typeface="Wingdings" pitchFamily="2" charset="2"/>
              <a:buChar char="q"/>
              <a:defRPr/>
            </a:pPr>
            <a:r>
              <a:rPr lang="tr-TR" altLang="tr-TR" sz="2800" b="1" dirty="0" smtClean="0">
                <a:solidFill>
                  <a:srgbClr val="7030A0"/>
                </a:solidFill>
                <a:latin typeface="Arial" panose="020B0604020202020204" pitchFamily="34" charset="0"/>
              </a:rPr>
              <a:t>LAPAROSKOPİ</a:t>
            </a:r>
            <a:r>
              <a:rPr lang="tr-TR" altLang="tr-TR" sz="2800" dirty="0" smtClean="0">
                <a:solidFill>
                  <a:srgbClr val="7030A0"/>
                </a:solidFill>
                <a:latin typeface="Arial" panose="020B0604020202020204" pitchFamily="34" charset="0"/>
              </a:rPr>
              <a:t> </a:t>
            </a:r>
          </a:p>
          <a:p>
            <a:pPr marL="0" indent="0">
              <a:buNone/>
              <a:defRPr/>
            </a:pPr>
            <a:r>
              <a:rPr lang="tr-TR" altLang="tr-TR" sz="2800" dirty="0">
                <a:solidFill>
                  <a:srgbClr val="7030A0"/>
                </a:solidFill>
                <a:latin typeface="Arial" panose="020B0604020202020204" pitchFamily="34" charset="0"/>
              </a:rPr>
              <a:t> </a:t>
            </a:r>
            <a:r>
              <a:rPr lang="tr-TR" altLang="tr-TR" sz="2800" dirty="0" smtClean="0">
                <a:solidFill>
                  <a:srgbClr val="7030A0"/>
                </a:solidFill>
                <a:latin typeface="Arial" panose="020B0604020202020204" pitchFamily="34" charset="0"/>
              </a:rPr>
              <a:t>    </a:t>
            </a:r>
            <a:r>
              <a:rPr lang="tr-TR" altLang="tr-TR" sz="2800" dirty="0" err="1" smtClean="0">
                <a:latin typeface="Arial" panose="020B0604020202020204" pitchFamily="34" charset="0"/>
              </a:rPr>
              <a:t>Perforasyon</a:t>
            </a:r>
            <a:r>
              <a:rPr lang="tr-TR" altLang="tr-TR" sz="2800" dirty="0" smtClean="0">
                <a:latin typeface="Arial" panose="020B0604020202020204" pitchFamily="34" charset="0"/>
              </a:rPr>
              <a:t> </a:t>
            </a:r>
            <a:r>
              <a:rPr lang="tr-TR" altLang="tr-TR" sz="2800" dirty="0" err="1" smtClean="0">
                <a:latin typeface="Arial" panose="020B0604020202020204" pitchFamily="34" charset="0"/>
              </a:rPr>
              <a:t>süphesi</a:t>
            </a:r>
            <a:r>
              <a:rPr lang="tr-TR" altLang="tr-TR" sz="2800" dirty="0" smtClean="0">
                <a:latin typeface="Arial" panose="020B0604020202020204" pitchFamily="34" charset="0"/>
              </a:rPr>
              <a:t> ? </a:t>
            </a:r>
          </a:p>
          <a:p>
            <a:pPr marL="0" indent="0">
              <a:buNone/>
              <a:defRPr/>
            </a:pPr>
            <a:r>
              <a:rPr lang="tr-TR" altLang="tr-TR" sz="2800" dirty="0">
                <a:latin typeface="Arial" panose="020B0604020202020204" pitchFamily="34" charset="0"/>
              </a:rPr>
              <a:t> </a:t>
            </a:r>
            <a:r>
              <a:rPr lang="tr-TR" altLang="tr-TR" sz="2800" dirty="0" smtClean="0">
                <a:latin typeface="Arial" panose="020B0604020202020204" pitchFamily="34" charset="0"/>
              </a:rPr>
              <a:t>    </a:t>
            </a:r>
            <a:r>
              <a:rPr lang="tr-TR" altLang="tr-TR" sz="2800" dirty="0">
                <a:latin typeface="Arial" panose="020B0604020202020204" pitchFamily="34" charset="0"/>
              </a:rPr>
              <a:t>Ö</a:t>
            </a:r>
            <a:r>
              <a:rPr lang="tr-TR" altLang="tr-TR" sz="2800" dirty="0" smtClean="0">
                <a:latin typeface="Arial" panose="020B0604020202020204" pitchFamily="34" charset="0"/>
              </a:rPr>
              <a:t>zellikle elektrik enerjisi kullanıldıysa, barsak </a:t>
            </a:r>
          </a:p>
          <a:p>
            <a:pPr marL="0" indent="0">
              <a:buNone/>
              <a:defRPr/>
            </a:pPr>
            <a:r>
              <a:rPr lang="tr-TR" altLang="tr-TR" sz="2800" dirty="0">
                <a:latin typeface="Arial" panose="020B0604020202020204" pitchFamily="34" charset="0"/>
              </a:rPr>
              <a:t> </a:t>
            </a:r>
            <a:r>
              <a:rPr lang="tr-TR" altLang="tr-TR" sz="2800" dirty="0" smtClean="0">
                <a:latin typeface="Arial" panose="020B0604020202020204" pitchFamily="34" charset="0"/>
              </a:rPr>
              <a:t>    termal hasarı olabilir    </a:t>
            </a:r>
          </a:p>
        </p:txBody>
      </p:sp>
    </p:spTree>
    <p:extLst>
      <p:ext uri="{BB962C8B-B14F-4D97-AF65-F5344CB8AC3E}">
        <p14:creationId xmlns:p14="http://schemas.microsoft.com/office/powerpoint/2010/main" val="101504726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152400"/>
            <a:ext cx="8784976" cy="1440180"/>
          </a:xfrm>
        </p:spPr>
        <p:txBody>
          <a:bodyPr>
            <a:normAutofit/>
          </a:bodyPr>
          <a:lstStyle/>
          <a:p>
            <a:pPr>
              <a:defRPr/>
            </a:pPr>
            <a:r>
              <a:rPr lang="tr-TR" altLang="tr-TR" sz="3600" b="1" dirty="0" smtClean="0">
                <a:solidFill>
                  <a:srgbClr val="7030A0"/>
                </a:solidFill>
              </a:rPr>
              <a:t>HİSTEROSKOPİK ADEZYOLİZ POST-OP TAKİP </a:t>
            </a:r>
          </a:p>
        </p:txBody>
      </p:sp>
      <p:sp>
        <p:nvSpPr>
          <p:cNvPr id="3" name="2 İçerik Yer Tutucusu"/>
          <p:cNvSpPr>
            <a:spLocks noGrp="1"/>
          </p:cNvSpPr>
          <p:nvPr>
            <p:ph idx="1"/>
          </p:nvPr>
        </p:nvSpPr>
        <p:spPr>
          <a:xfrm>
            <a:off x="0" y="1752600"/>
            <a:ext cx="9144000" cy="4530725"/>
          </a:xfrm>
          <a:prstGeom prst="rect">
            <a:avLst/>
          </a:prstGeom>
        </p:spPr>
        <p:txBody>
          <a:bodyPr>
            <a:normAutofit lnSpcReduction="10000"/>
          </a:bodyPr>
          <a:lstStyle/>
          <a:p>
            <a:pPr>
              <a:lnSpc>
                <a:spcPct val="90000"/>
              </a:lnSpc>
              <a:buClr>
                <a:srgbClr val="7030A0"/>
              </a:buClr>
              <a:defRPr/>
            </a:pPr>
            <a:r>
              <a:rPr lang="tr-TR" altLang="tr-TR" sz="2800" dirty="0" err="1" smtClean="0">
                <a:latin typeface="+mj-lt"/>
              </a:rPr>
              <a:t>Adezyolizden</a:t>
            </a:r>
            <a:r>
              <a:rPr lang="tr-TR" altLang="tr-TR" sz="2800" dirty="0" smtClean="0">
                <a:latin typeface="+mj-lt"/>
              </a:rPr>
              <a:t> sonra  4-10 hafta östrojen desteği verilebilir.</a:t>
            </a:r>
          </a:p>
          <a:p>
            <a:pPr>
              <a:lnSpc>
                <a:spcPct val="90000"/>
              </a:lnSpc>
              <a:buClr>
                <a:srgbClr val="7030A0"/>
              </a:buClr>
              <a:defRPr/>
            </a:pPr>
            <a:r>
              <a:rPr lang="tr-TR" altLang="tr-TR" sz="2800" dirty="0" smtClean="0">
                <a:latin typeface="+mj-lt"/>
              </a:rPr>
              <a:t>Ağır adezyonlarda: 1 hafta balon </a:t>
            </a:r>
            <a:r>
              <a:rPr lang="tr-TR" altLang="tr-TR" sz="2800" dirty="0" err="1" smtClean="0">
                <a:latin typeface="+mj-lt"/>
              </a:rPr>
              <a:t>kateter</a:t>
            </a:r>
            <a:r>
              <a:rPr lang="tr-TR" altLang="tr-TR" sz="2800" dirty="0">
                <a:latin typeface="+mj-lt"/>
              </a:rPr>
              <a:t> </a:t>
            </a:r>
            <a:r>
              <a:rPr lang="tr-TR" altLang="tr-TR" sz="2800" dirty="0" smtClean="0">
                <a:latin typeface="+mj-lt"/>
              </a:rPr>
              <a:t>sonra RİA yerleştirilmesi.</a:t>
            </a:r>
          </a:p>
          <a:p>
            <a:pPr>
              <a:lnSpc>
                <a:spcPct val="90000"/>
              </a:lnSpc>
              <a:buClr>
                <a:srgbClr val="7030A0"/>
              </a:buClr>
              <a:defRPr/>
            </a:pPr>
            <a:r>
              <a:rPr lang="tr-TR" altLang="tr-TR" sz="2800" dirty="0" err="1" smtClean="0">
                <a:latin typeface="+mj-lt"/>
              </a:rPr>
              <a:t>Antibiotik</a:t>
            </a:r>
            <a:r>
              <a:rPr lang="tr-TR" altLang="tr-TR" sz="2800" dirty="0" smtClean="0">
                <a:latin typeface="+mj-lt"/>
              </a:rPr>
              <a:t> : balon veya RİA varsa verilmeli. </a:t>
            </a:r>
          </a:p>
          <a:p>
            <a:pPr>
              <a:lnSpc>
                <a:spcPct val="90000"/>
              </a:lnSpc>
              <a:buClr>
                <a:srgbClr val="7030A0"/>
              </a:buClr>
              <a:defRPr/>
            </a:pPr>
            <a:r>
              <a:rPr lang="tr-TR" altLang="tr-TR" sz="2800" dirty="0" err="1" smtClean="0">
                <a:latin typeface="+mj-lt"/>
              </a:rPr>
              <a:t>Adezyoliz</a:t>
            </a:r>
            <a:r>
              <a:rPr lang="tr-TR" altLang="tr-TR" sz="2800" dirty="0" smtClean="0">
                <a:latin typeface="+mj-lt"/>
              </a:rPr>
              <a:t> sonrası </a:t>
            </a:r>
            <a:r>
              <a:rPr lang="tr-TR" altLang="tr-TR" sz="2800" dirty="0" err="1" smtClean="0">
                <a:latin typeface="+mj-lt"/>
              </a:rPr>
              <a:t>menstruel</a:t>
            </a:r>
            <a:r>
              <a:rPr lang="tr-TR" altLang="tr-TR" sz="2800" dirty="0" smtClean="0">
                <a:latin typeface="+mj-lt"/>
              </a:rPr>
              <a:t> fonksiyonun ve </a:t>
            </a:r>
          </a:p>
          <a:p>
            <a:pPr marL="0" indent="0">
              <a:lnSpc>
                <a:spcPct val="90000"/>
              </a:lnSpc>
              <a:buClr>
                <a:srgbClr val="7030A0"/>
              </a:buClr>
              <a:buNone/>
              <a:defRPr/>
            </a:pPr>
            <a:r>
              <a:rPr lang="tr-TR" altLang="tr-TR" sz="2800" dirty="0" smtClean="0">
                <a:latin typeface="+mj-lt"/>
              </a:rPr>
              <a:t>     </a:t>
            </a:r>
            <a:r>
              <a:rPr lang="tr-TR" altLang="tr-TR" sz="2800" dirty="0" err="1" smtClean="0">
                <a:latin typeface="+mj-lt"/>
              </a:rPr>
              <a:t>uterin</a:t>
            </a:r>
            <a:r>
              <a:rPr lang="tr-TR" altLang="tr-TR" sz="2800" dirty="0" smtClean="0">
                <a:latin typeface="+mj-lt"/>
              </a:rPr>
              <a:t> </a:t>
            </a:r>
            <a:r>
              <a:rPr lang="tr-TR" altLang="tr-TR" sz="2800" dirty="0" err="1" smtClean="0">
                <a:latin typeface="+mj-lt"/>
              </a:rPr>
              <a:t>kavitenin</a:t>
            </a:r>
            <a:r>
              <a:rPr lang="tr-TR" altLang="tr-TR" sz="2800" dirty="0" smtClean="0">
                <a:latin typeface="+mj-lt"/>
              </a:rPr>
              <a:t> </a:t>
            </a:r>
            <a:r>
              <a:rPr lang="tr-TR" altLang="tr-TR" sz="2800" dirty="0">
                <a:latin typeface="+mj-lt"/>
              </a:rPr>
              <a:t>yeniden </a:t>
            </a:r>
            <a:r>
              <a:rPr lang="tr-TR" altLang="tr-TR" sz="2800" dirty="0" smtClean="0">
                <a:latin typeface="+mj-lt"/>
              </a:rPr>
              <a:t>HSG, SİS veya H/S ile </a:t>
            </a:r>
          </a:p>
          <a:p>
            <a:pPr marL="0" indent="0">
              <a:lnSpc>
                <a:spcPct val="90000"/>
              </a:lnSpc>
              <a:buClr>
                <a:srgbClr val="7030A0"/>
              </a:buClr>
              <a:buNone/>
              <a:defRPr/>
            </a:pPr>
            <a:r>
              <a:rPr lang="tr-TR" altLang="tr-TR" sz="2800" dirty="0">
                <a:latin typeface="+mj-lt"/>
              </a:rPr>
              <a:t> </a:t>
            </a:r>
            <a:r>
              <a:rPr lang="tr-TR" altLang="tr-TR" sz="2800" dirty="0" smtClean="0">
                <a:latin typeface="+mj-lt"/>
              </a:rPr>
              <a:t>    değerlendirilmesi uygundur. </a:t>
            </a:r>
          </a:p>
          <a:p>
            <a:pPr>
              <a:lnSpc>
                <a:spcPct val="90000"/>
              </a:lnSpc>
              <a:defRPr/>
            </a:pPr>
            <a:endParaRPr lang="tr-TR" altLang="tr-TR" sz="2400" b="1" dirty="0" smtClean="0">
              <a:latin typeface="Arial" panose="020B0604020202020204" pitchFamily="34" charset="0"/>
            </a:endParaRPr>
          </a:p>
          <a:p>
            <a:pPr>
              <a:lnSpc>
                <a:spcPct val="90000"/>
              </a:lnSpc>
              <a:buClr>
                <a:srgbClr val="7030A0"/>
              </a:buClr>
              <a:defRPr/>
            </a:pPr>
            <a:r>
              <a:rPr lang="tr-TR" altLang="tr-TR" sz="2800" dirty="0" smtClean="0">
                <a:latin typeface="+mj-lt"/>
              </a:rPr>
              <a:t> İleri </a:t>
            </a:r>
            <a:r>
              <a:rPr lang="tr-TR" altLang="tr-TR" sz="2800" dirty="0">
                <a:latin typeface="+mj-lt"/>
              </a:rPr>
              <a:t>derecede etkilenmiş vakalarda, hastaya anatominin düzeltilmesi için </a:t>
            </a:r>
            <a:r>
              <a:rPr lang="tr-TR" altLang="tr-TR" sz="2800" b="1" dirty="0">
                <a:latin typeface="+mj-lt"/>
              </a:rPr>
              <a:t>birkaç seansın </a:t>
            </a:r>
            <a:r>
              <a:rPr lang="tr-TR" altLang="tr-TR" sz="2800" dirty="0">
                <a:latin typeface="+mj-lt"/>
              </a:rPr>
              <a:t>gerekebileceği </a:t>
            </a:r>
            <a:r>
              <a:rPr lang="tr-TR" altLang="tr-TR" sz="2800" dirty="0" smtClean="0">
                <a:latin typeface="+mj-lt"/>
              </a:rPr>
              <a:t>anlatılmalıdır ofis </a:t>
            </a:r>
            <a:r>
              <a:rPr lang="tr-TR" altLang="tr-TR" sz="2800" dirty="0" err="1" smtClean="0">
                <a:latin typeface="+mj-lt"/>
              </a:rPr>
              <a:t>histeroskopi</a:t>
            </a:r>
            <a:r>
              <a:rPr lang="tr-TR" altLang="tr-TR" sz="2800" dirty="0" smtClean="0">
                <a:latin typeface="+mj-lt"/>
              </a:rPr>
              <a:t> ile takip yapılabilir .</a:t>
            </a:r>
          </a:p>
          <a:p>
            <a:pPr>
              <a:lnSpc>
                <a:spcPct val="90000"/>
              </a:lnSpc>
              <a:defRPr/>
            </a:pPr>
            <a:endParaRPr lang="tr-TR" altLang="tr-TR" sz="2800" dirty="0" smtClean="0">
              <a:latin typeface="+mj-lt"/>
            </a:endParaRPr>
          </a:p>
        </p:txBody>
      </p:sp>
      <p:sp>
        <p:nvSpPr>
          <p:cNvPr id="5" name="Metin kutusu 4"/>
          <p:cNvSpPr txBox="1"/>
          <p:nvPr/>
        </p:nvSpPr>
        <p:spPr>
          <a:xfrm>
            <a:off x="4644008" y="4406334"/>
            <a:ext cx="4499992" cy="400110"/>
          </a:xfrm>
          <a:prstGeom prst="rect">
            <a:avLst/>
          </a:prstGeom>
          <a:noFill/>
        </p:spPr>
        <p:txBody>
          <a:bodyPr wrap="square" rtlCol="0">
            <a:spAutoFit/>
          </a:bodyPr>
          <a:lstStyle/>
          <a:p>
            <a:r>
              <a:rPr lang="tr-TR" sz="2000" b="1" dirty="0" err="1"/>
              <a:t>Myers</a:t>
            </a:r>
            <a:r>
              <a:rPr lang="tr-TR" sz="2000" b="1" dirty="0"/>
              <a:t> E.M,  </a:t>
            </a:r>
            <a:r>
              <a:rPr lang="tr-TR" sz="2000" b="1" dirty="0" err="1"/>
              <a:t>Hurst</a:t>
            </a:r>
            <a:r>
              <a:rPr lang="tr-TR" sz="2000" b="1" dirty="0"/>
              <a:t> B.S., </a:t>
            </a:r>
            <a:r>
              <a:rPr lang="tr-TR" sz="2000" b="1" dirty="0" err="1"/>
              <a:t>Fertil</a:t>
            </a:r>
            <a:r>
              <a:rPr lang="tr-TR" sz="2000" b="1" dirty="0"/>
              <a:t> Steril ,2012 </a:t>
            </a:r>
          </a:p>
        </p:txBody>
      </p:sp>
    </p:spTree>
    <p:extLst>
      <p:ext uri="{BB962C8B-B14F-4D97-AF65-F5344CB8AC3E}">
        <p14:creationId xmlns:p14="http://schemas.microsoft.com/office/powerpoint/2010/main" val="117047751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0" y="274638"/>
            <a:ext cx="9144000" cy="1143000"/>
          </a:xfrm>
        </p:spPr>
        <p:txBody>
          <a:bodyPr>
            <a:normAutofit fontScale="90000"/>
          </a:bodyPr>
          <a:lstStyle/>
          <a:p>
            <a:pPr eaLnBrk="1" hangingPunct="1"/>
            <a:r>
              <a:rPr lang="tr-TR" sz="4000" b="1" dirty="0" smtClean="0">
                <a:solidFill>
                  <a:srgbClr val="7030A0"/>
                </a:solidFill>
              </a:rPr>
              <a:t>YENİDEN ADEZYON OLUŞUMUNUN ÖNLENMESİ</a:t>
            </a:r>
          </a:p>
        </p:txBody>
      </p:sp>
      <p:sp>
        <p:nvSpPr>
          <p:cNvPr id="27651" name="Content Placeholder 2"/>
          <p:cNvSpPr>
            <a:spLocks noGrp="1"/>
          </p:cNvSpPr>
          <p:nvPr>
            <p:ph idx="1"/>
          </p:nvPr>
        </p:nvSpPr>
        <p:spPr>
          <a:xfrm>
            <a:off x="107504" y="1196752"/>
            <a:ext cx="8867328" cy="5018088"/>
          </a:xfrm>
        </p:spPr>
        <p:txBody>
          <a:bodyPr>
            <a:normAutofit fontScale="92500" lnSpcReduction="20000"/>
          </a:bodyPr>
          <a:lstStyle/>
          <a:p>
            <a:pPr eaLnBrk="1" hangingPunct="1">
              <a:lnSpc>
                <a:spcPct val="90000"/>
              </a:lnSpc>
            </a:pPr>
            <a:endParaRPr lang="tr-TR" sz="2800" dirty="0" smtClean="0"/>
          </a:p>
          <a:p>
            <a:pPr eaLnBrk="1" hangingPunct="1">
              <a:lnSpc>
                <a:spcPct val="90000"/>
              </a:lnSpc>
              <a:buClr>
                <a:srgbClr val="7030A0"/>
              </a:buClr>
              <a:buFont typeface="Wingdings" pitchFamily="2" charset="2"/>
              <a:buChar char="q"/>
            </a:pPr>
            <a:r>
              <a:rPr lang="tr-TR" sz="2800" dirty="0" err="1" smtClean="0"/>
              <a:t>Adezyoliz</a:t>
            </a:r>
            <a:r>
              <a:rPr lang="tr-TR" sz="2800" dirty="0" smtClean="0"/>
              <a:t>  sonrasında </a:t>
            </a:r>
            <a:r>
              <a:rPr lang="tr-TR" sz="2800" dirty="0" err="1" smtClean="0"/>
              <a:t>uterus</a:t>
            </a:r>
            <a:r>
              <a:rPr lang="tr-TR" sz="2800" dirty="0" smtClean="0"/>
              <a:t> duvarlarının mekanik </a:t>
            </a:r>
          </a:p>
          <a:p>
            <a:pPr marL="0" indent="0" eaLnBrk="1" hangingPunct="1">
              <a:lnSpc>
                <a:spcPct val="90000"/>
              </a:lnSpc>
              <a:buNone/>
            </a:pPr>
            <a:r>
              <a:rPr lang="tr-TR" sz="2800" dirty="0"/>
              <a:t> </a:t>
            </a:r>
            <a:r>
              <a:rPr lang="tr-TR" sz="2800" dirty="0" smtClean="0"/>
              <a:t>   olarak ayrılması, yeni </a:t>
            </a:r>
            <a:r>
              <a:rPr lang="tr-TR" sz="2800" dirty="0" err="1" smtClean="0"/>
              <a:t>sineşi</a:t>
            </a:r>
            <a:r>
              <a:rPr lang="tr-TR" sz="2800" dirty="0" smtClean="0"/>
              <a:t> oluşumunu önler</a:t>
            </a:r>
            <a:endParaRPr lang="tr-TR" sz="2800" dirty="0"/>
          </a:p>
          <a:p>
            <a:pPr marL="0" indent="0">
              <a:lnSpc>
                <a:spcPct val="90000"/>
              </a:lnSpc>
              <a:buClr>
                <a:srgbClr val="7030A0"/>
              </a:buClr>
              <a:buNone/>
            </a:pPr>
            <a:r>
              <a:rPr lang="tr-TR" sz="2800" dirty="0" smtClean="0"/>
              <a:t>1- </a:t>
            </a:r>
            <a:r>
              <a:rPr lang="tr-TR" sz="2800" b="1" dirty="0" smtClean="0"/>
              <a:t>Semi </a:t>
            </a:r>
            <a:r>
              <a:rPr lang="tr-TR" sz="2800" b="1" dirty="0" err="1" smtClean="0"/>
              <a:t>solid</a:t>
            </a:r>
            <a:r>
              <a:rPr lang="tr-TR" sz="2800" b="1" dirty="0" smtClean="0"/>
              <a:t> adezyon bariyerleri </a:t>
            </a:r>
            <a:r>
              <a:rPr lang="tr-TR" sz="2800" dirty="0" smtClean="0"/>
              <a:t>: </a:t>
            </a:r>
            <a:endParaRPr lang="tr-TR" sz="2800" dirty="0"/>
          </a:p>
          <a:p>
            <a:pPr>
              <a:lnSpc>
                <a:spcPct val="90000"/>
              </a:lnSpc>
              <a:buClr>
                <a:srgbClr val="7030A0"/>
              </a:buClr>
              <a:buFont typeface="Wingdings" pitchFamily="2" charset="2"/>
              <a:buChar char="ü"/>
            </a:pPr>
            <a:r>
              <a:rPr lang="tr-TR" sz="2800" dirty="0" smtClean="0"/>
              <a:t> </a:t>
            </a:r>
            <a:r>
              <a:rPr lang="tr-TR" sz="2800" dirty="0" err="1" smtClean="0"/>
              <a:t>Seprafilm</a:t>
            </a:r>
            <a:r>
              <a:rPr lang="tr-TR" sz="2800" dirty="0" smtClean="0"/>
              <a:t>  </a:t>
            </a:r>
          </a:p>
          <a:p>
            <a:pPr>
              <a:lnSpc>
                <a:spcPct val="90000"/>
              </a:lnSpc>
              <a:buClr>
                <a:srgbClr val="7030A0"/>
              </a:buClr>
              <a:buFont typeface="Wingdings" pitchFamily="2" charset="2"/>
              <a:buChar char="ü"/>
            </a:pPr>
            <a:r>
              <a:rPr lang="tr-TR" sz="2800" dirty="0" smtClean="0"/>
              <a:t> </a:t>
            </a:r>
            <a:r>
              <a:rPr lang="tr-TR" sz="2800" dirty="0" err="1" smtClean="0"/>
              <a:t>Hyaluronik</a:t>
            </a:r>
            <a:r>
              <a:rPr lang="tr-TR" sz="2800" dirty="0" smtClean="0"/>
              <a:t> </a:t>
            </a:r>
            <a:r>
              <a:rPr lang="tr-TR" sz="2800" dirty="0" err="1" smtClean="0"/>
              <a:t>asid</a:t>
            </a:r>
            <a:r>
              <a:rPr lang="tr-TR" sz="2800" dirty="0" smtClean="0"/>
              <a:t>  jel </a:t>
            </a:r>
          </a:p>
          <a:p>
            <a:pPr>
              <a:lnSpc>
                <a:spcPct val="90000"/>
              </a:lnSpc>
              <a:buClr>
                <a:srgbClr val="7030A0"/>
              </a:buClr>
              <a:buFont typeface="Wingdings" pitchFamily="2" charset="2"/>
              <a:buChar char="ü"/>
            </a:pPr>
            <a:r>
              <a:rPr lang="tr-TR" sz="2800" dirty="0" err="1"/>
              <a:t>O</a:t>
            </a:r>
            <a:r>
              <a:rPr lang="tr-TR" sz="2800" dirty="0" err="1" smtClean="0"/>
              <a:t>xide</a:t>
            </a:r>
            <a:r>
              <a:rPr lang="tr-TR" sz="2800" dirty="0" smtClean="0"/>
              <a:t> </a:t>
            </a:r>
            <a:r>
              <a:rPr lang="tr-TR" sz="2800" dirty="0" err="1" smtClean="0"/>
              <a:t>sodium</a:t>
            </a:r>
            <a:r>
              <a:rPr lang="tr-TR" sz="2800" dirty="0" smtClean="0"/>
              <a:t> </a:t>
            </a:r>
            <a:r>
              <a:rPr lang="tr-TR" sz="2800" dirty="0" err="1" smtClean="0"/>
              <a:t>carboxymethylcellulose</a:t>
            </a:r>
            <a:r>
              <a:rPr lang="tr-TR" sz="2800" dirty="0" smtClean="0"/>
              <a:t> </a:t>
            </a:r>
          </a:p>
          <a:p>
            <a:pPr>
              <a:lnSpc>
                <a:spcPct val="90000"/>
              </a:lnSpc>
              <a:buClr>
                <a:srgbClr val="7030A0"/>
              </a:buClr>
              <a:buFont typeface="Wingdings" pitchFamily="2" charset="2"/>
              <a:buChar char="ü"/>
            </a:pPr>
            <a:r>
              <a:rPr lang="tr-TR" sz="2800" dirty="0" err="1" smtClean="0"/>
              <a:t>Amnion</a:t>
            </a:r>
            <a:r>
              <a:rPr lang="tr-TR" sz="2800" dirty="0" smtClean="0"/>
              <a:t> zarı </a:t>
            </a:r>
            <a:r>
              <a:rPr lang="tr-TR" sz="2800" dirty="0" err="1" smtClean="0"/>
              <a:t>grefti</a:t>
            </a:r>
            <a:r>
              <a:rPr lang="tr-TR" sz="2800" dirty="0"/>
              <a:t> </a:t>
            </a:r>
            <a:endParaRPr lang="tr-TR" sz="2800" dirty="0" smtClean="0"/>
          </a:p>
          <a:p>
            <a:pPr>
              <a:lnSpc>
                <a:spcPct val="90000"/>
              </a:lnSpc>
              <a:buClr>
                <a:srgbClr val="7030A0"/>
              </a:buClr>
              <a:buFont typeface="Wingdings" pitchFamily="2" charset="2"/>
              <a:buChar char="ü"/>
            </a:pPr>
            <a:endParaRPr lang="tr-TR" sz="2800" dirty="0" smtClean="0"/>
          </a:p>
          <a:p>
            <a:pPr marL="0" indent="0">
              <a:lnSpc>
                <a:spcPct val="90000"/>
              </a:lnSpc>
              <a:buClr>
                <a:srgbClr val="7030A0"/>
              </a:buClr>
              <a:buNone/>
            </a:pPr>
            <a:r>
              <a:rPr lang="tr-TR" sz="2800" b="1" dirty="0" smtClean="0"/>
              <a:t>2-Mekanik  </a:t>
            </a:r>
            <a:r>
              <a:rPr lang="tr-TR" sz="2800" b="1" dirty="0"/>
              <a:t>bariyer yöntemler </a:t>
            </a:r>
          </a:p>
          <a:p>
            <a:pPr>
              <a:lnSpc>
                <a:spcPct val="90000"/>
              </a:lnSpc>
              <a:buClr>
                <a:srgbClr val="7030A0"/>
              </a:buClr>
              <a:buFont typeface="Wingdings" pitchFamily="2" charset="2"/>
              <a:buChar char="ü"/>
            </a:pPr>
            <a:r>
              <a:rPr lang="tr-TR" sz="2800" dirty="0"/>
              <a:t>COOK balon </a:t>
            </a:r>
            <a:r>
              <a:rPr lang="tr-TR" sz="2800" dirty="0" err="1"/>
              <a:t>stenti</a:t>
            </a:r>
            <a:r>
              <a:rPr lang="tr-TR" sz="2800" dirty="0"/>
              <a:t> (10 cc) </a:t>
            </a:r>
          </a:p>
          <a:p>
            <a:pPr>
              <a:lnSpc>
                <a:spcPct val="90000"/>
              </a:lnSpc>
              <a:buClr>
                <a:srgbClr val="7030A0"/>
              </a:buClr>
              <a:buFont typeface="Wingdings" pitchFamily="2" charset="2"/>
              <a:buChar char="ü"/>
            </a:pPr>
            <a:r>
              <a:rPr lang="tr-TR" sz="2800" dirty="0" err="1"/>
              <a:t>Foley</a:t>
            </a:r>
            <a:r>
              <a:rPr lang="tr-TR" sz="2800" dirty="0"/>
              <a:t> </a:t>
            </a:r>
            <a:r>
              <a:rPr lang="tr-TR" sz="2800" dirty="0" err="1"/>
              <a:t>kateter</a:t>
            </a:r>
            <a:r>
              <a:rPr lang="tr-TR" sz="2800" dirty="0"/>
              <a:t>(no.8 ; 5cc )</a:t>
            </a:r>
          </a:p>
          <a:p>
            <a:pPr>
              <a:lnSpc>
                <a:spcPct val="90000"/>
              </a:lnSpc>
              <a:buClr>
                <a:srgbClr val="7030A0"/>
              </a:buClr>
              <a:buFont typeface="Wingdings" pitchFamily="2" charset="2"/>
              <a:buChar char="ü"/>
            </a:pPr>
            <a:r>
              <a:rPr lang="tr-TR" sz="2800" dirty="0"/>
              <a:t>Rahim içi araç </a:t>
            </a:r>
            <a:r>
              <a:rPr lang="tr-TR" sz="2800" dirty="0" smtClean="0"/>
              <a:t>   </a:t>
            </a:r>
            <a:endParaRPr lang="tr-TR" sz="28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4149080"/>
            <a:ext cx="2376264" cy="1591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23885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274638"/>
            <a:ext cx="9144000" cy="1143000"/>
          </a:xfrm>
        </p:spPr>
        <p:txBody>
          <a:bodyPr>
            <a:normAutofit fontScale="90000"/>
          </a:bodyPr>
          <a:lstStyle/>
          <a:p>
            <a:r>
              <a:rPr lang="tr-TR" b="1" dirty="0" smtClean="0">
                <a:solidFill>
                  <a:srgbClr val="7030A0"/>
                </a:solidFill>
              </a:rPr>
              <a:t>YENİDEN </a:t>
            </a:r>
            <a:r>
              <a:rPr lang="tr-TR" b="1" dirty="0">
                <a:solidFill>
                  <a:srgbClr val="7030A0"/>
                </a:solidFill>
              </a:rPr>
              <a:t>ADEZYON OLUŞUMUNUN ÖNLENMESİ</a:t>
            </a:r>
          </a:p>
        </p:txBody>
      </p:sp>
      <p:sp>
        <p:nvSpPr>
          <p:cNvPr id="3" name="İçerik Yer Tutucusu 2"/>
          <p:cNvSpPr>
            <a:spLocks noGrp="1"/>
          </p:cNvSpPr>
          <p:nvPr>
            <p:ph idx="1"/>
          </p:nvPr>
        </p:nvSpPr>
        <p:spPr>
          <a:xfrm>
            <a:off x="0" y="1600200"/>
            <a:ext cx="9036496" cy="4525963"/>
          </a:xfrm>
        </p:spPr>
        <p:txBody>
          <a:bodyPr>
            <a:normAutofit/>
          </a:bodyPr>
          <a:lstStyle/>
          <a:p>
            <a:pPr marL="0" indent="0">
              <a:buClr>
                <a:srgbClr val="7030A0"/>
              </a:buClr>
              <a:buNone/>
            </a:pPr>
            <a:r>
              <a:rPr lang="tr-TR" sz="2800" b="1" dirty="0" smtClean="0"/>
              <a:t>     Bütün Bariyer yöntemler</a:t>
            </a:r>
            <a:r>
              <a:rPr lang="tr-TR" sz="2800" b="1" dirty="0"/>
              <a:t> </a:t>
            </a:r>
            <a:r>
              <a:rPr lang="tr-TR" sz="2800" b="1" dirty="0" smtClean="0"/>
              <a:t>  </a:t>
            </a:r>
            <a:r>
              <a:rPr lang="tr-TR" sz="2800" b="1" dirty="0" err="1" smtClean="0"/>
              <a:t>sineşi</a:t>
            </a:r>
            <a:r>
              <a:rPr lang="tr-TR" sz="2800" b="1" dirty="0" smtClean="0"/>
              <a:t> ↓ ↓ </a:t>
            </a:r>
          </a:p>
          <a:p>
            <a:pPr>
              <a:buFont typeface="Courier New" pitchFamily="49" charset="0"/>
              <a:buChar char="o"/>
            </a:pPr>
            <a:r>
              <a:rPr lang="tr-TR" sz="2800" dirty="0" smtClean="0"/>
              <a:t>Ancak gebelik ve canlı doğum oranları ile </a:t>
            </a:r>
            <a:r>
              <a:rPr lang="tr-TR" sz="2800" dirty="0" err="1" smtClean="0"/>
              <a:t>igili</a:t>
            </a:r>
            <a:r>
              <a:rPr lang="tr-TR" sz="2800" dirty="0" smtClean="0"/>
              <a:t>     </a:t>
            </a:r>
          </a:p>
          <a:p>
            <a:pPr marL="0" indent="0">
              <a:buNone/>
            </a:pPr>
            <a:r>
              <a:rPr lang="tr-TR" sz="2800" dirty="0" smtClean="0"/>
              <a:t>    veriler sınırlı ve bu konuda faydaları ispatlanmamış (</a:t>
            </a:r>
            <a:r>
              <a:rPr lang="tr-TR" sz="2800" dirty="0" err="1" smtClean="0"/>
              <a:t>level</a:t>
            </a:r>
            <a:r>
              <a:rPr lang="tr-TR" sz="2800" dirty="0" smtClean="0"/>
              <a:t> a)</a:t>
            </a:r>
            <a:endParaRPr lang="tr-TR" sz="2800" dirty="0"/>
          </a:p>
          <a:p>
            <a:pPr marL="0" indent="0">
              <a:buNone/>
            </a:pPr>
            <a:r>
              <a:rPr lang="tr-TR" sz="2800" dirty="0" smtClean="0"/>
              <a:t>   </a:t>
            </a:r>
          </a:p>
          <a:p>
            <a:pPr>
              <a:buFont typeface="Courier New" pitchFamily="49" charset="0"/>
              <a:buChar char="o"/>
            </a:pPr>
            <a:r>
              <a:rPr lang="tr-TR" sz="2800" dirty="0" smtClean="0"/>
              <a:t>Solid bariyer kullanımında enfeksiyon riski minimal(</a:t>
            </a:r>
            <a:r>
              <a:rPr lang="tr-TR" sz="2800" dirty="0" err="1" smtClean="0"/>
              <a:t>level</a:t>
            </a:r>
            <a:r>
              <a:rPr lang="tr-TR" sz="2800" dirty="0" smtClean="0"/>
              <a:t> a)  </a:t>
            </a:r>
          </a:p>
          <a:p>
            <a:pPr>
              <a:buFont typeface="Courier New" pitchFamily="49" charset="0"/>
              <a:buChar char="o"/>
            </a:pPr>
            <a:endParaRPr lang="tr-TR" sz="2800" dirty="0" smtClean="0"/>
          </a:p>
          <a:p>
            <a:pPr>
              <a:buFont typeface="Courier New" pitchFamily="49" charset="0"/>
              <a:buChar char="o"/>
            </a:pPr>
            <a:r>
              <a:rPr lang="tr-TR" sz="2800" dirty="0" smtClean="0"/>
              <a:t>RİA  geniş yüzeyli </a:t>
            </a:r>
            <a:r>
              <a:rPr lang="tr-TR" sz="2800" dirty="0" err="1" smtClean="0"/>
              <a:t>lippesloop</a:t>
            </a:r>
            <a:r>
              <a:rPr lang="tr-TR" sz="2800" dirty="0" smtClean="0"/>
              <a:t>,  </a:t>
            </a:r>
            <a:r>
              <a:rPr lang="tr-TR" sz="2800" dirty="0" err="1" smtClean="0"/>
              <a:t>progesteron</a:t>
            </a:r>
            <a:r>
              <a:rPr lang="tr-TR" sz="2800" dirty="0" smtClean="0"/>
              <a:t> veya bakır   </a:t>
            </a:r>
          </a:p>
          <a:p>
            <a:pPr marL="0" indent="0">
              <a:buNone/>
            </a:pPr>
            <a:r>
              <a:rPr lang="tr-TR" sz="2800" dirty="0"/>
              <a:t> </a:t>
            </a:r>
            <a:r>
              <a:rPr lang="tr-TR" sz="2800" dirty="0" smtClean="0"/>
              <a:t>   içermeyen tercih edilmeli (</a:t>
            </a:r>
            <a:r>
              <a:rPr lang="tr-TR" sz="2800" dirty="0" err="1" smtClean="0"/>
              <a:t>level</a:t>
            </a:r>
            <a:r>
              <a:rPr lang="tr-TR" sz="2800" dirty="0" smtClean="0"/>
              <a:t> c)</a:t>
            </a:r>
            <a:endParaRPr lang="tr-TR" sz="2800" dirty="0"/>
          </a:p>
        </p:txBody>
      </p:sp>
      <p:sp>
        <p:nvSpPr>
          <p:cNvPr id="4" name="Metin kutusu 3"/>
          <p:cNvSpPr txBox="1"/>
          <p:nvPr/>
        </p:nvSpPr>
        <p:spPr>
          <a:xfrm>
            <a:off x="5580112" y="5877272"/>
            <a:ext cx="2952328" cy="400110"/>
          </a:xfrm>
          <a:prstGeom prst="rect">
            <a:avLst/>
          </a:prstGeom>
          <a:noFill/>
        </p:spPr>
        <p:txBody>
          <a:bodyPr wrap="square" rtlCol="0">
            <a:spAutoFit/>
          </a:bodyPr>
          <a:lstStyle/>
          <a:p>
            <a:r>
              <a:rPr lang="tr-TR" sz="2000" b="1" dirty="0" smtClean="0"/>
              <a:t>AAGL/ESGE     2016</a:t>
            </a:r>
            <a:endParaRPr lang="tr-TR" sz="2000" b="1" dirty="0"/>
          </a:p>
        </p:txBody>
      </p:sp>
    </p:spTree>
    <p:extLst>
      <p:ext uri="{BB962C8B-B14F-4D97-AF65-F5344CB8AC3E}">
        <p14:creationId xmlns:p14="http://schemas.microsoft.com/office/powerpoint/2010/main" val="108447030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1520" y="274638"/>
            <a:ext cx="8640960" cy="922114"/>
          </a:xfrm>
        </p:spPr>
        <p:txBody>
          <a:bodyPr>
            <a:normAutofit fontScale="90000"/>
          </a:bodyPr>
          <a:lstStyle/>
          <a:p>
            <a:r>
              <a:rPr lang="tr-TR" b="1" dirty="0">
                <a:solidFill>
                  <a:srgbClr val="7030A0"/>
                </a:solidFill>
              </a:rPr>
              <a:t>YENİDEN ADEZYON OLUŞUMUNUN ÖNLENMESİ</a:t>
            </a:r>
          </a:p>
        </p:txBody>
      </p:sp>
      <p:sp>
        <p:nvSpPr>
          <p:cNvPr id="3" name="İçerik Yer Tutucusu 2"/>
          <p:cNvSpPr>
            <a:spLocks noGrp="1"/>
          </p:cNvSpPr>
          <p:nvPr>
            <p:ph idx="1"/>
          </p:nvPr>
        </p:nvSpPr>
        <p:spPr>
          <a:xfrm>
            <a:off x="179512" y="1412776"/>
            <a:ext cx="8964488" cy="5184576"/>
          </a:xfrm>
        </p:spPr>
        <p:txBody>
          <a:bodyPr>
            <a:normAutofit fontScale="77500" lnSpcReduction="20000"/>
          </a:bodyPr>
          <a:lstStyle/>
          <a:p>
            <a:pPr>
              <a:buClr>
                <a:srgbClr val="7030A0"/>
              </a:buClr>
              <a:buFont typeface="Wingdings" pitchFamily="2" charset="2"/>
              <a:buChar char="q"/>
            </a:pPr>
            <a:r>
              <a:rPr lang="tr-TR" b="1" dirty="0" smtClean="0"/>
              <a:t>Östrojen tedavisi: </a:t>
            </a:r>
            <a:r>
              <a:rPr lang="tr-TR" dirty="0" smtClean="0"/>
              <a:t> (2.5 mg </a:t>
            </a:r>
            <a:r>
              <a:rPr lang="tr-TR" dirty="0" err="1" smtClean="0"/>
              <a:t>konjuge</a:t>
            </a:r>
            <a:r>
              <a:rPr lang="tr-TR" dirty="0" smtClean="0"/>
              <a:t> ekin östrojen veya 6 mg </a:t>
            </a:r>
            <a:r>
              <a:rPr lang="tr-TR" dirty="0" err="1" smtClean="0"/>
              <a:t>estradiol</a:t>
            </a:r>
            <a:r>
              <a:rPr lang="tr-TR" dirty="0" smtClean="0"/>
              <a:t> 30 gün + </a:t>
            </a:r>
            <a:r>
              <a:rPr lang="tr-TR" dirty="0" err="1" smtClean="0"/>
              <a:t>progestin</a:t>
            </a:r>
            <a:r>
              <a:rPr lang="tr-TR" dirty="0" smtClean="0"/>
              <a:t> 10 gün) </a:t>
            </a:r>
            <a:r>
              <a:rPr lang="tr-TR" dirty="0" err="1" smtClean="0"/>
              <a:t>Sineşi</a:t>
            </a:r>
            <a:r>
              <a:rPr lang="tr-TR" dirty="0" smtClean="0"/>
              <a:t> azaltır ( </a:t>
            </a:r>
            <a:r>
              <a:rPr lang="tr-TR" dirty="0" err="1" smtClean="0"/>
              <a:t>level</a:t>
            </a:r>
            <a:r>
              <a:rPr lang="tr-TR" dirty="0" smtClean="0"/>
              <a:t> b )</a:t>
            </a:r>
            <a:endParaRPr lang="tr-TR" dirty="0"/>
          </a:p>
          <a:p>
            <a:pPr>
              <a:buFont typeface="Wingdings" pitchFamily="2" charset="2"/>
              <a:buChar char="q"/>
            </a:pPr>
            <a:endParaRPr lang="tr-TR" dirty="0" smtClean="0"/>
          </a:p>
          <a:p>
            <a:pPr>
              <a:buFont typeface="Wingdings" pitchFamily="2" charset="2"/>
              <a:buChar char="q"/>
            </a:pPr>
            <a:r>
              <a:rPr lang="tr-TR" dirty="0" err="1" smtClean="0"/>
              <a:t>Endometriumda</a:t>
            </a:r>
            <a:r>
              <a:rPr lang="tr-TR" dirty="0" smtClean="0"/>
              <a:t> </a:t>
            </a:r>
            <a:r>
              <a:rPr lang="tr-TR" dirty="0" err="1" smtClean="0"/>
              <a:t>vaskularizasyonu</a:t>
            </a:r>
            <a:r>
              <a:rPr lang="tr-TR" dirty="0" smtClean="0"/>
              <a:t> artıran ilaçlar </a:t>
            </a:r>
          </a:p>
          <a:p>
            <a:pPr marL="0" indent="0">
              <a:buNone/>
            </a:pPr>
            <a:r>
              <a:rPr lang="tr-TR" dirty="0" err="1" smtClean="0"/>
              <a:t>sildenafil</a:t>
            </a:r>
            <a:r>
              <a:rPr lang="tr-TR" dirty="0" smtClean="0"/>
              <a:t> , aspirin : çalışma kapsamında  kullanılmalı </a:t>
            </a:r>
          </a:p>
          <a:p>
            <a:pPr>
              <a:buFont typeface="Wingdings" pitchFamily="2" charset="2"/>
              <a:buChar char="q"/>
            </a:pPr>
            <a:endParaRPr lang="tr-TR" dirty="0" smtClean="0"/>
          </a:p>
          <a:p>
            <a:pPr>
              <a:buFont typeface="Wingdings" pitchFamily="2" charset="2"/>
              <a:buChar char="q"/>
            </a:pPr>
            <a:r>
              <a:rPr lang="tr-TR" dirty="0" smtClean="0"/>
              <a:t>Kök hücre tedavisi (BMDSC ): çalışma kapsamında verilmeli  </a:t>
            </a:r>
          </a:p>
          <a:p>
            <a:pPr>
              <a:buClr>
                <a:srgbClr val="7030A0"/>
              </a:buClr>
              <a:buFont typeface="Wingdings" pitchFamily="2" charset="2"/>
              <a:buChar char="q"/>
            </a:pPr>
            <a:endParaRPr lang="tr-TR" b="1" dirty="0" smtClean="0"/>
          </a:p>
          <a:p>
            <a:pPr>
              <a:buClr>
                <a:srgbClr val="7030A0"/>
              </a:buClr>
              <a:buFont typeface="Wingdings" pitchFamily="2" charset="2"/>
              <a:buChar char="q"/>
            </a:pPr>
            <a:r>
              <a:rPr lang="tr-TR" b="1" dirty="0" smtClean="0"/>
              <a:t>Second </a:t>
            </a:r>
            <a:r>
              <a:rPr lang="tr-TR" b="1" dirty="0"/>
              <a:t>/ Third </a:t>
            </a:r>
            <a:r>
              <a:rPr lang="tr-TR" b="1" dirty="0" err="1"/>
              <a:t>look</a:t>
            </a:r>
            <a:r>
              <a:rPr lang="tr-TR" b="1" dirty="0"/>
              <a:t> </a:t>
            </a:r>
            <a:r>
              <a:rPr lang="tr-TR" b="1" dirty="0" err="1"/>
              <a:t>histeroskopik</a:t>
            </a:r>
            <a:r>
              <a:rPr lang="tr-TR" b="1" dirty="0"/>
              <a:t> </a:t>
            </a:r>
            <a:r>
              <a:rPr lang="tr-TR" b="1" dirty="0" err="1" smtClean="0"/>
              <a:t>adezyolizis</a:t>
            </a:r>
            <a:endParaRPr lang="tr-TR" b="1" dirty="0" smtClean="0"/>
          </a:p>
          <a:p>
            <a:pPr marL="0" indent="0">
              <a:buNone/>
            </a:pPr>
            <a:r>
              <a:rPr lang="tr-TR" dirty="0" smtClean="0"/>
              <a:t>    Hafif ve orta </a:t>
            </a:r>
            <a:r>
              <a:rPr lang="tr-TR" dirty="0" err="1" smtClean="0"/>
              <a:t>sineşi</a:t>
            </a:r>
            <a:r>
              <a:rPr lang="tr-TR" dirty="0"/>
              <a:t> </a:t>
            </a:r>
            <a:r>
              <a:rPr lang="tr-TR" dirty="0" smtClean="0"/>
              <a:t> :1/3 </a:t>
            </a:r>
            <a:r>
              <a:rPr lang="tr-TR" dirty="0" err="1" smtClean="0"/>
              <a:t>kadınada</a:t>
            </a:r>
            <a:r>
              <a:rPr lang="tr-TR" dirty="0" smtClean="0"/>
              <a:t> </a:t>
            </a:r>
            <a:r>
              <a:rPr lang="tr-TR" dirty="0" err="1" smtClean="0"/>
              <a:t>rekürans</a:t>
            </a:r>
            <a:endParaRPr lang="tr-TR" dirty="0" smtClean="0"/>
          </a:p>
          <a:p>
            <a:pPr marL="0" indent="0">
              <a:buNone/>
            </a:pPr>
            <a:r>
              <a:rPr lang="tr-TR" dirty="0" smtClean="0"/>
              <a:t>    Ağır </a:t>
            </a:r>
            <a:r>
              <a:rPr lang="tr-TR" dirty="0" err="1" smtClean="0"/>
              <a:t>sineşi</a:t>
            </a:r>
            <a:r>
              <a:rPr lang="tr-TR" dirty="0" smtClean="0"/>
              <a:t> : 2/3 kadında </a:t>
            </a:r>
            <a:r>
              <a:rPr lang="tr-TR" dirty="0" err="1" smtClean="0"/>
              <a:t>rekürans</a:t>
            </a:r>
            <a:r>
              <a:rPr lang="tr-TR" dirty="0" smtClean="0"/>
              <a:t> var </a:t>
            </a:r>
          </a:p>
          <a:p>
            <a:pPr marL="0" indent="0">
              <a:buNone/>
            </a:pPr>
            <a:r>
              <a:rPr lang="tr-TR" dirty="0"/>
              <a:t> </a:t>
            </a:r>
            <a:r>
              <a:rPr lang="tr-TR" dirty="0" smtClean="0"/>
              <a:t>   </a:t>
            </a:r>
            <a:r>
              <a:rPr lang="tr-TR" dirty="0" err="1" smtClean="0"/>
              <a:t>Adezyoliz</a:t>
            </a:r>
            <a:r>
              <a:rPr lang="tr-TR" dirty="0" smtClean="0"/>
              <a:t> sonrası </a:t>
            </a:r>
            <a:r>
              <a:rPr lang="tr-TR" dirty="0" err="1" smtClean="0"/>
              <a:t>uterin</a:t>
            </a:r>
            <a:r>
              <a:rPr lang="tr-TR" dirty="0" smtClean="0"/>
              <a:t> </a:t>
            </a:r>
            <a:r>
              <a:rPr lang="tr-TR" dirty="0" err="1" smtClean="0"/>
              <a:t>kavitenin</a:t>
            </a:r>
            <a:r>
              <a:rPr lang="tr-TR" dirty="0" smtClean="0"/>
              <a:t> takibi tercihen     </a:t>
            </a:r>
          </a:p>
          <a:p>
            <a:pPr marL="0" indent="0">
              <a:buNone/>
            </a:pPr>
            <a:r>
              <a:rPr lang="tr-TR" dirty="0"/>
              <a:t> </a:t>
            </a:r>
            <a:r>
              <a:rPr lang="tr-TR" dirty="0" smtClean="0"/>
              <a:t>   </a:t>
            </a:r>
            <a:r>
              <a:rPr lang="tr-TR" dirty="0" err="1" smtClean="0"/>
              <a:t>Histeroskopi</a:t>
            </a:r>
            <a:r>
              <a:rPr lang="tr-TR" dirty="0" smtClean="0"/>
              <a:t> ile  yapılmalı (</a:t>
            </a:r>
            <a:r>
              <a:rPr lang="tr-TR" dirty="0" err="1" smtClean="0"/>
              <a:t>level</a:t>
            </a:r>
            <a:r>
              <a:rPr lang="tr-TR" dirty="0" smtClean="0"/>
              <a:t> b)  </a:t>
            </a:r>
            <a:endParaRPr lang="tr-TR" dirty="0"/>
          </a:p>
          <a:p>
            <a:endParaRPr lang="tr-TR" dirty="0"/>
          </a:p>
        </p:txBody>
      </p:sp>
      <p:sp>
        <p:nvSpPr>
          <p:cNvPr id="5" name="Metin kutusu 4"/>
          <p:cNvSpPr txBox="1"/>
          <p:nvPr/>
        </p:nvSpPr>
        <p:spPr>
          <a:xfrm>
            <a:off x="6804248" y="5949280"/>
            <a:ext cx="1985608" cy="400110"/>
          </a:xfrm>
          <a:prstGeom prst="rect">
            <a:avLst/>
          </a:prstGeom>
          <a:noFill/>
        </p:spPr>
        <p:txBody>
          <a:bodyPr wrap="none" rtlCol="0">
            <a:spAutoFit/>
          </a:bodyPr>
          <a:lstStyle/>
          <a:p>
            <a:r>
              <a:rPr lang="tr-TR" sz="2000" b="1" dirty="0" smtClean="0"/>
              <a:t>AAGL/ESGE 2016</a:t>
            </a:r>
            <a:endParaRPr lang="tr-TR" sz="2000" b="1" dirty="0"/>
          </a:p>
        </p:txBody>
      </p:sp>
    </p:spTree>
    <p:extLst>
      <p:ext uri="{BB962C8B-B14F-4D97-AF65-F5344CB8AC3E}">
        <p14:creationId xmlns:p14="http://schemas.microsoft.com/office/powerpoint/2010/main" val="21155229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179512" y="116632"/>
            <a:ext cx="8681720" cy="595536"/>
          </a:xfrm>
        </p:spPr>
        <p:txBody>
          <a:bodyPr>
            <a:normAutofit fontScale="90000"/>
          </a:bodyPr>
          <a:lstStyle/>
          <a:p>
            <a:pPr eaLnBrk="1" hangingPunct="1">
              <a:defRPr/>
            </a:pPr>
            <a:r>
              <a:rPr lang="tr-TR" altLang="tr-TR" sz="3600" b="1" dirty="0" smtClean="0">
                <a:solidFill>
                  <a:srgbClr val="7030A0"/>
                </a:solidFill>
              </a:rPr>
              <a:t>  GEBE ÜTERÜSÜNDE  SİNEŞİ  RİSKİNİ AZALTMAK  </a:t>
            </a:r>
          </a:p>
        </p:txBody>
      </p:sp>
      <p:sp>
        <p:nvSpPr>
          <p:cNvPr id="41987" name="Rectangle 3"/>
          <p:cNvSpPr>
            <a:spLocks noGrp="1" noChangeArrowheads="1"/>
          </p:cNvSpPr>
          <p:nvPr>
            <p:ph idx="1"/>
          </p:nvPr>
        </p:nvSpPr>
        <p:spPr>
          <a:xfrm>
            <a:off x="107504" y="548680"/>
            <a:ext cx="9036496" cy="6120680"/>
          </a:xfrm>
          <a:prstGeom prst="rect">
            <a:avLst/>
          </a:prstGeom>
        </p:spPr>
        <p:txBody>
          <a:bodyPr>
            <a:normAutofit/>
          </a:bodyPr>
          <a:lstStyle/>
          <a:p>
            <a:pPr eaLnBrk="1" hangingPunct="1">
              <a:buFont typeface="Wingdings" panose="05000000000000000000" pitchFamily="2" charset="2"/>
              <a:buNone/>
              <a:defRPr/>
            </a:pPr>
            <a:endParaRPr lang="tr-TR" altLang="tr-TR" dirty="0" smtClean="0"/>
          </a:p>
          <a:p>
            <a:pPr>
              <a:buClr>
                <a:srgbClr val="7030A0"/>
              </a:buClr>
              <a:buFont typeface="Courier New" pitchFamily="49" charset="0"/>
              <a:buChar char="o"/>
              <a:defRPr/>
            </a:pPr>
            <a:r>
              <a:rPr lang="tr-TR" altLang="tr-TR" sz="3000" dirty="0" err="1" smtClean="0">
                <a:latin typeface="+mj-lt"/>
              </a:rPr>
              <a:t>Missed</a:t>
            </a:r>
            <a:r>
              <a:rPr lang="tr-TR" altLang="tr-TR" sz="3000" dirty="0" smtClean="0">
                <a:latin typeface="+mj-lt"/>
              </a:rPr>
              <a:t>  </a:t>
            </a:r>
            <a:r>
              <a:rPr lang="tr-TR" altLang="tr-TR" sz="3000" dirty="0" err="1" smtClean="0">
                <a:latin typeface="+mj-lt"/>
              </a:rPr>
              <a:t>Abortus</a:t>
            </a:r>
            <a:r>
              <a:rPr lang="tr-TR" altLang="tr-TR" sz="3000" dirty="0" smtClean="0">
                <a:latin typeface="+mj-lt"/>
              </a:rPr>
              <a:t>:  Medikal yönetim (</a:t>
            </a:r>
            <a:r>
              <a:rPr lang="tr-TR" altLang="tr-TR" sz="3000" dirty="0" err="1" smtClean="0">
                <a:latin typeface="+mj-lt"/>
              </a:rPr>
              <a:t>misoprostol</a:t>
            </a:r>
            <a:r>
              <a:rPr lang="tr-TR" altLang="tr-TR" sz="3000" dirty="0">
                <a:latin typeface="+mj-lt"/>
              </a:rPr>
              <a:t>)</a:t>
            </a:r>
            <a:r>
              <a:rPr lang="tr-TR" altLang="tr-TR" sz="3000" dirty="0" smtClean="0">
                <a:latin typeface="+mj-lt"/>
              </a:rPr>
              <a:t> tercih edilmeli.  Geçen </a:t>
            </a:r>
            <a:r>
              <a:rPr lang="tr-TR" altLang="tr-TR" sz="3000" dirty="0">
                <a:latin typeface="+mj-lt"/>
              </a:rPr>
              <a:t>zaman  uzadıkça medikal tedavi şansı </a:t>
            </a:r>
            <a:r>
              <a:rPr lang="tr-TR" altLang="tr-TR" sz="3000" dirty="0" smtClean="0">
                <a:latin typeface="+mj-lt"/>
              </a:rPr>
              <a:t>azalır. </a:t>
            </a:r>
          </a:p>
          <a:p>
            <a:pPr>
              <a:buClr>
                <a:srgbClr val="7030A0"/>
              </a:buClr>
              <a:buFont typeface="Courier New" pitchFamily="49" charset="0"/>
              <a:buChar char="o"/>
              <a:defRPr/>
            </a:pPr>
            <a:r>
              <a:rPr lang="tr-TR" altLang="tr-TR" sz="3000" dirty="0" smtClean="0">
                <a:latin typeface="+mj-lt"/>
              </a:rPr>
              <a:t>Cerrahi tedavide: </a:t>
            </a:r>
            <a:r>
              <a:rPr lang="tr-TR" altLang="tr-TR" sz="3000" dirty="0" err="1" smtClean="0">
                <a:latin typeface="+mj-lt"/>
              </a:rPr>
              <a:t>Karmen</a:t>
            </a:r>
            <a:r>
              <a:rPr lang="tr-TR" altLang="tr-TR" sz="3000" dirty="0" smtClean="0">
                <a:latin typeface="+mj-lt"/>
              </a:rPr>
              <a:t> </a:t>
            </a:r>
            <a:r>
              <a:rPr lang="tr-TR" altLang="tr-TR" sz="3000" dirty="0" err="1">
                <a:latin typeface="+mj-lt"/>
              </a:rPr>
              <a:t>kanülü</a:t>
            </a:r>
            <a:r>
              <a:rPr lang="tr-TR" altLang="tr-TR" sz="3000" dirty="0">
                <a:latin typeface="+mj-lt"/>
              </a:rPr>
              <a:t> ile vakum </a:t>
            </a:r>
            <a:r>
              <a:rPr lang="tr-TR" altLang="tr-TR" sz="3000" dirty="0" err="1" smtClean="0">
                <a:latin typeface="+mj-lt"/>
              </a:rPr>
              <a:t>aspirasyon</a:t>
            </a:r>
            <a:r>
              <a:rPr lang="tr-TR" altLang="tr-TR" sz="3000" dirty="0" smtClean="0">
                <a:latin typeface="+mj-lt"/>
              </a:rPr>
              <a:t>,  metal küret ile  </a:t>
            </a:r>
            <a:r>
              <a:rPr lang="tr-TR" altLang="tr-TR" sz="3000" dirty="0">
                <a:latin typeface="+mj-lt"/>
              </a:rPr>
              <a:t>nazik bir </a:t>
            </a:r>
            <a:r>
              <a:rPr lang="tr-TR" altLang="tr-TR" sz="3000" dirty="0" err="1">
                <a:latin typeface="+mj-lt"/>
              </a:rPr>
              <a:t>kavite</a:t>
            </a:r>
            <a:r>
              <a:rPr lang="tr-TR" altLang="tr-TR" sz="3000" dirty="0">
                <a:latin typeface="+mj-lt"/>
              </a:rPr>
              <a:t> </a:t>
            </a:r>
            <a:r>
              <a:rPr lang="tr-TR" altLang="tr-TR" sz="3000" dirty="0" smtClean="0">
                <a:latin typeface="+mj-lt"/>
              </a:rPr>
              <a:t>kontrolü yapılmalı.</a:t>
            </a:r>
            <a:endParaRPr lang="tr-TR" altLang="tr-TR" sz="3000" dirty="0">
              <a:latin typeface="+mj-lt"/>
            </a:endParaRPr>
          </a:p>
          <a:p>
            <a:pPr>
              <a:buClr>
                <a:srgbClr val="7030A0"/>
              </a:buClr>
              <a:buFont typeface="Courier New" pitchFamily="49" charset="0"/>
              <a:buChar char="o"/>
              <a:defRPr/>
            </a:pPr>
            <a:r>
              <a:rPr lang="tr-TR" altLang="tr-TR" sz="3000" dirty="0" err="1" smtClean="0">
                <a:latin typeface="+mj-lt"/>
              </a:rPr>
              <a:t>İnkomplet</a:t>
            </a:r>
            <a:r>
              <a:rPr lang="tr-TR" altLang="tr-TR" sz="3000" dirty="0" smtClean="0">
                <a:latin typeface="+mj-lt"/>
              </a:rPr>
              <a:t> </a:t>
            </a:r>
            <a:r>
              <a:rPr lang="tr-TR" altLang="tr-TR" sz="3000" dirty="0" err="1" smtClean="0">
                <a:latin typeface="+mj-lt"/>
              </a:rPr>
              <a:t>abortus</a:t>
            </a:r>
            <a:r>
              <a:rPr lang="tr-TR" altLang="tr-TR" sz="3000" dirty="0" smtClean="0">
                <a:latin typeface="+mj-lt"/>
              </a:rPr>
              <a:t> : ultrason  </a:t>
            </a:r>
            <a:r>
              <a:rPr lang="tr-TR" altLang="tr-TR" sz="3000" dirty="0" err="1" smtClean="0">
                <a:latin typeface="+mj-lt"/>
              </a:rPr>
              <a:t>kontolü</a:t>
            </a:r>
            <a:r>
              <a:rPr lang="tr-TR" altLang="tr-TR" sz="3000" dirty="0" smtClean="0">
                <a:latin typeface="+mj-lt"/>
              </a:rPr>
              <a:t>  altında D&amp;C </a:t>
            </a:r>
            <a:endParaRPr lang="tr-TR" altLang="tr-TR" sz="3000" dirty="0">
              <a:latin typeface="+mj-lt"/>
            </a:endParaRPr>
          </a:p>
          <a:p>
            <a:pPr eaLnBrk="1" hangingPunct="1">
              <a:buClr>
                <a:srgbClr val="7030A0"/>
              </a:buClr>
              <a:buFont typeface="Courier New" pitchFamily="49" charset="0"/>
              <a:buChar char="o"/>
              <a:defRPr/>
            </a:pPr>
            <a:r>
              <a:rPr lang="tr-TR" altLang="tr-TR" sz="3000" dirty="0" smtClean="0">
                <a:latin typeface="+mj-lt"/>
              </a:rPr>
              <a:t>Gebelik </a:t>
            </a:r>
            <a:r>
              <a:rPr lang="tr-TR" altLang="tr-TR" sz="3000" dirty="0" err="1" smtClean="0">
                <a:latin typeface="+mj-lt"/>
              </a:rPr>
              <a:t>materyeli</a:t>
            </a:r>
            <a:r>
              <a:rPr lang="tr-TR" altLang="tr-TR" sz="3000" dirty="0" smtClean="0">
                <a:latin typeface="+mj-lt"/>
              </a:rPr>
              <a:t> </a:t>
            </a:r>
            <a:r>
              <a:rPr lang="tr-TR" altLang="tr-TR" sz="3000" dirty="0" err="1" smtClean="0">
                <a:latin typeface="+mj-lt"/>
              </a:rPr>
              <a:t>retansiyonu</a:t>
            </a:r>
            <a:r>
              <a:rPr lang="tr-TR" altLang="tr-TR" sz="3000" dirty="0" smtClean="0">
                <a:latin typeface="+mj-lt"/>
              </a:rPr>
              <a:t>  :   </a:t>
            </a:r>
            <a:r>
              <a:rPr lang="tr-TR" altLang="tr-TR" sz="3000" dirty="0" err="1" smtClean="0">
                <a:latin typeface="+mj-lt"/>
              </a:rPr>
              <a:t>histeroskopi</a:t>
            </a:r>
            <a:r>
              <a:rPr lang="tr-TR" altLang="tr-TR" sz="3000" dirty="0">
                <a:latin typeface="+mj-lt"/>
              </a:rPr>
              <a:t> </a:t>
            </a:r>
            <a:r>
              <a:rPr lang="tr-TR" altLang="tr-TR" sz="3000" dirty="0" smtClean="0">
                <a:latin typeface="+mj-lt"/>
              </a:rPr>
              <a:t>+ adezyon bariyeri (</a:t>
            </a:r>
            <a:r>
              <a:rPr lang="tr-TR" altLang="tr-TR" sz="3000" dirty="0" err="1" smtClean="0">
                <a:latin typeface="+mj-lt"/>
              </a:rPr>
              <a:t>hyaluronik</a:t>
            </a:r>
            <a:r>
              <a:rPr lang="tr-TR" altLang="tr-TR" sz="3000" dirty="0" smtClean="0">
                <a:latin typeface="+mj-lt"/>
              </a:rPr>
              <a:t> asit jel) </a:t>
            </a:r>
          </a:p>
          <a:p>
            <a:pPr>
              <a:buClr>
                <a:srgbClr val="7030A0"/>
              </a:buClr>
              <a:buFont typeface="Courier New" pitchFamily="49" charset="0"/>
              <a:buChar char="o"/>
              <a:defRPr/>
            </a:pPr>
            <a:r>
              <a:rPr lang="tr-TR" altLang="tr-TR" sz="3000" dirty="0" err="1" smtClean="0">
                <a:latin typeface="+mj-lt"/>
              </a:rPr>
              <a:t>Midtrimester</a:t>
            </a:r>
            <a:r>
              <a:rPr lang="tr-TR" altLang="tr-TR" sz="3000" dirty="0" smtClean="0">
                <a:latin typeface="+mj-lt"/>
              </a:rPr>
              <a:t> gebelik </a:t>
            </a:r>
            <a:r>
              <a:rPr lang="tr-TR" altLang="tr-TR" sz="3000" dirty="0" err="1" smtClean="0">
                <a:latin typeface="+mj-lt"/>
              </a:rPr>
              <a:t>terminasyonu</a:t>
            </a:r>
            <a:r>
              <a:rPr lang="tr-TR" altLang="tr-TR" sz="3000" dirty="0" smtClean="0">
                <a:latin typeface="+mj-lt"/>
              </a:rPr>
              <a:t> sonrası,  rutin D&amp;C yerine,  gerekli ise ultrason </a:t>
            </a:r>
            <a:r>
              <a:rPr lang="tr-TR" altLang="tr-TR" sz="3000" dirty="0" err="1" smtClean="0">
                <a:latin typeface="+mj-lt"/>
              </a:rPr>
              <a:t>kontrolu</a:t>
            </a:r>
            <a:r>
              <a:rPr lang="tr-TR" altLang="tr-TR" sz="3000" dirty="0" smtClean="0">
                <a:latin typeface="+mj-lt"/>
              </a:rPr>
              <a:t> altında </a:t>
            </a:r>
            <a:r>
              <a:rPr lang="tr-TR" altLang="tr-TR" sz="3000" dirty="0" err="1" smtClean="0">
                <a:latin typeface="+mj-lt"/>
              </a:rPr>
              <a:t>kurtaj</a:t>
            </a:r>
            <a:r>
              <a:rPr lang="tr-TR" altLang="tr-TR" sz="3000" dirty="0" smtClean="0">
                <a:latin typeface="+mj-lt"/>
              </a:rPr>
              <a:t> yapılmalı.</a:t>
            </a:r>
          </a:p>
          <a:p>
            <a:pPr eaLnBrk="1" hangingPunct="1">
              <a:defRPr/>
            </a:pPr>
            <a:endParaRPr lang="tr-TR" altLang="tr-TR" dirty="0" smtClean="0">
              <a:latin typeface="Arial" panose="020B0604020202020204" pitchFamily="34" charset="0"/>
            </a:endParaRPr>
          </a:p>
        </p:txBody>
      </p:sp>
    </p:spTree>
    <p:extLst>
      <p:ext uri="{BB962C8B-B14F-4D97-AF65-F5344CB8AC3E}">
        <p14:creationId xmlns:p14="http://schemas.microsoft.com/office/powerpoint/2010/main" val="33999337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4"/>
          <p:cNvSpPr>
            <a:spLocks noChangeArrowheads="1"/>
          </p:cNvSpPr>
          <p:nvPr/>
        </p:nvSpPr>
        <p:spPr bwMode="auto">
          <a:xfrm>
            <a:off x="68570" y="-177072"/>
            <a:ext cx="9035480" cy="7275838"/>
          </a:xfrm>
          <a:prstGeom prst="rect">
            <a:avLst/>
          </a:prstGeom>
          <a:noFill/>
          <a:ln w="9525">
            <a:noFill/>
            <a:miter lim="800000"/>
            <a:headEnd/>
            <a:tailEnd/>
          </a:ln>
        </p:spPr>
        <p:txBody>
          <a:bodyPr wrap="square" anchor="ctr">
            <a:spAutoFit/>
          </a:bodyPr>
          <a:lstStyle/>
          <a:p>
            <a:pPr eaLnBrk="0" hangingPunct="0">
              <a:buFont typeface="Wingdings" pitchFamily="2" charset="2"/>
              <a:buChar char="q"/>
              <a:defRPr/>
            </a:pPr>
            <a:endParaRPr lang="tr-TR" sz="2400" dirty="0" smtClean="0">
              <a:latin typeface="Calibri" pitchFamily="34" charset="0"/>
            </a:endParaRPr>
          </a:p>
          <a:p>
            <a:pPr eaLnBrk="0" hangingPunct="0">
              <a:buFont typeface="Wingdings" pitchFamily="2" charset="2"/>
              <a:buChar char="q"/>
              <a:defRPr/>
            </a:pPr>
            <a:endParaRPr lang="tr-TR" sz="2400" dirty="0">
              <a:latin typeface="Calibri" pitchFamily="34" charset="0"/>
            </a:endParaRPr>
          </a:p>
          <a:p>
            <a:pPr eaLnBrk="0" hangingPunct="0">
              <a:buFont typeface="Wingdings" pitchFamily="2" charset="2"/>
              <a:buChar char="q"/>
              <a:defRPr/>
            </a:pPr>
            <a:endParaRPr lang="tr-TR" sz="2400" dirty="0" smtClean="0">
              <a:latin typeface="Calibri" pitchFamily="34" charset="0"/>
            </a:endParaRPr>
          </a:p>
          <a:p>
            <a:pPr eaLnBrk="0" hangingPunct="0">
              <a:buFont typeface="Wingdings" pitchFamily="2" charset="2"/>
              <a:buChar char="q"/>
              <a:defRPr/>
            </a:pPr>
            <a:endParaRPr lang="tr-TR" sz="2400" dirty="0">
              <a:latin typeface="Calibri" pitchFamily="34" charset="0"/>
            </a:endParaRPr>
          </a:p>
          <a:p>
            <a:pPr eaLnBrk="0" hangingPunct="0">
              <a:buClr>
                <a:srgbClr val="7030A0"/>
              </a:buClr>
              <a:buFont typeface="Wingdings" pitchFamily="2" charset="2"/>
              <a:buChar char="q"/>
              <a:defRPr/>
            </a:pPr>
            <a:r>
              <a:rPr lang="tr-TR" sz="2400" dirty="0" err="1">
                <a:latin typeface="Calibri" pitchFamily="34" charset="0"/>
              </a:rPr>
              <a:t>E</a:t>
            </a:r>
            <a:r>
              <a:rPr lang="tr-TR" sz="2400" dirty="0" err="1" smtClean="0">
                <a:latin typeface="Calibri" pitchFamily="34" charset="0"/>
              </a:rPr>
              <a:t>ndometriumun</a:t>
            </a:r>
            <a:r>
              <a:rPr lang="tr-TR" sz="2400" dirty="0" smtClean="0">
                <a:latin typeface="Calibri" pitchFamily="34" charset="0"/>
              </a:rPr>
              <a:t> </a:t>
            </a:r>
            <a:r>
              <a:rPr lang="tr-TR" sz="2400" dirty="0" err="1" smtClean="0">
                <a:latin typeface="Calibri" pitchFamily="34" charset="0"/>
              </a:rPr>
              <a:t>basal</a:t>
            </a:r>
            <a:r>
              <a:rPr lang="tr-TR" sz="2400" dirty="0" smtClean="0">
                <a:latin typeface="Calibri" pitchFamily="34" charset="0"/>
              </a:rPr>
              <a:t> </a:t>
            </a:r>
            <a:r>
              <a:rPr lang="tr-TR" sz="2400" dirty="0">
                <a:latin typeface="Calibri" pitchFamily="34" charset="0"/>
              </a:rPr>
              <a:t>tabakasında oluşan </a:t>
            </a:r>
            <a:r>
              <a:rPr lang="tr-TR" sz="2400" dirty="0" smtClean="0">
                <a:latin typeface="Calibri" pitchFamily="34" charset="0"/>
              </a:rPr>
              <a:t>hasar  sonrası  </a:t>
            </a:r>
            <a:r>
              <a:rPr lang="tr-TR" sz="2400" dirty="0" err="1" smtClean="0">
                <a:latin typeface="Calibri" pitchFamily="34" charset="0"/>
              </a:rPr>
              <a:t>uterin</a:t>
            </a:r>
            <a:r>
              <a:rPr lang="tr-TR" sz="2400" dirty="0" smtClean="0">
                <a:latin typeface="Calibri" pitchFamily="34" charset="0"/>
              </a:rPr>
              <a:t>     </a:t>
            </a:r>
          </a:p>
          <a:p>
            <a:pPr eaLnBrk="0" hangingPunct="0">
              <a:defRPr/>
            </a:pPr>
            <a:r>
              <a:rPr lang="tr-TR" sz="2400" dirty="0" smtClean="0">
                <a:latin typeface="Calibri" pitchFamily="34" charset="0"/>
              </a:rPr>
              <a:t>     </a:t>
            </a:r>
            <a:r>
              <a:rPr lang="tr-TR" sz="2400" dirty="0" err="1" smtClean="0">
                <a:latin typeface="Calibri" pitchFamily="34" charset="0"/>
              </a:rPr>
              <a:t>kavitenin</a:t>
            </a:r>
            <a:r>
              <a:rPr lang="tr-TR" sz="2400" dirty="0" smtClean="0">
                <a:latin typeface="Calibri" pitchFamily="34" charset="0"/>
              </a:rPr>
              <a:t>  ve / veya </a:t>
            </a:r>
            <a:r>
              <a:rPr lang="tr-TR" sz="2400" dirty="0" err="1" smtClean="0">
                <a:latin typeface="Calibri" pitchFamily="34" charset="0"/>
              </a:rPr>
              <a:t>servikal</a:t>
            </a:r>
            <a:r>
              <a:rPr lang="tr-TR" sz="2400" dirty="0" smtClean="0">
                <a:latin typeface="Calibri" pitchFamily="34" charset="0"/>
              </a:rPr>
              <a:t> kanalın  </a:t>
            </a:r>
            <a:r>
              <a:rPr lang="tr-TR" sz="2400" dirty="0" err="1" smtClean="0">
                <a:latin typeface="Calibri" pitchFamily="34" charset="0"/>
              </a:rPr>
              <a:t>fibröz</a:t>
            </a:r>
            <a:r>
              <a:rPr lang="tr-TR" sz="2400" dirty="0" smtClean="0">
                <a:latin typeface="Calibri" pitchFamily="34" charset="0"/>
              </a:rPr>
              <a:t> </a:t>
            </a:r>
            <a:r>
              <a:rPr lang="tr-TR" sz="2400" dirty="0" err="1" smtClean="0">
                <a:latin typeface="Calibri" pitchFamily="34" charset="0"/>
              </a:rPr>
              <a:t>bandlarla</a:t>
            </a:r>
            <a:r>
              <a:rPr lang="tr-TR" sz="2400" dirty="0" smtClean="0">
                <a:latin typeface="Calibri" pitchFamily="34" charset="0"/>
              </a:rPr>
              <a:t> kısmi veya </a:t>
            </a:r>
            <a:r>
              <a:rPr lang="tr-TR" sz="2400" dirty="0">
                <a:latin typeface="Calibri" pitchFamily="34" charset="0"/>
              </a:rPr>
              <a:t> </a:t>
            </a:r>
            <a:r>
              <a:rPr lang="tr-TR" sz="2400" dirty="0" smtClean="0">
                <a:latin typeface="Calibri" pitchFamily="34" charset="0"/>
              </a:rPr>
              <a:t>   </a:t>
            </a:r>
          </a:p>
          <a:p>
            <a:pPr eaLnBrk="0" hangingPunct="0">
              <a:defRPr/>
            </a:pPr>
            <a:r>
              <a:rPr lang="tr-TR" sz="2400" dirty="0">
                <a:latin typeface="Calibri" pitchFamily="34" charset="0"/>
              </a:rPr>
              <a:t> </a:t>
            </a:r>
            <a:r>
              <a:rPr lang="tr-TR" sz="2400" dirty="0" smtClean="0">
                <a:latin typeface="Calibri" pitchFamily="34" charset="0"/>
              </a:rPr>
              <a:t>    </a:t>
            </a:r>
            <a:r>
              <a:rPr lang="tr-TR" sz="2400" dirty="0" err="1" smtClean="0">
                <a:latin typeface="Calibri" pitchFamily="34" charset="0"/>
              </a:rPr>
              <a:t>komplet</a:t>
            </a:r>
            <a:r>
              <a:rPr lang="tr-TR" sz="2400" dirty="0" smtClean="0">
                <a:latin typeface="Calibri" pitchFamily="34" charset="0"/>
              </a:rPr>
              <a:t>  </a:t>
            </a:r>
            <a:r>
              <a:rPr lang="tr-TR" sz="2400" dirty="0" err="1" smtClean="0">
                <a:latin typeface="Calibri" pitchFamily="34" charset="0"/>
              </a:rPr>
              <a:t>obliterasyonudur</a:t>
            </a:r>
            <a:r>
              <a:rPr lang="tr-TR" sz="2400" dirty="0" smtClean="0">
                <a:latin typeface="Calibri" pitchFamily="34" charset="0"/>
              </a:rPr>
              <a:t> .   </a:t>
            </a:r>
          </a:p>
          <a:p>
            <a:pPr eaLnBrk="0" hangingPunct="0">
              <a:defRPr/>
            </a:pPr>
            <a:r>
              <a:rPr lang="tr-TR" sz="2400" dirty="0" smtClean="0">
                <a:latin typeface="Calibri" pitchFamily="34" charset="0"/>
              </a:rPr>
              <a:t>   </a:t>
            </a:r>
          </a:p>
          <a:p>
            <a:pPr marL="342900" indent="-342900" eaLnBrk="0" hangingPunct="0">
              <a:buClr>
                <a:srgbClr val="7030A0"/>
              </a:buClr>
              <a:buFont typeface="Wingdings" pitchFamily="2" charset="2"/>
              <a:buChar char="q"/>
              <a:defRPr/>
            </a:pPr>
            <a:r>
              <a:rPr lang="tr-TR" sz="2400" dirty="0" smtClean="0">
                <a:latin typeface="Calibri" pitchFamily="34" charset="0"/>
              </a:rPr>
              <a:t>1950 ’li yıllarda </a:t>
            </a:r>
            <a:r>
              <a:rPr lang="tr-TR" sz="2400" dirty="0" err="1" smtClean="0">
                <a:latin typeface="Calibri" pitchFamily="34" charset="0"/>
              </a:rPr>
              <a:t>Asherman</a:t>
            </a:r>
            <a:r>
              <a:rPr lang="tr-TR" sz="2400" dirty="0" smtClean="0">
                <a:latin typeface="Calibri" pitchFamily="34" charset="0"/>
              </a:rPr>
              <a:t> tarafından tarif edilmiş ,</a:t>
            </a:r>
          </a:p>
          <a:p>
            <a:pPr eaLnBrk="0" hangingPunct="0">
              <a:buClr>
                <a:srgbClr val="7030A0"/>
              </a:buClr>
              <a:defRPr/>
            </a:pPr>
            <a:r>
              <a:rPr lang="tr-TR" sz="2400" dirty="0">
                <a:latin typeface="Calibri" pitchFamily="34" charset="0"/>
              </a:rPr>
              <a:t> </a:t>
            </a:r>
            <a:r>
              <a:rPr lang="tr-TR" sz="2400" dirty="0" smtClean="0">
                <a:latin typeface="Calibri" pitchFamily="34" charset="0"/>
              </a:rPr>
              <a:t>    </a:t>
            </a:r>
            <a:r>
              <a:rPr lang="tr-TR" sz="2400" dirty="0" err="1" smtClean="0">
                <a:latin typeface="Calibri" pitchFamily="34" charset="0"/>
              </a:rPr>
              <a:t>Asherman</a:t>
            </a:r>
            <a:r>
              <a:rPr lang="tr-TR" sz="2400" dirty="0" smtClean="0">
                <a:latin typeface="Calibri" pitchFamily="34" charset="0"/>
              </a:rPr>
              <a:t> sendromu: </a:t>
            </a:r>
            <a:r>
              <a:rPr lang="tr-TR" sz="2400" dirty="0" err="1" smtClean="0">
                <a:latin typeface="Calibri" pitchFamily="34" charset="0"/>
              </a:rPr>
              <a:t>amenore</a:t>
            </a:r>
            <a:r>
              <a:rPr lang="tr-TR" sz="2400" dirty="0" smtClean="0">
                <a:latin typeface="Calibri" pitchFamily="34" charset="0"/>
              </a:rPr>
              <a:t>, </a:t>
            </a:r>
            <a:r>
              <a:rPr lang="tr-TR" sz="2400" dirty="0" err="1" smtClean="0">
                <a:latin typeface="Calibri" pitchFamily="34" charset="0"/>
              </a:rPr>
              <a:t>infertilite</a:t>
            </a:r>
            <a:r>
              <a:rPr lang="tr-TR" sz="2400" dirty="0" smtClean="0">
                <a:latin typeface="Calibri" pitchFamily="34" charset="0"/>
              </a:rPr>
              <a:t> gibi </a:t>
            </a:r>
            <a:r>
              <a:rPr lang="tr-TR" sz="2400" dirty="0" err="1" smtClean="0">
                <a:latin typeface="Calibri" pitchFamily="34" charset="0"/>
              </a:rPr>
              <a:t>septomlarla</a:t>
            </a:r>
            <a:r>
              <a:rPr lang="tr-TR" sz="2400" dirty="0" smtClean="0">
                <a:latin typeface="Calibri" pitchFamily="34" charset="0"/>
              </a:rPr>
              <a:t> + </a:t>
            </a:r>
            <a:r>
              <a:rPr lang="tr-TR" sz="2400" dirty="0" err="1" smtClean="0">
                <a:latin typeface="Calibri" pitchFamily="34" charset="0"/>
              </a:rPr>
              <a:t>sineşi</a:t>
            </a:r>
            <a:r>
              <a:rPr lang="tr-TR" sz="2400" dirty="0" smtClean="0">
                <a:latin typeface="Calibri" pitchFamily="34" charset="0"/>
              </a:rPr>
              <a:t> </a:t>
            </a:r>
            <a:r>
              <a:rPr lang="tr-TR" sz="2400" i="1" dirty="0" smtClean="0">
                <a:latin typeface="Calibri" pitchFamily="34" charset="0"/>
              </a:rPr>
              <a:t>                                       </a:t>
            </a:r>
          </a:p>
          <a:p>
            <a:pPr eaLnBrk="0" hangingPunct="0">
              <a:buClr>
                <a:srgbClr val="7030A0"/>
              </a:buClr>
              <a:defRPr/>
            </a:pPr>
            <a:r>
              <a:rPr lang="tr-TR" sz="2400" i="1" dirty="0">
                <a:latin typeface="Calibri" pitchFamily="34" charset="0"/>
              </a:rPr>
              <a:t> </a:t>
            </a:r>
            <a:r>
              <a:rPr lang="tr-TR" sz="2400" i="1" dirty="0" smtClean="0">
                <a:latin typeface="Calibri" pitchFamily="34" charset="0"/>
              </a:rPr>
              <a:t>                                                </a:t>
            </a:r>
            <a:r>
              <a:rPr lang="tr-TR" sz="1800" i="1" dirty="0" err="1" smtClean="0">
                <a:latin typeface="Calibri" pitchFamily="34" charset="0"/>
              </a:rPr>
              <a:t>Asherman</a:t>
            </a:r>
            <a:r>
              <a:rPr lang="tr-TR" sz="1800" i="1" dirty="0">
                <a:latin typeface="Calibri" pitchFamily="34" charset="0"/>
              </a:rPr>
              <a:t>, JG. J </a:t>
            </a:r>
            <a:r>
              <a:rPr lang="tr-TR" sz="1800" i="1" dirty="0" err="1">
                <a:latin typeface="Calibri" pitchFamily="34" charset="0"/>
              </a:rPr>
              <a:t>Obstet</a:t>
            </a:r>
            <a:r>
              <a:rPr lang="tr-TR" sz="1800" i="1" dirty="0">
                <a:latin typeface="Calibri" pitchFamily="34" charset="0"/>
              </a:rPr>
              <a:t> </a:t>
            </a:r>
            <a:r>
              <a:rPr lang="tr-TR" sz="1800" i="1" dirty="0" err="1">
                <a:latin typeface="Calibri" pitchFamily="34" charset="0"/>
              </a:rPr>
              <a:t>Gynaecol</a:t>
            </a:r>
            <a:r>
              <a:rPr lang="tr-TR" sz="1800" i="1" dirty="0">
                <a:latin typeface="Calibri" pitchFamily="34" charset="0"/>
              </a:rPr>
              <a:t> </a:t>
            </a:r>
            <a:r>
              <a:rPr lang="tr-TR" sz="1800" i="1" dirty="0" err="1">
                <a:latin typeface="Calibri" pitchFamily="34" charset="0"/>
              </a:rPr>
              <a:t>Br</a:t>
            </a:r>
            <a:r>
              <a:rPr lang="tr-TR" sz="1800" i="1" dirty="0">
                <a:latin typeface="Calibri" pitchFamily="34" charset="0"/>
              </a:rPr>
              <a:t> </a:t>
            </a:r>
            <a:r>
              <a:rPr lang="tr-TR" sz="1800" i="1" dirty="0" err="1">
                <a:latin typeface="Calibri" pitchFamily="34" charset="0"/>
              </a:rPr>
              <a:t>Emp</a:t>
            </a:r>
            <a:r>
              <a:rPr lang="tr-TR" sz="1800" i="1" dirty="0">
                <a:latin typeface="Calibri" pitchFamily="34" charset="0"/>
              </a:rPr>
              <a:t> 1950; </a:t>
            </a:r>
            <a:r>
              <a:rPr lang="tr-TR" sz="1800" i="1" dirty="0" smtClean="0">
                <a:latin typeface="Calibri" pitchFamily="34" charset="0"/>
              </a:rPr>
              <a:t>57:892</a:t>
            </a:r>
            <a:endParaRPr lang="tr-TR" sz="2400" i="1" dirty="0">
              <a:latin typeface="Calibri" pitchFamily="34" charset="0"/>
            </a:endParaRPr>
          </a:p>
          <a:p>
            <a:pPr marL="342900" indent="-342900" eaLnBrk="0" hangingPunct="0">
              <a:buClr>
                <a:srgbClr val="7030A0"/>
              </a:buClr>
              <a:buFont typeface="Wingdings" pitchFamily="2" charset="2"/>
              <a:buChar char="q"/>
              <a:defRPr/>
            </a:pPr>
            <a:r>
              <a:rPr lang="tr-TR" sz="2400" dirty="0" smtClean="0">
                <a:latin typeface="Calibri" pitchFamily="34" charset="0"/>
              </a:rPr>
              <a:t>Gerçek </a:t>
            </a:r>
            <a:r>
              <a:rPr lang="tr-TR" sz="2400" dirty="0" err="1" smtClean="0">
                <a:latin typeface="Calibri" pitchFamily="34" charset="0"/>
              </a:rPr>
              <a:t>prevalans</a:t>
            </a:r>
            <a:r>
              <a:rPr lang="tr-TR" sz="2400" dirty="0" smtClean="0">
                <a:latin typeface="Calibri" pitchFamily="34" charset="0"/>
              </a:rPr>
              <a:t>  bilinmiyor  </a:t>
            </a:r>
          </a:p>
          <a:p>
            <a:pPr marL="342900" indent="-342900" eaLnBrk="0" hangingPunct="0">
              <a:buClr>
                <a:srgbClr val="7030A0"/>
              </a:buClr>
              <a:buFont typeface="Wingdings" pitchFamily="2" charset="2"/>
              <a:buChar char="q"/>
              <a:defRPr/>
            </a:pPr>
            <a:r>
              <a:rPr lang="tr-TR" sz="2400" dirty="0" smtClean="0">
                <a:latin typeface="Calibri" pitchFamily="34" charset="0"/>
              </a:rPr>
              <a:t>Genel toplumda  :  % 1.5  (HSG ‘ de tesadüf ) </a:t>
            </a:r>
          </a:p>
          <a:p>
            <a:pPr marL="342900" indent="-342900" eaLnBrk="0" hangingPunct="0">
              <a:buClr>
                <a:srgbClr val="7030A0"/>
              </a:buClr>
              <a:buFont typeface="Wingdings" pitchFamily="2" charset="2"/>
              <a:buChar char="q"/>
              <a:defRPr/>
            </a:pPr>
            <a:r>
              <a:rPr lang="tr-TR" sz="2400" dirty="0">
                <a:latin typeface="Calibri" pitchFamily="34" charset="0"/>
              </a:rPr>
              <a:t>P</a:t>
            </a:r>
            <a:r>
              <a:rPr lang="tr-TR" sz="2400" dirty="0" smtClean="0">
                <a:latin typeface="Calibri" pitchFamily="34" charset="0"/>
              </a:rPr>
              <a:t>ost </a:t>
            </a:r>
            <a:r>
              <a:rPr lang="tr-TR" sz="2400" dirty="0" err="1" smtClean="0">
                <a:latin typeface="Calibri" pitchFamily="34" charset="0"/>
              </a:rPr>
              <a:t>partum</a:t>
            </a:r>
            <a:r>
              <a:rPr lang="tr-TR" sz="2400" dirty="0" smtClean="0">
                <a:latin typeface="Calibri" pitchFamily="34" charset="0"/>
              </a:rPr>
              <a:t> kürtaj öyküsü : % 25 </a:t>
            </a:r>
            <a:r>
              <a:rPr lang="tr-TR" sz="2400" i="1" dirty="0" smtClean="0">
                <a:latin typeface="Calibri" pitchFamily="34" charset="0"/>
              </a:rPr>
              <a:t>  </a:t>
            </a:r>
            <a:endParaRPr lang="tr-TR" sz="2400" dirty="0">
              <a:latin typeface="Arial" pitchFamily="34" charset="0"/>
            </a:endParaRPr>
          </a:p>
          <a:p>
            <a:pPr>
              <a:lnSpc>
                <a:spcPct val="80000"/>
              </a:lnSpc>
              <a:defRPr/>
            </a:pPr>
            <a:endParaRPr lang="tr-TR" sz="2400" dirty="0">
              <a:latin typeface="Calibri" pitchFamily="34" charset="0"/>
            </a:endParaRPr>
          </a:p>
          <a:p>
            <a:pPr>
              <a:lnSpc>
                <a:spcPct val="80000"/>
              </a:lnSpc>
              <a:defRPr/>
            </a:pPr>
            <a:r>
              <a:rPr lang="tr-TR" sz="2400" dirty="0">
                <a:latin typeface="Calibri" pitchFamily="34" charset="0"/>
              </a:rPr>
              <a:t>                         </a:t>
            </a:r>
            <a:endParaRPr lang="tr-TR" sz="1800" dirty="0">
              <a:latin typeface="Calibri" pitchFamily="34" charset="0"/>
            </a:endParaRPr>
          </a:p>
          <a:p>
            <a:pPr>
              <a:lnSpc>
                <a:spcPct val="80000"/>
              </a:lnSpc>
              <a:defRPr/>
            </a:pPr>
            <a:r>
              <a:rPr lang="tr-TR" sz="2400" dirty="0">
                <a:latin typeface="Calibri" pitchFamily="34" charset="0"/>
              </a:rPr>
              <a:t>                                                         </a:t>
            </a:r>
            <a:endParaRPr lang="tr-TR" sz="1800" dirty="0">
              <a:latin typeface="Calibri" pitchFamily="34" charset="0"/>
            </a:endParaRPr>
          </a:p>
          <a:p>
            <a:pPr>
              <a:lnSpc>
                <a:spcPct val="80000"/>
              </a:lnSpc>
              <a:defRPr/>
            </a:pPr>
            <a:r>
              <a:rPr lang="tr-TR" sz="2400" dirty="0">
                <a:latin typeface="Calibri" pitchFamily="34" charset="0"/>
              </a:rPr>
              <a:t>                                                                              </a:t>
            </a:r>
            <a:r>
              <a:rPr lang="tr-TR" sz="1800" dirty="0">
                <a:latin typeface="Calibri" pitchFamily="34" charset="0"/>
              </a:rPr>
              <a:t>                                                     </a:t>
            </a:r>
          </a:p>
          <a:p>
            <a:pPr>
              <a:defRPr/>
            </a:pPr>
            <a:endParaRPr lang="tr-TR" sz="1800" dirty="0">
              <a:latin typeface="Arial" pitchFamily="34" charset="0"/>
            </a:endParaRPr>
          </a:p>
          <a:p>
            <a:pPr eaLnBrk="0" hangingPunct="0">
              <a:defRPr/>
            </a:pPr>
            <a:endParaRPr lang="tr-TR" sz="1800" dirty="0">
              <a:latin typeface="Calibri" pitchFamily="34" charset="0"/>
            </a:endParaRPr>
          </a:p>
          <a:p>
            <a:pPr eaLnBrk="0" hangingPunct="0">
              <a:defRPr/>
            </a:pPr>
            <a:endParaRPr lang="tr-TR" sz="1800" dirty="0">
              <a:latin typeface="Calibri" pitchFamily="34" charset="0"/>
            </a:endParaRPr>
          </a:p>
        </p:txBody>
      </p:sp>
      <p:sp>
        <p:nvSpPr>
          <p:cNvPr id="29699" name="Rectangle 11"/>
          <p:cNvSpPr>
            <a:spLocks noChangeArrowheads="1"/>
          </p:cNvSpPr>
          <p:nvPr/>
        </p:nvSpPr>
        <p:spPr bwMode="auto">
          <a:xfrm>
            <a:off x="611560" y="404664"/>
            <a:ext cx="74295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ctr" eaLnBrk="0" hangingPunct="0"/>
            <a:r>
              <a:rPr lang="tr-TR" sz="3600" b="1" dirty="0">
                <a:solidFill>
                  <a:srgbClr val="8A3CC4"/>
                </a:solidFill>
                <a:latin typeface="Calibri" pitchFamily="34" charset="0"/>
              </a:rPr>
              <a:t>İNTRAÜTERİN </a:t>
            </a:r>
            <a:r>
              <a:rPr lang="tr-TR" sz="3600" b="1" dirty="0" smtClean="0">
                <a:solidFill>
                  <a:srgbClr val="8A3CC4"/>
                </a:solidFill>
                <a:latin typeface="Calibri" pitchFamily="34" charset="0"/>
              </a:rPr>
              <a:t>SİNEŞİ </a:t>
            </a:r>
            <a:endParaRPr lang="tr-TR" sz="3600" b="1" dirty="0">
              <a:solidFill>
                <a:srgbClr val="8A3CC4"/>
              </a:solidFill>
              <a:latin typeface="Calibri" pitchFamily="34" charset="0"/>
            </a:endParaRPr>
          </a:p>
        </p:txBody>
      </p:sp>
      <p:sp>
        <p:nvSpPr>
          <p:cNvPr id="3" name="Metin kutusu 2"/>
          <p:cNvSpPr txBox="1"/>
          <p:nvPr/>
        </p:nvSpPr>
        <p:spPr>
          <a:xfrm>
            <a:off x="2275164" y="5103943"/>
            <a:ext cx="2303516" cy="369332"/>
          </a:xfrm>
          <a:prstGeom prst="rect">
            <a:avLst/>
          </a:prstGeom>
          <a:noFill/>
        </p:spPr>
        <p:txBody>
          <a:bodyPr wrap="none" rtlCol="0">
            <a:spAutoFit/>
          </a:bodyPr>
          <a:lstStyle/>
          <a:p>
            <a:r>
              <a:rPr lang="tr-TR" i="1" dirty="0" err="1" smtClean="0"/>
              <a:t>Deans</a:t>
            </a:r>
            <a:r>
              <a:rPr lang="tr-TR" i="1" dirty="0" smtClean="0"/>
              <a:t> ve </a:t>
            </a:r>
            <a:r>
              <a:rPr lang="tr-TR" i="1" dirty="0" err="1" smtClean="0"/>
              <a:t>Abbott</a:t>
            </a:r>
            <a:r>
              <a:rPr lang="tr-TR" i="1" dirty="0" smtClean="0"/>
              <a:t>, 2010</a:t>
            </a:r>
            <a:endParaRPr lang="tr-TR" i="1" dirty="0"/>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6176" y="4365104"/>
            <a:ext cx="2789445"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82900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sz="3600" b="1" dirty="0" smtClean="0">
                <a:solidFill>
                  <a:srgbClr val="7030A0"/>
                </a:solidFill>
              </a:rPr>
              <a:t>GEBE UTERÜSÜNDE SİNEŞİ  </a:t>
            </a:r>
            <a:r>
              <a:rPr lang="tr-TR" sz="3600" b="1" dirty="0">
                <a:solidFill>
                  <a:srgbClr val="7030A0"/>
                </a:solidFill>
              </a:rPr>
              <a:t>RİSKİNİ AZALTMAK </a:t>
            </a:r>
          </a:p>
        </p:txBody>
      </p:sp>
      <p:sp>
        <p:nvSpPr>
          <p:cNvPr id="3" name="İçerik Yer Tutucusu 2"/>
          <p:cNvSpPr>
            <a:spLocks noGrp="1"/>
          </p:cNvSpPr>
          <p:nvPr>
            <p:ph idx="1"/>
          </p:nvPr>
        </p:nvSpPr>
        <p:spPr>
          <a:xfrm>
            <a:off x="179512" y="1600200"/>
            <a:ext cx="8507288" cy="4525963"/>
          </a:xfrm>
        </p:spPr>
        <p:txBody>
          <a:bodyPr>
            <a:normAutofit fontScale="85000" lnSpcReduction="10000"/>
          </a:bodyPr>
          <a:lstStyle/>
          <a:p>
            <a:r>
              <a:rPr lang="tr-TR" dirty="0"/>
              <a:t>Post </a:t>
            </a:r>
            <a:r>
              <a:rPr lang="tr-TR" dirty="0" err="1"/>
              <a:t>partum</a:t>
            </a:r>
            <a:r>
              <a:rPr lang="tr-TR" dirty="0"/>
              <a:t> dönemde  </a:t>
            </a:r>
            <a:r>
              <a:rPr lang="tr-TR" dirty="0" err="1"/>
              <a:t>küretajlardan</a:t>
            </a:r>
            <a:r>
              <a:rPr lang="tr-TR" dirty="0"/>
              <a:t> sakınmak gerekir. </a:t>
            </a:r>
          </a:p>
          <a:p>
            <a:r>
              <a:rPr lang="tr-TR" dirty="0"/>
              <a:t>Post </a:t>
            </a:r>
            <a:r>
              <a:rPr lang="tr-TR" dirty="0" err="1"/>
              <a:t>partum</a:t>
            </a:r>
            <a:r>
              <a:rPr lang="tr-TR" dirty="0"/>
              <a:t> </a:t>
            </a:r>
            <a:r>
              <a:rPr lang="tr-TR" dirty="0" err="1"/>
              <a:t>kurtaj</a:t>
            </a:r>
            <a:r>
              <a:rPr lang="tr-TR" dirty="0"/>
              <a:t> yapılanlarda,  </a:t>
            </a:r>
            <a:r>
              <a:rPr lang="tr-TR" dirty="0" err="1"/>
              <a:t>histeroskopi</a:t>
            </a:r>
            <a:r>
              <a:rPr lang="tr-TR" dirty="0"/>
              <a:t> ile adezyon  değerlendirmesi ve tedavisi  önerilmeli </a:t>
            </a:r>
          </a:p>
          <a:p>
            <a:r>
              <a:rPr lang="tr-TR" dirty="0" err="1"/>
              <a:t>Laktasyon</a:t>
            </a:r>
            <a:r>
              <a:rPr lang="tr-TR" dirty="0"/>
              <a:t> döneminde D&amp;C : östrojen eksikliği  </a:t>
            </a:r>
            <a:r>
              <a:rPr lang="tr-TR" dirty="0" err="1" smtClean="0"/>
              <a:t>sineşi</a:t>
            </a:r>
            <a:r>
              <a:rPr lang="tr-TR" dirty="0" smtClean="0"/>
              <a:t> </a:t>
            </a:r>
            <a:r>
              <a:rPr lang="tr-TR" dirty="0"/>
              <a:t>↑</a:t>
            </a:r>
          </a:p>
          <a:p>
            <a:endParaRPr lang="tr-TR" dirty="0"/>
          </a:p>
          <a:p>
            <a:r>
              <a:rPr lang="tr-TR" dirty="0">
                <a:solidFill>
                  <a:srgbClr val="7030A0"/>
                </a:solidFill>
              </a:rPr>
              <a:t>SAĞLIKLI ENDOMETRİUMA VE MYOMETRİUMA ZARAR VERMEMEK </a:t>
            </a:r>
          </a:p>
          <a:p>
            <a:r>
              <a:rPr lang="tr-TR" dirty="0">
                <a:solidFill>
                  <a:srgbClr val="7030A0"/>
                </a:solidFill>
              </a:rPr>
              <a:t>ADEZYON RİSKİ YÜKSEK  OLAN GİRİŞİMLERDE TERCİHEN  </a:t>
            </a:r>
            <a:r>
              <a:rPr lang="tr-TR" dirty="0" smtClean="0">
                <a:solidFill>
                  <a:srgbClr val="7030A0"/>
                </a:solidFill>
              </a:rPr>
              <a:t>ADEZYON BARİYERİ ve  HİSTEROSKOPİ </a:t>
            </a:r>
            <a:r>
              <a:rPr lang="tr-TR" dirty="0">
                <a:solidFill>
                  <a:srgbClr val="7030A0"/>
                </a:solidFill>
              </a:rPr>
              <a:t>İLE  TAKİP  VE TEDAVİ GEREKİR. </a:t>
            </a:r>
          </a:p>
          <a:p>
            <a:endParaRPr lang="tr-TR" dirty="0"/>
          </a:p>
          <a:p>
            <a:endParaRPr lang="tr-TR" dirty="0"/>
          </a:p>
          <a:p>
            <a:endParaRPr lang="tr-TR" dirty="0"/>
          </a:p>
        </p:txBody>
      </p:sp>
    </p:spTree>
    <p:extLst>
      <p:ext uri="{BB962C8B-B14F-4D97-AF65-F5344CB8AC3E}">
        <p14:creationId xmlns:p14="http://schemas.microsoft.com/office/powerpoint/2010/main" val="73920843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404664"/>
            <a:ext cx="8964488" cy="778098"/>
          </a:xfrm>
        </p:spPr>
        <p:txBody>
          <a:bodyPr>
            <a:normAutofit fontScale="90000"/>
          </a:bodyPr>
          <a:lstStyle/>
          <a:p>
            <a:r>
              <a:rPr lang="tr-TR" b="1" dirty="0" smtClean="0">
                <a:solidFill>
                  <a:srgbClr val="7030A0"/>
                </a:solidFill>
              </a:rPr>
              <a:t>KONJENİTAL UTERİN MALFORMASYON </a:t>
            </a:r>
            <a:endParaRPr lang="tr-TR" b="1" dirty="0">
              <a:solidFill>
                <a:srgbClr val="7030A0"/>
              </a:solidFill>
            </a:endParaRPr>
          </a:p>
        </p:txBody>
      </p:sp>
      <p:sp>
        <p:nvSpPr>
          <p:cNvPr id="3" name="İçerik Yer Tutucusu 2"/>
          <p:cNvSpPr>
            <a:spLocks noGrp="1"/>
          </p:cNvSpPr>
          <p:nvPr>
            <p:ph idx="1"/>
          </p:nvPr>
        </p:nvSpPr>
        <p:spPr>
          <a:xfrm>
            <a:off x="115616" y="1904058"/>
            <a:ext cx="9001000" cy="5616624"/>
          </a:xfrm>
        </p:spPr>
        <p:txBody>
          <a:bodyPr>
            <a:normAutofit/>
          </a:bodyPr>
          <a:lstStyle/>
          <a:p>
            <a:pPr>
              <a:buClr>
                <a:srgbClr val="7030A0"/>
              </a:buClr>
              <a:buFont typeface="Wingdings" pitchFamily="2" charset="2"/>
              <a:buChar char="q"/>
            </a:pPr>
            <a:r>
              <a:rPr lang="tr-TR" sz="2600" dirty="0" err="1"/>
              <a:t>Müllerian</a:t>
            </a:r>
            <a:r>
              <a:rPr lang="tr-TR" sz="2600" dirty="0"/>
              <a:t> kanal anomalilerin kesin </a:t>
            </a:r>
            <a:r>
              <a:rPr lang="tr-TR" sz="2600" dirty="0" err="1"/>
              <a:t>prevalansı</a:t>
            </a:r>
            <a:r>
              <a:rPr lang="tr-TR" sz="2600" dirty="0"/>
              <a:t> </a:t>
            </a:r>
            <a:r>
              <a:rPr lang="tr-TR" sz="2600" dirty="0" smtClean="0"/>
              <a:t>bilinmemektedir, </a:t>
            </a:r>
            <a:r>
              <a:rPr lang="tr-TR" sz="2600" dirty="0"/>
              <a:t>ç</a:t>
            </a:r>
            <a:r>
              <a:rPr lang="tr-TR" sz="2600" dirty="0" smtClean="0"/>
              <a:t>ünkü </a:t>
            </a:r>
            <a:r>
              <a:rPr lang="tr-TR" sz="2600" dirty="0" err="1"/>
              <a:t>a</a:t>
            </a:r>
            <a:r>
              <a:rPr lang="tr-TR" sz="2600" dirty="0" err="1" smtClean="0"/>
              <a:t>semptomatik</a:t>
            </a:r>
            <a:r>
              <a:rPr lang="tr-TR" sz="2600" dirty="0" smtClean="0"/>
              <a:t> kadınlarda araştırılmamaktadır. </a:t>
            </a:r>
          </a:p>
          <a:p>
            <a:pPr marL="0" indent="0">
              <a:buNone/>
            </a:pPr>
            <a:endParaRPr lang="tr-TR" sz="2600" dirty="0"/>
          </a:p>
          <a:p>
            <a:pPr>
              <a:buFont typeface="Wingdings" pitchFamily="2" charset="2"/>
              <a:buChar char="q"/>
            </a:pPr>
            <a:r>
              <a:rPr lang="tr-TR" sz="2600" dirty="0" err="1" smtClean="0"/>
              <a:t>Fertil</a:t>
            </a:r>
            <a:r>
              <a:rPr lang="tr-TR" sz="2600" dirty="0" smtClean="0"/>
              <a:t> ve </a:t>
            </a:r>
            <a:r>
              <a:rPr lang="tr-TR" sz="2600" dirty="0" err="1" smtClean="0"/>
              <a:t>obstetrik</a:t>
            </a:r>
            <a:r>
              <a:rPr lang="tr-TR" sz="2600" dirty="0" smtClean="0"/>
              <a:t> sonuçlar iyi olgularda </a:t>
            </a:r>
            <a:r>
              <a:rPr lang="tr-TR" sz="2600" dirty="0" err="1" smtClean="0"/>
              <a:t>prevalans</a:t>
            </a:r>
            <a:r>
              <a:rPr lang="tr-TR" sz="2600" dirty="0" smtClean="0"/>
              <a:t>: % 2- 4.</a:t>
            </a:r>
          </a:p>
          <a:p>
            <a:pPr marL="0" indent="0">
              <a:buNone/>
            </a:pPr>
            <a:r>
              <a:rPr lang="tr-TR" sz="2600" dirty="0" smtClean="0"/>
              <a:t>    Kötü </a:t>
            </a:r>
            <a:r>
              <a:rPr lang="tr-TR" sz="2600" dirty="0" err="1"/>
              <a:t>o</a:t>
            </a:r>
            <a:r>
              <a:rPr lang="tr-TR" sz="2600" dirty="0" err="1" smtClean="0"/>
              <a:t>bstetrik</a:t>
            </a:r>
            <a:r>
              <a:rPr lang="tr-TR" sz="2600" dirty="0" smtClean="0"/>
              <a:t> sonuçlar olan olgularda: TGK, </a:t>
            </a:r>
            <a:r>
              <a:rPr lang="tr-TR" sz="2600" dirty="0" err="1" smtClean="0"/>
              <a:t>prematür</a:t>
            </a:r>
            <a:r>
              <a:rPr lang="tr-TR" sz="2600" dirty="0" smtClean="0"/>
              <a:t>      </a:t>
            </a:r>
          </a:p>
          <a:p>
            <a:pPr marL="0" indent="0">
              <a:buNone/>
            </a:pPr>
            <a:r>
              <a:rPr lang="tr-TR" sz="2600" dirty="0"/>
              <a:t> </a:t>
            </a:r>
            <a:r>
              <a:rPr lang="tr-TR" sz="2600" dirty="0" smtClean="0"/>
              <a:t>   doğum, prezantasyon anomalileri: </a:t>
            </a:r>
            <a:r>
              <a:rPr lang="tr-TR" sz="2600" dirty="0" err="1" smtClean="0"/>
              <a:t>prevalans</a:t>
            </a:r>
            <a:r>
              <a:rPr lang="tr-TR" sz="2600" dirty="0" smtClean="0"/>
              <a:t> % </a:t>
            </a:r>
            <a:r>
              <a:rPr lang="tr-TR" sz="2600" dirty="0"/>
              <a:t>5</a:t>
            </a:r>
            <a:r>
              <a:rPr lang="tr-TR" sz="2600" dirty="0" smtClean="0"/>
              <a:t>–10 ve  %25</a:t>
            </a:r>
          </a:p>
          <a:p>
            <a:pPr marL="0" indent="0">
              <a:buNone/>
            </a:pPr>
            <a:endParaRPr lang="tr-TR" sz="2600" dirty="0"/>
          </a:p>
          <a:p>
            <a:pPr marL="0" indent="0">
              <a:buClr>
                <a:srgbClr val="7030A0"/>
              </a:buClr>
              <a:buNone/>
            </a:pPr>
            <a:r>
              <a:rPr lang="tr-TR" sz="2600" dirty="0" smtClean="0"/>
              <a:t> </a:t>
            </a:r>
          </a:p>
          <a:p>
            <a:pPr marL="0" indent="0">
              <a:buNone/>
            </a:pPr>
            <a:endParaRPr lang="tr-TR" sz="2600" dirty="0" smtClean="0"/>
          </a:p>
          <a:p>
            <a:pPr marL="0" indent="0">
              <a:buNone/>
            </a:pPr>
            <a:endParaRPr lang="tr-TR" sz="2800" dirty="0" smtClean="0"/>
          </a:p>
          <a:p>
            <a:pPr lvl="1"/>
            <a:endParaRPr lang="tr-TR" dirty="0"/>
          </a:p>
        </p:txBody>
      </p:sp>
      <p:sp>
        <p:nvSpPr>
          <p:cNvPr id="4" name="Metin kutusu 3"/>
          <p:cNvSpPr txBox="1"/>
          <p:nvPr/>
        </p:nvSpPr>
        <p:spPr>
          <a:xfrm>
            <a:off x="5004048" y="4941168"/>
            <a:ext cx="3744416" cy="923330"/>
          </a:xfrm>
          <a:prstGeom prst="rect">
            <a:avLst/>
          </a:prstGeom>
          <a:noFill/>
        </p:spPr>
        <p:txBody>
          <a:bodyPr wrap="square" rtlCol="0">
            <a:spAutoFit/>
          </a:bodyPr>
          <a:lstStyle/>
          <a:p>
            <a:r>
              <a:rPr lang="tr-TR" dirty="0" err="1" smtClean="0">
                <a:solidFill>
                  <a:prstClr val="black"/>
                </a:solidFill>
              </a:rPr>
              <a:t>Simon</a:t>
            </a:r>
            <a:r>
              <a:rPr lang="tr-TR" dirty="0" smtClean="0">
                <a:solidFill>
                  <a:prstClr val="black"/>
                </a:solidFill>
              </a:rPr>
              <a:t> ve ark </a:t>
            </a:r>
            <a:r>
              <a:rPr lang="tr-TR" dirty="0" err="1" smtClean="0">
                <a:solidFill>
                  <a:prstClr val="black"/>
                </a:solidFill>
              </a:rPr>
              <a:t>Fertil</a:t>
            </a:r>
            <a:r>
              <a:rPr lang="tr-TR" dirty="0" smtClean="0">
                <a:solidFill>
                  <a:prstClr val="black"/>
                </a:solidFill>
              </a:rPr>
              <a:t> Steril 1991 </a:t>
            </a:r>
            <a:r>
              <a:rPr lang="tr-TR" dirty="0" err="1" smtClean="0">
                <a:solidFill>
                  <a:prstClr val="black"/>
                </a:solidFill>
              </a:rPr>
              <a:t>Grimbizis</a:t>
            </a:r>
            <a:r>
              <a:rPr lang="tr-TR" dirty="0" smtClean="0">
                <a:solidFill>
                  <a:prstClr val="black"/>
                </a:solidFill>
              </a:rPr>
              <a:t>  ve ark HR Update 2001</a:t>
            </a:r>
          </a:p>
          <a:p>
            <a:r>
              <a:rPr lang="tr-TR" dirty="0" err="1" smtClean="0">
                <a:solidFill>
                  <a:prstClr val="black"/>
                </a:solidFill>
              </a:rPr>
              <a:t>Acien</a:t>
            </a:r>
            <a:r>
              <a:rPr lang="tr-TR" dirty="0" smtClean="0">
                <a:solidFill>
                  <a:prstClr val="black"/>
                </a:solidFill>
              </a:rPr>
              <a:t>  ve ark Human </a:t>
            </a:r>
            <a:r>
              <a:rPr lang="tr-TR" dirty="0" err="1" smtClean="0">
                <a:solidFill>
                  <a:prstClr val="black"/>
                </a:solidFill>
              </a:rPr>
              <a:t>Reprod</a:t>
            </a:r>
            <a:r>
              <a:rPr lang="tr-TR" dirty="0" smtClean="0">
                <a:solidFill>
                  <a:prstClr val="black"/>
                </a:solidFill>
              </a:rPr>
              <a:t> 1997</a:t>
            </a:r>
            <a:endParaRPr lang="tr-TR" dirty="0">
              <a:solidFill>
                <a:prstClr val="black"/>
              </a:solidFill>
            </a:endParaRPr>
          </a:p>
        </p:txBody>
      </p:sp>
    </p:spTree>
    <p:extLst>
      <p:ext uri="{BB962C8B-B14F-4D97-AF65-F5344CB8AC3E}">
        <p14:creationId xmlns:p14="http://schemas.microsoft.com/office/powerpoint/2010/main" val="39372127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Başlık 3"/>
          <p:cNvSpPr>
            <a:spLocks noGrp="1"/>
          </p:cNvSpPr>
          <p:nvPr>
            <p:ph type="title"/>
          </p:nvPr>
        </p:nvSpPr>
        <p:spPr>
          <a:xfrm>
            <a:off x="1115616" y="5690688"/>
            <a:ext cx="7643192" cy="1143000"/>
          </a:xfrm>
        </p:spPr>
        <p:txBody>
          <a:bodyPr>
            <a:normAutofit/>
          </a:bodyPr>
          <a:lstStyle/>
          <a:p>
            <a:pPr algn="l"/>
            <a:r>
              <a:rPr lang="en-US" sz="1600" dirty="0" smtClean="0"/>
              <a:t>ESHRE/ESGE </a:t>
            </a:r>
            <a:r>
              <a:rPr lang="tr-TR" sz="1600" dirty="0" smtClean="0"/>
              <a:t>Kadın </a:t>
            </a:r>
            <a:r>
              <a:rPr lang="tr-TR" sz="1600" dirty="0" err="1" smtClean="0"/>
              <a:t>Genital</a:t>
            </a:r>
            <a:r>
              <a:rPr lang="tr-TR" sz="1600" dirty="0" smtClean="0"/>
              <a:t> Sistem Anomalilerini yeniden sınıflandırmıştır. </a:t>
            </a:r>
            <a:r>
              <a:rPr lang="en-US" sz="1600" b="1" dirty="0" smtClean="0"/>
              <a:t>Human </a:t>
            </a:r>
            <a:r>
              <a:rPr lang="en-US" sz="1600" b="1" dirty="0"/>
              <a:t>Reproduction, Vol.28, No.8 pp. 2032–2044, 2013</a:t>
            </a:r>
            <a:endParaRPr lang="tr-TR" sz="1600" b="1" dirty="0"/>
          </a:p>
        </p:txBody>
      </p:sp>
      <p:pic>
        <p:nvPicPr>
          <p:cNvPr id="9" name="İçerik Yer Tutucusu 8"/>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539552" y="260648"/>
            <a:ext cx="7992888" cy="5688632"/>
          </a:xfrm>
        </p:spPr>
      </p:pic>
    </p:spTree>
    <p:extLst>
      <p:ext uri="{BB962C8B-B14F-4D97-AF65-F5344CB8AC3E}">
        <p14:creationId xmlns:p14="http://schemas.microsoft.com/office/powerpoint/2010/main" val="29038669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971600" y="274638"/>
            <a:ext cx="7715200" cy="1143000"/>
          </a:xfrm>
        </p:spPr>
        <p:txBody>
          <a:bodyPr/>
          <a:lstStyle/>
          <a:p>
            <a:r>
              <a:rPr lang="tr-TR" b="1" dirty="0" err="1" smtClean="0">
                <a:solidFill>
                  <a:schemeClr val="accent4"/>
                </a:solidFill>
              </a:rPr>
              <a:t>HiSTEROSKOPİK</a:t>
            </a:r>
            <a:r>
              <a:rPr lang="tr-TR" b="1" dirty="0" smtClean="0">
                <a:solidFill>
                  <a:schemeClr val="accent4"/>
                </a:solidFill>
              </a:rPr>
              <a:t> YÖNETİM </a:t>
            </a:r>
            <a:endParaRPr lang="tr-TR" b="1" dirty="0">
              <a:solidFill>
                <a:schemeClr val="accent4"/>
              </a:solidFill>
            </a:endParaRP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250193" y="1600200"/>
            <a:ext cx="6643614" cy="4525963"/>
          </a:xfrm>
        </p:spPr>
      </p:pic>
      <p:sp>
        <p:nvSpPr>
          <p:cNvPr id="11" name="Dikdörtgen 10"/>
          <p:cNvSpPr/>
          <p:nvPr/>
        </p:nvSpPr>
        <p:spPr>
          <a:xfrm>
            <a:off x="611560" y="2924944"/>
            <a:ext cx="3240360" cy="1872208"/>
          </a:xfrm>
          <a:prstGeom prst="rect">
            <a:avLst/>
          </a:prstGeom>
          <a:noFill/>
          <a:ln>
            <a:solidFill>
              <a:srgbClr val="7030A0"/>
            </a:solid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endParaRPr>
          </a:p>
        </p:txBody>
      </p:sp>
      <p:sp>
        <p:nvSpPr>
          <p:cNvPr id="12" name="Dikdörtgen 11"/>
          <p:cNvSpPr/>
          <p:nvPr/>
        </p:nvSpPr>
        <p:spPr>
          <a:xfrm>
            <a:off x="3995936" y="1484784"/>
            <a:ext cx="3996444" cy="1440160"/>
          </a:xfrm>
          <a:prstGeom prst="rect">
            <a:avLst/>
          </a:prstGeom>
          <a:noFill/>
          <a:ln>
            <a:solidFill>
              <a:srgbClr val="7030A0"/>
            </a:solidFill>
          </a:ln>
          <a:effectLst>
            <a:glow rad="101600">
              <a:schemeClr val="accent4">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endParaRPr>
          </a:p>
        </p:txBody>
      </p:sp>
    </p:spTree>
    <p:extLst>
      <p:ext uri="{BB962C8B-B14F-4D97-AF65-F5344CB8AC3E}">
        <p14:creationId xmlns:p14="http://schemas.microsoft.com/office/powerpoint/2010/main" val="271784808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74291" y="188640"/>
            <a:ext cx="7715200" cy="1143000"/>
          </a:xfrm>
        </p:spPr>
        <p:txBody>
          <a:bodyPr>
            <a:normAutofit/>
          </a:bodyPr>
          <a:lstStyle/>
          <a:p>
            <a:r>
              <a:rPr lang="tr-TR" sz="3600" b="1" dirty="0" smtClean="0">
                <a:solidFill>
                  <a:srgbClr val="7030A0"/>
                </a:solidFill>
              </a:rPr>
              <a:t>KLAS U2/SEPTAT UTERUS</a:t>
            </a:r>
            <a:endParaRPr lang="tr-TR" sz="3600" b="1" dirty="0">
              <a:solidFill>
                <a:srgbClr val="7030A0"/>
              </a:solidFill>
            </a:endParaRPr>
          </a:p>
        </p:txBody>
      </p:sp>
      <p:sp>
        <p:nvSpPr>
          <p:cNvPr id="3" name="İçerik Yer Tutucusu 2"/>
          <p:cNvSpPr>
            <a:spLocks noGrp="1"/>
          </p:cNvSpPr>
          <p:nvPr>
            <p:ph idx="1"/>
          </p:nvPr>
        </p:nvSpPr>
        <p:spPr>
          <a:xfrm>
            <a:off x="251520" y="1412776"/>
            <a:ext cx="4896544" cy="4943226"/>
          </a:xfrm>
        </p:spPr>
        <p:txBody>
          <a:bodyPr>
            <a:normAutofit fontScale="85000" lnSpcReduction="10000"/>
          </a:bodyPr>
          <a:lstStyle/>
          <a:p>
            <a:pPr>
              <a:buClr>
                <a:srgbClr val="7030A0"/>
              </a:buClr>
              <a:buFont typeface="Wingdings" pitchFamily="2" charset="2"/>
              <a:buChar char="q"/>
            </a:pPr>
            <a:r>
              <a:rPr lang="tr-TR" dirty="0" err="1" smtClean="0"/>
              <a:t>Müller</a:t>
            </a:r>
            <a:r>
              <a:rPr lang="tr-TR" dirty="0" smtClean="0"/>
              <a:t> kanallarının  füzyonu tamamlanmış ancak aradaki </a:t>
            </a:r>
            <a:r>
              <a:rPr lang="tr-TR" dirty="0"/>
              <a:t>duvarın </a:t>
            </a:r>
            <a:r>
              <a:rPr lang="tr-TR" dirty="0" err="1" smtClean="0"/>
              <a:t>rezorpsiyonu</a:t>
            </a:r>
            <a:r>
              <a:rPr lang="tr-TR" dirty="0" smtClean="0"/>
              <a:t> tamamlanmamış. </a:t>
            </a:r>
          </a:p>
          <a:p>
            <a:pPr>
              <a:buClr>
                <a:srgbClr val="7030A0"/>
              </a:buClr>
              <a:buFont typeface="Wingdings" pitchFamily="2" charset="2"/>
              <a:buChar char="q"/>
            </a:pPr>
            <a:r>
              <a:rPr lang="tr-TR" dirty="0" err="1"/>
              <a:t>R</a:t>
            </a:r>
            <a:r>
              <a:rPr lang="tr-TR" dirty="0" err="1" smtClean="0"/>
              <a:t>ezorpsiyon</a:t>
            </a:r>
            <a:r>
              <a:rPr lang="tr-TR" dirty="0" smtClean="0"/>
              <a:t> </a:t>
            </a:r>
            <a:r>
              <a:rPr lang="tr-TR" dirty="0"/>
              <a:t>kusurunun derecesine bağlı olarak </a:t>
            </a:r>
            <a:r>
              <a:rPr lang="tr-TR" dirty="0" err="1"/>
              <a:t>septum</a:t>
            </a:r>
            <a:r>
              <a:rPr lang="tr-TR" dirty="0"/>
              <a:t> </a:t>
            </a:r>
            <a:r>
              <a:rPr lang="tr-TR" dirty="0" err="1" smtClean="0"/>
              <a:t>servikse</a:t>
            </a:r>
            <a:r>
              <a:rPr lang="tr-TR" dirty="0" smtClean="0"/>
              <a:t> kadar , </a:t>
            </a:r>
            <a:r>
              <a:rPr lang="tr-TR" dirty="0"/>
              <a:t>hatta </a:t>
            </a:r>
            <a:r>
              <a:rPr lang="tr-TR" dirty="0" err="1"/>
              <a:t>vaginal</a:t>
            </a:r>
            <a:r>
              <a:rPr lang="tr-TR" dirty="0"/>
              <a:t> düzeye kadar inebilmektedir. </a:t>
            </a:r>
            <a:endParaRPr lang="tr-TR" dirty="0" smtClean="0"/>
          </a:p>
          <a:p>
            <a:pPr>
              <a:buClr>
                <a:srgbClr val="7030A0"/>
              </a:buClr>
              <a:buFont typeface="Wingdings" pitchFamily="2" charset="2"/>
              <a:buChar char="q"/>
            </a:pPr>
            <a:r>
              <a:rPr lang="tr-TR" dirty="0" smtClean="0"/>
              <a:t>Tek </a:t>
            </a:r>
            <a:r>
              <a:rPr lang="tr-TR" dirty="0" err="1" smtClean="0"/>
              <a:t>korpustan</a:t>
            </a:r>
            <a:r>
              <a:rPr lang="tr-TR" dirty="0" smtClean="0"/>
              <a:t> oluşan </a:t>
            </a:r>
            <a:r>
              <a:rPr lang="tr-TR" dirty="0" err="1" smtClean="0"/>
              <a:t>uterus</a:t>
            </a:r>
            <a:r>
              <a:rPr lang="tr-TR" dirty="0"/>
              <a:t>.</a:t>
            </a:r>
            <a:endParaRPr lang="tr-TR" dirty="0" smtClean="0"/>
          </a:p>
          <a:p>
            <a:pPr>
              <a:buClr>
                <a:srgbClr val="7030A0"/>
              </a:buClr>
              <a:buFont typeface="Wingdings" pitchFamily="2" charset="2"/>
              <a:buChar char="q"/>
            </a:pPr>
            <a:r>
              <a:rPr lang="tr-TR" dirty="0" smtClean="0"/>
              <a:t>Tek </a:t>
            </a:r>
            <a:r>
              <a:rPr lang="tr-TR" dirty="0" err="1" smtClean="0"/>
              <a:t>fundal</a:t>
            </a:r>
            <a:r>
              <a:rPr lang="tr-TR" dirty="0" smtClean="0"/>
              <a:t>  kubbe görünümü vardır. </a:t>
            </a:r>
          </a:p>
          <a:p>
            <a:endParaRPr lang="tr-TR" dirty="0" smtClean="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17204" y="1988840"/>
            <a:ext cx="3019292" cy="3528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6230706" y="5544042"/>
            <a:ext cx="2592288" cy="369332"/>
          </a:xfrm>
          <a:prstGeom prst="rect">
            <a:avLst/>
          </a:prstGeom>
          <a:noFill/>
        </p:spPr>
        <p:txBody>
          <a:bodyPr wrap="square" rtlCol="0">
            <a:spAutoFit/>
          </a:bodyPr>
          <a:lstStyle/>
          <a:p>
            <a:r>
              <a:rPr lang="tr-TR" dirty="0" smtClean="0"/>
              <a:t>KOMPLET          PARTİEL </a:t>
            </a:r>
            <a:endParaRPr lang="tr-TR" dirty="0"/>
          </a:p>
        </p:txBody>
      </p:sp>
    </p:spTree>
    <p:extLst>
      <p:ext uri="{BB962C8B-B14F-4D97-AF65-F5344CB8AC3E}">
        <p14:creationId xmlns:p14="http://schemas.microsoft.com/office/powerpoint/2010/main" val="83203931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r>
              <a:rPr lang="tr-TR" sz="3200" b="1" dirty="0" smtClean="0">
                <a:solidFill>
                  <a:srgbClr val="7030A0"/>
                </a:solidFill>
              </a:rPr>
              <a:t>SEPTAT UTERUS </a:t>
            </a:r>
            <a:endParaRPr lang="tr-TR" sz="3200" b="1" dirty="0">
              <a:solidFill>
                <a:srgbClr val="7030A0"/>
              </a:solidFill>
            </a:endParaRPr>
          </a:p>
        </p:txBody>
      </p:sp>
      <p:sp>
        <p:nvSpPr>
          <p:cNvPr id="3" name="İçerik Yer Tutucusu 2"/>
          <p:cNvSpPr>
            <a:spLocks noGrp="1"/>
          </p:cNvSpPr>
          <p:nvPr>
            <p:ph idx="1"/>
          </p:nvPr>
        </p:nvSpPr>
        <p:spPr>
          <a:xfrm>
            <a:off x="179512" y="1052736"/>
            <a:ext cx="8856984" cy="4968553"/>
          </a:xfrm>
        </p:spPr>
        <p:txBody>
          <a:bodyPr>
            <a:normAutofit/>
          </a:bodyPr>
          <a:lstStyle/>
          <a:p>
            <a:pPr>
              <a:buClr>
                <a:srgbClr val="7030A0"/>
              </a:buClr>
              <a:buFont typeface="Wingdings" pitchFamily="2" charset="2"/>
              <a:buChar char="q"/>
            </a:pPr>
            <a:r>
              <a:rPr lang="tr-TR" sz="2400" dirty="0" smtClean="0"/>
              <a:t>Olgularının çoğu </a:t>
            </a:r>
            <a:r>
              <a:rPr lang="tr-TR" sz="2400" dirty="0" err="1" smtClean="0"/>
              <a:t>asemptomatiktir</a:t>
            </a:r>
            <a:r>
              <a:rPr lang="tr-TR" sz="2400" dirty="0" smtClean="0"/>
              <a:t>.</a:t>
            </a:r>
          </a:p>
          <a:p>
            <a:pPr>
              <a:buClr>
                <a:srgbClr val="7030A0"/>
              </a:buClr>
              <a:buFont typeface="Wingdings" pitchFamily="2" charset="2"/>
              <a:buChar char="q"/>
            </a:pPr>
            <a:r>
              <a:rPr lang="tr-TR" sz="2400" dirty="0" err="1" smtClean="0"/>
              <a:t>Prevalans</a:t>
            </a:r>
            <a:r>
              <a:rPr lang="tr-TR" sz="2400" dirty="0" smtClean="0"/>
              <a:t>: 1-2/1000 -15/ 1000  </a:t>
            </a:r>
          </a:p>
          <a:p>
            <a:pPr>
              <a:buClr>
                <a:srgbClr val="7030A0"/>
              </a:buClr>
              <a:buFont typeface="Wingdings" pitchFamily="2" charset="2"/>
              <a:buChar char="q"/>
            </a:pPr>
            <a:r>
              <a:rPr lang="tr-TR" sz="2400" dirty="0" err="1" smtClean="0"/>
              <a:t>Septum</a:t>
            </a:r>
            <a:r>
              <a:rPr lang="tr-TR" sz="2400" dirty="0" smtClean="0"/>
              <a:t> </a:t>
            </a:r>
            <a:r>
              <a:rPr lang="tr-TR" sz="2400" dirty="0" err="1"/>
              <a:t>f</a:t>
            </a:r>
            <a:r>
              <a:rPr lang="tr-TR" sz="2400" dirty="0" err="1" smtClean="0"/>
              <a:t>ibröz</a:t>
            </a:r>
            <a:r>
              <a:rPr lang="tr-TR" sz="2400" dirty="0" smtClean="0"/>
              <a:t> </a:t>
            </a:r>
            <a:r>
              <a:rPr lang="tr-TR" sz="2400" dirty="0" err="1" smtClean="0"/>
              <a:t>band</a:t>
            </a:r>
            <a:r>
              <a:rPr lang="tr-TR" sz="2400" dirty="0" smtClean="0"/>
              <a:t>:  </a:t>
            </a:r>
            <a:r>
              <a:rPr lang="tr-TR" sz="2400" dirty="0" smtClean="0">
                <a:latin typeface="Calibri"/>
                <a:cs typeface="Calibri"/>
              </a:rPr>
              <a:t>kas lifleri ˃ bağ dokusu </a:t>
            </a:r>
          </a:p>
          <a:p>
            <a:pPr>
              <a:buClr>
                <a:srgbClr val="7030A0"/>
              </a:buClr>
              <a:buFont typeface="Wingdings" pitchFamily="2" charset="2"/>
              <a:buChar char="q"/>
            </a:pPr>
            <a:r>
              <a:rPr lang="tr-TR" sz="2400" dirty="0" smtClean="0"/>
              <a:t>Vakaların yaklaşık %20-25’inde </a:t>
            </a:r>
            <a:r>
              <a:rPr lang="tr-TR" sz="2400" dirty="0" err="1" smtClean="0"/>
              <a:t>obstetrik</a:t>
            </a:r>
            <a:r>
              <a:rPr lang="tr-TR" sz="2400" dirty="0" smtClean="0"/>
              <a:t> sorunlar vardır: </a:t>
            </a:r>
          </a:p>
          <a:p>
            <a:pPr marL="0" indent="0">
              <a:buNone/>
            </a:pPr>
            <a:r>
              <a:rPr lang="tr-TR" sz="2400" dirty="0"/>
              <a:t> </a:t>
            </a:r>
            <a:r>
              <a:rPr lang="tr-TR" sz="2400" dirty="0" smtClean="0"/>
              <a:t>   </a:t>
            </a:r>
            <a:r>
              <a:rPr lang="tr-TR" sz="2400" dirty="0" err="1" smtClean="0"/>
              <a:t>Spontan</a:t>
            </a:r>
            <a:r>
              <a:rPr lang="tr-TR" sz="2400" dirty="0" smtClean="0"/>
              <a:t> </a:t>
            </a:r>
            <a:r>
              <a:rPr lang="tr-TR" sz="2400" dirty="0" err="1" smtClean="0"/>
              <a:t>abortus</a:t>
            </a:r>
            <a:r>
              <a:rPr lang="tr-TR" sz="2400" dirty="0" smtClean="0"/>
              <a:t> 1.trimester sonu ve 2.ci </a:t>
            </a:r>
            <a:r>
              <a:rPr lang="tr-TR" sz="2400" dirty="0" err="1" smtClean="0"/>
              <a:t>trimester</a:t>
            </a:r>
            <a:r>
              <a:rPr lang="tr-TR" sz="2400" dirty="0" smtClean="0"/>
              <a:t> başı </a:t>
            </a:r>
          </a:p>
          <a:p>
            <a:pPr marL="0" indent="0">
              <a:buNone/>
            </a:pPr>
            <a:r>
              <a:rPr lang="tr-TR" sz="2400" dirty="0" smtClean="0"/>
              <a:t>    TGK  %21-41</a:t>
            </a:r>
          </a:p>
          <a:p>
            <a:pPr marL="0" indent="0">
              <a:buNone/>
            </a:pPr>
            <a:r>
              <a:rPr lang="tr-TR" sz="2400" dirty="0" smtClean="0"/>
              <a:t>    </a:t>
            </a:r>
            <a:r>
              <a:rPr lang="tr-TR" sz="2400" dirty="0" err="1" smtClean="0"/>
              <a:t>Preterm</a:t>
            </a:r>
            <a:r>
              <a:rPr lang="tr-TR" sz="2400" dirty="0" smtClean="0"/>
              <a:t> doğum, IUGG,  </a:t>
            </a:r>
          </a:p>
          <a:p>
            <a:pPr marL="0" indent="0">
              <a:buNone/>
            </a:pPr>
            <a:r>
              <a:rPr lang="tr-TR" sz="2400" dirty="0"/>
              <a:t> </a:t>
            </a:r>
            <a:r>
              <a:rPr lang="tr-TR" sz="2400" dirty="0" smtClean="0"/>
              <a:t>   </a:t>
            </a:r>
            <a:r>
              <a:rPr lang="tr-TR" sz="2400" dirty="0" err="1" smtClean="0"/>
              <a:t>Antepartum</a:t>
            </a:r>
            <a:r>
              <a:rPr lang="tr-TR" sz="2400" dirty="0" smtClean="0"/>
              <a:t>, </a:t>
            </a:r>
            <a:r>
              <a:rPr lang="tr-TR" sz="2400" dirty="0" err="1" smtClean="0"/>
              <a:t>postpartum</a:t>
            </a:r>
            <a:r>
              <a:rPr lang="tr-TR" sz="2400" dirty="0" smtClean="0"/>
              <a:t> kanama,</a:t>
            </a:r>
          </a:p>
          <a:p>
            <a:pPr marL="0" indent="0">
              <a:buNone/>
            </a:pPr>
            <a:r>
              <a:rPr lang="tr-TR" sz="2400" dirty="0" smtClean="0"/>
              <a:t>    </a:t>
            </a:r>
            <a:r>
              <a:rPr lang="tr-TR" sz="2400" dirty="0" err="1" smtClean="0"/>
              <a:t>Servikal</a:t>
            </a:r>
            <a:r>
              <a:rPr lang="tr-TR" sz="2400" dirty="0" smtClean="0"/>
              <a:t> yetersizlik, anormal </a:t>
            </a:r>
            <a:r>
              <a:rPr lang="tr-TR" sz="2400" dirty="0" err="1" smtClean="0"/>
              <a:t>fetal</a:t>
            </a:r>
            <a:r>
              <a:rPr lang="tr-TR" sz="2400" dirty="0" smtClean="0"/>
              <a:t> prezantasyon, sezaryen. </a:t>
            </a:r>
          </a:p>
          <a:p>
            <a:pPr marL="0" indent="0">
              <a:buNone/>
            </a:pPr>
            <a:r>
              <a:rPr lang="tr-TR" sz="2400" dirty="0"/>
              <a:t> </a:t>
            </a:r>
            <a:r>
              <a:rPr lang="tr-TR" sz="2400" dirty="0" smtClean="0"/>
              <a:t>   </a:t>
            </a:r>
            <a:r>
              <a:rPr lang="tr-TR" sz="2400" dirty="0" err="1" smtClean="0"/>
              <a:t>Perinatal</a:t>
            </a:r>
            <a:r>
              <a:rPr lang="tr-TR" sz="2400" dirty="0" smtClean="0"/>
              <a:t> </a:t>
            </a:r>
            <a:r>
              <a:rPr lang="tr-TR" sz="2400" dirty="0" err="1" smtClean="0"/>
              <a:t>mortalite</a:t>
            </a:r>
            <a:r>
              <a:rPr lang="tr-TR" sz="2400" dirty="0" smtClean="0"/>
              <a:t> 2.5 </a:t>
            </a:r>
            <a:r>
              <a:rPr lang="tr-TR" sz="2400" dirty="0"/>
              <a:t>X</a:t>
            </a:r>
            <a:r>
              <a:rPr lang="tr-TR" sz="2400" dirty="0" smtClean="0"/>
              <a:t>  daha fazladır. </a:t>
            </a:r>
          </a:p>
          <a:p>
            <a:pPr marL="0" indent="0">
              <a:buNone/>
            </a:pPr>
            <a:endParaRPr lang="tr-TR" sz="2400" dirty="0" smtClean="0"/>
          </a:p>
          <a:p>
            <a:pPr marL="0" indent="0">
              <a:buNone/>
            </a:pPr>
            <a:endParaRPr lang="tr-TR" sz="2400" dirty="0" smtClean="0"/>
          </a:p>
          <a:p>
            <a:pPr marL="0" indent="0">
              <a:buNone/>
            </a:pPr>
            <a:endParaRPr lang="tr-TR" sz="2400" dirty="0"/>
          </a:p>
        </p:txBody>
      </p:sp>
      <p:sp>
        <p:nvSpPr>
          <p:cNvPr id="4" name="Metin kutusu 3"/>
          <p:cNvSpPr txBox="1"/>
          <p:nvPr/>
        </p:nvSpPr>
        <p:spPr>
          <a:xfrm>
            <a:off x="4788024" y="5518973"/>
            <a:ext cx="3600400" cy="923330"/>
          </a:xfrm>
          <a:prstGeom prst="rect">
            <a:avLst/>
          </a:prstGeom>
          <a:noFill/>
        </p:spPr>
        <p:txBody>
          <a:bodyPr wrap="square" rtlCol="0">
            <a:spAutoFit/>
          </a:bodyPr>
          <a:lstStyle/>
          <a:p>
            <a:r>
              <a:rPr lang="tr-TR" dirty="0" err="1" smtClean="0"/>
              <a:t>Heinonen</a:t>
            </a:r>
            <a:r>
              <a:rPr lang="tr-TR" dirty="0" smtClean="0"/>
              <a:t> </a:t>
            </a:r>
            <a:r>
              <a:rPr lang="tr-TR" dirty="0" err="1" smtClean="0"/>
              <a:t>Fertil</a:t>
            </a:r>
            <a:r>
              <a:rPr lang="tr-TR" dirty="0" smtClean="0"/>
              <a:t> Steril 2006</a:t>
            </a:r>
          </a:p>
          <a:p>
            <a:r>
              <a:rPr lang="tr-TR" dirty="0" err="1" smtClean="0"/>
              <a:t>Venetis</a:t>
            </a:r>
            <a:r>
              <a:rPr lang="tr-TR" dirty="0" smtClean="0"/>
              <a:t> RBM Online  2014</a:t>
            </a:r>
          </a:p>
          <a:p>
            <a:r>
              <a:rPr lang="tr-TR" dirty="0" smtClean="0"/>
              <a:t>ASRM </a:t>
            </a:r>
            <a:r>
              <a:rPr lang="tr-TR" dirty="0" err="1" smtClean="0"/>
              <a:t>Fertil</a:t>
            </a:r>
            <a:r>
              <a:rPr lang="tr-TR" dirty="0" smtClean="0"/>
              <a:t> Steril 2016</a:t>
            </a:r>
            <a:endParaRPr lang="tr-TR" dirty="0"/>
          </a:p>
        </p:txBody>
      </p:sp>
    </p:spTree>
    <p:extLst>
      <p:ext uri="{BB962C8B-B14F-4D97-AF65-F5344CB8AC3E}">
        <p14:creationId xmlns:p14="http://schemas.microsoft.com/office/powerpoint/2010/main" val="37363513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1689" y="3593945"/>
            <a:ext cx="2342311" cy="2320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7050" y="3624303"/>
            <a:ext cx="2174459" cy="232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6 Dikdörtgen"/>
          <p:cNvSpPr>
            <a:spLocks noChangeArrowheads="1"/>
          </p:cNvSpPr>
          <p:nvPr/>
        </p:nvSpPr>
        <p:spPr bwMode="auto">
          <a:xfrm>
            <a:off x="-30956" y="801584"/>
            <a:ext cx="5436096" cy="550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tr-TR" sz="3200" b="1" dirty="0" smtClean="0">
                <a:solidFill>
                  <a:srgbClr val="8A3CC4"/>
                </a:solidFill>
              </a:rPr>
              <a:t>SEPTUM-TANI </a:t>
            </a:r>
            <a:endParaRPr lang="tr-TR" sz="3200" b="1" dirty="0">
              <a:solidFill>
                <a:srgbClr val="8A3CC4"/>
              </a:solidFill>
            </a:endParaRPr>
          </a:p>
          <a:p>
            <a:endParaRPr lang="tr-TR" sz="2400" dirty="0">
              <a:solidFill>
                <a:prstClr val="black"/>
              </a:solidFill>
            </a:endParaRPr>
          </a:p>
          <a:p>
            <a:r>
              <a:rPr lang="tr-TR" sz="2400" b="1" dirty="0" smtClean="0">
                <a:solidFill>
                  <a:prstClr val="black"/>
                </a:solidFill>
              </a:rPr>
              <a:t>HSG: %20-60</a:t>
            </a:r>
          </a:p>
          <a:p>
            <a:endParaRPr lang="tr-TR" sz="2400" b="1" dirty="0" smtClean="0">
              <a:solidFill>
                <a:prstClr val="black"/>
              </a:solidFill>
            </a:endParaRPr>
          </a:p>
          <a:p>
            <a:r>
              <a:rPr lang="tr-TR" sz="2400" b="1" dirty="0" smtClean="0">
                <a:solidFill>
                  <a:prstClr val="black"/>
                </a:solidFill>
              </a:rPr>
              <a:t>MR: </a:t>
            </a:r>
            <a:r>
              <a:rPr lang="tr-TR" sz="2400" b="1" dirty="0">
                <a:solidFill>
                  <a:prstClr val="black"/>
                </a:solidFill>
              </a:rPr>
              <a:t>% 70</a:t>
            </a:r>
          </a:p>
          <a:p>
            <a:endParaRPr lang="tr-TR" sz="2400" b="1" dirty="0" smtClean="0">
              <a:solidFill>
                <a:prstClr val="black"/>
              </a:solidFill>
            </a:endParaRPr>
          </a:p>
          <a:p>
            <a:r>
              <a:rPr lang="tr-TR" sz="2400" b="1" dirty="0" smtClean="0">
                <a:solidFill>
                  <a:prstClr val="black"/>
                </a:solidFill>
              </a:rPr>
              <a:t>3D USG:  </a:t>
            </a:r>
            <a:r>
              <a:rPr lang="tr-TR" sz="2400" b="1" dirty="0">
                <a:solidFill>
                  <a:prstClr val="black"/>
                </a:solidFill>
              </a:rPr>
              <a:t>%92 </a:t>
            </a:r>
          </a:p>
          <a:p>
            <a:endParaRPr lang="tr-TR" sz="2400" b="1" dirty="0" smtClean="0">
              <a:solidFill>
                <a:prstClr val="black"/>
              </a:solidFill>
            </a:endParaRPr>
          </a:p>
          <a:p>
            <a:r>
              <a:rPr lang="tr-TR" sz="2400" b="1" dirty="0" smtClean="0">
                <a:solidFill>
                  <a:prstClr val="black"/>
                </a:solidFill>
              </a:rPr>
              <a:t>3D ve SİS: </a:t>
            </a:r>
            <a:r>
              <a:rPr lang="tr-TR" sz="2400" b="1" dirty="0">
                <a:solidFill>
                  <a:prstClr val="black"/>
                </a:solidFill>
              </a:rPr>
              <a:t>%100     </a:t>
            </a:r>
            <a:endParaRPr lang="tr-TR" sz="2400" b="1" dirty="0" smtClean="0">
              <a:solidFill>
                <a:prstClr val="black"/>
              </a:solidFill>
            </a:endParaRPr>
          </a:p>
          <a:p>
            <a:endParaRPr lang="tr-TR" sz="2400" b="1" dirty="0" smtClean="0">
              <a:solidFill>
                <a:prstClr val="black"/>
              </a:solidFill>
            </a:endParaRPr>
          </a:p>
          <a:p>
            <a:r>
              <a:rPr lang="tr-TR" sz="2400" b="1" dirty="0" err="1" smtClean="0">
                <a:solidFill>
                  <a:prstClr val="black"/>
                </a:solidFill>
              </a:rPr>
              <a:t>HİSTEROSKOPi</a:t>
            </a:r>
            <a:r>
              <a:rPr lang="tr-TR" sz="2400" b="1" dirty="0" smtClean="0">
                <a:solidFill>
                  <a:prstClr val="black"/>
                </a:solidFill>
              </a:rPr>
              <a:t>: </a:t>
            </a:r>
            <a:r>
              <a:rPr lang="tr-TR" sz="2400" b="1" dirty="0">
                <a:solidFill>
                  <a:prstClr val="black"/>
                </a:solidFill>
              </a:rPr>
              <a:t>%100 </a:t>
            </a:r>
          </a:p>
          <a:p>
            <a:endParaRPr lang="tr-TR" sz="2400" b="1" dirty="0" smtClean="0">
              <a:solidFill>
                <a:srgbClr val="8A3CC4"/>
              </a:solidFill>
            </a:endParaRPr>
          </a:p>
          <a:p>
            <a:endParaRPr lang="tr-TR" sz="2800" b="1" dirty="0">
              <a:solidFill>
                <a:srgbClr val="8A3CC4"/>
              </a:solidFill>
            </a:endParaRPr>
          </a:p>
          <a:p>
            <a:endParaRPr lang="tr-TR" sz="2800" b="1" dirty="0" smtClean="0">
              <a:solidFill>
                <a:srgbClr val="8A3CC4"/>
              </a:solidFill>
            </a:endParaRPr>
          </a:p>
        </p:txBody>
      </p:sp>
      <p:pic>
        <p:nvPicPr>
          <p:cNvPr id="21509" name="Picture 2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10187" y="398744"/>
            <a:ext cx="2393725" cy="2025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0" name="Picture 2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83685" y="966416"/>
            <a:ext cx="2317377" cy="1938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1" name="12 Metin kutusu"/>
          <p:cNvSpPr txBox="1">
            <a:spLocks noChangeArrowheads="1"/>
          </p:cNvSpPr>
          <p:nvPr/>
        </p:nvSpPr>
        <p:spPr bwMode="auto">
          <a:xfrm>
            <a:off x="4283968" y="2518014"/>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tr-TR" dirty="0">
                <a:solidFill>
                  <a:prstClr val="black"/>
                </a:solidFill>
              </a:rPr>
              <a:t>USG</a:t>
            </a:r>
          </a:p>
        </p:txBody>
      </p:sp>
      <p:sp>
        <p:nvSpPr>
          <p:cNvPr id="21512" name="13 Metin kutusu"/>
          <p:cNvSpPr txBox="1">
            <a:spLocks noChangeArrowheads="1"/>
          </p:cNvSpPr>
          <p:nvPr/>
        </p:nvSpPr>
        <p:spPr bwMode="auto">
          <a:xfrm>
            <a:off x="6964487" y="566366"/>
            <a:ext cx="714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tr-TR" dirty="0">
                <a:solidFill>
                  <a:prstClr val="black"/>
                </a:solidFill>
              </a:rPr>
              <a:t>SİS</a:t>
            </a:r>
          </a:p>
        </p:txBody>
      </p:sp>
      <p:sp>
        <p:nvSpPr>
          <p:cNvPr id="21513" name="14 Metin kutusu"/>
          <p:cNvSpPr txBox="1">
            <a:spLocks noChangeArrowheads="1"/>
          </p:cNvSpPr>
          <p:nvPr/>
        </p:nvSpPr>
        <p:spPr bwMode="auto">
          <a:xfrm>
            <a:off x="4607050" y="5924550"/>
            <a:ext cx="4714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tr-TR" dirty="0">
                <a:solidFill>
                  <a:prstClr val="black"/>
                </a:solidFill>
              </a:rPr>
              <a:t>NORMAL     3D USG         SEPTUM </a:t>
            </a:r>
          </a:p>
        </p:txBody>
      </p:sp>
      <p:sp>
        <p:nvSpPr>
          <p:cNvPr id="2" name="Metin kutusu 1"/>
          <p:cNvSpPr txBox="1"/>
          <p:nvPr/>
        </p:nvSpPr>
        <p:spPr>
          <a:xfrm>
            <a:off x="15404" y="5331991"/>
            <a:ext cx="2448272" cy="369332"/>
          </a:xfrm>
          <a:prstGeom prst="rect">
            <a:avLst/>
          </a:prstGeom>
          <a:noFill/>
        </p:spPr>
        <p:txBody>
          <a:bodyPr wrap="square" rtlCol="0">
            <a:spAutoFit/>
          </a:bodyPr>
          <a:lstStyle/>
          <a:p>
            <a:r>
              <a:rPr lang="tr-TR" dirty="0" smtClean="0"/>
              <a:t>ASRM </a:t>
            </a:r>
            <a:r>
              <a:rPr lang="tr-TR" dirty="0" err="1" smtClean="0"/>
              <a:t>Fertil</a:t>
            </a:r>
            <a:r>
              <a:rPr lang="tr-TR" dirty="0" smtClean="0"/>
              <a:t> Steril 2016</a:t>
            </a:r>
            <a:endParaRPr lang="tr-TR" dirty="0"/>
          </a:p>
        </p:txBody>
      </p:sp>
    </p:spTree>
    <p:extLst>
      <p:ext uri="{BB962C8B-B14F-4D97-AF65-F5344CB8AC3E}">
        <p14:creationId xmlns:p14="http://schemas.microsoft.com/office/powerpoint/2010/main" val="15872896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txBody>
          <a:bodyPr>
            <a:normAutofit/>
          </a:bodyPr>
          <a:lstStyle/>
          <a:p>
            <a:r>
              <a:rPr lang="tr-TR" sz="3600" b="1" dirty="0" smtClean="0">
                <a:solidFill>
                  <a:srgbClr val="7030A0"/>
                </a:solidFill>
              </a:rPr>
              <a:t>HİSTEROSKOPİK METROPLASTİ</a:t>
            </a:r>
            <a:endParaRPr lang="tr-TR" sz="3600" b="1" dirty="0">
              <a:solidFill>
                <a:srgbClr val="7030A0"/>
              </a:solidFill>
            </a:endParaRPr>
          </a:p>
        </p:txBody>
      </p:sp>
      <p:pic>
        <p:nvPicPr>
          <p:cNvPr id="819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732" t="14484" r="30949" b="32575"/>
          <a:stretch/>
        </p:blipFill>
        <p:spPr bwMode="auto">
          <a:xfrm>
            <a:off x="585912" y="980728"/>
            <a:ext cx="7848270" cy="5877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3491880" y="1844824"/>
            <a:ext cx="1872208" cy="3384376"/>
          </a:xfrm>
          <a:prstGeom prst="ellipse">
            <a:avLst/>
          </a:prstGeom>
          <a:noFill/>
          <a:ln>
            <a:solidFill>
              <a:srgbClr val="7030A0"/>
            </a:solid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solidFill>
                <a:prstClr val="white"/>
              </a:solidFill>
            </a:endParaRPr>
          </a:p>
        </p:txBody>
      </p:sp>
    </p:spTree>
    <p:extLst>
      <p:ext uri="{BB962C8B-B14F-4D97-AF65-F5344CB8AC3E}">
        <p14:creationId xmlns:p14="http://schemas.microsoft.com/office/powerpoint/2010/main" val="104398924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5058" t="19106" r="27000" b="21584"/>
          <a:stretch/>
        </p:blipFill>
        <p:spPr bwMode="auto">
          <a:xfrm>
            <a:off x="169262" y="116632"/>
            <a:ext cx="8950990"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16717" y="1628800"/>
            <a:ext cx="9132513" cy="4524315"/>
          </a:xfrm>
          <a:prstGeom prst="rect">
            <a:avLst/>
          </a:prstGeom>
          <a:noFill/>
        </p:spPr>
        <p:txBody>
          <a:bodyPr wrap="square" rtlCol="0">
            <a:spAutoFit/>
          </a:bodyPr>
          <a:lstStyle/>
          <a:p>
            <a:r>
              <a:rPr lang="tr-TR" sz="2400" b="1" dirty="0" smtClean="0">
                <a:solidFill>
                  <a:srgbClr val="7030A0"/>
                </a:solidFill>
              </a:rPr>
              <a:t>OPTİMAL TEDAVİ ENDİKASYONU NEDİR ? </a:t>
            </a:r>
          </a:p>
          <a:p>
            <a:pPr marL="342900" indent="-342900">
              <a:buClr>
                <a:srgbClr val="7030A0"/>
              </a:buClr>
              <a:buFont typeface="Wingdings" pitchFamily="2" charset="2"/>
              <a:buChar char="q"/>
            </a:pPr>
            <a:r>
              <a:rPr lang="tr-TR" sz="2400" dirty="0" err="1" smtClean="0"/>
              <a:t>Uterin</a:t>
            </a:r>
            <a:r>
              <a:rPr lang="tr-TR" sz="2400" dirty="0" smtClean="0"/>
              <a:t> </a:t>
            </a:r>
            <a:r>
              <a:rPr lang="tr-TR" sz="2400" dirty="0" err="1" smtClean="0"/>
              <a:t>septum</a:t>
            </a:r>
            <a:r>
              <a:rPr lang="tr-TR" sz="2400" dirty="0" smtClean="0"/>
              <a:t>: </a:t>
            </a:r>
            <a:r>
              <a:rPr lang="tr-TR" sz="2400" dirty="0" err="1" smtClean="0"/>
              <a:t>abortus</a:t>
            </a:r>
            <a:r>
              <a:rPr lang="tr-TR" sz="2400" dirty="0" smtClean="0"/>
              <a:t> , </a:t>
            </a:r>
            <a:r>
              <a:rPr lang="tr-TR" sz="2400" dirty="0" err="1"/>
              <a:t>p</a:t>
            </a:r>
            <a:r>
              <a:rPr lang="tr-TR" sz="2400" dirty="0" err="1" smtClean="0"/>
              <a:t>rematur</a:t>
            </a:r>
            <a:r>
              <a:rPr lang="tr-TR" sz="2400" dirty="0" smtClean="0"/>
              <a:t> doğum, </a:t>
            </a:r>
            <a:r>
              <a:rPr lang="tr-TR" sz="2400" dirty="0" err="1" smtClean="0"/>
              <a:t>malprezantasyon</a:t>
            </a:r>
            <a:r>
              <a:rPr lang="tr-TR" sz="2400" dirty="0" smtClean="0"/>
              <a:t>  riskini</a:t>
            </a:r>
            <a:r>
              <a:rPr lang="tr-TR" sz="2400" dirty="0" smtClean="0">
                <a:latin typeface="Calibri"/>
                <a:cs typeface="Calibri"/>
              </a:rPr>
              <a:t>↑</a:t>
            </a:r>
            <a:r>
              <a:rPr lang="tr-TR" sz="2400" dirty="0" smtClean="0"/>
              <a:t> </a:t>
            </a:r>
          </a:p>
          <a:p>
            <a:pPr marL="342900" indent="-342900">
              <a:buClr>
                <a:srgbClr val="7030A0"/>
              </a:buClr>
              <a:buFont typeface="Wingdings" pitchFamily="2" charset="2"/>
              <a:buChar char="q"/>
            </a:pPr>
            <a:r>
              <a:rPr lang="tr-TR" sz="2400" dirty="0" smtClean="0"/>
              <a:t> </a:t>
            </a:r>
            <a:r>
              <a:rPr lang="tr-TR" sz="2400" dirty="0"/>
              <a:t>A</a:t>
            </a:r>
            <a:r>
              <a:rPr lang="tr-TR" sz="2400" dirty="0" smtClean="0"/>
              <a:t>ncak </a:t>
            </a:r>
            <a:r>
              <a:rPr lang="tr-TR" sz="2400" dirty="0" err="1" smtClean="0"/>
              <a:t>infertilite</a:t>
            </a:r>
            <a:r>
              <a:rPr lang="tr-TR" sz="2400" dirty="0" smtClean="0"/>
              <a:t> ile  ilişkisini gösteren yeterli kanıt yok (Grade C)</a:t>
            </a:r>
            <a:endParaRPr lang="tr-TR" sz="2400" dirty="0"/>
          </a:p>
          <a:p>
            <a:pPr marL="342900" indent="-342900">
              <a:buClr>
                <a:srgbClr val="7030A0"/>
              </a:buClr>
              <a:buFont typeface="Wingdings" pitchFamily="2" charset="2"/>
              <a:buChar char="q"/>
            </a:pPr>
            <a:r>
              <a:rPr lang="tr-TR" sz="2400" dirty="0" err="1"/>
              <a:t>A</a:t>
            </a:r>
            <a:r>
              <a:rPr lang="tr-TR" sz="2400" dirty="0" err="1" smtClean="0"/>
              <a:t>bortus</a:t>
            </a:r>
            <a:r>
              <a:rPr lang="tr-TR" sz="2400" dirty="0" smtClean="0"/>
              <a:t>  ve TGK  ve </a:t>
            </a:r>
            <a:r>
              <a:rPr lang="tr-TR" sz="2400" dirty="0" err="1" smtClean="0"/>
              <a:t>infertil</a:t>
            </a:r>
            <a:r>
              <a:rPr lang="tr-TR" sz="2400" dirty="0" smtClean="0"/>
              <a:t>  </a:t>
            </a:r>
            <a:r>
              <a:rPr lang="tr-TR" sz="2400" dirty="0" err="1" smtClean="0"/>
              <a:t>hst.</a:t>
            </a:r>
            <a:r>
              <a:rPr lang="tr-TR" sz="2400" dirty="0" smtClean="0"/>
              <a:t> ‘</a:t>
            </a:r>
            <a:r>
              <a:rPr lang="tr-TR" sz="2400" dirty="0" err="1" smtClean="0"/>
              <a:t>larda</a:t>
            </a:r>
            <a:r>
              <a:rPr lang="tr-TR" sz="2400" dirty="0" smtClean="0"/>
              <a:t>   </a:t>
            </a:r>
            <a:r>
              <a:rPr lang="tr-TR" sz="2400" dirty="0" err="1"/>
              <a:t>s</a:t>
            </a:r>
            <a:r>
              <a:rPr lang="tr-TR" sz="2400" dirty="0" err="1" smtClean="0"/>
              <a:t>eptum</a:t>
            </a:r>
            <a:r>
              <a:rPr lang="tr-TR" sz="2400" dirty="0" smtClean="0"/>
              <a:t> tedavisinin   canlı doğum oranını artırdığını gösteren  çalışmalar var </a:t>
            </a:r>
            <a:r>
              <a:rPr lang="tr-TR" sz="2400" dirty="0"/>
              <a:t>. (Grade C)</a:t>
            </a:r>
            <a:endParaRPr lang="tr-TR" sz="2400" dirty="0" smtClean="0"/>
          </a:p>
          <a:p>
            <a:pPr>
              <a:buClr>
                <a:srgbClr val="7030A0"/>
              </a:buClr>
            </a:pPr>
            <a:endParaRPr lang="tr-TR" sz="2400" dirty="0" smtClean="0"/>
          </a:p>
          <a:p>
            <a:pPr marL="342900" indent="-342900">
              <a:buClr>
                <a:srgbClr val="7030A0"/>
              </a:buClr>
              <a:buFont typeface="Wingdings" pitchFamily="2" charset="2"/>
              <a:buChar char="q"/>
            </a:pPr>
            <a:r>
              <a:rPr lang="tr-TR" sz="2400" b="1" dirty="0" err="1" smtClean="0"/>
              <a:t>Endikasyon</a:t>
            </a:r>
            <a:r>
              <a:rPr lang="tr-TR" sz="2400" b="1" dirty="0" smtClean="0"/>
              <a:t> : </a:t>
            </a:r>
            <a:r>
              <a:rPr lang="tr-TR" sz="2400" b="1" dirty="0" err="1" smtClean="0"/>
              <a:t>Abortus</a:t>
            </a:r>
            <a:r>
              <a:rPr lang="tr-TR" sz="2400" b="1" dirty="0" smtClean="0"/>
              <a:t> TGK   PRETERM DOĞUM    DİSMENORE    AUK </a:t>
            </a:r>
          </a:p>
          <a:p>
            <a:pPr>
              <a:buClr>
                <a:srgbClr val="7030A0"/>
              </a:buClr>
            </a:pPr>
            <a:r>
              <a:rPr lang="tr-TR" sz="2400" b="1" dirty="0"/>
              <a:t> </a:t>
            </a:r>
            <a:r>
              <a:rPr lang="tr-TR" sz="2400" b="1" dirty="0" smtClean="0"/>
              <a:t>                            İNFERTİLİTE: </a:t>
            </a:r>
            <a:r>
              <a:rPr lang="tr-TR" sz="2400" dirty="0" smtClean="0"/>
              <a:t>˃ 35 yaş, </a:t>
            </a:r>
            <a:r>
              <a:rPr lang="tr-TR" sz="2400" dirty="0" err="1" smtClean="0"/>
              <a:t>over</a:t>
            </a:r>
            <a:r>
              <a:rPr lang="tr-TR" sz="2400" dirty="0" smtClean="0"/>
              <a:t> rezervi↓, </a:t>
            </a:r>
            <a:r>
              <a:rPr lang="tr-TR" sz="2400" dirty="0"/>
              <a:t>YÜT planlanan </a:t>
            </a:r>
            <a:endParaRPr lang="tr-TR" sz="2400" dirty="0" smtClean="0"/>
          </a:p>
          <a:p>
            <a:pPr>
              <a:buClr>
                <a:srgbClr val="7030A0"/>
              </a:buClr>
            </a:pPr>
            <a:r>
              <a:rPr lang="tr-TR" sz="2400" dirty="0"/>
              <a:t> </a:t>
            </a:r>
            <a:r>
              <a:rPr lang="tr-TR" sz="2400" dirty="0" smtClean="0"/>
              <a:t>                                                    uzun süreli </a:t>
            </a:r>
            <a:r>
              <a:rPr lang="tr-TR" sz="2400" dirty="0" err="1" smtClean="0"/>
              <a:t>infertilite</a:t>
            </a:r>
            <a:r>
              <a:rPr lang="tr-TR" sz="2400" dirty="0" smtClean="0"/>
              <a:t> </a:t>
            </a:r>
          </a:p>
          <a:p>
            <a:pPr>
              <a:buClr>
                <a:srgbClr val="7030A0"/>
              </a:buClr>
            </a:pPr>
            <a:r>
              <a:rPr lang="tr-TR" sz="2400" dirty="0" smtClean="0"/>
              <a:t>                    </a:t>
            </a:r>
            <a:r>
              <a:rPr lang="tr-TR" sz="2400" dirty="0" err="1" smtClean="0"/>
              <a:t>İnfertilite</a:t>
            </a:r>
            <a:r>
              <a:rPr lang="tr-TR" sz="2400" dirty="0" smtClean="0"/>
              <a:t>  </a:t>
            </a:r>
            <a:r>
              <a:rPr lang="tr-TR" sz="2400" dirty="0"/>
              <a:t>olmayan  veya  </a:t>
            </a:r>
            <a:r>
              <a:rPr lang="tr-TR" sz="2400" dirty="0" err="1"/>
              <a:t>abortus</a:t>
            </a:r>
            <a:r>
              <a:rPr lang="tr-TR" sz="2400" dirty="0"/>
              <a:t>  ‘ü olmayanlarda  </a:t>
            </a:r>
            <a:r>
              <a:rPr lang="tr-TR" sz="2400" dirty="0" err="1"/>
              <a:t>septum</a:t>
            </a:r>
            <a:r>
              <a:rPr lang="tr-TR" sz="2400" dirty="0"/>
              <a:t> </a:t>
            </a:r>
            <a:r>
              <a:rPr lang="tr-TR" sz="2400" dirty="0" smtClean="0"/>
              <a:t>     </a:t>
            </a:r>
          </a:p>
          <a:p>
            <a:pPr>
              <a:buClr>
                <a:srgbClr val="7030A0"/>
              </a:buClr>
            </a:pPr>
            <a:r>
              <a:rPr lang="tr-TR" sz="2400" dirty="0"/>
              <a:t> </a:t>
            </a:r>
            <a:r>
              <a:rPr lang="tr-TR" sz="2400" dirty="0" smtClean="0"/>
              <a:t>                   </a:t>
            </a:r>
            <a:r>
              <a:rPr lang="tr-TR" sz="2400" dirty="0" err="1" smtClean="0"/>
              <a:t>insizyonunun</a:t>
            </a:r>
            <a:r>
              <a:rPr lang="tr-TR" sz="2400" dirty="0" smtClean="0"/>
              <a:t> </a:t>
            </a:r>
            <a:r>
              <a:rPr lang="tr-TR" sz="2400" dirty="0"/>
              <a:t>faydaları ve  riskleri hastayla görüşülmeli.</a:t>
            </a:r>
          </a:p>
          <a:p>
            <a:pPr>
              <a:buClr>
                <a:srgbClr val="7030A0"/>
              </a:buClr>
            </a:pPr>
            <a:endParaRPr lang="tr-TR" sz="2400" dirty="0"/>
          </a:p>
        </p:txBody>
      </p:sp>
      <p:sp>
        <p:nvSpPr>
          <p:cNvPr id="5" name="Metin kutusu 4"/>
          <p:cNvSpPr txBox="1"/>
          <p:nvPr/>
        </p:nvSpPr>
        <p:spPr>
          <a:xfrm>
            <a:off x="6133690" y="575392"/>
            <a:ext cx="2952328" cy="369332"/>
          </a:xfrm>
          <a:prstGeom prst="rect">
            <a:avLst/>
          </a:prstGeom>
          <a:noFill/>
        </p:spPr>
        <p:txBody>
          <a:bodyPr wrap="square" rtlCol="0">
            <a:spAutoFit/>
          </a:bodyPr>
          <a:lstStyle/>
          <a:p>
            <a:r>
              <a:rPr lang="tr-TR" dirty="0" smtClean="0"/>
              <a:t>ASRM  </a:t>
            </a:r>
            <a:r>
              <a:rPr lang="tr-TR" dirty="0" err="1" smtClean="0"/>
              <a:t>Fertility</a:t>
            </a:r>
            <a:r>
              <a:rPr lang="tr-TR" dirty="0" smtClean="0"/>
              <a:t> </a:t>
            </a:r>
            <a:r>
              <a:rPr lang="tr-TR" dirty="0" err="1" smtClean="0"/>
              <a:t>Sterility</a:t>
            </a:r>
            <a:r>
              <a:rPr lang="tr-TR" dirty="0" smtClean="0"/>
              <a:t> 2016 </a:t>
            </a:r>
            <a:endParaRPr lang="tr-TR" dirty="0"/>
          </a:p>
        </p:txBody>
      </p:sp>
    </p:spTree>
    <p:extLst>
      <p:ext uri="{BB962C8B-B14F-4D97-AF65-F5344CB8AC3E}">
        <p14:creationId xmlns:p14="http://schemas.microsoft.com/office/powerpoint/2010/main" val="42435076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78098"/>
          </a:xfrm>
        </p:spPr>
        <p:txBody>
          <a:bodyPr>
            <a:normAutofit/>
          </a:bodyPr>
          <a:lstStyle/>
          <a:p>
            <a:r>
              <a:rPr lang="tr-TR" sz="3200" b="1" dirty="0" smtClean="0">
                <a:solidFill>
                  <a:srgbClr val="7030A0"/>
                </a:solidFill>
              </a:rPr>
              <a:t>HİSTEROSKOPİK SEPTUM METROPLASTİ</a:t>
            </a:r>
            <a:endParaRPr lang="tr-TR" sz="3200" b="1" dirty="0">
              <a:solidFill>
                <a:srgbClr val="7030A0"/>
              </a:solidFill>
            </a:endParaRPr>
          </a:p>
        </p:txBody>
      </p:sp>
      <p:sp>
        <p:nvSpPr>
          <p:cNvPr id="3" name="İçerik Yer Tutucusu 2"/>
          <p:cNvSpPr>
            <a:spLocks noGrp="1"/>
          </p:cNvSpPr>
          <p:nvPr>
            <p:ph idx="1"/>
          </p:nvPr>
        </p:nvSpPr>
        <p:spPr>
          <a:xfrm>
            <a:off x="-24656" y="908720"/>
            <a:ext cx="9144000" cy="5661248"/>
          </a:xfrm>
        </p:spPr>
        <p:txBody>
          <a:bodyPr>
            <a:normAutofit/>
          </a:bodyPr>
          <a:lstStyle/>
          <a:p>
            <a:r>
              <a:rPr lang="tr-TR" sz="2400" dirty="0" err="1" smtClean="0">
                <a:latin typeface="+mj-lt"/>
              </a:rPr>
              <a:t>Endometriumun</a:t>
            </a:r>
            <a:r>
              <a:rPr lang="tr-TR" sz="2400" dirty="0" smtClean="0">
                <a:latin typeface="+mj-lt"/>
              </a:rPr>
              <a:t> ince olduğu </a:t>
            </a:r>
            <a:r>
              <a:rPr lang="tr-TR" sz="2400" b="1" dirty="0" smtClean="0">
                <a:latin typeface="+mj-lt"/>
              </a:rPr>
              <a:t>erken </a:t>
            </a:r>
            <a:r>
              <a:rPr lang="tr-TR" sz="2400" b="1" dirty="0" err="1" smtClean="0">
                <a:latin typeface="+mj-lt"/>
              </a:rPr>
              <a:t>proliferatif</a:t>
            </a:r>
            <a:r>
              <a:rPr lang="tr-TR" sz="2400" b="1" dirty="0" smtClean="0">
                <a:latin typeface="+mj-lt"/>
              </a:rPr>
              <a:t>  fazda </a:t>
            </a:r>
            <a:r>
              <a:rPr lang="tr-TR" sz="2400" dirty="0" smtClean="0">
                <a:latin typeface="+mj-lt"/>
              </a:rPr>
              <a:t>yapılmalı. </a:t>
            </a:r>
          </a:p>
          <a:p>
            <a:r>
              <a:rPr lang="tr-TR" sz="2400" dirty="0" err="1" smtClean="0">
                <a:latin typeface="+mj-lt"/>
              </a:rPr>
              <a:t>Septumun</a:t>
            </a:r>
            <a:r>
              <a:rPr lang="tr-TR" sz="2400" dirty="0" smtClean="0">
                <a:latin typeface="+mj-lt"/>
              </a:rPr>
              <a:t> % </a:t>
            </a:r>
            <a:r>
              <a:rPr lang="tr-TR" sz="2400" dirty="0">
                <a:latin typeface="+mj-lt"/>
              </a:rPr>
              <a:t>70’inde </a:t>
            </a:r>
            <a:r>
              <a:rPr lang="tr-TR" sz="2400" b="1" dirty="0" err="1">
                <a:latin typeface="+mj-lt"/>
              </a:rPr>
              <a:t>vascularite</a:t>
            </a:r>
            <a:r>
              <a:rPr lang="tr-TR" sz="2400" b="1" dirty="0">
                <a:latin typeface="+mj-lt"/>
              </a:rPr>
              <a:t> </a:t>
            </a:r>
            <a:r>
              <a:rPr lang="tr-TR" sz="2400" dirty="0" smtClean="0">
                <a:latin typeface="+mj-lt"/>
              </a:rPr>
              <a:t>var, </a:t>
            </a:r>
            <a:r>
              <a:rPr lang="tr-TR" sz="2400" dirty="0">
                <a:latin typeface="+mj-lt"/>
              </a:rPr>
              <a:t>fakat </a:t>
            </a:r>
            <a:r>
              <a:rPr lang="tr-TR" sz="2400" dirty="0" err="1" smtClean="0">
                <a:latin typeface="+mj-lt"/>
              </a:rPr>
              <a:t>zayıftır</a:t>
            </a:r>
            <a:r>
              <a:rPr lang="tr-TR" sz="2400" dirty="0" err="1">
                <a:latin typeface="+mj-lt"/>
                <a:cs typeface="Calibri"/>
              </a:rPr>
              <a:t>→</a:t>
            </a:r>
            <a:r>
              <a:rPr lang="tr-TR" sz="2400" dirty="0" err="1" smtClean="0">
                <a:latin typeface="+mj-lt"/>
              </a:rPr>
              <a:t>Dopler</a:t>
            </a:r>
            <a:r>
              <a:rPr lang="tr-TR" sz="2400" dirty="0" smtClean="0">
                <a:latin typeface="+mj-lt"/>
              </a:rPr>
              <a:t> USG ve MRI tespit edilir </a:t>
            </a:r>
          </a:p>
          <a:p>
            <a:r>
              <a:rPr lang="tr-TR" sz="2400" dirty="0" smtClean="0">
                <a:latin typeface="+mj-lt"/>
              </a:rPr>
              <a:t>İşlemde  kullanılan alet :  </a:t>
            </a:r>
            <a:r>
              <a:rPr lang="tr-TR" sz="2400" dirty="0" err="1" smtClean="0">
                <a:latin typeface="+mj-lt"/>
              </a:rPr>
              <a:t>semirijid</a:t>
            </a:r>
            <a:r>
              <a:rPr lang="tr-TR" sz="2400" dirty="0" smtClean="0">
                <a:latin typeface="+mj-lt"/>
              </a:rPr>
              <a:t> veya </a:t>
            </a:r>
            <a:r>
              <a:rPr lang="tr-TR" sz="2400" dirty="0" err="1" smtClean="0">
                <a:latin typeface="+mj-lt"/>
              </a:rPr>
              <a:t>rijid</a:t>
            </a:r>
            <a:r>
              <a:rPr lang="tr-TR" sz="2400" dirty="0" smtClean="0">
                <a:latin typeface="+mj-lt"/>
              </a:rPr>
              <a:t> makas </a:t>
            </a:r>
          </a:p>
          <a:p>
            <a:pPr marL="0" indent="0">
              <a:buNone/>
            </a:pPr>
            <a:r>
              <a:rPr lang="tr-TR" sz="2400" dirty="0" smtClean="0">
                <a:latin typeface="+mj-lt"/>
              </a:rPr>
              <a:t>                                                   </a:t>
            </a:r>
            <a:r>
              <a:rPr lang="tr-TR" sz="2400" dirty="0" err="1" smtClean="0">
                <a:latin typeface="+mj-lt"/>
              </a:rPr>
              <a:t>rezektoskop</a:t>
            </a:r>
            <a:endParaRPr lang="tr-TR" sz="2400" dirty="0" smtClean="0">
              <a:latin typeface="+mj-lt"/>
            </a:endParaRPr>
          </a:p>
          <a:p>
            <a:r>
              <a:rPr lang="tr-TR" sz="2400" dirty="0" err="1">
                <a:latin typeface="+mj-lt"/>
              </a:rPr>
              <a:t>B</a:t>
            </a:r>
            <a:r>
              <a:rPr lang="tr-TR" sz="2400" dirty="0" err="1" smtClean="0">
                <a:latin typeface="+mj-lt"/>
              </a:rPr>
              <a:t>ipolar</a:t>
            </a:r>
            <a:r>
              <a:rPr lang="tr-TR" sz="2400" dirty="0" smtClean="0">
                <a:latin typeface="+mj-lt"/>
              </a:rPr>
              <a:t> </a:t>
            </a:r>
            <a:r>
              <a:rPr lang="tr-TR" sz="2400" dirty="0" err="1" smtClean="0">
                <a:latin typeface="+mj-lt"/>
              </a:rPr>
              <a:t>koter</a:t>
            </a:r>
            <a:r>
              <a:rPr lang="tr-TR" sz="2400" dirty="0" smtClean="0">
                <a:latin typeface="+mj-lt"/>
              </a:rPr>
              <a:t> </a:t>
            </a:r>
            <a:r>
              <a:rPr lang="tr-TR" sz="2400" dirty="0" err="1" smtClean="0">
                <a:latin typeface="+mj-lt"/>
              </a:rPr>
              <a:t>monopolar</a:t>
            </a:r>
            <a:r>
              <a:rPr lang="tr-TR" sz="2400" dirty="0" smtClean="0">
                <a:latin typeface="+mj-lt"/>
              </a:rPr>
              <a:t> </a:t>
            </a:r>
            <a:r>
              <a:rPr lang="tr-TR" sz="2400" dirty="0" err="1" smtClean="0">
                <a:latin typeface="+mj-lt"/>
              </a:rPr>
              <a:t>kotere</a:t>
            </a:r>
            <a:r>
              <a:rPr lang="tr-TR" sz="2400" dirty="0" smtClean="0">
                <a:latin typeface="+mj-lt"/>
              </a:rPr>
              <a:t> göre daha güvenli ve efektif ancak net bir  öneri yoktur.</a:t>
            </a:r>
          </a:p>
          <a:p>
            <a:r>
              <a:rPr lang="tr-TR" sz="2400" dirty="0" err="1" smtClean="0">
                <a:latin typeface="+mj-lt"/>
              </a:rPr>
              <a:t>Laser</a:t>
            </a:r>
            <a:r>
              <a:rPr lang="tr-TR" sz="2400" dirty="0">
                <a:latin typeface="+mj-lt"/>
              </a:rPr>
              <a:t>.</a:t>
            </a:r>
            <a:endParaRPr lang="tr-TR" sz="2400" dirty="0" smtClean="0">
              <a:latin typeface="+mj-lt"/>
            </a:endParaRPr>
          </a:p>
          <a:p>
            <a:pPr marL="0" indent="0">
              <a:buNone/>
            </a:pPr>
            <a:r>
              <a:rPr lang="tr-TR" sz="2400" dirty="0" smtClean="0">
                <a:latin typeface="+mj-lt"/>
              </a:rPr>
              <a:t>      </a:t>
            </a:r>
          </a:p>
          <a:p>
            <a:pPr marL="0" indent="0">
              <a:buNone/>
            </a:pPr>
            <a:endParaRPr lang="tr-TR" sz="2400" dirty="0" smtClean="0">
              <a:latin typeface="+mj-lt"/>
            </a:endParaRPr>
          </a:p>
          <a:p>
            <a:pPr marL="0" indent="0">
              <a:buNone/>
            </a:pPr>
            <a:endParaRPr lang="tr-TR" sz="2400" dirty="0">
              <a:latin typeface="+mj-lt"/>
            </a:endParaRPr>
          </a:p>
        </p:txBody>
      </p:sp>
      <p:pic>
        <p:nvPicPr>
          <p:cNvPr id="5"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l="2255" t="29824" r="61622" b="18304"/>
          <a:stretch/>
        </p:blipFill>
        <p:spPr bwMode="auto">
          <a:xfrm>
            <a:off x="611560" y="4509119"/>
            <a:ext cx="2520280" cy="2177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008" t="25690" r="61291" b="24206"/>
          <a:stretch/>
        </p:blipFill>
        <p:spPr bwMode="auto">
          <a:xfrm>
            <a:off x="3491880" y="4509120"/>
            <a:ext cx="2631459" cy="2177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l="2143" t="30506" r="61622" b="15327"/>
          <a:stretch/>
        </p:blipFill>
        <p:spPr bwMode="auto">
          <a:xfrm>
            <a:off x="6528062" y="4509120"/>
            <a:ext cx="2591282" cy="21779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36371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3600" b="1" dirty="0" smtClean="0">
                <a:solidFill>
                  <a:srgbClr val="7030A0"/>
                </a:solidFill>
              </a:rPr>
              <a:t>EPİDEMİOLOJİ</a:t>
            </a:r>
            <a:endParaRPr lang="tr-TR" sz="3600" b="1" dirty="0">
              <a:solidFill>
                <a:srgbClr val="7030A0"/>
              </a:solidFill>
            </a:endParaRP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5804" y="1481411"/>
            <a:ext cx="8902700" cy="4406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object 3"/>
          <p:cNvSpPr txBox="1"/>
          <p:nvPr/>
        </p:nvSpPr>
        <p:spPr>
          <a:xfrm>
            <a:off x="1225092" y="6237312"/>
            <a:ext cx="7628255" cy="299720"/>
          </a:xfrm>
          <a:prstGeom prst="rect">
            <a:avLst/>
          </a:prstGeom>
        </p:spPr>
        <p:txBody>
          <a:bodyPr vert="horz" wrap="square" lIns="0" tIns="12700" rIns="0" bIns="0" rtlCol="0">
            <a:spAutoFit/>
          </a:bodyPr>
          <a:lstStyle/>
          <a:p>
            <a:pPr marL="12700">
              <a:lnSpc>
                <a:spcPct val="100000"/>
              </a:lnSpc>
              <a:spcBef>
                <a:spcPts val="100"/>
              </a:spcBef>
            </a:pPr>
            <a:r>
              <a:rPr sz="1800" b="1" i="1" spc="-5" dirty="0">
                <a:latin typeface="Comic Sans MS"/>
                <a:cs typeface="Comic Sans MS"/>
              </a:rPr>
              <a:t>M.March </a:t>
            </a:r>
            <a:r>
              <a:rPr sz="1800" b="1" i="1" dirty="0">
                <a:latin typeface="Comic Sans MS"/>
                <a:cs typeface="Comic Sans MS"/>
              </a:rPr>
              <a:t>, </a:t>
            </a:r>
            <a:r>
              <a:rPr sz="1800" b="1" i="1" spc="-5" dirty="0">
                <a:latin typeface="Comic Sans MS"/>
                <a:cs typeface="Comic Sans MS"/>
              </a:rPr>
              <a:t>Management </a:t>
            </a:r>
            <a:r>
              <a:rPr sz="1800" b="1" i="1" dirty="0">
                <a:latin typeface="Comic Sans MS"/>
                <a:cs typeface="Comic Sans MS"/>
              </a:rPr>
              <a:t>of </a:t>
            </a:r>
            <a:r>
              <a:rPr sz="1800" b="1" i="1" spc="-5" dirty="0">
                <a:latin typeface="Comic Sans MS"/>
                <a:cs typeface="Comic Sans MS"/>
              </a:rPr>
              <a:t>Asherman’s Syndrome RBM Online,</a:t>
            </a:r>
            <a:r>
              <a:rPr sz="1800" b="1" i="1" spc="-50" dirty="0">
                <a:latin typeface="Comic Sans MS"/>
                <a:cs typeface="Comic Sans MS"/>
              </a:rPr>
              <a:t> </a:t>
            </a:r>
            <a:r>
              <a:rPr sz="1800" b="1" i="1" dirty="0">
                <a:latin typeface="Comic Sans MS"/>
                <a:cs typeface="Comic Sans MS"/>
              </a:rPr>
              <a:t>2011</a:t>
            </a:r>
            <a:endParaRPr sz="1800" dirty="0">
              <a:latin typeface="Comic Sans MS"/>
              <a:cs typeface="Comic Sans MS"/>
            </a:endParaRPr>
          </a:p>
        </p:txBody>
      </p:sp>
    </p:spTree>
    <p:extLst>
      <p:ext uri="{BB962C8B-B14F-4D97-AF65-F5344CB8AC3E}">
        <p14:creationId xmlns:p14="http://schemas.microsoft.com/office/powerpoint/2010/main" val="39808655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0" y="1"/>
            <a:ext cx="9144000" cy="620688"/>
          </a:xfrm>
        </p:spPr>
        <p:txBody>
          <a:bodyPr/>
          <a:lstStyle/>
          <a:p>
            <a:pPr eaLnBrk="1" hangingPunct="1"/>
            <a:r>
              <a:rPr lang="tr-TR" sz="3200" b="1" dirty="0" smtClean="0">
                <a:solidFill>
                  <a:srgbClr val="8A3CC4"/>
                </a:solidFill>
              </a:rPr>
              <a:t>SEPTUM İNSİZYONU </a:t>
            </a:r>
            <a:endParaRPr lang="tr-TR" sz="3200" b="1" dirty="0" smtClean="0"/>
          </a:p>
        </p:txBody>
      </p:sp>
      <p:sp>
        <p:nvSpPr>
          <p:cNvPr id="25603" name="Rectangle 3"/>
          <p:cNvSpPr>
            <a:spLocks noGrp="1" noChangeArrowheads="1"/>
          </p:cNvSpPr>
          <p:nvPr>
            <p:ph idx="1"/>
          </p:nvPr>
        </p:nvSpPr>
        <p:spPr>
          <a:xfrm>
            <a:off x="130051" y="548680"/>
            <a:ext cx="9001125" cy="5786438"/>
          </a:xfrm>
        </p:spPr>
        <p:txBody>
          <a:bodyPr/>
          <a:lstStyle/>
          <a:p>
            <a:pPr eaLnBrk="1" hangingPunct="1">
              <a:lnSpc>
                <a:spcPct val="80000"/>
              </a:lnSpc>
              <a:buFont typeface="Arial" charset="0"/>
              <a:buNone/>
            </a:pPr>
            <a:endParaRPr lang="tr-TR" sz="2200" dirty="0" smtClean="0"/>
          </a:p>
          <a:p>
            <a:pPr eaLnBrk="1" hangingPunct="1">
              <a:lnSpc>
                <a:spcPct val="80000"/>
              </a:lnSpc>
              <a:buClr>
                <a:srgbClr val="7030A0"/>
              </a:buClr>
              <a:buFont typeface="Wingdings" pitchFamily="2" charset="2"/>
              <a:buChar char="q"/>
            </a:pPr>
            <a:r>
              <a:rPr lang="tr-TR" sz="2500" b="1" dirty="0" smtClean="0"/>
              <a:t>Eş zamanlı  L/S </a:t>
            </a:r>
            <a:r>
              <a:rPr lang="tr-TR" sz="2500" b="1" dirty="0"/>
              <a:t> </a:t>
            </a:r>
            <a:r>
              <a:rPr lang="tr-TR" sz="2500" b="1" dirty="0" smtClean="0"/>
              <a:t> </a:t>
            </a:r>
            <a:r>
              <a:rPr lang="tr-TR" sz="2500" b="1" dirty="0" smtClean="0">
                <a:latin typeface="Calibri"/>
                <a:cs typeface="Calibri"/>
              </a:rPr>
              <a:t>→  ANCAK İNVAZİF YÖNTEM </a:t>
            </a:r>
            <a:endParaRPr lang="tr-TR" sz="2500" b="1" dirty="0" smtClean="0"/>
          </a:p>
          <a:p>
            <a:pPr eaLnBrk="1" hangingPunct="1">
              <a:lnSpc>
                <a:spcPct val="80000"/>
              </a:lnSpc>
              <a:buFontTx/>
              <a:buNone/>
            </a:pPr>
            <a:r>
              <a:rPr lang="tr-TR" sz="2500" dirty="0" smtClean="0"/>
              <a:t>      </a:t>
            </a:r>
            <a:r>
              <a:rPr lang="tr-TR" sz="2500" dirty="0" err="1" smtClean="0"/>
              <a:t>Septat</a:t>
            </a:r>
            <a:r>
              <a:rPr lang="tr-TR" sz="2500" dirty="0" smtClean="0"/>
              <a:t> </a:t>
            </a:r>
            <a:r>
              <a:rPr lang="tr-TR" sz="2500" dirty="0" err="1" smtClean="0"/>
              <a:t>uterus</a:t>
            </a:r>
            <a:r>
              <a:rPr lang="tr-TR" sz="2500" dirty="0" smtClean="0"/>
              <a:t>  </a:t>
            </a:r>
            <a:r>
              <a:rPr lang="tr-TR" sz="2500" dirty="0" err="1" smtClean="0"/>
              <a:t>bikornus</a:t>
            </a:r>
            <a:r>
              <a:rPr lang="tr-TR" sz="2500" dirty="0" smtClean="0"/>
              <a:t> </a:t>
            </a:r>
            <a:r>
              <a:rPr lang="tr-TR" sz="2500" dirty="0" err="1" smtClean="0"/>
              <a:t>uterus</a:t>
            </a:r>
            <a:r>
              <a:rPr lang="tr-TR" sz="2500" dirty="0" smtClean="0"/>
              <a:t> ayırımı yapmak </a:t>
            </a:r>
          </a:p>
          <a:p>
            <a:pPr eaLnBrk="1" hangingPunct="1">
              <a:lnSpc>
                <a:spcPct val="80000"/>
              </a:lnSpc>
              <a:buFontTx/>
              <a:buNone/>
            </a:pPr>
            <a:r>
              <a:rPr lang="tr-TR" sz="2500" dirty="0" smtClean="0"/>
              <a:t>      Diğer </a:t>
            </a:r>
            <a:r>
              <a:rPr lang="tr-TR" sz="2500" dirty="0" err="1" smtClean="0"/>
              <a:t>pelvik</a:t>
            </a:r>
            <a:r>
              <a:rPr lang="tr-TR" sz="2500" dirty="0" smtClean="0"/>
              <a:t> patolojilerin tanısı ve tedavisi, </a:t>
            </a:r>
            <a:r>
              <a:rPr lang="tr-TR" sz="2500" dirty="0" err="1" smtClean="0"/>
              <a:t>endometriosisde</a:t>
            </a:r>
            <a:r>
              <a:rPr lang="tr-TR" sz="2500" dirty="0" smtClean="0"/>
              <a:t> </a:t>
            </a:r>
          </a:p>
          <a:p>
            <a:pPr eaLnBrk="1" hangingPunct="1">
              <a:lnSpc>
                <a:spcPct val="80000"/>
              </a:lnSpc>
              <a:buFontTx/>
              <a:buNone/>
            </a:pPr>
            <a:r>
              <a:rPr lang="tr-TR" sz="2500" dirty="0" smtClean="0"/>
              <a:t>      </a:t>
            </a:r>
            <a:r>
              <a:rPr lang="tr-TR" sz="2500" dirty="0" err="1" smtClean="0"/>
              <a:t>Histeroskopik</a:t>
            </a:r>
            <a:r>
              <a:rPr lang="tr-TR" sz="2500" dirty="0" smtClean="0"/>
              <a:t> </a:t>
            </a:r>
            <a:r>
              <a:rPr lang="tr-TR" sz="2500" dirty="0" err="1" smtClean="0"/>
              <a:t>insizyonun</a:t>
            </a:r>
            <a:r>
              <a:rPr lang="tr-TR" sz="2500" dirty="0" smtClean="0"/>
              <a:t>  takibinde </a:t>
            </a:r>
          </a:p>
          <a:p>
            <a:pPr>
              <a:lnSpc>
                <a:spcPct val="80000"/>
              </a:lnSpc>
              <a:buFont typeface="Wingdings" pitchFamily="2" charset="2"/>
              <a:buChar char="q"/>
            </a:pPr>
            <a:r>
              <a:rPr lang="tr-TR" sz="2500" b="1" dirty="0" smtClean="0"/>
              <a:t> Eş zamanlı </a:t>
            </a:r>
            <a:r>
              <a:rPr lang="tr-TR" sz="2500" b="1" dirty="0" err="1" smtClean="0"/>
              <a:t>ultasonografi</a:t>
            </a:r>
            <a:r>
              <a:rPr lang="tr-TR" sz="2500" dirty="0" smtClean="0"/>
              <a:t>  (3d )→ </a:t>
            </a:r>
            <a:r>
              <a:rPr lang="tr-TR" sz="2500" b="1" dirty="0" smtClean="0"/>
              <a:t>TERCİH EDİLİYOR</a:t>
            </a:r>
            <a:endParaRPr lang="tr-TR" sz="2500" dirty="0"/>
          </a:p>
          <a:p>
            <a:pPr>
              <a:lnSpc>
                <a:spcPct val="80000"/>
              </a:lnSpc>
              <a:buNone/>
            </a:pPr>
            <a:r>
              <a:rPr lang="tr-TR" sz="2500" dirty="0" smtClean="0"/>
              <a:t>      </a:t>
            </a:r>
            <a:r>
              <a:rPr lang="tr-TR" sz="2500" dirty="0" err="1" smtClean="0"/>
              <a:t>myometrial</a:t>
            </a:r>
            <a:r>
              <a:rPr lang="tr-TR" sz="2500" dirty="0" smtClean="0"/>
              <a:t> kalınlık </a:t>
            </a:r>
            <a:r>
              <a:rPr lang="tr-TR" sz="2500" dirty="0" smtClean="0">
                <a:latin typeface="Calibri"/>
                <a:cs typeface="Calibri"/>
              </a:rPr>
              <a:t>→ </a:t>
            </a:r>
            <a:r>
              <a:rPr lang="tr-TR" sz="2500" dirty="0" err="1" smtClean="0"/>
              <a:t>fundusa</a:t>
            </a:r>
            <a:r>
              <a:rPr lang="tr-TR" sz="2500" dirty="0" smtClean="0"/>
              <a:t>  1 cm kala durulur </a:t>
            </a:r>
          </a:p>
          <a:p>
            <a:pPr>
              <a:lnSpc>
                <a:spcPct val="80000"/>
              </a:lnSpc>
              <a:buClr>
                <a:srgbClr val="7030A0"/>
              </a:buClr>
              <a:buFont typeface="Wingdings" pitchFamily="2" charset="2"/>
              <a:buChar char="q"/>
            </a:pPr>
            <a:r>
              <a:rPr lang="tr-TR" sz="2500" dirty="0"/>
              <a:t> </a:t>
            </a:r>
            <a:r>
              <a:rPr lang="tr-TR" sz="2500" dirty="0" err="1" smtClean="0"/>
              <a:t>Histeroskopik</a:t>
            </a:r>
            <a:r>
              <a:rPr lang="tr-TR" sz="2500" dirty="0" smtClean="0"/>
              <a:t>  </a:t>
            </a:r>
            <a:r>
              <a:rPr lang="tr-TR" sz="2500" dirty="0" err="1"/>
              <a:t>i</a:t>
            </a:r>
            <a:r>
              <a:rPr lang="tr-TR" sz="2500" dirty="0" err="1" smtClean="0"/>
              <a:t>nsizyon</a:t>
            </a:r>
            <a:r>
              <a:rPr lang="tr-TR" sz="2500" dirty="0" smtClean="0"/>
              <a:t>  </a:t>
            </a:r>
            <a:r>
              <a:rPr lang="tr-TR" sz="2500" dirty="0"/>
              <a:t>nerde durdurulur </a:t>
            </a:r>
            <a:r>
              <a:rPr lang="tr-TR" sz="2500" dirty="0" smtClean="0"/>
              <a:t>:</a:t>
            </a:r>
            <a:endParaRPr lang="tr-TR" sz="2500" dirty="0"/>
          </a:p>
          <a:p>
            <a:pPr>
              <a:lnSpc>
                <a:spcPct val="80000"/>
              </a:lnSpc>
              <a:buNone/>
            </a:pPr>
            <a:r>
              <a:rPr lang="tr-TR" sz="2500" dirty="0"/>
              <a:t>       </a:t>
            </a:r>
            <a:r>
              <a:rPr lang="tr-TR" sz="2500" dirty="0" err="1" smtClean="0"/>
              <a:t>istmusdan</a:t>
            </a:r>
            <a:r>
              <a:rPr lang="tr-TR" sz="2500" dirty="0" smtClean="0"/>
              <a:t> bakıldığında  her </a:t>
            </a:r>
            <a:r>
              <a:rPr lang="tr-TR" sz="2500" dirty="0"/>
              <a:t>iki </a:t>
            </a:r>
            <a:r>
              <a:rPr lang="tr-TR" sz="2500" dirty="0" err="1"/>
              <a:t>tubal</a:t>
            </a:r>
            <a:r>
              <a:rPr lang="tr-TR" sz="2500" dirty="0"/>
              <a:t> </a:t>
            </a:r>
            <a:r>
              <a:rPr lang="tr-TR" sz="2500" dirty="0" err="1"/>
              <a:t>ostiumun</a:t>
            </a:r>
            <a:r>
              <a:rPr lang="tr-TR" sz="2500" dirty="0"/>
              <a:t> aynı düzlemde </a:t>
            </a:r>
            <a:r>
              <a:rPr lang="tr-TR" sz="2500" dirty="0" smtClean="0"/>
              <a:t> </a:t>
            </a:r>
          </a:p>
          <a:p>
            <a:pPr>
              <a:lnSpc>
                <a:spcPct val="80000"/>
              </a:lnSpc>
              <a:buNone/>
            </a:pPr>
            <a:r>
              <a:rPr lang="tr-TR" sz="2500" dirty="0"/>
              <a:t> </a:t>
            </a:r>
            <a:r>
              <a:rPr lang="tr-TR" sz="2500" dirty="0" smtClean="0"/>
              <a:t>      gözlenmesi gerekir.</a:t>
            </a:r>
            <a:endParaRPr lang="tr-TR" sz="2500" dirty="0"/>
          </a:p>
          <a:p>
            <a:pPr marL="0" indent="0">
              <a:lnSpc>
                <a:spcPct val="80000"/>
              </a:lnSpc>
              <a:buClr>
                <a:srgbClr val="7030A0"/>
              </a:buClr>
              <a:buNone/>
            </a:pPr>
            <a:endParaRPr lang="tr-TR" sz="2500" dirty="0" smtClean="0"/>
          </a:p>
          <a:p>
            <a:pPr eaLnBrk="1" hangingPunct="1">
              <a:lnSpc>
                <a:spcPct val="80000"/>
              </a:lnSpc>
              <a:buFont typeface="Arial" charset="0"/>
              <a:buNone/>
            </a:pPr>
            <a:r>
              <a:rPr lang="tr-TR" sz="2500" dirty="0" smtClean="0"/>
              <a:t>     </a:t>
            </a:r>
          </a:p>
          <a:p>
            <a:pPr eaLnBrk="1" hangingPunct="1">
              <a:lnSpc>
                <a:spcPct val="70000"/>
              </a:lnSpc>
              <a:buFont typeface="Arial" charset="0"/>
              <a:buNone/>
            </a:pPr>
            <a:r>
              <a:rPr lang="tr-TR" sz="2500" dirty="0" smtClean="0"/>
              <a:t>    </a:t>
            </a:r>
          </a:p>
          <a:p>
            <a:pPr eaLnBrk="1" hangingPunct="1">
              <a:lnSpc>
                <a:spcPct val="80000"/>
              </a:lnSpc>
              <a:buFontTx/>
              <a:buNone/>
            </a:pPr>
            <a:r>
              <a:rPr lang="tr-TR" sz="2500" dirty="0" smtClean="0"/>
              <a:t>    </a:t>
            </a:r>
          </a:p>
        </p:txBody>
      </p:sp>
      <p:pic>
        <p:nvPicPr>
          <p:cNvPr id="25604" name="Picture 3" descr="septum_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57500" y="4365104"/>
            <a:ext cx="2786063"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2" descr="C:\Documents and Settings\OPTIMUM\Desktop\SEPTUM F\DzlItem126.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313" y="4365104"/>
            <a:ext cx="2357437"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8 İçerik Yer Tutucusu" descr="f4-u1_0-B978-0-323-02951-3__50014-5__gr29.jp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84168" y="4349147"/>
            <a:ext cx="2500312" cy="2304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99578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39552" y="260648"/>
            <a:ext cx="8229600" cy="1143000"/>
          </a:xfrm>
        </p:spPr>
        <p:txBody>
          <a:bodyPr/>
          <a:lstStyle/>
          <a:p>
            <a:r>
              <a:rPr lang="tr-TR" b="1" dirty="0" smtClean="0">
                <a:solidFill>
                  <a:srgbClr val="7030A0"/>
                </a:solidFill>
              </a:rPr>
              <a:t>SEPTUM REZEKSİYONU</a:t>
            </a:r>
            <a:endParaRPr lang="tr-TR" b="1" dirty="0">
              <a:solidFill>
                <a:srgbClr val="7030A0"/>
              </a:solidFill>
            </a:endParaRPr>
          </a:p>
        </p:txBody>
      </p:sp>
      <p:sp>
        <p:nvSpPr>
          <p:cNvPr id="3" name="İçerik Yer Tutucusu 2"/>
          <p:cNvSpPr>
            <a:spLocks noGrp="1"/>
          </p:cNvSpPr>
          <p:nvPr>
            <p:ph idx="1"/>
          </p:nvPr>
        </p:nvSpPr>
        <p:spPr/>
        <p:txBody>
          <a:bodyPr/>
          <a:lstStyle/>
          <a:p>
            <a:endParaRPr lang="tr-TR" dirty="0"/>
          </a:p>
        </p:txBody>
      </p:sp>
      <p:pic>
        <p:nvPicPr>
          <p:cNvPr id="717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3793" t="17958" r="62964" b="42298"/>
          <a:stretch/>
        </p:blipFill>
        <p:spPr bwMode="auto">
          <a:xfrm>
            <a:off x="-108520" y="1052736"/>
            <a:ext cx="3888432" cy="3110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827584" y="4189530"/>
            <a:ext cx="2448272" cy="1323439"/>
          </a:xfrm>
          <a:prstGeom prst="rect">
            <a:avLst/>
          </a:prstGeom>
          <a:noFill/>
        </p:spPr>
        <p:txBody>
          <a:bodyPr wrap="square" rtlCol="0">
            <a:spAutoFit/>
          </a:bodyPr>
          <a:lstStyle/>
          <a:p>
            <a:r>
              <a:rPr lang="tr-TR" sz="2000" b="1" dirty="0" smtClean="0"/>
              <a:t>KOMPLET SEPTUM</a:t>
            </a:r>
          </a:p>
          <a:p>
            <a:r>
              <a:rPr lang="tr-TR" sz="2000" b="1" dirty="0" smtClean="0"/>
              <a:t>İKİ SERVİKS  </a:t>
            </a:r>
            <a:endParaRPr lang="tr-TR" sz="2000" b="1" dirty="0"/>
          </a:p>
          <a:p>
            <a:r>
              <a:rPr lang="tr-TR" sz="2000" b="1" dirty="0" smtClean="0"/>
              <a:t>1-Foley </a:t>
            </a:r>
            <a:r>
              <a:rPr lang="tr-TR" sz="2000" b="1" dirty="0" err="1" smtClean="0"/>
              <a:t>kateter</a:t>
            </a:r>
            <a:r>
              <a:rPr lang="tr-TR" sz="2000" b="1" dirty="0" smtClean="0"/>
              <a:t> </a:t>
            </a:r>
          </a:p>
          <a:p>
            <a:r>
              <a:rPr lang="tr-TR" sz="2000" b="1" dirty="0" smtClean="0"/>
              <a:t>2-Rezektoskop </a:t>
            </a:r>
            <a:endParaRPr lang="tr-TR" sz="2000" b="1" dirty="0"/>
          </a:p>
        </p:txBody>
      </p:sp>
      <p:sp>
        <p:nvSpPr>
          <p:cNvPr id="4" name="Metin kutusu 3"/>
          <p:cNvSpPr txBox="1"/>
          <p:nvPr/>
        </p:nvSpPr>
        <p:spPr>
          <a:xfrm>
            <a:off x="3491880" y="1556792"/>
            <a:ext cx="5652120" cy="4154984"/>
          </a:xfrm>
          <a:prstGeom prst="rect">
            <a:avLst/>
          </a:prstGeom>
          <a:noFill/>
        </p:spPr>
        <p:txBody>
          <a:bodyPr wrap="square" rtlCol="0">
            <a:spAutoFit/>
          </a:bodyPr>
          <a:lstStyle/>
          <a:p>
            <a:r>
              <a:rPr lang="tr-TR" sz="2400" dirty="0" err="1"/>
              <a:t>Servikal</a:t>
            </a:r>
            <a:r>
              <a:rPr lang="tr-TR" sz="2400" dirty="0"/>
              <a:t> </a:t>
            </a:r>
            <a:r>
              <a:rPr lang="tr-TR" sz="2400" dirty="0" err="1"/>
              <a:t>internal</a:t>
            </a:r>
            <a:r>
              <a:rPr lang="tr-TR" sz="2400" dirty="0"/>
              <a:t> </a:t>
            </a:r>
            <a:r>
              <a:rPr lang="tr-TR" sz="2400" dirty="0" err="1"/>
              <a:t>os</a:t>
            </a:r>
            <a:r>
              <a:rPr lang="tr-TR" sz="2400" dirty="0"/>
              <a:t> gözlenerek, 90 derece kesici iğneli elektrotla </a:t>
            </a:r>
            <a:r>
              <a:rPr lang="tr-TR" sz="2400" dirty="0" err="1"/>
              <a:t>servikal</a:t>
            </a:r>
            <a:r>
              <a:rPr lang="tr-TR" sz="2400" dirty="0"/>
              <a:t> kanalın üzerinden </a:t>
            </a:r>
            <a:r>
              <a:rPr lang="tr-TR" sz="2400" dirty="0" err="1"/>
              <a:t>foley</a:t>
            </a:r>
            <a:r>
              <a:rPr lang="tr-TR" sz="2400" dirty="0"/>
              <a:t> sondaya doğru </a:t>
            </a:r>
            <a:r>
              <a:rPr lang="tr-TR" sz="2400" dirty="0" err="1"/>
              <a:t>insizyon</a:t>
            </a:r>
            <a:r>
              <a:rPr lang="tr-TR" sz="2400" dirty="0"/>
              <a:t> yapılır.</a:t>
            </a:r>
          </a:p>
          <a:p>
            <a:r>
              <a:rPr lang="tr-TR" sz="2400" dirty="0"/>
              <a:t>Balona dek </a:t>
            </a:r>
            <a:r>
              <a:rPr lang="tr-TR" sz="2400" dirty="0" err="1"/>
              <a:t>insizyon</a:t>
            </a:r>
            <a:r>
              <a:rPr lang="tr-TR" sz="2400" dirty="0"/>
              <a:t> yapılarak iki </a:t>
            </a:r>
            <a:r>
              <a:rPr lang="tr-TR" sz="2400" dirty="0" err="1"/>
              <a:t>kavite</a:t>
            </a:r>
            <a:r>
              <a:rPr lang="tr-TR" sz="2400" dirty="0"/>
              <a:t> </a:t>
            </a:r>
            <a:r>
              <a:rPr lang="tr-TR" sz="2400" dirty="0" smtClean="0"/>
              <a:t>birleştirilir.</a:t>
            </a:r>
            <a:endParaRPr lang="tr-TR" sz="2400" dirty="0"/>
          </a:p>
          <a:p>
            <a:r>
              <a:rPr lang="tr-TR" sz="2400" dirty="0"/>
              <a:t>Ardından </a:t>
            </a:r>
            <a:r>
              <a:rPr lang="tr-TR" sz="2400" dirty="0" err="1"/>
              <a:t>insizyon</a:t>
            </a:r>
            <a:r>
              <a:rPr lang="tr-TR" sz="2400" dirty="0"/>
              <a:t> </a:t>
            </a:r>
            <a:r>
              <a:rPr lang="tr-TR" sz="2400" dirty="0" err="1"/>
              <a:t>fundusa</a:t>
            </a:r>
            <a:r>
              <a:rPr lang="tr-TR" sz="2400" dirty="0"/>
              <a:t> doğru uzatılır. </a:t>
            </a:r>
          </a:p>
          <a:p>
            <a:r>
              <a:rPr lang="tr-TR" sz="2400" dirty="0" err="1"/>
              <a:t>Servikal</a:t>
            </a:r>
            <a:r>
              <a:rPr lang="tr-TR" sz="2400" dirty="0"/>
              <a:t> </a:t>
            </a:r>
            <a:r>
              <a:rPr lang="tr-TR" sz="2400" dirty="0" err="1"/>
              <a:t>Septoplasti</a:t>
            </a:r>
            <a:r>
              <a:rPr lang="tr-TR" sz="2400" dirty="0"/>
              <a:t> yapılmamalıdır. </a:t>
            </a:r>
          </a:p>
          <a:p>
            <a:r>
              <a:rPr lang="tr-TR" sz="2400" dirty="0" err="1"/>
              <a:t>Servikal</a:t>
            </a:r>
            <a:r>
              <a:rPr lang="tr-TR" sz="2400" dirty="0"/>
              <a:t> </a:t>
            </a:r>
            <a:r>
              <a:rPr lang="tr-TR" sz="2400" dirty="0" err="1"/>
              <a:t>septum</a:t>
            </a:r>
            <a:r>
              <a:rPr lang="tr-TR" sz="2400" dirty="0"/>
              <a:t>, oluşacak gebeliği olumsuz </a:t>
            </a:r>
            <a:r>
              <a:rPr lang="tr-TR" sz="2400" dirty="0" smtClean="0"/>
              <a:t>etkilemez, rezeksiyonu yapılırsa  </a:t>
            </a:r>
            <a:r>
              <a:rPr lang="tr-TR" sz="2400" dirty="0" err="1"/>
              <a:t>servikal</a:t>
            </a:r>
            <a:r>
              <a:rPr lang="tr-TR" sz="2400" dirty="0"/>
              <a:t> yetmezlik riski </a:t>
            </a:r>
            <a:r>
              <a:rPr lang="tr-TR" sz="2400" dirty="0" smtClean="0"/>
              <a:t>artar.</a:t>
            </a:r>
            <a:endParaRPr lang="tr-TR" sz="2400" dirty="0"/>
          </a:p>
        </p:txBody>
      </p:sp>
    </p:spTree>
    <p:extLst>
      <p:ext uri="{BB962C8B-B14F-4D97-AF65-F5344CB8AC3E}">
        <p14:creationId xmlns:p14="http://schemas.microsoft.com/office/powerpoint/2010/main" val="23434526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274638"/>
            <a:ext cx="8229600" cy="654050"/>
          </a:xfrm>
        </p:spPr>
        <p:txBody>
          <a:bodyPr/>
          <a:lstStyle/>
          <a:p>
            <a:pPr eaLnBrk="1" hangingPunct="1"/>
            <a:r>
              <a:rPr lang="tr-TR" sz="3200" b="1" dirty="0" smtClean="0">
                <a:solidFill>
                  <a:srgbClr val="8A3CC4"/>
                </a:solidFill>
              </a:rPr>
              <a:t>SEPTUM-HİSTEROSKOPİK METROPLASTİ</a:t>
            </a:r>
            <a:endParaRPr lang="tr-TR" sz="3200" dirty="0" smtClean="0"/>
          </a:p>
        </p:txBody>
      </p:sp>
      <p:sp>
        <p:nvSpPr>
          <p:cNvPr id="80899" name="Rectangle 3"/>
          <p:cNvSpPr>
            <a:spLocks noGrp="1" noChangeArrowheads="1"/>
          </p:cNvSpPr>
          <p:nvPr>
            <p:ph idx="1"/>
          </p:nvPr>
        </p:nvSpPr>
        <p:spPr>
          <a:xfrm>
            <a:off x="0" y="908720"/>
            <a:ext cx="9001125" cy="5663530"/>
          </a:xfrm>
        </p:spPr>
        <p:txBody>
          <a:bodyPr>
            <a:normAutofit fontScale="25000" lnSpcReduction="20000"/>
          </a:bodyPr>
          <a:lstStyle/>
          <a:p>
            <a:pPr eaLnBrk="1" hangingPunct="1">
              <a:buFont typeface="Wingdings" pitchFamily="2" charset="2"/>
              <a:buChar char="q"/>
              <a:defRPr/>
            </a:pPr>
            <a:endParaRPr lang="tr-TR" sz="2400" b="1" dirty="0" smtClean="0">
              <a:solidFill>
                <a:srgbClr val="8A3CC4"/>
              </a:solidFill>
            </a:endParaRPr>
          </a:p>
          <a:p>
            <a:pPr eaLnBrk="1" hangingPunct="1">
              <a:buFont typeface="Wingdings" pitchFamily="2" charset="2"/>
              <a:buChar char="q"/>
              <a:defRPr/>
            </a:pPr>
            <a:r>
              <a:rPr lang="tr-TR" sz="9600" b="1" dirty="0" smtClean="0">
                <a:solidFill>
                  <a:srgbClr val="8A3CC4"/>
                </a:solidFill>
              </a:rPr>
              <a:t>POSTOPERATİF TAKİP </a:t>
            </a:r>
          </a:p>
          <a:p>
            <a:pPr>
              <a:defRPr/>
            </a:pPr>
            <a:r>
              <a:rPr lang="tr-TR" sz="9600" b="1" dirty="0" err="1" smtClean="0"/>
              <a:t>Östrogen</a:t>
            </a:r>
            <a:r>
              <a:rPr lang="tr-TR" sz="9600" b="1" dirty="0" smtClean="0"/>
              <a:t> </a:t>
            </a:r>
            <a:r>
              <a:rPr lang="tr-TR" sz="9600" dirty="0" err="1" smtClean="0"/>
              <a:t>septum</a:t>
            </a:r>
            <a:r>
              <a:rPr lang="tr-TR" sz="9600" dirty="0" smtClean="0"/>
              <a:t> </a:t>
            </a:r>
            <a:r>
              <a:rPr lang="tr-TR" sz="9600" dirty="0" err="1" smtClean="0"/>
              <a:t>insizyonu</a:t>
            </a:r>
            <a:r>
              <a:rPr lang="tr-TR" sz="9600" dirty="0" smtClean="0"/>
              <a:t>  </a:t>
            </a:r>
            <a:r>
              <a:rPr lang="tr-TR" sz="9600" dirty="0"/>
              <a:t>sonrası </a:t>
            </a:r>
            <a:r>
              <a:rPr lang="tr-TR" sz="9600" dirty="0" smtClean="0"/>
              <a:t>östrojen tedavisinin etkinliği, RKÇ  </a:t>
            </a:r>
            <a:r>
              <a:rPr lang="tr-TR" sz="9600" dirty="0"/>
              <a:t>ile gösterilememiş </a:t>
            </a:r>
            <a:r>
              <a:rPr lang="tr-TR" sz="9600" dirty="0" smtClean="0"/>
              <a:t>ancak  </a:t>
            </a:r>
            <a:r>
              <a:rPr lang="tr-TR" sz="9600" dirty="0"/>
              <a:t>cerrahi sonrası iyileşmeyi hızlandıracağı düşünülmektedir. </a:t>
            </a:r>
            <a:endParaRPr lang="tr-TR" sz="9600" dirty="0" smtClean="0"/>
          </a:p>
          <a:p>
            <a:pPr>
              <a:defRPr/>
            </a:pPr>
            <a:r>
              <a:rPr lang="tr-TR" sz="9600" b="1" dirty="0" smtClean="0"/>
              <a:t>Antibiyotik</a:t>
            </a:r>
            <a:r>
              <a:rPr lang="tr-TR" sz="9600" dirty="0" smtClean="0"/>
              <a:t> </a:t>
            </a:r>
            <a:r>
              <a:rPr lang="tr-TR" sz="9600" dirty="0" err="1"/>
              <a:t>proflaksisinin</a:t>
            </a:r>
            <a:r>
              <a:rPr lang="tr-TR" sz="9600" dirty="0"/>
              <a:t> etkinliğini gösteren </a:t>
            </a:r>
            <a:r>
              <a:rPr lang="tr-TR" sz="9600" dirty="0" smtClean="0"/>
              <a:t>bilimsel veriler yok.</a:t>
            </a:r>
          </a:p>
          <a:p>
            <a:pPr>
              <a:defRPr/>
            </a:pPr>
            <a:r>
              <a:rPr lang="tr-TR" sz="9600" dirty="0" smtClean="0"/>
              <a:t>İşlem </a:t>
            </a:r>
            <a:r>
              <a:rPr lang="tr-TR" sz="9600" dirty="0"/>
              <a:t>sonrası </a:t>
            </a:r>
            <a:r>
              <a:rPr lang="tr-TR" sz="9600" b="1" dirty="0" err="1"/>
              <a:t>intrakaviter</a:t>
            </a:r>
            <a:r>
              <a:rPr lang="tr-TR" sz="9600" b="1" dirty="0"/>
              <a:t> </a:t>
            </a:r>
            <a:r>
              <a:rPr lang="tr-TR" sz="9600" b="1" dirty="0" smtClean="0"/>
              <a:t>balon veya RİA </a:t>
            </a:r>
            <a:r>
              <a:rPr lang="tr-TR" sz="9600" dirty="0"/>
              <a:t>kullanımı ile ilgili öneri </a:t>
            </a:r>
            <a:r>
              <a:rPr lang="tr-TR" sz="9600" dirty="0" smtClean="0"/>
              <a:t>bulunmamaktadır.</a:t>
            </a:r>
          </a:p>
          <a:p>
            <a:pPr>
              <a:buNone/>
              <a:defRPr/>
            </a:pPr>
            <a:r>
              <a:rPr lang="tr-TR" sz="9600" dirty="0" smtClean="0"/>
              <a:t>      →Ancak gerekli olmadıklarına dair pek çok yayın vardır.</a:t>
            </a:r>
          </a:p>
          <a:p>
            <a:pPr>
              <a:buNone/>
              <a:defRPr/>
            </a:pPr>
            <a:r>
              <a:rPr lang="tr-TR" sz="9600" dirty="0"/>
              <a:t> </a:t>
            </a:r>
            <a:r>
              <a:rPr lang="tr-TR" sz="9600" dirty="0" smtClean="0"/>
              <a:t>                                                                </a:t>
            </a:r>
            <a:endParaRPr lang="tr-TR" sz="9600" dirty="0"/>
          </a:p>
          <a:p>
            <a:pPr eaLnBrk="1" hangingPunct="1">
              <a:buClr>
                <a:srgbClr val="7030A0"/>
              </a:buClr>
              <a:buFont typeface="Wingdings" pitchFamily="2" charset="2"/>
              <a:buChar char="q"/>
              <a:defRPr/>
            </a:pPr>
            <a:r>
              <a:rPr lang="tr-TR" sz="9600" dirty="0" smtClean="0"/>
              <a:t>Operasyondan </a:t>
            </a:r>
            <a:r>
              <a:rPr lang="tr-TR" sz="9600" dirty="0"/>
              <a:t>8 hafta sonra tam bir iyileşme </a:t>
            </a:r>
            <a:r>
              <a:rPr lang="tr-TR" sz="9600" dirty="0" smtClean="0"/>
              <a:t>görülür.</a:t>
            </a:r>
          </a:p>
          <a:p>
            <a:pPr marL="0" indent="0" eaLnBrk="1" hangingPunct="1">
              <a:buClr>
                <a:srgbClr val="7030A0"/>
              </a:buClr>
              <a:buNone/>
              <a:defRPr/>
            </a:pPr>
            <a:r>
              <a:rPr lang="tr-TR" sz="9600" dirty="0"/>
              <a:t> </a:t>
            </a:r>
            <a:r>
              <a:rPr lang="tr-TR" sz="9600" dirty="0" smtClean="0"/>
              <a:t>     Cerrahiyi </a:t>
            </a:r>
            <a:r>
              <a:rPr lang="tr-TR" sz="9600" dirty="0"/>
              <a:t>takiben görülen </a:t>
            </a:r>
            <a:r>
              <a:rPr lang="tr-TR" sz="9600" dirty="0" err="1"/>
              <a:t>menstürasyonun</a:t>
            </a:r>
            <a:r>
              <a:rPr lang="tr-TR" sz="9600" dirty="0"/>
              <a:t> </a:t>
            </a:r>
            <a:r>
              <a:rPr lang="tr-TR" sz="9600" dirty="0" smtClean="0"/>
              <a:t>ardından, </a:t>
            </a:r>
            <a:endParaRPr lang="tr-TR" sz="9600" dirty="0"/>
          </a:p>
          <a:p>
            <a:pPr marL="0" indent="0" eaLnBrk="1" hangingPunct="1">
              <a:buClr>
                <a:srgbClr val="7030A0"/>
              </a:buClr>
              <a:buNone/>
              <a:defRPr/>
            </a:pPr>
            <a:r>
              <a:rPr lang="tr-TR" sz="9600" dirty="0" smtClean="0"/>
              <a:t>      USG</a:t>
            </a:r>
            <a:r>
              <a:rPr lang="tr-TR" sz="9600" dirty="0"/>
              <a:t>, </a:t>
            </a:r>
            <a:r>
              <a:rPr lang="tr-TR" sz="9600" dirty="0" smtClean="0"/>
              <a:t>HSG veya </a:t>
            </a:r>
            <a:r>
              <a:rPr lang="tr-TR" sz="9600" dirty="0"/>
              <a:t>ofis </a:t>
            </a:r>
            <a:r>
              <a:rPr lang="tr-TR" sz="9600" dirty="0" err="1"/>
              <a:t>histeroskopi</a:t>
            </a:r>
            <a:r>
              <a:rPr lang="tr-TR" sz="9600" dirty="0"/>
              <a:t> ile </a:t>
            </a:r>
            <a:r>
              <a:rPr lang="tr-TR" sz="9600" dirty="0" err="1"/>
              <a:t>kavitenin</a:t>
            </a:r>
            <a:r>
              <a:rPr lang="tr-TR" sz="9600" dirty="0"/>
              <a:t> </a:t>
            </a:r>
            <a:r>
              <a:rPr lang="tr-TR" sz="9600" dirty="0" smtClean="0"/>
              <a:t>değerlendirilmesi    </a:t>
            </a:r>
          </a:p>
          <a:p>
            <a:pPr marL="0" indent="0" eaLnBrk="1" hangingPunct="1">
              <a:buClr>
                <a:srgbClr val="7030A0"/>
              </a:buClr>
              <a:buNone/>
              <a:defRPr/>
            </a:pPr>
            <a:r>
              <a:rPr lang="tr-TR" sz="9600" dirty="0"/>
              <a:t> </a:t>
            </a:r>
            <a:r>
              <a:rPr lang="tr-TR" sz="9600" dirty="0" smtClean="0"/>
              <a:t>     önerilmektedir.</a:t>
            </a:r>
          </a:p>
          <a:p>
            <a:pPr eaLnBrk="1" hangingPunct="1">
              <a:buClr>
                <a:srgbClr val="7030A0"/>
              </a:buClr>
              <a:buFont typeface="Wingdings" pitchFamily="2" charset="2"/>
              <a:buChar char="q"/>
              <a:defRPr/>
            </a:pPr>
            <a:r>
              <a:rPr lang="tr-TR" sz="9600" dirty="0" err="1" smtClean="0"/>
              <a:t>Residuel</a:t>
            </a:r>
            <a:r>
              <a:rPr lang="tr-TR" sz="9600" dirty="0" smtClean="0"/>
              <a:t> </a:t>
            </a:r>
            <a:r>
              <a:rPr lang="tr-TR" sz="9600" dirty="0" err="1" smtClean="0"/>
              <a:t>septum</a:t>
            </a:r>
            <a:r>
              <a:rPr lang="tr-TR" sz="9600" dirty="0" smtClean="0"/>
              <a:t> ˂ 1 cm ise </a:t>
            </a:r>
            <a:r>
              <a:rPr lang="tr-TR" sz="9600" dirty="0" err="1" smtClean="0"/>
              <a:t>reproduktif</a:t>
            </a:r>
            <a:r>
              <a:rPr lang="tr-TR" sz="9600" dirty="0" smtClean="0"/>
              <a:t> sonuçları etkilemez .</a:t>
            </a:r>
          </a:p>
          <a:p>
            <a:pPr marL="0" indent="0" eaLnBrk="1" hangingPunct="1">
              <a:buClr>
                <a:srgbClr val="7030A0"/>
              </a:buClr>
              <a:buNone/>
              <a:defRPr/>
            </a:pPr>
            <a:endParaRPr lang="tr-TR" sz="9600" dirty="0"/>
          </a:p>
          <a:p>
            <a:pPr lvl="1">
              <a:buNone/>
              <a:defRPr/>
            </a:pPr>
            <a:endParaRPr lang="tr-TR" sz="9600" dirty="0"/>
          </a:p>
          <a:p>
            <a:pPr lvl="1" eaLnBrk="1" fontAlgn="auto" hangingPunct="1">
              <a:spcAft>
                <a:spcPts val="0"/>
              </a:spcAft>
              <a:buFont typeface="Arial" pitchFamily="34" charset="0"/>
              <a:buNone/>
              <a:defRPr/>
            </a:pPr>
            <a:r>
              <a:rPr lang="tr-TR" sz="9600" dirty="0" smtClean="0"/>
              <a:t>			</a:t>
            </a:r>
          </a:p>
          <a:p>
            <a:pPr eaLnBrk="1" fontAlgn="auto" hangingPunct="1">
              <a:spcAft>
                <a:spcPts val="0"/>
              </a:spcAft>
              <a:buFont typeface="Arial" pitchFamily="34" charset="0"/>
              <a:buNone/>
              <a:defRPr/>
            </a:pPr>
            <a:endParaRPr lang="tr-TR" sz="9600" dirty="0" smtClean="0"/>
          </a:p>
          <a:p>
            <a:pPr lvl="1" eaLnBrk="1" fontAlgn="auto" hangingPunct="1">
              <a:spcAft>
                <a:spcPts val="0"/>
              </a:spcAft>
              <a:buFont typeface="Arial" pitchFamily="34" charset="0"/>
              <a:buNone/>
              <a:defRPr/>
            </a:pPr>
            <a:r>
              <a:rPr lang="tr-TR" sz="9600" dirty="0" smtClean="0"/>
              <a:t>	</a:t>
            </a:r>
          </a:p>
          <a:p>
            <a:pPr eaLnBrk="1" fontAlgn="auto" hangingPunct="1">
              <a:spcAft>
                <a:spcPts val="0"/>
              </a:spcAft>
              <a:buFont typeface="Arial" pitchFamily="34" charset="0"/>
              <a:buNone/>
              <a:defRPr/>
            </a:pPr>
            <a:r>
              <a:rPr lang="tr-TR" sz="9600" dirty="0" smtClean="0"/>
              <a:t>	</a:t>
            </a:r>
          </a:p>
          <a:p>
            <a:pPr marL="342900" lvl="1" indent="-342900" eaLnBrk="1" fontAlgn="auto" hangingPunct="1">
              <a:spcAft>
                <a:spcPts val="0"/>
              </a:spcAft>
              <a:buFont typeface="Arial" pitchFamily="34" charset="0"/>
              <a:buNone/>
              <a:defRPr/>
            </a:pPr>
            <a:endParaRPr lang="tr-TR" sz="9600" dirty="0" smtClean="0"/>
          </a:p>
          <a:p>
            <a:pPr marL="342900" lvl="1" indent="-342900" eaLnBrk="1" fontAlgn="auto" hangingPunct="1">
              <a:spcAft>
                <a:spcPts val="0"/>
              </a:spcAft>
              <a:buFont typeface="Arial" pitchFamily="34" charset="0"/>
              <a:buNone/>
              <a:defRPr/>
            </a:pPr>
            <a:r>
              <a:rPr lang="tr-TR" sz="9600" dirty="0" smtClean="0"/>
              <a:t>                                                                                                    </a:t>
            </a:r>
          </a:p>
        </p:txBody>
      </p:sp>
      <p:sp>
        <p:nvSpPr>
          <p:cNvPr id="3" name="Metin kutusu 2"/>
          <p:cNvSpPr txBox="1"/>
          <p:nvPr/>
        </p:nvSpPr>
        <p:spPr>
          <a:xfrm>
            <a:off x="4860032" y="3726324"/>
            <a:ext cx="4176464" cy="369332"/>
          </a:xfrm>
          <a:prstGeom prst="rect">
            <a:avLst/>
          </a:prstGeom>
          <a:noFill/>
        </p:spPr>
        <p:txBody>
          <a:bodyPr wrap="square" rtlCol="0">
            <a:spAutoFit/>
          </a:bodyPr>
          <a:lstStyle/>
          <a:p>
            <a:pPr>
              <a:buNone/>
              <a:defRPr/>
            </a:pPr>
            <a:r>
              <a:rPr lang="tr-TR" dirty="0" smtClean="0"/>
              <a:t>        </a:t>
            </a:r>
            <a:r>
              <a:rPr lang="tr-TR" dirty="0" err="1" smtClean="0"/>
              <a:t>Dabirashrafi</a:t>
            </a:r>
            <a:r>
              <a:rPr lang="tr-TR" dirty="0" smtClean="0"/>
              <a:t> </a:t>
            </a:r>
            <a:r>
              <a:rPr lang="tr-TR" dirty="0"/>
              <a:t>,1996;Nawroth ,2002</a:t>
            </a:r>
          </a:p>
        </p:txBody>
      </p:sp>
    </p:spTree>
    <p:extLst>
      <p:ext uri="{BB962C8B-B14F-4D97-AF65-F5344CB8AC3E}">
        <p14:creationId xmlns:p14="http://schemas.microsoft.com/office/powerpoint/2010/main" val="79236912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179512" y="274638"/>
            <a:ext cx="8507288" cy="706090"/>
          </a:xfrm>
        </p:spPr>
        <p:txBody>
          <a:bodyPr>
            <a:normAutofit/>
          </a:bodyPr>
          <a:lstStyle/>
          <a:p>
            <a:r>
              <a:rPr lang="tr-TR" sz="3600" b="1" dirty="0" smtClean="0">
                <a:solidFill>
                  <a:srgbClr val="7030A0"/>
                </a:solidFill>
              </a:rPr>
              <a:t>Klas U1,Tip a/</a:t>
            </a:r>
            <a:r>
              <a:rPr lang="tr-TR" sz="3600" b="1" dirty="0" err="1" smtClean="0">
                <a:solidFill>
                  <a:srgbClr val="7030A0"/>
                </a:solidFill>
              </a:rPr>
              <a:t>Dismorfik</a:t>
            </a:r>
            <a:r>
              <a:rPr lang="tr-TR" sz="3600" b="1" dirty="0">
                <a:solidFill>
                  <a:srgbClr val="7030A0"/>
                </a:solidFill>
              </a:rPr>
              <a:t> </a:t>
            </a:r>
            <a:r>
              <a:rPr lang="tr-TR" sz="3600" b="1" dirty="0" err="1" smtClean="0">
                <a:solidFill>
                  <a:srgbClr val="7030A0"/>
                </a:solidFill>
              </a:rPr>
              <a:t>Uterus</a:t>
            </a:r>
            <a:endParaRPr lang="tr-TR" sz="3600" b="1" dirty="0">
              <a:solidFill>
                <a:srgbClr val="7030A0"/>
              </a:solidFill>
            </a:endParaRPr>
          </a:p>
        </p:txBody>
      </p:sp>
      <p:sp>
        <p:nvSpPr>
          <p:cNvPr id="3" name="İçerik Yer Tutucusu 2"/>
          <p:cNvSpPr>
            <a:spLocks noGrp="1"/>
          </p:cNvSpPr>
          <p:nvPr>
            <p:ph idx="1"/>
          </p:nvPr>
        </p:nvSpPr>
        <p:spPr>
          <a:xfrm>
            <a:off x="107504" y="1268760"/>
            <a:ext cx="8579296" cy="4857403"/>
          </a:xfrm>
        </p:spPr>
        <p:txBody>
          <a:bodyPr>
            <a:normAutofit fontScale="77500" lnSpcReduction="20000"/>
          </a:bodyPr>
          <a:lstStyle/>
          <a:p>
            <a:pPr>
              <a:buClr>
                <a:srgbClr val="7030A0"/>
              </a:buClr>
              <a:buFont typeface="Wingdings" pitchFamily="2" charset="2"/>
              <a:buChar char="q"/>
            </a:pPr>
            <a:r>
              <a:rPr lang="tr-TR" dirty="0" smtClean="0"/>
              <a:t>T-şekilli </a:t>
            </a:r>
            <a:r>
              <a:rPr lang="tr-TR" dirty="0" err="1" smtClean="0"/>
              <a:t>uterus</a:t>
            </a:r>
            <a:r>
              <a:rPr lang="tr-TR" dirty="0" smtClean="0"/>
              <a:t>, </a:t>
            </a:r>
            <a:r>
              <a:rPr lang="tr-TR" dirty="0" err="1" smtClean="0"/>
              <a:t>infantil</a:t>
            </a:r>
            <a:r>
              <a:rPr lang="tr-TR" dirty="0" smtClean="0"/>
              <a:t> </a:t>
            </a:r>
            <a:r>
              <a:rPr lang="tr-TR" dirty="0" err="1" smtClean="0"/>
              <a:t>uterus</a:t>
            </a:r>
            <a:r>
              <a:rPr lang="tr-TR" dirty="0" smtClean="0"/>
              <a:t>.</a:t>
            </a:r>
          </a:p>
          <a:p>
            <a:pPr>
              <a:buClr>
                <a:srgbClr val="7030A0"/>
              </a:buClr>
              <a:buFont typeface="Wingdings" pitchFamily="2" charset="2"/>
              <a:buChar char="q"/>
            </a:pPr>
            <a:r>
              <a:rPr lang="tr-TR" dirty="0" smtClean="0"/>
              <a:t> </a:t>
            </a:r>
            <a:r>
              <a:rPr lang="tr-TR" dirty="0" err="1" smtClean="0"/>
              <a:t>İntrauterin</a:t>
            </a:r>
            <a:r>
              <a:rPr lang="tr-TR" dirty="0" smtClean="0"/>
              <a:t> </a:t>
            </a:r>
            <a:r>
              <a:rPr lang="tr-TR" dirty="0"/>
              <a:t>dönemde </a:t>
            </a:r>
            <a:r>
              <a:rPr lang="tr-TR" dirty="0" err="1" smtClean="0"/>
              <a:t>dietilstilbesterol</a:t>
            </a:r>
            <a:r>
              <a:rPr lang="tr-TR" dirty="0" smtClean="0"/>
              <a:t> </a:t>
            </a:r>
            <a:r>
              <a:rPr lang="tr-TR" dirty="0"/>
              <a:t>(DES) </a:t>
            </a:r>
            <a:r>
              <a:rPr lang="tr-TR" dirty="0" err="1" smtClean="0"/>
              <a:t>maruziyeti</a:t>
            </a:r>
            <a:r>
              <a:rPr lang="tr-TR" dirty="0" smtClean="0"/>
              <a:t> eskiden </a:t>
            </a:r>
          </a:p>
          <a:p>
            <a:pPr lvl="1"/>
            <a:r>
              <a:rPr lang="tr-TR" dirty="0" err="1" smtClean="0"/>
              <a:t>uterusta</a:t>
            </a:r>
            <a:r>
              <a:rPr lang="tr-TR" dirty="0" smtClean="0"/>
              <a:t> </a:t>
            </a:r>
            <a:r>
              <a:rPr lang="tr-TR" dirty="0" err="1"/>
              <a:t>mid-fundal</a:t>
            </a:r>
            <a:r>
              <a:rPr lang="tr-TR" dirty="0"/>
              <a:t> </a:t>
            </a:r>
            <a:r>
              <a:rPr lang="tr-TR" dirty="0" smtClean="0"/>
              <a:t>daralma</a:t>
            </a:r>
          </a:p>
          <a:p>
            <a:pPr lvl="1"/>
            <a:r>
              <a:rPr lang="tr-TR" dirty="0" err="1" smtClean="0"/>
              <a:t>endometrial</a:t>
            </a:r>
            <a:r>
              <a:rPr lang="tr-TR" dirty="0" smtClean="0"/>
              <a:t> düzensizlikler</a:t>
            </a:r>
          </a:p>
          <a:p>
            <a:pPr lvl="1"/>
            <a:r>
              <a:rPr lang="tr-TR" dirty="0" err="1" smtClean="0"/>
              <a:t>hipoplazik</a:t>
            </a:r>
            <a:r>
              <a:rPr lang="tr-TR" dirty="0" smtClean="0"/>
              <a:t> </a:t>
            </a:r>
            <a:r>
              <a:rPr lang="tr-TR" dirty="0"/>
              <a:t>alanlar </a:t>
            </a:r>
            <a:endParaRPr lang="tr-TR" dirty="0" smtClean="0"/>
          </a:p>
          <a:p>
            <a:pPr>
              <a:buClr>
                <a:srgbClr val="7030A0"/>
              </a:buClr>
              <a:buFont typeface="Wingdings" pitchFamily="2" charset="2"/>
              <a:buChar char="q"/>
            </a:pPr>
            <a:r>
              <a:rPr lang="tr-TR" dirty="0" err="1" smtClean="0"/>
              <a:t>Spontan</a:t>
            </a:r>
            <a:r>
              <a:rPr lang="tr-TR" dirty="0" smtClean="0"/>
              <a:t> </a:t>
            </a:r>
            <a:r>
              <a:rPr lang="tr-TR" dirty="0" err="1"/>
              <a:t>abortus</a:t>
            </a:r>
            <a:r>
              <a:rPr lang="tr-TR" dirty="0"/>
              <a:t>, </a:t>
            </a:r>
            <a:r>
              <a:rPr lang="tr-TR" dirty="0" err="1"/>
              <a:t>preterm</a:t>
            </a:r>
            <a:r>
              <a:rPr lang="tr-TR" dirty="0"/>
              <a:t> doğum ve </a:t>
            </a:r>
            <a:r>
              <a:rPr lang="tr-TR" dirty="0" err="1"/>
              <a:t>infertilite</a:t>
            </a:r>
            <a:r>
              <a:rPr lang="tr-TR" dirty="0"/>
              <a:t> </a:t>
            </a:r>
            <a:r>
              <a:rPr lang="tr-TR" dirty="0" smtClean="0"/>
              <a:t>riskinde artış.</a:t>
            </a:r>
          </a:p>
          <a:p>
            <a:pPr>
              <a:buClr>
                <a:srgbClr val="7030A0"/>
              </a:buClr>
              <a:buFont typeface="Wingdings" pitchFamily="2" charset="2"/>
              <a:buChar char="q"/>
            </a:pPr>
            <a:r>
              <a:rPr lang="tr-TR" dirty="0" smtClean="0"/>
              <a:t>T-şekilli </a:t>
            </a:r>
            <a:r>
              <a:rPr lang="tr-TR" dirty="0" err="1"/>
              <a:t>uteruslarda</a:t>
            </a:r>
            <a:r>
              <a:rPr lang="tr-TR" dirty="0"/>
              <a:t> </a:t>
            </a:r>
            <a:r>
              <a:rPr lang="tr-TR" dirty="0" err="1"/>
              <a:t>histeroskopik</a:t>
            </a:r>
            <a:r>
              <a:rPr lang="tr-TR" dirty="0"/>
              <a:t> olarak </a:t>
            </a:r>
            <a:r>
              <a:rPr lang="tr-TR" dirty="0" err="1"/>
              <a:t>istmus</a:t>
            </a:r>
            <a:r>
              <a:rPr lang="tr-TR" dirty="0"/>
              <a:t> hizasından </a:t>
            </a:r>
            <a:r>
              <a:rPr lang="tr-TR" dirty="0" smtClean="0"/>
              <a:t>yapılan </a:t>
            </a:r>
            <a:r>
              <a:rPr lang="tr-TR" dirty="0" err="1"/>
              <a:t>inspeksiyonda</a:t>
            </a:r>
            <a:r>
              <a:rPr lang="tr-TR" dirty="0"/>
              <a:t> her iki taraf </a:t>
            </a:r>
            <a:r>
              <a:rPr lang="tr-TR" dirty="0" err="1"/>
              <a:t>tubal</a:t>
            </a:r>
            <a:r>
              <a:rPr lang="tr-TR" dirty="0"/>
              <a:t> </a:t>
            </a:r>
            <a:r>
              <a:rPr lang="tr-TR" dirty="0" err="1"/>
              <a:t>orifislerin</a:t>
            </a:r>
            <a:r>
              <a:rPr lang="tr-TR" dirty="0"/>
              <a:t> de izlenememektedir. </a:t>
            </a:r>
          </a:p>
          <a:p>
            <a:pPr>
              <a:buClr>
                <a:srgbClr val="7030A0"/>
              </a:buClr>
              <a:buFont typeface="Wingdings" pitchFamily="2" charset="2"/>
              <a:buChar char="q"/>
            </a:pPr>
            <a:r>
              <a:rPr lang="tr-TR" dirty="0" err="1"/>
              <a:t>Histeroskop</a:t>
            </a:r>
            <a:r>
              <a:rPr lang="tr-TR" dirty="0"/>
              <a:t> </a:t>
            </a:r>
            <a:r>
              <a:rPr lang="tr-TR" dirty="0" err="1"/>
              <a:t>fundusa</a:t>
            </a:r>
            <a:r>
              <a:rPr lang="tr-TR" dirty="0"/>
              <a:t> doğru ilerletildiğinde, sağ ve sola açılan kanal şeklindeki dar lümenlerden sonra </a:t>
            </a:r>
            <a:r>
              <a:rPr lang="tr-TR" dirty="0" err="1"/>
              <a:t>tubal</a:t>
            </a:r>
            <a:r>
              <a:rPr lang="tr-TR" dirty="0"/>
              <a:t> </a:t>
            </a:r>
            <a:r>
              <a:rPr lang="tr-TR" dirty="0" err="1"/>
              <a:t>ostiumlar</a:t>
            </a:r>
            <a:r>
              <a:rPr lang="tr-TR" dirty="0"/>
              <a:t> gözlenebilirler.</a:t>
            </a:r>
          </a:p>
          <a:p>
            <a:endParaRPr lang="tr-TR" dirty="0" smtClean="0"/>
          </a:p>
          <a:p>
            <a:endParaRPr lang="tr-TR" dirty="0"/>
          </a:p>
        </p:txBody>
      </p:sp>
    </p:spTree>
    <p:extLst>
      <p:ext uri="{BB962C8B-B14F-4D97-AF65-F5344CB8AC3E}">
        <p14:creationId xmlns:p14="http://schemas.microsoft.com/office/powerpoint/2010/main" val="374624028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1638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5152" t="37995" r="30292" b="34431"/>
          <a:stretch/>
        </p:blipFill>
        <p:spPr bwMode="auto">
          <a:xfrm>
            <a:off x="179512" y="188640"/>
            <a:ext cx="8784976" cy="201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3563888" y="1836471"/>
            <a:ext cx="5204886" cy="369332"/>
          </a:xfrm>
          <a:prstGeom prst="rect">
            <a:avLst/>
          </a:prstGeom>
          <a:noFill/>
        </p:spPr>
        <p:txBody>
          <a:bodyPr wrap="none" rtlCol="0">
            <a:spAutoFit/>
          </a:bodyPr>
          <a:lstStyle/>
          <a:p>
            <a:r>
              <a:rPr lang="en-US" dirty="0">
                <a:solidFill>
                  <a:prstClr val="black"/>
                </a:solidFill>
              </a:rPr>
              <a:t>Reproductive </a:t>
            </a:r>
            <a:r>
              <a:rPr lang="en-US" dirty="0" err="1">
                <a:solidFill>
                  <a:prstClr val="black"/>
                </a:solidFill>
              </a:rPr>
              <a:t>BioMedicine</a:t>
            </a:r>
            <a:r>
              <a:rPr lang="en-US" dirty="0">
                <a:solidFill>
                  <a:prstClr val="black"/>
                </a:solidFill>
              </a:rPr>
              <a:t> Online (2015) 30, 166–174</a:t>
            </a:r>
            <a:endParaRPr lang="tr-TR" dirty="0">
              <a:solidFill>
                <a:prstClr val="black"/>
              </a:solidFill>
            </a:endParaRPr>
          </a:p>
        </p:txBody>
      </p:sp>
      <p:pic>
        <p:nvPicPr>
          <p:cNvPr id="16388" name="Picture 4"/>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993478" y="2553922"/>
            <a:ext cx="3775296" cy="3910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8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1370" y="2780928"/>
            <a:ext cx="4464496"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191359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pic>
        <p:nvPicPr>
          <p:cNvPr id="1843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2088" t="16071" r="28160" b="17262"/>
          <a:stretch/>
        </p:blipFill>
        <p:spPr bwMode="auto">
          <a:xfrm>
            <a:off x="0" y="116632"/>
            <a:ext cx="8964488" cy="4876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55577" y="4914684"/>
            <a:ext cx="7488832" cy="1950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8967768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0"/>
            <a:ext cx="8229600" cy="620688"/>
          </a:xfrm>
        </p:spPr>
        <p:txBody>
          <a:bodyPr>
            <a:normAutofit fontScale="90000"/>
          </a:bodyPr>
          <a:lstStyle/>
          <a:p>
            <a:r>
              <a:rPr lang="tr-TR" b="1" dirty="0" smtClean="0">
                <a:solidFill>
                  <a:srgbClr val="7030A0"/>
                </a:solidFill>
              </a:rPr>
              <a:t>SONUÇ</a:t>
            </a:r>
            <a:endParaRPr lang="tr-TR" b="1" dirty="0">
              <a:solidFill>
                <a:srgbClr val="7030A0"/>
              </a:solidFill>
            </a:endParaRPr>
          </a:p>
        </p:txBody>
      </p:sp>
      <p:sp>
        <p:nvSpPr>
          <p:cNvPr id="3" name="İçerik Yer Tutucusu 2"/>
          <p:cNvSpPr>
            <a:spLocks noGrp="1"/>
          </p:cNvSpPr>
          <p:nvPr>
            <p:ph idx="1"/>
          </p:nvPr>
        </p:nvSpPr>
        <p:spPr>
          <a:xfrm>
            <a:off x="0" y="908720"/>
            <a:ext cx="9111591" cy="5949280"/>
          </a:xfrm>
        </p:spPr>
        <p:txBody>
          <a:bodyPr>
            <a:normAutofit lnSpcReduction="10000"/>
          </a:bodyPr>
          <a:lstStyle/>
          <a:p>
            <a:r>
              <a:rPr lang="tr-TR" sz="2400" dirty="0"/>
              <a:t>Sadece </a:t>
            </a:r>
            <a:r>
              <a:rPr lang="tr-TR" sz="2400" dirty="0" err="1"/>
              <a:t>semptomatik</a:t>
            </a:r>
            <a:r>
              <a:rPr lang="tr-TR" sz="2400" dirty="0"/>
              <a:t>  </a:t>
            </a:r>
            <a:r>
              <a:rPr lang="tr-TR" sz="2400" dirty="0" err="1"/>
              <a:t>sineşilerin</a:t>
            </a:r>
            <a:r>
              <a:rPr lang="tr-TR" sz="2400" dirty="0"/>
              <a:t>  </a:t>
            </a:r>
            <a:r>
              <a:rPr lang="tr-TR" sz="2400" dirty="0" err="1"/>
              <a:t>histeroskopik</a:t>
            </a:r>
            <a:r>
              <a:rPr lang="tr-TR" sz="2400" dirty="0"/>
              <a:t> rezeksiyon yapılmalı.</a:t>
            </a:r>
          </a:p>
          <a:p>
            <a:r>
              <a:rPr lang="tr-TR" sz="2400" dirty="0" err="1" smtClean="0"/>
              <a:t>Sineşi</a:t>
            </a:r>
            <a:r>
              <a:rPr lang="tr-TR" sz="2400" dirty="0" smtClean="0"/>
              <a:t> </a:t>
            </a:r>
            <a:r>
              <a:rPr lang="tr-TR" sz="2400" dirty="0" smtClean="0"/>
              <a:t>oluşumunu engellemek için minimal </a:t>
            </a:r>
            <a:r>
              <a:rPr lang="tr-TR" sz="2400" dirty="0" err="1" smtClean="0"/>
              <a:t>travmatik</a:t>
            </a:r>
            <a:r>
              <a:rPr lang="tr-TR" sz="2400" dirty="0" smtClean="0"/>
              <a:t> cerrahi teknik uygulamak </a:t>
            </a:r>
            <a:r>
              <a:rPr lang="tr-TR" sz="2400" dirty="0"/>
              <a:t> </a:t>
            </a:r>
            <a:r>
              <a:rPr lang="tr-TR" sz="2400" dirty="0" smtClean="0"/>
              <a:t>gerekir.</a:t>
            </a:r>
            <a:endParaRPr lang="tr-TR" sz="2400" dirty="0" smtClean="0"/>
          </a:p>
          <a:p>
            <a:r>
              <a:rPr lang="tr-TR" sz="2400" dirty="0" err="1" smtClean="0"/>
              <a:t>Sineşi</a:t>
            </a:r>
            <a:r>
              <a:rPr lang="tr-TR" sz="2400" dirty="0" smtClean="0"/>
              <a:t> </a:t>
            </a:r>
            <a:r>
              <a:rPr lang="tr-TR" sz="2400" dirty="0" smtClean="0"/>
              <a:t>riski yüksek olgularda adezyon bariyeri kullanmak </a:t>
            </a:r>
            <a:r>
              <a:rPr lang="tr-TR" sz="2400" dirty="0" smtClean="0"/>
              <a:t>: </a:t>
            </a:r>
            <a:r>
              <a:rPr lang="tr-TR" sz="2400" dirty="0" err="1" smtClean="0"/>
              <a:t>sineşi</a:t>
            </a:r>
            <a:r>
              <a:rPr lang="tr-TR" sz="2400" dirty="0" smtClean="0"/>
              <a:t> </a:t>
            </a:r>
            <a:r>
              <a:rPr lang="tr-TR" sz="2400" dirty="0" smtClean="0"/>
              <a:t>oluşumunu azaltır.</a:t>
            </a:r>
          </a:p>
          <a:p>
            <a:r>
              <a:rPr lang="tr-TR" sz="2400" dirty="0" err="1" smtClean="0"/>
              <a:t>Adezyoliz</a:t>
            </a:r>
            <a:r>
              <a:rPr lang="tr-TR" sz="2400" dirty="0" smtClean="0"/>
              <a:t> </a:t>
            </a:r>
            <a:r>
              <a:rPr lang="tr-TR" sz="2400" dirty="0" smtClean="0"/>
              <a:t>sonrası tekrar </a:t>
            </a:r>
            <a:r>
              <a:rPr lang="tr-TR" sz="2400" dirty="0" err="1" smtClean="0"/>
              <a:t>sineşi</a:t>
            </a:r>
            <a:r>
              <a:rPr lang="tr-TR" sz="2400" dirty="0" smtClean="0"/>
              <a:t> oluşmasını engellemek için pediatrik </a:t>
            </a:r>
            <a:r>
              <a:rPr lang="tr-TR" sz="2400" dirty="0" err="1" smtClean="0"/>
              <a:t>Foley</a:t>
            </a:r>
            <a:r>
              <a:rPr lang="tr-TR" sz="2400" dirty="0" smtClean="0"/>
              <a:t> sonda ve östrojen tedavisi önerilir, </a:t>
            </a:r>
            <a:r>
              <a:rPr lang="tr-TR" sz="2400" dirty="0"/>
              <a:t>s</a:t>
            </a:r>
            <a:r>
              <a:rPr lang="tr-TR" sz="2400" dirty="0" smtClean="0"/>
              <a:t>onda </a:t>
            </a:r>
            <a:r>
              <a:rPr lang="tr-TR" sz="2400" dirty="0"/>
              <a:t>çıkarılınca RİA </a:t>
            </a:r>
            <a:r>
              <a:rPr lang="tr-TR" sz="2400" dirty="0" smtClean="0"/>
              <a:t>.</a:t>
            </a:r>
          </a:p>
          <a:p>
            <a:pPr marL="0" indent="0">
              <a:buNone/>
            </a:pPr>
            <a:r>
              <a:rPr lang="tr-TR" sz="2400" dirty="0" smtClean="0"/>
              <a:t>     Balon </a:t>
            </a:r>
            <a:r>
              <a:rPr lang="tr-TR" sz="2400" dirty="0" smtClean="0"/>
              <a:t>ve RİA varken </a:t>
            </a:r>
            <a:r>
              <a:rPr lang="tr-TR" sz="2400" dirty="0" err="1" smtClean="0"/>
              <a:t>antibiotik</a:t>
            </a:r>
            <a:r>
              <a:rPr lang="tr-TR" sz="2400" dirty="0" smtClean="0"/>
              <a:t>  verilmeli.</a:t>
            </a:r>
          </a:p>
          <a:p>
            <a:r>
              <a:rPr lang="tr-TR" sz="2400" dirty="0" smtClean="0"/>
              <a:t>Ağır </a:t>
            </a:r>
            <a:r>
              <a:rPr lang="tr-TR" sz="2400" dirty="0" err="1" smtClean="0"/>
              <a:t>sineşilerde</a:t>
            </a:r>
            <a:r>
              <a:rPr lang="tr-TR" sz="2400" dirty="0" smtClean="0"/>
              <a:t>:  </a:t>
            </a:r>
            <a:r>
              <a:rPr lang="tr-TR" sz="2400" dirty="0"/>
              <a:t>1 – 2 ay </a:t>
            </a:r>
            <a:r>
              <a:rPr lang="tr-TR" sz="2400" dirty="0" smtClean="0"/>
              <a:t>sonra tekrar </a:t>
            </a:r>
            <a:r>
              <a:rPr lang="tr-TR" sz="2400" dirty="0" err="1" smtClean="0"/>
              <a:t>histeroskopi</a:t>
            </a:r>
            <a:r>
              <a:rPr lang="tr-TR" sz="2400" dirty="0"/>
              <a:t> </a:t>
            </a:r>
            <a:r>
              <a:rPr lang="tr-TR" sz="2400" dirty="0" smtClean="0"/>
              <a:t>yapılmalı</a:t>
            </a:r>
            <a:endParaRPr lang="tr-TR" sz="2400" dirty="0" smtClean="0"/>
          </a:p>
          <a:p>
            <a:r>
              <a:rPr lang="tr-TR" sz="2400" dirty="0" smtClean="0"/>
              <a:t>Sonuçlar :</a:t>
            </a:r>
            <a:r>
              <a:rPr lang="tr-TR" sz="2400" dirty="0" err="1" smtClean="0"/>
              <a:t>Mens</a:t>
            </a:r>
            <a:r>
              <a:rPr lang="tr-TR" sz="2400" dirty="0" smtClean="0"/>
              <a:t> düzelmesi :  </a:t>
            </a:r>
            <a:r>
              <a:rPr lang="tr-TR" sz="2400" dirty="0"/>
              <a:t>% </a:t>
            </a:r>
            <a:r>
              <a:rPr lang="tr-TR" sz="2400" dirty="0" smtClean="0"/>
              <a:t>80-100 ;  Gebelik oranı:  %</a:t>
            </a:r>
            <a:r>
              <a:rPr lang="tr-TR" sz="2400" dirty="0"/>
              <a:t> </a:t>
            </a:r>
            <a:r>
              <a:rPr lang="tr-TR" sz="2400" dirty="0" smtClean="0"/>
              <a:t>25-61 </a:t>
            </a:r>
          </a:p>
          <a:p>
            <a:pPr marL="0" indent="0">
              <a:buNone/>
            </a:pPr>
            <a:r>
              <a:rPr lang="tr-TR" sz="2400" dirty="0"/>
              <a:t> </a:t>
            </a:r>
            <a:r>
              <a:rPr lang="tr-TR" sz="2400" dirty="0" smtClean="0"/>
              <a:t>                      Canlı doğum :  %30-70  ;   </a:t>
            </a:r>
            <a:r>
              <a:rPr lang="tr-TR" sz="2400" dirty="0" err="1" smtClean="0"/>
              <a:t>Sineşi</a:t>
            </a:r>
            <a:r>
              <a:rPr lang="tr-TR" sz="2400" dirty="0" smtClean="0"/>
              <a:t> </a:t>
            </a:r>
            <a:r>
              <a:rPr lang="tr-TR" sz="2400" dirty="0" err="1"/>
              <a:t>reküransı</a:t>
            </a:r>
            <a:r>
              <a:rPr lang="tr-TR" sz="2400" dirty="0"/>
              <a:t> : %33-66 </a:t>
            </a:r>
            <a:endParaRPr lang="tr-TR" sz="2400" dirty="0" smtClean="0"/>
          </a:p>
          <a:p>
            <a:r>
              <a:rPr lang="tr-TR" sz="2400" dirty="0" smtClean="0"/>
              <a:t>Riskli Gebelikler : IUGG, </a:t>
            </a:r>
            <a:r>
              <a:rPr lang="tr-TR" sz="2400" dirty="0" err="1" smtClean="0"/>
              <a:t>Preterm</a:t>
            </a:r>
            <a:r>
              <a:rPr lang="tr-TR" sz="2400" dirty="0" smtClean="0"/>
              <a:t> doğum, </a:t>
            </a:r>
            <a:r>
              <a:rPr lang="tr-TR" sz="2400" dirty="0" err="1" smtClean="0"/>
              <a:t>abnormal</a:t>
            </a:r>
            <a:r>
              <a:rPr lang="tr-TR" sz="2400" dirty="0" smtClean="0"/>
              <a:t> </a:t>
            </a:r>
            <a:r>
              <a:rPr lang="tr-TR" sz="2400" dirty="0" err="1" smtClean="0"/>
              <a:t>plasentasyon</a:t>
            </a:r>
            <a:r>
              <a:rPr lang="tr-TR" sz="2400" dirty="0" smtClean="0"/>
              <a:t> .</a:t>
            </a:r>
          </a:p>
          <a:p>
            <a:endParaRPr lang="tr-TR" sz="2400" dirty="0" smtClean="0"/>
          </a:p>
          <a:p>
            <a:r>
              <a:rPr lang="tr-TR" sz="2400" dirty="0" err="1" smtClean="0"/>
              <a:t>Septum</a:t>
            </a:r>
            <a:r>
              <a:rPr lang="tr-TR" sz="2400" dirty="0" smtClean="0"/>
              <a:t> </a:t>
            </a:r>
            <a:r>
              <a:rPr lang="tr-TR" sz="2400" dirty="0" err="1" smtClean="0"/>
              <a:t>insizyonu</a:t>
            </a:r>
            <a:r>
              <a:rPr lang="tr-TR" sz="2400" dirty="0" smtClean="0"/>
              <a:t>  gebelik isteyen bütün kadınlara önerilmeli basit komplikasyon riski az olan bir yöntem .</a:t>
            </a:r>
            <a:endParaRPr lang="tr-TR" sz="2400" dirty="0"/>
          </a:p>
        </p:txBody>
      </p:sp>
    </p:spTree>
    <p:extLst>
      <p:ext uri="{BB962C8B-B14F-4D97-AF65-F5344CB8AC3E}">
        <p14:creationId xmlns:p14="http://schemas.microsoft.com/office/powerpoint/2010/main" val="30587689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Başlık"/>
          <p:cNvSpPr>
            <a:spLocks noGrp="1"/>
          </p:cNvSpPr>
          <p:nvPr>
            <p:ph type="title"/>
          </p:nvPr>
        </p:nvSpPr>
        <p:spPr>
          <a:xfrm>
            <a:off x="457200" y="274638"/>
            <a:ext cx="8229600" cy="796925"/>
          </a:xfrm>
        </p:spPr>
        <p:txBody>
          <a:bodyPr/>
          <a:lstStyle/>
          <a:p>
            <a:pPr eaLnBrk="1" hangingPunct="1"/>
            <a:r>
              <a:rPr lang="tr-TR" b="1" i="1" dirty="0" smtClean="0">
                <a:solidFill>
                  <a:srgbClr val="8A3CC4"/>
                </a:solidFill>
              </a:rPr>
              <a:t>TEŞEKKÜRLER </a:t>
            </a:r>
          </a:p>
        </p:txBody>
      </p:sp>
      <p:sp>
        <p:nvSpPr>
          <p:cNvPr id="38915" name="2 İçerik Yer Tutucusu"/>
          <p:cNvSpPr>
            <a:spLocks noGrp="1"/>
          </p:cNvSpPr>
          <p:nvPr>
            <p:ph idx="1"/>
          </p:nvPr>
        </p:nvSpPr>
        <p:spPr>
          <a:xfrm>
            <a:off x="457200" y="4214813"/>
            <a:ext cx="8229600" cy="1911350"/>
          </a:xfrm>
        </p:spPr>
        <p:txBody>
          <a:bodyPr>
            <a:normAutofit fontScale="77500" lnSpcReduction="20000"/>
          </a:bodyPr>
          <a:lstStyle/>
          <a:p>
            <a:pPr eaLnBrk="1" hangingPunct="1">
              <a:buFont typeface="Arial" charset="0"/>
              <a:buNone/>
            </a:pPr>
            <a:r>
              <a:rPr lang="tr-TR" b="1" i="1" smtClean="0">
                <a:solidFill>
                  <a:srgbClr val="8A3CC4"/>
                </a:solidFill>
              </a:rPr>
              <a:t>Rahim gelecek nesillerin tarlasıdır;</a:t>
            </a:r>
            <a:r>
              <a:rPr lang="en-US" b="1" i="1" smtClean="0">
                <a:solidFill>
                  <a:srgbClr val="8A3CC4"/>
                </a:solidFill>
              </a:rPr>
              <a:t> </a:t>
            </a:r>
            <a:r>
              <a:rPr lang="tr-TR" b="1" i="1" smtClean="0">
                <a:solidFill>
                  <a:srgbClr val="8A3CC4"/>
                </a:solidFill>
              </a:rPr>
              <a:t>ve eğer </a:t>
            </a:r>
          </a:p>
          <a:p>
            <a:pPr eaLnBrk="1" hangingPunct="1">
              <a:buFont typeface="Arial" charset="0"/>
              <a:buNone/>
            </a:pPr>
            <a:r>
              <a:rPr lang="tr-TR" b="1" i="1" smtClean="0">
                <a:solidFill>
                  <a:srgbClr val="8A3CC4"/>
                </a:solidFill>
              </a:rPr>
              <a:t> bu tarla hasar görürse, ekilen tohumun iyi ürün vermesini beklemek boşunadır.       </a:t>
            </a:r>
            <a:r>
              <a:rPr lang="en-US" b="1" i="1" smtClean="0">
                <a:solidFill>
                  <a:srgbClr val="8A3CC4"/>
                </a:solidFill>
              </a:rPr>
              <a:t> Aristo</a:t>
            </a:r>
            <a:endParaRPr lang="tr-TR" b="1" i="1" smtClean="0">
              <a:solidFill>
                <a:srgbClr val="8A3CC4"/>
              </a:solidFill>
            </a:endParaRPr>
          </a:p>
          <a:p>
            <a:pPr eaLnBrk="1" hangingPunct="1">
              <a:buFont typeface="Arial" charset="0"/>
              <a:buNone/>
            </a:pPr>
            <a:r>
              <a:rPr lang="tr-TR" b="1" i="1" smtClean="0">
                <a:solidFill>
                  <a:srgbClr val="8A3CC4"/>
                </a:solidFill>
              </a:rPr>
              <a:t>						</a:t>
            </a:r>
          </a:p>
          <a:p>
            <a:pPr eaLnBrk="1" hangingPunct="1">
              <a:buFont typeface="Arial" charset="0"/>
              <a:buNone/>
            </a:pPr>
            <a:r>
              <a:rPr lang="tr-TR" b="1" i="1" smtClean="0"/>
              <a:t>						</a:t>
            </a:r>
            <a:endParaRPr lang="en-US" b="1" i="1" smtClean="0"/>
          </a:p>
          <a:p>
            <a:pPr eaLnBrk="1" hangingPunct="1"/>
            <a:endParaRPr lang="tr-TR" b="1" i="1" smtClean="0"/>
          </a:p>
        </p:txBody>
      </p:sp>
      <p:pic>
        <p:nvPicPr>
          <p:cNvPr id="38916" name="Picture 4" descr="Le-Tre-Et-Della-Donna-w-foil-metallic-ink-on-special-paper--C101367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00375" y="928688"/>
            <a:ext cx="3333750" cy="333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903694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1229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3549" t="35746" r="29723" b="35965"/>
          <a:stretch/>
        </p:blipFill>
        <p:spPr bwMode="auto">
          <a:xfrm>
            <a:off x="0" y="116632"/>
            <a:ext cx="9144000" cy="11967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2339752" y="6488668"/>
            <a:ext cx="3960440" cy="369332"/>
          </a:xfrm>
          <a:prstGeom prst="rect">
            <a:avLst/>
          </a:prstGeom>
          <a:noFill/>
        </p:spPr>
        <p:txBody>
          <a:bodyPr wrap="square" rtlCol="0">
            <a:spAutoFit/>
          </a:bodyPr>
          <a:lstStyle/>
          <a:p>
            <a:r>
              <a:rPr lang="en-US" dirty="0" smtClean="0">
                <a:solidFill>
                  <a:prstClr val="black"/>
                </a:solidFill>
              </a:rPr>
              <a:t>R</a:t>
            </a:r>
            <a:r>
              <a:rPr lang="tr-TR" dirty="0" smtClean="0">
                <a:solidFill>
                  <a:prstClr val="black"/>
                </a:solidFill>
              </a:rPr>
              <a:t>BM </a:t>
            </a:r>
            <a:r>
              <a:rPr lang="en-US" dirty="0" smtClean="0">
                <a:solidFill>
                  <a:prstClr val="black"/>
                </a:solidFill>
              </a:rPr>
              <a:t> Online</a:t>
            </a:r>
            <a:r>
              <a:rPr lang="tr-TR" dirty="0" smtClean="0">
                <a:solidFill>
                  <a:prstClr val="black"/>
                </a:solidFill>
              </a:rPr>
              <a:t> 201</a:t>
            </a:r>
            <a:r>
              <a:rPr lang="en-US" dirty="0" smtClean="0">
                <a:solidFill>
                  <a:prstClr val="black"/>
                </a:solidFill>
              </a:rPr>
              <a:t> </a:t>
            </a:r>
            <a:r>
              <a:rPr lang="en-US" dirty="0">
                <a:solidFill>
                  <a:prstClr val="black"/>
                </a:solidFill>
              </a:rPr>
              <a:t>(2014) 29, 665–683</a:t>
            </a:r>
            <a:endParaRPr lang="tr-TR" dirty="0">
              <a:solidFill>
                <a:prstClr val="black"/>
              </a:solidFill>
            </a:endParaRPr>
          </a:p>
        </p:txBody>
      </p:sp>
      <p:pic>
        <p:nvPicPr>
          <p:cNvPr id="12291"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3405" y="2092397"/>
            <a:ext cx="9144000" cy="42787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Dikdörtgen 4"/>
          <p:cNvSpPr/>
          <p:nvPr/>
        </p:nvSpPr>
        <p:spPr>
          <a:xfrm>
            <a:off x="33405" y="1438367"/>
            <a:ext cx="9144000" cy="646331"/>
          </a:xfrm>
          <a:prstGeom prst="rect">
            <a:avLst/>
          </a:prstGeom>
        </p:spPr>
        <p:txBody>
          <a:bodyPr wrap="square">
            <a:spAutoFit/>
          </a:bodyPr>
          <a:lstStyle/>
          <a:p>
            <a:r>
              <a:rPr lang="en-US" b="1" dirty="0" smtClean="0">
                <a:solidFill>
                  <a:srgbClr val="7030A0"/>
                </a:solidFill>
              </a:rPr>
              <a:t>the </a:t>
            </a:r>
            <a:r>
              <a:rPr lang="en-US" b="1" dirty="0">
                <a:solidFill>
                  <a:srgbClr val="7030A0"/>
                </a:solidFill>
              </a:rPr>
              <a:t>effect of </a:t>
            </a:r>
            <a:r>
              <a:rPr lang="en-US" b="1" dirty="0" err="1">
                <a:solidFill>
                  <a:srgbClr val="7030A0"/>
                </a:solidFill>
              </a:rPr>
              <a:t>hysteroscopic</a:t>
            </a:r>
            <a:r>
              <a:rPr lang="en-US" b="1" dirty="0">
                <a:solidFill>
                  <a:srgbClr val="7030A0"/>
                </a:solidFill>
              </a:rPr>
              <a:t> resection of a septum on the probability of </a:t>
            </a:r>
            <a:endParaRPr lang="tr-TR" b="1" dirty="0" smtClean="0">
              <a:solidFill>
                <a:srgbClr val="7030A0"/>
              </a:solidFill>
            </a:endParaRPr>
          </a:p>
          <a:p>
            <a:r>
              <a:rPr lang="en-US" b="1" dirty="0" smtClean="0">
                <a:solidFill>
                  <a:srgbClr val="7030A0"/>
                </a:solidFill>
              </a:rPr>
              <a:t>(</a:t>
            </a:r>
            <a:r>
              <a:rPr lang="en-US" b="1" dirty="0">
                <a:solidFill>
                  <a:srgbClr val="7030A0"/>
                </a:solidFill>
              </a:rPr>
              <a:t>a) pregnancy achievement; (</a:t>
            </a:r>
            <a:r>
              <a:rPr lang="en-US" b="1" dirty="0" smtClean="0">
                <a:solidFill>
                  <a:srgbClr val="7030A0"/>
                </a:solidFill>
              </a:rPr>
              <a:t>b)spontaneous </a:t>
            </a:r>
            <a:r>
              <a:rPr lang="en-US" b="1" dirty="0">
                <a:solidFill>
                  <a:srgbClr val="7030A0"/>
                </a:solidFill>
              </a:rPr>
              <a:t>abortion; and (c) preterm </a:t>
            </a:r>
            <a:r>
              <a:rPr lang="en-US" b="1" dirty="0" err="1">
                <a:solidFill>
                  <a:srgbClr val="7030A0"/>
                </a:solidFill>
              </a:rPr>
              <a:t>labour</a:t>
            </a:r>
            <a:r>
              <a:rPr lang="en-US" b="1" dirty="0">
                <a:solidFill>
                  <a:srgbClr val="7030A0"/>
                </a:solidFill>
              </a:rPr>
              <a:t> (&lt;</a:t>
            </a:r>
            <a:r>
              <a:rPr lang="en-US" b="1" dirty="0" smtClean="0">
                <a:solidFill>
                  <a:srgbClr val="7030A0"/>
                </a:solidFill>
              </a:rPr>
              <a:t>37weeks</a:t>
            </a:r>
            <a:r>
              <a:rPr lang="en-US" b="1" dirty="0">
                <a:solidFill>
                  <a:srgbClr val="7030A0"/>
                </a:solidFill>
              </a:rPr>
              <a:t>).</a:t>
            </a:r>
            <a:endParaRPr lang="tr-TR" b="1" dirty="0">
              <a:solidFill>
                <a:srgbClr val="7030A0"/>
              </a:solidFill>
            </a:endParaRPr>
          </a:p>
        </p:txBody>
      </p:sp>
      <p:sp>
        <p:nvSpPr>
          <p:cNvPr id="3" name="Metin kutusu 2"/>
          <p:cNvSpPr txBox="1"/>
          <p:nvPr/>
        </p:nvSpPr>
        <p:spPr>
          <a:xfrm>
            <a:off x="7989781" y="3623486"/>
            <a:ext cx="1187624" cy="1015663"/>
          </a:xfrm>
          <a:prstGeom prst="rect">
            <a:avLst/>
          </a:prstGeom>
          <a:solidFill>
            <a:schemeClr val="accent4">
              <a:lumMod val="20000"/>
              <a:lumOff val="80000"/>
            </a:schemeClr>
          </a:solidFill>
        </p:spPr>
        <p:txBody>
          <a:bodyPr wrap="square" rtlCol="0">
            <a:spAutoFit/>
          </a:bodyPr>
          <a:lstStyle/>
          <a:p>
            <a:r>
              <a:rPr lang="tr-TR" sz="2000" b="1" dirty="0" err="1" smtClean="0">
                <a:solidFill>
                  <a:srgbClr val="7030A0"/>
                </a:solidFill>
              </a:rPr>
              <a:t>spontan</a:t>
            </a:r>
            <a:r>
              <a:rPr lang="tr-TR" sz="2000" b="1" dirty="0" smtClean="0">
                <a:solidFill>
                  <a:srgbClr val="7030A0"/>
                </a:solidFill>
              </a:rPr>
              <a:t> </a:t>
            </a:r>
            <a:r>
              <a:rPr lang="tr-TR" sz="2000" b="1" dirty="0" err="1" smtClean="0">
                <a:solidFill>
                  <a:srgbClr val="7030A0"/>
                </a:solidFill>
              </a:rPr>
              <a:t>abortus</a:t>
            </a:r>
            <a:r>
              <a:rPr lang="tr-TR" sz="2000" b="1" dirty="0" smtClean="0">
                <a:solidFill>
                  <a:srgbClr val="7030A0"/>
                </a:solidFill>
              </a:rPr>
              <a:t> ↓↓</a:t>
            </a:r>
            <a:endParaRPr lang="tr-TR" sz="2000" b="1" dirty="0">
              <a:solidFill>
                <a:srgbClr val="7030A0"/>
              </a:solidFill>
            </a:endParaRPr>
          </a:p>
        </p:txBody>
      </p:sp>
      <p:sp>
        <p:nvSpPr>
          <p:cNvPr id="7" name="Metin kutusu 6"/>
          <p:cNvSpPr txBox="1"/>
          <p:nvPr/>
        </p:nvSpPr>
        <p:spPr>
          <a:xfrm>
            <a:off x="8244407" y="2276872"/>
            <a:ext cx="932997" cy="923330"/>
          </a:xfrm>
          <a:prstGeom prst="rect">
            <a:avLst/>
          </a:prstGeom>
          <a:solidFill>
            <a:schemeClr val="accent4">
              <a:lumMod val="20000"/>
              <a:lumOff val="80000"/>
            </a:schemeClr>
          </a:solidFill>
        </p:spPr>
        <p:txBody>
          <a:bodyPr wrap="square" rtlCol="0">
            <a:spAutoFit/>
          </a:bodyPr>
          <a:lstStyle/>
          <a:p>
            <a:r>
              <a:rPr lang="tr-TR" dirty="0" err="1" smtClean="0"/>
              <a:t>Term</a:t>
            </a:r>
            <a:r>
              <a:rPr lang="tr-TR" dirty="0" smtClean="0"/>
              <a:t> Gebelik  aynı</a:t>
            </a:r>
            <a:endParaRPr lang="tr-TR" dirty="0"/>
          </a:p>
        </p:txBody>
      </p:sp>
      <p:sp>
        <p:nvSpPr>
          <p:cNvPr id="8" name="Metin kutusu 7"/>
          <p:cNvSpPr txBox="1"/>
          <p:nvPr/>
        </p:nvSpPr>
        <p:spPr>
          <a:xfrm>
            <a:off x="8137379" y="5301208"/>
            <a:ext cx="1006621" cy="923330"/>
          </a:xfrm>
          <a:prstGeom prst="rect">
            <a:avLst/>
          </a:prstGeom>
          <a:solidFill>
            <a:schemeClr val="accent4">
              <a:lumMod val="20000"/>
              <a:lumOff val="80000"/>
            </a:schemeClr>
          </a:solidFill>
          <a:ln>
            <a:solidFill>
              <a:schemeClr val="accent4">
                <a:lumMod val="20000"/>
                <a:lumOff val="80000"/>
              </a:schemeClr>
            </a:solidFill>
          </a:ln>
        </p:spPr>
        <p:txBody>
          <a:bodyPr wrap="square" rtlCol="0">
            <a:spAutoFit/>
          </a:bodyPr>
          <a:lstStyle/>
          <a:p>
            <a:r>
              <a:rPr lang="tr-TR" dirty="0" err="1" smtClean="0"/>
              <a:t>Preterm</a:t>
            </a:r>
            <a:r>
              <a:rPr lang="tr-TR" dirty="0" smtClean="0"/>
              <a:t> doğum aynı</a:t>
            </a:r>
            <a:endParaRPr lang="tr-TR" dirty="0"/>
          </a:p>
        </p:txBody>
      </p:sp>
    </p:spTree>
    <p:extLst>
      <p:ext uri="{BB962C8B-B14F-4D97-AF65-F5344CB8AC3E}">
        <p14:creationId xmlns:p14="http://schemas.microsoft.com/office/powerpoint/2010/main" val="40765958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20688" y="332656"/>
            <a:ext cx="8229600" cy="706090"/>
          </a:xfrm>
        </p:spPr>
        <p:txBody>
          <a:bodyPr>
            <a:normAutofit fontScale="90000"/>
          </a:bodyPr>
          <a:lstStyle/>
          <a:p>
            <a:r>
              <a:rPr lang="tr-TR" b="1" dirty="0" smtClean="0">
                <a:solidFill>
                  <a:srgbClr val="7030A0"/>
                </a:solidFill>
              </a:rPr>
              <a:t>ETİOLOJİ VE RİSK FAKTÖRLERİ</a:t>
            </a:r>
            <a:endParaRPr lang="tr-TR" b="1" dirty="0">
              <a:solidFill>
                <a:srgbClr val="7030A0"/>
              </a:solidFill>
            </a:endParaRPr>
          </a:p>
        </p:txBody>
      </p:sp>
      <p:sp>
        <p:nvSpPr>
          <p:cNvPr id="3" name="İçerik Yer Tutucusu 2"/>
          <p:cNvSpPr>
            <a:spLocks noGrp="1"/>
          </p:cNvSpPr>
          <p:nvPr>
            <p:ph idx="1"/>
          </p:nvPr>
        </p:nvSpPr>
        <p:spPr>
          <a:xfrm>
            <a:off x="420688" y="1196752"/>
            <a:ext cx="8229600" cy="3629000"/>
          </a:xfrm>
        </p:spPr>
        <p:txBody>
          <a:bodyPr>
            <a:normAutofit fontScale="70000" lnSpcReduction="20000"/>
          </a:bodyPr>
          <a:lstStyle/>
          <a:p>
            <a:pPr>
              <a:buClr>
                <a:srgbClr val="7030A0"/>
              </a:buClr>
              <a:buFont typeface="Wingdings" pitchFamily="2" charset="2"/>
              <a:buChar char="q"/>
            </a:pPr>
            <a:r>
              <a:rPr lang="tr-TR" sz="3400" b="1" dirty="0" smtClean="0">
                <a:latin typeface="+mj-lt"/>
              </a:rPr>
              <a:t>ENFEKSİYON</a:t>
            </a:r>
            <a:r>
              <a:rPr lang="tr-TR" sz="3400" dirty="0" smtClean="0">
                <a:latin typeface="+mj-lt"/>
              </a:rPr>
              <a:t>: </a:t>
            </a:r>
            <a:r>
              <a:rPr lang="tr-TR" sz="3400" dirty="0" err="1" smtClean="0">
                <a:latin typeface="+mj-lt"/>
              </a:rPr>
              <a:t>Genital</a:t>
            </a:r>
            <a:r>
              <a:rPr lang="tr-TR" sz="3400" dirty="0" smtClean="0">
                <a:latin typeface="+mj-lt"/>
              </a:rPr>
              <a:t> </a:t>
            </a:r>
            <a:r>
              <a:rPr lang="tr-TR" sz="3400" dirty="0" err="1" smtClean="0">
                <a:latin typeface="+mj-lt"/>
              </a:rPr>
              <a:t>Tbc</a:t>
            </a:r>
            <a:r>
              <a:rPr lang="tr-TR" sz="3400" dirty="0" smtClean="0">
                <a:latin typeface="+mj-lt"/>
              </a:rPr>
              <a:t>, ağır adezyonlar ve </a:t>
            </a:r>
            <a:r>
              <a:rPr lang="tr-TR" sz="3400" dirty="0" err="1" smtClean="0">
                <a:latin typeface="+mj-lt"/>
              </a:rPr>
              <a:t>uterin</a:t>
            </a:r>
            <a:r>
              <a:rPr lang="tr-TR" sz="3400" dirty="0" smtClean="0">
                <a:latin typeface="+mj-lt"/>
              </a:rPr>
              <a:t> </a:t>
            </a:r>
            <a:r>
              <a:rPr lang="tr-TR" sz="3400" dirty="0" err="1" smtClean="0">
                <a:latin typeface="+mj-lt"/>
              </a:rPr>
              <a:t>kavitenin</a:t>
            </a:r>
            <a:r>
              <a:rPr lang="tr-TR" sz="3400" dirty="0" smtClean="0">
                <a:latin typeface="+mj-lt"/>
              </a:rPr>
              <a:t> komple </a:t>
            </a:r>
            <a:r>
              <a:rPr lang="tr-TR" sz="3400" dirty="0" err="1" smtClean="0">
                <a:latin typeface="+mj-lt"/>
              </a:rPr>
              <a:t>obliterasyonuna</a:t>
            </a:r>
            <a:r>
              <a:rPr lang="tr-TR" sz="3400" dirty="0" smtClean="0">
                <a:latin typeface="+mj-lt"/>
              </a:rPr>
              <a:t> sebep olur.</a:t>
            </a:r>
          </a:p>
          <a:p>
            <a:pPr>
              <a:buClr>
                <a:srgbClr val="7030A0"/>
              </a:buClr>
              <a:buFont typeface="Wingdings" pitchFamily="2" charset="2"/>
              <a:buChar char="q"/>
            </a:pPr>
            <a:endParaRPr lang="tr-TR" sz="3400" dirty="0">
              <a:latin typeface="+mj-lt"/>
            </a:endParaRPr>
          </a:p>
          <a:p>
            <a:pPr>
              <a:buClr>
                <a:srgbClr val="7030A0"/>
              </a:buClr>
              <a:buFont typeface="Wingdings" pitchFamily="2" charset="2"/>
              <a:buChar char="q"/>
            </a:pPr>
            <a:r>
              <a:rPr lang="tr-TR" sz="3400" b="1" dirty="0" smtClean="0">
                <a:latin typeface="+mj-lt"/>
              </a:rPr>
              <a:t>ATONİ </a:t>
            </a:r>
            <a:r>
              <a:rPr lang="tr-TR" sz="3400" dirty="0" smtClean="0">
                <a:latin typeface="+mj-lt"/>
              </a:rPr>
              <a:t>:  </a:t>
            </a:r>
            <a:r>
              <a:rPr lang="tr-TR" sz="3400" dirty="0" err="1" smtClean="0">
                <a:latin typeface="+mj-lt"/>
              </a:rPr>
              <a:t>uterin</a:t>
            </a:r>
            <a:r>
              <a:rPr lang="tr-TR" sz="3400" dirty="0" smtClean="0">
                <a:latin typeface="+mj-lt"/>
              </a:rPr>
              <a:t> </a:t>
            </a:r>
            <a:r>
              <a:rPr lang="tr-TR" sz="3400" dirty="0">
                <a:latin typeface="+mj-lt"/>
              </a:rPr>
              <a:t>kompresyon </a:t>
            </a:r>
            <a:r>
              <a:rPr lang="tr-TR" sz="3400" dirty="0" err="1">
                <a:latin typeface="+mj-lt"/>
              </a:rPr>
              <a:t>sütürü</a:t>
            </a:r>
            <a:r>
              <a:rPr lang="tr-TR" sz="3400" dirty="0">
                <a:latin typeface="+mj-lt"/>
              </a:rPr>
              <a:t> uygulanan </a:t>
            </a:r>
            <a:r>
              <a:rPr lang="tr-TR" sz="3400" dirty="0" smtClean="0">
                <a:latin typeface="+mj-lt"/>
              </a:rPr>
              <a:t>hastalarda, </a:t>
            </a:r>
            <a:r>
              <a:rPr lang="tr-TR" sz="3400" dirty="0" err="1">
                <a:latin typeface="+mj-lt"/>
              </a:rPr>
              <a:t>diagnostik</a:t>
            </a:r>
            <a:r>
              <a:rPr lang="tr-TR" sz="3400" dirty="0">
                <a:latin typeface="+mj-lt"/>
              </a:rPr>
              <a:t> </a:t>
            </a:r>
            <a:r>
              <a:rPr lang="tr-TR" sz="3400" dirty="0" err="1">
                <a:latin typeface="+mj-lt"/>
              </a:rPr>
              <a:t>histeroskopi</a:t>
            </a:r>
            <a:r>
              <a:rPr lang="tr-TR" sz="3400" dirty="0">
                <a:latin typeface="+mj-lt"/>
              </a:rPr>
              <a:t> </a:t>
            </a:r>
            <a:r>
              <a:rPr lang="tr-TR" sz="3400" dirty="0" smtClean="0">
                <a:latin typeface="+mj-lt"/>
              </a:rPr>
              <a:t>yapıldığında</a:t>
            </a:r>
            <a:endParaRPr lang="tr-TR" sz="3400" dirty="0">
              <a:latin typeface="+mj-lt"/>
            </a:endParaRPr>
          </a:p>
          <a:p>
            <a:pPr marL="0" indent="0">
              <a:buNone/>
            </a:pPr>
            <a:r>
              <a:rPr lang="tr-TR" sz="3400" dirty="0">
                <a:latin typeface="+mj-lt"/>
              </a:rPr>
              <a:t> </a:t>
            </a:r>
            <a:r>
              <a:rPr lang="tr-TR" sz="3400" dirty="0" smtClean="0">
                <a:latin typeface="+mj-lt"/>
              </a:rPr>
              <a:t>  27 </a:t>
            </a:r>
            <a:r>
              <a:rPr lang="tr-TR" sz="3400" dirty="0">
                <a:latin typeface="+mj-lt"/>
              </a:rPr>
              <a:t>hastanın 5 inde  (%18.5) </a:t>
            </a:r>
            <a:r>
              <a:rPr lang="tr-TR" sz="3400" dirty="0" err="1">
                <a:latin typeface="+mj-lt"/>
              </a:rPr>
              <a:t>intrauterin</a:t>
            </a:r>
            <a:r>
              <a:rPr lang="tr-TR" sz="3400" dirty="0">
                <a:latin typeface="+mj-lt"/>
              </a:rPr>
              <a:t> </a:t>
            </a:r>
            <a:r>
              <a:rPr lang="tr-TR" sz="3400" dirty="0" err="1">
                <a:latin typeface="+mj-lt"/>
              </a:rPr>
              <a:t>sineşi</a:t>
            </a:r>
            <a:r>
              <a:rPr lang="tr-TR" sz="3400" dirty="0">
                <a:latin typeface="+mj-lt"/>
              </a:rPr>
              <a:t> </a:t>
            </a:r>
            <a:r>
              <a:rPr lang="tr-TR" sz="3400" dirty="0" smtClean="0">
                <a:latin typeface="+mj-lt"/>
              </a:rPr>
              <a:t>  </a:t>
            </a:r>
          </a:p>
          <a:p>
            <a:pPr marL="0" indent="0">
              <a:buNone/>
            </a:pPr>
            <a:r>
              <a:rPr lang="tr-TR" sz="3400" dirty="0">
                <a:latin typeface="+mj-lt"/>
              </a:rPr>
              <a:t> </a:t>
            </a:r>
            <a:r>
              <a:rPr lang="tr-TR" sz="3400" dirty="0" smtClean="0">
                <a:latin typeface="+mj-lt"/>
              </a:rPr>
              <a:t>   görüldü.    </a:t>
            </a:r>
            <a:r>
              <a:rPr lang="tr-TR" sz="3400" dirty="0" smtClean="0">
                <a:latin typeface="+mj-lt"/>
                <a:cs typeface="Calibri"/>
              </a:rPr>
              <a:t>→  </a:t>
            </a:r>
            <a:r>
              <a:rPr lang="tr-TR" sz="3400" dirty="0" smtClean="0">
                <a:latin typeface="+mj-lt"/>
              </a:rPr>
              <a:t> </a:t>
            </a:r>
            <a:r>
              <a:rPr lang="tr-TR" sz="3400" dirty="0" err="1">
                <a:latin typeface="+mj-lt"/>
              </a:rPr>
              <a:t>infertilite</a:t>
            </a:r>
            <a:r>
              <a:rPr lang="tr-TR" sz="3400" dirty="0">
                <a:latin typeface="+mj-lt"/>
              </a:rPr>
              <a:t> ile ilişkili bulunmuştur. </a:t>
            </a:r>
            <a:endParaRPr lang="tr-TR" sz="3400" dirty="0" smtClean="0">
              <a:latin typeface="+mj-lt"/>
            </a:endParaRPr>
          </a:p>
          <a:p>
            <a:pPr marL="0" indent="0">
              <a:buNone/>
            </a:pPr>
            <a:endParaRPr lang="tr-TR" sz="3400" dirty="0">
              <a:latin typeface="+mj-lt"/>
            </a:endParaRPr>
          </a:p>
          <a:p>
            <a:pPr marL="0" indent="0">
              <a:buNone/>
            </a:pPr>
            <a:endParaRPr lang="tr-TR" sz="3400" dirty="0" smtClean="0">
              <a:latin typeface="+mj-lt"/>
            </a:endParaRPr>
          </a:p>
          <a:p>
            <a:pPr>
              <a:buClr>
                <a:srgbClr val="7030A0"/>
              </a:buClr>
              <a:buFont typeface="Wingdings" pitchFamily="2" charset="2"/>
              <a:buChar char="q"/>
            </a:pPr>
            <a:r>
              <a:rPr lang="tr-TR" sz="3400" b="1" dirty="0" smtClean="0">
                <a:latin typeface="+mj-lt"/>
              </a:rPr>
              <a:t>UTERİN </a:t>
            </a:r>
            <a:r>
              <a:rPr lang="tr-TR" sz="3400" b="1" dirty="0">
                <a:latin typeface="+mj-lt"/>
              </a:rPr>
              <a:t>ARTER EMBOLİZASYONU </a:t>
            </a:r>
            <a:r>
              <a:rPr lang="tr-TR" sz="3400" dirty="0">
                <a:latin typeface="+mj-lt"/>
              </a:rPr>
              <a:t>da adezyon riskini artırır</a:t>
            </a:r>
          </a:p>
          <a:p>
            <a:endParaRPr lang="tr-TR" dirty="0"/>
          </a:p>
        </p:txBody>
      </p:sp>
      <p:sp>
        <p:nvSpPr>
          <p:cNvPr id="4" name="object 2"/>
          <p:cNvSpPr txBox="1"/>
          <p:nvPr/>
        </p:nvSpPr>
        <p:spPr>
          <a:xfrm>
            <a:off x="3491880" y="3573016"/>
            <a:ext cx="5400600" cy="289182"/>
          </a:xfrm>
          <a:prstGeom prst="rect">
            <a:avLst/>
          </a:prstGeom>
        </p:spPr>
        <p:txBody>
          <a:bodyPr vert="horz" wrap="square" lIns="0" tIns="12065" rIns="0" bIns="0" rtlCol="0">
            <a:spAutoFit/>
          </a:bodyPr>
          <a:lstStyle/>
          <a:p>
            <a:pPr marL="12700">
              <a:lnSpc>
                <a:spcPct val="100000"/>
              </a:lnSpc>
              <a:spcBef>
                <a:spcPts val="95"/>
              </a:spcBef>
            </a:pPr>
            <a:r>
              <a:rPr lang="tr-TR" i="1" spc="-10" dirty="0" smtClean="0">
                <a:latin typeface="+mj-lt"/>
                <a:cs typeface="Comic Sans MS"/>
              </a:rPr>
              <a:t>      </a:t>
            </a:r>
            <a:r>
              <a:rPr i="1" spc="-10" dirty="0" smtClean="0">
                <a:latin typeface="+mj-lt"/>
                <a:cs typeface="Comic Sans MS"/>
              </a:rPr>
              <a:t>İbrahim </a:t>
            </a:r>
            <a:r>
              <a:rPr i="1" spc="-10" dirty="0">
                <a:latin typeface="+mj-lt"/>
                <a:cs typeface="Comic Sans MS"/>
              </a:rPr>
              <a:t>MI, Aust </a:t>
            </a:r>
            <a:r>
              <a:rPr i="1" spc="-5" dirty="0">
                <a:latin typeface="+mj-lt"/>
                <a:cs typeface="Comic Sans MS"/>
              </a:rPr>
              <a:t>N Z J </a:t>
            </a:r>
            <a:r>
              <a:rPr i="1" spc="-10" dirty="0">
                <a:latin typeface="+mj-lt"/>
                <a:cs typeface="Comic Sans MS"/>
              </a:rPr>
              <a:t>Obstet Gynecol,</a:t>
            </a:r>
            <a:r>
              <a:rPr i="1" spc="114" dirty="0">
                <a:latin typeface="+mj-lt"/>
                <a:cs typeface="Comic Sans MS"/>
              </a:rPr>
              <a:t> </a:t>
            </a:r>
            <a:r>
              <a:rPr i="1" spc="-10" dirty="0">
                <a:latin typeface="+mj-lt"/>
                <a:cs typeface="Comic Sans MS"/>
              </a:rPr>
              <a:t>2013</a:t>
            </a:r>
            <a:endParaRPr i="1" dirty="0">
              <a:latin typeface="+mj-lt"/>
              <a:cs typeface="Comic Sans MS"/>
            </a:endParaRPr>
          </a:p>
        </p:txBody>
      </p:sp>
      <p:sp>
        <p:nvSpPr>
          <p:cNvPr id="6" name="Metin kutusu 5"/>
          <p:cNvSpPr txBox="1"/>
          <p:nvPr/>
        </p:nvSpPr>
        <p:spPr>
          <a:xfrm>
            <a:off x="1702166" y="4848850"/>
            <a:ext cx="7272808" cy="361637"/>
          </a:xfrm>
          <a:prstGeom prst="rect">
            <a:avLst/>
          </a:prstGeom>
          <a:noFill/>
        </p:spPr>
        <p:txBody>
          <a:bodyPr wrap="square" rtlCol="0">
            <a:spAutoFit/>
          </a:bodyPr>
          <a:lstStyle/>
          <a:p>
            <a:pPr marL="1955800" indent="0">
              <a:lnSpc>
                <a:spcPts val="2125"/>
              </a:lnSpc>
              <a:buNone/>
            </a:pPr>
            <a:r>
              <a:rPr lang="tr-TR" i="1" spc="-5" dirty="0" err="1">
                <a:latin typeface="+mj-lt"/>
                <a:cs typeface="Arial"/>
              </a:rPr>
              <a:t>Song</a:t>
            </a:r>
            <a:r>
              <a:rPr lang="tr-TR" i="1" spc="-5" dirty="0">
                <a:latin typeface="+mj-lt"/>
                <a:cs typeface="Arial"/>
              </a:rPr>
              <a:t> </a:t>
            </a:r>
            <a:r>
              <a:rPr lang="tr-TR" i="1" dirty="0">
                <a:latin typeface="+mj-lt"/>
                <a:cs typeface="Arial"/>
              </a:rPr>
              <a:t>D </a:t>
            </a:r>
            <a:r>
              <a:rPr lang="tr-TR" i="1" spc="-5" dirty="0">
                <a:latin typeface="+mj-lt"/>
                <a:cs typeface="Arial"/>
              </a:rPr>
              <a:t>et al. </a:t>
            </a:r>
            <a:r>
              <a:rPr lang="tr-TR" i="1" dirty="0">
                <a:latin typeface="+mj-lt"/>
                <a:cs typeface="Arial"/>
              </a:rPr>
              <a:t>J </a:t>
            </a:r>
            <a:r>
              <a:rPr lang="tr-TR" i="1" spc="-5" dirty="0">
                <a:latin typeface="+mj-lt"/>
                <a:cs typeface="Arial"/>
              </a:rPr>
              <a:t>Minim </a:t>
            </a:r>
            <a:r>
              <a:rPr lang="tr-TR" i="1" spc="-5" dirty="0" err="1">
                <a:latin typeface="+mj-lt"/>
                <a:cs typeface="Arial"/>
              </a:rPr>
              <a:t>Invasive</a:t>
            </a:r>
            <a:r>
              <a:rPr lang="tr-TR" i="1" spc="-5" dirty="0">
                <a:latin typeface="+mj-lt"/>
                <a:cs typeface="Arial"/>
              </a:rPr>
              <a:t> </a:t>
            </a:r>
            <a:r>
              <a:rPr lang="tr-TR" i="1" spc="-5" dirty="0" err="1">
                <a:latin typeface="+mj-lt"/>
                <a:cs typeface="Arial"/>
              </a:rPr>
              <a:t>Gynecol</a:t>
            </a:r>
            <a:r>
              <a:rPr lang="tr-TR" i="1" spc="25" dirty="0">
                <a:latin typeface="+mj-lt"/>
                <a:cs typeface="Arial"/>
              </a:rPr>
              <a:t> </a:t>
            </a:r>
            <a:r>
              <a:rPr lang="tr-TR" i="1" spc="-10" dirty="0">
                <a:latin typeface="+mj-lt"/>
                <a:cs typeface="Arial"/>
              </a:rPr>
              <a:t>2014</a:t>
            </a:r>
            <a:endParaRPr lang="tr-TR" i="1" dirty="0">
              <a:latin typeface="+mj-lt"/>
            </a:endParaRPr>
          </a:p>
        </p:txBody>
      </p:sp>
    </p:spTree>
    <p:extLst>
      <p:ext uri="{BB962C8B-B14F-4D97-AF65-F5344CB8AC3E}">
        <p14:creationId xmlns:p14="http://schemas.microsoft.com/office/powerpoint/2010/main" val="36691903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850106"/>
          </a:xfrm>
        </p:spPr>
        <p:txBody>
          <a:bodyPr/>
          <a:lstStyle/>
          <a:p>
            <a:r>
              <a:rPr lang="tr-TR" b="1" dirty="0" smtClean="0">
                <a:solidFill>
                  <a:schemeClr val="accent4"/>
                </a:solidFill>
              </a:rPr>
              <a:t>SEMPTOMLAR </a:t>
            </a:r>
            <a:endParaRPr lang="tr-TR" b="1" dirty="0">
              <a:solidFill>
                <a:schemeClr val="accent4"/>
              </a:solidFill>
            </a:endParaRPr>
          </a:p>
        </p:txBody>
      </p:sp>
      <p:sp>
        <p:nvSpPr>
          <p:cNvPr id="3" name="İçerik Yer Tutucusu 2"/>
          <p:cNvSpPr>
            <a:spLocks noGrp="1"/>
          </p:cNvSpPr>
          <p:nvPr>
            <p:ph idx="1"/>
          </p:nvPr>
        </p:nvSpPr>
        <p:spPr>
          <a:xfrm>
            <a:off x="0" y="1193366"/>
            <a:ext cx="5066953" cy="5359746"/>
          </a:xfrm>
        </p:spPr>
        <p:txBody>
          <a:bodyPr>
            <a:normAutofit fontScale="85000" lnSpcReduction="10000"/>
          </a:bodyPr>
          <a:lstStyle/>
          <a:p>
            <a:pPr>
              <a:buClr>
                <a:srgbClr val="7030A0"/>
              </a:buClr>
              <a:buFont typeface="Wingdings" pitchFamily="2" charset="2"/>
              <a:buChar char="q"/>
            </a:pPr>
            <a:r>
              <a:rPr lang="tr-TR" dirty="0" err="1"/>
              <a:t>Menstrüel</a:t>
            </a:r>
            <a:r>
              <a:rPr lang="tr-TR" dirty="0"/>
              <a:t> </a:t>
            </a:r>
            <a:r>
              <a:rPr lang="tr-TR" dirty="0" smtClean="0"/>
              <a:t>anomaliler: (%</a:t>
            </a:r>
            <a:r>
              <a:rPr lang="tr-TR" dirty="0"/>
              <a:t>68</a:t>
            </a:r>
            <a:r>
              <a:rPr lang="tr-TR" dirty="0" smtClean="0"/>
              <a:t>)</a:t>
            </a:r>
          </a:p>
          <a:p>
            <a:pPr marL="0" indent="0">
              <a:buClr>
                <a:srgbClr val="7030A0"/>
              </a:buClr>
              <a:buNone/>
            </a:pPr>
            <a:r>
              <a:rPr lang="tr-TR" dirty="0" smtClean="0"/>
              <a:t>      </a:t>
            </a:r>
            <a:r>
              <a:rPr lang="tr-TR" dirty="0" err="1"/>
              <a:t>h</a:t>
            </a:r>
            <a:r>
              <a:rPr lang="tr-TR" dirty="0" err="1" smtClean="0"/>
              <a:t>ipomenore</a:t>
            </a:r>
            <a:r>
              <a:rPr lang="tr-TR" dirty="0" smtClean="0"/>
              <a:t>, </a:t>
            </a:r>
          </a:p>
          <a:p>
            <a:pPr marL="0" indent="0">
              <a:buClr>
                <a:srgbClr val="7030A0"/>
              </a:buClr>
              <a:buNone/>
            </a:pPr>
            <a:r>
              <a:rPr lang="tr-TR" dirty="0"/>
              <a:t> </a:t>
            </a:r>
            <a:r>
              <a:rPr lang="tr-TR" dirty="0" smtClean="0"/>
              <a:t>     </a:t>
            </a:r>
            <a:r>
              <a:rPr lang="tr-TR" dirty="0" err="1" smtClean="0"/>
              <a:t>sekonder</a:t>
            </a:r>
            <a:r>
              <a:rPr lang="tr-TR" dirty="0" smtClean="0"/>
              <a:t> </a:t>
            </a:r>
            <a:r>
              <a:rPr lang="tr-TR" dirty="0" err="1" smtClean="0"/>
              <a:t>amenore</a:t>
            </a:r>
            <a:r>
              <a:rPr lang="tr-TR" dirty="0" smtClean="0"/>
              <a:t> </a:t>
            </a:r>
          </a:p>
          <a:p>
            <a:pPr>
              <a:buClr>
                <a:srgbClr val="7030A0"/>
              </a:buClr>
              <a:buFont typeface="Wingdings" pitchFamily="2" charset="2"/>
              <a:buChar char="q"/>
            </a:pPr>
            <a:r>
              <a:rPr lang="tr-TR" dirty="0" err="1" smtClean="0"/>
              <a:t>Servikal</a:t>
            </a:r>
            <a:r>
              <a:rPr lang="tr-TR" dirty="0" smtClean="0"/>
              <a:t> </a:t>
            </a:r>
            <a:r>
              <a:rPr lang="tr-TR" dirty="0" err="1" smtClean="0"/>
              <a:t>sineşi</a:t>
            </a:r>
            <a:r>
              <a:rPr lang="tr-TR" dirty="0" smtClean="0"/>
              <a:t> : </a:t>
            </a:r>
            <a:r>
              <a:rPr lang="tr-TR" dirty="0" err="1" smtClean="0"/>
              <a:t>dismenore</a:t>
            </a:r>
            <a:r>
              <a:rPr lang="tr-TR" dirty="0"/>
              <a:t>(</a:t>
            </a:r>
            <a:r>
              <a:rPr lang="tr-TR" dirty="0" smtClean="0"/>
              <a:t>%3) </a:t>
            </a:r>
            <a:r>
              <a:rPr lang="tr-TR" dirty="0" err="1" smtClean="0"/>
              <a:t>hematometra</a:t>
            </a:r>
            <a:r>
              <a:rPr lang="tr-TR" dirty="0" smtClean="0"/>
              <a:t> </a:t>
            </a:r>
            <a:endParaRPr lang="tr-TR" dirty="0"/>
          </a:p>
          <a:p>
            <a:pPr>
              <a:buClr>
                <a:srgbClr val="7030A0"/>
              </a:buClr>
              <a:buFont typeface="Wingdings" pitchFamily="2" charset="2"/>
              <a:buChar char="q"/>
            </a:pPr>
            <a:r>
              <a:rPr lang="tr-TR" dirty="0" err="1"/>
              <a:t>Infertilite</a:t>
            </a:r>
            <a:r>
              <a:rPr lang="tr-TR" dirty="0"/>
              <a:t>	</a:t>
            </a:r>
            <a:r>
              <a:rPr lang="tr-TR" dirty="0" smtClean="0"/>
              <a:t>(%7-40)</a:t>
            </a:r>
            <a:endParaRPr lang="tr-TR" dirty="0"/>
          </a:p>
          <a:p>
            <a:pPr>
              <a:buClr>
                <a:srgbClr val="7030A0"/>
              </a:buClr>
              <a:buFont typeface="Wingdings" pitchFamily="2" charset="2"/>
              <a:buChar char="q"/>
            </a:pPr>
            <a:r>
              <a:rPr lang="tr-TR" dirty="0"/>
              <a:t>Tekrarlayan gebelik </a:t>
            </a:r>
            <a:r>
              <a:rPr lang="tr-TR" dirty="0" smtClean="0"/>
              <a:t>kayıpları(13)</a:t>
            </a:r>
            <a:endParaRPr lang="tr-TR" dirty="0"/>
          </a:p>
          <a:p>
            <a:pPr>
              <a:buClr>
                <a:srgbClr val="7030A0"/>
              </a:buClr>
              <a:buFont typeface="Wingdings" pitchFamily="2" charset="2"/>
              <a:buChar char="q"/>
            </a:pPr>
            <a:r>
              <a:rPr lang="tr-TR" dirty="0"/>
              <a:t>Diğer gebelik komplikasyonları</a:t>
            </a:r>
          </a:p>
          <a:p>
            <a:pPr marL="0" indent="0">
              <a:buClr>
                <a:srgbClr val="7030A0"/>
              </a:buClr>
              <a:buNone/>
            </a:pPr>
            <a:r>
              <a:rPr lang="tr-TR" dirty="0" smtClean="0"/>
              <a:t>   </a:t>
            </a:r>
            <a:r>
              <a:rPr lang="tr-TR" dirty="0" err="1" smtClean="0"/>
              <a:t>Spontan</a:t>
            </a:r>
            <a:r>
              <a:rPr lang="tr-TR" dirty="0" smtClean="0"/>
              <a:t> </a:t>
            </a:r>
            <a:r>
              <a:rPr lang="tr-TR" dirty="0"/>
              <a:t>düşük</a:t>
            </a:r>
          </a:p>
          <a:p>
            <a:pPr marL="0" indent="0">
              <a:buClr>
                <a:srgbClr val="7030A0"/>
              </a:buClr>
              <a:buNone/>
            </a:pPr>
            <a:r>
              <a:rPr lang="tr-TR" dirty="0"/>
              <a:t> </a:t>
            </a:r>
            <a:r>
              <a:rPr lang="tr-TR" dirty="0" smtClean="0"/>
              <a:t>  </a:t>
            </a:r>
            <a:r>
              <a:rPr lang="tr-TR" dirty="0" err="1" smtClean="0"/>
              <a:t>Preterm</a:t>
            </a:r>
            <a:r>
              <a:rPr lang="tr-TR" dirty="0" smtClean="0"/>
              <a:t> eylem</a:t>
            </a:r>
          </a:p>
          <a:p>
            <a:pPr marL="0" indent="0">
              <a:buClr>
                <a:srgbClr val="7030A0"/>
              </a:buClr>
              <a:buNone/>
            </a:pPr>
            <a:r>
              <a:rPr lang="tr-TR" dirty="0"/>
              <a:t> </a:t>
            </a:r>
            <a:r>
              <a:rPr lang="tr-TR" dirty="0" smtClean="0"/>
              <a:t>  Plasenta </a:t>
            </a:r>
            <a:r>
              <a:rPr lang="tr-TR" dirty="0" err="1" smtClean="0"/>
              <a:t>insersiyon</a:t>
            </a:r>
            <a:r>
              <a:rPr lang="tr-TR" dirty="0" smtClean="0"/>
              <a:t> anomalisi</a:t>
            </a:r>
          </a:p>
          <a:p>
            <a:pPr marL="0" indent="0">
              <a:buClr>
                <a:srgbClr val="7030A0"/>
              </a:buClr>
              <a:buNone/>
            </a:pPr>
            <a:r>
              <a:rPr lang="tr-TR" dirty="0" smtClean="0"/>
              <a:t>   IUGR</a:t>
            </a:r>
            <a:endParaRPr lang="tr-TR" dirty="0"/>
          </a:p>
          <a:p>
            <a:pPr>
              <a:buClr>
                <a:srgbClr val="7030A0"/>
              </a:buClr>
              <a:buFont typeface="Wingdings" pitchFamily="2" charset="2"/>
              <a:buChar char="q"/>
            </a:pPr>
            <a:endParaRPr lang="tr-TR" dirty="0"/>
          </a:p>
        </p:txBody>
      </p:sp>
      <p:sp>
        <p:nvSpPr>
          <p:cNvPr id="5" name="object 3"/>
          <p:cNvSpPr/>
          <p:nvPr/>
        </p:nvSpPr>
        <p:spPr>
          <a:xfrm>
            <a:off x="4932040" y="1202531"/>
            <a:ext cx="4105275" cy="4530725"/>
          </a:xfrm>
          <a:prstGeom prst="rect">
            <a:avLst/>
          </a:prstGeom>
          <a:blipFill>
            <a:blip r:embed="rId2" cstate="print"/>
            <a:stretch>
              <a:fillRect/>
            </a:stretch>
          </a:blipFill>
        </p:spPr>
        <p:txBody>
          <a:bodyPr wrap="square" lIns="0" tIns="0" rIns="0" bIns="0" rtlCol="0"/>
          <a:lstStyle/>
          <a:p>
            <a:endParaRPr/>
          </a:p>
        </p:txBody>
      </p:sp>
      <p:sp>
        <p:nvSpPr>
          <p:cNvPr id="4" name="Metin kutusu 3"/>
          <p:cNvSpPr txBox="1"/>
          <p:nvPr/>
        </p:nvSpPr>
        <p:spPr>
          <a:xfrm>
            <a:off x="4716016" y="5877272"/>
            <a:ext cx="3707904" cy="923330"/>
          </a:xfrm>
          <a:prstGeom prst="rect">
            <a:avLst/>
          </a:prstGeom>
          <a:noFill/>
        </p:spPr>
        <p:txBody>
          <a:bodyPr wrap="square" rtlCol="0">
            <a:spAutoFit/>
          </a:bodyPr>
          <a:lstStyle/>
          <a:p>
            <a:r>
              <a:rPr lang="tr-TR" i="1" dirty="0" err="1"/>
              <a:t>Yu</a:t>
            </a:r>
            <a:r>
              <a:rPr lang="tr-TR" i="1" dirty="0"/>
              <a:t>  ve ark </a:t>
            </a:r>
            <a:r>
              <a:rPr lang="tr-TR" i="1" dirty="0" err="1"/>
              <a:t>Fertil</a:t>
            </a:r>
            <a:r>
              <a:rPr lang="tr-TR" i="1" dirty="0"/>
              <a:t> Steril 2008</a:t>
            </a:r>
          </a:p>
          <a:p>
            <a:r>
              <a:rPr lang="tr-TR" i="1" dirty="0" err="1" smtClean="0"/>
              <a:t>Hanstede</a:t>
            </a:r>
            <a:r>
              <a:rPr lang="tr-TR" i="1" dirty="0" smtClean="0"/>
              <a:t> ve ark </a:t>
            </a:r>
            <a:r>
              <a:rPr lang="tr-TR" i="1" dirty="0" err="1" smtClean="0"/>
              <a:t>Fertil</a:t>
            </a:r>
            <a:r>
              <a:rPr lang="tr-TR" i="1" dirty="0" smtClean="0"/>
              <a:t> Steril 2015</a:t>
            </a:r>
          </a:p>
          <a:p>
            <a:r>
              <a:rPr lang="tr-TR" i="1" dirty="0" err="1" smtClean="0"/>
              <a:t>Fraser</a:t>
            </a:r>
            <a:r>
              <a:rPr lang="tr-TR" i="1" dirty="0" smtClean="0"/>
              <a:t> ve ark Human Reprod2007</a:t>
            </a:r>
          </a:p>
        </p:txBody>
      </p:sp>
    </p:spTree>
    <p:extLst>
      <p:ext uri="{BB962C8B-B14F-4D97-AF65-F5344CB8AC3E}">
        <p14:creationId xmlns:p14="http://schemas.microsoft.com/office/powerpoint/2010/main" val="29046305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tr-TR" b="1" dirty="0" smtClean="0">
                <a:solidFill>
                  <a:srgbClr val="7030A0"/>
                </a:solidFill>
              </a:rPr>
              <a:t>TANI</a:t>
            </a:r>
          </a:p>
        </p:txBody>
      </p:sp>
      <p:sp>
        <p:nvSpPr>
          <p:cNvPr id="11267" name="Content Placeholder 2"/>
          <p:cNvSpPr>
            <a:spLocks noGrp="1"/>
          </p:cNvSpPr>
          <p:nvPr>
            <p:ph idx="1"/>
          </p:nvPr>
        </p:nvSpPr>
        <p:spPr>
          <a:xfrm>
            <a:off x="467544" y="1628800"/>
            <a:ext cx="8229600" cy="4525963"/>
          </a:xfrm>
        </p:spPr>
        <p:txBody>
          <a:bodyPr/>
          <a:lstStyle/>
          <a:p>
            <a:pPr eaLnBrk="1" hangingPunct="1">
              <a:buClr>
                <a:srgbClr val="7030A0"/>
              </a:buClr>
              <a:buFont typeface="Wingdings" pitchFamily="2" charset="2"/>
              <a:buChar char="q"/>
            </a:pPr>
            <a:r>
              <a:rPr lang="tr-TR" sz="3600" dirty="0" err="1" smtClean="0"/>
              <a:t>Anamnez</a:t>
            </a:r>
            <a:r>
              <a:rPr lang="tr-TR" sz="3600" dirty="0" smtClean="0"/>
              <a:t>  ve Ultrason 2D,3D </a:t>
            </a:r>
          </a:p>
          <a:p>
            <a:pPr eaLnBrk="1" hangingPunct="1">
              <a:buClr>
                <a:srgbClr val="7030A0"/>
              </a:buClr>
              <a:buFont typeface="Wingdings" pitchFamily="2" charset="2"/>
              <a:buChar char="q"/>
            </a:pPr>
            <a:r>
              <a:rPr lang="tr-TR" sz="3600" dirty="0" err="1" smtClean="0"/>
              <a:t>Histerosalpingografi</a:t>
            </a:r>
            <a:r>
              <a:rPr lang="tr-TR" sz="3600" dirty="0" smtClean="0"/>
              <a:t> (HSG) </a:t>
            </a:r>
          </a:p>
          <a:p>
            <a:pPr eaLnBrk="1" hangingPunct="1">
              <a:buClr>
                <a:srgbClr val="7030A0"/>
              </a:buClr>
              <a:buFont typeface="Wingdings" pitchFamily="2" charset="2"/>
              <a:buChar char="q"/>
            </a:pPr>
            <a:r>
              <a:rPr lang="tr-TR" sz="3600" dirty="0" err="1" smtClean="0"/>
              <a:t>Salin</a:t>
            </a:r>
            <a:r>
              <a:rPr lang="tr-TR" sz="3600" dirty="0" smtClean="0"/>
              <a:t> </a:t>
            </a:r>
            <a:r>
              <a:rPr lang="tr-TR" sz="3600" dirty="0" err="1" smtClean="0"/>
              <a:t>infüzyon</a:t>
            </a:r>
            <a:r>
              <a:rPr lang="tr-TR" sz="3600" dirty="0" smtClean="0"/>
              <a:t> </a:t>
            </a:r>
            <a:r>
              <a:rPr lang="tr-TR" sz="3600" dirty="0" err="1" smtClean="0"/>
              <a:t>sonografi</a:t>
            </a:r>
            <a:r>
              <a:rPr lang="tr-TR" sz="3600" dirty="0" smtClean="0"/>
              <a:t> (SIS)</a:t>
            </a:r>
          </a:p>
          <a:p>
            <a:pPr>
              <a:buClr>
                <a:srgbClr val="7030A0"/>
              </a:buClr>
              <a:buFont typeface="Wingdings" pitchFamily="2" charset="2"/>
              <a:buChar char="q"/>
            </a:pPr>
            <a:r>
              <a:rPr lang="tr-TR" sz="3600" dirty="0" err="1" smtClean="0"/>
              <a:t>Magnetik</a:t>
            </a:r>
            <a:r>
              <a:rPr lang="tr-TR" sz="3600" dirty="0" smtClean="0"/>
              <a:t> rezonans  </a:t>
            </a:r>
          </a:p>
          <a:p>
            <a:pPr>
              <a:buClr>
                <a:srgbClr val="7030A0"/>
              </a:buClr>
              <a:buFont typeface="Wingdings" pitchFamily="2" charset="2"/>
              <a:buChar char="q"/>
            </a:pPr>
            <a:r>
              <a:rPr lang="tr-TR" sz="3600" b="1" dirty="0" err="1" smtClean="0"/>
              <a:t>Histeroskopi</a:t>
            </a:r>
            <a:r>
              <a:rPr lang="tr-TR" sz="3600" b="1" dirty="0" smtClean="0"/>
              <a:t> </a:t>
            </a:r>
            <a:r>
              <a:rPr lang="tr-TR" sz="3600" b="1" dirty="0"/>
              <a:t>(ALTIN STANDART</a:t>
            </a:r>
            <a:r>
              <a:rPr lang="tr-TR" sz="3600" b="1" dirty="0" smtClean="0"/>
              <a:t>)</a:t>
            </a:r>
            <a:endParaRPr lang="tr-TR" sz="3600" b="1" dirty="0"/>
          </a:p>
        </p:txBody>
      </p:sp>
    </p:spTree>
    <p:extLst>
      <p:ext uri="{BB962C8B-B14F-4D97-AF65-F5344CB8AC3E}">
        <p14:creationId xmlns:p14="http://schemas.microsoft.com/office/powerpoint/2010/main" val="13120690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33581" y="823986"/>
            <a:ext cx="4644008" cy="3962623"/>
          </a:xfrm>
          <a:prstGeom prst="rect">
            <a:avLst/>
          </a:prstGeom>
        </p:spPr>
        <p:txBody>
          <a:bodyPr wrap="square" lIns="0" tIns="0" rIns="0" bIns="0">
            <a:spAutoFit/>
          </a:bodyPr>
          <a:lstStyle>
            <a:lvl1pPr marL="12700">
              <a:tabLst>
                <a:tab pos="354013" algn="l"/>
              </a:tabLst>
              <a:defRPr>
                <a:solidFill>
                  <a:schemeClr val="tx1"/>
                </a:solidFill>
                <a:latin typeface="Arial" panose="020B0604020202020204" pitchFamily="34" charset="0"/>
                <a:ea typeface="MS PGothic" panose="020B0600070205080204" pitchFamily="34" charset="-128"/>
              </a:defRPr>
            </a:lvl1pPr>
            <a:lvl2pPr marL="742950" indent="-285750">
              <a:tabLst>
                <a:tab pos="354013" algn="l"/>
              </a:tabLst>
              <a:defRPr>
                <a:solidFill>
                  <a:schemeClr val="tx1"/>
                </a:solidFill>
                <a:latin typeface="Arial" panose="020B0604020202020204" pitchFamily="34" charset="0"/>
                <a:ea typeface="MS PGothic" panose="020B0600070205080204" pitchFamily="34" charset="-128"/>
              </a:defRPr>
            </a:lvl2pPr>
            <a:lvl3pPr marL="1143000" indent="-228600">
              <a:tabLst>
                <a:tab pos="354013" algn="l"/>
              </a:tabLst>
              <a:defRPr>
                <a:solidFill>
                  <a:schemeClr val="tx1"/>
                </a:solidFill>
                <a:latin typeface="Arial" panose="020B0604020202020204" pitchFamily="34" charset="0"/>
                <a:ea typeface="MS PGothic" panose="020B0600070205080204" pitchFamily="34" charset="-128"/>
              </a:defRPr>
            </a:lvl3pPr>
            <a:lvl4pPr marL="1600200" indent="-228600">
              <a:tabLst>
                <a:tab pos="354013" algn="l"/>
              </a:tabLst>
              <a:defRPr>
                <a:solidFill>
                  <a:schemeClr val="tx1"/>
                </a:solidFill>
                <a:latin typeface="Arial" panose="020B0604020202020204" pitchFamily="34" charset="0"/>
                <a:ea typeface="MS PGothic" panose="020B0600070205080204" pitchFamily="34" charset="-128"/>
              </a:defRPr>
            </a:lvl4pPr>
            <a:lvl5pPr marL="2057400" indent="-228600">
              <a:tabLst>
                <a:tab pos="354013" algn="l"/>
              </a:tabLst>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tabLst>
                <a:tab pos="354013" algn="l"/>
              </a:tabLs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tabLst>
                <a:tab pos="354013" algn="l"/>
              </a:tabLs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tabLst>
                <a:tab pos="354013" algn="l"/>
              </a:tabLs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tabLst>
                <a:tab pos="354013" algn="l"/>
              </a:tabLst>
              <a:defRPr>
                <a:solidFill>
                  <a:schemeClr val="tx1"/>
                </a:solidFill>
                <a:latin typeface="Arial" panose="020B0604020202020204" pitchFamily="34" charset="0"/>
                <a:ea typeface="MS PGothic" panose="020B0600070205080204" pitchFamily="34" charset="-128"/>
              </a:defRPr>
            </a:lvl9pPr>
          </a:lstStyle>
          <a:p>
            <a:pPr marL="355600" indent="-342900">
              <a:spcBef>
                <a:spcPts val="675"/>
              </a:spcBef>
              <a:buFont typeface="Arial" pitchFamily="34" charset="0"/>
              <a:buChar char="•"/>
            </a:pPr>
            <a:r>
              <a:rPr lang="tr-TR" altLang="tr-TR" sz="2400" dirty="0">
                <a:latin typeface="Calibri" panose="020F0502020204030204" pitchFamily="34" charset="0"/>
              </a:rPr>
              <a:t>P</a:t>
            </a:r>
            <a:r>
              <a:rPr lang="tr-TR" altLang="tr-TR" sz="2400" dirty="0" smtClean="0">
                <a:latin typeface="Calibri" panose="020F0502020204030204" pitchFamily="34" charset="0"/>
              </a:rPr>
              <a:t>eri </a:t>
            </a:r>
            <a:r>
              <a:rPr lang="tr-TR" altLang="tr-TR" sz="2400" dirty="0" err="1" smtClean="0">
                <a:latin typeface="Calibri" panose="020F0502020204030204" pitchFamily="34" charset="0"/>
              </a:rPr>
              <a:t>ovülatuar</a:t>
            </a:r>
            <a:r>
              <a:rPr lang="tr-TR" altLang="tr-TR" sz="2400" dirty="0" smtClean="0">
                <a:latin typeface="Calibri" panose="020F0502020204030204" pitchFamily="34" charset="0"/>
              </a:rPr>
              <a:t> dönemde bakılan </a:t>
            </a:r>
            <a:r>
              <a:rPr lang="tr-TR" altLang="tr-TR" sz="2400" dirty="0" err="1" smtClean="0">
                <a:latin typeface="Calibri" panose="020F0502020204030204" pitchFamily="34" charset="0"/>
              </a:rPr>
              <a:t>endometrium</a:t>
            </a:r>
            <a:r>
              <a:rPr lang="tr-TR" altLang="tr-TR" sz="2400" dirty="0" smtClean="0">
                <a:latin typeface="Calibri" panose="020F0502020204030204" pitchFamily="34" charset="0"/>
              </a:rPr>
              <a:t> düzensiz ve  incedir </a:t>
            </a:r>
          </a:p>
          <a:p>
            <a:pPr marL="355600" indent="-342900">
              <a:buFont typeface="Arial" pitchFamily="34" charset="0"/>
              <a:buChar char="•"/>
            </a:pPr>
            <a:r>
              <a:rPr lang="tr-TR" altLang="tr-TR" sz="2400" dirty="0" smtClean="0">
                <a:latin typeface="Calibri" panose="020F0502020204030204" pitchFamily="34" charset="0"/>
              </a:rPr>
              <a:t>Kalsifikasyon ve </a:t>
            </a:r>
            <a:r>
              <a:rPr lang="tr-TR" altLang="tr-TR" sz="2400" dirty="0" err="1" smtClean="0">
                <a:latin typeface="Calibri" panose="020F0502020204030204" pitchFamily="34" charset="0"/>
              </a:rPr>
              <a:t>hiperekojen</a:t>
            </a:r>
            <a:r>
              <a:rPr lang="tr-TR" altLang="tr-TR" sz="2400" dirty="0" smtClean="0">
                <a:latin typeface="Calibri" panose="020F0502020204030204" pitchFamily="34" charset="0"/>
              </a:rPr>
              <a:t> odaklar </a:t>
            </a:r>
            <a:endParaRPr lang="tr-TR" altLang="tr-TR" sz="2400" dirty="0">
              <a:latin typeface="Calibri" panose="020F0502020204030204" pitchFamily="34" charset="0"/>
            </a:endParaRPr>
          </a:p>
          <a:p>
            <a:pPr>
              <a:spcBef>
                <a:spcPts val="675"/>
              </a:spcBef>
              <a:buFont typeface="Arial" panose="020B0604020202020204" pitchFamily="34" charset="0"/>
              <a:buChar char="•"/>
            </a:pPr>
            <a:r>
              <a:rPr lang="tr-TR" altLang="tr-TR" sz="2400" dirty="0" smtClean="0">
                <a:latin typeface="Calibri" panose="020F0502020204030204" pitchFamily="34" charset="0"/>
              </a:rPr>
              <a:t>Sıvı birikimi veya  </a:t>
            </a:r>
            <a:r>
              <a:rPr lang="tr-TR" altLang="tr-TR" sz="2400" dirty="0" err="1" smtClean="0">
                <a:latin typeface="Calibri" panose="020F0502020204030204" pitchFamily="34" charset="0"/>
              </a:rPr>
              <a:t>hematometra</a:t>
            </a:r>
            <a:endParaRPr lang="tr-TR" altLang="tr-TR" sz="2400" dirty="0">
              <a:latin typeface="Calibri" panose="020F0502020204030204" pitchFamily="34" charset="0"/>
            </a:endParaRPr>
          </a:p>
          <a:p>
            <a:pPr>
              <a:spcBef>
                <a:spcPts val="675"/>
              </a:spcBef>
            </a:pPr>
            <a:r>
              <a:rPr lang="tr-TR" altLang="tr-TR" sz="2400" dirty="0" smtClean="0">
                <a:latin typeface="Calibri" panose="020F0502020204030204" pitchFamily="34" charset="0"/>
              </a:rPr>
              <a:t>izlenebilir</a:t>
            </a:r>
            <a:r>
              <a:rPr lang="tr-TR" altLang="tr-TR" sz="2400" dirty="0">
                <a:latin typeface="Calibri" panose="020F0502020204030204" pitchFamily="34" charset="0"/>
              </a:rPr>
              <a:t>. </a:t>
            </a:r>
            <a:endParaRPr lang="tr-TR" altLang="tr-TR" sz="2400" dirty="0" smtClean="0">
              <a:latin typeface="Calibri" panose="020F0502020204030204" pitchFamily="34" charset="0"/>
            </a:endParaRPr>
          </a:p>
          <a:p>
            <a:pPr>
              <a:spcBef>
                <a:spcPts val="675"/>
              </a:spcBef>
              <a:buFont typeface="Arial" panose="020B0604020202020204" pitchFamily="34" charset="0"/>
              <a:buChar char="•"/>
            </a:pPr>
            <a:r>
              <a:rPr lang="tr-TR" altLang="tr-TR" sz="2400" dirty="0" err="1" smtClean="0">
                <a:latin typeface="Calibri" panose="020F0502020204030204" pitchFamily="34" charset="0"/>
              </a:rPr>
              <a:t>Endometrial</a:t>
            </a:r>
            <a:r>
              <a:rPr lang="tr-TR" altLang="tr-TR" sz="2400" dirty="0" smtClean="0">
                <a:latin typeface="Calibri" panose="020F0502020204030204" pitchFamily="34" charset="0"/>
              </a:rPr>
              <a:t> </a:t>
            </a:r>
            <a:r>
              <a:rPr lang="tr-TR" altLang="tr-TR" sz="2400" dirty="0">
                <a:latin typeface="Calibri" panose="020F0502020204030204" pitchFamily="34" charset="0"/>
              </a:rPr>
              <a:t>gelişimi </a:t>
            </a:r>
            <a:r>
              <a:rPr lang="tr-TR" altLang="tr-TR" sz="2400" dirty="0" err="1">
                <a:latin typeface="Calibri" panose="020F0502020204030204" pitchFamily="34" charset="0"/>
              </a:rPr>
              <a:t>stimüle</a:t>
            </a:r>
            <a:r>
              <a:rPr lang="tr-TR" altLang="tr-TR" sz="2400" dirty="0">
                <a:latin typeface="Calibri" panose="020F0502020204030204" pitchFamily="34" charset="0"/>
              </a:rPr>
              <a:t> etmek için 2-8 hafta </a:t>
            </a:r>
            <a:r>
              <a:rPr lang="tr-TR" altLang="tr-TR" sz="2400" dirty="0" smtClean="0">
                <a:latin typeface="Calibri" panose="020F0502020204030204" pitchFamily="34" charset="0"/>
              </a:rPr>
              <a:t>östrojen </a:t>
            </a:r>
            <a:r>
              <a:rPr lang="tr-TR" altLang="tr-TR" sz="2400" dirty="0">
                <a:latin typeface="Calibri" panose="020F0502020204030204" pitchFamily="34" charset="0"/>
              </a:rPr>
              <a:t>tedavisi verip kalınlaşan  </a:t>
            </a:r>
            <a:r>
              <a:rPr lang="tr-TR" altLang="tr-TR" sz="2400" dirty="0" err="1">
                <a:latin typeface="Calibri" panose="020F0502020204030204" pitchFamily="34" charset="0"/>
              </a:rPr>
              <a:t>endometriumu</a:t>
            </a:r>
            <a:r>
              <a:rPr lang="tr-TR" altLang="tr-TR" sz="2400" dirty="0">
                <a:latin typeface="Calibri" panose="020F0502020204030204" pitchFamily="34" charset="0"/>
              </a:rPr>
              <a:t> yeniden  </a:t>
            </a:r>
            <a:r>
              <a:rPr lang="tr-TR" altLang="tr-TR" sz="2400" dirty="0" err="1">
                <a:latin typeface="Calibri" panose="020F0502020204030204" pitchFamily="34" charset="0"/>
              </a:rPr>
              <a:t>preop</a:t>
            </a:r>
            <a:r>
              <a:rPr lang="tr-TR" altLang="tr-TR" sz="2400" dirty="0">
                <a:latin typeface="Calibri" panose="020F0502020204030204" pitchFamily="34" charset="0"/>
              </a:rPr>
              <a:t>  değerlendirmek</a:t>
            </a:r>
          </a:p>
        </p:txBody>
      </p:sp>
      <p:sp>
        <p:nvSpPr>
          <p:cNvPr id="18436" name="object 4"/>
          <p:cNvSpPr>
            <a:spLocks noChangeArrowheads="1"/>
          </p:cNvSpPr>
          <p:nvPr/>
        </p:nvSpPr>
        <p:spPr bwMode="auto">
          <a:xfrm>
            <a:off x="5472162" y="2264205"/>
            <a:ext cx="3671837" cy="1800523"/>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endParaRPr lang="tr-TR" altLang="tr-TR"/>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188640"/>
            <a:ext cx="4032448" cy="2075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488453" y="4161475"/>
            <a:ext cx="4132635" cy="25674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ikdörtgen 3"/>
          <p:cNvSpPr/>
          <p:nvPr/>
        </p:nvSpPr>
        <p:spPr>
          <a:xfrm>
            <a:off x="161764" y="5206247"/>
            <a:ext cx="4320480" cy="2769989"/>
          </a:xfrm>
          <a:prstGeom prst="rect">
            <a:avLst/>
          </a:prstGeom>
        </p:spPr>
        <p:txBody>
          <a:bodyPr wrap="square">
            <a:spAutoFit/>
          </a:bodyPr>
          <a:lstStyle/>
          <a:p>
            <a:r>
              <a:rPr lang="tr-TR" sz="2400" dirty="0" smtClean="0"/>
              <a:t>Sis </a:t>
            </a:r>
            <a:r>
              <a:rPr lang="tr-TR" sz="2400" dirty="0" err="1" smtClean="0"/>
              <a:t>vs</a:t>
            </a:r>
            <a:r>
              <a:rPr lang="tr-TR" sz="2400" dirty="0" smtClean="0"/>
              <a:t> H/S </a:t>
            </a:r>
          </a:p>
          <a:p>
            <a:r>
              <a:rPr lang="tr-TR" sz="2400" dirty="0" err="1" smtClean="0"/>
              <a:t>Sensitivite</a:t>
            </a:r>
            <a:r>
              <a:rPr lang="tr-TR" sz="2400" dirty="0"/>
              <a:t>: </a:t>
            </a:r>
            <a:r>
              <a:rPr lang="tr-TR" sz="2400" dirty="0" smtClean="0"/>
              <a:t>0.82 CI 0.65-0.93 </a:t>
            </a:r>
            <a:r>
              <a:rPr lang="tr-TR" sz="2400" dirty="0" err="1" smtClean="0"/>
              <a:t>Spesifitesi</a:t>
            </a:r>
            <a:r>
              <a:rPr lang="tr-TR" sz="2400" dirty="0" smtClean="0"/>
              <a:t>: 0.99 CI 0.98-1.00</a:t>
            </a:r>
          </a:p>
          <a:p>
            <a:r>
              <a:rPr lang="tr-TR" sz="2400" i="1" dirty="0" err="1" smtClean="0"/>
              <a:t>Seshadri</a:t>
            </a:r>
            <a:r>
              <a:rPr lang="tr-TR" sz="2400" i="1" dirty="0" smtClean="0"/>
              <a:t>  ve ark  HR Update 2015 </a:t>
            </a:r>
            <a:endParaRPr lang="tr-TR" sz="2400" i="1" dirty="0"/>
          </a:p>
          <a:p>
            <a:endParaRPr lang="tr-TR" sz="2400" dirty="0"/>
          </a:p>
          <a:p>
            <a:r>
              <a:rPr lang="tr-TR" dirty="0"/>
              <a:t> </a:t>
            </a:r>
          </a:p>
          <a:p>
            <a:endParaRPr lang="tr-TR" dirty="0"/>
          </a:p>
          <a:p>
            <a:endParaRPr lang="tr-TR" dirty="0"/>
          </a:p>
        </p:txBody>
      </p:sp>
      <p:sp>
        <p:nvSpPr>
          <p:cNvPr id="5" name="Metin kutusu 4"/>
          <p:cNvSpPr txBox="1"/>
          <p:nvPr/>
        </p:nvSpPr>
        <p:spPr>
          <a:xfrm>
            <a:off x="467544" y="188640"/>
            <a:ext cx="2808312" cy="584775"/>
          </a:xfrm>
          <a:prstGeom prst="rect">
            <a:avLst/>
          </a:prstGeom>
          <a:noFill/>
        </p:spPr>
        <p:txBody>
          <a:bodyPr wrap="square" rtlCol="0">
            <a:spAutoFit/>
          </a:bodyPr>
          <a:lstStyle/>
          <a:p>
            <a:pPr marL="457200" indent="-457200">
              <a:buFont typeface="Wingdings" pitchFamily="2" charset="2"/>
              <a:buChar char="q"/>
            </a:pPr>
            <a:r>
              <a:rPr lang="tr-TR" sz="3200" b="1" dirty="0" smtClean="0">
                <a:solidFill>
                  <a:srgbClr val="7030A0"/>
                </a:solidFill>
              </a:rPr>
              <a:t>USG </a:t>
            </a:r>
            <a:endParaRPr lang="tr-TR" sz="3200" b="1" dirty="0">
              <a:solidFill>
                <a:srgbClr val="7030A0"/>
              </a:solidFill>
            </a:endParaRPr>
          </a:p>
        </p:txBody>
      </p:sp>
      <p:sp>
        <p:nvSpPr>
          <p:cNvPr id="6" name="Metin kutusu 5"/>
          <p:cNvSpPr txBox="1"/>
          <p:nvPr/>
        </p:nvSpPr>
        <p:spPr>
          <a:xfrm>
            <a:off x="552378" y="4787104"/>
            <a:ext cx="2422422" cy="584775"/>
          </a:xfrm>
          <a:prstGeom prst="rect">
            <a:avLst/>
          </a:prstGeom>
          <a:noFill/>
        </p:spPr>
        <p:txBody>
          <a:bodyPr wrap="square" rtlCol="0">
            <a:spAutoFit/>
          </a:bodyPr>
          <a:lstStyle/>
          <a:p>
            <a:pPr marL="457200" indent="-457200">
              <a:buFont typeface="Wingdings" pitchFamily="2" charset="2"/>
              <a:buChar char="q"/>
            </a:pPr>
            <a:r>
              <a:rPr lang="tr-TR" sz="3200" b="1" dirty="0" smtClean="0">
                <a:solidFill>
                  <a:srgbClr val="7030A0"/>
                </a:solidFill>
              </a:rPr>
              <a:t>SİS </a:t>
            </a:r>
            <a:endParaRPr lang="tr-TR" sz="3200" b="1" dirty="0">
              <a:solidFill>
                <a:srgbClr val="7030A0"/>
              </a:solidFill>
            </a:endParaRPr>
          </a:p>
        </p:txBody>
      </p:sp>
    </p:spTree>
    <p:extLst>
      <p:ext uri="{BB962C8B-B14F-4D97-AF65-F5344CB8AC3E}">
        <p14:creationId xmlns:p14="http://schemas.microsoft.com/office/powerpoint/2010/main" val="19279927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0" y="1654268"/>
            <a:ext cx="6367165" cy="3011594"/>
          </a:xfrm>
          <a:prstGeom prst="rect">
            <a:avLst/>
          </a:prstGeom>
        </p:spPr>
        <p:txBody>
          <a:bodyPr wrap="square" lIns="0" tIns="0" rIns="0" bIns="0">
            <a:spAutoFit/>
          </a:bodyPr>
          <a:lstStyle>
            <a:lvl1pPr marL="355600" indent="-342900">
              <a:tabLst>
                <a:tab pos="354013" algn="l"/>
                <a:tab pos="355600" algn="l"/>
              </a:tabLst>
              <a:defRPr>
                <a:solidFill>
                  <a:schemeClr val="tx1"/>
                </a:solidFill>
                <a:latin typeface="Arial" panose="020B0604020202020204" pitchFamily="34" charset="0"/>
                <a:ea typeface="MS PGothic" panose="020B0600070205080204" pitchFamily="34" charset="-128"/>
              </a:defRPr>
            </a:lvl1pPr>
            <a:lvl2pPr marL="742950" indent="-285750">
              <a:tabLst>
                <a:tab pos="354013" algn="l"/>
                <a:tab pos="355600" algn="l"/>
              </a:tabLst>
              <a:defRPr>
                <a:solidFill>
                  <a:schemeClr val="tx1"/>
                </a:solidFill>
                <a:latin typeface="Arial" panose="020B0604020202020204" pitchFamily="34" charset="0"/>
                <a:ea typeface="MS PGothic" panose="020B0600070205080204" pitchFamily="34" charset="-128"/>
              </a:defRPr>
            </a:lvl2pPr>
            <a:lvl3pPr marL="1143000" indent="-228600">
              <a:tabLst>
                <a:tab pos="354013" algn="l"/>
                <a:tab pos="355600" algn="l"/>
              </a:tabLst>
              <a:defRPr>
                <a:solidFill>
                  <a:schemeClr val="tx1"/>
                </a:solidFill>
                <a:latin typeface="Arial" panose="020B0604020202020204" pitchFamily="34" charset="0"/>
                <a:ea typeface="MS PGothic" panose="020B0600070205080204" pitchFamily="34" charset="-128"/>
              </a:defRPr>
            </a:lvl3pPr>
            <a:lvl4pPr marL="1600200" indent="-228600">
              <a:tabLst>
                <a:tab pos="354013" algn="l"/>
                <a:tab pos="355600" algn="l"/>
              </a:tabLst>
              <a:defRPr>
                <a:solidFill>
                  <a:schemeClr val="tx1"/>
                </a:solidFill>
                <a:latin typeface="Arial" panose="020B0604020202020204" pitchFamily="34" charset="0"/>
                <a:ea typeface="MS PGothic" panose="020B0600070205080204" pitchFamily="34" charset="-128"/>
              </a:defRPr>
            </a:lvl4pPr>
            <a:lvl5pPr marL="2057400" indent="-228600">
              <a:tabLst>
                <a:tab pos="354013" algn="l"/>
                <a:tab pos="355600" algn="l"/>
              </a:tabLst>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tabLst>
                <a:tab pos="354013" algn="l"/>
                <a:tab pos="355600" algn="l"/>
              </a:tabLs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tabLst>
                <a:tab pos="354013" algn="l"/>
                <a:tab pos="355600" algn="l"/>
              </a:tabLs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tabLst>
                <a:tab pos="354013" algn="l"/>
                <a:tab pos="355600" algn="l"/>
              </a:tabLs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tabLst>
                <a:tab pos="354013" algn="l"/>
                <a:tab pos="355600" algn="l"/>
              </a:tabLst>
              <a:defRPr>
                <a:solidFill>
                  <a:schemeClr val="tx1"/>
                </a:solidFill>
                <a:latin typeface="Arial" panose="020B0604020202020204" pitchFamily="34" charset="0"/>
                <a:ea typeface="MS PGothic" panose="020B0600070205080204" pitchFamily="34" charset="-128"/>
              </a:defRPr>
            </a:lvl9pPr>
          </a:lstStyle>
          <a:p>
            <a:pPr>
              <a:buFont typeface="Arial" panose="020B0604020202020204" pitchFamily="34" charset="0"/>
              <a:buChar char="•"/>
            </a:pPr>
            <a:r>
              <a:rPr lang="tr-TR" altLang="tr-TR" sz="2400" dirty="0">
                <a:latin typeface="Calibri" panose="020F0502020204030204" pitchFamily="34" charset="0"/>
              </a:rPr>
              <a:t>%75 </a:t>
            </a:r>
            <a:r>
              <a:rPr lang="tr-TR" altLang="tr-TR" sz="2400" dirty="0" err="1" smtClean="0">
                <a:latin typeface="Calibri" panose="020F0502020204030204" pitchFamily="34" charset="0"/>
              </a:rPr>
              <a:t>sensitivite</a:t>
            </a:r>
            <a:r>
              <a:rPr lang="tr-TR" altLang="tr-TR" sz="2400" dirty="0">
                <a:latin typeface="Calibri" panose="020F0502020204030204" pitchFamily="34" charset="0"/>
              </a:rPr>
              <a:t> </a:t>
            </a:r>
            <a:r>
              <a:rPr lang="tr-TR" altLang="tr-TR" sz="2400" dirty="0" smtClean="0">
                <a:latin typeface="Calibri" panose="020F0502020204030204" pitchFamily="34" charset="0"/>
              </a:rPr>
              <a:t>PPV: %50  </a:t>
            </a:r>
          </a:p>
          <a:p>
            <a:pPr>
              <a:buFont typeface="Arial" panose="020B0604020202020204" pitchFamily="34" charset="0"/>
              <a:buChar char="•"/>
            </a:pPr>
            <a:endParaRPr lang="tr-TR" altLang="tr-TR" sz="2400" dirty="0" smtClean="0">
              <a:latin typeface="Calibri" panose="020F0502020204030204" pitchFamily="34" charset="0"/>
            </a:endParaRPr>
          </a:p>
          <a:p>
            <a:pPr>
              <a:buFont typeface="Arial" panose="020B0604020202020204" pitchFamily="34" charset="0"/>
              <a:buChar char="•"/>
            </a:pPr>
            <a:endParaRPr lang="tr-TR" altLang="tr-TR" sz="2400" dirty="0">
              <a:latin typeface="Calibri" panose="020F0502020204030204" pitchFamily="34" charset="0"/>
            </a:endParaRPr>
          </a:p>
          <a:p>
            <a:pPr>
              <a:buFont typeface="Arial" panose="020B0604020202020204" pitchFamily="34" charset="0"/>
              <a:buChar char="•"/>
            </a:pPr>
            <a:r>
              <a:rPr lang="tr-TR" altLang="tr-TR" sz="2400" dirty="0" smtClean="0">
                <a:latin typeface="Calibri" panose="020F0502020204030204" pitchFamily="34" charset="0"/>
              </a:rPr>
              <a:t>Adezyonların </a:t>
            </a:r>
            <a:r>
              <a:rPr lang="tr-TR" altLang="tr-TR" sz="2400" dirty="0">
                <a:latin typeface="Calibri" panose="020F0502020204030204" pitchFamily="34" charset="0"/>
              </a:rPr>
              <a:t>tam  lokalizasyonlarını gösterir.</a:t>
            </a:r>
          </a:p>
          <a:p>
            <a:pPr>
              <a:lnSpc>
                <a:spcPts val="2738"/>
              </a:lnSpc>
              <a:spcBef>
                <a:spcPts val="250"/>
              </a:spcBef>
              <a:buFont typeface="Arial" panose="020B0604020202020204" pitchFamily="34" charset="0"/>
              <a:buChar char="•"/>
            </a:pPr>
            <a:r>
              <a:rPr lang="tr-TR" altLang="tr-TR" sz="2400" dirty="0" err="1">
                <a:latin typeface="Calibri" panose="020F0502020204030204" pitchFamily="34" charset="0"/>
              </a:rPr>
              <a:t>Kornual</a:t>
            </a:r>
            <a:r>
              <a:rPr lang="tr-TR" altLang="tr-TR" sz="2400" dirty="0">
                <a:latin typeface="Calibri" panose="020F0502020204030204" pitchFamily="34" charset="0"/>
              </a:rPr>
              <a:t> bölgeler </a:t>
            </a:r>
            <a:r>
              <a:rPr lang="tr-TR" altLang="tr-TR" sz="2400" dirty="0" smtClean="0">
                <a:latin typeface="Calibri" panose="020F0502020204030204" pitchFamily="34" charset="0"/>
              </a:rPr>
              <a:t>hakkında fikir </a:t>
            </a:r>
            <a:r>
              <a:rPr lang="tr-TR" altLang="tr-TR" sz="2400" dirty="0">
                <a:latin typeface="Calibri" panose="020F0502020204030204" pitchFamily="34" charset="0"/>
              </a:rPr>
              <a:t>verir</a:t>
            </a:r>
          </a:p>
          <a:p>
            <a:pPr>
              <a:spcBef>
                <a:spcPts val="288"/>
              </a:spcBef>
              <a:buFont typeface="Arial" panose="020B0604020202020204" pitchFamily="34" charset="0"/>
              <a:buChar char="•"/>
            </a:pPr>
            <a:r>
              <a:rPr lang="tr-TR" altLang="tr-TR" sz="2400" dirty="0" err="1">
                <a:latin typeface="Calibri" panose="020F0502020204030204" pitchFamily="34" charset="0"/>
              </a:rPr>
              <a:t>Tubal</a:t>
            </a:r>
            <a:r>
              <a:rPr lang="tr-TR" altLang="tr-TR" sz="2400" dirty="0">
                <a:latin typeface="Calibri" panose="020F0502020204030204" pitchFamily="34" charset="0"/>
              </a:rPr>
              <a:t> geçişi de gösterir.</a:t>
            </a:r>
          </a:p>
          <a:p>
            <a:pPr>
              <a:lnSpc>
                <a:spcPct val="90000"/>
              </a:lnSpc>
              <a:spcBef>
                <a:spcPts val="575"/>
              </a:spcBef>
              <a:buFont typeface="Arial" panose="020B0604020202020204" pitchFamily="34" charset="0"/>
              <a:buChar char="•"/>
            </a:pPr>
            <a:r>
              <a:rPr lang="tr-TR" altLang="tr-TR" sz="2400" dirty="0" err="1">
                <a:latin typeface="Calibri" panose="020F0502020204030204" pitchFamily="34" charset="0"/>
              </a:rPr>
              <a:t>Servikal</a:t>
            </a:r>
            <a:r>
              <a:rPr lang="tr-TR" altLang="tr-TR" sz="2400" dirty="0">
                <a:latin typeface="Calibri" panose="020F0502020204030204" pitchFamily="34" charset="0"/>
              </a:rPr>
              <a:t> </a:t>
            </a:r>
            <a:r>
              <a:rPr lang="tr-TR" altLang="tr-TR" sz="2400" dirty="0" err="1">
                <a:latin typeface="Calibri" panose="020F0502020204030204" pitchFamily="34" charset="0"/>
              </a:rPr>
              <a:t>oklüzyon</a:t>
            </a:r>
            <a:r>
              <a:rPr lang="tr-TR" altLang="tr-TR" sz="2400" dirty="0">
                <a:latin typeface="Calibri" panose="020F0502020204030204" pitchFamily="34" charset="0"/>
              </a:rPr>
              <a:t> varsa  </a:t>
            </a:r>
            <a:r>
              <a:rPr lang="tr-TR" altLang="tr-TR" sz="2400" dirty="0" err="1">
                <a:latin typeface="Calibri" panose="020F0502020204030204" pitchFamily="34" charset="0"/>
              </a:rPr>
              <a:t>kavite</a:t>
            </a:r>
            <a:r>
              <a:rPr lang="tr-TR" altLang="tr-TR" sz="2400" dirty="0">
                <a:latin typeface="Calibri" panose="020F0502020204030204" pitchFamily="34" charset="0"/>
              </a:rPr>
              <a:t> hakkında bize bilgi  vermez</a:t>
            </a:r>
            <a:r>
              <a:rPr lang="tr-TR" altLang="tr-TR" sz="2400" dirty="0" smtClean="0">
                <a:latin typeface="Calibri" panose="020F0502020204030204" pitchFamily="34" charset="0"/>
              </a:rPr>
              <a:t>.</a:t>
            </a:r>
            <a:endParaRPr lang="tr-TR" altLang="tr-TR" sz="2400" dirty="0">
              <a:latin typeface="Calibri" panose="020F0502020204030204" pitchFamily="34" charset="0"/>
            </a:endParaRPr>
          </a:p>
        </p:txBody>
      </p:sp>
      <p:sp>
        <p:nvSpPr>
          <p:cNvPr id="21508" name="object 4"/>
          <p:cNvSpPr>
            <a:spLocks noChangeArrowheads="1"/>
          </p:cNvSpPr>
          <p:nvPr/>
        </p:nvSpPr>
        <p:spPr bwMode="auto">
          <a:xfrm>
            <a:off x="3419872" y="4296530"/>
            <a:ext cx="2520280" cy="2233017"/>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endParaRPr lang="tr-TR" altLang="tr-TR"/>
          </a:p>
        </p:txBody>
      </p:sp>
      <p:sp>
        <p:nvSpPr>
          <p:cNvPr id="21509" name="object 5"/>
          <p:cNvSpPr>
            <a:spLocks noChangeArrowheads="1"/>
          </p:cNvSpPr>
          <p:nvPr/>
        </p:nvSpPr>
        <p:spPr bwMode="auto">
          <a:xfrm>
            <a:off x="5022799" y="332656"/>
            <a:ext cx="3888779" cy="2155006"/>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endParaRPr lang="tr-TR" altLang="tr-TR"/>
          </a:p>
        </p:txBody>
      </p:sp>
      <p:pic>
        <p:nvPicPr>
          <p:cNvPr id="51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04339" y="2731771"/>
            <a:ext cx="2520280" cy="2395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Başlık 3"/>
          <p:cNvSpPr>
            <a:spLocks noGrp="1"/>
          </p:cNvSpPr>
          <p:nvPr>
            <p:ph type="title"/>
          </p:nvPr>
        </p:nvSpPr>
        <p:spPr/>
        <p:txBody>
          <a:bodyPr/>
          <a:lstStyle/>
          <a:p>
            <a:endParaRPr lang="tr-TR" dirty="0"/>
          </a:p>
        </p:txBody>
      </p:sp>
      <p:sp>
        <p:nvSpPr>
          <p:cNvPr id="5" name="Metin kutusu 4"/>
          <p:cNvSpPr txBox="1"/>
          <p:nvPr/>
        </p:nvSpPr>
        <p:spPr>
          <a:xfrm>
            <a:off x="659657" y="636052"/>
            <a:ext cx="2952328" cy="646331"/>
          </a:xfrm>
          <a:prstGeom prst="rect">
            <a:avLst/>
          </a:prstGeom>
          <a:noFill/>
        </p:spPr>
        <p:txBody>
          <a:bodyPr wrap="square" rtlCol="0">
            <a:spAutoFit/>
          </a:bodyPr>
          <a:lstStyle/>
          <a:p>
            <a:pPr marL="571500" indent="-571500">
              <a:buClr>
                <a:srgbClr val="7030A0"/>
              </a:buClr>
              <a:buFont typeface="Wingdings" pitchFamily="2" charset="2"/>
              <a:buChar char="q"/>
            </a:pPr>
            <a:r>
              <a:rPr lang="tr-TR" sz="3600" b="1" dirty="0" smtClean="0">
                <a:solidFill>
                  <a:srgbClr val="7030A0"/>
                </a:solidFill>
              </a:rPr>
              <a:t>HSG</a:t>
            </a:r>
            <a:endParaRPr lang="tr-TR" sz="3600" b="1" dirty="0">
              <a:solidFill>
                <a:srgbClr val="7030A0"/>
              </a:solidFill>
            </a:endParaRPr>
          </a:p>
        </p:txBody>
      </p:sp>
      <p:sp>
        <p:nvSpPr>
          <p:cNvPr id="2" name="Metin kutusu 1"/>
          <p:cNvSpPr txBox="1"/>
          <p:nvPr/>
        </p:nvSpPr>
        <p:spPr>
          <a:xfrm>
            <a:off x="1331640" y="2051431"/>
            <a:ext cx="3600400" cy="369332"/>
          </a:xfrm>
          <a:prstGeom prst="rect">
            <a:avLst/>
          </a:prstGeom>
          <a:noFill/>
        </p:spPr>
        <p:txBody>
          <a:bodyPr wrap="square" rtlCol="0">
            <a:spAutoFit/>
          </a:bodyPr>
          <a:lstStyle/>
          <a:p>
            <a:r>
              <a:rPr lang="tr-TR" dirty="0" err="1" smtClean="0"/>
              <a:t>Soares</a:t>
            </a:r>
            <a:r>
              <a:rPr lang="tr-TR" dirty="0" smtClean="0"/>
              <a:t> ve ark </a:t>
            </a:r>
            <a:r>
              <a:rPr lang="tr-TR" dirty="0" err="1"/>
              <a:t>F</a:t>
            </a:r>
            <a:r>
              <a:rPr lang="tr-TR" dirty="0" err="1" smtClean="0"/>
              <a:t>ertil</a:t>
            </a:r>
            <a:r>
              <a:rPr lang="tr-TR" dirty="0" smtClean="0"/>
              <a:t> Steril 2000</a:t>
            </a:r>
            <a:endParaRPr lang="tr-TR" dirty="0"/>
          </a:p>
        </p:txBody>
      </p:sp>
    </p:spTree>
    <p:extLst>
      <p:ext uri="{BB962C8B-B14F-4D97-AF65-F5344CB8AC3E}">
        <p14:creationId xmlns:p14="http://schemas.microsoft.com/office/powerpoint/2010/main" val="41209247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955265" y="404664"/>
            <a:ext cx="7772400" cy="820225"/>
          </a:xfrm>
        </p:spPr>
        <p:txBody>
          <a:bodyPr lIns="0" tIns="141732" rIns="0" bIns="0" rtlCol="0">
            <a:spAutoFit/>
          </a:bodyPr>
          <a:lstStyle/>
          <a:p>
            <a:pPr marL="2512695">
              <a:defRPr/>
            </a:pPr>
            <a:r>
              <a:rPr lang="tr-TR" b="1" spc="-25" dirty="0" smtClean="0">
                <a:solidFill>
                  <a:srgbClr val="7030A0"/>
                </a:solidFill>
              </a:rPr>
              <a:t>HİSTEROSKOPİ</a:t>
            </a:r>
            <a:endParaRPr lang="tr-TR" b="1" spc="-25" dirty="0">
              <a:solidFill>
                <a:srgbClr val="7030A0"/>
              </a:solidFill>
            </a:endParaRPr>
          </a:p>
        </p:txBody>
      </p:sp>
      <p:sp>
        <p:nvSpPr>
          <p:cNvPr id="3" name="object 3"/>
          <p:cNvSpPr txBox="1"/>
          <p:nvPr/>
        </p:nvSpPr>
        <p:spPr>
          <a:xfrm>
            <a:off x="0" y="1622425"/>
            <a:ext cx="4787899" cy="4970591"/>
          </a:xfrm>
          <a:prstGeom prst="rect">
            <a:avLst/>
          </a:prstGeom>
        </p:spPr>
        <p:txBody>
          <a:bodyPr wrap="square" lIns="0" tIns="0" rIns="0" bIns="0">
            <a:spAutoFit/>
          </a:bodyPr>
          <a:lstStyle>
            <a:lvl1pPr marL="355600" indent="-342900">
              <a:tabLst>
                <a:tab pos="354013" algn="l"/>
                <a:tab pos="355600" algn="l"/>
              </a:tabLst>
              <a:defRPr>
                <a:solidFill>
                  <a:schemeClr val="tx1"/>
                </a:solidFill>
                <a:latin typeface="Arial" panose="020B0604020202020204" pitchFamily="34" charset="0"/>
                <a:ea typeface="MS PGothic" panose="020B0600070205080204" pitchFamily="34" charset="-128"/>
              </a:defRPr>
            </a:lvl1pPr>
            <a:lvl2pPr marL="742950" indent="-285750">
              <a:tabLst>
                <a:tab pos="354013" algn="l"/>
                <a:tab pos="355600" algn="l"/>
              </a:tabLst>
              <a:defRPr>
                <a:solidFill>
                  <a:schemeClr val="tx1"/>
                </a:solidFill>
                <a:latin typeface="Arial" panose="020B0604020202020204" pitchFamily="34" charset="0"/>
                <a:ea typeface="MS PGothic" panose="020B0600070205080204" pitchFamily="34" charset="-128"/>
              </a:defRPr>
            </a:lvl2pPr>
            <a:lvl3pPr marL="1143000" indent="-228600">
              <a:tabLst>
                <a:tab pos="354013" algn="l"/>
                <a:tab pos="355600" algn="l"/>
              </a:tabLst>
              <a:defRPr>
                <a:solidFill>
                  <a:schemeClr val="tx1"/>
                </a:solidFill>
                <a:latin typeface="Arial" panose="020B0604020202020204" pitchFamily="34" charset="0"/>
                <a:ea typeface="MS PGothic" panose="020B0600070205080204" pitchFamily="34" charset="-128"/>
              </a:defRPr>
            </a:lvl3pPr>
            <a:lvl4pPr marL="1600200" indent="-228600">
              <a:tabLst>
                <a:tab pos="354013" algn="l"/>
                <a:tab pos="355600" algn="l"/>
              </a:tabLst>
              <a:defRPr>
                <a:solidFill>
                  <a:schemeClr val="tx1"/>
                </a:solidFill>
                <a:latin typeface="Arial" panose="020B0604020202020204" pitchFamily="34" charset="0"/>
                <a:ea typeface="MS PGothic" panose="020B0600070205080204" pitchFamily="34" charset="-128"/>
              </a:defRPr>
            </a:lvl4pPr>
            <a:lvl5pPr marL="2057400" indent="-228600">
              <a:tabLst>
                <a:tab pos="354013" algn="l"/>
                <a:tab pos="355600" algn="l"/>
              </a:tabLst>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tabLst>
                <a:tab pos="354013" algn="l"/>
                <a:tab pos="355600" algn="l"/>
              </a:tabLs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tabLst>
                <a:tab pos="354013" algn="l"/>
                <a:tab pos="355600" algn="l"/>
              </a:tabLs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tabLst>
                <a:tab pos="354013" algn="l"/>
                <a:tab pos="355600" algn="l"/>
              </a:tabLs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tabLst>
                <a:tab pos="354013" algn="l"/>
                <a:tab pos="355600" algn="l"/>
              </a:tabLst>
              <a:defRPr>
                <a:solidFill>
                  <a:schemeClr val="tx1"/>
                </a:solidFill>
                <a:latin typeface="Arial" panose="020B0604020202020204" pitchFamily="34" charset="0"/>
                <a:ea typeface="MS PGothic" panose="020B0600070205080204" pitchFamily="34" charset="-128"/>
              </a:defRPr>
            </a:lvl9pPr>
          </a:lstStyle>
          <a:p>
            <a:pPr>
              <a:buFont typeface="Arial" panose="020B0604020202020204" pitchFamily="34" charset="0"/>
              <a:buChar char="•"/>
            </a:pPr>
            <a:r>
              <a:rPr lang="tr-TR" altLang="tr-TR" sz="2400" dirty="0">
                <a:latin typeface="Calibri" panose="020F0502020204030204" pitchFamily="34" charset="0"/>
              </a:rPr>
              <a:t>Tanı ve tedavide </a:t>
            </a:r>
            <a:r>
              <a:rPr lang="tr-TR" altLang="tr-TR" sz="2400" dirty="0" smtClean="0">
                <a:latin typeface="Calibri" panose="020F0502020204030204" pitchFamily="34" charset="0"/>
              </a:rPr>
              <a:t>.</a:t>
            </a:r>
            <a:endParaRPr lang="tr-TR" altLang="tr-TR" sz="2400" dirty="0">
              <a:latin typeface="Calibri" panose="020F0502020204030204" pitchFamily="34" charset="0"/>
            </a:endParaRPr>
          </a:p>
          <a:p>
            <a:pPr>
              <a:spcBef>
                <a:spcPts val="675"/>
              </a:spcBef>
              <a:buFont typeface="Arial" panose="020B0604020202020204" pitchFamily="34" charset="0"/>
              <a:buChar char="•"/>
            </a:pPr>
            <a:r>
              <a:rPr lang="tr-TR" altLang="tr-TR" sz="2400" dirty="0">
                <a:latin typeface="Calibri" panose="020F0502020204030204" pitchFamily="34" charset="0"/>
              </a:rPr>
              <a:t>Adezyonların yerleşim  yerini, yaygınlığını ve  </a:t>
            </a:r>
            <a:r>
              <a:rPr lang="tr-TR" altLang="tr-TR" sz="2400" dirty="0" err="1">
                <a:latin typeface="Calibri" panose="020F0502020204030204" pitchFamily="34" charset="0"/>
              </a:rPr>
              <a:t>endometriumun</a:t>
            </a:r>
            <a:r>
              <a:rPr lang="tr-TR" altLang="tr-TR" sz="2400" dirty="0">
                <a:latin typeface="Calibri" panose="020F0502020204030204" pitchFamily="34" charset="0"/>
              </a:rPr>
              <a:t>  kalitesini gösterir</a:t>
            </a:r>
            <a:r>
              <a:rPr lang="tr-TR" altLang="tr-TR" sz="2400" dirty="0" smtClean="0">
                <a:latin typeface="Calibri" panose="020F0502020204030204" pitchFamily="34" charset="0"/>
              </a:rPr>
              <a:t>.</a:t>
            </a:r>
          </a:p>
          <a:p>
            <a:pPr>
              <a:spcBef>
                <a:spcPts val="675"/>
              </a:spcBef>
              <a:buFont typeface="Arial" panose="020B0604020202020204" pitchFamily="34" charset="0"/>
              <a:buChar char="•"/>
            </a:pPr>
            <a:r>
              <a:rPr lang="tr-TR" altLang="tr-TR" sz="2400" dirty="0" smtClean="0">
                <a:latin typeface="Calibri" panose="020F0502020204030204" pitchFamily="34" charset="0"/>
              </a:rPr>
              <a:t>Sınıflama yapmak tedavi sonuçlarını değerlendirmek </a:t>
            </a:r>
          </a:p>
          <a:p>
            <a:pPr>
              <a:spcBef>
                <a:spcPts val="675"/>
              </a:spcBef>
              <a:buFont typeface="Arial" panose="020B0604020202020204" pitchFamily="34" charset="0"/>
              <a:buChar char="•"/>
            </a:pPr>
            <a:r>
              <a:rPr lang="tr-TR" altLang="tr-TR" sz="2400" dirty="0" smtClean="0">
                <a:latin typeface="Calibri" panose="020F0502020204030204" pitchFamily="34" charset="0"/>
              </a:rPr>
              <a:t>Tedavi  kime ? </a:t>
            </a:r>
            <a:r>
              <a:rPr lang="tr-TR" altLang="tr-TR" sz="2400" dirty="0" err="1" smtClean="0">
                <a:latin typeface="Calibri" panose="020F0502020204030204" pitchFamily="34" charset="0"/>
              </a:rPr>
              <a:t>Semptomatik</a:t>
            </a:r>
            <a:r>
              <a:rPr lang="tr-TR" altLang="tr-TR" sz="2400" dirty="0" smtClean="0">
                <a:latin typeface="Calibri" panose="020F0502020204030204" pitchFamily="34" charset="0"/>
              </a:rPr>
              <a:t> olanlar ağrı ,</a:t>
            </a:r>
            <a:r>
              <a:rPr lang="tr-TR" altLang="tr-TR" sz="2400" dirty="0" err="1" smtClean="0">
                <a:latin typeface="Calibri" panose="020F0502020204030204" pitchFamily="34" charset="0"/>
              </a:rPr>
              <a:t>mens.bozukluk</a:t>
            </a:r>
            <a:r>
              <a:rPr lang="tr-TR" altLang="tr-TR" sz="2400" dirty="0" smtClean="0">
                <a:latin typeface="Calibri" panose="020F0502020204030204" pitchFamily="34" charset="0"/>
              </a:rPr>
              <a:t> ,</a:t>
            </a:r>
            <a:r>
              <a:rPr lang="tr-TR" altLang="tr-TR" sz="2400" dirty="0" err="1" smtClean="0">
                <a:latin typeface="Calibri" panose="020F0502020204030204" pitchFamily="34" charset="0"/>
              </a:rPr>
              <a:t>infertilite</a:t>
            </a:r>
            <a:r>
              <a:rPr lang="tr-TR" altLang="tr-TR" sz="2400" dirty="0" smtClean="0">
                <a:latin typeface="Calibri" panose="020F0502020204030204" pitchFamily="34" charset="0"/>
              </a:rPr>
              <a:t>, </a:t>
            </a:r>
            <a:r>
              <a:rPr lang="tr-TR" altLang="tr-TR" sz="2400" dirty="0" err="1" smtClean="0">
                <a:latin typeface="Calibri" panose="020F0502020204030204" pitchFamily="34" charset="0"/>
              </a:rPr>
              <a:t>tgk</a:t>
            </a:r>
            <a:endParaRPr lang="tr-TR" altLang="tr-TR" sz="2400" dirty="0" smtClean="0">
              <a:latin typeface="Calibri" panose="020F0502020204030204" pitchFamily="34" charset="0"/>
            </a:endParaRPr>
          </a:p>
          <a:p>
            <a:pPr>
              <a:spcBef>
                <a:spcPts val="675"/>
              </a:spcBef>
              <a:buFont typeface="Arial" panose="020B0604020202020204" pitchFamily="34" charset="0"/>
              <a:buChar char="•"/>
            </a:pPr>
            <a:r>
              <a:rPr lang="tr-TR" altLang="tr-TR" sz="2400" dirty="0" smtClean="0">
                <a:latin typeface="Calibri" panose="020F0502020204030204" pitchFamily="34" charset="0"/>
              </a:rPr>
              <a:t>Amaç : </a:t>
            </a:r>
            <a:r>
              <a:rPr lang="tr-TR" altLang="tr-TR" sz="2400" dirty="0" err="1" smtClean="0">
                <a:latin typeface="Calibri" panose="020F0502020204030204" pitchFamily="34" charset="0"/>
              </a:rPr>
              <a:t>kavite</a:t>
            </a:r>
            <a:r>
              <a:rPr lang="tr-TR" altLang="tr-TR" sz="2400" dirty="0" smtClean="0">
                <a:latin typeface="Calibri" panose="020F0502020204030204" pitchFamily="34" charset="0"/>
              </a:rPr>
              <a:t> bütünlüğünü restore etmek  </a:t>
            </a:r>
            <a:r>
              <a:rPr lang="tr-TR" altLang="tr-TR" sz="2400" dirty="0" err="1" smtClean="0">
                <a:latin typeface="Calibri" panose="020F0502020204030204" pitchFamily="34" charset="0"/>
              </a:rPr>
              <a:t>mens</a:t>
            </a:r>
            <a:r>
              <a:rPr lang="tr-TR" altLang="tr-TR" sz="2400" dirty="0" smtClean="0">
                <a:latin typeface="Calibri" panose="020F0502020204030204" pitchFamily="34" charset="0"/>
              </a:rPr>
              <a:t> düzelir</a:t>
            </a:r>
          </a:p>
          <a:p>
            <a:pPr marL="12700" indent="0">
              <a:spcBef>
                <a:spcPts val="675"/>
              </a:spcBef>
            </a:pPr>
            <a:r>
              <a:rPr lang="tr-TR" altLang="tr-TR" sz="2400" dirty="0">
                <a:latin typeface="Calibri" panose="020F0502020204030204" pitchFamily="34" charset="0"/>
              </a:rPr>
              <a:t> </a:t>
            </a:r>
            <a:r>
              <a:rPr lang="tr-TR" altLang="tr-TR" sz="2400" dirty="0" smtClean="0">
                <a:latin typeface="Calibri" panose="020F0502020204030204" pitchFamily="34" charset="0"/>
              </a:rPr>
              <a:t>    </a:t>
            </a:r>
            <a:r>
              <a:rPr lang="tr-TR" altLang="tr-TR" sz="2400" dirty="0" err="1" smtClean="0">
                <a:latin typeface="Calibri" panose="020F0502020204030204" pitchFamily="34" charset="0"/>
              </a:rPr>
              <a:t>fertilizasyon</a:t>
            </a:r>
            <a:r>
              <a:rPr lang="tr-TR" altLang="tr-TR" sz="2400" dirty="0" smtClean="0">
                <a:latin typeface="Calibri" panose="020F0502020204030204" pitchFamily="34" charset="0"/>
              </a:rPr>
              <a:t> ve </a:t>
            </a:r>
            <a:r>
              <a:rPr lang="tr-TR" altLang="tr-TR" sz="2400" dirty="0" err="1" smtClean="0">
                <a:latin typeface="Calibri" panose="020F0502020204030204" pitchFamily="34" charset="0"/>
              </a:rPr>
              <a:t>implantasyonu</a:t>
            </a:r>
            <a:r>
              <a:rPr lang="tr-TR" altLang="tr-TR" sz="2400" dirty="0" smtClean="0">
                <a:latin typeface="Calibri" panose="020F0502020204030204" pitchFamily="34" charset="0"/>
              </a:rPr>
              <a:t> </a:t>
            </a:r>
          </a:p>
          <a:p>
            <a:pPr marL="12700" indent="0">
              <a:spcBef>
                <a:spcPts val="675"/>
              </a:spcBef>
            </a:pPr>
            <a:r>
              <a:rPr lang="tr-TR" altLang="tr-TR" sz="2400" dirty="0">
                <a:latin typeface="Calibri" panose="020F0502020204030204" pitchFamily="34" charset="0"/>
              </a:rPr>
              <a:t> </a:t>
            </a:r>
            <a:r>
              <a:rPr lang="tr-TR" altLang="tr-TR" sz="2400" dirty="0" smtClean="0">
                <a:latin typeface="Calibri" panose="020F0502020204030204" pitchFamily="34" charset="0"/>
              </a:rPr>
              <a:t>    mümkün kılmak .</a:t>
            </a:r>
            <a:endParaRPr lang="tr-TR" altLang="tr-TR" sz="2400" dirty="0">
              <a:latin typeface="Calibri" panose="020F0502020204030204" pitchFamily="34" charset="0"/>
            </a:endParaRPr>
          </a:p>
        </p:txBody>
      </p:sp>
      <p:sp>
        <p:nvSpPr>
          <p:cNvPr id="23556" name="object 4"/>
          <p:cNvSpPr>
            <a:spLocks noChangeArrowheads="1"/>
          </p:cNvSpPr>
          <p:nvPr/>
        </p:nvSpPr>
        <p:spPr bwMode="auto">
          <a:xfrm>
            <a:off x="4932039" y="1196752"/>
            <a:ext cx="3842505" cy="2447925"/>
          </a:xfrm>
          <a:prstGeom prst="rect">
            <a:avLst/>
          </a:prstGeom>
          <a:blipFill dpi="0" rotWithShape="1">
            <a:blip r:embed="rId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endParaRPr lang="tr-TR" altLang="tr-TR"/>
          </a:p>
        </p:txBody>
      </p:sp>
      <p:sp>
        <p:nvSpPr>
          <p:cNvPr id="23557" name="object 5"/>
          <p:cNvSpPr>
            <a:spLocks noChangeArrowheads="1"/>
          </p:cNvSpPr>
          <p:nvPr/>
        </p:nvSpPr>
        <p:spPr bwMode="auto">
          <a:xfrm>
            <a:off x="4787900" y="4076700"/>
            <a:ext cx="4032250" cy="2093913"/>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endParaRPr lang="tr-TR" altLang="tr-TR"/>
          </a:p>
        </p:txBody>
      </p:sp>
    </p:spTree>
    <p:extLst>
      <p:ext uri="{BB962C8B-B14F-4D97-AF65-F5344CB8AC3E}">
        <p14:creationId xmlns:p14="http://schemas.microsoft.com/office/powerpoint/2010/main" val="6207702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8766</TotalTime>
  <Words>2099</Words>
  <Application>Microsoft Office PowerPoint</Application>
  <PresentationFormat>Ekran Gösterisi (4:3)</PresentationFormat>
  <Paragraphs>353</Paragraphs>
  <Slides>38</Slides>
  <Notes>5</Notes>
  <HiddenSlides>0</HiddenSlides>
  <MMClips>0</MMClips>
  <ScaleCrop>false</ScaleCrop>
  <HeadingPairs>
    <vt:vector size="4" baseType="variant">
      <vt:variant>
        <vt:lpstr>Tema</vt:lpstr>
      </vt:variant>
      <vt:variant>
        <vt:i4>1</vt:i4>
      </vt:variant>
      <vt:variant>
        <vt:lpstr>Slayt Başlıkları</vt:lpstr>
      </vt:variant>
      <vt:variant>
        <vt:i4>38</vt:i4>
      </vt:variant>
    </vt:vector>
  </HeadingPairs>
  <TitlesOfParts>
    <vt:vector size="39" baseType="lpstr">
      <vt:lpstr>Ofis Teması</vt:lpstr>
      <vt:lpstr>UTERİN SİNEŞİ VE MALFORMASYON YÖNETİMİ : HİSTEROSKOPİNİN YERİ</vt:lpstr>
      <vt:lpstr>PowerPoint Sunusu</vt:lpstr>
      <vt:lpstr>EPİDEMİOLOJİ</vt:lpstr>
      <vt:lpstr>ETİOLOJİ VE RİSK FAKTÖRLERİ</vt:lpstr>
      <vt:lpstr>SEMPTOMLAR </vt:lpstr>
      <vt:lpstr>TANI</vt:lpstr>
      <vt:lpstr>PowerPoint Sunusu</vt:lpstr>
      <vt:lpstr>PowerPoint Sunusu</vt:lpstr>
      <vt:lpstr>HİSTEROSKOPİ</vt:lpstr>
      <vt:lpstr>ASRM (AFS) SINIFLANDIRMASI</vt:lpstr>
      <vt:lpstr>European Society of Gynecological Endoscopy Sınıflandırması</vt:lpstr>
      <vt:lpstr>HİSTEROSKOPİK ADEZYOLİZİS</vt:lpstr>
      <vt:lpstr> HİSTEROSKOPİK ADEZYOLİZİS</vt:lpstr>
      <vt:lpstr>HİSTEROSKOPİK ADEZYOLİZ </vt:lpstr>
      <vt:lpstr>HİSTEROSKOPİK ADEZYOLİZ POST-OP TAKİP </vt:lpstr>
      <vt:lpstr>YENİDEN ADEZYON OLUŞUMUNUN ÖNLENMESİ</vt:lpstr>
      <vt:lpstr>YENİDEN ADEZYON OLUŞUMUNUN ÖNLENMESİ</vt:lpstr>
      <vt:lpstr>YENİDEN ADEZYON OLUŞUMUNUN ÖNLENMESİ</vt:lpstr>
      <vt:lpstr>  GEBE ÜTERÜSÜNDE  SİNEŞİ  RİSKİNİ AZALTMAK  </vt:lpstr>
      <vt:lpstr>GEBE UTERÜSÜNDE SİNEŞİ  RİSKİNİ AZALTMAK </vt:lpstr>
      <vt:lpstr>KONJENİTAL UTERİN MALFORMASYON </vt:lpstr>
      <vt:lpstr>ESHRE/ESGE Kadın Genital Sistem Anomalilerini yeniden sınıflandırmıştır. Human Reproduction, Vol.28, No.8 pp. 2032–2044, 2013</vt:lpstr>
      <vt:lpstr>HiSTEROSKOPİK YÖNETİM </vt:lpstr>
      <vt:lpstr>KLAS U2/SEPTAT UTERUS</vt:lpstr>
      <vt:lpstr>SEPTAT UTERUS </vt:lpstr>
      <vt:lpstr>PowerPoint Sunusu</vt:lpstr>
      <vt:lpstr>HİSTEROSKOPİK METROPLASTİ</vt:lpstr>
      <vt:lpstr>PowerPoint Sunusu</vt:lpstr>
      <vt:lpstr>HİSTEROSKOPİK SEPTUM METROPLASTİ</vt:lpstr>
      <vt:lpstr>SEPTUM İNSİZYONU </vt:lpstr>
      <vt:lpstr>SEPTUM REZEKSİYONU</vt:lpstr>
      <vt:lpstr>SEPTUM-HİSTEROSKOPİK METROPLASTİ</vt:lpstr>
      <vt:lpstr>Klas U1,Tip a/Dismorfik Uterus</vt:lpstr>
      <vt:lpstr>PowerPoint Sunusu</vt:lpstr>
      <vt:lpstr>PowerPoint Sunusu</vt:lpstr>
      <vt:lpstr>SONUÇ</vt:lpstr>
      <vt:lpstr>TEŞEKKÜRLER </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UTERİN SİNEŞİ - MALFORMASYON YÖNETİMİ : HİSTEROSKOPİNİN YERİ</dc:title>
  <dc:creator>Dr.Pelin</dc:creator>
  <cp:lastModifiedBy>Dr.Pelin</cp:lastModifiedBy>
  <cp:revision>303</cp:revision>
  <cp:lastPrinted>2018-03-10T21:07:18Z</cp:lastPrinted>
  <dcterms:created xsi:type="dcterms:W3CDTF">2018-02-18T07:52:35Z</dcterms:created>
  <dcterms:modified xsi:type="dcterms:W3CDTF">2018-03-11T05:59:59Z</dcterms:modified>
</cp:coreProperties>
</file>