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1"/>
  </p:notesMasterIdLst>
  <p:sldIdLst>
    <p:sldId id="256" r:id="rId2"/>
    <p:sldId id="257" r:id="rId3"/>
    <p:sldId id="303" r:id="rId4"/>
    <p:sldId id="260" r:id="rId5"/>
    <p:sldId id="311" r:id="rId6"/>
    <p:sldId id="313" r:id="rId7"/>
    <p:sldId id="262" r:id="rId8"/>
    <p:sldId id="327" r:id="rId9"/>
    <p:sldId id="334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276" r:id="rId18"/>
    <p:sldId id="277" r:id="rId19"/>
    <p:sldId id="288" r:id="rId20"/>
    <p:sldId id="289" r:id="rId21"/>
    <p:sldId id="293" r:id="rId22"/>
    <p:sldId id="302" r:id="rId23"/>
    <p:sldId id="328" r:id="rId24"/>
    <p:sldId id="330" r:id="rId25"/>
    <p:sldId id="329" r:id="rId26"/>
    <p:sldId id="314" r:id="rId27"/>
    <p:sldId id="323" r:id="rId28"/>
    <p:sldId id="324" r:id="rId29"/>
    <p:sldId id="325" r:id="rId30"/>
    <p:sldId id="315" r:id="rId31"/>
    <p:sldId id="318" r:id="rId32"/>
    <p:sldId id="316" r:id="rId33"/>
    <p:sldId id="317" r:id="rId34"/>
    <p:sldId id="312" r:id="rId35"/>
    <p:sldId id="319" r:id="rId36"/>
    <p:sldId id="320" r:id="rId37"/>
    <p:sldId id="321" r:id="rId38"/>
    <p:sldId id="333" r:id="rId39"/>
    <p:sldId id="332" r:id="rId40"/>
  </p:sldIdLst>
  <p:sldSz cx="9944100" cy="70993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85862"/>
  </p:normalViewPr>
  <p:slideViewPr>
    <p:cSldViewPr snapToGrid="0" snapToObjects="1">
      <p:cViewPr varScale="1">
        <p:scale>
          <a:sx n="97" d="100"/>
          <a:sy n="97" d="100"/>
        </p:scale>
        <p:origin x="8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esProps" Target="presProps.xml"/><Relationship Id="rId43" Type="http://schemas.openxmlformats.org/officeDocument/2006/relationships/viewProps" Target="viewProps.xml"/><Relationship Id="rId44" Type="http://schemas.openxmlformats.org/officeDocument/2006/relationships/theme" Target="theme/theme1.xml"/><Relationship Id="rId4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31357-E5C9-024E-A241-2C5262A4684D}" type="datetimeFigureOut">
              <a:rPr lang="en-US" smtClean="0"/>
              <a:t>3/8/18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68413" y="1143000"/>
            <a:ext cx="43211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AA605-C380-094E-9E3A-821928F187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12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268413" y="1143000"/>
            <a:ext cx="432117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tr-TR" dirty="0" smtClean="0">
                <a:ea typeface="ＭＳ Ｐゴシック" charset="-128"/>
              </a:rPr>
              <a:t>POP </a:t>
            </a:r>
            <a:r>
              <a:rPr lang="en-US" altLang="tr-TR" dirty="0" err="1" smtClean="0">
                <a:ea typeface="ＭＳ Ｐゴシック" charset="-128"/>
              </a:rPr>
              <a:t>cerrahisinin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amacı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semptomların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giderilmesinin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yanı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sıra</a:t>
            </a:r>
            <a:r>
              <a:rPr lang="en-US" altLang="tr-TR" dirty="0" smtClean="0">
                <a:ea typeface="ＭＳ Ｐゴシック" charset="-128"/>
              </a:rPr>
              <a:t> normal </a:t>
            </a:r>
            <a:r>
              <a:rPr lang="en-US" altLang="tr-TR" dirty="0" err="1" smtClean="0">
                <a:ea typeface="ＭＳ Ｐゴシック" charset="-128"/>
              </a:rPr>
              <a:t>anatominin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sağlanması</a:t>
            </a:r>
            <a:r>
              <a:rPr lang="en-US" altLang="tr-TR" dirty="0" smtClean="0">
                <a:ea typeface="ＭＳ Ｐゴシック" charset="-128"/>
              </a:rPr>
              <a:t>, </a:t>
            </a:r>
            <a:r>
              <a:rPr lang="en-US" altLang="tr-TR" dirty="0" err="1" smtClean="0">
                <a:ea typeface="ＭＳ Ｐゴシック" charset="-128"/>
              </a:rPr>
              <a:t>üriner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ve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bağırsak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fonksiyonlarının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sağlanması</a:t>
            </a:r>
            <a:r>
              <a:rPr lang="en-US" altLang="tr-TR" dirty="0" smtClean="0">
                <a:ea typeface="ＭＳ Ｐゴシック" charset="-128"/>
              </a:rPr>
              <a:t>, </a:t>
            </a:r>
            <a:r>
              <a:rPr lang="en-US" altLang="tr-TR" dirty="0" err="1" smtClean="0">
                <a:ea typeface="ＭＳ Ｐゴシック" charset="-128"/>
              </a:rPr>
              <a:t>cinsel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fonksiyonların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düzeltilmesi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ve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hayat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kalitesinin</a:t>
            </a:r>
            <a:r>
              <a:rPr lang="en-US" altLang="tr-TR" dirty="0" smtClean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düzeltilmesidir</a:t>
            </a:r>
            <a:r>
              <a:rPr lang="en-US" altLang="tr-TR" dirty="0" smtClean="0">
                <a:ea typeface="ＭＳ Ｐゴシック" charset="-128"/>
              </a:rPr>
              <a:t>.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B4966318-8CFD-4381-BCCD-9627ABE827E9}" type="slidenum">
              <a:rPr lang="tr-TR" altLang="tr-TR"/>
              <a:pPr>
                <a:spcBef>
                  <a:spcPct val="0"/>
                </a:spcBef>
              </a:pPr>
              <a:t>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86654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618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3359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825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5656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896841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Toplam</a:t>
            </a:r>
            <a:r>
              <a:rPr lang="en-US" dirty="0" smtClean="0"/>
              <a:t> 22 hasta 21 </a:t>
            </a:r>
            <a:r>
              <a:rPr lang="en-US" dirty="0" err="1" smtClean="0"/>
              <a:t>tane</a:t>
            </a:r>
            <a:r>
              <a:rPr lang="en-US" dirty="0" smtClean="0"/>
              <a:t> </a:t>
            </a:r>
            <a:r>
              <a:rPr lang="en-US" dirty="0" err="1" smtClean="0"/>
              <a:t>histeropektopeksi</a:t>
            </a:r>
            <a:r>
              <a:rPr lang="en-US" baseline="0" dirty="0" smtClean="0"/>
              <a:t> 1 </a:t>
            </a:r>
            <a:r>
              <a:rPr lang="en-US" baseline="0" dirty="0" err="1" smtClean="0"/>
              <a:t>tane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servikopektopeksi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6 </a:t>
            </a:r>
            <a:r>
              <a:rPr lang="en-US" baseline="0" dirty="0" err="1" smtClean="0"/>
              <a:t>aylık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takip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hayat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kalitesi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skorlarında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anlamlı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düzelme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AA605-C380-094E-9E3A-821928F18709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313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 </a:t>
            </a:r>
            <a:r>
              <a:rPr lang="en-US" dirty="0" err="1" smtClean="0"/>
              <a:t>aylık</a:t>
            </a:r>
            <a:r>
              <a:rPr lang="en-US" dirty="0" smtClean="0"/>
              <a:t> </a:t>
            </a:r>
            <a:r>
              <a:rPr lang="en-US" dirty="0" err="1" smtClean="0"/>
              <a:t>takip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AA605-C380-094E-9E3A-821928F18709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017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>
          <a:xfrm>
            <a:off x="1268413" y="1143000"/>
            <a:ext cx="4321175" cy="3086100"/>
          </a:xfrm>
        </p:spPr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Determining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prevalence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endometriosis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general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population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is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challenging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because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some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women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asymptomatic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those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with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symptoms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can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varied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nonspecific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presentations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definitive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diagnosis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typically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surgery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8A5D2B-08D5-1B4C-8851-FE72187E2617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05533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5808" y="1161854"/>
            <a:ext cx="8452485" cy="2471608"/>
          </a:xfrm>
        </p:spPr>
        <p:txBody>
          <a:bodyPr anchor="b"/>
          <a:lstStyle>
            <a:lvl1pPr algn="ctr">
              <a:defRPr sz="6211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43013" y="3728777"/>
            <a:ext cx="7458075" cy="1714020"/>
          </a:xfrm>
        </p:spPr>
        <p:txBody>
          <a:bodyPr/>
          <a:lstStyle>
            <a:lvl1pPr marL="0" indent="0" algn="ctr">
              <a:buNone/>
              <a:defRPr sz="2484"/>
            </a:lvl1pPr>
            <a:lvl2pPr marL="473293" indent="0" algn="ctr">
              <a:buNone/>
              <a:defRPr sz="2070"/>
            </a:lvl2pPr>
            <a:lvl3pPr marL="946587" indent="0" algn="ctr">
              <a:buNone/>
              <a:defRPr sz="1863"/>
            </a:lvl3pPr>
            <a:lvl4pPr marL="1419880" indent="0" algn="ctr">
              <a:buNone/>
              <a:defRPr sz="1656"/>
            </a:lvl4pPr>
            <a:lvl5pPr marL="1893174" indent="0" algn="ctr">
              <a:buNone/>
              <a:defRPr sz="1656"/>
            </a:lvl5pPr>
            <a:lvl6pPr marL="2366467" indent="0" algn="ctr">
              <a:buNone/>
              <a:defRPr sz="1656"/>
            </a:lvl6pPr>
            <a:lvl7pPr marL="2839761" indent="0" algn="ctr">
              <a:buNone/>
              <a:defRPr sz="1656"/>
            </a:lvl7pPr>
            <a:lvl8pPr marL="3313054" indent="0" algn="ctr">
              <a:buNone/>
              <a:defRPr sz="1656"/>
            </a:lvl8pPr>
            <a:lvl9pPr marL="3786348" indent="0" algn="ctr">
              <a:buNone/>
              <a:defRPr sz="1656"/>
            </a:lvl9pPr>
          </a:lstStyle>
          <a:p>
            <a:r>
              <a:rPr lang="tr-TR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54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17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16247" y="377972"/>
            <a:ext cx="2144197" cy="6016329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3658" y="377972"/>
            <a:ext cx="6308288" cy="6016329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415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54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8478" y="1769897"/>
            <a:ext cx="8576786" cy="2953111"/>
          </a:xfrm>
        </p:spPr>
        <p:txBody>
          <a:bodyPr anchor="b"/>
          <a:lstStyle>
            <a:lvl1pPr>
              <a:defRPr sz="6211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8478" y="4750946"/>
            <a:ext cx="8576786" cy="1552971"/>
          </a:xfrm>
        </p:spPr>
        <p:txBody>
          <a:bodyPr/>
          <a:lstStyle>
            <a:lvl1pPr marL="0" indent="0">
              <a:buNone/>
              <a:defRPr sz="2484">
                <a:solidFill>
                  <a:schemeClr val="tx1"/>
                </a:solidFill>
              </a:defRPr>
            </a:lvl1pPr>
            <a:lvl2pPr marL="473293" indent="0">
              <a:buNone/>
              <a:defRPr sz="2070">
                <a:solidFill>
                  <a:schemeClr val="tx1">
                    <a:tint val="75000"/>
                  </a:schemeClr>
                </a:solidFill>
              </a:defRPr>
            </a:lvl2pPr>
            <a:lvl3pPr marL="946587" indent="0">
              <a:buNone/>
              <a:defRPr sz="1863">
                <a:solidFill>
                  <a:schemeClr val="tx1">
                    <a:tint val="75000"/>
                  </a:schemeClr>
                </a:solidFill>
              </a:defRPr>
            </a:lvl3pPr>
            <a:lvl4pPr marL="1419880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4pPr>
            <a:lvl5pPr marL="1893174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5pPr>
            <a:lvl6pPr marL="2366467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6pPr>
            <a:lvl7pPr marL="2839761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7pPr>
            <a:lvl8pPr marL="3313054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8pPr>
            <a:lvl9pPr marL="3786348" indent="0">
              <a:buNone/>
              <a:defRPr sz="16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297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3657" y="1889860"/>
            <a:ext cx="4226243" cy="4504441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34200" y="1889860"/>
            <a:ext cx="4226243" cy="4504441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755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52" y="377974"/>
            <a:ext cx="8576786" cy="1372203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953" y="1740315"/>
            <a:ext cx="4206820" cy="852901"/>
          </a:xfrm>
        </p:spPr>
        <p:txBody>
          <a:bodyPr anchor="b"/>
          <a:lstStyle>
            <a:lvl1pPr marL="0" indent="0">
              <a:buNone/>
              <a:defRPr sz="2484" b="1"/>
            </a:lvl1pPr>
            <a:lvl2pPr marL="473293" indent="0">
              <a:buNone/>
              <a:defRPr sz="2070" b="1"/>
            </a:lvl2pPr>
            <a:lvl3pPr marL="946587" indent="0">
              <a:buNone/>
              <a:defRPr sz="1863" b="1"/>
            </a:lvl3pPr>
            <a:lvl4pPr marL="1419880" indent="0">
              <a:buNone/>
              <a:defRPr sz="1656" b="1"/>
            </a:lvl4pPr>
            <a:lvl5pPr marL="1893174" indent="0">
              <a:buNone/>
              <a:defRPr sz="1656" b="1"/>
            </a:lvl5pPr>
            <a:lvl6pPr marL="2366467" indent="0">
              <a:buNone/>
              <a:defRPr sz="1656" b="1"/>
            </a:lvl6pPr>
            <a:lvl7pPr marL="2839761" indent="0">
              <a:buNone/>
              <a:defRPr sz="1656" b="1"/>
            </a:lvl7pPr>
            <a:lvl8pPr marL="3313054" indent="0">
              <a:buNone/>
              <a:defRPr sz="1656" b="1"/>
            </a:lvl8pPr>
            <a:lvl9pPr marL="3786348" indent="0">
              <a:buNone/>
              <a:defRPr sz="1656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953" y="2593216"/>
            <a:ext cx="4206820" cy="3814231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4201" y="1740315"/>
            <a:ext cx="4227538" cy="852901"/>
          </a:xfrm>
        </p:spPr>
        <p:txBody>
          <a:bodyPr anchor="b"/>
          <a:lstStyle>
            <a:lvl1pPr marL="0" indent="0">
              <a:buNone/>
              <a:defRPr sz="2484" b="1"/>
            </a:lvl1pPr>
            <a:lvl2pPr marL="473293" indent="0">
              <a:buNone/>
              <a:defRPr sz="2070" b="1"/>
            </a:lvl2pPr>
            <a:lvl3pPr marL="946587" indent="0">
              <a:buNone/>
              <a:defRPr sz="1863" b="1"/>
            </a:lvl3pPr>
            <a:lvl4pPr marL="1419880" indent="0">
              <a:buNone/>
              <a:defRPr sz="1656" b="1"/>
            </a:lvl4pPr>
            <a:lvl5pPr marL="1893174" indent="0">
              <a:buNone/>
              <a:defRPr sz="1656" b="1"/>
            </a:lvl5pPr>
            <a:lvl6pPr marL="2366467" indent="0">
              <a:buNone/>
              <a:defRPr sz="1656" b="1"/>
            </a:lvl6pPr>
            <a:lvl7pPr marL="2839761" indent="0">
              <a:buNone/>
              <a:defRPr sz="1656" b="1"/>
            </a:lvl7pPr>
            <a:lvl8pPr marL="3313054" indent="0">
              <a:buNone/>
              <a:defRPr sz="1656" b="1"/>
            </a:lvl8pPr>
            <a:lvl9pPr marL="3786348" indent="0">
              <a:buNone/>
              <a:defRPr sz="1656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4201" y="2593216"/>
            <a:ext cx="4227538" cy="3814231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97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82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524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52" y="473287"/>
            <a:ext cx="3207231" cy="1656503"/>
          </a:xfrm>
        </p:spPr>
        <p:txBody>
          <a:bodyPr anchor="b"/>
          <a:lstStyle>
            <a:lvl1pPr>
              <a:defRPr sz="3313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7538" y="1022169"/>
            <a:ext cx="5034201" cy="5045104"/>
          </a:xfrm>
        </p:spPr>
        <p:txBody>
          <a:bodyPr/>
          <a:lstStyle>
            <a:lvl1pPr>
              <a:defRPr sz="3313"/>
            </a:lvl1pPr>
            <a:lvl2pPr>
              <a:defRPr sz="2899"/>
            </a:lvl2pPr>
            <a:lvl3pPr>
              <a:defRPr sz="2484"/>
            </a:lvl3pPr>
            <a:lvl4pPr>
              <a:defRPr sz="2070"/>
            </a:lvl4pPr>
            <a:lvl5pPr>
              <a:defRPr sz="2070"/>
            </a:lvl5pPr>
            <a:lvl6pPr>
              <a:defRPr sz="2070"/>
            </a:lvl6pPr>
            <a:lvl7pPr>
              <a:defRPr sz="2070"/>
            </a:lvl7pPr>
            <a:lvl8pPr>
              <a:defRPr sz="2070"/>
            </a:lvl8pPr>
            <a:lvl9pPr>
              <a:defRPr sz="207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952" y="2129790"/>
            <a:ext cx="3207231" cy="3945699"/>
          </a:xfrm>
        </p:spPr>
        <p:txBody>
          <a:bodyPr/>
          <a:lstStyle>
            <a:lvl1pPr marL="0" indent="0">
              <a:buNone/>
              <a:defRPr sz="1656"/>
            </a:lvl1pPr>
            <a:lvl2pPr marL="473293" indent="0">
              <a:buNone/>
              <a:defRPr sz="1449"/>
            </a:lvl2pPr>
            <a:lvl3pPr marL="946587" indent="0">
              <a:buNone/>
              <a:defRPr sz="1242"/>
            </a:lvl3pPr>
            <a:lvl4pPr marL="1419880" indent="0">
              <a:buNone/>
              <a:defRPr sz="1035"/>
            </a:lvl4pPr>
            <a:lvl5pPr marL="1893174" indent="0">
              <a:buNone/>
              <a:defRPr sz="1035"/>
            </a:lvl5pPr>
            <a:lvl6pPr marL="2366467" indent="0">
              <a:buNone/>
              <a:defRPr sz="1035"/>
            </a:lvl6pPr>
            <a:lvl7pPr marL="2839761" indent="0">
              <a:buNone/>
              <a:defRPr sz="1035"/>
            </a:lvl7pPr>
            <a:lvl8pPr marL="3313054" indent="0">
              <a:buNone/>
              <a:defRPr sz="1035"/>
            </a:lvl8pPr>
            <a:lvl9pPr marL="3786348" indent="0">
              <a:buNone/>
              <a:defRPr sz="1035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872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952" y="473287"/>
            <a:ext cx="3207231" cy="1656503"/>
          </a:xfrm>
        </p:spPr>
        <p:txBody>
          <a:bodyPr anchor="b"/>
          <a:lstStyle>
            <a:lvl1pPr>
              <a:defRPr sz="3313"/>
            </a:lvl1pPr>
          </a:lstStyle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27538" y="1022169"/>
            <a:ext cx="5034201" cy="5045104"/>
          </a:xfrm>
        </p:spPr>
        <p:txBody>
          <a:bodyPr anchor="t"/>
          <a:lstStyle>
            <a:lvl1pPr marL="0" indent="0">
              <a:buNone/>
              <a:defRPr sz="3313"/>
            </a:lvl1pPr>
            <a:lvl2pPr marL="473293" indent="0">
              <a:buNone/>
              <a:defRPr sz="2899"/>
            </a:lvl2pPr>
            <a:lvl3pPr marL="946587" indent="0">
              <a:buNone/>
              <a:defRPr sz="2484"/>
            </a:lvl3pPr>
            <a:lvl4pPr marL="1419880" indent="0">
              <a:buNone/>
              <a:defRPr sz="2070"/>
            </a:lvl4pPr>
            <a:lvl5pPr marL="1893174" indent="0">
              <a:buNone/>
              <a:defRPr sz="2070"/>
            </a:lvl5pPr>
            <a:lvl6pPr marL="2366467" indent="0">
              <a:buNone/>
              <a:defRPr sz="2070"/>
            </a:lvl6pPr>
            <a:lvl7pPr marL="2839761" indent="0">
              <a:buNone/>
              <a:defRPr sz="2070"/>
            </a:lvl7pPr>
            <a:lvl8pPr marL="3313054" indent="0">
              <a:buNone/>
              <a:defRPr sz="2070"/>
            </a:lvl8pPr>
            <a:lvl9pPr marL="3786348" indent="0">
              <a:buNone/>
              <a:defRPr sz="2070"/>
            </a:lvl9pPr>
          </a:lstStyle>
          <a:p>
            <a:r>
              <a:rPr lang="tr-TR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4952" y="2129790"/>
            <a:ext cx="3207231" cy="3945699"/>
          </a:xfrm>
        </p:spPr>
        <p:txBody>
          <a:bodyPr/>
          <a:lstStyle>
            <a:lvl1pPr marL="0" indent="0">
              <a:buNone/>
              <a:defRPr sz="1656"/>
            </a:lvl1pPr>
            <a:lvl2pPr marL="473293" indent="0">
              <a:buNone/>
              <a:defRPr sz="1449"/>
            </a:lvl2pPr>
            <a:lvl3pPr marL="946587" indent="0">
              <a:buNone/>
              <a:defRPr sz="1242"/>
            </a:lvl3pPr>
            <a:lvl4pPr marL="1419880" indent="0">
              <a:buNone/>
              <a:defRPr sz="1035"/>
            </a:lvl4pPr>
            <a:lvl5pPr marL="1893174" indent="0">
              <a:buNone/>
              <a:defRPr sz="1035"/>
            </a:lvl5pPr>
            <a:lvl6pPr marL="2366467" indent="0">
              <a:buNone/>
              <a:defRPr sz="1035"/>
            </a:lvl6pPr>
            <a:lvl7pPr marL="2839761" indent="0">
              <a:buNone/>
              <a:defRPr sz="1035"/>
            </a:lvl7pPr>
            <a:lvl8pPr marL="3313054" indent="0">
              <a:buNone/>
              <a:defRPr sz="1035"/>
            </a:lvl8pPr>
            <a:lvl9pPr marL="3786348" indent="0">
              <a:buNone/>
              <a:defRPr sz="1035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34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3657" y="377974"/>
            <a:ext cx="8576786" cy="13722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3657" y="1889860"/>
            <a:ext cx="8576786" cy="4504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3657" y="6580001"/>
            <a:ext cx="2237423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1D88CD-47C0-7542-A5CE-31B11643F3FE}" type="datetimeFigureOut">
              <a:rPr lang="en-US" smtClean="0"/>
              <a:t>3/8/18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93983" y="6580001"/>
            <a:ext cx="3356134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23020" y="6580001"/>
            <a:ext cx="2237423" cy="3779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F9F9D-5D81-EA43-A0FE-6B3968A281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69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46587" rtl="0" eaLnBrk="1" latinLnBrk="0" hangingPunct="1">
        <a:lnSpc>
          <a:spcPct val="90000"/>
        </a:lnSpc>
        <a:spcBef>
          <a:spcPct val="0"/>
        </a:spcBef>
        <a:buNone/>
        <a:defRPr sz="455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6647" indent="-236647" algn="l" defTabSz="946587" rtl="0" eaLnBrk="1" latinLnBrk="0" hangingPunct="1">
        <a:lnSpc>
          <a:spcPct val="90000"/>
        </a:lnSpc>
        <a:spcBef>
          <a:spcPts val="1035"/>
        </a:spcBef>
        <a:buFont typeface="Arial" panose="020B0604020202020204" pitchFamily="34" charset="0"/>
        <a:buChar char="•"/>
        <a:defRPr sz="2899" kern="1200">
          <a:solidFill>
            <a:schemeClr val="tx1"/>
          </a:solidFill>
          <a:latin typeface="+mn-lt"/>
          <a:ea typeface="+mn-ea"/>
          <a:cs typeface="+mn-cs"/>
        </a:defRPr>
      </a:lvl1pPr>
      <a:lvl2pPr marL="709940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2484" kern="1200">
          <a:solidFill>
            <a:schemeClr val="tx1"/>
          </a:solidFill>
          <a:latin typeface="+mn-lt"/>
          <a:ea typeface="+mn-ea"/>
          <a:cs typeface="+mn-cs"/>
        </a:defRPr>
      </a:lvl2pPr>
      <a:lvl3pPr marL="1183234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2070" kern="1200">
          <a:solidFill>
            <a:schemeClr val="tx1"/>
          </a:solidFill>
          <a:latin typeface="+mn-lt"/>
          <a:ea typeface="+mn-ea"/>
          <a:cs typeface="+mn-cs"/>
        </a:defRPr>
      </a:lvl3pPr>
      <a:lvl4pPr marL="1656527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4pPr>
      <a:lvl5pPr marL="2129820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5pPr>
      <a:lvl6pPr marL="2603114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6pPr>
      <a:lvl7pPr marL="3076407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7pPr>
      <a:lvl8pPr marL="3549701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8pPr>
      <a:lvl9pPr marL="4022994" indent="-236647" algn="l" defTabSz="946587" rtl="0" eaLnBrk="1" latinLnBrk="0" hangingPunct="1">
        <a:lnSpc>
          <a:spcPct val="90000"/>
        </a:lnSpc>
        <a:spcBef>
          <a:spcPts val="518"/>
        </a:spcBef>
        <a:buFont typeface="Arial" panose="020B0604020202020204" pitchFamily="34" charset="0"/>
        <a:buChar char="•"/>
        <a:defRPr sz="18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1pPr>
      <a:lvl2pPr marL="473293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2pPr>
      <a:lvl3pPr marL="946587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3pPr>
      <a:lvl4pPr marL="1419880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4pPr>
      <a:lvl5pPr marL="1893174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5pPr>
      <a:lvl6pPr marL="2366467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6pPr>
      <a:lvl7pPr marL="2839761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7pPr>
      <a:lvl8pPr marL="3313054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8pPr>
      <a:lvl9pPr marL="3786348" algn="l" defTabSz="946587" rtl="0" eaLnBrk="1" latinLnBrk="0" hangingPunct="1">
        <a:defRPr sz="18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4" Type="http://schemas.openxmlformats.org/officeDocument/2006/relationships/hyperlink" Target="https://www.ncbi.nlm.nih.gov/pubmed/15458906" TargetMode="External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31.tiff"/><Relationship Id="rId3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g"/><Relationship Id="rId3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g"/><Relationship Id="rId3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37.tiff"/><Relationship Id="rId5" Type="http://schemas.openxmlformats.org/officeDocument/2006/relationships/image" Target="../media/image38.tif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2.png"/><Relationship Id="rId5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tiff"/><Relationship Id="rId3" Type="http://schemas.openxmlformats.org/officeDocument/2006/relationships/image" Target="../media/image43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2.png"/><Relationship Id="rId5" Type="http://schemas.openxmlformats.org/officeDocument/2006/relationships/image" Target="../media/image39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4" Type="http://schemas.openxmlformats.org/officeDocument/2006/relationships/image" Target="../media/image47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tif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tiff"/><Relationship Id="rId3" Type="http://schemas.openxmlformats.org/officeDocument/2006/relationships/image" Target="../media/image50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tiff"/><Relationship Id="rId4" Type="http://schemas.openxmlformats.org/officeDocument/2006/relationships/image" Target="../media/image53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tif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tiff"/><Relationship Id="rId3" Type="http://schemas.openxmlformats.org/officeDocument/2006/relationships/image" Target="../media/image55.tif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tiff"/><Relationship Id="rId3" Type="http://schemas.openxmlformats.org/officeDocument/2006/relationships/image" Target="../media/image57.tif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tiff"/><Relationship Id="rId4" Type="http://schemas.openxmlformats.org/officeDocument/2006/relationships/image" Target="../media/image59.tiff"/><Relationship Id="rId5" Type="http://schemas.openxmlformats.org/officeDocument/2006/relationships/image" Target="../media/image60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tiff"/><Relationship Id="rId4" Type="http://schemas.openxmlformats.org/officeDocument/2006/relationships/image" Target="../media/image62.tiff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3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accent5"/>
          </a:solidFill>
        </p:spPr>
        <p:txBody>
          <a:bodyPr/>
          <a:lstStyle/>
          <a:p>
            <a:r>
              <a:rPr lang="en-US" dirty="0" err="1" smtClean="0">
                <a:solidFill>
                  <a:schemeClr val="bg1"/>
                </a:solidFill>
              </a:rPr>
              <a:t>Apikal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Prolapsusun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Laparoskopik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Tedavisi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4287838"/>
            <a:ext cx="6477000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4494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584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Title 1"/>
          <p:cNvSpPr>
            <a:spLocks noGrp="1"/>
          </p:cNvSpPr>
          <p:nvPr>
            <p:ph type="title"/>
          </p:nvPr>
        </p:nvSpPr>
        <p:spPr>
          <a:xfrm>
            <a:off x="301083" y="377974"/>
            <a:ext cx="2865863" cy="1372203"/>
          </a:xfrm>
          <a:solidFill>
            <a:schemeClr val="accent5"/>
          </a:solidFill>
        </p:spPr>
        <p:txBody>
          <a:bodyPr/>
          <a:lstStyle/>
          <a:p>
            <a:r>
              <a:rPr lang="en-US" altLang="en-US" b="1" dirty="0">
                <a:solidFill>
                  <a:schemeClr val="bg1"/>
                </a:solidFill>
              </a:rPr>
              <a:t>5 </a:t>
            </a:r>
            <a:r>
              <a:rPr lang="en-US" altLang="en-US" b="1" dirty="0" err="1">
                <a:solidFill>
                  <a:schemeClr val="bg1"/>
                </a:solidFill>
              </a:rPr>
              <a:t>Basamak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4098" name="Content Placeholder 6"/>
          <p:cNvSpPr>
            <a:spLocks noGrp="1"/>
          </p:cNvSpPr>
          <p:nvPr>
            <p:ph idx="1"/>
          </p:nvPr>
        </p:nvSpPr>
        <p:spPr>
          <a:xfrm>
            <a:off x="659883" y="2902167"/>
            <a:ext cx="4499510" cy="3700839"/>
          </a:xfrm>
        </p:spPr>
        <p:txBody>
          <a:bodyPr/>
          <a:lstStyle/>
          <a:p>
            <a:r>
              <a:rPr lang="en-US" altLang="en-US"/>
              <a:t>Promontoryumun disseksiyonu</a:t>
            </a:r>
          </a:p>
          <a:p>
            <a:r>
              <a:rPr lang="en-US" altLang="en-US"/>
              <a:t>Vagina anterior ve posterior duvarlarının hazırlanması</a:t>
            </a:r>
          </a:p>
          <a:p>
            <a:endParaRPr lang="en-US" altLang="en-US"/>
          </a:p>
        </p:txBody>
      </p:sp>
      <p:pic>
        <p:nvPicPr>
          <p:cNvPr id="4099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372" y="307308"/>
            <a:ext cx="2916957" cy="230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70" y="238287"/>
            <a:ext cx="3378741" cy="2524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8764" y="4752587"/>
            <a:ext cx="3431328" cy="2300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379" y="2400944"/>
            <a:ext cx="2905454" cy="251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321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itle 1"/>
          <p:cNvSpPr>
            <a:spLocks noGrp="1"/>
          </p:cNvSpPr>
          <p:nvPr>
            <p:ph type="title"/>
          </p:nvPr>
        </p:nvSpPr>
        <p:spPr>
          <a:xfrm>
            <a:off x="607295" y="377973"/>
            <a:ext cx="3610455" cy="1372203"/>
          </a:xfrm>
          <a:solidFill>
            <a:schemeClr val="accent5"/>
          </a:solidFill>
        </p:spPr>
        <p:txBody>
          <a:bodyPr/>
          <a:lstStyle/>
          <a:p>
            <a:r>
              <a:rPr lang="en-US" altLang="en-US" b="1">
                <a:solidFill>
                  <a:schemeClr val="bg1"/>
                </a:solidFill>
              </a:rPr>
              <a:t>5 </a:t>
            </a:r>
            <a:r>
              <a:rPr lang="en-US" altLang="en-US" b="1" dirty="0" err="1">
                <a:solidFill>
                  <a:schemeClr val="bg1"/>
                </a:solidFill>
              </a:rPr>
              <a:t>basamak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5122" name="Content Placeholder 5"/>
          <p:cNvSpPr>
            <a:spLocks noGrp="1"/>
          </p:cNvSpPr>
          <p:nvPr>
            <p:ph idx="1"/>
          </p:nvPr>
        </p:nvSpPr>
        <p:spPr>
          <a:xfrm>
            <a:off x="303275" y="2252545"/>
            <a:ext cx="3914475" cy="4002069"/>
          </a:xfrm>
        </p:spPr>
        <p:txBody>
          <a:bodyPr/>
          <a:lstStyle/>
          <a:p>
            <a:r>
              <a:rPr lang="en-US" altLang="en-US" dirty="0" err="1"/>
              <a:t>Meşin</a:t>
            </a:r>
            <a:r>
              <a:rPr lang="en-US" altLang="en-US" dirty="0"/>
              <a:t> vagina anterior </a:t>
            </a:r>
            <a:r>
              <a:rPr lang="en-US" altLang="en-US" dirty="0" err="1"/>
              <a:t>ve</a:t>
            </a:r>
            <a:r>
              <a:rPr lang="en-US" altLang="en-US" dirty="0"/>
              <a:t> posterior </a:t>
            </a:r>
            <a:r>
              <a:rPr lang="en-US" altLang="en-US" dirty="0" err="1"/>
              <a:t>duvarlarına</a:t>
            </a:r>
            <a:r>
              <a:rPr lang="en-US" altLang="en-US" dirty="0"/>
              <a:t> </a:t>
            </a:r>
            <a:r>
              <a:rPr lang="en-US" altLang="en-US" dirty="0" err="1"/>
              <a:t>fiksasyonu</a:t>
            </a:r>
            <a:endParaRPr lang="en-US" altLang="en-US" dirty="0"/>
          </a:p>
          <a:p>
            <a:r>
              <a:rPr lang="en-US" altLang="en-US" dirty="0" err="1"/>
              <a:t>Meşin</a:t>
            </a:r>
            <a:r>
              <a:rPr lang="en-US" altLang="en-US" dirty="0"/>
              <a:t> anterior longitudinal </a:t>
            </a:r>
            <a:r>
              <a:rPr lang="en-US" altLang="en-US" dirty="0" err="1"/>
              <a:t>ligamana</a:t>
            </a:r>
            <a:r>
              <a:rPr lang="en-US" altLang="en-US" dirty="0"/>
              <a:t> </a:t>
            </a:r>
            <a:r>
              <a:rPr lang="en-US" altLang="en-US" dirty="0" err="1"/>
              <a:t>fiksasyonu</a:t>
            </a:r>
            <a:endParaRPr lang="en-US" altLang="en-US" dirty="0"/>
          </a:p>
          <a:p>
            <a:r>
              <a:rPr lang="en-US" altLang="en-US" dirty="0" err="1"/>
              <a:t>Peritonizasyon</a:t>
            </a:r>
            <a:endParaRPr lang="en-US" altLang="en-US" dirty="0"/>
          </a:p>
        </p:txBody>
      </p:sp>
      <p:pic>
        <p:nvPicPr>
          <p:cNvPr id="512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36" y="141329"/>
            <a:ext cx="2992553" cy="27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36" y="2995840"/>
            <a:ext cx="3615384" cy="281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1946" y="4609616"/>
            <a:ext cx="2962971" cy="239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7824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le 1"/>
          <p:cNvSpPr>
            <a:spLocks noGrp="1"/>
          </p:cNvSpPr>
          <p:nvPr>
            <p:ph type="title"/>
          </p:nvPr>
        </p:nvSpPr>
        <p:spPr>
          <a:xfrm>
            <a:off x="683657" y="220211"/>
            <a:ext cx="8576786" cy="1372203"/>
          </a:xfrm>
          <a:solidFill>
            <a:schemeClr val="accent5"/>
          </a:solidFill>
        </p:spPr>
        <p:txBody>
          <a:bodyPr/>
          <a:lstStyle/>
          <a:p>
            <a:r>
              <a:rPr lang="en-US" altLang="en-US" b="1" dirty="0" err="1">
                <a:solidFill>
                  <a:schemeClr val="bg1"/>
                </a:solidFill>
              </a:rPr>
              <a:t>Laparoskopik</a:t>
            </a:r>
            <a:r>
              <a:rPr lang="en-US" altLang="en-US" b="1" dirty="0">
                <a:solidFill>
                  <a:schemeClr val="bg1"/>
                </a:solidFill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</a:rPr>
              <a:t>Sakrokolpopeksi</a:t>
            </a:r>
            <a:r>
              <a:rPr lang="en-US" altLang="en-US" b="1" dirty="0">
                <a:solidFill>
                  <a:schemeClr val="bg1"/>
                </a:solidFill>
              </a:rPr>
              <a:t>: </a:t>
            </a:r>
            <a:r>
              <a:rPr lang="en-US" altLang="en-US" b="1" dirty="0" err="1">
                <a:solidFill>
                  <a:schemeClr val="bg1"/>
                </a:solidFill>
              </a:rPr>
              <a:t>Ekipman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pic>
        <p:nvPicPr>
          <p:cNvPr id="6146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81" y="1786330"/>
            <a:ext cx="3385314" cy="2560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372" y="1750175"/>
            <a:ext cx="3523356" cy="232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869" y="4529090"/>
            <a:ext cx="3181538" cy="2326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624" y="1786329"/>
            <a:ext cx="3043496" cy="1331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2330" y="3105944"/>
            <a:ext cx="2300699" cy="1577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10" b="19325"/>
          <a:stretch>
            <a:fillRect/>
          </a:stretch>
        </p:blipFill>
        <p:spPr bwMode="auto">
          <a:xfrm>
            <a:off x="3662295" y="4838041"/>
            <a:ext cx="2958042" cy="170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3135" y="4672063"/>
            <a:ext cx="2709894" cy="2039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6355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>
          <a:xfrm>
            <a:off x="709075" y="166101"/>
            <a:ext cx="8576786" cy="1372203"/>
          </a:xfrm>
          <a:solidFill>
            <a:schemeClr val="accent5"/>
          </a:solidFill>
        </p:spPr>
        <p:txBody>
          <a:bodyPr/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</a:rPr>
              <a:t>Manipülatör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pic>
        <p:nvPicPr>
          <p:cNvPr id="717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72" y="1761678"/>
            <a:ext cx="5377062" cy="18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3973" y="3589091"/>
            <a:ext cx="3391888" cy="25636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812" y="4639196"/>
            <a:ext cx="3944056" cy="182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58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itle 2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</a:rPr>
              <a:t>Operasyon</a:t>
            </a:r>
            <a:r>
              <a:rPr lang="en-US" altLang="en-US" b="1" dirty="0">
                <a:solidFill>
                  <a:schemeClr val="bg1"/>
                </a:solidFill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</a:rPr>
              <a:t>Önerileri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83657" y="1889860"/>
            <a:ext cx="8576786" cy="5014523"/>
          </a:xfrm>
        </p:spPr>
        <p:txBody>
          <a:bodyPr rtlCol="0" anchor="ctr">
            <a:normAutofit fontScale="70000" lnSpcReduction="20000"/>
          </a:bodyPr>
          <a:lstStyle/>
          <a:p>
            <a:pPr>
              <a:lnSpc>
                <a:spcPct val="120000"/>
              </a:lnSpc>
              <a:defRPr/>
            </a:pPr>
            <a:r>
              <a:rPr lang="en-US" b="1" dirty="0" err="1" smtClean="0"/>
              <a:t>Anatomik</a:t>
            </a:r>
            <a:r>
              <a:rPr lang="en-US" b="1" dirty="0" smtClean="0"/>
              <a:t> </a:t>
            </a:r>
            <a:r>
              <a:rPr lang="en-US" b="1" dirty="0" err="1" smtClean="0"/>
              <a:t>yapıların</a:t>
            </a:r>
            <a:r>
              <a:rPr lang="en-US" b="1" dirty="0" smtClean="0"/>
              <a:t> </a:t>
            </a:r>
            <a:r>
              <a:rPr lang="en-US" b="1" dirty="0" err="1" smtClean="0"/>
              <a:t>tanınması</a:t>
            </a:r>
            <a:endParaRPr lang="en-US" b="1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Promontoryumu</a:t>
            </a:r>
            <a:r>
              <a:rPr lang="en-US" dirty="0" smtClean="0"/>
              <a:t> </a:t>
            </a:r>
            <a:r>
              <a:rPr lang="en-US" dirty="0" err="1" smtClean="0"/>
              <a:t>hazırlanması</a:t>
            </a:r>
            <a:r>
              <a:rPr lang="en-US" dirty="0" smtClean="0"/>
              <a:t>, </a:t>
            </a:r>
            <a:r>
              <a:rPr lang="en-US" dirty="0" err="1"/>
              <a:t>k</a:t>
            </a:r>
            <a:r>
              <a:rPr lang="en-US" dirty="0" err="1" smtClean="0"/>
              <a:t>ontrollü</a:t>
            </a:r>
            <a:r>
              <a:rPr lang="en-US" dirty="0" smtClean="0"/>
              <a:t> </a:t>
            </a:r>
            <a:r>
              <a:rPr lang="en-US" dirty="0" err="1" smtClean="0"/>
              <a:t>disseksiyon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b="1" i="1" dirty="0" smtClean="0"/>
              <a:t>Vagina </a:t>
            </a:r>
            <a:r>
              <a:rPr lang="en-US" b="1" i="1" dirty="0" err="1" smtClean="0"/>
              <a:t>duvarlarının</a:t>
            </a:r>
            <a:r>
              <a:rPr lang="en-US" b="1" i="1" dirty="0" smtClean="0"/>
              <a:t> </a:t>
            </a:r>
            <a:r>
              <a:rPr lang="en-US" b="1" i="1" dirty="0" err="1" smtClean="0"/>
              <a:t>geniş</a:t>
            </a:r>
            <a:r>
              <a:rPr lang="en-US" b="1" i="1" dirty="0" smtClean="0"/>
              <a:t> </a:t>
            </a:r>
            <a:r>
              <a:rPr lang="en-US" b="1" i="1" dirty="0" err="1" smtClean="0"/>
              <a:t>disseksiyonu</a:t>
            </a:r>
            <a:endParaRPr lang="en-US" b="1" i="1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Propilen</a:t>
            </a:r>
            <a:r>
              <a:rPr lang="en-US" dirty="0" smtClean="0"/>
              <a:t> </a:t>
            </a:r>
            <a:r>
              <a:rPr lang="en-US" dirty="0" err="1" smtClean="0"/>
              <a:t>meş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Vaginada</a:t>
            </a:r>
            <a:r>
              <a:rPr lang="en-US" dirty="0" smtClean="0"/>
              <a:t> </a:t>
            </a:r>
            <a:r>
              <a:rPr lang="en-US" dirty="0" err="1" smtClean="0"/>
              <a:t>absorbabl</a:t>
            </a:r>
            <a:r>
              <a:rPr lang="en-US" dirty="0" smtClean="0"/>
              <a:t> </a:t>
            </a:r>
            <a:r>
              <a:rPr lang="en-US" dirty="0" err="1" smtClean="0"/>
              <a:t>sütürler</a:t>
            </a:r>
            <a:r>
              <a:rPr lang="en-US" dirty="0" smtClean="0"/>
              <a:t> </a:t>
            </a:r>
            <a:r>
              <a:rPr lang="en-US" dirty="0" err="1" smtClean="0"/>
              <a:t>tercih</a:t>
            </a:r>
            <a:r>
              <a:rPr lang="en-US" dirty="0" smtClean="0"/>
              <a:t> </a:t>
            </a:r>
            <a:r>
              <a:rPr lang="en-US" dirty="0" err="1" smtClean="0"/>
              <a:t>edilmeli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Meş</a:t>
            </a:r>
            <a:r>
              <a:rPr lang="en-US" dirty="0" smtClean="0"/>
              <a:t> </a:t>
            </a:r>
            <a:r>
              <a:rPr lang="en-US" dirty="0" err="1" smtClean="0"/>
              <a:t>düz</a:t>
            </a:r>
            <a:r>
              <a:rPr lang="en-US" dirty="0" smtClean="0"/>
              <a:t> </a:t>
            </a:r>
            <a:r>
              <a:rPr lang="en-US" dirty="0" err="1" smtClean="0"/>
              <a:t>uzanmalı</a:t>
            </a:r>
            <a:r>
              <a:rPr lang="en-US" dirty="0" smtClean="0"/>
              <a:t>, </a:t>
            </a:r>
            <a:r>
              <a:rPr lang="en-US" dirty="0" err="1" smtClean="0"/>
              <a:t>kıvrılmamalı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Meş</a:t>
            </a:r>
            <a:r>
              <a:rPr lang="en-US" dirty="0" smtClean="0"/>
              <a:t> posterior vaginal </a:t>
            </a:r>
            <a:r>
              <a:rPr lang="en-US" dirty="0" err="1" smtClean="0"/>
              <a:t>duvara</a:t>
            </a:r>
            <a:r>
              <a:rPr lang="en-US" dirty="0" smtClean="0"/>
              <a:t> </a:t>
            </a:r>
            <a:r>
              <a:rPr lang="en-US" dirty="0" err="1" smtClean="0"/>
              <a:t>fikse</a:t>
            </a:r>
            <a:r>
              <a:rPr lang="en-US" dirty="0" smtClean="0"/>
              <a:t> </a:t>
            </a:r>
            <a:r>
              <a:rPr lang="en-US" dirty="0" err="1" smtClean="0"/>
              <a:t>edilmeli</a:t>
            </a:r>
            <a:r>
              <a:rPr lang="en-US" dirty="0" smtClean="0"/>
              <a:t>, </a:t>
            </a:r>
            <a:r>
              <a:rPr lang="en-US" dirty="0" err="1" smtClean="0"/>
              <a:t>levator</a:t>
            </a:r>
            <a:r>
              <a:rPr lang="en-US" dirty="0" smtClean="0"/>
              <a:t> </a:t>
            </a:r>
            <a:r>
              <a:rPr lang="en-US" dirty="0" err="1" smtClean="0"/>
              <a:t>ani</a:t>
            </a:r>
            <a:r>
              <a:rPr lang="en-US" dirty="0" smtClean="0"/>
              <a:t> </a:t>
            </a:r>
            <a:r>
              <a:rPr lang="en-US" dirty="0" err="1" smtClean="0"/>
              <a:t>kaslarına</a:t>
            </a:r>
            <a:r>
              <a:rPr lang="en-US" dirty="0" smtClean="0"/>
              <a:t> </a:t>
            </a:r>
            <a:r>
              <a:rPr lang="en-US" dirty="0" err="1" smtClean="0"/>
              <a:t>değil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Sakrumda</a:t>
            </a:r>
            <a:r>
              <a:rPr lang="en-US" dirty="0" smtClean="0"/>
              <a:t> non-</a:t>
            </a:r>
            <a:r>
              <a:rPr lang="en-US" dirty="0" err="1" smtClean="0"/>
              <a:t>absorbabl</a:t>
            </a:r>
            <a:r>
              <a:rPr lang="en-US" dirty="0" smtClean="0"/>
              <a:t> </a:t>
            </a:r>
            <a:r>
              <a:rPr lang="en-US" dirty="0" err="1" smtClean="0"/>
              <a:t>sütürler</a:t>
            </a:r>
            <a:r>
              <a:rPr lang="en-US" dirty="0" smtClean="0"/>
              <a:t> </a:t>
            </a:r>
            <a:r>
              <a:rPr lang="en-US" dirty="0" err="1" smtClean="0"/>
              <a:t>kullanılmalı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Meş</a:t>
            </a:r>
            <a:r>
              <a:rPr lang="en-US" dirty="0" smtClean="0"/>
              <a:t> </a:t>
            </a:r>
            <a:r>
              <a:rPr lang="en-US" dirty="0" err="1" smtClean="0"/>
              <a:t>gergin</a:t>
            </a:r>
            <a:r>
              <a:rPr lang="en-US" dirty="0" smtClean="0"/>
              <a:t> </a:t>
            </a:r>
            <a:r>
              <a:rPr lang="en-US" dirty="0" err="1" smtClean="0"/>
              <a:t>olmamalı</a:t>
            </a:r>
            <a:endParaRPr lang="en-US" dirty="0" smtClean="0"/>
          </a:p>
          <a:p>
            <a:pPr>
              <a:lnSpc>
                <a:spcPct val="120000"/>
              </a:lnSpc>
              <a:defRPr/>
            </a:pPr>
            <a:r>
              <a:rPr lang="en-US" b="1" i="1" dirty="0" err="1" smtClean="0"/>
              <a:t>Peritonizasyon</a:t>
            </a:r>
            <a:r>
              <a:rPr lang="en-US" b="1" i="1" dirty="0" smtClean="0"/>
              <a:t> </a:t>
            </a:r>
            <a:r>
              <a:rPr lang="en-US" b="1" i="1" dirty="0" err="1" smtClean="0"/>
              <a:t>yapılmalı</a:t>
            </a:r>
            <a:endParaRPr lang="en-US" b="1" i="1" dirty="0" smtClean="0"/>
          </a:p>
          <a:p>
            <a:pPr>
              <a:lnSpc>
                <a:spcPct val="120000"/>
              </a:lnSpc>
              <a:defRPr/>
            </a:pPr>
            <a:r>
              <a:rPr lang="en-US" dirty="0" err="1" smtClean="0"/>
              <a:t>Tüm</a:t>
            </a:r>
            <a:r>
              <a:rPr lang="en-US" dirty="0" smtClean="0"/>
              <a:t> </a:t>
            </a:r>
            <a:r>
              <a:rPr lang="en-US" dirty="0" err="1" smtClean="0"/>
              <a:t>vakalara</a:t>
            </a:r>
            <a:r>
              <a:rPr lang="en-US" dirty="0" smtClean="0"/>
              <a:t> Burch/ tape </a:t>
            </a:r>
            <a:r>
              <a:rPr lang="en-US" b="1" i="1" dirty="0" err="1" smtClean="0"/>
              <a:t>eklenmemeli</a:t>
            </a:r>
            <a:r>
              <a:rPr lang="en-US" b="1" i="1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2602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itle 1"/>
          <p:cNvSpPr>
            <a:spLocks noGrp="1"/>
          </p:cNvSpPr>
          <p:nvPr>
            <p:ph type="title"/>
          </p:nvPr>
        </p:nvSpPr>
        <p:spPr>
          <a:xfrm>
            <a:off x="672506" y="188403"/>
            <a:ext cx="8576786" cy="1372203"/>
          </a:xfrm>
          <a:solidFill>
            <a:schemeClr val="accent5"/>
          </a:solidFill>
        </p:spPr>
        <p:txBody>
          <a:bodyPr/>
          <a:lstStyle/>
          <a:p>
            <a:r>
              <a:rPr lang="en-US" altLang="en-US" b="1" dirty="0" err="1">
                <a:solidFill>
                  <a:schemeClr val="bg1"/>
                </a:solidFill>
              </a:rPr>
              <a:t>Promontoryum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14338" name="Content Placeholder 2"/>
          <p:cNvSpPr>
            <a:spLocks noGrp="1"/>
          </p:cNvSpPr>
          <p:nvPr>
            <p:ph idx="1"/>
          </p:nvPr>
        </p:nvSpPr>
        <p:spPr>
          <a:xfrm>
            <a:off x="1246562" y="1853706"/>
            <a:ext cx="3631818" cy="4504441"/>
          </a:xfrm>
        </p:spPr>
        <p:txBody>
          <a:bodyPr/>
          <a:lstStyle/>
          <a:p>
            <a:r>
              <a:rPr lang="en-US" altLang="en-US"/>
              <a:t>Anterior longitudinal ligamana fiksasyon </a:t>
            </a: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6562" y="2923532"/>
            <a:ext cx="4170839" cy="3843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679" y="188403"/>
            <a:ext cx="4312167" cy="657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23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pPr algn="ctr"/>
            <a:r>
              <a:rPr lang="en-US" altLang="en-US" b="1" dirty="0">
                <a:solidFill>
                  <a:schemeClr val="bg1"/>
                </a:solidFill>
              </a:rPr>
              <a:t>Anterior</a:t>
            </a:r>
            <a:r>
              <a:rPr lang="en-US" altLang="en-US" b="1" dirty="0"/>
              <a:t> </a:t>
            </a:r>
            <a:r>
              <a:rPr lang="en-US" altLang="en-US" b="1" dirty="0" err="1">
                <a:solidFill>
                  <a:schemeClr val="bg1"/>
                </a:solidFill>
              </a:rPr>
              <a:t>Disseksiyon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17410" name="Content Placeholder 2"/>
          <p:cNvSpPr>
            <a:spLocks noGrp="1"/>
          </p:cNvSpPr>
          <p:nvPr>
            <p:ph idx="1"/>
          </p:nvPr>
        </p:nvSpPr>
        <p:spPr>
          <a:xfrm>
            <a:off x="683657" y="2319130"/>
            <a:ext cx="8576786" cy="4075171"/>
          </a:xfrm>
        </p:spPr>
        <p:txBody>
          <a:bodyPr/>
          <a:lstStyle/>
          <a:p>
            <a:r>
              <a:rPr lang="en-US" altLang="en-US" dirty="0" err="1"/>
              <a:t>Eşlik</a:t>
            </a:r>
            <a:r>
              <a:rPr lang="en-US" altLang="en-US" dirty="0"/>
              <a:t> </a:t>
            </a:r>
            <a:r>
              <a:rPr lang="en-US" altLang="en-US" dirty="0" err="1"/>
              <a:t>eden</a:t>
            </a:r>
            <a:r>
              <a:rPr lang="en-US" altLang="en-US" dirty="0"/>
              <a:t> </a:t>
            </a:r>
            <a:r>
              <a:rPr lang="en-US" altLang="en-US" dirty="0" err="1"/>
              <a:t>sistosel</a:t>
            </a:r>
            <a:r>
              <a:rPr lang="en-US" altLang="en-US" dirty="0"/>
              <a:t> </a:t>
            </a:r>
            <a:r>
              <a:rPr lang="en-US" altLang="en-US" dirty="0" err="1"/>
              <a:t>oranı</a:t>
            </a:r>
            <a:r>
              <a:rPr lang="en-US" altLang="en-US" dirty="0"/>
              <a:t> </a:t>
            </a:r>
          </a:p>
          <a:p>
            <a:endParaRPr lang="en-US" altLang="en-US" dirty="0"/>
          </a:p>
          <a:p>
            <a:r>
              <a:rPr lang="en-US" altLang="en-US" dirty="0" err="1"/>
              <a:t>Mesane</a:t>
            </a:r>
            <a:r>
              <a:rPr lang="en-US" altLang="en-US" dirty="0"/>
              <a:t> </a:t>
            </a:r>
            <a:r>
              <a:rPr lang="en-US" altLang="en-US" dirty="0" err="1"/>
              <a:t>boynu</a:t>
            </a:r>
            <a:r>
              <a:rPr lang="en-US" altLang="en-US" dirty="0"/>
              <a:t> </a:t>
            </a:r>
          </a:p>
          <a:p>
            <a:endParaRPr lang="en-US" altLang="en-US" dirty="0"/>
          </a:p>
          <a:p>
            <a:r>
              <a:rPr lang="en-US" altLang="en-US" dirty="0" err="1"/>
              <a:t>Mesane</a:t>
            </a:r>
            <a:r>
              <a:rPr lang="en-US" altLang="en-US" dirty="0"/>
              <a:t> </a:t>
            </a:r>
            <a:r>
              <a:rPr lang="en-US" altLang="en-US" dirty="0" err="1"/>
              <a:t>perforasyonu</a:t>
            </a:r>
            <a:r>
              <a:rPr lang="en-US" alt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67906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76422" y="268044"/>
            <a:ext cx="8576786" cy="1372203"/>
          </a:xfrm>
          <a:solidFill>
            <a:schemeClr val="accent5"/>
          </a:solidFill>
        </p:spPr>
        <p:txBody>
          <a:bodyPr/>
          <a:lstStyle/>
          <a:p>
            <a:pPr algn="ctr"/>
            <a:r>
              <a:rPr lang="tr-TR" b="1" dirty="0" err="1" smtClean="0">
                <a:solidFill>
                  <a:schemeClr val="bg1"/>
                </a:solidFill>
              </a:rPr>
              <a:t>İntraoperatif</a:t>
            </a:r>
            <a:r>
              <a:rPr lang="tr-TR" b="1" dirty="0" smtClean="0">
                <a:solidFill>
                  <a:schemeClr val="bg1"/>
                </a:solidFill>
              </a:rPr>
              <a:t> Komplikasyonlar</a:t>
            </a:r>
            <a:endParaRPr lang="tr-TR" b="1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657" y="1889860"/>
            <a:ext cx="4696726" cy="4504441"/>
          </a:xfrm>
        </p:spPr>
        <p:txBody>
          <a:bodyPr>
            <a:normAutofit/>
          </a:bodyPr>
          <a:lstStyle/>
          <a:p>
            <a:r>
              <a:rPr lang="tr-TR" dirty="0" smtClean="0"/>
              <a:t>Kanama/ transfüzyon ihtiyacı (% 0.18-16.9)</a:t>
            </a:r>
          </a:p>
          <a:p>
            <a:r>
              <a:rPr lang="tr-TR" dirty="0" smtClean="0"/>
              <a:t>Mesane hasarı (%0.4-15.8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Meş</a:t>
            </a:r>
            <a:r>
              <a:rPr lang="tr-TR" dirty="0" smtClean="0"/>
              <a:t> konulabilir</a:t>
            </a:r>
            <a:endParaRPr lang="tr-TR" dirty="0" smtClean="0"/>
          </a:p>
          <a:p>
            <a:r>
              <a:rPr lang="tr-TR" dirty="0" smtClean="0"/>
              <a:t>Bağırsak </a:t>
            </a:r>
            <a:r>
              <a:rPr lang="tr-TR" dirty="0" smtClean="0"/>
              <a:t>hasarı (%0.4-2.5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Meş</a:t>
            </a:r>
            <a:r>
              <a:rPr lang="tr-TR" dirty="0" smtClean="0"/>
              <a:t> konulması </a:t>
            </a:r>
            <a:r>
              <a:rPr lang="tr-TR" dirty="0" err="1" smtClean="0"/>
              <a:t>kontrendike</a:t>
            </a:r>
            <a:endParaRPr lang="tr-TR" dirty="0" smtClean="0"/>
          </a:p>
          <a:p>
            <a:r>
              <a:rPr lang="tr-TR" dirty="0" err="1" smtClean="0"/>
              <a:t>Üreter</a:t>
            </a:r>
            <a:r>
              <a:rPr lang="tr-TR" dirty="0" smtClean="0"/>
              <a:t> hasarı (%0.8-1.9)</a:t>
            </a:r>
          </a:p>
          <a:p>
            <a:r>
              <a:rPr lang="tr-TR" dirty="0" err="1" smtClean="0"/>
              <a:t>Laparoskopi</a:t>
            </a:r>
            <a:r>
              <a:rPr lang="tr-TR" dirty="0" smtClean="0"/>
              <a:t> komplikasyonları</a:t>
            </a:r>
            <a:endParaRPr lang="tr-TR" dirty="0" smtClean="0"/>
          </a:p>
        </p:txBody>
      </p:sp>
      <p:pic>
        <p:nvPicPr>
          <p:cNvPr id="4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0474" y="1627245"/>
            <a:ext cx="2672477" cy="213383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3"/>
          <a:srcRect l="1750" r="875" b="3"/>
          <a:stretch/>
        </p:blipFill>
        <p:spPr>
          <a:xfrm>
            <a:off x="5695403" y="3621605"/>
            <a:ext cx="4248697" cy="291237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23826" y="6533984"/>
            <a:ext cx="9096447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/>
              <a:t>Nygaard IE, </a:t>
            </a:r>
            <a:r>
              <a:rPr lang="tr-TR" sz="1100" dirty="0" err="1"/>
              <a:t>McCreery</a:t>
            </a:r>
            <a:r>
              <a:rPr lang="tr-TR" sz="1100" dirty="0"/>
              <a:t> R, </a:t>
            </a:r>
            <a:r>
              <a:rPr lang="tr-TR" sz="1100" dirty="0" err="1"/>
              <a:t>Brubaker</a:t>
            </a:r>
            <a:r>
              <a:rPr lang="tr-TR" sz="1100" dirty="0"/>
              <a:t> L, </a:t>
            </a:r>
            <a:r>
              <a:rPr lang="tr-TR" sz="1100" dirty="0" err="1"/>
              <a:t>Connolly</a:t>
            </a:r>
            <a:r>
              <a:rPr lang="tr-TR" sz="1100" dirty="0"/>
              <a:t> A, </a:t>
            </a:r>
            <a:r>
              <a:rPr lang="tr-TR" sz="1100" dirty="0" err="1"/>
              <a:t>Cundiff</a:t>
            </a:r>
            <a:r>
              <a:rPr lang="tr-TR" sz="1100" dirty="0"/>
              <a:t> G, </a:t>
            </a:r>
            <a:r>
              <a:rPr lang="tr-TR" sz="1100" dirty="0" err="1"/>
              <a:t>Weber</a:t>
            </a:r>
            <a:r>
              <a:rPr lang="tr-TR" sz="1100" dirty="0"/>
              <a:t> AM, </a:t>
            </a:r>
            <a:r>
              <a:rPr lang="tr-TR" sz="1100" dirty="0" err="1"/>
              <a:t>Zyczynski</a:t>
            </a:r>
            <a:r>
              <a:rPr lang="tr-TR" sz="1100" dirty="0"/>
              <a:t> H; </a:t>
            </a:r>
            <a:r>
              <a:rPr lang="tr-TR" sz="1100" dirty="0" err="1"/>
              <a:t>Pelvic</a:t>
            </a:r>
            <a:r>
              <a:rPr lang="tr-TR" sz="1100" dirty="0"/>
              <a:t> </a:t>
            </a:r>
            <a:r>
              <a:rPr lang="tr-TR" sz="1100" dirty="0" err="1"/>
              <a:t>Floor</a:t>
            </a:r>
            <a:r>
              <a:rPr lang="tr-TR" sz="1100" dirty="0"/>
              <a:t> </a:t>
            </a:r>
            <a:r>
              <a:rPr lang="tr-TR" sz="1100" dirty="0" err="1"/>
              <a:t>Disorders</a:t>
            </a:r>
            <a:r>
              <a:rPr lang="tr-TR" sz="1100" dirty="0"/>
              <a:t> Network. </a:t>
            </a:r>
            <a:r>
              <a:rPr lang="tr-TR" sz="1100" dirty="0">
                <a:hlinkClick r:id="rId4"/>
              </a:rPr>
              <a:t>Abdominal sacrocolpopexy: a comprehensive review.</a:t>
            </a:r>
            <a:r>
              <a:rPr lang="tr-TR" sz="1100" dirty="0"/>
              <a:t> </a:t>
            </a:r>
            <a:r>
              <a:rPr lang="pl-PL" sz="1100" dirty="0" err="1"/>
              <a:t>Obstet</a:t>
            </a:r>
            <a:r>
              <a:rPr lang="pl-PL" sz="1100" dirty="0"/>
              <a:t> </a:t>
            </a:r>
            <a:r>
              <a:rPr lang="pl-PL" sz="1100" dirty="0" err="1"/>
              <a:t>Gynecol</a:t>
            </a:r>
            <a:r>
              <a:rPr lang="pl-PL" sz="1100" dirty="0"/>
              <a:t>. 2004 Oct;104(4):805-23. </a:t>
            </a:r>
            <a:r>
              <a:rPr lang="pl-PL" sz="1100" dirty="0" err="1"/>
              <a:t>Review</a:t>
            </a:r>
            <a:r>
              <a:rPr lang="pl-PL" sz="1100" dirty="0"/>
              <a:t>.</a:t>
            </a:r>
            <a:endParaRPr lang="tr-TR" sz="1100" dirty="0"/>
          </a:p>
        </p:txBody>
      </p:sp>
      <p:pic>
        <p:nvPicPr>
          <p:cNvPr id="7" name="Picture 5" descr="itf_logo_buyu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20" y="1843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1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3657" y="377975"/>
            <a:ext cx="8576786" cy="960496"/>
          </a:xfrm>
          <a:solidFill>
            <a:schemeClr val="accent5"/>
          </a:solidFill>
        </p:spPr>
        <p:txBody>
          <a:bodyPr anchor="b">
            <a:normAutofit/>
          </a:bodyPr>
          <a:lstStyle/>
          <a:p>
            <a:pPr algn="ctr"/>
            <a:r>
              <a:rPr lang="tr-TR" dirty="0">
                <a:solidFill>
                  <a:schemeClr val="bg1"/>
                </a:solidFill>
              </a:rPr>
              <a:t>Kanama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584388" y="1577009"/>
            <a:ext cx="4226243" cy="4853285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400" dirty="0" err="1" smtClean="0"/>
              <a:t>Presakral</a:t>
            </a:r>
            <a:r>
              <a:rPr lang="tr-TR" sz="2400" dirty="0" smtClean="0"/>
              <a:t> </a:t>
            </a:r>
            <a:r>
              <a:rPr lang="tr-TR" sz="2400" dirty="0" err="1" smtClean="0"/>
              <a:t>disseksiyon</a:t>
            </a:r>
            <a:r>
              <a:rPr lang="tr-TR" sz="2400" dirty="0" smtClean="0"/>
              <a:t> esnasında </a:t>
            </a:r>
          </a:p>
          <a:p>
            <a:pPr lvl="1"/>
            <a:r>
              <a:rPr lang="tr-TR" sz="1985" dirty="0"/>
              <a:t>D</a:t>
            </a:r>
            <a:r>
              <a:rPr lang="tr-TR" sz="1985" dirty="0" smtClean="0"/>
              <a:t>amarlar </a:t>
            </a:r>
            <a:r>
              <a:rPr lang="tr-TR" sz="1985" dirty="0" err="1" smtClean="0"/>
              <a:t>sakruma</a:t>
            </a:r>
            <a:r>
              <a:rPr lang="tr-TR" sz="1985" dirty="0" smtClean="0"/>
              <a:t> </a:t>
            </a:r>
            <a:r>
              <a:rPr lang="tr-TR" sz="1985" dirty="0" err="1"/>
              <a:t>retrakte</a:t>
            </a:r>
            <a:r>
              <a:rPr lang="tr-TR" sz="1985" dirty="0"/>
              <a:t> </a:t>
            </a:r>
            <a:r>
              <a:rPr lang="tr-TR" sz="1985" dirty="0" smtClean="0"/>
              <a:t>olabilir </a:t>
            </a:r>
          </a:p>
          <a:p>
            <a:pPr lvl="1"/>
            <a:r>
              <a:rPr lang="tr-TR" sz="1985" dirty="0" smtClean="0"/>
              <a:t>S3-S4 seviyesine </a:t>
            </a:r>
            <a:r>
              <a:rPr lang="tr-TR" sz="1985" dirty="0" err="1" smtClean="0"/>
              <a:t>fiksasyon</a:t>
            </a:r>
            <a:r>
              <a:rPr lang="tr-TR" sz="1985" dirty="0" smtClean="0"/>
              <a:t> yerine S1-S2 seviyesine </a:t>
            </a:r>
            <a:r>
              <a:rPr lang="tr-TR" sz="1985" dirty="0" err="1" smtClean="0"/>
              <a:t>fiksasyon</a:t>
            </a:r>
            <a:endParaRPr lang="tr-TR" sz="1985" dirty="0" smtClean="0"/>
          </a:p>
          <a:p>
            <a:pPr lvl="2"/>
            <a:r>
              <a:rPr lang="tr-TR" sz="1600" dirty="0" smtClean="0"/>
              <a:t>Kanama riski daha az</a:t>
            </a:r>
          </a:p>
          <a:p>
            <a:pPr lvl="2"/>
            <a:r>
              <a:rPr lang="tr-TR" sz="1600" dirty="0" err="1" smtClean="0"/>
              <a:t>Vagina</a:t>
            </a:r>
            <a:r>
              <a:rPr lang="tr-TR" sz="1600" dirty="0" smtClean="0"/>
              <a:t> aksı olumsuz etkilenir</a:t>
            </a:r>
          </a:p>
          <a:p>
            <a:pPr lvl="1"/>
            <a:r>
              <a:rPr lang="tr-TR" sz="2629" dirty="0" smtClean="0"/>
              <a:t>Sol </a:t>
            </a:r>
            <a:r>
              <a:rPr lang="tr-TR" sz="2629" dirty="0" err="1" smtClean="0"/>
              <a:t>common</a:t>
            </a:r>
            <a:r>
              <a:rPr lang="tr-TR" sz="2629" dirty="0" smtClean="0"/>
              <a:t> </a:t>
            </a:r>
            <a:r>
              <a:rPr lang="tr-TR" sz="2629" dirty="0" err="1" smtClean="0"/>
              <a:t>iliak</a:t>
            </a:r>
            <a:r>
              <a:rPr lang="tr-TR" sz="2629" dirty="0" smtClean="0"/>
              <a:t> </a:t>
            </a:r>
            <a:r>
              <a:rPr lang="tr-TR" sz="2629" dirty="0" err="1" smtClean="0"/>
              <a:t>ven</a:t>
            </a:r>
            <a:endParaRPr lang="tr-TR" sz="2629" dirty="0" smtClean="0"/>
          </a:p>
          <a:p>
            <a:pPr lvl="2"/>
            <a:r>
              <a:rPr lang="tr-TR" sz="2215" dirty="0" smtClean="0"/>
              <a:t>22-27 mm</a:t>
            </a:r>
          </a:p>
          <a:p>
            <a:pPr lvl="1"/>
            <a:r>
              <a:rPr lang="tr-TR" sz="2629" dirty="0" err="1" smtClean="0"/>
              <a:t>Middle</a:t>
            </a:r>
            <a:r>
              <a:rPr lang="tr-TR" sz="2629" dirty="0" smtClean="0"/>
              <a:t> </a:t>
            </a:r>
            <a:r>
              <a:rPr lang="tr-TR" sz="2629" dirty="0" err="1" smtClean="0"/>
              <a:t>sakral</a:t>
            </a:r>
            <a:r>
              <a:rPr lang="tr-TR" sz="2629" dirty="0" smtClean="0"/>
              <a:t> </a:t>
            </a:r>
            <a:r>
              <a:rPr lang="tr-TR" sz="2629" dirty="0" err="1" smtClean="0"/>
              <a:t>ven</a:t>
            </a:r>
            <a:endParaRPr lang="tr-TR" sz="2629" dirty="0" smtClean="0"/>
          </a:p>
          <a:p>
            <a:pPr lvl="2"/>
            <a:r>
              <a:rPr lang="tr-TR" sz="2215" dirty="0" smtClean="0"/>
              <a:t>7 mm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034200" y="1577010"/>
            <a:ext cx="4226243" cy="4853284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/>
              <a:t>İntraabdominal basıncın yükseltilmesi</a:t>
            </a:r>
          </a:p>
          <a:p>
            <a:r>
              <a:rPr lang="tr-TR" sz="2000" dirty="0" err="1"/>
              <a:t>Bipolar</a:t>
            </a:r>
            <a:r>
              <a:rPr lang="tr-TR" sz="2000" dirty="0"/>
              <a:t> </a:t>
            </a:r>
            <a:r>
              <a:rPr lang="tr-TR" sz="2000" dirty="0" err="1"/>
              <a:t>koterizasyon</a:t>
            </a:r>
            <a:r>
              <a:rPr lang="tr-TR" sz="2000" dirty="0"/>
              <a:t> </a:t>
            </a:r>
          </a:p>
          <a:p>
            <a:r>
              <a:rPr lang="tr-TR" sz="2000" dirty="0" err="1"/>
              <a:t>K</a:t>
            </a:r>
            <a:r>
              <a:rPr lang="tr-TR" sz="2000" dirty="0" err="1" smtClean="0"/>
              <a:t>oterizasyon</a:t>
            </a:r>
            <a:r>
              <a:rPr lang="tr-TR" sz="2000" dirty="0" smtClean="0"/>
              <a:t> </a:t>
            </a:r>
            <a:r>
              <a:rPr lang="tr-TR" sz="2000" dirty="0"/>
              <a:t>ile kanama durdurulamazsa;</a:t>
            </a:r>
          </a:p>
          <a:p>
            <a:pPr lvl="1">
              <a:buFont typeface="Wingdings" charset="2"/>
              <a:buChar char="Ø"/>
            </a:pPr>
            <a:r>
              <a:rPr lang="tr-TR" sz="1800" dirty="0"/>
              <a:t>8 şeklinde </a:t>
            </a:r>
            <a:r>
              <a:rPr lang="tr-TR" sz="1800" dirty="0" err="1"/>
              <a:t>sütürler</a:t>
            </a:r>
            <a:r>
              <a:rPr lang="tr-TR" sz="1800" dirty="0"/>
              <a:t> </a:t>
            </a:r>
          </a:p>
          <a:p>
            <a:pPr lvl="1">
              <a:buFont typeface="Wingdings" charset="2"/>
              <a:buChar char="Ø"/>
            </a:pPr>
            <a:r>
              <a:rPr lang="tr-TR" sz="1800" dirty="0" err="1"/>
              <a:t>Hemoklip</a:t>
            </a:r>
            <a:r>
              <a:rPr lang="tr-TR" sz="1800" dirty="0"/>
              <a:t> </a:t>
            </a:r>
          </a:p>
          <a:p>
            <a:pPr lvl="1">
              <a:buFont typeface="Wingdings" charset="2"/>
              <a:buChar char="Ø"/>
            </a:pPr>
            <a:r>
              <a:rPr lang="tr-TR" sz="1800" dirty="0"/>
              <a:t>Kemik Mumu</a:t>
            </a:r>
          </a:p>
          <a:p>
            <a:pPr lvl="1">
              <a:buFont typeface="Wingdings" charset="2"/>
              <a:buChar char="Ø"/>
            </a:pPr>
            <a:r>
              <a:rPr lang="tr-TR" sz="1800" dirty="0"/>
              <a:t>Raptiye şeklinde kanama durdurucular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4339" y="6525621"/>
            <a:ext cx="68485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/>
              <a:t>Sutton GP, </a:t>
            </a:r>
            <a:r>
              <a:rPr lang="tr-TR" sz="1200" dirty="0" err="1"/>
              <a:t>Addison</a:t>
            </a:r>
            <a:r>
              <a:rPr lang="tr-TR" sz="1200" dirty="0"/>
              <a:t> WA, </a:t>
            </a:r>
            <a:r>
              <a:rPr lang="tr-TR" sz="1200" dirty="0" err="1"/>
              <a:t>Livengood</a:t>
            </a:r>
            <a:r>
              <a:rPr lang="tr-TR" sz="1200" dirty="0"/>
              <a:t> CH 3rd, </a:t>
            </a:r>
            <a:r>
              <a:rPr lang="tr-TR" sz="1200" dirty="0" err="1"/>
              <a:t>Hammond</a:t>
            </a:r>
            <a:r>
              <a:rPr lang="tr-TR" sz="1200" dirty="0"/>
              <a:t> CB. Life-threatening hemorrhage complicating sacral colpopexy.</a:t>
            </a:r>
            <a:r>
              <a:rPr lang="ro-RO" sz="1200" dirty="0"/>
              <a:t> Am J </a:t>
            </a:r>
            <a:r>
              <a:rPr lang="ro-RO" sz="1200" dirty="0" err="1"/>
              <a:t>Obstet</a:t>
            </a:r>
            <a:r>
              <a:rPr lang="ro-RO" sz="1200" dirty="0"/>
              <a:t> </a:t>
            </a:r>
            <a:r>
              <a:rPr lang="ro-RO" sz="1200" dirty="0" err="1"/>
              <a:t>Gynecol</a:t>
            </a:r>
            <a:r>
              <a:rPr lang="ro-RO" sz="1200" dirty="0"/>
              <a:t>. 1981 </a:t>
            </a:r>
            <a:r>
              <a:rPr lang="ro-RO" sz="1200" dirty="0" smtClean="0"/>
              <a:t>1;140(7</a:t>
            </a:r>
            <a:r>
              <a:rPr lang="ro-RO" sz="1200" dirty="0"/>
              <a:t>):836-7.</a:t>
            </a:r>
            <a:r>
              <a:rPr lang="tr-TR" sz="1200" dirty="0"/>
              <a:t> </a:t>
            </a:r>
            <a:endParaRPr lang="tr-TR" sz="12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2"/>
          <a:srcRect l="3111" r="12661" b="10986"/>
          <a:stretch/>
        </p:blipFill>
        <p:spPr>
          <a:xfrm>
            <a:off x="8057372" y="4607936"/>
            <a:ext cx="1695980" cy="2233442"/>
          </a:xfrm>
          <a:prstGeom prst="rect">
            <a:avLst/>
          </a:prstGeom>
          <a:effectLst/>
        </p:spPr>
      </p:pic>
      <p:pic>
        <p:nvPicPr>
          <p:cNvPr id="10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20" y="1843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661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Postoperatif</a:t>
            </a:r>
            <a:r>
              <a:rPr lang="tr-TR" dirty="0" smtClean="0">
                <a:solidFill>
                  <a:schemeClr val="bg1"/>
                </a:solidFill>
              </a:rPr>
              <a:t> Komplikasyonlar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İdrar yolu enfeksiyonu (%2.5-25.9)</a:t>
            </a:r>
          </a:p>
          <a:p>
            <a:r>
              <a:rPr lang="tr-TR" dirty="0" smtClean="0"/>
              <a:t>Yara yeri </a:t>
            </a:r>
            <a:r>
              <a:rPr lang="tr-TR" dirty="0" smtClean="0"/>
              <a:t>enfeksiyonu </a:t>
            </a:r>
            <a:r>
              <a:rPr lang="tr-TR" dirty="0" smtClean="0"/>
              <a:t>(% 0.4-19.8)</a:t>
            </a:r>
          </a:p>
          <a:p>
            <a:r>
              <a:rPr lang="tr-TR" dirty="0" err="1" smtClean="0"/>
              <a:t>İleus</a:t>
            </a:r>
            <a:r>
              <a:rPr lang="tr-TR" dirty="0" smtClean="0"/>
              <a:t> (% 1.1-9.3)</a:t>
            </a:r>
          </a:p>
          <a:p>
            <a:r>
              <a:rPr lang="tr-TR" dirty="0" smtClean="0"/>
              <a:t>DVT </a:t>
            </a:r>
            <a:r>
              <a:rPr lang="tr-TR" dirty="0" smtClean="0"/>
              <a:t>ve </a:t>
            </a:r>
            <a:r>
              <a:rPr lang="tr-TR" dirty="0" err="1" smtClean="0"/>
              <a:t>pulmoner</a:t>
            </a:r>
            <a:r>
              <a:rPr lang="tr-TR" dirty="0" smtClean="0"/>
              <a:t> </a:t>
            </a:r>
            <a:r>
              <a:rPr lang="tr-TR" dirty="0" err="1" smtClean="0"/>
              <a:t>emboli</a:t>
            </a:r>
            <a:r>
              <a:rPr lang="tr-TR" dirty="0" smtClean="0"/>
              <a:t> (% 0.4-5)</a:t>
            </a:r>
          </a:p>
          <a:p>
            <a:r>
              <a:rPr lang="tr-TR" dirty="0" err="1" smtClean="0"/>
              <a:t>İnsizyonel</a:t>
            </a:r>
            <a:r>
              <a:rPr lang="tr-TR" dirty="0" smtClean="0"/>
              <a:t> </a:t>
            </a:r>
            <a:r>
              <a:rPr lang="tr-TR" dirty="0" err="1" smtClean="0"/>
              <a:t>herni</a:t>
            </a:r>
            <a:r>
              <a:rPr lang="tr-TR" dirty="0" smtClean="0"/>
              <a:t> (%0.4-15)</a:t>
            </a:r>
          </a:p>
          <a:p>
            <a:r>
              <a:rPr lang="tr-TR" b="1" i="1" dirty="0" err="1" smtClean="0"/>
              <a:t>Meş</a:t>
            </a:r>
            <a:r>
              <a:rPr lang="tr-TR" b="1" i="1" dirty="0" smtClean="0"/>
              <a:t> erozyonu </a:t>
            </a:r>
            <a:r>
              <a:rPr lang="tr-TR" dirty="0" smtClean="0"/>
              <a:t>(%3.4</a:t>
            </a:r>
            <a:r>
              <a:rPr lang="tr-TR" dirty="0" smtClean="0"/>
              <a:t>)</a:t>
            </a:r>
          </a:p>
          <a:p>
            <a:pPr lvl="1"/>
            <a:r>
              <a:rPr lang="tr-TR" dirty="0" err="1" smtClean="0"/>
              <a:t>Vaginal</a:t>
            </a:r>
            <a:endParaRPr lang="tr-TR" dirty="0" smtClean="0"/>
          </a:p>
          <a:p>
            <a:pPr lvl="1"/>
            <a:r>
              <a:rPr lang="tr-TR" dirty="0" smtClean="0"/>
              <a:t>Mesane</a:t>
            </a:r>
          </a:p>
          <a:p>
            <a:pPr lvl="1"/>
            <a:r>
              <a:rPr lang="tr-TR" dirty="0" smtClean="0"/>
              <a:t>Bağırsak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</p:txBody>
      </p:sp>
      <p:sp>
        <p:nvSpPr>
          <p:cNvPr id="2" name="Rectangle 1"/>
          <p:cNvSpPr/>
          <p:nvPr/>
        </p:nvSpPr>
        <p:spPr>
          <a:xfrm>
            <a:off x="282613" y="6533984"/>
            <a:ext cx="948423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/>
              <a:t>Nygaard IE, </a:t>
            </a:r>
            <a:r>
              <a:rPr lang="tr-TR" sz="1100" dirty="0" err="1"/>
              <a:t>McCreery</a:t>
            </a:r>
            <a:r>
              <a:rPr lang="tr-TR" sz="1100" dirty="0"/>
              <a:t> R, </a:t>
            </a:r>
            <a:r>
              <a:rPr lang="tr-TR" sz="1100" dirty="0" err="1"/>
              <a:t>Brubaker</a:t>
            </a:r>
            <a:r>
              <a:rPr lang="tr-TR" sz="1100" dirty="0"/>
              <a:t> L, </a:t>
            </a:r>
            <a:r>
              <a:rPr lang="tr-TR" sz="1100" dirty="0" err="1"/>
              <a:t>Connolly</a:t>
            </a:r>
            <a:r>
              <a:rPr lang="tr-TR" sz="1100" dirty="0"/>
              <a:t> A, </a:t>
            </a:r>
            <a:r>
              <a:rPr lang="tr-TR" sz="1100" dirty="0" err="1"/>
              <a:t>Cundiff</a:t>
            </a:r>
            <a:r>
              <a:rPr lang="tr-TR" sz="1100" dirty="0"/>
              <a:t> G, </a:t>
            </a:r>
            <a:r>
              <a:rPr lang="tr-TR" sz="1100" dirty="0" err="1"/>
              <a:t>Weber</a:t>
            </a:r>
            <a:r>
              <a:rPr lang="tr-TR" sz="1100" dirty="0"/>
              <a:t> AM, </a:t>
            </a:r>
            <a:r>
              <a:rPr lang="tr-TR" sz="1100" dirty="0" err="1"/>
              <a:t>Zyczynski</a:t>
            </a:r>
            <a:r>
              <a:rPr lang="tr-TR" sz="1100" dirty="0"/>
              <a:t> H; </a:t>
            </a:r>
            <a:r>
              <a:rPr lang="tr-TR" sz="1100" dirty="0" err="1"/>
              <a:t>Pelvic</a:t>
            </a:r>
            <a:r>
              <a:rPr lang="tr-TR" sz="1100" dirty="0"/>
              <a:t> </a:t>
            </a:r>
            <a:r>
              <a:rPr lang="tr-TR" sz="1100" dirty="0" err="1"/>
              <a:t>Floor</a:t>
            </a:r>
            <a:r>
              <a:rPr lang="tr-TR" sz="1100" dirty="0"/>
              <a:t> </a:t>
            </a:r>
            <a:r>
              <a:rPr lang="tr-TR" sz="1100" dirty="0" err="1"/>
              <a:t>Disorders</a:t>
            </a:r>
            <a:r>
              <a:rPr lang="tr-TR" sz="1100" dirty="0"/>
              <a:t> Network. Abdominal sacrocolpopexy: a comprehensive review. </a:t>
            </a:r>
            <a:r>
              <a:rPr lang="pl-PL" sz="1100" dirty="0" err="1"/>
              <a:t>Obstet</a:t>
            </a:r>
            <a:r>
              <a:rPr lang="pl-PL" sz="1100" dirty="0"/>
              <a:t> </a:t>
            </a:r>
            <a:r>
              <a:rPr lang="pl-PL" sz="1100" dirty="0" err="1"/>
              <a:t>Gynecol</a:t>
            </a:r>
            <a:r>
              <a:rPr lang="pl-PL" sz="1100" dirty="0"/>
              <a:t>. </a:t>
            </a:r>
            <a:r>
              <a:rPr lang="pl-PL" sz="1100" dirty="0" smtClean="0"/>
              <a:t>2004;104(4</a:t>
            </a:r>
            <a:r>
              <a:rPr lang="pl-PL" sz="1100" dirty="0"/>
              <a:t>):805-23. </a:t>
            </a:r>
            <a:endParaRPr lang="tr-TR" sz="1400" dirty="0"/>
          </a:p>
        </p:txBody>
      </p:sp>
      <p:pic>
        <p:nvPicPr>
          <p:cNvPr id="5" name="Picture 5" descr="itf_logo_buyu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20" y="1843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1881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pPr algn="ctr" eaLnBrk="1" hangingPunct="1"/>
            <a:r>
              <a:rPr lang="en-US" altLang="tr-TR" b="1" dirty="0" err="1" smtClean="0">
                <a:solidFill>
                  <a:schemeClr val="bg1"/>
                </a:solidFill>
                <a:ea typeface="ＭＳ Ｐゴシック" charset="-128"/>
              </a:rPr>
              <a:t>Tedavinin</a:t>
            </a:r>
            <a:r>
              <a:rPr lang="en-US" altLang="tr-TR" b="1" dirty="0" smtClean="0">
                <a:solidFill>
                  <a:schemeClr val="bg1"/>
                </a:solidFill>
                <a:ea typeface="ＭＳ Ｐゴシック" charset="-128"/>
              </a:rPr>
              <a:t> </a:t>
            </a:r>
            <a:r>
              <a:rPr lang="en-US" altLang="tr-TR" b="1" dirty="0" err="1" smtClean="0">
                <a:solidFill>
                  <a:schemeClr val="bg1"/>
                </a:solidFill>
                <a:ea typeface="ＭＳ Ｐゴシック" charset="-128"/>
              </a:rPr>
              <a:t>Amacı</a:t>
            </a:r>
            <a:endParaRPr lang="en-US" altLang="tr-TR" b="1" dirty="0" smtClean="0">
              <a:solidFill>
                <a:schemeClr val="bg1"/>
              </a:solidFill>
              <a:ea typeface="ＭＳ Ｐゴシック" charset="-128"/>
            </a:endParaRPr>
          </a:p>
        </p:txBody>
      </p:sp>
      <p:sp>
        <p:nvSpPr>
          <p:cNvPr id="3" name="Rounded Rectangle 2"/>
          <p:cNvSpPr>
            <a:spLocks noChangeArrowheads="1"/>
          </p:cNvSpPr>
          <p:nvPr/>
        </p:nvSpPr>
        <p:spPr bwMode="auto">
          <a:xfrm>
            <a:off x="1165030" y="2164550"/>
            <a:ext cx="1938322" cy="164440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DEDED"/>
              </a:gs>
              <a:gs pos="64999">
                <a:srgbClr val="D0D0D0"/>
              </a:gs>
              <a:gs pos="100000">
                <a:srgbClr val="BCBCBC"/>
              </a:gs>
            </a:gsLst>
            <a:lin ang="5400000" scaled="1"/>
          </a:gradFill>
          <a:ln w="9525">
            <a:solidFill>
              <a:srgbClr val="000000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altLang="tr-TR" sz="2610" dirty="0">
                <a:solidFill>
                  <a:srgbClr val="000000"/>
                </a:solidFill>
              </a:rPr>
              <a:t>NORMAL ANATOMİ</a:t>
            </a:r>
          </a:p>
        </p:txBody>
      </p:sp>
      <p:sp>
        <p:nvSpPr>
          <p:cNvPr id="4" name="Rounded Rectangle 3"/>
          <p:cNvSpPr>
            <a:spLocks noChangeArrowheads="1"/>
          </p:cNvSpPr>
          <p:nvPr/>
        </p:nvSpPr>
        <p:spPr bwMode="auto">
          <a:xfrm>
            <a:off x="3882752" y="2164550"/>
            <a:ext cx="1937028" cy="164440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5EEFF"/>
              </a:gs>
              <a:gs pos="64999">
                <a:srgbClr val="BFD5FF"/>
              </a:gs>
              <a:gs pos="100000">
                <a:srgbClr val="A3C4FF"/>
              </a:gs>
            </a:gsLst>
            <a:lin ang="5400000" scaled="1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altLang="tr-TR" sz="2610" dirty="0">
                <a:solidFill>
                  <a:srgbClr val="000000"/>
                </a:solidFill>
              </a:rPr>
              <a:t>NORMAL FONKSİYON</a:t>
            </a:r>
          </a:p>
        </p:txBody>
      </p:sp>
      <p:sp>
        <p:nvSpPr>
          <p:cNvPr id="5" name="Rounded Rectangle 4"/>
          <p:cNvSpPr>
            <a:spLocks noChangeArrowheads="1"/>
          </p:cNvSpPr>
          <p:nvPr/>
        </p:nvSpPr>
        <p:spPr bwMode="auto">
          <a:xfrm>
            <a:off x="6599180" y="2164550"/>
            <a:ext cx="1938322" cy="164440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E5E5"/>
              </a:gs>
              <a:gs pos="64999">
                <a:srgbClr val="FFBEBD"/>
              </a:gs>
              <a:gs pos="100000">
                <a:srgbClr val="FFA2A1"/>
              </a:gs>
            </a:gsLst>
            <a:lin ang="5400000" scaled="1"/>
          </a:gradFill>
          <a:ln w="9525">
            <a:solidFill>
              <a:srgbClr val="BE4B48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altLang="tr-TR" sz="2610" dirty="0">
                <a:solidFill>
                  <a:srgbClr val="000000"/>
                </a:solidFill>
              </a:rPr>
              <a:t>CİNSEL FONKSİYONLAR</a:t>
            </a:r>
          </a:p>
        </p:txBody>
      </p:sp>
      <p:sp>
        <p:nvSpPr>
          <p:cNvPr id="7" name="Rounded Rectangle 6"/>
          <p:cNvSpPr>
            <a:spLocks noChangeArrowheads="1"/>
          </p:cNvSpPr>
          <p:nvPr/>
        </p:nvSpPr>
        <p:spPr bwMode="auto">
          <a:xfrm>
            <a:off x="3882752" y="4760292"/>
            <a:ext cx="1937028" cy="1586136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E4F9FF"/>
              </a:gs>
              <a:gs pos="64999">
                <a:srgbClr val="BBEFFF"/>
              </a:gs>
              <a:gs pos="100000">
                <a:srgbClr val="9EEAFF"/>
              </a:gs>
            </a:gsLst>
            <a:lin ang="5400000" scaled="1"/>
          </a:gradFill>
          <a:ln w="9525">
            <a:solidFill>
              <a:srgbClr val="46AAC5"/>
            </a:solidFill>
            <a:round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ea typeface="ＭＳ Ｐゴシック" charset="-128"/>
              </a:defRPr>
            </a:lvl9pPr>
          </a:lstStyle>
          <a:p>
            <a:pPr algn="ctr" eaLnBrk="1" hangingPunct="1">
              <a:defRPr/>
            </a:pPr>
            <a:r>
              <a:rPr lang="en-US" altLang="tr-TR" sz="3262">
                <a:solidFill>
                  <a:srgbClr val="000000"/>
                </a:solidFill>
              </a:rPr>
              <a:t>HAYAT KALİTESİ</a:t>
            </a:r>
          </a:p>
        </p:txBody>
      </p:sp>
      <p:pic>
        <p:nvPicPr>
          <p:cNvPr id="8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976" y="0"/>
            <a:ext cx="1023124" cy="1017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17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dirty="0" err="1" smtClean="0">
                <a:solidFill>
                  <a:schemeClr val="bg1"/>
                </a:solidFill>
              </a:rPr>
              <a:t>Vaginal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Meş</a:t>
            </a:r>
            <a:r>
              <a:rPr lang="tr-TR" dirty="0" smtClean="0">
                <a:solidFill>
                  <a:schemeClr val="bg1"/>
                </a:solidFill>
              </a:rPr>
              <a:t> Erozyonu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657" y="2241896"/>
            <a:ext cx="4745128" cy="4490207"/>
          </a:xfrm>
        </p:spPr>
        <p:txBody>
          <a:bodyPr>
            <a:normAutofit fontScale="85000" lnSpcReduction="10000"/>
          </a:bodyPr>
          <a:lstStyle/>
          <a:p>
            <a:r>
              <a:rPr lang="tr-TR" dirty="0" err="1" smtClean="0"/>
              <a:t>Persistan</a:t>
            </a:r>
            <a:r>
              <a:rPr lang="tr-TR" dirty="0" smtClean="0"/>
              <a:t> ağrı</a:t>
            </a:r>
          </a:p>
          <a:p>
            <a:r>
              <a:rPr lang="tr-TR" dirty="0" smtClean="0"/>
              <a:t>Akıntı</a:t>
            </a:r>
          </a:p>
          <a:p>
            <a:r>
              <a:rPr lang="tr-TR" dirty="0" err="1" smtClean="0"/>
              <a:t>Disparoni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smtClean="0"/>
              <a:t>Operasyon sonrası 4-24 ay sonra (yıllar sonra da görülebilir)</a:t>
            </a:r>
            <a:endParaRPr lang="tr-TR" dirty="0"/>
          </a:p>
          <a:p>
            <a:endParaRPr lang="tr-TR" dirty="0" smtClean="0"/>
          </a:p>
          <a:p>
            <a:r>
              <a:rPr lang="tr-TR" dirty="0" err="1" smtClean="0"/>
              <a:t>Sütür</a:t>
            </a:r>
            <a:r>
              <a:rPr lang="tr-TR" dirty="0" smtClean="0"/>
              <a:t> erozyonları genellikle </a:t>
            </a:r>
            <a:r>
              <a:rPr lang="tr-TR" dirty="0" err="1" smtClean="0"/>
              <a:t>asemptomatik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r>
              <a:rPr lang="tr-TR" dirty="0" err="1" smtClean="0"/>
              <a:t>Meş</a:t>
            </a:r>
            <a:r>
              <a:rPr lang="tr-TR" dirty="0" smtClean="0"/>
              <a:t> tipi!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5971" y="1911958"/>
            <a:ext cx="3476393" cy="4635191"/>
          </a:xfrm>
          <a:prstGeom prst="rect">
            <a:avLst/>
          </a:prstGeom>
        </p:spPr>
      </p:pic>
      <p:pic>
        <p:nvPicPr>
          <p:cNvPr id="6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20" y="1843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183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683657" y="137548"/>
            <a:ext cx="8576786" cy="1372203"/>
          </a:xfrm>
          <a:solidFill>
            <a:schemeClr val="accent5"/>
          </a:solidFill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Vaginal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 smtClean="0">
                <a:solidFill>
                  <a:schemeClr val="bg1"/>
                </a:solidFill>
              </a:rPr>
              <a:t>Meş</a:t>
            </a:r>
            <a:r>
              <a:rPr lang="tr-TR" dirty="0" smtClean="0">
                <a:solidFill>
                  <a:schemeClr val="bg1"/>
                </a:solidFill>
              </a:rPr>
              <a:t> Erozyonu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657" y="2597426"/>
            <a:ext cx="6230099" cy="3796875"/>
          </a:xfrm>
        </p:spPr>
        <p:txBody>
          <a:bodyPr/>
          <a:lstStyle/>
          <a:p>
            <a:r>
              <a:rPr lang="tr-TR" dirty="0" err="1" smtClean="0"/>
              <a:t>Meş</a:t>
            </a:r>
            <a:r>
              <a:rPr lang="tr-TR" dirty="0" smtClean="0"/>
              <a:t> </a:t>
            </a:r>
            <a:r>
              <a:rPr lang="tr-TR" dirty="0" smtClean="0"/>
              <a:t>ve/veya </a:t>
            </a:r>
            <a:r>
              <a:rPr lang="tr-TR" dirty="0" err="1" smtClean="0"/>
              <a:t>sütürler</a:t>
            </a:r>
            <a:r>
              <a:rPr lang="tr-TR" dirty="0" smtClean="0"/>
              <a:t> </a:t>
            </a:r>
            <a:r>
              <a:rPr lang="tr-TR" b="1" i="1" dirty="0" err="1" smtClean="0"/>
              <a:t>vaginal</a:t>
            </a:r>
            <a:r>
              <a:rPr lang="tr-TR" dirty="0" smtClean="0"/>
              <a:t> olarak </a:t>
            </a:r>
            <a:r>
              <a:rPr lang="tr-TR" dirty="0" smtClean="0"/>
              <a:t>yerleştirildiğinde;</a:t>
            </a:r>
            <a:endParaRPr lang="tr-TR" dirty="0" smtClean="0"/>
          </a:p>
          <a:p>
            <a:pPr lvl="1">
              <a:buFont typeface="Wingdings" charset="2"/>
              <a:buChar char="Ø"/>
            </a:pPr>
            <a:r>
              <a:rPr lang="tr-TR" b="1" dirty="0" err="1" smtClean="0"/>
              <a:t>Sütürleri</a:t>
            </a:r>
            <a:r>
              <a:rPr lang="tr-TR" b="1" dirty="0" smtClean="0"/>
              <a:t> </a:t>
            </a:r>
            <a:r>
              <a:rPr lang="tr-TR" b="1" dirty="0" err="1" smtClean="0"/>
              <a:t>vaginal</a:t>
            </a:r>
            <a:r>
              <a:rPr lang="tr-TR" b="1" dirty="0" smtClean="0"/>
              <a:t> </a:t>
            </a:r>
            <a:r>
              <a:rPr lang="tr-TR" dirty="0" smtClean="0"/>
              <a:t>yerleştirilen hastalarda % 16 daha fazla erozyon</a:t>
            </a:r>
          </a:p>
          <a:p>
            <a:pPr lvl="1">
              <a:buFont typeface="Wingdings" charset="2"/>
              <a:buChar char="Ø"/>
            </a:pPr>
            <a:r>
              <a:rPr lang="tr-TR" b="1" dirty="0" err="1" smtClean="0"/>
              <a:t>Meşi</a:t>
            </a:r>
            <a:r>
              <a:rPr lang="tr-TR" b="1" dirty="0" smtClean="0"/>
              <a:t> </a:t>
            </a:r>
            <a:r>
              <a:rPr lang="tr-TR" b="1" dirty="0" err="1" smtClean="0"/>
              <a:t>vaginal</a:t>
            </a:r>
            <a:r>
              <a:rPr lang="tr-TR" b="1" dirty="0" smtClean="0"/>
              <a:t> </a:t>
            </a:r>
            <a:r>
              <a:rPr lang="tr-TR" dirty="0" smtClean="0"/>
              <a:t>yerleştirilen hastalarda % 40 daha fazla erozyon</a:t>
            </a:r>
          </a:p>
          <a:p>
            <a:pPr lvl="1">
              <a:buFont typeface="Wingdings" charset="2"/>
              <a:buChar char="Ø"/>
            </a:pPr>
            <a:r>
              <a:rPr lang="tr-TR" b="1" dirty="0" smtClean="0"/>
              <a:t>Daha kısa sürede erozyon </a:t>
            </a:r>
            <a:r>
              <a:rPr lang="tr-TR" dirty="0" smtClean="0"/>
              <a:t>(ASC 12.4 ay, </a:t>
            </a:r>
            <a:r>
              <a:rPr lang="tr-TR" dirty="0" err="1" smtClean="0"/>
              <a:t>sütür</a:t>
            </a:r>
            <a:r>
              <a:rPr lang="tr-TR" dirty="0" smtClean="0"/>
              <a:t> grubu 9 ay,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meş</a:t>
            </a:r>
            <a:r>
              <a:rPr lang="tr-TR" dirty="0" smtClean="0"/>
              <a:t> 4.1 ay</a:t>
            </a:r>
            <a:r>
              <a:rPr lang="tr-TR" dirty="0" smtClean="0"/>
              <a:t>)</a:t>
            </a:r>
          </a:p>
          <a:p>
            <a:r>
              <a:rPr lang="tr-TR" dirty="0" smtClean="0"/>
              <a:t>Eş zamanlı </a:t>
            </a:r>
            <a:r>
              <a:rPr lang="tr-TR" dirty="0" err="1" smtClean="0"/>
              <a:t>histerektomi</a:t>
            </a:r>
            <a:r>
              <a:rPr lang="tr-TR" dirty="0" smtClean="0"/>
              <a:t> (x5 kat)</a:t>
            </a:r>
            <a:endParaRPr lang="tr-TR" dirty="0" smtClean="0"/>
          </a:p>
          <a:p>
            <a:pPr marL="473293" lvl="1" indent="0">
              <a:buNone/>
            </a:pPr>
            <a:endParaRPr lang="tr-TR" dirty="0"/>
          </a:p>
        </p:txBody>
      </p:sp>
      <p:sp>
        <p:nvSpPr>
          <p:cNvPr id="2" name="Rectangle 1"/>
          <p:cNvSpPr/>
          <p:nvPr/>
        </p:nvSpPr>
        <p:spPr>
          <a:xfrm>
            <a:off x="450573" y="6533984"/>
            <a:ext cx="9024731" cy="54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72892" lvl="1" indent="0">
              <a:buNone/>
            </a:pPr>
            <a:r>
              <a:rPr lang="tr-TR" sz="979" b="1" dirty="0"/>
              <a:t>Visco</a:t>
            </a:r>
            <a:r>
              <a:rPr lang="tr-TR" sz="979" dirty="0"/>
              <a:t> AG, </a:t>
            </a:r>
            <a:r>
              <a:rPr lang="tr-TR" sz="979" dirty="0" err="1"/>
              <a:t>Weidner</a:t>
            </a:r>
            <a:r>
              <a:rPr lang="tr-TR" sz="979" dirty="0"/>
              <a:t> AC, </a:t>
            </a:r>
            <a:r>
              <a:rPr lang="tr-TR" sz="979" dirty="0" err="1"/>
              <a:t>Barber</a:t>
            </a:r>
            <a:r>
              <a:rPr lang="tr-TR" sz="979" dirty="0"/>
              <a:t> MD, </a:t>
            </a:r>
            <a:r>
              <a:rPr lang="tr-TR" sz="979" dirty="0" err="1"/>
              <a:t>Myers</a:t>
            </a:r>
            <a:r>
              <a:rPr lang="tr-TR" sz="979" dirty="0"/>
              <a:t> ER, </a:t>
            </a:r>
            <a:r>
              <a:rPr lang="tr-TR" sz="979" dirty="0" err="1"/>
              <a:t>Cundiff</a:t>
            </a:r>
            <a:r>
              <a:rPr lang="tr-TR" sz="979" dirty="0"/>
              <a:t> GW, </a:t>
            </a:r>
            <a:r>
              <a:rPr lang="tr-TR" sz="979" dirty="0" err="1"/>
              <a:t>Bump</a:t>
            </a:r>
            <a:r>
              <a:rPr lang="tr-TR" sz="979" dirty="0"/>
              <a:t> RC, </a:t>
            </a:r>
            <a:r>
              <a:rPr lang="tr-TR" sz="979" dirty="0" err="1"/>
              <a:t>Addison</a:t>
            </a:r>
            <a:r>
              <a:rPr lang="tr-TR" sz="979" dirty="0"/>
              <a:t> WA. </a:t>
            </a:r>
            <a:r>
              <a:rPr lang="tr-TR" sz="979" b="1" dirty="0"/>
              <a:t>Vaginal</a:t>
            </a:r>
            <a:r>
              <a:rPr lang="tr-TR" sz="979" dirty="0"/>
              <a:t> </a:t>
            </a:r>
            <a:r>
              <a:rPr lang="tr-TR" sz="979" b="1" dirty="0"/>
              <a:t>mesh</a:t>
            </a:r>
            <a:r>
              <a:rPr lang="tr-TR" sz="979" dirty="0"/>
              <a:t> </a:t>
            </a:r>
            <a:r>
              <a:rPr lang="tr-TR" sz="979" b="1" dirty="0"/>
              <a:t>erosion</a:t>
            </a:r>
            <a:r>
              <a:rPr lang="tr-TR" sz="979" dirty="0"/>
              <a:t> after abdominal sacral colpopexy. </a:t>
            </a:r>
            <a:r>
              <a:rPr lang="ro-RO" sz="979" dirty="0"/>
              <a:t>Am J </a:t>
            </a:r>
            <a:r>
              <a:rPr lang="ro-RO" sz="979" dirty="0" err="1"/>
              <a:t>Obstet</a:t>
            </a:r>
            <a:r>
              <a:rPr lang="ro-RO" sz="979" dirty="0"/>
              <a:t> </a:t>
            </a:r>
            <a:r>
              <a:rPr lang="ro-RO" sz="979" dirty="0" err="1"/>
              <a:t>Gynecol</a:t>
            </a:r>
            <a:r>
              <a:rPr lang="ro-RO" sz="979" dirty="0"/>
              <a:t>. 2001 </a:t>
            </a:r>
            <a:r>
              <a:rPr lang="ro-RO" sz="979" dirty="0" smtClean="0"/>
              <a:t>;184(3</a:t>
            </a:r>
            <a:r>
              <a:rPr lang="ro-RO" sz="979" dirty="0"/>
              <a:t>):297-302.</a:t>
            </a:r>
            <a:endParaRPr lang="tr-TR" sz="979" dirty="0"/>
          </a:p>
          <a:p>
            <a:pPr algn="r"/>
            <a:endParaRPr lang="tr-TR" sz="979" dirty="0">
              <a:solidFill>
                <a:schemeClr val="accent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1" r="18067"/>
          <a:stretch/>
        </p:blipFill>
        <p:spPr>
          <a:xfrm>
            <a:off x="7133313" y="2241395"/>
            <a:ext cx="2721577" cy="2956455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6" name="TextBox 5"/>
          <p:cNvSpPr txBox="1"/>
          <p:nvPr/>
        </p:nvSpPr>
        <p:spPr>
          <a:xfrm>
            <a:off x="1179443" y="1921565"/>
            <a:ext cx="4784035" cy="58477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Teknik</a:t>
            </a:r>
            <a:r>
              <a:rPr lang="en-US" sz="3200" dirty="0" smtClean="0"/>
              <a:t>!!!!!</a:t>
            </a:r>
            <a:endParaRPr lang="en-US" sz="3200" dirty="0"/>
          </a:p>
        </p:txBody>
      </p:sp>
      <p:pic>
        <p:nvPicPr>
          <p:cNvPr id="7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5220" y="1843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681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Arrow Connector 9">
            <a:extLst>
              <a:ext uri="{FF2B5EF4-FFF2-40B4-BE49-F238E27FC236}">
                <a16:creationId xmlns="" xmlns:a16="http://schemas.microsoft.com/office/drawing/2014/main" id="{E4A809D5-3600-46D4-A466-67F2349A54F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534495" y="2642251"/>
            <a:ext cx="4027361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Resim 4"/>
          <p:cNvPicPr>
            <a:picLocks noChangeAspect="1"/>
          </p:cNvPicPr>
          <p:nvPr/>
        </p:nvPicPr>
        <p:blipFill rotWithShape="1">
          <a:blip r:embed="rId2"/>
          <a:srcRect t="7408" r="-2" b="5957"/>
          <a:stretch/>
        </p:blipFill>
        <p:spPr>
          <a:xfrm>
            <a:off x="4794936" y="752880"/>
            <a:ext cx="5149163" cy="5593546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534495" y="1050677"/>
            <a:ext cx="4176093" cy="1380685"/>
          </a:xfrm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tr-TR" dirty="0" err="1">
                <a:solidFill>
                  <a:schemeClr val="bg1"/>
                </a:solidFill>
              </a:rPr>
              <a:t>Spondilodiskit</a:t>
            </a:r>
            <a:r>
              <a:rPr lang="tr-TR" dirty="0">
                <a:solidFill>
                  <a:schemeClr val="bg1"/>
                </a:solidFill>
              </a:rPr>
              <a:t/>
            </a:r>
            <a:br>
              <a:rPr lang="tr-TR" dirty="0">
                <a:solidFill>
                  <a:schemeClr val="bg1"/>
                </a:solidFill>
              </a:rPr>
            </a:b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304" y="2642251"/>
            <a:ext cx="4176092" cy="2823880"/>
          </a:xfrm>
        </p:spPr>
        <p:txBody>
          <a:bodyPr>
            <a:noAutofit/>
          </a:bodyPr>
          <a:lstStyle/>
          <a:p>
            <a:r>
              <a:rPr lang="tr-TR" sz="1957" dirty="0"/>
              <a:t>Yeni başlangıçlı sürekli bel ağrısı !!!</a:t>
            </a:r>
          </a:p>
          <a:p>
            <a:r>
              <a:rPr lang="tr-TR" sz="1957" dirty="0" err="1"/>
              <a:t>Ateş,hassasiyet</a:t>
            </a:r>
            <a:endParaRPr lang="tr-TR" sz="1957" dirty="0"/>
          </a:p>
          <a:p>
            <a:r>
              <a:rPr lang="tr-TR" sz="1957" dirty="0"/>
              <a:t>Önceki </a:t>
            </a:r>
            <a:r>
              <a:rPr lang="tr-TR" sz="1957" dirty="0" err="1"/>
              <a:t>dejeneratif</a:t>
            </a:r>
            <a:r>
              <a:rPr lang="tr-TR" sz="1957" dirty="0"/>
              <a:t> disk hastalığı </a:t>
            </a:r>
            <a:r>
              <a:rPr lang="tr-TR" sz="1957" dirty="0" err="1"/>
              <a:t>predispozan</a:t>
            </a:r>
            <a:r>
              <a:rPr lang="tr-TR" sz="1957" dirty="0"/>
              <a:t>???</a:t>
            </a:r>
          </a:p>
          <a:p>
            <a:r>
              <a:rPr lang="tr-TR" sz="1957" dirty="0"/>
              <a:t>MR en duyarlı tanı yöntemi</a:t>
            </a:r>
          </a:p>
          <a:p>
            <a:r>
              <a:rPr lang="tr-TR" sz="1957" dirty="0"/>
              <a:t>Önlem; </a:t>
            </a:r>
            <a:r>
              <a:rPr lang="tr-TR" sz="1957" dirty="0" err="1"/>
              <a:t>asepsi&amp;profilaktif</a:t>
            </a:r>
            <a:r>
              <a:rPr lang="tr-TR" sz="1957" dirty="0"/>
              <a:t> antibiyotik</a:t>
            </a:r>
          </a:p>
          <a:p>
            <a:r>
              <a:rPr lang="tr-TR" sz="1957" dirty="0"/>
              <a:t>Tedavi; uzamış antibiyotik</a:t>
            </a:r>
          </a:p>
          <a:p>
            <a:r>
              <a:rPr lang="tr-TR" sz="1957" dirty="0"/>
              <a:t>BT eşliğinde ponksiyon</a:t>
            </a:r>
          </a:p>
          <a:p>
            <a:r>
              <a:rPr lang="tr-TR" sz="1957" dirty="0" err="1"/>
              <a:t>İmmobilizasyon</a:t>
            </a:r>
            <a:endParaRPr lang="tr-TR" sz="1957" dirty="0"/>
          </a:p>
          <a:p>
            <a:r>
              <a:rPr lang="tr-TR" sz="1957" dirty="0" err="1"/>
              <a:t>Laminektomi</a:t>
            </a:r>
            <a:endParaRPr lang="tr-TR" sz="1957" dirty="0"/>
          </a:p>
        </p:txBody>
      </p:sp>
    </p:spTree>
    <p:extLst>
      <p:ext uri="{BB962C8B-B14F-4D97-AF65-F5344CB8AC3E}">
        <p14:creationId xmlns:p14="http://schemas.microsoft.com/office/powerpoint/2010/main" val="173658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Spondilodiskit</a:t>
            </a:r>
            <a:endParaRPr lang="tr-TR" dirty="0">
              <a:solidFill>
                <a:schemeClr val="bg1"/>
              </a:solidFill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54195" t="19703"/>
          <a:stretch/>
        </p:blipFill>
        <p:spPr>
          <a:xfrm>
            <a:off x="6277707" y="5045111"/>
            <a:ext cx="2251152" cy="186040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545" y="2716157"/>
            <a:ext cx="2692342" cy="222763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8789" y="2995101"/>
            <a:ext cx="2970119" cy="248199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657" y="1904850"/>
            <a:ext cx="3822593" cy="70788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Sütürler</a:t>
            </a:r>
            <a:r>
              <a:rPr lang="en-US" sz="2000" dirty="0" smtClean="0"/>
              <a:t> </a:t>
            </a:r>
            <a:r>
              <a:rPr lang="en-US" sz="2000" dirty="0" err="1" smtClean="0"/>
              <a:t>diske</a:t>
            </a:r>
            <a:r>
              <a:rPr lang="en-US" sz="2000" dirty="0" smtClean="0"/>
              <a:t> </a:t>
            </a:r>
            <a:r>
              <a:rPr lang="en-US" sz="2000" dirty="0" err="1" smtClean="0"/>
              <a:t>değil</a:t>
            </a:r>
            <a:r>
              <a:rPr lang="en-US" sz="2000" dirty="0" smtClean="0"/>
              <a:t>, anterior longitudinal </a:t>
            </a:r>
            <a:r>
              <a:rPr lang="en-US" sz="2000" dirty="0" err="1" smtClean="0"/>
              <a:t>ligamana</a:t>
            </a:r>
            <a:r>
              <a:rPr lang="en-US" sz="2000" dirty="0" smtClean="0"/>
              <a:t> </a:t>
            </a:r>
            <a:r>
              <a:rPr lang="en-US" sz="2000" dirty="0" err="1" smtClean="0"/>
              <a:t>konulmalı</a:t>
            </a:r>
            <a:endParaRPr lang="en-US" sz="2000" dirty="0"/>
          </a:p>
        </p:txBody>
      </p:sp>
      <p:sp>
        <p:nvSpPr>
          <p:cNvPr id="3" name="TextBox 2"/>
          <p:cNvSpPr txBox="1"/>
          <p:nvPr/>
        </p:nvSpPr>
        <p:spPr>
          <a:xfrm>
            <a:off x="5073805" y="2074127"/>
            <a:ext cx="4026082" cy="40011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 err="1" smtClean="0"/>
              <a:t>Tacker’lar</a:t>
            </a:r>
            <a:r>
              <a:rPr lang="en-US" sz="2000" dirty="0" smtClean="0"/>
              <a:t> </a:t>
            </a:r>
            <a:r>
              <a:rPr lang="en-US" sz="2000" dirty="0" err="1" smtClean="0"/>
              <a:t>daha</a:t>
            </a:r>
            <a:r>
              <a:rPr lang="en-US" sz="2000" dirty="0" smtClean="0"/>
              <a:t> </a:t>
            </a:r>
            <a:r>
              <a:rPr lang="en-US" sz="2000" dirty="0" err="1" smtClean="0"/>
              <a:t>derine</a:t>
            </a:r>
            <a:r>
              <a:rPr lang="en-US" sz="2000" dirty="0" smtClean="0"/>
              <a:t> </a:t>
            </a:r>
            <a:r>
              <a:rPr lang="en-US" sz="2000" dirty="0" err="1" smtClean="0"/>
              <a:t>yerleşir</a:t>
            </a:r>
            <a:endParaRPr lang="en-US" sz="2000" dirty="0"/>
          </a:p>
        </p:txBody>
      </p:sp>
      <p:pic>
        <p:nvPicPr>
          <p:cNvPr id="9" name="İçerik Yer Tutucusu 4"/>
          <p:cNvPicPr>
            <a:picLocks noChangeAspect="1"/>
          </p:cNvPicPr>
          <p:nvPr/>
        </p:nvPicPr>
        <p:blipFill rotWithShape="1">
          <a:blip r:embed="rId5"/>
          <a:srcRect l="69451"/>
          <a:stretch/>
        </p:blipFill>
        <p:spPr>
          <a:xfrm>
            <a:off x="1307810" y="3356459"/>
            <a:ext cx="2051252" cy="3549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4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70540" y="2637183"/>
            <a:ext cx="8576786" cy="3920123"/>
          </a:xfrm>
          <a:solidFill>
            <a:schemeClr val="accent2">
              <a:lumMod val="40000"/>
              <a:lumOff val="60000"/>
              <a:alpha val="45000"/>
            </a:schemeClr>
          </a:solidFill>
        </p:spPr>
        <p:txBody>
          <a:bodyPr>
            <a:normAutofit fontScale="62500" lnSpcReduction="20000"/>
          </a:bodyPr>
          <a:lstStyle/>
          <a:p>
            <a:endParaRPr lang="tr-TR" dirty="0"/>
          </a:p>
          <a:p>
            <a:pPr>
              <a:buFont typeface="Wingdings" charset="2"/>
              <a:buChar char="v"/>
            </a:pPr>
            <a:r>
              <a:rPr lang="tr-TR" dirty="0" smtClean="0"/>
              <a:t> </a:t>
            </a:r>
            <a:r>
              <a:rPr lang="tr-TR" sz="3600" b="1" i="1" dirty="0" smtClean="0"/>
              <a:t>Abdominal /Laparoskopik/ Robotik </a:t>
            </a:r>
            <a:r>
              <a:rPr lang="tr-TR" sz="3600" b="1" i="1" dirty="0" err="1" smtClean="0"/>
              <a:t>Sakrokolpopeksi</a:t>
            </a:r>
            <a:r>
              <a:rPr lang="tr-TR" sz="3600" b="1" i="1" dirty="0" smtClean="0"/>
              <a:t> </a:t>
            </a:r>
            <a:r>
              <a:rPr lang="tr-TR" sz="3600" b="1" i="1" dirty="0" smtClean="0"/>
              <a:t>(3 RKÇ)</a:t>
            </a:r>
            <a:endParaRPr lang="tr-TR" sz="3600" b="1" i="1" dirty="0" smtClean="0"/>
          </a:p>
          <a:p>
            <a:r>
              <a:rPr lang="tr-TR" dirty="0"/>
              <a:t>A</a:t>
            </a:r>
            <a:r>
              <a:rPr lang="tr-TR" dirty="0" smtClean="0"/>
              <a:t>natomik </a:t>
            </a:r>
            <a:r>
              <a:rPr lang="tr-TR" dirty="0" smtClean="0"/>
              <a:t>sonuçlar </a:t>
            </a:r>
            <a:r>
              <a:rPr lang="tr-TR" dirty="0" smtClean="0"/>
              <a:t>benzer </a:t>
            </a:r>
          </a:p>
          <a:p>
            <a:r>
              <a:rPr lang="tr-TR" dirty="0" err="1" smtClean="0"/>
              <a:t>Laparoskopi</a:t>
            </a:r>
            <a:r>
              <a:rPr lang="tr-TR" dirty="0" smtClean="0"/>
              <a:t> ile </a:t>
            </a:r>
          </a:p>
          <a:p>
            <a:pPr lvl="1"/>
            <a:r>
              <a:rPr lang="tr-TR" dirty="0"/>
              <a:t>D</a:t>
            </a:r>
            <a:r>
              <a:rPr lang="tr-TR" dirty="0" smtClean="0"/>
              <a:t>aha az kan kaybı</a:t>
            </a:r>
          </a:p>
          <a:p>
            <a:pPr lvl="1"/>
            <a:r>
              <a:rPr lang="tr-TR" dirty="0" smtClean="0"/>
              <a:t>Daha kısa hastanede kalış süresi</a:t>
            </a:r>
          </a:p>
          <a:p>
            <a:pPr lvl="1"/>
            <a:r>
              <a:rPr lang="tr-TR" dirty="0" smtClean="0"/>
              <a:t>Daha az ağrı </a:t>
            </a:r>
            <a:endParaRPr lang="tr-TR" dirty="0" smtClean="0"/>
          </a:p>
          <a:p>
            <a:pPr>
              <a:buFont typeface="Wingdings" charset="2"/>
              <a:buChar char="v"/>
            </a:pPr>
            <a:r>
              <a:rPr lang="tr-TR" sz="3600" b="1" i="1" dirty="0" smtClean="0"/>
              <a:t>Robotik/ Laparoskopik </a:t>
            </a:r>
            <a:r>
              <a:rPr lang="tr-TR" sz="3600" b="1" i="1" dirty="0" err="1" smtClean="0"/>
              <a:t>Sakrokolpopeksi</a:t>
            </a:r>
            <a:r>
              <a:rPr lang="tr-TR" sz="3600" b="1" i="1" dirty="0" smtClean="0"/>
              <a:t> (1 RKÇ) </a:t>
            </a:r>
          </a:p>
          <a:p>
            <a:r>
              <a:rPr lang="tr-TR" dirty="0" smtClean="0"/>
              <a:t>Anatomik sonuçlar benzer </a:t>
            </a:r>
          </a:p>
          <a:p>
            <a:r>
              <a:rPr lang="tr-TR" dirty="0" err="1" smtClean="0"/>
              <a:t>Laparoskopi</a:t>
            </a:r>
            <a:endParaRPr lang="tr-TR" dirty="0" smtClean="0"/>
          </a:p>
          <a:p>
            <a:pPr lvl="1"/>
            <a:r>
              <a:rPr lang="tr-TR" dirty="0" smtClean="0"/>
              <a:t>Daha kısa operasyon süresi</a:t>
            </a:r>
          </a:p>
          <a:p>
            <a:pPr lvl="1"/>
            <a:r>
              <a:rPr lang="tr-TR" dirty="0" smtClean="0"/>
              <a:t>Daha az ağrı</a:t>
            </a:r>
          </a:p>
          <a:p>
            <a:pPr lvl="1"/>
            <a:r>
              <a:rPr lang="tr-TR" dirty="0" smtClean="0"/>
              <a:t>Daha az maliyet</a:t>
            </a:r>
            <a:endParaRPr lang="tr-TR" b="1" i="1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37419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485" y="987717"/>
            <a:ext cx="9011841" cy="14191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3654" y="6557306"/>
            <a:ext cx="91675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dirty="0"/>
              <a:t>Freeman R, </a:t>
            </a:r>
            <a:r>
              <a:rPr lang="tr-TR" sz="1100" dirty="0" err="1"/>
              <a:t>Pantazis</a:t>
            </a:r>
            <a:r>
              <a:rPr lang="tr-TR" sz="1100" dirty="0"/>
              <a:t> K, </a:t>
            </a:r>
            <a:r>
              <a:rPr lang="tr-TR" sz="1100" dirty="0" err="1"/>
              <a:t>Thomson</a:t>
            </a:r>
            <a:r>
              <a:rPr lang="tr-TR" sz="1100" dirty="0"/>
              <a:t> A, et al. A </a:t>
            </a:r>
            <a:r>
              <a:rPr lang="tr-TR" sz="1100" dirty="0" err="1"/>
              <a:t>randomised</a:t>
            </a:r>
            <a:r>
              <a:rPr lang="tr-TR" sz="1100" dirty="0"/>
              <a:t> </a:t>
            </a:r>
            <a:r>
              <a:rPr lang="tr-TR" sz="1100" dirty="0" err="1"/>
              <a:t>controlled</a:t>
            </a:r>
            <a:r>
              <a:rPr lang="tr-TR" sz="1100" dirty="0"/>
              <a:t> </a:t>
            </a:r>
            <a:r>
              <a:rPr lang="tr-TR" sz="1100" dirty="0" err="1"/>
              <a:t>trial</a:t>
            </a:r>
            <a:r>
              <a:rPr lang="tr-TR" sz="1100" dirty="0"/>
              <a:t> of abdominal </a:t>
            </a:r>
            <a:r>
              <a:rPr lang="tr-TR" sz="1100" dirty="0" err="1"/>
              <a:t>versus</a:t>
            </a:r>
            <a:r>
              <a:rPr lang="tr-TR" sz="1100" dirty="0"/>
              <a:t> </a:t>
            </a:r>
            <a:r>
              <a:rPr lang="tr-TR" sz="1100" dirty="0" err="1"/>
              <a:t>laparoscopic</a:t>
            </a:r>
            <a:r>
              <a:rPr lang="tr-TR" sz="1100" dirty="0"/>
              <a:t> </a:t>
            </a:r>
            <a:r>
              <a:rPr lang="tr-TR" sz="1100" dirty="0" err="1"/>
              <a:t>sacrocolpopexy</a:t>
            </a:r>
            <a:r>
              <a:rPr lang="tr-TR" sz="1100" dirty="0"/>
              <a:t> </a:t>
            </a:r>
            <a:r>
              <a:rPr lang="tr-TR" sz="1100" dirty="0" err="1"/>
              <a:t>for</a:t>
            </a:r>
            <a:r>
              <a:rPr lang="tr-TR" sz="1100" dirty="0"/>
              <a:t> </a:t>
            </a:r>
            <a:r>
              <a:rPr lang="tr-TR" sz="1100" dirty="0" err="1"/>
              <a:t>the</a:t>
            </a:r>
            <a:r>
              <a:rPr lang="tr-TR" sz="1100" dirty="0"/>
              <a:t> </a:t>
            </a:r>
            <a:r>
              <a:rPr lang="tr-TR" sz="1100" dirty="0" err="1"/>
              <a:t>treatment</a:t>
            </a:r>
            <a:r>
              <a:rPr lang="tr-TR" sz="1100" dirty="0"/>
              <a:t> of </a:t>
            </a:r>
            <a:r>
              <a:rPr lang="tr-TR" sz="1100" dirty="0" err="1"/>
              <a:t>posthysterectomy</a:t>
            </a:r>
            <a:r>
              <a:rPr lang="tr-TR" sz="1100" dirty="0"/>
              <a:t> </a:t>
            </a:r>
            <a:r>
              <a:rPr lang="tr-TR" sz="1100" dirty="0" err="1"/>
              <a:t>vaginal</a:t>
            </a:r>
            <a:r>
              <a:rPr lang="tr-TR" sz="1100" dirty="0"/>
              <a:t> </a:t>
            </a:r>
            <a:r>
              <a:rPr lang="tr-TR" sz="1100" dirty="0" err="1"/>
              <a:t>vault</a:t>
            </a:r>
            <a:r>
              <a:rPr lang="tr-TR" sz="1100" dirty="0"/>
              <a:t> </a:t>
            </a:r>
            <a:r>
              <a:rPr lang="tr-TR" sz="1100" dirty="0" err="1"/>
              <a:t>prolapse</a:t>
            </a:r>
            <a:r>
              <a:rPr lang="tr-TR" sz="1100" dirty="0"/>
              <a:t>: LAS </a:t>
            </a:r>
            <a:r>
              <a:rPr lang="tr-TR" sz="1100" dirty="0" err="1"/>
              <a:t>study</a:t>
            </a:r>
            <a:r>
              <a:rPr lang="tr-TR" sz="1100" dirty="0"/>
              <a:t>. </a:t>
            </a:r>
            <a:r>
              <a:rPr lang="tr-TR" sz="1100" dirty="0" err="1"/>
              <a:t>Int</a:t>
            </a:r>
            <a:r>
              <a:rPr lang="tr-TR" sz="1100" dirty="0"/>
              <a:t> </a:t>
            </a:r>
            <a:r>
              <a:rPr lang="tr-TR" sz="1100" dirty="0" err="1"/>
              <a:t>Urogynecol</a:t>
            </a:r>
            <a:r>
              <a:rPr lang="tr-TR" sz="1100" dirty="0"/>
              <a:t> J 2013;24:377– 84</a:t>
            </a:r>
            <a:r>
              <a:rPr lang="tr-TR" sz="1100" dirty="0" smtClean="0"/>
              <a:t>.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1382635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505" y="6346428"/>
            <a:ext cx="5800725" cy="372904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12563" y="2559869"/>
            <a:ext cx="8576786" cy="3489066"/>
          </a:xfrm>
          <a:solidFill>
            <a:schemeClr val="accent2">
              <a:lumMod val="40000"/>
              <a:lumOff val="60000"/>
              <a:alpha val="45000"/>
            </a:schemeClr>
          </a:solidFill>
        </p:spPr>
        <p:txBody>
          <a:bodyPr>
            <a:normAutofit fontScale="92500"/>
          </a:bodyPr>
          <a:lstStyle/>
          <a:p>
            <a:endParaRPr lang="tr-TR" dirty="0"/>
          </a:p>
          <a:p>
            <a:pPr>
              <a:buFont typeface="Wingdings" charset="2"/>
              <a:buChar char="v"/>
            </a:pPr>
            <a:r>
              <a:rPr lang="tr-TR" b="1" i="1" dirty="0" smtClean="0"/>
              <a:t>Laparoskopik </a:t>
            </a:r>
            <a:r>
              <a:rPr lang="tr-TR" b="1" i="1" dirty="0" err="1" smtClean="0"/>
              <a:t>sakrokolpopeksi</a:t>
            </a:r>
            <a:r>
              <a:rPr lang="tr-TR" b="1" i="1" dirty="0" smtClean="0"/>
              <a:t> </a:t>
            </a:r>
            <a:r>
              <a:rPr lang="tr-TR" b="1" i="1" dirty="0" err="1" smtClean="0"/>
              <a:t>vs</a:t>
            </a:r>
            <a:r>
              <a:rPr lang="tr-TR" b="1" i="1" dirty="0" smtClean="0"/>
              <a:t> </a:t>
            </a:r>
            <a:r>
              <a:rPr lang="tr-TR" b="1" i="1" dirty="0" err="1" smtClean="0"/>
              <a:t>Vaginal</a:t>
            </a:r>
            <a:r>
              <a:rPr lang="tr-TR" b="1" i="1" dirty="0" smtClean="0"/>
              <a:t> </a:t>
            </a:r>
            <a:r>
              <a:rPr lang="tr-TR" b="1" i="1" dirty="0" err="1" smtClean="0"/>
              <a:t>meş</a:t>
            </a:r>
            <a:r>
              <a:rPr lang="tr-TR" b="1" i="1" dirty="0" smtClean="0"/>
              <a:t> (1 RKÇ)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</a:t>
            </a:r>
            <a:r>
              <a:rPr lang="tr-TR" dirty="0" smtClean="0"/>
              <a:t>az kan kaybı ve hastanede kalış süresi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kısa sürede günlük hayat dönüş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düşük </a:t>
            </a:r>
            <a:r>
              <a:rPr lang="tr-TR" dirty="0" err="1" smtClean="0"/>
              <a:t>rekürrens</a:t>
            </a:r>
            <a:r>
              <a:rPr lang="tr-TR" dirty="0" smtClean="0"/>
              <a:t> ve </a:t>
            </a:r>
            <a:r>
              <a:rPr lang="tr-TR" dirty="0" err="1" smtClean="0"/>
              <a:t>reoperasyon</a:t>
            </a:r>
            <a:r>
              <a:rPr lang="tr-TR" dirty="0" smtClean="0"/>
              <a:t> oranı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yüksek </a:t>
            </a:r>
            <a:r>
              <a:rPr lang="tr-TR" dirty="0" smtClean="0"/>
              <a:t>memnuniyet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uzun operasyon süresi</a:t>
            </a: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110869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75" y="843271"/>
            <a:ext cx="9011841" cy="141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16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>
            <a:normAutofit/>
          </a:bodyPr>
          <a:lstStyle/>
          <a:p>
            <a:r>
              <a:rPr lang="en-US" sz="4400" dirty="0" err="1" smtClean="0">
                <a:solidFill>
                  <a:schemeClr val="bg1"/>
                </a:solidFill>
              </a:rPr>
              <a:t>Laparoskopik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Uterosakral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Ligaman</a:t>
            </a:r>
            <a:r>
              <a:rPr lang="en-US" sz="4400" dirty="0" smtClean="0">
                <a:solidFill>
                  <a:schemeClr val="bg1"/>
                </a:solidFill>
              </a:rPr>
              <a:t> </a:t>
            </a:r>
            <a:r>
              <a:rPr lang="en-US" sz="4400" dirty="0" err="1" smtClean="0">
                <a:solidFill>
                  <a:schemeClr val="bg1"/>
                </a:solidFill>
              </a:rPr>
              <a:t>Suspansiyonu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657" y="1889860"/>
            <a:ext cx="4746987" cy="4504441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 smtClean="0"/>
              <a:t>Proksimal</a:t>
            </a:r>
            <a:r>
              <a:rPr lang="en-US" dirty="0" smtClean="0"/>
              <a:t> vaginal </a:t>
            </a:r>
            <a:r>
              <a:rPr lang="en-US" dirty="0" err="1" smtClean="0"/>
              <a:t>apeksi</a:t>
            </a:r>
            <a:r>
              <a:rPr lang="en-US" dirty="0" smtClean="0"/>
              <a:t> </a:t>
            </a:r>
            <a:r>
              <a:rPr lang="en-US" dirty="0" err="1" smtClean="0"/>
              <a:t>veya</a:t>
            </a:r>
            <a:r>
              <a:rPr lang="en-US" dirty="0" smtClean="0"/>
              <a:t> </a:t>
            </a:r>
            <a:r>
              <a:rPr lang="en-US" dirty="0" err="1" smtClean="0"/>
              <a:t>serviksin</a:t>
            </a:r>
            <a:r>
              <a:rPr lang="en-US" dirty="0" smtClean="0"/>
              <a:t> </a:t>
            </a:r>
            <a:r>
              <a:rPr lang="en-US" dirty="0" err="1" smtClean="0"/>
              <a:t>proksimal</a:t>
            </a:r>
            <a:r>
              <a:rPr lang="en-US" dirty="0" smtClean="0"/>
              <a:t> </a:t>
            </a:r>
            <a:r>
              <a:rPr lang="en-US" dirty="0" err="1" smtClean="0"/>
              <a:t>uterosakral</a:t>
            </a:r>
            <a:r>
              <a:rPr lang="en-US" dirty="0" smtClean="0"/>
              <a:t> </a:t>
            </a:r>
            <a:r>
              <a:rPr lang="en-US" dirty="0" err="1" smtClean="0"/>
              <a:t>ligamanlara</a:t>
            </a:r>
            <a:r>
              <a:rPr lang="en-US" dirty="0" smtClean="0"/>
              <a:t> </a:t>
            </a:r>
            <a:r>
              <a:rPr lang="en-US" dirty="0" err="1" smtClean="0"/>
              <a:t>bağlanması</a:t>
            </a:r>
            <a:endParaRPr lang="en-US" dirty="0" smtClean="0"/>
          </a:p>
          <a:p>
            <a:r>
              <a:rPr lang="en-US" dirty="0" err="1" smtClean="0"/>
              <a:t>Teknikte</a:t>
            </a:r>
            <a:r>
              <a:rPr lang="en-US" dirty="0" smtClean="0"/>
              <a:t> </a:t>
            </a:r>
            <a:r>
              <a:rPr lang="en-US" dirty="0" err="1" smtClean="0"/>
              <a:t>varyasyonlar</a:t>
            </a:r>
            <a:endParaRPr lang="en-US" dirty="0" smtClean="0"/>
          </a:p>
          <a:p>
            <a:pPr lvl="1"/>
            <a:r>
              <a:rPr lang="en-US" dirty="0" err="1" smtClean="0"/>
              <a:t>Sütür</a:t>
            </a:r>
            <a:r>
              <a:rPr lang="en-US" dirty="0" smtClean="0"/>
              <a:t> </a:t>
            </a:r>
            <a:r>
              <a:rPr lang="en-US" dirty="0" err="1" smtClean="0"/>
              <a:t>materyali</a:t>
            </a:r>
            <a:endParaRPr lang="en-US" dirty="0" smtClean="0"/>
          </a:p>
          <a:p>
            <a:pPr lvl="2"/>
            <a:r>
              <a:rPr lang="en-US" dirty="0" err="1" smtClean="0"/>
              <a:t>Geç</a:t>
            </a:r>
            <a:r>
              <a:rPr lang="en-US" dirty="0" smtClean="0"/>
              <a:t> </a:t>
            </a:r>
            <a:r>
              <a:rPr lang="en-US" dirty="0" err="1" smtClean="0"/>
              <a:t>absorbabl</a:t>
            </a:r>
            <a:endParaRPr lang="en-US" dirty="0" smtClean="0"/>
          </a:p>
          <a:p>
            <a:pPr lvl="2"/>
            <a:r>
              <a:rPr lang="en-US" dirty="0" err="1" smtClean="0"/>
              <a:t>Nonabsorbabl</a:t>
            </a:r>
            <a:endParaRPr lang="en-US" dirty="0" smtClean="0"/>
          </a:p>
          <a:p>
            <a:pPr lvl="1"/>
            <a:r>
              <a:rPr lang="en-US" dirty="0" err="1" smtClean="0"/>
              <a:t>Sütür</a:t>
            </a:r>
            <a:r>
              <a:rPr lang="en-US" dirty="0" smtClean="0"/>
              <a:t> </a:t>
            </a:r>
            <a:r>
              <a:rPr lang="en-US" dirty="0" err="1" smtClean="0"/>
              <a:t>sayısı</a:t>
            </a:r>
            <a:endParaRPr lang="en-US" dirty="0" smtClean="0"/>
          </a:p>
          <a:p>
            <a:r>
              <a:rPr lang="en-US" dirty="0" err="1" smtClean="0"/>
              <a:t>Anatomik</a:t>
            </a:r>
            <a:r>
              <a:rPr lang="en-US" dirty="0" smtClean="0"/>
              <a:t> </a:t>
            </a:r>
            <a:r>
              <a:rPr lang="en-US" dirty="0" err="1" smtClean="0"/>
              <a:t>başarı</a:t>
            </a:r>
            <a:r>
              <a:rPr lang="en-US" dirty="0" smtClean="0"/>
              <a:t> </a:t>
            </a:r>
            <a:r>
              <a:rPr lang="en-US" dirty="0" err="1" smtClean="0"/>
              <a:t>oranları</a:t>
            </a:r>
            <a:r>
              <a:rPr lang="en-US" dirty="0" smtClean="0"/>
              <a:t> %48-96</a:t>
            </a:r>
          </a:p>
          <a:p>
            <a:r>
              <a:rPr lang="en-US" dirty="0" smtClean="0"/>
              <a:t>POP </a:t>
            </a:r>
            <a:r>
              <a:rPr lang="en-US" dirty="0" err="1" smtClean="0"/>
              <a:t>için</a:t>
            </a:r>
            <a:r>
              <a:rPr lang="en-US" dirty="0" smtClean="0"/>
              <a:t> </a:t>
            </a:r>
            <a:r>
              <a:rPr lang="en-US" dirty="0" err="1" smtClean="0"/>
              <a:t>reoperasyon</a:t>
            </a:r>
            <a:r>
              <a:rPr lang="en-US" dirty="0" smtClean="0"/>
              <a:t> </a:t>
            </a:r>
            <a:r>
              <a:rPr lang="en-US" dirty="0" err="1" smtClean="0"/>
              <a:t>oranı</a:t>
            </a:r>
            <a:r>
              <a:rPr lang="en-US" dirty="0" smtClean="0"/>
              <a:t> %5.8</a:t>
            </a:r>
          </a:p>
          <a:p>
            <a:r>
              <a:rPr lang="en-US" dirty="0" smtClean="0"/>
              <a:t>Vaginal </a:t>
            </a:r>
            <a:r>
              <a:rPr lang="en-US" dirty="0" err="1" smtClean="0"/>
              <a:t>yola</a:t>
            </a:r>
            <a:r>
              <a:rPr lang="en-US" dirty="0" smtClean="0"/>
              <a:t> </a:t>
            </a:r>
            <a:r>
              <a:rPr lang="en-US" dirty="0" err="1" smtClean="0"/>
              <a:t>avantajı</a:t>
            </a:r>
            <a:r>
              <a:rPr lang="en-US" dirty="0" smtClean="0"/>
              <a:t> </a:t>
            </a:r>
            <a:r>
              <a:rPr lang="en-US" dirty="0" err="1" smtClean="0"/>
              <a:t>üreterlerin</a:t>
            </a:r>
            <a:r>
              <a:rPr lang="en-US" dirty="0" smtClean="0"/>
              <a:t> </a:t>
            </a:r>
            <a:r>
              <a:rPr lang="en-US" dirty="0" err="1" smtClean="0"/>
              <a:t>görülmesi</a:t>
            </a:r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644" y="1889860"/>
            <a:ext cx="4217057" cy="418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2133"/>
          <a:stretch/>
        </p:blipFill>
        <p:spPr>
          <a:xfrm>
            <a:off x="794027" y="2057400"/>
            <a:ext cx="8674100" cy="50419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944100" cy="255767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94027" y="3087757"/>
            <a:ext cx="8124686" cy="5830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656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88781"/>
            <a:ext cx="9944100" cy="5892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3114261"/>
            <a:ext cx="9223513" cy="5035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255025"/>
            <a:ext cx="9223513" cy="42655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05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503" y="6346428"/>
            <a:ext cx="5800725" cy="372904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9030" y="2942261"/>
            <a:ext cx="8576786" cy="3048649"/>
          </a:xfrm>
          <a:solidFill>
            <a:schemeClr val="accent2">
              <a:lumMod val="40000"/>
              <a:lumOff val="60000"/>
              <a:alpha val="45000"/>
            </a:schemeClr>
          </a:solidFill>
        </p:spPr>
        <p:txBody>
          <a:bodyPr>
            <a:normAutofit fontScale="92500" lnSpcReduction="10000"/>
          </a:bodyPr>
          <a:lstStyle/>
          <a:p>
            <a:endParaRPr lang="tr-TR" dirty="0"/>
          </a:p>
          <a:p>
            <a:pPr>
              <a:buFont typeface="Wingdings" charset="2"/>
              <a:buChar char="v"/>
            </a:pPr>
            <a:r>
              <a:rPr lang="tr-TR" dirty="0" smtClean="0"/>
              <a:t> </a:t>
            </a:r>
            <a:r>
              <a:rPr lang="tr-TR" b="1" i="1" dirty="0" smtClean="0"/>
              <a:t>Abdominal </a:t>
            </a:r>
            <a:r>
              <a:rPr lang="tr-TR" b="1" i="1" dirty="0" err="1" smtClean="0"/>
              <a:t>Sakrokolpopeksi</a:t>
            </a:r>
            <a:r>
              <a:rPr lang="tr-TR" b="1" i="1" dirty="0" smtClean="0"/>
              <a:t> vs. </a:t>
            </a:r>
            <a:r>
              <a:rPr lang="tr-TR" b="1" i="1" dirty="0" err="1" smtClean="0"/>
              <a:t>Uterosakral</a:t>
            </a:r>
            <a:r>
              <a:rPr lang="tr-TR" b="1" i="1" dirty="0" smtClean="0"/>
              <a:t> </a:t>
            </a:r>
            <a:r>
              <a:rPr lang="tr-TR" b="1" i="1" dirty="0" err="1" smtClean="0"/>
              <a:t>Ligaman</a:t>
            </a:r>
            <a:r>
              <a:rPr lang="tr-TR" b="1" i="1" dirty="0" smtClean="0"/>
              <a:t> Süspansiyonu (1 RKÇ) 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1. yıl sonunda daha düşük </a:t>
            </a:r>
            <a:r>
              <a:rPr lang="tr-TR" dirty="0" err="1" smtClean="0"/>
              <a:t>reoperasyon</a:t>
            </a:r>
            <a:r>
              <a:rPr lang="tr-TR" dirty="0" smtClean="0"/>
              <a:t> oranı</a:t>
            </a:r>
          </a:p>
          <a:p>
            <a:pPr>
              <a:buFont typeface="Arial" charset="-94"/>
              <a:buChar char="•"/>
            </a:pPr>
            <a:r>
              <a:rPr lang="tr-TR" dirty="0" smtClean="0"/>
              <a:t>Daha uzun operasyon süresi ve hastanede kalış süresi</a:t>
            </a:r>
          </a:p>
          <a:p>
            <a:pPr>
              <a:buFont typeface="Arial" charset="-94"/>
              <a:buChar char="•"/>
            </a:pPr>
            <a:r>
              <a:rPr lang="tr-TR" dirty="0" err="1" smtClean="0"/>
              <a:t>Prolapsus</a:t>
            </a:r>
            <a:r>
              <a:rPr lang="tr-TR" dirty="0" smtClean="0"/>
              <a:t> semptomları, hayat kalitesi iyileşmesi ve cinsel fonksiyon iyileşmeleri benzer.</a:t>
            </a:r>
            <a:endParaRPr lang="tr-TR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0439" y="39711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1503" y="1157090"/>
            <a:ext cx="9011841" cy="141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53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Title 1"/>
          <p:cNvSpPr>
            <a:spLocks noGrp="1"/>
          </p:cNvSpPr>
          <p:nvPr>
            <p:ph type="title"/>
          </p:nvPr>
        </p:nvSpPr>
        <p:spPr>
          <a:xfrm>
            <a:off x="700728" y="152146"/>
            <a:ext cx="8164195" cy="1372203"/>
          </a:xfrm>
          <a:solidFill>
            <a:schemeClr val="accent5"/>
          </a:solidFill>
        </p:spPr>
        <p:txBody>
          <a:bodyPr/>
          <a:lstStyle/>
          <a:p>
            <a:pPr algn="ctr"/>
            <a:r>
              <a:rPr lang="en-US" altLang="en-US" b="1" dirty="0" err="1">
                <a:solidFill>
                  <a:schemeClr val="bg1"/>
                </a:solidFill>
              </a:rPr>
              <a:t>Kısıtlayıcı</a:t>
            </a:r>
            <a:r>
              <a:rPr lang="en-US" altLang="en-US" b="1" dirty="0">
                <a:solidFill>
                  <a:schemeClr val="bg1"/>
                </a:solidFill>
              </a:rPr>
              <a:t> </a:t>
            </a:r>
            <a:r>
              <a:rPr lang="en-US" altLang="en-US" b="1" dirty="0" err="1">
                <a:solidFill>
                  <a:schemeClr val="bg1"/>
                </a:solidFill>
              </a:rPr>
              <a:t>Faktörler</a:t>
            </a:r>
            <a:endParaRPr lang="en-US" altLang="en-US" b="1" dirty="0">
              <a:solidFill>
                <a:schemeClr val="bg1"/>
              </a:solidFill>
            </a:endParaRPr>
          </a:p>
        </p:txBody>
      </p:sp>
      <p:sp>
        <p:nvSpPr>
          <p:cNvPr id="3074" name="Content Placeholder 2"/>
          <p:cNvSpPr>
            <a:spLocks noGrp="1"/>
          </p:cNvSpPr>
          <p:nvPr>
            <p:ph idx="1"/>
          </p:nvPr>
        </p:nvSpPr>
        <p:spPr>
          <a:xfrm>
            <a:off x="1469226" y="1455784"/>
            <a:ext cx="4183986" cy="4504440"/>
          </a:xfrm>
        </p:spPr>
        <p:txBody>
          <a:bodyPr/>
          <a:lstStyle/>
          <a:p>
            <a:r>
              <a:rPr lang="en-US" altLang="en-US" dirty="0" err="1"/>
              <a:t>Yaş</a:t>
            </a:r>
            <a:endParaRPr lang="en-US" altLang="en-US" dirty="0"/>
          </a:p>
          <a:p>
            <a:r>
              <a:rPr lang="en-US" altLang="en-US" dirty="0" err="1"/>
              <a:t>Obezite</a:t>
            </a:r>
            <a:endParaRPr lang="en-US" altLang="en-US" dirty="0"/>
          </a:p>
          <a:p>
            <a:r>
              <a:rPr lang="en-US" altLang="en-US" dirty="0" err="1"/>
              <a:t>Geçirilmiş</a:t>
            </a:r>
            <a:r>
              <a:rPr lang="en-US" altLang="en-US" dirty="0"/>
              <a:t> abdominal </a:t>
            </a:r>
            <a:r>
              <a:rPr lang="en-US" altLang="en-US" dirty="0" err="1"/>
              <a:t>veya</a:t>
            </a:r>
            <a:r>
              <a:rPr lang="en-US" altLang="en-US" dirty="0"/>
              <a:t> </a:t>
            </a:r>
            <a:r>
              <a:rPr lang="en-US" altLang="en-US" dirty="0" err="1"/>
              <a:t>pelvik</a:t>
            </a:r>
            <a:r>
              <a:rPr lang="en-US" altLang="en-US" dirty="0"/>
              <a:t> </a:t>
            </a:r>
            <a:r>
              <a:rPr lang="en-US" altLang="en-US" dirty="0" err="1"/>
              <a:t>cerrahi</a:t>
            </a:r>
            <a:endParaRPr lang="en-US" altLang="en-US" dirty="0"/>
          </a:p>
          <a:p>
            <a:r>
              <a:rPr lang="en-US" altLang="en-US" dirty="0" err="1"/>
              <a:t>Uterin</a:t>
            </a:r>
            <a:r>
              <a:rPr lang="en-US" altLang="en-US" dirty="0"/>
              <a:t> </a:t>
            </a:r>
            <a:r>
              <a:rPr lang="en-US" altLang="en-US" dirty="0" err="1"/>
              <a:t>patoloji</a:t>
            </a:r>
            <a:endParaRPr lang="en-US" altLang="en-US" dirty="0"/>
          </a:p>
        </p:txBody>
      </p:sp>
      <p:pic>
        <p:nvPicPr>
          <p:cNvPr id="3075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053" y="4064843"/>
            <a:ext cx="2616224" cy="2892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841" y="1618707"/>
            <a:ext cx="2479824" cy="325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5198" y="4008148"/>
            <a:ext cx="3889825" cy="2915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itf_logo_buyu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4494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572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44100" cy="281862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b="11903"/>
          <a:stretch/>
        </p:blipFill>
        <p:spPr>
          <a:xfrm>
            <a:off x="140009" y="2818622"/>
            <a:ext cx="4293727" cy="411077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3736" y="2255799"/>
            <a:ext cx="5076438" cy="45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" y="12700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06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891861" cy="7099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0420" y="1204332"/>
            <a:ext cx="5040351" cy="4110618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115339" y="4200939"/>
            <a:ext cx="4518991" cy="4240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45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44100" cy="262053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27" y="150851"/>
            <a:ext cx="5524500" cy="6819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43123" y="588725"/>
            <a:ext cx="5600700" cy="6223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748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44100" cy="29885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638" y="3144643"/>
            <a:ext cx="4981653" cy="380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4439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3408"/>
            <a:ext cx="9944100" cy="457447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697" y="5198017"/>
            <a:ext cx="6375400" cy="158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365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14452"/>
            <a:ext cx="9944100" cy="3079703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512" y="3107676"/>
            <a:ext cx="3898590" cy="38502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89501" y="3490797"/>
            <a:ext cx="4902200" cy="279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147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944100" cy="44436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57670"/>
            <a:ext cx="9944100" cy="4762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97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44557" y="377974"/>
            <a:ext cx="8915886" cy="1372203"/>
          </a:xfrm>
          <a:solidFill>
            <a:schemeClr val="accent5"/>
          </a:solidFill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Sakrokolpopeksi</a:t>
            </a:r>
            <a:r>
              <a:rPr lang="tr-TR" dirty="0" smtClean="0">
                <a:solidFill>
                  <a:schemeClr val="bg1"/>
                </a:solidFill>
              </a:rPr>
              <a:t> ile İlgili </a:t>
            </a:r>
            <a:r>
              <a:rPr lang="tr-TR" dirty="0" smtClean="0">
                <a:solidFill>
                  <a:schemeClr val="bg1"/>
                </a:solidFill>
              </a:rPr>
              <a:t>Ö</a:t>
            </a:r>
            <a:r>
              <a:rPr lang="tr-TR" dirty="0" smtClean="0">
                <a:solidFill>
                  <a:schemeClr val="bg1"/>
                </a:solidFill>
              </a:rPr>
              <a:t>neriler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657" y="1855305"/>
            <a:ext cx="8576786" cy="4982818"/>
          </a:xfrm>
          <a:solidFill>
            <a:schemeClr val="tx2">
              <a:lumMod val="40000"/>
              <a:lumOff val="60000"/>
              <a:alpha val="45000"/>
            </a:schemeClr>
          </a:solidFill>
        </p:spPr>
        <p:txBody>
          <a:bodyPr>
            <a:normAutofit fontScale="62500" lnSpcReduction="20000"/>
          </a:bodyPr>
          <a:lstStyle/>
          <a:p>
            <a:endParaRPr lang="tr-TR" dirty="0"/>
          </a:p>
          <a:p>
            <a:pPr>
              <a:lnSpc>
                <a:spcPct val="170000"/>
              </a:lnSpc>
            </a:pPr>
            <a:r>
              <a:rPr lang="tr-TR" dirty="0" err="1" smtClean="0"/>
              <a:t>Apikal</a:t>
            </a:r>
            <a:r>
              <a:rPr lang="tr-TR" dirty="0" smtClean="0"/>
              <a:t> </a:t>
            </a:r>
            <a:r>
              <a:rPr lang="tr-TR" dirty="0" err="1" smtClean="0"/>
              <a:t>vaginal</a:t>
            </a:r>
            <a:r>
              <a:rPr lang="tr-TR" dirty="0" smtClean="0"/>
              <a:t> </a:t>
            </a:r>
            <a:r>
              <a:rPr lang="tr-TR" dirty="0" err="1" smtClean="0"/>
              <a:t>prolapsuslar</a:t>
            </a:r>
            <a:r>
              <a:rPr lang="tr-TR" dirty="0" smtClean="0"/>
              <a:t> için tercih edilmesi gereken işlem </a:t>
            </a:r>
            <a:r>
              <a:rPr lang="tr-TR" b="1" dirty="0" err="1" smtClean="0"/>
              <a:t>sakrokolpopeksidir</a:t>
            </a:r>
            <a:r>
              <a:rPr lang="tr-TR" dirty="0" smtClean="0"/>
              <a:t>. (Öneri Düzeyi A)</a:t>
            </a:r>
          </a:p>
          <a:p>
            <a:pPr>
              <a:lnSpc>
                <a:spcPct val="170000"/>
              </a:lnSpc>
            </a:pPr>
            <a:r>
              <a:rPr lang="tr-TR" dirty="0" err="1" smtClean="0"/>
              <a:t>Sakrokolpopekside</a:t>
            </a:r>
            <a:r>
              <a:rPr lang="tr-TR" dirty="0" smtClean="0"/>
              <a:t> </a:t>
            </a:r>
            <a:r>
              <a:rPr lang="tr-TR" b="1" dirty="0" err="1" smtClean="0"/>
              <a:t>uterus</a:t>
            </a:r>
            <a:r>
              <a:rPr lang="tr-TR" b="1" dirty="0" smtClean="0"/>
              <a:t> koruyucu yaklaşım</a:t>
            </a:r>
            <a:r>
              <a:rPr lang="tr-TR" dirty="0" smtClean="0"/>
              <a:t> daha az </a:t>
            </a:r>
            <a:r>
              <a:rPr lang="tr-TR" dirty="0" err="1" smtClean="0"/>
              <a:t>meş</a:t>
            </a:r>
            <a:r>
              <a:rPr lang="tr-TR" dirty="0" smtClean="0"/>
              <a:t> erozyonu ile birliktelik göstermektedir. (Öneri Düzeyi B)</a:t>
            </a:r>
          </a:p>
          <a:p>
            <a:pPr>
              <a:lnSpc>
                <a:spcPct val="170000"/>
              </a:lnSpc>
            </a:pPr>
            <a:r>
              <a:rPr lang="tr-TR" dirty="0" err="1"/>
              <a:t>S</a:t>
            </a:r>
            <a:r>
              <a:rPr lang="tr-TR" dirty="0" err="1" smtClean="0"/>
              <a:t>akrokolpopeksi</a:t>
            </a:r>
            <a:r>
              <a:rPr lang="tr-TR" dirty="0" smtClean="0"/>
              <a:t> </a:t>
            </a:r>
            <a:r>
              <a:rPr lang="tr-TR" dirty="0" smtClean="0"/>
              <a:t>sırasında </a:t>
            </a:r>
            <a:r>
              <a:rPr lang="tr-TR" b="1" i="1" dirty="0" err="1" smtClean="0"/>
              <a:t>histerektomi</a:t>
            </a:r>
            <a:r>
              <a:rPr lang="tr-TR" b="1" i="1" dirty="0" smtClean="0"/>
              <a:t> veya </a:t>
            </a:r>
            <a:r>
              <a:rPr lang="tr-TR" b="1" i="1" dirty="0" err="1" smtClean="0"/>
              <a:t>uterus</a:t>
            </a:r>
            <a:r>
              <a:rPr lang="tr-TR" b="1" i="1" dirty="0" smtClean="0"/>
              <a:t> koruyucu yaklaşımı</a:t>
            </a:r>
            <a:r>
              <a:rPr lang="tr-TR" dirty="0" smtClean="0"/>
              <a:t> önerecek yeterli düzeyde kanıt bulunmamaktadır (Öneri düzeyi D)</a:t>
            </a:r>
          </a:p>
          <a:p>
            <a:pPr>
              <a:lnSpc>
                <a:spcPct val="170000"/>
              </a:lnSpc>
            </a:pPr>
            <a:r>
              <a:rPr lang="tr-TR" dirty="0" err="1" smtClean="0"/>
              <a:t>Sakrokolpopekside</a:t>
            </a:r>
            <a:r>
              <a:rPr lang="tr-TR" dirty="0" smtClean="0"/>
              <a:t> önerilen </a:t>
            </a:r>
            <a:r>
              <a:rPr lang="tr-TR" dirty="0" err="1" smtClean="0"/>
              <a:t>meş</a:t>
            </a:r>
            <a:r>
              <a:rPr lang="tr-TR" dirty="0" smtClean="0"/>
              <a:t> </a:t>
            </a:r>
            <a:r>
              <a:rPr lang="tr-TR" b="1" dirty="0" err="1" smtClean="0"/>
              <a:t>monofilaman</a:t>
            </a:r>
            <a:r>
              <a:rPr lang="tr-TR" b="1" dirty="0" smtClean="0"/>
              <a:t> </a:t>
            </a:r>
            <a:r>
              <a:rPr lang="tr-TR" b="1" dirty="0" err="1" smtClean="0"/>
              <a:t>polipropilen</a:t>
            </a:r>
            <a:r>
              <a:rPr lang="tr-TR" b="1" dirty="0" smtClean="0"/>
              <a:t> </a:t>
            </a:r>
            <a:r>
              <a:rPr lang="tr-TR" dirty="0" err="1" smtClean="0"/>
              <a:t>meştir</a:t>
            </a:r>
            <a:r>
              <a:rPr lang="tr-TR" dirty="0" smtClean="0"/>
              <a:t>. (Öneri Düzeyi B)</a:t>
            </a:r>
          </a:p>
          <a:p>
            <a:pPr>
              <a:lnSpc>
                <a:spcPct val="170000"/>
              </a:lnSpc>
            </a:pPr>
            <a:r>
              <a:rPr lang="tr-TR" b="1" dirty="0" smtClean="0"/>
              <a:t>Laparoskopik yaklaşım </a:t>
            </a:r>
            <a:r>
              <a:rPr lang="tr-TR" dirty="0" err="1" smtClean="0"/>
              <a:t>sakrokolpopeksi</a:t>
            </a:r>
            <a:r>
              <a:rPr lang="tr-TR" dirty="0" smtClean="0"/>
              <a:t> için önerilen yöntem olarak görülmektedir (Öneri Düzeyi B)</a:t>
            </a:r>
          </a:p>
          <a:p>
            <a:endParaRPr lang="tr-TR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4484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326" y="5676900"/>
            <a:ext cx="8576786" cy="1372203"/>
          </a:xfrm>
          <a:noFill/>
        </p:spPr>
        <p:txBody>
          <a:bodyPr/>
          <a:lstStyle/>
          <a:p>
            <a:r>
              <a:rPr lang="en-US" dirty="0" err="1" smtClean="0"/>
              <a:t>Teşekkür</a:t>
            </a:r>
            <a:r>
              <a:rPr lang="en-US" dirty="0" smtClean="0"/>
              <a:t> </a:t>
            </a:r>
            <a:r>
              <a:rPr lang="en-US" dirty="0" err="1" smtClean="0"/>
              <a:t>Ederim</a:t>
            </a:r>
            <a:endParaRPr lang="en-US" dirty="0"/>
          </a:p>
        </p:txBody>
      </p:sp>
      <p:pic>
        <p:nvPicPr>
          <p:cNvPr id="3" name="Picture Placeholder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859" y="469900"/>
            <a:ext cx="5314950" cy="520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1898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729134" y="305370"/>
            <a:ext cx="8576786" cy="1081162"/>
          </a:xfrm>
          <a:solidFill>
            <a:schemeClr val="accent5"/>
          </a:solidFill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Apikal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K</a:t>
            </a:r>
            <a:r>
              <a:rPr lang="tr-TR" dirty="0" err="1" smtClean="0">
                <a:solidFill>
                  <a:schemeClr val="bg1"/>
                </a:solidFill>
              </a:rPr>
              <a:t>ompartman</a:t>
            </a:r>
            <a:r>
              <a:rPr lang="tr-TR" dirty="0" smtClean="0">
                <a:solidFill>
                  <a:schemeClr val="bg1"/>
                </a:solidFill>
              </a:rPr>
              <a:t> </a:t>
            </a:r>
            <a:r>
              <a:rPr lang="tr-TR" dirty="0" err="1">
                <a:solidFill>
                  <a:schemeClr val="bg1"/>
                </a:solidFill>
              </a:rPr>
              <a:t>D</a:t>
            </a:r>
            <a:r>
              <a:rPr lang="tr-TR" dirty="0" err="1" smtClean="0">
                <a:solidFill>
                  <a:schemeClr val="bg1"/>
                </a:solidFill>
              </a:rPr>
              <a:t>efektleri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4" name="Aşağı Ok 3"/>
          <p:cNvSpPr/>
          <p:nvPr/>
        </p:nvSpPr>
        <p:spPr>
          <a:xfrm rot="2996761">
            <a:off x="3287322" y="5641500"/>
            <a:ext cx="885025" cy="576758"/>
          </a:xfrm>
          <a:prstGeom prst="downArrow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68"/>
          </a:p>
        </p:txBody>
      </p:sp>
      <p:sp>
        <p:nvSpPr>
          <p:cNvPr id="5" name="Metin kutusu 4"/>
          <p:cNvSpPr txBox="1"/>
          <p:nvPr/>
        </p:nvSpPr>
        <p:spPr>
          <a:xfrm>
            <a:off x="1489448" y="5955442"/>
            <a:ext cx="2376640" cy="7700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tr-TR" sz="1468" i="1" dirty="0" err="1">
                <a:solidFill>
                  <a:srgbClr val="FF0000"/>
                </a:solidFill>
                <a:ea typeface="ＭＳ Ｐゴシック" charset="-128"/>
              </a:rPr>
              <a:t>Obliteratif</a:t>
            </a:r>
            <a:r>
              <a:rPr lang="en-US" altLang="tr-TR" sz="1468" i="1" dirty="0">
                <a:solidFill>
                  <a:srgbClr val="FF0000"/>
                </a:solidFill>
                <a:ea typeface="ＭＳ Ｐゴシック" charset="-128"/>
              </a:rPr>
              <a:t> </a:t>
            </a:r>
            <a:r>
              <a:rPr lang="en-US" altLang="tr-TR" sz="1468" i="1" dirty="0" err="1">
                <a:solidFill>
                  <a:srgbClr val="FF0000"/>
                </a:solidFill>
                <a:ea typeface="ＭＳ Ｐゴシック" charset="-128"/>
              </a:rPr>
              <a:t>prosedürler</a:t>
            </a:r>
            <a:endParaRPr lang="en-US" altLang="tr-TR" sz="1468" i="1" dirty="0">
              <a:solidFill>
                <a:srgbClr val="FF0000"/>
              </a:solidFill>
              <a:ea typeface="ＭＳ Ｐゴシック" charset="-128"/>
            </a:endParaRPr>
          </a:p>
          <a:p>
            <a:pPr lvl="1"/>
            <a:r>
              <a:rPr lang="en-US" altLang="tr-TR" sz="1468" dirty="0" err="1">
                <a:ea typeface="ＭＳ Ｐゴシック" charset="-128"/>
              </a:rPr>
              <a:t>Kolpokleizis</a:t>
            </a:r>
            <a:endParaRPr lang="en-US" altLang="tr-TR" sz="1468" dirty="0">
              <a:ea typeface="ＭＳ Ｐゴシック" charset="-128"/>
            </a:endParaRPr>
          </a:p>
          <a:p>
            <a:endParaRPr lang="tr-TR" sz="1468" dirty="0"/>
          </a:p>
        </p:txBody>
      </p:sp>
      <p:sp>
        <p:nvSpPr>
          <p:cNvPr id="6" name="Aşağı Ok 5"/>
          <p:cNvSpPr/>
          <p:nvPr/>
        </p:nvSpPr>
        <p:spPr>
          <a:xfrm rot="18678392">
            <a:off x="5644412" y="5608376"/>
            <a:ext cx="885025" cy="576758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1468"/>
          </a:p>
        </p:txBody>
      </p:sp>
      <p:sp>
        <p:nvSpPr>
          <p:cNvPr id="7" name="Metin kutusu 6"/>
          <p:cNvSpPr txBox="1"/>
          <p:nvPr/>
        </p:nvSpPr>
        <p:spPr>
          <a:xfrm>
            <a:off x="6456169" y="5581685"/>
            <a:ext cx="2734628" cy="1447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tr-TR" sz="1468" i="1" dirty="0" err="1">
                <a:solidFill>
                  <a:srgbClr val="FF0000"/>
                </a:solidFill>
                <a:ea typeface="ＭＳ Ｐゴシック" charset="-128"/>
              </a:rPr>
              <a:t>Rekonstrüktif</a:t>
            </a:r>
            <a:r>
              <a:rPr lang="en-US" altLang="tr-TR" sz="1468" i="1" dirty="0">
                <a:solidFill>
                  <a:srgbClr val="FF0000"/>
                </a:solidFill>
                <a:ea typeface="ＭＳ Ｐゴシック" charset="-128"/>
              </a:rPr>
              <a:t> </a:t>
            </a:r>
            <a:r>
              <a:rPr lang="en-US" altLang="tr-TR" sz="1468" i="1" dirty="0" err="1">
                <a:solidFill>
                  <a:srgbClr val="FF0000"/>
                </a:solidFill>
                <a:ea typeface="ＭＳ Ｐゴシック" charset="-128"/>
              </a:rPr>
              <a:t>prosedürler</a:t>
            </a:r>
            <a:endParaRPr lang="en-US" altLang="tr-TR" sz="1468" i="1" dirty="0">
              <a:solidFill>
                <a:srgbClr val="FF0000"/>
              </a:solidFill>
              <a:ea typeface="ＭＳ Ｐゴシック" charset="-128"/>
            </a:endParaRPr>
          </a:p>
          <a:p>
            <a:pPr lvl="1"/>
            <a:r>
              <a:rPr lang="en-US" altLang="tr-TR" sz="1468" dirty="0" err="1">
                <a:ea typeface="ＭＳ Ｐゴシック" charset="-128"/>
              </a:rPr>
              <a:t>Sakrokolpopeksi</a:t>
            </a:r>
            <a:endParaRPr lang="en-US" altLang="tr-TR" sz="1468" dirty="0">
              <a:ea typeface="ＭＳ Ｐゴシック" charset="-128"/>
            </a:endParaRPr>
          </a:p>
          <a:p>
            <a:pPr lvl="1"/>
            <a:r>
              <a:rPr lang="en-US" altLang="tr-TR" sz="1468" dirty="0" err="1">
                <a:ea typeface="ＭＳ Ｐゴシック" charset="-128"/>
              </a:rPr>
              <a:t>Sakrospinöz</a:t>
            </a:r>
            <a:r>
              <a:rPr lang="en-US" altLang="tr-TR" sz="1468" dirty="0">
                <a:ea typeface="ＭＳ Ｐゴシック" charset="-128"/>
              </a:rPr>
              <a:t> </a:t>
            </a:r>
            <a:r>
              <a:rPr lang="en-US" altLang="tr-TR" sz="1468" dirty="0" err="1">
                <a:ea typeface="ＭＳ Ｐゴシック" charset="-128"/>
              </a:rPr>
              <a:t>fiksasyon</a:t>
            </a:r>
            <a:endParaRPr lang="en-US" altLang="tr-TR" sz="1468" dirty="0">
              <a:ea typeface="ＭＳ Ｐゴシック" charset="-128"/>
            </a:endParaRPr>
          </a:p>
          <a:p>
            <a:pPr lvl="1"/>
            <a:r>
              <a:rPr lang="en-US" altLang="tr-TR" sz="1468" dirty="0">
                <a:ea typeface="ＭＳ Ｐゴシック" charset="-128"/>
              </a:rPr>
              <a:t>Posterior IVS</a:t>
            </a:r>
          </a:p>
          <a:p>
            <a:pPr lvl="1"/>
            <a:r>
              <a:rPr lang="en-US" altLang="tr-TR" sz="1468" dirty="0">
                <a:ea typeface="ＭＳ Ｐゴシック" charset="-128"/>
              </a:rPr>
              <a:t>Vaginal </a:t>
            </a:r>
            <a:r>
              <a:rPr lang="en-US" altLang="tr-TR" sz="1468" dirty="0" err="1">
                <a:ea typeface="ＭＳ Ｐゴシック" charset="-128"/>
              </a:rPr>
              <a:t>meş</a:t>
            </a:r>
            <a:r>
              <a:rPr lang="en-US" altLang="tr-TR" sz="1468" dirty="0">
                <a:ea typeface="ＭＳ Ｐゴシック" charset="-128"/>
              </a:rPr>
              <a:t> </a:t>
            </a:r>
            <a:r>
              <a:rPr lang="en-US" altLang="tr-TR" sz="1468" dirty="0" err="1">
                <a:ea typeface="ＭＳ Ｐゴシック" charset="-128"/>
              </a:rPr>
              <a:t>cerrahisi</a:t>
            </a:r>
            <a:endParaRPr lang="en-US" altLang="tr-TR" sz="1468" dirty="0">
              <a:ea typeface="ＭＳ Ｐゴシック" charset="-128"/>
            </a:endParaRPr>
          </a:p>
          <a:p>
            <a:endParaRPr lang="tr-TR" sz="1468" dirty="0"/>
          </a:p>
        </p:txBody>
      </p:sp>
      <p:sp>
        <p:nvSpPr>
          <p:cNvPr id="9" name="Metin kutusu 8"/>
          <p:cNvSpPr txBox="1"/>
          <p:nvPr/>
        </p:nvSpPr>
        <p:spPr>
          <a:xfrm>
            <a:off x="1033669" y="2147207"/>
            <a:ext cx="2326921" cy="105689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tr-TR" sz="2400" dirty="0" err="1">
                <a:ea typeface="ＭＳ Ｐゴシック" charset="-128"/>
              </a:rPr>
              <a:t>Eş</a:t>
            </a:r>
            <a:r>
              <a:rPr lang="en-US" altLang="tr-TR" sz="2400" dirty="0">
                <a:ea typeface="ＭＳ Ｐゴシック" charset="-128"/>
              </a:rPr>
              <a:t> </a:t>
            </a:r>
            <a:r>
              <a:rPr lang="en-US" altLang="tr-TR" sz="2400" dirty="0" err="1">
                <a:ea typeface="ＭＳ Ｐゴシック" charset="-128"/>
              </a:rPr>
              <a:t>zamanlı</a:t>
            </a:r>
            <a:r>
              <a:rPr lang="en-US" altLang="tr-TR" sz="2400" dirty="0">
                <a:ea typeface="ＭＳ Ｐゴシック" charset="-128"/>
              </a:rPr>
              <a:t> </a:t>
            </a:r>
            <a:r>
              <a:rPr lang="en-US" altLang="tr-TR" sz="2400" dirty="0" err="1">
                <a:ea typeface="ＭＳ Ｐゴシック" charset="-128"/>
              </a:rPr>
              <a:t>histerektomi</a:t>
            </a:r>
            <a:r>
              <a:rPr lang="en-US" altLang="tr-TR" sz="2400" dirty="0">
                <a:ea typeface="ＭＳ Ｐゴシック" charset="-128"/>
              </a:rPr>
              <a:t>?</a:t>
            </a:r>
          </a:p>
          <a:p>
            <a:endParaRPr lang="tr-TR" sz="1468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064984" y="2366300"/>
            <a:ext cx="2267255" cy="10156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tr-TR" sz="2000" dirty="0" err="1">
                <a:ea typeface="ＭＳ Ｐゴシック" charset="-128"/>
              </a:rPr>
              <a:t>Multipl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prolapsuslar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hangi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yoldan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tamir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edilmeli</a:t>
            </a:r>
            <a:r>
              <a:rPr lang="en-US" altLang="tr-TR" sz="2000" dirty="0" smtClean="0">
                <a:ea typeface="ＭＳ Ｐゴシック" charset="-128"/>
              </a:rPr>
              <a:t>?</a:t>
            </a:r>
            <a:endParaRPr lang="en-US" altLang="tr-TR" sz="2000" dirty="0">
              <a:ea typeface="ＭＳ Ｐゴシック" charset="-128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6832553" y="2147562"/>
            <a:ext cx="2674963" cy="7694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tr-TR" sz="2000" dirty="0" err="1">
                <a:ea typeface="ＭＳ Ｐゴシック" charset="-128"/>
              </a:rPr>
              <a:t>Meş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kullanılmalı</a:t>
            </a:r>
            <a:r>
              <a:rPr lang="en-US" altLang="tr-TR" sz="2000" dirty="0">
                <a:ea typeface="ＭＳ Ｐゴシック" charset="-128"/>
              </a:rPr>
              <a:t> </a:t>
            </a:r>
            <a:r>
              <a:rPr lang="en-US" altLang="tr-TR" sz="2000" dirty="0" err="1">
                <a:ea typeface="ＭＳ Ｐゴシック" charset="-128"/>
              </a:rPr>
              <a:t>mı</a:t>
            </a:r>
            <a:r>
              <a:rPr lang="en-US" altLang="tr-TR" sz="2000" dirty="0" smtClean="0">
                <a:ea typeface="ＭＳ Ｐゴシック" charset="-128"/>
              </a:rPr>
              <a:t>?</a:t>
            </a:r>
          </a:p>
          <a:p>
            <a:pPr algn="ctr"/>
            <a:endParaRPr lang="en-US" altLang="tr-TR" sz="2400" dirty="0">
              <a:ea typeface="ＭＳ Ｐゴシック" charset="-128"/>
            </a:endParaRPr>
          </a:p>
        </p:txBody>
      </p:sp>
      <p:pic>
        <p:nvPicPr>
          <p:cNvPr id="13" name="Picture 5" descr="itf_logo_buyu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4494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775969" y="4137875"/>
            <a:ext cx="2845284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/>
              <a:t>Cinsel</a:t>
            </a:r>
            <a:r>
              <a:rPr lang="en-US" sz="2400" dirty="0" smtClean="0"/>
              <a:t> </a:t>
            </a:r>
            <a:r>
              <a:rPr lang="en-US" sz="2400" dirty="0" err="1" smtClean="0"/>
              <a:t>aktivite</a:t>
            </a:r>
            <a:r>
              <a:rPr lang="en-US" sz="2400" dirty="0" smtClean="0"/>
              <a:t> </a:t>
            </a:r>
            <a:r>
              <a:rPr lang="en-US" sz="2400" dirty="0" err="1" smtClean="0"/>
              <a:t>var</a:t>
            </a:r>
            <a:r>
              <a:rPr lang="en-US" sz="2400" dirty="0" smtClean="0"/>
              <a:t> </a:t>
            </a:r>
            <a:r>
              <a:rPr lang="en-US" sz="2400" dirty="0" err="1" smtClean="0"/>
              <a:t>mı</a:t>
            </a:r>
            <a:r>
              <a:rPr lang="en-US" sz="2400" dirty="0" smtClean="0"/>
              <a:t>?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7893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44100" cy="47092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174711" y="1535908"/>
            <a:ext cx="7594678" cy="175432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tr-TR" b="1" dirty="0" err="1" smtClean="0"/>
              <a:t>Sakrokolpopeksi</a:t>
            </a:r>
            <a:r>
              <a:rPr lang="tr-TR" b="1" dirty="0" smtClean="0"/>
              <a:t> </a:t>
            </a:r>
            <a:r>
              <a:rPr lang="tr-TR" b="1" dirty="0" err="1" smtClean="0"/>
              <a:t>vs</a:t>
            </a:r>
            <a:r>
              <a:rPr lang="tr-TR" b="1" dirty="0" smtClean="0"/>
              <a:t> </a:t>
            </a:r>
            <a:r>
              <a:rPr lang="tr-TR" b="1" dirty="0" err="1" smtClean="0"/>
              <a:t>sakrospinöz</a:t>
            </a:r>
            <a:r>
              <a:rPr lang="tr-TR" b="1" dirty="0" smtClean="0"/>
              <a:t> </a:t>
            </a:r>
            <a:r>
              <a:rPr lang="tr-TR" b="1" dirty="0" err="1" smtClean="0"/>
              <a:t>fiksasyon</a:t>
            </a:r>
            <a:endParaRPr lang="tr-TR" b="1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tr-TR" dirty="0"/>
              <a:t>D</a:t>
            </a:r>
            <a:r>
              <a:rPr lang="tr-TR" dirty="0" smtClean="0"/>
              <a:t>aha </a:t>
            </a:r>
            <a:r>
              <a:rPr lang="tr-TR" dirty="0"/>
              <a:t>yüksek başarı </a:t>
            </a:r>
            <a:r>
              <a:rPr lang="tr-TR" dirty="0" smtClean="0"/>
              <a:t>oranı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/>
              <a:t>D</a:t>
            </a:r>
            <a:r>
              <a:rPr lang="tr-TR" dirty="0" smtClean="0"/>
              <a:t>aha </a:t>
            </a:r>
            <a:r>
              <a:rPr lang="tr-TR" dirty="0"/>
              <a:t>az </a:t>
            </a:r>
            <a:r>
              <a:rPr lang="tr-TR" dirty="0" smtClean="0"/>
              <a:t>SÜİ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/>
              <a:t>D</a:t>
            </a:r>
            <a:r>
              <a:rPr lang="tr-TR" dirty="0" smtClean="0"/>
              <a:t>aha </a:t>
            </a:r>
            <a:r>
              <a:rPr lang="tr-TR" dirty="0"/>
              <a:t>az </a:t>
            </a:r>
            <a:r>
              <a:rPr lang="tr-TR" dirty="0" err="1"/>
              <a:t>postoperatif</a:t>
            </a:r>
            <a:r>
              <a:rPr lang="tr-TR" dirty="0"/>
              <a:t> </a:t>
            </a:r>
            <a:r>
              <a:rPr lang="tr-TR" dirty="0" err="1" smtClean="0"/>
              <a:t>disparoni</a:t>
            </a:r>
            <a:r>
              <a:rPr lang="tr-TR" dirty="0" smtClean="0"/>
              <a:t> </a:t>
            </a:r>
            <a:r>
              <a:rPr lang="tr-TR" dirty="0"/>
              <a:t>ile </a:t>
            </a:r>
            <a:r>
              <a:rPr lang="tr-TR" dirty="0" err="1"/>
              <a:t>sakrospinöz</a:t>
            </a:r>
            <a:r>
              <a:rPr lang="tr-TR" dirty="0"/>
              <a:t> </a:t>
            </a:r>
            <a:r>
              <a:rPr lang="tr-TR" dirty="0" err="1"/>
              <a:t>fiksasyona</a:t>
            </a:r>
            <a:r>
              <a:rPr lang="tr-TR" dirty="0"/>
              <a:t> üstündür. </a:t>
            </a:r>
            <a:endParaRPr lang="tr-TR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tr-TR" dirty="0" smtClean="0"/>
              <a:t>Uzun </a:t>
            </a:r>
            <a:r>
              <a:rPr lang="tr-TR" dirty="0" err="1" smtClean="0"/>
              <a:t>hospitalizasyon</a:t>
            </a:r>
            <a:endParaRPr lang="tr-TR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tr-TR" dirty="0" smtClean="0"/>
              <a:t>Yüksek maliyet (</a:t>
            </a:r>
            <a:r>
              <a:rPr lang="tr-TR" dirty="0"/>
              <a:t>Kanıt Düzeyi A)</a:t>
            </a:r>
            <a:endParaRPr lang="tr-TR" dirty="0"/>
          </a:p>
        </p:txBody>
      </p:sp>
      <p:sp>
        <p:nvSpPr>
          <p:cNvPr id="6" name="Rectangle 5"/>
          <p:cNvSpPr/>
          <p:nvPr/>
        </p:nvSpPr>
        <p:spPr>
          <a:xfrm>
            <a:off x="1292843" y="3730071"/>
            <a:ext cx="7237839" cy="120032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tr-TR" b="1" dirty="0"/>
              <a:t>Laparoskopik </a:t>
            </a:r>
            <a:r>
              <a:rPr lang="tr-TR" b="1" dirty="0" err="1"/>
              <a:t>sakrokolpopeksi</a:t>
            </a:r>
            <a:r>
              <a:rPr lang="tr-TR" b="1" dirty="0"/>
              <a:t> </a:t>
            </a:r>
            <a:r>
              <a:rPr lang="tr-TR" b="1" dirty="0" err="1" smtClean="0"/>
              <a:t>vs</a:t>
            </a:r>
            <a:r>
              <a:rPr lang="tr-TR" b="1" dirty="0" smtClean="0"/>
              <a:t> abdominal </a:t>
            </a:r>
            <a:r>
              <a:rPr lang="tr-TR" b="1" dirty="0" err="1" smtClean="0"/>
              <a:t>sakrokolpopeksi</a:t>
            </a:r>
            <a:r>
              <a:rPr lang="tr-TR" b="1" dirty="0" smtClean="0"/>
              <a:t> 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/>
              <a:t>D</a:t>
            </a:r>
            <a:r>
              <a:rPr lang="tr-TR" dirty="0" smtClean="0"/>
              <a:t>aha </a:t>
            </a:r>
            <a:r>
              <a:rPr lang="tr-TR" dirty="0"/>
              <a:t>az kan </a:t>
            </a:r>
            <a:r>
              <a:rPr lang="tr-TR" dirty="0" smtClean="0"/>
              <a:t>kaybı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 smtClean="0"/>
              <a:t>Daha kısa hastanede </a:t>
            </a:r>
            <a:r>
              <a:rPr lang="tr-TR" dirty="0"/>
              <a:t>kalış </a:t>
            </a:r>
            <a:r>
              <a:rPr lang="tr-TR" dirty="0" smtClean="0"/>
              <a:t>süresi (Kanıt </a:t>
            </a:r>
            <a:r>
              <a:rPr lang="tr-TR" dirty="0"/>
              <a:t>Düzeyi </a:t>
            </a:r>
            <a:r>
              <a:rPr lang="tr-TR" dirty="0" smtClean="0"/>
              <a:t>C)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 smtClean="0"/>
              <a:t>Operasyon süresi? </a:t>
            </a:r>
            <a:endParaRPr lang="tr-TR" dirty="0"/>
          </a:p>
        </p:txBody>
      </p:sp>
      <p:sp>
        <p:nvSpPr>
          <p:cNvPr id="8" name="Rectangle 7"/>
          <p:cNvSpPr/>
          <p:nvPr/>
        </p:nvSpPr>
        <p:spPr>
          <a:xfrm>
            <a:off x="1174711" y="5321788"/>
            <a:ext cx="7476545" cy="92333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tr-TR" b="1" dirty="0"/>
              <a:t>L</a:t>
            </a:r>
            <a:r>
              <a:rPr lang="tr-TR" b="1" dirty="0" smtClean="0"/>
              <a:t>aparoskopik </a:t>
            </a:r>
            <a:r>
              <a:rPr lang="tr-TR" b="1" dirty="0" err="1"/>
              <a:t>sakrokolpopeksi</a:t>
            </a:r>
            <a:r>
              <a:rPr lang="tr-TR" b="1" dirty="0"/>
              <a:t> </a:t>
            </a:r>
            <a:r>
              <a:rPr lang="tr-TR" b="1" dirty="0" err="1" smtClean="0"/>
              <a:t>vs</a:t>
            </a:r>
            <a:r>
              <a:rPr lang="tr-TR" b="1" dirty="0" smtClean="0"/>
              <a:t> </a:t>
            </a:r>
            <a:r>
              <a:rPr lang="tr-TR" b="1" dirty="0" err="1" smtClean="0"/>
              <a:t>transvaginal</a:t>
            </a:r>
            <a:r>
              <a:rPr lang="tr-TR" b="1" dirty="0" smtClean="0"/>
              <a:t> </a:t>
            </a:r>
            <a:r>
              <a:rPr lang="tr-TR" b="1" dirty="0" err="1" smtClean="0"/>
              <a:t>meş</a:t>
            </a:r>
            <a:endParaRPr lang="tr-TR" b="1" dirty="0" smtClean="0"/>
          </a:p>
          <a:p>
            <a:pPr marL="285750" indent="-285750" algn="just">
              <a:buFont typeface="Arial" charset="0"/>
              <a:buChar char="•"/>
            </a:pPr>
            <a:r>
              <a:rPr lang="tr-TR" dirty="0" smtClean="0"/>
              <a:t> Daha iyi objektif </a:t>
            </a:r>
            <a:r>
              <a:rPr lang="tr-TR" dirty="0"/>
              <a:t>ve </a:t>
            </a:r>
            <a:r>
              <a:rPr lang="tr-TR" dirty="0" err="1"/>
              <a:t>subjektif</a:t>
            </a:r>
            <a:r>
              <a:rPr lang="tr-TR" dirty="0"/>
              <a:t> başarı </a:t>
            </a:r>
            <a:r>
              <a:rPr lang="tr-TR" dirty="0" smtClean="0"/>
              <a:t>oranları</a:t>
            </a:r>
          </a:p>
          <a:p>
            <a:pPr marL="285750" indent="-285750" algn="just">
              <a:buFont typeface="Arial" charset="0"/>
              <a:buChar char="•"/>
            </a:pPr>
            <a:r>
              <a:rPr lang="tr-TR" dirty="0"/>
              <a:t>D</a:t>
            </a:r>
            <a:r>
              <a:rPr lang="tr-TR" dirty="0" smtClean="0"/>
              <a:t>aha </a:t>
            </a:r>
            <a:r>
              <a:rPr lang="tr-TR" dirty="0"/>
              <a:t>düşük </a:t>
            </a:r>
            <a:r>
              <a:rPr lang="tr-TR" dirty="0" err="1"/>
              <a:t>reoperasyon</a:t>
            </a:r>
            <a:r>
              <a:rPr lang="tr-TR" dirty="0"/>
              <a:t> </a:t>
            </a:r>
            <a:r>
              <a:rPr lang="tr-TR" dirty="0" smtClean="0"/>
              <a:t>oranları </a:t>
            </a:r>
            <a:r>
              <a:rPr lang="tr-TR" dirty="0"/>
              <a:t>(Kanıt Düzeyi B)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3426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5164"/>
            <a:ext cx="9944100" cy="25861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74800"/>
            <a:ext cx="9944100" cy="3605856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3902927" y="6055112"/>
            <a:ext cx="5709424" cy="111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189571" y="6255834"/>
            <a:ext cx="392522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178420" y="5441795"/>
            <a:ext cx="9433931" cy="1115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78420" y="5668368"/>
            <a:ext cx="338997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539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Sakrokolpopeksi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3657" y="2279374"/>
            <a:ext cx="8576786" cy="4040665"/>
          </a:xfrm>
          <a:solidFill>
            <a:schemeClr val="accent2">
              <a:lumMod val="40000"/>
              <a:lumOff val="60000"/>
              <a:alpha val="45000"/>
            </a:schemeClr>
          </a:solidFill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tr-TR" altLang="tr-TR" sz="3100" b="1" dirty="0" err="1" smtClean="0">
                <a:ea typeface="ＭＳ Ｐゴシック" charset="-128"/>
              </a:rPr>
              <a:t>Apikal</a:t>
            </a:r>
            <a:r>
              <a:rPr lang="tr-TR" altLang="tr-TR" sz="3100" b="1" dirty="0" smtClean="0">
                <a:ea typeface="ＭＳ Ｐゴシック" charset="-128"/>
              </a:rPr>
              <a:t> </a:t>
            </a:r>
            <a:r>
              <a:rPr lang="tr-TR" altLang="tr-TR" sz="3100" b="1" dirty="0" err="1">
                <a:ea typeface="ＭＳ Ｐゴシック" charset="-128"/>
              </a:rPr>
              <a:t>prolapsusun</a:t>
            </a:r>
            <a:r>
              <a:rPr lang="tr-TR" altLang="tr-TR" sz="3100" b="1" dirty="0">
                <a:ea typeface="ＭＳ Ｐゴシック" charset="-128"/>
              </a:rPr>
              <a:t> altın standart tedavisi </a:t>
            </a:r>
          </a:p>
          <a:p>
            <a:pPr lvl="1">
              <a:lnSpc>
                <a:spcPct val="150000"/>
              </a:lnSpc>
            </a:pPr>
            <a:r>
              <a:rPr lang="tr-TR" altLang="tr-TR" sz="2400" dirty="0" err="1" smtClean="0">
                <a:ea typeface="ＭＳ Ｐゴシック" charset="-128"/>
              </a:rPr>
              <a:t>Dome</a:t>
            </a:r>
            <a:r>
              <a:rPr lang="tr-TR" altLang="tr-TR" sz="2400" dirty="0" smtClean="0">
                <a:ea typeface="ＭＳ Ｐゴシック" charset="-128"/>
              </a:rPr>
              <a:t> </a:t>
            </a:r>
            <a:r>
              <a:rPr lang="tr-TR" altLang="tr-TR" sz="2400" dirty="0" err="1">
                <a:ea typeface="ＭＳ Ｐゴシック" charset="-128"/>
              </a:rPr>
              <a:t>vaginal</a:t>
            </a:r>
            <a:r>
              <a:rPr lang="tr-TR" altLang="tr-TR" sz="2400" dirty="0">
                <a:ea typeface="ＭＳ Ｐゴシック" charset="-128"/>
              </a:rPr>
              <a:t> </a:t>
            </a:r>
            <a:r>
              <a:rPr lang="tr-TR" altLang="tr-TR" sz="2400" dirty="0" err="1">
                <a:ea typeface="ＭＳ Ｐゴシック" charset="-128"/>
              </a:rPr>
              <a:t>prolapsusu</a:t>
            </a:r>
            <a:endParaRPr lang="tr-TR" altLang="tr-TR" sz="2400" dirty="0">
              <a:ea typeface="ＭＳ Ｐゴシック" charset="-128"/>
            </a:endParaRPr>
          </a:p>
          <a:p>
            <a:pPr lvl="1">
              <a:lnSpc>
                <a:spcPct val="150000"/>
              </a:lnSpc>
            </a:pPr>
            <a:r>
              <a:rPr lang="tr-TR" altLang="tr-TR" sz="2400" dirty="0" err="1">
                <a:ea typeface="ＭＳ Ｐゴシック" charset="-128"/>
              </a:rPr>
              <a:t>Multipl</a:t>
            </a:r>
            <a:r>
              <a:rPr lang="tr-TR" altLang="tr-TR" sz="2400" dirty="0">
                <a:ea typeface="ＭＳ Ｐゴシック" charset="-128"/>
              </a:rPr>
              <a:t> </a:t>
            </a:r>
            <a:r>
              <a:rPr lang="tr-TR" altLang="tr-TR" sz="2400" dirty="0" err="1">
                <a:ea typeface="ＭＳ Ｐゴシック" charset="-128"/>
              </a:rPr>
              <a:t>kompartman</a:t>
            </a:r>
            <a:r>
              <a:rPr lang="tr-TR" altLang="tr-TR" sz="2400" dirty="0">
                <a:ea typeface="ＭＳ Ｐゴシック" charset="-128"/>
              </a:rPr>
              <a:t> </a:t>
            </a:r>
            <a:r>
              <a:rPr lang="tr-TR" altLang="tr-TR" sz="2400" dirty="0" err="1">
                <a:ea typeface="ＭＳ Ｐゴシック" charset="-128"/>
              </a:rPr>
              <a:t>defektleri</a:t>
            </a:r>
            <a:endParaRPr lang="tr-TR" altLang="tr-TR" sz="2400" dirty="0">
              <a:ea typeface="ＭＳ Ｐゴシック" charset="-128"/>
            </a:endParaRPr>
          </a:p>
          <a:p>
            <a:pPr lvl="1">
              <a:lnSpc>
                <a:spcPct val="150000"/>
              </a:lnSpc>
            </a:pPr>
            <a:r>
              <a:rPr lang="tr-TR" altLang="tr-TR" sz="2400" dirty="0">
                <a:ea typeface="ＭＳ Ｐゴシック" charset="-128"/>
              </a:rPr>
              <a:t>Başarısız </a:t>
            </a:r>
            <a:r>
              <a:rPr lang="tr-TR" altLang="tr-TR" sz="2400" dirty="0" err="1">
                <a:ea typeface="ＭＳ Ｐゴシック" charset="-128"/>
              </a:rPr>
              <a:t>prolapsus</a:t>
            </a:r>
            <a:r>
              <a:rPr lang="tr-TR" altLang="tr-TR" sz="2400" dirty="0">
                <a:ea typeface="ＭＳ Ｐゴシック" charset="-128"/>
              </a:rPr>
              <a:t> </a:t>
            </a:r>
            <a:r>
              <a:rPr lang="tr-TR" altLang="tr-TR" sz="2400" dirty="0" smtClean="0">
                <a:ea typeface="ＭＳ Ｐゴシック" charset="-128"/>
              </a:rPr>
              <a:t>cerrahisi</a:t>
            </a:r>
          </a:p>
          <a:p>
            <a:pPr>
              <a:lnSpc>
                <a:spcPct val="150000"/>
              </a:lnSpc>
            </a:pPr>
            <a:r>
              <a:rPr lang="tr-TR" altLang="tr-TR" sz="2815" i="1" dirty="0" smtClean="0">
                <a:ea typeface="ＭＳ Ｐゴシック" charset="-128"/>
              </a:rPr>
              <a:t>Laparoskopik, abdominal, robotik yaklaşım</a:t>
            </a:r>
          </a:p>
          <a:p>
            <a:pPr>
              <a:lnSpc>
                <a:spcPct val="150000"/>
              </a:lnSpc>
            </a:pPr>
            <a:r>
              <a:rPr lang="tr-TR" altLang="tr-TR" sz="2815" dirty="0" smtClean="0">
                <a:ea typeface="ＭＳ Ｐゴシック" charset="-128"/>
              </a:rPr>
              <a:t>%5-10 </a:t>
            </a:r>
            <a:r>
              <a:rPr lang="tr-TR" altLang="tr-TR" sz="2815" dirty="0" err="1" smtClean="0">
                <a:ea typeface="ＭＳ Ｐゴシック" charset="-128"/>
              </a:rPr>
              <a:t>meş</a:t>
            </a:r>
            <a:r>
              <a:rPr lang="tr-TR" altLang="tr-TR" sz="2815" dirty="0" smtClean="0">
                <a:ea typeface="ＭＳ Ｐゴシック" charset="-128"/>
              </a:rPr>
              <a:t> komplikasyonu</a:t>
            </a:r>
          </a:p>
          <a:p>
            <a:pPr>
              <a:lnSpc>
                <a:spcPct val="150000"/>
              </a:lnSpc>
            </a:pPr>
            <a:r>
              <a:rPr lang="tr-TR" altLang="tr-TR" sz="2815" dirty="0" smtClean="0">
                <a:ea typeface="ＭＳ Ｐゴシック" charset="-128"/>
              </a:rPr>
              <a:t>%5-10 </a:t>
            </a:r>
            <a:r>
              <a:rPr lang="tr-TR" altLang="tr-TR" sz="2815" dirty="0" err="1" smtClean="0">
                <a:ea typeface="ＭＳ Ｐゴシック" charset="-128"/>
              </a:rPr>
              <a:t>nüks</a:t>
            </a:r>
            <a:r>
              <a:rPr lang="tr-TR" altLang="tr-TR" sz="2815" dirty="0" smtClean="0">
                <a:ea typeface="ＭＳ Ｐゴシック" charset="-128"/>
              </a:rPr>
              <a:t> ( </a:t>
            </a:r>
            <a:r>
              <a:rPr lang="tr-TR" altLang="tr-TR" sz="2815" i="1" dirty="0" smtClean="0">
                <a:ea typeface="ＭＳ Ｐゴシック" charset="-128"/>
              </a:rPr>
              <a:t>7 yıllık takip sonuçları</a:t>
            </a:r>
            <a:r>
              <a:rPr lang="tr-TR" altLang="tr-TR" sz="2815" dirty="0" smtClean="0">
                <a:ea typeface="ＭＳ Ｐゴシック" charset="-128"/>
              </a:rPr>
              <a:t>)</a:t>
            </a:r>
            <a:endParaRPr lang="tr-TR" altLang="tr-TR" sz="2815" dirty="0">
              <a:ea typeface="ＭＳ Ｐゴシック" charset="-128"/>
            </a:endParaRPr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1026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583" y="4095257"/>
            <a:ext cx="3269517" cy="300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85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5"/>
          </a:solidFill>
        </p:spPr>
        <p:txBody>
          <a:bodyPr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Kime </a:t>
            </a:r>
            <a:r>
              <a:rPr lang="tr-TR" dirty="0" err="1" smtClean="0">
                <a:solidFill>
                  <a:schemeClr val="bg1"/>
                </a:solidFill>
              </a:rPr>
              <a:t>Sakrokolpopeksi</a:t>
            </a:r>
            <a:r>
              <a:rPr lang="tr-TR" dirty="0" smtClean="0">
                <a:solidFill>
                  <a:schemeClr val="bg1"/>
                </a:solidFill>
              </a:rPr>
              <a:t> 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04409" y="2488117"/>
            <a:ext cx="8576786" cy="3501865"/>
          </a:xfrm>
          <a:solidFill>
            <a:schemeClr val="accent6">
              <a:lumMod val="40000"/>
              <a:lumOff val="60000"/>
              <a:alpha val="45000"/>
            </a:schemeClr>
          </a:solidFill>
        </p:spPr>
        <p:txBody>
          <a:bodyPr>
            <a:normAutofit fontScale="92500" lnSpcReduction="20000"/>
          </a:bodyPr>
          <a:lstStyle/>
          <a:p>
            <a:endParaRPr lang="tr-TR" dirty="0"/>
          </a:p>
          <a:p>
            <a:pPr marL="0" indent="0">
              <a:buNone/>
            </a:pPr>
            <a:r>
              <a:rPr lang="tr-TR" b="1" i="1" dirty="0" err="1" smtClean="0"/>
              <a:t>Prolapsus</a:t>
            </a:r>
            <a:r>
              <a:rPr lang="tr-TR" b="1" i="1" dirty="0" smtClean="0"/>
              <a:t> </a:t>
            </a:r>
            <a:r>
              <a:rPr lang="tr-TR" b="1" i="1" dirty="0" err="1" smtClean="0"/>
              <a:t>nüksü</a:t>
            </a:r>
            <a:r>
              <a:rPr lang="tr-TR" b="1" i="1" dirty="0" smtClean="0"/>
              <a:t> için risk faktörü olan hastalar</a:t>
            </a:r>
            <a:r>
              <a:rPr lang="tr-TR" b="1" i="1" dirty="0" smtClean="0"/>
              <a:t>;</a:t>
            </a:r>
          </a:p>
          <a:p>
            <a:pPr marL="0" indent="0">
              <a:buNone/>
            </a:pPr>
            <a:endParaRPr lang="tr-TR" b="1" i="1" dirty="0" smtClean="0"/>
          </a:p>
          <a:p>
            <a:r>
              <a:rPr lang="tr-TR" dirty="0" smtClean="0"/>
              <a:t>Genç yaş</a:t>
            </a:r>
          </a:p>
          <a:p>
            <a:r>
              <a:rPr lang="tr-TR" dirty="0" err="1" smtClean="0"/>
              <a:t>Obez</a:t>
            </a:r>
            <a:endParaRPr lang="tr-TR" dirty="0" smtClean="0"/>
          </a:p>
          <a:p>
            <a:r>
              <a:rPr lang="tr-TR" dirty="0" smtClean="0"/>
              <a:t>Evre III-IV </a:t>
            </a:r>
            <a:r>
              <a:rPr lang="tr-TR" dirty="0" err="1" smtClean="0"/>
              <a:t>prolapsus</a:t>
            </a:r>
            <a:endParaRPr lang="tr-TR" dirty="0" smtClean="0"/>
          </a:p>
          <a:p>
            <a:r>
              <a:rPr lang="tr-TR" dirty="0" smtClean="0"/>
              <a:t>Ağır kaldıran işlerde çalışan kadınlar</a:t>
            </a:r>
          </a:p>
          <a:p>
            <a:r>
              <a:rPr lang="tr-TR" dirty="0" smtClean="0"/>
              <a:t>Daha önce başarısız POP cerrahisi geçirmiş olan kadınlar</a:t>
            </a:r>
          </a:p>
          <a:p>
            <a:endParaRPr lang="tr-TR" dirty="0"/>
          </a:p>
        </p:txBody>
      </p:sp>
      <p:pic>
        <p:nvPicPr>
          <p:cNvPr id="4" name="Picture 5" descr="itf_logo_buyu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0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9297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/>
          <a:lstStyle/>
          <a:p>
            <a:pPr algn="ctr"/>
            <a:r>
              <a:rPr lang="tr-TR" dirty="0" err="1" smtClean="0">
                <a:solidFill>
                  <a:schemeClr val="bg1"/>
                </a:solidFill>
              </a:rPr>
              <a:t>Histerektomi</a:t>
            </a:r>
            <a:r>
              <a:rPr lang="tr-TR" dirty="0" smtClean="0">
                <a:solidFill>
                  <a:schemeClr val="bg1"/>
                </a:solidFill>
              </a:rPr>
              <a:t>?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0878" y="2031477"/>
            <a:ext cx="3425748" cy="4713879"/>
          </a:xfrm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lnSpc>
                <a:spcPct val="160000"/>
              </a:lnSpc>
            </a:pPr>
            <a:r>
              <a:rPr lang="en-US" altLang="tr-TR" b="1" dirty="0" err="1">
                <a:ea typeface="ＭＳ Ｐゴシック" charset="-128"/>
              </a:rPr>
              <a:t>Histerektomi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tek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başına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prolapsusu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düzelten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bir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cerrahi</a:t>
            </a:r>
            <a:r>
              <a:rPr lang="en-US" altLang="tr-TR" b="1" dirty="0">
                <a:ea typeface="ＭＳ Ｐゴシック" charset="-128"/>
              </a:rPr>
              <a:t> </a:t>
            </a:r>
            <a:r>
              <a:rPr lang="en-US" altLang="tr-TR" b="1" dirty="0" err="1">
                <a:ea typeface="ＭＳ Ｐゴシック" charset="-128"/>
              </a:rPr>
              <a:t>değildir</a:t>
            </a:r>
            <a:r>
              <a:rPr lang="en-US" altLang="tr-TR" b="1" dirty="0">
                <a:ea typeface="ＭＳ Ｐゴシック" charset="-128"/>
              </a:rPr>
              <a:t>. </a:t>
            </a:r>
          </a:p>
          <a:p>
            <a:pPr>
              <a:lnSpc>
                <a:spcPct val="160000"/>
              </a:lnSpc>
            </a:pPr>
            <a:r>
              <a:rPr lang="en-US" altLang="tr-TR" dirty="0" err="1">
                <a:ea typeface="ＭＳ Ｐゴシック" charset="-128"/>
              </a:rPr>
              <a:t>Kötü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>
                <a:ea typeface="ＭＳ Ｐゴシック" charset="-128"/>
              </a:rPr>
              <a:t>destek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>
                <a:ea typeface="ＭＳ Ｐゴシック" charset="-128"/>
              </a:rPr>
              <a:t>yapısı</a:t>
            </a:r>
            <a:r>
              <a:rPr lang="en-US" altLang="tr-TR" dirty="0">
                <a:ea typeface="ＭＳ Ｐゴシック" charset="-128"/>
              </a:rPr>
              <a:t> (+) uterus---- </a:t>
            </a:r>
            <a:r>
              <a:rPr lang="en-US" altLang="tr-TR" dirty="0" err="1" smtClean="0">
                <a:ea typeface="ＭＳ Ｐゴシック" charset="-128"/>
              </a:rPr>
              <a:t>histerektomi</a:t>
            </a:r>
            <a:endParaRPr lang="en-US" altLang="tr-TR" dirty="0">
              <a:ea typeface="ＭＳ Ｐゴシック" charset="-128"/>
            </a:endParaRPr>
          </a:p>
          <a:p>
            <a:pPr>
              <a:lnSpc>
                <a:spcPct val="160000"/>
              </a:lnSpc>
            </a:pPr>
            <a:r>
              <a:rPr lang="en-US" altLang="tr-TR" dirty="0">
                <a:ea typeface="ＭＳ Ｐゴシック" charset="-128"/>
              </a:rPr>
              <a:t>Level II </a:t>
            </a:r>
            <a:r>
              <a:rPr lang="en-US" altLang="tr-TR" dirty="0" err="1">
                <a:ea typeface="ＭＳ Ｐゴシック" charset="-128"/>
              </a:rPr>
              <a:t>defektlerde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>
                <a:ea typeface="ＭＳ Ｐゴシック" charset="-128"/>
              </a:rPr>
              <a:t>histerektominin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>
                <a:ea typeface="ＭＳ Ｐゴシック" charset="-128"/>
              </a:rPr>
              <a:t>yeri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 smtClean="0">
                <a:ea typeface="ＭＳ Ｐゴシック" charset="-128"/>
              </a:rPr>
              <a:t>sınırlı</a:t>
            </a:r>
            <a:endParaRPr lang="en-US" altLang="tr-TR" dirty="0">
              <a:ea typeface="ＭＳ Ｐゴシック" charset="-128"/>
            </a:endParaRPr>
          </a:p>
          <a:p>
            <a:pPr>
              <a:lnSpc>
                <a:spcPct val="160000"/>
              </a:lnSpc>
            </a:pPr>
            <a:r>
              <a:rPr lang="en-US" altLang="tr-TR" dirty="0" err="1">
                <a:ea typeface="ＭＳ Ｐゴシック" charset="-128"/>
              </a:rPr>
              <a:t>Histerektomi</a:t>
            </a:r>
            <a:r>
              <a:rPr lang="en-US" altLang="tr-TR" dirty="0">
                <a:ea typeface="ＭＳ Ｐゴシック" charset="-128"/>
              </a:rPr>
              <a:t>---- </a:t>
            </a:r>
            <a:r>
              <a:rPr lang="en-US" altLang="tr-TR" dirty="0" err="1">
                <a:ea typeface="ＭＳ Ｐゴシック" charset="-128"/>
              </a:rPr>
              <a:t>enterosel</a:t>
            </a:r>
            <a:r>
              <a:rPr lang="en-US" altLang="tr-TR" dirty="0">
                <a:ea typeface="ＭＳ Ｐゴシック" charset="-128"/>
              </a:rPr>
              <a:t> </a:t>
            </a:r>
            <a:r>
              <a:rPr lang="en-US" altLang="tr-TR" dirty="0" err="1">
                <a:ea typeface="ＭＳ Ｐゴシック" charset="-128"/>
              </a:rPr>
              <a:t>oluşumu</a:t>
            </a:r>
            <a:endParaRPr lang="en-US" altLang="tr-TR" dirty="0">
              <a:ea typeface="ＭＳ Ｐゴシック" charset="-128"/>
            </a:endParaRP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3542586" y="3467356"/>
            <a:ext cx="6401514" cy="149835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284" b="1" dirty="0" err="1"/>
              <a:t>Histerektomi</a:t>
            </a:r>
            <a:r>
              <a:rPr lang="tr-TR" sz="2284" b="1" dirty="0"/>
              <a:t> kime ?</a:t>
            </a:r>
          </a:p>
          <a:p>
            <a:pPr marL="233058" indent="-233058">
              <a:buFont typeface="Arial" charset="-94"/>
              <a:buChar char="•"/>
            </a:pPr>
            <a:r>
              <a:rPr lang="tr-TR" sz="2284" i="1" dirty="0"/>
              <a:t>Eğer </a:t>
            </a:r>
            <a:r>
              <a:rPr lang="tr-TR" sz="2284" i="1" dirty="0" err="1"/>
              <a:t>servikal</a:t>
            </a:r>
            <a:r>
              <a:rPr lang="tr-TR" sz="2284" i="1" dirty="0"/>
              <a:t> veya </a:t>
            </a:r>
            <a:r>
              <a:rPr lang="tr-TR" sz="2284" i="1" dirty="0" err="1"/>
              <a:t>uterin</a:t>
            </a:r>
            <a:r>
              <a:rPr lang="tr-TR" sz="2284" i="1" dirty="0"/>
              <a:t> patoloji mevcutsa</a:t>
            </a:r>
          </a:p>
          <a:p>
            <a:pPr marL="233058" indent="-233058">
              <a:buFont typeface="Arial" charset="-94"/>
              <a:buChar char="•"/>
            </a:pPr>
            <a:r>
              <a:rPr lang="tr-TR" sz="2284" i="1" dirty="0"/>
              <a:t>Gebelik isteği yoksa</a:t>
            </a:r>
          </a:p>
          <a:p>
            <a:pPr marL="233058" indent="-233058">
              <a:buFont typeface="Arial" charset="-94"/>
              <a:buChar char="•"/>
            </a:pPr>
            <a:r>
              <a:rPr lang="tr-TR" sz="2284" i="1" dirty="0" err="1"/>
              <a:t>Uterusunu</a:t>
            </a:r>
            <a:r>
              <a:rPr lang="tr-TR" sz="2284" i="1" dirty="0"/>
              <a:t> korumak istemiyorsa</a:t>
            </a:r>
            <a:endParaRPr lang="tr-TR" sz="2284" i="1" dirty="0"/>
          </a:p>
        </p:txBody>
      </p:sp>
      <p:pic>
        <p:nvPicPr>
          <p:cNvPr id="10" name="Picture 5" descr="itf_logo_buyu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90" y="96673"/>
            <a:ext cx="1125810" cy="1119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3982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3636</TotalTime>
  <Words>1128</Words>
  <Application>Microsoft Macintosh PowerPoint</Application>
  <PresentationFormat>Custom</PresentationFormat>
  <Paragraphs>224</Paragraphs>
  <Slides>39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5" baseType="lpstr">
      <vt:lpstr>Calibri</vt:lpstr>
      <vt:lpstr>Calibri Light</vt:lpstr>
      <vt:lpstr>ＭＳ Ｐゴシック</vt:lpstr>
      <vt:lpstr>Wingdings</vt:lpstr>
      <vt:lpstr>Arial</vt:lpstr>
      <vt:lpstr>Office Theme</vt:lpstr>
      <vt:lpstr>Apikal Prolapsusun Laparoskopik Tedavisi</vt:lpstr>
      <vt:lpstr>Tedavinin Amacı</vt:lpstr>
      <vt:lpstr>Kısıtlayıcı Faktörler</vt:lpstr>
      <vt:lpstr>Apikal Kompartman Defektleri</vt:lpstr>
      <vt:lpstr>PowerPoint Presentation</vt:lpstr>
      <vt:lpstr>PowerPoint Presentation</vt:lpstr>
      <vt:lpstr>Sakrokolpopeksi</vt:lpstr>
      <vt:lpstr>Kime Sakrokolpopeksi ?</vt:lpstr>
      <vt:lpstr>Histerektomi?</vt:lpstr>
      <vt:lpstr>5 Basamak</vt:lpstr>
      <vt:lpstr>5 basamak</vt:lpstr>
      <vt:lpstr>Laparoskopik Sakrokolpopeksi: Ekipman</vt:lpstr>
      <vt:lpstr>Manipülatör</vt:lpstr>
      <vt:lpstr>Operasyon Önerileri</vt:lpstr>
      <vt:lpstr>Promontoryum</vt:lpstr>
      <vt:lpstr>Anterior Disseksiyon</vt:lpstr>
      <vt:lpstr>İntraoperatif Komplikasyonlar</vt:lpstr>
      <vt:lpstr>Kanama</vt:lpstr>
      <vt:lpstr>Postoperatif Komplikasyonlar</vt:lpstr>
      <vt:lpstr>Vaginal Meş Erozyonu</vt:lpstr>
      <vt:lpstr>Vaginal Meş Erozyonu</vt:lpstr>
      <vt:lpstr>Spondilodiskit </vt:lpstr>
      <vt:lpstr>Spondilodiskit</vt:lpstr>
      <vt:lpstr>PowerPoint Presentation</vt:lpstr>
      <vt:lpstr>PowerPoint Presentation</vt:lpstr>
      <vt:lpstr>Laparoskopik Uterosakral Ligaman Suspansiyonu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Sakrokolpopeksi ile İlgili Öneriler</vt:lpstr>
      <vt:lpstr>Teşekkür Ederim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58</cp:revision>
  <dcterms:created xsi:type="dcterms:W3CDTF">2018-03-08T19:22:14Z</dcterms:created>
  <dcterms:modified xsi:type="dcterms:W3CDTF">2018-03-11T07:59:14Z</dcterms:modified>
</cp:coreProperties>
</file>