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notesMasterIdLst>
    <p:notesMasterId r:id="rId35"/>
  </p:notesMasterIdLst>
  <p:sldIdLst>
    <p:sldId id="256" r:id="rId2"/>
    <p:sldId id="263" r:id="rId3"/>
    <p:sldId id="266" r:id="rId4"/>
    <p:sldId id="257" r:id="rId5"/>
    <p:sldId id="259" r:id="rId6"/>
    <p:sldId id="258" r:id="rId7"/>
    <p:sldId id="262" r:id="rId8"/>
    <p:sldId id="294" r:id="rId9"/>
    <p:sldId id="292" r:id="rId10"/>
    <p:sldId id="291" r:id="rId11"/>
    <p:sldId id="261" r:id="rId12"/>
    <p:sldId id="283" r:id="rId13"/>
    <p:sldId id="268" r:id="rId14"/>
    <p:sldId id="269" r:id="rId15"/>
    <p:sldId id="284" r:id="rId16"/>
    <p:sldId id="267" r:id="rId17"/>
    <p:sldId id="270" r:id="rId18"/>
    <p:sldId id="271" r:id="rId19"/>
    <p:sldId id="272" r:id="rId20"/>
    <p:sldId id="273" r:id="rId21"/>
    <p:sldId id="274" r:id="rId22"/>
    <p:sldId id="288" r:id="rId23"/>
    <p:sldId id="275" r:id="rId24"/>
    <p:sldId id="277" r:id="rId25"/>
    <p:sldId id="278" r:id="rId26"/>
    <p:sldId id="279" r:id="rId27"/>
    <p:sldId id="265" r:id="rId28"/>
    <p:sldId id="286" r:id="rId29"/>
    <p:sldId id="287" r:id="rId30"/>
    <p:sldId id="289" r:id="rId31"/>
    <p:sldId id="282" r:id="rId32"/>
    <p:sldId id="285" r:id="rId33"/>
    <p:sldId id="264" r:id="rId3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E365674-328D-3847-B59F-A998EDE2FED1}" type="doc">
      <dgm:prSet loTypeId="urn:microsoft.com/office/officeart/2005/8/layout/hierarchy1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1F5C324-15C8-8542-9A21-EFC081183A3E}">
      <dgm:prSet phldrT="[Text]"/>
      <dgm:spPr/>
      <dgm:t>
        <a:bodyPr/>
        <a:lstStyle/>
        <a:p>
          <a:r>
            <a:rPr lang="en-US" dirty="0" err="1" smtClean="0"/>
            <a:t>Submukoz</a:t>
          </a:r>
          <a:r>
            <a:rPr lang="en-US" dirty="0" smtClean="0"/>
            <a:t> </a:t>
          </a:r>
          <a:r>
            <a:rPr lang="en-US" dirty="0" err="1" smtClean="0"/>
            <a:t>myom</a:t>
          </a:r>
          <a:endParaRPr lang="en-US" dirty="0"/>
        </a:p>
      </dgm:t>
    </dgm:pt>
    <dgm:pt modelId="{926539A6-1024-9E43-BC69-3C567DF335D5}" type="parTrans" cxnId="{FDCD2CCC-31C1-2643-BA60-3E9289EC67BF}">
      <dgm:prSet/>
      <dgm:spPr/>
      <dgm:t>
        <a:bodyPr/>
        <a:lstStyle/>
        <a:p>
          <a:endParaRPr lang="en-US"/>
        </a:p>
      </dgm:t>
    </dgm:pt>
    <dgm:pt modelId="{5C4B4340-2CB8-8B4B-91E2-15D35DB90EB4}" type="sibTrans" cxnId="{FDCD2CCC-31C1-2643-BA60-3E9289EC67BF}">
      <dgm:prSet/>
      <dgm:spPr/>
      <dgm:t>
        <a:bodyPr/>
        <a:lstStyle/>
        <a:p>
          <a:endParaRPr lang="en-US"/>
        </a:p>
      </dgm:t>
    </dgm:pt>
    <dgm:pt modelId="{B86FA841-8075-E645-AAA5-E5C9D006EDFD}">
      <dgm:prSet phldrT="[Text]"/>
      <dgm:spPr/>
      <dgm:t>
        <a:bodyPr/>
        <a:lstStyle/>
        <a:p>
          <a:r>
            <a:rPr lang="en-US" dirty="0" err="1" smtClean="0"/>
            <a:t>Anormal</a:t>
          </a:r>
          <a:r>
            <a:rPr lang="en-US" dirty="0" smtClean="0"/>
            <a:t> </a:t>
          </a:r>
          <a:r>
            <a:rPr lang="en-US" dirty="0" err="1" smtClean="0"/>
            <a:t>uterin</a:t>
          </a:r>
          <a:r>
            <a:rPr lang="en-US" dirty="0" smtClean="0"/>
            <a:t> </a:t>
          </a:r>
          <a:r>
            <a:rPr lang="en-US" dirty="0" err="1" smtClean="0"/>
            <a:t>kanama</a:t>
          </a:r>
          <a:endParaRPr lang="en-US" dirty="0"/>
        </a:p>
      </dgm:t>
    </dgm:pt>
    <dgm:pt modelId="{156D58CA-0596-4047-AB8D-C690C3C20583}" type="parTrans" cxnId="{A8C29E90-57D7-1B41-9A92-F42D03F891A4}">
      <dgm:prSet/>
      <dgm:spPr/>
      <dgm:t>
        <a:bodyPr/>
        <a:lstStyle/>
        <a:p>
          <a:endParaRPr lang="en-US"/>
        </a:p>
      </dgm:t>
    </dgm:pt>
    <dgm:pt modelId="{3EAD2403-EC83-7F45-99C9-697592E23601}" type="sibTrans" cxnId="{A8C29E90-57D7-1B41-9A92-F42D03F891A4}">
      <dgm:prSet/>
      <dgm:spPr/>
      <dgm:t>
        <a:bodyPr/>
        <a:lstStyle/>
        <a:p>
          <a:endParaRPr lang="en-US"/>
        </a:p>
      </dgm:t>
    </dgm:pt>
    <dgm:pt modelId="{3A1271B4-0449-854C-A1BB-092FC338459B}">
      <dgm:prSet phldrT="[Text]"/>
      <dgm:spPr/>
      <dgm:t>
        <a:bodyPr/>
        <a:lstStyle/>
        <a:p>
          <a:r>
            <a:rPr lang="en-US" dirty="0" err="1" smtClean="0"/>
            <a:t>Infertilite</a:t>
          </a:r>
          <a:endParaRPr lang="en-US" dirty="0"/>
        </a:p>
      </dgm:t>
    </dgm:pt>
    <dgm:pt modelId="{FBC3D156-D8D7-FA47-A5C6-B0042B8A4DF8}" type="parTrans" cxnId="{70ABFEF3-16D0-4244-B177-C1C42AC64ED8}">
      <dgm:prSet/>
      <dgm:spPr/>
      <dgm:t>
        <a:bodyPr/>
        <a:lstStyle/>
        <a:p>
          <a:endParaRPr lang="en-US"/>
        </a:p>
      </dgm:t>
    </dgm:pt>
    <dgm:pt modelId="{034EE790-971B-FC4E-9EE0-2B65426B1DA4}" type="sibTrans" cxnId="{70ABFEF3-16D0-4244-B177-C1C42AC64ED8}">
      <dgm:prSet/>
      <dgm:spPr/>
      <dgm:t>
        <a:bodyPr/>
        <a:lstStyle/>
        <a:p>
          <a:endParaRPr lang="en-US"/>
        </a:p>
      </dgm:t>
    </dgm:pt>
    <dgm:pt modelId="{ADABFD71-A16B-4841-87A1-392EE1641B18}" type="pres">
      <dgm:prSet presAssocID="{9E365674-328D-3847-B59F-A998EDE2FED1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8A30220D-A834-B644-8809-A9454C39B8C7}" type="pres">
      <dgm:prSet presAssocID="{F1F5C324-15C8-8542-9A21-EFC081183A3E}" presName="hierRoot1" presStyleCnt="0"/>
      <dgm:spPr/>
    </dgm:pt>
    <dgm:pt modelId="{49D15AF1-757A-D749-B7C7-49BB49236074}" type="pres">
      <dgm:prSet presAssocID="{F1F5C324-15C8-8542-9A21-EFC081183A3E}" presName="composite" presStyleCnt="0"/>
      <dgm:spPr/>
    </dgm:pt>
    <dgm:pt modelId="{A5ED50C3-98A9-0F42-88CB-4A21ABC7B1FA}" type="pres">
      <dgm:prSet presAssocID="{F1F5C324-15C8-8542-9A21-EFC081183A3E}" presName="background" presStyleLbl="node0" presStyleIdx="0" presStyleCnt="1"/>
      <dgm:spPr/>
    </dgm:pt>
    <dgm:pt modelId="{C3FFF03B-9460-494C-8EBB-256B08A44B20}" type="pres">
      <dgm:prSet presAssocID="{F1F5C324-15C8-8542-9A21-EFC081183A3E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7B8FAEE-0AA1-2848-A808-8621A99D4244}" type="pres">
      <dgm:prSet presAssocID="{F1F5C324-15C8-8542-9A21-EFC081183A3E}" presName="hierChild2" presStyleCnt="0"/>
      <dgm:spPr/>
    </dgm:pt>
    <dgm:pt modelId="{565A24FC-1D2E-6045-B55D-87AEB46122C5}" type="pres">
      <dgm:prSet presAssocID="{156D58CA-0596-4047-AB8D-C690C3C20583}" presName="Name10" presStyleLbl="parChTrans1D2" presStyleIdx="0" presStyleCnt="2"/>
      <dgm:spPr/>
      <dgm:t>
        <a:bodyPr/>
        <a:lstStyle/>
        <a:p>
          <a:endParaRPr lang="en-US"/>
        </a:p>
      </dgm:t>
    </dgm:pt>
    <dgm:pt modelId="{C4B319B8-F7F8-4641-BF24-413F919C99D4}" type="pres">
      <dgm:prSet presAssocID="{B86FA841-8075-E645-AAA5-E5C9D006EDFD}" presName="hierRoot2" presStyleCnt="0"/>
      <dgm:spPr/>
    </dgm:pt>
    <dgm:pt modelId="{047206F9-C73C-494B-B72D-F828F2F1EDC0}" type="pres">
      <dgm:prSet presAssocID="{B86FA841-8075-E645-AAA5-E5C9D006EDFD}" presName="composite2" presStyleCnt="0"/>
      <dgm:spPr/>
    </dgm:pt>
    <dgm:pt modelId="{14D38306-0169-614F-AFE2-96C0D9D0480F}" type="pres">
      <dgm:prSet presAssocID="{B86FA841-8075-E645-AAA5-E5C9D006EDFD}" presName="background2" presStyleLbl="node2" presStyleIdx="0" presStyleCnt="2"/>
      <dgm:spPr/>
    </dgm:pt>
    <dgm:pt modelId="{64F90F04-7C6F-4843-B33A-D39C48BA9B23}" type="pres">
      <dgm:prSet presAssocID="{B86FA841-8075-E645-AAA5-E5C9D006EDFD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A28CF3E-DAC3-DE4A-96A1-F98DF29091E2}" type="pres">
      <dgm:prSet presAssocID="{B86FA841-8075-E645-AAA5-E5C9D006EDFD}" presName="hierChild3" presStyleCnt="0"/>
      <dgm:spPr/>
    </dgm:pt>
    <dgm:pt modelId="{3B7F8BD7-9C9D-1740-B1C0-9F4AC6886AEB}" type="pres">
      <dgm:prSet presAssocID="{FBC3D156-D8D7-FA47-A5C6-B0042B8A4DF8}" presName="Name10" presStyleLbl="parChTrans1D2" presStyleIdx="1" presStyleCnt="2"/>
      <dgm:spPr/>
      <dgm:t>
        <a:bodyPr/>
        <a:lstStyle/>
        <a:p>
          <a:endParaRPr lang="en-US"/>
        </a:p>
      </dgm:t>
    </dgm:pt>
    <dgm:pt modelId="{1210E395-4D89-4143-8B63-B85FD05EB8CC}" type="pres">
      <dgm:prSet presAssocID="{3A1271B4-0449-854C-A1BB-092FC338459B}" presName="hierRoot2" presStyleCnt="0"/>
      <dgm:spPr/>
    </dgm:pt>
    <dgm:pt modelId="{AC604930-EFE6-924B-ADA1-E0E73C8065A8}" type="pres">
      <dgm:prSet presAssocID="{3A1271B4-0449-854C-A1BB-092FC338459B}" presName="composite2" presStyleCnt="0"/>
      <dgm:spPr/>
    </dgm:pt>
    <dgm:pt modelId="{A07453DE-925F-9B43-862D-6ED986982C94}" type="pres">
      <dgm:prSet presAssocID="{3A1271B4-0449-854C-A1BB-092FC338459B}" presName="background2" presStyleLbl="node2" presStyleIdx="1" presStyleCnt="2"/>
      <dgm:spPr/>
    </dgm:pt>
    <dgm:pt modelId="{22215755-E9C4-DF4A-9DF8-0DBB37F72A9D}" type="pres">
      <dgm:prSet presAssocID="{3A1271B4-0449-854C-A1BB-092FC338459B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1191803-2E36-2240-BD29-307D01E6B134}" type="pres">
      <dgm:prSet presAssocID="{3A1271B4-0449-854C-A1BB-092FC338459B}" presName="hierChild3" presStyleCnt="0"/>
      <dgm:spPr/>
    </dgm:pt>
  </dgm:ptLst>
  <dgm:cxnLst>
    <dgm:cxn modelId="{BA47CF9D-D871-6E47-83B8-3CE63D3CB28A}" type="presOf" srcId="{B86FA841-8075-E645-AAA5-E5C9D006EDFD}" destId="{64F90F04-7C6F-4843-B33A-D39C48BA9B23}" srcOrd="0" destOrd="0" presId="urn:microsoft.com/office/officeart/2005/8/layout/hierarchy1"/>
    <dgm:cxn modelId="{70ABFEF3-16D0-4244-B177-C1C42AC64ED8}" srcId="{F1F5C324-15C8-8542-9A21-EFC081183A3E}" destId="{3A1271B4-0449-854C-A1BB-092FC338459B}" srcOrd="1" destOrd="0" parTransId="{FBC3D156-D8D7-FA47-A5C6-B0042B8A4DF8}" sibTransId="{034EE790-971B-FC4E-9EE0-2B65426B1DA4}"/>
    <dgm:cxn modelId="{F62ED072-0C2A-364A-BB68-35853C034FA6}" type="presOf" srcId="{F1F5C324-15C8-8542-9A21-EFC081183A3E}" destId="{C3FFF03B-9460-494C-8EBB-256B08A44B20}" srcOrd="0" destOrd="0" presId="urn:microsoft.com/office/officeart/2005/8/layout/hierarchy1"/>
    <dgm:cxn modelId="{2435369C-BADB-804A-AD6D-1FF86397CF16}" type="presOf" srcId="{9E365674-328D-3847-B59F-A998EDE2FED1}" destId="{ADABFD71-A16B-4841-87A1-392EE1641B18}" srcOrd="0" destOrd="0" presId="urn:microsoft.com/office/officeart/2005/8/layout/hierarchy1"/>
    <dgm:cxn modelId="{B266E1A5-CA27-5E4B-BDD3-D76ED15B94FA}" type="presOf" srcId="{FBC3D156-D8D7-FA47-A5C6-B0042B8A4DF8}" destId="{3B7F8BD7-9C9D-1740-B1C0-9F4AC6886AEB}" srcOrd="0" destOrd="0" presId="urn:microsoft.com/office/officeart/2005/8/layout/hierarchy1"/>
    <dgm:cxn modelId="{FDCD2CCC-31C1-2643-BA60-3E9289EC67BF}" srcId="{9E365674-328D-3847-B59F-A998EDE2FED1}" destId="{F1F5C324-15C8-8542-9A21-EFC081183A3E}" srcOrd="0" destOrd="0" parTransId="{926539A6-1024-9E43-BC69-3C567DF335D5}" sibTransId="{5C4B4340-2CB8-8B4B-91E2-15D35DB90EB4}"/>
    <dgm:cxn modelId="{A8C29E90-57D7-1B41-9A92-F42D03F891A4}" srcId="{F1F5C324-15C8-8542-9A21-EFC081183A3E}" destId="{B86FA841-8075-E645-AAA5-E5C9D006EDFD}" srcOrd="0" destOrd="0" parTransId="{156D58CA-0596-4047-AB8D-C690C3C20583}" sibTransId="{3EAD2403-EC83-7F45-99C9-697592E23601}"/>
    <dgm:cxn modelId="{F702DE3C-BC11-F14D-9760-C3D22E7A9F0F}" type="presOf" srcId="{3A1271B4-0449-854C-A1BB-092FC338459B}" destId="{22215755-E9C4-DF4A-9DF8-0DBB37F72A9D}" srcOrd="0" destOrd="0" presId="urn:microsoft.com/office/officeart/2005/8/layout/hierarchy1"/>
    <dgm:cxn modelId="{A7D9DB81-ED40-EC43-92D1-C5DB4C498E17}" type="presOf" srcId="{156D58CA-0596-4047-AB8D-C690C3C20583}" destId="{565A24FC-1D2E-6045-B55D-87AEB46122C5}" srcOrd="0" destOrd="0" presId="urn:microsoft.com/office/officeart/2005/8/layout/hierarchy1"/>
    <dgm:cxn modelId="{0DF76789-ABA4-2649-8861-ACE8F6B868BE}" type="presParOf" srcId="{ADABFD71-A16B-4841-87A1-392EE1641B18}" destId="{8A30220D-A834-B644-8809-A9454C39B8C7}" srcOrd="0" destOrd="0" presId="urn:microsoft.com/office/officeart/2005/8/layout/hierarchy1"/>
    <dgm:cxn modelId="{FB0BE1D8-7FB0-CC4A-98FA-6292130D41B5}" type="presParOf" srcId="{8A30220D-A834-B644-8809-A9454C39B8C7}" destId="{49D15AF1-757A-D749-B7C7-49BB49236074}" srcOrd="0" destOrd="0" presId="urn:microsoft.com/office/officeart/2005/8/layout/hierarchy1"/>
    <dgm:cxn modelId="{AD1DE613-AB7E-5044-B941-D15F20A6BA35}" type="presParOf" srcId="{49D15AF1-757A-D749-B7C7-49BB49236074}" destId="{A5ED50C3-98A9-0F42-88CB-4A21ABC7B1FA}" srcOrd="0" destOrd="0" presId="urn:microsoft.com/office/officeart/2005/8/layout/hierarchy1"/>
    <dgm:cxn modelId="{67CE6580-800F-884E-8CBC-1CB1815C6989}" type="presParOf" srcId="{49D15AF1-757A-D749-B7C7-49BB49236074}" destId="{C3FFF03B-9460-494C-8EBB-256B08A44B20}" srcOrd="1" destOrd="0" presId="urn:microsoft.com/office/officeart/2005/8/layout/hierarchy1"/>
    <dgm:cxn modelId="{E3ED8511-4C1D-5C4D-B99A-FDEE12F7E0E5}" type="presParOf" srcId="{8A30220D-A834-B644-8809-A9454C39B8C7}" destId="{07B8FAEE-0AA1-2848-A808-8621A99D4244}" srcOrd="1" destOrd="0" presId="urn:microsoft.com/office/officeart/2005/8/layout/hierarchy1"/>
    <dgm:cxn modelId="{F995970A-30AD-FE45-9D82-8D4F336290CC}" type="presParOf" srcId="{07B8FAEE-0AA1-2848-A808-8621A99D4244}" destId="{565A24FC-1D2E-6045-B55D-87AEB46122C5}" srcOrd="0" destOrd="0" presId="urn:microsoft.com/office/officeart/2005/8/layout/hierarchy1"/>
    <dgm:cxn modelId="{BE1EA85E-C3F5-3E42-B2A4-5149718726A7}" type="presParOf" srcId="{07B8FAEE-0AA1-2848-A808-8621A99D4244}" destId="{C4B319B8-F7F8-4641-BF24-413F919C99D4}" srcOrd="1" destOrd="0" presId="urn:microsoft.com/office/officeart/2005/8/layout/hierarchy1"/>
    <dgm:cxn modelId="{0D3BF874-C9BF-4744-BD03-C8AB7AB49B77}" type="presParOf" srcId="{C4B319B8-F7F8-4641-BF24-413F919C99D4}" destId="{047206F9-C73C-494B-B72D-F828F2F1EDC0}" srcOrd="0" destOrd="0" presId="urn:microsoft.com/office/officeart/2005/8/layout/hierarchy1"/>
    <dgm:cxn modelId="{BB69528C-815A-E544-9309-834D612A8219}" type="presParOf" srcId="{047206F9-C73C-494B-B72D-F828F2F1EDC0}" destId="{14D38306-0169-614F-AFE2-96C0D9D0480F}" srcOrd="0" destOrd="0" presId="urn:microsoft.com/office/officeart/2005/8/layout/hierarchy1"/>
    <dgm:cxn modelId="{769CA58F-087D-7D43-9F8A-A164D8FEBE04}" type="presParOf" srcId="{047206F9-C73C-494B-B72D-F828F2F1EDC0}" destId="{64F90F04-7C6F-4843-B33A-D39C48BA9B23}" srcOrd="1" destOrd="0" presId="urn:microsoft.com/office/officeart/2005/8/layout/hierarchy1"/>
    <dgm:cxn modelId="{2436D0CD-4006-5A40-895F-9CD7D6E75C14}" type="presParOf" srcId="{C4B319B8-F7F8-4641-BF24-413F919C99D4}" destId="{FA28CF3E-DAC3-DE4A-96A1-F98DF29091E2}" srcOrd="1" destOrd="0" presId="urn:microsoft.com/office/officeart/2005/8/layout/hierarchy1"/>
    <dgm:cxn modelId="{01662D6D-79A0-BD45-9342-8B151DD5FD85}" type="presParOf" srcId="{07B8FAEE-0AA1-2848-A808-8621A99D4244}" destId="{3B7F8BD7-9C9D-1740-B1C0-9F4AC6886AEB}" srcOrd="2" destOrd="0" presId="urn:microsoft.com/office/officeart/2005/8/layout/hierarchy1"/>
    <dgm:cxn modelId="{D0C64CD6-3E97-A947-A66C-302A0DB37B73}" type="presParOf" srcId="{07B8FAEE-0AA1-2848-A808-8621A99D4244}" destId="{1210E395-4D89-4143-8B63-B85FD05EB8CC}" srcOrd="3" destOrd="0" presId="urn:microsoft.com/office/officeart/2005/8/layout/hierarchy1"/>
    <dgm:cxn modelId="{A7BC8AB5-03E8-FD42-A462-CBCD5E6F7EB0}" type="presParOf" srcId="{1210E395-4D89-4143-8B63-B85FD05EB8CC}" destId="{AC604930-EFE6-924B-ADA1-E0E73C8065A8}" srcOrd="0" destOrd="0" presId="urn:microsoft.com/office/officeart/2005/8/layout/hierarchy1"/>
    <dgm:cxn modelId="{690E513A-8CF2-E34C-80D5-E4E837868FC5}" type="presParOf" srcId="{AC604930-EFE6-924B-ADA1-E0E73C8065A8}" destId="{A07453DE-925F-9B43-862D-6ED986982C94}" srcOrd="0" destOrd="0" presId="urn:microsoft.com/office/officeart/2005/8/layout/hierarchy1"/>
    <dgm:cxn modelId="{FB63A74C-E287-064E-8C26-5D8054C87066}" type="presParOf" srcId="{AC604930-EFE6-924B-ADA1-E0E73C8065A8}" destId="{22215755-E9C4-DF4A-9DF8-0DBB37F72A9D}" srcOrd="1" destOrd="0" presId="urn:microsoft.com/office/officeart/2005/8/layout/hierarchy1"/>
    <dgm:cxn modelId="{7D989B2F-3B39-B649-A700-D987F0FCE51B}" type="presParOf" srcId="{1210E395-4D89-4143-8B63-B85FD05EB8CC}" destId="{D1191803-2E36-2240-BD29-307D01E6B134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B7F8BD7-9C9D-1740-B1C0-9F4AC6886AEB}">
      <dsp:nvSpPr>
        <dsp:cNvPr id="0" name=""/>
        <dsp:cNvSpPr/>
      </dsp:nvSpPr>
      <dsp:spPr>
        <a:xfrm>
          <a:off x="3220035" y="1184926"/>
          <a:ext cx="1138907" cy="5420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69368"/>
              </a:lnTo>
              <a:lnTo>
                <a:pt x="1138907" y="369368"/>
              </a:lnTo>
              <a:lnTo>
                <a:pt x="1138907" y="54201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65A24FC-1D2E-6045-B55D-87AEB46122C5}">
      <dsp:nvSpPr>
        <dsp:cNvPr id="0" name=""/>
        <dsp:cNvSpPr/>
      </dsp:nvSpPr>
      <dsp:spPr>
        <a:xfrm>
          <a:off x="2081127" y="1184926"/>
          <a:ext cx="1138907" cy="542016"/>
        </a:xfrm>
        <a:custGeom>
          <a:avLst/>
          <a:gdLst/>
          <a:ahLst/>
          <a:cxnLst/>
          <a:rect l="0" t="0" r="0" b="0"/>
          <a:pathLst>
            <a:path>
              <a:moveTo>
                <a:pt x="1138907" y="0"/>
              </a:moveTo>
              <a:lnTo>
                <a:pt x="1138907" y="369368"/>
              </a:lnTo>
              <a:lnTo>
                <a:pt x="0" y="369368"/>
              </a:lnTo>
              <a:lnTo>
                <a:pt x="0" y="54201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5ED50C3-98A9-0F42-88CB-4A21ABC7B1FA}">
      <dsp:nvSpPr>
        <dsp:cNvPr id="0" name=""/>
        <dsp:cNvSpPr/>
      </dsp:nvSpPr>
      <dsp:spPr>
        <a:xfrm>
          <a:off x="2288202" y="1498"/>
          <a:ext cx="1863667" cy="118342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algn="bl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3FFF03B-9460-494C-8EBB-256B08A44B20}">
      <dsp:nvSpPr>
        <dsp:cNvPr id="0" name=""/>
        <dsp:cNvSpPr/>
      </dsp:nvSpPr>
      <dsp:spPr>
        <a:xfrm>
          <a:off x="2495276" y="198218"/>
          <a:ext cx="1863667" cy="118342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err="1" smtClean="0"/>
            <a:t>Submukoz</a:t>
          </a:r>
          <a:r>
            <a:rPr lang="en-US" sz="2200" kern="1200" dirty="0" smtClean="0"/>
            <a:t> </a:t>
          </a:r>
          <a:r>
            <a:rPr lang="en-US" sz="2200" kern="1200" dirty="0" err="1" smtClean="0"/>
            <a:t>myom</a:t>
          </a:r>
          <a:endParaRPr lang="en-US" sz="2200" kern="1200" dirty="0"/>
        </a:p>
      </dsp:txBody>
      <dsp:txXfrm>
        <a:off x="2529937" y="232879"/>
        <a:ext cx="1794345" cy="1114106"/>
      </dsp:txXfrm>
    </dsp:sp>
    <dsp:sp modelId="{14D38306-0169-614F-AFE2-96C0D9D0480F}">
      <dsp:nvSpPr>
        <dsp:cNvPr id="0" name=""/>
        <dsp:cNvSpPr/>
      </dsp:nvSpPr>
      <dsp:spPr>
        <a:xfrm>
          <a:off x="1149294" y="1726943"/>
          <a:ext cx="1863667" cy="118342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algn="bl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4F90F04-7C6F-4843-B33A-D39C48BA9B23}">
      <dsp:nvSpPr>
        <dsp:cNvPr id="0" name=""/>
        <dsp:cNvSpPr/>
      </dsp:nvSpPr>
      <dsp:spPr>
        <a:xfrm>
          <a:off x="1356368" y="1923664"/>
          <a:ext cx="1863667" cy="118342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err="1" smtClean="0"/>
            <a:t>Anormal</a:t>
          </a:r>
          <a:r>
            <a:rPr lang="en-US" sz="2200" kern="1200" dirty="0" smtClean="0"/>
            <a:t> </a:t>
          </a:r>
          <a:r>
            <a:rPr lang="en-US" sz="2200" kern="1200" dirty="0" err="1" smtClean="0"/>
            <a:t>uterin</a:t>
          </a:r>
          <a:r>
            <a:rPr lang="en-US" sz="2200" kern="1200" dirty="0" smtClean="0"/>
            <a:t> </a:t>
          </a:r>
          <a:r>
            <a:rPr lang="en-US" sz="2200" kern="1200" dirty="0" err="1" smtClean="0"/>
            <a:t>kanama</a:t>
          </a:r>
          <a:endParaRPr lang="en-US" sz="2200" kern="1200" dirty="0"/>
        </a:p>
      </dsp:txBody>
      <dsp:txXfrm>
        <a:off x="1391029" y="1958325"/>
        <a:ext cx="1794345" cy="1114106"/>
      </dsp:txXfrm>
    </dsp:sp>
    <dsp:sp modelId="{A07453DE-925F-9B43-862D-6ED986982C94}">
      <dsp:nvSpPr>
        <dsp:cNvPr id="0" name=""/>
        <dsp:cNvSpPr/>
      </dsp:nvSpPr>
      <dsp:spPr>
        <a:xfrm>
          <a:off x="3427110" y="1726943"/>
          <a:ext cx="1863667" cy="118342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algn="bl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2215755-E9C4-DF4A-9DF8-0DBB37F72A9D}">
      <dsp:nvSpPr>
        <dsp:cNvPr id="0" name=""/>
        <dsp:cNvSpPr/>
      </dsp:nvSpPr>
      <dsp:spPr>
        <a:xfrm>
          <a:off x="3634184" y="1923664"/>
          <a:ext cx="1863667" cy="118342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err="1" smtClean="0"/>
            <a:t>Infertilite</a:t>
          </a:r>
          <a:endParaRPr lang="en-US" sz="2200" kern="1200" dirty="0"/>
        </a:p>
      </dsp:txBody>
      <dsp:txXfrm>
        <a:off x="3668845" y="1958325"/>
        <a:ext cx="1794345" cy="111410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491C75-37F8-AC41-BC27-71777A63AB70}" type="datetimeFigureOut">
              <a:rPr lang="en-US" smtClean="0"/>
              <a:t>3/18/2018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F42B7E-88F8-784D-885A-D855798920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57069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2400" dirty="0" err="1" smtClean="0"/>
              <a:t>Malignite</a:t>
            </a:r>
            <a:r>
              <a:rPr lang="tr-TR" sz="2400" baseline="0" dirty="0" smtClean="0"/>
              <a:t> riski ; </a:t>
            </a:r>
            <a:r>
              <a:rPr lang="tr-TR" sz="2400" dirty="0" err="1" smtClean="0"/>
              <a:t>Submüköz</a:t>
            </a:r>
            <a:r>
              <a:rPr lang="tr-TR" sz="2400" dirty="0" smtClean="0"/>
              <a:t> </a:t>
            </a:r>
            <a:r>
              <a:rPr lang="tr-TR" sz="2400" dirty="0" err="1" smtClean="0"/>
              <a:t>myomlara</a:t>
            </a:r>
            <a:r>
              <a:rPr lang="tr-TR" sz="2400" dirty="0" smtClean="0"/>
              <a:t> özel data yok ancak HS </a:t>
            </a:r>
            <a:r>
              <a:rPr lang="tr-TR" sz="2400" dirty="0" err="1" smtClean="0"/>
              <a:t>rezektoskopik</a:t>
            </a:r>
            <a:r>
              <a:rPr lang="tr-TR" sz="2400" dirty="0" smtClean="0"/>
              <a:t> cerrahi ile oran %0,13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2400" dirty="0" smtClean="0"/>
              <a:t>Anormal </a:t>
            </a:r>
            <a:r>
              <a:rPr lang="tr-TR" sz="2400" dirty="0" err="1" smtClean="0"/>
              <a:t>uterin</a:t>
            </a:r>
            <a:r>
              <a:rPr lang="tr-TR" sz="2400" dirty="0" smtClean="0"/>
              <a:t> kanaması olan kadınların %23,4 ünde </a:t>
            </a:r>
            <a:r>
              <a:rPr lang="tr-TR" sz="2400" dirty="0" err="1" smtClean="0"/>
              <a:t>myom</a:t>
            </a:r>
            <a:r>
              <a:rPr lang="tr-TR" sz="2400" dirty="0" smtClean="0"/>
              <a:t> olduğu bir çalışmada gösterilmiş.</a:t>
            </a:r>
          </a:p>
          <a:p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F42B7E-88F8-784D-885A-D855798920C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3132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400" dirty="0" smtClean="0"/>
              <a:t>ACOG </a:t>
            </a:r>
            <a:r>
              <a:rPr lang="en-US" sz="2400" dirty="0" err="1" smtClean="0"/>
              <a:t>önerisi</a:t>
            </a:r>
            <a:r>
              <a:rPr lang="en-US" sz="2400" dirty="0" smtClean="0"/>
              <a:t> (Bu ay </a:t>
            </a:r>
            <a:r>
              <a:rPr lang="en-US" sz="2400" dirty="0" err="1" smtClean="0"/>
              <a:t>fertil</a:t>
            </a:r>
            <a:r>
              <a:rPr lang="en-US" sz="2400" dirty="0" smtClean="0"/>
              <a:t> </a:t>
            </a:r>
            <a:r>
              <a:rPr lang="en-US" sz="2400" dirty="0" err="1" smtClean="0"/>
              <a:t>sterilde</a:t>
            </a:r>
            <a:r>
              <a:rPr lang="en-US" sz="2400" dirty="0" smtClean="0"/>
              <a:t> </a:t>
            </a:r>
            <a:r>
              <a:rPr lang="en-US" sz="2400" dirty="0" err="1" smtClean="0"/>
              <a:t>yayınlandı</a:t>
            </a:r>
            <a:r>
              <a:rPr lang="en-US" sz="2400" dirty="0" smtClean="0"/>
              <a:t> ) :</a:t>
            </a:r>
          </a:p>
          <a:p>
            <a:r>
              <a:rPr lang="en-US" sz="2400" dirty="0" err="1" smtClean="0"/>
              <a:t>Submukoz</a:t>
            </a:r>
            <a:r>
              <a:rPr lang="en-US" sz="2400" dirty="0" smtClean="0"/>
              <a:t> </a:t>
            </a:r>
            <a:r>
              <a:rPr lang="en-US" sz="2400" dirty="0" err="1" smtClean="0"/>
              <a:t>myomların</a:t>
            </a:r>
            <a:r>
              <a:rPr lang="en-US" sz="2400" dirty="0" smtClean="0"/>
              <a:t> </a:t>
            </a:r>
            <a:r>
              <a:rPr lang="en-US" sz="2400" dirty="0" err="1" smtClean="0"/>
              <a:t>alınması</a:t>
            </a:r>
            <a:r>
              <a:rPr lang="en-US" sz="2400" dirty="0" smtClean="0"/>
              <a:t> </a:t>
            </a:r>
            <a:r>
              <a:rPr lang="en-US" sz="2400" dirty="0" err="1" smtClean="0"/>
              <a:t>açık</a:t>
            </a:r>
            <a:r>
              <a:rPr lang="en-US" sz="2400" dirty="0" smtClean="0"/>
              <a:t> </a:t>
            </a:r>
            <a:r>
              <a:rPr lang="en-US" sz="2400" dirty="0" err="1" smtClean="0"/>
              <a:t>şekilde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Klinik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gebelik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oranını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artırmaktadır</a:t>
            </a:r>
            <a:r>
              <a:rPr lang="en-US" sz="2400" baseline="0" dirty="0" smtClean="0"/>
              <a:t> (Grade B </a:t>
            </a:r>
            <a:r>
              <a:rPr lang="en-US" sz="2400" baseline="0" dirty="0" err="1" smtClean="0"/>
              <a:t>kanıt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düzeyi</a:t>
            </a:r>
            <a:r>
              <a:rPr lang="en-US" sz="2400" baseline="0" dirty="0" smtClean="0"/>
              <a:t>)</a:t>
            </a:r>
            <a:endParaRPr lang="en-US" sz="2400" dirty="0" smtClean="0"/>
          </a:p>
          <a:p>
            <a:r>
              <a:rPr lang="en-US" sz="2400" dirty="0" err="1" smtClean="0"/>
              <a:t>Submukoz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ve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kaviteyi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distorte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eden</a:t>
            </a:r>
            <a:r>
              <a:rPr lang="en-US" sz="2400" baseline="0" dirty="0" smtClean="0"/>
              <a:t> intramural </a:t>
            </a:r>
            <a:r>
              <a:rPr lang="en-US" sz="2400" baseline="0" dirty="0" err="1" smtClean="0"/>
              <a:t>myomlar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gebe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kalabilmeyi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azaltmakta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ve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erken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gebelik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kayıplarını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artımaktadır</a:t>
            </a:r>
            <a:r>
              <a:rPr lang="en-US" sz="2400" baseline="0" dirty="0" smtClean="0"/>
              <a:t>. </a:t>
            </a:r>
          </a:p>
          <a:p>
            <a:r>
              <a:rPr lang="en-US" sz="2400" baseline="0" dirty="0" smtClean="0"/>
              <a:t>BU NEDENLE ACOG BU BULTENİNDE KAVİTEYİ DİSTORTE EDEN TÜM MYOMLARIN ÇIKARTILMASINI ÖNERİYOR..!!!</a:t>
            </a:r>
          </a:p>
          <a:p>
            <a:r>
              <a:rPr lang="en-US" sz="2400" baseline="0" dirty="0" err="1" smtClean="0"/>
              <a:t>Diğer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hallerde</a:t>
            </a:r>
            <a:r>
              <a:rPr lang="en-US" sz="2400" baseline="0" dirty="0" smtClean="0"/>
              <a:t> (</a:t>
            </a:r>
            <a:r>
              <a:rPr lang="en-US" sz="2400" baseline="0" dirty="0" err="1" smtClean="0"/>
              <a:t>intrammural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veya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subseröz</a:t>
            </a:r>
            <a:r>
              <a:rPr lang="en-US" sz="2400" baseline="0" dirty="0" smtClean="0"/>
              <a:t>) </a:t>
            </a:r>
            <a:r>
              <a:rPr lang="en-US" sz="2400" baseline="0" dirty="0" err="1" smtClean="0"/>
              <a:t>myomların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gebe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kalmaya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ve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gebeliğe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etkisi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hakkında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yeterli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veri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yok</a:t>
            </a:r>
            <a:endParaRPr lang="en-US" sz="2400" baseline="0" dirty="0" smtClean="0"/>
          </a:p>
          <a:p>
            <a:r>
              <a:rPr lang="en-US" sz="2400" dirty="0" smtClean="0"/>
              <a:t>(Grade C </a:t>
            </a:r>
            <a:r>
              <a:rPr lang="en-US" sz="2400" dirty="0" err="1" smtClean="0"/>
              <a:t>düzeyinde</a:t>
            </a:r>
            <a:r>
              <a:rPr lang="en-US" sz="2400" dirty="0" smtClean="0"/>
              <a:t> </a:t>
            </a:r>
            <a:r>
              <a:rPr lang="en-US" sz="2400" dirty="0" err="1" smtClean="0"/>
              <a:t>kanıt</a:t>
            </a:r>
            <a:r>
              <a:rPr lang="en-US" sz="2400" dirty="0" smtClean="0"/>
              <a:t> )</a:t>
            </a:r>
          </a:p>
          <a:p>
            <a:r>
              <a:rPr lang="en-US" sz="2400" dirty="0" err="1" smtClean="0"/>
              <a:t>Subseöz</a:t>
            </a:r>
            <a:r>
              <a:rPr lang="en-US" sz="2400" dirty="0" smtClean="0"/>
              <a:t> </a:t>
            </a:r>
            <a:r>
              <a:rPr lang="en-US" sz="2400" dirty="0" err="1" smtClean="0"/>
              <a:t>myomlar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için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yapılan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myomektomi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fertiliteyi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artırdığı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hakkında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yeterli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veri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yok</a:t>
            </a:r>
            <a:r>
              <a:rPr lang="en-US" sz="2400" baseline="0" dirty="0" smtClean="0"/>
              <a:t> (Grade C)</a:t>
            </a:r>
          </a:p>
          <a:p>
            <a:r>
              <a:rPr lang="en-US" sz="2400" baseline="0" dirty="0" err="1" smtClean="0"/>
              <a:t>Ancak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Myomektomi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gebelik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sonuçlarını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bu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grupta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kötüleştirmez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deniliyor</a:t>
            </a:r>
            <a:endParaRPr lang="en-US" sz="2400" baseline="0" dirty="0" smtClean="0"/>
          </a:p>
          <a:p>
            <a:r>
              <a:rPr lang="en-US" sz="2400" baseline="0" dirty="0" smtClean="0"/>
              <a:t>Bu guideline da intramural </a:t>
            </a:r>
            <a:r>
              <a:rPr lang="en-US" sz="2400" baseline="0" dirty="0" err="1" smtClean="0"/>
              <a:t>asemptomatik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myomların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gebelik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ve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fertilite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üzerine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etkisi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olup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olmadığı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konusunda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veri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olmadığını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ve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yorum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yapılamayacağını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teyid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ediyor</a:t>
            </a:r>
            <a:r>
              <a:rPr lang="en-US" sz="2400" baseline="0" dirty="0" smtClean="0"/>
              <a:t>.</a:t>
            </a:r>
          </a:p>
          <a:p>
            <a:endParaRPr lang="en-US" sz="2400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F42B7E-88F8-784D-885A-D855798920C9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27075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dirty="0" err="1" smtClean="0"/>
              <a:t>Tek</a:t>
            </a:r>
            <a:r>
              <a:rPr lang="en-US" sz="1800" dirty="0" smtClean="0"/>
              <a:t> myomlarda%30 </a:t>
            </a:r>
          </a:p>
          <a:p>
            <a:r>
              <a:rPr lang="en-US" sz="1800" dirty="0" err="1" smtClean="0"/>
              <a:t>Multipl</a:t>
            </a:r>
            <a:r>
              <a:rPr lang="en-US" sz="1800" baseline="0" dirty="0" smtClean="0"/>
              <a:t> </a:t>
            </a:r>
            <a:r>
              <a:rPr lang="en-US" sz="1800" baseline="0" dirty="0" err="1" smtClean="0"/>
              <a:t>myomlarda</a:t>
            </a:r>
            <a:r>
              <a:rPr lang="en-US" sz="1800" baseline="0" dirty="0" smtClean="0"/>
              <a:t> %45 </a:t>
            </a:r>
            <a:r>
              <a:rPr lang="en-US" sz="1800" baseline="0" dirty="0" err="1" smtClean="0"/>
              <a:t>hafif</a:t>
            </a:r>
            <a:r>
              <a:rPr lang="en-US" sz="1800" baseline="0" dirty="0" smtClean="0"/>
              <a:t> </a:t>
            </a:r>
            <a:r>
              <a:rPr lang="en-US" sz="1800" baseline="0" dirty="0" err="1" smtClean="0"/>
              <a:t>orta</a:t>
            </a:r>
            <a:r>
              <a:rPr lang="en-US" sz="1800" baseline="0" dirty="0" smtClean="0"/>
              <a:t> </a:t>
            </a:r>
            <a:r>
              <a:rPr lang="en-US" sz="1800" baseline="0" dirty="0" err="1" smtClean="0"/>
              <a:t>düzeyde</a:t>
            </a:r>
            <a:r>
              <a:rPr lang="en-US" sz="1800" baseline="0" dirty="0" smtClean="0"/>
              <a:t> </a:t>
            </a:r>
            <a:r>
              <a:rPr lang="en-US" sz="1800" baseline="0" dirty="0" err="1" smtClean="0"/>
              <a:t>adhezyon</a:t>
            </a:r>
            <a:r>
              <a:rPr lang="en-US" sz="1800" baseline="0" dirty="0" smtClean="0"/>
              <a:t> </a:t>
            </a:r>
            <a:r>
              <a:rPr lang="en-US" sz="1800" baseline="0" dirty="0" err="1" smtClean="0"/>
              <a:t>oluşabilmektedir</a:t>
            </a:r>
            <a:r>
              <a:rPr lang="en-US" sz="1800" baseline="0" dirty="0" smtClean="0"/>
              <a:t>.</a:t>
            </a:r>
          </a:p>
          <a:p>
            <a:r>
              <a:rPr lang="en-US" sz="1800" baseline="0" dirty="0" err="1" smtClean="0"/>
              <a:t>Preoperatif</a:t>
            </a:r>
            <a:r>
              <a:rPr lang="en-US" sz="1800" baseline="0" dirty="0" smtClean="0"/>
              <a:t> </a:t>
            </a:r>
            <a:r>
              <a:rPr lang="en-US" sz="1800" baseline="0" dirty="0" err="1" smtClean="0"/>
              <a:t>dönemde</a:t>
            </a:r>
            <a:r>
              <a:rPr lang="en-US" sz="1800" baseline="0" dirty="0" smtClean="0"/>
              <a:t> endometrial </a:t>
            </a:r>
            <a:r>
              <a:rPr lang="en-US" sz="1800" baseline="0" dirty="0" err="1" smtClean="0"/>
              <a:t>atrofi</a:t>
            </a:r>
            <a:r>
              <a:rPr lang="en-US" sz="1800" baseline="0" dirty="0" smtClean="0"/>
              <a:t> </a:t>
            </a:r>
            <a:r>
              <a:rPr lang="en-US" sz="1800" baseline="0" dirty="0" err="1" smtClean="0"/>
              <a:t>için</a:t>
            </a:r>
            <a:r>
              <a:rPr lang="en-US" sz="1800" baseline="0" dirty="0" smtClean="0"/>
              <a:t> </a:t>
            </a:r>
            <a:r>
              <a:rPr lang="en-US" sz="1800" baseline="0" dirty="0" err="1" smtClean="0"/>
              <a:t>Danazol</a:t>
            </a:r>
            <a:r>
              <a:rPr lang="en-US" sz="1800" baseline="0" dirty="0" smtClean="0"/>
              <a:t> </a:t>
            </a:r>
            <a:r>
              <a:rPr lang="en-US" sz="1800" baseline="0" dirty="0" err="1" smtClean="0"/>
              <a:t>kuulanılmış</a:t>
            </a:r>
            <a:r>
              <a:rPr lang="en-US" sz="1800" baseline="0" dirty="0" smtClean="0"/>
              <a:t> </a:t>
            </a:r>
            <a:r>
              <a:rPr lang="en-US" sz="1800" baseline="0" dirty="0" err="1" smtClean="0"/>
              <a:t>ancak</a:t>
            </a:r>
            <a:r>
              <a:rPr lang="en-US" sz="1800" baseline="0" dirty="0" smtClean="0"/>
              <a:t> </a:t>
            </a:r>
            <a:r>
              <a:rPr lang="en-US" sz="1800" baseline="0" dirty="0" err="1" smtClean="0"/>
              <a:t>adhezyon</a:t>
            </a:r>
            <a:r>
              <a:rPr lang="en-US" sz="1800" baseline="0" dirty="0" smtClean="0"/>
              <a:t> </a:t>
            </a:r>
            <a:r>
              <a:rPr lang="en-US" sz="1800" baseline="0" dirty="0" err="1" smtClean="0"/>
              <a:t>oranları</a:t>
            </a:r>
            <a:r>
              <a:rPr lang="en-US" sz="1800" baseline="0" dirty="0" smtClean="0"/>
              <a:t> </a:t>
            </a:r>
            <a:r>
              <a:rPr lang="en-US" sz="1800" baseline="0" dirty="0" err="1" smtClean="0"/>
              <a:t>benzer</a:t>
            </a:r>
            <a:endParaRPr lang="en-US" sz="1800" baseline="0" dirty="0" smtClean="0"/>
          </a:p>
          <a:p>
            <a:r>
              <a:rPr lang="en-US" sz="1800" baseline="0" dirty="0" smtClean="0"/>
              <a:t>Biz </a:t>
            </a:r>
            <a:r>
              <a:rPr lang="en-US" sz="1800" baseline="0" dirty="0" err="1" smtClean="0"/>
              <a:t>preoperatif</a:t>
            </a:r>
            <a:r>
              <a:rPr lang="en-US" sz="1800" baseline="0" dirty="0" smtClean="0"/>
              <a:t> </a:t>
            </a:r>
            <a:r>
              <a:rPr lang="en-US" sz="1800" baseline="0" dirty="0" err="1" smtClean="0"/>
              <a:t>hazırlık</a:t>
            </a:r>
            <a:r>
              <a:rPr lang="en-US" sz="1800" baseline="0" dirty="0" smtClean="0"/>
              <a:t> </a:t>
            </a:r>
            <a:r>
              <a:rPr lang="en-US" sz="1800" baseline="0" dirty="0" err="1" smtClean="0"/>
              <a:t>yapmıyoruz</a:t>
            </a:r>
            <a:r>
              <a:rPr lang="mr-IN" sz="1800" baseline="0" dirty="0" smtClean="0"/>
              <a:t>…</a:t>
            </a:r>
            <a:r>
              <a:rPr lang="tr-TR" sz="1800" baseline="0" dirty="0" smtClean="0"/>
              <a:t>.</a:t>
            </a:r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F42B7E-88F8-784D-885A-D855798920C9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033974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Yeterli</a:t>
            </a:r>
            <a:r>
              <a:rPr lang="en-US" dirty="0" smtClean="0"/>
              <a:t> </a:t>
            </a:r>
            <a:r>
              <a:rPr lang="en-US" dirty="0" err="1" smtClean="0"/>
              <a:t>personel</a:t>
            </a:r>
            <a:r>
              <a:rPr lang="en-US" dirty="0" smtClean="0"/>
              <a:t> </a:t>
            </a:r>
            <a:r>
              <a:rPr lang="en-US" dirty="0" err="1" smtClean="0"/>
              <a:t>ve</a:t>
            </a:r>
            <a:r>
              <a:rPr lang="en-US" dirty="0" smtClean="0"/>
              <a:t> </a:t>
            </a:r>
            <a:r>
              <a:rPr lang="en-US" dirty="0" err="1" smtClean="0"/>
              <a:t>ekipman</a:t>
            </a:r>
            <a:r>
              <a:rPr lang="en-US" dirty="0" smtClean="0"/>
              <a:t> </a:t>
            </a:r>
            <a:r>
              <a:rPr lang="en-US" dirty="0" err="1" smtClean="0"/>
              <a:t>derken</a:t>
            </a:r>
            <a:r>
              <a:rPr lang="en-US" dirty="0" smtClean="0"/>
              <a:t> </a:t>
            </a:r>
          </a:p>
          <a:p>
            <a:r>
              <a:rPr lang="en-US" dirty="0" err="1" smtClean="0"/>
              <a:t>Sıvı</a:t>
            </a:r>
            <a:r>
              <a:rPr lang="en-US" dirty="0" smtClean="0"/>
              <a:t> </a:t>
            </a:r>
            <a:r>
              <a:rPr lang="en-US" dirty="0" err="1" smtClean="0"/>
              <a:t>yüklenmesi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bulgularını</a:t>
            </a:r>
            <a:r>
              <a:rPr lang="en-US" baseline="0" dirty="0" smtClean="0"/>
              <a:t> </a:t>
            </a:r>
            <a:r>
              <a:rPr lang="en-US" baseline="0" dirty="0" err="1" smtClean="0"/>
              <a:t>erken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farkedebilecek</a:t>
            </a:r>
            <a:r>
              <a:rPr lang="en-US" baseline="0" dirty="0" smtClean="0"/>
              <a:t> </a:t>
            </a:r>
            <a:r>
              <a:rPr lang="en-US" baseline="0" dirty="0" err="1" smtClean="0"/>
              <a:t>hastayı</a:t>
            </a:r>
            <a:r>
              <a:rPr lang="en-US" baseline="0" dirty="0" smtClean="0"/>
              <a:t>  </a:t>
            </a:r>
            <a:r>
              <a:rPr lang="en-US" baseline="0" dirty="0" err="1" smtClean="0"/>
              <a:t>yakın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takip</a:t>
            </a:r>
            <a:r>
              <a:rPr lang="en-US" baseline="0" dirty="0" smtClean="0"/>
              <a:t> </a:t>
            </a:r>
            <a:r>
              <a:rPr lang="en-US" baseline="0" dirty="0" err="1" smtClean="0"/>
              <a:t>edecek</a:t>
            </a:r>
            <a:r>
              <a:rPr lang="en-US" baseline="0" dirty="0" smtClean="0"/>
              <a:t> </a:t>
            </a:r>
            <a:r>
              <a:rPr lang="en-US" baseline="0" dirty="0" err="1" smtClean="0"/>
              <a:t>anestezist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çok</a:t>
            </a:r>
            <a:r>
              <a:rPr lang="en-US" baseline="0" dirty="0" smtClean="0"/>
              <a:t> </a:t>
            </a:r>
            <a:r>
              <a:rPr lang="en-US" baseline="0" dirty="0" err="1" smtClean="0"/>
              <a:t>önemlidir</a:t>
            </a:r>
            <a:r>
              <a:rPr lang="en-US" baseline="0" dirty="0" smtClean="0"/>
              <a:t>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F42B7E-88F8-784D-885A-D855798920C9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427989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400" dirty="0" smtClean="0"/>
              <a:t>ESGE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Hiptonik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solusyonlarda</a:t>
            </a:r>
            <a:r>
              <a:rPr lang="en-US" sz="2400" baseline="0" dirty="0" smtClean="0"/>
              <a:t> (</a:t>
            </a:r>
            <a:r>
              <a:rPr lang="en-US" sz="2400" baseline="0" dirty="0" err="1" smtClean="0"/>
              <a:t>Mannitol</a:t>
            </a:r>
            <a:r>
              <a:rPr lang="en-US" sz="2400" baseline="0" dirty="0" smtClean="0"/>
              <a:t>, </a:t>
            </a:r>
            <a:r>
              <a:rPr lang="en-US" sz="2400" baseline="0" dirty="0" err="1" smtClean="0"/>
              <a:t>glisin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vb</a:t>
            </a:r>
            <a:r>
              <a:rPr lang="en-US" sz="2400" baseline="0" dirty="0" smtClean="0"/>
              <a:t>) 1000 cc </a:t>
            </a:r>
            <a:r>
              <a:rPr lang="en-US" sz="2400" baseline="0" dirty="0" err="1" smtClean="0"/>
              <a:t>açık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hiponatremi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yapabilir</a:t>
            </a:r>
            <a:r>
              <a:rPr lang="en-US" sz="2400" baseline="0" dirty="0" smtClean="0"/>
              <a:t>. </a:t>
            </a:r>
          </a:p>
          <a:p>
            <a:r>
              <a:rPr lang="en-US" sz="2400" baseline="0" dirty="0" err="1" smtClean="0"/>
              <a:t>Hatta</a:t>
            </a:r>
            <a:r>
              <a:rPr lang="en-US" sz="2400" baseline="0" dirty="0" smtClean="0"/>
              <a:t> 500 cc de bile </a:t>
            </a:r>
            <a:r>
              <a:rPr lang="en-US" sz="2400" baseline="0" dirty="0" err="1" smtClean="0"/>
              <a:t>hafi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hiponatremni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bulguları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görülebilir</a:t>
            </a:r>
            <a:r>
              <a:rPr lang="en-US" sz="2400" baseline="0" dirty="0" smtClean="0"/>
              <a:t>. </a:t>
            </a:r>
          </a:p>
          <a:p>
            <a:r>
              <a:rPr lang="en-US" sz="2400" baseline="0" dirty="0" err="1" smtClean="0"/>
              <a:t>Isotonik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solusyonlarda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bu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eşik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değer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daha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belirsizdir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ancak</a:t>
            </a:r>
            <a:r>
              <a:rPr lang="en-US" sz="2400" baseline="0" dirty="0" smtClean="0"/>
              <a:t>  2500 cc </a:t>
            </a:r>
            <a:r>
              <a:rPr lang="en-US" sz="2400" baseline="0" dirty="0" err="1" smtClean="0"/>
              <a:t>üstünde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sıvı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yüklenmesi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olduğu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kabul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edilir</a:t>
            </a:r>
            <a:r>
              <a:rPr lang="en-US" sz="2400" baseline="0" dirty="0" smtClean="0"/>
              <a:t>.</a:t>
            </a:r>
          </a:p>
          <a:p>
            <a:r>
              <a:rPr lang="en-US" sz="2400" baseline="0" dirty="0" err="1" smtClean="0"/>
              <a:t>Isotonik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solusyonlar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hiponatrremi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yapmadığından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daha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güvenli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kabul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edilirler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ancak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Akciğer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ödemi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yapabilmektedirler</a:t>
            </a:r>
            <a:r>
              <a:rPr lang="en-US" sz="2400" baseline="0" dirty="0" smtClean="0"/>
              <a:t>. </a:t>
            </a:r>
          </a:p>
          <a:p>
            <a:r>
              <a:rPr lang="en-US" sz="2400" baseline="0" dirty="0" smtClean="0"/>
              <a:t>ESGE </a:t>
            </a:r>
            <a:r>
              <a:rPr lang="en-US" sz="2400" baseline="0" dirty="0" err="1" smtClean="0"/>
              <a:t>sağlıklı</a:t>
            </a:r>
            <a:r>
              <a:rPr lang="en-US" sz="2400" baseline="0" dirty="0" smtClean="0"/>
              <a:t> kadınlarda1000 cc </a:t>
            </a:r>
            <a:r>
              <a:rPr lang="en-US" sz="2400" baseline="0" dirty="0" err="1" smtClean="0"/>
              <a:t>hipotonik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ya</a:t>
            </a:r>
            <a:r>
              <a:rPr lang="en-US" sz="2400" baseline="0" dirty="0" smtClean="0"/>
              <a:t> da 2500 cc </a:t>
            </a:r>
            <a:r>
              <a:rPr lang="en-US" sz="2400" baseline="0" dirty="0" err="1" smtClean="0"/>
              <a:t>isotonik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defisitinde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ameliyatın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derhal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sonlandırılmasını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öneriyor</a:t>
            </a:r>
            <a:r>
              <a:rPr lang="en-US" sz="2400" baseline="0" dirty="0" smtClean="0"/>
              <a:t>. </a:t>
            </a:r>
          </a:p>
          <a:p>
            <a:r>
              <a:rPr lang="en-US" sz="2400" baseline="0" dirty="0" err="1" smtClean="0"/>
              <a:t>Yaşlı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ve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morbiditesi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olan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hastalarda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bu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sıvı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açıkları</a:t>
            </a:r>
            <a:r>
              <a:rPr lang="en-US" sz="2400" baseline="0" dirty="0" smtClean="0"/>
              <a:t> bile </a:t>
            </a:r>
            <a:r>
              <a:rPr lang="en-US" sz="2400" baseline="0" dirty="0" err="1" smtClean="0"/>
              <a:t>tolere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edilememektedir</a:t>
            </a:r>
            <a:r>
              <a:rPr lang="en-US" sz="2400" baseline="0" dirty="0" smtClean="0"/>
              <a:t>. </a:t>
            </a:r>
          </a:p>
          <a:p>
            <a:r>
              <a:rPr lang="en-US" sz="2400" baseline="0" dirty="0" smtClean="0"/>
              <a:t>ESGE </a:t>
            </a:r>
            <a:r>
              <a:rPr lang="en-US" sz="2400" baseline="0" dirty="0" err="1" smtClean="0"/>
              <a:t>sıvı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infüzyonu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için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gravite</a:t>
            </a:r>
            <a:r>
              <a:rPr lang="en-US" sz="2400" baseline="0" dirty="0" smtClean="0"/>
              <a:t>, </a:t>
            </a:r>
            <a:r>
              <a:rPr lang="en-US" sz="2400" baseline="0" dirty="0" err="1" smtClean="0"/>
              <a:t>basınçlı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torbalar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ve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otomatize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sistemler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kullanılabileceğini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bildirmiş</a:t>
            </a:r>
            <a:r>
              <a:rPr lang="en-US" sz="2400" baseline="0" dirty="0" smtClean="0"/>
              <a:t>. </a:t>
            </a:r>
          </a:p>
          <a:p>
            <a:r>
              <a:rPr lang="en-US" sz="2400" baseline="0" dirty="0" err="1" smtClean="0"/>
              <a:t>Ayrıca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sıvı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açığı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açısından</a:t>
            </a:r>
            <a:r>
              <a:rPr lang="en-US" sz="2400" baseline="0" dirty="0" smtClean="0"/>
              <a:t> her 10 </a:t>
            </a:r>
            <a:r>
              <a:rPr lang="en-US" sz="2400" baseline="0" dirty="0" err="1" smtClean="0"/>
              <a:t>dakikada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bir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yeniden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değerlendirme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öneriliyor</a:t>
            </a:r>
            <a:r>
              <a:rPr lang="mr-IN" sz="2400" baseline="0" dirty="0" smtClean="0"/>
              <a:t>…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F42B7E-88F8-784D-885A-D855798920C9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859085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400" dirty="0" err="1" smtClean="0"/>
              <a:t>Hocam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yayın</a:t>
            </a:r>
            <a:r>
              <a:rPr lang="en-US" sz="2400" baseline="0" dirty="0" smtClean="0"/>
              <a:t> 2009 </a:t>
            </a:r>
            <a:r>
              <a:rPr lang="en-US" sz="2400" baseline="0" dirty="0" err="1" smtClean="0"/>
              <a:t>yılına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ait</a:t>
            </a:r>
            <a:r>
              <a:rPr lang="en-US" sz="2400" baseline="0" dirty="0" smtClean="0"/>
              <a:t> </a:t>
            </a:r>
          </a:p>
          <a:p>
            <a:r>
              <a:rPr lang="en-US" sz="2400" baseline="0" dirty="0" err="1" smtClean="0"/>
              <a:t>Fransa</a:t>
            </a:r>
            <a:r>
              <a:rPr lang="en-US" sz="2400" baseline="0" dirty="0" smtClean="0"/>
              <a:t> Paris de </a:t>
            </a:r>
            <a:r>
              <a:rPr lang="en-US" sz="2400" baseline="0" dirty="0" err="1" smtClean="0"/>
              <a:t>bir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ekip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yayınlamış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F42B7E-88F8-784D-885A-D855798920C9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448478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400" dirty="0" smtClean="0"/>
              <a:t>Bipolar </a:t>
            </a:r>
            <a:r>
              <a:rPr lang="en-US" sz="2400" dirty="0" err="1" smtClean="0"/>
              <a:t>avantajlı</a:t>
            </a:r>
            <a:endParaRPr lang="en-US" sz="2400" dirty="0" smtClean="0"/>
          </a:p>
          <a:p>
            <a:r>
              <a:rPr lang="en-US" sz="2400" dirty="0" smtClean="0"/>
              <a:t>%o9 </a:t>
            </a:r>
            <a:r>
              <a:rPr lang="en-US" sz="2400" dirty="0" err="1" smtClean="0"/>
              <a:t>Salin</a:t>
            </a:r>
            <a:r>
              <a:rPr lang="en-US" sz="2400" dirty="0" smtClean="0"/>
              <a:t> </a:t>
            </a:r>
            <a:r>
              <a:rPr lang="en-US" sz="2400" dirty="0" err="1" smtClean="0"/>
              <a:t>infüzyonu</a:t>
            </a:r>
            <a:r>
              <a:rPr lang="en-US" sz="2400" dirty="0" smtClean="0"/>
              <a:t> </a:t>
            </a:r>
            <a:r>
              <a:rPr lang="en-US" sz="2400" dirty="0" err="1" smtClean="0"/>
              <a:t>kullanılabilir</a:t>
            </a:r>
            <a:endParaRPr lang="en-US" sz="2400" dirty="0" smtClean="0"/>
          </a:p>
          <a:p>
            <a:r>
              <a:rPr lang="en-US" sz="2400" dirty="0" err="1" smtClean="0"/>
              <a:t>Hiponatrami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riski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daha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düşük</a:t>
            </a:r>
            <a:endParaRPr lang="en-US" sz="2400" baseline="0" dirty="0" smtClean="0"/>
          </a:p>
          <a:p>
            <a:r>
              <a:rPr lang="en-US" sz="2400" baseline="0" dirty="0" err="1" smtClean="0"/>
              <a:t>Ancak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hangi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yöntem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kullanılırsa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kullanılsın</a:t>
            </a:r>
            <a:r>
              <a:rPr lang="en-US" sz="2400" baseline="0" dirty="0" smtClean="0"/>
              <a:t> 30 </a:t>
            </a:r>
            <a:r>
              <a:rPr lang="en-US" sz="2400" baseline="0" dirty="0" err="1" smtClean="0"/>
              <a:t>dakika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üzerinde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operasyonlarda</a:t>
            </a:r>
            <a:r>
              <a:rPr lang="en-US" sz="2400" baseline="0" dirty="0" smtClean="0"/>
              <a:t> </a:t>
            </a:r>
          </a:p>
          <a:p>
            <a:r>
              <a:rPr lang="en-US" sz="2400" baseline="0" dirty="0" err="1" smtClean="0"/>
              <a:t>Ve</a:t>
            </a:r>
            <a:endParaRPr lang="en-US" sz="2400" baseline="0" dirty="0" smtClean="0"/>
          </a:p>
          <a:p>
            <a:r>
              <a:rPr lang="en-US" sz="2400" baseline="0" dirty="0" err="1" smtClean="0"/>
              <a:t>Sıvı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açığının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arttığı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durumlarda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komplikasyon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oranları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artıyor</a:t>
            </a:r>
            <a:r>
              <a:rPr lang="en-US" sz="2400" baseline="0" dirty="0" smtClean="0"/>
              <a:t>. </a:t>
            </a:r>
          </a:p>
          <a:p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F42B7E-88F8-784D-885A-D855798920C9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913672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000" dirty="0" err="1" smtClean="0"/>
              <a:t>Histeroskopik</a:t>
            </a:r>
            <a:r>
              <a:rPr lang="en-US" sz="2000" dirty="0" smtClean="0"/>
              <a:t> </a:t>
            </a:r>
            <a:r>
              <a:rPr lang="en-US" sz="2000" dirty="0" err="1" smtClean="0"/>
              <a:t>morsellasyon</a:t>
            </a:r>
            <a:r>
              <a:rPr lang="en-US" sz="2000" baseline="0" dirty="0" smtClean="0"/>
              <a:t> </a:t>
            </a:r>
            <a:r>
              <a:rPr lang="en-US" sz="2000" baseline="0" dirty="0" err="1" smtClean="0"/>
              <a:t>sistemleri</a:t>
            </a:r>
            <a:r>
              <a:rPr lang="en-US" sz="2000" baseline="0" dirty="0" smtClean="0"/>
              <a:t> </a:t>
            </a:r>
            <a:r>
              <a:rPr lang="en-US" sz="2000" baseline="0" dirty="0" err="1" smtClean="0"/>
              <a:t>kavite</a:t>
            </a:r>
            <a:r>
              <a:rPr lang="en-US" sz="2000" baseline="0" dirty="0" smtClean="0"/>
              <a:t> </a:t>
            </a:r>
            <a:r>
              <a:rPr lang="en-US" sz="2000" baseline="0" dirty="0" err="1" smtClean="0"/>
              <a:t>içerisinde</a:t>
            </a:r>
            <a:r>
              <a:rPr lang="en-US" sz="2000" baseline="0" dirty="0" smtClean="0"/>
              <a:t> </a:t>
            </a:r>
            <a:r>
              <a:rPr lang="en-US" sz="2000" baseline="0" dirty="0" err="1" smtClean="0"/>
              <a:t>mmyom</a:t>
            </a:r>
            <a:r>
              <a:rPr lang="en-US" sz="2000" baseline="0" dirty="0" smtClean="0"/>
              <a:t> </a:t>
            </a:r>
            <a:r>
              <a:rPr lang="en-US" sz="2000" baseline="0" dirty="0" err="1" smtClean="0"/>
              <a:t>crisp’leri</a:t>
            </a:r>
            <a:r>
              <a:rPr lang="en-US" sz="2000" baseline="0" dirty="0" smtClean="0"/>
              <a:t> </a:t>
            </a:r>
            <a:r>
              <a:rPr lang="en-US" sz="2000" baseline="0" dirty="0" err="1" smtClean="0"/>
              <a:t>nedeniyle</a:t>
            </a:r>
            <a:r>
              <a:rPr lang="en-US" sz="2000" baseline="0" dirty="0" smtClean="0"/>
              <a:t> </a:t>
            </a:r>
            <a:r>
              <a:rPr lang="en-US" sz="2000" baseline="0" dirty="0" err="1" smtClean="0"/>
              <a:t>görüntü</a:t>
            </a:r>
            <a:r>
              <a:rPr lang="en-US" sz="2000" baseline="0" dirty="0" smtClean="0"/>
              <a:t> </a:t>
            </a:r>
            <a:r>
              <a:rPr lang="en-US" sz="2000" baseline="0" dirty="0" err="1" smtClean="0"/>
              <a:t>bozulmasını</a:t>
            </a:r>
            <a:r>
              <a:rPr lang="en-US" sz="2000" baseline="0" dirty="0" smtClean="0"/>
              <a:t> </a:t>
            </a:r>
            <a:r>
              <a:rPr lang="en-US" sz="2000" baseline="0" dirty="0" err="1" smtClean="0"/>
              <a:t>giderebilirler</a:t>
            </a:r>
            <a:endParaRPr lang="en-US" sz="2000" baseline="0" dirty="0" smtClean="0"/>
          </a:p>
          <a:p>
            <a:r>
              <a:rPr lang="en-US" sz="2000" baseline="0" dirty="0" smtClean="0"/>
              <a:t>Bu </a:t>
            </a:r>
            <a:r>
              <a:rPr lang="en-US" sz="2000" baseline="0" dirty="0" err="1" smtClean="0"/>
              <a:t>sayede</a:t>
            </a:r>
            <a:r>
              <a:rPr lang="en-US" sz="2000" baseline="0" dirty="0" smtClean="0"/>
              <a:t> </a:t>
            </a:r>
            <a:r>
              <a:rPr lang="en-US" sz="2000" baseline="0" dirty="0" err="1" smtClean="0"/>
              <a:t>operasyon</a:t>
            </a:r>
            <a:r>
              <a:rPr lang="en-US" sz="2000" baseline="0" dirty="0" smtClean="0"/>
              <a:t> </a:t>
            </a:r>
            <a:r>
              <a:rPr lang="en-US" sz="2000" baseline="0" dirty="0" err="1" smtClean="0"/>
              <a:t>zamanı</a:t>
            </a:r>
            <a:r>
              <a:rPr lang="en-US" sz="2000" baseline="0" dirty="0" smtClean="0"/>
              <a:t> </a:t>
            </a:r>
            <a:r>
              <a:rPr lang="en-US" sz="2000" baseline="0" dirty="0" err="1" smtClean="0"/>
              <a:t>kısalıp</a:t>
            </a:r>
            <a:r>
              <a:rPr lang="en-US" sz="2000" baseline="0" dirty="0" smtClean="0"/>
              <a:t> </a:t>
            </a:r>
            <a:r>
              <a:rPr lang="en-US" sz="2000" baseline="0" dirty="0" err="1" smtClean="0"/>
              <a:t>sıvı</a:t>
            </a:r>
            <a:r>
              <a:rPr lang="en-US" sz="2000" baseline="0" dirty="0" smtClean="0"/>
              <a:t> </a:t>
            </a:r>
            <a:r>
              <a:rPr lang="en-US" sz="2000" baseline="0" dirty="0" err="1" smtClean="0"/>
              <a:t>emilim</a:t>
            </a:r>
            <a:r>
              <a:rPr lang="en-US" sz="2000" baseline="0" dirty="0" smtClean="0"/>
              <a:t> </a:t>
            </a:r>
            <a:r>
              <a:rPr lang="en-US" sz="2000" baseline="0" dirty="0" err="1" smtClean="0"/>
              <a:t>riski</a:t>
            </a:r>
            <a:r>
              <a:rPr lang="en-US" sz="2000" baseline="0" dirty="0" smtClean="0"/>
              <a:t> </a:t>
            </a:r>
            <a:r>
              <a:rPr lang="en-US" sz="2000" baseline="0" dirty="0" err="1" smtClean="0"/>
              <a:t>azalabilir</a:t>
            </a:r>
            <a:r>
              <a:rPr lang="en-US" sz="2000" baseline="0" dirty="0" smtClean="0"/>
              <a:t>. </a:t>
            </a:r>
          </a:p>
          <a:p>
            <a:r>
              <a:rPr lang="en-US" sz="2000" baseline="0" dirty="0" err="1" smtClean="0"/>
              <a:t>Iki</a:t>
            </a:r>
            <a:r>
              <a:rPr lang="en-US" sz="2000" baseline="0" dirty="0" smtClean="0"/>
              <a:t> </a:t>
            </a:r>
            <a:r>
              <a:rPr lang="en-US" sz="2000" baseline="0" dirty="0" err="1" smtClean="0"/>
              <a:t>çeşüt</a:t>
            </a:r>
            <a:r>
              <a:rPr lang="en-US" sz="2000" baseline="0" dirty="0" smtClean="0"/>
              <a:t> </a:t>
            </a:r>
            <a:r>
              <a:rPr lang="en-US" sz="2000" baseline="0" dirty="0" err="1" smtClean="0"/>
              <a:t>sistem</a:t>
            </a:r>
            <a:r>
              <a:rPr lang="en-US" sz="2000" baseline="0" dirty="0" smtClean="0"/>
              <a:t> </a:t>
            </a:r>
            <a:r>
              <a:rPr lang="en-US" sz="2000" baseline="0" dirty="0" err="1" smtClean="0"/>
              <a:t>var</a:t>
            </a:r>
            <a:r>
              <a:rPr lang="en-US" sz="2000" baseline="0" dirty="0" smtClean="0"/>
              <a:t> HOLOGIC </a:t>
            </a:r>
            <a:r>
              <a:rPr lang="en-US" sz="2000" baseline="0" dirty="0" err="1" smtClean="0"/>
              <a:t>firmasından</a:t>
            </a:r>
            <a:r>
              <a:rPr lang="en-US" sz="2000" baseline="0" dirty="0" smtClean="0"/>
              <a:t> MYOSURE     </a:t>
            </a:r>
            <a:r>
              <a:rPr lang="en-US" sz="2000" baseline="0" dirty="0" err="1" smtClean="0"/>
              <a:t>ve</a:t>
            </a:r>
            <a:r>
              <a:rPr lang="en-US" sz="2000" baseline="0" dirty="0" smtClean="0"/>
              <a:t> Smith </a:t>
            </a:r>
            <a:r>
              <a:rPr lang="en-US" sz="2000" baseline="0" dirty="0" err="1" smtClean="0"/>
              <a:t>Nephew’dan</a:t>
            </a:r>
            <a:r>
              <a:rPr lang="en-US" sz="2000" baseline="0" dirty="0" smtClean="0"/>
              <a:t> TRUCLEAR</a:t>
            </a:r>
          </a:p>
          <a:p>
            <a:r>
              <a:rPr lang="en-US" sz="2000" baseline="0" dirty="0" err="1" smtClean="0"/>
              <a:t>Ikisi</a:t>
            </a:r>
            <a:r>
              <a:rPr lang="en-US" sz="2000" baseline="0" dirty="0" smtClean="0"/>
              <a:t> de </a:t>
            </a:r>
            <a:r>
              <a:rPr lang="en-US" sz="2000" baseline="0" dirty="0" err="1" smtClean="0"/>
              <a:t>benzer</a:t>
            </a:r>
            <a:r>
              <a:rPr lang="en-US" sz="2000" baseline="0" dirty="0" smtClean="0"/>
              <a:t> </a:t>
            </a:r>
            <a:r>
              <a:rPr lang="en-US" sz="2000" baseline="0" dirty="0" err="1" smtClean="0"/>
              <a:t>sistemler</a:t>
            </a:r>
            <a:r>
              <a:rPr lang="en-US" sz="2000" baseline="0" dirty="0" smtClean="0"/>
              <a:t>. </a:t>
            </a: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F42B7E-88F8-784D-885A-D855798920C9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990718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dirty="0" err="1" smtClean="0"/>
              <a:t>Üstteki</a:t>
            </a:r>
            <a:r>
              <a:rPr lang="en-US" sz="1800" baseline="0" dirty="0" smtClean="0"/>
              <a:t> </a:t>
            </a:r>
            <a:r>
              <a:rPr lang="en-US" sz="1800" baseline="0" dirty="0" err="1" smtClean="0"/>
              <a:t>çalışma</a:t>
            </a:r>
            <a:r>
              <a:rPr lang="en-US" sz="1800" baseline="0" dirty="0" smtClean="0"/>
              <a:t> </a:t>
            </a:r>
            <a:r>
              <a:rPr lang="en-US" sz="1800" baseline="0" dirty="0" err="1" smtClean="0"/>
              <a:t>Myosure</a:t>
            </a:r>
            <a:r>
              <a:rPr lang="en-US" sz="1800" baseline="0" dirty="0" smtClean="0"/>
              <a:t> </a:t>
            </a:r>
            <a:r>
              <a:rPr lang="en-US" sz="1800" baseline="0" dirty="0" err="1" smtClean="0"/>
              <a:t>ile</a:t>
            </a:r>
            <a:r>
              <a:rPr lang="en-US" sz="1800" baseline="0" dirty="0" smtClean="0"/>
              <a:t> 187 </a:t>
            </a:r>
            <a:r>
              <a:rPr lang="en-US" sz="1800" baseline="0" dirty="0" err="1" smtClean="0"/>
              <a:t>myom</a:t>
            </a:r>
            <a:r>
              <a:rPr lang="en-US" sz="1800" baseline="0" dirty="0" smtClean="0"/>
              <a:t> </a:t>
            </a:r>
            <a:r>
              <a:rPr lang="en-US" sz="1800" baseline="0" dirty="0" err="1" smtClean="0"/>
              <a:t>dahil</a:t>
            </a:r>
            <a:r>
              <a:rPr lang="en-US" sz="1800" baseline="0" dirty="0" smtClean="0"/>
              <a:t> </a:t>
            </a:r>
            <a:r>
              <a:rPr lang="en-US" sz="1800" baseline="0" dirty="0" err="1" smtClean="0"/>
              <a:t>edilerek</a:t>
            </a:r>
            <a:r>
              <a:rPr lang="en-US" sz="1800" baseline="0" dirty="0" smtClean="0"/>
              <a:t> </a:t>
            </a:r>
            <a:r>
              <a:rPr lang="en-US" sz="1800" baseline="0" dirty="0" err="1" smtClean="0"/>
              <a:t>yapılmış</a:t>
            </a:r>
            <a:r>
              <a:rPr lang="en-US" sz="1800" baseline="0" dirty="0" smtClean="0"/>
              <a:t>.</a:t>
            </a:r>
          </a:p>
          <a:p>
            <a:r>
              <a:rPr lang="en-US" sz="1800" baseline="0" dirty="0" err="1" smtClean="0"/>
              <a:t>Operatör</a:t>
            </a:r>
            <a:r>
              <a:rPr lang="en-US" sz="1800" baseline="0" dirty="0" smtClean="0"/>
              <a:t> </a:t>
            </a:r>
            <a:r>
              <a:rPr lang="en-US" sz="1800" baseline="0" dirty="0" err="1" smtClean="0"/>
              <a:t>memnuniyeti</a:t>
            </a:r>
            <a:r>
              <a:rPr lang="en-US" sz="1800" baseline="0" dirty="0" smtClean="0"/>
              <a:t> </a:t>
            </a:r>
            <a:r>
              <a:rPr lang="en-US" sz="1800" baseline="0" dirty="0" err="1" smtClean="0"/>
              <a:t>değerlendirilmiş</a:t>
            </a:r>
            <a:r>
              <a:rPr lang="en-US" sz="1800" baseline="0" dirty="0" smtClean="0"/>
              <a:t>.</a:t>
            </a:r>
          </a:p>
          <a:p>
            <a:endParaRPr lang="en-US" sz="1800" baseline="0" dirty="0" smtClean="0"/>
          </a:p>
          <a:p>
            <a:r>
              <a:rPr lang="en-US" sz="1800" baseline="0" dirty="0" err="1" smtClean="0"/>
              <a:t>Alttaki</a:t>
            </a:r>
            <a:r>
              <a:rPr lang="en-US" sz="1800" baseline="0" dirty="0" smtClean="0"/>
              <a:t> review </a:t>
            </a:r>
            <a:r>
              <a:rPr lang="en-US" sz="1800" baseline="0" dirty="0" err="1" smtClean="0"/>
              <a:t>ise</a:t>
            </a:r>
            <a:r>
              <a:rPr lang="en-US" sz="1800" baseline="0" dirty="0" smtClean="0"/>
              <a:t> </a:t>
            </a:r>
            <a:r>
              <a:rPr lang="en-US" sz="1800" baseline="0" dirty="0" err="1" smtClean="0"/>
              <a:t>morsellasyon</a:t>
            </a:r>
            <a:r>
              <a:rPr lang="en-US" sz="1800" baseline="0" dirty="0" smtClean="0"/>
              <a:t> </a:t>
            </a:r>
            <a:r>
              <a:rPr lang="en-US" sz="1800" baseline="0" dirty="0" err="1" smtClean="0"/>
              <a:t>kullanılan</a:t>
            </a:r>
            <a:r>
              <a:rPr lang="en-US" sz="1800" baseline="0" dirty="0" smtClean="0"/>
              <a:t> 8 </a:t>
            </a:r>
            <a:r>
              <a:rPr lang="en-US" sz="1800" baseline="0" dirty="0" err="1" smtClean="0"/>
              <a:t>çalışmanın</a:t>
            </a:r>
            <a:r>
              <a:rPr lang="en-US" sz="1800" baseline="0" dirty="0" smtClean="0"/>
              <a:t> </a:t>
            </a:r>
            <a:r>
              <a:rPr lang="en-US" sz="1800" baseline="0" dirty="0" err="1" smtClean="0"/>
              <a:t>dahil</a:t>
            </a:r>
            <a:r>
              <a:rPr lang="en-US" sz="1800" baseline="0" dirty="0" smtClean="0"/>
              <a:t> </a:t>
            </a:r>
            <a:r>
              <a:rPr lang="en-US" sz="1800" baseline="0" dirty="0" err="1" smtClean="0"/>
              <a:t>edildiği</a:t>
            </a:r>
            <a:r>
              <a:rPr lang="en-US" sz="1800" baseline="0" dirty="0" smtClean="0"/>
              <a:t> </a:t>
            </a:r>
            <a:r>
              <a:rPr lang="en-US" sz="1800" baseline="0" dirty="0" err="1" smtClean="0"/>
              <a:t>bir</a:t>
            </a:r>
            <a:r>
              <a:rPr lang="en-US" sz="1800" baseline="0" dirty="0" smtClean="0"/>
              <a:t> review; </a:t>
            </a:r>
            <a:r>
              <a:rPr lang="en-US" sz="1800" baseline="0" dirty="0" err="1" smtClean="0"/>
              <a:t>Italya</a:t>
            </a:r>
            <a:r>
              <a:rPr lang="en-US" sz="1800" baseline="0" dirty="0" smtClean="0"/>
              <a:t> </a:t>
            </a:r>
            <a:r>
              <a:rPr lang="en-US" sz="1800" baseline="0" dirty="0" err="1" smtClean="0"/>
              <a:t>Padova’dan</a:t>
            </a:r>
            <a:r>
              <a:rPr lang="en-US" sz="1800" baseline="0" dirty="0" smtClean="0"/>
              <a:t> ;</a:t>
            </a:r>
          </a:p>
          <a:p>
            <a:r>
              <a:rPr lang="en-US" sz="1800" baseline="0" dirty="0" err="1" smtClean="0"/>
              <a:t>Morsellasyonun</a:t>
            </a:r>
            <a:r>
              <a:rPr lang="en-US" sz="1800" baseline="0" dirty="0" smtClean="0"/>
              <a:t> </a:t>
            </a:r>
            <a:r>
              <a:rPr lang="en-US" sz="1800" baseline="0" dirty="0" err="1" smtClean="0"/>
              <a:t>işlemi</a:t>
            </a:r>
            <a:r>
              <a:rPr lang="en-US" sz="1800" baseline="0" dirty="0" smtClean="0"/>
              <a:t> </a:t>
            </a:r>
            <a:r>
              <a:rPr lang="en-US" sz="1800" baseline="0" dirty="0" err="1" smtClean="0"/>
              <a:t>kolaylaştırabilen</a:t>
            </a:r>
            <a:r>
              <a:rPr lang="en-US" sz="1800" baseline="0" dirty="0" smtClean="0"/>
              <a:t>, </a:t>
            </a:r>
            <a:r>
              <a:rPr lang="en-US" sz="1800" baseline="0" dirty="0" err="1" smtClean="0"/>
              <a:t>yararlı</a:t>
            </a:r>
            <a:r>
              <a:rPr lang="en-US" sz="1800" baseline="0" dirty="0" smtClean="0"/>
              <a:t>, </a:t>
            </a:r>
            <a:r>
              <a:rPr lang="en-US" sz="1800" baseline="0" dirty="0" err="1" smtClean="0"/>
              <a:t>edtkili</a:t>
            </a:r>
            <a:r>
              <a:rPr lang="en-US" sz="1800" baseline="0" dirty="0" smtClean="0"/>
              <a:t> cost </a:t>
            </a:r>
            <a:r>
              <a:rPr lang="en-US" sz="1800" baseline="0" dirty="0" err="1" smtClean="0"/>
              <a:t>efektif</a:t>
            </a:r>
            <a:r>
              <a:rPr lang="en-US" sz="1800" baseline="0" dirty="0" smtClean="0"/>
              <a:t> </a:t>
            </a:r>
            <a:r>
              <a:rPr lang="en-US" sz="1800" baseline="0" dirty="0" err="1" smtClean="0"/>
              <a:t>ve</a:t>
            </a:r>
            <a:r>
              <a:rPr lang="en-US" sz="1800" baseline="0" dirty="0" smtClean="0"/>
              <a:t> </a:t>
            </a:r>
            <a:r>
              <a:rPr lang="en-US" sz="1800" baseline="0" dirty="0" err="1" smtClean="0"/>
              <a:t>benzer</a:t>
            </a:r>
            <a:r>
              <a:rPr lang="en-US" sz="1800" baseline="0" dirty="0" smtClean="0"/>
              <a:t> </a:t>
            </a:r>
            <a:r>
              <a:rPr lang="en-US" sz="1800" baseline="0" dirty="0" err="1" smtClean="0"/>
              <a:t>komplikasyon</a:t>
            </a:r>
            <a:r>
              <a:rPr lang="en-US" sz="1800" baseline="0" dirty="0" smtClean="0"/>
              <a:t> </a:t>
            </a:r>
            <a:r>
              <a:rPr lang="en-US" sz="1800" baseline="0" dirty="0" err="1" smtClean="0"/>
              <a:t>oranlarına</a:t>
            </a:r>
            <a:r>
              <a:rPr lang="en-US" sz="1800" baseline="0" dirty="0" smtClean="0"/>
              <a:t> </a:t>
            </a:r>
            <a:r>
              <a:rPr lang="en-US" sz="1800" baseline="0" dirty="0" err="1" smtClean="0"/>
              <a:t>sahip</a:t>
            </a:r>
            <a:r>
              <a:rPr lang="en-US" sz="1800" baseline="0" dirty="0" smtClean="0"/>
              <a:t> </a:t>
            </a:r>
            <a:r>
              <a:rPr lang="en-US" sz="1800" baseline="0" dirty="0" err="1" smtClean="0"/>
              <a:t>olduğunu</a:t>
            </a:r>
            <a:r>
              <a:rPr lang="en-US" sz="1800" baseline="0" dirty="0" smtClean="0"/>
              <a:t> </a:t>
            </a:r>
            <a:r>
              <a:rPr lang="en-US" sz="1800" baseline="0" dirty="0" err="1" smtClean="0"/>
              <a:t>bildirmişler</a:t>
            </a:r>
            <a:endParaRPr lang="en-US" sz="1800" baseline="0" dirty="0" smtClean="0"/>
          </a:p>
          <a:p>
            <a:r>
              <a:rPr lang="en-US" sz="1800" baseline="0" dirty="0" smtClean="0"/>
              <a:t>8 </a:t>
            </a:r>
            <a:r>
              <a:rPr lang="en-US" sz="1800" baseline="0" dirty="0" err="1" smtClean="0"/>
              <a:t>çalışmada</a:t>
            </a:r>
            <a:r>
              <a:rPr lang="en-US" sz="1800" baseline="0" dirty="0" smtClean="0"/>
              <a:t> hem </a:t>
            </a:r>
            <a:r>
              <a:rPr lang="en-US" sz="1800" baseline="0" dirty="0" err="1" smtClean="0"/>
              <a:t>myom</a:t>
            </a:r>
            <a:r>
              <a:rPr lang="en-US" sz="1800" baseline="0" dirty="0" smtClean="0"/>
              <a:t> hem </a:t>
            </a:r>
            <a:r>
              <a:rPr lang="en-US" sz="1800" baseline="0" dirty="0" err="1" smtClean="0"/>
              <a:t>polibi</a:t>
            </a:r>
            <a:r>
              <a:rPr lang="en-US" sz="1800" baseline="0" dirty="0" smtClean="0"/>
              <a:t> </a:t>
            </a:r>
            <a:r>
              <a:rPr lang="en-US" sz="1800" baseline="0" dirty="0" err="1" smtClean="0"/>
              <a:t>olan</a:t>
            </a:r>
            <a:r>
              <a:rPr lang="en-US" sz="1800" baseline="0" dirty="0" smtClean="0"/>
              <a:t> 1185 hasta </a:t>
            </a:r>
            <a:r>
              <a:rPr lang="en-US" sz="1800" baseline="0" dirty="0" err="1" smtClean="0"/>
              <a:t>verisi</a:t>
            </a:r>
            <a:r>
              <a:rPr lang="en-US" sz="1800" baseline="0" dirty="0" smtClean="0"/>
              <a:t> </a:t>
            </a:r>
            <a:r>
              <a:rPr lang="en-US" sz="1800" baseline="0" dirty="0" err="1" smtClean="0"/>
              <a:t>değerlendirilmiş</a:t>
            </a:r>
            <a:r>
              <a:rPr lang="en-US" sz="1800" baseline="0" dirty="0" smtClean="0"/>
              <a:t>.</a:t>
            </a:r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F42B7E-88F8-784D-885A-D855798920C9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482112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400" dirty="0" err="1" smtClean="0"/>
              <a:t>Distansiyon</a:t>
            </a:r>
            <a:r>
              <a:rPr lang="en-US" sz="2400" dirty="0" smtClean="0"/>
              <a:t> </a:t>
            </a:r>
            <a:r>
              <a:rPr lang="en-US" sz="2400" dirty="0" err="1" smtClean="0"/>
              <a:t>medyumu</a:t>
            </a:r>
            <a:r>
              <a:rPr lang="en-US" sz="2400" dirty="0" smtClean="0"/>
              <a:t> </a:t>
            </a:r>
            <a:r>
              <a:rPr lang="en-US" sz="2400" dirty="0" err="1" smtClean="0"/>
              <a:t>kullanımının</a:t>
            </a:r>
            <a:r>
              <a:rPr lang="en-US" sz="2400" dirty="0" smtClean="0"/>
              <a:t> </a:t>
            </a:r>
            <a:r>
              <a:rPr lang="en-US" sz="2400" dirty="0" err="1" smtClean="0"/>
              <a:t>azaldığı</a:t>
            </a:r>
            <a:r>
              <a:rPr lang="en-US" sz="2400" dirty="0" smtClean="0"/>
              <a:t> </a:t>
            </a:r>
            <a:r>
              <a:rPr lang="en-US" sz="2400" dirty="0" err="1" smtClean="0"/>
              <a:t>ve</a:t>
            </a:r>
            <a:r>
              <a:rPr lang="en-US" sz="2400" dirty="0" smtClean="0"/>
              <a:t> </a:t>
            </a:r>
            <a:r>
              <a:rPr lang="en-US" sz="2400" dirty="0" err="1" smtClean="0"/>
              <a:t>operasyon</a:t>
            </a:r>
            <a:r>
              <a:rPr lang="en-US" sz="2400" dirty="0" smtClean="0"/>
              <a:t> </a:t>
            </a:r>
            <a:r>
              <a:rPr lang="en-US" sz="2400" dirty="0" err="1" smtClean="0"/>
              <a:t>süresinin</a:t>
            </a:r>
            <a:r>
              <a:rPr lang="en-US" sz="2400" dirty="0" smtClean="0"/>
              <a:t> </a:t>
            </a:r>
            <a:r>
              <a:rPr lang="en-US" sz="2400" dirty="0" err="1" smtClean="0"/>
              <a:t>kısaldığına</a:t>
            </a:r>
            <a:r>
              <a:rPr lang="en-US" sz="2400" dirty="0" smtClean="0"/>
              <a:t> </a:t>
            </a:r>
            <a:r>
              <a:rPr lang="en-US" sz="2400" dirty="0" err="1" smtClean="0"/>
              <a:t>vurgu</a:t>
            </a:r>
            <a:r>
              <a:rPr lang="en-US" sz="2400" dirty="0" smtClean="0"/>
              <a:t> </a:t>
            </a:r>
            <a:r>
              <a:rPr lang="en-US" sz="2400" dirty="0" err="1" smtClean="0"/>
              <a:t>yapılmış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F42B7E-88F8-784D-885A-D855798920C9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288222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400" dirty="0" smtClean="0"/>
              <a:t>SMM : </a:t>
            </a:r>
            <a:r>
              <a:rPr lang="en-US" sz="2400" dirty="0" err="1" smtClean="0"/>
              <a:t>Submuköz</a:t>
            </a:r>
            <a:r>
              <a:rPr lang="en-US" sz="2400" dirty="0" smtClean="0"/>
              <a:t> </a:t>
            </a:r>
            <a:r>
              <a:rPr lang="en-US" sz="2400" dirty="0" err="1" smtClean="0"/>
              <a:t>myom</a:t>
            </a:r>
            <a:endParaRPr lang="en-US" sz="2400" dirty="0" smtClean="0"/>
          </a:p>
          <a:p>
            <a:r>
              <a:rPr lang="en-US" sz="2400" dirty="0" smtClean="0"/>
              <a:t>65 </a:t>
            </a:r>
            <a:r>
              <a:rPr lang="en-US" sz="2400" dirty="0" err="1" smtClean="0"/>
              <a:t>tane</a:t>
            </a:r>
            <a:r>
              <a:rPr lang="en-US" sz="2400" dirty="0" smtClean="0"/>
              <a:t> </a:t>
            </a:r>
            <a:r>
              <a:rPr lang="en-US" sz="2400" dirty="0" err="1" smtClean="0"/>
              <a:t>myom</a:t>
            </a:r>
            <a:r>
              <a:rPr lang="en-US" sz="2400" dirty="0" smtClean="0"/>
              <a:t> </a:t>
            </a:r>
            <a:r>
              <a:rPr lang="en-US" sz="2400" dirty="0" err="1" smtClean="0"/>
              <a:t>hastasında</a:t>
            </a:r>
            <a:r>
              <a:rPr lang="en-US" sz="2400" dirty="0" smtClean="0"/>
              <a:t> </a:t>
            </a:r>
            <a:r>
              <a:rPr lang="en-US" sz="2400" dirty="0" err="1" smtClean="0"/>
              <a:t>postoperatif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tekrarlayan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ofis</a:t>
            </a:r>
            <a:r>
              <a:rPr lang="en-US" sz="2400" baseline="0" dirty="0" smtClean="0"/>
              <a:t> HS </a:t>
            </a:r>
            <a:r>
              <a:rPr lang="en-US" sz="2400" baseline="0" dirty="0" err="1" smtClean="0"/>
              <a:t>ile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baktıklarında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postoperatif</a:t>
            </a:r>
            <a:r>
              <a:rPr lang="en-US" sz="2400" baseline="0" dirty="0" smtClean="0"/>
              <a:t> 3, </a:t>
            </a:r>
            <a:r>
              <a:rPr lang="en-US" sz="2400" baseline="0" dirty="0" err="1" smtClean="0"/>
              <a:t>ayda</a:t>
            </a:r>
            <a:r>
              <a:rPr lang="en-US" sz="2400" baseline="0" dirty="0" smtClean="0"/>
              <a:t> endometrial </a:t>
            </a:r>
            <a:r>
              <a:rPr lang="en-US" sz="2400" baseline="0" dirty="0" err="1" smtClean="0"/>
              <a:t>kavitenin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hastaların</a:t>
            </a:r>
            <a:r>
              <a:rPr lang="en-US" sz="2400" baseline="0" dirty="0" smtClean="0"/>
              <a:t> %100’ünde </a:t>
            </a:r>
            <a:r>
              <a:rPr lang="en-US" sz="2400" baseline="0" dirty="0" err="1" smtClean="0"/>
              <a:t>iyileştiği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görülmüş</a:t>
            </a:r>
            <a:r>
              <a:rPr lang="en-US" sz="2400" baseline="0" dirty="0" smtClean="0"/>
              <a:t>.</a:t>
            </a:r>
          </a:p>
          <a:p>
            <a:r>
              <a:rPr lang="en-US" sz="2400" baseline="0" dirty="0" smtClean="0"/>
              <a:t>DOLAYISIYLA MYOMEKTOMİ SONRASI 3 AY BEKLEMEK MANTIKLI GİBİ GÖRÜNÜYOR. </a:t>
            </a:r>
          </a:p>
          <a:p>
            <a:r>
              <a:rPr lang="en-US" sz="2400" baseline="0" dirty="0" smtClean="0"/>
              <a:t>1. Ay </a:t>
            </a:r>
            <a:r>
              <a:rPr lang="en-US" sz="2400" baseline="0" dirty="0" err="1" smtClean="0"/>
              <a:t>sonunda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sadece</a:t>
            </a:r>
            <a:r>
              <a:rPr lang="en-US" sz="2400" baseline="0" dirty="0" smtClean="0"/>
              <a:t> %18 </a:t>
            </a:r>
            <a:r>
              <a:rPr lang="en-US" sz="2400" baseline="0" dirty="0" err="1" smtClean="0"/>
              <a:t>hastanın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endometriumu</a:t>
            </a:r>
            <a:r>
              <a:rPr lang="en-US" sz="2400" baseline="0" dirty="0" smtClean="0"/>
              <a:t> tam </a:t>
            </a:r>
            <a:r>
              <a:rPr lang="en-US" sz="2400" baseline="0" dirty="0" err="1" smtClean="0"/>
              <a:t>düzeliyor</a:t>
            </a:r>
            <a:r>
              <a:rPr lang="en-US" sz="2400" baseline="0" dirty="0" smtClean="0"/>
              <a:t>. 2.Ayda da 18+62 =%80 </a:t>
            </a:r>
            <a:r>
              <a:rPr lang="en-US" sz="2400" baseline="0" dirty="0" err="1" smtClean="0"/>
              <a:t>hastanın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endometriumu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düzeliyor</a:t>
            </a:r>
            <a:endParaRPr lang="en-US" sz="2400" dirty="0" smtClean="0"/>
          </a:p>
          <a:p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F42B7E-88F8-784D-885A-D855798920C9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41398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000" dirty="0" smtClean="0"/>
              <a:t>HOXA gen </a:t>
            </a:r>
            <a:r>
              <a:rPr lang="en-US" sz="2000" dirty="0" err="1" smtClean="0"/>
              <a:t>ekspresyonu</a:t>
            </a:r>
            <a:r>
              <a:rPr lang="en-US" sz="2000" dirty="0" smtClean="0"/>
              <a:t> </a:t>
            </a:r>
            <a:r>
              <a:rPr lang="en-US" sz="2000" dirty="0" err="1" smtClean="0"/>
              <a:t>implantasyon</a:t>
            </a:r>
            <a:r>
              <a:rPr lang="en-US" sz="2000" dirty="0" smtClean="0"/>
              <a:t> </a:t>
            </a:r>
            <a:r>
              <a:rPr lang="en-US" sz="2000" dirty="0" err="1" smtClean="0"/>
              <a:t>için</a:t>
            </a:r>
            <a:r>
              <a:rPr lang="en-US" sz="2000" dirty="0" smtClean="0"/>
              <a:t> </a:t>
            </a:r>
            <a:r>
              <a:rPr lang="en-US" sz="2000" dirty="0" err="1" smtClean="0"/>
              <a:t>gereklidir</a:t>
            </a:r>
            <a:endParaRPr lang="en-US" sz="2000" dirty="0" smtClean="0"/>
          </a:p>
          <a:p>
            <a:r>
              <a:rPr lang="en-US" sz="2000" dirty="0" err="1" smtClean="0"/>
              <a:t>Submüköz</a:t>
            </a:r>
            <a:r>
              <a:rPr lang="en-US" sz="2000" baseline="0" dirty="0" smtClean="0"/>
              <a:t> </a:t>
            </a:r>
            <a:r>
              <a:rPr lang="en-US" sz="2000" baseline="0" dirty="0" err="1" smtClean="0"/>
              <a:t>myomlarda</a:t>
            </a:r>
            <a:r>
              <a:rPr lang="en-US" sz="2000" baseline="0" dirty="0" smtClean="0"/>
              <a:t> (</a:t>
            </a:r>
            <a:r>
              <a:rPr lang="en-US" sz="2000" baseline="0" dirty="0" err="1" smtClean="0"/>
              <a:t>mavi</a:t>
            </a:r>
            <a:r>
              <a:rPr lang="en-US" sz="2000" baseline="0" dirty="0" smtClean="0"/>
              <a:t> </a:t>
            </a:r>
            <a:r>
              <a:rPr lang="en-US" sz="2000" baseline="0" dirty="0" err="1" smtClean="0"/>
              <a:t>renkli</a:t>
            </a:r>
            <a:r>
              <a:rPr lang="en-US" sz="2000" baseline="0" dirty="0" smtClean="0"/>
              <a:t> bar ‘da </a:t>
            </a:r>
            <a:r>
              <a:rPr lang="en-US" sz="2000" baseline="0" dirty="0" err="1" smtClean="0"/>
              <a:t>görüldüğü</a:t>
            </a:r>
            <a:r>
              <a:rPr lang="en-US" sz="2000" baseline="0" dirty="0" smtClean="0"/>
              <a:t> </a:t>
            </a:r>
            <a:r>
              <a:rPr lang="en-US" sz="2000" baseline="0" dirty="0" err="1" smtClean="0"/>
              <a:t>gibi</a:t>
            </a:r>
            <a:r>
              <a:rPr lang="en-US" sz="2000" baseline="0" dirty="0" smtClean="0"/>
              <a:t> ) HOXA </a:t>
            </a:r>
            <a:r>
              <a:rPr lang="en-US" sz="2000" baseline="0" dirty="0" err="1" smtClean="0"/>
              <a:t>ekspresyonu</a:t>
            </a:r>
            <a:r>
              <a:rPr lang="en-US" sz="2000" baseline="0" dirty="0" smtClean="0"/>
              <a:t> </a:t>
            </a:r>
            <a:r>
              <a:rPr lang="en-US" sz="2000" baseline="0" dirty="0" err="1" smtClean="0"/>
              <a:t>belirgin</a:t>
            </a:r>
            <a:r>
              <a:rPr lang="en-US" sz="2000" baseline="0" dirty="0" smtClean="0"/>
              <a:t> </a:t>
            </a:r>
            <a:r>
              <a:rPr lang="en-US" sz="2000" baseline="0" dirty="0" err="1" smtClean="0"/>
              <a:t>olarak</a:t>
            </a:r>
            <a:r>
              <a:rPr lang="en-US" sz="2000" baseline="0" dirty="0" smtClean="0"/>
              <a:t> </a:t>
            </a:r>
            <a:r>
              <a:rPr lang="en-US" sz="2000" baseline="0" dirty="0" err="1" smtClean="0"/>
              <a:t>azalmış</a:t>
            </a:r>
            <a:r>
              <a:rPr lang="en-US" sz="2000" baseline="0" dirty="0" smtClean="0"/>
              <a:t> </a:t>
            </a:r>
            <a:r>
              <a:rPr lang="en-US" sz="2000" baseline="0" dirty="0" err="1" smtClean="0"/>
              <a:t>bulunmakta</a:t>
            </a:r>
            <a:endParaRPr lang="en-US" sz="2000" baseline="0" dirty="0" smtClean="0"/>
          </a:p>
          <a:p>
            <a:r>
              <a:rPr lang="en-US" sz="2000" baseline="0" dirty="0" err="1" smtClean="0"/>
              <a:t>Ayrıca</a:t>
            </a:r>
            <a:r>
              <a:rPr lang="en-US" sz="2000" baseline="0" dirty="0" smtClean="0"/>
              <a:t> </a:t>
            </a:r>
            <a:r>
              <a:rPr lang="en-US" sz="2000" baseline="0" dirty="0" err="1" smtClean="0"/>
              <a:t>myom</a:t>
            </a:r>
            <a:r>
              <a:rPr lang="en-US" sz="2000" baseline="0" dirty="0" smtClean="0"/>
              <a:t> </a:t>
            </a:r>
            <a:r>
              <a:rPr lang="en-US" sz="2000" baseline="0" dirty="0" err="1" smtClean="0"/>
              <a:t>kavitede</a:t>
            </a:r>
            <a:r>
              <a:rPr lang="en-US" sz="2000" baseline="0" dirty="0" smtClean="0"/>
              <a:t> </a:t>
            </a:r>
            <a:r>
              <a:rPr lang="en-US" sz="2000" baseline="0" dirty="0" err="1" smtClean="0"/>
              <a:t>distorsiyon</a:t>
            </a:r>
            <a:r>
              <a:rPr lang="en-US" sz="2000" baseline="0" dirty="0" smtClean="0"/>
              <a:t>, </a:t>
            </a:r>
            <a:r>
              <a:rPr lang="en-US" sz="2000" baseline="0" dirty="0" err="1" smtClean="0"/>
              <a:t>artmış</a:t>
            </a:r>
            <a:r>
              <a:rPr lang="en-US" sz="2000" baseline="0" dirty="0" smtClean="0"/>
              <a:t> </a:t>
            </a:r>
            <a:r>
              <a:rPr lang="en-US" sz="2000" baseline="0" dirty="0" err="1" smtClean="0"/>
              <a:t>prostanoid</a:t>
            </a:r>
            <a:r>
              <a:rPr lang="en-US" sz="2000" baseline="0" dirty="0" smtClean="0"/>
              <a:t> </a:t>
            </a:r>
            <a:r>
              <a:rPr lang="en-US" sz="2000" baseline="0" dirty="0" err="1" smtClean="0"/>
              <a:t>ve</a:t>
            </a:r>
            <a:r>
              <a:rPr lang="en-US" sz="2000" baseline="0" dirty="0" smtClean="0"/>
              <a:t> </a:t>
            </a:r>
            <a:r>
              <a:rPr lang="en-US" sz="2000" baseline="0" dirty="0" err="1" smtClean="0"/>
              <a:t>kontraktilite</a:t>
            </a:r>
            <a:r>
              <a:rPr lang="en-US" sz="2000" baseline="0" dirty="0" smtClean="0"/>
              <a:t> </a:t>
            </a:r>
            <a:r>
              <a:rPr lang="en-US" sz="2000" baseline="0" dirty="0" err="1" smtClean="0"/>
              <a:t>ile</a:t>
            </a:r>
            <a:r>
              <a:rPr lang="en-US" sz="2000" baseline="0" dirty="0" smtClean="0"/>
              <a:t> de </a:t>
            </a:r>
            <a:r>
              <a:rPr lang="en-US" sz="2000" baseline="0" dirty="0" err="1" smtClean="0"/>
              <a:t>fertilite</a:t>
            </a:r>
            <a:r>
              <a:rPr lang="en-US" sz="2000" baseline="0" dirty="0" smtClean="0"/>
              <a:t> </a:t>
            </a:r>
            <a:r>
              <a:rPr lang="en-US" sz="2000" baseline="0" dirty="0" err="1" smtClean="0"/>
              <a:t>üzerine</a:t>
            </a:r>
            <a:r>
              <a:rPr lang="en-US" sz="2000" baseline="0" dirty="0" smtClean="0"/>
              <a:t> </a:t>
            </a:r>
            <a:r>
              <a:rPr lang="en-US" sz="2000" baseline="0" dirty="0" err="1" smtClean="0"/>
              <a:t>olumsuz</a:t>
            </a:r>
            <a:r>
              <a:rPr lang="en-US" sz="2000" baseline="0" dirty="0" smtClean="0"/>
              <a:t> </a:t>
            </a:r>
            <a:r>
              <a:rPr lang="en-US" sz="2000" baseline="0" dirty="0" err="1" smtClean="0"/>
              <a:t>etkilerde</a:t>
            </a:r>
            <a:r>
              <a:rPr lang="en-US" sz="2000" baseline="0" dirty="0" smtClean="0"/>
              <a:t> </a:t>
            </a:r>
            <a:r>
              <a:rPr lang="en-US" sz="2000" baseline="0" dirty="0" err="1" smtClean="0"/>
              <a:t>bulunmaktadır</a:t>
            </a:r>
            <a:r>
              <a:rPr lang="en-US" sz="2000" baseline="0" dirty="0" smtClean="0"/>
              <a:t> </a:t>
            </a: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F42B7E-88F8-784D-885A-D855798920C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78975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400" dirty="0" err="1" smtClean="0"/>
              <a:t>Adhezyon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oluşumunu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azaltabileceğini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gösteren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bir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metanaliz</a:t>
            </a:r>
            <a:r>
              <a:rPr lang="en-US" sz="2400" baseline="0" dirty="0" smtClean="0"/>
              <a:t> (</a:t>
            </a:r>
            <a:r>
              <a:rPr lang="en-US" sz="2400" baseline="0" dirty="0" err="1" smtClean="0"/>
              <a:t>üst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satır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submüköz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myomlar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için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anlamlı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azalma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gösteriyor</a:t>
            </a:r>
            <a:endParaRPr lang="en-US" sz="2400" baseline="0" dirty="0" smtClean="0"/>
          </a:p>
          <a:p>
            <a:r>
              <a:rPr lang="en-US" sz="2400" baseline="0" dirty="0" err="1" smtClean="0"/>
              <a:t>Ancak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çok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çeşitli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antiadezif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ajanlar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var</a:t>
            </a:r>
            <a:r>
              <a:rPr lang="en-US" sz="2400" baseline="0" dirty="0" smtClean="0"/>
              <a:t> </a:t>
            </a:r>
          </a:p>
          <a:p>
            <a:r>
              <a:rPr lang="en-US" sz="2400" baseline="0" dirty="0" err="1" smtClean="0"/>
              <a:t>Hangisi</a:t>
            </a:r>
            <a:r>
              <a:rPr lang="en-US" sz="2400" baseline="0" dirty="0" smtClean="0"/>
              <a:t> ne </a:t>
            </a:r>
            <a:r>
              <a:rPr lang="en-US" sz="2400" baseline="0" dirty="0" err="1" smtClean="0"/>
              <a:t>deerece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etkin</a:t>
            </a:r>
            <a:r>
              <a:rPr lang="en-US" sz="2400" baseline="0" dirty="0" smtClean="0"/>
              <a:t> ??? </a:t>
            </a:r>
            <a:r>
              <a:rPr lang="en-US" sz="2400" baseline="0" dirty="0" err="1" smtClean="0"/>
              <a:t>tartışmalı</a:t>
            </a:r>
            <a:r>
              <a:rPr lang="en-US" sz="2400" baseline="0" dirty="0" smtClean="0"/>
              <a:t>.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F42B7E-88F8-784D-885A-D855798920C9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598204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400" dirty="0" smtClean="0"/>
              <a:t>2014 </a:t>
            </a:r>
            <a:r>
              <a:rPr lang="en-US" sz="2400" dirty="0" err="1" smtClean="0"/>
              <a:t>cochrane</a:t>
            </a:r>
            <a:r>
              <a:rPr lang="en-US" sz="2400" dirty="0" smtClean="0"/>
              <a:t> review </a:t>
            </a:r>
            <a:r>
              <a:rPr lang="en-US" sz="2400" dirty="0" err="1" smtClean="0"/>
              <a:t>antiadheziv</a:t>
            </a:r>
            <a:r>
              <a:rPr lang="en-US" sz="2400" dirty="0" smtClean="0"/>
              <a:t> </a:t>
            </a:r>
            <a:r>
              <a:rPr lang="en-US" sz="2400" dirty="0" err="1" smtClean="0"/>
              <a:t>ile</a:t>
            </a:r>
            <a:r>
              <a:rPr lang="en-US" sz="2400" dirty="0" smtClean="0"/>
              <a:t> </a:t>
            </a:r>
            <a:r>
              <a:rPr lang="en-US" sz="2400" dirty="0" err="1" smtClean="0"/>
              <a:t>fertilite</a:t>
            </a:r>
            <a:r>
              <a:rPr lang="en-US" sz="2400" dirty="0" smtClean="0"/>
              <a:t>, </a:t>
            </a:r>
            <a:r>
              <a:rPr lang="en-US" sz="2400" dirty="0" err="1" smtClean="0"/>
              <a:t>pelvik</a:t>
            </a:r>
            <a:r>
              <a:rPr lang="en-US" sz="2400" dirty="0" smtClean="0"/>
              <a:t> </a:t>
            </a:r>
            <a:r>
              <a:rPr lang="en-US" sz="2400" dirty="0" err="1" smtClean="0"/>
              <a:t>ağrı</a:t>
            </a:r>
            <a:r>
              <a:rPr lang="en-US" sz="2400" dirty="0" smtClean="0"/>
              <a:t> </a:t>
            </a:r>
            <a:r>
              <a:rPr lang="en-US" sz="2400" dirty="0" err="1" smtClean="0"/>
              <a:t>gibi</a:t>
            </a:r>
            <a:r>
              <a:rPr lang="en-US" sz="2400" dirty="0" smtClean="0"/>
              <a:t> </a:t>
            </a:r>
            <a:r>
              <a:rPr lang="en-US" sz="2400" dirty="0" err="1" smtClean="0"/>
              <a:t>sonuçlarının</a:t>
            </a:r>
            <a:r>
              <a:rPr lang="en-US" sz="2400" dirty="0" smtClean="0"/>
              <a:t> </a:t>
            </a:r>
            <a:r>
              <a:rPr lang="en-US" sz="2400" dirty="0" err="1" smtClean="0"/>
              <a:t>iyileştiğine</a:t>
            </a:r>
            <a:r>
              <a:rPr lang="en-US" sz="2400" dirty="0" smtClean="0"/>
              <a:t> </a:t>
            </a:r>
            <a:r>
              <a:rPr lang="en-US" sz="2400" dirty="0" err="1" smtClean="0"/>
              <a:t>dair</a:t>
            </a:r>
            <a:r>
              <a:rPr lang="en-US" sz="2400" dirty="0" smtClean="0"/>
              <a:t> </a:t>
            </a:r>
            <a:r>
              <a:rPr lang="en-US" sz="2400" dirty="0" err="1" smtClean="0"/>
              <a:t>bir</a:t>
            </a:r>
            <a:r>
              <a:rPr lang="en-US" sz="2400" dirty="0" smtClean="0"/>
              <a:t> </a:t>
            </a:r>
            <a:r>
              <a:rPr lang="en-US" sz="2400" dirty="0" err="1" smtClean="0"/>
              <a:t>kanıt</a:t>
            </a:r>
            <a:r>
              <a:rPr lang="en-US" sz="2400" dirty="0" smtClean="0"/>
              <a:t> </a:t>
            </a:r>
            <a:r>
              <a:rPr lang="en-US" sz="2400" dirty="0" err="1" smtClean="0"/>
              <a:t>gösterememiş</a:t>
            </a:r>
            <a:r>
              <a:rPr lang="en-US" sz="2400" dirty="0" smtClean="0"/>
              <a:t>.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F42B7E-88F8-784D-885A-D855798920C9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991481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000" dirty="0" smtClean="0"/>
              <a:t>Cochrane</a:t>
            </a:r>
            <a:r>
              <a:rPr lang="en-US" sz="2000" baseline="0" dirty="0" smtClean="0"/>
              <a:t> 2013 </a:t>
            </a:r>
            <a:r>
              <a:rPr lang="en-US" sz="2000" baseline="0" dirty="0" err="1" smtClean="0"/>
              <a:t>Review’da</a:t>
            </a:r>
            <a:r>
              <a:rPr lang="en-US" sz="2000" baseline="0" dirty="0" smtClean="0"/>
              <a:t> </a:t>
            </a:r>
            <a:r>
              <a:rPr lang="en-US" sz="2000" baseline="0" dirty="0" err="1" smtClean="0"/>
              <a:t>subnüköz</a:t>
            </a:r>
            <a:r>
              <a:rPr lang="en-US" sz="2000" baseline="0" dirty="0" smtClean="0"/>
              <a:t> </a:t>
            </a:r>
            <a:r>
              <a:rPr lang="en-US" sz="2000" baseline="0" dirty="0" err="1" smtClean="0"/>
              <a:t>myomlarda</a:t>
            </a:r>
            <a:r>
              <a:rPr lang="en-US" sz="2000" baseline="0" dirty="0" smtClean="0"/>
              <a:t> </a:t>
            </a:r>
            <a:r>
              <a:rPr lang="en-US" sz="2000" baseline="0" dirty="0" err="1" smtClean="0"/>
              <a:t>histeroskopik</a:t>
            </a:r>
            <a:r>
              <a:rPr lang="en-US" sz="2000" baseline="0" dirty="0" smtClean="0"/>
              <a:t> </a:t>
            </a:r>
            <a:r>
              <a:rPr lang="en-US" sz="2000" baseline="0" dirty="0" err="1" smtClean="0"/>
              <a:t>tedavinin</a:t>
            </a:r>
            <a:r>
              <a:rPr lang="en-US" sz="2000" baseline="0" dirty="0" smtClean="0"/>
              <a:t> </a:t>
            </a:r>
            <a:r>
              <a:rPr lang="en-US" sz="2000" baseline="0" dirty="0" err="1" smtClean="0"/>
              <a:t>gebelik</a:t>
            </a:r>
            <a:r>
              <a:rPr lang="en-US" sz="2000" baseline="0" dirty="0" smtClean="0"/>
              <a:t> </a:t>
            </a:r>
            <a:r>
              <a:rPr lang="en-US" sz="2000" baseline="0" dirty="0" err="1" smtClean="0"/>
              <a:t>oranlarını</a:t>
            </a:r>
            <a:r>
              <a:rPr lang="en-US" sz="2000" baseline="0" dirty="0" smtClean="0"/>
              <a:t> (ART </a:t>
            </a:r>
            <a:r>
              <a:rPr lang="en-US" sz="2000" baseline="0" dirty="0" err="1" smtClean="0"/>
              <a:t>Siklusları</a:t>
            </a:r>
            <a:r>
              <a:rPr lang="en-US" sz="2000" baseline="0" dirty="0" smtClean="0"/>
              <a:t> </a:t>
            </a:r>
            <a:r>
              <a:rPr lang="en-US" sz="2000" baseline="0" dirty="0" err="1" smtClean="0"/>
              <a:t>dahil</a:t>
            </a:r>
            <a:r>
              <a:rPr lang="en-US" sz="2000" baseline="0" dirty="0" smtClean="0"/>
              <a:t>) </a:t>
            </a:r>
            <a:r>
              <a:rPr lang="en-US" sz="2000" baseline="0" dirty="0" err="1" smtClean="0"/>
              <a:t>artırdığı</a:t>
            </a:r>
            <a:r>
              <a:rPr lang="en-US" sz="2000" baseline="0" dirty="0" smtClean="0"/>
              <a:t> </a:t>
            </a:r>
            <a:r>
              <a:rPr lang="en-US" sz="2000" baseline="0" dirty="0" err="1" smtClean="0"/>
              <a:t>gösterilmiş</a:t>
            </a:r>
            <a:r>
              <a:rPr lang="en-US" sz="2000" baseline="0" dirty="0" smtClean="0"/>
              <a:t>.</a:t>
            </a:r>
          </a:p>
          <a:p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F42B7E-88F8-784D-885A-D855798920C9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02926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dirty="0" smtClean="0"/>
              <a:t>Cochrane 2013 </a:t>
            </a:r>
            <a:r>
              <a:rPr lang="en-US" sz="1800" dirty="0" err="1" smtClean="0"/>
              <a:t>ReviewHS</a:t>
            </a:r>
            <a:r>
              <a:rPr lang="en-US" sz="1800" dirty="0" smtClean="0"/>
              <a:t> </a:t>
            </a:r>
            <a:r>
              <a:rPr lang="en-US" sz="1800" dirty="0" err="1" smtClean="0"/>
              <a:t>sonrası</a:t>
            </a:r>
            <a:r>
              <a:rPr lang="en-US" sz="1800" dirty="0" smtClean="0"/>
              <a:t> </a:t>
            </a:r>
            <a:r>
              <a:rPr lang="en-US" sz="1800" dirty="0" err="1" smtClean="0"/>
              <a:t>klinik</a:t>
            </a:r>
            <a:r>
              <a:rPr lang="en-US" sz="1800" baseline="0" dirty="0" smtClean="0"/>
              <a:t> </a:t>
            </a:r>
            <a:r>
              <a:rPr lang="en-US" sz="1800" baseline="0" dirty="0" err="1" smtClean="0"/>
              <a:t>gebelik</a:t>
            </a:r>
            <a:r>
              <a:rPr lang="en-US" sz="1800" baseline="0" dirty="0" smtClean="0"/>
              <a:t> </a:t>
            </a:r>
            <a:r>
              <a:rPr lang="en-US" sz="1800" baseline="0" dirty="0" err="1" smtClean="0"/>
              <a:t>oranları</a:t>
            </a:r>
            <a:r>
              <a:rPr lang="en-US" sz="1800" baseline="0" dirty="0" smtClean="0"/>
              <a:t> </a:t>
            </a:r>
            <a:r>
              <a:rPr lang="en-US" sz="1800" baseline="0" dirty="0" err="1" smtClean="0"/>
              <a:t>artmış</a:t>
            </a:r>
            <a:r>
              <a:rPr lang="mr-IN" sz="1800" baseline="0" dirty="0" smtClean="0"/>
              <a:t>…</a:t>
            </a:r>
            <a:r>
              <a:rPr lang="tr-TR" sz="1800" baseline="0" dirty="0" smtClean="0"/>
              <a:t>..</a:t>
            </a:r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F42B7E-88F8-784D-885A-D855798920C9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13057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000" dirty="0" smtClean="0"/>
              <a:t>Cochrane review</a:t>
            </a:r>
            <a:r>
              <a:rPr lang="en-US" sz="2000" baseline="0" dirty="0" smtClean="0"/>
              <a:t> 2013;</a:t>
            </a:r>
          </a:p>
          <a:p>
            <a:r>
              <a:rPr lang="en-US" sz="2000" baseline="0" dirty="0" smtClean="0"/>
              <a:t>HS </a:t>
            </a:r>
            <a:r>
              <a:rPr lang="en-US" sz="2000" baseline="0" dirty="0" err="1" smtClean="0"/>
              <a:t>myomektomi</a:t>
            </a:r>
            <a:r>
              <a:rPr lang="en-US" sz="2000" baseline="0" dirty="0" smtClean="0"/>
              <a:t> </a:t>
            </a:r>
            <a:r>
              <a:rPr lang="en-US" sz="2000" baseline="0" dirty="0" err="1" smtClean="0"/>
              <a:t>sonrası</a:t>
            </a:r>
            <a:r>
              <a:rPr lang="en-US" sz="2000" baseline="0" dirty="0" smtClean="0"/>
              <a:t> </a:t>
            </a:r>
            <a:r>
              <a:rPr lang="en-US" sz="2000" baseline="0" dirty="0" err="1" smtClean="0"/>
              <a:t>rekürren</a:t>
            </a:r>
            <a:r>
              <a:rPr lang="en-US" sz="2000" baseline="0" dirty="0" smtClean="0"/>
              <a:t> </a:t>
            </a:r>
            <a:r>
              <a:rPr lang="en-US" sz="2000" baseline="0" dirty="0" err="1" smtClean="0"/>
              <a:t>düşüklerde</a:t>
            </a:r>
            <a:r>
              <a:rPr lang="en-US" sz="2000" baseline="0" dirty="0" smtClean="0"/>
              <a:t> </a:t>
            </a:r>
            <a:r>
              <a:rPr lang="en-US" sz="2000" baseline="0" dirty="0" err="1" smtClean="0"/>
              <a:t>azalma</a:t>
            </a:r>
            <a:r>
              <a:rPr lang="en-US" sz="2000" baseline="0" dirty="0" smtClean="0"/>
              <a:t>;,</a:t>
            </a:r>
          </a:p>
          <a:p>
            <a:r>
              <a:rPr lang="en-US" sz="2000" baseline="0" dirty="0" err="1" smtClean="0"/>
              <a:t>Istatistiksel</a:t>
            </a:r>
            <a:r>
              <a:rPr lang="en-US" sz="2000" baseline="0" dirty="0" smtClean="0"/>
              <a:t> </a:t>
            </a:r>
            <a:r>
              <a:rPr lang="en-US" sz="2000" baseline="0" dirty="0" err="1" smtClean="0"/>
              <a:t>anlamlı</a:t>
            </a:r>
            <a:r>
              <a:rPr lang="en-US" sz="2000" baseline="0" dirty="0" smtClean="0"/>
              <a:t> </a:t>
            </a:r>
            <a:r>
              <a:rPr lang="en-US" sz="2000" baseline="0" dirty="0" err="1" smtClean="0"/>
              <a:t>değil</a:t>
            </a: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F42B7E-88F8-784D-885A-D855798920C9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561804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400" dirty="0" smtClean="0"/>
              <a:t>Bipolar </a:t>
            </a:r>
            <a:r>
              <a:rPr lang="en-US" sz="2400" dirty="0" err="1" smtClean="0"/>
              <a:t>rezeksiyon</a:t>
            </a:r>
            <a:r>
              <a:rPr lang="en-US" sz="2400" dirty="0" smtClean="0"/>
              <a:t> </a:t>
            </a:r>
            <a:r>
              <a:rPr lang="en-US" sz="2400" dirty="0" err="1" smtClean="0"/>
              <a:t>sisteminde</a:t>
            </a:r>
            <a:r>
              <a:rPr lang="en-US" sz="2400" dirty="0" smtClean="0"/>
              <a:t> </a:t>
            </a:r>
            <a:r>
              <a:rPr lang="en-US" sz="2400" dirty="0" err="1" smtClean="0"/>
              <a:t>NaCl</a:t>
            </a:r>
            <a:r>
              <a:rPr lang="en-US" sz="2400" dirty="0" smtClean="0"/>
              <a:t> </a:t>
            </a:r>
            <a:r>
              <a:rPr lang="en-US" sz="2400" dirty="0" err="1" smtClean="0"/>
              <a:t>kullanma</a:t>
            </a:r>
            <a:r>
              <a:rPr lang="en-US" sz="2400" dirty="0" smtClean="0"/>
              <a:t> </a:t>
            </a:r>
            <a:r>
              <a:rPr lang="en-US" sz="2400" dirty="0" err="1" smtClean="0"/>
              <a:t>avantajı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var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ama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hala</a:t>
            </a:r>
            <a:r>
              <a:rPr lang="en-US" sz="2400" baseline="0" dirty="0" smtClean="0"/>
              <a:t> 1000 cc </a:t>
            </a:r>
            <a:r>
              <a:rPr lang="en-US" sz="2400" baseline="0" dirty="0" err="1" smtClean="0"/>
              <a:t>ve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üstünde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sıvı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açığı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olduğunda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Akciğer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ödem</a:t>
            </a:r>
            <a:r>
              <a:rPr lang="en-US" sz="2400" baseline="0" dirty="0" smtClean="0"/>
              <a:t>, </a:t>
            </a:r>
            <a:r>
              <a:rPr lang="en-US" sz="2400" baseline="0" dirty="0" err="1" smtClean="0"/>
              <a:t>ve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kardiak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yüklenme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ve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yetmezlik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açısından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dikkatli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olunmalıdır</a:t>
            </a:r>
            <a:r>
              <a:rPr lang="en-US" sz="2400" baseline="0" dirty="0" smtClean="0"/>
              <a:t>.</a:t>
            </a:r>
          </a:p>
          <a:p>
            <a:r>
              <a:rPr lang="en-US" sz="2400" baseline="0" dirty="0" smtClean="0"/>
              <a:t>Bu </a:t>
            </a:r>
            <a:r>
              <a:rPr lang="en-US" sz="2400" baseline="0" dirty="0" err="1" smtClean="0"/>
              <a:t>vakada</a:t>
            </a:r>
            <a:r>
              <a:rPr lang="en-US" sz="2400" baseline="0" dirty="0" smtClean="0"/>
              <a:t>  12 </a:t>
            </a:r>
            <a:r>
              <a:rPr lang="en-US" sz="2400" baseline="0" dirty="0" err="1" smtClean="0"/>
              <a:t>lt</a:t>
            </a:r>
            <a:r>
              <a:rPr lang="en-US" sz="2400" baseline="0" dirty="0" smtClean="0"/>
              <a:t> serum </a:t>
            </a:r>
            <a:r>
              <a:rPr lang="en-US" sz="2400" baseline="0" dirty="0" err="1" smtClean="0"/>
              <a:t>fizyolojik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kullanılmış</a:t>
            </a:r>
            <a:endParaRPr lang="en-US" sz="2400" baseline="0" dirty="0" smtClean="0"/>
          </a:p>
          <a:p>
            <a:r>
              <a:rPr lang="en-US" sz="2400" baseline="0" dirty="0" err="1" smtClean="0"/>
              <a:t>Yaygın</a:t>
            </a:r>
            <a:r>
              <a:rPr lang="en-US" sz="2400" baseline="0" dirty="0" smtClean="0"/>
              <a:t> AC </a:t>
            </a:r>
            <a:r>
              <a:rPr lang="en-US" sz="2400" baseline="0" dirty="0" err="1" smtClean="0"/>
              <a:t>ödemi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izleniyor</a:t>
            </a:r>
            <a:r>
              <a:rPr lang="en-US" sz="2400" baseline="0" dirty="0" smtClean="0"/>
              <a:t>.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F42B7E-88F8-784D-885A-D855798920C9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327605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000" dirty="0" smtClean="0"/>
              <a:t>KOMPLİKASYONLAR</a:t>
            </a:r>
            <a:r>
              <a:rPr lang="en-US" sz="2000" baseline="0" dirty="0" smtClean="0"/>
              <a:t> KISMINDA MYOMEKTOMİ İŞLEMİNDE DAHA SIK GÖRÜLEN VE HAYATI TEHDİT EDEBİLEN KOMPLİKASYONLARDAN BAHSETMEK İSTEDİM (</a:t>
            </a:r>
            <a:r>
              <a:rPr lang="en-US" sz="2000" baseline="0" dirty="0" err="1" smtClean="0"/>
              <a:t>Sıvı</a:t>
            </a:r>
            <a:r>
              <a:rPr lang="en-US" sz="2000" baseline="0" dirty="0" smtClean="0"/>
              <a:t> </a:t>
            </a:r>
            <a:r>
              <a:rPr lang="en-US" sz="2000" baseline="0" dirty="0" err="1" smtClean="0"/>
              <a:t>yüklenmesi</a:t>
            </a:r>
            <a:r>
              <a:rPr lang="en-US" sz="2000" baseline="0" dirty="0" smtClean="0"/>
              <a:t> </a:t>
            </a:r>
            <a:r>
              <a:rPr lang="en-US" sz="2000" baseline="0" dirty="0" err="1" smtClean="0"/>
              <a:t>ve</a:t>
            </a:r>
            <a:r>
              <a:rPr lang="en-US" sz="2000" baseline="0" dirty="0" smtClean="0"/>
              <a:t> emboli</a:t>
            </a:r>
            <a:r>
              <a:rPr lang="mr-IN" sz="2000" baseline="0" dirty="0" smtClean="0"/>
              <a:t>…</a:t>
            </a:r>
            <a:r>
              <a:rPr lang="tr-TR" sz="2000" baseline="0" dirty="0" smtClean="0"/>
              <a:t>.)</a:t>
            </a:r>
            <a:endParaRPr lang="en-US" sz="2000" baseline="0" dirty="0" smtClean="0"/>
          </a:p>
          <a:p>
            <a:r>
              <a:rPr lang="en-US" sz="2000" dirty="0" err="1" smtClean="0"/>
              <a:t>Histeroskopik</a:t>
            </a:r>
            <a:r>
              <a:rPr lang="en-US" sz="2000" dirty="0" smtClean="0"/>
              <a:t> </a:t>
            </a:r>
            <a:r>
              <a:rPr lang="en-US" sz="2000" dirty="0" err="1" smtClean="0"/>
              <a:t>işlemler</a:t>
            </a:r>
            <a:r>
              <a:rPr lang="en-US" sz="2000" dirty="0" smtClean="0"/>
              <a:t> </a:t>
            </a:r>
            <a:r>
              <a:rPr lang="en-US" sz="2000" baseline="0" dirty="0" smtClean="0"/>
              <a:t> </a:t>
            </a:r>
            <a:r>
              <a:rPr lang="en-US" sz="2000" baseline="0" dirty="0" err="1" smtClean="0"/>
              <a:t>içerisindeen</a:t>
            </a:r>
            <a:r>
              <a:rPr lang="en-US" sz="2000" baseline="0" dirty="0" smtClean="0"/>
              <a:t> </a:t>
            </a:r>
            <a:r>
              <a:rPr lang="en-US" sz="2000" baseline="0" dirty="0" err="1" smtClean="0"/>
              <a:t>sık</a:t>
            </a:r>
            <a:r>
              <a:rPr lang="en-US" sz="2000" baseline="0" dirty="0" smtClean="0"/>
              <a:t>  </a:t>
            </a:r>
            <a:r>
              <a:rPr lang="en-US" sz="2000" baseline="0" dirty="0" err="1" smtClean="0"/>
              <a:t>myomektomilerden</a:t>
            </a:r>
            <a:r>
              <a:rPr lang="en-US" sz="2000" baseline="0" dirty="0" smtClean="0"/>
              <a:t> </a:t>
            </a:r>
            <a:r>
              <a:rPr lang="en-US" sz="2000" baseline="0" dirty="0" err="1" smtClean="0"/>
              <a:t>sonra</a:t>
            </a:r>
            <a:r>
              <a:rPr lang="en-US" sz="2000" baseline="0" dirty="0" smtClean="0"/>
              <a:t> </a:t>
            </a:r>
            <a:r>
              <a:rPr lang="en-US" sz="2000" baseline="0" dirty="0" err="1" smtClean="0"/>
              <a:t>ortaya</a:t>
            </a:r>
            <a:r>
              <a:rPr lang="en-US" sz="2000" baseline="0" dirty="0" smtClean="0"/>
              <a:t> </a:t>
            </a:r>
            <a:r>
              <a:rPr lang="en-US" sz="2000" baseline="0" dirty="0" err="1" smtClean="0"/>
              <a:t>çıkar</a:t>
            </a:r>
            <a:endParaRPr lang="en-US" sz="2000" baseline="0" dirty="0" smtClean="0"/>
          </a:p>
          <a:p>
            <a:r>
              <a:rPr lang="en-US" sz="2000" baseline="0" dirty="0" err="1" smtClean="0"/>
              <a:t>Myomektomi</a:t>
            </a:r>
            <a:r>
              <a:rPr lang="en-US" sz="2000" baseline="0" dirty="0" smtClean="0"/>
              <a:t> </a:t>
            </a:r>
            <a:r>
              <a:rPr lang="en-US" sz="2000" baseline="0" dirty="0" err="1" smtClean="0"/>
              <a:t>tekniğine</a:t>
            </a:r>
            <a:r>
              <a:rPr lang="en-US" sz="2000" baseline="0" dirty="0" smtClean="0"/>
              <a:t> </a:t>
            </a:r>
            <a:r>
              <a:rPr lang="en-US" sz="2000" baseline="0" dirty="0" err="1" smtClean="0"/>
              <a:t>göre</a:t>
            </a:r>
            <a:r>
              <a:rPr lang="en-US" sz="2000" baseline="0" dirty="0" smtClean="0"/>
              <a:t> </a:t>
            </a:r>
            <a:r>
              <a:rPr lang="en-US" sz="2000" baseline="0" dirty="0" err="1" smtClean="0"/>
              <a:t>özellikle</a:t>
            </a:r>
            <a:r>
              <a:rPr lang="en-US" sz="2000" baseline="0" dirty="0" smtClean="0"/>
              <a:t> </a:t>
            </a:r>
            <a:r>
              <a:rPr lang="en-US" sz="2000" baseline="0" dirty="0" err="1" smtClean="0"/>
              <a:t>pseudokapsülün</a:t>
            </a:r>
            <a:r>
              <a:rPr lang="en-US" sz="2000" baseline="0" dirty="0" smtClean="0"/>
              <a:t> </a:t>
            </a:r>
            <a:r>
              <a:rPr lang="en-US" sz="2000" baseline="0" dirty="0" err="1" smtClean="0"/>
              <a:t>kesili</a:t>
            </a:r>
            <a:r>
              <a:rPr lang="en-US" sz="2000" baseline="0" dirty="0" smtClean="0"/>
              <a:t> </a:t>
            </a:r>
            <a:r>
              <a:rPr lang="en-US" sz="2000" baseline="0" dirty="0" err="1" smtClean="0"/>
              <a:t>venöz</a:t>
            </a:r>
            <a:r>
              <a:rPr lang="en-US" sz="2000" baseline="0" dirty="0" smtClean="0"/>
              <a:t> </a:t>
            </a:r>
            <a:r>
              <a:rPr lang="en-US" sz="2000" baseline="0" dirty="0" err="1" smtClean="0"/>
              <a:t>pakelerin</a:t>
            </a:r>
            <a:r>
              <a:rPr lang="en-US" sz="2000" baseline="0" dirty="0" smtClean="0"/>
              <a:t> </a:t>
            </a:r>
            <a:r>
              <a:rPr lang="en-US" sz="2000" baseline="0" dirty="0" err="1" smtClean="0"/>
              <a:t>gerilip</a:t>
            </a:r>
            <a:r>
              <a:rPr lang="en-US" sz="2000" baseline="0" dirty="0" smtClean="0"/>
              <a:t> </a:t>
            </a:r>
            <a:r>
              <a:rPr lang="en-US" sz="2000" baseline="0" dirty="0" err="1" smtClean="0"/>
              <a:t>açıldığı</a:t>
            </a:r>
            <a:r>
              <a:rPr lang="en-US" sz="2000" baseline="0" dirty="0" smtClean="0"/>
              <a:t> </a:t>
            </a:r>
            <a:r>
              <a:rPr lang="en-US" sz="2000" baseline="0" dirty="0" err="1" smtClean="0"/>
              <a:t>enükleasyon</a:t>
            </a:r>
            <a:r>
              <a:rPr lang="en-US" sz="2000" baseline="0" dirty="0" smtClean="0"/>
              <a:t> </a:t>
            </a:r>
            <a:r>
              <a:rPr lang="en-US" sz="2000" baseline="0" dirty="0" err="1" smtClean="0"/>
              <a:t>sırasında</a:t>
            </a:r>
            <a:r>
              <a:rPr lang="en-US" sz="2000" baseline="0" dirty="0" smtClean="0"/>
              <a:t> </a:t>
            </a:r>
            <a:r>
              <a:rPr lang="en-US" sz="2000" baseline="0" dirty="0" err="1" smtClean="0"/>
              <a:t>riskin</a:t>
            </a:r>
            <a:r>
              <a:rPr lang="en-US" sz="2000" baseline="0" dirty="0" smtClean="0"/>
              <a:t> </a:t>
            </a:r>
            <a:r>
              <a:rPr lang="en-US" sz="2000" baseline="0" dirty="0" err="1" smtClean="0"/>
              <a:t>arttığı</a:t>
            </a:r>
            <a:r>
              <a:rPr lang="en-US" sz="2000" baseline="0" dirty="0" smtClean="0"/>
              <a:t> </a:t>
            </a:r>
            <a:r>
              <a:rPr lang="en-US" sz="2000" baseline="0" dirty="0" err="1" smtClean="0"/>
              <a:t>düşünülmüş</a:t>
            </a:r>
            <a:r>
              <a:rPr lang="mr-IN" sz="2000" baseline="0" dirty="0" smtClean="0"/>
              <a:t>…</a:t>
            </a:r>
            <a:r>
              <a:rPr lang="tr-TR" sz="2000" baseline="0" dirty="0" smtClean="0"/>
              <a:t>. (resimde B ile gösterilen yöntemde olduğu gibi)</a:t>
            </a: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F42B7E-88F8-784D-885A-D855798920C9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67163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dirty="0" err="1" smtClean="0"/>
              <a:t>Mümkün</a:t>
            </a:r>
            <a:r>
              <a:rPr lang="en-US" sz="2400" dirty="0" smtClean="0"/>
              <a:t> </a:t>
            </a:r>
            <a:r>
              <a:rPr lang="en-US" sz="2400" dirty="0" err="1" smtClean="0"/>
              <a:t>olduğunca</a:t>
            </a:r>
            <a:r>
              <a:rPr lang="en-US" sz="2400" dirty="0" smtClean="0"/>
              <a:t> </a:t>
            </a:r>
            <a:r>
              <a:rPr lang="en-US" sz="2400" dirty="0" err="1" smtClean="0"/>
              <a:t>düşük</a:t>
            </a:r>
            <a:r>
              <a:rPr lang="en-US" sz="2400" dirty="0" smtClean="0"/>
              <a:t> </a:t>
            </a:r>
            <a:r>
              <a:rPr lang="en-US" sz="2400" dirty="0" err="1" smtClean="0"/>
              <a:t>basınçta</a:t>
            </a:r>
            <a:r>
              <a:rPr lang="en-US" sz="2400" dirty="0" smtClean="0"/>
              <a:t> </a:t>
            </a:r>
            <a:r>
              <a:rPr lang="en-US" sz="2400" dirty="0" err="1" smtClean="0"/>
              <a:t>çalışmak</a:t>
            </a:r>
            <a:endParaRPr lang="en-US" sz="2400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dirty="0" err="1" smtClean="0"/>
              <a:t>Ortalama</a:t>
            </a:r>
            <a:r>
              <a:rPr lang="en-US" sz="2400" dirty="0" smtClean="0"/>
              <a:t> arterial </a:t>
            </a:r>
            <a:r>
              <a:rPr lang="en-US" sz="2400" dirty="0" err="1" smtClean="0"/>
              <a:t>basıncı</a:t>
            </a:r>
            <a:r>
              <a:rPr lang="en-US" sz="2400" dirty="0" smtClean="0"/>
              <a:t> </a:t>
            </a:r>
            <a:r>
              <a:rPr lang="en-US" sz="2400" dirty="0" err="1" smtClean="0"/>
              <a:t>geçmemek</a:t>
            </a:r>
            <a:r>
              <a:rPr lang="en-US" sz="2400" dirty="0" smtClean="0"/>
              <a:t> (70-120</a:t>
            </a:r>
            <a:r>
              <a:rPr lang="en-US" sz="2400" baseline="0" dirty="0" smtClean="0"/>
              <a:t> mmHg MAP)</a:t>
            </a:r>
            <a:endParaRPr lang="en-US" sz="2400" dirty="0" smtClean="0"/>
          </a:p>
          <a:p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F42B7E-88F8-784D-885A-D855798920C9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72306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000" dirty="0" smtClean="0"/>
              <a:t>Bu </a:t>
            </a:r>
            <a:r>
              <a:rPr lang="en-US" sz="2000" dirty="0" err="1" smtClean="0"/>
              <a:t>sistem</a:t>
            </a:r>
            <a:r>
              <a:rPr lang="en-US" sz="2000" dirty="0" smtClean="0"/>
              <a:t> </a:t>
            </a:r>
            <a:r>
              <a:rPr lang="en-US" sz="2000" dirty="0" err="1" smtClean="0"/>
              <a:t>myomun</a:t>
            </a:r>
            <a:r>
              <a:rPr lang="en-US" sz="2000" dirty="0" smtClean="0"/>
              <a:t> hem endometrial </a:t>
            </a:r>
            <a:r>
              <a:rPr lang="en-US" sz="2000" dirty="0" err="1" smtClean="0"/>
              <a:t>kavite</a:t>
            </a:r>
            <a:r>
              <a:rPr lang="en-US" sz="2000" dirty="0" smtClean="0"/>
              <a:t> </a:t>
            </a:r>
            <a:r>
              <a:rPr lang="en-US" sz="2000" dirty="0" err="1" smtClean="0"/>
              <a:t>ile</a:t>
            </a:r>
            <a:r>
              <a:rPr lang="en-US" sz="2000" dirty="0" smtClean="0"/>
              <a:t> hem de </a:t>
            </a:r>
            <a:r>
              <a:rPr lang="en-US" sz="2000" dirty="0" err="1" smtClean="0"/>
              <a:t>uterin</a:t>
            </a:r>
            <a:r>
              <a:rPr lang="en-US" sz="2000" dirty="0" smtClean="0"/>
              <a:t> </a:t>
            </a:r>
            <a:r>
              <a:rPr lang="en-US" sz="2000" dirty="0" err="1" smtClean="0"/>
              <a:t>seroza</a:t>
            </a:r>
            <a:r>
              <a:rPr lang="en-US" sz="2000" dirty="0" smtClean="0"/>
              <a:t> </a:t>
            </a:r>
            <a:r>
              <a:rPr lang="en-US" sz="2000" dirty="0" err="1" smtClean="0"/>
              <a:t>ile</a:t>
            </a:r>
            <a:r>
              <a:rPr lang="en-US" sz="2000" dirty="0" smtClean="0"/>
              <a:t> </a:t>
            </a:r>
            <a:r>
              <a:rPr lang="en-US" sz="2000" dirty="0" err="1" smtClean="0"/>
              <a:t>ilişkisini</a:t>
            </a:r>
            <a:r>
              <a:rPr lang="en-US" sz="2000" dirty="0" smtClean="0"/>
              <a:t> </a:t>
            </a:r>
            <a:r>
              <a:rPr lang="en-US" sz="2000" dirty="0" err="1" smtClean="0"/>
              <a:t>ortaya</a:t>
            </a:r>
            <a:r>
              <a:rPr lang="en-US" sz="2000" dirty="0" smtClean="0"/>
              <a:t> </a:t>
            </a:r>
            <a:r>
              <a:rPr lang="en-US" sz="2000" dirty="0" err="1" smtClean="0"/>
              <a:t>koyması</a:t>
            </a:r>
            <a:r>
              <a:rPr lang="en-US" sz="2000" baseline="0" dirty="0" smtClean="0"/>
              <a:t> </a:t>
            </a:r>
            <a:r>
              <a:rPr lang="en-US" sz="2000" baseline="0" dirty="0" err="1" smtClean="0"/>
              <a:t>açısından</a:t>
            </a:r>
            <a:r>
              <a:rPr lang="en-US" sz="2000" baseline="0" dirty="0" smtClean="0"/>
              <a:t> </a:t>
            </a:r>
            <a:r>
              <a:rPr lang="en-US" sz="2000" baseline="0" dirty="0" err="1" smtClean="0"/>
              <a:t>önemli</a:t>
            </a:r>
            <a:endParaRPr lang="en-US" sz="2000" baseline="0" dirty="0" smtClean="0"/>
          </a:p>
          <a:p>
            <a:r>
              <a:rPr lang="en-US" sz="2000" baseline="0" dirty="0" smtClean="0"/>
              <a:t>Tip 0 Tip 1 </a:t>
            </a:r>
            <a:r>
              <a:rPr lang="en-US" sz="2000" baseline="0" dirty="0" err="1" smtClean="0"/>
              <a:t>ve</a:t>
            </a:r>
            <a:r>
              <a:rPr lang="en-US" sz="2000" baseline="0" dirty="0" smtClean="0"/>
              <a:t> Tip2 </a:t>
            </a:r>
            <a:r>
              <a:rPr lang="en-US" sz="2000" baseline="0" dirty="0" err="1" smtClean="0"/>
              <a:t>myomlar</a:t>
            </a:r>
            <a:r>
              <a:rPr lang="en-US" sz="2000" baseline="0" dirty="0" smtClean="0"/>
              <a:t> </a:t>
            </a:r>
            <a:r>
              <a:rPr lang="en-US" sz="2000" baseline="0" dirty="0" err="1" smtClean="0"/>
              <a:t>histeroskopik</a:t>
            </a:r>
            <a:r>
              <a:rPr lang="en-US" sz="2000" baseline="0" dirty="0" smtClean="0"/>
              <a:t> </a:t>
            </a:r>
            <a:r>
              <a:rPr lang="en-US" sz="2000" baseline="0" dirty="0" err="1" smtClean="0"/>
              <a:t>çıkartılabilir</a:t>
            </a: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F42B7E-88F8-784D-885A-D855798920C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69778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000" dirty="0" smtClean="0"/>
              <a:t>ESGE </a:t>
            </a:r>
            <a:r>
              <a:rPr lang="en-US" sz="2000" dirty="0" err="1" smtClean="0"/>
              <a:t>klassifikasyonunda</a:t>
            </a:r>
            <a:r>
              <a:rPr lang="en-US" sz="2000" baseline="0" dirty="0" smtClean="0"/>
              <a:t> (</a:t>
            </a:r>
            <a:r>
              <a:rPr lang="en-US" sz="2000" baseline="0" dirty="0" err="1" smtClean="0"/>
              <a:t>Wansteker</a:t>
            </a:r>
            <a:r>
              <a:rPr lang="en-US" sz="2000" baseline="0" dirty="0" smtClean="0"/>
              <a:t> 1993)</a:t>
            </a:r>
          </a:p>
          <a:p>
            <a:r>
              <a:rPr lang="en-US" sz="2000" baseline="0" dirty="0" smtClean="0"/>
              <a:t>Level 0 </a:t>
            </a:r>
            <a:r>
              <a:rPr lang="en-US" sz="2000" baseline="0" dirty="0" err="1" smtClean="0"/>
              <a:t>tamamen</a:t>
            </a:r>
            <a:r>
              <a:rPr lang="en-US" sz="2000" baseline="0" dirty="0" smtClean="0"/>
              <a:t> </a:t>
            </a:r>
            <a:r>
              <a:rPr lang="en-US" sz="2000" baseline="0" dirty="0" err="1" smtClean="0"/>
              <a:t>submüköz</a:t>
            </a:r>
            <a:endParaRPr lang="en-US" sz="2000" baseline="0" dirty="0" smtClean="0"/>
          </a:p>
          <a:p>
            <a:r>
              <a:rPr lang="en-US" sz="2000" baseline="0" dirty="0" smtClean="0"/>
              <a:t>Level 1 &gt;% 50 </a:t>
            </a:r>
            <a:r>
              <a:rPr lang="en-US" sz="2000" baseline="0" dirty="0" err="1" smtClean="0"/>
              <a:t>intrakaviter</a:t>
            </a:r>
            <a:r>
              <a:rPr lang="en-US" sz="2000" baseline="0" dirty="0" smtClean="0"/>
              <a:t> </a:t>
            </a:r>
          </a:p>
          <a:p>
            <a:r>
              <a:rPr lang="en-US" sz="2000" baseline="0" dirty="0" smtClean="0"/>
              <a:t>Level 2 &gt;%50 intramural </a:t>
            </a:r>
          </a:p>
          <a:p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F42B7E-88F8-784D-885A-D855798920C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72362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000" dirty="0" smtClean="0"/>
              <a:t>2005 de </a:t>
            </a:r>
            <a:r>
              <a:rPr lang="en-US" sz="2000" dirty="0" err="1" smtClean="0"/>
              <a:t>BREZİLYA’dan</a:t>
            </a:r>
            <a:r>
              <a:rPr lang="en-US" sz="2000" dirty="0" smtClean="0"/>
              <a:t>  </a:t>
            </a:r>
            <a:r>
              <a:rPr lang="en-US" sz="2000" dirty="0" err="1" smtClean="0"/>
              <a:t>Lasmar</a:t>
            </a:r>
            <a:r>
              <a:rPr lang="en-US" sz="2000" dirty="0" smtClean="0"/>
              <a:t> v ark </a:t>
            </a:r>
            <a:r>
              <a:rPr lang="en-US" sz="2000" dirty="0" err="1" smtClean="0"/>
              <a:t>tarafından</a:t>
            </a:r>
            <a:r>
              <a:rPr lang="en-US" sz="2000" dirty="0" smtClean="0"/>
              <a:t> 2011 </a:t>
            </a:r>
            <a:r>
              <a:rPr lang="en-US" sz="2000" dirty="0" err="1" smtClean="0"/>
              <a:t>Fertil</a:t>
            </a:r>
            <a:r>
              <a:rPr lang="en-US" sz="2000" dirty="0" smtClean="0"/>
              <a:t> </a:t>
            </a:r>
            <a:r>
              <a:rPr lang="en-US" sz="2000" dirty="0" err="1" smtClean="0"/>
              <a:t>Stril</a:t>
            </a:r>
            <a:r>
              <a:rPr lang="en-US" sz="2000" baseline="0" dirty="0" smtClean="0"/>
              <a:t> de Multicenter </a:t>
            </a:r>
            <a:r>
              <a:rPr lang="en-US" sz="2000" baseline="0" dirty="0" err="1" smtClean="0"/>
              <a:t>bir</a:t>
            </a:r>
            <a:r>
              <a:rPr lang="en-US" sz="2000" baseline="0" dirty="0" smtClean="0"/>
              <a:t> </a:t>
            </a:r>
            <a:r>
              <a:rPr lang="en-US" sz="2000" baseline="0" dirty="0" err="1" smtClean="0"/>
              <a:t>çalışma</a:t>
            </a:r>
            <a:r>
              <a:rPr lang="en-US" sz="2000" baseline="0" dirty="0" smtClean="0"/>
              <a:t> </a:t>
            </a:r>
            <a:r>
              <a:rPr lang="en-US" sz="2000" baseline="0" dirty="0" err="1" smtClean="0"/>
              <a:t>ile</a:t>
            </a:r>
            <a:r>
              <a:rPr lang="en-US" sz="2000" baseline="0" dirty="0" smtClean="0"/>
              <a:t> </a:t>
            </a:r>
            <a:r>
              <a:rPr lang="en-US" sz="2000" baseline="0" dirty="0" err="1" smtClean="0"/>
              <a:t>bu</a:t>
            </a:r>
            <a:r>
              <a:rPr lang="en-US" sz="2000" baseline="0" dirty="0" smtClean="0"/>
              <a:t> </a:t>
            </a:r>
            <a:r>
              <a:rPr lang="en-US" sz="2000" baseline="0" dirty="0" err="1" smtClean="0"/>
              <a:t>klasifikasyonu</a:t>
            </a:r>
            <a:r>
              <a:rPr lang="en-US" sz="2000" baseline="0" dirty="0" smtClean="0"/>
              <a:t> </a:t>
            </a:r>
            <a:r>
              <a:rPr lang="en-US" sz="2000" baseline="0" dirty="0" err="1" smtClean="0"/>
              <a:t>önermişler</a:t>
            </a:r>
            <a:r>
              <a:rPr lang="en-US" sz="2000" baseline="0" dirty="0" smtClean="0"/>
              <a:t>. </a:t>
            </a:r>
          </a:p>
          <a:p>
            <a:r>
              <a:rPr lang="en-US" sz="2000" baseline="0" dirty="0" smtClean="0"/>
              <a:t>HİSTEROSKOPİK MYOMEKTOMİNİN UYGUNLUĞUNU DEĞERLENDİRMEK AMAÇLI ÖNERİLMİŞ.</a:t>
            </a:r>
          </a:p>
          <a:p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F42B7E-88F8-784D-885A-D855798920C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63712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Çalışma</a:t>
            </a:r>
            <a:r>
              <a:rPr lang="en-US" dirty="0" smtClean="0"/>
              <a:t> </a:t>
            </a:r>
            <a:r>
              <a:rPr lang="en-US" dirty="0" err="1" smtClean="0"/>
              <a:t>slaytı</a:t>
            </a:r>
            <a:r>
              <a:rPr lang="en-US" dirty="0" smtClean="0"/>
              <a:t> </a:t>
            </a:r>
            <a:r>
              <a:rPr lang="en-US" dirty="0" err="1" smtClean="0"/>
              <a:t>koymak</a:t>
            </a:r>
            <a:r>
              <a:rPr lang="en-US" dirty="0" smtClean="0"/>
              <a:t> </a:t>
            </a:r>
            <a:r>
              <a:rPr lang="en-US" dirty="0" err="1" smtClean="0"/>
              <a:t>gerek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F42B7E-88F8-784D-885A-D855798920C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11474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000" dirty="0" smtClean="0"/>
              <a:t>2011 de </a:t>
            </a:r>
            <a:r>
              <a:rPr lang="en-US" sz="2000" dirty="0" err="1" smtClean="0"/>
              <a:t>Fertil</a:t>
            </a:r>
            <a:r>
              <a:rPr lang="en-US" sz="2000" dirty="0" smtClean="0"/>
              <a:t> </a:t>
            </a:r>
            <a:r>
              <a:rPr lang="en-US" sz="2000" dirty="0" err="1" smtClean="0"/>
              <a:t>Sterilde</a:t>
            </a:r>
            <a:r>
              <a:rPr lang="en-US" sz="2000" baseline="0" dirty="0" smtClean="0"/>
              <a:t> </a:t>
            </a:r>
            <a:r>
              <a:rPr lang="en-US" sz="2000" baseline="0" dirty="0" err="1" smtClean="0"/>
              <a:t>yeni</a:t>
            </a:r>
            <a:r>
              <a:rPr lang="en-US" sz="2000" baseline="0" dirty="0" smtClean="0"/>
              <a:t> </a:t>
            </a:r>
            <a:r>
              <a:rPr lang="en-US" sz="2000" baseline="0" dirty="0" err="1" smtClean="0"/>
              <a:t>bir</a:t>
            </a:r>
            <a:r>
              <a:rPr lang="en-US" sz="2000" baseline="0" dirty="0" smtClean="0"/>
              <a:t> </a:t>
            </a:r>
            <a:r>
              <a:rPr lang="en-US" sz="2000" baseline="0" dirty="0" err="1" smtClean="0"/>
              <a:t>yöntem</a:t>
            </a:r>
            <a:r>
              <a:rPr lang="en-US" sz="2000" baseline="0" dirty="0" smtClean="0"/>
              <a:t> </a:t>
            </a:r>
            <a:r>
              <a:rPr lang="en-US" sz="2000" baseline="0" dirty="0" err="1" smtClean="0"/>
              <a:t>olarak</a:t>
            </a:r>
            <a:r>
              <a:rPr lang="en-US" sz="2000" baseline="0" dirty="0" smtClean="0"/>
              <a:t> multicenter </a:t>
            </a:r>
            <a:r>
              <a:rPr lang="en-US" sz="2000" baseline="0" dirty="0" err="1" smtClean="0"/>
              <a:t>bir</a:t>
            </a:r>
            <a:r>
              <a:rPr lang="en-US" sz="2000" baseline="0" dirty="0" smtClean="0"/>
              <a:t> </a:t>
            </a:r>
            <a:r>
              <a:rPr lang="en-US" sz="2000" baseline="0" dirty="0" err="1" smtClean="0"/>
              <a:t>çalışma</a:t>
            </a:r>
            <a:r>
              <a:rPr lang="en-US" sz="2000" baseline="0" dirty="0" smtClean="0"/>
              <a:t> </a:t>
            </a:r>
            <a:r>
              <a:rPr lang="en-US" sz="2000" baseline="0" dirty="0" err="1" smtClean="0"/>
              <a:t>olarak</a:t>
            </a:r>
            <a:r>
              <a:rPr lang="en-US" sz="2000" baseline="0" dirty="0" smtClean="0"/>
              <a:t> </a:t>
            </a:r>
            <a:r>
              <a:rPr lang="en-US" sz="2000" baseline="0" dirty="0" err="1" smtClean="0"/>
              <a:t>yayınlamışlar</a:t>
            </a:r>
            <a:r>
              <a:rPr lang="en-US" sz="2000" baseline="0" dirty="0" smtClean="0"/>
              <a:t> </a:t>
            </a:r>
            <a:r>
              <a:rPr lang="en-US" sz="2000" baseline="0" dirty="0" err="1" smtClean="0"/>
              <a:t>hocam</a:t>
            </a:r>
            <a:endParaRPr lang="en-US" sz="2000" baseline="0" dirty="0" smtClean="0"/>
          </a:p>
          <a:p>
            <a:r>
              <a:rPr lang="en-US" sz="2000" baseline="0" dirty="0" smtClean="0"/>
              <a:t>BREZİLYA ÇİN AMERİKA </a:t>
            </a:r>
            <a:r>
              <a:rPr lang="en-US" sz="2000" baseline="0" dirty="0" err="1" smtClean="0"/>
              <a:t>ve</a:t>
            </a:r>
            <a:r>
              <a:rPr lang="en-US" sz="2000" baseline="0" dirty="0" smtClean="0"/>
              <a:t> ITALYADAN 4 HYSTEROSCOPY MERKEZİ KATILMIŞ</a:t>
            </a:r>
          </a:p>
          <a:p>
            <a:r>
              <a:rPr lang="en-US" sz="2000" baseline="0" dirty="0" err="1" smtClean="0"/>
              <a:t>Komplet</a:t>
            </a:r>
            <a:r>
              <a:rPr lang="en-US" sz="2000" baseline="0" dirty="0" smtClean="0"/>
              <a:t> </a:t>
            </a:r>
            <a:r>
              <a:rPr lang="en-US" sz="2000" baseline="0" dirty="0" err="1" smtClean="0"/>
              <a:t>inkomplet</a:t>
            </a:r>
            <a:r>
              <a:rPr lang="en-US" sz="2000" baseline="0" dirty="0" smtClean="0"/>
              <a:t> </a:t>
            </a:r>
            <a:r>
              <a:rPr lang="en-US" sz="2000" baseline="0" dirty="0" err="1" smtClean="0"/>
              <a:t>cerrahi</a:t>
            </a:r>
            <a:r>
              <a:rPr lang="en-US" sz="2000" baseline="0" dirty="0" smtClean="0"/>
              <a:t> </a:t>
            </a:r>
            <a:r>
              <a:rPr lang="en-US" sz="2000" baseline="0" dirty="0" err="1" smtClean="0"/>
              <a:t>oranlarını</a:t>
            </a:r>
            <a:r>
              <a:rPr lang="en-US" sz="2000" baseline="0" dirty="0" smtClean="0"/>
              <a:t> </a:t>
            </a:r>
            <a:r>
              <a:rPr lang="en-US" sz="2000" baseline="0" dirty="0" err="1" smtClean="0"/>
              <a:t>karşılaştırmışlar</a:t>
            </a:r>
            <a:endParaRPr lang="en-US" sz="2000" baseline="0" dirty="0" smtClean="0"/>
          </a:p>
          <a:p>
            <a:r>
              <a:rPr lang="en-US" sz="2000" baseline="0" dirty="0" smtClean="0"/>
              <a:t>ESGE tip o tip 1 </a:t>
            </a:r>
            <a:r>
              <a:rPr lang="en-US" sz="2000" baseline="0" dirty="0" err="1" smtClean="0"/>
              <a:t>ve</a:t>
            </a:r>
            <a:r>
              <a:rPr lang="en-US" sz="2000" baseline="0" dirty="0" smtClean="0"/>
              <a:t> Tip 2 </a:t>
            </a:r>
            <a:r>
              <a:rPr lang="en-US" sz="2000" baseline="0" dirty="0" err="1" smtClean="0"/>
              <a:t>myom</a:t>
            </a:r>
            <a:r>
              <a:rPr lang="en-US" sz="2000" baseline="0" dirty="0" smtClean="0"/>
              <a:t> </a:t>
            </a:r>
            <a:r>
              <a:rPr lang="en-US" sz="2000" baseline="0" dirty="0" err="1" smtClean="0"/>
              <a:t>sınıflamasına</a:t>
            </a:r>
            <a:r>
              <a:rPr lang="en-US" sz="2000" baseline="0" dirty="0" smtClean="0"/>
              <a:t> </a:t>
            </a:r>
            <a:r>
              <a:rPr lang="en-US" sz="2000" baseline="0" dirty="0" err="1" smtClean="0"/>
              <a:t>göre</a:t>
            </a:r>
            <a:r>
              <a:rPr lang="en-US" sz="2000" baseline="0" dirty="0" smtClean="0"/>
              <a:t> STEP-</a:t>
            </a:r>
            <a:r>
              <a:rPr lang="en-US" sz="2000" baseline="0" dirty="0" err="1" smtClean="0"/>
              <a:t>W’nin</a:t>
            </a:r>
            <a:r>
              <a:rPr lang="en-US" sz="2000" baseline="0" dirty="0" smtClean="0"/>
              <a:t> </a:t>
            </a:r>
            <a:r>
              <a:rPr lang="en-US" sz="2000" baseline="0" dirty="0" err="1" smtClean="0"/>
              <a:t>kopmplet</a:t>
            </a:r>
            <a:r>
              <a:rPr lang="en-US" sz="2000" baseline="0" dirty="0" smtClean="0"/>
              <a:t> </a:t>
            </a:r>
            <a:r>
              <a:rPr lang="en-US" sz="2000" baseline="0" dirty="0" err="1" smtClean="0"/>
              <a:t>cerrahiyi</a:t>
            </a:r>
            <a:r>
              <a:rPr lang="en-US" sz="2000" baseline="0" dirty="0" smtClean="0"/>
              <a:t> </a:t>
            </a:r>
            <a:r>
              <a:rPr lang="en-US" sz="2000" baseline="0" dirty="0" err="1" smtClean="0"/>
              <a:t>daha</a:t>
            </a:r>
            <a:r>
              <a:rPr lang="en-US" sz="2000" baseline="0" dirty="0" smtClean="0"/>
              <a:t> </a:t>
            </a:r>
            <a:r>
              <a:rPr lang="en-US" sz="2000" baseline="0" dirty="0" err="1" smtClean="0"/>
              <a:t>iyi</a:t>
            </a:r>
            <a:r>
              <a:rPr lang="en-US" sz="2000" baseline="0" dirty="0" smtClean="0"/>
              <a:t> </a:t>
            </a:r>
            <a:r>
              <a:rPr lang="en-US" sz="2000" baseline="0" dirty="0" err="1" smtClean="0"/>
              <a:t>predikte</a:t>
            </a:r>
            <a:r>
              <a:rPr lang="en-US" sz="2000" baseline="0" dirty="0" smtClean="0"/>
              <a:t> </a:t>
            </a:r>
            <a:r>
              <a:rPr lang="en-US" sz="2000" baseline="0" dirty="0" err="1" smtClean="0"/>
              <a:t>ettiğini</a:t>
            </a:r>
            <a:r>
              <a:rPr lang="en-US" sz="2000" baseline="0" dirty="0" smtClean="0"/>
              <a:t> </a:t>
            </a:r>
            <a:r>
              <a:rPr lang="en-US" sz="2000" baseline="0" dirty="0" err="1" smtClean="0"/>
              <a:t>söylüyorlar</a:t>
            </a:r>
            <a:endParaRPr lang="en-US" sz="2000" baseline="0" dirty="0" smtClean="0"/>
          </a:p>
          <a:p>
            <a:r>
              <a:rPr lang="en-US" sz="2000" baseline="0" dirty="0" smtClean="0"/>
              <a:t>ESGE tip II </a:t>
            </a:r>
            <a:r>
              <a:rPr lang="en-US" sz="2000" baseline="0" dirty="0" err="1" smtClean="0"/>
              <a:t>diye</a:t>
            </a:r>
            <a:r>
              <a:rPr lang="en-US" sz="2000" baseline="0" dirty="0" smtClean="0"/>
              <a:t> </a:t>
            </a:r>
            <a:r>
              <a:rPr lang="en-US" sz="2000" baseline="0" dirty="0" err="1" smtClean="0"/>
              <a:t>sınıflanan</a:t>
            </a:r>
            <a:r>
              <a:rPr lang="en-US" sz="2000" baseline="0" dirty="0" smtClean="0"/>
              <a:t> </a:t>
            </a:r>
            <a:r>
              <a:rPr lang="en-US" sz="2000" baseline="0" dirty="0" err="1" smtClean="0"/>
              <a:t>myomların</a:t>
            </a:r>
            <a:r>
              <a:rPr lang="en-US" sz="2000" baseline="0" dirty="0" smtClean="0"/>
              <a:t> % 14 ‘</a:t>
            </a:r>
            <a:r>
              <a:rPr lang="en-US" sz="2000" baseline="0" dirty="0" err="1" smtClean="0"/>
              <a:t>ü</a:t>
            </a:r>
            <a:r>
              <a:rPr lang="en-US" sz="2000" baseline="0" dirty="0" smtClean="0"/>
              <a:t> </a:t>
            </a:r>
            <a:r>
              <a:rPr lang="en-US" sz="2000" baseline="0" dirty="0" err="1" smtClean="0"/>
              <a:t>parsiyel</a:t>
            </a:r>
            <a:r>
              <a:rPr lang="en-US" sz="2000" baseline="0" dirty="0" smtClean="0"/>
              <a:t> </a:t>
            </a:r>
            <a:r>
              <a:rPr lang="en-US" sz="2000" baseline="0" dirty="0" err="1" smtClean="0"/>
              <a:t>rezeke</a:t>
            </a:r>
            <a:r>
              <a:rPr lang="en-US" sz="2000" baseline="0" dirty="0" smtClean="0"/>
              <a:t> </a:t>
            </a:r>
            <a:r>
              <a:rPr lang="en-US" sz="2000" baseline="0" dirty="0" err="1" smtClean="0"/>
              <a:t>ediliyorken</a:t>
            </a:r>
            <a:endParaRPr lang="en-US" sz="2000" baseline="0" dirty="0" smtClean="0"/>
          </a:p>
          <a:p>
            <a:r>
              <a:rPr lang="en-US" sz="2000" baseline="0" dirty="0" smtClean="0"/>
              <a:t>STEP-W </a:t>
            </a:r>
            <a:r>
              <a:rPr lang="en-US" sz="2000" baseline="0" dirty="0" err="1" smtClean="0"/>
              <a:t>Skor</a:t>
            </a:r>
            <a:r>
              <a:rPr lang="en-US" sz="2000" baseline="0" dirty="0" smtClean="0"/>
              <a:t> &lt;4 </a:t>
            </a:r>
            <a:r>
              <a:rPr lang="en-US" sz="2000" baseline="0" dirty="0" err="1" smtClean="0"/>
              <a:t>olan</a:t>
            </a:r>
            <a:r>
              <a:rPr lang="en-US" sz="2000" baseline="0" dirty="0" smtClean="0"/>
              <a:t> </a:t>
            </a:r>
            <a:r>
              <a:rPr lang="en-US" sz="2000" baseline="0" dirty="0" err="1" smtClean="0"/>
              <a:t>tüm</a:t>
            </a:r>
            <a:r>
              <a:rPr lang="en-US" sz="2000" baseline="0" dirty="0" smtClean="0"/>
              <a:t> 320 </a:t>
            </a:r>
            <a:r>
              <a:rPr lang="en-US" sz="2000" baseline="0" dirty="0" err="1" smtClean="0"/>
              <a:t>hastada</a:t>
            </a:r>
            <a:r>
              <a:rPr lang="en-US" sz="2000" baseline="0" dirty="0" smtClean="0"/>
              <a:t> %100 </a:t>
            </a:r>
            <a:r>
              <a:rPr lang="en-US" sz="2000" baseline="0" dirty="0" err="1" smtClean="0"/>
              <a:t>kopmlet</a:t>
            </a:r>
            <a:r>
              <a:rPr lang="en-US" sz="2000" baseline="0" dirty="0" smtClean="0"/>
              <a:t> </a:t>
            </a:r>
            <a:r>
              <a:rPr lang="en-US" sz="2000" baseline="0" dirty="0" err="1" smtClean="0"/>
              <a:t>rezeksiyonm</a:t>
            </a:r>
            <a:r>
              <a:rPr lang="en-US" sz="2000" baseline="0" dirty="0" smtClean="0"/>
              <a:t> </a:t>
            </a:r>
            <a:r>
              <a:rPr lang="en-US" sz="2000" baseline="0" dirty="0" err="1" smtClean="0"/>
              <a:t>yapılabilmiş</a:t>
            </a:r>
            <a:r>
              <a:rPr lang="en-US" sz="2000" baseline="0" dirty="0" smtClean="0"/>
              <a:t> </a:t>
            </a:r>
            <a:r>
              <a:rPr lang="en-US" sz="2000" baseline="0" dirty="0" err="1" smtClean="0"/>
              <a:t>ve</a:t>
            </a:r>
            <a:r>
              <a:rPr lang="en-US" sz="2000" baseline="0" dirty="0" smtClean="0"/>
              <a:t> STEP-W </a:t>
            </a:r>
            <a:r>
              <a:rPr lang="en-US" sz="2000" baseline="0" dirty="0" err="1" smtClean="0"/>
              <a:t>sınıflamasında</a:t>
            </a:r>
            <a:r>
              <a:rPr lang="en-US" sz="2000" baseline="0" dirty="0" smtClean="0"/>
              <a:t> </a:t>
            </a:r>
            <a:r>
              <a:rPr lang="en-US" sz="2000" baseline="0" dirty="0" err="1" smtClean="0"/>
              <a:t>skor</a:t>
            </a:r>
            <a:r>
              <a:rPr lang="en-US" sz="2000" baseline="0" dirty="0" smtClean="0"/>
              <a:t>&gt;4 </a:t>
            </a:r>
            <a:r>
              <a:rPr lang="en-US" sz="2000" baseline="0" dirty="0" err="1" smtClean="0"/>
              <a:t>ise</a:t>
            </a:r>
            <a:r>
              <a:rPr lang="en-US" sz="2000" baseline="0" dirty="0" smtClean="0"/>
              <a:t> total </a:t>
            </a:r>
            <a:r>
              <a:rPr lang="en-US" sz="2000" baseline="0" dirty="0" err="1" smtClean="0"/>
              <a:t>rezeksiyon</a:t>
            </a:r>
            <a:r>
              <a:rPr lang="en-US" sz="2000" baseline="0" dirty="0" smtClean="0"/>
              <a:t> </a:t>
            </a:r>
            <a:r>
              <a:rPr lang="en-US" sz="2000" baseline="0" dirty="0" err="1" smtClean="0"/>
              <a:t>oranı</a:t>
            </a:r>
            <a:r>
              <a:rPr lang="en-US" sz="2000" baseline="0" dirty="0" smtClean="0"/>
              <a:t> %77,2 </a:t>
            </a:r>
            <a:r>
              <a:rPr lang="en-US" sz="2000" baseline="0" dirty="0" err="1" smtClean="0"/>
              <a:t>ve</a:t>
            </a:r>
            <a:r>
              <a:rPr lang="en-US" sz="2000" baseline="0" dirty="0" smtClean="0"/>
              <a:t> </a:t>
            </a:r>
            <a:r>
              <a:rPr lang="en-US" sz="2000" baseline="0" dirty="0" err="1" smtClean="0"/>
              <a:t>parsiyel</a:t>
            </a:r>
            <a:r>
              <a:rPr lang="en-US" sz="2000" baseline="0" dirty="0" smtClean="0"/>
              <a:t> </a:t>
            </a:r>
            <a:r>
              <a:rPr lang="en-US" sz="2000" baseline="0" dirty="0" err="1" smtClean="0"/>
              <a:t>rezeksiyon</a:t>
            </a:r>
            <a:r>
              <a:rPr lang="en-US" sz="2000" baseline="0" dirty="0" smtClean="0"/>
              <a:t>  </a:t>
            </a:r>
            <a:r>
              <a:rPr lang="en-US" sz="2000" baseline="0" dirty="0" err="1" smtClean="0"/>
              <a:t>yapılabilen</a:t>
            </a:r>
            <a:r>
              <a:rPr lang="en-US" sz="2000" baseline="0" dirty="0" smtClean="0"/>
              <a:t> </a:t>
            </a:r>
            <a:r>
              <a:rPr lang="en-US" sz="2000" baseline="0" dirty="0" err="1" smtClean="0"/>
              <a:t>myomların</a:t>
            </a:r>
            <a:r>
              <a:rPr lang="en-US" sz="2000" baseline="0" dirty="0" smtClean="0"/>
              <a:t> </a:t>
            </a:r>
            <a:r>
              <a:rPr lang="en-US" sz="2000" baseline="0" dirty="0" err="1" smtClean="0"/>
              <a:t>oranı</a:t>
            </a:r>
            <a:r>
              <a:rPr lang="en-US" sz="2000" baseline="0" dirty="0" smtClean="0"/>
              <a:t> </a:t>
            </a:r>
            <a:r>
              <a:rPr lang="en-US" sz="2000" baseline="0" dirty="0" err="1" smtClean="0"/>
              <a:t>ise</a:t>
            </a:r>
            <a:r>
              <a:rPr lang="en-US" sz="2000" baseline="0" dirty="0" smtClean="0"/>
              <a:t> %22 </a:t>
            </a:r>
            <a:r>
              <a:rPr lang="en-US" sz="2000" baseline="0" dirty="0" err="1" smtClean="0"/>
              <a:t>bulunmuş</a:t>
            </a:r>
            <a:r>
              <a:rPr lang="en-US" sz="2000" baseline="0" dirty="0" smtClean="0"/>
              <a:t> </a:t>
            </a:r>
            <a:r>
              <a:rPr lang="en-US" sz="2000" baseline="0" dirty="0" err="1" smtClean="0"/>
              <a:t>ve</a:t>
            </a:r>
            <a:r>
              <a:rPr lang="mr-IN" sz="2000" baseline="0" dirty="0" smtClean="0"/>
              <a:t>…</a:t>
            </a:r>
            <a:r>
              <a:rPr lang="tr-TR" sz="2000" baseline="0" dirty="0" smtClean="0"/>
              <a:t>....</a:t>
            </a:r>
          </a:p>
          <a:p>
            <a:r>
              <a:rPr lang="en-US" sz="2000" baseline="0" dirty="0" smtClean="0"/>
              <a:t>BU DURUMDA STEP-W KLASSİFİKASYONUNUN REZEKSİYONU PARSİYEL YAPILABİLECEK HASTA GRUBUNU DAHA IYI BELİRLEDİĞİNİ VURGULUYORLAR</a:t>
            </a:r>
            <a:r>
              <a:rPr lang="mr-IN" sz="2000" baseline="0" dirty="0" smtClean="0"/>
              <a:t>…</a:t>
            </a:r>
            <a:r>
              <a:rPr lang="tr-TR" sz="2000" baseline="0" dirty="0" smtClean="0"/>
              <a:t>.!!!!</a:t>
            </a: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F42B7E-88F8-784D-885A-D855798920C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14965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Komplet</a:t>
            </a:r>
            <a:r>
              <a:rPr kumimoji="0" lang="tr-TR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–</a:t>
            </a:r>
            <a:r>
              <a:rPr kumimoji="0" lang="tr-TR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inkomplet</a:t>
            </a:r>
            <a:r>
              <a:rPr kumimoji="0" lang="tr-TR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cerrahi </a:t>
            </a:r>
            <a:r>
              <a:rPr kumimoji="0" lang="tr-TR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prediksiyonu</a:t>
            </a:r>
            <a:endParaRPr kumimoji="0" lang="tr-TR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Score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&gt;4 %22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parsiyel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rezeksiyon</a:t>
            </a:r>
          </a:p>
          <a:p>
            <a:pPr lvl="0" algn="ctr">
              <a:spcBef>
                <a:spcPct val="0"/>
              </a:spcBef>
            </a:pPr>
            <a:r>
              <a:rPr kumimoji="0" lang="tr-TR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Esge</a:t>
            </a:r>
            <a:r>
              <a:rPr kumimoji="0" lang="tr-TR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tip2  % 14 </a:t>
            </a:r>
            <a:r>
              <a:rPr lang="tr-TR" sz="1200" dirty="0" err="1" smtClean="0"/>
              <a:t>parsiyel</a:t>
            </a:r>
            <a:r>
              <a:rPr lang="tr-TR" sz="1200" dirty="0" smtClean="0"/>
              <a:t> rezeksiyon</a:t>
            </a:r>
            <a:endParaRPr kumimoji="0" lang="tr-TR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F42B7E-88F8-784D-885A-D855798920C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30749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400" dirty="0" smtClean="0"/>
              <a:t>2012 AAGL </a:t>
            </a:r>
            <a:r>
              <a:rPr lang="en-US" sz="2400" dirty="0" err="1" smtClean="0"/>
              <a:t>Submüköz</a:t>
            </a:r>
            <a:r>
              <a:rPr lang="en-US" sz="2400" dirty="0" smtClean="0"/>
              <a:t> </a:t>
            </a:r>
            <a:r>
              <a:rPr lang="en-US" sz="2400" dirty="0" err="1" smtClean="0"/>
              <a:t>myom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tanı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ve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tedavi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guideline’ı</a:t>
            </a:r>
            <a:endParaRPr lang="en-US" sz="2400" baseline="0" dirty="0" smtClean="0"/>
          </a:p>
          <a:p>
            <a:r>
              <a:rPr lang="en-US" sz="2400" baseline="0" dirty="0" err="1" smtClean="0"/>
              <a:t>Submüköz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myomlara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tedavi</a:t>
            </a:r>
            <a:r>
              <a:rPr lang="en-US" sz="2400" baseline="0" dirty="0" smtClean="0"/>
              <a:t> </a:t>
            </a:r>
            <a:r>
              <a:rPr lang="en-US" sz="2400" baseline="0" dirty="0" err="1" smtClean="0"/>
              <a:t>öneriyor</a:t>
            </a:r>
            <a:r>
              <a:rPr lang="en-US" sz="2400" baseline="0" dirty="0" smtClean="0"/>
              <a:t>. 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F42B7E-88F8-784D-885A-D855798920C9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1179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3/18/2018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3/18/2018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tr-TR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3/18/2018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3/18/2018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tr-TR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3/18/2018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3/18/2018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3/18/2018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3/18/2018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3/18/2018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tr-TR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3/18/2018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3/18/2018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tr-TR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D140825E-4A15-4D39-8176-1F07E904CB30}" type="datetimeFigureOut">
              <a:rPr lang="en-US" smtClean="0"/>
              <a:t>3/18/2018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MYOMLARIN ve POLİPLERİN </a:t>
            </a:r>
            <a:r>
              <a:rPr lang="en-US" dirty="0" smtClean="0"/>
              <a:t>HİSTEROSKOPİK TEDAVİSİ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PROF DR </a:t>
            </a:r>
            <a:r>
              <a:rPr lang="en-US" dirty="0" err="1" smtClean="0"/>
              <a:t>Cihat</a:t>
            </a:r>
            <a:r>
              <a:rPr lang="en-US" dirty="0" smtClean="0"/>
              <a:t> ÜNLÜ</a:t>
            </a:r>
          </a:p>
          <a:p>
            <a:r>
              <a:rPr lang="en-US" dirty="0" smtClean="0"/>
              <a:t>ACIBADEM ÜNİVERSİTESİ BAKIRKÖY HASTANESİ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1547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 l="5810" t="14764" r="6640" b="41831"/>
          <a:stretch>
            <a:fillRect/>
          </a:stretch>
        </p:blipFill>
        <p:spPr bwMode="auto">
          <a:xfrm>
            <a:off x="428596" y="357166"/>
            <a:ext cx="7047672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1 Başlık"/>
          <p:cNvSpPr txBox="1">
            <a:spLocks/>
          </p:cNvSpPr>
          <p:nvPr/>
        </p:nvSpPr>
        <p:spPr>
          <a:xfrm>
            <a:off x="0" y="3429000"/>
            <a:ext cx="507206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" name="Picture 2" descr="Screen Shot 2017-10-13 at 22.45.43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469" y="2605042"/>
            <a:ext cx="7610516" cy="2807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5649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57200" y="2345750"/>
            <a:ext cx="7917063" cy="29196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920132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ACOG GUIDELINE</a:t>
            </a:r>
            <a:endParaRPr lang="en-US" dirty="0"/>
          </a:p>
        </p:txBody>
      </p:sp>
      <p:pic>
        <p:nvPicPr>
          <p:cNvPr id="6" name="Content Placeholder 5" descr="Screen Shot 2017-09-17 at 22.19.27.pn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920" r="-5920"/>
          <a:stretch>
            <a:fillRect/>
          </a:stretch>
        </p:blipFill>
        <p:spPr>
          <a:xfrm>
            <a:off x="457200" y="1600200"/>
            <a:ext cx="7620000" cy="1951038"/>
          </a:xfrm>
        </p:spPr>
      </p:pic>
      <p:sp>
        <p:nvSpPr>
          <p:cNvPr id="7" name="TextBox 6"/>
          <p:cNvSpPr txBox="1"/>
          <p:nvPr/>
        </p:nvSpPr>
        <p:spPr>
          <a:xfrm>
            <a:off x="4623630" y="5079543"/>
            <a:ext cx="28121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rgbClr val="FF0000"/>
                </a:solidFill>
              </a:rPr>
              <a:t>Fertil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Steril</a:t>
            </a:r>
            <a:r>
              <a:rPr lang="en-US" dirty="0" smtClean="0">
                <a:solidFill>
                  <a:srgbClr val="FF0000"/>
                </a:solidFill>
              </a:rPr>
              <a:t> September 2017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97342" y="3945276"/>
            <a:ext cx="67936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GRADE B </a:t>
            </a:r>
            <a:r>
              <a:rPr lang="en-US" dirty="0" err="1" smtClean="0"/>
              <a:t>Kanıt</a:t>
            </a:r>
            <a:r>
              <a:rPr lang="en-US" dirty="0" smtClean="0"/>
              <a:t>: </a:t>
            </a:r>
            <a:r>
              <a:rPr lang="en-US" dirty="0" err="1" smtClean="0"/>
              <a:t>Submukoz</a:t>
            </a:r>
            <a:r>
              <a:rPr lang="en-US" dirty="0" smtClean="0"/>
              <a:t> </a:t>
            </a:r>
            <a:r>
              <a:rPr lang="en-US" dirty="0" err="1" smtClean="0"/>
              <a:t>myomların</a:t>
            </a:r>
            <a:r>
              <a:rPr lang="en-US" dirty="0" smtClean="0"/>
              <a:t> </a:t>
            </a:r>
            <a:r>
              <a:rPr lang="en-US" dirty="0" err="1" smtClean="0"/>
              <a:t>çıkartılması</a:t>
            </a:r>
            <a:r>
              <a:rPr lang="en-US" dirty="0" smtClean="0"/>
              <a:t> (Tip 0,1,2)</a:t>
            </a:r>
          </a:p>
          <a:p>
            <a:r>
              <a:rPr lang="en-US" dirty="0"/>
              <a:t>	</a:t>
            </a:r>
            <a:r>
              <a:rPr lang="en-US" dirty="0" smtClean="0"/>
              <a:t>	</a:t>
            </a:r>
            <a:r>
              <a:rPr lang="en-US" dirty="0" err="1" smtClean="0"/>
              <a:t>Klinik</a:t>
            </a:r>
            <a:r>
              <a:rPr lang="en-US" dirty="0" smtClean="0"/>
              <a:t> </a:t>
            </a:r>
            <a:r>
              <a:rPr lang="en-US" dirty="0" err="1" smtClean="0"/>
              <a:t>gebelik</a:t>
            </a:r>
            <a:r>
              <a:rPr lang="en-US" dirty="0" smtClean="0"/>
              <a:t> </a:t>
            </a:r>
            <a:r>
              <a:rPr lang="en-US" dirty="0" err="1" smtClean="0"/>
              <a:t>Oranını</a:t>
            </a:r>
            <a:r>
              <a:rPr lang="en-US" dirty="0" smtClean="0"/>
              <a:t> (CPR) </a:t>
            </a:r>
            <a:r>
              <a:rPr lang="en-US" dirty="0" err="1" smtClean="0"/>
              <a:t>artırır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27197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Preop</a:t>
            </a:r>
            <a:r>
              <a:rPr lang="tr-TR" dirty="0" smtClean="0"/>
              <a:t> </a:t>
            </a:r>
            <a:r>
              <a:rPr lang="tr-TR" dirty="0" err="1" smtClean="0"/>
              <a:t>GnRH</a:t>
            </a:r>
            <a:r>
              <a:rPr lang="tr-TR" dirty="0" smtClean="0"/>
              <a:t> </a:t>
            </a:r>
            <a:endParaRPr lang="tr-TR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928802"/>
            <a:ext cx="7429520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36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714348" y="4214818"/>
            <a:ext cx="7081842" cy="19050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343474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Adhezyon</a:t>
            </a:r>
            <a:r>
              <a:rPr lang="en-US" dirty="0" smtClean="0"/>
              <a:t> </a:t>
            </a:r>
            <a:r>
              <a:rPr lang="en-US" dirty="0" err="1" smtClean="0"/>
              <a:t>önlenmesi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 l="369" t="13287" r="27313" b="17224"/>
          <a:stretch>
            <a:fillRect/>
          </a:stretch>
        </p:blipFill>
        <p:spPr bwMode="auto">
          <a:xfrm>
            <a:off x="1093811" y="1255962"/>
            <a:ext cx="6501730" cy="50305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2442916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Hazırlık</a:t>
            </a:r>
            <a:endParaRPr lang="en-US" dirty="0"/>
          </a:p>
        </p:txBody>
      </p:sp>
      <p:pic>
        <p:nvPicPr>
          <p:cNvPr id="4" name="Content Placeholder 3" descr="Screen Shot 2017-09-19 at 15.35.28.png"/>
          <p:cNvPicPr>
            <a:picLocks noGrp="1" noChangeAspect="1"/>
          </p:cNvPicPr>
          <p:nvPr>
            <p:ph idx="1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5818" b="-35818"/>
          <a:stretch/>
        </p:blipFill>
        <p:spPr>
          <a:xfrm>
            <a:off x="457200" y="1935163"/>
            <a:ext cx="3724275" cy="4800600"/>
          </a:xfrm>
        </p:spPr>
      </p:pic>
      <p:sp>
        <p:nvSpPr>
          <p:cNvPr id="5" name="TextBox 4"/>
          <p:cNvSpPr txBox="1"/>
          <p:nvPr/>
        </p:nvSpPr>
        <p:spPr>
          <a:xfrm>
            <a:off x="5129147" y="2367166"/>
            <a:ext cx="3057761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Doğru</a:t>
            </a:r>
            <a:r>
              <a:rPr lang="en-US" dirty="0" smtClean="0"/>
              <a:t> hasta </a:t>
            </a:r>
            <a:r>
              <a:rPr lang="en-US" dirty="0" err="1" smtClean="0"/>
              <a:t>seçimi</a:t>
            </a:r>
            <a:endParaRPr lang="en-US" dirty="0" smtClean="0"/>
          </a:p>
          <a:p>
            <a:r>
              <a:rPr lang="en-US" dirty="0" err="1" smtClean="0"/>
              <a:t>Tecrübeli</a:t>
            </a:r>
            <a:r>
              <a:rPr lang="en-US" dirty="0" smtClean="0"/>
              <a:t> </a:t>
            </a:r>
            <a:r>
              <a:rPr lang="en-US" dirty="0" err="1" smtClean="0"/>
              <a:t>Ekip</a:t>
            </a:r>
            <a:endParaRPr lang="en-US" dirty="0" smtClean="0"/>
          </a:p>
          <a:p>
            <a:r>
              <a:rPr lang="en-US" dirty="0" err="1" smtClean="0"/>
              <a:t>Tecrübeli</a:t>
            </a:r>
            <a:r>
              <a:rPr lang="en-US" dirty="0" smtClean="0"/>
              <a:t> </a:t>
            </a:r>
            <a:r>
              <a:rPr lang="en-US" dirty="0" err="1" smtClean="0"/>
              <a:t>Anestezist</a:t>
            </a:r>
            <a:r>
              <a:rPr lang="mr-IN" dirty="0" smtClean="0"/>
              <a:t>…</a:t>
            </a:r>
            <a:r>
              <a:rPr lang="tr-TR" dirty="0" smtClean="0"/>
              <a:t>!!!</a:t>
            </a:r>
            <a:endParaRPr lang="en-US" dirty="0" smtClean="0"/>
          </a:p>
          <a:p>
            <a:r>
              <a:rPr lang="en-US" dirty="0" err="1" smtClean="0"/>
              <a:t>Yeterli</a:t>
            </a:r>
            <a:r>
              <a:rPr lang="en-US" dirty="0" smtClean="0"/>
              <a:t> </a:t>
            </a:r>
            <a:r>
              <a:rPr lang="en-US" dirty="0" err="1" smtClean="0"/>
              <a:t>Ekipman</a:t>
            </a:r>
            <a:endParaRPr lang="en-US" dirty="0" smtClean="0"/>
          </a:p>
          <a:p>
            <a:r>
              <a:rPr lang="en-US" dirty="0" smtClean="0"/>
              <a:t>Yakın </a:t>
            </a:r>
            <a:r>
              <a:rPr lang="en-US" dirty="0" err="1" smtClean="0"/>
              <a:t>Sıvı</a:t>
            </a:r>
            <a:r>
              <a:rPr lang="en-US" dirty="0" smtClean="0"/>
              <a:t> </a:t>
            </a:r>
            <a:r>
              <a:rPr lang="en-US" dirty="0" err="1" smtClean="0"/>
              <a:t>Takibi</a:t>
            </a:r>
            <a:endParaRPr lang="en-US" dirty="0" smtClean="0"/>
          </a:p>
          <a:p>
            <a:r>
              <a:rPr lang="en-US" dirty="0" smtClean="0"/>
              <a:t>(</a:t>
            </a:r>
            <a:r>
              <a:rPr lang="en-US" dirty="0" err="1" smtClean="0"/>
              <a:t>verilen-alınan</a:t>
            </a:r>
            <a:r>
              <a:rPr lang="en-US" dirty="0" smtClean="0"/>
              <a:t> </a:t>
            </a:r>
            <a:r>
              <a:rPr lang="en-US" dirty="0" err="1" smtClean="0"/>
              <a:t>sıvı</a:t>
            </a:r>
            <a:r>
              <a:rPr lang="en-US" dirty="0" smtClean="0"/>
              <a:t> </a:t>
            </a:r>
            <a:r>
              <a:rPr lang="en-US" dirty="0" err="1" smtClean="0"/>
              <a:t>miktarı</a:t>
            </a:r>
            <a:r>
              <a:rPr lang="en-US" dirty="0" smtClean="0"/>
              <a:t>)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 </a:t>
            </a:r>
          </a:p>
          <a:p>
            <a:r>
              <a:rPr lang="en-US" dirty="0" smtClean="0"/>
              <a:t>İ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54443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Sıvı</a:t>
            </a:r>
            <a:r>
              <a:rPr lang="en-US" dirty="0" smtClean="0"/>
              <a:t> </a:t>
            </a:r>
            <a:r>
              <a:rPr lang="en-US" dirty="0" err="1" smtClean="0"/>
              <a:t>Yönetimi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6233" y="4978342"/>
            <a:ext cx="7620000" cy="964230"/>
          </a:xfrm>
        </p:spPr>
        <p:txBody>
          <a:bodyPr/>
          <a:lstStyle/>
          <a:p>
            <a:pPr marL="114300" indent="0">
              <a:buNone/>
            </a:pPr>
            <a:r>
              <a:rPr lang="en-US" dirty="0" err="1" smtClean="0"/>
              <a:t>Sıvı</a:t>
            </a:r>
            <a:r>
              <a:rPr lang="en-US" dirty="0" smtClean="0"/>
              <a:t> </a:t>
            </a:r>
            <a:r>
              <a:rPr lang="en-US" dirty="0" err="1" smtClean="0"/>
              <a:t>açığı</a:t>
            </a:r>
            <a:r>
              <a:rPr lang="en-US" dirty="0" smtClean="0"/>
              <a:t> </a:t>
            </a:r>
            <a:r>
              <a:rPr lang="en-US" dirty="0" err="1" smtClean="0"/>
              <a:t>yakından</a:t>
            </a:r>
            <a:r>
              <a:rPr lang="en-US" dirty="0" smtClean="0"/>
              <a:t> </a:t>
            </a:r>
            <a:r>
              <a:rPr lang="en-US" dirty="0" err="1" smtClean="0"/>
              <a:t>takip</a:t>
            </a:r>
            <a:r>
              <a:rPr lang="en-US" dirty="0" smtClean="0"/>
              <a:t> </a:t>
            </a:r>
            <a:r>
              <a:rPr lang="en-US" dirty="0" err="1" smtClean="0"/>
              <a:t>edilmelidir</a:t>
            </a:r>
            <a:r>
              <a:rPr lang="mr-IN" dirty="0" smtClean="0"/>
              <a:t>…</a:t>
            </a:r>
            <a:r>
              <a:rPr lang="tr-TR" dirty="0" smtClean="0"/>
              <a:t>!!</a:t>
            </a:r>
          </a:p>
          <a:p>
            <a:pPr marL="114300" indent="0">
              <a:buNone/>
            </a:pPr>
            <a:r>
              <a:rPr lang="tr-TR" dirty="0" smtClean="0"/>
              <a:t>Yüksek basınçtan kaçınılmalı (&lt; MAP)</a:t>
            </a:r>
            <a:endParaRPr lang="en-US" dirty="0"/>
          </a:p>
        </p:txBody>
      </p:sp>
      <p:pic>
        <p:nvPicPr>
          <p:cNvPr id="4" name="Picture 3" descr="Screen Shot 2017-09-19 at 16.21.00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9600"/>
            <a:ext cx="8445832" cy="352061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957828" y="6275455"/>
            <a:ext cx="3859190" cy="382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Gynecological Surgery 2016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40239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TEKNİK 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14282" y="2073827"/>
            <a:ext cx="8229600" cy="1900238"/>
          </a:xfrm>
        </p:spPr>
        <p:txBody>
          <a:bodyPr>
            <a:normAutofit/>
          </a:bodyPr>
          <a:lstStyle/>
          <a:p>
            <a:r>
              <a:rPr lang="tr-TR" dirty="0" smtClean="0"/>
              <a:t>OPERATİF HİSTEROSKOPİ </a:t>
            </a:r>
          </a:p>
          <a:p>
            <a:r>
              <a:rPr lang="tr-TR" dirty="0" err="1" smtClean="0"/>
              <a:t>Monopolar</a:t>
            </a:r>
            <a:r>
              <a:rPr lang="tr-TR" dirty="0" smtClean="0"/>
              <a:t> /  </a:t>
            </a:r>
            <a:r>
              <a:rPr lang="tr-TR" dirty="0" err="1" smtClean="0"/>
              <a:t>Bipolar</a:t>
            </a:r>
            <a:endParaRPr lang="tr-TR" dirty="0" smtClean="0"/>
          </a:p>
          <a:p>
            <a:r>
              <a:rPr lang="tr-TR" dirty="0" err="1" smtClean="0"/>
              <a:t>Rezektoskop</a:t>
            </a:r>
            <a:r>
              <a:rPr lang="tr-TR" dirty="0" smtClean="0"/>
              <a:t> /</a:t>
            </a:r>
            <a:r>
              <a:rPr lang="tr-TR" dirty="0" err="1" smtClean="0"/>
              <a:t>Morselatör</a:t>
            </a:r>
            <a:endParaRPr lang="tr-TR" dirty="0" smtClean="0"/>
          </a:p>
          <a:p>
            <a:r>
              <a:rPr lang="tr-TR" dirty="0" err="1" smtClean="0"/>
              <a:t>Cold</a:t>
            </a:r>
            <a:r>
              <a:rPr lang="tr-TR" dirty="0" smtClean="0"/>
              <a:t> </a:t>
            </a:r>
            <a:r>
              <a:rPr lang="tr-TR" dirty="0" err="1" smtClean="0"/>
              <a:t>loop</a:t>
            </a:r>
            <a:r>
              <a:rPr lang="tr-TR" dirty="0" smtClean="0"/>
              <a:t>  </a:t>
            </a:r>
            <a:endParaRPr lang="tr-TR" dirty="0"/>
          </a:p>
        </p:txBody>
      </p:sp>
      <p:sp>
        <p:nvSpPr>
          <p:cNvPr id="4" name="2 İçerik Yer Tutucusu"/>
          <p:cNvSpPr txBox="1">
            <a:spLocks/>
          </p:cNvSpPr>
          <p:nvPr/>
        </p:nvSpPr>
        <p:spPr>
          <a:xfrm>
            <a:off x="214282" y="4000504"/>
            <a:ext cx="8229600" cy="19002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r-T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OFİS  HİSTEROSKOPİ  </a:t>
            </a:r>
          </a:p>
        </p:txBody>
      </p:sp>
    </p:spTree>
    <p:extLst>
      <p:ext uri="{BB962C8B-B14F-4D97-AF65-F5344CB8AC3E}">
        <p14:creationId xmlns:p14="http://schemas.microsoft.com/office/powerpoint/2010/main" val="2790056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err="1" smtClean="0"/>
              <a:t>Rezektoskop</a:t>
            </a:r>
            <a:r>
              <a:rPr lang="tr-TR" dirty="0" smtClean="0"/>
              <a:t> </a:t>
            </a:r>
            <a:r>
              <a:rPr lang="tr-TR" dirty="0" err="1" smtClean="0"/>
              <a:t>Monopolar</a:t>
            </a:r>
            <a:r>
              <a:rPr lang="tr-TR" dirty="0" smtClean="0"/>
              <a:t>/</a:t>
            </a:r>
            <a:r>
              <a:rPr lang="tr-TR" dirty="0" err="1" smtClean="0"/>
              <a:t>Bipolar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71472" y="4429132"/>
            <a:ext cx="8229600" cy="1839931"/>
          </a:xfrm>
        </p:spPr>
        <p:txBody>
          <a:bodyPr/>
          <a:lstStyle/>
          <a:p>
            <a:r>
              <a:rPr lang="tr-TR" dirty="0" smtClean="0"/>
              <a:t>%7.5 adezyon saptanmış</a:t>
            </a:r>
          </a:p>
          <a:p>
            <a:r>
              <a:rPr lang="tr-TR" dirty="0" err="1" smtClean="0"/>
              <a:t>Monopolar</a:t>
            </a:r>
            <a:r>
              <a:rPr lang="tr-TR" dirty="0" smtClean="0"/>
              <a:t> enerji ile % 30 civarında rapor edilmiş</a:t>
            </a:r>
            <a:endParaRPr lang="tr-TR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214554"/>
            <a:ext cx="8374263" cy="203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3908039" y="6269063"/>
            <a:ext cx="41691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Touboul</a:t>
            </a:r>
            <a:r>
              <a:rPr lang="en-US" dirty="0" smtClean="0"/>
              <a:t> C et al, </a:t>
            </a:r>
            <a:r>
              <a:rPr lang="en-US" dirty="0" err="1" smtClean="0"/>
              <a:t>Fertil</a:t>
            </a:r>
            <a:r>
              <a:rPr lang="en-US" dirty="0" smtClean="0"/>
              <a:t> </a:t>
            </a:r>
            <a:r>
              <a:rPr lang="en-US" dirty="0" err="1" smtClean="0"/>
              <a:t>Steril</a:t>
            </a:r>
            <a:r>
              <a:rPr lang="en-US" dirty="0" smtClean="0"/>
              <a:t> 2009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664779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 l="4980" t="30512" r="29052" b="7382"/>
          <a:stretch>
            <a:fillRect/>
          </a:stretch>
        </p:blipFill>
        <p:spPr bwMode="auto">
          <a:xfrm>
            <a:off x="357158" y="1571612"/>
            <a:ext cx="7872441" cy="4543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1 Başlık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Rezektoskop Monopolar/Bipolar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021269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98406132"/>
              </p:ext>
            </p:extLst>
          </p:nvPr>
        </p:nvGraphicFramePr>
        <p:xfrm>
          <a:off x="912453" y="1600200"/>
          <a:ext cx="6647146" cy="31085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2 İçerik Yer Tutucusu"/>
          <p:cNvSpPr txBox="1">
            <a:spLocks/>
          </p:cNvSpPr>
          <p:nvPr/>
        </p:nvSpPr>
        <p:spPr>
          <a:xfrm>
            <a:off x="140180" y="4708791"/>
            <a:ext cx="8229600" cy="7143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r-TR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AUB de  </a:t>
            </a:r>
            <a:r>
              <a:rPr kumimoji="0" lang="tr-TR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Submüköz</a:t>
            </a:r>
            <a:r>
              <a:rPr kumimoji="0" lang="tr-TR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tr-TR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myomlar</a:t>
            </a:r>
            <a:r>
              <a:rPr kumimoji="0" lang="tr-TR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%23,4</a:t>
            </a:r>
            <a:endParaRPr kumimoji="0" lang="tr-TR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57200" y="5419055"/>
            <a:ext cx="7620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err="1"/>
              <a:t>İnfertilite</a:t>
            </a:r>
            <a:r>
              <a:rPr lang="tr-TR" sz="2400" dirty="0"/>
              <a:t> ile gelenlerde %5-10 </a:t>
            </a:r>
            <a:r>
              <a:rPr lang="tr-TR" sz="2400" dirty="0" err="1"/>
              <a:t>submüköz</a:t>
            </a:r>
            <a:r>
              <a:rPr lang="tr-TR" sz="2400" dirty="0"/>
              <a:t> </a:t>
            </a:r>
            <a:r>
              <a:rPr lang="tr-TR" sz="2400" dirty="0" err="1"/>
              <a:t>myom</a:t>
            </a:r>
            <a:r>
              <a:rPr lang="tr-TR" sz="2400" dirty="0"/>
              <a:t> +, </a:t>
            </a:r>
            <a:br>
              <a:rPr lang="tr-TR" sz="2400" dirty="0"/>
            </a:br>
            <a:r>
              <a:rPr lang="tr-TR" sz="2400" dirty="0"/>
              <a:t>%1-2,4 tek anormal bulgu </a:t>
            </a:r>
            <a:r>
              <a:rPr lang="tr-TR" sz="2400" dirty="0" err="1"/>
              <a:t>myom</a:t>
            </a:r>
            <a:endParaRPr lang="en-US" sz="2400" dirty="0"/>
          </a:p>
        </p:txBody>
      </p:sp>
      <p:sp>
        <p:nvSpPr>
          <p:cNvPr id="7" name="Rectangle 6"/>
          <p:cNvSpPr/>
          <p:nvPr/>
        </p:nvSpPr>
        <p:spPr>
          <a:xfrm>
            <a:off x="457200" y="6211669"/>
            <a:ext cx="7620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 err="1" smtClean="0"/>
              <a:t>MaligniteHistroskopik</a:t>
            </a:r>
            <a:r>
              <a:rPr lang="tr-TR" dirty="0" smtClean="0"/>
              <a:t> </a:t>
            </a:r>
            <a:r>
              <a:rPr lang="tr-TR" dirty="0" err="1"/>
              <a:t>rezektoskopik</a:t>
            </a:r>
            <a:r>
              <a:rPr lang="tr-TR" dirty="0"/>
              <a:t> cerrahi ile </a:t>
            </a:r>
            <a:r>
              <a:rPr lang="tr-TR" dirty="0" smtClean="0"/>
              <a:t> </a:t>
            </a:r>
            <a:r>
              <a:rPr lang="tr-TR" dirty="0"/>
              <a:t>%0,13</a:t>
            </a:r>
          </a:p>
        </p:txBody>
      </p:sp>
    </p:spTree>
    <p:extLst>
      <p:ext uri="{BB962C8B-B14F-4D97-AF65-F5344CB8AC3E}">
        <p14:creationId xmlns:p14="http://schemas.microsoft.com/office/powerpoint/2010/main" val="3067289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Morselatör</a:t>
            </a:r>
            <a:endParaRPr lang="tr-TR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428736"/>
            <a:ext cx="8210550" cy="201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28596" y="3571876"/>
            <a:ext cx="3838575" cy="223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 descr="C:\Users\Baskent\Downloads\ScreenHunter_74 Oct. 06 01.3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3857628"/>
            <a:ext cx="3286116" cy="250033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86897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38218" y="2332037"/>
            <a:ext cx="418691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14481" y="214290"/>
            <a:ext cx="5143535" cy="19546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83700" y="2650789"/>
            <a:ext cx="3857652" cy="3676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836918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Histeroskopik</a:t>
            </a:r>
            <a:r>
              <a:rPr lang="en-US" dirty="0" smtClean="0"/>
              <a:t> </a:t>
            </a:r>
            <a:r>
              <a:rPr lang="en-US" dirty="0" err="1" smtClean="0"/>
              <a:t>morselasyon</a:t>
            </a:r>
            <a:endParaRPr lang="en-US" dirty="0"/>
          </a:p>
        </p:txBody>
      </p:sp>
      <p:pic>
        <p:nvPicPr>
          <p:cNvPr id="5" name="Picture 4" descr="Screen Shot 2017-09-19 at 18.37.57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542" y="1693552"/>
            <a:ext cx="6250038" cy="218269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33903" y="1232972"/>
            <a:ext cx="6570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187 </a:t>
            </a:r>
            <a:r>
              <a:rPr lang="en-US" dirty="0" err="1" smtClean="0"/>
              <a:t>myom</a:t>
            </a:r>
            <a:r>
              <a:rPr lang="en-US" dirty="0" smtClean="0"/>
              <a:t>, ort 2,2 +/- 1,2 cm</a:t>
            </a:r>
            <a:endParaRPr lang="en-US" dirty="0"/>
          </a:p>
        </p:txBody>
      </p:sp>
      <p:pic>
        <p:nvPicPr>
          <p:cNvPr id="7" name="Picture 6" descr="Screen Shot 2017-09-19 at 18.43.44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0997" y="4011863"/>
            <a:ext cx="6066203" cy="2727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3673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14282" y="500042"/>
            <a:ext cx="8550467" cy="2153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57356" y="3429000"/>
            <a:ext cx="4981575" cy="300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033743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HS </a:t>
            </a:r>
            <a:r>
              <a:rPr lang="tr-TR" dirty="0" err="1" smtClean="0"/>
              <a:t>myomektomi</a:t>
            </a:r>
            <a:r>
              <a:rPr lang="tr-TR" dirty="0" smtClean="0"/>
              <a:t> sonrası ne kadar beklemeli??</a:t>
            </a:r>
            <a:endParaRPr lang="tr-TR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1500174"/>
            <a:ext cx="8001024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928662" y="3000372"/>
            <a:ext cx="6929486" cy="351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271486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Anti </a:t>
            </a:r>
            <a:r>
              <a:rPr lang="tr-TR" dirty="0" err="1" smtClean="0"/>
              <a:t>Adezif</a:t>
            </a:r>
            <a:r>
              <a:rPr lang="tr-TR" dirty="0" smtClean="0"/>
              <a:t> Tedavi gerekli mi?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1285860"/>
            <a:ext cx="6219825" cy="253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70433" y="3448050"/>
            <a:ext cx="6305550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201735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000100" y="1600201"/>
            <a:ext cx="5671165" cy="2828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4929198"/>
            <a:ext cx="7639050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12816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HS </a:t>
            </a:r>
            <a:r>
              <a:rPr lang="tr-TR" dirty="0" err="1" smtClean="0"/>
              <a:t>Submüköz</a:t>
            </a:r>
            <a:r>
              <a:rPr lang="tr-TR" dirty="0" smtClean="0"/>
              <a:t> </a:t>
            </a:r>
            <a:r>
              <a:rPr lang="tr-TR" dirty="0" err="1" smtClean="0"/>
              <a:t>Myom</a:t>
            </a:r>
            <a:r>
              <a:rPr lang="tr-TR" dirty="0" smtClean="0"/>
              <a:t> </a:t>
            </a:r>
            <a:r>
              <a:rPr lang="tr-TR" dirty="0" err="1" smtClean="0"/>
              <a:t>Tdv</a:t>
            </a:r>
            <a:r>
              <a:rPr lang="tr-TR" dirty="0" smtClean="0"/>
              <a:t>-</a:t>
            </a:r>
            <a:r>
              <a:rPr lang="tr-TR" dirty="0" err="1" smtClean="0"/>
              <a:t>İnfertilite</a:t>
            </a:r>
            <a:r>
              <a:rPr lang="tr-TR" dirty="0" smtClean="0"/>
              <a:t> </a:t>
            </a:r>
            <a:endParaRPr lang="tr-TR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000100" y="1600200"/>
            <a:ext cx="7000924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555733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Submukoz</a:t>
            </a:r>
            <a:r>
              <a:rPr lang="tr-TR" dirty="0" smtClean="0"/>
              <a:t> </a:t>
            </a:r>
            <a:r>
              <a:rPr lang="tr-TR" dirty="0" err="1" smtClean="0"/>
              <a:t>Myom</a:t>
            </a:r>
            <a:endParaRPr lang="tr-TR" dirty="0"/>
          </a:p>
        </p:txBody>
      </p:sp>
      <p:pic>
        <p:nvPicPr>
          <p:cNvPr id="1229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 t="-13846" b="-13846"/>
          <a:stretch>
            <a:fillRect/>
          </a:stretch>
        </p:blipFill>
        <p:spPr bwMode="auto">
          <a:xfrm>
            <a:off x="457200" y="1709738"/>
            <a:ext cx="7553325" cy="479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3 Oval"/>
          <p:cNvSpPr/>
          <p:nvPr/>
        </p:nvSpPr>
        <p:spPr>
          <a:xfrm>
            <a:off x="6199833" y="2306630"/>
            <a:ext cx="1714512" cy="42862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Oval"/>
          <p:cNvSpPr/>
          <p:nvPr/>
        </p:nvSpPr>
        <p:spPr>
          <a:xfrm>
            <a:off x="3726759" y="3163886"/>
            <a:ext cx="1714512" cy="42862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3428992" y="4092229"/>
            <a:ext cx="1714512" cy="42862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89886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58563" y="1273181"/>
            <a:ext cx="7775722" cy="502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3 Oval"/>
          <p:cNvSpPr/>
          <p:nvPr/>
        </p:nvSpPr>
        <p:spPr>
          <a:xfrm>
            <a:off x="5826875" y="1540749"/>
            <a:ext cx="1214446" cy="42862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Oval"/>
          <p:cNvSpPr/>
          <p:nvPr/>
        </p:nvSpPr>
        <p:spPr>
          <a:xfrm>
            <a:off x="3588592" y="4852256"/>
            <a:ext cx="1714512" cy="42862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3413807" y="2604711"/>
            <a:ext cx="1714512" cy="42862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37221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53937" y="642918"/>
            <a:ext cx="8229600" cy="212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24111" y="2764043"/>
            <a:ext cx="4359426" cy="4093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5 Metin kutusu"/>
          <p:cNvSpPr txBox="1"/>
          <p:nvPr/>
        </p:nvSpPr>
        <p:spPr>
          <a:xfrm>
            <a:off x="571472" y="3643314"/>
            <a:ext cx="27146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err="1" smtClean="0"/>
              <a:t>End</a:t>
            </a:r>
            <a:r>
              <a:rPr lang="tr-TR" dirty="0" smtClean="0"/>
              <a:t> </a:t>
            </a:r>
            <a:r>
              <a:rPr lang="tr-TR" dirty="0" err="1" smtClean="0"/>
              <a:t>reseptivite</a:t>
            </a:r>
            <a:r>
              <a:rPr lang="tr-TR" dirty="0" smtClean="0"/>
              <a:t> için önemli olan HOXA gen transkripsiyonu etkileniyor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053699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Komplikasyonlar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Operatif</a:t>
            </a:r>
            <a:r>
              <a:rPr lang="en-US" dirty="0" smtClean="0"/>
              <a:t> </a:t>
            </a:r>
            <a:r>
              <a:rPr lang="en-US" dirty="0" err="1" smtClean="0"/>
              <a:t>histeroskopi</a:t>
            </a:r>
            <a:r>
              <a:rPr lang="en-US" dirty="0" smtClean="0"/>
              <a:t> </a:t>
            </a:r>
            <a:r>
              <a:rPr lang="en-US" dirty="0" err="1" smtClean="0"/>
              <a:t>komplikasyonları</a:t>
            </a:r>
            <a:endParaRPr lang="en-US" dirty="0" smtClean="0"/>
          </a:p>
          <a:p>
            <a:endParaRPr lang="en-US" dirty="0"/>
          </a:p>
          <a:p>
            <a:r>
              <a:rPr lang="en-US" dirty="0" err="1" smtClean="0"/>
              <a:t>Sıvı</a:t>
            </a:r>
            <a:r>
              <a:rPr lang="en-US" dirty="0" smtClean="0"/>
              <a:t> </a:t>
            </a:r>
            <a:r>
              <a:rPr lang="en-US" dirty="0" err="1" smtClean="0"/>
              <a:t>retansiyonuna</a:t>
            </a:r>
            <a:r>
              <a:rPr lang="en-US" dirty="0" smtClean="0"/>
              <a:t> </a:t>
            </a:r>
            <a:r>
              <a:rPr lang="en-US" dirty="0" err="1" smtClean="0"/>
              <a:t>bağlı</a:t>
            </a:r>
            <a:r>
              <a:rPr lang="en-US" dirty="0" smtClean="0"/>
              <a:t> </a:t>
            </a:r>
            <a:r>
              <a:rPr lang="en-US" dirty="0" err="1" smtClean="0"/>
              <a:t>komplikasyonlar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Nadir </a:t>
            </a:r>
            <a:r>
              <a:rPr lang="en-US" dirty="0" err="1" smtClean="0"/>
              <a:t>ancak</a:t>
            </a:r>
            <a:r>
              <a:rPr lang="en-US" dirty="0" smtClean="0"/>
              <a:t> fatal </a:t>
            </a:r>
            <a:r>
              <a:rPr lang="en-US" dirty="0" err="1" smtClean="0"/>
              <a:t>komplikasyonlar</a:t>
            </a:r>
            <a:endParaRPr lang="en-US" dirty="0" smtClean="0"/>
          </a:p>
          <a:p>
            <a:r>
              <a:rPr lang="en-US" dirty="0" smtClean="0"/>
              <a:t>(</a:t>
            </a:r>
            <a:r>
              <a:rPr lang="en-US" dirty="0" err="1" smtClean="0"/>
              <a:t>Venöz</a:t>
            </a:r>
            <a:r>
              <a:rPr lang="en-US" dirty="0" smtClean="0"/>
              <a:t> </a:t>
            </a:r>
            <a:r>
              <a:rPr lang="en-US" dirty="0" err="1" smtClean="0"/>
              <a:t>hava</a:t>
            </a:r>
            <a:r>
              <a:rPr lang="en-US" dirty="0" smtClean="0"/>
              <a:t> </a:t>
            </a:r>
            <a:r>
              <a:rPr lang="en-US" dirty="0" err="1" smtClean="0"/>
              <a:t>embolisi</a:t>
            </a:r>
            <a:r>
              <a:rPr lang="en-US" dirty="0" smtClean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4347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 </a:t>
            </a:r>
            <a:r>
              <a:rPr lang="tr-TR" dirty="0" err="1" smtClean="0"/>
              <a:t>NaCl</a:t>
            </a:r>
            <a:r>
              <a:rPr lang="tr-TR" dirty="0" smtClean="0"/>
              <a:t> ile sıvı yüklenmesi olabilir…..</a:t>
            </a:r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1571613"/>
            <a:ext cx="7929586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714348" y="3714752"/>
            <a:ext cx="3667125" cy="2214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5 Dikdörtgen"/>
          <p:cNvSpPr/>
          <p:nvPr/>
        </p:nvSpPr>
        <p:spPr>
          <a:xfrm>
            <a:off x="5643570" y="4214818"/>
            <a:ext cx="19495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smtClean="0"/>
              <a:t>100 </a:t>
            </a:r>
            <a:r>
              <a:rPr lang="tr-TR" dirty="0" err="1" smtClean="0"/>
              <a:t>dk</a:t>
            </a:r>
            <a:r>
              <a:rPr lang="tr-TR" dirty="0" smtClean="0"/>
              <a:t> 12000 ml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469949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Venöz</a:t>
            </a:r>
            <a:r>
              <a:rPr lang="en-US" dirty="0" smtClean="0"/>
              <a:t> </a:t>
            </a:r>
            <a:r>
              <a:rPr lang="en-US" dirty="0" err="1" smtClean="0"/>
              <a:t>hava</a:t>
            </a:r>
            <a:r>
              <a:rPr lang="en-US" dirty="0" smtClean="0"/>
              <a:t> </a:t>
            </a:r>
            <a:r>
              <a:rPr lang="en-US" dirty="0" err="1" smtClean="0"/>
              <a:t>embolisi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Hafif</a:t>
            </a:r>
            <a:endParaRPr lang="en-US" dirty="0" smtClean="0"/>
          </a:p>
          <a:p>
            <a:r>
              <a:rPr lang="en-US" dirty="0" err="1" smtClean="0"/>
              <a:t>Hayatı</a:t>
            </a:r>
            <a:r>
              <a:rPr lang="en-US" dirty="0" smtClean="0"/>
              <a:t> </a:t>
            </a:r>
            <a:r>
              <a:rPr lang="en-US" dirty="0" err="1" smtClean="0"/>
              <a:t>tehdit</a:t>
            </a:r>
            <a:r>
              <a:rPr lang="en-US" dirty="0" smtClean="0"/>
              <a:t> </a:t>
            </a:r>
            <a:r>
              <a:rPr lang="en-US" dirty="0" err="1" smtClean="0"/>
              <a:t>eden</a:t>
            </a:r>
            <a:endParaRPr lang="en-US" dirty="0" smtClean="0"/>
          </a:p>
          <a:p>
            <a:r>
              <a:rPr lang="en-US" dirty="0" smtClean="0"/>
              <a:t>etCO2 </a:t>
            </a:r>
            <a:r>
              <a:rPr lang="en-US" dirty="0" err="1" smtClean="0"/>
              <a:t>düşmesi</a:t>
            </a:r>
            <a:r>
              <a:rPr lang="en-US" dirty="0" smtClean="0"/>
              <a:t>, </a:t>
            </a:r>
            <a:r>
              <a:rPr lang="en-US" dirty="0" err="1" smtClean="0"/>
              <a:t>hipotansiyon</a:t>
            </a:r>
            <a:r>
              <a:rPr lang="en-US" dirty="0" smtClean="0"/>
              <a:t>, </a:t>
            </a:r>
            <a:r>
              <a:rPr lang="en-US" dirty="0" err="1" smtClean="0"/>
              <a:t>taşikardi</a:t>
            </a:r>
            <a:r>
              <a:rPr lang="en-US" dirty="0" smtClean="0"/>
              <a:t>, ST </a:t>
            </a:r>
            <a:r>
              <a:rPr lang="en-US" dirty="0" err="1" smtClean="0"/>
              <a:t>depresyonu</a:t>
            </a:r>
            <a:endParaRPr lang="en-US" dirty="0" smtClean="0"/>
          </a:p>
        </p:txBody>
      </p:sp>
      <p:pic>
        <p:nvPicPr>
          <p:cNvPr id="4" name="Picture 3" descr="Screen Shot 2017-09-19 at 18.17.33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3110357"/>
            <a:ext cx="5535025" cy="3153117"/>
          </a:xfrm>
          <a:prstGeom prst="rect">
            <a:avLst/>
          </a:prstGeom>
        </p:spPr>
      </p:pic>
      <p:pic>
        <p:nvPicPr>
          <p:cNvPr id="6" name="Picture 5" descr="Screen Shot 2017-09-19 at 18.16.12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6984" y="4339804"/>
            <a:ext cx="2821390" cy="2518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3853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Sonuç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Uygun</a:t>
            </a:r>
            <a:r>
              <a:rPr lang="en-US" dirty="0" smtClean="0"/>
              <a:t> hasta </a:t>
            </a:r>
            <a:r>
              <a:rPr lang="en-US" dirty="0" err="1" smtClean="0"/>
              <a:t>seçimi</a:t>
            </a:r>
            <a:r>
              <a:rPr lang="mr-IN" dirty="0" smtClean="0"/>
              <a:t>…</a:t>
            </a:r>
            <a:r>
              <a:rPr lang="tr-TR" dirty="0" smtClean="0"/>
              <a:t>..</a:t>
            </a:r>
          </a:p>
          <a:p>
            <a:r>
              <a:rPr lang="tr-TR" dirty="0" smtClean="0"/>
              <a:t>Tecrübeli Ekip ve Enstrüman</a:t>
            </a:r>
            <a:endParaRPr lang="en-US" dirty="0" smtClean="0"/>
          </a:p>
          <a:p>
            <a:r>
              <a:rPr lang="en-US" dirty="0" smtClean="0"/>
              <a:t>Anti </a:t>
            </a:r>
            <a:r>
              <a:rPr lang="en-US" dirty="0" err="1" smtClean="0"/>
              <a:t>adhezif</a:t>
            </a:r>
            <a:r>
              <a:rPr lang="en-US" dirty="0" smtClean="0"/>
              <a:t> </a:t>
            </a:r>
            <a:r>
              <a:rPr lang="en-US" dirty="0" err="1" smtClean="0"/>
              <a:t>kullanımı</a:t>
            </a:r>
            <a:endParaRPr lang="en-US" dirty="0" smtClean="0"/>
          </a:p>
          <a:p>
            <a:r>
              <a:rPr lang="en-US" dirty="0" smtClean="0"/>
              <a:t>Katı </a:t>
            </a:r>
            <a:r>
              <a:rPr lang="en-US" dirty="0" err="1" smtClean="0"/>
              <a:t>ve</a:t>
            </a:r>
            <a:r>
              <a:rPr lang="en-US" dirty="0" smtClean="0"/>
              <a:t> </a:t>
            </a:r>
            <a:r>
              <a:rPr lang="en-US" dirty="0" err="1" smtClean="0"/>
              <a:t>dikkatli</a:t>
            </a:r>
            <a:r>
              <a:rPr lang="en-US" dirty="0" smtClean="0"/>
              <a:t> </a:t>
            </a:r>
            <a:r>
              <a:rPr lang="en-US" dirty="0" err="1" smtClean="0"/>
              <a:t>sıvı</a:t>
            </a:r>
            <a:r>
              <a:rPr lang="en-US" dirty="0" smtClean="0"/>
              <a:t> </a:t>
            </a:r>
            <a:r>
              <a:rPr lang="en-US" dirty="0" err="1" smtClean="0"/>
              <a:t>takibi</a:t>
            </a:r>
            <a:endParaRPr lang="en-US" dirty="0" smtClean="0"/>
          </a:p>
          <a:p>
            <a:r>
              <a:rPr lang="en-US" dirty="0" err="1" smtClean="0"/>
              <a:t>Mümkün</a:t>
            </a:r>
            <a:r>
              <a:rPr lang="en-US" dirty="0" smtClean="0"/>
              <a:t> </a:t>
            </a:r>
            <a:r>
              <a:rPr lang="en-US" dirty="0" err="1" smtClean="0"/>
              <a:t>olduğunca</a:t>
            </a:r>
            <a:r>
              <a:rPr lang="en-US" dirty="0" smtClean="0"/>
              <a:t> </a:t>
            </a:r>
            <a:r>
              <a:rPr lang="en-US" dirty="0" err="1" smtClean="0"/>
              <a:t>düşük</a:t>
            </a:r>
            <a:r>
              <a:rPr lang="en-US" dirty="0" smtClean="0"/>
              <a:t> </a:t>
            </a:r>
            <a:r>
              <a:rPr lang="en-US" dirty="0" err="1" smtClean="0"/>
              <a:t>basınçta</a:t>
            </a:r>
            <a:r>
              <a:rPr lang="en-US" dirty="0" smtClean="0"/>
              <a:t> </a:t>
            </a:r>
            <a:r>
              <a:rPr lang="en-US" dirty="0" err="1" smtClean="0"/>
              <a:t>çalışmak</a:t>
            </a:r>
            <a:endParaRPr lang="en-US" dirty="0" smtClean="0"/>
          </a:p>
          <a:p>
            <a:r>
              <a:rPr lang="en-US" dirty="0" err="1" smtClean="0"/>
              <a:t>Kopmlikasyonlar</a:t>
            </a:r>
            <a:r>
              <a:rPr lang="en-US" dirty="0" smtClean="0"/>
              <a:t> </a:t>
            </a:r>
            <a:r>
              <a:rPr lang="en-US" dirty="0" err="1" smtClean="0"/>
              <a:t>açısından</a:t>
            </a:r>
            <a:r>
              <a:rPr lang="en-US" dirty="0" smtClean="0"/>
              <a:t> </a:t>
            </a:r>
            <a:r>
              <a:rPr lang="en-US" dirty="0" err="1" smtClean="0"/>
              <a:t>yüksek</a:t>
            </a:r>
            <a:r>
              <a:rPr lang="en-US" dirty="0" smtClean="0"/>
              <a:t> </a:t>
            </a:r>
            <a:r>
              <a:rPr lang="en-US" dirty="0" err="1" smtClean="0"/>
              <a:t>farkındalık</a:t>
            </a:r>
            <a:endParaRPr lang="en-US" dirty="0" smtClean="0"/>
          </a:p>
          <a:p>
            <a:r>
              <a:rPr lang="en-US" dirty="0" smtClean="0"/>
              <a:t>DURMAYI BİLMEK</a:t>
            </a:r>
            <a:r>
              <a:rPr lang="mr-IN" dirty="0" smtClean="0"/>
              <a:t>…</a:t>
            </a:r>
            <a:r>
              <a:rPr lang="tr-TR" dirty="0" smtClean="0"/>
              <a:t>!!!!!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9054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FIGO </a:t>
            </a:r>
            <a:r>
              <a:rPr lang="en-US" dirty="0" err="1" smtClean="0"/>
              <a:t>Klasifikasyon</a:t>
            </a:r>
            <a:endParaRPr lang="en-US" dirty="0"/>
          </a:p>
        </p:txBody>
      </p:sp>
      <p:pic>
        <p:nvPicPr>
          <p:cNvPr id="13" name="Content Placeholder 12" descr="Screen Shot 2017-09-16 at 12.03.59.png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4" r="6934"/>
          <a:stretch>
            <a:fillRect/>
          </a:stretch>
        </p:blipFill>
        <p:spPr>
          <a:xfrm>
            <a:off x="779463" y="1661057"/>
            <a:ext cx="7583487" cy="4208930"/>
          </a:xfrm>
        </p:spPr>
      </p:pic>
    </p:spTree>
    <p:extLst>
      <p:ext uri="{BB962C8B-B14F-4D97-AF65-F5344CB8AC3E}">
        <p14:creationId xmlns:p14="http://schemas.microsoft.com/office/powerpoint/2010/main" val="790654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Shot 2017-09-17 at 22.06.15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078" y="1200193"/>
            <a:ext cx="4318000" cy="4876800"/>
          </a:xfrm>
          <a:prstGeom prst="rect">
            <a:avLst/>
          </a:prstGeom>
        </p:spPr>
      </p:pic>
      <p:pic>
        <p:nvPicPr>
          <p:cNvPr id="5" name="Picture 4" descr="Screen Shot 2017-09-17 at 22.06.29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9451" y="132538"/>
            <a:ext cx="2161350" cy="2135310"/>
          </a:xfrm>
          <a:prstGeom prst="rect">
            <a:avLst/>
          </a:prstGeom>
        </p:spPr>
      </p:pic>
      <p:pic>
        <p:nvPicPr>
          <p:cNvPr id="6" name="Picture 5" descr="Screen Shot 2017-09-17 at 22.06.42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9451" y="2416481"/>
            <a:ext cx="2167944" cy="2194275"/>
          </a:xfrm>
          <a:prstGeom prst="rect">
            <a:avLst/>
          </a:prstGeom>
        </p:spPr>
      </p:pic>
      <p:pic>
        <p:nvPicPr>
          <p:cNvPr id="7" name="Picture 6" descr="Screen Shot 2017-09-17 at 22.06.53.png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9451" y="4610756"/>
            <a:ext cx="2161350" cy="209621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72616" y="271238"/>
            <a:ext cx="57456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HİSTEROSKOPİK SUBMUKOZ MYOM SINIFLAMASI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3496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STEP-W </a:t>
            </a:r>
            <a:r>
              <a:rPr lang="en-US" dirty="0" err="1" smtClean="0"/>
              <a:t>klasifikasyonu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Size</a:t>
            </a:r>
          </a:p>
          <a:p>
            <a:r>
              <a:rPr lang="en-US" dirty="0" smtClean="0"/>
              <a:t>Topography</a:t>
            </a:r>
          </a:p>
          <a:p>
            <a:r>
              <a:rPr lang="en-US" dirty="0" smtClean="0"/>
              <a:t>Extension</a:t>
            </a:r>
          </a:p>
          <a:p>
            <a:r>
              <a:rPr lang="en-US" dirty="0" smtClean="0"/>
              <a:t>Penetration</a:t>
            </a:r>
          </a:p>
          <a:p>
            <a:r>
              <a:rPr lang="en-US" dirty="0" smtClean="0"/>
              <a:t>Wall</a:t>
            </a:r>
            <a:endParaRPr lang="en-US" dirty="0"/>
          </a:p>
        </p:txBody>
      </p:sp>
      <p:pic>
        <p:nvPicPr>
          <p:cNvPr id="4" name="Picture 3" descr="Screen Shot 2017-09-16 at 13.00.16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980" y="4232133"/>
            <a:ext cx="8506047" cy="1515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5285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Autofit/>
          </a:bodyPr>
          <a:lstStyle/>
          <a:p>
            <a:r>
              <a:rPr lang="en-US" sz="3200" dirty="0" smtClean="0"/>
              <a:t>STEPW</a:t>
            </a:r>
            <a:r>
              <a:rPr lang="tr-TR" sz="3200" dirty="0" smtClean="0"/>
              <a:t> </a:t>
            </a:r>
            <a:r>
              <a:rPr lang="en-US" sz="3200" dirty="0" smtClean="0"/>
              <a:t>classification system</a:t>
            </a:r>
            <a:r>
              <a:rPr lang="tr-TR" sz="3200" dirty="0" smtClean="0"/>
              <a:t/>
            </a:r>
            <a:br>
              <a:rPr lang="tr-TR" sz="3200" dirty="0" smtClean="0"/>
            </a:br>
            <a:r>
              <a:rPr lang="en-US" sz="3200" dirty="0" smtClean="0"/>
              <a:t> </a:t>
            </a:r>
            <a:r>
              <a:rPr lang="en-US" sz="2800" dirty="0" smtClean="0"/>
              <a:t>(size, topography, extension, penetration, wall)</a:t>
            </a:r>
            <a:endParaRPr lang="tr-TR" sz="28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57158" y="1643050"/>
            <a:ext cx="7250684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377022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creen Shot 2017-10-13 at 22.42.4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86" y="0"/>
            <a:ext cx="8110695" cy="2547757"/>
          </a:xfrm>
          <a:prstGeom prst="rect">
            <a:avLst/>
          </a:prstGeom>
        </p:spPr>
      </p:pic>
      <p:pic>
        <p:nvPicPr>
          <p:cNvPr id="4" name="Picture 3" descr="Screen Shot 2017-10-13 at 22.42.24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743" y="2547757"/>
            <a:ext cx="8206538" cy="4179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4025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STEP-W </a:t>
            </a:r>
            <a:r>
              <a:rPr lang="en-US" dirty="0" err="1" smtClean="0"/>
              <a:t>Klasifikasyonu</a:t>
            </a:r>
            <a:endParaRPr lang="en-US" dirty="0"/>
          </a:p>
        </p:txBody>
      </p:sp>
      <p:pic>
        <p:nvPicPr>
          <p:cNvPr id="5" name="Picture 4" descr="Screen Shot 2017-10-13 at 22.25.29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919" y="1545634"/>
            <a:ext cx="7135224" cy="4290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392618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jacency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Adjacency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Adjacency.thmx</Template>
  <TotalTime>7972</TotalTime>
  <Words>1256</Words>
  <Application>Microsoft Office PowerPoint</Application>
  <PresentationFormat>Ekran Gösterisi (4:3)</PresentationFormat>
  <Paragraphs>199</Paragraphs>
  <Slides>33</Slides>
  <Notes>27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33</vt:i4>
      </vt:variant>
    </vt:vector>
  </HeadingPairs>
  <TitlesOfParts>
    <vt:vector size="38" baseType="lpstr">
      <vt:lpstr>Arial</vt:lpstr>
      <vt:lpstr>Calibri</vt:lpstr>
      <vt:lpstr>Cambria</vt:lpstr>
      <vt:lpstr>Mangal</vt:lpstr>
      <vt:lpstr>Adjacency</vt:lpstr>
      <vt:lpstr>MYOMLARIN ve POLİPLERİN HİSTEROSKOPİK TEDAVİSİ</vt:lpstr>
      <vt:lpstr>PowerPoint Sunusu</vt:lpstr>
      <vt:lpstr>PowerPoint Sunusu</vt:lpstr>
      <vt:lpstr>FIGO Klasifikasyon</vt:lpstr>
      <vt:lpstr>PowerPoint Sunusu</vt:lpstr>
      <vt:lpstr>STEP-W klasifikasyonu</vt:lpstr>
      <vt:lpstr>STEPW classification system  (size, topography, extension, penetration, wall)</vt:lpstr>
      <vt:lpstr>PowerPoint Sunusu</vt:lpstr>
      <vt:lpstr>STEP-W Klasifikasyonu</vt:lpstr>
      <vt:lpstr>PowerPoint Sunusu</vt:lpstr>
      <vt:lpstr>PowerPoint Sunusu</vt:lpstr>
      <vt:lpstr>ACOG GUIDELINE</vt:lpstr>
      <vt:lpstr>Preop GnRH </vt:lpstr>
      <vt:lpstr>Adhezyon önlenmesi</vt:lpstr>
      <vt:lpstr>Hazırlık</vt:lpstr>
      <vt:lpstr>Sıvı Yönetimi</vt:lpstr>
      <vt:lpstr>TEKNİK </vt:lpstr>
      <vt:lpstr>Rezektoskop Monopolar/Bipolar</vt:lpstr>
      <vt:lpstr>PowerPoint Sunusu</vt:lpstr>
      <vt:lpstr>Morselatör</vt:lpstr>
      <vt:lpstr>PowerPoint Sunusu</vt:lpstr>
      <vt:lpstr>Histeroskopik morselasyon</vt:lpstr>
      <vt:lpstr>PowerPoint Sunusu</vt:lpstr>
      <vt:lpstr>HS myomektomi sonrası ne kadar beklemeli??</vt:lpstr>
      <vt:lpstr>Anti Adezif Tedavi gerekli mi?</vt:lpstr>
      <vt:lpstr>PowerPoint Sunusu</vt:lpstr>
      <vt:lpstr>HS Submüköz Myom Tdv-İnfertilite </vt:lpstr>
      <vt:lpstr>Submukoz Myom</vt:lpstr>
      <vt:lpstr>PowerPoint Sunusu</vt:lpstr>
      <vt:lpstr>Komplikasyonlar</vt:lpstr>
      <vt:lpstr> NaCl ile sıvı yüklenmesi olabilir…..</vt:lpstr>
      <vt:lpstr>Venöz hava embolisi</vt:lpstr>
      <vt:lpstr>Sonuç</vt:lpstr>
    </vt:vector>
  </TitlesOfParts>
  <Company>z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MYOMLARIN HİSTEROSKOPİK TEDAVİSİ</dc:title>
  <dc:creator>eliz zeynep</dc:creator>
  <cp:lastModifiedBy>Tjod</cp:lastModifiedBy>
  <cp:revision>106</cp:revision>
  <dcterms:created xsi:type="dcterms:W3CDTF">2017-09-16T08:34:40Z</dcterms:created>
  <dcterms:modified xsi:type="dcterms:W3CDTF">2018-03-18T16:02:05Z</dcterms:modified>
</cp:coreProperties>
</file>