
<file path=[Content_Types].xml><?xml version="1.0" encoding="utf-8"?>
<Types xmlns="http://schemas.openxmlformats.org/package/2006/content-types">
  <Default Extension="xml" ContentType="application/xml"/>
  <Default Extension="wmv" ContentType="video/x-ms-wmv"/>
  <Default Extension="jpeg" ContentType="image/jpeg"/>
  <Default Extension="tiff" ContentType="image/tiff"/>
  <Default Extension="rels" ContentType="application/vnd.openxmlformats-package.relationships+xml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7"/>
  </p:notesMasterIdLst>
  <p:sldIdLst>
    <p:sldId id="256" r:id="rId2"/>
    <p:sldId id="257" r:id="rId3"/>
    <p:sldId id="289" r:id="rId4"/>
    <p:sldId id="297" r:id="rId5"/>
    <p:sldId id="291" r:id="rId6"/>
    <p:sldId id="293" r:id="rId7"/>
    <p:sldId id="294" r:id="rId8"/>
    <p:sldId id="299" r:id="rId9"/>
    <p:sldId id="300" r:id="rId10"/>
    <p:sldId id="258" r:id="rId11"/>
    <p:sldId id="259" r:id="rId12"/>
    <p:sldId id="260" r:id="rId13"/>
    <p:sldId id="288" r:id="rId14"/>
    <p:sldId id="261" r:id="rId15"/>
    <p:sldId id="262" r:id="rId16"/>
    <p:sldId id="264" r:id="rId17"/>
    <p:sldId id="266" r:id="rId18"/>
    <p:sldId id="296" r:id="rId19"/>
    <p:sldId id="295" r:id="rId20"/>
    <p:sldId id="267" r:id="rId21"/>
    <p:sldId id="268" r:id="rId22"/>
    <p:sldId id="285" r:id="rId23"/>
    <p:sldId id="269" r:id="rId24"/>
    <p:sldId id="270" r:id="rId25"/>
    <p:sldId id="271" r:id="rId26"/>
    <p:sldId id="286" r:id="rId27"/>
    <p:sldId id="263" r:id="rId28"/>
    <p:sldId id="273" r:id="rId29"/>
    <p:sldId id="272" r:id="rId30"/>
    <p:sldId id="287" r:id="rId31"/>
    <p:sldId id="281" r:id="rId32"/>
    <p:sldId id="282" r:id="rId33"/>
    <p:sldId id="283" r:id="rId34"/>
    <p:sldId id="284" r:id="rId35"/>
    <p:sldId id="298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/>
    <p:restoredTop sz="93672"/>
  </p:normalViewPr>
  <p:slideViewPr>
    <p:cSldViewPr snapToGrid="0" snapToObjects="1">
      <p:cViewPr varScale="1">
        <p:scale>
          <a:sx n="68" d="100"/>
          <a:sy n="68" d="100"/>
        </p:scale>
        <p:origin x="208" y="3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E66D3-94FD-7D49-A546-7213D0AE7DEC}" type="datetimeFigureOut">
              <a:rPr lang="en-US" smtClean="0"/>
              <a:t>3/10/18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0678A-6495-0145-A9B1-31E166A0C3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580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3/10/18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3/10/18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3/10/18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3/10/18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3/10/18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3/10/18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3/10/18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3/10/18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3/10/18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3/10/18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3/10/18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microsoft.com/office/2007/relationships/hdphoto" Target="../media/hdphoto1.wdp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3/10/18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tiff"/><Relationship Id="rId3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tiff"/><Relationship Id="rId3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Relationship Id="rId3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microsoft.com/office/2007/relationships/media" Target="../media/media1.wmv"/><Relationship Id="rId2" Type="http://schemas.openxmlformats.org/officeDocument/2006/relationships/video" Target="../media/media1.wm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microsoft.com/office/2007/relationships/media" Target="../media/media2.wmv"/><Relationship Id="rId2" Type="http://schemas.openxmlformats.org/officeDocument/2006/relationships/video" Target="../media/media2.wm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Hİsteroskopİk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>
                <a:latin typeface="Times New Roman" charset="0"/>
                <a:ea typeface="Times New Roman" charset="0"/>
                <a:cs typeface="Times New Roman" charset="0"/>
              </a:rPr>
              <a:t>uygulamalarda</a:t>
            </a:r>
            <a:r>
              <a:rPr lang="en-US" sz="40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morbİdİte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>
                <a:latin typeface="Times New Roman" charset="0"/>
                <a:ea typeface="Times New Roman" charset="0"/>
                <a:cs typeface="Times New Roman" charset="0"/>
              </a:rPr>
              <a:t>ve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mortalİteden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>
                <a:latin typeface="Times New Roman" charset="0"/>
                <a:ea typeface="Times New Roman" charset="0"/>
                <a:cs typeface="Times New Roman" charset="0"/>
              </a:rPr>
              <a:t>kaçınma</a:t>
            </a:r>
            <a:r>
              <a:rPr lang="en-US" sz="4000" b="1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>
                <a:latin typeface="Times New Roman" charset="0"/>
                <a:ea typeface="Times New Roman" charset="0"/>
                <a:cs typeface="Times New Roman" charset="0"/>
              </a:rPr>
              <a:t>yolları</a:t>
            </a: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687830"/>
          </a:xfrm>
        </p:spPr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Dr.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Özlem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Dural</a:t>
            </a: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İstanbul Tıp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Fakültesi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Kadın Hastalıkları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Doğum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AD</a:t>
            </a:r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1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Komplİkasyonların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önlenmesİ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Histeroskopun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güvenli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şekilde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kaviteye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yerleştirilmesi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Uygun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intrauterin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basınç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materyeli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Operasyon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süresi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13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komplİkasyonlar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21 bin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operatif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histeroskopiyi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içeren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retrospektif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seride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gelişme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oranı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yaklaşık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%0,2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Diagnostik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histeroskopilerde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risk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çok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daha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az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sık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adezyolizis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myomektomi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sonrası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798" y="3867314"/>
            <a:ext cx="7048500" cy="280856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054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komplİkasyonlar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False route/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perforasyon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ıvı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yüklenmesi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buna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bağlı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komplikasyonlar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İntraoperatif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postoperatif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laserasyonlar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Endomyometrit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Vazovagal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senkop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Gaz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embolisi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Komşu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organ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yaralanmaları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Tümör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hücrelerinin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yayılımı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079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Komplİkasyonlar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sonrası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beklenen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iyileşme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sürecini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göstermeyen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hastalar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Kötüye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giden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ağrı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ateş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bulantı-kusma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idrar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çıkışında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azalma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taşlikardi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hipotansiyon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Erken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tanı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tedavi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!</a:t>
            </a: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8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uterİn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perforasyon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%0,8 </a:t>
            </a:r>
            <a: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1,6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oranında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görülür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Özellikle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dilatasyon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gerektiren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operatif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işlemlerde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dilatasyon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histeroskopun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yerleştirilmesi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sırasında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oluşabilir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sık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adezyolizis ve septum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rezeksiyonu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myomektomi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gibi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operatif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işlemler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sırasında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Distansiyon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kaybı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perforasyon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alanı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omentum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barsak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anslarının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izlenmesi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9" y="88159"/>
            <a:ext cx="4635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509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uterİn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Perforasyon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İşleme son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verilir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hasta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hemodinamik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olarak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değerlendirilir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Elektrocerrahi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sırasında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oluşan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perforasyonlarda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diagnostik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L/S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L/T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Diagnostik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işlemlerin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ultrasonongrafi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eşliğinde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tamamlanması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denenebilir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Hastalar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intraperitoneal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hemoraji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viseral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yaralanmalar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açısından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izlenmeli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Ağrı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ateş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gibi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semptomlar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açısından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uyarılmalı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Takip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eden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gebelikte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olası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artmış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rüptür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riski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9" y="88159"/>
            <a:ext cx="46355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156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uterİn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perforasyon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öncesi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tuşe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ile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uterusun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pozisyonunun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belirlenmesi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dilatasyondan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önce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ofis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histeroskopi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vaginoskopik/no-touch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teknik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ile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kavitenin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değerlendirilmesi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öncesi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hazırlık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7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Sıvı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Yüklenmesİ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Nadir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(%0,02)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Kulanılan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medyumuna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göre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değişiklik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gösterir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CO2/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yüksek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u="sng" dirty="0" err="1">
                <a:latin typeface="Times New Roman" charset="0"/>
                <a:ea typeface="Times New Roman" charset="0"/>
                <a:cs typeface="Times New Roman" charset="0"/>
              </a:rPr>
              <a:t>düşük</a:t>
            </a:r>
            <a:r>
              <a:rPr lang="en-US" sz="2400" u="sng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u="sng" dirty="0" err="1">
                <a:latin typeface="Times New Roman" charset="0"/>
                <a:ea typeface="Times New Roman" charset="0"/>
                <a:cs typeface="Times New Roman" charset="0"/>
              </a:rPr>
              <a:t>viskoziteli</a:t>
            </a:r>
            <a:r>
              <a:rPr lang="en-US" sz="2400" u="sng" dirty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400" u="sng" dirty="0" err="1">
                <a:latin typeface="Times New Roman" charset="0"/>
                <a:ea typeface="Times New Roman" charset="0"/>
                <a:cs typeface="Times New Roman" charset="0"/>
              </a:rPr>
              <a:t>elektrolitli</a:t>
            </a:r>
            <a:r>
              <a:rPr lang="en-US" sz="2400" u="sng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u="sng" dirty="0" err="1">
                <a:latin typeface="Times New Roman" charset="0"/>
                <a:ea typeface="Times New Roman" charset="0"/>
                <a:cs typeface="Times New Roman" charset="0"/>
              </a:rPr>
              <a:t>elektrolitsiz</a:t>
            </a:r>
            <a:r>
              <a:rPr lang="en-US" sz="2400" u="sng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sıvılar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İdeal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medyumu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izotonik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sodyum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klorür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ve ringer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laktat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ancak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monopolar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elektrocerrahi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için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uygun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değil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16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9975" y="2183199"/>
            <a:ext cx="10058400" cy="392670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71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İntrauterİn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Basınç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Kavitenin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vizualizasyonu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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minimum 40mmHg ve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genellikle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70 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-100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mmHg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basınç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(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 charset="0"/>
                        <a:ea typeface="Times New Roman" charset="0"/>
                        <a:cs typeface="Times New Roman" charset="0"/>
                      </a:rPr>
                      <m:t>~</m:t>
                    </m:r>
                  </m:oMath>
                </a14:m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OAB)</a:t>
                </a:r>
              </a:p>
              <a:p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Basınç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her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koşulda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&lt; 125-150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mmHg’nın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altında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tutulmalı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Sıvılar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oda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sıcaklığında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olmalı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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hipotermi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,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asidoz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ve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aritmi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riski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545" t="-2105" r="-9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50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hİsteroskopİ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Direkt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gözlem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altında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kanaldan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uterin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kaviteye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girilerek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uygulanan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endoskopik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prosedür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Genel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olarak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oranları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düşük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Diagnostik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terapötik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işlemler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uygulanabili</a:t>
            </a:r>
            <a:r>
              <a:rPr lang="en-US" dirty="0" err="1"/>
              <a:t>r</a:t>
            </a:r>
            <a:r>
              <a:rPr lang="en-US" dirty="0"/>
              <a:t> </a:t>
            </a:r>
            <a:endParaRPr lang="tr-TR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503" y="4156131"/>
            <a:ext cx="4329113" cy="209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593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Rİsk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faktörlerİ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Hastaya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ait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faktörler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yaş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komorbiditeler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Kullanılan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medyası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süresi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Yapılacak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operatif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işlem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myometriyal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derinlik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False-route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laserasyon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varlığı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IV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hidrasyon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82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Yüklenmesİnİn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önlenmesİ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Cerrahi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sürtesinin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&lt; 1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saat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Verilen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ve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geri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alınan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sıvının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takibi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Takip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aralığı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? </a:t>
                </a:r>
                <a:r>
                  <a:rPr lang="mr-IN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–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her 10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dakikada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bir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</a:p>
              <a:p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&gt; OAB (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~</m:t>
                    </m:r>
                    <m:r>
                      <a:rPr lang="tr-TR" sz="2400" b="0" i="1" smtClean="0">
                        <a:latin typeface="Cambria Math" charset="0"/>
                        <a:ea typeface="Cambria Math" charset="0"/>
                        <a:cs typeface="Cambria Math" charset="0"/>
                      </a:rPr>
                      <m:t>  </m:t>
                    </m:r>
                  </m:oMath>
                </a14:m>
                <a:r>
                  <a:rPr lang="tr-TR" sz="2400" b="0" dirty="0" smtClean="0">
                    <a:latin typeface="Times New Roman" charset="0"/>
                    <a:ea typeface="Cambria Math" charset="0"/>
                    <a:cs typeface="Cambria Math" charset="0"/>
                  </a:rPr>
                  <a:t>100 </a:t>
                </a:r>
                <a:r>
                  <a:rPr lang="tr-TR" sz="2400" b="0" dirty="0" err="1" smtClean="0">
                    <a:latin typeface="Times New Roman" charset="0"/>
                    <a:ea typeface="Cambria Math" charset="0"/>
                    <a:cs typeface="Cambria Math" charset="0"/>
                  </a:rPr>
                  <a:t>mmHg</a:t>
                </a:r>
                <a:r>
                  <a:rPr lang="tr-TR" sz="2400" b="0" dirty="0" smtClean="0">
                    <a:latin typeface="Times New Roman" charset="0"/>
                    <a:ea typeface="Cambria Math" charset="0"/>
                    <a:cs typeface="Cambria Math" charset="0"/>
                  </a:rPr>
                  <a:t>) üzerinde uzun süre çalışılmaması </a:t>
                </a:r>
              </a:p>
              <a:p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İntraservikal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dilüe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vazopressin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enjeksiyonu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*</a:t>
                </a:r>
              </a:p>
              <a:p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GnRHa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?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</a:endParaRPr>
              </a:p>
              <a:p>
                <a:pPr marL="0" indent="0">
                  <a:buNone/>
                </a:pPr>
                <a:r>
                  <a:rPr lang="en-US" sz="1800" dirty="0" smtClean="0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*Phillips </a:t>
                </a:r>
                <a:r>
                  <a:rPr lang="en-US" sz="1800" dirty="0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DR, </a:t>
                </a:r>
                <a:r>
                  <a:rPr lang="en-US" sz="1800" dirty="0" err="1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Nathanson</a:t>
                </a:r>
                <a:r>
                  <a:rPr lang="en-US" sz="1800" dirty="0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HG, </a:t>
                </a:r>
                <a:r>
                  <a:rPr lang="en-US" sz="1800" dirty="0" err="1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Milim</a:t>
                </a:r>
                <a:r>
                  <a:rPr lang="en-US" sz="1800" dirty="0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SJ, et al. The effect of dilute vasopressin solution on blood loss during operative hysteroscopy: a randomized controlled trial. </a:t>
                </a:r>
                <a:r>
                  <a:rPr lang="en-US" sz="1800" dirty="0" err="1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Obstet</a:t>
                </a:r>
                <a:r>
                  <a:rPr lang="en-US" sz="1800" dirty="0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1800" dirty="0" err="1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Gynecol</a:t>
                </a:r>
                <a:r>
                  <a:rPr lang="en-US" sz="1800" dirty="0">
                    <a:solidFill>
                      <a:srgbClr val="0070C0"/>
                    </a:solidFill>
                    <a:latin typeface="Times New Roman" charset="0"/>
                    <a:ea typeface="Times New Roman" charset="0"/>
                    <a:cs typeface="Times New Roman" charset="0"/>
                  </a:rPr>
                  <a:t> 1996; 88:761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545" t="-2105" r="-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58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Sıvı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yüklenmesİ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Sıvı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açığı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&gt;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500 - 750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ml 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elektrolitsiz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mr-IN" sz="2400" dirty="0" smtClean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1000- 1500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ml 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elektrolitli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hasta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değerlendirilir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Sıvı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açığı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&gt;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1000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elektrolitsiz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- 2500 ml 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elektrolitli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işlem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sonlandırılır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Yaşlı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komorbiditeleri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olan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hastalarda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&gt;750 ml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elektrolitsiz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-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1500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ml 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elektrolitli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)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işlem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sonlandırılır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Akım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hızı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verilen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geri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alınan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miktarını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gösteren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otomatik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infüzyon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pompaları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ACOG ve AAGL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tarafından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önerilmekte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88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Elektrolİtsİz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solüsyonlar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%5 Mannitol, %3 Sorbitol, %1,5 Glisin</a:t>
            </a: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Monopolar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elektrocerrahi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için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uygun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Sıvı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açığının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&gt;750 mL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hiponatremi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hipoosmolarite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Beyin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ödemi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(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kadınlarda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risk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daha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fazla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mr-IN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–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E2 ve P)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309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36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600" b="1" dirty="0" err="1" smtClean="0">
                <a:latin typeface="Times New Roman" charset="0"/>
                <a:ea typeface="Times New Roman" charset="0"/>
                <a:cs typeface="Times New Roman" charset="0"/>
              </a:rPr>
              <a:t>yüklenmesİ</a:t>
            </a:r>
            <a:r>
              <a:rPr lang="en-US" sz="3600" b="1" dirty="0" smtClean="0">
                <a:latin typeface="Times New Roman" charset="0"/>
                <a:ea typeface="Times New Roman" charset="0"/>
                <a:cs typeface="Times New Roman" charset="0"/>
              </a:rPr>
              <a:t> - </a:t>
            </a:r>
            <a:r>
              <a:rPr lang="en-US" sz="3600" b="1" dirty="0" err="1" smtClean="0">
                <a:latin typeface="Times New Roman" charset="0"/>
                <a:ea typeface="Times New Roman" charset="0"/>
                <a:cs typeface="Times New Roman" charset="0"/>
              </a:rPr>
              <a:t>komplİkasyonlar</a:t>
            </a:r>
            <a:endParaRPr lang="en-US" sz="36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Kalp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yetmezliği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pulmoner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laringeal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ödem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dilüsyonel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anemi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Hiponatremi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hipoosmolarite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hiperamonyemi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hiperglisemi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Nörolojik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semptomlar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konuşma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görme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bozukluğu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bulantı-kusma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konfüzyon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konvülzyon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koma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5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Yüklenmesİ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-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yönetİM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Sıvı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açığının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fazla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olduğu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olgularda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perop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ve postop ilk 4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saat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Na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düzeyinin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takibi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  <a:sym typeface="Wingdings"/>
                </a:endParaRPr>
              </a:p>
              <a:p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Asemptomatik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hipervolemi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sıvı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kısıtlaması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  <a:ea typeface="Cambria Math" charset="0"/>
                        <a:cs typeface="Cambria Math" charset="0"/>
                        <a:sym typeface="Wingdings"/>
                      </a:rPr>
                      <m:t>±</m:t>
                    </m:r>
                  </m:oMath>
                </a14:m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diüretikler (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furosemid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) ile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takip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edilebilir</a:t>
                </a:r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  <a:sym typeface="Wingdings"/>
                </a:endParaRPr>
              </a:p>
              <a:p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Ciddi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hiponatremi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 (&lt;125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mmol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/L)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yoğun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bakım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şartlarında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multidisipliner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takip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,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gerekli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olgularda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hipertonik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solüsyonlar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(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3 %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NaCl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-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1–2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mmol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/L/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saat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) 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ve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hemodializ</a:t>
                </a:r>
                <a:endParaRPr lang="en-US" sz="2400" dirty="0" smtClean="0">
                  <a:latin typeface="Times New Roman" charset="0"/>
                  <a:ea typeface="Times New Roman" charset="0"/>
                  <a:cs typeface="Times New Roman" charset="0"/>
                  <a:sym typeface="Wingdings"/>
                </a:endParaRPr>
              </a:p>
              <a:p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Akut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derin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hiponatremi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 (&lt;120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mmol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  <a:sym typeface="Wingdings"/>
                  </a:rPr>
                  <a:t>/L) 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100 ml 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bolus 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3 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%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NaCl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&gt;10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dak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</a:p>
              <a:p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24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saate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6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mmol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/L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artış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hedeflenmektedir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 (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santral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 </a:t>
                </a:r>
                <a:r>
                  <a:rPr lang="en-US" sz="2400" dirty="0" err="1">
                    <a:latin typeface="Times New Roman" charset="0"/>
                    <a:ea typeface="Times New Roman" charset="0"/>
                    <a:cs typeface="Times New Roman" charset="0"/>
                  </a:rPr>
                  <a:t>pontin</a:t>
                </a:r>
                <a:r>
                  <a:rPr lang="en-US" sz="2400" dirty="0">
                    <a:latin typeface="Times New Roman" charset="0"/>
                    <a:ea typeface="Times New Roman" charset="0"/>
                    <a:cs typeface="Times New Roman" charset="0"/>
                  </a:rPr>
                  <a:t> </a:t>
                </a:r>
                <a:r>
                  <a:rPr lang="en-US" sz="2400" dirty="0" err="1" smtClean="0">
                    <a:latin typeface="Times New Roman" charset="0"/>
                    <a:ea typeface="Times New Roman" charset="0"/>
                    <a:cs typeface="Times New Roman" charset="0"/>
                  </a:rPr>
                  <a:t>miyelinolizis</a:t>
                </a:r>
                <a:r>
                  <a:rPr lang="en-US" sz="2400" dirty="0" smtClean="0">
                    <a:latin typeface="Times New Roman" charset="0"/>
                    <a:ea typeface="Times New Roman" charset="0"/>
                    <a:cs typeface="Times New Roman" charset="0"/>
                  </a:rPr>
                  <a:t>)</a:t>
                </a:r>
                <a:endParaRPr lang="en-US" sz="2400" dirty="0">
                  <a:latin typeface="Times New Roman" charset="0"/>
                  <a:ea typeface="Times New Roman" charset="0"/>
                  <a:cs typeface="Times New Roman" charset="0"/>
                  <a:sym typeface="Wingdings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545" t="-2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8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yüklenmesİ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-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Yönetİm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Vital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bulgular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santral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venöz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basınç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O2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saturasyonu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Mental,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respiratuar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kardiyak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fonksiyonlar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idrar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çıkışının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değerlendirilmesi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Hct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platlet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BUN,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kreatinin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elektrolit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glukoz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amonyum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plazma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osmolaritesi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184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Kanama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Operatif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işlemler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Perop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kanayan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odakların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koagülasyonu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basıncın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arttırılması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Postop.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kanama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intrakaviter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foley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Nadiren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uterin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arter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embolizasyonu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histerektomi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39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enfeksİyon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Nadir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(&lt;%1)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Aktif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pelvik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enfeksiyon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kronik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endometrit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varlığında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risk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artar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Rutin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proflaktik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antibiyotik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kullanımı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önerilmemekte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Vaginal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temizlik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ile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ilgili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veri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yok </a:t>
            </a:r>
            <a: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povidon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iyot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Gaz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embolİsİ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CO2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medyası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olarak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kullanımı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laparoskopik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insuflatör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kullanımı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distansiyon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medyası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kullanılan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olgularda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da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gelişebilir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Şüphe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varlığında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işleme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derhal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son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verilir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O2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saturasyonu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nd-tidal CO2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basıncının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düşmesi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akciğer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ödemi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kardiyovasküler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kollaps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%100 O2,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hastaya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sol lateral ve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baş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aşağı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pozisyonu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verilir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483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Preoperatİf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hazırlık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Onam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formu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mr-IN" sz="2400" dirty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komplikasyonların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açıklanması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Sistemik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pelvik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muaeyene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Gerekli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olgularda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vaginal/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kültür</a:t>
            </a: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İdeal zaman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mensturasyonu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takiben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-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foliküler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faz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içerisinde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Myom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rezeksiyonu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ablasyon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plananan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hastalarda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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endometriyal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hazırlık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Sevikal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hazırlık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  <a:sym typeface="Wingdings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Hastaya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uyumadan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önce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pozisyon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verilmesi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544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Gaz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embolİsİ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mr-IN" sz="4000" b="1" dirty="0" smtClean="0">
                <a:latin typeface="Times New Roman" charset="0"/>
                <a:ea typeface="Times New Roman" charset="0"/>
                <a:cs typeface="Times New Roman" charset="0"/>
              </a:rPr>
              <a:t>–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rİsk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faktörlerİ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Histeroskopun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birçok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kez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kaviteden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çıkarılması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tekrar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yerleştirilmesi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Elektrocerrahi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kullanımı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ile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buhar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oluşumu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Trendelelenburg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pozisyonu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Yüksek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basınçlarda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çalışılması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artmış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sıvı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açığı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öncesi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sistemdeki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tüm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havanın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boşaltılmaması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3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Vazovagal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senkop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Baş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dönmesi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bulantı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terleme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solgunluk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bradikardi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gibi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prodromal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bulgular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ara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verilir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Hasta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trendelenburg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pozisyonuna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getirilir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IV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hidrasyon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gerekli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olgularda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atropin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uygulanabilir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79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err="1" smtClean="0">
                <a:latin typeface="Times New Roman" charset="0"/>
                <a:ea typeface="Times New Roman" charset="0"/>
                <a:cs typeface="Times New Roman" charset="0"/>
              </a:rPr>
              <a:t>elektrocerrahİ</a:t>
            </a:r>
            <a:r>
              <a:rPr lang="en-US" sz="36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3600" b="1" dirty="0" err="1" smtClean="0">
                <a:latin typeface="Times New Roman" charset="0"/>
                <a:ea typeface="Times New Roman" charset="0"/>
                <a:cs typeface="Times New Roman" charset="0"/>
              </a:rPr>
              <a:t>komplİkasyonları</a:t>
            </a:r>
            <a:endParaRPr lang="en-US" sz="36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Uterus,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komşu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organ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vaginada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yaralanmalar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Özellikle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tubal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ostiumlara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yakın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çalışıldığında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risk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fazla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sırasında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enstrümanların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hareket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halinde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olması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önemli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Enstrümanların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ileriye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doğru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hareketinden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kaçınılması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Elektrot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yalıtım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kusurları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Termal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hasarlar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geç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bulgu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verebilir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!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98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Tümör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hücrelerİnİn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yayılımı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Endometrium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kanseri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olgularında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periton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boşluğuna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tümör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hücrelerinin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yayılımı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Bu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hücrelerin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persistans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implantasyon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ihtimali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?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Gözlemsel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çalışmaları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içeren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bir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metanalizde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pozitif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peritoneal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sitoloji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sıklığında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fark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gösterilemedi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Daha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fazla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çalışmaya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ihtiyaç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var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Yazbeck C,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Dhainaut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C,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Batallan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A, et al. [Diagnostic hysteroscopy and risk of peritoneal dissemination of tumor cells].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Gynecol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Obstet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Fertil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2005; 33:247.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70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postoperatİf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bakım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Hafif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kramp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tarzında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ağrı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miktarda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vaginal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kanama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Asetaminofen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NSAİDs</a:t>
            </a: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sonrası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beklenen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iyileşme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sürecini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göstermeyen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hastalarda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komplikasyonların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dışlanması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erken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tanı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tedavi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!!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01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591939"/>
            <a:ext cx="10058400" cy="160934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err="1" smtClean="0">
                <a:latin typeface="Times New Roman" charset="0"/>
                <a:ea typeface="Times New Roman" charset="0"/>
                <a:cs typeface="Times New Roman" charset="0"/>
              </a:rPr>
              <a:t>teşekkürler</a:t>
            </a:r>
            <a:endParaRPr lang="en-US" sz="44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1663" y="2680462"/>
            <a:ext cx="8955024" cy="293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290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503682"/>
            <a:ext cx="10058400" cy="1609344"/>
          </a:xfrm>
        </p:spPr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kesİn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KontrendİKAsyonlar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Bilinen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intrauterin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gebelik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Aktif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pelvik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enfeksiyon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Bilinen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uterin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*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maliğnite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8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Servİkal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hazırlık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6340602" cy="4050792"/>
          </a:xfrm>
        </p:spPr>
        <p:txBody>
          <a:bodyPr>
            <a:normAutofit fontScale="92500"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Komplikasyonların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yaklaşık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%50’si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dilatasyon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aşaması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ile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ilgili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Tüm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hastalarda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gerekli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değil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diagnostik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olgularda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kavitenin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distansiyonu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sağlanamayabilir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u="sng" dirty="0" err="1">
                <a:latin typeface="Times New Roman" charset="0"/>
                <a:ea typeface="Times New Roman" charset="0"/>
                <a:cs typeface="Times New Roman" charset="0"/>
              </a:rPr>
              <a:t>Mizoprostol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/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dinoproston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veya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osmotik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dilatatörler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&gt;5mm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histeroskop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kullanımı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stenoz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öyküsü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Menopoz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450" y="2093976"/>
            <a:ext cx="4781550" cy="40513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6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servİkal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hazırlık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Mizoprostol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  <a:sym typeface="Wingdings"/>
              </a:rPr>
              <a:t>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dilatasyon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ihtiyacı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daha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komplikasyon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oranları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daha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 smtClean="0">
                <a:latin typeface="Times New Roman" charset="0"/>
                <a:ea typeface="Times New Roman" charset="0"/>
                <a:cs typeface="Times New Roman" charset="0"/>
              </a:rPr>
              <a:t>düşük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Yan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etkileri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: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ağrı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vaginal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kanama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ateş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Optimal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doz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,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uygulama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yolu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zaman??</a:t>
            </a: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12-24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saat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öncesi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vaginal 200-400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micgr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mizoprostol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Postmenopozal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hastalarda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öncesinde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2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hafta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vaginal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östrojen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623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servİkal</a:t>
            </a:r>
            <a:r>
              <a:rPr lang="en-US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4000" b="1" dirty="0" err="1" smtClean="0">
                <a:latin typeface="Times New Roman" charset="0"/>
                <a:ea typeface="Times New Roman" charset="0"/>
                <a:cs typeface="Times New Roman" charset="0"/>
              </a:rPr>
              <a:t>stenoz</a:t>
            </a:r>
            <a:endParaRPr lang="en-US" sz="4000" b="1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İşlem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öncesi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servikal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hazırlık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Ofis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histeroskop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ve v</a:t>
            </a:r>
            <a:r>
              <a:rPr lang="en-US" sz="2400" dirty="0" smtClean="0">
                <a:latin typeface="Times New Roman" charset="0"/>
                <a:ea typeface="Times New Roman" charset="0"/>
                <a:cs typeface="Times New Roman" charset="0"/>
              </a:rPr>
              <a:t>aginoskopik/no-touch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teknik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ile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direkt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gözlem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altında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giriş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İntraservikal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dilüe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vazopressin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enjeksiyonu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Ultrasonografi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eşliğinde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2400" dirty="0" err="1">
                <a:latin typeface="Times New Roman" charset="0"/>
                <a:ea typeface="Times New Roman" charset="0"/>
                <a:cs typeface="Times New Roman" charset="0"/>
              </a:rPr>
              <a:t>giriş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en-US" sz="24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Phillips DR,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Nathanson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HG,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Milim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SJ,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Haselkorn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JS. The effect of dilute vasopressin solution on the force needed for cervical dilatation: a randomized controlled trial.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Obstet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US" sz="1800" dirty="0" err="1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Gynecol</a:t>
            </a:r>
            <a:r>
              <a:rPr lang="en-US" sz="1800" dirty="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1997; 89:507.</a:t>
            </a:r>
          </a:p>
          <a:p>
            <a:pPr marL="0" indent="0">
              <a:buNone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0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Vagİnoskopİk/n0-touch teknİk</a:t>
            </a:r>
            <a:endParaRPr lang="tr-TR"/>
          </a:p>
        </p:txBody>
      </p:sp>
      <p:pic>
        <p:nvPicPr>
          <p:cNvPr id="4" name="Zeynep Tas YENI.wmv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934" y="1546225"/>
            <a:ext cx="10837333" cy="4572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74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Vagİnoskopİk/n0-touch teknİk</a:t>
            </a:r>
            <a:endParaRPr lang="tr-TR"/>
          </a:p>
        </p:txBody>
      </p:sp>
      <p:pic>
        <p:nvPicPr>
          <p:cNvPr id="4" name="Hatice  Donmez.wmv">
            <a:hlinkClick r:id="" action="ppaction://media"/>
          </p:cNvPr>
          <p:cNvPicPr>
            <a:picLocks noGrp="1" noChangeAspect="1"/>
          </p:cNvPicPr>
          <p:nvPr>
            <p:ph sz="quarter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934" y="1527175"/>
            <a:ext cx="10837333" cy="4572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28" y="88159"/>
            <a:ext cx="496972" cy="503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492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391</TotalTime>
  <Words>1211</Words>
  <Application>Microsoft Macintosh PowerPoint</Application>
  <PresentationFormat>Widescreen</PresentationFormat>
  <Paragraphs>178</Paragraphs>
  <Slides>35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3" baseType="lpstr">
      <vt:lpstr>Calibri</vt:lpstr>
      <vt:lpstr>Cambria Math</vt:lpstr>
      <vt:lpstr>Rockwell</vt:lpstr>
      <vt:lpstr>Rockwell Condensed</vt:lpstr>
      <vt:lpstr>Rockwell Extra Bold</vt:lpstr>
      <vt:lpstr>Times New Roman</vt:lpstr>
      <vt:lpstr>Wingdings</vt:lpstr>
      <vt:lpstr>Wood Type</vt:lpstr>
      <vt:lpstr>Hİsteroskopİk uygulamalarda morbİdİte ve mortalİteden kaçınma yolları</vt:lpstr>
      <vt:lpstr>hİsteroskopİ</vt:lpstr>
      <vt:lpstr>Preoperatİf hazırlık </vt:lpstr>
      <vt:lpstr>kesİn KontrendİKAsyonlar</vt:lpstr>
      <vt:lpstr>Servİkal hazırlık</vt:lpstr>
      <vt:lpstr>servİkal hazırlık</vt:lpstr>
      <vt:lpstr>servİkal stenoz</vt:lpstr>
      <vt:lpstr>Vagİnoskopİk/n0-touch teknİk</vt:lpstr>
      <vt:lpstr>Vagİnoskopİk/n0-touch teknİk</vt:lpstr>
      <vt:lpstr>Komplİkasyonların önlenmesİ</vt:lpstr>
      <vt:lpstr>komplİkasyonlar</vt:lpstr>
      <vt:lpstr>komplİkasyonlar</vt:lpstr>
      <vt:lpstr>Komplİkasyonlar</vt:lpstr>
      <vt:lpstr>uterİn perforasyon</vt:lpstr>
      <vt:lpstr>uterİn Perforasyon</vt:lpstr>
      <vt:lpstr>uterİn perforasyon</vt:lpstr>
      <vt:lpstr>Sıvı Yüklenmesİ</vt:lpstr>
      <vt:lpstr>PowerPoint Presentation</vt:lpstr>
      <vt:lpstr>İntrauterİn Basınç</vt:lpstr>
      <vt:lpstr>Rİsk faktörlerİ</vt:lpstr>
      <vt:lpstr>Sıvı Yüklenmesİnİn önlenmesİ</vt:lpstr>
      <vt:lpstr>Sıvı yüklenmesİ</vt:lpstr>
      <vt:lpstr>Elektrolİtsİz solüsyonlar</vt:lpstr>
      <vt:lpstr>Sıvı yüklenmesİ - komplİkasyonlar</vt:lpstr>
      <vt:lpstr>Sıvı Yüklenmesİ - yönetİM</vt:lpstr>
      <vt:lpstr>Sıvı yüklenmesİ - Yönetİm</vt:lpstr>
      <vt:lpstr>Kanama</vt:lpstr>
      <vt:lpstr>enfeksİyon</vt:lpstr>
      <vt:lpstr>Gaz embolİsİ</vt:lpstr>
      <vt:lpstr>Gaz embolİsİ – rİsk faktörlerİ</vt:lpstr>
      <vt:lpstr>Vazovagal senkop</vt:lpstr>
      <vt:lpstr>elektrocerrahİ komplİkasyonları</vt:lpstr>
      <vt:lpstr>Tümör hücrelerİnİn yayılımı </vt:lpstr>
      <vt:lpstr>postoperatİf bakım</vt:lpstr>
      <vt:lpstr>teşekkürler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112</cp:revision>
  <dcterms:created xsi:type="dcterms:W3CDTF">2018-03-09T18:14:17Z</dcterms:created>
  <dcterms:modified xsi:type="dcterms:W3CDTF">2018-03-10T18:57:13Z</dcterms:modified>
</cp:coreProperties>
</file>