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m4v" ContentType="video/unknown"/>
  <Default Extension="rels" ContentType="application/vnd.openxmlformats-package.relationships+xml"/>
  <Default Extension="MOV" ContentType="video/unknown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0"/>
  </p:notesMasterIdLst>
  <p:sldIdLst>
    <p:sldId id="295" r:id="rId2"/>
    <p:sldId id="335" r:id="rId3"/>
    <p:sldId id="351" r:id="rId4"/>
    <p:sldId id="336" r:id="rId5"/>
    <p:sldId id="352" r:id="rId6"/>
    <p:sldId id="320" r:id="rId7"/>
    <p:sldId id="321" r:id="rId8"/>
    <p:sldId id="333" r:id="rId9"/>
    <p:sldId id="334" r:id="rId10"/>
    <p:sldId id="337" r:id="rId11"/>
    <p:sldId id="325" r:id="rId12"/>
    <p:sldId id="338" r:id="rId13"/>
    <p:sldId id="339" r:id="rId14"/>
    <p:sldId id="349" r:id="rId15"/>
    <p:sldId id="350" r:id="rId16"/>
    <p:sldId id="340" r:id="rId17"/>
    <p:sldId id="341" r:id="rId18"/>
    <p:sldId id="342" r:id="rId19"/>
    <p:sldId id="343" r:id="rId20"/>
    <p:sldId id="327" r:id="rId21"/>
    <p:sldId id="346" r:id="rId22"/>
    <p:sldId id="347" r:id="rId23"/>
    <p:sldId id="326" r:id="rId24"/>
    <p:sldId id="355" r:id="rId25"/>
    <p:sldId id="345" r:id="rId26"/>
    <p:sldId id="317" r:id="rId27"/>
    <p:sldId id="354" r:id="rId28"/>
    <p:sldId id="310" r:id="rId2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 snapToGrid="0" snapToObjects="1">
      <p:cViewPr varScale="1">
        <p:scale>
          <a:sx n="91" d="100"/>
          <a:sy n="91" d="100"/>
        </p:scale>
        <p:origin x="-215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notesMaster" Target="notesMasters/notesMaster1.xml"/><Relationship Id="rId31" Type="http://schemas.openxmlformats.org/officeDocument/2006/relationships/printerSettings" Target="printerSettings/printerSettings1.bin"/><Relationship Id="rId32" Type="http://schemas.openxmlformats.org/officeDocument/2006/relationships/presProps" Target="pres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viewProps" Target="viewProps.xml"/><Relationship Id="rId34" Type="http://schemas.openxmlformats.org/officeDocument/2006/relationships/theme" Target="theme/theme1.xml"/><Relationship Id="rId3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FA0325-3F9C-1840-B24D-FD15BC327CD4}" type="datetimeFigureOut">
              <a:rPr lang="en-US" smtClean="0"/>
              <a:t>4/30/17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12632A-063D-9A43-BFC3-D7A89EFC6B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126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2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000" dirty="0" err="1" smtClean="0"/>
              <a:t>Servikal</a:t>
            </a:r>
            <a:r>
              <a:rPr lang="tr-TR" sz="2000" dirty="0" smtClean="0"/>
              <a:t> </a:t>
            </a:r>
            <a:r>
              <a:rPr lang="tr-TR" sz="2000" dirty="0" err="1" smtClean="0"/>
              <a:t>vazopressin</a:t>
            </a:r>
            <a:r>
              <a:rPr lang="tr-TR" sz="2000" dirty="0" smtClean="0"/>
              <a:t> enjeksiyonu (20 U / 20 ml </a:t>
            </a:r>
            <a:r>
              <a:rPr lang="tr-TR" sz="2000" dirty="0" err="1" smtClean="0"/>
              <a:t>salin</a:t>
            </a:r>
            <a:r>
              <a:rPr lang="tr-TR" sz="2000" smtClean="0"/>
              <a:t>)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12632A-063D-9A43-BFC3-D7A89EFC6BF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9994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12632A-063D-9A43-BFC3-D7A89EFC6BF9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635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9939" name="2 Not Yer Tutucusu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</a:endParaRPr>
          </a:p>
        </p:txBody>
      </p:sp>
      <p:sp>
        <p:nvSpPr>
          <p:cNvPr id="39940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fld id="{6170A28C-E894-604E-A89B-BA98317797D2}" type="slidenum">
              <a:rPr lang="en-US"/>
              <a:pPr eaLnBrk="1" hangingPunct="1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12632A-063D-9A43-BFC3-D7A89EFC6BF9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635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12632A-063D-9A43-BFC3-D7A89EFC6BF9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635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12632A-063D-9A43-BFC3-D7A89EFC6BF9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3445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12632A-063D-9A43-BFC3-D7A89EFC6BF9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3445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r>
              <a:rPr lang="en-US" sz="1200" b="0" i="0" u="none" strike="noStrike" cap="none" baseline="0" dirty="0" smtClean="0"/>
              <a:t>In 1968 </a:t>
            </a:r>
            <a:r>
              <a:rPr lang="en-US" sz="1200" b="0" i="0" u="none" strike="noStrike" cap="none" baseline="0" dirty="0" err="1" smtClean="0"/>
              <a:t>menken</a:t>
            </a:r>
            <a:r>
              <a:rPr lang="en-US" sz="1200" b="0" i="0" u="none" strike="noStrike" cap="none" baseline="0" dirty="0" smtClean="0"/>
              <a:t> used a viscous material to distend the </a:t>
            </a:r>
            <a:r>
              <a:rPr lang="en-US" sz="1200" b="0" i="0" u="none" strike="noStrike" cap="none" baseline="0" dirty="0" err="1" smtClean="0"/>
              <a:t>uyterine</a:t>
            </a:r>
            <a:r>
              <a:rPr lang="en-US" sz="1200" b="0" i="0" u="none" strike="noStrike" cap="none" baseline="0" dirty="0" smtClean="0"/>
              <a:t> cavity. Although it was inert and nonconductive, it was yellowish in color and not </a:t>
            </a:r>
            <a:r>
              <a:rPr lang="en-US" sz="1200" b="0" i="0" u="none" strike="noStrike" cap="none" baseline="0" dirty="0" err="1" smtClean="0"/>
              <a:t>biogradeble</a:t>
            </a:r>
            <a:r>
              <a:rPr lang="en-US" sz="1200" b="0" i="0" u="none" strike="noStrike" cap="none" baseline="0" dirty="0" smtClean="0"/>
              <a:t>, limited its usefulness</a:t>
            </a:r>
          </a:p>
          <a:p>
            <a:pPr marL="0" marR="0" lvl="0" indent="0" algn="l" rtl="0">
              <a:buSzPct val="25000"/>
              <a:buFont typeface="Arial"/>
              <a:buNone/>
            </a:pPr>
            <a:r>
              <a:rPr lang="en-US" sz="1200" b="0" i="0" u="none" strike="noStrike" cap="none" baseline="0" dirty="0" smtClean="0"/>
              <a:t>In 1970, Edstrom and </a:t>
            </a:r>
            <a:r>
              <a:rPr lang="en-US" sz="1200" b="0" i="0" u="none" strike="noStrike" cap="none" baseline="0" dirty="0" err="1" smtClean="0"/>
              <a:t>Fernstrom</a:t>
            </a:r>
            <a:r>
              <a:rPr lang="en-US" sz="1200" b="0" i="0" u="none" strike="noStrike" cap="none" baseline="0" dirty="0" smtClean="0"/>
              <a:t> described the use of 32% Dextran 70 in 10%dextrose in water as a distending medium for </a:t>
            </a:r>
            <a:r>
              <a:rPr lang="en-US" sz="1200" b="0" i="0" u="none" strike="noStrike" cap="none" baseline="0" dirty="0" err="1" smtClean="0"/>
              <a:t>hysterescopy</a:t>
            </a:r>
            <a:r>
              <a:rPr lang="en-US" sz="1200" b="0" i="0" u="none" strike="noStrike" cap="none" baseline="0" dirty="0" smtClean="0"/>
              <a:t>.</a:t>
            </a:r>
          </a:p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r>
              <a:rPr lang="en-US" sz="1200" b="0" i="0" u="none" strike="noStrike" cap="none" baseline="0" dirty="0" smtClean="0"/>
              <a:t>This solution is quite </a:t>
            </a:r>
            <a:r>
              <a:rPr lang="en-US" sz="1200" b="0" i="0" u="none" strike="noStrike" cap="none" baseline="0" dirty="0" err="1" smtClean="0"/>
              <a:t>vicous</a:t>
            </a:r>
            <a:r>
              <a:rPr lang="en-US" sz="1200" b="0" i="0" u="none" strike="noStrike" cap="none" baseline="0" dirty="0" smtClean="0"/>
              <a:t> but it was clear and allowed the </a:t>
            </a:r>
            <a:r>
              <a:rPr lang="en-US" sz="1200" b="0" i="0" u="none" strike="noStrike" cap="none" baseline="0" dirty="0" err="1" smtClean="0"/>
              <a:t>hysteroscope</a:t>
            </a:r>
            <a:r>
              <a:rPr lang="en-US" sz="1200" b="0" i="0" u="none" strike="noStrike" cap="none" baseline="0" dirty="0" smtClean="0"/>
              <a:t> to be used for diagnostic as well as therapeutic use. </a:t>
            </a:r>
            <a:r>
              <a:rPr lang="en-US" sz="1200" b="0" i="0" u="none" strike="noStrike" cap="none" baseline="0" dirty="0" err="1" smtClean="0"/>
              <a:t>Hyskon</a:t>
            </a:r>
            <a:r>
              <a:rPr lang="en-US" sz="1200" b="0" i="0" u="none" strike="noStrike" cap="none" baseline="0" dirty="0" smtClean="0"/>
              <a:t> which is currently available and approved for </a:t>
            </a:r>
            <a:r>
              <a:rPr lang="en-US" sz="1200" b="0" i="0" u="none" strike="noStrike" cap="none" baseline="0" dirty="0" err="1" smtClean="0"/>
              <a:t>hysteroscopic</a:t>
            </a:r>
            <a:r>
              <a:rPr lang="en-US" sz="1200" b="0" i="0" u="none" strike="noStrike" cap="none" baseline="0" dirty="0" smtClean="0"/>
              <a:t> use, is a 32% solution of the 70000 molecular weight form This fluid is clear, sterile, electrolyte free, nonconductive, not easily miscible with blood.</a:t>
            </a:r>
          </a:p>
          <a:p>
            <a:pPr marL="0" marR="0" lvl="0" indent="0" algn="l" rtl="0">
              <a:buSzPct val="25000"/>
              <a:buFont typeface="Arial"/>
              <a:buNone/>
            </a:pPr>
            <a:r>
              <a:rPr lang="en-US" sz="1200" b="0" i="0" u="none" strike="noStrike" cap="none" baseline="0" dirty="0" smtClean="0"/>
              <a:t>Instruments must be cleaned to prevent crystallization which will occlude channels and valves.</a:t>
            </a:r>
          </a:p>
          <a:p>
            <a:pPr marL="0" marR="0" lvl="0" indent="0" algn="l" rtl="0">
              <a:buSzPct val="25000"/>
              <a:buFont typeface="Arial"/>
              <a:buNone/>
            </a:pPr>
            <a:endParaRPr lang="en-US" sz="1200" b="0" i="0" u="none" strike="noStrike" cap="none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12632A-063D-9A43-BFC3-D7A89EFC6BF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5532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SERVİKO İSTMİK KANAL</a:t>
            </a:r>
            <a:r>
              <a:rPr lang="en-US" baseline="0" dirty="0" smtClean="0"/>
              <a:t> SİNİR LİFLERİ ZENGİN VE HASSAS.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12632A-063D-9A43-BFC3-D7A89EFC6BF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635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Hastadan</a:t>
            </a:r>
            <a:r>
              <a:rPr lang="en-US" dirty="0" smtClean="0"/>
              <a:t> 1 m </a:t>
            </a:r>
            <a:r>
              <a:rPr lang="en-US" dirty="0" err="1" smtClean="0"/>
              <a:t>yukseklıkte</a:t>
            </a:r>
            <a:r>
              <a:rPr lang="en-US" dirty="0" smtClean="0"/>
              <a:t> 75 </a:t>
            </a:r>
            <a:r>
              <a:rPr lang="en-US" dirty="0" err="1" smtClean="0"/>
              <a:t>mmhg</a:t>
            </a:r>
            <a:endParaRPr lang="en-US" dirty="0" smtClean="0"/>
          </a:p>
          <a:p>
            <a:r>
              <a:rPr lang="en-US" dirty="0" smtClean="0"/>
              <a:t>1.5</a:t>
            </a:r>
            <a:r>
              <a:rPr lang="en-US" baseline="0" dirty="0" smtClean="0"/>
              <a:t> m </a:t>
            </a:r>
            <a:r>
              <a:rPr lang="en-US" baseline="0" dirty="0" err="1" smtClean="0"/>
              <a:t>yukseklıkte</a:t>
            </a:r>
            <a:r>
              <a:rPr lang="en-US" baseline="0" dirty="0" smtClean="0"/>
              <a:t> 110 </a:t>
            </a:r>
            <a:r>
              <a:rPr lang="en-US" baseline="0" dirty="0" err="1" smtClean="0"/>
              <a:t>mmhg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basınc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saglanmaktadır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12632A-063D-9A43-BFC3-D7A89EFC6BF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635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Shape 45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54" name="Shape 45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909957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Shape 46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64" name="Shape 46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465" name="Shape 465"/>
          <p:cNvSpPr txBox="1"/>
          <p:nvPr/>
        </p:nvSpPr>
        <p:spPr>
          <a:xfrm>
            <a:off x="3884612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Font typeface="Arial"/>
              <a:buNone/>
            </a:pPr>
            <a:r>
              <a:rPr lang="en-US" sz="1200" b="0" i="0" u="none" strike="noStrike" cap="none" baseline="0"/>
              <a:t>*</a:t>
            </a:r>
          </a:p>
        </p:txBody>
      </p:sp>
    </p:spTree>
    <p:extLst>
      <p:ext uri="{BB962C8B-B14F-4D97-AF65-F5344CB8AC3E}">
        <p14:creationId xmlns:p14="http://schemas.microsoft.com/office/powerpoint/2010/main" val="11504336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12632A-063D-9A43-BFC3-D7A89EFC6BF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635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Hastadan</a:t>
            </a:r>
            <a:r>
              <a:rPr lang="en-US" dirty="0" smtClean="0"/>
              <a:t> 1 m </a:t>
            </a:r>
            <a:r>
              <a:rPr lang="en-US" dirty="0" err="1" smtClean="0"/>
              <a:t>yukseklıkte</a:t>
            </a:r>
            <a:r>
              <a:rPr lang="en-US" dirty="0" smtClean="0"/>
              <a:t> 75 </a:t>
            </a:r>
            <a:r>
              <a:rPr lang="en-US" dirty="0" err="1" smtClean="0"/>
              <a:t>mmhg</a:t>
            </a:r>
            <a:endParaRPr lang="en-US" dirty="0" smtClean="0"/>
          </a:p>
          <a:p>
            <a:r>
              <a:rPr lang="en-US" dirty="0" smtClean="0"/>
              <a:t>1.5</a:t>
            </a:r>
            <a:r>
              <a:rPr lang="en-US" baseline="0" dirty="0" smtClean="0"/>
              <a:t> m </a:t>
            </a:r>
            <a:r>
              <a:rPr lang="en-US" baseline="0" dirty="0" err="1" smtClean="0"/>
              <a:t>yukseklıkte</a:t>
            </a:r>
            <a:r>
              <a:rPr lang="en-US" baseline="0" dirty="0" smtClean="0"/>
              <a:t> 110 </a:t>
            </a:r>
            <a:r>
              <a:rPr lang="en-US" baseline="0" dirty="0" err="1" smtClean="0"/>
              <a:t>mmhg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basınc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saglanmaktadır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12632A-063D-9A43-BFC3-D7A89EFC6BF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635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Hastadan</a:t>
            </a:r>
            <a:r>
              <a:rPr lang="en-US" dirty="0" smtClean="0"/>
              <a:t> 1 m </a:t>
            </a:r>
            <a:r>
              <a:rPr lang="en-US" dirty="0" err="1" smtClean="0"/>
              <a:t>yukseklıkte</a:t>
            </a:r>
            <a:r>
              <a:rPr lang="en-US" dirty="0" smtClean="0"/>
              <a:t> 75 </a:t>
            </a:r>
            <a:r>
              <a:rPr lang="en-US" dirty="0" err="1" smtClean="0"/>
              <a:t>mmhg</a:t>
            </a:r>
            <a:endParaRPr lang="en-US" dirty="0" smtClean="0"/>
          </a:p>
          <a:p>
            <a:r>
              <a:rPr lang="en-US" dirty="0" smtClean="0"/>
              <a:t>1.5</a:t>
            </a:r>
            <a:r>
              <a:rPr lang="en-US" baseline="0" dirty="0" smtClean="0"/>
              <a:t> m </a:t>
            </a:r>
            <a:r>
              <a:rPr lang="en-US" baseline="0" dirty="0" err="1" smtClean="0"/>
              <a:t>yukseklıkte</a:t>
            </a:r>
            <a:r>
              <a:rPr lang="en-US" baseline="0" dirty="0" smtClean="0"/>
              <a:t> 110 </a:t>
            </a:r>
            <a:r>
              <a:rPr lang="en-US" baseline="0" dirty="0" err="1" smtClean="0"/>
              <a:t>mmhg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basınc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saglanmaktadır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12632A-063D-9A43-BFC3-D7A89EFC6BF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635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tr-TR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4/30/17</a:t>
            </a:fld>
            <a:endParaRPr lang="tr-TR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Click to edit Master text styles</a:t>
            </a:r>
          </a:p>
          <a:p>
            <a:pPr lvl="1" eaLnBrk="1" latinLnBrk="0" hangingPunct="1"/>
            <a:r>
              <a:rPr lang="tr-TR" smtClean="0"/>
              <a:t>Second level</a:t>
            </a:r>
          </a:p>
          <a:p>
            <a:pPr lvl="2" eaLnBrk="1" latinLnBrk="0" hangingPunct="1"/>
            <a:r>
              <a:rPr lang="tr-TR" smtClean="0"/>
              <a:t>Third level</a:t>
            </a:r>
          </a:p>
          <a:p>
            <a:pPr lvl="3" eaLnBrk="1" latinLnBrk="0" hangingPunct="1"/>
            <a:r>
              <a:rPr lang="tr-TR" smtClean="0"/>
              <a:t>Fourth level</a:t>
            </a:r>
          </a:p>
          <a:p>
            <a:pPr lvl="4" eaLnBrk="1" latinLnBrk="0" hangingPunct="1"/>
            <a:r>
              <a:rPr lang="tr-TR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4/30/17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Click to edit Master text styles</a:t>
            </a:r>
          </a:p>
          <a:p>
            <a:pPr lvl="1" eaLnBrk="1" latinLnBrk="0" hangingPunct="1"/>
            <a:r>
              <a:rPr lang="tr-TR" smtClean="0"/>
              <a:t>Second level</a:t>
            </a:r>
          </a:p>
          <a:p>
            <a:pPr lvl="2" eaLnBrk="1" latinLnBrk="0" hangingPunct="1"/>
            <a:r>
              <a:rPr lang="tr-TR" smtClean="0"/>
              <a:t>Third level</a:t>
            </a:r>
          </a:p>
          <a:p>
            <a:pPr lvl="3" eaLnBrk="1" latinLnBrk="0" hangingPunct="1"/>
            <a:r>
              <a:rPr lang="tr-TR" smtClean="0"/>
              <a:t>Fourth level</a:t>
            </a:r>
          </a:p>
          <a:p>
            <a:pPr lvl="4" eaLnBrk="1" latinLnBrk="0" hangingPunct="1"/>
            <a:r>
              <a:rPr lang="tr-TR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4/30/17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Click to edit Master text styles</a:t>
            </a:r>
          </a:p>
          <a:p>
            <a:pPr lvl="1" eaLnBrk="1" latinLnBrk="0" hangingPunct="1"/>
            <a:r>
              <a:rPr lang="tr-TR" smtClean="0"/>
              <a:t>Second level</a:t>
            </a:r>
          </a:p>
          <a:p>
            <a:pPr lvl="2" eaLnBrk="1" latinLnBrk="0" hangingPunct="1"/>
            <a:r>
              <a:rPr lang="tr-TR" smtClean="0"/>
              <a:t>Third level</a:t>
            </a:r>
          </a:p>
          <a:p>
            <a:pPr lvl="3" eaLnBrk="1" latinLnBrk="0" hangingPunct="1"/>
            <a:r>
              <a:rPr lang="tr-TR" smtClean="0"/>
              <a:t>Fourth level</a:t>
            </a:r>
          </a:p>
          <a:p>
            <a:pPr lvl="4" eaLnBrk="1" latinLnBrk="0" hangingPunct="1"/>
            <a:r>
              <a:rPr lang="tr-TR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4/30/17</a:t>
            </a:fld>
            <a:endParaRPr lang="tr-TR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4/30/17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tr-TR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4/30/17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Click to edit Master text styles</a:t>
            </a:r>
          </a:p>
          <a:p>
            <a:pPr lvl="1" eaLnBrk="1" latinLnBrk="0" hangingPunct="1"/>
            <a:r>
              <a:rPr lang="tr-TR" smtClean="0"/>
              <a:t>Second level</a:t>
            </a:r>
          </a:p>
          <a:p>
            <a:pPr lvl="2" eaLnBrk="1" latinLnBrk="0" hangingPunct="1"/>
            <a:r>
              <a:rPr lang="tr-TR" smtClean="0"/>
              <a:t>Third level</a:t>
            </a:r>
          </a:p>
          <a:p>
            <a:pPr lvl="3" eaLnBrk="1" latinLnBrk="0" hangingPunct="1"/>
            <a:r>
              <a:rPr lang="tr-TR" smtClean="0"/>
              <a:t>Fourth level</a:t>
            </a:r>
          </a:p>
          <a:p>
            <a:pPr lvl="4" eaLnBrk="1" latinLnBrk="0" hangingPunct="1"/>
            <a:r>
              <a:rPr lang="tr-TR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Click to edit Master text styles</a:t>
            </a:r>
          </a:p>
          <a:p>
            <a:pPr lvl="1" eaLnBrk="1" latinLnBrk="0" hangingPunct="1"/>
            <a:r>
              <a:rPr lang="tr-TR" smtClean="0"/>
              <a:t>Second level</a:t>
            </a:r>
          </a:p>
          <a:p>
            <a:pPr lvl="2" eaLnBrk="1" latinLnBrk="0" hangingPunct="1"/>
            <a:r>
              <a:rPr lang="tr-TR" smtClean="0"/>
              <a:t>Third level</a:t>
            </a:r>
          </a:p>
          <a:p>
            <a:pPr lvl="3" eaLnBrk="1" latinLnBrk="0" hangingPunct="1"/>
            <a:r>
              <a:rPr lang="tr-TR" smtClean="0"/>
              <a:t>Fourth level</a:t>
            </a:r>
          </a:p>
          <a:p>
            <a:pPr lvl="4" eaLnBrk="1" latinLnBrk="0" hangingPunct="1"/>
            <a:r>
              <a:rPr lang="tr-TR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4/30/17</a:t>
            </a:fld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Click to edit Master text styles</a:t>
            </a:r>
          </a:p>
          <a:p>
            <a:pPr lvl="1" eaLnBrk="1" latinLnBrk="0" hangingPunct="1"/>
            <a:r>
              <a:rPr lang="tr-TR" smtClean="0"/>
              <a:t>Second level</a:t>
            </a:r>
          </a:p>
          <a:p>
            <a:pPr lvl="2" eaLnBrk="1" latinLnBrk="0" hangingPunct="1"/>
            <a:r>
              <a:rPr lang="tr-TR" smtClean="0"/>
              <a:t>Third level</a:t>
            </a:r>
          </a:p>
          <a:p>
            <a:pPr lvl="3" eaLnBrk="1" latinLnBrk="0" hangingPunct="1"/>
            <a:r>
              <a:rPr lang="tr-TR" smtClean="0"/>
              <a:t>Fourth level</a:t>
            </a:r>
          </a:p>
          <a:p>
            <a:pPr lvl="4" eaLnBrk="1" latinLnBrk="0" hangingPunct="1"/>
            <a:r>
              <a:rPr lang="tr-TR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Click to edit Master text styles</a:t>
            </a:r>
          </a:p>
          <a:p>
            <a:pPr lvl="1" eaLnBrk="1" latinLnBrk="0" hangingPunct="1"/>
            <a:r>
              <a:rPr lang="tr-TR" smtClean="0"/>
              <a:t>Second level</a:t>
            </a:r>
          </a:p>
          <a:p>
            <a:pPr lvl="2" eaLnBrk="1" latinLnBrk="0" hangingPunct="1"/>
            <a:r>
              <a:rPr lang="tr-TR" smtClean="0"/>
              <a:t>Third level</a:t>
            </a:r>
          </a:p>
          <a:p>
            <a:pPr lvl="3" eaLnBrk="1" latinLnBrk="0" hangingPunct="1"/>
            <a:r>
              <a:rPr lang="tr-TR" smtClean="0"/>
              <a:t>Fourth level</a:t>
            </a:r>
          </a:p>
          <a:p>
            <a:pPr lvl="4" eaLnBrk="1" latinLnBrk="0" hangingPunct="1"/>
            <a:r>
              <a:rPr lang="tr-TR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4/30/17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4/30/17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Click to edit Master text styles</a:t>
            </a:r>
          </a:p>
          <a:p>
            <a:pPr lvl="1" eaLnBrk="1" latinLnBrk="0" hangingPunct="1"/>
            <a:r>
              <a:rPr lang="tr-TR" smtClean="0"/>
              <a:t>Second level</a:t>
            </a:r>
          </a:p>
          <a:p>
            <a:pPr lvl="2" eaLnBrk="1" latinLnBrk="0" hangingPunct="1"/>
            <a:r>
              <a:rPr lang="tr-TR" smtClean="0"/>
              <a:t>Third level</a:t>
            </a:r>
          </a:p>
          <a:p>
            <a:pPr lvl="3" eaLnBrk="1" latinLnBrk="0" hangingPunct="1"/>
            <a:r>
              <a:rPr lang="tr-TR" smtClean="0"/>
              <a:t>Fourth level</a:t>
            </a:r>
          </a:p>
          <a:p>
            <a:pPr lvl="4" eaLnBrk="1" latinLnBrk="0" hangingPunct="1"/>
            <a:r>
              <a:rPr lang="tr-TR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4/30/17</a:t>
            </a:fld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tr-TR" smtClean="0"/>
              <a:t>Drag picture to placeholder or click icon to add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4/30/17</a:t>
            </a:fld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Click to edit Master text styles</a:t>
            </a:r>
          </a:p>
          <a:p>
            <a:pPr lvl="1" eaLnBrk="1" latinLnBrk="0" hangingPunct="1"/>
            <a:r>
              <a:rPr kumimoji="0" lang="tr-TR" smtClean="0"/>
              <a:t>Second level</a:t>
            </a:r>
          </a:p>
          <a:p>
            <a:pPr lvl="2" eaLnBrk="1" latinLnBrk="0" hangingPunct="1"/>
            <a:r>
              <a:rPr kumimoji="0" lang="tr-TR" smtClean="0"/>
              <a:t>Third level</a:t>
            </a:r>
          </a:p>
          <a:p>
            <a:pPr lvl="3" eaLnBrk="1" latinLnBrk="0" hangingPunct="1"/>
            <a:r>
              <a:rPr kumimoji="0" lang="tr-TR" smtClean="0"/>
              <a:t>Fourth level</a:t>
            </a:r>
          </a:p>
          <a:p>
            <a:pPr lvl="4" eaLnBrk="1" latinLnBrk="0" hangingPunct="1"/>
            <a:r>
              <a:rPr kumimoji="0" lang="tr-TR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4/30/17</a:t>
            </a:fld>
            <a:endParaRPr lang="tr-TR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tr-TR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4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7.xml"/><Relationship Id="rId5" Type="http://schemas.openxmlformats.org/officeDocument/2006/relationships/image" Target="../media/image12.png"/><Relationship Id="rId6" Type="http://schemas.openxmlformats.org/officeDocument/2006/relationships/image" Target="../media/image13.png"/><Relationship Id="rId1" Type="http://schemas.microsoft.com/office/2007/relationships/media" Target="../media/media1.MOV"/><Relationship Id="rId2" Type="http://schemas.openxmlformats.org/officeDocument/2006/relationships/video" Target="../media/media1.MO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8.xml"/><Relationship Id="rId5" Type="http://schemas.openxmlformats.org/officeDocument/2006/relationships/image" Target="../media/image14.png"/><Relationship Id="rId1" Type="http://schemas.microsoft.com/office/2007/relationships/media" Target="../media/media2.m4v"/><Relationship Id="rId2" Type="http://schemas.openxmlformats.org/officeDocument/2006/relationships/video" Target="../media/media2.m4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9.xml"/><Relationship Id="rId5" Type="http://schemas.openxmlformats.org/officeDocument/2006/relationships/image" Target="../media/image15.png"/><Relationship Id="rId1" Type="http://schemas.microsoft.com/office/2007/relationships/media" Target="../media/media3.m4v"/><Relationship Id="rId2" Type="http://schemas.openxmlformats.org/officeDocument/2006/relationships/video" Target="../media/media3.m4v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21166" y="3036071"/>
            <a:ext cx="598421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US" sz="2400" i="1" dirty="0" smtClean="0"/>
          </a:p>
          <a:p>
            <a:pPr algn="r"/>
            <a:endParaRPr lang="en-US" sz="2400" i="1" dirty="0"/>
          </a:p>
          <a:p>
            <a:pPr algn="r"/>
            <a:r>
              <a:rPr lang="en-US" sz="2800" i="1" dirty="0" err="1" smtClean="0"/>
              <a:t>Doç.Dr.Cem</a:t>
            </a:r>
            <a:r>
              <a:rPr lang="en-US" sz="2800" i="1" dirty="0" smtClean="0"/>
              <a:t> </a:t>
            </a:r>
            <a:r>
              <a:rPr lang="en-US" sz="2800" i="1" dirty="0" err="1"/>
              <a:t>Çelik</a:t>
            </a:r>
            <a:endParaRPr lang="en-US" sz="2800" i="1" dirty="0"/>
          </a:p>
          <a:p>
            <a:pPr algn="r"/>
            <a:r>
              <a:rPr lang="en-US" sz="2400" i="1" dirty="0"/>
              <a:t>BAHÇECİ SAĞLIK GRUBU 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53569" y="1869341"/>
            <a:ext cx="745195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i="1" dirty="0" smtClean="0">
                <a:latin typeface="Times New Roman"/>
                <a:cs typeface="Times New Roman"/>
              </a:rPr>
              <a:t> </a:t>
            </a:r>
            <a:r>
              <a:rPr lang="en-US" sz="4000" i="1" dirty="0" smtClean="0">
                <a:latin typeface="Times New Roman"/>
                <a:cs typeface="Times New Roman"/>
              </a:rPr>
              <a:t> TUR </a:t>
            </a:r>
            <a:r>
              <a:rPr lang="en-US" sz="4000" i="1" dirty="0" err="1" smtClean="0">
                <a:latin typeface="Times New Roman"/>
                <a:cs typeface="Times New Roman"/>
              </a:rPr>
              <a:t>sendromu</a:t>
            </a:r>
            <a:r>
              <a:rPr lang="en-US" sz="4000" i="1" dirty="0" smtClean="0">
                <a:latin typeface="Times New Roman"/>
                <a:cs typeface="Times New Roman"/>
              </a:rPr>
              <a:t>: </a:t>
            </a:r>
            <a:r>
              <a:rPr lang="en-US" sz="4000" i="1" dirty="0" err="1" smtClean="0">
                <a:latin typeface="Times New Roman"/>
                <a:cs typeface="Times New Roman"/>
              </a:rPr>
              <a:t>Nelere</a:t>
            </a:r>
            <a:r>
              <a:rPr lang="en-US" sz="4000" i="1" dirty="0" smtClean="0">
                <a:latin typeface="Times New Roman"/>
                <a:cs typeface="Times New Roman"/>
              </a:rPr>
              <a:t> </a:t>
            </a:r>
            <a:r>
              <a:rPr lang="en-US" sz="4000" i="1" dirty="0" err="1" smtClean="0">
                <a:latin typeface="Times New Roman"/>
                <a:cs typeface="Times New Roman"/>
              </a:rPr>
              <a:t>dikkat</a:t>
            </a:r>
            <a:r>
              <a:rPr lang="en-US" sz="4000" i="1" dirty="0" smtClean="0">
                <a:latin typeface="Times New Roman"/>
                <a:cs typeface="Times New Roman"/>
              </a:rPr>
              <a:t> </a:t>
            </a:r>
            <a:r>
              <a:rPr lang="en-US" sz="4000" i="1" dirty="0" err="1" smtClean="0">
                <a:latin typeface="Times New Roman"/>
                <a:cs typeface="Times New Roman"/>
              </a:rPr>
              <a:t>etmeli</a:t>
            </a:r>
            <a:r>
              <a:rPr lang="en-US" sz="4000" i="1" dirty="0" smtClean="0">
                <a:latin typeface="Times New Roman"/>
                <a:cs typeface="Times New Roman"/>
              </a:rPr>
              <a:t>? </a:t>
            </a:r>
            <a:r>
              <a:rPr lang="en-US" sz="4000" i="1" dirty="0" err="1" smtClean="0">
                <a:latin typeface="Times New Roman"/>
                <a:cs typeface="Times New Roman"/>
              </a:rPr>
              <a:t>Neler</a:t>
            </a:r>
            <a:r>
              <a:rPr lang="en-US" sz="4000" i="1" dirty="0" smtClean="0">
                <a:latin typeface="Times New Roman"/>
                <a:cs typeface="Times New Roman"/>
              </a:rPr>
              <a:t> </a:t>
            </a:r>
            <a:r>
              <a:rPr lang="en-US" sz="4000" i="1" dirty="0" err="1" smtClean="0">
                <a:latin typeface="Times New Roman"/>
                <a:cs typeface="Times New Roman"/>
              </a:rPr>
              <a:t>yapılmalı</a:t>
            </a:r>
            <a:r>
              <a:rPr lang="en-US" sz="4000" i="1" dirty="0" smtClean="0">
                <a:latin typeface="Times New Roman"/>
                <a:cs typeface="Times New Roman"/>
              </a:rPr>
              <a:t>?</a:t>
            </a:r>
            <a:endParaRPr lang="en-US" sz="4000" i="1" dirty="0"/>
          </a:p>
        </p:txBody>
      </p:sp>
      <p:pic>
        <p:nvPicPr>
          <p:cNvPr id="7" name="Picture 6" descr="Screen Shot 2015-02-24 at 7.30.40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961" y="406703"/>
            <a:ext cx="1358900" cy="1333500"/>
          </a:xfrm>
          <a:prstGeom prst="rect">
            <a:avLst/>
          </a:prstGeom>
        </p:spPr>
      </p:pic>
      <p:pic>
        <p:nvPicPr>
          <p:cNvPr id="9" name="Picture 8" descr="Screen Shot 2015-02-24 at 7.30.40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4652" y="4899654"/>
            <a:ext cx="1358900" cy="133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500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571500" y="1643063"/>
            <a:ext cx="8229600" cy="4525962"/>
          </a:xfrm>
        </p:spPr>
        <p:txBody>
          <a:bodyPr>
            <a:normAutofit/>
          </a:bodyPr>
          <a:lstStyle/>
          <a:p>
            <a:pPr eaLnBrk="1" hangingPunct="1">
              <a:lnSpc>
                <a:spcPct val="70000"/>
              </a:lnSpc>
            </a:pPr>
            <a:r>
              <a:rPr lang="tr-TR" sz="2200" b="1" dirty="0"/>
              <a:t>Gaz </a:t>
            </a:r>
            <a:endParaRPr lang="tr-TR" sz="2200" dirty="0"/>
          </a:p>
          <a:p>
            <a:pPr lvl="1" eaLnBrk="1" hangingPunct="1">
              <a:lnSpc>
                <a:spcPct val="70000"/>
              </a:lnSpc>
              <a:buFont typeface="Arial" charset="0"/>
              <a:buNone/>
            </a:pPr>
            <a:r>
              <a:rPr lang="tr-TR" sz="1900" dirty="0">
                <a:solidFill>
                  <a:schemeClr val="tx1"/>
                </a:solidFill>
              </a:rPr>
              <a:t>- CO2</a:t>
            </a:r>
          </a:p>
          <a:p>
            <a:pPr eaLnBrk="1" hangingPunct="1">
              <a:lnSpc>
                <a:spcPct val="70000"/>
              </a:lnSpc>
            </a:pPr>
            <a:endParaRPr lang="tr-TR" sz="2200" dirty="0"/>
          </a:p>
          <a:p>
            <a:pPr eaLnBrk="1" hangingPunct="1">
              <a:lnSpc>
                <a:spcPct val="70000"/>
              </a:lnSpc>
            </a:pPr>
            <a:r>
              <a:rPr lang="tr-TR" sz="2200" b="1" dirty="0"/>
              <a:t>Yüksek </a:t>
            </a:r>
            <a:r>
              <a:rPr lang="tr-TR" sz="2200" b="1" dirty="0" err="1"/>
              <a:t>viskoziteli</a:t>
            </a:r>
            <a:r>
              <a:rPr lang="tr-TR" sz="2200" b="1" dirty="0"/>
              <a:t> </a:t>
            </a:r>
            <a:r>
              <a:rPr lang="tr-TR" sz="2200" b="1" dirty="0" smtClean="0"/>
              <a:t>sıvı</a:t>
            </a:r>
            <a:r>
              <a:rPr lang="tr-TR" sz="2200" b="1" dirty="0"/>
              <a:t>	 </a:t>
            </a:r>
            <a:r>
              <a:rPr lang="tr-TR" sz="2200" dirty="0"/>
              <a:t>-</a:t>
            </a:r>
            <a:r>
              <a:rPr lang="tr-TR" sz="2200" dirty="0" err="1"/>
              <a:t>Hyskon</a:t>
            </a:r>
            <a:endParaRPr lang="tr-TR" sz="2200" dirty="0"/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tr-TR" sz="2200" dirty="0"/>
              <a:t>	 -</a:t>
            </a:r>
            <a:r>
              <a:rPr lang="tr-TR" sz="2200" dirty="0" err="1"/>
              <a:t>Dextran</a:t>
            </a:r>
            <a:r>
              <a:rPr lang="tr-TR" sz="2200" dirty="0"/>
              <a:t> 70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endParaRPr lang="tr-TR" sz="2200" dirty="0"/>
          </a:p>
          <a:p>
            <a:pPr eaLnBrk="1" hangingPunct="1">
              <a:lnSpc>
                <a:spcPct val="70000"/>
              </a:lnSpc>
            </a:pPr>
            <a:r>
              <a:rPr lang="tr-TR" sz="2200" b="1" dirty="0" err="1"/>
              <a:t>İzoosmolar</a:t>
            </a:r>
            <a:r>
              <a:rPr lang="tr-TR" sz="2200" b="1" dirty="0"/>
              <a:t>, </a:t>
            </a:r>
            <a:r>
              <a:rPr lang="tr-TR" sz="2200" b="1" dirty="0" err="1"/>
              <a:t>elektrolitli</a:t>
            </a:r>
            <a:r>
              <a:rPr lang="tr-TR" sz="2200" b="1" dirty="0"/>
              <a:t> sıvılar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tr-TR" sz="2200" b="1" dirty="0"/>
              <a:t>	</a:t>
            </a:r>
            <a:r>
              <a:rPr lang="tr-TR" sz="2200" dirty="0"/>
              <a:t> -</a:t>
            </a:r>
            <a:r>
              <a:rPr lang="tr-TR" sz="2200" dirty="0" err="1"/>
              <a:t>İzotonik</a:t>
            </a:r>
            <a:r>
              <a:rPr lang="tr-TR" sz="2200" dirty="0"/>
              <a:t> (Elektrolit içerir)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tr-TR" sz="2200" dirty="0"/>
              <a:t>	 -</a:t>
            </a:r>
            <a:r>
              <a:rPr lang="tr-TR" sz="2200" dirty="0" err="1"/>
              <a:t>Laktatlı</a:t>
            </a:r>
            <a:r>
              <a:rPr lang="tr-TR" sz="2200" dirty="0"/>
              <a:t> </a:t>
            </a:r>
            <a:r>
              <a:rPr lang="tr-TR" sz="2200" dirty="0" err="1"/>
              <a:t>ringer</a:t>
            </a:r>
            <a:r>
              <a:rPr lang="tr-TR" sz="2200" dirty="0"/>
              <a:t> solüsyonu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endParaRPr lang="tr-TR" sz="2200" dirty="0"/>
          </a:p>
          <a:p>
            <a:pPr eaLnBrk="1" hangingPunct="1">
              <a:lnSpc>
                <a:spcPct val="70000"/>
              </a:lnSpc>
            </a:pPr>
            <a:r>
              <a:rPr lang="tr-TR" sz="2200" b="1" dirty="0" err="1"/>
              <a:t>Hypotonik</a:t>
            </a:r>
            <a:r>
              <a:rPr lang="tr-TR" sz="2200" b="1" dirty="0"/>
              <a:t> veya </a:t>
            </a:r>
            <a:r>
              <a:rPr lang="tr-TR" sz="2200" b="1" dirty="0" err="1"/>
              <a:t>elektrolitsiz</a:t>
            </a:r>
            <a:r>
              <a:rPr lang="tr-TR" sz="2200" b="1" dirty="0"/>
              <a:t> sıvılar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tr-TR" sz="2200" b="1" dirty="0"/>
              <a:t>     </a:t>
            </a:r>
            <a:r>
              <a:rPr lang="tr-TR" sz="2200" dirty="0"/>
              <a:t>- %1,5 </a:t>
            </a:r>
            <a:r>
              <a:rPr lang="tr-TR" sz="2200" dirty="0" err="1"/>
              <a:t>Glisin</a:t>
            </a:r>
            <a:r>
              <a:rPr lang="tr-TR" sz="2200" dirty="0"/>
              <a:t>, ……………………………….200 </a:t>
            </a:r>
            <a:r>
              <a:rPr lang="tr-TR" sz="2200" dirty="0" err="1"/>
              <a:t>mosmol</a:t>
            </a:r>
            <a:r>
              <a:rPr lang="tr-TR" sz="2200" dirty="0"/>
              <a:t>/l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tr-TR" sz="2200" dirty="0"/>
              <a:t>     - %3 </a:t>
            </a:r>
            <a:r>
              <a:rPr lang="tr-TR" sz="2200" dirty="0" err="1"/>
              <a:t>Sorbitol</a:t>
            </a:r>
            <a:r>
              <a:rPr lang="tr-TR" sz="2200" dirty="0"/>
              <a:t>,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tr-TR" sz="2200" dirty="0"/>
              <a:t>     - %5 </a:t>
            </a:r>
            <a:r>
              <a:rPr lang="tr-TR" sz="2200" dirty="0" err="1"/>
              <a:t>Mannitol</a:t>
            </a:r>
            <a:r>
              <a:rPr lang="tr-TR" sz="2200" dirty="0"/>
              <a:t>  (</a:t>
            </a:r>
            <a:r>
              <a:rPr lang="tr-TR" sz="2200" dirty="0" smtClean="0"/>
              <a:t>RESEKTISOL</a:t>
            </a:r>
            <a:r>
              <a:rPr lang="tr-TR" sz="2200" dirty="0"/>
              <a:t>)………..274 </a:t>
            </a:r>
            <a:r>
              <a:rPr lang="tr-TR" sz="2200" dirty="0" err="1"/>
              <a:t>mosmol</a:t>
            </a:r>
            <a:r>
              <a:rPr lang="tr-TR" sz="2200" dirty="0"/>
              <a:t>/l</a:t>
            </a:r>
          </a:p>
        </p:txBody>
      </p:sp>
      <p:sp>
        <p:nvSpPr>
          <p:cNvPr id="4" name="3 Dikdörtgen"/>
          <p:cNvSpPr/>
          <p:nvPr/>
        </p:nvSpPr>
        <p:spPr>
          <a:xfrm>
            <a:off x="4197367" y="2214554"/>
            <a:ext cx="4519451" cy="107157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r-TR" b="1" dirty="0">
                <a:solidFill>
                  <a:schemeClr val="bg1"/>
                </a:solidFill>
              </a:rPr>
              <a:t>2xNa+ </a:t>
            </a:r>
            <a:r>
              <a:rPr lang="tr-TR" b="1" u="sng" dirty="0" err="1">
                <a:solidFill>
                  <a:schemeClr val="bg1"/>
                </a:solidFill>
              </a:rPr>
              <a:t>Glukoz</a:t>
            </a:r>
            <a:r>
              <a:rPr lang="tr-TR" b="1" u="sng" dirty="0">
                <a:solidFill>
                  <a:schemeClr val="bg1"/>
                </a:solidFill>
              </a:rPr>
              <a:t> (mg/</a:t>
            </a:r>
            <a:r>
              <a:rPr lang="tr-TR" b="1" u="sng" dirty="0" err="1">
                <a:solidFill>
                  <a:schemeClr val="bg1"/>
                </a:solidFill>
              </a:rPr>
              <a:t>dl</a:t>
            </a:r>
            <a:r>
              <a:rPr lang="tr-TR" b="1" u="sng" dirty="0">
                <a:solidFill>
                  <a:schemeClr val="bg1"/>
                </a:solidFill>
              </a:rPr>
              <a:t>) </a:t>
            </a:r>
            <a:r>
              <a:rPr lang="tr-TR" b="1" dirty="0">
                <a:solidFill>
                  <a:schemeClr val="bg1"/>
                </a:solidFill>
              </a:rPr>
              <a:t>+</a:t>
            </a:r>
            <a:r>
              <a:rPr lang="tr-TR" b="1" u="sng" dirty="0">
                <a:solidFill>
                  <a:schemeClr val="bg1"/>
                </a:solidFill>
              </a:rPr>
              <a:t>BUN (mg/</a:t>
            </a:r>
            <a:r>
              <a:rPr lang="tr-TR" b="1" u="sng" dirty="0" err="1">
                <a:solidFill>
                  <a:schemeClr val="bg1"/>
                </a:solidFill>
              </a:rPr>
              <a:t>dl</a:t>
            </a:r>
            <a:r>
              <a:rPr lang="tr-TR" b="1" u="sng" dirty="0">
                <a:solidFill>
                  <a:schemeClr val="bg1"/>
                </a:solidFill>
              </a:rPr>
              <a:t>) </a:t>
            </a:r>
            <a:endParaRPr lang="tr-TR" b="1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tr-TR" b="1" dirty="0">
                <a:solidFill>
                  <a:schemeClr val="bg1"/>
                </a:solidFill>
              </a:rPr>
              <a:t>                      18                         2,8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7096112" y="3429000"/>
            <a:ext cx="1704988" cy="785818"/>
          </a:xfrm>
          <a:prstGeom prst="rect">
            <a:avLst/>
          </a:prstGeom>
          <a:solidFill>
            <a:srgbClr val="FF0066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r-TR" sz="2000" b="1" dirty="0"/>
              <a:t>300 </a:t>
            </a:r>
            <a:r>
              <a:rPr lang="tr-TR" sz="2000" b="1" dirty="0" err="1"/>
              <a:t>mosmol</a:t>
            </a:r>
            <a:r>
              <a:rPr lang="tr-TR" sz="2000" b="1" dirty="0"/>
              <a:t>/l</a:t>
            </a:r>
            <a:endParaRPr lang="en-US" sz="2000" b="1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Uterin</a:t>
            </a:r>
            <a:r>
              <a:rPr lang="en-US" dirty="0" smtClean="0"/>
              <a:t> </a:t>
            </a:r>
            <a:r>
              <a:rPr lang="en-US" dirty="0" err="1" smtClean="0"/>
              <a:t>distansiyon</a:t>
            </a:r>
            <a:r>
              <a:rPr lang="en-US" dirty="0" smtClean="0"/>
              <a:t> </a:t>
            </a:r>
            <a:r>
              <a:rPr lang="en-US" dirty="0" err="1" smtClean="0"/>
              <a:t>medyumları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34799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%0.14- 6</a:t>
            </a:r>
          </a:p>
          <a:p>
            <a:r>
              <a:rPr lang="en-US" dirty="0" err="1" smtClean="0"/>
              <a:t>Intravazasyon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Ekstravazasyon</a:t>
            </a:r>
            <a:r>
              <a:rPr lang="en-US" dirty="0" smtClean="0"/>
              <a:t> ( </a:t>
            </a:r>
            <a:r>
              <a:rPr lang="en-US" dirty="0" err="1" smtClean="0"/>
              <a:t>periton</a:t>
            </a:r>
            <a:r>
              <a:rPr lang="en-US" dirty="0" smtClean="0"/>
              <a:t>)</a:t>
            </a:r>
          </a:p>
          <a:p>
            <a:endParaRPr lang="en-US" dirty="0" smtClean="0"/>
          </a:p>
          <a:p>
            <a:pPr lvl="1"/>
            <a:r>
              <a:rPr lang="en-US" dirty="0" err="1" smtClean="0"/>
              <a:t>Sıvı</a:t>
            </a:r>
            <a:r>
              <a:rPr lang="en-US" dirty="0" smtClean="0"/>
              <a:t> </a:t>
            </a:r>
            <a:r>
              <a:rPr lang="en-US" dirty="0" err="1" smtClean="0"/>
              <a:t>basıncı</a:t>
            </a:r>
            <a:endParaRPr lang="en-US" dirty="0" smtClean="0"/>
          </a:p>
          <a:p>
            <a:pPr lvl="1"/>
            <a:r>
              <a:rPr lang="en-US" dirty="0" err="1" smtClean="0"/>
              <a:t>Operasyon</a:t>
            </a:r>
            <a:r>
              <a:rPr lang="en-US" dirty="0" smtClean="0"/>
              <a:t> </a:t>
            </a:r>
            <a:r>
              <a:rPr lang="en-US" dirty="0" err="1" smtClean="0"/>
              <a:t>süresi</a:t>
            </a:r>
            <a:endParaRPr lang="en-US" dirty="0" smtClean="0"/>
          </a:p>
          <a:p>
            <a:pPr lvl="1"/>
            <a:r>
              <a:rPr lang="en-US" dirty="0" err="1" smtClean="0"/>
              <a:t>Operasyon</a:t>
            </a:r>
            <a:r>
              <a:rPr lang="en-US" dirty="0" smtClean="0"/>
              <a:t> tipi</a:t>
            </a:r>
          </a:p>
          <a:p>
            <a:pPr lvl="1"/>
            <a:r>
              <a:rPr lang="en-US" dirty="0" err="1" smtClean="0"/>
              <a:t>Distansiyon</a:t>
            </a:r>
            <a:r>
              <a:rPr lang="en-US" dirty="0" smtClean="0"/>
              <a:t> </a:t>
            </a:r>
            <a:r>
              <a:rPr lang="en-US" dirty="0" err="1" smtClean="0"/>
              <a:t>sıvısı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Sıvı</a:t>
            </a:r>
            <a:r>
              <a:rPr lang="en-US" dirty="0" smtClean="0"/>
              <a:t> </a:t>
            </a:r>
            <a:r>
              <a:rPr lang="en-US" dirty="0" err="1" smtClean="0"/>
              <a:t>yüklenmesi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22520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tr-TR" dirty="0" smtClean="0">
              <a:latin typeface="Calibri" charset="0"/>
            </a:endParaRPr>
          </a:p>
          <a:p>
            <a:pPr eaLnBrk="1" hangingPunct="1"/>
            <a:r>
              <a:rPr lang="tr-TR" dirty="0" err="1" smtClean="0">
                <a:latin typeface="Calibri" charset="0"/>
              </a:rPr>
              <a:t>Hiponatremi</a:t>
            </a:r>
            <a:r>
              <a:rPr lang="tr-TR" dirty="0" smtClean="0">
                <a:latin typeface="Calibri" charset="0"/>
              </a:rPr>
              <a:t> </a:t>
            </a:r>
            <a:r>
              <a:rPr lang="tr-TR" dirty="0">
                <a:latin typeface="Calibri" charset="0"/>
              </a:rPr>
              <a:t>ve </a:t>
            </a:r>
            <a:r>
              <a:rPr lang="tr-TR" dirty="0" err="1">
                <a:latin typeface="Calibri" charset="0"/>
              </a:rPr>
              <a:t>hipervolemi</a:t>
            </a:r>
            <a:r>
              <a:rPr lang="tr-TR" dirty="0">
                <a:latin typeface="Calibri" charset="0"/>
              </a:rPr>
              <a:t> </a:t>
            </a:r>
            <a:r>
              <a:rPr lang="tr-TR" dirty="0" smtClean="0">
                <a:latin typeface="Calibri" charset="0"/>
              </a:rPr>
              <a:t>önlenmelidir</a:t>
            </a:r>
          </a:p>
          <a:p>
            <a:pPr eaLnBrk="1" hangingPunct="1"/>
            <a:endParaRPr lang="tr-TR" dirty="0">
              <a:latin typeface="Calibri" charset="0"/>
            </a:endParaRPr>
          </a:p>
          <a:p>
            <a:pPr eaLnBrk="1" hangingPunct="1"/>
            <a:r>
              <a:rPr lang="tr-TR" dirty="0">
                <a:latin typeface="Calibri" charset="0"/>
              </a:rPr>
              <a:t>Sıvı giriş ve çıkışı 15 </a:t>
            </a:r>
            <a:r>
              <a:rPr lang="tr-TR" dirty="0" err="1">
                <a:latin typeface="Calibri" charset="0"/>
              </a:rPr>
              <a:t>dk</a:t>
            </a:r>
            <a:r>
              <a:rPr lang="tr-TR" dirty="0">
                <a:latin typeface="Calibri" charset="0"/>
              </a:rPr>
              <a:t> bir </a:t>
            </a:r>
            <a:r>
              <a:rPr lang="tr-TR" dirty="0" smtClean="0">
                <a:latin typeface="Calibri" charset="0"/>
              </a:rPr>
              <a:t>ölçülmeli</a:t>
            </a:r>
          </a:p>
          <a:p>
            <a:pPr eaLnBrk="1" hangingPunct="1"/>
            <a:endParaRPr lang="tr-TR" dirty="0">
              <a:latin typeface="Calibri" charset="0"/>
            </a:endParaRPr>
          </a:p>
          <a:p>
            <a:pPr eaLnBrk="1" hangingPunct="1"/>
            <a:r>
              <a:rPr lang="tr-TR" dirty="0">
                <a:latin typeface="Calibri" charset="0"/>
              </a:rPr>
              <a:t>500 ml açık uyarı </a:t>
            </a:r>
            <a:r>
              <a:rPr lang="tr-TR" dirty="0" smtClean="0">
                <a:latin typeface="Calibri" charset="0"/>
              </a:rPr>
              <a:t>olmalıdır</a:t>
            </a:r>
          </a:p>
          <a:p>
            <a:pPr eaLnBrk="1" hangingPunct="1"/>
            <a:endParaRPr lang="tr-TR" dirty="0">
              <a:latin typeface="Calibri" charset="0"/>
            </a:endParaRPr>
          </a:p>
          <a:p>
            <a:pPr eaLnBrk="1" hangingPunct="1"/>
            <a:r>
              <a:rPr lang="tr-TR" dirty="0">
                <a:latin typeface="Calibri" charset="0"/>
              </a:rPr>
              <a:t>1000 ml </a:t>
            </a:r>
            <a:r>
              <a:rPr lang="tr-TR" dirty="0" err="1">
                <a:latin typeface="Calibri" charset="0"/>
              </a:rPr>
              <a:t>defisitte</a:t>
            </a:r>
            <a:r>
              <a:rPr lang="tr-TR" dirty="0">
                <a:latin typeface="Calibri" charset="0"/>
              </a:rPr>
              <a:t> prosedür durdurulmalı ve </a:t>
            </a:r>
            <a:r>
              <a:rPr lang="tr-TR" dirty="0" err="1">
                <a:latin typeface="Calibri" charset="0"/>
              </a:rPr>
              <a:t>hiponatremi</a:t>
            </a:r>
            <a:r>
              <a:rPr lang="tr-TR" dirty="0">
                <a:latin typeface="Calibri" charset="0"/>
              </a:rPr>
              <a:t> tedavi edilmelidir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Sıvı</a:t>
            </a:r>
            <a:r>
              <a:rPr lang="en-US" dirty="0" smtClean="0"/>
              <a:t> </a:t>
            </a:r>
            <a:r>
              <a:rPr lang="en-US" dirty="0" err="1" smtClean="0"/>
              <a:t>Monitorizasyonu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46966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charset="2"/>
              <a:buChar char="ü"/>
            </a:pPr>
            <a:r>
              <a:rPr lang="en-US" dirty="0" err="1" smtClean="0"/>
              <a:t>Sıvı</a:t>
            </a:r>
            <a:r>
              <a:rPr lang="en-US" dirty="0" smtClean="0"/>
              <a:t> </a:t>
            </a:r>
            <a:r>
              <a:rPr lang="en-US" dirty="0" err="1" smtClean="0"/>
              <a:t>basıncı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>
              <a:buFont typeface="Wingdings" charset="2"/>
              <a:buChar char="§"/>
            </a:pPr>
            <a:r>
              <a:rPr lang="de-DE" sz="2400" dirty="0" smtClean="0"/>
              <a:t>Ö</a:t>
            </a:r>
            <a:r>
              <a:rPr lang="en-US" sz="2400" dirty="0" smtClean="0"/>
              <a:t>n </a:t>
            </a:r>
            <a:r>
              <a:rPr lang="en-US" sz="2400" dirty="0" err="1" smtClean="0"/>
              <a:t>arka</a:t>
            </a:r>
            <a:r>
              <a:rPr lang="en-US" sz="2400" dirty="0" smtClean="0"/>
              <a:t> </a:t>
            </a:r>
            <a:r>
              <a:rPr lang="en-US" sz="2400" dirty="0" err="1" smtClean="0"/>
              <a:t>duvar</a:t>
            </a:r>
            <a:r>
              <a:rPr lang="en-US" sz="2400" dirty="0" smtClean="0"/>
              <a:t> </a:t>
            </a:r>
            <a:r>
              <a:rPr lang="en-US" sz="2400" dirty="0" err="1" smtClean="0"/>
              <a:t>ayrılması</a:t>
            </a:r>
            <a:r>
              <a:rPr lang="en-US" sz="2400" dirty="0" smtClean="0"/>
              <a:t> </a:t>
            </a:r>
            <a:r>
              <a:rPr lang="en-US" sz="2400" dirty="0" err="1" smtClean="0"/>
              <a:t>için</a:t>
            </a:r>
            <a:r>
              <a:rPr lang="en-US" sz="2400" dirty="0" smtClean="0"/>
              <a:t> </a:t>
            </a:r>
            <a:r>
              <a:rPr lang="en-US" sz="2400" dirty="0" err="1" smtClean="0"/>
              <a:t>gerekli</a:t>
            </a:r>
            <a:r>
              <a:rPr lang="en-US" sz="2400" dirty="0" smtClean="0"/>
              <a:t> </a:t>
            </a:r>
            <a:r>
              <a:rPr lang="en-US" sz="2400" dirty="0" err="1" smtClean="0"/>
              <a:t>basınç</a:t>
            </a:r>
            <a:r>
              <a:rPr lang="en-US" sz="2400" dirty="0" smtClean="0"/>
              <a:t>      45mmHg</a:t>
            </a:r>
          </a:p>
          <a:p>
            <a:pPr>
              <a:buFont typeface="Wingdings" charset="2"/>
              <a:buChar char="§"/>
            </a:pPr>
            <a:r>
              <a:rPr lang="en-US" sz="2400" dirty="0" smtClean="0"/>
              <a:t>Ideal uterus </a:t>
            </a:r>
            <a:r>
              <a:rPr lang="en-US" sz="2400" dirty="0" err="1" smtClean="0"/>
              <a:t>içi</a:t>
            </a:r>
            <a:r>
              <a:rPr lang="en-US" sz="2400" dirty="0" smtClean="0"/>
              <a:t> </a:t>
            </a:r>
            <a:r>
              <a:rPr lang="en-US" sz="2400" dirty="0" err="1" smtClean="0"/>
              <a:t>basınç</a:t>
            </a:r>
            <a:r>
              <a:rPr lang="en-US" sz="2400" dirty="0" smtClean="0"/>
              <a:t>                                           75 mmHg</a:t>
            </a:r>
          </a:p>
          <a:p>
            <a:pPr>
              <a:buFont typeface="Wingdings" charset="2"/>
              <a:buChar char="§"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 </a:t>
            </a:r>
            <a:r>
              <a:rPr lang="en-US" sz="2400" dirty="0" smtClean="0"/>
              <a:t>                ideal </a:t>
            </a:r>
            <a:r>
              <a:rPr lang="en-US" sz="2400" dirty="0" err="1" smtClean="0"/>
              <a:t>işlem</a:t>
            </a:r>
            <a:r>
              <a:rPr lang="en-US" sz="2400" dirty="0" smtClean="0"/>
              <a:t> </a:t>
            </a:r>
            <a:r>
              <a:rPr lang="en-US" sz="2400" dirty="0" err="1" smtClean="0"/>
              <a:t>basıncı</a:t>
            </a:r>
            <a:r>
              <a:rPr lang="en-US" sz="2400" dirty="0" smtClean="0"/>
              <a:t> 75 mm Hg- 100 mmHg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Sıvı</a:t>
            </a:r>
            <a:r>
              <a:rPr lang="en-US" dirty="0" smtClean="0"/>
              <a:t> </a:t>
            </a:r>
            <a:r>
              <a:rPr lang="en-US" dirty="0" err="1" smtClean="0"/>
              <a:t>yüklenmesi</a:t>
            </a:r>
            <a:endParaRPr lang="en-US" dirty="0"/>
          </a:p>
        </p:txBody>
      </p:sp>
      <p:pic>
        <p:nvPicPr>
          <p:cNvPr id="4" name="Picture 3" descr="Screen Shot 2017-04-24 at 10.17.53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2293" y="520246"/>
            <a:ext cx="3886200" cy="2233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3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Shape 446"/>
          <p:cNvSpPr txBox="1"/>
          <p:nvPr/>
        </p:nvSpPr>
        <p:spPr>
          <a:xfrm>
            <a:off x="457200" y="1600200"/>
            <a:ext cx="8229600" cy="48767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  <p:pic>
        <p:nvPicPr>
          <p:cNvPr id="447" name="Shape 447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468312" y="1598612"/>
            <a:ext cx="3286125" cy="4791075"/>
          </a:xfrm>
          <a:prstGeom prst="rect">
            <a:avLst/>
          </a:prstGeom>
        </p:spPr>
      </p:pic>
      <p:pic>
        <p:nvPicPr>
          <p:cNvPr id="448" name="Shape 448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5429250" y="1598612"/>
            <a:ext cx="3257550" cy="4838876"/>
          </a:xfrm>
          <a:prstGeom prst="rect">
            <a:avLst/>
          </a:prstGeom>
        </p:spPr>
      </p:pic>
      <p:sp>
        <p:nvSpPr>
          <p:cNvPr id="449" name="Shape 449"/>
          <p:cNvSpPr txBox="1"/>
          <p:nvPr/>
        </p:nvSpPr>
        <p:spPr>
          <a:xfrm>
            <a:off x="457199" y="6021387"/>
            <a:ext cx="3297237" cy="36988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Yerçekimi besleme sistemi</a:t>
            </a:r>
          </a:p>
        </p:txBody>
      </p:sp>
      <p:sp>
        <p:nvSpPr>
          <p:cNvPr id="450" name="Shape 450"/>
          <p:cNvSpPr txBox="1"/>
          <p:nvPr/>
        </p:nvSpPr>
        <p:spPr>
          <a:xfrm>
            <a:off x="5429250" y="5637212"/>
            <a:ext cx="3251200" cy="83978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0" i="0" u="none" strike="noStrike" cap="none" baseline="0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Basınç</a:t>
            </a:r>
            <a:r>
              <a:rPr lang="en-US" sz="1800" b="0" i="0" u="none" strike="noStrike" cap="none" baseline="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strike="noStrike" cap="none" baseline="0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kontrollü</a:t>
            </a:r>
            <a:r>
              <a:rPr lang="en-US" sz="1800" b="0" i="0" u="none" strike="noStrike" cap="none" baseline="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strike="noStrike" cap="none" baseline="0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pompa</a:t>
            </a:r>
            <a:endParaRPr lang="en-US" sz="1800" b="0" i="0" u="none" strike="noStrike" cap="none" baseline="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endParaRPr lang="en-US" sz="1800" b="0" i="0" u="none" strike="noStrike" cap="none" baseline="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endParaRPr lang="en-US" sz="1800" b="0" i="0" u="none" strike="noStrike" cap="none" baseline="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1" name="Shape 451"/>
          <p:cNvSpPr txBox="1"/>
          <p:nvPr/>
        </p:nvSpPr>
        <p:spPr>
          <a:xfrm>
            <a:off x="457200" y="533400"/>
            <a:ext cx="8229600" cy="9905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000" b="0" i="0" u="none" strike="noStrike" cap="none" baseline="0" dirty="0">
                <a:solidFill>
                  <a:srgbClr val="DFE5CA"/>
                </a:solidFill>
                <a:latin typeface="+mj-lt"/>
                <a:ea typeface="Arial"/>
                <a:cs typeface="Arial"/>
                <a:sym typeface="Arial"/>
              </a:rPr>
              <a:t>Media </a:t>
            </a:r>
            <a:r>
              <a:rPr lang="en-US" sz="4000" b="0" i="0" u="none" strike="noStrike" cap="none" baseline="0" dirty="0" err="1">
                <a:solidFill>
                  <a:srgbClr val="DFE5CA"/>
                </a:solidFill>
                <a:latin typeface="+mj-lt"/>
                <a:ea typeface="Arial"/>
                <a:cs typeface="Arial"/>
                <a:sym typeface="Arial"/>
              </a:rPr>
              <a:t>uygulanım</a:t>
            </a:r>
            <a:r>
              <a:rPr lang="en-US" sz="4000" b="0" i="0" u="none" strike="noStrike" cap="none" baseline="0" dirty="0">
                <a:solidFill>
                  <a:srgbClr val="DFE5CA"/>
                </a:solidFill>
                <a:latin typeface="+mj-lt"/>
                <a:ea typeface="Arial"/>
                <a:cs typeface="Arial"/>
                <a:sym typeface="Arial"/>
              </a:rPr>
              <a:t> </a:t>
            </a:r>
            <a:r>
              <a:rPr lang="en-US" sz="4000" b="0" i="0" u="none" strike="noStrike" cap="none" baseline="0" dirty="0" err="1">
                <a:solidFill>
                  <a:srgbClr val="DFE5CA"/>
                </a:solidFill>
                <a:latin typeface="+mj-lt"/>
                <a:ea typeface="Arial"/>
                <a:cs typeface="Arial"/>
                <a:sym typeface="Arial"/>
              </a:rPr>
              <a:t>yolları</a:t>
            </a:r>
            <a:endParaRPr lang="en-US" sz="4000" b="0" i="0" u="none" strike="noStrike" cap="none" baseline="0" dirty="0">
              <a:solidFill>
                <a:srgbClr val="DFE5CA"/>
              </a:solidFill>
              <a:latin typeface="+mj-lt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241077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Shape 456"/>
          <p:cNvSpPr txBox="1"/>
          <p:nvPr/>
        </p:nvSpPr>
        <p:spPr>
          <a:xfrm>
            <a:off x="457200" y="1600200"/>
            <a:ext cx="8229600" cy="48767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" panose="05000000000000000000" pitchFamily="2" charset="2"/>
              <a:buChar char="ü"/>
            </a:pPr>
            <a:r>
              <a:rPr lang="en-US" sz="2400" i="0" u="none" strike="noStrike" cap="none" baseline="0" dirty="0" err="1" smtClean="0">
                <a:latin typeface="+mn-lt"/>
                <a:ea typeface="Arial"/>
                <a:cs typeface="Arial"/>
                <a:sym typeface="Arial"/>
              </a:rPr>
              <a:t>Ele</a:t>
            </a:r>
            <a:r>
              <a:rPr lang="tr-TR" sz="2400" i="0" u="none" strike="noStrike" cap="none" baseline="0" dirty="0" smtClean="0">
                <a:latin typeface="+mn-lt"/>
                <a:ea typeface="Arial"/>
                <a:cs typeface="Arial"/>
                <a:sym typeface="Arial"/>
              </a:rPr>
              <a:t>k</a:t>
            </a:r>
            <a:r>
              <a:rPr lang="en-US" sz="2400" i="0" u="none" strike="noStrike" cap="none" baseline="0" dirty="0" err="1" smtClean="0">
                <a:latin typeface="+mn-lt"/>
                <a:ea typeface="Arial"/>
                <a:cs typeface="Arial"/>
                <a:sym typeface="Arial"/>
              </a:rPr>
              <a:t>tronik</a:t>
            </a:r>
            <a:r>
              <a:rPr lang="en-US" sz="2400" i="0" u="none" strike="noStrike" cap="none" baseline="0" dirty="0" smtClean="0">
                <a:latin typeface="+mn-lt"/>
                <a:ea typeface="Arial"/>
                <a:cs typeface="Arial"/>
                <a:sym typeface="Arial"/>
              </a:rPr>
              <a:t> </a:t>
            </a:r>
            <a:r>
              <a:rPr lang="en-US" sz="2400" i="0" u="none" strike="noStrike" cap="none" baseline="0" dirty="0" err="1">
                <a:latin typeface="+mn-lt"/>
                <a:ea typeface="Arial"/>
                <a:cs typeface="Arial"/>
                <a:sym typeface="Arial"/>
              </a:rPr>
              <a:t>pompa</a:t>
            </a:r>
            <a:r>
              <a:rPr lang="en-US" sz="2400" i="0" u="none" strike="noStrike" cap="none" baseline="0" dirty="0">
                <a:latin typeface="+mn-lt"/>
                <a:ea typeface="Arial"/>
                <a:cs typeface="Arial"/>
                <a:sym typeface="Arial"/>
              </a:rPr>
              <a:t> </a:t>
            </a:r>
            <a:r>
              <a:rPr lang="en-US" sz="2400" i="0" u="none" strike="noStrike" cap="none" baseline="0" dirty="0" err="1">
                <a:latin typeface="+mn-lt"/>
                <a:ea typeface="Arial"/>
                <a:cs typeface="Arial"/>
                <a:sym typeface="Arial"/>
              </a:rPr>
              <a:t>systemi</a:t>
            </a:r>
            <a:endParaRPr lang="en-US" sz="2400" i="0" u="none" strike="noStrike" cap="none" baseline="0" dirty="0">
              <a:latin typeface="+mn-lt"/>
              <a:ea typeface="Arial"/>
              <a:cs typeface="Arial"/>
              <a:sym typeface="Arial"/>
            </a:endParaRPr>
          </a:p>
          <a:p>
            <a:endParaRPr lang="en-US" sz="2400" b="1" i="0" u="none" strike="noStrike" cap="none" baseline="0" dirty="0">
              <a:latin typeface="+mn-lt"/>
              <a:ea typeface="Arial"/>
              <a:cs typeface="Arial"/>
              <a:sym typeface="Arial"/>
            </a:endParaRPr>
          </a:p>
          <a:p>
            <a:pPr marL="457200" marR="0" lvl="1" indent="-1905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Arial"/>
              <a:buChar char="•"/>
            </a:pPr>
            <a:r>
              <a:rPr lang="en-US" sz="2400" b="0" i="0" u="none" strike="noStrike" cap="none" baseline="0" dirty="0" err="1">
                <a:latin typeface="+mn-lt"/>
                <a:ea typeface="Arial"/>
                <a:cs typeface="Arial"/>
                <a:sym typeface="Arial"/>
              </a:rPr>
              <a:t>Akım</a:t>
            </a:r>
            <a:r>
              <a:rPr lang="en-US" sz="2400" b="0" i="0" u="none" strike="noStrike" cap="none" baseline="0" dirty="0">
                <a:latin typeface="+mn-lt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strike="noStrike" cap="none" baseline="0" dirty="0" err="1">
                <a:latin typeface="+mn-lt"/>
                <a:ea typeface="Arial"/>
                <a:cs typeface="Arial"/>
                <a:sym typeface="Arial"/>
              </a:rPr>
              <a:t>hızı</a:t>
            </a:r>
            <a:r>
              <a:rPr lang="en-US" sz="2400" b="0" i="0" u="none" strike="noStrike" cap="none" baseline="0" dirty="0">
                <a:latin typeface="+mn-lt"/>
                <a:ea typeface="Arial"/>
                <a:cs typeface="Arial"/>
                <a:sym typeface="Arial"/>
              </a:rPr>
              <a:t> 200 ml /</a:t>
            </a:r>
            <a:r>
              <a:rPr lang="en-US" sz="2400" b="0" i="0" u="none" strike="noStrike" cap="none" baseline="0" dirty="0" err="1">
                <a:latin typeface="+mn-lt"/>
                <a:ea typeface="Arial"/>
                <a:cs typeface="Arial"/>
                <a:sym typeface="Arial"/>
              </a:rPr>
              <a:t>dk</a:t>
            </a:r>
            <a:endParaRPr lang="en-US" sz="2400" b="0" i="0" u="none" strike="noStrike" cap="none" baseline="0" dirty="0">
              <a:latin typeface="+mn-lt"/>
              <a:ea typeface="Arial"/>
              <a:cs typeface="Arial"/>
              <a:sym typeface="Arial"/>
            </a:endParaRPr>
          </a:p>
          <a:p>
            <a:pPr marL="457200" marR="0" lvl="1" indent="-1905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Arial"/>
              <a:buChar char="•"/>
            </a:pPr>
            <a:r>
              <a:rPr lang="en-US" sz="2400" b="0" i="0" u="none" strike="noStrike" cap="none" baseline="0" dirty="0" err="1">
                <a:latin typeface="+mn-lt"/>
                <a:ea typeface="Arial"/>
                <a:cs typeface="Arial"/>
                <a:sym typeface="Arial"/>
              </a:rPr>
              <a:t>İrrigasyon</a:t>
            </a:r>
            <a:r>
              <a:rPr lang="en-US" sz="2400" b="0" i="0" u="none" strike="noStrike" cap="none" baseline="0" dirty="0">
                <a:latin typeface="+mn-lt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strike="noStrike" cap="none" baseline="0" dirty="0" err="1">
                <a:latin typeface="+mn-lt"/>
                <a:ea typeface="Arial"/>
                <a:cs typeface="Arial"/>
                <a:sym typeface="Arial"/>
              </a:rPr>
              <a:t>basıncı</a:t>
            </a:r>
            <a:r>
              <a:rPr lang="en-US" sz="2400" b="0" i="0" u="none" strike="noStrike" cap="none" baseline="0" dirty="0">
                <a:latin typeface="+mn-lt"/>
                <a:ea typeface="Arial"/>
                <a:cs typeface="Arial"/>
                <a:sym typeface="Arial"/>
              </a:rPr>
              <a:t> 75 mm Hg.</a:t>
            </a:r>
          </a:p>
          <a:p>
            <a:pPr marL="457200" marR="0" lvl="1" indent="-1905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Arial"/>
              <a:buChar char="•"/>
            </a:pPr>
            <a:r>
              <a:rPr lang="en-US" sz="2400" b="0" i="0" u="none" strike="noStrike" cap="none" baseline="0" dirty="0" err="1">
                <a:latin typeface="+mn-lt"/>
                <a:ea typeface="Arial"/>
                <a:cs typeface="Arial"/>
                <a:sym typeface="Arial"/>
              </a:rPr>
              <a:t>Sıvı</a:t>
            </a:r>
            <a:r>
              <a:rPr lang="en-US" sz="2400" b="0" i="0" u="none" strike="noStrike" cap="none" baseline="0" dirty="0">
                <a:latin typeface="+mn-lt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strike="noStrike" cap="none" baseline="0" dirty="0" smtClean="0">
                <a:latin typeface="+mn-lt"/>
                <a:ea typeface="Arial"/>
                <a:cs typeface="Arial"/>
                <a:sym typeface="Arial"/>
              </a:rPr>
              <a:t>intake</a:t>
            </a:r>
            <a:r>
              <a:rPr lang="tr-TR" sz="2400" b="0" i="0" u="none" strike="noStrike" cap="none" baseline="0" dirty="0" smtClean="0">
                <a:latin typeface="+mn-lt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strike="noStrike" cap="none" baseline="0" dirty="0" smtClean="0">
                <a:latin typeface="+mn-lt"/>
                <a:ea typeface="Arial"/>
                <a:cs typeface="Arial"/>
                <a:sym typeface="Arial"/>
              </a:rPr>
              <a:t>(</a:t>
            </a:r>
            <a:r>
              <a:rPr lang="en-US" sz="2400" b="0" i="0" u="none" strike="noStrike" cap="none" baseline="0" dirty="0" err="1">
                <a:latin typeface="+mn-lt"/>
                <a:ea typeface="Arial"/>
                <a:cs typeface="Arial"/>
                <a:sym typeface="Arial"/>
              </a:rPr>
              <a:t>emme</a:t>
            </a:r>
            <a:r>
              <a:rPr lang="en-US" sz="2400" b="0" i="0" u="none" strike="noStrike" cap="none" baseline="0" dirty="0">
                <a:latin typeface="+mn-lt"/>
                <a:ea typeface="Arial"/>
                <a:cs typeface="Arial"/>
                <a:sym typeface="Arial"/>
              </a:rPr>
              <a:t>) </a:t>
            </a:r>
            <a:r>
              <a:rPr lang="en-US" sz="2400" b="0" i="0" u="none" strike="noStrike" cap="none" baseline="0" dirty="0" err="1">
                <a:latin typeface="+mn-lt"/>
                <a:ea typeface="Arial"/>
                <a:cs typeface="Arial"/>
                <a:sym typeface="Arial"/>
              </a:rPr>
              <a:t>basıncı</a:t>
            </a:r>
            <a:r>
              <a:rPr lang="en-US" sz="2400" b="0" i="0" u="none" strike="noStrike" cap="none" baseline="0" dirty="0">
                <a:latin typeface="+mn-lt"/>
                <a:ea typeface="Arial"/>
                <a:cs typeface="Arial"/>
                <a:sym typeface="Arial"/>
              </a:rPr>
              <a:t> 0.25 bar.</a:t>
            </a:r>
          </a:p>
          <a:p>
            <a:endParaRPr lang="en-US" sz="2400" b="0" i="0" u="none" strike="noStrike" cap="none" baseline="0" dirty="0">
              <a:solidFill>
                <a:schemeClr val="dk1"/>
              </a:solidFill>
              <a:latin typeface="+mn-lt"/>
              <a:ea typeface="Arial"/>
              <a:cs typeface="Arial"/>
              <a:sym typeface="Arial"/>
            </a:endParaRPr>
          </a:p>
        </p:txBody>
      </p:sp>
      <p:pic>
        <p:nvPicPr>
          <p:cNvPr id="457" name="Shape 457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755650" y="4365625"/>
            <a:ext cx="3389312" cy="1631597"/>
          </a:xfrm>
          <a:prstGeom prst="rect">
            <a:avLst/>
          </a:prstGeom>
        </p:spPr>
      </p:pic>
      <p:pic>
        <p:nvPicPr>
          <p:cNvPr id="458" name="Shape 458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4526315" y="4058531"/>
            <a:ext cx="3869796" cy="1938691"/>
          </a:xfrm>
          <a:prstGeom prst="rect">
            <a:avLst/>
          </a:prstGeom>
        </p:spPr>
      </p:pic>
      <p:sp>
        <p:nvSpPr>
          <p:cNvPr id="459" name="Shape 459"/>
          <p:cNvSpPr txBox="1"/>
          <p:nvPr/>
        </p:nvSpPr>
        <p:spPr>
          <a:xfrm>
            <a:off x="609600" y="476250"/>
            <a:ext cx="8229600" cy="9905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400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+mj-lt"/>
                <a:ea typeface="Arial"/>
                <a:cs typeface="Arial"/>
                <a:sym typeface="Arial"/>
              </a:rPr>
              <a:t>Sıvı</a:t>
            </a:r>
            <a:r>
              <a:rPr lang="en-US" sz="4400" b="0" i="0" u="none" strike="noStrike" cap="none" baseline="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+mj-lt"/>
                <a:ea typeface="Arial"/>
                <a:cs typeface="Arial"/>
                <a:sym typeface="Arial"/>
              </a:rPr>
              <a:t> </a:t>
            </a:r>
            <a:r>
              <a:rPr lang="en-US" sz="4400" b="0" i="0" u="none" strike="noStrike" cap="none" baseline="0" dirty="0" err="1">
                <a:solidFill>
                  <a:schemeClr val="bg2">
                    <a:lumMod val="20000"/>
                    <a:lumOff val="80000"/>
                  </a:schemeClr>
                </a:solidFill>
                <a:latin typeface="+mj-lt"/>
                <a:ea typeface="Arial"/>
                <a:cs typeface="Arial"/>
                <a:sym typeface="Arial"/>
              </a:rPr>
              <a:t>uygulanım</a:t>
            </a:r>
            <a:r>
              <a:rPr lang="en-US" sz="4400" b="0" i="0" u="none" strike="noStrike" cap="none" baseline="0" dirty="0">
                <a:solidFill>
                  <a:schemeClr val="bg2">
                    <a:lumMod val="20000"/>
                    <a:lumOff val="80000"/>
                  </a:schemeClr>
                </a:solidFill>
                <a:latin typeface="+mj-lt"/>
                <a:ea typeface="Arial"/>
                <a:cs typeface="Arial"/>
                <a:sym typeface="Arial"/>
              </a:rPr>
              <a:t> </a:t>
            </a:r>
            <a:r>
              <a:rPr lang="en-US" sz="4400" b="0" i="0" u="none" strike="noStrike" cap="none" baseline="0" dirty="0" err="1">
                <a:solidFill>
                  <a:schemeClr val="bg2">
                    <a:lumMod val="20000"/>
                    <a:lumOff val="80000"/>
                  </a:schemeClr>
                </a:solidFill>
                <a:latin typeface="+mj-lt"/>
                <a:ea typeface="Arial"/>
                <a:cs typeface="Arial"/>
                <a:sym typeface="Arial"/>
              </a:rPr>
              <a:t>yolları</a:t>
            </a:r>
            <a:endParaRPr lang="en-US" sz="4400" b="0" i="0" u="none" strike="noStrike" cap="none" baseline="0" dirty="0">
              <a:solidFill>
                <a:schemeClr val="bg2">
                  <a:lumMod val="20000"/>
                  <a:lumOff val="80000"/>
                </a:schemeClr>
              </a:solidFill>
              <a:latin typeface="+mj-lt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23249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Derin</a:t>
            </a:r>
            <a:r>
              <a:rPr lang="en-US" dirty="0" smtClean="0"/>
              <a:t> </a:t>
            </a:r>
            <a:r>
              <a:rPr lang="en-US" dirty="0" err="1" smtClean="0"/>
              <a:t>rezeksiyon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</a:t>
            </a:r>
            <a:r>
              <a:rPr lang="en-US" dirty="0" err="1" smtClean="0"/>
              <a:t>Intravazasyon</a:t>
            </a:r>
            <a:r>
              <a:rPr lang="en-US" dirty="0" smtClean="0"/>
              <a:t> ( 3ooml/</a:t>
            </a:r>
            <a:r>
              <a:rPr lang="en-US" dirty="0" err="1" smtClean="0"/>
              <a:t>dk</a:t>
            </a:r>
            <a:r>
              <a:rPr lang="en-US" dirty="0" smtClean="0"/>
              <a:t>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Sıvı</a:t>
            </a:r>
            <a:r>
              <a:rPr lang="en-US" dirty="0" smtClean="0"/>
              <a:t> </a:t>
            </a:r>
            <a:r>
              <a:rPr lang="en-US" dirty="0" err="1" smtClean="0"/>
              <a:t>yüklenmesi</a:t>
            </a:r>
            <a:endParaRPr lang="en-US" dirty="0"/>
          </a:p>
        </p:txBody>
      </p:sp>
      <p:pic>
        <p:nvPicPr>
          <p:cNvPr id="8" name="Picture 7" descr="Screen Shot 2015-11-05 at 7.13.48 P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8694" y="480834"/>
            <a:ext cx="3408105" cy="3252243"/>
          </a:xfrm>
          <a:prstGeom prst="rect">
            <a:avLst/>
          </a:prstGeom>
        </p:spPr>
      </p:pic>
      <p:pic>
        <p:nvPicPr>
          <p:cNvPr id="4" name="IMG_7935-3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004373" y="3947271"/>
            <a:ext cx="5248095" cy="2390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081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charset="2"/>
              <a:buChar char="ü"/>
            </a:pPr>
            <a:r>
              <a:rPr lang="en-US" dirty="0" err="1" smtClean="0"/>
              <a:t>Perforasyon</a:t>
            </a:r>
            <a:r>
              <a:rPr lang="en-US" dirty="0" smtClean="0"/>
              <a:t> &gt; </a:t>
            </a:r>
            <a:r>
              <a:rPr lang="en-US" dirty="0" err="1" smtClean="0"/>
              <a:t>ekstravazasyon</a:t>
            </a:r>
            <a:endParaRPr lang="en-US" dirty="0" smtClean="0"/>
          </a:p>
          <a:p>
            <a:pPr>
              <a:buFont typeface="Wingdings" charset="2"/>
              <a:buChar char="ü"/>
            </a:pPr>
            <a:endParaRPr lang="en-US" dirty="0"/>
          </a:p>
          <a:p>
            <a:pPr>
              <a:buFont typeface="Wingdings" charset="2"/>
              <a:buChar char="ü"/>
            </a:pPr>
            <a:endParaRPr lang="en-US" dirty="0" smtClean="0"/>
          </a:p>
          <a:p>
            <a:pPr>
              <a:buFont typeface="Wingdings" charset="2"/>
              <a:buChar char="ü"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Sıvı</a:t>
            </a:r>
            <a:r>
              <a:rPr lang="en-US" dirty="0" smtClean="0"/>
              <a:t> </a:t>
            </a:r>
            <a:r>
              <a:rPr lang="en-US" dirty="0" err="1" smtClean="0"/>
              <a:t>yüklenmesi</a:t>
            </a:r>
            <a:endParaRPr lang="en-US" dirty="0"/>
          </a:p>
        </p:txBody>
      </p:sp>
      <p:pic>
        <p:nvPicPr>
          <p:cNvPr id="4" name="perforasyon.m4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3966" y="3111105"/>
            <a:ext cx="7648575" cy="2298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420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4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charset="2"/>
              <a:buChar char="ü"/>
            </a:pPr>
            <a:r>
              <a:rPr lang="en-US" sz="2400" dirty="0" err="1" smtClean="0"/>
              <a:t>Operasyon</a:t>
            </a:r>
            <a:r>
              <a:rPr lang="en-US" sz="2400" dirty="0" smtClean="0"/>
              <a:t> </a:t>
            </a:r>
            <a:r>
              <a:rPr lang="en-US" sz="2400" dirty="0" err="1" smtClean="0"/>
              <a:t>süresi</a:t>
            </a:r>
            <a:r>
              <a:rPr lang="en-US" sz="2400" dirty="0" smtClean="0"/>
              <a:t> </a:t>
            </a:r>
            <a:r>
              <a:rPr lang="en-US" sz="2400" dirty="0" err="1" smtClean="0"/>
              <a:t>ve</a:t>
            </a:r>
            <a:r>
              <a:rPr lang="en-US" sz="2400" dirty="0" smtClean="0"/>
              <a:t> tipi</a:t>
            </a:r>
          </a:p>
          <a:p>
            <a:pPr>
              <a:buFont typeface="Wingdings" charset="2"/>
              <a:buChar char="ü"/>
            </a:pPr>
            <a:endParaRPr lang="en-US" sz="2400" dirty="0"/>
          </a:p>
          <a:p>
            <a:pPr>
              <a:buFont typeface="Wingdings" charset="2"/>
              <a:buChar char="ü"/>
            </a:pPr>
            <a:endParaRPr lang="en-US" sz="2400" dirty="0" smtClean="0"/>
          </a:p>
          <a:p>
            <a:pPr>
              <a:buFont typeface="Wingdings" charset="2"/>
              <a:buChar char="ü"/>
            </a:pPr>
            <a:endParaRPr lang="en-US" sz="2400" dirty="0"/>
          </a:p>
          <a:p>
            <a:pPr>
              <a:buFont typeface="Wingdings" charset="2"/>
              <a:buChar char="ü"/>
            </a:pPr>
            <a:endParaRPr lang="en-US" sz="2400" dirty="0" smtClean="0"/>
          </a:p>
          <a:p>
            <a:pPr>
              <a:buFont typeface="Wingdings" charset="2"/>
              <a:buChar char="ü"/>
            </a:pPr>
            <a:endParaRPr lang="en-US" sz="2400" dirty="0"/>
          </a:p>
          <a:p>
            <a:pPr>
              <a:buFont typeface="Wingdings" charset="2"/>
              <a:buChar char="ü"/>
            </a:pPr>
            <a:endParaRPr lang="en-US" sz="2400" dirty="0" smtClean="0"/>
          </a:p>
          <a:p>
            <a:pPr>
              <a:buFont typeface="Wingdings" charset="2"/>
              <a:buChar char="ü"/>
            </a:pPr>
            <a:endParaRPr lang="en-US" sz="2400" dirty="0"/>
          </a:p>
          <a:p>
            <a:pPr>
              <a:buFont typeface="Wingdings" charset="2"/>
              <a:buChar char="ü"/>
            </a:pPr>
            <a:endParaRPr lang="en-US" sz="24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Sıvı</a:t>
            </a:r>
            <a:r>
              <a:rPr lang="en-US" dirty="0" smtClean="0"/>
              <a:t> </a:t>
            </a:r>
            <a:r>
              <a:rPr lang="en-US" dirty="0" err="1" smtClean="0"/>
              <a:t>yüklenmesi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0233397" y="1693514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6" name="devmyom.m4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57200" y="2914377"/>
            <a:ext cx="7897672" cy="293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897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28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İçerik Yer Tutucusu"/>
          <p:cNvSpPr>
            <a:spLocks noGrp="1"/>
          </p:cNvSpPr>
          <p:nvPr>
            <p:ph sz="half" idx="1"/>
          </p:nvPr>
        </p:nvSpPr>
        <p:spPr>
          <a:xfrm>
            <a:off x="324556" y="2454275"/>
            <a:ext cx="1890007" cy="2328863"/>
          </a:xfrm>
          <a:solidFill>
            <a:srgbClr val="30E86D"/>
          </a:solidFill>
        </p:spPr>
        <p:txBody>
          <a:bodyPr>
            <a:noAutofit/>
          </a:bodyPr>
          <a:lstStyle/>
          <a:p>
            <a:pPr marL="514350" indent="-514350" eaLnBrk="1" hangingPunct="1">
              <a:buFont typeface="Arial" charset="0"/>
              <a:buNone/>
            </a:pPr>
            <a:r>
              <a:rPr lang="tr-TR" sz="1600" b="1" dirty="0">
                <a:latin typeface="Calibri" charset="0"/>
              </a:rPr>
              <a:t>       -Korku endişe hali</a:t>
            </a:r>
          </a:p>
          <a:p>
            <a:pPr marL="514350" indent="-514350" eaLnBrk="1" hangingPunct="1">
              <a:buFontTx/>
              <a:buNone/>
            </a:pPr>
            <a:r>
              <a:rPr lang="tr-TR" sz="1600" b="1" dirty="0">
                <a:latin typeface="Calibri" charset="0"/>
              </a:rPr>
              <a:t>	-</a:t>
            </a:r>
            <a:r>
              <a:rPr lang="tr-TR" sz="1600" b="1" dirty="0" err="1">
                <a:latin typeface="Calibri" charset="0"/>
              </a:rPr>
              <a:t>Disoryantasyon</a:t>
            </a:r>
            <a:endParaRPr lang="tr-TR" sz="1600" b="1" dirty="0">
              <a:latin typeface="Calibri" charset="0"/>
            </a:endParaRPr>
          </a:p>
          <a:p>
            <a:pPr marL="514350" indent="-514350" eaLnBrk="1" hangingPunct="1">
              <a:buFontTx/>
              <a:buNone/>
            </a:pPr>
            <a:r>
              <a:rPr lang="tr-TR" sz="1600" b="1" dirty="0">
                <a:latin typeface="Calibri" charset="0"/>
              </a:rPr>
              <a:t>	-</a:t>
            </a:r>
            <a:r>
              <a:rPr lang="tr-TR" sz="1600" b="1" dirty="0" err="1">
                <a:latin typeface="Calibri" charset="0"/>
              </a:rPr>
              <a:t>İrritabilite</a:t>
            </a:r>
            <a:endParaRPr lang="tr-TR" sz="1600" b="1" dirty="0">
              <a:latin typeface="Calibri" charset="0"/>
            </a:endParaRPr>
          </a:p>
          <a:p>
            <a:pPr marL="514350" indent="-514350" eaLnBrk="1" hangingPunct="1">
              <a:buFontTx/>
              <a:buNone/>
            </a:pPr>
            <a:r>
              <a:rPr lang="tr-TR" sz="1600" b="1" dirty="0">
                <a:latin typeface="Calibri" charset="0"/>
              </a:rPr>
              <a:t>	-Kaslarda seğirmeler</a:t>
            </a:r>
          </a:p>
          <a:p>
            <a:pPr marL="514350" indent="-514350" eaLnBrk="1" hangingPunct="1">
              <a:buFontTx/>
              <a:buNone/>
            </a:pPr>
            <a:r>
              <a:rPr lang="tr-TR" sz="1600" b="1" dirty="0">
                <a:latin typeface="Calibri" charset="0"/>
              </a:rPr>
              <a:t>	-Bulantı-kusma</a:t>
            </a:r>
          </a:p>
          <a:p>
            <a:pPr marL="514350" indent="-514350" eaLnBrk="1" hangingPunct="1">
              <a:buFontTx/>
              <a:buNone/>
            </a:pPr>
            <a:r>
              <a:rPr lang="tr-TR" sz="1600" b="1" dirty="0">
                <a:latin typeface="Calibri" charset="0"/>
              </a:rPr>
              <a:t>	</a:t>
            </a:r>
            <a:endParaRPr lang="en-US" sz="1600" b="1" dirty="0">
              <a:latin typeface="Calibri" charset="0"/>
            </a:endParaRPr>
          </a:p>
        </p:txBody>
      </p:sp>
      <p:sp>
        <p:nvSpPr>
          <p:cNvPr id="21508" name="8 Dikdörtgen"/>
          <p:cNvSpPr>
            <a:spLocks noChangeArrowheads="1"/>
          </p:cNvSpPr>
          <p:nvPr/>
        </p:nvSpPr>
        <p:spPr bwMode="auto">
          <a:xfrm>
            <a:off x="244652" y="1882775"/>
            <a:ext cx="1928813" cy="338138"/>
          </a:xfrm>
          <a:prstGeom prst="rect">
            <a:avLst/>
          </a:prstGeom>
          <a:solidFill>
            <a:srgbClr val="30E86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tr-TR" sz="1600" b="1"/>
              <a:t>Hafif &lt; 135 mEq/L</a:t>
            </a:r>
          </a:p>
        </p:txBody>
      </p:sp>
      <p:sp>
        <p:nvSpPr>
          <p:cNvPr id="21509" name="6 İçerik Yer Tutucusu"/>
          <p:cNvSpPr>
            <a:spLocks noGrp="1"/>
          </p:cNvSpPr>
          <p:nvPr>
            <p:ph sz="half" idx="1"/>
          </p:nvPr>
        </p:nvSpPr>
        <p:spPr>
          <a:xfrm>
            <a:off x="2336800" y="2454275"/>
            <a:ext cx="2143125" cy="2328863"/>
          </a:xfrm>
          <a:solidFill>
            <a:srgbClr val="66FF66"/>
          </a:solidFill>
        </p:spPr>
        <p:txBody>
          <a:bodyPr/>
          <a:lstStyle/>
          <a:p>
            <a:pPr eaLnBrk="1" hangingPunct="1">
              <a:buFontTx/>
              <a:buNone/>
            </a:pPr>
            <a:r>
              <a:rPr lang="tr-TR" sz="1600" b="1" dirty="0">
                <a:latin typeface="Calibri" charset="0"/>
              </a:rPr>
              <a:t>      </a:t>
            </a:r>
            <a:r>
              <a:rPr lang="tr-TR" sz="1600" b="1" dirty="0" smtClean="0">
                <a:latin typeface="Calibri" charset="0"/>
              </a:rPr>
              <a:t>-</a:t>
            </a:r>
            <a:r>
              <a:rPr lang="tr-TR" sz="1600" b="1" dirty="0">
                <a:latin typeface="Calibri" charset="0"/>
              </a:rPr>
              <a:t>Terleme</a:t>
            </a:r>
          </a:p>
          <a:p>
            <a:pPr eaLnBrk="1" hangingPunct="1">
              <a:buFontTx/>
              <a:buNone/>
            </a:pPr>
            <a:r>
              <a:rPr lang="tr-TR" sz="1600" b="1" dirty="0">
                <a:latin typeface="Calibri" charset="0"/>
              </a:rPr>
              <a:t>	-</a:t>
            </a:r>
            <a:r>
              <a:rPr lang="tr-TR" sz="1600" b="1" dirty="0" err="1">
                <a:latin typeface="Calibri" charset="0"/>
              </a:rPr>
              <a:t>Poliüri</a:t>
            </a:r>
            <a:endParaRPr lang="tr-TR" sz="1600" b="1" dirty="0">
              <a:latin typeface="Calibri" charset="0"/>
            </a:endParaRPr>
          </a:p>
          <a:p>
            <a:pPr eaLnBrk="1" hangingPunct="1">
              <a:buFontTx/>
              <a:buNone/>
            </a:pPr>
            <a:r>
              <a:rPr lang="tr-TR" sz="1600" b="1" dirty="0">
                <a:latin typeface="Calibri" charset="0"/>
              </a:rPr>
              <a:t>	-</a:t>
            </a:r>
            <a:r>
              <a:rPr lang="tr-TR" sz="1600" b="1" dirty="0" err="1">
                <a:latin typeface="Calibri" charset="0"/>
              </a:rPr>
              <a:t>Gode</a:t>
            </a:r>
            <a:r>
              <a:rPr lang="tr-TR" sz="1600" b="1" dirty="0">
                <a:latin typeface="Calibri" charset="0"/>
              </a:rPr>
              <a:t> bırakan ödem</a:t>
            </a:r>
          </a:p>
          <a:p>
            <a:pPr eaLnBrk="1" hangingPunct="1">
              <a:buFontTx/>
              <a:buNone/>
            </a:pPr>
            <a:r>
              <a:rPr lang="tr-TR" sz="1600" b="1" dirty="0">
                <a:latin typeface="Calibri" charset="0"/>
              </a:rPr>
              <a:t>	-</a:t>
            </a:r>
            <a:r>
              <a:rPr lang="tr-TR" sz="1600" b="1" dirty="0" err="1">
                <a:latin typeface="Calibri" charset="0"/>
              </a:rPr>
              <a:t>Pulmoner</a:t>
            </a:r>
            <a:r>
              <a:rPr lang="tr-TR" sz="1600" b="1" dirty="0">
                <a:latin typeface="Calibri" charset="0"/>
              </a:rPr>
              <a:t> </a:t>
            </a:r>
            <a:r>
              <a:rPr lang="tr-TR" sz="1600" b="1" dirty="0" err="1">
                <a:latin typeface="Calibri" charset="0"/>
              </a:rPr>
              <a:t>raller</a:t>
            </a:r>
            <a:endParaRPr lang="tr-TR" sz="1600" b="1" dirty="0">
              <a:latin typeface="Calibri" charset="0"/>
            </a:endParaRPr>
          </a:p>
          <a:p>
            <a:pPr eaLnBrk="1" hangingPunct="1"/>
            <a:endParaRPr lang="en-US" sz="1600" b="1" dirty="0">
              <a:latin typeface="Calibri" charset="0"/>
            </a:endParaRPr>
          </a:p>
        </p:txBody>
      </p:sp>
      <p:sp>
        <p:nvSpPr>
          <p:cNvPr id="21510" name="10 Dikdörtgen"/>
          <p:cNvSpPr>
            <a:spLocks noChangeArrowheads="1"/>
          </p:cNvSpPr>
          <p:nvPr/>
        </p:nvSpPr>
        <p:spPr bwMode="auto">
          <a:xfrm>
            <a:off x="2454275" y="1882775"/>
            <a:ext cx="1928813" cy="338138"/>
          </a:xfrm>
          <a:prstGeom prst="rect">
            <a:avLst/>
          </a:prstGeom>
          <a:solidFill>
            <a:srgbClr val="66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tr-TR" sz="1600" b="1"/>
              <a:t>Ilımlı &lt; 130 mEq/L</a:t>
            </a:r>
          </a:p>
        </p:txBody>
      </p:sp>
      <p:sp>
        <p:nvSpPr>
          <p:cNvPr id="21511" name="6 İçerik Yer Tutucusu"/>
          <p:cNvSpPr>
            <a:spLocks noGrp="1"/>
          </p:cNvSpPr>
          <p:nvPr>
            <p:ph sz="half" idx="1"/>
          </p:nvPr>
        </p:nvSpPr>
        <p:spPr>
          <a:xfrm>
            <a:off x="4597400" y="2449513"/>
            <a:ext cx="2143125" cy="2328862"/>
          </a:xfrm>
          <a:solidFill>
            <a:srgbClr val="FF0066"/>
          </a:solidFill>
        </p:spPr>
        <p:txBody>
          <a:bodyPr/>
          <a:lstStyle/>
          <a:p>
            <a:pPr eaLnBrk="1" hangingPunct="1">
              <a:buFontTx/>
              <a:buNone/>
            </a:pPr>
            <a:r>
              <a:rPr lang="tr-TR" sz="1600" b="1">
                <a:latin typeface="Calibri" charset="0"/>
              </a:rPr>
              <a:t>	-Bradikardi</a:t>
            </a:r>
          </a:p>
          <a:p>
            <a:pPr eaLnBrk="1" hangingPunct="1">
              <a:buFontTx/>
              <a:buNone/>
            </a:pPr>
            <a:r>
              <a:rPr lang="tr-TR" sz="1600" b="1">
                <a:latin typeface="Calibri" charset="0"/>
              </a:rPr>
              <a:t>	-Hipotansiyon</a:t>
            </a:r>
          </a:p>
          <a:p>
            <a:pPr eaLnBrk="1" hangingPunct="1">
              <a:buFontTx/>
              <a:buNone/>
            </a:pPr>
            <a:r>
              <a:rPr lang="tr-TR" sz="1600" b="1">
                <a:latin typeface="Calibri" charset="0"/>
              </a:rPr>
              <a:t>	-Anemi</a:t>
            </a:r>
          </a:p>
          <a:p>
            <a:pPr eaLnBrk="1" hangingPunct="1">
              <a:buFontTx/>
              <a:buNone/>
            </a:pPr>
            <a:r>
              <a:rPr lang="tr-TR" sz="1600" b="1">
                <a:latin typeface="Calibri" charset="0"/>
              </a:rPr>
              <a:t>	-Siyonoz</a:t>
            </a:r>
          </a:p>
          <a:p>
            <a:pPr eaLnBrk="1" hangingPunct="1">
              <a:buFontTx/>
              <a:buNone/>
            </a:pPr>
            <a:r>
              <a:rPr lang="tr-TR" sz="1600" b="1">
                <a:latin typeface="Calibri" charset="0"/>
              </a:rPr>
              <a:t>	-Mental durum değişikliği</a:t>
            </a:r>
          </a:p>
          <a:p>
            <a:pPr eaLnBrk="1" hangingPunct="1"/>
            <a:endParaRPr lang="en-US" sz="1600" b="1">
              <a:latin typeface="Calibri" charset="0"/>
            </a:endParaRPr>
          </a:p>
        </p:txBody>
      </p:sp>
      <p:sp>
        <p:nvSpPr>
          <p:cNvPr id="21512" name="12 Dikdörtgen"/>
          <p:cNvSpPr>
            <a:spLocks noChangeArrowheads="1"/>
          </p:cNvSpPr>
          <p:nvPr/>
        </p:nvSpPr>
        <p:spPr bwMode="auto">
          <a:xfrm>
            <a:off x="4714875" y="1878013"/>
            <a:ext cx="1928813" cy="338137"/>
          </a:xfrm>
          <a:prstGeom prst="rect">
            <a:avLst/>
          </a:prstGeom>
          <a:solidFill>
            <a:srgbClr val="FF00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tr-TR" sz="1600" b="1"/>
              <a:t>Ağır &lt; 125 mEq/L</a:t>
            </a:r>
          </a:p>
        </p:txBody>
      </p:sp>
      <p:sp>
        <p:nvSpPr>
          <p:cNvPr id="21513" name="6 İçerik Yer Tutucusu"/>
          <p:cNvSpPr>
            <a:spLocks noGrp="1"/>
          </p:cNvSpPr>
          <p:nvPr>
            <p:ph sz="half" idx="1"/>
          </p:nvPr>
        </p:nvSpPr>
        <p:spPr>
          <a:xfrm>
            <a:off x="6858001" y="2457450"/>
            <a:ext cx="1828800" cy="2328863"/>
          </a:xfrm>
          <a:solidFill>
            <a:srgbClr val="FF0000"/>
          </a:solidFill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tr-TR" sz="1600" b="1" dirty="0">
                <a:latin typeface="Calibri" charset="0"/>
              </a:rPr>
              <a:t>       -</a:t>
            </a:r>
            <a:r>
              <a:rPr lang="tr-TR" sz="1600" b="1" dirty="0" err="1">
                <a:latin typeface="Calibri" charset="0"/>
              </a:rPr>
              <a:t>Konjestif</a:t>
            </a:r>
            <a:r>
              <a:rPr lang="tr-TR" sz="1600" b="1" dirty="0">
                <a:latin typeface="Calibri" charset="0"/>
              </a:rPr>
              <a:t> </a:t>
            </a:r>
            <a:r>
              <a:rPr lang="tr-TR" sz="1600" b="1" dirty="0" err="1">
                <a:latin typeface="Calibri" charset="0"/>
              </a:rPr>
              <a:t>kalb</a:t>
            </a:r>
            <a:r>
              <a:rPr lang="tr-TR" sz="1600" b="1" dirty="0">
                <a:latin typeface="Calibri" charset="0"/>
              </a:rPr>
              <a:t> yetmezliği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tr-TR" sz="1600" b="1" dirty="0">
                <a:latin typeface="Calibri" charset="0"/>
              </a:rPr>
              <a:t>	-Letarji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tr-TR" sz="1600" b="1" dirty="0">
                <a:latin typeface="Calibri" charset="0"/>
              </a:rPr>
              <a:t>	-</a:t>
            </a:r>
            <a:r>
              <a:rPr lang="tr-TR" sz="1600" b="1" dirty="0" err="1">
                <a:latin typeface="Calibri" charset="0"/>
              </a:rPr>
              <a:t>Konfüzyon</a:t>
            </a:r>
            <a:endParaRPr lang="tr-TR" sz="1600" b="1" dirty="0">
              <a:latin typeface="Calibri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tr-TR" sz="1600" b="1" dirty="0">
                <a:latin typeface="Calibri" charset="0"/>
              </a:rPr>
              <a:t>	-Kas seğirmesi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tr-TR" sz="1600" b="1" dirty="0">
                <a:latin typeface="Calibri" charset="0"/>
              </a:rPr>
              <a:t>	-Görme bozukluğu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tr-TR" sz="1600" b="1" dirty="0">
                <a:latin typeface="Calibri" charset="0"/>
              </a:rPr>
              <a:t>	-</a:t>
            </a:r>
            <a:r>
              <a:rPr lang="tr-TR" sz="1600" b="1" dirty="0" err="1">
                <a:latin typeface="Calibri" charset="0"/>
              </a:rPr>
              <a:t>Konvülzyon</a:t>
            </a:r>
            <a:endParaRPr lang="tr-TR" sz="1600" b="1" dirty="0">
              <a:latin typeface="Calibri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tr-TR" sz="1600" b="1" dirty="0">
                <a:latin typeface="Calibri" charset="0"/>
              </a:rPr>
              <a:t>	-Koma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tr-TR" sz="1600" b="1" dirty="0">
                <a:latin typeface="Calibri" charset="0"/>
              </a:rPr>
              <a:t>	-Ölüm</a:t>
            </a:r>
          </a:p>
          <a:p>
            <a:pPr eaLnBrk="1" hangingPunct="1"/>
            <a:endParaRPr lang="en-US" sz="1600" b="1" dirty="0">
              <a:latin typeface="Calibri" charset="0"/>
            </a:endParaRPr>
          </a:p>
        </p:txBody>
      </p:sp>
      <p:sp>
        <p:nvSpPr>
          <p:cNvPr id="21514" name="14 Dikdörtgen"/>
          <p:cNvSpPr>
            <a:spLocks noChangeArrowheads="1"/>
          </p:cNvSpPr>
          <p:nvPr/>
        </p:nvSpPr>
        <p:spPr bwMode="auto">
          <a:xfrm>
            <a:off x="6780213" y="1885950"/>
            <a:ext cx="2038350" cy="338138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tr-TR" sz="1600" b="1"/>
              <a:t>Ciddi &lt; 120 mEq/L</a:t>
            </a:r>
          </a:p>
        </p:txBody>
      </p:sp>
      <p:sp>
        <p:nvSpPr>
          <p:cNvPr id="21515" name="15 Dikdörtgen"/>
          <p:cNvSpPr>
            <a:spLocks noChangeArrowheads="1"/>
          </p:cNvSpPr>
          <p:nvPr/>
        </p:nvSpPr>
        <p:spPr bwMode="auto">
          <a:xfrm>
            <a:off x="5114925" y="5958681"/>
            <a:ext cx="35718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tr-TR" dirty="0"/>
              <a:t>Normal Değerler </a:t>
            </a:r>
            <a:r>
              <a:rPr lang="tr-TR" dirty="0" smtClean="0"/>
              <a:t>: 135</a:t>
            </a:r>
            <a:r>
              <a:rPr lang="tr-TR" dirty="0"/>
              <a:t>-142 </a:t>
            </a:r>
            <a:r>
              <a:rPr lang="tr-TR" dirty="0" err="1"/>
              <a:t>mEq</a:t>
            </a:r>
            <a:r>
              <a:rPr lang="tr-TR" dirty="0"/>
              <a:t>/L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Hiponatremi</a:t>
            </a:r>
            <a:r>
              <a:rPr lang="en-US" dirty="0" smtClean="0"/>
              <a:t> </a:t>
            </a:r>
            <a:r>
              <a:rPr lang="en-US" dirty="0" err="1" smtClean="0"/>
              <a:t>semptomları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9986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42875" y="2130425"/>
            <a:ext cx="8786813" cy="1470025"/>
          </a:xfrm>
        </p:spPr>
        <p:txBody>
          <a:bodyPr/>
          <a:lstStyle/>
          <a:p>
            <a:pPr eaLnBrk="1" hangingPunct="1"/>
            <a:r>
              <a:rPr lang="ja-JP" altLang="en-US">
                <a:latin typeface="Calibri" charset="0"/>
              </a:rPr>
              <a:t>“</a:t>
            </a:r>
            <a:r>
              <a:rPr lang="en-US">
                <a:latin typeface="Calibri" charset="0"/>
              </a:rPr>
              <a:t>The only way to avoid complication</a:t>
            </a:r>
            <a:r>
              <a:rPr lang="tr-TR">
                <a:latin typeface="Calibri" charset="0"/>
              </a:rPr>
              <a:t>s</a:t>
            </a:r>
            <a:r>
              <a:rPr lang="en-US">
                <a:latin typeface="Calibri" charset="0"/>
              </a:rPr>
              <a:t> is not to operate</a:t>
            </a:r>
            <a:r>
              <a:rPr lang="tr-TR">
                <a:latin typeface="Calibri" charset="0"/>
              </a:rPr>
              <a:t>.</a:t>
            </a:r>
            <a:r>
              <a:rPr lang="ja-JP" altLang="en-US">
                <a:latin typeface="Calibri" charset="0"/>
              </a:rPr>
              <a:t>”</a:t>
            </a:r>
            <a:endParaRPr lang="en-US">
              <a:latin typeface="Calibri" charset="0"/>
            </a:endParaRP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 rtlCol="0">
            <a:normAutofit fontScale="77500" lnSpcReduction="20000"/>
          </a:bodyPr>
          <a:lstStyle/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en-US" sz="2800" dirty="0" smtClean="0">
              <a:ea typeface="+mn-ea"/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en-US" sz="2800" dirty="0" smtClean="0">
              <a:ea typeface="+mn-ea"/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en-US" sz="2800" dirty="0" smtClean="0">
              <a:ea typeface="+mn-ea"/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2800" dirty="0" err="1" smtClean="0">
                <a:ea typeface="+mn-ea"/>
              </a:rPr>
              <a:t>Farr</a:t>
            </a:r>
            <a:r>
              <a:rPr lang="en-US" sz="2800" dirty="0" smtClean="0">
                <a:ea typeface="+mn-ea"/>
              </a:rPr>
              <a:t> </a:t>
            </a:r>
            <a:r>
              <a:rPr lang="en-US" sz="2800" dirty="0" err="1" smtClean="0">
                <a:ea typeface="+mn-ea"/>
              </a:rPr>
              <a:t>Nezhat</a:t>
            </a:r>
            <a:endParaRPr lang="en-US" sz="2800" dirty="0" smtClean="0"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985963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 smtClean="0">
                <a:solidFill>
                  <a:srgbClr val="800000"/>
                </a:solidFill>
              </a:rPr>
              <a:t>Operasyonu</a:t>
            </a:r>
            <a:r>
              <a:rPr lang="en-US" dirty="0" smtClean="0">
                <a:solidFill>
                  <a:srgbClr val="800000"/>
                </a:solidFill>
              </a:rPr>
              <a:t> </a:t>
            </a:r>
            <a:r>
              <a:rPr lang="en-US" dirty="0" err="1" smtClean="0">
                <a:solidFill>
                  <a:srgbClr val="800000"/>
                </a:solidFill>
              </a:rPr>
              <a:t>sonlandır</a:t>
            </a:r>
            <a:endParaRPr lang="en-US" dirty="0" smtClean="0">
              <a:solidFill>
                <a:srgbClr val="800000"/>
              </a:solidFill>
            </a:endParaRPr>
          </a:p>
          <a:p>
            <a:r>
              <a:rPr lang="en-US" dirty="0" err="1" smtClean="0"/>
              <a:t>Sonda</a:t>
            </a:r>
            <a:r>
              <a:rPr lang="en-US" dirty="0" smtClean="0"/>
              <a:t> </a:t>
            </a:r>
            <a:r>
              <a:rPr lang="en-US" dirty="0" err="1" smtClean="0"/>
              <a:t>uygula</a:t>
            </a:r>
            <a:endParaRPr lang="en-US" dirty="0" smtClean="0"/>
          </a:p>
          <a:p>
            <a:r>
              <a:rPr lang="en-US" dirty="0" smtClean="0"/>
              <a:t>Serum </a:t>
            </a:r>
            <a:r>
              <a:rPr lang="en-US" dirty="0" err="1" smtClean="0"/>
              <a:t>elektrolit</a:t>
            </a:r>
            <a:endParaRPr lang="en-US" dirty="0" smtClean="0"/>
          </a:p>
          <a:p>
            <a:r>
              <a:rPr lang="en-US" dirty="0" err="1" smtClean="0"/>
              <a:t>Asemptomatik</a:t>
            </a:r>
            <a:r>
              <a:rPr lang="en-US" dirty="0" smtClean="0"/>
              <a:t> &gt; </a:t>
            </a:r>
            <a:r>
              <a:rPr lang="en-US" dirty="0" err="1"/>
              <a:t>G</a:t>
            </a:r>
            <a:r>
              <a:rPr lang="en-US" dirty="0" err="1" smtClean="0"/>
              <a:t>özlem</a:t>
            </a:r>
            <a:endParaRPr lang="en-US" dirty="0" smtClean="0"/>
          </a:p>
          <a:p>
            <a:r>
              <a:rPr lang="en-US" dirty="0" err="1" smtClean="0"/>
              <a:t>Semptomatik</a:t>
            </a:r>
            <a:r>
              <a:rPr lang="en-US" dirty="0" smtClean="0"/>
              <a:t> &gt; </a:t>
            </a:r>
            <a:r>
              <a:rPr lang="en-US" dirty="0" err="1"/>
              <a:t>D</a:t>
            </a:r>
            <a:r>
              <a:rPr lang="en-US" dirty="0" err="1" smtClean="0"/>
              <a:t>iurez</a:t>
            </a:r>
            <a:r>
              <a:rPr lang="en-US" dirty="0" smtClean="0"/>
              <a:t> ( 10 mg </a:t>
            </a:r>
            <a:r>
              <a:rPr lang="en-US" dirty="0" err="1" smtClean="0"/>
              <a:t>furosemid</a:t>
            </a:r>
            <a:r>
              <a:rPr lang="en-US" dirty="0" smtClean="0"/>
              <a:t>)</a:t>
            </a:r>
          </a:p>
          <a:p>
            <a:r>
              <a:rPr lang="en-US" dirty="0" smtClean="0"/>
              <a:t> 120 </a:t>
            </a:r>
            <a:r>
              <a:rPr lang="en-US" dirty="0" err="1" smtClean="0"/>
              <a:t>mmol</a:t>
            </a:r>
            <a:r>
              <a:rPr lang="en-US" dirty="0" smtClean="0"/>
              <a:t> &lt; Na  </a:t>
            </a:r>
            <a:r>
              <a:rPr lang="en-US" dirty="0" err="1" smtClean="0"/>
              <a:t>olması</a:t>
            </a:r>
            <a:r>
              <a:rPr lang="en-US" dirty="0" smtClean="0"/>
              <a:t> </a:t>
            </a:r>
            <a:r>
              <a:rPr lang="en-US" dirty="0" err="1" smtClean="0"/>
              <a:t>halinde</a:t>
            </a:r>
            <a:r>
              <a:rPr lang="en-US" dirty="0" smtClean="0"/>
              <a:t> </a:t>
            </a:r>
            <a:r>
              <a:rPr lang="en-US" dirty="0" err="1" smtClean="0"/>
              <a:t>açığı</a:t>
            </a:r>
            <a:r>
              <a:rPr lang="en-US" dirty="0" smtClean="0"/>
              <a:t> </a:t>
            </a:r>
            <a:r>
              <a:rPr lang="en-US" dirty="0" err="1" smtClean="0"/>
              <a:t>kapatalım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        </a:t>
            </a:r>
            <a:r>
              <a:rPr lang="en-US" dirty="0" smtClean="0">
                <a:solidFill>
                  <a:srgbClr val="800000"/>
                </a:solidFill>
              </a:rPr>
              <a:t>% 3 </a:t>
            </a:r>
            <a:r>
              <a:rPr lang="en-US" dirty="0" err="1" smtClean="0">
                <a:solidFill>
                  <a:srgbClr val="800000"/>
                </a:solidFill>
              </a:rPr>
              <a:t>Hipertonik</a:t>
            </a:r>
            <a:r>
              <a:rPr lang="en-US" dirty="0" smtClean="0">
                <a:solidFill>
                  <a:srgbClr val="800000"/>
                </a:solidFill>
              </a:rPr>
              <a:t> </a:t>
            </a:r>
            <a:r>
              <a:rPr lang="en-US" dirty="0" err="1" smtClean="0">
                <a:solidFill>
                  <a:srgbClr val="800000"/>
                </a:solidFill>
              </a:rPr>
              <a:t>salin</a:t>
            </a:r>
            <a:r>
              <a:rPr lang="en-US" dirty="0" smtClean="0">
                <a:solidFill>
                  <a:srgbClr val="800000"/>
                </a:solidFill>
              </a:rPr>
              <a:t> ( 514 </a:t>
            </a:r>
            <a:r>
              <a:rPr lang="en-US" dirty="0" err="1" smtClean="0">
                <a:solidFill>
                  <a:srgbClr val="800000"/>
                </a:solidFill>
              </a:rPr>
              <a:t>mmol</a:t>
            </a:r>
            <a:r>
              <a:rPr lang="en-US" dirty="0" smtClean="0">
                <a:solidFill>
                  <a:srgbClr val="800000"/>
                </a:solidFill>
              </a:rPr>
              <a:t> Na) 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800000"/>
                </a:solidFill>
              </a:rPr>
              <a:t>  </a:t>
            </a:r>
            <a:endParaRPr lang="en-US" dirty="0">
              <a:solidFill>
                <a:srgbClr val="80000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 </a:t>
            </a:r>
            <a:r>
              <a:rPr lang="en-US" dirty="0" err="1" smtClean="0"/>
              <a:t>yapalım</a:t>
            </a:r>
            <a:r>
              <a:rPr lang="en-US" dirty="0" smtClean="0"/>
              <a:t> ?</a:t>
            </a:r>
            <a:endParaRPr lang="en-US" dirty="0"/>
          </a:p>
        </p:txBody>
      </p:sp>
      <p:pic>
        <p:nvPicPr>
          <p:cNvPr id="4" name="Picture 3" descr="Screen Shot 2015-11-05 at 12.49.50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3201" y="939092"/>
            <a:ext cx="157480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456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4 İçerik Yer Tutucusu"/>
          <p:cNvSpPr>
            <a:spLocks noGrp="1"/>
          </p:cNvSpPr>
          <p:nvPr>
            <p:ph idx="1"/>
          </p:nvPr>
        </p:nvSpPr>
        <p:spPr>
          <a:xfrm>
            <a:off x="142875" y="3214688"/>
            <a:ext cx="8543925" cy="714375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tr-TR" sz="2000">
                <a:latin typeface="Calibri" charset="0"/>
              </a:rPr>
              <a:t>    H/S komplikasyonu olan hiponatremi, hipo-osmolar dilusyonel hiponatremidir.  Bu nedenle bunu düzeltmek için </a:t>
            </a:r>
            <a:r>
              <a:rPr lang="tr-TR" sz="2000" b="1">
                <a:latin typeface="Calibri" charset="0"/>
              </a:rPr>
              <a:t>hipertonik sıvılar </a:t>
            </a:r>
            <a:r>
              <a:rPr lang="tr-TR" sz="2000">
                <a:latin typeface="Calibri" charset="0"/>
              </a:rPr>
              <a:t>kullanılmalıdır</a:t>
            </a:r>
            <a:endParaRPr lang="en-US" sz="2000">
              <a:latin typeface="Calibri" charset="0"/>
            </a:endParaRPr>
          </a:p>
        </p:txBody>
      </p:sp>
      <p:sp>
        <p:nvSpPr>
          <p:cNvPr id="51202" name="Oval 2"/>
          <p:cNvSpPr>
            <a:spLocks noChangeArrowheads="1"/>
          </p:cNvSpPr>
          <p:nvPr/>
        </p:nvSpPr>
        <p:spPr bwMode="auto">
          <a:xfrm>
            <a:off x="428596" y="1257285"/>
            <a:ext cx="8215370" cy="181452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50000">
                <a:srgbClr val="800080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800080"/>
            </a:solidFill>
            <a:round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Aft>
                <a:spcPts val="1000"/>
              </a:spcAft>
            </a:pPr>
            <a:endParaRPr lang="en-US" dirty="0">
              <a:latin typeface="Times New Roman" charset="0"/>
            </a:endParaRPr>
          </a:p>
          <a:p>
            <a:pPr algn="ctr" eaLnBrk="1" hangingPunct="1">
              <a:spcAft>
                <a:spcPts val="1000"/>
              </a:spcAft>
            </a:pPr>
            <a:r>
              <a:rPr lang="en-US" sz="2800" b="1" dirty="0" err="1">
                <a:solidFill>
                  <a:srgbClr val="FFFFFF"/>
                </a:solidFill>
                <a:latin typeface="Calibri" charset="0"/>
              </a:rPr>
              <a:t>Açık</a:t>
            </a:r>
            <a:r>
              <a:rPr lang="en-US" sz="2800" b="1" dirty="0">
                <a:solidFill>
                  <a:srgbClr val="FFFFFF"/>
                </a:solidFill>
                <a:latin typeface="Calibri" charset="0"/>
              </a:rPr>
              <a:t>=(130-bulunan </a:t>
            </a:r>
            <a:r>
              <a:rPr lang="en-US" sz="2800" b="1" dirty="0" err="1">
                <a:solidFill>
                  <a:srgbClr val="FFFFFF"/>
                </a:solidFill>
                <a:latin typeface="Calibri" charset="0"/>
              </a:rPr>
              <a:t>değer</a:t>
            </a:r>
            <a:r>
              <a:rPr lang="en-US" sz="2800" b="1" dirty="0">
                <a:solidFill>
                  <a:srgbClr val="FFFFFF"/>
                </a:solidFill>
                <a:latin typeface="Calibri" charset="0"/>
              </a:rPr>
              <a:t>)x0.60xkilo</a:t>
            </a:r>
            <a:endParaRPr lang="en-US" sz="3200" dirty="0"/>
          </a:p>
        </p:txBody>
      </p:sp>
      <p:sp>
        <p:nvSpPr>
          <p:cNvPr id="51203" name="Rectangle 3"/>
          <p:cNvSpPr>
            <a:spLocks noChangeArrowheads="1"/>
          </p:cNvSpPr>
          <p:nvPr/>
        </p:nvSpPr>
        <p:spPr bwMode="auto">
          <a:xfrm>
            <a:off x="1500166" y="4143380"/>
            <a:ext cx="6357982" cy="500066"/>
          </a:xfrm>
          <a:prstGeom prst="rect">
            <a:avLst/>
          </a:prstGeom>
          <a:gradFill rotWithShape="1">
            <a:gsLst>
              <a:gs pos="0">
                <a:srgbClr val="800080"/>
              </a:gs>
              <a:gs pos="50000">
                <a:srgbClr val="FFFFFF"/>
              </a:gs>
              <a:gs pos="100000">
                <a:srgbClr val="800080"/>
              </a:gs>
            </a:gsLst>
            <a:lin ang="5400000" scaled="1"/>
          </a:gradFill>
          <a:ln w="9525">
            <a:solidFill>
              <a:srgbClr val="993366"/>
            </a:solidFill>
            <a:miter lim="800000"/>
            <a:headEnd/>
            <a:tailEnd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spcAft>
                <a:spcPts val="1000"/>
              </a:spcAft>
            </a:pPr>
            <a:r>
              <a:rPr lang="en-US" b="1">
                <a:solidFill>
                  <a:srgbClr val="800080"/>
                </a:solidFill>
                <a:latin typeface="Calibri" charset="0"/>
              </a:rPr>
              <a:t>1000 cc İzotonic NaCl (%0.9): </a:t>
            </a:r>
            <a:r>
              <a:rPr lang="en-US" b="1" u="sng">
                <a:solidFill>
                  <a:srgbClr val="800080"/>
                </a:solidFill>
                <a:latin typeface="Calibri" charset="0"/>
              </a:rPr>
              <a:t>15</a:t>
            </a:r>
            <a:r>
              <a:rPr lang="en-US" b="1">
                <a:solidFill>
                  <a:srgbClr val="800080"/>
                </a:solidFill>
                <a:latin typeface="Calibri" charset="0"/>
              </a:rPr>
              <a:t>4 mEq</a:t>
            </a:r>
            <a:endParaRPr lang="tr-TR" b="1">
              <a:solidFill>
                <a:srgbClr val="800080"/>
              </a:solidFill>
              <a:latin typeface="Calibri" charset="0"/>
            </a:endParaRPr>
          </a:p>
          <a:p>
            <a:pPr algn="ctr" eaLnBrk="1" hangingPunct="1">
              <a:spcAft>
                <a:spcPts val="1000"/>
              </a:spcAft>
            </a:pPr>
            <a:endParaRPr lang="en-US" sz="2400"/>
          </a:p>
        </p:txBody>
      </p:sp>
      <p:sp>
        <p:nvSpPr>
          <p:cNvPr id="51204" name="Rectangle 4"/>
          <p:cNvSpPr>
            <a:spLocks noChangeArrowheads="1"/>
          </p:cNvSpPr>
          <p:nvPr/>
        </p:nvSpPr>
        <p:spPr bwMode="auto">
          <a:xfrm>
            <a:off x="1500166" y="4786322"/>
            <a:ext cx="6357982" cy="500066"/>
          </a:xfrm>
          <a:prstGeom prst="rect">
            <a:avLst/>
          </a:prstGeom>
          <a:gradFill rotWithShape="1">
            <a:gsLst>
              <a:gs pos="0">
                <a:srgbClr val="800080"/>
              </a:gs>
              <a:gs pos="50000">
                <a:srgbClr val="FFFFFF"/>
              </a:gs>
              <a:gs pos="100000">
                <a:srgbClr val="800080"/>
              </a:gs>
            </a:gsLst>
            <a:lin ang="5400000" scaled="1"/>
          </a:gradFill>
          <a:ln w="9525">
            <a:solidFill>
              <a:srgbClr val="993366"/>
            </a:solidFill>
            <a:miter lim="800000"/>
            <a:headEnd/>
            <a:tailEnd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tr-TR" b="1" dirty="0">
                <a:solidFill>
                  <a:srgbClr val="800080"/>
                </a:solidFill>
                <a:latin typeface="Calibri" pitchFamily="34" charset="0"/>
                <a:ea typeface="+mn-ea"/>
                <a:cs typeface="Arial" pitchFamily="34" charset="0"/>
              </a:rPr>
              <a:t>         </a:t>
            </a:r>
            <a:r>
              <a:rPr lang="en-US" b="1" dirty="0">
                <a:solidFill>
                  <a:srgbClr val="800080"/>
                </a:solidFill>
                <a:latin typeface="Calibri" pitchFamily="34" charset="0"/>
                <a:ea typeface="+mn-ea"/>
                <a:cs typeface="Arial" pitchFamily="34" charset="0"/>
              </a:rPr>
              <a:t>1000 cc </a:t>
            </a:r>
            <a:r>
              <a:rPr lang="en-US" b="1" dirty="0" err="1">
                <a:solidFill>
                  <a:srgbClr val="800080"/>
                </a:solidFill>
                <a:latin typeface="Calibri" pitchFamily="34" charset="0"/>
                <a:ea typeface="+mn-ea"/>
                <a:cs typeface="Arial" pitchFamily="34" charset="0"/>
              </a:rPr>
              <a:t>Hipertonik</a:t>
            </a:r>
            <a:r>
              <a:rPr lang="en-US" b="1" dirty="0">
                <a:solidFill>
                  <a:srgbClr val="800080"/>
                </a:solidFill>
                <a:latin typeface="Calibri" pitchFamily="34" charset="0"/>
                <a:ea typeface="+mn-ea"/>
                <a:cs typeface="Arial" pitchFamily="34" charset="0"/>
              </a:rPr>
              <a:t> </a:t>
            </a:r>
            <a:r>
              <a:rPr lang="en-US" b="1" dirty="0" err="1">
                <a:solidFill>
                  <a:srgbClr val="800080"/>
                </a:solidFill>
                <a:latin typeface="Calibri" pitchFamily="34" charset="0"/>
                <a:ea typeface="+mn-ea"/>
                <a:cs typeface="Arial" pitchFamily="34" charset="0"/>
              </a:rPr>
              <a:t>NaCl</a:t>
            </a:r>
            <a:r>
              <a:rPr lang="en-US" b="1" dirty="0">
                <a:solidFill>
                  <a:srgbClr val="800080"/>
                </a:solidFill>
                <a:latin typeface="Calibri" pitchFamily="34" charset="0"/>
                <a:ea typeface="+mn-ea"/>
                <a:cs typeface="Arial" pitchFamily="34" charset="0"/>
              </a:rPr>
              <a:t> (%3): 513 </a:t>
            </a:r>
            <a:r>
              <a:rPr lang="en-US" b="1" dirty="0" err="1">
                <a:solidFill>
                  <a:srgbClr val="800080"/>
                </a:solidFill>
                <a:latin typeface="Calibri" pitchFamily="34" charset="0"/>
                <a:ea typeface="+mn-ea"/>
                <a:cs typeface="Arial" pitchFamily="34" charset="0"/>
              </a:rPr>
              <a:t>mEq</a:t>
            </a:r>
            <a:r>
              <a:rPr lang="tr-TR" b="1" dirty="0">
                <a:solidFill>
                  <a:srgbClr val="800080"/>
                </a:solidFill>
                <a:latin typeface="Calibri" pitchFamily="34" charset="0"/>
                <a:ea typeface="+mn-ea"/>
                <a:cs typeface="Arial" pitchFamily="34" charset="0"/>
              </a:rPr>
              <a:t> (</a:t>
            </a:r>
            <a:r>
              <a:rPr lang="en-US" b="1" u="sng" dirty="0">
                <a:solidFill>
                  <a:srgbClr val="800080"/>
                </a:solidFill>
                <a:latin typeface="Calibri" pitchFamily="34" charset="0"/>
                <a:ea typeface="+mn-ea"/>
                <a:cs typeface="Arial" pitchFamily="34" charset="0"/>
              </a:rPr>
              <a:t>51</a:t>
            </a:r>
            <a:r>
              <a:rPr lang="tr-TR" b="1" dirty="0">
                <a:solidFill>
                  <a:srgbClr val="800080"/>
                </a:solidFill>
                <a:latin typeface="Calibri" pitchFamily="34" charset="0"/>
                <a:ea typeface="+mn-ea"/>
                <a:cs typeface="Arial" pitchFamily="34" charset="0"/>
              </a:rPr>
              <a:t>4)</a:t>
            </a:r>
          </a:p>
          <a:p>
            <a:pPr algn="ctr">
              <a:spcAft>
                <a:spcPts val="1000"/>
              </a:spcAft>
              <a:defRPr/>
            </a:pPr>
            <a:endParaRPr lang="en-US" sz="2400" dirty="0"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23565" name="Rectangle 5"/>
          <p:cNvSpPr>
            <a:spLocks noChangeArrowheads="1"/>
          </p:cNvSpPr>
          <p:nvPr/>
        </p:nvSpPr>
        <p:spPr bwMode="auto">
          <a:xfrm>
            <a:off x="428625" y="5572125"/>
            <a:ext cx="82867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 eaLnBrk="0" hangingPunct="0"/>
            <a:r>
              <a:rPr lang="tr-TR" sz="2000">
                <a:latin typeface="Calibri" charset="0"/>
                <a:cs typeface="Times New Roman" charset="0"/>
              </a:rPr>
              <a:t>Eksiği daima </a:t>
            </a:r>
            <a:r>
              <a:rPr lang="tr-TR" sz="2000" b="1">
                <a:solidFill>
                  <a:srgbClr val="FF0000"/>
                </a:solidFill>
                <a:latin typeface="Calibri" charset="0"/>
                <a:cs typeface="Times New Roman" charset="0"/>
              </a:rPr>
              <a:t>130 mEq</a:t>
            </a:r>
            <a:r>
              <a:rPr lang="tr-TR" sz="2000">
                <a:latin typeface="Calibri" charset="0"/>
                <a:cs typeface="Times New Roman" charset="0"/>
              </a:rPr>
              <a:t>’ na tamamlıyoruz. </a:t>
            </a:r>
          </a:p>
          <a:p>
            <a:pPr algn="ctr" eaLnBrk="0" hangingPunct="0"/>
            <a:r>
              <a:rPr lang="tr-TR" sz="2000">
                <a:latin typeface="Calibri" charset="0"/>
                <a:cs typeface="Times New Roman" charset="0"/>
              </a:rPr>
              <a:t>Hızlı ve aşırı tamamlamak </a:t>
            </a:r>
            <a:r>
              <a:rPr lang="tr-TR" sz="2000" b="1">
                <a:solidFill>
                  <a:srgbClr val="002060"/>
                </a:solidFill>
                <a:latin typeface="Calibri" charset="0"/>
                <a:cs typeface="Times New Roman" charset="0"/>
              </a:rPr>
              <a:t>santral pontin demiyelinizasyona </a:t>
            </a:r>
            <a:r>
              <a:rPr lang="tr-TR" sz="2000">
                <a:latin typeface="Calibri" charset="0"/>
                <a:cs typeface="Times New Roman" charset="0"/>
              </a:rPr>
              <a:t>yol açabilir. </a:t>
            </a:r>
            <a:endParaRPr lang="tr-TR" sz="2000">
              <a:latin typeface="Calibri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571" y="335782"/>
            <a:ext cx="8229600" cy="733460"/>
          </a:xfrm>
        </p:spPr>
        <p:txBody>
          <a:bodyPr/>
          <a:lstStyle/>
          <a:p>
            <a:r>
              <a:rPr lang="en-US" dirty="0" err="1" smtClean="0"/>
              <a:t>Hiponatreminin</a:t>
            </a:r>
            <a:r>
              <a:rPr lang="en-US" dirty="0" smtClean="0"/>
              <a:t> </a:t>
            </a:r>
            <a:r>
              <a:rPr lang="en-US" dirty="0" err="1" smtClean="0"/>
              <a:t>tedavisi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57155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Hiponatremi</a:t>
            </a:r>
            <a:r>
              <a:rPr lang="en-US" dirty="0" smtClean="0"/>
              <a:t> </a:t>
            </a:r>
            <a:r>
              <a:rPr lang="en-US" dirty="0" err="1" smtClean="0"/>
              <a:t>tedavisi</a:t>
            </a:r>
            <a:endParaRPr lang="en-US" dirty="0"/>
          </a:p>
        </p:txBody>
      </p:sp>
      <p:sp>
        <p:nvSpPr>
          <p:cNvPr id="4" name="1 Başlık"/>
          <p:cNvSpPr txBox="1">
            <a:spLocks noGrp="1"/>
          </p:cNvSpPr>
          <p:nvPr>
            <p:ph idx="1"/>
          </p:nvPr>
        </p:nvSpPr>
        <p:spPr bwMode="auto">
          <a:xfrm>
            <a:off x="1197058" y="3301611"/>
            <a:ext cx="7109365" cy="1381252"/>
          </a:xfrm>
          <a:prstGeom prst="rect">
            <a:avLst/>
          </a:prstGeom>
          <a:gradFill rotWithShape="0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tr-TR" sz="2000"/>
              <a:t>Günlük maksimum 10-12 mEq/l kadar açık düzeltilir</a:t>
            </a:r>
            <a:endParaRPr lang="en-US" sz="2000"/>
          </a:p>
        </p:txBody>
      </p:sp>
      <p:sp>
        <p:nvSpPr>
          <p:cNvPr id="5" name="1 Başlık"/>
          <p:cNvSpPr txBox="1">
            <a:spLocks/>
          </p:cNvSpPr>
          <p:nvPr/>
        </p:nvSpPr>
        <p:spPr bwMode="auto">
          <a:xfrm>
            <a:off x="1197058" y="1536059"/>
            <a:ext cx="7109365" cy="971192"/>
          </a:xfrm>
          <a:prstGeom prst="rect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  <a:ln w="9525">
            <a:noFill/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tr-TR" sz="2000" dirty="0"/>
              <a:t>Gereken miktarın %40-50 si ilk 2 saat içerisinde verilir</a:t>
            </a:r>
            <a:endParaRPr lang="en-US" sz="2000" dirty="0">
              <a:latin typeface="Calibri" charset="0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 bwMode="auto">
          <a:xfrm>
            <a:off x="1197058" y="4682863"/>
            <a:ext cx="7109365" cy="1381252"/>
          </a:xfrm>
          <a:prstGeom prst="rect">
            <a:avLst/>
          </a:prstGeom>
          <a:gradFill rotWithShape="0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anchor="ctr">
            <a:normAutofit/>
          </a:bodyPr>
          <a:lstStyle>
            <a:lvl1pPr marL="274320" indent="-274320" algn="l" rtl="0" eaLnBrk="0" latinLnBrk="0" hangingPunct="0">
              <a:spcBef>
                <a:spcPts val="600"/>
              </a:spcBef>
              <a:buClr>
                <a:schemeClr val="accent2"/>
              </a:buClr>
              <a:buSzPct val="8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algn="l" rtl="0" eaLnBrk="0" latinLnBrk="0" hangingPunct="0">
              <a:spcBef>
                <a:spcPts val="30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algn="l" rtl="0" eaLnBrk="0" latinLnBrk="0" hangingPunct="0">
              <a:spcBef>
                <a:spcPts val="300"/>
              </a:spcBef>
              <a:buClr>
                <a:schemeClr val="accent2">
                  <a:shade val="50000"/>
                </a:schemeClr>
              </a:buClr>
              <a:buSzPct val="85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algn="l" rtl="0" eaLnBrk="0" latinLnBrk="0" hangingPunct="0">
              <a:spcBef>
                <a:spcPts val="30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"/>
              <a:defRPr kumimoji="0" sz="190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algn="l" rtl="0" eaLnBrk="0" latinLnBrk="0" hangingPunct="0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"/>
              <a:defRPr kumimoji="0" sz="160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algn="l" rtl="0" eaLnBrk="0" fontAlgn="base" latinLnBrk="0" hangingPunct="0">
              <a:spcBef>
                <a:spcPct val="0"/>
              </a:spcBef>
              <a:spcAft>
                <a:spcPct val="0"/>
              </a:spcAft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?"/>
              <a:defRPr kumimoji="0" sz="170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algn="l" rtl="0" eaLnBrk="0" fontAlgn="base" latinLnBrk="0" hangingPunct="0">
              <a:spcBef>
                <a:spcPct val="0"/>
              </a:spcBef>
              <a:spcAft>
                <a:spcPct val="0"/>
              </a:spcAft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?"/>
              <a:defRPr kumimoji="0" sz="1600" kern="1200" baseline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algn="l" rtl="0" eaLnBrk="0" fontAlgn="base" latinLnBrk="0" hangingPunct="0">
              <a:spcBef>
                <a:spcPct val="0"/>
              </a:spcBef>
              <a:spcAft>
                <a:spcPct val="0"/>
              </a:spcAft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?"/>
              <a:defRPr kumimoji="0" sz="150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algn="l" rtl="0" eaLnBrk="0" fontAlgn="base" latinLnBrk="0" hangingPunct="0">
              <a:spcBef>
                <a:spcPct val="0"/>
              </a:spcBef>
              <a:spcAft>
                <a:spcPct val="0"/>
              </a:spcAft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?"/>
              <a:defRPr kumimoji="0" sz="150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tr-TR" sz="2000" dirty="0" smtClean="0"/>
              <a:t>48 </a:t>
            </a:r>
            <a:r>
              <a:rPr lang="tr-TR" sz="2000" dirty="0" err="1" smtClean="0"/>
              <a:t>sa</a:t>
            </a:r>
            <a:r>
              <a:rPr lang="tr-TR" sz="2000" dirty="0" smtClean="0"/>
              <a:t> içerisinde maksimum 16-18 </a:t>
            </a:r>
            <a:r>
              <a:rPr lang="tr-TR" sz="2000" dirty="0" err="1" smtClean="0"/>
              <a:t>mEq</a:t>
            </a:r>
            <a:r>
              <a:rPr lang="tr-TR" sz="2000" dirty="0" smtClean="0"/>
              <a:t>/l kadar açık düzeltilir</a:t>
            </a:r>
            <a:endParaRPr lang="en-US" sz="2000" dirty="0"/>
          </a:p>
        </p:txBody>
      </p:sp>
      <p:sp>
        <p:nvSpPr>
          <p:cNvPr id="7" name="1 Başlık"/>
          <p:cNvSpPr txBox="1">
            <a:spLocks/>
          </p:cNvSpPr>
          <p:nvPr/>
        </p:nvSpPr>
        <p:spPr bwMode="auto">
          <a:xfrm>
            <a:off x="1197058" y="2507251"/>
            <a:ext cx="7109365" cy="971192"/>
          </a:xfrm>
          <a:prstGeom prst="rect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  <a:ln w="9525">
            <a:noFill/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tr-TR" sz="2000" dirty="0" smtClean="0"/>
              <a:t>Gereken miktar 0,5-1 </a:t>
            </a:r>
            <a:r>
              <a:rPr lang="tr-TR" sz="2000" dirty="0" err="1" smtClean="0"/>
              <a:t>mEq</a:t>
            </a:r>
            <a:r>
              <a:rPr lang="tr-TR" sz="2000" dirty="0" smtClean="0"/>
              <a:t>/l  </a:t>
            </a:r>
            <a:r>
              <a:rPr lang="tr-TR" sz="2000" dirty="0"/>
              <a:t>saat içerisinde verilir</a:t>
            </a:r>
            <a:endParaRPr lang="en-US" sz="2000" dirty="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39777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n-US" dirty="0" smtClean="0"/>
          </a:p>
          <a:p>
            <a:endParaRPr lang="en-US" dirty="0"/>
          </a:p>
          <a:p>
            <a:r>
              <a:rPr lang="en-US" dirty="0" err="1" smtClean="0"/>
              <a:t>Sıvı</a:t>
            </a:r>
            <a:r>
              <a:rPr lang="en-US" dirty="0" smtClean="0"/>
              <a:t> </a:t>
            </a:r>
            <a:r>
              <a:rPr lang="en-US" dirty="0" err="1" smtClean="0"/>
              <a:t>açığını</a:t>
            </a:r>
            <a:r>
              <a:rPr lang="en-US" dirty="0" smtClean="0"/>
              <a:t> </a:t>
            </a:r>
            <a:r>
              <a:rPr lang="en-US" dirty="0" err="1" smtClean="0"/>
              <a:t>takibi</a:t>
            </a:r>
            <a:r>
              <a:rPr lang="en-US" dirty="0" smtClean="0"/>
              <a:t> ( </a:t>
            </a:r>
            <a:r>
              <a:rPr lang="en-US" dirty="0" err="1" smtClean="0"/>
              <a:t>iyonik</a:t>
            </a:r>
            <a:r>
              <a:rPr lang="en-US" dirty="0" smtClean="0"/>
              <a:t> 2000 ml / </a:t>
            </a:r>
            <a:r>
              <a:rPr lang="en-US" dirty="0" err="1" smtClean="0"/>
              <a:t>noniyonik</a:t>
            </a:r>
            <a:r>
              <a:rPr lang="en-US" dirty="0" smtClean="0"/>
              <a:t> 1000 ml ) !!!!</a:t>
            </a:r>
          </a:p>
          <a:p>
            <a:endParaRPr lang="en-US" dirty="0" smtClean="0"/>
          </a:p>
          <a:p>
            <a:r>
              <a:rPr lang="en-US" dirty="0" smtClean="0"/>
              <a:t>Bipolar </a:t>
            </a:r>
            <a:r>
              <a:rPr lang="en-US" dirty="0" err="1" smtClean="0"/>
              <a:t>enerji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En </a:t>
            </a:r>
            <a:r>
              <a:rPr lang="en-US" dirty="0" err="1" smtClean="0"/>
              <a:t>düşük</a:t>
            </a:r>
            <a:r>
              <a:rPr lang="en-US" dirty="0" smtClean="0"/>
              <a:t> </a:t>
            </a:r>
            <a:r>
              <a:rPr lang="en-US" dirty="0" err="1" smtClean="0"/>
              <a:t>distansiyon</a:t>
            </a:r>
            <a:r>
              <a:rPr lang="en-US" dirty="0" smtClean="0"/>
              <a:t> </a:t>
            </a:r>
            <a:r>
              <a:rPr lang="en-US" dirty="0" err="1" smtClean="0"/>
              <a:t>basıncı</a:t>
            </a:r>
            <a:r>
              <a:rPr lang="en-US" dirty="0" smtClean="0"/>
              <a:t> ( &lt;70 mm Hg)</a:t>
            </a:r>
          </a:p>
          <a:p>
            <a:endParaRPr lang="en-US" dirty="0" smtClean="0"/>
          </a:p>
          <a:p>
            <a:r>
              <a:rPr lang="en-US" dirty="0" smtClean="0"/>
              <a:t>MAP= </a:t>
            </a:r>
            <a:r>
              <a:rPr lang="en-US" sz="3200" dirty="0" smtClean="0">
                <a:solidFill>
                  <a:srgbClr val="800000"/>
                </a:solidFill>
              </a:rPr>
              <a:t>(</a:t>
            </a:r>
            <a:r>
              <a:rPr lang="en-US" dirty="0" err="1" smtClean="0"/>
              <a:t>Sys.P</a:t>
            </a:r>
            <a:r>
              <a:rPr lang="en-US" dirty="0" smtClean="0"/>
              <a:t> + (2 x Dias. P)</a:t>
            </a:r>
            <a:r>
              <a:rPr lang="en-US" sz="3200" dirty="0" smtClean="0">
                <a:solidFill>
                  <a:srgbClr val="800000"/>
                </a:solidFill>
              </a:rPr>
              <a:t>)</a:t>
            </a:r>
            <a:r>
              <a:rPr lang="en-US" dirty="0" smtClean="0"/>
              <a:t> / 3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Nasıl</a:t>
            </a:r>
            <a:r>
              <a:rPr lang="en-US" dirty="0" smtClean="0"/>
              <a:t> </a:t>
            </a:r>
            <a:r>
              <a:rPr lang="en-US" dirty="0" err="1" smtClean="0"/>
              <a:t>önlenebilir</a:t>
            </a:r>
            <a:r>
              <a:rPr lang="en-US" dirty="0" smtClean="0"/>
              <a:t> ?</a:t>
            </a:r>
            <a:endParaRPr lang="en-US" dirty="0"/>
          </a:p>
        </p:txBody>
      </p:sp>
      <p:pic>
        <p:nvPicPr>
          <p:cNvPr id="5" name="Picture 4" descr="Screen Shot 2014-06-03 at 9.27.51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6674" y="417435"/>
            <a:ext cx="3780126" cy="1908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8096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endParaRPr lang="en-US" dirty="0"/>
          </a:p>
          <a:p>
            <a:r>
              <a:rPr lang="en-US" dirty="0" err="1" smtClean="0"/>
              <a:t>Işlem</a:t>
            </a:r>
            <a:r>
              <a:rPr lang="en-US" dirty="0" smtClean="0"/>
              <a:t> </a:t>
            </a:r>
            <a:r>
              <a:rPr lang="en-US" dirty="0" err="1" smtClean="0"/>
              <a:t>sırasında</a:t>
            </a:r>
            <a:r>
              <a:rPr lang="en-US" dirty="0" smtClean="0"/>
              <a:t> </a:t>
            </a:r>
            <a:r>
              <a:rPr lang="en-US" dirty="0" err="1" smtClean="0"/>
              <a:t>damarları</a:t>
            </a:r>
            <a:r>
              <a:rPr lang="en-US" dirty="0" smtClean="0"/>
              <a:t> </a:t>
            </a:r>
            <a:r>
              <a:rPr lang="en-US" dirty="0" err="1" smtClean="0"/>
              <a:t>koagula</a:t>
            </a:r>
            <a:r>
              <a:rPr lang="en-US" dirty="0" smtClean="0"/>
              <a:t> et</a:t>
            </a:r>
          </a:p>
          <a:p>
            <a:endParaRPr lang="en-US" dirty="0" smtClean="0"/>
          </a:p>
          <a:p>
            <a:r>
              <a:rPr lang="en-US" dirty="0" err="1" smtClean="0"/>
              <a:t>Zaman</a:t>
            </a:r>
            <a:r>
              <a:rPr lang="en-US" dirty="0" smtClean="0"/>
              <a:t> </a:t>
            </a:r>
            <a:r>
              <a:rPr lang="en-US" dirty="0" err="1" smtClean="0"/>
              <a:t>harcama</a:t>
            </a:r>
            <a:r>
              <a:rPr lang="en-US" dirty="0" smtClean="0"/>
              <a:t> !!!!</a:t>
            </a:r>
          </a:p>
          <a:p>
            <a:endParaRPr lang="en-US" dirty="0" smtClean="0"/>
          </a:p>
          <a:p>
            <a:r>
              <a:rPr lang="en-US" dirty="0" err="1"/>
              <a:t>Aşamalı</a:t>
            </a:r>
            <a:r>
              <a:rPr lang="en-US" dirty="0"/>
              <a:t> </a:t>
            </a:r>
            <a:r>
              <a:rPr lang="en-US" dirty="0" err="1"/>
              <a:t>tedavi</a:t>
            </a:r>
            <a:r>
              <a:rPr lang="en-US" dirty="0"/>
              <a:t> ( Tip 2 </a:t>
            </a:r>
            <a:r>
              <a:rPr lang="en-US" dirty="0" err="1"/>
              <a:t>myom</a:t>
            </a:r>
            <a:r>
              <a:rPr lang="en-US" dirty="0"/>
              <a:t>, </a:t>
            </a:r>
            <a:r>
              <a:rPr lang="en-US" dirty="0" err="1"/>
              <a:t>Asherman</a:t>
            </a:r>
            <a:r>
              <a:rPr lang="en-US" dirty="0"/>
              <a:t> send.)</a:t>
            </a:r>
          </a:p>
          <a:p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Nasıl</a:t>
            </a:r>
            <a:r>
              <a:rPr lang="en-US" dirty="0" smtClean="0"/>
              <a:t> </a:t>
            </a:r>
            <a:r>
              <a:rPr lang="en-US" dirty="0" err="1" smtClean="0"/>
              <a:t>önlenebilir</a:t>
            </a:r>
            <a:r>
              <a:rPr lang="en-US" dirty="0" smtClean="0"/>
              <a:t> ?</a:t>
            </a:r>
            <a:endParaRPr lang="en-US" dirty="0"/>
          </a:p>
        </p:txBody>
      </p:sp>
      <p:pic>
        <p:nvPicPr>
          <p:cNvPr id="5" name="Picture 4" descr="Screen Shot 2014-06-03 at 9.27.51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1208" y="408208"/>
            <a:ext cx="3780126" cy="2089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4386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Grp="1" noChangeArrowheads="1"/>
          </p:cNvSpPr>
          <p:nvPr>
            <p:ph idx="1"/>
          </p:nvPr>
        </p:nvSpPr>
        <p:spPr>
          <a:xfrm>
            <a:off x="285750" y="1500188"/>
            <a:ext cx="8572500" cy="5043487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endParaRPr lang="tr-TR" sz="2400" b="1" dirty="0">
              <a:latin typeface="Calibri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tr-TR" sz="2400" b="1" dirty="0">
                <a:latin typeface="Calibri" charset="0"/>
              </a:rPr>
              <a:t>Operasyon süresini minimumda tutmak</a:t>
            </a:r>
          </a:p>
          <a:p>
            <a:pPr eaLnBrk="1" hangingPunct="1">
              <a:lnSpc>
                <a:spcPct val="80000"/>
              </a:lnSpc>
            </a:pPr>
            <a:endParaRPr lang="tr-TR" sz="2400" b="1" dirty="0">
              <a:latin typeface="Calibri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tr-TR" sz="2400" b="1" dirty="0">
                <a:latin typeface="Calibri" charset="0"/>
              </a:rPr>
              <a:t>Sıvı </a:t>
            </a:r>
            <a:r>
              <a:rPr lang="tr-TR" sz="2400" b="1" dirty="0">
                <a:solidFill>
                  <a:srgbClr val="FFFFFF"/>
                </a:solidFill>
                <a:latin typeface="Calibri" charset="0"/>
              </a:rPr>
              <a:t>basıncını 80 </a:t>
            </a:r>
            <a:r>
              <a:rPr lang="tr-TR" sz="2400" b="1" dirty="0" err="1">
                <a:solidFill>
                  <a:srgbClr val="FFFFFF"/>
                </a:solidFill>
                <a:latin typeface="Calibri" charset="0"/>
              </a:rPr>
              <a:t>mmHg’nin</a:t>
            </a:r>
            <a:r>
              <a:rPr lang="tr-TR" sz="2400" b="1" dirty="0">
                <a:solidFill>
                  <a:srgbClr val="FFFFFF"/>
                </a:solidFill>
                <a:latin typeface="Calibri" charset="0"/>
              </a:rPr>
              <a:t> altında (genel olarak </a:t>
            </a:r>
            <a:r>
              <a:rPr lang="tr-TR" sz="2400" b="1" dirty="0" err="1">
                <a:solidFill>
                  <a:srgbClr val="FFFFFF"/>
                </a:solidFill>
                <a:latin typeface="Calibri" charset="0"/>
              </a:rPr>
              <a:t>mid</a:t>
            </a:r>
            <a:r>
              <a:rPr lang="tr-TR" sz="2400" b="1" dirty="0">
                <a:solidFill>
                  <a:srgbClr val="FFFFFF"/>
                </a:solidFill>
                <a:latin typeface="Calibri" charset="0"/>
              </a:rPr>
              <a:t> </a:t>
            </a:r>
            <a:r>
              <a:rPr lang="tr-TR" sz="2400" b="1" dirty="0" err="1">
                <a:solidFill>
                  <a:srgbClr val="FFFFFF"/>
                </a:solidFill>
                <a:latin typeface="Calibri" charset="0"/>
              </a:rPr>
              <a:t>arteriyal</a:t>
            </a:r>
            <a:r>
              <a:rPr lang="tr-TR" sz="2400" b="1" dirty="0">
                <a:solidFill>
                  <a:srgbClr val="FFFFFF"/>
                </a:solidFill>
                <a:latin typeface="Calibri" charset="0"/>
              </a:rPr>
              <a:t> basıncın altında) tutmak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tr-TR" sz="2400" b="1" dirty="0">
              <a:solidFill>
                <a:srgbClr val="FFFFFF"/>
              </a:solidFill>
              <a:latin typeface="Calibri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tr-TR" sz="2400" b="1" dirty="0">
                <a:solidFill>
                  <a:srgbClr val="FFFFFF"/>
                </a:solidFill>
                <a:latin typeface="Calibri" charset="0"/>
              </a:rPr>
              <a:t>Gaz basıncını 100 </a:t>
            </a:r>
            <a:r>
              <a:rPr lang="tr-TR" sz="2400" b="1" dirty="0" err="1">
                <a:solidFill>
                  <a:srgbClr val="FFFFFF"/>
                </a:solidFill>
                <a:latin typeface="Calibri" charset="0"/>
              </a:rPr>
              <a:t>mmHg’nin</a:t>
            </a:r>
            <a:r>
              <a:rPr lang="tr-TR" sz="2400" b="1" dirty="0">
                <a:solidFill>
                  <a:srgbClr val="FFFFFF"/>
                </a:solidFill>
                <a:latin typeface="Calibri" charset="0"/>
              </a:rPr>
              <a:t> altında tutmak</a:t>
            </a:r>
          </a:p>
          <a:p>
            <a:pPr eaLnBrk="1" hangingPunct="1">
              <a:lnSpc>
                <a:spcPct val="80000"/>
              </a:lnSpc>
            </a:pPr>
            <a:endParaRPr lang="tr-TR" sz="2400" b="1" dirty="0">
              <a:solidFill>
                <a:srgbClr val="FFFFFF"/>
              </a:solidFill>
              <a:latin typeface="Calibri" charset="0"/>
            </a:endParaRPr>
          </a:p>
          <a:p>
            <a:pPr eaLnBrk="1" hangingPunct="1">
              <a:lnSpc>
                <a:spcPct val="80000"/>
              </a:lnSpc>
            </a:pPr>
            <a:endParaRPr lang="tr-TR" sz="2400" b="1" dirty="0">
              <a:solidFill>
                <a:srgbClr val="FFFFFF"/>
              </a:solidFill>
              <a:latin typeface="Calibri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tr-TR" sz="2400" b="1" dirty="0">
                <a:solidFill>
                  <a:srgbClr val="FFFFFF"/>
                </a:solidFill>
                <a:latin typeface="Calibri" charset="0"/>
              </a:rPr>
              <a:t>Sıvı açığı 500 ml olduğunda dikkatli olmak</a:t>
            </a:r>
          </a:p>
          <a:p>
            <a:pPr eaLnBrk="1" hangingPunct="1">
              <a:lnSpc>
                <a:spcPct val="80000"/>
              </a:lnSpc>
            </a:pPr>
            <a:endParaRPr lang="tr-TR" sz="2400" b="1" dirty="0">
              <a:solidFill>
                <a:srgbClr val="FFFFFF"/>
              </a:solidFill>
              <a:latin typeface="Calibri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tr-TR" sz="2400" b="1" dirty="0">
                <a:solidFill>
                  <a:srgbClr val="FFFFFF"/>
                </a:solidFill>
                <a:latin typeface="Calibri" charset="0"/>
              </a:rPr>
              <a:t>Sıvı açığı 1000 ml </a:t>
            </a:r>
            <a:r>
              <a:rPr lang="tr-TR" sz="2400" b="1" dirty="0">
                <a:latin typeface="Calibri" charset="0"/>
              </a:rPr>
              <a:t>olduğunda ise operasyonu durdurulmalıdır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 </a:t>
            </a:r>
            <a:r>
              <a:rPr lang="en-US" dirty="0" err="1" smtClean="0"/>
              <a:t>yapalım</a:t>
            </a:r>
            <a:r>
              <a:rPr lang="en-US" dirty="0" smtClean="0"/>
              <a:t> 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33133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Eve </a:t>
            </a:r>
            <a:r>
              <a:rPr lang="en-US" dirty="0" err="1"/>
              <a:t>G</a:t>
            </a:r>
            <a:r>
              <a:rPr lang="en-US" dirty="0" err="1" smtClean="0"/>
              <a:t>ötürülecek</a:t>
            </a:r>
            <a:r>
              <a:rPr lang="en-US" dirty="0" smtClean="0"/>
              <a:t> </a:t>
            </a:r>
            <a:r>
              <a:rPr lang="en-US" dirty="0" err="1"/>
              <a:t>M</a:t>
            </a:r>
            <a:r>
              <a:rPr lang="en-US" dirty="0" err="1" smtClean="0"/>
              <a:t>esajlar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199" y="1524000"/>
            <a:ext cx="4475747" cy="4572000"/>
          </a:xfrm>
        </p:spPr>
        <p:txBody>
          <a:bodyPr>
            <a:normAutofit/>
          </a:bodyPr>
          <a:lstStyle/>
          <a:p>
            <a:pPr algn="just"/>
            <a:endParaRPr lang="en-US" dirty="0" smtClean="0"/>
          </a:p>
          <a:p>
            <a:pPr algn="just"/>
            <a:r>
              <a:rPr lang="en-US" dirty="0" smtClean="0"/>
              <a:t>Bipolar </a:t>
            </a:r>
            <a:r>
              <a:rPr lang="en-US" dirty="0" err="1" smtClean="0"/>
              <a:t>enerji</a:t>
            </a:r>
            <a:r>
              <a:rPr lang="en-US" dirty="0" smtClean="0"/>
              <a:t> </a:t>
            </a:r>
            <a:r>
              <a:rPr lang="en-US" dirty="0" err="1" smtClean="0"/>
              <a:t>tercih</a:t>
            </a:r>
            <a:r>
              <a:rPr lang="en-US" dirty="0" smtClean="0"/>
              <a:t> </a:t>
            </a:r>
            <a:r>
              <a:rPr lang="en-US" dirty="0" err="1" smtClean="0"/>
              <a:t>edelim</a:t>
            </a:r>
            <a:endParaRPr lang="en-US" dirty="0" smtClean="0"/>
          </a:p>
          <a:p>
            <a:pPr algn="just"/>
            <a:endParaRPr lang="en-US" dirty="0" smtClean="0"/>
          </a:p>
          <a:p>
            <a:pPr algn="just"/>
            <a:r>
              <a:rPr lang="en-US" dirty="0" err="1" smtClean="0"/>
              <a:t>Sıvı</a:t>
            </a:r>
            <a:r>
              <a:rPr lang="en-US" dirty="0" smtClean="0"/>
              <a:t> </a:t>
            </a:r>
            <a:r>
              <a:rPr lang="en-US" dirty="0" err="1" smtClean="0"/>
              <a:t>basınç</a:t>
            </a:r>
            <a:r>
              <a:rPr lang="en-US" dirty="0" smtClean="0"/>
              <a:t> </a:t>
            </a:r>
            <a:r>
              <a:rPr lang="en-US" dirty="0" err="1" smtClean="0"/>
              <a:t>monitorü</a:t>
            </a:r>
            <a:r>
              <a:rPr lang="en-US" dirty="0" smtClean="0"/>
              <a:t> </a:t>
            </a:r>
            <a:r>
              <a:rPr lang="en-US" dirty="0" err="1" smtClean="0"/>
              <a:t>kullanalım</a:t>
            </a:r>
            <a:r>
              <a:rPr lang="en-US" dirty="0" smtClean="0"/>
              <a:t> ( %6 !!!!!)</a:t>
            </a:r>
          </a:p>
          <a:p>
            <a:pPr algn="just"/>
            <a:endParaRPr lang="en-US" dirty="0" smtClean="0"/>
          </a:p>
          <a:p>
            <a:pPr algn="just"/>
            <a:r>
              <a:rPr lang="de-DE" dirty="0" smtClean="0"/>
              <a:t>Ö</a:t>
            </a:r>
            <a:r>
              <a:rPr lang="en-US" dirty="0" err="1" smtClean="0"/>
              <a:t>ğrenme</a:t>
            </a:r>
            <a:r>
              <a:rPr lang="en-US" dirty="0" smtClean="0"/>
              <a:t> </a:t>
            </a:r>
            <a:r>
              <a:rPr lang="en-US" dirty="0" err="1" smtClean="0"/>
              <a:t>eğrisini</a:t>
            </a:r>
            <a:r>
              <a:rPr lang="en-US" dirty="0" smtClean="0"/>
              <a:t> </a:t>
            </a:r>
            <a:r>
              <a:rPr lang="en-US" dirty="0" err="1" smtClean="0"/>
              <a:t>unutmayalım</a:t>
            </a:r>
            <a:endParaRPr lang="en-US" dirty="0" smtClean="0"/>
          </a:p>
          <a:p>
            <a:pPr algn="just"/>
            <a:endParaRPr lang="en-US" dirty="0" smtClean="0"/>
          </a:p>
          <a:p>
            <a:pPr algn="just"/>
            <a:endParaRPr lang="en-US" dirty="0"/>
          </a:p>
          <a:p>
            <a:pPr algn="just"/>
            <a:endParaRPr lang="en-US" dirty="0"/>
          </a:p>
          <a:p>
            <a:pPr algn="just"/>
            <a:endParaRPr lang="en-US" dirty="0" smtClean="0"/>
          </a:p>
          <a:p>
            <a:pPr algn="just"/>
            <a:endParaRPr lang="en-US" dirty="0"/>
          </a:p>
        </p:txBody>
      </p:sp>
      <p:pic>
        <p:nvPicPr>
          <p:cNvPr id="5" name="Content Placeholder 4" descr="Screen Shot 2014-11-26 at 1.19.39 PM.pn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-2"/>
          <a:stretch>
            <a:fillRect/>
          </a:stretch>
        </p:blipFill>
        <p:spPr>
          <a:xfrm>
            <a:off x="5049372" y="1650879"/>
            <a:ext cx="3395776" cy="4010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2197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Eve </a:t>
            </a:r>
            <a:r>
              <a:rPr lang="en-US" dirty="0" err="1"/>
              <a:t>G</a:t>
            </a:r>
            <a:r>
              <a:rPr lang="en-US" dirty="0" err="1" smtClean="0"/>
              <a:t>ötürülecek</a:t>
            </a:r>
            <a:r>
              <a:rPr lang="en-US" dirty="0" smtClean="0"/>
              <a:t> </a:t>
            </a:r>
            <a:r>
              <a:rPr lang="en-US" dirty="0" err="1"/>
              <a:t>M</a:t>
            </a:r>
            <a:r>
              <a:rPr lang="en-US" dirty="0" err="1" smtClean="0"/>
              <a:t>esajlar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199" y="1524000"/>
            <a:ext cx="4475747" cy="4572000"/>
          </a:xfrm>
        </p:spPr>
        <p:txBody>
          <a:bodyPr>
            <a:normAutofit/>
          </a:bodyPr>
          <a:lstStyle/>
          <a:p>
            <a:pPr algn="just"/>
            <a:endParaRPr lang="en-US" dirty="0" smtClean="0"/>
          </a:p>
          <a:p>
            <a:pPr algn="just"/>
            <a:r>
              <a:rPr lang="tr-TR" dirty="0" smtClean="0">
                <a:latin typeface="Calibri" charset="0"/>
              </a:rPr>
              <a:t>Bunların </a:t>
            </a:r>
            <a:r>
              <a:rPr lang="tr-TR" dirty="0">
                <a:latin typeface="Calibri" charset="0"/>
              </a:rPr>
              <a:t>azaltılması, uzmanlık eğitimi sırasında ve sonrasında mezuniyet sonrası kurslarla ilgili hekimlerin tecrübe ve bilgisini arttırmaktan geçer</a:t>
            </a:r>
            <a:endParaRPr lang="en-US" dirty="0" smtClean="0"/>
          </a:p>
          <a:p>
            <a:pPr algn="just"/>
            <a:endParaRPr lang="en-US" dirty="0" smtClean="0"/>
          </a:p>
          <a:p>
            <a:pPr algn="just"/>
            <a:endParaRPr lang="en-US" dirty="0"/>
          </a:p>
          <a:p>
            <a:pPr algn="just"/>
            <a:endParaRPr lang="en-US" dirty="0"/>
          </a:p>
          <a:p>
            <a:pPr algn="just"/>
            <a:endParaRPr lang="en-US" dirty="0" smtClean="0"/>
          </a:p>
          <a:p>
            <a:pPr algn="just"/>
            <a:endParaRPr lang="en-US" dirty="0"/>
          </a:p>
        </p:txBody>
      </p:sp>
      <p:pic>
        <p:nvPicPr>
          <p:cNvPr id="5" name="Content Placeholder 4" descr="Screen Shot 2014-11-26 at 1.19.39 PM.pn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-2"/>
          <a:stretch>
            <a:fillRect/>
          </a:stretch>
        </p:blipFill>
        <p:spPr>
          <a:xfrm>
            <a:off x="5049372" y="1650879"/>
            <a:ext cx="3395776" cy="4010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8122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68500" y="5234543"/>
            <a:ext cx="422275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                    </a:t>
            </a:r>
            <a:r>
              <a:rPr lang="en-US" sz="3200" dirty="0" smtClean="0">
                <a:solidFill>
                  <a:srgbClr val="800000"/>
                </a:solidFill>
              </a:rPr>
              <a:t> </a:t>
            </a:r>
            <a:r>
              <a:rPr lang="en-US" sz="3200" b="1" i="1" dirty="0" smtClean="0">
                <a:solidFill>
                  <a:srgbClr val="800000"/>
                </a:solidFill>
              </a:rPr>
              <a:t>  </a:t>
            </a:r>
            <a:r>
              <a:rPr lang="en-US" sz="3200" b="1" i="1" dirty="0" err="1" smtClean="0">
                <a:solidFill>
                  <a:srgbClr val="800000"/>
                </a:solidFill>
              </a:rPr>
              <a:t>Teşekkürler</a:t>
            </a:r>
            <a:endParaRPr lang="en-US" sz="3200" b="1" i="1" dirty="0">
              <a:solidFill>
                <a:srgbClr val="800000"/>
              </a:solidFill>
            </a:endParaRPr>
          </a:p>
        </p:txBody>
      </p:sp>
      <p:pic>
        <p:nvPicPr>
          <p:cNvPr id="5" name="Picture 4" descr="Screen Shot 2015-02-22 at 9.15.5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999" y="762000"/>
            <a:ext cx="8177463" cy="4472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390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Shot 2017-04-27 at 8.18.1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885" b="-1885"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err="1" smtClean="0"/>
              <a:t>Tecrübe</a:t>
            </a:r>
            <a:r>
              <a:rPr lang="en-US" sz="3600" dirty="0" smtClean="0"/>
              <a:t> </a:t>
            </a:r>
            <a:r>
              <a:rPr lang="en-US" sz="3600" dirty="0" err="1" smtClean="0"/>
              <a:t>arttıkça</a:t>
            </a:r>
            <a:r>
              <a:rPr lang="en-US" sz="3600" dirty="0" smtClean="0"/>
              <a:t> </a:t>
            </a:r>
            <a:r>
              <a:rPr lang="en-US" sz="3600" dirty="0" err="1" smtClean="0"/>
              <a:t>komplikasyon</a:t>
            </a:r>
            <a:r>
              <a:rPr lang="en-US" sz="3600" dirty="0" smtClean="0"/>
              <a:t> </a:t>
            </a:r>
            <a:r>
              <a:rPr lang="en-US" sz="3600" dirty="0" err="1" smtClean="0"/>
              <a:t>azalır</a:t>
            </a:r>
            <a:r>
              <a:rPr lang="en-US" sz="3600" dirty="0" smtClean="0"/>
              <a:t> </a:t>
            </a:r>
            <a:r>
              <a:rPr lang="en-US" sz="3600" dirty="0" err="1" smtClean="0"/>
              <a:t>mı</a:t>
            </a:r>
            <a:r>
              <a:rPr lang="en-US" sz="3600" dirty="0" smtClean="0"/>
              <a:t> ?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544148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338263"/>
            <a:ext cx="8274050" cy="1543050"/>
          </a:xfrm>
          <a:solidFill>
            <a:srgbClr val="30E86D"/>
          </a:solidFill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tr-TR" sz="2400" b="1" u="sng" dirty="0">
                <a:solidFill>
                  <a:schemeClr val="bg1"/>
                </a:solidFill>
                <a:latin typeface="Calibri" charset="0"/>
              </a:rPr>
              <a:t>I. Seviye</a:t>
            </a:r>
          </a:p>
          <a:p>
            <a:pPr lvl="1" eaLnBrk="1" hangingPunct="1">
              <a:lnSpc>
                <a:spcPct val="90000"/>
              </a:lnSpc>
            </a:pPr>
            <a:r>
              <a:rPr lang="tr-TR" sz="2000" dirty="0">
                <a:latin typeface="Calibri" charset="0"/>
              </a:rPr>
              <a:t>Ofis &amp; </a:t>
            </a:r>
            <a:r>
              <a:rPr lang="tr-TR" sz="2000" dirty="0" err="1">
                <a:latin typeface="Calibri" charset="0"/>
              </a:rPr>
              <a:t>Diagnostik</a:t>
            </a:r>
            <a:r>
              <a:rPr lang="tr-TR" sz="2000" dirty="0">
                <a:latin typeface="Calibri" charset="0"/>
              </a:rPr>
              <a:t> </a:t>
            </a:r>
            <a:r>
              <a:rPr lang="tr-TR" sz="2000" dirty="0" err="1">
                <a:latin typeface="Calibri" charset="0"/>
              </a:rPr>
              <a:t>Histeroskopi</a:t>
            </a:r>
            <a:endParaRPr lang="tr-TR" sz="2000" dirty="0">
              <a:latin typeface="Calibri" charset="0"/>
            </a:endParaRPr>
          </a:p>
          <a:p>
            <a:pPr lvl="1" eaLnBrk="1" hangingPunct="1">
              <a:lnSpc>
                <a:spcPct val="90000"/>
              </a:lnSpc>
            </a:pPr>
            <a:r>
              <a:rPr lang="tr-TR" sz="2000" dirty="0">
                <a:latin typeface="Calibri" charset="0"/>
              </a:rPr>
              <a:t>Basit poliplerin çıkarılması</a:t>
            </a:r>
          </a:p>
          <a:p>
            <a:pPr lvl="1" eaLnBrk="1" hangingPunct="1">
              <a:lnSpc>
                <a:spcPct val="90000"/>
              </a:lnSpc>
            </a:pPr>
            <a:r>
              <a:rPr lang="tr-TR" sz="2000" dirty="0">
                <a:latin typeface="Calibri" charset="0"/>
              </a:rPr>
              <a:t>Gömülmemiş RIA </a:t>
            </a:r>
            <a:r>
              <a:rPr lang="tr-TR" sz="2000" dirty="0" err="1">
                <a:latin typeface="Calibri" charset="0"/>
              </a:rPr>
              <a:t>ların</a:t>
            </a:r>
            <a:r>
              <a:rPr lang="tr-TR" sz="2000" dirty="0">
                <a:latin typeface="Calibri" charset="0"/>
              </a:rPr>
              <a:t> çıkarılması</a:t>
            </a:r>
            <a:endParaRPr lang="en-US" sz="2000" dirty="0">
              <a:latin typeface="Calibri" charset="0"/>
            </a:endParaRPr>
          </a:p>
        </p:txBody>
      </p:sp>
      <p:sp>
        <p:nvSpPr>
          <p:cNvPr id="4" name="2 İçerik Yer Tutucusu"/>
          <p:cNvSpPr txBox="1">
            <a:spLocks/>
          </p:cNvSpPr>
          <p:nvPr/>
        </p:nvSpPr>
        <p:spPr bwMode="auto">
          <a:xfrm>
            <a:off x="441325" y="2938463"/>
            <a:ext cx="8274050" cy="154305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>
              <a:spcBef>
                <a:spcPct val="20000"/>
              </a:spcBef>
              <a:buFont typeface="Arial" charset="0"/>
              <a:buChar char="•"/>
            </a:pPr>
            <a:r>
              <a:rPr lang="tr-TR" sz="2400" b="1" u="sng" dirty="0">
                <a:solidFill>
                  <a:schemeClr val="bg1"/>
                </a:solidFill>
                <a:latin typeface="Calibri" charset="0"/>
              </a:rPr>
              <a:t>II. Seviye</a:t>
            </a:r>
          </a:p>
          <a:p>
            <a:pPr lvl="1">
              <a:spcBef>
                <a:spcPct val="20000"/>
              </a:spcBef>
              <a:buFont typeface="Arial" charset="0"/>
              <a:buChar char="–"/>
            </a:pPr>
            <a:r>
              <a:rPr lang="tr-TR" sz="2000" dirty="0" err="1">
                <a:solidFill>
                  <a:schemeClr val="tx1">
                    <a:lumMod val="50000"/>
                  </a:schemeClr>
                </a:solidFill>
                <a:latin typeface="Calibri" charset="0"/>
                <a:ea typeface="ＭＳ Ｐゴシック" charset="0"/>
              </a:rPr>
              <a:t>Proksimal</a:t>
            </a:r>
            <a:r>
              <a:rPr lang="tr-TR" sz="2000" dirty="0">
                <a:solidFill>
                  <a:schemeClr val="tx1">
                    <a:lumMod val="50000"/>
                  </a:schemeClr>
                </a:solidFill>
                <a:latin typeface="Calibri" charset="0"/>
                <a:ea typeface="ＭＳ Ｐゴシック" charset="0"/>
              </a:rPr>
              <a:t> </a:t>
            </a:r>
            <a:r>
              <a:rPr lang="tr-TR" sz="2000" dirty="0" err="1">
                <a:solidFill>
                  <a:schemeClr val="tx1">
                    <a:lumMod val="50000"/>
                  </a:schemeClr>
                </a:solidFill>
                <a:latin typeface="Calibri" charset="0"/>
                <a:ea typeface="ＭＳ Ｐゴシック" charset="0"/>
              </a:rPr>
              <a:t>tubal</a:t>
            </a:r>
            <a:r>
              <a:rPr lang="tr-TR" sz="2000" dirty="0">
                <a:solidFill>
                  <a:schemeClr val="tx1">
                    <a:lumMod val="50000"/>
                  </a:schemeClr>
                </a:solidFill>
                <a:latin typeface="Calibri" charset="0"/>
                <a:ea typeface="ＭＳ Ｐゴシック" charset="0"/>
              </a:rPr>
              <a:t> </a:t>
            </a:r>
            <a:r>
              <a:rPr lang="tr-TR" sz="2000" dirty="0" err="1">
                <a:solidFill>
                  <a:schemeClr val="tx1">
                    <a:lumMod val="50000"/>
                  </a:schemeClr>
                </a:solidFill>
                <a:latin typeface="Calibri" charset="0"/>
                <a:ea typeface="ＭＳ Ｐゴシック" charset="0"/>
              </a:rPr>
              <a:t>kanülasyon</a:t>
            </a:r>
            <a:endParaRPr lang="tr-TR" sz="2000" dirty="0">
              <a:solidFill>
                <a:schemeClr val="tx1">
                  <a:lumMod val="50000"/>
                </a:schemeClr>
              </a:solidFill>
              <a:latin typeface="Calibri" charset="0"/>
              <a:ea typeface="ＭＳ Ｐゴシック" charset="0"/>
            </a:endParaRPr>
          </a:p>
          <a:p>
            <a:pPr lvl="1">
              <a:spcBef>
                <a:spcPct val="20000"/>
              </a:spcBef>
              <a:buFont typeface="Arial" charset="0"/>
              <a:buChar char="–"/>
            </a:pPr>
            <a:r>
              <a:rPr lang="tr-TR" sz="2000" dirty="0" err="1">
                <a:solidFill>
                  <a:schemeClr val="tx1">
                    <a:lumMod val="50000"/>
                  </a:schemeClr>
                </a:solidFill>
                <a:latin typeface="Calibri" charset="0"/>
                <a:ea typeface="ＭＳ Ｐゴシック" charset="0"/>
              </a:rPr>
              <a:t>Minor</a:t>
            </a:r>
            <a:r>
              <a:rPr lang="tr-TR" sz="2000" dirty="0">
                <a:solidFill>
                  <a:schemeClr val="tx1">
                    <a:lumMod val="50000"/>
                  </a:schemeClr>
                </a:solidFill>
                <a:latin typeface="Calibri" charset="0"/>
                <a:ea typeface="ＭＳ Ｐゴシック" charset="0"/>
              </a:rPr>
              <a:t> </a:t>
            </a:r>
            <a:r>
              <a:rPr lang="tr-TR" sz="2000" dirty="0" err="1">
                <a:solidFill>
                  <a:schemeClr val="tx1">
                    <a:lumMod val="50000"/>
                  </a:schemeClr>
                </a:solidFill>
                <a:latin typeface="Calibri" charset="0"/>
                <a:ea typeface="ＭＳ Ｐゴシック" charset="0"/>
              </a:rPr>
              <a:t>sineşilerin</a:t>
            </a:r>
            <a:r>
              <a:rPr lang="tr-TR" sz="2000" dirty="0">
                <a:solidFill>
                  <a:schemeClr val="tx1">
                    <a:lumMod val="50000"/>
                  </a:schemeClr>
                </a:solidFill>
                <a:latin typeface="Calibri" charset="0"/>
                <a:ea typeface="ＭＳ Ｐゴシック" charset="0"/>
              </a:rPr>
              <a:t> açılması</a:t>
            </a:r>
          </a:p>
          <a:p>
            <a:pPr lvl="1">
              <a:spcBef>
                <a:spcPct val="20000"/>
              </a:spcBef>
              <a:buFont typeface="Arial" charset="0"/>
              <a:buChar char="–"/>
            </a:pPr>
            <a:r>
              <a:rPr lang="tr-TR" sz="2000" dirty="0">
                <a:solidFill>
                  <a:schemeClr val="tx1">
                    <a:lumMod val="50000"/>
                  </a:schemeClr>
                </a:solidFill>
                <a:latin typeface="Calibri" charset="0"/>
                <a:ea typeface="ＭＳ Ｐゴシック" charset="0"/>
              </a:rPr>
              <a:t>Saplı miyomların veya büyük poliplerin çıkarılması</a:t>
            </a:r>
            <a:endParaRPr lang="en-US" sz="2000" dirty="0">
              <a:solidFill>
                <a:schemeClr val="tx1">
                  <a:lumMod val="50000"/>
                </a:schemeClr>
              </a:solidFill>
              <a:latin typeface="Calibri" charset="0"/>
              <a:ea typeface="ＭＳ Ｐゴシック" charset="0"/>
            </a:endParaRPr>
          </a:p>
        </p:txBody>
      </p:sp>
      <p:sp>
        <p:nvSpPr>
          <p:cNvPr id="5" name="2 İçerik Yer Tutucusu"/>
          <p:cNvSpPr txBox="1">
            <a:spLocks/>
          </p:cNvSpPr>
          <p:nvPr/>
        </p:nvSpPr>
        <p:spPr bwMode="auto">
          <a:xfrm>
            <a:off x="441325" y="4552950"/>
            <a:ext cx="8274050" cy="1857375"/>
          </a:xfrm>
          <a:prstGeom prst="rect">
            <a:avLst/>
          </a:prstGeom>
          <a:solidFill>
            <a:srgbClr val="F23A3E"/>
          </a:solidFill>
          <a:ln w="9525">
            <a:noFill/>
            <a:miter lim="800000"/>
            <a:headEnd/>
            <a:tailEnd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>
              <a:spcBef>
                <a:spcPct val="20000"/>
              </a:spcBef>
              <a:buFont typeface="Arial" charset="0"/>
              <a:buChar char="•"/>
            </a:pPr>
            <a:r>
              <a:rPr lang="tr-TR" sz="2400" b="1" u="sng">
                <a:solidFill>
                  <a:schemeClr val="bg1"/>
                </a:solidFill>
                <a:latin typeface="Calibri" charset="0"/>
              </a:rPr>
              <a:t>III. Seviye</a:t>
            </a:r>
          </a:p>
          <a:p>
            <a:pPr lvl="1">
              <a:spcBef>
                <a:spcPct val="20000"/>
              </a:spcBef>
              <a:buFont typeface="Arial" charset="0"/>
              <a:buChar char="–"/>
            </a:pPr>
            <a:r>
              <a:rPr lang="tr-TR" sz="2000">
                <a:latin typeface="Calibri" charset="0"/>
                <a:ea typeface="ＭＳ Ｐゴシック" charset="0"/>
              </a:rPr>
              <a:t>Septum rezeksiyonu</a:t>
            </a:r>
          </a:p>
          <a:p>
            <a:pPr lvl="1">
              <a:spcBef>
                <a:spcPct val="20000"/>
              </a:spcBef>
              <a:buFont typeface="Arial" charset="0"/>
              <a:buChar char="–"/>
            </a:pPr>
            <a:r>
              <a:rPr lang="tr-TR" sz="2000">
                <a:latin typeface="Calibri" charset="0"/>
                <a:ea typeface="ＭＳ Ｐゴシック" charset="0"/>
              </a:rPr>
              <a:t>İleri evre sineşilerin açılması</a:t>
            </a:r>
          </a:p>
          <a:p>
            <a:pPr lvl="1">
              <a:spcBef>
                <a:spcPct val="20000"/>
              </a:spcBef>
              <a:buFont typeface="Arial" charset="0"/>
              <a:buChar char="–"/>
            </a:pPr>
            <a:r>
              <a:rPr lang="tr-TR" sz="2000">
                <a:latin typeface="Calibri" charset="0"/>
                <a:ea typeface="ＭＳ Ｐゴシック" charset="0"/>
              </a:rPr>
              <a:t>Submuköz miyomların rezeksiyonu</a:t>
            </a:r>
          </a:p>
          <a:p>
            <a:pPr lvl="1">
              <a:spcBef>
                <a:spcPct val="20000"/>
              </a:spcBef>
              <a:buFont typeface="Arial" charset="0"/>
              <a:buChar char="–"/>
            </a:pPr>
            <a:r>
              <a:rPr lang="tr-TR" sz="2000">
                <a:latin typeface="Calibri" charset="0"/>
                <a:ea typeface="ＭＳ Ｐゴシック" charset="0"/>
              </a:rPr>
              <a:t>Endometriyal rezeksiyon/ablasyon</a:t>
            </a:r>
            <a:endParaRPr lang="en-US" sz="2000">
              <a:latin typeface="Calibri" charset="0"/>
              <a:ea typeface="ＭＳ Ｐゴシック" charset="0"/>
            </a:endParaRPr>
          </a:p>
        </p:txBody>
      </p:sp>
      <p:sp>
        <p:nvSpPr>
          <p:cNvPr id="6" name="Rectangle 5"/>
          <p:cNvSpPr txBox="1">
            <a:spLocks noChangeArrowheads="1"/>
          </p:cNvSpPr>
          <p:nvPr/>
        </p:nvSpPr>
        <p:spPr bwMode="auto">
          <a:xfrm>
            <a:off x="7829550" y="6010276"/>
            <a:ext cx="857250" cy="42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1100" dirty="0">
                <a:latin typeface="+mn-lt"/>
                <a:ea typeface="+mn-ea"/>
                <a:cs typeface="+mn-cs"/>
              </a:rPr>
              <a:t>RCOG</a:t>
            </a:r>
          </a:p>
          <a:p>
            <a:pPr marL="342900" indent="-342900" algn="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sz="1100" dirty="0">
                <a:latin typeface="+mn-lt"/>
                <a:ea typeface="+mn-ea"/>
                <a:cs typeface="+mn-cs"/>
              </a:rPr>
              <a:t>BSGE</a:t>
            </a:r>
          </a:p>
          <a:p>
            <a:pPr marL="342900" indent="-342900" algn="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n-US" sz="1050" dirty="0">
              <a:latin typeface="+mn-lt"/>
              <a:ea typeface="+mn-ea"/>
              <a:cs typeface="+mn-cs"/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Histeroskopik</a:t>
            </a:r>
            <a:r>
              <a:rPr lang="en-US" dirty="0" smtClean="0"/>
              <a:t> </a:t>
            </a:r>
            <a:r>
              <a:rPr lang="en-US" dirty="0" err="1" smtClean="0"/>
              <a:t>müdahaleler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5902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Shot 2017-04-27 at 8.19.2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739" r="-6739"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Riskli</a:t>
            </a:r>
            <a:r>
              <a:rPr lang="en-US" dirty="0" smtClean="0"/>
              <a:t> </a:t>
            </a:r>
            <a:r>
              <a:rPr lang="en-US" dirty="0" err="1" smtClean="0"/>
              <a:t>cerrahiler</a:t>
            </a:r>
            <a:r>
              <a:rPr lang="en-US" dirty="0" smtClean="0"/>
              <a:t> 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4150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pPr marL="0" indent="0">
              <a:buNone/>
            </a:pPr>
            <a:endParaRPr lang="en-US" sz="2800" dirty="0" smtClean="0"/>
          </a:p>
          <a:p>
            <a:r>
              <a:rPr lang="en-US" sz="2800" dirty="0" err="1" smtClean="0"/>
              <a:t>Vazovagal</a:t>
            </a:r>
            <a:r>
              <a:rPr lang="en-US" sz="2800" dirty="0" smtClean="0"/>
              <a:t> </a:t>
            </a:r>
            <a:r>
              <a:rPr lang="en-US" sz="2800" dirty="0" err="1" smtClean="0"/>
              <a:t>reaksiyon</a:t>
            </a:r>
            <a:endParaRPr lang="en-US" sz="2800" dirty="0" smtClean="0"/>
          </a:p>
          <a:p>
            <a:r>
              <a:rPr lang="en-US" sz="2800" dirty="0" err="1" smtClean="0"/>
              <a:t>Perforasyon</a:t>
            </a:r>
            <a:endParaRPr lang="en-US" sz="2800" dirty="0" smtClean="0"/>
          </a:p>
          <a:p>
            <a:r>
              <a:rPr lang="en-US" sz="2800" dirty="0" err="1" smtClean="0"/>
              <a:t>Kanama</a:t>
            </a:r>
            <a:endParaRPr lang="en-US" sz="2800" dirty="0" smtClean="0"/>
          </a:p>
          <a:p>
            <a:r>
              <a:rPr lang="en-US" sz="2800" dirty="0" err="1" smtClean="0"/>
              <a:t>Enfeksiyon</a:t>
            </a:r>
            <a:endParaRPr lang="en-US" sz="2800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Dx</a:t>
            </a:r>
            <a:r>
              <a:rPr lang="en-US" dirty="0" smtClean="0"/>
              <a:t>. </a:t>
            </a:r>
            <a:r>
              <a:rPr lang="en-US" dirty="0" err="1"/>
              <a:t>h</a:t>
            </a:r>
            <a:r>
              <a:rPr lang="en-US" dirty="0" err="1" smtClean="0"/>
              <a:t>isteroskopi</a:t>
            </a:r>
            <a:r>
              <a:rPr lang="en-US" dirty="0" smtClean="0"/>
              <a:t> </a:t>
            </a:r>
            <a:r>
              <a:rPr lang="en-US" dirty="0" err="1"/>
              <a:t>k</a:t>
            </a:r>
            <a:r>
              <a:rPr lang="en-US" dirty="0" err="1" smtClean="0"/>
              <a:t>omplikasyonları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3971" y="1809075"/>
            <a:ext cx="2332571" cy="3730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1238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sz="2800" dirty="0" err="1" smtClean="0"/>
              <a:t>Perforasyon</a:t>
            </a:r>
            <a:endParaRPr lang="en-US" sz="2800" dirty="0" smtClean="0"/>
          </a:p>
          <a:p>
            <a:r>
              <a:rPr lang="en-US" sz="2800" dirty="0" err="1" smtClean="0"/>
              <a:t>Sıvı</a:t>
            </a:r>
            <a:r>
              <a:rPr lang="en-US" sz="2800" dirty="0" smtClean="0"/>
              <a:t> </a:t>
            </a:r>
            <a:r>
              <a:rPr lang="en-US" sz="2800" dirty="0" err="1" smtClean="0"/>
              <a:t>yüklenmesi</a:t>
            </a:r>
            <a:endParaRPr lang="en-US" sz="2800" dirty="0" smtClean="0"/>
          </a:p>
          <a:p>
            <a:r>
              <a:rPr lang="en-US" sz="2800" dirty="0" err="1" smtClean="0"/>
              <a:t>Kanama</a:t>
            </a:r>
            <a:endParaRPr lang="en-US" sz="2800" dirty="0" smtClean="0"/>
          </a:p>
          <a:p>
            <a:r>
              <a:rPr lang="en-US" sz="2800" dirty="0" err="1" smtClean="0"/>
              <a:t>Gaz</a:t>
            </a:r>
            <a:r>
              <a:rPr lang="en-US" sz="2800" dirty="0" smtClean="0"/>
              <a:t> </a:t>
            </a:r>
            <a:r>
              <a:rPr lang="en-US" sz="2800" dirty="0" err="1" smtClean="0"/>
              <a:t>embolisi</a:t>
            </a:r>
            <a:endParaRPr lang="en-US" sz="2800" dirty="0" smtClean="0"/>
          </a:p>
          <a:p>
            <a:r>
              <a:rPr lang="en-US" sz="2800" dirty="0" err="1" smtClean="0"/>
              <a:t>Enfeksiyon</a:t>
            </a:r>
            <a:endParaRPr lang="en-US" sz="2800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Op. </a:t>
            </a:r>
            <a:r>
              <a:rPr lang="en-US" dirty="0" err="1"/>
              <a:t>h</a:t>
            </a:r>
            <a:r>
              <a:rPr lang="en-US" dirty="0" err="1" smtClean="0"/>
              <a:t>isteroskopi</a:t>
            </a:r>
            <a:r>
              <a:rPr lang="en-US" dirty="0" smtClean="0"/>
              <a:t> </a:t>
            </a:r>
            <a:r>
              <a:rPr lang="en-US" dirty="0" err="1"/>
              <a:t>k</a:t>
            </a:r>
            <a:r>
              <a:rPr lang="en-US" dirty="0" err="1" smtClean="0"/>
              <a:t>omplikasyonları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3971" y="1809075"/>
            <a:ext cx="2332571" cy="3730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1169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Komplikasyon</a:t>
            </a:r>
            <a:r>
              <a:rPr lang="en-US" dirty="0" smtClean="0"/>
              <a:t> </a:t>
            </a:r>
            <a:r>
              <a:rPr lang="en-US" dirty="0" err="1" smtClean="0"/>
              <a:t>oranı</a:t>
            </a:r>
            <a:r>
              <a:rPr lang="en-US" dirty="0"/>
              <a:t> </a:t>
            </a:r>
            <a:r>
              <a:rPr lang="en-US" dirty="0" err="1" smtClean="0"/>
              <a:t>nasıl</a:t>
            </a:r>
            <a:r>
              <a:rPr lang="en-US" dirty="0" smtClean="0"/>
              <a:t> </a:t>
            </a:r>
            <a:r>
              <a:rPr lang="en-US" dirty="0" err="1" smtClean="0"/>
              <a:t>düser</a:t>
            </a:r>
            <a:r>
              <a:rPr lang="en-US" dirty="0" smtClean="0"/>
              <a:t> 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199" y="1524000"/>
            <a:ext cx="4475747" cy="4572000"/>
          </a:xfrm>
        </p:spPr>
        <p:txBody>
          <a:bodyPr>
            <a:normAutofit/>
          </a:bodyPr>
          <a:lstStyle/>
          <a:p>
            <a:pPr algn="just"/>
            <a:endParaRPr lang="en-US" dirty="0" smtClean="0"/>
          </a:p>
          <a:p>
            <a:pPr algn="just"/>
            <a:r>
              <a:rPr lang="en-US" sz="3200" dirty="0" smtClean="0"/>
              <a:t>Hasta </a:t>
            </a:r>
            <a:r>
              <a:rPr lang="en-US" sz="3200" dirty="0" err="1" smtClean="0"/>
              <a:t>seçimi</a:t>
            </a:r>
            <a:endParaRPr lang="en-US" sz="3200" dirty="0" smtClean="0"/>
          </a:p>
          <a:p>
            <a:pPr algn="just"/>
            <a:endParaRPr lang="en-US" sz="3200" dirty="0" smtClean="0"/>
          </a:p>
          <a:p>
            <a:pPr algn="just"/>
            <a:r>
              <a:rPr lang="en-US" sz="3200" dirty="0" err="1" smtClean="0"/>
              <a:t>Cerrahın</a:t>
            </a:r>
            <a:r>
              <a:rPr lang="en-US" sz="3200" dirty="0" smtClean="0"/>
              <a:t> </a:t>
            </a:r>
            <a:r>
              <a:rPr lang="en-US" sz="3200" dirty="0" err="1" smtClean="0"/>
              <a:t>tecrübesi</a:t>
            </a:r>
            <a:endParaRPr lang="en-US" sz="3200" dirty="0" smtClean="0"/>
          </a:p>
          <a:p>
            <a:pPr algn="just"/>
            <a:endParaRPr lang="en-US" sz="3200" dirty="0" smtClean="0"/>
          </a:p>
          <a:p>
            <a:pPr algn="just"/>
            <a:r>
              <a:rPr lang="en-US" sz="3200" dirty="0" smtClean="0"/>
              <a:t>Hasta </a:t>
            </a:r>
            <a:r>
              <a:rPr lang="en-US" sz="3200" dirty="0" err="1" smtClean="0"/>
              <a:t>hazırlanması</a:t>
            </a:r>
            <a:endParaRPr lang="en-US" sz="3200" dirty="0" smtClean="0"/>
          </a:p>
          <a:p>
            <a:pPr algn="just"/>
            <a:endParaRPr lang="en-US" dirty="0"/>
          </a:p>
          <a:p>
            <a:pPr algn="just"/>
            <a:endParaRPr lang="en-US" dirty="0"/>
          </a:p>
          <a:p>
            <a:pPr algn="just"/>
            <a:endParaRPr lang="en-US" dirty="0" smtClean="0"/>
          </a:p>
          <a:p>
            <a:pPr algn="just"/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759258"/>
            <a:ext cx="4059936" cy="3336741"/>
          </a:xfrm>
        </p:spPr>
        <p:txBody>
          <a:bodyPr/>
          <a:lstStyle/>
          <a:p>
            <a:r>
              <a:rPr lang="tr-TR" dirty="0" err="1" smtClean="0">
                <a:latin typeface="Calibri" charset="0"/>
              </a:rPr>
              <a:t>Distansiyon</a:t>
            </a:r>
            <a:r>
              <a:rPr lang="tr-TR" dirty="0" smtClean="0">
                <a:latin typeface="Calibri" charset="0"/>
              </a:rPr>
              <a:t> medyumu</a:t>
            </a:r>
            <a:endParaRPr lang="tr-TR" dirty="0">
              <a:latin typeface="Calibri" charset="0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4-Point Star 4"/>
          <p:cNvSpPr/>
          <p:nvPr/>
        </p:nvSpPr>
        <p:spPr>
          <a:xfrm>
            <a:off x="8090093" y="2686262"/>
            <a:ext cx="637033" cy="729963"/>
          </a:xfrm>
          <a:prstGeom prst="star4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624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Doğru hasta…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dirty="0" smtClean="0"/>
              <a:t>ASA sınıf I ya da II (astım, </a:t>
            </a:r>
            <a:r>
              <a:rPr lang="tr-TR" sz="2800" dirty="0" err="1" smtClean="0"/>
              <a:t>obezite</a:t>
            </a:r>
            <a:r>
              <a:rPr lang="tr-TR" sz="2800" dirty="0" smtClean="0"/>
              <a:t>, kalp hastalığı gibi </a:t>
            </a:r>
            <a:r>
              <a:rPr lang="tr-TR" sz="2800" dirty="0" err="1" smtClean="0"/>
              <a:t>komorbideteleri</a:t>
            </a:r>
            <a:r>
              <a:rPr lang="tr-TR" sz="2800" dirty="0" smtClean="0"/>
              <a:t> olmayan)</a:t>
            </a:r>
          </a:p>
          <a:p>
            <a:pPr>
              <a:buNone/>
            </a:pPr>
            <a:endParaRPr lang="tr-TR" sz="2800" dirty="0" smtClean="0"/>
          </a:p>
          <a:p>
            <a:r>
              <a:rPr lang="tr-TR" sz="2800" dirty="0" err="1" smtClean="0"/>
              <a:t>Anksiyetesi</a:t>
            </a:r>
            <a:r>
              <a:rPr lang="tr-TR" sz="2800" dirty="0" smtClean="0"/>
              <a:t> yüksek olmayan…Cerrahla iletişime geçebilecek olan</a:t>
            </a:r>
          </a:p>
          <a:p>
            <a:endParaRPr lang="tr-TR" dirty="0" smtClean="0"/>
          </a:p>
          <a:p>
            <a:pPr algn="r">
              <a:buNone/>
            </a:pPr>
            <a:r>
              <a:rPr lang="tr-TR" sz="1700" i="1" dirty="0" smtClean="0"/>
              <a:t> </a:t>
            </a:r>
          </a:p>
          <a:p>
            <a:pPr algn="r">
              <a:buNone/>
            </a:pPr>
            <a:endParaRPr lang="tr-TR" sz="1700" i="1" dirty="0" smtClean="0"/>
          </a:p>
          <a:p>
            <a:pPr algn="r">
              <a:buNone/>
            </a:pPr>
            <a:endParaRPr lang="tr-TR" sz="1700" i="1" dirty="0" smtClean="0"/>
          </a:p>
          <a:p>
            <a:pPr algn="r">
              <a:buNone/>
            </a:pPr>
            <a:r>
              <a:rPr lang="tr-TR" sz="1700" i="1" dirty="0" smtClean="0"/>
              <a:t>       </a:t>
            </a:r>
            <a:r>
              <a:rPr lang="en-US" sz="1700" i="1" dirty="0" smtClean="0"/>
              <a:t>ACOG monograph on ambulatory procedures </a:t>
            </a:r>
            <a:endParaRPr lang="tr-TR" sz="1700" i="1" dirty="0" smtClean="0"/>
          </a:p>
          <a:p>
            <a:pPr algn="r">
              <a:buNone/>
            </a:pPr>
            <a:r>
              <a:rPr lang="tr-TR" sz="1700" i="1" dirty="0" smtClean="0"/>
              <a:t>      </a:t>
            </a:r>
            <a:r>
              <a:rPr lang="en-US" sz="1700" i="1" dirty="0" smtClean="0"/>
              <a:t> American Association of Anesthesiologists (ASA) www.asahq.org</a:t>
            </a:r>
            <a:endParaRPr lang="tr-TR" sz="1700" i="1" dirty="0"/>
          </a:p>
        </p:txBody>
      </p:sp>
    </p:spTree>
    <p:extLst>
      <p:ext uri="{BB962C8B-B14F-4D97-AF65-F5344CB8AC3E}">
        <p14:creationId xmlns:p14="http://schemas.microsoft.com/office/powerpoint/2010/main" val="955063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Paper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r">
      <a:majorFont>
        <a:latin typeface="Constantia"/>
        <a:ea typeface=""/>
        <a:cs typeface=""/>
        <a:font script="Jpan" typeface="ヒラギノ角ゴ Pro W3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ヒラギノ角ゴ Pro W3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Paper.thmx</Template>
  <TotalTime>3324</TotalTime>
  <Words>913</Words>
  <Application>Microsoft Macintosh PowerPoint</Application>
  <PresentationFormat>On-screen Show (4:3)</PresentationFormat>
  <Paragraphs>256</Paragraphs>
  <Slides>28</Slides>
  <Notes>15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Paper</vt:lpstr>
      <vt:lpstr>PowerPoint Presentation</vt:lpstr>
      <vt:lpstr>“The only way to avoid complications is not to operate.”</vt:lpstr>
      <vt:lpstr>Tecrübe arttıkça komplikasyon azalır mı ?</vt:lpstr>
      <vt:lpstr>Histeroskopik müdahaleler</vt:lpstr>
      <vt:lpstr>Riskli cerrahiler ?</vt:lpstr>
      <vt:lpstr>Dx. histeroskopi komplikasyonları</vt:lpstr>
      <vt:lpstr>Op. histeroskopi komplikasyonları</vt:lpstr>
      <vt:lpstr>Komplikasyon oranı nasıl düser ?</vt:lpstr>
      <vt:lpstr>Doğru hasta…</vt:lpstr>
      <vt:lpstr>Uterin distansiyon medyumları</vt:lpstr>
      <vt:lpstr>Sıvı yüklenmesi</vt:lpstr>
      <vt:lpstr>Sıvı Monitorizasyonu</vt:lpstr>
      <vt:lpstr>Sıvı yüklenmesi</vt:lpstr>
      <vt:lpstr>PowerPoint Presentation</vt:lpstr>
      <vt:lpstr>PowerPoint Presentation</vt:lpstr>
      <vt:lpstr>Sıvı yüklenmesi</vt:lpstr>
      <vt:lpstr>Sıvı yüklenmesi</vt:lpstr>
      <vt:lpstr>Sıvı yüklenmesi</vt:lpstr>
      <vt:lpstr>Hiponatremi semptomları</vt:lpstr>
      <vt:lpstr>Ne yapalım ?</vt:lpstr>
      <vt:lpstr>Hiponatreminin tedavisi</vt:lpstr>
      <vt:lpstr>Hiponatremi tedavisi</vt:lpstr>
      <vt:lpstr>Nasıl önlenebilir ?</vt:lpstr>
      <vt:lpstr>Nasıl önlenebilir ?</vt:lpstr>
      <vt:lpstr>Ne yapalım ?</vt:lpstr>
      <vt:lpstr>Eve Götürülecek Mesajlar </vt:lpstr>
      <vt:lpstr>Eve Götürülecek Mesajlar 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 CELİK</dc:creator>
  <cp:lastModifiedBy>C CELİK</cp:lastModifiedBy>
  <cp:revision>125</cp:revision>
  <dcterms:created xsi:type="dcterms:W3CDTF">2014-11-26T11:13:53Z</dcterms:created>
  <dcterms:modified xsi:type="dcterms:W3CDTF">2017-04-30T10:03:54Z</dcterms:modified>
</cp:coreProperties>
</file>