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65" r:id="rId4"/>
    <p:sldId id="258" r:id="rId5"/>
    <p:sldId id="269" r:id="rId6"/>
    <p:sldId id="278" r:id="rId7"/>
    <p:sldId id="270" r:id="rId8"/>
    <p:sldId id="316" r:id="rId9"/>
    <p:sldId id="266" r:id="rId10"/>
    <p:sldId id="267" r:id="rId11"/>
    <p:sldId id="273" r:id="rId12"/>
    <p:sldId id="320" r:id="rId13"/>
    <p:sldId id="274" r:id="rId14"/>
    <p:sldId id="268" r:id="rId15"/>
    <p:sldId id="277" r:id="rId16"/>
    <p:sldId id="279" r:id="rId17"/>
    <p:sldId id="275" r:id="rId18"/>
    <p:sldId id="276" r:id="rId19"/>
    <p:sldId id="280" r:id="rId20"/>
    <p:sldId id="281" r:id="rId21"/>
    <p:sldId id="282" r:id="rId22"/>
    <p:sldId id="283" r:id="rId23"/>
    <p:sldId id="286" r:id="rId24"/>
    <p:sldId id="284" r:id="rId25"/>
    <p:sldId id="285" r:id="rId26"/>
    <p:sldId id="293" r:id="rId27"/>
    <p:sldId id="289" r:id="rId28"/>
    <p:sldId id="290" r:id="rId29"/>
    <p:sldId id="288" r:id="rId30"/>
    <p:sldId id="287" r:id="rId31"/>
    <p:sldId id="291" r:id="rId32"/>
    <p:sldId id="292" r:id="rId33"/>
    <p:sldId id="294" r:id="rId34"/>
    <p:sldId id="295" r:id="rId35"/>
    <p:sldId id="317" r:id="rId36"/>
    <p:sldId id="296" r:id="rId37"/>
    <p:sldId id="297" r:id="rId38"/>
    <p:sldId id="298" r:id="rId39"/>
    <p:sldId id="299" r:id="rId40"/>
    <p:sldId id="300" r:id="rId41"/>
    <p:sldId id="301" r:id="rId42"/>
    <p:sldId id="323" r:id="rId43"/>
    <p:sldId id="324" r:id="rId44"/>
    <p:sldId id="325" r:id="rId45"/>
    <p:sldId id="326" r:id="rId46"/>
    <p:sldId id="327" r:id="rId47"/>
    <p:sldId id="328" r:id="rId48"/>
    <p:sldId id="322" r:id="rId49"/>
    <p:sldId id="312" r:id="rId50"/>
    <p:sldId id="310" r:id="rId51"/>
    <p:sldId id="262" r:id="rId52"/>
    <p:sldId id="309" r:id="rId53"/>
    <p:sldId id="311" r:id="rId54"/>
    <p:sldId id="318" r:id="rId55"/>
    <p:sldId id="305" r:id="rId56"/>
    <p:sldId id="306" r:id="rId57"/>
    <p:sldId id="308" r:id="rId58"/>
    <p:sldId id="307" r:id="rId59"/>
    <p:sldId id="313" r:id="rId60"/>
    <p:sldId id="319" r:id="rId61"/>
    <p:sldId id="303" r:id="rId62"/>
    <p:sldId id="314" r:id="rId6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90" autoAdjust="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9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9F6684-683E-4853-BC89-82800073FD80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7F746-0FC6-494D-8C48-929B1209760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7F746-0FC6-494D-8C48-929B1209760A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67F746-0FC6-494D-8C48-929B1209760A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67422-D670-48A9-91B4-0CB9338F11DA}" type="datetimeFigureOut">
              <a:rPr lang="tr-TR" smtClean="0"/>
              <a:pPr/>
              <a:t>29.04.2017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0907A-B924-49A7-8FEF-AF758136F9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ilk%20kesi%20yeni%20sessiz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veress%20kontrol%20yeni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veres%20giri&#351;%20yeni%20uzun.wm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enjekt&#246;r%20testi%20yeni.wm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ilk%20trokar%20yeni.wm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trokar%20giri&#351;%20zahid.wmv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Palmer%20&#231;izim%20yeni.wmv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palmer%20son%20yeni.wmv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direkt%20trokar%20sessiz%20yeni.wmv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a&#231;&#305;k%20giri&#351;%20&#231;ok%20k&#305;sa%20yeni.mp4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anatomi%20h&#305;zl&#305;%20yeni.wmv" TargetMode="External"/><Relationship Id="rId4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transil&#252;minasyon%20yeni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user\Desktop\laparoskopi%20tjod%20istanbul%20son%20sessiz\iki%20kesi%20d&#305;&#351;tan%20g&#246;r&#252;n&#252;m%20son.wmv" TargetMode="External"/><Relationship Id="rId1" Type="http://schemas.openxmlformats.org/officeDocument/2006/relationships/video" Target="file:///C:\Users\user\Desktop\laparoskopi%20tjod%20istanbul%20son%20sessiz\iki%20kesi%20lap%20g&#246;r&#252;s&#252;.wmv" TargetMode="Externa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port%20herniasyonu%20yeni.wmv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user\Desktop\laparoskopi%20tjod%20istanbul%20son%20sessiz\fasya%20kapay&#305;c&#305;%20yeni.wmv" TargetMode="External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laparoskopi%20tjod%20istanbul%20son%20sessiz\pensetle%20kapama%20son.wmv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user\Desktop\laparoskopi%20tjod%20istanbul%20son%20sessiz\fasya%20closure%20d&#305;&#351;tan%20yeni.wmv" TargetMode="External"/><Relationship Id="rId1" Type="http://schemas.openxmlformats.org/officeDocument/2006/relationships/video" Target="file:///C:\Users\user\Desktop\laparoskopi%20tjod%20istanbul%20son%20sessiz\fasya%20closure%20yeni.wmv" TargetMode="Externa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Users\user\Desktop\laparoskopi%20tjod%20istanbul%20son%20sessiz\palpasyon2%20yeni.wmv" TargetMode="External"/><Relationship Id="rId1" Type="http://schemas.openxmlformats.org/officeDocument/2006/relationships/video" Target="file:///C:\Users\user\Desktop\laparoskopi%20tjod%20istanbul%20son%20sessiz\palapsyon1%20yeni.wmv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8280920" cy="1470025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4000" dirty="0" err="1" smtClean="0">
                <a:solidFill>
                  <a:schemeClr val="bg1"/>
                </a:solidFill>
              </a:rPr>
              <a:t>Laparoskopide</a:t>
            </a:r>
            <a:r>
              <a:rPr lang="tr-TR" sz="4000" dirty="0" smtClean="0">
                <a:solidFill>
                  <a:schemeClr val="bg1"/>
                </a:solidFill>
              </a:rPr>
              <a:t> Batına Giriş Teknikleri; </a:t>
            </a:r>
            <a:r>
              <a:rPr lang="tr-TR" sz="4000" dirty="0" err="1" smtClean="0">
                <a:solidFill>
                  <a:schemeClr val="bg1"/>
                </a:solidFill>
              </a:rPr>
              <a:t>Veress</a:t>
            </a:r>
            <a:r>
              <a:rPr lang="tr-TR" sz="4000" dirty="0" smtClean="0">
                <a:solidFill>
                  <a:schemeClr val="bg1"/>
                </a:solidFill>
              </a:rPr>
              <a:t>, Direkt, </a:t>
            </a:r>
            <a:r>
              <a:rPr lang="tr-TR" sz="4000" dirty="0" err="1" smtClean="0">
                <a:solidFill>
                  <a:schemeClr val="bg1"/>
                </a:solidFill>
              </a:rPr>
              <a:t>Hasson</a:t>
            </a:r>
            <a:r>
              <a:rPr lang="tr-TR" sz="4000" dirty="0" smtClean="0">
                <a:solidFill>
                  <a:schemeClr val="bg1"/>
                </a:solidFill>
              </a:rPr>
              <a:t> Tekniği?</a:t>
            </a:r>
            <a:endParaRPr lang="tr-TR" sz="4000" dirty="0">
              <a:solidFill>
                <a:schemeClr val="bg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03648" y="3284984"/>
            <a:ext cx="6400800" cy="1440160"/>
          </a:xfrm>
        </p:spPr>
        <p:txBody>
          <a:bodyPr>
            <a:normAutofit fontScale="92500" lnSpcReduction="10000"/>
          </a:bodyPr>
          <a:lstStyle/>
          <a:p>
            <a:r>
              <a:rPr lang="tr-TR" dirty="0" err="1" smtClean="0">
                <a:solidFill>
                  <a:schemeClr val="tx1"/>
                </a:solidFill>
              </a:rPr>
              <a:t>Doç.Dr</a:t>
            </a:r>
            <a:r>
              <a:rPr lang="tr-TR" dirty="0" smtClean="0">
                <a:solidFill>
                  <a:schemeClr val="tx1"/>
                </a:solidFill>
              </a:rPr>
              <a:t>. Mahmut Öncül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İ.Ü. Cerrahpaşa Tıp Fakültesi Kadın Hastalıkları ve Doğum Anabilim Dalı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Tekniği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1947’de </a:t>
            </a:r>
            <a:r>
              <a:rPr lang="tr-TR" dirty="0" err="1" smtClean="0"/>
              <a:t>Palmer</a:t>
            </a:r>
            <a:r>
              <a:rPr lang="tr-TR" dirty="0" smtClean="0"/>
              <a:t> kullanmaya başladı</a:t>
            </a:r>
          </a:p>
          <a:p>
            <a:r>
              <a:rPr lang="tr-TR" b="1" dirty="0" smtClean="0"/>
              <a:t>Genellikle</a:t>
            </a:r>
            <a:r>
              <a:rPr lang="tr-TR" dirty="0" smtClean="0"/>
              <a:t>: </a:t>
            </a:r>
            <a:r>
              <a:rPr lang="tr-TR" dirty="0" err="1" smtClean="0"/>
              <a:t>Umblikal</a:t>
            </a:r>
            <a:r>
              <a:rPr lang="tr-TR" dirty="0" smtClean="0"/>
              <a:t> bölge</a:t>
            </a:r>
          </a:p>
          <a:p>
            <a:r>
              <a:rPr lang="tr-TR" b="1" dirty="0" smtClean="0"/>
              <a:t>Alternatif bölgeler; </a:t>
            </a:r>
          </a:p>
          <a:p>
            <a:r>
              <a:rPr lang="tr-TR" dirty="0" err="1" smtClean="0"/>
              <a:t>Palmer</a:t>
            </a:r>
            <a:r>
              <a:rPr lang="tr-TR" dirty="0" smtClean="0"/>
              <a:t> noktası, </a:t>
            </a:r>
          </a:p>
          <a:p>
            <a:r>
              <a:rPr lang="tr-TR" dirty="0" err="1" smtClean="0"/>
              <a:t>Transuterin</a:t>
            </a:r>
            <a:r>
              <a:rPr lang="tr-TR" dirty="0" smtClean="0"/>
              <a:t>, </a:t>
            </a:r>
          </a:p>
          <a:p>
            <a:r>
              <a:rPr lang="tr-TR" dirty="0" smtClean="0"/>
              <a:t>Trans </a:t>
            </a:r>
            <a:r>
              <a:rPr lang="tr-TR" dirty="0" err="1" smtClean="0"/>
              <a:t>cul</a:t>
            </a:r>
            <a:r>
              <a:rPr lang="tr-TR" dirty="0" smtClean="0"/>
              <a:t>-de-sac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92088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Neden </a:t>
            </a:r>
            <a:r>
              <a:rPr lang="tr-TR" dirty="0" err="1" smtClean="0">
                <a:solidFill>
                  <a:schemeClr val="bg1"/>
                </a:solidFill>
              </a:rPr>
              <a:t>Umblikus</a:t>
            </a:r>
            <a:r>
              <a:rPr lang="tr-TR" dirty="0" smtClean="0">
                <a:solidFill>
                  <a:schemeClr val="bg1"/>
                </a:solidFill>
              </a:rPr>
              <a:t>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032448" cy="4525963"/>
          </a:xfrm>
        </p:spPr>
        <p:txBody>
          <a:bodyPr>
            <a:normAutofit/>
          </a:bodyPr>
          <a:lstStyle/>
          <a:p>
            <a:r>
              <a:rPr lang="tr-TR" dirty="0" err="1" smtClean="0"/>
              <a:t>Abdominal</a:t>
            </a:r>
            <a:r>
              <a:rPr lang="tr-TR" dirty="0" smtClean="0"/>
              <a:t> duvarın </a:t>
            </a:r>
            <a:r>
              <a:rPr lang="tr-TR" b="1" dirty="0" smtClean="0"/>
              <a:t>en ince </a:t>
            </a:r>
            <a:r>
              <a:rPr lang="tr-TR" dirty="0" smtClean="0"/>
              <a:t>yeridir, kas ve </a:t>
            </a:r>
            <a:r>
              <a:rPr lang="tr-TR" dirty="0" err="1" smtClean="0"/>
              <a:t>subkutanöz</a:t>
            </a:r>
            <a:r>
              <a:rPr lang="tr-TR" dirty="0" smtClean="0"/>
              <a:t> yağ dokusu yoktur.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412776"/>
            <a:ext cx="500404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6021288"/>
            <a:ext cx="269711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57606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İlk </a:t>
            </a:r>
            <a:r>
              <a:rPr lang="tr-TR" dirty="0" err="1" smtClean="0">
                <a:solidFill>
                  <a:schemeClr val="bg1"/>
                </a:solidFill>
              </a:rPr>
              <a:t>İnsizyon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4" name="ilk kesi yeni sessiz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908720"/>
            <a:ext cx="8568952" cy="5544616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7606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kontrol edilmeli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8" name="veress kontrol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908720"/>
            <a:ext cx="8568952" cy="547260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iphonedan indirililenler\vaka video ve resimler\IMG_38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755576" y="1052736"/>
            <a:ext cx="3456384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/>
              <a:t>YANLIŞ</a:t>
            </a:r>
            <a:endParaRPr lang="tr-TR" sz="4000" dirty="0"/>
          </a:p>
        </p:txBody>
      </p:sp>
      <p:pic>
        <p:nvPicPr>
          <p:cNvPr id="1026" name="Picture 2" descr="C:\Users\user\Desktop\iphonedan indirililenler\vaka video ve resimler\IMG_401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3528391" cy="4425355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4860032" y="1052736"/>
            <a:ext cx="3528392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/>
              <a:t>DOĞRU</a:t>
            </a:r>
            <a:endParaRPr lang="tr-TR" sz="4000" dirty="0"/>
          </a:p>
        </p:txBody>
      </p:sp>
      <p:sp>
        <p:nvSpPr>
          <p:cNvPr id="9" name="1 Başlık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Veress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352928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Kontrol Testleri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Enjeksiyon ve </a:t>
            </a:r>
            <a:r>
              <a:rPr lang="tr-TR" dirty="0" err="1" smtClean="0"/>
              <a:t>Aspirasyon</a:t>
            </a:r>
            <a:r>
              <a:rPr lang="tr-TR" dirty="0" smtClean="0"/>
              <a:t> testi</a:t>
            </a:r>
          </a:p>
          <a:p>
            <a:r>
              <a:rPr lang="tr-TR" dirty="0" err="1" smtClean="0"/>
              <a:t>Double</a:t>
            </a:r>
            <a:r>
              <a:rPr lang="tr-TR" dirty="0" smtClean="0"/>
              <a:t> klik sesi</a:t>
            </a:r>
          </a:p>
          <a:p>
            <a:r>
              <a:rPr lang="tr-TR" dirty="0" smtClean="0"/>
              <a:t>Damla testi</a:t>
            </a:r>
          </a:p>
          <a:p>
            <a:r>
              <a:rPr lang="tr-TR" dirty="0" smtClean="0"/>
              <a:t>Karaciğer </a:t>
            </a:r>
            <a:r>
              <a:rPr lang="tr-TR" dirty="0" err="1" smtClean="0"/>
              <a:t>matititesinin</a:t>
            </a:r>
            <a:r>
              <a:rPr lang="tr-TR" dirty="0" smtClean="0"/>
              <a:t> kaybolması</a:t>
            </a:r>
          </a:p>
          <a:p>
            <a:r>
              <a:rPr lang="tr-TR" dirty="0" smtClean="0"/>
              <a:t>Başlangıç </a:t>
            </a:r>
            <a:r>
              <a:rPr lang="tr-TR" dirty="0" err="1" smtClean="0"/>
              <a:t>Veress</a:t>
            </a:r>
            <a:r>
              <a:rPr lang="tr-TR" dirty="0" smtClean="0"/>
              <a:t> </a:t>
            </a:r>
            <a:r>
              <a:rPr lang="tr-TR" b="1" dirty="0" err="1" smtClean="0"/>
              <a:t>intraperitoneal</a:t>
            </a:r>
            <a:r>
              <a:rPr lang="tr-TR" b="1" dirty="0" smtClean="0"/>
              <a:t> basınç ≤ 10 </a:t>
            </a:r>
            <a:r>
              <a:rPr lang="tr-TR" b="1" dirty="0" err="1" smtClean="0"/>
              <a:t>mmHg</a:t>
            </a:r>
            <a:r>
              <a:rPr lang="tr-TR" b="1" dirty="0" smtClean="0"/>
              <a:t>, </a:t>
            </a:r>
            <a:r>
              <a:rPr lang="tr-TR" dirty="0" smtClean="0"/>
              <a:t>tek başına en önemli kriter.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57606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Tekniği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7" name="veres giriş yeni uzun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908720"/>
            <a:ext cx="8568951" cy="547260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Enjektör Testi?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7" name="enjektör testi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980728"/>
            <a:ext cx="8640960" cy="547260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İnsuflasyon</a:t>
            </a:r>
            <a:r>
              <a:rPr lang="tr-TR" dirty="0" smtClean="0"/>
              <a:t>;</a:t>
            </a:r>
          </a:p>
          <a:p>
            <a:r>
              <a:rPr lang="tr-TR" dirty="0" smtClean="0"/>
              <a:t>Başlangıç basıncını en az 20-25 </a:t>
            </a:r>
            <a:r>
              <a:rPr lang="tr-TR" dirty="0" err="1" smtClean="0"/>
              <a:t>mmHg</a:t>
            </a:r>
            <a:r>
              <a:rPr lang="tr-TR" dirty="0" smtClean="0"/>
              <a:t>’ ye ayarlayın</a:t>
            </a:r>
          </a:p>
          <a:p>
            <a:r>
              <a:rPr lang="tr-TR" dirty="0" smtClean="0"/>
              <a:t>Düşük akım hızı ile başla (1L/</a:t>
            </a:r>
            <a:r>
              <a:rPr lang="tr-TR" dirty="0" err="1" smtClean="0"/>
              <a:t>dak</a:t>
            </a:r>
            <a:r>
              <a:rPr lang="tr-TR" dirty="0" smtClean="0"/>
              <a:t>)</a:t>
            </a:r>
          </a:p>
          <a:p>
            <a:r>
              <a:rPr lang="tr-TR" dirty="0" smtClean="0"/>
              <a:t>Batına girdiğinden emin ol (basınç&lt;8 </a:t>
            </a:r>
            <a:r>
              <a:rPr lang="tr-TR" dirty="0" err="1" smtClean="0"/>
              <a:t>mmHg</a:t>
            </a:r>
            <a:r>
              <a:rPr lang="tr-TR" dirty="0" smtClean="0"/>
              <a:t>)</a:t>
            </a:r>
          </a:p>
          <a:p>
            <a:r>
              <a:rPr lang="tr-TR" dirty="0" smtClean="0"/>
              <a:t>Akım hızını 0.5 L/</a:t>
            </a:r>
            <a:r>
              <a:rPr lang="tr-TR" dirty="0" err="1" smtClean="0"/>
              <a:t>dak</a:t>
            </a:r>
            <a:r>
              <a:rPr lang="tr-TR" dirty="0" smtClean="0"/>
              <a:t> arttır</a:t>
            </a:r>
          </a:p>
          <a:p>
            <a:r>
              <a:rPr lang="tr-TR" dirty="0" err="1" smtClean="0"/>
              <a:t>İnsuflasyona</a:t>
            </a:r>
            <a:r>
              <a:rPr lang="tr-TR" dirty="0" smtClean="0"/>
              <a:t> 20-25 </a:t>
            </a:r>
            <a:r>
              <a:rPr lang="tr-TR" dirty="0" err="1" smtClean="0"/>
              <a:t>mmHg</a:t>
            </a:r>
            <a:r>
              <a:rPr lang="tr-TR" dirty="0" smtClean="0"/>
              <a:t> ile devam et.</a:t>
            </a:r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5"/>
            <a:ext cx="8424936" cy="93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Giriş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İlk Giriş Neden Önemli?</a:t>
            </a:r>
          </a:p>
          <a:p>
            <a:r>
              <a:rPr lang="tr-TR" dirty="0" smtClean="0"/>
              <a:t>Barsak ve </a:t>
            </a:r>
            <a:r>
              <a:rPr lang="tr-TR" dirty="0" err="1" smtClean="0"/>
              <a:t>vasküler</a:t>
            </a:r>
            <a:r>
              <a:rPr lang="tr-TR" dirty="0" smtClean="0"/>
              <a:t> komplikasyonların </a:t>
            </a:r>
            <a:r>
              <a:rPr lang="tr-TR" sz="4400" dirty="0" smtClean="0">
                <a:solidFill>
                  <a:srgbClr val="FF0000"/>
                </a:solidFill>
              </a:rPr>
              <a:t>%50’si </a:t>
            </a:r>
            <a:r>
              <a:rPr lang="tr-TR" dirty="0" smtClean="0"/>
              <a:t>ilk girişte olmaktadır.</a:t>
            </a:r>
          </a:p>
          <a:p>
            <a:r>
              <a:rPr lang="tr-TR" dirty="0" smtClean="0"/>
              <a:t>Barsak komplikasyonlarının </a:t>
            </a:r>
            <a:r>
              <a:rPr lang="tr-TR" dirty="0" smtClean="0">
                <a:solidFill>
                  <a:srgbClr val="FF0000"/>
                </a:solidFill>
              </a:rPr>
              <a:t>%30-50’si</a:t>
            </a:r>
          </a:p>
          <a:p>
            <a:r>
              <a:rPr lang="tr-TR" dirty="0" err="1" smtClean="0"/>
              <a:t>Vasküler</a:t>
            </a:r>
            <a:r>
              <a:rPr lang="tr-TR" dirty="0" smtClean="0"/>
              <a:t> komplikasyonların </a:t>
            </a:r>
            <a:r>
              <a:rPr lang="tr-TR" dirty="0" smtClean="0">
                <a:solidFill>
                  <a:srgbClr val="FF0000"/>
                </a:solidFill>
              </a:rPr>
              <a:t>%15-50’si </a:t>
            </a:r>
            <a:r>
              <a:rPr lang="tr-TR" dirty="0" smtClean="0"/>
              <a:t>, yaralanma anında saptanmaz.</a:t>
            </a:r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İçerdeki gaz ve batın duvarı gerginliği ne kadar fazla ise barsak yaralanma riski o kadar azdır.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5" name="4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Abdominal</a:t>
            </a:r>
            <a:r>
              <a:rPr lang="tr-TR" dirty="0" smtClean="0"/>
              <a:t> basınç: 8 </a:t>
            </a:r>
            <a:r>
              <a:rPr lang="tr-TR" dirty="0" err="1" smtClean="0"/>
              <a:t>mmHg</a:t>
            </a:r>
            <a:endParaRPr lang="tr-TR" dirty="0"/>
          </a:p>
        </p:txBody>
      </p:sp>
      <p:sp>
        <p:nvSpPr>
          <p:cNvPr id="7" name="6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err="1" smtClean="0"/>
              <a:t>Abdominal</a:t>
            </a:r>
            <a:r>
              <a:rPr lang="tr-TR" dirty="0" smtClean="0"/>
              <a:t> basınç: 25 </a:t>
            </a:r>
            <a:r>
              <a:rPr lang="tr-TR" dirty="0" err="1" smtClean="0"/>
              <a:t>mmHg</a:t>
            </a:r>
            <a:endParaRPr lang="tr-TR" dirty="0"/>
          </a:p>
        </p:txBody>
      </p:sp>
      <p:pic>
        <p:nvPicPr>
          <p:cNvPr id="9" name="Picture 6" descr="primary por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3672408" cy="396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primary port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276872"/>
            <a:ext cx="381642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Metin kutusu"/>
          <p:cNvSpPr txBox="1"/>
          <p:nvPr/>
        </p:nvSpPr>
        <p:spPr>
          <a:xfrm>
            <a:off x="251520" y="508518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0.6 cm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7956376" y="4941168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5.6 cm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(4-8 cm</a:t>
            </a:r>
            <a:r>
              <a:rPr lang="tr-TR" dirty="0" smtClean="0"/>
              <a:t>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8" name="7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İntra</a:t>
            </a:r>
            <a:r>
              <a:rPr lang="tr-TR" dirty="0" smtClean="0"/>
              <a:t>-</a:t>
            </a:r>
            <a:r>
              <a:rPr lang="tr-TR" dirty="0" err="1" smtClean="0"/>
              <a:t>abdominal</a:t>
            </a:r>
            <a:r>
              <a:rPr lang="tr-TR" dirty="0" smtClean="0"/>
              <a:t> basınç 20-25 </a:t>
            </a:r>
            <a:r>
              <a:rPr lang="tr-TR" dirty="0" err="1" smtClean="0"/>
              <a:t>mmHg</a:t>
            </a:r>
            <a:r>
              <a:rPr lang="tr-TR" dirty="0" smtClean="0"/>
              <a:t>’ ye ulaştıktan sonra </a:t>
            </a:r>
            <a:r>
              <a:rPr lang="tr-TR" dirty="0" err="1" smtClean="0"/>
              <a:t>trokar</a:t>
            </a:r>
            <a:r>
              <a:rPr lang="tr-TR" dirty="0" smtClean="0"/>
              <a:t> girişi yapın.</a:t>
            </a:r>
          </a:p>
          <a:p>
            <a:r>
              <a:rPr lang="tr-TR" dirty="0" smtClean="0"/>
              <a:t>Bu basınca ulaşmak için ortalama </a:t>
            </a:r>
            <a:r>
              <a:rPr lang="tr-TR" b="1" dirty="0" smtClean="0"/>
              <a:t>5.58 L CO2 </a:t>
            </a:r>
            <a:r>
              <a:rPr lang="tr-TR" dirty="0" smtClean="0"/>
              <a:t>gazı gerekir.</a:t>
            </a:r>
          </a:p>
          <a:p>
            <a:r>
              <a:rPr lang="tr-TR" dirty="0" smtClean="0"/>
              <a:t>Sağlıklı kadınlarda yüksek basınç </a:t>
            </a:r>
            <a:r>
              <a:rPr lang="tr-TR" dirty="0" err="1" smtClean="0"/>
              <a:t>kardyopulmoner</a:t>
            </a:r>
            <a:r>
              <a:rPr lang="tr-TR" dirty="0" smtClean="0"/>
              <a:t> fonksiyonları olumsuz etkilememekte.</a:t>
            </a:r>
          </a:p>
          <a:p>
            <a:r>
              <a:rPr lang="tr-TR" dirty="0" smtClean="0"/>
              <a:t>İlk </a:t>
            </a:r>
            <a:r>
              <a:rPr lang="tr-TR" dirty="0" err="1" smtClean="0"/>
              <a:t>Trokar</a:t>
            </a:r>
            <a:r>
              <a:rPr lang="tr-TR" dirty="0" smtClean="0"/>
              <a:t> girişi tamamlandıktan sonra basıncı </a:t>
            </a:r>
            <a:r>
              <a:rPr lang="tr-TR" b="1" dirty="0" smtClean="0"/>
              <a:t>12-15 </a:t>
            </a:r>
            <a:r>
              <a:rPr lang="tr-TR" b="1" dirty="0" err="1" smtClean="0"/>
              <a:t>mmHg</a:t>
            </a:r>
            <a:r>
              <a:rPr lang="tr-TR" b="1" dirty="0" smtClean="0"/>
              <a:t> </a:t>
            </a:r>
            <a:r>
              <a:rPr lang="tr-TR" dirty="0" smtClean="0"/>
              <a:t>ye ayarlayın.</a:t>
            </a:r>
            <a:endParaRPr lang="tr-TR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1052736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96944" cy="576064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Sabit volüm?-basınç?</a:t>
            </a:r>
            <a:endParaRPr lang="tr-TR" dirty="0">
              <a:solidFill>
                <a:schemeClr val="bg1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8640960" cy="3179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160240"/>
                <a:gridCol w="2088232"/>
                <a:gridCol w="2160240"/>
              </a:tblGrid>
              <a:tr h="1056117">
                <a:tc>
                  <a:txBody>
                    <a:bodyPr/>
                    <a:lstStyle/>
                    <a:p>
                      <a:r>
                        <a:rPr lang="tr-TR" dirty="0" smtClean="0"/>
                        <a:t>Teknik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Sabit</a:t>
                      </a:r>
                      <a:r>
                        <a:rPr lang="tr-TR" baseline="0" dirty="0" smtClean="0"/>
                        <a:t> Basınç</a:t>
                      </a:r>
                    </a:p>
                    <a:p>
                      <a:r>
                        <a:rPr lang="tr-TR" baseline="0" dirty="0" smtClean="0"/>
                        <a:t>n:335 (</a:t>
                      </a:r>
                      <a:r>
                        <a:rPr lang="tr-TR" baseline="0" dirty="0" err="1" smtClean="0"/>
                        <a:t>median</a:t>
                      </a:r>
                      <a:r>
                        <a:rPr lang="tr-TR" baseline="0" dirty="0" smtClean="0"/>
                        <a:t> basınç: 14 </a:t>
                      </a:r>
                      <a:r>
                        <a:rPr lang="tr-TR" baseline="0" dirty="0" err="1" smtClean="0"/>
                        <a:t>mmHg</a:t>
                      </a:r>
                      <a:r>
                        <a:rPr lang="tr-TR" baseline="0" dirty="0" smtClean="0"/>
                        <a:t>)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Sabit volüm</a:t>
                      </a:r>
                    </a:p>
                    <a:p>
                      <a:r>
                        <a:rPr lang="tr-TR" dirty="0" smtClean="0"/>
                        <a:t>n:291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</a:t>
                      </a:r>
                      <a:endParaRPr lang="tr-TR" dirty="0"/>
                    </a:p>
                  </a:txBody>
                  <a:tcPr/>
                </a:tc>
              </a:tr>
              <a:tr h="1056117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CO2 volüm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4.3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2.8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&lt;0.001</a:t>
                      </a:r>
                      <a:endParaRPr lang="tr-TR" sz="3200" dirty="0"/>
                    </a:p>
                  </a:txBody>
                  <a:tcPr/>
                </a:tc>
              </a:tr>
              <a:tr h="1056117">
                <a:tc>
                  <a:txBody>
                    <a:bodyPr/>
                    <a:lstStyle/>
                    <a:p>
                      <a:r>
                        <a:rPr lang="tr-TR" sz="2800" dirty="0" smtClean="0"/>
                        <a:t>Komplikasyon oranı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4.1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8.2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200" dirty="0" smtClean="0"/>
                        <a:t>&lt;0.001</a:t>
                      </a:r>
                    </a:p>
                    <a:p>
                      <a:endParaRPr lang="tr-TR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Oval"/>
          <p:cNvSpPr/>
          <p:nvPr/>
        </p:nvSpPr>
        <p:spPr>
          <a:xfrm>
            <a:off x="4355976" y="3429000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51520" y="5373216"/>
            <a:ext cx="8460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Richardson RF, Sutton CJG. Complications of first entry: a prospective laparoscopic audit. </a:t>
            </a:r>
            <a:r>
              <a:rPr lang="en-US" i="1" dirty="0" err="1" smtClean="0"/>
              <a:t>Gynaecol</a:t>
            </a:r>
            <a:r>
              <a:rPr lang="en-US" i="1" dirty="0" smtClean="0"/>
              <a:t> </a:t>
            </a:r>
            <a:r>
              <a:rPr lang="en-US" i="1" dirty="0" err="1" smtClean="0"/>
              <a:t>Endosc</a:t>
            </a:r>
            <a:r>
              <a:rPr lang="en-US" i="1" dirty="0" smtClean="0"/>
              <a:t> 1999;8:327–34</a:t>
            </a:r>
            <a:endParaRPr lang="tr-TR" i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323528" y="4581128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Basınç tekniği önerilen ve kabul edilen tekniktir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ile kaç giriş?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021288"/>
            <a:ext cx="32861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6309320"/>
            <a:ext cx="20288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490066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Teknikte Klasik </a:t>
            </a:r>
            <a:r>
              <a:rPr lang="tr-TR" dirty="0" err="1" smtClean="0">
                <a:solidFill>
                  <a:schemeClr val="bg1"/>
                </a:solidFill>
              </a:rPr>
              <a:t>Trokar</a:t>
            </a:r>
            <a:r>
              <a:rPr lang="tr-TR" dirty="0" smtClean="0">
                <a:solidFill>
                  <a:schemeClr val="bg1"/>
                </a:solidFill>
              </a:rPr>
              <a:t> Girişi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" name="ilk trokar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836712"/>
            <a:ext cx="8640960" cy="547260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490066"/>
          </a:xfrm>
          <a:solidFill>
            <a:schemeClr val="tx2"/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Obez</a:t>
            </a:r>
            <a:r>
              <a:rPr lang="tr-TR" dirty="0" smtClean="0">
                <a:solidFill>
                  <a:schemeClr val="bg1"/>
                </a:solidFill>
              </a:rPr>
              <a:t> hasta-</a:t>
            </a:r>
            <a:r>
              <a:rPr lang="tr-TR" dirty="0" err="1" smtClean="0">
                <a:solidFill>
                  <a:schemeClr val="bg1"/>
                </a:solidFill>
              </a:rPr>
              <a:t>trokar</a:t>
            </a:r>
            <a:r>
              <a:rPr lang="tr-TR" dirty="0" smtClean="0">
                <a:solidFill>
                  <a:schemeClr val="bg1"/>
                </a:solidFill>
              </a:rPr>
              <a:t> girişi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6" name="trokar giriş zahi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908720"/>
            <a:ext cx="8496944" cy="5400600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Alternatif </a:t>
            </a:r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Giriş Yeri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Palmer</a:t>
            </a:r>
            <a:r>
              <a:rPr lang="tr-TR" dirty="0" smtClean="0"/>
              <a:t> noktası</a:t>
            </a:r>
          </a:p>
          <a:p>
            <a:r>
              <a:rPr lang="tr-TR" dirty="0" err="1" smtClean="0"/>
              <a:t>Transuterin</a:t>
            </a:r>
            <a:endParaRPr lang="tr-TR" dirty="0" smtClean="0"/>
          </a:p>
          <a:p>
            <a:r>
              <a:rPr lang="tr-TR" dirty="0" smtClean="0"/>
              <a:t>Trans </a:t>
            </a:r>
            <a:r>
              <a:rPr lang="tr-TR" dirty="0" err="1" smtClean="0"/>
              <a:t>Cul</a:t>
            </a:r>
            <a:r>
              <a:rPr lang="tr-TR" dirty="0" smtClean="0"/>
              <a:t>-de-sac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Palmer</a:t>
            </a:r>
            <a:r>
              <a:rPr lang="tr-TR" dirty="0" smtClean="0">
                <a:solidFill>
                  <a:schemeClr val="bg1"/>
                </a:solidFill>
              </a:rPr>
              <a:t> Noktası (Sol Üst Kadran)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Sol </a:t>
            </a:r>
            <a:r>
              <a:rPr lang="tr-TR" dirty="0" err="1" smtClean="0"/>
              <a:t>midklavikuler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hatta, </a:t>
            </a:r>
            <a:r>
              <a:rPr lang="tr-TR" dirty="0" err="1" smtClean="0"/>
              <a:t>subkostal</a:t>
            </a: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	sınırın yaklaşık </a:t>
            </a:r>
          </a:p>
          <a:p>
            <a:pPr>
              <a:buNone/>
            </a:pPr>
            <a:r>
              <a:rPr lang="tr-TR" dirty="0" smtClean="0"/>
              <a:t>	3 cm altı.</a:t>
            </a:r>
          </a:p>
          <a:p>
            <a:r>
              <a:rPr lang="tr-TR" dirty="0" smtClean="0"/>
              <a:t>Büyük damar </a:t>
            </a:r>
          </a:p>
          <a:p>
            <a:pPr>
              <a:buNone/>
            </a:pPr>
            <a:r>
              <a:rPr lang="tr-TR" dirty="0" smtClean="0"/>
              <a:t>	yaralanma riski </a:t>
            </a:r>
          </a:p>
          <a:p>
            <a:pPr>
              <a:buNone/>
            </a:pPr>
            <a:r>
              <a:rPr lang="tr-TR" dirty="0" smtClean="0"/>
              <a:t>	yaklaşık  sıfır.</a:t>
            </a:r>
            <a:endParaRPr lang="tr-TR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282" y="1268760"/>
            <a:ext cx="543271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Palmer</a:t>
            </a:r>
            <a:r>
              <a:rPr lang="tr-TR" dirty="0" smtClean="0">
                <a:solidFill>
                  <a:schemeClr val="bg1"/>
                </a:solidFill>
              </a:rPr>
              <a:t> Noktası (Sol Üst Kadran)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Palmer çizim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836712"/>
            <a:ext cx="8496944" cy="547260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Palmer</a:t>
            </a:r>
            <a:r>
              <a:rPr lang="tr-TR" dirty="0" smtClean="0">
                <a:solidFill>
                  <a:schemeClr val="bg1"/>
                </a:solidFill>
              </a:rPr>
              <a:t> Noktası (Sol Üst Kadran)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Endikasyon</a:t>
            </a:r>
            <a:r>
              <a:rPr lang="tr-TR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dirty="0" err="1" smtClean="0"/>
              <a:t>Umblikal</a:t>
            </a:r>
            <a:r>
              <a:rPr lang="tr-TR" dirty="0" smtClean="0"/>
              <a:t> adezyon riski varsa (geçirilmiş </a:t>
            </a:r>
            <a:r>
              <a:rPr lang="tr-TR" dirty="0" err="1" smtClean="0"/>
              <a:t>midline</a:t>
            </a:r>
            <a:r>
              <a:rPr lang="tr-TR" dirty="0" smtClean="0"/>
              <a:t> </a:t>
            </a:r>
            <a:r>
              <a:rPr lang="tr-TR" dirty="0" err="1" smtClean="0"/>
              <a:t>insizyon</a:t>
            </a:r>
            <a:r>
              <a:rPr lang="tr-TR" dirty="0" smtClean="0"/>
              <a:t>)</a:t>
            </a:r>
          </a:p>
          <a:p>
            <a:r>
              <a:rPr lang="tr-TR" dirty="0" smtClean="0"/>
              <a:t>Aşırı zayıf yada aşırı </a:t>
            </a:r>
            <a:r>
              <a:rPr lang="tr-TR" dirty="0" err="1" smtClean="0"/>
              <a:t>obez</a:t>
            </a:r>
            <a:r>
              <a:rPr lang="tr-TR" dirty="0" smtClean="0"/>
              <a:t> ise</a:t>
            </a:r>
          </a:p>
          <a:p>
            <a:r>
              <a:rPr lang="tr-TR" dirty="0" smtClean="0"/>
              <a:t>2-3 kez başarısız </a:t>
            </a:r>
            <a:r>
              <a:rPr lang="tr-TR" dirty="0" err="1" smtClean="0"/>
              <a:t>veress</a:t>
            </a:r>
            <a:r>
              <a:rPr lang="tr-TR" dirty="0" smtClean="0"/>
              <a:t> girişi var ise</a:t>
            </a:r>
          </a:p>
          <a:p>
            <a:r>
              <a:rPr lang="tr-TR" dirty="0" smtClean="0"/>
              <a:t>Büyük </a:t>
            </a:r>
            <a:r>
              <a:rPr lang="tr-TR" dirty="0" err="1" smtClean="0"/>
              <a:t>pelvik</a:t>
            </a:r>
            <a:r>
              <a:rPr lang="tr-TR" dirty="0" smtClean="0"/>
              <a:t> kitlesi var ise</a:t>
            </a:r>
          </a:p>
          <a:p>
            <a:r>
              <a:rPr lang="tr-TR" dirty="0" smtClean="0"/>
              <a:t>Erken 2. </a:t>
            </a:r>
            <a:r>
              <a:rPr lang="tr-TR" dirty="0" err="1" smtClean="0"/>
              <a:t>trimester</a:t>
            </a:r>
            <a:r>
              <a:rPr lang="tr-TR" dirty="0" smtClean="0"/>
              <a:t> cerrahilerinde</a:t>
            </a:r>
          </a:p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Kontrendikasyon</a:t>
            </a:r>
            <a:r>
              <a:rPr lang="tr-TR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dirty="0" smtClean="0"/>
              <a:t>Geçirilmiş </a:t>
            </a:r>
            <a:r>
              <a:rPr lang="tr-TR" dirty="0" err="1" smtClean="0"/>
              <a:t>splenik</a:t>
            </a:r>
            <a:r>
              <a:rPr lang="tr-TR" dirty="0" smtClean="0"/>
              <a:t> ve </a:t>
            </a:r>
            <a:r>
              <a:rPr lang="tr-TR" dirty="0" err="1" smtClean="0"/>
              <a:t>gastrik</a:t>
            </a:r>
            <a:r>
              <a:rPr lang="tr-TR" dirty="0" smtClean="0"/>
              <a:t> cerrahi</a:t>
            </a:r>
          </a:p>
          <a:p>
            <a:r>
              <a:rPr lang="tr-TR" dirty="0" smtClean="0"/>
              <a:t>Belirgin </a:t>
            </a:r>
            <a:r>
              <a:rPr lang="tr-TR" dirty="0" err="1" smtClean="0"/>
              <a:t>splenomegali</a:t>
            </a:r>
            <a:endParaRPr lang="tr-TR" dirty="0" smtClean="0"/>
          </a:p>
          <a:p>
            <a:r>
              <a:rPr lang="tr-TR" dirty="0" err="1" smtClean="0"/>
              <a:t>Portal</a:t>
            </a:r>
            <a:r>
              <a:rPr lang="tr-TR" dirty="0" smtClean="0"/>
              <a:t> Hipertansiyon</a:t>
            </a:r>
          </a:p>
          <a:p>
            <a:r>
              <a:rPr lang="tr-TR" dirty="0" err="1" smtClean="0"/>
              <a:t>Gastropankreatik</a:t>
            </a:r>
            <a:r>
              <a:rPr lang="tr-TR" dirty="0" smtClean="0"/>
              <a:t> kitlelerde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6275040" cy="57606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chemeClr val="bg1"/>
                </a:solidFill>
              </a:rPr>
              <a:t>Giriş komplikasyonları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Major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114800" cy="3951288"/>
          </a:xfrm>
        </p:spPr>
        <p:txBody>
          <a:bodyPr>
            <a:normAutofit/>
          </a:bodyPr>
          <a:lstStyle/>
          <a:p>
            <a:r>
              <a:rPr lang="tr-TR" dirty="0" smtClean="0"/>
              <a:t>Barsak yaralanması </a:t>
            </a:r>
          </a:p>
          <a:p>
            <a:pPr>
              <a:buNone/>
            </a:pPr>
            <a:r>
              <a:rPr lang="tr-TR" dirty="0" smtClean="0"/>
              <a:t>	1.8/1000</a:t>
            </a:r>
          </a:p>
          <a:p>
            <a:r>
              <a:rPr lang="tr-TR" dirty="0" err="1" smtClean="0"/>
              <a:t>Vasküler</a:t>
            </a:r>
            <a:r>
              <a:rPr lang="tr-TR" dirty="0" smtClean="0"/>
              <a:t> yaralanma </a:t>
            </a:r>
          </a:p>
          <a:p>
            <a:pPr>
              <a:buNone/>
            </a:pPr>
            <a:r>
              <a:rPr lang="tr-TR" dirty="0" smtClean="0"/>
              <a:t>	0.9/1000</a:t>
            </a:r>
            <a:endParaRPr lang="tr-TR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Minör</a:t>
            </a:r>
            <a:endParaRPr lang="tr-TR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err="1" smtClean="0"/>
              <a:t>Extraperitoneal</a:t>
            </a:r>
            <a:r>
              <a:rPr lang="tr-TR" dirty="0" smtClean="0"/>
              <a:t> </a:t>
            </a:r>
            <a:r>
              <a:rPr lang="tr-TR" dirty="0" err="1" smtClean="0"/>
              <a:t>insuflasyon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 20/1000</a:t>
            </a:r>
          </a:p>
          <a:p>
            <a:r>
              <a:rPr lang="tr-TR" dirty="0" err="1" smtClean="0"/>
              <a:t>Port</a:t>
            </a:r>
            <a:r>
              <a:rPr lang="tr-TR" dirty="0" smtClean="0"/>
              <a:t> alanı komplikasyonları</a:t>
            </a:r>
          </a:p>
          <a:p>
            <a:pPr>
              <a:buNone/>
            </a:pPr>
            <a:r>
              <a:rPr lang="tr-TR" dirty="0" smtClean="0"/>
              <a:t>	(</a:t>
            </a:r>
            <a:r>
              <a:rPr lang="tr-TR" dirty="0" err="1" smtClean="0"/>
              <a:t>infeksiyon</a:t>
            </a:r>
            <a:r>
              <a:rPr lang="tr-TR" dirty="0" smtClean="0"/>
              <a:t>, kanama, </a:t>
            </a:r>
            <a:r>
              <a:rPr lang="tr-TR" dirty="0" err="1" smtClean="0"/>
              <a:t>herni</a:t>
            </a:r>
            <a:r>
              <a:rPr lang="tr-TR" dirty="0" smtClean="0"/>
              <a:t>)</a:t>
            </a:r>
          </a:p>
          <a:p>
            <a:pPr>
              <a:buNone/>
            </a:pPr>
            <a:r>
              <a:rPr lang="tr-TR" dirty="0" smtClean="0"/>
              <a:t>	2.1/1000 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18434" name="Picture 2" descr="C:\Users\user\Desktop\iphonedan indirililenler\vaka video ve resimler\IMG_3953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93096"/>
            <a:ext cx="2304256" cy="2341240"/>
          </a:xfrm>
          <a:prstGeom prst="rect">
            <a:avLst/>
          </a:prstGeom>
          <a:noFill/>
        </p:spPr>
      </p:pic>
      <p:pic>
        <p:nvPicPr>
          <p:cNvPr id="3073" name="Picture 1" descr="C:\Users\user\Downloads\IMG_3975.JPG"/>
          <p:cNvPicPr>
            <a:picLocks noChangeAspect="1" noChangeArrowheads="1"/>
          </p:cNvPicPr>
          <p:nvPr/>
        </p:nvPicPr>
        <p:blipFill>
          <a:blip r:embed="rId3" cstate="print"/>
          <a:srcRect l="10674" t="6422" r="2669" b="15945"/>
          <a:stretch>
            <a:fillRect/>
          </a:stretch>
        </p:blipFill>
        <p:spPr bwMode="auto">
          <a:xfrm>
            <a:off x="6012160" y="4365104"/>
            <a:ext cx="2593825" cy="2047121"/>
          </a:xfrm>
          <a:prstGeom prst="rect">
            <a:avLst/>
          </a:prstGeom>
          <a:noFill/>
        </p:spPr>
      </p:pic>
      <p:pic>
        <p:nvPicPr>
          <p:cNvPr id="3074" name="Picture 2" descr="C:\Users\user\Downloads\IMG_397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509120"/>
            <a:ext cx="2664296" cy="2071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Alternatif </a:t>
            </a:r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Giriş Yeri-Yapışıklık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49694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1547664" y="3356992"/>
            <a:ext cx="1475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Cerrahi yok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1547664" y="3789040"/>
            <a:ext cx="1331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Laparoskopi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043608" y="414908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rgbClr val="FF0000"/>
                </a:solidFill>
              </a:rPr>
              <a:t> </a:t>
            </a:r>
            <a:r>
              <a:rPr lang="tr-TR" sz="1600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S.</a:t>
            </a:r>
            <a:r>
              <a:rPr lang="tr-TR" dirty="0" err="1" smtClean="0">
                <a:solidFill>
                  <a:srgbClr val="FF0000"/>
                </a:solidFill>
              </a:rPr>
              <a:t>pubik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horizantal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691680" y="4509120"/>
            <a:ext cx="1115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Midline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Palmer</a:t>
            </a:r>
            <a:r>
              <a:rPr lang="tr-TR" dirty="0" smtClean="0">
                <a:solidFill>
                  <a:schemeClr val="bg1"/>
                </a:solidFill>
              </a:rPr>
              <a:t>-Giriş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6" name="palmer son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836712"/>
            <a:ext cx="8640959" cy="5400600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Direkt </a:t>
            </a:r>
            <a:r>
              <a:rPr lang="tr-TR" dirty="0" err="1" smtClean="0">
                <a:solidFill>
                  <a:schemeClr val="bg1"/>
                </a:solidFill>
              </a:rPr>
              <a:t>Trokar</a:t>
            </a:r>
            <a:r>
              <a:rPr lang="tr-TR" dirty="0" smtClean="0">
                <a:solidFill>
                  <a:schemeClr val="bg1"/>
                </a:solidFill>
              </a:rPr>
              <a:t> Giriş tekniği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direkt trokar sessiz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908720"/>
            <a:ext cx="8640960" cy="5400600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Açık Giriş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  <p:pic>
        <p:nvPicPr>
          <p:cNvPr id="7" name="açık giriş çok kısa yeni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836712"/>
            <a:ext cx="8568952" cy="5311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39752" y="274638"/>
            <a:ext cx="5400600" cy="562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Açık giriş-Kapalı giriş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274"/>
          <a:stretch>
            <a:fillRect/>
          </a:stretch>
        </p:blipFill>
        <p:spPr bwMode="auto">
          <a:xfrm>
            <a:off x="0" y="980728"/>
            <a:ext cx="9144000" cy="453650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0" y="5733256"/>
            <a:ext cx="8820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</a:rPr>
              <a:t>Vasküler</a:t>
            </a:r>
            <a:r>
              <a:rPr lang="tr-TR" sz="2000" b="1" dirty="0" smtClean="0">
                <a:solidFill>
                  <a:srgbClr val="FF0000"/>
                </a:solidFill>
              </a:rPr>
              <a:t> yaralanma ve </a:t>
            </a:r>
            <a:r>
              <a:rPr lang="tr-TR" sz="2000" b="1" dirty="0" err="1" smtClean="0">
                <a:solidFill>
                  <a:srgbClr val="FF0000"/>
                </a:solidFill>
              </a:rPr>
              <a:t>Viseral</a:t>
            </a:r>
            <a:r>
              <a:rPr lang="tr-TR" sz="2000" b="1" dirty="0" smtClean="0">
                <a:solidFill>
                  <a:srgbClr val="FF0000"/>
                </a:solidFill>
              </a:rPr>
              <a:t> yaralanma (mesane, barsak) açısından fark yok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Başarısız giriş kapalı teknikte biraz daha fazla.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6" name="5 Oval"/>
          <p:cNvSpPr/>
          <p:nvPr/>
        </p:nvSpPr>
        <p:spPr>
          <a:xfrm>
            <a:off x="1259632" y="4869160"/>
            <a:ext cx="129614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7744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etin kutusu"/>
          <p:cNvSpPr txBox="1"/>
          <p:nvPr/>
        </p:nvSpPr>
        <p:spPr>
          <a:xfrm>
            <a:off x="5940152" y="6165304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i="1" dirty="0" err="1" smtClean="0"/>
              <a:t>Ahmad</a:t>
            </a:r>
            <a:r>
              <a:rPr lang="tr-TR" sz="2000" b="1" i="1" dirty="0" smtClean="0"/>
              <a:t> G et al, 2015</a:t>
            </a:r>
            <a:endParaRPr lang="tr-TR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39752" y="332656"/>
            <a:ext cx="5472608" cy="504056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Direkt </a:t>
            </a:r>
            <a:r>
              <a:rPr lang="tr-TR" sz="3200" dirty="0" err="1" smtClean="0">
                <a:solidFill>
                  <a:schemeClr val="bg1"/>
                </a:solidFill>
              </a:rPr>
              <a:t>Trokar</a:t>
            </a:r>
            <a:r>
              <a:rPr lang="tr-TR" sz="3200" dirty="0" smtClean="0">
                <a:solidFill>
                  <a:schemeClr val="bg1"/>
                </a:solidFill>
              </a:rPr>
              <a:t>-</a:t>
            </a:r>
            <a:r>
              <a:rPr lang="tr-TR" sz="3200" dirty="0" err="1" smtClean="0">
                <a:solidFill>
                  <a:schemeClr val="bg1"/>
                </a:solidFill>
              </a:rPr>
              <a:t>Veress</a:t>
            </a:r>
            <a:r>
              <a:rPr lang="tr-TR" sz="3200" dirty="0" smtClean="0">
                <a:solidFill>
                  <a:schemeClr val="bg1"/>
                </a:solidFill>
              </a:rPr>
              <a:t> Giriş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964488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0" y="4869160"/>
            <a:ext cx="5436096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179512" y="5589240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Direkt </a:t>
            </a:r>
            <a:r>
              <a:rPr lang="tr-TR" sz="3200" b="1" dirty="0" err="1" smtClean="0">
                <a:solidFill>
                  <a:srgbClr val="FF0000"/>
                </a:solidFill>
              </a:rPr>
              <a:t>trokar</a:t>
            </a:r>
            <a:r>
              <a:rPr lang="tr-TR" sz="3200" b="1" dirty="0" smtClean="0">
                <a:solidFill>
                  <a:srgbClr val="FF0000"/>
                </a:solidFill>
              </a:rPr>
              <a:t> girişte daha az </a:t>
            </a:r>
            <a:r>
              <a:rPr lang="tr-TR" sz="3200" b="1" dirty="0" err="1" smtClean="0">
                <a:solidFill>
                  <a:srgbClr val="FF0000"/>
                </a:solidFill>
              </a:rPr>
              <a:t>vasküler</a:t>
            </a:r>
            <a:r>
              <a:rPr lang="tr-TR" sz="3200" b="1" dirty="0" smtClean="0">
                <a:solidFill>
                  <a:srgbClr val="FF0000"/>
                </a:solidFill>
              </a:rPr>
              <a:t> yaralanma ve daha az başarısız giriş </a:t>
            </a:r>
            <a:r>
              <a:rPr lang="tr-TR" sz="3200" b="1" dirty="0" smtClean="0">
                <a:solidFill>
                  <a:srgbClr val="FF0000"/>
                </a:solidFill>
              </a:rPr>
              <a:t>mevcut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6732240" y="6237312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err="1" smtClean="0"/>
              <a:t>Ahmad</a:t>
            </a:r>
            <a:r>
              <a:rPr lang="tr-TR" b="1" i="1" dirty="0" smtClean="0"/>
              <a:t> G et al, 2015</a:t>
            </a:r>
            <a:endParaRPr lang="tr-TR" b="1" i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7744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67744" y="476672"/>
            <a:ext cx="5544616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Optik giriş- </a:t>
            </a:r>
            <a:r>
              <a:rPr lang="tr-TR" dirty="0" err="1" smtClean="0">
                <a:solidFill>
                  <a:schemeClr val="bg1"/>
                </a:solidFill>
              </a:rPr>
              <a:t>Veress</a:t>
            </a:r>
            <a:r>
              <a:rPr lang="tr-TR" dirty="0" smtClean="0">
                <a:solidFill>
                  <a:schemeClr val="bg1"/>
                </a:solidFill>
              </a:rPr>
              <a:t> Giriş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5"/>
            <a:ext cx="842493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323528" y="5445224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Barsak yaralanması açısından istatistiksel fark yok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7744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588224" y="6237312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err="1" smtClean="0"/>
              <a:t>Ahmad</a:t>
            </a:r>
            <a:r>
              <a:rPr lang="tr-TR" b="1" i="1" dirty="0" smtClean="0"/>
              <a:t> G et al, 2015</a:t>
            </a:r>
            <a:endParaRPr lang="tr-TR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11760" y="274638"/>
            <a:ext cx="5112568" cy="562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Optik Giriş- Açık Giriş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4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251520" y="5733256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 smtClean="0">
                <a:solidFill>
                  <a:srgbClr val="FF0000"/>
                </a:solidFill>
              </a:rPr>
              <a:t>Viseral</a:t>
            </a:r>
            <a:r>
              <a:rPr lang="tr-TR" sz="2800" b="1" dirty="0" smtClean="0">
                <a:solidFill>
                  <a:srgbClr val="FF0000"/>
                </a:solidFill>
              </a:rPr>
              <a:t>  ve </a:t>
            </a:r>
            <a:r>
              <a:rPr lang="tr-TR" sz="2800" b="1" dirty="0" err="1" smtClean="0">
                <a:solidFill>
                  <a:srgbClr val="FF0000"/>
                </a:solidFill>
              </a:rPr>
              <a:t>vasküler</a:t>
            </a:r>
            <a:r>
              <a:rPr lang="tr-TR" sz="2800" b="1" dirty="0" smtClean="0">
                <a:solidFill>
                  <a:srgbClr val="FF0000"/>
                </a:solidFill>
              </a:rPr>
              <a:t> yaralanma ve başarısız giriş açısından fark yok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67744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588224" y="6237312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err="1" smtClean="0"/>
              <a:t>Ahmad</a:t>
            </a:r>
            <a:r>
              <a:rPr lang="tr-TR" b="1" i="1" dirty="0" smtClean="0"/>
              <a:t> G et al, 2015</a:t>
            </a:r>
            <a:endParaRPr lang="tr-TR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Neden Komplikasyon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Deneyim:	 &gt;100 vaka 4 kat</a:t>
            </a:r>
          </a:p>
          <a:p>
            <a:endParaRPr lang="tr-TR" sz="4400" dirty="0"/>
          </a:p>
          <a:p>
            <a:r>
              <a:rPr lang="tr-TR" sz="4400" dirty="0" smtClean="0"/>
              <a:t>Zor, </a:t>
            </a:r>
            <a:r>
              <a:rPr lang="tr-TR" sz="4400" dirty="0" err="1" smtClean="0"/>
              <a:t>komplex</a:t>
            </a:r>
            <a:r>
              <a:rPr lang="tr-TR" sz="4400" dirty="0" smtClean="0"/>
              <a:t> vaka, 9 kat</a:t>
            </a:r>
            <a:endParaRPr lang="tr-TR" sz="4400" dirty="0"/>
          </a:p>
        </p:txBody>
      </p:sp>
      <p:sp>
        <p:nvSpPr>
          <p:cNvPr id="4" name="3 Yukarı Ok"/>
          <p:cNvSpPr/>
          <p:nvPr/>
        </p:nvSpPr>
        <p:spPr>
          <a:xfrm>
            <a:off x="6516216" y="2924944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4 Aşağı Ok"/>
          <p:cNvSpPr/>
          <p:nvPr/>
        </p:nvSpPr>
        <p:spPr>
          <a:xfrm>
            <a:off x="7020272" y="126876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52928" cy="994122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tr-TR" sz="3600" dirty="0" err="1" smtClean="0">
                <a:solidFill>
                  <a:schemeClr val="bg1"/>
                </a:solidFill>
              </a:rPr>
              <a:t>Radyal</a:t>
            </a:r>
            <a:r>
              <a:rPr lang="tr-TR" sz="3600" dirty="0" smtClean="0">
                <a:solidFill>
                  <a:schemeClr val="bg1"/>
                </a:solidFill>
              </a:rPr>
              <a:t> Olarak Genişleyen </a:t>
            </a:r>
            <a:r>
              <a:rPr lang="tr-TR" sz="3600" dirty="0" err="1" smtClean="0">
                <a:solidFill>
                  <a:schemeClr val="bg1"/>
                </a:solidFill>
              </a:rPr>
              <a:t>Trokar</a:t>
            </a:r>
            <a:r>
              <a:rPr lang="tr-TR" sz="3600" dirty="0" smtClean="0">
                <a:solidFill>
                  <a:schemeClr val="bg1"/>
                </a:solidFill>
              </a:rPr>
              <a:t>- Standart </a:t>
            </a:r>
            <a:r>
              <a:rPr lang="tr-TR" sz="3600" dirty="0" err="1" smtClean="0">
                <a:solidFill>
                  <a:schemeClr val="bg1"/>
                </a:solidFill>
              </a:rPr>
              <a:t>Trokar</a:t>
            </a:r>
            <a:r>
              <a:rPr lang="tr-TR" sz="3600" dirty="0" smtClean="0">
                <a:solidFill>
                  <a:schemeClr val="bg1"/>
                </a:solidFill>
              </a:rPr>
              <a:t> Giriş</a:t>
            </a:r>
            <a:endParaRPr lang="tr-TR" sz="3600" dirty="0">
              <a:solidFill>
                <a:schemeClr val="bg1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896448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0" y="5733256"/>
            <a:ext cx="889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err="1" smtClean="0">
                <a:solidFill>
                  <a:srgbClr val="FF0000"/>
                </a:solidFill>
              </a:rPr>
              <a:t>Viseral</a:t>
            </a:r>
            <a:r>
              <a:rPr lang="tr-TR" sz="2800" b="1" dirty="0" smtClean="0">
                <a:solidFill>
                  <a:srgbClr val="FF0000"/>
                </a:solidFill>
              </a:rPr>
              <a:t> , </a:t>
            </a:r>
            <a:r>
              <a:rPr lang="tr-TR" sz="2800" b="1" dirty="0" err="1" smtClean="0">
                <a:solidFill>
                  <a:srgbClr val="FF0000"/>
                </a:solidFill>
              </a:rPr>
              <a:t>vasküler</a:t>
            </a:r>
            <a:r>
              <a:rPr lang="tr-TR" sz="2800" b="1" dirty="0" smtClean="0">
                <a:solidFill>
                  <a:srgbClr val="FF0000"/>
                </a:solidFill>
              </a:rPr>
              <a:t> ve </a:t>
            </a:r>
            <a:r>
              <a:rPr lang="tr-TR" sz="2800" b="1" dirty="0" err="1" smtClean="0">
                <a:solidFill>
                  <a:srgbClr val="FF0000"/>
                </a:solidFill>
              </a:rPr>
              <a:t>solid</a:t>
            </a:r>
            <a:r>
              <a:rPr lang="tr-TR" sz="2800" b="1" dirty="0" smtClean="0">
                <a:solidFill>
                  <a:srgbClr val="FF0000"/>
                </a:solidFill>
              </a:rPr>
              <a:t> organ yaralanması açısından fark yok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764704"/>
            <a:ext cx="2267744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804248" y="6165304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err="1" smtClean="0"/>
              <a:t>Ahmad</a:t>
            </a:r>
            <a:r>
              <a:rPr lang="tr-TR" b="1" i="1" dirty="0" smtClean="0"/>
              <a:t> G et al, 2015</a:t>
            </a:r>
            <a:endParaRPr lang="tr-TR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11760" y="274638"/>
            <a:ext cx="5184576" cy="562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Sonuç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giriş tekniğin diğerine üstünlüğünü gösterecek yeterli kanıt yok.</a:t>
            </a:r>
          </a:p>
          <a:p>
            <a:endParaRPr lang="tr-TR" dirty="0" smtClean="0"/>
          </a:p>
          <a:p>
            <a:r>
              <a:rPr lang="tr-TR" dirty="0" smtClean="0"/>
              <a:t>Açık giriş teknikte başarısız giriş riski daha az (çalışmalar kaliteli değil), </a:t>
            </a:r>
            <a:r>
              <a:rPr lang="tr-TR" dirty="0" err="1" smtClean="0"/>
              <a:t>viseral</a:t>
            </a:r>
            <a:r>
              <a:rPr lang="tr-TR" dirty="0" smtClean="0"/>
              <a:t> ve </a:t>
            </a:r>
            <a:r>
              <a:rPr lang="tr-TR" dirty="0" err="1" smtClean="0"/>
              <a:t>vasküler</a:t>
            </a:r>
            <a:r>
              <a:rPr lang="tr-TR" dirty="0" smtClean="0"/>
              <a:t> yaralanma açısından fark yok.</a:t>
            </a:r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63888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6516216" y="6021288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i="1" dirty="0" err="1" smtClean="0"/>
              <a:t>Ahmad</a:t>
            </a:r>
            <a:r>
              <a:rPr lang="tr-TR" b="1" i="1" dirty="0" smtClean="0"/>
              <a:t> G et al, 2015</a:t>
            </a:r>
            <a:endParaRPr lang="tr-TR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71296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0"/>
            <a:ext cx="72580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251520" y="5517232"/>
            <a:ext cx="8640960" cy="9144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/>
              <a:t>Major</a:t>
            </a:r>
            <a:r>
              <a:rPr lang="tr-TR" sz="3200" dirty="0" smtClean="0"/>
              <a:t> komplikasyon açısından DT, </a:t>
            </a:r>
            <a:r>
              <a:rPr lang="tr-TR" sz="3200" dirty="0" err="1" smtClean="0"/>
              <a:t>Veress</a:t>
            </a:r>
            <a:r>
              <a:rPr lang="tr-TR" sz="3200" dirty="0" smtClean="0"/>
              <a:t>’ e göre bir miktar daha iyi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35292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0"/>
            <a:ext cx="7848872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251520" y="5517232"/>
            <a:ext cx="8640960" cy="9144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Minör komplikasyon açısından DT, </a:t>
            </a:r>
            <a:r>
              <a:rPr lang="tr-TR" sz="2800" dirty="0" err="1" smtClean="0"/>
              <a:t>Veress</a:t>
            </a:r>
            <a:r>
              <a:rPr lang="tr-TR" sz="2800" dirty="0" smtClean="0"/>
              <a:t>’ e göre daha iyi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35292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0"/>
            <a:ext cx="828092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323528" y="5301208"/>
            <a:ext cx="8640960" cy="105841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Majör komplikasyon açısından Açık Teknik- </a:t>
            </a:r>
            <a:r>
              <a:rPr lang="tr-TR" sz="3200" dirty="0" err="1" smtClean="0"/>
              <a:t>Veress</a:t>
            </a:r>
            <a:r>
              <a:rPr lang="tr-TR" sz="3200" dirty="0" smtClean="0"/>
              <a:t> fark yok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700808"/>
            <a:ext cx="8119814" cy="388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0"/>
            <a:ext cx="7848872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0" y="5517232"/>
            <a:ext cx="9144000" cy="9144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Minör komplikasyon açısından Açık Teknik, </a:t>
            </a:r>
            <a:r>
              <a:rPr lang="tr-TR" sz="3200" dirty="0" err="1" smtClean="0"/>
              <a:t>Veress</a:t>
            </a:r>
            <a:r>
              <a:rPr lang="tr-TR" sz="3200" dirty="0" smtClean="0"/>
              <a:t>’ e göre bir miktar daha iyi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772816"/>
            <a:ext cx="849694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496944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0" y="5445224"/>
            <a:ext cx="9144000" cy="9144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Gaz kaçağı Açık Teknikte </a:t>
            </a:r>
            <a:r>
              <a:rPr lang="tr-TR" sz="3200" dirty="0" err="1" smtClean="0"/>
              <a:t>Veress</a:t>
            </a:r>
            <a:r>
              <a:rPr lang="tr-TR" sz="3200" dirty="0" smtClean="0"/>
              <a:t>’ e göre daha fazla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</a:t>
            </a:r>
            <a:r>
              <a:rPr lang="tr-TR" sz="4400" b="1" dirty="0" smtClean="0"/>
              <a:t>Cerrah hangi teknikte deneyimli ve kendisini rahat hissediyorsa o tekniği kullansın.</a:t>
            </a:r>
            <a:endParaRPr lang="tr-TR" sz="44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496944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96944" cy="504056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Yardımcı </a:t>
            </a:r>
            <a:r>
              <a:rPr lang="tr-TR" dirty="0" err="1" smtClean="0">
                <a:solidFill>
                  <a:schemeClr val="bg1"/>
                </a:solidFill>
              </a:rPr>
              <a:t>Trokar</a:t>
            </a:r>
            <a:r>
              <a:rPr lang="tr-TR" dirty="0" smtClean="0">
                <a:solidFill>
                  <a:schemeClr val="bg1"/>
                </a:solidFill>
              </a:rPr>
              <a:t> Girişi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  <p:pic>
        <p:nvPicPr>
          <p:cNvPr id="2050" name="Picture 2" descr="C:\Users\user\Desktop\1-144DB9586350BE6BE8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8720" y="764704"/>
            <a:ext cx="5832648" cy="5788024"/>
          </a:xfrm>
          <a:prstGeom prst="rect">
            <a:avLst/>
          </a:prstGeom>
          <a:noFill/>
        </p:spPr>
      </p:pic>
      <p:pic>
        <p:nvPicPr>
          <p:cNvPr id="10" name="anatomi hızlı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75856" y="764704"/>
            <a:ext cx="5868143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ransilüminasyon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908720"/>
            <a:ext cx="8424936" cy="5328592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24936" cy="490066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Yardımcı </a:t>
            </a:r>
            <a:r>
              <a:rPr lang="tr-TR" dirty="0" err="1" smtClean="0">
                <a:solidFill>
                  <a:schemeClr val="bg1"/>
                </a:solidFill>
              </a:rPr>
              <a:t>Trokar</a:t>
            </a:r>
            <a:r>
              <a:rPr lang="tr-TR" dirty="0" smtClean="0">
                <a:solidFill>
                  <a:schemeClr val="bg1"/>
                </a:solidFill>
              </a:rPr>
              <a:t> Girişi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01608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Pozisyon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395536" y="1628800"/>
            <a:ext cx="1872208" cy="495746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Supin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5 Metin Yer Tutucusu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/>
          </a:p>
        </p:txBody>
      </p:sp>
      <p:pic>
        <p:nvPicPr>
          <p:cNvPr id="22530" name="Picture 2" descr="C:\Users\user\Desktop\iphonedan indirililenler\vaka video ve resimler\IMG_37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4040188" cy="3528392"/>
          </a:xfrm>
          <a:prstGeom prst="rect">
            <a:avLst/>
          </a:prstGeom>
          <a:noFill/>
        </p:spPr>
      </p:pic>
      <p:pic>
        <p:nvPicPr>
          <p:cNvPr id="22531" name="Picture 3" descr="C:\Users\user\Downloads\IMG_39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276871"/>
            <a:ext cx="4247455" cy="3456385"/>
          </a:xfrm>
          <a:prstGeom prst="rect">
            <a:avLst/>
          </a:prstGeom>
          <a:noFill/>
        </p:spPr>
      </p:pic>
      <p:sp>
        <p:nvSpPr>
          <p:cNvPr id="10" name="3 Metin Yer Tutucusu"/>
          <p:cNvSpPr txBox="1">
            <a:spLocks/>
          </p:cNvSpPr>
          <p:nvPr/>
        </p:nvSpPr>
        <p:spPr>
          <a:xfrm>
            <a:off x="4644008" y="1628800"/>
            <a:ext cx="3096344" cy="49574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2400" b="1" dirty="0" smtClean="0">
                <a:solidFill>
                  <a:schemeClr val="bg1"/>
                </a:solidFill>
              </a:rPr>
              <a:t>Alçak </a:t>
            </a:r>
            <a:r>
              <a:rPr lang="tr-TR" sz="2400" b="1" dirty="0" err="1" smtClean="0">
                <a:solidFill>
                  <a:schemeClr val="bg1"/>
                </a:solidFill>
              </a:rPr>
              <a:t>Dorsal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Litotomi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Diaognostik</a:t>
            </a:r>
            <a:r>
              <a:rPr lang="tr-TR" dirty="0" smtClean="0">
                <a:solidFill>
                  <a:schemeClr val="bg1"/>
                </a:solidFill>
              </a:rPr>
              <a:t>- </a:t>
            </a:r>
            <a:r>
              <a:rPr lang="tr-TR" dirty="0" err="1" smtClean="0">
                <a:solidFill>
                  <a:schemeClr val="bg1"/>
                </a:solidFill>
              </a:rPr>
              <a:t>Ektopik</a:t>
            </a:r>
            <a:r>
              <a:rPr lang="tr-TR" dirty="0" smtClean="0">
                <a:solidFill>
                  <a:schemeClr val="bg1"/>
                </a:solidFill>
              </a:rPr>
              <a:t> Gebelik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user\Desktop\IMG_4014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187" r="20669"/>
          <a:stretch>
            <a:fillRect/>
          </a:stretch>
        </p:blipFill>
        <p:spPr bwMode="auto">
          <a:xfrm>
            <a:off x="2195736" y="1052736"/>
            <a:ext cx="4752528" cy="5256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539552" y="188640"/>
            <a:ext cx="7848872" cy="57606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Histerektomi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Kistektomi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9" name="8 İçerik Yer Tutucusu" descr="ls histerektom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610" t="10187" r="21260" b="10630"/>
          <a:stretch>
            <a:fillRect/>
          </a:stretch>
        </p:blipFill>
        <p:spPr>
          <a:xfrm>
            <a:off x="1907704" y="908720"/>
            <a:ext cx="5184576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Myomektomi</a:t>
            </a:r>
            <a:r>
              <a:rPr lang="tr-TR" dirty="0" smtClean="0">
                <a:solidFill>
                  <a:schemeClr val="bg1"/>
                </a:solidFill>
              </a:rPr>
              <a:t>-</a:t>
            </a:r>
            <a:r>
              <a:rPr lang="tr-TR" dirty="0" err="1" smtClean="0">
                <a:solidFill>
                  <a:schemeClr val="bg1"/>
                </a:solidFill>
              </a:rPr>
              <a:t>Sakrokolpopeksi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028" name="Picture 4" descr="C:\Users\user\Desktop\IMG_4014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8858" r="21260"/>
          <a:stretch>
            <a:fillRect/>
          </a:stretch>
        </p:blipFill>
        <p:spPr bwMode="auto">
          <a:xfrm>
            <a:off x="1907704" y="1196752"/>
            <a:ext cx="4680520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Büyük </a:t>
            </a:r>
            <a:r>
              <a:rPr lang="tr-TR" dirty="0" err="1" smtClean="0">
                <a:solidFill>
                  <a:schemeClr val="bg1"/>
                </a:solidFill>
              </a:rPr>
              <a:t>Uterus</a:t>
            </a:r>
            <a:r>
              <a:rPr lang="tr-TR" dirty="0" smtClean="0">
                <a:solidFill>
                  <a:schemeClr val="bg1"/>
                </a:solidFill>
              </a:rPr>
              <a:t>- </a:t>
            </a:r>
            <a:r>
              <a:rPr lang="tr-TR" dirty="0" err="1" smtClean="0">
                <a:solidFill>
                  <a:schemeClr val="bg1"/>
                </a:solidFill>
              </a:rPr>
              <a:t>Paraaortik</a:t>
            </a:r>
            <a:r>
              <a:rPr lang="tr-TR" dirty="0" smtClean="0">
                <a:solidFill>
                  <a:schemeClr val="bg1"/>
                </a:solidFill>
              </a:rPr>
              <a:t> lenf </a:t>
            </a:r>
            <a:r>
              <a:rPr lang="tr-TR" dirty="0" err="1" smtClean="0">
                <a:solidFill>
                  <a:schemeClr val="bg1"/>
                </a:solidFill>
              </a:rPr>
              <a:t>nodu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diseksiyonu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user\Desktop\IMG_4014-5.jpg"/>
          <p:cNvPicPr>
            <a:picLocks noChangeAspect="1" noChangeArrowheads="1"/>
          </p:cNvPicPr>
          <p:nvPr/>
        </p:nvPicPr>
        <p:blipFill>
          <a:blip r:embed="rId2" cstate="print"/>
          <a:srcRect l="3248" r="21850"/>
          <a:stretch>
            <a:fillRect/>
          </a:stretch>
        </p:blipFill>
        <p:spPr bwMode="auto">
          <a:xfrm>
            <a:off x="1792772" y="1268760"/>
            <a:ext cx="4723444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" name="iki kesi lap görüsü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764704"/>
            <a:ext cx="4499992" cy="4572000"/>
          </a:xfrm>
          <a:prstGeom prst="rect">
            <a:avLst/>
          </a:prstGeom>
        </p:spPr>
      </p:pic>
      <p:pic>
        <p:nvPicPr>
          <p:cNvPr id="11" name="iki kesi dıştan görünüm son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1576388"/>
            <a:ext cx="4427984" cy="4572000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ÇIKIŞ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Port</a:t>
            </a:r>
            <a:r>
              <a:rPr lang="tr-TR" dirty="0" smtClean="0">
                <a:solidFill>
                  <a:srgbClr val="FF0000"/>
                </a:solidFill>
              </a:rPr>
              <a:t> alanı </a:t>
            </a:r>
            <a:r>
              <a:rPr lang="tr-TR" dirty="0" err="1" smtClean="0">
                <a:solidFill>
                  <a:srgbClr val="FF0000"/>
                </a:solidFill>
              </a:rPr>
              <a:t>herniasyonu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/>
              <a:t>Nadir görülür.</a:t>
            </a:r>
          </a:p>
          <a:p>
            <a:r>
              <a:rPr lang="tr-TR" dirty="0" err="1" smtClean="0"/>
              <a:t>Prevelansı</a:t>
            </a:r>
            <a:r>
              <a:rPr lang="tr-TR" dirty="0" smtClean="0"/>
              <a:t> 0.0002%-6%</a:t>
            </a:r>
          </a:p>
          <a:p>
            <a:r>
              <a:rPr lang="tr-TR" dirty="0" smtClean="0"/>
              <a:t>Çoğu hasta </a:t>
            </a:r>
            <a:r>
              <a:rPr lang="tr-TR" dirty="0" err="1" smtClean="0"/>
              <a:t>asemptomatik</a:t>
            </a:r>
            <a:endParaRPr lang="tr-TR" dirty="0" smtClean="0"/>
          </a:p>
          <a:p>
            <a:r>
              <a:rPr lang="tr-TR" dirty="0" smtClean="0"/>
              <a:t>Ciddi semptomlar:</a:t>
            </a:r>
          </a:p>
          <a:p>
            <a:pPr lvl="1"/>
            <a:r>
              <a:rPr lang="tr-TR" dirty="0" smtClean="0"/>
              <a:t>Ağrı</a:t>
            </a:r>
          </a:p>
          <a:p>
            <a:pPr lvl="1"/>
            <a:r>
              <a:rPr lang="tr-TR" dirty="0" smtClean="0"/>
              <a:t>Barsak </a:t>
            </a:r>
            <a:r>
              <a:rPr lang="tr-TR" dirty="0" err="1" smtClean="0"/>
              <a:t>obstrüksüyonu</a:t>
            </a:r>
            <a:endParaRPr lang="tr-TR" dirty="0" smtClean="0"/>
          </a:p>
          <a:p>
            <a:pPr lvl="1"/>
            <a:r>
              <a:rPr lang="tr-TR" dirty="0" err="1" smtClean="0"/>
              <a:t>Strongülasyon</a:t>
            </a:r>
            <a:endParaRPr lang="tr-TR" dirty="0" smtClean="0"/>
          </a:p>
          <a:p>
            <a:pPr lvl="1"/>
            <a:r>
              <a:rPr lang="tr-TR" dirty="0" err="1" smtClean="0"/>
              <a:t>Perforasyon</a:t>
            </a:r>
            <a:endParaRPr lang="tr-TR" dirty="0" smtClean="0"/>
          </a:p>
          <a:p>
            <a:pPr lvl="1"/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0880" cy="576064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Port</a:t>
            </a:r>
            <a:r>
              <a:rPr lang="tr-TR" dirty="0" smtClean="0">
                <a:solidFill>
                  <a:schemeClr val="bg1"/>
                </a:solidFill>
              </a:rPr>
              <a:t> alanı </a:t>
            </a:r>
            <a:r>
              <a:rPr lang="tr-TR" dirty="0" err="1" smtClean="0">
                <a:solidFill>
                  <a:schemeClr val="bg1"/>
                </a:solidFill>
              </a:rPr>
              <a:t>herniasyonu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Genellikle 10 mm üstü </a:t>
            </a:r>
            <a:r>
              <a:rPr lang="tr-TR" dirty="0" err="1" smtClean="0">
                <a:solidFill>
                  <a:srgbClr val="FF0000"/>
                </a:solidFill>
              </a:rPr>
              <a:t>trokarlarda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görülür</a:t>
            </a:r>
          </a:p>
          <a:p>
            <a:r>
              <a:rPr lang="tr-TR" dirty="0" err="1" smtClean="0"/>
              <a:t>Manupülasyonun</a:t>
            </a:r>
            <a:r>
              <a:rPr lang="tr-TR" dirty="0" smtClean="0"/>
              <a:t> fazla olduğu, </a:t>
            </a:r>
          </a:p>
          <a:p>
            <a:r>
              <a:rPr lang="tr-TR" dirty="0" smtClean="0"/>
              <a:t>Dren konulan olgularda</a:t>
            </a:r>
          </a:p>
          <a:p>
            <a:r>
              <a:rPr lang="tr-TR" sz="1500" i="1" dirty="0" smtClean="0"/>
              <a:t>(</a:t>
            </a:r>
            <a:r>
              <a:rPr lang="tr-TR" sz="1500" i="1" dirty="0" err="1" smtClean="0"/>
              <a:t>Yamamoto</a:t>
            </a:r>
            <a:r>
              <a:rPr lang="tr-TR" sz="1500" i="1" dirty="0" smtClean="0"/>
              <a:t> M, </a:t>
            </a:r>
            <a:r>
              <a:rPr lang="tr-TR" sz="1500" i="1" dirty="0" err="1" smtClean="0"/>
              <a:t>Minikel</a:t>
            </a:r>
            <a:r>
              <a:rPr lang="tr-TR" sz="1500" i="1" dirty="0" smtClean="0"/>
              <a:t> L, </a:t>
            </a:r>
            <a:r>
              <a:rPr lang="tr-TR" sz="1500" i="1" dirty="0" err="1" smtClean="0"/>
              <a:t>Zaritsky</a:t>
            </a:r>
            <a:r>
              <a:rPr lang="tr-TR" sz="1500" i="1" dirty="0" smtClean="0"/>
              <a:t> E. </a:t>
            </a:r>
            <a:r>
              <a:rPr lang="tr-TR" sz="1500" i="1" dirty="0" err="1" smtClean="0"/>
              <a:t>Laparoscopic</a:t>
            </a:r>
            <a:r>
              <a:rPr lang="tr-TR" sz="1500" i="1" dirty="0" smtClean="0"/>
              <a:t> 5-mm </a:t>
            </a:r>
            <a:r>
              <a:rPr lang="tr-TR" sz="1500" i="1" dirty="0" err="1" smtClean="0"/>
              <a:t>trocar</a:t>
            </a:r>
            <a:r>
              <a:rPr lang="tr-TR" sz="1500" i="1" dirty="0" smtClean="0"/>
              <a:t> site </a:t>
            </a:r>
            <a:r>
              <a:rPr lang="tr-TR" sz="1500" i="1" dirty="0" err="1" smtClean="0"/>
              <a:t>herniation</a:t>
            </a:r>
            <a:r>
              <a:rPr lang="tr-TR" sz="1500" i="1" dirty="0" smtClean="0"/>
              <a:t> </a:t>
            </a:r>
            <a:r>
              <a:rPr lang="tr-TR" sz="1500" i="1" dirty="0" err="1" smtClean="0"/>
              <a:t>and</a:t>
            </a:r>
            <a:r>
              <a:rPr lang="tr-TR" sz="1500" i="1" dirty="0" smtClean="0"/>
              <a:t> </a:t>
            </a:r>
            <a:r>
              <a:rPr lang="tr-TR" sz="1500" i="1" dirty="0" err="1" smtClean="0"/>
              <a:t>literature</a:t>
            </a:r>
            <a:r>
              <a:rPr lang="tr-TR" sz="1500" i="1" dirty="0" smtClean="0"/>
              <a:t> </a:t>
            </a:r>
            <a:r>
              <a:rPr lang="tr-TR" sz="1500" i="1" dirty="0" err="1" smtClean="0"/>
              <a:t>review</a:t>
            </a:r>
            <a:r>
              <a:rPr lang="tr-TR" sz="1500" i="1" dirty="0" smtClean="0"/>
              <a:t>. JSLS. 2011;15(1):122-6)</a:t>
            </a:r>
          </a:p>
          <a:p>
            <a:r>
              <a:rPr lang="tr-TR" dirty="0" smtClean="0"/>
              <a:t>Giriş ve çıkışların fazla olduğu </a:t>
            </a:r>
          </a:p>
          <a:p>
            <a:r>
              <a:rPr lang="tr-TR" dirty="0" smtClean="0"/>
              <a:t>Ameliyat süresinin uzadığı vakalarda (&gt;90 </a:t>
            </a:r>
            <a:r>
              <a:rPr lang="tr-TR" dirty="0" err="1" smtClean="0"/>
              <a:t>dak</a:t>
            </a:r>
            <a:r>
              <a:rPr lang="tr-TR" dirty="0" smtClean="0"/>
              <a:t>) 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dirty="0" smtClean="0">
                <a:solidFill>
                  <a:srgbClr val="FF0000"/>
                </a:solidFill>
              </a:rPr>
              <a:t>5 mm </a:t>
            </a:r>
            <a:r>
              <a:rPr lang="tr-TR" dirty="0" err="1" smtClean="0">
                <a:solidFill>
                  <a:srgbClr val="FF0000"/>
                </a:solidFill>
              </a:rPr>
              <a:t>lik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trokar</a:t>
            </a:r>
            <a:r>
              <a:rPr lang="tr-TR" dirty="0" smtClean="0">
                <a:solidFill>
                  <a:srgbClr val="FF0000"/>
                </a:solidFill>
              </a:rPr>
              <a:t> alan </a:t>
            </a:r>
            <a:r>
              <a:rPr lang="tr-TR" dirty="0" err="1" smtClean="0">
                <a:solidFill>
                  <a:srgbClr val="FF0000"/>
                </a:solidFill>
              </a:rPr>
              <a:t>herniayonu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görülebilir. </a:t>
            </a:r>
          </a:p>
          <a:p>
            <a:pPr>
              <a:buNone/>
            </a:pPr>
            <a:r>
              <a:rPr lang="tr-TR" sz="1800" dirty="0" smtClean="0"/>
              <a:t>(</a:t>
            </a:r>
            <a:r>
              <a:rPr lang="tr-TR" sz="2100" dirty="0" err="1" smtClean="0"/>
              <a:t>Ramesh</a:t>
            </a:r>
            <a:r>
              <a:rPr lang="tr-TR" sz="2100" dirty="0" smtClean="0"/>
              <a:t> B et al. </a:t>
            </a:r>
            <a:r>
              <a:rPr lang="tr-TR" sz="2100" dirty="0" err="1" smtClean="0"/>
              <a:t>Int</a:t>
            </a:r>
            <a:r>
              <a:rPr lang="tr-TR" sz="2100" dirty="0" smtClean="0"/>
              <a:t> J </a:t>
            </a:r>
            <a:r>
              <a:rPr lang="tr-TR" sz="2100" dirty="0" err="1" smtClean="0"/>
              <a:t>Reprod</a:t>
            </a:r>
            <a:r>
              <a:rPr lang="tr-TR" sz="2100" dirty="0" smtClean="0"/>
              <a:t> </a:t>
            </a:r>
            <a:r>
              <a:rPr lang="tr-TR" sz="2100" dirty="0" err="1" smtClean="0"/>
              <a:t>Contracept</a:t>
            </a:r>
            <a:r>
              <a:rPr lang="tr-TR" sz="2100" dirty="0" smtClean="0"/>
              <a:t> </a:t>
            </a:r>
            <a:r>
              <a:rPr lang="tr-TR" sz="2100" dirty="0" err="1" smtClean="0"/>
              <a:t>Obstet</a:t>
            </a:r>
            <a:r>
              <a:rPr lang="tr-TR" sz="2100" dirty="0" smtClean="0"/>
              <a:t> </a:t>
            </a:r>
            <a:r>
              <a:rPr lang="tr-TR" sz="2100" dirty="0" err="1" smtClean="0"/>
              <a:t>Gynecol</a:t>
            </a:r>
            <a:r>
              <a:rPr lang="tr-TR" sz="2100" dirty="0" smtClean="0"/>
              <a:t>. 2016 </a:t>
            </a:r>
            <a:r>
              <a:rPr lang="tr-TR" sz="2100" dirty="0" err="1" smtClean="0"/>
              <a:t>Nov</a:t>
            </a:r>
            <a:r>
              <a:rPr lang="tr-TR" sz="2100" dirty="0" smtClean="0"/>
              <a:t>;5(11):4056-4060)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ort herniasyonu yen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836712"/>
            <a:ext cx="8568951" cy="5311676"/>
          </a:xfrm>
          <a:prstGeom prst="rect">
            <a:avLst/>
          </a:prstGeom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Port</a:t>
            </a:r>
            <a:r>
              <a:rPr lang="tr-TR" dirty="0" smtClean="0">
                <a:solidFill>
                  <a:schemeClr val="bg1"/>
                </a:solidFill>
              </a:rPr>
              <a:t> alanı </a:t>
            </a:r>
            <a:r>
              <a:rPr lang="tr-TR" dirty="0" err="1" smtClean="0">
                <a:solidFill>
                  <a:schemeClr val="bg1"/>
                </a:solidFill>
              </a:rPr>
              <a:t>herniasyonu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RCOG-ÖNERİ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Midline</a:t>
            </a:r>
            <a:r>
              <a:rPr lang="tr-TR" dirty="0" smtClean="0"/>
              <a:t> </a:t>
            </a:r>
            <a:r>
              <a:rPr lang="tr-TR" dirty="0" smtClean="0"/>
              <a:t>10 mm ve üstü</a:t>
            </a:r>
          </a:p>
          <a:p>
            <a:r>
              <a:rPr lang="tr-TR" dirty="0" err="1" smtClean="0"/>
              <a:t>Lateral</a:t>
            </a:r>
            <a:r>
              <a:rPr lang="tr-TR" dirty="0" smtClean="0"/>
              <a:t> 7 mm ve üstü </a:t>
            </a:r>
            <a:r>
              <a:rPr lang="tr-TR" dirty="0" err="1" smtClean="0"/>
              <a:t>trokar</a:t>
            </a:r>
            <a:r>
              <a:rPr lang="tr-TR" dirty="0" smtClean="0"/>
              <a:t> alanlarının kapatılmasını önermekte.</a:t>
            </a:r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424936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user\Downloads\IMG_3975.JPG"/>
          <p:cNvPicPr>
            <a:picLocks noChangeAspect="1" noChangeArrowheads="1"/>
          </p:cNvPicPr>
          <p:nvPr/>
        </p:nvPicPr>
        <p:blipFill>
          <a:blip r:embed="rId3" cstate="print"/>
          <a:srcRect l="10674" t="6422" r="2669" b="15945"/>
          <a:stretch>
            <a:fillRect/>
          </a:stretch>
        </p:blipFill>
        <p:spPr bwMode="auto">
          <a:xfrm>
            <a:off x="5436096" y="4005064"/>
            <a:ext cx="345638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0"/>
            <a:ext cx="356626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fasya kapayıcı yeni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347864" y="1124744"/>
            <a:ext cx="8064896" cy="5301208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İlk girişte kesinlikle </a:t>
            </a:r>
            <a:r>
              <a:rPr lang="tr-TR" dirty="0" err="1" smtClean="0">
                <a:solidFill>
                  <a:schemeClr val="bg1"/>
                </a:solidFill>
              </a:rPr>
              <a:t>trandelenburg</a:t>
            </a:r>
            <a:r>
              <a:rPr lang="tr-TR" dirty="0" smtClean="0">
                <a:solidFill>
                  <a:schemeClr val="bg1"/>
                </a:solidFill>
              </a:rPr>
              <a:t> pozisyonunda olmayacak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524328" y="4581128"/>
            <a:ext cx="576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x</a:t>
            </a:r>
            <a:endParaRPr lang="tr-TR" sz="9600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308304" y="23488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25606" name="Picture 6" descr="tik işareti ile ilgili görsel sonucu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2276872"/>
            <a:ext cx="579120" cy="579120"/>
          </a:xfrm>
          <a:prstGeom prst="rect">
            <a:avLst/>
          </a:prstGeom>
          <a:noFill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56792"/>
            <a:ext cx="5902424" cy="5039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68952" cy="504056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Trokar</a:t>
            </a:r>
            <a:r>
              <a:rPr lang="tr-TR" dirty="0" smtClean="0">
                <a:solidFill>
                  <a:schemeClr val="bg1"/>
                </a:solidFill>
              </a:rPr>
              <a:t> girişi kapatılması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6" name="pensetle kapama son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908720"/>
            <a:ext cx="8568951" cy="523966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" name="fasya closure yeni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700808"/>
            <a:ext cx="4686003" cy="4572000"/>
          </a:xfrm>
          <a:prstGeom prst="rect">
            <a:avLst/>
          </a:prstGeom>
        </p:spPr>
      </p:pic>
      <p:pic>
        <p:nvPicPr>
          <p:cNvPr id="13" name="fasya closure dıştan yeni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572000" y="620688"/>
            <a:ext cx="4572000" cy="4572000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7365504" y="6597352"/>
            <a:ext cx="1778496" cy="26064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i="1" dirty="0" smtClean="0"/>
              <a:t>Dr. M. Öncül</a:t>
            </a:r>
            <a:endParaRPr lang="tr-TR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tr-TR" dirty="0" smtClean="0"/>
              <a:t>Teşekkürler….</a:t>
            </a:r>
            <a:endParaRPr lang="tr-TR" dirty="0"/>
          </a:p>
        </p:txBody>
      </p:sp>
      <p:pic>
        <p:nvPicPr>
          <p:cNvPr id="5" name="4 İçerik Yer Tutucusu" descr="DSC061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0717" b="18373"/>
          <a:stretch>
            <a:fillRect/>
          </a:stretch>
        </p:blipFill>
        <p:spPr>
          <a:xfrm>
            <a:off x="0" y="836712"/>
            <a:ext cx="9144000" cy="54726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Pozisyon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28799"/>
            <a:ext cx="4040188" cy="546075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Çalışılan kol kapalı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628800"/>
            <a:ext cx="4041775" cy="546074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</a:rPr>
              <a:t>Nazogastrik</a:t>
            </a:r>
            <a:r>
              <a:rPr lang="tr-TR" dirty="0" smtClean="0">
                <a:solidFill>
                  <a:schemeClr val="bg1"/>
                </a:solidFill>
              </a:rPr>
              <a:t> ve idrar sondası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3554" name="Picture 2" descr="C:\Users\user\Downloads\IMG_39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9490"/>
          <a:stretch>
            <a:fillRect/>
          </a:stretch>
        </p:blipFill>
        <p:spPr bwMode="auto">
          <a:xfrm>
            <a:off x="395536" y="2492896"/>
            <a:ext cx="4104456" cy="3550493"/>
          </a:xfrm>
          <a:prstGeom prst="rect">
            <a:avLst/>
          </a:prstGeom>
          <a:noFill/>
        </p:spPr>
      </p:pic>
      <p:pic>
        <p:nvPicPr>
          <p:cNvPr id="23555" name="Picture 3" descr="C:\Users\user\Downloads\IMG_396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348880"/>
            <a:ext cx="2963466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Fizik muayene-</a:t>
            </a:r>
            <a:r>
              <a:rPr lang="tr-TR" dirty="0" err="1" smtClean="0">
                <a:solidFill>
                  <a:schemeClr val="bg1"/>
                </a:solidFill>
              </a:rPr>
              <a:t>Palpasyon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6" name="palapsyon1 yeni.wmv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556792"/>
            <a:ext cx="4176464" cy="4572000"/>
          </a:xfrm>
          <a:prstGeom prst="rect">
            <a:avLst/>
          </a:prstGeom>
        </p:spPr>
      </p:pic>
      <p:pic>
        <p:nvPicPr>
          <p:cNvPr id="18" name="palpasyon2 yeni.wmv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572001" y="1576388"/>
            <a:ext cx="4392488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0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70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80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  <a:solidFill>
            <a:schemeClr val="tx2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Giriş teknikleri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Kapalı teknik</a:t>
            </a:r>
          </a:p>
          <a:p>
            <a:pPr lvl="1"/>
            <a:r>
              <a:rPr lang="tr-TR" b="1" dirty="0" smtClean="0"/>
              <a:t>Kör görüş olmayan teknik</a:t>
            </a:r>
          </a:p>
          <a:p>
            <a:pPr lvl="1">
              <a:buFont typeface="Arial" pitchFamily="34" charset="0"/>
              <a:buChar char="•"/>
            </a:pPr>
            <a:r>
              <a:rPr lang="tr-TR" dirty="0" err="1" smtClean="0"/>
              <a:t>İnsuflasyonlu</a:t>
            </a:r>
            <a:endParaRPr lang="tr-TR" dirty="0" smtClean="0"/>
          </a:p>
          <a:p>
            <a:pPr lvl="2"/>
            <a:r>
              <a:rPr lang="tr-TR" dirty="0" smtClean="0"/>
              <a:t>Kapalı klasik </a:t>
            </a:r>
            <a:r>
              <a:rPr lang="tr-TR" dirty="0" err="1" smtClean="0"/>
              <a:t>trokar</a:t>
            </a:r>
            <a:r>
              <a:rPr lang="tr-TR" dirty="0" smtClean="0"/>
              <a:t> tekniği (</a:t>
            </a:r>
            <a:r>
              <a:rPr lang="tr-TR" dirty="0" err="1" smtClean="0"/>
              <a:t>Veress</a:t>
            </a:r>
            <a:r>
              <a:rPr lang="tr-TR" dirty="0" smtClean="0"/>
              <a:t> iğnesi tekniği)</a:t>
            </a:r>
          </a:p>
          <a:p>
            <a:pPr lvl="2"/>
            <a:r>
              <a:rPr lang="tr-TR" dirty="0" err="1" smtClean="0"/>
              <a:t>Radyal</a:t>
            </a:r>
            <a:r>
              <a:rPr lang="tr-TR" dirty="0" smtClean="0"/>
              <a:t> genişleyen </a:t>
            </a:r>
            <a:r>
              <a:rPr lang="tr-TR" dirty="0" err="1" smtClean="0"/>
              <a:t>trokar</a:t>
            </a:r>
            <a:r>
              <a:rPr lang="tr-TR" dirty="0" smtClean="0"/>
              <a:t> tekniği</a:t>
            </a:r>
          </a:p>
          <a:p>
            <a:pPr lvl="1">
              <a:buFont typeface="Arial" pitchFamily="34" charset="0"/>
              <a:buChar char="•"/>
            </a:pPr>
            <a:r>
              <a:rPr lang="tr-TR" dirty="0" err="1" smtClean="0"/>
              <a:t>İnsuflasyonsuz</a:t>
            </a:r>
            <a:endParaRPr lang="tr-TR" dirty="0" smtClean="0"/>
          </a:p>
          <a:p>
            <a:pPr lvl="2"/>
            <a:r>
              <a:rPr lang="tr-TR" dirty="0" smtClean="0"/>
              <a:t>Direkt </a:t>
            </a:r>
            <a:r>
              <a:rPr lang="tr-TR" dirty="0" err="1" smtClean="0"/>
              <a:t>trokar</a:t>
            </a:r>
            <a:r>
              <a:rPr lang="tr-TR" dirty="0" smtClean="0"/>
              <a:t> giriş tekniği</a:t>
            </a:r>
          </a:p>
          <a:p>
            <a:pPr lvl="1"/>
            <a:r>
              <a:rPr lang="tr-TR" b="1" dirty="0" smtClean="0"/>
              <a:t>Görerek Giriş</a:t>
            </a:r>
          </a:p>
          <a:p>
            <a:pPr lvl="2"/>
            <a:r>
              <a:rPr lang="tr-TR" dirty="0" smtClean="0"/>
              <a:t>Optik </a:t>
            </a:r>
            <a:r>
              <a:rPr lang="tr-TR" dirty="0" err="1" smtClean="0"/>
              <a:t>trokar</a:t>
            </a:r>
            <a:r>
              <a:rPr lang="tr-TR" dirty="0" smtClean="0"/>
              <a:t> ile giriş tekniği		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Açık teknik </a:t>
            </a:r>
          </a:p>
          <a:p>
            <a:pPr lvl="1"/>
            <a:r>
              <a:rPr lang="tr-TR" dirty="0" err="1" smtClean="0"/>
              <a:t>Hasson</a:t>
            </a:r>
            <a:r>
              <a:rPr lang="tr-TR" dirty="0" smtClean="0"/>
              <a:t> </a:t>
            </a:r>
            <a:r>
              <a:rPr lang="tr-TR" dirty="0" err="1" smtClean="0"/>
              <a:t>trokar</a:t>
            </a:r>
            <a:r>
              <a:rPr lang="tr-TR" dirty="0" smtClean="0"/>
              <a:t> tekniği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3936</TotalTime>
  <Words>917</Words>
  <Application>Microsoft Office PowerPoint</Application>
  <PresentationFormat>Ekran Gösterisi (4:3)</PresentationFormat>
  <Paragraphs>217</Paragraphs>
  <Slides>62</Slides>
  <Notes>2</Notes>
  <HiddenSlides>0</HiddenSlides>
  <MMClips>21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62</vt:i4>
      </vt:variant>
    </vt:vector>
  </HeadingPairs>
  <TitlesOfParts>
    <vt:vector size="63" baseType="lpstr">
      <vt:lpstr>Ofis Teması</vt:lpstr>
      <vt:lpstr>Laparoskopide Batına Giriş Teknikleri; Veress, Direkt, Hasson Tekniği?</vt:lpstr>
      <vt:lpstr>Giriş</vt:lpstr>
      <vt:lpstr>Giriş komplikasyonları</vt:lpstr>
      <vt:lpstr>Neden Komplikasyon </vt:lpstr>
      <vt:lpstr>Pozisyon</vt:lpstr>
      <vt:lpstr>İlk girişte kesinlikle trandelenburg pozisyonunda olmayacak</vt:lpstr>
      <vt:lpstr>Pozisyon</vt:lpstr>
      <vt:lpstr>Fizik muayene-Palpasyon</vt:lpstr>
      <vt:lpstr>Giriş teknikleri</vt:lpstr>
      <vt:lpstr>Veress Tekniği</vt:lpstr>
      <vt:lpstr>Neden Umblikus?</vt:lpstr>
      <vt:lpstr>İlk İnsizyon</vt:lpstr>
      <vt:lpstr>Veress kontrol edilmeli</vt:lpstr>
      <vt:lpstr>Veress</vt:lpstr>
      <vt:lpstr>Slayt 15</vt:lpstr>
      <vt:lpstr>Veress Kontrol Testleri</vt:lpstr>
      <vt:lpstr>Veress Tekniği</vt:lpstr>
      <vt:lpstr>Enjektör Testi?</vt:lpstr>
      <vt:lpstr>Slayt 19</vt:lpstr>
      <vt:lpstr>İçerdeki gaz ve batın duvarı gerginliği ne kadar fazla ise barsak yaralanma riski o kadar azdır.</vt:lpstr>
      <vt:lpstr>Slayt 21</vt:lpstr>
      <vt:lpstr>Sabit volüm?-basınç?</vt:lpstr>
      <vt:lpstr>Veress ile kaç giriş?</vt:lpstr>
      <vt:lpstr>Veress Teknikte Klasik Trokar Girişi</vt:lpstr>
      <vt:lpstr>Obez hasta-trokar girişi</vt:lpstr>
      <vt:lpstr>Alternatif Veress Giriş Yeri</vt:lpstr>
      <vt:lpstr>Palmer Noktası (Sol Üst Kadran)</vt:lpstr>
      <vt:lpstr>Palmer Noktası (Sol Üst Kadran)</vt:lpstr>
      <vt:lpstr>Palmer Noktası (Sol Üst Kadran)</vt:lpstr>
      <vt:lpstr>Alternatif Veress Giriş Yeri-Yapışıklık</vt:lpstr>
      <vt:lpstr>Palmer-Giriş</vt:lpstr>
      <vt:lpstr>Slayt 32</vt:lpstr>
      <vt:lpstr>Direkt Trokar Giriş tekniği</vt:lpstr>
      <vt:lpstr>Slayt 34</vt:lpstr>
      <vt:lpstr>Açık Giriş</vt:lpstr>
      <vt:lpstr>Açık giriş-Kapalı giriş</vt:lpstr>
      <vt:lpstr>Direkt Trokar-Veress Giriş</vt:lpstr>
      <vt:lpstr>Optik giriş- Veress Giriş</vt:lpstr>
      <vt:lpstr>Optik Giriş- Açık Giriş</vt:lpstr>
      <vt:lpstr>Radyal Olarak Genişleyen Trokar- Standart Trokar Giriş</vt:lpstr>
      <vt:lpstr>Sonuç</vt:lpstr>
      <vt:lpstr>Slayt 42</vt:lpstr>
      <vt:lpstr>Slayt 43</vt:lpstr>
      <vt:lpstr>Slayt 44</vt:lpstr>
      <vt:lpstr>Slayt 45</vt:lpstr>
      <vt:lpstr>Slayt 46</vt:lpstr>
      <vt:lpstr>Slayt 47</vt:lpstr>
      <vt:lpstr>Yardımcı Trokar Girişi</vt:lpstr>
      <vt:lpstr> Yardımcı Trokar Girişi</vt:lpstr>
      <vt:lpstr>Diaognostik- Ektopik Gebelik</vt:lpstr>
      <vt:lpstr>Histerektomi-Kistektomi</vt:lpstr>
      <vt:lpstr>Myomektomi-Sakrokolpopeksi</vt:lpstr>
      <vt:lpstr>Büyük Uterus- Paraaortik lenf nodu diseksiyonu</vt:lpstr>
      <vt:lpstr>Slayt 54</vt:lpstr>
      <vt:lpstr>ÇIKIŞ</vt:lpstr>
      <vt:lpstr>Port alanı herniasyonu</vt:lpstr>
      <vt:lpstr>Port alanı herniasyonu</vt:lpstr>
      <vt:lpstr>RCOG-ÖNERİ</vt:lpstr>
      <vt:lpstr>Slayt 59</vt:lpstr>
      <vt:lpstr>Trokar girişi kapatılması</vt:lpstr>
      <vt:lpstr>Slayt 61</vt:lpstr>
      <vt:lpstr>Teşekkürler….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Operasyona Hazırlık ve Trokar Giriş Yeri Seçimi</dc:title>
  <dc:creator>user</dc:creator>
  <cp:lastModifiedBy>user</cp:lastModifiedBy>
  <cp:revision>201</cp:revision>
  <dcterms:created xsi:type="dcterms:W3CDTF">2016-11-12T13:21:58Z</dcterms:created>
  <dcterms:modified xsi:type="dcterms:W3CDTF">2017-04-30T05:29:31Z</dcterms:modified>
</cp:coreProperties>
</file>