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4v" ContentType="video/unknown"/>
  <Default Extension="jpg" ContentType="image/jpeg"/>
  <Default Extension="rels" ContentType="application/vnd.openxmlformats-package.relationships+xml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</p:sldMasterIdLst>
  <p:notesMasterIdLst>
    <p:notesMasterId r:id="rId28"/>
  </p:notesMasterIdLst>
  <p:sldIdLst>
    <p:sldId id="256" r:id="rId2"/>
    <p:sldId id="380" r:id="rId3"/>
    <p:sldId id="385" r:id="rId4"/>
    <p:sldId id="348" r:id="rId5"/>
    <p:sldId id="377" r:id="rId6"/>
    <p:sldId id="352" r:id="rId7"/>
    <p:sldId id="354" r:id="rId8"/>
    <p:sldId id="355" r:id="rId9"/>
    <p:sldId id="357" r:id="rId10"/>
    <p:sldId id="360" r:id="rId11"/>
    <p:sldId id="358" r:id="rId12"/>
    <p:sldId id="342" r:id="rId13"/>
    <p:sldId id="343" r:id="rId14"/>
    <p:sldId id="344" r:id="rId15"/>
    <p:sldId id="345" r:id="rId16"/>
    <p:sldId id="362" r:id="rId17"/>
    <p:sldId id="376" r:id="rId18"/>
    <p:sldId id="363" r:id="rId19"/>
    <p:sldId id="364" r:id="rId20"/>
    <p:sldId id="374" r:id="rId21"/>
    <p:sldId id="367" r:id="rId22"/>
    <p:sldId id="375" r:id="rId23"/>
    <p:sldId id="366" r:id="rId24"/>
    <p:sldId id="381" r:id="rId25"/>
    <p:sldId id="383" r:id="rId26"/>
    <p:sldId id="384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3624"/>
    <a:srgbClr val="A40101"/>
    <a:srgbClr val="B12E48"/>
    <a:srgbClr val="A72288"/>
    <a:srgbClr val="75B3EA"/>
    <a:srgbClr val="71ADE1"/>
    <a:srgbClr val="4767EB"/>
    <a:srgbClr val="527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91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12"/>
    </p:cViewPr>
  </p:sorterViewPr>
  <p:notesViewPr>
    <p:cSldViewPr>
      <p:cViewPr varScale="1">
        <p:scale>
          <a:sx n="60" d="100"/>
          <a:sy n="60" d="100"/>
        </p:scale>
        <p:origin x="-2264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D1C16FB-3B9E-6449-A682-EC0162988F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5853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Vajinoskopik</a:t>
            </a:r>
            <a:r>
              <a:rPr lang="tr-TR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yaklaşım ilk olarak </a:t>
            </a:r>
            <a:r>
              <a:rPr lang="tr-TR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Betocchi</a:t>
            </a:r>
            <a:r>
              <a:rPr lang="tr-TR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tarafından önerilmiştir.</a:t>
            </a:r>
          </a:p>
          <a:p>
            <a:pPr eaLnBrk="1" hangingPunct="1">
              <a:defRPr/>
            </a:pPr>
            <a:r>
              <a:rPr lang="tr-TR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Bu yaklaşım;</a:t>
            </a:r>
          </a:p>
          <a:p>
            <a:pPr lvl="1" eaLnBrk="1" hangingPunct="1">
              <a:defRPr/>
            </a:pPr>
            <a:r>
              <a:rPr lang="tr-TR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Histeroskop</a:t>
            </a:r>
            <a:r>
              <a:rPr lang="tr-T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ile; </a:t>
            </a:r>
            <a:r>
              <a:rPr lang="tr-TR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spekulum</a:t>
            </a:r>
            <a:r>
              <a:rPr lang="tr-T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, </a:t>
            </a:r>
            <a:r>
              <a:rPr lang="tr-TR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tenekulum</a:t>
            </a:r>
            <a:r>
              <a:rPr lang="tr-T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, </a:t>
            </a:r>
            <a:r>
              <a:rPr lang="tr-TR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sedasyon</a:t>
            </a:r>
            <a:r>
              <a:rPr lang="tr-T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ya da lokal anestezi olmaksızın </a:t>
            </a:r>
            <a:r>
              <a:rPr lang="tr-TR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serviksi</a:t>
            </a:r>
            <a:r>
              <a:rPr lang="tr-T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geçmeyi sağlamakta ve</a:t>
            </a:r>
          </a:p>
          <a:p>
            <a:pPr lvl="1" eaLnBrk="1" hangingPunct="1">
              <a:defRPr/>
            </a:pPr>
            <a:r>
              <a:rPr lang="tr-T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Hasta uyumunu </a:t>
            </a:r>
            <a:r>
              <a:rPr lang="tr-T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arttırmaktadır. Sıvı basıncı 30-40 </a:t>
            </a:r>
            <a:r>
              <a:rPr lang="tr-TR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mmHg</a:t>
            </a:r>
            <a:r>
              <a:rPr lang="tr-TR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da tutulur.</a:t>
            </a:r>
            <a:r>
              <a:rPr lang="tr-TR" sz="2400" baseline="0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1C16FB-3B9E-6449-A682-EC0162988F57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4073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Histeroskopik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polipektomi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anormal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uterin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kanamanın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tedavisinde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kullanılmaktadır</a:t>
            </a:r>
            <a:r>
              <a:rPr lang="en-US" baseline="0" dirty="0" smtClean="0"/>
              <a:t>. </a:t>
            </a:r>
            <a:endParaRPr lang="en-US" dirty="0" smtClean="0"/>
          </a:p>
          <a:p>
            <a:r>
              <a:rPr lang="en-US" dirty="0" smtClean="0"/>
              <a:t>HİSTEROSKOPİK POLİPEKTOMİNİN GEBELİK ORANLARINI</a:t>
            </a:r>
            <a:r>
              <a:rPr lang="en-US" baseline="0" dirty="0" smtClean="0"/>
              <a:t> ARTTIRDIĞINA DAİR COCHRANE VERİ TABANINDA 2013 YILINA AİT BİR ÇALIŞMA VAR (BOSTELS J ET AL).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1C16FB-3B9E-6449-A682-EC0162988F57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3597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Açıklanamayan</a:t>
            </a:r>
            <a:r>
              <a:rPr lang="en-US" dirty="0" smtClean="0"/>
              <a:t> </a:t>
            </a:r>
            <a:r>
              <a:rPr lang="en-US" dirty="0" err="1" smtClean="0"/>
              <a:t>infertilite</a:t>
            </a:r>
            <a:r>
              <a:rPr lang="en-US" dirty="0" smtClean="0"/>
              <a:t> </a:t>
            </a:r>
            <a:r>
              <a:rPr lang="en-US" dirty="0" err="1" smtClean="0"/>
              <a:t>grubunda</a:t>
            </a:r>
            <a:r>
              <a:rPr lang="en-US" dirty="0" smtClean="0"/>
              <a:t> %1-3.6 </a:t>
            </a:r>
            <a:r>
              <a:rPr lang="en-US" dirty="0" err="1" smtClean="0"/>
              <a:t>uterin</a:t>
            </a:r>
            <a:r>
              <a:rPr lang="en-US" dirty="0" smtClean="0"/>
              <a:t> septum var.</a:t>
            </a:r>
          </a:p>
          <a:p>
            <a:pPr lvl="2"/>
            <a:r>
              <a:rPr lang="en-US" dirty="0" err="1" smtClean="0"/>
              <a:t>Obstetrik</a:t>
            </a:r>
            <a:r>
              <a:rPr lang="en-US" dirty="0" smtClean="0"/>
              <a:t> </a:t>
            </a:r>
            <a:r>
              <a:rPr lang="en-US" dirty="0" err="1" smtClean="0"/>
              <a:t>komplikasyonlar</a:t>
            </a:r>
            <a:endParaRPr lang="en-US" dirty="0" smtClean="0"/>
          </a:p>
          <a:p>
            <a:pPr lvl="2"/>
            <a:r>
              <a:rPr lang="en-US" dirty="0" err="1" smtClean="0"/>
              <a:t>Tekrarlayan</a:t>
            </a:r>
            <a:r>
              <a:rPr lang="en-US" dirty="0" smtClean="0"/>
              <a:t> </a:t>
            </a:r>
            <a:r>
              <a:rPr lang="en-US" dirty="0" err="1" smtClean="0"/>
              <a:t>abortus</a:t>
            </a:r>
            <a:endParaRPr lang="en-US" dirty="0" smtClean="0"/>
          </a:p>
          <a:p>
            <a:pPr lvl="2"/>
            <a:r>
              <a:rPr lang="en-US" dirty="0" err="1" smtClean="0"/>
              <a:t>İnfertilite</a:t>
            </a:r>
            <a:r>
              <a:rPr lang="en-US" dirty="0" smtClean="0"/>
              <a:t>? (</a:t>
            </a:r>
            <a:r>
              <a:rPr lang="en-US" dirty="0" err="1" smtClean="0"/>
              <a:t>Fedele</a:t>
            </a:r>
            <a:r>
              <a:rPr lang="en-US" dirty="0" smtClean="0"/>
              <a:t> et al.) </a:t>
            </a:r>
          </a:p>
          <a:p>
            <a:r>
              <a:rPr lang="en-US" dirty="0" smtClean="0"/>
              <a:t>RKÇ </a:t>
            </a:r>
            <a:r>
              <a:rPr lang="en-US" dirty="0" err="1" smtClean="0"/>
              <a:t>yok</a:t>
            </a:r>
            <a:r>
              <a:rPr lang="en-US" dirty="0" smtClean="0"/>
              <a:t> (</a:t>
            </a:r>
            <a:r>
              <a:rPr lang="en-US" dirty="0" err="1" smtClean="0"/>
              <a:t>etik</a:t>
            </a:r>
            <a:r>
              <a:rPr lang="en-US" dirty="0" smtClean="0"/>
              <a:t> </a:t>
            </a:r>
            <a:r>
              <a:rPr lang="en-US" dirty="0" err="1" smtClean="0"/>
              <a:t>sorun</a:t>
            </a:r>
            <a:r>
              <a:rPr lang="en-US" dirty="0" smtClean="0"/>
              <a:t>?)</a:t>
            </a:r>
          </a:p>
          <a:p>
            <a:r>
              <a:rPr lang="en-US" dirty="0" err="1" smtClean="0"/>
              <a:t>Histeroskopik</a:t>
            </a:r>
            <a:r>
              <a:rPr lang="en-US" dirty="0" smtClean="0"/>
              <a:t> septum </a:t>
            </a:r>
            <a:r>
              <a:rPr lang="en-US" dirty="0" err="1" smtClean="0"/>
              <a:t>rezeksiyonu</a:t>
            </a:r>
            <a:r>
              <a:rPr lang="en-US" dirty="0" smtClean="0"/>
              <a:t> </a:t>
            </a:r>
            <a:r>
              <a:rPr lang="en-US" dirty="0" err="1" smtClean="0"/>
              <a:t>gebelik</a:t>
            </a:r>
            <a:r>
              <a:rPr lang="en-US" dirty="0" smtClean="0"/>
              <a:t> </a:t>
            </a:r>
            <a:r>
              <a:rPr lang="en-US" dirty="0" err="1" smtClean="0"/>
              <a:t>oranlarını</a:t>
            </a:r>
            <a:r>
              <a:rPr lang="en-US" dirty="0" smtClean="0"/>
              <a:t> </a:t>
            </a:r>
            <a:r>
              <a:rPr lang="en-US" dirty="0" err="1" smtClean="0"/>
              <a:t>arttırken</a:t>
            </a:r>
            <a:r>
              <a:rPr lang="en-US" dirty="0" smtClean="0"/>
              <a:t> </a:t>
            </a:r>
            <a:r>
              <a:rPr lang="en-US" dirty="0" err="1" smtClean="0"/>
              <a:t>abortus</a:t>
            </a:r>
            <a:r>
              <a:rPr lang="en-US" dirty="0" smtClean="0"/>
              <a:t> </a:t>
            </a:r>
            <a:r>
              <a:rPr lang="en-US" dirty="0" err="1" smtClean="0"/>
              <a:t>oranlarını</a:t>
            </a:r>
            <a:r>
              <a:rPr lang="en-US" dirty="0" smtClean="0"/>
              <a:t> </a:t>
            </a:r>
            <a:r>
              <a:rPr lang="en-US" dirty="0" err="1" smtClean="0"/>
              <a:t>düşürüyor</a:t>
            </a:r>
            <a:r>
              <a:rPr lang="en-US" sz="1600" dirty="0" smtClean="0">
                <a:solidFill>
                  <a:srgbClr val="A9432B"/>
                </a:solidFill>
              </a:rPr>
              <a:t>(</a:t>
            </a:r>
            <a:r>
              <a:rPr lang="en-US" sz="1600" dirty="0" err="1" smtClean="0">
                <a:solidFill>
                  <a:srgbClr val="A9432B"/>
                </a:solidFill>
              </a:rPr>
              <a:t>Shokeir</a:t>
            </a:r>
            <a:r>
              <a:rPr lang="en-US" sz="1600" dirty="0" smtClean="0">
                <a:solidFill>
                  <a:srgbClr val="A9432B"/>
                </a:solidFill>
              </a:rPr>
              <a:t> T et al,2011)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1C16FB-3B9E-6449-A682-EC0162988F57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4660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Septum </a:t>
            </a:r>
            <a:r>
              <a:rPr lang="en-US" dirty="0" err="1" smtClean="0"/>
              <a:t>kesilirken</a:t>
            </a:r>
            <a:r>
              <a:rPr lang="en-US" dirty="0" smtClean="0"/>
              <a:t> </a:t>
            </a:r>
            <a:r>
              <a:rPr lang="en-US" dirty="0" err="1" smtClean="0"/>
              <a:t>kanamalar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görüldüğünde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dikkatli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olunmalıdır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kanamalar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myometriuma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ulaşıldığını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gösterir</a:t>
            </a:r>
            <a:r>
              <a:rPr lang="en-US" baseline="0" dirty="0" smtClean="0"/>
              <a:t>. </a:t>
            </a:r>
          </a:p>
          <a:p>
            <a:r>
              <a:rPr lang="en-US" baseline="0" dirty="0" err="1" smtClean="0"/>
              <a:t>İntrauterin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basınç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ortalama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arter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basıncını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geçmemelidir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Çünkü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basınç</a:t>
            </a:r>
            <a:r>
              <a:rPr lang="en-US" baseline="0" dirty="0" smtClean="0"/>
              <a:t> </a:t>
            </a:r>
            <a:r>
              <a:rPr lang="en-US" baseline="0" dirty="0" err="1" smtClean="0"/>
              <a:t>yüksek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olur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ise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kanamalar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maskelenebilir</a:t>
            </a:r>
            <a:r>
              <a:rPr lang="en-US" baseline="0" dirty="0" smtClean="0"/>
              <a:t>. </a:t>
            </a:r>
            <a:endParaRPr lang="en-US" baseline="0" dirty="0" smtClean="0"/>
          </a:p>
          <a:p>
            <a:r>
              <a:rPr lang="en-US" baseline="0" dirty="0" smtClean="0"/>
              <a:t>2010 </a:t>
            </a:r>
            <a:r>
              <a:rPr lang="en-US" baseline="0" dirty="0" err="1" smtClean="0"/>
              <a:t>yılında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yapılan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metaanalizde</a:t>
            </a:r>
            <a:r>
              <a:rPr lang="en-US" baseline="0" dirty="0" smtClean="0"/>
              <a:t> septum </a:t>
            </a:r>
            <a:r>
              <a:rPr lang="en-US" baseline="0" dirty="0" err="1" smtClean="0"/>
              <a:t>rezeksiyonu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sonrası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gebelik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oranı</a:t>
            </a:r>
            <a:r>
              <a:rPr lang="en-US" baseline="0" dirty="0" smtClean="0"/>
              <a:t> %60, </a:t>
            </a:r>
            <a:r>
              <a:rPr lang="en-US" baseline="0" dirty="0" err="1" smtClean="0"/>
              <a:t>canlı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doğum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oranları</a:t>
            </a:r>
            <a:r>
              <a:rPr lang="en-US" baseline="0" dirty="0" smtClean="0"/>
              <a:t> %45 </a:t>
            </a:r>
            <a:r>
              <a:rPr lang="en-US" baseline="0" dirty="0" err="1" smtClean="0"/>
              <a:t>oranında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bildirilmektedir</a:t>
            </a:r>
            <a:r>
              <a:rPr lang="en-US" baseline="0" dirty="0" smtClean="0"/>
              <a:t>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1C16FB-3B9E-6449-A682-EC0162988F57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154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Rest </a:t>
            </a:r>
            <a:r>
              <a:rPr lang="en-US" dirty="0" err="1" smtClean="0"/>
              <a:t>plasenta</a:t>
            </a:r>
            <a:r>
              <a:rPr lang="en-US" dirty="0" smtClean="0"/>
              <a:t> </a:t>
            </a:r>
            <a:r>
              <a:rPr lang="en-US" dirty="0" err="1" smtClean="0"/>
              <a:t>erken</a:t>
            </a:r>
            <a:r>
              <a:rPr lang="en-US" dirty="0" smtClean="0"/>
              <a:t> </a:t>
            </a:r>
            <a:r>
              <a:rPr lang="en-US" dirty="0" err="1" smtClean="0"/>
              <a:t>gebelik</a:t>
            </a:r>
            <a:r>
              <a:rPr lang="en-US" dirty="0" smtClean="0"/>
              <a:t> </a:t>
            </a:r>
            <a:r>
              <a:rPr lang="en-US" dirty="0" err="1" smtClean="0"/>
              <a:t>kayıpları</a:t>
            </a:r>
            <a:r>
              <a:rPr lang="en-US" dirty="0" smtClean="0"/>
              <a:t> </a:t>
            </a:r>
            <a:r>
              <a:rPr lang="en-US" dirty="0" err="1" smtClean="0"/>
              <a:t>sonrası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sıklıkla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karşımıza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çıkabilmektedir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İntrauterin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sineşi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için</a:t>
            </a:r>
            <a:r>
              <a:rPr lang="en-US" baseline="0" dirty="0" smtClean="0"/>
              <a:t> risk </a:t>
            </a:r>
            <a:r>
              <a:rPr lang="en-US" baseline="0" dirty="0" err="1" smtClean="0"/>
              <a:t>oluşturur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Medikal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olarak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tedavi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edilemiyen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olgularda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tekrarlayan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küretajlar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yerine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histeroskopik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olarak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kalan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gebelik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materyalinin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tamamen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temizlenmesi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daha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uygundur</a:t>
            </a:r>
            <a:r>
              <a:rPr lang="en-US" baseline="0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1C16FB-3B9E-6449-A682-EC0162988F57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8321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Kalan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gebelik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materyalleri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gereçekten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adezyon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için</a:t>
            </a:r>
            <a:r>
              <a:rPr lang="en-US" baseline="0" dirty="0" smtClean="0"/>
              <a:t> risk </a:t>
            </a:r>
            <a:r>
              <a:rPr lang="en-US" baseline="0" dirty="0" err="1" smtClean="0"/>
              <a:t>oluşturmakta</a:t>
            </a:r>
            <a:r>
              <a:rPr lang="en-US" baseline="0" dirty="0" smtClean="0"/>
              <a:t>. Bu </a:t>
            </a:r>
            <a:r>
              <a:rPr lang="en-US" baseline="0" dirty="0" err="1" smtClean="0"/>
              <a:t>nedenle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bununla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ilgili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olgu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daha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sunmak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istiyorum</a:t>
            </a:r>
            <a:r>
              <a:rPr lang="en-US" baseline="0" dirty="0" smtClean="0"/>
              <a:t>. </a:t>
            </a:r>
          </a:p>
          <a:p>
            <a:r>
              <a:rPr lang="en-US" baseline="0" dirty="0" smtClean="0"/>
              <a:t>5 ay </a:t>
            </a:r>
            <a:r>
              <a:rPr lang="en-US" baseline="0" dirty="0" err="1" smtClean="0"/>
              <a:t>önce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erken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gebelik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kaybı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nedeni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ile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küretaj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olan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bir</a:t>
            </a:r>
            <a:r>
              <a:rPr lang="en-US" baseline="0" dirty="0" smtClean="0"/>
              <a:t> hasta. 37 </a:t>
            </a:r>
            <a:r>
              <a:rPr lang="en-US" baseline="0" dirty="0" err="1" smtClean="0"/>
              <a:t>yaş</a:t>
            </a:r>
            <a:r>
              <a:rPr lang="en-US" baseline="0" dirty="0" smtClean="0"/>
              <a:t> DOR </a:t>
            </a:r>
            <a:r>
              <a:rPr lang="en-US" baseline="0" dirty="0" err="1" smtClean="0"/>
              <a:t>nedeniyle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başvurdu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Usg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muayenesinde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fokal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kalınlaşma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tesbit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ettim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Histeroskopi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kavite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içerisinde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gördüğüm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dokuların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gebelik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ürünü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olabileceğinden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şüphelendim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histeroskopik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olarak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rezeke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ettim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Kornual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bölgede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yerleşmiş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olduğu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görülüyor</a:t>
            </a:r>
            <a:r>
              <a:rPr lang="en-US" baseline="0" dirty="0" smtClean="0"/>
              <a:t>. Bu </a:t>
            </a:r>
            <a:r>
              <a:rPr lang="en-US" baseline="0" dirty="0" err="1" smtClean="0"/>
              <a:t>nedenle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aletlerin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manüplasyonunda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biraz</a:t>
            </a:r>
            <a:r>
              <a:rPr lang="en-US" baseline="0" dirty="0" smtClean="0"/>
              <a:t> </a:t>
            </a:r>
            <a:r>
              <a:rPr lang="en-US" baseline="0" dirty="0" err="1" smtClean="0"/>
              <a:t>zorlanma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yaşanıyor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Biyopsi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forsepsi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ile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sabırla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çıkarmaya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çalışılıyor</a:t>
            </a:r>
            <a:r>
              <a:rPr lang="en-US" baseline="0" dirty="0" smtClean="0"/>
              <a:t>. Bu </a:t>
            </a:r>
            <a:r>
              <a:rPr lang="en-US" baseline="0" dirty="0" err="1" smtClean="0"/>
              <a:t>olgunun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aslında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kornual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gebelik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olduğunu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düşünüyorum</a:t>
            </a:r>
            <a:r>
              <a:rPr lang="en-US" baseline="0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1C16FB-3B9E-6449-A682-EC0162988F57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8351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Prevelans</a:t>
            </a:r>
            <a:r>
              <a:rPr lang="en-US" dirty="0" smtClean="0"/>
              <a:t> %2-7.5</a:t>
            </a:r>
          </a:p>
          <a:p>
            <a:r>
              <a:rPr lang="en-US" dirty="0" err="1" smtClean="0"/>
              <a:t>Tekrarlayan</a:t>
            </a:r>
            <a:r>
              <a:rPr lang="en-US" dirty="0" smtClean="0"/>
              <a:t> </a:t>
            </a:r>
            <a:r>
              <a:rPr lang="en-US" dirty="0" err="1" smtClean="0"/>
              <a:t>girişimler</a:t>
            </a:r>
            <a:r>
              <a:rPr lang="en-US" dirty="0" smtClean="0"/>
              <a:t> </a:t>
            </a:r>
            <a:r>
              <a:rPr lang="en-US" dirty="0" err="1" smtClean="0"/>
              <a:t>gerekebilir</a:t>
            </a:r>
            <a:endParaRPr lang="en-US" dirty="0" smtClean="0"/>
          </a:p>
          <a:p>
            <a:r>
              <a:rPr lang="en-US" dirty="0" smtClean="0"/>
              <a:t>USG/</a:t>
            </a:r>
            <a:r>
              <a:rPr lang="en-US" dirty="0" err="1" smtClean="0"/>
              <a:t>laparoskopi</a:t>
            </a:r>
            <a:r>
              <a:rPr lang="en-US" dirty="0" smtClean="0"/>
              <a:t> </a:t>
            </a:r>
            <a:r>
              <a:rPr lang="en-US" dirty="0" err="1" smtClean="0"/>
              <a:t>kılavuzluğunda</a:t>
            </a:r>
            <a:endParaRPr lang="en-US" dirty="0" smtClean="0"/>
          </a:p>
          <a:p>
            <a:r>
              <a:rPr lang="en-US" dirty="0" err="1" smtClean="0"/>
              <a:t>Histeroskopi</a:t>
            </a:r>
            <a:r>
              <a:rPr lang="en-US" dirty="0" smtClean="0"/>
              <a:t> </a:t>
            </a:r>
            <a:r>
              <a:rPr lang="en-US" dirty="0" err="1" smtClean="0"/>
              <a:t>komplikasyonunun</a:t>
            </a:r>
            <a:r>
              <a:rPr lang="en-US" dirty="0" smtClean="0"/>
              <a:t> en </a:t>
            </a:r>
            <a:r>
              <a:rPr lang="en-US" dirty="0" err="1" smtClean="0"/>
              <a:t>fazla</a:t>
            </a:r>
            <a:r>
              <a:rPr lang="en-US" dirty="0" smtClean="0"/>
              <a:t> </a:t>
            </a:r>
            <a:r>
              <a:rPr lang="en-US" dirty="0" err="1" smtClean="0"/>
              <a:t>olduğu</a:t>
            </a:r>
            <a:r>
              <a:rPr lang="en-US" dirty="0" smtClean="0"/>
              <a:t> </a:t>
            </a:r>
            <a:r>
              <a:rPr lang="en-US" dirty="0" err="1" smtClean="0"/>
              <a:t>grup</a:t>
            </a:r>
            <a:endParaRPr lang="en-US" dirty="0" smtClean="0"/>
          </a:p>
          <a:p>
            <a:r>
              <a:rPr lang="en-US" dirty="0" err="1" smtClean="0"/>
              <a:t>Obstetrik</a:t>
            </a:r>
            <a:r>
              <a:rPr lang="en-US" dirty="0" smtClean="0"/>
              <a:t> </a:t>
            </a:r>
            <a:r>
              <a:rPr lang="en-US" dirty="0" err="1" smtClean="0"/>
              <a:t>komplikasyonlar</a:t>
            </a:r>
            <a:r>
              <a:rPr lang="en-US" dirty="0" smtClean="0"/>
              <a:t> </a:t>
            </a:r>
            <a:r>
              <a:rPr lang="en-US" dirty="0" err="1" smtClean="0"/>
              <a:t>fazla</a:t>
            </a:r>
            <a:r>
              <a:rPr lang="en-US" dirty="0" smtClean="0"/>
              <a:t> (</a:t>
            </a:r>
            <a:r>
              <a:rPr lang="en-US" dirty="0" err="1" smtClean="0"/>
              <a:t>erken</a:t>
            </a:r>
            <a:r>
              <a:rPr lang="en-US" dirty="0" smtClean="0"/>
              <a:t> </a:t>
            </a:r>
            <a:r>
              <a:rPr lang="en-US" dirty="0" err="1" smtClean="0"/>
              <a:t>doğum</a:t>
            </a:r>
            <a:r>
              <a:rPr lang="en-US" dirty="0" smtClean="0"/>
              <a:t>, </a:t>
            </a:r>
            <a:r>
              <a:rPr lang="en-US" dirty="0" err="1" smtClean="0"/>
              <a:t>plasenta</a:t>
            </a:r>
            <a:r>
              <a:rPr lang="en-US" dirty="0" smtClean="0"/>
              <a:t> </a:t>
            </a:r>
            <a:r>
              <a:rPr lang="en-US" dirty="0" err="1" smtClean="0"/>
              <a:t>akreata</a:t>
            </a:r>
            <a:r>
              <a:rPr lang="en-US" dirty="0" smtClean="0"/>
              <a:t>, IUGR)</a:t>
            </a:r>
          </a:p>
          <a:p>
            <a:r>
              <a:rPr lang="en-US" dirty="0" err="1" smtClean="0"/>
              <a:t>Canlı</a:t>
            </a:r>
            <a:r>
              <a:rPr lang="en-US" dirty="0" smtClean="0"/>
              <a:t> </a:t>
            </a:r>
            <a:r>
              <a:rPr lang="en-US" dirty="0" err="1" smtClean="0"/>
              <a:t>doğum</a:t>
            </a:r>
            <a:r>
              <a:rPr lang="en-US" dirty="0" smtClean="0"/>
              <a:t> </a:t>
            </a:r>
            <a:r>
              <a:rPr lang="en-US" dirty="0" err="1" smtClean="0"/>
              <a:t>oranları</a:t>
            </a:r>
            <a:r>
              <a:rPr lang="en-US" dirty="0" smtClean="0"/>
              <a:t> %16-43</a:t>
            </a:r>
          </a:p>
          <a:p>
            <a:endParaRPr lang="en-US" dirty="0" smtClean="0"/>
          </a:p>
          <a:p>
            <a:pPr marL="342900" indent="-342900">
              <a:buFont typeface="Arial"/>
              <a:buChar char="•"/>
            </a:pPr>
            <a:r>
              <a:rPr lang="en-US" sz="1200" dirty="0" err="1" smtClean="0">
                <a:solidFill>
                  <a:srgbClr val="000000"/>
                </a:solidFill>
                <a:latin typeface="Calibri" charset="0"/>
              </a:rPr>
              <a:t>Rekürrens</a:t>
            </a:r>
            <a:r>
              <a:rPr lang="en-US" sz="1200" dirty="0" smtClean="0">
                <a:solidFill>
                  <a:srgbClr val="000000"/>
                </a:solidFill>
                <a:latin typeface="Calibri" charset="0"/>
              </a:rPr>
              <a:t> %3-23</a:t>
            </a:r>
          </a:p>
          <a:p>
            <a:pPr marL="342900" indent="-342900">
              <a:buFont typeface="Arial"/>
              <a:buChar char="•"/>
            </a:pPr>
            <a:r>
              <a:rPr lang="en-US" sz="1200" dirty="0" err="1" smtClean="0">
                <a:solidFill>
                  <a:srgbClr val="000000"/>
                </a:solidFill>
                <a:latin typeface="Calibri" charset="0"/>
              </a:rPr>
              <a:t>Estrojen</a:t>
            </a:r>
            <a:r>
              <a:rPr lang="en-US" sz="1200" dirty="0" smtClean="0">
                <a:solidFill>
                  <a:srgbClr val="000000"/>
                </a:solidFill>
                <a:latin typeface="Calibri" charset="0"/>
              </a:rPr>
              <a:t> </a:t>
            </a:r>
            <a:r>
              <a:rPr lang="en-US" sz="1200" dirty="0" err="1" smtClean="0">
                <a:solidFill>
                  <a:srgbClr val="000000"/>
                </a:solidFill>
                <a:latin typeface="Calibri" charset="0"/>
              </a:rPr>
              <a:t>tedavisi</a:t>
            </a:r>
            <a:endParaRPr lang="en-US" sz="1200" dirty="0" smtClean="0">
              <a:solidFill>
                <a:srgbClr val="000000"/>
              </a:solidFill>
              <a:latin typeface="Calibri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sz="1200" dirty="0" err="1" smtClean="0">
                <a:solidFill>
                  <a:srgbClr val="000000"/>
                </a:solidFill>
                <a:latin typeface="Calibri" charset="0"/>
              </a:rPr>
              <a:t>Fiziksel</a:t>
            </a:r>
            <a:r>
              <a:rPr lang="en-US" sz="1200" dirty="0" smtClean="0">
                <a:solidFill>
                  <a:srgbClr val="000000"/>
                </a:solidFill>
                <a:latin typeface="Calibri" charset="0"/>
              </a:rPr>
              <a:t> </a:t>
            </a:r>
            <a:r>
              <a:rPr lang="en-US" sz="1200" dirty="0" err="1" smtClean="0">
                <a:solidFill>
                  <a:srgbClr val="000000"/>
                </a:solidFill>
                <a:latin typeface="Calibri" charset="0"/>
              </a:rPr>
              <a:t>bariyer</a:t>
            </a:r>
            <a:r>
              <a:rPr lang="en-US" sz="1200" dirty="0" smtClean="0">
                <a:solidFill>
                  <a:srgbClr val="000000"/>
                </a:solidFill>
                <a:latin typeface="Calibri" charset="0"/>
              </a:rPr>
              <a:t> (RİA, </a:t>
            </a:r>
            <a:r>
              <a:rPr lang="en-US" sz="1200" dirty="0" err="1" smtClean="0">
                <a:solidFill>
                  <a:srgbClr val="000000"/>
                </a:solidFill>
                <a:latin typeface="Calibri" charset="0"/>
              </a:rPr>
              <a:t>foley</a:t>
            </a:r>
            <a:r>
              <a:rPr lang="en-US" sz="1200" dirty="0" smtClean="0">
                <a:solidFill>
                  <a:srgbClr val="000000"/>
                </a:solidFill>
                <a:latin typeface="Calibri" charset="0"/>
              </a:rPr>
              <a:t>, </a:t>
            </a:r>
            <a:r>
              <a:rPr lang="en-US" sz="1200" dirty="0" err="1" smtClean="0">
                <a:solidFill>
                  <a:srgbClr val="000000"/>
                </a:solidFill>
                <a:latin typeface="Calibri" charset="0"/>
              </a:rPr>
              <a:t>adezyon</a:t>
            </a:r>
            <a:r>
              <a:rPr lang="en-US" sz="1200" dirty="0" smtClean="0">
                <a:solidFill>
                  <a:srgbClr val="000000"/>
                </a:solidFill>
                <a:latin typeface="Calibri" charset="0"/>
              </a:rPr>
              <a:t> </a:t>
            </a:r>
            <a:r>
              <a:rPr lang="en-US" sz="1200" dirty="0" err="1" smtClean="0">
                <a:solidFill>
                  <a:srgbClr val="000000"/>
                </a:solidFill>
                <a:latin typeface="Calibri" charset="0"/>
              </a:rPr>
              <a:t>bariyerlerİ</a:t>
            </a:r>
            <a:r>
              <a:rPr lang="en-US" sz="1200" dirty="0" smtClean="0">
                <a:solidFill>
                  <a:srgbClr val="000000"/>
                </a:solidFill>
                <a:latin typeface="Calibri" charset="0"/>
              </a:rPr>
              <a:t>)</a:t>
            </a:r>
          </a:p>
          <a:p>
            <a:pPr marL="342900" indent="-342900">
              <a:buFont typeface="Arial"/>
              <a:buChar char="•"/>
            </a:pPr>
            <a:r>
              <a:rPr lang="en-US" sz="1200" dirty="0" err="1" smtClean="0">
                <a:solidFill>
                  <a:srgbClr val="000000"/>
                </a:solidFill>
                <a:latin typeface="Calibri" charset="0"/>
              </a:rPr>
              <a:t>Antibiyotik</a:t>
            </a:r>
            <a:r>
              <a:rPr lang="en-US" sz="1200" dirty="0" smtClean="0">
                <a:solidFill>
                  <a:srgbClr val="000000"/>
                </a:solidFill>
                <a:latin typeface="Calibri" charset="0"/>
              </a:rPr>
              <a:t> </a:t>
            </a:r>
            <a:r>
              <a:rPr lang="en-US" sz="1200" dirty="0" err="1" smtClean="0">
                <a:solidFill>
                  <a:srgbClr val="000000"/>
                </a:solidFill>
                <a:latin typeface="Calibri" charset="0"/>
              </a:rPr>
              <a:t>proflaksisi</a:t>
            </a:r>
            <a:endParaRPr lang="en-US" sz="1200" dirty="0" smtClean="0">
              <a:solidFill>
                <a:srgbClr val="000000"/>
              </a:solidFill>
              <a:latin typeface="Calibri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1C16FB-3B9E-6449-A682-EC0162988F57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6420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Genel</a:t>
            </a:r>
            <a:r>
              <a:rPr lang="en-US" dirty="0" smtClean="0"/>
              <a:t> </a:t>
            </a:r>
            <a:r>
              <a:rPr lang="en-US" dirty="0" err="1" smtClean="0"/>
              <a:t>anestezi</a:t>
            </a:r>
            <a:r>
              <a:rPr lang="en-US" dirty="0" smtClean="0"/>
              <a:t> </a:t>
            </a:r>
            <a:r>
              <a:rPr lang="en-US" dirty="0" err="1" smtClean="0"/>
              <a:t>kullanmadan</a:t>
            </a:r>
            <a:r>
              <a:rPr lang="en-US" dirty="0" smtClean="0"/>
              <a:t> 26 </a:t>
            </a:r>
            <a:r>
              <a:rPr lang="en-US" dirty="0" err="1" smtClean="0"/>
              <a:t>polipektomi</a:t>
            </a:r>
            <a:endParaRPr lang="en-US" dirty="0" smtClean="0"/>
          </a:p>
          <a:p>
            <a:r>
              <a:rPr lang="en-US" dirty="0" smtClean="0"/>
              <a:t>4 </a:t>
            </a:r>
            <a:r>
              <a:rPr lang="en-US" dirty="0" err="1" smtClean="0"/>
              <a:t>submüköz</a:t>
            </a:r>
            <a:r>
              <a:rPr lang="en-US" dirty="0" smtClean="0"/>
              <a:t> </a:t>
            </a:r>
            <a:r>
              <a:rPr lang="en-US" dirty="0" err="1" smtClean="0"/>
              <a:t>myomektomi</a:t>
            </a:r>
            <a:r>
              <a:rPr lang="en-US" dirty="0" smtClean="0"/>
              <a:t> </a:t>
            </a:r>
            <a:r>
              <a:rPr lang="en-US" dirty="0" err="1" smtClean="0"/>
              <a:t>yapmışlar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1C16FB-3B9E-6449-A682-EC0162988F57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930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Vaginoskopik</a:t>
            </a:r>
            <a:r>
              <a:rPr lang="en-US" dirty="0" smtClean="0"/>
              <a:t> </a:t>
            </a:r>
            <a:r>
              <a:rPr lang="en-US" dirty="0" err="1" smtClean="0"/>
              <a:t>yaklaşımda</a:t>
            </a:r>
            <a:r>
              <a:rPr lang="en-US" dirty="0" smtClean="0"/>
              <a:t> </a:t>
            </a:r>
            <a:r>
              <a:rPr lang="en-US" dirty="0" err="1" smtClean="0"/>
              <a:t>geleneksel</a:t>
            </a:r>
            <a:r>
              <a:rPr lang="en-US" dirty="0" smtClean="0"/>
              <a:t> </a:t>
            </a:r>
            <a:r>
              <a:rPr lang="en-US" dirty="0" err="1" smtClean="0"/>
              <a:t>yaklaşıma</a:t>
            </a:r>
            <a:r>
              <a:rPr lang="en-US" dirty="0" smtClean="0"/>
              <a:t> </a:t>
            </a:r>
            <a:r>
              <a:rPr lang="en-US" dirty="0" err="1" smtClean="0"/>
              <a:t>göre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az</a:t>
            </a:r>
            <a:r>
              <a:rPr lang="en-US" dirty="0" smtClean="0"/>
              <a:t> </a:t>
            </a:r>
            <a:r>
              <a:rPr lang="en-US" dirty="0" err="1" smtClean="0"/>
              <a:t>ağrı</a:t>
            </a:r>
            <a:r>
              <a:rPr lang="en-US" dirty="0" smtClean="0"/>
              <a:t> </a:t>
            </a:r>
            <a:r>
              <a:rPr lang="en-US" dirty="0" err="1" smtClean="0"/>
              <a:t>hissediliyor</a:t>
            </a:r>
            <a:r>
              <a:rPr lang="en-US" dirty="0" smtClean="0"/>
              <a:t>..</a:t>
            </a:r>
          </a:p>
          <a:p>
            <a:pPr>
              <a:defRPr/>
            </a:pPr>
            <a:r>
              <a:rPr lang="en-US" dirty="0" err="1" smtClean="0"/>
              <a:t>Başarısız</a:t>
            </a:r>
            <a:r>
              <a:rPr lang="en-US" dirty="0" smtClean="0"/>
              <a:t> </a:t>
            </a:r>
            <a:r>
              <a:rPr lang="en-US" dirty="0" err="1" smtClean="0"/>
              <a:t>girişim</a:t>
            </a:r>
            <a:r>
              <a:rPr lang="en-US" dirty="0" smtClean="0"/>
              <a:t> </a:t>
            </a:r>
            <a:r>
              <a:rPr lang="en-US" dirty="0" err="1" smtClean="0"/>
              <a:t>açısından</a:t>
            </a:r>
            <a:r>
              <a:rPr lang="en-US" dirty="0" smtClean="0"/>
              <a:t> </a:t>
            </a:r>
            <a:r>
              <a:rPr lang="en-US" dirty="0" err="1" smtClean="0"/>
              <a:t>iki</a:t>
            </a:r>
            <a:r>
              <a:rPr lang="en-US" dirty="0" smtClean="0"/>
              <a:t> </a:t>
            </a:r>
            <a:r>
              <a:rPr lang="en-US" dirty="0" err="1" smtClean="0"/>
              <a:t>grup</a:t>
            </a:r>
            <a:r>
              <a:rPr lang="en-US" dirty="0" smtClean="0"/>
              <a:t> </a:t>
            </a:r>
            <a:r>
              <a:rPr lang="en-US" dirty="0" err="1" smtClean="0"/>
              <a:t>arasında</a:t>
            </a:r>
            <a:r>
              <a:rPr lang="en-US" dirty="0" smtClean="0"/>
              <a:t> </a:t>
            </a:r>
            <a:r>
              <a:rPr lang="en-US" dirty="0" err="1" smtClean="0"/>
              <a:t>fark</a:t>
            </a:r>
            <a:r>
              <a:rPr lang="en-US" dirty="0" smtClean="0"/>
              <a:t> </a:t>
            </a:r>
            <a:r>
              <a:rPr lang="en-US" dirty="0" err="1" smtClean="0"/>
              <a:t>yok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6 </a:t>
            </a:r>
            <a:r>
              <a:rPr lang="en-US" dirty="0" err="1" smtClean="0"/>
              <a:t>çalışma</a:t>
            </a:r>
            <a:r>
              <a:rPr lang="en-US" dirty="0" smtClean="0"/>
              <a:t> 1321 hasta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D1F5B95-557E-A844-9D57-3141100997D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Misoprostol </a:t>
            </a:r>
            <a:r>
              <a:rPr lang="en-US" dirty="0" err="1" smtClean="0"/>
              <a:t>grubunda</a:t>
            </a:r>
            <a:r>
              <a:rPr lang="en-US" dirty="0" smtClean="0"/>
              <a:t> abdominal </a:t>
            </a:r>
            <a:r>
              <a:rPr lang="en-US" dirty="0" err="1" smtClean="0"/>
              <a:t>kramp</a:t>
            </a:r>
            <a:r>
              <a:rPr lang="en-US" dirty="0" smtClean="0"/>
              <a:t>, </a:t>
            </a:r>
            <a:r>
              <a:rPr lang="en-US" dirty="0" err="1" smtClean="0"/>
              <a:t>ateş</a:t>
            </a:r>
            <a:r>
              <a:rPr lang="en-US" dirty="0" smtClean="0"/>
              <a:t>, </a:t>
            </a:r>
            <a:r>
              <a:rPr lang="en-US" dirty="0" err="1" smtClean="0"/>
              <a:t>bulantı</a:t>
            </a:r>
            <a:r>
              <a:rPr lang="en-US" dirty="0" smtClean="0"/>
              <a:t>, </a:t>
            </a:r>
            <a:r>
              <a:rPr lang="en-US" dirty="0" err="1" smtClean="0"/>
              <a:t>kusma</a:t>
            </a:r>
            <a:r>
              <a:rPr lang="en-US" dirty="0" smtClean="0"/>
              <a:t>, </a:t>
            </a:r>
            <a:r>
              <a:rPr lang="en-US" dirty="0" err="1" smtClean="0"/>
              <a:t>kanama</a:t>
            </a:r>
            <a:r>
              <a:rPr lang="en-US" dirty="0" smtClean="0"/>
              <a:t> </a:t>
            </a:r>
            <a:r>
              <a:rPr lang="en-US" dirty="0" err="1" smtClean="0"/>
              <a:t>gibi</a:t>
            </a:r>
            <a:r>
              <a:rPr lang="en-US" dirty="0" smtClean="0"/>
              <a:t> </a:t>
            </a:r>
            <a:r>
              <a:rPr lang="en-US" dirty="0" err="1" smtClean="0"/>
              <a:t>yan</a:t>
            </a:r>
            <a:r>
              <a:rPr lang="en-US" dirty="0" smtClean="0"/>
              <a:t> </a:t>
            </a:r>
            <a:r>
              <a:rPr lang="en-US" dirty="0" err="1" smtClean="0"/>
              <a:t>etkiler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fazla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Bu </a:t>
            </a:r>
            <a:r>
              <a:rPr lang="en-US" dirty="0" err="1" smtClean="0"/>
              <a:t>nedenle</a:t>
            </a:r>
            <a:r>
              <a:rPr lang="en-US" dirty="0" smtClean="0"/>
              <a:t> </a:t>
            </a:r>
            <a:r>
              <a:rPr lang="en-US" dirty="0" err="1" smtClean="0"/>
              <a:t>serviksi</a:t>
            </a:r>
            <a:r>
              <a:rPr lang="en-US" dirty="0" smtClean="0"/>
              <a:t> </a:t>
            </a:r>
            <a:r>
              <a:rPr lang="en-US" dirty="0" err="1" smtClean="0"/>
              <a:t>rahat</a:t>
            </a:r>
            <a:r>
              <a:rPr lang="en-US" dirty="0" smtClean="0"/>
              <a:t> </a:t>
            </a:r>
            <a:r>
              <a:rPr lang="en-US" dirty="0" err="1" smtClean="0"/>
              <a:t>geçeceğinizi</a:t>
            </a:r>
            <a:r>
              <a:rPr lang="en-US" dirty="0" smtClean="0"/>
              <a:t> </a:t>
            </a:r>
            <a:r>
              <a:rPr lang="en-US" dirty="0" err="1" smtClean="0"/>
              <a:t>düşündüğünüz</a:t>
            </a:r>
            <a:r>
              <a:rPr lang="en-US" dirty="0" smtClean="0"/>
              <a:t> </a:t>
            </a:r>
            <a:r>
              <a:rPr lang="en-US" dirty="0" err="1" smtClean="0"/>
              <a:t>hastalarda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rutin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kullanmamalısınız</a:t>
            </a:r>
            <a:r>
              <a:rPr lang="en-US" baseline="0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8D87A58-D7E3-A546-ADD8-28D8C355E73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Bizim</a:t>
            </a:r>
            <a:r>
              <a:rPr lang="en-US" dirty="0" smtClean="0"/>
              <a:t> </a:t>
            </a:r>
            <a:r>
              <a:rPr lang="en-US" dirty="0" err="1" smtClean="0"/>
              <a:t>yaptığımız</a:t>
            </a:r>
            <a:r>
              <a:rPr lang="en-US" dirty="0" smtClean="0"/>
              <a:t> </a:t>
            </a:r>
            <a:r>
              <a:rPr lang="en-US" dirty="0" err="1" smtClean="0"/>
              <a:t>bu</a:t>
            </a:r>
            <a:r>
              <a:rPr lang="en-US" dirty="0" smtClean="0"/>
              <a:t> Randomize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kontrollü</a:t>
            </a:r>
            <a:r>
              <a:rPr lang="en-US" baseline="0" dirty="0" smtClean="0"/>
              <a:t> </a:t>
            </a:r>
            <a:r>
              <a:rPr lang="en-US" dirty="0" err="1" smtClean="0"/>
              <a:t>çalışmada</a:t>
            </a:r>
            <a:r>
              <a:rPr lang="en-US" dirty="0" smtClean="0"/>
              <a:t> </a:t>
            </a:r>
            <a:r>
              <a:rPr lang="en-US" dirty="0" err="1" smtClean="0"/>
              <a:t>mesane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dolu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iken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serviksin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daha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rahat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geçildiğini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bulduk</a:t>
            </a:r>
            <a:r>
              <a:rPr lang="en-US" baseline="0" dirty="0" smtClean="0"/>
              <a:t>.</a:t>
            </a:r>
          </a:p>
          <a:p>
            <a:r>
              <a:rPr lang="en-US" baseline="0" dirty="0" err="1" smtClean="0"/>
              <a:t>Aynı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zamanda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hastaların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ağrı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skorlaması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dolu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mesane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lehine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daha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düşüktü</a:t>
            </a:r>
            <a:r>
              <a:rPr lang="en-US" baseline="0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1C16FB-3B9E-6449-A682-EC0162988F57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273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Verilecek</a:t>
            </a:r>
            <a:r>
              <a:rPr lang="en-US" dirty="0" smtClean="0"/>
              <a:t> </a:t>
            </a:r>
            <a:r>
              <a:rPr lang="en-US" dirty="0" err="1" smtClean="0"/>
              <a:t>anestezinin</a:t>
            </a:r>
            <a:r>
              <a:rPr lang="en-US" dirty="0" smtClean="0"/>
              <a:t> </a:t>
            </a:r>
            <a:r>
              <a:rPr lang="en-US" dirty="0" err="1" smtClean="0"/>
              <a:t>türü</a:t>
            </a:r>
            <a:r>
              <a:rPr lang="en-US" dirty="0" smtClean="0"/>
              <a:t> </a:t>
            </a:r>
            <a:r>
              <a:rPr lang="en-US" dirty="0" err="1" smtClean="0"/>
              <a:t>yapılacak</a:t>
            </a:r>
            <a:r>
              <a:rPr lang="en-US" dirty="0" smtClean="0"/>
              <a:t> </a:t>
            </a:r>
            <a:r>
              <a:rPr lang="en-US" dirty="0" err="1" smtClean="0"/>
              <a:t>girişime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hastanın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anksiyetesine</a:t>
            </a:r>
            <a:r>
              <a:rPr lang="en-US" baseline="0" dirty="0" smtClean="0"/>
              <a:t> </a:t>
            </a:r>
            <a:r>
              <a:rPr lang="en-US" dirty="0" err="1" smtClean="0"/>
              <a:t>bağlıdır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Basit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girişimler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anesteszi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gerekmeden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yapılabilir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Uzun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sürecek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girşimlerde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ağrıya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toleransı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az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olan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hastalarda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genel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anestezi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gerekir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1C16FB-3B9E-6449-A682-EC0162988F57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3818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Ofis</a:t>
            </a:r>
            <a:r>
              <a:rPr lang="en-US" dirty="0" smtClean="0"/>
              <a:t> </a:t>
            </a:r>
            <a:r>
              <a:rPr lang="en-US" dirty="0" err="1" smtClean="0"/>
              <a:t>histeroskopi</a:t>
            </a:r>
            <a:r>
              <a:rPr lang="en-US" dirty="0" smtClean="0"/>
              <a:t> </a:t>
            </a:r>
            <a:r>
              <a:rPr lang="en-US" dirty="0" err="1" smtClean="0"/>
              <a:t>sırasında</a:t>
            </a:r>
            <a:r>
              <a:rPr lang="en-US" dirty="0" smtClean="0"/>
              <a:t> </a:t>
            </a:r>
            <a:r>
              <a:rPr lang="en-US" dirty="0" err="1" smtClean="0"/>
              <a:t>lokal</a:t>
            </a:r>
            <a:r>
              <a:rPr lang="en-US" dirty="0" smtClean="0"/>
              <a:t> </a:t>
            </a:r>
            <a:r>
              <a:rPr lang="en-US" dirty="0" err="1" smtClean="0"/>
              <a:t>anestezi</a:t>
            </a:r>
            <a:r>
              <a:rPr lang="en-US" dirty="0" smtClean="0"/>
              <a:t> </a:t>
            </a:r>
            <a:r>
              <a:rPr lang="en-US" dirty="0" err="1" smtClean="0"/>
              <a:t>uygulamalarını</a:t>
            </a:r>
            <a:r>
              <a:rPr lang="en-US" dirty="0" smtClean="0"/>
              <a:t> </a:t>
            </a:r>
            <a:r>
              <a:rPr lang="en-US" dirty="0" err="1" smtClean="0"/>
              <a:t>değerlendiren</a:t>
            </a:r>
            <a:r>
              <a:rPr lang="en-US" dirty="0" smtClean="0"/>
              <a:t> </a:t>
            </a:r>
            <a:r>
              <a:rPr lang="en-US" dirty="0" err="1" smtClean="0"/>
              <a:t>çalışmaların</a:t>
            </a:r>
            <a:r>
              <a:rPr lang="en-US" dirty="0" smtClean="0"/>
              <a:t> </a:t>
            </a:r>
            <a:r>
              <a:rPr lang="en-US" dirty="0" err="1" smtClean="0"/>
              <a:t>sonuçları</a:t>
            </a:r>
            <a:r>
              <a:rPr lang="en-US" dirty="0" smtClean="0"/>
              <a:t> </a:t>
            </a:r>
            <a:r>
              <a:rPr lang="en-US" dirty="0" err="1" smtClean="0"/>
              <a:t>çelişkilidir</a:t>
            </a:r>
            <a:r>
              <a:rPr lang="en-US" dirty="0" smtClean="0"/>
              <a:t>.</a:t>
            </a:r>
          </a:p>
          <a:p>
            <a:pPr>
              <a:defRPr/>
            </a:pPr>
            <a:r>
              <a:rPr lang="en-US" dirty="0" smtClean="0"/>
              <a:t>Bu METAANALİZDE OFİS HİSTEROSKOPİ SIRASINDA ÖZELLİKLE PARASERVİKAL ENJEKSİYONLARIN EN ETKİLİ AĞRI KONTROLÜ OLDUĞU SONUCU ORTAYA ÇIKIYOR. </a:t>
            </a:r>
          </a:p>
          <a:p>
            <a:pPr>
              <a:defRPr/>
            </a:pPr>
            <a:r>
              <a:rPr lang="en-US" dirty="0" smtClean="0"/>
              <a:t>TOPİKAL UYGULAMALARIN AĞRI KONTROLÜNDE BELİRGİN BİR ETKİSİ YOK.. </a:t>
            </a:r>
          </a:p>
          <a:p>
            <a:pPr>
              <a:defRPr/>
            </a:pPr>
            <a:r>
              <a:rPr lang="en-US" dirty="0" smtClean="0"/>
              <a:t>BU NEDENLE VAGİNOSKOPİK UYGULAMALAR DEĞERLENDİRİLMELİDİR.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9D1442F-3288-B940-B53D-5487D244F1EC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 smtClean="0"/>
              <a:t>Tanı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minör</a:t>
            </a:r>
            <a:r>
              <a:rPr lang="en-US" dirty="0" smtClean="0"/>
              <a:t> </a:t>
            </a:r>
            <a:r>
              <a:rPr lang="en-US" dirty="0" err="1" smtClean="0"/>
              <a:t>cerrahi</a:t>
            </a:r>
            <a:r>
              <a:rPr lang="en-US" dirty="0" smtClean="0"/>
              <a:t> </a:t>
            </a:r>
            <a:r>
              <a:rPr lang="en-US" dirty="0" err="1" smtClean="0"/>
              <a:t>girişim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yapılabilir</a:t>
            </a:r>
            <a:r>
              <a:rPr lang="en-US" dirty="0" smtClean="0"/>
              <a:t>.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4205A3F-D4D3-BA4C-931F-E8D8564D574F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1400175" y="914400"/>
            <a:ext cx="4056063" cy="31353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2058" tIns="41029" rIns="82058" bIns="41029" anchor="ctr"/>
          <a:lstStyle/>
          <a:p>
            <a:pPr>
              <a:defRPr/>
            </a:pPr>
            <a:endParaRPr lang="en-US"/>
          </a:p>
        </p:txBody>
      </p:sp>
      <p:sp>
        <p:nvSpPr>
          <p:cNvPr id="4098" name="Text Box 2"/>
          <p:cNvSpPr txBox="1">
            <a:spLocks noGrp="1" noChangeArrowheads="1"/>
          </p:cNvSpPr>
          <p:nvPr>
            <p:ph type="body"/>
          </p:nvPr>
        </p:nvSpPr>
        <p:spPr>
          <a:xfrm>
            <a:off x="1046163" y="4352925"/>
            <a:ext cx="4770437" cy="3478213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85725" indent="-85725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>
              <a:lnSpc>
                <a:spcPct val="93000"/>
              </a:lnSpc>
              <a:spcBef>
                <a:spcPct val="0"/>
              </a:spcBef>
              <a:buSzPct val="45000"/>
              <a:buFont typeface="Wingdings" charset="0"/>
              <a:buNone/>
              <a:defRPr/>
            </a:pPr>
            <a:r>
              <a:rPr lang="en-GB" dirty="0" err="1" smtClean="0">
                <a:latin typeface="Arial" charset="0"/>
                <a:cs typeface="msgothic" charset="0"/>
              </a:rPr>
              <a:t>Transvaginal</a:t>
            </a:r>
            <a:r>
              <a:rPr lang="en-GB" dirty="0" smtClean="0">
                <a:latin typeface="Arial" charset="0"/>
                <a:cs typeface="msgothic" charset="0"/>
              </a:rPr>
              <a:t> </a:t>
            </a:r>
            <a:r>
              <a:rPr lang="en-GB" dirty="0" err="1" smtClean="0">
                <a:latin typeface="Arial" charset="0"/>
                <a:cs typeface="msgothic" charset="0"/>
              </a:rPr>
              <a:t>ultrasonografisi</a:t>
            </a:r>
            <a:r>
              <a:rPr lang="en-GB" dirty="0" smtClean="0">
                <a:latin typeface="Arial" charset="0"/>
                <a:cs typeface="msgothic" charset="0"/>
              </a:rPr>
              <a:t> normal </a:t>
            </a:r>
            <a:r>
              <a:rPr lang="en-GB" dirty="0" err="1" smtClean="0">
                <a:latin typeface="Arial" charset="0"/>
                <a:cs typeface="msgothic" charset="0"/>
              </a:rPr>
              <a:t>olan</a:t>
            </a:r>
            <a:r>
              <a:rPr lang="en-GB" dirty="0" smtClean="0">
                <a:latin typeface="Arial" charset="0"/>
                <a:cs typeface="msgothic" charset="0"/>
              </a:rPr>
              <a:t> </a:t>
            </a:r>
            <a:r>
              <a:rPr lang="en-GB" dirty="0" err="1" smtClean="0">
                <a:latin typeface="Arial" charset="0"/>
                <a:cs typeface="msgothic" charset="0"/>
              </a:rPr>
              <a:t>infertil</a:t>
            </a:r>
            <a:r>
              <a:rPr lang="en-GB" dirty="0" smtClean="0">
                <a:latin typeface="Arial" charset="0"/>
                <a:cs typeface="msgothic" charset="0"/>
              </a:rPr>
              <a:t> </a:t>
            </a:r>
            <a:r>
              <a:rPr lang="en-GB" dirty="0" err="1" smtClean="0">
                <a:latin typeface="Arial" charset="0"/>
                <a:cs typeface="msgothic" charset="0"/>
              </a:rPr>
              <a:t>hastalarda</a:t>
            </a:r>
            <a:r>
              <a:rPr lang="en-GB" dirty="0" smtClean="0">
                <a:latin typeface="Arial" charset="0"/>
                <a:cs typeface="msgothic" charset="0"/>
              </a:rPr>
              <a:t> </a:t>
            </a:r>
            <a:r>
              <a:rPr lang="en-GB" dirty="0" err="1" smtClean="0">
                <a:latin typeface="Arial" charset="0"/>
                <a:cs typeface="msgothic" charset="0"/>
              </a:rPr>
              <a:t>histeroskopide</a:t>
            </a:r>
            <a:r>
              <a:rPr lang="en-GB" dirty="0" smtClean="0">
                <a:latin typeface="Arial" charset="0"/>
                <a:cs typeface="msgothic" charset="0"/>
              </a:rPr>
              <a:t> %12 </a:t>
            </a:r>
            <a:r>
              <a:rPr lang="en-GB" dirty="0" err="1" smtClean="0">
                <a:latin typeface="Arial" charset="0"/>
                <a:cs typeface="msgothic" charset="0"/>
              </a:rPr>
              <a:t>civarında</a:t>
            </a:r>
            <a:r>
              <a:rPr lang="en-GB" dirty="0" smtClean="0">
                <a:latin typeface="Arial" charset="0"/>
                <a:cs typeface="msgothic" charset="0"/>
              </a:rPr>
              <a:t> </a:t>
            </a:r>
            <a:r>
              <a:rPr lang="en-GB" dirty="0" err="1" smtClean="0">
                <a:latin typeface="Arial" charset="0"/>
                <a:cs typeface="msgothic" charset="0"/>
              </a:rPr>
              <a:t>anormal</a:t>
            </a:r>
            <a:r>
              <a:rPr lang="en-GB" dirty="0" smtClean="0">
                <a:latin typeface="Arial" charset="0"/>
                <a:cs typeface="msgothic" charset="0"/>
              </a:rPr>
              <a:t> </a:t>
            </a:r>
            <a:r>
              <a:rPr lang="en-GB" dirty="0" err="1" smtClean="0">
                <a:latin typeface="Arial" charset="0"/>
                <a:cs typeface="msgothic" charset="0"/>
              </a:rPr>
              <a:t>bulgu</a:t>
            </a:r>
            <a:r>
              <a:rPr lang="en-GB" dirty="0" smtClean="0">
                <a:latin typeface="Arial" charset="0"/>
                <a:cs typeface="msgothic" charset="0"/>
              </a:rPr>
              <a:t> </a:t>
            </a:r>
            <a:r>
              <a:rPr lang="en-GB" dirty="0" err="1" smtClean="0">
                <a:latin typeface="Arial" charset="0"/>
                <a:cs typeface="msgothic" charset="0"/>
              </a:rPr>
              <a:t>saptanmış</a:t>
            </a:r>
            <a:r>
              <a:rPr lang="en-GB" dirty="0" smtClean="0">
                <a:latin typeface="Arial" charset="0"/>
                <a:cs typeface="msgothic" charset="0"/>
              </a:rPr>
              <a:t> </a:t>
            </a:r>
            <a:r>
              <a:rPr lang="en-GB" dirty="0" err="1" smtClean="0">
                <a:latin typeface="Arial" charset="0"/>
                <a:cs typeface="msgothic" charset="0"/>
              </a:rPr>
              <a:t>ve</a:t>
            </a:r>
            <a:r>
              <a:rPr lang="en-GB" dirty="0" smtClean="0">
                <a:latin typeface="Arial" charset="0"/>
                <a:cs typeface="msgothic" charset="0"/>
              </a:rPr>
              <a:t> </a:t>
            </a:r>
            <a:r>
              <a:rPr lang="en-GB" dirty="0" err="1" smtClean="0">
                <a:latin typeface="Arial" charset="0"/>
                <a:cs typeface="msgothic" charset="0"/>
              </a:rPr>
              <a:t>bunun</a:t>
            </a:r>
            <a:r>
              <a:rPr lang="en-GB" dirty="0" smtClean="0">
                <a:latin typeface="Arial" charset="0"/>
                <a:cs typeface="msgothic" charset="0"/>
              </a:rPr>
              <a:t> </a:t>
            </a:r>
            <a:r>
              <a:rPr lang="en-GB" dirty="0" err="1" smtClean="0">
                <a:latin typeface="Arial" charset="0"/>
                <a:cs typeface="msgothic" charset="0"/>
              </a:rPr>
              <a:t>büyük</a:t>
            </a:r>
            <a:r>
              <a:rPr lang="en-GB" dirty="0" smtClean="0">
                <a:latin typeface="Arial" charset="0"/>
                <a:cs typeface="msgothic" charset="0"/>
              </a:rPr>
              <a:t> </a:t>
            </a:r>
            <a:r>
              <a:rPr lang="en-GB" dirty="0" err="1" smtClean="0">
                <a:latin typeface="Arial" charset="0"/>
                <a:cs typeface="msgothic" charset="0"/>
              </a:rPr>
              <a:t>çoğunluğunu</a:t>
            </a:r>
            <a:r>
              <a:rPr lang="en-GB" dirty="0" smtClean="0">
                <a:latin typeface="Arial" charset="0"/>
                <a:cs typeface="msgothic" charset="0"/>
              </a:rPr>
              <a:t> endometrial </a:t>
            </a:r>
            <a:r>
              <a:rPr lang="en-GB" dirty="0" err="1" smtClean="0">
                <a:latin typeface="Arial" charset="0"/>
                <a:cs typeface="msgothic" charset="0"/>
              </a:rPr>
              <a:t>polipler</a:t>
            </a:r>
            <a:r>
              <a:rPr lang="en-GB" dirty="0" smtClean="0">
                <a:latin typeface="Arial" charset="0"/>
                <a:cs typeface="msgothic" charset="0"/>
              </a:rPr>
              <a:t> </a:t>
            </a:r>
            <a:r>
              <a:rPr lang="en-GB" dirty="0" err="1" smtClean="0">
                <a:latin typeface="Arial" charset="0"/>
                <a:cs typeface="msgothic" charset="0"/>
              </a:rPr>
              <a:t>oluşturmakta</a:t>
            </a:r>
            <a:r>
              <a:rPr lang="en-GB" dirty="0" smtClean="0">
                <a:latin typeface="Arial" charset="0"/>
                <a:cs typeface="msgothic" charset="0"/>
              </a:rPr>
              <a:t>.</a:t>
            </a:r>
            <a:endParaRPr lang="en-GB" dirty="0">
              <a:latin typeface="Arial" charset="0"/>
              <a:cs typeface="msgothic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anormal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uterin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kanama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infertilite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ile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ilişkilendirilmektedir</a:t>
            </a:r>
            <a:r>
              <a:rPr lang="en-US" baseline="0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1C16FB-3B9E-6449-A682-EC0162988F57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867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charset="0"/>
              <a:buNone/>
              <a:defRPr sz="28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37DBA-9923-6047-B593-8D5B088665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825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E05FC-848D-F449-B92E-D84D52B03A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43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3A0551-07DE-D047-A044-7E1F774253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838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FAFEF-99F7-F34F-B166-E6BDE0A428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083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F04EC-D4F2-ED4D-AB01-F342CD0F47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291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FBCCA-B543-C945-9197-A59884C72D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355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EF795-B127-204B-B969-84DAB0E286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318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0A522-B4B2-0B45-9C66-60B6A763B3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857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D3C2AA-E7DC-DD44-B942-05F95BE553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753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732E9-333D-DF4E-B84D-035D286B44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78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E0EC9-1D9A-C042-80C9-757BA12523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95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2B3AA-D6DF-EC4D-ACE3-351CA90286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251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  <a:cs typeface="+mn-cs"/>
              </a:defRPr>
            </a:lvl1pPr>
          </a:lstStyle>
          <a:p>
            <a:pPr>
              <a:defRPr/>
            </a:pPr>
            <a:fld id="{6CA3CC14-CFC5-7642-BF8A-78655766CC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1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2" r:id="rId1"/>
    <p:sldLayoutId id="2147484391" r:id="rId2"/>
    <p:sldLayoutId id="2147484392" r:id="rId3"/>
    <p:sldLayoutId id="2147484393" r:id="rId4"/>
    <p:sldLayoutId id="2147484394" r:id="rId5"/>
    <p:sldLayoutId id="2147484395" r:id="rId6"/>
    <p:sldLayoutId id="2147484396" r:id="rId7"/>
    <p:sldLayoutId id="2147484397" r:id="rId8"/>
    <p:sldLayoutId id="2147484398" r:id="rId9"/>
    <p:sldLayoutId id="2147484399" r:id="rId10"/>
    <p:sldLayoutId id="2147484400" r:id="rId11"/>
    <p:sldLayoutId id="2147484401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30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10.xml"/><Relationship Id="rId5" Type="http://schemas.openxmlformats.org/officeDocument/2006/relationships/image" Target="../media/image19.png"/><Relationship Id="rId1" Type="http://schemas.microsoft.com/office/2007/relationships/media" Target="../media/media3.mov"/><Relationship Id="rId2" Type="http://schemas.openxmlformats.org/officeDocument/2006/relationships/video" Target="../media/media3.mo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.xml"/><Relationship Id="rId5" Type="http://schemas.openxmlformats.org/officeDocument/2006/relationships/image" Target="../media/image22.png"/><Relationship Id="rId1" Type="http://schemas.microsoft.com/office/2007/relationships/media" Target="../media/media4.m4v"/><Relationship Id="rId2" Type="http://schemas.openxmlformats.org/officeDocument/2006/relationships/video" Target="../media/media4.m4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13.xml"/><Relationship Id="rId5" Type="http://schemas.openxmlformats.org/officeDocument/2006/relationships/image" Target="../media/image23.png"/><Relationship Id="rId1" Type="http://schemas.microsoft.com/office/2007/relationships/media" Target="../media/media5.mov"/><Relationship Id="rId2" Type="http://schemas.openxmlformats.org/officeDocument/2006/relationships/video" Target="../media/media5.mo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4.xml"/><Relationship Id="rId5" Type="http://schemas.openxmlformats.org/officeDocument/2006/relationships/image" Target="../media/image24.png"/><Relationship Id="rId6" Type="http://schemas.openxmlformats.org/officeDocument/2006/relationships/image" Target="../media/image25.jpg"/><Relationship Id="rId7" Type="http://schemas.openxmlformats.org/officeDocument/2006/relationships/image" Target="../media/image26.jpg"/><Relationship Id="rId1" Type="http://schemas.microsoft.com/office/2007/relationships/media" Target="../media/media6.mov"/><Relationship Id="rId2" Type="http://schemas.openxmlformats.org/officeDocument/2006/relationships/video" Target="../media/media6.mo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15.xml"/><Relationship Id="rId5" Type="http://schemas.openxmlformats.org/officeDocument/2006/relationships/image" Target="../media/image27.png"/><Relationship Id="rId1" Type="http://schemas.microsoft.com/office/2007/relationships/media" Target="../media/media7.mov"/><Relationship Id="rId2" Type="http://schemas.openxmlformats.org/officeDocument/2006/relationships/video" Target="../media/media7.mo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5.png"/><Relationship Id="rId1" Type="http://schemas.microsoft.com/office/2007/relationships/media" Target="../media/media2.m4v"/><Relationship Id="rId2" Type="http://schemas.openxmlformats.org/officeDocument/2006/relationships/video" Target="../media/media2.m4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623175" cy="1752600"/>
          </a:xfrm>
        </p:spPr>
        <p:txBody>
          <a:bodyPr/>
          <a:lstStyle/>
          <a:p>
            <a:pPr algn="ctr">
              <a:defRPr/>
            </a:pPr>
            <a:r>
              <a:rPr lang="en-US" sz="3600" dirty="0" err="1">
                <a:latin typeface="+mn-lt"/>
              </a:rPr>
              <a:t>Ofis</a:t>
            </a:r>
            <a:r>
              <a:rPr lang="en-US" sz="3600" dirty="0">
                <a:latin typeface="+mn-lt"/>
              </a:rPr>
              <a:t> </a:t>
            </a:r>
            <a:r>
              <a:rPr lang="en-US" sz="3600" dirty="0" err="1">
                <a:latin typeface="+mn-lt"/>
              </a:rPr>
              <a:t>Histeroskopi</a:t>
            </a:r>
            <a:r>
              <a:rPr lang="en-US" sz="3600" dirty="0" smtClean="0">
                <a:latin typeface="+mn-lt"/>
              </a:rPr>
              <a:t>: </a:t>
            </a:r>
            <a:r>
              <a:rPr lang="en-US" sz="3600" dirty="0" err="1" smtClean="0">
                <a:latin typeface="+mn-lt"/>
              </a:rPr>
              <a:t>Sadece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 err="1">
                <a:latin typeface="+mn-lt"/>
              </a:rPr>
              <a:t>Tanı</a:t>
            </a:r>
            <a:r>
              <a:rPr lang="en-US" sz="3600" dirty="0">
                <a:latin typeface="+mn-lt"/>
              </a:rPr>
              <a:t> </a:t>
            </a:r>
            <a:r>
              <a:rPr lang="en-US" sz="3600" dirty="0" err="1" smtClean="0">
                <a:latin typeface="+mn-lt"/>
              </a:rPr>
              <a:t>İçin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>
                <a:latin typeface="+mn-lt"/>
              </a:rPr>
              <a:t>mi </a:t>
            </a:r>
            <a:r>
              <a:rPr lang="en-US" sz="3600" dirty="0" err="1">
                <a:latin typeface="+mn-lt"/>
              </a:rPr>
              <a:t>kullanıyoruz</a:t>
            </a:r>
            <a:r>
              <a:rPr lang="en-US" sz="3600" dirty="0">
                <a:latin typeface="+mn-lt"/>
              </a:rPr>
              <a:t>? </a:t>
            </a:r>
            <a:r>
              <a:rPr lang="en-US" sz="3600" dirty="0" err="1">
                <a:latin typeface="+mn-lt"/>
              </a:rPr>
              <a:t>Operatif</a:t>
            </a:r>
            <a:r>
              <a:rPr lang="en-US" sz="3600" dirty="0">
                <a:latin typeface="+mn-lt"/>
              </a:rPr>
              <a:t> </a:t>
            </a:r>
            <a:r>
              <a:rPr lang="en-US" sz="3600" dirty="0" err="1">
                <a:latin typeface="+mn-lt"/>
              </a:rPr>
              <a:t>neler</a:t>
            </a:r>
            <a:r>
              <a:rPr lang="en-US" sz="3600" dirty="0">
                <a:latin typeface="+mn-lt"/>
              </a:rPr>
              <a:t> </a:t>
            </a:r>
            <a:r>
              <a:rPr lang="en-US" sz="3600" dirty="0" err="1">
                <a:latin typeface="+mn-lt"/>
              </a:rPr>
              <a:t>yapabiliriz</a:t>
            </a:r>
            <a:r>
              <a:rPr lang="en-US" sz="3600" dirty="0">
                <a:latin typeface="+mn-lt"/>
              </a:rPr>
              <a:t>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1200" y="4114800"/>
            <a:ext cx="6248400" cy="1752600"/>
          </a:xfrm>
        </p:spPr>
        <p:txBody>
          <a:bodyPr/>
          <a:lstStyle/>
          <a:p>
            <a:pPr>
              <a:defRPr/>
            </a:pPr>
            <a:r>
              <a:rPr lang="en-US" sz="2000" b="1" dirty="0" err="1" smtClean="0">
                <a:solidFill>
                  <a:srgbClr val="A72288"/>
                </a:solidFill>
              </a:rPr>
              <a:t>Doç.Dr.Remzi</a:t>
            </a:r>
            <a:r>
              <a:rPr lang="en-US" sz="2000" b="1" dirty="0" smtClean="0">
                <a:solidFill>
                  <a:srgbClr val="A72288"/>
                </a:solidFill>
              </a:rPr>
              <a:t> ABALI</a:t>
            </a:r>
            <a:endParaRPr lang="en-US" sz="2000" b="1" dirty="0">
              <a:solidFill>
                <a:srgbClr val="A72288"/>
              </a:solidFill>
            </a:endParaRPr>
          </a:p>
          <a:p>
            <a:pPr>
              <a:defRPr/>
            </a:pPr>
            <a:r>
              <a:rPr lang="en-US" sz="2000" b="1" dirty="0" err="1" smtClean="0">
                <a:solidFill>
                  <a:srgbClr val="A72288"/>
                </a:solidFill>
              </a:rPr>
              <a:t>Bahçeci</a:t>
            </a:r>
            <a:r>
              <a:rPr lang="en-US" sz="2000" b="1" dirty="0" smtClean="0">
                <a:solidFill>
                  <a:srgbClr val="A72288"/>
                </a:solidFill>
              </a:rPr>
              <a:t> </a:t>
            </a:r>
            <a:r>
              <a:rPr lang="en-US" sz="2000" b="1" dirty="0" err="1" smtClean="0">
                <a:solidFill>
                  <a:srgbClr val="A72288"/>
                </a:solidFill>
              </a:rPr>
              <a:t>Kadın</a:t>
            </a:r>
            <a:r>
              <a:rPr lang="en-US" sz="2000" b="1" dirty="0" smtClean="0">
                <a:solidFill>
                  <a:srgbClr val="A72288"/>
                </a:solidFill>
              </a:rPr>
              <a:t> </a:t>
            </a:r>
            <a:r>
              <a:rPr lang="en-US" sz="2000" b="1" dirty="0" err="1" smtClean="0">
                <a:solidFill>
                  <a:srgbClr val="A72288"/>
                </a:solidFill>
              </a:rPr>
              <a:t>Sağlığı</a:t>
            </a:r>
            <a:r>
              <a:rPr lang="en-US" sz="2000" b="1" dirty="0" smtClean="0">
                <a:solidFill>
                  <a:srgbClr val="A72288"/>
                </a:solidFill>
              </a:rPr>
              <a:t> </a:t>
            </a:r>
            <a:r>
              <a:rPr lang="en-US" sz="2000" b="1" dirty="0" err="1" smtClean="0">
                <a:solidFill>
                  <a:srgbClr val="A72288"/>
                </a:solidFill>
              </a:rPr>
              <a:t>Grubu</a:t>
            </a:r>
            <a:endParaRPr lang="en-US" sz="2000" b="1" dirty="0" smtClean="0">
              <a:solidFill>
                <a:srgbClr val="A72288"/>
              </a:solidFill>
            </a:endParaRPr>
          </a:p>
          <a:p>
            <a:pPr>
              <a:defRPr/>
            </a:pPr>
            <a:endParaRPr lang="en-US" sz="2000" b="1" dirty="0">
              <a:solidFill>
                <a:srgbClr val="A72288"/>
              </a:solidFill>
            </a:endParaRPr>
          </a:p>
          <a:p>
            <a:pPr>
              <a:defRPr/>
            </a:pPr>
            <a:r>
              <a:rPr lang="en-US" sz="2000" b="1" dirty="0" smtClean="0">
                <a:solidFill>
                  <a:schemeClr val="tx2"/>
                </a:solidFill>
              </a:rPr>
              <a:t>30.04.2017</a:t>
            </a:r>
            <a:endParaRPr lang="en-US" sz="2000" b="1" dirty="0">
              <a:solidFill>
                <a:schemeClr val="tx2"/>
              </a:solidFill>
            </a:endParaRPr>
          </a:p>
          <a:p>
            <a:pPr>
              <a:defRPr/>
            </a:pPr>
            <a:endParaRPr lang="en-US" sz="2400" dirty="0">
              <a:solidFill>
                <a:srgbClr val="A72288"/>
              </a:solidFill>
            </a:endParaRPr>
          </a:p>
        </p:txBody>
      </p:sp>
      <p:pic>
        <p:nvPicPr>
          <p:cNvPr id="15363" name="4 Resim" descr="bahceci_logo_kucu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464175"/>
            <a:ext cx="822325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865187"/>
          </a:xfrm>
        </p:spPr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008000"/>
                </a:solidFill>
                <a:latin typeface="+mn-lt"/>
              </a:rPr>
              <a:t>Anestezi</a:t>
            </a:r>
            <a:endParaRPr lang="en-US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3962400" cy="495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z="2400" dirty="0" smtClean="0"/>
              <a:t>3 mm flexible/rigid</a:t>
            </a:r>
          </a:p>
          <a:p>
            <a:pPr lvl="1">
              <a:defRPr/>
            </a:pPr>
            <a:r>
              <a:rPr lang="en-US" sz="2000" dirty="0" err="1" smtClean="0"/>
              <a:t>Anestezi</a:t>
            </a:r>
            <a:r>
              <a:rPr lang="en-US" sz="2000" dirty="0" smtClean="0"/>
              <a:t> </a:t>
            </a:r>
            <a:r>
              <a:rPr lang="en-US" sz="2000" dirty="0" err="1" smtClean="0"/>
              <a:t>gerekmez</a:t>
            </a:r>
            <a:endParaRPr lang="en-US" sz="2000" dirty="0" smtClean="0"/>
          </a:p>
          <a:p>
            <a:pPr>
              <a:defRPr/>
            </a:pPr>
            <a:r>
              <a:rPr lang="en-US" sz="2400" dirty="0" smtClean="0"/>
              <a:t>5 mm rigid- </a:t>
            </a:r>
            <a:r>
              <a:rPr lang="en-US" sz="2400" dirty="0" err="1" smtClean="0"/>
              <a:t>dilatasyonsuz</a:t>
            </a:r>
            <a:endParaRPr lang="en-US" sz="2400" dirty="0" smtClean="0"/>
          </a:p>
          <a:p>
            <a:pPr lvl="1">
              <a:defRPr/>
            </a:pPr>
            <a:r>
              <a:rPr lang="en-US" sz="2000" dirty="0" err="1" smtClean="0"/>
              <a:t>Doğum</a:t>
            </a:r>
            <a:r>
              <a:rPr lang="en-US" sz="2000" dirty="0" smtClean="0"/>
              <a:t> </a:t>
            </a:r>
            <a:r>
              <a:rPr lang="en-US" sz="2000" dirty="0" err="1" smtClean="0"/>
              <a:t>yapmışlarda</a:t>
            </a:r>
            <a:r>
              <a:rPr lang="en-US" sz="2000" dirty="0" smtClean="0"/>
              <a:t> </a:t>
            </a:r>
            <a:r>
              <a:rPr lang="en-US" sz="2000" dirty="0" err="1" smtClean="0"/>
              <a:t>anestezi</a:t>
            </a:r>
            <a:r>
              <a:rPr lang="en-US" sz="2000" dirty="0" smtClean="0"/>
              <a:t> </a:t>
            </a:r>
            <a:r>
              <a:rPr lang="en-US" sz="2000" dirty="0" err="1" smtClean="0"/>
              <a:t>gerekmez</a:t>
            </a:r>
            <a:endParaRPr lang="en-US" sz="2000" dirty="0" smtClean="0"/>
          </a:p>
          <a:p>
            <a:pPr lvl="1">
              <a:defRPr/>
            </a:pPr>
            <a:r>
              <a:rPr lang="en-US" sz="2000" dirty="0" err="1" smtClean="0"/>
              <a:t>Tenekulum</a:t>
            </a:r>
            <a:r>
              <a:rPr lang="en-US" sz="2000" dirty="0" smtClean="0"/>
              <a:t> </a:t>
            </a:r>
            <a:r>
              <a:rPr lang="en-US" sz="2000" dirty="0" err="1" smtClean="0"/>
              <a:t>bölgesine</a:t>
            </a:r>
            <a:r>
              <a:rPr lang="en-US" sz="2000" dirty="0" smtClean="0"/>
              <a:t> </a:t>
            </a:r>
            <a:r>
              <a:rPr lang="en-US" sz="2000" dirty="0" err="1" smtClean="0"/>
              <a:t>lokal</a:t>
            </a:r>
            <a:r>
              <a:rPr lang="en-US" sz="2000" dirty="0" smtClean="0"/>
              <a:t> </a:t>
            </a:r>
            <a:r>
              <a:rPr lang="en-US" sz="2000" dirty="0" err="1" smtClean="0"/>
              <a:t>anestezi</a:t>
            </a:r>
            <a:endParaRPr lang="en-US" sz="2000" dirty="0" smtClean="0"/>
          </a:p>
          <a:p>
            <a:pPr lvl="1">
              <a:defRPr/>
            </a:pPr>
            <a:r>
              <a:rPr lang="en-US" sz="2000" dirty="0" smtClean="0"/>
              <a:t>%1 </a:t>
            </a:r>
            <a:r>
              <a:rPr lang="en-US" sz="2000" dirty="0" err="1" smtClean="0"/>
              <a:t>lidokain</a:t>
            </a:r>
            <a:endParaRPr lang="en-US" sz="2000" dirty="0" smtClean="0"/>
          </a:p>
          <a:p>
            <a:pPr>
              <a:defRPr/>
            </a:pPr>
            <a:r>
              <a:rPr lang="en-US" sz="2400" dirty="0" smtClean="0"/>
              <a:t>5 mm rigid- </a:t>
            </a:r>
            <a:r>
              <a:rPr lang="en-US" sz="2400" dirty="0" err="1" smtClean="0"/>
              <a:t>dilatasyonlu</a:t>
            </a:r>
            <a:endParaRPr lang="en-US" sz="2400" dirty="0" smtClean="0"/>
          </a:p>
          <a:p>
            <a:pPr lvl="1">
              <a:defRPr/>
            </a:pPr>
            <a:r>
              <a:rPr lang="en-US" sz="2000" dirty="0" err="1" smtClean="0"/>
              <a:t>Tenekulum</a:t>
            </a:r>
            <a:r>
              <a:rPr lang="en-US" sz="2000" dirty="0" smtClean="0"/>
              <a:t> </a:t>
            </a:r>
            <a:r>
              <a:rPr lang="en-US" sz="2000" dirty="0" err="1" smtClean="0"/>
              <a:t>bölgesine</a:t>
            </a:r>
            <a:r>
              <a:rPr lang="en-US" sz="2000" dirty="0" smtClean="0"/>
              <a:t> </a:t>
            </a:r>
            <a:r>
              <a:rPr lang="en-US" sz="2000" dirty="0" err="1" smtClean="0"/>
              <a:t>lokal</a:t>
            </a:r>
            <a:endParaRPr lang="en-US" sz="2000" dirty="0" smtClean="0"/>
          </a:p>
          <a:p>
            <a:pPr lvl="1">
              <a:defRPr/>
            </a:pPr>
            <a:r>
              <a:rPr lang="en-US" sz="2000" dirty="0" err="1" smtClean="0"/>
              <a:t>Paraservikal</a:t>
            </a:r>
            <a:r>
              <a:rPr lang="en-US" sz="2000" dirty="0" smtClean="0"/>
              <a:t> </a:t>
            </a:r>
            <a:r>
              <a:rPr lang="en-US" sz="2000" dirty="0" err="1" smtClean="0"/>
              <a:t>blok</a:t>
            </a:r>
            <a:endParaRPr lang="en-US" sz="2000" dirty="0" smtClean="0"/>
          </a:p>
          <a:p>
            <a:pPr lvl="1">
              <a:defRPr/>
            </a:pPr>
            <a:r>
              <a:rPr lang="en-US" sz="2000" dirty="0" smtClean="0"/>
              <a:t>%1 </a:t>
            </a:r>
            <a:r>
              <a:rPr lang="en-US" sz="2000" dirty="0" err="1" smtClean="0"/>
              <a:t>lidokain</a:t>
            </a:r>
            <a:endParaRPr lang="en-US" sz="2000" dirty="0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990599"/>
            <a:ext cx="4038600" cy="4953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876800" y="5791200"/>
            <a:ext cx="4319588" cy="25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0"/>
                <a:cs typeface="msgothic" charset="0"/>
              </a:defRPr>
            </a:lvl5pPr>
            <a:lvl6pPr marL="15367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0"/>
                <a:cs typeface="msgothic" charset="0"/>
              </a:defRPr>
            </a:lvl6pPr>
            <a:lvl7pPr marL="19939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0"/>
                <a:cs typeface="msgothic" charset="0"/>
              </a:defRPr>
            </a:lvl7pPr>
            <a:lvl8pPr marL="24511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0"/>
                <a:cs typeface="msgothic" charset="0"/>
              </a:defRPr>
            </a:lvl8pPr>
            <a:lvl9pPr marL="29083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0"/>
                <a:cs typeface="msgothic" charset="0"/>
              </a:defRPr>
            </a:lvl9pPr>
          </a:lstStyle>
          <a:p>
            <a:pPr>
              <a:defRPr/>
            </a:pPr>
            <a:r>
              <a:rPr lang="en-GB" sz="1200" b="1" dirty="0" smtClean="0">
                <a:latin typeface="Arial" charset="0"/>
              </a:rPr>
              <a:t>Natalie A M Cooper et al. BMJ 2010;340: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7" descr="Ekran Resmi 2017-04-23 15.18.1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3400"/>
            <a:ext cx="83058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04800" y="4038600"/>
            <a:ext cx="8382000" cy="138430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50000"/>
                  <a:satMod val="300000"/>
                  <a:alpha val="40000"/>
                </a:schemeClr>
              </a:gs>
              <a:gs pos="35000">
                <a:schemeClr val="accent2">
                  <a:tint val="37000"/>
                  <a:satMod val="300000"/>
                  <a:alpha val="40000"/>
                </a:schemeClr>
              </a:gs>
              <a:gs pos="100000">
                <a:schemeClr val="accent2">
                  <a:tint val="15000"/>
                  <a:satMod val="350000"/>
                  <a:alpha val="40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800" b="1" dirty="0" err="1"/>
              <a:t>Conclusion</a:t>
            </a:r>
            <a:r>
              <a:rPr lang="en-US" sz="2800" dirty="0" err="1"/>
              <a:t>:</a:t>
            </a:r>
            <a:r>
              <a:rPr lang="en-US" sz="2800" dirty="0" err="1">
                <a:solidFill>
                  <a:srgbClr val="FF0000"/>
                </a:solidFill>
              </a:rPr>
              <a:t>Paracervical</a:t>
            </a:r>
            <a:r>
              <a:rPr lang="en-US" sz="2800" dirty="0">
                <a:solidFill>
                  <a:srgbClr val="FF0000"/>
                </a:solidFill>
              </a:rPr>
              <a:t> local </a:t>
            </a:r>
            <a:r>
              <a:rPr lang="en-US" sz="2800" dirty="0" err="1">
                <a:solidFill>
                  <a:srgbClr val="FF0000"/>
                </a:solidFill>
              </a:rPr>
              <a:t>anaesthetic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injections is the best method of pain control for women undergoing hysteroscopy as outpatients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705600" y="3581400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BMJ. 2010;340</a:t>
            </a:r>
            <a:endParaRPr lang="en-US" sz="1400" dirty="0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latin typeface="+mn-lt"/>
              </a:rPr>
              <a:t>Histeroskopi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Endikasyonları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00200"/>
            <a:ext cx="7239000" cy="4419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dirty="0" err="1" smtClean="0"/>
              <a:t>Anormal</a:t>
            </a:r>
            <a:r>
              <a:rPr lang="en-US" dirty="0" smtClean="0"/>
              <a:t> </a:t>
            </a:r>
            <a:r>
              <a:rPr lang="en-US" dirty="0" err="1" smtClean="0"/>
              <a:t>Uterin</a:t>
            </a:r>
            <a:r>
              <a:rPr lang="en-US" dirty="0" smtClean="0"/>
              <a:t> </a:t>
            </a:r>
            <a:r>
              <a:rPr lang="en-US" dirty="0" err="1" smtClean="0"/>
              <a:t>Kanama</a:t>
            </a:r>
            <a:endParaRPr lang="en-US" dirty="0" smtClean="0"/>
          </a:p>
          <a:p>
            <a:pPr>
              <a:defRPr/>
            </a:pPr>
            <a:r>
              <a:rPr lang="en-US" dirty="0" err="1" smtClean="0"/>
              <a:t>Anormal</a:t>
            </a:r>
            <a:r>
              <a:rPr lang="en-US" dirty="0" smtClean="0"/>
              <a:t> </a:t>
            </a:r>
            <a:r>
              <a:rPr lang="en-US" dirty="0" err="1" smtClean="0"/>
              <a:t>Ultrasonografi</a:t>
            </a:r>
            <a:r>
              <a:rPr lang="en-US" dirty="0" smtClean="0"/>
              <a:t> </a:t>
            </a:r>
            <a:r>
              <a:rPr lang="en-US" dirty="0" err="1" smtClean="0"/>
              <a:t>bulguları</a:t>
            </a:r>
            <a:endParaRPr lang="en-US" dirty="0" smtClean="0"/>
          </a:p>
          <a:p>
            <a:pPr lvl="1">
              <a:defRPr/>
            </a:pPr>
            <a:r>
              <a:rPr lang="en-US" dirty="0" err="1" smtClean="0"/>
              <a:t>Emdometrial</a:t>
            </a:r>
            <a:r>
              <a:rPr lang="en-US" dirty="0" smtClean="0"/>
              <a:t> </a:t>
            </a:r>
            <a:r>
              <a:rPr lang="en-US" dirty="0" err="1" smtClean="0"/>
              <a:t>kalınlık</a:t>
            </a:r>
            <a:r>
              <a:rPr lang="en-US" dirty="0" smtClean="0"/>
              <a:t> </a:t>
            </a:r>
            <a:r>
              <a:rPr lang="en-US" dirty="0" err="1" smtClean="0"/>
              <a:t>artışı</a:t>
            </a:r>
            <a:endParaRPr lang="en-US" dirty="0" smtClean="0"/>
          </a:p>
          <a:p>
            <a:pPr lvl="1">
              <a:defRPr/>
            </a:pPr>
            <a:r>
              <a:rPr lang="en-US" dirty="0" err="1"/>
              <a:t>İ</a:t>
            </a:r>
            <a:r>
              <a:rPr lang="en-US" dirty="0" err="1" smtClean="0"/>
              <a:t>ntrakaviter</a:t>
            </a:r>
            <a:r>
              <a:rPr lang="en-US" dirty="0" smtClean="0"/>
              <a:t> </a:t>
            </a:r>
            <a:r>
              <a:rPr lang="en-US" dirty="0" err="1" smtClean="0"/>
              <a:t>patoloji</a:t>
            </a:r>
            <a:r>
              <a:rPr lang="en-US" dirty="0" smtClean="0"/>
              <a:t> </a:t>
            </a:r>
            <a:r>
              <a:rPr lang="en-US" dirty="0" err="1" smtClean="0"/>
              <a:t>şüphesi</a:t>
            </a:r>
            <a:endParaRPr lang="en-US" dirty="0"/>
          </a:p>
          <a:p>
            <a:pPr>
              <a:defRPr/>
            </a:pPr>
            <a:r>
              <a:rPr lang="en-US" dirty="0" smtClean="0"/>
              <a:t> </a:t>
            </a:r>
            <a:r>
              <a:rPr lang="en-US" dirty="0" err="1" smtClean="0"/>
              <a:t>İnfertilite</a:t>
            </a:r>
            <a:endParaRPr lang="en-US" dirty="0" smtClean="0"/>
          </a:p>
          <a:p>
            <a:pPr>
              <a:defRPr/>
            </a:pPr>
            <a:r>
              <a:rPr lang="en-US" dirty="0" err="1" smtClean="0"/>
              <a:t>Plasenta</a:t>
            </a:r>
            <a:r>
              <a:rPr lang="en-US" dirty="0" smtClean="0"/>
              <a:t> </a:t>
            </a:r>
            <a:r>
              <a:rPr lang="en-US" dirty="0" err="1" smtClean="0"/>
              <a:t>retansiyonu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Rahim </a:t>
            </a:r>
            <a:r>
              <a:rPr lang="en-US" dirty="0" err="1" smtClean="0"/>
              <a:t>içi</a:t>
            </a:r>
            <a:r>
              <a:rPr lang="en-US" dirty="0" smtClean="0"/>
              <a:t> </a:t>
            </a:r>
            <a:r>
              <a:rPr lang="en-US" dirty="0" err="1" smtClean="0"/>
              <a:t>araç</a:t>
            </a:r>
            <a:r>
              <a:rPr lang="en-US" dirty="0" smtClean="0"/>
              <a:t> </a:t>
            </a:r>
            <a:r>
              <a:rPr lang="en-US" dirty="0" err="1" smtClean="0"/>
              <a:t>araç</a:t>
            </a:r>
            <a:r>
              <a:rPr lang="en-US" dirty="0" smtClean="0"/>
              <a:t> </a:t>
            </a:r>
            <a:r>
              <a:rPr lang="en-US" dirty="0" err="1" smtClean="0"/>
              <a:t>komplikasyonları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008000"/>
                </a:solidFill>
                <a:latin typeface="+mn-lt"/>
              </a:rPr>
              <a:t>Ofis</a:t>
            </a:r>
            <a:r>
              <a:rPr lang="en-US" dirty="0" smtClean="0">
                <a:solidFill>
                  <a:srgbClr val="008000"/>
                </a:solidFill>
                <a:latin typeface="+mn-lt"/>
              </a:rPr>
              <a:t> </a:t>
            </a:r>
            <a:r>
              <a:rPr lang="en-US" dirty="0" err="1">
                <a:solidFill>
                  <a:srgbClr val="008000"/>
                </a:solidFill>
                <a:latin typeface="+mn-lt"/>
              </a:rPr>
              <a:t>H</a:t>
            </a:r>
            <a:r>
              <a:rPr lang="en-US" dirty="0" err="1" smtClean="0">
                <a:solidFill>
                  <a:srgbClr val="008000"/>
                </a:solidFill>
                <a:latin typeface="+mn-lt"/>
              </a:rPr>
              <a:t>isteroskopi</a:t>
            </a:r>
            <a:endParaRPr lang="en-US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800" dirty="0" err="1" smtClean="0"/>
              <a:t>İnfertil</a:t>
            </a:r>
            <a:r>
              <a:rPr lang="en-US" sz="2800" dirty="0" smtClean="0"/>
              <a:t> </a:t>
            </a:r>
            <a:r>
              <a:rPr lang="en-US" sz="2800" dirty="0" err="1" smtClean="0"/>
              <a:t>hastalarda</a:t>
            </a:r>
            <a:r>
              <a:rPr lang="en-US" sz="2800" dirty="0" smtClean="0"/>
              <a:t> </a:t>
            </a:r>
            <a:r>
              <a:rPr lang="en-US" sz="2800" u="sng" dirty="0" err="1" smtClean="0"/>
              <a:t>rutin</a:t>
            </a:r>
            <a:r>
              <a:rPr lang="en-US" sz="2800" u="sng" dirty="0" smtClean="0"/>
              <a:t> </a:t>
            </a:r>
            <a:r>
              <a:rPr lang="en-US" sz="2800" u="sng" dirty="0" err="1" smtClean="0"/>
              <a:t>yapılmalı</a:t>
            </a:r>
            <a:r>
              <a:rPr lang="en-US" sz="2800" u="sng" dirty="0" smtClean="0"/>
              <a:t> </a:t>
            </a:r>
            <a:r>
              <a:rPr lang="en-US" sz="2800" u="sng" dirty="0" err="1" smtClean="0"/>
              <a:t>mı</a:t>
            </a:r>
            <a:r>
              <a:rPr lang="en-US" sz="2800" dirty="0" smtClean="0"/>
              <a:t>?</a:t>
            </a:r>
          </a:p>
          <a:p>
            <a:pPr>
              <a:defRPr/>
            </a:pPr>
            <a:r>
              <a:rPr lang="en-US" sz="2800" dirty="0" smtClean="0"/>
              <a:t>Ne </a:t>
            </a:r>
            <a:r>
              <a:rPr lang="en-US" sz="2800" dirty="0" err="1" smtClean="0"/>
              <a:t>zaman</a:t>
            </a:r>
            <a:r>
              <a:rPr lang="en-US" sz="2800" dirty="0" smtClean="0"/>
              <a:t> </a:t>
            </a:r>
            <a:r>
              <a:rPr lang="en-US" sz="2800" dirty="0" err="1" smtClean="0"/>
              <a:t>yapılmalı</a:t>
            </a:r>
            <a:r>
              <a:rPr lang="en-US" sz="2800" dirty="0" smtClean="0"/>
              <a:t>?</a:t>
            </a:r>
          </a:p>
          <a:p>
            <a:pPr lvl="3">
              <a:defRPr/>
            </a:pPr>
            <a:r>
              <a:rPr lang="en-US" sz="2100" dirty="0" err="1" smtClean="0"/>
              <a:t>Laparoskopi</a:t>
            </a:r>
            <a:r>
              <a:rPr lang="en-US" sz="2100" dirty="0" smtClean="0"/>
              <a:t> </a:t>
            </a:r>
            <a:r>
              <a:rPr lang="en-US" sz="2100" dirty="0" err="1" smtClean="0"/>
              <a:t>sırasında</a:t>
            </a:r>
            <a:endParaRPr lang="en-US" sz="2100" dirty="0" smtClean="0"/>
          </a:p>
          <a:p>
            <a:pPr lvl="3">
              <a:defRPr/>
            </a:pPr>
            <a:r>
              <a:rPr lang="en-US" sz="2100" dirty="0" smtClean="0"/>
              <a:t>IVF </a:t>
            </a:r>
            <a:r>
              <a:rPr lang="en-US" sz="2100" dirty="0" err="1" smtClean="0"/>
              <a:t>öncesi</a:t>
            </a:r>
            <a:endParaRPr lang="en-US" sz="2100" dirty="0" smtClean="0"/>
          </a:p>
          <a:p>
            <a:pPr lvl="3">
              <a:defRPr/>
            </a:pPr>
            <a:r>
              <a:rPr lang="en-US" sz="2100" dirty="0" smtClean="0"/>
              <a:t>IVF </a:t>
            </a:r>
            <a:r>
              <a:rPr lang="en-US" sz="2100" dirty="0" err="1" smtClean="0"/>
              <a:t>sonrası</a:t>
            </a:r>
            <a:endParaRPr lang="en-US" sz="2100" dirty="0" smtClean="0"/>
          </a:p>
          <a:p>
            <a:pPr marL="868680" lvl="3" indent="0">
              <a:buFont typeface="Wingdings" charset="0"/>
              <a:buNone/>
              <a:defRPr/>
            </a:pPr>
            <a:endParaRPr lang="en-US" sz="2100" dirty="0"/>
          </a:p>
          <a:p>
            <a:pPr>
              <a:defRPr/>
            </a:pPr>
            <a:r>
              <a:rPr lang="tr-TR" u="sng" dirty="0"/>
              <a:t>Ofis </a:t>
            </a:r>
            <a:r>
              <a:rPr lang="tr-TR" u="sng" dirty="0" err="1"/>
              <a:t>histeroskopide</a:t>
            </a:r>
            <a:endParaRPr lang="tr-TR" u="sng" dirty="0"/>
          </a:p>
          <a:p>
            <a:pPr lvl="1">
              <a:defRPr/>
            </a:pPr>
            <a:r>
              <a:rPr lang="tr-TR" sz="2400" dirty="0"/>
              <a:t>Tüm </a:t>
            </a:r>
            <a:r>
              <a:rPr lang="tr-TR" sz="2400" dirty="0" err="1"/>
              <a:t>infertil</a:t>
            </a:r>
            <a:r>
              <a:rPr lang="tr-TR" sz="2400" dirty="0"/>
              <a:t> grupta %50’ ye varan </a:t>
            </a:r>
            <a:r>
              <a:rPr lang="tr-TR" sz="2400" dirty="0" smtClean="0"/>
              <a:t>oranda </a:t>
            </a:r>
            <a:r>
              <a:rPr lang="es-ES_tradnl" sz="2400" dirty="0" smtClean="0"/>
              <a:t>endometrial </a:t>
            </a:r>
            <a:r>
              <a:rPr lang="es-ES_tradnl" sz="2400" dirty="0" err="1"/>
              <a:t>patoloji</a:t>
            </a:r>
            <a:r>
              <a:rPr lang="es-ES_tradnl" sz="2400" dirty="0"/>
              <a:t> </a:t>
            </a:r>
            <a:r>
              <a:rPr lang="es-ES_tradnl" sz="2400" dirty="0" err="1"/>
              <a:t>bulunur</a:t>
            </a:r>
            <a:r>
              <a:rPr lang="tr-TR" sz="2400" dirty="0" smtClean="0"/>
              <a:t> </a:t>
            </a:r>
            <a:r>
              <a:rPr lang="es-ES_tradnl" sz="1600" dirty="0">
                <a:solidFill>
                  <a:schemeClr val="accent1">
                    <a:lumMod val="75000"/>
                  </a:schemeClr>
                </a:solidFill>
              </a:rPr>
              <a:t>(Campo 1999; De Placido 2007</a:t>
            </a:r>
            <a:r>
              <a:rPr lang="es-ES_tradnl" sz="1600" dirty="0" smtClean="0">
                <a:solidFill>
                  <a:schemeClr val="accent1">
                    <a:lumMod val="75000"/>
                  </a:schemeClr>
                </a:solidFill>
              </a:rPr>
              <a:t>).</a:t>
            </a:r>
            <a:endParaRPr lang="es-ES_tradnl" sz="16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defRPr/>
            </a:pPr>
            <a:endParaRPr lang="en-US" sz="2800" dirty="0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ext Box 1"/>
          <p:cNvSpPr txBox="1">
            <a:spLocks noChangeArrowheads="1"/>
          </p:cNvSpPr>
          <p:nvPr/>
        </p:nvSpPr>
        <p:spPr bwMode="auto">
          <a:xfrm>
            <a:off x="325438" y="381000"/>
            <a:ext cx="8493125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5pPr>
            <a:lvl6pPr marL="15367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6pPr>
            <a:lvl7pPr marL="19939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7pPr>
            <a:lvl8pPr marL="24511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8pPr>
            <a:lvl9pPr marL="29083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9pPr>
          </a:lstStyle>
          <a:p>
            <a:pPr algn="ctr">
              <a:defRPr/>
            </a:pPr>
            <a:r>
              <a:rPr lang="en-GB" sz="1500" b="1" dirty="0">
                <a:latin typeface="Arial" charset="0"/>
              </a:rPr>
              <a:t>Findings at office </a:t>
            </a:r>
            <a:r>
              <a:rPr lang="en-GB" sz="1500" b="1" dirty="0" smtClean="0">
                <a:latin typeface="Arial" charset="0"/>
              </a:rPr>
              <a:t>hysteroscopy. </a:t>
            </a:r>
            <a:endParaRPr lang="en-GB" sz="1500" b="1" dirty="0">
              <a:latin typeface="Arial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1352550"/>
            <a:ext cx="7804150" cy="41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671513" y="5972175"/>
            <a:ext cx="391795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5pPr>
            <a:lvl6pPr marL="15367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6pPr>
            <a:lvl7pPr marL="19939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7pPr>
            <a:lvl8pPr marL="24511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8pPr>
            <a:lvl9pPr marL="29083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9pPr>
          </a:lstStyle>
          <a:p>
            <a:pPr>
              <a:defRPr/>
            </a:pPr>
            <a:r>
              <a:rPr lang="en-GB" sz="1100" b="1" dirty="0" err="1">
                <a:solidFill>
                  <a:srgbClr val="A9432B"/>
                </a:solidFill>
                <a:latin typeface="Arial" charset="0"/>
              </a:rPr>
              <a:t>Fatemi</a:t>
            </a:r>
            <a:r>
              <a:rPr lang="en-GB" sz="1100" b="1" dirty="0">
                <a:solidFill>
                  <a:srgbClr val="A9432B"/>
                </a:solidFill>
                <a:latin typeface="Arial" charset="0"/>
              </a:rPr>
              <a:t> H et al. Hum. </a:t>
            </a:r>
            <a:r>
              <a:rPr lang="en-GB" sz="1100" b="1" dirty="0" err="1">
                <a:solidFill>
                  <a:srgbClr val="A9432B"/>
                </a:solidFill>
                <a:latin typeface="Arial" charset="0"/>
              </a:rPr>
              <a:t>Reprod</a:t>
            </a:r>
            <a:r>
              <a:rPr lang="en-GB" sz="1100" b="1" dirty="0">
                <a:solidFill>
                  <a:srgbClr val="A9432B"/>
                </a:solidFill>
                <a:latin typeface="Arial" charset="0"/>
              </a:rPr>
              <a:t>. 2010;25:1959-1965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98425" y="6450013"/>
            <a:ext cx="4930775" cy="347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85725" indent="-85725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5pPr>
            <a:lvl6pPr marL="15367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6pPr>
            <a:lvl7pPr marL="19939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7pPr>
            <a:lvl8pPr marL="24511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8pPr>
            <a:lvl9pPr marL="2908300" indent="-215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 sz="2400">
                <a:solidFill>
                  <a:srgbClr val="000000"/>
                </a:solidFill>
                <a:latin typeface="Times New Roman" charset="0"/>
                <a:ea typeface="ＭＳ Ｐゴシック" charset="0"/>
                <a:cs typeface="msgothic" charset="0"/>
              </a:defRPr>
            </a:lvl9pPr>
          </a:lstStyle>
          <a:p>
            <a:pPr>
              <a:defRPr/>
            </a:pPr>
            <a:r>
              <a:rPr lang="en-GB" sz="900" dirty="0" smtClean="0">
                <a:latin typeface="Arial" charset="0"/>
              </a:rPr>
              <a:t>©</a:t>
            </a:r>
            <a:endParaRPr lang="en-GB" sz="900" dirty="0">
              <a:latin typeface="Arial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>
                <a:solidFill>
                  <a:srgbClr val="008000"/>
                </a:solidFill>
                <a:latin typeface="+mn-lt"/>
              </a:rPr>
              <a:t>Ofis</a:t>
            </a:r>
            <a:r>
              <a:rPr lang="en-US" dirty="0">
                <a:solidFill>
                  <a:srgbClr val="008000"/>
                </a:solidFill>
                <a:latin typeface="+mn-lt"/>
              </a:rPr>
              <a:t> </a:t>
            </a:r>
            <a:r>
              <a:rPr lang="en-US" dirty="0" err="1">
                <a:solidFill>
                  <a:srgbClr val="008000"/>
                </a:solidFill>
                <a:latin typeface="+mn-lt"/>
              </a:rPr>
              <a:t>Histeroskopi</a:t>
            </a:r>
            <a:endParaRPr lang="en-US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4025" y="5430838"/>
            <a:ext cx="8872538" cy="7683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s-ES_tradnl" sz="2800" dirty="0" err="1" smtClean="0">
                <a:solidFill>
                  <a:srgbClr val="000000"/>
                </a:solidFill>
              </a:rPr>
              <a:t>Ofis</a:t>
            </a:r>
            <a:r>
              <a:rPr lang="es-ES_tradnl" sz="2800" dirty="0" smtClean="0">
                <a:solidFill>
                  <a:srgbClr val="000000"/>
                </a:solidFill>
              </a:rPr>
              <a:t> </a:t>
            </a:r>
            <a:r>
              <a:rPr lang="es-ES_tradnl" sz="2800" dirty="0" err="1" smtClean="0">
                <a:solidFill>
                  <a:srgbClr val="000000"/>
                </a:solidFill>
              </a:rPr>
              <a:t>histeroskopi</a:t>
            </a:r>
            <a:r>
              <a:rPr lang="es-ES_tradnl" sz="2800" dirty="0" smtClean="0">
                <a:solidFill>
                  <a:srgbClr val="000000"/>
                </a:solidFill>
              </a:rPr>
              <a:t> </a:t>
            </a:r>
            <a:r>
              <a:rPr lang="es-ES_tradnl" sz="2800" dirty="0" err="1" smtClean="0">
                <a:solidFill>
                  <a:srgbClr val="000000"/>
                </a:solidFill>
              </a:rPr>
              <a:t>yapılan</a:t>
            </a:r>
            <a:r>
              <a:rPr lang="es-ES_tradnl" sz="2800" dirty="0" smtClean="0">
                <a:solidFill>
                  <a:srgbClr val="000000"/>
                </a:solidFill>
              </a:rPr>
              <a:t> </a:t>
            </a:r>
            <a:r>
              <a:rPr lang="es-ES_tradnl" sz="2800" dirty="0" err="1" smtClean="0">
                <a:solidFill>
                  <a:srgbClr val="000000"/>
                </a:solidFill>
              </a:rPr>
              <a:t>grupta</a:t>
            </a:r>
            <a:r>
              <a:rPr lang="es-ES_tradnl" sz="2800" dirty="0" smtClean="0">
                <a:solidFill>
                  <a:srgbClr val="000000"/>
                </a:solidFill>
              </a:rPr>
              <a:t> 	</a:t>
            </a:r>
            <a:r>
              <a:rPr lang="es-ES_tradnl" sz="2800" dirty="0" err="1" smtClean="0">
                <a:solidFill>
                  <a:srgbClr val="000000"/>
                </a:solidFill>
              </a:rPr>
              <a:t>klinik</a:t>
            </a:r>
            <a:r>
              <a:rPr lang="es-ES_tradnl" sz="2800" dirty="0" smtClean="0">
                <a:solidFill>
                  <a:srgbClr val="000000"/>
                </a:solidFill>
              </a:rPr>
              <a:t> </a:t>
            </a:r>
            <a:r>
              <a:rPr lang="es-ES_tradnl" sz="2800" dirty="0" err="1" smtClean="0">
                <a:solidFill>
                  <a:srgbClr val="000000"/>
                </a:solidFill>
              </a:rPr>
              <a:t>gebelik</a:t>
            </a:r>
            <a:r>
              <a:rPr lang="es-ES_tradnl" sz="2800" dirty="0" smtClean="0">
                <a:solidFill>
                  <a:srgbClr val="000000"/>
                </a:solidFill>
              </a:rPr>
              <a:t> </a:t>
            </a:r>
            <a:r>
              <a:rPr lang="es-ES_tradnl" sz="2800" dirty="0" err="1" smtClean="0">
                <a:solidFill>
                  <a:srgbClr val="000000"/>
                </a:solidFill>
              </a:rPr>
              <a:t>oranları</a:t>
            </a:r>
            <a:r>
              <a:rPr lang="es-ES_tradnl" sz="2800" dirty="0" smtClean="0">
                <a:solidFill>
                  <a:srgbClr val="000000"/>
                </a:solidFill>
              </a:rPr>
              <a:t> </a:t>
            </a:r>
            <a:r>
              <a:rPr lang="es-ES_tradnl" sz="2800" dirty="0" err="1" smtClean="0">
                <a:solidFill>
                  <a:srgbClr val="000000"/>
                </a:solidFill>
              </a:rPr>
              <a:t>daha</a:t>
            </a:r>
            <a:r>
              <a:rPr lang="es-ES_tradnl" sz="2800" dirty="0" smtClean="0">
                <a:solidFill>
                  <a:srgbClr val="000000"/>
                </a:solidFill>
              </a:rPr>
              <a:t> </a:t>
            </a:r>
            <a:r>
              <a:rPr lang="es-ES_tradnl" sz="2800" dirty="0" err="1" smtClean="0">
                <a:solidFill>
                  <a:srgbClr val="000000"/>
                </a:solidFill>
              </a:rPr>
              <a:t>fazla</a:t>
            </a:r>
            <a:r>
              <a:rPr lang="es-ES_tradnl" sz="2800" dirty="0" smtClean="0">
                <a:solidFill>
                  <a:srgbClr val="000000"/>
                </a:solidFill>
              </a:rPr>
              <a:t> (RR:1.6)</a:t>
            </a:r>
            <a:r>
              <a:rPr lang="es-ES_tradnl" sz="2800" dirty="0" smtClean="0">
                <a:solidFill>
                  <a:srgbClr val="607EFF"/>
                </a:solidFill>
              </a:rPr>
              <a:t>	</a:t>
            </a:r>
          </a:p>
          <a:p>
            <a:pPr marL="0" indent="0">
              <a:buFont typeface="Wingdings" charset="0"/>
              <a:buNone/>
              <a:defRPr/>
            </a:pPr>
            <a:r>
              <a:rPr lang="es-ES_tradnl" sz="2800" dirty="0" smtClean="0">
                <a:solidFill>
                  <a:srgbClr val="607EFF"/>
                </a:solidFill>
              </a:rPr>
              <a:t>			</a:t>
            </a:r>
            <a:endParaRPr lang="en-US" sz="2800" dirty="0">
              <a:solidFill>
                <a:srgbClr val="607EFF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852488" y="2855913"/>
          <a:ext cx="7118350" cy="2347947"/>
        </p:xfrm>
        <a:graphic>
          <a:graphicData uri="http://schemas.openxmlformats.org/drawingml/2006/table">
            <a:tbl>
              <a:tblPr/>
              <a:tblGrid>
                <a:gridCol w="2344737"/>
                <a:gridCol w="1898650"/>
                <a:gridCol w="2874963"/>
              </a:tblGrid>
              <a:tr h="641131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N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Endometrial patoloji 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994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Demirol and Gurgan, 2004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5742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421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5742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%26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5742A">
                        <a:alpha val="20000"/>
                      </a:srgbClr>
                    </a:solidFill>
                  </a:tcPr>
                </a:tc>
              </a:tr>
              <a:tr h="10057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Rama Raju et al., 2006	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CD0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520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CD0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%37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CD0BA"/>
                    </a:solidFill>
                  </a:tcPr>
                </a:tc>
              </a:tr>
            </a:tbl>
          </a:graphicData>
        </a:graphic>
      </p:graphicFrame>
      <p:sp>
        <p:nvSpPr>
          <p:cNvPr id="38933" name="TextBox 8"/>
          <p:cNvSpPr txBox="1">
            <a:spLocks noChangeArrowheads="1"/>
          </p:cNvSpPr>
          <p:nvPr/>
        </p:nvSpPr>
        <p:spPr bwMode="auto">
          <a:xfrm>
            <a:off x="471488" y="1350963"/>
            <a:ext cx="821372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SzPct val="100000"/>
              <a:buFont typeface="Wingdings" charset="0"/>
              <a:buChar char="ü"/>
            </a:pPr>
            <a:r>
              <a:rPr lang="en-US" sz="2800" u="sng"/>
              <a:t>Tekrarlayan IVF başarısızlığı  </a:t>
            </a:r>
            <a:r>
              <a:rPr lang="en-US" sz="2800"/>
              <a:t>sonrası ofis histeroskopi</a:t>
            </a:r>
          </a:p>
          <a:p>
            <a:pPr eaLnBrk="1" hangingPunct="1">
              <a:buFont typeface="Wingdings" charset="0"/>
              <a:buChar char="ü"/>
            </a:pPr>
            <a:r>
              <a:rPr lang="en-US" sz="2800"/>
              <a:t>RKÇ-2 çalışma</a:t>
            </a:r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8000"/>
                </a:solidFill>
                <a:latin typeface="+mn-lt"/>
              </a:rPr>
              <a:t>Endometrial </a:t>
            </a:r>
            <a:r>
              <a:rPr lang="en-US" dirty="0" err="1" smtClean="0">
                <a:solidFill>
                  <a:srgbClr val="008000"/>
                </a:solidFill>
                <a:latin typeface="+mn-lt"/>
              </a:rPr>
              <a:t>Polip</a:t>
            </a:r>
            <a:endParaRPr lang="en-US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Merkezi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damarı</a:t>
            </a:r>
            <a:r>
              <a:rPr lang="en-US" dirty="0" smtClean="0"/>
              <a:t> </a:t>
            </a:r>
            <a:r>
              <a:rPr lang="en-US" dirty="0" err="1" smtClean="0"/>
              <a:t>çevreleyen</a:t>
            </a:r>
            <a:r>
              <a:rPr lang="en-US" dirty="0" smtClean="0"/>
              <a:t> </a:t>
            </a:r>
            <a:r>
              <a:rPr lang="en-US" dirty="0" err="1" smtClean="0"/>
              <a:t>glandüler</a:t>
            </a:r>
            <a:r>
              <a:rPr lang="en-US" dirty="0" smtClean="0"/>
              <a:t> </a:t>
            </a:r>
            <a:r>
              <a:rPr lang="en-US" dirty="0" err="1" smtClean="0"/>
              <a:t>hiperplazi</a:t>
            </a:r>
            <a:endParaRPr lang="en-US" dirty="0" smtClean="0"/>
          </a:p>
          <a:p>
            <a:pPr>
              <a:defRPr/>
            </a:pPr>
            <a:endParaRPr lang="en-US" dirty="0"/>
          </a:p>
        </p:txBody>
      </p:sp>
      <p:pic>
        <p:nvPicPr>
          <p:cNvPr id="39939" name="Picture 3" descr="Screen Shot 2014-06-03 at 9.34.2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276600"/>
            <a:ext cx="7346950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+mn-lt"/>
              </a:rPr>
              <a:t>Uterin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Polip</a:t>
            </a:r>
            <a:endParaRPr lang="en-US" dirty="0">
              <a:latin typeface="+mn-lt"/>
            </a:endParaRPr>
          </a:p>
        </p:txBody>
      </p:sp>
      <p:pic>
        <p:nvPicPr>
          <p:cNvPr id="3" name="polip - Medium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71600" y="1219200"/>
            <a:ext cx="6093883" cy="457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32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0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latin typeface="+mn-lt"/>
              </a:rPr>
              <a:t>Uterin</a:t>
            </a:r>
            <a:r>
              <a:rPr lang="en-US" dirty="0" smtClean="0">
                <a:latin typeface="+mn-lt"/>
              </a:rPr>
              <a:t> septum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charset="2"/>
              <a:buChar char="Ø"/>
              <a:defRPr/>
            </a:pPr>
            <a:endParaRPr lang="tr-TR" dirty="0" smtClean="0"/>
          </a:p>
          <a:p>
            <a:pPr>
              <a:buFont typeface="Wingdings" charset="2"/>
              <a:buChar char="Ø"/>
              <a:defRPr/>
            </a:pPr>
            <a:endParaRPr lang="tr-TR" dirty="0"/>
          </a:p>
          <a:p>
            <a:pPr>
              <a:buFont typeface="Wingdings" charset="2"/>
              <a:buChar char="Ø"/>
              <a:defRPr/>
            </a:pPr>
            <a:r>
              <a:rPr lang="tr-TR" dirty="0" err="1" smtClean="0"/>
              <a:t>İnfertilite</a:t>
            </a:r>
            <a:r>
              <a:rPr lang="tr-TR" dirty="0" smtClean="0"/>
              <a:t>?</a:t>
            </a:r>
            <a:endParaRPr lang="tr-TR" dirty="0"/>
          </a:p>
          <a:p>
            <a:pPr>
              <a:buFont typeface="Wingdings" charset="2"/>
              <a:buChar char="Ø"/>
              <a:defRPr/>
            </a:pPr>
            <a:r>
              <a:rPr lang="tr-TR" dirty="0"/>
              <a:t>Gebelik </a:t>
            </a:r>
            <a:r>
              <a:rPr lang="tr-TR" dirty="0" smtClean="0"/>
              <a:t>kaybı</a:t>
            </a:r>
            <a:endParaRPr lang="tr-TR" dirty="0"/>
          </a:p>
          <a:p>
            <a:pPr>
              <a:buFont typeface="Wingdings" charset="2"/>
              <a:buChar char="Ø"/>
              <a:defRPr/>
            </a:pPr>
            <a:r>
              <a:rPr lang="tr-TR" dirty="0"/>
              <a:t>Anormal </a:t>
            </a:r>
            <a:r>
              <a:rPr lang="tr-TR" dirty="0" smtClean="0"/>
              <a:t>prezantasyon</a:t>
            </a:r>
            <a:endParaRPr lang="tr-TR" dirty="0"/>
          </a:p>
          <a:p>
            <a:pPr>
              <a:buFont typeface="Wingdings" charset="2"/>
              <a:buChar char="Ø"/>
              <a:defRPr/>
            </a:pPr>
            <a:r>
              <a:rPr lang="tr-TR" dirty="0" err="1"/>
              <a:t>Preterm</a:t>
            </a:r>
            <a:r>
              <a:rPr lang="tr-TR" dirty="0"/>
              <a:t> </a:t>
            </a:r>
            <a:r>
              <a:rPr lang="tr-TR" dirty="0" smtClean="0"/>
              <a:t>doğum</a:t>
            </a:r>
            <a:endParaRPr lang="tr-TR" dirty="0"/>
          </a:p>
          <a:p>
            <a:pPr>
              <a:defRPr/>
            </a:pPr>
            <a:endParaRPr lang="en-US" dirty="0"/>
          </a:p>
        </p:txBody>
      </p:sp>
      <p:pic>
        <p:nvPicPr>
          <p:cNvPr id="5" name="Content Placeholder 4" descr="Screen Shot 2016-12-19 at 6.35.06 PM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3" r="6493"/>
          <a:stretch>
            <a:fillRect/>
          </a:stretch>
        </p:blipFill>
        <p:spPr>
          <a:xfrm>
            <a:off x="4724400" y="1524000"/>
            <a:ext cx="4038600" cy="4530725"/>
          </a:xfrm>
        </p:spPr>
      </p:pic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latin typeface="+mn-lt"/>
              </a:rPr>
              <a:t>Uterin</a:t>
            </a:r>
            <a:r>
              <a:rPr lang="en-US" dirty="0" smtClean="0">
                <a:latin typeface="+mn-lt"/>
              </a:rPr>
              <a:t> septum</a:t>
            </a:r>
            <a:endParaRPr lang="en-US" dirty="0">
              <a:latin typeface="+mn-lt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5559" b="25559"/>
          <a:stretch>
            <a:fillRect/>
          </a:stretch>
        </p:blipFill>
        <p:spPr>
          <a:xfrm>
            <a:off x="1066800" y="1447800"/>
            <a:ext cx="6750050" cy="2514600"/>
          </a:xfrm>
        </p:spPr>
      </p:pic>
      <p:sp>
        <p:nvSpPr>
          <p:cNvPr id="7" name="Rectangle 6"/>
          <p:cNvSpPr/>
          <p:nvPr/>
        </p:nvSpPr>
        <p:spPr>
          <a:xfrm>
            <a:off x="1143000" y="4114800"/>
            <a:ext cx="6553200" cy="15700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85750" indent="-285750">
              <a:buFont typeface="Courier New"/>
              <a:buChar char="o"/>
              <a:defRPr/>
            </a:pPr>
            <a:r>
              <a:rPr lang="tr-TR" sz="2400" dirty="0" err="1"/>
              <a:t>Septum</a:t>
            </a:r>
            <a:r>
              <a:rPr lang="tr-TR" sz="2400" dirty="0"/>
              <a:t> orta hattan, en az </a:t>
            </a:r>
            <a:r>
              <a:rPr lang="tr-TR" sz="2400" dirty="0" err="1"/>
              <a:t>vasküler</a:t>
            </a:r>
            <a:r>
              <a:rPr lang="tr-TR" sz="2400" dirty="0"/>
              <a:t> alandan kesilir. </a:t>
            </a:r>
          </a:p>
          <a:p>
            <a:pPr marL="285750" indent="-285750">
              <a:buFont typeface="Courier New"/>
              <a:buChar char="o"/>
              <a:defRPr/>
            </a:pPr>
            <a:r>
              <a:rPr lang="tr-TR" sz="2400" dirty="0"/>
              <a:t>Alt sınırdan başlanır, </a:t>
            </a:r>
            <a:r>
              <a:rPr lang="tr-TR" sz="2400" dirty="0" err="1"/>
              <a:t>fundusa</a:t>
            </a:r>
            <a:r>
              <a:rPr lang="tr-TR" sz="2400" dirty="0"/>
              <a:t> doğru yavaşça kesilir. </a:t>
            </a:r>
            <a:endParaRPr lang="en-US" sz="2400" dirty="0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+mn-lt"/>
              </a:rPr>
              <a:t>Ofis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Histeroskopi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3733800" cy="3429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800" dirty="0" err="1" smtClean="0"/>
              <a:t>Uterin</a:t>
            </a:r>
            <a:r>
              <a:rPr lang="en-US" sz="2800" dirty="0" smtClean="0"/>
              <a:t> </a:t>
            </a:r>
            <a:r>
              <a:rPr lang="en-US" sz="2800" dirty="0" err="1" smtClean="0"/>
              <a:t>kavitenin</a:t>
            </a:r>
            <a:r>
              <a:rPr lang="en-US" sz="2800" dirty="0" smtClean="0"/>
              <a:t> </a:t>
            </a:r>
            <a:r>
              <a:rPr lang="en-US" sz="2800" dirty="0" err="1" smtClean="0"/>
              <a:t>servikal</a:t>
            </a:r>
            <a:r>
              <a:rPr lang="en-US" sz="2800" dirty="0" smtClean="0"/>
              <a:t> </a:t>
            </a:r>
            <a:r>
              <a:rPr lang="en-US" sz="2800" dirty="0" err="1" smtClean="0"/>
              <a:t>kanal</a:t>
            </a:r>
            <a:r>
              <a:rPr lang="en-US" sz="2800" dirty="0" smtClean="0"/>
              <a:t> </a:t>
            </a:r>
            <a:r>
              <a:rPr lang="en-US" sz="2800" dirty="0" err="1" smtClean="0"/>
              <a:t>yolu</a:t>
            </a:r>
            <a:r>
              <a:rPr lang="en-US" sz="2800" dirty="0" smtClean="0"/>
              <a:t> </a:t>
            </a:r>
            <a:r>
              <a:rPr lang="en-US" sz="2800" dirty="0" err="1" smtClean="0"/>
              <a:t>ile</a:t>
            </a:r>
            <a:r>
              <a:rPr lang="en-US" sz="2800" dirty="0" smtClean="0"/>
              <a:t> </a:t>
            </a:r>
            <a:r>
              <a:rPr lang="en-US" sz="2800" dirty="0" err="1" smtClean="0"/>
              <a:t>doğrudan</a:t>
            </a:r>
            <a:r>
              <a:rPr lang="en-US" sz="2800" dirty="0" smtClean="0"/>
              <a:t> </a:t>
            </a:r>
            <a:r>
              <a:rPr lang="en-US" sz="2800" dirty="0" err="1" smtClean="0"/>
              <a:t>incelenmesidir</a:t>
            </a:r>
            <a:endParaRPr lang="en-US" sz="2800" dirty="0" smtClean="0"/>
          </a:p>
          <a:p>
            <a:r>
              <a:rPr lang="en-US" sz="2800" dirty="0" err="1" smtClean="0"/>
              <a:t>Diagnostik</a:t>
            </a:r>
            <a:r>
              <a:rPr lang="en-US" sz="2800" dirty="0" smtClean="0"/>
              <a:t> </a:t>
            </a:r>
            <a:r>
              <a:rPr lang="en-US" sz="2800" dirty="0" err="1" smtClean="0"/>
              <a:t>girişimler</a:t>
            </a:r>
            <a:endParaRPr lang="en-US" sz="2800" dirty="0" smtClean="0"/>
          </a:p>
          <a:p>
            <a:r>
              <a:rPr lang="en-US" sz="2800" dirty="0" err="1" smtClean="0"/>
              <a:t>Minör</a:t>
            </a:r>
            <a:r>
              <a:rPr lang="en-US" sz="2800" dirty="0" smtClean="0"/>
              <a:t> </a:t>
            </a:r>
            <a:r>
              <a:rPr lang="en-US" sz="2800" dirty="0" err="1" smtClean="0"/>
              <a:t>cerrahi</a:t>
            </a:r>
            <a:r>
              <a:rPr lang="en-US" sz="2800" dirty="0" smtClean="0"/>
              <a:t> </a:t>
            </a:r>
            <a:r>
              <a:rPr lang="en-US" sz="2800" dirty="0" err="1" smtClean="0"/>
              <a:t>girişimler</a:t>
            </a:r>
            <a:r>
              <a:rPr lang="en-US" sz="2800" dirty="0" smtClean="0"/>
              <a:t> </a:t>
            </a:r>
            <a:r>
              <a:rPr lang="en-US" sz="2800" dirty="0" err="1" smtClean="0"/>
              <a:t>yapılabilir</a:t>
            </a:r>
            <a:endParaRPr lang="en-US" sz="2800" dirty="0"/>
          </a:p>
        </p:txBody>
      </p:sp>
      <p:pic>
        <p:nvPicPr>
          <p:cNvPr id="8" name="diagnostik - Medium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8200" y="1447800"/>
            <a:ext cx="4267199" cy="36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823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+mn-lt"/>
              </a:rPr>
              <a:t>Uterin</a:t>
            </a:r>
            <a:r>
              <a:rPr lang="en-US" dirty="0" smtClean="0">
                <a:latin typeface="+mn-lt"/>
              </a:rPr>
              <a:t> Septum</a:t>
            </a:r>
            <a:endParaRPr lang="en-US" dirty="0">
              <a:latin typeface="+mn-lt"/>
            </a:endParaRPr>
          </a:p>
        </p:txBody>
      </p:sp>
      <p:pic>
        <p:nvPicPr>
          <p:cNvPr id="4" name="septum 2 1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7070" y="1526626"/>
            <a:ext cx="7076600" cy="4551003"/>
          </a:xfrm>
        </p:spPr>
      </p:pic>
    </p:spTree>
    <p:extLst>
      <p:ext uri="{BB962C8B-B14F-4D97-AF65-F5344CB8AC3E}">
        <p14:creationId xmlns:p14="http://schemas.microsoft.com/office/powerpoint/2010/main" val="105557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latin typeface="+mn-lt"/>
              </a:rPr>
              <a:t>Rest </a:t>
            </a:r>
            <a:r>
              <a:rPr lang="en-US" dirty="0" err="1" smtClean="0">
                <a:latin typeface="+mn-lt"/>
              </a:rPr>
              <a:t>Plasenta</a:t>
            </a:r>
            <a:endParaRPr lang="en-US" dirty="0">
              <a:latin typeface="+mn-lt"/>
            </a:endParaRPr>
          </a:p>
        </p:txBody>
      </p:sp>
      <p:pic>
        <p:nvPicPr>
          <p:cNvPr id="3" name="rest histeroskop - kiraz-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4400" y="1143000"/>
            <a:ext cx="6239934" cy="467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Rest </a:t>
            </a:r>
            <a:r>
              <a:rPr lang="en-US" dirty="0" err="1" smtClean="0">
                <a:latin typeface="+mn-lt"/>
              </a:rPr>
              <a:t>Plasenta</a:t>
            </a:r>
            <a:endParaRPr lang="en-US" dirty="0">
              <a:latin typeface="+mn-lt"/>
            </a:endParaRPr>
          </a:p>
        </p:txBody>
      </p:sp>
      <p:pic>
        <p:nvPicPr>
          <p:cNvPr id="6" name="rest histeroskop -özlem.mo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54899" y="1676400"/>
            <a:ext cx="5079554" cy="3810000"/>
          </a:xfrm>
        </p:spPr>
      </p:pic>
      <p:pic>
        <p:nvPicPr>
          <p:cNvPr id="9" name="Picture 8" descr="ÖZLEM3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676400"/>
            <a:ext cx="3276600" cy="2133600"/>
          </a:xfrm>
          <a:prstGeom prst="rect">
            <a:avLst/>
          </a:prstGeom>
        </p:spPr>
      </p:pic>
      <p:pic>
        <p:nvPicPr>
          <p:cNvPr id="10" name="Picture 9" descr="ÖZLEM 4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886200"/>
            <a:ext cx="33528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507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9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latin typeface="+mn-lt"/>
              </a:rPr>
              <a:t>Uterin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Sineş</a:t>
            </a:r>
            <a:r>
              <a:rPr lang="en-US" dirty="0" err="1">
                <a:latin typeface="+mn-lt"/>
              </a:rPr>
              <a:t>i</a:t>
            </a:r>
            <a:endParaRPr lang="en-US" dirty="0">
              <a:latin typeface="+mn-lt"/>
            </a:endParaRPr>
          </a:p>
        </p:txBody>
      </p:sp>
      <p:pic>
        <p:nvPicPr>
          <p:cNvPr id="3" name="sineşi kermş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" y="990600"/>
            <a:ext cx="6813551" cy="5110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9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+mn-lt"/>
              </a:rPr>
              <a:t>Minirezektoskop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4267200" cy="335279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400" dirty="0" smtClean="0"/>
              <a:t>16 </a:t>
            </a:r>
            <a:r>
              <a:rPr lang="en-US" sz="2400" dirty="0" err="1" smtClean="0"/>
              <a:t>fr</a:t>
            </a:r>
            <a:endParaRPr lang="en-US" sz="2400" dirty="0" smtClean="0"/>
          </a:p>
          <a:p>
            <a:r>
              <a:rPr lang="en-US" sz="2400" dirty="0" smtClean="0"/>
              <a:t>Endometrial </a:t>
            </a:r>
            <a:r>
              <a:rPr lang="en-US" sz="2400" dirty="0" err="1" smtClean="0"/>
              <a:t>polipler</a:t>
            </a:r>
            <a:endParaRPr lang="en-US" sz="2400" dirty="0" smtClean="0"/>
          </a:p>
          <a:p>
            <a:r>
              <a:rPr lang="en-US" sz="2400" dirty="0" smtClean="0"/>
              <a:t>&lt;3 cm tip 0/1 </a:t>
            </a:r>
            <a:r>
              <a:rPr lang="en-US" sz="2400" dirty="0" err="1" smtClean="0"/>
              <a:t>myomlar</a:t>
            </a:r>
            <a:endParaRPr lang="en-US" sz="2400" dirty="0" smtClean="0"/>
          </a:p>
          <a:p>
            <a:pPr marL="344487" lvl="1" indent="0">
              <a:buNone/>
            </a:pPr>
            <a:r>
              <a:rPr lang="en-US" sz="2000" dirty="0" smtClean="0"/>
              <a:t>    </a:t>
            </a:r>
            <a:r>
              <a:rPr lang="en-US" sz="2000" dirty="0" err="1" smtClean="0"/>
              <a:t>tedavi</a:t>
            </a:r>
            <a:r>
              <a:rPr lang="en-US" sz="2000" dirty="0" smtClean="0"/>
              <a:t> </a:t>
            </a:r>
            <a:r>
              <a:rPr lang="en-US" sz="2000" dirty="0" err="1" smtClean="0"/>
              <a:t>edilebilir</a:t>
            </a:r>
            <a:r>
              <a:rPr lang="en-US" sz="2000" dirty="0" smtClean="0"/>
              <a:t>.  </a:t>
            </a:r>
          </a:p>
          <a:p>
            <a:pPr marL="344487" lvl="1" indent="0">
              <a:buNone/>
            </a:pPr>
            <a:endParaRPr lang="en-US" sz="2000" dirty="0" smtClean="0"/>
          </a:p>
          <a:p>
            <a:pPr marL="344487" lvl="1" indent="0">
              <a:buNone/>
            </a:pPr>
            <a:r>
              <a:rPr lang="en-US" sz="1800" dirty="0" err="1" smtClean="0">
                <a:solidFill>
                  <a:schemeClr val="accent1">
                    <a:lumMod val="75000"/>
                  </a:schemeClr>
                </a:solidFill>
              </a:rPr>
              <a:t>Papalampros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 P et al. </a:t>
            </a:r>
            <a:r>
              <a:rPr lang="en-US" sz="1800" dirty="0" err="1" smtClean="0">
                <a:solidFill>
                  <a:schemeClr val="accent1">
                    <a:lumMod val="75000"/>
                  </a:schemeClr>
                </a:solidFill>
              </a:rPr>
              <a:t>Acta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1">
                    <a:lumMod val="75000"/>
                  </a:schemeClr>
                </a:solidFill>
              </a:rPr>
              <a:t>Obstetrica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en-US" sz="1800" dirty="0" err="1" smtClean="0">
                <a:solidFill>
                  <a:schemeClr val="accent1">
                    <a:lumMod val="75000"/>
                  </a:schemeClr>
                </a:solidFill>
              </a:rPr>
              <a:t>Gynecologica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. 2009</a:t>
            </a:r>
          </a:p>
          <a:p>
            <a:pPr marL="344487" lvl="1" indent="0">
              <a:buNone/>
            </a:pP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3" descr="Ekran Resmi 2017-04-28 19.21.4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3733800"/>
            <a:ext cx="2895600" cy="2398285"/>
          </a:xfrm>
          <a:prstGeom prst="rect">
            <a:avLst/>
          </a:prstGeom>
        </p:spPr>
      </p:pic>
      <p:pic>
        <p:nvPicPr>
          <p:cNvPr id="5" name="Picture 4" descr="Ekran Resmi 2017-04-28 19.21.1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371600"/>
            <a:ext cx="3065839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386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+mn-lt"/>
              </a:rPr>
              <a:t>Sonuç-Ofis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 smtClean="0">
                <a:latin typeface="+mn-lt"/>
              </a:rPr>
              <a:t>Histeroskopi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Minimal </a:t>
            </a:r>
            <a:r>
              <a:rPr lang="en-US" dirty="0" err="1" smtClean="0"/>
              <a:t>invaziv</a:t>
            </a:r>
            <a:endParaRPr lang="en-US" dirty="0" smtClean="0"/>
          </a:p>
          <a:p>
            <a:r>
              <a:rPr lang="en-US" dirty="0" err="1" smtClean="0"/>
              <a:t>Ofis</a:t>
            </a:r>
            <a:r>
              <a:rPr lang="en-US" dirty="0" smtClean="0"/>
              <a:t> </a:t>
            </a:r>
            <a:r>
              <a:rPr lang="en-US" dirty="0" err="1" smtClean="0"/>
              <a:t>tabanlı</a:t>
            </a:r>
            <a:endParaRPr lang="en-US" dirty="0" smtClean="0"/>
          </a:p>
          <a:p>
            <a:r>
              <a:rPr lang="en-US" dirty="0" err="1" smtClean="0"/>
              <a:t>Kısa</a:t>
            </a:r>
            <a:r>
              <a:rPr lang="en-US" dirty="0" smtClean="0"/>
              <a:t> </a:t>
            </a:r>
            <a:r>
              <a:rPr lang="en-US" dirty="0" err="1" smtClean="0"/>
              <a:t>süreli</a:t>
            </a:r>
            <a:endParaRPr lang="en-US" dirty="0" smtClean="0"/>
          </a:p>
          <a:p>
            <a:r>
              <a:rPr lang="en-US" dirty="0" smtClean="0"/>
              <a:t>Hasta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konforlu</a:t>
            </a:r>
            <a:endParaRPr lang="en-US" dirty="0" smtClean="0"/>
          </a:p>
          <a:p>
            <a:r>
              <a:rPr lang="en-US" dirty="0" smtClean="0"/>
              <a:t>1- 2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içinde</a:t>
            </a:r>
            <a:r>
              <a:rPr lang="en-US" dirty="0" smtClean="0"/>
              <a:t> hasta </a:t>
            </a:r>
            <a:r>
              <a:rPr lang="en-US" dirty="0" err="1" smtClean="0"/>
              <a:t>taburcu</a:t>
            </a:r>
            <a:r>
              <a:rPr lang="en-US" dirty="0" smtClean="0"/>
              <a:t> </a:t>
            </a:r>
            <a:r>
              <a:rPr lang="en-US" dirty="0" err="1" smtClean="0"/>
              <a:t>olabi</a:t>
            </a:r>
            <a:r>
              <a:rPr lang="en-US" dirty="0" err="1" smtClean="0"/>
              <a:t>lir</a:t>
            </a:r>
            <a:endParaRPr lang="en-US" dirty="0" smtClean="0"/>
          </a:p>
          <a:p>
            <a:r>
              <a:rPr lang="en-US" dirty="0" smtClean="0"/>
              <a:t>“</a:t>
            </a:r>
            <a:r>
              <a:rPr lang="en-US" dirty="0" err="1" smtClean="0"/>
              <a:t>Gör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tedavi</a:t>
            </a:r>
            <a:r>
              <a:rPr lang="en-US" dirty="0" smtClean="0"/>
              <a:t> et” </a:t>
            </a:r>
            <a:r>
              <a:rPr lang="en-US" dirty="0" err="1" smtClean="0"/>
              <a:t>imkanı</a:t>
            </a:r>
            <a:r>
              <a:rPr lang="en-US" dirty="0" smtClean="0"/>
              <a:t> </a:t>
            </a:r>
            <a:r>
              <a:rPr lang="en-US" dirty="0" err="1" smtClean="0"/>
              <a:t>verir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943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362200"/>
            <a:ext cx="6781800" cy="11398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Teşekkür</a:t>
            </a:r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Ederim</a:t>
            </a:r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</a:t>
            </a:r>
            <a:endParaRPr lang="en-US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9154" name="4 Resim" descr="bahceci_logo_kucu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25" y="5181600"/>
            <a:ext cx="711200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5664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>
                <a:latin typeface="+mn-lt"/>
              </a:rPr>
              <a:t>Ne zaman….?</a:t>
            </a:r>
            <a:endParaRPr lang="tr-TR" dirty="0">
              <a:latin typeface="+mn-lt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810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tr-TR" sz="2800" dirty="0" smtClean="0"/>
              <a:t>İdeali </a:t>
            </a:r>
            <a:r>
              <a:rPr lang="tr-TR" sz="2800" dirty="0" err="1" smtClean="0"/>
              <a:t>postmenstruel</a:t>
            </a:r>
            <a:r>
              <a:rPr lang="tr-TR" sz="2800" dirty="0" smtClean="0"/>
              <a:t> dönem (</a:t>
            </a:r>
            <a:r>
              <a:rPr lang="tr-TR" sz="2800" dirty="0" err="1" smtClean="0"/>
              <a:t>Proliferatif</a:t>
            </a:r>
            <a:r>
              <a:rPr lang="tr-TR" sz="2800" dirty="0" smtClean="0"/>
              <a:t> </a:t>
            </a:r>
            <a:r>
              <a:rPr lang="tr-TR" sz="2800" dirty="0" smtClean="0"/>
              <a:t>faz)</a:t>
            </a:r>
            <a:endParaRPr lang="tr-TR" sz="2800" dirty="0" smtClean="0"/>
          </a:p>
          <a:p>
            <a:pPr>
              <a:defRPr/>
            </a:pPr>
            <a:r>
              <a:rPr lang="tr-TR" sz="2800" dirty="0" smtClean="0"/>
              <a:t>Neden </a:t>
            </a:r>
            <a:r>
              <a:rPr lang="tr-TR" sz="2800" dirty="0" err="1" smtClean="0"/>
              <a:t>Prolferatif</a:t>
            </a:r>
            <a:r>
              <a:rPr lang="tr-TR" sz="2800" dirty="0" smtClean="0"/>
              <a:t> faz??.</a:t>
            </a:r>
            <a:endParaRPr lang="tr-TR" sz="2800" dirty="0"/>
          </a:p>
          <a:p>
            <a:pPr lvl="1">
              <a:defRPr/>
            </a:pPr>
            <a:r>
              <a:rPr lang="tr-TR" sz="2400" dirty="0" smtClean="0"/>
              <a:t>Bu dönemde </a:t>
            </a:r>
            <a:r>
              <a:rPr lang="tr-TR" sz="2400" dirty="0" err="1" smtClean="0"/>
              <a:t>isthmus</a:t>
            </a:r>
            <a:r>
              <a:rPr lang="tr-TR" sz="2400" dirty="0" smtClean="0"/>
              <a:t> </a:t>
            </a:r>
            <a:r>
              <a:rPr lang="tr-TR" sz="2400" dirty="0" err="1" smtClean="0"/>
              <a:t>hipotonik</a:t>
            </a:r>
            <a:r>
              <a:rPr lang="tr-TR" sz="2400" dirty="0" smtClean="0"/>
              <a:t>..kolay manipüle edilebilir</a:t>
            </a:r>
          </a:p>
          <a:p>
            <a:pPr lvl="1">
              <a:defRPr/>
            </a:pPr>
            <a:r>
              <a:rPr lang="tr-TR" sz="2800" dirty="0" err="1" smtClean="0"/>
              <a:t>Endometrium</a:t>
            </a:r>
            <a:r>
              <a:rPr lang="tr-TR" sz="2800" dirty="0" smtClean="0"/>
              <a:t> henüz yeterince </a:t>
            </a:r>
            <a:r>
              <a:rPr lang="tr-TR" sz="2800" dirty="0" err="1" smtClean="0"/>
              <a:t>kalınlaşmamış..optimum</a:t>
            </a:r>
            <a:r>
              <a:rPr lang="tr-TR" sz="2800" dirty="0" smtClean="0"/>
              <a:t> gözlem</a:t>
            </a:r>
          </a:p>
          <a:p>
            <a:pPr lvl="1">
              <a:defRPr/>
            </a:pPr>
            <a:r>
              <a:rPr lang="tr-TR" sz="2800" dirty="0" smtClean="0"/>
              <a:t>Gebelik ihtimali bu dönemde minimal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tr-TR" dirty="0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3581400" y="5562600"/>
            <a:ext cx="4968875" cy="6143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0"/>
              <a:buChar char="n"/>
              <a:defRPr sz="30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0"/>
              <a:buChar char="q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0"/>
              <a:buChar char="n"/>
              <a:defRPr sz="2200">
                <a:solidFill>
                  <a:schemeClr val="tx1"/>
                </a:solidFill>
                <a:latin typeface="+mn-lt"/>
                <a:ea typeface="+mn-ea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0"/>
              <a:buChar char="q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Font typeface="Wingdings" charset="0"/>
              <a:buNone/>
              <a:defRPr/>
            </a:pPr>
            <a:endParaRPr lang="tr-TR" sz="1600" b="1" i="1" dirty="0">
              <a:solidFill>
                <a:schemeClr val="accent1">
                  <a:lumMod val="75000"/>
                </a:schemeClr>
              </a:solidFill>
              <a:latin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02925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latin typeface="+mn-lt"/>
              </a:rPr>
              <a:t>Ofis</a:t>
            </a:r>
            <a:r>
              <a:rPr lang="en-US" dirty="0" smtClean="0">
                <a:latin typeface="+mn-lt"/>
              </a:rPr>
              <a:t> </a:t>
            </a:r>
            <a:r>
              <a:rPr lang="en-US" dirty="0" err="1">
                <a:latin typeface="+mn-lt"/>
              </a:rPr>
              <a:t>H</a:t>
            </a:r>
            <a:r>
              <a:rPr lang="en-US" dirty="0" err="1" smtClean="0">
                <a:latin typeface="+mn-lt"/>
              </a:rPr>
              <a:t>isteroskopi</a:t>
            </a:r>
            <a:endParaRPr lang="en-US" dirty="0">
              <a:latin typeface="+mn-lt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600200"/>
            <a:ext cx="4191000" cy="422592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az</a:t>
            </a:r>
            <a:r>
              <a:rPr lang="en-US" dirty="0" smtClean="0"/>
              <a:t> </a:t>
            </a:r>
            <a:r>
              <a:rPr lang="en-US" dirty="0" err="1" smtClean="0"/>
              <a:t>ağrılı</a:t>
            </a:r>
            <a:r>
              <a:rPr lang="en-US" dirty="0" smtClean="0"/>
              <a:t> </a:t>
            </a:r>
            <a:r>
              <a:rPr lang="en-US" dirty="0" err="1" smtClean="0"/>
              <a:t>eğer</a:t>
            </a: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 lvl="1">
              <a:defRPr/>
            </a:pPr>
            <a:r>
              <a:rPr lang="en-US" dirty="0" smtClean="0"/>
              <a:t>3 mm </a:t>
            </a:r>
            <a:r>
              <a:rPr lang="en-US" dirty="0" err="1" smtClean="0"/>
              <a:t>histeroskop</a:t>
            </a:r>
            <a:endParaRPr lang="en-US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r>
              <a:rPr lang="en-US" dirty="0" err="1" smtClean="0"/>
              <a:t>Geleneksel</a:t>
            </a:r>
            <a:r>
              <a:rPr lang="en-US" dirty="0" smtClean="0"/>
              <a:t> </a:t>
            </a:r>
            <a:r>
              <a:rPr lang="en-US" dirty="0" err="1" smtClean="0"/>
              <a:t>yöntem</a:t>
            </a:r>
            <a:r>
              <a:rPr lang="en-US" dirty="0" smtClean="0"/>
              <a:t> </a:t>
            </a:r>
          </a:p>
          <a:p>
            <a:pPr marL="365760" lvl="1" indent="0">
              <a:buFont typeface="Wingdings" charset="0"/>
              <a:buNone/>
              <a:defRPr/>
            </a:pP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yerine</a:t>
            </a:r>
            <a:r>
              <a:rPr lang="en-US" dirty="0" smtClean="0"/>
              <a:t> </a:t>
            </a:r>
            <a:r>
              <a:rPr lang="en-US" dirty="0" err="1" smtClean="0"/>
              <a:t>vaginoskopik</a:t>
            </a:r>
            <a:endParaRPr lang="en-US" dirty="0"/>
          </a:p>
        </p:txBody>
      </p:sp>
      <p:pic>
        <p:nvPicPr>
          <p:cNvPr id="4" name="Picture 3" descr="Ekran Resmi 2017-04-27 18.39.4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1524001"/>
            <a:ext cx="3451671" cy="2003932"/>
          </a:xfrm>
          <a:prstGeom prst="rect">
            <a:avLst/>
          </a:prstGeom>
        </p:spPr>
      </p:pic>
      <p:pic>
        <p:nvPicPr>
          <p:cNvPr id="5" name="Picture 4" descr="Ekran Resmi 2017-04-28 20.37.4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657600"/>
            <a:ext cx="3493715" cy="2032981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aginoscopic 1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00400" y="2057400"/>
            <a:ext cx="5410200" cy="2959507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39825"/>
          </a:xfrm>
        </p:spPr>
        <p:txBody>
          <a:bodyPr/>
          <a:lstStyle/>
          <a:p>
            <a:r>
              <a:rPr lang="en-US" sz="4400" dirty="0" smtClean="0">
                <a:solidFill>
                  <a:srgbClr val="008000"/>
                </a:solidFill>
                <a:latin typeface="+mn-lt"/>
              </a:rPr>
              <a:t>         </a:t>
            </a:r>
            <a:r>
              <a:rPr lang="en-US" sz="4400" dirty="0" err="1" smtClean="0">
                <a:solidFill>
                  <a:srgbClr val="008000"/>
                </a:solidFill>
                <a:latin typeface="+mn-lt"/>
              </a:rPr>
              <a:t>Vaginoskopik</a:t>
            </a:r>
            <a:r>
              <a:rPr lang="en-US" sz="4400" dirty="0" smtClean="0">
                <a:solidFill>
                  <a:srgbClr val="008000"/>
                </a:solidFill>
                <a:latin typeface="+mn-lt"/>
              </a:rPr>
              <a:t>  </a:t>
            </a:r>
            <a:r>
              <a:rPr lang="en-US" sz="4400" dirty="0" err="1" smtClean="0">
                <a:solidFill>
                  <a:srgbClr val="008000"/>
                </a:solidFill>
                <a:latin typeface="+mn-lt"/>
              </a:rPr>
              <a:t>yöntem</a:t>
            </a:r>
            <a:endParaRPr lang="en-US" dirty="0">
              <a:solidFill>
                <a:srgbClr val="008000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2590800"/>
            <a:ext cx="2743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u"/>
            </a:pPr>
            <a:r>
              <a:rPr lang="en-US" sz="2000" dirty="0" smtClean="0"/>
              <a:t>No touch </a:t>
            </a:r>
            <a:r>
              <a:rPr lang="en-US" sz="2000" dirty="0" err="1" smtClean="0"/>
              <a:t>tekniği</a:t>
            </a:r>
            <a:endParaRPr lang="en-US" sz="2000" dirty="0" smtClean="0"/>
          </a:p>
          <a:p>
            <a:pPr marL="285750" indent="-285750">
              <a:buFont typeface="Wingdings" charset="2"/>
              <a:buChar char="u"/>
            </a:pPr>
            <a:endParaRPr lang="en-US" sz="2000" dirty="0" smtClean="0"/>
          </a:p>
          <a:p>
            <a:pPr marL="285750" indent="-285750">
              <a:buFont typeface="Wingdings" charset="2"/>
              <a:buChar char="u"/>
            </a:pPr>
            <a:r>
              <a:rPr lang="en-US" sz="2000" dirty="0" err="1" smtClean="0"/>
              <a:t>Bettochi</a:t>
            </a:r>
            <a:r>
              <a:rPr lang="en-US" sz="2000" dirty="0" smtClean="0"/>
              <a:t> </a:t>
            </a:r>
            <a:r>
              <a:rPr lang="en-US" sz="2000" dirty="0" err="1" smtClean="0"/>
              <a:t>tarafından</a:t>
            </a:r>
            <a:r>
              <a:rPr lang="en-US" sz="2000" dirty="0" smtClean="0"/>
              <a:t> </a:t>
            </a:r>
            <a:r>
              <a:rPr lang="en-US" sz="2000" dirty="0" err="1" smtClean="0"/>
              <a:t>tanımlanmıştır</a:t>
            </a:r>
            <a:endParaRPr lang="en-US" sz="2000" dirty="0" smtClean="0"/>
          </a:p>
          <a:p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685800" y="5562600"/>
            <a:ext cx="609600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charset="0"/>
              <a:buNone/>
              <a:defRPr/>
            </a:pPr>
            <a:r>
              <a:rPr lang="tr-TR" b="1" i="1" dirty="0" err="1">
                <a:solidFill>
                  <a:schemeClr val="accent1">
                    <a:lumMod val="75000"/>
                  </a:schemeClr>
                </a:solidFill>
                <a:latin typeface="Comic Sans MS" charset="0"/>
              </a:rPr>
              <a:t>Bettochi</a:t>
            </a:r>
            <a:r>
              <a:rPr lang="tr-TR" b="1" i="1" dirty="0">
                <a:solidFill>
                  <a:schemeClr val="accent1">
                    <a:lumMod val="75000"/>
                  </a:schemeClr>
                </a:solidFill>
                <a:latin typeface="Comic Sans MS" charset="0"/>
              </a:rPr>
              <a:t> S, J </a:t>
            </a:r>
            <a:r>
              <a:rPr lang="tr-TR" b="1" i="1" dirty="0" err="1">
                <a:solidFill>
                  <a:schemeClr val="accent1">
                    <a:lumMod val="75000"/>
                  </a:schemeClr>
                </a:solidFill>
                <a:latin typeface="Comic Sans MS" charset="0"/>
              </a:rPr>
              <a:t>Am</a:t>
            </a:r>
            <a:r>
              <a:rPr lang="tr-TR" b="1" i="1" dirty="0">
                <a:solidFill>
                  <a:schemeClr val="accent1">
                    <a:lumMod val="75000"/>
                  </a:schemeClr>
                </a:solidFill>
                <a:latin typeface="Comic Sans MS" charset="0"/>
              </a:rPr>
              <a:t> </a:t>
            </a:r>
            <a:r>
              <a:rPr lang="tr-TR" b="1" i="1" dirty="0" err="1">
                <a:solidFill>
                  <a:schemeClr val="accent1">
                    <a:lumMod val="75000"/>
                  </a:schemeClr>
                </a:solidFill>
                <a:latin typeface="Comic Sans MS" charset="0"/>
              </a:rPr>
              <a:t>Assoc</a:t>
            </a:r>
            <a:r>
              <a:rPr lang="tr-TR" b="1" i="1" dirty="0">
                <a:solidFill>
                  <a:schemeClr val="accent1">
                    <a:lumMod val="75000"/>
                  </a:schemeClr>
                </a:solidFill>
                <a:latin typeface="Comic Sans MS" charset="0"/>
              </a:rPr>
              <a:t> </a:t>
            </a:r>
            <a:r>
              <a:rPr lang="tr-TR" b="1" i="1" dirty="0" err="1">
                <a:solidFill>
                  <a:schemeClr val="accent1">
                    <a:lumMod val="75000"/>
                  </a:schemeClr>
                </a:solidFill>
                <a:latin typeface="Comic Sans MS" charset="0"/>
              </a:rPr>
              <a:t>Gynecol</a:t>
            </a:r>
            <a:r>
              <a:rPr lang="tr-TR" b="1" i="1" dirty="0">
                <a:solidFill>
                  <a:schemeClr val="accent1">
                    <a:lumMod val="75000"/>
                  </a:schemeClr>
                </a:solidFill>
                <a:latin typeface="Comic Sans MS" charset="0"/>
              </a:rPr>
              <a:t> </a:t>
            </a:r>
            <a:r>
              <a:rPr lang="tr-TR" b="1" i="1" dirty="0" err="1">
                <a:solidFill>
                  <a:schemeClr val="accent1">
                    <a:lumMod val="75000"/>
                  </a:schemeClr>
                </a:solidFill>
                <a:latin typeface="Comic Sans MS" charset="0"/>
              </a:rPr>
              <a:t>Laparosc</a:t>
            </a:r>
            <a:r>
              <a:rPr lang="tr-TR" b="1" i="1" dirty="0">
                <a:solidFill>
                  <a:schemeClr val="accent1">
                    <a:lumMod val="75000"/>
                  </a:schemeClr>
                </a:solidFill>
                <a:latin typeface="Comic Sans MS" charset="0"/>
              </a:rPr>
              <a:t> 1996</a:t>
            </a:r>
          </a:p>
        </p:txBody>
      </p:sp>
    </p:spTree>
    <p:extLst>
      <p:ext uri="{BB962C8B-B14F-4D97-AF65-F5344CB8AC3E}">
        <p14:creationId xmlns:p14="http://schemas.microsoft.com/office/powerpoint/2010/main" val="134664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229600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4000" dirty="0" err="1" smtClean="0">
                <a:solidFill>
                  <a:srgbClr val="008000"/>
                </a:solidFill>
                <a:latin typeface="+mn-lt"/>
              </a:rPr>
              <a:t>Vaginoskopik</a:t>
            </a:r>
            <a:r>
              <a:rPr lang="en-US" sz="4000" dirty="0" smtClean="0">
                <a:solidFill>
                  <a:srgbClr val="008000"/>
                </a:solidFill>
                <a:latin typeface="+mn-lt"/>
              </a:rPr>
              <a:t>  vs. </a:t>
            </a:r>
            <a:r>
              <a:rPr lang="en-US" sz="4000" dirty="0" err="1" smtClean="0">
                <a:solidFill>
                  <a:srgbClr val="008000"/>
                </a:solidFill>
                <a:latin typeface="+mn-lt"/>
              </a:rPr>
              <a:t>geleneksel</a:t>
            </a:r>
            <a:r>
              <a:rPr lang="en-US" sz="4000" dirty="0" smtClean="0">
                <a:solidFill>
                  <a:srgbClr val="008000"/>
                </a:solidFill>
                <a:latin typeface="+mn-lt"/>
              </a:rPr>
              <a:t> ?</a:t>
            </a:r>
            <a:r>
              <a:rPr lang="en-US" dirty="0" smtClean="0">
                <a:solidFill>
                  <a:srgbClr val="008000"/>
                </a:solidFill>
                <a:latin typeface="+mn-lt"/>
              </a:rPr>
              <a:t/>
            </a:r>
            <a:br>
              <a:rPr lang="en-US" dirty="0" smtClean="0">
                <a:solidFill>
                  <a:srgbClr val="008000"/>
                </a:solidFill>
                <a:latin typeface="+mn-lt"/>
              </a:rPr>
            </a:br>
            <a:endParaRPr lang="en-US" dirty="0">
              <a:solidFill>
                <a:srgbClr val="008000"/>
              </a:solidFill>
              <a:latin typeface="+mn-lt"/>
            </a:endParaRPr>
          </a:p>
        </p:txBody>
      </p:sp>
      <p:pic>
        <p:nvPicPr>
          <p:cNvPr id="19458" name="Picture 2" descr="Screen Shot 2015-02-24 at 9.09.1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667000"/>
            <a:ext cx="7924800" cy="291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2" descr="Ekran Resmi 2017-04-21 20.49.2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219200"/>
            <a:ext cx="2057400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3" descr="Ekran Resmi 2017-04-21 20.49.4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066800"/>
            <a:ext cx="2430463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>
                <a:solidFill>
                  <a:srgbClr val="008000"/>
                </a:solidFill>
                <a:latin typeface="+mn-lt"/>
              </a:rPr>
              <a:t>Misoprostol ?</a:t>
            </a:r>
            <a:endParaRPr lang="en-US" dirty="0">
              <a:solidFill>
                <a:srgbClr val="008000"/>
              </a:solidFill>
              <a:latin typeface="+mn-lt"/>
            </a:endParaRPr>
          </a:p>
        </p:txBody>
      </p:sp>
      <p:pic>
        <p:nvPicPr>
          <p:cNvPr id="8" name="Picture 7" descr="Screen Shot 2015-02-24 at 11.06.1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4114800"/>
            <a:ext cx="2667000" cy="18764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24579" name="Picture 3" descr="Ekran Resmi 2017-04-21 20.12.3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66800"/>
            <a:ext cx="8128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>
                <a:solidFill>
                  <a:srgbClr val="008000"/>
                </a:solidFill>
                <a:latin typeface="+mn-lt"/>
              </a:rPr>
              <a:t>Misoprostol ?</a:t>
            </a:r>
            <a:endParaRPr lang="en-US" dirty="0">
              <a:solidFill>
                <a:srgbClr val="008000"/>
              </a:solidFill>
              <a:latin typeface="+mn-lt"/>
            </a:endParaRPr>
          </a:p>
        </p:txBody>
      </p:sp>
      <p:pic>
        <p:nvPicPr>
          <p:cNvPr id="3" name="Picture 2" descr="Ekran Resmi 2017-04-21 20.15.1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066800"/>
            <a:ext cx="7772400" cy="22098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4" name="Picture 3" descr="Ekran Resmi 2017-04-21 20.15.3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429000"/>
            <a:ext cx="7772400" cy="18161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25604" name="TextBox 4"/>
          <p:cNvSpPr txBox="1">
            <a:spLocks noChangeArrowheads="1"/>
          </p:cNvSpPr>
          <p:nvPr/>
        </p:nvSpPr>
        <p:spPr bwMode="auto">
          <a:xfrm>
            <a:off x="4114800" y="2895600"/>
            <a:ext cx="1752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FF0000"/>
                </a:solidFill>
              </a:rPr>
              <a:t>RR: 0.56 (0.34-0.92</a:t>
            </a:r>
          </a:p>
        </p:txBody>
      </p:sp>
      <p:sp>
        <p:nvSpPr>
          <p:cNvPr id="6" name="Oval 5"/>
          <p:cNvSpPr/>
          <p:nvPr/>
        </p:nvSpPr>
        <p:spPr>
          <a:xfrm>
            <a:off x="5715000" y="2590800"/>
            <a:ext cx="381000" cy="3048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 w="1905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91200" y="4572000"/>
            <a:ext cx="381000" cy="3048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 w="1905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607" name="TextBox 9"/>
          <p:cNvSpPr txBox="1">
            <a:spLocks noChangeArrowheads="1"/>
          </p:cNvSpPr>
          <p:nvPr/>
        </p:nvSpPr>
        <p:spPr bwMode="auto">
          <a:xfrm>
            <a:off x="3810000" y="4876800"/>
            <a:ext cx="1752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>
                <a:solidFill>
                  <a:srgbClr val="FF0000"/>
                </a:solidFill>
              </a:rPr>
              <a:t>RR: 0.99 (0.76-1.30)</a:t>
            </a:r>
          </a:p>
        </p:txBody>
      </p:sp>
      <p:sp>
        <p:nvSpPr>
          <p:cNvPr id="25608" name="TextBox 6"/>
          <p:cNvSpPr txBox="1">
            <a:spLocks noChangeArrowheads="1"/>
          </p:cNvSpPr>
          <p:nvPr/>
        </p:nvSpPr>
        <p:spPr bwMode="auto">
          <a:xfrm>
            <a:off x="2971800" y="1066800"/>
            <a:ext cx="419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 err="1">
                <a:solidFill>
                  <a:srgbClr val="FF0000"/>
                </a:solidFill>
              </a:rPr>
              <a:t>Servikal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</a:rPr>
              <a:t>dilatasyon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</a:rPr>
              <a:t>gereksinimi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8000"/>
                </a:solidFill>
                <a:latin typeface="+mn-lt"/>
              </a:rPr>
              <a:t> </a:t>
            </a:r>
            <a:r>
              <a:rPr lang="en-US" dirty="0" err="1" smtClean="0">
                <a:solidFill>
                  <a:srgbClr val="008000"/>
                </a:solidFill>
                <a:latin typeface="+mn-lt"/>
              </a:rPr>
              <a:t>Boş</a:t>
            </a:r>
            <a:r>
              <a:rPr lang="en-US" dirty="0" smtClean="0">
                <a:solidFill>
                  <a:srgbClr val="008000"/>
                </a:solidFill>
                <a:latin typeface="+mn-lt"/>
              </a:rPr>
              <a:t> </a:t>
            </a:r>
            <a:r>
              <a:rPr lang="en-US" dirty="0" err="1" smtClean="0">
                <a:solidFill>
                  <a:srgbClr val="008000"/>
                </a:solidFill>
                <a:latin typeface="+mn-lt"/>
              </a:rPr>
              <a:t>veya</a:t>
            </a:r>
            <a:r>
              <a:rPr lang="en-US" dirty="0" smtClean="0">
                <a:solidFill>
                  <a:srgbClr val="008000"/>
                </a:solidFill>
                <a:latin typeface="+mn-lt"/>
              </a:rPr>
              <a:t> </a:t>
            </a:r>
            <a:r>
              <a:rPr lang="en-US" dirty="0" err="1" smtClean="0">
                <a:solidFill>
                  <a:srgbClr val="008000"/>
                </a:solidFill>
                <a:latin typeface="+mn-lt"/>
              </a:rPr>
              <a:t>Dolu</a:t>
            </a:r>
            <a:r>
              <a:rPr lang="en-US" dirty="0" smtClean="0">
                <a:solidFill>
                  <a:srgbClr val="008000"/>
                </a:solidFill>
                <a:latin typeface="+mn-lt"/>
              </a:rPr>
              <a:t> </a:t>
            </a:r>
            <a:r>
              <a:rPr lang="en-US" dirty="0" err="1" smtClean="0">
                <a:solidFill>
                  <a:srgbClr val="008000"/>
                </a:solidFill>
                <a:latin typeface="+mn-lt"/>
              </a:rPr>
              <a:t>Mesane</a:t>
            </a:r>
            <a:endParaRPr lang="en-US" dirty="0">
              <a:solidFill>
                <a:srgbClr val="008000"/>
              </a:solidFill>
              <a:latin typeface="+mn-lt"/>
            </a:endParaRPr>
          </a:p>
        </p:txBody>
      </p:sp>
      <p:pic>
        <p:nvPicPr>
          <p:cNvPr id="4" name="Content Placeholder 3" descr="Screen Shot 2015-02-24 at 9.02.10 AM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897" b="-10897"/>
          <a:stretch>
            <a:fillRect/>
          </a:stretch>
        </p:blipFill>
        <p:spPr>
          <a:xfrm>
            <a:off x="457200" y="1371600"/>
            <a:ext cx="8229600" cy="3176588"/>
          </a:xfrm>
        </p:spPr>
      </p:pic>
      <p:pic>
        <p:nvPicPr>
          <p:cNvPr id="27651" name="Content Placeholder 6" descr="Screen Shot 2015-02-24 at 11.31.01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6900" b="-76900"/>
          <a:stretch>
            <a:fillRect/>
          </a:stretch>
        </p:blipFill>
        <p:spPr bwMode="auto">
          <a:xfrm>
            <a:off x="457200" y="3105150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13952</TotalTime>
  <Words>996</Words>
  <Application>Microsoft Macintosh PowerPoint</Application>
  <PresentationFormat>On-screen Show (4:3)</PresentationFormat>
  <Paragraphs>176</Paragraphs>
  <Slides>26</Slides>
  <Notes>16</Notes>
  <HiddenSlides>0</HiddenSlides>
  <MMClips>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Edge</vt:lpstr>
      <vt:lpstr>Ofis Histeroskopi: Sadece Tanı İçin mi kullanıyoruz? Operatif neler yapabiliriz?</vt:lpstr>
      <vt:lpstr>Ofis Histeroskopi</vt:lpstr>
      <vt:lpstr>Ne zaman….?</vt:lpstr>
      <vt:lpstr>Ofis Histeroskopi</vt:lpstr>
      <vt:lpstr>         Vaginoskopik  yöntem</vt:lpstr>
      <vt:lpstr>Vaginoskopik  vs. geleneksel ? </vt:lpstr>
      <vt:lpstr>Misoprostol ?</vt:lpstr>
      <vt:lpstr>Misoprostol ?</vt:lpstr>
      <vt:lpstr> Boş veya Dolu Mesane</vt:lpstr>
      <vt:lpstr>Anestezi</vt:lpstr>
      <vt:lpstr>PowerPoint Presentation</vt:lpstr>
      <vt:lpstr>Histeroskopi Endikasyonları</vt:lpstr>
      <vt:lpstr>Ofis Histeroskopi</vt:lpstr>
      <vt:lpstr>PowerPoint Presentation</vt:lpstr>
      <vt:lpstr>Ofis Histeroskopi</vt:lpstr>
      <vt:lpstr>Endometrial Polip</vt:lpstr>
      <vt:lpstr>Uterin Polip</vt:lpstr>
      <vt:lpstr>Uterin septum</vt:lpstr>
      <vt:lpstr>Uterin septum</vt:lpstr>
      <vt:lpstr>Uterin Septum</vt:lpstr>
      <vt:lpstr>Rest Plasenta</vt:lpstr>
      <vt:lpstr>Rest Plasenta</vt:lpstr>
      <vt:lpstr>Uterin Sineşi</vt:lpstr>
      <vt:lpstr>Minirezektoskop</vt:lpstr>
      <vt:lpstr>Sonuç-Ofis Histeroskopi</vt:lpstr>
      <vt:lpstr>Teşekkür Ederim…</vt:lpstr>
    </vt:vector>
  </TitlesOfParts>
  <Company>University of San Francisco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Infertility</dc:title>
  <dc:creator>ITS Image</dc:creator>
  <cp:lastModifiedBy>Remzi ABALI</cp:lastModifiedBy>
  <cp:revision>717</cp:revision>
  <cp:lastPrinted>2016-05-29T12:53:51Z</cp:lastPrinted>
  <dcterms:created xsi:type="dcterms:W3CDTF">2005-10-19T18:59:54Z</dcterms:created>
  <dcterms:modified xsi:type="dcterms:W3CDTF">2017-04-30T08:19:13Z</dcterms:modified>
</cp:coreProperties>
</file>