
<file path=[Content_Types].xml><?xml version="1.0" encoding="utf-8"?>
<Types xmlns="http://schemas.openxmlformats.org/package/2006/content-types">
  <Default Extension="png" ContentType="image/png"/>
  <Default Extension="jpeg" ContentType="image/jpeg"/>
  <Default Extension="mov" ContentType="video/quicktime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59"/>
  </p:notesMasterIdLst>
  <p:sldIdLst>
    <p:sldId id="464" r:id="rId2"/>
    <p:sldId id="480" r:id="rId3"/>
    <p:sldId id="427" r:id="rId4"/>
    <p:sldId id="428" r:id="rId5"/>
    <p:sldId id="381" r:id="rId6"/>
    <p:sldId id="429" r:id="rId7"/>
    <p:sldId id="430" r:id="rId8"/>
    <p:sldId id="436" r:id="rId9"/>
    <p:sldId id="382" r:id="rId10"/>
    <p:sldId id="475" r:id="rId11"/>
    <p:sldId id="384" r:id="rId12"/>
    <p:sldId id="447" r:id="rId13"/>
    <p:sldId id="385" r:id="rId14"/>
    <p:sldId id="437" r:id="rId15"/>
    <p:sldId id="438" r:id="rId16"/>
    <p:sldId id="461" r:id="rId17"/>
    <p:sldId id="431" r:id="rId18"/>
    <p:sldId id="446" r:id="rId19"/>
    <p:sldId id="389" r:id="rId20"/>
    <p:sldId id="476" r:id="rId21"/>
    <p:sldId id="410" r:id="rId22"/>
    <p:sldId id="411" r:id="rId23"/>
    <p:sldId id="415" r:id="rId24"/>
    <p:sldId id="392" r:id="rId25"/>
    <p:sldId id="498" r:id="rId26"/>
    <p:sldId id="412" r:id="rId27"/>
    <p:sldId id="413" r:id="rId28"/>
    <p:sldId id="394" r:id="rId29"/>
    <p:sldId id="416" r:id="rId30"/>
    <p:sldId id="486" r:id="rId31"/>
    <p:sldId id="487" r:id="rId32"/>
    <p:sldId id="508" r:id="rId33"/>
    <p:sldId id="491" r:id="rId34"/>
    <p:sldId id="492" r:id="rId35"/>
    <p:sldId id="493" r:id="rId36"/>
    <p:sldId id="496" r:id="rId37"/>
    <p:sldId id="494" r:id="rId38"/>
    <p:sldId id="499" r:id="rId39"/>
    <p:sldId id="501" r:id="rId40"/>
    <p:sldId id="505" r:id="rId41"/>
    <p:sldId id="506" r:id="rId42"/>
    <p:sldId id="502" r:id="rId43"/>
    <p:sldId id="497" r:id="rId44"/>
    <p:sldId id="500" r:id="rId45"/>
    <p:sldId id="426" r:id="rId46"/>
    <p:sldId id="507" r:id="rId47"/>
    <p:sldId id="465" r:id="rId48"/>
    <p:sldId id="466" r:id="rId49"/>
    <p:sldId id="467" r:id="rId50"/>
    <p:sldId id="468" r:id="rId51"/>
    <p:sldId id="469" r:id="rId52"/>
    <p:sldId id="470" r:id="rId53"/>
    <p:sldId id="471" r:id="rId54"/>
    <p:sldId id="472" r:id="rId55"/>
    <p:sldId id="473" r:id="rId56"/>
    <p:sldId id="484" r:id="rId57"/>
    <p:sldId id="490" r:id="rId58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00"/>
    <a:srgbClr val="C0C0C0"/>
    <a:srgbClr val="993300"/>
    <a:srgbClr val="FF3300"/>
    <a:srgbClr val="0033CC"/>
    <a:srgbClr val="CC3300"/>
    <a:srgbClr val="FFFF00"/>
    <a:srgbClr val="777777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Açık Stil 2 - Vurgu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BC89EF96-8CEA-46FF-86C4-4CE0E7609802}" styleName="Açık Stil 3 - Vurgu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7AC3CCA-C797-4891-BE02-D94E43425B78}" styleName="Orta Stil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C4B1156A-380E-4F78-BDF5-A606A8083BF9}" styleName="Orta Stil 4 - Vurgu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0A15C55-8517-42AA-B614-E9B94910E393}" styleName="Orta Stil 2 - Vurgu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80702" autoAdjust="0"/>
  </p:normalViewPr>
  <p:slideViewPr>
    <p:cSldViewPr>
      <p:cViewPr varScale="1">
        <p:scale>
          <a:sx n="60" d="100"/>
          <a:sy n="60" d="100"/>
        </p:scale>
        <p:origin x="16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1396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noProof="0" smtClean="0"/>
              <a:t>Click to edit Master text styles</a:t>
            </a:r>
          </a:p>
          <a:p>
            <a:pPr lvl="1"/>
            <a:r>
              <a:rPr lang="tr-TR" noProof="0" smtClean="0"/>
              <a:t>Second level</a:t>
            </a:r>
          </a:p>
          <a:p>
            <a:pPr lvl="2"/>
            <a:r>
              <a:rPr lang="tr-TR" noProof="0" smtClean="0"/>
              <a:t>Third level</a:t>
            </a:r>
          </a:p>
          <a:p>
            <a:pPr lvl="3"/>
            <a:r>
              <a:rPr lang="tr-TR" noProof="0" smtClean="0"/>
              <a:t>Fourth level</a:t>
            </a:r>
          </a:p>
          <a:p>
            <a:pPr lvl="4"/>
            <a:r>
              <a:rPr lang="tr-TR" noProof="0" smtClean="0"/>
              <a:t>Fifth level</a:t>
            </a:r>
          </a:p>
        </p:txBody>
      </p:sp>
      <p:sp>
        <p:nvSpPr>
          <p:cNvPr id="501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01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1B58232-B5C7-41D0-854B-204A66C9C31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496107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B58232-B5C7-41D0-854B-204A66C9C318}" type="slidenum">
              <a:rPr lang="tr-TR" smtClean="0"/>
              <a:pPr>
                <a:defRPr/>
              </a:pPr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147172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B58232-B5C7-41D0-854B-204A66C9C318}" type="slidenum">
              <a:rPr lang="tr-TR" smtClean="0"/>
              <a:pPr>
                <a:defRPr/>
              </a:pPr>
              <a:t>26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053440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B58232-B5C7-41D0-854B-204A66C9C318}" type="slidenum">
              <a:rPr lang="tr-TR" smtClean="0"/>
              <a:pPr>
                <a:defRPr/>
              </a:pPr>
              <a:t>42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626253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 smtClean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B58232-B5C7-41D0-854B-204A66C9C318}" type="slidenum">
              <a:rPr lang="tr-TR" smtClean="0"/>
              <a:pPr>
                <a:defRPr/>
              </a:pPr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57181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B58232-B5C7-41D0-854B-204A66C9C318}" type="slidenum">
              <a:rPr lang="tr-TR" smtClean="0"/>
              <a:pPr>
                <a:defRPr/>
              </a:pPr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5343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B58232-B5C7-41D0-854B-204A66C9C318}" type="slidenum">
              <a:rPr lang="tr-TR" smtClean="0"/>
              <a:pPr>
                <a:defRPr/>
              </a:pPr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573253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B58232-B5C7-41D0-854B-204A66C9C318}" type="slidenum">
              <a:rPr lang="tr-TR" smtClean="0"/>
              <a:pPr>
                <a:defRPr/>
              </a:pPr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551566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B58232-B5C7-41D0-854B-204A66C9C318}" type="slidenum">
              <a:rPr lang="tr-TR" smtClean="0"/>
              <a:pPr>
                <a:defRPr/>
              </a:pPr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834096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B58232-B5C7-41D0-854B-204A66C9C318}" type="slidenum">
              <a:rPr lang="tr-TR" smtClean="0"/>
              <a:pPr>
                <a:defRPr/>
              </a:pPr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600578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err="1" smtClean="0"/>
              <a:t>Ercanın</a:t>
            </a:r>
            <a:r>
              <a:rPr lang="tr-TR" dirty="0" smtClean="0"/>
              <a:t> bir </a:t>
            </a:r>
            <a:r>
              <a:rPr lang="tr-TR" dirty="0" err="1" smtClean="0"/>
              <a:t>slaytı</a:t>
            </a:r>
            <a:r>
              <a:rPr lang="tr-TR" dirty="0" smtClean="0"/>
              <a:t> ile en son tekrar bakarsın 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B58232-B5C7-41D0-854B-204A66C9C318}" type="slidenum">
              <a:rPr lang="tr-TR" smtClean="0"/>
              <a:pPr>
                <a:defRPr/>
              </a:pPr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388609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err="1" smtClean="0"/>
              <a:t>Forcetriad</a:t>
            </a:r>
            <a:r>
              <a:rPr lang="tr-TR" dirty="0" smtClean="0"/>
              <a:t> </a:t>
            </a:r>
            <a:r>
              <a:rPr lang="tr-TR" dirty="0" err="1" smtClean="0"/>
              <a:t>ksımını</a:t>
            </a:r>
            <a:r>
              <a:rPr lang="tr-TR" dirty="0" smtClean="0"/>
              <a:t> sonradan öğren tekrar 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B58232-B5C7-41D0-854B-204A66C9C318}" type="slidenum">
              <a:rPr lang="tr-TR" smtClean="0"/>
              <a:pPr>
                <a:defRPr/>
              </a:pPr>
              <a:t>25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76905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tr-TR">
                  <a:cs typeface="+mn-cs"/>
                </a:endParaRPr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tr-TR">
                  <a:cs typeface="+mn-cs"/>
                </a:endParaRPr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tr-TR">
                  <a:cs typeface="+mn-cs"/>
                </a:endParaRPr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tr-TR">
                  <a:cs typeface="+mn-cs"/>
                </a:endParaRPr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tr-TR">
                <a:cs typeface="+mn-cs"/>
              </a:endParaRPr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tr-TR">
                <a:cs typeface="+mn-cs"/>
              </a:endParaRPr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tr-TR">
                <a:cs typeface="+mn-cs"/>
              </a:endParaRPr>
            </a:p>
          </p:txBody>
        </p:sp>
      </p:grpSp>
      <p:sp>
        <p:nvSpPr>
          <p:cNvPr id="45068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tr-TR"/>
              <a:t>Click to edit Master title style</a:t>
            </a:r>
          </a:p>
        </p:txBody>
      </p:sp>
      <p:sp>
        <p:nvSpPr>
          <p:cNvPr id="45069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tr-TR"/>
              <a:t>Click to edit Master subtitle style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60860C35-5ACB-4427-88B0-2DC74247D06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391ADB-8E41-48D8-8D05-4AB64C34FAF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7F5C29-CF68-4253-BD4D-F090FEB813E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Başlık, Metin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8CFE24-BECC-419B-B9D0-642B2E6A0B2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Başlık ve Tab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Tablo Yer Tutucusu"/>
          <p:cNvSpPr>
            <a:spLocks noGrp="1"/>
          </p:cNvSpPr>
          <p:nvPr>
            <p:ph type="tbl" idx="1"/>
          </p:nvPr>
        </p:nvSpPr>
        <p:spPr>
          <a:xfrm>
            <a:off x="1182688" y="2017713"/>
            <a:ext cx="7772400" cy="4114800"/>
          </a:xfrm>
        </p:spPr>
        <p:txBody>
          <a:bodyPr/>
          <a:lstStyle/>
          <a:p>
            <a:pPr lvl="0"/>
            <a:endParaRPr lang="tr-TR" noProof="0" smtClean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58C7-0EC4-4F39-A235-BD85C087298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Başlık, Metin ve 2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505018-7F22-4650-A483-ED897621AEC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98344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92D18C-9F86-444D-8156-136BA1EAD3B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2DFF83-E11B-4184-85E0-A1DC3D60400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968204-5A7B-4791-828E-D925D8C23F3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C53BC0-DB8E-4B37-BFC2-54BD9F00EAC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F67AED-6054-4578-AAE0-DCBA9BB80A5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6D3BDA-B0C7-4D89-BA75-F6EEC463E1F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7E4EAB-1915-4F30-B786-9F8C0F6DE40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84147B-8EFB-49E3-9FD9-FF51C03DF60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tr-TR" sz="2400">
              <a:cs typeface="+mn-cs"/>
            </a:endParaRPr>
          </a:p>
        </p:txBody>
      </p:sp>
      <p:sp>
        <p:nvSpPr>
          <p:cNvPr id="44035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tr-TR" sz="2400">
              <a:cs typeface="+mn-cs"/>
            </a:endParaRPr>
          </a:p>
        </p:txBody>
      </p:sp>
      <p:sp>
        <p:nvSpPr>
          <p:cNvPr id="44036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tr-TR" sz="2400">
              <a:cs typeface="+mn-cs"/>
            </a:endParaRPr>
          </a:p>
        </p:txBody>
      </p:sp>
      <p:sp>
        <p:nvSpPr>
          <p:cNvPr id="44037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tr-TR" sz="2400">
              <a:cs typeface="+mn-cs"/>
            </a:endParaRPr>
          </a:p>
        </p:txBody>
      </p:sp>
      <p:sp>
        <p:nvSpPr>
          <p:cNvPr id="44038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tr-TR" sz="2400">
              <a:cs typeface="+mn-cs"/>
            </a:endParaRPr>
          </a:p>
        </p:txBody>
      </p:sp>
      <p:sp>
        <p:nvSpPr>
          <p:cNvPr id="44039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tr-TR" sz="2400">
              <a:cs typeface="+mn-cs"/>
            </a:endParaRPr>
          </a:p>
        </p:txBody>
      </p:sp>
      <p:sp>
        <p:nvSpPr>
          <p:cNvPr id="44040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tr-TR" sz="2400">
              <a:cs typeface="+mn-cs"/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Click to edit Master title style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</a:p>
        </p:txBody>
      </p:sp>
      <p:sp>
        <p:nvSpPr>
          <p:cNvPr id="4404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400"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404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404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737DE4F2-0BCF-400B-B4C7-39EDFD78C2C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2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  <p:sldLayoutId id="2147483800" r:id="rId12"/>
    <p:sldLayoutId id="2147483801" r:id="rId13"/>
    <p:sldLayoutId id="2147483803" r:id="rId14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4" Type="http://schemas.openxmlformats.org/officeDocument/2006/relationships/image" Target="../media/image3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38200" y="457200"/>
            <a:ext cx="7696200" cy="1774825"/>
          </a:xfrm>
        </p:spPr>
        <p:txBody>
          <a:bodyPr/>
          <a:lstStyle/>
          <a:p>
            <a:pPr algn="ctr" eaLnBrk="1" hangingPunct="1"/>
            <a:r>
              <a:rPr lang="tr-TR" sz="2800" b="1" dirty="0" smtClean="0">
                <a:solidFill>
                  <a:schemeClr val="hlink"/>
                </a:solidFill>
              </a:rPr>
              <a:t>LAPAROSKOPİK CERRAHİDE ENERJİ KULLANIMI</a:t>
            </a:r>
            <a:br>
              <a:rPr lang="tr-TR" sz="2800" b="1" dirty="0" smtClean="0">
                <a:solidFill>
                  <a:schemeClr val="hlink"/>
                </a:solidFill>
              </a:rPr>
            </a:br>
            <a:r>
              <a:rPr lang="tr-TR" sz="2800" b="1" dirty="0" smtClean="0">
                <a:solidFill>
                  <a:schemeClr val="hlink"/>
                </a:solidFill>
              </a:rPr>
              <a:t>OLMAZSA OLMAZLARIMIZ NELER ?</a:t>
            </a:r>
            <a:endParaRPr lang="tr-TR" sz="2800" b="1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09600" y="4572000"/>
            <a:ext cx="8001000" cy="20574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tr-TR" sz="2000" b="1" dirty="0" smtClean="0">
                <a:solidFill>
                  <a:schemeClr val="folHlink"/>
                </a:solidFill>
              </a:rPr>
              <a:t>Prof. Dr. Samet Topuz</a:t>
            </a:r>
          </a:p>
          <a:p>
            <a:pPr eaLnBrk="1" hangingPunct="1">
              <a:lnSpc>
                <a:spcPct val="80000"/>
              </a:lnSpc>
            </a:pPr>
            <a:r>
              <a:rPr lang="tr-TR" sz="2000" b="1" dirty="0" smtClean="0">
                <a:solidFill>
                  <a:schemeClr val="folHlink"/>
                </a:solidFill>
              </a:rPr>
              <a:t>İstanbul Tıp Fakültesi</a:t>
            </a:r>
          </a:p>
          <a:p>
            <a:pPr eaLnBrk="1" hangingPunct="1">
              <a:lnSpc>
                <a:spcPct val="80000"/>
              </a:lnSpc>
            </a:pPr>
            <a:r>
              <a:rPr lang="tr-TR" sz="2000" b="1" dirty="0" smtClean="0">
                <a:solidFill>
                  <a:schemeClr val="folHlink"/>
                </a:solidFill>
              </a:rPr>
              <a:t>Kadın Hastalıkları ve Doğum Anabilim Dalı</a:t>
            </a:r>
          </a:p>
          <a:p>
            <a:pPr eaLnBrk="1" hangingPunct="1">
              <a:lnSpc>
                <a:spcPct val="80000"/>
              </a:lnSpc>
            </a:pPr>
            <a:r>
              <a:rPr lang="tr-TR" sz="1800" b="1" dirty="0" smtClean="0"/>
              <a:t>Jinekoloji Endoskopi Uygulamaları</a:t>
            </a:r>
          </a:p>
          <a:p>
            <a:pPr eaLnBrk="1" hangingPunct="1">
              <a:lnSpc>
                <a:spcPct val="80000"/>
              </a:lnSpc>
            </a:pPr>
            <a:r>
              <a:rPr lang="tr-TR" sz="1800" b="1" dirty="0" smtClean="0"/>
              <a:t>TJOD İstanbul 30 Nisan 2017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lum contrast="6000"/>
          </a:blip>
          <a:srcRect/>
          <a:stretch>
            <a:fillRect/>
          </a:stretch>
        </p:blipFill>
        <p:spPr bwMode="auto">
          <a:xfrm>
            <a:off x="3276600" y="2286000"/>
            <a:ext cx="2286000" cy="154622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3077" name="Picture 5" descr="C:\Documents and Settings\Administrator\Desktop\istanbul tıp log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86600" y="2362200"/>
            <a:ext cx="1295400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47800" y="2514600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37595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4000" b="1" dirty="0" smtClean="0">
                <a:solidFill>
                  <a:srgbClr val="FF0000"/>
                </a:solidFill>
                <a:ea typeface="ヒラギノ明朝 ProN W3" charset="0"/>
                <a:cs typeface="ヒラギノ明朝 ProN W3" charset="0"/>
              </a:rPr>
              <a:t>Monopolar </a:t>
            </a:r>
            <a:r>
              <a:rPr lang="en-US" sz="4000" b="1" dirty="0" err="1" smtClean="0">
                <a:solidFill>
                  <a:srgbClr val="FF0000"/>
                </a:solidFill>
                <a:ea typeface="ヒラギノ明朝 ProN W3" charset="0"/>
                <a:cs typeface="ヒラギノ明朝 ProN W3" charset="0"/>
              </a:rPr>
              <a:t>Doku</a:t>
            </a:r>
            <a:r>
              <a:rPr lang="en-US" sz="4000" b="1" dirty="0" smtClean="0">
                <a:solidFill>
                  <a:srgbClr val="FF0000"/>
                </a:solidFill>
                <a:ea typeface="ヒラギノ明朝 ProN W3" charset="0"/>
                <a:cs typeface="ヒラギノ明朝 ProN W3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ea typeface="ヒラギノ明朝 ProN W3" charset="0"/>
                <a:cs typeface="ヒラギノ明朝 ProN W3" charset="0"/>
              </a:rPr>
              <a:t>Hasarı</a:t>
            </a:r>
            <a:r>
              <a:rPr lang="en-US" sz="4000" b="1" dirty="0" smtClean="0">
                <a:solidFill>
                  <a:srgbClr val="FF0000"/>
                </a:solidFill>
                <a:ea typeface="ヒラギノ明朝 ProN W3" charset="0"/>
                <a:cs typeface="ヒラギノ明朝 ProN W3" charset="0"/>
              </a:rPr>
              <a:t> </a:t>
            </a:r>
            <a:endParaRPr lang="en-US" sz="4000" b="1" dirty="0">
              <a:solidFill>
                <a:srgbClr val="FF0000"/>
              </a:solidFill>
              <a:ea typeface="ヒラギノ明朝 ProN W3" charset="0"/>
              <a:cs typeface="ヒラギノ明朝 ProN W3" charset="0"/>
            </a:endParaRP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Blip>
                <a:blip r:embed="rId2"/>
              </a:buBlip>
            </a:pPr>
            <a:endParaRPr lang="tr-TR">
              <a:latin typeface="Palatino" charset="0"/>
              <a:ea typeface="ヒラギノ明朝 ProN W3" charset="0"/>
              <a:cs typeface="ヒラギノ明朝 ProN W3" charset="0"/>
            </a:endParaRP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654" y="1328468"/>
            <a:ext cx="7454307" cy="542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7110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Güvenlik Konuları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00" dirty="0" smtClean="0"/>
              <a:t>Hasta plakası yanıkları</a:t>
            </a:r>
          </a:p>
          <a:p>
            <a:r>
              <a:rPr lang="tr-TR" sz="2800" dirty="0" err="1" smtClean="0"/>
              <a:t>İmplantlı</a:t>
            </a:r>
            <a:r>
              <a:rPr lang="tr-TR" sz="2800" dirty="0" smtClean="0"/>
              <a:t> hastalarda kullanım</a:t>
            </a:r>
          </a:p>
          <a:p>
            <a:r>
              <a:rPr lang="tr-TR" sz="2800" dirty="0" err="1" smtClean="0"/>
              <a:t>Elektrocerrahide</a:t>
            </a:r>
            <a:r>
              <a:rPr lang="tr-TR" sz="2800" dirty="0" smtClean="0"/>
              <a:t> duman</a:t>
            </a:r>
          </a:p>
          <a:p>
            <a:r>
              <a:rPr lang="tr-TR" sz="2400" dirty="0" err="1" smtClean="0"/>
              <a:t>Laparoskopide</a:t>
            </a:r>
            <a:r>
              <a:rPr lang="tr-TR" sz="2400" dirty="0" smtClean="0"/>
              <a:t> görülen komplikasyonlar (direk </a:t>
            </a:r>
            <a:r>
              <a:rPr lang="tr-TR" sz="2400" dirty="0" err="1" smtClean="0"/>
              <a:t>kuplaj</a:t>
            </a:r>
            <a:r>
              <a:rPr lang="tr-TR" sz="2400" dirty="0" smtClean="0"/>
              <a:t> yalıtım/izolasyon hatası, </a:t>
            </a:r>
            <a:r>
              <a:rPr lang="tr-TR" sz="2400" dirty="0" err="1" smtClean="0"/>
              <a:t>kapasitif</a:t>
            </a:r>
            <a:r>
              <a:rPr lang="tr-TR" sz="2400" dirty="0" smtClean="0"/>
              <a:t> </a:t>
            </a:r>
            <a:r>
              <a:rPr lang="tr-TR" sz="2400" dirty="0" err="1" smtClean="0"/>
              <a:t>duplaj</a:t>
            </a:r>
            <a:r>
              <a:rPr lang="tr-TR" sz="2400" dirty="0" smtClean="0"/>
              <a:t>)</a:t>
            </a:r>
            <a:r>
              <a:rPr lang="tr-TR" dirty="0" smtClean="0"/>
              <a:t>	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Hasta plakası yanıkları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b="1" u="sng" dirty="0" smtClean="0">
                <a:solidFill>
                  <a:srgbClr val="0000FF"/>
                </a:solidFill>
              </a:rPr>
              <a:t>İdeal plak: </a:t>
            </a:r>
            <a:r>
              <a:rPr lang="tr-TR" sz="2400" dirty="0" smtClean="0"/>
              <a:t>ısı üretmeyecek şekilde </a:t>
            </a:r>
            <a:r>
              <a:rPr lang="tr-TR" sz="2400" b="1" dirty="0" smtClean="0"/>
              <a:t>düşük dirençli</a:t>
            </a:r>
            <a:r>
              <a:rPr lang="tr-TR" sz="2400" dirty="0" smtClean="0"/>
              <a:t>,  yeterince </a:t>
            </a:r>
            <a:r>
              <a:rPr lang="tr-TR" sz="2400" b="1" dirty="0" smtClean="0"/>
              <a:t>büyük</a:t>
            </a:r>
            <a:r>
              <a:rPr lang="tr-TR" sz="2400" dirty="0" smtClean="0"/>
              <a:t> ve hastaya </a:t>
            </a:r>
            <a:r>
              <a:rPr lang="tr-TR" sz="2400" b="1" dirty="0" smtClean="0"/>
              <a:t>geniş temas </a:t>
            </a:r>
            <a:r>
              <a:rPr lang="tr-TR" sz="2400" dirty="0" smtClean="0"/>
              <a:t>sağlamalı</a:t>
            </a:r>
          </a:p>
          <a:p>
            <a:pPr lvl="1"/>
            <a:r>
              <a:rPr lang="tr-TR" sz="2000" i="1" dirty="0" smtClean="0">
                <a:solidFill>
                  <a:srgbClr val="993300"/>
                </a:solidFill>
              </a:rPr>
              <a:t>Plak yeterince büyük değilse</a:t>
            </a:r>
          </a:p>
          <a:p>
            <a:pPr lvl="1"/>
            <a:r>
              <a:rPr lang="tr-TR" sz="2000" i="1" dirty="0" smtClean="0">
                <a:solidFill>
                  <a:srgbClr val="993300"/>
                </a:solidFill>
              </a:rPr>
              <a:t>Hastaya tam temas etmiyorsa</a:t>
            </a:r>
          </a:p>
          <a:p>
            <a:pPr lvl="1"/>
            <a:r>
              <a:rPr lang="tr-TR" sz="2000" i="1" dirty="0" smtClean="0">
                <a:solidFill>
                  <a:srgbClr val="993300"/>
                </a:solidFill>
              </a:rPr>
              <a:t>Kıllı dokudaysa </a:t>
            </a:r>
          </a:p>
          <a:p>
            <a:pPr lvl="1"/>
            <a:r>
              <a:rPr lang="tr-TR" sz="2000" i="1" dirty="0" smtClean="0">
                <a:solidFill>
                  <a:srgbClr val="993300"/>
                </a:solidFill>
              </a:rPr>
              <a:t>Kemik çıkıntı üzerindeyse</a:t>
            </a:r>
          </a:p>
          <a:p>
            <a:pPr lvl="1"/>
            <a:r>
              <a:rPr lang="tr-TR" sz="2000" i="1" dirty="0" err="1" smtClean="0">
                <a:solidFill>
                  <a:srgbClr val="993300"/>
                </a:solidFill>
              </a:rPr>
              <a:t>Skar</a:t>
            </a:r>
            <a:r>
              <a:rPr lang="tr-TR" sz="2000" i="1" dirty="0" smtClean="0">
                <a:solidFill>
                  <a:srgbClr val="993300"/>
                </a:solidFill>
              </a:rPr>
              <a:t> üzerindeyse</a:t>
            </a:r>
          </a:p>
          <a:p>
            <a:pPr lvl="1"/>
            <a:r>
              <a:rPr lang="tr-TR" sz="2000" i="1" dirty="0" smtClean="0">
                <a:solidFill>
                  <a:srgbClr val="993300"/>
                </a:solidFill>
              </a:rPr>
              <a:t>Çok yağlı ise</a:t>
            </a:r>
          </a:p>
          <a:p>
            <a:pPr lvl="1"/>
            <a:r>
              <a:rPr lang="tr-TR" sz="2000" i="1" dirty="0" smtClean="0">
                <a:solidFill>
                  <a:srgbClr val="993300"/>
                </a:solidFill>
              </a:rPr>
              <a:t>Sıvı veya losyon varsa yanık olabilir</a:t>
            </a:r>
          </a:p>
          <a:p>
            <a:r>
              <a:rPr lang="tr-TR" sz="2400" dirty="0" err="1" smtClean="0"/>
              <a:t>Koter</a:t>
            </a:r>
            <a:r>
              <a:rPr lang="tr-TR" sz="2400" dirty="0" smtClean="0"/>
              <a:t> plağı iyi kanlanan, kuru kılsız, elektroda yakın alana konmalı</a:t>
            </a:r>
          </a:p>
          <a:p>
            <a:endParaRPr lang="tr-TR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021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err="1" smtClean="0">
                <a:solidFill>
                  <a:srgbClr val="FF0000"/>
                </a:solidFill>
              </a:rPr>
              <a:t>İmplantlı</a:t>
            </a:r>
            <a:r>
              <a:rPr lang="tr-TR" sz="3600" dirty="0" smtClean="0">
                <a:solidFill>
                  <a:srgbClr val="FF0000"/>
                </a:solidFill>
              </a:rPr>
              <a:t> hastalarda </a:t>
            </a:r>
            <a:r>
              <a:rPr lang="tr-TR" sz="3600" dirty="0" err="1" smtClean="0">
                <a:solidFill>
                  <a:srgbClr val="FF0000"/>
                </a:solidFill>
              </a:rPr>
              <a:t>koter</a:t>
            </a:r>
            <a:r>
              <a:rPr lang="tr-TR" sz="3600" dirty="0" smtClean="0">
                <a:solidFill>
                  <a:srgbClr val="FF0000"/>
                </a:solidFill>
              </a:rPr>
              <a:t> kullanımı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762000" y="2286000"/>
            <a:ext cx="7772400" cy="3429000"/>
          </a:xfrm>
        </p:spPr>
        <p:txBody>
          <a:bodyPr/>
          <a:lstStyle/>
          <a:p>
            <a:r>
              <a:rPr lang="tr-TR" sz="2400" b="1" dirty="0" err="1" smtClean="0">
                <a:solidFill>
                  <a:srgbClr val="0000FF"/>
                </a:solidFill>
              </a:rPr>
              <a:t>İmplantlar</a:t>
            </a:r>
            <a:r>
              <a:rPr lang="tr-TR" sz="2400" b="1" dirty="0" smtClean="0">
                <a:solidFill>
                  <a:srgbClr val="0000FF"/>
                </a:solidFill>
              </a:rPr>
              <a:t>: </a:t>
            </a:r>
            <a:r>
              <a:rPr lang="tr-TR" sz="2400" dirty="0" err="1" smtClean="0"/>
              <a:t>pacemaker</a:t>
            </a:r>
            <a:r>
              <a:rPr lang="tr-TR" sz="2400" dirty="0" smtClean="0"/>
              <a:t>, </a:t>
            </a:r>
            <a:r>
              <a:rPr lang="tr-TR" sz="2400" dirty="0" err="1" smtClean="0"/>
              <a:t>internal</a:t>
            </a:r>
            <a:r>
              <a:rPr lang="tr-TR" sz="2400" dirty="0" smtClean="0"/>
              <a:t> </a:t>
            </a:r>
            <a:r>
              <a:rPr lang="tr-TR" sz="2400" dirty="0" err="1" smtClean="0"/>
              <a:t>defibrilatör</a:t>
            </a:r>
            <a:r>
              <a:rPr lang="tr-TR" sz="2400" dirty="0" smtClean="0"/>
              <a:t>, </a:t>
            </a:r>
            <a:r>
              <a:rPr lang="tr-TR" sz="2400" dirty="0" err="1" smtClean="0"/>
              <a:t>kohlear</a:t>
            </a:r>
            <a:r>
              <a:rPr lang="tr-TR" sz="2400" dirty="0" smtClean="0"/>
              <a:t> </a:t>
            </a:r>
            <a:r>
              <a:rPr lang="tr-TR" sz="2400" dirty="0" err="1" smtClean="0"/>
              <a:t>implant</a:t>
            </a:r>
            <a:r>
              <a:rPr lang="tr-TR" sz="2400" dirty="0" smtClean="0"/>
              <a:t>, mekanik pompalar</a:t>
            </a:r>
          </a:p>
          <a:p>
            <a:r>
              <a:rPr lang="tr-TR" sz="2400" b="1" dirty="0" smtClean="0">
                <a:solidFill>
                  <a:srgbClr val="0000FF"/>
                </a:solidFill>
              </a:rPr>
              <a:t>Modern </a:t>
            </a:r>
            <a:r>
              <a:rPr lang="tr-TR" sz="2400" b="1" dirty="0" err="1" smtClean="0">
                <a:solidFill>
                  <a:srgbClr val="0000FF"/>
                </a:solidFill>
              </a:rPr>
              <a:t>pacemakerler</a:t>
            </a:r>
            <a:r>
              <a:rPr lang="tr-TR" sz="2400" b="1" dirty="0" smtClean="0">
                <a:solidFill>
                  <a:srgbClr val="0000FF"/>
                </a:solidFill>
              </a:rPr>
              <a:t> </a:t>
            </a:r>
            <a:r>
              <a:rPr lang="tr-TR" sz="2400" dirty="0" smtClean="0"/>
              <a:t>her ne kadar elektrik akımına karşı korunaklı olsalar da </a:t>
            </a:r>
            <a:r>
              <a:rPr lang="tr-TR" sz="2400" dirty="0" err="1" smtClean="0"/>
              <a:t>monopolar</a:t>
            </a:r>
            <a:r>
              <a:rPr lang="tr-TR" sz="2400" dirty="0" smtClean="0"/>
              <a:t> </a:t>
            </a:r>
            <a:r>
              <a:rPr lang="tr-TR" sz="2400" dirty="0" err="1" smtClean="0"/>
              <a:t>koter</a:t>
            </a:r>
            <a:r>
              <a:rPr lang="tr-TR" sz="2400" dirty="0" smtClean="0"/>
              <a:t> </a:t>
            </a:r>
          </a:p>
          <a:p>
            <a:pPr lvl="1"/>
            <a:r>
              <a:rPr lang="tr-TR" sz="2000" i="1" dirty="0" smtClean="0">
                <a:solidFill>
                  <a:srgbClr val="993300"/>
                </a:solidFill>
              </a:rPr>
              <a:t>EKG </a:t>
            </a:r>
            <a:r>
              <a:rPr lang="tr-TR" sz="2000" i="1" dirty="0" err="1" smtClean="0">
                <a:solidFill>
                  <a:srgbClr val="993300"/>
                </a:solidFill>
              </a:rPr>
              <a:t>artefaktlarına</a:t>
            </a:r>
            <a:r>
              <a:rPr lang="tr-TR" sz="2000" i="1" dirty="0" smtClean="0">
                <a:solidFill>
                  <a:srgbClr val="993300"/>
                </a:solidFill>
              </a:rPr>
              <a:t>, </a:t>
            </a:r>
          </a:p>
          <a:p>
            <a:pPr lvl="1"/>
            <a:r>
              <a:rPr lang="tr-TR" sz="2000" i="1" dirty="0" err="1" smtClean="0">
                <a:solidFill>
                  <a:srgbClr val="993300"/>
                </a:solidFill>
              </a:rPr>
              <a:t>pacemaker</a:t>
            </a:r>
            <a:r>
              <a:rPr lang="tr-TR" sz="2000" i="1" dirty="0" smtClean="0">
                <a:solidFill>
                  <a:srgbClr val="993300"/>
                </a:solidFill>
              </a:rPr>
              <a:t> program bozulmasına, </a:t>
            </a:r>
          </a:p>
          <a:p>
            <a:pPr lvl="1"/>
            <a:r>
              <a:rPr lang="tr-TR" sz="2000" i="1" dirty="0" smtClean="0">
                <a:solidFill>
                  <a:srgbClr val="993300"/>
                </a:solidFill>
              </a:rPr>
              <a:t>hayatı tehdit eden aritmilere </a:t>
            </a:r>
          </a:p>
          <a:p>
            <a:pPr lvl="1"/>
            <a:r>
              <a:rPr lang="tr-TR" sz="2000" i="1" dirty="0" smtClean="0">
                <a:solidFill>
                  <a:srgbClr val="993300"/>
                </a:solidFill>
              </a:rPr>
              <a:t>elektrik yanıklarına sebep olabilir</a:t>
            </a:r>
          </a:p>
          <a:p>
            <a:endParaRPr lang="tr-TR" sz="2400" dirty="0" smtClean="0"/>
          </a:p>
          <a:p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err="1" smtClean="0">
                <a:solidFill>
                  <a:srgbClr val="FF0000"/>
                </a:solidFill>
              </a:rPr>
              <a:t>İmplantlı</a:t>
            </a:r>
            <a:r>
              <a:rPr lang="tr-TR" sz="3600" dirty="0" smtClean="0">
                <a:solidFill>
                  <a:srgbClr val="FF0000"/>
                </a:solidFill>
              </a:rPr>
              <a:t> hastalarda </a:t>
            </a:r>
            <a:r>
              <a:rPr lang="tr-TR" sz="3600" dirty="0" err="1" smtClean="0">
                <a:solidFill>
                  <a:srgbClr val="FF0000"/>
                </a:solidFill>
              </a:rPr>
              <a:t>koter</a:t>
            </a:r>
            <a:r>
              <a:rPr lang="tr-TR" sz="3600" dirty="0" smtClean="0">
                <a:solidFill>
                  <a:srgbClr val="FF0000"/>
                </a:solidFill>
              </a:rPr>
              <a:t> kullanımı</a:t>
            </a:r>
            <a:endParaRPr lang="tr-TR" sz="36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00" dirty="0" smtClean="0">
                <a:solidFill>
                  <a:srgbClr val="0000FF"/>
                </a:solidFill>
              </a:rPr>
              <a:t>Önlemler:</a:t>
            </a:r>
          </a:p>
          <a:p>
            <a:pPr lvl="1"/>
            <a:r>
              <a:rPr lang="tr-TR" sz="2400" dirty="0" err="1" smtClean="0">
                <a:solidFill>
                  <a:srgbClr val="0033CC"/>
                </a:solidFill>
              </a:rPr>
              <a:t>Bipolar</a:t>
            </a:r>
            <a:r>
              <a:rPr lang="tr-TR" sz="2400" dirty="0" smtClean="0">
                <a:solidFill>
                  <a:srgbClr val="0033CC"/>
                </a:solidFill>
              </a:rPr>
              <a:t> </a:t>
            </a:r>
            <a:r>
              <a:rPr lang="tr-TR" sz="2400" dirty="0" err="1" smtClean="0"/>
              <a:t>mod</a:t>
            </a:r>
            <a:r>
              <a:rPr lang="tr-TR" sz="2400" dirty="0" smtClean="0"/>
              <a:t> kullanılmalı</a:t>
            </a:r>
          </a:p>
          <a:p>
            <a:pPr lvl="1"/>
            <a:r>
              <a:rPr lang="tr-TR" sz="2400" dirty="0" smtClean="0">
                <a:solidFill>
                  <a:srgbClr val="0033CC"/>
                </a:solidFill>
              </a:rPr>
              <a:t>En düşük güç </a:t>
            </a:r>
            <a:r>
              <a:rPr lang="tr-TR" sz="2400" dirty="0" err="1" smtClean="0"/>
              <a:t>modunda</a:t>
            </a:r>
            <a:r>
              <a:rPr lang="tr-TR" sz="2400" dirty="0" smtClean="0"/>
              <a:t> çalıştırılmalı</a:t>
            </a:r>
          </a:p>
          <a:p>
            <a:pPr lvl="1"/>
            <a:r>
              <a:rPr lang="tr-TR" sz="2400" dirty="0" err="1" smtClean="0"/>
              <a:t>Pacemakere</a:t>
            </a:r>
            <a:r>
              <a:rPr lang="tr-TR" sz="2400" dirty="0" smtClean="0"/>
              <a:t> </a:t>
            </a:r>
            <a:r>
              <a:rPr lang="tr-TR" sz="2400" dirty="0" smtClean="0">
                <a:solidFill>
                  <a:srgbClr val="0033CC"/>
                </a:solidFill>
              </a:rPr>
              <a:t>yakın</a:t>
            </a:r>
            <a:r>
              <a:rPr lang="tr-TR" sz="2400" dirty="0" smtClean="0"/>
              <a:t> yerde </a:t>
            </a:r>
            <a:r>
              <a:rPr lang="tr-TR" sz="2400" dirty="0" err="1" smtClean="0"/>
              <a:t>koter</a:t>
            </a:r>
            <a:r>
              <a:rPr lang="tr-TR" sz="2400" dirty="0" smtClean="0"/>
              <a:t> kullanılmamalı</a:t>
            </a:r>
          </a:p>
          <a:p>
            <a:pPr lvl="1"/>
            <a:r>
              <a:rPr lang="tr-TR" sz="2400" dirty="0" err="1" smtClean="0"/>
              <a:t>Pacemaker</a:t>
            </a:r>
            <a:r>
              <a:rPr lang="tr-TR" sz="2400" dirty="0" smtClean="0"/>
              <a:t> </a:t>
            </a:r>
            <a:r>
              <a:rPr lang="tr-TR" sz="2400" dirty="0" err="1" smtClean="0">
                <a:solidFill>
                  <a:srgbClr val="0033CC"/>
                </a:solidFill>
              </a:rPr>
              <a:t>fikse</a:t>
            </a:r>
            <a:r>
              <a:rPr lang="tr-TR" sz="2400" dirty="0" smtClean="0">
                <a:solidFill>
                  <a:srgbClr val="0033CC"/>
                </a:solidFill>
              </a:rPr>
              <a:t> edilmiş bir hıza </a:t>
            </a:r>
            <a:r>
              <a:rPr lang="tr-TR" sz="2400" dirty="0" smtClean="0"/>
              <a:t>ayarlanmalı</a:t>
            </a:r>
          </a:p>
          <a:p>
            <a:pPr lvl="1"/>
            <a:r>
              <a:rPr lang="tr-TR" sz="2400" dirty="0" err="1" smtClean="0"/>
              <a:t>Postop</a:t>
            </a:r>
            <a:r>
              <a:rPr lang="tr-TR" sz="2400" dirty="0" smtClean="0"/>
              <a:t> dönemde </a:t>
            </a:r>
            <a:r>
              <a:rPr lang="tr-TR" sz="2400" dirty="0" err="1" smtClean="0"/>
              <a:t>pacemaker</a:t>
            </a:r>
            <a:r>
              <a:rPr lang="tr-TR" sz="2400" dirty="0" smtClean="0"/>
              <a:t> </a:t>
            </a:r>
            <a:r>
              <a:rPr lang="tr-TR" sz="2400" dirty="0" smtClean="0">
                <a:solidFill>
                  <a:srgbClr val="0033CC"/>
                </a:solidFill>
              </a:rPr>
              <a:t>kontrol edilmeli</a:t>
            </a:r>
          </a:p>
          <a:p>
            <a:endParaRPr lang="tr-T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sz="3600" dirty="0" err="1" smtClean="0">
                <a:solidFill>
                  <a:srgbClr val="FF0000"/>
                </a:solidFill>
              </a:rPr>
              <a:t>Laparoskopide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err="1" smtClean="0">
                <a:solidFill>
                  <a:srgbClr val="FF0000"/>
                </a:solidFill>
              </a:rPr>
              <a:t>elektrocerrahi</a:t>
            </a:r>
            <a:r>
              <a:rPr lang="tr-TR" sz="3600" dirty="0" smtClean="0">
                <a:solidFill>
                  <a:srgbClr val="FF0000"/>
                </a:solidFill>
              </a:rPr>
              <a:t> komplikasyonları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90114" name="Picture 2" descr="http://www.thetrocar.net/Articoli/Educational/Educational%20005/immagini/051%20direct%20coupling2.jpg"/>
          <p:cNvPicPr>
            <a:picLocks noChangeAspect="1" noChangeArrowheads="1"/>
          </p:cNvPicPr>
          <p:nvPr/>
        </p:nvPicPr>
        <p:blipFill>
          <a:blip r:embed="rId3" cstate="print"/>
          <a:srcRect t="21333" b="14667"/>
          <a:stretch>
            <a:fillRect/>
          </a:stretch>
        </p:blipFill>
        <p:spPr bwMode="auto">
          <a:xfrm>
            <a:off x="381000" y="2362200"/>
            <a:ext cx="3810000" cy="2362200"/>
          </a:xfrm>
          <a:prstGeom prst="rect">
            <a:avLst/>
          </a:prstGeom>
          <a:noFill/>
        </p:spPr>
      </p:pic>
      <p:pic>
        <p:nvPicPr>
          <p:cNvPr id="90116" name="Picture 4" descr="http://www.thetrocar.net/Articoli/Educational/Educational%20005/immagini/050%20direct%20coupling1.jpg"/>
          <p:cNvPicPr>
            <a:picLocks noChangeAspect="1" noChangeArrowheads="1"/>
          </p:cNvPicPr>
          <p:nvPr/>
        </p:nvPicPr>
        <p:blipFill>
          <a:blip r:embed="rId4" cstate="print"/>
          <a:srcRect t="21333" b="14667"/>
          <a:stretch>
            <a:fillRect/>
          </a:stretch>
        </p:blipFill>
        <p:spPr bwMode="auto">
          <a:xfrm>
            <a:off x="4648200" y="2286000"/>
            <a:ext cx="4127500" cy="2438400"/>
          </a:xfrm>
          <a:prstGeom prst="rect">
            <a:avLst/>
          </a:prstGeom>
          <a:noFill/>
        </p:spPr>
      </p:pic>
      <p:sp>
        <p:nvSpPr>
          <p:cNvPr id="7" name="6 Metin kutusu"/>
          <p:cNvSpPr txBox="1"/>
          <p:nvPr/>
        </p:nvSpPr>
        <p:spPr>
          <a:xfrm>
            <a:off x="990600" y="5029200"/>
            <a:ext cx="2667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Direkt </a:t>
            </a:r>
            <a:r>
              <a:rPr lang="tr-TR" dirty="0" err="1" smtClean="0">
                <a:solidFill>
                  <a:srgbClr val="FF0000"/>
                </a:solidFill>
              </a:rPr>
              <a:t>coupling</a:t>
            </a:r>
            <a:endParaRPr lang="tr-TR" dirty="0" smtClean="0">
              <a:solidFill>
                <a:srgbClr val="FF0000"/>
              </a:solidFill>
            </a:endParaRPr>
          </a:p>
          <a:p>
            <a:r>
              <a:rPr lang="tr-TR" sz="1600" dirty="0" smtClean="0"/>
              <a:t>Aktif elektrot diğer metal alete değerse </a:t>
            </a:r>
            <a:endParaRPr lang="tr-TR" sz="1600" dirty="0"/>
          </a:p>
        </p:txBody>
      </p:sp>
      <p:sp>
        <p:nvSpPr>
          <p:cNvPr id="8" name="7 Metin kutusu"/>
          <p:cNvSpPr txBox="1"/>
          <p:nvPr/>
        </p:nvSpPr>
        <p:spPr>
          <a:xfrm>
            <a:off x="5334000" y="4953000"/>
            <a:ext cx="26670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>
                <a:solidFill>
                  <a:srgbClr val="FF0000"/>
                </a:solidFill>
              </a:rPr>
              <a:t>Capasitive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coupling</a:t>
            </a:r>
            <a:endParaRPr lang="tr-TR" dirty="0" smtClean="0">
              <a:solidFill>
                <a:srgbClr val="FF0000"/>
              </a:solidFill>
            </a:endParaRPr>
          </a:p>
          <a:p>
            <a:r>
              <a:rPr lang="tr-TR" sz="1600" dirty="0" smtClean="0"/>
              <a:t>İzolasyon </a:t>
            </a:r>
            <a:r>
              <a:rPr lang="tr-TR" sz="1600" dirty="0" err="1" smtClean="0"/>
              <a:t>defekti</a:t>
            </a:r>
            <a:r>
              <a:rPr lang="tr-TR" sz="1600" dirty="0" smtClean="0"/>
              <a:t> varsa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Bipolar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koter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 err="1" smtClean="0"/>
              <a:t>Monopolardan</a:t>
            </a:r>
            <a:r>
              <a:rPr lang="tr-TR" sz="2400" dirty="0" smtClean="0"/>
              <a:t> farklı olarak aktif ve dönüş </a:t>
            </a:r>
            <a:r>
              <a:rPr lang="tr-TR" sz="2400" dirty="0" err="1" smtClean="0"/>
              <a:t>elektrodu</a:t>
            </a:r>
            <a:r>
              <a:rPr lang="tr-TR" sz="2400" dirty="0" smtClean="0"/>
              <a:t> </a:t>
            </a:r>
            <a:r>
              <a:rPr lang="tr-TR" sz="2400" dirty="0" err="1" smtClean="0"/>
              <a:t>birarada</a:t>
            </a:r>
            <a:r>
              <a:rPr lang="tr-TR" sz="2400" dirty="0" smtClean="0"/>
              <a:t> bulunur</a:t>
            </a:r>
          </a:p>
          <a:p>
            <a:pPr lvl="1"/>
            <a:r>
              <a:rPr lang="tr-TR" sz="2000" i="1" dirty="0" smtClean="0">
                <a:solidFill>
                  <a:srgbClr val="0033CC"/>
                </a:solidFill>
              </a:rPr>
              <a:t>Elektrik hasta üstünde dağılmaz</a:t>
            </a:r>
          </a:p>
          <a:p>
            <a:pPr lvl="1"/>
            <a:r>
              <a:rPr lang="tr-TR" sz="2000" i="1" dirty="0" smtClean="0">
                <a:solidFill>
                  <a:srgbClr val="0033CC"/>
                </a:solidFill>
              </a:rPr>
              <a:t>Dolayısıyla </a:t>
            </a:r>
            <a:r>
              <a:rPr lang="tr-TR" sz="2000" i="1" dirty="0" err="1" smtClean="0">
                <a:solidFill>
                  <a:srgbClr val="0033CC"/>
                </a:solidFill>
              </a:rPr>
              <a:t>koter</a:t>
            </a:r>
            <a:r>
              <a:rPr lang="tr-TR" sz="2000" i="1" dirty="0" smtClean="0">
                <a:solidFill>
                  <a:srgbClr val="0033CC"/>
                </a:solidFill>
              </a:rPr>
              <a:t> plağına ihtiyaç yoktur</a:t>
            </a:r>
          </a:p>
          <a:p>
            <a:pPr lvl="1"/>
            <a:r>
              <a:rPr lang="tr-TR" sz="2000" i="1" dirty="0" smtClean="0">
                <a:solidFill>
                  <a:srgbClr val="0033CC"/>
                </a:solidFill>
              </a:rPr>
              <a:t>Hastanın yanma riski daha az </a:t>
            </a:r>
          </a:p>
          <a:p>
            <a:r>
              <a:rPr lang="tr-TR" sz="2400" dirty="0" err="1" smtClean="0"/>
              <a:t>Koterize</a:t>
            </a:r>
            <a:r>
              <a:rPr lang="tr-TR" sz="2400" dirty="0" smtClean="0"/>
              <a:t> edilecek dokunun her iki elektrot arasında olması gerekir.</a:t>
            </a:r>
          </a:p>
          <a:p>
            <a:pPr lvl="1"/>
            <a:r>
              <a:rPr lang="tr-TR" sz="2000" i="1" dirty="0" smtClean="0">
                <a:solidFill>
                  <a:srgbClr val="0033CC"/>
                </a:solidFill>
              </a:rPr>
              <a:t>Aksi takdirde kısa devre yapar</a:t>
            </a:r>
          </a:p>
          <a:p>
            <a:r>
              <a:rPr lang="tr-TR" sz="2400" dirty="0" smtClean="0"/>
              <a:t>Çoğu </a:t>
            </a:r>
            <a:r>
              <a:rPr lang="tr-TR" sz="2400" dirty="0" err="1" smtClean="0"/>
              <a:t>bipolar</a:t>
            </a:r>
            <a:r>
              <a:rPr lang="tr-TR" sz="2400" dirty="0" smtClean="0"/>
              <a:t> </a:t>
            </a:r>
            <a:r>
              <a:rPr lang="tr-TR" sz="2400" dirty="0" err="1" smtClean="0"/>
              <a:t>koter</a:t>
            </a:r>
            <a:r>
              <a:rPr lang="tr-TR" sz="2400" dirty="0" smtClean="0"/>
              <a:t> çevre hasarını azaltmak ve </a:t>
            </a:r>
            <a:r>
              <a:rPr lang="tr-TR" sz="2400" dirty="0" err="1" smtClean="0"/>
              <a:t>hemostazı</a:t>
            </a:r>
            <a:r>
              <a:rPr lang="tr-TR" sz="2400" dirty="0" smtClean="0"/>
              <a:t> sağlamak için düşük voltaj kullanır </a:t>
            </a:r>
            <a:r>
              <a:rPr lang="tr-TR" sz="1800" dirty="0" smtClean="0"/>
              <a:t>(monopoların1-3/10 da biri)</a:t>
            </a:r>
            <a:endParaRPr lang="tr-TR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Bipolar</a:t>
            </a:r>
            <a:r>
              <a:rPr lang="tr-TR" dirty="0" smtClean="0">
                <a:solidFill>
                  <a:srgbClr val="FF0000"/>
                </a:solidFill>
              </a:rPr>
              <a:t> dezavantajı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Düşük voltaj kullandığı için </a:t>
            </a:r>
            <a:r>
              <a:rPr lang="tr-TR" dirty="0" err="1" smtClean="0"/>
              <a:t>koagulasyon</a:t>
            </a:r>
            <a:r>
              <a:rPr lang="tr-TR" dirty="0" smtClean="0"/>
              <a:t> için daha </a:t>
            </a:r>
            <a:r>
              <a:rPr lang="tr-TR" b="1" dirty="0" smtClean="0"/>
              <a:t>uzun zaman</a:t>
            </a:r>
          </a:p>
          <a:p>
            <a:endParaRPr lang="tr-TR" b="1" dirty="0" smtClean="0"/>
          </a:p>
          <a:p>
            <a:r>
              <a:rPr lang="tr-TR" dirty="0" err="1" smtClean="0"/>
              <a:t>Bipolar</a:t>
            </a:r>
            <a:r>
              <a:rPr lang="tr-TR" dirty="0" smtClean="0"/>
              <a:t> </a:t>
            </a:r>
            <a:r>
              <a:rPr lang="tr-TR" dirty="0" err="1" smtClean="0"/>
              <a:t>koterde</a:t>
            </a:r>
            <a:r>
              <a:rPr lang="tr-TR" dirty="0" smtClean="0"/>
              <a:t> sadece </a:t>
            </a:r>
            <a:r>
              <a:rPr lang="tr-TR" dirty="0" err="1" smtClean="0"/>
              <a:t>koagulasyon</a:t>
            </a:r>
            <a:r>
              <a:rPr lang="tr-TR" dirty="0" smtClean="0"/>
              <a:t> </a:t>
            </a:r>
            <a:r>
              <a:rPr lang="tr-TR" dirty="0" err="1" smtClean="0"/>
              <a:t>modu</a:t>
            </a:r>
            <a:r>
              <a:rPr lang="tr-TR" dirty="0" smtClean="0"/>
              <a:t> bulunup </a:t>
            </a:r>
            <a:r>
              <a:rPr lang="tr-TR" b="1" dirty="0" smtClean="0"/>
              <a:t>kesme </a:t>
            </a:r>
            <a:r>
              <a:rPr lang="tr-TR" b="1" dirty="0" err="1" smtClean="0"/>
              <a:t>modu</a:t>
            </a:r>
            <a:r>
              <a:rPr lang="tr-TR" b="1" dirty="0" smtClean="0"/>
              <a:t> bulunmaz</a:t>
            </a:r>
          </a:p>
          <a:p>
            <a:endParaRPr lang="tr-T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Bipolar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Koter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752600"/>
            <a:ext cx="70866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Enerji </a:t>
            </a:r>
            <a:r>
              <a:rPr lang="tr-TR" dirty="0" err="1" smtClean="0">
                <a:solidFill>
                  <a:srgbClr val="FF0000"/>
                </a:solidFill>
              </a:rPr>
              <a:t>Modaliteleri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8" name="İçerik Yer Tutucusu 7"/>
          <p:cNvSpPr>
            <a:spLocks noGrp="1"/>
          </p:cNvSpPr>
          <p:nvPr>
            <p:ph sz="half" idx="1"/>
          </p:nvPr>
        </p:nvSpPr>
        <p:spPr>
          <a:xfrm>
            <a:off x="685800" y="2017713"/>
            <a:ext cx="3810000" cy="4114800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tr-TR" sz="2400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Koter</a:t>
            </a:r>
            <a:endParaRPr lang="tr-TR" sz="24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tr-TR" sz="2000" dirty="0" err="1">
                <a:latin typeface="Arial" panose="020B0604020202020204" pitchFamily="34" charset="0"/>
                <a:cs typeface="Arial" panose="020B0604020202020204" pitchFamily="34" charset="0"/>
              </a:rPr>
              <a:t>Monopolar</a:t>
            </a:r>
            <a:endParaRPr lang="tr-T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tr-TR" sz="2000" dirty="0" err="1">
                <a:latin typeface="Arial" panose="020B0604020202020204" pitchFamily="34" charset="0"/>
                <a:cs typeface="Arial" panose="020B0604020202020204" pitchFamily="34" charset="0"/>
              </a:rPr>
              <a:t>Bipolar</a:t>
            </a:r>
            <a:endParaRPr lang="tr-T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2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İleri </a:t>
            </a:r>
            <a:r>
              <a:rPr lang="tr-TR" sz="24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bipolar</a:t>
            </a:r>
            <a:r>
              <a:rPr lang="tr-TR" sz="2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teknolojiler</a:t>
            </a:r>
          </a:p>
          <a:p>
            <a:pPr lvl="1"/>
            <a:r>
              <a:rPr lang="tr-TR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Ligasure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tr-TR" sz="1400" dirty="0" err="1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tr-TR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ovidien</a:t>
            </a:r>
            <a:r>
              <a:rPr lang="tr-T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USA)</a:t>
            </a:r>
            <a:endParaRPr lang="tr-T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En-</a:t>
            </a:r>
            <a:r>
              <a:rPr lang="tr-TR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seal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tr-TR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Ethicon</a:t>
            </a:r>
            <a:r>
              <a:rPr lang="tr-T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, USA)</a:t>
            </a:r>
            <a:endParaRPr lang="tr-T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Plazma 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kinetik </a:t>
            </a:r>
            <a:r>
              <a:rPr lang="tr-T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tr-TR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Gyrus</a:t>
            </a:r>
            <a:r>
              <a:rPr lang="tr-T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, USA)</a:t>
            </a:r>
            <a:endParaRPr lang="tr-T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2400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Ultrasonik</a:t>
            </a:r>
            <a:r>
              <a:rPr lang="tr-TR" sz="2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yöntemler</a:t>
            </a:r>
          </a:p>
          <a:p>
            <a:pPr lvl="1"/>
            <a:r>
              <a:rPr lang="tr-TR" sz="2000" dirty="0" err="1">
                <a:latin typeface="Arial" panose="020B0604020202020204" pitchFamily="34" charset="0"/>
                <a:cs typeface="Arial" panose="020B0604020202020204" pitchFamily="34" charset="0"/>
              </a:rPr>
              <a:t>Harmonik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scalpel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tr-TR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Ethicon</a:t>
            </a:r>
            <a:r>
              <a:rPr lang="tr-T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USA)</a:t>
            </a:r>
            <a:endParaRPr lang="tr-T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2400" dirty="0"/>
          </a:p>
        </p:txBody>
      </p:sp>
      <p:sp>
        <p:nvSpPr>
          <p:cNvPr id="9" name="İçerik Yer Tutucusu 8"/>
          <p:cNvSpPr>
            <a:spLocks noGrp="1"/>
          </p:cNvSpPr>
          <p:nvPr>
            <p:ph sz="half" idx="2"/>
          </p:nvPr>
        </p:nvSpPr>
        <p:spPr>
          <a:xfrm>
            <a:off x="4800600" y="2017713"/>
            <a:ext cx="3810000" cy="4114800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tr-TR" sz="2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Yeni enerji kaynakları</a:t>
            </a:r>
          </a:p>
          <a:p>
            <a:pPr lvl="1"/>
            <a:r>
              <a:rPr lang="tr-TR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Thunderbeat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tr-TR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Olympus</a:t>
            </a:r>
            <a:r>
              <a:rPr lang="tr-T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Japan)</a:t>
            </a:r>
            <a:endParaRPr lang="tr-T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tr-TR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Bicision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tr-TR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Erbe</a:t>
            </a:r>
            <a:r>
              <a:rPr lang="tr-T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Germany)</a:t>
            </a:r>
            <a:endParaRPr lang="tr-T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Termal </a:t>
            </a:r>
            <a:r>
              <a:rPr lang="tr-TR" sz="2000" dirty="0" err="1">
                <a:latin typeface="Arial" panose="020B0604020202020204" pitchFamily="34" charset="0"/>
                <a:cs typeface="Arial" panose="020B0604020202020204" pitchFamily="34" charset="0"/>
              </a:rPr>
              <a:t>welding</a:t>
            </a:r>
            <a:endParaRPr lang="tr-T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2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Diğer Yöntemler</a:t>
            </a:r>
          </a:p>
          <a:p>
            <a:pPr lvl="1"/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Argon</a:t>
            </a:r>
          </a:p>
          <a:p>
            <a:pPr lvl="1"/>
            <a:r>
              <a:rPr lang="tr-TR" sz="2000" dirty="0" err="1">
                <a:latin typeface="Arial" panose="020B0604020202020204" pitchFamily="34" charset="0"/>
                <a:cs typeface="Arial" panose="020B0604020202020204" pitchFamily="34" charset="0"/>
              </a:rPr>
              <a:t>Radyofrekans</a:t>
            </a:r>
            <a:endParaRPr lang="tr-T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Lazer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19265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Grp="1" noChangeArrowheads="1"/>
          </p:cNvSpPr>
          <p:nvPr>
            <p:ph type="title"/>
          </p:nvPr>
        </p:nvSpPr>
        <p:spPr>
          <a:xfrm>
            <a:off x="1812727" y="107156"/>
            <a:ext cx="6875859" cy="1428750"/>
          </a:xfrm>
        </p:spPr>
        <p:txBody>
          <a:bodyPr>
            <a:normAutofit/>
          </a:bodyPr>
          <a:lstStyle/>
          <a:p>
            <a:pPr eaLnBrk="1" hangingPunct="1"/>
            <a:r>
              <a:rPr lang="en-US" b="1" dirty="0" smtClean="0">
                <a:solidFill>
                  <a:srgbClr val="FF0000"/>
                </a:solidFill>
                <a:ea typeface="ヒラギノ明朝 ProN W3" charset="0"/>
                <a:cs typeface="ヒラギノ明朝 ProN W3" charset="0"/>
              </a:rPr>
              <a:t>Yeni Bipolar </a:t>
            </a:r>
            <a:r>
              <a:rPr lang="en-US" b="1" dirty="0" err="1" smtClean="0">
                <a:solidFill>
                  <a:srgbClr val="FF0000"/>
                </a:solidFill>
                <a:ea typeface="ヒラギノ明朝 ProN W3" charset="0"/>
                <a:cs typeface="ヒラギノ明朝 ProN W3" charset="0"/>
              </a:rPr>
              <a:t>Aletler</a:t>
            </a:r>
            <a:endParaRPr lang="en-US" b="1" dirty="0">
              <a:solidFill>
                <a:srgbClr val="FF0000"/>
              </a:solidFill>
              <a:ea typeface="ヒラギノ明朝 ProN W3" charset="0"/>
              <a:cs typeface="ヒラギノ明朝 ProN W3" charset="0"/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2057400"/>
            <a:ext cx="8229600" cy="5105400"/>
          </a:xfrm>
        </p:spPr>
        <p:txBody>
          <a:bodyPr>
            <a:normAutofit/>
          </a:bodyPr>
          <a:lstStyle/>
          <a:p>
            <a:pPr eaLnBrk="1" hangingPunct="1">
              <a:buFontTx/>
              <a:buBlip>
                <a:blip r:embed="rId2"/>
              </a:buBlip>
            </a:pPr>
            <a:r>
              <a:rPr lang="en-US" sz="2400" dirty="0" err="1">
                <a:ea typeface="ヒラギノ明朝 ProN W3" charset="0"/>
                <a:cs typeface="ヒラギノ明朝 ProN W3" charset="0"/>
              </a:rPr>
              <a:t>D</a:t>
            </a:r>
            <a:r>
              <a:rPr lang="en-US" sz="2400" dirty="0" err="1" smtClean="0">
                <a:ea typeface="ヒラギノ明朝 ProN W3" charset="0"/>
                <a:cs typeface="ヒラギノ明朝 ProN W3" charset="0"/>
              </a:rPr>
              <a:t>oku</a:t>
            </a:r>
            <a:r>
              <a:rPr lang="en-US" sz="2400" dirty="0" smtClean="0">
                <a:ea typeface="ヒラギノ明朝 ProN W3" charset="0"/>
                <a:cs typeface="ヒラギノ明朝 ProN W3" charset="0"/>
              </a:rPr>
              <a:t> </a:t>
            </a:r>
            <a:r>
              <a:rPr lang="en-US" sz="2400" dirty="0" err="1" smtClean="0">
                <a:ea typeface="ヒラギノ明朝 ProN W3" charset="0"/>
                <a:cs typeface="ヒラギノ明朝 ProN W3" charset="0"/>
              </a:rPr>
              <a:t>direncindeki</a:t>
            </a:r>
            <a:r>
              <a:rPr lang="en-US" sz="2400" dirty="0" smtClean="0">
                <a:ea typeface="ヒラギノ明朝 ProN W3" charset="0"/>
                <a:cs typeface="ヒラギノ明朝 ProN W3" charset="0"/>
              </a:rPr>
              <a:t> </a:t>
            </a:r>
            <a:r>
              <a:rPr lang="en-US" sz="2400" dirty="0" err="1" smtClean="0">
                <a:ea typeface="ヒラギノ明朝 ProN W3" charset="0"/>
                <a:cs typeface="ヒラギノ明朝 ProN W3" charset="0"/>
              </a:rPr>
              <a:t>değişikliklere</a:t>
            </a:r>
            <a:r>
              <a:rPr lang="en-US" sz="2400" dirty="0" smtClean="0">
                <a:ea typeface="ヒラギノ明朝 ProN W3" charset="0"/>
                <a:cs typeface="ヒラギノ明朝 ProN W3" charset="0"/>
              </a:rPr>
              <a:t> </a:t>
            </a:r>
            <a:r>
              <a:rPr lang="en-US" sz="2400" dirty="0" err="1" smtClean="0">
                <a:ea typeface="ヒラギノ明朝 ProN W3" charset="0"/>
                <a:cs typeface="ヒラギノ明朝 ProN W3" charset="0"/>
              </a:rPr>
              <a:t>kendini</a:t>
            </a:r>
            <a:r>
              <a:rPr lang="en-US" sz="2400" dirty="0" smtClean="0">
                <a:ea typeface="ヒラギノ明朝 ProN W3" charset="0"/>
                <a:cs typeface="ヒラギノ明朝 ProN W3" charset="0"/>
              </a:rPr>
              <a:t> </a:t>
            </a:r>
            <a:r>
              <a:rPr lang="en-US" sz="2400" dirty="0" err="1" smtClean="0">
                <a:ea typeface="ヒラギノ明朝 ProN W3" charset="0"/>
                <a:cs typeface="ヒラギノ明朝 ProN W3" charset="0"/>
              </a:rPr>
              <a:t>uyarlayarak</a:t>
            </a:r>
            <a:r>
              <a:rPr lang="en-US" sz="2400" dirty="0" smtClean="0">
                <a:ea typeface="ヒラギノ明朝 ProN W3" charset="0"/>
                <a:cs typeface="ヒラギノ明朝 ProN W3" charset="0"/>
              </a:rPr>
              <a:t> </a:t>
            </a:r>
            <a:r>
              <a:rPr lang="en-US" sz="2400" dirty="0" err="1" smtClean="0">
                <a:ea typeface="ヒラギノ明朝 ProN W3" charset="0"/>
                <a:cs typeface="ヒラギノ明朝 ProN W3" charset="0"/>
              </a:rPr>
              <a:t>daha</a:t>
            </a:r>
            <a:r>
              <a:rPr lang="en-US" sz="2400" dirty="0" smtClean="0">
                <a:ea typeface="ヒラギノ明朝 ProN W3" charset="0"/>
                <a:cs typeface="ヒラギノ明朝 ProN W3" charset="0"/>
              </a:rPr>
              <a:t> </a:t>
            </a:r>
            <a:r>
              <a:rPr lang="en-US" sz="2400" dirty="0" err="1" smtClean="0">
                <a:ea typeface="ヒラギノ明朝 ProN W3" charset="0"/>
                <a:cs typeface="ヒラギノ明朝 ProN W3" charset="0"/>
              </a:rPr>
              <a:t>az</a:t>
            </a:r>
            <a:r>
              <a:rPr lang="en-US" sz="2400" dirty="0" smtClean="0">
                <a:ea typeface="ヒラギノ明朝 ProN W3" charset="0"/>
                <a:cs typeface="ヒラギノ明朝 ProN W3" charset="0"/>
              </a:rPr>
              <a:t> </a:t>
            </a:r>
            <a:r>
              <a:rPr lang="en-US" sz="2400" dirty="0" err="1" smtClean="0">
                <a:ea typeface="ヒラギノ明朝 ProN W3" charset="0"/>
                <a:cs typeface="ヒラギノ明朝 ProN W3" charset="0"/>
              </a:rPr>
              <a:t>enerji</a:t>
            </a:r>
            <a:r>
              <a:rPr lang="en-US" sz="2400" dirty="0" smtClean="0">
                <a:ea typeface="ヒラギノ明朝 ProN W3" charset="0"/>
                <a:cs typeface="ヒラギノ明朝 ProN W3" charset="0"/>
              </a:rPr>
              <a:t> </a:t>
            </a:r>
            <a:r>
              <a:rPr lang="en-US" sz="2400" dirty="0" err="1" smtClean="0">
                <a:ea typeface="ヒラギノ明朝 ProN W3" charset="0"/>
                <a:cs typeface="ヒラギノ明朝 ProN W3" charset="0"/>
              </a:rPr>
              <a:t>dağıtmaktadır</a:t>
            </a:r>
            <a:endParaRPr lang="tr-TR" sz="2400" dirty="0" smtClean="0">
              <a:ea typeface="ヒラギノ明朝 ProN W3" charset="0"/>
              <a:cs typeface="ヒラギノ明朝 ProN W3" charset="0"/>
            </a:endParaRPr>
          </a:p>
          <a:p>
            <a:pPr eaLnBrk="1" hangingPunct="1">
              <a:buFontTx/>
              <a:buBlip>
                <a:blip r:embed="rId2"/>
              </a:buBlip>
            </a:pPr>
            <a:r>
              <a:rPr lang="tr-TR" sz="2400" dirty="0" smtClean="0">
                <a:ea typeface="ヒラギノ明朝 ProN W3" charset="0"/>
                <a:cs typeface="ヒラギノ明朝 ProN W3" charset="0"/>
              </a:rPr>
              <a:t>Bilgisayar kontrollü bir doku </a:t>
            </a:r>
            <a:r>
              <a:rPr lang="tr-TR" sz="2400" dirty="0" err="1" smtClean="0">
                <a:ea typeface="ヒラギノ明朝 ProN W3" charset="0"/>
                <a:cs typeface="ヒラギノ明朝 ProN W3" charset="0"/>
              </a:rPr>
              <a:t>feedback</a:t>
            </a:r>
            <a:r>
              <a:rPr lang="tr-TR" sz="2400" dirty="0" smtClean="0">
                <a:ea typeface="ヒラギノ明朝 ProN W3" charset="0"/>
                <a:cs typeface="ヒラギノ明朝 ProN W3" charset="0"/>
              </a:rPr>
              <a:t> sistemi</a:t>
            </a:r>
            <a:r>
              <a:rPr lang="en-US" sz="2400" dirty="0" smtClean="0">
                <a:ea typeface="ヒラギノ明朝 ProN W3" charset="0"/>
                <a:cs typeface="ヒラギノ明朝 ProN W3" charset="0"/>
              </a:rPr>
              <a:t> </a:t>
            </a:r>
            <a:endParaRPr lang="tr-TR" sz="2400" dirty="0" smtClean="0">
              <a:ea typeface="ヒラギノ明朝 ProN W3" charset="0"/>
              <a:cs typeface="ヒラギノ明朝 ProN W3" charset="0"/>
            </a:endParaRPr>
          </a:p>
          <a:p>
            <a:pPr eaLnBrk="1" hangingPunct="1">
              <a:buFontTx/>
              <a:buBlip>
                <a:blip r:embed="rId2"/>
              </a:buBlip>
            </a:pPr>
            <a:endParaRPr lang="en-US" sz="2400" dirty="0" smtClean="0">
              <a:ea typeface="ヒラギノ明朝 ProN W3" charset="0"/>
              <a:cs typeface="ヒラギノ明朝 ProN W3" charset="0"/>
            </a:endParaRPr>
          </a:p>
          <a:p>
            <a:pPr lvl="1" eaLnBrk="1" hangingPunct="1">
              <a:buFontTx/>
              <a:buBlip>
                <a:blip r:embed="rId2"/>
              </a:buBlip>
            </a:pPr>
            <a:r>
              <a:rPr lang="tr-TR" sz="2400" i="1" dirty="0" smtClean="0">
                <a:ea typeface="ヒラギノ明朝 ProN W3" charset="0"/>
                <a:cs typeface="ヒラギノ明朝 ProN W3" charset="0"/>
              </a:rPr>
              <a:t>Termal hasar</a:t>
            </a:r>
          </a:p>
          <a:p>
            <a:pPr lvl="1" eaLnBrk="1" hangingPunct="1">
              <a:buFontTx/>
              <a:buBlip>
                <a:blip r:embed="rId2"/>
              </a:buBlip>
            </a:pPr>
            <a:r>
              <a:rPr lang="en-US" sz="2400" i="1" dirty="0" err="1" smtClean="0">
                <a:ea typeface="ヒラギノ明朝 ProN W3" charset="0"/>
                <a:cs typeface="ヒラギノ明朝 ProN W3" charset="0"/>
              </a:rPr>
              <a:t>Doku</a:t>
            </a:r>
            <a:r>
              <a:rPr lang="en-US" sz="2400" i="1" dirty="0" smtClean="0">
                <a:ea typeface="ヒラギノ明朝 ProN W3" charset="0"/>
                <a:cs typeface="ヒラギノ明朝 ProN W3" charset="0"/>
              </a:rPr>
              <a:t> </a:t>
            </a:r>
            <a:r>
              <a:rPr lang="en-US" sz="2400" i="1" dirty="0" err="1" smtClean="0">
                <a:ea typeface="ヒラギノ明朝 ProN W3" charset="0"/>
                <a:cs typeface="ヒラギノ明朝 ProN W3" charset="0"/>
              </a:rPr>
              <a:t>yapışması</a:t>
            </a:r>
            <a:r>
              <a:rPr lang="en-US" sz="2400" i="1" dirty="0" smtClean="0">
                <a:ea typeface="ヒラギノ明朝 ProN W3" charset="0"/>
                <a:cs typeface="ヒラギノ明朝 ProN W3" charset="0"/>
              </a:rPr>
              <a:t> </a:t>
            </a:r>
          </a:p>
          <a:p>
            <a:pPr lvl="1" eaLnBrk="1" hangingPunct="1">
              <a:buBlip>
                <a:blip r:embed="rId2"/>
              </a:buBlip>
            </a:pPr>
            <a:r>
              <a:rPr lang="en-US" sz="2400" i="1" dirty="0" err="1" smtClean="0">
                <a:ea typeface="ヒラギノ明朝 ProN W3" charset="0"/>
                <a:cs typeface="ヒラギノ明朝 ProN W3" charset="0"/>
              </a:rPr>
              <a:t>Duman</a:t>
            </a:r>
            <a:endParaRPr lang="tr-TR" sz="2400" i="1" dirty="0" smtClean="0">
              <a:ea typeface="ヒラギノ明朝 ProN W3" charset="0"/>
              <a:cs typeface="ヒラギノ明朝 ProN W3" charset="0"/>
            </a:endParaRPr>
          </a:p>
          <a:p>
            <a:pPr marL="457200" lvl="1" indent="0" eaLnBrk="1" hangingPunct="1">
              <a:buNone/>
            </a:pPr>
            <a:endParaRPr lang="en-US" sz="2000" i="1" dirty="0">
              <a:ea typeface="ヒラギノ明朝 ProN W3" charset="0"/>
              <a:cs typeface="ヒラギノ明朝 ProN W3" charset="0"/>
            </a:endParaRPr>
          </a:p>
          <a:p>
            <a:pPr eaLnBrk="1" hangingPunct="1">
              <a:buFontTx/>
              <a:buBlip>
                <a:blip r:embed="rId2"/>
              </a:buBlip>
            </a:pPr>
            <a:r>
              <a:rPr lang="en-US" sz="2400" dirty="0" smtClean="0">
                <a:ea typeface="ヒラギノ明朝 ProN W3" charset="0"/>
                <a:cs typeface="ヒラギノ明朝 ProN W3" charset="0"/>
              </a:rPr>
              <a:t>Hem </a:t>
            </a:r>
            <a:r>
              <a:rPr lang="en-US" sz="2400" dirty="0" err="1" smtClean="0">
                <a:ea typeface="ヒラギノ明朝 ProN W3" charset="0"/>
                <a:cs typeface="ヒラギノ明朝 ProN W3" charset="0"/>
              </a:rPr>
              <a:t>ovaryen</a:t>
            </a:r>
            <a:r>
              <a:rPr lang="en-US" sz="2400" dirty="0" smtClean="0">
                <a:ea typeface="ヒラギノ明朝 ProN W3" charset="0"/>
                <a:cs typeface="ヒラギノ明朝 ProN W3" charset="0"/>
              </a:rPr>
              <a:t> hem </a:t>
            </a:r>
            <a:r>
              <a:rPr lang="en-US" sz="2400" dirty="0" err="1" smtClean="0">
                <a:ea typeface="ヒラギノ明朝 ProN W3" charset="0"/>
                <a:cs typeface="ヒラギノ明朝 ProN W3" charset="0"/>
              </a:rPr>
              <a:t>uterin</a:t>
            </a:r>
            <a:r>
              <a:rPr lang="en-US" sz="2400" dirty="0" smtClean="0">
                <a:ea typeface="ヒラギノ明朝 ProN W3" charset="0"/>
                <a:cs typeface="ヒラギノ明朝 ProN W3" charset="0"/>
              </a:rPr>
              <a:t> </a:t>
            </a:r>
            <a:r>
              <a:rPr lang="en-US" sz="2400" dirty="0" err="1" smtClean="0">
                <a:ea typeface="ヒラギノ明朝 ProN W3" charset="0"/>
                <a:cs typeface="ヒラギノ明朝 ProN W3" charset="0"/>
              </a:rPr>
              <a:t>arterleri</a:t>
            </a:r>
            <a:r>
              <a:rPr lang="en-US" sz="2400" dirty="0" smtClean="0">
                <a:ea typeface="ヒラギノ明朝 ProN W3" charset="0"/>
                <a:cs typeface="ヒラギノ明朝 ProN W3" charset="0"/>
              </a:rPr>
              <a:t> </a:t>
            </a:r>
            <a:r>
              <a:rPr lang="en-US" sz="2400" dirty="0" err="1" smtClean="0">
                <a:ea typeface="ヒラギノ明朝 ProN W3" charset="0"/>
                <a:cs typeface="ヒラギノ明朝 ProN W3" charset="0"/>
              </a:rPr>
              <a:t>kapatabilmek</a:t>
            </a:r>
            <a:r>
              <a:rPr lang="en-US" sz="2400" dirty="0" smtClean="0">
                <a:ea typeface="ヒラギノ明朝 ProN W3" charset="0"/>
                <a:cs typeface="ヒラギノ明朝 ProN W3" charset="0"/>
              </a:rPr>
              <a:t> </a:t>
            </a:r>
            <a:r>
              <a:rPr lang="en-US" sz="2400" dirty="0" err="1" smtClean="0">
                <a:ea typeface="ヒラギノ明朝 ProN W3" charset="0"/>
                <a:cs typeface="ヒラギノ明朝 ProN W3" charset="0"/>
              </a:rPr>
              <a:t>için</a:t>
            </a:r>
            <a:r>
              <a:rPr lang="en-US" sz="2400" dirty="0" smtClean="0">
                <a:ea typeface="ヒラギノ明朝 ProN W3" charset="0"/>
                <a:cs typeface="ヒラギノ明朝 ProN W3" charset="0"/>
              </a:rPr>
              <a:t> </a:t>
            </a:r>
            <a:r>
              <a:rPr lang="en-US" sz="2400" dirty="0" err="1" smtClean="0">
                <a:ea typeface="ヒラギノ明朝 ProN W3" charset="0"/>
                <a:cs typeface="ヒラギノ明朝 ProN W3" charset="0"/>
              </a:rPr>
              <a:t>yeterli</a:t>
            </a:r>
            <a:r>
              <a:rPr lang="en-US" sz="2400" dirty="0" smtClean="0">
                <a:ea typeface="ヒラギノ明朝 ProN W3" charset="0"/>
                <a:cs typeface="ヒラギノ明朝 ProN W3" charset="0"/>
              </a:rPr>
              <a:t> </a:t>
            </a:r>
            <a:r>
              <a:rPr lang="en-US" sz="2400" dirty="0" err="1" smtClean="0">
                <a:ea typeface="ヒラギノ明朝 ProN W3" charset="0"/>
                <a:cs typeface="ヒラギノ明朝 ProN W3" charset="0"/>
              </a:rPr>
              <a:t>enerji</a:t>
            </a:r>
            <a:r>
              <a:rPr lang="en-US" sz="2400" dirty="0" smtClean="0">
                <a:ea typeface="ヒラギノ明朝 ProN W3" charset="0"/>
                <a:cs typeface="ヒラギノ明朝 ProN W3" charset="0"/>
              </a:rPr>
              <a:t> </a:t>
            </a:r>
            <a:r>
              <a:rPr lang="en-US" sz="2400" dirty="0" err="1" smtClean="0">
                <a:ea typeface="ヒラギノ明朝 ProN W3" charset="0"/>
                <a:cs typeface="ヒラギノ明朝 ProN W3" charset="0"/>
              </a:rPr>
              <a:t>üretmektedir</a:t>
            </a:r>
            <a:r>
              <a:rPr lang="en-US" sz="2400" dirty="0" smtClean="0">
                <a:ea typeface="ヒラギノ明朝 ProN W3" charset="0"/>
                <a:cs typeface="ヒラギノ明朝 ProN W3" charset="0"/>
              </a:rPr>
              <a:t>. </a:t>
            </a:r>
            <a:endParaRPr lang="en-US" sz="2400" dirty="0">
              <a:ea typeface="ヒラギノ明朝 ProN W3" charset="0"/>
              <a:cs typeface="ヒラギノ明朝 ProN W3" charset="0"/>
            </a:endParaRPr>
          </a:p>
        </p:txBody>
      </p:sp>
      <p:sp>
        <p:nvSpPr>
          <p:cNvPr id="2" name="Sağ Ayraç 1"/>
          <p:cNvSpPr/>
          <p:nvPr/>
        </p:nvSpPr>
        <p:spPr bwMode="auto">
          <a:xfrm>
            <a:off x="3962400" y="3657600"/>
            <a:ext cx="609600" cy="1447800"/>
          </a:xfrm>
          <a:prstGeom prst="rightBrace">
            <a:avLst/>
          </a:prstGeom>
          <a:solidFill>
            <a:schemeClr val="bg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" name="Aşağı Ok 2"/>
          <p:cNvSpPr/>
          <p:nvPr/>
        </p:nvSpPr>
        <p:spPr bwMode="auto">
          <a:xfrm>
            <a:off x="4724400" y="3962400"/>
            <a:ext cx="838200" cy="838200"/>
          </a:xfrm>
          <a:prstGeom prst="downArrow">
            <a:avLst/>
          </a:prstGeom>
          <a:solidFill>
            <a:srgbClr val="00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4" name="Dikdörtgen 3"/>
          <p:cNvSpPr/>
          <p:nvPr/>
        </p:nvSpPr>
        <p:spPr bwMode="auto">
          <a:xfrm>
            <a:off x="5715000" y="3733800"/>
            <a:ext cx="2897386" cy="1447800"/>
          </a:xfrm>
          <a:prstGeom prst="rect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85750" marR="0" indent="-285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</a:rPr>
              <a:t>Ligasure</a:t>
            </a: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  <a:p>
            <a:pPr marL="285750" marR="0" indent="-285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  <a:p>
            <a:pPr marL="285750" marR="0" indent="-285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tr-TR" sz="2400" dirty="0" err="1" smtClean="0">
                <a:solidFill>
                  <a:schemeClr val="bg1"/>
                </a:solidFill>
              </a:rPr>
              <a:t>Enseal</a:t>
            </a: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930329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Ligasure</a:t>
            </a:r>
            <a:r>
              <a:rPr lang="tr-TR" dirty="0" smtClean="0">
                <a:solidFill>
                  <a:srgbClr val="FF0000"/>
                </a:solidFill>
              </a:rPr>
              <a:t>: Damar Mühürleme 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 smtClean="0"/>
              <a:t>Hızlı ve pratik ve  bir şekilde damar duvarlarını kapamaya yarayan bir </a:t>
            </a:r>
            <a:r>
              <a:rPr lang="tr-TR" sz="2400" dirty="0" err="1" smtClean="0"/>
              <a:t>elektrocerrahi</a:t>
            </a:r>
            <a:r>
              <a:rPr lang="tr-TR" sz="2400" dirty="0" smtClean="0"/>
              <a:t> ünitesidir</a:t>
            </a:r>
          </a:p>
          <a:p>
            <a:pPr lvl="1"/>
            <a:r>
              <a:rPr lang="tr-TR" sz="2000" b="1" i="1" dirty="0" smtClean="0">
                <a:solidFill>
                  <a:srgbClr val="0000FF"/>
                </a:solidFill>
              </a:rPr>
              <a:t>590 </a:t>
            </a:r>
            <a:r>
              <a:rPr lang="tr-TR" sz="2000" b="1" i="1" dirty="0" err="1" smtClean="0">
                <a:solidFill>
                  <a:srgbClr val="0000FF"/>
                </a:solidFill>
              </a:rPr>
              <a:t>mmHg</a:t>
            </a:r>
            <a:r>
              <a:rPr lang="tr-TR" sz="2000" b="1" i="1" dirty="0" smtClean="0">
                <a:solidFill>
                  <a:srgbClr val="0000FF"/>
                </a:solidFill>
              </a:rPr>
              <a:t> </a:t>
            </a:r>
            <a:r>
              <a:rPr lang="tr-TR" sz="2000" i="1" dirty="0" smtClean="0"/>
              <a:t>basınca kadar (</a:t>
            </a:r>
            <a:r>
              <a:rPr lang="tr-TR" sz="2000" i="1" dirty="0" err="1" smtClean="0"/>
              <a:t>sistolik</a:t>
            </a:r>
            <a:r>
              <a:rPr lang="tr-TR" sz="2000" i="1" dirty="0" smtClean="0"/>
              <a:t> basıncın üç katı) dayanıklıdır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FDA onayı: </a:t>
            </a:r>
            <a:r>
              <a:rPr lang="tr-TR" sz="2400" b="1" dirty="0" smtClean="0">
                <a:solidFill>
                  <a:srgbClr val="0000FF"/>
                </a:solidFill>
              </a:rPr>
              <a:t>7 mm </a:t>
            </a:r>
            <a:r>
              <a:rPr lang="tr-TR" sz="2400" dirty="0" smtClean="0"/>
              <a:t>çapa kadar arter ve </a:t>
            </a:r>
            <a:r>
              <a:rPr lang="tr-TR" sz="2400" dirty="0" err="1" smtClean="0"/>
              <a:t>venleri</a:t>
            </a:r>
            <a:r>
              <a:rPr lang="tr-TR" sz="2400" dirty="0" smtClean="0"/>
              <a:t> güvenle mühürler</a:t>
            </a:r>
          </a:p>
          <a:p>
            <a:pPr lvl="1"/>
            <a:r>
              <a:rPr lang="tr-TR" sz="2000" dirty="0" smtClean="0"/>
              <a:t>Kontrollü </a:t>
            </a:r>
            <a:r>
              <a:rPr lang="tr-TR" sz="2000" b="1" dirty="0" smtClean="0">
                <a:solidFill>
                  <a:srgbClr val="0000FF"/>
                </a:solidFill>
              </a:rPr>
              <a:t>termal yayılım </a:t>
            </a:r>
            <a:r>
              <a:rPr lang="tr-TR" sz="2000" dirty="0" smtClean="0"/>
              <a:t>özelliğine sahiptir. (2-3 mm damarda  1.5mm, 6-7 mm damarda 3 mm çapında termal hasar yapar)</a:t>
            </a:r>
          </a:p>
          <a:p>
            <a:r>
              <a:rPr lang="tr-TR" sz="2400" dirty="0" smtClean="0"/>
              <a:t>Mühürleme işlemini ortalama </a:t>
            </a:r>
            <a:r>
              <a:rPr lang="tr-TR" sz="2400" b="1" dirty="0" smtClean="0">
                <a:solidFill>
                  <a:srgbClr val="0000FF"/>
                </a:solidFill>
              </a:rPr>
              <a:t>4 sn de </a:t>
            </a:r>
            <a:r>
              <a:rPr lang="tr-TR" sz="2400" dirty="0" smtClean="0"/>
              <a:t>yapar</a:t>
            </a:r>
          </a:p>
          <a:p>
            <a:endParaRPr lang="tr-TR" sz="2400" dirty="0" smtClean="0"/>
          </a:p>
          <a:p>
            <a:endParaRPr lang="tr-TR" sz="2400" dirty="0" smtClean="0"/>
          </a:p>
          <a:p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Etki mekanizması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182688" y="2017713"/>
            <a:ext cx="6665912" cy="1868487"/>
          </a:xfrm>
        </p:spPr>
        <p:txBody>
          <a:bodyPr/>
          <a:lstStyle/>
          <a:p>
            <a:r>
              <a:rPr lang="tr-TR" sz="2400" dirty="0" smtClean="0"/>
              <a:t>Kutuplar arasında dalgalı akım uygulayarak </a:t>
            </a:r>
            <a:r>
              <a:rPr lang="tr-TR" sz="2400" dirty="0" err="1" smtClean="0"/>
              <a:t>vasküler</a:t>
            </a:r>
            <a:r>
              <a:rPr lang="tr-TR" sz="2400" dirty="0" smtClean="0"/>
              <a:t> doku içindeki </a:t>
            </a:r>
            <a:r>
              <a:rPr lang="tr-TR" sz="2400" dirty="0" err="1" smtClean="0">
                <a:solidFill>
                  <a:srgbClr val="0033CC"/>
                </a:solidFill>
              </a:rPr>
              <a:t>kollageni</a:t>
            </a:r>
            <a:r>
              <a:rPr lang="tr-TR" sz="2400" dirty="0" smtClean="0">
                <a:solidFill>
                  <a:srgbClr val="0033CC"/>
                </a:solidFill>
              </a:rPr>
              <a:t> eritip </a:t>
            </a:r>
            <a:r>
              <a:rPr lang="tr-TR" sz="2400" dirty="0" smtClean="0"/>
              <a:t>damar duvarlarını birbirine mühürler</a:t>
            </a:r>
          </a:p>
          <a:p>
            <a:r>
              <a:rPr lang="tr-TR" sz="2400" dirty="0" err="1" smtClean="0">
                <a:solidFill>
                  <a:srgbClr val="0033CC"/>
                </a:solidFill>
              </a:rPr>
              <a:t>Embolizasyonla</a:t>
            </a:r>
            <a:r>
              <a:rPr lang="tr-TR" sz="2400" dirty="0" smtClean="0"/>
              <a:t> kapama yapmaz</a:t>
            </a:r>
            <a:endParaRPr lang="tr-TR" sz="2400" dirty="0"/>
          </a:p>
        </p:txBody>
      </p:sp>
      <p:pic>
        <p:nvPicPr>
          <p:cNvPr id="5" name="Picture 4" descr="C:\Users\M. Faruk KÖSE\Desktop\Ligasure\DSC_7495.JPG"/>
          <p:cNvPicPr>
            <a:picLocks noChangeAspect="1" noChangeArrowheads="1"/>
          </p:cNvPicPr>
          <p:nvPr/>
        </p:nvPicPr>
        <p:blipFill>
          <a:blip r:embed="rId2" cstate="print"/>
          <a:srcRect t="24889" r="33281" b="23137"/>
          <a:stretch>
            <a:fillRect/>
          </a:stretch>
        </p:blipFill>
        <p:spPr bwMode="auto">
          <a:xfrm flipH="1">
            <a:off x="1187624" y="3717032"/>
            <a:ext cx="4170452" cy="2106059"/>
          </a:xfrm>
          <a:prstGeom prst="rect">
            <a:avLst/>
          </a:prstGeom>
          <a:noFill/>
        </p:spPr>
      </p:pic>
      <p:sp>
        <p:nvSpPr>
          <p:cNvPr id="6" name="AutoShape 6"/>
          <p:cNvSpPr>
            <a:spLocks noChangeArrowheads="1"/>
          </p:cNvSpPr>
          <p:nvPr/>
        </p:nvSpPr>
        <p:spPr bwMode="auto">
          <a:xfrm rot="21456346">
            <a:off x="4225722" y="4303403"/>
            <a:ext cx="577066" cy="670894"/>
          </a:xfrm>
          <a:prstGeom prst="lightningBol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>
              <a:defRPr/>
            </a:pP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ＭＳ Ｐゴシック"/>
              <a:cs typeface="ＭＳ Ｐゴシック"/>
            </a:endParaRPr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auto">
          <a:xfrm rot="21456346">
            <a:off x="3766324" y="4437494"/>
            <a:ext cx="491087" cy="563904"/>
          </a:xfrm>
          <a:prstGeom prst="lightningBol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>
              <a:defRPr/>
            </a:pP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ＭＳ Ｐゴシック"/>
              <a:cs typeface="ＭＳ Ｐゴシック"/>
            </a:endParaRP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 rot="21456346">
            <a:off x="3319585" y="4575318"/>
            <a:ext cx="298405" cy="400003"/>
          </a:xfrm>
          <a:prstGeom prst="lightningBol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>
              <a:defRPr/>
            </a:pP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ＭＳ Ｐゴシック"/>
              <a:cs typeface="ＭＳ Ｐゴシック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3" cstate="print"/>
          <a:srcRect t="7459" b="10159"/>
          <a:stretch>
            <a:fillRect/>
          </a:stretch>
        </p:blipFill>
        <p:spPr bwMode="auto">
          <a:xfrm>
            <a:off x="5715000" y="4191000"/>
            <a:ext cx="2520000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Etki Mekanizması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910035"/>
            <a:ext cx="7551738" cy="3140075"/>
          </a:xfrm>
        </p:spPr>
        <p:txBody>
          <a:bodyPr/>
          <a:lstStyle/>
          <a:p>
            <a:r>
              <a:rPr lang="tr-TR" sz="2300" dirty="0" err="1" smtClean="0"/>
              <a:t>Ligasure</a:t>
            </a:r>
            <a:r>
              <a:rPr lang="tr-TR" sz="2300" dirty="0" smtClean="0"/>
              <a:t> elektrodlarının arasına alınan  dokuya her iki kutuptan dalga formunda akım verir ve aynı zamanda dokunun empedansını </a:t>
            </a:r>
            <a:r>
              <a:rPr lang="tr-TR" sz="2300" b="1" dirty="0" smtClean="0"/>
              <a:t>sürekli ölçer</a:t>
            </a:r>
          </a:p>
          <a:p>
            <a:r>
              <a:rPr lang="tr-TR" sz="2300" dirty="0" smtClean="0"/>
              <a:t>Yaptığı bu ölçüme göre her bir dalga akımının şiddetini otomatik olarak</a:t>
            </a:r>
            <a:r>
              <a:rPr lang="tr-TR" sz="2300" b="1" dirty="0" smtClean="0"/>
              <a:t> ayarlar</a:t>
            </a:r>
          </a:p>
          <a:p>
            <a:r>
              <a:rPr lang="tr-TR" sz="2300" b="1" dirty="0" smtClean="0">
                <a:solidFill>
                  <a:srgbClr val="0000FF"/>
                </a:solidFill>
              </a:rPr>
              <a:t>Amaç</a:t>
            </a:r>
            <a:r>
              <a:rPr lang="tr-TR" sz="2300" dirty="0" smtClean="0"/>
              <a:t>: damar duvarlarında bulunan </a:t>
            </a:r>
            <a:r>
              <a:rPr lang="tr-TR" sz="2300" b="1" dirty="0" smtClean="0"/>
              <a:t>kollajeni eritmek </a:t>
            </a:r>
            <a:r>
              <a:rPr lang="tr-TR" sz="2300" dirty="0" smtClean="0"/>
              <a:t>ve damar duvarlarını birbirine kaynatmaktır (Sealing)</a:t>
            </a:r>
          </a:p>
          <a:p>
            <a:pPr>
              <a:defRPr/>
            </a:pPr>
            <a:endParaRPr lang="tr-TR" sz="2400" dirty="0" smtClean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6414" y="5050110"/>
            <a:ext cx="236220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86264" y="5050110"/>
            <a:ext cx="236220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5464" y="5088210"/>
            <a:ext cx="236220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09156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Straight Arrow Connector 38"/>
          <p:cNvCxnSpPr>
            <a:stCxn id="21" idx="2"/>
          </p:cNvCxnSpPr>
          <p:nvPr/>
        </p:nvCxnSpPr>
        <p:spPr bwMode="auto">
          <a:xfrm rot="5400000">
            <a:off x="7260153" y="2488892"/>
            <a:ext cx="567295" cy="1588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FFFFFF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1" name="Elbow Connector 40"/>
          <p:cNvCxnSpPr/>
          <p:nvPr/>
        </p:nvCxnSpPr>
        <p:spPr bwMode="auto">
          <a:xfrm rot="5400000">
            <a:off x="1996588" y="3829538"/>
            <a:ext cx="701062" cy="2087562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solidFill>
              <a:srgbClr val="FFFFFF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9" name="Elbow Connector 48"/>
          <p:cNvCxnSpPr/>
          <p:nvPr/>
        </p:nvCxnSpPr>
        <p:spPr bwMode="auto">
          <a:xfrm rot="16200000" flipH="1">
            <a:off x="4126219" y="3787469"/>
            <a:ext cx="701062" cy="2171700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solidFill>
              <a:srgbClr val="FFFFFF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914400" y="2648067"/>
            <a:ext cx="7772400" cy="3107595"/>
          </a:xfrm>
        </p:spPr>
        <p:txBody>
          <a:bodyPr/>
          <a:lstStyle/>
          <a:p>
            <a:r>
              <a:rPr lang="tr-TR" sz="2800" dirty="0" smtClean="0"/>
              <a:t>Gelişmiş </a:t>
            </a:r>
            <a:r>
              <a:rPr lang="tr-TR" sz="2800" dirty="0" err="1" smtClean="0"/>
              <a:t>ligasure</a:t>
            </a:r>
            <a:r>
              <a:rPr lang="tr-TR" sz="2800" dirty="0" smtClean="0"/>
              <a:t> sistemi</a:t>
            </a:r>
          </a:p>
          <a:p>
            <a:r>
              <a:rPr lang="tr-TR" sz="2800" dirty="0" smtClean="0"/>
              <a:t>Konvansiyonel </a:t>
            </a:r>
            <a:r>
              <a:rPr lang="tr-TR" sz="2800" dirty="0" err="1" smtClean="0"/>
              <a:t>ligasure</a:t>
            </a:r>
            <a:r>
              <a:rPr lang="tr-TR" sz="2800" dirty="0" smtClean="0"/>
              <a:t> dokuda saniyede 200 ölçüm yaparken </a:t>
            </a:r>
            <a:r>
              <a:rPr lang="tr-TR" sz="2800" dirty="0" err="1" smtClean="0"/>
              <a:t>forcetriad</a:t>
            </a:r>
            <a:r>
              <a:rPr lang="tr-TR" sz="2800" dirty="0" smtClean="0"/>
              <a:t> 4000 ölçüm yapıyor</a:t>
            </a:r>
          </a:p>
          <a:p>
            <a:r>
              <a:rPr lang="tr-TR" sz="2800" dirty="0" smtClean="0"/>
              <a:t>Daha yüksek patlama basıncı ve daha kısa mühürleme süresi</a:t>
            </a:r>
          </a:p>
          <a:p>
            <a:endParaRPr lang="tr-TR" dirty="0"/>
          </a:p>
        </p:txBody>
      </p:sp>
      <p:pic>
        <p:nvPicPr>
          <p:cNvPr id="7" name="Picture 34" descr="ForceTriad Logo darker blu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7063" y="657135"/>
            <a:ext cx="5621337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8" descr="ForceTriad_smal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8400" y="619332"/>
            <a:ext cx="2590800" cy="158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1" name="Straight Arrow Connector 50"/>
          <p:cNvCxnSpPr>
            <a:stCxn id="21" idx="3"/>
          </p:cNvCxnSpPr>
          <p:nvPr/>
        </p:nvCxnSpPr>
        <p:spPr bwMode="auto">
          <a:xfrm flipV="1">
            <a:off x="8839200" y="1412288"/>
            <a:ext cx="2370156" cy="1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FFFFFF"/>
            </a:solidFill>
            <a:prstDash val="dashDot"/>
            <a:round/>
            <a:headEnd type="arrow" w="med" len="med"/>
            <a:tailEnd type="arrow"/>
          </a:ln>
          <a:effectLst/>
        </p:spPr>
      </p:cxnSp>
      <p:cxnSp>
        <p:nvCxnSpPr>
          <p:cNvPr id="53" name="Straight Arrow Connector 52"/>
          <p:cNvCxnSpPr/>
          <p:nvPr/>
        </p:nvCxnSpPr>
        <p:spPr bwMode="auto">
          <a:xfrm>
            <a:off x="5410200" y="4128294"/>
            <a:ext cx="1646256" cy="1588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FFFFFF"/>
            </a:solidFill>
            <a:prstDash val="dashDot"/>
            <a:round/>
            <a:headEnd type="arrow" w="med" len="med"/>
            <a:tailEnd type="arrow"/>
          </a:ln>
          <a:effectLst/>
        </p:spPr>
      </p:cxnSp>
      <p:cxnSp>
        <p:nvCxnSpPr>
          <p:cNvPr id="55" name="Straight Arrow Connector 54"/>
          <p:cNvCxnSpPr/>
          <p:nvPr/>
        </p:nvCxnSpPr>
        <p:spPr bwMode="auto">
          <a:xfrm flipV="1">
            <a:off x="6248400" y="5755662"/>
            <a:ext cx="808056" cy="988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FFFFFF"/>
            </a:solidFill>
            <a:prstDash val="dashDot"/>
            <a:round/>
            <a:headEnd type="arrow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2643255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Ligasure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66800" y="1981200"/>
            <a:ext cx="7772400" cy="4114800"/>
          </a:xfrm>
        </p:spPr>
        <p:txBody>
          <a:bodyPr/>
          <a:lstStyle/>
          <a:p>
            <a:r>
              <a:rPr lang="tr-TR" sz="2400" dirty="0" smtClean="0"/>
              <a:t>Sesli </a:t>
            </a:r>
            <a:r>
              <a:rPr lang="tr-TR" sz="2400" dirty="0"/>
              <a:t> </a:t>
            </a:r>
            <a:r>
              <a:rPr lang="tr-TR" sz="2400" dirty="0" smtClean="0"/>
              <a:t>bir </a:t>
            </a:r>
            <a:r>
              <a:rPr lang="tr-TR" sz="2400" b="1" dirty="0" smtClean="0">
                <a:solidFill>
                  <a:srgbClr val="0000FF"/>
                </a:solidFill>
              </a:rPr>
              <a:t>uyarı mekanizması </a:t>
            </a:r>
            <a:r>
              <a:rPr lang="tr-TR" sz="2400" dirty="0" smtClean="0"/>
              <a:t>vardır. Cerrah uyarı sayesinde yaptığı işlemin güvenli olup olmadığını anlar</a:t>
            </a:r>
          </a:p>
          <a:p>
            <a:r>
              <a:rPr lang="tr-TR" sz="2400" b="1" dirty="0" smtClean="0"/>
              <a:t>Başarısız bir mühürleme </a:t>
            </a:r>
            <a:r>
              <a:rPr lang="tr-TR" sz="2400" dirty="0" smtClean="0"/>
              <a:t>sonucunda tercihen işlemi uygulanan dokunun paraleline aynı işlem tekrar uygulanmalı</a:t>
            </a:r>
          </a:p>
          <a:p>
            <a:r>
              <a:rPr lang="tr-TR" sz="2400" b="1" dirty="0" smtClean="0"/>
              <a:t>Başarısız mühürleme sebepleri</a:t>
            </a:r>
            <a:r>
              <a:rPr lang="tr-TR" sz="2400" dirty="0" smtClean="0"/>
              <a:t>; cihaz yanlış bir dokuda, arada klip veya </a:t>
            </a:r>
            <a:r>
              <a:rPr lang="tr-TR" sz="2400" dirty="0" err="1" smtClean="0"/>
              <a:t>sütür</a:t>
            </a:r>
            <a:r>
              <a:rPr lang="tr-TR" sz="2400" dirty="0" smtClean="0"/>
              <a:t> benzeri yabancı doku varlığında, doku gergin ise, tam süre beklenmeden uygulandığında olur</a:t>
            </a:r>
          </a:p>
          <a:p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Kontrendikasyonlar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3400" y="2133600"/>
            <a:ext cx="3389312" cy="4114800"/>
          </a:xfrm>
        </p:spPr>
        <p:txBody>
          <a:bodyPr/>
          <a:lstStyle/>
          <a:p>
            <a:r>
              <a:rPr lang="tr-TR" sz="2400" dirty="0" smtClean="0"/>
              <a:t>7 mm den büyük damarlar</a:t>
            </a:r>
          </a:p>
          <a:p>
            <a:r>
              <a:rPr lang="tr-TR" sz="2400" dirty="0" err="1" smtClean="0"/>
              <a:t>Ligasure</a:t>
            </a:r>
            <a:r>
              <a:rPr lang="tr-TR" sz="2400" dirty="0" smtClean="0"/>
              <a:t> çene uzunluğunu aşan dokular</a:t>
            </a:r>
          </a:p>
          <a:p>
            <a:r>
              <a:rPr lang="tr-TR" sz="2400" dirty="0" err="1" smtClean="0"/>
              <a:t>Vasküler</a:t>
            </a:r>
            <a:r>
              <a:rPr lang="tr-TR" sz="2400" dirty="0" smtClean="0"/>
              <a:t> patolojiler (</a:t>
            </a:r>
            <a:r>
              <a:rPr lang="tr-TR" sz="2400" dirty="0" err="1" smtClean="0"/>
              <a:t>ateroskleroz</a:t>
            </a:r>
            <a:r>
              <a:rPr lang="tr-TR" sz="2400" dirty="0" smtClean="0"/>
              <a:t>, </a:t>
            </a:r>
            <a:r>
              <a:rPr lang="tr-TR" sz="2400" dirty="0" err="1" smtClean="0"/>
              <a:t>anevrizmatik</a:t>
            </a:r>
            <a:r>
              <a:rPr lang="tr-TR" sz="2400" dirty="0" smtClean="0"/>
              <a:t> damar)</a:t>
            </a:r>
            <a:endParaRPr lang="tr-TR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2514600"/>
            <a:ext cx="3660112" cy="2362200"/>
          </a:xfrm>
          <a:prstGeom prst="rect">
            <a:avLst/>
          </a:prstGeom>
          <a:noFill/>
          <a:ln w="9525">
            <a:solidFill>
              <a:srgbClr val="0033CC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Kullanım Alanları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tr-TR" sz="2400" dirty="0" smtClean="0"/>
              <a:t>Adezyolizis</a:t>
            </a:r>
          </a:p>
          <a:p>
            <a:r>
              <a:rPr lang="tr-TR" sz="2400" dirty="0" smtClean="0"/>
              <a:t>LAVH</a:t>
            </a:r>
          </a:p>
          <a:p>
            <a:r>
              <a:rPr lang="tr-TR" sz="2400" dirty="0" smtClean="0"/>
              <a:t>Salpingoooforektomi</a:t>
            </a:r>
          </a:p>
          <a:p>
            <a:r>
              <a:rPr lang="tr-TR" sz="2400" dirty="0" smtClean="0"/>
              <a:t>Abdominal histerektomi</a:t>
            </a:r>
          </a:p>
          <a:p>
            <a:r>
              <a:rPr lang="tr-TR" sz="2400" dirty="0" smtClean="0"/>
              <a:t>Radikal histerektomi</a:t>
            </a:r>
          </a:p>
          <a:p>
            <a:r>
              <a:rPr lang="tr-TR" sz="2400" dirty="0" smtClean="0"/>
              <a:t>Vaginal histerektomi</a:t>
            </a:r>
          </a:p>
          <a:p>
            <a:r>
              <a:rPr lang="tr-TR" sz="2400" dirty="0" smtClean="0"/>
              <a:t>Kistektomi</a:t>
            </a:r>
          </a:p>
          <a:p>
            <a:r>
              <a:rPr lang="tr-TR" sz="2400" dirty="0" err="1" smtClean="0"/>
              <a:t>Omentektomi</a:t>
            </a:r>
            <a:endParaRPr lang="tr-TR" sz="2400" dirty="0" smtClean="0"/>
          </a:p>
          <a:p>
            <a:r>
              <a:rPr lang="tr-TR" sz="2400" dirty="0" err="1" smtClean="0"/>
              <a:t>Appendektomi</a:t>
            </a:r>
            <a:endParaRPr lang="tr-TR" sz="2400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tr-TR" dirty="0" err="1" smtClean="0"/>
              <a:t>Splenektomi</a:t>
            </a:r>
            <a:endParaRPr lang="tr-TR" dirty="0" smtClean="0"/>
          </a:p>
          <a:p>
            <a:r>
              <a:rPr lang="tr-TR" dirty="0" err="1" smtClean="0"/>
              <a:t>Nefrektomi</a:t>
            </a:r>
            <a:r>
              <a:rPr lang="tr-TR" dirty="0" smtClean="0"/>
              <a:t> </a:t>
            </a:r>
          </a:p>
          <a:p>
            <a:r>
              <a:rPr lang="tr-TR" dirty="0" err="1" smtClean="0"/>
              <a:t>Tiroidektomi</a:t>
            </a:r>
            <a:endParaRPr lang="tr-TR" dirty="0" smtClean="0"/>
          </a:p>
          <a:p>
            <a:r>
              <a:rPr lang="tr-TR" dirty="0" smtClean="0"/>
              <a:t>Whipple</a:t>
            </a:r>
          </a:p>
          <a:p>
            <a:r>
              <a:rPr lang="tr-TR" dirty="0" smtClean="0"/>
              <a:t>Gastrik Bypass </a:t>
            </a:r>
          </a:p>
          <a:p>
            <a:r>
              <a:rPr lang="tr-TR" dirty="0" smtClean="0"/>
              <a:t>Gastrektomi</a:t>
            </a:r>
          </a:p>
          <a:p>
            <a:r>
              <a:rPr lang="tr-TR" dirty="0" smtClean="0"/>
              <a:t>Kolektomi</a:t>
            </a:r>
          </a:p>
          <a:p>
            <a:r>
              <a:rPr lang="tr-TR" dirty="0" smtClean="0"/>
              <a:t>Hemoroidektomi</a:t>
            </a:r>
          </a:p>
          <a:p>
            <a:r>
              <a:rPr lang="tr-TR" dirty="0" smtClean="0"/>
              <a:t>Nissen Funduplikasyonu</a:t>
            </a:r>
          </a:p>
          <a:p>
            <a:r>
              <a:rPr lang="tr-TR" dirty="0" smtClean="0"/>
              <a:t>Radikal Prostatektomi</a:t>
            </a:r>
          </a:p>
          <a:p>
            <a:r>
              <a:rPr lang="tr-TR" dirty="0" smtClean="0"/>
              <a:t>Adrenalektomi</a:t>
            </a:r>
          </a:p>
          <a:p>
            <a:r>
              <a:rPr lang="tr-TR" dirty="0" smtClean="0"/>
              <a:t>Boyun diseksiyonu</a:t>
            </a:r>
          </a:p>
          <a:p>
            <a:r>
              <a:rPr lang="tr-TR" dirty="0" smtClean="0"/>
              <a:t>Aksiller diseksiyon</a:t>
            </a:r>
          </a:p>
        </p:txBody>
      </p:sp>
      <p:sp>
        <p:nvSpPr>
          <p:cNvPr id="5" name="4 Yuvarlatılmış Dikdörtgen"/>
          <p:cNvSpPr/>
          <p:nvPr/>
        </p:nvSpPr>
        <p:spPr bwMode="auto">
          <a:xfrm>
            <a:off x="914400" y="2017713"/>
            <a:ext cx="3810000" cy="4306887"/>
          </a:xfrm>
          <a:prstGeom prst="roundRec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Elektro-cerrahi Cihazları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Cerrahide çok sık kullanılan ve cerraha kesme ve </a:t>
            </a:r>
            <a:r>
              <a:rPr lang="tr-TR" dirty="0" err="1" smtClean="0"/>
              <a:t>koterize</a:t>
            </a:r>
            <a:r>
              <a:rPr lang="tr-TR" dirty="0" smtClean="0"/>
              <a:t> etme şansı veren cihazlardır</a:t>
            </a:r>
          </a:p>
          <a:p>
            <a:r>
              <a:rPr lang="tr-TR" dirty="0" smtClean="0"/>
              <a:t>Çalışma prensiplerine hakim olmak cihazın etkinliğini artırıp doku hasarını azaltabilir</a:t>
            </a:r>
          </a:p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Dikdörtgen"/>
          <p:cNvSpPr/>
          <p:nvPr/>
        </p:nvSpPr>
        <p:spPr bwMode="auto">
          <a:xfrm>
            <a:off x="990600" y="5410200"/>
            <a:ext cx="1828800" cy="914400"/>
          </a:xfrm>
          <a:prstGeom prst="rect">
            <a:avLst/>
          </a:prstGeom>
          <a:solidFill>
            <a:srgbClr val="0033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</a:rPr>
              <a:t>Elektrik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dirty="0" smtClean="0">
                <a:solidFill>
                  <a:schemeClr val="bg1"/>
                </a:solidFill>
              </a:rPr>
              <a:t>enerjisi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ahoma" pitchFamily="34" charset="0"/>
            </a:endParaRPr>
          </a:p>
        </p:txBody>
      </p:sp>
      <p:sp>
        <p:nvSpPr>
          <p:cNvPr id="6" name="5 Sağ Ok"/>
          <p:cNvSpPr/>
          <p:nvPr/>
        </p:nvSpPr>
        <p:spPr bwMode="auto">
          <a:xfrm>
            <a:off x="3200400" y="5486400"/>
            <a:ext cx="1524000" cy="4572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7" name="6 İkizkenar Üçgen"/>
          <p:cNvSpPr/>
          <p:nvPr/>
        </p:nvSpPr>
        <p:spPr bwMode="auto">
          <a:xfrm>
            <a:off x="5334000" y="4953000"/>
            <a:ext cx="1066800" cy="1371600"/>
          </a:xfrm>
          <a:prstGeom prst="triangle">
            <a:avLst/>
          </a:prstGeom>
          <a:solidFill>
            <a:srgbClr val="FF33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</a:rPr>
              <a:t>Isı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143000" y="385446"/>
            <a:ext cx="8229600" cy="1143000"/>
          </a:xfrm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ENSEAL: Damar Mühürleme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1143000" y="1787763"/>
            <a:ext cx="8001000" cy="3951288"/>
          </a:xfrm>
        </p:spPr>
        <p:txBody>
          <a:bodyPr/>
          <a:lstStyle/>
          <a:p>
            <a:endParaRPr lang="tr-TR" sz="2000" dirty="0" smtClean="0">
              <a:cs typeface="Times New Roman" pitchFamily="18" charset="0"/>
            </a:endParaRPr>
          </a:p>
          <a:p>
            <a:r>
              <a:rPr lang="tr-TR" sz="2000" dirty="0" smtClean="0">
                <a:cs typeface="Times New Roman" pitchFamily="18" charset="0"/>
              </a:rPr>
              <a:t>7 mm çapa kadar mühürler </a:t>
            </a:r>
          </a:p>
          <a:p>
            <a:r>
              <a:rPr lang="tr-TR" sz="2000" dirty="0" err="1" smtClean="0">
                <a:cs typeface="Times New Roman" pitchFamily="18" charset="0"/>
              </a:rPr>
              <a:t>Sistolik</a:t>
            </a:r>
            <a:r>
              <a:rPr lang="tr-TR" sz="2000" dirty="0" smtClean="0">
                <a:cs typeface="Times New Roman" pitchFamily="18" charset="0"/>
              </a:rPr>
              <a:t> basıncın 7 katına mühürler </a:t>
            </a:r>
          </a:p>
          <a:p>
            <a:r>
              <a:rPr lang="tr-TR" sz="2000" b="1" dirty="0" err="1" smtClean="0">
                <a:ea typeface="ＭＳ Ｐゴシック"/>
                <a:cs typeface="ＭＳ Ｐゴシック"/>
              </a:rPr>
              <a:t>Artikülasyonlu</a:t>
            </a:r>
            <a:r>
              <a:rPr lang="tr-TR" sz="2000" b="1" dirty="0" smtClean="0">
                <a:ea typeface="ＭＳ Ｐゴシック"/>
                <a:cs typeface="ＭＳ Ｐゴシック"/>
              </a:rPr>
              <a:t>  aletleri vardır </a:t>
            </a:r>
          </a:p>
          <a:p>
            <a:r>
              <a:rPr lang="en-US" sz="2000" b="1" dirty="0" smtClean="0">
                <a:ea typeface="ＭＳ Ｐゴシック"/>
                <a:cs typeface="ＭＳ Ｐゴシック"/>
              </a:rPr>
              <a:t>PTC (Po</a:t>
            </a:r>
            <a:r>
              <a:rPr lang="tr-TR" sz="2000" b="1" dirty="0" err="1" smtClean="0">
                <a:ea typeface="ＭＳ Ｐゴシック"/>
                <a:cs typeface="ＭＳ Ｐゴシック"/>
              </a:rPr>
              <a:t>zitif</a:t>
            </a:r>
            <a:r>
              <a:rPr lang="tr-TR" sz="2000" b="1" dirty="0" smtClean="0">
                <a:ea typeface="ＭＳ Ｐゴシック"/>
                <a:cs typeface="ＭＳ Ｐゴシック"/>
              </a:rPr>
              <a:t> </a:t>
            </a:r>
            <a:r>
              <a:rPr lang="tr-TR" sz="2000" b="1" dirty="0" err="1" smtClean="0">
                <a:ea typeface="ＭＳ Ｐゴシック"/>
                <a:cs typeface="ＭＳ Ｐゴシック"/>
              </a:rPr>
              <a:t>Termostatik</a:t>
            </a:r>
            <a:r>
              <a:rPr lang="tr-TR" sz="2000" b="1" dirty="0" smtClean="0">
                <a:ea typeface="ＭＳ Ｐゴシック"/>
                <a:cs typeface="ＭＳ Ｐゴシック"/>
              </a:rPr>
              <a:t> Kontrol</a:t>
            </a:r>
            <a:r>
              <a:rPr lang="en-US" sz="2000" b="1" dirty="0" smtClean="0">
                <a:ea typeface="ＭＳ Ｐゴシック"/>
                <a:cs typeface="ＭＳ Ｐゴシック"/>
              </a:rPr>
              <a:t>)</a:t>
            </a:r>
            <a:endParaRPr lang="en-US" sz="2000" b="1" dirty="0" smtClean="0">
              <a:solidFill>
                <a:schemeClr val="tx1"/>
              </a:solidFill>
              <a:ea typeface="ＭＳ Ｐゴシック"/>
              <a:cs typeface="ＭＳ Ｐゴシック"/>
            </a:endParaRPr>
          </a:p>
          <a:p>
            <a:pPr lvl="1">
              <a:lnSpc>
                <a:spcPct val="90000"/>
              </a:lnSpc>
              <a:buClr>
                <a:srgbClr val="000000"/>
              </a:buClr>
              <a:buFont typeface="Courier New" pitchFamily="49" charset="0"/>
              <a:buChar char="o"/>
            </a:pPr>
            <a:r>
              <a:rPr lang="tr-TR" dirty="0" smtClean="0">
                <a:solidFill>
                  <a:schemeClr val="tx1"/>
                </a:solidFill>
                <a:ea typeface="ＭＳ Ｐゴシック"/>
                <a:cs typeface="ＭＳ Ｐゴシック"/>
              </a:rPr>
              <a:t>Isıyı </a:t>
            </a:r>
            <a:r>
              <a:rPr lang="en-US" dirty="0" smtClean="0">
                <a:solidFill>
                  <a:schemeClr val="tx1"/>
                </a:solidFill>
                <a:ea typeface="ＭＳ Ｐゴシック"/>
                <a:cs typeface="ＭＳ Ｐゴシック"/>
              </a:rPr>
              <a:t>~100˚C</a:t>
            </a:r>
            <a:r>
              <a:rPr lang="tr-TR" dirty="0" smtClean="0">
                <a:solidFill>
                  <a:schemeClr val="tx1"/>
                </a:solidFill>
                <a:ea typeface="ＭＳ Ｐゴシック"/>
                <a:cs typeface="ＭＳ Ｐゴシック"/>
              </a:rPr>
              <a:t> de tutar</a:t>
            </a:r>
          </a:p>
          <a:p>
            <a:pPr lvl="1">
              <a:lnSpc>
                <a:spcPct val="90000"/>
              </a:lnSpc>
              <a:buClr>
                <a:srgbClr val="000000"/>
              </a:buClr>
              <a:buFont typeface="Courier New" pitchFamily="49" charset="0"/>
              <a:buChar char="o"/>
            </a:pPr>
            <a:r>
              <a:rPr lang="tr-TR" dirty="0" smtClean="0">
                <a:solidFill>
                  <a:schemeClr val="tx1"/>
                </a:solidFill>
                <a:ea typeface="ＭＳ Ｐゴシック"/>
                <a:cs typeface="ＭＳ Ｐゴシック"/>
              </a:rPr>
              <a:t>ısıdan kaynaklanan doku yapışması, yanmasını önlemeye yarar</a:t>
            </a:r>
          </a:p>
          <a:p>
            <a:endParaRPr lang="tr-TR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İçerik Yer Tutucusu 7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4782680"/>
            <a:ext cx="2209800" cy="1787188"/>
          </a:xfr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4782680"/>
            <a:ext cx="2857500" cy="1600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981200"/>
            <a:ext cx="2407228" cy="1458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046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err="1" smtClean="0">
                <a:solidFill>
                  <a:srgbClr val="FF0000"/>
                </a:solidFill>
              </a:rPr>
              <a:t>Enseal</a:t>
            </a:r>
            <a:r>
              <a:rPr lang="tr-TR" b="1" dirty="0" smtClean="0">
                <a:solidFill>
                  <a:srgbClr val="FF0000"/>
                </a:solidFill>
              </a:rPr>
              <a:t> 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3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  <a:buClr>
                <a:srgbClr val="000000"/>
              </a:buClr>
              <a:buFont typeface="Arial" pitchFamily="34" charset="0"/>
              <a:buChar char="•"/>
            </a:pPr>
            <a:endParaRPr lang="tr-TR" sz="2000" b="1" dirty="0" smtClean="0">
              <a:ea typeface="ＭＳ Ｐゴシック"/>
              <a:cs typeface="ＭＳ Ｐゴシック"/>
            </a:endParaRPr>
          </a:p>
          <a:p>
            <a:pPr>
              <a:buNone/>
            </a:pPr>
            <a:endParaRPr lang="tr-TR" dirty="0"/>
          </a:p>
        </p:txBody>
      </p:sp>
      <p:grpSp>
        <p:nvGrpSpPr>
          <p:cNvPr id="7" name="Group 11"/>
          <p:cNvGrpSpPr>
            <a:grpSpLocks noGrp="1"/>
          </p:cNvGrpSpPr>
          <p:nvPr/>
        </p:nvGrpSpPr>
        <p:grpSpPr bwMode="auto">
          <a:xfrm>
            <a:off x="2133600" y="1981200"/>
            <a:ext cx="3733800" cy="4496556"/>
            <a:chOff x="2873" y="288"/>
            <a:chExt cx="2485" cy="2170"/>
          </a:xfrm>
        </p:grpSpPr>
        <p:pic>
          <p:nvPicPr>
            <p:cNvPr id="8" name="Picture 4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6" y="288"/>
              <a:ext cx="2304" cy="1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2873" y="1719"/>
              <a:ext cx="2485" cy="7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lvl="1">
                <a:lnSpc>
                  <a:spcPct val="90000"/>
                </a:lnSpc>
                <a:buClr>
                  <a:srgbClr val="000000"/>
                </a:buClr>
                <a:buFont typeface="Courier New" pitchFamily="49" charset="0"/>
                <a:buChar char="o"/>
              </a:pPr>
              <a:r>
                <a:rPr lang="tr-TR" sz="2400" dirty="0" smtClean="0">
                  <a:ea typeface="ＭＳ Ｐゴシック"/>
                  <a:cs typeface="ＭＳ Ｐゴシック"/>
                </a:rPr>
                <a:t> Yan dokulara enerji aktarımını sınırlandırır</a:t>
              </a:r>
              <a:endParaRPr lang="en-US" sz="2400" dirty="0" smtClean="0">
                <a:ea typeface="ＭＳ Ｐゴシック"/>
                <a:cs typeface="ＭＳ Ｐゴシック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61261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Unvan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Ultrasonik</a:t>
            </a:r>
            <a:r>
              <a:rPr lang="tr-TR" dirty="0" smtClean="0">
                <a:solidFill>
                  <a:srgbClr val="FF0000"/>
                </a:solidFill>
              </a:rPr>
              <a:t> teknoloji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9" name="İçerik Yer Tutucusu 8"/>
          <p:cNvSpPr>
            <a:spLocks noGrp="1"/>
          </p:cNvSpPr>
          <p:nvPr>
            <p:ph idx="1"/>
          </p:nvPr>
        </p:nvSpPr>
        <p:spPr>
          <a:xfrm>
            <a:off x="1182688" y="3962399"/>
            <a:ext cx="7772400" cy="1143001"/>
          </a:xfrm>
        </p:spPr>
        <p:txBody>
          <a:bodyPr/>
          <a:lstStyle/>
          <a:p>
            <a:r>
              <a:rPr lang="tr-TR" sz="2400" dirty="0" err="1" smtClean="0"/>
              <a:t>Elekterik</a:t>
            </a:r>
            <a:r>
              <a:rPr lang="tr-TR" sz="2400" dirty="0" smtClean="0"/>
              <a:t> enerjisi mekanik enerjiye dönüştürülür, takiben oluşan ısı proteinleri </a:t>
            </a:r>
            <a:r>
              <a:rPr lang="tr-TR" sz="2400" dirty="0" err="1" smtClean="0"/>
              <a:t>denatüre</a:t>
            </a:r>
            <a:r>
              <a:rPr lang="tr-TR" sz="2400" dirty="0" smtClean="0"/>
              <a:t> ederek </a:t>
            </a:r>
            <a:r>
              <a:rPr lang="tr-TR" sz="2400" dirty="0" err="1" smtClean="0"/>
              <a:t>koagulasyon</a:t>
            </a:r>
            <a:r>
              <a:rPr lang="tr-TR" sz="2400" dirty="0" smtClean="0"/>
              <a:t> ve kesme gerçekleşir </a:t>
            </a:r>
            <a:endParaRPr lang="tr-TR" sz="2400" dirty="0"/>
          </a:p>
        </p:txBody>
      </p:sp>
      <p:pic>
        <p:nvPicPr>
          <p:cNvPr id="10" name="Picture 343" descr="hp054 gain 09120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5962" y="2209800"/>
            <a:ext cx="8428038" cy="158333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1" name="Picture 22" descr="Coagulation Sketch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4488" y="5490845"/>
            <a:ext cx="8610600" cy="11445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6944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Unvan 8"/>
          <p:cNvSpPr>
            <a:spLocks noGrp="1"/>
          </p:cNvSpPr>
          <p:nvPr>
            <p:ph type="title"/>
          </p:nvPr>
        </p:nvSpPr>
        <p:spPr>
          <a:xfrm>
            <a:off x="1150939" y="214313"/>
            <a:ext cx="4564062" cy="1462087"/>
          </a:xfrm>
        </p:spPr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Ultrasonik</a:t>
            </a:r>
            <a:r>
              <a:rPr lang="tr-TR" dirty="0" smtClean="0">
                <a:solidFill>
                  <a:srgbClr val="FF0000"/>
                </a:solidFill>
              </a:rPr>
              <a:t> teknoloji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0" name="İçerik Yer Tutucusu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 err="1" smtClean="0"/>
              <a:t>Kollateral</a:t>
            </a:r>
            <a:r>
              <a:rPr lang="tr-TR" sz="2400" dirty="0" smtClean="0"/>
              <a:t> doku hasarını azaltmak için geliştirilen  bir yöntem  bir yöntem</a:t>
            </a:r>
          </a:p>
          <a:p>
            <a:pPr lvl="1"/>
            <a:r>
              <a:rPr lang="tr-TR" sz="2000" dirty="0" err="1" smtClean="0"/>
              <a:t>Kolateral</a:t>
            </a:r>
            <a:r>
              <a:rPr lang="tr-TR" sz="2000" dirty="0" smtClean="0"/>
              <a:t> termal hasar daha az (1.6-2.5 mm) </a:t>
            </a:r>
          </a:p>
          <a:p>
            <a:r>
              <a:rPr lang="tr-TR" sz="2400" dirty="0" err="1"/>
              <a:t>Diagnostik</a:t>
            </a:r>
            <a:r>
              <a:rPr lang="tr-TR" sz="2400" dirty="0"/>
              <a:t> ultrasonografiden </a:t>
            </a:r>
            <a:r>
              <a:rPr lang="tr-TR" sz="2400" b="1" dirty="0"/>
              <a:t>daha düşük </a:t>
            </a:r>
            <a:r>
              <a:rPr lang="tr-TR" sz="2400" dirty="0"/>
              <a:t>frekansta </a:t>
            </a:r>
            <a:r>
              <a:rPr lang="tr-TR" sz="2400" dirty="0" smtClean="0"/>
              <a:t> </a:t>
            </a:r>
            <a:r>
              <a:rPr lang="tr-TR" sz="2400" dirty="0"/>
              <a:t>dokuya yakın dalga </a:t>
            </a:r>
            <a:r>
              <a:rPr lang="tr-TR" sz="2400" dirty="0" smtClean="0"/>
              <a:t>gönderilir</a:t>
            </a:r>
          </a:p>
          <a:p>
            <a:pPr lvl="1"/>
            <a:r>
              <a:rPr lang="tr-TR" sz="2000" dirty="0" smtClean="0"/>
              <a:t>Daha az  ısı</a:t>
            </a:r>
          </a:p>
          <a:p>
            <a:pPr lvl="1"/>
            <a:r>
              <a:rPr lang="tr-TR" sz="2000" dirty="0" smtClean="0"/>
              <a:t>Daha az duman </a:t>
            </a:r>
          </a:p>
          <a:p>
            <a:r>
              <a:rPr lang="tr-TR" sz="2400" dirty="0" smtClean="0"/>
              <a:t>Dokuya elektrik enerjisi verilmediği için direk bağlantı ve </a:t>
            </a:r>
            <a:r>
              <a:rPr lang="tr-TR" sz="2400" dirty="0" err="1" smtClean="0"/>
              <a:t>kapasitif</a:t>
            </a:r>
            <a:r>
              <a:rPr lang="tr-TR" sz="2400" dirty="0" smtClean="0"/>
              <a:t> bağlantı hasar riski yok </a:t>
            </a:r>
          </a:p>
          <a:p>
            <a:r>
              <a:rPr lang="tr-TR" sz="2400" dirty="0" smtClean="0"/>
              <a:t>5 mm ye kadar damarları kapatır </a:t>
            </a:r>
          </a:p>
          <a:p>
            <a:pPr lvl="1"/>
            <a:r>
              <a:rPr lang="tr-TR" sz="2000" dirty="0" err="1" smtClean="0"/>
              <a:t>Harmonic</a:t>
            </a:r>
            <a:r>
              <a:rPr lang="tr-TR" sz="2000" dirty="0" smtClean="0"/>
              <a:t> ACE+ 7 mm ye kadar FDA onaylı </a:t>
            </a:r>
          </a:p>
          <a:p>
            <a:endParaRPr lang="tr-TR" sz="2400" dirty="0"/>
          </a:p>
        </p:txBody>
      </p:sp>
      <p:pic>
        <p:nvPicPr>
          <p:cNvPr id="11" name="Resim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14313"/>
            <a:ext cx="2510938" cy="1828800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5257800"/>
            <a:ext cx="2019300" cy="1312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302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Avantaj ve sınırlamalar 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8" name="İçerik Yer Tutucusu 7"/>
          <p:cNvSpPr>
            <a:spLocks noGrp="1"/>
          </p:cNvSpPr>
          <p:nvPr>
            <p:ph sz="half" idx="1"/>
          </p:nvPr>
        </p:nvSpPr>
        <p:spPr>
          <a:xfrm>
            <a:off x="381000" y="2133600"/>
            <a:ext cx="3810000" cy="4114800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tr-TR" sz="2400" dirty="0" smtClean="0"/>
              <a:t>Daha az </a:t>
            </a:r>
            <a:r>
              <a:rPr lang="tr-TR" sz="2400" dirty="0" err="1" smtClean="0"/>
              <a:t>kollateral</a:t>
            </a:r>
            <a:r>
              <a:rPr lang="tr-TR" sz="2400" dirty="0" smtClean="0"/>
              <a:t> hasar</a:t>
            </a:r>
          </a:p>
          <a:p>
            <a:pPr lvl="1"/>
            <a:r>
              <a:rPr lang="tr-TR" sz="2000" dirty="0" err="1" smtClean="0"/>
              <a:t>Üreter</a:t>
            </a:r>
            <a:r>
              <a:rPr lang="tr-TR" sz="2000" dirty="0" smtClean="0"/>
              <a:t> </a:t>
            </a:r>
            <a:r>
              <a:rPr lang="tr-TR" sz="2000" dirty="0" err="1" smtClean="0"/>
              <a:t>diseksiyonu</a:t>
            </a:r>
            <a:r>
              <a:rPr lang="tr-TR" sz="2000" dirty="0" smtClean="0"/>
              <a:t>, </a:t>
            </a:r>
            <a:r>
              <a:rPr lang="tr-TR" sz="2000" dirty="0" err="1" smtClean="0"/>
              <a:t>lenfadeneketomi</a:t>
            </a:r>
            <a:r>
              <a:rPr lang="tr-TR" sz="2000" dirty="0" smtClean="0"/>
              <a:t> daha kolay </a:t>
            </a:r>
          </a:p>
          <a:p>
            <a:r>
              <a:rPr lang="tr-TR" sz="2400" dirty="0" smtClean="0"/>
              <a:t>Daha az duman</a:t>
            </a:r>
          </a:p>
          <a:p>
            <a:pPr lvl="1"/>
            <a:r>
              <a:rPr lang="tr-TR" sz="2000" dirty="0" smtClean="0"/>
              <a:t>Daha temiz bir görüntü </a:t>
            </a:r>
          </a:p>
          <a:p>
            <a:r>
              <a:rPr lang="tr-TR" sz="2400" dirty="0" smtClean="0"/>
              <a:t>Elektrik yok</a:t>
            </a:r>
            <a:r>
              <a:rPr lang="tr-TR" sz="2400" dirty="0"/>
              <a:t>,</a:t>
            </a:r>
            <a:r>
              <a:rPr lang="tr-TR" sz="2400" dirty="0" smtClean="0"/>
              <a:t> </a:t>
            </a:r>
          </a:p>
          <a:p>
            <a:pPr lvl="1"/>
            <a:r>
              <a:rPr lang="tr-TR" sz="2000" dirty="0" smtClean="0"/>
              <a:t>barsak yaralanması riski daha az </a:t>
            </a:r>
            <a:endParaRPr lang="tr-TR" sz="2000" dirty="0"/>
          </a:p>
        </p:txBody>
      </p:sp>
      <p:sp>
        <p:nvSpPr>
          <p:cNvPr id="9" name="İçerik Yer Tutucusu 8"/>
          <p:cNvSpPr>
            <a:spLocks noGrp="1"/>
          </p:cNvSpPr>
          <p:nvPr>
            <p:ph sz="half" idx="2"/>
          </p:nvPr>
        </p:nvSpPr>
        <p:spPr>
          <a:xfrm>
            <a:off x="4648200" y="2133600"/>
            <a:ext cx="3810000" cy="4114800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tr-TR" sz="2400" dirty="0" smtClean="0"/>
              <a:t>5 mm üstü çaptaki damarlarda etkisi yetersiz!</a:t>
            </a:r>
          </a:p>
          <a:p>
            <a:r>
              <a:rPr lang="tr-TR" sz="2400" dirty="0"/>
              <a:t>Bıçağın ucundaki vibrasyon dokuyu kavramayı zorlaştırabilir</a:t>
            </a:r>
          </a:p>
          <a:p>
            <a:r>
              <a:rPr lang="tr-TR" sz="2400" dirty="0" err="1" smtClean="0"/>
              <a:t>Bıcağın</a:t>
            </a:r>
            <a:r>
              <a:rPr lang="tr-TR" sz="2400" dirty="0" smtClean="0"/>
              <a:t> ucu sıcak, barsak ve </a:t>
            </a:r>
            <a:r>
              <a:rPr lang="tr-TR" sz="2400" dirty="0" err="1" smtClean="0"/>
              <a:t>vital</a:t>
            </a:r>
            <a:r>
              <a:rPr lang="tr-TR" sz="2400" dirty="0" smtClean="0"/>
              <a:t> organlara temas etmemeli 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3405692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Harmonik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Scalpel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685800" y="2209800"/>
            <a:ext cx="3810000" cy="4114800"/>
          </a:xfrm>
        </p:spPr>
        <p:txBody>
          <a:bodyPr/>
          <a:lstStyle/>
          <a:p>
            <a:r>
              <a:rPr lang="tr-TR" dirty="0" smtClean="0"/>
              <a:t>Maksimum </a:t>
            </a:r>
            <a:r>
              <a:rPr lang="tr-TR" dirty="0" err="1" smtClean="0"/>
              <a:t>modu</a:t>
            </a:r>
            <a:r>
              <a:rPr lang="tr-TR" dirty="0" smtClean="0"/>
              <a:t>:</a:t>
            </a:r>
          </a:p>
          <a:p>
            <a:pPr lvl="1"/>
            <a:r>
              <a:rPr lang="tr-TR" dirty="0" smtClean="0"/>
              <a:t>Hızlı keser, daha az </a:t>
            </a:r>
            <a:r>
              <a:rPr lang="tr-TR" dirty="0" err="1" smtClean="0"/>
              <a:t>koagüle</a:t>
            </a:r>
            <a:r>
              <a:rPr lang="tr-TR" dirty="0" smtClean="0"/>
              <a:t> eder</a:t>
            </a:r>
          </a:p>
          <a:p>
            <a:r>
              <a:rPr lang="tr-TR" dirty="0" err="1" smtClean="0"/>
              <a:t>Minumum</a:t>
            </a:r>
            <a:r>
              <a:rPr lang="tr-TR" dirty="0" smtClean="0"/>
              <a:t> </a:t>
            </a:r>
            <a:r>
              <a:rPr lang="tr-TR" dirty="0" err="1" smtClean="0"/>
              <a:t>modu</a:t>
            </a:r>
            <a:r>
              <a:rPr lang="tr-TR" dirty="0" smtClean="0"/>
              <a:t>: </a:t>
            </a:r>
          </a:p>
          <a:p>
            <a:pPr lvl="1"/>
            <a:r>
              <a:rPr lang="tr-TR" dirty="0" smtClean="0"/>
              <a:t>yavaş keser daha çok </a:t>
            </a:r>
            <a:r>
              <a:rPr lang="tr-TR" dirty="0" err="1" smtClean="0"/>
              <a:t>koagüle</a:t>
            </a:r>
            <a:r>
              <a:rPr lang="tr-TR" dirty="0" smtClean="0"/>
              <a:t> eder </a:t>
            </a:r>
            <a:endParaRPr lang="tr-TR" dirty="0"/>
          </a:p>
        </p:txBody>
      </p:sp>
      <p:pic>
        <p:nvPicPr>
          <p:cNvPr id="5" name="Content Placeholder 3" descr="energy-sources-jb-31-638.jp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87" t="29322" r="16966" b="12034"/>
          <a:stretch/>
        </p:blipFill>
        <p:spPr>
          <a:xfrm>
            <a:off x="4800600" y="2362200"/>
            <a:ext cx="4218820" cy="2596197"/>
          </a:xfr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300" y="5181600"/>
            <a:ext cx="5867400" cy="1518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092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</a:rPr>
              <a:t>Thunderbeat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Bipolar</a:t>
            </a:r>
            <a:r>
              <a:rPr lang="tr-TR" dirty="0" smtClean="0"/>
              <a:t> enerji ve ultrasonografi kombinasyonu 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Content Placeholder 3" descr="Screen Shot 2016-10-21 at 9.48.5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7355" b="-67355"/>
          <a:stretch>
            <a:fillRect/>
          </a:stretch>
        </p:blipFill>
        <p:spPr>
          <a:xfrm>
            <a:off x="533400" y="1790781"/>
            <a:ext cx="8229600" cy="4525963"/>
          </a:xfrm>
          <a:prstGeom prst="rect">
            <a:avLst/>
          </a:prstGeom>
        </p:spPr>
      </p:pic>
      <p:pic>
        <p:nvPicPr>
          <p:cNvPr id="5" name="Content Placeholder 3" descr="Screen Shot 2013-12-06 at 22.22.01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11" t="35665" r="10185" b="25122"/>
          <a:stretch/>
        </p:blipFill>
        <p:spPr bwMode="auto">
          <a:xfrm>
            <a:off x="5682218" y="276067"/>
            <a:ext cx="3261757" cy="1799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val 5"/>
          <p:cNvSpPr/>
          <p:nvPr/>
        </p:nvSpPr>
        <p:spPr bwMode="auto">
          <a:xfrm>
            <a:off x="762000" y="5069645"/>
            <a:ext cx="2118360" cy="918210"/>
          </a:xfrm>
          <a:prstGeom prst="ellipse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dirty="0" smtClean="0"/>
              <a:t>HIZ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3301048" y="5018210"/>
            <a:ext cx="2133600" cy="914400"/>
          </a:xfrm>
          <a:prstGeom prst="ellipse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dirty="0" smtClean="0"/>
              <a:t>GÜVENLİK 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8" name="Dikdörtgen 7"/>
          <p:cNvSpPr/>
          <p:nvPr/>
        </p:nvSpPr>
        <p:spPr bwMode="auto">
          <a:xfrm>
            <a:off x="5943600" y="5257800"/>
            <a:ext cx="2743200" cy="13716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rPr>
              <a:t>Hızlı </a:t>
            </a:r>
            <a:r>
              <a:rPr kumimoji="0" lang="tr-TR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rPr>
              <a:t>diseksiyon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dirty="0" smtClean="0"/>
              <a:t>Yüksek kapama basıncı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rPr>
              <a:t>7 mm ye kadar FDA onayı </a:t>
            </a:r>
          </a:p>
        </p:txBody>
      </p:sp>
    </p:spTree>
    <p:extLst>
      <p:ext uri="{BB962C8B-B14F-4D97-AF65-F5344CB8AC3E}">
        <p14:creationId xmlns:p14="http://schemas.microsoft.com/office/powerpoint/2010/main" val="275520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My Video.mo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49275" y="1600200"/>
            <a:ext cx="8045450" cy="4525963"/>
          </a:xfrm>
        </p:spPr>
      </p:pic>
    </p:spTree>
    <p:extLst>
      <p:ext uri="{BB962C8B-B14F-4D97-AF65-F5344CB8AC3E}">
        <p14:creationId xmlns:p14="http://schemas.microsoft.com/office/powerpoint/2010/main" val="3952953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Lazer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 smtClean="0"/>
              <a:t>Elektrik akımı içermez</a:t>
            </a:r>
          </a:p>
          <a:p>
            <a:r>
              <a:rPr lang="tr-TR" sz="2400" dirty="0" smtClean="0"/>
              <a:t>Avantajı: nokta atış yapabilir, </a:t>
            </a:r>
            <a:r>
              <a:rPr lang="tr-TR" sz="2400" dirty="0" err="1" smtClean="0"/>
              <a:t>lateral</a:t>
            </a:r>
            <a:r>
              <a:rPr lang="tr-TR" sz="2400" dirty="0" smtClean="0"/>
              <a:t> termal etkisi yoktur</a:t>
            </a:r>
          </a:p>
          <a:p>
            <a:r>
              <a:rPr lang="tr-TR" sz="2400" dirty="0" smtClean="0"/>
              <a:t>Argon ve KTP-532 lazer </a:t>
            </a:r>
            <a:r>
              <a:rPr lang="tr-TR" sz="2400" dirty="0" err="1" smtClean="0"/>
              <a:t>peritoneal</a:t>
            </a:r>
            <a:r>
              <a:rPr lang="tr-TR" sz="2400" dirty="0" smtClean="0"/>
              <a:t> </a:t>
            </a:r>
            <a:r>
              <a:rPr lang="tr-TR" sz="2400" dirty="0" err="1" smtClean="0"/>
              <a:t>endometriosiz</a:t>
            </a:r>
            <a:r>
              <a:rPr lang="tr-TR" sz="2400" dirty="0" smtClean="0"/>
              <a:t> </a:t>
            </a:r>
            <a:r>
              <a:rPr lang="tr-TR" sz="2400" dirty="0" err="1" smtClean="0"/>
              <a:t>ablasyonunda</a:t>
            </a:r>
            <a:r>
              <a:rPr lang="tr-TR" sz="2400" dirty="0" smtClean="0"/>
              <a:t> kullanılabilir</a:t>
            </a:r>
          </a:p>
          <a:p>
            <a:r>
              <a:rPr lang="tr-TR" sz="2400" dirty="0" err="1" smtClean="0"/>
              <a:t>Laparoskopide</a:t>
            </a:r>
            <a:r>
              <a:rPr lang="tr-TR" sz="2400" dirty="0" smtClean="0"/>
              <a:t>; alternatif yöntemlerin çok,  kullanımı pahalı, eğitiminin zor, komplikasyona açık ve ulaşılması zor  olması açısından çok sınırlıdır</a:t>
            </a:r>
            <a:r>
              <a:rPr lang="tr-TR" dirty="0" smtClean="0"/>
              <a:t>.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5518679"/>
            <a:ext cx="6263322" cy="1227667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3977024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Hangi enerji?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 smtClean="0"/>
              <a:t>Enerji kaynakları kıyaslayan çalışmalarda  cerraha </a:t>
            </a:r>
            <a:r>
              <a:rPr lang="tr-TR" sz="2000" dirty="0" smtClean="0"/>
              <a:t>(teknik, deneyim, tercih) </a:t>
            </a:r>
            <a:r>
              <a:rPr lang="tr-TR" sz="2400" dirty="0" smtClean="0"/>
              <a:t>ve hastaya </a:t>
            </a:r>
            <a:r>
              <a:rPr lang="tr-TR" sz="2000" dirty="0" smtClean="0"/>
              <a:t>(operasyon türü, </a:t>
            </a:r>
            <a:r>
              <a:rPr lang="tr-TR" sz="2000" dirty="0" err="1" smtClean="0"/>
              <a:t>obesite</a:t>
            </a:r>
            <a:r>
              <a:rPr lang="tr-TR" sz="2000" dirty="0" smtClean="0"/>
              <a:t>, </a:t>
            </a:r>
            <a:r>
              <a:rPr lang="tr-TR" sz="2000" dirty="0" err="1" smtClean="0"/>
              <a:t>komorbid</a:t>
            </a:r>
            <a:r>
              <a:rPr lang="tr-TR" sz="2000" dirty="0" smtClean="0"/>
              <a:t> hastalıklar) </a:t>
            </a:r>
            <a:r>
              <a:rPr lang="tr-TR" sz="2400" dirty="0" smtClean="0"/>
              <a:t>ait  pek çok karıştırıcı faktör vardır</a:t>
            </a:r>
          </a:p>
          <a:p>
            <a:r>
              <a:rPr lang="tr-TR" sz="2400" dirty="0" smtClean="0"/>
              <a:t>Jinekolojik </a:t>
            </a:r>
            <a:r>
              <a:rPr lang="tr-TR" sz="2400" dirty="0" err="1" smtClean="0"/>
              <a:t>laparoskopide</a:t>
            </a:r>
            <a:r>
              <a:rPr lang="tr-TR" sz="2400" dirty="0" smtClean="0"/>
              <a:t> enerji kaynaklarını kıyaslayan meta-analizler bulunmamakta, derlemeler mevcuttur.</a:t>
            </a:r>
          </a:p>
          <a:p>
            <a:r>
              <a:rPr lang="tr-TR" sz="2400" dirty="0" smtClean="0"/>
              <a:t> Jinekolojide ileri </a:t>
            </a:r>
            <a:r>
              <a:rPr lang="tr-TR" sz="2400" dirty="0" err="1" smtClean="0"/>
              <a:t>bipolar</a:t>
            </a:r>
            <a:r>
              <a:rPr lang="tr-TR" sz="2400" dirty="0" smtClean="0"/>
              <a:t> ve </a:t>
            </a:r>
            <a:r>
              <a:rPr lang="tr-TR" sz="2400" dirty="0" err="1" smtClean="0"/>
              <a:t>ultasonik</a:t>
            </a:r>
            <a:r>
              <a:rPr lang="tr-TR" sz="2400" dirty="0" smtClean="0"/>
              <a:t> enerjiyi </a:t>
            </a:r>
            <a:r>
              <a:rPr lang="tr-TR" sz="2400" dirty="0" err="1" smtClean="0"/>
              <a:t>konvasiyonel</a:t>
            </a:r>
            <a:r>
              <a:rPr lang="tr-TR" sz="2400" dirty="0" smtClean="0"/>
              <a:t> yöntemlerle </a:t>
            </a:r>
            <a:r>
              <a:rPr lang="tr-TR" sz="2400" dirty="0" err="1" smtClean="0"/>
              <a:t>kıyaslıyan</a:t>
            </a:r>
            <a:r>
              <a:rPr lang="tr-TR" sz="2400" dirty="0" smtClean="0"/>
              <a:t> çalışmalarda her iki yöntem konvansiyonel yöntemlere üstün bulunmuş.</a:t>
            </a:r>
          </a:p>
          <a:p>
            <a:r>
              <a:rPr lang="tr-TR" sz="2400" dirty="0" smtClean="0"/>
              <a:t>Bu çalışmaların bir kısmı sanayi destekli, sonuçlarda </a:t>
            </a:r>
            <a:r>
              <a:rPr lang="tr-TR" sz="2400" dirty="0" err="1" smtClean="0"/>
              <a:t>bias</a:t>
            </a:r>
            <a:r>
              <a:rPr lang="tr-TR" sz="2400" dirty="0" smtClean="0"/>
              <a:t> var 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2583480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Monopolar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koter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 err="1" smtClean="0"/>
              <a:t>Elektrocerrahi</a:t>
            </a:r>
            <a:r>
              <a:rPr lang="tr-TR" sz="2400" dirty="0" smtClean="0"/>
              <a:t> devresi</a:t>
            </a:r>
          </a:p>
          <a:p>
            <a:pPr lvl="1"/>
            <a:r>
              <a:rPr lang="tr-TR" sz="2000" i="1" dirty="0" err="1" smtClean="0">
                <a:solidFill>
                  <a:srgbClr val="0033CC"/>
                </a:solidFill>
              </a:rPr>
              <a:t>Elektrocerrahi</a:t>
            </a:r>
            <a:r>
              <a:rPr lang="tr-TR" sz="2000" i="1" dirty="0" smtClean="0">
                <a:solidFill>
                  <a:srgbClr val="0033CC"/>
                </a:solidFill>
              </a:rPr>
              <a:t> jeneratör</a:t>
            </a:r>
          </a:p>
          <a:p>
            <a:pPr lvl="1"/>
            <a:r>
              <a:rPr lang="tr-TR" sz="2000" i="1" dirty="0" smtClean="0">
                <a:solidFill>
                  <a:srgbClr val="0033CC"/>
                </a:solidFill>
              </a:rPr>
              <a:t>Aktif elektrot</a:t>
            </a:r>
          </a:p>
          <a:p>
            <a:pPr lvl="1"/>
            <a:r>
              <a:rPr lang="tr-TR" sz="2000" i="1" dirty="0" smtClean="0">
                <a:solidFill>
                  <a:srgbClr val="0033CC"/>
                </a:solidFill>
              </a:rPr>
              <a:t>Hasta</a:t>
            </a:r>
          </a:p>
          <a:p>
            <a:pPr lvl="1"/>
            <a:r>
              <a:rPr lang="tr-TR" sz="2000" i="1" dirty="0" smtClean="0">
                <a:solidFill>
                  <a:srgbClr val="0033CC"/>
                </a:solidFill>
              </a:rPr>
              <a:t>Dönüş </a:t>
            </a:r>
            <a:r>
              <a:rPr lang="tr-TR" sz="2000" i="1" dirty="0" err="1" smtClean="0">
                <a:solidFill>
                  <a:srgbClr val="0033CC"/>
                </a:solidFill>
              </a:rPr>
              <a:t>elektrodu</a:t>
            </a:r>
            <a:endParaRPr lang="tr-TR" sz="2000" i="1" dirty="0" smtClean="0">
              <a:solidFill>
                <a:srgbClr val="0033CC"/>
              </a:solidFill>
            </a:endParaRPr>
          </a:p>
          <a:p>
            <a:r>
              <a:rPr lang="tr-TR" sz="2400" dirty="0" smtClean="0"/>
              <a:t>Akım jeneratörde üretilir aktif </a:t>
            </a:r>
            <a:r>
              <a:rPr lang="tr-TR" sz="2400" dirty="0" err="1" smtClean="0"/>
              <a:t>elekrot</a:t>
            </a:r>
            <a:r>
              <a:rPr lang="tr-TR" sz="2400" dirty="0" smtClean="0"/>
              <a:t> ile iletilir hastadan geçer plakta toplanıp dönüş </a:t>
            </a:r>
            <a:r>
              <a:rPr lang="tr-TR" sz="2400" dirty="0" err="1" smtClean="0"/>
              <a:t>elektrodu</a:t>
            </a:r>
            <a:r>
              <a:rPr lang="tr-TR" sz="2400" dirty="0" smtClean="0"/>
              <a:t> ile geri döner</a:t>
            </a:r>
          </a:p>
          <a:p>
            <a:r>
              <a:rPr lang="tr-TR" sz="2400" dirty="0" err="1" smtClean="0"/>
              <a:t>Elektrocerrahide</a:t>
            </a:r>
            <a:r>
              <a:rPr lang="tr-TR" sz="2400" dirty="0" smtClean="0"/>
              <a:t> hastanın oluşturduğu empedans </a:t>
            </a:r>
            <a:r>
              <a:rPr lang="tr-TR" sz="2400" b="1" dirty="0" smtClean="0"/>
              <a:t>elektrik enerjisini termal enerjiye çevirir </a:t>
            </a:r>
            <a:r>
              <a:rPr lang="tr-TR" sz="2400" dirty="0" smtClean="0"/>
              <a:t>ve dokuda etkisini gösterir</a:t>
            </a:r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1447800"/>
            <a:ext cx="3051471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Damar Bağlama Metodlarının Karşılaştırılması</a:t>
            </a:r>
            <a:endParaRPr lang="tr-TR" dirty="0">
              <a:solidFill>
                <a:srgbClr val="FF0000"/>
              </a:solidFill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0566700"/>
              </p:ext>
            </p:extLst>
          </p:nvPr>
        </p:nvGraphicFramePr>
        <p:xfrm>
          <a:off x="1043610" y="1584323"/>
          <a:ext cx="7743211" cy="3429690"/>
        </p:xfrm>
        <a:graphic>
          <a:graphicData uri="http://schemas.openxmlformats.org/drawingml/2006/table">
            <a:tbl>
              <a:tblPr firstRow="1" bandRow="1">
                <a:tableStyleId>{37CE84F3-28C3-443E-9E96-99CF82512B78}</a:tableStyleId>
              </a:tblPr>
              <a:tblGrid>
                <a:gridCol w="2664294"/>
                <a:gridCol w="1296144"/>
                <a:gridCol w="1224136"/>
                <a:gridCol w="1368152"/>
                <a:gridCol w="1190485"/>
              </a:tblGrid>
              <a:tr h="476525"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Değerlendirme kriterleri</a:t>
                      </a:r>
                      <a:endParaRPr lang="tr-TR" sz="1800" dirty="0"/>
                    </a:p>
                  </a:txBody>
                  <a:tcPr marL="135087" marR="135087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Ligasure®</a:t>
                      </a:r>
                      <a:endParaRPr lang="tr-TR" sz="1800" dirty="0"/>
                    </a:p>
                  </a:txBody>
                  <a:tcPr marL="135087" marR="135087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Gyrus®</a:t>
                      </a:r>
                      <a:endParaRPr lang="tr-TR" sz="1800" dirty="0"/>
                    </a:p>
                  </a:txBody>
                  <a:tcPr marL="135087" marR="135087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Harmonic®</a:t>
                      </a:r>
                      <a:endParaRPr lang="tr-TR" sz="1800" dirty="0"/>
                    </a:p>
                  </a:txBody>
                  <a:tcPr marL="135087" marR="135087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EnSeal®</a:t>
                      </a:r>
                      <a:endParaRPr lang="tr-TR" sz="1800" dirty="0"/>
                    </a:p>
                  </a:txBody>
                  <a:tcPr marL="135087" marR="135087"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523470"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Seal zamanı</a:t>
                      </a:r>
                      <a:endParaRPr lang="tr-TR" sz="1800" dirty="0"/>
                    </a:p>
                  </a:txBody>
                  <a:tcPr marL="135087" marR="135087">
                    <a:cell3D prstMaterial="dkEdge">
                      <a:bevel prst="coolSlant"/>
                      <a:lightRig rig="flood" dir="t"/>
                    </a:cell3D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8247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dirty="0" smtClean="0"/>
                        <a:t>10 sn</a:t>
                      </a:r>
                    </a:p>
                  </a:txBody>
                  <a:tcPr marL="135087" marR="135087">
                    <a:cell3D prstMaterial="dkEdge">
                      <a:bevel prst="coolSlant"/>
                      <a:lightRig rig="flood" dir="t"/>
                    </a:cell3D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11.1 sn</a:t>
                      </a:r>
                      <a:endParaRPr lang="tr-TR" sz="1800" dirty="0"/>
                    </a:p>
                  </a:txBody>
                  <a:tcPr marL="135087" marR="135087">
                    <a:cell3D prstMaterial="dkEdge">
                      <a:bevel prst="coolSlant"/>
                      <a:lightRig rig="flood" dir="t"/>
                    </a:cell3D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14.3 sn</a:t>
                      </a:r>
                      <a:endParaRPr lang="tr-TR" sz="1800" dirty="0"/>
                    </a:p>
                  </a:txBody>
                  <a:tcPr marL="135087" marR="135087">
                    <a:cell3D prstMaterial="dkEdge">
                      <a:bevel prst="coolSlant"/>
                      <a:lightRig rig="flood" dir="t"/>
                    </a:cell3D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19.2 sn</a:t>
                      </a:r>
                      <a:endParaRPr lang="tr-TR" sz="1800" dirty="0"/>
                    </a:p>
                  </a:txBody>
                  <a:tcPr marL="135087" marR="135087">
                    <a:cell3D prstMaterial="dkEdge">
                      <a:bevel prst="coolSlant"/>
                      <a:lightRig rig="flood" dir="t"/>
                    </a:cell3D>
                    <a:solidFill>
                      <a:srgbClr val="003366"/>
                    </a:solidFill>
                  </a:tcPr>
                </a:tc>
              </a:tr>
              <a:tr h="523470"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Patlama basıncı</a:t>
                      </a:r>
                      <a:endParaRPr lang="tr-TR" sz="1800" dirty="0"/>
                    </a:p>
                  </a:txBody>
                  <a:tcPr marL="135087" marR="135087">
                    <a:cell3D prstMaterial="dkEdge">
                      <a:bevel prst="coolSlant"/>
                      <a:lightRig rig="flood" dir="t"/>
                    </a:cell3D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386 </a:t>
                      </a:r>
                      <a:r>
                        <a:rPr lang="tr-TR" sz="1400" dirty="0" smtClean="0"/>
                        <a:t>mm Hg</a:t>
                      </a:r>
                      <a:endParaRPr lang="tr-TR" sz="1400" dirty="0"/>
                    </a:p>
                  </a:txBody>
                  <a:tcPr marL="135087" marR="135087">
                    <a:cell3D prstMaterial="dkEdge">
                      <a:bevel prst="coolSlant"/>
                      <a:lightRig rig="flood" dir="t"/>
                    </a:cell3D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290 </a:t>
                      </a:r>
                      <a:r>
                        <a:rPr lang="tr-TR" sz="1400" dirty="0" smtClean="0"/>
                        <a:t>mm Hg</a:t>
                      </a:r>
                      <a:endParaRPr lang="tr-TR" sz="1800" dirty="0"/>
                    </a:p>
                  </a:txBody>
                  <a:tcPr marL="135087" marR="135087">
                    <a:cell3D prstMaterial="dkEdge">
                      <a:bevel prst="coolSlant"/>
                      <a:lightRig rig="flood" dir="t"/>
                    </a:cell3D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204 </a:t>
                      </a:r>
                      <a:r>
                        <a:rPr lang="tr-TR" sz="1400" dirty="0" smtClean="0"/>
                        <a:t>mm Hg</a:t>
                      </a:r>
                      <a:endParaRPr lang="tr-TR" sz="1800" dirty="0"/>
                    </a:p>
                  </a:txBody>
                  <a:tcPr marL="135087" marR="135087">
                    <a:cell3D prstMaterial="dkEdge">
                      <a:bevel prst="coolSlant"/>
                      <a:lightRig rig="flood" dir="t"/>
                    </a:cell3D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255 </a:t>
                      </a:r>
                      <a:r>
                        <a:rPr lang="tr-TR" sz="140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mm Hg</a:t>
                      </a:r>
                      <a:endParaRPr lang="tr-TR" sz="140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35087" marR="135087">
                    <a:cell3D prstMaterial="dkEdge">
                      <a:bevel prst="coolSlant"/>
                      <a:lightRig rig="flood" dir="t"/>
                    </a:cell3D>
                    <a:solidFill>
                      <a:srgbClr val="003366"/>
                    </a:solidFill>
                  </a:tcPr>
                </a:tc>
              </a:tr>
              <a:tr h="523470"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Duman çıkarma</a:t>
                      </a:r>
                      <a:endParaRPr lang="tr-TR" sz="1800" dirty="0"/>
                    </a:p>
                  </a:txBody>
                  <a:tcPr marL="135087" marR="135087">
                    <a:cell3D prstMaterial="dkEdge">
                      <a:bevel prst="coolSlant"/>
                      <a:lightRig rig="flood" dir="t"/>
                    </a:cell3D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12 ppm</a:t>
                      </a:r>
                      <a:endParaRPr lang="tr-TR" sz="1800" dirty="0"/>
                    </a:p>
                  </a:txBody>
                  <a:tcPr marL="135087" marR="135087">
                    <a:cell3D prstMaterial="dkEdge">
                      <a:bevel prst="coolSlant"/>
                      <a:lightRig rig="flood" dir="t"/>
                    </a:cell3D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74 ppm</a:t>
                      </a:r>
                      <a:endParaRPr lang="tr-TR" sz="1800" dirty="0"/>
                    </a:p>
                  </a:txBody>
                  <a:tcPr marL="135087" marR="135087">
                    <a:cell3D prstMaterial="dkEdge">
                      <a:bevel prst="coolSlant"/>
                      <a:lightRig rig="flood" dir="t"/>
                    </a:cell3D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3 ppm</a:t>
                      </a:r>
                      <a:endParaRPr lang="tr-TR" sz="1800" dirty="0"/>
                    </a:p>
                  </a:txBody>
                  <a:tcPr marL="135087" marR="135087">
                    <a:cell3D prstMaterial="dkEdge">
                      <a:bevel prst="coolSlant"/>
                      <a:lightRig rig="flood" dir="t"/>
                    </a:cell3D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22 ppm</a:t>
                      </a:r>
                      <a:endParaRPr lang="tr-TR" sz="1800" dirty="0"/>
                    </a:p>
                  </a:txBody>
                  <a:tcPr marL="135087" marR="135087">
                    <a:cell3D prstMaterial="dkEdge">
                      <a:bevel prst="coolSlant"/>
                      <a:lightRig rig="flood" dir="t"/>
                    </a:cell3D>
                    <a:solidFill>
                      <a:srgbClr val="003366"/>
                    </a:solidFill>
                  </a:tcPr>
                </a:tc>
              </a:tr>
              <a:tr h="470877"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Lateral termal etki (</a:t>
                      </a:r>
                      <a:r>
                        <a:rPr lang="tr-TR" sz="1600" dirty="0" smtClean="0"/>
                        <a:t>2 mm</a:t>
                      </a:r>
                      <a:r>
                        <a:rPr lang="tr-TR" sz="1800" dirty="0" smtClean="0"/>
                        <a:t>)</a:t>
                      </a:r>
                      <a:endParaRPr lang="tr-TR" sz="1800" dirty="0"/>
                    </a:p>
                  </a:txBody>
                  <a:tcPr marL="135087" marR="135087">
                    <a:cell3D prstMaterial="dkEdge">
                      <a:bevel prst="coolSlant"/>
                      <a:lightRig rig="flood" dir="t"/>
                    </a:cell3D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55° C</a:t>
                      </a:r>
                      <a:endParaRPr lang="tr-TR" sz="1800" dirty="0"/>
                    </a:p>
                  </a:txBody>
                  <a:tcPr marL="135087" marR="135087">
                    <a:cell3D prstMaterial="dkEdge">
                      <a:bevel prst="coolSlant"/>
                      <a:lightRig rig="flood" dir="t"/>
                    </a:cell3D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64° C</a:t>
                      </a:r>
                      <a:endParaRPr lang="tr-TR" sz="1800" dirty="0"/>
                    </a:p>
                  </a:txBody>
                  <a:tcPr marL="135087" marR="135087">
                    <a:cell3D prstMaterial="dkEdge">
                      <a:bevel prst="coolSlant"/>
                      <a:lightRig rig="flood" dir="t"/>
                    </a:cell3D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49° C</a:t>
                      </a:r>
                      <a:endParaRPr lang="tr-TR" sz="1800" dirty="0"/>
                    </a:p>
                  </a:txBody>
                  <a:tcPr marL="135087" marR="135087">
                    <a:cell3D prstMaterial="dkEdge">
                      <a:bevel prst="coolSlant"/>
                      <a:lightRig rig="flood" dir="t"/>
                    </a:cell3D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59° C</a:t>
                      </a:r>
                      <a:endParaRPr lang="tr-TR" sz="1800" dirty="0"/>
                    </a:p>
                  </a:txBody>
                  <a:tcPr marL="135087" marR="135087">
                    <a:cell3D prstMaterial="dkEdge">
                      <a:bevel prst="coolSlant"/>
                      <a:lightRig rig="flood" dir="t"/>
                    </a:cell3D>
                    <a:solidFill>
                      <a:srgbClr val="003366"/>
                    </a:solidFill>
                  </a:tcPr>
                </a:tc>
              </a:tr>
              <a:tr h="523470"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Overall Değerlendirme</a:t>
                      </a:r>
                      <a:endParaRPr lang="tr-TR" sz="1800" dirty="0"/>
                    </a:p>
                  </a:txBody>
                  <a:tcPr marL="135087" marR="135087">
                    <a:cell3D prstMaterial="dkEdge">
                      <a:bevel prst="coolSlant"/>
                      <a:lightRig rig="flood" dir="t"/>
                    </a:cell3D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++++</a:t>
                      </a:r>
                      <a:endParaRPr lang="tr-TR" sz="1800" dirty="0"/>
                    </a:p>
                  </a:txBody>
                  <a:tcPr marL="135087" marR="135087">
                    <a:cell3D prstMaterial="dkEdge">
                      <a:bevel prst="coolSlant"/>
                      <a:lightRig rig="flood" dir="t"/>
                    </a:cell3D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sz="1800" dirty="0"/>
                    </a:p>
                  </a:txBody>
                  <a:tcPr marL="135087" marR="135087">
                    <a:cell3D prstMaterial="dkEdge">
                      <a:bevel prst="coolSlant"/>
                      <a:lightRig rig="flood" dir="t"/>
                    </a:cell3D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sz="1800"/>
                    </a:p>
                  </a:txBody>
                  <a:tcPr marL="135087" marR="135087">
                    <a:cell3D prstMaterial="dkEdge">
                      <a:bevel prst="coolSlant"/>
                      <a:lightRig rig="flood" dir="t"/>
                    </a:cell3D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sz="1800" dirty="0"/>
                    </a:p>
                  </a:txBody>
                  <a:tcPr marL="135087" marR="135087">
                    <a:cell3D prstMaterial="dkEdge">
                      <a:bevel prst="coolSlant"/>
                      <a:lightRig rig="flood" dir="t"/>
                    </a:cell3D>
                    <a:solidFill>
                      <a:srgbClr val="003366"/>
                    </a:solidFill>
                  </a:tcPr>
                </a:tc>
              </a:tr>
            </a:tbl>
          </a:graphicData>
        </a:graphic>
      </p:graphicFrame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Lamberton GR, J Endourol, 2008</a:t>
            </a: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061508" y="5061113"/>
            <a:ext cx="5482291" cy="1804749"/>
          </a:xfrm>
          <a:prstGeom prst="roundRect">
            <a:avLst/>
          </a:prstGeom>
          <a:solidFill>
            <a:srgbClr val="0033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FFFFFF"/>
                </a:solidFill>
                <a:latin typeface="+mn-lt"/>
              </a:rPr>
              <a:t>Ligasure®, Covidien</a:t>
            </a:r>
          </a:p>
          <a:p>
            <a:r>
              <a:rPr lang="tr-TR" sz="2000" dirty="0" smtClean="0">
                <a:solidFill>
                  <a:srgbClr val="FFFFFF"/>
                </a:solidFill>
                <a:latin typeface="+mn-lt"/>
              </a:rPr>
              <a:t>Gyrus PK®, Olympus</a:t>
            </a:r>
          </a:p>
          <a:p>
            <a:r>
              <a:rPr lang="tr-TR" sz="2000" dirty="0" smtClean="0">
                <a:solidFill>
                  <a:srgbClr val="FFFFFF"/>
                </a:solidFill>
                <a:latin typeface="+mn-lt"/>
              </a:rPr>
              <a:t>Harmonic scalpel ACE®, Ethicon Endo-Surgery</a:t>
            </a:r>
          </a:p>
          <a:p>
            <a:r>
              <a:rPr lang="tr-TR" sz="2000" dirty="0" smtClean="0">
                <a:solidFill>
                  <a:srgbClr val="FFFFFF"/>
                </a:solidFill>
                <a:latin typeface="+mn-lt"/>
              </a:rPr>
              <a:t>EnSeal PTC®, SurgRx</a:t>
            </a:r>
            <a:endParaRPr lang="tr-TR" sz="20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2" name="Oval 1"/>
          <p:cNvSpPr/>
          <p:nvPr/>
        </p:nvSpPr>
        <p:spPr bwMode="auto">
          <a:xfrm>
            <a:off x="3696015" y="2135025"/>
            <a:ext cx="1219200" cy="1447800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" name="Dikdörtgen 2"/>
          <p:cNvSpPr/>
          <p:nvPr/>
        </p:nvSpPr>
        <p:spPr bwMode="auto">
          <a:xfrm>
            <a:off x="3810000" y="2209800"/>
            <a:ext cx="1105215" cy="121920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4" name="Dikdörtgen 3"/>
          <p:cNvSpPr/>
          <p:nvPr/>
        </p:nvSpPr>
        <p:spPr bwMode="auto">
          <a:xfrm>
            <a:off x="3810000" y="2286000"/>
            <a:ext cx="1105215" cy="868688"/>
          </a:xfrm>
          <a:prstGeom prst="rect">
            <a:avLst/>
          </a:prstGeom>
          <a:noFill/>
          <a:ln w="38100" cap="flat" cmpd="sng" algn="ctr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6" name="Dikdörtgen 5"/>
          <p:cNvSpPr/>
          <p:nvPr/>
        </p:nvSpPr>
        <p:spPr bwMode="auto">
          <a:xfrm>
            <a:off x="6345796" y="3337268"/>
            <a:ext cx="972344" cy="1006132"/>
          </a:xfrm>
          <a:prstGeom prst="rect">
            <a:avLst/>
          </a:prstGeom>
          <a:noFill/>
          <a:ln w="28575" cap="flat" cmpd="sng" algn="ctr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5384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err="1" smtClean="0">
                <a:solidFill>
                  <a:srgbClr val="FF0000"/>
                </a:solidFill>
              </a:rPr>
              <a:t>Konvasiyonel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err="1" smtClean="0">
                <a:solidFill>
                  <a:srgbClr val="FF0000"/>
                </a:solidFill>
              </a:rPr>
              <a:t>elektrocerrahi</a:t>
            </a:r>
            <a:r>
              <a:rPr lang="tr-TR" sz="3600" dirty="0" smtClean="0">
                <a:solidFill>
                  <a:srgbClr val="FF0000"/>
                </a:solidFill>
              </a:rPr>
              <a:t> vs </a:t>
            </a:r>
            <a:r>
              <a:rPr lang="tr-TR" sz="3600" dirty="0" err="1" smtClean="0">
                <a:solidFill>
                  <a:srgbClr val="FF0000"/>
                </a:solidFill>
              </a:rPr>
              <a:t>Ultrasonik</a:t>
            </a:r>
            <a:r>
              <a:rPr lang="tr-TR" sz="3600" dirty="0" smtClean="0">
                <a:solidFill>
                  <a:srgbClr val="FF0000"/>
                </a:solidFill>
              </a:rPr>
              <a:t> enerji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399" y="2286000"/>
            <a:ext cx="8153401" cy="287178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743003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smtClean="0">
                <a:solidFill>
                  <a:srgbClr val="FF0000"/>
                </a:solidFill>
              </a:rPr>
              <a:t>Laboratuvar ve Hayvan Çalışmaları</a:t>
            </a:r>
            <a:endParaRPr lang="tr-TR" sz="3600" dirty="0">
              <a:solidFill>
                <a:srgbClr val="FF0000"/>
              </a:solidFill>
            </a:endParaRPr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5204657"/>
              </p:ext>
            </p:extLst>
          </p:nvPr>
        </p:nvGraphicFramePr>
        <p:xfrm>
          <a:off x="228604" y="2057400"/>
          <a:ext cx="8715371" cy="426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7799"/>
                <a:gridCol w="1042307"/>
                <a:gridCol w="1245053"/>
                <a:gridCol w="1245053"/>
                <a:gridCol w="1245053"/>
                <a:gridCol w="1245053"/>
                <a:gridCol w="1245053"/>
              </a:tblGrid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400" dirty="0" err="1" smtClean="0"/>
                        <a:t>Monopolar</a:t>
                      </a:r>
                      <a:endParaRPr lang="tr-TR" sz="1400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400" dirty="0" err="1" smtClean="0"/>
                        <a:t>Bipolar</a:t>
                      </a:r>
                      <a:endParaRPr lang="tr-TR" sz="1400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Plazma</a:t>
                      </a:r>
                      <a:endParaRPr lang="tr-TR" sz="1400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400" dirty="0" err="1" smtClean="0"/>
                        <a:t>Ligasure</a:t>
                      </a:r>
                      <a:endParaRPr lang="tr-TR" sz="1400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400" dirty="0" err="1" smtClean="0"/>
                        <a:t>Enseal</a:t>
                      </a:r>
                      <a:endParaRPr lang="tr-TR" sz="1400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400" dirty="0" err="1" smtClean="0"/>
                        <a:t>Harmonic</a:t>
                      </a:r>
                      <a:endParaRPr lang="tr-TR" sz="1400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FDA</a:t>
                      </a:r>
                      <a:r>
                        <a:rPr lang="tr-TR" sz="1400" baseline="0" dirty="0" smtClean="0"/>
                        <a:t> onay damar çapı</a:t>
                      </a:r>
                      <a:endParaRPr lang="tr-TR" sz="1400" dirty="0"/>
                    </a:p>
                  </a:txBody>
                  <a:tcP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-</a:t>
                      </a:r>
                      <a:endParaRPr lang="tr-TR" sz="1400" dirty="0"/>
                    </a:p>
                  </a:txBody>
                  <a:tcP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-</a:t>
                      </a:r>
                      <a:endParaRPr lang="tr-TR" sz="1400" dirty="0"/>
                    </a:p>
                  </a:txBody>
                  <a:tcP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7 mm</a:t>
                      </a:r>
                      <a:endParaRPr lang="tr-TR" sz="1400" dirty="0"/>
                    </a:p>
                  </a:txBody>
                  <a:tcP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7 mm</a:t>
                      </a:r>
                      <a:endParaRPr lang="tr-TR" sz="1400" dirty="0"/>
                    </a:p>
                  </a:txBody>
                  <a:tcP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7 mm</a:t>
                      </a:r>
                      <a:endParaRPr lang="tr-TR" sz="1400" dirty="0"/>
                    </a:p>
                  </a:txBody>
                  <a:tcP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7 mm</a:t>
                      </a:r>
                      <a:endParaRPr lang="tr-TR" sz="1400" dirty="0"/>
                    </a:p>
                  </a:txBody>
                  <a:tcPr>
                    <a:solidFill>
                      <a:srgbClr val="C0C0C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400" dirty="0" err="1" smtClean="0"/>
                        <a:t>Lateral</a:t>
                      </a:r>
                      <a:r>
                        <a:rPr lang="tr-TR" sz="1400" dirty="0" smtClean="0"/>
                        <a:t> termal etki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İyi</a:t>
                      </a:r>
                      <a:r>
                        <a:rPr lang="tr-TR" sz="1400" baseline="0" dirty="0" smtClean="0"/>
                        <a:t> </a:t>
                      </a:r>
                      <a:r>
                        <a:rPr lang="tr-TR" sz="1400" baseline="0" dirty="0" err="1" smtClean="0"/>
                        <a:t>değerlendirilmemeiş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İyi değerlendirilmemiş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1.5-3.2 mm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10 LGS</a:t>
                      </a:r>
                      <a:r>
                        <a:rPr lang="tr-TR" sz="1400" baseline="0" dirty="0" smtClean="0"/>
                        <a:t> 1.8 mm</a:t>
                      </a:r>
                    </a:p>
                    <a:p>
                      <a:r>
                        <a:rPr lang="tr-TR" sz="1400" baseline="0" dirty="0" smtClean="0"/>
                        <a:t>5LGS 1.2-4.4 mm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0.98 mm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0-3 mm</a:t>
                      </a:r>
                      <a:endParaRPr lang="tr-TR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2 mm </a:t>
                      </a:r>
                      <a:r>
                        <a:rPr lang="tr-TR" sz="1400" dirty="0" err="1" smtClean="0"/>
                        <a:t>lateralde</a:t>
                      </a:r>
                      <a:r>
                        <a:rPr lang="tr-TR" sz="1400" dirty="0" smtClean="0"/>
                        <a:t> sıcaklık</a:t>
                      </a:r>
                      <a:endParaRPr lang="tr-TR" sz="1400" dirty="0"/>
                    </a:p>
                  </a:txBody>
                  <a:tcP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-</a:t>
                      </a:r>
                      <a:endParaRPr lang="tr-TR" sz="1400" dirty="0"/>
                    </a:p>
                  </a:txBody>
                  <a:tcP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-</a:t>
                      </a:r>
                      <a:endParaRPr lang="tr-TR" sz="1400" dirty="0"/>
                    </a:p>
                  </a:txBody>
                  <a:tcP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64.5±2.7</a:t>
                      </a:r>
                      <a:endParaRPr lang="tr-TR" sz="1400" dirty="0"/>
                    </a:p>
                  </a:txBody>
                  <a:tcP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55.5±2.4</a:t>
                      </a:r>
                      <a:endParaRPr lang="tr-TR" sz="1400" dirty="0"/>
                    </a:p>
                  </a:txBody>
                  <a:tcP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58.9±2.6</a:t>
                      </a:r>
                      <a:endParaRPr lang="tr-TR" sz="1400" dirty="0"/>
                    </a:p>
                  </a:txBody>
                  <a:tcP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49.9±1.0</a:t>
                      </a:r>
                      <a:endParaRPr lang="tr-TR" sz="1400" dirty="0"/>
                    </a:p>
                  </a:txBody>
                  <a:tcPr>
                    <a:solidFill>
                      <a:srgbClr val="C0C0C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Mühürleme zamanı (</a:t>
                      </a:r>
                      <a:r>
                        <a:rPr lang="tr-TR" sz="1400" dirty="0" err="1" smtClean="0"/>
                        <a:t>sn</a:t>
                      </a:r>
                      <a:r>
                        <a:rPr lang="tr-TR" sz="1400" dirty="0" smtClean="0"/>
                        <a:t>)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-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-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11.1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10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19.2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14.3</a:t>
                      </a:r>
                      <a:endParaRPr lang="tr-TR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Ortalama patlama basıncı (</a:t>
                      </a:r>
                      <a:r>
                        <a:rPr lang="tr-TR" sz="1400" dirty="0" err="1" smtClean="0"/>
                        <a:t>mmHg</a:t>
                      </a:r>
                      <a:r>
                        <a:rPr lang="tr-TR" sz="1400" dirty="0" smtClean="0"/>
                        <a:t>)</a:t>
                      </a:r>
                      <a:endParaRPr lang="tr-TR" sz="1400" dirty="0"/>
                    </a:p>
                  </a:txBody>
                  <a:tcP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-</a:t>
                      </a:r>
                      <a:endParaRPr lang="tr-TR" sz="1400" dirty="0"/>
                    </a:p>
                  </a:txBody>
                  <a:tcP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-</a:t>
                      </a:r>
                      <a:endParaRPr lang="tr-TR" sz="1400" dirty="0"/>
                    </a:p>
                  </a:txBody>
                  <a:tcP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290</a:t>
                      </a:r>
                      <a:endParaRPr lang="tr-TR" sz="1400" dirty="0"/>
                    </a:p>
                  </a:txBody>
                  <a:tcP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385</a:t>
                      </a:r>
                      <a:endParaRPr lang="tr-TR" sz="1400" dirty="0"/>
                    </a:p>
                  </a:txBody>
                  <a:tcP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255</a:t>
                      </a:r>
                      <a:endParaRPr lang="tr-TR" sz="1400" dirty="0"/>
                    </a:p>
                  </a:txBody>
                  <a:tcP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204</a:t>
                      </a:r>
                      <a:endParaRPr lang="tr-TR" sz="1400" dirty="0"/>
                    </a:p>
                  </a:txBody>
                  <a:tcPr>
                    <a:solidFill>
                      <a:srgbClr val="C0C0C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Duman/buhar </a:t>
                      </a:r>
                      <a:r>
                        <a:rPr lang="tr-TR" sz="1400" dirty="0" err="1" smtClean="0"/>
                        <a:t>ppm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-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-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74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12.5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21.6</a:t>
                      </a:r>
                      <a:endParaRPr lang="tr-T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2.88</a:t>
                      </a:r>
                      <a:endParaRPr lang="tr-TR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Metin kutusu 5"/>
          <p:cNvSpPr txBox="1"/>
          <p:nvPr/>
        </p:nvSpPr>
        <p:spPr>
          <a:xfrm>
            <a:off x="228604" y="6477000"/>
            <a:ext cx="85343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200" dirty="0" err="1" smtClean="0"/>
              <a:t>Lamberton</a:t>
            </a:r>
            <a:r>
              <a:rPr lang="tr-TR" sz="1200" dirty="0" smtClean="0"/>
              <a:t> GR et al. </a:t>
            </a:r>
            <a:r>
              <a:rPr lang="tr-TR" sz="1200" dirty="0" err="1" smtClean="0"/>
              <a:t>Prospective</a:t>
            </a:r>
            <a:r>
              <a:rPr lang="tr-TR" sz="1200" dirty="0" smtClean="0"/>
              <a:t> </a:t>
            </a:r>
            <a:r>
              <a:rPr lang="tr-TR" sz="1200" dirty="0" err="1" smtClean="0"/>
              <a:t>comparision</a:t>
            </a:r>
            <a:r>
              <a:rPr lang="tr-TR" sz="1200" dirty="0" smtClean="0"/>
              <a:t> of </a:t>
            </a:r>
            <a:r>
              <a:rPr lang="tr-TR" sz="1200" dirty="0" err="1" smtClean="0"/>
              <a:t>four</a:t>
            </a:r>
            <a:r>
              <a:rPr lang="tr-TR" sz="1200" dirty="0" smtClean="0"/>
              <a:t> </a:t>
            </a:r>
            <a:r>
              <a:rPr lang="tr-TR" sz="1200" dirty="0" err="1" smtClean="0"/>
              <a:t>laparoscopic</a:t>
            </a:r>
            <a:r>
              <a:rPr lang="tr-TR" sz="1200" dirty="0" smtClean="0"/>
              <a:t>  </a:t>
            </a:r>
            <a:r>
              <a:rPr lang="tr-TR" sz="1200" dirty="0" err="1" smtClean="0"/>
              <a:t>vessel</a:t>
            </a:r>
            <a:r>
              <a:rPr lang="tr-TR" sz="1200" dirty="0" smtClean="0"/>
              <a:t> </a:t>
            </a:r>
            <a:r>
              <a:rPr lang="tr-TR" sz="1200" dirty="0" err="1" smtClean="0"/>
              <a:t>ligation</a:t>
            </a:r>
            <a:r>
              <a:rPr lang="tr-TR" sz="1200" dirty="0" smtClean="0"/>
              <a:t> </a:t>
            </a:r>
            <a:r>
              <a:rPr lang="tr-TR" sz="1200" dirty="0" err="1" smtClean="0"/>
              <a:t>devices</a:t>
            </a:r>
            <a:r>
              <a:rPr lang="tr-TR" sz="1200" dirty="0" smtClean="0"/>
              <a:t>.  J </a:t>
            </a:r>
            <a:r>
              <a:rPr lang="tr-TR" sz="1200" dirty="0" err="1" smtClean="0"/>
              <a:t>Endourol</a:t>
            </a:r>
            <a:r>
              <a:rPr lang="tr-TR" sz="1200" dirty="0" smtClean="0"/>
              <a:t>. 2008;22:2307-2312</a:t>
            </a:r>
            <a:endParaRPr lang="tr-TR" sz="1200" dirty="0"/>
          </a:p>
        </p:txBody>
      </p:sp>
      <p:sp>
        <p:nvSpPr>
          <p:cNvPr id="3" name="Oval 2"/>
          <p:cNvSpPr/>
          <p:nvPr/>
        </p:nvSpPr>
        <p:spPr bwMode="auto">
          <a:xfrm>
            <a:off x="5181600" y="4953000"/>
            <a:ext cx="457200" cy="457200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4" name="Oval 3"/>
          <p:cNvSpPr/>
          <p:nvPr/>
        </p:nvSpPr>
        <p:spPr bwMode="auto">
          <a:xfrm>
            <a:off x="5181600" y="4572000"/>
            <a:ext cx="381000" cy="381000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7696200" y="4038600"/>
            <a:ext cx="990600" cy="381000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8" name="Dikdörtgen 7"/>
          <p:cNvSpPr/>
          <p:nvPr/>
        </p:nvSpPr>
        <p:spPr bwMode="auto">
          <a:xfrm>
            <a:off x="7772400" y="5791200"/>
            <a:ext cx="457200" cy="381000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6400800" y="3048000"/>
            <a:ext cx="990600" cy="457200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025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Enerji </a:t>
            </a:r>
            <a:r>
              <a:rPr lang="en-US" b="1" dirty="0" err="1" smtClean="0">
                <a:solidFill>
                  <a:srgbClr val="FF0000"/>
                </a:solidFill>
              </a:rPr>
              <a:t>Modalitelerinin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Karşılaştırılması</a:t>
            </a:r>
            <a:endParaRPr lang="en-US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4 Tablo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9207391"/>
              </p:ext>
            </p:extLst>
          </p:nvPr>
        </p:nvGraphicFramePr>
        <p:xfrm>
          <a:off x="381000" y="1754409"/>
          <a:ext cx="8352928" cy="4410895"/>
        </p:xfrm>
        <a:graphic>
          <a:graphicData uri="http://schemas.openxmlformats.org/drawingml/2006/table">
            <a:tbl>
              <a:tblPr/>
              <a:tblGrid>
                <a:gridCol w="1630885"/>
                <a:gridCol w="1888144"/>
                <a:gridCol w="1554660"/>
                <a:gridCol w="1767071"/>
                <a:gridCol w="1512168"/>
              </a:tblGrid>
              <a:tr h="64528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 </a:t>
                      </a:r>
                    </a:p>
                  </a:txBody>
                  <a:tcPr marL="9884" marR="9884" marT="9884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Monopolar</a:t>
                      </a:r>
                      <a:endParaRPr kumimoji="0" lang="tr-TR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9884" marR="9884" marT="98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Konvansiyonel </a:t>
                      </a:r>
                      <a:r>
                        <a:rPr kumimoji="0" lang="tr-TR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bipolar</a:t>
                      </a:r>
                      <a:endParaRPr kumimoji="0" lang="tr-TR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9884" marR="9884" marT="98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İleri bipolar</a:t>
                      </a:r>
                    </a:p>
                  </a:txBody>
                  <a:tcPr marL="9884" marR="9884" marT="98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Ultrasonik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9884" marR="9884" marT="98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82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Doku etkisi</a:t>
                      </a:r>
                    </a:p>
                  </a:txBody>
                  <a:tcPr marL="9884" marR="9884" marT="98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K</a:t>
                      </a:r>
                      <a:r>
                        <a:rPr kumimoji="0" lang="tr-T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esme ve </a:t>
                      </a:r>
                      <a:r>
                        <a:rPr kumimoji="0" lang="tr-TR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koagulasyon</a:t>
                      </a:r>
                      <a:endParaRPr kumimoji="0" lang="tr-TR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9884" marR="9884" marT="98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K</a:t>
                      </a:r>
                      <a:r>
                        <a:rPr kumimoji="0" lang="tr-TR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oagulasyon</a:t>
                      </a:r>
                      <a:r>
                        <a:rPr kumimoji="0" lang="tr-T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</a:t>
                      </a:r>
                      <a:endParaRPr kumimoji="0" lang="tr-TR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9884" marR="9884" marT="98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Kesme ve </a:t>
                      </a:r>
                      <a:r>
                        <a:rPr kumimoji="0" lang="tr-TR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koagulayon</a:t>
                      </a:r>
                      <a:endParaRPr kumimoji="0" lang="tr-TR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9884" marR="9884" marT="98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Kesme ve </a:t>
                      </a:r>
                      <a:r>
                        <a:rPr kumimoji="0" lang="tr-TR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koagulasyon</a:t>
                      </a:r>
                      <a:endParaRPr kumimoji="0" lang="tr-TR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9884" marR="9884" marT="98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82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Güç</a:t>
                      </a:r>
                    </a:p>
                  </a:txBody>
                  <a:tcPr marL="9884" marR="9884" marT="98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50-80 W</a:t>
                      </a:r>
                    </a:p>
                  </a:txBody>
                  <a:tcPr marL="9884" marR="9884" marT="98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30-50 W</a:t>
                      </a:r>
                    </a:p>
                  </a:txBody>
                  <a:tcPr marL="9884" marR="9884" marT="98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Default</a:t>
                      </a:r>
                      <a:r>
                        <a:rPr kumimoji="0" lang="tr-T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 jeneratör </a:t>
                      </a:r>
                      <a:r>
                        <a:rPr kumimoji="0" lang="tr-TR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setting</a:t>
                      </a:r>
                      <a:endParaRPr kumimoji="0" lang="tr-TR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9884" marR="9884" marT="98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55.000Hz</a:t>
                      </a:r>
                    </a:p>
                  </a:txBody>
                  <a:tcPr marL="9884" marR="9884" marT="98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125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Termal yayım</a:t>
                      </a:r>
                    </a:p>
                  </a:txBody>
                  <a:tcPr marL="9884" marR="9884" marT="98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Tam bilinmiyor</a:t>
                      </a:r>
                    </a:p>
                  </a:txBody>
                  <a:tcPr marL="9884" marR="9884" marT="98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2-6 mm</a:t>
                      </a:r>
                    </a:p>
                  </a:txBody>
                  <a:tcPr marL="9884" marR="9884" marT="98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1-4 mm               </a:t>
                      </a:r>
                    </a:p>
                  </a:txBody>
                  <a:tcPr marL="9884" marR="9884" marT="98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1-3 mm                   </a:t>
                      </a:r>
                    </a:p>
                  </a:txBody>
                  <a:tcPr marL="9884" marR="9884" marT="98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221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Damar kapama yetisi</a:t>
                      </a:r>
                    </a:p>
                  </a:txBody>
                  <a:tcPr marL="9884" marR="9884" marT="98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 </a:t>
                      </a:r>
                    </a:p>
                  </a:txBody>
                  <a:tcPr marL="9884" marR="9884" marT="98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2-3mm </a:t>
                      </a:r>
                    </a:p>
                  </a:txBody>
                  <a:tcPr marL="9884" marR="9884" marT="98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&lt; 7mm</a:t>
                      </a:r>
                    </a:p>
                  </a:txBody>
                  <a:tcPr marL="9884" marR="9884" marT="98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&lt; 5mm</a:t>
                      </a:r>
                    </a:p>
                  </a:txBody>
                  <a:tcPr marL="9884" marR="9884" marT="98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125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Soğuma zamanı</a:t>
                      </a:r>
                    </a:p>
                  </a:txBody>
                  <a:tcPr marL="9884" marR="9884" marT="98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 </a:t>
                      </a:r>
                    </a:p>
                  </a:txBody>
                  <a:tcPr marL="9884" marR="9884" marT="98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 </a:t>
                      </a:r>
                    </a:p>
                  </a:txBody>
                  <a:tcPr marL="9884" marR="9884" marT="98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9-15 sn</a:t>
                      </a:r>
                    </a:p>
                  </a:txBody>
                  <a:tcPr marL="9884" marR="9884" marT="98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18-40 </a:t>
                      </a:r>
                      <a:r>
                        <a:rPr kumimoji="0" lang="tr-TR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sn</a:t>
                      </a:r>
                      <a:endParaRPr kumimoji="0" lang="tr-TR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ＭＳ Ｐゴシック" charset="0"/>
                        <a:cs typeface="Arial" charset="0"/>
                      </a:endParaRPr>
                    </a:p>
                  </a:txBody>
                  <a:tcPr marL="9884" marR="9884" marT="98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125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Patlama basıncı</a:t>
                      </a:r>
                    </a:p>
                  </a:txBody>
                  <a:tcPr marL="9884" marR="9884" marT="98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 </a:t>
                      </a:r>
                    </a:p>
                  </a:txBody>
                  <a:tcPr marL="9884" marR="9884" marT="98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 </a:t>
                      </a:r>
                    </a:p>
                  </a:txBody>
                  <a:tcPr marL="9884" marR="9884" marT="98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592mHg</a:t>
                      </a:r>
                    </a:p>
                  </a:txBody>
                  <a:tcPr marL="9884" marR="9884" marT="98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  <a:cs typeface="Arial" charset="0"/>
                        </a:rPr>
                        <a:t>646mHg</a:t>
                      </a:r>
                    </a:p>
                  </a:txBody>
                  <a:tcPr marL="9884" marR="9884" marT="9884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3 Metin kutusu"/>
          <p:cNvSpPr txBox="1">
            <a:spLocks noChangeArrowheads="1"/>
          </p:cNvSpPr>
          <p:nvPr/>
        </p:nvSpPr>
        <p:spPr bwMode="auto">
          <a:xfrm>
            <a:off x="3059832" y="6165304"/>
            <a:ext cx="46878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r>
              <a:rPr lang="tr-TR" sz="1800" dirty="0" err="1">
                <a:latin typeface="Calibri" charset="0"/>
                <a:cs typeface="Arial" charset="0"/>
              </a:rPr>
              <a:t>I</a:t>
            </a:r>
            <a:r>
              <a:rPr lang="tr-TR" sz="1800" dirty="0" err="1" smtClean="0">
                <a:latin typeface="Calibri" charset="0"/>
                <a:cs typeface="Arial" charset="0"/>
              </a:rPr>
              <a:t>nt</a:t>
            </a:r>
            <a:r>
              <a:rPr lang="tr-TR" sz="1800" dirty="0" smtClean="0">
                <a:latin typeface="Calibri" charset="0"/>
                <a:cs typeface="Arial" charset="0"/>
              </a:rPr>
              <a:t> </a:t>
            </a:r>
            <a:r>
              <a:rPr lang="tr-TR" sz="1800" dirty="0">
                <a:latin typeface="Calibri" charset="0"/>
                <a:cs typeface="Arial" charset="0"/>
              </a:rPr>
              <a:t>J </a:t>
            </a:r>
            <a:r>
              <a:rPr lang="tr-TR" sz="1800" dirty="0" err="1">
                <a:latin typeface="Calibri" charset="0"/>
                <a:cs typeface="Arial" charset="0"/>
              </a:rPr>
              <a:t>Gynaecol</a:t>
            </a:r>
            <a:r>
              <a:rPr lang="tr-TR" sz="1800" dirty="0">
                <a:latin typeface="Calibri" charset="0"/>
                <a:cs typeface="Arial" charset="0"/>
              </a:rPr>
              <a:t> </a:t>
            </a:r>
            <a:r>
              <a:rPr lang="tr-TR" sz="1800" dirty="0" err="1">
                <a:latin typeface="Calibri" charset="0"/>
                <a:cs typeface="Arial" charset="0"/>
              </a:rPr>
              <a:t>Obstet</a:t>
            </a:r>
            <a:r>
              <a:rPr lang="tr-TR" sz="1800" dirty="0" smtClean="0">
                <a:latin typeface="Calibri" charset="0"/>
                <a:cs typeface="Arial" charset="0"/>
              </a:rPr>
              <a:t>, 2007</a:t>
            </a:r>
            <a:endParaRPr lang="tr-TR" sz="1800" dirty="0">
              <a:latin typeface="Calibri" charset="0"/>
              <a:cs typeface="Arial" charset="0"/>
            </a:endParaRPr>
          </a:p>
        </p:txBody>
      </p:sp>
      <p:sp>
        <p:nvSpPr>
          <p:cNvPr id="3" name="Oval 2"/>
          <p:cNvSpPr/>
          <p:nvPr/>
        </p:nvSpPr>
        <p:spPr bwMode="auto">
          <a:xfrm>
            <a:off x="5867400" y="5334000"/>
            <a:ext cx="838200" cy="304800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7543800" y="5791200"/>
            <a:ext cx="838200" cy="37410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063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Sonuç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Bir jinekolog etkin bir şekilde </a:t>
            </a:r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laparoskopi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yapacaksa enerji </a:t>
            </a:r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modalitelerinin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çalışma prensiplerini, etkinliklerini, sınırlılıklarını ve her bir </a:t>
            </a:r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modaliteye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ait olası komplikasyonları çok iyi bilmek zorundadır. </a:t>
            </a:r>
          </a:p>
          <a:p>
            <a:r>
              <a:rPr lang="tr-TR" sz="2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Temel girişimler için </a:t>
            </a:r>
            <a:r>
              <a:rPr lang="tr-TR" sz="2400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monopolar</a:t>
            </a:r>
            <a:r>
              <a:rPr lang="tr-TR" sz="2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ve </a:t>
            </a:r>
            <a:r>
              <a:rPr lang="tr-TR" sz="2400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bipolar</a:t>
            </a:r>
            <a:r>
              <a:rPr lang="tr-TR" sz="2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cihazlar yeterli iken daha ileri girişimler için gelişmiş </a:t>
            </a:r>
            <a:r>
              <a:rPr lang="tr-TR" sz="2400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bipolar</a:t>
            </a:r>
            <a:r>
              <a:rPr lang="tr-TR" sz="2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tr-TR" sz="2400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ultrasonik</a:t>
            </a:r>
            <a:r>
              <a:rPr lang="tr-TR" sz="2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cihazlar ve </a:t>
            </a:r>
            <a:r>
              <a:rPr lang="tr-TR" sz="2400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hibrit</a:t>
            </a:r>
            <a:r>
              <a:rPr lang="tr-TR" sz="2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cihazlar gereklidir </a:t>
            </a:r>
          </a:p>
          <a:p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Enerji </a:t>
            </a:r>
            <a:r>
              <a:rPr lang="tr-TR" sz="2400" dirty="0" err="1">
                <a:latin typeface="Arial" panose="020B0604020202020204" pitchFamily="34" charset="0"/>
                <a:cs typeface="Arial" panose="020B0604020202020204" pitchFamily="34" charset="0"/>
              </a:rPr>
              <a:t>modalitelerinin</a:t>
            </a:r>
            <a:r>
              <a:rPr lang="tr-TR" sz="2400">
                <a:latin typeface="Arial" panose="020B0604020202020204" pitchFamily="34" charset="0"/>
                <a:cs typeface="Arial" panose="020B0604020202020204" pitchFamily="34" charset="0"/>
              </a:rPr>
              <a:t> seçiminde eğitim deneyim  imkan ve ulaşılabilirlik dikkate alınmalıdır </a:t>
            </a:r>
          </a:p>
          <a:p>
            <a:pPr lvl="1"/>
            <a:r>
              <a:rPr lang="tr-TR" sz="2000" smtClean="0">
                <a:latin typeface="Arial" panose="020B0604020202020204" pitchFamily="34" charset="0"/>
                <a:cs typeface="Arial" panose="020B0604020202020204" pitchFamily="34" charset="0"/>
              </a:rPr>
              <a:t>1-2 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cihazı iyi bilip kullanmak, pek çok cihazı az bilip kullanmaktan daha iyidir</a:t>
            </a:r>
          </a:p>
        </p:txBody>
      </p:sp>
    </p:spTree>
    <p:extLst>
      <p:ext uri="{BB962C8B-B14F-4D97-AF65-F5344CB8AC3E}">
        <p14:creationId xmlns:p14="http://schemas.microsoft.com/office/powerpoint/2010/main" val="956943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tr-TR" sz="72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Dikkatiniz İçin Teşekkür Ederim</a:t>
            </a:r>
            <a:endParaRPr lang="tr-TR" sz="72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Unvan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12" name="İçerik Yer Tutucusu 11"/>
          <p:cNvGraphicFramePr>
            <a:graphicFrameLocks noGrp="1"/>
          </p:cNvGraphicFramePr>
          <p:nvPr>
            <p:ph sz="half" idx="1"/>
          </p:nvPr>
        </p:nvGraphicFramePr>
        <p:xfrm>
          <a:off x="1536081" y="-969194"/>
          <a:ext cx="3103214" cy="92123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4662"/>
                <a:gridCol w="2068809"/>
                <a:gridCol w="579743"/>
              </a:tblGrid>
              <a:tr h="590726">
                <a:tc gridSpan="3">
                  <a:txBody>
                    <a:bodyPr/>
                    <a:lstStyle/>
                    <a:p>
                      <a:pPr algn="ctr">
                        <a:lnSpc>
                          <a:spcPts val="2325"/>
                        </a:lnSpc>
                        <a:spcAft>
                          <a:spcPts val="1165"/>
                        </a:spcAft>
                      </a:pPr>
                      <a:r>
                        <a:rPr lang="tr-TR" sz="500">
                          <a:effectLst/>
                        </a:rPr>
                        <a:t>TJOD İSTANBUL ŞUBESİ BİLİMSEL TOPLANTISI</a:t>
                      </a:r>
                      <a:br>
                        <a:rPr lang="tr-TR" sz="500">
                          <a:effectLst/>
                        </a:rPr>
                      </a:br>
                      <a:r>
                        <a:rPr lang="tr-TR" sz="500">
                          <a:effectLst/>
                        </a:rPr>
                        <a:t>Harbiye Askeri Müzesi</a:t>
                      </a:r>
                      <a:br>
                        <a:rPr lang="tr-TR" sz="500">
                          <a:effectLst/>
                        </a:rPr>
                      </a:br>
                      <a:r>
                        <a:rPr lang="tr-TR" sz="500">
                          <a:effectLst/>
                        </a:rPr>
                        <a:t>30 NİSAN 2017 PAZAR</a:t>
                      </a:r>
                      <a:br>
                        <a:rPr lang="tr-TR" sz="500">
                          <a:effectLst/>
                        </a:rPr>
                      </a:br>
                      <a:r>
                        <a:rPr lang="tr-TR" sz="500">
                          <a:effectLst/>
                        </a:rPr>
                        <a:t>JİNEKOLOJİDE ENDOSKOPİ UYGULAMALARI</a:t>
                      </a:r>
                      <a:br>
                        <a:rPr lang="tr-TR" sz="500">
                          <a:effectLst/>
                        </a:rPr>
                      </a:br>
                      <a:r>
                        <a:rPr lang="tr-TR" sz="500">
                          <a:effectLst/>
                        </a:rPr>
                        <a:t>Toplantı Başkanları: Taner Usta - Fuat Demirkıran</a:t>
                      </a:r>
                      <a:endParaRPr lang="tr-TR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03" marR="3803" marT="3803" marB="3803"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24230">
                <a:tc>
                  <a:txBody>
                    <a:bodyPr/>
                    <a:lstStyle/>
                    <a:p>
                      <a:pPr>
                        <a:lnSpc>
                          <a:spcPts val="2325"/>
                        </a:lnSpc>
                        <a:spcAft>
                          <a:spcPts val="0"/>
                        </a:spcAft>
                      </a:pPr>
                      <a:r>
                        <a:rPr lang="tr-TR" sz="500">
                          <a:effectLst/>
                        </a:rPr>
                        <a:t>09:00 - 10:00</a:t>
                      </a:r>
                      <a:endParaRPr lang="tr-TR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03" marR="3803" marT="3803" marB="380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325"/>
                        </a:lnSpc>
                        <a:spcAft>
                          <a:spcPts val="0"/>
                        </a:spcAft>
                      </a:pPr>
                      <a:r>
                        <a:rPr lang="tr-TR" sz="500">
                          <a:effectLst/>
                        </a:rPr>
                        <a:t>SABAH KAHVALTISI</a:t>
                      </a:r>
                      <a:endParaRPr lang="tr-TR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03" marR="3803" marT="3803" marB="380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325"/>
                        </a:lnSpc>
                        <a:spcAft>
                          <a:spcPts val="0"/>
                        </a:spcAft>
                      </a:pPr>
                      <a:r>
                        <a:rPr lang="tr-TR" sz="500">
                          <a:effectLst/>
                        </a:rPr>
                        <a:t> </a:t>
                      </a:r>
                      <a:endParaRPr lang="tr-TR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03" marR="3803" marT="3803" marB="3803" anchor="ctr"/>
                </a:tc>
              </a:tr>
              <a:tr h="124230">
                <a:tc>
                  <a:txBody>
                    <a:bodyPr/>
                    <a:lstStyle/>
                    <a:p>
                      <a:pPr>
                        <a:lnSpc>
                          <a:spcPts val="2325"/>
                        </a:lnSpc>
                        <a:spcAft>
                          <a:spcPts val="0"/>
                        </a:spcAft>
                      </a:pPr>
                      <a:r>
                        <a:rPr lang="tr-TR" sz="500">
                          <a:effectLst/>
                        </a:rPr>
                        <a:t>10:00 - 10:10</a:t>
                      </a:r>
                      <a:endParaRPr lang="tr-TR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03" marR="3803" marT="3803" marB="380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325"/>
                        </a:lnSpc>
                        <a:spcAft>
                          <a:spcPts val="0"/>
                        </a:spcAft>
                      </a:pPr>
                      <a:r>
                        <a:rPr lang="tr-TR" sz="500">
                          <a:effectLst/>
                        </a:rPr>
                        <a:t>AÇILIŞ</a:t>
                      </a:r>
                      <a:endParaRPr lang="tr-TR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03" marR="3803" marT="3803" marB="380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325"/>
                        </a:lnSpc>
                        <a:spcAft>
                          <a:spcPts val="0"/>
                        </a:spcAft>
                      </a:pPr>
                      <a:r>
                        <a:rPr lang="tr-TR" sz="500">
                          <a:effectLst/>
                        </a:rPr>
                        <a:t> </a:t>
                      </a:r>
                      <a:endParaRPr lang="tr-TR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03" marR="3803" marT="3803" marB="3803" anchor="ctr"/>
                </a:tc>
              </a:tr>
              <a:tr h="418325">
                <a:tc gridSpan="3">
                  <a:txBody>
                    <a:bodyPr/>
                    <a:lstStyle/>
                    <a:p>
                      <a:pPr algn="ctr">
                        <a:lnSpc>
                          <a:spcPts val="2325"/>
                        </a:lnSpc>
                        <a:spcAft>
                          <a:spcPts val="1165"/>
                        </a:spcAft>
                      </a:pPr>
                      <a:r>
                        <a:rPr lang="tr-TR" sz="500">
                          <a:effectLst/>
                        </a:rPr>
                        <a:t> </a:t>
                      </a:r>
                      <a:endParaRPr lang="tr-TR" sz="400">
                        <a:effectLst/>
                      </a:endParaRPr>
                    </a:p>
                    <a:p>
                      <a:pPr algn="ctr">
                        <a:lnSpc>
                          <a:spcPts val="2325"/>
                        </a:lnSpc>
                        <a:spcAft>
                          <a:spcPts val="1165"/>
                        </a:spcAft>
                      </a:pPr>
                      <a:r>
                        <a:rPr lang="tr-TR" sz="500">
                          <a:effectLst/>
                        </a:rPr>
                        <a:t>1. Oturum (Laparoskopi)</a:t>
                      </a:r>
                      <a:br>
                        <a:rPr lang="tr-TR" sz="500">
                          <a:effectLst/>
                        </a:rPr>
                      </a:br>
                      <a:r>
                        <a:rPr lang="tr-TR" sz="500">
                          <a:effectLst/>
                        </a:rPr>
                        <a:t>Oturum Başkanları:  Yakup Kumtepe, Murat Ekin</a:t>
                      </a:r>
                      <a:endParaRPr lang="tr-TR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03" marR="3803" marT="3803" marB="3803"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24230">
                <a:tc>
                  <a:txBody>
                    <a:bodyPr/>
                    <a:lstStyle/>
                    <a:p>
                      <a:pPr>
                        <a:lnSpc>
                          <a:spcPts val="2325"/>
                        </a:lnSpc>
                        <a:spcAft>
                          <a:spcPts val="0"/>
                        </a:spcAft>
                      </a:pPr>
                      <a:r>
                        <a:rPr lang="tr-TR" sz="500">
                          <a:effectLst/>
                        </a:rPr>
                        <a:t>10:10 - 10:25</a:t>
                      </a:r>
                      <a:endParaRPr lang="tr-TR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03" marR="3803" marT="3803" marB="380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325"/>
                        </a:lnSpc>
                        <a:spcAft>
                          <a:spcPts val="0"/>
                        </a:spcAft>
                      </a:pPr>
                      <a:r>
                        <a:rPr lang="tr-TR" sz="500">
                          <a:effectLst/>
                        </a:rPr>
                        <a:t>Minimal İnvazif Cerrahide Önemli Anatomik Noktalar</a:t>
                      </a:r>
                      <a:endParaRPr lang="tr-TR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03" marR="3803" marT="3803" marB="380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325"/>
                        </a:lnSpc>
                        <a:spcAft>
                          <a:spcPts val="0"/>
                        </a:spcAft>
                      </a:pPr>
                      <a:r>
                        <a:rPr lang="tr-TR" sz="500">
                          <a:effectLst/>
                        </a:rPr>
                        <a:t>Çağatay Taşkıran</a:t>
                      </a:r>
                      <a:endParaRPr lang="tr-TR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03" marR="3803" marT="3803" marB="3803" anchor="ctr"/>
                </a:tc>
              </a:tr>
              <a:tr h="240854">
                <a:tc>
                  <a:txBody>
                    <a:bodyPr/>
                    <a:lstStyle/>
                    <a:p>
                      <a:pPr>
                        <a:lnSpc>
                          <a:spcPts val="2325"/>
                        </a:lnSpc>
                        <a:spcAft>
                          <a:spcPts val="0"/>
                        </a:spcAft>
                      </a:pPr>
                      <a:r>
                        <a:rPr lang="tr-TR" sz="500">
                          <a:effectLst/>
                        </a:rPr>
                        <a:t>10:25 - 10:40</a:t>
                      </a:r>
                      <a:endParaRPr lang="tr-TR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03" marR="3803" marT="3803" marB="380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325"/>
                        </a:lnSpc>
                        <a:spcAft>
                          <a:spcPts val="0"/>
                        </a:spcAft>
                      </a:pPr>
                      <a:r>
                        <a:rPr lang="tr-TR" sz="500">
                          <a:effectLst/>
                        </a:rPr>
                        <a:t>Laparoskopik Cerrahide Enerji Kullanımı; Olmazsa Olmazlarımız Neler? </a:t>
                      </a:r>
                      <a:endParaRPr lang="tr-TR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03" marR="3803" marT="3803" marB="380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325"/>
                        </a:lnSpc>
                        <a:spcAft>
                          <a:spcPts val="0"/>
                        </a:spcAft>
                      </a:pPr>
                      <a:r>
                        <a:rPr lang="tr-TR" sz="500">
                          <a:effectLst/>
                        </a:rPr>
                        <a:t>Samet Topuz </a:t>
                      </a:r>
                      <a:endParaRPr lang="tr-TR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03" marR="3803" marT="3803" marB="3803" anchor="ctr"/>
                </a:tc>
              </a:tr>
              <a:tr h="240854">
                <a:tc>
                  <a:txBody>
                    <a:bodyPr/>
                    <a:lstStyle/>
                    <a:p>
                      <a:pPr>
                        <a:lnSpc>
                          <a:spcPts val="2325"/>
                        </a:lnSpc>
                        <a:spcAft>
                          <a:spcPts val="0"/>
                        </a:spcAft>
                      </a:pPr>
                      <a:r>
                        <a:rPr lang="tr-TR" sz="500">
                          <a:effectLst/>
                        </a:rPr>
                        <a:t>10:40 - 10:55</a:t>
                      </a:r>
                      <a:endParaRPr lang="tr-TR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03" marR="3803" marT="3803" marB="380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325"/>
                        </a:lnSpc>
                        <a:spcAft>
                          <a:spcPts val="0"/>
                        </a:spcAft>
                      </a:pPr>
                      <a:r>
                        <a:rPr lang="tr-TR" sz="500">
                          <a:effectLst/>
                        </a:rPr>
                        <a:t>Laparoskopide Batına Giriş Teknikleri; Verress, Direkt, Hassan Tekniği? </a:t>
                      </a:r>
                      <a:endParaRPr lang="tr-TR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03" marR="3803" marT="3803" marB="380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325"/>
                        </a:lnSpc>
                        <a:spcAft>
                          <a:spcPts val="0"/>
                        </a:spcAft>
                      </a:pPr>
                      <a:r>
                        <a:rPr lang="tr-TR" sz="500">
                          <a:effectLst/>
                        </a:rPr>
                        <a:t>Mahmut Öncül</a:t>
                      </a:r>
                      <a:endParaRPr lang="tr-TR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03" marR="3803" marT="3803" marB="3803" anchor="ctr"/>
                </a:tc>
              </a:tr>
              <a:tr h="124230">
                <a:tc>
                  <a:txBody>
                    <a:bodyPr/>
                    <a:lstStyle/>
                    <a:p>
                      <a:pPr>
                        <a:lnSpc>
                          <a:spcPts val="2325"/>
                        </a:lnSpc>
                        <a:spcAft>
                          <a:spcPts val="0"/>
                        </a:spcAft>
                      </a:pPr>
                      <a:r>
                        <a:rPr lang="tr-TR" sz="500">
                          <a:effectLst/>
                        </a:rPr>
                        <a:t>10:55 - 11:10</a:t>
                      </a:r>
                      <a:endParaRPr lang="tr-TR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03" marR="3803" marT="3803" marB="380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325"/>
                        </a:lnSpc>
                        <a:spcAft>
                          <a:spcPts val="0"/>
                        </a:spcAft>
                      </a:pPr>
                      <a:r>
                        <a:rPr lang="tr-TR" sz="500">
                          <a:effectLst/>
                        </a:rPr>
                        <a:t>Laparoskopik Sütur Teknikleri; Hangi Tekniği Bilmezsek Olmaz? </a:t>
                      </a:r>
                      <a:endParaRPr lang="tr-TR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03" marR="3803" marT="3803" marB="380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325"/>
                        </a:lnSpc>
                        <a:spcAft>
                          <a:spcPts val="0"/>
                        </a:spcAft>
                      </a:pPr>
                      <a:r>
                        <a:rPr lang="tr-TR" sz="500">
                          <a:effectLst/>
                        </a:rPr>
                        <a:t>Taner Usta</a:t>
                      </a:r>
                      <a:endParaRPr lang="tr-TR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03" marR="3803" marT="3803" marB="3803" anchor="ctr"/>
                </a:tc>
              </a:tr>
              <a:tr h="124230">
                <a:tc>
                  <a:txBody>
                    <a:bodyPr/>
                    <a:lstStyle/>
                    <a:p>
                      <a:pPr>
                        <a:lnSpc>
                          <a:spcPts val="2325"/>
                        </a:lnSpc>
                        <a:spcAft>
                          <a:spcPts val="0"/>
                        </a:spcAft>
                      </a:pPr>
                      <a:r>
                        <a:rPr lang="tr-TR" sz="500">
                          <a:effectLst/>
                        </a:rPr>
                        <a:t>11:10 - 11:25</a:t>
                      </a:r>
                      <a:endParaRPr lang="tr-TR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03" marR="3803" marT="3803" marB="380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325"/>
                        </a:lnSpc>
                        <a:spcAft>
                          <a:spcPts val="0"/>
                        </a:spcAft>
                      </a:pPr>
                      <a:r>
                        <a:rPr lang="tr-TR" sz="500">
                          <a:effectLst/>
                        </a:rPr>
                        <a:t>Laparoskopik Histerektomi: Basitleştirilebilirmi? </a:t>
                      </a:r>
                      <a:endParaRPr lang="tr-TR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03" marR="3803" marT="3803" marB="380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325"/>
                        </a:lnSpc>
                        <a:spcAft>
                          <a:spcPts val="0"/>
                        </a:spcAft>
                      </a:pPr>
                      <a:r>
                        <a:rPr lang="tr-TR" sz="500">
                          <a:effectLst/>
                        </a:rPr>
                        <a:t>Fuat Demirkıran</a:t>
                      </a:r>
                      <a:endParaRPr lang="tr-TR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03" marR="3803" marT="3803" marB="3803" anchor="ctr"/>
                </a:tc>
              </a:tr>
              <a:tr h="124230">
                <a:tc>
                  <a:txBody>
                    <a:bodyPr/>
                    <a:lstStyle/>
                    <a:p>
                      <a:pPr>
                        <a:lnSpc>
                          <a:spcPts val="2325"/>
                        </a:lnSpc>
                        <a:spcAft>
                          <a:spcPts val="0"/>
                        </a:spcAft>
                      </a:pPr>
                      <a:r>
                        <a:rPr lang="tr-TR" sz="500">
                          <a:effectLst/>
                        </a:rPr>
                        <a:t>11:25 - 11:40</a:t>
                      </a:r>
                      <a:endParaRPr lang="tr-TR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03" marR="3803" marT="3803" marB="380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325"/>
                        </a:lnSpc>
                        <a:spcAft>
                          <a:spcPts val="0"/>
                        </a:spcAft>
                      </a:pPr>
                      <a:r>
                        <a:rPr lang="tr-TR" sz="500">
                          <a:effectLst/>
                        </a:rPr>
                        <a:t>Laparoskopik Myomektomi: Teknik, Sınırımız Varmı? </a:t>
                      </a:r>
                      <a:endParaRPr lang="tr-TR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03" marR="3803" marT="3803" marB="380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325"/>
                        </a:lnSpc>
                        <a:spcAft>
                          <a:spcPts val="0"/>
                        </a:spcAft>
                      </a:pPr>
                      <a:r>
                        <a:rPr lang="tr-TR" sz="500">
                          <a:effectLst/>
                        </a:rPr>
                        <a:t>Hüsnü Görgen </a:t>
                      </a:r>
                      <a:endParaRPr lang="tr-TR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03" marR="3803" marT="3803" marB="3803" anchor="ctr"/>
                </a:tc>
              </a:tr>
              <a:tr h="124230">
                <a:tc>
                  <a:txBody>
                    <a:bodyPr/>
                    <a:lstStyle/>
                    <a:p>
                      <a:pPr>
                        <a:lnSpc>
                          <a:spcPts val="2325"/>
                        </a:lnSpc>
                        <a:spcAft>
                          <a:spcPts val="0"/>
                        </a:spcAft>
                      </a:pPr>
                      <a:r>
                        <a:rPr lang="tr-TR" sz="500">
                          <a:effectLst/>
                        </a:rPr>
                        <a:t>11:40 - 12:00</a:t>
                      </a:r>
                      <a:endParaRPr lang="tr-TR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03" marR="3803" marT="3803" marB="380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325"/>
                        </a:lnSpc>
                        <a:spcAft>
                          <a:spcPts val="0"/>
                        </a:spcAft>
                      </a:pPr>
                      <a:r>
                        <a:rPr lang="tr-TR" sz="500">
                          <a:effectLst/>
                        </a:rPr>
                        <a:t>TARTIŞMA</a:t>
                      </a:r>
                      <a:endParaRPr lang="tr-TR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03" marR="3803" marT="3803" marB="380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325"/>
                        </a:lnSpc>
                        <a:spcAft>
                          <a:spcPts val="0"/>
                        </a:spcAft>
                      </a:pPr>
                      <a:r>
                        <a:rPr lang="tr-TR" sz="500">
                          <a:effectLst/>
                        </a:rPr>
                        <a:t> </a:t>
                      </a:r>
                      <a:endParaRPr lang="tr-TR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03" marR="3803" marT="3803" marB="3803" anchor="ctr"/>
                </a:tc>
              </a:tr>
              <a:tr h="124230">
                <a:tc>
                  <a:txBody>
                    <a:bodyPr/>
                    <a:lstStyle/>
                    <a:p>
                      <a:pPr>
                        <a:lnSpc>
                          <a:spcPts val="2325"/>
                        </a:lnSpc>
                        <a:spcAft>
                          <a:spcPts val="0"/>
                        </a:spcAft>
                      </a:pPr>
                      <a:r>
                        <a:rPr lang="tr-TR" sz="500">
                          <a:effectLst/>
                        </a:rPr>
                        <a:t>12:00 - 12:30</a:t>
                      </a:r>
                      <a:endParaRPr lang="tr-TR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03" marR="3803" marT="3803" marB="380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325"/>
                        </a:lnSpc>
                        <a:spcAft>
                          <a:spcPts val="0"/>
                        </a:spcAft>
                      </a:pPr>
                      <a:r>
                        <a:rPr lang="tr-TR" sz="500">
                          <a:effectLst/>
                        </a:rPr>
                        <a:t>KAHVE MOLASI</a:t>
                      </a:r>
                      <a:endParaRPr lang="tr-TR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03" marR="3803" marT="3803" marB="380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325"/>
                        </a:lnSpc>
                        <a:spcAft>
                          <a:spcPts val="0"/>
                        </a:spcAft>
                      </a:pPr>
                      <a:r>
                        <a:rPr lang="tr-TR" sz="500">
                          <a:effectLst/>
                        </a:rPr>
                        <a:t> </a:t>
                      </a:r>
                      <a:endParaRPr lang="tr-TR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03" marR="3803" marT="3803" marB="3803" anchor="ctr"/>
                </a:tc>
              </a:tr>
              <a:tr h="418325">
                <a:tc gridSpan="3">
                  <a:txBody>
                    <a:bodyPr/>
                    <a:lstStyle/>
                    <a:p>
                      <a:pPr algn="ctr">
                        <a:lnSpc>
                          <a:spcPts val="2325"/>
                        </a:lnSpc>
                        <a:spcAft>
                          <a:spcPts val="1165"/>
                        </a:spcAft>
                      </a:pPr>
                      <a:r>
                        <a:rPr lang="tr-TR" sz="500">
                          <a:effectLst/>
                        </a:rPr>
                        <a:t> </a:t>
                      </a:r>
                      <a:endParaRPr lang="tr-TR" sz="400">
                        <a:effectLst/>
                      </a:endParaRPr>
                    </a:p>
                    <a:p>
                      <a:pPr algn="ctr">
                        <a:lnSpc>
                          <a:spcPts val="2325"/>
                        </a:lnSpc>
                        <a:spcAft>
                          <a:spcPts val="1165"/>
                        </a:spcAft>
                      </a:pPr>
                      <a:r>
                        <a:rPr lang="tr-TR" sz="500">
                          <a:effectLst/>
                        </a:rPr>
                        <a:t>2. Oturum (Histeroskopi)</a:t>
                      </a:r>
                      <a:br>
                        <a:rPr lang="tr-TR" sz="500">
                          <a:effectLst/>
                        </a:rPr>
                      </a:br>
                      <a:r>
                        <a:rPr lang="tr-TR" sz="500">
                          <a:effectLst/>
                        </a:rPr>
                        <a:t>Oturum Başkanları: Erdoğan Ertüngealp, Tevfik Yoldemir</a:t>
                      </a:r>
                      <a:endParaRPr lang="tr-TR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03" marR="3803" marT="3803" marB="3803"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240854">
                <a:tc>
                  <a:txBody>
                    <a:bodyPr/>
                    <a:lstStyle/>
                    <a:p>
                      <a:pPr>
                        <a:lnSpc>
                          <a:spcPts val="2325"/>
                        </a:lnSpc>
                        <a:spcAft>
                          <a:spcPts val="0"/>
                        </a:spcAft>
                      </a:pPr>
                      <a:r>
                        <a:rPr lang="tr-TR" sz="500">
                          <a:effectLst/>
                        </a:rPr>
                        <a:t>12:30 - 12:45</a:t>
                      </a:r>
                      <a:endParaRPr lang="tr-TR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03" marR="3803" marT="3803" marB="380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325"/>
                        </a:lnSpc>
                        <a:spcAft>
                          <a:spcPts val="0"/>
                        </a:spcAft>
                      </a:pPr>
                      <a:r>
                        <a:rPr lang="tr-TR" sz="500">
                          <a:effectLst/>
                        </a:rPr>
                        <a:t>Ofis Histeroskopi: Sadece Tanı içinmi Kullanıyoruz? Operatif Neler Yapabiliriz? </a:t>
                      </a:r>
                      <a:endParaRPr lang="tr-TR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03" marR="3803" marT="3803" marB="380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325"/>
                        </a:lnSpc>
                        <a:spcAft>
                          <a:spcPts val="0"/>
                        </a:spcAft>
                      </a:pPr>
                      <a:r>
                        <a:rPr lang="tr-TR" sz="500">
                          <a:effectLst/>
                        </a:rPr>
                        <a:t>Remzi Abalı</a:t>
                      </a:r>
                      <a:endParaRPr lang="tr-TR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03" marR="3803" marT="3803" marB="3803" anchor="ctr"/>
                </a:tc>
              </a:tr>
              <a:tr h="240854">
                <a:tc>
                  <a:txBody>
                    <a:bodyPr/>
                    <a:lstStyle/>
                    <a:p>
                      <a:pPr>
                        <a:lnSpc>
                          <a:spcPts val="2325"/>
                        </a:lnSpc>
                        <a:spcAft>
                          <a:spcPts val="0"/>
                        </a:spcAft>
                      </a:pPr>
                      <a:r>
                        <a:rPr lang="tr-TR" sz="500">
                          <a:effectLst/>
                        </a:rPr>
                        <a:t>12:45 - 13:00</a:t>
                      </a:r>
                      <a:endParaRPr lang="tr-TR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03" marR="3803" marT="3803" marB="380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325"/>
                        </a:lnSpc>
                        <a:spcAft>
                          <a:spcPts val="0"/>
                        </a:spcAft>
                      </a:pPr>
                      <a:r>
                        <a:rPr lang="tr-TR" sz="500">
                          <a:effectLst/>
                        </a:rPr>
                        <a:t>Histeroskopik Rezeksiyon Sistemleri: Monopolar?, Bipolar?, Morselatör? </a:t>
                      </a:r>
                      <a:endParaRPr lang="tr-TR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03" marR="3803" marT="3803" marB="380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325"/>
                        </a:lnSpc>
                        <a:spcAft>
                          <a:spcPts val="0"/>
                        </a:spcAft>
                      </a:pPr>
                      <a:r>
                        <a:rPr lang="tr-TR" sz="500">
                          <a:effectLst/>
                        </a:rPr>
                        <a:t>İsmail Çepni</a:t>
                      </a:r>
                      <a:endParaRPr lang="tr-TR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03" marR="3803" marT="3803" marB="3803" anchor="ctr"/>
                </a:tc>
              </a:tr>
              <a:tr h="240854">
                <a:tc>
                  <a:txBody>
                    <a:bodyPr/>
                    <a:lstStyle/>
                    <a:p>
                      <a:pPr>
                        <a:lnSpc>
                          <a:spcPts val="2325"/>
                        </a:lnSpc>
                        <a:spcAft>
                          <a:spcPts val="0"/>
                        </a:spcAft>
                      </a:pPr>
                      <a:r>
                        <a:rPr lang="tr-TR" sz="500">
                          <a:effectLst/>
                        </a:rPr>
                        <a:t>13:00 - 13:15</a:t>
                      </a:r>
                      <a:endParaRPr lang="tr-TR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03" marR="3803" marT="3803" marB="380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325"/>
                        </a:lnSpc>
                        <a:spcAft>
                          <a:spcPts val="0"/>
                        </a:spcAft>
                      </a:pPr>
                      <a:r>
                        <a:rPr lang="tr-TR" sz="500">
                          <a:effectLst/>
                        </a:rPr>
                        <a:t>Dismorfik Uteruslarda Yapılan Histeroskopik İşlemler: Ne yapmalı? Ne Yapmamalı? </a:t>
                      </a:r>
                      <a:endParaRPr lang="tr-TR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03" marR="3803" marT="3803" marB="380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325"/>
                        </a:lnSpc>
                        <a:spcAft>
                          <a:spcPts val="0"/>
                        </a:spcAft>
                      </a:pPr>
                      <a:r>
                        <a:rPr lang="tr-TR" sz="500">
                          <a:effectLst/>
                        </a:rPr>
                        <a:t>Yücel Karaman</a:t>
                      </a:r>
                      <a:endParaRPr lang="tr-TR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03" marR="3803" marT="3803" marB="3803" anchor="ctr"/>
                </a:tc>
              </a:tr>
              <a:tr h="240854">
                <a:tc>
                  <a:txBody>
                    <a:bodyPr/>
                    <a:lstStyle/>
                    <a:p>
                      <a:pPr>
                        <a:lnSpc>
                          <a:spcPts val="2325"/>
                        </a:lnSpc>
                        <a:spcAft>
                          <a:spcPts val="0"/>
                        </a:spcAft>
                      </a:pPr>
                      <a:r>
                        <a:rPr lang="tr-TR" sz="500">
                          <a:effectLst/>
                        </a:rPr>
                        <a:t>13:15 - 13:30</a:t>
                      </a:r>
                      <a:endParaRPr lang="tr-TR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03" marR="3803" marT="3803" marB="380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325"/>
                        </a:lnSpc>
                        <a:spcAft>
                          <a:spcPts val="0"/>
                        </a:spcAft>
                      </a:pPr>
                      <a:r>
                        <a:rPr lang="tr-TR" sz="500">
                          <a:effectLst/>
                        </a:rPr>
                        <a:t>Asherman Sendromunun Histeroskopik Tedavisi: Başarıyı Nasıl Arttırabiliriz? </a:t>
                      </a:r>
                      <a:endParaRPr lang="tr-TR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03" marR="3803" marT="3803" marB="380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325"/>
                        </a:lnSpc>
                        <a:spcAft>
                          <a:spcPts val="0"/>
                        </a:spcAft>
                      </a:pPr>
                      <a:r>
                        <a:rPr lang="tr-TR" sz="500">
                          <a:effectLst/>
                        </a:rPr>
                        <a:t>Cem Demirel</a:t>
                      </a:r>
                      <a:endParaRPr lang="tr-TR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03" marR="3803" marT="3803" marB="3803" anchor="ctr"/>
                </a:tc>
              </a:tr>
              <a:tr h="124230">
                <a:tc>
                  <a:txBody>
                    <a:bodyPr/>
                    <a:lstStyle/>
                    <a:p>
                      <a:pPr>
                        <a:lnSpc>
                          <a:spcPts val="2325"/>
                        </a:lnSpc>
                        <a:spcAft>
                          <a:spcPts val="0"/>
                        </a:spcAft>
                      </a:pPr>
                      <a:r>
                        <a:rPr lang="tr-TR" sz="500">
                          <a:effectLst/>
                        </a:rPr>
                        <a:t>13:30 - 13:45</a:t>
                      </a:r>
                      <a:endParaRPr lang="tr-TR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03" marR="3803" marT="3803" marB="380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325"/>
                        </a:lnSpc>
                        <a:spcAft>
                          <a:spcPts val="0"/>
                        </a:spcAft>
                      </a:pPr>
                      <a:r>
                        <a:rPr lang="tr-TR" sz="500">
                          <a:effectLst/>
                        </a:rPr>
                        <a:t>TUR Sendromu: Nelere Dikkat Etmeli? Neler Yapmalı? </a:t>
                      </a:r>
                      <a:endParaRPr lang="tr-TR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03" marR="3803" marT="3803" marB="380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325"/>
                        </a:lnSpc>
                        <a:spcAft>
                          <a:spcPts val="0"/>
                        </a:spcAft>
                      </a:pPr>
                      <a:r>
                        <a:rPr lang="tr-TR" sz="500">
                          <a:effectLst/>
                        </a:rPr>
                        <a:t>Cem Çelik</a:t>
                      </a:r>
                      <a:endParaRPr lang="tr-TR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03" marR="3803" marT="3803" marB="3803" anchor="ctr"/>
                </a:tc>
              </a:tr>
              <a:tr h="124230">
                <a:tc>
                  <a:txBody>
                    <a:bodyPr/>
                    <a:lstStyle/>
                    <a:p>
                      <a:pPr>
                        <a:lnSpc>
                          <a:spcPts val="2325"/>
                        </a:lnSpc>
                        <a:spcAft>
                          <a:spcPts val="0"/>
                        </a:spcAft>
                      </a:pPr>
                      <a:r>
                        <a:rPr lang="tr-TR" sz="500">
                          <a:effectLst/>
                        </a:rPr>
                        <a:t>13:45 - 14:00</a:t>
                      </a:r>
                      <a:endParaRPr lang="tr-TR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03" marR="3803" marT="3803" marB="380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325"/>
                        </a:lnSpc>
                        <a:spcAft>
                          <a:spcPts val="0"/>
                        </a:spcAft>
                      </a:pPr>
                      <a:r>
                        <a:rPr lang="tr-TR" sz="500">
                          <a:effectLst/>
                        </a:rPr>
                        <a:t>TARTIŞMA - KAPANIŞ</a:t>
                      </a:r>
                      <a:endParaRPr lang="tr-TR" sz="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03" marR="3803" marT="3803" marB="380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325"/>
                        </a:lnSpc>
                        <a:spcAft>
                          <a:spcPts val="0"/>
                        </a:spcAft>
                      </a:pPr>
                      <a:r>
                        <a:rPr lang="tr-TR" sz="500" dirty="0">
                          <a:effectLst/>
                        </a:rPr>
                        <a:t> </a:t>
                      </a:r>
                      <a:endParaRPr lang="tr-TR" sz="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03" marR="3803" marT="3803" marB="3803" anchor="ctr"/>
                </a:tc>
              </a:tr>
            </a:tbl>
          </a:graphicData>
        </a:graphic>
      </p:graphicFrame>
      <p:sp>
        <p:nvSpPr>
          <p:cNvPr id="11" name="İçerik Yer Tutucusu 10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66970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150939" y="214313"/>
            <a:ext cx="3649662" cy="1462087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Argon Işını </a:t>
            </a:r>
            <a:br>
              <a:rPr lang="tr-TR" dirty="0" smtClean="0">
                <a:solidFill>
                  <a:srgbClr val="FF0000"/>
                </a:solidFill>
              </a:rPr>
            </a:br>
            <a:r>
              <a:rPr lang="tr-TR" dirty="0" err="1" smtClean="0">
                <a:solidFill>
                  <a:srgbClr val="FF0000"/>
                </a:solidFill>
              </a:rPr>
              <a:t>Koagulasyonu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 smtClean="0"/>
              <a:t>Konvansiyonel </a:t>
            </a:r>
            <a:r>
              <a:rPr lang="tr-TR" sz="2400" dirty="0" err="1" smtClean="0"/>
              <a:t>elektrocerrahinin</a:t>
            </a:r>
            <a:r>
              <a:rPr lang="tr-TR" sz="2400" dirty="0" smtClean="0"/>
              <a:t> bir modifikasyonu</a:t>
            </a:r>
          </a:p>
          <a:p>
            <a:r>
              <a:rPr lang="tr-TR" sz="2400" dirty="0" smtClean="0"/>
              <a:t>Argon yüksek voltaj altında iyonlarına ayrılır ve </a:t>
            </a:r>
            <a:r>
              <a:rPr lang="tr-TR" sz="2400" dirty="0" err="1" smtClean="0"/>
              <a:t>elektrotermal</a:t>
            </a:r>
            <a:r>
              <a:rPr lang="tr-TR" sz="2400" dirty="0" smtClean="0"/>
              <a:t> </a:t>
            </a:r>
            <a:r>
              <a:rPr lang="tr-TR" sz="2400" dirty="0" err="1" smtClean="0"/>
              <a:t>koagulasyon</a:t>
            </a:r>
            <a:r>
              <a:rPr lang="tr-TR" sz="2400" dirty="0" smtClean="0"/>
              <a:t> yapar</a:t>
            </a:r>
          </a:p>
          <a:p>
            <a:pPr lvl="1"/>
            <a:r>
              <a:rPr lang="tr-TR" sz="2000" i="1" dirty="0" smtClean="0">
                <a:solidFill>
                  <a:srgbClr val="993300"/>
                </a:solidFill>
              </a:rPr>
              <a:t>Patlayıcı değil, solunabilir</a:t>
            </a:r>
          </a:p>
          <a:p>
            <a:r>
              <a:rPr lang="tr-TR" sz="2400" dirty="0" smtClean="0"/>
              <a:t>Daha hızlı ve </a:t>
            </a:r>
            <a:r>
              <a:rPr lang="tr-TR" sz="2400" b="1" dirty="0" smtClean="0"/>
              <a:t>daha geniş alanda kıvılcım yağmuru </a:t>
            </a:r>
            <a:r>
              <a:rPr lang="tr-TR" sz="2400" dirty="0" smtClean="0"/>
              <a:t>ve </a:t>
            </a:r>
            <a:r>
              <a:rPr lang="tr-TR" sz="2400" dirty="0" err="1" smtClean="0"/>
              <a:t>koagülasyon</a:t>
            </a:r>
            <a:r>
              <a:rPr lang="tr-TR" sz="2400" dirty="0" smtClean="0"/>
              <a:t> oluşturur</a:t>
            </a:r>
          </a:p>
          <a:p>
            <a:pPr lvl="1"/>
            <a:r>
              <a:rPr lang="tr-TR" sz="2000" b="1" dirty="0" smtClean="0"/>
              <a:t>3 mm </a:t>
            </a:r>
            <a:r>
              <a:rPr lang="tr-TR" sz="2000" dirty="0" smtClean="0"/>
              <a:t>ye kadar damarları </a:t>
            </a:r>
            <a:r>
              <a:rPr lang="tr-TR" sz="2000" dirty="0" err="1" smtClean="0"/>
              <a:t>koagüle</a:t>
            </a:r>
            <a:r>
              <a:rPr lang="tr-TR" sz="2000" dirty="0" smtClean="0"/>
              <a:t> edebilir. Kesme </a:t>
            </a:r>
            <a:r>
              <a:rPr lang="tr-TR" sz="2000" dirty="0" err="1" smtClean="0"/>
              <a:t>modu</a:t>
            </a:r>
            <a:r>
              <a:rPr lang="tr-TR" sz="2000" dirty="0" smtClean="0"/>
              <a:t> da bulunur</a:t>
            </a:r>
          </a:p>
          <a:p>
            <a:r>
              <a:rPr lang="tr-TR" sz="2400" dirty="0" smtClean="0"/>
              <a:t>Daha az duman açığa çıkar, doku nekrozu daha azdır</a:t>
            </a:r>
          </a:p>
          <a:p>
            <a:r>
              <a:rPr lang="tr-TR" sz="2400" dirty="0" smtClean="0"/>
              <a:t>Çok nadiren argon gazı </a:t>
            </a:r>
            <a:r>
              <a:rPr lang="tr-TR" sz="2400" dirty="0" err="1" smtClean="0"/>
              <a:t>embolisi</a:t>
            </a:r>
            <a:r>
              <a:rPr lang="tr-TR" sz="2400" dirty="0" smtClean="0"/>
              <a:t> olabilir</a:t>
            </a:r>
          </a:p>
          <a:p>
            <a:endParaRPr lang="tr-TR" sz="2400" dirty="0" smtClean="0"/>
          </a:p>
          <a:p>
            <a:endParaRPr lang="tr-TR" sz="2400" dirty="0" smtClean="0"/>
          </a:p>
          <a:p>
            <a:endParaRPr lang="tr-TR" sz="2400" dirty="0" smtClean="0"/>
          </a:p>
          <a:p>
            <a:endParaRPr lang="tr-TR" sz="2400" dirty="0" smtClean="0"/>
          </a:p>
          <a:p>
            <a:endParaRPr lang="tr-TR" sz="2400" dirty="0" smtClean="0"/>
          </a:p>
          <a:p>
            <a:endParaRPr lang="tr-TR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0" y="381000"/>
            <a:ext cx="1524000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Yuvarlatılmış Dikdörtgen"/>
          <p:cNvSpPr/>
          <p:nvPr/>
        </p:nvSpPr>
        <p:spPr bwMode="auto">
          <a:xfrm>
            <a:off x="457200" y="5257800"/>
            <a:ext cx="8305800" cy="13716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tr-TR" sz="2400" b="1" u="sng" dirty="0" smtClean="0">
                <a:solidFill>
                  <a:srgbClr val="0000FF"/>
                </a:solidFill>
              </a:rPr>
              <a:t>Sonuç:  </a:t>
            </a:r>
            <a:r>
              <a:rPr lang="tr-TR" sz="2400" dirty="0" smtClean="0"/>
              <a:t>Daha temiz kesi ve </a:t>
            </a:r>
            <a:r>
              <a:rPr lang="tr-TR" sz="2400" dirty="0" err="1" smtClean="0"/>
              <a:t>koagulasyon</a:t>
            </a:r>
            <a:r>
              <a:rPr lang="tr-TR" sz="2400" dirty="0" smtClean="0"/>
              <a:t>, daha az doku hasarı, daha hızlı iyileşme ve daha az enfeksiyon</a:t>
            </a:r>
          </a:p>
        </p:txBody>
      </p:sp>
    </p:spTree>
    <p:extLst>
      <p:ext uri="{BB962C8B-B14F-4D97-AF65-F5344CB8AC3E}">
        <p14:creationId xmlns:p14="http://schemas.microsoft.com/office/powerpoint/2010/main" val="2511027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8594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671038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sz="3600" dirty="0" smtClean="0">
                <a:solidFill>
                  <a:srgbClr val="FF0000"/>
                </a:solidFill>
              </a:rPr>
              <a:t>Plazma Cerrahisi- Argon Plazma Cerrahisi 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14400" y="1981200"/>
            <a:ext cx="3846512" cy="4114800"/>
          </a:xfrm>
        </p:spPr>
        <p:txBody>
          <a:bodyPr/>
          <a:lstStyle/>
          <a:p>
            <a:r>
              <a:rPr lang="tr-TR" sz="2800" dirty="0" smtClean="0"/>
              <a:t>Maddenin 4. hali plazma kullanılır</a:t>
            </a:r>
          </a:p>
          <a:p>
            <a:r>
              <a:rPr lang="tr-TR" sz="2800" dirty="0" smtClean="0"/>
              <a:t>Argon gazı ısıtılınca iyonize olup enerji üreten partiküller (</a:t>
            </a:r>
            <a:r>
              <a:rPr lang="tr-TR" sz="2800" i="1" dirty="0" smtClean="0">
                <a:solidFill>
                  <a:srgbClr val="993300"/>
                </a:solidFill>
              </a:rPr>
              <a:t>plazma: pozitif iyon ve elektronlar</a:t>
            </a:r>
            <a:r>
              <a:rPr lang="tr-TR" sz="2800" dirty="0" smtClean="0"/>
              <a:t>)’in oluşumuna neden olur</a:t>
            </a:r>
          </a:p>
          <a:p>
            <a:endParaRPr lang="tr-TR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1981200"/>
            <a:ext cx="3844391" cy="193935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4114800"/>
            <a:ext cx="3777967" cy="21336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593217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Monopolar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Koter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00" dirty="0" smtClean="0"/>
              <a:t>Aktif ve pasif elektrot arasındaki mesafe uzaktır</a:t>
            </a:r>
          </a:p>
          <a:p>
            <a:r>
              <a:rPr lang="tr-TR" sz="2800" dirty="0" err="1" smtClean="0"/>
              <a:t>Koagulasyon</a:t>
            </a:r>
            <a:r>
              <a:rPr lang="tr-TR" sz="2800" dirty="0" smtClean="0"/>
              <a:t> ve kesme </a:t>
            </a:r>
            <a:r>
              <a:rPr lang="tr-TR" sz="2800" dirty="0" err="1" smtClean="0"/>
              <a:t>modu</a:t>
            </a:r>
            <a:r>
              <a:rPr lang="tr-TR" sz="2800" dirty="0" smtClean="0"/>
              <a:t> var</a:t>
            </a:r>
          </a:p>
          <a:p>
            <a:r>
              <a:rPr lang="tr-TR" sz="2800" dirty="0" smtClean="0"/>
              <a:t>Küçük kanamalarda </a:t>
            </a:r>
            <a:r>
              <a:rPr lang="tr-TR" sz="2800" dirty="0" err="1" smtClean="0"/>
              <a:t>hemostaz</a:t>
            </a:r>
            <a:r>
              <a:rPr lang="tr-TR" sz="2800" dirty="0" smtClean="0"/>
              <a:t> yapabilir</a:t>
            </a:r>
          </a:p>
          <a:p>
            <a:r>
              <a:rPr lang="tr-TR" sz="2800" dirty="0" smtClean="0"/>
              <a:t>Çevrede aşırı hasarı engellemek için düşük jeneratör ayarları kullanılır (</a:t>
            </a:r>
            <a:r>
              <a:rPr lang="tr-TR" sz="2800" dirty="0" err="1" smtClean="0"/>
              <a:t>koagulasyon</a:t>
            </a:r>
            <a:r>
              <a:rPr lang="tr-TR" sz="2800" dirty="0" smtClean="0"/>
              <a:t> 30-40 W, kesme 30-50W)</a:t>
            </a:r>
            <a:endParaRPr lang="tr-T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81000" y="1905000"/>
            <a:ext cx="4191000" cy="4648200"/>
          </a:xfrm>
          <a:ln>
            <a:solidFill>
              <a:srgbClr val="0000FF"/>
            </a:solidFill>
          </a:ln>
        </p:spPr>
        <p:txBody>
          <a:bodyPr/>
          <a:lstStyle/>
          <a:p>
            <a:r>
              <a:rPr lang="tr-TR" sz="2200" dirty="0" smtClean="0"/>
              <a:t>Plazma </a:t>
            </a:r>
            <a:r>
              <a:rPr lang="tr-TR" sz="2200" dirty="0" err="1" smtClean="0"/>
              <a:t>jetde</a:t>
            </a:r>
            <a:r>
              <a:rPr lang="tr-TR" sz="2200" dirty="0" smtClean="0"/>
              <a:t> ABC dekin 1/10 oranında akımda argon gazı iyonize olur</a:t>
            </a:r>
          </a:p>
          <a:p>
            <a:r>
              <a:rPr lang="tr-TR" sz="2200" dirty="0" smtClean="0"/>
              <a:t>Gaz </a:t>
            </a:r>
            <a:r>
              <a:rPr lang="tr-TR" sz="2200" dirty="0" err="1" smtClean="0"/>
              <a:t>embolisi</a:t>
            </a:r>
            <a:r>
              <a:rPr lang="tr-TR" sz="2200" dirty="0" smtClean="0"/>
              <a:t> riski yok</a:t>
            </a:r>
          </a:p>
          <a:p>
            <a:r>
              <a:rPr lang="tr-TR" sz="2200" dirty="0" smtClean="0"/>
              <a:t>Dokularda daha düzgün kesi ve </a:t>
            </a:r>
            <a:r>
              <a:rPr lang="tr-TR" sz="2200" dirty="0" err="1" smtClean="0"/>
              <a:t>koagulasyon</a:t>
            </a:r>
            <a:r>
              <a:rPr lang="tr-TR" sz="2200" dirty="0" smtClean="0"/>
              <a:t> yapar</a:t>
            </a:r>
          </a:p>
          <a:p>
            <a:r>
              <a:rPr lang="tr-TR" sz="2200" dirty="0" smtClean="0"/>
              <a:t>Etki oldukça </a:t>
            </a:r>
            <a:r>
              <a:rPr lang="tr-TR" sz="2200" dirty="0" err="1" smtClean="0"/>
              <a:t>yüzeyeldir</a:t>
            </a:r>
            <a:endParaRPr lang="tr-TR" sz="2200" dirty="0" smtClean="0"/>
          </a:p>
          <a:p>
            <a:pPr lvl="1"/>
            <a:r>
              <a:rPr lang="tr-TR" sz="1800" i="1" dirty="0" smtClean="0">
                <a:solidFill>
                  <a:srgbClr val="993300"/>
                </a:solidFill>
              </a:rPr>
              <a:t>Konvansiyonel yöntemde 14 </a:t>
            </a:r>
            <a:r>
              <a:rPr lang="tr-TR" sz="1800" i="1" dirty="0" err="1" smtClean="0">
                <a:solidFill>
                  <a:srgbClr val="993300"/>
                </a:solidFill>
              </a:rPr>
              <a:t>mm’ye</a:t>
            </a:r>
            <a:r>
              <a:rPr lang="tr-TR" sz="1800" i="1" dirty="0" smtClean="0">
                <a:solidFill>
                  <a:srgbClr val="993300"/>
                </a:solidFill>
              </a:rPr>
              <a:t> karşın 1.9 mm</a:t>
            </a:r>
            <a:endParaRPr lang="tr-TR" sz="1800" i="1" dirty="0">
              <a:solidFill>
                <a:srgbClr val="9933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t="48400"/>
          <a:stretch>
            <a:fillRect/>
          </a:stretch>
        </p:blipFill>
        <p:spPr bwMode="auto">
          <a:xfrm>
            <a:off x="4724400" y="1524000"/>
            <a:ext cx="3900487" cy="2437135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</p:spPr>
      </p:pic>
      <p:sp>
        <p:nvSpPr>
          <p:cNvPr id="5" name="4 Metin kutusu"/>
          <p:cNvSpPr txBox="1"/>
          <p:nvPr/>
        </p:nvSpPr>
        <p:spPr>
          <a:xfrm>
            <a:off x="1143000" y="457200"/>
            <a:ext cx="7086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>
                <a:solidFill>
                  <a:srgbClr val="FF0000"/>
                </a:solidFill>
              </a:rPr>
              <a:t>Plazma Cerrahisi</a:t>
            </a:r>
            <a:endParaRPr lang="tr-TR" sz="4000" dirty="0">
              <a:solidFill>
                <a:srgbClr val="FF0000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4191000"/>
            <a:ext cx="2638425" cy="228600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2401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000" dirty="0" smtClean="0">
                <a:solidFill>
                  <a:srgbClr val="FF0000"/>
                </a:solidFill>
              </a:rPr>
              <a:t>Lazer cerrahis</a:t>
            </a:r>
            <a:r>
              <a:rPr lang="tr-TR" sz="2800" dirty="0" smtClean="0">
                <a:solidFill>
                  <a:srgbClr val="FF0000"/>
                </a:solidFill>
              </a:rPr>
              <a:t>i</a:t>
            </a:r>
            <a:r>
              <a:rPr lang="tr-TR" sz="3200" dirty="0" smtClean="0"/>
              <a:t/>
            </a:r>
            <a:br>
              <a:rPr lang="tr-TR" sz="3200" dirty="0" smtClean="0"/>
            </a:br>
            <a:r>
              <a:rPr lang="tr-TR" sz="2000" dirty="0" smtClean="0"/>
              <a:t>(</a:t>
            </a:r>
            <a:r>
              <a:rPr lang="tr-TR" sz="2000" dirty="0" err="1" smtClean="0"/>
              <a:t>Light</a:t>
            </a:r>
            <a:r>
              <a:rPr lang="tr-TR" sz="2000" dirty="0" smtClean="0"/>
              <a:t> </a:t>
            </a:r>
            <a:r>
              <a:rPr lang="tr-TR" sz="2000" dirty="0" err="1" smtClean="0"/>
              <a:t>Amplification</a:t>
            </a:r>
            <a:r>
              <a:rPr lang="tr-TR" sz="2000" dirty="0" smtClean="0"/>
              <a:t> </a:t>
            </a:r>
            <a:r>
              <a:rPr lang="tr-TR" sz="2000" dirty="0" err="1" smtClean="0"/>
              <a:t>and</a:t>
            </a:r>
            <a:r>
              <a:rPr lang="tr-TR" sz="2000" dirty="0" smtClean="0"/>
              <a:t> </a:t>
            </a:r>
            <a:r>
              <a:rPr lang="tr-TR" sz="2000" dirty="0" err="1" smtClean="0"/>
              <a:t>stimulated</a:t>
            </a:r>
            <a:r>
              <a:rPr lang="tr-TR" sz="2000" dirty="0" smtClean="0"/>
              <a:t> </a:t>
            </a:r>
            <a:r>
              <a:rPr lang="tr-TR" sz="2000" dirty="0" err="1" smtClean="0"/>
              <a:t>Emission</a:t>
            </a:r>
            <a:r>
              <a:rPr lang="tr-TR" sz="2000" dirty="0" smtClean="0"/>
              <a:t> of </a:t>
            </a:r>
            <a:r>
              <a:rPr lang="tr-TR" sz="2000" dirty="0" err="1" smtClean="0"/>
              <a:t>radiation</a:t>
            </a:r>
            <a:r>
              <a:rPr lang="tr-TR" sz="2000" dirty="0" smtClean="0"/>
              <a:t>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3 Oval"/>
          <p:cNvSpPr/>
          <p:nvPr/>
        </p:nvSpPr>
        <p:spPr bwMode="auto">
          <a:xfrm>
            <a:off x="685800" y="2286000"/>
            <a:ext cx="3657600" cy="403860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5" name="4 Oval"/>
          <p:cNvSpPr/>
          <p:nvPr/>
        </p:nvSpPr>
        <p:spPr bwMode="auto">
          <a:xfrm>
            <a:off x="1066800" y="3581400"/>
            <a:ext cx="2362200" cy="198120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6" name="5 Akış Çizelgesi: Bağlayıcı"/>
          <p:cNvSpPr/>
          <p:nvPr/>
        </p:nvSpPr>
        <p:spPr bwMode="auto">
          <a:xfrm>
            <a:off x="2057400" y="4267200"/>
            <a:ext cx="381000" cy="381000"/>
          </a:xfrm>
          <a:prstGeom prst="flowChartConnector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7" name="6 Akış Çizelgesi: Bağlayıcı"/>
          <p:cNvSpPr/>
          <p:nvPr/>
        </p:nvSpPr>
        <p:spPr bwMode="auto">
          <a:xfrm>
            <a:off x="3276600" y="2438400"/>
            <a:ext cx="304800" cy="381000"/>
          </a:xfrm>
          <a:prstGeom prst="flowChartConnector">
            <a:avLst/>
          </a:prstGeom>
          <a:solidFill>
            <a:srgbClr val="9933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cxnSp>
        <p:nvCxnSpPr>
          <p:cNvPr id="9" name="8 Düz Ok Bağlayıcısı"/>
          <p:cNvCxnSpPr/>
          <p:nvPr/>
        </p:nvCxnSpPr>
        <p:spPr bwMode="auto">
          <a:xfrm rot="5400000">
            <a:off x="2971800" y="2971800"/>
            <a:ext cx="381000" cy="22860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" name="9 Oval"/>
          <p:cNvSpPr/>
          <p:nvPr/>
        </p:nvSpPr>
        <p:spPr bwMode="auto">
          <a:xfrm>
            <a:off x="2743200" y="3505200"/>
            <a:ext cx="228600" cy="457200"/>
          </a:xfrm>
          <a:prstGeom prst="ellipse">
            <a:avLst/>
          </a:prstGeom>
          <a:solidFill>
            <a:srgbClr val="9933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cxnSp>
        <p:nvCxnSpPr>
          <p:cNvPr id="12" name="11 Eğri Bağlayıcı"/>
          <p:cNvCxnSpPr/>
          <p:nvPr/>
        </p:nvCxnSpPr>
        <p:spPr bwMode="auto">
          <a:xfrm>
            <a:off x="3505200" y="2971800"/>
            <a:ext cx="1752600" cy="1143000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3" name="12 Metin kutusu"/>
          <p:cNvSpPr txBox="1"/>
          <p:nvPr/>
        </p:nvSpPr>
        <p:spPr>
          <a:xfrm>
            <a:off x="5257800" y="3886200"/>
            <a:ext cx="114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0000FF"/>
                </a:solidFill>
              </a:rPr>
              <a:t>foton</a:t>
            </a:r>
            <a:endParaRPr lang="tr-TR" b="1" dirty="0">
              <a:solidFill>
                <a:srgbClr val="0000FF"/>
              </a:solidFill>
            </a:endParaRPr>
          </a:p>
        </p:txBody>
      </p:sp>
      <p:sp>
        <p:nvSpPr>
          <p:cNvPr id="14" name="13 Patlama 2"/>
          <p:cNvSpPr/>
          <p:nvPr/>
        </p:nvSpPr>
        <p:spPr bwMode="auto">
          <a:xfrm>
            <a:off x="6096000" y="2743200"/>
            <a:ext cx="3048000" cy="3505200"/>
          </a:xfrm>
          <a:prstGeom prst="irregularSeal2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rPr>
              <a:t>Moleküler vibrasyon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dirty="0" smtClean="0"/>
              <a:t>Termal enerji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15" name="14 Yatay Kaydırma"/>
          <p:cNvSpPr/>
          <p:nvPr/>
        </p:nvSpPr>
        <p:spPr bwMode="auto">
          <a:xfrm>
            <a:off x="0" y="4876800"/>
            <a:ext cx="8686800" cy="1981200"/>
          </a:xfrm>
          <a:prstGeom prst="horizontalScroll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>İyonize radyasyondan farklı olarak lazer ışının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>mutajen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> ve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>karsinojen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> etkisi yok</a:t>
            </a:r>
          </a:p>
        </p:txBody>
      </p:sp>
    </p:spTree>
    <p:extLst>
      <p:ext uri="{BB962C8B-B14F-4D97-AF65-F5344CB8AC3E}">
        <p14:creationId xmlns:p14="http://schemas.microsoft.com/office/powerpoint/2010/main" val="3308912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/>
      <p:bldP spid="14" grpId="0" animBg="1"/>
      <p:bldP spid="1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Lazer cerrahisi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Açığa çıkan fotonlar aynı dalga boyu </a:t>
            </a:r>
            <a:r>
              <a:rPr lang="tr-TR" sz="2400" i="1" dirty="0" smtClean="0"/>
              <a:t>(monokromatik) </a:t>
            </a:r>
            <a:r>
              <a:rPr lang="tr-TR" dirty="0" smtClean="0"/>
              <a:t>ve frekansta </a:t>
            </a:r>
            <a:r>
              <a:rPr lang="tr-TR" sz="2400" i="1" dirty="0" smtClean="0"/>
              <a:t>(</a:t>
            </a:r>
            <a:r>
              <a:rPr lang="tr-TR" sz="2400" i="1" dirty="0" err="1" smtClean="0"/>
              <a:t>koherent</a:t>
            </a:r>
            <a:r>
              <a:rPr lang="tr-TR" sz="2400" i="1" dirty="0" smtClean="0"/>
              <a:t>) </a:t>
            </a:r>
            <a:r>
              <a:rPr lang="tr-TR" dirty="0" smtClean="0"/>
              <a:t>birbirine paraleldir </a:t>
            </a:r>
            <a:r>
              <a:rPr lang="tr-TR" sz="2400" i="1" dirty="0" smtClean="0"/>
              <a:t>(</a:t>
            </a:r>
            <a:r>
              <a:rPr lang="tr-TR" sz="2400" i="1" dirty="0" err="1" smtClean="0"/>
              <a:t>collimated</a:t>
            </a:r>
            <a:r>
              <a:rPr lang="tr-TR" sz="2400" i="1" dirty="0" smtClean="0"/>
              <a:t>)</a:t>
            </a:r>
            <a:endParaRPr lang="tr-TR" i="1" dirty="0" smtClean="0"/>
          </a:p>
          <a:p>
            <a:pPr lvl="1"/>
            <a:r>
              <a:rPr lang="tr-TR" dirty="0" smtClean="0"/>
              <a:t>Bu çok iyi odaklanma ve yüksek yoğunluklu güç uygulama şansı veriyor</a:t>
            </a:r>
          </a:p>
          <a:p>
            <a:r>
              <a:rPr lang="tr-TR" b="1" dirty="0" smtClean="0">
                <a:solidFill>
                  <a:srgbClr val="0000FF"/>
                </a:solidFill>
              </a:rPr>
              <a:t>Temel </a:t>
            </a:r>
            <a:r>
              <a:rPr lang="tr-TR" b="1" dirty="0" err="1" smtClean="0">
                <a:solidFill>
                  <a:srgbClr val="0000FF"/>
                </a:solidFill>
              </a:rPr>
              <a:t>komponentleri</a:t>
            </a:r>
            <a:endParaRPr lang="tr-TR" b="1" dirty="0" smtClean="0">
              <a:solidFill>
                <a:srgbClr val="0000FF"/>
              </a:solidFill>
            </a:endParaRPr>
          </a:p>
          <a:p>
            <a:r>
              <a:rPr lang="tr-TR" dirty="0" smtClean="0"/>
              <a:t>Güç kaynağı, lazer medyumu,</a:t>
            </a:r>
          </a:p>
          <a:p>
            <a:r>
              <a:rPr lang="tr-TR" dirty="0" smtClean="0"/>
              <a:t>Optik </a:t>
            </a:r>
            <a:r>
              <a:rPr lang="tr-TR" dirty="0" err="1" smtClean="0"/>
              <a:t>kavite</a:t>
            </a:r>
            <a:r>
              <a:rPr lang="tr-TR" dirty="0" smtClean="0"/>
              <a:t>, toplama sistemi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82868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Lazer ortamı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0000FF"/>
                </a:solidFill>
              </a:rPr>
              <a:t>Lazer medyumu</a:t>
            </a:r>
          </a:p>
          <a:p>
            <a:pPr lvl="1"/>
            <a:r>
              <a:rPr lang="tr-TR" dirty="0" smtClean="0">
                <a:solidFill>
                  <a:srgbClr val="0000FF"/>
                </a:solidFill>
              </a:rPr>
              <a:t>Gaz-</a:t>
            </a:r>
            <a:r>
              <a:rPr lang="tr-TR" dirty="0" smtClean="0"/>
              <a:t> </a:t>
            </a:r>
            <a:r>
              <a:rPr lang="tr-TR" b="1" dirty="0" smtClean="0"/>
              <a:t>CO2</a:t>
            </a:r>
            <a:r>
              <a:rPr lang="tr-TR" dirty="0" smtClean="0"/>
              <a:t>, </a:t>
            </a:r>
            <a:r>
              <a:rPr lang="tr-TR" b="1" dirty="0" smtClean="0"/>
              <a:t>argon</a:t>
            </a:r>
            <a:r>
              <a:rPr lang="tr-TR" dirty="0" smtClean="0"/>
              <a:t>, </a:t>
            </a:r>
            <a:r>
              <a:rPr lang="tr-TR" dirty="0" err="1" smtClean="0"/>
              <a:t>excimer</a:t>
            </a:r>
            <a:endParaRPr lang="tr-TR" dirty="0" smtClean="0"/>
          </a:p>
          <a:p>
            <a:pPr lvl="1"/>
            <a:r>
              <a:rPr lang="tr-TR" dirty="0" smtClean="0">
                <a:solidFill>
                  <a:srgbClr val="0000FF"/>
                </a:solidFill>
              </a:rPr>
              <a:t>Sıvı-</a:t>
            </a:r>
            <a:r>
              <a:rPr lang="tr-TR" dirty="0" smtClean="0"/>
              <a:t> </a:t>
            </a:r>
            <a:r>
              <a:rPr lang="tr-TR" dirty="0" err="1" smtClean="0"/>
              <a:t>galyumarsenit</a:t>
            </a:r>
            <a:endParaRPr lang="tr-TR" dirty="0" smtClean="0"/>
          </a:p>
          <a:p>
            <a:pPr lvl="1"/>
            <a:r>
              <a:rPr lang="tr-TR" dirty="0" smtClean="0"/>
              <a:t>Kristal-potasyum titanyum fosfat</a:t>
            </a:r>
          </a:p>
          <a:p>
            <a:pPr lvl="1"/>
            <a:r>
              <a:rPr lang="tr-TR" dirty="0" err="1" smtClean="0">
                <a:solidFill>
                  <a:srgbClr val="0000FF"/>
                </a:solidFill>
              </a:rPr>
              <a:t>Solid</a:t>
            </a:r>
            <a:r>
              <a:rPr lang="tr-TR" dirty="0" smtClean="0"/>
              <a:t>- </a:t>
            </a:r>
            <a:r>
              <a:rPr lang="tr-TR" dirty="0" err="1" smtClean="0"/>
              <a:t>neoymium</a:t>
            </a:r>
            <a:r>
              <a:rPr lang="tr-TR" dirty="0" smtClean="0"/>
              <a:t> </a:t>
            </a:r>
            <a:r>
              <a:rPr lang="tr-TR" dirty="0" err="1" smtClean="0"/>
              <a:t>yttrium</a:t>
            </a:r>
            <a:r>
              <a:rPr lang="tr-TR" dirty="0" smtClean="0"/>
              <a:t>  </a:t>
            </a:r>
            <a:r>
              <a:rPr lang="tr-TR" dirty="0" err="1" smtClean="0"/>
              <a:t>aluminyum</a:t>
            </a:r>
            <a:r>
              <a:rPr lang="tr-TR" dirty="0" smtClean="0"/>
              <a:t> </a:t>
            </a:r>
            <a:r>
              <a:rPr lang="tr-TR" dirty="0" err="1" smtClean="0"/>
              <a:t>garnet</a:t>
            </a:r>
            <a:r>
              <a:rPr lang="tr-TR" dirty="0" smtClean="0"/>
              <a:t> </a:t>
            </a:r>
            <a:r>
              <a:rPr lang="tr-TR" b="1" dirty="0" smtClean="0"/>
              <a:t>(</a:t>
            </a:r>
            <a:r>
              <a:rPr lang="tr-TR" b="1" dirty="0" err="1" smtClean="0"/>
              <a:t>NdYAG</a:t>
            </a:r>
            <a:r>
              <a:rPr lang="tr-TR" b="1" dirty="0" smtClean="0"/>
              <a:t>)</a:t>
            </a:r>
          </a:p>
          <a:p>
            <a:r>
              <a:rPr lang="tr-TR" b="1" dirty="0" smtClean="0">
                <a:solidFill>
                  <a:srgbClr val="0000FF"/>
                </a:solidFill>
              </a:rPr>
              <a:t>Toplama şekli</a:t>
            </a:r>
          </a:p>
          <a:p>
            <a:pPr lvl="1"/>
            <a:r>
              <a:rPr lang="tr-TR" dirty="0" smtClean="0"/>
              <a:t>Tekli, </a:t>
            </a:r>
            <a:r>
              <a:rPr lang="tr-TR" dirty="0" err="1" smtClean="0"/>
              <a:t>pulse</a:t>
            </a:r>
            <a:r>
              <a:rPr lang="tr-TR" dirty="0" smtClean="0"/>
              <a:t>, </a:t>
            </a:r>
            <a:r>
              <a:rPr lang="tr-TR" dirty="0" err="1" smtClean="0"/>
              <a:t>süperpulse</a:t>
            </a:r>
            <a:r>
              <a:rPr lang="tr-TR" dirty="0" smtClean="0"/>
              <a:t>, devamlı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00287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Jinekolojide lazer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 smtClean="0"/>
              <a:t>Daha çok </a:t>
            </a:r>
            <a:r>
              <a:rPr lang="tr-TR" sz="2400" b="1" dirty="0" smtClean="0">
                <a:solidFill>
                  <a:srgbClr val="0000FF"/>
                </a:solidFill>
              </a:rPr>
              <a:t>CO</a:t>
            </a:r>
            <a:r>
              <a:rPr lang="tr-TR" sz="1600" b="1" dirty="0" smtClean="0">
                <a:solidFill>
                  <a:srgbClr val="0000FF"/>
                </a:solidFill>
              </a:rPr>
              <a:t>2</a:t>
            </a:r>
            <a:r>
              <a:rPr lang="tr-TR" sz="2400" b="1" dirty="0" smtClean="0">
                <a:solidFill>
                  <a:srgbClr val="0000FF"/>
                </a:solidFill>
              </a:rPr>
              <a:t> lazer </a:t>
            </a:r>
            <a:r>
              <a:rPr lang="tr-TR" sz="2400" dirty="0" smtClean="0"/>
              <a:t>kullanılır. İkinci bir ışık (</a:t>
            </a:r>
            <a:r>
              <a:rPr lang="tr-TR" sz="2400" dirty="0" err="1" smtClean="0"/>
              <a:t>helmiyum</a:t>
            </a:r>
            <a:r>
              <a:rPr lang="tr-TR" sz="2400" dirty="0" smtClean="0"/>
              <a:t>-neon) eklenerek görünür hale gelir</a:t>
            </a:r>
          </a:p>
          <a:p>
            <a:r>
              <a:rPr lang="tr-TR" sz="2400" dirty="0" err="1" smtClean="0"/>
              <a:t>Operatif</a:t>
            </a:r>
            <a:r>
              <a:rPr lang="tr-TR" sz="2400" dirty="0" smtClean="0"/>
              <a:t> </a:t>
            </a:r>
            <a:r>
              <a:rPr lang="tr-TR" sz="2400" dirty="0" err="1" smtClean="0"/>
              <a:t>laparoskoide</a:t>
            </a:r>
            <a:r>
              <a:rPr lang="tr-TR" sz="2400" dirty="0" smtClean="0"/>
              <a:t> sık kullanılır (kesme ve </a:t>
            </a:r>
            <a:r>
              <a:rPr lang="tr-TR" sz="2400" dirty="0" err="1" smtClean="0"/>
              <a:t>vaporize</a:t>
            </a:r>
            <a:r>
              <a:rPr lang="tr-TR" sz="2400" dirty="0" smtClean="0"/>
              <a:t> etme özelliği mevcut kesme ön planda) </a:t>
            </a:r>
          </a:p>
          <a:p>
            <a:r>
              <a:rPr lang="tr-TR" sz="2400" dirty="0" smtClean="0"/>
              <a:t>Küçük </a:t>
            </a:r>
            <a:r>
              <a:rPr lang="tr-TR" sz="2400" dirty="0" err="1" smtClean="0"/>
              <a:t>kapiller</a:t>
            </a:r>
            <a:r>
              <a:rPr lang="tr-TR" sz="2400" dirty="0" smtClean="0"/>
              <a:t> damarlar çevreye zarar vermeden </a:t>
            </a:r>
            <a:r>
              <a:rPr lang="tr-TR" sz="2400" dirty="0" err="1" smtClean="0"/>
              <a:t>hemostaz</a:t>
            </a:r>
            <a:r>
              <a:rPr lang="tr-TR" sz="2400" dirty="0" smtClean="0"/>
              <a:t> yapar, büyük kanamada etkisiz</a:t>
            </a:r>
          </a:p>
          <a:p>
            <a:r>
              <a:rPr lang="tr-TR" sz="2400" dirty="0" err="1" smtClean="0"/>
              <a:t>Vaporizasyon</a:t>
            </a:r>
            <a:r>
              <a:rPr lang="tr-TR" sz="2400" dirty="0" smtClean="0"/>
              <a:t> alanı çevresindeki nekroz ve termal hasar derinliği</a:t>
            </a:r>
          </a:p>
          <a:p>
            <a:pPr lvl="1"/>
            <a:r>
              <a:rPr lang="tr-TR" sz="2000" dirty="0" smtClean="0"/>
              <a:t>CO</a:t>
            </a:r>
            <a:r>
              <a:rPr lang="tr-TR" sz="1200" dirty="0" smtClean="0"/>
              <a:t>2</a:t>
            </a:r>
            <a:r>
              <a:rPr lang="tr-TR" sz="2000" dirty="0" smtClean="0"/>
              <a:t> 0.1 mm, Argon lazer 3-4 mm, </a:t>
            </a:r>
            <a:r>
              <a:rPr lang="tr-TR" sz="2000" dirty="0" err="1" smtClean="0"/>
              <a:t>Nd</a:t>
            </a:r>
            <a:r>
              <a:rPr lang="tr-TR" sz="2000" dirty="0" smtClean="0"/>
              <a:t>:YAG lazer 5-6 mm</a:t>
            </a:r>
          </a:p>
          <a:p>
            <a:r>
              <a:rPr lang="tr-TR" sz="2400" dirty="0" smtClean="0"/>
              <a:t>Oluşan dumanı sürekli </a:t>
            </a:r>
            <a:r>
              <a:rPr lang="tr-TR" sz="2400" dirty="0" err="1" smtClean="0"/>
              <a:t>aspire</a:t>
            </a:r>
            <a:r>
              <a:rPr lang="tr-TR" sz="2400" dirty="0" smtClean="0"/>
              <a:t> etmek gerekir</a:t>
            </a:r>
          </a:p>
          <a:p>
            <a:endParaRPr lang="tr-TR" sz="2000" b="1" dirty="0" smtClean="0">
              <a:solidFill>
                <a:srgbClr val="0000FF"/>
              </a:solidFill>
            </a:endParaRPr>
          </a:p>
        </p:txBody>
      </p:sp>
      <p:sp>
        <p:nvSpPr>
          <p:cNvPr id="24578" name="AutoShape 2" descr="data:image/jpg;base64,/9j/4AAQSkZJRgABAQAAAQABAAD/2wCEAAkGBhQQEBQUEhQUFBQUFRQUFBQUFRcVFBUUFBQcFRQUFRQXHCYeFxwkGRcUHy8gJCcpLCwsFR4xNTAqNSYrLCkBCQoKDgwOFw8PGiwkHxwpLCwpKSksKSkpLCwpKSwsLCksKSwpLCksLCwpLCwsLCwsLCkpLCksKSkpKSkpLCwpLP/AABEIAOEA4QMBIgACEQEDEQH/xAAcAAADAAMBAQEAAAAAAAAAAAAAAQIDBAUHBgj/xABNEAABAwICBQcGCQkFCQAAAAABAAIRAwQhMQUGEkFREyJhcYGx0TJTkZKhwQcUIzNCUpOy8BUWJVRyc4Kz4TVDRGODJDRiosLS4vHy/8QAGgEBAAMBAQEAAAAAAAAAAAAAAAECAwQFBv/EAC0RAAICAQMCBQIGAwAAAAAAAAABAhEDEiExQVEEIjJSoRWxBRNCYYGRFDNx/9oADAMBAAIRAxEAPwD71EJwiF6x4woRCcIhAKEQnCIUgUIhOEQoAoQnCIQCW7QdMAAN2gHNGGI6d5JHUtJa+kmuDC3HmOGyf8qDsP7cuwrm8Q9jq8Mt2dC5pgOIyIEwN43zGRE+gTuK11xDZVWObcU37WAa+lB24APPBmHROWeC7NpVbVYCwy76u/PMYT0Rnh6K4cu1SLZsXWP8lIQmus5BIhNCECQnCIQCRCcIhAJCaIQCQmiEAkQnCIQCQmhSBwhNCgmhFCaEFEwmmhBQkQmhBQkBNCChLX0jUIpgjOQw9NN52vY5rfWK2Viu6O1Td/wgO/5gPescyuDNsLqaFajmN6vx3hYbuyLiXswqZ4kAOMRiT5JjfkYE8RtW5+TZ2+5Uq44qeNJl5ycMjaMNveCoS1/NqjMHCT0jcYx8c1lLYzw6FiuLNtTE81wHNeAJEYgO+s32jdCi1vDtcnXGzU2ARwcMg5p+k30EZdChTePaXHcmUI5VcOexsQhU5kZ78R0g5EJLos5qoSE0KRQkJoQiiYTTQgoSITQgoSE0IKJhCqEIBwiE0KCwoRCaEAoRCaEAoRCaEAoRCaEAoU1x8lUj6ns22yrWC9nk3RwE9UiVnk3i0Xx7TRVr823t9yyQsdmPkwekj0R4rKq4PQi2ZedihRcW7ag2XiQJj6zCR5TD9E98YrIhaySkqZmm1ujnU676RYys8Oa5x2agAh/FpGbHiR0HjvXRLO0bjjHSOgoe0OaWuAc12DmnIjq9+Y3Lnt27UDE1KJwlx57ZyFQcJGD+JAwXN5sT/Y6fLlX7m/CITaQ5oc0yOnMdBjvQumMlJWjmlFxdMUIhNCkgUIhNCAUIhNCAUIhNCASE00AIVQiFBJKFUIhAShVCIQEoVQiEBKFUIhATCxXbJpv/AGXH0Cfcs8KKw5j/ANip9wqs/Sy8PUjHZfNj9p3cFlWCwPM7T3BbMLLB/rRfP62ShVCIW5iSm10dO6CJBBwIIOYThEI9waJt3W55SiCRjtU4J2RjiBiXNkxEEjDMARu0HtqsDqePFuZGEyIzGfoTWpcWjg7lKAAqF205hMNqHMuaT5L5jDIzkFyyi8b1R4OqM1kWmfPc2UJW14ysCQQ1wPOaebjvkHyTO7LgrLYW8Jqa2MJwcHuShVCIVyhKIVQiEBKFUIhAShVCSAqEQqQq2WomEQqQliiYRCpCWKJhEKkIKJhEKoQliiUbMyOLXj0sIVJ024/jIYn2BVlwyY7NGtosTRcd+032gz3BZoWPRtHZpPacw9g6PJKywsvD+g1z+sUIhUhb2Y0TCIVQiEsUTCIVLG+7p06jG1HtaXFpDTJJBOGQOeGarKaity0Mcpuoqzk6z1eSNKo2W1nbRLvr0xEbY+liXY5qtH6fYWYwHzix0kGfqvmR2nitXWdpfTpudm7aMkYwQD6FpaI0CavPLoAIlsZ9Tt2S89t6tj0VFKNSPr2w5geMASQQdzhmBxGSlbFGqGNDdgbLAGiCHQN0BwxU1wJwyIBjhI/HpXZjnezOLLjrzLgwwiFSFsY0TCIVIhLFE/jNCpCWKHCITQosmhQiE0JYoUIhNEJYoUIhNCWKFCITQlihQrpjB0x5MDrdhPolTCyNMQekn0YDvd7FSb2LwW+5Ozzq0ZF7T2R/VRCyWFsQ6oakgTnI2TPBOtTAiMQRI9qywy20muaP6jEEQmhdBz0JNjJMD8eCYE5LpUaYpsJzjHLFx8PBUnPSXhDUzW5JtJm28junHdOU8e7f83fUBWuG1ZptLJDDDpxMgugw4jp4rb0pd8q7nyBuEGAtIU2nBrp6MuzELnnj18nZCf5fpOnc6Pp1wwOqeQIEQ0bphpyyXQsNFCm2KYa7pcT/ANIXN0NoTlHbTshGUQfQu5eXIYNlsZbu4Kk0kWTbJrcm36IJHoHasFzUlrcgZcY4AmQtc05Mndu3BXUGJ61fDvK+xlmdRruY4RCaF12cdChEJoSxQoQmmgCEQrhEKpYiE4VQiEBEJwqhEICIRCuEQgIhEK4RCAmFYGAPCe+UoVUwMQcJyPA9PQqy4LR5Ne0dLzTqDeCIJEjPvWZ8zjgRhwiN0Lj651q1va1KtDZ5akA8bQ2vk5+UgfSMYjqPFVqtpg3lnRrO8tzYqEiJe07LnRkJwd/EscdKTRtltxTOnsohXCIXQc5VvUa086McASY3SfZh2rrMqg5EdhHuXBuqG03OIx68Mlxm6R2cYcOrHuXLldS3OzErjsfcOpg54rVq6JpOzaOwke9fOUdPkYcoeo/1C36WnH9B7FRSNNJ16jhSZDR1ehcatcgdJ9npWz8YNSCVq0rSMT2cFRuyUhW5cSSeGHBbVYc49ZSCuti53We9b4OWYZ+EYYRCqE4XScpEIhXCIQEoThCEFIVQiFBaiUKoRCCiUKoRCCiUKoRCCiUKoRCCiUKoRCCiScI3cNy+X0DTNnf3FrHyVwHXlucSGuGy2tSxy3u6oX1ULFWtg51Nx8qm8VGkZggFpEncWuc09DiqSXVF4y6MtCqEQrWUoh2R6iuHsrvkLhwsM3Q6cHU1XVm5OaRjGLfeFfxVu4R1YLG22cKpftkyNnY+iOBHStsLnOg6tmOYOodyyEqLbyR1DuVlANgxHWqfmesooDnN603DE9ZXRh6nPm6EIVQiF0HNRKFUIhBRKFaFFihwkqhKFBYSF5nrLrLc0rysxlZ7WNeQ1oIgCB0KNGX2k7nGjUrPaHBpIjZaTxMYZq1HqL8MnoU3JUz09NeUHT1+HEGrXwJHkmMMMOaj84r6fna/q/8Aimll/pWT3L5PVkLyp2sl6P76t6P6KTrNe+eqdv8A8qdLH0nJ7l8nq6F5O7Wi7jG4qezwUO1uux/iH+kezBRpY+k5Pcvk9cSXkn53Xfn6ns8EHW278/U9nglMn6Rk9y+T1tELyI63Xf6xUy4t39i6+qOsFzVvKTKlZ7mu5SWuiDFNxE4biAUozyfheSEXJtbK+p6OhOEQqnlibmOtcE+K77c1w6w5x61jl6G+HqRCAhCwOg6lt5I7O5ZFjtfJHUO5ZJUAy2nzjetMpWXzjev3JgLfEc+boJNOEQtzAlCqEQpBMJpwhQBoVQlCgk8a1wrf7fcD/MPcFqaL1ruLQnkXQwuDntymBGHAws+uf9oXP7w9wXR1RvdHtaBdMLq/KSwyYjDZBE7JxnPDFXfB9TNx/wAeOtWqX2OUNeL+TFzWAk4Eg4ZjGFkZr7pH9Zf6Gn3KtvRs+Vej+CkR7FkD9GedvPsWKKRSsXt+Ch8IGkPPzxljU/z/AL/zo9RvYlt6N89d/Yt8Ui/R26td/Ys/7kpCsPtf9MH693x/vW9PybD7lq19b7yq0tdUY5pwINGnEeqouDbbYFOrVLPpbdLZeOOzskg9sLXa3fA4dqlI2hhxy3iiqtw5wG0GiAAA0QAAcox3kmelfX6L+DKtcUhVFWk0OGDSHE9pXxdcTh0j2le+ap0y20pzwPeq5JOK2MPF554dMYHiGktHut6jqboLmHEjI47pXT1GP6Qo9VSfsnKddGFt9VB3wYVai/2hR6qv8p6u+Dec3Pwzk+sX9j1lCcIhZnydCXFvxFV46V24XG0sPl6nX7gssvQ3w9TWlEqUSsTc61t5PYrWG0PNHZ3LLKhA2LD5wdvcVaw2juf2O7lnhb4zny8oSFUJQtTGhIThOEFChCaEFDhCqEoUFjxPXMfpC5/eH7oWxq7qHVvmco11NrBU2HbTufhBcQ3I4HKcVq66OjSFz+8P3Qp0Ky9bT5S2FXkmuJdsiaZLfKDt+UStOh9PJyWCOlpOlz/wz/mHeT/u7jnk5nZ9JA1HvP1ap2bJ965zaFyAHA3Aa6SCDUg8VLqlcHGpVHW54QJ5O8TrDUm8/Vq3qj3FYbrVi5pNLn29VrREksMDrhc8XtfdXqj/AFHeKdHSlw10tuK4I3io7xUl08vZfIOolsSCJG0OlpyPVmrJ9yK91UqkvqOdUccC5xl2CxOdhmpOqPG5nsqW3WY3i8H1cSv0Foqls0KY4MC8O1QtOUuZ+rA9b/0vd6TwGgSMhvCwzdDwvHz1Za7I8l+FOy2bprx9IQe/xXJ1EP6Qo9VT+U5fafCrY7dIPGOzB8fYvitQj+kKHVV/lPWidxR1YZ6vCSXZM9ehEJwnCofO0SuLpoRXf2fdC7kLgaZ+ePU37oWWQ2xcmqmoBRKyNzq2x5o/G5ZCVhtjzR1e5WSoBs2flH9ly2lqWB5x/ZPuW7C3x8HPl5JRCqEQtDKiYRCcJwgohCrZQgopCaCoLHhuuw/SNz+8P3Qvtfg41mo21g5lSZ5WqTwgwviteHfpG5H+YfuhcS02DVYKtV1OkXfKObziG74bvO5aUmtz6LLjeTBFLsvse50tf7UCTEbojj1qanwh2W+D1hvivCNI1xWqOcIa2TsNGAa0YNEdQCwNojoVNETjj4GVK5HuNbX3Rp8pjD1tYvjNZNYNG1LhzxQuDLWY0X02MwG5sZ8V8M23E7lsU6YGEiFZKuDpxeEcHepnfOmdHn/DXvT8tT8FoV69u7aLOXBIOzTe1stduJqtMOETukrSkDeEcoBwVzsjjkv1MG3bqZ2qZLTh+CMitluttzBaXUzJGJo0y6RwdEhaLiOj0rEQAcx6VUrPFCTto3naSfUMvcSevZHVAwX0Hwf1J0lQ/wBX+U9fKB3Uvpvg5cPylQHRV/kvToRkjGOGaiq2f2PakKa9VrGl7yGtbm4mAOC1LTTlvVMMrMLsg0y0k8IcAsrPl6N1cDTuFb+Fvcu+1wPk86MyMGg9Lj7pXz+nhFUSZJY0k5TiRgJwyWc3ZrBUzRlEqJTlZmh1bU80dQ7lkKw23kjs7lkSibNqwHOP7J7wt9fLaS1gNqRsgOcfKaZ8jHIjIyF2dC6bbdNJa0tLY2gcfKmIO8YFdKxyUdXQ55yTlR0EJoQqJCaEAkKo/GKSAaIThJQDC6ypkyWMJOZLGknrJElT+T6Xm6f2bfBbMIQtb7mt+T6Xm6fqN8EDR9LzdP1G+C2YQhFs1/iFPzdP1G+CPiFPzdP1G+C2EQhNvua/xCn5un6jfBHxCn5un6jfBZ04QjU+5rfEKXm6f2bfBH5Ppeap/Zt8FsoQnU+5r/k+n5un6jfBMWjGy5tJsjLYY0OxwwOA38VmVMbJUMWzzXWXSlR9VzLjbpCZZSBaQ0AcARtHpxzXx2kb6HBrXEHeB7Mcwp1kvzdXVV1QgPLjLZ8gDmhoPRACrVLVl17chjJ5NhBrVIybMEA8TEDt4Jexz6blZ7ToDSPxi2p1Ic2W7JDoxLOaXYbiQSuBrLfU6pcWPDgGAOLcYIcT24EelHwj6TdQt6dNnMZVJY4jCGsa3ZaCMhujhgvi9C6SbS2mvEtccxiN2YV1hcoWjfWlKmdSjc1GiWu22jdv9BxC37LSPKEiCCBJnLOFpmzp1RNNw7IPszCz2VJ7XHaIcIMO355TnxwXM01yb2j6S1PNCxX14Kbdo54wPbJ6AMUMrhlPaJwA92Q6Vxra2dpC4LYii2OVeMQAMRSa7KTv7eC2xQvzS4RnOdbLk+O01rK41nEGWtAJLhnP0ojDPJeoal6LNK3FRxl9cMqO3ACDsNA4QV2XaPpFoaaVMta0Na1zGuAaMgJH4krOtZZZS2fBmoxW65BCE4WYEhNJAJCc9KFIKRCaFUsJEJoQCRCaEAoRCaEAoQmhAKEQmhAKE2mEIQHxukPgstKskcpTJJODg9uPQ4T7V39X9AU7KiKVIHi5x8p7oguO4YAAAeK6aEIMF7ZtrU303iWvaWnI5iARO8ZjqXmuk/gur0GF1vVFeMqZaGPI3nExPQvUUQrRk4u0Gk1TPBKu3Qfs1WPovGGILSuxY6xvyOw8deyV63fWFOuzk6rG1GH6Lsv6L5e8+Cm0qTybqtE9D9pvVDwSPStvzoy9aKaGvSz5650g6uGiIDdwM45SXL6/UctFqWsiGVXt2mzDpAdPZMdgXmVTVK+pv2TQrn5TY5rC7mzG3Iw2SF7DoXRTbWgyk36Ik4zLnYuJO/8AoFOXLCUVGHQRhJNykbsIhNC5jQUITQgFCITQpAkJoQAhCFABCEIAKEIQAhCEAIQhACEIQAhCEAIQhACEIQAjxQhAbD/JC10IVYlpdAQhCsVBCEIAQhCAaEIQH//Z"/>
          <p:cNvSpPr>
            <a:spLocks noChangeAspect="1" noChangeArrowheads="1"/>
          </p:cNvSpPr>
          <p:nvPr/>
        </p:nvSpPr>
        <p:spPr bwMode="auto">
          <a:xfrm>
            <a:off x="63500" y="-1038225"/>
            <a:ext cx="2143125" cy="2143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4580" name="AutoShape 4" descr="data:image/jpg;base64,/9j/4AAQSkZJRgABAQAAAQABAAD/2wCEAAkGBhQQEBQUEhQUFBQUFRQUFBQUFRcVFBUUFBQcFRQUFRQXHCYeFxwkGRcUHy8gJCcpLCwsFR4xNTAqNSYrLCkBCQoKDgwOFw8PGiwkHxwpLCwpKSksKSkpLCwpKSwsLCksKSwpLCksLCwpLCwsLCwsLCkpLCksKSkpKSkpLCwpLP/AABEIAOEA4QMBIgACEQEDEQH/xAAcAAADAAMBAQEAAAAAAAAAAAAAAQIDBAUHBgj/xABNEAABAwICBQcGCQkFCQAAAAABAAIRAwQhMQUGEkFREyJhcYGx0TJTkZKhwQcUIzNCUpOy8BUWJVRyc4Kz4TVDRGODJDRiosLS4vHy/8QAGgEBAAMBAQEAAAAAAAAAAAAAAAECAwQFBv/EAC0RAAICAQMCBQIGAwAAAAAAAAABAhEDEiExQVEEIjJSoRWxBRNCYYGRFDNx/9oADAMBAAIRAxEAPwD71EJwiF6x4woRCcIhAKEQnCIUgUIhOEQoAoQnCIQCW7QdMAAN2gHNGGI6d5JHUtJa+kmuDC3HmOGyf8qDsP7cuwrm8Q9jq8Mt2dC5pgOIyIEwN43zGRE+gTuK11xDZVWObcU37WAa+lB24APPBmHROWeC7NpVbVYCwy76u/PMYT0Rnh6K4cu1SLZsXWP8lIQmus5BIhNCECQnCIQCRCcIhAJCaIQCQmiEAkQnCIQCQmhSBwhNCgmhFCaEFEwmmhBQkQmhBQkBNCChLX0jUIpgjOQw9NN52vY5rfWK2Viu6O1Td/wgO/5gPescyuDNsLqaFajmN6vx3hYbuyLiXswqZ4kAOMRiT5JjfkYE8RtW5+TZ2+5Uq44qeNJl5ycMjaMNveCoS1/NqjMHCT0jcYx8c1lLYzw6FiuLNtTE81wHNeAJEYgO+s32jdCi1vDtcnXGzU2ARwcMg5p+k30EZdChTePaXHcmUI5VcOexsQhU5kZ78R0g5EJLos5qoSE0KRQkJoQiiYTTQgoSITQgoSE0IKJhCqEIBwiE0KCwoRCaEAoRCaEAoRCaEAoRCaEAoU1x8lUj6ns22yrWC9nk3RwE9UiVnk3i0Xx7TRVr823t9yyQsdmPkwekj0R4rKq4PQi2ZedihRcW7ag2XiQJj6zCR5TD9E98YrIhaySkqZmm1ujnU676RYys8Oa5x2agAh/FpGbHiR0HjvXRLO0bjjHSOgoe0OaWuAc12DmnIjq9+Y3Lnt27UDE1KJwlx57ZyFQcJGD+JAwXN5sT/Y6fLlX7m/CITaQ5oc0yOnMdBjvQumMlJWjmlFxdMUIhNCkgUIhNCAUIhNCAUIhNCASE00AIVQiFBJKFUIhAShVCIQEoVQiEBKFUIhATCxXbJpv/AGXH0Cfcs8KKw5j/ANip9wqs/Sy8PUjHZfNj9p3cFlWCwPM7T3BbMLLB/rRfP62ShVCIW5iSm10dO6CJBBwIIOYThEI9waJt3W55SiCRjtU4J2RjiBiXNkxEEjDMARu0HtqsDqePFuZGEyIzGfoTWpcWjg7lKAAqF205hMNqHMuaT5L5jDIzkFyyi8b1R4OqM1kWmfPc2UJW14ysCQQ1wPOaebjvkHyTO7LgrLYW8Jqa2MJwcHuShVCIVyhKIVQiEBKFUIhAShVCSAqEQqQq2WomEQqQliiYRCpCWKJhEKkIKJhEKoQliiUbMyOLXj0sIVJ024/jIYn2BVlwyY7NGtosTRcd+032gz3BZoWPRtHZpPacw9g6PJKywsvD+g1z+sUIhUhb2Y0TCIVQiEsUTCIVLG+7p06jG1HtaXFpDTJJBOGQOeGarKaity0Mcpuoqzk6z1eSNKo2W1nbRLvr0xEbY+liXY5qtH6fYWYwHzix0kGfqvmR2nitXWdpfTpudm7aMkYwQD6FpaI0CavPLoAIlsZ9Tt2S89t6tj0VFKNSPr2w5geMASQQdzhmBxGSlbFGqGNDdgbLAGiCHQN0BwxU1wJwyIBjhI/HpXZjnezOLLjrzLgwwiFSFsY0TCIVIhLFE/jNCpCWKHCITQosmhQiE0JYoUIhNEJYoUIhNCWKFCITQlihQrpjB0x5MDrdhPolTCyNMQekn0YDvd7FSb2LwW+5Ozzq0ZF7T2R/VRCyWFsQ6oakgTnI2TPBOtTAiMQRI9qywy20muaP6jEEQmhdBz0JNjJMD8eCYE5LpUaYpsJzjHLFx8PBUnPSXhDUzW5JtJm28junHdOU8e7f83fUBWuG1ZptLJDDDpxMgugw4jp4rb0pd8q7nyBuEGAtIU2nBrp6MuzELnnj18nZCf5fpOnc6Pp1wwOqeQIEQ0bphpyyXQsNFCm2KYa7pcT/ANIXN0NoTlHbTshGUQfQu5eXIYNlsZbu4Kk0kWTbJrcm36IJHoHasFzUlrcgZcY4AmQtc05Mndu3BXUGJ61fDvK+xlmdRruY4RCaF12cdChEJoSxQoQmmgCEQrhEKpYiE4VQiEBEJwqhEICIRCuEQgIhEK4RCAmFYGAPCe+UoVUwMQcJyPA9PQqy4LR5Ne0dLzTqDeCIJEjPvWZ8zjgRhwiN0Lj651q1va1KtDZ5akA8bQ2vk5+UgfSMYjqPFVqtpg3lnRrO8tzYqEiJe07LnRkJwd/EscdKTRtltxTOnsohXCIXQc5VvUa086McASY3SfZh2rrMqg5EdhHuXBuqG03OIx68Mlxm6R2cYcOrHuXLldS3OzErjsfcOpg54rVq6JpOzaOwke9fOUdPkYcoeo/1C36WnH9B7FRSNNJ16jhSZDR1ehcatcgdJ9npWz8YNSCVq0rSMT2cFRuyUhW5cSSeGHBbVYc49ZSCuti53We9b4OWYZ+EYYRCqE4XScpEIhXCIQEoThCEFIVQiFBaiUKoRCCiUKoRCCiUKoRCCiUKoRCCiUKoRCCiScI3cNy+X0DTNnf3FrHyVwHXlucSGuGy2tSxy3u6oX1ULFWtg51Nx8qm8VGkZggFpEncWuc09DiqSXVF4y6MtCqEQrWUoh2R6iuHsrvkLhwsM3Q6cHU1XVm5OaRjGLfeFfxVu4R1YLG22cKpftkyNnY+iOBHStsLnOg6tmOYOodyyEqLbyR1DuVlANgxHWqfmesooDnN603DE9ZXRh6nPm6EIVQiF0HNRKFUIhBRKFaFFihwkqhKFBYSF5nrLrLc0rysxlZ7WNeQ1oIgCB0KNGX2k7nGjUrPaHBpIjZaTxMYZq1HqL8MnoU3JUz09NeUHT1+HEGrXwJHkmMMMOaj84r6fna/q/8Aimll/pWT3L5PVkLyp2sl6P76t6P6KTrNe+eqdv8A8qdLH0nJ7l8nq6F5O7Wi7jG4qezwUO1uux/iH+kezBRpY+k5Pcvk9cSXkn53Xfn6ns8EHW278/U9nglMn6Rk9y+T1tELyI63Xf6xUy4t39i6+qOsFzVvKTKlZ7mu5SWuiDFNxE4biAUozyfheSEXJtbK+p6OhOEQqnlibmOtcE+K77c1w6w5x61jl6G+HqRCAhCwOg6lt5I7O5ZFjtfJHUO5ZJUAy2nzjetMpWXzjev3JgLfEc+boJNOEQtzAlCqEQpBMJpwhQBoVQlCgk8a1wrf7fcD/MPcFqaL1ruLQnkXQwuDntymBGHAws+uf9oXP7w9wXR1RvdHtaBdMLq/KSwyYjDZBE7JxnPDFXfB9TNx/wAeOtWqX2OUNeL+TFzWAk4Eg4ZjGFkZr7pH9Zf6Gn3KtvRs+Vej+CkR7FkD9GedvPsWKKRSsXt+Ch8IGkPPzxljU/z/AL/zo9RvYlt6N89d/Yt8Ui/R26td/Ys/7kpCsPtf9MH693x/vW9PybD7lq19b7yq0tdUY5pwINGnEeqouDbbYFOrVLPpbdLZeOOzskg9sLXa3fA4dqlI2hhxy3iiqtw5wG0GiAAA0QAAcox3kmelfX6L+DKtcUhVFWk0OGDSHE9pXxdcTh0j2le+ap0y20pzwPeq5JOK2MPF554dMYHiGktHut6jqboLmHEjI47pXT1GP6Qo9VSfsnKddGFt9VB3wYVai/2hR6qv8p6u+Dec3Pwzk+sX9j1lCcIhZnydCXFvxFV46V24XG0sPl6nX7gssvQ3w9TWlEqUSsTc61t5PYrWG0PNHZ3LLKhA2LD5wdvcVaw2juf2O7lnhb4zny8oSFUJQtTGhIThOEFChCaEFDhCqEoUFjxPXMfpC5/eH7oWxq7qHVvmco11NrBU2HbTufhBcQ3I4HKcVq66OjSFz+8P3Qp0Ky9bT5S2FXkmuJdsiaZLfKDt+UStOh9PJyWCOlpOlz/wz/mHeT/u7jnk5nZ9JA1HvP1ap2bJ965zaFyAHA3Aa6SCDUg8VLqlcHGpVHW54QJ5O8TrDUm8/Vq3qj3FYbrVi5pNLn29VrREksMDrhc8XtfdXqj/AFHeKdHSlw10tuK4I3io7xUl08vZfIOolsSCJG0OlpyPVmrJ9yK91UqkvqOdUccC5xl2CxOdhmpOqPG5nsqW3WY3i8H1cSv0Foqls0KY4MC8O1QtOUuZ+rA9b/0vd6TwGgSMhvCwzdDwvHz1Za7I8l+FOy2bprx9IQe/xXJ1EP6Qo9VT+U5fafCrY7dIPGOzB8fYvitQj+kKHVV/lPWidxR1YZ6vCSXZM9ehEJwnCofO0SuLpoRXf2fdC7kLgaZ+ePU37oWWQ2xcmqmoBRKyNzq2x5o/G5ZCVhtjzR1e5WSoBs2flH9ly2lqWB5x/ZPuW7C3x8HPl5JRCqEQtDKiYRCcJwgohCrZQgopCaCoLHhuuw/SNz+8P3Qvtfg41mo21g5lSZ5WqTwgwviteHfpG5H+YfuhcS02DVYKtV1OkXfKObziG74bvO5aUmtz6LLjeTBFLsvse50tf7UCTEbojj1qanwh2W+D1hvivCNI1xWqOcIa2TsNGAa0YNEdQCwNojoVNETjj4GVK5HuNbX3Rp8pjD1tYvjNZNYNG1LhzxQuDLWY0X02MwG5sZ8V8M23E7lsU6YGEiFZKuDpxeEcHepnfOmdHn/DXvT8tT8FoV69u7aLOXBIOzTe1stduJqtMOETukrSkDeEcoBwVzsjjkv1MG3bqZ2qZLTh+CMitluttzBaXUzJGJo0y6RwdEhaLiOj0rEQAcx6VUrPFCTto3naSfUMvcSevZHVAwX0Hwf1J0lQ/wBX+U9fKB3Uvpvg5cPylQHRV/kvToRkjGOGaiq2f2PakKa9VrGl7yGtbm4mAOC1LTTlvVMMrMLsg0y0k8IcAsrPl6N1cDTuFb+Fvcu+1wPk86MyMGg9Lj7pXz+nhFUSZJY0k5TiRgJwyWc3ZrBUzRlEqJTlZmh1bU80dQ7lkKw23kjs7lkSibNqwHOP7J7wt9fLaS1gNqRsgOcfKaZ8jHIjIyF2dC6bbdNJa0tLY2gcfKmIO8YFdKxyUdXQ55yTlR0EJoQqJCaEAkKo/GKSAaIThJQDC6ypkyWMJOZLGknrJElT+T6Xm6f2bfBbMIQtb7mt+T6Xm6fqN8EDR9LzdP1G+C2YQhFs1/iFPzdP1G+CPiFPzdP1G+C2EQhNvua/xCn5un6jfBHxCn5un6jfBZ04QjU+5rfEKXm6f2bfBH5Ppeap/Zt8FsoQnU+5r/k+n5un6jfBMWjGy5tJsjLYY0OxwwOA38VmVMbJUMWzzXWXSlR9VzLjbpCZZSBaQ0AcARtHpxzXx2kb6HBrXEHeB7Mcwp1kvzdXVV1QgPLjLZ8gDmhoPRACrVLVl17chjJ5NhBrVIybMEA8TEDt4Jexz6blZ7ToDSPxi2p1Ic2W7JDoxLOaXYbiQSuBrLfU6pcWPDgGAOLcYIcT24EelHwj6TdQt6dNnMZVJY4jCGsa3ZaCMhujhgvi9C6SbS2mvEtccxiN2YV1hcoWjfWlKmdSjc1GiWu22jdv9BxC37LSPKEiCCBJnLOFpmzp1RNNw7IPszCz2VJ7XHaIcIMO355TnxwXM01yb2j6S1PNCxX14Kbdo54wPbJ6AMUMrhlPaJwA92Q6Vxra2dpC4LYii2OVeMQAMRSa7KTv7eC2xQvzS4RnOdbLk+O01rK41nEGWtAJLhnP0ojDPJeoal6LNK3FRxl9cMqO3ACDsNA4QV2XaPpFoaaVMta0Na1zGuAaMgJH4krOtZZZS2fBmoxW65BCE4WYEhNJAJCc9KFIKRCaFUsJEJoQCRCaEAoRCaEAoQmhAKEQmhAKE2mEIQHxukPgstKskcpTJJODg9uPQ4T7V39X9AU7KiKVIHi5x8p7oguO4YAAAeK6aEIMF7ZtrU303iWvaWnI5iARO8ZjqXmuk/gur0GF1vVFeMqZaGPI3nExPQvUUQrRk4u0Gk1TPBKu3Qfs1WPovGGILSuxY6xvyOw8deyV63fWFOuzk6rG1GH6Lsv6L5e8+Cm0qTybqtE9D9pvVDwSPStvzoy9aKaGvSz5650g6uGiIDdwM45SXL6/UctFqWsiGVXt2mzDpAdPZMdgXmVTVK+pv2TQrn5TY5rC7mzG3Iw2SF7DoXRTbWgyk36Ik4zLnYuJO/8AoFOXLCUVGHQRhJNykbsIhNC5jQUITQgFCITQpAkJoQAhCFABCEIAKEIQAhCEAIQhACEIQAhCEAIQhACEIQAjxQhAbD/JC10IVYlpdAQhCsVBCEIAQhCAaEIQH//Z"/>
          <p:cNvSpPr>
            <a:spLocks noChangeAspect="1" noChangeArrowheads="1"/>
          </p:cNvSpPr>
          <p:nvPr/>
        </p:nvSpPr>
        <p:spPr bwMode="auto">
          <a:xfrm>
            <a:off x="63500" y="-1038225"/>
            <a:ext cx="2143125" cy="2143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4582" name="Picture 6" descr="http://images.tradekool.com/148695100/Co2-Laser-Surgical-Instrument-for-Gynecology-CE-Approv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34200" y="228600"/>
            <a:ext cx="1838325" cy="18383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69594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Jinekolojide lazer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b="1" dirty="0" err="1" smtClean="0">
                <a:solidFill>
                  <a:srgbClr val="0000FF"/>
                </a:solidFill>
              </a:rPr>
              <a:t>Nd</a:t>
            </a:r>
            <a:r>
              <a:rPr lang="tr-TR" sz="2400" b="1" dirty="0" smtClean="0">
                <a:solidFill>
                  <a:srgbClr val="0000FF"/>
                </a:solidFill>
              </a:rPr>
              <a:t>: YAG lazer. </a:t>
            </a:r>
            <a:r>
              <a:rPr lang="tr-TR" sz="2400" dirty="0" err="1" smtClean="0"/>
              <a:t>Kontakt</a:t>
            </a:r>
            <a:r>
              <a:rPr lang="tr-TR" sz="2400" dirty="0" smtClean="0"/>
              <a:t> tipi lazer. Su içinde enerji kaybı minimal. </a:t>
            </a:r>
            <a:r>
              <a:rPr lang="tr-TR" sz="2400" dirty="0" err="1" smtClean="0"/>
              <a:t>Histerekopi</a:t>
            </a:r>
            <a:r>
              <a:rPr lang="tr-TR" sz="2400" dirty="0" smtClean="0"/>
              <a:t>, </a:t>
            </a:r>
            <a:r>
              <a:rPr lang="tr-TR" sz="2400" dirty="0" err="1" smtClean="0"/>
              <a:t>sistoskopi</a:t>
            </a:r>
            <a:r>
              <a:rPr lang="tr-TR" sz="2400" dirty="0" smtClean="0"/>
              <a:t> gibi işlemlerde </a:t>
            </a:r>
            <a:r>
              <a:rPr lang="tr-TR" sz="2400" dirty="0" smtClean="0">
                <a:solidFill>
                  <a:srgbClr val="993300"/>
                </a:solidFill>
              </a:rPr>
              <a:t>mukoza kanamalarında </a:t>
            </a:r>
            <a:r>
              <a:rPr lang="tr-TR" sz="2400" dirty="0" smtClean="0"/>
              <a:t>kullanılır. </a:t>
            </a:r>
            <a:r>
              <a:rPr lang="tr-TR" sz="2400" dirty="0" err="1" smtClean="0"/>
              <a:t>Koagulasyon</a:t>
            </a:r>
            <a:r>
              <a:rPr lang="tr-TR" sz="2400" dirty="0" smtClean="0"/>
              <a:t> </a:t>
            </a:r>
            <a:r>
              <a:rPr lang="tr-TR" sz="2400" dirty="0" err="1" smtClean="0"/>
              <a:t>modu</a:t>
            </a:r>
            <a:r>
              <a:rPr lang="tr-TR" sz="2400" dirty="0" smtClean="0"/>
              <a:t> mükemmel çalışır</a:t>
            </a:r>
          </a:p>
          <a:p>
            <a:pPr lvl="1"/>
            <a:r>
              <a:rPr lang="tr-TR" sz="2000" dirty="0" smtClean="0"/>
              <a:t>YAG lazer ile  artmış </a:t>
            </a:r>
            <a:r>
              <a:rPr lang="tr-TR" sz="2000" dirty="0" err="1" smtClean="0"/>
              <a:t>penetrasyon</a:t>
            </a:r>
            <a:r>
              <a:rPr lang="tr-TR" sz="2000" dirty="0" smtClean="0"/>
              <a:t>, daha iyi </a:t>
            </a:r>
            <a:r>
              <a:rPr lang="tr-TR" sz="2000" dirty="0" err="1" smtClean="0"/>
              <a:t>hemostaz</a:t>
            </a:r>
            <a:r>
              <a:rPr lang="tr-TR" sz="2000" dirty="0" smtClean="0"/>
              <a:t> yapılır ve duman çıkmaz</a:t>
            </a:r>
          </a:p>
          <a:p>
            <a:r>
              <a:rPr lang="tr-TR" sz="2400" b="1" dirty="0" smtClean="0">
                <a:solidFill>
                  <a:srgbClr val="0000FF"/>
                </a:solidFill>
              </a:rPr>
              <a:t>Argon lazer</a:t>
            </a:r>
            <a:r>
              <a:rPr lang="tr-TR" sz="2400" dirty="0" smtClean="0"/>
              <a:t>. </a:t>
            </a:r>
            <a:r>
              <a:rPr lang="tr-TR" sz="2400" dirty="0" err="1" smtClean="0"/>
              <a:t>Kontakt</a:t>
            </a:r>
            <a:r>
              <a:rPr lang="tr-TR" sz="2400" dirty="0" smtClean="0"/>
              <a:t> tipi. Hemoglobine </a:t>
            </a:r>
            <a:r>
              <a:rPr lang="tr-TR" sz="2400" dirty="0" err="1" smtClean="0"/>
              <a:t>afinitesi</a:t>
            </a:r>
            <a:r>
              <a:rPr lang="tr-TR" sz="2400" dirty="0" smtClean="0"/>
              <a:t> mevcut. </a:t>
            </a:r>
            <a:r>
              <a:rPr lang="tr-TR" sz="2400" dirty="0" err="1" smtClean="0"/>
              <a:t>Endometriotik</a:t>
            </a:r>
            <a:r>
              <a:rPr lang="tr-TR" sz="2400" dirty="0" smtClean="0"/>
              <a:t> </a:t>
            </a:r>
            <a:r>
              <a:rPr lang="tr-TR" sz="2400" dirty="0" err="1" smtClean="0"/>
              <a:t>implantlarda</a:t>
            </a:r>
            <a:r>
              <a:rPr lang="tr-TR" sz="2400" dirty="0" smtClean="0"/>
              <a:t> etkili. </a:t>
            </a:r>
          </a:p>
          <a:p>
            <a:r>
              <a:rPr lang="tr-TR" sz="2400" dirty="0" smtClean="0">
                <a:solidFill>
                  <a:srgbClr val="FF0000"/>
                </a:solidFill>
              </a:rPr>
              <a:t>Avantajlar: </a:t>
            </a:r>
            <a:r>
              <a:rPr lang="tr-TR" sz="2400" dirty="0" smtClean="0"/>
              <a:t>operasyon süresi kısa, sağlam dokuya daha az zarar verir, batına daha az alet sokulur (L/S)</a:t>
            </a:r>
          </a:p>
          <a:p>
            <a:r>
              <a:rPr lang="tr-TR" sz="2400" dirty="0" smtClean="0">
                <a:solidFill>
                  <a:srgbClr val="FF0000"/>
                </a:solidFill>
              </a:rPr>
              <a:t>Dezavantajı: </a:t>
            </a:r>
            <a:r>
              <a:rPr lang="tr-TR" sz="2400" dirty="0" smtClean="0"/>
              <a:t>Pahalı, daha çok deneyim gerektirir, komplikasyona daha açık</a:t>
            </a:r>
          </a:p>
          <a:p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4140534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Force Triad Koter ve Ligasure Modları</a:t>
            </a:r>
            <a:endParaRPr lang="tr-TR" dirty="0"/>
          </a:p>
        </p:txBody>
      </p:sp>
      <p:pic>
        <p:nvPicPr>
          <p:cNvPr id="10" name="Content Placeholder 9" descr="DSC_745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1628800"/>
            <a:ext cx="3706813" cy="2464636"/>
          </a:xfrm>
        </p:spPr>
      </p:pic>
      <p:pic>
        <p:nvPicPr>
          <p:cNvPr id="11" name="Content Placeholder 10" descr="DSC_750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004048" y="1628800"/>
            <a:ext cx="3706813" cy="2464636"/>
          </a:xfrm>
        </p:spPr>
      </p:pic>
      <p:pic>
        <p:nvPicPr>
          <p:cNvPr id="12" name="Picture 11" descr="DSC_749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17454" y="4898482"/>
            <a:ext cx="2880000" cy="1914894"/>
          </a:xfrm>
          <a:prstGeom prst="rect">
            <a:avLst/>
          </a:prstGeom>
        </p:spPr>
      </p:pic>
      <p:pic>
        <p:nvPicPr>
          <p:cNvPr id="13" name="Picture 12" descr="DSC_747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85006" y="4898482"/>
            <a:ext cx="2880000" cy="191489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345563" y="4221088"/>
            <a:ext cx="295888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rgbClr val="FFFFFF"/>
                </a:solidFill>
                <a:effectLst/>
                <a:latin typeface="+mn-lt"/>
              </a:rPr>
              <a:t>Standard koter ucu bağlı</a:t>
            </a:r>
            <a:endParaRPr lang="tr-TR" dirty="0">
              <a:solidFill>
                <a:srgbClr val="FFFFFF"/>
              </a:solidFill>
              <a:effectLst/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441041" y="4293096"/>
            <a:ext cx="283282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rgbClr val="FFFFFF"/>
                </a:solidFill>
                <a:effectLst/>
                <a:latin typeface="+mn-lt"/>
              </a:rPr>
              <a:t>Triverce koter ucu bağlı</a:t>
            </a:r>
            <a:endParaRPr lang="tr-TR" dirty="0">
              <a:solidFill>
                <a:srgbClr val="FFFFFF"/>
              </a:solidFill>
              <a:effectLst/>
              <a:latin typeface="+mn-lt"/>
            </a:endParaRPr>
          </a:p>
        </p:txBody>
      </p:sp>
      <p:cxnSp>
        <p:nvCxnSpPr>
          <p:cNvPr id="19" name="Straight Arrow Connector 18"/>
          <p:cNvCxnSpPr>
            <a:stCxn id="14" idx="0"/>
          </p:cNvCxnSpPr>
          <p:nvPr/>
        </p:nvCxnSpPr>
        <p:spPr bwMode="auto">
          <a:xfrm rot="16200000" flipV="1">
            <a:off x="1466256" y="2862336"/>
            <a:ext cx="1584176" cy="1133327"/>
          </a:xfrm>
          <a:prstGeom prst="straightConnector1">
            <a:avLst/>
          </a:prstGeom>
          <a:solidFill>
            <a:schemeClr val="accent1"/>
          </a:solidFill>
          <a:ln w="57150" cap="rnd" cmpd="sng" algn="ctr">
            <a:solidFill>
              <a:srgbClr val="FFFFFF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1" name="Straight Arrow Connector 20"/>
          <p:cNvCxnSpPr>
            <a:stCxn id="15" idx="0"/>
          </p:cNvCxnSpPr>
          <p:nvPr/>
        </p:nvCxnSpPr>
        <p:spPr bwMode="auto">
          <a:xfrm rot="16200000" flipV="1">
            <a:off x="5390692" y="2826332"/>
            <a:ext cx="1728192" cy="1205335"/>
          </a:xfrm>
          <a:prstGeom prst="straightConnector1">
            <a:avLst/>
          </a:prstGeom>
          <a:solidFill>
            <a:schemeClr val="accent1"/>
          </a:solidFill>
          <a:ln w="57150" cap="rnd" cmpd="sng" algn="ctr">
            <a:solidFill>
              <a:srgbClr val="FFFFFF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16453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Elektrocerrahi</a:t>
            </a:r>
            <a:r>
              <a:rPr lang="tr-TR" dirty="0" smtClean="0">
                <a:solidFill>
                  <a:srgbClr val="FF0000"/>
                </a:solidFill>
              </a:rPr>
              <a:t> Dumanı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00" dirty="0" err="1" smtClean="0"/>
              <a:t>Eletrocerrahiden</a:t>
            </a:r>
            <a:r>
              <a:rPr lang="tr-TR" sz="2800" dirty="0" smtClean="0"/>
              <a:t> kaynaklanan duman ve buhar </a:t>
            </a:r>
          </a:p>
          <a:p>
            <a:pPr lvl="1"/>
            <a:r>
              <a:rPr lang="tr-TR" sz="2400" i="1" dirty="0" smtClean="0">
                <a:solidFill>
                  <a:srgbClr val="993300"/>
                </a:solidFill>
              </a:rPr>
              <a:t>Benzen, hidrojen, </a:t>
            </a:r>
            <a:r>
              <a:rPr lang="tr-TR" sz="2400" i="1" dirty="0" err="1" smtClean="0">
                <a:solidFill>
                  <a:srgbClr val="993300"/>
                </a:solidFill>
              </a:rPr>
              <a:t>siyanid</a:t>
            </a:r>
            <a:r>
              <a:rPr lang="tr-TR" sz="2400" i="1" dirty="0" smtClean="0">
                <a:solidFill>
                  <a:srgbClr val="993300"/>
                </a:solidFill>
              </a:rPr>
              <a:t>, formaldehit gibi </a:t>
            </a:r>
            <a:r>
              <a:rPr lang="tr-TR" sz="2400" i="1" dirty="0" err="1" smtClean="0">
                <a:solidFill>
                  <a:srgbClr val="993300"/>
                </a:solidFill>
              </a:rPr>
              <a:t>toksik</a:t>
            </a:r>
            <a:r>
              <a:rPr lang="tr-TR" sz="2400" i="1" dirty="0" smtClean="0">
                <a:solidFill>
                  <a:srgbClr val="993300"/>
                </a:solidFill>
              </a:rPr>
              <a:t> gazlar</a:t>
            </a:r>
          </a:p>
          <a:p>
            <a:pPr lvl="1"/>
            <a:r>
              <a:rPr lang="tr-TR" sz="2400" i="1" dirty="0" smtClean="0">
                <a:solidFill>
                  <a:srgbClr val="993300"/>
                </a:solidFill>
              </a:rPr>
              <a:t>Kan fragmanı ve virüsler içerebilir</a:t>
            </a:r>
          </a:p>
          <a:p>
            <a:r>
              <a:rPr lang="tr-TR" sz="2800" dirty="0" smtClean="0"/>
              <a:t>Yüksek </a:t>
            </a:r>
            <a:r>
              <a:rPr lang="tr-TR" sz="2800" dirty="0" err="1" smtClean="0"/>
              <a:t>konsatrasyonlarda</a:t>
            </a:r>
            <a:r>
              <a:rPr lang="tr-TR" sz="2800" dirty="0" smtClean="0"/>
              <a:t> duman göz ve üst solunum yolu </a:t>
            </a:r>
            <a:r>
              <a:rPr lang="tr-TR" sz="2800" dirty="0" err="1" smtClean="0"/>
              <a:t>irritasyonu</a:t>
            </a:r>
            <a:r>
              <a:rPr lang="tr-TR" sz="2800" dirty="0" smtClean="0"/>
              <a:t> yapabilir, HIV </a:t>
            </a:r>
            <a:r>
              <a:rPr lang="tr-TR" sz="2800" dirty="0" err="1" smtClean="0"/>
              <a:t>geçisine</a:t>
            </a:r>
            <a:r>
              <a:rPr lang="tr-TR" sz="2800" dirty="0" smtClean="0"/>
              <a:t> bile sebep olabilir</a:t>
            </a:r>
          </a:p>
          <a:p>
            <a:r>
              <a:rPr lang="tr-TR" sz="2800" dirty="0" smtClean="0"/>
              <a:t>Duman hemen </a:t>
            </a:r>
            <a:r>
              <a:rPr lang="tr-TR" sz="2800" dirty="0" err="1" smtClean="0"/>
              <a:t>aspire</a:t>
            </a:r>
            <a:r>
              <a:rPr lang="tr-TR" sz="2800" dirty="0" smtClean="0"/>
              <a:t> edilmeli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419163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Cerrahi etkileri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00" dirty="0" smtClean="0"/>
              <a:t>Doku etkileri </a:t>
            </a:r>
            <a:r>
              <a:rPr lang="tr-TR" sz="2800" b="1" dirty="0" smtClean="0"/>
              <a:t>akımın üretilme, verilme gücü ve şekline </a:t>
            </a:r>
            <a:r>
              <a:rPr lang="tr-TR" sz="2800" dirty="0" smtClean="0"/>
              <a:t> bağlı olarak değişir</a:t>
            </a:r>
          </a:p>
          <a:p>
            <a:pPr lvl="1"/>
            <a:r>
              <a:rPr lang="tr-TR" sz="2400" i="1" dirty="0" smtClean="0"/>
              <a:t>Akım ne kadar küçük bir alanda yoğunlaşırsa termal etkisi o denli fazla olur</a:t>
            </a:r>
          </a:p>
          <a:p>
            <a:r>
              <a:rPr lang="tr-TR" sz="2800" dirty="0" smtClean="0"/>
              <a:t>Termal hasar</a:t>
            </a:r>
          </a:p>
          <a:p>
            <a:pPr lvl="1"/>
            <a:r>
              <a:rPr lang="tr-TR" sz="2400" i="1" dirty="0" smtClean="0"/>
              <a:t>Voltaj </a:t>
            </a:r>
          </a:p>
          <a:p>
            <a:pPr lvl="1"/>
            <a:r>
              <a:rPr lang="tr-TR" sz="2400" i="1" dirty="0" smtClean="0"/>
              <a:t>Doku empedansı ile doğru orantılıdır</a:t>
            </a:r>
            <a:endParaRPr lang="tr-TR" sz="2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Cerrahi etkileri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b="1" dirty="0" smtClean="0">
                <a:solidFill>
                  <a:srgbClr val="0000FF"/>
                </a:solidFill>
              </a:rPr>
              <a:t>Kesme </a:t>
            </a:r>
            <a:r>
              <a:rPr lang="tr-TR" sz="2400" b="1" dirty="0" err="1" smtClean="0">
                <a:solidFill>
                  <a:srgbClr val="0000FF"/>
                </a:solidFill>
              </a:rPr>
              <a:t>modu</a:t>
            </a:r>
            <a:endParaRPr lang="tr-TR" sz="2400" b="1" dirty="0" smtClean="0">
              <a:solidFill>
                <a:srgbClr val="0000FF"/>
              </a:solidFill>
            </a:endParaRPr>
          </a:p>
          <a:p>
            <a:r>
              <a:rPr lang="tr-TR" sz="2400" b="1" i="1" dirty="0" smtClean="0"/>
              <a:t>Yüksek frekanslı düşük voltajlı devamlı, sinüs formunda</a:t>
            </a:r>
            <a:r>
              <a:rPr lang="tr-TR" sz="2400" dirty="0" smtClean="0"/>
              <a:t>  akım verilir. </a:t>
            </a:r>
          </a:p>
          <a:p>
            <a:pPr lvl="1"/>
            <a:r>
              <a:rPr lang="tr-TR" sz="1800" i="1" dirty="0" smtClean="0"/>
              <a:t>Doku buharlaşır,  minimal </a:t>
            </a:r>
            <a:r>
              <a:rPr lang="tr-TR" sz="1800" i="1" dirty="0" err="1" smtClean="0"/>
              <a:t>koagulasyon</a:t>
            </a:r>
            <a:r>
              <a:rPr lang="tr-TR" sz="1800" i="1" dirty="0" smtClean="0"/>
              <a:t> olur ve temiz kesilir</a:t>
            </a:r>
          </a:p>
          <a:p>
            <a:r>
              <a:rPr lang="tr-TR" sz="2400" dirty="0" smtClean="0"/>
              <a:t>Modern ünitelerde saf kesme ve karışık (</a:t>
            </a:r>
            <a:r>
              <a:rPr lang="tr-TR" sz="2400" dirty="0" err="1" smtClean="0"/>
              <a:t>koagulasyon</a:t>
            </a:r>
            <a:r>
              <a:rPr lang="tr-TR" sz="2400" dirty="0" smtClean="0"/>
              <a:t> da yapan) </a:t>
            </a:r>
            <a:r>
              <a:rPr lang="tr-TR" sz="2400" dirty="0" err="1" smtClean="0"/>
              <a:t>modlar</a:t>
            </a:r>
            <a:r>
              <a:rPr lang="tr-TR" sz="2400" dirty="0" smtClean="0"/>
              <a:t> bulunur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3200" y="1703388"/>
            <a:ext cx="131445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0" y="4876800"/>
            <a:ext cx="3429000" cy="159039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171575" y="1828800"/>
            <a:ext cx="7772400" cy="4114800"/>
          </a:xfrm>
        </p:spPr>
        <p:txBody>
          <a:bodyPr/>
          <a:lstStyle/>
          <a:p>
            <a:r>
              <a:rPr lang="tr-TR" sz="24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Koagulasyon</a:t>
            </a:r>
            <a:r>
              <a:rPr lang="tr-TR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400" b="1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modu</a:t>
            </a:r>
            <a:endParaRPr lang="tr-TR" sz="2400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Yüksek voltajlı ve </a:t>
            </a:r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kesintili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akım verilir </a:t>
            </a:r>
          </a:p>
          <a:p>
            <a:pPr lvl="1"/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Daha az ısı üretilir, doku yavaş </a:t>
            </a:r>
            <a:r>
              <a:rPr lang="tr-TR" sz="2000" dirty="0" err="1">
                <a:latin typeface="Arial" panose="020B0604020202020204" pitchFamily="34" charset="0"/>
                <a:cs typeface="Arial" panose="020B0604020202020204" pitchFamily="34" charset="0"/>
              </a:rPr>
              <a:t>dehidrate</a:t>
            </a:r>
            <a:r>
              <a:rPr lang="tr-TR" sz="2000" dirty="0">
                <a:latin typeface="Arial" panose="020B0604020202020204" pitchFamily="34" charset="0"/>
                <a:cs typeface="Arial" panose="020B0604020202020204" pitchFamily="34" charset="0"/>
              </a:rPr>
              <a:t> olur </a:t>
            </a:r>
            <a:r>
              <a:rPr lang="tr-TR" sz="20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tr-TR" sz="2000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desikasyon</a:t>
            </a:r>
            <a:r>
              <a:rPr lang="tr-TR" sz="20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lvl="1"/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Doku buharlaşmaz ve hücresel </a:t>
            </a:r>
            <a:r>
              <a:rPr lang="tr-TR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debris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yerinde kalır</a:t>
            </a:r>
          </a:p>
          <a:p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En sık yapılan </a:t>
            </a:r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desikasyon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işlemi </a:t>
            </a:r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koagulasyondur</a:t>
            </a:r>
            <a:endParaRPr 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tr-TR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Pinpoint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(dokuya temas eder, daha fazla enerji nakleder, daha geniş ve derin nekroz)</a:t>
            </a:r>
          </a:p>
          <a:p>
            <a:pPr lvl="1"/>
            <a:r>
              <a:rPr lang="tr-TR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Fulgurasyon</a:t>
            </a:r>
            <a:r>
              <a:rPr lang="tr-T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(sprey) (dokuya belli bir mesafede tutar, akım kıvılcım saçarak dokuya ulaşır.</a:t>
            </a:r>
            <a:r>
              <a:rPr lang="tr-TR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Yüzeyel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koagulasyon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yapar.  Belirli bir damar görmeden yapılan </a:t>
            </a:r>
            <a:r>
              <a:rPr lang="tr-TR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koagulasyon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) (KC rezeksiyonu, </a:t>
            </a:r>
            <a:r>
              <a:rPr lang="tr-TR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douglastaki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yaygın sızıntılar)</a:t>
            </a:r>
          </a:p>
          <a:p>
            <a:endParaRPr lang="tr-TR" sz="24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1828800"/>
            <a:ext cx="1304925" cy="556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9144000" cy="6846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r-T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r-T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is Teması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Blends</Template>
  <TotalTime>6277</TotalTime>
  <Words>2241</Words>
  <Application>Microsoft Office PowerPoint</Application>
  <PresentationFormat>Ekran Gösterisi (4:3)</PresentationFormat>
  <Paragraphs>480</Paragraphs>
  <Slides>57</Slides>
  <Notes>11</Notes>
  <HiddenSlides>0</HiddenSlides>
  <MMClips>1</MMClips>
  <ScaleCrop>false</ScaleCrop>
  <HeadingPairs>
    <vt:vector size="6" baseType="variant">
      <vt:variant>
        <vt:lpstr>Kullanılan Yazı Tipleri</vt:lpstr>
      </vt:variant>
      <vt:variant>
        <vt:i4>9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57</vt:i4>
      </vt:variant>
    </vt:vector>
  </HeadingPairs>
  <TitlesOfParts>
    <vt:vector size="67" baseType="lpstr">
      <vt:lpstr>ＭＳ Ｐゴシック</vt:lpstr>
      <vt:lpstr>Arial</vt:lpstr>
      <vt:lpstr>Calibri</vt:lpstr>
      <vt:lpstr>Courier New</vt:lpstr>
      <vt:lpstr>Palatino</vt:lpstr>
      <vt:lpstr>Tahoma</vt:lpstr>
      <vt:lpstr>Times New Roman</vt:lpstr>
      <vt:lpstr>Wingdings</vt:lpstr>
      <vt:lpstr>ヒラギノ明朝 ProN W3</vt:lpstr>
      <vt:lpstr>Blends</vt:lpstr>
      <vt:lpstr>LAPAROSKOPİK CERRAHİDE ENERJİ KULLANIMI OLMAZSA OLMAZLARIMIZ NELER ?</vt:lpstr>
      <vt:lpstr>Enerji Modaliteleri</vt:lpstr>
      <vt:lpstr>Elektro-cerrahi Cihazları</vt:lpstr>
      <vt:lpstr>Monopolar koter</vt:lpstr>
      <vt:lpstr>Monopolar Koter</vt:lpstr>
      <vt:lpstr>Cerrahi etkileri</vt:lpstr>
      <vt:lpstr>Cerrahi etkileri</vt:lpstr>
      <vt:lpstr>PowerPoint Sunusu</vt:lpstr>
      <vt:lpstr>PowerPoint Sunusu</vt:lpstr>
      <vt:lpstr>Monopolar Doku Hasarı </vt:lpstr>
      <vt:lpstr>Güvenlik Konuları</vt:lpstr>
      <vt:lpstr>Hasta plakası yanıkları</vt:lpstr>
      <vt:lpstr>PowerPoint Sunusu</vt:lpstr>
      <vt:lpstr>İmplantlı hastalarda koter kullanımı</vt:lpstr>
      <vt:lpstr>İmplantlı hastalarda koter kullanımı</vt:lpstr>
      <vt:lpstr>Laparoskopide elektrocerrahi komplikasyonları</vt:lpstr>
      <vt:lpstr>Bipolar koter</vt:lpstr>
      <vt:lpstr>Bipolar dezavantajı</vt:lpstr>
      <vt:lpstr>Bipolar Koter</vt:lpstr>
      <vt:lpstr>Yeni Bipolar Aletler</vt:lpstr>
      <vt:lpstr>Ligasure: Damar Mühürleme </vt:lpstr>
      <vt:lpstr>Etki mekanizması</vt:lpstr>
      <vt:lpstr>Etki Mekanizması</vt:lpstr>
      <vt:lpstr>PowerPoint Sunusu</vt:lpstr>
      <vt:lpstr>PowerPoint Sunusu</vt:lpstr>
      <vt:lpstr>Ligasure</vt:lpstr>
      <vt:lpstr>Kontrendikasyonlar</vt:lpstr>
      <vt:lpstr>PowerPoint Sunusu</vt:lpstr>
      <vt:lpstr>Kullanım Alanları</vt:lpstr>
      <vt:lpstr>ENSEAL: Damar Mühürleme</vt:lpstr>
      <vt:lpstr>Enseal </vt:lpstr>
      <vt:lpstr>Ultrasonik teknoloji</vt:lpstr>
      <vt:lpstr>Ultrasonik teknoloji</vt:lpstr>
      <vt:lpstr>Avantaj ve sınırlamalar </vt:lpstr>
      <vt:lpstr>Harmonik Scalpel </vt:lpstr>
      <vt:lpstr>Thunderbeat</vt:lpstr>
      <vt:lpstr>PowerPoint Sunusu</vt:lpstr>
      <vt:lpstr>Lazer</vt:lpstr>
      <vt:lpstr>Hangi enerji?</vt:lpstr>
      <vt:lpstr>Damar Bağlama Metodlarının Karşılaştırılması</vt:lpstr>
      <vt:lpstr>Konvasiyonel elektrocerrahi vs Ultrasonik enerji</vt:lpstr>
      <vt:lpstr>Laboratuvar ve Hayvan Çalışmaları</vt:lpstr>
      <vt:lpstr>Enerji Modalitelerinin Karşılaştırılması</vt:lpstr>
      <vt:lpstr>Sonuç</vt:lpstr>
      <vt:lpstr>PowerPoint Sunusu</vt:lpstr>
      <vt:lpstr>PowerPoint Sunusu</vt:lpstr>
      <vt:lpstr>Argon Işını  Koagulasyonu</vt:lpstr>
      <vt:lpstr>PowerPoint Sunusu</vt:lpstr>
      <vt:lpstr>Plazma Cerrahisi- Argon Plazma Cerrahisi </vt:lpstr>
      <vt:lpstr>PowerPoint Sunusu</vt:lpstr>
      <vt:lpstr>Lazer cerrahisi (Light Amplification and stimulated Emission of radiation)</vt:lpstr>
      <vt:lpstr>Lazer cerrahisi</vt:lpstr>
      <vt:lpstr>Lazer ortamı</vt:lpstr>
      <vt:lpstr>Jinekolojide lazer</vt:lpstr>
      <vt:lpstr>Jinekolojide lazer</vt:lpstr>
      <vt:lpstr>Force Triad Koter ve Ligasure Modları</vt:lpstr>
      <vt:lpstr>Elektrocerrahi Dumanı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7</dc:creator>
  <cp:lastModifiedBy>Tjod</cp:lastModifiedBy>
  <cp:revision>265</cp:revision>
  <cp:lastPrinted>1601-01-01T00:00:00Z</cp:lastPrinted>
  <dcterms:created xsi:type="dcterms:W3CDTF">1601-01-01T00:00:00Z</dcterms:created>
  <dcterms:modified xsi:type="dcterms:W3CDTF">2017-05-09T13:58:34Z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