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media/image197.wmf" ContentType="image/x-emf"/>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5"/>
  </p:notesMasterIdLst>
  <p:sldIdLst>
    <p:sldId id="290" r:id="rId2"/>
    <p:sldId id="468" r:id="rId3"/>
    <p:sldId id="469" r:id="rId4"/>
    <p:sldId id="470" r:id="rId5"/>
    <p:sldId id="507" r:id="rId6"/>
    <p:sldId id="506" r:id="rId7"/>
    <p:sldId id="473" r:id="rId8"/>
    <p:sldId id="508" r:id="rId9"/>
    <p:sldId id="474" r:id="rId10"/>
    <p:sldId id="476" r:id="rId11"/>
    <p:sldId id="477" r:id="rId12"/>
    <p:sldId id="488" r:id="rId13"/>
    <p:sldId id="480" r:id="rId14"/>
    <p:sldId id="481" r:id="rId15"/>
    <p:sldId id="489" r:id="rId16"/>
    <p:sldId id="490" r:id="rId17"/>
    <p:sldId id="482" r:id="rId18"/>
    <p:sldId id="302" r:id="rId19"/>
    <p:sldId id="484" r:id="rId20"/>
    <p:sldId id="509" r:id="rId21"/>
    <p:sldId id="485" r:id="rId22"/>
    <p:sldId id="454" r:id="rId23"/>
    <p:sldId id="304" r:id="rId24"/>
    <p:sldId id="491" r:id="rId25"/>
    <p:sldId id="493" r:id="rId26"/>
    <p:sldId id="494" r:id="rId27"/>
    <p:sldId id="486" r:id="rId28"/>
    <p:sldId id="487" r:id="rId29"/>
    <p:sldId id="305" r:id="rId30"/>
    <p:sldId id="306" r:id="rId31"/>
    <p:sldId id="307" r:id="rId32"/>
    <p:sldId id="308" r:id="rId33"/>
    <p:sldId id="455" r:id="rId34"/>
    <p:sldId id="456" r:id="rId35"/>
    <p:sldId id="311" r:id="rId36"/>
    <p:sldId id="457" r:id="rId37"/>
    <p:sldId id="314" r:id="rId38"/>
    <p:sldId id="315" r:id="rId39"/>
    <p:sldId id="317" r:id="rId40"/>
    <p:sldId id="318" r:id="rId41"/>
    <p:sldId id="458" r:id="rId42"/>
    <p:sldId id="459" r:id="rId43"/>
    <p:sldId id="460" r:id="rId44"/>
    <p:sldId id="449" r:id="rId45"/>
    <p:sldId id="352" r:id="rId46"/>
    <p:sldId id="360" r:id="rId47"/>
    <p:sldId id="426" r:id="rId48"/>
    <p:sldId id="427" r:id="rId49"/>
    <p:sldId id="428" r:id="rId50"/>
    <p:sldId id="429" r:id="rId51"/>
    <p:sldId id="430" r:id="rId52"/>
    <p:sldId id="431" r:id="rId53"/>
    <p:sldId id="432" r:id="rId54"/>
    <p:sldId id="259" r:id="rId55"/>
    <p:sldId id="272" r:id="rId56"/>
    <p:sldId id="273" r:id="rId57"/>
    <p:sldId id="274" r:id="rId58"/>
    <p:sldId id="275" r:id="rId59"/>
    <p:sldId id="276" r:id="rId60"/>
    <p:sldId id="277" r:id="rId61"/>
    <p:sldId id="278" r:id="rId62"/>
    <p:sldId id="279" r:id="rId63"/>
    <p:sldId id="463" r:id="rId64"/>
    <p:sldId id="465" r:id="rId65"/>
    <p:sldId id="466" r:id="rId66"/>
    <p:sldId id="504" r:id="rId67"/>
    <p:sldId id="501" r:id="rId68"/>
    <p:sldId id="502" r:id="rId69"/>
    <p:sldId id="495" r:id="rId70"/>
    <p:sldId id="499" r:id="rId71"/>
    <p:sldId id="505" r:id="rId72"/>
    <p:sldId id="500" r:id="rId73"/>
    <p:sldId id="503" r:id="rId74"/>
  </p:sldIdLst>
  <p:sldSz cx="9144000" cy="6858000" type="screen4x3"/>
  <p:notesSz cx="9144000" cy="6858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00" autoAdjust="0"/>
    <p:restoredTop sz="94660"/>
  </p:normalViewPr>
  <p:slideViewPr>
    <p:cSldViewPr>
      <p:cViewPr>
        <p:scale>
          <a:sx n="94" d="100"/>
          <a:sy n="94" d="100"/>
        </p:scale>
        <p:origin x="-780" y="-72"/>
      </p:cViewPr>
      <p:guideLst>
        <p:guide orient="horz" pos="2880"/>
        <p:guide pos="2160"/>
      </p:guideLst>
    </p:cSldViewPr>
  </p:slideViewPr>
  <p:notesTextViewPr>
    <p:cViewPr>
      <p:scale>
        <a:sx n="100" d="100"/>
        <a:sy n="100" d="100"/>
      </p:scale>
      <p:origin x="0" y="0"/>
    </p:cViewPr>
  </p:notesTextViewPr>
  <p:sorterViewPr>
    <p:cViewPr>
      <p:scale>
        <a:sx n="150" d="100"/>
        <a:sy n="15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273C40F8-313B-497E-832C-E36F42770915}" type="datetimeFigureOut">
              <a:rPr lang="tr-TR" smtClean="0"/>
              <a:t>30.04.2017</a:t>
            </a:fld>
            <a:endParaRPr lang="tr-TR"/>
          </a:p>
        </p:txBody>
      </p:sp>
      <p:sp>
        <p:nvSpPr>
          <p:cNvPr id="4" name="Slayt Görüntüsü Yer Tutucusu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39D18D76-DA29-4403-8E9A-1C9B6D1AB6CA}" type="slidenum">
              <a:rPr lang="tr-TR" smtClean="0"/>
              <a:t>‹#›</a:t>
            </a:fld>
            <a:endParaRPr lang="tr-TR"/>
          </a:p>
        </p:txBody>
      </p:sp>
    </p:spTree>
    <p:extLst>
      <p:ext uri="{BB962C8B-B14F-4D97-AF65-F5344CB8AC3E}">
        <p14:creationId xmlns:p14="http://schemas.microsoft.com/office/powerpoint/2010/main" val="1554960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A8350C9-74B3-4EA8-9BD5-8EF8E87A3E29}" type="slidenum">
              <a:rPr lang="tr-TR" altLang="tr-TR"/>
              <a:pPr>
                <a:spcBef>
                  <a:spcPct val="0"/>
                </a:spcBef>
              </a:pPr>
              <a:t>2</a:t>
            </a:fld>
            <a:endParaRPr lang="tr-TR" altLang="tr-T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altLang="tr-TR" smtClean="0">
              <a:latin typeface="Arial" panose="020B0604020202020204" pitchFamily="34" charset="0"/>
            </a:endParaRPr>
          </a:p>
        </p:txBody>
      </p:sp>
    </p:spTree>
    <p:extLst>
      <p:ext uri="{BB962C8B-B14F-4D97-AF65-F5344CB8AC3E}">
        <p14:creationId xmlns:p14="http://schemas.microsoft.com/office/powerpoint/2010/main" val="40131785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CEDAAC-AE89-4B05-8175-D8DB397C081D}" type="slidenum">
              <a:rPr lang="tr-TR" altLang="tr-TR"/>
              <a:pPr>
                <a:spcBef>
                  <a:spcPct val="0"/>
                </a:spcBef>
              </a:pPr>
              <a:t>28</a:t>
            </a:fld>
            <a:endParaRPr lang="tr-TR" altLang="tr-T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altLang="tr-TR" smtClean="0">
              <a:latin typeface="Arial" panose="020B0604020202020204" pitchFamily="34" charset="0"/>
            </a:endParaRPr>
          </a:p>
        </p:txBody>
      </p:sp>
    </p:spTree>
    <p:extLst>
      <p:ext uri="{BB962C8B-B14F-4D97-AF65-F5344CB8AC3E}">
        <p14:creationId xmlns:p14="http://schemas.microsoft.com/office/powerpoint/2010/main" val="27864309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E15F789-7615-4AB2-996E-055875974974}" type="slidenum">
              <a:rPr lang="tr-TR" altLang="tr-TR"/>
              <a:pPr>
                <a:spcBef>
                  <a:spcPct val="0"/>
                </a:spcBef>
              </a:pPr>
              <a:t>45</a:t>
            </a:fld>
            <a:endParaRPr lang="tr-TR" altLang="tr-T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altLang="tr-TR" smtClean="0">
              <a:latin typeface="Arial" panose="020B0604020202020204" pitchFamily="34" charset="0"/>
            </a:endParaRPr>
          </a:p>
        </p:txBody>
      </p:sp>
    </p:spTree>
    <p:extLst>
      <p:ext uri="{BB962C8B-B14F-4D97-AF65-F5344CB8AC3E}">
        <p14:creationId xmlns:p14="http://schemas.microsoft.com/office/powerpoint/2010/main" val="3828723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AFBB1FB-AC15-4208-8BBD-275249D77D4C}" type="slidenum">
              <a:rPr lang="tr-TR" altLang="tr-TR"/>
              <a:pPr>
                <a:spcBef>
                  <a:spcPct val="0"/>
                </a:spcBef>
              </a:pPr>
              <a:t>46</a:t>
            </a:fld>
            <a:endParaRPr lang="tr-TR" altLang="tr-T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altLang="tr-TR" smtClean="0">
              <a:latin typeface="Arial" panose="020B0604020202020204" pitchFamily="34" charset="0"/>
            </a:endParaRPr>
          </a:p>
        </p:txBody>
      </p:sp>
    </p:spTree>
    <p:extLst>
      <p:ext uri="{BB962C8B-B14F-4D97-AF65-F5344CB8AC3E}">
        <p14:creationId xmlns:p14="http://schemas.microsoft.com/office/powerpoint/2010/main" val="23773069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Not Yer Tutucusu 2"/>
          <p:cNvSpPr txBox="1">
            <a:spLocks noGrp="1"/>
          </p:cNvSpPr>
          <p:nvPr>
            <p:ph type="body" sz="quarter" idx="1"/>
          </p:nvPr>
        </p:nvSpPr>
        <p:spPr>
          <a:xfrm>
            <a:off x="756000" y="5078520"/>
            <a:ext cx="6047640" cy="4811400"/>
          </a:xfrm>
        </p:spPr>
        <p:txBody>
          <a:bodyPr/>
          <a:lstStyle/>
          <a:p>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0E8B842-4FE2-4CD4-B79B-4A635DD33B28}" type="slidenum">
              <a:rPr lang="tr-TR" altLang="tr-TR"/>
              <a:pPr>
                <a:spcBef>
                  <a:spcPct val="0"/>
                </a:spcBef>
              </a:pPr>
              <a:t>3</a:t>
            </a:fld>
            <a:endParaRPr lang="tr-TR" altLang="tr-T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altLang="tr-TR" smtClean="0">
              <a:latin typeface="Arial" panose="020B0604020202020204" pitchFamily="34" charset="0"/>
            </a:endParaRPr>
          </a:p>
        </p:txBody>
      </p:sp>
    </p:spTree>
    <p:extLst>
      <p:ext uri="{BB962C8B-B14F-4D97-AF65-F5344CB8AC3E}">
        <p14:creationId xmlns:p14="http://schemas.microsoft.com/office/powerpoint/2010/main" val="1914694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F8EE42E-81CA-4023-8623-64895EA4D54C}" type="slidenum">
              <a:rPr lang="tr-TR" altLang="tr-TR"/>
              <a:pPr>
                <a:spcBef>
                  <a:spcPct val="0"/>
                </a:spcBef>
              </a:pPr>
              <a:t>4</a:t>
            </a:fld>
            <a:endParaRPr lang="tr-TR" altLang="tr-T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altLang="tr-TR" smtClean="0">
              <a:latin typeface="Arial" panose="020B0604020202020204" pitchFamily="34" charset="0"/>
            </a:endParaRPr>
          </a:p>
        </p:txBody>
      </p:sp>
    </p:spTree>
    <p:extLst>
      <p:ext uri="{BB962C8B-B14F-4D97-AF65-F5344CB8AC3E}">
        <p14:creationId xmlns:p14="http://schemas.microsoft.com/office/powerpoint/2010/main" val="30031295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A97FEBD-BFB4-4AED-ABE3-399976337A30}" type="slidenum">
              <a:rPr lang="tr-TR" altLang="tr-TR"/>
              <a:pPr>
                <a:spcBef>
                  <a:spcPct val="0"/>
                </a:spcBef>
              </a:pPr>
              <a:t>5</a:t>
            </a:fld>
            <a:endParaRPr lang="tr-TR" altLang="tr-T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altLang="tr-TR" smtClean="0">
              <a:latin typeface="Arial" panose="020B0604020202020204" pitchFamily="34" charset="0"/>
            </a:endParaRPr>
          </a:p>
        </p:txBody>
      </p:sp>
    </p:spTree>
    <p:extLst>
      <p:ext uri="{BB962C8B-B14F-4D97-AF65-F5344CB8AC3E}">
        <p14:creationId xmlns:p14="http://schemas.microsoft.com/office/powerpoint/2010/main" val="1172119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770ADD7-37E4-4205-AC37-EF7CA8239AC7}" type="slidenum">
              <a:rPr lang="tr-TR" altLang="tr-TR"/>
              <a:pPr>
                <a:spcBef>
                  <a:spcPct val="0"/>
                </a:spcBef>
              </a:pPr>
              <a:t>8</a:t>
            </a:fld>
            <a:endParaRPr lang="tr-TR" altLang="tr-T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altLang="tr-TR" smtClean="0">
              <a:latin typeface="Arial" panose="020B0604020202020204" pitchFamily="34" charset="0"/>
            </a:endParaRPr>
          </a:p>
        </p:txBody>
      </p:sp>
    </p:spTree>
    <p:extLst>
      <p:ext uri="{BB962C8B-B14F-4D97-AF65-F5344CB8AC3E}">
        <p14:creationId xmlns:p14="http://schemas.microsoft.com/office/powerpoint/2010/main" val="35247652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9A89EFF-377A-42E2-9891-6ABE54D106CA}" type="slidenum">
              <a:rPr lang="tr-TR" altLang="tr-TR"/>
              <a:pPr>
                <a:spcBef>
                  <a:spcPct val="0"/>
                </a:spcBef>
              </a:pPr>
              <a:t>12</a:t>
            </a:fld>
            <a:endParaRPr lang="tr-TR" altLang="tr-T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altLang="tr-TR" smtClean="0">
              <a:latin typeface="Arial" panose="020B0604020202020204" pitchFamily="34" charset="0"/>
            </a:endParaRPr>
          </a:p>
        </p:txBody>
      </p:sp>
    </p:spTree>
    <p:extLst>
      <p:ext uri="{BB962C8B-B14F-4D97-AF65-F5344CB8AC3E}">
        <p14:creationId xmlns:p14="http://schemas.microsoft.com/office/powerpoint/2010/main" val="32035513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12E64F8-8764-4073-A19A-9159C2355E29}" type="slidenum">
              <a:rPr lang="tr-TR" altLang="tr-TR"/>
              <a:pPr>
                <a:spcBef>
                  <a:spcPct val="0"/>
                </a:spcBef>
              </a:pPr>
              <a:t>14</a:t>
            </a:fld>
            <a:endParaRPr lang="tr-TR" altLang="tr-T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altLang="tr-TR" smtClean="0">
              <a:latin typeface="Arial" panose="020B0604020202020204" pitchFamily="34" charset="0"/>
            </a:endParaRPr>
          </a:p>
        </p:txBody>
      </p:sp>
    </p:spTree>
    <p:extLst>
      <p:ext uri="{BB962C8B-B14F-4D97-AF65-F5344CB8AC3E}">
        <p14:creationId xmlns:p14="http://schemas.microsoft.com/office/powerpoint/2010/main" val="3140066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55033EB-59C4-401A-9AF2-822FD34DC08A}" type="slidenum">
              <a:rPr lang="tr-TR" altLang="tr-TR"/>
              <a:pPr>
                <a:spcBef>
                  <a:spcPct val="0"/>
                </a:spcBef>
              </a:pPr>
              <a:t>15</a:t>
            </a:fld>
            <a:endParaRPr lang="tr-TR" altLang="tr-T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altLang="tr-TR" smtClean="0">
              <a:latin typeface="Arial" panose="020B0604020202020204" pitchFamily="34" charset="0"/>
            </a:endParaRPr>
          </a:p>
        </p:txBody>
      </p:sp>
    </p:spTree>
    <p:extLst>
      <p:ext uri="{BB962C8B-B14F-4D97-AF65-F5344CB8AC3E}">
        <p14:creationId xmlns:p14="http://schemas.microsoft.com/office/powerpoint/2010/main" val="11031861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96C5388-A964-47A0-8119-51B91EBCBBA6}" type="slidenum">
              <a:rPr lang="tr-TR" altLang="tr-TR"/>
              <a:pPr>
                <a:spcBef>
                  <a:spcPct val="0"/>
                </a:spcBef>
              </a:pPr>
              <a:t>16</a:t>
            </a:fld>
            <a:endParaRPr lang="tr-TR" altLang="tr-T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altLang="tr-TR" smtClean="0">
              <a:latin typeface="Arial" panose="020B0604020202020204" pitchFamily="34" charset="0"/>
            </a:endParaRPr>
          </a:p>
        </p:txBody>
      </p:sp>
    </p:spTree>
    <p:extLst>
      <p:ext uri="{BB962C8B-B14F-4D97-AF65-F5344CB8AC3E}">
        <p14:creationId xmlns:p14="http://schemas.microsoft.com/office/powerpoint/2010/main" val="24541476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4/30/2017</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rgbClr val="EAEAEA"/>
                </a:solidFill>
                <a:latin typeface="Tahoma"/>
                <a:cs typeface="Tahoma"/>
              </a:defRPr>
            </a:lvl1pPr>
          </a:lstStyle>
          <a:p>
            <a:endParaRPr/>
          </a:p>
        </p:txBody>
      </p:sp>
      <p:sp>
        <p:nvSpPr>
          <p:cNvPr id="3" name="Holder 3"/>
          <p:cNvSpPr>
            <a:spLocks noGrp="1"/>
          </p:cNvSpPr>
          <p:nvPr>
            <p:ph type="body" idx="1"/>
          </p:nvPr>
        </p:nvSpPr>
        <p:spPr/>
        <p:txBody>
          <a:bodyPr lIns="0" tIns="0" rIns="0" bIns="0"/>
          <a:lstStyle>
            <a:lvl1pPr>
              <a:defRPr sz="2000" b="0" i="0">
                <a:solidFill>
                  <a:schemeClr val="bg1"/>
                </a:solidFill>
                <a:latin typeface="Tahoma"/>
                <a:cs typeface="Tahoma"/>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4/30/2017</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rgbClr val="EAEAEA"/>
                </a:solidFill>
                <a:latin typeface="Tahoma"/>
                <a:cs typeface="Tahoma"/>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4/30/2017</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1" i="0">
                <a:solidFill>
                  <a:srgbClr val="EAEAEA"/>
                </a:solidFill>
                <a:latin typeface="Tahoma"/>
                <a:cs typeface="Tahom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4/30/2017</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4/30/2017</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143000" y="2124968"/>
            <a:ext cx="6858000" cy="1384995"/>
          </a:xfrm>
        </p:spPr>
        <p:txBody>
          <a:bodyPr anchor="b"/>
          <a:lstStyle>
            <a:lvl1pPr algn="ctr">
              <a:defRPr sz="4500"/>
            </a:lvl1pPr>
          </a:lstStyle>
          <a:p>
            <a:r>
              <a:rPr lang="tr-TR" smtClean="0"/>
              <a:t>Asıl başlık stili için tıklatın</a:t>
            </a:r>
            <a:endParaRPr lang="tr-TR"/>
          </a:p>
        </p:txBody>
      </p:sp>
      <p:sp>
        <p:nvSpPr>
          <p:cNvPr id="3" name="Alt Başlık 2"/>
          <p:cNvSpPr>
            <a:spLocks noGrp="1"/>
          </p:cNvSpPr>
          <p:nvPr>
            <p:ph type="subTitle" idx="1"/>
          </p:nvPr>
        </p:nvSpPr>
        <p:spPr>
          <a:xfrm>
            <a:off x="1143000" y="3602038"/>
            <a:ext cx="6858000" cy="27699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a:xfrm>
            <a:off x="457200" y="6377940"/>
            <a:ext cx="2103120" cy="276999"/>
          </a:xfrm>
        </p:spPr>
        <p:txBody>
          <a:bodyPr/>
          <a:lstStyle/>
          <a:p>
            <a:fld id="{FE260DC0-1256-452D-BC4C-EA3B2A7AE429}" type="datetimeFigureOut">
              <a:rPr lang="tr-TR" smtClean="0"/>
              <a:t>30.04.2017</a:t>
            </a:fld>
            <a:endParaRPr lang="tr-TR"/>
          </a:p>
        </p:txBody>
      </p:sp>
      <p:sp>
        <p:nvSpPr>
          <p:cNvPr id="5" name="Altbilgi Yer Tutucusu 4"/>
          <p:cNvSpPr>
            <a:spLocks noGrp="1"/>
          </p:cNvSpPr>
          <p:nvPr>
            <p:ph type="ftr" sz="quarter" idx="11"/>
          </p:nvPr>
        </p:nvSpPr>
        <p:spPr>
          <a:xfrm>
            <a:off x="3108960" y="6377940"/>
            <a:ext cx="2926080" cy="276999"/>
          </a:xfrm>
        </p:spPr>
        <p:txBody>
          <a:bodyPr/>
          <a:lstStyle/>
          <a:p>
            <a:endParaRPr lang="tr-TR"/>
          </a:p>
        </p:txBody>
      </p:sp>
      <p:sp>
        <p:nvSpPr>
          <p:cNvPr id="6" name="Slayt Numarası Yer Tutucusu 5"/>
          <p:cNvSpPr>
            <a:spLocks noGrp="1"/>
          </p:cNvSpPr>
          <p:nvPr>
            <p:ph type="sldNum" sz="quarter" idx="12"/>
          </p:nvPr>
        </p:nvSpPr>
        <p:spPr>
          <a:xfrm>
            <a:off x="6583680" y="6377940"/>
            <a:ext cx="2103120" cy="276999"/>
          </a:xfrm>
        </p:spPr>
        <p:txBody>
          <a:bodyPr/>
          <a:lstStyle/>
          <a:p>
            <a:fld id="{9472BD41-2011-471B-A399-5908CA364501}" type="slidenum">
              <a:rPr lang="tr-TR" smtClean="0"/>
              <a:t>‹#›</a:t>
            </a:fld>
            <a:endParaRPr lang="tr-TR"/>
          </a:p>
        </p:txBody>
      </p:sp>
    </p:spTree>
    <p:extLst>
      <p:ext uri="{BB962C8B-B14F-4D97-AF65-F5344CB8AC3E}">
        <p14:creationId xmlns:p14="http://schemas.microsoft.com/office/powerpoint/2010/main" val="547556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İki İçerik">
    <p:spTree>
      <p:nvGrpSpPr>
        <p:cNvPr id="1" name=""/>
        <p:cNvGrpSpPr/>
        <p:nvPr/>
      </p:nvGrpSpPr>
      <p:grpSpPr>
        <a:xfrm>
          <a:off x="0" y="0"/>
          <a:ext cx="0" cy="0"/>
          <a:chOff x="0" y="0"/>
          <a:chExt cx="0" cy="0"/>
        </a:xfrm>
      </p:grpSpPr>
      <p:sp>
        <p:nvSpPr>
          <p:cNvPr id="2" name="Unvan 1"/>
          <p:cNvSpPr>
            <a:spLocks noGrp="1"/>
          </p:cNvSpPr>
          <p:nvPr>
            <p:ph type="title"/>
          </p:nvPr>
        </p:nvSpPr>
        <p:spPr>
          <a:xfrm>
            <a:off x="765505" y="530859"/>
            <a:ext cx="7612989" cy="677108"/>
          </a:xfrm>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628650" y="1825625"/>
            <a:ext cx="3886200" cy="1723549"/>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29150" y="1825625"/>
            <a:ext cx="3886200" cy="1723549"/>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a:xfrm>
            <a:off x="457200" y="6377940"/>
            <a:ext cx="2103120" cy="276999"/>
          </a:xfrm>
        </p:spPr>
        <p:txBody>
          <a:bodyPr/>
          <a:lstStyle/>
          <a:p>
            <a:fld id="{FE260DC0-1256-452D-BC4C-EA3B2A7AE429}" type="datetimeFigureOut">
              <a:rPr lang="tr-TR" smtClean="0"/>
              <a:t>30.04.2017</a:t>
            </a:fld>
            <a:endParaRPr lang="tr-TR"/>
          </a:p>
        </p:txBody>
      </p:sp>
      <p:sp>
        <p:nvSpPr>
          <p:cNvPr id="6" name="Altbilgi Yer Tutucusu 5"/>
          <p:cNvSpPr>
            <a:spLocks noGrp="1"/>
          </p:cNvSpPr>
          <p:nvPr>
            <p:ph type="ftr" sz="quarter" idx="11"/>
          </p:nvPr>
        </p:nvSpPr>
        <p:spPr>
          <a:xfrm>
            <a:off x="3108960" y="6377940"/>
            <a:ext cx="2926080" cy="276999"/>
          </a:xfrm>
        </p:spPr>
        <p:txBody>
          <a:bodyPr/>
          <a:lstStyle/>
          <a:p>
            <a:endParaRPr lang="tr-TR"/>
          </a:p>
        </p:txBody>
      </p:sp>
      <p:sp>
        <p:nvSpPr>
          <p:cNvPr id="7" name="Slayt Numarası Yer Tutucusu 6"/>
          <p:cNvSpPr>
            <a:spLocks noGrp="1"/>
          </p:cNvSpPr>
          <p:nvPr>
            <p:ph type="sldNum" sz="quarter" idx="12"/>
          </p:nvPr>
        </p:nvSpPr>
        <p:spPr>
          <a:xfrm>
            <a:off x="6583680" y="6377940"/>
            <a:ext cx="2103120" cy="276999"/>
          </a:xfrm>
        </p:spPr>
        <p:txBody>
          <a:bodyPr/>
          <a:lstStyle/>
          <a:p>
            <a:fld id="{9472BD41-2011-471B-A399-5908CA364501}" type="slidenum">
              <a:rPr lang="tr-TR" smtClean="0"/>
              <a:t>‹#›</a:t>
            </a:fld>
            <a:endParaRPr lang="tr-TR"/>
          </a:p>
        </p:txBody>
      </p:sp>
    </p:spTree>
    <p:extLst>
      <p:ext uri="{BB962C8B-B14F-4D97-AF65-F5344CB8AC3E}">
        <p14:creationId xmlns:p14="http://schemas.microsoft.com/office/powerpoint/2010/main" val="3648749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a:xfrm>
            <a:off x="457200" y="6377940"/>
            <a:ext cx="2103120" cy="276999"/>
          </a:xfrm>
        </p:spPr>
        <p:txBody>
          <a:bodyPr/>
          <a:lstStyle/>
          <a:p>
            <a:fld id="{FE260DC0-1256-452D-BC4C-EA3B2A7AE429}" type="datetimeFigureOut">
              <a:rPr lang="tr-TR" smtClean="0"/>
              <a:t>30.04.2017</a:t>
            </a:fld>
            <a:endParaRPr lang="tr-TR"/>
          </a:p>
        </p:txBody>
      </p:sp>
      <p:sp>
        <p:nvSpPr>
          <p:cNvPr id="3" name="Altbilgi Yer Tutucusu 2"/>
          <p:cNvSpPr>
            <a:spLocks noGrp="1"/>
          </p:cNvSpPr>
          <p:nvPr>
            <p:ph type="ftr" sz="quarter" idx="11"/>
          </p:nvPr>
        </p:nvSpPr>
        <p:spPr>
          <a:xfrm>
            <a:off x="3108960" y="6377940"/>
            <a:ext cx="2926080" cy="276999"/>
          </a:xfrm>
        </p:spPr>
        <p:txBody>
          <a:bodyPr/>
          <a:lstStyle/>
          <a:p>
            <a:endParaRPr lang="tr-TR"/>
          </a:p>
        </p:txBody>
      </p:sp>
      <p:sp>
        <p:nvSpPr>
          <p:cNvPr id="4" name="Slayt Numarası Yer Tutucusu 3"/>
          <p:cNvSpPr>
            <a:spLocks noGrp="1"/>
          </p:cNvSpPr>
          <p:nvPr>
            <p:ph type="sldNum" sz="quarter" idx="12"/>
          </p:nvPr>
        </p:nvSpPr>
        <p:spPr>
          <a:xfrm>
            <a:off x="6583680" y="6377940"/>
            <a:ext cx="2103120" cy="276999"/>
          </a:xfrm>
        </p:spPr>
        <p:txBody>
          <a:bodyPr/>
          <a:lstStyle/>
          <a:p>
            <a:fld id="{9472BD41-2011-471B-A399-5908CA364501}" type="slidenum">
              <a:rPr lang="tr-TR" smtClean="0"/>
              <a:t>‹#›</a:t>
            </a:fld>
            <a:endParaRPr lang="tr-TR"/>
          </a:p>
        </p:txBody>
      </p:sp>
    </p:spTree>
    <p:extLst>
      <p:ext uri="{BB962C8B-B14F-4D97-AF65-F5344CB8AC3E}">
        <p14:creationId xmlns:p14="http://schemas.microsoft.com/office/powerpoint/2010/main" val="2111682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png"/><Relationship Id="rId18" Type="http://schemas.openxmlformats.org/officeDocument/2006/relationships/image" Target="../media/image9.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17" Type="http://schemas.openxmlformats.org/officeDocument/2006/relationships/image" Target="../media/image8.png"/><Relationship Id="rId2" Type="http://schemas.openxmlformats.org/officeDocument/2006/relationships/slideLayout" Target="../slideLayouts/slideLayout2.xml"/><Relationship Id="rId16" Type="http://schemas.openxmlformats.org/officeDocument/2006/relationships/image" Target="../media/image7.png"/><Relationship Id="rId20"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image" Target="../media/image6.png"/><Relationship Id="rId10" Type="http://schemas.openxmlformats.org/officeDocument/2006/relationships/image" Target="../media/image1.png"/><Relationship Id="rId19" Type="http://schemas.openxmlformats.org/officeDocument/2006/relationships/image" Target="../media/image10.png"/><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6858000"/>
          </a:xfrm>
          <a:custGeom>
            <a:avLst/>
            <a:gdLst/>
            <a:ahLst/>
            <a:cxnLst/>
            <a:rect l="l" t="t" r="r" b="b"/>
            <a:pathLst>
              <a:path w="9144000" h="6858000">
                <a:moveTo>
                  <a:pt x="0" y="6858000"/>
                </a:moveTo>
                <a:lnTo>
                  <a:pt x="9144000" y="6858000"/>
                </a:lnTo>
                <a:lnTo>
                  <a:pt x="9144000" y="0"/>
                </a:lnTo>
                <a:lnTo>
                  <a:pt x="0" y="0"/>
                </a:lnTo>
                <a:lnTo>
                  <a:pt x="0" y="6858000"/>
                </a:lnTo>
                <a:close/>
              </a:path>
            </a:pathLst>
          </a:custGeom>
          <a:solidFill>
            <a:srgbClr val="000066"/>
          </a:solidFill>
        </p:spPr>
        <p:txBody>
          <a:bodyPr wrap="square" lIns="0" tIns="0" rIns="0" bIns="0" rtlCol="0"/>
          <a:lstStyle/>
          <a:p>
            <a:endParaRPr/>
          </a:p>
        </p:txBody>
      </p:sp>
      <p:sp>
        <p:nvSpPr>
          <p:cNvPr id="17" name="bk object 17"/>
          <p:cNvSpPr/>
          <p:nvPr/>
        </p:nvSpPr>
        <p:spPr>
          <a:xfrm>
            <a:off x="885825" y="1843151"/>
            <a:ext cx="8255000" cy="5014849"/>
          </a:xfrm>
          <a:prstGeom prst="rect">
            <a:avLst/>
          </a:prstGeom>
          <a:blipFill>
            <a:blip r:embed="rId10" cstate="print"/>
            <a:stretch>
              <a:fillRect/>
            </a:stretch>
          </a:blipFill>
        </p:spPr>
        <p:txBody>
          <a:bodyPr wrap="square" lIns="0" tIns="0" rIns="0" bIns="0" rtlCol="0"/>
          <a:lstStyle/>
          <a:p>
            <a:endParaRPr/>
          </a:p>
        </p:txBody>
      </p:sp>
      <p:sp>
        <p:nvSpPr>
          <p:cNvPr id="18" name="bk object 18"/>
          <p:cNvSpPr/>
          <p:nvPr/>
        </p:nvSpPr>
        <p:spPr>
          <a:xfrm>
            <a:off x="0" y="1843151"/>
            <a:ext cx="885825" cy="5014849"/>
          </a:xfrm>
          <a:prstGeom prst="rect">
            <a:avLst/>
          </a:prstGeom>
          <a:blipFill>
            <a:blip r:embed="rId11" cstate="print"/>
            <a:stretch>
              <a:fillRect/>
            </a:stretch>
          </a:blipFill>
        </p:spPr>
        <p:txBody>
          <a:bodyPr wrap="square" lIns="0" tIns="0" rIns="0" bIns="0" rtlCol="0"/>
          <a:lstStyle/>
          <a:p>
            <a:endParaRPr/>
          </a:p>
        </p:txBody>
      </p:sp>
      <p:sp>
        <p:nvSpPr>
          <p:cNvPr id="19" name="bk object 19"/>
          <p:cNvSpPr/>
          <p:nvPr/>
        </p:nvSpPr>
        <p:spPr>
          <a:xfrm>
            <a:off x="876300" y="6350"/>
            <a:ext cx="19050" cy="1103376"/>
          </a:xfrm>
          <a:prstGeom prst="rect">
            <a:avLst/>
          </a:prstGeom>
          <a:blipFill>
            <a:blip r:embed="rId12" cstate="print"/>
            <a:stretch>
              <a:fillRect/>
            </a:stretch>
          </a:blipFill>
        </p:spPr>
        <p:txBody>
          <a:bodyPr wrap="square" lIns="0" tIns="0" rIns="0" bIns="0" rtlCol="0"/>
          <a:lstStyle/>
          <a:p>
            <a:endParaRPr/>
          </a:p>
        </p:txBody>
      </p:sp>
      <p:sp>
        <p:nvSpPr>
          <p:cNvPr id="20" name="bk object 20"/>
          <p:cNvSpPr/>
          <p:nvPr/>
        </p:nvSpPr>
        <p:spPr>
          <a:xfrm>
            <a:off x="876300" y="2576576"/>
            <a:ext cx="19050" cy="4281424"/>
          </a:xfrm>
          <a:prstGeom prst="rect">
            <a:avLst/>
          </a:prstGeom>
          <a:blipFill>
            <a:blip r:embed="rId13" cstate="print"/>
            <a:stretch>
              <a:fillRect/>
            </a:stretch>
          </a:blipFill>
        </p:spPr>
        <p:txBody>
          <a:bodyPr wrap="square" lIns="0" tIns="0" rIns="0" bIns="0" rtlCol="0"/>
          <a:lstStyle/>
          <a:p>
            <a:endParaRPr/>
          </a:p>
        </p:txBody>
      </p:sp>
      <p:sp>
        <p:nvSpPr>
          <p:cNvPr id="21" name="bk object 21"/>
          <p:cNvSpPr/>
          <p:nvPr/>
        </p:nvSpPr>
        <p:spPr>
          <a:xfrm>
            <a:off x="1617725" y="1833626"/>
            <a:ext cx="7523099" cy="19050"/>
          </a:xfrm>
          <a:prstGeom prst="rect">
            <a:avLst/>
          </a:prstGeom>
          <a:blipFill>
            <a:blip r:embed="rId14" cstate="print"/>
            <a:stretch>
              <a:fillRect/>
            </a:stretch>
          </a:blipFill>
        </p:spPr>
        <p:txBody>
          <a:bodyPr wrap="square" lIns="0" tIns="0" rIns="0" bIns="0" rtlCol="0"/>
          <a:lstStyle/>
          <a:p>
            <a:endParaRPr/>
          </a:p>
        </p:txBody>
      </p:sp>
      <p:sp>
        <p:nvSpPr>
          <p:cNvPr id="22" name="bk object 22"/>
          <p:cNvSpPr/>
          <p:nvPr/>
        </p:nvSpPr>
        <p:spPr>
          <a:xfrm>
            <a:off x="876300" y="2176526"/>
            <a:ext cx="19050" cy="400050"/>
          </a:xfrm>
          <a:prstGeom prst="rect">
            <a:avLst/>
          </a:prstGeom>
          <a:blipFill>
            <a:blip r:embed="rId15" cstate="print"/>
            <a:stretch>
              <a:fillRect/>
            </a:stretch>
          </a:blipFill>
        </p:spPr>
        <p:txBody>
          <a:bodyPr wrap="square" lIns="0" tIns="0" rIns="0" bIns="0" rtlCol="0"/>
          <a:lstStyle/>
          <a:p>
            <a:endParaRPr/>
          </a:p>
        </p:txBody>
      </p:sp>
      <p:sp>
        <p:nvSpPr>
          <p:cNvPr id="23" name="bk object 23"/>
          <p:cNvSpPr/>
          <p:nvPr/>
        </p:nvSpPr>
        <p:spPr>
          <a:xfrm>
            <a:off x="876300" y="1109725"/>
            <a:ext cx="19050" cy="400050"/>
          </a:xfrm>
          <a:prstGeom prst="rect">
            <a:avLst/>
          </a:prstGeom>
          <a:blipFill>
            <a:blip r:embed="rId16" cstate="print"/>
            <a:stretch>
              <a:fillRect/>
            </a:stretch>
          </a:blipFill>
        </p:spPr>
        <p:txBody>
          <a:bodyPr wrap="square" lIns="0" tIns="0" rIns="0" bIns="0" rtlCol="0"/>
          <a:lstStyle/>
          <a:p>
            <a:endParaRPr/>
          </a:p>
        </p:txBody>
      </p:sp>
      <p:sp>
        <p:nvSpPr>
          <p:cNvPr id="24" name="bk object 24"/>
          <p:cNvSpPr/>
          <p:nvPr/>
        </p:nvSpPr>
        <p:spPr>
          <a:xfrm>
            <a:off x="876300" y="1509775"/>
            <a:ext cx="19050" cy="666750"/>
          </a:xfrm>
          <a:prstGeom prst="rect">
            <a:avLst/>
          </a:prstGeom>
          <a:blipFill>
            <a:blip r:embed="rId17" cstate="print"/>
            <a:stretch>
              <a:fillRect/>
            </a:stretch>
          </a:blipFill>
        </p:spPr>
        <p:txBody>
          <a:bodyPr wrap="square" lIns="0" tIns="0" rIns="0" bIns="0" rtlCol="0"/>
          <a:lstStyle/>
          <a:p>
            <a:endParaRPr/>
          </a:p>
        </p:txBody>
      </p:sp>
      <p:sp>
        <p:nvSpPr>
          <p:cNvPr id="25" name="bk object 25"/>
          <p:cNvSpPr/>
          <p:nvPr/>
        </p:nvSpPr>
        <p:spPr>
          <a:xfrm>
            <a:off x="0" y="1833626"/>
            <a:ext cx="557212" cy="19050"/>
          </a:xfrm>
          <a:prstGeom prst="rect">
            <a:avLst/>
          </a:prstGeom>
          <a:blipFill>
            <a:blip r:embed="rId18" cstate="print"/>
            <a:stretch>
              <a:fillRect/>
            </a:stretch>
          </a:blipFill>
        </p:spPr>
        <p:txBody>
          <a:bodyPr wrap="square" lIns="0" tIns="0" rIns="0" bIns="0" rtlCol="0"/>
          <a:lstStyle/>
          <a:p>
            <a:endParaRPr/>
          </a:p>
        </p:txBody>
      </p:sp>
      <p:sp>
        <p:nvSpPr>
          <p:cNvPr id="26" name="bk object 26"/>
          <p:cNvSpPr/>
          <p:nvPr/>
        </p:nvSpPr>
        <p:spPr>
          <a:xfrm>
            <a:off x="1217612" y="1833626"/>
            <a:ext cx="400113" cy="19050"/>
          </a:xfrm>
          <a:prstGeom prst="rect">
            <a:avLst/>
          </a:prstGeom>
          <a:blipFill>
            <a:blip r:embed="rId19" cstate="print"/>
            <a:stretch>
              <a:fillRect/>
            </a:stretch>
          </a:blipFill>
        </p:spPr>
        <p:txBody>
          <a:bodyPr wrap="square" lIns="0" tIns="0" rIns="0" bIns="0" rtlCol="0"/>
          <a:lstStyle/>
          <a:p>
            <a:endParaRPr/>
          </a:p>
        </p:txBody>
      </p:sp>
      <p:sp>
        <p:nvSpPr>
          <p:cNvPr id="27" name="bk object 27"/>
          <p:cNvSpPr/>
          <p:nvPr/>
        </p:nvSpPr>
        <p:spPr>
          <a:xfrm>
            <a:off x="552450" y="1833626"/>
            <a:ext cx="665162" cy="19050"/>
          </a:xfrm>
          <a:prstGeom prst="rect">
            <a:avLst/>
          </a:prstGeom>
          <a:blipFill>
            <a:blip r:embed="rId20" cstate="print"/>
            <a:stretch>
              <a:fillRect/>
            </a:stretch>
          </a:blipFill>
        </p:spPr>
        <p:txBody>
          <a:bodyPr wrap="square" lIns="0" tIns="0" rIns="0" bIns="0" rtlCol="0"/>
          <a:lstStyle/>
          <a:p>
            <a:endParaRPr/>
          </a:p>
        </p:txBody>
      </p:sp>
      <p:sp>
        <p:nvSpPr>
          <p:cNvPr id="2" name="Holder 2"/>
          <p:cNvSpPr>
            <a:spLocks noGrp="1"/>
          </p:cNvSpPr>
          <p:nvPr>
            <p:ph type="title"/>
          </p:nvPr>
        </p:nvSpPr>
        <p:spPr>
          <a:xfrm>
            <a:off x="765505" y="530859"/>
            <a:ext cx="7612989" cy="976630"/>
          </a:xfrm>
          <a:prstGeom prst="rect">
            <a:avLst/>
          </a:prstGeom>
        </p:spPr>
        <p:txBody>
          <a:bodyPr wrap="square" lIns="0" tIns="0" rIns="0" bIns="0">
            <a:spAutoFit/>
          </a:bodyPr>
          <a:lstStyle>
            <a:lvl1pPr>
              <a:defRPr sz="4400" b="1" i="0">
                <a:solidFill>
                  <a:srgbClr val="EAEAEA"/>
                </a:solidFill>
                <a:latin typeface="Tahoma"/>
                <a:cs typeface="Tahoma"/>
              </a:defRPr>
            </a:lvl1pPr>
          </a:lstStyle>
          <a:p>
            <a:endParaRPr/>
          </a:p>
        </p:txBody>
      </p:sp>
      <p:sp>
        <p:nvSpPr>
          <p:cNvPr id="3" name="Holder 3"/>
          <p:cNvSpPr>
            <a:spLocks noGrp="1"/>
          </p:cNvSpPr>
          <p:nvPr>
            <p:ph type="body" idx="1"/>
          </p:nvPr>
        </p:nvSpPr>
        <p:spPr>
          <a:xfrm>
            <a:off x="688720" y="2025015"/>
            <a:ext cx="7766558" cy="4064000"/>
          </a:xfrm>
          <a:prstGeom prst="rect">
            <a:avLst/>
          </a:prstGeom>
        </p:spPr>
        <p:txBody>
          <a:bodyPr wrap="square" lIns="0" tIns="0" rIns="0" bIns="0">
            <a:spAutoFit/>
          </a:bodyPr>
          <a:lstStyle>
            <a:lvl1pPr>
              <a:defRPr sz="2000" b="0" i="0">
                <a:solidFill>
                  <a:schemeClr val="bg1"/>
                </a:solidFill>
                <a:latin typeface="Tahoma"/>
                <a:cs typeface="Tahoma"/>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4/30/2017</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8" r:id="rId7"/>
    <p:sldLayoutId id="2147483669" r:id="rId8"/>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1.xml"/><Relationship Id="rId4" Type="http://schemas.openxmlformats.org/officeDocument/2006/relationships/image" Target="../media/image45.jpg"/></Relationships>
</file>

<file path=ppt/slides/_rels/slide2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jp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Layout" Target="../slideLayouts/slideLayout1.xml"/><Relationship Id="rId5" Type="http://schemas.openxmlformats.org/officeDocument/2006/relationships/image" Target="../media/image56.png"/><Relationship Id="rId4" Type="http://schemas.openxmlformats.org/officeDocument/2006/relationships/image" Target="../media/image5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2.jpg"/><Relationship Id="rId3" Type="http://schemas.openxmlformats.org/officeDocument/2006/relationships/image" Target="../media/image63.png"/><Relationship Id="rId7" Type="http://schemas.openxmlformats.org/officeDocument/2006/relationships/image" Target="../media/image66.png"/><Relationship Id="rId12" Type="http://schemas.openxmlformats.org/officeDocument/2006/relationships/image" Target="../media/image71.jpg"/><Relationship Id="rId2" Type="http://schemas.openxmlformats.org/officeDocument/2006/relationships/image" Target="../media/image62.png"/><Relationship Id="rId1" Type="http://schemas.openxmlformats.org/officeDocument/2006/relationships/slideLayout" Target="../slideLayouts/slideLayout3.xml"/><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13.png"/><Relationship Id="rId9" Type="http://schemas.openxmlformats.org/officeDocument/2006/relationships/image" Target="../media/image68.png"/><Relationship Id="rId14" Type="http://schemas.openxmlformats.org/officeDocument/2006/relationships/image" Target="../media/image73.png"/></Relationships>
</file>

<file path=ppt/slides/_rels/slide55.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3.png"/><Relationship Id="rId3" Type="http://schemas.openxmlformats.org/officeDocument/2006/relationships/image" Target="../media/image75.png"/><Relationship Id="rId7" Type="http://schemas.openxmlformats.org/officeDocument/2006/relationships/image" Target="../media/image23.png"/><Relationship Id="rId12" Type="http://schemas.openxmlformats.org/officeDocument/2006/relationships/image" Target="../media/image82.pn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77.png"/><Relationship Id="rId11" Type="http://schemas.openxmlformats.org/officeDocument/2006/relationships/image" Target="../media/image81.png"/><Relationship Id="rId5" Type="http://schemas.openxmlformats.org/officeDocument/2006/relationships/image" Target="../media/image17.png"/><Relationship Id="rId15" Type="http://schemas.openxmlformats.org/officeDocument/2006/relationships/image" Target="../media/image84.jpg"/><Relationship Id="rId10" Type="http://schemas.openxmlformats.org/officeDocument/2006/relationships/image" Target="../media/image80.png"/><Relationship Id="rId4" Type="http://schemas.openxmlformats.org/officeDocument/2006/relationships/image" Target="../media/image76.png"/><Relationship Id="rId9" Type="http://schemas.openxmlformats.org/officeDocument/2006/relationships/image" Target="../media/image79.png"/><Relationship Id="rId14" Type="http://schemas.openxmlformats.org/officeDocument/2006/relationships/image" Target="../media/image18.png"/></Relationships>
</file>

<file path=ppt/slides/_rels/slide56.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86.jp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8" Type="http://schemas.openxmlformats.org/officeDocument/2006/relationships/image" Target="../media/image92.png"/><Relationship Id="rId13" Type="http://schemas.openxmlformats.org/officeDocument/2006/relationships/image" Target="../media/image97.png"/><Relationship Id="rId18" Type="http://schemas.openxmlformats.org/officeDocument/2006/relationships/image" Target="../media/image102.png"/><Relationship Id="rId26" Type="http://schemas.openxmlformats.org/officeDocument/2006/relationships/image" Target="../media/image110.png"/><Relationship Id="rId39" Type="http://schemas.openxmlformats.org/officeDocument/2006/relationships/image" Target="../media/image123.png"/><Relationship Id="rId3" Type="http://schemas.openxmlformats.org/officeDocument/2006/relationships/image" Target="../media/image13.png"/><Relationship Id="rId21" Type="http://schemas.openxmlformats.org/officeDocument/2006/relationships/image" Target="../media/image105.png"/><Relationship Id="rId34" Type="http://schemas.openxmlformats.org/officeDocument/2006/relationships/image" Target="../media/image118.png"/><Relationship Id="rId42" Type="http://schemas.openxmlformats.org/officeDocument/2006/relationships/image" Target="../media/image126.png"/><Relationship Id="rId7" Type="http://schemas.openxmlformats.org/officeDocument/2006/relationships/image" Target="../media/image91.png"/><Relationship Id="rId12" Type="http://schemas.openxmlformats.org/officeDocument/2006/relationships/image" Target="../media/image96.png"/><Relationship Id="rId17" Type="http://schemas.openxmlformats.org/officeDocument/2006/relationships/image" Target="../media/image101.png"/><Relationship Id="rId25" Type="http://schemas.openxmlformats.org/officeDocument/2006/relationships/image" Target="../media/image109.png"/><Relationship Id="rId33" Type="http://schemas.openxmlformats.org/officeDocument/2006/relationships/image" Target="../media/image117.png"/><Relationship Id="rId38" Type="http://schemas.openxmlformats.org/officeDocument/2006/relationships/image" Target="../media/image122.png"/><Relationship Id="rId2" Type="http://schemas.openxmlformats.org/officeDocument/2006/relationships/image" Target="../media/image87.png"/><Relationship Id="rId16" Type="http://schemas.openxmlformats.org/officeDocument/2006/relationships/image" Target="../media/image100.png"/><Relationship Id="rId20" Type="http://schemas.openxmlformats.org/officeDocument/2006/relationships/image" Target="../media/image104.png"/><Relationship Id="rId29" Type="http://schemas.openxmlformats.org/officeDocument/2006/relationships/image" Target="../media/image113.png"/><Relationship Id="rId41" Type="http://schemas.openxmlformats.org/officeDocument/2006/relationships/image" Target="../media/image125.png"/><Relationship Id="rId1" Type="http://schemas.openxmlformats.org/officeDocument/2006/relationships/slideLayout" Target="../slideLayouts/slideLayout2.xml"/><Relationship Id="rId6" Type="http://schemas.openxmlformats.org/officeDocument/2006/relationships/image" Target="../media/image90.png"/><Relationship Id="rId11" Type="http://schemas.openxmlformats.org/officeDocument/2006/relationships/image" Target="../media/image95.png"/><Relationship Id="rId24" Type="http://schemas.openxmlformats.org/officeDocument/2006/relationships/image" Target="../media/image108.png"/><Relationship Id="rId32" Type="http://schemas.openxmlformats.org/officeDocument/2006/relationships/image" Target="../media/image116.png"/><Relationship Id="rId37" Type="http://schemas.openxmlformats.org/officeDocument/2006/relationships/image" Target="../media/image121.png"/><Relationship Id="rId40" Type="http://schemas.openxmlformats.org/officeDocument/2006/relationships/image" Target="../media/image124.png"/><Relationship Id="rId5" Type="http://schemas.openxmlformats.org/officeDocument/2006/relationships/image" Target="../media/image89.png"/><Relationship Id="rId15" Type="http://schemas.openxmlformats.org/officeDocument/2006/relationships/image" Target="../media/image99.png"/><Relationship Id="rId23" Type="http://schemas.openxmlformats.org/officeDocument/2006/relationships/image" Target="../media/image107.png"/><Relationship Id="rId28" Type="http://schemas.openxmlformats.org/officeDocument/2006/relationships/image" Target="../media/image112.png"/><Relationship Id="rId36" Type="http://schemas.openxmlformats.org/officeDocument/2006/relationships/image" Target="../media/image120.png"/><Relationship Id="rId10" Type="http://schemas.openxmlformats.org/officeDocument/2006/relationships/image" Target="../media/image94.png"/><Relationship Id="rId19" Type="http://schemas.openxmlformats.org/officeDocument/2006/relationships/image" Target="../media/image103.png"/><Relationship Id="rId31" Type="http://schemas.openxmlformats.org/officeDocument/2006/relationships/image" Target="../media/image115.png"/><Relationship Id="rId44" Type="http://schemas.openxmlformats.org/officeDocument/2006/relationships/image" Target="../media/image18.png"/><Relationship Id="rId4" Type="http://schemas.openxmlformats.org/officeDocument/2006/relationships/image" Target="../media/image88.png"/><Relationship Id="rId9" Type="http://schemas.openxmlformats.org/officeDocument/2006/relationships/image" Target="../media/image93.png"/><Relationship Id="rId14" Type="http://schemas.openxmlformats.org/officeDocument/2006/relationships/image" Target="../media/image98.png"/><Relationship Id="rId22" Type="http://schemas.openxmlformats.org/officeDocument/2006/relationships/image" Target="../media/image106.png"/><Relationship Id="rId27" Type="http://schemas.openxmlformats.org/officeDocument/2006/relationships/image" Target="../media/image111.png"/><Relationship Id="rId30" Type="http://schemas.openxmlformats.org/officeDocument/2006/relationships/image" Target="../media/image114.png"/><Relationship Id="rId35" Type="http://schemas.openxmlformats.org/officeDocument/2006/relationships/image" Target="../media/image119.png"/><Relationship Id="rId43" Type="http://schemas.openxmlformats.org/officeDocument/2006/relationships/image" Target="../media/image127.png"/></Relationships>
</file>

<file path=ppt/slides/_rels/slide59.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image" Target="../media/image128.jpg"/><Relationship Id="rId1" Type="http://schemas.openxmlformats.org/officeDocument/2006/relationships/slideLayout" Target="../slideLayouts/slideLayout5.xml"/><Relationship Id="rId4" Type="http://schemas.openxmlformats.org/officeDocument/2006/relationships/image" Target="../media/image13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140.png"/><Relationship Id="rId18" Type="http://schemas.openxmlformats.org/officeDocument/2006/relationships/image" Target="../media/image145.png"/><Relationship Id="rId26" Type="http://schemas.openxmlformats.org/officeDocument/2006/relationships/image" Target="../media/image153.png"/><Relationship Id="rId39" Type="http://schemas.openxmlformats.org/officeDocument/2006/relationships/image" Target="../media/image166.png"/><Relationship Id="rId3" Type="http://schemas.openxmlformats.org/officeDocument/2006/relationships/image" Target="../media/image132.png"/><Relationship Id="rId21" Type="http://schemas.openxmlformats.org/officeDocument/2006/relationships/image" Target="../media/image148.png"/><Relationship Id="rId34" Type="http://schemas.openxmlformats.org/officeDocument/2006/relationships/image" Target="../media/image161.png"/><Relationship Id="rId7" Type="http://schemas.openxmlformats.org/officeDocument/2006/relationships/image" Target="../media/image135.png"/><Relationship Id="rId12" Type="http://schemas.openxmlformats.org/officeDocument/2006/relationships/image" Target="../media/image139.png"/><Relationship Id="rId17" Type="http://schemas.openxmlformats.org/officeDocument/2006/relationships/image" Target="../media/image144.png"/><Relationship Id="rId25" Type="http://schemas.openxmlformats.org/officeDocument/2006/relationships/image" Target="../media/image152.png"/><Relationship Id="rId33" Type="http://schemas.openxmlformats.org/officeDocument/2006/relationships/image" Target="../media/image160.png"/><Relationship Id="rId38" Type="http://schemas.openxmlformats.org/officeDocument/2006/relationships/image" Target="../media/image165.png"/><Relationship Id="rId2" Type="http://schemas.openxmlformats.org/officeDocument/2006/relationships/image" Target="../media/image131.png"/><Relationship Id="rId16" Type="http://schemas.openxmlformats.org/officeDocument/2006/relationships/image" Target="../media/image143.png"/><Relationship Id="rId20" Type="http://schemas.openxmlformats.org/officeDocument/2006/relationships/image" Target="../media/image147.png"/><Relationship Id="rId29" Type="http://schemas.openxmlformats.org/officeDocument/2006/relationships/image" Target="../media/image156.png"/><Relationship Id="rId1" Type="http://schemas.openxmlformats.org/officeDocument/2006/relationships/slideLayout" Target="../slideLayouts/slideLayout2.xml"/><Relationship Id="rId6" Type="http://schemas.openxmlformats.org/officeDocument/2006/relationships/image" Target="../media/image134.png"/><Relationship Id="rId11" Type="http://schemas.openxmlformats.org/officeDocument/2006/relationships/image" Target="../media/image138.png"/><Relationship Id="rId24" Type="http://schemas.openxmlformats.org/officeDocument/2006/relationships/image" Target="../media/image151.png"/><Relationship Id="rId32" Type="http://schemas.openxmlformats.org/officeDocument/2006/relationships/image" Target="../media/image159.png"/><Relationship Id="rId37" Type="http://schemas.openxmlformats.org/officeDocument/2006/relationships/image" Target="../media/image164.png"/><Relationship Id="rId40" Type="http://schemas.openxmlformats.org/officeDocument/2006/relationships/image" Target="../media/image18.png"/><Relationship Id="rId5" Type="http://schemas.openxmlformats.org/officeDocument/2006/relationships/image" Target="../media/image13.png"/><Relationship Id="rId15" Type="http://schemas.openxmlformats.org/officeDocument/2006/relationships/image" Target="../media/image142.png"/><Relationship Id="rId23" Type="http://schemas.openxmlformats.org/officeDocument/2006/relationships/image" Target="../media/image150.png"/><Relationship Id="rId28" Type="http://schemas.openxmlformats.org/officeDocument/2006/relationships/image" Target="../media/image155.png"/><Relationship Id="rId36" Type="http://schemas.openxmlformats.org/officeDocument/2006/relationships/image" Target="../media/image163.png"/><Relationship Id="rId10" Type="http://schemas.openxmlformats.org/officeDocument/2006/relationships/image" Target="../media/image137.png"/><Relationship Id="rId19" Type="http://schemas.openxmlformats.org/officeDocument/2006/relationships/image" Target="../media/image146.png"/><Relationship Id="rId31" Type="http://schemas.openxmlformats.org/officeDocument/2006/relationships/image" Target="../media/image158.png"/><Relationship Id="rId4" Type="http://schemas.openxmlformats.org/officeDocument/2006/relationships/image" Target="../media/image133.png"/><Relationship Id="rId9" Type="http://schemas.openxmlformats.org/officeDocument/2006/relationships/image" Target="../media/image136.png"/><Relationship Id="rId14" Type="http://schemas.openxmlformats.org/officeDocument/2006/relationships/image" Target="../media/image141.png"/><Relationship Id="rId22" Type="http://schemas.openxmlformats.org/officeDocument/2006/relationships/image" Target="../media/image149.png"/><Relationship Id="rId27" Type="http://schemas.openxmlformats.org/officeDocument/2006/relationships/image" Target="../media/image154.png"/><Relationship Id="rId30" Type="http://schemas.openxmlformats.org/officeDocument/2006/relationships/image" Target="../media/image157.png"/><Relationship Id="rId35" Type="http://schemas.openxmlformats.org/officeDocument/2006/relationships/image" Target="../media/image162.png"/></Relationships>
</file>

<file path=ppt/slides/_rels/slide61.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18" Type="http://schemas.openxmlformats.org/officeDocument/2006/relationships/image" Target="../media/image28.jpg"/><Relationship Id="rId3" Type="http://schemas.openxmlformats.org/officeDocument/2006/relationships/image" Target="../media/image13.png"/><Relationship Id="rId21" Type="http://schemas.openxmlformats.org/officeDocument/2006/relationships/image" Target="../media/image31.jpg"/><Relationship Id="rId7" Type="http://schemas.openxmlformats.org/officeDocument/2006/relationships/image" Target="../media/image17.png"/><Relationship Id="rId12" Type="http://schemas.openxmlformats.org/officeDocument/2006/relationships/image" Target="../media/image22.png"/><Relationship Id="rId17" Type="http://schemas.openxmlformats.org/officeDocument/2006/relationships/image" Target="../media/image27.png"/><Relationship Id="rId2" Type="http://schemas.openxmlformats.org/officeDocument/2006/relationships/image" Target="../media/image167.png"/><Relationship Id="rId16" Type="http://schemas.openxmlformats.org/officeDocument/2006/relationships/image" Target="../media/image26.png"/><Relationship Id="rId20" Type="http://schemas.openxmlformats.org/officeDocument/2006/relationships/image" Target="../media/image30.jpg"/><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5" Type="http://schemas.openxmlformats.org/officeDocument/2006/relationships/image" Target="../media/image25.png"/><Relationship Id="rId23" Type="http://schemas.openxmlformats.org/officeDocument/2006/relationships/image" Target="../media/image33.jpg"/><Relationship Id="rId10" Type="http://schemas.openxmlformats.org/officeDocument/2006/relationships/image" Target="../media/image20.png"/><Relationship Id="rId19" Type="http://schemas.openxmlformats.org/officeDocument/2006/relationships/image" Target="../media/image29.jp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png"/><Relationship Id="rId22" Type="http://schemas.openxmlformats.org/officeDocument/2006/relationships/image" Target="../media/image32.jpg"/></Relationships>
</file>

<file path=ppt/slides/_rels/slide62.xml.rels><?xml version="1.0" encoding="UTF-8" standalone="yes"?>
<Relationships xmlns="http://schemas.openxmlformats.org/package/2006/relationships"><Relationship Id="rId8" Type="http://schemas.openxmlformats.org/officeDocument/2006/relationships/image" Target="../media/image172.png"/><Relationship Id="rId13" Type="http://schemas.openxmlformats.org/officeDocument/2006/relationships/image" Target="../media/image176.png"/><Relationship Id="rId18" Type="http://schemas.openxmlformats.org/officeDocument/2006/relationships/image" Target="../media/image181.png"/><Relationship Id="rId26" Type="http://schemas.openxmlformats.org/officeDocument/2006/relationships/image" Target="../media/image189.png"/><Relationship Id="rId3" Type="http://schemas.openxmlformats.org/officeDocument/2006/relationships/image" Target="../media/image13.png"/><Relationship Id="rId21" Type="http://schemas.openxmlformats.org/officeDocument/2006/relationships/image" Target="../media/image184.png"/><Relationship Id="rId7" Type="http://schemas.openxmlformats.org/officeDocument/2006/relationships/image" Target="../media/image171.png"/><Relationship Id="rId12" Type="http://schemas.openxmlformats.org/officeDocument/2006/relationships/image" Target="../media/image175.png"/><Relationship Id="rId17" Type="http://schemas.openxmlformats.org/officeDocument/2006/relationships/image" Target="../media/image180.png"/><Relationship Id="rId25" Type="http://schemas.openxmlformats.org/officeDocument/2006/relationships/image" Target="../media/image188.png"/><Relationship Id="rId33" Type="http://schemas.openxmlformats.org/officeDocument/2006/relationships/image" Target="../media/image18.png"/><Relationship Id="rId2" Type="http://schemas.openxmlformats.org/officeDocument/2006/relationships/image" Target="../media/image168.png"/><Relationship Id="rId16" Type="http://schemas.openxmlformats.org/officeDocument/2006/relationships/image" Target="../media/image179.png"/><Relationship Id="rId20" Type="http://schemas.openxmlformats.org/officeDocument/2006/relationships/image" Target="../media/image183.png"/><Relationship Id="rId29" Type="http://schemas.openxmlformats.org/officeDocument/2006/relationships/image" Target="../media/image192.png"/><Relationship Id="rId1" Type="http://schemas.openxmlformats.org/officeDocument/2006/relationships/slideLayout" Target="../slideLayouts/slideLayout2.xml"/><Relationship Id="rId6" Type="http://schemas.openxmlformats.org/officeDocument/2006/relationships/image" Target="../media/image103.png"/><Relationship Id="rId11" Type="http://schemas.openxmlformats.org/officeDocument/2006/relationships/image" Target="../media/image174.png"/><Relationship Id="rId24" Type="http://schemas.openxmlformats.org/officeDocument/2006/relationships/image" Target="../media/image187.png"/><Relationship Id="rId32" Type="http://schemas.openxmlformats.org/officeDocument/2006/relationships/image" Target="../media/image108.png"/><Relationship Id="rId5" Type="http://schemas.openxmlformats.org/officeDocument/2006/relationships/image" Target="../media/image170.png"/><Relationship Id="rId15" Type="http://schemas.openxmlformats.org/officeDocument/2006/relationships/image" Target="../media/image178.png"/><Relationship Id="rId23" Type="http://schemas.openxmlformats.org/officeDocument/2006/relationships/image" Target="../media/image186.png"/><Relationship Id="rId28" Type="http://schemas.openxmlformats.org/officeDocument/2006/relationships/image" Target="../media/image191.png"/><Relationship Id="rId10" Type="http://schemas.openxmlformats.org/officeDocument/2006/relationships/image" Target="../media/image173.png"/><Relationship Id="rId19" Type="http://schemas.openxmlformats.org/officeDocument/2006/relationships/image" Target="../media/image182.png"/><Relationship Id="rId31" Type="http://schemas.openxmlformats.org/officeDocument/2006/relationships/image" Target="../media/image194.png"/><Relationship Id="rId4" Type="http://schemas.openxmlformats.org/officeDocument/2006/relationships/image" Target="../media/image169.png"/><Relationship Id="rId9" Type="http://schemas.openxmlformats.org/officeDocument/2006/relationships/image" Target="../media/image89.png"/><Relationship Id="rId14" Type="http://schemas.openxmlformats.org/officeDocument/2006/relationships/image" Target="../media/image177.png"/><Relationship Id="rId22" Type="http://schemas.openxmlformats.org/officeDocument/2006/relationships/image" Target="../media/image185.png"/><Relationship Id="rId27" Type="http://schemas.openxmlformats.org/officeDocument/2006/relationships/image" Target="../media/image190.png"/><Relationship Id="rId30" Type="http://schemas.openxmlformats.org/officeDocument/2006/relationships/image" Target="../media/image193.png"/></Relationships>
</file>

<file path=ppt/slides/_rels/slide63.xml.rels><?xml version="1.0" encoding="UTF-8" standalone="yes"?>
<Relationships xmlns="http://schemas.openxmlformats.org/package/2006/relationships"><Relationship Id="rId2" Type="http://schemas.openxmlformats.org/officeDocument/2006/relationships/hyperlink" Target="https://www.ncbi.nlm.nih.gov/pmc/articles/PMC4668477/" TargetMode="Externa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196.emf"/><Relationship Id="rId2" Type="http://schemas.openxmlformats.org/officeDocument/2006/relationships/image" Target="../media/image195.emf"/><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197.wmf"/><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jpg"/><Relationship Id="rId3" Type="http://schemas.openxmlformats.org/officeDocument/2006/relationships/image" Target="../media/image14.png"/><Relationship Id="rId21" Type="http://schemas.openxmlformats.org/officeDocument/2006/relationships/image" Target="../media/image32.jp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jp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jpg"/><Relationship Id="rId1" Type="http://schemas.openxmlformats.org/officeDocument/2006/relationships/slideLayout" Target="../slideLayouts/slideLayout3.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jp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jp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99.jpeg"/><Relationship Id="rId2" Type="http://schemas.openxmlformats.org/officeDocument/2006/relationships/image" Target="../media/image198.jpeg"/><Relationship Id="rId1" Type="http://schemas.openxmlformats.org/officeDocument/2006/relationships/slideLayout" Target="../slideLayouts/slideLayout8.xml"/><Relationship Id="rId4" Type="http://schemas.openxmlformats.org/officeDocument/2006/relationships/image" Target="../media/image200.jpe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238125" y="1346597"/>
            <a:ext cx="8667750" cy="1790700"/>
          </a:xfrm>
        </p:spPr>
        <p:txBody>
          <a:bodyPr>
            <a:normAutofit fontScale="90000"/>
          </a:bodyPr>
          <a:lstStyle/>
          <a:p>
            <a:r>
              <a:rPr lang="tr-TR" b="1" dirty="0" err="1"/>
              <a:t>Histeroskopik</a:t>
            </a:r>
            <a:r>
              <a:rPr lang="tr-TR" b="1" dirty="0"/>
              <a:t> Rezeksiyon Sistemleri: </a:t>
            </a:r>
            <a:r>
              <a:rPr lang="tr-TR" sz="3300" dirty="0" err="1"/>
              <a:t>Monopolar</a:t>
            </a:r>
            <a:r>
              <a:rPr lang="tr-TR" sz="3300" dirty="0"/>
              <a:t>?, </a:t>
            </a:r>
            <a:r>
              <a:rPr lang="tr-TR" sz="3300" dirty="0" err="1"/>
              <a:t>Bipolar</a:t>
            </a:r>
            <a:r>
              <a:rPr lang="tr-TR" sz="3300" dirty="0"/>
              <a:t>?, </a:t>
            </a:r>
            <a:r>
              <a:rPr lang="tr-TR" sz="3300" dirty="0" err="1"/>
              <a:t>Morselatör</a:t>
            </a:r>
            <a:r>
              <a:rPr lang="tr-TR" sz="3300" dirty="0"/>
              <a:t>?</a:t>
            </a:r>
          </a:p>
        </p:txBody>
      </p:sp>
      <p:sp>
        <p:nvSpPr>
          <p:cNvPr id="3" name="Alt Başlık 2"/>
          <p:cNvSpPr>
            <a:spLocks noGrp="1"/>
          </p:cNvSpPr>
          <p:nvPr>
            <p:ph type="subTitle" idx="1"/>
          </p:nvPr>
        </p:nvSpPr>
        <p:spPr>
          <a:xfrm>
            <a:off x="1143000" y="4149328"/>
            <a:ext cx="6858000" cy="1241822"/>
          </a:xfrm>
        </p:spPr>
        <p:txBody>
          <a:bodyPr>
            <a:normAutofit/>
          </a:bodyPr>
          <a:lstStyle/>
          <a:p>
            <a:r>
              <a:rPr lang="tr-TR" sz="2100" dirty="0" err="1"/>
              <a:t>Dr.İsmail</a:t>
            </a:r>
            <a:r>
              <a:rPr lang="tr-TR" sz="2100" dirty="0"/>
              <a:t> ÇEPNİ</a:t>
            </a:r>
          </a:p>
          <a:p>
            <a:r>
              <a:rPr lang="tr-TR" sz="2100" b="1" dirty="0" err="1"/>
              <a:t>İ.Ü.Cerrahpaşa</a:t>
            </a:r>
            <a:r>
              <a:rPr lang="tr-TR" sz="2100" b="1" dirty="0"/>
              <a:t> Tıp Fakültesi</a:t>
            </a:r>
          </a:p>
          <a:p>
            <a:r>
              <a:rPr lang="tr-TR" sz="2100" b="1" dirty="0" err="1"/>
              <a:t>KadınHastalıkları</a:t>
            </a:r>
            <a:r>
              <a:rPr lang="tr-TR" sz="2100" b="1" dirty="0"/>
              <a:t> ve Doğum AD</a:t>
            </a:r>
          </a:p>
        </p:txBody>
      </p:sp>
    </p:spTree>
    <p:extLst>
      <p:ext uri="{BB962C8B-B14F-4D97-AF65-F5344CB8AC3E}">
        <p14:creationId xmlns:p14="http://schemas.microsoft.com/office/powerpoint/2010/main" val="12472379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p:cNvSpPr>
            <a:spLocks noGrp="1"/>
          </p:cNvSpPr>
          <p:nvPr>
            <p:ph idx="4294967295"/>
          </p:nvPr>
        </p:nvSpPr>
        <p:spPr>
          <a:xfrm>
            <a:off x="685800" y="457200"/>
            <a:ext cx="7886700" cy="3263504"/>
          </a:xfrm>
          <a:prstGeom prst="rect">
            <a:avLst/>
          </a:prstGeom>
        </p:spPr>
        <p:txBody>
          <a:bodyPr/>
          <a:lstStyle/>
          <a:p>
            <a:r>
              <a:rPr lang="tr-TR" altLang="tr-TR" dirty="0" smtClean="0">
                <a:solidFill>
                  <a:schemeClr val="bg1"/>
                </a:solidFill>
              </a:rPr>
              <a:t>Kesme genellikle devamlı bir sinüs dalga kullanılarak, </a:t>
            </a:r>
            <a:r>
              <a:rPr lang="tr-TR" altLang="tr-TR" dirty="0" err="1" smtClean="0">
                <a:solidFill>
                  <a:schemeClr val="bg1"/>
                </a:solidFill>
              </a:rPr>
              <a:t>Koagülasyon</a:t>
            </a:r>
            <a:r>
              <a:rPr lang="tr-TR" altLang="tr-TR" dirty="0" smtClean="0">
                <a:solidFill>
                  <a:schemeClr val="bg1"/>
                </a:solidFill>
              </a:rPr>
              <a:t> ise seri halinde sinüs dalga paketleri kullanılarak elde edilmektedir.</a:t>
            </a:r>
            <a:r>
              <a:rPr lang="en-US" altLang="tr-TR" dirty="0" smtClean="0">
                <a:solidFill>
                  <a:schemeClr val="bg1"/>
                </a:solidFill>
              </a:rPr>
              <a:t> </a:t>
            </a:r>
            <a:endParaRPr lang="tr-TR" altLang="tr-TR" dirty="0" smtClean="0">
              <a:solidFill>
                <a:schemeClr val="bg1"/>
              </a:solidFill>
            </a:endParaRPr>
          </a:p>
          <a:p>
            <a:r>
              <a:rPr lang="tr-TR" altLang="tr-TR" dirty="0" smtClean="0">
                <a:solidFill>
                  <a:schemeClr val="bg1"/>
                </a:solidFill>
              </a:rPr>
              <a:t>Cerrahlar ya bu iki dalga şeklinden birini seçmekte veya cerrahi gereksinimleri doğrultusunda her ikisini birlikte kullanmaktadırlar</a:t>
            </a:r>
            <a:r>
              <a:rPr lang="en-US" altLang="tr-TR" dirty="0" smtClean="0">
                <a:solidFill>
                  <a:schemeClr val="bg1"/>
                </a:solidFill>
              </a:rPr>
              <a:t>.</a:t>
            </a:r>
            <a:endParaRPr lang="tr-TR" altLang="tr-TR" dirty="0" smtClean="0">
              <a:solidFill>
                <a:schemeClr val="bg1"/>
              </a:solidFill>
            </a:endParaRPr>
          </a:p>
        </p:txBody>
      </p:sp>
      <p:sp>
        <p:nvSpPr>
          <p:cNvPr id="4" name="Footer Placeholder 3"/>
          <p:cNvSpPr>
            <a:spLocks noGrp="1"/>
          </p:cNvSpPr>
          <p:nvPr>
            <p:ph type="ftr" sz="quarter" idx="4294967295"/>
          </p:nvPr>
        </p:nvSpPr>
        <p:spPr>
          <a:xfrm>
            <a:off x="3028950" y="5624513"/>
            <a:ext cx="3086100" cy="273844"/>
          </a:xfrm>
          <a:prstGeom prst="rect">
            <a:avLst/>
          </a:prstGeom>
        </p:spPr>
        <p:txBody>
          <a:bodyPr/>
          <a:lstStyle/>
          <a:p>
            <a:pPr>
              <a:defRPr/>
            </a:pPr>
            <a:endParaRPr lang="en-US"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905000" y="2057400"/>
            <a:ext cx="5412242" cy="1752599"/>
          </a:xfrm>
          <a:prstGeom prst="rect">
            <a:avLst/>
          </a:prstGeom>
          <a:noFill/>
        </p:spPr>
      </p:pic>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3962400"/>
            <a:ext cx="5412242" cy="1757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55305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Content Placeholder 2"/>
          <p:cNvSpPr>
            <a:spLocks noGrp="1"/>
          </p:cNvSpPr>
          <p:nvPr>
            <p:ph idx="4294967295"/>
          </p:nvPr>
        </p:nvSpPr>
        <p:spPr>
          <a:xfrm>
            <a:off x="654698" y="2667000"/>
            <a:ext cx="7886700" cy="3263504"/>
          </a:xfrm>
          <a:prstGeom prst="rect">
            <a:avLst/>
          </a:prstGeom>
        </p:spPr>
        <p:txBody>
          <a:bodyPr/>
          <a:lstStyle/>
          <a:p>
            <a:r>
              <a:rPr lang="tr-TR" altLang="tr-TR" dirty="0" smtClean="0">
                <a:solidFill>
                  <a:schemeClr val="bg1"/>
                </a:solidFill>
              </a:rPr>
              <a:t>Bir ESU iki farklı </a:t>
            </a:r>
            <a:r>
              <a:rPr lang="tr-TR" altLang="tr-TR" dirty="0" err="1" smtClean="0">
                <a:solidFill>
                  <a:schemeClr val="bg1"/>
                </a:solidFill>
              </a:rPr>
              <a:t>modda</a:t>
            </a:r>
            <a:r>
              <a:rPr lang="tr-TR" altLang="tr-TR" dirty="0" smtClean="0">
                <a:solidFill>
                  <a:schemeClr val="bg1"/>
                </a:solidFill>
              </a:rPr>
              <a:t> kullanılabilmektedir; </a:t>
            </a:r>
            <a:r>
              <a:rPr lang="tr-TR" altLang="tr-TR" dirty="0" err="1" smtClean="0">
                <a:solidFill>
                  <a:schemeClr val="bg1"/>
                </a:solidFill>
              </a:rPr>
              <a:t>Monopolar</a:t>
            </a:r>
            <a:r>
              <a:rPr lang="tr-TR" altLang="tr-TR" dirty="0" smtClean="0">
                <a:solidFill>
                  <a:schemeClr val="bg1"/>
                </a:solidFill>
              </a:rPr>
              <a:t> </a:t>
            </a:r>
            <a:r>
              <a:rPr lang="tr-TR" altLang="tr-TR" dirty="0" err="1" smtClean="0">
                <a:solidFill>
                  <a:schemeClr val="bg1"/>
                </a:solidFill>
              </a:rPr>
              <a:t>mod</a:t>
            </a:r>
            <a:r>
              <a:rPr lang="tr-TR" altLang="tr-TR" dirty="0" smtClean="0">
                <a:solidFill>
                  <a:schemeClr val="bg1"/>
                </a:solidFill>
              </a:rPr>
              <a:t> ve </a:t>
            </a:r>
            <a:r>
              <a:rPr lang="tr-TR" altLang="tr-TR" dirty="0" err="1" smtClean="0">
                <a:solidFill>
                  <a:schemeClr val="bg1"/>
                </a:solidFill>
              </a:rPr>
              <a:t>bipolar</a:t>
            </a:r>
            <a:r>
              <a:rPr lang="tr-TR" altLang="tr-TR" dirty="0" smtClean="0">
                <a:solidFill>
                  <a:schemeClr val="bg1"/>
                </a:solidFill>
              </a:rPr>
              <a:t> </a:t>
            </a:r>
            <a:r>
              <a:rPr lang="tr-TR" altLang="tr-TR" dirty="0" err="1" smtClean="0">
                <a:solidFill>
                  <a:schemeClr val="bg1"/>
                </a:solidFill>
              </a:rPr>
              <a:t>mod</a:t>
            </a:r>
            <a:endParaRPr lang="tr-TR" altLang="tr-TR" dirty="0" smtClean="0">
              <a:solidFill>
                <a:schemeClr val="bg1"/>
              </a:solidFill>
            </a:endParaRPr>
          </a:p>
          <a:p>
            <a:r>
              <a:rPr lang="tr-TR" altLang="tr-TR" dirty="0" smtClean="0">
                <a:solidFill>
                  <a:schemeClr val="bg1"/>
                </a:solidFill>
              </a:rPr>
              <a:t>İkisi arasındaki en belirgin fark elektrik akımının dokuya giriş ve çıkış yöntemi arasındaki farktır. </a:t>
            </a:r>
          </a:p>
        </p:txBody>
      </p:sp>
      <p:sp>
        <p:nvSpPr>
          <p:cNvPr id="4" name="Footer Placeholder 3"/>
          <p:cNvSpPr>
            <a:spLocks noGrp="1"/>
          </p:cNvSpPr>
          <p:nvPr>
            <p:ph type="ftr" sz="quarter" idx="4294967295"/>
          </p:nvPr>
        </p:nvSpPr>
        <p:spPr>
          <a:xfrm>
            <a:off x="3028950" y="5624513"/>
            <a:ext cx="3086100" cy="273844"/>
          </a:xfrm>
          <a:prstGeom prst="rect">
            <a:avLst/>
          </a:prstGeom>
        </p:spPr>
        <p:txBody>
          <a:bodyPr/>
          <a:lstStyle/>
          <a:p>
            <a:pPr>
              <a:defRPr/>
            </a:pPr>
            <a:endParaRPr lang="en-US" dirty="0"/>
          </a:p>
        </p:txBody>
      </p:sp>
    </p:spTree>
    <p:extLst>
      <p:ext uri="{BB962C8B-B14F-4D97-AF65-F5344CB8AC3E}">
        <p14:creationId xmlns:p14="http://schemas.microsoft.com/office/powerpoint/2010/main" val="4985789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4"/>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983555" y="1905000"/>
            <a:ext cx="6822167" cy="2286000"/>
          </a:xfrm>
          <a:noFill/>
        </p:spPr>
      </p:pic>
      <p:pic>
        <p:nvPicPr>
          <p:cNvPr id="80899" name="Picture 7"/>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2844405" y="4346973"/>
            <a:ext cx="3726656" cy="425053"/>
          </a:xfrm>
          <a:noFill/>
        </p:spPr>
      </p:pic>
    </p:spTree>
    <p:extLst>
      <p:ext uri="{BB962C8B-B14F-4D97-AF65-F5344CB8AC3E}">
        <p14:creationId xmlns:p14="http://schemas.microsoft.com/office/powerpoint/2010/main" val="4562413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Content Placeholder 2"/>
          <p:cNvSpPr>
            <a:spLocks noGrp="1"/>
          </p:cNvSpPr>
          <p:nvPr>
            <p:ph idx="4294967295"/>
          </p:nvPr>
        </p:nvSpPr>
        <p:spPr>
          <a:xfrm>
            <a:off x="628650" y="2226469"/>
            <a:ext cx="7886700" cy="3263504"/>
          </a:xfrm>
          <a:prstGeom prst="rect">
            <a:avLst/>
          </a:prstGeom>
        </p:spPr>
        <p:txBody>
          <a:bodyPr/>
          <a:lstStyle/>
          <a:p>
            <a:r>
              <a:rPr lang="tr-TR" altLang="tr-TR" dirty="0" smtClean="0">
                <a:solidFill>
                  <a:schemeClr val="bg1"/>
                </a:solidFill>
              </a:rPr>
              <a:t>Prensip olarak elektro cerrahi dokunun aniden ısıtılmasını temel alan bir uygulamadır. </a:t>
            </a:r>
          </a:p>
          <a:p>
            <a:r>
              <a:rPr lang="tr-TR" altLang="tr-TR" dirty="0" smtClean="0">
                <a:solidFill>
                  <a:schemeClr val="bg1"/>
                </a:solidFill>
              </a:rPr>
              <a:t>Elektro cerrahi sırasındaki termodinamik olayları daha iyi anlayabilmek için biyolojik dokularda ısının genel etkilerini bilmek gereklidir. </a:t>
            </a:r>
          </a:p>
        </p:txBody>
      </p:sp>
      <p:sp>
        <p:nvSpPr>
          <p:cNvPr id="4" name="Footer Placeholder 3"/>
          <p:cNvSpPr>
            <a:spLocks noGrp="1"/>
          </p:cNvSpPr>
          <p:nvPr>
            <p:ph type="ftr" sz="quarter" idx="4294967295"/>
          </p:nvPr>
        </p:nvSpPr>
        <p:spPr>
          <a:xfrm>
            <a:off x="3028950" y="5624513"/>
            <a:ext cx="3086100" cy="273844"/>
          </a:xfrm>
          <a:prstGeom prst="rect">
            <a:avLst/>
          </a:prstGeom>
        </p:spPr>
        <p:txBody>
          <a:bodyPr/>
          <a:lstStyle/>
          <a:p>
            <a:pPr>
              <a:defRPr/>
            </a:pPr>
            <a:endParaRPr lang="en-US" dirty="0"/>
          </a:p>
        </p:txBody>
      </p:sp>
    </p:spTree>
    <p:extLst>
      <p:ext uri="{BB962C8B-B14F-4D97-AF65-F5344CB8AC3E}">
        <p14:creationId xmlns:p14="http://schemas.microsoft.com/office/powerpoint/2010/main" val="7114631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4"/>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33775" y="914400"/>
            <a:ext cx="9142215" cy="4419600"/>
          </a:xfrm>
          <a:prstGeom prst="rect">
            <a:avLst/>
          </a:prstGeom>
          <a:noFill/>
        </p:spPr>
      </p:pic>
    </p:spTree>
    <p:extLst>
      <p:ext uri="{BB962C8B-B14F-4D97-AF65-F5344CB8AC3E}">
        <p14:creationId xmlns:p14="http://schemas.microsoft.com/office/powerpoint/2010/main" val="40522130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1518026" y="696497"/>
            <a:ext cx="6172200" cy="369332"/>
          </a:xfrm>
        </p:spPr>
        <p:txBody>
          <a:bodyPr/>
          <a:lstStyle/>
          <a:p>
            <a:pPr marL="363474">
              <a:defRPr/>
            </a:pPr>
            <a:r>
              <a:rPr lang="tr-TR" sz="2400" dirty="0">
                <a:solidFill>
                  <a:schemeClr val="accent1">
                    <a:tint val="83000"/>
                    <a:satMod val="150000"/>
                  </a:schemeClr>
                </a:solidFill>
              </a:rPr>
              <a:t>Terminoloji </a:t>
            </a:r>
          </a:p>
        </p:txBody>
      </p:sp>
      <p:sp>
        <p:nvSpPr>
          <p:cNvPr id="45059" name="Rectangle 3"/>
          <p:cNvSpPr>
            <a:spLocks noGrp="1" noChangeArrowheads="1"/>
          </p:cNvSpPr>
          <p:nvPr>
            <p:ph idx="4294967295"/>
          </p:nvPr>
        </p:nvSpPr>
        <p:spPr>
          <a:xfrm>
            <a:off x="457200" y="1295400"/>
            <a:ext cx="8153400" cy="5105400"/>
          </a:xfrm>
          <a:prstGeom prst="rect">
            <a:avLst/>
          </a:prstGeom>
        </p:spPr>
        <p:txBody>
          <a:bodyPr>
            <a:noAutofit/>
          </a:bodyPr>
          <a:lstStyle/>
          <a:p>
            <a:pPr eaLnBrk="1" hangingPunct="1">
              <a:lnSpc>
                <a:spcPct val="80000"/>
              </a:lnSpc>
              <a:buFontTx/>
              <a:buNone/>
              <a:defRPr/>
            </a:pPr>
            <a:r>
              <a:rPr lang="tr-TR" sz="1600" dirty="0">
                <a:solidFill>
                  <a:schemeClr val="bg1"/>
                </a:solidFill>
              </a:rPr>
              <a:t>1. </a:t>
            </a:r>
            <a:r>
              <a:rPr lang="tr-TR" sz="1600" dirty="0" err="1">
                <a:solidFill>
                  <a:schemeClr val="bg1"/>
                </a:solidFill>
              </a:rPr>
              <a:t>Elektrocerrahi</a:t>
            </a:r>
            <a:r>
              <a:rPr lang="tr-TR" sz="1600" dirty="0">
                <a:solidFill>
                  <a:schemeClr val="bg1"/>
                </a:solidFill>
              </a:rPr>
              <a:t> (</a:t>
            </a:r>
            <a:r>
              <a:rPr lang="tr-TR" sz="1600" dirty="0" err="1">
                <a:solidFill>
                  <a:schemeClr val="bg1"/>
                </a:solidFill>
              </a:rPr>
              <a:t>electrosurgery</a:t>
            </a:r>
            <a:r>
              <a:rPr lang="tr-TR" sz="1600" dirty="0">
                <a:solidFill>
                  <a:schemeClr val="bg1"/>
                </a:solidFill>
              </a:rPr>
              <a:t>): Elektrik akımları aracılığıyla yapılan cerrahi uygulamalar.</a:t>
            </a:r>
          </a:p>
          <a:p>
            <a:pPr eaLnBrk="1" hangingPunct="1">
              <a:lnSpc>
                <a:spcPct val="80000"/>
              </a:lnSpc>
              <a:buFontTx/>
              <a:buNone/>
              <a:defRPr/>
            </a:pPr>
            <a:r>
              <a:rPr lang="tr-TR" sz="1600" dirty="0">
                <a:solidFill>
                  <a:schemeClr val="bg1"/>
                </a:solidFill>
              </a:rPr>
              <a:t>2. </a:t>
            </a:r>
            <a:r>
              <a:rPr lang="tr-TR" sz="1600" dirty="0" err="1">
                <a:solidFill>
                  <a:schemeClr val="bg1"/>
                </a:solidFill>
              </a:rPr>
              <a:t>Elektrokoterizasyon</a:t>
            </a:r>
            <a:r>
              <a:rPr lang="tr-TR" sz="1600" dirty="0">
                <a:solidFill>
                  <a:schemeClr val="bg1"/>
                </a:solidFill>
              </a:rPr>
              <a:t> (</a:t>
            </a:r>
            <a:r>
              <a:rPr lang="tr-TR" sz="1600" dirty="0" err="1">
                <a:solidFill>
                  <a:schemeClr val="bg1"/>
                </a:solidFill>
              </a:rPr>
              <a:t>electrocautery</a:t>
            </a:r>
            <a:r>
              <a:rPr lang="tr-TR" sz="1600" dirty="0">
                <a:solidFill>
                  <a:schemeClr val="bg1"/>
                </a:solidFill>
              </a:rPr>
              <a:t>): Dokuların, ucundan elektrik akımı geçen araçlarla yakılması, dağlanması.</a:t>
            </a:r>
          </a:p>
          <a:p>
            <a:pPr eaLnBrk="1" hangingPunct="1">
              <a:lnSpc>
                <a:spcPct val="80000"/>
              </a:lnSpc>
              <a:buFontTx/>
              <a:buNone/>
              <a:defRPr/>
            </a:pPr>
            <a:r>
              <a:rPr lang="tr-TR" sz="1600" dirty="0">
                <a:solidFill>
                  <a:schemeClr val="bg1"/>
                </a:solidFill>
              </a:rPr>
              <a:t>3. </a:t>
            </a:r>
            <a:r>
              <a:rPr lang="tr-TR" sz="1600" dirty="0" err="1">
                <a:solidFill>
                  <a:schemeClr val="bg1"/>
                </a:solidFill>
              </a:rPr>
              <a:t>Termokoterizasyon</a:t>
            </a:r>
            <a:r>
              <a:rPr lang="tr-TR" sz="1600" dirty="0">
                <a:solidFill>
                  <a:schemeClr val="bg1"/>
                </a:solidFill>
              </a:rPr>
              <a:t> (</a:t>
            </a:r>
            <a:r>
              <a:rPr lang="tr-TR" sz="1600" dirty="0" err="1">
                <a:solidFill>
                  <a:schemeClr val="bg1"/>
                </a:solidFill>
              </a:rPr>
              <a:t>thermocautery</a:t>
            </a:r>
            <a:r>
              <a:rPr lang="tr-TR" sz="1600" dirty="0">
                <a:solidFill>
                  <a:schemeClr val="bg1"/>
                </a:solidFill>
              </a:rPr>
              <a:t>): Elektrik akımı ile dokunun </a:t>
            </a:r>
            <a:r>
              <a:rPr lang="tr-TR" sz="1600" dirty="0" err="1">
                <a:solidFill>
                  <a:schemeClr val="bg1"/>
                </a:solidFill>
              </a:rPr>
              <a:t>koterize</a:t>
            </a:r>
            <a:r>
              <a:rPr lang="tr-TR" sz="1600" dirty="0">
                <a:solidFill>
                  <a:schemeClr val="bg1"/>
                </a:solidFill>
              </a:rPr>
              <a:t> edilmesi.</a:t>
            </a:r>
          </a:p>
          <a:p>
            <a:pPr eaLnBrk="1" hangingPunct="1">
              <a:lnSpc>
                <a:spcPct val="80000"/>
              </a:lnSpc>
              <a:buFontTx/>
              <a:buNone/>
              <a:defRPr/>
            </a:pPr>
            <a:r>
              <a:rPr lang="tr-TR" sz="1600" dirty="0">
                <a:solidFill>
                  <a:schemeClr val="bg1"/>
                </a:solidFill>
              </a:rPr>
              <a:t>4. </a:t>
            </a:r>
            <a:r>
              <a:rPr lang="tr-TR" sz="1600" dirty="0" err="1">
                <a:solidFill>
                  <a:schemeClr val="bg1"/>
                </a:solidFill>
              </a:rPr>
              <a:t>Elektrohemostasis</a:t>
            </a:r>
            <a:r>
              <a:rPr lang="tr-TR" sz="1600" dirty="0">
                <a:solidFill>
                  <a:schemeClr val="bg1"/>
                </a:solidFill>
              </a:rPr>
              <a:t> (</a:t>
            </a:r>
            <a:r>
              <a:rPr lang="tr-TR" sz="1600" dirty="0" err="1">
                <a:solidFill>
                  <a:schemeClr val="bg1"/>
                </a:solidFill>
              </a:rPr>
              <a:t>electrohemostasis</a:t>
            </a:r>
            <a:r>
              <a:rPr lang="tr-TR" sz="1600" dirty="0">
                <a:solidFill>
                  <a:schemeClr val="bg1"/>
                </a:solidFill>
              </a:rPr>
              <a:t>): Elektrik akımından yararlanılarak yapılan kanamayı durdurma uygulamaları.</a:t>
            </a:r>
          </a:p>
          <a:p>
            <a:pPr eaLnBrk="1" hangingPunct="1">
              <a:lnSpc>
                <a:spcPct val="80000"/>
              </a:lnSpc>
              <a:buFontTx/>
              <a:buNone/>
              <a:defRPr/>
            </a:pPr>
            <a:r>
              <a:rPr lang="tr-TR" sz="1600" dirty="0">
                <a:solidFill>
                  <a:schemeClr val="bg1"/>
                </a:solidFill>
              </a:rPr>
              <a:t>5. </a:t>
            </a:r>
            <a:r>
              <a:rPr lang="tr-TR" sz="1600" dirty="0" err="1">
                <a:solidFill>
                  <a:schemeClr val="bg1"/>
                </a:solidFill>
              </a:rPr>
              <a:t>Elektrokoagülasyon</a:t>
            </a:r>
            <a:r>
              <a:rPr lang="tr-TR" sz="1600" dirty="0">
                <a:solidFill>
                  <a:schemeClr val="bg1"/>
                </a:solidFill>
              </a:rPr>
              <a:t> (</a:t>
            </a:r>
            <a:r>
              <a:rPr lang="tr-TR" sz="1600" dirty="0" err="1">
                <a:solidFill>
                  <a:schemeClr val="bg1"/>
                </a:solidFill>
              </a:rPr>
              <a:t>electrocoagulation</a:t>
            </a:r>
            <a:r>
              <a:rPr lang="tr-TR" sz="1600" dirty="0">
                <a:solidFill>
                  <a:schemeClr val="bg1"/>
                </a:solidFill>
              </a:rPr>
              <a:t>): Yüksek frekanslı elektrik akımının (YFA) bir elektrotu aracılığı ile dokuda yapılan </a:t>
            </a:r>
            <a:r>
              <a:rPr lang="tr-TR" sz="1600" dirty="0" err="1">
                <a:solidFill>
                  <a:schemeClr val="bg1"/>
                </a:solidFill>
              </a:rPr>
              <a:t>koagülasyon</a:t>
            </a:r>
            <a:r>
              <a:rPr lang="tr-TR" sz="1600" dirty="0">
                <a:solidFill>
                  <a:schemeClr val="bg1"/>
                </a:solidFill>
              </a:rPr>
              <a:t> (pıhtılaştırma) işlemi.</a:t>
            </a:r>
          </a:p>
          <a:p>
            <a:pPr eaLnBrk="1" hangingPunct="1">
              <a:lnSpc>
                <a:spcPct val="80000"/>
              </a:lnSpc>
              <a:buFontTx/>
              <a:buNone/>
              <a:defRPr/>
            </a:pPr>
            <a:r>
              <a:rPr lang="tr-TR" sz="1600" dirty="0">
                <a:solidFill>
                  <a:schemeClr val="bg1"/>
                </a:solidFill>
              </a:rPr>
              <a:t>6. </a:t>
            </a:r>
            <a:r>
              <a:rPr lang="tr-TR" sz="1600" dirty="0" err="1">
                <a:solidFill>
                  <a:schemeClr val="bg1"/>
                </a:solidFill>
              </a:rPr>
              <a:t>Elektrodesikasyon</a:t>
            </a:r>
            <a:r>
              <a:rPr lang="tr-TR" sz="1600" dirty="0">
                <a:solidFill>
                  <a:schemeClr val="bg1"/>
                </a:solidFill>
              </a:rPr>
              <a:t> (</a:t>
            </a:r>
            <a:r>
              <a:rPr lang="tr-TR" sz="1600" dirty="0" err="1">
                <a:solidFill>
                  <a:schemeClr val="bg1"/>
                </a:solidFill>
              </a:rPr>
              <a:t>electrodesiccation</a:t>
            </a:r>
            <a:r>
              <a:rPr lang="tr-TR" sz="1600" dirty="0">
                <a:solidFill>
                  <a:schemeClr val="bg1"/>
                </a:solidFill>
              </a:rPr>
              <a:t>): YFA’ la dokuların kurutulması.</a:t>
            </a:r>
          </a:p>
          <a:p>
            <a:pPr eaLnBrk="1" hangingPunct="1">
              <a:lnSpc>
                <a:spcPct val="80000"/>
              </a:lnSpc>
              <a:buFontTx/>
              <a:buNone/>
              <a:defRPr/>
            </a:pPr>
            <a:endParaRPr lang="tr-TR" sz="1600" dirty="0">
              <a:solidFill>
                <a:schemeClr val="bg1"/>
              </a:solidFill>
            </a:endParaRPr>
          </a:p>
          <a:p>
            <a:pPr eaLnBrk="1" hangingPunct="1">
              <a:lnSpc>
                <a:spcPct val="80000"/>
              </a:lnSpc>
              <a:buFontTx/>
              <a:buNone/>
              <a:defRPr/>
            </a:pPr>
            <a:r>
              <a:rPr lang="tr-TR" sz="1600" dirty="0">
                <a:solidFill>
                  <a:schemeClr val="bg1"/>
                </a:solidFill>
              </a:rPr>
              <a:t>7. </a:t>
            </a:r>
            <a:r>
              <a:rPr lang="tr-TR" sz="1600" dirty="0" err="1">
                <a:solidFill>
                  <a:schemeClr val="bg1"/>
                </a:solidFill>
              </a:rPr>
              <a:t>Desikasyon</a:t>
            </a:r>
            <a:r>
              <a:rPr lang="tr-TR" sz="1600" dirty="0">
                <a:solidFill>
                  <a:schemeClr val="bg1"/>
                </a:solidFill>
              </a:rPr>
              <a:t> (</a:t>
            </a:r>
            <a:r>
              <a:rPr lang="tr-TR" sz="1600" dirty="0" err="1">
                <a:solidFill>
                  <a:schemeClr val="bg1"/>
                </a:solidFill>
              </a:rPr>
              <a:t>desiccation</a:t>
            </a:r>
            <a:r>
              <a:rPr lang="tr-TR" sz="1600" dirty="0">
                <a:solidFill>
                  <a:schemeClr val="bg1"/>
                </a:solidFill>
              </a:rPr>
              <a:t>): Kurutma, bir şeyi suyunu kaybettirerek kurutma. Doku sıcaklığının 600 C </a:t>
            </a:r>
            <a:r>
              <a:rPr lang="tr-TR" sz="1600" dirty="0" err="1">
                <a:solidFill>
                  <a:schemeClr val="bg1"/>
                </a:solidFill>
              </a:rPr>
              <a:t>nin</a:t>
            </a:r>
            <a:r>
              <a:rPr lang="tr-TR" sz="1600" dirty="0">
                <a:solidFill>
                  <a:schemeClr val="bg1"/>
                </a:solidFill>
              </a:rPr>
              <a:t> üzerine çıkması halinde hücrelerde görülen kuruma işlemi .</a:t>
            </a:r>
          </a:p>
          <a:p>
            <a:pPr eaLnBrk="1" hangingPunct="1">
              <a:lnSpc>
                <a:spcPct val="80000"/>
              </a:lnSpc>
              <a:buFontTx/>
              <a:buNone/>
              <a:defRPr/>
            </a:pPr>
            <a:r>
              <a:rPr lang="tr-TR" sz="1600" dirty="0">
                <a:solidFill>
                  <a:schemeClr val="bg1"/>
                </a:solidFill>
              </a:rPr>
              <a:t>8. </a:t>
            </a:r>
            <a:r>
              <a:rPr lang="tr-TR" sz="1600" dirty="0" err="1">
                <a:solidFill>
                  <a:schemeClr val="bg1"/>
                </a:solidFill>
              </a:rPr>
              <a:t>Elektroinsizyon</a:t>
            </a:r>
            <a:r>
              <a:rPr lang="tr-TR" sz="1600" dirty="0">
                <a:solidFill>
                  <a:schemeClr val="bg1"/>
                </a:solidFill>
              </a:rPr>
              <a:t> (</a:t>
            </a:r>
            <a:r>
              <a:rPr lang="tr-TR" sz="1600" dirty="0" err="1">
                <a:solidFill>
                  <a:schemeClr val="bg1"/>
                </a:solidFill>
              </a:rPr>
              <a:t>electroincission</a:t>
            </a:r>
            <a:r>
              <a:rPr lang="tr-TR" sz="1600" dirty="0">
                <a:solidFill>
                  <a:schemeClr val="bg1"/>
                </a:solidFill>
              </a:rPr>
              <a:t>): Dokuların YFA uygulayan </a:t>
            </a:r>
            <a:r>
              <a:rPr lang="tr-TR" sz="1600" dirty="0" err="1">
                <a:solidFill>
                  <a:schemeClr val="bg1"/>
                </a:solidFill>
              </a:rPr>
              <a:t>bistüriler</a:t>
            </a:r>
            <a:r>
              <a:rPr lang="tr-TR" sz="1600" dirty="0">
                <a:solidFill>
                  <a:schemeClr val="bg1"/>
                </a:solidFill>
              </a:rPr>
              <a:t> aracılığıyla kesilmesi, elektrik akımıyla kesi (</a:t>
            </a:r>
            <a:r>
              <a:rPr lang="tr-TR" sz="1600" dirty="0" err="1">
                <a:solidFill>
                  <a:schemeClr val="bg1"/>
                </a:solidFill>
              </a:rPr>
              <a:t>insizyon</a:t>
            </a:r>
            <a:r>
              <a:rPr lang="tr-TR" sz="1600" dirty="0">
                <a:solidFill>
                  <a:schemeClr val="bg1"/>
                </a:solidFill>
              </a:rPr>
              <a:t>) yapmak.</a:t>
            </a:r>
          </a:p>
          <a:p>
            <a:pPr eaLnBrk="1" hangingPunct="1">
              <a:lnSpc>
                <a:spcPct val="80000"/>
              </a:lnSpc>
              <a:buFontTx/>
              <a:buNone/>
              <a:defRPr/>
            </a:pPr>
            <a:r>
              <a:rPr lang="tr-TR" sz="1600" dirty="0">
                <a:solidFill>
                  <a:schemeClr val="bg1"/>
                </a:solidFill>
              </a:rPr>
              <a:t>9. </a:t>
            </a:r>
            <a:r>
              <a:rPr lang="tr-TR" sz="1600" dirty="0" err="1">
                <a:solidFill>
                  <a:schemeClr val="bg1"/>
                </a:solidFill>
              </a:rPr>
              <a:t>Elektroeksizyon</a:t>
            </a:r>
            <a:r>
              <a:rPr lang="tr-TR" sz="1600" dirty="0">
                <a:solidFill>
                  <a:schemeClr val="bg1"/>
                </a:solidFill>
              </a:rPr>
              <a:t>, </a:t>
            </a:r>
            <a:r>
              <a:rPr lang="tr-TR" sz="1600" dirty="0" err="1">
                <a:solidFill>
                  <a:schemeClr val="bg1"/>
                </a:solidFill>
              </a:rPr>
              <a:t>Elektrotomi</a:t>
            </a:r>
            <a:r>
              <a:rPr lang="tr-TR" sz="1600" dirty="0">
                <a:solidFill>
                  <a:schemeClr val="bg1"/>
                </a:solidFill>
              </a:rPr>
              <a:t> (</a:t>
            </a:r>
            <a:r>
              <a:rPr lang="tr-TR" sz="1600" dirty="0" err="1">
                <a:solidFill>
                  <a:schemeClr val="bg1"/>
                </a:solidFill>
              </a:rPr>
              <a:t>electroexcision</a:t>
            </a:r>
            <a:r>
              <a:rPr lang="tr-TR" sz="1600" dirty="0">
                <a:solidFill>
                  <a:schemeClr val="bg1"/>
                </a:solidFill>
              </a:rPr>
              <a:t>, </a:t>
            </a:r>
            <a:r>
              <a:rPr lang="tr-TR" sz="1600" dirty="0" err="1">
                <a:solidFill>
                  <a:schemeClr val="bg1"/>
                </a:solidFill>
              </a:rPr>
              <a:t>electrosection</a:t>
            </a:r>
            <a:r>
              <a:rPr lang="tr-TR" sz="1600" dirty="0">
                <a:solidFill>
                  <a:schemeClr val="bg1"/>
                </a:solidFill>
              </a:rPr>
              <a:t>, </a:t>
            </a:r>
            <a:r>
              <a:rPr lang="tr-TR" sz="1600" dirty="0" err="1">
                <a:solidFill>
                  <a:schemeClr val="bg1"/>
                </a:solidFill>
              </a:rPr>
              <a:t>electrotomy</a:t>
            </a:r>
            <a:r>
              <a:rPr lang="tr-TR" sz="1600" dirty="0">
                <a:solidFill>
                  <a:schemeClr val="bg1"/>
                </a:solidFill>
              </a:rPr>
              <a:t>, </a:t>
            </a:r>
            <a:r>
              <a:rPr lang="tr-TR" sz="1600" dirty="0" err="1">
                <a:solidFill>
                  <a:schemeClr val="bg1"/>
                </a:solidFill>
              </a:rPr>
              <a:t>acusection</a:t>
            </a:r>
            <a:r>
              <a:rPr lang="tr-TR" sz="1600" dirty="0">
                <a:solidFill>
                  <a:schemeClr val="bg1"/>
                </a:solidFill>
              </a:rPr>
              <a:t>): Elektrikle kesip çıkarma işlemi.</a:t>
            </a:r>
          </a:p>
          <a:p>
            <a:pPr eaLnBrk="1" hangingPunct="1">
              <a:lnSpc>
                <a:spcPct val="80000"/>
              </a:lnSpc>
              <a:buFontTx/>
              <a:buNone/>
              <a:defRPr/>
            </a:pPr>
            <a:r>
              <a:rPr lang="tr-TR" sz="1600" dirty="0">
                <a:solidFill>
                  <a:schemeClr val="bg1"/>
                </a:solidFill>
              </a:rPr>
              <a:t>10. </a:t>
            </a:r>
            <a:r>
              <a:rPr lang="tr-TR" sz="1600" dirty="0" err="1">
                <a:solidFill>
                  <a:schemeClr val="bg1"/>
                </a:solidFill>
              </a:rPr>
              <a:t>Elektrofulgurasyon</a:t>
            </a:r>
            <a:r>
              <a:rPr lang="tr-TR" sz="1600" dirty="0">
                <a:solidFill>
                  <a:schemeClr val="bg1"/>
                </a:solidFill>
              </a:rPr>
              <a:t> (</a:t>
            </a:r>
            <a:r>
              <a:rPr lang="tr-TR" sz="1600" dirty="0" err="1">
                <a:solidFill>
                  <a:schemeClr val="bg1"/>
                </a:solidFill>
              </a:rPr>
              <a:t>electrofulguration</a:t>
            </a:r>
            <a:r>
              <a:rPr lang="tr-TR" sz="1600" dirty="0">
                <a:solidFill>
                  <a:schemeClr val="bg1"/>
                </a:solidFill>
              </a:rPr>
              <a:t>): Dokuların YFA uygulanarak yakılması.</a:t>
            </a:r>
          </a:p>
          <a:p>
            <a:pPr eaLnBrk="1" hangingPunct="1">
              <a:lnSpc>
                <a:spcPct val="80000"/>
              </a:lnSpc>
              <a:buFontTx/>
              <a:buNone/>
              <a:defRPr/>
            </a:pPr>
            <a:r>
              <a:rPr lang="tr-TR" sz="1600" dirty="0">
                <a:solidFill>
                  <a:schemeClr val="bg1"/>
                </a:solidFill>
              </a:rPr>
              <a:t>11. </a:t>
            </a:r>
            <a:r>
              <a:rPr lang="tr-TR" sz="1600" dirty="0" err="1">
                <a:solidFill>
                  <a:schemeClr val="bg1"/>
                </a:solidFill>
              </a:rPr>
              <a:t>Fulgurasyon</a:t>
            </a:r>
            <a:r>
              <a:rPr lang="tr-TR" sz="1600" dirty="0">
                <a:solidFill>
                  <a:schemeClr val="bg1"/>
                </a:solidFill>
              </a:rPr>
              <a:t>: şimşek çakması, ani parlama.</a:t>
            </a:r>
          </a:p>
          <a:p>
            <a:pPr eaLnBrk="1" hangingPunct="1">
              <a:lnSpc>
                <a:spcPct val="80000"/>
              </a:lnSpc>
              <a:buFontTx/>
              <a:buNone/>
              <a:defRPr/>
            </a:pPr>
            <a:r>
              <a:rPr lang="tr-TR" sz="1600" dirty="0">
                <a:solidFill>
                  <a:schemeClr val="bg1"/>
                </a:solidFill>
              </a:rPr>
              <a:t>12. Karbonizasyon (</a:t>
            </a:r>
            <a:r>
              <a:rPr lang="tr-TR" sz="1600" dirty="0" err="1">
                <a:solidFill>
                  <a:schemeClr val="bg1"/>
                </a:solidFill>
              </a:rPr>
              <a:t>carbonisation</a:t>
            </a:r>
            <a:r>
              <a:rPr lang="tr-TR" sz="1600" dirty="0">
                <a:solidFill>
                  <a:schemeClr val="bg1"/>
                </a:solidFill>
              </a:rPr>
              <a:t>, </a:t>
            </a:r>
            <a:r>
              <a:rPr lang="tr-TR" sz="1600" dirty="0" err="1">
                <a:solidFill>
                  <a:schemeClr val="bg1"/>
                </a:solidFill>
              </a:rPr>
              <a:t>charring</a:t>
            </a:r>
            <a:r>
              <a:rPr lang="tr-TR" sz="1600" dirty="0">
                <a:solidFill>
                  <a:schemeClr val="bg1"/>
                </a:solidFill>
              </a:rPr>
              <a:t>): Kömürleşme, bir maddenin (ısıtılarak) diğer bölümlerini uzaklaştırarak karbonunu bırakmak.</a:t>
            </a:r>
          </a:p>
          <a:p>
            <a:pPr eaLnBrk="1" hangingPunct="1">
              <a:lnSpc>
                <a:spcPct val="80000"/>
              </a:lnSpc>
              <a:buFontTx/>
              <a:buNone/>
              <a:defRPr/>
            </a:pPr>
            <a:r>
              <a:rPr lang="tr-TR" sz="1600" dirty="0">
                <a:solidFill>
                  <a:schemeClr val="bg1"/>
                </a:solidFill>
              </a:rPr>
              <a:t>13. </a:t>
            </a:r>
            <a:r>
              <a:rPr lang="tr-TR" sz="1600" dirty="0" err="1">
                <a:solidFill>
                  <a:schemeClr val="bg1"/>
                </a:solidFill>
              </a:rPr>
              <a:t>Ablasyon</a:t>
            </a:r>
            <a:r>
              <a:rPr lang="tr-TR" sz="1600" dirty="0">
                <a:solidFill>
                  <a:schemeClr val="bg1"/>
                </a:solidFill>
              </a:rPr>
              <a:t> (</a:t>
            </a:r>
            <a:r>
              <a:rPr lang="tr-TR" sz="1600" dirty="0" err="1">
                <a:solidFill>
                  <a:schemeClr val="bg1"/>
                </a:solidFill>
              </a:rPr>
              <a:t>ablation</a:t>
            </a:r>
            <a:r>
              <a:rPr lang="tr-TR" sz="1600" dirty="0">
                <a:solidFill>
                  <a:schemeClr val="bg1"/>
                </a:solidFill>
              </a:rPr>
              <a:t>): Kesip çıkartma, tutunma yerinden kaynaşık olduğu yapıdan ayrılma.</a:t>
            </a:r>
          </a:p>
          <a:p>
            <a:pPr eaLnBrk="1" hangingPunct="1">
              <a:lnSpc>
                <a:spcPct val="80000"/>
              </a:lnSpc>
              <a:buFontTx/>
              <a:buNone/>
              <a:defRPr/>
            </a:pPr>
            <a:r>
              <a:rPr lang="tr-TR" sz="1600" dirty="0">
                <a:solidFill>
                  <a:schemeClr val="bg1"/>
                </a:solidFill>
              </a:rPr>
              <a:t>14. Elektrik bıçağı (</a:t>
            </a:r>
            <a:r>
              <a:rPr lang="tr-TR" sz="1600" dirty="0" err="1">
                <a:solidFill>
                  <a:schemeClr val="bg1"/>
                </a:solidFill>
              </a:rPr>
              <a:t>electric</a:t>
            </a:r>
            <a:r>
              <a:rPr lang="tr-TR" sz="1600" dirty="0">
                <a:solidFill>
                  <a:schemeClr val="bg1"/>
                </a:solidFill>
              </a:rPr>
              <a:t> </a:t>
            </a:r>
            <a:r>
              <a:rPr lang="tr-TR" sz="1600" dirty="0" err="1">
                <a:solidFill>
                  <a:schemeClr val="bg1"/>
                </a:solidFill>
              </a:rPr>
              <a:t>knife</a:t>
            </a:r>
            <a:r>
              <a:rPr lang="tr-TR" sz="1600" dirty="0">
                <a:solidFill>
                  <a:schemeClr val="bg1"/>
                </a:solidFill>
              </a:rPr>
              <a:t>): YFA’ </a:t>
            </a:r>
            <a:r>
              <a:rPr lang="tr-TR" sz="1600" dirty="0" err="1">
                <a:solidFill>
                  <a:schemeClr val="bg1"/>
                </a:solidFill>
              </a:rPr>
              <a:t>ın</a:t>
            </a:r>
            <a:r>
              <a:rPr lang="tr-TR" sz="1600" dirty="0">
                <a:solidFill>
                  <a:schemeClr val="bg1"/>
                </a:solidFill>
              </a:rPr>
              <a:t> etkisiyle dokuların kesilmesini sağlayan bıçak.</a:t>
            </a:r>
          </a:p>
          <a:p>
            <a:pPr eaLnBrk="1" hangingPunct="1">
              <a:lnSpc>
                <a:spcPct val="80000"/>
              </a:lnSpc>
              <a:buFontTx/>
              <a:buNone/>
              <a:defRPr/>
            </a:pPr>
            <a:endParaRPr lang="tr-TR" sz="1600" dirty="0">
              <a:solidFill>
                <a:schemeClr val="bg1"/>
              </a:solidFill>
            </a:endParaRPr>
          </a:p>
        </p:txBody>
      </p:sp>
    </p:spTree>
    <p:extLst>
      <p:ext uri="{BB962C8B-B14F-4D97-AF65-F5344CB8AC3E}">
        <p14:creationId xmlns:p14="http://schemas.microsoft.com/office/powerpoint/2010/main" val="3045762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7106" name="Rectangle 3"/>
          <p:cNvSpPr>
            <a:spLocks noGrp="1" noChangeArrowheads="1"/>
          </p:cNvSpPr>
          <p:nvPr>
            <p:ph idx="4294967295"/>
          </p:nvPr>
        </p:nvSpPr>
        <p:spPr>
          <a:xfrm>
            <a:off x="228600" y="914400"/>
            <a:ext cx="8763000" cy="5181599"/>
          </a:xfrm>
          <a:prstGeom prst="rect">
            <a:avLst/>
          </a:prstGeom>
        </p:spPr>
        <p:txBody>
          <a:bodyPr>
            <a:normAutofit fontScale="92500" lnSpcReduction="20000"/>
          </a:bodyPr>
          <a:lstStyle/>
          <a:p>
            <a:pPr eaLnBrk="1" hangingPunct="1">
              <a:lnSpc>
                <a:spcPct val="80000"/>
              </a:lnSpc>
              <a:buFontTx/>
              <a:buNone/>
              <a:defRPr/>
            </a:pPr>
            <a:r>
              <a:rPr lang="tr-TR" dirty="0">
                <a:solidFill>
                  <a:schemeClr val="bg1"/>
                </a:solidFill>
              </a:rPr>
              <a:t>15. </a:t>
            </a:r>
            <a:r>
              <a:rPr lang="tr-TR" dirty="0" err="1">
                <a:solidFill>
                  <a:schemeClr val="bg1"/>
                </a:solidFill>
              </a:rPr>
              <a:t>Elektrocerrahi</a:t>
            </a:r>
            <a:r>
              <a:rPr lang="tr-TR" dirty="0">
                <a:solidFill>
                  <a:schemeClr val="bg1"/>
                </a:solidFill>
              </a:rPr>
              <a:t> </a:t>
            </a:r>
            <a:r>
              <a:rPr lang="tr-TR" dirty="0" err="1">
                <a:solidFill>
                  <a:schemeClr val="bg1"/>
                </a:solidFill>
              </a:rPr>
              <a:t>bistürisi</a:t>
            </a:r>
            <a:r>
              <a:rPr lang="tr-TR" dirty="0">
                <a:solidFill>
                  <a:schemeClr val="bg1"/>
                </a:solidFill>
              </a:rPr>
              <a:t> (</a:t>
            </a:r>
            <a:r>
              <a:rPr lang="tr-TR" dirty="0" err="1">
                <a:solidFill>
                  <a:schemeClr val="bg1"/>
                </a:solidFill>
              </a:rPr>
              <a:t>electrosurgical</a:t>
            </a:r>
            <a:r>
              <a:rPr lang="tr-TR" dirty="0">
                <a:solidFill>
                  <a:schemeClr val="bg1"/>
                </a:solidFill>
              </a:rPr>
              <a:t> </a:t>
            </a:r>
            <a:r>
              <a:rPr lang="tr-TR" dirty="0" err="1">
                <a:solidFill>
                  <a:schemeClr val="bg1"/>
                </a:solidFill>
              </a:rPr>
              <a:t>scalpel</a:t>
            </a:r>
            <a:r>
              <a:rPr lang="tr-TR" dirty="0">
                <a:solidFill>
                  <a:schemeClr val="bg1"/>
                </a:solidFill>
              </a:rPr>
              <a:t> ): YFA’ la dokuları ayıran (kesen) bir çeşit </a:t>
            </a:r>
            <a:r>
              <a:rPr lang="tr-TR" dirty="0" err="1">
                <a:solidFill>
                  <a:schemeClr val="bg1"/>
                </a:solidFill>
              </a:rPr>
              <a:t>bistüri</a:t>
            </a:r>
            <a:r>
              <a:rPr lang="tr-TR" dirty="0">
                <a:solidFill>
                  <a:schemeClr val="bg1"/>
                </a:solidFill>
              </a:rPr>
              <a:t>.</a:t>
            </a:r>
          </a:p>
          <a:p>
            <a:pPr eaLnBrk="1" hangingPunct="1">
              <a:lnSpc>
                <a:spcPct val="80000"/>
              </a:lnSpc>
              <a:buFontTx/>
              <a:buNone/>
              <a:defRPr/>
            </a:pPr>
            <a:r>
              <a:rPr lang="tr-TR" dirty="0">
                <a:solidFill>
                  <a:schemeClr val="bg1"/>
                </a:solidFill>
              </a:rPr>
              <a:t>16. </a:t>
            </a:r>
            <a:r>
              <a:rPr lang="tr-TR" dirty="0" err="1">
                <a:solidFill>
                  <a:schemeClr val="bg1"/>
                </a:solidFill>
              </a:rPr>
              <a:t>Termokoagülasyon</a:t>
            </a:r>
            <a:r>
              <a:rPr lang="tr-TR" dirty="0">
                <a:solidFill>
                  <a:schemeClr val="bg1"/>
                </a:solidFill>
              </a:rPr>
              <a:t> (</a:t>
            </a:r>
            <a:r>
              <a:rPr lang="tr-TR" dirty="0" err="1">
                <a:solidFill>
                  <a:schemeClr val="bg1"/>
                </a:solidFill>
              </a:rPr>
              <a:t>thermocoagulation</a:t>
            </a:r>
            <a:r>
              <a:rPr lang="tr-TR" dirty="0">
                <a:solidFill>
                  <a:schemeClr val="bg1"/>
                </a:solidFill>
              </a:rPr>
              <a:t>): Sıcaklık etkisiyle </a:t>
            </a:r>
            <a:r>
              <a:rPr lang="tr-TR" dirty="0" err="1">
                <a:solidFill>
                  <a:schemeClr val="bg1"/>
                </a:solidFill>
              </a:rPr>
              <a:t>koagülasyon</a:t>
            </a:r>
            <a:r>
              <a:rPr lang="tr-TR" dirty="0">
                <a:solidFill>
                  <a:schemeClr val="bg1"/>
                </a:solidFill>
              </a:rPr>
              <a:t> yapılması.</a:t>
            </a:r>
          </a:p>
          <a:p>
            <a:pPr eaLnBrk="1" hangingPunct="1">
              <a:lnSpc>
                <a:spcPct val="80000"/>
              </a:lnSpc>
              <a:buFontTx/>
              <a:buNone/>
              <a:defRPr/>
            </a:pPr>
            <a:r>
              <a:rPr lang="tr-TR" dirty="0">
                <a:solidFill>
                  <a:schemeClr val="bg1"/>
                </a:solidFill>
              </a:rPr>
              <a:t>17. Rezistans (</a:t>
            </a:r>
            <a:r>
              <a:rPr lang="tr-TR" dirty="0" err="1">
                <a:solidFill>
                  <a:schemeClr val="bg1"/>
                </a:solidFill>
              </a:rPr>
              <a:t>resistance</a:t>
            </a:r>
            <a:r>
              <a:rPr lang="tr-TR" dirty="0">
                <a:solidFill>
                  <a:schemeClr val="bg1"/>
                </a:solidFill>
              </a:rPr>
              <a:t>): Bir maddenin (veya sistemin) doğru akıma karşı gösterdiği direnç.</a:t>
            </a:r>
          </a:p>
          <a:p>
            <a:pPr eaLnBrk="1" hangingPunct="1">
              <a:lnSpc>
                <a:spcPct val="80000"/>
              </a:lnSpc>
              <a:buFontTx/>
              <a:buNone/>
              <a:defRPr/>
            </a:pPr>
            <a:r>
              <a:rPr lang="tr-TR" dirty="0">
                <a:solidFill>
                  <a:schemeClr val="bg1"/>
                </a:solidFill>
              </a:rPr>
              <a:t>18. </a:t>
            </a:r>
            <a:r>
              <a:rPr lang="tr-TR" dirty="0" err="1">
                <a:solidFill>
                  <a:schemeClr val="bg1"/>
                </a:solidFill>
              </a:rPr>
              <a:t>İmpedans</a:t>
            </a:r>
            <a:r>
              <a:rPr lang="tr-TR" dirty="0">
                <a:solidFill>
                  <a:schemeClr val="bg1"/>
                </a:solidFill>
              </a:rPr>
              <a:t> (</a:t>
            </a:r>
            <a:r>
              <a:rPr lang="tr-TR" dirty="0" err="1">
                <a:solidFill>
                  <a:schemeClr val="bg1"/>
                </a:solidFill>
              </a:rPr>
              <a:t>impedance</a:t>
            </a:r>
            <a:r>
              <a:rPr lang="tr-TR" dirty="0">
                <a:solidFill>
                  <a:schemeClr val="bg1"/>
                </a:solidFill>
              </a:rPr>
              <a:t>): Bir maddenin (veya sistemin) alternatif akıma karşı gösterdiği direnç.</a:t>
            </a:r>
          </a:p>
          <a:p>
            <a:pPr eaLnBrk="1" hangingPunct="1">
              <a:lnSpc>
                <a:spcPct val="80000"/>
              </a:lnSpc>
              <a:buFontTx/>
              <a:buNone/>
              <a:defRPr/>
            </a:pPr>
            <a:r>
              <a:rPr lang="tr-TR" dirty="0">
                <a:solidFill>
                  <a:schemeClr val="bg1"/>
                </a:solidFill>
              </a:rPr>
              <a:t>19. Beyaz </a:t>
            </a:r>
            <a:r>
              <a:rPr lang="tr-TR" dirty="0" err="1">
                <a:solidFill>
                  <a:schemeClr val="bg1"/>
                </a:solidFill>
              </a:rPr>
              <a:t>koagülasyon</a:t>
            </a:r>
            <a:r>
              <a:rPr lang="tr-TR" dirty="0">
                <a:solidFill>
                  <a:schemeClr val="bg1"/>
                </a:solidFill>
              </a:rPr>
              <a:t> (</a:t>
            </a:r>
            <a:r>
              <a:rPr lang="tr-TR" dirty="0" err="1">
                <a:solidFill>
                  <a:schemeClr val="bg1"/>
                </a:solidFill>
              </a:rPr>
              <a:t>white</a:t>
            </a:r>
            <a:r>
              <a:rPr lang="tr-TR" dirty="0">
                <a:solidFill>
                  <a:schemeClr val="bg1"/>
                </a:solidFill>
              </a:rPr>
              <a:t> </a:t>
            </a:r>
            <a:r>
              <a:rPr lang="tr-TR" dirty="0" err="1">
                <a:solidFill>
                  <a:schemeClr val="bg1"/>
                </a:solidFill>
              </a:rPr>
              <a:t>coagulation</a:t>
            </a:r>
            <a:r>
              <a:rPr lang="tr-TR" dirty="0">
                <a:solidFill>
                  <a:schemeClr val="bg1"/>
                </a:solidFill>
              </a:rPr>
              <a:t>): 45 0C </a:t>
            </a:r>
            <a:r>
              <a:rPr lang="tr-TR" dirty="0" err="1">
                <a:solidFill>
                  <a:schemeClr val="bg1"/>
                </a:solidFill>
              </a:rPr>
              <a:t>nin</a:t>
            </a:r>
            <a:r>
              <a:rPr lang="tr-TR" dirty="0">
                <a:solidFill>
                  <a:schemeClr val="bg1"/>
                </a:solidFill>
              </a:rPr>
              <a:t> üzerinde hücrelerin proteinlerinin jel haline geldiği geri dönüşümsüz durum.</a:t>
            </a:r>
          </a:p>
          <a:p>
            <a:pPr eaLnBrk="1" hangingPunct="1">
              <a:lnSpc>
                <a:spcPct val="80000"/>
              </a:lnSpc>
              <a:buFontTx/>
              <a:buNone/>
              <a:defRPr/>
            </a:pPr>
            <a:r>
              <a:rPr lang="tr-TR" dirty="0">
                <a:solidFill>
                  <a:schemeClr val="bg1"/>
                </a:solidFill>
              </a:rPr>
              <a:t>20. </a:t>
            </a:r>
            <a:r>
              <a:rPr lang="tr-TR" dirty="0" err="1">
                <a:solidFill>
                  <a:schemeClr val="bg1"/>
                </a:solidFill>
              </a:rPr>
              <a:t>Monopolar</a:t>
            </a:r>
            <a:r>
              <a:rPr lang="tr-TR" dirty="0">
                <a:solidFill>
                  <a:schemeClr val="bg1"/>
                </a:solidFill>
              </a:rPr>
              <a:t> sistem: Tek kutuplu sistem.</a:t>
            </a:r>
          </a:p>
          <a:p>
            <a:pPr eaLnBrk="1" hangingPunct="1">
              <a:lnSpc>
                <a:spcPct val="80000"/>
              </a:lnSpc>
              <a:buFontTx/>
              <a:buNone/>
              <a:defRPr/>
            </a:pPr>
            <a:r>
              <a:rPr lang="tr-TR" dirty="0">
                <a:solidFill>
                  <a:schemeClr val="bg1"/>
                </a:solidFill>
              </a:rPr>
              <a:t>21. </a:t>
            </a:r>
            <a:r>
              <a:rPr lang="tr-TR" dirty="0" err="1">
                <a:solidFill>
                  <a:schemeClr val="bg1"/>
                </a:solidFill>
              </a:rPr>
              <a:t>Bipolar</a:t>
            </a:r>
            <a:r>
              <a:rPr lang="tr-TR" dirty="0">
                <a:solidFill>
                  <a:schemeClr val="bg1"/>
                </a:solidFill>
              </a:rPr>
              <a:t> sistem: İki kutuplu sistem</a:t>
            </a:r>
          </a:p>
          <a:p>
            <a:pPr eaLnBrk="1" hangingPunct="1">
              <a:lnSpc>
                <a:spcPct val="80000"/>
              </a:lnSpc>
              <a:buFontTx/>
              <a:buNone/>
              <a:defRPr/>
            </a:pPr>
            <a:r>
              <a:rPr lang="tr-TR" dirty="0">
                <a:solidFill>
                  <a:schemeClr val="bg1"/>
                </a:solidFill>
              </a:rPr>
              <a:t>22. Tam dalga YFA: FW (</a:t>
            </a:r>
            <a:r>
              <a:rPr lang="tr-TR" dirty="0" err="1">
                <a:solidFill>
                  <a:schemeClr val="bg1"/>
                </a:solidFill>
              </a:rPr>
              <a:t>full</a:t>
            </a:r>
            <a:r>
              <a:rPr lang="tr-TR" dirty="0">
                <a:solidFill>
                  <a:schemeClr val="bg1"/>
                </a:solidFill>
              </a:rPr>
              <a:t> </a:t>
            </a:r>
            <a:r>
              <a:rPr lang="tr-TR" dirty="0" err="1">
                <a:solidFill>
                  <a:schemeClr val="bg1"/>
                </a:solidFill>
              </a:rPr>
              <a:t>rectification</a:t>
            </a:r>
            <a:r>
              <a:rPr lang="tr-TR" dirty="0">
                <a:solidFill>
                  <a:schemeClr val="bg1"/>
                </a:solidFill>
              </a:rPr>
              <a:t> </a:t>
            </a:r>
            <a:r>
              <a:rPr lang="tr-TR" dirty="0" err="1">
                <a:solidFill>
                  <a:schemeClr val="bg1"/>
                </a:solidFill>
              </a:rPr>
              <a:t>wave</a:t>
            </a:r>
            <a:r>
              <a:rPr lang="tr-TR" dirty="0">
                <a:solidFill>
                  <a:schemeClr val="bg1"/>
                </a:solidFill>
              </a:rPr>
              <a:t>) veya modüle edilmemiş yüksek frekanslı akım (YFA).</a:t>
            </a:r>
          </a:p>
          <a:p>
            <a:pPr eaLnBrk="1" hangingPunct="1">
              <a:lnSpc>
                <a:spcPct val="80000"/>
              </a:lnSpc>
              <a:buFontTx/>
              <a:buNone/>
              <a:defRPr/>
            </a:pPr>
            <a:r>
              <a:rPr lang="tr-TR" dirty="0">
                <a:solidFill>
                  <a:schemeClr val="bg1"/>
                </a:solidFill>
              </a:rPr>
              <a:t>23. Modüle edilmiş YFA: YFA’ </a:t>
            </a:r>
            <a:r>
              <a:rPr lang="tr-TR" dirty="0" err="1">
                <a:solidFill>
                  <a:schemeClr val="bg1"/>
                </a:solidFill>
              </a:rPr>
              <a:t>mın</a:t>
            </a:r>
            <a:r>
              <a:rPr lang="tr-TR" dirty="0">
                <a:solidFill>
                  <a:schemeClr val="bg1"/>
                </a:solidFill>
              </a:rPr>
              <a:t> düşük frekanslı bir akımla genliğinin değiştirilmesi ile elde edilen ve doku üzerindeki etkileri tam dalga </a:t>
            </a:r>
            <a:r>
              <a:rPr lang="tr-TR" dirty="0" err="1">
                <a:solidFill>
                  <a:schemeClr val="bg1"/>
                </a:solidFill>
              </a:rPr>
              <a:t>YFA’dan</a:t>
            </a:r>
            <a:r>
              <a:rPr lang="tr-TR" dirty="0">
                <a:solidFill>
                  <a:schemeClr val="bg1"/>
                </a:solidFill>
              </a:rPr>
              <a:t> farklı olan akım türü.</a:t>
            </a:r>
          </a:p>
          <a:p>
            <a:pPr eaLnBrk="1" hangingPunct="1">
              <a:lnSpc>
                <a:spcPct val="80000"/>
              </a:lnSpc>
              <a:buFontTx/>
              <a:buNone/>
              <a:defRPr/>
            </a:pPr>
            <a:r>
              <a:rPr lang="tr-TR" dirty="0">
                <a:solidFill>
                  <a:schemeClr val="bg1"/>
                </a:solidFill>
              </a:rPr>
              <a:t>24. Sönümlü Dalga Üreteci (</a:t>
            </a:r>
            <a:r>
              <a:rPr lang="tr-TR" dirty="0" err="1">
                <a:solidFill>
                  <a:schemeClr val="bg1"/>
                </a:solidFill>
              </a:rPr>
              <a:t>spark</a:t>
            </a:r>
            <a:r>
              <a:rPr lang="tr-TR" dirty="0">
                <a:solidFill>
                  <a:schemeClr val="bg1"/>
                </a:solidFill>
              </a:rPr>
              <a:t> </a:t>
            </a:r>
            <a:r>
              <a:rPr lang="tr-TR" dirty="0" err="1">
                <a:solidFill>
                  <a:schemeClr val="bg1"/>
                </a:solidFill>
              </a:rPr>
              <a:t>gap</a:t>
            </a:r>
            <a:r>
              <a:rPr lang="tr-TR" dirty="0">
                <a:solidFill>
                  <a:schemeClr val="bg1"/>
                </a:solidFill>
              </a:rPr>
              <a:t> </a:t>
            </a:r>
            <a:r>
              <a:rPr lang="tr-TR" dirty="0" err="1">
                <a:solidFill>
                  <a:schemeClr val="bg1"/>
                </a:solidFill>
              </a:rPr>
              <a:t>generator</a:t>
            </a:r>
            <a:r>
              <a:rPr lang="tr-TR" dirty="0">
                <a:solidFill>
                  <a:schemeClr val="bg1"/>
                </a:solidFill>
              </a:rPr>
              <a:t>): Genliği, yüksekten başlayıp sıfırlandıktan sonra tekrar en yükseğe çıkan dalga üreten basit </a:t>
            </a:r>
            <a:r>
              <a:rPr lang="tr-TR" dirty="0" err="1">
                <a:solidFill>
                  <a:schemeClr val="bg1"/>
                </a:solidFill>
              </a:rPr>
              <a:t>elektrokoter</a:t>
            </a:r>
            <a:r>
              <a:rPr lang="tr-TR" dirty="0">
                <a:solidFill>
                  <a:schemeClr val="bg1"/>
                </a:solidFill>
              </a:rPr>
              <a:t>.</a:t>
            </a:r>
          </a:p>
          <a:p>
            <a:pPr eaLnBrk="1" hangingPunct="1">
              <a:lnSpc>
                <a:spcPct val="80000"/>
              </a:lnSpc>
              <a:buFontTx/>
              <a:buNone/>
              <a:defRPr/>
            </a:pPr>
            <a:r>
              <a:rPr lang="tr-TR" dirty="0">
                <a:solidFill>
                  <a:schemeClr val="bg1"/>
                </a:solidFill>
              </a:rPr>
              <a:t>25. Modülasyon: YFA’ </a:t>
            </a:r>
            <a:r>
              <a:rPr lang="tr-TR" dirty="0" err="1">
                <a:solidFill>
                  <a:schemeClr val="bg1"/>
                </a:solidFill>
              </a:rPr>
              <a:t>mın</a:t>
            </a:r>
            <a:r>
              <a:rPr lang="tr-TR" dirty="0">
                <a:solidFill>
                  <a:schemeClr val="bg1"/>
                </a:solidFill>
              </a:rPr>
              <a:t> daha düşük frekanslı bir akımla şekillendirilmesi.</a:t>
            </a:r>
          </a:p>
          <a:p>
            <a:pPr eaLnBrk="1" hangingPunct="1">
              <a:lnSpc>
                <a:spcPct val="80000"/>
              </a:lnSpc>
              <a:buFontTx/>
              <a:buNone/>
              <a:defRPr/>
            </a:pPr>
            <a:r>
              <a:rPr lang="tr-TR" dirty="0">
                <a:solidFill>
                  <a:schemeClr val="bg1"/>
                </a:solidFill>
              </a:rPr>
              <a:t>26. Oturma elektrotu: Hastanın üzerine oturduğu geniş yüzeyli metal plaka.</a:t>
            </a:r>
          </a:p>
          <a:p>
            <a:pPr eaLnBrk="1" hangingPunct="1">
              <a:lnSpc>
                <a:spcPct val="80000"/>
              </a:lnSpc>
              <a:buFontTx/>
              <a:buNone/>
              <a:defRPr/>
            </a:pPr>
            <a:r>
              <a:rPr lang="tr-TR" dirty="0">
                <a:solidFill>
                  <a:schemeClr val="bg1"/>
                </a:solidFill>
              </a:rPr>
              <a:t>27. El elektrotu: Hastanın elinde tuttuğu metal çubuk şeklindeki elektrot.</a:t>
            </a:r>
          </a:p>
          <a:p>
            <a:pPr eaLnBrk="1" hangingPunct="1">
              <a:lnSpc>
                <a:spcPct val="80000"/>
              </a:lnSpc>
              <a:buFontTx/>
              <a:buNone/>
              <a:defRPr/>
            </a:pPr>
            <a:r>
              <a:rPr lang="tr-TR" dirty="0">
                <a:solidFill>
                  <a:schemeClr val="bg1"/>
                </a:solidFill>
              </a:rPr>
              <a:t>28. Kolluk veya manşet tip elektrot: Kalaydan yapılan, hastanın alt koluna deri veya plastik bantlarla sabitleştirilen elektrot.</a:t>
            </a:r>
          </a:p>
          <a:p>
            <a:pPr eaLnBrk="1" hangingPunct="1">
              <a:lnSpc>
                <a:spcPct val="80000"/>
              </a:lnSpc>
              <a:buFontTx/>
              <a:buNone/>
              <a:defRPr/>
            </a:pPr>
            <a:r>
              <a:rPr lang="tr-TR" dirty="0">
                <a:solidFill>
                  <a:schemeClr val="bg1"/>
                </a:solidFill>
              </a:rPr>
              <a:t>29. </a:t>
            </a:r>
            <a:r>
              <a:rPr lang="tr-TR" dirty="0" err="1">
                <a:solidFill>
                  <a:schemeClr val="bg1"/>
                </a:solidFill>
              </a:rPr>
              <a:t>Koblasyon</a:t>
            </a:r>
            <a:r>
              <a:rPr lang="tr-TR" dirty="0">
                <a:solidFill>
                  <a:schemeClr val="bg1"/>
                </a:solidFill>
              </a:rPr>
              <a:t> (</a:t>
            </a:r>
            <a:r>
              <a:rPr lang="tr-TR" dirty="0" err="1">
                <a:solidFill>
                  <a:schemeClr val="bg1"/>
                </a:solidFill>
              </a:rPr>
              <a:t>coblation</a:t>
            </a:r>
            <a:r>
              <a:rPr lang="tr-TR" dirty="0">
                <a:solidFill>
                  <a:schemeClr val="bg1"/>
                </a:solidFill>
              </a:rPr>
              <a:t>): Dokuyu kesme ve </a:t>
            </a:r>
            <a:r>
              <a:rPr lang="tr-TR" dirty="0" err="1">
                <a:solidFill>
                  <a:schemeClr val="bg1"/>
                </a:solidFill>
              </a:rPr>
              <a:t>koagülasyon</a:t>
            </a:r>
            <a:r>
              <a:rPr lang="tr-TR" dirty="0">
                <a:solidFill>
                  <a:schemeClr val="bg1"/>
                </a:solidFill>
              </a:rPr>
              <a:t> işlemini tuzlu su ortamında </a:t>
            </a:r>
            <a:r>
              <a:rPr lang="tr-TR" dirty="0" err="1">
                <a:solidFill>
                  <a:schemeClr val="bg1"/>
                </a:solidFill>
              </a:rPr>
              <a:t>bipolar</a:t>
            </a:r>
            <a:r>
              <a:rPr lang="tr-TR" dirty="0">
                <a:solidFill>
                  <a:schemeClr val="bg1"/>
                </a:solidFill>
              </a:rPr>
              <a:t> tekniğin kullanılması ile gerçekleştiren bir tekniktir.</a:t>
            </a:r>
          </a:p>
          <a:p>
            <a:pPr eaLnBrk="1" hangingPunct="1">
              <a:lnSpc>
                <a:spcPct val="80000"/>
              </a:lnSpc>
              <a:buFontTx/>
              <a:buNone/>
              <a:defRPr/>
            </a:pPr>
            <a:endParaRPr lang="tr-TR" dirty="0">
              <a:solidFill>
                <a:schemeClr val="bg1"/>
              </a:solidFill>
            </a:endParaRPr>
          </a:p>
        </p:txBody>
      </p:sp>
    </p:spTree>
    <p:extLst>
      <p:ext uri="{BB962C8B-B14F-4D97-AF65-F5344CB8AC3E}">
        <p14:creationId xmlns:p14="http://schemas.microsoft.com/office/powerpoint/2010/main" val="5338846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387" name="Content Placeholder 2"/>
          <p:cNvSpPr>
            <a:spLocks noGrp="1"/>
          </p:cNvSpPr>
          <p:nvPr>
            <p:ph idx="4294967295"/>
          </p:nvPr>
        </p:nvSpPr>
        <p:spPr>
          <a:xfrm>
            <a:off x="628650" y="2226469"/>
            <a:ext cx="7886700" cy="3323987"/>
          </a:xfrm>
          <a:prstGeom prst="rect">
            <a:avLst/>
          </a:prstGeom>
        </p:spPr>
        <p:txBody>
          <a:bodyPr/>
          <a:lstStyle/>
          <a:p>
            <a:r>
              <a:rPr lang="tr-TR" altLang="tr-TR" dirty="0"/>
              <a:t> </a:t>
            </a:r>
            <a:r>
              <a:rPr lang="tr-TR" altLang="tr-TR" dirty="0" smtClean="0"/>
              <a:t>  </a:t>
            </a:r>
            <a:r>
              <a:rPr lang="tr-TR" altLang="tr-TR" sz="2400" dirty="0" smtClean="0"/>
              <a:t>K</a:t>
            </a:r>
            <a:r>
              <a:rPr lang="tr-TR" altLang="tr-TR" sz="2400" dirty="0" smtClean="0">
                <a:solidFill>
                  <a:schemeClr val="bg1"/>
                </a:solidFill>
              </a:rPr>
              <a:t>esme ve </a:t>
            </a:r>
            <a:r>
              <a:rPr lang="tr-TR" altLang="tr-TR" sz="2400" dirty="0" err="1" smtClean="0">
                <a:solidFill>
                  <a:schemeClr val="bg1"/>
                </a:solidFill>
              </a:rPr>
              <a:t>koagülasyon</a:t>
            </a:r>
            <a:r>
              <a:rPr lang="tr-TR" altLang="tr-TR" sz="2400" dirty="0" smtClean="0">
                <a:solidFill>
                  <a:schemeClr val="bg1"/>
                </a:solidFill>
              </a:rPr>
              <a:t> etkisi üç şekilde kontrol edilir </a:t>
            </a:r>
            <a:r>
              <a:rPr lang="en-US" altLang="tr-TR" sz="2400" dirty="0" smtClean="0">
                <a:solidFill>
                  <a:schemeClr val="bg1"/>
                </a:solidFill>
              </a:rPr>
              <a:t>: </a:t>
            </a:r>
            <a:endParaRPr lang="tr-TR" altLang="tr-TR" sz="2400" dirty="0" smtClean="0">
              <a:solidFill>
                <a:schemeClr val="bg1"/>
              </a:solidFill>
            </a:endParaRPr>
          </a:p>
          <a:p>
            <a:pPr>
              <a:buFont typeface="Arial" panose="020B0604020202020204" pitchFamily="34" charset="0"/>
              <a:buNone/>
            </a:pPr>
            <a:r>
              <a:rPr lang="tr-TR" altLang="tr-TR" sz="2400" dirty="0" smtClean="0">
                <a:solidFill>
                  <a:schemeClr val="bg1"/>
                </a:solidFill>
              </a:rPr>
              <a:t>-  Aktif elektrotla doku arasındaki temas alanı</a:t>
            </a:r>
          </a:p>
          <a:p>
            <a:pPr>
              <a:buFont typeface="Arial" panose="020B0604020202020204" pitchFamily="34" charset="0"/>
              <a:buNone/>
            </a:pPr>
            <a:r>
              <a:rPr lang="tr-TR" altLang="tr-TR" sz="2400" dirty="0" smtClean="0">
                <a:solidFill>
                  <a:schemeClr val="bg1"/>
                </a:solidFill>
              </a:rPr>
              <a:t>-  Elektrik akım yoğunluğu</a:t>
            </a:r>
            <a:r>
              <a:rPr lang="en-US" altLang="tr-TR" sz="2400" dirty="0" smtClean="0">
                <a:solidFill>
                  <a:schemeClr val="bg1"/>
                </a:solidFill>
              </a:rPr>
              <a:t>, </a:t>
            </a:r>
            <a:endParaRPr lang="tr-TR" altLang="tr-TR" sz="2400" dirty="0" smtClean="0">
              <a:solidFill>
                <a:schemeClr val="bg1"/>
              </a:solidFill>
            </a:endParaRPr>
          </a:p>
          <a:p>
            <a:pPr marL="342900" indent="-342900">
              <a:buFontTx/>
              <a:buChar char="-"/>
            </a:pPr>
            <a:r>
              <a:rPr lang="tr-TR" altLang="tr-TR" sz="2400" dirty="0" smtClean="0">
                <a:solidFill>
                  <a:schemeClr val="bg1"/>
                </a:solidFill>
              </a:rPr>
              <a:t>ve</a:t>
            </a:r>
            <a:r>
              <a:rPr lang="en-US" altLang="tr-TR" sz="2400" dirty="0" smtClean="0">
                <a:solidFill>
                  <a:schemeClr val="bg1"/>
                </a:solidFill>
              </a:rPr>
              <a:t> </a:t>
            </a:r>
            <a:r>
              <a:rPr lang="tr-TR" altLang="tr-TR" sz="2400" dirty="0" smtClean="0">
                <a:solidFill>
                  <a:schemeClr val="bg1"/>
                </a:solidFill>
              </a:rPr>
              <a:t>uygulama süresi</a:t>
            </a:r>
            <a:r>
              <a:rPr lang="en-US" altLang="tr-TR" sz="2400" dirty="0" smtClean="0">
                <a:solidFill>
                  <a:schemeClr val="bg1"/>
                </a:solidFill>
              </a:rPr>
              <a:t>.</a:t>
            </a:r>
            <a:endParaRPr lang="tr-TR" altLang="tr-TR" sz="2400" dirty="0" smtClean="0">
              <a:solidFill>
                <a:schemeClr val="bg1"/>
              </a:solidFill>
            </a:endParaRPr>
          </a:p>
          <a:p>
            <a:r>
              <a:rPr lang="tr-TR" altLang="tr-TR" sz="2400" dirty="0" smtClean="0"/>
              <a:t>-   akım yoğunluğu için </a:t>
            </a:r>
            <a:r>
              <a:rPr lang="tr-TR" altLang="tr-TR" sz="2400" dirty="0"/>
              <a:t>genellikle aktif elektrot </a:t>
            </a:r>
            <a:r>
              <a:rPr lang="tr-TR" altLang="tr-TR" sz="2400" dirty="0" smtClean="0"/>
              <a:t>tipi </a:t>
            </a:r>
            <a:r>
              <a:rPr lang="tr-TR" altLang="tr-TR" sz="2400" dirty="0"/>
              <a:t>ve </a:t>
            </a:r>
            <a:r>
              <a:rPr lang="tr-TR" altLang="tr-TR" sz="2400" dirty="0" smtClean="0"/>
              <a:t>şekli de etken. </a:t>
            </a:r>
          </a:p>
          <a:p>
            <a:r>
              <a:rPr lang="tr-TR" altLang="tr-TR" sz="2400" dirty="0" smtClean="0"/>
              <a:t>    Ayrıca </a:t>
            </a:r>
            <a:r>
              <a:rPr lang="tr-TR" altLang="tr-TR" sz="2400" dirty="0"/>
              <a:t>cihazın çıkış gücü ayarlanabilmekte..</a:t>
            </a:r>
          </a:p>
          <a:p>
            <a:endParaRPr lang="tr-TR" altLang="tr-TR" sz="2400" dirty="0"/>
          </a:p>
          <a:p>
            <a:pPr marL="342900" indent="-342900">
              <a:buFontTx/>
              <a:buChar char="-"/>
            </a:pPr>
            <a:endParaRPr lang="tr-TR" altLang="tr-TR" sz="2400" dirty="0" smtClean="0">
              <a:solidFill>
                <a:schemeClr val="bg1"/>
              </a:solidFill>
            </a:endParaRPr>
          </a:p>
        </p:txBody>
      </p:sp>
      <p:sp>
        <p:nvSpPr>
          <p:cNvPr id="4" name="Footer Placeholder 3"/>
          <p:cNvSpPr>
            <a:spLocks noGrp="1"/>
          </p:cNvSpPr>
          <p:nvPr>
            <p:ph type="ftr" sz="quarter" idx="4294967295"/>
          </p:nvPr>
        </p:nvSpPr>
        <p:spPr>
          <a:xfrm>
            <a:off x="3028950" y="5624513"/>
            <a:ext cx="3086100" cy="273844"/>
          </a:xfrm>
          <a:prstGeom prst="rect">
            <a:avLst/>
          </a:prstGeom>
        </p:spPr>
        <p:txBody>
          <a:bodyPr/>
          <a:lstStyle/>
          <a:p>
            <a:pPr>
              <a:defRPr/>
            </a:pPr>
            <a:endParaRPr lang="en-US" dirty="0"/>
          </a:p>
        </p:txBody>
      </p:sp>
    </p:spTree>
    <p:extLst>
      <p:ext uri="{BB962C8B-B14F-4D97-AF65-F5344CB8AC3E}">
        <p14:creationId xmlns:p14="http://schemas.microsoft.com/office/powerpoint/2010/main" val="35330957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382" y="5657850"/>
            <a:ext cx="9141619" cy="342900"/>
          </a:xfrm>
          <a:custGeom>
            <a:avLst/>
            <a:gdLst/>
            <a:ahLst/>
            <a:cxnLst/>
            <a:rect l="l" t="t" r="r" b="b"/>
            <a:pathLst>
              <a:path w="12188825" h="457200">
                <a:moveTo>
                  <a:pt x="0" y="0"/>
                </a:moveTo>
                <a:lnTo>
                  <a:pt x="12188825" y="0"/>
                </a:lnTo>
                <a:lnTo>
                  <a:pt x="12188825" y="457199"/>
                </a:lnTo>
                <a:lnTo>
                  <a:pt x="0" y="457199"/>
                </a:lnTo>
                <a:lnTo>
                  <a:pt x="0" y="0"/>
                </a:lnTo>
                <a:close/>
              </a:path>
            </a:pathLst>
          </a:custGeom>
          <a:solidFill>
            <a:srgbClr val="CB6D39"/>
          </a:solidFill>
        </p:spPr>
        <p:txBody>
          <a:bodyPr wrap="square" lIns="0" tIns="0" rIns="0" bIns="0" rtlCol="0"/>
          <a:lstStyle/>
          <a:p>
            <a:endParaRPr sz="1350"/>
          </a:p>
        </p:txBody>
      </p:sp>
      <p:sp>
        <p:nvSpPr>
          <p:cNvPr id="3" name="object 3"/>
          <p:cNvSpPr/>
          <p:nvPr/>
        </p:nvSpPr>
        <p:spPr>
          <a:xfrm>
            <a:off x="11" y="5607987"/>
            <a:ext cx="9141619" cy="48101"/>
          </a:xfrm>
          <a:custGeom>
            <a:avLst/>
            <a:gdLst/>
            <a:ahLst/>
            <a:cxnLst/>
            <a:rect l="l" t="t" r="r" b="b"/>
            <a:pathLst>
              <a:path w="12188825" h="64135">
                <a:moveTo>
                  <a:pt x="0" y="0"/>
                </a:moveTo>
                <a:lnTo>
                  <a:pt x="12188822" y="0"/>
                </a:lnTo>
                <a:lnTo>
                  <a:pt x="12188822" y="64008"/>
                </a:lnTo>
                <a:lnTo>
                  <a:pt x="0" y="64008"/>
                </a:lnTo>
                <a:lnTo>
                  <a:pt x="0" y="0"/>
                </a:lnTo>
                <a:close/>
              </a:path>
            </a:pathLst>
          </a:custGeom>
          <a:solidFill>
            <a:srgbClr val="EB9513"/>
          </a:solidFill>
        </p:spPr>
        <p:txBody>
          <a:bodyPr wrap="square" lIns="0" tIns="0" rIns="0" bIns="0" rtlCol="0"/>
          <a:lstStyle/>
          <a:p>
            <a:endParaRPr sz="1350"/>
          </a:p>
        </p:txBody>
      </p:sp>
      <p:sp>
        <p:nvSpPr>
          <p:cNvPr id="4" name="object 4"/>
          <p:cNvSpPr/>
          <p:nvPr/>
        </p:nvSpPr>
        <p:spPr>
          <a:xfrm>
            <a:off x="905744" y="4114800"/>
            <a:ext cx="7406640" cy="0"/>
          </a:xfrm>
          <a:custGeom>
            <a:avLst/>
            <a:gdLst/>
            <a:ahLst/>
            <a:cxnLst/>
            <a:rect l="l" t="t" r="r" b="b"/>
            <a:pathLst>
              <a:path w="9875520">
                <a:moveTo>
                  <a:pt x="0" y="0"/>
                </a:moveTo>
                <a:lnTo>
                  <a:pt x="9875512" y="0"/>
                </a:lnTo>
              </a:path>
            </a:pathLst>
          </a:custGeom>
          <a:ln w="6349">
            <a:solidFill>
              <a:srgbClr val="919191"/>
            </a:solidFill>
          </a:ln>
        </p:spPr>
        <p:txBody>
          <a:bodyPr wrap="square" lIns="0" tIns="0" rIns="0" bIns="0" rtlCol="0"/>
          <a:lstStyle/>
          <a:p>
            <a:endParaRPr sz="1350"/>
          </a:p>
        </p:txBody>
      </p:sp>
      <p:sp>
        <p:nvSpPr>
          <p:cNvPr id="7" name="object 7"/>
          <p:cNvSpPr txBox="1">
            <a:spLocks noGrp="1"/>
          </p:cNvSpPr>
          <p:nvPr>
            <p:ph type="title"/>
          </p:nvPr>
        </p:nvSpPr>
        <p:spPr>
          <a:xfrm>
            <a:off x="1676400" y="2057400"/>
            <a:ext cx="5604034" cy="1179810"/>
          </a:xfrm>
          <a:prstGeom prst="rect">
            <a:avLst/>
          </a:prstGeom>
        </p:spPr>
        <p:txBody>
          <a:bodyPr vert="horz" wrap="square" lIns="0" tIns="0" rIns="0" bIns="0" rtlCol="0">
            <a:spAutoFit/>
          </a:bodyPr>
          <a:lstStyle/>
          <a:p>
            <a:pPr marL="9525" marR="3810">
              <a:lnSpc>
                <a:spcPts val="4575"/>
              </a:lnSpc>
            </a:pPr>
            <a:r>
              <a:rPr lang="tr-TR" sz="4500" spc="-60" dirty="0" smtClean="0">
                <a:solidFill>
                  <a:srgbClr val="FFC000"/>
                </a:solidFill>
              </a:rPr>
              <a:t>Geleneksel</a:t>
            </a:r>
            <a:br>
              <a:rPr lang="tr-TR" sz="4500" spc="-60" dirty="0" smtClean="0">
                <a:solidFill>
                  <a:srgbClr val="FFC000"/>
                </a:solidFill>
              </a:rPr>
            </a:br>
            <a:r>
              <a:rPr sz="4500" spc="-38" dirty="0" err="1" smtClean="0">
                <a:solidFill>
                  <a:srgbClr val="FFC000"/>
                </a:solidFill>
              </a:rPr>
              <a:t>Operati</a:t>
            </a:r>
            <a:r>
              <a:rPr lang="tr-TR" sz="4500" spc="-38" dirty="0" smtClean="0">
                <a:solidFill>
                  <a:srgbClr val="FFC000"/>
                </a:solidFill>
              </a:rPr>
              <a:t>f</a:t>
            </a:r>
            <a:r>
              <a:rPr sz="4500" spc="-38" dirty="0" smtClean="0">
                <a:solidFill>
                  <a:srgbClr val="FFC000"/>
                </a:solidFill>
              </a:rPr>
              <a:t>  </a:t>
            </a:r>
            <a:r>
              <a:rPr sz="4500" spc="-71" dirty="0" err="1" smtClean="0">
                <a:solidFill>
                  <a:srgbClr val="FFC000"/>
                </a:solidFill>
              </a:rPr>
              <a:t>Te</a:t>
            </a:r>
            <a:r>
              <a:rPr lang="tr-TR" sz="4500" spc="-71" dirty="0" err="1" smtClean="0">
                <a:solidFill>
                  <a:srgbClr val="FFC000"/>
                </a:solidFill>
              </a:rPr>
              <a:t>knikler</a:t>
            </a:r>
            <a:endParaRPr sz="4500" dirty="0">
              <a:solidFill>
                <a:srgbClr val="FFC000"/>
              </a:solidFill>
            </a:endParaRPr>
          </a:p>
        </p:txBody>
      </p:sp>
    </p:spTree>
    <p:extLst>
      <p:ext uri="{BB962C8B-B14F-4D97-AF65-F5344CB8AC3E}">
        <p14:creationId xmlns:p14="http://schemas.microsoft.com/office/powerpoint/2010/main" val="2392312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4294967295"/>
          </p:nvPr>
        </p:nvSpPr>
        <p:spPr>
          <a:xfrm>
            <a:off x="3028950" y="5624513"/>
            <a:ext cx="3086100" cy="273844"/>
          </a:xfrm>
          <a:prstGeom prst="rect">
            <a:avLst/>
          </a:prstGeom>
        </p:spPr>
        <p:txBody>
          <a:bodyPr/>
          <a:lstStyle/>
          <a:p>
            <a:pPr>
              <a:defRPr/>
            </a:pPr>
            <a:endParaRPr lang="en-US" dirty="0"/>
          </a:p>
        </p:txBody>
      </p:sp>
      <p:pic>
        <p:nvPicPr>
          <p:cNvPr id="24579" name="Picture 2" descr="https://www.dermquest.com/MediaLibrary/3400625/figure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3924" y="1103408"/>
            <a:ext cx="3572626" cy="2148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4" descr="https://www.dermquest.com/MediaLibrary/3400631/figure_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6031" y="3429001"/>
            <a:ext cx="4339829" cy="217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TextBox 6"/>
          <p:cNvSpPr txBox="1">
            <a:spLocks noChangeArrowheads="1"/>
          </p:cNvSpPr>
          <p:nvPr/>
        </p:nvSpPr>
        <p:spPr bwMode="auto">
          <a:xfrm>
            <a:off x="2304612" y="684704"/>
            <a:ext cx="4071938"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tr-TR" altLang="tr-TR" sz="1350" dirty="0" err="1">
                <a:solidFill>
                  <a:schemeClr val="bg1"/>
                </a:solidFill>
                <a:latin typeface="Arial" panose="020B0604020202020204" pitchFamily="34" charset="0"/>
              </a:rPr>
              <a:t>Monopolar</a:t>
            </a:r>
            <a:r>
              <a:rPr lang="tr-TR" altLang="tr-TR" sz="1350" dirty="0">
                <a:solidFill>
                  <a:schemeClr val="bg1"/>
                </a:solidFill>
                <a:latin typeface="Arial" panose="020B0604020202020204" pitchFamily="34" charset="0"/>
              </a:rPr>
              <a:t> </a:t>
            </a:r>
            <a:r>
              <a:rPr lang="tr-TR" altLang="tr-TR" sz="1350" dirty="0" err="1">
                <a:solidFill>
                  <a:schemeClr val="bg1"/>
                </a:solidFill>
                <a:latin typeface="Arial" panose="020B0604020202020204" pitchFamily="34" charset="0"/>
              </a:rPr>
              <a:t>mod</a:t>
            </a:r>
            <a:endParaRPr lang="tr-TR" altLang="tr-TR" sz="1350" dirty="0">
              <a:solidFill>
                <a:schemeClr val="bg1"/>
              </a:solidFill>
              <a:latin typeface="Arial" panose="020B0604020202020204" pitchFamily="34" charset="0"/>
            </a:endParaRPr>
          </a:p>
        </p:txBody>
      </p:sp>
      <p:sp>
        <p:nvSpPr>
          <p:cNvPr id="24582" name="TextBox 7"/>
          <p:cNvSpPr txBox="1">
            <a:spLocks noChangeArrowheads="1"/>
          </p:cNvSpPr>
          <p:nvPr/>
        </p:nvSpPr>
        <p:spPr bwMode="auto">
          <a:xfrm>
            <a:off x="2803923" y="3214687"/>
            <a:ext cx="391120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tr-TR" altLang="tr-TR" sz="1350">
                <a:latin typeface="Arial" panose="020B0604020202020204" pitchFamily="34" charset="0"/>
              </a:rPr>
              <a:t>Farklı Dalgaformları</a:t>
            </a:r>
          </a:p>
        </p:txBody>
      </p:sp>
      <p:sp>
        <p:nvSpPr>
          <p:cNvPr id="24583" name="TextBox 6"/>
          <p:cNvSpPr txBox="1">
            <a:spLocks noChangeArrowheads="1"/>
          </p:cNvSpPr>
          <p:nvPr/>
        </p:nvSpPr>
        <p:spPr bwMode="auto">
          <a:xfrm>
            <a:off x="6269394" y="3468745"/>
            <a:ext cx="112514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tr-TR" altLang="tr-TR" sz="1350" dirty="0">
                <a:solidFill>
                  <a:srgbClr val="FF0000"/>
                </a:solidFill>
                <a:latin typeface="Arial" panose="020B0604020202020204" pitchFamily="34" charset="0"/>
              </a:rPr>
              <a:t>Kesme</a:t>
            </a:r>
          </a:p>
        </p:txBody>
      </p:sp>
      <p:sp>
        <p:nvSpPr>
          <p:cNvPr id="24584" name="TextBox 7"/>
          <p:cNvSpPr txBox="1">
            <a:spLocks noChangeArrowheads="1"/>
          </p:cNvSpPr>
          <p:nvPr/>
        </p:nvSpPr>
        <p:spPr bwMode="auto">
          <a:xfrm>
            <a:off x="6232922" y="3802279"/>
            <a:ext cx="1500188"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tr-TR" altLang="tr-TR" sz="1350" dirty="0">
                <a:solidFill>
                  <a:srgbClr val="FF0000"/>
                </a:solidFill>
                <a:latin typeface="Arial" panose="020B0604020202020204" pitchFamily="34" charset="0"/>
              </a:rPr>
              <a:t>Harmanlanmış</a:t>
            </a:r>
          </a:p>
        </p:txBody>
      </p:sp>
      <p:sp>
        <p:nvSpPr>
          <p:cNvPr id="24585" name="TextBox 8"/>
          <p:cNvSpPr txBox="1">
            <a:spLocks noChangeArrowheads="1"/>
          </p:cNvSpPr>
          <p:nvPr/>
        </p:nvSpPr>
        <p:spPr bwMode="auto">
          <a:xfrm>
            <a:off x="6232922" y="4179094"/>
            <a:ext cx="1500188"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tr-TR" altLang="tr-TR" sz="1350" dirty="0" err="1">
                <a:solidFill>
                  <a:srgbClr val="FF0000"/>
                </a:solidFill>
                <a:latin typeface="Arial" panose="020B0604020202020204" pitchFamily="34" charset="0"/>
              </a:rPr>
              <a:t>Koagülasyon</a:t>
            </a:r>
            <a:endParaRPr lang="tr-TR" altLang="tr-TR" sz="1350" dirty="0">
              <a:solidFill>
                <a:srgbClr val="FF0000"/>
              </a:solidFill>
              <a:latin typeface="Arial" panose="020B0604020202020204" pitchFamily="34" charset="0"/>
            </a:endParaRPr>
          </a:p>
        </p:txBody>
      </p:sp>
    </p:spTree>
    <p:extLst>
      <p:ext uri="{BB962C8B-B14F-4D97-AF65-F5344CB8AC3E}">
        <p14:creationId xmlns:p14="http://schemas.microsoft.com/office/powerpoint/2010/main" val="480281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657350" y="685800"/>
            <a:ext cx="5829300" cy="677108"/>
          </a:xfrm>
        </p:spPr>
        <p:txBody>
          <a:bodyPr/>
          <a:lstStyle/>
          <a:p>
            <a:pPr marL="363474">
              <a:defRPr/>
            </a:pPr>
            <a:r>
              <a:rPr lang="tr-TR" dirty="0">
                <a:solidFill>
                  <a:schemeClr val="accent1">
                    <a:tint val="83000"/>
                    <a:satMod val="150000"/>
                  </a:schemeClr>
                </a:solidFill>
              </a:rPr>
              <a:t>Tarihçesi</a:t>
            </a:r>
          </a:p>
        </p:txBody>
      </p:sp>
      <p:sp>
        <p:nvSpPr>
          <p:cNvPr id="8195" name="Rectangle 3"/>
          <p:cNvSpPr>
            <a:spLocks noGrp="1" noChangeArrowheads="1"/>
          </p:cNvSpPr>
          <p:nvPr>
            <p:ph idx="4294967295"/>
          </p:nvPr>
        </p:nvSpPr>
        <p:spPr>
          <a:xfrm>
            <a:off x="1485900" y="1982391"/>
            <a:ext cx="6172200" cy="4446984"/>
          </a:xfrm>
          <a:prstGeom prst="rect">
            <a:avLst/>
          </a:prstGeom>
        </p:spPr>
        <p:txBody>
          <a:bodyPr>
            <a:normAutofit/>
          </a:bodyPr>
          <a:lstStyle/>
          <a:p>
            <a:pPr marL="336042" indent="-288036" algn="just">
              <a:buFont typeface="Wingdings 2"/>
              <a:buChar char=""/>
              <a:defRPr/>
            </a:pPr>
            <a:r>
              <a:rPr lang="tr-TR" dirty="0">
                <a:solidFill>
                  <a:schemeClr val="bg1"/>
                </a:solidFill>
              </a:rPr>
              <a:t>Dokuların ısı ile yakılması ve kesilmesine dair bilgiler, günümüzden 5000 yıl öncesine kadar gitmektedir. </a:t>
            </a:r>
            <a:endParaRPr lang="tr-TR" dirty="0" smtClean="0">
              <a:solidFill>
                <a:schemeClr val="bg1"/>
              </a:solidFill>
            </a:endParaRPr>
          </a:p>
          <a:p>
            <a:pPr marL="336042" indent="-288036" algn="just">
              <a:buFont typeface="Wingdings 2"/>
              <a:buChar char=""/>
              <a:defRPr/>
            </a:pPr>
            <a:r>
              <a:rPr lang="tr-TR" dirty="0" smtClean="0">
                <a:solidFill>
                  <a:schemeClr val="bg1"/>
                </a:solidFill>
              </a:rPr>
              <a:t>Kızgın </a:t>
            </a:r>
            <a:r>
              <a:rPr lang="tr-TR" dirty="0">
                <a:solidFill>
                  <a:schemeClr val="bg1"/>
                </a:solidFill>
              </a:rPr>
              <a:t>demirle yakma, dağlama anlamında kullanılan “</a:t>
            </a:r>
            <a:r>
              <a:rPr lang="tr-TR" dirty="0" err="1">
                <a:solidFill>
                  <a:schemeClr val="bg1"/>
                </a:solidFill>
              </a:rPr>
              <a:t>cauterize</a:t>
            </a:r>
            <a:r>
              <a:rPr lang="tr-TR" dirty="0">
                <a:solidFill>
                  <a:schemeClr val="bg1"/>
                </a:solidFill>
              </a:rPr>
              <a:t>” fiili 1541 den beri İngiliz dilinde kullanılmaktadır</a:t>
            </a:r>
            <a:r>
              <a:rPr lang="tr-TR" dirty="0" smtClean="0">
                <a:solidFill>
                  <a:schemeClr val="bg1"/>
                </a:solidFill>
              </a:rPr>
              <a:t>.</a:t>
            </a:r>
          </a:p>
          <a:p>
            <a:pPr marL="336042" indent="-288036" algn="just">
              <a:buFont typeface="Wingdings 2"/>
              <a:buChar char=""/>
              <a:defRPr/>
            </a:pPr>
            <a:r>
              <a:rPr lang="tr-TR" dirty="0" smtClean="0">
                <a:solidFill>
                  <a:schemeClr val="bg1"/>
                </a:solidFill>
              </a:rPr>
              <a:t> </a:t>
            </a:r>
            <a:r>
              <a:rPr lang="tr-TR" dirty="0">
                <a:solidFill>
                  <a:schemeClr val="bg1"/>
                </a:solidFill>
              </a:rPr>
              <a:t>Orta çağda Fransa’da “</a:t>
            </a:r>
            <a:r>
              <a:rPr lang="tr-TR" dirty="0" err="1">
                <a:solidFill>
                  <a:schemeClr val="bg1"/>
                </a:solidFill>
              </a:rPr>
              <a:t>cauteriser</a:t>
            </a:r>
            <a:r>
              <a:rPr lang="tr-TR" dirty="0">
                <a:solidFill>
                  <a:schemeClr val="bg1"/>
                </a:solidFill>
              </a:rPr>
              <a:t>”, geç dönemlerde </a:t>
            </a:r>
            <a:r>
              <a:rPr lang="tr-TR" dirty="0" err="1">
                <a:solidFill>
                  <a:schemeClr val="bg1"/>
                </a:solidFill>
              </a:rPr>
              <a:t>Latince’de</a:t>
            </a:r>
            <a:r>
              <a:rPr lang="tr-TR" dirty="0">
                <a:solidFill>
                  <a:schemeClr val="bg1"/>
                </a:solidFill>
              </a:rPr>
              <a:t> “</a:t>
            </a:r>
            <a:r>
              <a:rPr lang="tr-TR" dirty="0" err="1">
                <a:solidFill>
                  <a:schemeClr val="bg1"/>
                </a:solidFill>
              </a:rPr>
              <a:t>cauterizare</a:t>
            </a:r>
            <a:r>
              <a:rPr lang="tr-TR" dirty="0">
                <a:solidFill>
                  <a:schemeClr val="bg1"/>
                </a:solidFill>
              </a:rPr>
              <a:t>”, </a:t>
            </a:r>
            <a:r>
              <a:rPr lang="tr-TR" dirty="0" err="1">
                <a:solidFill>
                  <a:schemeClr val="bg1"/>
                </a:solidFill>
              </a:rPr>
              <a:t>Yunanca’da</a:t>
            </a:r>
            <a:r>
              <a:rPr lang="tr-TR" dirty="0">
                <a:solidFill>
                  <a:schemeClr val="bg1"/>
                </a:solidFill>
              </a:rPr>
              <a:t> “</a:t>
            </a:r>
            <a:r>
              <a:rPr lang="tr-TR" dirty="0" err="1">
                <a:solidFill>
                  <a:schemeClr val="bg1"/>
                </a:solidFill>
              </a:rPr>
              <a:t>kauteriazein</a:t>
            </a:r>
            <a:r>
              <a:rPr lang="tr-TR" dirty="0">
                <a:solidFill>
                  <a:schemeClr val="bg1"/>
                </a:solidFill>
              </a:rPr>
              <a:t>” olarak </a:t>
            </a:r>
            <a:r>
              <a:rPr lang="tr-TR" dirty="0" smtClean="0">
                <a:solidFill>
                  <a:schemeClr val="bg1"/>
                </a:solidFill>
              </a:rPr>
              <a:t>kullanılmıştır.</a:t>
            </a:r>
          </a:p>
          <a:p>
            <a:pPr marL="336042" indent="-288036" algn="just">
              <a:buFont typeface="Wingdings 2"/>
              <a:buChar char=""/>
              <a:defRPr/>
            </a:pPr>
            <a:r>
              <a:rPr lang="tr-TR" dirty="0" smtClean="0">
                <a:solidFill>
                  <a:schemeClr val="bg1"/>
                </a:solidFill>
              </a:rPr>
              <a:t>Bu dönemlerde </a:t>
            </a:r>
            <a:r>
              <a:rPr lang="tr-TR" dirty="0" err="1" smtClean="0">
                <a:solidFill>
                  <a:schemeClr val="bg1"/>
                </a:solidFill>
              </a:rPr>
              <a:t>koterizasyon</a:t>
            </a:r>
            <a:r>
              <a:rPr lang="tr-TR" dirty="0" smtClean="0">
                <a:solidFill>
                  <a:schemeClr val="bg1"/>
                </a:solidFill>
              </a:rPr>
              <a:t>; bir doku veya organla ilgili kesip çıkarma (</a:t>
            </a:r>
            <a:r>
              <a:rPr lang="tr-TR" dirty="0" err="1" smtClean="0">
                <a:solidFill>
                  <a:schemeClr val="bg1"/>
                </a:solidFill>
              </a:rPr>
              <a:t>amputasyon</a:t>
            </a:r>
            <a:r>
              <a:rPr lang="tr-TR" dirty="0" smtClean="0">
                <a:solidFill>
                  <a:schemeClr val="bg1"/>
                </a:solidFill>
              </a:rPr>
              <a:t>) işleminden sonra meydana gelen ağır kanamaları durdurmak için kullanılmıştır. </a:t>
            </a:r>
          </a:p>
          <a:p>
            <a:pPr marL="336042" indent="-288036" algn="just">
              <a:buFont typeface="Wingdings 2"/>
              <a:buChar char=""/>
              <a:defRPr/>
            </a:pPr>
            <a:endParaRPr lang="tr-TR" dirty="0" smtClean="0">
              <a:solidFill>
                <a:schemeClr val="bg1"/>
              </a:solidFill>
            </a:endParaRPr>
          </a:p>
          <a:p>
            <a:pPr marL="336042" indent="-288036" algn="just">
              <a:buFont typeface="Wingdings 2"/>
              <a:buChar char=""/>
              <a:defRPr/>
            </a:pPr>
            <a:endParaRPr lang="tr-TR" dirty="0">
              <a:solidFill>
                <a:schemeClr val="bg1"/>
              </a:solidFill>
            </a:endParaRPr>
          </a:p>
        </p:txBody>
      </p:sp>
    </p:spTree>
    <p:extLst>
      <p:ext uri="{BB962C8B-B14F-4D97-AF65-F5344CB8AC3E}">
        <p14:creationId xmlns:p14="http://schemas.microsoft.com/office/powerpoint/2010/main" val="29787833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14400" y="228600"/>
            <a:ext cx="8001000" cy="2031325"/>
          </a:xfrm>
        </p:spPr>
        <p:txBody>
          <a:bodyPr/>
          <a:lstStyle/>
          <a:p>
            <a:r>
              <a:rPr lang="tr-TR" dirty="0" err="1" smtClean="0"/>
              <a:t>Monopolar</a:t>
            </a:r>
            <a:r>
              <a:rPr lang="tr-TR" dirty="0" smtClean="0"/>
              <a:t> </a:t>
            </a:r>
            <a:r>
              <a:rPr lang="tr-TR" dirty="0" err="1" smtClean="0"/>
              <a:t>elektrocerrahide</a:t>
            </a:r>
            <a:r>
              <a:rPr lang="tr-TR" dirty="0" smtClean="0"/>
              <a:t> doku hasarı</a:t>
            </a:r>
            <a:endParaRPr lang="tr-TR" dirty="0"/>
          </a:p>
        </p:txBody>
      </p:sp>
      <p:pic>
        <p:nvPicPr>
          <p:cNvPr id="2050" name="Picture 2" descr="Image"/>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bwMode="auto">
          <a:xfrm>
            <a:off x="1400175" y="1899642"/>
            <a:ext cx="5267325" cy="4078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73012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4294967295"/>
          </p:nvPr>
        </p:nvSpPr>
        <p:spPr>
          <a:xfrm>
            <a:off x="3028950" y="5624513"/>
            <a:ext cx="3086100" cy="273844"/>
          </a:xfrm>
          <a:prstGeom prst="rect">
            <a:avLst/>
          </a:prstGeom>
        </p:spPr>
        <p:txBody>
          <a:bodyPr/>
          <a:lstStyle/>
          <a:p>
            <a:pPr>
              <a:defRPr/>
            </a:pPr>
            <a:endParaRPr lang="en-US" dirty="0"/>
          </a:p>
        </p:txBody>
      </p:sp>
      <p:pic>
        <p:nvPicPr>
          <p:cNvPr id="25603" name="Picture 2" descr="http://www.smartandeasy.net/WebRoot/Store3/Shops/smartandeasy/4C11/FD73/533C/90CC/01E3/0A0A/33E7/5BE8/Zubehoer_Elektrokaute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60985" y="1875235"/>
            <a:ext cx="5089922" cy="340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TextBox 5"/>
          <p:cNvSpPr txBox="1">
            <a:spLocks noChangeArrowheads="1"/>
          </p:cNvSpPr>
          <p:nvPr/>
        </p:nvSpPr>
        <p:spPr bwMode="auto">
          <a:xfrm>
            <a:off x="2375297" y="1232298"/>
            <a:ext cx="4875609"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tr-TR" altLang="tr-TR" sz="1350" dirty="0" err="1">
                <a:solidFill>
                  <a:schemeClr val="bg1"/>
                </a:solidFill>
                <a:latin typeface="Arial" panose="020B0604020202020204" pitchFamily="34" charset="0"/>
              </a:rPr>
              <a:t>Monopolar</a:t>
            </a:r>
            <a:r>
              <a:rPr lang="tr-TR" altLang="tr-TR" sz="1350" dirty="0">
                <a:solidFill>
                  <a:schemeClr val="bg1"/>
                </a:solidFill>
                <a:latin typeface="Arial" panose="020B0604020202020204" pitchFamily="34" charset="0"/>
              </a:rPr>
              <a:t> </a:t>
            </a:r>
            <a:r>
              <a:rPr lang="tr-TR" altLang="tr-TR" sz="1350" dirty="0" err="1">
                <a:solidFill>
                  <a:schemeClr val="bg1"/>
                </a:solidFill>
                <a:latin typeface="Arial" panose="020B0604020202020204" pitchFamily="34" charset="0"/>
              </a:rPr>
              <a:t>Electrotlar</a:t>
            </a:r>
            <a:r>
              <a:rPr lang="tr-TR" altLang="tr-TR" sz="1350" dirty="0">
                <a:solidFill>
                  <a:schemeClr val="bg1"/>
                </a:solidFill>
                <a:latin typeface="Arial" panose="020B0604020202020204" pitchFamily="34" charset="0"/>
              </a:rPr>
              <a:t>: </a:t>
            </a:r>
            <a:r>
              <a:rPr lang="tr-TR" altLang="tr-TR" sz="1350" dirty="0" err="1">
                <a:solidFill>
                  <a:schemeClr val="bg1"/>
                </a:solidFill>
                <a:latin typeface="Arial" panose="020B0604020202020204" pitchFamily="34" charset="0"/>
              </a:rPr>
              <a:t>Actif</a:t>
            </a:r>
            <a:r>
              <a:rPr lang="tr-TR" altLang="tr-TR" sz="1350" dirty="0">
                <a:solidFill>
                  <a:schemeClr val="bg1"/>
                </a:solidFill>
                <a:latin typeface="Arial" panose="020B0604020202020204" pitchFamily="34" charset="0"/>
              </a:rPr>
              <a:t> ve Hasta Dönüş </a:t>
            </a:r>
            <a:r>
              <a:rPr lang="tr-TR" altLang="tr-TR" sz="1350" dirty="0" err="1">
                <a:solidFill>
                  <a:schemeClr val="bg1"/>
                </a:solidFill>
                <a:latin typeface="Arial" panose="020B0604020202020204" pitchFamily="34" charset="0"/>
              </a:rPr>
              <a:t>Elektrodu</a:t>
            </a:r>
            <a:endParaRPr lang="tr-TR" altLang="tr-TR" sz="1350" dirty="0">
              <a:solidFill>
                <a:schemeClr val="bg1"/>
              </a:solidFill>
              <a:latin typeface="Arial" panose="020B0604020202020204" pitchFamily="34" charset="0"/>
            </a:endParaRPr>
          </a:p>
        </p:txBody>
      </p:sp>
    </p:spTree>
    <p:extLst>
      <p:ext uri="{BB962C8B-B14F-4D97-AF65-F5344CB8AC3E}">
        <p14:creationId xmlns:p14="http://schemas.microsoft.com/office/powerpoint/2010/main" val="831457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65505" y="530859"/>
            <a:ext cx="7612989" cy="692497"/>
          </a:xfrm>
        </p:spPr>
        <p:txBody>
          <a:bodyPr/>
          <a:lstStyle/>
          <a:p>
            <a:r>
              <a:rPr lang="tr-TR" spc="-38" dirty="0" err="1">
                <a:solidFill>
                  <a:srgbClr val="FFC000"/>
                </a:solidFill>
                <a:latin typeface="Arial" panose="020B0604020202020204" pitchFamily="34" charset="0"/>
                <a:cs typeface="Arial" panose="020B0604020202020204" pitchFamily="34" charset="0"/>
              </a:rPr>
              <a:t>Monopolar</a:t>
            </a:r>
            <a:endParaRPr lang="tr-TR" dirty="0">
              <a:latin typeface="Arial" panose="020B0604020202020204" pitchFamily="34" charset="0"/>
              <a:cs typeface="Arial" panose="020B0604020202020204" pitchFamily="34" charset="0"/>
            </a:endParaRPr>
          </a:p>
        </p:txBody>
      </p:sp>
      <p:sp>
        <p:nvSpPr>
          <p:cNvPr id="3" name="İçerik Yer Tutucusu 2"/>
          <p:cNvSpPr>
            <a:spLocks noGrp="1"/>
          </p:cNvSpPr>
          <p:nvPr>
            <p:ph sz="half" idx="2"/>
          </p:nvPr>
        </p:nvSpPr>
        <p:spPr>
          <a:xfrm>
            <a:off x="457200" y="1981200"/>
            <a:ext cx="4114800" cy="2769989"/>
          </a:xfrm>
        </p:spPr>
        <p:txBody>
          <a:bodyPr/>
          <a:lstStyle/>
          <a:p>
            <a:r>
              <a:rPr lang="tr-TR" dirty="0" smtClean="0">
                <a:latin typeface="Arial" panose="020B0604020202020204" pitchFamily="34" charset="0"/>
                <a:cs typeface="Arial" panose="020B0604020202020204" pitchFamily="34" charset="0"/>
              </a:rPr>
              <a:t>! </a:t>
            </a:r>
            <a:r>
              <a:rPr lang="tr-TR" dirty="0">
                <a:latin typeface="Arial" panose="020B0604020202020204" pitchFamily="34" charset="0"/>
                <a:cs typeface="Arial" panose="020B0604020202020204" pitchFamily="34" charset="0"/>
              </a:rPr>
              <a:t>İletken olmayan </a:t>
            </a:r>
            <a:r>
              <a:rPr lang="tr-TR" dirty="0" err="1">
                <a:latin typeface="Arial" panose="020B0604020202020204" pitchFamily="34" charset="0"/>
                <a:cs typeface="Arial" panose="020B0604020202020204" pitchFamily="34" charset="0"/>
              </a:rPr>
              <a:t>distansiyon</a:t>
            </a:r>
            <a:r>
              <a:rPr lang="tr-TR" dirty="0">
                <a:latin typeface="Arial" panose="020B0604020202020204" pitchFamily="34" charset="0"/>
                <a:cs typeface="Arial" panose="020B0604020202020204" pitchFamily="34" charset="0"/>
              </a:rPr>
              <a:t> ortamı (</a:t>
            </a:r>
            <a:r>
              <a:rPr lang="tr-TR" dirty="0" err="1" smtClean="0">
                <a:latin typeface="Arial" panose="020B0604020202020204" pitchFamily="34" charset="0"/>
                <a:cs typeface="Arial" panose="020B0604020202020204" pitchFamily="34" charset="0"/>
              </a:rPr>
              <a:t>Glisin,Sorbitol-Mannitol</a:t>
            </a:r>
            <a:r>
              <a:rPr lang="tr-TR" dirty="0">
                <a:latin typeface="Arial" panose="020B0604020202020204" pitchFamily="34" charset="0"/>
                <a:cs typeface="Arial" panose="020B0604020202020204" pitchFamily="34" charset="0"/>
              </a:rPr>
              <a:t>)</a:t>
            </a:r>
          </a:p>
          <a:p>
            <a:r>
              <a:rPr lang="tr-TR" dirty="0">
                <a:latin typeface="Arial" panose="020B0604020202020204" pitchFamily="34" charset="0"/>
                <a:cs typeface="Arial" panose="020B0604020202020204" pitchFamily="34" charset="0"/>
              </a:rPr>
              <a:t>! Aşırı sıvı yüklemesi riski</a:t>
            </a:r>
          </a:p>
          <a:p>
            <a:r>
              <a:rPr lang="tr-TR" dirty="0">
                <a:latin typeface="Arial" panose="020B0604020202020204" pitchFamily="34" charset="0"/>
                <a:cs typeface="Arial" panose="020B0604020202020204" pitchFamily="34" charset="0"/>
              </a:rPr>
              <a:t>! Elektrik enerjisi kaynaklı yaralanmalar</a:t>
            </a:r>
          </a:p>
          <a:p>
            <a:r>
              <a:rPr lang="tr-TR" dirty="0">
                <a:latin typeface="Arial" panose="020B0604020202020204" pitchFamily="34" charset="0"/>
                <a:cs typeface="Arial" panose="020B0604020202020204" pitchFamily="34" charset="0"/>
              </a:rPr>
              <a:t>! </a:t>
            </a:r>
            <a:r>
              <a:rPr lang="tr-TR" dirty="0" smtClean="0">
                <a:latin typeface="Arial" panose="020B0604020202020204" pitchFamily="34" charset="0"/>
                <a:cs typeface="Arial" panose="020B0604020202020204" pitchFamily="34" charset="0"/>
              </a:rPr>
              <a:t>! </a:t>
            </a:r>
            <a:r>
              <a:rPr lang="tr-TR" dirty="0">
                <a:latin typeface="Arial" panose="020B0604020202020204" pitchFamily="34" charset="0"/>
                <a:cs typeface="Arial" panose="020B0604020202020204" pitchFamily="34" charset="0"/>
              </a:rPr>
              <a:t>Doku </a:t>
            </a:r>
            <a:r>
              <a:rPr lang="tr-TR" dirty="0" smtClean="0">
                <a:latin typeface="Arial" panose="020B0604020202020204" pitchFamily="34" charset="0"/>
                <a:cs typeface="Arial" panose="020B0604020202020204" pitchFamily="34" charset="0"/>
              </a:rPr>
              <a:t>çıkartılması </a:t>
            </a:r>
            <a:r>
              <a:rPr lang="tr-TR" dirty="0">
                <a:latin typeface="Arial" panose="020B0604020202020204" pitchFamily="34" charset="0"/>
                <a:cs typeface="Arial" panose="020B0604020202020204" pitchFamily="34" charset="0"/>
              </a:rPr>
              <a:t>ile harcanan uzun zaman</a:t>
            </a:r>
          </a:p>
          <a:p>
            <a:r>
              <a:rPr lang="tr-TR" dirty="0">
                <a:latin typeface="Arial" panose="020B0604020202020204" pitchFamily="34" charset="0"/>
                <a:cs typeface="Arial" panose="020B0604020202020204" pitchFamily="34" charset="0"/>
              </a:rPr>
              <a:t>! </a:t>
            </a:r>
            <a:r>
              <a:rPr lang="tr-TR" dirty="0" smtClean="0">
                <a:latin typeface="Arial" panose="020B0604020202020204" pitchFamily="34" charset="0"/>
                <a:cs typeface="Arial" panose="020B0604020202020204" pitchFamily="34" charset="0"/>
              </a:rPr>
              <a:t>Damarları </a:t>
            </a:r>
            <a:r>
              <a:rPr lang="tr-TR" dirty="0" err="1" smtClean="0">
                <a:latin typeface="Arial" panose="020B0604020202020204" pitchFamily="34" charset="0"/>
                <a:cs typeface="Arial" panose="020B0604020202020204" pitchFamily="34" charset="0"/>
              </a:rPr>
              <a:t>loop</a:t>
            </a:r>
            <a:r>
              <a:rPr lang="tr-TR" dirty="0" smtClean="0">
                <a:latin typeface="Arial" panose="020B0604020202020204" pitchFamily="34" charset="0"/>
                <a:cs typeface="Arial" panose="020B0604020202020204" pitchFamily="34" charset="0"/>
              </a:rPr>
              <a:t> veya roller </a:t>
            </a:r>
            <a:r>
              <a:rPr lang="tr-TR" dirty="0" err="1" smtClean="0">
                <a:latin typeface="Arial" panose="020B0604020202020204" pitchFamily="34" charset="0"/>
                <a:cs typeface="Arial" panose="020B0604020202020204" pitchFamily="34" charset="0"/>
              </a:rPr>
              <a:t>ball</a:t>
            </a:r>
            <a:r>
              <a:rPr lang="tr-TR" dirty="0" smtClean="0">
                <a:latin typeface="Arial" panose="020B0604020202020204" pitchFamily="34" charset="0"/>
                <a:cs typeface="Arial" panose="020B0604020202020204" pitchFamily="34" charset="0"/>
              </a:rPr>
              <a:t> ile </a:t>
            </a:r>
            <a:r>
              <a:rPr lang="tr-TR" dirty="0" err="1" smtClean="0">
                <a:latin typeface="Arial" panose="020B0604020202020204" pitchFamily="34" charset="0"/>
                <a:cs typeface="Arial" panose="020B0604020202020204" pitchFamily="34" charset="0"/>
              </a:rPr>
              <a:t>koagüle</a:t>
            </a:r>
            <a:r>
              <a:rPr lang="tr-TR" dirty="0" smtClean="0">
                <a:latin typeface="Arial" panose="020B0604020202020204" pitchFamily="34" charset="0"/>
                <a:cs typeface="Arial" panose="020B0604020202020204" pitchFamily="34" charset="0"/>
              </a:rPr>
              <a:t> </a:t>
            </a:r>
            <a:r>
              <a:rPr lang="tr-TR" dirty="0">
                <a:latin typeface="Arial" panose="020B0604020202020204" pitchFamily="34" charset="0"/>
                <a:cs typeface="Arial" panose="020B0604020202020204" pitchFamily="34" charset="0"/>
              </a:rPr>
              <a:t>etme </a:t>
            </a:r>
            <a:r>
              <a:rPr lang="tr-TR" dirty="0" smtClean="0">
                <a:latin typeface="Arial" panose="020B0604020202020204" pitchFamily="34" charset="0"/>
                <a:cs typeface="Arial" panose="020B0604020202020204" pitchFamily="34" charset="0"/>
              </a:rPr>
              <a:t>avantajı</a:t>
            </a:r>
            <a:endParaRPr lang="tr-TR" dirty="0">
              <a:latin typeface="Arial" panose="020B0604020202020204" pitchFamily="34" charset="0"/>
              <a:cs typeface="Arial" panose="020B0604020202020204" pitchFamily="34" charset="0"/>
            </a:endParaRPr>
          </a:p>
        </p:txBody>
      </p:sp>
      <p:sp>
        <p:nvSpPr>
          <p:cNvPr id="4" name="İçerik Yer Tutucusu 3"/>
          <p:cNvSpPr>
            <a:spLocks noGrp="1"/>
          </p:cNvSpPr>
          <p:nvPr>
            <p:ph sz="half" idx="3"/>
          </p:nvPr>
        </p:nvSpPr>
        <p:spPr>
          <a:xfrm>
            <a:off x="4724400" y="1905000"/>
            <a:ext cx="3977640" cy="2769989"/>
          </a:xfrm>
        </p:spPr>
        <p:txBody>
          <a:bodyPr/>
          <a:lstStyle/>
          <a:p>
            <a:r>
              <a:rPr lang="tr-TR" dirty="0" smtClean="0"/>
              <a:t>! </a:t>
            </a:r>
            <a:r>
              <a:rPr lang="tr-TR" dirty="0" err="1">
                <a:latin typeface="Arial" panose="020B0604020202020204" pitchFamily="34" charset="0"/>
                <a:cs typeface="Arial" panose="020B0604020202020204" pitchFamily="34" charset="0"/>
              </a:rPr>
              <a:t>İzotonik</a:t>
            </a:r>
            <a:r>
              <a:rPr lang="tr-TR" dirty="0">
                <a:latin typeface="Arial" panose="020B0604020202020204" pitchFamily="34" charset="0"/>
                <a:cs typeface="Arial" panose="020B0604020202020204" pitchFamily="34" charset="0"/>
              </a:rPr>
              <a:t> çözeltiler</a:t>
            </a:r>
          </a:p>
          <a:p>
            <a:r>
              <a:rPr lang="tr-TR" dirty="0">
                <a:latin typeface="Arial" panose="020B0604020202020204" pitchFamily="34" charset="0"/>
                <a:cs typeface="Arial" panose="020B0604020202020204" pitchFamily="34" charset="0"/>
              </a:rPr>
              <a:t>! Sıvı açığında elektrolitlerden daha yüksek eşik değeri</a:t>
            </a:r>
          </a:p>
          <a:p>
            <a:r>
              <a:rPr lang="tr-TR" dirty="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Monopolar'dan</a:t>
            </a:r>
            <a:r>
              <a:rPr lang="tr-TR" dirty="0">
                <a:latin typeface="Arial" panose="020B0604020202020204" pitchFamily="34" charset="0"/>
                <a:cs typeface="Arial" panose="020B0604020202020204" pitchFamily="34" charset="0"/>
              </a:rPr>
              <a:t> daha güvenli</a:t>
            </a:r>
          </a:p>
          <a:p>
            <a:r>
              <a:rPr lang="tr-TR" dirty="0">
                <a:latin typeface="Arial" panose="020B0604020202020204" pitchFamily="34" charset="0"/>
                <a:cs typeface="Arial" panose="020B0604020202020204" pitchFamily="34" charset="0"/>
              </a:rPr>
              <a:t>! Küçük miyomlar veya polipler için kullanılan </a:t>
            </a:r>
            <a:r>
              <a:rPr lang="tr-TR" dirty="0" err="1">
                <a:latin typeface="Arial" panose="020B0604020202020204" pitchFamily="34" charset="0"/>
                <a:cs typeface="Arial" panose="020B0604020202020204" pitchFamily="34" charset="0"/>
              </a:rPr>
              <a:t>elektrodlar</a:t>
            </a:r>
            <a:r>
              <a:rPr lang="tr-TR" dirty="0">
                <a:latin typeface="Arial" panose="020B0604020202020204" pitchFamily="34" charset="0"/>
                <a:cs typeface="Arial" panose="020B0604020202020204" pitchFamily="34" charset="0"/>
              </a:rPr>
              <a:t>, </a:t>
            </a:r>
            <a:r>
              <a:rPr lang="tr-TR" dirty="0" err="1">
                <a:latin typeface="Arial" panose="020B0604020202020204" pitchFamily="34" charset="0"/>
                <a:cs typeface="Arial" panose="020B0604020202020204" pitchFamily="34" charset="0"/>
              </a:rPr>
              <a:t>servikal</a:t>
            </a:r>
            <a:r>
              <a:rPr lang="tr-TR" dirty="0">
                <a:latin typeface="Arial" panose="020B0604020202020204" pitchFamily="34" charset="0"/>
                <a:cs typeface="Arial" panose="020B0604020202020204" pitchFamily="34" charset="0"/>
              </a:rPr>
              <a:t> </a:t>
            </a:r>
            <a:r>
              <a:rPr lang="tr-TR" dirty="0" err="1" smtClean="0">
                <a:latin typeface="Arial" panose="020B0604020202020204" pitchFamily="34" charset="0"/>
                <a:cs typeface="Arial" panose="020B0604020202020204" pitchFamily="34" charset="0"/>
              </a:rPr>
              <a:t>dilatasyon</a:t>
            </a:r>
            <a:r>
              <a:rPr lang="tr-TR" dirty="0" smtClean="0">
                <a:latin typeface="Arial" panose="020B0604020202020204" pitchFamily="34" charset="0"/>
                <a:cs typeface="Arial" panose="020B0604020202020204" pitchFamily="34" charset="0"/>
              </a:rPr>
              <a:t> gerekmeyebilir</a:t>
            </a:r>
            <a:endParaRPr lang="tr-TR" dirty="0">
              <a:latin typeface="Arial" panose="020B0604020202020204" pitchFamily="34" charset="0"/>
              <a:cs typeface="Arial" panose="020B0604020202020204" pitchFamily="34" charset="0"/>
            </a:endParaRPr>
          </a:p>
          <a:p>
            <a:r>
              <a:rPr lang="tr-TR" dirty="0">
                <a:latin typeface="Arial" panose="020B0604020202020204" pitchFamily="34" charset="0"/>
                <a:cs typeface="Arial" panose="020B0604020202020204" pitchFamily="34" charset="0"/>
              </a:rPr>
              <a:t>! Dokunun </a:t>
            </a:r>
            <a:r>
              <a:rPr lang="tr-TR" dirty="0" err="1">
                <a:latin typeface="Arial" panose="020B0604020202020204" pitchFamily="34" charset="0"/>
                <a:cs typeface="Arial" panose="020B0604020202020204" pitchFamily="34" charset="0"/>
              </a:rPr>
              <a:t>koagülasyonu</a:t>
            </a:r>
            <a:r>
              <a:rPr lang="tr-TR" dirty="0">
                <a:latin typeface="Arial" panose="020B0604020202020204" pitchFamily="34" charset="0"/>
                <a:cs typeface="Arial" panose="020B0604020202020204" pitchFamily="34" charset="0"/>
              </a:rPr>
              <a:t> ve </a:t>
            </a:r>
            <a:r>
              <a:rPr lang="tr-TR" dirty="0" smtClean="0">
                <a:latin typeface="Arial" panose="020B0604020202020204" pitchFamily="34" charset="0"/>
                <a:cs typeface="Arial" panose="020B0604020202020204" pitchFamily="34" charset="0"/>
              </a:rPr>
              <a:t>buharlaştırılması (</a:t>
            </a:r>
            <a:r>
              <a:rPr lang="tr-TR" dirty="0" err="1" smtClean="0">
                <a:latin typeface="Arial" panose="020B0604020202020204" pitchFamily="34" charset="0"/>
                <a:cs typeface="Arial" panose="020B0604020202020204" pitchFamily="34" charset="0"/>
              </a:rPr>
              <a:t>vaporizasyon</a:t>
            </a:r>
            <a:r>
              <a:rPr lang="tr-TR" dirty="0" smtClean="0">
                <a:latin typeface="Arial" panose="020B0604020202020204" pitchFamily="34" charset="0"/>
                <a:cs typeface="Arial" panose="020B0604020202020204" pitchFamily="34" charset="0"/>
              </a:rPr>
              <a:t>)</a:t>
            </a:r>
            <a:endParaRPr lang="tr-TR" dirty="0">
              <a:latin typeface="Arial" panose="020B0604020202020204" pitchFamily="34" charset="0"/>
              <a:cs typeface="Arial" panose="020B0604020202020204" pitchFamily="34" charset="0"/>
            </a:endParaRPr>
          </a:p>
        </p:txBody>
      </p:sp>
      <p:sp>
        <p:nvSpPr>
          <p:cNvPr id="5" name="Dikdörtgen 4"/>
          <p:cNvSpPr/>
          <p:nvPr/>
        </p:nvSpPr>
        <p:spPr>
          <a:xfrm>
            <a:off x="5181600" y="457200"/>
            <a:ext cx="2362200" cy="769441"/>
          </a:xfrm>
          <a:prstGeom prst="rect">
            <a:avLst/>
          </a:prstGeom>
        </p:spPr>
        <p:txBody>
          <a:bodyPr wrap="square">
            <a:spAutoFit/>
          </a:bodyPr>
          <a:lstStyle/>
          <a:p>
            <a:pPr marL="9525"/>
            <a:r>
              <a:rPr lang="tr-TR" sz="4400" b="1" spc="-41" dirty="0" err="1">
                <a:solidFill>
                  <a:srgbClr val="FFC000"/>
                </a:solidFill>
                <a:latin typeface="Arial"/>
                <a:cs typeface="Arial"/>
              </a:rPr>
              <a:t>Bipolar</a:t>
            </a:r>
            <a:endParaRPr lang="tr-TR" sz="4400" dirty="0">
              <a:solidFill>
                <a:srgbClr val="FFC000"/>
              </a:solidFill>
              <a:latin typeface="Arial"/>
              <a:cs typeface="Arial"/>
            </a:endParaRPr>
          </a:p>
        </p:txBody>
      </p:sp>
    </p:spTree>
    <p:extLst>
      <p:ext uri="{BB962C8B-B14F-4D97-AF65-F5344CB8AC3E}">
        <p14:creationId xmlns:p14="http://schemas.microsoft.com/office/powerpoint/2010/main" val="41380631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713131" y="1752601"/>
            <a:ext cx="3249269" cy="1839834"/>
          </a:xfrm>
          <a:prstGeom prst="rect">
            <a:avLst/>
          </a:prstGeom>
          <a:blipFill>
            <a:blip r:embed="rId2" cstate="print"/>
            <a:stretch>
              <a:fillRect/>
            </a:stretch>
          </a:blipFill>
        </p:spPr>
        <p:txBody>
          <a:bodyPr wrap="square" lIns="0" tIns="0" rIns="0" bIns="0" rtlCol="0"/>
          <a:lstStyle/>
          <a:p>
            <a:endParaRPr sz="1350"/>
          </a:p>
        </p:txBody>
      </p:sp>
      <p:sp>
        <p:nvSpPr>
          <p:cNvPr id="4" name="object 4"/>
          <p:cNvSpPr txBox="1">
            <a:spLocks noGrp="1"/>
          </p:cNvSpPr>
          <p:nvPr>
            <p:ph type="title"/>
          </p:nvPr>
        </p:nvSpPr>
        <p:spPr>
          <a:xfrm>
            <a:off x="870870" y="609600"/>
            <a:ext cx="7494746" cy="692497"/>
          </a:xfrm>
          <a:prstGeom prst="rect">
            <a:avLst/>
          </a:prstGeom>
        </p:spPr>
        <p:txBody>
          <a:bodyPr vert="horz" wrap="square" lIns="0" tIns="0" rIns="0" bIns="0" rtlCol="0">
            <a:spAutoFit/>
          </a:bodyPr>
          <a:lstStyle/>
          <a:p>
            <a:pPr marL="9525">
              <a:tabLst>
                <a:tab pos="2272189" algn="l"/>
                <a:tab pos="7484745" algn="l"/>
              </a:tabLst>
            </a:pPr>
            <a:r>
              <a:rPr sz="4500" u="sng" dirty="0"/>
              <a:t> 	</a:t>
            </a:r>
            <a:r>
              <a:rPr sz="4500" u="sng" spc="-34" dirty="0"/>
              <a:t>Monopolar	</a:t>
            </a:r>
            <a:endParaRPr sz="4500" dirty="0"/>
          </a:p>
        </p:txBody>
      </p:sp>
      <p:sp>
        <p:nvSpPr>
          <p:cNvPr id="5" name="object 5"/>
          <p:cNvSpPr/>
          <p:nvPr/>
        </p:nvSpPr>
        <p:spPr>
          <a:xfrm>
            <a:off x="3124200" y="3733800"/>
            <a:ext cx="3082402" cy="2743200"/>
          </a:xfrm>
          <a:prstGeom prst="rect">
            <a:avLst/>
          </a:prstGeom>
          <a:blipFill>
            <a:blip r:embed="rId3" cstate="print"/>
            <a:stretch>
              <a:fillRect/>
            </a:stretch>
          </a:blipFill>
        </p:spPr>
        <p:txBody>
          <a:bodyPr wrap="square" lIns="0" tIns="0" rIns="0" bIns="0" rtlCol="0"/>
          <a:lstStyle/>
          <a:p>
            <a:endParaRPr sz="1350"/>
          </a:p>
        </p:txBody>
      </p:sp>
      <p:sp>
        <p:nvSpPr>
          <p:cNvPr id="6" name="object 6"/>
          <p:cNvSpPr/>
          <p:nvPr/>
        </p:nvSpPr>
        <p:spPr>
          <a:xfrm>
            <a:off x="6248401" y="1828800"/>
            <a:ext cx="2477746" cy="2438400"/>
          </a:xfrm>
          <a:prstGeom prst="rect">
            <a:avLst/>
          </a:prstGeom>
          <a:blipFill>
            <a:blip r:embed="rId4" cstate="print"/>
            <a:stretch>
              <a:fillRect/>
            </a:stretch>
          </a:blipFill>
        </p:spPr>
        <p:txBody>
          <a:bodyPr wrap="square" lIns="0" tIns="0" rIns="0" bIns="0" rtlCol="0"/>
          <a:lstStyle/>
          <a:p>
            <a:endParaRPr sz="1350"/>
          </a:p>
        </p:txBody>
      </p:sp>
    </p:spTree>
    <p:extLst>
      <p:ext uri="{BB962C8B-B14F-4D97-AF65-F5344CB8AC3E}">
        <p14:creationId xmlns:p14="http://schemas.microsoft.com/office/powerpoint/2010/main" val="26022528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bwMode="auto">
          <a:xfrm>
            <a:off x="1626106" y="3886199"/>
            <a:ext cx="5384293" cy="2671885"/>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257175" y="1337266"/>
            <a:ext cx="8296275" cy="2446824"/>
          </a:xfrm>
          <a:prstGeom prst="rect">
            <a:avLst/>
          </a:prstGeom>
        </p:spPr>
        <p:txBody>
          <a:bodyPr wrap="square">
            <a:spAutoFit/>
          </a:bodyPr>
          <a:lstStyle/>
          <a:p>
            <a:r>
              <a:rPr lang="tr-TR" sz="2100" b="1" dirty="0" smtClean="0">
                <a:solidFill>
                  <a:schemeClr val="bg1"/>
                </a:solidFill>
              </a:rPr>
              <a:t>Kurutma</a:t>
            </a:r>
            <a:r>
              <a:rPr lang="tr-TR" sz="2100" b="1" dirty="0">
                <a:solidFill>
                  <a:schemeClr val="bg1"/>
                </a:solidFill>
              </a:rPr>
              <a:t>:</a:t>
            </a:r>
            <a:r>
              <a:rPr lang="tr-TR" sz="2100" dirty="0">
                <a:solidFill>
                  <a:schemeClr val="bg1"/>
                </a:solidFill>
              </a:rPr>
              <a:t> </a:t>
            </a:r>
            <a:r>
              <a:rPr lang="tr-TR" dirty="0">
                <a:solidFill>
                  <a:schemeClr val="bg1"/>
                </a:solidFill>
              </a:rPr>
              <a:t>Aletin ve dokunun doğrudan teması </a:t>
            </a:r>
            <a:r>
              <a:rPr lang="tr-TR" dirty="0" err="1">
                <a:solidFill>
                  <a:schemeClr val="bg1"/>
                </a:solidFill>
              </a:rPr>
              <a:t>dehidrasyona</a:t>
            </a:r>
            <a:r>
              <a:rPr lang="tr-TR" dirty="0">
                <a:solidFill>
                  <a:schemeClr val="bg1"/>
                </a:solidFill>
              </a:rPr>
              <a:t> ve protein </a:t>
            </a:r>
            <a:r>
              <a:rPr lang="tr-TR" dirty="0" err="1">
                <a:solidFill>
                  <a:schemeClr val="bg1"/>
                </a:solidFill>
              </a:rPr>
              <a:t>denatürasyonuna</a:t>
            </a:r>
            <a:r>
              <a:rPr lang="tr-TR" dirty="0">
                <a:solidFill>
                  <a:schemeClr val="bg1"/>
                </a:solidFill>
              </a:rPr>
              <a:t> neden olur. </a:t>
            </a:r>
            <a:endParaRPr lang="tr-TR" dirty="0" smtClean="0">
              <a:solidFill>
                <a:schemeClr val="bg1"/>
              </a:solidFill>
            </a:endParaRPr>
          </a:p>
          <a:p>
            <a:r>
              <a:rPr lang="tr-TR" sz="2100" b="1" dirty="0" smtClean="0">
                <a:solidFill>
                  <a:schemeClr val="bg1"/>
                </a:solidFill>
              </a:rPr>
              <a:t>Buharlaşma</a:t>
            </a:r>
            <a:r>
              <a:rPr lang="tr-TR" sz="2100" b="1" dirty="0">
                <a:solidFill>
                  <a:schemeClr val="bg1"/>
                </a:solidFill>
              </a:rPr>
              <a:t>:</a:t>
            </a:r>
            <a:r>
              <a:rPr lang="tr-TR" sz="2100" dirty="0">
                <a:solidFill>
                  <a:schemeClr val="bg1"/>
                </a:solidFill>
              </a:rPr>
              <a:t> </a:t>
            </a:r>
            <a:r>
              <a:rPr lang="tr-TR" dirty="0">
                <a:solidFill>
                  <a:schemeClr val="bg1"/>
                </a:solidFill>
              </a:rPr>
              <a:t>Doğrudan temas yok, elektrot doku yüzeyinde tutulur; Akımın oluşturduğu yüksek ısı dokuyu buharlaştırır. Hücrelerin "patlaması" olduğu için hiçbir karakter üretilmez.</a:t>
            </a:r>
          </a:p>
          <a:p>
            <a:r>
              <a:rPr lang="tr-TR" sz="2100" b="1" dirty="0" err="1">
                <a:solidFill>
                  <a:schemeClr val="bg1"/>
                </a:solidFill>
              </a:rPr>
              <a:t>Fulguration</a:t>
            </a:r>
            <a:r>
              <a:rPr lang="tr-TR" sz="2100" b="1" dirty="0">
                <a:solidFill>
                  <a:schemeClr val="bg1"/>
                </a:solidFill>
              </a:rPr>
              <a:t>:</a:t>
            </a:r>
            <a:r>
              <a:rPr lang="tr-TR" sz="2100" dirty="0">
                <a:solidFill>
                  <a:schemeClr val="bg1"/>
                </a:solidFill>
              </a:rPr>
              <a:t> </a:t>
            </a:r>
            <a:r>
              <a:rPr lang="tr-TR" dirty="0">
                <a:solidFill>
                  <a:schemeClr val="bg1"/>
                </a:solidFill>
              </a:rPr>
              <a:t>Doğrudan temas yok, elektrot buharlaştırmadan biraz uzakta tutulur; Elektrik akımı (kıvılcımlar), elektrot ucu ve yakındaki doku arasındaki yaylardır ve bu da karaktere neden olur.</a:t>
            </a:r>
          </a:p>
        </p:txBody>
      </p:sp>
      <p:sp>
        <p:nvSpPr>
          <p:cNvPr id="5" name="Dikdörtgen 4"/>
          <p:cNvSpPr/>
          <p:nvPr/>
        </p:nvSpPr>
        <p:spPr>
          <a:xfrm>
            <a:off x="3026737" y="857250"/>
            <a:ext cx="3154390" cy="369332"/>
          </a:xfrm>
          <a:prstGeom prst="rect">
            <a:avLst/>
          </a:prstGeom>
        </p:spPr>
        <p:txBody>
          <a:bodyPr wrap="none">
            <a:spAutoFit/>
          </a:bodyPr>
          <a:lstStyle/>
          <a:p>
            <a:r>
              <a:rPr lang="tr-TR" b="1" dirty="0" err="1">
                <a:solidFill>
                  <a:schemeClr val="bg1"/>
                </a:solidFill>
              </a:rPr>
              <a:t>Elektrocerrahinin</a:t>
            </a:r>
            <a:r>
              <a:rPr lang="tr-TR" b="1" dirty="0">
                <a:solidFill>
                  <a:schemeClr val="bg1"/>
                </a:solidFill>
              </a:rPr>
              <a:t> temel etkileri</a:t>
            </a:r>
          </a:p>
        </p:txBody>
      </p:sp>
    </p:spTree>
    <p:extLst>
      <p:ext uri="{BB962C8B-B14F-4D97-AF65-F5344CB8AC3E}">
        <p14:creationId xmlns:p14="http://schemas.microsoft.com/office/powerpoint/2010/main" val="26903201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Unvan 1"/>
          <p:cNvSpPr>
            <a:spLocks noGrp="1"/>
          </p:cNvSpPr>
          <p:nvPr>
            <p:ph type="title"/>
          </p:nvPr>
        </p:nvSpPr>
        <p:spPr>
          <a:xfrm>
            <a:off x="914400" y="381000"/>
            <a:ext cx="7772400" cy="1354217"/>
          </a:xfrm>
        </p:spPr>
        <p:txBody>
          <a:bodyPr/>
          <a:lstStyle/>
          <a:p>
            <a:r>
              <a:rPr lang="tr-TR" dirty="0" smtClean="0"/>
              <a:t>Kurutulma, buharlaşma ve kızdırma</a:t>
            </a:r>
            <a:endParaRPr lang="tr-TR" dirty="0"/>
          </a:p>
        </p:txBody>
      </p:sp>
      <p:sp>
        <p:nvSpPr>
          <p:cNvPr id="3" name="İçerik Yer Tutucusu 2"/>
          <p:cNvSpPr>
            <a:spLocks noGrp="1"/>
          </p:cNvSpPr>
          <p:nvPr>
            <p:ph idx="4294967295"/>
          </p:nvPr>
        </p:nvSpPr>
        <p:spPr>
          <a:xfrm>
            <a:off x="628650" y="2226469"/>
            <a:ext cx="7886700" cy="3263504"/>
          </a:xfrm>
          <a:prstGeom prst="rect">
            <a:avLst/>
          </a:prstGeom>
        </p:spPr>
        <p:txBody>
          <a:bodyPr>
            <a:normAutofit fontScale="92500" lnSpcReduction="20000"/>
          </a:bodyPr>
          <a:lstStyle/>
          <a:p>
            <a:r>
              <a:rPr lang="tr-TR" dirty="0" smtClean="0">
                <a:solidFill>
                  <a:schemeClr val="bg1"/>
                </a:solidFill>
              </a:rPr>
              <a:t>Elektrik akımı doku ile temas ettiğinde dokuya has direnç nedeniyle ısı oluşur. Isıtma, ESU ayarına ve doku ile cerrahi alet arasındaki temas miktarına bağlı olarak kuruma, buharlaşma veya ateşlemeye neden olur.</a:t>
            </a:r>
          </a:p>
          <a:p>
            <a:r>
              <a:rPr lang="tr-TR" dirty="0" smtClean="0">
                <a:solidFill>
                  <a:schemeClr val="bg1"/>
                </a:solidFill>
              </a:rPr>
              <a:t>Kurutma, kesme veya </a:t>
            </a:r>
            <a:r>
              <a:rPr lang="tr-TR" dirty="0" err="1" smtClean="0">
                <a:solidFill>
                  <a:schemeClr val="bg1"/>
                </a:solidFill>
              </a:rPr>
              <a:t>koagülasyon</a:t>
            </a:r>
            <a:r>
              <a:rPr lang="tr-TR" dirty="0" smtClean="0">
                <a:solidFill>
                  <a:schemeClr val="bg1"/>
                </a:solidFill>
              </a:rPr>
              <a:t> </a:t>
            </a:r>
            <a:r>
              <a:rPr lang="tr-TR" dirty="0" err="1" smtClean="0">
                <a:solidFill>
                  <a:schemeClr val="bg1"/>
                </a:solidFill>
              </a:rPr>
              <a:t>modu</a:t>
            </a:r>
            <a:r>
              <a:rPr lang="tr-TR" dirty="0" smtClean="0">
                <a:solidFill>
                  <a:schemeClr val="bg1"/>
                </a:solidFill>
              </a:rPr>
              <a:t> kullanılarak üretilebilir. Aletin ve dokunun doğrudan teması ile üretilir. Yavaş, yüzeysel doku ısısı, dokunun beyaza dönmesine neden olan protein </a:t>
            </a:r>
            <a:r>
              <a:rPr lang="tr-TR" dirty="0" err="1" smtClean="0">
                <a:solidFill>
                  <a:schemeClr val="bg1"/>
                </a:solidFill>
              </a:rPr>
              <a:t>denatürasyonuyla</a:t>
            </a:r>
            <a:r>
              <a:rPr lang="tr-TR" dirty="0" smtClean="0">
                <a:solidFill>
                  <a:schemeClr val="bg1"/>
                </a:solidFill>
              </a:rPr>
              <a:t> sonuçlanır. Daha yüksek sıcaklıklarda hem kurutulma hem de protein </a:t>
            </a:r>
            <a:r>
              <a:rPr lang="tr-TR" dirty="0" err="1" smtClean="0">
                <a:solidFill>
                  <a:schemeClr val="bg1"/>
                </a:solidFill>
              </a:rPr>
              <a:t>denatürasyonu</a:t>
            </a:r>
            <a:r>
              <a:rPr lang="tr-TR" dirty="0" smtClean="0">
                <a:solidFill>
                  <a:schemeClr val="bg1"/>
                </a:solidFill>
              </a:rPr>
              <a:t> gerçekleşir ve kurutulmaya neden olur. Tamamıyla kurutulmuş olan doku çok yüksek dirence sahiptir ve elektrik akımı yürütmez. Bu nedenle, ESU akış sayacında iletkenlik kaybı, tüberküloz sterilizasyonunda veya </a:t>
            </a:r>
            <a:r>
              <a:rPr lang="tr-TR" dirty="0" err="1" smtClean="0">
                <a:solidFill>
                  <a:schemeClr val="bg1"/>
                </a:solidFill>
              </a:rPr>
              <a:t>endometrioz</a:t>
            </a:r>
            <a:r>
              <a:rPr lang="tr-TR" dirty="0" smtClean="0">
                <a:solidFill>
                  <a:schemeClr val="bg1"/>
                </a:solidFill>
              </a:rPr>
              <a:t> </a:t>
            </a:r>
            <a:r>
              <a:rPr lang="tr-TR" dirty="0" err="1" smtClean="0">
                <a:solidFill>
                  <a:schemeClr val="bg1"/>
                </a:solidFill>
              </a:rPr>
              <a:t>implantların</a:t>
            </a:r>
            <a:r>
              <a:rPr lang="tr-TR" dirty="0" smtClean="0">
                <a:solidFill>
                  <a:schemeClr val="bg1"/>
                </a:solidFill>
              </a:rPr>
              <a:t> </a:t>
            </a:r>
            <a:r>
              <a:rPr lang="tr-TR" dirty="0" err="1" smtClean="0">
                <a:solidFill>
                  <a:schemeClr val="bg1"/>
                </a:solidFill>
              </a:rPr>
              <a:t>ablasyonu</a:t>
            </a:r>
            <a:r>
              <a:rPr lang="tr-TR" dirty="0" smtClean="0">
                <a:solidFill>
                  <a:schemeClr val="bg1"/>
                </a:solidFill>
              </a:rPr>
              <a:t> sırasında yararlı bilgiler olan, tamamen kurutulmanın bir göstergesidir. Hiçbir zaman veya minimum doku </a:t>
            </a:r>
            <a:r>
              <a:rPr lang="tr-TR" dirty="0" err="1" smtClean="0">
                <a:solidFill>
                  <a:schemeClr val="bg1"/>
                </a:solidFill>
              </a:rPr>
              <a:t>penetrasyonu</a:t>
            </a:r>
            <a:r>
              <a:rPr lang="tr-TR" dirty="0" smtClean="0">
                <a:solidFill>
                  <a:schemeClr val="bg1"/>
                </a:solidFill>
              </a:rPr>
              <a:t> ile ısının uygulanması, </a:t>
            </a:r>
            <a:r>
              <a:rPr lang="tr-TR" dirty="0" err="1" smtClean="0">
                <a:solidFill>
                  <a:schemeClr val="bg1"/>
                </a:solidFill>
              </a:rPr>
              <a:t>yüzeyel</a:t>
            </a:r>
            <a:r>
              <a:rPr lang="tr-TR" dirty="0" smtClean="0">
                <a:solidFill>
                  <a:schemeClr val="bg1"/>
                </a:solidFill>
              </a:rPr>
              <a:t> karbonizasyona (</a:t>
            </a:r>
            <a:r>
              <a:rPr lang="tr-TR" dirty="0" err="1" smtClean="0">
                <a:solidFill>
                  <a:schemeClr val="bg1"/>
                </a:solidFill>
              </a:rPr>
              <a:t>char</a:t>
            </a:r>
            <a:r>
              <a:rPr lang="tr-TR" dirty="0" smtClean="0">
                <a:solidFill>
                  <a:schemeClr val="bg1"/>
                </a:solidFill>
              </a:rPr>
              <a:t>) neden olur.</a:t>
            </a:r>
            <a:endParaRPr lang="tr-TR" dirty="0">
              <a:solidFill>
                <a:schemeClr val="bg1"/>
              </a:solidFill>
            </a:endParaRPr>
          </a:p>
        </p:txBody>
      </p:sp>
    </p:spTree>
    <p:extLst>
      <p:ext uri="{BB962C8B-B14F-4D97-AF65-F5344CB8AC3E}">
        <p14:creationId xmlns:p14="http://schemas.microsoft.com/office/powerpoint/2010/main" val="4200950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43000" y="381000"/>
            <a:ext cx="7772400" cy="1354217"/>
          </a:xfrm>
        </p:spPr>
        <p:txBody>
          <a:bodyPr/>
          <a:lstStyle/>
          <a:p>
            <a:r>
              <a:rPr lang="tr-TR" dirty="0" smtClean="0"/>
              <a:t>Zaman, güç, doku ve elektrot -</a:t>
            </a:r>
            <a:endParaRPr lang="tr-TR" dirty="0"/>
          </a:p>
        </p:txBody>
      </p:sp>
      <p:sp>
        <p:nvSpPr>
          <p:cNvPr id="3" name="İçerik Yer Tutucusu 2"/>
          <p:cNvSpPr>
            <a:spLocks noGrp="1"/>
          </p:cNvSpPr>
          <p:nvPr>
            <p:ph idx="4294967295"/>
          </p:nvPr>
        </p:nvSpPr>
        <p:spPr>
          <a:xfrm>
            <a:off x="688910" y="2590800"/>
            <a:ext cx="7886700" cy="3385542"/>
          </a:xfrm>
          <a:prstGeom prst="rect">
            <a:avLst/>
          </a:prstGeom>
        </p:spPr>
        <p:txBody>
          <a:bodyPr/>
          <a:lstStyle/>
          <a:p>
            <a:r>
              <a:rPr lang="tr-TR" dirty="0" err="1" smtClean="0">
                <a:solidFill>
                  <a:schemeClr val="bg1"/>
                </a:solidFill>
              </a:rPr>
              <a:t>Elektrodun</a:t>
            </a:r>
            <a:r>
              <a:rPr lang="tr-TR" dirty="0" smtClean="0">
                <a:solidFill>
                  <a:schemeClr val="bg1"/>
                </a:solidFill>
              </a:rPr>
              <a:t> şekli ve boyutu, doku ile temas ettiği süre (bekleme süresi), doku türü ve </a:t>
            </a:r>
            <a:r>
              <a:rPr lang="tr-TR" dirty="0" err="1" smtClean="0">
                <a:solidFill>
                  <a:schemeClr val="bg1"/>
                </a:solidFill>
              </a:rPr>
              <a:t>ESU'nun</a:t>
            </a:r>
            <a:r>
              <a:rPr lang="tr-TR" dirty="0" smtClean="0">
                <a:solidFill>
                  <a:schemeClr val="bg1"/>
                </a:solidFill>
              </a:rPr>
              <a:t> güç ayarı, </a:t>
            </a:r>
            <a:r>
              <a:rPr lang="tr-TR" dirty="0" err="1" smtClean="0">
                <a:solidFill>
                  <a:schemeClr val="bg1"/>
                </a:solidFill>
              </a:rPr>
              <a:t>elektrocerrahi</a:t>
            </a:r>
            <a:r>
              <a:rPr lang="tr-TR" dirty="0" smtClean="0">
                <a:solidFill>
                  <a:schemeClr val="bg1"/>
                </a:solidFill>
              </a:rPr>
              <a:t> sonuçlarını etkileyen diğer değişkenlerdir. </a:t>
            </a:r>
            <a:endParaRPr lang="tr-TR" dirty="0" smtClean="0">
              <a:solidFill>
                <a:schemeClr val="bg1"/>
              </a:solidFill>
            </a:endParaRPr>
          </a:p>
          <a:p>
            <a:endParaRPr lang="tr-TR" dirty="0"/>
          </a:p>
          <a:p>
            <a:r>
              <a:rPr lang="tr-TR" dirty="0" err="1" smtClean="0">
                <a:solidFill>
                  <a:schemeClr val="bg1"/>
                </a:solidFill>
              </a:rPr>
              <a:t>ESU'nun</a:t>
            </a:r>
            <a:r>
              <a:rPr lang="tr-TR" dirty="0" smtClean="0">
                <a:solidFill>
                  <a:schemeClr val="bg1"/>
                </a:solidFill>
              </a:rPr>
              <a:t> </a:t>
            </a:r>
            <a:r>
              <a:rPr lang="tr-TR" dirty="0" smtClean="0">
                <a:solidFill>
                  <a:schemeClr val="bg1"/>
                </a:solidFill>
              </a:rPr>
              <a:t>güç çıkışı genellikle </a:t>
            </a:r>
            <a:r>
              <a:rPr lang="tr-TR" dirty="0" err="1" smtClean="0">
                <a:solidFill>
                  <a:schemeClr val="bg1"/>
                </a:solidFill>
              </a:rPr>
              <a:t>Watts</a:t>
            </a:r>
            <a:r>
              <a:rPr lang="tr-TR" dirty="0" smtClean="0">
                <a:solidFill>
                  <a:schemeClr val="bg1"/>
                </a:solidFill>
              </a:rPr>
              <a:t> cinsinden görüntülenir (</a:t>
            </a:r>
            <a:r>
              <a:rPr lang="tr-TR" dirty="0" err="1" smtClean="0">
                <a:solidFill>
                  <a:schemeClr val="bg1"/>
                </a:solidFill>
              </a:rPr>
              <a:t>Watt</a:t>
            </a:r>
            <a:r>
              <a:rPr lang="tr-TR" dirty="0" smtClean="0">
                <a:solidFill>
                  <a:schemeClr val="bg1"/>
                </a:solidFill>
              </a:rPr>
              <a:t> = voltaj kere akım). </a:t>
            </a:r>
          </a:p>
          <a:p>
            <a:endParaRPr lang="tr-TR" dirty="0"/>
          </a:p>
          <a:p>
            <a:r>
              <a:rPr lang="tr-TR" dirty="0" smtClean="0">
                <a:solidFill>
                  <a:schemeClr val="bg1"/>
                </a:solidFill>
              </a:rPr>
              <a:t>Kesim ve pıhtılaşma için ortak bir başlangıç ayarı 40 </a:t>
            </a:r>
            <a:r>
              <a:rPr lang="tr-TR" dirty="0" err="1" smtClean="0">
                <a:solidFill>
                  <a:schemeClr val="bg1"/>
                </a:solidFill>
              </a:rPr>
              <a:t>Watt'tır</a:t>
            </a:r>
            <a:r>
              <a:rPr lang="tr-TR" dirty="0" smtClean="0">
                <a:solidFill>
                  <a:schemeClr val="bg1"/>
                </a:solidFill>
              </a:rPr>
              <a:t>, ancak geniş bir cerrah tercihi vardır ve bazı cerrahlar kesim için çok daha yüksek başlangıç ayarını (70 ila 90 </a:t>
            </a:r>
            <a:r>
              <a:rPr lang="tr-TR" dirty="0" err="1" smtClean="0">
                <a:solidFill>
                  <a:schemeClr val="bg1"/>
                </a:solidFill>
              </a:rPr>
              <a:t>Watt</a:t>
            </a:r>
            <a:r>
              <a:rPr lang="tr-TR" dirty="0" smtClean="0">
                <a:solidFill>
                  <a:schemeClr val="bg1"/>
                </a:solidFill>
              </a:rPr>
              <a:t>) kullanarak mükemmel sonuçlar bildirmiştir.</a:t>
            </a:r>
            <a:endParaRPr lang="tr-TR" dirty="0">
              <a:solidFill>
                <a:schemeClr val="bg1"/>
              </a:solidFill>
            </a:endParaRPr>
          </a:p>
        </p:txBody>
      </p:sp>
    </p:spTree>
    <p:extLst>
      <p:ext uri="{BB962C8B-B14F-4D97-AF65-F5344CB8AC3E}">
        <p14:creationId xmlns:p14="http://schemas.microsoft.com/office/powerpoint/2010/main" val="22000541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4294967295"/>
          </p:nvPr>
        </p:nvSpPr>
        <p:spPr>
          <a:xfrm>
            <a:off x="3028950" y="5624513"/>
            <a:ext cx="3086100" cy="273844"/>
          </a:xfrm>
          <a:prstGeom prst="rect">
            <a:avLst/>
          </a:prstGeom>
        </p:spPr>
        <p:txBody>
          <a:bodyPr/>
          <a:lstStyle/>
          <a:p>
            <a:pPr>
              <a:defRPr/>
            </a:pPr>
            <a:endParaRPr lang="en-US" dirty="0"/>
          </a:p>
        </p:txBody>
      </p:sp>
      <p:pic>
        <p:nvPicPr>
          <p:cNvPr id="27651" name="Picture 2" descr="http://t2.gstatic.com/images?q=tbn:ANd9GcRjgr42gJU-gNqQONozyNNicp1MJF2cy73Wdm-cQeEDSe-lkUgsg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0344" y="1285875"/>
            <a:ext cx="3268266" cy="173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TextBox 5"/>
          <p:cNvSpPr txBox="1">
            <a:spLocks noChangeArrowheads="1"/>
          </p:cNvSpPr>
          <p:nvPr/>
        </p:nvSpPr>
        <p:spPr bwMode="auto">
          <a:xfrm>
            <a:off x="2268141" y="1017985"/>
            <a:ext cx="4071938"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tr-TR" altLang="tr-TR" sz="1350" dirty="0" err="1">
                <a:solidFill>
                  <a:schemeClr val="bg1"/>
                </a:solidFill>
                <a:latin typeface="Arial" panose="020B0604020202020204" pitchFamily="34" charset="0"/>
              </a:rPr>
              <a:t>Bipolar</a:t>
            </a:r>
            <a:r>
              <a:rPr lang="tr-TR" altLang="tr-TR" sz="1350" dirty="0">
                <a:solidFill>
                  <a:schemeClr val="bg1"/>
                </a:solidFill>
                <a:latin typeface="Arial" panose="020B0604020202020204" pitchFamily="34" charset="0"/>
              </a:rPr>
              <a:t> </a:t>
            </a:r>
            <a:r>
              <a:rPr lang="tr-TR" altLang="tr-TR" sz="1350" dirty="0" err="1">
                <a:solidFill>
                  <a:schemeClr val="bg1"/>
                </a:solidFill>
                <a:latin typeface="Arial" panose="020B0604020202020204" pitchFamily="34" charset="0"/>
              </a:rPr>
              <a:t>mod</a:t>
            </a:r>
            <a:endParaRPr lang="tr-TR" altLang="tr-TR" sz="1350" dirty="0">
              <a:solidFill>
                <a:schemeClr val="bg1"/>
              </a:solidFill>
              <a:latin typeface="Arial" panose="020B0604020202020204" pitchFamily="34" charset="0"/>
            </a:endParaRPr>
          </a:p>
        </p:txBody>
      </p:sp>
      <p:pic>
        <p:nvPicPr>
          <p:cNvPr id="27653" name="Picture 4" descr="http://photos.tradeholding.com/attach/hash118/89462/bipolar_forcep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7500" y="3750470"/>
            <a:ext cx="2786063" cy="191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TextBox 7"/>
          <p:cNvSpPr txBox="1">
            <a:spLocks noChangeArrowheads="1"/>
          </p:cNvSpPr>
          <p:nvPr/>
        </p:nvSpPr>
        <p:spPr bwMode="auto">
          <a:xfrm>
            <a:off x="2321719" y="3375423"/>
            <a:ext cx="4071938"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tr-TR" altLang="tr-TR" sz="1350">
                <a:latin typeface="Arial" panose="020B0604020202020204" pitchFamily="34" charset="0"/>
              </a:rPr>
              <a:t>Bipolar Forceps Electrotları</a:t>
            </a:r>
          </a:p>
        </p:txBody>
      </p:sp>
    </p:spTree>
    <p:extLst>
      <p:ext uri="{BB962C8B-B14F-4D97-AF65-F5344CB8AC3E}">
        <p14:creationId xmlns:p14="http://schemas.microsoft.com/office/powerpoint/2010/main" val="9069949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4470" y="1553767"/>
            <a:ext cx="6322219" cy="357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138669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95148" y="2160632"/>
            <a:ext cx="7475220" cy="0"/>
          </a:xfrm>
          <a:custGeom>
            <a:avLst/>
            <a:gdLst/>
            <a:ahLst/>
            <a:cxnLst/>
            <a:rect l="l" t="t" r="r" b="b"/>
            <a:pathLst>
              <a:path w="9966960">
                <a:moveTo>
                  <a:pt x="0" y="0"/>
                </a:moveTo>
                <a:lnTo>
                  <a:pt x="9966952" y="1"/>
                </a:lnTo>
              </a:path>
            </a:pathLst>
          </a:custGeom>
          <a:ln w="6349">
            <a:solidFill>
              <a:srgbClr val="919191"/>
            </a:solidFill>
          </a:ln>
        </p:spPr>
        <p:txBody>
          <a:bodyPr wrap="square" lIns="0" tIns="0" rIns="0" bIns="0" rtlCol="0"/>
          <a:lstStyle/>
          <a:p>
            <a:endParaRPr sz="1350"/>
          </a:p>
        </p:txBody>
      </p:sp>
      <p:sp>
        <p:nvSpPr>
          <p:cNvPr id="4" name="object 4"/>
          <p:cNvSpPr txBox="1">
            <a:spLocks noGrp="1"/>
          </p:cNvSpPr>
          <p:nvPr>
            <p:ph type="title"/>
          </p:nvPr>
        </p:nvSpPr>
        <p:spPr>
          <a:xfrm>
            <a:off x="1112186" y="514766"/>
            <a:ext cx="7574614" cy="692497"/>
          </a:xfrm>
          <a:prstGeom prst="rect">
            <a:avLst/>
          </a:prstGeom>
        </p:spPr>
        <p:txBody>
          <a:bodyPr vert="horz" wrap="square" lIns="0" tIns="0" rIns="0" bIns="0" rtlCol="0">
            <a:spAutoFit/>
          </a:bodyPr>
          <a:lstStyle/>
          <a:p>
            <a:pPr marL="9525"/>
            <a:r>
              <a:rPr sz="4500" spc="-38" dirty="0"/>
              <a:t>Bipolar</a:t>
            </a:r>
            <a:r>
              <a:rPr sz="4500" spc="-135" dirty="0"/>
              <a:t> </a:t>
            </a:r>
            <a:r>
              <a:rPr sz="4500" spc="-41" dirty="0"/>
              <a:t>Resectoscope</a:t>
            </a:r>
            <a:endParaRPr sz="4500" dirty="0"/>
          </a:p>
        </p:txBody>
      </p:sp>
      <p:sp>
        <p:nvSpPr>
          <p:cNvPr id="5" name="object 5"/>
          <p:cNvSpPr/>
          <p:nvPr/>
        </p:nvSpPr>
        <p:spPr>
          <a:xfrm>
            <a:off x="1112186" y="1913756"/>
            <a:ext cx="7258182" cy="4106043"/>
          </a:xfrm>
          <a:prstGeom prst="rect">
            <a:avLst/>
          </a:prstGeom>
          <a:blipFill>
            <a:blip r:embed="rId2" cstate="print"/>
            <a:stretch>
              <a:fillRect/>
            </a:stretch>
          </a:blipFill>
        </p:spPr>
        <p:txBody>
          <a:bodyPr wrap="square" lIns="0" tIns="0" rIns="0" bIns="0" rtlCol="0"/>
          <a:lstStyle/>
          <a:p>
            <a:endParaRPr sz="1350"/>
          </a:p>
        </p:txBody>
      </p:sp>
    </p:spTree>
    <p:extLst>
      <p:ext uri="{BB962C8B-B14F-4D97-AF65-F5344CB8AC3E}">
        <p14:creationId xmlns:p14="http://schemas.microsoft.com/office/powerpoint/2010/main" val="18895556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4294967295"/>
          </p:nvPr>
        </p:nvSpPr>
        <p:spPr>
          <a:xfrm>
            <a:off x="1518047" y="1660922"/>
            <a:ext cx="6172200" cy="3429000"/>
          </a:xfrm>
          <a:prstGeom prst="rect">
            <a:avLst/>
          </a:prstGeom>
        </p:spPr>
        <p:txBody>
          <a:bodyPr>
            <a:normAutofit/>
          </a:bodyPr>
          <a:lstStyle/>
          <a:p>
            <a:pPr marL="336042" indent="-288036" algn="just">
              <a:buFont typeface="Wingdings 2"/>
              <a:buChar char=""/>
              <a:defRPr/>
            </a:pPr>
            <a:r>
              <a:rPr lang="tr-TR" dirty="0">
                <a:solidFill>
                  <a:schemeClr val="bg1"/>
                </a:solidFill>
              </a:rPr>
              <a:t>Daha sonraki yıllarda </a:t>
            </a:r>
            <a:r>
              <a:rPr lang="tr-TR" dirty="0" err="1">
                <a:solidFill>
                  <a:schemeClr val="bg1"/>
                </a:solidFill>
              </a:rPr>
              <a:t>monopolar</a:t>
            </a:r>
            <a:r>
              <a:rPr lang="tr-TR" dirty="0">
                <a:solidFill>
                  <a:schemeClr val="bg1"/>
                </a:solidFill>
              </a:rPr>
              <a:t> teknolojisinin yanında </a:t>
            </a:r>
            <a:r>
              <a:rPr lang="tr-TR" dirty="0" err="1">
                <a:solidFill>
                  <a:schemeClr val="bg1"/>
                </a:solidFill>
              </a:rPr>
              <a:t>bipolar</a:t>
            </a:r>
            <a:r>
              <a:rPr lang="tr-TR" dirty="0">
                <a:solidFill>
                  <a:schemeClr val="bg1"/>
                </a:solidFill>
              </a:rPr>
              <a:t> cihazlar piyasaya sürülmüş ve genel cerrahide, baş boyun ve beyin cerrahisinde geniş kullanım alanı bulmuşlardır</a:t>
            </a:r>
            <a:r>
              <a:rPr lang="tr-TR" dirty="0" smtClean="0">
                <a:solidFill>
                  <a:schemeClr val="bg1"/>
                </a:solidFill>
              </a:rPr>
              <a:t>.</a:t>
            </a:r>
          </a:p>
          <a:p>
            <a:pPr marL="336042" indent="-288036" algn="just">
              <a:buFont typeface="Wingdings 2"/>
              <a:buChar char=""/>
              <a:defRPr/>
            </a:pPr>
            <a:endParaRPr lang="tr-TR" dirty="0">
              <a:solidFill>
                <a:schemeClr val="bg1"/>
              </a:solidFill>
            </a:endParaRPr>
          </a:p>
        </p:txBody>
      </p:sp>
    </p:spTree>
    <p:extLst>
      <p:ext uri="{BB962C8B-B14F-4D97-AF65-F5344CB8AC3E}">
        <p14:creationId xmlns:p14="http://schemas.microsoft.com/office/powerpoint/2010/main" val="39534453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4973593" y="2618089"/>
            <a:ext cx="2446639" cy="2458993"/>
          </a:xfrm>
          <a:prstGeom prst="rect">
            <a:avLst/>
          </a:prstGeom>
          <a:blipFill>
            <a:blip r:embed="rId2" cstate="print"/>
            <a:stretch>
              <a:fillRect/>
            </a:stretch>
          </a:blipFill>
        </p:spPr>
        <p:txBody>
          <a:bodyPr wrap="square" lIns="0" tIns="0" rIns="0" bIns="0" rtlCol="0"/>
          <a:lstStyle/>
          <a:p>
            <a:endParaRPr sz="1350"/>
          </a:p>
        </p:txBody>
      </p:sp>
      <p:sp>
        <p:nvSpPr>
          <p:cNvPr id="5" name="object 5"/>
          <p:cNvSpPr txBox="1"/>
          <p:nvPr/>
        </p:nvSpPr>
        <p:spPr>
          <a:xfrm>
            <a:off x="0" y="533400"/>
            <a:ext cx="9067800" cy="1282402"/>
          </a:xfrm>
          <a:prstGeom prst="rect">
            <a:avLst/>
          </a:prstGeom>
        </p:spPr>
        <p:txBody>
          <a:bodyPr vert="horz" wrap="square" lIns="0" tIns="0" rIns="0" bIns="0" rtlCol="0">
            <a:spAutoFit/>
          </a:bodyPr>
          <a:lstStyle/>
          <a:p>
            <a:pPr marR="66199" algn="ctr">
              <a:lnSpc>
                <a:spcPts val="4988"/>
              </a:lnSpc>
            </a:pPr>
            <a:r>
              <a:rPr sz="4400" b="1" spc="-64" dirty="0">
                <a:solidFill>
                  <a:srgbClr val="FFC000"/>
                </a:solidFill>
                <a:latin typeface="Arial"/>
                <a:cs typeface="Arial"/>
              </a:rPr>
              <a:t>Versapoint</a:t>
            </a:r>
            <a:r>
              <a:rPr sz="4400" b="1" spc="-113" dirty="0">
                <a:solidFill>
                  <a:srgbClr val="FFC000"/>
                </a:solidFill>
                <a:latin typeface="Arial"/>
                <a:cs typeface="Arial"/>
              </a:rPr>
              <a:t> </a:t>
            </a:r>
            <a:r>
              <a:rPr sz="4400" b="1" spc="-41" dirty="0">
                <a:solidFill>
                  <a:srgbClr val="FFC000"/>
                </a:solidFill>
                <a:latin typeface="Arial"/>
                <a:cs typeface="Arial"/>
              </a:rPr>
              <a:t>Bipolar</a:t>
            </a:r>
            <a:endParaRPr sz="4400" dirty="0">
              <a:solidFill>
                <a:srgbClr val="FFC000"/>
              </a:solidFill>
              <a:latin typeface="Arial"/>
              <a:cs typeface="Arial"/>
            </a:endParaRPr>
          </a:p>
          <a:p>
            <a:pPr algn="ctr">
              <a:lnSpc>
                <a:spcPts val="4988"/>
              </a:lnSpc>
              <a:tabLst>
                <a:tab pos="2420779" algn="l"/>
                <a:tab pos="7474744" algn="l"/>
              </a:tabLst>
            </a:pPr>
            <a:r>
              <a:rPr sz="4400" b="1" u="sng" dirty="0">
                <a:solidFill>
                  <a:srgbClr val="FFC000"/>
                </a:solidFill>
                <a:latin typeface="Arial"/>
                <a:cs typeface="Arial"/>
              </a:rPr>
              <a:t> 	</a:t>
            </a:r>
            <a:r>
              <a:rPr sz="4400" b="1" u="sng" spc="-34" dirty="0">
                <a:solidFill>
                  <a:srgbClr val="FFC000"/>
                </a:solidFill>
                <a:latin typeface="Arial"/>
                <a:cs typeface="Arial"/>
              </a:rPr>
              <a:t>Electrode</a:t>
            </a:r>
            <a:r>
              <a:rPr sz="4500" b="1" u="sng" spc="-34" dirty="0">
                <a:solidFill>
                  <a:srgbClr val="404040"/>
                </a:solidFill>
                <a:latin typeface="Arial"/>
                <a:cs typeface="Arial"/>
              </a:rPr>
              <a:t>	</a:t>
            </a:r>
            <a:endParaRPr sz="4500" dirty="0">
              <a:latin typeface="Arial"/>
              <a:cs typeface="Arial"/>
            </a:endParaRPr>
          </a:p>
        </p:txBody>
      </p:sp>
      <p:sp>
        <p:nvSpPr>
          <p:cNvPr id="6" name="object 6"/>
          <p:cNvSpPr/>
          <p:nvPr/>
        </p:nvSpPr>
        <p:spPr>
          <a:xfrm>
            <a:off x="1565414" y="2568093"/>
            <a:ext cx="2842403" cy="2564014"/>
          </a:xfrm>
          <a:prstGeom prst="rect">
            <a:avLst/>
          </a:prstGeom>
          <a:blipFill>
            <a:blip r:embed="rId3" cstate="print"/>
            <a:stretch>
              <a:fillRect/>
            </a:stretch>
          </a:blipFill>
        </p:spPr>
        <p:txBody>
          <a:bodyPr wrap="square" lIns="0" tIns="0" rIns="0" bIns="0" rtlCol="0"/>
          <a:lstStyle/>
          <a:p>
            <a:endParaRPr sz="1350"/>
          </a:p>
        </p:txBody>
      </p:sp>
    </p:spTree>
    <p:extLst>
      <p:ext uri="{BB962C8B-B14F-4D97-AF65-F5344CB8AC3E}">
        <p14:creationId xmlns:p14="http://schemas.microsoft.com/office/powerpoint/2010/main" val="253559049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95148" y="2160632"/>
            <a:ext cx="7475220" cy="0"/>
          </a:xfrm>
          <a:custGeom>
            <a:avLst/>
            <a:gdLst/>
            <a:ahLst/>
            <a:cxnLst/>
            <a:rect l="l" t="t" r="r" b="b"/>
            <a:pathLst>
              <a:path w="9966960">
                <a:moveTo>
                  <a:pt x="0" y="0"/>
                </a:moveTo>
                <a:lnTo>
                  <a:pt x="9966952" y="1"/>
                </a:lnTo>
              </a:path>
            </a:pathLst>
          </a:custGeom>
          <a:ln w="6349">
            <a:solidFill>
              <a:srgbClr val="919191"/>
            </a:solidFill>
          </a:ln>
        </p:spPr>
        <p:txBody>
          <a:bodyPr wrap="square" lIns="0" tIns="0" rIns="0" bIns="0" rtlCol="0"/>
          <a:lstStyle/>
          <a:p>
            <a:endParaRPr sz="1350"/>
          </a:p>
        </p:txBody>
      </p:sp>
      <p:sp>
        <p:nvSpPr>
          <p:cNvPr id="5" name="object 5"/>
          <p:cNvSpPr/>
          <p:nvPr/>
        </p:nvSpPr>
        <p:spPr>
          <a:xfrm>
            <a:off x="1600200" y="1143000"/>
            <a:ext cx="4876800" cy="3932217"/>
          </a:xfrm>
          <a:prstGeom prst="rect">
            <a:avLst/>
          </a:prstGeom>
          <a:blipFill>
            <a:blip r:embed="rId2" cstate="print"/>
            <a:stretch>
              <a:fillRect/>
            </a:stretch>
          </a:blipFill>
        </p:spPr>
        <p:txBody>
          <a:bodyPr wrap="square" lIns="0" tIns="0" rIns="0" bIns="0" rtlCol="0"/>
          <a:lstStyle/>
          <a:p>
            <a:endParaRPr sz="1350"/>
          </a:p>
        </p:txBody>
      </p:sp>
      <p:sp>
        <p:nvSpPr>
          <p:cNvPr id="6" name="object 6"/>
          <p:cNvSpPr/>
          <p:nvPr/>
        </p:nvSpPr>
        <p:spPr>
          <a:xfrm>
            <a:off x="2512570" y="2202114"/>
            <a:ext cx="2976563" cy="2869406"/>
          </a:xfrm>
          <a:custGeom>
            <a:avLst/>
            <a:gdLst/>
            <a:ahLst/>
            <a:cxnLst/>
            <a:rect l="l" t="t" r="r" b="b"/>
            <a:pathLst>
              <a:path w="3968750" h="3825875">
                <a:moveTo>
                  <a:pt x="0" y="0"/>
                </a:moveTo>
                <a:lnTo>
                  <a:pt x="3968749" y="0"/>
                </a:lnTo>
                <a:lnTo>
                  <a:pt x="3968749" y="3825869"/>
                </a:lnTo>
                <a:lnTo>
                  <a:pt x="0" y="3825869"/>
                </a:lnTo>
                <a:lnTo>
                  <a:pt x="0" y="0"/>
                </a:lnTo>
                <a:close/>
              </a:path>
            </a:pathLst>
          </a:custGeom>
          <a:ln w="9524">
            <a:solidFill>
              <a:srgbClr val="768265"/>
            </a:solidFill>
          </a:ln>
        </p:spPr>
        <p:txBody>
          <a:bodyPr wrap="square" lIns="0" tIns="0" rIns="0" bIns="0" rtlCol="0"/>
          <a:lstStyle/>
          <a:p>
            <a:endParaRPr sz="1350"/>
          </a:p>
        </p:txBody>
      </p:sp>
      <p:sp>
        <p:nvSpPr>
          <p:cNvPr id="7" name="object 7"/>
          <p:cNvSpPr/>
          <p:nvPr/>
        </p:nvSpPr>
        <p:spPr>
          <a:xfrm>
            <a:off x="3581743" y="4919056"/>
            <a:ext cx="798021" cy="367838"/>
          </a:xfrm>
          <a:prstGeom prst="rect">
            <a:avLst/>
          </a:prstGeom>
          <a:blipFill>
            <a:blip r:embed="rId3" cstate="print"/>
            <a:stretch>
              <a:fillRect/>
            </a:stretch>
          </a:blipFill>
        </p:spPr>
        <p:txBody>
          <a:bodyPr wrap="square" lIns="0" tIns="0" rIns="0" bIns="0" rtlCol="0"/>
          <a:lstStyle/>
          <a:p>
            <a:endParaRPr sz="1350"/>
          </a:p>
        </p:txBody>
      </p:sp>
      <p:sp>
        <p:nvSpPr>
          <p:cNvPr id="8" name="object 8"/>
          <p:cNvSpPr/>
          <p:nvPr/>
        </p:nvSpPr>
        <p:spPr>
          <a:xfrm>
            <a:off x="3581743" y="5187142"/>
            <a:ext cx="1243793" cy="367838"/>
          </a:xfrm>
          <a:prstGeom prst="rect">
            <a:avLst/>
          </a:prstGeom>
          <a:blipFill>
            <a:blip r:embed="rId4" cstate="print"/>
            <a:stretch>
              <a:fillRect/>
            </a:stretch>
          </a:blipFill>
        </p:spPr>
        <p:txBody>
          <a:bodyPr wrap="square" lIns="0" tIns="0" rIns="0" bIns="0" rtlCol="0"/>
          <a:lstStyle/>
          <a:p>
            <a:endParaRPr sz="1350"/>
          </a:p>
        </p:txBody>
      </p:sp>
      <p:sp>
        <p:nvSpPr>
          <p:cNvPr id="9" name="object 9"/>
          <p:cNvSpPr/>
          <p:nvPr/>
        </p:nvSpPr>
        <p:spPr>
          <a:xfrm>
            <a:off x="3581743" y="5464579"/>
            <a:ext cx="1187681" cy="364721"/>
          </a:xfrm>
          <a:prstGeom prst="rect">
            <a:avLst/>
          </a:prstGeom>
          <a:blipFill>
            <a:blip r:embed="rId5" cstate="print"/>
            <a:stretch>
              <a:fillRect/>
            </a:stretch>
          </a:blipFill>
        </p:spPr>
        <p:txBody>
          <a:bodyPr wrap="square" lIns="0" tIns="0" rIns="0" bIns="0" rtlCol="0"/>
          <a:lstStyle/>
          <a:p>
            <a:endParaRPr sz="1350"/>
          </a:p>
        </p:txBody>
      </p:sp>
      <p:sp>
        <p:nvSpPr>
          <p:cNvPr id="10" name="object 10"/>
          <p:cNvSpPr txBox="1"/>
          <p:nvPr/>
        </p:nvSpPr>
        <p:spPr>
          <a:xfrm>
            <a:off x="3602354" y="4949190"/>
            <a:ext cx="1350645" cy="825130"/>
          </a:xfrm>
          <a:prstGeom prst="rect">
            <a:avLst/>
          </a:prstGeom>
        </p:spPr>
        <p:txBody>
          <a:bodyPr vert="horz" wrap="square" lIns="0" tIns="2381" rIns="0" bIns="0" rtlCol="0">
            <a:spAutoFit/>
          </a:bodyPr>
          <a:lstStyle/>
          <a:p>
            <a:pPr marL="9525" marR="3810">
              <a:lnSpc>
                <a:spcPct val="99000"/>
              </a:lnSpc>
              <a:spcBef>
                <a:spcPts val="19"/>
              </a:spcBef>
            </a:pPr>
            <a:r>
              <a:rPr b="1" dirty="0">
                <a:solidFill>
                  <a:schemeClr val="bg1"/>
                </a:solidFill>
                <a:latin typeface="Arial"/>
                <a:cs typeface="Arial"/>
              </a:rPr>
              <a:t>Spring  </a:t>
            </a:r>
            <a:r>
              <a:rPr b="1" spc="-101" dirty="0">
                <a:solidFill>
                  <a:schemeClr val="bg1"/>
                </a:solidFill>
                <a:latin typeface="Arial"/>
                <a:cs typeface="Arial"/>
              </a:rPr>
              <a:t>V</a:t>
            </a:r>
            <a:r>
              <a:rPr b="1" spc="-4" dirty="0">
                <a:solidFill>
                  <a:schemeClr val="bg1"/>
                </a:solidFill>
                <a:latin typeface="Arial"/>
                <a:cs typeface="Arial"/>
              </a:rPr>
              <a:t>ersa</a:t>
            </a:r>
            <a:r>
              <a:rPr b="1" dirty="0">
                <a:solidFill>
                  <a:schemeClr val="bg1"/>
                </a:solidFill>
                <a:latin typeface="Arial"/>
                <a:cs typeface="Arial"/>
              </a:rPr>
              <a:t>point  Electrode</a:t>
            </a:r>
            <a:endParaRPr dirty="0">
              <a:solidFill>
                <a:schemeClr val="bg1"/>
              </a:solidFill>
              <a:latin typeface="Arial"/>
              <a:cs typeface="Arial"/>
            </a:endParaRPr>
          </a:p>
        </p:txBody>
      </p:sp>
    </p:spTree>
    <p:extLst>
      <p:ext uri="{BB962C8B-B14F-4D97-AF65-F5344CB8AC3E}">
        <p14:creationId xmlns:p14="http://schemas.microsoft.com/office/powerpoint/2010/main" val="211308343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382" y="5657850"/>
            <a:ext cx="9141619" cy="342900"/>
          </a:xfrm>
          <a:custGeom>
            <a:avLst/>
            <a:gdLst/>
            <a:ahLst/>
            <a:cxnLst/>
            <a:rect l="l" t="t" r="r" b="b"/>
            <a:pathLst>
              <a:path w="12188825" h="457200">
                <a:moveTo>
                  <a:pt x="0" y="0"/>
                </a:moveTo>
                <a:lnTo>
                  <a:pt x="12188825" y="0"/>
                </a:lnTo>
                <a:lnTo>
                  <a:pt x="12188825" y="457199"/>
                </a:lnTo>
                <a:lnTo>
                  <a:pt x="0" y="457199"/>
                </a:lnTo>
                <a:lnTo>
                  <a:pt x="0" y="0"/>
                </a:lnTo>
                <a:close/>
              </a:path>
            </a:pathLst>
          </a:custGeom>
          <a:solidFill>
            <a:srgbClr val="CB6D39"/>
          </a:solidFill>
        </p:spPr>
        <p:txBody>
          <a:bodyPr wrap="square" lIns="0" tIns="0" rIns="0" bIns="0" rtlCol="0"/>
          <a:lstStyle/>
          <a:p>
            <a:endParaRPr sz="1350"/>
          </a:p>
        </p:txBody>
      </p:sp>
      <p:sp>
        <p:nvSpPr>
          <p:cNvPr id="3" name="object 3"/>
          <p:cNvSpPr/>
          <p:nvPr/>
        </p:nvSpPr>
        <p:spPr>
          <a:xfrm>
            <a:off x="11" y="5607987"/>
            <a:ext cx="9141619" cy="48101"/>
          </a:xfrm>
          <a:custGeom>
            <a:avLst/>
            <a:gdLst/>
            <a:ahLst/>
            <a:cxnLst/>
            <a:rect l="l" t="t" r="r" b="b"/>
            <a:pathLst>
              <a:path w="12188825" h="64135">
                <a:moveTo>
                  <a:pt x="0" y="0"/>
                </a:moveTo>
                <a:lnTo>
                  <a:pt x="12188822" y="0"/>
                </a:lnTo>
                <a:lnTo>
                  <a:pt x="12188822" y="64008"/>
                </a:lnTo>
                <a:lnTo>
                  <a:pt x="0" y="64008"/>
                </a:lnTo>
                <a:lnTo>
                  <a:pt x="0" y="0"/>
                </a:lnTo>
                <a:close/>
              </a:path>
            </a:pathLst>
          </a:custGeom>
          <a:solidFill>
            <a:srgbClr val="EB9513"/>
          </a:solidFill>
        </p:spPr>
        <p:txBody>
          <a:bodyPr wrap="square" lIns="0" tIns="0" rIns="0" bIns="0" rtlCol="0"/>
          <a:lstStyle/>
          <a:p>
            <a:endParaRPr sz="1350"/>
          </a:p>
        </p:txBody>
      </p:sp>
      <p:sp>
        <p:nvSpPr>
          <p:cNvPr id="5" name="object 5"/>
          <p:cNvSpPr txBox="1">
            <a:spLocks noGrp="1"/>
          </p:cNvSpPr>
          <p:nvPr>
            <p:ph type="title"/>
          </p:nvPr>
        </p:nvSpPr>
        <p:spPr>
          <a:xfrm>
            <a:off x="692029" y="591400"/>
            <a:ext cx="5829300" cy="876538"/>
          </a:xfrm>
          <a:prstGeom prst="rect">
            <a:avLst/>
          </a:prstGeom>
        </p:spPr>
        <p:txBody>
          <a:bodyPr vert="horz" wrap="square" lIns="0" tIns="182261" rIns="0" bIns="0" rtlCol="0">
            <a:spAutoFit/>
          </a:bodyPr>
          <a:lstStyle/>
          <a:p>
            <a:pPr marL="2106930"/>
            <a:r>
              <a:rPr sz="4500" spc="-64" dirty="0">
                <a:solidFill>
                  <a:srgbClr val="FFC000"/>
                </a:solidFill>
              </a:rPr>
              <a:t>Versapoint</a:t>
            </a:r>
            <a:endParaRPr sz="4500" dirty="0">
              <a:solidFill>
                <a:srgbClr val="FFC000"/>
              </a:solidFill>
            </a:endParaRPr>
          </a:p>
        </p:txBody>
      </p:sp>
      <p:sp>
        <p:nvSpPr>
          <p:cNvPr id="4" name="Dikdörtgen 3"/>
          <p:cNvSpPr/>
          <p:nvPr/>
        </p:nvSpPr>
        <p:spPr>
          <a:xfrm>
            <a:off x="1600200" y="1905000"/>
            <a:ext cx="7162800" cy="2677656"/>
          </a:xfrm>
          <a:prstGeom prst="rect">
            <a:avLst/>
          </a:prstGeom>
        </p:spPr>
        <p:txBody>
          <a:bodyPr wrap="square">
            <a:spAutoFit/>
          </a:bodyPr>
          <a:lstStyle/>
          <a:p>
            <a:r>
              <a:rPr lang="tr-TR" sz="2400" dirty="0" err="1" smtClean="0">
                <a:solidFill>
                  <a:schemeClr val="bg1"/>
                </a:solidFill>
              </a:rPr>
              <a:t>Bipolar</a:t>
            </a:r>
            <a:r>
              <a:rPr lang="tr-TR" sz="2400" dirty="0" smtClean="0">
                <a:solidFill>
                  <a:schemeClr val="bg1"/>
                </a:solidFill>
              </a:rPr>
              <a:t> </a:t>
            </a:r>
            <a:r>
              <a:rPr lang="tr-TR" sz="2400" dirty="0" err="1" smtClean="0">
                <a:solidFill>
                  <a:schemeClr val="bg1"/>
                </a:solidFill>
              </a:rPr>
              <a:t>koagülasyon</a:t>
            </a:r>
            <a:endParaRPr lang="tr-TR" sz="2400" dirty="0">
              <a:solidFill>
                <a:schemeClr val="bg1"/>
              </a:solidFill>
            </a:endParaRPr>
          </a:p>
          <a:p>
            <a:r>
              <a:rPr lang="tr-TR" sz="2400" dirty="0" err="1" smtClean="0">
                <a:solidFill>
                  <a:schemeClr val="bg1"/>
                </a:solidFill>
              </a:rPr>
              <a:t>İzotonik</a:t>
            </a:r>
            <a:r>
              <a:rPr lang="tr-TR" sz="2400" dirty="0" smtClean="0">
                <a:solidFill>
                  <a:schemeClr val="bg1"/>
                </a:solidFill>
              </a:rPr>
              <a:t> kullanımı</a:t>
            </a:r>
            <a:endParaRPr lang="tr-TR" sz="2400" dirty="0">
              <a:solidFill>
                <a:schemeClr val="bg1"/>
              </a:solidFill>
            </a:endParaRPr>
          </a:p>
          <a:p>
            <a:r>
              <a:rPr lang="tr-TR" sz="2400" dirty="0">
                <a:solidFill>
                  <a:schemeClr val="bg1"/>
                </a:solidFill>
              </a:rPr>
              <a:t>Lokal anestezi</a:t>
            </a:r>
          </a:p>
          <a:p>
            <a:r>
              <a:rPr lang="tr-TR" sz="2400" dirty="0" smtClean="0">
                <a:solidFill>
                  <a:schemeClr val="bg1"/>
                </a:solidFill>
              </a:rPr>
              <a:t>Buharlaşma, kurutma, </a:t>
            </a:r>
            <a:r>
              <a:rPr lang="tr-TR" sz="2400" dirty="0" err="1">
                <a:solidFill>
                  <a:schemeClr val="bg1"/>
                </a:solidFill>
              </a:rPr>
              <a:t>koagülasyon</a:t>
            </a:r>
            <a:r>
              <a:rPr lang="tr-TR" sz="2400" dirty="0">
                <a:solidFill>
                  <a:schemeClr val="bg1"/>
                </a:solidFill>
              </a:rPr>
              <a:t> </a:t>
            </a:r>
            <a:r>
              <a:rPr lang="tr-TR" sz="2400" dirty="0" smtClean="0">
                <a:solidFill>
                  <a:schemeClr val="bg1"/>
                </a:solidFill>
              </a:rPr>
              <a:t>, kesme</a:t>
            </a:r>
            <a:endParaRPr lang="tr-TR" sz="2400" dirty="0">
              <a:solidFill>
                <a:schemeClr val="bg1"/>
              </a:solidFill>
            </a:endParaRPr>
          </a:p>
          <a:p>
            <a:r>
              <a:rPr lang="tr-TR" sz="2400" dirty="0" smtClean="0">
                <a:solidFill>
                  <a:schemeClr val="bg1"/>
                </a:solidFill>
              </a:rPr>
              <a:t>miyom, polip, </a:t>
            </a:r>
            <a:r>
              <a:rPr lang="tr-TR" sz="2400" dirty="0" err="1" smtClean="0">
                <a:solidFill>
                  <a:schemeClr val="bg1"/>
                </a:solidFill>
              </a:rPr>
              <a:t>sineşi</a:t>
            </a:r>
            <a:r>
              <a:rPr lang="tr-TR" sz="2400" dirty="0" smtClean="0">
                <a:solidFill>
                  <a:schemeClr val="bg1"/>
                </a:solidFill>
              </a:rPr>
              <a:t>, </a:t>
            </a:r>
            <a:r>
              <a:rPr lang="tr-TR" sz="2400" dirty="0" err="1" smtClean="0">
                <a:solidFill>
                  <a:schemeClr val="bg1"/>
                </a:solidFill>
              </a:rPr>
              <a:t>septum</a:t>
            </a:r>
            <a:endParaRPr lang="tr-TR" sz="2400" dirty="0">
              <a:solidFill>
                <a:schemeClr val="bg1"/>
              </a:solidFill>
            </a:endParaRPr>
          </a:p>
          <a:p>
            <a:r>
              <a:rPr lang="tr-TR" sz="2400" dirty="0">
                <a:solidFill>
                  <a:schemeClr val="bg1"/>
                </a:solidFill>
              </a:rPr>
              <a:t>5mm </a:t>
            </a:r>
            <a:r>
              <a:rPr lang="tr-TR" sz="2400" dirty="0" err="1">
                <a:solidFill>
                  <a:schemeClr val="bg1"/>
                </a:solidFill>
              </a:rPr>
              <a:t>histeroskop</a:t>
            </a:r>
            <a:r>
              <a:rPr lang="tr-TR" sz="2400" dirty="0">
                <a:solidFill>
                  <a:schemeClr val="bg1"/>
                </a:solidFill>
              </a:rPr>
              <a:t> ile uyumlu</a:t>
            </a:r>
          </a:p>
          <a:p>
            <a:r>
              <a:rPr lang="tr-TR" sz="2400" dirty="0">
                <a:solidFill>
                  <a:schemeClr val="bg1"/>
                </a:solidFill>
              </a:rPr>
              <a:t>Aynı anda teşhis ve tedavi</a:t>
            </a:r>
          </a:p>
        </p:txBody>
      </p:sp>
    </p:spTree>
    <p:extLst>
      <p:ext uri="{BB962C8B-B14F-4D97-AF65-F5344CB8AC3E}">
        <p14:creationId xmlns:p14="http://schemas.microsoft.com/office/powerpoint/2010/main" val="25918543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65505" y="530859"/>
            <a:ext cx="7612989" cy="692497"/>
          </a:xfrm>
        </p:spPr>
        <p:txBody>
          <a:bodyPr/>
          <a:lstStyle/>
          <a:p>
            <a:r>
              <a:rPr lang="tr-TR" spc="-41" dirty="0" err="1">
                <a:solidFill>
                  <a:srgbClr val="FFC000"/>
                </a:solidFill>
              </a:rPr>
              <a:t>Histeroskopik</a:t>
            </a:r>
            <a:r>
              <a:rPr lang="tr-TR" spc="-109" dirty="0">
                <a:solidFill>
                  <a:srgbClr val="FFC000"/>
                </a:solidFill>
              </a:rPr>
              <a:t> </a:t>
            </a:r>
            <a:r>
              <a:rPr lang="tr-TR" spc="-38" dirty="0" err="1">
                <a:solidFill>
                  <a:srgbClr val="FFC000"/>
                </a:solidFill>
              </a:rPr>
              <a:t>Morsellator</a:t>
            </a:r>
            <a:endParaRPr lang="tr-TR" dirty="0"/>
          </a:p>
        </p:txBody>
      </p:sp>
      <p:sp>
        <p:nvSpPr>
          <p:cNvPr id="3" name="Metin Yer Tutucusu 2"/>
          <p:cNvSpPr>
            <a:spLocks noGrp="1"/>
          </p:cNvSpPr>
          <p:nvPr>
            <p:ph type="body" idx="1"/>
          </p:nvPr>
        </p:nvSpPr>
        <p:spPr>
          <a:xfrm>
            <a:off x="688720" y="2025015"/>
            <a:ext cx="7766558" cy="3385542"/>
          </a:xfrm>
        </p:spPr>
        <p:txBody>
          <a:bodyPr/>
          <a:lstStyle/>
          <a:p>
            <a:r>
              <a:rPr lang="tr-TR" dirty="0"/>
              <a:t>Çok sayıda ekipman seçeneği </a:t>
            </a:r>
            <a:r>
              <a:rPr lang="tr-TR" dirty="0" smtClean="0"/>
              <a:t>mevcuttur</a:t>
            </a:r>
          </a:p>
          <a:p>
            <a:endParaRPr lang="tr-TR" dirty="0"/>
          </a:p>
          <a:p>
            <a:r>
              <a:rPr lang="tr-TR" dirty="0"/>
              <a:t>! Mekanik veya yüksek frekanslı </a:t>
            </a:r>
            <a:r>
              <a:rPr lang="tr-TR" dirty="0" smtClean="0"/>
              <a:t>enerji kullanımı</a:t>
            </a:r>
          </a:p>
          <a:p>
            <a:endParaRPr lang="tr-TR" dirty="0"/>
          </a:p>
          <a:p>
            <a:r>
              <a:rPr lang="tr-TR" dirty="0"/>
              <a:t>! Dokuyu </a:t>
            </a:r>
            <a:r>
              <a:rPr lang="tr-TR" dirty="0" smtClean="0"/>
              <a:t>keser ve </a:t>
            </a:r>
            <a:r>
              <a:rPr lang="tr-TR" dirty="0" err="1"/>
              <a:t>aspire</a:t>
            </a:r>
            <a:r>
              <a:rPr lang="tr-TR" dirty="0"/>
              <a:t> </a:t>
            </a:r>
            <a:r>
              <a:rPr lang="tr-TR" dirty="0" smtClean="0"/>
              <a:t>eder</a:t>
            </a:r>
          </a:p>
          <a:p>
            <a:endParaRPr lang="tr-TR" dirty="0"/>
          </a:p>
          <a:p>
            <a:r>
              <a:rPr lang="tr-TR" dirty="0"/>
              <a:t>! </a:t>
            </a:r>
            <a:r>
              <a:rPr lang="tr-TR" dirty="0" smtClean="0"/>
              <a:t>otomatik </a:t>
            </a:r>
            <a:r>
              <a:rPr lang="tr-TR" dirty="0"/>
              <a:t>sıvı yönetim sistemleri ile </a:t>
            </a:r>
            <a:r>
              <a:rPr lang="tr-TR" dirty="0" smtClean="0"/>
              <a:t>birliktedirler</a:t>
            </a:r>
          </a:p>
          <a:p>
            <a:endParaRPr lang="tr-TR" dirty="0"/>
          </a:p>
          <a:p>
            <a:r>
              <a:rPr lang="tr-TR" dirty="0"/>
              <a:t>! </a:t>
            </a:r>
            <a:r>
              <a:rPr lang="tr-TR" dirty="0" err="1"/>
              <a:t>İntrauterin</a:t>
            </a:r>
            <a:r>
              <a:rPr lang="tr-TR" dirty="0"/>
              <a:t> </a:t>
            </a:r>
            <a:r>
              <a:rPr lang="tr-TR" dirty="0" err="1" smtClean="0"/>
              <a:t>kavite</a:t>
            </a:r>
            <a:r>
              <a:rPr lang="tr-TR" dirty="0" smtClean="0"/>
              <a:t> </a:t>
            </a:r>
            <a:r>
              <a:rPr lang="tr-TR" dirty="0" smtClean="0"/>
              <a:t>görülmesi </a:t>
            </a:r>
            <a:r>
              <a:rPr lang="tr-TR" dirty="0" smtClean="0"/>
              <a:t>optimal.</a:t>
            </a:r>
          </a:p>
          <a:p>
            <a:endParaRPr lang="tr-TR" dirty="0"/>
          </a:p>
          <a:p>
            <a:r>
              <a:rPr lang="tr-TR" dirty="0"/>
              <a:t>! </a:t>
            </a:r>
            <a:r>
              <a:rPr lang="tr-TR" dirty="0" smtClean="0"/>
              <a:t>Doku hemen </a:t>
            </a:r>
            <a:r>
              <a:rPr lang="tr-TR" dirty="0" err="1" smtClean="0"/>
              <a:t>aspire</a:t>
            </a:r>
            <a:r>
              <a:rPr lang="tr-TR" dirty="0" smtClean="0"/>
              <a:t> edildiği için tümör yayılım riski minimal</a:t>
            </a:r>
            <a:endParaRPr lang="tr-TR" dirty="0"/>
          </a:p>
        </p:txBody>
      </p:sp>
    </p:spTree>
    <p:extLst>
      <p:ext uri="{BB962C8B-B14F-4D97-AF65-F5344CB8AC3E}">
        <p14:creationId xmlns:p14="http://schemas.microsoft.com/office/powerpoint/2010/main" val="160392184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6201" y="530859"/>
            <a:ext cx="8915400" cy="1231106"/>
          </a:xfrm>
        </p:spPr>
        <p:txBody>
          <a:bodyPr/>
          <a:lstStyle/>
          <a:p>
            <a:r>
              <a:rPr lang="tr-TR" sz="4000" spc="-64" dirty="0" err="1">
                <a:solidFill>
                  <a:srgbClr val="FFC000"/>
                </a:solidFill>
              </a:rPr>
              <a:t>Trueclear</a:t>
            </a:r>
            <a:r>
              <a:rPr lang="tr-TR" sz="4000" spc="-64" dirty="0">
                <a:solidFill>
                  <a:srgbClr val="FFC000"/>
                </a:solidFill>
              </a:rPr>
              <a:t> </a:t>
            </a:r>
            <a:r>
              <a:rPr lang="tr-TR" sz="4000" dirty="0">
                <a:solidFill>
                  <a:srgbClr val="FFC000"/>
                </a:solidFill>
              </a:rPr>
              <a:t>( </a:t>
            </a:r>
            <a:r>
              <a:rPr lang="tr-TR" sz="4000" spc="-30" dirty="0">
                <a:solidFill>
                  <a:srgbClr val="FFC000"/>
                </a:solidFill>
              </a:rPr>
              <a:t>Smith </a:t>
            </a:r>
            <a:r>
              <a:rPr lang="tr-TR" sz="4000" dirty="0">
                <a:solidFill>
                  <a:srgbClr val="FFC000"/>
                </a:solidFill>
              </a:rPr>
              <a:t>&amp;</a:t>
            </a:r>
            <a:r>
              <a:rPr lang="tr-TR" sz="4000" spc="-281" dirty="0">
                <a:solidFill>
                  <a:srgbClr val="FFC000"/>
                </a:solidFill>
              </a:rPr>
              <a:t> </a:t>
            </a:r>
            <a:r>
              <a:rPr lang="tr-TR" sz="4000" spc="-38" dirty="0">
                <a:solidFill>
                  <a:srgbClr val="FFC000"/>
                </a:solidFill>
              </a:rPr>
              <a:t>Nephew</a:t>
            </a:r>
            <a:r>
              <a:rPr lang="tr-TR" sz="4000" spc="-41" dirty="0">
                <a:solidFill>
                  <a:srgbClr val="FFC000"/>
                </a:solidFill>
                <a:latin typeface="Arial"/>
                <a:cs typeface="Arial"/>
              </a:rPr>
              <a:t>2005)</a:t>
            </a:r>
            <a:r>
              <a:rPr lang="tr-TR" sz="4000" dirty="0">
                <a:solidFill>
                  <a:srgbClr val="FFC000"/>
                </a:solidFill>
                <a:latin typeface="Arial"/>
                <a:cs typeface="Arial"/>
              </a:rPr>
              <a:t/>
            </a:r>
            <a:br>
              <a:rPr lang="tr-TR" sz="4000" dirty="0">
                <a:solidFill>
                  <a:srgbClr val="FFC000"/>
                </a:solidFill>
                <a:latin typeface="Arial"/>
                <a:cs typeface="Arial"/>
              </a:rPr>
            </a:br>
            <a:endParaRPr lang="tr-TR" sz="4000" dirty="0"/>
          </a:p>
        </p:txBody>
      </p:sp>
      <p:sp>
        <p:nvSpPr>
          <p:cNvPr id="3" name="Metin Yer Tutucusu 2"/>
          <p:cNvSpPr>
            <a:spLocks noGrp="1"/>
          </p:cNvSpPr>
          <p:nvPr>
            <p:ph type="body" idx="1"/>
          </p:nvPr>
        </p:nvSpPr>
        <p:spPr>
          <a:xfrm>
            <a:off x="688720" y="2025015"/>
            <a:ext cx="7766558" cy="2769989"/>
          </a:xfrm>
        </p:spPr>
        <p:txBody>
          <a:bodyPr/>
          <a:lstStyle/>
          <a:p>
            <a:r>
              <a:rPr lang="tr-TR" dirty="0" err="1"/>
              <a:t>İntrauterin</a:t>
            </a:r>
            <a:r>
              <a:rPr lang="tr-TR" dirty="0"/>
              <a:t> patoloji için </a:t>
            </a:r>
            <a:r>
              <a:rPr lang="tr-TR" dirty="0" smtClean="0"/>
              <a:t>ilk </a:t>
            </a:r>
            <a:r>
              <a:rPr lang="tr-TR" dirty="0"/>
              <a:t>mekanik </a:t>
            </a:r>
            <a:r>
              <a:rPr lang="tr-TR" dirty="0" err="1" smtClean="0"/>
              <a:t>morselatör</a:t>
            </a:r>
            <a:endParaRPr lang="tr-TR" dirty="0" smtClean="0"/>
          </a:p>
          <a:p>
            <a:endParaRPr lang="tr-TR" dirty="0"/>
          </a:p>
          <a:p>
            <a:r>
              <a:rPr lang="tr-TR" dirty="0"/>
              <a:t>! 9 mm dış çap, sert, sürekli akış, 0 derece </a:t>
            </a:r>
            <a:r>
              <a:rPr lang="tr-TR" dirty="0" err="1" smtClean="0"/>
              <a:t>histeroskop</a:t>
            </a:r>
            <a:endParaRPr lang="tr-TR" dirty="0" smtClean="0"/>
          </a:p>
          <a:p>
            <a:endParaRPr lang="tr-TR" dirty="0"/>
          </a:p>
          <a:p>
            <a:r>
              <a:rPr lang="tr-TR" dirty="0"/>
              <a:t>! Motor kontrollü ünite ve dokunun bir toplama </a:t>
            </a:r>
            <a:r>
              <a:rPr lang="tr-TR" dirty="0" smtClean="0"/>
              <a:t>ekipmanına  emilmesi</a:t>
            </a:r>
          </a:p>
          <a:p>
            <a:endParaRPr lang="tr-TR" dirty="0"/>
          </a:p>
          <a:p>
            <a:r>
              <a:rPr lang="tr-TR" dirty="0"/>
              <a:t>! Düzgün çalışması için özel olarak tasarlanmış sıvı pompası </a:t>
            </a:r>
            <a:r>
              <a:rPr lang="tr-TR" dirty="0" smtClean="0"/>
              <a:t>gerektirir</a:t>
            </a:r>
          </a:p>
          <a:p>
            <a:endParaRPr lang="tr-TR" dirty="0"/>
          </a:p>
          <a:p>
            <a:r>
              <a:rPr lang="tr-TR" dirty="0"/>
              <a:t>! </a:t>
            </a:r>
            <a:r>
              <a:rPr lang="tr-TR" dirty="0" smtClean="0"/>
              <a:t>Dönebilen ya da pistonlu </a:t>
            </a:r>
            <a:r>
              <a:rPr lang="tr-TR" dirty="0" err="1" smtClean="0"/>
              <a:t>morsellasyon</a:t>
            </a:r>
            <a:r>
              <a:rPr lang="tr-TR" dirty="0" smtClean="0"/>
              <a:t> </a:t>
            </a:r>
            <a:r>
              <a:rPr lang="tr-TR" dirty="0" err="1" smtClean="0"/>
              <a:t>içinTrucklear</a:t>
            </a:r>
            <a:r>
              <a:rPr lang="tr-TR" dirty="0" smtClean="0"/>
              <a:t> </a:t>
            </a:r>
            <a:r>
              <a:rPr lang="tr-TR" dirty="0"/>
              <a:t>8.0 veya 5.0</a:t>
            </a:r>
          </a:p>
        </p:txBody>
      </p:sp>
    </p:spTree>
    <p:extLst>
      <p:ext uri="{BB962C8B-B14F-4D97-AF65-F5344CB8AC3E}">
        <p14:creationId xmlns:p14="http://schemas.microsoft.com/office/powerpoint/2010/main" val="218309239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1828800" y="-838200"/>
            <a:ext cx="5829300" cy="2503907"/>
          </a:xfrm>
          <a:prstGeom prst="rect">
            <a:avLst/>
          </a:prstGeom>
        </p:spPr>
        <p:txBody>
          <a:bodyPr vert="horz" wrap="square" lIns="0" tIns="422291" rIns="0" bIns="0" rtlCol="0">
            <a:spAutoFit/>
          </a:bodyPr>
          <a:lstStyle/>
          <a:p>
            <a:pPr marL="130969">
              <a:tabLst>
                <a:tab pos="2582703" algn="l"/>
                <a:tab pos="7605713" algn="l"/>
              </a:tabLst>
            </a:pPr>
            <a:r>
              <a:rPr sz="4500" u="sng" dirty="0"/>
              <a:t> </a:t>
            </a:r>
            <a:r>
              <a:rPr lang="tr-TR" sz="4500" u="sng" dirty="0" smtClean="0">
                <a:solidFill>
                  <a:srgbClr val="FFC000"/>
                </a:solidFill>
              </a:rPr>
              <a:t>T</a:t>
            </a:r>
            <a:r>
              <a:rPr sz="4500" u="sng" spc="-64" dirty="0" err="1" smtClean="0">
                <a:solidFill>
                  <a:srgbClr val="FFC000"/>
                </a:solidFill>
              </a:rPr>
              <a:t>rueclear</a:t>
            </a:r>
            <a:r>
              <a:rPr sz="4500" u="sng" spc="-64" dirty="0"/>
              <a:t>	</a:t>
            </a:r>
            <a:endParaRPr sz="4500" dirty="0"/>
          </a:p>
        </p:txBody>
      </p:sp>
      <p:sp>
        <p:nvSpPr>
          <p:cNvPr id="4" name="object 4"/>
          <p:cNvSpPr/>
          <p:nvPr/>
        </p:nvSpPr>
        <p:spPr>
          <a:xfrm>
            <a:off x="1447800" y="1524000"/>
            <a:ext cx="6934200" cy="3962400"/>
          </a:xfrm>
          <a:prstGeom prst="rect">
            <a:avLst/>
          </a:prstGeom>
          <a:blipFill>
            <a:blip r:embed="rId2" cstate="print"/>
            <a:stretch>
              <a:fillRect/>
            </a:stretch>
          </a:blipFill>
        </p:spPr>
        <p:txBody>
          <a:bodyPr wrap="square" lIns="0" tIns="0" rIns="0" bIns="0" rtlCol="0"/>
          <a:lstStyle/>
          <a:p>
            <a:endParaRPr sz="1350"/>
          </a:p>
        </p:txBody>
      </p:sp>
    </p:spTree>
    <p:extLst>
      <p:ext uri="{BB962C8B-B14F-4D97-AF65-F5344CB8AC3E}">
        <p14:creationId xmlns:p14="http://schemas.microsoft.com/office/powerpoint/2010/main" val="13531643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65505" y="530859"/>
            <a:ext cx="7612989" cy="1227387"/>
          </a:xfrm>
        </p:spPr>
        <p:txBody>
          <a:bodyPr/>
          <a:lstStyle/>
          <a:p>
            <a:pPr marL="387191">
              <a:lnSpc>
                <a:spcPts val="4988"/>
              </a:lnSpc>
            </a:pPr>
            <a:r>
              <a:rPr lang="en-US" sz="4000" spc="-34" dirty="0" err="1">
                <a:solidFill>
                  <a:srgbClr val="FFC000"/>
                </a:solidFill>
              </a:rPr>
              <a:t>MyoSure</a:t>
            </a:r>
            <a:r>
              <a:rPr lang="en-US" sz="4000" spc="-34" dirty="0">
                <a:solidFill>
                  <a:srgbClr val="FFC000"/>
                </a:solidFill>
              </a:rPr>
              <a:t> </a:t>
            </a:r>
            <a:r>
              <a:rPr lang="en-US" sz="4000" spc="-45" dirty="0">
                <a:solidFill>
                  <a:srgbClr val="FFC000"/>
                </a:solidFill>
              </a:rPr>
              <a:t>Tissue</a:t>
            </a:r>
            <a:r>
              <a:rPr lang="en-US" sz="4000" spc="-188" dirty="0">
                <a:solidFill>
                  <a:srgbClr val="FFC000"/>
                </a:solidFill>
              </a:rPr>
              <a:t> </a:t>
            </a:r>
            <a:r>
              <a:rPr lang="en-US" sz="4000" spc="-41" dirty="0">
                <a:solidFill>
                  <a:srgbClr val="FFC000"/>
                </a:solidFill>
              </a:rPr>
              <a:t>Removal</a:t>
            </a:r>
            <a:r>
              <a:rPr lang="en-US" sz="4000" dirty="0">
                <a:solidFill>
                  <a:srgbClr val="FFC000"/>
                </a:solidFill>
              </a:rPr>
              <a:t/>
            </a:r>
            <a:br>
              <a:rPr lang="en-US" sz="4000" dirty="0">
                <a:solidFill>
                  <a:srgbClr val="FFC000"/>
                </a:solidFill>
              </a:rPr>
            </a:br>
            <a:r>
              <a:rPr lang="en-US" sz="4000" u="sng" dirty="0">
                <a:solidFill>
                  <a:srgbClr val="FFC000"/>
                </a:solidFill>
              </a:rPr>
              <a:t> 	</a:t>
            </a:r>
            <a:r>
              <a:rPr lang="en-US" sz="4000" u="sng" spc="-34" dirty="0">
                <a:solidFill>
                  <a:srgbClr val="FFC000"/>
                </a:solidFill>
              </a:rPr>
              <a:t>System </a:t>
            </a:r>
            <a:r>
              <a:rPr lang="en-US" sz="2400" u="sng" spc="-34" dirty="0">
                <a:solidFill>
                  <a:srgbClr val="FFC000"/>
                </a:solidFill>
              </a:rPr>
              <a:t>(</a:t>
            </a:r>
            <a:r>
              <a:rPr lang="en-US" sz="2400" u="sng" spc="-34" dirty="0" err="1">
                <a:solidFill>
                  <a:srgbClr val="FFC000"/>
                </a:solidFill>
              </a:rPr>
              <a:t>Hologic</a:t>
            </a:r>
            <a:r>
              <a:rPr lang="en-US" sz="2400" u="sng" spc="-405" dirty="0">
                <a:solidFill>
                  <a:srgbClr val="FFC000"/>
                </a:solidFill>
              </a:rPr>
              <a:t> </a:t>
            </a:r>
            <a:r>
              <a:rPr lang="en-US" sz="2400" u="sng" spc="-34" dirty="0">
                <a:solidFill>
                  <a:srgbClr val="FFC000"/>
                </a:solidFill>
              </a:rPr>
              <a:t>2009)	</a:t>
            </a:r>
            <a:endParaRPr lang="tr-TR" sz="4000" dirty="0"/>
          </a:p>
        </p:txBody>
      </p:sp>
      <p:sp>
        <p:nvSpPr>
          <p:cNvPr id="3" name="Metin Yer Tutucusu 2"/>
          <p:cNvSpPr>
            <a:spLocks noGrp="1"/>
          </p:cNvSpPr>
          <p:nvPr>
            <p:ph type="body" idx="1"/>
          </p:nvPr>
        </p:nvSpPr>
        <p:spPr>
          <a:xfrm>
            <a:off x="685800" y="2362200"/>
            <a:ext cx="7766558" cy="2154436"/>
          </a:xfrm>
        </p:spPr>
        <p:txBody>
          <a:bodyPr/>
          <a:lstStyle/>
          <a:p>
            <a:r>
              <a:rPr lang="tr-TR" dirty="0"/>
              <a:t>İkinci </a:t>
            </a:r>
            <a:r>
              <a:rPr lang="tr-TR" dirty="0" smtClean="0"/>
              <a:t>jenerasyon</a:t>
            </a:r>
            <a:endParaRPr lang="tr-TR" dirty="0"/>
          </a:p>
          <a:p>
            <a:r>
              <a:rPr lang="tr-TR" dirty="0"/>
              <a:t>! Emme esaslı, mekanik enerji, döner boru şekilli kesici</a:t>
            </a:r>
          </a:p>
          <a:p>
            <a:r>
              <a:rPr lang="tr-TR" dirty="0"/>
              <a:t>! 3-4 mm iç paslanmaz bıçak </a:t>
            </a:r>
            <a:r>
              <a:rPr lang="tr-TR" dirty="0" smtClean="0"/>
              <a:t>döner.</a:t>
            </a:r>
            <a:endParaRPr lang="tr-TR" dirty="0"/>
          </a:p>
          <a:p>
            <a:r>
              <a:rPr lang="tr-TR" dirty="0"/>
              <a:t>! 6.25-7 mm ofset lens vasıtasıyla sunulan 0 derece</a:t>
            </a:r>
          </a:p>
          <a:p>
            <a:r>
              <a:rPr lang="tr-TR" dirty="0"/>
              <a:t>! </a:t>
            </a:r>
            <a:r>
              <a:rPr lang="tr-TR" dirty="0" err="1"/>
              <a:t>MyoSure</a:t>
            </a:r>
            <a:r>
              <a:rPr lang="tr-TR" dirty="0"/>
              <a:t> LITE (3 cm polip), </a:t>
            </a:r>
            <a:r>
              <a:rPr lang="tr-TR" dirty="0" err="1"/>
              <a:t>MyoSure</a:t>
            </a:r>
            <a:r>
              <a:rPr lang="tr-TR" dirty="0"/>
              <a:t> (3cm </a:t>
            </a:r>
            <a:r>
              <a:rPr lang="tr-TR" dirty="0" err="1"/>
              <a:t>fibroid</a:t>
            </a:r>
            <a:r>
              <a:rPr lang="tr-TR" dirty="0"/>
              <a:t>) ve </a:t>
            </a:r>
            <a:r>
              <a:rPr lang="tr-TR" dirty="0" err="1"/>
              <a:t>MyoSure</a:t>
            </a:r>
            <a:endParaRPr lang="tr-TR" dirty="0"/>
          </a:p>
          <a:p>
            <a:r>
              <a:rPr lang="tr-TR" dirty="0"/>
              <a:t>XL (5 cm </a:t>
            </a:r>
            <a:r>
              <a:rPr lang="tr-TR" dirty="0" err="1"/>
              <a:t>fibroid</a:t>
            </a:r>
            <a:r>
              <a:rPr lang="tr-TR" dirty="0"/>
              <a:t>)</a:t>
            </a:r>
          </a:p>
          <a:p>
            <a:r>
              <a:rPr lang="tr-TR" dirty="0"/>
              <a:t>! </a:t>
            </a:r>
            <a:r>
              <a:rPr lang="tr-TR" dirty="0" smtClean="0"/>
              <a:t>Sıvı </a:t>
            </a:r>
            <a:r>
              <a:rPr lang="tr-TR" dirty="0"/>
              <a:t>yönetim sistemi (</a:t>
            </a:r>
            <a:r>
              <a:rPr lang="tr-TR" dirty="0" err="1"/>
              <a:t>Aquilex</a:t>
            </a:r>
            <a:r>
              <a:rPr lang="tr-TR" dirty="0"/>
              <a:t>)</a:t>
            </a:r>
          </a:p>
        </p:txBody>
      </p:sp>
    </p:spTree>
    <p:extLst>
      <p:ext uri="{BB962C8B-B14F-4D97-AF65-F5344CB8AC3E}">
        <p14:creationId xmlns:p14="http://schemas.microsoft.com/office/powerpoint/2010/main" val="119095684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838200" y="1676400"/>
            <a:ext cx="7698257" cy="3132438"/>
          </a:xfrm>
          <a:prstGeom prst="rect">
            <a:avLst/>
          </a:prstGeom>
          <a:blipFill>
            <a:blip r:embed="rId2" cstate="print"/>
            <a:stretch>
              <a:fillRect/>
            </a:stretch>
          </a:blipFill>
        </p:spPr>
        <p:txBody>
          <a:bodyPr wrap="square" lIns="0" tIns="0" rIns="0" bIns="0" rtlCol="0"/>
          <a:lstStyle/>
          <a:p>
            <a:endParaRPr sz="1350"/>
          </a:p>
        </p:txBody>
      </p:sp>
      <p:sp>
        <p:nvSpPr>
          <p:cNvPr id="4" name="object 4"/>
          <p:cNvSpPr txBox="1">
            <a:spLocks noGrp="1"/>
          </p:cNvSpPr>
          <p:nvPr>
            <p:ph type="title"/>
          </p:nvPr>
        </p:nvSpPr>
        <p:spPr>
          <a:xfrm>
            <a:off x="1066800" y="-914400"/>
            <a:ext cx="5829300" cy="2503907"/>
          </a:xfrm>
          <a:prstGeom prst="rect">
            <a:avLst/>
          </a:prstGeom>
        </p:spPr>
        <p:txBody>
          <a:bodyPr vert="horz" wrap="square" lIns="0" tIns="422291" rIns="0" bIns="0" rtlCol="0">
            <a:spAutoFit/>
          </a:bodyPr>
          <a:lstStyle/>
          <a:p>
            <a:pPr marL="130969">
              <a:tabLst>
                <a:tab pos="2673668" algn="l"/>
                <a:tab pos="7605713" algn="l"/>
              </a:tabLst>
            </a:pPr>
            <a:r>
              <a:rPr sz="4500" u="sng" dirty="0"/>
              <a:t> 	</a:t>
            </a:r>
            <a:r>
              <a:rPr sz="4500" u="sng" spc="-34" dirty="0"/>
              <a:t>Myosure	</a:t>
            </a:r>
            <a:endParaRPr sz="4500" dirty="0"/>
          </a:p>
        </p:txBody>
      </p:sp>
    </p:spTree>
    <p:extLst>
      <p:ext uri="{BB962C8B-B14F-4D97-AF65-F5344CB8AC3E}">
        <p14:creationId xmlns:p14="http://schemas.microsoft.com/office/powerpoint/2010/main" val="10946955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95148" y="2160632"/>
            <a:ext cx="7475220" cy="0"/>
          </a:xfrm>
          <a:custGeom>
            <a:avLst/>
            <a:gdLst/>
            <a:ahLst/>
            <a:cxnLst/>
            <a:rect l="l" t="t" r="r" b="b"/>
            <a:pathLst>
              <a:path w="9966960">
                <a:moveTo>
                  <a:pt x="0" y="0"/>
                </a:moveTo>
                <a:lnTo>
                  <a:pt x="9966952" y="1"/>
                </a:lnTo>
              </a:path>
            </a:pathLst>
          </a:custGeom>
          <a:ln w="6349">
            <a:solidFill>
              <a:srgbClr val="919191"/>
            </a:solidFill>
          </a:ln>
        </p:spPr>
        <p:txBody>
          <a:bodyPr wrap="square" lIns="0" tIns="0" rIns="0" bIns="0" rtlCol="0"/>
          <a:lstStyle/>
          <a:p>
            <a:endParaRPr sz="1350"/>
          </a:p>
        </p:txBody>
      </p:sp>
      <p:sp>
        <p:nvSpPr>
          <p:cNvPr id="4" name="object 4"/>
          <p:cNvSpPr txBox="1">
            <a:spLocks noGrp="1"/>
          </p:cNvSpPr>
          <p:nvPr>
            <p:ph type="title"/>
          </p:nvPr>
        </p:nvSpPr>
        <p:spPr>
          <a:xfrm>
            <a:off x="1371600" y="76200"/>
            <a:ext cx="5829300" cy="1473894"/>
          </a:xfrm>
          <a:prstGeom prst="rect">
            <a:avLst/>
          </a:prstGeom>
        </p:spPr>
        <p:txBody>
          <a:bodyPr vert="horz" wrap="square" lIns="0" tIns="225200" rIns="0" bIns="0" rtlCol="0">
            <a:spAutoFit/>
          </a:bodyPr>
          <a:lstStyle/>
          <a:p>
            <a:pPr marL="195263"/>
            <a:r>
              <a:rPr sz="4050" spc="-34" dirty="0"/>
              <a:t>Aquilex </a:t>
            </a:r>
            <a:r>
              <a:rPr sz="4050" spc="-30" dirty="0"/>
              <a:t>Fluid </a:t>
            </a:r>
            <a:r>
              <a:rPr sz="4050" spc="-38" dirty="0"/>
              <a:t>Control</a:t>
            </a:r>
            <a:r>
              <a:rPr sz="4050" spc="-206" dirty="0"/>
              <a:t> </a:t>
            </a:r>
            <a:r>
              <a:rPr sz="4050" spc="-41" dirty="0"/>
              <a:t>System</a:t>
            </a:r>
            <a:endParaRPr sz="4050" dirty="0"/>
          </a:p>
        </p:txBody>
      </p:sp>
      <p:sp>
        <p:nvSpPr>
          <p:cNvPr id="5" name="object 5"/>
          <p:cNvSpPr/>
          <p:nvPr/>
        </p:nvSpPr>
        <p:spPr>
          <a:xfrm>
            <a:off x="3015052" y="1894605"/>
            <a:ext cx="2329244" cy="3664391"/>
          </a:xfrm>
          <a:prstGeom prst="rect">
            <a:avLst/>
          </a:prstGeom>
          <a:blipFill>
            <a:blip r:embed="rId2" cstate="print"/>
            <a:stretch>
              <a:fillRect/>
            </a:stretch>
          </a:blipFill>
        </p:spPr>
        <p:txBody>
          <a:bodyPr wrap="square" lIns="0" tIns="0" rIns="0" bIns="0" rtlCol="0"/>
          <a:lstStyle/>
          <a:p>
            <a:endParaRPr sz="1350"/>
          </a:p>
        </p:txBody>
      </p:sp>
    </p:spTree>
    <p:extLst>
      <p:ext uri="{BB962C8B-B14F-4D97-AF65-F5344CB8AC3E}">
        <p14:creationId xmlns:p14="http://schemas.microsoft.com/office/powerpoint/2010/main" val="153193600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2331244" y="2241947"/>
            <a:ext cx="4525565" cy="3017044"/>
          </a:xfrm>
          <a:prstGeom prst="rect">
            <a:avLst/>
          </a:prstGeom>
          <a:blipFill>
            <a:blip r:embed="rId2" cstate="print"/>
            <a:stretch>
              <a:fillRect/>
            </a:stretch>
          </a:blipFill>
        </p:spPr>
        <p:txBody>
          <a:bodyPr wrap="square" lIns="0" tIns="0" rIns="0" bIns="0" rtlCol="0"/>
          <a:lstStyle/>
          <a:p>
            <a:endParaRPr sz="1350"/>
          </a:p>
        </p:txBody>
      </p:sp>
      <p:sp>
        <p:nvSpPr>
          <p:cNvPr id="4" name="object 4"/>
          <p:cNvSpPr txBox="1">
            <a:spLocks noGrp="1"/>
          </p:cNvSpPr>
          <p:nvPr>
            <p:ph type="title"/>
          </p:nvPr>
        </p:nvSpPr>
        <p:spPr>
          <a:xfrm>
            <a:off x="846653" y="561359"/>
            <a:ext cx="7494746" cy="677108"/>
          </a:xfrm>
          <a:prstGeom prst="rect">
            <a:avLst/>
          </a:prstGeom>
        </p:spPr>
        <p:txBody>
          <a:bodyPr vert="horz" wrap="square" lIns="0" tIns="0" rIns="0" bIns="0" rtlCol="0">
            <a:spAutoFit/>
          </a:bodyPr>
          <a:lstStyle/>
          <a:p>
            <a:pPr marL="9525">
              <a:tabLst>
                <a:tab pos="2090738" algn="l"/>
                <a:tab pos="7484745" algn="l"/>
              </a:tabLst>
            </a:pPr>
            <a:r>
              <a:rPr u="sng" dirty="0"/>
              <a:t> 	</a:t>
            </a:r>
            <a:r>
              <a:rPr u="sng" spc="-34" dirty="0"/>
              <a:t>MyoSure</a:t>
            </a:r>
            <a:r>
              <a:rPr u="sng" spc="-135" dirty="0"/>
              <a:t> </a:t>
            </a:r>
            <a:r>
              <a:rPr u="sng" spc="-34" dirty="0"/>
              <a:t>Polyp	</a:t>
            </a:r>
          </a:p>
        </p:txBody>
      </p:sp>
    </p:spTree>
    <p:extLst>
      <p:ext uri="{BB962C8B-B14F-4D97-AF65-F5344CB8AC3E}">
        <p14:creationId xmlns:p14="http://schemas.microsoft.com/office/powerpoint/2010/main" val="32614847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idx="4294967295"/>
          </p:nvPr>
        </p:nvSpPr>
        <p:spPr>
          <a:xfrm>
            <a:off x="1485900" y="2269331"/>
            <a:ext cx="6172200" cy="3429000"/>
          </a:xfrm>
          <a:prstGeom prst="rect">
            <a:avLst/>
          </a:prstGeom>
        </p:spPr>
        <p:txBody>
          <a:bodyPr/>
          <a:lstStyle/>
          <a:p>
            <a:pPr eaLnBrk="1" hangingPunct="1"/>
            <a:endParaRPr lang="tr-TR" altLang="tr-TR" smtClean="0"/>
          </a:p>
        </p:txBody>
      </p:sp>
      <p:pic>
        <p:nvPicPr>
          <p:cNvPr id="1331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484710"/>
            <a:ext cx="6748463" cy="372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979727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95148" y="2160632"/>
            <a:ext cx="7475220" cy="0"/>
          </a:xfrm>
          <a:custGeom>
            <a:avLst/>
            <a:gdLst/>
            <a:ahLst/>
            <a:cxnLst/>
            <a:rect l="l" t="t" r="r" b="b"/>
            <a:pathLst>
              <a:path w="9966960">
                <a:moveTo>
                  <a:pt x="0" y="0"/>
                </a:moveTo>
                <a:lnTo>
                  <a:pt x="9966952" y="1"/>
                </a:lnTo>
              </a:path>
            </a:pathLst>
          </a:custGeom>
          <a:ln w="6349">
            <a:solidFill>
              <a:srgbClr val="919191"/>
            </a:solidFill>
          </a:ln>
        </p:spPr>
        <p:txBody>
          <a:bodyPr wrap="square" lIns="0" tIns="0" rIns="0" bIns="0" rtlCol="0"/>
          <a:lstStyle/>
          <a:p>
            <a:endParaRPr sz="1350"/>
          </a:p>
        </p:txBody>
      </p:sp>
      <p:sp>
        <p:nvSpPr>
          <p:cNvPr id="5" name="object 5"/>
          <p:cNvSpPr txBox="1">
            <a:spLocks noGrp="1"/>
          </p:cNvSpPr>
          <p:nvPr>
            <p:ph type="title"/>
          </p:nvPr>
        </p:nvSpPr>
        <p:spPr>
          <a:xfrm>
            <a:off x="1718108" y="339597"/>
            <a:ext cx="5829300" cy="1116989"/>
          </a:xfrm>
          <a:prstGeom prst="rect">
            <a:avLst/>
          </a:prstGeom>
        </p:spPr>
        <p:txBody>
          <a:bodyPr vert="horz" wrap="square" lIns="0" tIns="39386" rIns="0" bIns="0" rtlCol="0">
            <a:spAutoFit/>
          </a:bodyPr>
          <a:lstStyle/>
          <a:p>
            <a:pPr marL="49054" algn="ctr">
              <a:lnSpc>
                <a:spcPts val="5100"/>
              </a:lnSpc>
            </a:pPr>
            <a:r>
              <a:rPr sz="4500" spc="-34" dirty="0"/>
              <a:t>Symphion</a:t>
            </a:r>
            <a:r>
              <a:rPr sz="4500" spc="-146" dirty="0"/>
              <a:t> </a:t>
            </a:r>
            <a:r>
              <a:rPr sz="4500" spc="-41" dirty="0"/>
              <a:t>System</a:t>
            </a:r>
            <a:endParaRPr sz="4500" dirty="0"/>
          </a:p>
          <a:p>
            <a:pPr marL="56198" algn="ctr">
              <a:lnSpc>
                <a:spcPts val="3300"/>
              </a:lnSpc>
            </a:pPr>
            <a:r>
              <a:rPr sz="3000" spc="-38" dirty="0"/>
              <a:t>Boston </a:t>
            </a:r>
            <a:r>
              <a:rPr sz="3000" spc="-34" dirty="0"/>
              <a:t>Scientific </a:t>
            </a:r>
            <a:r>
              <a:rPr sz="3000" dirty="0"/>
              <a:t>( </a:t>
            </a:r>
            <a:r>
              <a:rPr sz="3000" spc="-34" dirty="0"/>
              <a:t>2014</a:t>
            </a:r>
            <a:r>
              <a:rPr sz="3000" spc="-270" dirty="0"/>
              <a:t> </a:t>
            </a:r>
            <a:r>
              <a:rPr sz="3000" dirty="0"/>
              <a:t>)</a:t>
            </a:r>
          </a:p>
        </p:txBody>
      </p:sp>
      <p:sp>
        <p:nvSpPr>
          <p:cNvPr id="6" name="object 6"/>
          <p:cNvSpPr/>
          <p:nvPr/>
        </p:nvSpPr>
        <p:spPr>
          <a:xfrm>
            <a:off x="-533400" y="2286000"/>
            <a:ext cx="7315200" cy="4038600"/>
          </a:xfrm>
          <a:prstGeom prst="rect">
            <a:avLst/>
          </a:prstGeom>
          <a:blipFill>
            <a:blip r:embed="rId2" cstate="print"/>
            <a:stretch>
              <a:fillRect/>
            </a:stretch>
          </a:blipFill>
        </p:spPr>
        <p:txBody>
          <a:bodyPr wrap="square" lIns="0" tIns="0" rIns="0" bIns="0" rtlCol="0"/>
          <a:lstStyle/>
          <a:p>
            <a:endParaRPr sz="1350"/>
          </a:p>
        </p:txBody>
      </p:sp>
    </p:spTree>
    <p:extLst>
      <p:ext uri="{BB962C8B-B14F-4D97-AF65-F5344CB8AC3E}">
        <p14:creationId xmlns:p14="http://schemas.microsoft.com/office/powerpoint/2010/main" val="412797163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65505" y="530859"/>
            <a:ext cx="7612989" cy="1354217"/>
          </a:xfrm>
        </p:spPr>
        <p:txBody>
          <a:bodyPr/>
          <a:lstStyle/>
          <a:p>
            <a:r>
              <a:rPr lang="tr-TR" spc="-38" dirty="0" err="1"/>
              <a:t>Symphion</a:t>
            </a:r>
            <a:r>
              <a:rPr lang="tr-TR" spc="-38" dirty="0"/>
              <a:t> </a:t>
            </a:r>
            <a:r>
              <a:rPr lang="tr-TR" spc="-45" dirty="0" err="1"/>
              <a:t>Tissue</a:t>
            </a:r>
            <a:r>
              <a:rPr lang="tr-TR" spc="-172" dirty="0"/>
              <a:t> </a:t>
            </a:r>
            <a:r>
              <a:rPr lang="tr-TR" spc="-38" dirty="0" err="1"/>
              <a:t>Removal</a:t>
            </a:r>
            <a:r>
              <a:rPr lang="tr-TR" spc="-38" dirty="0"/>
              <a:t>  </a:t>
            </a:r>
            <a:r>
              <a:rPr lang="tr-TR" spc="-41" dirty="0" err="1"/>
              <a:t>System</a:t>
            </a:r>
            <a:endParaRPr lang="tr-TR" dirty="0"/>
          </a:p>
        </p:txBody>
      </p:sp>
      <p:sp>
        <p:nvSpPr>
          <p:cNvPr id="3" name="Metin Yer Tutucusu 2"/>
          <p:cNvSpPr>
            <a:spLocks noGrp="1"/>
          </p:cNvSpPr>
          <p:nvPr>
            <p:ph type="body" idx="1"/>
          </p:nvPr>
        </p:nvSpPr>
        <p:spPr>
          <a:xfrm>
            <a:off x="762000" y="2819400"/>
            <a:ext cx="7766558" cy="2154436"/>
          </a:xfrm>
        </p:spPr>
        <p:txBody>
          <a:bodyPr/>
          <a:lstStyle/>
          <a:p>
            <a:r>
              <a:rPr lang="tr-TR" dirty="0"/>
              <a:t> Dahili sirkülasyonlu sıvı yönetimli kompakt kontrolör</a:t>
            </a:r>
          </a:p>
          <a:p>
            <a:r>
              <a:rPr lang="tr-TR" dirty="0"/>
              <a:t>Sistem</a:t>
            </a:r>
          </a:p>
          <a:p>
            <a:r>
              <a:rPr lang="tr-TR" dirty="0"/>
              <a:t>! 6.3 </a:t>
            </a:r>
            <a:r>
              <a:rPr lang="tr-TR" dirty="0" err="1"/>
              <a:t>Histeroskop</a:t>
            </a:r>
            <a:endParaRPr lang="tr-TR" dirty="0"/>
          </a:p>
          <a:p>
            <a:r>
              <a:rPr lang="tr-TR" dirty="0"/>
              <a:t>! Moleküler </a:t>
            </a:r>
            <a:r>
              <a:rPr lang="tr-TR" dirty="0" err="1"/>
              <a:t>filtrasyon</a:t>
            </a:r>
            <a:r>
              <a:rPr lang="tr-TR" dirty="0"/>
              <a:t> sistemi</a:t>
            </a:r>
          </a:p>
          <a:p>
            <a:r>
              <a:rPr lang="tr-TR" dirty="0"/>
              <a:t>! Tek kullanımlık 3.6 mm RF </a:t>
            </a:r>
            <a:r>
              <a:rPr lang="tr-TR" dirty="0" err="1"/>
              <a:t>bipolar</a:t>
            </a:r>
            <a:r>
              <a:rPr lang="tr-TR" dirty="0"/>
              <a:t> doku rezeksiyon cihazı</a:t>
            </a:r>
          </a:p>
          <a:p>
            <a:r>
              <a:rPr lang="tr-TR" dirty="0"/>
              <a:t>! Dahili nokta </a:t>
            </a:r>
            <a:r>
              <a:rPr lang="tr-TR" dirty="0" err="1"/>
              <a:t>koagülasyon</a:t>
            </a:r>
            <a:r>
              <a:rPr lang="tr-TR" dirty="0"/>
              <a:t> sistemi</a:t>
            </a:r>
          </a:p>
          <a:p>
            <a:r>
              <a:rPr lang="tr-TR" dirty="0"/>
              <a:t>! Yenilikçi tıkanıklık önleme mekanizması</a:t>
            </a:r>
          </a:p>
        </p:txBody>
      </p:sp>
    </p:spTree>
    <p:extLst>
      <p:ext uri="{BB962C8B-B14F-4D97-AF65-F5344CB8AC3E}">
        <p14:creationId xmlns:p14="http://schemas.microsoft.com/office/powerpoint/2010/main" val="373833958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65505" y="530859"/>
            <a:ext cx="7612989" cy="677108"/>
          </a:xfrm>
        </p:spPr>
        <p:txBody>
          <a:bodyPr/>
          <a:lstStyle/>
          <a:p>
            <a:r>
              <a:rPr lang="tr-TR" dirty="0" err="1" smtClean="0"/>
              <a:t>Morselator</a:t>
            </a:r>
            <a:r>
              <a:rPr lang="tr-TR" dirty="0" smtClean="0"/>
              <a:t> avantajları</a:t>
            </a:r>
            <a:endParaRPr lang="tr-TR" dirty="0"/>
          </a:p>
        </p:txBody>
      </p:sp>
      <p:sp>
        <p:nvSpPr>
          <p:cNvPr id="3" name="Metin Yer Tutucusu 2"/>
          <p:cNvSpPr>
            <a:spLocks noGrp="1"/>
          </p:cNvSpPr>
          <p:nvPr>
            <p:ph type="body" idx="1"/>
          </p:nvPr>
        </p:nvSpPr>
        <p:spPr>
          <a:xfrm>
            <a:off x="688720" y="2025015"/>
            <a:ext cx="7766558" cy="3766185"/>
          </a:xfrm>
        </p:spPr>
        <p:txBody>
          <a:bodyPr/>
          <a:lstStyle/>
          <a:p>
            <a:r>
              <a:rPr lang="tr-TR" dirty="0" smtClean="0"/>
              <a:t>TUR sendromu riski için </a:t>
            </a:r>
            <a:r>
              <a:rPr lang="tr-TR" dirty="0" err="1"/>
              <a:t>glisin</a:t>
            </a:r>
            <a:r>
              <a:rPr lang="tr-TR" dirty="0"/>
              <a:t> yerine </a:t>
            </a:r>
            <a:r>
              <a:rPr lang="tr-TR" dirty="0" err="1" smtClean="0"/>
              <a:t>salin</a:t>
            </a:r>
            <a:endParaRPr lang="tr-TR" dirty="0"/>
          </a:p>
          <a:p>
            <a:r>
              <a:rPr lang="tr-TR" dirty="0"/>
              <a:t>! Hızlı öğrenme eğrisi</a:t>
            </a:r>
          </a:p>
          <a:p>
            <a:r>
              <a:rPr lang="tr-TR" dirty="0"/>
              <a:t>! Daha hızlı </a:t>
            </a:r>
            <a:r>
              <a:rPr lang="tr-TR" dirty="0" smtClean="0"/>
              <a:t>işlem</a:t>
            </a:r>
            <a:endParaRPr lang="tr-TR" dirty="0"/>
          </a:p>
          <a:p>
            <a:r>
              <a:rPr lang="tr-TR" dirty="0"/>
              <a:t>! </a:t>
            </a:r>
            <a:r>
              <a:rPr lang="tr-TR" dirty="0" smtClean="0"/>
              <a:t>Görüş alanı daha iyi ve </a:t>
            </a:r>
            <a:r>
              <a:rPr lang="tr-TR" dirty="0"/>
              <a:t>azalmış </a:t>
            </a:r>
            <a:r>
              <a:rPr lang="tr-TR" dirty="0" err="1"/>
              <a:t>perforasyon</a:t>
            </a:r>
            <a:r>
              <a:rPr lang="tr-TR" dirty="0"/>
              <a:t> </a:t>
            </a:r>
            <a:r>
              <a:rPr lang="tr-TR" dirty="0" smtClean="0"/>
              <a:t>riski</a:t>
            </a:r>
            <a:endParaRPr lang="tr-TR" dirty="0"/>
          </a:p>
          <a:p>
            <a:r>
              <a:rPr lang="tr-TR" dirty="0"/>
              <a:t>! Patoloji için daima doku alınması</a:t>
            </a:r>
          </a:p>
          <a:p>
            <a:r>
              <a:rPr lang="tr-TR" dirty="0"/>
              <a:t>! Tip 0 bir Tip 1 </a:t>
            </a:r>
            <a:r>
              <a:rPr lang="tr-TR" dirty="0" err="1"/>
              <a:t>submukoz</a:t>
            </a:r>
            <a:r>
              <a:rPr lang="tr-TR" dirty="0"/>
              <a:t> </a:t>
            </a:r>
            <a:r>
              <a:rPr lang="tr-TR" dirty="0" err="1"/>
              <a:t>myom</a:t>
            </a:r>
            <a:r>
              <a:rPr lang="tr-TR" dirty="0"/>
              <a:t> için küçük çaplı </a:t>
            </a:r>
            <a:r>
              <a:rPr lang="tr-TR" dirty="0" err="1"/>
              <a:t>histeroskopların</a:t>
            </a:r>
            <a:r>
              <a:rPr lang="tr-TR" dirty="0"/>
              <a:t> kullanımına izin verir.</a:t>
            </a:r>
          </a:p>
          <a:p>
            <a:r>
              <a:rPr lang="tr-TR" dirty="0"/>
              <a:t>! Daha az anestezi ve ofis prosedürü için daha iyi potansiyel</a:t>
            </a:r>
          </a:p>
        </p:txBody>
      </p:sp>
    </p:spTree>
    <p:extLst>
      <p:ext uri="{BB962C8B-B14F-4D97-AF65-F5344CB8AC3E}">
        <p14:creationId xmlns:p14="http://schemas.microsoft.com/office/powerpoint/2010/main" val="136014309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371600" y="530859"/>
            <a:ext cx="7006894" cy="677108"/>
          </a:xfrm>
        </p:spPr>
        <p:txBody>
          <a:bodyPr/>
          <a:lstStyle/>
          <a:p>
            <a:r>
              <a:rPr lang="tr-TR" dirty="0" smtClean="0"/>
              <a:t>DEZAVANTAJLARI</a:t>
            </a:r>
            <a:endParaRPr lang="tr-TR" dirty="0"/>
          </a:p>
        </p:txBody>
      </p:sp>
      <p:sp>
        <p:nvSpPr>
          <p:cNvPr id="3" name="Metin Yer Tutucusu 2"/>
          <p:cNvSpPr>
            <a:spLocks noGrp="1"/>
          </p:cNvSpPr>
          <p:nvPr>
            <p:ph type="body" idx="1"/>
          </p:nvPr>
        </p:nvSpPr>
        <p:spPr>
          <a:xfrm>
            <a:off x="688720" y="2025015"/>
            <a:ext cx="7766558" cy="2154436"/>
          </a:xfrm>
        </p:spPr>
        <p:txBody>
          <a:bodyPr/>
          <a:lstStyle/>
          <a:p>
            <a:r>
              <a:rPr lang="tr-TR" dirty="0"/>
              <a:t>! </a:t>
            </a:r>
            <a:r>
              <a:rPr lang="tr-TR" dirty="0" smtClean="0"/>
              <a:t>3 te 2 sinde </a:t>
            </a:r>
            <a:r>
              <a:rPr lang="tr-TR" dirty="0" err="1" smtClean="0"/>
              <a:t>hemostaz</a:t>
            </a:r>
            <a:r>
              <a:rPr lang="tr-TR" dirty="0" smtClean="0"/>
              <a:t> </a:t>
            </a:r>
            <a:r>
              <a:rPr lang="tr-TR" dirty="0"/>
              <a:t>için </a:t>
            </a:r>
            <a:r>
              <a:rPr lang="tr-TR" dirty="0" err="1"/>
              <a:t>elektrocerrahi</a:t>
            </a:r>
            <a:r>
              <a:rPr lang="tr-TR" dirty="0"/>
              <a:t> </a:t>
            </a:r>
            <a:r>
              <a:rPr lang="tr-TR" dirty="0" smtClean="0"/>
              <a:t>yok</a:t>
            </a:r>
            <a:endParaRPr lang="tr-TR" dirty="0"/>
          </a:p>
          <a:p>
            <a:r>
              <a:rPr lang="tr-TR" dirty="0"/>
              <a:t>! </a:t>
            </a:r>
            <a:r>
              <a:rPr lang="tr-TR" dirty="0" err="1" smtClean="0"/>
              <a:t>Elektrocerrahisiz</a:t>
            </a:r>
            <a:r>
              <a:rPr lang="tr-TR" dirty="0" smtClean="0"/>
              <a:t>  </a:t>
            </a:r>
            <a:r>
              <a:rPr lang="tr-TR" dirty="0"/>
              <a:t>tip 2 miyomlar çok zor </a:t>
            </a:r>
          </a:p>
          <a:p>
            <a:r>
              <a:rPr lang="tr-TR" dirty="0"/>
              <a:t>! </a:t>
            </a:r>
            <a:r>
              <a:rPr lang="tr-TR" dirty="0" err="1"/>
              <a:t>Fundal</a:t>
            </a:r>
            <a:r>
              <a:rPr lang="tr-TR" dirty="0"/>
              <a:t> patolojiye erişmek de çok zor.</a:t>
            </a:r>
          </a:p>
          <a:p>
            <a:r>
              <a:rPr lang="tr-TR" dirty="0"/>
              <a:t>- </a:t>
            </a:r>
            <a:r>
              <a:rPr lang="tr-TR" dirty="0" err="1"/>
              <a:t>Truclear</a:t>
            </a:r>
            <a:r>
              <a:rPr lang="tr-TR" dirty="0"/>
              <a:t> ile daha kolay</a:t>
            </a:r>
          </a:p>
          <a:p>
            <a:r>
              <a:rPr lang="tr-TR" dirty="0" smtClean="0"/>
              <a:t>!! </a:t>
            </a:r>
            <a:r>
              <a:rPr lang="tr-TR" dirty="0" err="1" smtClean="0"/>
              <a:t>Kost</a:t>
            </a:r>
            <a:r>
              <a:rPr lang="tr-TR" dirty="0" smtClean="0"/>
              <a:t> </a:t>
            </a:r>
            <a:r>
              <a:rPr lang="tr-TR" dirty="0" err="1" smtClean="0"/>
              <a:t>efektivite</a:t>
            </a:r>
            <a:r>
              <a:rPr lang="tr-TR" dirty="0" smtClean="0"/>
              <a:t> ?</a:t>
            </a:r>
            <a:endParaRPr lang="tr-TR" dirty="0"/>
          </a:p>
          <a:p>
            <a:r>
              <a:rPr lang="tr-TR" dirty="0"/>
              <a:t>! </a:t>
            </a:r>
            <a:r>
              <a:rPr lang="tr-TR" dirty="0" smtClean="0"/>
              <a:t>AUB durumunda </a:t>
            </a:r>
            <a:r>
              <a:rPr lang="tr-TR" dirty="0" err="1" smtClean="0"/>
              <a:t>ablasyon</a:t>
            </a:r>
            <a:r>
              <a:rPr lang="tr-TR" dirty="0" smtClean="0"/>
              <a:t> gerekirse ?</a:t>
            </a:r>
            <a:endParaRPr lang="tr-TR" dirty="0"/>
          </a:p>
          <a:p>
            <a:endParaRPr lang="tr-TR" dirty="0"/>
          </a:p>
        </p:txBody>
      </p:sp>
    </p:spTree>
    <p:extLst>
      <p:ext uri="{BB962C8B-B14F-4D97-AF65-F5344CB8AC3E}">
        <p14:creationId xmlns:p14="http://schemas.microsoft.com/office/powerpoint/2010/main" val="115238785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12"/>
          <p:cNvSpPr txBox="1">
            <a:spLocks noGrp="1"/>
          </p:cNvSpPr>
          <p:nvPr>
            <p:ph type="body" idx="1"/>
          </p:nvPr>
        </p:nvSpPr>
        <p:spPr>
          <a:xfrm>
            <a:off x="685800" y="1981200"/>
            <a:ext cx="7766558" cy="2233945"/>
          </a:xfrm>
          <a:prstGeom prst="rect">
            <a:avLst/>
          </a:prstGeom>
        </p:spPr>
        <p:txBody>
          <a:bodyPr vert="horz" wrap="square" lIns="0" tIns="0" rIns="0" bIns="0" rtlCol="0">
            <a:spAutoFit/>
          </a:bodyPr>
          <a:lstStyle/>
          <a:p>
            <a:pPr marL="9525"/>
            <a:r>
              <a:rPr sz="2100" spc="1286" dirty="0">
                <a:solidFill>
                  <a:srgbClr val="E48312"/>
                </a:solidFill>
                <a:latin typeface="Arial"/>
                <a:cs typeface="Arial"/>
              </a:rPr>
              <a:t>!</a:t>
            </a:r>
            <a:r>
              <a:rPr sz="2100" spc="-38" dirty="0">
                <a:solidFill>
                  <a:srgbClr val="E48312"/>
                </a:solidFill>
                <a:latin typeface="Arial"/>
                <a:cs typeface="Arial"/>
              </a:rPr>
              <a:t> </a:t>
            </a:r>
            <a:r>
              <a:rPr lang="tr-TR" sz="2100" spc="-4" dirty="0" smtClean="0">
                <a:latin typeface="Arial"/>
                <a:cs typeface="Arial"/>
              </a:rPr>
              <a:t>Ciddi komplikasyonlar</a:t>
            </a:r>
            <a:r>
              <a:rPr sz="2100" dirty="0" smtClean="0">
                <a:latin typeface="Arial"/>
                <a:cs typeface="Arial"/>
              </a:rPr>
              <a:t>:</a:t>
            </a:r>
            <a:endParaRPr sz="2100" dirty="0">
              <a:latin typeface="Arial"/>
              <a:cs typeface="Arial"/>
            </a:endParaRPr>
          </a:p>
          <a:p>
            <a:pPr marL="1135380" indent="-162878">
              <a:spcBef>
                <a:spcPts val="480"/>
              </a:spcBef>
              <a:buChar char="-"/>
              <a:tabLst>
                <a:tab pos="1135856" algn="l"/>
              </a:tabLst>
            </a:pPr>
            <a:r>
              <a:rPr lang="tr-TR" sz="2100" dirty="0" smtClean="0">
                <a:latin typeface="Arial"/>
                <a:cs typeface="Arial"/>
              </a:rPr>
              <a:t>Sıvı yüklenmesi</a:t>
            </a:r>
            <a:endParaRPr sz="2100" dirty="0">
              <a:latin typeface="Arial"/>
              <a:cs typeface="Arial"/>
            </a:endParaRPr>
          </a:p>
          <a:p>
            <a:pPr marL="1135380" indent="-162878">
              <a:spcBef>
                <a:spcPts val="555"/>
              </a:spcBef>
              <a:buChar char="-"/>
              <a:tabLst>
                <a:tab pos="1135856" algn="l"/>
              </a:tabLst>
            </a:pPr>
            <a:r>
              <a:rPr sz="2100" dirty="0" err="1" smtClean="0">
                <a:latin typeface="Arial"/>
                <a:cs typeface="Arial"/>
              </a:rPr>
              <a:t>uterin</a:t>
            </a:r>
            <a:r>
              <a:rPr sz="2100" spc="-79" dirty="0" smtClean="0">
                <a:latin typeface="Arial"/>
                <a:cs typeface="Arial"/>
              </a:rPr>
              <a:t> </a:t>
            </a:r>
            <a:r>
              <a:rPr sz="2100" dirty="0" err="1" smtClean="0">
                <a:latin typeface="Arial"/>
                <a:cs typeface="Arial"/>
              </a:rPr>
              <a:t>perfora</a:t>
            </a:r>
            <a:r>
              <a:rPr lang="tr-TR" sz="2100" dirty="0" err="1" smtClean="0">
                <a:latin typeface="Arial"/>
                <a:cs typeface="Arial"/>
              </a:rPr>
              <a:t>sy</a:t>
            </a:r>
            <a:r>
              <a:rPr sz="2100" dirty="0" smtClean="0">
                <a:latin typeface="Arial"/>
                <a:cs typeface="Arial"/>
              </a:rPr>
              <a:t>on</a:t>
            </a:r>
            <a:endParaRPr sz="2100" dirty="0">
              <a:latin typeface="Arial"/>
              <a:cs typeface="Arial"/>
            </a:endParaRPr>
          </a:p>
          <a:p>
            <a:pPr marL="1135380" indent="-162878">
              <a:spcBef>
                <a:spcPts val="555"/>
              </a:spcBef>
              <a:buChar char="-"/>
              <a:tabLst>
                <a:tab pos="1135856" algn="l"/>
              </a:tabLst>
            </a:pPr>
            <a:r>
              <a:rPr lang="tr-TR" sz="2100" dirty="0" smtClean="0">
                <a:latin typeface="Arial"/>
                <a:cs typeface="Arial"/>
              </a:rPr>
              <a:t>kanama</a:t>
            </a:r>
            <a:endParaRPr sz="2100" dirty="0">
              <a:latin typeface="Arial"/>
              <a:cs typeface="Arial"/>
            </a:endParaRPr>
          </a:p>
          <a:p>
            <a:pPr marL="9525">
              <a:spcBef>
                <a:spcPts val="555"/>
              </a:spcBef>
            </a:pPr>
            <a:r>
              <a:rPr sz="2100" spc="1286" dirty="0">
                <a:latin typeface="Arial"/>
                <a:cs typeface="Arial"/>
              </a:rPr>
              <a:t>!</a:t>
            </a:r>
            <a:r>
              <a:rPr sz="2100" spc="-79" dirty="0">
                <a:latin typeface="Arial"/>
                <a:cs typeface="Arial"/>
              </a:rPr>
              <a:t> </a:t>
            </a:r>
            <a:r>
              <a:rPr lang="tr-TR" sz="2100" spc="-4" dirty="0" err="1" smtClean="0">
                <a:latin typeface="Arial"/>
                <a:cs typeface="Arial"/>
              </a:rPr>
              <a:t>Elektrocerrahiye</a:t>
            </a:r>
            <a:r>
              <a:rPr lang="tr-TR" sz="2100" spc="-4" dirty="0" smtClean="0">
                <a:latin typeface="Arial"/>
                <a:cs typeface="Arial"/>
              </a:rPr>
              <a:t> kıyasla </a:t>
            </a:r>
            <a:r>
              <a:rPr lang="tr-TR" sz="2100" spc="-4" dirty="0" err="1" smtClean="0">
                <a:latin typeface="Arial"/>
                <a:cs typeface="Arial"/>
              </a:rPr>
              <a:t>morsellatör</a:t>
            </a:r>
            <a:r>
              <a:rPr lang="tr-TR" sz="2100" spc="-4" dirty="0" smtClean="0">
                <a:latin typeface="Arial"/>
                <a:cs typeface="Arial"/>
              </a:rPr>
              <a:t> sistemlerinde daha az oluşur.</a:t>
            </a:r>
            <a:endParaRPr sz="2100" dirty="0">
              <a:latin typeface="Arial"/>
              <a:cs typeface="Arial"/>
            </a:endParaRPr>
          </a:p>
        </p:txBody>
      </p:sp>
      <p:sp>
        <p:nvSpPr>
          <p:cNvPr id="5" name="object 13"/>
          <p:cNvSpPr txBox="1"/>
          <p:nvPr/>
        </p:nvSpPr>
        <p:spPr>
          <a:xfrm>
            <a:off x="5623610" y="5186781"/>
            <a:ext cx="2068354" cy="207749"/>
          </a:xfrm>
          <a:prstGeom prst="rect">
            <a:avLst/>
          </a:prstGeom>
        </p:spPr>
        <p:txBody>
          <a:bodyPr vert="horz" wrap="square" lIns="0" tIns="0" rIns="0" bIns="0" rtlCol="0">
            <a:spAutoFit/>
          </a:bodyPr>
          <a:lstStyle/>
          <a:p>
            <a:pPr marL="9525"/>
            <a:r>
              <a:rPr sz="1350" dirty="0">
                <a:solidFill>
                  <a:schemeClr val="bg1"/>
                </a:solidFill>
                <a:latin typeface="Arial"/>
                <a:cs typeface="Arial"/>
              </a:rPr>
              <a:t>JMIG </a:t>
            </a:r>
            <a:r>
              <a:rPr sz="1350" spc="-8" dirty="0">
                <a:solidFill>
                  <a:schemeClr val="bg1"/>
                </a:solidFill>
                <a:latin typeface="Arial"/>
                <a:cs typeface="Arial"/>
              </a:rPr>
              <a:t>,Vol22,No1,Jan</a:t>
            </a:r>
            <a:r>
              <a:rPr sz="1350" spc="-49" dirty="0">
                <a:solidFill>
                  <a:schemeClr val="bg1"/>
                </a:solidFill>
                <a:latin typeface="Arial"/>
                <a:cs typeface="Arial"/>
              </a:rPr>
              <a:t> </a:t>
            </a:r>
            <a:r>
              <a:rPr sz="1350" dirty="0">
                <a:solidFill>
                  <a:schemeClr val="bg1"/>
                </a:solidFill>
                <a:latin typeface="Arial"/>
                <a:cs typeface="Arial"/>
              </a:rPr>
              <a:t>2015</a:t>
            </a:r>
          </a:p>
        </p:txBody>
      </p:sp>
    </p:spTree>
    <p:extLst>
      <p:ext uri="{BB962C8B-B14F-4D97-AF65-F5344CB8AC3E}">
        <p14:creationId xmlns:p14="http://schemas.microsoft.com/office/powerpoint/2010/main" val="304263352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0418" name="Rectangle 3"/>
          <p:cNvSpPr>
            <a:spLocks noGrp="1" noChangeArrowheads="1"/>
          </p:cNvSpPr>
          <p:nvPr>
            <p:ph idx="4294967295"/>
          </p:nvPr>
        </p:nvSpPr>
        <p:spPr>
          <a:xfrm>
            <a:off x="1485900" y="2269331"/>
            <a:ext cx="6172200" cy="3429000"/>
          </a:xfrm>
          <a:prstGeom prst="rect">
            <a:avLst/>
          </a:prstGeom>
        </p:spPr>
        <p:txBody>
          <a:bodyPr/>
          <a:lstStyle/>
          <a:p>
            <a:pPr algn="just" eaLnBrk="1" hangingPunct="1"/>
            <a:r>
              <a:rPr lang="tr-TR" altLang="tr-TR" dirty="0" smtClean="0">
                <a:solidFill>
                  <a:schemeClr val="bg1"/>
                </a:solidFill>
              </a:rPr>
              <a:t>50 W’ dan daha az çıkışı olan </a:t>
            </a:r>
            <a:r>
              <a:rPr lang="tr-TR" altLang="tr-TR" dirty="0" err="1" smtClean="0">
                <a:solidFill>
                  <a:schemeClr val="bg1"/>
                </a:solidFill>
              </a:rPr>
              <a:t>monopolar</a:t>
            </a:r>
            <a:r>
              <a:rPr lang="tr-TR" altLang="tr-TR" dirty="0" smtClean="0">
                <a:solidFill>
                  <a:schemeClr val="bg1"/>
                </a:solidFill>
              </a:rPr>
              <a:t> </a:t>
            </a:r>
            <a:r>
              <a:rPr lang="tr-TR" altLang="tr-TR" dirty="0" err="1" smtClean="0">
                <a:solidFill>
                  <a:schemeClr val="bg1"/>
                </a:solidFill>
              </a:rPr>
              <a:t>elektrokoterlerde</a:t>
            </a:r>
            <a:r>
              <a:rPr lang="tr-TR" altLang="tr-TR" dirty="0" smtClean="0">
                <a:solidFill>
                  <a:schemeClr val="bg1"/>
                </a:solidFill>
              </a:rPr>
              <a:t>, cihazın pasif çıkışı doğal toprağa bağlanır. Bu durumda hastaya ayrıca bir topraklama hattı bağlamaya gerek kalmayabilir. </a:t>
            </a:r>
          </a:p>
        </p:txBody>
      </p:sp>
    </p:spTree>
    <p:extLst>
      <p:ext uri="{BB962C8B-B14F-4D97-AF65-F5344CB8AC3E}">
        <p14:creationId xmlns:p14="http://schemas.microsoft.com/office/powerpoint/2010/main" val="8898117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295400" y="228600"/>
            <a:ext cx="5829300" cy="1354217"/>
          </a:xfrm>
        </p:spPr>
        <p:txBody>
          <a:bodyPr/>
          <a:lstStyle/>
          <a:p>
            <a:pPr marL="363474">
              <a:defRPr/>
            </a:pPr>
            <a:r>
              <a:rPr lang="tr-TR" dirty="0" err="1">
                <a:solidFill>
                  <a:schemeClr val="accent1">
                    <a:tint val="83000"/>
                    <a:satMod val="150000"/>
                  </a:schemeClr>
                </a:solidFill>
              </a:rPr>
              <a:t>Elektrocerrahinin</a:t>
            </a:r>
            <a:r>
              <a:rPr lang="tr-TR" dirty="0">
                <a:solidFill>
                  <a:schemeClr val="accent1">
                    <a:tint val="83000"/>
                    <a:satMod val="150000"/>
                  </a:schemeClr>
                </a:solidFill>
              </a:rPr>
              <a:t> çeşitleri</a:t>
            </a:r>
          </a:p>
        </p:txBody>
      </p:sp>
      <p:sp>
        <p:nvSpPr>
          <p:cNvPr id="43011" name="Rectangle 3"/>
          <p:cNvSpPr>
            <a:spLocks noGrp="1" noChangeArrowheads="1"/>
          </p:cNvSpPr>
          <p:nvPr>
            <p:ph idx="4294967295"/>
          </p:nvPr>
        </p:nvSpPr>
        <p:spPr>
          <a:xfrm>
            <a:off x="1066800" y="2057400"/>
            <a:ext cx="7524750" cy="3736181"/>
          </a:xfrm>
          <a:prstGeom prst="rect">
            <a:avLst/>
          </a:prstGeom>
        </p:spPr>
        <p:txBody>
          <a:bodyPr>
            <a:noAutofit/>
          </a:bodyPr>
          <a:lstStyle/>
          <a:p>
            <a:pPr algn="just">
              <a:defRPr/>
            </a:pPr>
            <a:r>
              <a:rPr lang="tr-TR" sz="2400" dirty="0" smtClean="0">
                <a:solidFill>
                  <a:schemeClr val="bg1"/>
                </a:solidFill>
              </a:rPr>
              <a:t>1.Elektrotomi</a:t>
            </a:r>
            <a:r>
              <a:rPr lang="tr-TR" sz="2400" dirty="0">
                <a:solidFill>
                  <a:schemeClr val="bg1"/>
                </a:solidFill>
              </a:rPr>
              <a:t>: (Elektrikle kesme, kesip çıkarma) Dokunun kesilmesi ve kesilerek çıkarılmasını kapsayan </a:t>
            </a:r>
            <a:r>
              <a:rPr lang="tr-TR" sz="2400" dirty="0" err="1">
                <a:solidFill>
                  <a:schemeClr val="bg1"/>
                </a:solidFill>
              </a:rPr>
              <a:t>elektrocerrahi</a:t>
            </a:r>
            <a:r>
              <a:rPr lang="tr-TR" sz="2400" dirty="0">
                <a:solidFill>
                  <a:schemeClr val="bg1"/>
                </a:solidFill>
              </a:rPr>
              <a:t> işlemleri</a:t>
            </a:r>
          </a:p>
          <a:p>
            <a:pPr algn="just" eaLnBrk="1" hangingPunct="1">
              <a:buFontTx/>
              <a:buNone/>
              <a:defRPr/>
            </a:pPr>
            <a:r>
              <a:rPr lang="tr-TR" sz="2400" dirty="0" smtClean="0">
                <a:solidFill>
                  <a:schemeClr val="bg1"/>
                </a:solidFill>
              </a:rPr>
              <a:t>2.Elektrokoagülasyon</a:t>
            </a:r>
            <a:r>
              <a:rPr lang="tr-TR" sz="2400" dirty="0">
                <a:solidFill>
                  <a:schemeClr val="bg1"/>
                </a:solidFill>
              </a:rPr>
              <a:t>: </a:t>
            </a:r>
            <a:r>
              <a:rPr lang="tr-TR" sz="2400" dirty="0" err="1">
                <a:solidFill>
                  <a:schemeClr val="bg1"/>
                </a:solidFill>
              </a:rPr>
              <a:t>Bipolar</a:t>
            </a:r>
            <a:r>
              <a:rPr lang="tr-TR" sz="2400" dirty="0">
                <a:solidFill>
                  <a:schemeClr val="bg1"/>
                </a:solidFill>
              </a:rPr>
              <a:t> akım uygulanarak dokuların yıkımı ve bunun kitle haline getirilmesi, </a:t>
            </a:r>
          </a:p>
          <a:p>
            <a:pPr algn="just" eaLnBrk="1" hangingPunct="1">
              <a:buFontTx/>
              <a:buNone/>
              <a:defRPr/>
            </a:pPr>
            <a:r>
              <a:rPr lang="tr-TR" sz="2400" dirty="0">
                <a:solidFill>
                  <a:schemeClr val="bg1"/>
                </a:solidFill>
              </a:rPr>
              <a:t>3. </a:t>
            </a:r>
            <a:r>
              <a:rPr lang="tr-TR" sz="2400" dirty="0" err="1">
                <a:solidFill>
                  <a:schemeClr val="bg1"/>
                </a:solidFill>
              </a:rPr>
              <a:t>Elektrodesikasyon</a:t>
            </a:r>
            <a:r>
              <a:rPr lang="tr-TR" sz="2400" dirty="0">
                <a:solidFill>
                  <a:schemeClr val="bg1"/>
                </a:solidFill>
              </a:rPr>
              <a:t>: Elektrikle kurutma, bir şeyi suyunu kaybettirerek kurutma,</a:t>
            </a:r>
          </a:p>
          <a:p>
            <a:pPr algn="just" eaLnBrk="1" hangingPunct="1">
              <a:buFontTx/>
              <a:buNone/>
              <a:defRPr/>
            </a:pPr>
            <a:r>
              <a:rPr lang="tr-TR" sz="2400" dirty="0">
                <a:solidFill>
                  <a:schemeClr val="bg1"/>
                </a:solidFill>
              </a:rPr>
              <a:t>4.  </a:t>
            </a:r>
            <a:r>
              <a:rPr lang="tr-TR" sz="2400" dirty="0" err="1" smtClean="0">
                <a:solidFill>
                  <a:schemeClr val="bg1"/>
                </a:solidFill>
              </a:rPr>
              <a:t>Elektrofulgurasyon</a:t>
            </a:r>
            <a:r>
              <a:rPr lang="tr-TR" sz="2400" dirty="0">
                <a:solidFill>
                  <a:schemeClr val="bg1"/>
                </a:solidFill>
              </a:rPr>
              <a:t>: Yüksek frekanslı akımla dokunun yakılması,</a:t>
            </a:r>
          </a:p>
          <a:p>
            <a:pPr algn="just" eaLnBrk="1" hangingPunct="1">
              <a:buFontTx/>
              <a:buNone/>
              <a:defRPr/>
            </a:pPr>
            <a:r>
              <a:rPr lang="tr-TR" sz="2400" dirty="0">
                <a:solidFill>
                  <a:schemeClr val="bg1"/>
                </a:solidFill>
              </a:rPr>
              <a:t>5. </a:t>
            </a:r>
            <a:r>
              <a:rPr lang="tr-TR" sz="2400" dirty="0" err="1">
                <a:solidFill>
                  <a:schemeClr val="bg1"/>
                </a:solidFill>
              </a:rPr>
              <a:t>Koblasyon</a:t>
            </a:r>
            <a:r>
              <a:rPr lang="tr-TR" sz="2400" dirty="0">
                <a:solidFill>
                  <a:schemeClr val="bg1"/>
                </a:solidFill>
              </a:rPr>
              <a:t>: Düşük sıcaklıkta, tuzlu su gibi iletken bir sıvı içindeyken yapılan </a:t>
            </a:r>
            <a:r>
              <a:rPr lang="tr-TR" sz="2400" dirty="0" err="1">
                <a:solidFill>
                  <a:schemeClr val="bg1"/>
                </a:solidFill>
              </a:rPr>
              <a:t>elektrocerrahi</a:t>
            </a:r>
            <a:r>
              <a:rPr lang="tr-TR" sz="2400" dirty="0">
                <a:solidFill>
                  <a:schemeClr val="bg1"/>
                </a:solidFill>
              </a:rPr>
              <a:t>.</a:t>
            </a:r>
          </a:p>
          <a:p>
            <a:pPr marL="457200" indent="-457200" algn="just">
              <a:defRPr/>
            </a:pPr>
            <a:endParaRPr lang="tr-TR" sz="2400" dirty="0">
              <a:solidFill>
                <a:schemeClr val="bg1"/>
              </a:solidFill>
            </a:endParaRPr>
          </a:p>
        </p:txBody>
      </p:sp>
    </p:spTree>
    <p:extLst>
      <p:ext uri="{BB962C8B-B14F-4D97-AF65-F5344CB8AC3E}">
        <p14:creationId xmlns:p14="http://schemas.microsoft.com/office/powerpoint/2010/main" val="14187883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Unvan 1"/>
          <p:cNvSpPr>
            <a:spLocks noGrp="1"/>
          </p:cNvSpPr>
          <p:nvPr>
            <p:ph type="title"/>
          </p:nvPr>
        </p:nvSpPr>
        <p:spPr>
          <a:xfrm>
            <a:off x="228600" y="34212"/>
            <a:ext cx="8915400" cy="1440180"/>
          </a:xfrm>
        </p:spPr>
        <p:txBody>
          <a:bodyPr>
            <a:noAutofit/>
          </a:bodyPr>
          <a:lstStyle/>
          <a:p>
            <a:r>
              <a:rPr lang="tr-TR" sz="3200" dirty="0" smtClean="0"/>
              <a:t>GELİŞMİŞ ELEKTROSURJİK CİHAZLAR - Birkaç gelişmiş </a:t>
            </a:r>
            <a:r>
              <a:rPr lang="tr-TR" sz="3200" dirty="0" err="1" smtClean="0"/>
              <a:t>elektrocerrahi</a:t>
            </a:r>
            <a:r>
              <a:rPr lang="tr-TR" sz="3200" dirty="0" smtClean="0"/>
              <a:t> cihazı mevcuttur. Bunlar arasında şunlar bulunur:</a:t>
            </a:r>
            <a:br>
              <a:rPr lang="tr-TR" sz="3200" dirty="0" smtClean="0"/>
            </a:br>
            <a:endParaRPr lang="tr-TR" sz="3200" dirty="0"/>
          </a:p>
        </p:txBody>
      </p:sp>
      <p:sp>
        <p:nvSpPr>
          <p:cNvPr id="3" name="İçerik Yer Tutucusu 2"/>
          <p:cNvSpPr>
            <a:spLocks noGrp="1"/>
          </p:cNvSpPr>
          <p:nvPr>
            <p:ph idx="4294967295"/>
          </p:nvPr>
        </p:nvSpPr>
        <p:spPr>
          <a:xfrm>
            <a:off x="762000" y="2590800"/>
            <a:ext cx="7886700" cy="3263504"/>
          </a:xfrm>
          <a:prstGeom prst="rect">
            <a:avLst/>
          </a:prstGeom>
        </p:spPr>
        <p:txBody>
          <a:bodyPr>
            <a:normAutofit fontScale="85000" lnSpcReduction="10000"/>
          </a:bodyPr>
          <a:lstStyle/>
          <a:p>
            <a:r>
              <a:rPr lang="tr-TR" dirty="0" err="1" smtClean="0">
                <a:solidFill>
                  <a:schemeClr val="bg1"/>
                </a:solidFill>
              </a:rPr>
              <a:t>LigaSure</a:t>
            </a:r>
            <a:r>
              <a:rPr lang="tr-TR" dirty="0" smtClean="0">
                <a:solidFill>
                  <a:schemeClr val="bg1"/>
                </a:solidFill>
              </a:rPr>
              <a:t> cihazı - Bu iki kutuplu damar mühürleme sistemi (</a:t>
            </a:r>
            <a:r>
              <a:rPr lang="tr-TR" dirty="0" err="1" smtClean="0">
                <a:solidFill>
                  <a:schemeClr val="bg1"/>
                </a:solidFill>
              </a:rPr>
              <a:t>LigaSure</a:t>
            </a:r>
            <a:r>
              <a:rPr lang="tr-TR" dirty="0" smtClean="0">
                <a:solidFill>
                  <a:schemeClr val="bg1"/>
                </a:solidFill>
              </a:rPr>
              <a:t>), damar duvarları içinde </a:t>
            </a:r>
            <a:r>
              <a:rPr lang="tr-TR" dirty="0" err="1" smtClean="0">
                <a:solidFill>
                  <a:schemeClr val="bg1"/>
                </a:solidFill>
              </a:rPr>
              <a:t>kollajen</a:t>
            </a:r>
            <a:r>
              <a:rPr lang="tr-TR" dirty="0" smtClean="0">
                <a:solidFill>
                  <a:schemeClr val="bg1"/>
                </a:solidFill>
              </a:rPr>
              <a:t> ve </a:t>
            </a:r>
            <a:r>
              <a:rPr lang="tr-TR" dirty="0" err="1" smtClean="0">
                <a:solidFill>
                  <a:schemeClr val="bg1"/>
                </a:solidFill>
              </a:rPr>
              <a:t>elastinin</a:t>
            </a:r>
            <a:r>
              <a:rPr lang="tr-TR" dirty="0" smtClean="0">
                <a:solidFill>
                  <a:schemeClr val="bg1"/>
                </a:solidFill>
              </a:rPr>
              <a:t> kaynaşması için kesin miktarda </a:t>
            </a:r>
            <a:r>
              <a:rPr lang="tr-TR" dirty="0" err="1" smtClean="0">
                <a:solidFill>
                  <a:schemeClr val="bg1"/>
                </a:solidFill>
              </a:rPr>
              <a:t>bipolar</a:t>
            </a:r>
            <a:r>
              <a:rPr lang="tr-TR" dirty="0" smtClean="0">
                <a:solidFill>
                  <a:schemeClr val="bg1"/>
                </a:solidFill>
              </a:rPr>
              <a:t> enerji ve basınç uygular. Bu, normal </a:t>
            </a:r>
            <a:r>
              <a:rPr lang="tr-TR" dirty="0" err="1" smtClean="0">
                <a:solidFill>
                  <a:schemeClr val="bg1"/>
                </a:solidFill>
              </a:rPr>
              <a:t>sistolik</a:t>
            </a:r>
            <a:r>
              <a:rPr lang="tr-TR" dirty="0" smtClean="0">
                <a:solidFill>
                  <a:schemeClr val="bg1"/>
                </a:solidFill>
              </a:rPr>
              <a:t> basıncın üç katına dayanabilen ve 7 mm'ye kadar damarları sızdırmaz hale getiren kalıcı bir sızdırmazlık ile sonuçlanır [36]. Sızdırmazlık asgari yapışma ve </a:t>
            </a:r>
            <a:r>
              <a:rPr lang="tr-TR" dirty="0" err="1" smtClean="0">
                <a:solidFill>
                  <a:schemeClr val="bg1"/>
                </a:solidFill>
              </a:rPr>
              <a:t>karbonatlanma</a:t>
            </a:r>
            <a:r>
              <a:rPr lang="tr-TR" dirty="0" smtClean="0">
                <a:solidFill>
                  <a:schemeClr val="bg1"/>
                </a:solidFill>
              </a:rPr>
              <a:t> ile sağlanır; Bitişik dokulara termal yayılım yaklaşık 2 mm'dir [14]. Bu cihazın jeneratörü, yeterli doku sızdırmazlığını sağlamak için geri bildirim kontrollü bir yanıt sistemi kullanır [36]. </a:t>
            </a:r>
            <a:r>
              <a:rPr lang="tr-TR" dirty="0" err="1" smtClean="0">
                <a:solidFill>
                  <a:schemeClr val="bg1"/>
                </a:solidFill>
              </a:rPr>
              <a:t>LigaSure</a:t>
            </a:r>
            <a:r>
              <a:rPr lang="tr-TR" dirty="0" smtClean="0">
                <a:solidFill>
                  <a:schemeClr val="bg1"/>
                </a:solidFill>
              </a:rPr>
              <a:t> sistemi, vajinal </a:t>
            </a:r>
            <a:r>
              <a:rPr lang="tr-TR" dirty="0" err="1" smtClean="0">
                <a:solidFill>
                  <a:schemeClr val="bg1"/>
                </a:solidFill>
              </a:rPr>
              <a:t>histerektomi</a:t>
            </a:r>
            <a:r>
              <a:rPr lang="tr-TR" dirty="0" smtClean="0">
                <a:solidFill>
                  <a:schemeClr val="bg1"/>
                </a:solidFill>
              </a:rPr>
              <a:t> [37] ve </a:t>
            </a:r>
            <a:r>
              <a:rPr lang="tr-TR" dirty="0" err="1" smtClean="0">
                <a:solidFill>
                  <a:schemeClr val="bg1"/>
                </a:solidFill>
              </a:rPr>
              <a:t>laparoskopik</a:t>
            </a:r>
            <a:r>
              <a:rPr lang="tr-TR" dirty="0" smtClean="0">
                <a:solidFill>
                  <a:schemeClr val="bg1"/>
                </a:solidFill>
              </a:rPr>
              <a:t> onkoloji cerrahisi [38] gibi çeşitli prosedürlerde başarıyla kullanılmıştır. </a:t>
            </a:r>
            <a:r>
              <a:rPr lang="tr-TR" dirty="0" err="1" smtClean="0">
                <a:solidFill>
                  <a:schemeClr val="bg1"/>
                </a:solidFill>
              </a:rPr>
              <a:t>LigaSure</a:t>
            </a:r>
            <a:r>
              <a:rPr lang="tr-TR" dirty="0" smtClean="0">
                <a:solidFill>
                  <a:schemeClr val="bg1"/>
                </a:solidFill>
              </a:rPr>
              <a:t> cihazı </a:t>
            </a:r>
            <a:r>
              <a:rPr lang="tr-TR" dirty="0" err="1" smtClean="0">
                <a:solidFill>
                  <a:schemeClr val="bg1"/>
                </a:solidFill>
              </a:rPr>
              <a:t>laparoskopik</a:t>
            </a:r>
            <a:r>
              <a:rPr lang="tr-TR" dirty="0" smtClean="0">
                <a:solidFill>
                  <a:schemeClr val="bg1"/>
                </a:solidFill>
              </a:rPr>
              <a:t> </a:t>
            </a:r>
            <a:r>
              <a:rPr lang="tr-TR" dirty="0" err="1" smtClean="0">
                <a:solidFill>
                  <a:schemeClr val="bg1"/>
                </a:solidFill>
              </a:rPr>
              <a:t>kolektomi</a:t>
            </a:r>
            <a:r>
              <a:rPr lang="tr-TR" dirty="0" smtClean="0">
                <a:solidFill>
                  <a:schemeClr val="bg1"/>
                </a:solidFill>
              </a:rPr>
              <a:t>, </a:t>
            </a:r>
            <a:r>
              <a:rPr lang="tr-TR" dirty="0" err="1" smtClean="0">
                <a:solidFill>
                  <a:schemeClr val="bg1"/>
                </a:solidFill>
              </a:rPr>
              <a:t>hepatektomi</a:t>
            </a:r>
            <a:r>
              <a:rPr lang="tr-TR" dirty="0" smtClean="0">
                <a:solidFill>
                  <a:schemeClr val="bg1"/>
                </a:solidFill>
              </a:rPr>
              <a:t> ve hatta </a:t>
            </a:r>
            <a:r>
              <a:rPr lang="tr-TR" dirty="0" err="1" smtClean="0">
                <a:solidFill>
                  <a:schemeClr val="bg1"/>
                </a:solidFill>
              </a:rPr>
              <a:t>splenektomide</a:t>
            </a:r>
            <a:r>
              <a:rPr lang="tr-TR" dirty="0" smtClean="0">
                <a:solidFill>
                  <a:schemeClr val="bg1"/>
                </a:solidFill>
              </a:rPr>
              <a:t> etkili bir şekilde kullanılmıştır [39-41]. Bu sistemi standart </a:t>
            </a:r>
            <a:r>
              <a:rPr lang="tr-TR" dirty="0" err="1" smtClean="0">
                <a:solidFill>
                  <a:schemeClr val="bg1"/>
                </a:solidFill>
              </a:rPr>
              <a:t>bipolar</a:t>
            </a:r>
            <a:r>
              <a:rPr lang="tr-TR" dirty="0" smtClean="0">
                <a:solidFill>
                  <a:schemeClr val="bg1"/>
                </a:solidFill>
              </a:rPr>
              <a:t> teknoloji üzerinde kullanmanın temel dezavantajı, özellikle bu cihazlar tek kullanımlık olduğundan maliyettir. Benzer teknolojiyi kullanan aşın olmayan cihazlar umut verici ilk sonuçlar ile sunulmuştur [42].</a:t>
            </a:r>
            <a:endParaRPr lang="tr-TR" dirty="0">
              <a:solidFill>
                <a:schemeClr val="bg1"/>
              </a:solidFill>
            </a:endParaRPr>
          </a:p>
        </p:txBody>
      </p:sp>
    </p:spTree>
    <p:extLst>
      <p:ext uri="{BB962C8B-B14F-4D97-AF65-F5344CB8AC3E}">
        <p14:creationId xmlns:p14="http://schemas.microsoft.com/office/powerpoint/2010/main" val="9052422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İçerik Yer Tutucusu 2"/>
          <p:cNvSpPr>
            <a:spLocks noGrp="1"/>
          </p:cNvSpPr>
          <p:nvPr>
            <p:ph idx="4294967295"/>
          </p:nvPr>
        </p:nvSpPr>
        <p:spPr>
          <a:xfrm>
            <a:off x="628650" y="2226469"/>
            <a:ext cx="7886700" cy="3263504"/>
          </a:xfrm>
          <a:prstGeom prst="rect">
            <a:avLst/>
          </a:prstGeom>
        </p:spPr>
        <p:txBody>
          <a:bodyPr>
            <a:normAutofit fontScale="85000" lnSpcReduction="20000"/>
          </a:bodyPr>
          <a:lstStyle/>
          <a:p>
            <a:r>
              <a:rPr lang="tr-TR" dirty="0" err="1" smtClean="0">
                <a:solidFill>
                  <a:schemeClr val="bg1"/>
                </a:solidFill>
              </a:rPr>
              <a:t>PlazmaKinetik</a:t>
            </a:r>
            <a:r>
              <a:rPr lang="tr-TR" dirty="0" smtClean="0">
                <a:solidFill>
                  <a:schemeClr val="bg1"/>
                </a:solidFill>
              </a:rPr>
              <a:t> doku yönetim sistemi - Gelişmiş iki kutuplu teknolojiyi kullanan bir diğer sistem, </a:t>
            </a:r>
            <a:r>
              <a:rPr lang="tr-TR" dirty="0" err="1" smtClean="0">
                <a:solidFill>
                  <a:schemeClr val="bg1"/>
                </a:solidFill>
              </a:rPr>
              <a:t>PlasmaKinetik</a:t>
            </a:r>
            <a:r>
              <a:rPr lang="tr-TR" dirty="0" smtClean="0">
                <a:solidFill>
                  <a:schemeClr val="bg1"/>
                </a:solidFill>
              </a:rPr>
              <a:t> doku yönetim sistemidir. Bu sistem enstrümanla dokuya darbeli </a:t>
            </a:r>
            <a:r>
              <a:rPr lang="tr-TR" dirty="0" err="1" smtClean="0">
                <a:solidFill>
                  <a:schemeClr val="bg1"/>
                </a:solidFill>
              </a:rPr>
              <a:t>bipolar</a:t>
            </a:r>
            <a:r>
              <a:rPr lang="tr-TR" dirty="0" smtClean="0">
                <a:solidFill>
                  <a:schemeClr val="bg1"/>
                </a:solidFill>
              </a:rPr>
              <a:t> enerji gönderir ve yanal termal yayılımı ve doku yapışmasını sınırlayan aralıklı doku soğumasına izin verir [29]. Sistemin, belirli alet için en uygun ayarları otomatik olarak algılayan bir alet tanımlama özelliğinin yanı sıra görsel ve sesli doku empedans göstergelerine sahip bir empedans monitörü bulunur. Sistemin iki farklı </a:t>
            </a:r>
            <a:r>
              <a:rPr lang="tr-TR" dirty="0" err="1" smtClean="0">
                <a:solidFill>
                  <a:schemeClr val="bg1"/>
                </a:solidFill>
              </a:rPr>
              <a:t>modu</a:t>
            </a:r>
            <a:r>
              <a:rPr lang="tr-TR" dirty="0" smtClean="0">
                <a:solidFill>
                  <a:schemeClr val="bg1"/>
                </a:solidFill>
              </a:rPr>
              <a:t> vardır: buhar püskürtme </a:t>
            </a:r>
            <a:r>
              <a:rPr lang="tr-TR" dirty="0" err="1" smtClean="0">
                <a:solidFill>
                  <a:schemeClr val="bg1"/>
                </a:solidFill>
              </a:rPr>
              <a:t>koagülasyon</a:t>
            </a:r>
            <a:r>
              <a:rPr lang="tr-TR" dirty="0" smtClean="0">
                <a:solidFill>
                  <a:schemeClr val="bg1"/>
                </a:solidFill>
              </a:rPr>
              <a:t> </a:t>
            </a:r>
            <a:r>
              <a:rPr lang="tr-TR" dirty="0" err="1" smtClean="0">
                <a:solidFill>
                  <a:schemeClr val="bg1"/>
                </a:solidFill>
              </a:rPr>
              <a:t>modu</a:t>
            </a:r>
            <a:r>
              <a:rPr lang="tr-TR" dirty="0" smtClean="0">
                <a:solidFill>
                  <a:schemeClr val="bg1"/>
                </a:solidFill>
              </a:rPr>
              <a:t> ve </a:t>
            </a:r>
            <a:r>
              <a:rPr lang="tr-TR" dirty="0" err="1" smtClean="0">
                <a:solidFill>
                  <a:schemeClr val="bg1"/>
                </a:solidFill>
              </a:rPr>
              <a:t>PlazmaKinetik</a:t>
            </a:r>
            <a:r>
              <a:rPr lang="tr-TR" dirty="0" smtClean="0">
                <a:solidFill>
                  <a:schemeClr val="bg1"/>
                </a:solidFill>
              </a:rPr>
              <a:t> doku kesme </a:t>
            </a:r>
            <a:r>
              <a:rPr lang="tr-TR" dirty="0" err="1" smtClean="0">
                <a:solidFill>
                  <a:schemeClr val="bg1"/>
                </a:solidFill>
              </a:rPr>
              <a:t>modu</a:t>
            </a:r>
            <a:r>
              <a:rPr lang="tr-TR" dirty="0" smtClean="0">
                <a:solidFill>
                  <a:schemeClr val="bg1"/>
                </a:solidFill>
              </a:rPr>
              <a:t>. Buhar-darbe </a:t>
            </a:r>
            <a:r>
              <a:rPr lang="tr-TR" dirty="0" err="1" smtClean="0">
                <a:solidFill>
                  <a:schemeClr val="bg1"/>
                </a:solidFill>
              </a:rPr>
              <a:t>modunda</a:t>
            </a:r>
            <a:r>
              <a:rPr lang="tr-TR" dirty="0" smtClean="0">
                <a:solidFill>
                  <a:schemeClr val="bg1"/>
                </a:solidFill>
              </a:rPr>
              <a:t>, buhar bölgeleri yaratarak, kavranmış dokuya yüksek enerji verilir. Akım daha sonra en düşük direnç yolunu izleyerek yüksek empedanslı buhar bölgelerinde dolaşır. Daha sonra buhar bölgeleri çöker ve her yeni enerji darbesi ile alet çeneleri arasındaki doku pıhtılaşır ve nihai olarak doku düzgün pıhtılaşmasına neden olur. </a:t>
            </a:r>
            <a:r>
              <a:rPr lang="tr-TR" dirty="0" err="1" smtClean="0">
                <a:solidFill>
                  <a:schemeClr val="bg1"/>
                </a:solidFill>
              </a:rPr>
              <a:t>PlazmaKinetik</a:t>
            </a:r>
            <a:r>
              <a:rPr lang="tr-TR" dirty="0" smtClean="0">
                <a:solidFill>
                  <a:schemeClr val="bg1"/>
                </a:solidFill>
              </a:rPr>
              <a:t> doku kesme </a:t>
            </a:r>
            <a:r>
              <a:rPr lang="tr-TR" dirty="0" err="1" smtClean="0">
                <a:solidFill>
                  <a:schemeClr val="bg1"/>
                </a:solidFill>
              </a:rPr>
              <a:t>modu</a:t>
            </a:r>
            <a:r>
              <a:rPr lang="tr-TR" dirty="0" smtClean="0">
                <a:solidFill>
                  <a:schemeClr val="bg1"/>
                </a:solidFill>
              </a:rPr>
              <a:t>, cerrahın </a:t>
            </a:r>
            <a:r>
              <a:rPr lang="tr-TR" dirty="0" err="1" smtClean="0">
                <a:solidFill>
                  <a:schemeClr val="bg1"/>
                </a:solidFill>
              </a:rPr>
              <a:t>bipolar</a:t>
            </a:r>
            <a:r>
              <a:rPr lang="tr-TR" dirty="0" smtClean="0">
                <a:solidFill>
                  <a:schemeClr val="bg1"/>
                </a:solidFill>
              </a:rPr>
              <a:t> enerji kullanarak dokuyu kesmesini sağlar ve dokunun aynı anda kesilmesi ve pıhtılaşmasını sağlar [43].</a:t>
            </a:r>
            <a:endParaRPr lang="tr-TR" dirty="0">
              <a:solidFill>
                <a:schemeClr val="bg1"/>
              </a:solidFill>
            </a:endParaRPr>
          </a:p>
        </p:txBody>
      </p:sp>
    </p:spTree>
    <p:extLst>
      <p:ext uri="{BB962C8B-B14F-4D97-AF65-F5344CB8AC3E}">
        <p14:creationId xmlns:p14="http://schemas.microsoft.com/office/powerpoint/2010/main" val="1614214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İçerik Yer Tutucusu 2"/>
          <p:cNvSpPr>
            <a:spLocks noGrp="1"/>
          </p:cNvSpPr>
          <p:nvPr>
            <p:ph idx="4294967295"/>
          </p:nvPr>
        </p:nvSpPr>
        <p:spPr>
          <a:xfrm>
            <a:off x="628650" y="2226469"/>
            <a:ext cx="7886700" cy="3263504"/>
          </a:xfrm>
          <a:prstGeom prst="rect">
            <a:avLst/>
          </a:prstGeom>
        </p:spPr>
        <p:txBody>
          <a:bodyPr>
            <a:normAutofit fontScale="85000" lnSpcReduction="20000"/>
          </a:bodyPr>
          <a:lstStyle/>
          <a:p>
            <a:r>
              <a:rPr lang="tr-TR" dirty="0" err="1" smtClean="0">
                <a:solidFill>
                  <a:schemeClr val="bg1"/>
                </a:solidFill>
              </a:rPr>
              <a:t>EnSeal</a:t>
            </a:r>
            <a:r>
              <a:rPr lang="tr-TR" dirty="0" smtClean="0">
                <a:solidFill>
                  <a:schemeClr val="bg1"/>
                </a:solidFill>
              </a:rPr>
              <a:t> - Bu sistem, bir çift kutuplu sızdırmazlık cihazında termal enerji kontrolü ile bir sıkıştırma mekanizmasını birleştirerek teknenin sızdırmazlığını sağlar. Cihaz, yaklaşık 1 </a:t>
            </a:r>
            <a:r>
              <a:rPr lang="tr-TR" dirty="0" err="1" smtClean="0">
                <a:solidFill>
                  <a:schemeClr val="bg1"/>
                </a:solidFill>
              </a:rPr>
              <a:t>mm'lik</a:t>
            </a:r>
            <a:r>
              <a:rPr lang="tr-TR" dirty="0" smtClean="0">
                <a:solidFill>
                  <a:schemeClr val="bg1"/>
                </a:solidFill>
              </a:rPr>
              <a:t> tipik bir termal yayılım ile 7 mm'ye kadar olan gemilerde normal </a:t>
            </a:r>
            <a:r>
              <a:rPr lang="tr-TR" dirty="0" err="1" smtClean="0">
                <a:solidFill>
                  <a:schemeClr val="bg1"/>
                </a:solidFill>
              </a:rPr>
              <a:t>sistolik</a:t>
            </a:r>
            <a:r>
              <a:rPr lang="tr-TR" dirty="0" smtClean="0">
                <a:solidFill>
                  <a:schemeClr val="bg1"/>
                </a:solidFill>
              </a:rPr>
              <a:t> basınçların yedi katına kadar sızdırmazlık kuvvetleri elde edebilmektedir. Tıbbi literatürde bu cihazla ilgili çok az yayın olmasına rağmen [44,45], cerrahlar arasında zaten yaygın olarak kullanılmaktadır.</a:t>
            </a:r>
          </a:p>
          <a:p>
            <a:endParaRPr lang="tr-TR" dirty="0" smtClean="0">
              <a:solidFill>
                <a:schemeClr val="bg1"/>
              </a:solidFill>
            </a:endParaRPr>
          </a:p>
          <a:p>
            <a:r>
              <a:rPr lang="tr-TR" dirty="0" smtClean="0">
                <a:solidFill>
                  <a:schemeClr val="bg1"/>
                </a:solidFill>
              </a:rPr>
              <a:t>Sıkıştırma düzeneği, alet çenesinin tam uzunluğu boyunca düzgün bir basınç uygulayarak doğrusal bir zımbalama kuvvetine benzer sıkıştırma kuvvetlerine ulaşır. Sıkıştırma, saniye cinsinden </a:t>
            </a:r>
            <a:r>
              <a:rPr lang="tr-TR" dirty="0" err="1" smtClean="0">
                <a:solidFill>
                  <a:schemeClr val="bg1"/>
                </a:solidFill>
              </a:rPr>
              <a:t>kollajen</a:t>
            </a:r>
            <a:r>
              <a:rPr lang="tr-TR" dirty="0" smtClean="0">
                <a:solidFill>
                  <a:schemeClr val="bg1"/>
                </a:solidFill>
              </a:rPr>
              <a:t> </a:t>
            </a:r>
            <a:r>
              <a:rPr lang="tr-TR" dirty="0" err="1" smtClean="0">
                <a:solidFill>
                  <a:schemeClr val="bg1"/>
                </a:solidFill>
              </a:rPr>
              <a:t>denatürasyon</a:t>
            </a:r>
            <a:r>
              <a:rPr lang="tr-TR" dirty="0" smtClean="0">
                <a:solidFill>
                  <a:schemeClr val="bg1"/>
                </a:solidFill>
              </a:rPr>
              <a:t> sıcaklıklarına ulaşmak için </a:t>
            </a:r>
            <a:r>
              <a:rPr lang="tr-TR" dirty="0" err="1" smtClean="0">
                <a:solidFill>
                  <a:schemeClr val="bg1"/>
                </a:solidFill>
              </a:rPr>
              <a:t>NanoPolar</a:t>
            </a:r>
            <a:r>
              <a:rPr lang="tr-TR" dirty="0" smtClean="0">
                <a:solidFill>
                  <a:schemeClr val="bg1"/>
                </a:solidFill>
              </a:rPr>
              <a:t> termostatları kullanan kontrollü enerji dağıtımı ile birleştirilir ve güç dağıtımı çevrimi boyunca yaklaşık 100ºC'de muhafaza edilir. Cihaz ayrıca, damarların ve yumuşak dokuların tek adımda sızdırmazlığını ve </a:t>
            </a:r>
            <a:r>
              <a:rPr lang="tr-TR" dirty="0" err="1" smtClean="0">
                <a:solidFill>
                  <a:schemeClr val="bg1"/>
                </a:solidFill>
              </a:rPr>
              <a:t>transeksiyonunu</a:t>
            </a:r>
            <a:r>
              <a:rPr lang="tr-TR" dirty="0" smtClean="0">
                <a:solidFill>
                  <a:schemeClr val="bg1"/>
                </a:solidFill>
              </a:rPr>
              <a:t> sağlayan bir kesme mekanizmasına sahiptir.</a:t>
            </a:r>
            <a:endParaRPr lang="tr-TR" dirty="0">
              <a:solidFill>
                <a:schemeClr val="bg1"/>
              </a:solidFill>
            </a:endParaRPr>
          </a:p>
        </p:txBody>
      </p:sp>
    </p:spTree>
    <p:extLst>
      <p:ext uri="{BB962C8B-B14F-4D97-AF65-F5344CB8AC3E}">
        <p14:creationId xmlns:p14="http://schemas.microsoft.com/office/powerpoint/2010/main" val="37984539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idx="4294967295"/>
          </p:nvPr>
        </p:nvSpPr>
        <p:spPr>
          <a:xfrm>
            <a:off x="1485900" y="2269331"/>
            <a:ext cx="6172200" cy="1846659"/>
          </a:xfrm>
          <a:prstGeom prst="rect">
            <a:avLst/>
          </a:prstGeom>
        </p:spPr>
        <p:txBody>
          <a:bodyPr/>
          <a:lstStyle/>
          <a:p>
            <a:pPr algn="just" eaLnBrk="1" hangingPunct="1"/>
            <a:r>
              <a:rPr lang="tr-TR" altLang="tr-TR" dirty="0" err="1" smtClean="0">
                <a:solidFill>
                  <a:schemeClr val="bg1"/>
                </a:solidFill>
              </a:rPr>
              <a:t>Ultrasonik</a:t>
            </a:r>
            <a:r>
              <a:rPr lang="tr-TR" altLang="tr-TR" dirty="0" smtClean="0">
                <a:solidFill>
                  <a:schemeClr val="bg1"/>
                </a:solidFill>
              </a:rPr>
              <a:t> </a:t>
            </a:r>
            <a:r>
              <a:rPr lang="tr-TR" altLang="tr-TR" dirty="0" err="1" smtClean="0">
                <a:solidFill>
                  <a:schemeClr val="bg1"/>
                </a:solidFill>
              </a:rPr>
              <a:t>bistüri</a:t>
            </a:r>
            <a:r>
              <a:rPr lang="tr-TR" altLang="tr-TR" dirty="0" smtClean="0">
                <a:solidFill>
                  <a:schemeClr val="bg1"/>
                </a:solidFill>
              </a:rPr>
              <a:t> ses ötesi titreşimle, </a:t>
            </a:r>
          </a:p>
          <a:p>
            <a:pPr algn="just" eaLnBrk="1" hangingPunct="1"/>
            <a:endParaRPr lang="tr-TR" altLang="tr-TR" dirty="0" smtClean="0">
              <a:solidFill>
                <a:schemeClr val="bg1"/>
              </a:solidFill>
            </a:endParaRPr>
          </a:p>
          <a:p>
            <a:pPr algn="just" eaLnBrk="1" hangingPunct="1"/>
            <a:r>
              <a:rPr lang="tr-TR" altLang="tr-TR" dirty="0" smtClean="0">
                <a:solidFill>
                  <a:schemeClr val="bg1"/>
                </a:solidFill>
              </a:rPr>
              <a:t>lazer güçlendirilmiş ışık enerjisi ile, </a:t>
            </a:r>
          </a:p>
          <a:p>
            <a:pPr algn="just" eaLnBrk="1" hangingPunct="1"/>
            <a:endParaRPr lang="tr-TR" altLang="tr-TR" dirty="0" smtClean="0">
              <a:solidFill>
                <a:schemeClr val="bg1"/>
              </a:solidFill>
            </a:endParaRPr>
          </a:p>
          <a:p>
            <a:pPr algn="just" eaLnBrk="1" hangingPunct="1"/>
            <a:r>
              <a:rPr lang="tr-TR" altLang="tr-TR" dirty="0" err="1" smtClean="0">
                <a:solidFill>
                  <a:schemeClr val="bg1"/>
                </a:solidFill>
              </a:rPr>
              <a:t>elektrokoterler</a:t>
            </a:r>
            <a:r>
              <a:rPr lang="tr-TR" altLang="tr-TR" dirty="0" smtClean="0">
                <a:solidFill>
                  <a:schemeClr val="bg1"/>
                </a:solidFill>
              </a:rPr>
              <a:t> yüksek frekanslı akımla, kesme işlevini yerine getirirler.</a:t>
            </a:r>
          </a:p>
        </p:txBody>
      </p:sp>
    </p:spTree>
    <p:extLst>
      <p:ext uri="{BB962C8B-B14F-4D97-AF65-F5344CB8AC3E}">
        <p14:creationId xmlns:p14="http://schemas.microsoft.com/office/powerpoint/2010/main" val="161958341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Unvan 1"/>
          <p:cNvSpPr>
            <a:spLocks noGrp="1"/>
          </p:cNvSpPr>
          <p:nvPr>
            <p:ph type="title"/>
          </p:nvPr>
        </p:nvSpPr>
        <p:spPr>
          <a:xfrm>
            <a:off x="152400" y="152400"/>
            <a:ext cx="8915400" cy="1440180"/>
          </a:xfrm>
        </p:spPr>
        <p:txBody>
          <a:bodyPr>
            <a:noAutofit/>
          </a:bodyPr>
          <a:lstStyle/>
          <a:p>
            <a:r>
              <a:rPr lang="tr-TR" sz="3200" dirty="0" smtClean="0"/>
              <a:t>ALTERNATİF ENERJİ KAYNAKLARI - İki önemli alternatif enerji kaynağı, </a:t>
            </a:r>
            <a:r>
              <a:rPr lang="tr-TR" sz="3200" dirty="0" err="1" smtClean="0"/>
              <a:t>harmonik</a:t>
            </a:r>
            <a:r>
              <a:rPr lang="tr-TR" sz="3200" dirty="0" smtClean="0"/>
              <a:t> neşter ve lazerler kısaca tartışılacaktır.</a:t>
            </a:r>
            <a:endParaRPr lang="tr-TR" sz="3200" dirty="0"/>
          </a:p>
        </p:txBody>
      </p:sp>
      <p:sp>
        <p:nvSpPr>
          <p:cNvPr id="3" name="İçerik Yer Tutucusu 2"/>
          <p:cNvSpPr>
            <a:spLocks noGrp="1"/>
          </p:cNvSpPr>
          <p:nvPr>
            <p:ph idx="4294967295"/>
          </p:nvPr>
        </p:nvSpPr>
        <p:spPr>
          <a:xfrm>
            <a:off x="665584" y="2514600"/>
            <a:ext cx="7886700" cy="3263504"/>
          </a:xfrm>
          <a:prstGeom prst="rect">
            <a:avLst/>
          </a:prstGeom>
        </p:spPr>
        <p:txBody>
          <a:bodyPr>
            <a:normAutofit fontScale="92500" lnSpcReduction="20000"/>
          </a:bodyPr>
          <a:lstStyle/>
          <a:p>
            <a:r>
              <a:rPr lang="tr-TR" dirty="0" err="1" smtClean="0">
                <a:solidFill>
                  <a:schemeClr val="bg1"/>
                </a:solidFill>
              </a:rPr>
              <a:t>Ultrasonik</a:t>
            </a:r>
            <a:r>
              <a:rPr lang="tr-TR" dirty="0" smtClean="0">
                <a:solidFill>
                  <a:schemeClr val="bg1"/>
                </a:solidFill>
              </a:rPr>
              <a:t> kesme ve </a:t>
            </a:r>
            <a:r>
              <a:rPr lang="tr-TR" dirty="0" err="1" smtClean="0">
                <a:solidFill>
                  <a:schemeClr val="bg1"/>
                </a:solidFill>
              </a:rPr>
              <a:t>koagülasyon</a:t>
            </a:r>
            <a:r>
              <a:rPr lang="tr-TR" dirty="0" smtClean="0">
                <a:solidFill>
                  <a:schemeClr val="bg1"/>
                </a:solidFill>
              </a:rPr>
              <a:t> cihazı - </a:t>
            </a:r>
            <a:r>
              <a:rPr lang="tr-TR" dirty="0" err="1" smtClean="0">
                <a:solidFill>
                  <a:schemeClr val="bg1"/>
                </a:solidFill>
              </a:rPr>
              <a:t>Ultrasonik</a:t>
            </a:r>
            <a:r>
              <a:rPr lang="tr-TR" dirty="0" smtClean="0">
                <a:solidFill>
                  <a:schemeClr val="bg1"/>
                </a:solidFill>
              </a:rPr>
              <a:t> kesme ve pıhtılaştırıcı cerrahi cihazlar (</a:t>
            </a:r>
            <a:r>
              <a:rPr lang="tr-TR" dirty="0" err="1" smtClean="0">
                <a:solidFill>
                  <a:schemeClr val="bg1"/>
                </a:solidFill>
              </a:rPr>
              <a:t>örn</a:t>
            </a:r>
            <a:r>
              <a:rPr lang="tr-TR" dirty="0" smtClean="0">
                <a:solidFill>
                  <a:schemeClr val="bg1"/>
                </a:solidFill>
              </a:rPr>
              <a:t>., </a:t>
            </a:r>
            <a:r>
              <a:rPr lang="tr-TR" dirty="0" err="1" smtClean="0">
                <a:solidFill>
                  <a:schemeClr val="bg1"/>
                </a:solidFill>
              </a:rPr>
              <a:t>Harmonic</a:t>
            </a:r>
            <a:r>
              <a:rPr lang="tr-TR" dirty="0" smtClean="0">
                <a:solidFill>
                  <a:schemeClr val="bg1"/>
                </a:solidFill>
              </a:rPr>
              <a:t> </a:t>
            </a:r>
            <a:r>
              <a:rPr lang="tr-TR" dirty="0" err="1" smtClean="0">
                <a:solidFill>
                  <a:schemeClr val="bg1"/>
                </a:solidFill>
              </a:rPr>
              <a:t>Scalpel</a:t>
            </a:r>
            <a:r>
              <a:rPr lang="tr-TR" dirty="0" smtClean="0">
                <a:solidFill>
                  <a:schemeClr val="bg1"/>
                </a:solidFill>
              </a:rPr>
              <a:t>, </a:t>
            </a:r>
            <a:r>
              <a:rPr lang="tr-TR" dirty="0" err="1" smtClean="0">
                <a:solidFill>
                  <a:schemeClr val="bg1"/>
                </a:solidFill>
              </a:rPr>
              <a:t>Sonocision</a:t>
            </a:r>
            <a:r>
              <a:rPr lang="tr-TR" dirty="0" smtClean="0">
                <a:solidFill>
                  <a:schemeClr val="bg1"/>
                </a:solidFill>
              </a:rPr>
              <a:t> ve </a:t>
            </a:r>
            <a:r>
              <a:rPr lang="tr-TR" dirty="0" err="1" smtClean="0">
                <a:solidFill>
                  <a:schemeClr val="bg1"/>
                </a:solidFill>
              </a:rPr>
              <a:t>Thunderbeat</a:t>
            </a:r>
            <a:r>
              <a:rPr lang="tr-TR" dirty="0" smtClean="0">
                <a:solidFill>
                  <a:schemeClr val="bg1"/>
                </a:solidFill>
              </a:rPr>
              <a:t>), </a:t>
            </a:r>
            <a:r>
              <a:rPr lang="tr-TR" dirty="0" err="1" smtClean="0">
                <a:solidFill>
                  <a:schemeClr val="bg1"/>
                </a:solidFill>
              </a:rPr>
              <a:t>ultrasonik</a:t>
            </a:r>
            <a:r>
              <a:rPr lang="tr-TR" dirty="0" smtClean="0">
                <a:solidFill>
                  <a:schemeClr val="bg1"/>
                </a:solidFill>
              </a:rPr>
              <a:t> enerjiyi cihazın işlevsel ucundaki mekanik enerjiye dönüştürür. El parçasındaki bir </a:t>
            </a:r>
            <a:r>
              <a:rPr lang="tr-TR" dirty="0" err="1" smtClean="0">
                <a:solidFill>
                  <a:schemeClr val="bg1"/>
                </a:solidFill>
              </a:rPr>
              <a:t>piezoelektrik</a:t>
            </a:r>
            <a:r>
              <a:rPr lang="tr-TR" dirty="0" smtClean="0">
                <a:solidFill>
                  <a:schemeClr val="bg1"/>
                </a:solidFill>
              </a:rPr>
              <a:t> kristal, aktif bıçağın ucunda, 50 ila 100 mikrometre arasında değişken bir </a:t>
            </a:r>
            <a:r>
              <a:rPr lang="tr-TR" dirty="0" err="1" smtClean="0">
                <a:solidFill>
                  <a:schemeClr val="bg1"/>
                </a:solidFill>
              </a:rPr>
              <a:t>ekskürsiyonda</a:t>
            </a:r>
            <a:r>
              <a:rPr lang="tr-TR" dirty="0" smtClean="0">
                <a:solidFill>
                  <a:schemeClr val="bg1"/>
                </a:solidFill>
              </a:rPr>
              <a:t> saniyede 55,500 kez titreşim üretir [46]. Bu, hidrojen bağlarının kopmasına ve ısının oluşmasına neden olur, bu da proteinlerin </a:t>
            </a:r>
            <a:r>
              <a:rPr lang="tr-TR" dirty="0" err="1" smtClean="0">
                <a:solidFill>
                  <a:schemeClr val="bg1"/>
                </a:solidFill>
              </a:rPr>
              <a:t>denatürasyonuna</a:t>
            </a:r>
            <a:r>
              <a:rPr lang="tr-TR" dirty="0" smtClean="0">
                <a:solidFill>
                  <a:schemeClr val="bg1"/>
                </a:solidFill>
              </a:rPr>
              <a:t> ve sonuçta dokunun ayrılmasına yol açar. Bu etkilere 60 ila 80ºC doku sıcaklıklarında ulaşılır ve geleneksel elektrik cerrahisi yöntemleri ile bağlantılı 80ºC ve daha yüksek sıcaklıkların neden olduğu kuruma ve </a:t>
            </a:r>
            <a:r>
              <a:rPr lang="tr-TR" dirty="0" err="1" smtClean="0">
                <a:solidFill>
                  <a:schemeClr val="bg1"/>
                </a:solidFill>
              </a:rPr>
              <a:t>kılcallanma</a:t>
            </a:r>
            <a:r>
              <a:rPr lang="tr-TR" dirty="0" smtClean="0">
                <a:solidFill>
                  <a:schemeClr val="bg1"/>
                </a:solidFill>
              </a:rPr>
              <a:t> olmaksızın </a:t>
            </a:r>
            <a:r>
              <a:rPr lang="tr-TR" dirty="0" err="1" smtClean="0">
                <a:solidFill>
                  <a:schemeClr val="bg1"/>
                </a:solidFill>
              </a:rPr>
              <a:t>koagulum</a:t>
            </a:r>
            <a:r>
              <a:rPr lang="tr-TR" dirty="0" smtClean="0">
                <a:solidFill>
                  <a:schemeClr val="bg1"/>
                </a:solidFill>
              </a:rPr>
              <a:t> oluşumu elde edilir [47]. </a:t>
            </a:r>
            <a:r>
              <a:rPr lang="tr-TR" dirty="0" err="1" smtClean="0">
                <a:solidFill>
                  <a:schemeClr val="bg1"/>
                </a:solidFill>
              </a:rPr>
              <a:t>Thunderbeat</a:t>
            </a:r>
            <a:r>
              <a:rPr lang="tr-TR" dirty="0" smtClean="0">
                <a:solidFill>
                  <a:schemeClr val="bg1"/>
                </a:solidFill>
              </a:rPr>
              <a:t> aygıtı aynı zamanda hem </a:t>
            </a:r>
            <a:r>
              <a:rPr lang="tr-TR" dirty="0" err="1" smtClean="0">
                <a:solidFill>
                  <a:schemeClr val="bg1"/>
                </a:solidFill>
              </a:rPr>
              <a:t>ultrasonik</a:t>
            </a:r>
            <a:r>
              <a:rPr lang="tr-TR" dirty="0" smtClean="0">
                <a:solidFill>
                  <a:schemeClr val="bg1"/>
                </a:solidFill>
              </a:rPr>
              <a:t> hem de </a:t>
            </a:r>
            <a:r>
              <a:rPr lang="tr-TR" dirty="0" err="1" smtClean="0">
                <a:solidFill>
                  <a:schemeClr val="bg1"/>
                </a:solidFill>
              </a:rPr>
              <a:t>bipolar</a:t>
            </a:r>
            <a:r>
              <a:rPr lang="tr-TR" dirty="0" smtClean="0">
                <a:solidFill>
                  <a:schemeClr val="bg1"/>
                </a:solidFill>
              </a:rPr>
              <a:t> enerjinin kombinasyon etkisi için çift kutuplu enerji ekler. </a:t>
            </a:r>
            <a:r>
              <a:rPr lang="tr-TR" dirty="0" err="1" smtClean="0">
                <a:solidFill>
                  <a:schemeClr val="bg1"/>
                </a:solidFill>
              </a:rPr>
              <a:t>Sonocision</a:t>
            </a:r>
            <a:r>
              <a:rPr lang="tr-TR" dirty="0" smtClean="0">
                <a:solidFill>
                  <a:schemeClr val="bg1"/>
                </a:solidFill>
              </a:rPr>
              <a:t> cihazı, jeneratör kolu içine yerleştirilmiş halde kablosuz bir cihazdır.</a:t>
            </a:r>
          </a:p>
          <a:p>
            <a:endParaRPr lang="tr-TR" dirty="0" smtClean="0">
              <a:solidFill>
                <a:schemeClr val="bg1"/>
              </a:solidFill>
            </a:endParaRPr>
          </a:p>
        </p:txBody>
      </p:sp>
    </p:spTree>
    <p:extLst>
      <p:ext uri="{BB962C8B-B14F-4D97-AF65-F5344CB8AC3E}">
        <p14:creationId xmlns:p14="http://schemas.microsoft.com/office/powerpoint/2010/main" val="11263437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İçerik Yer Tutucusu 2"/>
          <p:cNvSpPr>
            <a:spLocks noGrp="1"/>
          </p:cNvSpPr>
          <p:nvPr>
            <p:ph idx="4294967295"/>
          </p:nvPr>
        </p:nvSpPr>
        <p:spPr>
          <a:xfrm>
            <a:off x="628650" y="2226469"/>
            <a:ext cx="7886700" cy="3263504"/>
          </a:xfrm>
          <a:prstGeom prst="rect">
            <a:avLst/>
          </a:prstGeom>
        </p:spPr>
        <p:txBody>
          <a:bodyPr>
            <a:normAutofit fontScale="77500" lnSpcReduction="20000"/>
          </a:bodyPr>
          <a:lstStyle/>
          <a:p>
            <a:r>
              <a:rPr lang="tr-TR" dirty="0" smtClean="0">
                <a:solidFill>
                  <a:schemeClr val="bg1"/>
                </a:solidFill>
              </a:rPr>
              <a:t>Bu cihazlar açık ve </a:t>
            </a:r>
            <a:r>
              <a:rPr lang="tr-TR" dirty="0" err="1" smtClean="0">
                <a:solidFill>
                  <a:schemeClr val="bg1"/>
                </a:solidFill>
              </a:rPr>
              <a:t>laparoskopik</a:t>
            </a:r>
            <a:r>
              <a:rPr lang="tr-TR" dirty="0" smtClean="0">
                <a:solidFill>
                  <a:schemeClr val="bg1"/>
                </a:solidFill>
              </a:rPr>
              <a:t> işlemlerde başarıyla kullanılmıştır [48,49]. Bu teknolojinin avantajları arasında, geleneksel </a:t>
            </a:r>
            <a:r>
              <a:rPr lang="tr-TR" dirty="0" err="1" smtClean="0">
                <a:solidFill>
                  <a:schemeClr val="bg1"/>
                </a:solidFill>
              </a:rPr>
              <a:t>elektrocerrahi</a:t>
            </a:r>
            <a:r>
              <a:rPr lang="tr-TR" dirty="0" smtClean="0">
                <a:solidFill>
                  <a:schemeClr val="bg1"/>
                </a:solidFill>
              </a:rPr>
              <a:t> aletlerle karşılaştırıldığında az miktarda termal yayılım, azalmış doku kireçlenmesi ve duman oluşumu ve hasta içinde elektrik akımının bulunmaması nedeniyle elektrik hasarı riski yoktur [46,50]. Aynı zamanda çok yönlü bir alettir ve cerrahın bir aleti kullanarak kesip kesmesini ve pıhtılaşmasını sağlar.</a:t>
            </a:r>
          </a:p>
          <a:p>
            <a:endParaRPr lang="tr-TR" dirty="0" smtClean="0">
              <a:solidFill>
                <a:schemeClr val="bg1"/>
              </a:solidFill>
            </a:endParaRPr>
          </a:p>
          <a:p>
            <a:r>
              <a:rPr lang="tr-TR" dirty="0" smtClean="0">
                <a:solidFill>
                  <a:schemeClr val="bg1"/>
                </a:solidFill>
              </a:rPr>
              <a:t>"</a:t>
            </a:r>
            <a:r>
              <a:rPr lang="tr-TR" dirty="0" err="1" smtClean="0">
                <a:solidFill>
                  <a:schemeClr val="bg1"/>
                </a:solidFill>
              </a:rPr>
              <a:t>Clipless</a:t>
            </a:r>
            <a:r>
              <a:rPr lang="tr-TR" dirty="0" smtClean="0">
                <a:solidFill>
                  <a:schemeClr val="bg1"/>
                </a:solidFill>
              </a:rPr>
              <a:t>" </a:t>
            </a:r>
            <a:r>
              <a:rPr lang="tr-TR" dirty="0" err="1" smtClean="0">
                <a:solidFill>
                  <a:schemeClr val="bg1"/>
                </a:solidFill>
              </a:rPr>
              <a:t>laparoskopik</a:t>
            </a:r>
            <a:r>
              <a:rPr lang="tr-TR" dirty="0" smtClean="0">
                <a:solidFill>
                  <a:schemeClr val="bg1"/>
                </a:solidFill>
              </a:rPr>
              <a:t> </a:t>
            </a:r>
            <a:r>
              <a:rPr lang="tr-TR" dirty="0" err="1" smtClean="0">
                <a:solidFill>
                  <a:schemeClr val="bg1"/>
                </a:solidFill>
              </a:rPr>
              <a:t>kolesistektomi</a:t>
            </a:r>
            <a:r>
              <a:rPr lang="tr-TR" dirty="0" smtClean="0">
                <a:solidFill>
                  <a:schemeClr val="bg1"/>
                </a:solidFill>
              </a:rPr>
              <a:t>, safra kesesini karaciğer yatağından ayırmak için kullanılan, </a:t>
            </a:r>
            <a:r>
              <a:rPr lang="tr-TR" dirty="0" err="1" smtClean="0">
                <a:solidFill>
                  <a:schemeClr val="bg1"/>
                </a:solidFill>
              </a:rPr>
              <a:t>Harmonik</a:t>
            </a:r>
            <a:r>
              <a:rPr lang="tr-TR" dirty="0" smtClean="0">
                <a:solidFill>
                  <a:schemeClr val="bg1"/>
                </a:solidFill>
              </a:rPr>
              <a:t> Biçeni ile </a:t>
            </a:r>
            <a:r>
              <a:rPr lang="tr-TR" dirty="0" err="1" smtClean="0">
                <a:solidFill>
                  <a:schemeClr val="bg1"/>
                </a:solidFill>
              </a:rPr>
              <a:t>kistik</a:t>
            </a:r>
            <a:r>
              <a:rPr lang="tr-TR" dirty="0" smtClean="0">
                <a:solidFill>
                  <a:schemeClr val="bg1"/>
                </a:solidFill>
              </a:rPr>
              <a:t> atardamarın ve kanalın bölündüğü ve mühürlendiği bir işlemi ifade eder. Kanal ve arter üzerindeki klipsli klasik </a:t>
            </a:r>
            <a:r>
              <a:rPr lang="tr-TR" dirty="0" err="1" smtClean="0">
                <a:solidFill>
                  <a:schemeClr val="bg1"/>
                </a:solidFill>
              </a:rPr>
              <a:t>laparoskopi</a:t>
            </a:r>
            <a:r>
              <a:rPr lang="tr-TR" dirty="0" smtClean="0">
                <a:solidFill>
                  <a:schemeClr val="bg1"/>
                </a:solidFill>
              </a:rPr>
              <a:t> ve karaciğer yatağından safra kesesinin </a:t>
            </a:r>
            <a:r>
              <a:rPr lang="tr-TR" dirty="0" err="1" smtClean="0">
                <a:solidFill>
                  <a:schemeClr val="bg1"/>
                </a:solidFill>
              </a:rPr>
              <a:t>monopolar</a:t>
            </a:r>
            <a:r>
              <a:rPr lang="tr-TR" dirty="0" smtClean="0">
                <a:solidFill>
                  <a:schemeClr val="bg1"/>
                </a:solidFill>
              </a:rPr>
              <a:t> </a:t>
            </a:r>
            <a:r>
              <a:rPr lang="tr-TR" dirty="0" err="1" smtClean="0">
                <a:solidFill>
                  <a:schemeClr val="bg1"/>
                </a:solidFill>
              </a:rPr>
              <a:t>diseksiyonu</a:t>
            </a:r>
            <a:r>
              <a:rPr lang="tr-TR" dirty="0" smtClean="0">
                <a:solidFill>
                  <a:schemeClr val="bg1"/>
                </a:solidFill>
              </a:rPr>
              <a:t> ile kıyaslandığında, bir </a:t>
            </a:r>
            <a:r>
              <a:rPr lang="tr-TR" dirty="0" err="1" smtClean="0">
                <a:solidFill>
                  <a:schemeClr val="bg1"/>
                </a:solidFill>
              </a:rPr>
              <a:t>randomize</a:t>
            </a:r>
            <a:r>
              <a:rPr lang="tr-TR" dirty="0" smtClean="0">
                <a:solidFill>
                  <a:schemeClr val="bg1"/>
                </a:solidFill>
              </a:rPr>
              <a:t> çalışma, daha kısa operasyon süreleri ve daha az safra kesesi </a:t>
            </a:r>
            <a:r>
              <a:rPr lang="tr-TR" dirty="0" err="1" smtClean="0">
                <a:solidFill>
                  <a:schemeClr val="bg1"/>
                </a:solidFill>
              </a:rPr>
              <a:t>perforasyonu</a:t>
            </a:r>
            <a:r>
              <a:rPr lang="tr-TR" dirty="0" smtClean="0">
                <a:solidFill>
                  <a:schemeClr val="bg1"/>
                </a:solidFill>
              </a:rPr>
              <a:t> "</a:t>
            </a:r>
            <a:r>
              <a:rPr lang="tr-TR" dirty="0" err="1" smtClean="0">
                <a:solidFill>
                  <a:schemeClr val="bg1"/>
                </a:solidFill>
              </a:rPr>
              <a:t>clipless</a:t>
            </a:r>
            <a:r>
              <a:rPr lang="tr-TR" dirty="0" smtClean="0">
                <a:solidFill>
                  <a:schemeClr val="bg1"/>
                </a:solidFill>
              </a:rPr>
              <a:t>" </a:t>
            </a:r>
            <a:r>
              <a:rPr lang="tr-TR" dirty="0" err="1" smtClean="0">
                <a:solidFill>
                  <a:schemeClr val="bg1"/>
                </a:solidFill>
              </a:rPr>
              <a:t>laparoskopik</a:t>
            </a:r>
            <a:r>
              <a:rPr lang="tr-TR" dirty="0" smtClean="0">
                <a:solidFill>
                  <a:schemeClr val="bg1"/>
                </a:solidFill>
              </a:rPr>
              <a:t> </a:t>
            </a:r>
            <a:r>
              <a:rPr lang="tr-TR" dirty="0" err="1" smtClean="0">
                <a:solidFill>
                  <a:schemeClr val="bg1"/>
                </a:solidFill>
              </a:rPr>
              <a:t>kolesistektomi</a:t>
            </a:r>
            <a:r>
              <a:rPr lang="tr-TR" dirty="0" smtClean="0">
                <a:solidFill>
                  <a:schemeClr val="bg1"/>
                </a:solidFill>
              </a:rPr>
              <a:t> gerçekleştirdi [51]. "</a:t>
            </a:r>
            <a:r>
              <a:rPr lang="tr-TR" dirty="0" err="1" smtClean="0">
                <a:solidFill>
                  <a:schemeClr val="bg1"/>
                </a:solidFill>
              </a:rPr>
              <a:t>Clipless</a:t>
            </a:r>
            <a:r>
              <a:rPr lang="tr-TR" dirty="0" smtClean="0">
                <a:solidFill>
                  <a:schemeClr val="bg1"/>
                </a:solidFill>
              </a:rPr>
              <a:t>" grupta hiçbir safra sızıntısı yoktu. "</a:t>
            </a:r>
            <a:r>
              <a:rPr lang="tr-TR" dirty="0" err="1" smtClean="0">
                <a:solidFill>
                  <a:schemeClr val="bg1"/>
                </a:solidFill>
              </a:rPr>
              <a:t>Clipless</a:t>
            </a:r>
            <a:r>
              <a:rPr lang="tr-TR" dirty="0" smtClean="0">
                <a:solidFill>
                  <a:schemeClr val="bg1"/>
                </a:solidFill>
              </a:rPr>
              <a:t>" </a:t>
            </a:r>
            <a:r>
              <a:rPr lang="tr-TR" dirty="0" err="1" smtClean="0">
                <a:solidFill>
                  <a:schemeClr val="bg1"/>
                </a:solidFill>
              </a:rPr>
              <a:t>laparoskopik</a:t>
            </a:r>
            <a:r>
              <a:rPr lang="tr-TR" dirty="0" smtClean="0">
                <a:solidFill>
                  <a:schemeClr val="bg1"/>
                </a:solidFill>
              </a:rPr>
              <a:t> </a:t>
            </a:r>
            <a:r>
              <a:rPr lang="tr-TR" dirty="0" err="1" smtClean="0">
                <a:solidFill>
                  <a:schemeClr val="bg1"/>
                </a:solidFill>
              </a:rPr>
              <a:t>kolesistektomi</a:t>
            </a:r>
            <a:r>
              <a:rPr lang="tr-TR" dirty="0" smtClean="0">
                <a:solidFill>
                  <a:schemeClr val="bg1"/>
                </a:solidFill>
              </a:rPr>
              <a:t>, akut derecede iltihaplı safra kesesi hastalarında ve iyi sonuçlar veren siroz hastalarında da güvenle kullanılmaktadır [52,53].</a:t>
            </a:r>
          </a:p>
          <a:p>
            <a:endParaRPr lang="tr-TR" dirty="0"/>
          </a:p>
        </p:txBody>
      </p:sp>
    </p:spTree>
    <p:extLst>
      <p:ext uri="{BB962C8B-B14F-4D97-AF65-F5344CB8AC3E}">
        <p14:creationId xmlns:p14="http://schemas.microsoft.com/office/powerpoint/2010/main" val="4530865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İçerik Yer Tutucusu 2"/>
          <p:cNvSpPr>
            <a:spLocks noGrp="1"/>
          </p:cNvSpPr>
          <p:nvPr>
            <p:ph idx="4294967295"/>
          </p:nvPr>
        </p:nvSpPr>
        <p:spPr>
          <a:xfrm>
            <a:off x="628650" y="2226469"/>
            <a:ext cx="7886700" cy="3263504"/>
          </a:xfrm>
          <a:prstGeom prst="rect">
            <a:avLst/>
          </a:prstGeom>
        </p:spPr>
        <p:txBody>
          <a:bodyPr>
            <a:normAutofit fontScale="85000" lnSpcReduction="20000"/>
          </a:bodyPr>
          <a:lstStyle/>
          <a:p>
            <a:r>
              <a:rPr lang="tr-TR" dirty="0" smtClean="0">
                <a:solidFill>
                  <a:schemeClr val="bg1"/>
                </a:solidFill>
              </a:rPr>
              <a:t>Ana dezavantajlar: 3-5 mm'den daha büyük kapları pıhtılaştırma yeteneği sınırlı olması, tek kullanımlık aletlerin maliyetinin artması, beş saniyeden fazla yüksek enerji seviyelerinde geniş termal yayılma potansiyeli [16] ve kullanıcıya bağlı Aletin doğası. Cerrah, doku türüne ve istenen etkiye bağlı olarak bu aleti kullanırken cerrahi tekniği değiştirebilmelidir.</a:t>
            </a:r>
          </a:p>
          <a:p>
            <a:endParaRPr lang="tr-TR" dirty="0" smtClean="0">
              <a:solidFill>
                <a:schemeClr val="bg1"/>
              </a:solidFill>
            </a:endParaRPr>
          </a:p>
          <a:p>
            <a:r>
              <a:rPr lang="tr-TR" dirty="0" err="1" smtClean="0">
                <a:solidFill>
                  <a:schemeClr val="bg1"/>
                </a:solidFill>
              </a:rPr>
              <a:t>Harmonik</a:t>
            </a:r>
            <a:r>
              <a:rPr lang="tr-TR" dirty="0" smtClean="0">
                <a:solidFill>
                  <a:schemeClr val="bg1"/>
                </a:solidFill>
              </a:rPr>
              <a:t> </a:t>
            </a:r>
            <a:r>
              <a:rPr lang="tr-TR" dirty="0" err="1" smtClean="0">
                <a:solidFill>
                  <a:schemeClr val="bg1"/>
                </a:solidFill>
              </a:rPr>
              <a:t>neşrubat</a:t>
            </a:r>
            <a:r>
              <a:rPr lang="tr-TR" dirty="0" smtClean="0">
                <a:solidFill>
                  <a:schemeClr val="bg1"/>
                </a:solidFill>
              </a:rPr>
              <a:t> beş seviyeye sahiptir; çoğu jeneratör, kesim için seviye 5'i ve </a:t>
            </a:r>
            <a:r>
              <a:rPr lang="tr-TR" dirty="0" err="1" smtClean="0">
                <a:solidFill>
                  <a:schemeClr val="bg1"/>
                </a:solidFill>
              </a:rPr>
              <a:t>koagülasyon</a:t>
            </a:r>
            <a:r>
              <a:rPr lang="tr-TR" dirty="0" smtClean="0">
                <a:solidFill>
                  <a:schemeClr val="bg1"/>
                </a:solidFill>
              </a:rPr>
              <a:t> için seviye 3'ü kullanacak şekilde önceden ayarlanmıştır. Seviye ayarları arasındaki fark, bıçak gezi uzunluğu, daha yüksek seviyelerde daha uzun gezi olmasıdır. Bıçak her titreşimle daha uzun mesafelerde ilerlediğinde, daha fazla ısı oluşur ve mekanik etki daha belirginleşir ve dokunun daha hızlı ayrılması ve pıhtılaşma yeteneğinin azalması ile sonuçlanır. Doku gerginliği miktarı da çok önemlidir ve tecrübesiz cerrahlar, </a:t>
            </a:r>
            <a:r>
              <a:rPr lang="tr-TR" dirty="0" err="1" smtClean="0">
                <a:solidFill>
                  <a:schemeClr val="bg1"/>
                </a:solidFill>
              </a:rPr>
              <a:t>vasküler</a:t>
            </a:r>
            <a:r>
              <a:rPr lang="tr-TR" dirty="0" smtClean="0">
                <a:solidFill>
                  <a:schemeClr val="bg1"/>
                </a:solidFill>
              </a:rPr>
              <a:t> </a:t>
            </a:r>
            <a:r>
              <a:rPr lang="tr-TR" dirty="0" err="1" smtClean="0">
                <a:solidFill>
                  <a:schemeClr val="bg1"/>
                </a:solidFill>
              </a:rPr>
              <a:t>pedikül</a:t>
            </a:r>
            <a:r>
              <a:rPr lang="tr-TR" dirty="0" smtClean="0">
                <a:solidFill>
                  <a:schemeClr val="bg1"/>
                </a:solidFill>
              </a:rPr>
              <a:t> üzerinde fazla gerginlik yaratarak, erken enfeksiyona ve erken kanama yapmaya olanak tanıyan, bu aleti kullanmaya ilk başta gelen bir isteksizlik geliştirebilirler</a:t>
            </a:r>
            <a:endParaRPr lang="tr-TR" dirty="0">
              <a:solidFill>
                <a:schemeClr val="bg1"/>
              </a:solidFill>
            </a:endParaRPr>
          </a:p>
        </p:txBody>
      </p:sp>
    </p:spTree>
    <p:extLst>
      <p:ext uri="{BB962C8B-B14F-4D97-AF65-F5344CB8AC3E}">
        <p14:creationId xmlns:p14="http://schemas.microsoft.com/office/powerpoint/2010/main" val="1014312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İçerik Yer Tutucusu 2"/>
          <p:cNvSpPr>
            <a:spLocks noGrp="1"/>
          </p:cNvSpPr>
          <p:nvPr>
            <p:ph idx="4294967295"/>
          </p:nvPr>
        </p:nvSpPr>
        <p:spPr>
          <a:xfrm>
            <a:off x="628650" y="2226469"/>
            <a:ext cx="7886700" cy="3263504"/>
          </a:xfrm>
          <a:prstGeom prst="rect">
            <a:avLst/>
          </a:prstGeom>
        </p:spPr>
        <p:txBody>
          <a:bodyPr>
            <a:normAutofit fontScale="70000" lnSpcReduction="20000"/>
          </a:bodyPr>
          <a:lstStyle/>
          <a:p>
            <a:r>
              <a:rPr lang="tr-TR" dirty="0" smtClean="0">
                <a:solidFill>
                  <a:schemeClr val="bg1"/>
                </a:solidFill>
              </a:rPr>
              <a:t>Lazer - Işık </a:t>
            </a:r>
            <a:r>
              <a:rPr lang="tr-TR" dirty="0" err="1" smtClean="0">
                <a:solidFill>
                  <a:schemeClr val="bg1"/>
                </a:solidFill>
              </a:rPr>
              <a:t>Amplifikasyonu</a:t>
            </a:r>
            <a:r>
              <a:rPr lang="tr-TR" dirty="0" smtClean="0">
                <a:solidFill>
                  <a:schemeClr val="bg1"/>
                </a:solidFill>
              </a:rPr>
              <a:t> ve Uyarılmış Radyasyon Emisyonu (LASER), </a:t>
            </a:r>
            <a:r>
              <a:rPr lang="tr-TR" dirty="0" err="1" smtClean="0">
                <a:solidFill>
                  <a:schemeClr val="bg1"/>
                </a:solidFill>
              </a:rPr>
              <a:t>elektrocerrahi</a:t>
            </a:r>
            <a:r>
              <a:rPr lang="tr-TR" dirty="0" smtClean="0">
                <a:solidFill>
                  <a:schemeClr val="bg1"/>
                </a:solidFill>
              </a:rPr>
              <a:t> için sıkça kullanılan bir alternatiftir ve standart </a:t>
            </a:r>
            <a:r>
              <a:rPr lang="tr-TR" dirty="0" err="1" smtClean="0">
                <a:solidFill>
                  <a:schemeClr val="bg1"/>
                </a:solidFill>
              </a:rPr>
              <a:t>elektrocerrahi</a:t>
            </a:r>
            <a:r>
              <a:rPr lang="tr-TR" dirty="0" smtClean="0">
                <a:solidFill>
                  <a:schemeClr val="bg1"/>
                </a:solidFill>
              </a:rPr>
              <a:t> ile ilişkili yanal doku hasarı ve sapık akımın doğal riskleri olmadan kesin bir enerji uygulaması sunmaktadır. Lazer enerjisi, elektronlar, çekirdeğin etrafındaki devreleri sırasında yüksekten aşağıya doğru enerji seviyelerine atladığında üretilir. Oluşturulan enerji hedef doku ile temas üzerine moleküler titreşim ve termal enerji uyarılar.</a:t>
            </a:r>
          </a:p>
          <a:p>
            <a:endParaRPr lang="tr-TR" dirty="0" smtClean="0">
              <a:solidFill>
                <a:schemeClr val="bg1"/>
              </a:solidFill>
            </a:endParaRPr>
          </a:p>
          <a:p>
            <a:r>
              <a:rPr lang="tr-TR" dirty="0" smtClean="0">
                <a:solidFill>
                  <a:schemeClr val="bg1"/>
                </a:solidFill>
              </a:rPr>
              <a:t>Lazer, bir enerji kaynağından, bir kapılama / odaklama mekanizmasından ve ışıma ortamından oluşur. Ortamın türü (örnek olarak, karbon dioksit [CO2], argon, potasyum-titanyum-fosfat [KTP], </a:t>
            </a:r>
            <a:r>
              <a:rPr lang="tr-TR" dirty="0" err="1" smtClean="0">
                <a:solidFill>
                  <a:schemeClr val="bg1"/>
                </a:solidFill>
              </a:rPr>
              <a:t>neodimyum</a:t>
            </a:r>
            <a:r>
              <a:rPr lang="tr-TR" dirty="0" smtClean="0">
                <a:solidFill>
                  <a:schemeClr val="bg1"/>
                </a:solidFill>
              </a:rPr>
              <a:t>: itriyum alüminyum </a:t>
            </a:r>
            <a:r>
              <a:rPr lang="tr-TR" dirty="0" err="1" smtClean="0">
                <a:solidFill>
                  <a:schemeClr val="bg1"/>
                </a:solidFill>
              </a:rPr>
              <a:t>garnet</a:t>
            </a:r>
            <a:r>
              <a:rPr lang="tr-TR" dirty="0" smtClean="0">
                <a:solidFill>
                  <a:schemeClr val="bg1"/>
                </a:solidFill>
              </a:rPr>
              <a:t> [</a:t>
            </a:r>
            <a:r>
              <a:rPr lang="tr-TR" dirty="0" err="1" smtClean="0">
                <a:solidFill>
                  <a:schemeClr val="bg1"/>
                </a:solidFill>
              </a:rPr>
              <a:t>NdYAG</a:t>
            </a:r>
            <a:r>
              <a:rPr lang="tr-TR" dirty="0" smtClean="0">
                <a:solidFill>
                  <a:schemeClr val="bg1"/>
                </a:solidFill>
              </a:rPr>
              <a:t>]) yayılım dalga boyunu belirler [55]. CO2 lazeri jeneratörden bir dizi aynadan hedef dokuya geçerek cerrahın istenilen bir efekt için spot boyutunu değiştirmesine imkân verir. Argon, KTP ve </a:t>
            </a:r>
            <a:r>
              <a:rPr lang="tr-TR" dirty="0" err="1" smtClean="0">
                <a:solidFill>
                  <a:schemeClr val="bg1"/>
                </a:solidFill>
              </a:rPr>
              <a:t>NdYAG</a:t>
            </a:r>
            <a:r>
              <a:rPr lang="tr-TR" dirty="0" smtClean="0">
                <a:solidFill>
                  <a:schemeClr val="bg1"/>
                </a:solidFill>
              </a:rPr>
              <a:t> lazerleri, kirişin iletimi için kuvars lifleri kullanmaktadır [56].</a:t>
            </a:r>
          </a:p>
          <a:p>
            <a:endParaRPr lang="tr-TR" dirty="0" smtClean="0">
              <a:solidFill>
                <a:schemeClr val="bg1"/>
              </a:solidFill>
            </a:endParaRPr>
          </a:p>
          <a:p>
            <a:r>
              <a:rPr lang="tr-TR" dirty="0" smtClean="0">
                <a:solidFill>
                  <a:schemeClr val="bg1"/>
                </a:solidFill>
              </a:rPr>
              <a:t>Lazerler oftalmolojik ve dermatolojik cerrahide yaygın olarak kullanılmasına rağmen, genel olarak jinekolojik cerrahi ve jinekolojik cerrahi, muhtemelen alternatif enerji kaynaklarının ortaya çıkması nedeniyle azalmış olabilir [57]. Jinekolojik cerrahide lazer enerjisinin bazı faydalı uygulamaları, </a:t>
            </a:r>
            <a:r>
              <a:rPr lang="tr-TR" dirty="0" err="1" smtClean="0">
                <a:solidFill>
                  <a:schemeClr val="bg1"/>
                </a:solidFill>
              </a:rPr>
              <a:t>servikal</a:t>
            </a:r>
            <a:r>
              <a:rPr lang="tr-TR" dirty="0" smtClean="0">
                <a:solidFill>
                  <a:schemeClr val="bg1"/>
                </a:solidFill>
              </a:rPr>
              <a:t> </a:t>
            </a:r>
            <a:r>
              <a:rPr lang="tr-TR" dirty="0" err="1" smtClean="0">
                <a:solidFill>
                  <a:schemeClr val="bg1"/>
                </a:solidFill>
              </a:rPr>
              <a:t>konizasyon</a:t>
            </a:r>
            <a:r>
              <a:rPr lang="tr-TR" dirty="0" smtClean="0">
                <a:solidFill>
                  <a:schemeClr val="bg1"/>
                </a:solidFill>
              </a:rPr>
              <a:t>, </a:t>
            </a:r>
            <a:r>
              <a:rPr lang="tr-TR" dirty="0" err="1" smtClean="0">
                <a:solidFill>
                  <a:schemeClr val="bg1"/>
                </a:solidFill>
              </a:rPr>
              <a:t>endometriozun</a:t>
            </a:r>
            <a:r>
              <a:rPr lang="tr-TR" dirty="0" smtClean="0">
                <a:solidFill>
                  <a:schemeClr val="bg1"/>
                </a:solidFill>
              </a:rPr>
              <a:t> </a:t>
            </a:r>
            <a:r>
              <a:rPr lang="tr-TR" dirty="0" err="1" smtClean="0">
                <a:solidFill>
                  <a:schemeClr val="bg1"/>
                </a:solidFill>
              </a:rPr>
              <a:t>laparoskopik</a:t>
            </a:r>
            <a:r>
              <a:rPr lang="tr-TR" dirty="0" smtClean="0">
                <a:solidFill>
                  <a:schemeClr val="bg1"/>
                </a:solidFill>
              </a:rPr>
              <a:t> </a:t>
            </a:r>
            <a:r>
              <a:rPr lang="tr-TR" dirty="0" err="1" smtClean="0">
                <a:solidFill>
                  <a:schemeClr val="bg1"/>
                </a:solidFill>
              </a:rPr>
              <a:t>eksizyonu</a:t>
            </a:r>
            <a:r>
              <a:rPr lang="tr-TR" dirty="0" smtClean="0">
                <a:solidFill>
                  <a:schemeClr val="bg1"/>
                </a:solidFill>
              </a:rPr>
              <a:t> ve </a:t>
            </a:r>
            <a:r>
              <a:rPr lang="tr-TR" dirty="0" err="1" smtClean="0">
                <a:solidFill>
                  <a:schemeClr val="bg1"/>
                </a:solidFill>
              </a:rPr>
              <a:t>vulvar</a:t>
            </a:r>
            <a:r>
              <a:rPr lang="tr-TR" dirty="0" smtClean="0">
                <a:solidFill>
                  <a:schemeClr val="bg1"/>
                </a:solidFill>
              </a:rPr>
              <a:t> </a:t>
            </a:r>
            <a:r>
              <a:rPr lang="tr-TR" dirty="0" err="1" smtClean="0">
                <a:solidFill>
                  <a:schemeClr val="bg1"/>
                </a:solidFill>
              </a:rPr>
              <a:t>intraepitelyal</a:t>
            </a:r>
            <a:r>
              <a:rPr lang="tr-TR" dirty="0" smtClean="0">
                <a:solidFill>
                  <a:schemeClr val="bg1"/>
                </a:solidFill>
              </a:rPr>
              <a:t> </a:t>
            </a:r>
            <a:r>
              <a:rPr lang="tr-TR" dirty="0" err="1" smtClean="0">
                <a:solidFill>
                  <a:schemeClr val="bg1"/>
                </a:solidFill>
              </a:rPr>
              <a:t>neoplazinin</a:t>
            </a:r>
            <a:r>
              <a:rPr lang="tr-TR" dirty="0" smtClean="0">
                <a:solidFill>
                  <a:schemeClr val="bg1"/>
                </a:solidFill>
              </a:rPr>
              <a:t> tedavisini içerir [58-60]</a:t>
            </a:r>
            <a:endParaRPr lang="tr-TR" dirty="0">
              <a:solidFill>
                <a:schemeClr val="bg1"/>
              </a:solidFill>
            </a:endParaRPr>
          </a:p>
        </p:txBody>
      </p:sp>
    </p:spTree>
    <p:extLst>
      <p:ext uri="{BB962C8B-B14F-4D97-AF65-F5344CB8AC3E}">
        <p14:creationId xmlns:p14="http://schemas.microsoft.com/office/powerpoint/2010/main" val="2535348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02692" y="333756"/>
            <a:ext cx="2040636" cy="899160"/>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511808" y="333756"/>
            <a:ext cx="1776983" cy="899160"/>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2557272" y="333756"/>
            <a:ext cx="894588" cy="899160"/>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2720339" y="333756"/>
            <a:ext cx="2462784" cy="899160"/>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4451603" y="333756"/>
            <a:ext cx="896112" cy="899160"/>
          </a:xfrm>
          <a:prstGeom prst="rect">
            <a:avLst/>
          </a:prstGeom>
          <a:blipFill>
            <a:blip r:embed="rId4" cstate="print"/>
            <a:stretch>
              <a:fillRect/>
            </a:stretch>
          </a:blipFill>
        </p:spPr>
        <p:txBody>
          <a:bodyPr wrap="square" lIns="0" tIns="0" rIns="0" bIns="0" rtlCol="0"/>
          <a:lstStyle/>
          <a:p>
            <a:endParaRPr/>
          </a:p>
        </p:txBody>
      </p:sp>
      <p:sp>
        <p:nvSpPr>
          <p:cNvPr id="7" name="object 7"/>
          <p:cNvSpPr txBox="1">
            <a:spLocks noGrp="1"/>
          </p:cNvSpPr>
          <p:nvPr>
            <p:ph type="title"/>
          </p:nvPr>
        </p:nvSpPr>
        <p:spPr>
          <a:xfrm>
            <a:off x="535940" y="508634"/>
            <a:ext cx="4275455" cy="667385"/>
          </a:xfrm>
          <a:prstGeom prst="rect">
            <a:avLst/>
          </a:prstGeom>
        </p:spPr>
        <p:txBody>
          <a:bodyPr vert="horz" wrap="square" lIns="0" tIns="0" rIns="0" bIns="0" rtlCol="0">
            <a:spAutoFit/>
          </a:bodyPr>
          <a:lstStyle/>
          <a:p>
            <a:pPr marL="12700">
              <a:lnSpc>
                <a:spcPts val="5255"/>
              </a:lnSpc>
            </a:pPr>
            <a:r>
              <a:rPr spc="-5" dirty="0"/>
              <a:t>Size </a:t>
            </a:r>
            <a:r>
              <a:rPr dirty="0"/>
              <a:t>and</a:t>
            </a:r>
            <a:r>
              <a:rPr spc="-85" dirty="0"/>
              <a:t> </a:t>
            </a:r>
            <a:r>
              <a:rPr spc="-5" dirty="0"/>
              <a:t>Shape</a:t>
            </a:r>
          </a:p>
        </p:txBody>
      </p:sp>
      <p:sp>
        <p:nvSpPr>
          <p:cNvPr id="8" name="object 8"/>
          <p:cNvSpPr/>
          <p:nvPr/>
        </p:nvSpPr>
        <p:spPr>
          <a:xfrm>
            <a:off x="358140" y="1664207"/>
            <a:ext cx="2500884" cy="499872"/>
          </a:xfrm>
          <a:prstGeom prst="rect">
            <a:avLst/>
          </a:prstGeom>
          <a:blipFill>
            <a:blip r:embed="rId6" cstate="print"/>
            <a:stretch>
              <a:fillRect/>
            </a:stretch>
          </a:blipFill>
        </p:spPr>
        <p:txBody>
          <a:bodyPr wrap="square" lIns="0" tIns="0" rIns="0" bIns="0" rtlCol="0"/>
          <a:lstStyle/>
          <a:p>
            <a:endParaRPr/>
          </a:p>
        </p:txBody>
      </p:sp>
      <p:sp>
        <p:nvSpPr>
          <p:cNvPr id="9" name="object 9"/>
          <p:cNvSpPr/>
          <p:nvPr/>
        </p:nvSpPr>
        <p:spPr>
          <a:xfrm>
            <a:off x="2450592" y="1664207"/>
            <a:ext cx="1059180" cy="499872"/>
          </a:xfrm>
          <a:prstGeom prst="rect">
            <a:avLst/>
          </a:prstGeom>
          <a:blipFill>
            <a:blip r:embed="rId7" cstate="print"/>
            <a:stretch>
              <a:fillRect/>
            </a:stretch>
          </a:blipFill>
        </p:spPr>
        <p:txBody>
          <a:bodyPr wrap="square" lIns="0" tIns="0" rIns="0" bIns="0" rtlCol="0"/>
          <a:lstStyle/>
          <a:p>
            <a:endParaRPr/>
          </a:p>
        </p:txBody>
      </p:sp>
      <p:sp>
        <p:nvSpPr>
          <p:cNvPr id="10" name="object 10"/>
          <p:cNvSpPr/>
          <p:nvPr/>
        </p:nvSpPr>
        <p:spPr>
          <a:xfrm>
            <a:off x="3101339" y="1664207"/>
            <a:ext cx="498348" cy="499872"/>
          </a:xfrm>
          <a:prstGeom prst="rect">
            <a:avLst/>
          </a:prstGeom>
          <a:blipFill>
            <a:blip r:embed="rId8" cstate="print"/>
            <a:stretch>
              <a:fillRect/>
            </a:stretch>
          </a:blipFill>
        </p:spPr>
        <p:txBody>
          <a:bodyPr wrap="square" lIns="0" tIns="0" rIns="0" bIns="0" rtlCol="0"/>
          <a:lstStyle/>
          <a:p>
            <a:endParaRPr/>
          </a:p>
        </p:txBody>
      </p:sp>
      <p:sp>
        <p:nvSpPr>
          <p:cNvPr id="11" name="object 11"/>
          <p:cNvSpPr txBox="1"/>
          <p:nvPr/>
        </p:nvSpPr>
        <p:spPr>
          <a:xfrm>
            <a:off x="535940" y="1762378"/>
            <a:ext cx="2117090" cy="370205"/>
          </a:xfrm>
          <a:prstGeom prst="rect">
            <a:avLst/>
          </a:prstGeom>
        </p:spPr>
        <p:txBody>
          <a:bodyPr vert="horz" wrap="square" lIns="0" tIns="0" rIns="0" bIns="0" rtlCol="0">
            <a:spAutoFit/>
          </a:bodyPr>
          <a:lstStyle/>
          <a:p>
            <a:pPr marL="12700">
              <a:lnSpc>
                <a:spcPct val="100000"/>
              </a:lnSpc>
            </a:pPr>
            <a:r>
              <a:rPr sz="2400" b="1" spc="-10" dirty="0">
                <a:solidFill>
                  <a:srgbClr val="FFFFFF"/>
                </a:solidFill>
                <a:latin typeface="Tahoma"/>
                <a:cs typeface="Tahoma"/>
              </a:rPr>
              <a:t>Resectoscope</a:t>
            </a:r>
            <a:endParaRPr sz="2400">
              <a:latin typeface="Tahoma"/>
              <a:cs typeface="Tahoma"/>
            </a:endParaRPr>
          </a:p>
        </p:txBody>
      </p:sp>
      <p:sp>
        <p:nvSpPr>
          <p:cNvPr id="12" name="object 12"/>
          <p:cNvSpPr/>
          <p:nvPr/>
        </p:nvSpPr>
        <p:spPr>
          <a:xfrm>
            <a:off x="701040" y="2121407"/>
            <a:ext cx="504444" cy="499872"/>
          </a:xfrm>
          <a:prstGeom prst="rect">
            <a:avLst/>
          </a:prstGeom>
          <a:blipFill>
            <a:blip r:embed="rId9" cstate="print"/>
            <a:stretch>
              <a:fillRect/>
            </a:stretch>
          </a:blipFill>
        </p:spPr>
        <p:txBody>
          <a:bodyPr wrap="square" lIns="0" tIns="0" rIns="0" bIns="0" rtlCol="0"/>
          <a:lstStyle/>
          <a:p>
            <a:endParaRPr/>
          </a:p>
        </p:txBody>
      </p:sp>
      <p:sp>
        <p:nvSpPr>
          <p:cNvPr id="13" name="object 13"/>
          <p:cNvSpPr/>
          <p:nvPr/>
        </p:nvSpPr>
        <p:spPr>
          <a:xfrm>
            <a:off x="4546091" y="1664207"/>
            <a:ext cx="1395984" cy="499872"/>
          </a:xfrm>
          <a:prstGeom prst="rect">
            <a:avLst/>
          </a:prstGeom>
          <a:blipFill>
            <a:blip r:embed="rId10" cstate="print"/>
            <a:stretch>
              <a:fillRect/>
            </a:stretch>
          </a:blipFill>
        </p:spPr>
        <p:txBody>
          <a:bodyPr wrap="square" lIns="0" tIns="0" rIns="0" bIns="0" rtlCol="0"/>
          <a:lstStyle/>
          <a:p>
            <a:endParaRPr/>
          </a:p>
        </p:txBody>
      </p:sp>
      <p:sp>
        <p:nvSpPr>
          <p:cNvPr id="14" name="object 14"/>
          <p:cNvSpPr/>
          <p:nvPr/>
        </p:nvSpPr>
        <p:spPr>
          <a:xfrm>
            <a:off x="5533644" y="1664207"/>
            <a:ext cx="2473452" cy="499872"/>
          </a:xfrm>
          <a:prstGeom prst="rect">
            <a:avLst/>
          </a:prstGeom>
          <a:blipFill>
            <a:blip r:embed="rId11" cstate="print"/>
            <a:stretch>
              <a:fillRect/>
            </a:stretch>
          </a:blipFill>
        </p:spPr>
        <p:txBody>
          <a:bodyPr wrap="square" lIns="0" tIns="0" rIns="0" bIns="0" rtlCol="0"/>
          <a:lstStyle/>
          <a:p>
            <a:endParaRPr/>
          </a:p>
        </p:txBody>
      </p:sp>
      <p:sp>
        <p:nvSpPr>
          <p:cNvPr id="15" name="object 15"/>
          <p:cNvSpPr/>
          <p:nvPr/>
        </p:nvSpPr>
        <p:spPr>
          <a:xfrm>
            <a:off x="7598664" y="1664207"/>
            <a:ext cx="498348" cy="499872"/>
          </a:xfrm>
          <a:prstGeom prst="rect">
            <a:avLst/>
          </a:prstGeom>
          <a:blipFill>
            <a:blip r:embed="rId8" cstate="print"/>
            <a:stretch>
              <a:fillRect/>
            </a:stretch>
          </a:blipFill>
        </p:spPr>
        <p:txBody>
          <a:bodyPr wrap="square" lIns="0" tIns="0" rIns="0" bIns="0" rtlCol="0"/>
          <a:lstStyle/>
          <a:p>
            <a:endParaRPr/>
          </a:p>
        </p:txBody>
      </p:sp>
      <p:sp>
        <p:nvSpPr>
          <p:cNvPr id="16" name="object 16"/>
          <p:cNvSpPr txBox="1"/>
          <p:nvPr/>
        </p:nvSpPr>
        <p:spPr>
          <a:xfrm>
            <a:off x="4724527" y="1762378"/>
            <a:ext cx="3078480" cy="370205"/>
          </a:xfrm>
          <a:prstGeom prst="rect">
            <a:avLst/>
          </a:prstGeom>
        </p:spPr>
        <p:txBody>
          <a:bodyPr vert="horz" wrap="square" lIns="0" tIns="0" rIns="0" bIns="0" rtlCol="0">
            <a:spAutoFit/>
          </a:bodyPr>
          <a:lstStyle/>
          <a:p>
            <a:pPr marL="12700">
              <a:lnSpc>
                <a:spcPct val="100000"/>
              </a:lnSpc>
            </a:pPr>
            <a:r>
              <a:rPr sz="2400" b="1" spc="-5" dirty="0">
                <a:solidFill>
                  <a:srgbClr val="FFFFFF"/>
                </a:solidFill>
                <a:latin typeface="Tahoma"/>
                <a:cs typeface="Tahoma"/>
              </a:rPr>
              <a:t>Office</a:t>
            </a:r>
            <a:r>
              <a:rPr sz="2400" b="1" spc="-50" dirty="0">
                <a:solidFill>
                  <a:srgbClr val="FFFFFF"/>
                </a:solidFill>
                <a:latin typeface="Tahoma"/>
                <a:cs typeface="Tahoma"/>
              </a:rPr>
              <a:t> </a:t>
            </a:r>
            <a:r>
              <a:rPr sz="2400" b="1" spc="-10" dirty="0">
                <a:solidFill>
                  <a:srgbClr val="FFFFFF"/>
                </a:solidFill>
                <a:latin typeface="Tahoma"/>
                <a:cs typeface="Tahoma"/>
              </a:rPr>
              <a:t>Hysteroscopy</a:t>
            </a:r>
            <a:endParaRPr sz="2400">
              <a:latin typeface="Tahoma"/>
              <a:cs typeface="Tahoma"/>
            </a:endParaRPr>
          </a:p>
        </p:txBody>
      </p:sp>
      <p:sp>
        <p:nvSpPr>
          <p:cNvPr id="17" name="object 17"/>
          <p:cNvSpPr/>
          <p:nvPr/>
        </p:nvSpPr>
        <p:spPr>
          <a:xfrm>
            <a:off x="4888991" y="2121407"/>
            <a:ext cx="504443" cy="499872"/>
          </a:xfrm>
          <a:prstGeom prst="rect">
            <a:avLst/>
          </a:prstGeom>
          <a:blipFill>
            <a:blip r:embed="rId9" cstate="print"/>
            <a:stretch>
              <a:fillRect/>
            </a:stretch>
          </a:blipFill>
        </p:spPr>
        <p:txBody>
          <a:bodyPr wrap="square" lIns="0" tIns="0" rIns="0" bIns="0" rtlCol="0"/>
          <a:lstStyle/>
          <a:p>
            <a:endParaRPr/>
          </a:p>
        </p:txBody>
      </p:sp>
      <p:sp>
        <p:nvSpPr>
          <p:cNvPr id="18" name="object 18"/>
          <p:cNvSpPr/>
          <p:nvPr/>
        </p:nvSpPr>
        <p:spPr>
          <a:xfrm>
            <a:off x="468312" y="2852673"/>
            <a:ext cx="4003421" cy="1295400"/>
          </a:xfrm>
          <a:prstGeom prst="rect">
            <a:avLst/>
          </a:prstGeom>
          <a:blipFill>
            <a:blip r:embed="rId12" cstate="print"/>
            <a:stretch>
              <a:fillRect/>
            </a:stretch>
          </a:blipFill>
        </p:spPr>
        <p:txBody>
          <a:bodyPr wrap="square" lIns="0" tIns="0" rIns="0" bIns="0" rtlCol="0"/>
          <a:lstStyle/>
          <a:p>
            <a:endParaRPr/>
          </a:p>
        </p:txBody>
      </p:sp>
      <p:sp>
        <p:nvSpPr>
          <p:cNvPr id="19" name="object 19"/>
          <p:cNvSpPr/>
          <p:nvPr/>
        </p:nvSpPr>
        <p:spPr>
          <a:xfrm>
            <a:off x="4572000" y="2852737"/>
            <a:ext cx="4483100" cy="1223962"/>
          </a:xfrm>
          <a:prstGeom prst="rect">
            <a:avLst/>
          </a:prstGeom>
          <a:blipFill>
            <a:blip r:embed="rId13" cstate="print"/>
            <a:stretch>
              <a:fillRect/>
            </a:stretch>
          </a:blipFill>
        </p:spPr>
        <p:txBody>
          <a:bodyPr wrap="square" lIns="0" tIns="0" rIns="0" bIns="0" rtlCol="0"/>
          <a:lstStyle/>
          <a:p>
            <a:endParaRPr/>
          </a:p>
        </p:txBody>
      </p:sp>
      <p:sp>
        <p:nvSpPr>
          <p:cNvPr id="20" name="object 20"/>
          <p:cNvSpPr/>
          <p:nvPr/>
        </p:nvSpPr>
        <p:spPr>
          <a:xfrm>
            <a:off x="2124075" y="4224401"/>
            <a:ext cx="5256276" cy="2633596"/>
          </a:xfrm>
          <a:prstGeom prst="rect">
            <a:avLst/>
          </a:prstGeom>
          <a:blipFill>
            <a:blip r:embed="rId14" cstate="print"/>
            <a:stretch>
              <a:fillRect/>
            </a:stretch>
          </a:blipFill>
        </p:spPr>
        <p:txBody>
          <a:bodyPr wrap="square" lIns="0" tIns="0" rIns="0" bIns="0" rtlCol="0"/>
          <a:lstStyle/>
          <a:p>
            <a:endParaRPr/>
          </a:p>
        </p:txBody>
      </p:sp>
      <p:sp>
        <p:nvSpPr>
          <p:cNvPr id="21" name="object 21"/>
          <p:cNvSpPr txBox="1"/>
          <p:nvPr/>
        </p:nvSpPr>
        <p:spPr>
          <a:xfrm>
            <a:off x="549046" y="4335017"/>
            <a:ext cx="1211580" cy="224790"/>
          </a:xfrm>
          <a:prstGeom prst="rect">
            <a:avLst/>
          </a:prstGeom>
        </p:spPr>
        <p:txBody>
          <a:bodyPr vert="horz" wrap="square" lIns="0" tIns="0" rIns="0" bIns="0" rtlCol="0">
            <a:spAutoFit/>
          </a:bodyPr>
          <a:lstStyle/>
          <a:p>
            <a:pPr marL="12700">
              <a:lnSpc>
                <a:spcPct val="100000"/>
              </a:lnSpc>
            </a:pPr>
            <a:r>
              <a:rPr sz="1400" b="1" spc="-5" dirty="0">
                <a:solidFill>
                  <a:srgbClr val="FFFF00"/>
                </a:solidFill>
                <a:latin typeface="Arial"/>
                <a:cs typeface="Arial"/>
              </a:rPr>
              <a:t>BEFORE</a:t>
            </a:r>
            <a:r>
              <a:rPr sz="1400" b="1" spc="-85" dirty="0">
                <a:solidFill>
                  <a:srgbClr val="FFFF00"/>
                </a:solidFill>
                <a:latin typeface="Arial"/>
                <a:cs typeface="Arial"/>
              </a:rPr>
              <a:t> </a:t>
            </a:r>
            <a:r>
              <a:rPr sz="1400" b="1" dirty="0">
                <a:solidFill>
                  <a:srgbClr val="FFFF00"/>
                </a:solidFill>
                <a:latin typeface="Arial"/>
                <a:cs typeface="Arial"/>
              </a:rPr>
              <a:t>1998</a:t>
            </a:r>
            <a:endParaRPr sz="1400">
              <a:latin typeface="Arial"/>
              <a:cs typeface="Arial"/>
            </a:endParaRPr>
          </a:p>
        </p:txBody>
      </p:sp>
      <p:sp>
        <p:nvSpPr>
          <p:cNvPr id="22" name="object 22"/>
          <p:cNvSpPr txBox="1"/>
          <p:nvPr/>
        </p:nvSpPr>
        <p:spPr>
          <a:xfrm>
            <a:off x="623722" y="5919723"/>
            <a:ext cx="1062355" cy="224790"/>
          </a:xfrm>
          <a:prstGeom prst="rect">
            <a:avLst/>
          </a:prstGeom>
        </p:spPr>
        <p:txBody>
          <a:bodyPr vert="horz" wrap="square" lIns="0" tIns="0" rIns="0" bIns="0" rtlCol="0">
            <a:spAutoFit/>
          </a:bodyPr>
          <a:lstStyle/>
          <a:p>
            <a:pPr marL="12700">
              <a:lnSpc>
                <a:spcPct val="100000"/>
              </a:lnSpc>
            </a:pPr>
            <a:r>
              <a:rPr sz="1400" b="1" spc="-15" dirty="0">
                <a:solidFill>
                  <a:srgbClr val="FF0000"/>
                </a:solidFill>
                <a:latin typeface="Arial"/>
                <a:cs typeface="Arial"/>
              </a:rPr>
              <a:t>AFTER</a:t>
            </a:r>
            <a:r>
              <a:rPr sz="1400" b="1" spc="-50" dirty="0">
                <a:solidFill>
                  <a:srgbClr val="FF0000"/>
                </a:solidFill>
                <a:latin typeface="Arial"/>
                <a:cs typeface="Arial"/>
              </a:rPr>
              <a:t> </a:t>
            </a:r>
            <a:r>
              <a:rPr sz="1400" b="1" dirty="0">
                <a:solidFill>
                  <a:srgbClr val="FF0000"/>
                </a:solidFill>
                <a:latin typeface="Arial"/>
                <a:cs typeface="Arial"/>
              </a:rPr>
              <a:t>1998</a:t>
            </a:r>
            <a:endParaRPr sz="1400">
              <a:latin typeface="Arial"/>
              <a:cs typeface="Arial"/>
            </a:endParaRPr>
          </a:p>
        </p:txBody>
      </p:sp>
      <p:sp>
        <p:nvSpPr>
          <p:cNvPr id="23" name="object 23"/>
          <p:cNvSpPr/>
          <p:nvPr/>
        </p:nvSpPr>
        <p:spPr>
          <a:xfrm>
            <a:off x="4572000" y="3933825"/>
            <a:ext cx="0" cy="1440180"/>
          </a:xfrm>
          <a:custGeom>
            <a:avLst/>
            <a:gdLst/>
            <a:ahLst/>
            <a:cxnLst/>
            <a:rect l="l" t="t" r="r" b="b"/>
            <a:pathLst>
              <a:path h="1440179">
                <a:moveTo>
                  <a:pt x="0" y="0"/>
                </a:moveTo>
                <a:lnTo>
                  <a:pt x="0" y="1439926"/>
                </a:lnTo>
              </a:path>
            </a:pathLst>
          </a:custGeom>
          <a:ln w="76200">
            <a:solidFill>
              <a:srgbClr val="FF0000"/>
            </a:solidFill>
          </a:ln>
        </p:spPr>
        <p:txBody>
          <a:bodyPr wrap="square" lIns="0" tIns="0" rIns="0" bIns="0" rtlCol="0"/>
          <a:lstStyle/>
          <a:p>
            <a:endParaRPr/>
          </a:p>
        </p:txBody>
      </p:sp>
      <p:sp>
        <p:nvSpPr>
          <p:cNvPr id="24" name="object 24"/>
          <p:cNvSpPr/>
          <p:nvPr/>
        </p:nvSpPr>
        <p:spPr>
          <a:xfrm>
            <a:off x="6372225" y="4868798"/>
            <a:ext cx="0" cy="1513205"/>
          </a:xfrm>
          <a:custGeom>
            <a:avLst/>
            <a:gdLst/>
            <a:ahLst/>
            <a:cxnLst/>
            <a:rect l="l" t="t" r="r" b="b"/>
            <a:pathLst>
              <a:path h="1513204">
                <a:moveTo>
                  <a:pt x="0" y="0"/>
                </a:moveTo>
                <a:lnTo>
                  <a:pt x="0" y="1512951"/>
                </a:lnTo>
              </a:path>
            </a:pathLst>
          </a:custGeom>
          <a:ln w="76200">
            <a:solidFill>
              <a:srgbClr val="FF0000"/>
            </a:solidFill>
          </a:ln>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905255" y="646176"/>
            <a:ext cx="6057900" cy="661415"/>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6423659" y="646176"/>
            <a:ext cx="658367" cy="661415"/>
          </a:xfrm>
          <a:prstGeom prst="rect">
            <a:avLst/>
          </a:prstGeom>
          <a:blipFill>
            <a:blip r:embed="rId3" cstate="print"/>
            <a:stretch>
              <a:fillRect/>
            </a:stretch>
          </a:blip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243840" rIns="0" bIns="0" rtlCol="0">
            <a:spAutoFit/>
          </a:bodyPr>
          <a:lstStyle/>
          <a:p>
            <a:pPr marL="392430">
              <a:lnSpc>
                <a:spcPct val="100000"/>
              </a:lnSpc>
            </a:pPr>
            <a:r>
              <a:rPr sz="3200" spc="-5" dirty="0"/>
              <a:t>Instruments </a:t>
            </a:r>
            <a:r>
              <a:rPr sz="3200" dirty="0"/>
              <a:t>and</a:t>
            </a:r>
            <a:r>
              <a:rPr sz="3200" spc="-85" dirty="0"/>
              <a:t> </a:t>
            </a:r>
            <a:r>
              <a:rPr sz="3200" dirty="0"/>
              <a:t>Catheters</a:t>
            </a:r>
            <a:endParaRPr sz="3200"/>
          </a:p>
        </p:txBody>
      </p:sp>
      <p:sp>
        <p:nvSpPr>
          <p:cNvPr id="5" name="object 5"/>
          <p:cNvSpPr/>
          <p:nvPr/>
        </p:nvSpPr>
        <p:spPr>
          <a:xfrm>
            <a:off x="1248155" y="1895855"/>
            <a:ext cx="2709672" cy="661415"/>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3418332" y="1895855"/>
            <a:ext cx="665988" cy="661415"/>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1680972" y="2485644"/>
            <a:ext cx="2950464" cy="582167"/>
          </a:xfrm>
          <a:prstGeom prst="rect">
            <a:avLst/>
          </a:prstGeom>
          <a:blipFill>
            <a:blip r:embed="rId6" cstate="print"/>
            <a:stretch>
              <a:fillRect/>
            </a:stretch>
          </a:blipFill>
        </p:spPr>
        <p:txBody>
          <a:bodyPr wrap="square" lIns="0" tIns="0" rIns="0" bIns="0" rtlCol="0"/>
          <a:lstStyle/>
          <a:p>
            <a:endParaRPr/>
          </a:p>
        </p:txBody>
      </p:sp>
      <p:sp>
        <p:nvSpPr>
          <p:cNvPr id="8" name="object 8"/>
          <p:cNvSpPr/>
          <p:nvPr/>
        </p:nvSpPr>
        <p:spPr>
          <a:xfrm>
            <a:off x="4155947" y="2485644"/>
            <a:ext cx="586739" cy="582167"/>
          </a:xfrm>
          <a:prstGeom prst="rect">
            <a:avLst/>
          </a:prstGeom>
          <a:blipFill>
            <a:blip r:embed="rId7" cstate="print"/>
            <a:stretch>
              <a:fillRect/>
            </a:stretch>
          </a:blipFill>
        </p:spPr>
        <p:txBody>
          <a:bodyPr wrap="square" lIns="0" tIns="0" rIns="0" bIns="0" rtlCol="0"/>
          <a:lstStyle/>
          <a:p>
            <a:endParaRPr/>
          </a:p>
        </p:txBody>
      </p:sp>
      <p:sp>
        <p:nvSpPr>
          <p:cNvPr id="9" name="object 9"/>
          <p:cNvSpPr/>
          <p:nvPr/>
        </p:nvSpPr>
        <p:spPr>
          <a:xfrm>
            <a:off x="1680972" y="2997707"/>
            <a:ext cx="4076700" cy="582168"/>
          </a:xfrm>
          <a:prstGeom prst="rect">
            <a:avLst/>
          </a:prstGeom>
          <a:blipFill>
            <a:blip r:embed="rId8" cstate="print"/>
            <a:stretch>
              <a:fillRect/>
            </a:stretch>
          </a:blipFill>
        </p:spPr>
        <p:txBody>
          <a:bodyPr wrap="square" lIns="0" tIns="0" rIns="0" bIns="0" rtlCol="0"/>
          <a:lstStyle/>
          <a:p>
            <a:endParaRPr/>
          </a:p>
        </p:txBody>
      </p:sp>
      <p:sp>
        <p:nvSpPr>
          <p:cNvPr id="10" name="object 10"/>
          <p:cNvSpPr/>
          <p:nvPr/>
        </p:nvSpPr>
        <p:spPr>
          <a:xfrm>
            <a:off x="5282184" y="2997707"/>
            <a:ext cx="586739" cy="582168"/>
          </a:xfrm>
          <a:prstGeom prst="rect">
            <a:avLst/>
          </a:prstGeom>
          <a:blipFill>
            <a:blip r:embed="rId7" cstate="print"/>
            <a:stretch>
              <a:fillRect/>
            </a:stretch>
          </a:blipFill>
        </p:spPr>
        <p:txBody>
          <a:bodyPr wrap="square" lIns="0" tIns="0" rIns="0" bIns="0" rtlCol="0"/>
          <a:lstStyle/>
          <a:p>
            <a:endParaRPr/>
          </a:p>
        </p:txBody>
      </p:sp>
      <p:sp>
        <p:nvSpPr>
          <p:cNvPr id="11" name="object 11"/>
          <p:cNvSpPr/>
          <p:nvPr/>
        </p:nvSpPr>
        <p:spPr>
          <a:xfrm>
            <a:off x="1680972" y="3509771"/>
            <a:ext cx="3506724" cy="582167"/>
          </a:xfrm>
          <a:prstGeom prst="rect">
            <a:avLst/>
          </a:prstGeom>
          <a:blipFill>
            <a:blip r:embed="rId9" cstate="print"/>
            <a:stretch>
              <a:fillRect/>
            </a:stretch>
          </a:blipFill>
        </p:spPr>
        <p:txBody>
          <a:bodyPr wrap="square" lIns="0" tIns="0" rIns="0" bIns="0" rtlCol="0"/>
          <a:lstStyle/>
          <a:p>
            <a:endParaRPr/>
          </a:p>
        </p:txBody>
      </p:sp>
      <p:sp>
        <p:nvSpPr>
          <p:cNvPr id="12" name="object 12"/>
          <p:cNvSpPr/>
          <p:nvPr/>
        </p:nvSpPr>
        <p:spPr>
          <a:xfrm>
            <a:off x="4712208" y="3509771"/>
            <a:ext cx="586739" cy="582167"/>
          </a:xfrm>
          <a:prstGeom prst="rect">
            <a:avLst/>
          </a:prstGeom>
          <a:blipFill>
            <a:blip r:embed="rId7" cstate="print"/>
            <a:stretch>
              <a:fillRect/>
            </a:stretch>
          </a:blipFill>
        </p:spPr>
        <p:txBody>
          <a:bodyPr wrap="square" lIns="0" tIns="0" rIns="0" bIns="0" rtlCol="0"/>
          <a:lstStyle/>
          <a:p>
            <a:endParaRPr/>
          </a:p>
        </p:txBody>
      </p:sp>
      <p:sp>
        <p:nvSpPr>
          <p:cNvPr id="13" name="object 13"/>
          <p:cNvSpPr/>
          <p:nvPr/>
        </p:nvSpPr>
        <p:spPr>
          <a:xfrm>
            <a:off x="1680972" y="4021835"/>
            <a:ext cx="1470660" cy="582168"/>
          </a:xfrm>
          <a:prstGeom prst="rect">
            <a:avLst/>
          </a:prstGeom>
          <a:blipFill>
            <a:blip r:embed="rId10" cstate="print"/>
            <a:stretch>
              <a:fillRect/>
            </a:stretch>
          </a:blipFill>
        </p:spPr>
        <p:txBody>
          <a:bodyPr wrap="square" lIns="0" tIns="0" rIns="0" bIns="0" rtlCol="0"/>
          <a:lstStyle/>
          <a:p>
            <a:endParaRPr/>
          </a:p>
        </p:txBody>
      </p:sp>
      <p:sp>
        <p:nvSpPr>
          <p:cNvPr id="14" name="object 14"/>
          <p:cNvSpPr/>
          <p:nvPr/>
        </p:nvSpPr>
        <p:spPr>
          <a:xfrm>
            <a:off x="2676144" y="4021835"/>
            <a:ext cx="586740" cy="582168"/>
          </a:xfrm>
          <a:prstGeom prst="rect">
            <a:avLst/>
          </a:prstGeom>
          <a:blipFill>
            <a:blip r:embed="rId7" cstate="print"/>
            <a:stretch>
              <a:fillRect/>
            </a:stretch>
          </a:blipFill>
        </p:spPr>
        <p:txBody>
          <a:bodyPr wrap="square" lIns="0" tIns="0" rIns="0" bIns="0" rtlCol="0"/>
          <a:lstStyle/>
          <a:p>
            <a:endParaRPr/>
          </a:p>
        </p:txBody>
      </p:sp>
      <p:sp>
        <p:nvSpPr>
          <p:cNvPr id="15" name="object 15"/>
          <p:cNvSpPr/>
          <p:nvPr/>
        </p:nvSpPr>
        <p:spPr>
          <a:xfrm>
            <a:off x="1248155" y="4529328"/>
            <a:ext cx="2252472" cy="661416"/>
          </a:xfrm>
          <a:prstGeom prst="rect">
            <a:avLst/>
          </a:prstGeom>
          <a:blipFill>
            <a:blip r:embed="rId11" cstate="print"/>
            <a:stretch>
              <a:fillRect/>
            </a:stretch>
          </a:blipFill>
        </p:spPr>
        <p:txBody>
          <a:bodyPr wrap="square" lIns="0" tIns="0" rIns="0" bIns="0" rtlCol="0"/>
          <a:lstStyle/>
          <a:p>
            <a:endParaRPr/>
          </a:p>
        </p:txBody>
      </p:sp>
      <p:sp>
        <p:nvSpPr>
          <p:cNvPr id="16" name="object 16"/>
          <p:cNvSpPr/>
          <p:nvPr/>
        </p:nvSpPr>
        <p:spPr>
          <a:xfrm>
            <a:off x="2961132" y="4529328"/>
            <a:ext cx="665988" cy="661416"/>
          </a:xfrm>
          <a:prstGeom prst="rect">
            <a:avLst/>
          </a:prstGeom>
          <a:blipFill>
            <a:blip r:embed="rId5" cstate="print"/>
            <a:stretch>
              <a:fillRect/>
            </a:stretch>
          </a:blipFill>
        </p:spPr>
        <p:txBody>
          <a:bodyPr wrap="square" lIns="0" tIns="0" rIns="0" bIns="0" rtlCol="0"/>
          <a:lstStyle/>
          <a:p>
            <a:endParaRPr/>
          </a:p>
        </p:txBody>
      </p:sp>
      <p:sp>
        <p:nvSpPr>
          <p:cNvPr id="17" name="object 17"/>
          <p:cNvSpPr/>
          <p:nvPr/>
        </p:nvSpPr>
        <p:spPr>
          <a:xfrm>
            <a:off x="1680972" y="5119115"/>
            <a:ext cx="2785872" cy="582168"/>
          </a:xfrm>
          <a:prstGeom prst="rect">
            <a:avLst/>
          </a:prstGeom>
          <a:blipFill>
            <a:blip r:embed="rId12" cstate="print"/>
            <a:stretch>
              <a:fillRect/>
            </a:stretch>
          </a:blipFill>
        </p:spPr>
        <p:txBody>
          <a:bodyPr wrap="square" lIns="0" tIns="0" rIns="0" bIns="0" rtlCol="0"/>
          <a:lstStyle/>
          <a:p>
            <a:endParaRPr/>
          </a:p>
        </p:txBody>
      </p:sp>
      <p:sp>
        <p:nvSpPr>
          <p:cNvPr id="18" name="object 18"/>
          <p:cNvSpPr/>
          <p:nvPr/>
        </p:nvSpPr>
        <p:spPr>
          <a:xfrm>
            <a:off x="3991355" y="5119115"/>
            <a:ext cx="586739" cy="582168"/>
          </a:xfrm>
          <a:prstGeom prst="rect">
            <a:avLst/>
          </a:prstGeom>
          <a:blipFill>
            <a:blip r:embed="rId7" cstate="print"/>
            <a:stretch>
              <a:fillRect/>
            </a:stretch>
          </a:blipFill>
        </p:spPr>
        <p:txBody>
          <a:bodyPr wrap="square" lIns="0" tIns="0" rIns="0" bIns="0" rtlCol="0"/>
          <a:lstStyle/>
          <a:p>
            <a:endParaRPr/>
          </a:p>
        </p:txBody>
      </p:sp>
      <p:sp>
        <p:nvSpPr>
          <p:cNvPr id="19" name="object 19"/>
          <p:cNvSpPr/>
          <p:nvPr/>
        </p:nvSpPr>
        <p:spPr>
          <a:xfrm>
            <a:off x="1680972" y="5631179"/>
            <a:ext cx="3762755" cy="582168"/>
          </a:xfrm>
          <a:prstGeom prst="rect">
            <a:avLst/>
          </a:prstGeom>
          <a:blipFill>
            <a:blip r:embed="rId13" cstate="print"/>
            <a:stretch>
              <a:fillRect/>
            </a:stretch>
          </a:blipFill>
        </p:spPr>
        <p:txBody>
          <a:bodyPr wrap="square" lIns="0" tIns="0" rIns="0" bIns="0" rtlCol="0"/>
          <a:lstStyle/>
          <a:p>
            <a:endParaRPr/>
          </a:p>
        </p:txBody>
      </p:sp>
      <p:sp>
        <p:nvSpPr>
          <p:cNvPr id="20" name="object 20"/>
          <p:cNvSpPr/>
          <p:nvPr/>
        </p:nvSpPr>
        <p:spPr>
          <a:xfrm>
            <a:off x="4968240" y="5631179"/>
            <a:ext cx="586739" cy="582168"/>
          </a:xfrm>
          <a:prstGeom prst="rect">
            <a:avLst/>
          </a:prstGeom>
          <a:blipFill>
            <a:blip r:embed="rId7" cstate="print"/>
            <a:stretch>
              <a:fillRect/>
            </a:stretch>
          </a:blipFill>
        </p:spPr>
        <p:txBody>
          <a:bodyPr wrap="square" lIns="0" tIns="0" rIns="0" bIns="0" rtlCol="0"/>
          <a:lstStyle/>
          <a:p>
            <a:endParaRPr/>
          </a:p>
        </p:txBody>
      </p:sp>
      <p:sp>
        <p:nvSpPr>
          <p:cNvPr id="21" name="object 21"/>
          <p:cNvSpPr/>
          <p:nvPr/>
        </p:nvSpPr>
        <p:spPr>
          <a:xfrm>
            <a:off x="1158239" y="2148839"/>
            <a:ext cx="278891" cy="284988"/>
          </a:xfrm>
          <a:prstGeom prst="rect">
            <a:avLst/>
          </a:prstGeom>
          <a:blipFill>
            <a:blip r:embed="rId14" cstate="print"/>
            <a:stretch>
              <a:fillRect/>
            </a:stretch>
          </a:blipFill>
        </p:spPr>
        <p:txBody>
          <a:bodyPr wrap="square" lIns="0" tIns="0" rIns="0" bIns="0" rtlCol="0"/>
          <a:lstStyle/>
          <a:p>
            <a:endParaRPr/>
          </a:p>
        </p:txBody>
      </p:sp>
      <p:sp>
        <p:nvSpPr>
          <p:cNvPr id="22" name="object 22"/>
          <p:cNvSpPr/>
          <p:nvPr/>
        </p:nvSpPr>
        <p:spPr>
          <a:xfrm>
            <a:off x="1615439" y="2688335"/>
            <a:ext cx="240791" cy="248412"/>
          </a:xfrm>
          <a:prstGeom prst="rect">
            <a:avLst/>
          </a:prstGeom>
          <a:blipFill>
            <a:blip r:embed="rId14" cstate="print"/>
            <a:stretch>
              <a:fillRect/>
            </a:stretch>
          </a:blipFill>
        </p:spPr>
        <p:txBody>
          <a:bodyPr wrap="square" lIns="0" tIns="0" rIns="0" bIns="0" rtlCol="0"/>
          <a:lstStyle/>
          <a:p>
            <a:endParaRPr/>
          </a:p>
        </p:txBody>
      </p:sp>
      <p:sp>
        <p:nvSpPr>
          <p:cNvPr id="23" name="object 23"/>
          <p:cNvSpPr/>
          <p:nvPr/>
        </p:nvSpPr>
        <p:spPr>
          <a:xfrm>
            <a:off x="1615439" y="3200400"/>
            <a:ext cx="240791" cy="248412"/>
          </a:xfrm>
          <a:prstGeom prst="rect">
            <a:avLst/>
          </a:prstGeom>
          <a:blipFill>
            <a:blip r:embed="rId14" cstate="print"/>
            <a:stretch>
              <a:fillRect/>
            </a:stretch>
          </a:blipFill>
        </p:spPr>
        <p:txBody>
          <a:bodyPr wrap="square" lIns="0" tIns="0" rIns="0" bIns="0" rtlCol="0"/>
          <a:lstStyle/>
          <a:p>
            <a:endParaRPr/>
          </a:p>
        </p:txBody>
      </p:sp>
      <p:sp>
        <p:nvSpPr>
          <p:cNvPr id="24" name="object 24"/>
          <p:cNvSpPr/>
          <p:nvPr/>
        </p:nvSpPr>
        <p:spPr>
          <a:xfrm>
            <a:off x="1615439" y="3712464"/>
            <a:ext cx="240791" cy="248412"/>
          </a:xfrm>
          <a:prstGeom prst="rect">
            <a:avLst/>
          </a:prstGeom>
          <a:blipFill>
            <a:blip r:embed="rId14" cstate="print"/>
            <a:stretch>
              <a:fillRect/>
            </a:stretch>
          </a:blipFill>
        </p:spPr>
        <p:txBody>
          <a:bodyPr wrap="square" lIns="0" tIns="0" rIns="0" bIns="0" rtlCol="0"/>
          <a:lstStyle/>
          <a:p>
            <a:endParaRPr/>
          </a:p>
        </p:txBody>
      </p:sp>
      <p:sp>
        <p:nvSpPr>
          <p:cNvPr id="25" name="object 25"/>
          <p:cNvSpPr/>
          <p:nvPr/>
        </p:nvSpPr>
        <p:spPr>
          <a:xfrm>
            <a:off x="1615439" y="4224528"/>
            <a:ext cx="240791" cy="248412"/>
          </a:xfrm>
          <a:prstGeom prst="rect">
            <a:avLst/>
          </a:prstGeom>
          <a:blipFill>
            <a:blip r:embed="rId14" cstate="print"/>
            <a:stretch>
              <a:fillRect/>
            </a:stretch>
          </a:blipFill>
        </p:spPr>
        <p:txBody>
          <a:bodyPr wrap="square" lIns="0" tIns="0" rIns="0" bIns="0" rtlCol="0"/>
          <a:lstStyle/>
          <a:p>
            <a:endParaRPr/>
          </a:p>
        </p:txBody>
      </p:sp>
      <p:sp>
        <p:nvSpPr>
          <p:cNvPr id="26" name="object 26"/>
          <p:cNvSpPr/>
          <p:nvPr/>
        </p:nvSpPr>
        <p:spPr>
          <a:xfrm>
            <a:off x="1158239" y="4782311"/>
            <a:ext cx="278891" cy="284988"/>
          </a:xfrm>
          <a:prstGeom prst="rect">
            <a:avLst/>
          </a:prstGeom>
          <a:blipFill>
            <a:blip r:embed="rId14" cstate="print"/>
            <a:stretch>
              <a:fillRect/>
            </a:stretch>
          </a:blipFill>
        </p:spPr>
        <p:txBody>
          <a:bodyPr wrap="square" lIns="0" tIns="0" rIns="0" bIns="0" rtlCol="0"/>
          <a:lstStyle/>
          <a:p>
            <a:endParaRPr/>
          </a:p>
        </p:txBody>
      </p:sp>
      <p:sp>
        <p:nvSpPr>
          <p:cNvPr id="27" name="object 27"/>
          <p:cNvSpPr/>
          <p:nvPr/>
        </p:nvSpPr>
        <p:spPr>
          <a:xfrm>
            <a:off x="1615439" y="5321808"/>
            <a:ext cx="240791" cy="248412"/>
          </a:xfrm>
          <a:prstGeom prst="rect">
            <a:avLst/>
          </a:prstGeom>
          <a:blipFill>
            <a:blip r:embed="rId14" cstate="print"/>
            <a:stretch>
              <a:fillRect/>
            </a:stretch>
          </a:blipFill>
        </p:spPr>
        <p:txBody>
          <a:bodyPr wrap="square" lIns="0" tIns="0" rIns="0" bIns="0" rtlCol="0"/>
          <a:lstStyle/>
          <a:p>
            <a:endParaRPr/>
          </a:p>
        </p:txBody>
      </p:sp>
      <p:sp>
        <p:nvSpPr>
          <p:cNvPr id="28" name="object 28"/>
          <p:cNvSpPr/>
          <p:nvPr/>
        </p:nvSpPr>
        <p:spPr>
          <a:xfrm>
            <a:off x="1615439" y="5833871"/>
            <a:ext cx="240791" cy="248412"/>
          </a:xfrm>
          <a:prstGeom prst="rect">
            <a:avLst/>
          </a:prstGeom>
          <a:blipFill>
            <a:blip r:embed="rId14" cstate="print"/>
            <a:stretch>
              <a:fillRect/>
            </a:stretch>
          </a:blipFill>
        </p:spPr>
        <p:txBody>
          <a:bodyPr wrap="square" lIns="0" tIns="0" rIns="0" bIns="0" rtlCol="0"/>
          <a:lstStyle/>
          <a:p>
            <a:endParaRPr/>
          </a:p>
        </p:txBody>
      </p:sp>
      <p:sp>
        <p:nvSpPr>
          <p:cNvPr id="29" name="object 29"/>
          <p:cNvSpPr txBox="1"/>
          <p:nvPr/>
        </p:nvSpPr>
        <p:spPr>
          <a:xfrm>
            <a:off x="1488694" y="2025015"/>
            <a:ext cx="4028440" cy="4149090"/>
          </a:xfrm>
          <a:prstGeom prst="rect">
            <a:avLst/>
          </a:prstGeom>
        </p:spPr>
        <p:txBody>
          <a:bodyPr vert="horz" wrap="square" lIns="0" tIns="0" rIns="0" bIns="0" rtlCol="0">
            <a:spAutoFit/>
          </a:bodyPr>
          <a:lstStyle/>
          <a:p>
            <a:pPr marL="12700">
              <a:lnSpc>
                <a:spcPct val="100000"/>
              </a:lnSpc>
            </a:pPr>
            <a:r>
              <a:rPr sz="3200" spc="-5" dirty="0">
                <a:solidFill>
                  <a:srgbClr val="FFFFFF"/>
                </a:solidFill>
                <a:latin typeface="Tahoma"/>
                <a:cs typeface="Tahoma"/>
              </a:rPr>
              <a:t>Instruments</a:t>
            </a:r>
            <a:endParaRPr sz="3200">
              <a:latin typeface="Tahoma"/>
              <a:cs typeface="Tahoma"/>
            </a:endParaRPr>
          </a:p>
          <a:p>
            <a:pPr marL="413384" marR="5080">
              <a:lnSpc>
                <a:spcPct val="120000"/>
              </a:lnSpc>
            </a:pPr>
            <a:r>
              <a:rPr sz="2800" spc="-5" dirty="0">
                <a:solidFill>
                  <a:srgbClr val="FFFFFF"/>
                </a:solidFill>
                <a:latin typeface="Tahoma"/>
                <a:cs typeface="Tahoma"/>
              </a:rPr>
              <a:t>Forceps, scissor  Monopolar instruments  </a:t>
            </a:r>
            <a:r>
              <a:rPr sz="2800" spc="-10" dirty="0">
                <a:solidFill>
                  <a:srgbClr val="FFFFFF"/>
                </a:solidFill>
                <a:latin typeface="Tahoma"/>
                <a:cs typeface="Tahoma"/>
              </a:rPr>
              <a:t>Bipolar </a:t>
            </a:r>
            <a:r>
              <a:rPr sz="2800" spc="-5" dirty="0">
                <a:solidFill>
                  <a:srgbClr val="FFFFFF"/>
                </a:solidFill>
                <a:latin typeface="Tahoma"/>
                <a:cs typeface="Tahoma"/>
              </a:rPr>
              <a:t>instruments  Lasers</a:t>
            </a:r>
            <a:endParaRPr sz="2800">
              <a:latin typeface="Tahoma"/>
              <a:cs typeface="Tahoma"/>
            </a:endParaRPr>
          </a:p>
          <a:p>
            <a:pPr marL="12700">
              <a:lnSpc>
                <a:spcPct val="100000"/>
              </a:lnSpc>
              <a:spcBef>
                <a:spcPts val="765"/>
              </a:spcBef>
            </a:pPr>
            <a:r>
              <a:rPr sz="3200" spc="-5" dirty="0">
                <a:solidFill>
                  <a:srgbClr val="FFFFFF"/>
                </a:solidFill>
                <a:latin typeface="Tahoma"/>
                <a:cs typeface="Tahoma"/>
              </a:rPr>
              <a:t>Catheters</a:t>
            </a:r>
            <a:endParaRPr sz="3200">
              <a:latin typeface="Tahoma"/>
              <a:cs typeface="Tahoma"/>
            </a:endParaRPr>
          </a:p>
          <a:p>
            <a:pPr marL="413384" marR="321310">
              <a:lnSpc>
                <a:spcPct val="120100"/>
              </a:lnSpc>
            </a:pPr>
            <a:r>
              <a:rPr sz="2800" spc="-5" dirty="0">
                <a:solidFill>
                  <a:srgbClr val="FFFFFF"/>
                </a:solidFill>
                <a:latin typeface="Tahoma"/>
                <a:cs typeface="Tahoma"/>
              </a:rPr>
              <a:t>Essure, Adiana  Tubal</a:t>
            </a:r>
            <a:r>
              <a:rPr sz="2800" spc="-75" dirty="0">
                <a:solidFill>
                  <a:srgbClr val="FFFFFF"/>
                </a:solidFill>
                <a:latin typeface="Tahoma"/>
                <a:cs typeface="Tahoma"/>
              </a:rPr>
              <a:t> </a:t>
            </a:r>
            <a:r>
              <a:rPr sz="2800" spc="-5" dirty="0">
                <a:solidFill>
                  <a:srgbClr val="FFFFFF"/>
                </a:solidFill>
                <a:latin typeface="Tahoma"/>
                <a:cs typeface="Tahoma"/>
              </a:rPr>
              <a:t>catheterisation</a:t>
            </a:r>
            <a:endParaRPr sz="2800">
              <a:latin typeface="Tahoma"/>
              <a:cs typeface="Tahoma"/>
            </a:endParaRPr>
          </a:p>
        </p:txBody>
      </p:sp>
      <p:sp>
        <p:nvSpPr>
          <p:cNvPr id="30" name="object 30"/>
          <p:cNvSpPr/>
          <p:nvPr/>
        </p:nvSpPr>
        <p:spPr>
          <a:xfrm>
            <a:off x="5535676" y="1916112"/>
            <a:ext cx="3608323" cy="4679950"/>
          </a:xfrm>
          <a:prstGeom prst="rect">
            <a:avLst/>
          </a:prstGeom>
          <a:blipFill>
            <a:blip r:embed="rId15" cstate="print"/>
            <a:stretch>
              <a:fillRect/>
            </a:stretch>
          </a:blipFill>
        </p:spPr>
        <p:txBody>
          <a:bodyPr wrap="square" lIns="0" tIns="0" rIns="0" bIns="0" rtlCol="0"/>
          <a:lstStyle/>
          <a:p>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395287" y="1989137"/>
            <a:ext cx="3600450" cy="4679950"/>
          </a:xfrm>
          <a:prstGeom prst="rect">
            <a:avLst/>
          </a:prstGeom>
          <a:blipFill>
            <a:blip r:embed="rId2" cstate="print"/>
            <a:stretch>
              <a:fillRect/>
            </a:stretch>
          </a:blipFill>
        </p:spPr>
        <p:txBody>
          <a:bodyPr wrap="square" lIns="0" tIns="0" rIns="0" bIns="0" rtlCol="0"/>
          <a:lstStyle/>
          <a:p>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287337" y="1125600"/>
            <a:ext cx="8532749" cy="4967224"/>
          </a:xfrm>
          <a:prstGeom prst="rect">
            <a:avLst/>
          </a:prstGeom>
          <a:blipFill>
            <a:blip r:embed="rId2" cstate="print"/>
            <a:stretch>
              <a:fillRect/>
            </a:stretch>
          </a:blipFill>
        </p:spPr>
        <p:txBody>
          <a:bodyPr wrap="square" lIns="0" tIns="0" rIns="0" bIns="0" rtlCol="0"/>
          <a:lstStyle/>
          <a:p>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812291" y="507491"/>
            <a:ext cx="4576572" cy="899160"/>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4657344" y="507491"/>
            <a:ext cx="896112" cy="899160"/>
          </a:xfrm>
          <a:prstGeom prst="rect">
            <a:avLst/>
          </a:prstGeom>
          <a:blipFill>
            <a:blip r:embed="rId3" cstate="print"/>
            <a:stretch>
              <a:fillRect/>
            </a:stretch>
          </a:blip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152400" rIns="0" bIns="0" rtlCol="0">
            <a:spAutoFit/>
          </a:bodyPr>
          <a:lstStyle/>
          <a:p>
            <a:pPr marL="392430">
              <a:lnSpc>
                <a:spcPts val="5255"/>
              </a:lnSpc>
            </a:pPr>
            <a:r>
              <a:rPr spc="-5" dirty="0"/>
              <a:t>Resectoscope</a:t>
            </a:r>
          </a:p>
        </p:txBody>
      </p:sp>
      <p:sp>
        <p:nvSpPr>
          <p:cNvPr id="5" name="object 5"/>
          <p:cNvSpPr/>
          <p:nvPr/>
        </p:nvSpPr>
        <p:spPr>
          <a:xfrm>
            <a:off x="525780" y="1943100"/>
            <a:ext cx="3083051" cy="420624"/>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3264408" y="1943100"/>
            <a:ext cx="423672" cy="420624"/>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3343655" y="1943100"/>
            <a:ext cx="1850136" cy="420624"/>
          </a:xfrm>
          <a:prstGeom prst="rect">
            <a:avLst/>
          </a:prstGeom>
          <a:blipFill>
            <a:blip r:embed="rId6" cstate="print"/>
            <a:stretch>
              <a:fillRect/>
            </a:stretch>
          </a:blipFill>
        </p:spPr>
        <p:txBody>
          <a:bodyPr wrap="square" lIns="0" tIns="0" rIns="0" bIns="0" rtlCol="0"/>
          <a:lstStyle/>
          <a:p>
            <a:endParaRPr/>
          </a:p>
        </p:txBody>
      </p:sp>
      <p:sp>
        <p:nvSpPr>
          <p:cNvPr id="8" name="object 8"/>
          <p:cNvSpPr/>
          <p:nvPr/>
        </p:nvSpPr>
        <p:spPr>
          <a:xfrm>
            <a:off x="4849367" y="1943100"/>
            <a:ext cx="483108" cy="420624"/>
          </a:xfrm>
          <a:prstGeom prst="rect">
            <a:avLst/>
          </a:prstGeom>
          <a:blipFill>
            <a:blip r:embed="rId7" cstate="print"/>
            <a:stretch>
              <a:fillRect/>
            </a:stretch>
          </a:blipFill>
        </p:spPr>
        <p:txBody>
          <a:bodyPr wrap="square" lIns="0" tIns="0" rIns="0" bIns="0" rtlCol="0"/>
          <a:lstStyle/>
          <a:p>
            <a:endParaRPr/>
          </a:p>
        </p:txBody>
      </p:sp>
      <p:sp>
        <p:nvSpPr>
          <p:cNvPr id="9" name="object 9"/>
          <p:cNvSpPr/>
          <p:nvPr/>
        </p:nvSpPr>
        <p:spPr>
          <a:xfrm>
            <a:off x="4988052" y="1943100"/>
            <a:ext cx="3948684" cy="420624"/>
          </a:xfrm>
          <a:prstGeom prst="rect">
            <a:avLst/>
          </a:prstGeom>
          <a:blipFill>
            <a:blip r:embed="rId8" cstate="print"/>
            <a:stretch>
              <a:fillRect/>
            </a:stretch>
          </a:blipFill>
        </p:spPr>
        <p:txBody>
          <a:bodyPr wrap="square" lIns="0" tIns="0" rIns="0" bIns="0" rtlCol="0"/>
          <a:lstStyle/>
          <a:p>
            <a:endParaRPr/>
          </a:p>
        </p:txBody>
      </p:sp>
      <p:sp>
        <p:nvSpPr>
          <p:cNvPr id="10" name="object 10"/>
          <p:cNvSpPr/>
          <p:nvPr/>
        </p:nvSpPr>
        <p:spPr>
          <a:xfrm>
            <a:off x="525780" y="2247900"/>
            <a:ext cx="4773168" cy="420624"/>
          </a:xfrm>
          <a:prstGeom prst="rect">
            <a:avLst/>
          </a:prstGeom>
          <a:blipFill>
            <a:blip r:embed="rId9" cstate="print"/>
            <a:stretch>
              <a:fillRect/>
            </a:stretch>
          </a:blipFill>
        </p:spPr>
        <p:txBody>
          <a:bodyPr wrap="square" lIns="0" tIns="0" rIns="0" bIns="0" rtlCol="0"/>
          <a:lstStyle/>
          <a:p>
            <a:endParaRPr/>
          </a:p>
        </p:txBody>
      </p:sp>
      <p:sp>
        <p:nvSpPr>
          <p:cNvPr id="11" name="object 11"/>
          <p:cNvSpPr/>
          <p:nvPr/>
        </p:nvSpPr>
        <p:spPr>
          <a:xfrm>
            <a:off x="4954523" y="2247900"/>
            <a:ext cx="423672" cy="420624"/>
          </a:xfrm>
          <a:prstGeom prst="rect">
            <a:avLst/>
          </a:prstGeom>
          <a:blipFill>
            <a:blip r:embed="rId5" cstate="print"/>
            <a:stretch>
              <a:fillRect/>
            </a:stretch>
          </a:blipFill>
        </p:spPr>
        <p:txBody>
          <a:bodyPr wrap="square" lIns="0" tIns="0" rIns="0" bIns="0" rtlCol="0"/>
          <a:lstStyle/>
          <a:p>
            <a:endParaRPr/>
          </a:p>
        </p:txBody>
      </p:sp>
      <p:sp>
        <p:nvSpPr>
          <p:cNvPr id="12" name="object 12"/>
          <p:cNvSpPr/>
          <p:nvPr/>
        </p:nvSpPr>
        <p:spPr>
          <a:xfrm>
            <a:off x="525780" y="2613660"/>
            <a:ext cx="598932" cy="420624"/>
          </a:xfrm>
          <a:prstGeom prst="rect">
            <a:avLst/>
          </a:prstGeom>
          <a:blipFill>
            <a:blip r:embed="rId10" cstate="print"/>
            <a:stretch>
              <a:fillRect/>
            </a:stretch>
          </a:blipFill>
        </p:spPr>
        <p:txBody>
          <a:bodyPr wrap="square" lIns="0" tIns="0" rIns="0" bIns="0" rtlCol="0"/>
          <a:lstStyle/>
          <a:p>
            <a:endParaRPr/>
          </a:p>
        </p:txBody>
      </p:sp>
      <p:sp>
        <p:nvSpPr>
          <p:cNvPr id="13" name="object 13"/>
          <p:cNvSpPr/>
          <p:nvPr/>
        </p:nvSpPr>
        <p:spPr>
          <a:xfrm>
            <a:off x="780287" y="2613660"/>
            <a:ext cx="3035808" cy="420624"/>
          </a:xfrm>
          <a:prstGeom prst="rect">
            <a:avLst/>
          </a:prstGeom>
          <a:blipFill>
            <a:blip r:embed="rId11" cstate="print"/>
            <a:stretch>
              <a:fillRect/>
            </a:stretch>
          </a:blipFill>
        </p:spPr>
        <p:txBody>
          <a:bodyPr wrap="square" lIns="0" tIns="0" rIns="0" bIns="0" rtlCol="0"/>
          <a:lstStyle/>
          <a:p>
            <a:endParaRPr/>
          </a:p>
        </p:txBody>
      </p:sp>
      <p:sp>
        <p:nvSpPr>
          <p:cNvPr id="14" name="object 14"/>
          <p:cNvSpPr/>
          <p:nvPr/>
        </p:nvSpPr>
        <p:spPr>
          <a:xfrm>
            <a:off x="3471671" y="2613660"/>
            <a:ext cx="437388" cy="420624"/>
          </a:xfrm>
          <a:prstGeom prst="rect">
            <a:avLst/>
          </a:prstGeom>
          <a:blipFill>
            <a:blip r:embed="rId12" cstate="print"/>
            <a:stretch>
              <a:fillRect/>
            </a:stretch>
          </a:blipFill>
        </p:spPr>
        <p:txBody>
          <a:bodyPr wrap="square" lIns="0" tIns="0" rIns="0" bIns="0" rtlCol="0"/>
          <a:lstStyle/>
          <a:p>
            <a:endParaRPr/>
          </a:p>
        </p:txBody>
      </p:sp>
      <p:sp>
        <p:nvSpPr>
          <p:cNvPr id="15" name="object 15"/>
          <p:cNvSpPr/>
          <p:nvPr/>
        </p:nvSpPr>
        <p:spPr>
          <a:xfrm>
            <a:off x="3564635" y="2613660"/>
            <a:ext cx="5106923" cy="420624"/>
          </a:xfrm>
          <a:prstGeom prst="rect">
            <a:avLst/>
          </a:prstGeom>
          <a:blipFill>
            <a:blip r:embed="rId13" cstate="print"/>
            <a:stretch>
              <a:fillRect/>
            </a:stretch>
          </a:blipFill>
        </p:spPr>
        <p:txBody>
          <a:bodyPr wrap="square" lIns="0" tIns="0" rIns="0" bIns="0" rtlCol="0"/>
          <a:lstStyle/>
          <a:p>
            <a:endParaRPr/>
          </a:p>
        </p:txBody>
      </p:sp>
      <p:sp>
        <p:nvSpPr>
          <p:cNvPr id="16" name="object 16"/>
          <p:cNvSpPr/>
          <p:nvPr/>
        </p:nvSpPr>
        <p:spPr>
          <a:xfrm>
            <a:off x="525780" y="2918460"/>
            <a:ext cx="4337304" cy="420624"/>
          </a:xfrm>
          <a:prstGeom prst="rect">
            <a:avLst/>
          </a:prstGeom>
          <a:blipFill>
            <a:blip r:embed="rId14" cstate="print"/>
            <a:stretch>
              <a:fillRect/>
            </a:stretch>
          </a:blipFill>
        </p:spPr>
        <p:txBody>
          <a:bodyPr wrap="square" lIns="0" tIns="0" rIns="0" bIns="0" rtlCol="0"/>
          <a:lstStyle/>
          <a:p>
            <a:endParaRPr/>
          </a:p>
        </p:txBody>
      </p:sp>
      <p:sp>
        <p:nvSpPr>
          <p:cNvPr id="17" name="object 17"/>
          <p:cNvSpPr/>
          <p:nvPr/>
        </p:nvSpPr>
        <p:spPr>
          <a:xfrm>
            <a:off x="4518659" y="2918460"/>
            <a:ext cx="423672" cy="420624"/>
          </a:xfrm>
          <a:prstGeom prst="rect">
            <a:avLst/>
          </a:prstGeom>
          <a:blipFill>
            <a:blip r:embed="rId5" cstate="print"/>
            <a:stretch>
              <a:fillRect/>
            </a:stretch>
          </a:blipFill>
        </p:spPr>
        <p:txBody>
          <a:bodyPr wrap="square" lIns="0" tIns="0" rIns="0" bIns="0" rtlCol="0"/>
          <a:lstStyle/>
          <a:p>
            <a:endParaRPr/>
          </a:p>
        </p:txBody>
      </p:sp>
      <p:sp>
        <p:nvSpPr>
          <p:cNvPr id="18" name="object 18"/>
          <p:cNvSpPr/>
          <p:nvPr/>
        </p:nvSpPr>
        <p:spPr>
          <a:xfrm>
            <a:off x="4597908" y="2918460"/>
            <a:ext cx="3241547" cy="420624"/>
          </a:xfrm>
          <a:prstGeom prst="rect">
            <a:avLst/>
          </a:prstGeom>
          <a:blipFill>
            <a:blip r:embed="rId15" cstate="print"/>
            <a:stretch>
              <a:fillRect/>
            </a:stretch>
          </a:blipFill>
        </p:spPr>
        <p:txBody>
          <a:bodyPr wrap="square" lIns="0" tIns="0" rIns="0" bIns="0" rtlCol="0"/>
          <a:lstStyle/>
          <a:p>
            <a:endParaRPr/>
          </a:p>
        </p:txBody>
      </p:sp>
      <p:sp>
        <p:nvSpPr>
          <p:cNvPr id="19" name="object 19"/>
          <p:cNvSpPr/>
          <p:nvPr/>
        </p:nvSpPr>
        <p:spPr>
          <a:xfrm>
            <a:off x="7495031" y="2918460"/>
            <a:ext cx="423672" cy="420624"/>
          </a:xfrm>
          <a:prstGeom prst="rect">
            <a:avLst/>
          </a:prstGeom>
          <a:blipFill>
            <a:blip r:embed="rId5" cstate="print"/>
            <a:stretch>
              <a:fillRect/>
            </a:stretch>
          </a:blipFill>
        </p:spPr>
        <p:txBody>
          <a:bodyPr wrap="square" lIns="0" tIns="0" rIns="0" bIns="0" rtlCol="0"/>
          <a:lstStyle/>
          <a:p>
            <a:endParaRPr/>
          </a:p>
        </p:txBody>
      </p:sp>
      <p:sp>
        <p:nvSpPr>
          <p:cNvPr id="20" name="object 20"/>
          <p:cNvSpPr/>
          <p:nvPr/>
        </p:nvSpPr>
        <p:spPr>
          <a:xfrm>
            <a:off x="525780" y="3284220"/>
            <a:ext cx="3400044" cy="420623"/>
          </a:xfrm>
          <a:prstGeom prst="rect">
            <a:avLst/>
          </a:prstGeom>
          <a:blipFill>
            <a:blip r:embed="rId16" cstate="print"/>
            <a:stretch>
              <a:fillRect/>
            </a:stretch>
          </a:blipFill>
        </p:spPr>
        <p:txBody>
          <a:bodyPr wrap="square" lIns="0" tIns="0" rIns="0" bIns="0" rtlCol="0"/>
          <a:lstStyle/>
          <a:p>
            <a:endParaRPr/>
          </a:p>
        </p:txBody>
      </p:sp>
      <p:sp>
        <p:nvSpPr>
          <p:cNvPr id="21" name="object 21"/>
          <p:cNvSpPr/>
          <p:nvPr/>
        </p:nvSpPr>
        <p:spPr>
          <a:xfrm>
            <a:off x="3581400" y="3284220"/>
            <a:ext cx="437388" cy="420623"/>
          </a:xfrm>
          <a:prstGeom prst="rect">
            <a:avLst/>
          </a:prstGeom>
          <a:blipFill>
            <a:blip r:embed="rId12" cstate="print"/>
            <a:stretch>
              <a:fillRect/>
            </a:stretch>
          </a:blipFill>
        </p:spPr>
        <p:txBody>
          <a:bodyPr wrap="square" lIns="0" tIns="0" rIns="0" bIns="0" rtlCol="0"/>
          <a:lstStyle/>
          <a:p>
            <a:endParaRPr/>
          </a:p>
        </p:txBody>
      </p:sp>
      <p:sp>
        <p:nvSpPr>
          <p:cNvPr id="22" name="object 22"/>
          <p:cNvSpPr/>
          <p:nvPr/>
        </p:nvSpPr>
        <p:spPr>
          <a:xfrm>
            <a:off x="3674364" y="3284220"/>
            <a:ext cx="5469636" cy="420623"/>
          </a:xfrm>
          <a:prstGeom prst="rect">
            <a:avLst/>
          </a:prstGeom>
          <a:blipFill>
            <a:blip r:embed="rId17" cstate="print"/>
            <a:stretch>
              <a:fillRect/>
            </a:stretch>
          </a:blipFill>
        </p:spPr>
        <p:txBody>
          <a:bodyPr wrap="square" lIns="0" tIns="0" rIns="0" bIns="0" rtlCol="0"/>
          <a:lstStyle/>
          <a:p>
            <a:endParaRPr/>
          </a:p>
        </p:txBody>
      </p:sp>
      <p:sp>
        <p:nvSpPr>
          <p:cNvPr id="23" name="object 23"/>
          <p:cNvSpPr/>
          <p:nvPr/>
        </p:nvSpPr>
        <p:spPr>
          <a:xfrm>
            <a:off x="525780" y="3589020"/>
            <a:ext cx="3857244" cy="420623"/>
          </a:xfrm>
          <a:prstGeom prst="rect">
            <a:avLst/>
          </a:prstGeom>
          <a:blipFill>
            <a:blip r:embed="rId18" cstate="print"/>
            <a:stretch>
              <a:fillRect/>
            </a:stretch>
          </a:blipFill>
        </p:spPr>
        <p:txBody>
          <a:bodyPr wrap="square" lIns="0" tIns="0" rIns="0" bIns="0" rtlCol="0"/>
          <a:lstStyle/>
          <a:p>
            <a:endParaRPr/>
          </a:p>
        </p:txBody>
      </p:sp>
      <p:sp>
        <p:nvSpPr>
          <p:cNvPr id="24" name="object 24"/>
          <p:cNvSpPr/>
          <p:nvPr/>
        </p:nvSpPr>
        <p:spPr>
          <a:xfrm>
            <a:off x="4038600" y="3589020"/>
            <a:ext cx="420624" cy="420623"/>
          </a:xfrm>
          <a:prstGeom prst="rect">
            <a:avLst/>
          </a:prstGeom>
          <a:blipFill>
            <a:blip r:embed="rId19" cstate="print"/>
            <a:stretch>
              <a:fillRect/>
            </a:stretch>
          </a:blipFill>
        </p:spPr>
        <p:txBody>
          <a:bodyPr wrap="square" lIns="0" tIns="0" rIns="0" bIns="0" rtlCol="0"/>
          <a:lstStyle/>
          <a:p>
            <a:endParaRPr/>
          </a:p>
        </p:txBody>
      </p:sp>
      <p:sp>
        <p:nvSpPr>
          <p:cNvPr id="25" name="object 25"/>
          <p:cNvSpPr/>
          <p:nvPr/>
        </p:nvSpPr>
        <p:spPr>
          <a:xfrm>
            <a:off x="4114800" y="3589020"/>
            <a:ext cx="766572" cy="420623"/>
          </a:xfrm>
          <a:prstGeom prst="rect">
            <a:avLst/>
          </a:prstGeom>
          <a:blipFill>
            <a:blip r:embed="rId20" cstate="print"/>
            <a:stretch>
              <a:fillRect/>
            </a:stretch>
          </a:blipFill>
        </p:spPr>
        <p:txBody>
          <a:bodyPr wrap="square" lIns="0" tIns="0" rIns="0" bIns="0" rtlCol="0"/>
          <a:lstStyle/>
          <a:p>
            <a:endParaRPr/>
          </a:p>
        </p:txBody>
      </p:sp>
      <p:sp>
        <p:nvSpPr>
          <p:cNvPr id="26" name="object 26"/>
          <p:cNvSpPr/>
          <p:nvPr/>
        </p:nvSpPr>
        <p:spPr>
          <a:xfrm>
            <a:off x="4536947" y="3589020"/>
            <a:ext cx="437388" cy="420623"/>
          </a:xfrm>
          <a:prstGeom prst="rect">
            <a:avLst/>
          </a:prstGeom>
          <a:blipFill>
            <a:blip r:embed="rId12" cstate="print"/>
            <a:stretch>
              <a:fillRect/>
            </a:stretch>
          </a:blipFill>
        </p:spPr>
        <p:txBody>
          <a:bodyPr wrap="square" lIns="0" tIns="0" rIns="0" bIns="0" rtlCol="0"/>
          <a:lstStyle/>
          <a:p>
            <a:endParaRPr/>
          </a:p>
        </p:txBody>
      </p:sp>
      <p:sp>
        <p:nvSpPr>
          <p:cNvPr id="27" name="object 27"/>
          <p:cNvSpPr/>
          <p:nvPr/>
        </p:nvSpPr>
        <p:spPr>
          <a:xfrm>
            <a:off x="4629911" y="3589020"/>
            <a:ext cx="4514088" cy="420623"/>
          </a:xfrm>
          <a:prstGeom prst="rect">
            <a:avLst/>
          </a:prstGeom>
          <a:blipFill>
            <a:blip r:embed="rId21" cstate="print"/>
            <a:stretch>
              <a:fillRect/>
            </a:stretch>
          </a:blipFill>
        </p:spPr>
        <p:txBody>
          <a:bodyPr wrap="square" lIns="0" tIns="0" rIns="0" bIns="0" rtlCol="0"/>
          <a:lstStyle/>
          <a:p>
            <a:endParaRPr/>
          </a:p>
        </p:txBody>
      </p:sp>
      <p:sp>
        <p:nvSpPr>
          <p:cNvPr id="28" name="object 28"/>
          <p:cNvSpPr/>
          <p:nvPr/>
        </p:nvSpPr>
        <p:spPr>
          <a:xfrm>
            <a:off x="525780" y="3893820"/>
            <a:ext cx="1303020" cy="420624"/>
          </a:xfrm>
          <a:prstGeom prst="rect">
            <a:avLst/>
          </a:prstGeom>
          <a:blipFill>
            <a:blip r:embed="rId22" cstate="print"/>
            <a:stretch>
              <a:fillRect/>
            </a:stretch>
          </a:blipFill>
        </p:spPr>
        <p:txBody>
          <a:bodyPr wrap="square" lIns="0" tIns="0" rIns="0" bIns="0" rtlCol="0"/>
          <a:lstStyle/>
          <a:p>
            <a:endParaRPr/>
          </a:p>
        </p:txBody>
      </p:sp>
      <p:sp>
        <p:nvSpPr>
          <p:cNvPr id="29" name="object 29"/>
          <p:cNvSpPr/>
          <p:nvPr/>
        </p:nvSpPr>
        <p:spPr>
          <a:xfrm>
            <a:off x="1484375" y="3893820"/>
            <a:ext cx="423672" cy="420624"/>
          </a:xfrm>
          <a:prstGeom prst="rect">
            <a:avLst/>
          </a:prstGeom>
          <a:blipFill>
            <a:blip r:embed="rId5" cstate="print"/>
            <a:stretch>
              <a:fillRect/>
            </a:stretch>
          </a:blipFill>
        </p:spPr>
        <p:txBody>
          <a:bodyPr wrap="square" lIns="0" tIns="0" rIns="0" bIns="0" rtlCol="0"/>
          <a:lstStyle/>
          <a:p>
            <a:endParaRPr/>
          </a:p>
        </p:txBody>
      </p:sp>
      <p:sp>
        <p:nvSpPr>
          <p:cNvPr id="30" name="object 30"/>
          <p:cNvSpPr/>
          <p:nvPr/>
        </p:nvSpPr>
        <p:spPr>
          <a:xfrm>
            <a:off x="525780" y="4259579"/>
            <a:ext cx="4849368" cy="420624"/>
          </a:xfrm>
          <a:prstGeom prst="rect">
            <a:avLst/>
          </a:prstGeom>
          <a:blipFill>
            <a:blip r:embed="rId23" cstate="print"/>
            <a:stretch>
              <a:fillRect/>
            </a:stretch>
          </a:blipFill>
        </p:spPr>
        <p:txBody>
          <a:bodyPr wrap="square" lIns="0" tIns="0" rIns="0" bIns="0" rtlCol="0"/>
          <a:lstStyle/>
          <a:p>
            <a:endParaRPr/>
          </a:p>
        </p:txBody>
      </p:sp>
      <p:sp>
        <p:nvSpPr>
          <p:cNvPr id="31" name="object 31"/>
          <p:cNvSpPr/>
          <p:nvPr/>
        </p:nvSpPr>
        <p:spPr>
          <a:xfrm>
            <a:off x="5030723" y="4259579"/>
            <a:ext cx="417575" cy="420624"/>
          </a:xfrm>
          <a:prstGeom prst="rect">
            <a:avLst/>
          </a:prstGeom>
          <a:blipFill>
            <a:blip r:embed="rId24" cstate="print"/>
            <a:stretch>
              <a:fillRect/>
            </a:stretch>
          </a:blipFill>
        </p:spPr>
        <p:txBody>
          <a:bodyPr wrap="square" lIns="0" tIns="0" rIns="0" bIns="0" rtlCol="0"/>
          <a:lstStyle/>
          <a:p>
            <a:endParaRPr/>
          </a:p>
        </p:txBody>
      </p:sp>
      <p:sp>
        <p:nvSpPr>
          <p:cNvPr id="32" name="object 32"/>
          <p:cNvSpPr/>
          <p:nvPr/>
        </p:nvSpPr>
        <p:spPr>
          <a:xfrm>
            <a:off x="5103876" y="4259579"/>
            <a:ext cx="2583179" cy="420624"/>
          </a:xfrm>
          <a:prstGeom prst="rect">
            <a:avLst/>
          </a:prstGeom>
          <a:blipFill>
            <a:blip r:embed="rId25" cstate="print"/>
            <a:stretch>
              <a:fillRect/>
            </a:stretch>
          </a:blipFill>
        </p:spPr>
        <p:txBody>
          <a:bodyPr wrap="square" lIns="0" tIns="0" rIns="0" bIns="0" rtlCol="0"/>
          <a:lstStyle/>
          <a:p>
            <a:endParaRPr/>
          </a:p>
        </p:txBody>
      </p:sp>
      <p:sp>
        <p:nvSpPr>
          <p:cNvPr id="33" name="object 33"/>
          <p:cNvSpPr/>
          <p:nvPr/>
        </p:nvSpPr>
        <p:spPr>
          <a:xfrm>
            <a:off x="7342631" y="4259579"/>
            <a:ext cx="437387" cy="420624"/>
          </a:xfrm>
          <a:prstGeom prst="rect">
            <a:avLst/>
          </a:prstGeom>
          <a:blipFill>
            <a:blip r:embed="rId12" cstate="print"/>
            <a:stretch>
              <a:fillRect/>
            </a:stretch>
          </a:blipFill>
        </p:spPr>
        <p:txBody>
          <a:bodyPr wrap="square" lIns="0" tIns="0" rIns="0" bIns="0" rtlCol="0"/>
          <a:lstStyle/>
          <a:p>
            <a:endParaRPr/>
          </a:p>
        </p:txBody>
      </p:sp>
      <p:sp>
        <p:nvSpPr>
          <p:cNvPr id="34" name="object 34"/>
          <p:cNvSpPr/>
          <p:nvPr/>
        </p:nvSpPr>
        <p:spPr>
          <a:xfrm>
            <a:off x="7435595" y="4259579"/>
            <a:ext cx="1572768" cy="420624"/>
          </a:xfrm>
          <a:prstGeom prst="rect">
            <a:avLst/>
          </a:prstGeom>
          <a:blipFill>
            <a:blip r:embed="rId26" cstate="print"/>
            <a:stretch>
              <a:fillRect/>
            </a:stretch>
          </a:blipFill>
        </p:spPr>
        <p:txBody>
          <a:bodyPr wrap="square" lIns="0" tIns="0" rIns="0" bIns="0" rtlCol="0"/>
          <a:lstStyle/>
          <a:p>
            <a:endParaRPr/>
          </a:p>
        </p:txBody>
      </p:sp>
      <p:sp>
        <p:nvSpPr>
          <p:cNvPr id="35" name="object 35"/>
          <p:cNvSpPr/>
          <p:nvPr/>
        </p:nvSpPr>
        <p:spPr>
          <a:xfrm>
            <a:off x="525780" y="4564379"/>
            <a:ext cx="1024127" cy="420624"/>
          </a:xfrm>
          <a:prstGeom prst="rect">
            <a:avLst/>
          </a:prstGeom>
          <a:blipFill>
            <a:blip r:embed="rId27" cstate="print"/>
            <a:stretch>
              <a:fillRect/>
            </a:stretch>
          </a:blipFill>
        </p:spPr>
        <p:txBody>
          <a:bodyPr wrap="square" lIns="0" tIns="0" rIns="0" bIns="0" rtlCol="0"/>
          <a:lstStyle/>
          <a:p>
            <a:endParaRPr/>
          </a:p>
        </p:txBody>
      </p:sp>
      <p:sp>
        <p:nvSpPr>
          <p:cNvPr id="36" name="object 36"/>
          <p:cNvSpPr/>
          <p:nvPr/>
        </p:nvSpPr>
        <p:spPr>
          <a:xfrm>
            <a:off x="1205483" y="4564379"/>
            <a:ext cx="422147" cy="420624"/>
          </a:xfrm>
          <a:prstGeom prst="rect">
            <a:avLst/>
          </a:prstGeom>
          <a:blipFill>
            <a:blip r:embed="rId28" cstate="print"/>
            <a:stretch>
              <a:fillRect/>
            </a:stretch>
          </a:blipFill>
        </p:spPr>
        <p:txBody>
          <a:bodyPr wrap="square" lIns="0" tIns="0" rIns="0" bIns="0" rtlCol="0"/>
          <a:lstStyle/>
          <a:p>
            <a:endParaRPr/>
          </a:p>
        </p:txBody>
      </p:sp>
      <p:sp>
        <p:nvSpPr>
          <p:cNvPr id="37" name="object 37"/>
          <p:cNvSpPr/>
          <p:nvPr/>
        </p:nvSpPr>
        <p:spPr>
          <a:xfrm>
            <a:off x="1283208" y="4564379"/>
            <a:ext cx="423672" cy="420624"/>
          </a:xfrm>
          <a:prstGeom prst="rect">
            <a:avLst/>
          </a:prstGeom>
          <a:blipFill>
            <a:blip r:embed="rId5" cstate="print"/>
            <a:stretch>
              <a:fillRect/>
            </a:stretch>
          </a:blipFill>
        </p:spPr>
        <p:txBody>
          <a:bodyPr wrap="square" lIns="0" tIns="0" rIns="0" bIns="0" rtlCol="0"/>
          <a:lstStyle/>
          <a:p>
            <a:endParaRPr/>
          </a:p>
        </p:txBody>
      </p:sp>
      <p:sp>
        <p:nvSpPr>
          <p:cNvPr id="38" name="object 38"/>
          <p:cNvSpPr/>
          <p:nvPr/>
        </p:nvSpPr>
        <p:spPr>
          <a:xfrm>
            <a:off x="525780" y="4930140"/>
            <a:ext cx="8510016" cy="420624"/>
          </a:xfrm>
          <a:prstGeom prst="rect">
            <a:avLst/>
          </a:prstGeom>
          <a:blipFill>
            <a:blip r:embed="rId29" cstate="print"/>
            <a:stretch>
              <a:fillRect/>
            </a:stretch>
          </a:blipFill>
        </p:spPr>
        <p:txBody>
          <a:bodyPr wrap="square" lIns="0" tIns="0" rIns="0" bIns="0" rtlCol="0"/>
          <a:lstStyle/>
          <a:p>
            <a:endParaRPr/>
          </a:p>
        </p:txBody>
      </p:sp>
      <p:sp>
        <p:nvSpPr>
          <p:cNvPr id="39" name="object 39"/>
          <p:cNvSpPr/>
          <p:nvPr/>
        </p:nvSpPr>
        <p:spPr>
          <a:xfrm>
            <a:off x="525780" y="5234940"/>
            <a:ext cx="3275076" cy="420624"/>
          </a:xfrm>
          <a:prstGeom prst="rect">
            <a:avLst/>
          </a:prstGeom>
          <a:blipFill>
            <a:blip r:embed="rId30" cstate="print"/>
            <a:stretch>
              <a:fillRect/>
            </a:stretch>
          </a:blipFill>
        </p:spPr>
        <p:txBody>
          <a:bodyPr wrap="square" lIns="0" tIns="0" rIns="0" bIns="0" rtlCol="0"/>
          <a:lstStyle/>
          <a:p>
            <a:endParaRPr/>
          </a:p>
        </p:txBody>
      </p:sp>
      <p:sp>
        <p:nvSpPr>
          <p:cNvPr id="40" name="object 40"/>
          <p:cNvSpPr/>
          <p:nvPr/>
        </p:nvSpPr>
        <p:spPr>
          <a:xfrm>
            <a:off x="3456432" y="5234940"/>
            <a:ext cx="422148" cy="420624"/>
          </a:xfrm>
          <a:prstGeom prst="rect">
            <a:avLst/>
          </a:prstGeom>
          <a:blipFill>
            <a:blip r:embed="rId28" cstate="print"/>
            <a:stretch>
              <a:fillRect/>
            </a:stretch>
          </a:blipFill>
        </p:spPr>
        <p:txBody>
          <a:bodyPr wrap="square" lIns="0" tIns="0" rIns="0" bIns="0" rtlCol="0"/>
          <a:lstStyle/>
          <a:p>
            <a:endParaRPr/>
          </a:p>
        </p:txBody>
      </p:sp>
      <p:sp>
        <p:nvSpPr>
          <p:cNvPr id="41" name="object 41"/>
          <p:cNvSpPr/>
          <p:nvPr/>
        </p:nvSpPr>
        <p:spPr>
          <a:xfrm>
            <a:off x="3534155" y="5234940"/>
            <a:ext cx="423672" cy="420624"/>
          </a:xfrm>
          <a:prstGeom prst="rect">
            <a:avLst/>
          </a:prstGeom>
          <a:blipFill>
            <a:blip r:embed="rId5" cstate="print"/>
            <a:stretch>
              <a:fillRect/>
            </a:stretch>
          </a:blipFill>
        </p:spPr>
        <p:txBody>
          <a:bodyPr wrap="square" lIns="0" tIns="0" rIns="0" bIns="0" rtlCol="0"/>
          <a:lstStyle/>
          <a:p>
            <a:endParaRPr/>
          </a:p>
        </p:txBody>
      </p:sp>
      <p:sp>
        <p:nvSpPr>
          <p:cNvPr id="42" name="object 42"/>
          <p:cNvSpPr/>
          <p:nvPr/>
        </p:nvSpPr>
        <p:spPr>
          <a:xfrm>
            <a:off x="525780" y="5596128"/>
            <a:ext cx="1060703" cy="425195"/>
          </a:xfrm>
          <a:prstGeom prst="rect">
            <a:avLst/>
          </a:prstGeom>
          <a:blipFill>
            <a:blip r:embed="rId31" cstate="print"/>
            <a:stretch>
              <a:fillRect/>
            </a:stretch>
          </a:blipFill>
        </p:spPr>
        <p:txBody>
          <a:bodyPr wrap="square" lIns="0" tIns="0" rIns="0" bIns="0" rtlCol="0"/>
          <a:lstStyle/>
          <a:p>
            <a:endParaRPr/>
          </a:p>
        </p:txBody>
      </p:sp>
      <p:sp>
        <p:nvSpPr>
          <p:cNvPr id="43" name="object 43"/>
          <p:cNvSpPr/>
          <p:nvPr/>
        </p:nvSpPr>
        <p:spPr>
          <a:xfrm>
            <a:off x="1242060" y="5596128"/>
            <a:ext cx="423672" cy="425195"/>
          </a:xfrm>
          <a:prstGeom prst="rect">
            <a:avLst/>
          </a:prstGeom>
          <a:blipFill>
            <a:blip r:embed="rId32" cstate="print"/>
            <a:stretch>
              <a:fillRect/>
            </a:stretch>
          </a:blipFill>
        </p:spPr>
        <p:txBody>
          <a:bodyPr wrap="square" lIns="0" tIns="0" rIns="0" bIns="0" rtlCol="0"/>
          <a:lstStyle/>
          <a:p>
            <a:endParaRPr/>
          </a:p>
        </p:txBody>
      </p:sp>
      <p:sp>
        <p:nvSpPr>
          <p:cNvPr id="44" name="object 44"/>
          <p:cNvSpPr/>
          <p:nvPr/>
        </p:nvSpPr>
        <p:spPr>
          <a:xfrm>
            <a:off x="1321308" y="5596128"/>
            <a:ext cx="899160" cy="425195"/>
          </a:xfrm>
          <a:prstGeom prst="rect">
            <a:avLst/>
          </a:prstGeom>
          <a:blipFill>
            <a:blip r:embed="rId33" cstate="print"/>
            <a:stretch>
              <a:fillRect/>
            </a:stretch>
          </a:blipFill>
        </p:spPr>
        <p:txBody>
          <a:bodyPr wrap="square" lIns="0" tIns="0" rIns="0" bIns="0" rtlCol="0"/>
          <a:lstStyle/>
          <a:p>
            <a:endParaRPr/>
          </a:p>
        </p:txBody>
      </p:sp>
      <p:sp>
        <p:nvSpPr>
          <p:cNvPr id="45" name="object 45"/>
          <p:cNvSpPr/>
          <p:nvPr/>
        </p:nvSpPr>
        <p:spPr>
          <a:xfrm>
            <a:off x="1876044" y="5596128"/>
            <a:ext cx="420624" cy="425195"/>
          </a:xfrm>
          <a:prstGeom prst="rect">
            <a:avLst/>
          </a:prstGeom>
          <a:blipFill>
            <a:blip r:embed="rId34" cstate="print"/>
            <a:stretch>
              <a:fillRect/>
            </a:stretch>
          </a:blipFill>
        </p:spPr>
        <p:txBody>
          <a:bodyPr wrap="square" lIns="0" tIns="0" rIns="0" bIns="0" rtlCol="0"/>
          <a:lstStyle/>
          <a:p>
            <a:endParaRPr/>
          </a:p>
        </p:txBody>
      </p:sp>
      <p:sp>
        <p:nvSpPr>
          <p:cNvPr id="46" name="object 46"/>
          <p:cNvSpPr/>
          <p:nvPr/>
        </p:nvSpPr>
        <p:spPr>
          <a:xfrm>
            <a:off x="1952244" y="5596128"/>
            <a:ext cx="2959608" cy="425195"/>
          </a:xfrm>
          <a:prstGeom prst="rect">
            <a:avLst/>
          </a:prstGeom>
          <a:blipFill>
            <a:blip r:embed="rId35" cstate="print"/>
            <a:stretch>
              <a:fillRect/>
            </a:stretch>
          </a:blipFill>
        </p:spPr>
        <p:txBody>
          <a:bodyPr wrap="square" lIns="0" tIns="0" rIns="0" bIns="0" rtlCol="0"/>
          <a:lstStyle/>
          <a:p>
            <a:endParaRPr/>
          </a:p>
        </p:txBody>
      </p:sp>
      <p:sp>
        <p:nvSpPr>
          <p:cNvPr id="47" name="object 47"/>
          <p:cNvSpPr/>
          <p:nvPr/>
        </p:nvSpPr>
        <p:spPr>
          <a:xfrm>
            <a:off x="4567428" y="5596128"/>
            <a:ext cx="423672" cy="425195"/>
          </a:xfrm>
          <a:prstGeom prst="rect">
            <a:avLst/>
          </a:prstGeom>
          <a:blipFill>
            <a:blip r:embed="rId32" cstate="print"/>
            <a:stretch>
              <a:fillRect/>
            </a:stretch>
          </a:blipFill>
        </p:spPr>
        <p:txBody>
          <a:bodyPr wrap="square" lIns="0" tIns="0" rIns="0" bIns="0" rtlCol="0"/>
          <a:lstStyle/>
          <a:p>
            <a:endParaRPr/>
          </a:p>
        </p:txBody>
      </p:sp>
      <p:sp>
        <p:nvSpPr>
          <p:cNvPr id="48" name="object 48"/>
          <p:cNvSpPr/>
          <p:nvPr/>
        </p:nvSpPr>
        <p:spPr>
          <a:xfrm>
            <a:off x="4646676" y="5596128"/>
            <a:ext cx="766572" cy="425195"/>
          </a:xfrm>
          <a:prstGeom prst="rect">
            <a:avLst/>
          </a:prstGeom>
          <a:blipFill>
            <a:blip r:embed="rId36" cstate="print"/>
            <a:stretch>
              <a:fillRect/>
            </a:stretch>
          </a:blipFill>
        </p:spPr>
        <p:txBody>
          <a:bodyPr wrap="square" lIns="0" tIns="0" rIns="0" bIns="0" rtlCol="0"/>
          <a:lstStyle/>
          <a:p>
            <a:endParaRPr/>
          </a:p>
        </p:txBody>
      </p:sp>
      <p:sp>
        <p:nvSpPr>
          <p:cNvPr id="49" name="object 49"/>
          <p:cNvSpPr/>
          <p:nvPr/>
        </p:nvSpPr>
        <p:spPr>
          <a:xfrm>
            <a:off x="5068823" y="5596128"/>
            <a:ext cx="437388" cy="425195"/>
          </a:xfrm>
          <a:prstGeom prst="rect">
            <a:avLst/>
          </a:prstGeom>
          <a:blipFill>
            <a:blip r:embed="rId37" cstate="print"/>
            <a:stretch>
              <a:fillRect/>
            </a:stretch>
          </a:blipFill>
        </p:spPr>
        <p:txBody>
          <a:bodyPr wrap="square" lIns="0" tIns="0" rIns="0" bIns="0" rtlCol="0"/>
          <a:lstStyle/>
          <a:p>
            <a:endParaRPr/>
          </a:p>
        </p:txBody>
      </p:sp>
      <p:sp>
        <p:nvSpPr>
          <p:cNvPr id="50" name="object 50"/>
          <p:cNvSpPr/>
          <p:nvPr/>
        </p:nvSpPr>
        <p:spPr>
          <a:xfrm>
            <a:off x="5161788" y="5596128"/>
            <a:ext cx="2374391" cy="425195"/>
          </a:xfrm>
          <a:prstGeom prst="rect">
            <a:avLst/>
          </a:prstGeom>
          <a:blipFill>
            <a:blip r:embed="rId38" cstate="print"/>
            <a:stretch>
              <a:fillRect/>
            </a:stretch>
          </a:blipFill>
        </p:spPr>
        <p:txBody>
          <a:bodyPr wrap="square" lIns="0" tIns="0" rIns="0" bIns="0" rtlCol="0"/>
          <a:lstStyle/>
          <a:p>
            <a:endParaRPr/>
          </a:p>
        </p:txBody>
      </p:sp>
      <p:sp>
        <p:nvSpPr>
          <p:cNvPr id="51" name="object 51"/>
          <p:cNvSpPr/>
          <p:nvPr/>
        </p:nvSpPr>
        <p:spPr>
          <a:xfrm>
            <a:off x="7191756" y="5602223"/>
            <a:ext cx="411479" cy="419100"/>
          </a:xfrm>
          <a:prstGeom prst="rect">
            <a:avLst/>
          </a:prstGeom>
          <a:blipFill>
            <a:blip r:embed="rId39" cstate="print"/>
            <a:stretch>
              <a:fillRect/>
            </a:stretch>
          </a:blipFill>
        </p:spPr>
        <p:txBody>
          <a:bodyPr wrap="square" lIns="0" tIns="0" rIns="0" bIns="0" rtlCol="0"/>
          <a:lstStyle/>
          <a:p>
            <a:endParaRPr/>
          </a:p>
        </p:txBody>
      </p:sp>
      <p:sp>
        <p:nvSpPr>
          <p:cNvPr id="52" name="object 52"/>
          <p:cNvSpPr/>
          <p:nvPr/>
        </p:nvSpPr>
        <p:spPr>
          <a:xfrm>
            <a:off x="7258811" y="5596128"/>
            <a:ext cx="1865376" cy="425195"/>
          </a:xfrm>
          <a:prstGeom prst="rect">
            <a:avLst/>
          </a:prstGeom>
          <a:blipFill>
            <a:blip r:embed="rId40" cstate="print"/>
            <a:stretch>
              <a:fillRect/>
            </a:stretch>
          </a:blipFill>
        </p:spPr>
        <p:txBody>
          <a:bodyPr wrap="square" lIns="0" tIns="0" rIns="0" bIns="0" rtlCol="0"/>
          <a:lstStyle/>
          <a:p>
            <a:endParaRPr/>
          </a:p>
        </p:txBody>
      </p:sp>
      <p:sp>
        <p:nvSpPr>
          <p:cNvPr id="53" name="object 53"/>
          <p:cNvSpPr/>
          <p:nvPr/>
        </p:nvSpPr>
        <p:spPr>
          <a:xfrm>
            <a:off x="8779764" y="5596128"/>
            <a:ext cx="364235" cy="425195"/>
          </a:xfrm>
          <a:prstGeom prst="rect">
            <a:avLst/>
          </a:prstGeom>
          <a:blipFill>
            <a:blip r:embed="rId41" cstate="print"/>
            <a:stretch>
              <a:fillRect/>
            </a:stretch>
          </a:blipFill>
        </p:spPr>
        <p:txBody>
          <a:bodyPr wrap="square" lIns="0" tIns="0" rIns="0" bIns="0" rtlCol="0"/>
          <a:lstStyle/>
          <a:p>
            <a:endParaRPr/>
          </a:p>
        </p:txBody>
      </p:sp>
      <p:sp>
        <p:nvSpPr>
          <p:cNvPr id="54" name="object 54"/>
          <p:cNvSpPr/>
          <p:nvPr/>
        </p:nvSpPr>
        <p:spPr>
          <a:xfrm>
            <a:off x="525780" y="5966459"/>
            <a:ext cx="4306824" cy="420623"/>
          </a:xfrm>
          <a:prstGeom prst="rect">
            <a:avLst/>
          </a:prstGeom>
          <a:blipFill>
            <a:blip r:embed="rId42" cstate="print"/>
            <a:stretch>
              <a:fillRect/>
            </a:stretch>
          </a:blipFill>
        </p:spPr>
        <p:txBody>
          <a:bodyPr wrap="square" lIns="0" tIns="0" rIns="0" bIns="0" rtlCol="0"/>
          <a:lstStyle/>
          <a:p>
            <a:endParaRPr/>
          </a:p>
        </p:txBody>
      </p:sp>
      <p:sp>
        <p:nvSpPr>
          <p:cNvPr id="55" name="object 55"/>
          <p:cNvSpPr/>
          <p:nvPr/>
        </p:nvSpPr>
        <p:spPr>
          <a:xfrm>
            <a:off x="4488179" y="5966459"/>
            <a:ext cx="423672" cy="420623"/>
          </a:xfrm>
          <a:prstGeom prst="rect">
            <a:avLst/>
          </a:prstGeom>
          <a:blipFill>
            <a:blip r:embed="rId5" cstate="print"/>
            <a:stretch>
              <a:fillRect/>
            </a:stretch>
          </a:blipFill>
        </p:spPr>
        <p:txBody>
          <a:bodyPr wrap="square" lIns="0" tIns="0" rIns="0" bIns="0" rtlCol="0"/>
          <a:lstStyle/>
          <a:p>
            <a:endParaRPr/>
          </a:p>
        </p:txBody>
      </p:sp>
      <p:sp>
        <p:nvSpPr>
          <p:cNvPr id="56" name="object 56"/>
          <p:cNvSpPr/>
          <p:nvPr/>
        </p:nvSpPr>
        <p:spPr>
          <a:xfrm>
            <a:off x="4567428" y="5966459"/>
            <a:ext cx="2583179" cy="420623"/>
          </a:xfrm>
          <a:prstGeom prst="rect">
            <a:avLst/>
          </a:prstGeom>
          <a:blipFill>
            <a:blip r:embed="rId43" cstate="print"/>
            <a:stretch>
              <a:fillRect/>
            </a:stretch>
          </a:blipFill>
        </p:spPr>
        <p:txBody>
          <a:bodyPr wrap="square" lIns="0" tIns="0" rIns="0" bIns="0" rtlCol="0"/>
          <a:lstStyle/>
          <a:p>
            <a:endParaRPr/>
          </a:p>
        </p:txBody>
      </p:sp>
      <p:sp>
        <p:nvSpPr>
          <p:cNvPr id="57" name="object 57"/>
          <p:cNvSpPr/>
          <p:nvPr/>
        </p:nvSpPr>
        <p:spPr>
          <a:xfrm>
            <a:off x="6806183" y="5966459"/>
            <a:ext cx="423672" cy="420623"/>
          </a:xfrm>
          <a:prstGeom prst="rect">
            <a:avLst/>
          </a:prstGeom>
          <a:blipFill>
            <a:blip r:embed="rId5" cstate="print"/>
            <a:stretch>
              <a:fillRect/>
            </a:stretch>
          </a:blipFill>
        </p:spPr>
        <p:txBody>
          <a:bodyPr wrap="square" lIns="0" tIns="0" rIns="0" bIns="0" rtlCol="0"/>
          <a:lstStyle/>
          <a:p>
            <a:endParaRPr/>
          </a:p>
        </p:txBody>
      </p:sp>
      <p:sp>
        <p:nvSpPr>
          <p:cNvPr id="58" name="object 58"/>
          <p:cNvSpPr/>
          <p:nvPr/>
        </p:nvSpPr>
        <p:spPr>
          <a:xfrm>
            <a:off x="342265" y="2103120"/>
            <a:ext cx="178307" cy="178308"/>
          </a:xfrm>
          <a:prstGeom prst="rect">
            <a:avLst/>
          </a:prstGeom>
          <a:blipFill>
            <a:blip r:embed="rId44" cstate="print"/>
            <a:stretch>
              <a:fillRect/>
            </a:stretch>
          </a:blipFill>
        </p:spPr>
        <p:txBody>
          <a:bodyPr wrap="square" lIns="0" tIns="0" rIns="0" bIns="0" rtlCol="0"/>
          <a:lstStyle/>
          <a:p>
            <a:endParaRPr/>
          </a:p>
        </p:txBody>
      </p:sp>
      <p:sp>
        <p:nvSpPr>
          <p:cNvPr id="59" name="object 59"/>
          <p:cNvSpPr/>
          <p:nvPr/>
        </p:nvSpPr>
        <p:spPr>
          <a:xfrm>
            <a:off x="342265" y="2773679"/>
            <a:ext cx="178307" cy="178308"/>
          </a:xfrm>
          <a:prstGeom prst="rect">
            <a:avLst/>
          </a:prstGeom>
          <a:blipFill>
            <a:blip r:embed="rId44" cstate="print"/>
            <a:stretch>
              <a:fillRect/>
            </a:stretch>
          </a:blipFill>
        </p:spPr>
        <p:txBody>
          <a:bodyPr wrap="square" lIns="0" tIns="0" rIns="0" bIns="0" rtlCol="0"/>
          <a:lstStyle/>
          <a:p>
            <a:endParaRPr/>
          </a:p>
        </p:txBody>
      </p:sp>
      <p:sp>
        <p:nvSpPr>
          <p:cNvPr id="60" name="object 60"/>
          <p:cNvSpPr/>
          <p:nvPr/>
        </p:nvSpPr>
        <p:spPr>
          <a:xfrm>
            <a:off x="342265" y="3444240"/>
            <a:ext cx="178307" cy="178308"/>
          </a:xfrm>
          <a:prstGeom prst="rect">
            <a:avLst/>
          </a:prstGeom>
          <a:blipFill>
            <a:blip r:embed="rId44" cstate="print"/>
            <a:stretch>
              <a:fillRect/>
            </a:stretch>
          </a:blipFill>
        </p:spPr>
        <p:txBody>
          <a:bodyPr wrap="square" lIns="0" tIns="0" rIns="0" bIns="0" rtlCol="0"/>
          <a:lstStyle/>
          <a:p>
            <a:endParaRPr/>
          </a:p>
        </p:txBody>
      </p:sp>
      <p:sp>
        <p:nvSpPr>
          <p:cNvPr id="61" name="object 61"/>
          <p:cNvSpPr/>
          <p:nvPr/>
        </p:nvSpPr>
        <p:spPr>
          <a:xfrm>
            <a:off x="342265" y="4419600"/>
            <a:ext cx="178307" cy="178307"/>
          </a:xfrm>
          <a:prstGeom prst="rect">
            <a:avLst/>
          </a:prstGeom>
          <a:blipFill>
            <a:blip r:embed="rId44" cstate="print"/>
            <a:stretch>
              <a:fillRect/>
            </a:stretch>
          </a:blipFill>
        </p:spPr>
        <p:txBody>
          <a:bodyPr wrap="square" lIns="0" tIns="0" rIns="0" bIns="0" rtlCol="0"/>
          <a:lstStyle/>
          <a:p>
            <a:endParaRPr/>
          </a:p>
        </p:txBody>
      </p:sp>
      <p:sp>
        <p:nvSpPr>
          <p:cNvPr id="62" name="object 62"/>
          <p:cNvSpPr/>
          <p:nvPr/>
        </p:nvSpPr>
        <p:spPr>
          <a:xfrm>
            <a:off x="342265" y="5090159"/>
            <a:ext cx="178307" cy="178307"/>
          </a:xfrm>
          <a:prstGeom prst="rect">
            <a:avLst/>
          </a:prstGeom>
          <a:blipFill>
            <a:blip r:embed="rId44" cstate="print"/>
            <a:stretch>
              <a:fillRect/>
            </a:stretch>
          </a:blipFill>
        </p:spPr>
        <p:txBody>
          <a:bodyPr wrap="square" lIns="0" tIns="0" rIns="0" bIns="0" rtlCol="0"/>
          <a:lstStyle/>
          <a:p>
            <a:endParaRPr/>
          </a:p>
        </p:txBody>
      </p:sp>
      <p:sp>
        <p:nvSpPr>
          <p:cNvPr id="63" name="object 63"/>
          <p:cNvSpPr/>
          <p:nvPr/>
        </p:nvSpPr>
        <p:spPr>
          <a:xfrm>
            <a:off x="342265" y="5756147"/>
            <a:ext cx="178307" cy="178307"/>
          </a:xfrm>
          <a:prstGeom prst="rect">
            <a:avLst/>
          </a:prstGeom>
          <a:blipFill>
            <a:blip r:embed="rId44" cstate="print"/>
            <a:stretch>
              <a:fillRect/>
            </a:stretch>
          </a:blipFill>
        </p:spPr>
        <p:txBody>
          <a:bodyPr wrap="square" lIns="0" tIns="0" rIns="0" bIns="0" rtlCol="0"/>
          <a:lstStyle/>
          <a:p>
            <a:endParaRPr/>
          </a:p>
        </p:txBody>
      </p:sp>
      <p:sp>
        <p:nvSpPr>
          <p:cNvPr id="64" name="object 64"/>
          <p:cNvSpPr/>
          <p:nvPr/>
        </p:nvSpPr>
        <p:spPr>
          <a:xfrm>
            <a:off x="342265" y="6126479"/>
            <a:ext cx="178307" cy="178308"/>
          </a:xfrm>
          <a:prstGeom prst="rect">
            <a:avLst/>
          </a:prstGeom>
          <a:blipFill>
            <a:blip r:embed="rId44" cstate="print"/>
            <a:stretch>
              <a:fillRect/>
            </a:stretch>
          </a:blipFill>
        </p:spPr>
        <p:txBody>
          <a:bodyPr wrap="square" lIns="0" tIns="0" rIns="0" bIns="0" rtlCol="0"/>
          <a:lstStyle/>
          <a:p>
            <a:endParaRPr/>
          </a:p>
        </p:txBody>
      </p:sp>
      <p:sp>
        <p:nvSpPr>
          <p:cNvPr id="65" name="object 65"/>
          <p:cNvSpPr txBox="1"/>
          <p:nvPr/>
        </p:nvSpPr>
        <p:spPr>
          <a:xfrm>
            <a:off x="672490" y="2026539"/>
            <a:ext cx="8350250" cy="4334510"/>
          </a:xfrm>
          <a:prstGeom prst="rect">
            <a:avLst/>
          </a:prstGeom>
        </p:spPr>
        <p:txBody>
          <a:bodyPr vert="horz" wrap="square" lIns="0" tIns="0" rIns="0" bIns="0" rtlCol="0">
            <a:spAutoFit/>
          </a:bodyPr>
          <a:lstStyle/>
          <a:p>
            <a:pPr marL="12700" marR="342900">
              <a:lnSpc>
                <a:spcPct val="100000"/>
              </a:lnSpc>
            </a:pPr>
            <a:r>
              <a:rPr sz="2000" dirty="0">
                <a:solidFill>
                  <a:srgbClr val="FFFFFF"/>
                </a:solidFill>
                <a:latin typeface="Tahoma"/>
                <a:cs typeface="Tahoma"/>
              </a:rPr>
              <a:t>The sheath has an outer diameter of 7–9 </a:t>
            </a:r>
            <a:r>
              <a:rPr sz="2000" spc="-5" dirty="0">
                <a:solidFill>
                  <a:srgbClr val="FFFFFF"/>
                </a:solidFill>
                <a:latin typeface="Tahoma"/>
                <a:cs typeface="Tahoma"/>
              </a:rPr>
              <a:t>mm, </a:t>
            </a:r>
            <a:r>
              <a:rPr sz="2000" dirty="0">
                <a:solidFill>
                  <a:srgbClr val="FFFFFF"/>
                </a:solidFill>
                <a:latin typeface="Tahoma"/>
                <a:cs typeface="Tahoma"/>
              </a:rPr>
              <a:t>and </a:t>
            </a:r>
            <a:r>
              <a:rPr sz="2000" spc="-5" dirty="0">
                <a:solidFill>
                  <a:srgbClr val="FFFFFF"/>
                </a:solidFill>
                <a:latin typeface="Tahoma"/>
                <a:cs typeface="Tahoma"/>
              </a:rPr>
              <a:t>includes </a:t>
            </a:r>
            <a:r>
              <a:rPr sz="2000" dirty="0">
                <a:solidFill>
                  <a:srgbClr val="FFFFFF"/>
                </a:solidFill>
                <a:latin typeface="Tahoma"/>
                <a:cs typeface="Tahoma"/>
              </a:rPr>
              <a:t>both</a:t>
            </a:r>
            <a:r>
              <a:rPr sz="2000" spc="-180" dirty="0">
                <a:solidFill>
                  <a:srgbClr val="FFFFFF"/>
                </a:solidFill>
                <a:latin typeface="Tahoma"/>
                <a:cs typeface="Tahoma"/>
              </a:rPr>
              <a:t> </a:t>
            </a:r>
            <a:r>
              <a:rPr sz="2000" dirty="0">
                <a:solidFill>
                  <a:srgbClr val="FFFFFF"/>
                </a:solidFill>
                <a:latin typeface="Tahoma"/>
                <a:cs typeface="Tahoma"/>
              </a:rPr>
              <a:t>inflow  and outflow ports </a:t>
            </a:r>
            <a:r>
              <a:rPr sz="2000" spc="-5" dirty="0">
                <a:solidFill>
                  <a:srgbClr val="FFFFFF"/>
                </a:solidFill>
                <a:latin typeface="Tahoma"/>
                <a:cs typeface="Tahoma"/>
              </a:rPr>
              <a:t>for distending</a:t>
            </a:r>
            <a:r>
              <a:rPr sz="2000" spc="-95" dirty="0">
                <a:solidFill>
                  <a:srgbClr val="FFFFFF"/>
                </a:solidFill>
                <a:latin typeface="Tahoma"/>
                <a:cs typeface="Tahoma"/>
              </a:rPr>
              <a:t> </a:t>
            </a:r>
            <a:r>
              <a:rPr sz="2000" dirty="0">
                <a:solidFill>
                  <a:srgbClr val="FFFFFF"/>
                </a:solidFill>
                <a:latin typeface="Tahoma"/>
                <a:cs typeface="Tahoma"/>
              </a:rPr>
              <a:t>media.</a:t>
            </a:r>
            <a:endParaRPr sz="2000">
              <a:latin typeface="Tahoma"/>
              <a:cs typeface="Tahoma"/>
            </a:endParaRPr>
          </a:p>
          <a:p>
            <a:pPr marL="12700">
              <a:lnSpc>
                <a:spcPct val="100000"/>
              </a:lnSpc>
              <a:spcBef>
                <a:spcPts val="480"/>
              </a:spcBef>
            </a:pPr>
            <a:r>
              <a:rPr sz="2000" spc="-5" dirty="0">
                <a:solidFill>
                  <a:srgbClr val="FFFFFF"/>
                </a:solidFill>
                <a:latin typeface="Tahoma"/>
                <a:cs typeface="Tahoma"/>
              </a:rPr>
              <a:t>If </a:t>
            </a:r>
            <a:r>
              <a:rPr sz="2000" dirty="0">
                <a:solidFill>
                  <a:srgbClr val="FFFFFF"/>
                </a:solidFill>
                <a:latin typeface="Tahoma"/>
                <a:cs typeface="Tahoma"/>
              </a:rPr>
              <a:t>surgical </a:t>
            </a:r>
            <a:r>
              <a:rPr sz="2000" spc="-5" dirty="0">
                <a:solidFill>
                  <a:srgbClr val="FFFFFF"/>
                </a:solidFill>
                <a:latin typeface="Tahoma"/>
                <a:cs typeface="Tahoma"/>
              </a:rPr>
              <a:t>debris </a:t>
            </a:r>
            <a:r>
              <a:rPr sz="2000" dirty="0">
                <a:solidFill>
                  <a:srgbClr val="FFFFFF"/>
                </a:solidFill>
                <a:latin typeface="Tahoma"/>
                <a:cs typeface="Tahoma"/>
              </a:rPr>
              <a:t>or </a:t>
            </a:r>
            <a:r>
              <a:rPr sz="2000" spc="-5" dirty="0">
                <a:solidFill>
                  <a:srgbClr val="FFFFFF"/>
                </a:solidFill>
                <a:latin typeface="Tahoma"/>
                <a:cs typeface="Tahoma"/>
              </a:rPr>
              <a:t>the </a:t>
            </a:r>
            <a:r>
              <a:rPr sz="2000" dirty="0">
                <a:solidFill>
                  <a:srgbClr val="FFFFFF"/>
                </a:solidFill>
                <a:latin typeface="Tahoma"/>
                <a:cs typeface="Tahoma"/>
              </a:rPr>
              <a:t>so-called ‘chips’ block the operative field,</a:t>
            </a:r>
            <a:r>
              <a:rPr sz="2000" spc="-95" dirty="0">
                <a:solidFill>
                  <a:srgbClr val="FFFFFF"/>
                </a:solidFill>
                <a:latin typeface="Tahoma"/>
                <a:cs typeface="Tahoma"/>
              </a:rPr>
              <a:t> </a:t>
            </a:r>
            <a:r>
              <a:rPr sz="2000" dirty="0">
                <a:solidFill>
                  <a:srgbClr val="FFFFFF"/>
                </a:solidFill>
                <a:latin typeface="Tahoma"/>
                <a:cs typeface="Tahoma"/>
              </a:rPr>
              <a:t>the</a:t>
            </a:r>
            <a:endParaRPr sz="2000">
              <a:latin typeface="Tahoma"/>
              <a:cs typeface="Tahoma"/>
            </a:endParaRPr>
          </a:p>
          <a:p>
            <a:pPr marL="12700">
              <a:lnSpc>
                <a:spcPct val="100000"/>
              </a:lnSpc>
            </a:pPr>
            <a:r>
              <a:rPr sz="2000" dirty="0">
                <a:solidFill>
                  <a:srgbClr val="FFFFFF"/>
                </a:solidFill>
                <a:latin typeface="Tahoma"/>
                <a:cs typeface="Tahoma"/>
              </a:rPr>
              <a:t>resectoscope can </a:t>
            </a:r>
            <a:r>
              <a:rPr sz="2000" spc="-5" dirty="0">
                <a:solidFill>
                  <a:srgbClr val="FFFFFF"/>
                </a:solidFill>
                <a:latin typeface="Tahoma"/>
                <a:cs typeface="Tahoma"/>
              </a:rPr>
              <a:t>be </a:t>
            </a:r>
            <a:r>
              <a:rPr sz="2000" dirty="0">
                <a:solidFill>
                  <a:srgbClr val="FFFFFF"/>
                </a:solidFill>
                <a:latin typeface="Tahoma"/>
                <a:cs typeface="Tahoma"/>
              </a:rPr>
              <a:t>removed </a:t>
            </a:r>
            <a:r>
              <a:rPr sz="2000" spc="-5" dirty="0">
                <a:solidFill>
                  <a:srgbClr val="FFFFFF"/>
                </a:solidFill>
                <a:latin typeface="Tahoma"/>
                <a:cs typeface="Tahoma"/>
              </a:rPr>
              <a:t>while the </a:t>
            </a:r>
            <a:r>
              <a:rPr sz="2000" dirty="0">
                <a:solidFill>
                  <a:srgbClr val="FFFFFF"/>
                </a:solidFill>
                <a:latin typeface="Tahoma"/>
                <a:cs typeface="Tahoma"/>
              </a:rPr>
              <a:t>sheath is </a:t>
            </a:r>
            <a:r>
              <a:rPr sz="2000" spc="-5" dirty="0">
                <a:solidFill>
                  <a:srgbClr val="FFFFFF"/>
                </a:solidFill>
                <a:latin typeface="Tahoma"/>
                <a:cs typeface="Tahoma"/>
              </a:rPr>
              <a:t>left </a:t>
            </a:r>
            <a:r>
              <a:rPr sz="2000" dirty="0">
                <a:solidFill>
                  <a:srgbClr val="FFFFFF"/>
                </a:solidFill>
                <a:latin typeface="Tahoma"/>
                <a:cs typeface="Tahoma"/>
              </a:rPr>
              <a:t>in</a:t>
            </a:r>
            <a:r>
              <a:rPr sz="2000" spc="-150" dirty="0">
                <a:solidFill>
                  <a:srgbClr val="FFFFFF"/>
                </a:solidFill>
                <a:latin typeface="Tahoma"/>
                <a:cs typeface="Tahoma"/>
              </a:rPr>
              <a:t> </a:t>
            </a:r>
            <a:r>
              <a:rPr sz="2000" dirty="0">
                <a:solidFill>
                  <a:srgbClr val="FFFFFF"/>
                </a:solidFill>
                <a:latin typeface="Tahoma"/>
                <a:cs typeface="Tahoma"/>
              </a:rPr>
              <a:t>place.</a:t>
            </a:r>
            <a:endParaRPr sz="2000">
              <a:latin typeface="Tahoma"/>
              <a:cs typeface="Tahoma"/>
            </a:endParaRPr>
          </a:p>
          <a:p>
            <a:pPr marL="12700" marR="5080">
              <a:lnSpc>
                <a:spcPct val="100000"/>
              </a:lnSpc>
              <a:spcBef>
                <a:spcPts val="480"/>
              </a:spcBef>
            </a:pPr>
            <a:r>
              <a:rPr sz="2000" spc="-5" dirty="0">
                <a:solidFill>
                  <a:srgbClr val="FFFFFF"/>
                </a:solidFill>
                <a:latin typeface="Tahoma"/>
                <a:cs typeface="Tahoma"/>
              </a:rPr>
              <a:t>In </a:t>
            </a:r>
            <a:r>
              <a:rPr sz="2000" dirty="0">
                <a:solidFill>
                  <a:srgbClr val="FFFFFF"/>
                </a:solidFill>
                <a:latin typeface="Tahoma"/>
                <a:cs typeface="Tahoma"/>
              </a:rPr>
              <a:t>cases of monopolar </a:t>
            </a:r>
            <a:r>
              <a:rPr sz="2000" spc="-5" dirty="0">
                <a:solidFill>
                  <a:srgbClr val="FFFFFF"/>
                </a:solidFill>
                <a:latin typeface="Tahoma"/>
                <a:cs typeface="Tahoma"/>
              </a:rPr>
              <a:t>high-frequency electrosurgery, the woman </a:t>
            </a:r>
            <a:r>
              <a:rPr sz="2000" dirty="0">
                <a:solidFill>
                  <a:srgbClr val="FFFFFF"/>
                </a:solidFill>
                <a:latin typeface="Tahoma"/>
                <a:cs typeface="Tahoma"/>
              </a:rPr>
              <a:t>must be  grounded and a nonelectrolyte, </a:t>
            </a:r>
            <a:r>
              <a:rPr sz="2000" spc="-5" dirty="0">
                <a:solidFill>
                  <a:srgbClr val="FFFFFF"/>
                </a:solidFill>
                <a:latin typeface="Tahoma"/>
                <a:cs typeface="Tahoma"/>
              </a:rPr>
              <a:t>non-conducting, distending </a:t>
            </a:r>
            <a:r>
              <a:rPr sz="2000" dirty="0">
                <a:solidFill>
                  <a:srgbClr val="FFFFFF"/>
                </a:solidFill>
                <a:latin typeface="Tahoma"/>
                <a:cs typeface="Tahoma"/>
              </a:rPr>
              <a:t>medium must  be</a:t>
            </a:r>
            <a:r>
              <a:rPr sz="2000" spc="-120" dirty="0">
                <a:solidFill>
                  <a:srgbClr val="FFFFFF"/>
                </a:solidFill>
                <a:latin typeface="Tahoma"/>
                <a:cs typeface="Tahoma"/>
              </a:rPr>
              <a:t> </a:t>
            </a:r>
            <a:r>
              <a:rPr sz="2000" dirty="0">
                <a:solidFill>
                  <a:srgbClr val="FFFFFF"/>
                </a:solidFill>
                <a:latin typeface="Tahoma"/>
                <a:cs typeface="Tahoma"/>
              </a:rPr>
              <a:t>used.</a:t>
            </a:r>
            <a:endParaRPr sz="2000">
              <a:latin typeface="Tahoma"/>
              <a:cs typeface="Tahoma"/>
            </a:endParaRPr>
          </a:p>
          <a:p>
            <a:pPr marL="12700">
              <a:lnSpc>
                <a:spcPct val="100000"/>
              </a:lnSpc>
              <a:spcBef>
                <a:spcPts val="480"/>
              </a:spcBef>
            </a:pPr>
            <a:r>
              <a:rPr sz="2000" dirty="0">
                <a:solidFill>
                  <a:srgbClr val="FFFFFF"/>
                </a:solidFill>
                <a:latin typeface="Tahoma"/>
                <a:cs typeface="Tahoma"/>
              </a:rPr>
              <a:t>The more modern </a:t>
            </a:r>
            <a:r>
              <a:rPr sz="2000" spc="-5" dirty="0">
                <a:solidFill>
                  <a:srgbClr val="FFFFFF"/>
                </a:solidFill>
                <a:latin typeface="Tahoma"/>
                <a:cs typeface="Tahoma"/>
              </a:rPr>
              <a:t>bipolar resectoscopes </a:t>
            </a:r>
            <a:r>
              <a:rPr sz="2000" dirty="0">
                <a:solidFill>
                  <a:srgbClr val="FFFFFF"/>
                </a:solidFill>
                <a:latin typeface="Tahoma"/>
                <a:cs typeface="Tahoma"/>
              </a:rPr>
              <a:t>are </a:t>
            </a:r>
            <a:r>
              <a:rPr sz="2000" spc="-5" dirty="0">
                <a:solidFill>
                  <a:srgbClr val="FFFFFF"/>
                </a:solidFill>
                <a:latin typeface="Tahoma"/>
                <a:cs typeface="Tahoma"/>
              </a:rPr>
              <a:t>used with</a:t>
            </a:r>
            <a:r>
              <a:rPr sz="2000" spc="-10" dirty="0">
                <a:solidFill>
                  <a:srgbClr val="FFFFFF"/>
                </a:solidFill>
                <a:latin typeface="Tahoma"/>
                <a:cs typeface="Tahoma"/>
              </a:rPr>
              <a:t> </a:t>
            </a:r>
            <a:r>
              <a:rPr sz="2000" spc="-5" dirty="0">
                <a:solidFill>
                  <a:srgbClr val="FFFFFF"/>
                </a:solidFill>
                <a:latin typeface="Tahoma"/>
                <a:cs typeface="Tahoma"/>
              </a:rPr>
              <a:t>saline-distending</a:t>
            </a:r>
            <a:endParaRPr sz="2000">
              <a:latin typeface="Tahoma"/>
              <a:cs typeface="Tahoma"/>
            </a:endParaRPr>
          </a:p>
          <a:p>
            <a:pPr marL="12700">
              <a:lnSpc>
                <a:spcPct val="100000"/>
              </a:lnSpc>
            </a:pPr>
            <a:r>
              <a:rPr sz="2000" dirty="0">
                <a:solidFill>
                  <a:srgbClr val="FFFFFF"/>
                </a:solidFill>
                <a:latin typeface="Tahoma"/>
                <a:cs typeface="Tahoma"/>
              </a:rPr>
              <a:t>media.</a:t>
            </a:r>
            <a:endParaRPr sz="2000">
              <a:latin typeface="Tahoma"/>
              <a:cs typeface="Tahoma"/>
            </a:endParaRPr>
          </a:p>
          <a:p>
            <a:pPr marL="12700">
              <a:lnSpc>
                <a:spcPct val="100000"/>
              </a:lnSpc>
              <a:spcBef>
                <a:spcPts val="480"/>
              </a:spcBef>
            </a:pPr>
            <a:r>
              <a:rPr sz="2000" spc="-5" dirty="0">
                <a:solidFill>
                  <a:srgbClr val="FFC000"/>
                </a:solidFill>
                <a:latin typeface="Tahoma"/>
                <a:cs typeface="Tahoma"/>
              </a:rPr>
              <a:t>New developments </a:t>
            </a:r>
            <a:r>
              <a:rPr sz="2000" dirty="0">
                <a:solidFill>
                  <a:srgbClr val="FFC000"/>
                </a:solidFill>
                <a:latin typeface="Tahoma"/>
                <a:cs typeface="Tahoma"/>
              </a:rPr>
              <a:t>in </a:t>
            </a:r>
            <a:r>
              <a:rPr sz="2000" spc="-5" dirty="0">
                <a:solidFill>
                  <a:srgbClr val="FFC000"/>
                </a:solidFill>
                <a:latin typeface="Tahoma"/>
                <a:cs typeface="Tahoma"/>
              </a:rPr>
              <a:t>resectoscopy </a:t>
            </a:r>
            <a:r>
              <a:rPr sz="2000" dirty="0">
                <a:solidFill>
                  <a:srgbClr val="FFC000"/>
                </a:solidFill>
                <a:latin typeface="Tahoma"/>
                <a:cs typeface="Tahoma"/>
              </a:rPr>
              <a:t>are based on </a:t>
            </a:r>
            <a:r>
              <a:rPr sz="2000" spc="-5" dirty="0">
                <a:solidFill>
                  <a:srgbClr val="FFC000"/>
                </a:solidFill>
                <a:latin typeface="Tahoma"/>
                <a:cs typeface="Tahoma"/>
              </a:rPr>
              <a:t>smaller </a:t>
            </a:r>
            <a:r>
              <a:rPr sz="2000" dirty="0">
                <a:solidFill>
                  <a:srgbClr val="FFC000"/>
                </a:solidFill>
                <a:latin typeface="Tahoma"/>
                <a:cs typeface="Tahoma"/>
              </a:rPr>
              <a:t>outer</a:t>
            </a:r>
            <a:r>
              <a:rPr sz="2000" spc="-75" dirty="0">
                <a:solidFill>
                  <a:srgbClr val="FFC000"/>
                </a:solidFill>
                <a:latin typeface="Tahoma"/>
                <a:cs typeface="Tahoma"/>
              </a:rPr>
              <a:t> </a:t>
            </a:r>
            <a:r>
              <a:rPr sz="2000" dirty="0">
                <a:solidFill>
                  <a:srgbClr val="FFC000"/>
                </a:solidFill>
                <a:latin typeface="Tahoma"/>
                <a:cs typeface="Tahoma"/>
              </a:rPr>
              <a:t>diameter</a:t>
            </a:r>
            <a:endParaRPr sz="2000">
              <a:latin typeface="Tahoma"/>
              <a:cs typeface="Tahoma"/>
            </a:endParaRPr>
          </a:p>
          <a:p>
            <a:pPr marL="12700">
              <a:lnSpc>
                <a:spcPct val="100000"/>
              </a:lnSpc>
            </a:pPr>
            <a:r>
              <a:rPr sz="2000" dirty="0">
                <a:solidFill>
                  <a:srgbClr val="FFC000"/>
                </a:solidFill>
                <a:latin typeface="Tahoma"/>
                <a:cs typeface="Tahoma"/>
              </a:rPr>
              <a:t>and </a:t>
            </a:r>
            <a:r>
              <a:rPr sz="2000" spc="-5" dirty="0">
                <a:solidFill>
                  <a:srgbClr val="FFC000"/>
                </a:solidFill>
                <a:latin typeface="Tahoma"/>
                <a:cs typeface="Tahoma"/>
              </a:rPr>
              <a:t>bipolar</a:t>
            </a:r>
            <a:r>
              <a:rPr sz="2000" spc="-30" dirty="0">
                <a:solidFill>
                  <a:srgbClr val="FFC000"/>
                </a:solidFill>
                <a:latin typeface="Tahoma"/>
                <a:cs typeface="Tahoma"/>
              </a:rPr>
              <a:t> </a:t>
            </a:r>
            <a:r>
              <a:rPr sz="2000" spc="-5" dirty="0">
                <a:solidFill>
                  <a:srgbClr val="FFC000"/>
                </a:solidFill>
                <a:latin typeface="Tahoma"/>
                <a:cs typeface="Tahoma"/>
              </a:rPr>
              <a:t>electrosurgery.</a:t>
            </a:r>
            <a:endParaRPr sz="2000">
              <a:latin typeface="Tahoma"/>
              <a:cs typeface="Tahoma"/>
            </a:endParaRPr>
          </a:p>
          <a:p>
            <a:pPr marL="12700" marR="74930">
              <a:lnSpc>
                <a:spcPts val="2920"/>
              </a:lnSpc>
              <a:spcBef>
                <a:spcPts val="105"/>
              </a:spcBef>
              <a:tabLst>
                <a:tab pos="808355" algn="l"/>
              </a:tabLst>
            </a:pPr>
            <a:r>
              <a:rPr sz="2000" dirty="0">
                <a:solidFill>
                  <a:srgbClr val="FFFFFF"/>
                </a:solidFill>
                <a:latin typeface="Tahoma"/>
                <a:cs typeface="Tahoma"/>
              </a:rPr>
              <a:t>about	</a:t>
            </a:r>
            <a:r>
              <a:rPr sz="2000" spc="-5" dirty="0">
                <a:solidFill>
                  <a:srgbClr val="FFFFFF"/>
                </a:solidFill>
                <a:latin typeface="Tahoma"/>
                <a:cs typeface="Tahoma"/>
              </a:rPr>
              <a:t>1000 </a:t>
            </a:r>
            <a:r>
              <a:rPr sz="2000" dirty="0">
                <a:solidFill>
                  <a:srgbClr val="FFFFFF"/>
                </a:solidFill>
                <a:latin typeface="Tahoma"/>
                <a:cs typeface="Tahoma"/>
              </a:rPr>
              <a:t>ml as </a:t>
            </a:r>
            <a:r>
              <a:rPr sz="2000" spc="-5" dirty="0">
                <a:solidFill>
                  <a:srgbClr val="FFFFFF"/>
                </a:solidFill>
                <a:latin typeface="Tahoma"/>
                <a:cs typeface="Tahoma"/>
              </a:rPr>
              <a:t>the </a:t>
            </a:r>
            <a:r>
              <a:rPr sz="2000" dirty="0">
                <a:solidFill>
                  <a:srgbClr val="FFFFFF"/>
                </a:solidFill>
                <a:latin typeface="Tahoma"/>
                <a:cs typeface="Tahoma"/>
              </a:rPr>
              <a:t>upper </a:t>
            </a:r>
            <a:r>
              <a:rPr sz="2000" spc="-5" dirty="0">
                <a:solidFill>
                  <a:srgbClr val="FFFFFF"/>
                </a:solidFill>
                <a:latin typeface="Tahoma"/>
                <a:cs typeface="Tahoma"/>
              </a:rPr>
              <a:t>limit </a:t>
            </a:r>
            <a:r>
              <a:rPr sz="2000" dirty="0">
                <a:solidFill>
                  <a:srgbClr val="FFFFFF"/>
                </a:solidFill>
                <a:latin typeface="Tahoma"/>
                <a:cs typeface="Tahoma"/>
              </a:rPr>
              <a:t>of </a:t>
            </a:r>
            <a:r>
              <a:rPr sz="2000" spc="-5" dirty="0">
                <a:solidFill>
                  <a:srgbClr val="FFFFFF"/>
                </a:solidFill>
                <a:latin typeface="Tahoma"/>
                <a:cs typeface="Tahoma"/>
              </a:rPr>
              <a:t>non-electrolit</a:t>
            </a:r>
            <a:r>
              <a:rPr sz="2000" spc="5" dirty="0">
                <a:solidFill>
                  <a:srgbClr val="FFFFFF"/>
                </a:solidFill>
                <a:latin typeface="Tahoma"/>
                <a:cs typeface="Tahoma"/>
              </a:rPr>
              <a:t> </a:t>
            </a:r>
            <a:r>
              <a:rPr sz="2000" dirty="0">
                <a:solidFill>
                  <a:srgbClr val="FFFFFF"/>
                </a:solidFill>
                <a:latin typeface="Tahoma"/>
                <a:cs typeface="Tahoma"/>
              </a:rPr>
              <a:t>solutions</a:t>
            </a:r>
            <a:r>
              <a:rPr sz="2000" spc="-80" dirty="0">
                <a:solidFill>
                  <a:srgbClr val="FFFFFF"/>
                </a:solidFill>
                <a:latin typeface="Tahoma"/>
                <a:cs typeface="Tahoma"/>
              </a:rPr>
              <a:t> </a:t>
            </a:r>
            <a:r>
              <a:rPr sz="2000" dirty="0">
                <a:solidFill>
                  <a:srgbClr val="FFFFFF"/>
                </a:solidFill>
                <a:latin typeface="Tahoma"/>
                <a:cs typeface="Tahoma"/>
              </a:rPr>
              <a:t>intravasation.  about </a:t>
            </a:r>
            <a:r>
              <a:rPr sz="2000" spc="-5" dirty="0">
                <a:solidFill>
                  <a:srgbClr val="FFFFFF"/>
                </a:solidFill>
                <a:latin typeface="Tahoma"/>
                <a:cs typeface="Tahoma"/>
              </a:rPr>
              <a:t>2500 </a:t>
            </a:r>
            <a:r>
              <a:rPr sz="2000" dirty="0">
                <a:solidFill>
                  <a:srgbClr val="FFFFFF"/>
                </a:solidFill>
                <a:latin typeface="Tahoma"/>
                <a:cs typeface="Tahoma"/>
              </a:rPr>
              <a:t>ml as </a:t>
            </a:r>
            <a:r>
              <a:rPr sz="2000" spc="-5" dirty="0">
                <a:solidFill>
                  <a:srgbClr val="FFFFFF"/>
                </a:solidFill>
                <a:latin typeface="Tahoma"/>
                <a:cs typeface="Tahoma"/>
              </a:rPr>
              <a:t>the </a:t>
            </a:r>
            <a:r>
              <a:rPr sz="2000" dirty="0">
                <a:solidFill>
                  <a:srgbClr val="FFFFFF"/>
                </a:solidFill>
                <a:latin typeface="Tahoma"/>
                <a:cs typeface="Tahoma"/>
              </a:rPr>
              <a:t>upper </a:t>
            </a:r>
            <a:r>
              <a:rPr sz="2000" spc="-5" dirty="0">
                <a:solidFill>
                  <a:srgbClr val="FFFFFF"/>
                </a:solidFill>
                <a:latin typeface="Tahoma"/>
                <a:cs typeface="Tahoma"/>
              </a:rPr>
              <a:t>limit </a:t>
            </a:r>
            <a:r>
              <a:rPr sz="2000" dirty="0">
                <a:solidFill>
                  <a:srgbClr val="FFFFFF"/>
                </a:solidFill>
                <a:latin typeface="Tahoma"/>
                <a:cs typeface="Tahoma"/>
              </a:rPr>
              <a:t>of saline</a:t>
            </a:r>
            <a:r>
              <a:rPr sz="2000" spc="-80" dirty="0">
                <a:solidFill>
                  <a:srgbClr val="FFFFFF"/>
                </a:solidFill>
                <a:latin typeface="Tahoma"/>
                <a:cs typeface="Tahoma"/>
              </a:rPr>
              <a:t> </a:t>
            </a:r>
            <a:r>
              <a:rPr sz="2000" dirty="0">
                <a:solidFill>
                  <a:srgbClr val="FFFFFF"/>
                </a:solidFill>
                <a:latin typeface="Tahoma"/>
                <a:cs typeface="Tahoma"/>
              </a:rPr>
              <a:t>intravasation.</a:t>
            </a:r>
            <a:endParaRPr sz="2000">
              <a:latin typeface="Tahoma"/>
              <a:cs typeface="Tahoma"/>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147637" y="311150"/>
            <a:ext cx="3333750" cy="3333750"/>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3995801" y="349122"/>
            <a:ext cx="4464050" cy="3351276"/>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79387" y="3933825"/>
            <a:ext cx="3667125" cy="2552700"/>
          </a:xfrm>
          <a:prstGeom prst="rect">
            <a:avLst/>
          </a:prstGeom>
          <a:blipFill>
            <a:blip r:embed="rId4" cstate="print"/>
            <a:stretch>
              <a:fillRect/>
            </a:stretch>
          </a:blipFill>
        </p:spPr>
        <p:txBody>
          <a:bodyPr wrap="square" lIns="0" tIns="0" rIns="0" bIns="0" rtlCol="0"/>
          <a:lstStyle/>
          <a:p>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62000" y="1447800"/>
            <a:ext cx="7848600" cy="3046988"/>
          </a:xfrm>
          <a:prstGeom prst="rect">
            <a:avLst/>
          </a:prstGeom>
        </p:spPr>
        <p:txBody>
          <a:bodyPr wrap="square">
            <a:spAutoFit/>
          </a:bodyPr>
          <a:lstStyle/>
          <a:p>
            <a:r>
              <a:rPr lang="tr-TR" sz="3200" dirty="0" err="1">
                <a:solidFill>
                  <a:schemeClr val="bg1"/>
                </a:solidFill>
              </a:rPr>
              <a:t>Histeroskopik</a:t>
            </a:r>
            <a:r>
              <a:rPr lang="tr-TR" sz="3200" dirty="0">
                <a:solidFill>
                  <a:schemeClr val="bg1"/>
                </a:solidFill>
              </a:rPr>
              <a:t> </a:t>
            </a:r>
            <a:r>
              <a:rPr lang="tr-TR" sz="3200" dirty="0" smtClean="0">
                <a:solidFill>
                  <a:schemeClr val="bg1"/>
                </a:solidFill>
              </a:rPr>
              <a:t>cerrahi konvansiyonel cerrahiye alternatif olarak</a:t>
            </a:r>
            <a:endParaRPr lang="tr-TR" sz="3200" dirty="0">
              <a:solidFill>
                <a:schemeClr val="bg1"/>
              </a:solidFill>
            </a:endParaRPr>
          </a:p>
          <a:p>
            <a:r>
              <a:rPr lang="tr-TR" sz="3200" dirty="0" smtClean="0">
                <a:solidFill>
                  <a:schemeClr val="bg1"/>
                </a:solidFill>
              </a:rPr>
              <a:t>1970'lerin </a:t>
            </a:r>
            <a:r>
              <a:rPr lang="tr-TR" sz="3200" dirty="0">
                <a:solidFill>
                  <a:schemeClr val="bg1"/>
                </a:solidFill>
              </a:rPr>
              <a:t>sonunda ilk </a:t>
            </a:r>
            <a:r>
              <a:rPr lang="tr-TR" sz="3200" dirty="0" smtClean="0">
                <a:solidFill>
                  <a:schemeClr val="bg1"/>
                </a:solidFill>
              </a:rPr>
              <a:t>olarak kullanıma girdi</a:t>
            </a:r>
            <a:endParaRPr lang="tr-TR" sz="3200" dirty="0">
              <a:solidFill>
                <a:schemeClr val="bg1"/>
              </a:solidFill>
            </a:endParaRPr>
          </a:p>
          <a:p>
            <a:r>
              <a:rPr lang="tr-TR" sz="3200" dirty="0" err="1" smtClean="0">
                <a:solidFill>
                  <a:schemeClr val="bg1"/>
                </a:solidFill>
              </a:rPr>
              <a:t>Monopolar</a:t>
            </a:r>
            <a:r>
              <a:rPr lang="tr-TR" sz="3200" dirty="0" smtClean="0">
                <a:solidFill>
                  <a:schemeClr val="bg1"/>
                </a:solidFill>
              </a:rPr>
              <a:t>…</a:t>
            </a:r>
          </a:p>
          <a:p>
            <a:r>
              <a:rPr lang="tr-TR" sz="3200" dirty="0" err="1" smtClean="0">
                <a:solidFill>
                  <a:schemeClr val="bg1"/>
                </a:solidFill>
              </a:rPr>
              <a:t>Bipolar</a:t>
            </a:r>
            <a:r>
              <a:rPr lang="tr-TR" sz="3200" dirty="0" smtClean="0">
                <a:solidFill>
                  <a:schemeClr val="bg1"/>
                </a:solidFill>
              </a:rPr>
              <a:t>,,,</a:t>
            </a:r>
          </a:p>
          <a:p>
            <a:r>
              <a:rPr lang="tr-TR" sz="3200" dirty="0" err="1" smtClean="0">
                <a:solidFill>
                  <a:schemeClr val="bg1"/>
                </a:solidFill>
              </a:rPr>
              <a:t>Morsellatör</a:t>
            </a:r>
            <a:r>
              <a:rPr lang="tr-TR" sz="3200" dirty="0" smtClean="0">
                <a:solidFill>
                  <a:schemeClr val="bg1"/>
                </a:solidFill>
              </a:rPr>
              <a:t>…</a:t>
            </a:r>
            <a:endParaRPr lang="tr-TR" sz="3200" dirty="0">
              <a:solidFill>
                <a:schemeClr val="bg1"/>
              </a:solidFill>
            </a:endParaRPr>
          </a:p>
        </p:txBody>
      </p:sp>
    </p:spTree>
    <p:extLst>
      <p:ext uri="{BB962C8B-B14F-4D97-AF65-F5344CB8AC3E}">
        <p14:creationId xmlns:p14="http://schemas.microsoft.com/office/powerpoint/2010/main" val="366920774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12291" y="507491"/>
            <a:ext cx="4809744" cy="899160"/>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4890515" y="507491"/>
            <a:ext cx="890015" cy="899160"/>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5049011" y="507491"/>
            <a:ext cx="1776984" cy="899160"/>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6094476" y="507491"/>
            <a:ext cx="894587" cy="899160"/>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6257544" y="507491"/>
            <a:ext cx="2249424" cy="899160"/>
          </a:xfrm>
          <a:prstGeom prst="rect">
            <a:avLst/>
          </a:prstGeom>
          <a:blipFill>
            <a:blip r:embed="rId6" cstate="print"/>
            <a:stretch>
              <a:fillRect/>
            </a:stretch>
          </a:blipFill>
        </p:spPr>
        <p:txBody>
          <a:bodyPr wrap="square" lIns="0" tIns="0" rIns="0" bIns="0" rtlCol="0"/>
          <a:lstStyle/>
          <a:p>
            <a:endParaRPr/>
          </a:p>
        </p:txBody>
      </p:sp>
      <p:sp>
        <p:nvSpPr>
          <p:cNvPr id="7" name="object 7"/>
          <p:cNvSpPr/>
          <p:nvPr/>
        </p:nvSpPr>
        <p:spPr>
          <a:xfrm>
            <a:off x="7775447" y="507491"/>
            <a:ext cx="896111" cy="899160"/>
          </a:xfrm>
          <a:prstGeom prst="rect">
            <a:avLst/>
          </a:prstGeom>
          <a:blipFill>
            <a:blip r:embed="rId5" cstate="print"/>
            <a:stretch>
              <a:fillRect/>
            </a:stretch>
          </a:blipFill>
        </p:spPr>
        <p:txBody>
          <a:bodyPr wrap="square" lIns="0" tIns="0" rIns="0" bIns="0" rtlCol="0"/>
          <a:lstStyle/>
          <a:p>
            <a:endParaRPr/>
          </a:p>
        </p:txBody>
      </p:sp>
      <p:sp>
        <p:nvSpPr>
          <p:cNvPr id="8" name="object 8"/>
          <p:cNvSpPr txBox="1">
            <a:spLocks noGrp="1"/>
          </p:cNvSpPr>
          <p:nvPr>
            <p:ph type="title"/>
          </p:nvPr>
        </p:nvSpPr>
        <p:spPr>
          <a:prstGeom prst="rect">
            <a:avLst/>
          </a:prstGeom>
        </p:spPr>
        <p:txBody>
          <a:bodyPr vert="horz" wrap="square" lIns="0" tIns="152400" rIns="0" bIns="0" rtlCol="0">
            <a:spAutoFit/>
          </a:bodyPr>
          <a:lstStyle/>
          <a:p>
            <a:pPr marL="392430">
              <a:lnSpc>
                <a:spcPts val="5255"/>
              </a:lnSpc>
            </a:pPr>
            <a:r>
              <a:rPr dirty="0"/>
              <a:t>Electrocautery and</a:t>
            </a:r>
            <a:r>
              <a:rPr spc="-125" dirty="0"/>
              <a:t> </a:t>
            </a:r>
            <a:r>
              <a:rPr spc="-5" dirty="0"/>
              <a:t>Laser</a:t>
            </a:r>
          </a:p>
        </p:txBody>
      </p:sp>
      <p:sp>
        <p:nvSpPr>
          <p:cNvPr id="9" name="object 9"/>
          <p:cNvSpPr/>
          <p:nvPr/>
        </p:nvSpPr>
        <p:spPr>
          <a:xfrm>
            <a:off x="352043" y="1927860"/>
            <a:ext cx="2322576" cy="499872"/>
          </a:xfrm>
          <a:prstGeom prst="rect">
            <a:avLst/>
          </a:prstGeom>
          <a:blipFill>
            <a:blip r:embed="rId7" cstate="print"/>
            <a:stretch>
              <a:fillRect/>
            </a:stretch>
          </a:blipFill>
        </p:spPr>
        <p:txBody>
          <a:bodyPr wrap="square" lIns="0" tIns="0" rIns="0" bIns="0" rtlCol="0"/>
          <a:lstStyle/>
          <a:p>
            <a:endParaRPr/>
          </a:p>
        </p:txBody>
      </p:sp>
      <p:sp>
        <p:nvSpPr>
          <p:cNvPr id="10" name="object 10"/>
          <p:cNvSpPr/>
          <p:nvPr/>
        </p:nvSpPr>
        <p:spPr>
          <a:xfrm>
            <a:off x="2266188" y="1927860"/>
            <a:ext cx="502919" cy="499872"/>
          </a:xfrm>
          <a:prstGeom prst="rect">
            <a:avLst/>
          </a:prstGeom>
          <a:blipFill>
            <a:blip r:embed="rId8" cstate="print"/>
            <a:stretch>
              <a:fillRect/>
            </a:stretch>
          </a:blipFill>
        </p:spPr>
        <p:txBody>
          <a:bodyPr wrap="square" lIns="0" tIns="0" rIns="0" bIns="0" rtlCol="0"/>
          <a:lstStyle/>
          <a:p>
            <a:endParaRPr/>
          </a:p>
        </p:txBody>
      </p:sp>
      <p:sp>
        <p:nvSpPr>
          <p:cNvPr id="11" name="object 11"/>
          <p:cNvSpPr/>
          <p:nvPr/>
        </p:nvSpPr>
        <p:spPr>
          <a:xfrm>
            <a:off x="2360676" y="1927860"/>
            <a:ext cx="6783324" cy="499872"/>
          </a:xfrm>
          <a:prstGeom prst="rect">
            <a:avLst/>
          </a:prstGeom>
          <a:blipFill>
            <a:blip r:embed="rId9" cstate="print"/>
            <a:stretch>
              <a:fillRect/>
            </a:stretch>
          </a:blipFill>
        </p:spPr>
        <p:txBody>
          <a:bodyPr wrap="square" lIns="0" tIns="0" rIns="0" bIns="0" rtlCol="0"/>
          <a:lstStyle/>
          <a:p>
            <a:endParaRPr/>
          </a:p>
        </p:txBody>
      </p:sp>
      <p:sp>
        <p:nvSpPr>
          <p:cNvPr id="12" name="object 12"/>
          <p:cNvSpPr/>
          <p:nvPr/>
        </p:nvSpPr>
        <p:spPr>
          <a:xfrm>
            <a:off x="352043" y="2293620"/>
            <a:ext cx="5571744" cy="499872"/>
          </a:xfrm>
          <a:prstGeom prst="rect">
            <a:avLst/>
          </a:prstGeom>
          <a:blipFill>
            <a:blip r:embed="rId10" cstate="print"/>
            <a:stretch>
              <a:fillRect/>
            </a:stretch>
          </a:blipFill>
        </p:spPr>
        <p:txBody>
          <a:bodyPr wrap="square" lIns="0" tIns="0" rIns="0" bIns="0" rtlCol="0"/>
          <a:lstStyle/>
          <a:p>
            <a:endParaRPr/>
          </a:p>
        </p:txBody>
      </p:sp>
      <p:sp>
        <p:nvSpPr>
          <p:cNvPr id="13" name="object 13"/>
          <p:cNvSpPr/>
          <p:nvPr/>
        </p:nvSpPr>
        <p:spPr>
          <a:xfrm>
            <a:off x="5515355" y="2293620"/>
            <a:ext cx="501396" cy="499872"/>
          </a:xfrm>
          <a:prstGeom prst="rect">
            <a:avLst/>
          </a:prstGeom>
          <a:blipFill>
            <a:blip r:embed="rId8" cstate="print"/>
            <a:stretch>
              <a:fillRect/>
            </a:stretch>
          </a:blipFill>
        </p:spPr>
        <p:txBody>
          <a:bodyPr wrap="square" lIns="0" tIns="0" rIns="0" bIns="0" rtlCol="0"/>
          <a:lstStyle/>
          <a:p>
            <a:endParaRPr/>
          </a:p>
        </p:txBody>
      </p:sp>
      <p:sp>
        <p:nvSpPr>
          <p:cNvPr id="14" name="object 14"/>
          <p:cNvSpPr/>
          <p:nvPr/>
        </p:nvSpPr>
        <p:spPr>
          <a:xfrm>
            <a:off x="5608320" y="2293620"/>
            <a:ext cx="3325368" cy="499872"/>
          </a:xfrm>
          <a:prstGeom prst="rect">
            <a:avLst/>
          </a:prstGeom>
          <a:blipFill>
            <a:blip r:embed="rId11" cstate="print"/>
            <a:stretch>
              <a:fillRect/>
            </a:stretch>
          </a:blipFill>
        </p:spPr>
        <p:txBody>
          <a:bodyPr wrap="square" lIns="0" tIns="0" rIns="0" bIns="0" rtlCol="0"/>
          <a:lstStyle/>
          <a:p>
            <a:endParaRPr/>
          </a:p>
        </p:txBody>
      </p:sp>
      <p:sp>
        <p:nvSpPr>
          <p:cNvPr id="15" name="object 15"/>
          <p:cNvSpPr/>
          <p:nvPr/>
        </p:nvSpPr>
        <p:spPr>
          <a:xfrm>
            <a:off x="352043" y="2659379"/>
            <a:ext cx="2583180" cy="499872"/>
          </a:xfrm>
          <a:prstGeom prst="rect">
            <a:avLst/>
          </a:prstGeom>
          <a:blipFill>
            <a:blip r:embed="rId12" cstate="print"/>
            <a:stretch>
              <a:fillRect/>
            </a:stretch>
          </a:blipFill>
        </p:spPr>
        <p:txBody>
          <a:bodyPr wrap="square" lIns="0" tIns="0" rIns="0" bIns="0" rtlCol="0"/>
          <a:lstStyle/>
          <a:p>
            <a:endParaRPr/>
          </a:p>
        </p:txBody>
      </p:sp>
      <p:sp>
        <p:nvSpPr>
          <p:cNvPr id="16" name="object 16"/>
          <p:cNvSpPr/>
          <p:nvPr/>
        </p:nvSpPr>
        <p:spPr>
          <a:xfrm>
            <a:off x="2526792" y="2659379"/>
            <a:ext cx="2176272" cy="499872"/>
          </a:xfrm>
          <a:prstGeom prst="rect">
            <a:avLst/>
          </a:prstGeom>
          <a:blipFill>
            <a:blip r:embed="rId13" cstate="print"/>
            <a:stretch>
              <a:fillRect/>
            </a:stretch>
          </a:blipFill>
        </p:spPr>
        <p:txBody>
          <a:bodyPr wrap="square" lIns="0" tIns="0" rIns="0" bIns="0" rtlCol="0"/>
          <a:lstStyle/>
          <a:p>
            <a:endParaRPr/>
          </a:p>
        </p:txBody>
      </p:sp>
      <p:sp>
        <p:nvSpPr>
          <p:cNvPr id="17" name="object 17"/>
          <p:cNvSpPr/>
          <p:nvPr/>
        </p:nvSpPr>
        <p:spPr>
          <a:xfrm>
            <a:off x="4294632" y="2659379"/>
            <a:ext cx="502920" cy="499872"/>
          </a:xfrm>
          <a:prstGeom prst="rect">
            <a:avLst/>
          </a:prstGeom>
          <a:blipFill>
            <a:blip r:embed="rId8" cstate="print"/>
            <a:stretch>
              <a:fillRect/>
            </a:stretch>
          </a:blipFill>
        </p:spPr>
        <p:txBody>
          <a:bodyPr wrap="square" lIns="0" tIns="0" rIns="0" bIns="0" rtlCol="0"/>
          <a:lstStyle/>
          <a:p>
            <a:endParaRPr/>
          </a:p>
        </p:txBody>
      </p:sp>
      <p:sp>
        <p:nvSpPr>
          <p:cNvPr id="18" name="object 18"/>
          <p:cNvSpPr/>
          <p:nvPr/>
        </p:nvSpPr>
        <p:spPr>
          <a:xfrm>
            <a:off x="4389120" y="2659379"/>
            <a:ext cx="778763" cy="499872"/>
          </a:xfrm>
          <a:prstGeom prst="rect">
            <a:avLst/>
          </a:prstGeom>
          <a:blipFill>
            <a:blip r:embed="rId14" cstate="print"/>
            <a:stretch>
              <a:fillRect/>
            </a:stretch>
          </a:blipFill>
        </p:spPr>
        <p:txBody>
          <a:bodyPr wrap="square" lIns="0" tIns="0" rIns="0" bIns="0" rtlCol="0"/>
          <a:lstStyle/>
          <a:p>
            <a:endParaRPr/>
          </a:p>
        </p:txBody>
      </p:sp>
      <p:sp>
        <p:nvSpPr>
          <p:cNvPr id="19" name="object 19"/>
          <p:cNvSpPr/>
          <p:nvPr/>
        </p:nvSpPr>
        <p:spPr>
          <a:xfrm>
            <a:off x="4759452" y="2659379"/>
            <a:ext cx="518160" cy="499872"/>
          </a:xfrm>
          <a:prstGeom prst="rect">
            <a:avLst/>
          </a:prstGeom>
          <a:blipFill>
            <a:blip r:embed="rId15" cstate="print"/>
            <a:stretch>
              <a:fillRect/>
            </a:stretch>
          </a:blipFill>
        </p:spPr>
        <p:txBody>
          <a:bodyPr wrap="square" lIns="0" tIns="0" rIns="0" bIns="0" rtlCol="0"/>
          <a:lstStyle/>
          <a:p>
            <a:endParaRPr/>
          </a:p>
        </p:txBody>
      </p:sp>
      <p:sp>
        <p:nvSpPr>
          <p:cNvPr id="20" name="object 20"/>
          <p:cNvSpPr/>
          <p:nvPr/>
        </p:nvSpPr>
        <p:spPr>
          <a:xfrm>
            <a:off x="4869179" y="2659379"/>
            <a:ext cx="2043683" cy="499872"/>
          </a:xfrm>
          <a:prstGeom prst="rect">
            <a:avLst/>
          </a:prstGeom>
          <a:blipFill>
            <a:blip r:embed="rId16" cstate="print"/>
            <a:stretch>
              <a:fillRect/>
            </a:stretch>
          </a:blipFill>
        </p:spPr>
        <p:txBody>
          <a:bodyPr wrap="square" lIns="0" tIns="0" rIns="0" bIns="0" rtlCol="0"/>
          <a:lstStyle/>
          <a:p>
            <a:endParaRPr/>
          </a:p>
        </p:txBody>
      </p:sp>
      <p:sp>
        <p:nvSpPr>
          <p:cNvPr id="21" name="object 21"/>
          <p:cNvSpPr/>
          <p:nvPr/>
        </p:nvSpPr>
        <p:spPr>
          <a:xfrm>
            <a:off x="6504431" y="2659379"/>
            <a:ext cx="504444" cy="499872"/>
          </a:xfrm>
          <a:prstGeom prst="rect">
            <a:avLst/>
          </a:prstGeom>
          <a:blipFill>
            <a:blip r:embed="rId8" cstate="print"/>
            <a:stretch>
              <a:fillRect/>
            </a:stretch>
          </a:blipFill>
        </p:spPr>
        <p:txBody>
          <a:bodyPr wrap="square" lIns="0" tIns="0" rIns="0" bIns="0" rtlCol="0"/>
          <a:lstStyle/>
          <a:p>
            <a:endParaRPr/>
          </a:p>
        </p:txBody>
      </p:sp>
      <p:sp>
        <p:nvSpPr>
          <p:cNvPr id="22" name="object 22"/>
          <p:cNvSpPr/>
          <p:nvPr/>
        </p:nvSpPr>
        <p:spPr>
          <a:xfrm>
            <a:off x="352043" y="3098292"/>
            <a:ext cx="1261872" cy="499872"/>
          </a:xfrm>
          <a:prstGeom prst="rect">
            <a:avLst/>
          </a:prstGeom>
          <a:blipFill>
            <a:blip r:embed="rId17" cstate="print"/>
            <a:stretch>
              <a:fillRect/>
            </a:stretch>
          </a:blipFill>
        </p:spPr>
        <p:txBody>
          <a:bodyPr wrap="square" lIns="0" tIns="0" rIns="0" bIns="0" rtlCol="0"/>
          <a:lstStyle/>
          <a:p>
            <a:endParaRPr/>
          </a:p>
        </p:txBody>
      </p:sp>
      <p:sp>
        <p:nvSpPr>
          <p:cNvPr id="23" name="object 23"/>
          <p:cNvSpPr/>
          <p:nvPr/>
        </p:nvSpPr>
        <p:spPr>
          <a:xfrm>
            <a:off x="1205483" y="3098292"/>
            <a:ext cx="504443" cy="499872"/>
          </a:xfrm>
          <a:prstGeom prst="rect">
            <a:avLst/>
          </a:prstGeom>
          <a:blipFill>
            <a:blip r:embed="rId8" cstate="print"/>
            <a:stretch>
              <a:fillRect/>
            </a:stretch>
          </a:blipFill>
        </p:spPr>
        <p:txBody>
          <a:bodyPr wrap="square" lIns="0" tIns="0" rIns="0" bIns="0" rtlCol="0"/>
          <a:lstStyle/>
          <a:p>
            <a:endParaRPr/>
          </a:p>
        </p:txBody>
      </p:sp>
      <p:sp>
        <p:nvSpPr>
          <p:cNvPr id="24" name="object 24"/>
          <p:cNvSpPr/>
          <p:nvPr/>
        </p:nvSpPr>
        <p:spPr>
          <a:xfrm>
            <a:off x="1301496" y="3098292"/>
            <a:ext cx="1133855" cy="499872"/>
          </a:xfrm>
          <a:prstGeom prst="rect">
            <a:avLst/>
          </a:prstGeom>
          <a:blipFill>
            <a:blip r:embed="rId18" cstate="print"/>
            <a:stretch>
              <a:fillRect/>
            </a:stretch>
          </a:blipFill>
        </p:spPr>
        <p:txBody>
          <a:bodyPr wrap="square" lIns="0" tIns="0" rIns="0" bIns="0" rtlCol="0"/>
          <a:lstStyle/>
          <a:p>
            <a:endParaRPr/>
          </a:p>
        </p:txBody>
      </p:sp>
      <p:sp>
        <p:nvSpPr>
          <p:cNvPr id="25" name="object 25"/>
          <p:cNvSpPr/>
          <p:nvPr/>
        </p:nvSpPr>
        <p:spPr>
          <a:xfrm>
            <a:off x="2026920" y="3098292"/>
            <a:ext cx="1979676" cy="499872"/>
          </a:xfrm>
          <a:prstGeom prst="rect">
            <a:avLst/>
          </a:prstGeom>
          <a:blipFill>
            <a:blip r:embed="rId19" cstate="print"/>
            <a:stretch>
              <a:fillRect/>
            </a:stretch>
          </a:blipFill>
        </p:spPr>
        <p:txBody>
          <a:bodyPr wrap="square" lIns="0" tIns="0" rIns="0" bIns="0" rtlCol="0"/>
          <a:lstStyle/>
          <a:p>
            <a:endParaRPr/>
          </a:p>
        </p:txBody>
      </p:sp>
      <p:sp>
        <p:nvSpPr>
          <p:cNvPr id="26" name="object 26"/>
          <p:cNvSpPr/>
          <p:nvPr/>
        </p:nvSpPr>
        <p:spPr>
          <a:xfrm>
            <a:off x="3598164" y="3098292"/>
            <a:ext cx="606551" cy="499872"/>
          </a:xfrm>
          <a:prstGeom prst="rect">
            <a:avLst/>
          </a:prstGeom>
          <a:blipFill>
            <a:blip r:embed="rId20" cstate="print"/>
            <a:stretch>
              <a:fillRect/>
            </a:stretch>
          </a:blipFill>
        </p:spPr>
        <p:txBody>
          <a:bodyPr wrap="square" lIns="0" tIns="0" rIns="0" bIns="0" rtlCol="0"/>
          <a:lstStyle/>
          <a:p>
            <a:endParaRPr/>
          </a:p>
        </p:txBody>
      </p:sp>
      <p:sp>
        <p:nvSpPr>
          <p:cNvPr id="27" name="object 27"/>
          <p:cNvSpPr/>
          <p:nvPr/>
        </p:nvSpPr>
        <p:spPr>
          <a:xfrm>
            <a:off x="3796284" y="3098292"/>
            <a:ext cx="1371600" cy="499872"/>
          </a:xfrm>
          <a:prstGeom prst="rect">
            <a:avLst/>
          </a:prstGeom>
          <a:blipFill>
            <a:blip r:embed="rId21" cstate="print"/>
            <a:stretch>
              <a:fillRect/>
            </a:stretch>
          </a:blipFill>
        </p:spPr>
        <p:txBody>
          <a:bodyPr wrap="square" lIns="0" tIns="0" rIns="0" bIns="0" rtlCol="0"/>
          <a:lstStyle/>
          <a:p>
            <a:endParaRPr/>
          </a:p>
        </p:txBody>
      </p:sp>
      <p:sp>
        <p:nvSpPr>
          <p:cNvPr id="28" name="object 28"/>
          <p:cNvSpPr/>
          <p:nvPr/>
        </p:nvSpPr>
        <p:spPr>
          <a:xfrm>
            <a:off x="4759452" y="3098292"/>
            <a:ext cx="574548" cy="499872"/>
          </a:xfrm>
          <a:prstGeom prst="rect">
            <a:avLst/>
          </a:prstGeom>
          <a:blipFill>
            <a:blip r:embed="rId22" cstate="print"/>
            <a:stretch>
              <a:fillRect/>
            </a:stretch>
          </a:blipFill>
        </p:spPr>
        <p:txBody>
          <a:bodyPr wrap="square" lIns="0" tIns="0" rIns="0" bIns="0" rtlCol="0"/>
          <a:lstStyle/>
          <a:p>
            <a:endParaRPr/>
          </a:p>
        </p:txBody>
      </p:sp>
      <p:sp>
        <p:nvSpPr>
          <p:cNvPr id="29" name="object 29"/>
          <p:cNvSpPr/>
          <p:nvPr/>
        </p:nvSpPr>
        <p:spPr>
          <a:xfrm>
            <a:off x="4925567" y="3098292"/>
            <a:ext cx="1732788" cy="499872"/>
          </a:xfrm>
          <a:prstGeom prst="rect">
            <a:avLst/>
          </a:prstGeom>
          <a:blipFill>
            <a:blip r:embed="rId23" cstate="print"/>
            <a:stretch>
              <a:fillRect/>
            </a:stretch>
          </a:blipFill>
        </p:spPr>
        <p:txBody>
          <a:bodyPr wrap="square" lIns="0" tIns="0" rIns="0" bIns="0" rtlCol="0"/>
          <a:lstStyle/>
          <a:p>
            <a:endParaRPr/>
          </a:p>
        </p:txBody>
      </p:sp>
      <p:sp>
        <p:nvSpPr>
          <p:cNvPr id="30" name="object 30"/>
          <p:cNvSpPr/>
          <p:nvPr/>
        </p:nvSpPr>
        <p:spPr>
          <a:xfrm>
            <a:off x="6249923" y="3098292"/>
            <a:ext cx="574548" cy="499872"/>
          </a:xfrm>
          <a:prstGeom prst="rect">
            <a:avLst/>
          </a:prstGeom>
          <a:blipFill>
            <a:blip r:embed="rId22" cstate="print"/>
            <a:stretch>
              <a:fillRect/>
            </a:stretch>
          </a:blipFill>
        </p:spPr>
        <p:txBody>
          <a:bodyPr wrap="square" lIns="0" tIns="0" rIns="0" bIns="0" rtlCol="0"/>
          <a:lstStyle/>
          <a:p>
            <a:endParaRPr/>
          </a:p>
        </p:txBody>
      </p:sp>
      <p:sp>
        <p:nvSpPr>
          <p:cNvPr id="31" name="object 31"/>
          <p:cNvSpPr/>
          <p:nvPr/>
        </p:nvSpPr>
        <p:spPr>
          <a:xfrm>
            <a:off x="6416040" y="3098292"/>
            <a:ext cx="1280160" cy="499872"/>
          </a:xfrm>
          <a:prstGeom prst="rect">
            <a:avLst/>
          </a:prstGeom>
          <a:blipFill>
            <a:blip r:embed="rId24" cstate="print"/>
            <a:stretch>
              <a:fillRect/>
            </a:stretch>
          </a:blipFill>
        </p:spPr>
        <p:txBody>
          <a:bodyPr wrap="square" lIns="0" tIns="0" rIns="0" bIns="0" rtlCol="0"/>
          <a:lstStyle/>
          <a:p>
            <a:endParaRPr/>
          </a:p>
        </p:txBody>
      </p:sp>
      <p:sp>
        <p:nvSpPr>
          <p:cNvPr id="32" name="object 32"/>
          <p:cNvSpPr/>
          <p:nvPr/>
        </p:nvSpPr>
        <p:spPr>
          <a:xfrm>
            <a:off x="7287768" y="3098292"/>
            <a:ext cx="605027" cy="499872"/>
          </a:xfrm>
          <a:prstGeom prst="rect">
            <a:avLst/>
          </a:prstGeom>
          <a:blipFill>
            <a:blip r:embed="rId25" cstate="print"/>
            <a:stretch>
              <a:fillRect/>
            </a:stretch>
          </a:blipFill>
        </p:spPr>
        <p:txBody>
          <a:bodyPr wrap="square" lIns="0" tIns="0" rIns="0" bIns="0" rtlCol="0"/>
          <a:lstStyle/>
          <a:p>
            <a:endParaRPr/>
          </a:p>
        </p:txBody>
      </p:sp>
      <p:sp>
        <p:nvSpPr>
          <p:cNvPr id="33" name="object 33"/>
          <p:cNvSpPr/>
          <p:nvPr/>
        </p:nvSpPr>
        <p:spPr>
          <a:xfrm>
            <a:off x="7484364" y="3098292"/>
            <a:ext cx="1659635" cy="499872"/>
          </a:xfrm>
          <a:prstGeom prst="rect">
            <a:avLst/>
          </a:prstGeom>
          <a:blipFill>
            <a:blip r:embed="rId26" cstate="print"/>
            <a:stretch>
              <a:fillRect/>
            </a:stretch>
          </a:blipFill>
        </p:spPr>
        <p:txBody>
          <a:bodyPr wrap="square" lIns="0" tIns="0" rIns="0" bIns="0" rtlCol="0"/>
          <a:lstStyle/>
          <a:p>
            <a:endParaRPr/>
          </a:p>
        </p:txBody>
      </p:sp>
      <p:sp>
        <p:nvSpPr>
          <p:cNvPr id="34" name="object 34"/>
          <p:cNvSpPr/>
          <p:nvPr/>
        </p:nvSpPr>
        <p:spPr>
          <a:xfrm>
            <a:off x="8849868" y="3098292"/>
            <a:ext cx="294131" cy="499872"/>
          </a:xfrm>
          <a:prstGeom prst="rect">
            <a:avLst/>
          </a:prstGeom>
          <a:blipFill>
            <a:blip r:embed="rId27" cstate="print"/>
            <a:stretch>
              <a:fillRect/>
            </a:stretch>
          </a:blipFill>
        </p:spPr>
        <p:txBody>
          <a:bodyPr wrap="square" lIns="0" tIns="0" rIns="0" bIns="0" rtlCol="0"/>
          <a:lstStyle/>
          <a:p>
            <a:endParaRPr/>
          </a:p>
        </p:txBody>
      </p:sp>
      <p:sp>
        <p:nvSpPr>
          <p:cNvPr id="35" name="object 35"/>
          <p:cNvSpPr/>
          <p:nvPr/>
        </p:nvSpPr>
        <p:spPr>
          <a:xfrm>
            <a:off x="352043" y="3464052"/>
            <a:ext cx="1235964" cy="499872"/>
          </a:xfrm>
          <a:prstGeom prst="rect">
            <a:avLst/>
          </a:prstGeom>
          <a:blipFill>
            <a:blip r:embed="rId28" cstate="print"/>
            <a:stretch>
              <a:fillRect/>
            </a:stretch>
          </a:blipFill>
        </p:spPr>
        <p:txBody>
          <a:bodyPr wrap="square" lIns="0" tIns="0" rIns="0" bIns="0" rtlCol="0"/>
          <a:lstStyle/>
          <a:p>
            <a:endParaRPr/>
          </a:p>
        </p:txBody>
      </p:sp>
      <p:sp>
        <p:nvSpPr>
          <p:cNvPr id="36" name="object 36"/>
          <p:cNvSpPr/>
          <p:nvPr/>
        </p:nvSpPr>
        <p:spPr>
          <a:xfrm>
            <a:off x="1179575" y="3464052"/>
            <a:ext cx="519684" cy="499872"/>
          </a:xfrm>
          <a:prstGeom prst="rect">
            <a:avLst/>
          </a:prstGeom>
          <a:blipFill>
            <a:blip r:embed="rId29" cstate="print"/>
            <a:stretch>
              <a:fillRect/>
            </a:stretch>
          </a:blipFill>
        </p:spPr>
        <p:txBody>
          <a:bodyPr wrap="square" lIns="0" tIns="0" rIns="0" bIns="0" rtlCol="0"/>
          <a:lstStyle/>
          <a:p>
            <a:endParaRPr/>
          </a:p>
        </p:txBody>
      </p:sp>
      <p:sp>
        <p:nvSpPr>
          <p:cNvPr id="37" name="object 37"/>
          <p:cNvSpPr/>
          <p:nvPr/>
        </p:nvSpPr>
        <p:spPr>
          <a:xfrm>
            <a:off x="1290827" y="3464052"/>
            <a:ext cx="1810512" cy="499872"/>
          </a:xfrm>
          <a:prstGeom prst="rect">
            <a:avLst/>
          </a:prstGeom>
          <a:blipFill>
            <a:blip r:embed="rId30" cstate="print"/>
            <a:stretch>
              <a:fillRect/>
            </a:stretch>
          </a:blipFill>
        </p:spPr>
        <p:txBody>
          <a:bodyPr wrap="square" lIns="0" tIns="0" rIns="0" bIns="0" rtlCol="0"/>
          <a:lstStyle/>
          <a:p>
            <a:endParaRPr/>
          </a:p>
        </p:txBody>
      </p:sp>
      <p:sp>
        <p:nvSpPr>
          <p:cNvPr id="38" name="object 38"/>
          <p:cNvSpPr/>
          <p:nvPr/>
        </p:nvSpPr>
        <p:spPr>
          <a:xfrm>
            <a:off x="2692907" y="3464052"/>
            <a:ext cx="589788" cy="499872"/>
          </a:xfrm>
          <a:prstGeom prst="rect">
            <a:avLst/>
          </a:prstGeom>
          <a:blipFill>
            <a:blip r:embed="rId31" cstate="print"/>
            <a:stretch>
              <a:fillRect/>
            </a:stretch>
          </a:blipFill>
        </p:spPr>
        <p:txBody>
          <a:bodyPr wrap="square" lIns="0" tIns="0" rIns="0" bIns="0" rtlCol="0"/>
          <a:lstStyle/>
          <a:p>
            <a:endParaRPr/>
          </a:p>
        </p:txBody>
      </p:sp>
      <p:sp>
        <p:nvSpPr>
          <p:cNvPr id="39" name="object 39"/>
          <p:cNvSpPr/>
          <p:nvPr/>
        </p:nvSpPr>
        <p:spPr>
          <a:xfrm>
            <a:off x="2874264" y="3464052"/>
            <a:ext cx="908303" cy="499872"/>
          </a:xfrm>
          <a:prstGeom prst="rect">
            <a:avLst/>
          </a:prstGeom>
          <a:blipFill>
            <a:blip r:embed="rId32" cstate="print"/>
            <a:stretch>
              <a:fillRect/>
            </a:stretch>
          </a:blipFill>
        </p:spPr>
        <p:txBody>
          <a:bodyPr wrap="square" lIns="0" tIns="0" rIns="0" bIns="0" rtlCol="0"/>
          <a:lstStyle/>
          <a:p>
            <a:endParaRPr/>
          </a:p>
        </p:txBody>
      </p:sp>
      <p:sp>
        <p:nvSpPr>
          <p:cNvPr id="40" name="object 40"/>
          <p:cNvSpPr/>
          <p:nvPr/>
        </p:nvSpPr>
        <p:spPr>
          <a:xfrm>
            <a:off x="3374135" y="3464052"/>
            <a:ext cx="502920" cy="499872"/>
          </a:xfrm>
          <a:prstGeom prst="rect">
            <a:avLst/>
          </a:prstGeom>
          <a:blipFill>
            <a:blip r:embed="rId8" cstate="print"/>
            <a:stretch>
              <a:fillRect/>
            </a:stretch>
          </a:blipFill>
        </p:spPr>
        <p:txBody>
          <a:bodyPr wrap="square" lIns="0" tIns="0" rIns="0" bIns="0" rtlCol="0"/>
          <a:lstStyle/>
          <a:p>
            <a:endParaRPr/>
          </a:p>
        </p:txBody>
      </p:sp>
      <p:sp>
        <p:nvSpPr>
          <p:cNvPr id="41" name="object 41"/>
          <p:cNvSpPr/>
          <p:nvPr/>
        </p:nvSpPr>
        <p:spPr>
          <a:xfrm>
            <a:off x="3468623" y="3464052"/>
            <a:ext cx="1394460" cy="499872"/>
          </a:xfrm>
          <a:prstGeom prst="rect">
            <a:avLst/>
          </a:prstGeom>
          <a:blipFill>
            <a:blip r:embed="rId33" cstate="print"/>
            <a:stretch>
              <a:fillRect/>
            </a:stretch>
          </a:blipFill>
        </p:spPr>
        <p:txBody>
          <a:bodyPr wrap="square" lIns="0" tIns="0" rIns="0" bIns="0" rtlCol="0"/>
          <a:lstStyle/>
          <a:p>
            <a:endParaRPr/>
          </a:p>
        </p:txBody>
      </p:sp>
      <p:sp>
        <p:nvSpPr>
          <p:cNvPr id="42" name="object 42"/>
          <p:cNvSpPr/>
          <p:nvPr/>
        </p:nvSpPr>
        <p:spPr>
          <a:xfrm>
            <a:off x="4454652" y="3464052"/>
            <a:ext cx="3878579" cy="499872"/>
          </a:xfrm>
          <a:prstGeom prst="rect">
            <a:avLst/>
          </a:prstGeom>
          <a:blipFill>
            <a:blip r:embed="rId34" cstate="print"/>
            <a:stretch>
              <a:fillRect/>
            </a:stretch>
          </a:blipFill>
        </p:spPr>
        <p:txBody>
          <a:bodyPr wrap="square" lIns="0" tIns="0" rIns="0" bIns="0" rtlCol="0"/>
          <a:lstStyle/>
          <a:p>
            <a:endParaRPr/>
          </a:p>
        </p:txBody>
      </p:sp>
      <p:sp>
        <p:nvSpPr>
          <p:cNvPr id="43" name="object 43"/>
          <p:cNvSpPr/>
          <p:nvPr/>
        </p:nvSpPr>
        <p:spPr>
          <a:xfrm>
            <a:off x="352043" y="3829811"/>
            <a:ext cx="2862072" cy="499871"/>
          </a:xfrm>
          <a:prstGeom prst="rect">
            <a:avLst/>
          </a:prstGeom>
          <a:blipFill>
            <a:blip r:embed="rId35" cstate="print"/>
            <a:stretch>
              <a:fillRect/>
            </a:stretch>
          </a:blipFill>
        </p:spPr>
        <p:txBody>
          <a:bodyPr wrap="square" lIns="0" tIns="0" rIns="0" bIns="0" rtlCol="0"/>
          <a:lstStyle/>
          <a:p>
            <a:endParaRPr/>
          </a:p>
        </p:txBody>
      </p:sp>
      <p:sp>
        <p:nvSpPr>
          <p:cNvPr id="44" name="object 44"/>
          <p:cNvSpPr/>
          <p:nvPr/>
        </p:nvSpPr>
        <p:spPr>
          <a:xfrm>
            <a:off x="2805683" y="3829811"/>
            <a:ext cx="501395" cy="499871"/>
          </a:xfrm>
          <a:prstGeom prst="rect">
            <a:avLst/>
          </a:prstGeom>
          <a:blipFill>
            <a:blip r:embed="rId36" cstate="print"/>
            <a:stretch>
              <a:fillRect/>
            </a:stretch>
          </a:blipFill>
        </p:spPr>
        <p:txBody>
          <a:bodyPr wrap="square" lIns="0" tIns="0" rIns="0" bIns="0" rtlCol="0"/>
          <a:lstStyle/>
          <a:p>
            <a:endParaRPr/>
          </a:p>
        </p:txBody>
      </p:sp>
      <p:sp>
        <p:nvSpPr>
          <p:cNvPr id="45" name="object 45"/>
          <p:cNvSpPr/>
          <p:nvPr/>
        </p:nvSpPr>
        <p:spPr>
          <a:xfrm>
            <a:off x="2898648" y="3829811"/>
            <a:ext cx="504444" cy="499871"/>
          </a:xfrm>
          <a:prstGeom prst="rect">
            <a:avLst/>
          </a:prstGeom>
          <a:blipFill>
            <a:blip r:embed="rId8" cstate="print"/>
            <a:stretch>
              <a:fillRect/>
            </a:stretch>
          </a:blipFill>
        </p:spPr>
        <p:txBody>
          <a:bodyPr wrap="square" lIns="0" tIns="0" rIns="0" bIns="0" rtlCol="0"/>
          <a:lstStyle/>
          <a:p>
            <a:endParaRPr/>
          </a:p>
        </p:txBody>
      </p:sp>
      <p:sp>
        <p:nvSpPr>
          <p:cNvPr id="46" name="object 46"/>
          <p:cNvSpPr/>
          <p:nvPr/>
        </p:nvSpPr>
        <p:spPr>
          <a:xfrm>
            <a:off x="352043" y="4268723"/>
            <a:ext cx="7644383" cy="499871"/>
          </a:xfrm>
          <a:prstGeom prst="rect">
            <a:avLst/>
          </a:prstGeom>
          <a:blipFill>
            <a:blip r:embed="rId37" cstate="print"/>
            <a:stretch>
              <a:fillRect/>
            </a:stretch>
          </a:blipFill>
        </p:spPr>
        <p:txBody>
          <a:bodyPr wrap="square" lIns="0" tIns="0" rIns="0" bIns="0" rtlCol="0"/>
          <a:lstStyle/>
          <a:p>
            <a:endParaRPr/>
          </a:p>
        </p:txBody>
      </p:sp>
      <p:sp>
        <p:nvSpPr>
          <p:cNvPr id="47" name="object 47"/>
          <p:cNvSpPr/>
          <p:nvPr/>
        </p:nvSpPr>
        <p:spPr>
          <a:xfrm>
            <a:off x="352043" y="4634484"/>
            <a:ext cx="2311908" cy="499871"/>
          </a:xfrm>
          <a:prstGeom prst="rect">
            <a:avLst/>
          </a:prstGeom>
          <a:blipFill>
            <a:blip r:embed="rId38" cstate="print"/>
            <a:stretch>
              <a:fillRect/>
            </a:stretch>
          </a:blipFill>
        </p:spPr>
        <p:txBody>
          <a:bodyPr wrap="square" lIns="0" tIns="0" rIns="0" bIns="0" rtlCol="0"/>
          <a:lstStyle/>
          <a:p>
            <a:endParaRPr/>
          </a:p>
        </p:txBody>
      </p:sp>
      <p:sp>
        <p:nvSpPr>
          <p:cNvPr id="48" name="object 48"/>
          <p:cNvSpPr/>
          <p:nvPr/>
        </p:nvSpPr>
        <p:spPr>
          <a:xfrm>
            <a:off x="2255520" y="4634484"/>
            <a:ext cx="501395" cy="499871"/>
          </a:xfrm>
          <a:prstGeom prst="rect">
            <a:avLst/>
          </a:prstGeom>
          <a:blipFill>
            <a:blip r:embed="rId8" cstate="print"/>
            <a:stretch>
              <a:fillRect/>
            </a:stretch>
          </a:blipFill>
        </p:spPr>
        <p:txBody>
          <a:bodyPr wrap="square" lIns="0" tIns="0" rIns="0" bIns="0" rtlCol="0"/>
          <a:lstStyle/>
          <a:p>
            <a:endParaRPr/>
          </a:p>
        </p:txBody>
      </p:sp>
      <p:sp>
        <p:nvSpPr>
          <p:cNvPr id="49" name="object 49"/>
          <p:cNvSpPr/>
          <p:nvPr/>
        </p:nvSpPr>
        <p:spPr>
          <a:xfrm>
            <a:off x="2348483" y="4634484"/>
            <a:ext cx="3226308" cy="499871"/>
          </a:xfrm>
          <a:prstGeom prst="rect">
            <a:avLst/>
          </a:prstGeom>
          <a:blipFill>
            <a:blip r:embed="rId39" cstate="print"/>
            <a:stretch>
              <a:fillRect/>
            </a:stretch>
          </a:blipFill>
        </p:spPr>
        <p:txBody>
          <a:bodyPr wrap="square" lIns="0" tIns="0" rIns="0" bIns="0" rtlCol="0"/>
          <a:lstStyle/>
          <a:p>
            <a:endParaRPr/>
          </a:p>
        </p:txBody>
      </p:sp>
      <p:sp>
        <p:nvSpPr>
          <p:cNvPr id="50" name="object 50"/>
          <p:cNvSpPr/>
          <p:nvPr/>
        </p:nvSpPr>
        <p:spPr>
          <a:xfrm>
            <a:off x="5166359" y="4634484"/>
            <a:ext cx="504443" cy="499871"/>
          </a:xfrm>
          <a:prstGeom prst="rect">
            <a:avLst/>
          </a:prstGeom>
          <a:blipFill>
            <a:blip r:embed="rId8" cstate="print"/>
            <a:stretch>
              <a:fillRect/>
            </a:stretch>
          </a:blipFill>
        </p:spPr>
        <p:txBody>
          <a:bodyPr wrap="square" lIns="0" tIns="0" rIns="0" bIns="0" rtlCol="0"/>
          <a:lstStyle/>
          <a:p>
            <a:endParaRPr/>
          </a:p>
        </p:txBody>
      </p:sp>
      <p:sp>
        <p:nvSpPr>
          <p:cNvPr id="51" name="object 51"/>
          <p:cNvSpPr/>
          <p:nvPr/>
        </p:nvSpPr>
        <p:spPr>
          <a:xfrm>
            <a:off x="199389" y="2118360"/>
            <a:ext cx="202692" cy="213360"/>
          </a:xfrm>
          <a:prstGeom prst="rect">
            <a:avLst/>
          </a:prstGeom>
          <a:blipFill>
            <a:blip r:embed="rId40" cstate="print"/>
            <a:stretch>
              <a:fillRect/>
            </a:stretch>
          </a:blipFill>
        </p:spPr>
        <p:txBody>
          <a:bodyPr wrap="square" lIns="0" tIns="0" rIns="0" bIns="0" rtlCol="0"/>
          <a:lstStyle/>
          <a:p>
            <a:endParaRPr/>
          </a:p>
        </p:txBody>
      </p:sp>
      <p:sp>
        <p:nvSpPr>
          <p:cNvPr id="52" name="object 52"/>
          <p:cNvSpPr/>
          <p:nvPr/>
        </p:nvSpPr>
        <p:spPr>
          <a:xfrm>
            <a:off x="199389" y="3288791"/>
            <a:ext cx="202692" cy="213360"/>
          </a:xfrm>
          <a:prstGeom prst="rect">
            <a:avLst/>
          </a:prstGeom>
          <a:blipFill>
            <a:blip r:embed="rId40" cstate="print"/>
            <a:stretch>
              <a:fillRect/>
            </a:stretch>
          </a:blipFill>
        </p:spPr>
        <p:txBody>
          <a:bodyPr wrap="square" lIns="0" tIns="0" rIns="0" bIns="0" rtlCol="0"/>
          <a:lstStyle/>
          <a:p>
            <a:endParaRPr/>
          </a:p>
        </p:txBody>
      </p:sp>
      <p:sp>
        <p:nvSpPr>
          <p:cNvPr id="53" name="object 53"/>
          <p:cNvSpPr/>
          <p:nvPr/>
        </p:nvSpPr>
        <p:spPr>
          <a:xfrm>
            <a:off x="199389" y="4459223"/>
            <a:ext cx="202692" cy="213360"/>
          </a:xfrm>
          <a:prstGeom prst="rect">
            <a:avLst/>
          </a:prstGeom>
          <a:blipFill>
            <a:blip r:embed="rId40" cstate="print"/>
            <a:stretch>
              <a:fillRect/>
            </a:stretch>
          </a:blipFill>
        </p:spPr>
        <p:txBody>
          <a:bodyPr wrap="square" lIns="0" tIns="0" rIns="0" bIns="0" rtlCol="0"/>
          <a:lstStyle/>
          <a:p>
            <a:endParaRPr/>
          </a:p>
        </p:txBody>
      </p:sp>
      <p:sp>
        <p:nvSpPr>
          <p:cNvPr id="54" name="object 54"/>
          <p:cNvSpPr txBox="1"/>
          <p:nvPr/>
        </p:nvSpPr>
        <p:spPr>
          <a:xfrm>
            <a:off x="529539" y="2026030"/>
            <a:ext cx="8636000" cy="3077210"/>
          </a:xfrm>
          <a:prstGeom prst="rect">
            <a:avLst/>
          </a:prstGeom>
        </p:spPr>
        <p:txBody>
          <a:bodyPr vert="horz" wrap="square" lIns="0" tIns="0" rIns="0" bIns="0" rtlCol="0">
            <a:spAutoFit/>
          </a:bodyPr>
          <a:lstStyle/>
          <a:p>
            <a:pPr marL="12700" marR="131445">
              <a:lnSpc>
                <a:spcPct val="100000"/>
              </a:lnSpc>
            </a:pPr>
            <a:r>
              <a:rPr sz="2400" spc="-5" dirty="0">
                <a:solidFill>
                  <a:srgbClr val="FFFFFF"/>
                </a:solidFill>
                <a:latin typeface="Tahoma"/>
                <a:cs typeface="Tahoma"/>
              </a:rPr>
              <a:t>Electrocautery instruments, such </a:t>
            </a:r>
            <a:r>
              <a:rPr sz="2400" dirty="0">
                <a:solidFill>
                  <a:srgbClr val="FFFFFF"/>
                </a:solidFill>
                <a:latin typeface="Tahoma"/>
                <a:cs typeface="Tahoma"/>
              </a:rPr>
              <a:t>as a loop or needle </a:t>
            </a:r>
            <a:r>
              <a:rPr sz="2400" spc="-5" dirty="0">
                <a:solidFill>
                  <a:srgbClr val="FFFFFF"/>
                </a:solidFill>
                <a:latin typeface="Tahoma"/>
                <a:cs typeface="Tahoma"/>
              </a:rPr>
              <a:t>electrode,  </a:t>
            </a:r>
            <a:r>
              <a:rPr sz="2400" dirty="0">
                <a:solidFill>
                  <a:srgbClr val="FFFFFF"/>
                </a:solidFill>
                <a:latin typeface="Tahoma"/>
                <a:cs typeface="Tahoma"/>
              </a:rPr>
              <a:t>roller ball, and button (or </a:t>
            </a:r>
            <a:r>
              <a:rPr sz="2400" spc="-5" dirty="0">
                <a:solidFill>
                  <a:srgbClr val="FFFFFF"/>
                </a:solidFill>
                <a:latin typeface="Tahoma"/>
                <a:cs typeface="Tahoma"/>
              </a:rPr>
              <a:t>‘mushroom’) electrode, </a:t>
            </a:r>
            <a:r>
              <a:rPr sz="2400" dirty="0">
                <a:solidFill>
                  <a:srgbClr val="FFFFFF"/>
                </a:solidFill>
                <a:latin typeface="Tahoma"/>
                <a:cs typeface="Tahoma"/>
              </a:rPr>
              <a:t>have </a:t>
            </a:r>
            <a:r>
              <a:rPr sz="2400" spc="-5" dirty="0">
                <a:solidFill>
                  <a:srgbClr val="FFFFFF"/>
                </a:solidFill>
                <a:latin typeface="Tahoma"/>
                <a:cs typeface="Tahoma"/>
              </a:rPr>
              <a:t>been  adapted </a:t>
            </a:r>
            <a:r>
              <a:rPr sz="2400" dirty="0">
                <a:solidFill>
                  <a:srgbClr val="FFFFFF"/>
                </a:solidFill>
                <a:latin typeface="Tahoma"/>
                <a:cs typeface="Tahoma"/>
              </a:rPr>
              <a:t>for </a:t>
            </a:r>
            <a:r>
              <a:rPr sz="2400" spc="-5" dirty="0">
                <a:solidFill>
                  <a:srgbClr val="FFFFFF"/>
                </a:solidFill>
                <a:latin typeface="Tahoma"/>
                <a:cs typeface="Tahoma"/>
              </a:rPr>
              <a:t>the hysteroscope </a:t>
            </a:r>
            <a:r>
              <a:rPr sz="2400" dirty="0">
                <a:solidFill>
                  <a:srgbClr val="FFFFFF"/>
                </a:solidFill>
                <a:latin typeface="Tahoma"/>
                <a:cs typeface="Tahoma"/>
              </a:rPr>
              <a:t>or</a:t>
            </a:r>
            <a:r>
              <a:rPr sz="2400" spc="-50" dirty="0">
                <a:solidFill>
                  <a:srgbClr val="FFFFFF"/>
                </a:solidFill>
                <a:latin typeface="Tahoma"/>
                <a:cs typeface="Tahoma"/>
              </a:rPr>
              <a:t> </a:t>
            </a:r>
            <a:r>
              <a:rPr sz="2400" spc="-5" dirty="0">
                <a:solidFill>
                  <a:srgbClr val="FFFFFF"/>
                </a:solidFill>
                <a:latin typeface="Tahoma"/>
                <a:cs typeface="Tahoma"/>
              </a:rPr>
              <a:t>resectoscope</a:t>
            </a:r>
            <a:endParaRPr sz="2400">
              <a:latin typeface="Tahoma"/>
              <a:cs typeface="Tahoma"/>
            </a:endParaRPr>
          </a:p>
          <a:p>
            <a:pPr marL="12700" marR="5080">
              <a:lnSpc>
                <a:spcPct val="100000"/>
              </a:lnSpc>
              <a:spcBef>
                <a:spcPts val="575"/>
              </a:spcBef>
            </a:pPr>
            <a:r>
              <a:rPr sz="2400" dirty="0">
                <a:solidFill>
                  <a:srgbClr val="FFFFFF"/>
                </a:solidFill>
                <a:latin typeface="Tahoma"/>
                <a:cs typeface="Tahoma"/>
              </a:rPr>
              <a:t>Lasers (e.g. neodymium: yttrium–aluminum–garnet;</a:t>
            </a:r>
            <a:r>
              <a:rPr sz="2400" spc="-155" dirty="0">
                <a:solidFill>
                  <a:srgbClr val="FFFFFF"/>
                </a:solidFill>
                <a:latin typeface="Tahoma"/>
                <a:cs typeface="Tahoma"/>
              </a:rPr>
              <a:t> </a:t>
            </a:r>
            <a:r>
              <a:rPr sz="2400" spc="-5" dirty="0">
                <a:solidFill>
                  <a:srgbClr val="FFFFFF"/>
                </a:solidFill>
                <a:latin typeface="Tahoma"/>
                <a:cs typeface="Tahoma"/>
              </a:rPr>
              <a:t>potassium-  </a:t>
            </a:r>
            <a:r>
              <a:rPr sz="2400" dirty="0">
                <a:solidFill>
                  <a:srgbClr val="FFFFFF"/>
                </a:solidFill>
                <a:latin typeface="Tahoma"/>
                <a:cs typeface="Tahoma"/>
              </a:rPr>
              <a:t>titanyl-phosphate, and argon) </a:t>
            </a:r>
            <a:r>
              <a:rPr sz="2400" spc="-5" dirty="0">
                <a:solidFill>
                  <a:srgbClr val="FFFFFF"/>
                </a:solidFill>
                <a:latin typeface="Tahoma"/>
                <a:cs typeface="Tahoma"/>
              </a:rPr>
              <a:t>offer </a:t>
            </a:r>
            <a:r>
              <a:rPr sz="2400" dirty="0">
                <a:solidFill>
                  <a:srgbClr val="FFFFFF"/>
                </a:solidFill>
                <a:latin typeface="Tahoma"/>
                <a:cs typeface="Tahoma"/>
              </a:rPr>
              <a:t>no advantages </a:t>
            </a:r>
            <a:r>
              <a:rPr sz="2400" spc="-5" dirty="0">
                <a:solidFill>
                  <a:srgbClr val="FFFFFF"/>
                </a:solidFill>
                <a:latin typeface="Tahoma"/>
                <a:cs typeface="Tahoma"/>
              </a:rPr>
              <a:t>over  electrocoagulation.</a:t>
            </a:r>
            <a:endParaRPr sz="2400">
              <a:latin typeface="Tahoma"/>
              <a:cs typeface="Tahoma"/>
            </a:endParaRPr>
          </a:p>
          <a:p>
            <a:pPr marL="12700">
              <a:lnSpc>
                <a:spcPct val="100000"/>
              </a:lnSpc>
              <a:spcBef>
                <a:spcPts val="575"/>
              </a:spcBef>
            </a:pPr>
            <a:r>
              <a:rPr sz="2400" spc="-5" dirty="0">
                <a:solidFill>
                  <a:srgbClr val="FFC000"/>
                </a:solidFill>
                <a:latin typeface="Tahoma"/>
                <a:cs typeface="Tahoma"/>
              </a:rPr>
              <a:t>No </a:t>
            </a:r>
            <a:r>
              <a:rPr sz="2400" dirty="0">
                <a:solidFill>
                  <a:srgbClr val="FFC000"/>
                </a:solidFill>
                <a:latin typeface="Tahoma"/>
                <a:cs typeface="Tahoma"/>
              </a:rPr>
              <a:t>new </a:t>
            </a:r>
            <a:r>
              <a:rPr sz="2400" spc="-5" dirty="0">
                <a:solidFill>
                  <a:srgbClr val="FFC000"/>
                </a:solidFill>
                <a:latin typeface="Tahoma"/>
                <a:cs typeface="Tahoma"/>
              </a:rPr>
              <a:t>significant </a:t>
            </a:r>
            <a:r>
              <a:rPr sz="2400" dirty="0">
                <a:solidFill>
                  <a:srgbClr val="FFC000"/>
                </a:solidFill>
                <a:latin typeface="Tahoma"/>
                <a:cs typeface="Tahoma"/>
              </a:rPr>
              <a:t>developments have </a:t>
            </a:r>
            <a:r>
              <a:rPr sz="2400" spc="-5" dirty="0">
                <a:solidFill>
                  <a:srgbClr val="FFC000"/>
                </a:solidFill>
                <a:latin typeface="Tahoma"/>
                <a:cs typeface="Tahoma"/>
              </a:rPr>
              <a:t>taken </a:t>
            </a:r>
            <a:r>
              <a:rPr sz="2400" dirty="0">
                <a:solidFill>
                  <a:srgbClr val="FFC000"/>
                </a:solidFill>
                <a:latin typeface="Tahoma"/>
                <a:cs typeface="Tahoma"/>
              </a:rPr>
              <a:t>place</a:t>
            </a:r>
            <a:r>
              <a:rPr sz="2400" spc="-80" dirty="0">
                <a:solidFill>
                  <a:srgbClr val="FFC000"/>
                </a:solidFill>
                <a:latin typeface="Tahoma"/>
                <a:cs typeface="Tahoma"/>
              </a:rPr>
              <a:t> </a:t>
            </a:r>
            <a:r>
              <a:rPr sz="2400" dirty="0">
                <a:solidFill>
                  <a:srgbClr val="FFC000"/>
                </a:solidFill>
                <a:latin typeface="Tahoma"/>
                <a:cs typeface="Tahoma"/>
              </a:rPr>
              <a:t>in</a:t>
            </a:r>
            <a:endParaRPr sz="2400">
              <a:latin typeface="Tahoma"/>
              <a:cs typeface="Tahoma"/>
            </a:endParaRPr>
          </a:p>
          <a:p>
            <a:pPr marL="12700">
              <a:lnSpc>
                <a:spcPct val="100000"/>
              </a:lnSpc>
            </a:pPr>
            <a:r>
              <a:rPr sz="2400" spc="-5" dirty="0">
                <a:solidFill>
                  <a:srgbClr val="FFC000"/>
                </a:solidFill>
                <a:latin typeface="Tahoma"/>
                <a:cs typeface="Tahoma"/>
              </a:rPr>
              <a:t>electrocautery instruments </a:t>
            </a:r>
            <a:r>
              <a:rPr sz="2400" dirty="0">
                <a:solidFill>
                  <a:srgbClr val="FFC000"/>
                </a:solidFill>
                <a:latin typeface="Tahoma"/>
                <a:cs typeface="Tahoma"/>
              </a:rPr>
              <a:t>or</a:t>
            </a:r>
            <a:r>
              <a:rPr sz="2400" spc="-70" dirty="0">
                <a:solidFill>
                  <a:srgbClr val="FFC000"/>
                </a:solidFill>
                <a:latin typeface="Tahoma"/>
                <a:cs typeface="Tahoma"/>
              </a:rPr>
              <a:t> </a:t>
            </a:r>
            <a:r>
              <a:rPr sz="2400" dirty="0">
                <a:solidFill>
                  <a:srgbClr val="FFC000"/>
                </a:solidFill>
                <a:latin typeface="Tahoma"/>
                <a:cs typeface="Tahoma"/>
              </a:rPr>
              <a:t>lasers</a:t>
            </a:r>
            <a:endParaRPr sz="2400">
              <a:latin typeface="Tahoma"/>
              <a:cs typeface="Tahoma"/>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12291" y="507491"/>
            <a:ext cx="2682239" cy="899160"/>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2763011" y="507491"/>
            <a:ext cx="896112" cy="899160"/>
          </a:xfrm>
          <a:prstGeom prst="rect">
            <a:avLst/>
          </a:prstGeom>
          <a:blipFill>
            <a:blip r:embed="rId3" cstate="print"/>
            <a:stretch>
              <a:fillRect/>
            </a:stretch>
          </a:blip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152400" rIns="0" bIns="0" rtlCol="0">
            <a:spAutoFit/>
          </a:bodyPr>
          <a:lstStyle/>
          <a:p>
            <a:pPr marL="392430">
              <a:lnSpc>
                <a:spcPts val="5255"/>
              </a:lnSpc>
            </a:pPr>
            <a:r>
              <a:rPr spc="-5" dirty="0"/>
              <a:t>Energy</a:t>
            </a:r>
          </a:p>
        </p:txBody>
      </p:sp>
      <p:sp>
        <p:nvSpPr>
          <p:cNvPr id="5" name="object 5"/>
          <p:cNvSpPr/>
          <p:nvPr/>
        </p:nvSpPr>
        <p:spPr>
          <a:xfrm>
            <a:off x="1248155" y="1895855"/>
            <a:ext cx="2421636" cy="661415"/>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3130295" y="1895855"/>
            <a:ext cx="662940" cy="661415"/>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1248155" y="2383535"/>
            <a:ext cx="1824227" cy="661415"/>
          </a:xfrm>
          <a:prstGeom prst="rect">
            <a:avLst/>
          </a:prstGeom>
          <a:blipFill>
            <a:blip r:embed="rId6" cstate="print"/>
            <a:stretch>
              <a:fillRect/>
            </a:stretch>
          </a:blipFill>
        </p:spPr>
        <p:txBody>
          <a:bodyPr wrap="square" lIns="0" tIns="0" rIns="0" bIns="0" rtlCol="0"/>
          <a:lstStyle/>
          <a:p>
            <a:endParaRPr/>
          </a:p>
        </p:txBody>
      </p:sp>
      <p:sp>
        <p:nvSpPr>
          <p:cNvPr id="8" name="object 8"/>
          <p:cNvSpPr/>
          <p:nvPr/>
        </p:nvSpPr>
        <p:spPr>
          <a:xfrm>
            <a:off x="2532888" y="2383535"/>
            <a:ext cx="665988" cy="661415"/>
          </a:xfrm>
          <a:prstGeom prst="rect">
            <a:avLst/>
          </a:prstGeom>
          <a:blipFill>
            <a:blip r:embed="rId7" cstate="print"/>
            <a:stretch>
              <a:fillRect/>
            </a:stretch>
          </a:blipFill>
        </p:spPr>
        <p:txBody>
          <a:bodyPr wrap="square" lIns="0" tIns="0" rIns="0" bIns="0" rtlCol="0"/>
          <a:lstStyle/>
          <a:p>
            <a:endParaRPr/>
          </a:p>
        </p:txBody>
      </p:sp>
      <p:sp>
        <p:nvSpPr>
          <p:cNvPr id="9" name="object 9"/>
          <p:cNvSpPr/>
          <p:nvPr/>
        </p:nvSpPr>
        <p:spPr>
          <a:xfrm>
            <a:off x="1158239" y="2148839"/>
            <a:ext cx="278891" cy="284988"/>
          </a:xfrm>
          <a:prstGeom prst="rect">
            <a:avLst/>
          </a:prstGeom>
          <a:blipFill>
            <a:blip r:embed="rId8" cstate="print"/>
            <a:stretch>
              <a:fillRect/>
            </a:stretch>
          </a:blipFill>
        </p:spPr>
        <p:txBody>
          <a:bodyPr wrap="square" lIns="0" tIns="0" rIns="0" bIns="0" rtlCol="0"/>
          <a:lstStyle/>
          <a:p>
            <a:endParaRPr/>
          </a:p>
        </p:txBody>
      </p:sp>
      <p:sp>
        <p:nvSpPr>
          <p:cNvPr id="10" name="object 10"/>
          <p:cNvSpPr txBox="1"/>
          <p:nvPr/>
        </p:nvSpPr>
        <p:spPr>
          <a:xfrm>
            <a:off x="1488694" y="2025015"/>
            <a:ext cx="1908810" cy="976630"/>
          </a:xfrm>
          <a:prstGeom prst="rect">
            <a:avLst/>
          </a:prstGeom>
        </p:spPr>
        <p:txBody>
          <a:bodyPr vert="horz" wrap="square" lIns="0" tIns="0" rIns="0" bIns="0" rtlCol="0">
            <a:spAutoFit/>
          </a:bodyPr>
          <a:lstStyle/>
          <a:p>
            <a:pPr marL="12700" marR="5080">
              <a:lnSpc>
                <a:spcPct val="100000"/>
              </a:lnSpc>
            </a:pPr>
            <a:r>
              <a:rPr sz="3200" dirty="0">
                <a:solidFill>
                  <a:srgbClr val="FFFFFF"/>
                </a:solidFill>
                <a:latin typeface="Tahoma"/>
                <a:cs typeface="Tahoma"/>
              </a:rPr>
              <a:t>Monopolar  </a:t>
            </a:r>
            <a:r>
              <a:rPr sz="3200" spc="-5" dirty="0">
                <a:solidFill>
                  <a:srgbClr val="FFFFFF"/>
                </a:solidFill>
                <a:latin typeface="Tahoma"/>
                <a:cs typeface="Tahoma"/>
              </a:rPr>
              <a:t>current</a:t>
            </a:r>
            <a:endParaRPr sz="3200">
              <a:latin typeface="Tahoma"/>
              <a:cs typeface="Tahoma"/>
            </a:endParaRPr>
          </a:p>
        </p:txBody>
      </p:sp>
      <p:sp>
        <p:nvSpPr>
          <p:cNvPr id="11" name="object 11"/>
          <p:cNvSpPr/>
          <p:nvPr/>
        </p:nvSpPr>
        <p:spPr>
          <a:xfrm>
            <a:off x="5096255" y="1895855"/>
            <a:ext cx="1770888" cy="661415"/>
          </a:xfrm>
          <a:prstGeom prst="rect">
            <a:avLst/>
          </a:prstGeom>
          <a:blipFill>
            <a:blip r:embed="rId9" cstate="print"/>
            <a:stretch>
              <a:fillRect/>
            </a:stretch>
          </a:blipFill>
        </p:spPr>
        <p:txBody>
          <a:bodyPr wrap="square" lIns="0" tIns="0" rIns="0" bIns="0" rtlCol="0"/>
          <a:lstStyle/>
          <a:p>
            <a:endParaRPr/>
          </a:p>
        </p:txBody>
      </p:sp>
      <p:sp>
        <p:nvSpPr>
          <p:cNvPr id="12" name="object 12"/>
          <p:cNvSpPr/>
          <p:nvPr/>
        </p:nvSpPr>
        <p:spPr>
          <a:xfrm>
            <a:off x="6327647" y="1895855"/>
            <a:ext cx="665988" cy="661415"/>
          </a:xfrm>
          <a:prstGeom prst="rect">
            <a:avLst/>
          </a:prstGeom>
          <a:blipFill>
            <a:blip r:embed="rId7" cstate="print"/>
            <a:stretch>
              <a:fillRect/>
            </a:stretch>
          </a:blipFill>
        </p:spPr>
        <p:txBody>
          <a:bodyPr wrap="square" lIns="0" tIns="0" rIns="0" bIns="0" rtlCol="0"/>
          <a:lstStyle/>
          <a:p>
            <a:endParaRPr/>
          </a:p>
        </p:txBody>
      </p:sp>
      <p:sp>
        <p:nvSpPr>
          <p:cNvPr id="13" name="object 13"/>
          <p:cNvSpPr/>
          <p:nvPr/>
        </p:nvSpPr>
        <p:spPr>
          <a:xfrm>
            <a:off x="6454140" y="1895855"/>
            <a:ext cx="1824227" cy="661415"/>
          </a:xfrm>
          <a:prstGeom prst="rect">
            <a:avLst/>
          </a:prstGeom>
          <a:blipFill>
            <a:blip r:embed="rId6" cstate="print"/>
            <a:stretch>
              <a:fillRect/>
            </a:stretch>
          </a:blipFill>
        </p:spPr>
        <p:txBody>
          <a:bodyPr wrap="square" lIns="0" tIns="0" rIns="0" bIns="0" rtlCol="0"/>
          <a:lstStyle/>
          <a:p>
            <a:endParaRPr/>
          </a:p>
        </p:txBody>
      </p:sp>
      <p:sp>
        <p:nvSpPr>
          <p:cNvPr id="14" name="object 14"/>
          <p:cNvSpPr/>
          <p:nvPr/>
        </p:nvSpPr>
        <p:spPr>
          <a:xfrm>
            <a:off x="7738871" y="1895855"/>
            <a:ext cx="665987" cy="661415"/>
          </a:xfrm>
          <a:prstGeom prst="rect">
            <a:avLst/>
          </a:prstGeom>
          <a:blipFill>
            <a:blip r:embed="rId7" cstate="print"/>
            <a:stretch>
              <a:fillRect/>
            </a:stretch>
          </a:blipFill>
        </p:spPr>
        <p:txBody>
          <a:bodyPr wrap="square" lIns="0" tIns="0" rIns="0" bIns="0" rtlCol="0"/>
          <a:lstStyle/>
          <a:p>
            <a:endParaRPr/>
          </a:p>
        </p:txBody>
      </p:sp>
      <p:sp>
        <p:nvSpPr>
          <p:cNvPr id="15" name="object 15"/>
          <p:cNvSpPr/>
          <p:nvPr/>
        </p:nvSpPr>
        <p:spPr>
          <a:xfrm>
            <a:off x="5006340" y="2148839"/>
            <a:ext cx="278891" cy="284988"/>
          </a:xfrm>
          <a:prstGeom prst="rect">
            <a:avLst/>
          </a:prstGeom>
          <a:blipFill>
            <a:blip r:embed="rId8" cstate="print"/>
            <a:stretch>
              <a:fillRect/>
            </a:stretch>
          </a:blipFill>
        </p:spPr>
        <p:txBody>
          <a:bodyPr wrap="square" lIns="0" tIns="0" rIns="0" bIns="0" rtlCol="0"/>
          <a:lstStyle/>
          <a:p>
            <a:endParaRPr/>
          </a:p>
        </p:txBody>
      </p:sp>
      <p:sp>
        <p:nvSpPr>
          <p:cNvPr id="16" name="object 16"/>
          <p:cNvSpPr txBox="1"/>
          <p:nvPr/>
        </p:nvSpPr>
        <p:spPr>
          <a:xfrm>
            <a:off x="5337428" y="2025015"/>
            <a:ext cx="2667635" cy="488950"/>
          </a:xfrm>
          <a:prstGeom prst="rect">
            <a:avLst/>
          </a:prstGeom>
        </p:spPr>
        <p:txBody>
          <a:bodyPr vert="horz" wrap="square" lIns="0" tIns="0" rIns="0" bIns="0" rtlCol="0">
            <a:spAutoFit/>
          </a:bodyPr>
          <a:lstStyle/>
          <a:p>
            <a:pPr marL="12700">
              <a:lnSpc>
                <a:spcPct val="100000"/>
              </a:lnSpc>
            </a:pPr>
            <a:r>
              <a:rPr sz="3200" spc="-5" dirty="0">
                <a:solidFill>
                  <a:srgbClr val="FFFFFF"/>
                </a:solidFill>
                <a:latin typeface="Tahoma"/>
                <a:cs typeface="Tahoma"/>
              </a:rPr>
              <a:t>Bipolar</a:t>
            </a:r>
            <a:r>
              <a:rPr sz="3200" spc="-70" dirty="0">
                <a:solidFill>
                  <a:srgbClr val="FFFFFF"/>
                </a:solidFill>
                <a:latin typeface="Tahoma"/>
                <a:cs typeface="Tahoma"/>
              </a:rPr>
              <a:t> </a:t>
            </a:r>
            <a:r>
              <a:rPr sz="3200" spc="-5" dirty="0">
                <a:solidFill>
                  <a:srgbClr val="FFFFFF"/>
                </a:solidFill>
                <a:latin typeface="Tahoma"/>
                <a:cs typeface="Tahoma"/>
              </a:rPr>
              <a:t>current</a:t>
            </a:r>
            <a:endParaRPr sz="3200">
              <a:latin typeface="Tahoma"/>
              <a:cs typeface="Tahoma"/>
            </a:endParaRPr>
          </a:p>
        </p:txBody>
      </p:sp>
      <p:sp>
        <p:nvSpPr>
          <p:cNvPr id="17" name="object 17"/>
          <p:cNvSpPr/>
          <p:nvPr/>
        </p:nvSpPr>
        <p:spPr>
          <a:xfrm>
            <a:off x="1248155" y="4029455"/>
            <a:ext cx="2203704" cy="661415"/>
          </a:xfrm>
          <a:prstGeom prst="rect">
            <a:avLst/>
          </a:prstGeom>
          <a:blipFill>
            <a:blip r:embed="rId10" cstate="print"/>
            <a:stretch>
              <a:fillRect/>
            </a:stretch>
          </a:blipFill>
        </p:spPr>
        <p:txBody>
          <a:bodyPr wrap="square" lIns="0" tIns="0" rIns="0" bIns="0" rtlCol="0"/>
          <a:lstStyle/>
          <a:p>
            <a:endParaRPr/>
          </a:p>
        </p:txBody>
      </p:sp>
      <p:sp>
        <p:nvSpPr>
          <p:cNvPr id="18" name="object 18"/>
          <p:cNvSpPr/>
          <p:nvPr/>
        </p:nvSpPr>
        <p:spPr>
          <a:xfrm>
            <a:off x="2912364" y="4029455"/>
            <a:ext cx="665988" cy="661415"/>
          </a:xfrm>
          <a:prstGeom prst="rect">
            <a:avLst/>
          </a:prstGeom>
          <a:blipFill>
            <a:blip r:embed="rId7" cstate="print"/>
            <a:stretch>
              <a:fillRect/>
            </a:stretch>
          </a:blipFill>
        </p:spPr>
        <p:txBody>
          <a:bodyPr wrap="square" lIns="0" tIns="0" rIns="0" bIns="0" rtlCol="0"/>
          <a:lstStyle/>
          <a:p>
            <a:endParaRPr/>
          </a:p>
        </p:txBody>
      </p:sp>
      <p:sp>
        <p:nvSpPr>
          <p:cNvPr id="19" name="object 19"/>
          <p:cNvSpPr/>
          <p:nvPr/>
        </p:nvSpPr>
        <p:spPr>
          <a:xfrm>
            <a:off x="1680972" y="4619244"/>
            <a:ext cx="550163" cy="582168"/>
          </a:xfrm>
          <a:prstGeom prst="rect">
            <a:avLst/>
          </a:prstGeom>
          <a:blipFill>
            <a:blip r:embed="rId11" cstate="print"/>
            <a:stretch>
              <a:fillRect/>
            </a:stretch>
          </a:blipFill>
        </p:spPr>
        <p:txBody>
          <a:bodyPr wrap="square" lIns="0" tIns="0" rIns="0" bIns="0" rtlCol="0"/>
          <a:lstStyle/>
          <a:p>
            <a:endParaRPr/>
          </a:p>
        </p:txBody>
      </p:sp>
      <p:sp>
        <p:nvSpPr>
          <p:cNvPr id="20" name="object 20"/>
          <p:cNvSpPr/>
          <p:nvPr/>
        </p:nvSpPr>
        <p:spPr>
          <a:xfrm>
            <a:off x="1755648" y="4619244"/>
            <a:ext cx="1110996" cy="582168"/>
          </a:xfrm>
          <a:prstGeom prst="rect">
            <a:avLst/>
          </a:prstGeom>
          <a:blipFill>
            <a:blip r:embed="rId12" cstate="print"/>
            <a:stretch>
              <a:fillRect/>
            </a:stretch>
          </a:blipFill>
        </p:spPr>
        <p:txBody>
          <a:bodyPr wrap="square" lIns="0" tIns="0" rIns="0" bIns="0" rtlCol="0"/>
          <a:lstStyle/>
          <a:p>
            <a:endParaRPr/>
          </a:p>
        </p:txBody>
      </p:sp>
      <p:sp>
        <p:nvSpPr>
          <p:cNvPr id="21" name="object 21"/>
          <p:cNvSpPr/>
          <p:nvPr/>
        </p:nvSpPr>
        <p:spPr>
          <a:xfrm>
            <a:off x="2391155" y="4619244"/>
            <a:ext cx="585216" cy="582168"/>
          </a:xfrm>
          <a:prstGeom prst="rect">
            <a:avLst/>
          </a:prstGeom>
          <a:blipFill>
            <a:blip r:embed="rId13" cstate="print"/>
            <a:stretch>
              <a:fillRect/>
            </a:stretch>
          </a:blipFill>
        </p:spPr>
        <p:txBody>
          <a:bodyPr wrap="square" lIns="0" tIns="0" rIns="0" bIns="0" rtlCol="0"/>
          <a:lstStyle/>
          <a:p>
            <a:endParaRPr/>
          </a:p>
        </p:txBody>
      </p:sp>
      <p:sp>
        <p:nvSpPr>
          <p:cNvPr id="22" name="object 22"/>
          <p:cNvSpPr/>
          <p:nvPr/>
        </p:nvSpPr>
        <p:spPr>
          <a:xfrm>
            <a:off x="2500883" y="4619244"/>
            <a:ext cx="1139952" cy="582168"/>
          </a:xfrm>
          <a:prstGeom prst="rect">
            <a:avLst/>
          </a:prstGeom>
          <a:blipFill>
            <a:blip r:embed="rId14" cstate="print"/>
            <a:stretch>
              <a:fillRect/>
            </a:stretch>
          </a:blipFill>
        </p:spPr>
        <p:txBody>
          <a:bodyPr wrap="square" lIns="0" tIns="0" rIns="0" bIns="0" rtlCol="0"/>
          <a:lstStyle/>
          <a:p>
            <a:endParaRPr/>
          </a:p>
        </p:txBody>
      </p:sp>
      <p:sp>
        <p:nvSpPr>
          <p:cNvPr id="23" name="object 23"/>
          <p:cNvSpPr/>
          <p:nvPr/>
        </p:nvSpPr>
        <p:spPr>
          <a:xfrm>
            <a:off x="3165348" y="4619244"/>
            <a:ext cx="661415" cy="582168"/>
          </a:xfrm>
          <a:prstGeom prst="rect">
            <a:avLst/>
          </a:prstGeom>
          <a:blipFill>
            <a:blip r:embed="rId15" cstate="print"/>
            <a:stretch>
              <a:fillRect/>
            </a:stretch>
          </a:blipFill>
        </p:spPr>
        <p:txBody>
          <a:bodyPr wrap="square" lIns="0" tIns="0" rIns="0" bIns="0" rtlCol="0"/>
          <a:lstStyle/>
          <a:p>
            <a:endParaRPr/>
          </a:p>
        </p:txBody>
      </p:sp>
      <p:sp>
        <p:nvSpPr>
          <p:cNvPr id="24" name="object 24"/>
          <p:cNvSpPr/>
          <p:nvPr/>
        </p:nvSpPr>
        <p:spPr>
          <a:xfrm>
            <a:off x="3351276" y="4619244"/>
            <a:ext cx="2005583" cy="582168"/>
          </a:xfrm>
          <a:prstGeom prst="rect">
            <a:avLst/>
          </a:prstGeom>
          <a:blipFill>
            <a:blip r:embed="rId16" cstate="print"/>
            <a:stretch>
              <a:fillRect/>
            </a:stretch>
          </a:blipFill>
        </p:spPr>
        <p:txBody>
          <a:bodyPr wrap="square" lIns="0" tIns="0" rIns="0" bIns="0" rtlCol="0"/>
          <a:lstStyle/>
          <a:p>
            <a:endParaRPr/>
          </a:p>
        </p:txBody>
      </p:sp>
      <p:sp>
        <p:nvSpPr>
          <p:cNvPr id="25" name="object 25"/>
          <p:cNvSpPr/>
          <p:nvPr/>
        </p:nvSpPr>
        <p:spPr>
          <a:xfrm>
            <a:off x="4881371" y="4619244"/>
            <a:ext cx="586739" cy="582168"/>
          </a:xfrm>
          <a:prstGeom prst="rect">
            <a:avLst/>
          </a:prstGeom>
          <a:blipFill>
            <a:blip r:embed="rId13" cstate="print"/>
            <a:stretch>
              <a:fillRect/>
            </a:stretch>
          </a:blipFill>
        </p:spPr>
        <p:txBody>
          <a:bodyPr wrap="square" lIns="0" tIns="0" rIns="0" bIns="0" rtlCol="0"/>
          <a:lstStyle/>
          <a:p>
            <a:endParaRPr/>
          </a:p>
        </p:txBody>
      </p:sp>
      <p:sp>
        <p:nvSpPr>
          <p:cNvPr id="26" name="object 26"/>
          <p:cNvSpPr/>
          <p:nvPr/>
        </p:nvSpPr>
        <p:spPr>
          <a:xfrm>
            <a:off x="1158239" y="4282440"/>
            <a:ext cx="278891" cy="284988"/>
          </a:xfrm>
          <a:prstGeom prst="rect">
            <a:avLst/>
          </a:prstGeom>
          <a:blipFill>
            <a:blip r:embed="rId8" cstate="print"/>
            <a:stretch>
              <a:fillRect/>
            </a:stretch>
          </a:blipFill>
        </p:spPr>
        <p:txBody>
          <a:bodyPr wrap="square" lIns="0" tIns="0" rIns="0" bIns="0" rtlCol="0"/>
          <a:lstStyle/>
          <a:p>
            <a:endParaRPr/>
          </a:p>
        </p:txBody>
      </p:sp>
      <p:sp>
        <p:nvSpPr>
          <p:cNvPr id="27" name="object 27"/>
          <p:cNvSpPr/>
          <p:nvPr/>
        </p:nvSpPr>
        <p:spPr>
          <a:xfrm>
            <a:off x="1615439" y="4821935"/>
            <a:ext cx="240791" cy="248412"/>
          </a:xfrm>
          <a:prstGeom prst="rect">
            <a:avLst/>
          </a:prstGeom>
          <a:blipFill>
            <a:blip r:embed="rId8" cstate="print"/>
            <a:stretch>
              <a:fillRect/>
            </a:stretch>
          </a:blipFill>
        </p:spPr>
        <p:txBody>
          <a:bodyPr wrap="square" lIns="0" tIns="0" rIns="0" bIns="0" rtlCol="0"/>
          <a:lstStyle/>
          <a:p>
            <a:endParaRPr/>
          </a:p>
        </p:txBody>
      </p:sp>
      <p:sp>
        <p:nvSpPr>
          <p:cNvPr id="28" name="object 28"/>
          <p:cNvSpPr txBox="1"/>
          <p:nvPr/>
        </p:nvSpPr>
        <p:spPr>
          <a:xfrm>
            <a:off x="1488694" y="4159250"/>
            <a:ext cx="3627120" cy="1002665"/>
          </a:xfrm>
          <a:prstGeom prst="rect">
            <a:avLst/>
          </a:prstGeom>
        </p:spPr>
        <p:txBody>
          <a:bodyPr vert="horz" wrap="square" lIns="0" tIns="0" rIns="0" bIns="0" rtlCol="0">
            <a:spAutoFit/>
          </a:bodyPr>
          <a:lstStyle/>
          <a:p>
            <a:pPr marL="12700">
              <a:lnSpc>
                <a:spcPct val="100000"/>
              </a:lnSpc>
            </a:pPr>
            <a:r>
              <a:rPr sz="3200" dirty="0">
                <a:solidFill>
                  <a:srgbClr val="FFFFFF"/>
                </a:solidFill>
                <a:latin typeface="Tahoma"/>
                <a:cs typeface="Tahoma"/>
              </a:rPr>
              <a:t>Mechanic</a:t>
            </a:r>
            <a:endParaRPr sz="3200">
              <a:latin typeface="Tahoma"/>
              <a:cs typeface="Tahoma"/>
            </a:endParaRPr>
          </a:p>
          <a:p>
            <a:pPr marL="413384">
              <a:lnSpc>
                <a:spcPct val="100000"/>
              </a:lnSpc>
              <a:spcBef>
                <a:spcPts val="675"/>
              </a:spcBef>
            </a:pPr>
            <a:r>
              <a:rPr sz="2800" spc="-5" dirty="0">
                <a:solidFill>
                  <a:srgbClr val="FFFFFF"/>
                </a:solidFill>
                <a:latin typeface="Tahoma"/>
                <a:cs typeface="Tahoma"/>
              </a:rPr>
              <a:t>‘cold </a:t>
            </a:r>
            <a:r>
              <a:rPr sz="2800" dirty="0">
                <a:solidFill>
                  <a:srgbClr val="FFFFFF"/>
                </a:solidFill>
                <a:latin typeface="Tahoma"/>
                <a:cs typeface="Tahoma"/>
              </a:rPr>
              <a:t>loop’</a:t>
            </a:r>
            <a:r>
              <a:rPr sz="2800" spc="-70" dirty="0">
                <a:solidFill>
                  <a:srgbClr val="FFFFFF"/>
                </a:solidFill>
                <a:latin typeface="Tahoma"/>
                <a:cs typeface="Tahoma"/>
              </a:rPr>
              <a:t> </a:t>
            </a:r>
            <a:r>
              <a:rPr sz="2800" spc="-5" dirty="0">
                <a:solidFill>
                  <a:srgbClr val="FFFFFF"/>
                </a:solidFill>
                <a:latin typeface="Tahoma"/>
                <a:cs typeface="Tahoma"/>
              </a:rPr>
              <a:t>technique</a:t>
            </a:r>
            <a:endParaRPr sz="2800">
              <a:latin typeface="Tahoma"/>
              <a:cs typeface="Tahoma"/>
            </a:endParaRPr>
          </a:p>
        </p:txBody>
      </p:sp>
      <p:sp>
        <p:nvSpPr>
          <p:cNvPr id="29" name="object 29"/>
          <p:cNvSpPr/>
          <p:nvPr/>
        </p:nvSpPr>
        <p:spPr>
          <a:xfrm>
            <a:off x="5096255" y="4029455"/>
            <a:ext cx="1498092" cy="661415"/>
          </a:xfrm>
          <a:prstGeom prst="rect">
            <a:avLst/>
          </a:prstGeom>
          <a:blipFill>
            <a:blip r:embed="rId17" cstate="print"/>
            <a:stretch>
              <a:fillRect/>
            </a:stretch>
          </a:blipFill>
        </p:spPr>
        <p:txBody>
          <a:bodyPr wrap="square" lIns="0" tIns="0" rIns="0" bIns="0" rtlCol="0"/>
          <a:lstStyle/>
          <a:p>
            <a:endParaRPr/>
          </a:p>
        </p:txBody>
      </p:sp>
      <p:sp>
        <p:nvSpPr>
          <p:cNvPr id="30" name="object 30"/>
          <p:cNvSpPr/>
          <p:nvPr/>
        </p:nvSpPr>
        <p:spPr>
          <a:xfrm>
            <a:off x="6054852" y="4029455"/>
            <a:ext cx="665988" cy="661415"/>
          </a:xfrm>
          <a:prstGeom prst="rect">
            <a:avLst/>
          </a:prstGeom>
          <a:blipFill>
            <a:blip r:embed="rId7" cstate="print"/>
            <a:stretch>
              <a:fillRect/>
            </a:stretch>
          </a:blipFill>
        </p:spPr>
        <p:txBody>
          <a:bodyPr wrap="square" lIns="0" tIns="0" rIns="0" bIns="0" rtlCol="0"/>
          <a:lstStyle/>
          <a:p>
            <a:endParaRPr/>
          </a:p>
        </p:txBody>
      </p:sp>
      <p:sp>
        <p:nvSpPr>
          <p:cNvPr id="31" name="object 31"/>
          <p:cNvSpPr/>
          <p:nvPr/>
        </p:nvSpPr>
        <p:spPr>
          <a:xfrm>
            <a:off x="5006340" y="4282440"/>
            <a:ext cx="278891" cy="284988"/>
          </a:xfrm>
          <a:prstGeom prst="rect">
            <a:avLst/>
          </a:prstGeom>
          <a:blipFill>
            <a:blip r:embed="rId8" cstate="print"/>
            <a:stretch>
              <a:fillRect/>
            </a:stretch>
          </a:blipFill>
        </p:spPr>
        <p:txBody>
          <a:bodyPr wrap="square" lIns="0" tIns="0" rIns="0" bIns="0" rtlCol="0"/>
          <a:lstStyle/>
          <a:p>
            <a:endParaRPr/>
          </a:p>
        </p:txBody>
      </p:sp>
      <p:sp>
        <p:nvSpPr>
          <p:cNvPr id="32" name="object 32"/>
          <p:cNvSpPr txBox="1"/>
          <p:nvPr/>
        </p:nvSpPr>
        <p:spPr>
          <a:xfrm>
            <a:off x="5337428" y="4159250"/>
            <a:ext cx="985519" cy="488950"/>
          </a:xfrm>
          <a:prstGeom prst="rect">
            <a:avLst/>
          </a:prstGeom>
        </p:spPr>
        <p:txBody>
          <a:bodyPr vert="horz" wrap="square" lIns="0" tIns="0" rIns="0" bIns="0" rtlCol="0">
            <a:spAutoFit/>
          </a:bodyPr>
          <a:lstStyle/>
          <a:p>
            <a:pPr marL="12700">
              <a:lnSpc>
                <a:spcPct val="100000"/>
              </a:lnSpc>
            </a:pPr>
            <a:r>
              <a:rPr sz="3200" dirty="0">
                <a:solidFill>
                  <a:srgbClr val="FFFFFF"/>
                </a:solidFill>
                <a:latin typeface="Tahoma"/>
                <a:cs typeface="Tahoma"/>
              </a:rPr>
              <a:t>Laser</a:t>
            </a:r>
            <a:endParaRPr sz="3200">
              <a:latin typeface="Tahoma"/>
              <a:cs typeface="Tahoma"/>
            </a:endParaRPr>
          </a:p>
        </p:txBody>
      </p:sp>
      <p:sp>
        <p:nvSpPr>
          <p:cNvPr id="33" name="object 33"/>
          <p:cNvSpPr/>
          <p:nvPr/>
        </p:nvSpPr>
        <p:spPr>
          <a:xfrm>
            <a:off x="7092950" y="2671698"/>
            <a:ext cx="1655826" cy="1044575"/>
          </a:xfrm>
          <a:prstGeom prst="rect">
            <a:avLst/>
          </a:prstGeom>
          <a:blipFill>
            <a:blip r:embed="rId18" cstate="print"/>
            <a:stretch>
              <a:fillRect/>
            </a:stretch>
          </a:blipFill>
        </p:spPr>
        <p:txBody>
          <a:bodyPr wrap="square" lIns="0" tIns="0" rIns="0" bIns="0" rtlCol="0"/>
          <a:lstStyle/>
          <a:p>
            <a:endParaRPr/>
          </a:p>
        </p:txBody>
      </p:sp>
      <p:sp>
        <p:nvSpPr>
          <p:cNvPr id="34" name="object 34"/>
          <p:cNvSpPr/>
          <p:nvPr/>
        </p:nvSpPr>
        <p:spPr>
          <a:xfrm>
            <a:off x="5148326" y="2708275"/>
            <a:ext cx="1778000" cy="1009650"/>
          </a:xfrm>
          <a:prstGeom prst="rect">
            <a:avLst/>
          </a:prstGeom>
          <a:blipFill>
            <a:blip r:embed="rId19" cstate="print"/>
            <a:stretch>
              <a:fillRect/>
            </a:stretch>
          </a:blipFill>
        </p:spPr>
        <p:txBody>
          <a:bodyPr wrap="square" lIns="0" tIns="0" rIns="0" bIns="0" rtlCol="0"/>
          <a:lstStyle/>
          <a:p>
            <a:endParaRPr/>
          </a:p>
        </p:txBody>
      </p:sp>
      <p:sp>
        <p:nvSpPr>
          <p:cNvPr id="35" name="object 35"/>
          <p:cNvSpPr/>
          <p:nvPr/>
        </p:nvSpPr>
        <p:spPr>
          <a:xfrm>
            <a:off x="5133975" y="2693923"/>
            <a:ext cx="1806575" cy="1038225"/>
          </a:xfrm>
          <a:custGeom>
            <a:avLst/>
            <a:gdLst/>
            <a:ahLst/>
            <a:cxnLst/>
            <a:rect l="l" t="t" r="r" b="b"/>
            <a:pathLst>
              <a:path w="1806575" h="1038225">
                <a:moveTo>
                  <a:pt x="0" y="1038225"/>
                </a:moveTo>
                <a:lnTo>
                  <a:pt x="1806575" y="1038225"/>
                </a:lnTo>
                <a:lnTo>
                  <a:pt x="1806575" y="0"/>
                </a:lnTo>
                <a:lnTo>
                  <a:pt x="0" y="0"/>
                </a:lnTo>
                <a:lnTo>
                  <a:pt x="0" y="1038225"/>
                </a:lnTo>
                <a:close/>
              </a:path>
            </a:pathLst>
          </a:custGeom>
          <a:ln w="28575">
            <a:solidFill>
              <a:srgbClr val="FFFFFF"/>
            </a:solidFill>
          </a:ln>
        </p:spPr>
        <p:txBody>
          <a:bodyPr wrap="square" lIns="0" tIns="0" rIns="0" bIns="0" rtlCol="0"/>
          <a:lstStyle/>
          <a:p>
            <a:endParaRPr/>
          </a:p>
        </p:txBody>
      </p:sp>
      <p:sp>
        <p:nvSpPr>
          <p:cNvPr id="36" name="object 36"/>
          <p:cNvSpPr/>
          <p:nvPr/>
        </p:nvSpPr>
        <p:spPr>
          <a:xfrm>
            <a:off x="7885176" y="3789298"/>
            <a:ext cx="800100" cy="647700"/>
          </a:xfrm>
          <a:prstGeom prst="rect">
            <a:avLst/>
          </a:prstGeom>
          <a:blipFill>
            <a:blip r:embed="rId20" cstate="print"/>
            <a:stretch>
              <a:fillRect/>
            </a:stretch>
          </a:blipFill>
        </p:spPr>
        <p:txBody>
          <a:bodyPr wrap="square" lIns="0" tIns="0" rIns="0" bIns="0" rtlCol="0"/>
          <a:lstStyle/>
          <a:p>
            <a:endParaRPr/>
          </a:p>
        </p:txBody>
      </p:sp>
      <p:sp>
        <p:nvSpPr>
          <p:cNvPr id="37" name="object 37"/>
          <p:cNvSpPr/>
          <p:nvPr/>
        </p:nvSpPr>
        <p:spPr>
          <a:xfrm>
            <a:off x="7092950" y="3789362"/>
            <a:ext cx="677862" cy="719137"/>
          </a:xfrm>
          <a:prstGeom prst="rect">
            <a:avLst/>
          </a:prstGeom>
          <a:blipFill>
            <a:blip r:embed="rId21" cstate="print"/>
            <a:stretch>
              <a:fillRect/>
            </a:stretch>
          </a:blipFill>
        </p:spPr>
        <p:txBody>
          <a:bodyPr wrap="square" lIns="0" tIns="0" rIns="0" bIns="0" rtlCol="0"/>
          <a:lstStyle/>
          <a:p>
            <a:endParaRPr/>
          </a:p>
        </p:txBody>
      </p:sp>
      <p:sp>
        <p:nvSpPr>
          <p:cNvPr id="38" name="object 38"/>
          <p:cNvSpPr/>
          <p:nvPr/>
        </p:nvSpPr>
        <p:spPr>
          <a:xfrm>
            <a:off x="3103626" y="2710408"/>
            <a:ext cx="1684274" cy="1005992"/>
          </a:xfrm>
          <a:prstGeom prst="rect">
            <a:avLst/>
          </a:prstGeom>
          <a:blipFill>
            <a:blip r:embed="rId22" cstate="print"/>
            <a:stretch>
              <a:fillRect/>
            </a:stretch>
          </a:blipFill>
        </p:spPr>
        <p:txBody>
          <a:bodyPr wrap="square" lIns="0" tIns="0" rIns="0" bIns="0" rtlCol="0"/>
          <a:lstStyle/>
          <a:p>
            <a:endParaRPr/>
          </a:p>
        </p:txBody>
      </p:sp>
      <p:sp>
        <p:nvSpPr>
          <p:cNvPr id="39" name="object 39"/>
          <p:cNvSpPr/>
          <p:nvPr/>
        </p:nvSpPr>
        <p:spPr>
          <a:xfrm>
            <a:off x="1763776" y="5229230"/>
            <a:ext cx="1797492" cy="1262057"/>
          </a:xfrm>
          <a:prstGeom prst="rect">
            <a:avLst/>
          </a:prstGeom>
          <a:blipFill>
            <a:blip r:embed="rId23" cstate="print"/>
            <a:stretch>
              <a:fillRect/>
            </a:stretch>
          </a:blip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812291" y="507491"/>
            <a:ext cx="4223004" cy="899160"/>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4303776" y="507491"/>
            <a:ext cx="896112" cy="899160"/>
          </a:xfrm>
          <a:prstGeom prst="rect">
            <a:avLst/>
          </a:prstGeom>
          <a:blipFill>
            <a:blip r:embed="rId3" cstate="print"/>
            <a:stretch>
              <a:fillRect/>
            </a:stretch>
          </a:blip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152400" rIns="0" bIns="0" rtlCol="0">
            <a:spAutoFit/>
          </a:bodyPr>
          <a:lstStyle/>
          <a:p>
            <a:pPr marL="392430">
              <a:lnSpc>
                <a:spcPct val="100000"/>
              </a:lnSpc>
            </a:pPr>
            <a:r>
              <a:rPr spc="-5" dirty="0"/>
              <a:t>Morcellation</a:t>
            </a:r>
          </a:p>
        </p:txBody>
      </p:sp>
      <p:sp>
        <p:nvSpPr>
          <p:cNvPr id="5" name="object 5"/>
          <p:cNvSpPr/>
          <p:nvPr/>
        </p:nvSpPr>
        <p:spPr>
          <a:xfrm>
            <a:off x="743712" y="1519427"/>
            <a:ext cx="7889748" cy="420624"/>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743712" y="1824227"/>
            <a:ext cx="3979164" cy="420624"/>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4378452" y="1824227"/>
            <a:ext cx="420624" cy="420624"/>
          </a:xfrm>
          <a:prstGeom prst="rect">
            <a:avLst/>
          </a:prstGeom>
          <a:blipFill>
            <a:blip r:embed="rId6" cstate="print"/>
            <a:stretch>
              <a:fillRect/>
            </a:stretch>
          </a:blipFill>
        </p:spPr>
        <p:txBody>
          <a:bodyPr wrap="square" lIns="0" tIns="0" rIns="0" bIns="0" rtlCol="0"/>
          <a:lstStyle/>
          <a:p>
            <a:endParaRPr/>
          </a:p>
        </p:txBody>
      </p:sp>
      <p:sp>
        <p:nvSpPr>
          <p:cNvPr id="8" name="object 8"/>
          <p:cNvSpPr/>
          <p:nvPr/>
        </p:nvSpPr>
        <p:spPr>
          <a:xfrm>
            <a:off x="4454652" y="1824227"/>
            <a:ext cx="4245863" cy="420624"/>
          </a:xfrm>
          <a:prstGeom prst="rect">
            <a:avLst/>
          </a:prstGeom>
          <a:blipFill>
            <a:blip r:embed="rId7" cstate="print"/>
            <a:stretch>
              <a:fillRect/>
            </a:stretch>
          </a:blipFill>
        </p:spPr>
        <p:txBody>
          <a:bodyPr wrap="square" lIns="0" tIns="0" rIns="0" bIns="0" rtlCol="0"/>
          <a:lstStyle/>
          <a:p>
            <a:endParaRPr/>
          </a:p>
        </p:txBody>
      </p:sp>
      <p:sp>
        <p:nvSpPr>
          <p:cNvPr id="9" name="object 9"/>
          <p:cNvSpPr/>
          <p:nvPr/>
        </p:nvSpPr>
        <p:spPr>
          <a:xfrm>
            <a:off x="743712" y="2129027"/>
            <a:ext cx="4936236" cy="420624"/>
          </a:xfrm>
          <a:prstGeom prst="rect">
            <a:avLst/>
          </a:prstGeom>
          <a:blipFill>
            <a:blip r:embed="rId8" cstate="print"/>
            <a:stretch>
              <a:fillRect/>
            </a:stretch>
          </a:blipFill>
        </p:spPr>
        <p:txBody>
          <a:bodyPr wrap="square" lIns="0" tIns="0" rIns="0" bIns="0" rtlCol="0"/>
          <a:lstStyle/>
          <a:p>
            <a:endParaRPr/>
          </a:p>
        </p:txBody>
      </p:sp>
      <p:sp>
        <p:nvSpPr>
          <p:cNvPr id="10" name="object 10"/>
          <p:cNvSpPr/>
          <p:nvPr/>
        </p:nvSpPr>
        <p:spPr>
          <a:xfrm>
            <a:off x="5335523" y="2129027"/>
            <a:ext cx="423672" cy="420624"/>
          </a:xfrm>
          <a:prstGeom prst="rect">
            <a:avLst/>
          </a:prstGeom>
          <a:blipFill>
            <a:blip r:embed="rId9" cstate="print"/>
            <a:stretch>
              <a:fillRect/>
            </a:stretch>
          </a:blipFill>
        </p:spPr>
        <p:txBody>
          <a:bodyPr wrap="square" lIns="0" tIns="0" rIns="0" bIns="0" rtlCol="0"/>
          <a:lstStyle/>
          <a:p>
            <a:endParaRPr/>
          </a:p>
        </p:txBody>
      </p:sp>
      <p:sp>
        <p:nvSpPr>
          <p:cNvPr id="11" name="object 11"/>
          <p:cNvSpPr/>
          <p:nvPr/>
        </p:nvSpPr>
        <p:spPr>
          <a:xfrm>
            <a:off x="743712" y="2494788"/>
            <a:ext cx="1199388" cy="420624"/>
          </a:xfrm>
          <a:prstGeom prst="rect">
            <a:avLst/>
          </a:prstGeom>
          <a:blipFill>
            <a:blip r:embed="rId10" cstate="print"/>
            <a:stretch>
              <a:fillRect/>
            </a:stretch>
          </a:blipFill>
        </p:spPr>
        <p:txBody>
          <a:bodyPr wrap="square" lIns="0" tIns="0" rIns="0" bIns="0" rtlCol="0"/>
          <a:lstStyle/>
          <a:p>
            <a:endParaRPr/>
          </a:p>
        </p:txBody>
      </p:sp>
      <p:sp>
        <p:nvSpPr>
          <p:cNvPr id="12" name="object 12"/>
          <p:cNvSpPr/>
          <p:nvPr/>
        </p:nvSpPr>
        <p:spPr>
          <a:xfrm>
            <a:off x="1598675" y="2494788"/>
            <a:ext cx="437388" cy="420624"/>
          </a:xfrm>
          <a:prstGeom prst="rect">
            <a:avLst/>
          </a:prstGeom>
          <a:blipFill>
            <a:blip r:embed="rId11" cstate="print"/>
            <a:stretch>
              <a:fillRect/>
            </a:stretch>
          </a:blipFill>
        </p:spPr>
        <p:txBody>
          <a:bodyPr wrap="square" lIns="0" tIns="0" rIns="0" bIns="0" rtlCol="0"/>
          <a:lstStyle/>
          <a:p>
            <a:endParaRPr/>
          </a:p>
        </p:txBody>
      </p:sp>
      <p:sp>
        <p:nvSpPr>
          <p:cNvPr id="13" name="object 13"/>
          <p:cNvSpPr/>
          <p:nvPr/>
        </p:nvSpPr>
        <p:spPr>
          <a:xfrm>
            <a:off x="1691639" y="2494788"/>
            <a:ext cx="845819" cy="420624"/>
          </a:xfrm>
          <a:prstGeom prst="rect">
            <a:avLst/>
          </a:prstGeom>
          <a:blipFill>
            <a:blip r:embed="rId12" cstate="print"/>
            <a:stretch>
              <a:fillRect/>
            </a:stretch>
          </a:blipFill>
        </p:spPr>
        <p:txBody>
          <a:bodyPr wrap="square" lIns="0" tIns="0" rIns="0" bIns="0" rtlCol="0"/>
          <a:lstStyle/>
          <a:p>
            <a:endParaRPr/>
          </a:p>
        </p:txBody>
      </p:sp>
      <p:sp>
        <p:nvSpPr>
          <p:cNvPr id="14" name="object 14"/>
          <p:cNvSpPr/>
          <p:nvPr/>
        </p:nvSpPr>
        <p:spPr>
          <a:xfrm>
            <a:off x="2193035" y="2494788"/>
            <a:ext cx="6687311" cy="420624"/>
          </a:xfrm>
          <a:prstGeom prst="rect">
            <a:avLst/>
          </a:prstGeom>
          <a:blipFill>
            <a:blip r:embed="rId13" cstate="print"/>
            <a:stretch>
              <a:fillRect/>
            </a:stretch>
          </a:blipFill>
        </p:spPr>
        <p:txBody>
          <a:bodyPr wrap="square" lIns="0" tIns="0" rIns="0" bIns="0" rtlCol="0"/>
          <a:lstStyle/>
          <a:p>
            <a:endParaRPr/>
          </a:p>
        </p:txBody>
      </p:sp>
      <p:sp>
        <p:nvSpPr>
          <p:cNvPr id="15" name="object 15"/>
          <p:cNvSpPr/>
          <p:nvPr/>
        </p:nvSpPr>
        <p:spPr>
          <a:xfrm>
            <a:off x="743712" y="2799588"/>
            <a:ext cx="1194815" cy="420624"/>
          </a:xfrm>
          <a:prstGeom prst="rect">
            <a:avLst/>
          </a:prstGeom>
          <a:blipFill>
            <a:blip r:embed="rId14" cstate="print"/>
            <a:stretch>
              <a:fillRect/>
            </a:stretch>
          </a:blipFill>
        </p:spPr>
        <p:txBody>
          <a:bodyPr wrap="square" lIns="0" tIns="0" rIns="0" bIns="0" rtlCol="0"/>
          <a:lstStyle/>
          <a:p>
            <a:endParaRPr/>
          </a:p>
        </p:txBody>
      </p:sp>
      <p:sp>
        <p:nvSpPr>
          <p:cNvPr id="16" name="object 16"/>
          <p:cNvSpPr/>
          <p:nvPr/>
        </p:nvSpPr>
        <p:spPr>
          <a:xfrm>
            <a:off x="1594103" y="2799588"/>
            <a:ext cx="437387" cy="420624"/>
          </a:xfrm>
          <a:prstGeom prst="rect">
            <a:avLst/>
          </a:prstGeom>
          <a:blipFill>
            <a:blip r:embed="rId11" cstate="print"/>
            <a:stretch>
              <a:fillRect/>
            </a:stretch>
          </a:blipFill>
        </p:spPr>
        <p:txBody>
          <a:bodyPr wrap="square" lIns="0" tIns="0" rIns="0" bIns="0" rtlCol="0"/>
          <a:lstStyle/>
          <a:p>
            <a:endParaRPr/>
          </a:p>
        </p:txBody>
      </p:sp>
      <p:sp>
        <p:nvSpPr>
          <p:cNvPr id="17" name="object 17"/>
          <p:cNvSpPr/>
          <p:nvPr/>
        </p:nvSpPr>
        <p:spPr>
          <a:xfrm>
            <a:off x="1687067" y="2799588"/>
            <a:ext cx="2171700" cy="420624"/>
          </a:xfrm>
          <a:prstGeom prst="rect">
            <a:avLst/>
          </a:prstGeom>
          <a:blipFill>
            <a:blip r:embed="rId15" cstate="print"/>
            <a:stretch>
              <a:fillRect/>
            </a:stretch>
          </a:blipFill>
        </p:spPr>
        <p:txBody>
          <a:bodyPr wrap="square" lIns="0" tIns="0" rIns="0" bIns="0" rtlCol="0"/>
          <a:lstStyle/>
          <a:p>
            <a:endParaRPr/>
          </a:p>
        </p:txBody>
      </p:sp>
      <p:sp>
        <p:nvSpPr>
          <p:cNvPr id="18" name="object 18"/>
          <p:cNvSpPr/>
          <p:nvPr/>
        </p:nvSpPr>
        <p:spPr>
          <a:xfrm>
            <a:off x="3514344" y="2799588"/>
            <a:ext cx="437388" cy="420624"/>
          </a:xfrm>
          <a:prstGeom prst="rect">
            <a:avLst/>
          </a:prstGeom>
          <a:blipFill>
            <a:blip r:embed="rId11" cstate="print"/>
            <a:stretch>
              <a:fillRect/>
            </a:stretch>
          </a:blipFill>
        </p:spPr>
        <p:txBody>
          <a:bodyPr wrap="square" lIns="0" tIns="0" rIns="0" bIns="0" rtlCol="0"/>
          <a:lstStyle/>
          <a:p>
            <a:endParaRPr/>
          </a:p>
        </p:txBody>
      </p:sp>
      <p:sp>
        <p:nvSpPr>
          <p:cNvPr id="19" name="object 19"/>
          <p:cNvSpPr/>
          <p:nvPr/>
        </p:nvSpPr>
        <p:spPr>
          <a:xfrm>
            <a:off x="3607308" y="2799588"/>
            <a:ext cx="3019043" cy="420624"/>
          </a:xfrm>
          <a:prstGeom prst="rect">
            <a:avLst/>
          </a:prstGeom>
          <a:blipFill>
            <a:blip r:embed="rId16" cstate="print"/>
            <a:stretch>
              <a:fillRect/>
            </a:stretch>
          </a:blipFill>
        </p:spPr>
        <p:txBody>
          <a:bodyPr wrap="square" lIns="0" tIns="0" rIns="0" bIns="0" rtlCol="0"/>
          <a:lstStyle/>
          <a:p>
            <a:endParaRPr/>
          </a:p>
        </p:txBody>
      </p:sp>
      <p:sp>
        <p:nvSpPr>
          <p:cNvPr id="20" name="object 20"/>
          <p:cNvSpPr/>
          <p:nvPr/>
        </p:nvSpPr>
        <p:spPr>
          <a:xfrm>
            <a:off x="6281928" y="2799588"/>
            <a:ext cx="420624" cy="420624"/>
          </a:xfrm>
          <a:prstGeom prst="rect">
            <a:avLst/>
          </a:prstGeom>
          <a:blipFill>
            <a:blip r:embed="rId6" cstate="print"/>
            <a:stretch>
              <a:fillRect/>
            </a:stretch>
          </a:blipFill>
        </p:spPr>
        <p:txBody>
          <a:bodyPr wrap="square" lIns="0" tIns="0" rIns="0" bIns="0" rtlCol="0"/>
          <a:lstStyle/>
          <a:p>
            <a:endParaRPr/>
          </a:p>
        </p:txBody>
      </p:sp>
      <p:sp>
        <p:nvSpPr>
          <p:cNvPr id="21" name="object 21"/>
          <p:cNvSpPr/>
          <p:nvPr/>
        </p:nvSpPr>
        <p:spPr>
          <a:xfrm>
            <a:off x="6358128" y="2799588"/>
            <a:ext cx="1030224" cy="420624"/>
          </a:xfrm>
          <a:prstGeom prst="rect">
            <a:avLst/>
          </a:prstGeom>
          <a:blipFill>
            <a:blip r:embed="rId17" cstate="print"/>
            <a:stretch>
              <a:fillRect/>
            </a:stretch>
          </a:blipFill>
        </p:spPr>
        <p:txBody>
          <a:bodyPr wrap="square" lIns="0" tIns="0" rIns="0" bIns="0" rtlCol="0"/>
          <a:lstStyle/>
          <a:p>
            <a:endParaRPr/>
          </a:p>
        </p:txBody>
      </p:sp>
      <p:sp>
        <p:nvSpPr>
          <p:cNvPr id="22" name="object 22"/>
          <p:cNvSpPr/>
          <p:nvPr/>
        </p:nvSpPr>
        <p:spPr>
          <a:xfrm>
            <a:off x="7043928" y="2799588"/>
            <a:ext cx="483107" cy="420624"/>
          </a:xfrm>
          <a:prstGeom prst="rect">
            <a:avLst/>
          </a:prstGeom>
          <a:blipFill>
            <a:blip r:embed="rId18" cstate="print"/>
            <a:stretch>
              <a:fillRect/>
            </a:stretch>
          </a:blipFill>
        </p:spPr>
        <p:txBody>
          <a:bodyPr wrap="square" lIns="0" tIns="0" rIns="0" bIns="0" rtlCol="0"/>
          <a:lstStyle/>
          <a:p>
            <a:endParaRPr/>
          </a:p>
        </p:txBody>
      </p:sp>
      <p:sp>
        <p:nvSpPr>
          <p:cNvPr id="23" name="object 23"/>
          <p:cNvSpPr/>
          <p:nvPr/>
        </p:nvSpPr>
        <p:spPr>
          <a:xfrm>
            <a:off x="7182611" y="2799588"/>
            <a:ext cx="1633727" cy="420624"/>
          </a:xfrm>
          <a:prstGeom prst="rect">
            <a:avLst/>
          </a:prstGeom>
          <a:blipFill>
            <a:blip r:embed="rId19" cstate="print"/>
            <a:stretch>
              <a:fillRect/>
            </a:stretch>
          </a:blipFill>
        </p:spPr>
        <p:txBody>
          <a:bodyPr wrap="square" lIns="0" tIns="0" rIns="0" bIns="0" rtlCol="0"/>
          <a:lstStyle/>
          <a:p>
            <a:endParaRPr/>
          </a:p>
        </p:txBody>
      </p:sp>
      <p:sp>
        <p:nvSpPr>
          <p:cNvPr id="24" name="object 24"/>
          <p:cNvSpPr/>
          <p:nvPr/>
        </p:nvSpPr>
        <p:spPr>
          <a:xfrm>
            <a:off x="743712" y="3104388"/>
            <a:ext cx="1897380" cy="420624"/>
          </a:xfrm>
          <a:prstGeom prst="rect">
            <a:avLst/>
          </a:prstGeom>
          <a:blipFill>
            <a:blip r:embed="rId20" cstate="print"/>
            <a:stretch>
              <a:fillRect/>
            </a:stretch>
          </a:blipFill>
        </p:spPr>
        <p:txBody>
          <a:bodyPr wrap="square" lIns="0" tIns="0" rIns="0" bIns="0" rtlCol="0"/>
          <a:lstStyle/>
          <a:p>
            <a:endParaRPr/>
          </a:p>
        </p:txBody>
      </p:sp>
      <p:sp>
        <p:nvSpPr>
          <p:cNvPr id="25" name="object 25"/>
          <p:cNvSpPr/>
          <p:nvPr/>
        </p:nvSpPr>
        <p:spPr>
          <a:xfrm>
            <a:off x="2296667" y="3104388"/>
            <a:ext cx="423671" cy="420624"/>
          </a:xfrm>
          <a:prstGeom prst="rect">
            <a:avLst/>
          </a:prstGeom>
          <a:blipFill>
            <a:blip r:embed="rId9" cstate="print"/>
            <a:stretch>
              <a:fillRect/>
            </a:stretch>
          </a:blipFill>
        </p:spPr>
        <p:txBody>
          <a:bodyPr wrap="square" lIns="0" tIns="0" rIns="0" bIns="0" rtlCol="0"/>
          <a:lstStyle/>
          <a:p>
            <a:endParaRPr/>
          </a:p>
        </p:txBody>
      </p:sp>
      <p:sp>
        <p:nvSpPr>
          <p:cNvPr id="26" name="object 26"/>
          <p:cNvSpPr/>
          <p:nvPr/>
        </p:nvSpPr>
        <p:spPr>
          <a:xfrm>
            <a:off x="743712" y="3470147"/>
            <a:ext cx="7434072" cy="420624"/>
          </a:xfrm>
          <a:prstGeom prst="rect">
            <a:avLst/>
          </a:prstGeom>
          <a:blipFill>
            <a:blip r:embed="rId21" cstate="print"/>
            <a:stretch>
              <a:fillRect/>
            </a:stretch>
          </a:blipFill>
        </p:spPr>
        <p:txBody>
          <a:bodyPr wrap="square" lIns="0" tIns="0" rIns="0" bIns="0" rtlCol="0"/>
          <a:lstStyle/>
          <a:p>
            <a:endParaRPr/>
          </a:p>
        </p:txBody>
      </p:sp>
      <p:sp>
        <p:nvSpPr>
          <p:cNvPr id="27" name="object 27"/>
          <p:cNvSpPr/>
          <p:nvPr/>
        </p:nvSpPr>
        <p:spPr>
          <a:xfrm>
            <a:off x="743712" y="3774947"/>
            <a:ext cx="3578352" cy="420624"/>
          </a:xfrm>
          <a:prstGeom prst="rect">
            <a:avLst/>
          </a:prstGeom>
          <a:blipFill>
            <a:blip r:embed="rId22" cstate="print"/>
            <a:stretch>
              <a:fillRect/>
            </a:stretch>
          </a:blipFill>
        </p:spPr>
        <p:txBody>
          <a:bodyPr wrap="square" lIns="0" tIns="0" rIns="0" bIns="0" rtlCol="0"/>
          <a:lstStyle/>
          <a:p>
            <a:endParaRPr/>
          </a:p>
        </p:txBody>
      </p:sp>
      <p:sp>
        <p:nvSpPr>
          <p:cNvPr id="28" name="object 28"/>
          <p:cNvSpPr/>
          <p:nvPr/>
        </p:nvSpPr>
        <p:spPr>
          <a:xfrm>
            <a:off x="3977640" y="3774947"/>
            <a:ext cx="423672" cy="420624"/>
          </a:xfrm>
          <a:prstGeom prst="rect">
            <a:avLst/>
          </a:prstGeom>
          <a:blipFill>
            <a:blip r:embed="rId9" cstate="print"/>
            <a:stretch>
              <a:fillRect/>
            </a:stretch>
          </a:blipFill>
        </p:spPr>
        <p:txBody>
          <a:bodyPr wrap="square" lIns="0" tIns="0" rIns="0" bIns="0" rtlCol="0"/>
          <a:lstStyle/>
          <a:p>
            <a:endParaRPr/>
          </a:p>
        </p:txBody>
      </p:sp>
      <p:sp>
        <p:nvSpPr>
          <p:cNvPr id="29" name="object 29"/>
          <p:cNvSpPr/>
          <p:nvPr/>
        </p:nvSpPr>
        <p:spPr>
          <a:xfrm>
            <a:off x="4056888" y="3774947"/>
            <a:ext cx="4757927" cy="420624"/>
          </a:xfrm>
          <a:prstGeom prst="rect">
            <a:avLst/>
          </a:prstGeom>
          <a:blipFill>
            <a:blip r:embed="rId23" cstate="print"/>
            <a:stretch>
              <a:fillRect/>
            </a:stretch>
          </a:blipFill>
        </p:spPr>
        <p:txBody>
          <a:bodyPr wrap="square" lIns="0" tIns="0" rIns="0" bIns="0" rtlCol="0"/>
          <a:lstStyle/>
          <a:p>
            <a:endParaRPr/>
          </a:p>
        </p:txBody>
      </p:sp>
      <p:sp>
        <p:nvSpPr>
          <p:cNvPr id="30" name="object 30"/>
          <p:cNvSpPr/>
          <p:nvPr/>
        </p:nvSpPr>
        <p:spPr>
          <a:xfrm>
            <a:off x="8470392" y="3774947"/>
            <a:ext cx="437388" cy="420624"/>
          </a:xfrm>
          <a:prstGeom prst="rect">
            <a:avLst/>
          </a:prstGeom>
          <a:blipFill>
            <a:blip r:embed="rId11" cstate="print"/>
            <a:stretch>
              <a:fillRect/>
            </a:stretch>
          </a:blipFill>
        </p:spPr>
        <p:txBody>
          <a:bodyPr wrap="square" lIns="0" tIns="0" rIns="0" bIns="0" rtlCol="0"/>
          <a:lstStyle/>
          <a:p>
            <a:endParaRPr/>
          </a:p>
        </p:txBody>
      </p:sp>
      <p:sp>
        <p:nvSpPr>
          <p:cNvPr id="31" name="object 31"/>
          <p:cNvSpPr/>
          <p:nvPr/>
        </p:nvSpPr>
        <p:spPr>
          <a:xfrm>
            <a:off x="743712" y="4079747"/>
            <a:ext cx="1616964" cy="420624"/>
          </a:xfrm>
          <a:prstGeom prst="rect">
            <a:avLst/>
          </a:prstGeom>
          <a:blipFill>
            <a:blip r:embed="rId24" cstate="print"/>
            <a:stretch>
              <a:fillRect/>
            </a:stretch>
          </a:blipFill>
        </p:spPr>
        <p:txBody>
          <a:bodyPr wrap="square" lIns="0" tIns="0" rIns="0" bIns="0" rtlCol="0"/>
          <a:lstStyle/>
          <a:p>
            <a:endParaRPr/>
          </a:p>
        </p:txBody>
      </p:sp>
      <p:sp>
        <p:nvSpPr>
          <p:cNvPr id="32" name="object 32"/>
          <p:cNvSpPr/>
          <p:nvPr/>
        </p:nvSpPr>
        <p:spPr>
          <a:xfrm>
            <a:off x="2016251" y="4079747"/>
            <a:ext cx="437388" cy="420624"/>
          </a:xfrm>
          <a:prstGeom prst="rect">
            <a:avLst/>
          </a:prstGeom>
          <a:blipFill>
            <a:blip r:embed="rId11" cstate="print"/>
            <a:stretch>
              <a:fillRect/>
            </a:stretch>
          </a:blipFill>
        </p:spPr>
        <p:txBody>
          <a:bodyPr wrap="square" lIns="0" tIns="0" rIns="0" bIns="0" rtlCol="0"/>
          <a:lstStyle/>
          <a:p>
            <a:endParaRPr/>
          </a:p>
        </p:txBody>
      </p:sp>
      <p:sp>
        <p:nvSpPr>
          <p:cNvPr id="33" name="object 33"/>
          <p:cNvSpPr/>
          <p:nvPr/>
        </p:nvSpPr>
        <p:spPr>
          <a:xfrm>
            <a:off x="2109216" y="4079747"/>
            <a:ext cx="2089404" cy="420624"/>
          </a:xfrm>
          <a:prstGeom prst="rect">
            <a:avLst/>
          </a:prstGeom>
          <a:blipFill>
            <a:blip r:embed="rId25" cstate="print"/>
            <a:stretch>
              <a:fillRect/>
            </a:stretch>
          </a:blipFill>
        </p:spPr>
        <p:txBody>
          <a:bodyPr wrap="square" lIns="0" tIns="0" rIns="0" bIns="0" rtlCol="0"/>
          <a:lstStyle/>
          <a:p>
            <a:endParaRPr/>
          </a:p>
        </p:txBody>
      </p:sp>
      <p:sp>
        <p:nvSpPr>
          <p:cNvPr id="34" name="object 34"/>
          <p:cNvSpPr/>
          <p:nvPr/>
        </p:nvSpPr>
        <p:spPr>
          <a:xfrm>
            <a:off x="3854196" y="4079747"/>
            <a:ext cx="437388" cy="420624"/>
          </a:xfrm>
          <a:prstGeom prst="rect">
            <a:avLst/>
          </a:prstGeom>
          <a:blipFill>
            <a:blip r:embed="rId11" cstate="print"/>
            <a:stretch>
              <a:fillRect/>
            </a:stretch>
          </a:blipFill>
        </p:spPr>
        <p:txBody>
          <a:bodyPr wrap="square" lIns="0" tIns="0" rIns="0" bIns="0" rtlCol="0"/>
          <a:lstStyle/>
          <a:p>
            <a:endParaRPr/>
          </a:p>
        </p:txBody>
      </p:sp>
      <p:sp>
        <p:nvSpPr>
          <p:cNvPr id="35" name="object 35"/>
          <p:cNvSpPr/>
          <p:nvPr/>
        </p:nvSpPr>
        <p:spPr>
          <a:xfrm>
            <a:off x="3947159" y="4079747"/>
            <a:ext cx="3706367" cy="420624"/>
          </a:xfrm>
          <a:prstGeom prst="rect">
            <a:avLst/>
          </a:prstGeom>
          <a:blipFill>
            <a:blip r:embed="rId26" cstate="print"/>
            <a:stretch>
              <a:fillRect/>
            </a:stretch>
          </a:blipFill>
        </p:spPr>
        <p:txBody>
          <a:bodyPr wrap="square" lIns="0" tIns="0" rIns="0" bIns="0" rtlCol="0"/>
          <a:lstStyle/>
          <a:p>
            <a:endParaRPr/>
          </a:p>
        </p:txBody>
      </p:sp>
      <p:sp>
        <p:nvSpPr>
          <p:cNvPr id="36" name="object 36"/>
          <p:cNvSpPr/>
          <p:nvPr/>
        </p:nvSpPr>
        <p:spPr>
          <a:xfrm>
            <a:off x="7309104" y="4079747"/>
            <a:ext cx="423672" cy="420624"/>
          </a:xfrm>
          <a:prstGeom prst="rect">
            <a:avLst/>
          </a:prstGeom>
          <a:blipFill>
            <a:blip r:embed="rId9" cstate="print"/>
            <a:stretch>
              <a:fillRect/>
            </a:stretch>
          </a:blipFill>
        </p:spPr>
        <p:txBody>
          <a:bodyPr wrap="square" lIns="0" tIns="0" rIns="0" bIns="0" rtlCol="0"/>
          <a:lstStyle/>
          <a:p>
            <a:endParaRPr/>
          </a:p>
        </p:txBody>
      </p:sp>
      <p:sp>
        <p:nvSpPr>
          <p:cNvPr id="37" name="object 37"/>
          <p:cNvSpPr/>
          <p:nvPr/>
        </p:nvSpPr>
        <p:spPr>
          <a:xfrm>
            <a:off x="7388352" y="4079747"/>
            <a:ext cx="1687068" cy="420624"/>
          </a:xfrm>
          <a:prstGeom prst="rect">
            <a:avLst/>
          </a:prstGeom>
          <a:blipFill>
            <a:blip r:embed="rId27" cstate="print"/>
            <a:stretch>
              <a:fillRect/>
            </a:stretch>
          </a:blipFill>
        </p:spPr>
        <p:txBody>
          <a:bodyPr wrap="square" lIns="0" tIns="0" rIns="0" bIns="0" rtlCol="0"/>
          <a:lstStyle/>
          <a:p>
            <a:endParaRPr/>
          </a:p>
        </p:txBody>
      </p:sp>
      <p:sp>
        <p:nvSpPr>
          <p:cNvPr id="38" name="object 38"/>
          <p:cNvSpPr/>
          <p:nvPr/>
        </p:nvSpPr>
        <p:spPr>
          <a:xfrm>
            <a:off x="743712" y="4384547"/>
            <a:ext cx="4018788" cy="420624"/>
          </a:xfrm>
          <a:prstGeom prst="rect">
            <a:avLst/>
          </a:prstGeom>
          <a:blipFill>
            <a:blip r:embed="rId28" cstate="print"/>
            <a:stretch>
              <a:fillRect/>
            </a:stretch>
          </a:blipFill>
        </p:spPr>
        <p:txBody>
          <a:bodyPr wrap="square" lIns="0" tIns="0" rIns="0" bIns="0" rtlCol="0"/>
          <a:lstStyle/>
          <a:p>
            <a:endParaRPr/>
          </a:p>
        </p:txBody>
      </p:sp>
      <p:sp>
        <p:nvSpPr>
          <p:cNvPr id="39" name="object 39"/>
          <p:cNvSpPr/>
          <p:nvPr/>
        </p:nvSpPr>
        <p:spPr>
          <a:xfrm>
            <a:off x="4418076" y="4384547"/>
            <a:ext cx="423672" cy="420624"/>
          </a:xfrm>
          <a:prstGeom prst="rect">
            <a:avLst/>
          </a:prstGeom>
          <a:blipFill>
            <a:blip r:embed="rId9" cstate="print"/>
            <a:stretch>
              <a:fillRect/>
            </a:stretch>
          </a:blipFill>
        </p:spPr>
        <p:txBody>
          <a:bodyPr wrap="square" lIns="0" tIns="0" rIns="0" bIns="0" rtlCol="0"/>
          <a:lstStyle/>
          <a:p>
            <a:endParaRPr/>
          </a:p>
        </p:txBody>
      </p:sp>
      <p:sp>
        <p:nvSpPr>
          <p:cNvPr id="40" name="object 40"/>
          <p:cNvSpPr/>
          <p:nvPr/>
        </p:nvSpPr>
        <p:spPr>
          <a:xfrm>
            <a:off x="743712" y="4750308"/>
            <a:ext cx="7385304" cy="420624"/>
          </a:xfrm>
          <a:prstGeom prst="rect">
            <a:avLst/>
          </a:prstGeom>
          <a:blipFill>
            <a:blip r:embed="rId29" cstate="print"/>
            <a:stretch>
              <a:fillRect/>
            </a:stretch>
          </a:blipFill>
        </p:spPr>
        <p:txBody>
          <a:bodyPr wrap="square" lIns="0" tIns="0" rIns="0" bIns="0" rtlCol="0"/>
          <a:lstStyle/>
          <a:p>
            <a:endParaRPr/>
          </a:p>
        </p:txBody>
      </p:sp>
      <p:sp>
        <p:nvSpPr>
          <p:cNvPr id="41" name="object 41"/>
          <p:cNvSpPr/>
          <p:nvPr/>
        </p:nvSpPr>
        <p:spPr>
          <a:xfrm>
            <a:off x="7784592" y="4750308"/>
            <a:ext cx="423672" cy="420624"/>
          </a:xfrm>
          <a:prstGeom prst="rect">
            <a:avLst/>
          </a:prstGeom>
          <a:blipFill>
            <a:blip r:embed="rId9" cstate="print"/>
            <a:stretch>
              <a:fillRect/>
            </a:stretch>
          </a:blipFill>
        </p:spPr>
        <p:txBody>
          <a:bodyPr wrap="square" lIns="0" tIns="0" rIns="0" bIns="0" rtlCol="0"/>
          <a:lstStyle/>
          <a:p>
            <a:endParaRPr/>
          </a:p>
        </p:txBody>
      </p:sp>
      <p:sp>
        <p:nvSpPr>
          <p:cNvPr id="42" name="object 42"/>
          <p:cNvSpPr/>
          <p:nvPr/>
        </p:nvSpPr>
        <p:spPr>
          <a:xfrm>
            <a:off x="7863840" y="4750308"/>
            <a:ext cx="1246631" cy="420624"/>
          </a:xfrm>
          <a:prstGeom prst="rect">
            <a:avLst/>
          </a:prstGeom>
          <a:blipFill>
            <a:blip r:embed="rId30" cstate="print"/>
            <a:stretch>
              <a:fillRect/>
            </a:stretch>
          </a:blipFill>
        </p:spPr>
        <p:txBody>
          <a:bodyPr wrap="square" lIns="0" tIns="0" rIns="0" bIns="0" rtlCol="0"/>
          <a:lstStyle/>
          <a:p>
            <a:endParaRPr/>
          </a:p>
        </p:txBody>
      </p:sp>
      <p:sp>
        <p:nvSpPr>
          <p:cNvPr id="43" name="object 43"/>
          <p:cNvSpPr/>
          <p:nvPr/>
        </p:nvSpPr>
        <p:spPr>
          <a:xfrm>
            <a:off x="743712" y="5050535"/>
            <a:ext cx="2532888" cy="425195"/>
          </a:xfrm>
          <a:prstGeom prst="rect">
            <a:avLst/>
          </a:prstGeom>
          <a:blipFill>
            <a:blip r:embed="rId31" cstate="print"/>
            <a:stretch>
              <a:fillRect/>
            </a:stretch>
          </a:blipFill>
        </p:spPr>
        <p:txBody>
          <a:bodyPr wrap="square" lIns="0" tIns="0" rIns="0" bIns="0" rtlCol="0"/>
          <a:lstStyle/>
          <a:p>
            <a:endParaRPr/>
          </a:p>
        </p:txBody>
      </p:sp>
      <p:sp>
        <p:nvSpPr>
          <p:cNvPr id="44" name="object 44"/>
          <p:cNvSpPr/>
          <p:nvPr/>
        </p:nvSpPr>
        <p:spPr>
          <a:xfrm>
            <a:off x="2932176" y="5056632"/>
            <a:ext cx="414527" cy="419100"/>
          </a:xfrm>
          <a:prstGeom prst="rect">
            <a:avLst/>
          </a:prstGeom>
          <a:blipFill>
            <a:blip r:embed="rId32" cstate="print"/>
            <a:stretch>
              <a:fillRect/>
            </a:stretch>
          </a:blipFill>
        </p:spPr>
        <p:txBody>
          <a:bodyPr wrap="square" lIns="0" tIns="0" rIns="0" bIns="0" rtlCol="0"/>
          <a:lstStyle/>
          <a:p>
            <a:endParaRPr/>
          </a:p>
        </p:txBody>
      </p:sp>
      <p:sp>
        <p:nvSpPr>
          <p:cNvPr id="45" name="object 45"/>
          <p:cNvSpPr/>
          <p:nvPr/>
        </p:nvSpPr>
        <p:spPr>
          <a:xfrm>
            <a:off x="559752" y="1679320"/>
            <a:ext cx="178308" cy="178308"/>
          </a:xfrm>
          <a:prstGeom prst="rect">
            <a:avLst/>
          </a:prstGeom>
          <a:blipFill>
            <a:blip r:embed="rId33" cstate="print"/>
            <a:stretch>
              <a:fillRect/>
            </a:stretch>
          </a:blipFill>
        </p:spPr>
        <p:txBody>
          <a:bodyPr wrap="square" lIns="0" tIns="0" rIns="0" bIns="0" rtlCol="0"/>
          <a:lstStyle/>
          <a:p>
            <a:endParaRPr/>
          </a:p>
        </p:txBody>
      </p:sp>
      <p:sp>
        <p:nvSpPr>
          <p:cNvPr id="46" name="object 46"/>
          <p:cNvSpPr/>
          <p:nvPr/>
        </p:nvSpPr>
        <p:spPr>
          <a:xfrm>
            <a:off x="559752" y="2654680"/>
            <a:ext cx="178308" cy="178308"/>
          </a:xfrm>
          <a:prstGeom prst="rect">
            <a:avLst/>
          </a:prstGeom>
          <a:blipFill>
            <a:blip r:embed="rId33" cstate="print"/>
            <a:stretch>
              <a:fillRect/>
            </a:stretch>
          </a:blipFill>
        </p:spPr>
        <p:txBody>
          <a:bodyPr wrap="square" lIns="0" tIns="0" rIns="0" bIns="0" rtlCol="0"/>
          <a:lstStyle/>
          <a:p>
            <a:endParaRPr/>
          </a:p>
        </p:txBody>
      </p:sp>
      <p:sp>
        <p:nvSpPr>
          <p:cNvPr id="47" name="object 47"/>
          <p:cNvSpPr/>
          <p:nvPr/>
        </p:nvSpPr>
        <p:spPr>
          <a:xfrm>
            <a:off x="559752" y="3629914"/>
            <a:ext cx="178308" cy="178307"/>
          </a:xfrm>
          <a:prstGeom prst="rect">
            <a:avLst/>
          </a:prstGeom>
          <a:blipFill>
            <a:blip r:embed="rId33" cstate="print"/>
            <a:stretch>
              <a:fillRect/>
            </a:stretch>
          </a:blipFill>
        </p:spPr>
        <p:txBody>
          <a:bodyPr wrap="square" lIns="0" tIns="0" rIns="0" bIns="0" rtlCol="0"/>
          <a:lstStyle/>
          <a:p>
            <a:endParaRPr/>
          </a:p>
        </p:txBody>
      </p:sp>
      <p:sp>
        <p:nvSpPr>
          <p:cNvPr id="48" name="object 48"/>
          <p:cNvSpPr/>
          <p:nvPr/>
        </p:nvSpPr>
        <p:spPr>
          <a:xfrm>
            <a:off x="559752" y="4910201"/>
            <a:ext cx="178308" cy="178307"/>
          </a:xfrm>
          <a:prstGeom prst="rect">
            <a:avLst/>
          </a:prstGeom>
          <a:blipFill>
            <a:blip r:embed="rId33" cstate="print"/>
            <a:stretch>
              <a:fillRect/>
            </a:stretch>
          </a:blipFill>
        </p:spPr>
        <p:txBody>
          <a:bodyPr wrap="square" lIns="0" tIns="0" rIns="0" bIns="0" rtlCol="0"/>
          <a:lstStyle/>
          <a:p>
            <a:endParaRPr/>
          </a:p>
        </p:txBody>
      </p:sp>
      <p:sp>
        <p:nvSpPr>
          <p:cNvPr id="49" name="object 49"/>
          <p:cNvSpPr/>
          <p:nvPr/>
        </p:nvSpPr>
        <p:spPr>
          <a:xfrm>
            <a:off x="559752" y="5574601"/>
            <a:ext cx="178308" cy="178308"/>
          </a:xfrm>
          <a:prstGeom prst="rect">
            <a:avLst/>
          </a:prstGeom>
          <a:blipFill>
            <a:blip r:embed="rId33" cstate="print"/>
            <a:stretch>
              <a:fillRect/>
            </a:stretch>
          </a:blipFill>
        </p:spPr>
        <p:txBody>
          <a:bodyPr wrap="square" lIns="0" tIns="0" rIns="0" bIns="0" rtlCol="0"/>
          <a:lstStyle/>
          <a:p>
            <a:endParaRPr/>
          </a:p>
        </p:txBody>
      </p:sp>
      <p:sp>
        <p:nvSpPr>
          <p:cNvPr id="50" name="object 50"/>
          <p:cNvSpPr txBox="1"/>
          <p:nvPr/>
        </p:nvSpPr>
        <p:spPr>
          <a:xfrm>
            <a:off x="890117" y="1602485"/>
            <a:ext cx="7969884" cy="4211320"/>
          </a:xfrm>
          <a:prstGeom prst="rect">
            <a:avLst/>
          </a:prstGeom>
        </p:spPr>
        <p:txBody>
          <a:bodyPr vert="horz" wrap="square" lIns="0" tIns="0" rIns="0" bIns="0" rtlCol="0">
            <a:spAutoFit/>
          </a:bodyPr>
          <a:lstStyle/>
          <a:p>
            <a:pPr marL="12700" marR="416559" algn="just">
              <a:lnSpc>
                <a:spcPct val="100000"/>
              </a:lnSpc>
            </a:pPr>
            <a:r>
              <a:rPr sz="2000" dirty="0">
                <a:solidFill>
                  <a:srgbClr val="FFFFFF"/>
                </a:solidFill>
                <a:latin typeface="Tahoma"/>
                <a:cs typeface="Tahoma"/>
              </a:rPr>
              <a:t>The TRUCLEAR </a:t>
            </a:r>
            <a:r>
              <a:rPr sz="2000" spc="-5" dirty="0">
                <a:solidFill>
                  <a:srgbClr val="FFFFFF"/>
                </a:solidFill>
                <a:latin typeface="Tahoma"/>
                <a:cs typeface="Tahoma"/>
              </a:rPr>
              <a:t>(Smith </a:t>
            </a:r>
            <a:r>
              <a:rPr sz="2000" dirty="0">
                <a:solidFill>
                  <a:srgbClr val="FFFFFF"/>
                </a:solidFill>
                <a:latin typeface="Tahoma"/>
                <a:cs typeface="Tahoma"/>
              </a:rPr>
              <a:t>and </a:t>
            </a:r>
            <a:r>
              <a:rPr sz="2000" spc="-5" dirty="0">
                <a:solidFill>
                  <a:srgbClr val="FFFFFF"/>
                </a:solidFill>
                <a:latin typeface="Tahoma"/>
                <a:cs typeface="Tahoma"/>
              </a:rPr>
              <a:t>Nephew, </a:t>
            </a:r>
            <a:r>
              <a:rPr sz="2000" dirty="0">
                <a:solidFill>
                  <a:srgbClr val="FFFFFF"/>
                </a:solidFill>
                <a:latin typeface="Tahoma"/>
                <a:cs typeface="Tahoma"/>
              </a:rPr>
              <a:t>Andover MA, USA) </a:t>
            </a:r>
            <a:r>
              <a:rPr sz="2000" spc="-5" dirty="0">
                <a:solidFill>
                  <a:srgbClr val="FFFFFF"/>
                </a:solidFill>
                <a:latin typeface="Tahoma"/>
                <a:cs typeface="Tahoma"/>
              </a:rPr>
              <a:t>technique,  which </a:t>
            </a:r>
            <a:r>
              <a:rPr sz="2000" dirty="0">
                <a:solidFill>
                  <a:srgbClr val="FFFFFF"/>
                </a:solidFill>
                <a:latin typeface="Tahoma"/>
                <a:cs typeface="Tahoma"/>
              </a:rPr>
              <a:t>is based on an </a:t>
            </a:r>
            <a:r>
              <a:rPr sz="2000" spc="-5" dirty="0">
                <a:solidFill>
                  <a:srgbClr val="FFFFFF"/>
                </a:solidFill>
                <a:latin typeface="Tahoma"/>
                <a:cs typeface="Tahoma"/>
              </a:rPr>
              <a:t>instrument that consists </a:t>
            </a:r>
            <a:r>
              <a:rPr sz="2000" dirty="0">
                <a:solidFill>
                  <a:srgbClr val="FFFFFF"/>
                </a:solidFill>
                <a:latin typeface="Tahoma"/>
                <a:cs typeface="Tahoma"/>
              </a:rPr>
              <a:t>of a set of </a:t>
            </a:r>
            <a:r>
              <a:rPr sz="2000" spc="-5" dirty="0">
                <a:solidFill>
                  <a:srgbClr val="FFFFFF"/>
                </a:solidFill>
                <a:latin typeface="Tahoma"/>
                <a:cs typeface="Tahoma"/>
              </a:rPr>
              <a:t>two metal  </a:t>
            </a:r>
            <a:r>
              <a:rPr sz="2000" dirty="0">
                <a:solidFill>
                  <a:srgbClr val="FFFFFF"/>
                </a:solidFill>
                <a:latin typeface="Tahoma"/>
                <a:cs typeface="Tahoma"/>
              </a:rPr>
              <a:t>hollow </a:t>
            </a:r>
            <a:r>
              <a:rPr sz="2000" spc="-5" dirty="0">
                <a:solidFill>
                  <a:srgbClr val="FFFFFF"/>
                </a:solidFill>
                <a:latin typeface="Tahoma"/>
                <a:cs typeface="Tahoma"/>
              </a:rPr>
              <a:t>rigid tubes that fit </a:t>
            </a:r>
            <a:r>
              <a:rPr sz="2000" dirty="0">
                <a:solidFill>
                  <a:srgbClr val="FFFFFF"/>
                </a:solidFill>
                <a:latin typeface="Tahoma"/>
                <a:cs typeface="Tahoma"/>
              </a:rPr>
              <a:t>into </a:t>
            </a:r>
            <a:r>
              <a:rPr sz="2000" spc="-5" dirty="0">
                <a:solidFill>
                  <a:srgbClr val="FFFFFF"/>
                </a:solidFill>
                <a:latin typeface="Tahoma"/>
                <a:cs typeface="Tahoma"/>
              </a:rPr>
              <a:t>each</a:t>
            </a:r>
            <a:r>
              <a:rPr sz="2000" spc="-35" dirty="0">
                <a:solidFill>
                  <a:srgbClr val="FFFFFF"/>
                </a:solidFill>
                <a:latin typeface="Tahoma"/>
                <a:cs typeface="Tahoma"/>
              </a:rPr>
              <a:t> </a:t>
            </a:r>
            <a:r>
              <a:rPr sz="2000" dirty="0">
                <a:solidFill>
                  <a:srgbClr val="FFFFFF"/>
                </a:solidFill>
                <a:latin typeface="Tahoma"/>
                <a:cs typeface="Tahoma"/>
              </a:rPr>
              <a:t>other</a:t>
            </a:r>
            <a:endParaRPr sz="2000">
              <a:latin typeface="Tahoma"/>
              <a:cs typeface="Tahoma"/>
            </a:endParaRPr>
          </a:p>
          <a:p>
            <a:pPr marL="12700" marR="236854" algn="just">
              <a:lnSpc>
                <a:spcPct val="100000"/>
              </a:lnSpc>
              <a:spcBef>
                <a:spcPts val="480"/>
              </a:spcBef>
            </a:pPr>
            <a:r>
              <a:rPr sz="2000" dirty="0">
                <a:solidFill>
                  <a:srgbClr val="FFFFFF"/>
                </a:solidFill>
                <a:latin typeface="Tahoma"/>
                <a:cs typeface="Tahoma"/>
              </a:rPr>
              <a:t>The 4.0-mm morcellator is </a:t>
            </a:r>
            <a:r>
              <a:rPr sz="2000" spc="-5" dirty="0">
                <a:solidFill>
                  <a:srgbClr val="FFFFFF"/>
                </a:solidFill>
                <a:latin typeface="Tahoma"/>
                <a:cs typeface="Tahoma"/>
              </a:rPr>
              <a:t>introduced </a:t>
            </a:r>
            <a:r>
              <a:rPr sz="2000" dirty="0">
                <a:solidFill>
                  <a:srgbClr val="FFFFFF"/>
                </a:solidFill>
                <a:latin typeface="Tahoma"/>
                <a:cs typeface="Tahoma"/>
              </a:rPr>
              <a:t>in </a:t>
            </a:r>
            <a:r>
              <a:rPr sz="2000" spc="-5" dirty="0">
                <a:solidFill>
                  <a:srgbClr val="FFFFFF"/>
                </a:solidFill>
                <a:latin typeface="Tahoma"/>
                <a:cs typeface="Tahoma"/>
              </a:rPr>
              <a:t>the </a:t>
            </a:r>
            <a:r>
              <a:rPr sz="2000" dirty="0">
                <a:solidFill>
                  <a:srgbClr val="FFFFFF"/>
                </a:solidFill>
                <a:latin typeface="Tahoma"/>
                <a:cs typeface="Tahoma"/>
              </a:rPr>
              <a:t>uterine </a:t>
            </a:r>
            <a:r>
              <a:rPr sz="2000" spc="-5" dirty="0">
                <a:solidFill>
                  <a:srgbClr val="FFFFFF"/>
                </a:solidFill>
                <a:latin typeface="Tahoma"/>
                <a:cs typeface="Tahoma"/>
              </a:rPr>
              <a:t>cavity through </a:t>
            </a:r>
            <a:r>
              <a:rPr sz="2000" dirty="0">
                <a:solidFill>
                  <a:srgbClr val="FFFFFF"/>
                </a:solidFill>
                <a:latin typeface="Tahoma"/>
                <a:cs typeface="Tahoma"/>
              </a:rPr>
              <a:t>a  </a:t>
            </a:r>
            <a:r>
              <a:rPr sz="2000" spc="-5" dirty="0">
                <a:solidFill>
                  <a:srgbClr val="FFFFFF"/>
                </a:solidFill>
                <a:latin typeface="Tahoma"/>
                <a:cs typeface="Tahoma"/>
              </a:rPr>
              <a:t>straight-forward working-channel </a:t>
            </a:r>
            <a:r>
              <a:rPr sz="2000" dirty="0">
                <a:solidFill>
                  <a:srgbClr val="FFFFFF"/>
                </a:solidFill>
                <a:latin typeface="Tahoma"/>
                <a:cs typeface="Tahoma"/>
              </a:rPr>
              <a:t>of a </a:t>
            </a:r>
            <a:r>
              <a:rPr sz="2000" spc="-5" dirty="0">
                <a:solidFill>
                  <a:srgbClr val="FFFFFF"/>
                </a:solidFill>
                <a:latin typeface="Tahoma"/>
                <a:cs typeface="Tahoma"/>
              </a:rPr>
              <a:t>continuous flow 8–9 </a:t>
            </a:r>
            <a:r>
              <a:rPr sz="2000" dirty="0">
                <a:solidFill>
                  <a:srgbClr val="FFFFFF"/>
                </a:solidFill>
                <a:latin typeface="Tahoma"/>
                <a:cs typeface="Tahoma"/>
              </a:rPr>
              <a:t>mm </a:t>
            </a:r>
            <a:r>
              <a:rPr sz="2000" spc="-5" dirty="0">
                <a:solidFill>
                  <a:srgbClr val="FFFFFF"/>
                </a:solidFill>
                <a:latin typeface="Tahoma"/>
                <a:cs typeface="Tahoma"/>
              </a:rPr>
              <a:t>rigid  hysteroscope.</a:t>
            </a:r>
            <a:endParaRPr sz="2000">
              <a:latin typeface="Tahoma"/>
              <a:cs typeface="Tahoma"/>
            </a:endParaRPr>
          </a:p>
          <a:p>
            <a:pPr marL="12700" marR="40005">
              <a:lnSpc>
                <a:spcPct val="100000"/>
              </a:lnSpc>
              <a:spcBef>
                <a:spcPts val="480"/>
              </a:spcBef>
            </a:pPr>
            <a:r>
              <a:rPr sz="2000" dirty="0">
                <a:solidFill>
                  <a:srgbClr val="FFC000"/>
                </a:solidFill>
                <a:latin typeface="Tahoma"/>
                <a:cs typeface="Tahoma"/>
              </a:rPr>
              <a:t>A new </a:t>
            </a:r>
            <a:r>
              <a:rPr sz="2000" spc="-5" dirty="0">
                <a:solidFill>
                  <a:srgbClr val="FFC000"/>
                </a:solidFill>
                <a:latin typeface="Tahoma"/>
                <a:cs typeface="Tahoma"/>
              </a:rPr>
              <a:t>development </a:t>
            </a:r>
            <a:r>
              <a:rPr sz="2000" dirty="0">
                <a:solidFill>
                  <a:srgbClr val="FFC000"/>
                </a:solidFill>
                <a:latin typeface="Tahoma"/>
                <a:cs typeface="Tahoma"/>
              </a:rPr>
              <a:t>in </a:t>
            </a:r>
            <a:r>
              <a:rPr sz="2000" spc="-5" dirty="0">
                <a:solidFill>
                  <a:srgbClr val="FFC000"/>
                </a:solidFill>
                <a:latin typeface="Tahoma"/>
                <a:cs typeface="Tahoma"/>
              </a:rPr>
              <a:t>hysteroscopic </a:t>
            </a:r>
            <a:r>
              <a:rPr sz="2000" dirty="0">
                <a:solidFill>
                  <a:srgbClr val="FFC000"/>
                </a:solidFill>
                <a:latin typeface="Tahoma"/>
                <a:cs typeface="Tahoma"/>
              </a:rPr>
              <a:t>morcellation is </a:t>
            </a:r>
            <a:r>
              <a:rPr sz="2000" spc="-5" dirty="0">
                <a:solidFill>
                  <a:srgbClr val="FFC000"/>
                </a:solidFill>
                <a:latin typeface="Tahoma"/>
                <a:cs typeface="Tahoma"/>
              </a:rPr>
              <a:t>the recent  </a:t>
            </a:r>
            <a:r>
              <a:rPr sz="2000" dirty="0">
                <a:solidFill>
                  <a:srgbClr val="FFC000"/>
                </a:solidFill>
                <a:latin typeface="Tahoma"/>
                <a:cs typeface="Tahoma"/>
              </a:rPr>
              <a:t>availability of a smaller outer diameter TRUCLEAR system, </a:t>
            </a:r>
            <a:r>
              <a:rPr sz="2000" spc="-5" dirty="0">
                <a:solidFill>
                  <a:srgbClr val="FFC000"/>
                </a:solidFill>
                <a:latin typeface="Tahoma"/>
                <a:cs typeface="Tahoma"/>
              </a:rPr>
              <a:t>with </a:t>
            </a:r>
            <a:r>
              <a:rPr sz="2000" dirty="0">
                <a:solidFill>
                  <a:srgbClr val="FFC000"/>
                </a:solidFill>
                <a:latin typeface="Tahoma"/>
                <a:cs typeface="Tahoma"/>
              </a:rPr>
              <a:t>a </a:t>
            </a:r>
            <a:r>
              <a:rPr sz="2000" spc="5" dirty="0">
                <a:solidFill>
                  <a:srgbClr val="FFC000"/>
                </a:solidFill>
                <a:latin typeface="Tahoma"/>
                <a:cs typeface="Tahoma"/>
              </a:rPr>
              <a:t>2.9-  </a:t>
            </a:r>
            <a:r>
              <a:rPr sz="2000" dirty="0">
                <a:solidFill>
                  <a:srgbClr val="FFC000"/>
                </a:solidFill>
                <a:latin typeface="Tahoma"/>
                <a:cs typeface="Tahoma"/>
              </a:rPr>
              <a:t>mm </a:t>
            </a:r>
            <a:r>
              <a:rPr sz="2000" spc="-5" dirty="0">
                <a:solidFill>
                  <a:srgbClr val="FFC000"/>
                </a:solidFill>
                <a:latin typeface="Tahoma"/>
                <a:cs typeface="Tahoma"/>
              </a:rPr>
              <a:t>cutting-blade </a:t>
            </a:r>
            <a:r>
              <a:rPr sz="2000" dirty="0">
                <a:solidFill>
                  <a:srgbClr val="FFC000"/>
                </a:solidFill>
                <a:latin typeface="Tahoma"/>
                <a:cs typeface="Tahoma"/>
              </a:rPr>
              <a:t>and a 5.0-mm </a:t>
            </a:r>
            <a:r>
              <a:rPr sz="2000" spc="-5" dirty="0">
                <a:solidFill>
                  <a:srgbClr val="FFC000"/>
                </a:solidFill>
                <a:latin typeface="Tahoma"/>
                <a:cs typeface="Tahoma"/>
              </a:rPr>
              <a:t>hysteroscope for </a:t>
            </a:r>
            <a:r>
              <a:rPr sz="2000" dirty="0">
                <a:solidFill>
                  <a:srgbClr val="FFC000"/>
                </a:solidFill>
                <a:latin typeface="Tahoma"/>
                <a:cs typeface="Tahoma"/>
              </a:rPr>
              <a:t>office or ambulatory  use </a:t>
            </a:r>
            <a:r>
              <a:rPr sz="2000" spc="-5" dirty="0">
                <a:solidFill>
                  <a:srgbClr val="FFC000"/>
                </a:solidFill>
                <a:latin typeface="Tahoma"/>
                <a:cs typeface="Tahoma"/>
              </a:rPr>
              <a:t>with </a:t>
            </a:r>
            <a:r>
              <a:rPr sz="2000" dirty="0">
                <a:solidFill>
                  <a:srgbClr val="FFC000"/>
                </a:solidFill>
                <a:latin typeface="Tahoma"/>
                <a:cs typeface="Tahoma"/>
              </a:rPr>
              <a:t>no or local</a:t>
            </a:r>
            <a:r>
              <a:rPr sz="2000" spc="-105" dirty="0">
                <a:solidFill>
                  <a:srgbClr val="FFC000"/>
                </a:solidFill>
                <a:latin typeface="Tahoma"/>
                <a:cs typeface="Tahoma"/>
              </a:rPr>
              <a:t> </a:t>
            </a:r>
            <a:r>
              <a:rPr sz="2000" dirty="0">
                <a:solidFill>
                  <a:srgbClr val="FFC000"/>
                </a:solidFill>
                <a:latin typeface="Tahoma"/>
                <a:cs typeface="Tahoma"/>
              </a:rPr>
              <a:t>anaesthesia.</a:t>
            </a:r>
            <a:endParaRPr sz="2000">
              <a:latin typeface="Tahoma"/>
              <a:cs typeface="Tahoma"/>
            </a:endParaRPr>
          </a:p>
          <a:p>
            <a:pPr marL="12700" marR="5080">
              <a:lnSpc>
                <a:spcPts val="2360"/>
              </a:lnSpc>
              <a:spcBef>
                <a:spcPts val="595"/>
              </a:spcBef>
            </a:pPr>
            <a:r>
              <a:rPr sz="2000" dirty="0">
                <a:solidFill>
                  <a:srgbClr val="FFC000"/>
                </a:solidFill>
                <a:latin typeface="Tahoma"/>
                <a:cs typeface="Tahoma"/>
              </a:rPr>
              <a:t>A new morcellator system MyoSure </a:t>
            </a:r>
            <a:r>
              <a:rPr sz="2000" spc="-5" dirty="0">
                <a:solidFill>
                  <a:srgbClr val="FFC000"/>
                </a:solidFill>
                <a:latin typeface="Tahoma"/>
                <a:cs typeface="Tahoma"/>
              </a:rPr>
              <a:t>was recently introduced </a:t>
            </a:r>
            <a:r>
              <a:rPr sz="2000" dirty="0">
                <a:solidFill>
                  <a:srgbClr val="FFC000"/>
                </a:solidFill>
                <a:latin typeface="Tahoma"/>
                <a:cs typeface="Tahoma"/>
              </a:rPr>
              <a:t>by Hologic  </a:t>
            </a:r>
            <a:r>
              <a:rPr sz="2000" spc="-5" dirty="0">
                <a:solidFill>
                  <a:srgbClr val="FFC000"/>
                </a:solidFill>
                <a:latin typeface="Tahoma"/>
                <a:cs typeface="Tahoma"/>
              </a:rPr>
              <a:t>(Bedford </a:t>
            </a:r>
            <a:r>
              <a:rPr sz="2000" dirty="0">
                <a:solidFill>
                  <a:srgbClr val="FFC000"/>
                </a:solidFill>
                <a:latin typeface="Tahoma"/>
                <a:cs typeface="Tahoma"/>
              </a:rPr>
              <a:t>MA,</a:t>
            </a:r>
            <a:r>
              <a:rPr sz="2000" spc="-100" dirty="0">
                <a:solidFill>
                  <a:srgbClr val="FFC000"/>
                </a:solidFill>
                <a:latin typeface="Tahoma"/>
                <a:cs typeface="Tahoma"/>
              </a:rPr>
              <a:t> </a:t>
            </a:r>
            <a:r>
              <a:rPr sz="2000" dirty="0">
                <a:solidFill>
                  <a:srgbClr val="FFC000"/>
                </a:solidFill>
                <a:latin typeface="Tahoma"/>
                <a:cs typeface="Tahoma"/>
              </a:rPr>
              <a:t>USA).</a:t>
            </a:r>
            <a:endParaRPr sz="2000">
              <a:latin typeface="Tahoma"/>
              <a:cs typeface="Tahoma"/>
            </a:endParaRPr>
          </a:p>
          <a:p>
            <a:pPr marL="12700" algn="just">
              <a:lnSpc>
                <a:spcPct val="100000"/>
              </a:lnSpc>
              <a:spcBef>
                <a:spcPts val="395"/>
              </a:spcBef>
            </a:pPr>
            <a:r>
              <a:rPr sz="2000" dirty="0">
                <a:solidFill>
                  <a:srgbClr val="FFCC00"/>
                </a:solidFill>
                <a:latin typeface="Arial"/>
                <a:cs typeface="Arial"/>
              </a:rPr>
              <a:t>Intra-uterin BIGATTI Shaver </a:t>
            </a:r>
            <a:r>
              <a:rPr sz="2000" spc="-5" dirty="0">
                <a:solidFill>
                  <a:srgbClr val="FFCC00"/>
                </a:solidFill>
                <a:latin typeface="Arial"/>
                <a:cs typeface="Arial"/>
              </a:rPr>
              <a:t>(IBS) </a:t>
            </a:r>
            <a:r>
              <a:rPr sz="2000" dirty="0">
                <a:solidFill>
                  <a:srgbClr val="FFCC00"/>
                </a:solidFill>
                <a:latin typeface="Arial"/>
                <a:cs typeface="Arial"/>
              </a:rPr>
              <a:t>(Karl</a:t>
            </a:r>
            <a:r>
              <a:rPr sz="2000" spc="-165" dirty="0">
                <a:solidFill>
                  <a:srgbClr val="FFCC00"/>
                </a:solidFill>
                <a:latin typeface="Arial"/>
                <a:cs typeface="Arial"/>
              </a:rPr>
              <a:t> </a:t>
            </a:r>
            <a:r>
              <a:rPr sz="2000" dirty="0">
                <a:solidFill>
                  <a:srgbClr val="FFCC00"/>
                </a:solidFill>
                <a:latin typeface="Arial"/>
                <a:cs typeface="Arial"/>
              </a:rPr>
              <a:t>Storz)</a:t>
            </a:r>
            <a:endParaRPr sz="2000">
              <a:latin typeface="Arial"/>
              <a:cs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914400" y="288669"/>
            <a:ext cx="6858000" cy="1477328"/>
          </a:xfrm>
        </p:spPr>
        <p:txBody>
          <a:bodyPr/>
          <a:lstStyle/>
          <a:p>
            <a:r>
              <a:rPr lang="en-US" sz="2400" dirty="0"/>
              <a:t>Comparative Study between Monopolar Electrodes and Bipolar Electrodes in </a:t>
            </a:r>
            <a:r>
              <a:rPr lang="en-US" sz="2400" dirty="0" err="1"/>
              <a:t>Hysteroscopic</a:t>
            </a:r>
            <a:r>
              <a:rPr lang="en-US" sz="2400" dirty="0"/>
              <a:t> Surgery</a:t>
            </a:r>
            <a:br>
              <a:rPr lang="en-US" sz="2400" dirty="0"/>
            </a:br>
            <a:endParaRPr lang="tr-TR" sz="2400" dirty="0"/>
          </a:p>
        </p:txBody>
      </p:sp>
      <p:sp>
        <p:nvSpPr>
          <p:cNvPr id="3" name="Alt Başlık 2"/>
          <p:cNvSpPr>
            <a:spLocks noGrp="1"/>
          </p:cNvSpPr>
          <p:nvPr>
            <p:ph type="subTitle" idx="1"/>
          </p:nvPr>
        </p:nvSpPr>
        <p:spPr>
          <a:xfrm>
            <a:off x="1981200" y="5791200"/>
            <a:ext cx="6858000" cy="276999"/>
          </a:xfrm>
          <a:solidFill>
            <a:schemeClr val="accent2"/>
          </a:solidFill>
        </p:spPr>
        <p:txBody>
          <a:bodyPr/>
          <a:lstStyle/>
          <a:p>
            <a:r>
              <a:rPr lang="fr-FR" dirty="0">
                <a:solidFill>
                  <a:schemeClr val="bg2"/>
                </a:solidFill>
                <a:hlinkClick r:id="rId2"/>
              </a:rPr>
              <a:t>J Clin </a:t>
            </a:r>
            <a:r>
              <a:rPr lang="fr-FR" dirty="0" err="1">
                <a:solidFill>
                  <a:schemeClr val="bg2"/>
                </a:solidFill>
                <a:hlinkClick r:id="rId2"/>
              </a:rPr>
              <a:t>Diagn</a:t>
            </a:r>
            <a:r>
              <a:rPr lang="fr-FR" dirty="0">
                <a:solidFill>
                  <a:schemeClr val="bg2"/>
                </a:solidFill>
                <a:hlinkClick r:id="rId2"/>
              </a:rPr>
              <a:t> </a:t>
            </a:r>
            <a:r>
              <a:rPr lang="fr-FR" dirty="0" err="1">
                <a:solidFill>
                  <a:schemeClr val="bg2"/>
                </a:solidFill>
                <a:hlinkClick r:id="rId2"/>
              </a:rPr>
              <a:t>Res</a:t>
            </a:r>
            <a:r>
              <a:rPr lang="fr-FR" dirty="0"/>
              <a:t>. 2015 </a:t>
            </a:r>
            <a:r>
              <a:rPr lang="fr-FR" dirty="0" err="1"/>
              <a:t>Nov</a:t>
            </a:r>
            <a:r>
              <a:rPr lang="fr-FR" dirty="0"/>
              <a:t>; 9(11): QC11–QC13</a:t>
            </a:r>
            <a:endParaRPr lang="tr-TR" dirty="0"/>
          </a:p>
        </p:txBody>
      </p:sp>
      <p:sp>
        <p:nvSpPr>
          <p:cNvPr id="4" name="Dikdörtgen 3"/>
          <p:cNvSpPr/>
          <p:nvPr/>
        </p:nvSpPr>
        <p:spPr>
          <a:xfrm>
            <a:off x="2286000" y="2413338"/>
            <a:ext cx="4572000" cy="2031325"/>
          </a:xfrm>
          <a:prstGeom prst="rect">
            <a:avLst/>
          </a:prstGeom>
        </p:spPr>
        <p:txBody>
          <a:bodyPr>
            <a:spAutoFit/>
          </a:bodyPr>
          <a:lstStyle/>
          <a:p>
            <a:r>
              <a:rPr lang="en-US" b="1" dirty="0">
                <a:solidFill>
                  <a:schemeClr val="bg1"/>
                </a:solidFill>
              </a:rPr>
              <a:t>Conclusion</a:t>
            </a:r>
          </a:p>
          <a:p>
            <a:r>
              <a:rPr lang="en-US" dirty="0">
                <a:solidFill>
                  <a:schemeClr val="bg1"/>
                </a:solidFill>
              </a:rPr>
              <a:t>Operative hysteroscopy using bipolar electrodes associated with significant decrease in </a:t>
            </a:r>
            <a:r>
              <a:rPr lang="en-US" dirty="0" err="1">
                <a:solidFill>
                  <a:schemeClr val="bg1"/>
                </a:solidFill>
              </a:rPr>
              <a:t>hyponatraemia</a:t>
            </a:r>
            <a:r>
              <a:rPr lang="en-US" dirty="0">
                <a:solidFill>
                  <a:schemeClr val="bg1"/>
                </a:solidFill>
              </a:rPr>
              <a:t>, operative time and postoperative hospital stay. So, it is safe and effective method when compared to using the unipolar electrodes.</a:t>
            </a:r>
          </a:p>
        </p:txBody>
      </p:sp>
    </p:spTree>
    <p:extLst>
      <p:ext uri="{BB962C8B-B14F-4D97-AF65-F5344CB8AC3E}">
        <p14:creationId xmlns:p14="http://schemas.microsoft.com/office/powerpoint/2010/main" val="47929099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533400" y="1752600"/>
            <a:ext cx="8305800" cy="3416320"/>
          </a:xfrm>
          <a:prstGeom prst="rect">
            <a:avLst/>
          </a:prstGeom>
        </p:spPr>
        <p:txBody>
          <a:bodyPr wrap="square">
            <a:spAutoFit/>
          </a:bodyPr>
          <a:lstStyle/>
          <a:p>
            <a:endParaRPr lang="tr-TR" sz="2400" dirty="0">
              <a:solidFill>
                <a:schemeClr val="bg1"/>
              </a:solidFill>
            </a:endParaRPr>
          </a:p>
          <a:p>
            <a:r>
              <a:rPr lang="tr-TR" sz="2400" dirty="0" smtClean="0">
                <a:solidFill>
                  <a:schemeClr val="bg1"/>
                </a:solidFill>
              </a:rPr>
              <a:t>• </a:t>
            </a:r>
            <a:r>
              <a:rPr lang="tr-TR" sz="2400" dirty="0">
                <a:solidFill>
                  <a:schemeClr val="bg1"/>
                </a:solidFill>
              </a:rPr>
              <a:t>Elektriksel etkinin sınırlı yayılması </a:t>
            </a:r>
            <a:endParaRPr lang="tr-TR" sz="2400" dirty="0" smtClean="0">
              <a:solidFill>
                <a:schemeClr val="bg1"/>
              </a:solidFill>
            </a:endParaRPr>
          </a:p>
          <a:p>
            <a:r>
              <a:rPr lang="tr-TR" sz="2400" dirty="0" smtClean="0">
                <a:solidFill>
                  <a:schemeClr val="bg1"/>
                </a:solidFill>
              </a:rPr>
              <a:t>• </a:t>
            </a:r>
            <a:r>
              <a:rPr lang="tr-TR" sz="2400" dirty="0">
                <a:solidFill>
                  <a:schemeClr val="bg1"/>
                </a:solidFill>
              </a:rPr>
              <a:t>Akımın asıl olarak küçük bir alanla sınırlı olması. </a:t>
            </a:r>
            <a:endParaRPr lang="tr-TR" sz="2400" dirty="0" smtClean="0">
              <a:solidFill>
                <a:schemeClr val="bg1"/>
              </a:solidFill>
            </a:endParaRPr>
          </a:p>
          <a:p>
            <a:r>
              <a:rPr lang="tr-TR" sz="2400" dirty="0" smtClean="0">
                <a:solidFill>
                  <a:schemeClr val="bg1"/>
                </a:solidFill>
              </a:rPr>
              <a:t>• </a:t>
            </a:r>
            <a:r>
              <a:rPr lang="tr-TR" sz="2400" dirty="0">
                <a:solidFill>
                  <a:schemeClr val="bg1"/>
                </a:solidFill>
              </a:rPr>
              <a:t>Daha az voltaj </a:t>
            </a:r>
            <a:r>
              <a:rPr lang="tr-TR" sz="2400" dirty="0" smtClean="0">
                <a:solidFill>
                  <a:schemeClr val="bg1"/>
                </a:solidFill>
              </a:rPr>
              <a:t>gerektirir.</a:t>
            </a:r>
          </a:p>
          <a:p>
            <a:r>
              <a:rPr lang="tr-TR" sz="2400" dirty="0" smtClean="0">
                <a:solidFill>
                  <a:schemeClr val="bg1"/>
                </a:solidFill>
              </a:rPr>
              <a:t>•Daha </a:t>
            </a:r>
            <a:r>
              <a:rPr lang="tr-TR" sz="2400" dirty="0">
                <a:solidFill>
                  <a:schemeClr val="bg1"/>
                </a:solidFill>
              </a:rPr>
              <a:t>az derinlik </a:t>
            </a:r>
            <a:r>
              <a:rPr lang="tr-TR" sz="2400" dirty="0" smtClean="0">
                <a:solidFill>
                  <a:schemeClr val="bg1"/>
                </a:solidFill>
              </a:rPr>
              <a:t>yaralanması.</a:t>
            </a:r>
          </a:p>
          <a:p>
            <a:r>
              <a:rPr lang="tr-TR" sz="2400" dirty="0" smtClean="0">
                <a:solidFill>
                  <a:schemeClr val="bg1"/>
                </a:solidFill>
              </a:rPr>
              <a:t> </a:t>
            </a:r>
            <a:r>
              <a:rPr lang="tr-TR" sz="2400" dirty="0">
                <a:solidFill>
                  <a:schemeClr val="bg1"/>
                </a:solidFill>
              </a:rPr>
              <a:t>• </a:t>
            </a:r>
            <a:r>
              <a:rPr lang="tr-TR" sz="2400" dirty="0" smtClean="0">
                <a:solidFill>
                  <a:schemeClr val="bg1"/>
                </a:solidFill>
              </a:rPr>
              <a:t>Düşük </a:t>
            </a:r>
            <a:r>
              <a:rPr lang="tr-TR" sz="2400" dirty="0">
                <a:solidFill>
                  <a:schemeClr val="bg1"/>
                </a:solidFill>
              </a:rPr>
              <a:t>ayarlarda mükemmel kuruma ve </a:t>
            </a:r>
            <a:r>
              <a:rPr lang="tr-TR" sz="2400" dirty="0" err="1">
                <a:solidFill>
                  <a:schemeClr val="bg1"/>
                </a:solidFill>
              </a:rPr>
              <a:t>koagülasyon</a:t>
            </a:r>
            <a:r>
              <a:rPr lang="tr-TR" sz="2400" dirty="0">
                <a:solidFill>
                  <a:schemeClr val="bg1"/>
                </a:solidFill>
              </a:rPr>
              <a:t> </a:t>
            </a:r>
            <a:endParaRPr lang="tr-TR" sz="2400" dirty="0" smtClean="0">
              <a:solidFill>
                <a:schemeClr val="bg1"/>
              </a:solidFill>
            </a:endParaRPr>
          </a:p>
          <a:p>
            <a:r>
              <a:rPr lang="tr-TR" sz="2400" dirty="0">
                <a:solidFill>
                  <a:schemeClr val="bg1"/>
                </a:solidFill>
              </a:rPr>
              <a:t>• </a:t>
            </a:r>
            <a:r>
              <a:rPr lang="tr-TR" sz="2400" dirty="0" err="1" smtClean="0">
                <a:solidFill>
                  <a:schemeClr val="bg1"/>
                </a:solidFill>
              </a:rPr>
              <a:t>Salin</a:t>
            </a:r>
            <a:r>
              <a:rPr lang="tr-TR" sz="2400" dirty="0" smtClean="0">
                <a:solidFill>
                  <a:schemeClr val="bg1"/>
                </a:solidFill>
              </a:rPr>
              <a:t> </a:t>
            </a:r>
            <a:r>
              <a:rPr lang="tr-TR" sz="2400" dirty="0">
                <a:solidFill>
                  <a:schemeClr val="bg1"/>
                </a:solidFill>
              </a:rPr>
              <a:t>sisteminde rezeksiyon elektrik akımının hastadan geçmeden devreyi tamamlamasına izin verir.</a:t>
            </a:r>
          </a:p>
          <a:p>
            <a:r>
              <a:rPr lang="tr-TR" sz="2400" dirty="0" smtClean="0">
                <a:solidFill>
                  <a:schemeClr val="bg1"/>
                </a:solidFill>
              </a:rPr>
              <a:t>• TUR </a:t>
            </a:r>
            <a:r>
              <a:rPr lang="tr-TR" sz="2400" dirty="0">
                <a:solidFill>
                  <a:schemeClr val="bg1"/>
                </a:solidFill>
              </a:rPr>
              <a:t>sendromu riskini potansiyel olarak azaltabilir</a:t>
            </a:r>
          </a:p>
        </p:txBody>
      </p:sp>
      <p:sp>
        <p:nvSpPr>
          <p:cNvPr id="5" name="Dikdörtgen 4"/>
          <p:cNvSpPr/>
          <p:nvPr/>
        </p:nvSpPr>
        <p:spPr>
          <a:xfrm>
            <a:off x="2286000" y="990600"/>
            <a:ext cx="4125681" cy="523220"/>
          </a:xfrm>
          <a:prstGeom prst="rect">
            <a:avLst/>
          </a:prstGeom>
        </p:spPr>
        <p:txBody>
          <a:bodyPr wrap="none">
            <a:spAutoFit/>
          </a:bodyPr>
          <a:lstStyle/>
          <a:p>
            <a:r>
              <a:rPr lang="tr-TR" sz="2800" dirty="0" err="1" smtClean="0">
                <a:solidFill>
                  <a:schemeClr val="bg1"/>
                </a:solidFill>
              </a:rPr>
              <a:t>Bipolar</a:t>
            </a:r>
            <a:r>
              <a:rPr lang="tr-TR" sz="2800" dirty="0" smtClean="0">
                <a:solidFill>
                  <a:schemeClr val="bg1"/>
                </a:solidFill>
              </a:rPr>
              <a:t> elektrot </a:t>
            </a:r>
            <a:r>
              <a:rPr lang="tr-TR" sz="2800" dirty="0">
                <a:solidFill>
                  <a:schemeClr val="bg1"/>
                </a:solidFill>
              </a:rPr>
              <a:t>avantajları </a:t>
            </a:r>
          </a:p>
        </p:txBody>
      </p:sp>
    </p:spTree>
    <p:extLst>
      <p:ext uri="{BB962C8B-B14F-4D97-AF65-F5344CB8AC3E}">
        <p14:creationId xmlns:p14="http://schemas.microsoft.com/office/powerpoint/2010/main" val="29497688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endParaRPr lang="tr-TR"/>
          </a:p>
        </p:txBody>
      </p:sp>
      <p:sp>
        <p:nvSpPr>
          <p:cNvPr id="3" name="Alt Başlık 2"/>
          <p:cNvSpPr>
            <a:spLocks noGrp="1"/>
          </p:cNvSpPr>
          <p:nvPr>
            <p:ph type="subTitle" idx="1"/>
          </p:nvPr>
        </p:nvSpPr>
        <p:spPr/>
        <p:txBody>
          <a:bodyPr/>
          <a:lstStyle/>
          <a:p>
            <a:endParaRPr lang="tr-TR"/>
          </a:p>
        </p:txBody>
      </p:sp>
      <p:sp>
        <p:nvSpPr>
          <p:cNvPr id="4" name="Dikdörtgen 3"/>
          <p:cNvSpPr/>
          <p:nvPr/>
        </p:nvSpPr>
        <p:spPr>
          <a:xfrm>
            <a:off x="2286000" y="1043732"/>
            <a:ext cx="4572000" cy="4770537"/>
          </a:xfrm>
          <a:prstGeom prst="rect">
            <a:avLst/>
          </a:prstGeom>
        </p:spPr>
        <p:txBody>
          <a:bodyPr>
            <a:spAutoFit/>
          </a:bodyPr>
          <a:lstStyle/>
          <a:p>
            <a:r>
              <a:rPr lang="tr-TR" sz="800" dirty="0" err="1">
                <a:solidFill>
                  <a:schemeClr val="bg1"/>
                </a:solidFill>
                <a:latin typeface="AdvOTb83ee1dd.B"/>
              </a:rPr>
              <a:t>Table</a:t>
            </a:r>
            <a:r>
              <a:rPr lang="tr-TR" sz="800" dirty="0">
                <a:solidFill>
                  <a:schemeClr val="bg1"/>
                </a:solidFill>
                <a:latin typeface="AdvOTb83ee1dd.B"/>
              </a:rPr>
              <a:t> 1</a:t>
            </a:r>
          </a:p>
          <a:p>
            <a:r>
              <a:rPr lang="en-US" sz="800" dirty="0">
                <a:solidFill>
                  <a:schemeClr val="bg1"/>
                </a:solidFill>
                <a:latin typeface="AdvOT863180fb"/>
              </a:rPr>
              <a:t>Comparison of </a:t>
            </a:r>
            <a:r>
              <a:rPr lang="en-US" sz="800" dirty="0" err="1">
                <a:solidFill>
                  <a:schemeClr val="bg1"/>
                </a:solidFill>
                <a:latin typeface="AdvOT863180fb"/>
              </a:rPr>
              <a:t>hysteroscopic</a:t>
            </a:r>
            <a:r>
              <a:rPr lang="en-US" sz="800" dirty="0">
                <a:solidFill>
                  <a:schemeClr val="bg1"/>
                </a:solidFill>
                <a:latin typeface="AdvOT863180fb"/>
              </a:rPr>
              <a:t> </a:t>
            </a:r>
            <a:r>
              <a:rPr lang="en-US" sz="800" dirty="0" err="1">
                <a:solidFill>
                  <a:schemeClr val="bg1"/>
                </a:solidFill>
                <a:latin typeface="AdvOT863180fb"/>
              </a:rPr>
              <a:t>morcellation</a:t>
            </a:r>
            <a:r>
              <a:rPr lang="en-US" sz="800" dirty="0">
                <a:solidFill>
                  <a:schemeClr val="bg1"/>
                </a:solidFill>
                <a:latin typeface="AdvOT863180fb"/>
              </a:rPr>
              <a:t> and electrosurgical resection for the removal of endometrial polyps in an outpatient</a:t>
            </a:r>
          </a:p>
          <a:p>
            <a:r>
              <a:rPr lang="tr-TR" sz="800" dirty="0" err="1">
                <a:solidFill>
                  <a:schemeClr val="bg1"/>
                </a:solidFill>
                <a:latin typeface="AdvOT863180fb"/>
              </a:rPr>
              <a:t>setting</a:t>
            </a:r>
            <a:r>
              <a:rPr lang="tr-TR" sz="800" dirty="0">
                <a:solidFill>
                  <a:schemeClr val="bg1"/>
                </a:solidFill>
                <a:latin typeface="AdvOT863180fb"/>
              </a:rPr>
              <a:t> [15].</a:t>
            </a:r>
          </a:p>
          <a:p>
            <a:r>
              <a:rPr lang="tr-TR" sz="800" dirty="0" err="1">
                <a:solidFill>
                  <a:schemeClr val="bg1"/>
                </a:solidFill>
                <a:latin typeface="AdvOT863180fb"/>
              </a:rPr>
              <a:t>Surgical</a:t>
            </a:r>
            <a:r>
              <a:rPr lang="tr-TR" sz="800" dirty="0">
                <a:solidFill>
                  <a:schemeClr val="bg1"/>
                </a:solidFill>
                <a:latin typeface="AdvOT863180fb"/>
              </a:rPr>
              <a:t> </a:t>
            </a:r>
            <a:r>
              <a:rPr lang="tr-TR" sz="800" dirty="0" err="1">
                <a:solidFill>
                  <a:schemeClr val="bg1"/>
                </a:solidFill>
                <a:latin typeface="AdvOT863180fb"/>
              </a:rPr>
              <a:t>Technique</a:t>
            </a:r>
            <a:r>
              <a:rPr lang="tr-TR" sz="800" dirty="0">
                <a:solidFill>
                  <a:schemeClr val="bg1"/>
                </a:solidFill>
                <a:latin typeface="AdvOT863180fb"/>
              </a:rPr>
              <a:t> </a:t>
            </a:r>
            <a:r>
              <a:rPr lang="tr-TR" sz="800" dirty="0" err="1">
                <a:solidFill>
                  <a:schemeClr val="bg1"/>
                </a:solidFill>
                <a:latin typeface="AdvOT863180fb"/>
              </a:rPr>
              <a:t>and</a:t>
            </a:r>
            <a:endParaRPr lang="tr-TR" sz="800" dirty="0">
              <a:solidFill>
                <a:schemeClr val="bg1"/>
              </a:solidFill>
              <a:latin typeface="AdvOT863180fb"/>
            </a:endParaRPr>
          </a:p>
          <a:p>
            <a:r>
              <a:rPr lang="tr-TR" sz="800" dirty="0" err="1">
                <a:solidFill>
                  <a:schemeClr val="bg1"/>
                </a:solidFill>
                <a:latin typeface="AdvOT863180fb"/>
              </a:rPr>
              <a:t>complications</a:t>
            </a:r>
            <a:endParaRPr lang="tr-TR" sz="800" dirty="0">
              <a:solidFill>
                <a:schemeClr val="bg1"/>
              </a:solidFill>
              <a:latin typeface="AdvOT863180fb"/>
            </a:endParaRPr>
          </a:p>
          <a:p>
            <a:r>
              <a:rPr lang="tr-TR" sz="800" dirty="0" err="1">
                <a:solidFill>
                  <a:schemeClr val="bg1"/>
                </a:solidFill>
                <a:latin typeface="AdvOT863180fb"/>
              </a:rPr>
              <a:t>Hysteroscopic</a:t>
            </a:r>
            <a:endParaRPr lang="tr-TR" sz="800" dirty="0">
              <a:solidFill>
                <a:schemeClr val="bg1"/>
              </a:solidFill>
              <a:latin typeface="AdvOT863180fb"/>
            </a:endParaRPr>
          </a:p>
          <a:p>
            <a:r>
              <a:rPr lang="tr-TR" sz="800" dirty="0" err="1">
                <a:solidFill>
                  <a:schemeClr val="bg1"/>
                </a:solidFill>
                <a:latin typeface="AdvOT863180fb"/>
              </a:rPr>
              <a:t>morcellation</a:t>
            </a:r>
            <a:endParaRPr lang="tr-TR" sz="800" dirty="0">
              <a:solidFill>
                <a:schemeClr val="bg1"/>
              </a:solidFill>
              <a:latin typeface="AdvOT863180fb"/>
            </a:endParaRPr>
          </a:p>
          <a:p>
            <a:r>
              <a:rPr lang="tr-TR" sz="800" dirty="0">
                <a:solidFill>
                  <a:schemeClr val="bg1"/>
                </a:solidFill>
                <a:latin typeface="AdvOT863180fb"/>
              </a:rPr>
              <a:t>(</a:t>
            </a:r>
            <a:r>
              <a:rPr lang="tr-TR" sz="800" dirty="0">
                <a:solidFill>
                  <a:schemeClr val="bg1"/>
                </a:solidFill>
                <a:latin typeface="AdvOTb92eb7df.I"/>
              </a:rPr>
              <a:t>n </a:t>
            </a:r>
            <a:r>
              <a:rPr lang="tr-TR" sz="800" dirty="0">
                <a:solidFill>
                  <a:schemeClr val="bg1"/>
                </a:solidFill>
                <a:latin typeface="AdvP4C4E74"/>
              </a:rPr>
              <a:t>¼ </a:t>
            </a:r>
            <a:r>
              <a:rPr lang="tr-TR" sz="800" dirty="0">
                <a:solidFill>
                  <a:schemeClr val="bg1"/>
                </a:solidFill>
                <a:latin typeface="AdvOT863180fb"/>
              </a:rPr>
              <a:t>62)</a:t>
            </a:r>
          </a:p>
          <a:p>
            <a:r>
              <a:rPr lang="tr-TR" sz="800" dirty="0" err="1">
                <a:solidFill>
                  <a:schemeClr val="bg1"/>
                </a:solidFill>
                <a:latin typeface="AdvOT863180fb"/>
              </a:rPr>
              <a:t>Electrical</a:t>
            </a:r>
            <a:endParaRPr lang="tr-TR" sz="800" dirty="0">
              <a:solidFill>
                <a:schemeClr val="bg1"/>
              </a:solidFill>
              <a:latin typeface="AdvOT863180fb"/>
            </a:endParaRPr>
          </a:p>
          <a:p>
            <a:r>
              <a:rPr lang="tr-TR" sz="800" dirty="0" err="1">
                <a:solidFill>
                  <a:schemeClr val="bg1"/>
                </a:solidFill>
                <a:latin typeface="AdvOT863180fb"/>
              </a:rPr>
              <a:t>resection</a:t>
            </a:r>
            <a:endParaRPr lang="tr-TR" sz="800" dirty="0">
              <a:solidFill>
                <a:schemeClr val="bg1"/>
              </a:solidFill>
              <a:latin typeface="AdvOT863180fb"/>
            </a:endParaRPr>
          </a:p>
          <a:p>
            <a:r>
              <a:rPr lang="tr-TR" sz="800" dirty="0">
                <a:solidFill>
                  <a:schemeClr val="bg1"/>
                </a:solidFill>
                <a:latin typeface="AdvOT863180fb"/>
              </a:rPr>
              <a:t>(</a:t>
            </a:r>
            <a:r>
              <a:rPr lang="tr-TR" sz="800" dirty="0">
                <a:solidFill>
                  <a:schemeClr val="bg1"/>
                </a:solidFill>
                <a:latin typeface="AdvOTb92eb7df.I"/>
              </a:rPr>
              <a:t>n </a:t>
            </a:r>
            <a:r>
              <a:rPr lang="tr-TR" sz="800" dirty="0">
                <a:solidFill>
                  <a:schemeClr val="bg1"/>
                </a:solidFill>
                <a:latin typeface="AdvP4C4E74"/>
              </a:rPr>
              <a:t>¼ </a:t>
            </a:r>
            <a:r>
              <a:rPr lang="tr-TR" sz="800" dirty="0">
                <a:solidFill>
                  <a:schemeClr val="bg1"/>
                </a:solidFill>
                <a:latin typeface="AdvOT863180fb"/>
              </a:rPr>
              <a:t>59)</a:t>
            </a:r>
          </a:p>
          <a:p>
            <a:r>
              <a:rPr lang="tr-TR" sz="800" dirty="0" err="1">
                <a:solidFill>
                  <a:schemeClr val="bg1"/>
                </a:solidFill>
                <a:latin typeface="AdvOT863180fb"/>
              </a:rPr>
              <a:t>Mean</a:t>
            </a:r>
            <a:r>
              <a:rPr lang="tr-TR" sz="800" dirty="0">
                <a:solidFill>
                  <a:schemeClr val="bg1"/>
                </a:solidFill>
                <a:latin typeface="AdvOT863180fb"/>
              </a:rPr>
              <a:t> </a:t>
            </a:r>
            <a:r>
              <a:rPr lang="tr-TR" sz="800" dirty="0" err="1">
                <a:solidFill>
                  <a:schemeClr val="bg1"/>
                </a:solidFill>
                <a:latin typeface="AdvOT863180fb"/>
              </a:rPr>
              <a:t>difference</a:t>
            </a:r>
            <a:endParaRPr lang="tr-TR" sz="800" dirty="0">
              <a:solidFill>
                <a:schemeClr val="bg1"/>
              </a:solidFill>
              <a:latin typeface="AdvOT863180fb"/>
            </a:endParaRPr>
          </a:p>
          <a:p>
            <a:r>
              <a:rPr lang="tr-TR" sz="800" dirty="0" err="1">
                <a:solidFill>
                  <a:schemeClr val="bg1"/>
                </a:solidFill>
                <a:latin typeface="AdvOT863180fb"/>
              </a:rPr>
              <a:t>or</a:t>
            </a:r>
            <a:r>
              <a:rPr lang="tr-TR" sz="800" dirty="0">
                <a:solidFill>
                  <a:schemeClr val="bg1"/>
                </a:solidFill>
                <a:latin typeface="AdvOT863180fb"/>
              </a:rPr>
              <a:t> OR (95% CI)</a:t>
            </a:r>
          </a:p>
          <a:p>
            <a:r>
              <a:rPr lang="tr-TR" sz="800" dirty="0">
                <a:solidFill>
                  <a:schemeClr val="bg1"/>
                </a:solidFill>
                <a:latin typeface="AdvOTb92eb7df.I"/>
              </a:rPr>
              <a:t>p</a:t>
            </a:r>
          </a:p>
          <a:p>
            <a:r>
              <a:rPr lang="en-US" sz="800" dirty="0">
                <a:solidFill>
                  <a:schemeClr val="bg1"/>
                </a:solidFill>
                <a:latin typeface="AdvOTb83ee1dd.B"/>
              </a:rPr>
              <a:t>Speed of removal, median, seconds </a:t>
            </a:r>
            <a:r>
              <a:rPr lang="en-US" sz="800" dirty="0">
                <a:solidFill>
                  <a:schemeClr val="bg1"/>
                </a:solidFill>
                <a:latin typeface="AdvOT863180fb"/>
              </a:rPr>
              <a:t>328 612 </a:t>
            </a:r>
            <a:r>
              <a:rPr lang="en-US" sz="800" dirty="0">
                <a:solidFill>
                  <a:schemeClr val="bg1"/>
                </a:solidFill>
                <a:latin typeface="AdvOTb0c9bf5d"/>
              </a:rPr>
              <a:t>&lt;</a:t>
            </a:r>
            <a:r>
              <a:rPr lang="en-US" sz="800" dirty="0">
                <a:solidFill>
                  <a:schemeClr val="bg1"/>
                </a:solidFill>
                <a:latin typeface="AdvOT863180fb"/>
              </a:rPr>
              <a:t>0.001</a:t>
            </a:r>
          </a:p>
          <a:p>
            <a:r>
              <a:rPr lang="tr-TR" sz="800" dirty="0" err="1">
                <a:solidFill>
                  <a:schemeClr val="bg1"/>
                </a:solidFill>
                <a:latin typeface="AdvOTb83ee1dd.B"/>
              </a:rPr>
              <a:t>Operative</a:t>
            </a:r>
            <a:r>
              <a:rPr lang="tr-TR" sz="800" dirty="0">
                <a:solidFill>
                  <a:schemeClr val="bg1"/>
                </a:solidFill>
                <a:latin typeface="AdvOTb83ee1dd.B"/>
              </a:rPr>
              <a:t> </a:t>
            </a:r>
            <a:r>
              <a:rPr lang="tr-TR" sz="800" dirty="0" err="1">
                <a:solidFill>
                  <a:schemeClr val="bg1"/>
                </a:solidFill>
                <a:latin typeface="AdvOTb83ee1dd.B"/>
              </a:rPr>
              <a:t>pain</a:t>
            </a:r>
            <a:r>
              <a:rPr lang="tr-TR" sz="800" dirty="0">
                <a:solidFill>
                  <a:schemeClr val="bg1"/>
                </a:solidFill>
                <a:latin typeface="AdvOTb83ee1dd.B"/>
              </a:rPr>
              <a:t> </a:t>
            </a:r>
            <a:r>
              <a:rPr lang="tr-TR" sz="800" dirty="0" err="1">
                <a:solidFill>
                  <a:schemeClr val="bg1"/>
                </a:solidFill>
                <a:latin typeface="AdvOTb83ee1dd.B"/>
              </a:rPr>
              <a:t>scores</a:t>
            </a:r>
            <a:r>
              <a:rPr lang="tr-TR" sz="800" dirty="0">
                <a:solidFill>
                  <a:schemeClr val="bg1"/>
                </a:solidFill>
                <a:latin typeface="AdvOTb83ee1dd.B"/>
              </a:rPr>
              <a:t>, 100 mm</a:t>
            </a:r>
          </a:p>
          <a:p>
            <a:r>
              <a:rPr lang="tr-TR" sz="800" dirty="0">
                <a:solidFill>
                  <a:schemeClr val="bg1"/>
                </a:solidFill>
                <a:latin typeface="AdvOTb83ee1dd.B"/>
              </a:rPr>
              <a:t>VAS, </a:t>
            </a:r>
            <a:r>
              <a:rPr lang="tr-TR" sz="800" dirty="0" err="1">
                <a:solidFill>
                  <a:schemeClr val="bg1"/>
                </a:solidFill>
                <a:latin typeface="AdvOTb83ee1dd.B"/>
              </a:rPr>
              <a:t>mean</a:t>
            </a:r>
            <a:r>
              <a:rPr lang="tr-TR" sz="800" dirty="0">
                <a:solidFill>
                  <a:schemeClr val="bg1"/>
                </a:solidFill>
                <a:latin typeface="AdvOTb83ee1dd.B"/>
              </a:rPr>
              <a:t>, </a:t>
            </a:r>
            <a:r>
              <a:rPr lang="tr-TR" sz="800" dirty="0" err="1">
                <a:solidFill>
                  <a:schemeClr val="bg1"/>
                </a:solidFill>
                <a:latin typeface="AdvOTb83ee1dd.B"/>
              </a:rPr>
              <a:t>sd</a:t>
            </a:r>
            <a:r>
              <a:rPr lang="tr-TR" sz="800" dirty="0">
                <a:solidFill>
                  <a:schemeClr val="bg1"/>
                </a:solidFill>
                <a:latin typeface="AdvOTb83ee1dd.B"/>
              </a:rPr>
              <a:t> (n)</a:t>
            </a:r>
          </a:p>
          <a:p>
            <a:r>
              <a:rPr lang="tr-TR" sz="800" dirty="0">
                <a:solidFill>
                  <a:schemeClr val="bg1"/>
                </a:solidFill>
                <a:latin typeface="AdvOT863180fb"/>
              </a:rPr>
              <a:t>35.9 </a:t>
            </a:r>
            <a:r>
              <a:rPr lang="tr-TR" sz="800" dirty="0">
                <a:solidFill>
                  <a:schemeClr val="bg1"/>
                </a:solidFill>
                <a:latin typeface="AdvOTb0c9bf5d"/>
              </a:rPr>
              <a:t>± </a:t>
            </a:r>
            <a:r>
              <a:rPr lang="tr-TR" sz="800" dirty="0">
                <a:solidFill>
                  <a:schemeClr val="bg1"/>
                </a:solidFill>
                <a:latin typeface="AdvOT863180fb"/>
              </a:rPr>
              <a:t>23.5 (60) 52.0 </a:t>
            </a:r>
            <a:r>
              <a:rPr lang="tr-TR" sz="800" dirty="0">
                <a:solidFill>
                  <a:schemeClr val="bg1"/>
                </a:solidFill>
                <a:latin typeface="AdvOTb0c9bf5d"/>
              </a:rPr>
              <a:t>± </a:t>
            </a:r>
            <a:r>
              <a:rPr lang="tr-TR" sz="800" dirty="0">
                <a:solidFill>
                  <a:schemeClr val="bg1"/>
                </a:solidFill>
                <a:latin typeface="AdvOT863180fb"/>
              </a:rPr>
              <a:t>23.5 (58) 16.1 (7.6</a:t>
            </a:r>
            <a:r>
              <a:rPr lang="tr-TR" sz="800" dirty="0">
                <a:solidFill>
                  <a:schemeClr val="bg1"/>
                </a:solidFill>
                <a:latin typeface="AdvPS44A44B"/>
              </a:rPr>
              <a:t>e</a:t>
            </a:r>
            <a:r>
              <a:rPr lang="tr-TR" sz="800" dirty="0">
                <a:solidFill>
                  <a:schemeClr val="bg1"/>
                </a:solidFill>
                <a:latin typeface="AdvOT863180fb"/>
              </a:rPr>
              <a:t>24.7) </a:t>
            </a:r>
            <a:r>
              <a:rPr lang="tr-TR" sz="800" dirty="0">
                <a:solidFill>
                  <a:schemeClr val="bg1"/>
                </a:solidFill>
                <a:latin typeface="AdvOTb0c9bf5d"/>
              </a:rPr>
              <a:t>&lt;</a:t>
            </a:r>
            <a:r>
              <a:rPr lang="tr-TR" sz="800" dirty="0">
                <a:solidFill>
                  <a:schemeClr val="bg1"/>
                </a:solidFill>
                <a:latin typeface="AdvOT863180fb"/>
              </a:rPr>
              <a:t>0.001</a:t>
            </a:r>
          </a:p>
          <a:p>
            <a:r>
              <a:rPr lang="tr-TR" sz="800" dirty="0" err="1">
                <a:solidFill>
                  <a:schemeClr val="bg1"/>
                </a:solidFill>
                <a:latin typeface="AdvOTb83ee1dd.B"/>
              </a:rPr>
              <a:t>Removal</a:t>
            </a:r>
            <a:r>
              <a:rPr lang="tr-TR" sz="800" dirty="0">
                <a:solidFill>
                  <a:schemeClr val="bg1"/>
                </a:solidFill>
                <a:latin typeface="AdvOTb83ee1dd.B"/>
              </a:rPr>
              <a:t> </a:t>
            </a:r>
            <a:r>
              <a:rPr lang="tr-TR" sz="800" dirty="0" err="1">
                <a:solidFill>
                  <a:schemeClr val="bg1"/>
                </a:solidFill>
                <a:latin typeface="AdvOTb83ee1dd.B"/>
              </a:rPr>
              <a:t>success</a:t>
            </a:r>
            <a:endParaRPr lang="tr-TR" sz="800" dirty="0">
              <a:solidFill>
                <a:schemeClr val="bg1"/>
              </a:solidFill>
              <a:latin typeface="AdvOTb83ee1dd.B"/>
            </a:endParaRPr>
          </a:p>
          <a:p>
            <a:r>
              <a:rPr lang="pt-BR" sz="800" dirty="0">
                <a:solidFill>
                  <a:schemeClr val="bg1"/>
                </a:solidFill>
                <a:latin typeface="AdvOT863180fb"/>
              </a:rPr>
              <a:t>Total removal 61 (98) 49 (83) 12.4 (1.5</a:t>
            </a:r>
            <a:r>
              <a:rPr lang="pt-BR" sz="800" dirty="0">
                <a:solidFill>
                  <a:schemeClr val="bg1"/>
                </a:solidFill>
                <a:latin typeface="AdvPS44A44B"/>
              </a:rPr>
              <a:t>e</a:t>
            </a:r>
            <a:r>
              <a:rPr lang="pt-BR" sz="800" dirty="0">
                <a:solidFill>
                  <a:schemeClr val="bg1"/>
                </a:solidFill>
                <a:latin typeface="AdvOT863180fb"/>
              </a:rPr>
              <a:t>100.6) 0.02</a:t>
            </a:r>
          </a:p>
          <a:p>
            <a:r>
              <a:rPr lang="en-US" sz="800" dirty="0">
                <a:solidFill>
                  <a:schemeClr val="bg1"/>
                </a:solidFill>
                <a:latin typeface="AdvOT863180fb"/>
              </a:rPr>
              <a:t>Partial removal 0 7 (12)*</a:t>
            </a:r>
          </a:p>
          <a:p>
            <a:r>
              <a:rPr lang="en-US" sz="800" dirty="0">
                <a:solidFill>
                  <a:schemeClr val="bg1"/>
                </a:solidFill>
                <a:latin typeface="AdvOT863180fb"/>
              </a:rPr>
              <a:t>Failed removal 1 (2)</a:t>
            </a:r>
            <a:r>
              <a:rPr lang="en-US" sz="800" dirty="0">
                <a:solidFill>
                  <a:schemeClr val="bg1"/>
                </a:solidFill>
                <a:latin typeface="AdvP4C4E74"/>
              </a:rPr>
              <a:t>y </a:t>
            </a:r>
            <a:r>
              <a:rPr lang="en-US" sz="800" dirty="0">
                <a:solidFill>
                  <a:schemeClr val="bg1"/>
                </a:solidFill>
                <a:latin typeface="AdvOT863180fb"/>
              </a:rPr>
              <a:t>3 (5)*</a:t>
            </a:r>
          </a:p>
          <a:p>
            <a:r>
              <a:rPr lang="tr-TR" sz="800" dirty="0" err="1">
                <a:solidFill>
                  <a:schemeClr val="bg1"/>
                </a:solidFill>
                <a:latin typeface="AdvOTb83ee1dd.B"/>
              </a:rPr>
              <a:t>Acceptability</a:t>
            </a:r>
            <a:r>
              <a:rPr lang="tr-TR" sz="800" dirty="0">
                <a:solidFill>
                  <a:schemeClr val="bg1"/>
                </a:solidFill>
                <a:latin typeface="AdvOTb83ee1dd.B"/>
              </a:rPr>
              <a:t> </a:t>
            </a:r>
            <a:r>
              <a:rPr lang="tr-TR" sz="800" dirty="0">
                <a:solidFill>
                  <a:schemeClr val="bg1"/>
                </a:solidFill>
                <a:latin typeface="AdvOT863180fb"/>
              </a:rPr>
              <a:t>0.009**</a:t>
            </a:r>
          </a:p>
          <a:p>
            <a:r>
              <a:rPr lang="en-US" sz="800" dirty="0">
                <a:solidFill>
                  <a:schemeClr val="bg1"/>
                </a:solidFill>
                <a:latin typeface="AdvOT863180fb"/>
              </a:rPr>
              <a:t>Totally 44 (72) 33 (57)</a:t>
            </a:r>
          </a:p>
          <a:p>
            <a:r>
              <a:rPr lang="en-US" sz="800" dirty="0">
                <a:solidFill>
                  <a:schemeClr val="bg1"/>
                </a:solidFill>
                <a:latin typeface="AdvOT863180fb"/>
              </a:rPr>
              <a:t>Generally 15 (25) 12 (21)</a:t>
            </a:r>
          </a:p>
          <a:p>
            <a:r>
              <a:rPr lang="en-US" sz="800" dirty="0">
                <a:solidFill>
                  <a:schemeClr val="bg1"/>
                </a:solidFill>
                <a:latin typeface="AdvOT863180fb"/>
              </a:rPr>
              <a:t>Fairly 2 (3) 12 (21)</a:t>
            </a:r>
          </a:p>
          <a:p>
            <a:r>
              <a:rPr lang="tr-TR" sz="800" dirty="0" err="1">
                <a:solidFill>
                  <a:schemeClr val="bg1"/>
                </a:solidFill>
                <a:latin typeface="AdvOT863180fb"/>
              </a:rPr>
              <a:t>Unacceptable</a:t>
            </a:r>
            <a:r>
              <a:rPr lang="tr-TR" sz="800" dirty="0">
                <a:solidFill>
                  <a:schemeClr val="bg1"/>
                </a:solidFill>
                <a:latin typeface="AdvOT863180fb"/>
              </a:rPr>
              <a:t> 0 1 (2)</a:t>
            </a:r>
          </a:p>
          <a:p>
            <a:r>
              <a:rPr lang="tr-TR" sz="800" dirty="0" err="1">
                <a:solidFill>
                  <a:schemeClr val="bg1"/>
                </a:solidFill>
                <a:latin typeface="AdvOTb83ee1dd.B"/>
              </a:rPr>
              <a:t>Complications</a:t>
            </a:r>
            <a:endParaRPr lang="tr-TR" sz="800" dirty="0">
              <a:solidFill>
                <a:schemeClr val="bg1"/>
              </a:solidFill>
              <a:latin typeface="AdvOTb83ee1dd.B"/>
            </a:endParaRPr>
          </a:p>
          <a:p>
            <a:r>
              <a:rPr lang="tr-TR" sz="800" dirty="0" err="1">
                <a:solidFill>
                  <a:schemeClr val="bg1"/>
                </a:solidFill>
                <a:latin typeface="AdvOT863180fb"/>
              </a:rPr>
              <a:t>Vasovagal</a:t>
            </a:r>
            <a:r>
              <a:rPr lang="tr-TR" sz="800" dirty="0">
                <a:solidFill>
                  <a:schemeClr val="bg1"/>
                </a:solidFill>
                <a:latin typeface="AdvOT863180fb"/>
              </a:rPr>
              <a:t> </a:t>
            </a:r>
            <a:r>
              <a:rPr lang="tr-TR" sz="800" dirty="0" err="1">
                <a:solidFill>
                  <a:schemeClr val="bg1"/>
                </a:solidFill>
                <a:latin typeface="AdvOT863180fb"/>
              </a:rPr>
              <a:t>reactions</a:t>
            </a:r>
            <a:r>
              <a:rPr lang="tr-TR" sz="800" dirty="0">
                <a:solidFill>
                  <a:schemeClr val="bg1"/>
                </a:solidFill>
                <a:latin typeface="AdvOT863180fb"/>
              </a:rPr>
              <a:t> 1 (2) 6 (10) 0.1 (0.0</a:t>
            </a:r>
            <a:r>
              <a:rPr lang="tr-TR" sz="800" dirty="0">
                <a:solidFill>
                  <a:schemeClr val="bg1"/>
                </a:solidFill>
                <a:latin typeface="AdvPS44A44B"/>
              </a:rPr>
              <a:t>e</a:t>
            </a:r>
            <a:r>
              <a:rPr lang="tr-TR" sz="800" dirty="0">
                <a:solidFill>
                  <a:schemeClr val="bg1"/>
                </a:solidFill>
                <a:latin typeface="AdvOT863180fb"/>
              </a:rPr>
              <a:t>1.2) 0.08</a:t>
            </a:r>
          </a:p>
          <a:p>
            <a:r>
              <a:rPr lang="tr-TR" sz="800" dirty="0" err="1">
                <a:solidFill>
                  <a:schemeClr val="bg1"/>
                </a:solidFill>
                <a:latin typeface="AdvOT863180fb"/>
              </a:rPr>
              <a:t>Other</a:t>
            </a:r>
            <a:r>
              <a:rPr lang="tr-TR" sz="800" dirty="0">
                <a:solidFill>
                  <a:schemeClr val="bg1"/>
                </a:solidFill>
                <a:latin typeface="AdvOT863180fb"/>
              </a:rPr>
              <a:t> 0 0</a:t>
            </a:r>
          </a:p>
          <a:p>
            <a:r>
              <a:rPr lang="tr-TR" sz="800" dirty="0">
                <a:solidFill>
                  <a:schemeClr val="bg1"/>
                </a:solidFill>
                <a:latin typeface="AdvOT863180fb"/>
              </a:rPr>
              <a:t>OR, </a:t>
            </a:r>
            <a:r>
              <a:rPr lang="tr-TR" sz="800" dirty="0" err="1">
                <a:solidFill>
                  <a:schemeClr val="bg1"/>
                </a:solidFill>
                <a:latin typeface="AdvOT863180fb"/>
              </a:rPr>
              <a:t>odds</a:t>
            </a:r>
            <a:r>
              <a:rPr lang="tr-TR" sz="800" dirty="0">
                <a:solidFill>
                  <a:schemeClr val="bg1"/>
                </a:solidFill>
                <a:latin typeface="AdvOT863180fb"/>
              </a:rPr>
              <a:t> </a:t>
            </a:r>
            <a:r>
              <a:rPr lang="tr-TR" sz="800" dirty="0" err="1">
                <a:solidFill>
                  <a:schemeClr val="bg1"/>
                </a:solidFill>
                <a:latin typeface="AdvOT863180fb"/>
              </a:rPr>
              <a:t>ratio</a:t>
            </a:r>
            <a:r>
              <a:rPr lang="tr-TR" sz="800" dirty="0">
                <a:solidFill>
                  <a:schemeClr val="bg1"/>
                </a:solidFill>
                <a:latin typeface="AdvOT863180fb"/>
              </a:rPr>
              <a:t>; CI, </a:t>
            </a:r>
            <a:r>
              <a:rPr lang="tr-TR" sz="800" dirty="0" err="1">
                <a:solidFill>
                  <a:schemeClr val="bg1"/>
                </a:solidFill>
                <a:latin typeface="AdvOT863180fb"/>
              </a:rPr>
              <a:t>con</a:t>
            </a:r>
            <a:r>
              <a:rPr lang="tr-TR" sz="800" dirty="0" err="1">
                <a:solidFill>
                  <a:schemeClr val="bg1"/>
                </a:solidFill>
                <a:latin typeface="AdvOT863180fb+fb"/>
              </a:rPr>
              <a:t>fi</a:t>
            </a:r>
            <a:r>
              <a:rPr lang="tr-TR" sz="800" dirty="0" err="1">
                <a:solidFill>
                  <a:schemeClr val="bg1"/>
                </a:solidFill>
                <a:latin typeface="AdvOT863180fb"/>
              </a:rPr>
              <a:t>dence</a:t>
            </a:r>
            <a:r>
              <a:rPr lang="tr-TR" sz="800" dirty="0">
                <a:solidFill>
                  <a:schemeClr val="bg1"/>
                </a:solidFill>
                <a:latin typeface="AdvOT863180fb"/>
              </a:rPr>
              <a:t> </a:t>
            </a:r>
            <a:r>
              <a:rPr lang="tr-TR" sz="800" dirty="0" err="1">
                <a:solidFill>
                  <a:schemeClr val="bg1"/>
                </a:solidFill>
                <a:latin typeface="AdvOT863180fb"/>
              </a:rPr>
              <a:t>interval</a:t>
            </a:r>
            <a:r>
              <a:rPr lang="tr-TR" sz="800" dirty="0">
                <a:solidFill>
                  <a:schemeClr val="bg1"/>
                </a:solidFill>
                <a:latin typeface="AdvOT863180fb"/>
              </a:rPr>
              <a:t>.</a:t>
            </a:r>
          </a:p>
          <a:p>
            <a:r>
              <a:rPr lang="en-US" sz="800" dirty="0">
                <a:solidFill>
                  <a:schemeClr val="bg1"/>
                </a:solidFill>
                <a:latin typeface="AdvOT863180fb"/>
              </a:rPr>
              <a:t>Data are </a:t>
            </a:r>
            <a:r>
              <a:rPr lang="en-US" sz="800" dirty="0">
                <a:solidFill>
                  <a:schemeClr val="bg1"/>
                </a:solidFill>
                <a:latin typeface="AdvOTb92eb7df.I"/>
              </a:rPr>
              <a:t>n </a:t>
            </a:r>
            <a:r>
              <a:rPr lang="en-US" sz="800" dirty="0">
                <a:solidFill>
                  <a:schemeClr val="bg1"/>
                </a:solidFill>
                <a:latin typeface="AdvOT863180fb"/>
              </a:rPr>
              <a:t>(%) unless otherwise speci</a:t>
            </a:r>
            <a:r>
              <a:rPr lang="en-US" sz="800" dirty="0">
                <a:solidFill>
                  <a:schemeClr val="bg1"/>
                </a:solidFill>
                <a:latin typeface="AdvOT863180fb+fb"/>
              </a:rPr>
              <a:t>fi</a:t>
            </a:r>
            <a:r>
              <a:rPr lang="en-US" sz="800" dirty="0">
                <a:solidFill>
                  <a:schemeClr val="bg1"/>
                </a:solidFill>
                <a:latin typeface="AdvOT863180fb"/>
              </a:rPr>
              <a:t>ed.</a:t>
            </a:r>
          </a:p>
          <a:p>
            <a:r>
              <a:rPr lang="en-US" sz="800" dirty="0">
                <a:solidFill>
                  <a:schemeClr val="bg1"/>
                </a:solidFill>
                <a:latin typeface="AdvOT863180fb"/>
              </a:rPr>
              <a:t>* Partial removal or failed removal reasons: unable to locate blindly (</a:t>
            </a:r>
            <a:r>
              <a:rPr lang="en-US" sz="800" dirty="0">
                <a:solidFill>
                  <a:schemeClr val="bg1"/>
                </a:solidFill>
                <a:latin typeface="AdvOTb92eb7df.I"/>
              </a:rPr>
              <a:t>n </a:t>
            </a:r>
            <a:r>
              <a:rPr lang="en-US" sz="800" dirty="0">
                <a:solidFill>
                  <a:schemeClr val="bg1"/>
                </a:solidFill>
                <a:latin typeface="AdvP4C4E74"/>
              </a:rPr>
              <a:t>¼ </a:t>
            </a:r>
            <a:r>
              <a:rPr lang="en-US" sz="800" dirty="0">
                <a:solidFill>
                  <a:schemeClr val="bg1"/>
                </a:solidFill>
                <a:latin typeface="AdvOT863180fb"/>
              </a:rPr>
              <a:t>4); patient discomfort (</a:t>
            </a:r>
            <a:r>
              <a:rPr lang="en-US" sz="800" dirty="0">
                <a:solidFill>
                  <a:schemeClr val="bg1"/>
                </a:solidFill>
                <a:latin typeface="AdvOTb92eb7df.I"/>
              </a:rPr>
              <a:t>n </a:t>
            </a:r>
            <a:r>
              <a:rPr lang="en-US" sz="800" dirty="0">
                <a:solidFill>
                  <a:schemeClr val="bg1"/>
                </a:solidFill>
                <a:latin typeface="AdvP4C4E74"/>
              </a:rPr>
              <a:t>¼ </a:t>
            </a:r>
            <a:r>
              <a:rPr lang="en-US" sz="800" dirty="0">
                <a:solidFill>
                  <a:schemeClr val="bg1"/>
                </a:solidFill>
                <a:latin typeface="AdvOT863180fb"/>
              </a:rPr>
              <a:t>3); inadequate </a:t>
            </a:r>
            <a:r>
              <a:rPr lang="en-US" sz="800" dirty="0" err="1">
                <a:solidFill>
                  <a:schemeClr val="bg1"/>
                </a:solidFill>
                <a:latin typeface="AdvOT863180fb"/>
              </a:rPr>
              <a:t>visualisation</a:t>
            </a:r>
            <a:endParaRPr lang="en-US" sz="800" dirty="0">
              <a:solidFill>
                <a:schemeClr val="bg1"/>
              </a:solidFill>
              <a:latin typeface="AdvOT863180fb"/>
            </a:endParaRPr>
          </a:p>
          <a:p>
            <a:r>
              <a:rPr lang="tr-TR" sz="800" dirty="0">
                <a:solidFill>
                  <a:schemeClr val="bg1"/>
                </a:solidFill>
                <a:latin typeface="AdvOT863180fb"/>
              </a:rPr>
              <a:t>(</a:t>
            </a:r>
            <a:r>
              <a:rPr lang="tr-TR" sz="800" dirty="0">
                <a:solidFill>
                  <a:schemeClr val="bg1"/>
                </a:solidFill>
                <a:latin typeface="AdvOTb92eb7df.I"/>
              </a:rPr>
              <a:t>n </a:t>
            </a:r>
            <a:r>
              <a:rPr lang="tr-TR" sz="800" dirty="0">
                <a:solidFill>
                  <a:schemeClr val="bg1"/>
                </a:solidFill>
                <a:latin typeface="AdvP4C4E74"/>
              </a:rPr>
              <a:t>¼ </a:t>
            </a:r>
            <a:r>
              <a:rPr lang="tr-TR" sz="800" dirty="0">
                <a:solidFill>
                  <a:schemeClr val="bg1"/>
                </a:solidFill>
                <a:latin typeface="AdvOT863180fb"/>
              </a:rPr>
              <a:t>3).</a:t>
            </a:r>
          </a:p>
          <a:p>
            <a:r>
              <a:rPr lang="en-US" sz="800" dirty="0">
                <a:solidFill>
                  <a:schemeClr val="bg1"/>
                </a:solidFill>
                <a:latin typeface="AdvP4C4E74"/>
              </a:rPr>
              <a:t>y </a:t>
            </a:r>
            <a:r>
              <a:rPr lang="en-US" sz="800" dirty="0">
                <a:solidFill>
                  <a:schemeClr val="bg1"/>
                </a:solidFill>
                <a:latin typeface="AdvOT863180fb"/>
              </a:rPr>
              <a:t>Partial removal or failed removal reasons: inadequate </a:t>
            </a:r>
            <a:r>
              <a:rPr lang="en-US" sz="800" dirty="0" err="1">
                <a:solidFill>
                  <a:schemeClr val="bg1"/>
                </a:solidFill>
                <a:latin typeface="AdvOT863180fb"/>
              </a:rPr>
              <a:t>visualisation</a:t>
            </a:r>
            <a:r>
              <a:rPr lang="en-US" sz="800" dirty="0">
                <a:solidFill>
                  <a:schemeClr val="bg1"/>
                </a:solidFill>
                <a:latin typeface="AdvOT863180fb"/>
              </a:rPr>
              <a:t> (</a:t>
            </a:r>
            <a:r>
              <a:rPr lang="en-US" sz="800" dirty="0">
                <a:solidFill>
                  <a:schemeClr val="bg1"/>
                </a:solidFill>
                <a:latin typeface="AdvOTb92eb7df.I"/>
              </a:rPr>
              <a:t>n </a:t>
            </a:r>
            <a:r>
              <a:rPr lang="en-US" sz="800" dirty="0">
                <a:solidFill>
                  <a:schemeClr val="bg1"/>
                </a:solidFill>
                <a:latin typeface="AdvP4C4E74"/>
              </a:rPr>
              <a:t>¼ </a:t>
            </a:r>
            <a:r>
              <a:rPr lang="en-US" sz="800" dirty="0">
                <a:solidFill>
                  <a:schemeClr val="bg1"/>
                </a:solidFill>
                <a:latin typeface="AdvOT863180fb"/>
              </a:rPr>
              <a:t>1).</a:t>
            </a:r>
          </a:p>
          <a:p>
            <a:r>
              <a:rPr lang="en-US" sz="800" dirty="0">
                <a:solidFill>
                  <a:schemeClr val="bg1"/>
                </a:solidFill>
                <a:latin typeface="AdvOT863180fb"/>
              </a:rPr>
              <a:t>**Using a logistic regression test for trend.</a:t>
            </a:r>
            <a:endParaRPr lang="tr-TR" dirty="0">
              <a:solidFill>
                <a:schemeClr val="bg1"/>
              </a:solidFill>
            </a:endParaRPr>
          </a:p>
        </p:txBody>
      </p:sp>
      <p:pic>
        <p:nvPicPr>
          <p:cNvPr id="5" name="Resim 4"/>
          <p:cNvPicPr>
            <a:picLocks noChangeAspect="1"/>
          </p:cNvPicPr>
          <p:nvPr/>
        </p:nvPicPr>
        <p:blipFill>
          <a:blip r:embed="rId2"/>
          <a:stretch>
            <a:fillRect/>
          </a:stretch>
        </p:blipFill>
        <p:spPr>
          <a:xfrm>
            <a:off x="1" y="231141"/>
            <a:ext cx="9144000" cy="5943599"/>
          </a:xfrm>
          <a:prstGeom prst="rect">
            <a:avLst/>
          </a:prstGeom>
        </p:spPr>
      </p:pic>
      <p:pic>
        <p:nvPicPr>
          <p:cNvPr id="6" name="Resim 5"/>
          <p:cNvPicPr>
            <a:picLocks noChangeAspect="1"/>
          </p:cNvPicPr>
          <p:nvPr/>
        </p:nvPicPr>
        <p:blipFill>
          <a:blip r:embed="rId3"/>
          <a:stretch>
            <a:fillRect/>
          </a:stretch>
        </p:blipFill>
        <p:spPr>
          <a:xfrm>
            <a:off x="-1" y="6179820"/>
            <a:ext cx="9144001" cy="533400"/>
          </a:xfrm>
          <a:prstGeom prst="rect">
            <a:avLst/>
          </a:prstGeom>
        </p:spPr>
      </p:pic>
    </p:spTree>
    <p:extLst>
      <p:ext uri="{BB962C8B-B14F-4D97-AF65-F5344CB8AC3E}">
        <p14:creationId xmlns:p14="http://schemas.microsoft.com/office/powerpoint/2010/main" val="419695906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txBox="1">
            <a:spLocks noGrp="1"/>
          </p:cNvSpPr>
          <p:nvPr>
            <p:ph type="title" idx="4294967295"/>
          </p:nvPr>
        </p:nvSpPr>
        <p:spPr>
          <a:xfrm>
            <a:off x="72000" y="288000"/>
            <a:ext cx="11304000" cy="861479"/>
          </a:xfrm>
        </p:spPr>
        <p:txBody>
          <a:bodyPr anchor="t"/>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lgn="l">
              <a:buNone/>
            </a:pPr>
            <a:r>
              <a:rPr lang="tr-TR" sz="1400">
                <a:solidFill>
                  <a:srgbClr val="FFFFFF"/>
                </a:solidFill>
              </a:rPr>
              <a:t>Review Article</a:t>
            </a:r>
            <a:br>
              <a:rPr lang="tr-TR" sz="1400">
                <a:solidFill>
                  <a:srgbClr val="FFFFFF"/>
                </a:solidFill>
              </a:rPr>
            </a:br>
            <a:r>
              <a:rPr lang="tr-TR" sz="1400">
                <a:solidFill>
                  <a:srgbClr val="FFFFFF"/>
                </a:solidFill>
              </a:rPr>
              <a:t>Hysteroscopic Morcellation Versus Resection for the Treatment of Uterine Cavitary Lesions:</a:t>
            </a:r>
            <a:br>
              <a:rPr lang="tr-TR" sz="1400">
                <a:solidFill>
                  <a:srgbClr val="FFFFFF"/>
                </a:solidFill>
              </a:rPr>
            </a:br>
            <a:r>
              <a:rPr lang="tr-TR" sz="1400">
                <a:solidFill>
                  <a:srgbClr val="FFFFFF"/>
                </a:solidFill>
              </a:rPr>
              <a:t> A Systematic Review and Meta-analysis</a:t>
            </a:r>
            <a:br>
              <a:rPr lang="tr-TR" sz="1400">
                <a:solidFill>
                  <a:srgbClr val="FFFFFF"/>
                </a:solidFill>
              </a:rPr>
            </a:br>
            <a:r>
              <a:rPr lang="tr-TR" sz="1400">
                <a:solidFill>
                  <a:srgbClr val="FFFFFF"/>
                </a:solidFill>
              </a:rPr>
              <a:t>Sherif A….. JMIG 2016</a:t>
            </a:r>
          </a:p>
        </p:txBody>
      </p:sp>
      <p:sp>
        <p:nvSpPr>
          <p:cNvPr id="3" name="Alt Başlık 2"/>
          <p:cNvSpPr txBox="1">
            <a:spLocks noGrp="1"/>
          </p:cNvSpPr>
          <p:nvPr>
            <p:ph type="subTitle" idx="4294967295"/>
          </p:nvPr>
        </p:nvSpPr>
        <p:spPr>
          <a:xfrm>
            <a:off x="1143000" y="3602160"/>
            <a:ext cx="6857640" cy="276480"/>
          </a:xfrm>
        </p:spPr>
        <p:txBody>
          <a:bodyPr wrap="square" lIns="90000" tIns="45000" rIns="90000" bIns="45000" anchor="t"/>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lvl="0" indent="0" algn="ctr" hangingPunct="0">
              <a:buNone/>
            </a:pPr>
            <a:endParaRPr lang="tr-TR" sz="3200">
              <a:latin typeface="Arial" pitchFamily="18"/>
            </a:endParaRPr>
          </a:p>
        </p:txBody>
      </p:sp>
      <p:pic>
        <p:nvPicPr>
          <p:cNvPr id="4" name="Resim 3"/>
          <p:cNvPicPr>
            <a:picLocks noChangeAspect="1"/>
          </p:cNvPicPr>
          <p:nvPr/>
        </p:nvPicPr>
        <p:blipFill>
          <a:blip r:embed="rId3">
            <a:lum/>
            <a:alphaModFix/>
          </a:blip>
          <a:srcRect/>
          <a:stretch>
            <a:fillRect/>
          </a:stretch>
        </p:blipFill>
        <p:spPr>
          <a:xfrm>
            <a:off x="1278360" y="1224000"/>
            <a:ext cx="6606360" cy="5633640"/>
          </a:xfrm>
          <a:prstGeom prst="rect">
            <a:avLst/>
          </a:prstGeom>
          <a:noFill/>
          <a:ln>
            <a:noFill/>
          </a:ln>
        </p:spPr>
      </p:pic>
    </p:spTree>
    <p:extLst>
      <p:ext uri="{BB962C8B-B14F-4D97-AF65-F5344CB8AC3E}">
        <p14:creationId xmlns:p14="http://schemas.microsoft.com/office/powerpoint/2010/main" val="4625626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866" name="Title 1"/>
          <p:cNvSpPr>
            <a:spLocks noGrp="1"/>
          </p:cNvSpPr>
          <p:nvPr>
            <p:ph type="title"/>
          </p:nvPr>
        </p:nvSpPr>
        <p:spPr>
          <a:xfrm>
            <a:off x="1365380" y="801469"/>
            <a:ext cx="7772400" cy="677108"/>
          </a:xfrm>
        </p:spPr>
        <p:txBody>
          <a:bodyPr/>
          <a:lstStyle/>
          <a:p>
            <a:r>
              <a:rPr lang="tr-TR" altLang="tr-TR" b="1" dirty="0" smtClean="0"/>
              <a:t>ESU Tehlikeleri</a:t>
            </a:r>
            <a:endParaRPr lang="tr-TR" altLang="tr-TR" dirty="0" smtClean="0"/>
          </a:p>
        </p:txBody>
      </p:sp>
      <p:sp>
        <p:nvSpPr>
          <p:cNvPr id="36867" name="Content Placeholder 2"/>
          <p:cNvSpPr>
            <a:spLocks noGrp="1"/>
          </p:cNvSpPr>
          <p:nvPr>
            <p:ph idx="4294967295"/>
          </p:nvPr>
        </p:nvSpPr>
        <p:spPr>
          <a:xfrm>
            <a:off x="762000" y="2634853"/>
            <a:ext cx="7886700" cy="3263504"/>
          </a:xfrm>
          <a:prstGeom prst="rect">
            <a:avLst/>
          </a:prstGeom>
        </p:spPr>
        <p:txBody>
          <a:bodyPr/>
          <a:lstStyle/>
          <a:p>
            <a:r>
              <a:rPr lang="tr-TR" altLang="tr-TR" dirty="0">
                <a:solidFill>
                  <a:schemeClr val="bg1"/>
                </a:solidFill>
              </a:rPr>
              <a:t>Cihazın uygunsuz kullanımı hem hastayı </a:t>
            </a:r>
            <a:r>
              <a:rPr lang="tr-TR" altLang="tr-TR" dirty="0" err="1">
                <a:solidFill>
                  <a:schemeClr val="bg1"/>
                </a:solidFill>
              </a:rPr>
              <a:t>hemde</a:t>
            </a:r>
            <a:r>
              <a:rPr lang="tr-TR" altLang="tr-TR" dirty="0">
                <a:solidFill>
                  <a:schemeClr val="bg1"/>
                </a:solidFill>
              </a:rPr>
              <a:t> kullanıcıları tehlikeye sokabilecek durumlar yaratabilir.</a:t>
            </a:r>
            <a:endParaRPr lang="en-US" altLang="tr-TR" dirty="0">
              <a:solidFill>
                <a:schemeClr val="bg1"/>
              </a:solidFill>
            </a:endParaRPr>
          </a:p>
          <a:p>
            <a:r>
              <a:rPr lang="tr-TR" altLang="tr-TR" dirty="0">
                <a:solidFill>
                  <a:schemeClr val="bg1"/>
                </a:solidFill>
              </a:rPr>
              <a:t>En yaygın tehlike elektrik şokları ve genelde iyi temas etmeyen hasta </a:t>
            </a:r>
            <a:r>
              <a:rPr lang="tr-TR" altLang="tr-TR" dirty="0" err="1">
                <a:solidFill>
                  <a:schemeClr val="bg1"/>
                </a:solidFill>
              </a:rPr>
              <a:t>elektrodundan</a:t>
            </a:r>
            <a:r>
              <a:rPr lang="tr-TR" altLang="tr-TR" dirty="0">
                <a:solidFill>
                  <a:schemeClr val="bg1"/>
                </a:solidFill>
              </a:rPr>
              <a:t> kaynaklanan yanıklardır.</a:t>
            </a:r>
          </a:p>
          <a:p>
            <a:r>
              <a:rPr lang="tr-TR" altLang="tr-TR" dirty="0">
                <a:solidFill>
                  <a:schemeClr val="bg1"/>
                </a:solidFill>
              </a:rPr>
              <a:t>Bununla birlikte istenmeyen </a:t>
            </a:r>
            <a:r>
              <a:rPr lang="en-US" altLang="tr-TR" dirty="0">
                <a:solidFill>
                  <a:schemeClr val="bg1"/>
                </a:solidFill>
              </a:rPr>
              <a:t>neuromuscular s</a:t>
            </a:r>
            <a:r>
              <a:rPr lang="tr-TR" altLang="tr-TR" dirty="0" err="1">
                <a:solidFill>
                  <a:schemeClr val="bg1"/>
                </a:solidFill>
              </a:rPr>
              <a:t>timülasyon</a:t>
            </a:r>
            <a:r>
              <a:rPr lang="en-US" altLang="tr-TR" dirty="0">
                <a:solidFill>
                  <a:schemeClr val="bg1"/>
                </a:solidFill>
              </a:rPr>
              <a:t>, </a:t>
            </a:r>
            <a:r>
              <a:rPr lang="tr-TR" altLang="tr-TR" dirty="0" err="1">
                <a:solidFill>
                  <a:schemeClr val="bg1"/>
                </a:solidFill>
              </a:rPr>
              <a:t>pacemakerlerle</a:t>
            </a:r>
            <a:r>
              <a:rPr lang="tr-TR" altLang="tr-TR" dirty="0">
                <a:solidFill>
                  <a:schemeClr val="bg1"/>
                </a:solidFill>
              </a:rPr>
              <a:t> etkileşim, i</a:t>
            </a:r>
            <a:r>
              <a:rPr lang="en-US" altLang="tr-TR" dirty="0" err="1">
                <a:solidFill>
                  <a:schemeClr val="bg1"/>
                </a:solidFill>
              </a:rPr>
              <a:t>mplant</a:t>
            </a:r>
            <a:r>
              <a:rPr lang="en-US" altLang="tr-TR" dirty="0">
                <a:solidFill>
                  <a:schemeClr val="bg1"/>
                </a:solidFill>
              </a:rPr>
              <a:t> </a:t>
            </a:r>
            <a:r>
              <a:rPr lang="tr-TR" altLang="tr-TR" dirty="0">
                <a:solidFill>
                  <a:schemeClr val="bg1"/>
                </a:solidFill>
              </a:rPr>
              <a:t>ısınması</a:t>
            </a:r>
            <a:r>
              <a:rPr lang="en-US" altLang="tr-TR" dirty="0">
                <a:solidFill>
                  <a:schemeClr val="bg1"/>
                </a:solidFill>
              </a:rPr>
              <a:t> </a:t>
            </a:r>
            <a:r>
              <a:rPr lang="tr-TR" altLang="tr-TR" dirty="0">
                <a:solidFill>
                  <a:schemeClr val="bg1"/>
                </a:solidFill>
              </a:rPr>
              <a:t>ve gaz patlamaları gibi tehlikeler yaratabilir. </a:t>
            </a:r>
            <a:r>
              <a:rPr lang="en-US" altLang="tr-TR" dirty="0">
                <a:solidFill>
                  <a:schemeClr val="bg1"/>
                </a:solidFill>
              </a:rPr>
              <a:t> </a:t>
            </a:r>
            <a:endParaRPr lang="tr-TR" altLang="tr-TR" dirty="0">
              <a:solidFill>
                <a:schemeClr val="bg1"/>
              </a:solidFill>
            </a:endParaRPr>
          </a:p>
        </p:txBody>
      </p:sp>
      <p:sp>
        <p:nvSpPr>
          <p:cNvPr id="4" name="Footer Placeholder 3"/>
          <p:cNvSpPr>
            <a:spLocks noGrp="1"/>
          </p:cNvSpPr>
          <p:nvPr>
            <p:ph type="ftr" sz="quarter" idx="4294967295"/>
          </p:nvPr>
        </p:nvSpPr>
        <p:spPr>
          <a:xfrm>
            <a:off x="3028950" y="5624513"/>
            <a:ext cx="3086100" cy="273844"/>
          </a:xfrm>
          <a:prstGeom prst="rect">
            <a:avLst/>
          </a:prstGeom>
        </p:spPr>
        <p:txBody>
          <a:bodyPr/>
          <a:lstStyle/>
          <a:p>
            <a:pPr>
              <a:defRPr/>
            </a:pPr>
            <a:endParaRPr lang="en-US" dirty="0"/>
          </a:p>
        </p:txBody>
      </p:sp>
    </p:spTree>
    <p:extLst>
      <p:ext uri="{BB962C8B-B14F-4D97-AF65-F5344CB8AC3E}">
        <p14:creationId xmlns:p14="http://schemas.microsoft.com/office/powerpoint/2010/main" val="6205385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Unvan 1"/>
          <p:cNvSpPr>
            <a:spLocks noGrp="1"/>
          </p:cNvSpPr>
          <p:nvPr>
            <p:ph type="title"/>
          </p:nvPr>
        </p:nvSpPr>
        <p:spPr>
          <a:xfrm>
            <a:off x="914400" y="381000"/>
            <a:ext cx="7772400" cy="1440180"/>
          </a:xfrm>
        </p:spPr>
        <p:txBody>
          <a:bodyPr>
            <a:normAutofit/>
          </a:bodyPr>
          <a:lstStyle/>
          <a:p>
            <a:r>
              <a:rPr lang="tr-TR" dirty="0" smtClean="0"/>
              <a:t>GÜVENLİĞİN GELİŞTİRİLMESİ</a:t>
            </a:r>
            <a:endParaRPr lang="tr-TR" dirty="0"/>
          </a:p>
        </p:txBody>
      </p:sp>
      <p:sp>
        <p:nvSpPr>
          <p:cNvPr id="3" name="İçerik Yer Tutucusu 2"/>
          <p:cNvSpPr>
            <a:spLocks noGrp="1"/>
          </p:cNvSpPr>
          <p:nvPr>
            <p:ph idx="4294967295"/>
          </p:nvPr>
        </p:nvSpPr>
        <p:spPr>
          <a:xfrm>
            <a:off x="628650" y="2226469"/>
            <a:ext cx="7886700" cy="3263504"/>
          </a:xfrm>
          <a:prstGeom prst="rect">
            <a:avLst/>
          </a:prstGeom>
        </p:spPr>
        <p:txBody>
          <a:bodyPr/>
          <a:lstStyle/>
          <a:p>
            <a:r>
              <a:rPr lang="tr-TR" dirty="0" smtClean="0">
                <a:solidFill>
                  <a:schemeClr val="bg1"/>
                </a:solidFill>
              </a:rPr>
              <a:t>- Elektro cerrahinin potansiyel risklerini en aza indirgemek için çeşitli güvenlik mekanizmaları geliştirilmiştir. Bununla birlikte, sağlam cerrahi yargı ve cerrahi aletlerin düzgün kullanılmasının yerini alacak bir emniyet mekanizması olmayacaktır.</a:t>
            </a:r>
            <a:endParaRPr lang="tr-TR" dirty="0">
              <a:solidFill>
                <a:schemeClr val="bg1"/>
              </a:solidFill>
            </a:endParaRPr>
          </a:p>
        </p:txBody>
      </p:sp>
    </p:spTree>
    <p:extLst>
      <p:ext uri="{BB962C8B-B14F-4D97-AF65-F5344CB8AC3E}">
        <p14:creationId xmlns:p14="http://schemas.microsoft.com/office/powerpoint/2010/main" val="26587801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4294967295"/>
          </p:nvPr>
        </p:nvSpPr>
        <p:spPr>
          <a:xfrm>
            <a:off x="628650" y="1219200"/>
            <a:ext cx="7886700" cy="4953000"/>
          </a:xfrm>
          <a:prstGeom prst="rect">
            <a:avLst/>
          </a:prstGeom>
        </p:spPr>
        <p:txBody>
          <a:bodyPr>
            <a:normAutofit/>
          </a:bodyPr>
          <a:lstStyle/>
          <a:p>
            <a:r>
              <a:rPr lang="tr-TR" dirty="0" smtClean="0">
                <a:solidFill>
                  <a:schemeClr val="bg1"/>
                </a:solidFill>
              </a:rPr>
              <a:t>KOMPLİKASYONLAR - Enerji temelli cihazlara bağlı komplikasyonlar öncelikle termal yanıklar, kanama, cihaz arızası ve yangın ile ilgilidir . Elektrocerrahi ile ilgili komplikasyonlar nispeten yaygındır ve 1000 prosedürde 2-5 arasında görülür . Komplikasyon oranı, yaklaşık 60 prosedür sonrasında bir platoya ulaşan cerrahi tecrübeyle ilişkili gibi görünmektedir .</a:t>
            </a:r>
          </a:p>
          <a:p>
            <a:endParaRPr lang="tr-TR" dirty="0" smtClean="0">
              <a:solidFill>
                <a:schemeClr val="bg1"/>
              </a:solidFill>
            </a:endParaRPr>
          </a:p>
          <a:p>
            <a:r>
              <a:rPr lang="tr-TR" dirty="0" smtClean="0">
                <a:solidFill>
                  <a:schemeClr val="bg1"/>
                </a:solidFill>
              </a:rPr>
              <a:t>En ciddi komplikasyonlardan biri, özellikle de saptanamadıysa, ölümcül sonuçlara yol açabilen küçük veya kalın bağırsağın yaralanmasıdır . Termal hasara </a:t>
            </a:r>
            <a:r>
              <a:rPr lang="tr-TR" dirty="0" err="1" smtClean="0">
                <a:solidFill>
                  <a:schemeClr val="bg1"/>
                </a:solidFill>
              </a:rPr>
              <a:t>sekonder</a:t>
            </a:r>
            <a:r>
              <a:rPr lang="tr-TR" dirty="0" smtClean="0">
                <a:solidFill>
                  <a:schemeClr val="bg1"/>
                </a:solidFill>
              </a:rPr>
              <a:t> bağırsak delinmesinin semptomları genellikle pıhtılaşma nekrozunun ciddiyetine bağlı olarak ameliyattan 4-10 gün sonra ortaya çıkar. Bu yaralanmalar, onları diğer bağırsak delinme nedenlerinden ayıran belirgin </a:t>
            </a:r>
            <a:r>
              <a:rPr lang="tr-TR" dirty="0" err="1" smtClean="0">
                <a:solidFill>
                  <a:schemeClr val="bg1"/>
                </a:solidFill>
              </a:rPr>
              <a:t>histopatolojik</a:t>
            </a:r>
            <a:r>
              <a:rPr lang="tr-TR" dirty="0" smtClean="0">
                <a:solidFill>
                  <a:schemeClr val="bg1"/>
                </a:solidFill>
              </a:rPr>
              <a:t> bulguları vardır. </a:t>
            </a:r>
            <a:endParaRPr lang="tr-TR" dirty="0" smtClean="0"/>
          </a:p>
        </p:txBody>
      </p:sp>
    </p:spTree>
    <p:extLst>
      <p:ext uri="{BB962C8B-B14F-4D97-AF65-F5344CB8AC3E}">
        <p14:creationId xmlns:p14="http://schemas.microsoft.com/office/powerpoint/2010/main" val="18798794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2763011" y="507491"/>
            <a:ext cx="896112" cy="899160"/>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765505" y="530859"/>
            <a:ext cx="7612989" cy="779509"/>
          </a:xfrm>
          <a:prstGeom prst="rect">
            <a:avLst/>
          </a:prstGeom>
        </p:spPr>
        <p:txBody>
          <a:bodyPr vert="horz" wrap="square" lIns="0" tIns="152400" rIns="0" bIns="0" rtlCol="0">
            <a:spAutoFit/>
          </a:bodyPr>
          <a:lstStyle/>
          <a:p>
            <a:pPr marL="392430">
              <a:lnSpc>
                <a:spcPts val="5255"/>
              </a:lnSpc>
            </a:pPr>
            <a:r>
              <a:rPr spc="-5" dirty="0" err="1" smtClean="0"/>
              <a:t>Ener</a:t>
            </a:r>
            <a:r>
              <a:rPr lang="tr-TR" spc="-5" dirty="0" err="1" smtClean="0"/>
              <a:t>ji</a:t>
            </a:r>
            <a:endParaRPr spc="-5" dirty="0"/>
          </a:p>
        </p:txBody>
      </p:sp>
      <p:sp>
        <p:nvSpPr>
          <p:cNvPr id="5" name="object 5"/>
          <p:cNvSpPr/>
          <p:nvPr/>
        </p:nvSpPr>
        <p:spPr>
          <a:xfrm>
            <a:off x="1248155" y="1895855"/>
            <a:ext cx="2421636" cy="661415"/>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3130295" y="1895855"/>
            <a:ext cx="662940" cy="661415"/>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1248155" y="2383535"/>
            <a:ext cx="1824227" cy="661415"/>
          </a:xfrm>
          <a:prstGeom prst="rect">
            <a:avLst/>
          </a:prstGeom>
          <a:blipFill>
            <a:blip r:embed="rId5" cstate="print"/>
            <a:stretch>
              <a:fillRect/>
            </a:stretch>
          </a:blipFill>
        </p:spPr>
        <p:txBody>
          <a:bodyPr wrap="square" lIns="0" tIns="0" rIns="0" bIns="0" rtlCol="0"/>
          <a:lstStyle/>
          <a:p>
            <a:endParaRPr/>
          </a:p>
        </p:txBody>
      </p:sp>
      <p:sp>
        <p:nvSpPr>
          <p:cNvPr id="8" name="object 8"/>
          <p:cNvSpPr/>
          <p:nvPr/>
        </p:nvSpPr>
        <p:spPr>
          <a:xfrm>
            <a:off x="2532888" y="2383535"/>
            <a:ext cx="665988" cy="661415"/>
          </a:xfrm>
          <a:prstGeom prst="rect">
            <a:avLst/>
          </a:prstGeom>
          <a:blipFill>
            <a:blip r:embed="rId6" cstate="print"/>
            <a:stretch>
              <a:fillRect/>
            </a:stretch>
          </a:blipFill>
        </p:spPr>
        <p:txBody>
          <a:bodyPr wrap="square" lIns="0" tIns="0" rIns="0" bIns="0" rtlCol="0"/>
          <a:lstStyle/>
          <a:p>
            <a:endParaRPr/>
          </a:p>
        </p:txBody>
      </p:sp>
      <p:sp>
        <p:nvSpPr>
          <p:cNvPr id="9" name="object 9"/>
          <p:cNvSpPr/>
          <p:nvPr/>
        </p:nvSpPr>
        <p:spPr>
          <a:xfrm>
            <a:off x="1158239" y="2148839"/>
            <a:ext cx="278891" cy="284988"/>
          </a:xfrm>
          <a:prstGeom prst="rect">
            <a:avLst/>
          </a:prstGeom>
          <a:blipFill>
            <a:blip r:embed="rId7" cstate="print"/>
            <a:stretch>
              <a:fillRect/>
            </a:stretch>
          </a:blipFill>
        </p:spPr>
        <p:txBody>
          <a:bodyPr wrap="square" lIns="0" tIns="0" rIns="0" bIns="0" rtlCol="0"/>
          <a:lstStyle/>
          <a:p>
            <a:endParaRPr/>
          </a:p>
        </p:txBody>
      </p:sp>
      <p:sp>
        <p:nvSpPr>
          <p:cNvPr id="10" name="object 10"/>
          <p:cNvSpPr txBox="1"/>
          <p:nvPr/>
        </p:nvSpPr>
        <p:spPr>
          <a:xfrm>
            <a:off x="1488694" y="2025015"/>
            <a:ext cx="1908810" cy="976630"/>
          </a:xfrm>
          <a:prstGeom prst="rect">
            <a:avLst/>
          </a:prstGeom>
        </p:spPr>
        <p:txBody>
          <a:bodyPr vert="horz" wrap="square" lIns="0" tIns="0" rIns="0" bIns="0" rtlCol="0">
            <a:spAutoFit/>
          </a:bodyPr>
          <a:lstStyle/>
          <a:p>
            <a:pPr marL="12700" marR="5080">
              <a:lnSpc>
                <a:spcPct val="100000"/>
              </a:lnSpc>
            </a:pPr>
            <a:r>
              <a:rPr sz="3200" dirty="0">
                <a:solidFill>
                  <a:srgbClr val="FFFFFF"/>
                </a:solidFill>
                <a:latin typeface="Tahoma"/>
                <a:cs typeface="Tahoma"/>
              </a:rPr>
              <a:t>Monopolar  </a:t>
            </a:r>
            <a:r>
              <a:rPr sz="3200" spc="-5" dirty="0">
                <a:solidFill>
                  <a:srgbClr val="FFFFFF"/>
                </a:solidFill>
                <a:latin typeface="Tahoma"/>
                <a:cs typeface="Tahoma"/>
              </a:rPr>
              <a:t>current</a:t>
            </a:r>
            <a:endParaRPr sz="3200">
              <a:latin typeface="Tahoma"/>
              <a:cs typeface="Tahoma"/>
            </a:endParaRPr>
          </a:p>
        </p:txBody>
      </p:sp>
      <p:sp>
        <p:nvSpPr>
          <p:cNvPr id="11" name="object 11"/>
          <p:cNvSpPr/>
          <p:nvPr/>
        </p:nvSpPr>
        <p:spPr>
          <a:xfrm>
            <a:off x="5096255" y="1895855"/>
            <a:ext cx="1770888" cy="661415"/>
          </a:xfrm>
          <a:prstGeom prst="rect">
            <a:avLst/>
          </a:prstGeom>
          <a:blipFill>
            <a:blip r:embed="rId8" cstate="print"/>
            <a:stretch>
              <a:fillRect/>
            </a:stretch>
          </a:blipFill>
        </p:spPr>
        <p:txBody>
          <a:bodyPr wrap="square" lIns="0" tIns="0" rIns="0" bIns="0" rtlCol="0"/>
          <a:lstStyle/>
          <a:p>
            <a:endParaRPr/>
          </a:p>
        </p:txBody>
      </p:sp>
      <p:sp>
        <p:nvSpPr>
          <p:cNvPr id="12" name="object 12"/>
          <p:cNvSpPr/>
          <p:nvPr/>
        </p:nvSpPr>
        <p:spPr>
          <a:xfrm>
            <a:off x="6327647" y="1895855"/>
            <a:ext cx="665988" cy="661415"/>
          </a:xfrm>
          <a:prstGeom prst="rect">
            <a:avLst/>
          </a:prstGeom>
          <a:blipFill>
            <a:blip r:embed="rId6" cstate="print"/>
            <a:stretch>
              <a:fillRect/>
            </a:stretch>
          </a:blipFill>
        </p:spPr>
        <p:txBody>
          <a:bodyPr wrap="square" lIns="0" tIns="0" rIns="0" bIns="0" rtlCol="0"/>
          <a:lstStyle/>
          <a:p>
            <a:endParaRPr/>
          </a:p>
        </p:txBody>
      </p:sp>
      <p:sp>
        <p:nvSpPr>
          <p:cNvPr id="13" name="object 13"/>
          <p:cNvSpPr/>
          <p:nvPr/>
        </p:nvSpPr>
        <p:spPr>
          <a:xfrm>
            <a:off x="6454140" y="1895855"/>
            <a:ext cx="1824227" cy="661415"/>
          </a:xfrm>
          <a:prstGeom prst="rect">
            <a:avLst/>
          </a:prstGeom>
          <a:blipFill>
            <a:blip r:embed="rId5" cstate="print"/>
            <a:stretch>
              <a:fillRect/>
            </a:stretch>
          </a:blipFill>
        </p:spPr>
        <p:txBody>
          <a:bodyPr wrap="square" lIns="0" tIns="0" rIns="0" bIns="0" rtlCol="0"/>
          <a:lstStyle/>
          <a:p>
            <a:endParaRPr/>
          </a:p>
        </p:txBody>
      </p:sp>
      <p:sp>
        <p:nvSpPr>
          <p:cNvPr id="14" name="object 14"/>
          <p:cNvSpPr/>
          <p:nvPr/>
        </p:nvSpPr>
        <p:spPr>
          <a:xfrm>
            <a:off x="7738871" y="1895855"/>
            <a:ext cx="665987" cy="661415"/>
          </a:xfrm>
          <a:prstGeom prst="rect">
            <a:avLst/>
          </a:prstGeom>
          <a:blipFill>
            <a:blip r:embed="rId6" cstate="print"/>
            <a:stretch>
              <a:fillRect/>
            </a:stretch>
          </a:blipFill>
        </p:spPr>
        <p:txBody>
          <a:bodyPr wrap="square" lIns="0" tIns="0" rIns="0" bIns="0" rtlCol="0"/>
          <a:lstStyle/>
          <a:p>
            <a:endParaRPr/>
          </a:p>
        </p:txBody>
      </p:sp>
      <p:sp>
        <p:nvSpPr>
          <p:cNvPr id="15" name="object 15"/>
          <p:cNvSpPr/>
          <p:nvPr/>
        </p:nvSpPr>
        <p:spPr>
          <a:xfrm>
            <a:off x="5006340" y="2148839"/>
            <a:ext cx="278891" cy="284988"/>
          </a:xfrm>
          <a:prstGeom prst="rect">
            <a:avLst/>
          </a:prstGeom>
          <a:blipFill>
            <a:blip r:embed="rId7" cstate="print"/>
            <a:stretch>
              <a:fillRect/>
            </a:stretch>
          </a:blipFill>
        </p:spPr>
        <p:txBody>
          <a:bodyPr wrap="square" lIns="0" tIns="0" rIns="0" bIns="0" rtlCol="0"/>
          <a:lstStyle/>
          <a:p>
            <a:endParaRPr/>
          </a:p>
        </p:txBody>
      </p:sp>
      <p:sp>
        <p:nvSpPr>
          <p:cNvPr id="16" name="object 16"/>
          <p:cNvSpPr txBox="1"/>
          <p:nvPr/>
        </p:nvSpPr>
        <p:spPr>
          <a:xfrm>
            <a:off x="5337428" y="2025015"/>
            <a:ext cx="2667635" cy="488950"/>
          </a:xfrm>
          <a:prstGeom prst="rect">
            <a:avLst/>
          </a:prstGeom>
        </p:spPr>
        <p:txBody>
          <a:bodyPr vert="horz" wrap="square" lIns="0" tIns="0" rIns="0" bIns="0" rtlCol="0">
            <a:spAutoFit/>
          </a:bodyPr>
          <a:lstStyle/>
          <a:p>
            <a:pPr marL="12700">
              <a:lnSpc>
                <a:spcPct val="100000"/>
              </a:lnSpc>
            </a:pPr>
            <a:r>
              <a:rPr sz="3200" spc="-5" dirty="0">
                <a:solidFill>
                  <a:srgbClr val="FFFFFF"/>
                </a:solidFill>
                <a:latin typeface="Tahoma"/>
                <a:cs typeface="Tahoma"/>
              </a:rPr>
              <a:t>Bipolar</a:t>
            </a:r>
            <a:r>
              <a:rPr sz="3200" spc="-70" dirty="0">
                <a:solidFill>
                  <a:srgbClr val="FFFFFF"/>
                </a:solidFill>
                <a:latin typeface="Tahoma"/>
                <a:cs typeface="Tahoma"/>
              </a:rPr>
              <a:t> </a:t>
            </a:r>
            <a:r>
              <a:rPr sz="3200" spc="-5" dirty="0">
                <a:solidFill>
                  <a:srgbClr val="FFFFFF"/>
                </a:solidFill>
                <a:latin typeface="Tahoma"/>
                <a:cs typeface="Tahoma"/>
              </a:rPr>
              <a:t>current</a:t>
            </a:r>
            <a:endParaRPr sz="3200">
              <a:latin typeface="Tahoma"/>
              <a:cs typeface="Tahoma"/>
            </a:endParaRPr>
          </a:p>
        </p:txBody>
      </p:sp>
      <p:sp>
        <p:nvSpPr>
          <p:cNvPr id="17" name="object 17"/>
          <p:cNvSpPr/>
          <p:nvPr/>
        </p:nvSpPr>
        <p:spPr>
          <a:xfrm>
            <a:off x="1248155" y="4029455"/>
            <a:ext cx="2203704" cy="661415"/>
          </a:xfrm>
          <a:prstGeom prst="rect">
            <a:avLst/>
          </a:prstGeom>
          <a:blipFill>
            <a:blip r:embed="rId9" cstate="print"/>
            <a:stretch>
              <a:fillRect/>
            </a:stretch>
          </a:blipFill>
        </p:spPr>
        <p:txBody>
          <a:bodyPr wrap="square" lIns="0" tIns="0" rIns="0" bIns="0" rtlCol="0"/>
          <a:lstStyle/>
          <a:p>
            <a:endParaRPr/>
          </a:p>
        </p:txBody>
      </p:sp>
      <p:sp>
        <p:nvSpPr>
          <p:cNvPr id="18" name="object 18"/>
          <p:cNvSpPr/>
          <p:nvPr/>
        </p:nvSpPr>
        <p:spPr>
          <a:xfrm>
            <a:off x="2912364" y="4029455"/>
            <a:ext cx="665988" cy="661415"/>
          </a:xfrm>
          <a:prstGeom prst="rect">
            <a:avLst/>
          </a:prstGeom>
          <a:blipFill>
            <a:blip r:embed="rId6" cstate="print"/>
            <a:stretch>
              <a:fillRect/>
            </a:stretch>
          </a:blipFill>
        </p:spPr>
        <p:txBody>
          <a:bodyPr wrap="square" lIns="0" tIns="0" rIns="0" bIns="0" rtlCol="0"/>
          <a:lstStyle/>
          <a:p>
            <a:endParaRPr/>
          </a:p>
        </p:txBody>
      </p:sp>
      <p:sp>
        <p:nvSpPr>
          <p:cNvPr id="19" name="object 19"/>
          <p:cNvSpPr/>
          <p:nvPr/>
        </p:nvSpPr>
        <p:spPr>
          <a:xfrm>
            <a:off x="1680972" y="4619244"/>
            <a:ext cx="550163" cy="582168"/>
          </a:xfrm>
          <a:prstGeom prst="rect">
            <a:avLst/>
          </a:prstGeom>
          <a:blipFill>
            <a:blip r:embed="rId10" cstate="print"/>
            <a:stretch>
              <a:fillRect/>
            </a:stretch>
          </a:blipFill>
        </p:spPr>
        <p:txBody>
          <a:bodyPr wrap="square" lIns="0" tIns="0" rIns="0" bIns="0" rtlCol="0"/>
          <a:lstStyle/>
          <a:p>
            <a:endParaRPr/>
          </a:p>
        </p:txBody>
      </p:sp>
      <p:sp>
        <p:nvSpPr>
          <p:cNvPr id="20" name="object 20"/>
          <p:cNvSpPr/>
          <p:nvPr/>
        </p:nvSpPr>
        <p:spPr>
          <a:xfrm>
            <a:off x="1755648" y="4619244"/>
            <a:ext cx="1110996" cy="582168"/>
          </a:xfrm>
          <a:prstGeom prst="rect">
            <a:avLst/>
          </a:prstGeom>
          <a:blipFill>
            <a:blip r:embed="rId11" cstate="print"/>
            <a:stretch>
              <a:fillRect/>
            </a:stretch>
          </a:blipFill>
        </p:spPr>
        <p:txBody>
          <a:bodyPr wrap="square" lIns="0" tIns="0" rIns="0" bIns="0" rtlCol="0"/>
          <a:lstStyle/>
          <a:p>
            <a:endParaRPr/>
          </a:p>
        </p:txBody>
      </p:sp>
      <p:sp>
        <p:nvSpPr>
          <p:cNvPr id="21" name="object 21"/>
          <p:cNvSpPr/>
          <p:nvPr/>
        </p:nvSpPr>
        <p:spPr>
          <a:xfrm>
            <a:off x="2391155" y="4619244"/>
            <a:ext cx="585216" cy="582168"/>
          </a:xfrm>
          <a:prstGeom prst="rect">
            <a:avLst/>
          </a:prstGeom>
          <a:blipFill>
            <a:blip r:embed="rId12" cstate="print"/>
            <a:stretch>
              <a:fillRect/>
            </a:stretch>
          </a:blipFill>
        </p:spPr>
        <p:txBody>
          <a:bodyPr wrap="square" lIns="0" tIns="0" rIns="0" bIns="0" rtlCol="0"/>
          <a:lstStyle/>
          <a:p>
            <a:endParaRPr/>
          </a:p>
        </p:txBody>
      </p:sp>
      <p:sp>
        <p:nvSpPr>
          <p:cNvPr id="22" name="object 22"/>
          <p:cNvSpPr/>
          <p:nvPr/>
        </p:nvSpPr>
        <p:spPr>
          <a:xfrm>
            <a:off x="2500883" y="4619244"/>
            <a:ext cx="1139952" cy="582168"/>
          </a:xfrm>
          <a:prstGeom prst="rect">
            <a:avLst/>
          </a:prstGeom>
          <a:blipFill>
            <a:blip r:embed="rId13" cstate="print"/>
            <a:stretch>
              <a:fillRect/>
            </a:stretch>
          </a:blipFill>
        </p:spPr>
        <p:txBody>
          <a:bodyPr wrap="square" lIns="0" tIns="0" rIns="0" bIns="0" rtlCol="0"/>
          <a:lstStyle/>
          <a:p>
            <a:endParaRPr/>
          </a:p>
        </p:txBody>
      </p:sp>
      <p:sp>
        <p:nvSpPr>
          <p:cNvPr id="23" name="object 23"/>
          <p:cNvSpPr/>
          <p:nvPr/>
        </p:nvSpPr>
        <p:spPr>
          <a:xfrm>
            <a:off x="3165348" y="4619244"/>
            <a:ext cx="661415" cy="582168"/>
          </a:xfrm>
          <a:prstGeom prst="rect">
            <a:avLst/>
          </a:prstGeom>
          <a:blipFill>
            <a:blip r:embed="rId14" cstate="print"/>
            <a:stretch>
              <a:fillRect/>
            </a:stretch>
          </a:blipFill>
        </p:spPr>
        <p:txBody>
          <a:bodyPr wrap="square" lIns="0" tIns="0" rIns="0" bIns="0" rtlCol="0"/>
          <a:lstStyle/>
          <a:p>
            <a:endParaRPr/>
          </a:p>
        </p:txBody>
      </p:sp>
      <p:sp>
        <p:nvSpPr>
          <p:cNvPr id="24" name="object 24"/>
          <p:cNvSpPr/>
          <p:nvPr/>
        </p:nvSpPr>
        <p:spPr>
          <a:xfrm>
            <a:off x="3351276" y="4619244"/>
            <a:ext cx="2005583" cy="582168"/>
          </a:xfrm>
          <a:prstGeom prst="rect">
            <a:avLst/>
          </a:prstGeom>
          <a:blipFill>
            <a:blip r:embed="rId15" cstate="print"/>
            <a:stretch>
              <a:fillRect/>
            </a:stretch>
          </a:blipFill>
        </p:spPr>
        <p:txBody>
          <a:bodyPr wrap="square" lIns="0" tIns="0" rIns="0" bIns="0" rtlCol="0"/>
          <a:lstStyle/>
          <a:p>
            <a:endParaRPr/>
          </a:p>
        </p:txBody>
      </p:sp>
      <p:sp>
        <p:nvSpPr>
          <p:cNvPr id="25" name="object 25"/>
          <p:cNvSpPr/>
          <p:nvPr/>
        </p:nvSpPr>
        <p:spPr>
          <a:xfrm>
            <a:off x="4881371" y="4619244"/>
            <a:ext cx="586739" cy="582168"/>
          </a:xfrm>
          <a:prstGeom prst="rect">
            <a:avLst/>
          </a:prstGeom>
          <a:blipFill>
            <a:blip r:embed="rId12" cstate="print"/>
            <a:stretch>
              <a:fillRect/>
            </a:stretch>
          </a:blipFill>
        </p:spPr>
        <p:txBody>
          <a:bodyPr wrap="square" lIns="0" tIns="0" rIns="0" bIns="0" rtlCol="0"/>
          <a:lstStyle/>
          <a:p>
            <a:endParaRPr/>
          </a:p>
        </p:txBody>
      </p:sp>
      <p:sp>
        <p:nvSpPr>
          <p:cNvPr id="26" name="object 26"/>
          <p:cNvSpPr/>
          <p:nvPr/>
        </p:nvSpPr>
        <p:spPr>
          <a:xfrm>
            <a:off x="1158239" y="4282440"/>
            <a:ext cx="278891" cy="284988"/>
          </a:xfrm>
          <a:prstGeom prst="rect">
            <a:avLst/>
          </a:prstGeom>
          <a:blipFill>
            <a:blip r:embed="rId7" cstate="print"/>
            <a:stretch>
              <a:fillRect/>
            </a:stretch>
          </a:blipFill>
        </p:spPr>
        <p:txBody>
          <a:bodyPr wrap="square" lIns="0" tIns="0" rIns="0" bIns="0" rtlCol="0"/>
          <a:lstStyle/>
          <a:p>
            <a:endParaRPr/>
          </a:p>
        </p:txBody>
      </p:sp>
      <p:sp>
        <p:nvSpPr>
          <p:cNvPr id="27" name="object 27"/>
          <p:cNvSpPr/>
          <p:nvPr/>
        </p:nvSpPr>
        <p:spPr>
          <a:xfrm>
            <a:off x="1615439" y="4821935"/>
            <a:ext cx="240791" cy="248412"/>
          </a:xfrm>
          <a:prstGeom prst="rect">
            <a:avLst/>
          </a:prstGeom>
          <a:blipFill>
            <a:blip r:embed="rId7" cstate="print"/>
            <a:stretch>
              <a:fillRect/>
            </a:stretch>
          </a:blipFill>
        </p:spPr>
        <p:txBody>
          <a:bodyPr wrap="square" lIns="0" tIns="0" rIns="0" bIns="0" rtlCol="0"/>
          <a:lstStyle/>
          <a:p>
            <a:endParaRPr/>
          </a:p>
        </p:txBody>
      </p:sp>
      <p:sp>
        <p:nvSpPr>
          <p:cNvPr id="28" name="object 28"/>
          <p:cNvSpPr txBox="1"/>
          <p:nvPr/>
        </p:nvSpPr>
        <p:spPr>
          <a:xfrm>
            <a:off x="1488694" y="4159250"/>
            <a:ext cx="3627120" cy="1002665"/>
          </a:xfrm>
          <a:prstGeom prst="rect">
            <a:avLst/>
          </a:prstGeom>
        </p:spPr>
        <p:txBody>
          <a:bodyPr vert="horz" wrap="square" lIns="0" tIns="0" rIns="0" bIns="0" rtlCol="0">
            <a:spAutoFit/>
          </a:bodyPr>
          <a:lstStyle/>
          <a:p>
            <a:pPr marL="12700">
              <a:lnSpc>
                <a:spcPct val="100000"/>
              </a:lnSpc>
            </a:pPr>
            <a:r>
              <a:rPr sz="3200" dirty="0">
                <a:solidFill>
                  <a:srgbClr val="FFFFFF"/>
                </a:solidFill>
                <a:latin typeface="Tahoma"/>
                <a:cs typeface="Tahoma"/>
              </a:rPr>
              <a:t>Mechanic</a:t>
            </a:r>
            <a:endParaRPr sz="3200">
              <a:latin typeface="Tahoma"/>
              <a:cs typeface="Tahoma"/>
            </a:endParaRPr>
          </a:p>
          <a:p>
            <a:pPr marL="413384">
              <a:lnSpc>
                <a:spcPct val="100000"/>
              </a:lnSpc>
              <a:spcBef>
                <a:spcPts val="675"/>
              </a:spcBef>
            </a:pPr>
            <a:r>
              <a:rPr sz="2800" spc="-5" dirty="0">
                <a:solidFill>
                  <a:srgbClr val="FFFFFF"/>
                </a:solidFill>
                <a:latin typeface="Tahoma"/>
                <a:cs typeface="Tahoma"/>
              </a:rPr>
              <a:t>‘cold </a:t>
            </a:r>
            <a:r>
              <a:rPr sz="2800" dirty="0">
                <a:solidFill>
                  <a:srgbClr val="FFFFFF"/>
                </a:solidFill>
                <a:latin typeface="Tahoma"/>
                <a:cs typeface="Tahoma"/>
              </a:rPr>
              <a:t>loop’</a:t>
            </a:r>
            <a:r>
              <a:rPr sz="2800" spc="-70" dirty="0">
                <a:solidFill>
                  <a:srgbClr val="FFFFFF"/>
                </a:solidFill>
                <a:latin typeface="Tahoma"/>
                <a:cs typeface="Tahoma"/>
              </a:rPr>
              <a:t> </a:t>
            </a:r>
            <a:r>
              <a:rPr sz="2800" spc="-5" dirty="0">
                <a:solidFill>
                  <a:srgbClr val="FFFFFF"/>
                </a:solidFill>
                <a:latin typeface="Tahoma"/>
                <a:cs typeface="Tahoma"/>
              </a:rPr>
              <a:t>technique</a:t>
            </a:r>
            <a:endParaRPr sz="2800">
              <a:latin typeface="Tahoma"/>
              <a:cs typeface="Tahoma"/>
            </a:endParaRPr>
          </a:p>
        </p:txBody>
      </p:sp>
      <p:sp>
        <p:nvSpPr>
          <p:cNvPr id="29" name="object 29"/>
          <p:cNvSpPr/>
          <p:nvPr/>
        </p:nvSpPr>
        <p:spPr>
          <a:xfrm>
            <a:off x="5096255" y="4029455"/>
            <a:ext cx="1498092" cy="661415"/>
          </a:xfrm>
          <a:prstGeom prst="rect">
            <a:avLst/>
          </a:prstGeom>
          <a:blipFill>
            <a:blip r:embed="rId16" cstate="print"/>
            <a:stretch>
              <a:fillRect/>
            </a:stretch>
          </a:blipFill>
        </p:spPr>
        <p:txBody>
          <a:bodyPr wrap="square" lIns="0" tIns="0" rIns="0" bIns="0" rtlCol="0"/>
          <a:lstStyle/>
          <a:p>
            <a:endParaRPr/>
          </a:p>
        </p:txBody>
      </p:sp>
      <p:sp>
        <p:nvSpPr>
          <p:cNvPr id="30" name="object 30"/>
          <p:cNvSpPr/>
          <p:nvPr/>
        </p:nvSpPr>
        <p:spPr>
          <a:xfrm>
            <a:off x="6054852" y="4029455"/>
            <a:ext cx="665988" cy="661415"/>
          </a:xfrm>
          <a:prstGeom prst="rect">
            <a:avLst/>
          </a:prstGeom>
          <a:blipFill>
            <a:blip r:embed="rId6" cstate="print"/>
            <a:stretch>
              <a:fillRect/>
            </a:stretch>
          </a:blipFill>
        </p:spPr>
        <p:txBody>
          <a:bodyPr wrap="square" lIns="0" tIns="0" rIns="0" bIns="0" rtlCol="0"/>
          <a:lstStyle/>
          <a:p>
            <a:endParaRPr/>
          </a:p>
        </p:txBody>
      </p:sp>
      <p:sp>
        <p:nvSpPr>
          <p:cNvPr id="31" name="object 31"/>
          <p:cNvSpPr/>
          <p:nvPr/>
        </p:nvSpPr>
        <p:spPr>
          <a:xfrm>
            <a:off x="5006340" y="4282440"/>
            <a:ext cx="278891" cy="284988"/>
          </a:xfrm>
          <a:prstGeom prst="rect">
            <a:avLst/>
          </a:prstGeom>
          <a:blipFill>
            <a:blip r:embed="rId7" cstate="print"/>
            <a:stretch>
              <a:fillRect/>
            </a:stretch>
          </a:blipFill>
        </p:spPr>
        <p:txBody>
          <a:bodyPr wrap="square" lIns="0" tIns="0" rIns="0" bIns="0" rtlCol="0"/>
          <a:lstStyle/>
          <a:p>
            <a:endParaRPr/>
          </a:p>
        </p:txBody>
      </p:sp>
      <p:sp>
        <p:nvSpPr>
          <p:cNvPr id="32" name="object 32"/>
          <p:cNvSpPr txBox="1"/>
          <p:nvPr/>
        </p:nvSpPr>
        <p:spPr>
          <a:xfrm>
            <a:off x="5337428" y="4159250"/>
            <a:ext cx="985519" cy="488950"/>
          </a:xfrm>
          <a:prstGeom prst="rect">
            <a:avLst/>
          </a:prstGeom>
        </p:spPr>
        <p:txBody>
          <a:bodyPr vert="horz" wrap="square" lIns="0" tIns="0" rIns="0" bIns="0" rtlCol="0">
            <a:spAutoFit/>
          </a:bodyPr>
          <a:lstStyle/>
          <a:p>
            <a:pPr marL="12700">
              <a:lnSpc>
                <a:spcPct val="100000"/>
              </a:lnSpc>
            </a:pPr>
            <a:r>
              <a:rPr sz="3200" dirty="0">
                <a:solidFill>
                  <a:srgbClr val="FFFFFF"/>
                </a:solidFill>
                <a:latin typeface="Tahoma"/>
                <a:cs typeface="Tahoma"/>
              </a:rPr>
              <a:t>Laser</a:t>
            </a:r>
            <a:endParaRPr sz="3200">
              <a:latin typeface="Tahoma"/>
              <a:cs typeface="Tahoma"/>
            </a:endParaRPr>
          </a:p>
        </p:txBody>
      </p:sp>
      <p:sp>
        <p:nvSpPr>
          <p:cNvPr id="33" name="object 33"/>
          <p:cNvSpPr/>
          <p:nvPr/>
        </p:nvSpPr>
        <p:spPr>
          <a:xfrm>
            <a:off x="7092950" y="2671698"/>
            <a:ext cx="1655826" cy="1044575"/>
          </a:xfrm>
          <a:prstGeom prst="rect">
            <a:avLst/>
          </a:prstGeom>
          <a:blipFill>
            <a:blip r:embed="rId17" cstate="print"/>
            <a:stretch>
              <a:fillRect/>
            </a:stretch>
          </a:blipFill>
        </p:spPr>
        <p:txBody>
          <a:bodyPr wrap="square" lIns="0" tIns="0" rIns="0" bIns="0" rtlCol="0"/>
          <a:lstStyle/>
          <a:p>
            <a:endParaRPr/>
          </a:p>
        </p:txBody>
      </p:sp>
      <p:sp>
        <p:nvSpPr>
          <p:cNvPr id="34" name="object 34"/>
          <p:cNvSpPr/>
          <p:nvPr/>
        </p:nvSpPr>
        <p:spPr>
          <a:xfrm>
            <a:off x="5148326" y="2708275"/>
            <a:ext cx="1778000" cy="1009650"/>
          </a:xfrm>
          <a:prstGeom prst="rect">
            <a:avLst/>
          </a:prstGeom>
          <a:blipFill>
            <a:blip r:embed="rId18" cstate="print"/>
            <a:stretch>
              <a:fillRect/>
            </a:stretch>
          </a:blipFill>
        </p:spPr>
        <p:txBody>
          <a:bodyPr wrap="square" lIns="0" tIns="0" rIns="0" bIns="0" rtlCol="0"/>
          <a:lstStyle/>
          <a:p>
            <a:endParaRPr/>
          </a:p>
        </p:txBody>
      </p:sp>
      <p:sp>
        <p:nvSpPr>
          <p:cNvPr id="35" name="object 35"/>
          <p:cNvSpPr/>
          <p:nvPr/>
        </p:nvSpPr>
        <p:spPr>
          <a:xfrm>
            <a:off x="5133975" y="2693923"/>
            <a:ext cx="1806575" cy="1038225"/>
          </a:xfrm>
          <a:custGeom>
            <a:avLst/>
            <a:gdLst/>
            <a:ahLst/>
            <a:cxnLst/>
            <a:rect l="l" t="t" r="r" b="b"/>
            <a:pathLst>
              <a:path w="1806575" h="1038225">
                <a:moveTo>
                  <a:pt x="0" y="1038225"/>
                </a:moveTo>
                <a:lnTo>
                  <a:pt x="1806575" y="1038225"/>
                </a:lnTo>
                <a:lnTo>
                  <a:pt x="1806575" y="0"/>
                </a:lnTo>
                <a:lnTo>
                  <a:pt x="0" y="0"/>
                </a:lnTo>
                <a:lnTo>
                  <a:pt x="0" y="1038225"/>
                </a:lnTo>
                <a:close/>
              </a:path>
            </a:pathLst>
          </a:custGeom>
          <a:ln w="28575">
            <a:solidFill>
              <a:srgbClr val="FFFFFF"/>
            </a:solidFill>
          </a:ln>
        </p:spPr>
        <p:txBody>
          <a:bodyPr wrap="square" lIns="0" tIns="0" rIns="0" bIns="0" rtlCol="0"/>
          <a:lstStyle/>
          <a:p>
            <a:endParaRPr/>
          </a:p>
        </p:txBody>
      </p:sp>
      <p:sp>
        <p:nvSpPr>
          <p:cNvPr id="36" name="object 36"/>
          <p:cNvSpPr/>
          <p:nvPr/>
        </p:nvSpPr>
        <p:spPr>
          <a:xfrm>
            <a:off x="7885176" y="3789298"/>
            <a:ext cx="800100" cy="647700"/>
          </a:xfrm>
          <a:prstGeom prst="rect">
            <a:avLst/>
          </a:prstGeom>
          <a:blipFill>
            <a:blip r:embed="rId19" cstate="print"/>
            <a:stretch>
              <a:fillRect/>
            </a:stretch>
          </a:blipFill>
        </p:spPr>
        <p:txBody>
          <a:bodyPr wrap="square" lIns="0" tIns="0" rIns="0" bIns="0" rtlCol="0"/>
          <a:lstStyle/>
          <a:p>
            <a:endParaRPr/>
          </a:p>
        </p:txBody>
      </p:sp>
      <p:sp>
        <p:nvSpPr>
          <p:cNvPr id="37" name="object 37"/>
          <p:cNvSpPr/>
          <p:nvPr/>
        </p:nvSpPr>
        <p:spPr>
          <a:xfrm>
            <a:off x="7092950" y="3789362"/>
            <a:ext cx="677862" cy="719137"/>
          </a:xfrm>
          <a:prstGeom prst="rect">
            <a:avLst/>
          </a:prstGeom>
          <a:blipFill>
            <a:blip r:embed="rId20" cstate="print"/>
            <a:stretch>
              <a:fillRect/>
            </a:stretch>
          </a:blipFill>
        </p:spPr>
        <p:txBody>
          <a:bodyPr wrap="square" lIns="0" tIns="0" rIns="0" bIns="0" rtlCol="0"/>
          <a:lstStyle/>
          <a:p>
            <a:endParaRPr/>
          </a:p>
        </p:txBody>
      </p:sp>
      <p:sp>
        <p:nvSpPr>
          <p:cNvPr id="38" name="object 38"/>
          <p:cNvSpPr/>
          <p:nvPr/>
        </p:nvSpPr>
        <p:spPr>
          <a:xfrm>
            <a:off x="3103626" y="2710408"/>
            <a:ext cx="1684274" cy="1005992"/>
          </a:xfrm>
          <a:prstGeom prst="rect">
            <a:avLst/>
          </a:prstGeom>
          <a:blipFill>
            <a:blip r:embed="rId21" cstate="print"/>
            <a:stretch>
              <a:fillRect/>
            </a:stretch>
          </a:blipFill>
        </p:spPr>
        <p:txBody>
          <a:bodyPr wrap="square" lIns="0" tIns="0" rIns="0" bIns="0" rtlCol="0"/>
          <a:lstStyle/>
          <a:p>
            <a:endParaRPr/>
          </a:p>
        </p:txBody>
      </p:sp>
      <p:sp>
        <p:nvSpPr>
          <p:cNvPr id="39" name="object 39"/>
          <p:cNvSpPr/>
          <p:nvPr/>
        </p:nvSpPr>
        <p:spPr>
          <a:xfrm>
            <a:off x="1763776" y="5229230"/>
            <a:ext cx="1797492" cy="1262057"/>
          </a:xfrm>
          <a:prstGeom prst="rect">
            <a:avLst/>
          </a:prstGeom>
          <a:blipFill>
            <a:blip r:embed="rId2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15054614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İçerik Yer Tutucusu 2"/>
          <p:cNvSpPr>
            <a:spLocks noGrp="1"/>
          </p:cNvSpPr>
          <p:nvPr>
            <p:ph idx="4294967295"/>
          </p:nvPr>
        </p:nvSpPr>
        <p:spPr>
          <a:xfrm>
            <a:off x="628650" y="2226469"/>
            <a:ext cx="7886700" cy="3263504"/>
          </a:xfrm>
          <a:prstGeom prst="rect">
            <a:avLst/>
          </a:prstGeom>
        </p:spPr>
        <p:txBody>
          <a:bodyPr>
            <a:normAutofit fontScale="70000" lnSpcReduction="20000"/>
          </a:bodyPr>
          <a:lstStyle/>
          <a:p>
            <a:r>
              <a:rPr lang="tr-TR" dirty="0" smtClean="0">
                <a:solidFill>
                  <a:schemeClr val="bg1"/>
                </a:solidFill>
              </a:rPr>
              <a:t>ÖZET VE TAVSİYELER</a:t>
            </a:r>
          </a:p>
          <a:p>
            <a:r>
              <a:rPr lang="tr-TR" dirty="0" smtClean="0">
                <a:solidFill>
                  <a:schemeClr val="bg1"/>
                </a:solidFill>
              </a:rPr>
              <a:t>● </a:t>
            </a:r>
            <a:r>
              <a:rPr lang="tr-TR" dirty="0" err="1" smtClean="0">
                <a:solidFill>
                  <a:schemeClr val="bg1"/>
                </a:solidFill>
              </a:rPr>
              <a:t>Monopolar</a:t>
            </a:r>
            <a:r>
              <a:rPr lang="tr-TR" dirty="0" smtClean="0">
                <a:solidFill>
                  <a:schemeClr val="bg1"/>
                </a:solidFill>
              </a:rPr>
              <a:t> cerrahide, mevcut döngüyü tamamlamak için elektrik akımı hastadan geçer, ancak </a:t>
            </a:r>
            <a:r>
              <a:rPr lang="tr-TR" dirty="0" err="1" smtClean="0">
                <a:solidFill>
                  <a:schemeClr val="bg1"/>
                </a:solidFill>
              </a:rPr>
              <a:t>bipolar</a:t>
            </a:r>
            <a:r>
              <a:rPr lang="tr-TR" dirty="0" smtClean="0">
                <a:solidFill>
                  <a:schemeClr val="bg1"/>
                </a:solidFill>
              </a:rPr>
              <a:t> cerrahide akım sadece aletin iki elektrotu arasındaki dokudan geçer. (Yukarıdaki '</a:t>
            </a:r>
            <a:r>
              <a:rPr lang="tr-TR" dirty="0" err="1" smtClean="0">
                <a:solidFill>
                  <a:schemeClr val="bg1"/>
                </a:solidFill>
              </a:rPr>
              <a:t>Monopolar</a:t>
            </a:r>
            <a:r>
              <a:rPr lang="tr-TR" dirty="0" smtClean="0">
                <a:solidFill>
                  <a:schemeClr val="bg1"/>
                </a:solidFill>
              </a:rPr>
              <a:t> ile </a:t>
            </a:r>
            <a:r>
              <a:rPr lang="tr-TR" dirty="0" err="1" smtClean="0">
                <a:solidFill>
                  <a:schemeClr val="bg1"/>
                </a:solidFill>
              </a:rPr>
              <a:t>bipolar</a:t>
            </a:r>
            <a:r>
              <a:rPr lang="tr-TR" dirty="0" smtClean="0">
                <a:solidFill>
                  <a:schemeClr val="bg1"/>
                </a:solidFill>
              </a:rPr>
              <a:t>' bölümüne bakın.)</a:t>
            </a:r>
          </a:p>
          <a:p>
            <a:r>
              <a:rPr lang="tr-TR" dirty="0" smtClean="0">
                <a:solidFill>
                  <a:schemeClr val="bg1"/>
                </a:solidFill>
              </a:rPr>
              <a:t>● Elektrocerrahi ünitesindeki kesme </a:t>
            </a:r>
            <a:r>
              <a:rPr lang="tr-TR" dirty="0" err="1" smtClean="0">
                <a:solidFill>
                  <a:schemeClr val="bg1"/>
                </a:solidFill>
              </a:rPr>
              <a:t>modu</a:t>
            </a:r>
            <a:r>
              <a:rPr lang="tr-TR" dirty="0" smtClean="0">
                <a:solidFill>
                  <a:schemeClr val="bg1"/>
                </a:solidFill>
              </a:rPr>
              <a:t>, enerjiyi küçük bir alana konsantre eden sürekli, düşük voltajlı bir akım üretir. (Yukarıdaki 'Kesme ve pıhtılaşma akımları' bölümüne bakın.)</a:t>
            </a:r>
          </a:p>
          <a:p>
            <a:r>
              <a:rPr lang="tr-TR" dirty="0" smtClean="0">
                <a:solidFill>
                  <a:schemeClr val="bg1"/>
                </a:solidFill>
              </a:rPr>
              <a:t>● Elektrocerrahi ünitesindeki pıhtılaşma </a:t>
            </a:r>
            <a:r>
              <a:rPr lang="tr-TR" dirty="0" err="1" smtClean="0">
                <a:solidFill>
                  <a:schemeClr val="bg1"/>
                </a:solidFill>
              </a:rPr>
              <a:t>modu</a:t>
            </a:r>
            <a:r>
              <a:rPr lang="tr-TR" dirty="0" smtClean="0">
                <a:solidFill>
                  <a:schemeClr val="bg1"/>
                </a:solidFill>
              </a:rPr>
              <a:t>, geniş bir yüzey alanına dağılmış, kesintiye uğramış, yüksek gerilim akımı üretir. (Yukarıdaki 'Kesme ve pıhtılaşma akımları' bölümüne bakın.)</a:t>
            </a:r>
          </a:p>
          <a:p>
            <a:r>
              <a:rPr lang="tr-TR" dirty="0" smtClean="0">
                <a:solidFill>
                  <a:schemeClr val="bg1"/>
                </a:solidFill>
              </a:rPr>
              <a:t>● </a:t>
            </a:r>
            <a:r>
              <a:rPr lang="tr-TR" dirty="0" err="1" smtClean="0">
                <a:solidFill>
                  <a:schemeClr val="bg1"/>
                </a:solidFill>
              </a:rPr>
              <a:t>Folgürasyon</a:t>
            </a:r>
            <a:r>
              <a:rPr lang="tr-TR" dirty="0" smtClean="0">
                <a:solidFill>
                  <a:schemeClr val="bg1"/>
                </a:solidFill>
              </a:rPr>
              <a:t> ve buharlaşma, </a:t>
            </a:r>
            <a:r>
              <a:rPr lang="tr-TR" dirty="0" err="1" smtClean="0">
                <a:solidFill>
                  <a:schemeClr val="bg1"/>
                </a:solidFill>
              </a:rPr>
              <a:t>monopolar</a:t>
            </a:r>
            <a:r>
              <a:rPr lang="tr-TR" dirty="0" smtClean="0">
                <a:solidFill>
                  <a:schemeClr val="bg1"/>
                </a:solidFill>
              </a:rPr>
              <a:t> </a:t>
            </a:r>
            <a:r>
              <a:rPr lang="tr-TR" dirty="0" err="1" smtClean="0">
                <a:solidFill>
                  <a:schemeClr val="bg1"/>
                </a:solidFill>
              </a:rPr>
              <a:t>elektrocerrahi</a:t>
            </a:r>
            <a:r>
              <a:rPr lang="tr-TR" dirty="0" smtClean="0">
                <a:solidFill>
                  <a:schemeClr val="bg1"/>
                </a:solidFill>
              </a:rPr>
              <a:t> için </a:t>
            </a:r>
            <a:r>
              <a:rPr lang="tr-TR" dirty="0" err="1" smtClean="0">
                <a:solidFill>
                  <a:schemeClr val="bg1"/>
                </a:solidFill>
              </a:rPr>
              <a:t>kontaksız</a:t>
            </a:r>
            <a:r>
              <a:rPr lang="tr-TR" dirty="0" smtClean="0">
                <a:solidFill>
                  <a:schemeClr val="bg1"/>
                </a:solidFill>
              </a:rPr>
              <a:t> yöntemlerdir; kuruma / </a:t>
            </a:r>
            <a:r>
              <a:rPr lang="tr-TR" dirty="0" err="1" smtClean="0">
                <a:solidFill>
                  <a:schemeClr val="bg1"/>
                </a:solidFill>
              </a:rPr>
              <a:t>koagülasyon</a:t>
            </a:r>
            <a:r>
              <a:rPr lang="tr-TR" dirty="0" smtClean="0">
                <a:solidFill>
                  <a:schemeClr val="bg1"/>
                </a:solidFill>
              </a:rPr>
              <a:t>, </a:t>
            </a:r>
            <a:r>
              <a:rPr lang="tr-TR" dirty="0" err="1" smtClean="0">
                <a:solidFill>
                  <a:schemeClr val="bg1"/>
                </a:solidFill>
              </a:rPr>
              <a:t>monopolar</a:t>
            </a:r>
            <a:r>
              <a:rPr lang="tr-TR" dirty="0" smtClean="0">
                <a:solidFill>
                  <a:schemeClr val="bg1"/>
                </a:solidFill>
              </a:rPr>
              <a:t> </a:t>
            </a:r>
            <a:r>
              <a:rPr lang="tr-TR" dirty="0" err="1" smtClean="0">
                <a:solidFill>
                  <a:schemeClr val="bg1"/>
                </a:solidFill>
              </a:rPr>
              <a:t>elektrocerrahi</a:t>
            </a:r>
            <a:r>
              <a:rPr lang="tr-TR" dirty="0" smtClean="0">
                <a:solidFill>
                  <a:schemeClr val="bg1"/>
                </a:solidFill>
              </a:rPr>
              <a:t> ile doğrudan temas halindedir. (Yukarıdaki Kurutucu, buharlaştırma ve soğurma bölümüne bakın.)</a:t>
            </a:r>
          </a:p>
          <a:p>
            <a:r>
              <a:rPr lang="tr-TR" dirty="0" smtClean="0">
                <a:solidFill>
                  <a:schemeClr val="bg1"/>
                </a:solidFill>
              </a:rPr>
              <a:t>● Buharlaşma, hücre içerisindeki yoğun titreşim ve ısı ile kesme </a:t>
            </a:r>
            <a:r>
              <a:rPr lang="tr-TR" dirty="0" err="1" smtClean="0">
                <a:solidFill>
                  <a:schemeClr val="bg1"/>
                </a:solidFill>
              </a:rPr>
              <a:t>modunda</a:t>
            </a:r>
            <a:r>
              <a:rPr lang="tr-TR" dirty="0" smtClean="0">
                <a:solidFill>
                  <a:schemeClr val="bg1"/>
                </a:solidFill>
              </a:rPr>
              <a:t> hızlı ısınmanın sonucu olarak ortaya çıkar ve hücrenin patlayarak dumanı (duman) oluşturmasına neden olur. (Yukarıdaki Kurutucu, buharlaştırma ve soğurma bölümüne bakın.)</a:t>
            </a:r>
          </a:p>
          <a:p>
            <a:r>
              <a:rPr lang="tr-TR" dirty="0" smtClean="0">
                <a:solidFill>
                  <a:schemeClr val="bg1"/>
                </a:solidFill>
              </a:rPr>
              <a:t>● </a:t>
            </a:r>
            <a:r>
              <a:rPr lang="tr-TR" dirty="0" err="1" smtClean="0">
                <a:solidFill>
                  <a:schemeClr val="bg1"/>
                </a:solidFill>
              </a:rPr>
              <a:t>Fulgurasyona</a:t>
            </a:r>
            <a:r>
              <a:rPr lang="tr-TR" dirty="0" smtClean="0">
                <a:solidFill>
                  <a:schemeClr val="bg1"/>
                </a:solidFill>
              </a:rPr>
              <a:t>, kesilen akımdan (pıhtılaşma </a:t>
            </a:r>
            <a:r>
              <a:rPr lang="tr-TR" dirty="0" err="1" smtClean="0">
                <a:solidFill>
                  <a:schemeClr val="bg1"/>
                </a:solidFill>
              </a:rPr>
              <a:t>modu</a:t>
            </a:r>
            <a:r>
              <a:rPr lang="tr-TR" dirty="0" smtClean="0">
                <a:solidFill>
                  <a:schemeClr val="bg1"/>
                </a:solidFill>
              </a:rPr>
              <a:t>) kaynaklanır ve bu yavaş doku ısıtma ve daha az odaklanmış doku etkisine neden olur. (Yukarıdaki Kurutucu, buharlaştırma ve soğurma bölümüne bakın.)</a:t>
            </a:r>
          </a:p>
        </p:txBody>
      </p:sp>
    </p:spTree>
    <p:extLst>
      <p:ext uri="{BB962C8B-B14F-4D97-AF65-F5344CB8AC3E}">
        <p14:creationId xmlns:p14="http://schemas.microsoft.com/office/powerpoint/2010/main" val="21698416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Metin Yer Tutucusu 2"/>
          <p:cNvSpPr>
            <a:spLocks noGrp="1"/>
          </p:cNvSpPr>
          <p:nvPr>
            <p:ph type="body" idx="1"/>
          </p:nvPr>
        </p:nvSpPr>
        <p:spPr>
          <a:xfrm>
            <a:off x="688720" y="2025015"/>
            <a:ext cx="7766558" cy="3077766"/>
          </a:xfrm>
        </p:spPr>
        <p:txBody>
          <a:bodyPr/>
          <a:lstStyle/>
          <a:p>
            <a:r>
              <a:rPr lang="tr-TR" dirty="0"/>
              <a:t>● </a:t>
            </a:r>
            <a:r>
              <a:rPr lang="tr-TR" dirty="0" err="1"/>
              <a:t>Elektrocerrahi</a:t>
            </a:r>
            <a:r>
              <a:rPr lang="tr-TR" dirty="0"/>
              <a:t> alet hayati yapılara çok yakın olduğunda olduğu gibi termal yayılım istenmiyorsa kesme </a:t>
            </a:r>
            <a:r>
              <a:rPr lang="tr-TR" dirty="0" err="1"/>
              <a:t>modu</a:t>
            </a:r>
            <a:r>
              <a:rPr lang="tr-TR" dirty="0"/>
              <a:t> tercih edilir. </a:t>
            </a:r>
            <a:endParaRPr lang="tr-TR" dirty="0" smtClean="0"/>
          </a:p>
          <a:p>
            <a:r>
              <a:rPr lang="tr-TR" dirty="0" smtClean="0"/>
              <a:t>● </a:t>
            </a:r>
            <a:r>
              <a:rPr lang="tr-TR" dirty="0"/>
              <a:t>Pıhtılaşma </a:t>
            </a:r>
            <a:r>
              <a:rPr lang="tr-TR" dirty="0" err="1"/>
              <a:t>modu</a:t>
            </a:r>
            <a:r>
              <a:rPr lang="tr-TR" dirty="0"/>
              <a:t>, yağlı doku ve </a:t>
            </a:r>
            <a:r>
              <a:rPr lang="tr-TR" dirty="0" err="1"/>
              <a:t>skar</a:t>
            </a:r>
            <a:r>
              <a:rPr lang="tr-TR" dirty="0"/>
              <a:t> dokusu için ve </a:t>
            </a:r>
            <a:r>
              <a:rPr lang="tr-TR" dirty="0" err="1"/>
              <a:t>yüzeyel</a:t>
            </a:r>
            <a:r>
              <a:rPr lang="tr-TR" dirty="0"/>
              <a:t> kanamalarla geniş bir yüzey alanını hapsederken daha uygundur</a:t>
            </a:r>
            <a:r>
              <a:rPr lang="tr-TR" dirty="0" smtClean="0"/>
              <a:t>.</a:t>
            </a:r>
          </a:p>
          <a:p>
            <a:r>
              <a:rPr lang="tr-TR" dirty="0" smtClean="0"/>
              <a:t> ● </a:t>
            </a:r>
            <a:r>
              <a:rPr lang="tr-TR" dirty="0" err="1"/>
              <a:t>Bipolar</a:t>
            </a:r>
            <a:r>
              <a:rPr lang="tr-TR" dirty="0"/>
              <a:t> </a:t>
            </a:r>
            <a:r>
              <a:rPr lang="tr-TR" dirty="0" err="1"/>
              <a:t>elektrocerrahi</a:t>
            </a:r>
            <a:r>
              <a:rPr lang="tr-TR" dirty="0"/>
              <a:t>, aşırı </a:t>
            </a:r>
            <a:r>
              <a:rPr lang="tr-TR" dirty="0" err="1"/>
              <a:t>vasküler</a:t>
            </a:r>
            <a:r>
              <a:rPr lang="tr-TR" dirty="0"/>
              <a:t> doku veya </a:t>
            </a:r>
            <a:r>
              <a:rPr lang="tr-TR" dirty="0" err="1"/>
              <a:t>uterin</a:t>
            </a:r>
            <a:r>
              <a:rPr lang="tr-TR" dirty="0"/>
              <a:t> arter gibi kan damarlarıyla uğraşırken idealdir. </a:t>
            </a:r>
            <a:endParaRPr lang="tr-TR" dirty="0" smtClean="0"/>
          </a:p>
          <a:p>
            <a:r>
              <a:rPr lang="tr-TR" dirty="0" smtClean="0"/>
              <a:t>● </a:t>
            </a:r>
            <a:r>
              <a:rPr lang="tr-TR" dirty="0"/>
              <a:t>Su buharı kaybolması, iki kutuplu </a:t>
            </a:r>
            <a:r>
              <a:rPr lang="tr-TR" dirty="0" err="1"/>
              <a:t>elektrocerrahi</a:t>
            </a:r>
            <a:r>
              <a:rPr lang="tr-TR" dirty="0"/>
              <a:t> enerjisinin ne zaman durdurulacağını belirlemek için iyi bir kılavuzdur</a:t>
            </a:r>
            <a:r>
              <a:rPr lang="tr-TR" dirty="0" smtClean="0"/>
              <a:t>.</a:t>
            </a:r>
          </a:p>
          <a:p>
            <a:r>
              <a:rPr lang="tr-TR" dirty="0" smtClean="0"/>
              <a:t> ● </a:t>
            </a:r>
            <a:r>
              <a:rPr lang="tr-TR" dirty="0"/>
              <a:t>Bir dönüş </a:t>
            </a:r>
            <a:r>
              <a:rPr lang="tr-TR" dirty="0" err="1"/>
              <a:t>elektrodu</a:t>
            </a:r>
            <a:r>
              <a:rPr lang="tr-TR" dirty="0"/>
              <a:t> izleme sistemi ve aktif </a:t>
            </a:r>
            <a:r>
              <a:rPr lang="tr-TR" dirty="0" err="1"/>
              <a:t>elektrod</a:t>
            </a:r>
            <a:r>
              <a:rPr lang="tr-TR" dirty="0"/>
              <a:t> kontrolü, </a:t>
            </a:r>
            <a:r>
              <a:rPr lang="tr-TR" dirty="0" err="1"/>
              <a:t>monopolar</a:t>
            </a:r>
            <a:r>
              <a:rPr lang="tr-TR" dirty="0"/>
              <a:t> </a:t>
            </a:r>
            <a:r>
              <a:rPr lang="tr-TR" dirty="0" err="1"/>
              <a:t>elektrocerrahi</a:t>
            </a:r>
            <a:r>
              <a:rPr lang="tr-TR" dirty="0"/>
              <a:t> sırasında önemli güvenlik araçlarıdır</a:t>
            </a:r>
            <a:r>
              <a:rPr lang="tr-TR" dirty="0" smtClean="0"/>
              <a:t>.</a:t>
            </a:r>
            <a:endParaRPr lang="tr-TR" dirty="0"/>
          </a:p>
        </p:txBody>
      </p:sp>
    </p:spTree>
    <p:extLst>
      <p:ext uri="{BB962C8B-B14F-4D97-AF65-F5344CB8AC3E}">
        <p14:creationId xmlns:p14="http://schemas.microsoft.com/office/powerpoint/2010/main" val="11419378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ChangeArrowheads="1"/>
          </p:cNvSpPr>
          <p:nvPr/>
        </p:nvSpPr>
        <p:spPr bwMode="auto">
          <a:xfrm>
            <a:off x="1385646" y="2147231"/>
            <a:ext cx="2592288" cy="3023905"/>
          </a:xfrm>
          <a:prstGeom prst="rect">
            <a:avLst/>
          </a:prstGeom>
          <a:noFill/>
          <a:ln w="9525">
            <a:noFill/>
            <a:miter lim="800000"/>
            <a:headEnd/>
            <a:tailEnd/>
          </a:ln>
          <a:effectLst/>
        </p:spPr>
        <p:txBody>
          <a:bodyPr vert="horz" wrap="square" lIns="68580" tIns="34290" rIns="68580" bIns="34290" numCol="1" anchor="ctr" anchorCtr="0" compatLnSpc="1">
            <a:prstTxWarp prst="textNoShape">
              <a:avLst/>
            </a:prstTxWarp>
            <a:spAutoFit/>
          </a:bodyPr>
          <a:lstStyle/>
          <a:p>
            <a:pPr algn="just" fontAlgn="base">
              <a:spcBef>
                <a:spcPct val="0"/>
              </a:spcBef>
              <a:spcAft>
                <a:spcPct val="0"/>
              </a:spcAft>
            </a:pPr>
            <a:r>
              <a:rPr lang="tr-TR" sz="2400" dirty="0" err="1">
                <a:solidFill>
                  <a:schemeClr val="bg1"/>
                </a:solidFill>
                <a:ea typeface="Calibri" pitchFamily="34" charset="0"/>
                <a:cs typeface="Times New Roman" pitchFamily="18" charset="0"/>
              </a:rPr>
              <a:t>Enstrumanları</a:t>
            </a:r>
            <a:r>
              <a:rPr lang="tr-TR" sz="2400" dirty="0">
                <a:solidFill>
                  <a:schemeClr val="bg1"/>
                </a:solidFill>
                <a:ea typeface="Calibri" pitchFamily="34" charset="0"/>
                <a:cs typeface="Times New Roman" pitchFamily="18" charset="0"/>
              </a:rPr>
              <a:t> tanımak</a:t>
            </a:r>
          </a:p>
          <a:p>
            <a:pPr algn="just" fontAlgn="base">
              <a:spcBef>
                <a:spcPct val="0"/>
              </a:spcBef>
              <a:spcAft>
                <a:spcPct val="0"/>
              </a:spcAft>
            </a:pPr>
            <a:endParaRPr lang="tr-TR" sz="2400" dirty="0">
              <a:solidFill>
                <a:schemeClr val="bg1"/>
              </a:solidFill>
              <a:cs typeface="Arial" pitchFamily="34" charset="0"/>
            </a:endParaRPr>
          </a:p>
          <a:p>
            <a:pPr algn="just" eaLnBrk="0" fontAlgn="base" hangingPunct="0">
              <a:spcBef>
                <a:spcPct val="0"/>
              </a:spcBef>
              <a:spcAft>
                <a:spcPct val="0"/>
              </a:spcAft>
            </a:pPr>
            <a:r>
              <a:rPr lang="tr-TR" sz="2400" dirty="0">
                <a:solidFill>
                  <a:schemeClr val="bg1"/>
                </a:solidFill>
                <a:ea typeface="Calibri" pitchFamily="34" charset="0"/>
                <a:cs typeface="Times New Roman" pitchFamily="18" charset="0"/>
              </a:rPr>
              <a:t>Cerrahi tekniğe hakim olmak</a:t>
            </a:r>
          </a:p>
          <a:p>
            <a:pPr algn="just" eaLnBrk="0" fontAlgn="base" hangingPunct="0">
              <a:spcBef>
                <a:spcPct val="0"/>
              </a:spcBef>
              <a:spcAft>
                <a:spcPct val="0"/>
              </a:spcAft>
            </a:pPr>
            <a:endParaRPr lang="tr-TR" sz="2400" dirty="0">
              <a:solidFill>
                <a:schemeClr val="bg1"/>
              </a:solidFill>
              <a:cs typeface="Arial" pitchFamily="34" charset="0"/>
            </a:endParaRPr>
          </a:p>
          <a:p>
            <a:pPr algn="just" eaLnBrk="0" fontAlgn="base" hangingPunct="0">
              <a:spcBef>
                <a:spcPct val="0"/>
              </a:spcBef>
              <a:spcAft>
                <a:spcPct val="0"/>
              </a:spcAft>
            </a:pPr>
            <a:r>
              <a:rPr lang="tr-TR" sz="2400" dirty="0">
                <a:solidFill>
                  <a:schemeClr val="bg1"/>
                </a:solidFill>
                <a:ea typeface="Calibri" pitchFamily="34" charset="0"/>
                <a:cs typeface="Times New Roman" pitchFamily="18" charset="0"/>
              </a:rPr>
              <a:t>Kısa süreli ve düşük voltaj kullanmak</a:t>
            </a:r>
            <a:endParaRPr lang="tr-TR" sz="2400" dirty="0">
              <a:solidFill>
                <a:schemeClr val="bg1"/>
              </a:solidFill>
              <a:cs typeface="Arial" pitchFamily="34" charset="0"/>
            </a:endParaRPr>
          </a:p>
        </p:txBody>
      </p:sp>
      <p:sp>
        <p:nvSpPr>
          <p:cNvPr id="3" name="2 Dikdörtgen"/>
          <p:cNvSpPr/>
          <p:nvPr/>
        </p:nvSpPr>
        <p:spPr>
          <a:xfrm>
            <a:off x="2468395" y="998731"/>
            <a:ext cx="4394280" cy="461665"/>
          </a:xfrm>
          <a:prstGeom prst="rect">
            <a:avLst/>
          </a:prstGeom>
        </p:spPr>
        <p:txBody>
          <a:bodyPr wrap="none">
            <a:spAutoFit/>
          </a:bodyPr>
          <a:lstStyle/>
          <a:p>
            <a:pPr lvl="0" algn="just" fontAlgn="base">
              <a:spcBef>
                <a:spcPct val="0"/>
              </a:spcBef>
              <a:spcAft>
                <a:spcPct val="0"/>
              </a:spcAft>
            </a:pPr>
            <a:r>
              <a:rPr lang="en-US" sz="2400" b="1" dirty="0">
                <a:solidFill>
                  <a:schemeClr val="bg1"/>
                </a:solidFill>
                <a:ea typeface="Calibri" pitchFamily="34" charset="0"/>
                <a:cs typeface="Times New Roman" pitchFamily="18" charset="0"/>
              </a:rPr>
              <a:t>Elektrocerrahi </a:t>
            </a:r>
            <a:r>
              <a:rPr lang="en-US" sz="2400" b="1" dirty="0" err="1">
                <a:solidFill>
                  <a:schemeClr val="bg1"/>
                </a:solidFill>
                <a:ea typeface="Calibri" pitchFamily="34" charset="0"/>
                <a:cs typeface="Times New Roman" pitchFamily="18" charset="0"/>
              </a:rPr>
              <a:t>Komplikasyonları</a:t>
            </a:r>
            <a:r>
              <a:rPr lang="tr-TR" sz="2400" b="1" dirty="0">
                <a:solidFill>
                  <a:schemeClr val="bg1"/>
                </a:solidFill>
                <a:ea typeface="Calibri" pitchFamily="34" charset="0"/>
                <a:cs typeface="Times New Roman" pitchFamily="18" charset="0"/>
              </a:rPr>
              <a:t> </a:t>
            </a:r>
            <a:r>
              <a:rPr lang="en-US" sz="2400" b="1" dirty="0" smtClean="0">
                <a:solidFill>
                  <a:schemeClr val="bg1"/>
                </a:solidFill>
                <a:ea typeface="Calibri" pitchFamily="34" charset="0"/>
                <a:cs typeface="Times New Roman" pitchFamily="18" charset="0"/>
              </a:rPr>
              <a:t>:</a:t>
            </a:r>
            <a:endParaRPr lang="en-US" sz="2400" dirty="0">
              <a:solidFill>
                <a:schemeClr val="bg1"/>
              </a:solidFill>
              <a:cs typeface="Arial" pitchFamily="34" charset="0"/>
            </a:endParaRPr>
          </a:p>
        </p:txBody>
      </p:sp>
      <p:pic>
        <p:nvPicPr>
          <p:cNvPr id="4" name="Picture 5" descr="bipolar-laparoscopic-forceps-798265"/>
          <p:cNvPicPr>
            <a:picLocks noChangeAspect="1" noChangeArrowheads="1"/>
          </p:cNvPicPr>
          <p:nvPr/>
        </p:nvPicPr>
        <p:blipFill>
          <a:blip r:embed="rId2" cstate="print"/>
          <a:srcRect/>
          <a:stretch>
            <a:fillRect/>
          </a:stretch>
        </p:blipFill>
        <p:spPr bwMode="auto">
          <a:xfrm>
            <a:off x="4572000" y="1484784"/>
            <a:ext cx="2781309" cy="2106234"/>
          </a:xfrm>
          <a:prstGeom prst="rect">
            <a:avLst/>
          </a:prstGeom>
          <a:noFill/>
          <a:ln w="9525">
            <a:noFill/>
            <a:miter lim="800000"/>
            <a:headEnd/>
            <a:tailEnd/>
          </a:ln>
        </p:spPr>
      </p:pic>
      <p:pic>
        <p:nvPicPr>
          <p:cNvPr id="5" name="Picture 5" descr="fig5"/>
          <p:cNvPicPr>
            <a:picLocks noChangeAspect="1" noChangeArrowheads="1"/>
          </p:cNvPicPr>
          <p:nvPr/>
        </p:nvPicPr>
        <p:blipFill>
          <a:blip r:embed="rId3" cstate="print"/>
          <a:srcRect/>
          <a:stretch>
            <a:fillRect/>
          </a:stretch>
        </p:blipFill>
        <p:spPr bwMode="auto">
          <a:xfrm>
            <a:off x="4085946" y="4239091"/>
            <a:ext cx="1620180" cy="1508522"/>
          </a:xfrm>
          <a:prstGeom prst="rect">
            <a:avLst/>
          </a:prstGeom>
          <a:noFill/>
          <a:ln w="9525">
            <a:noFill/>
            <a:miter lim="800000"/>
            <a:headEnd/>
            <a:tailEnd/>
          </a:ln>
        </p:spPr>
      </p:pic>
      <p:sp>
        <p:nvSpPr>
          <p:cNvPr id="6" name="5 Dikdörtgen"/>
          <p:cNvSpPr/>
          <p:nvPr/>
        </p:nvSpPr>
        <p:spPr>
          <a:xfrm>
            <a:off x="4139953" y="3861048"/>
            <a:ext cx="1200137" cy="300082"/>
          </a:xfrm>
          <a:prstGeom prst="rect">
            <a:avLst/>
          </a:prstGeom>
        </p:spPr>
        <p:txBody>
          <a:bodyPr wrap="none">
            <a:spAutoFit/>
          </a:bodyPr>
          <a:lstStyle/>
          <a:p>
            <a:r>
              <a:rPr lang="tr-TR" sz="1350" b="1" dirty="0" err="1"/>
              <a:t>Bipolar</a:t>
            </a:r>
            <a:r>
              <a:rPr lang="tr-TR" sz="1350" b="1" dirty="0"/>
              <a:t> </a:t>
            </a:r>
            <a:r>
              <a:rPr lang="tr-TR" sz="1350" b="1" dirty="0" err="1"/>
              <a:t>Circuit</a:t>
            </a:r>
            <a:endParaRPr lang="tr-TR" sz="1350" b="1" dirty="0"/>
          </a:p>
        </p:txBody>
      </p:sp>
      <p:sp>
        <p:nvSpPr>
          <p:cNvPr id="7" name="6 Dikdörtgen"/>
          <p:cNvSpPr/>
          <p:nvPr/>
        </p:nvSpPr>
        <p:spPr>
          <a:xfrm>
            <a:off x="6138174" y="3861048"/>
            <a:ext cx="1488677" cy="300082"/>
          </a:xfrm>
          <a:prstGeom prst="rect">
            <a:avLst/>
          </a:prstGeom>
        </p:spPr>
        <p:txBody>
          <a:bodyPr wrap="none">
            <a:spAutoFit/>
          </a:bodyPr>
          <a:lstStyle/>
          <a:p>
            <a:r>
              <a:rPr lang="tr-TR" sz="1350" b="1" dirty="0" err="1"/>
              <a:t>Monopolar</a:t>
            </a:r>
            <a:r>
              <a:rPr lang="tr-TR" sz="1350" b="1" dirty="0"/>
              <a:t> </a:t>
            </a:r>
            <a:r>
              <a:rPr lang="tr-TR" sz="1350" b="1" dirty="0" err="1"/>
              <a:t>Circuit</a:t>
            </a:r>
            <a:endParaRPr lang="tr-TR" sz="1350" b="1" dirty="0"/>
          </a:p>
        </p:txBody>
      </p:sp>
      <p:pic>
        <p:nvPicPr>
          <p:cNvPr id="8" name="Picture 7" descr="fig6"/>
          <p:cNvPicPr>
            <a:picLocks noChangeAspect="1" noChangeArrowheads="1"/>
          </p:cNvPicPr>
          <p:nvPr/>
        </p:nvPicPr>
        <p:blipFill>
          <a:blip r:embed="rId4" cstate="print"/>
          <a:srcRect/>
          <a:stretch>
            <a:fillRect/>
          </a:stretch>
        </p:blipFill>
        <p:spPr bwMode="auto">
          <a:xfrm>
            <a:off x="6138174" y="4239090"/>
            <a:ext cx="1512168" cy="1482236"/>
          </a:xfrm>
          <a:prstGeom prst="rect">
            <a:avLst/>
          </a:prstGeom>
          <a:noFill/>
          <a:ln w="9525">
            <a:noFill/>
            <a:miter lim="800000"/>
            <a:headEnd/>
            <a:tailEnd/>
          </a:ln>
        </p:spPr>
      </p:pic>
    </p:spTree>
    <p:extLst>
      <p:ext uri="{BB962C8B-B14F-4D97-AF65-F5344CB8AC3E}">
        <p14:creationId xmlns:p14="http://schemas.microsoft.com/office/powerpoint/2010/main" val="350545257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65505" y="530859"/>
            <a:ext cx="7612989" cy="677108"/>
          </a:xfrm>
        </p:spPr>
        <p:txBody>
          <a:bodyPr/>
          <a:lstStyle/>
          <a:p>
            <a:pPr algn="ctr"/>
            <a:r>
              <a:rPr lang="tr-TR" dirty="0" smtClean="0"/>
              <a:t>HANGİSİ </a:t>
            </a:r>
            <a:r>
              <a:rPr lang="tr-TR" dirty="0"/>
              <a:t>?</a:t>
            </a:r>
          </a:p>
        </p:txBody>
      </p:sp>
      <p:sp>
        <p:nvSpPr>
          <p:cNvPr id="3" name="Metin Yer Tutucusu 2"/>
          <p:cNvSpPr>
            <a:spLocks noGrp="1"/>
          </p:cNvSpPr>
          <p:nvPr>
            <p:ph type="body" idx="1"/>
          </p:nvPr>
        </p:nvSpPr>
        <p:spPr>
          <a:xfrm>
            <a:off x="688720" y="2025015"/>
            <a:ext cx="7766558" cy="3693319"/>
          </a:xfrm>
        </p:spPr>
        <p:txBody>
          <a:bodyPr/>
          <a:lstStyle/>
          <a:p>
            <a:r>
              <a:rPr lang="tr-TR" dirty="0"/>
              <a:t>! </a:t>
            </a:r>
            <a:r>
              <a:rPr lang="tr-TR" dirty="0" smtClean="0"/>
              <a:t>Küçük </a:t>
            </a:r>
            <a:r>
              <a:rPr lang="tr-TR" dirty="0"/>
              <a:t>polipler ve </a:t>
            </a:r>
            <a:r>
              <a:rPr lang="tr-TR" dirty="0" err="1" smtClean="0"/>
              <a:t>septumlar</a:t>
            </a:r>
            <a:r>
              <a:rPr lang="tr-TR" dirty="0" smtClean="0"/>
              <a:t>,</a:t>
            </a:r>
            <a:endParaRPr lang="tr-TR" dirty="0"/>
          </a:p>
          <a:p>
            <a:r>
              <a:rPr lang="tr-TR" dirty="0" smtClean="0"/>
              <a:t>  Tip </a:t>
            </a:r>
            <a:r>
              <a:rPr lang="tr-TR" dirty="0"/>
              <a:t>2 daha büyük </a:t>
            </a:r>
            <a:r>
              <a:rPr lang="tr-TR" dirty="0" err="1"/>
              <a:t>submukoz</a:t>
            </a:r>
            <a:r>
              <a:rPr lang="tr-TR" dirty="0"/>
              <a:t> </a:t>
            </a:r>
            <a:r>
              <a:rPr lang="tr-TR" dirty="0" err="1"/>
              <a:t>myom</a:t>
            </a:r>
            <a:r>
              <a:rPr lang="tr-TR" dirty="0"/>
              <a:t> veya zor </a:t>
            </a:r>
            <a:r>
              <a:rPr lang="tr-TR" dirty="0" err="1" smtClean="0"/>
              <a:t>lokalizasyonlu</a:t>
            </a:r>
            <a:r>
              <a:rPr lang="tr-TR" dirty="0" smtClean="0"/>
              <a:t> oluşumlar ,</a:t>
            </a:r>
            <a:endParaRPr lang="tr-TR" dirty="0"/>
          </a:p>
          <a:p>
            <a:r>
              <a:rPr lang="tr-TR" dirty="0" smtClean="0"/>
              <a:t>   Eşzamanlı </a:t>
            </a:r>
            <a:r>
              <a:rPr lang="tr-TR" dirty="0" err="1" smtClean="0"/>
              <a:t>hemostaz</a:t>
            </a:r>
            <a:r>
              <a:rPr lang="tr-TR" dirty="0" smtClean="0"/>
              <a:t> gereksinimi için Halen </a:t>
            </a:r>
            <a:r>
              <a:rPr lang="tr-TR" dirty="0" err="1"/>
              <a:t>monopolar</a:t>
            </a:r>
            <a:r>
              <a:rPr lang="tr-TR" dirty="0"/>
              <a:t> ve </a:t>
            </a:r>
            <a:r>
              <a:rPr lang="tr-TR" dirty="0" err="1"/>
              <a:t>bipolar</a:t>
            </a:r>
            <a:r>
              <a:rPr lang="tr-TR" dirty="0"/>
              <a:t> </a:t>
            </a:r>
            <a:r>
              <a:rPr lang="tr-TR" dirty="0" smtClean="0"/>
              <a:t>rezeksiyon ..</a:t>
            </a:r>
            <a:endParaRPr lang="tr-TR" dirty="0"/>
          </a:p>
          <a:p>
            <a:endParaRPr lang="tr-TR" dirty="0" smtClean="0"/>
          </a:p>
          <a:p>
            <a:r>
              <a:rPr lang="tr-TR" dirty="0" smtClean="0"/>
              <a:t>! </a:t>
            </a:r>
            <a:r>
              <a:rPr lang="tr-TR" dirty="0" err="1"/>
              <a:t>Histeroskopik</a:t>
            </a:r>
            <a:r>
              <a:rPr lang="tr-TR" dirty="0"/>
              <a:t> </a:t>
            </a:r>
            <a:r>
              <a:rPr lang="tr-TR" dirty="0" err="1" smtClean="0"/>
              <a:t>morsellatörler</a:t>
            </a:r>
            <a:r>
              <a:rPr lang="tr-TR" dirty="0"/>
              <a:t>, güvenlik, etkinlik, zaman açısından gerçek avantajlar </a:t>
            </a:r>
            <a:r>
              <a:rPr lang="tr-TR" dirty="0" smtClean="0"/>
              <a:t>sunar ve </a:t>
            </a:r>
            <a:r>
              <a:rPr lang="tr-TR" dirty="0"/>
              <a:t>ofis kullanımı için </a:t>
            </a:r>
            <a:r>
              <a:rPr lang="tr-TR" dirty="0" smtClean="0"/>
              <a:t>potansiyel</a:t>
            </a:r>
          </a:p>
          <a:p>
            <a:endParaRPr lang="tr-TR" dirty="0"/>
          </a:p>
          <a:p>
            <a:r>
              <a:rPr lang="tr-TR" dirty="0"/>
              <a:t>! </a:t>
            </a:r>
            <a:r>
              <a:rPr lang="tr-TR" dirty="0" smtClean="0"/>
              <a:t>Gelecekte, </a:t>
            </a:r>
            <a:r>
              <a:rPr lang="tr-TR" dirty="0"/>
              <a:t>bir </a:t>
            </a:r>
            <a:r>
              <a:rPr lang="tr-TR" dirty="0" err="1" smtClean="0"/>
              <a:t>hemostaz-morcellatör</a:t>
            </a:r>
            <a:r>
              <a:rPr lang="tr-TR" dirty="0" smtClean="0"/>
              <a:t> </a:t>
            </a:r>
            <a:r>
              <a:rPr lang="tr-TR" dirty="0"/>
              <a:t>getirir mi</a:t>
            </a:r>
            <a:r>
              <a:rPr lang="tr-TR" dirty="0" smtClean="0"/>
              <a:t>?</a:t>
            </a:r>
          </a:p>
          <a:p>
            <a:endParaRPr lang="tr-TR" dirty="0" smtClean="0"/>
          </a:p>
          <a:p>
            <a:r>
              <a:rPr lang="tr-TR" dirty="0" smtClean="0"/>
              <a:t>ASLINDA EN DENEYİMLİ OLDUĞUNUZ..</a:t>
            </a:r>
            <a:endParaRPr lang="tr-TR" dirty="0"/>
          </a:p>
        </p:txBody>
      </p:sp>
    </p:spTree>
    <p:extLst>
      <p:ext uri="{BB962C8B-B14F-4D97-AF65-F5344CB8AC3E}">
        <p14:creationId xmlns:p14="http://schemas.microsoft.com/office/powerpoint/2010/main" val="3584156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4294967295"/>
          </p:nvPr>
        </p:nvSpPr>
        <p:spPr>
          <a:xfrm>
            <a:off x="1485900" y="2269331"/>
            <a:ext cx="6172200" cy="3429000"/>
          </a:xfrm>
          <a:prstGeom prst="rect">
            <a:avLst/>
          </a:prstGeom>
        </p:spPr>
        <p:txBody>
          <a:bodyPr/>
          <a:lstStyle/>
          <a:p>
            <a:pPr algn="just" eaLnBrk="1" hangingPunct="1"/>
            <a:r>
              <a:rPr lang="tr-TR" altLang="tr-TR" dirty="0" smtClean="0">
                <a:solidFill>
                  <a:schemeClr val="bg1"/>
                </a:solidFill>
              </a:rPr>
              <a:t>Bu cihazlarla kanama kontrolü daha kolay yapılabilir ve her yönde kesebildikleri için, üstünlük sağlarlar.</a:t>
            </a:r>
          </a:p>
        </p:txBody>
      </p:sp>
    </p:spTree>
    <p:extLst>
      <p:ext uri="{BB962C8B-B14F-4D97-AF65-F5344CB8AC3E}">
        <p14:creationId xmlns:p14="http://schemas.microsoft.com/office/powerpoint/2010/main" val="969098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4294967295"/>
          </p:nvPr>
        </p:nvSpPr>
        <p:spPr>
          <a:xfrm>
            <a:off x="710682" y="2971800"/>
            <a:ext cx="7886700" cy="3263504"/>
          </a:xfrm>
          <a:prstGeom prst="rect">
            <a:avLst/>
          </a:prstGeom>
        </p:spPr>
        <p:txBody>
          <a:bodyPr/>
          <a:lstStyle/>
          <a:p>
            <a:r>
              <a:rPr lang="tr-TR" altLang="tr-TR" dirty="0" smtClean="0">
                <a:solidFill>
                  <a:schemeClr val="bg1"/>
                </a:solidFill>
              </a:rPr>
              <a:t>Elektro Cerrahi Üniteleri</a:t>
            </a:r>
            <a:r>
              <a:rPr lang="en-US" altLang="tr-TR" dirty="0" smtClean="0">
                <a:solidFill>
                  <a:schemeClr val="bg1"/>
                </a:solidFill>
              </a:rPr>
              <a:t>(ESU) </a:t>
            </a:r>
            <a:r>
              <a:rPr lang="tr-TR" altLang="tr-TR" dirty="0" smtClean="0">
                <a:solidFill>
                  <a:schemeClr val="bg1"/>
                </a:solidFill>
              </a:rPr>
              <a:t>kesme ve </a:t>
            </a:r>
            <a:r>
              <a:rPr lang="tr-TR" altLang="tr-TR" dirty="0" err="1" smtClean="0">
                <a:solidFill>
                  <a:schemeClr val="bg1"/>
                </a:solidFill>
              </a:rPr>
              <a:t>koagülasyon</a:t>
            </a:r>
            <a:r>
              <a:rPr lang="tr-TR" altLang="tr-TR" dirty="0" smtClean="0">
                <a:solidFill>
                  <a:schemeClr val="bg1"/>
                </a:solidFill>
              </a:rPr>
              <a:t> gibi cerrahi etkileri elde etmek için biyolojik dokulardan yüksek frekanslı elektrik akımları geçiren cihazlardır. </a:t>
            </a:r>
          </a:p>
        </p:txBody>
      </p:sp>
      <p:sp>
        <p:nvSpPr>
          <p:cNvPr id="4" name="Footer Placeholder 3"/>
          <p:cNvSpPr>
            <a:spLocks noGrp="1"/>
          </p:cNvSpPr>
          <p:nvPr>
            <p:ph type="ftr" sz="quarter" idx="4294967295"/>
          </p:nvPr>
        </p:nvSpPr>
        <p:spPr>
          <a:xfrm>
            <a:off x="3028950" y="5624513"/>
            <a:ext cx="3086100" cy="273844"/>
          </a:xfrm>
          <a:prstGeom prst="rect">
            <a:avLst/>
          </a:prstGeom>
        </p:spPr>
        <p:txBody>
          <a:bodyPr/>
          <a:lstStyle/>
          <a:p>
            <a:pPr>
              <a:defRPr/>
            </a:pPr>
            <a:endParaRPr lang="en-US" dirty="0"/>
          </a:p>
        </p:txBody>
      </p:sp>
    </p:spTree>
    <p:extLst>
      <p:ext uri="{BB962C8B-B14F-4D97-AF65-F5344CB8AC3E}">
        <p14:creationId xmlns:p14="http://schemas.microsoft.com/office/powerpoint/2010/main" val="20072778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1124</TotalTime>
  <Words>4164</Words>
  <Application>Microsoft Office PowerPoint</Application>
  <PresentationFormat>Ekran Gösterisi (4:3)</PresentationFormat>
  <Paragraphs>348</Paragraphs>
  <Slides>73</Slides>
  <Notes>13</Notes>
  <HiddenSlides>23</HiddenSlides>
  <MMClips>0</MMClips>
  <ScaleCrop>false</ScaleCrop>
  <HeadingPairs>
    <vt:vector size="4" baseType="variant">
      <vt:variant>
        <vt:lpstr>Tema</vt:lpstr>
      </vt:variant>
      <vt:variant>
        <vt:i4>1</vt:i4>
      </vt:variant>
      <vt:variant>
        <vt:lpstr>Slayt Başlıkları</vt:lpstr>
      </vt:variant>
      <vt:variant>
        <vt:i4>73</vt:i4>
      </vt:variant>
    </vt:vector>
  </HeadingPairs>
  <TitlesOfParts>
    <vt:vector size="74" baseType="lpstr">
      <vt:lpstr>Office Theme</vt:lpstr>
      <vt:lpstr>Histeroskopik Rezeksiyon Sistemleri: Monopolar?, Bipolar?, Morselatör?</vt:lpstr>
      <vt:lpstr>Tarihçesi</vt:lpstr>
      <vt:lpstr>PowerPoint Sunusu</vt:lpstr>
      <vt:lpstr>PowerPoint Sunusu</vt:lpstr>
      <vt:lpstr>PowerPoint Sunusu</vt:lpstr>
      <vt:lpstr>PowerPoint Sunusu</vt:lpstr>
      <vt:lpstr>Enerji</vt:lpstr>
      <vt:lpstr>PowerPoint Sunusu</vt:lpstr>
      <vt:lpstr>PowerPoint Sunusu</vt:lpstr>
      <vt:lpstr>PowerPoint Sunusu</vt:lpstr>
      <vt:lpstr>PowerPoint Sunusu</vt:lpstr>
      <vt:lpstr>PowerPoint Sunusu</vt:lpstr>
      <vt:lpstr>PowerPoint Sunusu</vt:lpstr>
      <vt:lpstr>PowerPoint Sunusu</vt:lpstr>
      <vt:lpstr>Terminoloji </vt:lpstr>
      <vt:lpstr>PowerPoint Sunusu</vt:lpstr>
      <vt:lpstr>PowerPoint Sunusu</vt:lpstr>
      <vt:lpstr>Geleneksel Operatif  Teknikler</vt:lpstr>
      <vt:lpstr>PowerPoint Sunusu</vt:lpstr>
      <vt:lpstr>Monopolar elektrocerrahide doku hasarı</vt:lpstr>
      <vt:lpstr>PowerPoint Sunusu</vt:lpstr>
      <vt:lpstr>Monopolar</vt:lpstr>
      <vt:lpstr>  Monopolar </vt:lpstr>
      <vt:lpstr>PowerPoint Sunusu</vt:lpstr>
      <vt:lpstr>Kurutulma, buharlaşma ve kızdırma</vt:lpstr>
      <vt:lpstr>Zaman, güç, doku ve elektrot -</vt:lpstr>
      <vt:lpstr>PowerPoint Sunusu</vt:lpstr>
      <vt:lpstr>PowerPoint Sunusu</vt:lpstr>
      <vt:lpstr>Bipolar Resectoscope</vt:lpstr>
      <vt:lpstr>PowerPoint Sunusu</vt:lpstr>
      <vt:lpstr>PowerPoint Sunusu</vt:lpstr>
      <vt:lpstr>Versapoint</vt:lpstr>
      <vt:lpstr>Histeroskopik Morsellator</vt:lpstr>
      <vt:lpstr>Trueclear ( Smith &amp; Nephew2005) </vt:lpstr>
      <vt:lpstr> Trueclear </vt:lpstr>
      <vt:lpstr>MyoSure Tissue Removal   System (Hologic 2009) </vt:lpstr>
      <vt:lpstr>  Myosure </vt:lpstr>
      <vt:lpstr>Aquilex Fluid Control System</vt:lpstr>
      <vt:lpstr>  MyoSure Polyp </vt:lpstr>
      <vt:lpstr>Symphion System Boston Scientific ( 2014 )</vt:lpstr>
      <vt:lpstr>Symphion Tissue Removal  System</vt:lpstr>
      <vt:lpstr>Morselator avantajları</vt:lpstr>
      <vt:lpstr>DEZAVANTAJLARI</vt:lpstr>
      <vt:lpstr>PowerPoint Sunusu</vt:lpstr>
      <vt:lpstr>PowerPoint Sunusu</vt:lpstr>
      <vt:lpstr>Elektrocerrahinin çeşitleri</vt:lpstr>
      <vt:lpstr>GELİŞMİŞ ELEKTROSURJİK CİHAZLAR - Birkaç gelişmiş elektrocerrahi cihazı mevcuttur. Bunlar arasında şunlar bulunur: </vt:lpstr>
      <vt:lpstr>PowerPoint Sunusu</vt:lpstr>
      <vt:lpstr>PowerPoint Sunusu</vt:lpstr>
      <vt:lpstr>ALTERNATİF ENERJİ KAYNAKLARI - İki önemli alternatif enerji kaynağı, harmonik neşter ve lazerler kısaca tartışılacaktır.</vt:lpstr>
      <vt:lpstr>PowerPoint Sunusu</vt:lpstr>
      <vt:lpstr>PowerPoint Sunusu</vt:lpstr>
      <vt:lpstr>PowerPoint Sunusu</vt:lpstr>
      <vt:lpstr>Size and Shape</vt:lpstr>
      <vt:lpstr>Instruments and Catheters</vt:lpstr>
      <vt:lpstr>PowerPoint Sunusu</vt:lpstr>
      <vt:lpstr>PowerPoint Sunusu</vt:lpstr>
      <vt:lpstr>Resectoscope</vt:lpstr>
      <vt:lpstr>PowerPoint Sunusu</vt:lpstr>
      <vt:lpstr>Electrocautery and Laser</vt:lpstr>
      <vt:lpstr>Energy</vt:lpstr>
      <vt:lpstr>Morcellation</vt:lpstr>
      <vt:lpstr>Comparative Study between Monopolar Electrodes and Bipolar Electrodes in Hysteroscopic Surgery </vt:lpstr>
      <vt:lpstr>PowerPoint Sunusu</vt:lpstr>
      <vt:lpstr>PowerPoint Sunusu</vt:lpstr>
      <vt:lpstr>Review Article Hysteroscopic Morcellation Versus Resection for the Treatment of Uterine Cavitary Lesions:  A Systematic Review and Meta-analysis Sherif A….. JMIG 2016</vt:lpstr>
      <vt:lpstr>ESU Tehlikeleri</vt:lpstr>
      <vt:lpstr>GÜVENLİĞİN GELİŞTİRİLMESİ</vt:lpstr>
      <vt:lpstr>PowerPoint Sunusu</vt:lpstr>
      <vt:lpstr>PowerPoint Sunusu</vt:lpstr>
      <vt:lpstr>PowerPoint Sunusu</vt:lpstr>
      <vt:lpstr>PowerPoint Sunusu</vt:lpstr>
      <vt:lpstr>HANGİSİ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OFİS HİSTEROSKOPİ</dc:title>
  <dc:creator>Prof. Dr. Özay Oral</dc:creator>
  <cp:keywords>Histeroskopi, Ofis,</cp:keywords>
  <cp:lastModifiedBy>ismail çepni</cp:lastModifiedBy>
  <cp:revision>92</cp:revision>
  <dcterms:created xsi:type="dcterms:W3CDTF">2017-04-13T05:52:14Z</dcterms:created>
  <dcterms:modified xsi:type="dcterms:W3CDTF">2017-04-30T06:04:23Z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2015-06-10T00:00:00Z</vt:filetime>
  </property>
  <property fmtid="{D5CDD505-2E9C-101B-9397-08002B2CF9AE}" pid="3" name="Creator">
    <vt:lpwstr>Microsoft® Office PowerPoint® 2007</vt:lpwstr>
  </property>
  <property fmtid="{D5CDD505-2E9C-101B-9397-08002B2CF9AE}" pid="4" name="LastSaved">
    <vt:filetime>2017-04-13T00:00:00Z</vt:filetime>
  </property>
</Properties>
</file>