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33"/>
  </p:notesMasterIdLst>
  <p:sldIdLst>
    <p:sldId id="256" r:id="rId2"/>
    <p:sldId id="257" r:id="rId3"/>
    <p:sldId id="287" r:id="rId4"/>
    <p:sldId id="263" r:id="rId5"/>
    <p:sldId id="268" r:id="rId6"/>
    <p:sldId id="261" r:id="rId7"/>
    <p:sldId id="262" r:id="rId8"/>
    <p:sldId id="264" r:id="rId9"/>
    <p:sldId id="286" r:id="rId10"/>
    <p:sldId id="288" r:id="rId11"/>
    <p:sldId id="289" r:id="rId12"/>
    <p:sldId id="267" r:id="rId13"/>
    <p:sldId id="265" r:id="rId14"/>
    <p:sldId id="266" r:id="rId15"/>
    <p:sldId id="279" r:id="rId16"/>
    <p:sldId id="280" r:id="rId17"/>
    <p:sldId id="260" r:id="rId18"/>
    <p:sldId id="270" r:id="rId19"/>
    <p:sldId id="271" r:id="rId20"/>
    <p:sldId id="269" r:id="rId21"/>
    <p:sldId id="273" r:id="rId22"/>
    <p:sldId id="272" r:id="rId23"/>
    <p:sldId id="258" r:id="rId24"/>
    <p:sldId id="284" r:id="rId25"/>
    <p:sldId id="278" r:id="rId26"/>
    <p:sldId id="285" r:id="rId27"/>
    <p:sldId id="275" r:id="rId28"/>
    <p:sldId id="274" r:id="rId29"/>
    <p:sldId id="282" r:id="rId30"/>
    <p:sldId id="283" r:id="rId31"/>
    <p:sldId id="29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1507" autoAdjust="0"/>
  </p:normalViewPr>
  <p:slideViewPr>
    <p:cSldViewPr snapToGrid="0" snapToObjects="1">
      <p:cViewPr varScale="1">
        <p:scale>
          <a:sx n="67" d="100"/>
          <a:sy n="67" d="100"/>
        </p:scale>
        <p:origin x="-228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AA24D6-B239-B946-B7C6-E70ADA6E1BE3}" type="doc">
      <dgm:prSet loTypeId="urn:microsoft.com/office/officeart/2005/8/layout/matrix3" loCatId="" qsTypeId="urn:microsoft.com/office/officeart/2005/8/quickstyle/simple4" qsCatId="simple" csTypeId="urn:microsoft.com/office/officeart/2005/8/colors/accent1_2" csCatId="accent1" phldr="1"/>
      <dgm:spPr/>
      <dgm:t>
        <a:bodyPr/>
        <a:lstStyle/>
        <a:p>
          <a:endParaRPr lang="en-US"/>
        </a:p>
      </dgm:t>
    </dgm:pt>
    <dgm:pt modelId="{E771D1EB-686D-C643-83E3-AC73898CAAE8}">
      <dgm:prSet phldrT="[Text]"/>
      <dgm:spPr/>
      <dgm:t>
        <a:bodyPr/>
        <a:lstStyle/>
        <a:p>
          <a:r>
            <a:rPr lang="en-US" dirty="0" err="1" smtClean="0"/>
            <a:t>cerrahi</a:t>
          </a:r>
          <a:r>
            <a:rPr lang="en-US" dirty="0" smtClean="0"/>
            <a:t> </a:t>
          </a:r>
          <a:r>
            <a:rPr lang="en-US" dirty="0" err="1" smtClean="0"/>
            <a:t>teknik</a:t>
          </a:r>
          <a:endParaRPr lang="en-US" dirty="0"/>
        </a:p>
      </dgm:t>
    </dgm:pt>
    <dgm:pt modelId="{C7E5A9D5-F6D7-4942-84A2-4F56E8FF9745}" type="parTrans" cxnId="{48FA6F0D-2575-694F-AC48-9E246E3A9B6A}">
      <dgm:prSet/>
      <dgm:spPr/>
      <dgm:t>
        <a:bodyPr/>
        <a:lstStyle/>
        <a:p>
          <a:endParaRPr lang="en-US"/>
        </a:p>
      </dgm:t>
    </dgm:pt>
    <dgm:pt modelId="{D4A4012C-DB19-3745-B031-725792C333B0}" type="sibTrans" cxnId="{48FA6F0D-2575-694F-AC48-9E246E3A9B6A}">
      <dgm:prSet/>
      <dgm:spPr/>
      <dgm:t>
        <a:bodyPr/>
        <a:lstStyle/>
        <a:p>
          <a:endParaRPr lang="en-US"/>
        </a:p>
      </dgm:t>
    </dgm:pt>
    <dgm:pt modelId="{13A2C2A8-0749-D140-B61A-9E5B58DBCE4C}">
      <dgm:prSet phldrT="[Text]"/>
      <dgm:spPr/>
      <dgm:t>
        <a:bodyPr/>
        <a:lstStyle/>
        <a:p>
          <a:r>
            <a:rPr lang="en-US" dirty="0" err="1" smtClean="0"/>
            <a:t>erken</a:t>
          </a:r>
          <a:r>
            <a:rPr lang="en-US" dirty="0" smtClean="0"/>
            <a:t> second look H/S </a:t>
          </a:r>
          <a:endParaRPr lang="en-US" dirty="0"/>
        </a:p>
      </dgm:t>
    </dgm:pt>
    <dgm:pt modelId="{AFEB1F95-AC47-8749-80FA-4024330008C2}" type="parTrans" cxnId="{3A2D40B1-913D-7347-ABA1-18A883E80922}">
      <dgm:prSet/>
      <dgm:spPr/>
      <dgm:t>
        <a:bodyPr/>
        <a:lstStyle/>
        <a:p>
          <a:endParaRPr lang="en-US"/>
        </a:p>
      </dgm:t>
    </dgm:pt>
    <dgm:pt modelId="{6975A024-D627-9D46-85A8-0F4A52556FBB}" type="sibTrans" cxnId="{3A2D40B1-913D-7347-ABA1-18A883E80922}">
      <dgm:prSet/>
      <dgm:spPr/>
      <dgm:t>
        <a:bodyPr/>
        <a:lstStyle/>
        <a:p>
          <a:endParaRPr lang="en-US"/>
        </a:p>
      </dgm:t>
    </dgm:pt>
    <dgm:pt modelId="{B3EF30BE-0D0B-754A-A5D5-6273733AFD3B}">
      <dgm:prSet phldrT="[Text]"/>
      <dgm:spPr/>
      <dgm:t>
        <a:bodyPr/>
        <a:lstStyle/>
        <a:p>
          <a:r>
            <a:rPr lang="en-US" dirty="0" err="1" smtClean="0"/>
            <a:t>bariyer</a:t>
          </a:r>
          <a:r>
            <a:rPr lang="en-US" dirty="0" smtClean="0"/>
            <a:t> </a:t>
          </a:r>
          <a:r>
            <a:rPr lang="en-US" dirty="0" err="1" smtClean="0"/>
            <a:t>metodları</a:t>
          </a:r>
          <a:endParaRPr lang="en-US" dirty="0"/>
        </a:p>
      </dgm:t>
    </dgm:pt>
    <dgm:pt modelId="{0E36D41A-6465-AB49-9B2D-FA0F995490C6}" type="parTrans" cxnId="{4A80DD7E-7093-2744-9941-584FFA5C48C8}">
      <dgm:prSet/>
      <dgm:spPr/>
      <dgm:t>
        <a:bodyPr/>
        <a:lstStyle/>
        <a:p>
          <a:endParaRPr lang="en-US"/>
        </a:p>
      </dgm:t>
    </dgm:pt>
    <dgm:pt modelId="{FE8DD5E2-D644-F94D-BA07-87D77920CA29}" type="sibTrans" cxnId="{4A80DD7E-7093-2744-9941-584FFA5C48C8}">
      <dgm:prSet/>
      <dgm:spPr/>
      <dgm:t>
        <a:bodyPr/>
        <a:lstStyle/>
        <a:p>
          <a:endParaRPr lang="en-US"/>
        </a:p>
      </dgm:t>
    </dgm:pt>
    <dgm:pt modelId="{253E5F71-39F6-1444-B1E6-66E4CBC99FD9}">
      <dgm:prSet phldrT="[Text]"/>
      <dgm:spPr/>
      <dgm:t>
        <a:bodyPr/>
        <a:lstStyle/>
        <a:p>
          <a:r>
            <a:rPr lang="en-US" dirty="0" err="1" smtClean="0"/>
            <a:t>farmakolojik</a:t>
          </a:r>
          <a:r>
            <a:rPr lang="en-US" dirty="0" smtClean="0"/>
            <a:t> </a:t>
          </a:r>
          <a:r>
            <a:rPr lang="en-US" dirty="0" err="1" smtClean="0"/>
            <a:t>terapi</a:t>
          </a:r>
          <a:endParaRPr lang="en-US" dirty="0"/>
        </a:p>
      </dgm:t>
    </dgm:pt>
    <dgm:pt modelId="{43E9D3F7-3348-9C4D-8ECA-2B1FC36D86DD}" type="parTrans" cxnId="{541740D6-CE8C-4047-B045-43D6098E9BC6}">
      <dgm:prSet/>
      <dgm:spPr/>
      <dgm:t>
        <a:bodyPr/>
        <a:lstStyle/>
        <a:p>
          <a:endParaRPr lang="en-US"/>
        </a:p>
      </dgm:t>
    </dgm:pt>
    <dgm:pt modelId="{E8A62333-D8B8-1B46-A6B8-EE16F0933D44}" type="sibTrans" cxnId="{541740D6-CE8C-4047-B045-43D6098E9BC6}">
      <dgm:prSet/>
      <dgm:spPr/>
      <dgm:t>
        <a:bodyPr/>
        <a:lstStyle/>
        <a:p>
          <a:endParaRPr lang="en-US"/>
        </a:p>
      </dgm:t>
    </dgm:pt>
    <dgm:pt modelId="{CE6E420E-0A15-7045-ABC5-2F47887428C3}" type="pres">
      <dgm:prSet presAssocID="{FBAA24D6-B239-B946-B7C6-E70ADA6E1BE3}" presName="matrix" presStyleCnt="0">
        <dgm:presLayoutVars>
          <dgm:chMax val="1"/>
          <dgm:dir/>
          <dgm:resizeHandles val="exact"/>
        </dgm:presLayoutVars>
      </dgm:prSet>
      <dgm:spPr/>
      <dgm:t>
        <a:bodyPr/>
        <a:lstStyle/>
        <a:p>
          <a:endParaRPr lang="en-US"/>
        </a:p>
      </dgm:t>
    </dgm:pt>
    <dgm:pt modelId="{2112A6CE-AAE0-D443-8D42-684BC99BB57E}" type="pres">
      <dgm:prSet presAssocID="{FBAA24D6-B239-B946-B7C6-E70ADA6E1BE3}" presName="diamond" presStyleLbl="bgShp" presStyleIdx="0" presStyleCnt="1"/>
      <dgm:spPr/>
    </dgm:pt>
    <dgm:pt modelId="{34DF31E0-5AA5-0944-8DBC-E6A3AFEDF82B}" type="pres">
      <dgm:prSet presAssocID="{FBAA24D6-B239-B946-B7C6-E70ADA6E1BE3}" presName="quad1" presStyleLbl="node1" presStyleIdx="0" presStyleCnt="4">
        <dgm:presLayoutVars>
          <dgm:chMax val="0"/>
          <dgm:chPref val="0"/>
          <dgm:bulletEnabled val="1"/>
        </dgm:presLayoutVars>
      </dgm:prSet>
      <dgm:spPr/>
      <dgm:t>
        <a:bodyPr/>
        <a:lstStyle/>
        <a:p>
          <a:endParaRPr lang="en-US"/>
        </a:p>
      </dgm:t>
    </dgm:pt>
    <dgm:pt modelId="{C2418C5D-5FEC-9846-9593-EB0B16331071}" type="pres">
      <dgm:prSet presAssocID="{FBAA24D6-B239-B946-B7C6-E70ADA6E1BE3}" presName="quad2" presStyleLbl="node1" presStyleIdx="1" presStyleCnt="4">
        <dgm:presLayoutVars>
          <dgm:chMax val="0"/>
          <dgm:chPref val="0"/>
          <dgm:bulletEnabled val="1"/>
        </dgm:presLayoutVars>
      </dgm:prSet>
      <dgm:spPr/>
      <dgm:t>
        <a:bodyPr/>
        <a:lstStyle/>
        <a:p>
          <a:endParaRPr lang="en-US"/>
        </a:p>
      </dgm:t>
    </dgm:pt>
    <dgm:pt modelId="{43AFFB20-5CB3-3042-AB56-C22F3553E643}" type="pres">
      <dgm:prSet presAssocID="{FBAA24D6-B239-B946-B7C6-E70ADA6E1BE3}" presName="quad3" presStyleLbl="node1" presStyleIdx="2" presStyleCnt="4">
        <dgm:presLayoutVars>
          <dgm:chMax val="0"/>
          <dgm:chPref val="0"/>
          <dgm:bulletEnabled val="1"/>
        </dgm:presLayoutVars>
      </dgm:prSet>
      <dgm:spPr/>
      <dgm:t>
        <a:bodyPr/>
        <a:lstStyle/>
        <a:p>
          <a:endParaRPr lang="en-US"/>
        </a:p>
      </dgm:t>
    </dgm:pt>
    <dgm:pt modelId="{C997E633-CCF1-7245-AF6F-439CFAB9F537}" type="pres">
      <dgm:prSet presAssocID="{FBAA24D6-B239-B946-B7C6-E70ADA6E1BE3}" presName="quad4" presStyleLbl="node1" presStyleIdx="3" presStyleCnt="4">
        <dgm:presLayoutVars>
          <dgm:chMax val="0"/>
          <dgm:chPref val="0"/>
          <dgm:bulletEnabled val="1"/>
        </dgm:presLayoutVars>
      </dgm:prSet>
      <dgm:spPr/>
      <dgm:t>
        <a:bodyPr/>
        <a:lstStyle/>
        <a:p>
          <a:endParaRPr lang="en-US"/>
        </a:p>
      </dgm:t>
    </dgm:pt>
  </dgm:ptLst>
  <dgm:cxnLst>
    <dgm:cxn modelId="{946B6E31-ECB4-C24D-AEB3-D832410C20F5}" type="presOf" srcId="{13A2C2A8-0749-D140-B61A-9E5B58DBCE4C}" destId="{C2418C5D-5FEC-9846-9593-EB0B16331071}" srcOrd="0" destOrd="0" presId="urn:microsoft.com/office/officeart/2005/8/layout/matrix3"/>
    <dgm:cxn modelId="{541740D6-CE8C-4047-B045-43D6098E9BC6}" srcId="{FBAA24D6-B239-B946-B7C6-E70ADA6E1BE3}" destId="{253E5F71-39F6-1444-B1E6-66E4CBC99FD9}" srcOrd="3" destOrd="0" parTransId="{43E9D3F7-3348-9C4D-8ECA-2B1FC36D86DD}" sibTransId="{E8A62333-D8B8-1B46-A6B8-EE16F0933D44}"/>
    <dgm:cxn modelId="{C5D91EBE-4ED0-5945-AE8A-813D49D2271D}" type="presOf" srcId="{FBAA24D6-B239-B946-B7C6-E70ADA6E1BE3}" destId="{CE6E420E-0A15-7045-ABC5-2F47887428C3}" srcOrd="0" destOrd="0" presId="urn:microsoft.com/office/officeart/2005/8/layout/matrix3"/>
    <dgm:cxn modelId="{48FA6F0D-2575-694F-AC48-9E246E3A9B6A}" srcId="{FBAA24D6-B239-B946-B7C6-E70ADA6E1BE3}" destId="{E771D1EB-686D-C643-83E3-AC73898CAAE8}" srcOrd="0" destOrd="0" parTransId="{C7E5A9D5-F6D7-4942-84A2-4F56E8FF9745}" sibTransId="{D4A4012C-DB19-3745-B031-725792C333B0}"/>
    <dgm:cxn modelId="{BAF135FB-E1C9-AB4C-8C9E-56817BE1DB49}" type="presOf" srcId="{B3EF30BE-0D0B-754A-A5D5-6273733AFD3B}" destId="{43AFFB20-5CB3-3042-AB56-C22F3553E643}" srcOrd="0" destOrd="0" presId="urn:microsoft.com/office/officeart/2005/8/layout/matrix3"/>
    <dgm:cxn modelId="{4A80DD7E-7093-2744-9941-584FFA5C48C8}" srcId="{FBAA24D6-B239-B946-B7C6-E70ADA6E1BE3}" destId="{B3EF30BE-0D0B-754A-A5D5-6273733AFD3B}" srcOrd="2" destOrd="0" parTransId="{0E36D41A-6465-AB49-9B2D-FA0F995490C6}" sibTransId="{FE8DD5E2-D644-F94D-BA07-87D77920CA29}"/>
    <dgm:cxn modelId="{3858532A-863B-1B46-88D3-090E2B079792}" type="presOf" srcId="{253E5F71-39F6-1444-B1E6-66E4CBC99FD9}" destId="{C997E633-CCF1-7245-AF6F-439CFAB9F537}" srcOrd="0" destOrd="0" presId="urn:microsoft.com/office/officeart/2005/8/layout/matrix3"/>
    <dgm:cxn modelId="{ECB7FBF7-57C7-F44B-A805-F9BB271E7C83}" type="presOf" srcId="{E771D1EB-686D-C643-83E3-AC73898CAAE8}" destId="{34DF31E0-5AA5-0944-8DBC-E6A3AFEDF82B}" srcOrd="0" destOrd="0" presId="urn:microsoft.com/office/officeart/2005/8/layout/matrix3"/>
    <dgm:cxn modelId="{3A2D40B1-913D-7347-ABA1-18A883E80922}" srcId="{FBAA24D6-B239-B946-B7C6-E70ADA6E1BE3}" destId="{13A2C2A8-0749-D140-B61A-9E5B58DBCE4C}" srcOrd="1" destOrd="0" parTransId="{AFEB1F95-AC47-8749-80FA-4024330008C2}" sibTransId="{6975A024-D627-9D46-85A8-0F4A52556FBB}"/>
    <dgm:cxn modelId="{AC9EE3A7-5765-074F-8967-D300B39CF5F9}" type="presParOf" srcId="{CE6E420E-0A15-7045-ABC5-2F47887428C3}" destId="{2112A6CE-AAE0-D443-8D42-684BC99BB57E}" srcOrd="0" destOrd="0" presId="urn:microsoft.com/office/officeart/2005/8/layout/matrix3"/>
    <dgm:cxn modelId="{26D8266D-0825-9447-9027-E998EC91FEE7}" type="presParOf" srcId="{CE6E420E-0A15-7045-ABC5-2F47887428C3}" destId="{34DF31E0-5AA5-0944-8DBC-E6A3AFEDF82B}" srcOrd="1" destOrd="0" presId="urn:microsoft.com/office/officeart/2005/8/layout/matrix3"/>
    <dgm:cxn modelId="{460034A1-2CF2-C74C-9AC6-650BD4D875BE}" type="presParOf" srcId="{CE6E420E-0A15-7045-ABC5-2F47887428C3}" destId="{C2418C5D-5FEC-9846-9593-EB0B16331071}" srcOrd="2" destOrd="0" presId="urn:microsoft.com/office/officeart/2005/8/layout/matrix3"/>
    <dgm:cxn modelId="{E87078B2-9E7E-FD4A-B7B2-E1371ADA7F29}" type="presParOf" srcId="{CE6E420E-0A15-7045-ABC5-2F47887428C3}" destId="{43AFFB20-5CB3-3042-AB56-C22F3553E643}" srcOrd="3" destOrd="0" presId="urn:microsoft.com/office/officeart/2005/8/layout/matrix3"/>
    <dgm:cxn modelId="{533E2E1F-EAFB-9644-B873-E27520578C96}" type="presParOf" srcId="{CE6E420E-0A15-7045-ABC5-2F47887428C3}" destId="{C997E633-CCF1-7245-AF6F-439CFAB9F537}"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078DB2-F02E-744C-ABDC-686D4DC89DD1}" type="doc">
      <dgm:prSet loTypeId="urn:microsoft.com/office/officeart/2005/8/layout/hProcess9" loCatId="" qsTypeId="urn:microsoft.com/office/officeart/2005/8/quickstyle/simple4" qsCatId="simple" csTypeId="urn:microsoft.com/office/officeart/2005/8/colors/accent1_2" csCatId="accent1" phldr="1"/>
      <dgm:spPr/>
    </dgm:pt>
    <dgm:pt modelId="{E08F48F2-4058-AF4E-BEA8-EC4BA7FFA1E4}">
      <dgm:prSet phldrT="[Text]"/>
      <dgm:spPr/>
      <dgm:t>
        <a:bodyPr/>
        <a:lstStyle/>
        <a:p>
          <a:r>
            <a:rPr lang="en-US" dirty="0" err="1" smtClean="0"/>
            <a:t>uzun</a:t>
          </a:r>
          <a:r>
            <a:rPr lang="en-US" dirty="0" smtClean="0"/>
            <a:t> </a:t>
          </a:r>
          <a:r>
            <a:rPr lang="en-US" dirty="0" err="1" smtClean="0"/>
            <a:t>süreli</a:t>
          </a:r>
          <a:r>
            <a:rPr lang="en-US" dirty="0" smtClean="0"/>
            <a:t> </a:t>
          </a:r>
          <a:r>
            <a:rPr lang="en-US" dirty="0" err="1" smtClean="0"/>
            <a:t>preop</a:t>
          </a:r>
          <a:r>
            <a:rPr lang="en-US" dirty="0" smtClean="0"/>
            <a:t> E</a:t>
          </a:r>
          <a:r>
            <a:rPr lang="en-US" baseline="-25000" dirty="0" smtClean="0"/>
            <a:t>2</a:t>
          </a:r>
          <a:endParaRPr lang="en-US" dirty="0"/>
        </a:p>
      </dgm:t>
    </dgm:pt>
    <dgm:pt modelId="{B590E5D7-9037-6F49-A8C4-0EBBF9235E23}" type="parTrans" cxnId="{626F01BA-8A5B-334A-9328-57CF6692AA46}">
      <dgm:prSet/>
      <dgm:spPr/>
      <dgm:t>
        <a:bodyPr/>
        <a:lstStyle/>
        <a:p>
          <a:endParaRPr lang="en-US"/>
        </a:p>
      </dgm:t>
    </dgm:pt>
    <dgm:pt modelId="{D67D0B62-F053-294E-B81A-FF5CFF44F044}" type="sibTrans" cxnId="{626F01BA-8A5B-334A-9328-57CF6692AA46}">
      <dgm:prSet/>
      <dgm:spPr/>
      <dgm:t>
        <a:bodyPr/>
        <a:lstStyle/>
        <a:p>
          <a:endParaRPr lang="en-US"/>
        </a:p>
      </dgm:t>
    </dgm:pt>
    <dgm:pt modelId="{76B2CDCB-DB9B-8349-8893-F24C86F6CEF5}">
      <dgm:prSet phldrT="[Text]"/>
      <dgm:spPr/>
      <dgm:t>
        <a:bodyPr/>
        <a:lstStyle/>
        <a:p>
          <a:r>
            <a:rPr lang="en-US" dirty="0" err="1" smtClean="0"/>
            <a:t>intraoperatif</a:t>
          </a:r>
          <a:r>
            <a:rPr lang="en-US" dirty="0" smtClean="0"/>
            <a:t> </a:t>
          </a:r>
          <a:r>
            <a:rPr lang="en-US" dirty="0" err="1" smtClean="0"/>
            <a:t>usg</a:t>
          </a:r>
          <a:r>
            <a:rPr lang="en-US" dirty="0" smtClean="0"/>
            <a:t> </a:t>
          </a:r>
          <a:r>
            <a:rPr lang="en-US" dirty="0" err="1" smtClean="0"/>
            <a:t>kılavuzluğu</a:t>
          </a:r>
          <a:r>
            <a:rPr lang="en-US" dirty="0" smtClean="0"/>
            <a:t>  </a:t>
          </a:r>
          <a:endParaRPr lang="en-US" dirty="0"/>
        </a:p>
      </dgm:t>
    </dgm:pt>
    <dgm:pt modelId="{A81835A7-2799-AD4A-9673-ABFC6007629D}" type="parTrans" cxnId="{B5F05E9B-ECF7-B24B-967B-17FA82D0D263}">
      <dgm:prSet/>
      <dgm:spPr/>
      <dgm:t>
        <a:bodyPr/>
        <a:lstStyle/>
        <a:p>
          <a:endParaRPr lang="en-US"/>
        </a:p>
      </dgm:t>
    </dgm:pt>
    <dgm:pt modelId="{03E9D5F1-E09A-7048-8C5F-6345AC86A185}" type="sibTrans" cxnId="{B5F05E9B-ECF7-B24B-967B-17FA82D0D263}">
      <dgm:prSet/>
      <dgm:spPr/>
      <dgm:t>
        <a:bodyPr/>
        <a:lstStyle/>
        <a:p>
          <a:endParaRPr lang="en-US"/>
        </a:p>
      </dgm:t>
    </dgm:pt>
    <dgm:pt modelId="{5C8724FE-0A00-D843-BB13-B95AC46A78C2}">
      <dgm:prSet phldrT="[Text]"/>
      <dgm:spPr/>
      <dgm:t>
        <a:bodyPr/>
        <a:lstStyle/>
        <a:p>
          <a:r>
            <a:rPr lang="en-US" dirty="0" err="1" smtClean="0"/>
            <a:t>üçgen</a:t>
          </a:r>
          <a:r>
            <a:rPr lang="en-US" dirty="0" smtClean="0"/>
            <a:t> </a:t>
          </a:r>
          <a:r>
            <a:rPr lang="en-US" dirty="0" err="1" smtClean="0"/>
            <a:t>uterin</a:t>
          </a:r>
          <a:r>
            <a:rPr lang="en-US" dirty="0" smtClean="0"/>
            <a:t> </a:t>
          </a:r>
          <a:r>
            <a:rPr lang="en-US" dirty="0" err="1" smtClean="0"/>
            <a:t>balon</a:t>
          </a:r>
          <a:r>
            <a:rPr lang="en-US" dirty="0" smtClean="0"/>
            <a:t> </a:t>
          </a:r>
          <a:r>
            <a:rPr lang="en-US" dirty="0" err="1" smtClean="0"/>
            <a:t>kateter</a:t>
          </a:r>
          <a:r>
            <a:rPr lang="en-US" dirty="0" smtClean="0"/>
            <a:t> </a:t>
          </a:r>
          <a:r>
            <a:rPr lang="en-US" dirty="0" err="1" smtClean="0"/>
            <a:t>yerleştirilmesi</a:t>
          </a:r>
          <a:r>
            <a:rPr lang="en-US" dirty="0" smtClean="0"/>
            <a:t> </a:t>
          </a:r>
          <a:endParaRPr lang="en-US" dirty="0"/>
        </a:p>
      </dgm:t>
    </dgm:pt>
    <dgm:pt modelId="{35341B03-025C-8A46-BC15-A129CCADEC93}" type="parTrans" cxnId="{F7C3C1BA-C2AD-C041-9A22-E0476FDFD51C}">
      <dgm:prSet/>
      <dgm:spPr/>
      <dgm:t>
        <a:bodyPr/>
        <a:lstStyle/>
        <a:p>
          <a:endParaRPr lang="en-US"/>
        </a:p>
      </dgm:t>
    </dgm:pt>
    <dgm:pt modelId="{AB6E70AA-6EE0-E14C-8B92-E5EC2345F3E5}" type="sibTrans" cxnId="{F7C3C1BA-C2AD-C041-9A22-E0476FDFD51C}">
      <dgm:prSet/>
      <dgm:spPr/>
      <dgm:t>
        <a:bodyPr/>
        <a:lstStyle/>
        <a:p>
          <a:endParaRPr lang="en-US"/>
        </a:p>
      </dgm:t>
    </dgm:pt>
    <dgm:pt modelId="{D1DDB2ED-9C3F-254D-8C26-5E789314790D}">
      <dgm:prSet/>
      <dgm:spPr/>
      <dgm:t>
        <a:bodyPr/>
        <a:lstStyle/>
        <a:p>
          <a:r>
            <a:rPr lang="en-US" dirty="0" err="1" smtClean="0"/>
            <a:t>postoperatif</a:t>
          </a:r>
          <a:r>
            <a:rPr lang="en-US" dirty="0" smtClean="0"/>
            <a:t> IUD </a:t>
          </a:r>
          <a:r>
            <a:rPr lang="en-US" dirty="0" err="1" smtClean="0"/>
            <a:t>ile</a:t>
          </a:r>
          <a:r>
            <a:rPr lang="en-US" dirty="0" smtClean="0"/>
            <a:t> </a:t>
          </a:r>
          <a:r>
            <a:rPr lang="en-US" dirty="0" err="1" smtClean="0"/>
            <a:t>değiştirme</a:t>
          </a:r>
          <a:r>
            <a:rPr lang="en-US" dirty="0" smtClean="0"/>
            <a:t> </a:t>
          </a:r>
          <a:endParaRPr lang="en-US" dirty="0"/>
        </a:p>
      </dgm:t>
    </dgm:pt>
    <dgm:pt modelId="{75D7334D-6256-104F-8760-E6CCFC22B96F}" type="parTrans" cxnId="{41958D5C-4A4A-F44E-8AA0-834DB45D531B}">
      <dgm:prSet/>
      <dgm:spPr/>
      <dgm:t>
        <a:bodyPr/>
        <a:lstStyle/>
        <a:p>
          <a:endParaRPr lang="en-US"/>
        </a:p>
      </dgm:t>
    </dgm:pt>
    <dgm:pt modelId="{3415CED3-B659-9A42-B744-A65F9894764E}" type="sibTrans" cxnId="{41958D5C-4A4A-F44E-8AA0-834DB45D531B}">
      <dgm:prSet/>
      <dgm:spPr/>
      <dgm:t>
        <a:bodyPr/>
        <a:lstStyle/>
        <a:p>
          <a:endParaRPr lang="en-US"/>
        </a:p>
      </dgm:t>
    </dgm:pt>
    <dgm:pt modelId="{5FB88F51-8381-3A4E-805B-E6896AF0E9D1}">
      <dgm:prSet/>
      <dgm:spPr/>
      <dgm:t>
        <a:bodyPr/>
        <a:lstStyle/>
        <a:p>
          <a:r>
            <a:rPr lang="en-US" dirty="0" err="1" smtClean="0"/>
            <a:t>yeni</a:t>
          </a:r>
          <a:r>
            <a:rPr lang="en-US" dirty="0" smtClean="0"/>
            <a:t> </a:t>
          </a:r>
          <a:r>
            <a:rPr lang="en-US" dirty="0" err="1" smtClean="0"/>
            <a:t>oluşan</a:t>
          </a:r>
          <a:r>
            <a:rPr lang="en-US" dirty="0" smtClean="0"/>
            <a:t> </a:t>
          </a:r>
          <a:r>
            <a:rPr lang="en-US" dirty="0" err="1" smtClean="0"/>
            <a:t>adezyonların</a:t>
          </a:r>
          <a:r>
            <a:rPr lang="en-US" dirty="0" smtClean="0"/>
            <a:t> </a:t>
          </a:r>
          <a:r>
            <a:rPr lang="en-US" dirty="0" err="1" smtClean="0"/>
            <a:t>açılması</a:t>
          </a:r>
          <a:endParaRPr lang="en-US" dirty="0"/>
        </a:p>
      </dgm:t>
    </dgm:pt>
    <dgm:pt modelId="{6CB2E93C-1D1F-7444-817D-C9B4A404FE95}" type="parTrans" cxnId="{78884F5F-2AC1-E343-ADDF-FA76C0BE7855}">
      <dgm:prSet/>
      <dgm:spPr/>
      <dgm:t>
        <a:bodyPr/>
        <a:lstStyle/>
        <a:p>
          <a:endParaRPr lang="en-US"/>
        </a:p>
      </dgm:t>
    </dgm:pt>
    <dgm:pt modelId="{2F110422-7461-BD46-AED2-1F1B8055A3C5}" type="sibTrans" cxnId="{78884F5F-2AC1-E343-ADDF-FA76C0BE7855}">
      <dgm:prSet/>
      <dgm:spPr/>
      <dgm:t>
        <a:bodyPr/>
        <a:lstStyle/>
        <a:p>
          <a:endParaRPr lang="en-US"/>
        </a:p>
      </dgm:t>
    </dgm:pt>
    <dgm:pt modelId="{73134014-BEC9-C345-8B74-4EE4B7CE8DE9}">
      <dgm:prSet/>
      <dgm:spPr/>
      <dgm:t>
        <a:bodyPr/>
        <a:lstStyle/>
        <a:p>
          <a:r>
            <a:rPr lang="en-US" dirty="0" err="1" smtClean="0"/>
            <a:t>postoperatif</a:t>
          </a:r>
          <a:endParaRPr lang="en-US" dirty="0" smtClean="0"/>
        </a:p>
        <a:p>
          <a:r>
            <a:rPr lang="en-US" dirty="0" smtClean="0"/>
            <a:t>E</a:t>
          </a:r>
          <a:r>
            <a:rPr lang="en-US" baseline="-25000" dirty="0" smtClean="0"/>
            <a:t>2</a:t>
          </a:r>
          <a:r>
            <a:rPr lang="en-US" dirty="0" smtClean="0"/>
            <a:t> </a:t>
          </a:r>
          <a:endParaRPr lang="en-US" dirty="0"/>
        </a:p>
      </dgm:t>
    </dgm:pt>
    <dgm:pt modelId="{D8665341-77B1-BA4F-9981-0C8C022F3198}" type="sibTrans" cxnId="{0B93A3A9-7288-4F4A-B9AD-6EBA0DE72D4A}">
      <dgm:prSet/>
      <dgm:spPr/>
      <dgm:t>
        <a:bodyPr/>
        <a:lstStyle/>
        <a:p>
          <a:endParaRPr lang="en-US"/>
        </a:p>
      </dgm:t>
    </dgm:pt>
    <dgm:pt modelId="{0D7E34A3-EDBA-E840-BC4D-0FD5FBC4D2F1}" type="parTrans" cxnId="{0B93A3A9-7288-4F4A-B9AD-6EBA0DE72D4A}">
      <dgm:prSet/>
      <dgm:spPr/>
      <dgm:t>
        <a:bodyPr/>
        <a:lstStyle/>
        <a:p>
          <a:endParaRPr lang="en-US"/>
        </a:p>
      </dgm:t>
    </dgm:pt>
    <dgm:pt modelId="{3AC06724-3161-9C46-B194-DAA355373663}" type="pres">
      <dgm:prSet presAssocID="{C7078DB2-F02E-744C-ABDC-686D4DC89DD1}" presName="CompostProcess" presStyleCnt="0">
        <dgm:presLayoutVars>
          <dgm:dir/>
          <dgm:resizeHandles val="exact"/>
        </dgm:presLayoutVars>
      </dgm:prSet>
      <dgm:spPr/>
    </dgm:pt>
    <dgm:pt modelId="{FA32F70E-6958-DA40-A80B-6D84145E3637}" type="pres">
      <dgm:prSet presAssocID="{C7078DB2-F02E-744C-ABDC-686D4DC89DD1}" presName="arrow" presStyleLbl="bgShp" presStyleIdx="0" presStyleCnt="1"/>
      <dgm:spPr/>
    </dgm:pt>
    <dgm:pt modelId="{24C5F306-9317-A548-9772-D073410E8E8A}" type="pres">
      <dgm:prSet presAssocID="{C7078DB2-F02E-744C-ABDC-686D4DC89DD1}" presName="linearProcess" presStyleCnt="0"/>
      <dgm:spPr/>
    </dgm:pt>
    <dgm:pt modelId="{59CF8456-DC96-E243-98EF-D6E35CCB3E49}" type="pres">
      <dgm:prSet presAssocID="{E08F48F2-4058-AF4E-BEA8-EC4BA7FFA1E4}" presName="textNode" presStyleLbl="node1" presStyleIdx="0" presStyleCnt="6">
        <dgm:presLayoutVars>
          <dgm:bulletEnabled val="1"/>
        </dgm:presLayoutVars>
      </dgm:prSet>
      <dgm:spPr/>
      <dgm:t>
        <a:bodyPr/>
        <a:lstStyle/>
        <a:p>
          <a:endParaRPr lang="en-US"/>
        </a:p>
      </dgm:t>
    </dgm:pt>
    <dgm:pt modelId="{8F60062F-51DB-4641-AF13-BFA3BA394ACB}" type="pres">
      <dgm:prSet presAssocID="{D67D0B62-F053-294E-B81A-FF5CFF44F044}" presName="sibTrans" presStyleCnt="0"/>
      <dgm:spPr/>
    </dgm:pt>
    <dgm:pt modelId="{2BD5F9BD-37C8-D94B-9DDE-466400B7D770}" type="pres">
      <dgm:prSet presAssocID="{76B2CDCB-DB9B-8349-8893-F24C86F6CEF5}" presName="textNode" presStyleLbl="node1" presStyleIdx="1" presStyleCnt="6">
        <dgm:presLayoutVars>
          <dgm:bulletEnabled val="1"/>
        </dgm:presLayoutVars>
      </dgm:prSet>
      <dgm:spPr/>
      <dgm:t>
        <a:bodyPr/>
        <a:lstStyle/>
        <a:p>
          <a:endParaRPr lang="en-US"/>
        </a:p>
      </dgm:t>
    </dgm:pt>
    <dgm:pt modelId="{9F72BB58-B7F2-3D43-8922-1E2CD4D14074}" type="pres">
      <dgm:prSet presAssocID="{03E9D5F1-E09A-7048-8C5F-6345AC86A185}" presName="sibTrans" presStyleCnt="0"/>
      <dgm:spPr/>
    </dgm:pt>
    <dgm:pt modelId="{7BBF5532-B07D-0548-B60D-233BDBC26D91}" type="pres">
      <dgm:prSet presAssocID="{5C8724FE-0A00-D843-BB13-B95AC46A78C2}" presName="textNode" presStyleLbl="node1" presStyleIdx="2" presStyleCnt="6">
        <dgm:presLayoutVars>
          <dgm:bulletEnabled val="1"/>
        </dgm:presLayoutVars>
      </dgm:prSet>
      <dgm:spPr/>
      <dgm:t>
        <a:bodyPr/>
        <a:lstStyle/>
        <a:p>
          <a:endParaRPr lang="en-US"/>
        </a:p>
      </dgm:t>
    </dgm:pt>
    <dgm:pt modelId="{7FE5D797-277F-DA47-907F-A0897AA1E359}" type="pres">
      <dgm:prSet presAssocID="{AB6E70AA-6EE0-E14C-8B92-E5EC2345F3E5}" presName="sibTrans" presStyleCnt="0"/>
      <dgm:spPr/>
    </dgm:pt>
    <dgm:pt modelId="{EA562738-1DB9-E944-B63D-A4ED5DEBC340}" type="pres">
      <dgm:prSet presAssocID="{D1DDB2ED-9C3F-254D-8C26-5E789314790D}" presName="textNode" presStyleLbl="node1" presStyleIdx="3" presStyleCnt="6">
        <dgm:presLayoutVars>
          <dgm:bulletEnabled val="1"/>
        </dgm:presLayoutVars>
      </dgm:prSet>
      <dgm:spPr/>
      <dgm:t>
        <a:bodyPr/>
        <a:lstStyle/>
        <a:p>
          <a:endParaRPr lang="en-US"/>
        </a:p>
      </dgm:t>
    </dgm:pt>
    <dgm:pt modelId="{30D3A0A6-0DC0-7644-878B-80366E93B837}" type="pres">
      <dgm:prSet presAssocID="{3415CED3-B659-9A42-B744-A65F9894764E}" presName="sibTrans" presStyleCnt="0"/>
      <dgm:spPr/>
    </dgm:pt>
    <dgm:pt modelId="{9E87786F-EE15-6E4C-9D0E-3FEA5AAE18D5}" type="pres">
      <dgm:prSet presAssocID="{73134014-BEC9-C345-8B74-4EE4B7CE8DE9}" presName="textNode" presStyleLbl="node1" presStyleIdx="4" presStyleCnt="6">
        <dgm:presLayoutVars>
          <dgm:bulletEnabled val="1"/>
        </dgm:presLayoutVars>
      </dgm:prSet>
      <dgm:spPr/>
      <dgm:t>
        <a:bodyPr/>
        <a:lstStyle/>
        <a:p>
          <a:endParaRPr lang="en-US"/>
        </a:p>
      </dgm:t>
    </dgm:pt>
    <dgm:pt modelId="{668A54A2-7750-B241-B0FA-AEEFFF8EC215}" type="pres">
      <dgm:prSet presAssocID="{D8665341-77B1-BA4F-9981-0C8C022F3198}" presName="sibTrans" presStyleCnt="0"/>
      <dgm:spPr/>
    </dgm:pt>
    <dgm:pt modelId="{33E53209-208E-CF4D-9527-1D82ABC2B55F}" type="pres">
      <dgm:prSet presAssocID="{5FB88F51-8381-3A4E-805B-E6896AF0E9D1}" presName="textNode" presStyleLbl="node1" presStyleIdx="5" presStyleCnt="6">
        <dgm:presLayoutVars>
          <dgm:bulletEnabled val="1"/>
        </dgm:presLayoutVars>
      </dgm:prSet>
      <dgm:spPr/>
      <dgm:t>
        <a:bodyPr/>
        <a:lstStyle/>
        <a:p>
          <a:endParaRPr lang="en-US"/>
        </a:p>
      </dgm:t>
    </dgm:pt>
  </dgm:ptLst>
  <dgm:cxnLst>
    <dgm:cxn modelId="{8FF2C766-9941-7F47-A79F-DBA0DE3517D1}" type="presOf" srcId="{76B2CDCB-DB9B-8349-8893-F24C86F6CEF5}" destId="{2BD5F9BD-37C8-D94B-9DDE-466400B7D770}" srcOrd="0" destOrd="0" presId="urn:microsoft.com/office/officeart/2005/8/layout/hProcess9"/>
    <dgm:cxn modelId="{4D3B40AC-FD4B-A245-95DA-DC65D1F02406}" type="presOf" srcId="{C7078DB2-F02E-744C-ABDC-686D4DC89DD1}" destId="{3AC06724-3161-9C46-B194-DAA355373663}" srcOrd="0" destOrd="0" presId="urn:microsoft.com/office/officeart/2005/8/layout/hProcess9"/>
    <dgm:cxn modelId="{41958D5C-4A4A-F44E-8AA0-834DB45D531B}" srcId="{C7078DB2-F02E-744C-ABDC-686D4DC89DD1}" destId="{D1DDB2ED-9C3F-254D-8C26-5E789314790D}" srcOrd="3" destOrd="0" parTransId="{75D7334D-6256-104F-8760-E6CCFC22B96F}" sibTransId="{3415CED3-B659-9A42-B744-A65F9894764E}"/>
    <dgm:cxn modelId="{626F01BA-8A5B-334A-9328-57CF6692AA46}" srcId="{C7078DB2-F02E-744C-ABDC-686D4DC89DD1}" destId="{E08F48F2-4058-AF4E-BEA8-EC4BA7FFA1E4}" srcOrd="0" destOrd="0" parTransId="{B590E5D7-9037-6F49-A8C4-0EBBF9235E23}" sibTransId="{D67D0B62-F053-294E-B81A-FF5CFF44F044}"/>
    <dgm:cxn modelId="{F7C3C1BA-C2AD-C041-9A22-E0476FDFD51C}" srcId="{C7078DB2-F02E-744C-ABDC-686D4DC89DD1}" destId="{5C8724FE-0A00-D843-BB13-B95AC46A78C2}" srcOrd="2" destOrd="0" parTransId="{35341B03-025C-8A46-BC15-A129CCADEC93}" sibTransId="{AB6E70AA-6EE0-E14C-8B92-E5EC2345F3E5}"/>
    <dgm:cxn modelId="{4089623A-8D98-4141-B543-56F50CD62A1E}" type="presOf" srcId="{73134014-BEC9-C345-8B74-4EE4B7CE8DE9}" destId="{9E87786F-EE15-6E4C-9D0E-3FEA5AAE18D5}" srcOrd="0" destOrd="0" presId="urn:microsoft.com/office/officeart/2005/8/layout/hProcess9"/>
    <dgm:cxn modelId="{D1DA27B1-CEF2-3343-888A-883C4C1BAD6F}" type="presOf" srcId="{5FB88F51-8381-3A4E-805B-E6896AF0E9D1}" destId="{33E53209-208E-CF4D-9527-1D82ABC2B55F}" srcOrd="0" destOrd="0" presId="urn:microsoft.com/office/officeart/2005/8/layout/hProcess9"/>
    <dgm:cxn modelId="{4E39F63B-FD2B-F54D-9D9E-57F598E6653A}" type="presOf" srcId="{5C8724FE-0A00-D843-BB13-B95AC46A78C2}" destId="{7BBF5532-B07D-0548-B60D-233BDBC26D91}" srcOrd="0" destOrd="0" presId="urn:microsoft.com/office/officeart/2005/8/layout/hProcess9"/>
    <dgm:cxn modelId="{1DF771ED-660D-C04E-B280-62D89370077B}" type="presOf" srcId="{E08F48F2-4058-AF4E-BEA8-EC4BA7FFA1E4}" destId="{59CF8456-DC96-E243-98EF-D6E35CCB3E49}" srcOrd="0" destOrd="0" presId="urn:microsoft.com/office/officeart/2005/8/layout/hProcess9"/>
    <dgm:cxn modelId="{78884F5F-2AC1-E343-ADDF-FA76C0BE7855}" srcId="{C7078DB2-F02E-744C-ABDC-686D4DC89DD1}" destId="{5FB88F51-8381-3A4E-805B-E6896AF0E9D1}" srcOrd="5" destOrd="0" parTransId="{6CB2E93C-1D1F-7444-817D-C9B4A404FE95}" sibTransId="{2F110422-7461-BD46-AED2-1F1B8055A3C5}"/>
    <dgm:cxn modelId="{B5F05E9B-ECF7-B24B-967B-17FA82D0D263}" srcId="{C7078DB2-F02E-744C-ABDC-686D4DC89DD1}" destId="{76B2CDCB-DB9B-8349-8893-F24C86F6CEF5}" srcOrd="1" destOrd="0" parTransId="{A81835A7-2799-AD4A-9673-ABFC6007629D}" sibTransId="{03E9D5F1-E09A-7048-8C5F-6345AC86A185}"/>
    <dgm:cxn modelId="{0B93A3A9-7288-4F4A-B9AD-6EBA0DE72D4A}" srcId="{C7078DB2-F02E-744C-ABDC-686D4DC89DD1}" destId="{73134014-BEC9-C345-8B74-4EE4B7CE8DE9}" srcOrd="4" destOrd="0" parTransId="{0D7E34A3-EDBA-E840-BC4D-0FD5FBC4D2F1}" sibTransId="{D8665341-77B1-BA4F-9981-0C8C022F3198}"/>
    <dgm:cxn modelId="{1E1B5602-DAB5-184A-A61C-DB67A5EA1E83}" type="presOf" srcId="{D1DDB2ED-9C3F-254D-8C26-5E789314790D}" destId="{EA562738-1DB9-E944-B63D-A4ED5DEBC340}" srcOrd="0" destOrd="0" presId="urn:microsoft.com/office/officeart/2005/8/layout/hProcess9"/>
    <dgm:cxn modelId="{7F65F6CE-854C-DF47-8C2A-AB381EF5D919}" type="presParOf" srcId="{3AC06724-3161-9C46-B194-DAA355373663}" destId="{FA32F70E-6958-DA40-A80B-6D84145E3637}" srcOrd="0" destOrd="0" presId="urn:microsoft.com/office/officeart/2005/8/layout/hProcess9"/>
    <dgm:cxn modelId="{2FC3D81C-B67F-EE4E-A9D7-7DF7B4C59BFB}" type="presParOf" srcId="{3AC06724-3161-9C46-B194-DAA355373663}" destId="{24C5F306-9317-A548-9772-D073410E8E8A}" srcOrd="1" destOrd="0" presId="urn:microsoft.com/office/officeart/2005/8/layout/hProcess9"/>
    <dgm:cxn modelId="{B2184818-F9F0-E844-9E4F-46AA352AF926}" type="presParOf" srcId="{24C5F306-9317-A548-9772-D073410E8E8A}" destId="{59CF8456-DC96-E243-98EF-D6E35CCB3E49}" srcOrd="0" destOrd="0" presId="urn:microsoft.com/office/officeart/2005/8/layout/hProcess9"/>
    <dgm:cxn modelId="{818817C8-D7E2-9D4B-B03E-B0F59D8E978D}" type="presParOf" srcId="{24C5F306-9317-A548-9772-D073410E8E8A}" destId="{8F60062F-51DB-4641-AF13-BFA3BA394ACB}" srcOrd="1" destOrd="0" presId="urn:microsoft.com/office/officeart/2005/8/layout/hProcess9"/>
    <dgm:cxn modelId="{29360831-645F-9840-A6F1-F0F03CAB6EDB}" type="presParOf" srcId="{24C5F306-9317-A548-9772-D073410E8E8A}" destId="{2BD5F9BD-37C8-D94B-9DDE-466400B7D770}" srcOrd="2" destOrd="0" presId="urn:microsoft.com/office/officeart/2005/8/layout/hProcess9"/>
    <dgm:cxn modelId="{49A3AB98-D7B6-C24A-BAE5-5DD06EBAD29C}" type="presParOf" srcId="{24C5F306-9317-A548-9772-D073410E8E8A}" destId="{9F72BB58-B7F2-3D43-8922-1E2CD4D14074}" srcOrd="3" destOrd="0" presId="urn:microsoft.com/office/officeart/2005/8/layout/hProcess9"/>
    <dgm:cxn modelId="{E611A5E9-6BE3-E24A-A3D1-8E9AAAD0D86F}" type="presParOf" srcId="{24C5F306-9317-A548-9772-D073410E8E8A}" destId="{7BBF5532-B07D-0548-B60D-233BDBC26D91}" srcOrd="4" destOrd="0" presId="urn:microsoft.com/office/officeart/2005/8/layout/hProcess9"/>
    <dgm:cxn modelId="{D8FA4F7D-8953-914E-A4F6-178CE5900799}" type="presParOf" srcId="{24C5F306-9317-A548-9772-D073410E8E8A}" destId="{7FE5D797-277F-DA47-907F-A0897AA1E359}" srcOrd="5" destOrd="0" presId="urn:microsoft.com/office/officeart/2005/8/layout/hProcess9"/>
    <dgm:cxn modelId="{02F1BDAF-971B-5649-A207-F6D04225232F}" type="presParOf" srcId="{24C5F306-9317-A548-9772-D073410E8E8A}" destId="{EA562738-1DB9-E944-B63D-A4ED5DEBC340}" srcOrd="6" destOrd="0" presId="urn:microsoft.com/office/officeart/2005/8/layout/hProcess9"/>
    <dgm:cxn modelId="{22176AF3-8D20-1F48-8D8C-4FBA5C4428B2}" type="presParOf" srcId="{24C5F306-9317-A548-9772-D073410E8E8A}" destId="{30D3A0A6-0DC0-7644-878B-80366E93B837}" srcOrd="7" destOrd="0" presId="urn:microsoft.com/office/officeart/2005/8/layout/hProcess9"/>
    <dgm:cxn modelId="{39382373-C04A-7943-A062-18A3FAC67A7D}" type="presParOf" srcId="{24C5F306-9317-A548-9772-D073410E8E8A}" destId="{9E87786F-EE15-6E4C-9D0E-3FEA5AAE18D5}" srcOrd="8" destOrd="0" presId="urn:microsoft.com/office/officeart/2005/8/layout/hProcess9"/>
    <dgm:cxn modelId="{DC6EF406-90F9-EC4B-8B04-E29224247453}" type="presParOf" srcId="{24C5F306-9317-A548-9772-D073410E8E8A}" destId="{668A54A2-7750-B241-B0FA-AEEFFF8EC215}" srcOrd="9" destOrd="0" presId="urn:microsoft.com/office/officeart/2005/8/layout/hProcess9"/>
    <dgm:cxn modelId="{D5537FBD-F9FD-594E-8AA0-4952CB2CE27D}" type="presParOf" srcId="{24C5F306-9317-A548-9772-D073410E8E8A}" destId="{33E53209-208E-CF4D-9527-1D82ABC2B55F}"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2A6CE-AAE0-D443-8D42-684BC99BB57E}">
      <dsp:nvSpPr>
        <dsp:cNvPr id="0" name=""/>
        <dsp:cNvSpPr/>
      </dsp:nvSpPr>
      <dsp:spPr>
        <a:xfrm>
          <a:off x="1676399" y="0"/>
          <a:ext cx="4876800" cy="4876800"/>
        </a:xfrm>
        <a:prstGeom prst="diamond">
          <a:avLst/>
        </a:prstGeom>
        <a:solidFill>
          <a:schemeClr val="accent1">
            <a:tint val="40000"/>
            <a:hueOff val="0"/>
            <a:satOff val="0"/>
            <a:lumOff val="0"/>
            <a:alphaOff val="0"/>
          </a:schemeClr>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34DF31E0-5AA5-0944-8DBC-E6A3AFEDF82B}">
      <dsp:nvSpPr>
        <dsp:cNvPr id="0" name=""/>
        <dsp:cNvSpPr/>
      </dsp:nvSpPr>
      <dsp:spPr>
        <a:xfrm>
          <a:off x="2139696" y="463296"/>
          <a:ext cx="1901952" cy="1901952"/>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err="1" smtClean="0"/>
            <a:t>cerrahi</a:t>
          </a:r>
          <a:r>
            <a:rPr lang="en-US" sz="2200" kern="1200" dirty="0" smtClean="0"/>
            <a:t> </a:t>
          </a:r>
          <a:r>
            <a:rPr lang="en-US" sz="2200" kern="1200" dirty="0" err="1" smtClean="0"/>
            <a:t>teknik</a:t>
          </a:r>
          <a:endParaRPr lang="en-US" sz="2200" kern="1200" dirty="0"/>
        </a:p>
      </dsp:txBody>
      <dsp:txXfrm>
        <a:off x="2232542" y="556142"/>
        <a:ext cx="1716260" cy="1716260"/>
      </dsp:txXfrm>
    </dsp:sp>
    <dsp:sp modelId="{C2418C5D-5FEC-9846-9593-EB0B16331071}">
      <dsp:nvSpPr>
        <dsp:cNvPr id="0" name=""/>
        <dsp:cNvSpPr/>
      </dsp:nvSpPr>
      <dsp:spPr>
        <a:xfrm>
          <a:off x="4187952" y="463296"/>
          <a:ext cx="1901952" cy="1901952"/>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err="1" smtClean="0"/>
            <a:t>erken</a:t>
          </a:r>
          <a:r>
            <a:rPr lang="en-US" sz="2200" kern="1200" dirty="0" smtClean="0"/>
            <a:t> second look H/S </a:t>
          </a:r>
          <a:endParaRPr lang="en-US" sz="2200" kern="1200" dirty="0"/>
        </a:p>
      </dsp:txBody>
      <dsp:txXfrm>
        <a:off x="4280798" y="556142"/>
        <a:ext cx="1716260" cy="1716260"/>
      </dsp:txXfrm>
    </dsp:sp>
    <dsp:sp modelId="{43AFFB20-5CB3-3042-AB56-C22F3553E643}">
      <dsp:nvSpPr>
        <dsp:cNvPr id="0" name=""/>
        <dsp:cNvSpPr/>
      </dsp:nvSpPr>
      <dsp:spPr>
        <a:xfrm>
          <a:off x="2139696" y="2511552"/>
          <a:ext cx="1901952" cy="1901952"/>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err="1" smtClean="0"/>
            <a:t>bariyer</a:t>
          </a:r>
          <a:r>
            <a:rPr lang="en-US" sz="2200" kern="1200" dirty="0" smtClean="0"/>
            <a:t> </a:t>
          </a:r>
          <a:r>
            <a:rPr lang="en-US" sz="2200" kern="1200" dirty="0" err="1" smtClean="0"/>
            <a:t>metodları</a:t>
          </a:r>
          <a:endParaRPr lang="en-US" sz="2200" kern="1200" dirty="0"/>
        </a:p>
      </dsp:txBody>
      <dsp:txXfrm>
        <a:off x="2232542" y="2604398"/>
        <a:ext cx="1716260" cy="1716260"/>
      </dsp:txXfrm>
    </dsp:sp>
    <dsp:sp modelId="{C997E633-CCF1-7245-AF6F-439CFAB9F537}">
      <dsp:nvSpPr>
        <dsp:cNvPr id="0" name=""/>
        <dsp:cNvSpPr/>
      </dsp:nvSpPr>
      <dsp:spPr>
        <a:xfrm>
          <a:off x="4187952" y="2511552"/>
          <a:ext cx="1901952" cy="1901952"/>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err="1" smtClean="0"/>
            <a:t>farmakolojik</a:t>
          </a:r>
          <a:r>
            <a:rPr lang="en-US" sz="2200" kern="1200" dirty="0" smtClean="0"/>
            <a:t> </a:t>
          </a:r>
          <a:r>
            <a:rPr lang="en-US" sz="2200" kern="1200" dirty="0" err="1" smtClean="0"/>
            <a:t>terapi</a:t>
          </a:r>
          <a:endParaRPr lang="en-US" sz="2200" kern="1200" dirty="0"/>
        </a:p>
      </dsp:txBody>
      <dsp:txXfrm>
        <a:off x="4280798" y="2604398"/>
        <a:ext cx="1716260" cy="17162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32F70E-6958-DA40-A80B-6D84145E3637}">
      <dsp:nvSpPr>
        <dsp:cNvPr id="0" name=""/>
        <dsp:cNvSpPr/>
      </dsp:nvSpPr>
      <dsp:spPr>
        <a:xfrm>
          <a:off x="617219" y="0"/>
          <a:ext cx="6995160" cy="4876800"/>
        </a:xfrm>
        <a:prstGeom prst="rightArrow">
          <a:avLst/>
        </a:prstGeom>
        <a:solidFill>
          <a:schemeClr val="accent1">
            <a:tint val="40000"/>
            <a:hueOff val="0"/>
            <a:satOff val="0"/>
            <a:lumOff val="0"/>
            <a:alphaOff val="0"/>
          </a:schemeClr>
        </a:solidFill>
        <a:ln>
          <a:noFill/>
        </a:ln>
        <a:effectLst>
          <a:outerShdw blurRad="38100" dist="25400" dir="2700000" algn="br" rotWithShape="0">
            <a:srgbClr val="000000">
              <a:alpha val="60000"/>
            </a:srgbClr>
          </a:outerShdw>
        </a:effectLst>
      </dsp:spPr>
      <dsp:style>
        <a:lnRef idx="0">
          <a:scrgbClr r="0" g="0" b="0"/>
        </a:lnRef>
        <a:fillRef idx="1">
          <a:scrgbClr r="0" g="0" b="0"/>
        </a:fillRef>
        <a:effectRef idx="2">
          <a:scrgbClr r="0" g="0" b="0"/>
        </a:effectRef>
        <a:fontRef idx="minor"/>
      </dsp:style>
    </dsp:sp>
    <dsp:sp modelId="{59CF8456-DC96-E243-98EF-D6E35CCB3E49}">
      <dsp:nvSpPr>
        <dsp:cNvPr id="0" name=""/>
        <dsp:cNvSpPr/>
      </dsp:nvSpPr>
      <dsp:spPr>
        <a:xfrm>
          <a:off x="2260"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uzun</a:t>
          </a:r>
          <a:r>
            <a:rPr lang="en-US" sz="1400" kern="1200" dirty="0" smtClean="0"/>
            <a:t> </a:t>
          </a:r>
          <a:r>
            <a:rPr lang="en-US" sz="1400" kern="1200" dirty="0" err="1" smtClean="0"/>
            <a:t>süreli</a:t>
          </a:r>
          <a:r>
            <a:rPr lang="en-US" sz="1400" kern="1200" dirty="0" smtClean="0"/>
            <a:t> </a:t>
          </a:r>
          <a:r>
            <a:rPr lang="en-US" sz="1400" kern="1200" dirty="0" err="1" smtClean="0"/>
            <a:t>preop</a:t>
          </a:r>
          <a:r>
            <a:rPr lang="en-US" sz="1400" kern="1200" dirty="0" smtClean="0"/>
            <a:t> E</a:t>
          </a:r>
          <a:r>
            <a:rPr lang="en-US" sz="1400" kern="1200" baseline="-25000" dirty="0" smtClean="0"/>
            <a:t>2</a:t>
          </a:r>
          <a:endParaRPr lang="en-US" sz="1400" kern="1200" dirty="0"/>
        </a:p>
      </dsp:txBody>
      <dsp:txXfrm>
        <a:off x="66502" y="1527282"/>
        <a:ext cx="1187528" cy="1822236"/>
      </dsp:txXfrm>
    </dsp:sp>
    <dsp:sp modelId="{2BD5F9BD-37C8-D94B-9DDE-466400B7D770}">
      <dsp:nvSpPr>
        <dsp:cNvPr id="0" name=""/>
        <dsp:cNvSpPr/>
      </dsp:nvSpPr>
      <dsp:spPr>
        <a:xfrm>
          <a:off x="1384073"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intraoperatif</a:t>
          </a:r>
          <a:r>
            <a:rPr lang="en-US" sz="1400" kern="1200" dirty="0" smtClean="0"/>
            <a:t> </a:t>
          </a:r>
          <a:r>
            <a:rPr lang="en-US" sz="1400" kern="1200" dirty="0" err="1" smtClean="0"/>
            <a:t>usg</a:t>
          </a:r>
          <a:r>
            <a:rPr lang="en-US" sz="1400" kern="1200" dirty="0" smtClean="0"/>
            <a:t> </a:t>
          </a:r>
          <a:r>
            <a:rPr lang="en-US" sz="1400" kern="1200" dirty="0" err="1" smtClean="0"/>
            <a:t>kılavuzluğu</a:t>
          </a:r>
          <a:r>
            <a:rPr lang="en-US" sz="1400" kern="1200" dirty="0" smtClean="0"/>
            <a:t>  </a:t>
          </a:r>
          <a:endParaRPr lang="en-US" sz="1400" kern="1200" dirty="0"/>
        </a:p>
      </dsp:txBody>
      <dsp:txXfrm>
        <a:off x="1448315" y="1527282"/>
        <a:ext cx="1187528" cy="1822236"/>
      </dsp:txXfrm>
    </dsp:sp>
    <dsp:sp modelId="{7BBF5532-B07D-0548-B60D-233BDBC26D91}">
      <dsp:nvSpPr>
        <dsp:cNvPr id="0" name=""/>
        <dsp:cNvSpPr/>
      </dsp:nvSpPr>
      <dsp:spPr>
        <a:xfrm>
          <a:off x="2765886"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üçgen</a:t>
          </a:r>
          <a:r>
            <a:rPr lang="en-US" sz="1400" kern="1200" dirty="0" smtClean="0"/>
            <a:t> </a:t>
          </a:r>
          <a:r>
            <a:rPr lang="en-US" sz="1400" kern="1200" dirty="0" err="1" smtClean="0"/>
            <a:t>uterin</a:t>
          </a:r>
          <a:r>
            <a:rPr lang="en-US" sz="1400" kern="1200" dirty="0" smtClean="0"/>
            <a:t> </a:t>
          </a:r>
          <a:r>
            <a:rPr lang="en-US" sz="1400" kern="1200" dirty="0" err="1" smtClean="0"/>
            <a:t>balon</a:t>
          </a:r>
          <a:r>
            <a:rPr lang="en-US" sz="1400" kern="1200" dirty="0" smtClean="0"/>
            <a:t> </a:t>
          </a:r>
          <a:r>
            <a:rPr lang="en-US" sz="1400" kern="1200" dirty="0" err="1" smtClean="0"/>
            <a:t>kateter</a:t>
          </a:r>
          <a:r>
            <a:rPr lang="en-US" sz="1400" kern="1200" dirty="0" smtClean="0"/>
            <a:t> </a:t>
          </a:r>
          <a:r>
            <a:rPr lang="en-US" sz="1400" kern="1200" dirty="0" err="1" smtClean="0"/>
            <a:t>yerleştirilmesi</a:t>
          </a:r>
          <a:r>
            <a:rPr lang="en-US" sz="1400" kern="1200" dirty="0" smtClean="0"/>
            <a:t> </a:t>
          </a:r>
          <a:endParaRPr lang="en-US" sz="1400" kern="1200" dirty="0"/>
        </a:p>
      </dsp:txBody>
      <dsp:txXfrm>
        <a:off x="2830128" y="1527282"/>
        <a:ext cx="1187528" cy="1822236"/>
      </dsp:txXfrm>
    </dsp:sp>
    <dsp:sp modelId="{EA562738-1DB9-E944-B63D-A4ED5DEBC340}">
      <dsp:nvSpPr>
        <dsp:cNvPr id="0" name=""/>
        <dsp:cNvSpPr/>
      </dsp:nvSpPr>
      <dsp:spPr>
        <a:xfrm>
          <a:off x="4147700"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postoperatif</a:t>
          </a:r>
          <a:r>
            <a:rPr lang="en-US" sz="1400" kern="1200" dirty="0" smtClean="0"/>
            <a:t> IUD </a:t>
          </a:r>
          <a:r>
            <a:rPr lang="en-US" sz="1400" kern="1200" dirty="0" err="1" smtClean="0"/>
            <a:t>ile</a:t>
          </a:r>
          <a:r>
            <a:rPr lang="en-US" sz="1400" kern="1200" dirty="0" smtClean="0"/>
            <a:t> </a:t>
          </a:r>
          <a:r>
            <a:rPr lang="en-US" sz="1400" kern="1200" dirty="0" err="1" smtClean="0"/>
            <a:t>değiştirme</a:t>
          </a:r>
          <a:r>
            <a:rPr lang="en-US" sz="1400" kern="1200" dirty="0" smtClean="0"/>
            <a:t> </a:t>
          </a:r>
          <a:endParaRPr lang="en-US" sz="1400" kern="1200" dirty="0"/>
        </a:p>
      </dsp:txBody>
      <dsp:txXfrm>
        <a:off x="4211942" y="1527282"/>
        <a:ext cx="1187528" cy="1822236"/>
      </dsp:txXfrm>
    </dsp:sp>
    <dsp:sp modelId="{9E87786F-EE15-6E4C-9D0E-3FEA5AAE18D5}">
      <dsp:nvSpPr>
        <dsp:cNvPr id="0" name=""/>
        <dsp:cNvSpPr/>
      </dsp:nvSpPr>
      <dsp:spPr>
        <a:xfrm>
          <a:off x="5529513"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postoperatif</a:t>
          </a:r>
          <a:endParaRPr lang="en-US" sz="1400" kern="1200" dirty="0" smtClean="0"/>
        </a:p>
        <a:p>
          <a:pPr lvl="0" algn="ctr" defTabSz="622300">
            <a:lnSpc>
              <a:spcPct val="90000"/>
            </a:lnSpc>
            <a:spcBef>
              <a:spcPct val="0"/>
            </a:spcBef>
            <a:spcAft>
              <a:spcPct val="35000"/>
            </a:spcAft>
          </a:pPr>
          <a:r>
            <a:rPr lang="en-US" sz="1400" kern="1200" dirty="0" smtClean="0"/>
            <a:t>E</a:t>
          </a:r>
          <a:r>
            <a:rPr lang="en-US" sz="1400" kern="1200" baseline="-25000" dirty="0" smtClean="0"/>
            <a:t>2</a:t>
          </a:r>
          <a:r>
            <a:rPr lang="en-US" sz="1400" kern="1200" dirty="0" smtClean="0"/>
            <a:t> </a:t>
          </a:r>
          <a:endParaRPr lang="en-US" sz="1400" kern="1200" dirty="0"/>
        </a:p>
      </dsp:txBody>
      <dsp:txXfrm>
        <a:off x="5593755" y="1527282"/>
        <a:ext cx="1187528" cy="1822236"/>
      </dsp:txXfrm>
    </dsp:sp>
    <dsp:sp modelId="{33E53209-208E-CF4D-9527-1D82ABC2B55F}">
      <dsp:nvSpPr>
        <dsp:cNvPr id="0" name=""/>
        <dsp:cNvSpPr/>
      </dsp:nvSpPr>
      <dsp:spPr>
        <a:xfrm>
          <a:off x="6911326" y="1463040"/>
          <a:ext cx="1316012" cy="1950720"/>
        </a:xfrm>
        <a:prstGeom prst="roundRect">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smtClean="0"/>
            <a:t>yeni</a:t>
          </a:r>
          <a:r>
            <a:rPr lang="en-US" sz="1400" kern="1200" dirty="0" smtClean="0"/>
            <a:t> </a:t>
          </a:r>
          <a:r>
            <a:rPr lang="en-US" sz="1400" kern="1200" dirty="0" err="1" smtClean="0"/>
            <a:t>oluşan</a:t>
          </a:r>
          <a:r>
            <a:rPr lang="en-US" sz="1400" kern="1200" dirty="0" smtClean="0"/>
            <a:t> </a:t>
          </a:r>
          <a:r>
            <a:rPr lang="en-US" sz="1400" kern="1200" dirty="0" err="1" smtClean="0"/>
            <a:t>adezyonların</a:t>
          </a:r>
          <a:r>
            <a:rPr lang="en-US" sz="1400" kern="1200" dirty="0" smtClean="0"/>
            <a:t> </a:t>
          </a:r>
          <a:r>
            <a:rPr lang="en-US" sz="1400" kern="1200" dirty="0" err="1" smtClean="0"/>
            <a:t>açılması</a:t>
          </a:r>
          <a:endParaRPr lang="en-US" sz="1400" kern="1200" dirty="0"/>
        </a:p>
      </dsp:txBody>
      <dsp:txXfrm>
        <a:off x="6975568" y="1527282"/>
        <a:ext cx="1187528" cy="1822236"/>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041B3C-39B2-BB47-89C9-DC1E62B067B3}" type="datetimeFigureOut">
              <a:rPr lang="en-US" smtClean="0"/>
              <a:t>29.04.17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9AB4CB-58F6-B940-8C44-39F79601E752}" type="slidenum">
              <a:rPr lang="en-US" smtClean="0"/>
              <a:t>‹#›</a:t>
            </a:fld>
            <a:endParaRPr lang="en-US"/>
          </a:p>
        </p:txBody>
      </p:sp>
    </p:spTree>
    <p:extLst>
      <p:ext uri="{BB962C8B-B14F-4D97-AF65-F5344CB8AC3E}">
        <p14:creationId xmlns:p14="http://schemas.microsoft.com/office/powerpoint/2010/main" val="3444190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Transcervical</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(TCA) has been used since the early 1990s. The goal is to identify ‘‘blocked’’ areas of endometrium and open up parts of the uterine cavity behind or above adhesions that are obscured.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syndrome, or intrauterine adhesions (IUA), is characterized by adhesions and/or fibrosis within the </a:t>
            </a:r>
            <a:r>
              <a:rPr lang="en-US" sz="1200" kern="1200" dirty="0" err="1" smtClean="0">
                <a:solidFill>
                  <a:schemeClr val="tx1"/>
                </a:solidFill>
                <a:effectLst/>
                <a:latin typeface="+mn-lt"/>
                <a:ea typeface="+mn-ea"/>
                <a:cs typeface="+mn-cs"/>
              </a:rPr>
              <a:t>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ine</a:t>
            </a:r>
            <a:r>
              <a:rPr lang="en-US" sz="1200" kern="1200" dirty="0" smtClean="0">
                <a:solidFill>
                  <a:schemeClr val="tx1"/>
                </a:solidFill>
                <a:effectLst/>
                <a:latin typeface="+mn-lt"/>
                <a:ea typeface="+mn-ea"/>
                <a:cs typeface="+mn-cs"/>
              </a:rPr>
              <a:t> cavity due to trauma of the </a:t>
            </a:r>
            <a:r>
              <a:rPr lang="en-US" sz="1200" kern="1200" dirty="0" err="1" smtClean="0">
                <a:solidFill>
                  <a:schemeClr val="tx1"/>
                </a:solidFill>
                <a:effectLst/>
                <a:latin typeface="+mn-lt"/>
                <a:ea typeface="+mn-ea"/>
                <a:cs typeface="+mn-cs"/>
              </a:rPr>
              <a:t>basalis</a:t>
            </a:r>
            <a:r>
              <a:rPr lang="en-US" sz="1200" kern="1200" dirty="0" smtClean="0">
                <a:solidFill>
                  <a:schemeClr val="tx1"/>
                </a:solidFill>
                <a:effectLst/>
                <a:latin typeface="+mn-lt"/>
                <a:ea typeface="+mn-ea"/>
                <a:cs typeface="+mn-cs"/>
              </a:rPr>
              <a:t> layer of the </a:t>
            </a:r>
            <a:r>
              <a:rPr lang="en-US" sz="1200" kern="1200" dirty="0" err="1" smtClean="0">
                <a:solidFill>
                  <a:schemeClr val="tx1"/>
                </a:solidFill>
                <a:effectLst/>
                <a:latin typeface="+mn-lt"/>
                <a:ea typeface="+mn-ea"/>
                <a:cs typeface="+mn-cs"/>
              </a:rPr>
              <a:t>endome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trium</a:t>
            </a:r>
            <a:r>
              <a:rPr lang="en-US" sz="1200" kern="1200" dirty="0" smtClean="0">
                <a:solidFill>
                  <a:schemeClr val="tx1"/>
                </a:solidFill>
                <a:effectLst/>
                <a:latin typeface="+mn-lt"/>
                <a:ea typeface="+mn-ea"/>
                <a:cs typeface="+mn-cs"/>
              </a:rPr>
              <a:t>, primarily from dilation and curettage (D&amp;C) [1,2], and produces a partial or complete obliteration in the uterine cavity, possibly affecting the cervical canal. This may result in </a:t>
            </a:r>
            <a:r>
              <a:rPr lang="en-US" sz="1200" kern="1200" dirty="0" err="1" smtClean="0">
                <a:solidFill>
                  <a:schemeClr val="tx1"/>
                </a:solidFill>
                <a:effectLst/>
                <a:latin typeface="+mn-lt"/>
                <a:ea typeface="+mn-ea"/>
                <a:cs typeface="+mn-cs"/>
              </a:rPr>
              <a:t>hypomenorrhea</a:t>
            </a:r>
            <a:r>
              <a:rPr lang="en-US" sz="1200" kern="1200" dirty="0" smtClean="0">
                <a:solidFill>
                  <a:schemeClr val="tx1"/>
                </a:solidFill>
                <a:effectLst/>
                <a:latin typeface="+mn-lt"/>
                <a:ea typeface="+mn-ea"/>
                <a:cs typeface="+mn-cs"/>
              </a:rPr>
              <a:t>, amenorrhea, dysmenorrhea, and infertility or recurrent miscarriages. </a:t>
            </a:r>
          </a:p>
          <a:p>
            <a:r>
              <a:rPr lang="en-US" sz="1200" kern="1200" dirty="0" smtClean="0">
                <a:solidFill>
                  <a:schemeClr val="tx1"/>
                </a:solidFill>
                <a:effectLst/>
                <a:latin typeface="+mn-lt"/>
                <a:ea typeface="+mn-ea"/>
                <a:cs typeface="+mn-cs"/>
              </a:rPr>
              <a:t>IUA appear as dense or filmy adhesion bands with clear or irregular margins; they can be partial or complete, which lead to reduced volume and deformation, and ultimately may provoke a complete obliteration of the cavity. </a:t>
            </a:r>
            <a:endParaRPr lang="en-US" dirty="0" smtClean="0"/>
          </a:p>
          <a:p>
            <a:r>
              <a:rPr lang="en-US" sz="1200" kern="1200" dirty="0" smtClean="0">
                <a:solidFill>
                  <a:schemeClr val="tx1"/>
                </a:solidFill>
                <a:effectLst/>
                <a:latin typeface="+mn-lt"/>
                <a:ea typeface="+mn-ea"/>
                <a:cs typeface="+mn-cs"/>
              </a:rPr>
              <a:t>IUA are classified as primary when forming ‘ex novo’, and as secondary when recurring at sites where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has been performed [1,2].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a:t>
            </a:fld>
            <a:endParaRPr lang="en-US"/>
          </a:p>
        </p:txBody>
      </p:sp>
    </p:spTree>
    <p:extLst>
      <p:ext uri="{BB962C8B-B14F-4D97-AF65-F5344CB8AC3E}">
        <p14:creationId xmlns:p14="http://schemas.microsoft.com/office/powerpoint/2010/main" val="4253510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Meanwhile, a specially designed intrauterine balloon has been manufactured by Cook Medical (UK) which has the advantage that it is heart-shaped and fits in the uterine cavity better than the rounded balloon of the Foley catheter.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ook</a:t>
            </a:r>
            <a:r>
              <a:rPr lang="en-US" sz="1200" kern="1200" dirty="0" smtClean="0">
                <a:solidFill>
                  <a:schemeClr val="tx1"/>
                </a:solidFill>
                <a:effectLst/>
                <a:latin typeface="+mn-lt"/>
                <a:ea typeface="+mn-ea"/>
                <a:cs typeface="+mn-cs"/>
              </a:rPr>
              <a:t> Medical recently manufactured a specially designed intrauterine balloon (Fig. 2) which is heart-shaped and fits much better into the uterine cavity, but there is little literature data on the efficacy of the Cook intrauterine balloon. In a recent study, </a:t>
            </a:r>
            <a:r>
              <a:rPr lang="en-US" sz="1200" kern="1200" dirty="0" err="1" smtClean="0">
                <a:solidFill>
                  <a:schemeClr val="tx1"/>
                </a:solidFill>
                <a:effectLst/>
                <a:latin typeface="+mn-lt"/>
                <a:ea typeface="+mn-ea"/>
                <a:cs typeface="+mn-cs"/>
              </a:rPr>
              <a:t>Orhue</a:t>
            </a:r>
            <a:r>
              <a:rPr lang="en-US" sz="1200" kern="1200" dirty="0" smtClean="0">
                <a:solidFill>
                  <a:schemeClr val="tx1"/>
                </a:solidFill>
                <a:effectLst/>
                <a:latin typeface="+mn-lt"/>
                <a:ea typeface="+mn-ea"/>
                <a:cs typeface="+mn-cs"/>
              </a:rPr>
              <a:t> et al. [11] compared the efficacy of IUD and Foley catheter balloon and found that 81.4% of subjects had restoration of normal menstruation in Foley group, compared with 62.7% in the IUD group (P &lt; 0.05) suggesting that the Foley catheter is more effective than the IUD. This observation, however, is based on symptoms rather than objective evaluation of adhesion </a:t>
            </a:r>
            <a:r>
              <a:rPr lang="en-US" sz="1200" kern="1200" dirty="0" err="1" smtClean="0">
                <a:solidFill>
                  <a:schemeClr val="tx1"/>
                </a:solidFill>
                <a:effectLst/>
                <a:latin typeface="+mn-lt"/>
                <a:ea typeface="+mn-ea"/>
                <a:cs typeface="+mn-cs"/>
              </a:rPr>
              <a:t>refor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mation</a:t>
            </a:r>
            <a:r>
              <a:rPr lang="en-US" sz="1200" kern="1200" dirty="0" smtClean="0">
                <a:solidFill>
                  <a:schemeClr val="tx1"/>
                </a:solidFill>
                <a:effectLst/>
                <a:latin typeface="+mn-lt"/>
                <a:ea typeface="+mn-ea"/>
                <a:cs typeface="+mn-cs"/>
              </a:rPr>
              <a:t>. To the best of our knowledge there has never been any formal RCT comparing the efficacy of IUD and uterine balloon as an adjuvant treatment following intrauterine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balloon, on the other hand, stayed in the uterine cavity for only a week before it was removed, because there is tubing protruding into the vagina. Leaving the balloon in situ for more than a week may significantly increase the risk of infection, which in turn may cause further adhesion reformation, especially in tissue which is undergoing the healing process. It is not desirable to remove the balloon too soon, however, as </a:t>
            </a:r>
            <a:r>
              <a:rPr lang="en-US" sz="1200" kern="1200" dirty="0" err="1" smtClean="0">
                <a:solidFill>
                  <a:schemeClr val="tx1"/>
                </a:solidFill>
                <a:effectLst/>
                <a:latin typeface="+mn-lt"/>
                <a:ea typeface="+mn-ea"/>
                <a:cs typeface="+mn-cs"/>
              </a:rPr>
              <a:t>Kodaman</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Arici</a:t>
            </a:r>
            <a:r>
              <a:rPr lang="en-US" sz="1200" kern="1200" dirty="0" smtClean="0">
                <a:solidFill>
                  <a:schemeClr val="tx1"/>
                </a:solidFill>
                <a:effectLst/>
                <a:latin typeface="+mn-lt"/>
                <a:ea typeface="+mn-ea"/>
                <a:cs typeface="+mn-cs"/>
              </a:rPr>
              <a:t> [12] proposed that adhesions, if they were to recur, would be formed by the 5th postoperative day. The time between surgery/injury and adhesion development has been referred to as ‘‘lag period’’ of wound healing by </a:t>
            </a:r>
            <a:r>
              <a:rPr lang="en-US" sz="1200" kern="1200" dirty="0" err="1" smtClean="0">
                <a:solidFill>
                  <a:schemeClr val="tx1"/>
                </a:solidFill>
                <a:effectLst/>
                <a:latin typeface="+mn-lt"/>
                <a:ea typeface="+mn-ea"/>
                <a:cs typeface="+mn-cs"/>
              </a:rPr>
              <a:t>Howes</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Harwey</a:t>
            </a:r>
            <a:r>
              <a:rPr lang="en-US" sz="1200" kern="1200" dirty="0" smtClean="0">
                <a:solidFill>
                  <a:schemeClr val="tx1"/>
                </a:solidFill>
                <a:effectLst/>
                <a:latin typeface="+mn-lt"/>
                <a:ea typeface="+mn-ea"/>
                <a:cs typeface="+mn-cs"/>
              </a:rPr>
              <a:t> [13]. Consequently, we think that the balloon should stay within the uterine cavity for at least a week prior to its removal. The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Cook balloon uterine stent (Figure 1) which, because of its triangular shape, conforms to the configuration of a normal uterus and maintains separation at the margins of the uterine cavity, which is where reformation is most com- </a:t>
            </a:r>
            <a:r>
              <a:rPr lang="en-US" sz="1200" kern="1200" dirty="0" err="1" smtClean="0">
                <a:solidFill>
                  <a:schemeClr val="tx1"/>
                </a:solidFill>
                <a:effectLst/>
                <a:latin typeface="+mn-lt"/>
                <a:ea typeface="+mn-ea"/>
                <a:cs typeface="+mn-cs"/>
              </a:rPr>
              <a:t>mon</a:t>
            </a:r>
            <a:r>
              <a:rPr lang="en-US" sz="1200" kern="1200" dirty="0" smtClean="0">
                <a:solidFill>
                  <a:schemeClr val="tx1"/>
                </a:solidFill>
                <a:effectLst/>
                <a:latin typeface="+mn-lt"/>
                <a:ea typeface="+mn-ea"/>
                <a:cs typeface="+mn-cs"/>
              </a:rPr>
              <a:t>, is placed immediately after completing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10</a:t>
            </a:fld>
            <a:endParaRPr lang="en-US"/>
          </a:p>
        </p:txBody>
      </p:sp>
    </p:spTree>
    <p:extLst>
      <p:ext uri="{BB962C8B-B14F-4D97-AF65-F5344CB8AC3E}">
        <p14:creationId xmlns:p14="http://schemas.microsoft.com/office/powerpoint/2010/main" val="1799508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Retrpspective</a:t>
            </a:r>
            <a:r>
              <a:rPr lang="en-US" sz="1200" kern="1200" dirty="0" smtClean="0">
                <a:solidFill>
                  <a:schemeClr val="tx1"/>
                </a:solidFill>
                <a:effectLst/>
                <a:latin typeface="+mn-lt"/>
                <a:ea typeface="+mn-ea"/>
                <a:cs typeface="+mn-cs"/>
              </a:rPr>
              <a:t>  study</a:t>
            </a:r>
          </a:p>
          <a:p>
            <a:r>
              <a:rPr lang="en-US" sz="1200" kern="1200" dirty="0" smtClean="0">
                <a:solidFill>
                  <a:schemeClr val="tx1"/>
                </a:solidFill>
                <a:effectLst/>
                <a:latin typeface="+mn-lt"/>
                <a:ea typeface="+mn-ea"/>
                <a:cs typeface="+mn-cs"/>
              </a:rPr>
              <a:t>A second-look hysteroscopy was carried out in the early proliferative phase, 1–2 months after the initial operation. </a:t>
            </a:r>
            <a:endParaRPr lang="en-US" dirty="0" smtClean="0"/>
          </a:p>
          <a:p>
            <a:r>
              <a:rPr lang="en-US" sz="1200" kern="1200" dirty="0" smtClean="0">
                <a:solidFill>
                  <a:schemeClr val="tx1"/>
                </a:solidFill>
                <a:effectLst/>
                <a:latin typeface="+mn-lt"/>
                <a:ea typeface="+mn-ea"/>
                <a:cs typeface="+mn-cs"/>
              </a:rPr>
              <a:t>For women who had an intrauterine balloon inserted, the device was removed after 7 days as an outpatient procedure. For women who had an IUD fitted after the initial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procedure, the device was removed at the time of the second-look hysteroscopy, after initial inspection to document the extent and severity of any recurrent intra-uterine adhesions. </a:t>
            </a:r>
            <a:endParaRPr lang="en-US" dirty="0" smtClean="0"/>
          </a:p>
          <a:p>
            <a:r>
              <a:rPr lang="en-US" sz="1200" kern="1200" dirty="0" smtClean="0">
                <a:solidFill>
                  <a:schemeClr val="tx1"/>
                </a:solidFill>
                <a:effectLst/>
                <a:latin typeface="+mn-lt"/>
                <a:ea typeface="+mn-ea"/>
                <a:cs typeface="+mn-cs"/>
              </a:rPr>
              <a:t>The reduction in the balloon group was significantly (P &lt; 0.001) greater than all of the other three groups; the reduction in the IUD group was greater than those of the gel group (P &lt; 0.001) and control group (P = 0.001); the reduction in the gel group was no different to the control group (Fig. 1b). </a:t>
            </a:r>
            <a:endParaRPr lang="en-US" dirty="0" smtClean="0"/>
          </a:p>
          <a:p>
            <a:r>
              <a:rPr lang="en-US" sz="1200" kern="1200" dirty="0" smtClean="0">
                <a:solidFill>
                  <a:schemeClr val="tx1"/>
                </a:solidFill>
                <a:effectLst/>
                <a:latin typeface="+mn-lt"/>
                <a:ea typeface="+mn-ea"/>
                <a:cs typeface="+mn-cs"/>
              </a:rPr>
              <a:t>In Table 3, the clinical outcomes, defined as uterine cavity returned to normal, adhesion reduced or not improved, in each of the 4 groups, are shown. The improvement rates, defined as the proportion of cases with reduction in adhesion scores, are: balloon group 95%, IUD group 93%, gel group 67% and control group 71%.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comparing the efficacy of the three adjuvant measures, the balloon appeared to be most effective whereas the gel appeared to be the least effective. The balloon group resulted in significantly greater reduction of adhesion score than all of the other 3 groups. The IUD group, though not as good as the balloon, also had obviously greater reduction of adhesion score than the gel and control groups. On the other hand, there was no difference in the reduction of adhesion score between the gel and control groups.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11</a:t>
            </a:fld>
            <a:endParaRPr lang="en-US"/>
          </a:p>
        </p:txBody>
      </p:sp>
    </p:spTree>
    <p:extLst>
      <p:ext uri="{BB962C8B-B14F-4D97-AF65-F5344CB8AC3E}">
        <p14:creationId xmlns:p14="http://schemas.microsoft.com/office/powerpoint/2010/main" val="909924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Estrogen therapy either alone or in combination with other ancillary treatments improved menstrual and fertility outcomes in patients with IUA. However, because of the wide range of clinical diversity in the techniques used for ad- </a:t>
            </a:r>
            <a:r>
              <a:rPr lang="en-US" sz="1200" kern="1200" dirty="0" err="1" smtClean="0">
                <a:solidFill>
                  <a:schemeClr val="tx1"/>
                </a:solidFill>
                <a:effectLst/>
                <a:latin typeface="+mn-lt"/>
                <a:ea typeface="+mn-ea"/>
                <a:cs typeface="+mn-cs"/>
              </a:rPr>
              <a:t>hesiolysis</a:t>
            </a:r>
            <a:r>
              <a:rPr lang="en-US" sz="1200" kern="1200" dirty="0" smtClean="0">
                <a:solidFill>
                  <a:schemeClr val="tx1"/>
                </a:solidFill>
                <a:effectLst/>
                <a:latin typeface="+mn-lt"/>
                <a:ea typeface="+mn-ea"/>
                <a:cs typeface="+mn-cs"/>
              </a:rPr>
              <a:t> and methods used for ancillary treatment, </a:t>
            </a:r>
            <a:r>
              <a:rPr lang="en-US" sz="1200" kern="1200" dirty="0" err="1" smtClean="0">
                <a:solidFill>
                  <a:schemeClr val="tx1"/>
                </a:solidFill>
                <a:effectLst/>
                <a:latin typeface="+mn-lt"/>
                <a:ea typeface="+mn-ea"/>
                <a:cs typeface="+mn-cs"/>
              </a:rPr>
              <a:t>estro</a:t>
            </a:r>
            <a:r>
              <a:rPr lang="en-US" sz="1200" kern="1200" dirty="0" smtClean="0">
                <a:solidFill>
                  <a:schemeClr val="tx1"/>
                </a:solidFill>
                <a:effectLst/>
                <a:latin typeface="+mn-lt"/>
                <a:ea typeface="+mn-ea"/>
                <a:cs typeface="+mn-cs"/>
              </a:rPr>
              <a:t>- gen therapy alone and estrogen therapy combined with other ancillary treatments could not be compared. Further- more, the stage of adhesions in which estrogen therapy will exert the most beneficial effect remains unknown be- cause there are no studies that compared the effect of </a:t>
            </a:r>
            <a:r>
              <a:rPr lang="en-US" sz="1200" kern="1200" dirty="0" err="1" smtClean="0">
                <a:solidFill>
                  <a:schemeClr val="tx1"/>
                </a:solidFill>
                <a:effectLst/>
                <a:latin typeface="+mn-lt"/>
                <a:ea typeface="+mn-ea"/>
                <a:cs typeface="+mn-cs"/>
              </a:rPr>
              <a:t>estro</a:t>
            </a:r>
            <a:r>
              <a:rPr lang="en-US" sz="1200" kern="1200" dirty="0" smtClean="0">
                <a:solidFill>
                  <a:schemeClr val="tx1"/>
                </a:solidFill>
                <a:effectLst/>
                <a:latin typeface="+mn-lt"/>
                <a:ea typeface="+mn-ea"/>
                <a:cs typeface="+mn-cs"/>
              </a:rPr>
              <a:t>- gen in the different stages of adhesions.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Most studies used estrogen as postoperative treatment. In some studies, estrogen alone was used [5,7–9,11,18,26], whereas in most studies, the preferred treatment was to administer progesterone for 5 to 10 days toward the end of estrogen therapy [10,12,14–16,24,26,31] or to use a com- </a:t>
            </a:r>
            <a:r>
              <a:rPr lang="en-US" sz="1200" kern="1200" dirty="0" err="1" smtClean="0">
                <a:solidFill>
                  <a:schemeClr val="tx1"/>
                </a:solidFill>
                <a:effectLst/>
                <a:latin typeface="+mn-lt"/>
                <a:ea typeface="+mn-ea"/>
                <a:cs typeface="+mn-cs"/>
              </a:rPr>
              <a:t>bination</a:t>
            </a:r>
            <a:r>
              <a:rPr lang="en-US" sz="1200" kern="1200" dirty="0" smtClean="0">
                <a:solidFill>
                  <a:schemeClr val="tx1"/>
                </a:solidFill>
                <a:effectLst/>
                <a:latin typeface="+mn-lt"/>
                <a:ea typeface="+mn-ea"/>
                <a:cs typeface="+mn-cs"/>
              </a:rPr>
              <a:t> of estrogen and progesterone continuously for 2 months [13]. The dose of estrogen varied from 0.625 mg conjugated equine estrogen [25,30] to 6 mg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[9], with or without additional administration of pro- </a:t>
            </a:r>
            <a:r>
              <a:rPr lang="en-US" sz="1200" kern="1200" dirty="0" err="1" smtClean="0">
                <a:solidFill>
                  <a:schemeClr val="tx1"/>
                </a:solidFill>
                <a:effectLst/>
                <a:latin typeface="+mn-lt"/>
                <a:ea typeface="+mn-ea"/>
                <a:cs typeface="+mn-cs"/>
              </a:rPr>
              <a:t>gesterone</a:t>
            </a:r>
            <a:r>
              <a:rPr lang="en-US" sz="1200" kern="1200" dirty="0" smtClean="0">
                <a:solidFill>
                  <a:schemeClr val="tx1"/>
                </a:solidFill>
                <a:effectLst/>
                <a:latin typeface="+mn-lt"/>
                <a:ea typeface="+mn-ea"/>
                <a:cs typeface="+mn-cs"/>
              </a:rPr>
              <a:t>. Some authors have opted to use estrogen at higher dosages, although it is unclear whether the benefits are </a:t>
            </a:r>
            <a:r>
              <a:rPr lang="en-US" sz="1200" kern="1200" dirty="0" err="1" smtClean="0">
                <a:solidFill>
                  <a:schemeClr val="tx1"/>
                </a:solidFill>
                <a:effectLst/>
                <a:latin typeface="+mn-lt"/>
                <a:ea typeface="+mn-ea"/>
                <a:cs typeface="+mn-cs"/>
              </a:rPr>
              <a:t>suffi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cient</a:t>
            </a:r>
            <a:r>
              <a:rPr lang="en-US" sz="1200" kern="1200" dirty="0" smtClean="0">
                <a:solidFill>
                  <a:schemeClr val="tx1"/>
                </a:solidFill>
                <a:effectLst/>
                <a:latin typeface="+mn-lt"/>
                <a:ea typeface="+mn-ea"/>
                <a:cs typeface="+mn-cs"/>
              </a:rPr>
              <a:t> to outweigh the increased risk of adverse effects. The method of administration differed in previous studies; some preferred continuous administration, and others preferred cyclic administration. The duration of treatment also varied, from only 2 weeks [28] to as long as 5 menstrual cycles [8].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most commonly used regimen is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4 mg or its equivalent, given daily in divided doses for at least 21 days, followed by addition of 10 mg </a:t>
            </a:r>
            <a:r>
              <a:rPr lang="en-US" sz="1200" kern="1200" dirty="0" err="1" smtClean="0">
                <a:solidFill>
                  <a:schemeClr val="tx1"/>
                </a:solidFill>
                <a:effectLst/>
                <a:latin typeface="+mn-lt"/>
                <a:ea typeface="+mn-ea"/>
                <a:cs typeface="+mn-cs"/>
              </a:rPr>
              <a:t>medroxypro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gesterone</a:t>
            </a:r>
            <a:r>
              <a:rPr lang="en-US" sz="1200" kern="1200" dirty="0" smtClean="0">
                <a:solidFill>
                  <a:schemeClr val="tx1"/>
                </a:solidFill>
                <a:effectLst/>
                <a:latin typeface="+mn-lt"/>
                <a:ea typeface="+mn-ea"/>
                <a:cs typeface="+mn-cs"/>
              </a:rPr>
              <a:t> acetate or its equivalent for 7 days.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One of the most challenging problems in the management of IUA is prevention of recurrent adhesions. In addition to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several methods that have been used as ancillary treatment to prevent recurrence of </a:t>
            </a:r>
            <a:r>
              <a:rPr lang="en-US" sz="1200" kern="1200" dirty="0" err="1" smtClean="0">
                <a:solidFill>
                  <a:schemeClr val="tx1"/>
                </a:solidFill>
                <a:effectLst/>
                <a:latin typeface="+mn-lt"/>
                <a:ea typeface="+mn-ea"/>
                <a:cs typeface="+mn-cs"/>
              </a:rPr>
              <a:t>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sions</a:t>
            </a:r>
            <a:r>
              <a:rPr lang="en-US" sz="1200" kern="1200" dirty="0" smtClean="0">
                <a:solidFill>
                  <a:schemeClr val="tx1"/>
                </a:solidFill>
                <a:effectLst/>
                <a:latin typeface="+mn-lt"/>
                <a:ea typeface="+mn-ea"/>
                <a:cs typeface="+mn-cs"/>
              </a:rPr>
              <a:t> include hormone therapy, hyaluronic acid gel, use of a Foley catheter, IUDs, and amnion grafts. Although post-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therapy had been used, some authors chose to perform the office hysteroscopy procedure as soon as </a:t>
            </a:r>
            <a:r>
              <a:rPr lang="en-US" sz="1200" kern="1200" dirty="0" err="1" smtClean="0">
                <a:solidFill>
                  <a:schemeClr val="tx1"/>
                </a:solidFill>
                <a:effectLst/>
                <a:latin typeface="+mn-lt"/>
                <a:ea typeface="+mn-ea"/>
                <a:cs typeface="+mn-cs"/>
              </a:rPr>
              <a:t>possi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ble</a:t>
            </a:r>
            <a:r>
              <a:rPr lang="en-US" sz="1200" kern="1200" dirty="0" smtClean="0">
                <a:solidFill>
                  <a:schemeClr val="tx1"/>
                </a:solidFill>
                <a:effectLst/>
                <a:latin typeface="+mn-lt"/>
                <a:ea typeface="+mn-ea"/>
                <a:cs typeface="+mn-cs"/>
              </a:rPr>
              <a:t> to prevent newly formation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primary objective of management of IUA is to restore the uterine cavity to its normal size and shape, stimulate </a:t>
            </a:r>
            <a:r>
              <a:rPr lang="en-US" sz="1200" kern="1200" dirty="0" err="1" smtClean="0">
                <a:solidFill>
                  <a:schemeClr val="tx1"/>
                </a:solidFill>
                <a:effectLst/>
                <a:latin typeface="+mn-lt"/>
                <a:ea typeface="+mn-ea"/>
                <a:cs typeface="+mn-cs"/>
              </a:rPr>
              <a:t>regen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eration</a:t>
            </a:r>
            <a:r>
              <a:rPr lang="en-US" sz="1200" kern="1200" dirty="0" smtClean="0">
                <a:solidFill>
                  <a:schemeClr val="tx1"/>
                </a:solidFill>
                <a:effectLst/>
                <a:latin typeface="+mn-lt"/>
                <a:ea typeface="+mn-ea"/>
                <a:cs typeface="+mn-cs"/>
              </a:rPr>
              <a:t> of the destroyed endometrium, prevent re-formation of adhesions, and restore normal menstruation and reproductive function.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is a safe and effective method for dividing adhesions and reducing trauma to </a:t>
            </a:r>
            <a:r>
              <a:rPr lang="en-US" sz="1200" kern="1200" dirty="0" err="1" smtClean="0">
                <a:solidFill>
                  <a:schemeClr val="tx1"/>
                </a:solidFill>
                <a:effectLst/>
                <a:latin typeface="+mn-lt"/>
                <a:ea typeface="+mn-ea"/>
                <a:cs typeface="+mn-cs"/>
              </a:rPr>
              <a:t>adja</a:t>
            </a:r>
            <a:r>
              <a:rPr lang="en-US" sz="1200" kern="1200" dirty="0" smtClean="0">
                <a:solidFill>
                  <a:schemeClr val="tx1"/>
                </a:solidFill>
                <a:effectLst/>
                <a:latin typeface="+mn-lt"/>
                <a:ea typeface="+mn-ea"/>
                <a:cs typeface="+mn-cs"/>
              </a:rPr>
              <a:t>- cent normal endometrium [3,4].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Although use of hormones for perioperative adjuvant therapy is needed in the management of IUA, this treatment remains empirically based. In previous studies of IUA, </a:t>
            </a:r>
            <a:r>
              <a:rPr lang="en-US" sz="1200" kern="1200" dirty="0" err="1" smtClean="0">
                <a:solidFill>
                  <a:schemeClr val="tx1"/>
                </a:solidFill>
                <a:effectLst/>
                <a:latin typeface="+mn-lt"/>
                <a:ea typeface="+mn-ea"/>
                <a:cs typeface="+mn-cs"/>
              </a:rPr>
              <a:t>var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ious</a:t>
            </a:r>
            <a:r>
              <a:rPr lang="en-US" sz="1200" kern="1200" dirty="0" smtClean="0">
                <a:solidFill>
                  <a:schemeClr val="tx1"/>
                </a:solidFill>
                <a:effectLst/>
                <a:latin typeface="+mn-lt"/>
                <a:ea typeface="+mn-ea"/>
                <a:cs typeface="+mn-cs"/>
              </a:rPr>
              <a:t> protocols of hormone therapy have been used in terms  of regimen, dosage, route of administration, duration of course, and combination of hormones. The primary </a:t>
            </a:r>
            <a:r>
              <a:rPr lang="en-US" sz="1200" kern="1200" dirty="0" err="1" smtClean="0">
                <a:solidFill>
                  <a:schemeClr val="tx1"/>
                </a:solidFill>
                <a:effectLst/>
                <a:latin typeface="+mn-lt"/>
                <a:ea typeface="+mn-ea"/>
                <a:cs typeface="+mn-cs"/>
              </a:rPr>
              <a:t>objec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tive</a:t>
            </a:r>
            <a:r>
              <a:rPr lang="en-US" sz="1200" kern="1200" dirty="0" smtClean="0">
                <a:solidFill>
                  <a:schemeClr val="tx1"/>
                </a:solidFill>
                <a:effectLst/>
                <a:latin typeface="+mn-lt"/>
                <a:ea typeface="+mn-ea"/>
                <a:cs typeface="+mn-cs"/>
              </a:rPr>
              <a:t> of the present article was to review the literature for </a:t>
            </a:r>
            <a:r>
              <a:rPr lang="en-US" sz="1200" kern="1200" dirty="0" err="1" smtClean="0">
                <a:solidFill>
                  <a:schemeClr val="tx1"/>
                </a:solidFill>
                <a:effectLst/>
                <a:latin typeface="+mn-lt"/>
                <a:ea typeface="+mn-ea"/>
                <a:cs typeface="+mn-cs"/>
              </a:rPr>
              <a:t>ev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idence</a:t>
            </a:r>
            <a:r>
              <a:rPr lang="en-US" sz="1200" kern="1200" dirty="0" smtClean="0">
                <a:solidFill>
                  <a:schemeClr val="tx1"/>
                </a:solidFill>
                <a:effectLst/>
                <a:latin typeface="+mn-lt"/>
                <a:ea typeface="+mn-ea"/>
                <a:cs typeface="+mn-cs"/>
              </a:rPr>
              <a:t> of the efficacy of estrogen therapy in the management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Inasmuch as most patients with IUA have a sclerotic en- </a:t>
            </a:r>
            <a:r>
              <a:rPr lang="en-US" sz="1200" kern="1200" dirty="0" err="1" smtClean="0">
                <a:solidFill>
                  <a:schemeClr val="tx1"/>
                </a:solidFill>
                <a:effectLst/>
                <a:latin typeface="+mn-lt"/>
                <a:ea typeface="+mn-ea"/>
                <a:cs typeface="+mn-cs"/>
              </a:rPr>
              <a:t>dometrium</a:t>
            </a:r>
            <a:r>
              <a:rPr lang="en-US" sz="1200" kern="1200" dirty="0" smtClean="0">
                <a:solidFill>
                  <a:schemeClr val="tx1"/>
                </a:solidFill>
                <a:effectLst/>
                <a:latin typeface="+mn-lt"/>
                <a:ea typeface="+mn-ea"/>
                <a:cs typeface="+mn-cs"/>
              </a:rPr>
              <a:t>, post-</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administration of estrogen therapy may promote re-epithelialization and form a </a:t>
            </a:r>
            <a:r>
              <a:rPr lang="en-US" sz="1200" kern="1200" dirty="0" err="1" smtClean="0">
                <a:solidFill>
                  <a:schemeClr val="tx1"/>
                </a:solidFill>
                <a:effectLst/>
                <a:latin typeface="+mn-lt"/>
                <a:ea typeface="+mn-ea"/>
                <a:cs typeface="+mn-cs"/>
              </a:rPr>
              <a:t>func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tional</a:t>
            </a:r>
            <a:r>
              <a:rPr lang="en-US" sz="1200" kern="1200" dirty="0" smtClean="0">
                <a:solidFill>
                  <a:schemeClr val="tx1"/>
                </a:solidFill>
                <a:effectLst/>
                <a:latin typeface="+mn-lt"/>
                <a:ea typeface="+mn-ea"/>
                <a:cs typeface="+mn-cs"/>
              </a:rPr>
              <a:t> separation of the uterine walls. Although </a:t>
            </a:r>
            <a:r>
              <a:rPr lang="en-US" sz="1200" kern="1200" dirty="0" err="1" smtClean="0">
                <a:solidFill>
                  <a:schemeClr val="tx1"/>
                </a:solidFill>
                <a:effectLst/>
                <a:latin typeface="+mn-lt"/>
                <a:ea typeface="+mn-ea"/>
                <a:cs typeface="+mn-cs"/>
              </a:rPr>
              <a:t>Romer</a:t>
            </a:r>
            <a:r>
              <a:rPr lang="en-US" sz="1200" kern="1200" dirty="0" smtClean="0">
                <a:solidFill>
                  <a:schemeClr val="tx1"/>
                </a:solidFill>
                <a:effectLst/>
                <a:latin typeface="+mn-lt"/>
                <a:ea typeface="+mn-ea"/>
                <a:cs typeface="+mn-cs"/>
              </a:rPr>
              <a:t> et al [53] concluded that there are no benefits to preoperative estrogen therapy for intrauterine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 study con- ducted by </a:t>
            </a:r>
            <a:r>
              <a:rPr lang="en-US" sz="1200" kern="1200" dirty="0" err="1" smtClean="0">
                <a:solidFill>
                  <a:schemeClr val="tx1"/>
                </a:solidFill>
                <a:effectLst/>
                <a:latin typeface="+mn-lt"/>
                <a:ea typeface="+mn-ea"/>
                <a:cs typeface="+mn-cs"/>
              </a:rPr>
              <a:t>Nayak</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Bremmer</a:t>
            </a:r>
            <a:r>
              <a:rPr lang="en-US" sz="1200" kern="1200" dirty="0" smtClean="0">
                <a:solidFill>
                  <a:schemeClr val="tx1"/>
                </a:solidFill>
                <a:effectLst/>
                <a:latin typeface="+mn-lt"/>
                <a:ea typeface="+mn-ea"/>
                <a:cs typeface="+mn-cs"/>
              </a:rPr>
              <a:t> [42] opposed this conclusion. Preoperative administration of estrogens was supposed to stimulate endometrial proliferation so that endometrial thickness would be optimal and easily recognized at </a:t>
            </a:r>
            <a:r>
              <a:rPr lang="en-US" sz="1200" kern="1200" dirty="0" err="1" smtClean="0">
                <a:solidFill>
                  <a:schemeClr val="tx1"/>
                </a:solidFill>
                <a:effectLst/>
                <a:latin typeface="+mn-lt"/>
                <a:ea typeface="+mn-ea"/>
                <a:cs typeface="+mn-cs"/>
              </a:rPr>
              <a:t>transab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dominal</a:t>
            </a:r>
            <a:r>
              <a:rPr lang="en-US" sz="1200" kern="1200" dirty="0" smtClean="0">
                <a:solidFill>
                  <a:schemeClr val="tx1"/>
                </a:solidFill>
                <a:effectLst/>
                <a:latin typeface="+mn-lt"/>
                <a:ea typeface="+mn-ea"/>
                <a:cs typeface="+mn-cs"/>
              </a:rPr>
              <a:t> ultrasound when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was performed. It was particularly helpful because of poor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visualiza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tion</a:t>
            </a:r>
            <a:r>
              <a:rPr lang="en-US" sz="1200" kern="1200" dirty="0" smtClean="0">
                <a:solidFill>
                  <a:schemeClr val="tx1"/>
                </a:solidFill>
                <a:effectLst/>
                <a:latin typeface="+mn-lt"/>
                <a:ea typeface="+mn-ea"/>
                <a:cs typeface="+mn-cs"/>
              </a:rPr>
              <a:t> of the inside of the uterine cavity in women with severe IUA. This in turn may reduce the likelihood of uterine </a:t>
            </a:r>
            <a:r>
              <a:rPr lang="en-US" sz="1200" kern="1200" dirty="0" err="1" smtClean="0">
                <a:solidFill>
                  <a:schemeClr val="tx1"/>
                </a:solidFill>
                <a:effectLst/>
                <a:latin typeface="+mn-lt"/>
                <a:ea typeface="+mn-ea"/>
                <a:cs typeface="+mn-cs"/>
              </a:rPr>
              <a:t>perfo</a:t>
            </a:r>
            <a:r>
              <a:rPr lang="en-US" sz="1200" kern="1200" dirty="0" smtClean="0">
                <a:solidFill>
                  <a:schemeClr val="tx1"/>
                </a:solidFill>
                <a:effectLst/>
                <a:latin typeface="+mn-lt"/>
                <a:ea typeface="+mn-ea"/>
                <a:cs typeface="+mn-cs"/>
              </a:rPr>
              <a:t>- ration that can occur during repair. In the present systematic review, we found only one study that used estrogen as </a:t>
            </a:r>
            <a:r>
              <a:rPr lang="en-US" sz="1200" kern="1200" dirty="0" err="1" smtClean="0">
                <a:solidFill>
                  <a:schemeClr val="tx1"/>
                </a:solidFill>
                <a:effectLst/>
                <a:latin typeface="+mn-lt"/>
                <a:ea typeface="+mn-ea"/>
                <a:cs typeface="+mn-cs"/>
              </a:rPr>
              <a:t>preop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erative</a:t>
            </a:r>
            <a:r>
              <a:rPr lang="en-US" sz="1200" kern="1200" dirty="0" smtClean="0">
                <a:solidFill>
                  <a:schemeClr val="tx1"/>
                </a:solidFill>
                <a:effectLst/>
                <a:latin typeface="+mn-lt"/>
                <a:ea typeface="+mn-ea"/>
                <a:cs typeface="+mn-cs"/>
              </a:rPr>
              <a:t> therapy [32].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12</a:t>
            </a:fld>
            <a:endParaRPr lang="en-US"/>
          </a:p>
        </p:txBody>
      </p:sp>
    </p:spTree>
    <p:extLst>
      <p:ext uri="{BB962C8B-B14F-4D97-AF65-F5344CB8AC3E}">
        <p14:creationId xmlns:p14="http://schemas.microsoft.com/office/powerpoint/2010/main" val="1126645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Because of the lack of randomized control trials (RCT), observational studies (prospective/retrospective cohort and case-control studies) were included for review. To our knowledge, no study focused solely on com- paring the efficacy of estrogen as an adjunctive therapy in patients with IUA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Therefore, all studies that examined outcomes after various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methods, with or without post-procedural estrogen therapy, were con- </a:t>
            </a:r>
            <a:r>
              <a:rPr lang="en-US" sz="1200" kern="1200" dirty="0" err="1" smtClean="0">
                <a:solidFill>
                  <a:schemeClr val="tx1"/>
                </a:solidFill>
                <a:effectLst/>
                <a:latin typeface="+mn-lt"/>
                <a:ea typeface="+mn-ea"/>
                <a:cs typeface="+mn-cs"/>
              </a:rPr>
              <a:t>sidered</a:t>
            </a:r>
            <a:r>
              <a:rPr lang="en-US" sz="1200" kern="1200" dirty="0" smtClean="0">
                <a:solidFill>
                  <a:schemeClr val="tx1"/>
                </a:solidFill>
                <a:effectLst/>
                <a:latin typeface="+mn-lt"/>
                <a:ea typeface="+mn-ea"/>
                <a:cs typeface="+mn-cs"/>
              </a:rPr>
              <a:t> eligible for this systematic review. A meta-analysis was not performed because of the heterogeneity of the in- </a:t>
            </a:r>
            <a:r>
              <a:rPr lang="en-US" sz="1200" kern="1200" dirty="0" err="1" smtClean="0">
                <a:solidFill>
                  <a:schemeClr val="tx1"/>
                </a:solidFill>
                <a:effectLst/>
                <a:latin typeface="+mn-lt"/>
                <a:ea typeface="+mn-ea"/>
                <a:cs typeface="+mn-cs"/>
              </a:rPr>
              <a:t>cluded</a:t>
            </a:r>
            <a:r>
              <a:rPr lang="en-US" sz="1200" kern="1200" dirty="0" smtClean="0">
                <a:solidFill>
                  <a:schemeClr val="tx1"/>
                </a:solidFill>
                <a:effectLst/>
                <a:latin typeface="+mn-lt"/>
                <a:ea typeface="+mn-ea"/>
                <a:cs typeface="+mn-cs"/>
              </a:rPr>
              <a:t> studies. There was a wide range of clinical diversity in terms of the adhesion staging system, the methods used for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and ancillary treatments, which con- founded our attempt at meta-analysis.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Twenty-six studies were identified that reported use of hormone therapy as ancillary treatment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Of these studies, 19 used at least one of the following methods: intrauterine device, Foley catheter, hyaluronic acid gel, or amnion graft, in addition to hormone therapy as ancillary treatment. In 7 studies, hormone therapy was used as a single ancillary treatment. In 2 studies, no adjunctive </a:t>
            </a:r>
            <a:r>
              <a:rPr lang="en-US" sz="1200" kern="1200" dirty="0" err="1" smtClean="0">
                <a:solidFill>
                  <a:schemeClr val="tx1"/>
                </a:solidFill>
                <a:effectLst/>
                <a:latin typeface="+mn-lt"/>
                <a:ea typeface="+mn-ea"/>
                <a:cs typeface="+mn-cs"/>
              </a:rPr>
              <a:t>ther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apy</a:t>
            </a:r>
            <a:r>
              <a:rPr lang="en-US" sz="1200" kern="1200" dirty="0" smtClean="0">
                <a:solidFill>
                  <a:schemeClr val="tx1"/>
                </a:solidFill>
                <a:effectLst/>
                <a:latin typeface="+mn-lt"/>
                <a:ea typeface="+mn-ea"/>
                <a:cs typeface="+mn-cs"/>
              </a:rPr>
              <a:t> was used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Meta-analysis could not be performed because of the differences in treatment methods in these articles. There was a wide range of reported menstrual and fertility outcomes. Better menstrual and fertility outcomes were associated with use of estrogen in combination with other methods of ancillary treatment. At present, hormone therapy, in particular estrogen therapy, is beneficial in patients with IUA, regardless of stage of adhesions. However, estrogen therapy needs to be combined with ancillary treatment to obtain maximal outcomes, in particular in patients with moderate to severe IUA.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6 of 7 studies in which estrogen therapy alone was used as ancillary treatment, the clinical outcome was satisfactory. However, 1 study reported a relatively poor clinical out- come, with restored menstrual flow in only 9 of 40 patients (22.5%), which was far less compared to what was reported in many other studies [9]. This could be explained in that en- </a:t>
            </a:r>
            <a:r>
              <a:rPr lang="en-US" sz="1200" kern="1200" dirty="0" err="1" smtClean="0">
                <a:solidFill>
                  <a:schemeClr val="tx1"/>
                </a:solidFill>
                <a:effectLst/>
                <a:latin typeface="+mn-lt"/>
                <a:ea typeface="+mn-ea"/>
                <a:cs typeface="+mn-cs"/>
              </a:rPr>
              <a:t>dometrial</a:t>
            </a:r>
            <a:r>
              <a:rPr lang="en-US" sz="1200" kern="1200" dirty="0" smtClean="0">
                <a:solidFill>
                  <a:schemeClr val="tx1"/>
                </a:solidFill>
                <a:effectLst/>
                <a:latin typeface="+mn-lt"/>
                <a:ea typeface="+mn-ea"/>
                <a:cs typeface="+mn-cs"/>
              </a:rPr>
              <a:t> atrophy is caused by the adhesions, in particular after tuberculosis limits restoration of menstrual function (22 patients had genital tuberculosis). This finding had been supported by other authors whose studies showed that uterine </a:t>
            </a:r>
            <a:r>
              <a:rPr lang="en-US" sz="1200" kern="1200" dirty="0" err="1" smtClean="0">
                <a:solidFill>
                  <a:schemeClr val="tx1"/>
                </a:solidFill>
                <a:effectLst/>
                <a:latin typeface="+mn-lt"/>
                <a:ea typeface="+mn-ea"/>
                <a:cs typeface="+mn-cs"/>
              </a:rPr>
              <a:t>synechiae</a:t>
            </a:r>
            <a:r>
              <a:rPr lang="en-US" sz="1200" kern="1200" dirty="0" smtClean="0">
                <a:solidFill>
                  <a:schemeClr val="tx1"/>
                </a:solidFill>
                <a:effectLst/>
                <a:latin typeface="+mn-lt"/>
                <a:ea typeface="+mn-ea"/>
                <a:cs typeface="+mn-cs"/>
              </a:rPr>
              <a:t> caused by tuberculosis, unlike other causes, was associated with a poor prognosis after </a:t>
            </a:r>
            <a:r>
              <a:rPr lang="en-US" sz="1200" kern="1200" dirty="0" err="1" smtClean="0">
                <a:solidFill>
                  <a:schemeClr val="tx1"/>
                </a:solidFill>
                <a:effectLst/>
                <a:latin typeface="+mn-lt"/>
                <a:ea typeface="+mn-ea"/>
                <a:cs typeface="+mn-cs"/>
              </a:rPr>
              <a:t>hystero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[71,72]. All studies that used estrogen therapy in combination with other ancillary treatments reported high menstrual improvement rates (60% to 100%).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preoperative treatment, estrogen therapy will induce endometrial growth so that endometrial thickness will be optimal and easily recognized at </a:t>
            </a:r>
            <a:r>
              <a:rPr lang="en-US" sz="1200" kern="1200" dirty="0" err="1" smtClean="0">
                <a:solidFill>
                  <a:schemeClr val="tx1"/>
                </a:solidFill>
                <a:effectLst/>
                <a:latin typeface="+mn-lt"/>
                <a:ea typeface="+mn-ea"/>
                <a:cs typeface="+mn-cs"/>
              </a:rPr>
              <a:t>transabdominal</a:t>
            </a:r>
            <a:r>
              <a:rPr lang="en-US" sz="1200" kern="1200" dirty="0" smtClean="0">
                <a:solidFill>
                  <a:schemeClr val="tx1"/>
                </a:solidFill>
                <a:effectLst/>
                <a:latin typeface="+mn-lt"/>
                <a:ea typeface="+mn-ea"/>
                <a:cs typeface="+mn-cs"/>
              </a:rPr>
              <a:t> ultrasound during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reducing the likelihood of uterine </a:t>
            </a:r>
            <a:r>
              <a:rPr lang="en-US" sz="1200" kern="1200" dirty="0" err="1" smtClean="0">
                <a:solidFill>
                  <a:schemeClr val="tx1"/>
                </a:solidFill>
                <a:effectLst/>
                <a:latin typeface="+mn-lt"/>
                <a:ea typeface="+mn-ea"/>
                <a:cs typeface="+mn-cs"/>
              </a:rPr>
              <a:t>perfo</a:t>
            </a:r>
            <a:r>
              <a:rPr lang="en-US" sz="1200" kern="1200" dirty="0" smtClean="0">
                <a:solidFill>
                  <a:schemeClr val="tx1"/>
                </a:solidFill>
                <a:effectLst/>
                <a:latin typeface="+mn-lt"/>
                <a:ea typeface="+mn-ea"/>
                <a:cs typeface="+mn-cs"/>
              </a:rPr>
              <a:t>- ration. The use of estrogen as post-</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treatment is associated with satisfactory clinical and fertility outcomes. As postoperative treatment, administration of estrogen decreases re-formation of IUA by enhancing endometrial regeneration and covering the denuded </a:t>
            </a:r>
            <a:r>
              <a:rPr lang="en-US" sz="1200" kern="1200" dirty="0" err="1" smtClean="0">
                <a:solidFill>
                  <a:schemeClr val="tx1"/>
                </a:solidFill>
                <a:effectLst/>
                <a:latin typeface="+mn-lt"/>
                <a:ea typeface="+mn-ea"/>
                <a:cs typeface="+mn-cs"/>
              </a:rPr>
              <a:t>endometri</a:t>
            </a:r>
            <a:r>
              <a:rPr lang="en-US" sz="1200" kern="1200" dirty="0" smtClean="0">
                <a:solidFill>
                  <a:schemeClr val="tx1"/>
                </a:solidFill>
                <a:effectLst/>
                <a:latin typeface="+mn-lt"/>
                <a:ea typeface="+mn-ea"/>
                <a:cs typeface="+mn-cs"/>
              </a:rPr>
              <a: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13</a:t>
            </a:fld>
            <a:endParaRPr lang="en-US"/>
          </a:p>
        </p:txBody>
      </p:sp>
    </p:spTree>
    <p:extLst>
      <p:ext uri="{BB962C8B-B14F-4D97-AF65-F5344CB8AC3E}">
        <p14:creationId xmlns:p14="http://schemas.microsoft.com/office/powerpoint/2010/main" val="705287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26 studies [5–19,21–31], hormone therapy was used as ancillary treatment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Of these studies, 19 [11–19,23–32] included at least one of the following methods: IUD, Foley catheter, hyaluronic acid gel, or amnion graft, in addition to hormone therapy as ancillary treatment. Seven studies [5–10,22] included hormone therapy as a single ancillary treatment. In 2 studies [20,21], no therapy was administered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Most studies that used estrogen therapy alone as ancillary treatment resulted in satisfactory outcomes. Restoration of menstrual flow rate in these studies was 75% [6] to 100% [5,21], with the exception of one study that reported a poor clinical outcome, with restoration of menstrual flow in only 9 of 40 patients (22.5%) [9]. Nineteen studies [11–19,23–32] used estrogen therapy in combination with at least one other ancillary treatment. These studies reported menstrual improvement rates between 60% [27] and 100% [11,22,24, 25,29,32].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Studies that used </a:t>
            </a:r>
            <a:r>
              <a:rPr lang="en-US" sz="1200" kern="1200" dirty="0" err="1" smtClean="0">
                <a:solidFill>
                  <a:schemeClr val="tx1"/>
                </a:solidFill>
                <a:effectLst/>
                <a:latin typeface="+mn-lt"/>
                <a:ea typeface="+mn-ea"/>
                <a:cs typeface="+mn-cs"/>
              </a:rPr>
              <a:t>estro</a:t>
            </a:r>
            <a:r>
              <a:rPr lang="en-US" sz="1200" kern="1200" dirty="0" smtClean="0">
                <a:solidFill>
                  <a:schemeClr val="tx1"/>
                </a:solidFill>
                <a:effectLst/>
                <a:latin typeface="+mn-lt"/>
                <a:ea typeface="+mn-ea"/>
                <a:cs typeface="+mn-cs"/>
              </a:rPr>
              <a:t>- gen alone as an ancillary treatment reported pregnancy rates between 12.5% [9] and 66.67% [22], and live birth rates between 5% [9] and 48% [6]. Studies that used a com- </a:t>
            </a:r>
            <a:r>
              <a:rPr lang="en-US" sz="1200" kern="1200" dirty="0" err="1" smtClean="0">
                <a:solidFill>
                  <a:schemeClr val="tx1"/>
                </a:solidFill>
                <a:effectLst/>
                <a:latin typeface="+mn-lt"/>
                <a:ea typeface="+mn-ea"/>
                <a:cs typeface="+mn-cs"/>
              </a:rPr>
              <a:t>bination</a:t>
            </a:r>
            <a:r>
              <a:rPr lang="en-US" sz="1200" kern="1200" dirty="0" smtClean="0">
                <a:solidFill>
                  <a:schemeClr val="tx1"/>
                </a:solidFill>
                <a:effectLst/>
                <a:latin typeface="+mn-lt"/>
                <a:ea typeface="+mn-ea"/>
                <a:cs typeface="+mn-cs"/>
              </a:rPr>
              <a:t> of estrogen and other ancillary treatments reported pregnancy rates between 8% [27] and 90% [28], and live birth rates between 5.2% [30] and 70% [28]. Studies that did not use any therapy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[20,21] reported pregnancy rates of 40.9% and 42.5%, respectively, and live birth rates of 27.27%.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rate of restoration of menstrual flow was 4.3%, after 2 surgical procedures, in studies that did not use estrogen; 75% to 100% in studies that used estrogen alone; and 63.8% to 100% in studies that used estrogen in combination with other ancillary treatment.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Pregnancy rates of 40.9% to 42.5% and live birth rate of 27.27% were found in the studies in which estrogen therapy was not used. Stud- </a:t>
            </a:r>
            <a:r>
              <a:rPr lang="en-US" sz="1200" kern="1200" dirty="0" err="1" smtClean="0">
                <a:solidFill>
                  <a:schemeClr val="tx1"/>
                </a:solidFill>
                <a:effectLst/>
                <a:latin typeface="+mn-lt"/>
                <a:ea typeface="+mn-ea"/>
                <a:cs typeface="+mn-cs"/>
              </a:rPr>
              <a:t>ies</a:t>
            </a:r>
            <a:r>
              <a:rPr lang="en-US" sz="1200" kern="1200" dirty="0" smtClean="0">
                <a:solidFill>
                  <a:schemeClr val="tx1"/>
                </a:solidFill>
                <a:effectLst/>
                <a:latin typeface="+mn-lt"/>
                <a:ea typeface="+mn-ea"/>
                <a:cs typeface="+mn-cs"/>
              </a:rPr>
              <a:t> that used estrogen alone as an ancillary treatment re- ported pregnancy rates of 12.5% to 66.67% and live birth rates of 5% to 48%. Studies that used a combination of </a:t>
            </a:r>
            <a:r>
              <a:rPr lang="en-US" sz="1200" kern="1200" dirty="0" err="1" smtClean="0">
                <a:solidFill>
                  <a:schemeClr val="tx1"/>
                </a:solidFill>
                <a:effectLst/>
                <a:latin typeface="+mn-lt"/>
                <a:ea typeface="+mn-ea"/>
                <a:cs typeface="+mn-cs"/>
              </a:rPr>
              <a:t>estro</a:t>
            </a:r>
            <a:r>
              <a:rPr lang="en-US" sz="1200" kern="1200" dirty="0" smtClean="0">
                <a:solidFill>
                  <a:schemeClr val="tx1"/>
                </a:solidFill>
                <a:effectLst/>
                <a:latin typeface="+mn-lt"/>
                <a:ea typeface="+mn-ea"/>
                <a:cs typeface="+mn-cs"/>
              </a:rPr>
              <a:t>- gen and other ancillary treatments reported pregnancy rates of 8% to 90% and live birth rates of 5.2% to 70%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14</a:t>
            </a:fld>
            <a:endParaRPr lang="en-US"/>
          </a:p>
        </p:txBody>
      </p:sp>
    </p:spTree>
    <p:extLst>
      <p:ext uri="{BB962C8B-B14F-4D97-AF65-F5344CB8AC3E}">
        <p14:creationId xmlns:p14="http://schemas.microsoft.com/office/powerpoint/2010/main" val="240411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challenge with </a:t>
            </a:r>
            <a:r>
              <a:rPr lang="en-US" sz="1200" kern="1200" dirty="0" err="1" smtClean="0">
                <a:solidFill>
                  <a:schemeClr val="tx1"/>
                </a:solidFill>
                <a:effectLst/>
                <a:latin typeface="+mn-lt"/>
                <a:ea typeface="+mn-ea"/>
                <a:cs typeface="+mn-cs"/>
              </a:rPr>
              <a:t>Asherman’s</a:t>
            </a:r>
            <a:r>
              <a:rPr lang="en-US" sz="1200" kern="1200" dirty="0" smtClean="0">
                <a:solidFill>
                  <a:schemeClr val="tx1"/>
                </a:solidFill>
                <a:effectLst/>
                <a:latin typeface="+mn-lt"/>
                <a:ea typeface="+mn-ea"/>
                <a:cs typeface="+mn-cs"/>
              </a:rPr>
              <a:t> disease is not the remove the adhesions but to prevent them from coming back. Our objective was to study whether exogenous hormone administration starting immediately after a successful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in patients with M.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reduces the incidence of spontaneous recurrence of adhesions more then the endogen production of hormones. </a:t>
            </a:r>
            <a:endParaRPr lang="en-US" dirty="0" smtClean="0"/>
          </a:p>
          <a:p>
            <a:r>
              <a:rPr lang="en-US" sz="1200" kern="1200" dirty="0" smtClean="0">
                <a:solidFill>
                  <a:schemeClr val="tx1"/>
                </a:solidFill>
                <a:effectLst/>
                <a:latin typeface="+mn-lt"/>
                <a:ea typeface="+mn-ea"/>
                <a:cs typeface="+mn-cs"/>
              </a:rPr>
              <a:t>Design: Single blind randomized controlled trial.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 total of 110 patients with M.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who had a successful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were randomized. </a:t>
            </a:r>
            <a:endParaRPr lang="en-US" dirty="0" smtClean="0"/>
          </a:p>
          <a:p>
            <a:r>
              <a:rPr lang="en-US" sz="1200" kern="1200" dirty="0" smtClean="0">
                <a:solidFill>
                  <a:schemeClr val="tx1"/>
                </a:solidFill>
                <a:effectLst/>
                <a:latin typeface="+mn-lt"/>
                <a:ea typeface="+mn-ea"/>
                <a:cs typeface="+mn-cs"/>
              </a:rPr>
              <a:t>Intervention: After </a:t>
            </a:r>
            <a:r>
              <a:rPr lang="en-US" sz="1200" kern="1200" dirty="0" err="1" smtClean="0">
                <a:solidFill>
                  <a:schemeClr val="tx1"/>
                </a:solidFill>
                <a:effectLst/>
                <a:latin typeface="+mn-lt"/>
                <a:ea typeface="+mn-ea"/>
                <a:cs typeface="+mn-cs"/>
              </a:rPr>
              <a:t>succesfull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(using hysteroscopy with conventional instruments guided by fluoroscopy) an intra uterine shield was inserted in the uterine cavity in all patients. Women who were allocated to the intervention group received a </a:t>
            </a:r>
            <a:r>
              <a:rPr lang="en-US" sz="1200" kern="1200" dirty="0" err="1" smtClean="0">
                <a:solidFill>
                  <a:schemeClr val="tx1"/>
                </a:solidFill>
                <a:effectLst/>
                <a:latin typeface="+mn-lt"/>
                <a:ea typeface="+mn-ea"/>
                <a:cs typeface="+mn-cs"/>
              </a:rPr>
              <a:t>scedule</a:t>
            </a:r>
            <a:r>
              <a:rPr lang="en-US" sz="1200" kern="1200" dirty="0" smtClean="0">
                <a:solidFill>
                  <a:schemeClr val="tx1"/>
                </a:solidFill>
                <a:effectLst/>
                <a:latin typeface="+mn-lt"/>
                <a:ea typeface="+mn-ea"/>
                <a:cs typeface="+mn-cs"/>
              </a:rPr>
              <a:t> with </a:t>
            </a:r>
            <a:r>
              <a:rPr lang="en-US" sz="1200" kern="1200" dirty="0" err="1" smtClean="0">
                <a:solidFill>
                  <a:schemeClr val="tx1"/>
                </a:solidFill>
                <a:effectLst/>
                <a:latin typeface="+mn-lt"/>
                <a:ea typeface="+mn-ea"/>
                <a:cs typeface="+mn-cs"/>
              </a:rPr>
              <a:t>estragen</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norethisteron</a:t>
            </a:r>
            <a:r>
              <a:rPr lang="en-US" sz="1200" kern="1200" dirty="0" smtClean="0">
                <a:solidFill>
                  <a:schemeClr val="tx1"/>
                </a:solidFill>
                <a:effectLst/>
                <a:latin typeface="+mn-lt"/>
                <a:ea typeface="+mn-ea"/>
                <a:cs typeface="+mn-cs"/>
              </a:rPr>
              <a:t> for 40 days post operation. </a:t>
            </a:r>
            <a:endParaRPr lang="en-US" dirty="0" smtClean="0"/>
          </a:p>
          <a:p>
            <a:r>
              <a:rPr lang="en-US" sz="1200" kern="1200" dirty="0" smtClean="0">
                <a:solidFill>
                  <a:schemeClr val="tx1"/>
                </a:solidFill>
                <a:effectLst/>
                <a:latin typeface="+mn-lt"/>
                <a:ea typeface="+mn-ea"/>
                <a:cs typeface="+mn-cs"/>
              </a:rPr>
              <a:t>Measurements and Main Results: A control hysteroscopy was performed by a blinded gynecologist 2-3 months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in all patients. During the 12 months follow up women were asked to monitor their </a:t>
            </a:r>
            <a:r>
              <a:rPr lang="en-US" sz="1200" kern="1200" dirty="0" err="1" smtClean="0">
                <a:solidFill>
                  <a:schemeClr val="tx1"/>
                </a:solidFill>
                <a:effectLst/>
                <a:latin typeface="+mn-lt"/>
                <a:ea typeface="+mn-ea"/>
                <a:cs typeface="+mn-cs"/>
              </a:rPr>
              <a:t>bloodloss</a:t>
            </a:r>
            <a:r>
              <a:rPr lang="en-US" sz="1200" kern="1200" dirty="0" smtClean="0">
                <a:solidFill>
                  <a:schemeClr val="tx1"/>
                </a:solidFill>
                <a:effectLst/>
                <a:latin typeface="+mn-lt"/>
                <a:ea typeface="+mn-ea"/>
                <a:cs typeface="+mn-cs"/>
              </a:rPr>
              <a:t> by PBAC and any sign of recurrence of adhesion or re- intervention was monitored. </a:t>
            </a:r>
            <a:endParaRPr lang="en-US" dirty="0" smtClean="0"/>
          </a:p>
          <a:p>
            <a:r>
              <a:rPr lang="en-US" sz="1200" kern="1200" dirty="0" smtClean="0">
                <a:solidFill>
                  <a:schemeClr val="tx1"/>
                </a:solidFill>
                <a:effectLst/>
                <a:latin typeface="+mn-lt"/>
                <a:ea typeface="+mn-ea"/>
                <a:cs typeface="+mn-cs"/>
              </a:rPr>
              <a:t>In the hormone group the percentage of recurrences was slightly lower (but not significant p=0.590) than in the patients that did not receive hormone treatment, respectively 43.6% and 50.0%. </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15</a:t>
            </a:fld>
            <a:endParaRPr lang="en-US"/>
          </a:p>
        </p:txBody>
      </p:sp>
    </p:spTree>
    <p:extLst>
      <p:ext uri="{BB962C8B-B14F-4D97-AF65-F5344CB8AC3E}">
        <p14:creationId xmlns:p14="http://schemas.microsoft.com/office/powerpoint/2010/main" val="1273140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the secondary outcomes no significant difference was shown in pregnancies (Figure 2), restoration of menstrual flow and endometrial thickness. The side effects measured in the treatment group were frequent.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Conclusion: We found no evidence for a positive effect of the use of additional hormones, in women with </a:t>
            </a:r>
            <a:r>
              <a:rPr lang="en-US" sz="1200" kern="1200" dirty="0" err="1" smtClean="0">
                <a:solidFill>
                  <a:schemeClr val="tx1"/>
                </a:solidFill>
                <a:effectLst/>
                <a:latin typeface="+mn-lt"/>
                <a:ea typeface="+mn-ea"/>
                <a:cs typeface="+mn-cs"/>
              </a:rPr>
              <a:t>M.Asherman</a:t>
            </a:r>
            <a:r>
              <a:rPr lang="en-US" sz="1200" kern="1200" dirty="0" smtClean="0">
                <a:solidFill>
                  <a:schemeClr val="tx1"/>
                </a:solidFill>
                <a:effectLst/>
                <a:latin typeface="+mn-lt"/>
                <a:ea typeface="+mn-ea"/>
                <a:cs typeface="+mn-cs"/>
              </a:rPr>
              <a:t> after an initial successful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as tertiary prevention method.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16</a:t>
            </a:fld>
            <a:endParaRPr lang="en-US"/>
          </a:p>
        </p:txBody>
      </p:sp>
    </p:spTree>
    <p:extLst>
      <p:ext uri="{BB962C8B-B14F-4D97-AF65-F5344CB8AC3E}">
        <p14:creationId xmlns:p14="http://schemas.microsoft.com/office/powerpoint/2010/main" val="1154408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Although post-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therapy had been used, some authors chose to perform the office hysteroscopy procedure as soon as </a:t>
            </a:r>
            <a:r>
              <a:rPr lang="en-US" sz="1200" kern="1200" dirty="0" err="1" smtClean="0">
                <a:solidFill>
                  <a:schemeClr val="tx1"/>
                </a:solidFill>
                <a:effectLst/>
                <a:latin typeface="+mn-lt"/>
                <a:ea typeface="+mn-ea"/>
                <a:cs typeface="+mn-cs"/>
              </a:rPr>
              <a:t>possi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ble</a:t>
            </a:r>
            <a:r>
              <a:rPr lang="en-US" sz="1200" kern="1200" dirty="0" smtClean="0">
                <a:solidFill>
                  <a:schemeClr val="tx1"/>
                </a:solidFill>
                <a:effectLst/>
                <a:latin typeface="+mn-lt"/>
                <a:ea typeface="+mn-ea"/>
                <a:cs typeface="+mn-cs"/>
              </a:rPr>
              <a:t> to prevent newly formation of IUA. According to the well-known healing process of fibroplasia, a measurable increase in wound tensile strength by collagen bundles does not begin before 4 to 5 days after injury [50,51], and before this, the wound is held together only by weak fibrous adhesions. The adhesive process can be progressive; therefore, early intervention may be essential for prognosis. Yang et al [52] stated that office hysteroscopy within 2 weeks is an effective procedure to separate newly formed IUA. In their study, </a:t>
            </a:r>
            <a:r>
              <a:rPr lang="en-US" sz="1200" kern="1200" dirty="0" err="1" smtClean="0">
                <a:solidFill>
                  <a:schemeClr val="tx1"/>
                </a:solidFill>
                <a:effectLst/>
                <a:latin typeface="+mn-lt"/>
                <a:ea typeface="+mn-ea"/>
                <a:cs typeface="+mn-cs"/>
              </a:rPr>
              <a:t>Pabuccu</a:t>
            </a:r>
            <a:r>
              <a:rPr lang="en-US" sz="1200" kern="1200" dirty="0" smtClean="0">
                <a:solidFill>
                  <a:schemeClr val="tx1"/>
                </a:solidFill>
                <a:effectLst/>
                <a:latin typeface="+mn-lt"/>
                <a:ea typeface="+mn-ea"/>
                <a:cs typeface="+mn-cs"/>
              </a:rPr>
              <a:t> et al [15] concluded that control hysteroscopy should be performed as early as 1 week after the initial procedure to improve the success of the procedure, which may also demonstrate a tendency for higher </a:t>
            </a:r>
            <a:r>
              <a:rPr lang="en-US" sz="1200" kern="1200" dirty="0" err="1" smtClean="0">
                <a:solidFill>
                  <a:schemeClr val="tx1"/>
                </a:solidFill>
                <a:effectLst/>
                <a:latin typeface="+mn-lt"/>
                <a:ea typeface="+mn-ea"/>
                <a:cs typeface="+mn-cs"/>
              </a:rPr>
              <a:t>preg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nancy</a:t>
            </a:r>
            <a:r>
              <a:rPr lang="en-US" sz="1200" kern="1200" dirty="0" smtClean="0">
                <a:solidFill>
                  <a:schemeClr val="tx1"/>
                </a:solidFill>
                <a:effectLst/>
                <a:latin typeface="+mn-lt"/>
                <a:ea typeface="+mn-ea"/>
                <a:cs typeface="+mn-cs"/>
              </a:rPr>
              <a:t> rates. Robinson et al [10] used a small-gauge flexible </a:t>
            </a:r>
            <a:r>
              <a:rPr lang="en-US" sz="1200" kern="1200" dirty="0" err="1" smtClean="0">
                <a:solidFill>
                  <a:schemeClr val="tx1"/>
                </a:solidFill>
                <a:effectLst/>
                <a:latin typeface="+mn-lt"/>
                <a:ea typeface="+mn-ea"/>
                <a:cs typeface="+mn-cs"/>
              </a:rPr>
              <a:t>hysteroscope</a:t>
            </a:r>
            <a:r>
              <a:rPr lang="en-US" sz="1200" kern="1200" dirty="0" smtClean="0">
                <a:solidFill>
                  <a:schemeClr val="tx1"/>
                </a:solidFill>
                <a:effectLst/>
                <a:latin typeface="+mn-lt"/>
                <a:ea typeface="+mn-ea"/>
                <a:cs typeface="+mn-cs"/>
              </a:rPr>
              <a:t> for early postoperative office hysteroscopy and showed that this method was effective for maintenance of cavity patency after primary treatment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17</a:t>
            </a:fld>
            <a:endParaRPr lang="en-US"/>
          </a:p>
        </p:txBody>
      </p:sp>
    </p:spTree>
    <p:extLst>
      <p:ext uri="{BB962C8B-B14F-4D97-AF65-F5344CB8AC3E}">
        <p14:creationId xmlns:p14="http://schemas.microsoft.com/office/powerpoint/2010/main" val="3200113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major long-term complication that all surgeons try to avoid during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is post-operative IUA [40] and is one of the most important factors that can hinder reproductive outcome [41]. Considering the relative frequency of this phenomenon, it is needful to develop new and effective strategies for its prevention [6]. </a:t>
            </a:r>
            <a:endParaRPr lang="en-US" dirty="0" smtClean="0"/>
          </a:p>
          <a:p>
            <a:r>
              <a:rPr lang="en-US" sz="1200" kern="1200" dirty="0" smtClean="0">
                <a:solidFill>
                  <a:schemeClr val="tx1"/>
                </a:solidFill>
                <a:effectLst/>
                <a:latin typeface="+mn-lt"/>
                <a:ea typeface="+mn-ea"/>
                <a:cs typeface="+mn-cs"/>
              </a:rPr>
              <a:t>This review summarized the most recent evidence with regard to proposed measures of post-hysteroscopy IUA prevention, and interesting results found need to be commented.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use of surgical techniques which reduce the use of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should be preferred whenever possible (Level of evidence: 4); (ii) an early second-look hysteroscopy would appear to be an effective preventive, as well as therapeutic, strategy regarding IUA but studies on the topic are too few for relevant evidence; (iii) barriers methods are the most widely used and, among these, gel barriers have been proven to have a significant clinical effect on IUA prevention, because of higher adhesiveness and prolonged residence time on the injured surface (Level of evidence: 1b); (iv) the role of hormonal and antibiotic therapy in the prevention of post-operative IUA is difficult to evaluate as it has been used in association with other prevention strategies in most studies included in our review.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Robust and high quality randomized trials to assess the effectiveness of different anti- adhesion therapies are still needed before one or more of these strategies may be strongly recommended for improving clinical outcomes in women treated by operative hysteroscopy.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have already been analyzed in the other ‘‘Results’’ sub-sessions. Roy et al. [38] in a prospective randomized study evaluated the efficacy of estrogen in preventing IUA following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septal</a:t>
            </a:r>
            <a:r>
              <a:rPr lang="en-US" sz="1200" kern="1200" dirty="0" smtClean="0">
                <a:solidFill>
                  <a:schemeClr val="tx1"/>
                </a:solidFill>
                <a:effectLst/>
                <a:latin typeface="+mn-lt"/>
                <a:ea typeface="+mn-ea"/>
                <a:cs typeface="+mn-cs"/>
              </a:rPr>
              <a:t> resection. Enrolled patients were randomized to receive 2 mg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(group A) or 5 mg folic acid (group B) for 30 days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septal</a:t>
            </a:r>
            <a:r>
              <a:rPr lang="en-US" sz="1200" kern="1200" dirty="0" smtClean="0">
                <a:solidFill>
                  <a:schemeClr val="tx1"/>
                </a:solidFill>
                <a:effectLst/>
                <a:latin typeface="+mn-lt"/>
                <a:ea typeface="+mn-ea"/>
                <a:cs typeface="+mn-cs"/>
              </a:rPr>
              <a:t> resection. At 2 months follow-up, there was no significant difference between the two groups regarding residual septum (p = 0.62). IUA were found in three out of 43 (6.9%) patients in the control group and there were no IUA in the estrogen-only group (n = 42). However, this difference was not statistically significant (p = 0.24).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Considering trauma the major cause of IUA, the application of less invasive surgical strategy (as cold loop technique or the use of bipolar instruments) and the early second-look hysteroscopy showed positive results in IUA prevention, although no controlled randomized trials support them. </a:t>
            </a:r>
            <a:endParaRPr lang="en-US" dirty="0" smtClean="0">
              <a:effectLst/>
            </a:endParaRPr>
          </a:p>
          <a:p>
            <a:r>
              <a:rPr lang="en-US" sz="1200" kern="1200" dirty="0" smtClean="0">
                <a:solidFill>
                  <a:schemeClr val="tx1"/>
                </a:solidFill>
                <a:effectLst/>
                <a:latin typeface="+mn-lt"/>
                <a:ea typeface="+mn-ea"/>
                <a:cs typeface="+mn-cs"/>
              </a:rPr>
              <a:t>The strongest evidences found on the topic concern the barrier methods and, particularly, the anti-adhesive gels barrier, as APC and POC gel. They demonstrated a significant effect on IUA prevention, probably because of their higher adhesiveness and prolonged residence time on the injured surface. Achieved data support their use as a safe and effective strategy to improve women’s health, reducing the need for repeat intervention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because of post- operative IUA formation.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20</a:t>
            </a:fld>
            <a:endParaRPr lang="en-US"/>
          </a:p>
        </p:txBody>
      </p:sp>
    </p:spTree>
    <p:extLst>
      <p:ext uri="{BB962C8B-B14F-4D97-AF65-F5344CB8AC3E}">
        <p14:creationId xmlns:p14="http://schemas.microsoft.com/office/powerpoint/2010/main" val="3320240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21</a:t>
            </a:fld>
            <a:endParaRPr lang="en-US"/>
          </a:p>
        </p:txBody>
      </p:sp>
    </p:spTree>
    <p:extLst>
      <p:ext uri="{BB962C8B-B14F-4D97-AF65-F5344CB8AC3E}">
        <p14:creationId xmlns:p14="http://schemas.microsoft.com/office/powerpoint/2010/main" val="2482538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Surgical success may be defined by the restoration of healthy uterine anatomy, the restoration of healthy menses, and the spontaneous recurrence of IUAs after surgery. Another important outcome is fecundity after </a:t>
            </a:r>
            <a:r>
              <a:rPr lang="en-US" sz="1200" kern="1200" dirty="0" err="1" smtClean="0">
                <a:solidFill>
                  <a:schemeClr val="tx1"/>
                </a:solidFill>
                <a:effectLst/>
                <a:latin typeface="+mn-lt"/>
                <a:ea typeface="+mn-ea"/>
                <a:cs typeface="+mn-cs"/>
              </a:rPr>
              <a:t>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gery</a:t>
            </a:r>
            <a:r>
              <a:rPr lang="en-US" sz="1200" kern="1200" dirty="0" smtClean="0">
                <a:solidFill>
                  <a:schemeClr val="tx1"/>
                </a:solidFill>
                <a:effectLst/>
                <a:latin typeface="+mn-lt"/>
                <a:ea typeface="+mn-ea"/>
                <a:cs typeface="+mn-cs"/>
              </a:rPr>
              <a:t> for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syndrome.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TCA was classified as successful if the following criteria were met: a normalization of menstrual blood flow and a restored healthy cavity anatomy, free of adhesions with </a:t>
            </a:r>
            <a:r>
              <a:rPr lang="en-US" sz="1200" kern="1200" dirty="0" err="1" smtClean="0">
                <a:solidFill>
                  <a:schemeClr val="tx1"/>
                </a:solidFill>
                <a:effectLst/>
                <a:latin typeface="+mn-lt"/>
                <a:ea typeface="+mn-ea"/>
                <a:cs typeface="+mn-cs"/>
              </a:rPr>
              <a:t>hys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teroscopic</a:t>
            </a:r>
            <a:r>
              <a:rPr lang="en-US" sz="1200" kern="1200" dirty="0" smtClean="0">
                <a:solidFill>
                  <a:schemeClr val="tx1"/>
                </a:solidFill>
                <a:effectLst/>
                <a:latin typeface="+mn-lt"/>
                <a:ea typeface="+mn-ea"/>
                <a:cs typeface="+mn-cs"/>
              </a:rPr>
              <a:t> visualization of R1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If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is severe, the cavity can be completely unrecognizable, and a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can easily be overlooked during hysteroscopy. We did not attempt a second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in a normalized cavity (feasible for implantation of an embryo) if a </a:t>
            </a:r>
            <a:r>
              <a:rPr lang="en-US" sz="1200" kern="1200" dirty="0" err="1" smtClean="0">
                <a:solidFill>
                  <a:schemeClr val="tx1"/>
                </a:solidFill>
                <a:effectLst/>
                <a:latin typeface="+mn-lt"/>
                <a:ea typeface="+mn-ea"/>
                <a:cs typeface="+mn-cs"/>
              </a:rPr>
              <a:t>hystero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sopic</a:t>
            </a:r>
            <a:r>
              <a:rPr lang="en-US" sz="1200" kern="1200" dirty="0" smtClean="0">
                <a:solidFill>
                  <a:schemeClr val="tx1"/>
                </a:solidFill>
                <a:effectLst/>
                <a:latin typeface="+mn-lt"/>
                <a:ea typeface="+mn-ea"/>
                <a:cs typeface="+mn-cs"/>
              </a:rPr>
              <a:t> view showed only 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in the first attempt.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Because of the high rate of spontaneous adhesion </a:t>
            </a:r>
            <a:r>
              <a:rPr lang="en-US" sz="1200" kern="1200" dirty="0" err="1" smtClean="0">
                <a:solidFill>
                  <a:schemeClr val="tx1"/>
                </a:solidFill>
                <a:effectLst/>
                <a:latin typeface="+mn-lt"/>
                <a:ea typeface="+mn-ea"/>
                <a:cs typeface="+mn-cs"/>
              </a:rPr>
              <a:t>refor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mation</a:t>
            </a:r>
            <a:r>
              <a:rPr lang="en-US" sz="1200" kern="1200" dirty="0" smtClean="0">
                <a:solidFill>
                  <a:schemeClr val="tx1"/>
                </a:solidFill>
                <a:effectLst/>
                <a:latin typeface="+mn-lt"/>
                <a:ea typeface="+mn-ea"/>
                <a:cs typeface="+mn-cs"/>
              </a:rPr>
              <a:t> in our study (27.3%) and in the literature (20%– 62.5%) (28, 29), measures to prevent recurrences of adhesions are important.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a:t>
            </a:fld>
            <a:endParaRPr lang="en-US"/>
          </a:p>
        </p:txBody>
      </p:sp>
    </p:spTree>
    <p:extLst>
      <p:ext uri="{BB962C8B-B14F-4D97-AF65-F5344CB8AC3E}">
        <p14:creationId xmlns:p14="http://schemas.microsoft.com/office/powerpoint/2010/main" val="2704164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major benefit of this technique is the assessment of tubal patency during the procedure as the indicator of proper anatomic restoration of the uterine cavity. Another benefit is early detection of a false route, or perforation.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use of electro-surgery is </a:t>
            </a:r>
            <a:r>
              <a:rPr lang="en-US" sz="1200" kern="1200" dirty="0" err="1" smtClean="0">
                <a:solidFill>
                  <a:schemeClr val="tx1"/>
                </a:solidFill>
                <a:effectLst/>
                <a:latin typeface="+mn-lt"/>
                <a:ea typeface="+mn-ea"/>
                <a:cs typeface="+mn-cs"/>
              </a:rPr>
              <a:t>counterproduc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tive</a:t>
            </a:r>
            <a:r>
              <a:rPr lang="en-US" sz="1200" kern="1200" dirty="0" smtClean="0">
                <a:solidFill>
                  <a:schemeClr val="tx1"/>
                </a:solidFill>
                <a:effectLst/>
                <a:latin typeface="+mn-lt"/>
                <a:ea typeface="+mn-ea"/>
                <a:cs typeface="+mn-cs"/>
              </a:rPr>
              <a:t>; use of these conventional instruments avoids </a:t>
            </a:r>
            <a:r>
              <a:rPr lang="en-US" sz="1200" kern="1200" dirty="0" err="1" smtClean="0">
                <a:solidFill>
                  <a:schemeClr val="tx1"/>
                </a:solidFill>
                <a:effectLst/>
                <a:latin typeface="+mn-lt"/>
                <a:ea typeface="+mn-ea"/>
                <a:cs typeface="+mn-cs"/>
              </a:rPr>
              <a:t>endome</a:t>
            </a:r>
            <a:r>
              <a:rPr lang="en-US" sz="1200" kern="1200" dirty="0" smtClean="0">
                <a:solidFill>
                  <a:schemeClr val="tx1"/>
                </a:solidFill>
                <a:effectLst/>
                <a:latin typeface="+mn-lt"/>
                <a:ea typeface="+mn-ea"/>
                <a:cs typeface="+mn-cs"/>
              </a:rPr>
              <a:t>- trial destruction by electrical energy.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used fluoroscopic control but there are different </a:t>
            </a:r>
            <a:r>
              <a:rPr lang="en-US" sz="1200" kern="1200" dirty="0" err="1" smtClean="0">
                <a:solidFill>
                  <a:schemeClr val="tx1"/>
                </a:solidFill>
                <a:effectLst/>
                <a:latin typeface="+mn-lt"/>
                <a:ea typeface="+mn-ea"/>
                <a:cs typeface="+mn-cs"/>
              </a:rPr>
              <a:t>mo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dalities</a:t>
            </a:r>
            <a:r>
              <a:rPr lang="en-US" sz="1200" kern="1200" dirty="0" smtClean="0">
                <a:solidFill>
                  <a:schemeClr val="tx1"/>
                </a:solidFill>
                <a:effectLst/>
                <a:latin typeface="+mn-lt"/>
                <a:ea typeface="+mn-ea"/>
                <a:cs typeface="+mn-cs"/>
              </a:rPr>
              <a:t> for control in this type of surgery such as laparoscopy or ultrasound. There is no golden standard nor is there any </a:t>
            </a:r>
            <a:r>
              <a:rPr lang="en-US" sz="1200" kern="1200" dirty="0" err="1" smtClean="0">
                <a:solidFill>
                  <a:schemeClr val="tx1"/>
                </a:solidFill>
                <a:effectLst/>
                <a:latin typeface="+mn-lt"/>
                <a:ea typeface="+mn-ea"/>
                <a:cs typeface="+mn-cs"/>
              </a:rPr>
              <a:t>ev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idence</a:t>
            </a:r>
            <a:r>
              <a:rPr lang="en-US" sz="1200" kern="1200" dirty="0" smtClean="0">
                <a:solidFill>
                  <a:schemeClr val="tx1"/>
                </a:solidFill>
                <a:effectLst/>
                <a:latin typeface="+mn-lt"/>
                <a:ea typeface="+mn-ea"/>
                <a:cs typeface="+mn-cs"/>
              </a:rPr>
              <a:t> that one method is superior to the other. The benefit of fluoroscopy in our experience is that it identifies ‘blocked areas of obscured endometrium behind or above adhesions (10). A further benefit of this technique is the assessment of tubal patency during the procedure, as it is one of the land- marks of a proper anatomical restoration of the uterine cavity. Besides, a false route or perforation can be detected earlier. Our complication (perforation) rate varied between 2.5% in the first attempt to 4.8% in the third attempt, this is a lower than reported in the literature (17). The low complication rate could be contributed by the fluoroscopic control.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fluoroscopic guidance. In- </a:t>
            </a:r>
            <a:r>
              <a:rPr lang="en-US" sz="1200" kern="1200" dirty="0" err="1" smtClean="0">
                <a:solidFill>
                  <a:schemeClr val="tx1"/>
                </a:solidFill>
                <a:effectLst/>
                <a:latin typeface="+mn-lt"/>
                <a:ea typeface="+mn-ea"/>
                <a:cs typeface="+mn-cs"/>
              </a:rPr>
              <a:t>jection</a:t>
            </a:r>
            <a:r>
              <a:rPr lang="en-US" sz="1200" kern="1200" dirty="0" smtClean="0">
                <a:solidFill>
                  <a:schemeClr val="tx1"/>
                </a:solidFill>
                <a:effectLst/>
                <a:latin typeface="+mn-lt"/>
                <a:ea typeface="+mn-ea"/>
                <a:cs typeface="+mn-cs"/>
              </a:rPr>
              <a:t> of radiopaque contrast medium under image- intensifier control delineates pockets of normal cavity and identifies the formation of a false passage reducing the risk of uterine perforation. Regarding the proposed fluoroscopic technique, we think that the same results may be achieved with the use of </a:t>
            </a:r>
            <a:r>
              <a:rPr lang="en-US" sz="1200" kern="1200" dirty="0" err="1" smtClean="0">
                <a:solidFill>
                  <a:schemeClr val="tx1"/>
                </a:solidFill>
                <a:effectLst/>
                <a:latin typeface="+mn-lt"/>
                <a:ea typeface="+mn-ea"/>
                <a:cs typeface="+mn-cs"/>
              </a:rPr>
              <a:t>sonographic</a:t>
            </a:r>
            <a:r>
              <a:rPr lang="en-US" sz="1200" kern="1200" dirty="0" smtClean="0">
                <a:solidFill>
                  <a:schemeClr val="tx1"/>
                </a:solidFill>
                <a:effectLst/>
                <a:latin typeface="+mn-lt"/>
                <a:ea typeface="+mn-ea"/>
                <a:cs typeface="+mn-cs"/>
              </a:rPr>
              <a:t> control of the surgical procedure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Some claim that scars are too dense to cut with scissors and that the use of energy sources results in less bleeding (Chapman and Chapman, 1996; Newton et al., 1989). However, the author has used only scissors successfully in more than 1500 </a:t>
            </a:r>
            <a:r>
              <a:rPr lang="en-US" sz="1200" kern="1200" dirty="0" err="1" smtClean="0">
                <a:solidFill>
                  <a:schemeClr val="tx1"/>
                </a:solidFill>
                <a:effectLst/>
                <a:latin typeface="+mn-lt"/>
                <a:ea typeface="+mn-ea"/>
                <a:cs typeface="+mn-cs"/>
              </a:rPr>
              <a:t>proce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dures</a:t>
            </a:r>
            <a:r>
              <a:rPr lang="en-US" sz="1200" kern="1200" dirty="0" smtClean="0">
                <a:solidFill>
                  <a:schemeClr val="tx1"/>
                </a:solidFill>
                <a:effectLst/>
                <a:latin typeface="+mn-lt"/>
                <a:ea typeface="+mn-ea"/>
                <a:cs typeface="+mn-cs"/>
              </a:rPr>
              <a:t>; moreover, it is myometrium, not scars, that bleeds. Although advocates claim that the collateral thermal dam- age is minimal, thermal injury spreads well beyond the site of application (</a:t>
            </a:r>
            <a:r>
              <a:rPr lang="en-US" sz="1200" kern="1200" dirty="0" err="1" smtClean="0">
                <a:solidFill>
                  <a:schemeClr val="tx1"/>
                </a:solidFill>
                <a:effectLst/>
                <a:latin typeface="+mn-lt"/>
                <a:ea typeface="+mn-ea"/>
                <a:cs typeface="+mn-cs"/>
              </a:rPr>
              <a:t>Panayotidis</a:t>
            </a:r>
            <a:r>
              <a:rPr lang="en-US" sz="1200" kern="1200" dirty="0" smtClean="0">
                <a:solidFill>
                  <a:schemeClr val="tx1"/>
                </a:solidFill>
                <a:effectLst/>
                <a:latin typeface="+mn-lt"/>
                <a:ea typeface="+mn-ea"/>
                <a:cs typeface="+mn-cs"/>
              </a:rPr>
              <a:t> et al., 2009; Duffy et al., 1992). Although such spread is only 2mm with a potassium- </a:t>
            </a:r>
            <a:r>
              <a:rPr lang="en-US" sz="1200" kern="1200" dirty="0" err="1" smtClean="0">
                <a:solidFill>
                  <a:schemeClr val="tx1"/>
                </a:solidFill>
                <a:effectLst/>
                <a:latin typeface="+mn-lt"/>
                <a:ea typeface="+mn-ea"/>
                <a:cs typeface="+mn-cs"/>
              </a:rPr>
              <a:t>titanyl</a:t>
            </a:r>
            <a:r>
              <a:rPr lang="en-US" sz="1200" kern="1200" dirty="0" smtClean="0">
                <a:solidFill>
                  <a:schemeClr val="tx1"/>
                </a:solidFill>
                <a:effectLst/>
                <a:latin typeface="+mn-lt"/>
                <a:ea typeface="+mn-ea"/>
                <a:cs typeface="+mn-cs"/>
              </a:rPr>
              <a:t>-phosphate (KTP) laser, the depth of injury approaches 1 cm with an neodymium-doped yttrium </a:t>
            </a:r>
            <a:r>
              <a:rPr lang="en-US" sz="1200" kern="1200" dirty="0" err="1" smtClean="0">
                <a:solidFill>
                  <a:schemeClr val="tx1"/>
                </a:solidFill>
                <a:effectLst/>
                <a:latin typeface="+mn-lt"/>
                <a:ea typeface="+mn-ea"/>
                <a:cs typeface="+mn-cs"/>
              </a:rPr>
              <a:t>alumin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ium</a:t>
            </a:r>
            <a:r>
              <a:rPr lang="en-US" sz="1200" kern="1200" dirty="0" smtClean="0">
                <a:solidFill>
                  <a:schemeClr val="tx1"/>
                </a:solidFill>
                <a:effectLst/>
                <a:latin typeface="+mn-lt"/>
                <a:ea typeface="+mn-ea"/>
                <a:cs typeface="+mn-cs"/>
              </a:rPr>
              <a:t> garnet (</a:t>
            </a:r>
            <a:r>
              <a:rPr lang="en-US" sz="1200" kern="1200" dirty="0" err="1" smtClean="0">
                <a:solidFill>
                  <a:schemeClr val="tx1"/>
                </a:solidFill>
                <a:effectLst/>
                <a:latin typeface="+mn-lt"/>
                <a:ea typeface="+mn-ea"/>
                <a:cs typeface="+mn-cs"/>
              </a:rPr>
              <a:t>Nd:YAG</a:t>
            </a:r>
            <a:r>
              <a:rPr lang="en-US" sz="1200" kern="1200" dirty="0" smtClean="0">
                <a:solidFill>
                  <a:schemeClr val="tx1"/>
                </a:solidFill>
                <a:effectLst/>
                <a:latin typeface="+mn-lt"/>
                <a:ea typeface="+mn-ea"/>
                <a:cs typeface="+mn-cs"/>
              </a:rPr>
              <a:t>) laser. If a bipolar electrode is used, the collateral damage is less than that caused by </a:t>
            </a:r>
            <a:r>
              <a:rPr lang="en-US" sz="1200" kern="1200" dirty="0" err="1" smtClean="0">
                <a:solidFill>
                  <a:schemeClr val="tx1"/>
                </a:solidFill>
                <a:effectLst/>
                <a:latin typeface="+mn-lt"/>
                <a:ea typeface="+mn-ea"/>
                <a:cs typeface="+mn-cs"/>
              </a:rPr>
              <a:t>monopolar</a:t>
            </a:r>
            <a:r>
              <a:rPr lang="en-US" sz="1200" kern="1200" dirty="0" smtClean="0">
                <a:solidFill>
                  <a:schemeClr val="tx1"/>
                </a:solidFill>
                <a:effectLst/>
                <a:latin typeface="+mn-lt"/>
                <a:ea typeface="+mn-ea"/>
                <a:cs typeface="+mn-cs"/>
              </a:rPr>
              <a:t> electrodes, especially if the </a:t>
            </a:r>
            <a:r>
              <a:rPr lang="en-US" sz="1200" kern="1200" dirty="0" err="1" smtClean="0">
                <a:solidFill>
                  <a:schemeClr val="tx1"/>
                </a:solidFill>
                <a:effectLst/>
                <a:latin typeface="+mn-lt"/>
                <a:ea typeface="+mn-ea"/>
                <a:cs typeface="+mn-cs"/>
              </a:rPr>
              <a:t>monopolar</a:t>
            </a:r>
            <a:r>
              <a:rPr lang="en-US" sz="1200" kern="1200" dirty="0" smtClean="0">
                <a:solidFill>
                  <a:schemeClr val="tx1"/>
                </a:solidFill>
                <a:effectLst/>
                <a:latin typeface="+mn-lt"/>
                <a:ea typeface="+mn-ea"/>
                <a:cs typeface="+mn-cs"/>
              </a:rPr>
              <a:t> energy had been applied in the coagulation mode. Finally, it is </a:t>
            </a:r>
            <a:r>
              <a:rPr lang="en-US" sz="1200" kern="1200" dirty="0" err="1" smtClean="0">
                <a:solidFill>
                  <a:schemeClr val="tx1"/>
                </a:solidFill>
                <a:effectLst/>
                <a:latin typeface="+mn-lt"/>
                <a:ea typeface="+mn-ea"/>
                <a:cs typeface="+mn-cs"/>
              </a:rPr>
              <a:t>counterintui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tive</a:t>
            </a:r>
            <a:r>
              <a:rPr lang="en-US" sz="1200" kern="1200" dirty="0" smtClean="0">
                <a:solidFill>
                  <a:schemeClr val="tx1"/>
                </a:solidFill>
                <a:effectLst/>
                <a:latin typeface="+mn-lt"/>
                <a:ea typeface="+mn-ea"/>
                <a:cs typeface="+mn-cs"/>
              </a:rPr>
              <a:t> to use the same instruments which cause the necrosis desired to cause endometrial ablation in an area of dam- aged endometrium.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Typically </a:t>
            </a:r>
            <a:r>
              <a:rPr lang="en-US" sz="1200" kern="1200" dirty="0" err="1" smtClean="0">
                <a:solidFill>
                  <a:schemeClr val="tx1"/>
                </a:solidFill>
                <a:effectLst/>
                <a:latin typeface="+mn-lt"/>
                <a:ea typeface="+mn-ea"/>
                <a:cs typeface="+mn-cs"/>
              </a:rPr>
              <a:t>microscissors</a:t>
            </a:r>
            <a:r>
              <a:rPr lang="en-US" sz="1200" kern="1200" dirty="0" smtClean="0">
                <a:solidFill>
                  <a:schemeClr val="tx1"/>
                </a:solidFill>
                <a:effectLst/>
                <a:latin typeface="+mn-lt"/>
                <a:ea typeface="+mn-ea"/>
                <a:cs typeface="+mn-cs"/>
              </a:rPr>
              <a:t> were used to cut </a:t>
            </a:r>
            <a:r>
              <a:rPr lang="en-US" sz="1200" kern="1200" dirty="0" err="1" smtClean="0">
                <a:solidFill>
                  <a:schemeClr val="tx1"/>
                </a:solidFill>
                <a:effectLst/>
                <a:latin typeface="+mn-lt"/>
                <a:ea typeface="+mn-ea"/>
                <a:cs typeface="+mn-cs"/>
              </a:rPr>
              <a:t>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sions</a:t>
            </a:r>
            <a:r>
              <a:rPr lang="en-US" sz="1200" kern="1200" dirty="0" smtClean="0">
                <a:solidFill>
                  <a:schemeClr val="tx1"/>
                </a:solidFill>
                <a:effectLst/>
                <a:latin typeface="+mn-lt"/>
                <a:ea typeface="+mn-ea"/>
                <a:cs typeface="+mn-cs"/>
              </a:rPr>
              <a:t>, usually from the central area (fundus, uterine horn) to the side (uterine horn, fallopian tube orifice). In some cases, the </a:t>
            </a:r>
            <a:r>
              <a:rPr lang="en-US" sz="1200" kern="1200" dirty="0" err="1" smtClean="0">
                <a:solidFill>
                  <a:schemeClr val="tx1"/>
                </a:solidFill>
                <a:effectLst/>
                <a:latin typeface="+mn-lt"/>
                <a:ea typeface="+mn-ea"/>
                <a:cs typeface="+mn-cs"/>
              </a:rPr>
              <a:t>versapoint</a:t>
            </a:r>
            <a:r>
              <a:rPr lang="en-US" sz="1200" kern="1200" dirty="0" smtClean="0">
                <a:solidFill>
                  <a:schemeClr val="tx1"/>
                </a:solidFill>
                <a:effectLst/>
                <a:latin typeface="+mn-lt"/>
                <a:ea typeface="+mn-ea"/>
                <a:cs typeface="+mn-cs"/>
              </a:rPr>
              <a:t> bipolar system was used to cut adhesion of the uterine side walls. Electric loop resection was never used for adhesions.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Hormone therapy was initiated consisting of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4 mg/day for 7 days, then 3 mg/day for 7 days, and then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2 mg/day and </a:t>
            </a:r>
            <a:r>
              <a:rPr lang="en-US" sz="1200" kern="1200" dirty="0" err="1" smtClean="0">
                <a:solidFill>
                  <a:schemeClr val="tx1"/>
                </a:solidFill>
                <a:effectLst/>
                <a:latin typeface="+mn-lt"/>
                <a:ea typeface="+mn-ea"/>
                <a:cs typeface="+mn-cs"/>
              </a:rPr>
              <a:t>medroxyprogester</a:t>
            </a:r>
            <a:r>
              <a:rPr lang="en-US" sz="1200" kern="1200" dirty="0" smtClean="0">
                <a:solidFill>
                  <a:schemeClr val="tx1"/>
                </a:solidFill>
                <a:effectLst/>
                <a:latin typeface="+mn-lt"/>
                <a:ea typeface="+mn-ea"/>
                <a:cs typeface="+mn-cs"/>
              </a:rPr>
              <a:t>- one acetate 10 mg/day for 7 days. After the cessation of bleeding, this treatment was repeated for 2 months.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During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micro-scissors are typically used to cut the adhesions and avoid endometrial injury. For adhesions in the bottom and horn of the uterus, micro-scissors can be handy; however, for dense adhesions in the uterine side walls, micro- scissors are not as effective, and instead we use the </a:t>
            </a:r>
            <a:r>
              <a:rPr lang="en-US" sz="1200" kern="1200" dirty="0" err="1" smtClean="0">
                <a:solidFill>
                  <a:schemeClr val="tx1"/>
                </a:solidFill>
                <a:effectLst/>
                <a:latin typeface="+mn-lt"/>
                <a:ea typeface="+mn-ea"/>
                <a:cs typeface="+mn-cs"/>
              </a:rPr>
              <a:t>Gynecare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Versapoint</a:t>
            </a:r>
            <a:r>
              <a:rPr lang="en-US" sz="1200" kern="1200" dirty="0" smtClean="0">
                <a:solidFill>
                  <a:schemeClr val="tx1"/>
                </a:solidFill>
                <a:effectLst/>
                <a:latin typeface="+mn-lt"/>
                <a:ea typeface="+mn-ea"/>
                <a:cs typeface="+mn-cs"/>
              </a:rPr>
              <a:t> bipolar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system (Ethicon) to </a:t>
            </a:r>
            <a:r>
              <a:rPr lang="en-US" sz="1200" kern="1200" dirty="0" err="1" smtClean="0">
                <a:solidFill>
                  <a:schemeClr val="tx1"/>
                </a:solidFill>
                <a:effectLst/>
                <a:latin typeface="+mn-lt"/>
                <a:ea typeface="+mn-ea"/>
                <a:cs typeface="+mn-cs"/>
              </a:rPr>
              <a:t>sepa</a:t>
            </a:r>
            <a:r>
              <a:rPr lang="en-US" sz="1200" kern="1200" dirty="0" smtClean="0">
                <a:solidFill>
                  <a:schemeClr val="tx1"/>
                </a:solidFill>
                <a:effectLst/>
                <a:latin typeface="+mn-lt"/>
                <a:ea typeface="+mn-ea"/>
                <a:cs typeface="+mn-cs"/>
              </a:rPr>
              <a:t>- rate the adhesions. Although </a:t>
            </a:r>
            <a:r>
              <a:rPr lang="en-US" sz="1200" kern="1200" dirty="0" err="1" smtClean="0">
                <a:solidFill>
                  <a:schemeClr val="tx1"/>
                </a:solidFill>
                <a:effectLst/>
                <a:latin typeface="+mn-lt"/>
                <a:ea typeface="+mn-ea"/>
                <a:cs typeface="+mn-cs"/>
              </a:rPr>
              <a:t>electroloop</a:t>
            </a:r>
            <a:r>
              <a:rPr lang="en-US" sz="1200" kern="1200" dirty="0" smtClean="0">
                <a:solidFill>
                  <a:schemeClr val="tx1"/>
                </a:solidFill>
                <a:effectLst/>
                <a:latin typeface="+mn-lt"/>
                <a:ea typeface="+mn-ea"/>
                <a:cs typeface="+mn-cs"/>
              </a:rPr>
              <a:t> resection has the advantage of accuracy and rapid hemostasis, it may destruct the endometrium [15]. We never use the powered loop to cut the adhesion because the energy of the loop may destruct remnant endometrium, which is crucial for preserving fertility.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23</a:t>
            </a:fld>
            <a:endParaRPr lang="en-US"/>
          </a:p>
        </p:txBody>
      </p:sp>
    </p:spTree>
    <p:extLst>
      <p:ext uri="{BB962C8B-B14F-4D97-AF65-F5344CB8AC3E}">
        <p14:creationId xmlns:p14="http://schemas.microsoft.com/office/powerpoint/2010/main" val="1154097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Finally, we found 5 studies [17–21] investigating the role of suitable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for retained products of </a:t>
            </a:r>
            <a:endParaRPr lang="en-US" dirty="0" smtClean="0"/>
          </a:p>
          <a:p>
            <a:r>
              <a:rPr lang="en-US" sz="1200" kern="1200" dirty="0" smtClean="0">
                <a:solidFill>
                  <a:schemeClr val="tx1"/>
                </a:solidFill>
                <a:effectLst/>
                <a:latin typeface="+mn-lt"/>
                <a:ea typeface="+mn-ea"/>
                <a:cs typeface="+mn-cs"/>
              </a:rPr>
              <a:t>conception (RPC) to prevent post-operative IUA formation (Table 2). Four studies reported the outcomes of patients treated by surgical hysteroscopy alone [17–19,21] whilst one compared the outcomes of patients treated by surgical hysteroscopy with those treated with suction and curettage [20]. A similar surgical technique was described in all 5 studies: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procedure consisted of a gentle, selective separation of the RPC from the underlying endometrium, with no or very limited use of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in order to minimize thermal damage to the </a:t>
            </a:r>
            <a:r>
              <a:rPr lang="en-US" sz="1200" kern="1200" dirty="0" err="1" smtClean="0">
                <a:solidFill>
                  <a:schemeClr val="tx1"/>
                </a:solidFill>
                <a:effectLst/>
                <a:latin typeface="+mn-lt"/>
                <a:ea typeface="+mn-ea"/>
                <a:cs typeface="+mn-cs"/>
              </a:rPr>
              <a:t>endometriu</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Surgical strategy </a:t>
            </a:r>
            <a:endParaRPr lang="en-US" dirty="0" smtClean="0"/>
          </a:p>
          <a:p>
            <a:r>
              <a:rPr lang="en-US" sz="1200" kern="1200" dirty="0" smtClean="0">
                <a:solidFill>
                  <a:schemeClr val="tx1"/>
                </a:solidFill>
                <a:effectLst/>
                <a:latin typeface="+mn-lt"/>
                <a:ea typeface="+mn-ea"/>
                <a:cs typeface="+mn-cs"/>
              </a:rPr>
              <a:t>As a general rule, literature experiences suggest reducing the use of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whenever possible and avoid forced cervical manipulation. </a:t>
            </a:r>
            <a:endParaRPr lang="en-US"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Referring to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myomectomy, the use of ‘‘cold loop’’ technique and/or the bipolar instrumentation seems to be associated to a low rate of post-operative IUA. However, </a:t>
            </a:r>
            <a:r>
              <a:rPr lang="en-US" sz="1200" kern="1200" dirty="0" err="1" smtClean="0">
                <a:solidFill>
                  <a:schemeClr val="tx1"/>
                </a:solidFill>
                <a:effectLst/>
                <a:latin typeface="+mn-lt"/>
                <a:ea typeface="+mn-ea"/>
                <a:cs typeface="+mn-cs"/>
              </a:rPr>
              <a:t>compara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tive</a:t>
            </a:r>
            <a:r>
              <a:rPr lang="en-US" sz="1200" kern="1200" dirty="0" smtClean="0">
                <a:solidFill>
                  <a:schemeClr val="tx1"/>
                </a:solidFill>
                <a:effectLst/>
                <a:latin typeface="+mn-lt"/>
                <a:ea typeface="+mn-ea"/>
                <a:cs typeface="+mn-cs"/>
              </a:rPr>
              <a:t> studies on the topic are lacking and these considerations resulted exclusively from two retrospective case series studies (LE: 4) [14,15]. Moreover, although the use of bipolar instrumentation is generally recommendable because of overall advantages (saline as distending medium, lower risk of </a:t>
            </a:r>
            <a:r>
              <a:rPr lang="en-US" sz="1200" kern="1200" dirty="0" err="1" smtClean="0">
                <a:solidFill>
                  <a:schemeClr val="tx1"/>
                </a:solidFill>
                <a:effectLst/>
                <a:latin typeface="+mn-lt"/>
                <a:ea typeface="+mn-ea"/>
                <a:cs typeface="+mn-cs"/>
              </a:rPr>
              <a:t>hyponatremia</a:t>
            </a:r>
            <a:r>
              <a:rPr lang="en-US" sz="1200" kern="1200" dirty="0" smtClean="0">
                <a:solidFill>
                  <a:schemeClr val="tx1"/>
                </a:solidFill>
                <a:effectLst/>
                <a:latin typeface="+mn-lt"/>
                <a:ea typeface="+mn-ea"/>
                <a:cs typeface="+mn-cs"/>
              </a:rPr>
              <a:t>), there is no evidence that demonstrates the superiority of bipolar over </a:t>
            </a:r>
            <a:r>
              <a:rPr lang="en-US" sz="1200" kern="1200" dirty="0" err="1" smtClean="0">
                <a:solidFill>
                  <a:schemeClr val="tx1"/>
                </a:solidFill>
                <a:effectLst/>
                <a:latin typeface="+mn-lt"/>
                <a:ea typeface="+mn-ea"/>
                <a:cs typeface="+mn-cs"/>
              </a:rPr>
              <a:t>monopolar</a:t>
            </a:r>
            <a:r>
              <a:rPr lang="en-US" sz="1200" kern="1200" dirty="0" smtClean="0">
                <a:solidFill>
                  <a:schemeClr val="tx1"/>
                </a:solidFill>
                <a:effectLst/>
                <a:latin typeface="+mn-lt"/>
                <a:ea typeface="+mn-ea"/>
                <a:cs typeface="+mn-cs"/>
              </a:rPr>
              <a:t> instrumentation in preventing IUA formation. </a:t>
            </a:r>
            <a:endParaRPr lang="en-US" dirty="0" smtClean="0"/>
          </a:p>
          <a:p>
            <a:r>
              <a:rPr lang="en-US" sz="1200" kern="1200" dirty="0" smtClean="0">
                <a:solidFill>
                  <a:schemeClr val="tx1"/>
                </a:solidFill>
                <a:effectLst/>
                <a:latin typeface="+mn-lt"/>
                <a:ea typeface="+mn-ea"/>
                <a:cs typeface="+mn-cs"/>
              </a:rPr>
              <a:t>The use of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loop, without or with minimal use of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for the treatment of RPC has been shown to be associated to a low rate of post-surgical IUA. The obtained data, for the most part, did not come from comparative studies (LE: 4) [17– 19,21] and there was only one prospective study where a control group was used (LE: 2b) [20]. </a:t>
            </a:r>
            <a:endParaRPr lang="en-US" dirty="0" smtClean="0"/>
          </a:p>
          <a:p>
            <a:r>
              <a:rPr lang="en-US" sz="1200" kern="1200" dirty="0" smtClean="0">
                <a:solidFill>
                  <a:schemeClr val="tx1"/>
                </a:solidFill>
                <a:effectLst/>
                <a:latin typeface="+mn-lt"/>
                <a:ea typeface="+mn-ea"/>
                <a:cs typeface="+mn-cs"/>
              </a:rPr>
              <a:t>Overall, in our opinion, adherence to an appropriate </a:t>
            </a:r>
            <a:r>
              <a:rPr lang="en-US" sz="1200" kern="1200" dirty="0" err="1" smtClean="0">
                <a:solidFill>
                  <a:schemeClr val="tx1"/>
                </a:solidFill>
                <a:effectLst/>
                <a:latin typeface="+mn-lt"/>
                <a:ea typeface="+mn-ea"/>
                <a:cs typeface="+mn-cs"/>
              </a:rPr>
              <a:t>hystero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scopic</a:t>
            </a:r>
            <a:r>
              <a:rPr lang="en-US" sz="1200" kern="1200" dirty="0" smtClean="0">
                <a:solidFill>
                  <a:schemeClr val="tx1"/>
                </a:solidFill>
                <a:effectLst/>
                <a:latin typeface="+mn-lt"/>
                <a:ea typeface="+mn-ea"/>
                <a:cs typeface="+mn-cs"/>
              </a:rPr>
              <a:t> technique (i.e. reducing the use of </a:t>
            </a:r>
            <a:r>
              <a:rPr lang="en-US" sz="1200" kern="1200" dirty="0" err="1" smtClean="0">
                <a:solidFill>
                  <a:schemeClr val="tx1"/>
                </a:solidFill>
                <a:effectLst/>
                <a:latin typeface="+mn-lt"/>
                <a:ea typeface="+mn-ea"/>
                <a:cs typeface="+mn-cs"/>
              </a:rPr>
              <a:t>electrosurgery</a:t>
            </a:r>
            <a:r>
              <a:rPr lang="en-US" sz="1200" kern="1200" dirty="0" smtClean="0">
                <a:solidFill>
                  <a:schemeClr val="tx1"/>
                </a:solidFill>
                <a:effectLst/>
                <a:latin typeface="+mn-lt"/>
                <a:ea typeface="+mn-ea"/>
                <a:cs typeface="+mn-cs"/>
              </a:rPr>
              <a:t> and avoiding trauma to the healthy endometrium and myometrium surrounding the lesions) may minimize the risk of post-operative IUA. Prospective, randomized studies comparing surgical </a:t>
            </a:r>
            <a:r>
              <a:rPr lang="en-US" sz="1200" kern="1200" dirty="0" err="1" smtClean="0">
                <a:solidFill>
                  <a:schemeClr val="tx1"/>
                </a:solidFill>
                <a:effectLst/>
                <a:latin typeface="+mn-lt"/>
                <a:ea typeface="+mn-ea"/>
                <a:cs typeface="+mn-cs"/>
              </a:rPr>
              <a:t>techni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ques</a:t>
            </a:r>
            <a:r>
              <a:rPr lang="en-US" sz="1200" kern="1200" dirty="0" smtClean="0">
                <a:solidFill>
                  <a:schemeClr val="tx1"/>
                </a:solidFill>
                <a:effectLst/>
                <a:latin typeface="+mn-lt"/>
                <a:ea typeface="+mn-ea"/>
                <a:cs typeface="+mn-cs"/>
              </a:rPr>
              <a:t> (electrosurgical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cold techniques) and instrumentations (bipolar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monopolar</a:t>
            </a:r>
            <a:r>
              <a:rPr lang="en-US" sz="1200" kern="1200" dirty="0" smtClean="0">
                <a:solidFill>
                  <a:schemeClr val="tx1"/>
                </a:solidFill>
                <a:effectLst/>
                <a:latin typeface="+mn-lt"/>
                <a:ea typeface="+mn-ea"/>
                <a:cs typeface="+mn-cs"/>
              </a:rPr>
              <a:t>) in different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surgeries are needed to definitively confirm these results. </a:t>
            </a:r>
            <a:endParaRPr lang="en-US" dirty="0" smtClean="0"/>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24</a:t>
            </a:fld>
            <a:endParaRPr lang="en-US"/>
          </a:p>
        </p:txBody>
      </p:sp>
    </p:spTree>
    <p:extLst>
      <p:ext uri="{BB962C8B-B14F-4D97-AF65-F5344CB8AC3E}">
        <p14:creationId xmlns:p14="http://schemas.microsoft.com/office/powerpoint/2010/main" val="993791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After complete examination of the uterine cavity and localization of the tubal </a:t>
            </a:r>
            <a:r>
              <a:rPr lang="en-US" sz="1200" kern="1200" dirty="0" err="1" smtClean="0">
                <a:solidFill>
                  <a:schemeClr val="tx1"/>
                </a:solidFill>
                <a:effectLst/>
                <a:latin typeface="+mn-lt"/>
                <a:ea typeface="+mn-ea"/>
                <a:cs typeface="+mn-cs"/>
              </a:rPr>
              <a:t>ostia</a:t>
            </a:r>
            <a:r>
              <a:rPr lang="en-US" sz="1200" kern="1200" dirty="0" smtClean="0">
                <a:solidFill>
                  <a:schemeClr val="tx1"/>
                </a:solidFill>
                <a:effectLst/>
                <a:latin typeface="+mn-lt"/>
                <a:ea typeface="+mn-ea"/>
                <a:cs typeface="+mn-cs"/>
              </a:rPr>
              <a:t>, products of conception were removed under visual guidance using the mechanical action of the </a:t>
            </a:r>
            <a:r>
              <a:rPr lang="en-US" sz="1200" kern="1200" dirty="0" err="1" smtClean="0">
                <a:solidFill>
                  <a:schemeClr val="tx1"/>
                </a:solidFill>
                <a:effectLst/>
                <a:latin typeface="+mn-lt"/>
                <a:ea typeface="+mn-ea"/>
                <a:cs typeface="+mn-cs"/>
              </a:rPr>
              <a:t>resectoscope</a:t>
            </a:r>
            <a:r>
              <a:rPr lang="en-US" sz="1200" kern="1200" dirty="0" smtClean="0">
                <a:solidFill>
                  <a:schemeClr val="tx1"/>
                </a:solidFill>
                <a:effectLst/>
                <a:latin typeface="+mn-lt"/>
                <a:ea typeface="+mn-ea"/>
                <a:cs typeface="+mn-cs"/>
              </a:rPr>
              <a:t> loop without electrical energy in the first instance.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treatment for RPOC had a 3.6% incidence of severe intrauterine adhesions formation in this descriptive series. Women with RPOC occurring after delivery by cesarean section are particularly at risk for development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Second-look hysteroscopy to assess for IUA was performed in four of the studies [4,6–8], in a total of 96 cases. Overall, IUAs were reported in 4/96 cases (weighted prevalence of 5.7%, 95% CI 2.4– 13.0%) (Table 2). Pregnancy outcomes were reported in four studies [5–8], for a total of 120 patients desiring a subsequent pregnancy. The pregnancy rate in those patients was 91/120 (weighted prevalence of 75.4%, 95% CI 66.7–82.3%) (Table 2). Only two studies [5,7] compared the pregnancy rates between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group and the suction and curettage group. The calculated odds ratio for pregnancy in the hysteroscopy versus the curettage groups was 1.7, 95% CI 0.7–3.8, p = 0.1) (Fig. 2). </a:t>
            </a:r>
            <a:endParaRPr lang="en-US" dirty="0" smtClean="0"/>
          </a:p>
          <a:p>
            <a:r>
              <a:rPr lang="en-US" sz="1200" kern="1200" dirty="0" smtClean="0">
                <a:solidFill>
                  <a:schemeClr val="tx1"/>
                </a:solidFill>
                <a:effectLst/>
                <a:latin typeface="+mn-lt"/>
                <a:ea typeface="+mn-ea"/>
                <a:cs typeface="+mn-cs"/>
              </a:rPr>
              <a:t>One of the pathophysiologic mechanisms causing IUA is trauma to the endometrium, which could be exacerbated by the traditional suction and curettage technique. Thus, the </a:t>
            </a:r>
            <a:r>
              <a:rPr lang="en-US" sz="1200" kern="1200" dirty="0" err="1" smtClean="0">
                <a:solidFill>
                  <a:schemeClr val="tx1"/>
                </a:solidFill>
                <a:effectLst/>
                <a:latin typeface="+mn-lt"/>
                <a:ea typeface="+mn-ea"/>
                <a:cs typeface="+mn-cs"/>
              </a:rPr>
              <a:t>hystero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scopic</a:t>
            </a:r>
            <a:r>
              <a:rPr lang="en-US" sz="1200" kern="1200" dirty="0" smtClean="0">
                <a:solidFill>
                  <a:schemeClr val="tx1"/>
                </a:solidFill>
                <a:effectLst/>
                <a:latin typeface="+mn-lt"/>
                <a:ea typeface="+mn-ea"/>
                <a:cs typeface="+mn-cs"/>
              </a:rPr>
              <a:t> technique, in which the trauma to the endometrium is possibly more limited, may yield better results regarding IUA. Our literature search and meta-analysis have identified case series and retrospective cohort studies using this technique, and their combined descriptive results have shown that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treatment of RPOC is safe and effective with complete removal of the uterine content. However, the current available literature lacks enough evidence for us to state that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approach is superior to the traditional suction and curettage approach in terms of IUA rates and future pregnancies. </a:t>
            </a:r>
            <a:endParaRPr lang="en-US" dirty="0" smtClean="0"/>
          </a:p>
          <a:p>
            <a:r>
              <a:rPr lang="en-US" sz="1200" kern="1200" dirty="0" smtClean="0">
                <a:solidFill>
                  <a:schemeClr val="tx1"/>
                </a:solidFill>
                <a:effectLst/>
                <a:latin typeface="+mn-lt"/>
                <a:ea typeface="+mn-ea"/>
                <a:cs typeface="+mn-cs"/>
              </a:rPr>
              <a:t>The incidence of IUA following traditional curettage has been assessed in several prospective studies. Jones [13] reported that 7 out of 78 (8.9%) women undergoing postpartum curettage developed IUA, while </a:t>
            </a:r>
            <a:r>
              <a:rPr lang="en-US" sz="1200" kern="1200" dirty="0" err="1" smtClean="0">
                <a:solidFill>
                  <a:schemeClr val="tx1"/>
                </a:solidFill>
                <a:effectLst/>
                <a:latin typeface="+mn-lt"/>
                <a:ea typeface="+mn-ea"/>
                <a:cs typeface="+mn-cs"/>
              </a:rPr>
              <a:t>Adoni</a:t>
            </a:r>
            <a:r>
              <a:rPr lang="en-US" sz="1200" kern="1200" dirty="0" smtClean="0">
                <a:solidFill>
                  <a:schemeClr val="tx1"/>
                </a:solidFill>
                <a:effectLst/>
                <a:latin typeface="+mn-lt"/>
                <a:ea typeface="+mn-ea"/>
                <a:cs typeface="+mn-cs"/>
              </a:rPr>
              <a:t> et al. [14] and </a:t>
            </a:r>
            <a:r>
              <a:rPr lang="en-US" sz="1200" kern="1200" dirty="0" err="1" smtClean="0">
                <a:solidFill>
                  <a:schemeClr val="tx1"/>
                </a:solidFill>
                <a:effectLst/>
                <a:latin typeface="+mn-lt"/>
                <a:ea typeface="+mn-ea"/>
                <a:cs typeface="+mn-cs"/>
              </a:rPr>
              <a:t>Romer</a:t>
            </a:r>
            <a:r>
              <a:rPr lang="en-US" sz="1200" kern="1200" dirty="0" smtClean="0">
                <a:solidFill>
                  <a:schemeClr val="tx1"/>
                </a:solidFill>
                <a:effectLst/>
                <a:latin typeface="+mn-lt"/>
                <a:ea typeface="+mn-ea"/>
                <a:cs typeface="+mn-cs"/>
              </a:rPr>
              <a:t> [15] reported IUA rates of 15% and 30%, respectively, in women undergoing curettage for missed abortions. In the current meta-analysis, the rate of IUA was evaluated in subset of patients (less than 50%) who underwent second-look hysteroscopy. In these patients, IUA were found to be uncommon, occurring in about 4% of women. </a:t>
            </a:r>
          </a:p>
          <a:p>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Nevertheless, this study did demonstrate a lower incidence of IUA in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group compared to the curettage group – 4.2% versus 30.8%, respectively. </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25</a:t>
            </a:fld>
            <a:endParaRPr lang="en-US"/>
          </a:p>
        </p:txBody>
      </p:sp>
    </p:spTree>
    <p:extLst>
      <p:ext uri="{BB962C8B-B14F-4D97-AF65-F5344CB8AC3E}">
        <p14:creationId xmlns:p14="http://schemas.microsoft.com/office/powerpoint/2010/main" val="1809754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specific role of IUD in the prevention of post-operative IUA is difficult to evaluate as IUD has been used in association with other prevention strategies (hormonal therapy, antibiotics) in most selected literature studies. Referring to secondary </a:t>
            </a:r>
            <a:r>
              <a:rPr lang="en-US" sz="1200" kern="1200" dirty="0" err="1" smtClean="0">
                <a:solidFill>
                  <a:schemeClr val="tx1"/>
                </a:solidFill>
                <a:effectLst/>
                <a:latin typeface="+mn-lt"/>
                <a:ea typeface="+mn-ea"/>
                <a:cs typeface="+mn-cs"/>
              </a:rPr>
              <a:t>preven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tion</a:t>
            </a:r>
            <a:r>
              <a:rPr lang="en-US" sz="1200" kern="1200" dirty="0" smtClean="0">
                <a:solidFill>
                  <a:schemeClr val="tx1"/>
                </a:solidFill>
                <a:effectLst/>
                <a:latin typeface="+mn-lt"/>
                <a:ea typeface="+mn-ea"/>
                <a:cs typeface="+mn-cs"/>
              </a:rPr>
              <a:t>, 3 [23,25,26] out 4 studies selected, showed that IUD is associated to low rate of IUA formation after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giving better results if combined to early second-look hysteroscopy strategy (LE: 1b) [23] or hormonal therapy (LE: 4) [26]. When used alone, the IUD seems to be less effective than intrauterine balloon and Foley catheter (LE: 2b) [25,28].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Most studies referred to the use of a T-shaped IUD; however, an IUD for adhesion prevention should have a large surface and, therefore, a simple T-shaped model does not seem to be adequate [38].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Two identified study </a:t>
            </a:r>
            <a:r>
              <a:rPr lang="en-US" sz="1200" kern="1200" dirty="0" err="1" smtClean="0">
                <a:solidFill>
                  <a:schemeClr val="tx1"/>
                </a:solidFill>
                <a:effectLst/>
                <a:latin typeface="+mn-lt"/>
                <a:ea typeface="+mn-ea"/>
                <a:cs typeface="+mn-cs"/>
              </a:rPr>
              <a:t>demonstrat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a:t>
            </a:r>
            <a:r>
              <a:rPr lang="en-US" sz="1200" kern="1200" dirty="0" smtClean="0">
                <a:solidFill>
                  <a:schemeClr val="tx1"/>
                </a:solidFill>
                <a:effectLst/>
                <a:latin typeface="+mn-lt"/>
                <a:ea typeface="+mn-ea"/>
                <a:cs typeface="+mn-cs"/>
              </a:rPr>
              <a:t> that Foley catheter [25] and uterine balloon [28] seems to be more effective than IUD in secondary prevention when used alone, but there are no-randomized studies (LE: 2b).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Foley catheter seems to be more effective than IUD, but lower than intrauterine balloon. </a:t>
            </a:r>
            <a:endParaRPr lang="en-US" dirty="0" smtClean="0">
              <a:effectLst/>
            </a:endParaRPr>
          </a:p>
          <a:p>
            <a:r>
              <a:rPr lang="en-US" sz="1200" kern="1200" dirty="0" smtClean="0">
                <a:solidFill>
                  <a:schemeClr val="tx1"/>
                </a:solidFill>
                <a:effectLst/>
                <a:latin typeface="+mn-lt"/>
                <a:ea typeface="+mn-ea"/>
                <a:cs typeface="+mn-cs"/>
              </a:rPr>
              <a:t>-  Data on the efficacy of Foley catheter, intrauterine balloon and amnion graft in reduction of post-operative IUA are limited and mostly deriving from non-randomized studies with few patients. </a:t>
            </a:r>
            <a:endParaRPr lang="en-US" dirty="0" smtClean="0">
              <a:effectLst/>
            </a:endParaRPr>
          </a:p>
          <a:p>
            <a:r>
              <a:rPr lang="en-US" sz="1200" kern="1200" dirty="0" smtClean="0">
                <a:solidFill>
                  <a:schemeClr val="tx1"/>
                </a:solidFill>
                <a:effectLst/>
                <a:latin typeface="+mn-lt"/>
                <a:ea typeface="+mn-ea"/>
                <a:cs typeface="+mn-cs"/>
              </a:rPr>
              <a:t>-  Amnion graft (especially if fresh) seems to improve the efficacy of other barrier methods, such as Foley catheter. </a:t>
            </a:r>
            <a:endParaRPr lang="en-US" dirty="0" smtClean="0">
              <a:effectLst/>
            </a:endParaRPr>
          </a:p>
          <a:p>
            <a:r>
              <a:rPr lang="en-US" sz="1200" kern="1200" dirty="0" smtClean="0">
                <a:solidFill>
                  <a:schemeClr val="tx1"/>
                </a:solidFill>
                <a:effectLst/>
                <a:latin typeface="+mn-lt"/>
                <a:ea typeface="+mn-ea"/>
                <a:cs typeface="+mn-cs"/>
              </a:rPr>
              <a:t>4.5. Intrauterine gel </a:t>
            </a:r>
            <a:endParaRPr lang="en-US" dirty="0" smtClean="0">
              <a:effectLst/>
            </a:endParaRPr>
          </a:p>
          <a:p>
            <a:r>
              <a:rPr lang="en-US" sz="1200" kern="1200" dirty="0" smtClean="0">
                <a:solidFill>
                  <a:schemeClr val="tx1"/>
                </a:solidFill>
                <a:effectLst/>
                <a:latin typeface="+mn-lt"/>
                <a:ea typeface="+mn-ea"/>
                <a:cs typeface="+mn-cs"/>
              </a:rPr>
              <a:t>4.5.1. ACP gel </a:t>
            </a:r>
            <a:endParaRPr lang="en-US" dirty="0" smtClean="0">
              <a:effectLst/>
            </a:endParaRPr>
          </a:p>
          <a:p>
            <a:r>
              <a:rPr lang="en-US" sz="1200" kern="1200" dirty="0" smtClean="0">
                <a:solidFill>
                  <a:schemeClr val="tx1"/>
                </a:solidFill>
                <a:effectLst/>
                <a:latin typeface="+mn-lt"/>
                <a:ea typeface="+mn-ea"/>
                <a:cs typeface="+mn-cs"/>
              </a:rPr>
              <a:t>APC gel is particularly suitable for preventing adhesion formation because of its higher adhesiveness and prolonged residence time on the injured surface than unmodified </a:t>
            </a:r>
            <a:r>
              <a:rPr lang="en-US" sz="1200" kern="1200" dirty="0" err="1" smtClean="0">
                <a:solidFill>
                  <a:schemeClr val="tx1"/>
                </a:solidFill>
                <a:effectLst/>
                <a:latin typeface="+mn-lt"/>
                <a:ea typeface="+mn-ea"/>
                <a:cs typeface="+mn-cs"/>
              </a:rPr>
              <a:t>hya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luronic</a:t>
            </a:r>
            <a:r>
              <a:rPr lang="en-US" sz="1200" kern="1200" dirty="0" smtClean="0">
                <a:solidFill>
                  <a:schemeClr val="tx1"/>
                </a:solidFill>
                <a:effectLst/>
                <a:latin typeface="+mn-lt"/>
                <a:ea typeface="+mn-ea"/>
                <a:cs typeface="+mn-cs"/>
              </a:rPr>
              <a:t> acid. Furthermore, its high viscosity and adhesiveness makes it easier to introduce the gel into the uterine cavity [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described by </a:t>
            </a:r>
            <a:r>
              <a:rPr lang="en-US" sz="1200" kern="1200" dirty="0" err="1" smtClean="0">
                <a:solidFill>
                  <a:schemeClr val="tx1"/>
                </a:solidFill>
                <a:effectLst/>
                <a:latin typeface="+mn-lt"/>
                <a:ea typeface="+mn-ea"/>
                <a:cs typeface="+mn-cs"/>
              </a:rPr>
              <a:t>Acunzo</a:t>
            </a:r>
            <a:r>
              <a:rPr lang="en-US" sz="1200" kern="1200" dirty="0" smtClean="0">
                <a:solidFill>
                  <a:schemeClr val="tx1"/>
                </a:solidFill>
                <a:effectLst/>
                <a:latin typeface="+mn-lt"/>
                <a:ea typeface="+mn-ea"/>
                <a:cs typeface="+mn-cs"/>
              </a:rPr>
              <a:t> et al. [5], the introduction of APC gel into the uterine cavity should be performed through the out-flow channel of the </a:t>
            </a:r>
            <a:r>
              <a:rPr lang="en-US" sz="1200" kern="1200" dirty="0" err="1" smtClean="0">
                <a:solidFill>
                  <a:schemeClr val="tx1"/>
                </a:solidFill>
                <a:effectLst/>
                <a:latin typeface="+mn-lt"/>
                <a:ea typeface="+mn-ea"/>
                <a:cs typeface="+mn-cs"/>
              </a:rPr>
              <a:t>resectoscope</a:t>
            </a:r>
            <a:r>
              <a:rPr lang="en-US" sz="1200" kern="1200" dirty="0" smtClean="0">
                <a:solidFill>
                  <a:schemeClr val="tx1"/>
                </a:solidFill>
                <a:effectLst/>
                <a:latin typeface="+mn-lt"/>
                <a:ea typeface="+mn-ea"/>
                <a:cs typeface="+mn-cs"/>
              </a:rPr>
              <a:t> at the end of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while the surgeon </a:t>
            </a:r>
            <a:r>
              <a:rPr lang="en-US" sz="1200" kern="1200" dirty="0" err="1" smtClean="0">
                <a:solidFill>
                  <a:schemeClr val="tx1"/>
                </a:solidFill>
                <a:effectLst/>
                <a:latin typeface="+mn-lt"/>
                <a:ea typeface="+mn-ea"/>
                <a:cs typeface="+mn-cs"/>
              </a:rPr>
              <a:t>progres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sively</a:t>
            </a:r>
            <a:r>
              <a:rPr lang="en-US" sz="1200" kern="1200" dirty="0" smtClean="0">
                <a:solidFill>
                  <a:schemeClr val="tx1"/>
                </a:solidFill>
                <a:effectLst/>
                <a:latin typeface="+mn-lt"/>
                <a:ea typeface="+mn-ea"/>
                <a:cs typeface="+mn-cs"/>
              </a:rPr>
              <a:t> limits the entry of the distension medium through the in- flow channel; the procedure is considered correct and complete when, under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view, the gel seems to have replaced all the liquid medium and the cavity appears completely filled by the gel from tubal </a:t>
            </a:r>
            <a:r>
              <a:rPr lang="en-US" sz="1200" kern="1200" dirty="0" err="1" smtClean="0">
                <a:solidFill>
                  <a:schemeClr val="tx1"/>
                </a:solidFill>
                <a:effectLst/>
                <a:latin typeface="+mn-lt"/>
                <a:ea typeface="+mn-ea"/>
                <a:cs typeface="+mn-cs"/>
              </a:rPr>
              <a:t>ostia</a:t>
            </a:r>
            <a:r>
              <a:rPr lang="en-US" sz="1200" kern="1200" dirty="0" smtClean="0">
                <a:solidFill>
                  <a:schemeClr val="tx1"/>
                </a:solidFill>
                <a:effectLst/>
                <a:latin typeface="+mn-lt"/>
                <a:ea typeface="+mn-ea"/>
                <a:cs typeface="+mn-cs"/>
              </a:rPr>
              <a:t> to internal uterine orifice. Subsequently, ultrasound scans can confirm that ACP gel remains in situ for at least 72 h.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Results from four randomized studies (LE: 1b) demonstrated a significant reduction both in primary and in secondary IUA formation, in patients treated with ACP gel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in comparison with patients treated by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alone. Based on these data the use of ACP gel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should be recommended.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r>
              <a:rPr lang="en-US" sz="1200" kern="1200" dirty="0" smtClean="0">
                <a:solidFill>
                  <a:schemeClr val="tx1"/>
                </a:solidFill>
                <a:effectLst/>
                <a:latin typeface="+mn-lt"/>
                <a:ea typeface="+mn-ea"/>
                <a:cs typeface="+mn-cs"/>
              </a:rPr>
              <a:t>CH gel </a:t>
            </a:r>
            <a:endParaRPr lang="en-US" dirty="0" smtClean="0"/>
          </a:p>
          <a:p>
            <a:r>
              <a:rPr lang="en-US" sz="1200" kern="1200" dirty="0" err="1" smtClean="0">
                <a:solidFill>
                  <a:schemeClr val="tx1"/>
                </a:solidFill>
                <a:effectLst/>
                <a:latin typeface="+mn-lt"/>
                <a:ea typeface="+mn-ea"/>
                <a:cs typeface="+mn-cs"/>
              </a:rPr>
              <a:t>Carboxymethylcellulose</a:t>
            </a:r>
            <a:r>
              <a:rPr lang="en-US" sz="1200" kern="1200" dirty="0" smtClean="0">
                <a:solidFill>
                  <a:schemeClr val="tx1"/>
                </a:solidFill>
                <a:effectLst/>
                <a:latin typeface="+mn-lt"/>
                <a:ea typeface="+mn-ea"/>
                <a:cs typeface="+mn-cs"/>
              </a:rPr>
              <a:t> is a high-molecular weight </a:t>
            </a:r>
            <a:r>
              <a:rPr lang="en-US" sz="1200" kern="1200" dirty="0" err="1" smtClean="0">
                <a:solidFill>
                  <a:schemeClr val="tx1"/>
                </a:solidFill>
                <a:effectLst/>
                <a:latin typeface="+mn-lt"/>
                <a:ea typeface="+mn-ea"/>
                <a:cs typeface="+mn-cs"/>
              </a:rPr>
              <a:t>polysac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charide</a:t>
            </a:r>
            <a:r>
              <a:rPr lang="en-US" sz="1200" kern="1200" dirty="0" smtClean="0">
                <a:solidFill>
                  <a:schemeClr val="tx1"/>
                </a:solidFill>
                <a:effectLst/>
                <a:latin typeface="+mn-lt"/>
                <a:ea typeface="+mn-ea"/>
                <a:cs typeface="+mn-cs"/>
              </a:rPr>
              <a:t> which has a concentration and volume that are inversely correlated with its anti-adhesive effect [42,43]. </a:t>
            </a:r>
            <a:r>
              <a:rPr lang="en-US" sz="1200" kern="1200" dirty="0" err="1" smtClean="0">
                <a:solidFill>
                  <a:schemeClr val="tx1"/>
                </a:solidFill>
                <a:effectLst/>
                <a:latin typeface="+mn-lt"/>
                <a:ea typeface="+mn-ea"/>
                <a:cs typeface="+mn-cs"/>
              </a:rPr>
              <a:t>Carboxycellulose</a:t>
            </a:r>
            <a:r>
              <a:rPr lang="en-US" sz="1200" kern="1200" dirty="0" smtClean="0">
                <a:solidFill>
                  <a:schemeClr val="tx1"/>
                </a:solidFill>
                <a:effectLst/>
                <a:latin typeface="+mn-lt"/>
                <a:ea typeface="+mn-ea"/>
                <a:cs typeface="+mn-cs"/>
              </a:rPr>
              <a:t> with hyaluronic acid is a well-known anti-adhesive material with long-lasting action for about 7 days that is used to separate abutting tissue surfaces [44].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 non-randomized, 8-year-study, the 3 months use of an IUD (</a:t>
            </a:r>
            <a:r>
              <a:rPr lang="en-US" sz="1200" kern="1200" dirty="0" err="1" smtClean="0">
                <a:solidFill>
                  <a:schemeClr val="tx1"/>
                </a:solidFill>
                <a:effectLst/>
                <a:latin typeface="+mn-lt"/>
                <a:ea typeface="+mn-ea"/>
                <a:cs typeface="+mn-cs"/>
              </a:rPr>
              <a:t>Lippes</a:t>
            </a:r>
            <a:r>
              <a:rPr lang="en-US" sz="1200" kern="1200" dirty="0" smtClean="0">
                <a:solidFill>
                  <a:schemeClr val="tx1"/>
                </a:solidFill>
                <a:effectLst/>
                <a:latin typeface="+mn-lt"/>
                <a:ea typeface="+mn-ea"/>
                <a:cs typeface="+mn-cs"/>
              </a:rPr>
              <a:t> loop) placed immediately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synechiolysis</a:t>
            </a:r>
            <a:r>
              <a:rPr lang="en-US" sz="1200" kern="1200" dirty="0" smtClean="0">
                <a:solidFill>
                  <a:schemeClr val="tx1"/>
                </a:solidFill>
                <a:effectLst/>
                <a:latin typeface="+mn-lt"/>
                <a:ea typeface="+mn-ea"/>
                <a:cs typeface="+mn-cs"/>
              </a:rPr>
              <a:t> in 51 women was compared with the post-operative intrauterine insertion of a pediatric Foley catheter (in place for 10 days) in 59 patients treated for the same indication. </a:t>
            </a:r>
            <a:r>
              <a:rPr lang="en-US" sz="1200" kern="1200" dirty="0" err="1" smtClean="0">
                <a:solidFill>
                  <a:schemeClr val="tx1"/>
                </a:solidFill>
                <a:effectLst/>
                <a:latin typeface="+mn-lt"/>
                <a:ea typeface="+mn-ea"/>
                <a:cs typeface="+mn-cs"/>
              </a:rPr>
              <a:t>Orhue</a:t>
            </a:r>
            <a:r>
              <a:rPr lang="en-US" sz="1200" kern="1200" dirty="0" smtClean="0">
                <a:solidFill>
                  <a:schemeClr val="tx1"/>
                </a:solidFill>
                <a:effectLst/>
                <a:latin typeface="+mn-lt"/>
                <a:ea typeface="+mn-ea"/>
                <a:cs typeface="+mn-cs"/>
              </a:rPr>
              <a:t> et al. reported that there was a lower recurrence rate of IUA in the Foley group, assessed by </a:t>
            </a:r>
            <a:r>
              <a:rPr lang="en-US" sz="1200" kern="1200" dirty="0" err="1" smtClean="0">
                <a:solidFill>
                  <a:schemeClr val="tx1"/>
                </a:solidFill>
                <a:effectLst/>
                <a:latin typeface="+mn-lt"/>
                <a:ea typeface="+mn-ea"/>
                <a:cs typeface="+mn-cs"/>
              </a:rPr>
              <a:t>hysterosalpingography</a:t>
            </a:r>
            <a:r>
              <a:rPr lang="en-US" sz="1200" kern="1200" dirty="0" smtClean="0">
                <a:solidFill>
                  <a:schemeClr val="tx1"/>
                </a:solidFill>
                <a:effectLst/>
                <a:latin typeface="+mn-lt"/>
                <a:ea typeface="+mn-ea"/>
                <a:cs typeface="+mn-cs"/>
              </a:rPr>
              <a:t> (HSG) [25].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Roy et al. [26], in a retrospective analysis of 89 patients who had undergone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by </a:t>
            </a:r>
            <a:r>
              <a:rPr lang="en-US" sz="1200" kern="1200" dirty="0" err="1" smtClean="0">
                <a:solidFill>
                  <a:schemeClr val="tx1"/>
                </a:solidFill>
                <a:effectLst/>
                <a:latin typeface="+mn-lt"/>
                <a:ea typeface="+mn-ea"/>
                <a:cs typeface="+mn-cs"/>
              </a:rPr>
              <a:t>monopolar</a:t>
            </a:r>
            <a:r>
              <a:rPr lang="en-US" sz="1200" kern="1200" dirty="0" smtClean="0">
                <a:solidFill>
                  <a:schemeClr val="tx1"/>
                </a:solidFill>
                <a:effectLst/>
                <a:latin typeface="+mn-lt"/>
                <a:ea typeface="+mn-ea"/>
                <a:cs typeface="+mn-cs"/>
              </a:rPr>
              <a:t> electrode knife, analyzed the incidence of IUA recurrence. After all surgical </a:t>
            </a:r>
            <a:r>
              <a:rPr lang="en-US" sz="1200" kern="1200" dirty="0" err="1" smtClean="0">
                <a:solidFill>
                  <a:schemeClr val="tx1"/>
                </a:solidFill>
                <a:effectLst/>
                <a:latin typeface="+mn-lt"/>
                <a:ea typeface="+mn-ea"/>
                <a:cs typeface="+mn-cs"/>
              </a:rPr>
              <a:t>hysteroscopies</a:t>
            </a:r>
            <a:r>
              <a:rPr lang="en-US" sz="1200" kern="1200" dirty="0" smtClean="0">
                <a:solidFill>
                  <a:schemeClr val="tx1"/>
                </a:solidFill>
                <a:effectLst/>
                <a:latin typeface="+mn-lt"/>
                <a:ea typeface="+mn-ea"/>
                <a:cs typeface="+mn-cs"/>
              </a:rPr>
              <a:t>, a T-shaped IUD was inserted and kept in situ for 30 days; moreover, hormonal treatment (estradiol </a:t>
            </a:r>
            <a:r>
              <a:rPr lang="en-US" sz="1200" kern="1200" dirty="0" err="1" smtClean="0">
                <a:solidFill>
                  <a:schemeClr val="tx1"/>
                </a:solidFill>
                <a:effectLst/>
                <a:latin typeface="+mn-lt"/>
                <a:ea typeface="+mn-ea"/>
                <a:cs typeface="+mn-cs"/>
              </a:rPr>
              <a:t>valerate</a:t>
            </a:r>
            <a:r>
              <a:rPr lang="en-US" sz="1200" kern="1200" dirty="0" smtClean="0">
                <a:solidFill>
                  <a:schemeClr val="tx1"/>
                </a:solidFill>
                <a:effectLst/>
                <a:latin typeface="+mn-lt"/>
                <a:ea typeface="+mn-ea"/>
                <a:cs typeface="+mn-cs"/>
              </a:rPr>
              <a:t> 2 mg once daily) was started in all patients for 30 days. Postoperatively, also antibiotics were given to all patients for a period of 5 days. A total  of 77 patients (86.5%) showed no reformation of IUA at follow-up hysteroscopy.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Lin et al. [28] retrospectively compared the efficacy of IUD, intrauterine balloon and hyaluronic acid (HA) gel in the prevention of IUA reformation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for </a:t>
            </a:r>
            <a:r>
              <a:rPr lang="en-US" sz="1200" kern="1200" dirty="0" err="1" smtClean="0">
                <a:solidFill>
                  <a:schemeClr val="tx1"/>
                </a:solidFill>
                <a:effectLst/>
                <a:latin typeface="+mn-lt"/>
                <a:ea typeface="+mn-ea"/>
                <a:cs typeface="+mn-cs"/>
              </a:rPr>
              <a:t>Asherman’s</a:t>
            </a:r>
            <a:r>
              <a:rPr lang="en-US" sz="1200" kern="1200" dirty="0" smtClean="0">
                <a:solidFill>
                  <a:schemeClr val="tx1"/>
                </a:solidFill>
                <a:effectLst/>
                <a:latin typeface="+mn-lt"/>
                <a:ea typeface="+mn-ea"/>
                <a:cs typeface="+mn-cs"/>
              </a:rPr>
              <a:t> syndrome.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28 patients had an IUD (Copper coil, </a:t>
            </a:r>
            <a:r>
              <a:rPr lang="en-US" sz="1200" kern="1200" dirty="0" err="1" smtClean="0">
                <a:solidFill>
                  <a:schemeClr val="tx1"/>
                </a:solidFill>
                <a:effectLst/>
                <a:latin typeface="+mn-lt"/>
                <a:ea typeface="+mn-ea"/>
                <a:cs typeface="+mn-cs"/>
              </a:rPr>
              <a:t>Yandai</a:t>
            </a:r>
            <a:r>
              <a:rPr lang="en-US" sz="1200" kern="1200" dirty="0" smtClean="0">
                <a:solidFill>
                  <a:schemeClr val="tx1"/>
                </a:solidFill>
                <a:effectLst/>
                <a:latin typeface="+mn-lt"/>
                <a:ea typeface="+mn-ea"/>
                <a:cs typeface="+mn-cs"/>
              </a:rPr>
              <a:t> Contraceptive Instrument Company, China) inserted, 20 patients had a specially designed intrauterine balloon (Cook, Australia), 18 patients had HA gel instilled into the uterine cavity. At second-look hysteroscopy, in comparing the efficacy of the three adjuvant measures, Authors found that the balloon appeared to be the most effective whereas the gel appeared to be the least effective. The balloon group resulted in a significantly greater reduction of adhesion score than all groups.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2010, the same authors published a randomized study that compared 3 different methods for preventing postoperative IUA in a cohort of 45 patients with severe IUA [31]. Patients were pre- operatively randomized into 3 groups of 15 patients each.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intrauterine adhesions was followed by insertion of a intrauterine </a:t>
            </a:r>
            <a:r>
              <a:rPr lang="en-US" sz="1200" kern="1200" dirty="0" err="1" smtClean="0">
                <a:solidFill>
                  <a:schemeClr val="tx1"/>
                </a:solidFill>
                <a:effectLst/>
                <a:latin typeface="+mn-lt"/>
                <a:ea typeface="+mn-ea"/>
                <a:cs typeface="+mn-cs"/>
              </a:rPr>
              <a:t>ballon</a:t>
            </a:r>
            <a:r>
              <a:rPr lang="en-US" sz="1200" kern="1200" dirty="0" smtClean="0">
                <a:solidFill>
                  <a:schemeClr val="tx1"/>
                </a:solidFill>
                <a:effectLst/>
                <a:latin typeface="+mn-lt"/>
                <a:ea typeface="+mn-ea"/>
                <a:cs typeface="+mn-cs"/>
              </a:rPr>
              <a:t> alone (group 1) or together with fresh amnion graft (group 2) or dried amnion graft (group 3) for 2 weeks. Moreover, </a:t>
            </a:r>
            <a:r>
              <a:rPr lang="en-US" sz="1200" kern="1200" dirty="0" err="1" smtClean="0">
                <a:solidFill>
                  <a:schemeClr val="tx1"/>
                </a:solidFill>
                <a:effectLst/>
                <a:latin typeface="+mn-lt"/>
                <a:ea typeface="+mn-ea"/>
                <a:cs typeface="+mn-cs"/>
              </a:rPr>
              <a:t>ethinyl</a:t>
            </a:r>
            <a:r>
              <a:rPr lang="en-US" sz="1200" kern="1200" dirty="0" smtClean="0">
                <a:solidFill>
                  <a:schemeClr val="tx1"/>
                </a:solidFill>
                <a:effectLst/>
                <a:latin typeface="+mn-lt"/>
                <a:ea typeface="+mn-ea"/>
                <a:cs typeface="+mn-cs"/>
              </a:rPr>
              <a:t> estradiol (50mg/d), was administered postoperatively for 50 days. At diagnostic </a:t>
            </a:r>
            <a:r>
              <a:rPr lang="en-US" sz="1200" kern="1200" dirty="0" err="1" smtClean="0">
                <a:solidFill>
                  <a:schemeClr val="tx1"/>
                </a:solidFill>
                <a:effectLst/>
                <a:latin typeface="+mn-lt"/>
                <a:ea typeface="+mn-ea"/>
                <a:cs typeface="+mn-cs"/>
              </a:rPr>
              <a:t>hyster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oscopy</a:t>
            </a:r>
            <a:r>
              <a:rPr lang="en-US" sz="1200" kern="1200" dirty="0" smtClean="0">
                <a:solidFill>
                  <a:schemeClr val="tx1"/>
                </a:solidFill>
                <a:effectLst/>
                <a:latin typeface="+mn-lt"/>
                <a:ea typeface="+mn-ea"/>
                <a:cs typeface="+mn-cs"/>
              </a:rPr>
              <a:t>, there was significant improvement in adhesion grade with amnion graft </a:t>
            </a:r>
            <a:r>
              <a:rPr lang="en-US" sz="1200" kern="1200" dirty="0" err="1" smtClean="0">
                <a:solidFill>
                  <a:schemeClr val="tx1"/>
                </a:solidFill>
                <a:effectLst/>
                <a:latin typeface="+mn-lt"/>
                <a:ea typeface="+mn-ea"/>
                <a:cs typeface="+mn-cs"/>
              </a:rPr>
              <a:t>vs</a:t>
            </a:r>
            <a:r>
              <a:rPr lang="en-US" sz="1200" kern="1200" dirty="0" smtClean="0">
                <a:solidFill>
                  <a:schemeClr val="tx1"/>
                </a:solidFill>
                <a:effectLst/>
                <a:latin typeface="+mn-lt"/>
                <a:ea typeface="+mn-ea"/>
                <a:cs typeface="+mn-cs"/>
              </a:rPr>
              <a:t> intrauterine balloon alone (p = 0.003). Improvement was greater with fresh amnion than with dried amnion (p = 0.01).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anti-adhesive gels used in the included studies are: (1) auto-cross-linked hyaluronic acid (ACP) gel (Hyalobarrier1, Gel Endo, Nordic </a:t>
            </a:r>
            <a:r>
              <a:rPr lang="en-US" sz="1200" kern="1200" dirty="0" err="1" smtClean="0">
                <a:solidFill>
                  <a:schemeClr val="tx1"/>
                </a:solidFill>
                <a:effectLst/>
                <a:latin typeface="+mn-lt"/>
                <a:ea typeface="+mn-ea"/>
                <a:cs typeface="+mn-cs"/>
              </a:rPr>
              <a:t>Pharma</a:t>
            </a:r>
            <a:r>
              <a:rPr lang="en-US" sz="1200" kern="1200" dirty="0" smtClean="0">
                <a:solidFill>
                  <a:schemeClr val="tx1"/>
                </a:solidFill>
                <a:effectLst/>
                <a:latin typeface="+mn-lt"/>
                <a:ea typeface="+mn-ea"/>
                <a:cs typeface="+mn-cs"/>
              </a:rPr>
              <a:t>); (2) </a:t>
            </a:r>
            <a:r>
              <a:rPr lang="en-US" sz="1200" kern="1200" dirty="0" err="1" smtClean="0">
                <a:solidFill>
                  <a:schemeClr val="tx1"/>
                </a:solidFill>
                <a:effectLst/>
                <a:latin typeface="+mn-lt"/>
                <a:ea typeface="+mn-ea"/>
                <a:cs typeface="+mn-cs"/>
              </a:rPr>
              <a:t>hyaluronate</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carboxymethylcellulose</a:t>
            </a:r>
            <a:r>
              <a:rPr lang="en-US" sz="1200" kern="1200" dirty="0" smtClean="0">
                <a:solidFill>
                  <a:schemeClr val="tx1"/>
                </a:solidFill>
                <a:effectLst/>
                <a:latin typeface="+mn-lt"/>
                <a:ea typeface="+mn-ea"/>
                <a:cs typeface="+mn-cs"/>
              </a:rPr>
              <a:t> membrane (CH); (3) polyethylene oxide-sodium </a:t>
            </a:r>
            <a:r>
              <a:rPr lang="en-US" sz="1200" kern="1200" dirty="0" err="1" smtClean="0">
                <a:solidFill>
                  <a:schemeClr val="tx1"/>
                </a:solidFill>
                <a:effectLst/>
                <a:latin typeface="+mn-lt"/>
                <a:ea typeface="+mn-ea"/>
                <a:cs typeface="+mn-cs"/>
              </a:rPr>
              <a:t>carboxymethyl</a:t>
            </a:r>
            <a:r>
              <a:rPr lang="en-US" sz="1200" kern="1200" dirty="0" smtClean="0">
                <a:solidFill>
                  <a:schemeClr val="tx1"/>
                </a:solidFill>
                <a:effectLst/>
                <a:latin typeface="+mn-lt"/>
                <a:ea typeface="+mn-ea"/>
                <a:cs typeface="+mn-cs"/>
              </a:rPr>
              <a:t>- cellulose (POC) gel (</a:t>
            </a:r>
            <a:r>
              <a:rPr lang="en-US" sz="1200" kern="1200" dirty="0" err="1" smtClean="0">
                <a:solidFill>
                  <a:schemeClr val="tx1"/>
                </a:solidFill>
                <a:effectLst/>
                <a:latin typeface="+mn-lt"/>
                <a:ea typeface="+mn-ea"/>
                <a:cs typeface="+mn-cs"/>
              </a:rPr>
              <a:t>Intercoatß</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Gynecare</a:t>
            </a:r>
            <a:r>
              <a:rPr lang="en-US" sz="1200" kern="1200" dirty="0" smtClean="0">
                <a:solidFill>
                  <a:schemeClr val="tx1"/>
                </a:solidFill>
                <a:effectLst/>
                <a:latin typeface="+mn-lt"/>
                <a:ea typeface="+mn-ea"/>
                <a:cs typeface="+mn-cs"/>
              </a:rPr>
              <a:t>, division of Ethicon, Inc., Somerville, NJ).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a randomized study, </a:t>
            </a:r>
            <a:r>
              <a:rPr lang="en-US" sz="1200" kern="1200" dirty="0" err="1" smtClean="0">
                <a:solidFill>
                  <a:schemeClr val="tx1"/>
                </a:solidFill>
                <a:effectLst/>
                <a:latin typeface="+mn-lt"/>
                <a:ea typeface="+mn-ea"/>
                <a:cs typeface="+mn-cs"/>
              </a:rPr>
              <a:t>Acunzo</a:t>
            </a:r>
            <a:r>
              <a:rPr lang="en-US" sz="1200" kern="1200" dirty="0" smtClean="0">
                <a:solidFill>
                  <a:schemeClr val="tx1"/>
                </a:solidFill>
                <a:effectLst/>
                <a:latin typeface="+mn-lt"/>
                <a:ea typeface="+mn-ea"/>
                <a:cs typeface="+mn-cs"/>
              </a:rPr>
              <a:t> and co-workers [5] demon- </a:t>
            </a:r>
            <a:r>
              <a:rPr lang="en-US" sz="1200" kern="1200" dirty="0" err="1" smtClean="0">
                <a:solidFill>
                  <a:schemeClr val="tx1"/>
                </a:solidFill>
                <a:effectLst/>
                <a:latin typeface="+mn-lt"/>
                <a:ea typeface="+mn-ea"/>
                <a:cs typeface="+mn-cs"/>
              </a:rPr>
              <a:t>strated</a:t>
            </a:r>
            <a:r>
              <a:rPr lang="en-US" sz="1200" kern="1200" dirty="0" smtClean="0">
                <a:solidFill>
                  <a:schemeClr val="tx1"/>
                </a:solidFill>
                <a:effectLst/>
                <a:latin typeface="+mn-lt"/>
                <a:ea typeface="+mn-ea"/>
                <a:cs typeface="+mn-cs"/>
              </a:rPr>
              <a:t> that the intrauterine application of ACP gel following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significantly reduces the reformation of postoperative IUA. Furthermore, ACP gel was associated with a significant reduction of the severity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27</a:t>
            </a:fld>
            <a:endParaRPr lang="en-US"/>
          </a:p>
        </p:txBody>
      </p:sp>
    </p:spTree>
    <p:extLst>
      <p:ext uri="{BB962C8B-B14F-4D97-AF65-F5344CB8AC3E}">
        <p14:creationId xmlns:p14="http://schemas.microsoft.com/office/powerpoint/2010/main" val="19214565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identified 3 studies that specifically focused on the importance of an early hysteroscopy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surgery for the prevention of post-operative IUA [22–24]. Precisely, two papers refer to IUA prevention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procedure (secondary prevention) [22,23] and the third one to the primary IUA prevention [24].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Pabuccu</a:t>
            </a:r>
            <a:r>
              <a:rPr lang="en-US" sz="1200" kern="1200" dirty="0" smtClean="0">
                <a:solidFill>
                  <a:schemeClr val="tx1"/>
                </a:solidFill>
                <a:effectLst/>
                <a:latin typeface="+mn-lt"/>
                <a:ea typeface="+mn-ea"/>
                <a:cs typeface="+mn-cs"/>
              </a:rPr>
              <a:t> et al. [23] compared two different approaches in preventing IUA formation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in 71 women were randomized into 2 groups. Group 1 (n = 36) had an intrauterine device (IUD) inserted during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siolysis</a:t>
            </a:r>
            <a:r>
              <a:rPr lang="en-US" sz="1200" kern="1200" dirty="0" smtClean="0">
                <a:solidFill>
                  <a:schemeClr val="tx1"/>
                </a:solidFill>
                <a:effectLst/>
                <a:latin typeface="+mn-lt"/>
                <a:ea typeface="+mn-ea"/>
                <a:cs typeface="+mn-cs"/>
              </a:rPr>
              <a:t>, an early second-look office hysteroscopy 1 week later (with further IUA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and, afterwards, 2 months of estrogen and progestin (</a:t>
            </a:r>
            <a:r>
              <a:rPr lang="en-US" sz="1200" kern="1200" dirty="0" err="1" smtClean="0">
                <a:solidFill>
                  <a:schemeClr val="tx1"/>
                </a:solidFill>
                <a:effectLst/>
                <a:latin typeface="+mn-lt"/>
                <a:ea typeface="+mn-ea"/>
                <a:cs typeface="+mn-cs"/>
              </a:rPr>
              <a:t>medroxyprogesterone</a:t>
            </a:r>
            <a:r>
              <a:rPr lang="en-US" sz="1200" kern="1200" dirty="0" smtClean="0">
                <a:solidFill>
                  <a:schemeClr val="tx1"/>
                </a:solidFill>
                <a:effectLst/>
                <a:latin typeface="+mn-lt"/>
                <a:ea typeface="+mn-ea"/>
                <a:cs typeface="+mn-cs"/>
              </a:rPr>
              <a:t> acetate) therapy (with removal of the IUD at the end of this period). Group 2 (n = 35), similarly, had an IUD positioning, but did not undergo early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second look; however, then they also underwent 2 months of the same estrogen and progestin therapy. At follow- up, the IUA formation rate was significantly lower in Group 1 (p &lt; 0.05).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Robinson et al. [22] evaluated the role of serial office hysteroscopy performed every 1–3 weeks after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in order to improve the stage of present </a:t>
            </a:r>
            <a:r>
              <a:rPr lang="en-US" sz="1200" kern="1200" dirty="0" err="1" smtClean="0">
                <a:solidFill>
                  <a:schemeClr val="tx1"/>
                </a:solidFill>
                <a:effectLst/>
                <a:latin typeface="+mn-lt"/>
                <a:ea typeface="+mn-ea"/>
                <a:cs typeface="+mn-cs"/>
              </a:rPr>
              <a:t>Asherman’s</a:t>
            </a:r>
            <a:r>
              <a:rPr lang="en-US" sz="1200" kern="1200" dirty="0" smtClean="0">
                <a:solidFill>
                  <a:schemeClr val="tx1"/>
                </a:solidFill>
                <a:effectLst/>
                <a:latin typeface="+mn-lt"/>
                <a:ea typeface="+mn-ea"/>
                <a:cs typeface="+mn-cs"/>
              </a:rPr>
              <a:t> syndrome. Each operative hysteroscopy was also followed by hormonal therapy (25 days of oral conjugated estrogens [2.5 mg] and 5 days of combined conjugated estrogens/</a:t>
            </a:r>
            <a:r>
              <a:rPr lang="en-US" sz="1200" kern="1200" dirty="0" err="1" smtClean="0">
                <a:solidFill>
                  <a:schemeClr val="tx1"/>
                </a:solidFill>
                <a:effectLst/>
                <a:latin typeface="+mn-lt"/>
                <a:ea typeface="+mn-ea"/>
                <a:cs typeface="+mn-cs"/>
              </a:rPr>
              <a:t>medroxyprogester</a:t>
            </a:r>
            <a:r>
              <a:rPr lang="en-US" sz="1200" kern="1200" dirty="0" smtClean="0">
                <a:solidFill>
                  <a:schemeClr val="tx1"/>
                </a:solidFill>
                <a:effectLst/>
                <a:latin typeface="+mn-lt"/>
                <a:ea typeface="+mn-ea"/>
                <a:cs typeface="+mn-cs"/>
              </a:rPr>
              <a:t>- one acetate [2.5/10 mg] therapy). </a:t>
            </a:r>
          </a:p>
          <a:p>
            <a:r>
              <a:rPr lang="en-US" sz="1200" kern="1200" dirty="0" smtClean="0">
                <a:solidFill>
                  <a:schemeClr val="tx1"/>
                </a:solidFill>
                <a:effectLst/>
                <a:latin typeface="+mn-lt"/>
                <a:ea typeface="+mn-ea"/>
                <a:cs typeface="+mn-cs"/>
              </a:rPr>
              <a:t>Traditionally the follow-up hysteroscopy is performed 1–3 months after </a:t>
            </a:r>
            <a:r>
              <a:rPr lang="en-US" sz="1200" kern="1200" dirty="0" err="1" smtClean="0">
                <a:solidFill>
                  <a:schemeClr val="tx1"/>
                </a:solidFill>
                <a:effectLst/>
                <a:latin typeface="+mn-lt"/>
                <a:ea typeface="+mn-ea"/>
                <a:cs typeface="+mn-cs"/>
              </a:rPr>
              <a:t>resectoscopic</a:t>
            </a:r>
            <a:r>
              <a:rPr lang="en-US" sz="1200" kern="1200" dirty="0" smtClean="0">
                <a:solidFill>
                  <a:schemeClr val="tx1"/>
                </a:solidFill>
                <a:effectLst/>
                <a:latin typeface="+mn-lt"/>
                <a:ea typeface="+mn-ea"/>
                <a:cs typeface="+mn-cs"/>
              </a:rPr>
              <a:t> surgery. An early second-look </a:t>
            </a:r>
            <a:r>
              <a:rPr lang="en-US" sz="1200" kern="1200" dirty="0" err="1" smtClean="0">
                <a:solidFill>
                  <a:schemeClr val="tx1"/>
                </a:solidFill>
                <a:effectLst/>
                <a:latin typeface="+mn-lt"/>
                <a:ea typeface="+mn-ea"/>
                <a:cs typeface="+mn-cs"/>
              </a:rPr>
              <a:t>hysteros</a:t>
            </a:r>
            <a:r>
              <a:rPr lang="en-US" sz="1200" kern="1200" dirty="0" smtClean="0">
                <a:solidFill>
                  <a:schemeClr val="tx1"/>
                </a:solidFill>
                <a:effectLst/>
                <a:latin typeface="+mn-lt"/>
                <a:ea typeface="+mn-ea"/>
                <a:cs typeface="+mn-cs"/>
              </a:rPr>
              <a:t>- copy (1 or 2 weeks after surgery), alone or associated with other preventive strategies, has been advocated as a good preventive as well as therapeutic strategy regarding IUA formation, allowing IUA identification when they are likely to be mild to moderate and can be easily dissected (by </a:t>
            </a:r>
            <a:r>
              <a:rPr lang="en-US" sz="1200" kern="1200" dirty="0" err="1" smtClean="0">
                <a:solidFill>
                  <a:schemeClr val="tx1"/>
                </a:solidFill>
                <a:effectLst/>
                <a:latin typeface="+mn-lt"/>
                <a:ea typeface="+mn-ea"/>
                <a:cs typeface="+mn-cs"/>
              </a:rPr>
              <a:t>hysteroscope</a:t>
            </a:r>
            <a:r>
              <a:rPr lang="en-US" sz="1200" kern="1200" dirty="0" smtClean="0">
                <a:solidFill>
                  <a:schemeClr val="tx1"/>
                </a:solidFill>
                <a:effectLst/>
                <a:latin typeface="+mn-lt"/>
                <a:ea typeface="+mn-ea"/>
                <a:cs typeface="+mn-cs"/>
              </a:rPr>
              <a:t> sheath alone or by micro scissors). </a:t>
            </a:r>
            <a:endParaRPr lang="en-US" dirty="0" smtClean="0"/>
          </a:p>
          <a:p>
            <a:r>
              <a:rPr lang="en-US" sz="1200" kern="1200" dirty="0" smtClean="0">
                <a:solidFill>
                  <a:schemeClr val="tx1"/>
                </a:solidFill>
                <a:effectLst/>
                <a:latin typeface="+mn-lt"/>
                <a:ea typeface="+mn-ea"/>
                <a:cs typeface="+mn-cs"/>
              </a:rPr>
              <a:t>There are few studies on this topic [22–24] and, consequently, no powerful evidences can be presented. However, two relevant studies with high quality of evidence (LE 1b) were found and they support the role of an early second look hysteroscopy in the secondary prevention of IUA.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28</a:t>
            </a:fld>
            <a:endParaRPr lang="en-US"/>
          </a:p>
        </p:txBody>
      </p:sp>
    </p:spTree>
    <p:extLst>
      <p:ext uri="{BB962C8B-B14F-4D97-AF65-F5344CB8AC3E}">
        <p14:creationId xmlns:p14="http://schemas.microsoft.com/office/powerpoint/2010/main" val="2727194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bone marrow-derived stem cells (BMDSCs) have been shown to contribute to the repair and regeneration of tissues and organs (</a:t>
            </a:r>
            <a:r>
              <a:rPr lang="en-US" sz="1200" kern="1200" dirty="0" err="1" smtClean="0">
                <a:solidFill>
                  <a:schemeClr val="tx1"/>
                </a:solidFill>
                <a:effectLst/>
                <a:latin typeface="+mn-lt"/>
                <a:ea typeface="+mn-ea"/>
                <a:cs typeface="+mn-cs"/>
              </a:rPr>
              <a:t>Pittenger</a:t>
            </a:r>
            <a:r>
              <a:rPr lang="en-US" sz="1200" kern="1200" dirty="0" smtClean="0">
                <a:solidFill>
                  <a:schemeClr val="tx1"/>
                </a:solidFill>
                <a:effectLst/>
                <a:latin typeface="+mn-lt"/>
                <a:ea typeface="+mn-ea"/>
                <a:cs typeface="+mn-cs"/>
              </a:rPr>
              <a:t> et al., 1999), including human endometrium, primarily by forming endometrial stromal cells (</a:t>
            </a:r>
            <a:r>
              <a:rPr lang="en-US" sz="1200" kern="1200" dirty="0" err="1" smtClean="0">
                <a:solidFill>
                  <a:schemeClr val="tx1"/>
                </a:solidFill>
                <a:effectLst/>
                <a:latin typeface="+mn-lt"/>
                <a:ea typeface="+mn-ea"/>
                <a:cs typeface="+mn-cs"/>
              </a:rPr>
              <a:t>Aghajanova</a:t>
            </a:r>
            <a:r>
              <a:rPr lang="en-US" sz="1200" kern="1200" dirty="0" smtClean="0">
                <a:solidFill>
                  <a:schemeClr val="tx1"/>
                </a:solidFill>
                <a:effectLst/>
                <a:latin typeface="+mn-lt"/>
                <a:ea typeface="+mn-ea"/>
                <a:cs typeface="+mn-cs"/>
              </a:rPr>
              <a:t> et al., 2010) and glandular and luminal epithelium. However, the BMDSC subpopulation(s) that promote(s) the repair of the endometrium remains unknown. Stem cell therapy targeting the endometrial niche with the ultimate aim of replenishing the cellular com- </a:t>
            </a:r>
            <a:r>
              <a:rPr lang="en-US" sz="1200" kern="1200" dirty="0" err="1" smtClean="0">
                <a:solidFill>
                  <a:schemeClr val="tx1"/>
                </a:solidFill>
                <a:effectLst/>
                <a:latin typeface="+mn-lt"/>
                <a:ea typeface="+mn-ea"/>
                <a:cs typeface="+mn-cs"/>
              </a:rPr>
              <a:t>partments</a:t>
            </a:r>
            <a:r>
              <a:rPr lang="en-US" sz="1200" kern="1200" dirty="0" smtClean="0">
                <a:solidFill>
                  <a:schemeClr val="tx1"/>
                </a:solidFill>
                <a:effectLst/>
                <a:latin typeface="+mn-lt"/>
                <a:ea typeface="+mn-ea"/>
                <a:cs typeface="+mn-cs"/>
              </a:rPr>
              <a:t> of the functionalist layer offers a promising possibility for treat- </a:t>
            </a:r>
            <a:r>
              <a:rPr lang="en-US" sz="1200" kern="1200" dirty="0" err="1" smtClean="0">
                <a:solidFill>
                  <a:schemeClr val="tx1"/>
                </a:solidFill>
                <a:effectLst/>
                <a:latin typeface="+mn-lt"/>
                <a:ea typeface="+mn-ea"/>
                <a:cs typeface="+mn-cs"/>
              </a:rPr>
              <a:t>ing</a:t>
            </a:r>
            <a:r>
              <a:rPr lang="en-US" sz="1200" kern="1200" dirty="0" smtClean="0">
                <a:solidFill>
                  <a:schemeClr val="tx1"/>
                </a:solidFill>
                <a:effectLst/>
                <a:latin typeface="+mn-lt"/>
                <a:ea typeface="+mn-ea"/>
                <a:cs typeface="+mn-cs"/>
              </a:rPr>
              <a:t> AS and EA.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Cells derived from the bone marrow expressing CD133/VEGFR2 re- present a subpopulation of cells, with endothelial progenitor capacity and known as EPCs (</a:t>
            </a:r>
            <a:r>
              <a:rPr lang="en-US" sz="1200" kern="1200" dirty="0" err="1" smtClean="0">
                <a:solidFill>
                  <a:schemeClr val="tx1"/>
                </a:solidFill>
                <a:effectLst/>
                <a:latin typeface="+mn-lt"/>
                <a:ea typeface="+mn-ea"/>
                <a:cs typeface="+mn-cs"/>
              </a:rPr>
              <a:t>Urbich</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Dimmeler</a:t>
            </a:r>
            <a:r>
              <a:rPr lang="en-US" sz="1200" kern="1200" dirty="0" smtClean="0">
                <a:solidFill>
                  <a:schemeClr val="tx1"/>
                </a:solidFill>
                <a:effectLst/>
                <a:latin typeface="+mn-lt"/>
                <a:ea typeface="+mn-ea"/>
                <a:cs typeface="+mn-cs"/>
              </a:rPr>
              <a:t>, 2004), that can be mobilized to the circulation and can improve </a:t>
            </a:r>
            <a:r>
              <a:rPr lang="en-US" sz="1200" kern="1200" dirty="0" err="1" smtClean="0">
                <a:solidFill>
                  <a:schemeClr val="tx1"/>
                </a:solidFill>
                <a:effectLst/>
                <a:latin typeface="+mn-lt"/>
                <a:ea typeface="+mn-ea"/>
                <a:cs typeface="+mn-cs"/>
              </a:rPr>
              <a:t>neoangiogenesis</a:t>
            </a:r>
            <a:r>
              <a:rPr lang="en-US" sz="1200" kern="1200" dirty="0" smtClean="0">
                <a:solidFill>
                  <a:schemeClr val="tx1"/>
                </a:solidFill>
                <a:effectLst/>
                <a:latin typeface="+mn-lt"/>
                <a:ea typeface="+mn-ea"/>
                <a:cs typeface="+mn-cs"/>
              </a:rPr>
              <a:t> afforded by pre-existing endothelium. CD133+ BMDSCs have been indicated in clinical trials for regenerative medicine  in non hematological applications.</a:t>
            </a:r>
          </a:p>
          <a:p>
            <a:r>
              <a:rPr lang="en-US" sz="1200" kern="1200" dirty="0" smtClean="0">
                <a:solidFill>
                  <a:schemeClr val="tx1"/>
                </a:solidFill>
                <a:effectLst/>
                <a:latin typeface="+mn-lt"/>
                <a:ea typeface="+mn-ea"/>
                <a:cs typeface="+mn-cs"/>
              </a:rPr>
              <a:t>we chose CD133+ BMDSCs for in- fusion into the spiral arterioles of the patient, based on several reasons. First, CD133 is a well-known endothelial progenitor cell marker with a proved safety profile in regenerative medicine for more than a decade (</a:t>
            </a:r>
            <a:r>
              <a:rPr lang="en-US" sz="1200" kern="1200" dirty="0" err="1" smtClean="0">
                <a:solidFill>
                  <a:schemeClr val="tx1"/>
                </a:solidFill>
                <a:effectLst/>
                <a:latin typeface="+mn-lt"/>
                <a:ea typeface="+mn-ea"/>
                <a:cs typeface="+mn-cs"/>
              </a:rPr>
              <a:t>Rafii</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Lyden</a:t>
            </a:r>
            <a:r>
              <a:rPr lang="en-US" sz="1200" kern="1200" dirty="0" smtClean="0">
                <a:solidFill>
                  <a:schemeClr val="tx1"/>
                </a:solidFill>
                <a:effectLst/>
                <a:latin typeface="+mn-lt"/>
                <a:ea typeface="+mn-ea"/>
                <a:cs typeface="+mn-cs"/>
              </a:rPr>
              <a:t>, 2003). Recently, the efficiency and safety of EPCs in </a:t>
            </a:r>
            <a:r>
              <a:rPr lang="en-US" sz="1200" kern="1200" dirty="0" err="1" smtClean="0">
                <a:solidFill>
                  <a:schemeClr val="tx1"/>
                </a:solidFill>
                <a:effectLst/>
                <a:latin typeface="+mn-lt"/>
                <a:ea typeface="+mn-ea"/>
                <a:cs typeface="+mn-cs"/>
              </a:rPr>
              <a:t>im</a:t>
            </a:r>
            <a:r>
              <a:rPr lang="en-US" sz="1200" kern="1200" dirty="0" smtClean="0">
                <a:solidFill>
                  <a:schemeClr val="tx1"/>
                </a:solidFill>
                <a:effectLst/>
                <a:latin typeface="+mn-lt"/>
                <a:ea typeface="+mn-ea"/>
                <a:cs typeface="+mn-cs"/>
              </a:rPr>
              <a:t>- proving vascularization in humans has been documented in a randomized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trial to promote angiogenesis in patients with refractory angina </a:t>
            </a:r>
          </a:p>
          <a:p>
            <a:r>
              <a:rPr lang="en-US" sz="1200" kern="1200" dirty="0" smtClean="0">
                <a:solidFill>
                  <a:schemeClr val="tx1"/>
                </a:solidFill>
                <a:effectLst/>
                <a:latin typeface="+mn-lt"/>
                <a:ea typeface="+mn-ea"/>
                <a:cs typeface="+mn-cs"/>
              </a:rPr>
              <a:t>BMDSC mobilization and isolation </a:t>
            </a:r>
            <a:endParaRPr lang="en-US" dirty="0" smtClean="0"/>
          </a:p>
          <a:p>
            <a:r>
              <a:rPr lang="en-US" sz="1200" kern="1200" dirty="0" smtClean="0">
                <a:solidFill>
                  <a:schemeClr val="tx1"/>
                </a:solidFill>
                <a:effectLst/>
                <a:latin typeface="+mn-lt"/>
                <a:ea typeface="+mn-ea"/>
                <a:cs typeface="+mn-cs"/>
              </a:rPr>
              <a:t>Mobilization of BMDSCs was induced by pharmacological administration of granulocyte colony stimulating factor (G-CSF) (10 mg/kg/day on Days-4, -3, -2 and -1). G-CSF is a cytokine extensively used for this purpose in both autologous and allogeneic donors (Gordon et al., 2003). Five days after injection, isolation of mononuclear cells was performed by apheresis through peripheral venous access using the </a:t>
            </a:r>
            <a:r>
              <a:rPr lang="en-US" sz="1200" kern="1200" dirty="0" err="1" smtClean="0">
                <a:solidFill>
                  <a:schemeClr val="tx1"/>
                </a:solidFill>
                <a:effectLst/>
                <a:latin typeface="+mn-lt"/>
                <a:ea typeface="+mn-ea"/>
                <a:cs typeface="+mn-cs"/>
              </a:rPr>
              <a:t>CobeSpectra</a:t>
            </a:r>
            <a:r>
              <a:rPr lang="en-US" sz="1200" kern="1200" dirty="0" smtClean="0">
                <a:solidFill>
                  <a:schemeClr val="tx1"/>
                </a:solidFill>
                <a:effectLst/>
                <a:latin typeface="+mn-lt"/>
                <a:ea typeface="+mn-ea"/>
                <a:cs typeface="+mn-cs"/>
              </a:rPr>
              <a:t> separator (Terumo BCT, Lakewood, CO, USA) according to the manufacturer </a:t>
            </a:r>
            <a:r>
              <a:rPr lang="en-US" sz="1200" kern="1200" dirty="0" err="1" smtClean="0">
                <a:solidFill>
                  <a:schemeClr val="tx1"/>
                </a:solidFill>
                <a:effectLst/>
                <a:latin typeface="+mn-lt"/>
                <a:ea typeface="+mn-ea"/>
                <a:cs typeface="+mn-cs"/>
              </a:rPr>
              <a:t>instruc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tions</a:t>
            </a:r>
            <a:r>
              <a:rPr lang="en-US" sz="1200" kern="1200" dirty="0" smtClean="0">
                <a:solidFill>
                  <a:schemeClr val="tx1"/>
                </a:solidFill>
                <a:effectLst/>
                <a:latin typeface="+mn-lt"/>
                <a:ea typeface="+mn-ea"/>
                <a:cs typeface="+mn-cs"/>
              </a:rPr>
              <a:t>. Once the volume was adjusted to 95 g, the mononuclear antibody was added to perform CD133+ cell selection and isolation using the cell sorter </a:t>
            </a:r>
            <a:r>
              <a:rPr lang="en-US" sz="1200" kern="1200" dirty="0" err="1" smtClean="0">
                <a:solidFill>
                  <a:schemeClr val="tx1"/>
                </a:solidFill>
                <a:effectLst/>
                <a:latin typeface="+mn-lt"/>
                <a:ea typeface="+mn-ea"/>
                <a:cs typeface="+mn-cs"/>
              </a:rPr>
              <a:t>CliniMACSw</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Miltenyi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Biotec</a:t>
            </a:r>
            <a:r>
              <a:rPr lang="en-US" sz="1200" kern="1200" dirty="0" smtClean="0">
                <a:solidFill>
                  <a:schemeClr val="tx1"/>
                </a:solidFill>
                <a:effectLst/>
                <a:latin typeface="+mn-lt"/>
                <a:ea typeface="+mn-ea"/>
                <a:cs typeface="+mn-cs"/>
              </a:rPr>
              <a:t> GmbH, </a:t>
            </a:r>
            <a:r>
              <a:rPr lang="en-US" sz="1200" kern="1200" dirty="0" err="1" smtClean="0">
                <a:solidFill>
                  <a:schemeClr val="tx1"/>
                </a:solidFill>
                <a:effectLst/>
                <a:latin typeface="+mn-lt"/>
                <a:ea typeface="+mn-ea"/>
                <a:cs typeface="+mn-cs"/>
              </a:rPr>
              <a:t>Bergisch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Gladbach</a:t>
            </a:r>
            <a:r>
              <a:rPr lang="en-US" sz="1200" kern="1200" dirty="0" smtClean="0">
                <a:solidFill>
                  <a:schemeClr val="tx1"/>
                </a:solidFill>
                <a:effectLst/>
                <a:latin typeface="+mn-lt"/>
                <a:ea typeface="+mn-ea"/>
                <a:cs typeface="+mn-cs"/>
              </a:rPr>
              <a:t>, Germany), no later than 24 h after extracting mononuclear cells. In all cases, a vial of </a:t>
            </a:r>
            <a:r>
              <a:rPr lang="en-US" sz="1200" kern="1200" dirty="0" err="1" smtClean="0">
                <a:solidFill>
                  <a:schemeClr val="tx1"/>
                </a:solidFill>
                <a:effectLst/>
                <a:latin typeface="+mn-lt"/>
                <a:ea typeface="+mn-ea"/>
                <a:cs typeface="+mn-cs"/>
              </a:rPr>
              <a:t>CliniMACS</a:t>
            </a:r>
            <a:r>
              <a:rPr lang="en-US" sz="1200" kern="1200" dirty="0" smtClean="0">
                <a:solidFill>
                  <a:schemeClr val="tx1"/>
                </a:solidFill>
                <a:effectLst/>
                <a:latin typeface="+mn-lt"/>
                <a:ea typeface="+mn-ea"/>
                <a:cs typeface="+mn-cs"/>
              </a:rPr>
              <a:t> CD133 was used since the number of CD133+ cells obtained was not .0.6 × 109. In general, two blood volumes were processed unless the patient showed a suboptimal mobilization of CD133+ circulating cells (,30/ml), in which case, three blood volumes were processed. A unit of blood volume is equal to 10 l. We processed two to three times the blood volume of each patient according to the pH variation in peripheral blood. The mean amount of mobilized volume corresponds to 26 + 2.09 l. All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Through the latter catheter, a 2.5 F </a:t>
            </a:r>
            <a:r>
              <a:rPr lang="en-US" sz="1200" kern="1200" dirty="0" err="1" smtClean="0">
                <a:solidFill>
                  <a:schemeClr val="tx1"/>
                </a:solidFill>
                <a:effectLst/>
                <a:latin typeface="+mn-lt"/>
                <a:ea typeface="+mn-ea"/>
                <a:cs typeface="+mn-cs"/>
              </a:rPr>
              <a:t>microcatheter</a:t>
            </a:r>
            <a:r>
              <a:rPr lang="en-US" sz="1200" kern="1200" dirty="0" smtClean="0">
                <a:solidFill>
                  <a:schemeClr val="tx1"/>
                </a:solidFill>
                <a:effectLst/>
                <a:latin typeface="+mn-lt"/>
                <a:ea typeface="+mn-ea"/>
                <a:cs typeface="+mn-cs"/>
              </a:rPr>
              <a:t> with a guide (0.014 in) was intro- </a:t>
            </a:r>
            <a:r>
              <a:rPr lang="en-US" sz="1200" kern="1200" dirty="0" err="1" smtClean="0">
                <a:solidFill>
                  <a:schemeClr val="tx1"/>
                </a:solidFill>
                <a:effectLst/>
                <a:latin typeface="+mn-lt"/>
                <a:ea typeface="+mn-ea"/>
                <a:cs typeface="+mn-cs"/>
              </a:rPr>
              <a:t>duced</a:t>
            </a:r>
            <a:r>
              <a:rPr lang="en-US" sz="1200" kern="1200" dirty="0" smtClean="0">
                <a:solidFill>
                  <a:schemeClr val="tx1"/>
                </a:solidFill>
                <a:effectLst/>
                <a:latin typeface="+mn-lt"/>
                <a:ea typeface="+mn-ea"/>
                <a:cs typeface="+mn-cs"/>
              </a:rPr>
              <a:t> to catheterize the uterine artery to the most distal spiral arterioles that the </a:t>
            </a:r>
            <a:r>
              <a:rPr lang="en-US" sz="1200" kern="1200" dirty="0" err="1" smtClean="0">
                <a:solidFill>
                  <a:schemeClr val="tx1"/>
                </a:solidFill>
                <a:effectLst/>
                <a:latin typeface="+mn-lt"/>
                <a:ea typeface="+mn-ea"/>
                <a:cs typeface="+mn-cs"/>
              </a:rPr>
              <a:t>microcatheter</a:t>
            </a:r>
            <a:r>
              <a:rPr lang="en-US" sz="1200" kern="1200" dirty="0" smtClean="0">
                <a:solidFill>
                  <a:schemeClr val="tx1"/>
                </a:solidFill>
                <a:effectLst/>
                <a:latin typeface="+mn-lt"/>
                <a:ea typeface="+mn-ea"/>
                <a:cs typeface="+mn-cs"/>
              </a:rPr>
              <a:t> could reach (Supplementary data, Fig. S2). Once the catheter position was stabilized and verified, 15 cm3 of a saline </a:t>
            </a:r>
            <a:r>
              <a:rPr lang="en-US" sz="1200" kern="1200" dirty="0" err="1" smtClean="0">
                <a:solidFill>
                  <a:schemeClr val="tx1"/>
                </a:solidFill>
                <a:effectLst/>
                <a:latin typeface="+mn-lt"/>
                <a:ea typeface="+mn-ea"/>
                <a:cs typeface="+mn-cs"/>
              </a:rPr>
              <a:t>suspen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sion</a:t>
            </a:r>
            <a:r>
              <a:rPr lang="en-US" sz="1200" kern="1200" dirty="0" smtClean="0">
                <a:solidFill>
                  <a:schemeClr val="tx1"/>
                </a:solidFill>
                <a:effectLst/>
                <a:latin typeface="+mn-lt"/>
                <a:ea typeface="+mn-ea"/>
                <a:cs typeface="+mn-cs"/>
              </a:rPr>
              <a:t> of the selected CD133+ cells (containing 42–200 × 106 cells, mean 123.56 × 106) was two injected through each uterine artery into the spiral arterioles. </a:t>
            </a:r>
            <a:endParaRPr lang="en-US" dirty="0" smtClean="0"/>
          </a:p>
          <a:p>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29</a:t>
            </a:fld>
            <a:endParaRPr lang="en-US"/>
          </a:p>
        </p:txBody>
      </p:sp>
    </p:spTree>
    <p:extLst>
      <p:ext uri="{BB962C8B-B14F-4D97-AF65-F5344CB8AC3E}">
        <p14:creationId xmlns:p14="http://schemas.microsoft.com/office/powerpoint/2010/main" val="1104412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Thus, the current series reinforces the theory that a functional endometrium is not likely if it has been largely denuded, even if the uterine cavity is open. </a:t>
            </a:r>
            <a:endParaRPr lang="en-US" dirty="0" smtClean="0"/>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From a histological point of view, AS </a:t>
            </a:r>
            <a:r>
              <a:rPr lang="en-US" sz="1200" kern="1200" dirty="0" err="1" smtClean="0">
                <a:solidFill>
                  <a:schemeClr val="tx1"/>
                </a:solidFill>
                <a:effectLst/>
                <a:latin typeface="+mn-lt"/>
                <a:ea typeface="+mn-ea"/>
                <a:cs typeface="+mn-cs"/>
              </a:rPr>
              <a:t>corre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sponds</a:t>
            </a:r>
            <a:r>
              <a:rPr lang="en-US" sz="1200" kern="1200" dirty="0" smtClean="0">
                <a:solidFill>
                  <a:schemeClr val="tx1"/>
                </a:solidFill>
                <a:effectLst/>
                <a:latin typeface="+mn-lt"/>
                <a:ea typeface="+mn-ea"/>
                <a:cs typeface="+mn-cs"/>
              </a:rPr>
              <a:t> to a replacement of the endometrial </a:t>
            </a:r>
            <a:r>
              <a:rPr lang="en-US" sz="1200" kern="1200" dirty="0" err="1" smtClean="0">
                <a:solidFill>
                  <a:schemeClr val="tx1"/>
                </a:solidFill>
                <a:effectLst/>
                <a:latin typeface="+mn-lt"/>
                <a:ea typeface="+mn-ea"/>
                <a:cs typeface="+mn-cs"/>
              </a:rPr>
              <a:t>stroma</a:t>
            </a:r>
            <a:r>
              <a:rPr lang="en-US" sz="1200" kern="1200" dirty="0" smtClean="0">
                <a:solidFill>
                  <a:schemeClr val="tx1"/>
                </a:solidFill>
                <a:effectLst/>
                <a:latin typeface="+mn-lt"/>
                <a:ea typeface="+mn-ea"/>
                <a:cs typeface="+mn-cs"/>
              </a:rPr>
              <a:t> by fibrous tissue, whereas glands are usually replaced by an inactive </a:t>
            </a:r>
            <a:r>
              <a:rPr lang="en-US" sz="1200" kern="1200" dirty="0" err="1" smtClean="0">
                <a:solidFill>
                  <a:schemeClr val="tx1"/>
                </a:solidFill>
                <a:effectLst/>
                <a:latin typeface="+mn-lt"/>
                <a:ea typeface="+mn-ea"/>
                <a:cs typeface="+mn-cs"/>
              </a:rPr>
              <a:t>cubo</a:t>
            </a:r>
            <a:r>
              <a:rPr lang="en-US" sz="1200" kern="1200" dirty="0" smtClean="0">
                <a:solidFill>
                  <a:schemeClr val="tx1"/>
                </a:solidFill>
                <a:effectLst/>
                <a:latin typeface="+mn-lt"/>
                <a:ea typeface="+mn-ea"/>
                <a:cs typeface="+mn-cs"/>
              </a:rPr>
              <a:t>-columnar </a:t>
            </a:r>
            <a:r>
              <a:rPr lang="en-US" sz="1200" kern="1200" dirty="0" err="1" smtClean="0">
                <a:solidFill>
                  <a:schemeClr val="tx1"/>
                </a:solidFill>
                <a:effectLst/>
                <a:latin typeface="+mn-lt"/>
                <a:ea typeface="+mn-ea"/>
                <a:cs typeface="+mn-cs"/>
              </a:rPr>
              <a:t>epi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thelium</a:t>
            </a:r>
            <a:r>
              <a:rPr lang="en-US" sz="1200" kern="1200" dirty="0" smtClean="0">
                <a:solidFill>
                  <a:schemeClr val="tx1"/>
                </a:solidFill>
                <a:effectLst/>
                <a:latin typeface="+mn-lt"/>
                <a:ea typeface="+mn-ea"/>
                <a:cs typeface="+mn-cs"/>
              </a:rPr>
              <a:t> that it is generally non-responsive to hormonal stimulation. As a consequence, the complete disappearance of the endometrial </a:t>
            </a:r>
            <a:r>
              <a:rPr lang="en-US" sz="1200" kern="1200" dirty="0" err="1" smtClean="0">
                <a:solidFill>
                  <a:schemeClr val="tx1"/>
                </a:solidFill>
                <a:effectLst/>
                <a:latin typeface="+mn-lt"/>
                <a:ea typeface="+mn-ea"/>
                <a:cs typeface="+mn-cs"/>
              </a:rPr>
              <a:t>struc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ture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Donnez</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Nisolle</a:t>
            </a:r>
            <a:r>
              <a:rPr lang="en-US" sz="1200" kern="1200" dirty="0" smtClean="0">
                <a:solidFill>
                  <a:schemeClr val="tx1"/>
                </a:solidFill>
                <a:effectLst/>
                <a:latin typeface="+mn-lt"/>
                <a:ea typeface="+mn-ea"/>
                <a:cs typeface="+mn-cs"/>
              </a:rPr>
              <a:t>, 1994) alters the functionality of this organ in addition to obliterating the uterine cavity.</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advent of endoscopy led to new methods for the diagnosis and treatment of this condition, but despite the technological advances, 50% of AS cases have remained without a comprehensive cure.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Under steady-state conditions, circulating endothelial progenitor cells (</a:t>
            </a:r>
            <a:r>
              <a:rPr lang="en-US" sz="1200" kern="1200" dirty="0" err="1" smtClean="0">
                <a:solidFill>
                  <a:schemeClr val="tx1"/>
                </a:solidFill>
                <a:effectLst/>
                <a:latin typeface="+mn-lt"/>
                <a:ea typeface="+mn-ea"/>
                <a:cs typeface="+mn-cs"/>
              </a:rPr>
              <a:t>cEPs</a:t>
            </a:r>
            <a:r>
              <a:rPr lang="en-US" sz="1200" kern="1200" dirty="0" smtClean="0">
                <a:solidFill>
                  <a:schemeClr val="tx1"/>
                </a:solidFill>
                <a:effectLst/>
                <a:latin typeface="+mn-lt"/>
                <a:ea typeface="+mn-ea"/>
                <a:cs typeface="+mn-cs"/>
              </a:rPr>
              <a:t>) represent only 0.01% of cells in the circulation. Therefore, mobilization and isolation of </a:t>
            </a:r>
            <a:r>
              <a:rPr lang="en-US" sz="1200" kern="1200" dirty="0" err="1" smtClean="0">
                <a:solidFill>
                  <a:schemeClr val="tx1"/>
                </a:solidFill>
                <a:effectLst/>
                <a:latin typeface="+mn-lt"/>
                <a:ea typeface="+mn-ea"/>
                <a:cs typeface="+mn-cs"/>
              </a:rPr>
              <a:t>cEPs</a:t>
            </a:r>
            <a:r>
              <a:rPr lang="en-US" sz="1200" kern="1200" dirty="0" smtClean="0">
                <a:solidFill>
                  <a:schemeClr val="tx1"/>
                </a:solidFill>
                <a:effectLst/>
                <a:latin typeface="+mn-lt"/>
                <a:ea typeface="+mn-ea"/>
                <a:cs typeface="+mn-cs"/>
              </a:rPr>
              <a:t>  </a:t>
            </a:r>
            <a:endParaRPr lang="en-US" dirty="0" smtClean="0"/>
          </a:p>
          <a:p>
            <a:r>
              <a:rPr lang="en-US" sz="1200" kern="1200" dirty="0" smtClean="0">
                <a:solidFill>
                  <a:schemeClr val="tx1"/>
                </a:solidFill>
                <a:effectLst/>
                <a:latin typeface="+mn-lt"/>
                <a:ea typeface="+mn-ea"/>
                <a:cs typeface="+mn-cs"/>
              </a:rPr>
              <a:t>coupled with direct infusion in the affected endometrial niche was planned. We isolated autologous CD133+ BMDSCs after mobilization with G-CSF and then reintroduced them into the spiral arterioles of the </a:t>
            </a:r>
            <a:endParaRPr lang="en-US" dirty="0" smtClean="0"/>
          </a:p>
          <a:p>
            <a:r>
              <a:rPr lang="en-US" sz="1200" kern="1200" dirty="0" smtClean="0">
                <a:solidFill>
                  <a:schemeClr val="tx1"/>
                </a:solidFill>
                <a:effectLst/>
                <a:latin typeface="+mn-lt"/>
                <a:ea typeface="+mn-ea"/>
                <a:cs typeface="+mn-cs"/>
              </a:rPr>
              <a:t>uterus in the same patient using non-invasive radiological procedures. CD133+ BMDSCs regenerate vascularization and induce endometrial proliferation leading to the creation of an autologous reconstruction of </a:t>
            </a:r>
          </a:p>
          <a:p>
            <a:r>
              <a:rPr lang="en-US" sz="1200" kern="1200" dirty="0" smtClean="0">
                <a:solidFill>
                  <a:schemeClr val="tx1"/>
                </a:solidFill>
                <a:effectLst/>
                <a:latin typeface="+mn-lt"/>
                <a:ea typeface="+mn-ea"/>
                <a:cs typeface="+mn-cs"/>
              </a:rPr>
              <a:t>the endometrium. CD133+ BMDSCs have been safely used for more than a decade in clinical trials for regenerative medicine in non- hematologic conditions.</a:t>
            </a:r>
            <a:r>
              <a:rPr lang="en-US" sz="1200" kern="1200" baseline="0" dirty="0" smtClean="0">
                <a:solidFill>
                  <a:schemeClr val="tx1"/>
                </a:solidFill>
                <a:effectLst/>
                <a:latin typeface="+mn-lt"/>
                <a:ea typeface="+mn-ea"/>
                <a:cs typeface="+mn-cs"/>
              </a:rPr>
              <a: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30</a:t>
            </a:fld>
            <a:endParaRPr lang="en-US"/>
          </a:p>
        </p:txBody>
      </p:sp>
    </p:spTree>
    <p:extLst>
      <p:ext uri="{BB962C8B-B14F-4D97-AF65-F5344CB8AC3E}">
        <p14:creationId xmlns:p14="http://schemas.microsoft.com/office/powerpoint/2010/main" val="1237724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main challenge of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is the high rate of reformation of adhesions, especially in cases with severe adhesions, in which the recurrence rate may be up to 62.5% [1]. A number of strategies have been proposed to reduce the recurrence of adhesions after surgery.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3</a:t>
            </a:fld>
            <a:endParaRPr lang="en-US"/>
          </a:p>
        </p:txBody>
      </p:sp>
    </p:spTree>
    <p:extLst>
      <p:ext uri="{BB962C8B-B14F-4D97-AF65-F5344CB8AC3E}">
        <p14:creationId xmlns:p14="http://schemas.microsoft.com/office/powerpoint/2010/main" val="2180700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Patients with a first trimester curettage in their medical history had a better chance of a successful TCA than patients with post partum procedures. The last are more prone to cause more severe adhesions (grade 3, 4, and 5) and therefore lower the chance of a successful TCA. Furthermore they have a higher chance of spontaneous recurrence of IUA. We </a:t>
            </a:r>
            <a:r>
              <a:rPr lang="en-US" sz="1200" kern="1200" dirty="0" err="1" smtClean="0">
                <a:solidFill>
                  <a:schemeClr val="tx1"/>
                </a:solidFill>
                <a:effectLst/>
                <a:latin typeface="+mn-lt"/>
                <a:ea typeface="+mn-ea"/>
                <a:cs typeface="+mn-cs"/>
              </a:rPr>
              <a:t>advo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cate</a:t>
            </a:r>
            <a:r>
              <a:rPr lang="en-US" sz="1200" kern="1200" dirty="0" smtClean="0">
                <a:solidFill>
                  <a:schemeClr val="tx1"/>
                </a:solidFill>
                <a:effectLst/>
                <a:latin typeface="+mn-lt"/>
                <a:ea typeface="+mn-ea"/>
                <a:cs typeface="+mn-cs"/>
              </a:rPr>
              <a:t> that post partum remnants should be carefully </a:t>
            </a:r>
            <a:r>
              <a:rPr lang="en-US" sz="1200" kern="1200" dirty="0" err="1" smtClean="0">
                <a:solidFill>
                  <a:schemeClr val="tx1"/>
                </a:solidFill>
                <a:effectLst/>
                <a:latin typeface="+mn-lt"/>
                <a:ea typeface="+mn-ea"/>
                <a:cs typeface="+mn-cs"/>
              </a:rPr>
              <a:t>ap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proached</a:t>
            </a:r>
            <a:r>
              <a:rPr lang="en-US" sz="1200" kern="1200" dirty="0" smtClean="0">
                <a:solidFill>
                  <a:schemeClr val="tx1"/>
                </a:solidFill>
                <a:effectLst/>
                <a:latin typeface="+mn-lt"/>
                <a:ea typeface="+mn-ea"/>
                <a:cs typeface="+mn-cs"/>
              </a:rPr>
              <a:t> and if possible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techniques should be used instead of blind curettages in order to minimalize the damage to the uterus.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4</a:t>
            </a:fld>
            <a:endParaRPr lang="en-US"/>
          </a:p>
        </p:txBody>
      </p:sp>
    </p:spTree>
    <p:extLst>
      <p:ext uri="{BB962C8B-B14F-4D97-AF65-F5344CB8AC3E}">
        <p14:creationId xmlns:p14="http://schemas.microsoft.com/office/powerpoint/2010/main" val="3362727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5</a:t>
            </a:fld>
            <a:endParaRPr lang="en-US"/>
          </a:p>
        </p:txBody>
      </p:sp>
    </p:spTree>
    <p:extLst>
      <p:ext uri="{BB962C8B-B14F-4D97-AF65-F5344CB8AC3E}">
        <p14:creationId xmlns:p14="http://schemas.microsoft.com/office/powerpoint/2010/main" val="93478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total of 770 TCA procedures were performed in 638 patients. After the first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a healthy uterine cavity was restored in 512 (80.3%) patients. However, in 46 of these, only 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could be </a:t>
            </a:r>
            <a:r>
              <a:rPr lang="en-US" sz="1200" kern="1200" dirty="0" err="1" smtClean="0">
                <a:solidFill>
                  <a:schemeClr val="tx1"/>
                </a:solidFill>
                <a:effectLst/>
                <a:latin typeface="+mn-lt"/>
                <a:ea typeface="+mn-ea"/>
                <a:cs typeface="+mn-cs"/>
              </a:rPr>
              <a:t>hysteroscopically</a:t>
            </a:r>
            <a:r>
              <a:rPr lang="en-US" sz="1200" kern="1200" dirty="0" smtClean="0">
                <a:solidFill>
                  <a:schemeClr val="tx1"/>
                </a:solidFill>
                <a:effectLst/>
                <a:latin typeface="+mn-lt"/>
                <a:ea typeface="+mn-ea"/>
                <a:cs typeface="+mn-cs"/>
              </a:rPr>
              <a:t> visualized. A total of 126 (19.7%) patients had an incomplete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of these, 114 had second procedures, and 12 refused a new attempt for various reasons. Eighty (70.2%) of the 114 pa- </a:t>
            </a:r>
            <a:r>
              <a:rPr lang="en-US" sz="1200" kern="1200" dirty="0" err="1" smtClean="0">
                <a:solidFill>
                  <a:schemeClr val="tx1"/>
                </a:solidFill>
                <a:effectLst/>
                <a:latin typeface="+mn-lt"/>
                <a:ea typeface="+mn-ea"/>
                <a:cs typeface="+mn-cs"/>
              </a:rPr>
              <a:t>tients</a:t>
            </a:r>
            <a:r>
              <a:rPr lang="en-US" sz="1200" kern="1200" dirty="0" smtClean="0">
                <a:solidFill>
                  <a:schemeClr val="tx1"/>
                </a:solidFill>
                <a:effectLst/>
                <a:latin typeface="+mn-lt"/>
                <a:ea typeface="+mn-ea"/>
                <a:cs typeface="+mn-cs"/>
              </a:rPr>
              <a:t> having a second operation, had a successful second operation, with a restoration of the uterine cavity; in 19 of these, only 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was visualized. After the second attempt, 34 (29.8%) patients still had an unfavorable outcome, with an unrestored uterine cavity. Of these patients, 13 denied further treatment for various reasons. </a:t>
            </a:r>
            <a:endParaRPr lang="en-US" dirty="0" smtClean="0"/>
          </a:p>
          <a:p>
            <a:r>
              <a:rPr lang="en-US" sz="1200" kern="1200" dirty="0" smtClean="0">
                <a:solidFill>
                  <a:schemeClr val="tx1"/>
                </a:solidFill>
                <a:effectLst/>
                <a:latin typeface="+mn-lt"/>
                <a:ea typeface="+mn-ea"/>
                <a:cs typeface="+mn-cs"/>
              </a:rPr>
              <a:t>In the remaining 21 patients, a third procedure was per- formed in a final attempt to restore the uterine cavity. In 14 patients, this attempt was successful (66.7%); in the other 7 (33.3%), only 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could be visualized (Fig. 1). The rate of perforation of the uterus was 16 of 638 (2.5%) in the first attempt; 4 of 114 (3.5%); and 1 of 21 (4.8%) in the third. No other complications, such as fluid overload or </a:t>
            </a:r>
            <a:r>
              <a:rPr lang="en-US" sz="1200" kern="1200" dirty="0" err="1" smtClean="0">
                <a:solidFill>
                  <a:schemeClr val="tx1"/>
                </a:solidFill>
                <a:effectLst/>
                <a:latin typeface="+mn-lt"/>
                <a:ea typeface="+mn-ea"/>
                <a:cs typeface="+mn-cs"/>
              </a:rPr>
              <a:t>infec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tion</a:t>
            </a:r>
            <a:r>
              <a:rPr lang="en-US" sz="1200" kern="1200" dirty="0" smtClean="0">
                <a:solidFill>
                  <a:schemeClr val="tx1"/>
                </a:solidFill>
                <a:effectLst/>
                <a:latin typeface="+mn-lt"/>
                <a:ea typeface="+mn-ea"/>
                <a:cs typeface="+mn-cs"/>
              </a:rPr>
              <a:t>, were observed.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success rate of the first attempt was 80.3%, in the sec- </a:t>
            </a:r>
            <a:r>
              <a:rPr lang="en-US" sz="1200" kern="1200" dirty="0" err="1" smtClean="0">
                <a:solidFill>
                  <a:schemeClr val="tx1"/>
                </a:solidFill>
                <a:effectLst/>
                <a:latin typeface="+mn-lt"/>
                <a:ea typeface="+mn-ea"/>
                <a:cs typeface="+mn-cs"/>
              </a:rPr>
              <a:t>ond</a:t>
            </a:r>
            <a:r>
              <a:rPr lang="en-US" sz="1200" kern="1200" dirty="0" smtClean="0">
                <a:solidFill>
                  <a:schemeClr val="tx1"/>
                </a:solidFill>
                <a:effectLst/>
                <a:latin typeface="+mn-lt"/>
                <a:ea typeface="+mn-ea"/>
                <a:cs typeface="+mn-cs"/>
              </a:rPr>
              <a:t> attempt 70.2% and in the third procedure we were </a:t>
            </a:r>
            <a:r>
              <a:rPr lang="en-US" sz="1200" kern="1200" dirty="0" err="1" smtClean="0">
                <a:solidFill>
                  <a:schemeClr val="tx1"/>
                </a:solidFill>
                <a:effectLst/>
                <a:latin typeface="+mn-lt"/>
                <a:ea typeface="+mn-ea"/>
                <a:cs typeface="+mn-cs"/>
              </a:rPr>
              <a:t>suc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cessful</a:t>
            </a:r>
            <a:r>
              <a:rPr lang="en-US" sz="1200" kern="1200" dirty="0" smtClean="0">
                <a:solidFill>
                  <a:schemeClr val="tx1"/>
                </a:solidFill>
                <a:effectLst/>
                <a:latin typeface="+mn-lt"/>
                <a:ea typeface="+mn-ea"/>
                <a:cs typeface="+mn-cs"/>
              </a:rPr>
              <a:t> 66.7%. Therefore the number of </a:t>
            </a:r>
            <a:r>
              <a:rPr lang="en-US" sz="1200" kern="1200" dirty="0" err="1" smtClean="0">
                <a:solidFill>
                  <a:schemeClr val="tx1"/>
                </a:solidFill>
                <a:effectLst/>
                <a:latin typeface="+mn-lt"/>
                <a:ea typeface="+mn-ea"/>
                <a:cs typeface="+mn-cs"/>
              </a:rPr>
              <a:t>hysteroscopical</a:t>
            </a:r>
            <a:r>
              <a:rPr lang="en-US" sz="1200" kern="1200" dirty="0" smtClean="0">
                <a:solidFill>
                  <a:schemeClr val="tx1"/>
                </a:solidFill>
                <a:effectLst/>
                <a:latin typeface="+mn-lt"/>
                <a:ea typeface="+mn-ea"/>
                <a:cs typeface="+mn-cs"/>
              </a:rPr>
              <a:t> procedures envisioned treating, AS should not be a limited to one even if success rates after succeeding attempts are declining.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among 638 women treated for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syndrome, 114 needed a second </a:t>
            </a:r>
            <a:r>
              <a:rPr lang="en-US" sz="1200" kern="1200" dirty="0" err="1" smtClean="0">
                <a:solidFill>
                  <a:schemeClr val="tx1"/>
                </a:solidFill>
                <a:effectLst/>
                <a:latin typeface="+mn-lt"/>
                <a:ea typeface="+mn-ea"/>
                <a:cs typeface="+mn-cs"/>
              </a:rPr>
              <a:t>proce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dures</a:t>
            </a:r>
            <a:r>
              <a:rPr lang="en-US" sz="1200" kern="1200" dirty="0" smtClean="0">
                <a:solidFill>
                  <a:schemeClr val="tx1"/>
                </a:solidFill>
                <a:effectLst/>
                <a:latin typeface="+mn-lt"/>
                <a:ea typeface="+mn-ea"/>
                <a:cs typeface="+mn-cs"/>
              </a:rPr>
              <a:t> with a complete resolution in 70.2% of cases with low complication rate (perforation of the uterus: 2.5% in first </a:t>
            </a:r>
            <a:r>
              <a:rPr lang="en-US" sz="1200" kern="1200" dirty="0" err="1" smtClean="0">
                <a:solidFill>
                  <a:schemeClr val="tx1"/>
                </a:solidFill>
                <a:effectLst/>
                <a:latin typeface="+mn-lt"/>
                <a:ea typeface="+mn-ea"/>
                <a:cs typeface="+mn-cs"/>
              </a:rPr>
              <a:t>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gery</a:t>
            </a:r>
            <a:r>
              <a:rPr lang="en-US" sz="1200" kern="1200" dirty="0" smtClean="0">
                <a:solidFill>
                  <a:schemeClr val="tx1"/>
                </a:solidFill>
                <a:effectLst/>
                <a:latin typeface="+mn-lt"/>
                <a:ea typeface="+mn-ea"/>
                <a:cs typeface="+mn-cs"/>
              </a:rPr>
              <a:t>, 3.5% in second surgery).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sz="1200" kern="120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6</a:t>
            </a:fld>
            <a:endParaRPr lang="en-US"/>
          </a:p>
        </p:txBody>
      </p:sp>
    </p:spTree>
    <p:extLst>
      <p:ext uri="{BB962C8B-B14F-4D97-AF65-F5344CB8AC3E}">
        <p14:creationId xmlns:p14="http://schemas.microsoft.com/office/powerpoint/2010/main" val="860212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Of all 638 patients, a healthy pattern was restored in 624 (97.8%). Menses could not be restored (amenorrhea) in 14 (2.2%). A restored healthy cavity anatomy, free of adhesions, with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visualization of R1 tubal </a:t>
            </a:r>
            <a:r>
              <a:rPr lang="en-US" sz="1200" kern="1200" dirty="0" err="1" smtClean="0">
                <a:solidFill>
                  <a:schemeClr val="tx1"/>
                </a:solidFill>
                <a:effectLst/>
                <a:latin typeface="+mn-lt"/>
                <a:ea typeface="+mn-ea"/>
                <a:cs typeface="+mn-cs"/>
              </a:rPr>
              <a:t>ostium</a:t>
            </a:r>
            <a:r>
              <a:rPr lang="en-US" sz="1200" kern="1200" dirty="0" smtClean="0">
                <a:solidFill>
                  <a:schemeClr val="tx1"/>
                </a:solidFill>
                <a:effectLst/>
                <a:latin typeface="+mn-lt"/>
                <a:ea typeface="+mn-ea"/>
                <a:cs typeface="+mn-cs"/>
              </a:rPr>
              <a:t> was accomplished in 606 patients. Twenty-four patients refused a new attempt after incomplete or unsuccessful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Therefore, the overall success rate (restoration of menses and cavity anatomy) was 95.0% (Table 2).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606 patients who had a successful TCA, 174 (28.7%) had spontaneous adhesion recurrence. Six (3.4%) women did not want a procedure to resolve these recurrent adhesions. In 42 patients (24.1%), the adhesions were mild enough that they could be removed during the outpatient hysteroscopy, with use of conventional instruments; and in 47 women (27.0%) by sounding and/or dilation of the isthmic area only. In 68 (39.1%) patients, 1 operative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siolysis</a:t>
            </a:r>
            <a:r>
              <a:rPr lang="en-US" sz="1200" kern="1200" dirty="0" smtClean="0">
                <a:solidFill>
                  <a:schemeClr val="tx1"/>
                </a:solidFill>
                <a:effectLst/>
                <a:latin typeface="+mn-lt"/>
                <a:ea typeface="+mn-ea"/>
                <a:cs typeface="+mn-cs"/>
              </a:rPr>
              <a:t> was needed to resolve these adhesions; in 11 (6.3%) women, 2 procedures were needed.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95% of the women, a healthy uterine cavity was restored in 1–3 attempts; menses was restored in 97.8%.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7</a:t>
            </a:fld>
            <a:endParaRPr lang="en-US"/>
          </a:p>
        </p:txBody>
      </p:sp>
    </p:spTree>
    <p:extLst>
      <p:ext uri="{BB962C8B-B14F-4D97-AF65-F5344CB8AC3E}">
        <p14:creationId xmlns:p14="http://schemas.microsoft.com/office/powerpoint/2010/main" val="3189625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Because AS is a rare disease and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is difficult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procedure and because inadequate AS surgery is a serious threat for fertility, centralization is important. Centralization in AS surgery is not only essential because of the volume-outcome relationship but also because of improving support of women with AS, education, awareness and advocacy.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high success rate achieved in this study can be ex- </a:t>
            </a:r>
            <a:r>
              <a:rPr lang="en-US" sz="1200" kern="1200" dirty="0" err="1" smtClean="0">
                <a:solidFill>
                  <a:schemeClr val="tx1"/>
                </a:solidFill>
                <a:effectLst/>
                <a:latin typeface="+mn-lt"/>
                <a:ea typeface="+mn-ea"/>
                <a:cs typeface="+mn-cs"/>
              </a:rPr>
              <a:t>plained</a:t>
            </a:r>
            <a:r>
              <a:rPr lang="en-US" sz="1200" kern="1200" dirty="0" smtClean="0">
                <a:solidFill>
                  <a:schemeClr val="tx1"/>
                </a:solidFill>
                <a:effectLst/>
                <a:latin typeface="+mn-lt"/>
                <a:ea typeface="+mn-ea"/>
                <a:cs typeface="+mn-cs"/>
              </a:rPr>
              <a:t> by centralization of AS care. </a:t>
            </a: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8</a:t>
            </a:fld>
            <a:endParaRPr lang="en-US"/>
          </a:p>
        </p:txBody>
      </p:sp>
    </p:spTree>
    <p:extLst>
      <p:ext uri="{BB962C8B-B14F-4D97-AF65-F5344CB8AC3E}">
        <p14:creationId xmlns:p14="http://schemas.microsoft.com/office/powerpoint/2010/main" val="302425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Preoperative administration of prolonged preoperative and postoperative oral E2 to enhance endometrial proliferation, intraoperative abdominal ultrasound-directed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uterine </a:t>
            </a:r>
            <a:r>
              <a:rPr lang="en-US" sz="1200" kern="1200" dirty="0" err="1" smtClean="0">
                <a:solidFill>
                  <a:schemeClr val="tx1"/>
                </a:solidFill>
                <a:effectLst/>
                <a:latin typeface="+mn-lt"/>
                <a:ea typeface="+mn-ea"/>
                <a:cs typeface="+mn-cs"/>
              </a:rPr>
              <a:t>synechia</a:t>
            </a:r>
            <a:r>
              <a:rPr lang="en-US" sz="1200" kern="1200" dirty="0" smtClean="0">
                <a:solidFill>
                  <a:schemeClr val="tx1"/>
                </a:solidFill>
                <a:effectLst/>
                <a:latin typeface="+mn-lt"/>
                <a:ea typeface="+mn-ea"/>
                <a:cs typeface="+mn-cs"/>
              </a:rPr>
              <a:t> to ensure that the dissection is performed in the proper tissue plane, placement of a triangular uterine balloon catheter during surgery, and postoperative removal with placement of a copper intrauterine device (IUD) to maintain separation of the cavity and mechanically lyse newly formed adhesions during removal.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Preoperative</a:t>
            </a:r>
            <a:br>
              <a:rPr lang="en-US" sz="1200"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Hysterosalpingogram</a:t>
            </a:r>
            <a:r>
              <a:rPr lang="en-US" sz="1200" kern="1200" dirty="0" smtClean="0">
                <a:solidFill>
                  <a:schemeClr val="tx1"/>
                </a:solidFill>
                <a:effectLst/>
                <a:latin typeface="+mn-lt"/>
                <a:ea typeface="+mn-ea"/>
                <a:cs typeface="+mn-cs"/>
              </a:rPr>
              <a:t>, saline </a:t>
            </a:r>
            <a:r>
              <a:rPr lang="en-US" sz="1200" kern="1200" dirty="0" err="1" smtClean="0">
                <a:solidFill>
                  <a:schemeClr val="tx1"/>
                </a:solidFill>
                <a:effectLst/>
                <a:latin typeface="+mn-lt"/>
                <a:ea typeface="+mn-ea"/>
                <a:cs typeface="+mn-cs"/>
              </a:rPr>
              <a:t>sonohysterography</a:t>
            </a:r>
            <a:r>
              <a:rPr lang="en-US" sz="1200" kern="1200" dirty="0" smtClean="0">
                <a:solidFill>
                  <a:schemeClr val="tx1"/>
                </a:solidFill>
                <a:effectLst/>
                <a:latin typeface="+mn-lt"/>
                <a:ea typeface="+mn-ea"/>
                <a:cs typeface="+mn-cs"/>
              </a:rPr>
              <a:t>, and/or hysteroscopy to confirm diagnosis and identify extent of adhesions </a:t>
            </a:r>
            <a:r>
              <a:rPr lang="en-US" sz="1200" kern="1200" dirty="0" err="1" smtClean="0">
                <a:solidFill>
                  <a:schemeClr val="tx1"/>
                </a:solidFill>
                <a:effectLst/>
                <a:latin typeface="+mn-lt"/>
                <a:ea typeface="+mn-ea"/>
                <a:cs typeface="+mn-cs"/>
              </a:rPr>
              <a:t>Transvaginal</a:t>
            </a:r>
            <a:r>
              <a:rPr lang="en-US" sz="1200" kern="1200" dirty="0" smtClean="0">
                <a:solidFill>
                  <a:schemeClr val="tx1"/>
                </a:solidFill>
                <a:effectLst/>
                <a:latin typeface="+mn-lt"/>
                <a:ea typeface="+mn-ea"/>
                <a:cs typeface="+mn-cs"/>
              </a:rPr>
              <a:t> ultrasound of endometrium to assess ‘‘baseline’’ endometrial thickness and evaluate pelvic anatomy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Estrogen supplementation for 2–8 weeks to stimulate endometrial development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Repeat </a:t>
            </a:r>
            <a:r>
              <a:rPr lang="en-US" sz="1200" kern="1200" dirty="0" err="1" smtClean="0">
                <a:solidFill>
                  <a:schemeClr val="tx1"/>
                </a:solidFill>
                <a:effectLst/>
                <a:latin typeface="+mn-lt"/>
                <a:ea typeface="+mn-ea"/>
                <a:cs typeface="+mn-cs"/>
              </a:rPr>
              <a:t>transvaginal</a:t>
            </a:r>
            <a:r>
              <a:rPr lang="en-US" sz="1200" kern="1200" dirty="0" smtClean="0">
                <a:solidFill>
                  <a:schemeClr val="tx1"/>
                </a:solidFill>
                <a:effectLst/>
                <a:latin typeface="+mn-lt"/>
                <a:ea typeface="+mn-ea"/>
                <a:cs typeface="+mn-cs"/>
              </a:rPr>
              <a:t> ultrasound of the endometrium preoperatively to reassess stimulated endometrial thickness </a:t>
            </a:r>
            <a:endParaRPr lang="en-US" dirty="0" smtClean="0">
              <a:effectLst/>
            </a:endParaRPr>
          </a:p>
          <a:p>
            <a:r>
              <a:rPr lang="en-US" sz="1200" kern="1200" dirty="0" smtClean="0">
                <a:solidFill>
                  <a:schemeClr val="tx1"/>
                </a:solidFill>
                <a:effectLst/>
                <a:latin typeface="+mn-lt"/>
                <a:ea typeface="+mn-ea"/>
                <a:cs typeface="+mn-cs"/>
              </a:rPr>
              <a:t>Intraoperative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Abdominal ultrasound-directed cervical and uterine dilatation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Ultrasound-directed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uterine </a:t>
            </a:r>
            <a:r>
              <a:rPr lang="en-US" sz="1200" kern="1200" dirty="0" err="1" smtClean="0">
                <a:solidFill>
                  <a:schemeClr val="tx1"/>
                </a:solidFill>
                <a:effectLst/>
                <a:latin typeface="+mn-lt"/>
                <a:ea typeface="+mn-ea"/>
                <a:cs typeface="+mn-cs"/>
              </a:rPr>
              <a:t>synechia</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Ultrasound-directed placement of triangular intrauterine balloon catheter, advanced to uterine fundus </a:t>
            </a:r>
            <a:endParaRPr lang="en-US" dirty="0" smtClean="0">
              <a:effectLst/>
            </a:endParaRPr>
          </a:p>
          <a:p>
            <a:r>
              <a:rPr lang="en-US" sz="1200" kern="1200" dirty="0" smtClean="0">
                <a:solidFill>
                  <a:schemeClr val="tx1"/>
                </a:solidFill>
                <a:effectLst/>
                <a:latin typeface="+mn-lt"/>
                <a:ea typeface="+mn-ea"/>
                <a:cs typeface="+mn-cs"/>
              </a:rPr>
              <a:t>Postoperative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Continue estrogen supplementation for 4–10 weeks after surgery</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Remove balloon catheter within 1 week of surgery, replace with copper intrauterine device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Reassess cavity by </a:t>
            </a:r>
            <a:r>
              <a:rPr lang="en-US" sz="1200" kern="1200" dirty="0" err="1" smtClean="0">
                <a:solidFill>
                  <a:schemeClr val="tx1"/>
                </a:solidFill>
                <a:effectLst/>
                <a:latin typeface="+mn-lt"/>
                <a:ea typeface="+mn-ea"/>
                <a:cs typeface="+mn-cs"/>
              </a:rPr>
              <a:t>hysterosalpingogram</a:t>
            </a:r>
            <a:r>
              <a:rPr lang="en-US" sz="1200" kern="1200" dirty="0" smtClean="0">
                <a:solidFill>
                  <a:schemeClr val="tx1"/>
                </a:solidFill>
                <a:effectLst/>
                <a:latin typeface="+mn-lt"/>
                <a:ea typeface="+mn-ea"/>
                <a:cs typeface="+mn-cs"/>
              </a:rPr>
              <a:t>, saline </a:t>
            </a:r>
            <a:r>
              <a:rPr lang="en-US" sz="1200" kern="1200" dirty="0" err="1" smtClean="0">
                <a:solidFill>
                  <a:schemeClr val="tx1"/>
                </a:solidFill>
                <a:effectLst/>
                <a:latin typeface="+mn-lt"/>
                <a:ea typeface="+mn-ea"/>
                <a:cs typeface="+mn-cs"/>
              </a:rPr>
              <a:t>sonohysterography</a:t>
            </a:r>
            <a:r>
              <a:rPr lang="en-US" sz="1200" kern="1200" dirty="0" smtClean="0">
                <a:solidFill>
                  <a:schemeClr val="tx1"/>
                </a:solidFill>
                <a:effectLst/>
                <a:latin typeface="+mn-lt"/>
                <a:ea typeface="+mn-ea"/>
                <a:cs typeface="+mn-cs"/>
              </a:rPr>
              <a:t>, or hysteroscopy and assess postoperative menstrual function </a:t>
            </a:r>
            <a:endParaRPr lang="en-US" dirty="0" smtClean="0">
              <a:effectLst/>
            </a:endParaRPr>
          </a:p>
          <a:p>
            <a:r>
              <a:rPr lang="en-US" sz="1200" kern="1200" dirty="0" smtClean="0">
                <a:solidFill>
                  <a:schemeClr val="tx1"/>
                </a:solidFill>
                <a:effectLst/>
                <a:latin typeface="+mn-lt"/>
                <a:ea typeface="+mn-ea"/>
                <a:cs typeface="+mn-cs"/>
              </a:rPr>
              <a:t>Myers. Management of severe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syndrome. </a:t>
            </a:r>
            <a:r>
              <a:rPr lang="en-US" sz="1200" kern="1200" dirty="0" err="1" smtClean="0">
                <a:solidFill>
                  <a:schemeClr val="tx1"/>
                </a:solidFill>
                <a:effectLst/>
                <a:latin typeface="+mn-lt"/>
                <a:ea typeface="+mn-ea"/>
                <a:cs typeface="+mn-cs"/>
              </a:rPr>
              <a:t>Fertil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Steril</a:t>
            </a:r>
            <a:r>
              <a:rPr lang="en-US" sz="1200" kern="1200" dirty="0" smtClean="0">
                <a:solidFill>
                  <a:schemeClr val="tx1"/>
                </a:solidFill>
                <a:effectLst/>
                <a:latin typeface="+mn-lt"/>
                <a:ea typeface="+mn-ea"/>
                <a:cs typeface="+mn-cs"/>
              </a:rPr>
              <a:t> 2012. </a:t>
            </a:r>
            <a:endParaRPr lang="en-US" dirty="0" smtClean="0">
              <a:effectLst/>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All women identified with severe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syn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drome</a:t>
            </a:r>
            <a:r>
              <a:rPr lang="en-US" sz="1200" kern="1200" dirty="0" smtClean="0">
                <a:solidFill>
                  <a:schemeClr val="tx1"/>
                </a:solidFill>
                <a:effectLst/>
                <a:latin typeface="+mn-lt"/>
                <a:ea typeface="+mn-ea"/>
                <a:cs typeface="+mn-cs"/>
              </a:rPr>
              <a:t> were treated with preoperative oral E2 4–6 mg daily, beginning 4–8 weeks before surgery, to stimulate endometrial proliferation with a secondary goal to help identify the </a:t>
            </a:r>
            <a:r>
              <a:rPr lang="en-US" sz="1200" kern="1200" dirty="0" err="1" smtClean="0">
                <a:solidFill>
                  <a:schemeClr val="tx1"/>
                </a:solidFill>
                <a:effectLst/>
                <a:latin typeface="+mn-lt"/>
                <a:ea typeface="+mn-ea"/>
                <a:cs typeface="+mn-cs"/>
              </a:rPr>
              <a:t>endo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metrium</a:t>
            </a:r>
            <a:r>
              <a:rPr lang="en-US" sz="1200" kern="1200" dirty="0" smtClean="0">
                <a:solidFill>
                  <a:schemeClr val="tx1"/>
                </a:solidFill>
                <a:effectLst/>
                <a:latin typeface="+mn-lt"/>
                <a:ea typeface="+mn-ea"/>
                <a:cs typeface="+mn-cs"/>
              </a:rPr>
              <a:t> with abdominal ultrasound during hysteroscopy. All women underwent a preoperative ultrasound approximately 4 weeks after taking E, to assess the uterus and measure the maximal preoperative endometrial thickness to help deter- mine the prognosis for repair (2). Oral E was continued for up to 8 weeks and ultrasound repeated when the endometrial thickness was &lt;4 mm after 4 weeks.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Concurrent abdominal ultra- sound was used to help direct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uterine </a:t>
            </a:r>
            <a:r>
              <a:rPr lang="en-US" sz="1200" kern="1200" dirty="0" err="1" smtClean="0">
                <a:solidFill>
                  <a:schemeClr val="tx1"/>
                </a:solidFill>
                <a:effectLst/>
                <a:latin typeface="+mn-lt"/>
                <a:ea typeface="+mn-ea"/>
                <a:cs typeface="+mn-cs"/>
              </a:rPr>
              <a:t>synechia</a:t>
            </a:r>
            <a:r>
              <a:rPr lang="en-US" sz="1200" kern="1200" dirty="0" smtClean="0">
                <a:solidFill>
                  <a:schemeClr val="tx1"/>
                </a:solidFill>
                <a:effectLst/>
                <a:latin typeface="+mn-lt"/>
                <a:ea typeface="+mn-ea"/>
                <a:cs typeface="+mn-cs"/>
              </a:rPr>
              <a:t> (1).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synechia</a:t>
            </a:r>
            <a:r>
              <a:rPr lang="en-US" sz="1200" kern="1200" dirty="0" smtClean="0">
                <a:solidFill>
                  <a:schemeClr val="tx1"/>
                </a:solidFill>
                <a:effectLst/>
                <a:latin typeface="+mn-lt"/>
                <a:ea typeface="+mn-ea"/>
                <a:cs typeface="+mn-cs"/>
              </a:rPr>
              <a:t> was con- </a:t>
            </a:r>
            <a:r>
              <a:rPr lang="en-US" sz="1200" kern="1200" dirty="0" err="1" smtClean="0">
                <a:solidFill>
                  <a:schemeClr val="tx1"/>
                </a:solidFill>
                <a:effectLst/>
                <a:latin typeface="+mn-lt"/>
                <a:ea typeface="+mn-ea"/>
                <a:cs typeface="+mn-cs"/>
              </a:rPr>
              <a:t>tinued</a:t>
            </a:r>
            <a:r>
              <a:rPr lang="en-US" sz="1200" kern="1200" dirty="0" smtClean="0">
                <a:solidFill>
                  <a:schemeClr val="tx1"/>
                </a:solidFill>
                <a:effectLst/>
                <a:latin typeface="+mn-lt"/>
                <a:ea typeface="+mn-ea"/>
                <a:cs typeface="+mn-cs"/>
              </a:rPr>
              <a:t> with hysteroscopy scissors using a controlled flow pump with saline or lactated Ringer’s solution for distention until the cavity had been completely reopened and no </a:t>
            </a:r>
            <a:r>
              <a:rPr lang="en-US" sz="1200" kern="1200" dirty="0" err="1" smtClean="0">
                <a:solidFill>
                  <a:schemeClr val="tx1"/>
                </a:solidFill>
                <a:effectLst/>
                <a:latin typeface="+mn-lt"/>
                <a:ea typeface="+mn-ea"/>
                <a:cs typeface="+mn-cs"/>
              </a:rPr>
              <a:t>evi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dence</a:t>
            </a:r>
            <a:r>
              <a:rPr lang="en-US" sz="1200" kern="1200" dirty="0" smtClean="0">
                <a:solidFill>
                  <a:schemeClr val="tx1"/>
                </a:solidFill>
                <a:effectLst/>
                <a:latin typeface="+mn-lt"/>
                <a:ea typeface="+mn-ea"/>
                <a:cs typeface="+mn-cs"/>
              </a:rPr>
              <a:t> of residual adhesion or distortion of the cavity could be seen, as determined by hysteroscopy and by abdominal </a:t>
            </a:r>
            <a:r>
              <a:rPr lang="en-US" sz="1200" kern="1200" dirty="0" err="1" smtClean="0">
                <a:solidFill>
                  <a:schemeClr val="tx1"/>
                </a:solidFill>
                <a:effectLst/>
                <a:latin typeface="+mn-lt"/>
                <a:ea typeface="+mn-ea"/>
                <a:cs typeface="+mn-cs"/>
              </a:rPr>
              <a:t>ul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trasound</a:t>
            </a:r>
            <a:r>
              <a:rPr lang="en-US" sz="1200" kern="1200" dirty="0" smtClean="0">
                <a:solidFill>
                  <a:schemeClr val="tx1"/>
                </a:solidFill>
                <a:effectLst/>
                <a:latin typeface="+mn-lt"/>
                <a:ea typeface="+mn-ea"/>
                <a:cs typeface="+mn-cs"/>
              </a:rPr>
              <a:t>. At the conclusion of the </a:t>
            </a:r>
            <a:r>
              <a:rPr lang="en-US" sz="1200" kern="1200" dirty="0" err="1" smtClean="0">
                <a:solidFill>
                  <a:schemeClr val="tx1"/>
                </a:solidFill>
                <a:effectLst/>
                <a:latin typeface="+mn-lt"/>
                <a:ea typeface="+mn-ea"/>
                <a:cs typeface="+mn-cs"/>
              </a:rPr>
              <a:t>lysis</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synechia</a:t>
            </a:r>
            <a:r>
              <a:rPr lang="en-US" sz="1200" kern="1200" dirty="0" smtClean="0">
                <a:solidFill>
                  <a:schemeClr val="tx1"/>
                </a:solidFill>
                <a:effectLst/>
                <a:latin typeface="+mn-lt"/>
                <a:ea typeface="+mn-ea"/>
                <a:cs typeface="+mn-cs"/>
              </a:rPr>
              <a:t>, a </a:t>
            </a:r>
            <a:r>
              <a:rPr lang="en-US" sz="1200" kern="1200" dirty="0" err="1" smtClean="0">
                <a:solidFill>
                  <a:schemeClr val="tx1"/>
                </a:solidFill>
                <a:effectLst/>
                <a:latin typeface="+mn-lt"/>
                <a:ea typeface="+mn-ea"/>
                <a:cs typeface="+mn-cs"/>
              </a:rPr>
              <a:t>triangu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a:t>
            </a:r>
            <a:r>
              <a:rPr lang="en-US" sz="1200" kern="1200" dirty="0" smtClean="0">
                <a:solidFill>
                  <a:schemeClr val="tx1"/>
                </a:solidFill>
                <a:effectLst/>
                <a:latin typeface="+mn-lt"/>
                <a:ea typeface="+mn-ea"/>
                <a:cs typeface="+mn-cs"/>
              </a:rPr>
              <a:t> uterine balloon catheter (Cook Medical) was placed at the uterine fundus under abdominal ultrasound guidance, and the balloon inflated (2). This balloon catheter was removed 3–7 days after surgery, and a copper intrauterine device (IUD) (</a:t>
            </a:r>
            <a:r>
              <a:rPr lang="en-US" sz="1200" kern="1200" dirty="0" err="1" smtClean="0">
                <a:solidFill>
                  <a:schemeClr val="tx1"/>
                </a:solidFill>
                <a:effectLst/>
                <a:latin typeface="+mn-lt"/>
                <a:ea typeface="+mn-ea"/>
                <a:cs typeface="+mn-cs"/>
              </a:rPr>
              <a:t>Duramed</a:t>
            </a:r>
            <a:r>
              <a:rPr lang="en-US" sz="1200" kern="1200" dirty="0" smtClean="0">
                <a:solidFill>
                  <a:schemeClr val="tx1"/>
                </a:solidFill>
                <a:effectLst/>
                <a:latin typeface="+mn-lt"/>
                <a:ea typeface="+mn-ea"/>
                <a:cs typeface="+mn-cs"/>
              </a:rPr>
              <a:t> Pharmaceuticals) was immediately placed into the endometrial cavity. Oral E2 4–6 mg daily was continued until the IUD was removed, approximately 4–10 weeks after </a:t>
            </a:r>
            <a:r>
              <a:rPr lang="en-US" sz="1200" kern="1200" dirty="0" err="1" smtClean="0">
                <a:solidFill>
                  <a:schemeClr val="tx1"/>
                </a:solidFill>
                <a:effectLst/>
                <a:latin typeface="+mn-lt"/>
                <a:ea typeface="+mn-ea"/>
                <a:cs typeface="+mn-cs"/>
              </a:rPr>
              <a:t>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gery</a:t>
            </a:r>
            <a:r>
              <a:rPr lang="en-US" sz="1200" kern="1200" dirty="0" smtClean="0">
                <a:solidFill>
                  <a:schemeClr val="tx1"/>
                </a:solidFill>
                <a:effectLst/>
                <a:latin typeface="+mn-lt"/>
                <a:ea typeface="+mn-ea"/>
                <a:cs typeface="+mn-cs"/>
              </a:rPr>
              <a:t>. Response to treatment was determined by subsequent resumption of menses, achievement of pregnancy, and live birth.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Before surgery, E promotes maximal </a:t>
            </a:r>
            <a:r>
              <a:rPr lang="en-US" sz="1200" kern="1200" dirty="0" err="1" smtClean="0">
                <a:solidFill>
                  <a:schemeClr val="tx1"/>
                </a:solidFill>
                <a:effectLst/>
                <a:latin typeface="+mn-lt"/>
                <a:ea typeface="+mn-ea"/>
                <a:cs typeface="+mn-cs"/>
              </a:rPr>
              <a:t>endo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metrial</a:t>
            </a:r>
            <a:r>
              <a:rPr lang="en-US" sz="1200" kern="1200" dirty="0" smtClean="0">
                <a:solidFill>
                  <a:schemeClr val="tx1"/>
                </a:solidFill>
                <a:effectLst/>
                <a:latin typeface="+mn-lt"/>
                <a:ea typeface="+mn-ea"/>
                <a:cs typeface="+mn-cs"/>
              </a:rPr>
              <a:t> growth, and allows surgery to be performed in the proliferative phase. Furthermore, as the </a:t>
            </a:r>
            <a:r>
              <a:rPr lang="en-US" sz="1200" kern="1200" dirty="0" err="1" smtClean="0">
                <a:solidFill>
                  <a:schemeClr val="tx1"/>
                </a:solidFill>
                <a:effectLst/>
                <a:latin typeface="+mn-lt"/>
                <a:ea typeface="+mn-ea"/>
                <a:cs typeface="+mn-cs"/>
              </a:rPr>
              <a:t>hysteroscopic</a:t>
            </a:r>
            <a:r>
              <a:rPr lang="en-US" sz="1200" kern="1200" dirty="0" smtClean="0">
                <a:solidFill>
                  <a:schemeClr val="tx1"/>
                </a:solidFill>
                <a:effectLst/>
                <a:latin typeface="+mn-lt"/>
                <a:ea typeface="+mn-ea"/>
                <a:cs typeface="+mn-cs"/>
              </a:rPr>
              <a:t> repair is performed under abdominal ultrasound guidance, pro- longed E will help achieve maximal endometrial thickness, and this may help improve intraoperative visualization by </a:t>
            </a:r>
            <a:r>
              <a:rPr lang="en-US" sz="1200" kern="1200" dirty="0" err="1" smtClean="0">
                <a:solidFill>
                  <a:schemeClr val="tx1"/>
                </a:solidFill>
                <a:effectLst/>
                <a:latin typeface="+mn-lt"/>
                <a:ea typeface="+mn-ea"/>
                <a:cs typeface="+mn-cs"/>
              </a:rPr>
              <a:t>ab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dominal</a:t>
            </a:r>
            <a:r>
              <a:rPr lang="en-US" sz="1200" kern="1200" dirty="0" smtClean="0">
                <a:solidFill>
                  <a:schemeClr val="tx1"/>
                </a:solidFill>
                <a:effectLst/>
                <a:latin typeface="+mn-lt"/>
                <a:ea typeface="+mn-ea"/>
                <a:cs typeface="+mn-cs"/>
              </a:rPr>
              <a:t> ultrasound. After surgery, continued proliferation is needed to stimulate the endometrium to cover the denuded uterine cavity. It is likely that E facilitates each of these </a:t>
            </a:r>
            <a:r>
              <a:rPr lang="en-US" sz="1200" kern="1200" dirty="0" err="1" smtClean="0">
                <a:solidFill>
                  <a:schemeClr val="tx1"/>
                </a:solidFill>
                <a:effectLst/>
                <a:latin typeface="+mn-lt"/>
                <a:ea typeface="+mn-ea"/>
                <a:cs typeface="+mn-cs"/>
              </a:rPr>
              <a: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portant</a:t>
            </a:r>
            <a:r>
              <a:rPr lang="en-US" sz="1200" kern="1200" dirty="0" smtClean="0">
                <a:solidFill>
                  <a:schemeClr val="tx1"/>
                </a:solidFill>
                <a:effectLst/>
                <a:latin typeface="+mn-lt"/>
                <a:ea typeface="+mn-ea"/>
                <a:cs typeface="+mn-cs"/>
              </a:rPr>
              <a:t> steps and can be considered an important addition to surgery.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the present series, a triangle balloon catheter was placed during surgery instead of a round balloon, to minimize pressure points and tissue necrosis that may occur with a Foley catheter balloon. The balloon catheter was removed within 1 week of surgery, and a copper IUD immediately placed. Although it is possible that the copper in the IUD helps promote endometrial healing (6), it is also likely that the mechanical </a:t>
            </a:r>
            <a:r>
              <a:rPr lang="en-US" sz="1200" kern="1200" dirty="0" err="1" smtClean="0">
                <a:solidFill>
                  <a:schemeClr val="tx1"/>
                </a:solidFill>
                <a:effectLst/>
                <a:latin typeface="+mn-lt"/>
                <a:ea typeface="+mn-ea"/>
                <a:cs typeface="+mn-cs"/>
              </a:rPr>
              <a:t>adhesiolysis</a:t>
            </a:r>
            <a:r>
              <a:rPr lang="en-US" sz="1200" kern="1200" dirty="0" smtClean="0">
                <a:solidFill>
                  <a:schemeClr val="tx1"/>
                </a:solidFill>
                <a:effectLst/>
                <a:latin typeface="+mn-lt"/>
                <a:ea typeface="+mn-ea"/>
                <a:cs typeface="+mn-cs"/>
              </a:rPr>
              <a:t> that occurs each time a device is inserted into and removed from the cavity helps to reduce the incidence of recurrent adhesions. This is especially important with </a:t>
            </a:r>
            <a:r>
              <a:rPr lang="en-US" sz="1200" kern="1200" dirty="0" err="1" smtClean="0">
                <a:solidFill>
                  <a:schemeClr val="tx1"/>
                </a:solidFill>
                <a:effectLst/>
                <a:latin typeface="+mn-lt"/>
                <a:ea typeface="+mn-ea"/>
                <a:cs typeface="+mn-cs"/>
              </a:rPr>
              <a:t>Asherman</a:t>
            </a:r>
            <a:r>
              <a:rPr lang="en-US" sz="1200" kern="1200" dirty="0" smtClean="0">
                <a:solidFill>
                  <a:schemeClr val="tx1"/>
                </a:solidFill>
                <a:effectLst/>
                <a:latin typeface="+mn-lt"/>
                <a:ea typeface="+mn-ea"/>
                <a:cs typeface="+mn-cs"/>
              </a:rPr>
              <a:t> syndrome, as the opposing sides of the uterine cavity will almost certainly resume contact, unless separated mechanically.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triangu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a:t>
            </a:r>
            <a:r>
              <a:rPr lang="en-US" sz="1200" kern="1200" dirty="0" smtClean="0">
                <a:solidFill>
                  <a:schemeClr val="tx1"/>
                </a:solidFill>
                <a:effectLst/>
                <a:latin typeface="+mn-lt"/>
                <a:ea typeface="+mn-ea"/>
                <a:cs typeface="+mn-cs"/>
              </a:rPr>
              <a:t> uterine balloon catheter (Cook Medical) was placed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229AB4CB-58F6-B940-8C44-39F79601E752}" type="slidenum">
              <a:rPr lang="en-US" smtClean="0"/>
              <a:t>9</a:t>
            </a:fld>
            <a:endParaRPr lang="en-US"/>
          </a:p>
        </p:txBody>
      </p:sp>
    </p:spTree>
    <p:extLst>
      <p:ext uri="{BB962C8B-B14F-4D97-AF65-F5344CB8AC3E}">
        <p14:creationId xmlns:p14="http://schemas.microsoft.com/office/powerpoint/2010/main" val="2470498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tr-TR"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29 April 17 Saturday</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29 April 17 Saturday</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tr-TR"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29 April 17 Saturday</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p>
            <a:fld id="{6396A3A3-94A6-4E5B-AF39-173ACA3E61CC}" type="datetime2">
              <a:rPr lang="en-US" smtClean="0"/>
              <a:t>29 April 17 Saturday</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tr-TR"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t>29 April 17 Saturday</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29 April 17 Saturday</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29 April 17 Saturday</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29 April 17 Saturday</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29 April 17 Saturday</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tr-TR"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3FE976D3-5B7F-4300-ABED-C91F1B2AE209}" type="datetime2">
              <a:rPr lang="en-US" smtClean="0"/>
              <a:t>29 April 17 Saturday</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tr-TR"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t>29 April 17 Saturday</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tr-TR"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29 April 17 Saturday</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4.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4.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9.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2800" dirty="0" err="1" smtClean="0"/>
              <a:t>Asherman</a:t>
            </a:r>
            <a:r>
              <a:rPr lang="en-US" sz="2800" dirty="0" smtClean="0"/>
              <a:t> </a:t>
            </a:r>
            <a:r>
              <a:rPr lang="en-US" sz="2800" dirty="0" err="1" smtClean="0"/>
              <a:t>sendromu’nun</a:t>
            </a:r>
            <a:r>
              <a:rPr lang="en-US" sz="2800" dirty="0" smtClean="0"/>
              <a:t> </a:t>
            </a:r>
            <a:r>
              <a:rPr lang="en-US" sz="2800" dirty="0" err="1" smtClean="0"/>
              <a:t>histeroskopik</a:t>
            </a:r>
            <a:r>
              <a:rPr lang="en-US" sz="2800" dirty="0" smtClean="0"/>
              <a:t> </a:t>
            </a:r>
            <a:r>
              <a:rPr lang="en-US" sz="2800" dirty="0" err="1" smtClean="0"/>
              <a:t>tedavisi</a:t>
            </a:r>
            <a:r>
              <a:rPr lang="en-US" sz="2800" dirty="0" smtClean="0"/>
              <a:t>: </a:t>
            </a:r>
            <a:br>
              <a:rPr lang="en-US" sz="2800" dirty="0" smtClean="0"/>
            </a:br>
            <a:r>
              <a:rPr lang="en-US" sz="2800" i="1" dirty="0" err="1" smtClean="0"/>
              <a:t>Başariyi</a:t>
            </a:r>
            <a:r>
              <a:rPr lang="en-US" sz="2800" i="1" dirty="0" smtClean="0"/>
              <a:t> </a:t>
            </a:r>
            <a:r>
              <a:rPr lang="en-US" sz="2800" i="1" dirty="0" err="1" smtClean="0"/>
              <a:t>nasil</a:t>
            </a:r>
            <a:r>
              <a:rPr lang="en-US" sz="2800" i="1" dirty="0" smtClean="0"/>
              <a:t> </a:t>
            </a:r>
            <a:r>
              <a:rPr lang="en-US" sz="2800" i="1" dirty="0" err="1" smtClean="0"/>
              <a:t>artirabiliriz</a:t>
            </a:r>
            <a:r>
              <a:rPr lang="en-US" sz="2800" i="1" dirty="0" smtClean="0"/>
              <a:t>?</a:t>
            </a:r>
            <a:endParaRPr lang="en-US" sz="2800" dirty="0"/>
          </a:p>
        </p:txBody>
      </p:sp>
      <p:sp>
        <p:nvSpPr>
          <p:cNvPr id="3" name="Subtitle 2"/>
          <p:cNvSpPr>
            <a:spLocks noGrp="1"/>
          </p:cNvSpPr>
          <p:nvPr>
            <p:ph type="subTitle" idx="1"/>
          </p:nvPr>
        </p:nvSpPr>
        <p:spPr/>
        <p:txBody>
          <a:bodyPr/>
          <a:lstStyle/>
          <a:p>
            <a:endParaRPr lang="en-US" dirty="0" smtClean="0"/>
          </a:p>
          <a:p>
            <a:r>
              <a:rPr lang="en-US" dirty="0" smtClean="0"/>
              <a:t>Dr. L. </a:t>
            </a:r>
            <a:r>
              <a:rPr lang="en-US" dirty="0" err="1" smtClean="0"/>
              <a:t>Cem</a:t>
            </a:r>
            <a:r>
              <a:rPr lang="en-US" dirty="0" smtClean="0"/>
              <a:t> </a:t>
            </a:r>
            <a:r>
              <a:rPr lang="en-US" dirty="0" err="1" smtClean="0"/>
              <a:t>Demirel</a:t>
            </a:r>
            <a:endParaRPr lang="en-US" dirty="0"/>
          </a:p>
        </p:txBody>
      </p:sp>
    </p:spTree>
    <p:extLst>
      <p:ext uri="{BB962C8B-B14F-4D97-AF65-F5344CB8AC3E}">
        <p14:creationId xmlns:p14="http://schemas.microsoft.com/office/powerpoint/2010/main" val="4054716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pic>
        <p:nvPicPr>
          <p:cNvPr id="5" name="Content Placeholder 4"/>
          <p:cNvPicPr>
            <a:picLocks noGrp="1" noChangeAspect="1"/>
          </p:cNvPicPr>
          <p:nvPr>
            <p:ph sz="half" idx="2"/>
          </p:nvPr>
        </p:nvPicPr>
        <p:blipFill>
          <a:blip r:embed="rId3"/>
          <a:srcRect t="-946" b="-946"/>
          <a:stretch>
            <a:fillRect/>
          </a:stretch>
        </p:blipFill>
        <p:spPr/>
      </p:pic>
    </p:spTree>
    <p:extLst>
      <p:ext uri="{BB962C8B-B14F-4D97-AF65-F5344CB8AC3E}">
        <p14:creationId xmlns:p14="http://schemas.microsoft.com/office/powerpoint/2010/main" val="3890678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l="-28665" r="-28665"/>
          <a:stretch>
            <a:fillRect/>
          </a:stretch>
        </p:blipFill>
        <p:spPr/>
      </p:pic>
      <p:sp>
        <p:nvSpPr>
          <p:cNvPr id="5" name="TextBox 4"/>
          <p:cNvSpPr txBox="1"/>
          <p:nvPr/>
        </p:nvSpPr>
        <p:spPr>
          <a:xfrm>
            <a:off x="6501979" y="6477000"/>
            <a:ext cx="184666" cy="369332"/>
          </a:xfrm>
          <a:prstGeom prst="rect">
            <a:avLst/>
          </a:prstGeom>
          <a:noFill/>
        </p:spPr>
        <p:txBody>
          <a:bodyPr wrap="none" rtlCol="0">
            <a:spAutoFit/>
          </a:bodyPr>
          <a:lstStyle/>
          <a:p>
            <a:endParaRPr lang="en-US" dirty="0"/>
          </a:p>
        </p:txBody>
      </p:sp>
      <p:sp>
        <p:nvSpPr>
          <p:cNvPr id="6" name="TextBox 5"/>
          <p:cNvSpPr txBox="1"/>
          <p:nvPr/>
        </p:nvSpPr>
        <p:spPr>
          <a:xfrm>
            <a:off x="4549490" y="6477000"/>
            <a:ext cx="3696459" cy="369332"/>
          </a:xfrm>
          <a:prstGeom prst="rect">
            <a:avLst/>
          </a:prstGeom>
          <a:noFill/>
        </p:spPr>
        <p:txBody>
          <a:bodyPr wrap="square" rtlCol="0">
            <a:spAutoFit/>
          </a:bodyPr>
          <a:lstStyle/>
          <a:p>
            <a:r>
              <a:rPr lang="en-US" dirty="0" smtClean="0"/>
              <a:t>X Lin et al, </a:t>
            </a:r>
            <a:r>
              <a:rPr lang="en-US" dirty="0" err="1" smtClean="0"/>
              <a:t>Eu</a:t>
            </a:r>
            <a:r>
              <a:rPr lang="en-US" dirty="0" smtClean="0"/>
              <a:t> J Ob </a:t>
            </a:r>
            <a:r>
              <a:rPr lang="en-US" dirty="0" err="1" smtClean="0"/>
              <a:t>Gyn</a:t>
            </a:r>
            <a:r>
              <a:rPr lang="en-US" dirty="0" smtClean="0"/>
              <a:t> 2013 </a:t>
            </a:r>
            <a:endParaRPr lang="en-US" dirty="0"/>
          </a:p>
        </p:txBody>
      </p:sp>
    </p:spTree>
    <p:extLst>
      <p:ext uri="{BB962C8B-B14F-4D97-AF65-F5344CB8AC3E}">
        <p14:creationId xmlns:p14="http://schemas.microsoft.com/office/powerpoint/2010/main" val="1935918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Adjuvan</a:t>
            </a:r>
            <a:r>
              <a:rPr lang="en-US" dirty="0" smtClean="0"/>
              <a:t> </a:t>
            </a:r>
            <a:r>
              <a:rPr lang="en-US" dirty="0" err="1" smtClean="0"/>
              <a:t>estrojen</a:t>
            </a:r>
            <a:r>
              <a:rPr lang="en-US" dirty="0" smtClean="0"/>
              <a:t> </a:t>
            </a:r>
            <a:r>
              <a:rPr lang="en-US" dirty="0" err="1" smtClean="0"/>
              <a:t>tedavisi</a:t>
            </a:r>
            <a:endParaRPr lang="en-US" dirty="0"/>
          </a:p>
        </p:txBody>
      </p:sp>
      <p:sp>
        <p:nvSpPr>
          <p:cNvPr id="3" name="Content Placeholder 2"/>
          <p:cNvSpPr>
            <a:spLocks noGrp="1"/>
          </p:cNvSpPr>
          <p:nvPr>
            <p:ph idx="1"/>
          </p:nvPr>
        </p:nvSpPr>
        <p:spPr/>
        <p:txBody>
          <a:bodyPr/>
          <a:lstStyle/>
          <a:p>
            <a:r>
              <a:rPr lang="en-US" dirty="0" err="1" smtClean="0"/>
              <a:t>Tek</a:t>
            </a:r>
            <a:r>
              <a:rPr lang="en-US" dirty="0" smtClean="0"/>
              <a:t> </a:t>
            </a:r>
            <a:r>
              <a:rPr lang="en-US" dirty="0" err="1" smtClean="0"/>
              <a:t>başına</a:t>
            </a:r>
            <a:r>
              <a:rPr lang="en-US" dirty="0" smtClean="0"/>
              <a:t> </a:t>
            </a:r>
            <a:r>
              <a:rPr lang="en-US" dirty="0" err="1" smtClean="0"/>
              <a:t>vs</a:t>
            </a:r>
            <a:r>
              <a:rPr lang="en-US" dirty="0" smtClean="0"/>
              <a:t> </a:t>
            </a:r>
            <a:r>
              <a:rPr lang="en-US" dirty="0" err="1" smtClean="0"/>
              <a:t>diğer</a:t>
            </a:r>
            <a:r>
              <a:rPr lang="en-US" dirty="0" smtClean="0"/>
              <a:t> </a:t>
            </a:r>
            <a:r>
              <a:rPr lang="en-US" dirty="0" err="1" smtClean="0"/>
              <a:t>önlemler</a:t>
            </a:r>
            <a:r>
              <a:rPr lang="en-US" dirty="0" smtClean="0"/>
              <a:t> </a:t>
            </a:r>
            <a:r>
              <a:rPr lang="en-US" dirty="0" err="1" smtClean="0"/>
              <a:t>ile</a:t>
            </a:r>
            <a:r>
              <a:rPr lang="en-US" dirty="0" smtClean="0"/>
              <a:t> </a:t>
            </a:r>
            <a:r>
              <a:rPr lang="en-US" dirty="0" err="1" smtClean="0"/>
              <a:t>beraber</a:t>
            </a:r>
            <a:r>
              <a:rPr lang="en-US" dirty="0" smtClean="0"/>
              <a:t> ?</a:t>
            </a:r>
          </a:p>
          <a:p>
            <a:endParaRPr lang="en-US" dirty="0"/>
          </a:p>
          <a:p>
            <a:r>
              <a:rPr lang="en-US" dirty="0" smtClean="0"/>
              <a:t>Her </a:t>
            </a:r>
            <a:r>
              <a:rPr lang="en-US" dirty="0" err="1" smtClean="0"/>
              <a:t>adezyon</a:t>
            </a:r>
            <a:r>
              <a:rPr lang="en-US" dirty="0" smtClean="0"/>
              <a:t> </a:t>
            </a:r>
            <a:r>
              <a:rPr lang="en-US" dirty="0" err="1" smtClean="0"/>
              <a:t>evresi</a:t>
            </a:r>
            <a:r>
              <a:rPr lang="en-US" dirty="0" smtClean="0"/>
              <a:t> </a:t>
            </a:r>
            <a:r>
              <a:rPr lang="en-US" dirty="0" err="1" smtClean="0"/>
              <a:t>için</a:t>
            </a:r>
            <a:r>
              <a:rPr lang="en-US" dirty="0" smtClean="0"/>
              <a:t> </a:t>
            </a:r>
            <a:r>
              <a:rPr lang="en-US" dirty="0" err="1" smtClean="0"/>
              <a:t>aynı</a:t>
            </a:r>
            <a:r>
              <a:rPr lang="en-US" dirty="0" smtClean="0"/>
              <a:t> </a:t>
            </a:r>
            <a:r>
              <a:rPr lang="en-US" dirty="0" err="1" smtClean="0"/>
              <a:t>etkiyi</a:t>
            </a:r>
            <a:r>
              <a:rPr lang="en-US" dirty="0" smtClean="0"/>
              <a:t> </a:t>
            </a:r>
            <a:r>
              <a:rPr lang="en-US" dirty="0" err="1" smtClean="0"/>
              <a:t>gösteriyor</a:t>
            </a:r>
            <a:r>
              <a:rPr lang="en-US" dirty="0" smtClean="0"/>
              <a:t> mu?</a:t>
            </a:r>
          </a:p>
          <a:p>
            <a:endParaRPr lang="en-US" dirty="0"/>
          </a:p>
          <a:p>
            <a:r>
              <a:rPr lang="en-US" dirty="0" err="1" smtClean="0"/>
              <a:t>Preop</a:t>
            </a:r>
            <a:r>
              <a:rPr lang="en-US" dirty="0" smtClean="0"/>
              <a:t> ?</a:t>
            </a:r>
          </a:p>
          <a:p>
            <a:endParaRPr lang="en-US" dirty="0"/>
          </a:p>
          <a:p>
            <a:r>
              <a:rPr lang="en-US" dirty="0" err="1" smtClean="0"/>
              <a:t>Tek</a:t>
            </a:r>
            <a:r>
              <a:rPr lang="en-US" dirty="0" smtClean="0"/>
              <a:t> </a:t>
            </a:r>
            <a:r>
              <a:rPr lang="en-US" dirty="0" err="1" smtClean="0"/>
              <a:t>başına</a:t>
            </a:r>
            <a:r>
              <a:rPr lang="en-US" dirty="0" smtClean="0"/>
              <a:t> </a:t>
            </a:r>
            <a:r>
              <a:rPr lang="en-US" dirty="0" err="1" smtClean="0"/>
              <a:t>mı</a:t>
            </a:r>
            <a:r>
              <a:rPr lang="en-US" dirty="0" smtClean="0"/>
              <a:t>, progesterone </a:t>
            </a:r>
            <a:r>
              <a:rPr lang="en-US" dirty="0" err="1" smtClean="0"/>
              <a:t>ile</a:t>
            </a:r>
            <a:r>
              <a:rPr lang="en-US" dirty="0" smtClean="0"/>
              <a:t> </a:t>
            </a:r>
            <a:r>
              <a:rPr lang="en-US" dirty="0" err="1" smtClean="0"/>
              <a:t>kombine</a:t>
            </a:r>
            <a:r>
              <a:rPr lang="en-US" dirty="0" smtClean="0"/>
              <a:t> mi? </a:t>
            </a:r>
            <a:r>
              <a:rPr lang="en-US" dirty="0" err="1" smtClean="0"/>
              <a:t>Doz</a:t>
            </a:r>
            <a:r>
              <a:rPr lang="en-US" dirty="0" smtClean="0"/>
              <a:t>?</a:t>
            </a:r>
          </a:p>
          <a:p>
            <a:endParaRPr lang="en-US" dirty="0"/>
          </a:p>
          <a:p>
            <a:r>
              <a:rPr lang="en-US" dirty="0" err="1" smtClean="0"/>
              <a:t>Devamlı</a:t>
            </a:r>
            <a:r>
              <a:rPr lang="en-US" dirty="0" smtClean="0"/>
              <a:t> </a:t>
            </a:r>
            <a:r>
              <a:rPr lang="en-US" dirty="0" err="1" smtClean="0"/>
              <a:t>vs</a:t>
            </a:r>
            <a:r>
              <a:rPr lang="en-US" dirty="0" smtClean="0"/>
              <a:t> </a:t>
            </a:r>
            <a:r>
              <a:rPr lang="en-US" dirty="0" err="1" smtClean="0"/>
              <a:t>siklik</a:t>
            </a:r>
            <a:r>
              <a:rPr lang="en-US" dirty="0" smtClean="0"/>
              <a:t>?</a:t>
            </a:r>
          </a:p>
          <a:p>
            <a:endParaRPr lang="en-US" dirty="0"/>
          </a:p>
          <a:p>
            <a:r>
              <a:rPr lang="en-US" dirty="0" err="1" smtClean="0"/>
              <a:t>Süre</a:t>
            </a:r>
            <a:r>
              <a:rPr lang="en-US" dirty="0" smtClean="0"/>
              <a:t> ? 2 </a:t>
            </a:r>
            <a:r>
              <a:rPr lang="en-US" dirty="0" err="1" smtClean="0"/>
              <a:t>hafta</a:t>
            </a:r>
            <a:r>
              <a:rPr lang="en-US" dirty="0" smtClean="0"/>
              <a:t> – 5 ay ?</a:t>
            </a:r>
            <a:endParaRPr lang="en-US" dirty="0"/>
          </a:p>
        </p:txBody>
      </p:sp>
    </p:spTree>
    <p:extLst>
      <p:ext uri="{BB962C8B-B14F-4D97-AF65-F5344CB8AC3E}">
        <p14:creationId xmlns:p14="http://schemas.microsoft.com/office/powerpoint/2010/main" val="3536506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srcRect t="-19006" b="-19006"/>
          <a:stretch>
            <a:fillRect/>
          </a:stretch>
        </p:blipFill>
        <p:spPr/>
      </p:pic>
    </p:spTree>
    <p:extLst>
      <p:ext uri="{BB962C8B-B14F-4D97-AF65-F5344CB8AC3E}">
        <p14:creationId xmlns:p14="http://schemas.microsoft.com/office/powerpoint/2010/main" val="219618269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l="-35434" r="-35434"/>
          <a:stretch>
            <a:fillRect/>
          </a:stretch>
        </p:blipFill>
        <p:spPr/>
      </p:pic>
    </p:spTree>
    <p:extLst>
      <p:ext uri="{BB962C8B-B14F-4D97-AF65-F5344CB8AC3E}">
        <p14:creationId xmlns:p14="http://schemas.microsoft.com/office/powerpoint/2010/main" val="41691680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Randomized controlled trial: </a:t>
            </a:r>
            <a:r>
              <a:rPr lang="en-US" sz="2800" dirty="0" err="1" smtClean="0"/>
              <a:t>estrojen</a:t>
            </a:r>
            <a:r>
              <a:rPr lang="en-US" sz="2800" dirty="0" smtClean="0"/>
              <a:t> </a:t>
            </a:r>
            <a:r>
              <a:rPr lang="en-US" sz="2800" dirty="0" err="1" smtClean="0"/>
              <a:t>vs</a:t>
            </a:r>
            <a:r>
              <a:rPr lang="en-US" sz="2800" dirty="0" smtClean="0"/>
              <a:t> no </a:t>
            </a:r>
            <a:r>
              <a:rPr lang="en-US" sz="2800" dirty="0" err="1" smtClean="0"/>
              <a:t>estrojen</a:t>
            </a:r>
            <a:r>
              <a:rPr lang="en-US" sz="2800" dirty="0" smtClean="0"/>
              <a:t> </a:t>
            </a:r>
            <a:endParaRPr lang="en-US" sz="2800" dirty="0"/>
          </a:p>
        </p:txBody>
      </p:sp>
      <p:pic>
        <p:nvPicPr>
          <p:cNvPr id="4" name="Content Placeholder 3"/>
          <p:cNvPicPr>
            <a:picLocks noGrp="1" noChangeAspect="1"/>
          </p:cNvPicPr>
          <p:nvPr>
            <p:ph idx="1"/>
          </p:nvPr>
        </p:nvPicPr>
        <p:blipFill>
          <a:blip r:embed="rId3"/>
          <a:srcRect t="-10281" b="-10281"/>
          <a:stretch>
            <a:fillRect/>
          </a:stretch>
        </p:blipFill>
        <p:spPr/>
      </p:pic>
      <p:sp>
        <p:nvSpPr>
          <p:cNvPr id="5" name="TextBox 4"/>
          <p:cNvSpPr txBox="1"/>
          <p:nvPr/>
        </p:nvSpPr>
        <p:spPr>
          <a:xfrm>
            <a:off x="4795920" y="6161299"/>
            <a:ext cx="3317336" cy="369332"/>
          </a:xfrm>
          <a:prstGeom prst="rect">
            <a:avLst/>
          </a:prstGeom>
          <a:noFill/>
        </p:spPr>
        <p:txBody>
          <a:bodyPr wrap="square" rtlCol="0">
            <a:spAutoFit/>
          </a:bodyPr>
          <a:lstStyle/>
          <a:p>
            <a:r>
              <a:rPr lang="en-US" dirty="0" err="1" smtClean="0"/>
              <a:t>Hanstede</a:t>
            </a:r>
            <a:r>
              <a:rPr lang="en-US" dirty="0" smtClean="0"/>
              <a:t> et al, JMIG 2016</a:t>
            </a:r>
            <a:endParaRPr lang="en-US" dirty="0"/>
          </a:p>
        </p:txBody>
      </p:sp>
    </p:spTree>
    <p:extLst>
      <p:ext uri="{BB962C8B-B14F-4D97-AF65-F5344CB8AC3E}">
        <p14:creationId xmlns:p14="http://schemas.microsoft.com/office/powerpoint/2010/main" val="392055320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l="-31427" r="-31427"/>
          <a:stretch>
            <a:fillRect/>
          </a:stretch>
        </p:blipFill>
        <p:spPr/>
      </p:pic>
      <p:sp>
        <p:nvSpPr>
          <p:cNvPr id="5" name="Title 1"/>
          <p:cNvSpPr>
            <a:spLocks noGrp="1"/>
          </p:cNvSpPr>
          <p:nvPr>
            <p:ph type="title"/>
          </p:nvPr>
        </p:nvSpPr>
        <p:spPr/>
        <p:txBody>
          <a:bodyPr>
            <a:normAutofit/>
          </a:bodyPr>
          <a:lstStyle/>
          <a:p>
            <a:r>
              <a:rPr lang="en-US" sz="2800" dirty="0" smtClean="0"/>
              <a:t>Randomized controlled trial: </a:t>
            </a:r>
            <a:r>
              <a:rPr lang="en-US" sz="2800" dirty="0" err="1" smtClean="0"/>
              <a:t>estrojen</a:t>
            </a:r>
            <a:r>
              <a:rPr lang="en-US" sz="2800" dirty="0" smtClean="0"/>
              <a:t> </a:t>
            </a:r>
            <a:r>
              <a:rPr lang="en-US" sz="2800" dirty="0" err="1" smtClean="0"/>
              <a:t>vs</a:t>
            </a:r>
            <a:r>
              <a:rPr lang="en-US" sz="2800" dirty="0" smtClean="0"/>
              <a:t> no </a:t>
            </a:r>
            <a:r>
              <a:rPr lang="en-US" sz="2800" dirty="0" err="1" smtClean="0"/>
              <a:t>estrojen</a:t>
            </a:r>
            <a:r>
              <a:rPr lang="en-US" sz="2800" dirty="0" smtClean="0"/>
              <a:t> </a:t>
            </a:r>
            <a:endParaRPr lang="en-US" sz="2800" dirty="0"/>
          </a:p>
        </p:txBody>
      </p:sp>
    </p:spTree>
    <p:extLst>
      <p:ext uri="{BB962C8B-B14F-4D97-AF65-F5344CB8AC3E}">
        <p14:creationId xmlns:p14="http://schemas.microsoft.com/office/powerpoint/2010/main" val="6564107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Erken</a:t>
            </a:r>
            <a:r>
              <a:rPr lang="en-US" sz="3200" dirty="0" smtClean="0"/>
              <a:t> postoperative </a:t>
            </a:r>
            <a:r>
              <a:rPr lang="en-US" sz="3200" dirty="0" smtClean="0"/>
              <a:t>second look H/S ?</a:t>
            </a:r>
            <a:endParaRPr lang="en-US" sz="3200" dirty="0"/>
          </a:p>
        </p:txBody>
      </p:sp>
      <p:sp>
        <p:nvSpPr>
          <p:cNvPr id="3" name="Content Placeholder 2"/>
          <p:cNvSpPr>
            <a:spLocks noGrp="1"/>
          </p:cNvSpPr>
          <p:nvPr>
            <p:ph idx="1"/>
          </p:nvPr>
        </p:nvSpPr>
        <p:spPr/>
        <p:txBody>
          <a:bodyPr/>
          <a:lstStyle/>
          <a:p>
            <a:r>
              <a:rPr lang="en-US" dirty="0" smtClean="0"/>
              <a:t>Ilk 2 </a:t>
            </a:r>
            <a:r>
              <a:rPr lang="en-US" dirty="0" err="1" smtClean="0"/>
              <a:t>hafta</a:t>
            </a:r>
            <a:r>
              <a:rPr lang="en-US" dirty="0" smtClean="0"/>
              <a:t> </a:t>
            </a:r>
            <a:r>
              <a:rPr lang="en-US" dirty="0" err="1" smtClean="0"/>
              <a:t>içerisinde</a:t>
            </a:r>
            <a:r>
              <a:rPr lang="en-US" dirty="0" smtClean="0"/>
              <a:t> </a:t>
            </a:r>
            <a:r>
              <a:rPr lang="en-US" dirty="0" err="1" smtClean="0"/>
              <a:t>ofis</a:t>
            </a:r>
            <a:r>
              <a:rPr lang="en-US" dirty="0" smtClean="0"/>
              <a:t> </a:t>
            </a:r>
            <a:r>
              <a:rPr lang="en-US" dirty="0" err="1" smtClean="0"/>
              <a:t>histeroskopi</a:t>
            </a:r>
            <a:endParaRPr lang="en-US" dirty="0" smtClean="0"/>
          </a:p>
          <a:p>
            <a:pPr marL="274320" lvl="1" indent="0">
              <a:buNone/>
            </a:pPr>
            <a:r>
              <a:rPr lang="en-US" dirty="0"/>
              <a:t>	</a:t>
            </a:r>
            <a:r>
              <a:rPr lang="en-US" dirty="0" smtClean="0"/>
              <a:t>	</a:t>
            </a:r>
            <a:r>
              <a:rPr lang="en-US" i="1" dirty="0" smtClean="0"/>
              <a:t>Yang et al </a:t>
            </a:r>
            <a:r>
              <a:rPr lang="en-US" i="1" dirty="0" err="1" smtClean="0"/>
              <a:t>Fertil</a:t>
            </a:r>
            <a:r>
              <a:rPr lang="en-US" i="1" dirty="0" smtClean="0"/>
              <a:t> </a:t>
            </a:r>
            <a:r>
              <a:rPr lang="en-US" i="1" dirty="0" err="1" smtClean="0"/>
              <a:t>Steril</a:t>
            </a:r>
            <a:r>
              <a:rPr lang="en-US" i="1" dirty="0" smtClean="0"/>
              <a:t> 2008</a:t>
            </a:r>
            <a:endParaRPr lang="en-US" dirty="0" smtClean="0"/>
          </a:p>
          <a:p>
            <a:endParaRPr lang="en-US" dirty="0" smtClean="0"/>
          </a:p>
          <a:p>
            <a:r>
              <a:rPr lang="en-US" dirty="0" smtClean="0"/>
              <a:t>7 </a:t>
            </a:r>
            <a:r>
              <a:rPr lang="en-US" dirty="0" err="1" smtClean="0"/>
              <a:t>gün</a:t>
            </a:r>
            <a:r>
              <a:rPr lang="en-US" dirty="0" smtClean="0"/>
              <a:t> </a:t>
            </a:r>
            <a:r>
              <a:rPr lang="en-US" dirty="0" err="1" smtClean="0"/>
              <a:t>sonrası</a:t>
            </a:r>
            <a:r>
              <a:rPr lang="en-US" dirty="0" smtClean="0"/>
              <a:t> </a:t>
            </a:r>
            <a:r>
              <a:rPr lang="en-US" dirty="0" err="1" smtClean="0"/>
              <a:t>kadar</a:t>
            </a:r>
            <a:r>
              <a:rPr lang="en-US" dirty="0" smtClean="0"/>
              <a:t> </a:t>
            </a:r>
            <a:r>
              <a:rPr lang="en-US" dirty="0" err="1" smtClean="0"/>
              <a:t>erken</a:t>
            </a:r>
            <a:r>
              <a:rPr lang="en-US" dirty="0" smtClean="0"/>
              <a:t> </a:t>
            </a:r>
            <a:r>
              <a:rPr lang="en-US" dirty="0" err="1" smtClean="0"/>
              <a:t>dönemde</a:t>
            </a:r>
            <a:r>
              <a:rPr lang="en-US" dirty="0" smtClean="0"/>
              <a:t> </a:t>
            </a:r>
            <a:r>
              <a:rPr lang="en-US" dirty="0" err="1" smtClean="0"/>
              <a:t>kontrol</a:t>
            </a:r>
            <a:r>
              <a:rPr lang="en-US" dirty="0" smtClean="0"/>
              <a:t> </a:t>
            </a:r>
            <a:r>
              <a:rPr lang="en-US" dirty="0" err="1" smtClean="0"/>
              <a:t>histeroskopi</a:t>
            </a:r>
            <a:endParaRPr lang="en-US" dirty="0" smtClean="0"/>
          </a:p>
          <a:p>
            <a:pPr marL="274320" lvl="1" indent="0">
              <a:buNone/>
            </a:pPr>
            <a:r>
              <a:rPr lang="en-US" dirty="0"/>
              <a:t>	</a:t>
            </a:r>
            <a:r>
              <a:rPr lang="en-US" dirty="0" smtClean="0"/>
              <a:t>	</a:t>
            </a:r>
            <a:r>
              <a:rPr lang="en-US" i="1" dirty="0" err="1" smtClean="0"/>
              <a:t>Pabuccu</a:t>
            </a:r>
            <a:r>
              <a:rPr lang="en-US" i="1" dirty="0" smtClean="0"/>
              <a:t> et al </a:t>
            </a:r>
            <a:r>
              <a:rPr lang="en-US" i="1" dirty="0" err="1" smtClean="0"/>
              <a:t>Fertil</a:t>
            </a:r>
            <a:r>
              <a:rPr lang="en-US" i="1" dirty="0" smtClean="0"/>
              <a:t> </a:t>
            </a:r>
            <a:r>
              <a:rPr lang="en-US" i="1" dirty="0" err="1" smtClean="0"/>
              <a:t>Steril</a:t>
            </a:r>
            <a:r>
              <a:rPr lang="en-US" i="1" dirty="0" smtClean="0"/>
              <a:t> 2008</a:t>
            </a:r>
          </a:p>
          <a:p>
            <a:pPr marL="274320" lvl="1" indent="0">
              <a:buNone/>
            </a:pPr>
            <a:endParaRPr lang="en-US" dirty="0" smtClean="0"/>
          </a:p>
          <a:p>
            <a:r>
              <a:rPr lang="en-US" dirty="0" err="1" smtClean="0"/>
              <a:t>Erken</a:t>
            </a:r>
            <a:r>
              <a:rPr lang="en-US" dirty="0" smtClean="0"/>
              <a:t> </a:t>
            </a:r>
            <a:r>
              <a:rPr lang="en-US" dirty="0" err="1" smtClean="0"/>
              <a:t>dönemde</a:t>
            </a:r>
            <a:r>
              <a:rPr lang="en-US" dirty="0" smtClean="0"/>
              <a:t> </a:t>
            </a:r>
            <a:r>
              <a:rPr lang="en-US" dirty="0" err="1" smtClean="0"/>
              <a:t>postoperatif</a:t>
            </a:r>
            <a:r>
              <a:rPr lang="en-US" dirty="0" smtClean="0"/>
              <a:t> flexible </a:t>
            </a:r>
            <a:r>
              <a:rPr lang="en-US" dirty="0" err="1" smtClean="0"/>
              <a:t>ofis</a:t>
            </a:r>
            <a:r>
              <a:rPr lang="en-US" dirty="0" smtClean="0"/>
              <a:t> </a:t>
            </a:r>
            <a:r>
              <a:rPr lang="en-US" dirty="0" err="1" smtClean="0"/>
              <a:t>histeroskopi</a:t>
            </a:r>
            <a:endParaRPr lang="en-US" dirty="0" smtClean="0"/>
          </a:p>
          <a:p>
            <a:pPr marL="274320" lvl="1" indent="0">
              <a:buNone/>
            </a:pPr>
            <a:r>
              <a:rPr lang="en-US" dirty="0"/>
              <a:t>	</a:t>
            </a:r>
            <a:r>
              <a:rPr lang="en-US" dirty="0" smtClean="0"/>
              <a:t>	</a:t>
            </a:r>
            <a:r>
              <a:rPr lang="en-US" i="1" dirty="0" smtClean="0"/>
              <a:t>Robinson et al </a:t>
            </a:r>
            <a:r>
              <a:rPr lang="en-US" i="1" dirty="0" err="1" smtClean="0"/>
              <a:t>Fertil</a:t>
            </a:r>
            <a:r>
              <a:rPr lang="en-US" i="1" dirty="0" smtClean="0"/>
              <a:t> </a:t>
            </a:r>
            <a:r>
              <a:rPr lang="en-US" i="1" dirty="0" err="1" smtClean="0"/>
              <a:t>Steril</a:t>
            </a:r>
            <a:r>
              <a:rPr lang="en-US" i="1" dirty="0" smtClean="0"/>
              <a:t> 2008</a:t>
            </a:r>
            <a:endParaRPr lang="en-US" dirty="0"/>
          </a:p>
        </p:txBody>
      </p:sp>
    </p:spTree>
    <p:extLst>
      <p:ext uri="{BB962C8B-B14F-4D97-AF65-F5344CB8AC3E}">
        <p14:creationId xmlns:p14="http://schemas.microsoft.com/office/powerpoint/2010/main" val="5194157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0975" b="-10975"/>
          <a:stretch>
            <a:fillRect/>
          </a:stretch>
        </p:blipFill>
        <p:spPr/>
      </p:pic>
    </p:spTree>
    <p:extLst>
      <p:ext uri="{BB962C8B-B14F-4D97-AF65-F5344CB8AC3E}">
        <p14:creationId xmlns:p14="http://schemas.microsoft.com/office/powerpoint/2010/main" val="41066518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l="-26532" r="-26532"/>
          <a:stretch>
            <a:fillRect/>
          </a:stretch>
        </p:blipFill>
        <p:spPr/>
      </p:pic>
    </p:spTree>
    <p:extLst>
      <p:ext uri="{BB962C8B-B14F-4D97-AF65-F5344CB8AC3E}">
        <p14:creationId xmlns:p14="http://schemas.microsoft.com/office/powerpoint/2010/main" val="2385631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Cerrahi</a:t>
            </a:r>
            <a:r>
              <a:rPr lang="en-US" dirty="0" smtClean="0"/>
              <a:t> </a:t>
            </a:r>
            <a:r>
              <a:rPr lang="en-US" dirty="0" err="1" smtClean="0"/>
              <a:t>başarının</a:t>
            </a:r>
            <a:r>
              <a:rPr lang="en-US" dirty="0" smtClean="0"/>
              <a:t> </a:t>
            </a:r>
            <a:r>
              <a:rPr lang="en-US" dirty="0" err="1" smtClean="0"/>
              <a:t>tanımı</a:t>
            </a:r>
            <a:r>
              <a:rPr lang="en-US" dirty="0" smtClean="0"/>
              <a:t>:</a:t>
            </a:r>
            <a:endParaRPr lang="en-US" dirty="0"/>
          </a:p>
        </p:txBody>
      </p:sp>
      <p:sp>
        <p:nvSpPr>
          <p:cNvPr id="3" name="Content Placeholder 2"/>
          <p:cNvSpPr>
            <a:spLocks noGrp="1"/>
          </p:cNvSpPr>
          <p:nvPr>
            <p:ph idx="1"/>
          </p:nvPr>
        </p:nvSpPr>
        <p:spPr/>
        <p:txBody>
          <a:bodyPr/>
          <a:lstStyle/>
          <a:p>
            <a:endParaRPr lang="en-US" dirty="0" smtClean="0"/>
          </a:p>
          <a:p>
            <a:r>
              <a:rPr lang="en-US" dirty="0" smtClean="0"/>
              <a:t>Normal </a:t>
            </a:r>
            <a:r>
              <a:rPr lang="en-US" dirty="0" err="1" smtClean="0"/>
              <a:t>uterin</a:t>
            </a:r>
            <a:r>
              <a:rPr lang="en-US" dirty="0" smtClean="0"/>
              <a:t> </a:t>
            </a:r>
            <a:r>
              <a:rPr lang="en-US" dirty="0" err="1" smtClean="0"/>
              <a:t>anatominin</a:t>
            </a:r>
            <a:r>
              <a:rPr lang="en-US" dirty="0" smtClean="0"/>
              <a:t> </a:t>
            </a:r>
            <a:r>
              <a:rPr lang="en-US" dirty="0" err="1" smtClean="0"/>
              <a:t>restorasyonu</a:t>
            </a:r>
            <a:endParaRPr lang="en-US" dirty="0" smtClean="0"/>
          </a:p>
          <a:p>
            <a:endParaRPr lang="en-US" dirty="0"/>
          </a:p>
          <a:p>
            <a:r>
              <a:rPr lang="en-US" dirty="0" smtClean="0"/>
              <a:t>Normal </a:t>
            </a:r>
            <a:r>
              <a:rPr lang="en-US" dirty="0" err="1" smtClean="0"/>
              <a:t>mensturasyonun</a:t>
            </a:r>
            <a:r>
              <a:rPr lang="en-US" dirty="0" smtClean="0"/>
              <a:t> </a:t>
            </a:r>
            <a:r>
              <a:rPr lang="en-US" dirty="0" err="1" smtClean="0"/>
              <a:t>restorasyonu</a:t>
            </a:r>
            <a:endParaRPr lang="en-US" dirty="0" smtClean="0"/>
          </a:p>
          <a:p>
            <a:endParaRPr lang="en-US" dirty="0"/>
          </a:p>
          <a:p>
            <a:r>
              <a:rPr lang="en-US" dirty="0" err="1" smtClean="0"/>
              <a:t>Cerrahi</a:t>
            </a:r>
            <a:r>
              <a:rPr lang="en-US" dirty="0" smtClean="0"/>
              <a:t> </a:t>
            </a:r>
            <a:r>
              <a:rPr lang="en-US" dirty="0" err="1" smtClean="0"/>
              <a:t>sonrası</a:t>
            </a:r>
            <a:r>
              <a:rPr lang="en-US" dirty="0" smtClean="0"/>
              <a:t> </a:t>
            </a:r>
            <a:r>
              <a:rPr lang="en-US" dirty="0" err="1" smtClean="0"/>
              <a:t>adezyonların</a:t>
            </a:r>
            <a:r>
              <a:rPr lang="en-US" dirty="0" smtClean="0"/>
              <a:t> </a:t>
            </a:r>
            <a:r>
              <a:rPr lang="en-US" dirty="0" err="1" smtClean="0"/>
              <a:t>tekrarlaması</a:t>
            </a:r>
            <a:r>
              <a:rPr lang="en-US" dirty="0" smtClean="0"/>
              <a:t> (</a:t>
            </a:r>
            <a:r>
              <a:rPr lang="en-US" dirty="0" err="1" smtClean="0"/>
              <a:t>adezyon</a:t>
            </a:r>
            <a:r>
              <a:rPr lang="en-US" dirty="0" smtClean="0"/>
              <a:t> </a:t>
            </a:r>
            <a:r>
              <a:rPr lang="en-US" dirty="0" err="1" smtClean="0"/>
              <a:t>reformasyon</a:t>
            </a:r>
            <a:r>
              <a:rPr lang="en-US" dirty="0" smtClean="0"/>
              <a:t> </a:t>
            </a:r>
            <a:r>
              <a:rPr lang="en-US" dirty="0" err="1" smtClean="0"/>
              <a:t>oranları</a:t>
            </a:r>
            <a:r>
              <a:rPr lang="en-US" dirty="0" smtClean="0"/>
              <a:t> % 20 - 62.5)</a:t>
            </a:r>
          </a:p>
          <a:p>
            <a:endParaRPr lang="en-US" dirty="0"/>
          </a:p>
          <a:p>
            <a:r>
              <a:rPr lang="en-US" dirty="0" err="1" smtClean="0"/>
              <a:t>Cerrahi</a:t>
            </a:r>
            <a:r>
              <a:rPr lang="en-US" dirty="0" smtClean="0"/>
              <a:t> </a:t>
            </a:r>
            <a:r>
              <a:rPr lang="en-US" dirty="0" err="1" smtClean="0"/>
              <a:t>sonrası</a:t>
            </a:r>
            <a:r>
              <a:rPr lang="en-US" dirty="0" smtClean="0"/>
              <a:t> </a:t>
            </a:r>
            <a:r>
              <a:rPr lang="en-US" dirty="0" err="1" smtClean="0"/>
              <a:t>fekunditenin</a:t>
            </a:r>
            <a:r>
              <a:rPr lang="en-US" dirty="0" smtClean="0"/>
              <a:t> </a:t>
            </a:r>
            <a:r>
              <a:rPr lang="en-US" dirty="0" err="1" smtClean="0"/>
              <a:t>restorasyonu</a:t>
            </a:r>
            <a:endParaRPr lang="en-US" dirty="0"/>
          </a:p>
        </p:txBody>
      </p:sp>
    </p:spTree>
    <p:extLst>
      <p:ext uri="{BB962C8B-B14F-4D97-AF65-F5344CB8AC3E}">
        <p14:creationId xmlns:p14="http://schemas.microsoft.com/office/powerpoint/2010/main" val="3862920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1074434581"/>
              </p:ext>
            </p:extLst>
          </p:nvPr>
        </p:nvGraphicFramePr>
        <p:xfrm>
          <a:off x="457200" y="1569288"/>
          <a:ext cx="8229600" cy="3488245"/>
        </p:xfrm>
        <a:graphic>
          <a:graphicData uri="http://schemas.openxmlformats.org/drawingml/2006/table">
            <a:tbl>
              <a:tblPr firstRow="1" bandRow="1">
                <a:tableStyleId>{5C22544A-7EE6-4342-B048-85BDC9FD1C3A}</a:tableStyleId>
              </a:tblPr>
              <a:tblGrid>
                <a:gridCol w="1950238"/>
                <a:gridCol w="6279362"/>
              </a:tblGrid>
              <a:tr h="697649">
                <a:tc>
                  <a:txBody>
                    <a:bodyPr/>
                    <a:lstStyle/>
                    <a:p>
                      <a:pPr algn="ctr"/>
                      <a:r>
                        <a:rPr lang="en-US" dirty="0" err="1" smtClean="0"/>
                        <a:t>Kanıt</a:t>
                      </a:r>
                      <a:r>
                        <a:rPr lang="en-US" dirty="0" smtClean="0"/>
                        <a:t> </a:t>
                      </a:r>
                      <a:r>
                        <a:rPr lang="en-US" dirty="0" err="1" smtClean="0"/>
                        <a:t>düzeyi</a:t>
                      </a:r>
                      <a:endParaRPr lang="en-US" dirty="0"/>
                    </a:p>
                  </a:txBody>
                  <a:tcPr/>
                </a:tc>
                <a:tc>
                  <a:txBody>
                    <a:bodyPr/>
                    <a:lstStyle/>
                    <a:p>
                      <a:pPr algn="ctr"/>
                      <a:r>
                        <a:rPr lang="en-US" dirty="0" err="1" smtClean="0"/>
                        <a:t>Uygulanan</a:t>
                      </a:r>
                      <a:r>
                        <a:rPr lang="en-US" baseline="0" dirty="0" smtClean="0"/>
                        <a:t> </a:t>
                      </a:r>
                      <a:r>
                        <a:rPr lang="en-US" baseline="0" dirty="0" err="1" smtClean="0"/>
                        <a:t>girişim</a:t>
                      </a:r>
                      <a:endParaRPr lang="en-US" dirty="0"/>
                    </a:p>
                  </a:txBody>
                  <a:tcPr/>
                </a:tc>
              </a:tr>
              <a:tr h="697649">
                <a:tc>
                  <a:txBody>
                    <a:bodyPr/>
                    <a:lstStyle/>
                    <a:p>
                      <a:pPr algn="ctr"/>
                      <a:r>
                        <a:rPr lang="en-US" dirty="0" smtClean="0"/>
                        <a:t>4</a:t>
                      </a:r>
                      <a:endParaRPr lang="en-US" dirty="0"/>
                    </a:p>
                  </a:txBody>
                  <a:tcPr/>
                </a:tc>
                <a:tc>
                  <a:txBody>
                    <a:bodyPr/>
                    <a:lstStyle/>
                    <a:p>
                      <a:pPr algn="ctr"/>
                      <a:r>
                        <a:rPr lang="en-US" dirty="0" err="1" smtClean="0"/>
                        <a:t>Cerrahi</a:t>
                      </a:r>
                      <a:r>
                        <a:rPr lang="en-US" dirty="0" smtClean="0"/>
                        <a:t> </a:t>
                      </a:r>
                      <a:r>
                        <a:rPr lang="en-US" dirty="0" err="1" smtClean="0"/>
                        <a:t>strateji</a:t>
                      </a:r>
                      <a:r>
                        <a:rPr lang="en-US" dirty="0" smtClean="0"/>
                        <a:t>: </a:t>
                      </a:r>
                      <a:r>
                        <a:rPr lang="en-US" dirty="0" err="1" smtClean="0"/>
                        <a:t>elektrocerrahi</a:t>
                      </a:r>
                      <a:r>
                        <a:rPr lang="en-US" dirty="0" smtClean="0"/>
                        <a:t> </a:t>
                      </a:r>
                      <a:r>
                        <a:rPr lang="en-US" dirty="0" err="1" smtClean="0"/>
                        <a:t>kullanımının</a:t>
                      </a:r>
                      <a:r>
                        <a:rPr lang="en-US" dirty="0" smtClean="0"/>
                        <a:t> minimalize </a:t>
                      </a:r>
                      <a:r>
                        <a:rPr lang="en-US" dirty="0" err="1" smtClean="0"/>
                        <a:t>edilmesi</a:t>
                      </a:r>
                      <a:endParaRPr lang="en-US" dirty="0"/>
                    </a:p>
                  </a:txBody>
                  <a:tcPr/>
                </a:tc>
              </a:tr>
              <a:tr h="697649">
                <a:tc>
                  <a:txBody>
                    <a:bodyPr/>
                    <a:lstStyle/>
                    <a:p>
                      <a:pPr algn="ctr"/>
                      <a:r>
                        <a:rPr lang="en-US" dirty="0" smtClean="0"/>
                        <a:t>?</a:t>
                      </a:r>
                      <a:endParaRPr lang="en-US" dirty="0"/>
                    </a:p>
                  </a:txBody>
                  <a:tcPr/>
                </a:tc>
                <a:tc>
                  <a:txBody>
                    <a:bodyPr/>
                    <a:lstStyle/>
                    <a:p>
                      <a:pPr algn="ctr"/>
                      <a:r>
                        <a:rPr lang="en-US" dirty="0" err="1" smtClean="0"/>
                        <a:t>Erken</a:t>
                      </a:r>
                      <a:r>
                        <a:rPr lang="en-US" dirty="0" smtClean="0"/>
                        <a:t> 2</a:t>
                      </a:r>
                      <a:r>
                        <a:rPr lang="en-US" baseline="30000" dirty="0" smtClean="0"/>
                        <a:t>nd</a:t>
                      </a:r>
                      <a:r>
                        <a:rPr lang="en-US" baseline="0" dirty="0" smtClean="0"/>
                        <a:t> look H/S</a:t>
                      </a:r>
                      <a:endParaRPr lang="en-US" dirty="0"/>
                    </a:p>
                  </a:txBody>
                  <a:tcPr/>
                </a:tc>
              </a:tr>
              <a:tr h="697649">
                <a:tc>
                  <a:txBody>
                    <a:bodyPr/>
                    <a:lstStyle/>
                    <a:p>
                      <a:pPr algn="ctr"/>
                      <a:r>
                        <a:rPr lang="en-US" dirty="0" smtClean="0"/>
                        <a:t>1b</a:t>
                      </a:r>
                      <a:endParaRPr lang="en-US" dirty="0"/>
                    </a:p>
                  </a:txBody>
                  <a:tcPr/>
                </a:tc>
                <a:tc>
                  <a:txBody>
                    <a:bodyPr/>
                    <a:lstStyle/>
                    <a:p>
                      <a:pPr algn="ctr"/>
                      <a:r>
                        <a:rPr lang="en-US" dirty="0" err="1" smtClean="0"/>
                        <a:t>Jel</a:t>
                      </a:r>
                      <a:r>
                        <a:rPr lang="en-US" baseline="0" dirty="0" smtClean="0"/>
                        <a:t> </a:t>
                      </a:r>
                      <a:r>
                        <a:rPr lang="en-US" baseline="0" dirty="0" err="1" smtClean="0"/>
                        <a:t>bariyer</a:t>
                      </a:r>
                      <a:r>
                        <a:rPr lang="en-US" baseline="0" dirty="0" smtClean="0"/>
                        <a:t> </a:t>
                      </a:r>
                      <a:endParaRPr lang="en-US" dirty="0"/>
                    </a:p>
                  </a:txBody>
                  <a:tcPr/>
                </a:tc>
              </a:tr>
              <a:tr h="697649">
                <a:tc>
                  <a:txBody>
                    <a:bodyPr/>
                    <a:lstStyle/>
                    <a:p>
                      <a:pPr algn="ctr"/>
                      <a:r>
                        <a:rPr lang="en-US" dirty="0" smtClean="0"/>
                        <a:t>?</a:t>
                      </a:r>
                      <a:endParaRPr lang="en-US" dirty="0"/>
                    </a:p>
                  </a:txBody>
                  <a:tcPr/>
                </a:tc>
                <a:tc>
                  <a:txBody>
                    <a:bodyPr/>
                    <a:lstStyle/>
                    <a:p>
                      <a:pPr algn="ctr"/>
                      <a:r>
                        <a:rPr lang="en-US" dirty="0" err="1" smtClean="0"/>
                        <a:t>Farmakoterapi</a:t>
                      </a:r>
                      <a:r>
                        <a:rPr lang="en-US" dirty="0" smtClean="0"/>
                        <a:t> : Hormonal /</a:t>
                      </a:r>
                      <a:r>
                        <a:rPr lang="en-US" baseline="0" dirty="0" smtClean="0"/>
                        <a:t> AB</a:t>
                      </a:r>
                      <a:endParaRPr lang="en-US" dirty="0"/>
                    </a:p>
                  </a:txBody>
                  <a:tcPr/>
                </a:tc>
              </a:tr>
            </a:tbl>
          </a:graphicData>
        </a:graphic>
      </p:graphicFrame>
    </p:spTree>
    <p:extLst>
      <p:ext uri="{BB962C8B-B14F-4D97-AF65-F5344CB8AC3E}">
        <p14:creationId xmlns:p14="http://schemas.microsoft.com/office/powerpoint/2010/main" val="417544811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Surgical strategy </a:t>
            </a:r>
            <a:endParaRPr lang="en-US" sz="3200" dirty="0"/>
          </a:p>
        </p:txBody>
      </p:sp>
      <p:pic>
        <p:nvPicPr>
          <p:cNvPr id="4" name="Content Placeholder 3"/>
          <p:cNvPicPr>
            <a:picLocks noGrp="1" noChangeAspect="1"/>
          </p:cNvPicPr>
          <p:nvPr>
            <p:ph idx="1"/>
          </p:nvPr>
        </p:nvPicPr>
        <p:blipFill>
          <a:blip r:embed="rId3"/>
          <a:srcRect t="-51972" b="-51972"/>
          <a:stretch>
            <a:fillRect/>
          </a:stretch>
        </p:blipFill>
        <p:spPr/>
      </p:pic>
    </p:spTree>
    <p:extLst>
      <p:ext uri="{BB962C8B-B14F-4D97-AF65-F5344CB8AC3E}">
        <p14:creationId xmlns:p14="http://schemas.microsoft.com/office/powerpoint/2010/main" val="4191023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Surgical strategy</a:t>
            </a:r>
            <a:endParaRPr lang="en-US" sz="3200" dirty="0"/>
          </a:p>
        </p:txBody>
      </p:sp>
      <p:sp>
        <p:nvSpPr>
          <p:cNvPr id="3" name="Content Placeholder 2"/>
          <p:cNvSpPr>
            <a:spLocks noGrp="1"/>
          </p:cNvSpPr>
          <p:nvPr>
            <p:ph idx="1"/>
          </p:nvPr>
        </p:nvSpPr>
        <p:spPr/>
        <p:txBody>
          <a:bodyPr/>
          <a:lstStyle/>
          <a:p>
            <a:endParaRPr lang="en-US" dirty="0" smtClean="0"/>
          </a:p>
          <a:p>
            <a:r>
              <a:rPr lang="en-US" dirty="0" smtClean="0"/>
              <a:t>H/S </a:t>
            </a:r>
            <a:r>
              <a:rPr lang="en-US" dirty="0" err="1" smtClean="0"/>
              <a:t>adezyoliz</a:t>
            </a:r>
            <a:r>
              <a:rPr lang="en-US" dirty="0" smtClean="0"/>
              <a:t> </a:t>
            </a:r>
            <a:r>
              <a:rPr lang="en-US" dirty="0" err="1" smtClean="0"/>
              <a:t>için</a:t>
            </a:r>
            <a:r>
              <a:rPr lang="en-US" dirty="0" smtClean="0"/>
              <a:t> </a:t>
            </a:r>
            <a:r>
              <a:rPr lang="en-US" dirty="0" err="1" smtClean="0"/>
              <a:t>cerrahi</a:t>
            </a:r>
            <a:r>
              <a:rPr lang="en-US" dirty="0" smtClean="0"/>
              <a:t> </a:t>
            </a:r>
            <a:r>
              <a:rPr lang="en-US" dirty="0" err="1" smtClean="0"/>
              <a:t>tekniği</a:t>
            </a:r>
            <a:r>
              <a:rPr lang="en-US" dirty="0" smtClean="0"/>
              <a:t> </a:t>
            </a:r>
            <a:r>
              <a:rPr lang="en-US" dirty="0" err="1" smtClean="0"/>
              <a:t>değerlendiren</a:t>
            </a:r>
            <a:r>
              <a:rPr lang="en-US" dirty="0" smtClean="0"/>
              <a:t> </a:t>
            </a:r>
            <a:r>
              <a:rPr lang="en-US" dirty="0" err="1" smtClean="0"/>
              <a:t>çalışma</a:t>
            </a:r>
            <a:r>
              <a:rPr lang="en-US" dirty="0" smtClean="0"/>
              <a:t> </a:t>
            </a:r>
            <a:r>
              <a:rPr lang="en-US" dirty="0" err="1" smtClean="0"/>
              <a:t>yok</a:t>
            </a:r>
            <a:r>
              <a:rPr lang="en-US" dirty="0" smtClean="0"/>
              <a:t> !</a:t>
            </a:r>
            <a:endParaRPr lang="en-US" dirty="0"/>
          </a:p>
        </p:txBody>
      </p:sp>
    </p:spTree>
    <p:extLst>
      <p:ext uri="{BB962C8B-B14F-4D97-AF65-F5344CB8AC3E}">
        <p14:creationId xmlns:p14="http://schemas.microsoft.com/office/powerpoint/2010/main" val="241152352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noAutofit/>
          </a:bodyPr>
          <a:lstStyle/>
          <a:p>
            <a:r>
              <a:rPr lang="en-US" sz="2800" dirty="0" err="1" smtClean="0"/>
              <a:t>Eş</a:t>
            </a:r>
            <a:r>
              <a:rPr lang="en-US" sz="2800" dirty="0" smtClean="0"/>
              <a:t> </a:t>
            </a:r>
            <a:r>
              <a:rPr lang="en-US" sz="2800" dirty="0" err="1" smtClean="0"/>
              <a:t>zamanlı</a:t>
            </a:r>
            <a:r>
              <a:rPr lang="en-US" sz="2800" dirty="0" smtClean="0"/>
              <a:t> </a:t>
            </a:r>
            <a:r>
              <a:rPr lang="en-US" sz="2800" dirty="0" err="1" smtClean="0"/>
              <a:t>kontrol</a:t>
            </a:r>
            <a:r>
              <a:rPr lang="en-US" sz="2800" dirty="0" smtClean="0"/>
              <a:t>?</a:t>
            </a:r>
            <a:endParaRPr lang="en-US" sz="2800" dirty="0"/>
          </a:p>
        </p:txBody>
      </p:sp>
      <p:sp>
        <p:nvSpPr>
          <p:cNvPr id="4" name="Content Placeholder 3"/>
          <p:cNvSpPr>
            <a:spLocks noGrp="1"/>
          </p:cNvSpPr>
          <p:nvPr>
            <p:ph sz="half" idx="2"/>
          </p:nvPr>
        </p:nvSpPr>
        <p:spPr/>
        <p:txBody>
          <a:bodyPr/>
          <a:lstStyle/>
          <a:p>
            <a:r>
              <a:rPr lang="en-US" dirty="0" err="1" smtClean="0"/>
              <a:t>Floroskopi</a:t>
            </a:r>
            <a:endParaRPr lang="en-US" dirty="0" smtClean="0"/>
          </a:p>
          <a:p>
            <a:r>
              <a:rPr lang="en-US" dirty="0" smtClean="0"/>
              <a:t>Ultrasound</a:t>
            </a:r>
          </a:p>
          <a:p>
            <a:r>
              <a:rPr lang="en-US" dirty="0" err="1" smtClean="0"/>
              <a:t>Laparoskopi</a:t>
            </a:r>
            <a:endParaRPr lang="en-US" dirty="0" smtClean="0"/>
          </a:p>
          <a:p>
            <a:endParaRPr lang="en-US" dirty="0"/>
          </a:p>
        </p:txBody>
      </p:sp>
      <p:sp>
        <p:nvSpPr>
          <p:cNvPr id="5" name="Text Placeholder 4"/>
          <p:cNvSpPr>
            <a:spLocks noGrp="1"/>
          </p:cNvSpPr>
          <p:nvPr>
            <p:ph type="body" sz="quarter" idx="3"/>
          </p:nvPr>
        </p:nvSpPr>
        <p:spPr/>
        <p:txBody>
          <a:bodyPr>
            <a:noAutofit/>
          </a:bodyPr>
          <a:lstStyle/>
          <a:p>
            <a:r>
              <a:rPr lang="en-US" sz="2800" dirty="0" err="1" smtClean="0"/>
              <a:t>Enerji</a:t>
            </a:r>
            <a:r>
              <a:rPr lang="en-US" sz="2800" dirty="0" smtClean="0"/>
              <a:t> </a:t>
            </a:r>
            <a:r>
              <a:rPr lang="en-US" sz="2800" dirty="0" err="1" smtClean="0"/>
              <a:t>kaynağı</a:t>
            </a:r>
            <a:r>
              <a:rPr lang="en-US" sz="2800" dirty="0" smtClean="0"/>
              <a:t>?</a:t>
            </a:r>
            <a:endParaRPr lang="en-US" sz="2800" dirty="0"/>
          </a:p>
        </p:txBody>
      </p:sp>
      <p:sp>
        <p:nvSpPr>
          <p:cNvPr id="6" name="Content Placeholder 5"/>
          <p:cNvSpPr>
            <a:spLocks noGrp="1"/>
          </p:cNvSpPr>
          <p:nvPr>
            <p:ph sz="quarter" idx="4"/>
          </p:nvPr>
        </p:nvSpPr>
        <p:spPr/>
        <p:txBody>
          <a:bodyPr/>
          <a:lstStyle/>
          <a:p>
            <a:r>
              <a:rPr lang="en-US" dirty="0" err="1" smtClean="0"/>
              <a:t>Mekanik</a:t>
            </a:r>
            <a:endParaRPr lang="en-US" dirty="0" smtClean="0"/>
          </a:p>
          <a:p>
            <a:pPr lvl="1"/>
            <a:r>
              <a:rPr lang="en-US" dirty="0" err="1" smtClean="0"/>
              <a:t>Makas</a:t>
            </a:r>
            <a:endParaRPr lang="en-US" dirty="0" smtClean="0"/>
          </a:p>
          <a:p>
            <a:pPr lvl="1"/>
            <a:r>
              <a:rPr lang="en-US" dirty="0" err="1" smtClean="0"/>
              <a:t>Biopsi</a:t>
            </a:r>
            <a:r>
              <a:rPr lang="en-US" dirty="0" smtClean="0"/>
              <a:t> </a:t>
            </a:r>
            <a:r>
              <a:rPr lang="en-US" dirty="0" err="1" smtClean="0"/>
              <a:t>forsepsi</a:t>
            </a:r>
            <a:endParaRPr lang="en-US" dirty="0" smtClean="0"/>
          </a:p>
          <a:p>
            <a:pPr lvl="1"/>
            <a:r>
              <a:rPr lang="en-US" dirty="0" err="1" smtClean="0"/>
              <a:t>Histeroskop</a:t>
            </a:r>
            <a:r>
              <a:rPr lang="en-US" dirty="0" smtClean="0"/>
              <a:t> sheath</a:t>
            </a:r>
          </a:p>
          <a:p>
            <a:pPr lvl="1"/>
            <a:endParaRPr lang="en-US" dirty="0" smtClean="0"/>
          </a:p>
          <a:p>
            <a:r>
              <a:rPr lang="en-US" dirty="0" err="1" smtClean="0"/>
              <a:t>Elektrosurgery</a:t>
            </a:r>
            <a:endParaRPr lang="en-US" dirty="0" smtClean="0"/>
          </a:p>
          <a:p>
            <a:r>
              <a:rPr lang="en-US" dirty="0" err="1" smtClean="0"/>
              <a:t>Lazer</a:t>
            </a:r>
            <a:endParaRPr lang="en-US" dirty="0"/>
          </a:p>
        </p:txBody>
      </p:sp>
    </p:spTree>
    <p:extLst>
      <p:ext uri="{BB962C8B-B14F-4D97-AF65-F5344CB8AC3E}">
        <p14:creationId xmlns:p14="http://schemas.microsoft.com/office/powerpoint/2010/main" val="3950976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srcRect t="-20919" b="-20919"/>
          <a:stretch>
            <a:fillRect/>
          </a:stretch>
        </p:blipFill>
        <p:spPr>
          <a:xfrm>
            <a:off x="137285" y="1156429"/>
            <a:ext cx="8978466" cy="5320572"/>
          </a:xfrm>
        </p:spPr>
      </p:pic>
      <p:sp>
        <p:nvSpPr>
          <p:cNvPr id="5" name="TextBox 4"/>
          <p:cNvSpPr txBox="1"/>
          <p:nvPr/>
        </p:nvSpPr>
        <p:spPr>
          <a:xfrm>
            <a:off x="1156328" y="5229474"/>
            <a:ext cx="7089621" cy="369332"/>
          </a:xfrm>
          <a:prstGeom prst="rect">
            <a:avLst/>
          </a:prstGeom>
          <a:noFill/>
          <a:ln w="57150" cmpd="sng">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36072210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Rest </a:t>
            </a:r>
            <a:r>
              <a:rPr lang="en-US" sz="3200" dirty="0" err="1" smtClean="0"/>
              <a:t>plasenta</a:t>
            </a:r>
            <a:r>
              <a:rPr lang="en-US" sz="3200" dirty="0" smtClean="0"/>
              <a:t> </a:t>
            </a:r>
            <a:r>
              <a:rPr lang="en-US" sz="3200" dirty="0" err="1" smtClean="0"/>
              <a:t>ve</a:t>
            </a:r>
            <a:r>
              <a:rPr lang="en-US" sz="3200" dirty="0" smtClean="0"/>
              <a:t> </a:t>
            </a:r>
            <a:r>
              <a:rPr lang="en-US" sz="3200" dirty="0" err="1" smtClean="0"/>
              <a:t>dokular</a:t>
            </a:r>
            <a:r>
              <a:rPr lang="en-US" sz="3200" dirty="0" smtClean="0"/>
              <a:t> </a:t>
            </a:r>
            <a:r>
              <a:rPr lang="en-US" sz="3200" dirty="0" err="1" smtClean="0"/>
              <a:t>için</a:t>
            </a:r>
            <a:r>
              <a:rPr lang="en-US" sz="3200" dirty="0" smtClean="0"/>
              <a:t> HS</a:t>
            </a:r>
            <a:endParaRPr lang="en-US" sz="3200" dirty="0"/>
          </a:p>
        </p:txBody>
      </p:sp>
      <p:pic>
        <p:nvPicPr>
          <p:cNvPr id="4" name="Content Placeholder 3"/>
          <p:cNvPicPr>
            <a:picLocks noGrp="1" noChangeAspect="1"/>
          </p:cNvPicPr>
          <p:nvPr>
            <p:ph idx="1"/>
          </p:nvPr>
        </p:nvPicPr>
        <p:blipFill>
          <a:blip r:embed="rId3"/>
          <a:srcRect t="-116946" b="-116946"/>
          <a:stretch>
            <a:fillRect/>
          </a:stretch>
        </p:blipFill>
        <p:spPr>
          <a:xfrm>
            <a:off x="457200" y="1202085"/>
            <a:ext cx="8229600" cy="4876800"/>
          </a:xfrm>
        </p:spPr>
      </p:pic>
    </p:spTree>
    <p:extLst>
      <p:ext uri="{BB962C8B-B14F-4D97-AF65-F5344CB8AC3E}">
        <p14:creationId xmlns:p14="http://schemas.microsoft.com/office/powerpoint/2010/main" val="145207275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1410" b="-11410"/>
          <a:stretch>
            <a:fillRect/>
          </a:stretch>
        </p:blipFill>
        <p:spPr/>
      </p:pic>
      <p:sp>
        <p:nvSpPr>
          <p:cNvPr id="5" name="TextBox 4"/>
          <p:cNvSpPr txBox="1"/>
          <p:nvPr/>
        </p:nvSpPr>
        <p:spPr>
          <a:xfrm>
            <a:off x="3886022" y="6123384"/>
            <a:ext cx="4800777" cy="369332"/>
          </a:xfrm>
          <a:prstGeom prst="rect">
            <a:avLst/>
          </a:prstGeom>
          <a:noFill/>
        </p:spPr>
        <p:txBody>
          <a:bodyPr wrap="square" rtlCol="0">
            <a:spAutoFit/>
          </a:bodyPr>
          <a:lstStyle/>
          <a:p>
            <a:r>
              <a:rPr lang="en-US" dirty="0" err="1" smtClean="0"/>
              <a:t>Ido</a:t>
            </a:r>
            <a:r>
              <a:rPr lang="en-US" dirty="0" smtClean="0"/>
              <a:t> – ben Ami et al, </a:t>
            </a:r>
            <a:r>
              <a:rPr lang="en-US" dirty="0" err="1"/>
              <a:t>I</a:t>
            </a:r>
            <a:r>
              <a:rPr lang="en-US" dirty="0" err="1" smtClean="0"/>
              <a:t>nt</a:t>
            </a:r>
            <a:r>
              <a:rPr lang="en-US" dirty="0" smtClean="0"/>
              <a:t> J </a:t>
            </a:r>
            <a:r>
              <a:rPr lang="en-US" dirty="0" err="1" smtClean="0"/>
              <a:t>Gyn</a:t>
            </a:r>
            <a:r>
              <a:rPr lang="en-US" dirty="0" smtClean="0"/>
              <a:t> </a:t>
            </a:r>
            <a:r>
              <a:rPr lang="en-US" dirty="0" err="1" smtClean="0"/>
              <a:t>Obstet</a:t>
            </a:r>
            <a:r>
              <a:rPr lang="en-US" dirty="0" smtClean="0"/>
              <a:t> 2014</a:t>
            </a:r>
            <a:endParaRPr lang="en-US" dirty="0"/>
          </a:p>
        </p:txBody>
      </p:sp>
    </p:spTree>
    <p:extLst>
      <p:ext uri="{BB962C8B-B14F-4D97-AF65-F5344CB8AC3E}">
        <p14:creationId xmlns:p14="http://schemas.microsoft.com/office/powerpoint/2010/main" val="285421115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Bariyer</a:t>
            </a:r>
            <a:r>
              <a:rPr lang="en-US" sz="3200" dirty="0" smtClean="0"/>
              <a:t> </a:t>
            </a:r>
            <a:r>
              <a:rPr lang="en-US" sz="3200" dirty="0" err="1" smtClean="0"/>
              <a:t>metodları</a:t>
            </a:r>
            <a:endParaRPr lang="en-US" sz="3200" dirty="0"/>
          </a:p>
        </p:txBody>
      </p:sp>
      <p:pic>
        <p:nvPicPr>
          <p:cNvPr id="4" name="Content Placeholder 3"/>
          <p:cNvPicPr>
            <a:picLocks noGrp="1" noChangeAspect="1"/>
          </p:cNvPicPr>
          <p:nvPr>
            <p:ph idx="1"/>
          </p:nvPr>
        </p:nvPicPr>
        <p:blipFill>
          <a:blip r:embed="rId3"/>
          <a:srcRect l="-5083" r="-5083"/>
          <a:stretch>
            <a:fillRect/>
          </a:stretch>
        </p:blipFill>
        <p:spPr/>
      </p:pic>
    </p:spTree>
    <p:extLst>
      <p:ext uri="{BB962C8B-B14F-4D97-AF65-F5344CB8AC3E}">
        <p14:creationId xmlns:p14="http://schemas.microsoft.com/office/powerpoint/2010/main" val="31419340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Erken</a:t>
            </a:r>
            <a:r>
              <a:rPr lang="en-US" sz="3200" dirty="0" smtClean="0"/>
              <a:t> second look H/S</a:t>
            </a:r>
            <a:endParaRPr lang="en-US" sz="3200" dirty="0"/>
          </a:p>
        </p:txBody>
      </p:sp>
      <p:pic>
        <p:nvPicPr>
          <p:cNvPr id="4" name="Content Placeholder 3"/>
          <p:cNvPicPr>
            <a:picLocks noGrp="1" noChangeAspect="1"/>
          </p:cNvPicPr>
          <p:nvPr>
            <p:ph idx="1"/>
          </p:nvPr>
        </p:nvPicPr>
        <p:blipFill>
          <a:blip r:embed="rId3"/>
          <a:srcRect t="-59259" b="-59259"/>
          <a:stretch>
            <a:fillRect/>
          </a:stretch>
        </p:blipFill>
        <p:spPr/>
      </p:pic>
    </p:spTree>
    <p:extLst>
      <p:ext uri="{BB962C8B-B14F-4D97-AF65-F5344CB8AC3E}">
        <p14:creationId xmlns:p14="http://schemas.microsoft.com/office/powerpoint/2010/main" val="171380133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t="-14402" b="-14402"/>
          <a:stretch>
            <a:fillRect/>
          </a:stretch>
        </p:blipFill>
        <p:spPr/>
      </p:pic>
    </p:spTree>
    <p:extLst>
      <p:ext uri="{BB962C8B-B14F-4D97-AF65-F5344CB8AC3E}">
        <p14:creationId xmlns:p14="http://schemas.microsoft.com/office/powerpoint/2010/main" val="29923073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Main challenge </a:t>
            </a:r>
            <a:endParaRPr lang="en-US" sz="3200"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sz="2800" dirty="0" smtClean="0">
                <a:latin typeface="Apple Chancery"/>
                <a:cs typeface="Apple Chancery"/>
              </a:rPr>
              <a:t>Adhesion reformation</a:t>
            </a:r>
            <a:r>
              <a:rPr lang="is-IS" sz="2800" dirty="0" smtClean="0">
                <a:latin typeface="Apple Chancery"/>
                <a:cs typeface="Apple Chancery"/>
              </a:rPr>
              <a:t>…......</a:t>
            </a:r>
            <a:endParaRPr lang="en-US" sz="2800" dirty="0" smtClean="0">
              <a:latin typeface="Apple Chancery"/>
              <a:cs typeface="Apple Chancery"/>
            </a:endParaRPr>
          </a:p>
        </p:txBody>
      </p:sp>
    </p:spTree>
    <p:extLst>
      <p:ext uri="{BB962C8B-B14F-4D97-AF65-F5344CB8AC3E}">
        <p14:creationId xmlns:p14="http://schemas.microsoft.com/office/powerpoint/2010/main" val="31759027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t="-7048" b="-7048"/>
          <a:stretch>
            <a:fillRect/>
          </a:stretch>
        </p:blipFill>
        <p:spPr/>
      </p:pic>
    </p:spTree>
    <p:extLst>
      <p:ext uri="{BB962C8B-B14F-4D97-AF65-F5344CB8AC3E}">
        <p14:creationId xmlns:p14="http://schemas.microsoft.com/office/powerpoint/2010/main" val="40164308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Sonuçlar</a:t>
            </a:r>
            <a:endParaRPr lang="en-US" sz="3200" dirty="0"/>
          </a:p>
        </p:txBody>
      </p:sp>
      <p:sp>
        <p:nvSpPr>
          <p:cNvPr id="3" name="Content Placeholder 2"/>
          <p:cNvSpPr>
            <a:spLocks noGrp="1"/>
          </p:cNvSpPr>
          <p:nvPr>
            <p:ph idx="1"/>
          </p:nvPr>
        </p:nvSpPr>
        <p:spPr/>
        <p:txBody>
          <a:bodyPr/>
          <a:lstStyle/>
          <a:p>
            <a:r>
              <a:rPr lang="en-US" dirty="0" err="1" smtClean="0"/>
              <a:t>Asherman</a:t>
            </a:r>
            <a:r>
              <a:rPr lang="en-US" dirty="0" smtClean="0"/>
              <a:t> </a:t>
            </a:r>
            <a:r>
              <a:rPr lang="en-US" dirty="0" err="1" smtClean="0"/>
              <a:t>sendromunun</a:t>
            </a:r>
            <a:r>
              <a:rPr lang="en-US" dirty="0" smtClean="0"/>
              <a:t> </a:t>
            </a:r>
            <a:r>
              <a:rPr lang="en-US" dirty="0" err="1" smtClean="0"/>
              <a:t>histeroskopik</a:t>
            </a:r>
            <a:r>
              <a:rPr lang="en-US" dirty="0" smtClean="0"/>
              <a:t> </a:t>
            </a:r>
            <a:r>
              <a:rPr lang="en-US" dirty="0" err="1" smtClean="0"/>
              <a:t>tedavisinde</a:t>
            </a:r>
            <a:r>
              <a:rPr lang="en-US" dirty="0" smtClean="0"/>
              <a:t> </a:t>
            </a:r>
            <a:r>
              <a:rPr lang="en-US" dirty="0" err="1" smtClean="0"/>
              <a:t>deneyimli</a:t>
            </a:r>
            <a:r>
              <a:rPr lang="en-US" dirty="0" smtClean="0"/>
              <a:t> </a:t>
            </a:r>
            <a:r>
              <a:rPr lang="en-US" dirty="0" err="1" smtClean="0"/>
              <a:t>merkezlerde</a:t>
            </a:r>
            <a:r>
              <a:rPr lang="en-US" dirty="0" smtClean="0"/>
              <a:t> </a:t>
            </a:r>
            <a:r>
              <a:rPr lang="en-US" dirty="0" err="1" smtClean="0"/>
              <a:t>yüksek</a:t>
            </a:r>
            <a:r>
              <a:rPr lang="en-US" dirty="0" smtClean="0"/>
              <a:t> </a:t>
            </a:r>
            <a:r>
              <a:rPr lang="en-US" dirty="0" err="1" smtClean="0"/>
              <a:t>başarı</a:t>
            </a:r>
            <a:r>
              <a:rPr lang="en-US" dirty="0" smtClean="0"/>
              <a:t> </a:t>
            </a:r>
            <a:r>
              <a:rPr lang="en-US" dirty="0" err="1" smtClean="0"/>
              <a:t>oranları</a:t>
            </a:r>
            <a:r>
              <a:rPr lang="en-US" dirty="0" smtClean="0"/>
              <a:t> </a:t>
            </a:r>
            <a:r>
              <a:rPr lang="en-US" dirty="0" err="1" smtClean="0"/>
              <a:t>beklenir</a:t>
            </a:r>
            <a:endParaRPr lang="en-US" dirty="0" smtClean="0"/>
          </a:p>
          <a:p>
            <a:endParaRPr lang="en-US" dirty="0" smtClean="0"/>
          </a:p>
          <a:p>
            <a:r>
              <a:rPr lang="en-US" dirty="0" err="1" smtClean="0"/>
              <a:t>Operasyon</a:t>
            </a:r>
            <a:r>
              <a:rPr lang="en-US" dirty="0" smtClean="0"/>
              <a:t> </a:t>
            </a:r>
            <a:r>
              <a:rPr lang="en-US" dirty="0" err="1" smtClean="0"/>
              <a:t>sonrası</a:t>
            </a:r>
            <a:r>
              <a:rPr lang="en-US" dirty="0" smtClean="0"/>
              <a:t> </a:t>
            </a:r>
            <a:r>
              <a:rPr lang="en-US" dirty="0" err="1" smtClean="0"/>
              <a:t>adezyon</a:t>
            </a:r>
            <a:r>
              <a:rPr lang="en-US" dirty="0" smtClean="0"/>
              <a:t> </a:t>
            </a:r>
            <a:r>
              <a:rPr lang="en-US" dirty="0" err="1" smtClean="0"/>
              <a:t>reformasyonu</a:t>
            </a:r>
            <a:r>
              <a:rPr lang="en-US" dirty="0" smtClean="0"/>
              <a:t> en </a:t>
            </a:r>
            <a:r>
              <a:rPr lang="en-US" dirty="0" err="1" smtClean="0"/>
              <a:t>önemli</a:t>
            </a:r>
            <a:r>
              <a:rPr lang="en-US" dirty="0" smtClean="0"/>
              <a:t> </a:t>
            </a:r>
            <a:r>
              <a:rPr lang="en-US" dirty="0" err="1" smtClean="0"/>
              <a:t>sorunu</a:t>
            </a:r>
            <a:r>
              <a:rPr lang="en-US" dirty="0" smtClean="0"/>
              <a:t> </a:t>
            </a:r>
            <a:r>
              <a:rPr lang="en-US" dirty="0" err="1" smtClean="0"/>
              <a:t>teşkil</a:t>
            </a:r>
            <a:r>
              <a:rPr lang="en-US" dirty="0" smtClean="0"/>
              <a:t> </a:t>
            </a:r>
            <a:r>
              <a:rPr lang="en-US" dirty="0" err="1" smtClean="0"/>
              <a:t>eder</a:t>
            </a:r>
            <a:endParaRPr lang="en-US" dirty="0" smtClean="0"/>
          </a:p>
          <a:p>
            <a:endParaRPr lang="en-US" dirty="0" smtClean="0"/>
          </a:p>
          <a:p>
            <a:r>
              <a:rPr lang="en-US" dirty="0" err="1" smtClean="0"/>
              <a:t>Adezyon</a:t>
            </a:r>
            <a:r>
              <a:rPr lang="en-US" dirty="0" smtClean="0"/>
              <a:t> </a:t>
            </a:r>
            <a:r>
              <a:rPr lang="en-US" dirty="0" err="1" smtClean="0"/>
              <a:t>reformasyonunu</a:t>
            </a:r>
            <a:r>
              <a:rPr lang="en-US" dirty="0" smtClean="0"/>
              <a:t> </a:t>
            </a:r>
            <a:r>
              <a:rPr lang="en-US" dirty="0" err="1" smtClean="0"/>
              <a:t>önlemek</a:t>
            </a:r>
            <a:r>
              <a:rPr lang="en-US" dirty="0" smtClean="0"/>
              <a:t> </a:t>
            </a:r>
            <a:r>
              <a:rPr lang="en-US" dirty="0" err="1" smtClean="0"/>
              <a:t>için</a:t>
            </a:r>
            <a:r>
              <a:rPr lang="en-US" dirty="0" smtClean="0"/>
              <a:t> </a:t>
            </a:r>
            <a:r>
              <a:rPr lang="en-US" dirty="0" err="1" smtClean="0"/>
              <a:t>uygulanan</a:t>
            </a:r>
            <a:r>
              <a:rPr lang="en-US" dirty="0" smtClean="0"/>
              <a:t> </a:t>
            </a:r>
            <a:r>
              <a:rPr lang="en-US" dirty="0" err="1" smtClean="0"/>
              <a:t>yöntemler</a:t>
            </a:r>
            <a:r>
              <a:rPr lang="en-US" dirty="0" smtClean="0"/>
              <a:t> </a:t>
            </a:r>
            <a:r>
              <a:rPr lang="en-US" dirty="0" err="1" smtClean="0"/>
              <a:t>yeterli</a:t>
            </a:r>
            <a:r>
              <a:rPr lang="en-US" dirty="0" smtClean="0"/>
              <a:t> </a:t>
            </a:r>
            <a:r>
              <a:rPr lang="en-US" dirty="0" err="1" smtClean="0"/>
              <a:t>kanıt</a:t>
            </a:r>
            <a:r>
              <a:rPr lang="en-US" dirty="0" smtClean="0"/>
              <a:t> </a:t>
            </a:r>
            <a:r>
              <a:rPr lang="en-US" dirty="0" err="1" smtClean="0"/>
              <a:t>düzeyine</a:t>
            </a:r>
            <a:r>
              <a:rPr lang="en-US" dirty="0" smtClean="0"/>
              <a:t> </a:t>
            </a:r>
            <a:r>
              <a:rPr lang="en-US" dirty="0" err="1" smtClean="0"/>
              <a:t>ulaşmamaktadır</a:t>
            </a:r>
            <a:r>
              <a:rPr lang="en-US" dirty="0" smtClean="0"/>
              <a:t>.</a:t>
            </a:r>
          </a:p>
          <a:p>
            <a:endParaRPr lang="en-US" dirty="0"/>
          </a:p>
          <a:p>
            <a:r>
              <a:rPr lang="en-US" dirty="0" smtClean="0"/>
              <a:t>Bu </a:t>
            </a:r>
            <a:r>
              <a:rPr lang="en-US" dirty="0" err="1" smtClean="0"/>
              <a:t>alan</a:t>
            </a:r>
            <a:r>
              <a:rPr lang="en-US" dirty="0" smtClean="0"/>
              <a:t> </a:t>
            </a:r>
            <a:r>
              <a:rPr lang="en-US" dirty="0" err="1" smtClean="0"/>
              <a:t>güçlü</a:t>
            </a:r>
            <a:r>
              <a:rPr lang="en-US" dirty="0" smtClean="0"/>
              <a:t> randomize </a:t>
            </a:r>
            <a:r>
              <a:rPr lang="en-US" dirty="0" err="1" smtClean="0"/>
              <a:t>çalışmalara</a:t>
            </a:r>
            <a:r>
              <a:rPr lang="en-US" dirty="0" smtClean="0"/>
              <a:t> </a:t>
            </a:r>
            <a:r>
              <a:rPr lang="en-US" dirty="0" err="1" smtClean="0"/>
              <a:t>ihtiyaç</a:t>
            </a:r>
            <a:r>
              <a:rPr lang="en-US" dirty="0" smtClean="0"/>
              <a:t> </a:t>
            </a:r>
            <a:r>
              <a:rPr lang="en-US" dirty="0" err="1" smtClean="0"/>
              <a:t>gösteren</a:t>
            </a:r>
            <a:r>
              <a:rPr lang="en-US" dirty="0" smtClean="0"/>
              <a:t> </a:t>
            </a:r>
            <a:r>
              <a:rPr lang="en-US" dirty="0" err="1" smtClean="0"/>
              <a:t>bir</a:t>
            </a:r>
            <a:r>
              <a:rPr lang="en-US" dirty="0" smtClean="0"/>
              <a:t> </a:t>
            </a:r>
            <a:r>
              <a:rPr lang="en-US" dirty="0" err="1" smtClean="0"/>
              <a:t>alandır</a:t>
            </a:r>
            <a:endParaRPr lang="en-US" dirty="0"/>
          </a:p>
        </p:txBody>
      </p:sp>
    </p:spTree>
    <p:extLst>
      <p:ext uri="{BB962C8B-B14F-4D97-AF65-F5344CB8AC3E}">
        <p14:creationId xmlns:p14="http://schemas.microsoft.com/office/powerpoint/2010/main" val="453085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err="1" smtClean="0"/>
              <a:t>Adezyolizis</a:t>
            </a:r>
            <a:r>
              <a:rPr lang="en-US" sz="3200" dirty="0" smtClean="0"/>
              <a:t> </a:t>
            </a:r>
            <a:r>
              <a:rPr lang="en-US" sz="3200" dirty="0" err="1" smtClean="0"/>
              <a:t>sonrası</a:t>
            </a:r>
            <a:r>
              <a:rPr lang="en-US" sz="3200" dirty="0" smtClean="0"/>
              <a:t> </a:t>
            </a:r>
            <a:r>
              <a:rPr lang="en-US" sz="3200" dirty="0" err="1" smtClean="0"/>
              <a:t>adezyon</a:t>
            </a:r>
            <a:r>
              <a:rPr lang="en-US" sz="3200" dirty="0" smtClean="0"/>
              <a:t> </a:t>
            </a:r>
            <a:r>
              <a:rPr lang="en-US" sz="3200" dirty="0" err="1" smtClean="0"/>
              <a:t>tekrarlama</a:t>
            </a:r>
            <a:r>
              <a:rPr lang="en-US" sz="3200" dirty="0" smtClean="0"/>
              <a:t> </a:t>
            </a:r>
            <a:r>
              <a:rPr lang="en-US" sz="3200" dirty="0" err="1" smtClean="0"/>
              <a:t>riski</a:t>
            </a:r>
            <a:r>
              <a:rPr lang="en-US" sz="3200" dirty="0" smtClean="0"/>
              <a:t>;</a:t>
            </a:r>
            <a:endParaRPr lang="en-US" sz="3200" dirty="0"/>
          </a:p>
        </p:txBody>
      </p:sp>
      <p:sp>
        <p:nvSpPr>
          <p:cNvPr id="3" name="Content Placeholder 2"/>
          <p:cNvSpPr>
            <a:spLocks noGrp="1"/>
          </p:cNvSpPr>
          <p:nvPr>
            <p:ph idx="1"/>
          </p:nvPr>
        </p:nvSpPr>
        <p:spPr/>
        <p:txBody>
          <a:bodyPr/>
          <a:lstStyle/>
          <a:p>
            <a:endParaRPr lang="en-US" dirty="0" smtClean="0"/>
          </a:p>
          <a:p>
            <a:r>
              <a:rPr lang="en-US" dirty="0" err="1" smtClean="0"/>
              <a:t>Adezyonların</a:t>
            </a:r>
            <a:r>
              <a:rPr lang="en-US" dirty="0" smtClean="0"/>
              <a:t> </a:t>
            </a:r>
            <a:r>
              <a:rPr lang="en-US" dirty="0" err="1" smtClean="0"/>
              <a:t>evresine</a:t>
            </a:r>
            <a:r>
              <a:rPr lang="en-US" dirty="0" smtClean="0"/>
              <a:t> </a:t>
            </a:r>
          </a:p>
          <a:p>
            <a:endParaRPr lang="en-US" dirty="0"/>
          </a:p>
          <a:p>
            <a:r>
              <a:rPr lang="en-US" dirty="0" err="1" smtClean="0"/>
              <a:t>Hastanın</a:t>
            </a:r>
            <a:r>
              <a:rPr lang="en-US" dirty="0" smtClean="0"/>
              <a:t> </a:t>
            </a:r>
            <a:r>
              <a:rPr lang="en-US" dirty="0" err="1" smtClean="0"/>
              <a:t>yaşına</a:t>
            </a:r>
            <a:r>
              <a:rPr lang="en-US" dirty="0" smtClean="0"/>
              <a:t> </a:t>
            </a:r>
          </a:p>
          <a:p>
            <a:endParaRPr lang="en-US" dirty="0"/>
          </a:p>
          <a:p>
            <a:r>
              <a:rPr lang="en-US" dirty="0" err="1" smtClean="0"/>
              <a:t>Sürecin</a:t>
            </a:r>
            <a:r>
              <a:rPr lang="en-US" dirty="0" smtClean="0"/>
              <a:t> postpartum </a:t>
            </a:r>
            <a:r>
              <a:rPr lang="en-US" dirty="0" err="1" smtClean="0"/>
              <a:t>olaylardan</a:t>
            </a:r>
            <a:r>
              <a:rPr lang="en-US" dirty="0" smtClean="0"/>
              <a:t> </a:t>
            </a:r>
            <a:r>
              <a:rPr lang="en-US" dirty="0" err="1" smtClean="0"/>
              <a:t>sonra</a:t>
            </a:r>
            <a:r>
              <a:rPr lang="en-US" dirty="0" smtClean="0"/>
              <a:t> </a:t>
            </a:r>
            <a:r>
              <a:rPr lang="en-US" dirty="0" err="1" smtClean="0"/>
              <a:t>olmasına</a:t>
            </a:r>
            <a:r>
              <a:rPr lang="en-US" dirty="0" smtClean="0"/>
              <a:t> </a:t>
            </a:r>
            <a:r>
              <a:rPr lang="en-US" dirty="0" err="1" smtClean="0"/>
              <a:t>göre</a:t>
            </a:r>
            <a:r>
              <a:rPr lang="en-US" dirty="0" smtClean="0"/>
              <a:t>;</a:t>
            </a:r>
          </a:p>
          <a:p>
            <a:endParaRPr lang="en-US" dirty="0"/>
          </a:p>
          <a:p>
            <a:endParaRPr lang="en-US" dirty="0" smtClean="0"/>
          </a:p>
          <a:p>
            <a:pPr marL="0" indent="0">
              <a:buNone/>
            </a:pPr>
            <a:r>
              <a:rPr lang="en-US" dirty="0"/>
              <a:t>	</a:t>
            </a:r>
            <a:r>
              <a:rPr lang="en-US" dirty="0" smtClean="0"/>
              <a:t>	</a:t>
            </a:r>
            <a:r>
              <a:rPr lang="en-US" i="1" dirty="0" err="1" smtClean="0"/>
              <a:t>artar</a:t>
            </a:r>
            <a:r>
              <a:rPr lang="is-IS" i="1" dirty="0" smtClean="0"/>
              <a:t>….</a:t>
            </a:r>
            <a:endParaRPr lang="en-US" dirty="0" smtClean="0"/>
          </a:p>
        </p:txBody>
      </p:sp>
    </p:spTree>
    <p:extLst>
      <p:ext uri="{BB962C8B-B14F-4D97-AF65-F5344CB8AC3E}">
        <p14:creationId xmlns:p14="http://schemas.microsoft.com/office/powerpoint/2010/main" val="4233482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err="1" smtClean="0"/>
              <a:t>Histeroskopik</a:t>
            </a:r>
            <a:r>
              <a:rPr lang="en-US" sz="3200" dirty="0" smtClean="0"/>
              <a:t> </a:t>
            </a:r>
            <a:r>
              <a:rPr lang="en-US" sz="3200" dirty="0" err="1" smtClean="0"/>
              <a:t>cerrahide</a:t>
            </a:r>
            <a:r>
              <a:rPr lang="en-US" sz="3200" dirty="0" smtClean="0"/>
              <a:t> IUA </a:t>
            </a:r>
            <a:r>
              <a:rPr lang="en-US" sz="3200" dirty="0" err="1" smtClean="0"/>
              <a:t>önleme</a:t>
            </a:r>
            <a:r>
              <a:rPr lang="en-US" sz="3200" dirty="0" smtClean="0"/>
              <a:t> </a:t>
            </a:r>
            <a:r>
              <a:rPr lang="en-US" sz="3200" dirty="0" err="1" smtClean="0"/>
              <a:t>stratejileri</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71249619"/>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21043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l="-39063" r="-39063"/>
          <a:stretch>
            <a:fillRect/>
          </a:stretch>
        </p:blipFill>
        <p:spPr/>
      </p:pic>
    </p:spTree>
    <p:extLst>
      <p:ext uri="{BB962C8B-B14F-4D97-AF65-F5344CB8AC3E}">
        <p14:creationId xmlns:p14="http://schemas.microsoft.com/office/powerpoint/2010/main" val="262374296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t="-10032" b="-10032"/>
          <a:stretch>
            <a:fillRect/>
          </a:stretch>
        </p:blipFill>
        <p:spPr/>
      </p:pic>
    </p:spTree>
    <p:extLst>
      <p:ext uri="{BB962C8B-B14F-4D97-AF65-F5344CB8AC3E}">
        <p14:creationId xmlns:p14="http://schemas.microsoft.com/office/powerpoint/2010/main" val="343111996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pPr marL="0" indent="0">
              <a:buNone/>
            </a:pPr>
            <a:endParaRPr lang="en-US" dirty="0" smtClean="0"/>
          </a:p>
          <a:p>
            <a:pPr marL="0" indent="0">
              <a:buNone/>
            </a:pPr>
            <a:endParaRPr lang="en-US" dirty="0"/>
          </a:p>
          <a:p>
            <a:pPr marL="0" indent="0">
              <a:buNone/>
            </a:pPr>
            <a:r>
              <a:rPr lang="en-US" sz="3200" dirty="0" err="1" smtClean="0"/>
              <a:t>Tedavinin</a:t>
            </a:r>
            <a:r>
              <a:rPr lang="en-US" sz="3200" dirty="0" smtClean="0"/>
              <a:t> </a:t>
            </a:r>
            <a:r>
              <a:rPr lang="en-US" sz="3200" dirty="0" err="1" smtClean="0"/>
              <a:t>santralize</a:t>
            </a:r>
            <a:r>
              <a:rPr lang="en-US" sz="3200" dirty="0" smtClean="0"/>
              <a:t> </a:t>
            </a:r>
            <a:r>
              <a:rPr lang="en-US" sz="3200" dirty="0" err="1" smtClean="0"/>
              <a:t>edilmesinin</a:t>
            </a:r>
            <a:r>
              <a:rPr lang="en-US" sz="3200" dirty="0" smtClean="0"/>
              <a:t> </a:t>
            </a:r>
            <a:r>
              <a:rPr lang="en-US" sz="3200" dirty="0" err="1" smtClean="0"/>
              <a:t>önemi</a:t>
            </a:r>
            <a:r>
              <a:rPr lang="en-US" sz="3200" dirty="0" smtClean="0"/>
              <a:t> !</a:t>
            </a:r>
            <a:endParaRPr lang="en-US" sz="3200" dirty="0"/>
          </a:p>
        </p:txBody>
      </p:sp>
    </p:spTree>
    <p:extLst>
      <p:ext uri="{BB962C8B-B14F-4D97-AF65-F5344CB8AC3E}">
        <p14:creationId xmlns:p14="http://schemas.microsoft.com/office/powerpoint/2010/main" val="336024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0716772"/>
              </p:ext>
            </p:extLst>
          </p:nvPr>
        </p:nvGraphicFramePr>
        <p:xfrm>
          <a:off x="457200" y="1600200"/>
          <a:ext cx="8229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8893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8499</TotalTime>
  <Words>8300</Words>
  <Application>Microsoft Macintosh PowerPoint</Application>
  <PresentationFormat>On-screen Show (4:3)</PresentationFormat>
  <Paragraphs>333</Paragraphs>
  <Slides>31</Slides>
  <Notes>26</Notes>
  <HiddenSlides>5</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Clarity</vt:lpstr>
      <vt:lpstr>Asherman sendromu’nun histeroskopik tedavisi:  Başariyi nasil artirabiliriz?</vt:lpstr>
      <vt:lpstr>Cerrahi başarının tanımı:</vt:lpstr>
      <vt:lpstr>Main challenge </vt:lpstr>
      <vt:lpstr>Adezyolizis sonrası adezyon tekrarlama riski;</vt:lpstr>
      <vt:lpstr>Histeroskopik cerrahide IUA önleme stratejileri</vt:lpstr>
      <vt:lpstr>PowerPoint Presentation</vt:lpstr>
      <vt:lpstr>PowerPoint Presentation</vt:lpstr>
      <vt:lpstr>PowerPoint Presentation</vt:lpstr>
      <vt:lpstr>PowerPoint Presentation</vt:lpstr>
      <vt:lpstr>PowerPoint Presentation</vt:lpstr>
      <vt:lpstr>PowerPoint Presentation</vt:lpstr>
      <vt:lpstr>Adjuvan estrojen tedavisi</vt:lpstr>
      <vt:lpstr>PowerPoint Presentation</vt:lpstr>
      <vt:lpstr>PowerPoint Presentation</vt:lpstr>
      <vt:lpstr>Randomized controlled trial: estrojen vs no estrojen </vt:lpstr>
      <vt:lpstr>Randomized controlled trial: estrojen vs no estrojen </vt:lpstr>
      <vt:lpstr>Erken postoperative second look H/S ?</vt:lpstr>
      <vt:lpstr>PowerPoint Presentation</vt:lpstr>
      <vt:lpstr>PowerPoint Presentation</vt:lpstr>
      <vt:lpstr>PowerPoint Presentation</vt:lpstr>
      <vt:lpstr>Surgical strategy </vt:lpstr>
      <vt:lpstr>Surgical strategy</vt:lpstr>
      <vt:lpstr>PowerPoint Presentation</vt:lpstr>
      <vt:lpstr>PowerPoint Presentation</vt:lpstr>
      <vt:lpstr>Rest plasenta ve dokular için HS</vt:lpstr>
      <vt:lpstr>PowerPoint Presentation</vt:lpstr>
      <vt:lpstr>Bariyer metodları</vt:lpstr>
      <vt:lpstr>Erken second look H/S</vt:lpstr>
      <vt:lpstr>PowerPoint Presentation</vt:lpstr>
      <vt:lpstr>PowerPoint Presentation</vt:lpstr>
      <vt:lpstr>Sonuçlar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Asherman sendromu’nun histeroskopik tedavisi: Başariyi nasil artirabiliriz?</dc:title>
  <dc:creator>office</dc:creator>
  <cp:lastModifiedBy>office</cp:lastModifiedBy>
  <cp:revision>72</cp:revision>
  <dcterms:created xsi:type="dcterms:W3CDTF">2017-04-23T18:19:12Z</dcterms:created>
  <dcterms:modified xsi:type="dcterms:W3CDTF">2017-04-30T07:42:04Z</dcterms:modified>
</cp:coreProperties>
</file>