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256" r:id="rId2"/>
    <p:sldId id="467" r:id="rId3"/>
    <p:sldId id="257" r:id="rId4"/>
    <p:sldId id="484" r:id="rId5"/>
    <p:sldId id="468" r:id="rId6"/>
    <p:sldId id="490" r:id="rId7"/>
    <p:sldId id="491" r:id="rId8"/>
    <p:sldId id="489" r:id="rId9"/>
    <p:sldId id="469" r:id="rId10"/>
    <p:sldId id="470" r:id="rId11"/>
    <p:sldId id="471" r:id="rId12"/>
    <p:sldId id="506" r:id="rId13"/>
    <p:sldId id="507" r:id="rId14"/>
    <p:sldId id="492" r:id="rId15"/>
    <p:sldId id="486" r:id="rId16"/>
    <p:sldId id="473" r:id="rId17"/>
    <p:sldId id="493" r:id="rId18"/>
    <p:sldId id="494" r:id="rId19"/>
    <p:sldId id="487" r:id="rId20"/>
    <p:sldId id="476" r:id="rId21"/>
    <p:sldId id="495" r:id="rId22"/>
    <p:sldId id="477" r:id="rId23"/>
    <p:sldId id="478" r:id="rId24"/>
    <p:sldId id="479" r:id="rId25"/>
    <p:sldId id="499" r:id="rId26"/>
    <p:sldId id="496" r:id="rId27"/>
    <p:sldId id="497" r:id="rId28"/>
    <p:sldId id="480" r:id="rId29"/>
    <p:sldId id="498" r:id="rId30"/>
    <p:sldId id="508" r:id="rId31"/>
    <p:sldId id="488" r:id="rId32"/>
    <p:sldId id="481" r:id="rId33"/>
    <p:sldId id="500" r:id="rId34"/>
    <p:sldId id="501" r:id="rId35"/>
    <p:sldId id="502" r:id="rId36"/>
    <p:sldId id="503" r:id="rId37"/>
    <p:sldId id="504" r:id="rId38"/>
    <p:sldId id="505" r:id="rId39"/>
    <p:sldId id="474" r:id="rId40"/>
    <p:sldId id="475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5CA379A6-9A25-7E4A-BD2F-54C0138A5BDC}">
          <p14:sldIdLst>
            <p14:sldId id="256"/>
            <p14:sldId id="467"/>
            <p14:sldId id="257"/>
            <p14:sldId id="484"/>
            <p14:sldId id="468"/>
            <p14:sldId id="490"/>
            <p14:sldId id="491"/>
            <p14:sldId id="489"/>
            <p14:sldId id="469"/>
            <p14:sldId id="470"/>
            <p14:sldId id="471"/>
            <p14:sldId id="506"/>
            <p14:sldId id="507"/>
            <p14:sldId id="492"/>
            <p14:sldId id="486"/>
            <p14:sldId id="473"/>
            <p14:sldId id="493"/>
            <p14:sldId id="494"/>
            <p14:sldId id="487"/>
            <p14:sldId id="476"/>
            <p14:sldId id="495"/>
            <p14:sldId id="477"/>
            <p14:sldId id="478"/>
            <p14:sldId id="479"/>
            <p14:sldId id="499"/>
            <p14:sldId id="496"/>
            <p14:sldId id="497"/>
            <p14:sldId id="480"/>
            <p14:sldId id="498"/>
            <p14:sldId id="508"/>
            <p14:sldId id="488"/>
            <p14:sldId id="481"/>
            <p14:sldId id="500"/>
            <p14:sldId id="501"/>
            <p14:sldId id="502"/>
            <p14:sldId id="503"/>
            <p14:sldId id="504"/>
            <p14:sldId id="505"/>
            <p14:sldId id="474"/>
            <p14:sldId id="4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94677"/>
  </p:normalViewPr>
  <p:slideViewPr>
    <p:cSldViewPr snapToGrid="0" snapToObjects="1">
      <p:cViewPr>
        <p:scale>
          <a:sx n="90" d="100"/>
          <a:sy n="90" d="100"/>
        </p:scale>
        <p:origin x="1496" y="2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9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6A0292-1D97-461B-B335-31DAFD447840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00ED84-AA07-43A9-A811-F8A7EB968E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967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3/19/17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010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3/19/17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55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3/19/17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51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3/19/17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556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3/19/17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620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3/19/17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488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3/19/17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51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3/19/17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339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3/19/17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253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3/19/17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295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3/19/17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289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E458D-DE47-0C45-B18B-AEDDECC1B931}" type="datetimeFigureOut">
              <a:rPr lang="en-US" smtClean="0"/>
              <a:pPr/>
              <a:t>3/19/17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669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ncbi.nlm.nih.gov/pubmed/17666620?dopt=Citation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Relationship Id="rId3" Type="http://schemas.openxmlformats.org/officeDocument/2006/relationships/image" Target="../media/image12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4" Type="http://schemas.openxmlformats.org/officeDocument/2006/relationships/image" Target="../media/image1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tif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ncbi.nlm.nih.gov/pubmed/22315261?dopt=Citation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3773" y="2560321"/>
            <a:ext cx="8734567" cy="1766454"/>
          </a:xfrm>
        </p:spPr>
        <p:txBody>
          <a:bodyPr>
            <a:normAutofit fontScale="90000"/>
          </a:bodyPr>
          <a:lstStyle/>
          <a:p>
            <a:r>
              <a:rPr lang="tr-TR" b="1" dirty="0" err="1" smtClean="0"/>
              <a:t>Postoperatif</a:t>
            </a:r>
            <a:r>
              <a:rPr lang="tr-TR" b="1" dirty="0" smtClean="0"/>
              <a:t> </a:t>
            </a:r>
            <a:br>
              <a:rPr lang="tr-TR" b="1" dirty="0" smtClean="0"/>
            </a:br>
            <a:r>
              <a:rPr lang="tr-TR" b="1" dirty="0" err="1" smtClean="0"/>
              <a:t>Profilaktik</a:t>
            </a:r>
            <a:r>
              <a:rPr lang="tr-TR" b="1" dirty="0" smtClean="0"/>
              <a:t> </a:t>
            </a:r>
            <a:r>
              <a:rPr lang="tr-TR" b="1" dirty="0" err="1" smtClean="0"/>
              <a:t>Antikoagülan</a:t>
            </a:r>
            <a:r>
              <a:rPr lang="tr-TR" b="1" dirty="0" smtClean="0"/>
              <a:t> Tedavi</a:t>
            </a:r>
            <a:br>
              <a:rPr lang="tr-TR" b="1" dirty="0" smtClean="0"/>
            </a:br>
            <a:r>
              <a:rPr lang="tr-TR" sz="3100" b="1" dirty="0"/>
              <a:t>U</a:t>
            </a:r>
            <a:r>
              <a:rPr lang="tr-TR" sz="3100" b="1" dirty="0" smtClean="0"/>
              <a:t>ygulama Şekli, Kullanım Süresi ve Dozu</a:t>
            </a:r>
            <a:endParaRPr lang="en-US" sz="31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0635"/>
            <a:ext cx="6400800" cy="1913151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endParaRPr lang="tr-TR" sz="2400" b="1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en-US" sz="2800" b="1" i="1" dirty="0" smtClean="0">
                <a:solidFill>
                  <a:schemeClr val="bg1">
                    <a:lumMod val="50000"/>
                  </a:schemeClr>
                </a:solidFill>
              </a:rPr>
              <a:t>Dr. A </a:t>
            </a:r>
            <a:r>
              <a:rPr lang="en-US" sz="2800" b="1" i="1" dirty="0">
                <a:solidFill>
                  <a:schemeClr val="bg1">
                    <a:lumMod val="50000"/>
                  </a:schemeClr>
                </a:solidFill>
              </a:rPr>
              <a:t>Cem </a:t>
            </a:r>
            <a:r>
              <a:rPr lang="en-US" sz="2800" b="1" i="1" dirty="0" smtClean="0">
                <a:solidFill>
                  <a:schemeClr val="bg1">
                    <a:lumMod val="50000"/>
                  </a:schemeClr>
                </a:solidFill>
              </a:rPr>
              <a:t>İyibozkurt</a:t>
            </a:r>
            <a:r>
              <a:rPr lang="tr-TR" sz="2800" b="1" i="1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tr-TR" sz="2800" b="1" i="1" dirty="0" err="1" smtClean="0">
                <a:solidFill>
                  <a:schemeClr val="bg1">
                    <a:lumMod val="50000"/>
                  </a:schemeClr>
                </a:solidFill>
              </a:rPr>
              <a:t>PhD</a:t>
            </a:r>
            <a:endParaRPr lang="tr-TR" sz="2800" b="1" i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tr-TR" sz="2000" b="1" i="1" dirty="0">
                <a:solidFill>
                  <a:schemeClr val="bg1">
                    <a:lumMod val="50000"/>
                  </a:schemeClr>
                </a:solidFill>
              </a:rPr>
              <a:t>İ</a:t>
            </a:r>
            <a:r>
              <a:rPr lang="tr-TR" sz="2000" b="1" i="1" dirty="0" smtClean="0">
                <a:solidFill>
                  <a:schemeClr val="bg1">
                    <a:lumMod val="50000"/>
                  </a:schemeClr>
                </a:solidFill>
              </a:rPr>
              <a:t>stanbul Bilim Üniversitesi</a:t>
            </a:r>
          </a:p>
          <a:p>
            <a:pPr>
              <a:lnSpc>
                <a:spcPct val="90000"/>
              </a:lnSpc>
            </a:pPr>
            <a:r>
              <a:rPr lang="tr-TR" sz="2000" b="1" i="1" dirty="0">
                <a:solidFill>
                  <a:schemeClr val="bg1">
                    <a:lumMod val="50000"/>
                  </a:schemeClr>
                </a:solidFill>
              </a:rPr>
              <a:t>İ</a:t>
            </a:r>
            <a:r>
              <a:rPr lang="tr-TR" sz="2000" b="1" i="1" dirty="0" smtClean="0">
                <a:solidFill>
                  <a:schemeClr val="bg1">
                    <a:lumMod val="50000"/>
                  </a:schemeClr>
                </a:solidFill>
              </a:rPr>
              <a:t>stanbul </a:t>
            </a:r>
            <a:r>
              <a:rPr lang="tr-TR" sz="2000" b="1" i="1" dirty="0" err="1" smtClean="0">
                <a:solidFill>
                  <a:schemeClr val="bg1">
                    <a:lumMod val="50000"/>
                  </a:schemeClr>
                </a:solidFill>
              </a:rPr>
              <a:t>Florence</a:t>
            </a:r>
            <a:r>
              <a:rPr lang="tr-TR" sz="2000" b="1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tr-TR" sz="2000" b="1" i="1" dirty="0" err="1" smtClean="0">
                <a:solidFill>
                  <a:schemeClr val="bg1">
                    <a:lumMod val="50000"/>
                  </a:schemeClr>
                </a:solidFill>
              </a:rPr>
              <a:t>Nightingale</a:t>
            </a:r>
            <a:r>
              <a:rPr lang="tr-TR" sz="2000" b="1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tr-TR" sz="1800" b="1" i="1" dirty="0" smtClean="0">
                <a:solidFill>
                  <a:schemeClr val="bg1">
                    <a:lumMod val="50000"/>
                  </a:schemeClr>
                </a:solidFill>
              </a:rPr>
              <a:t>19 Mart 2017</a:t>
            </a:r>
            <a:endParaRPr lang="en-US" sz="1800" b="1" i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endParaRPr lang="en-US" sz="18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0332" y="353650"/>
            <a:ext cx="7427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endParaRPr lang="en-US" sz="2000" b="1" i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925" y="4836740"/>
            <a:ext cx="1198300" cy="119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547" y="4747232"/>
            <a:ext cx="1287808" cy="128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2373912" y="1847347"/>
            <a:ext cx="4396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i="1" dirty="0" smtClean="0"/>
              <a:t>Harbiye Askeri Müzesi</a:t>
            </a:r>
            <a:r>
              <a:rPr lang="tr-TR" b="1" i="1" dirty="0"/>
              <a:t> </a:t>
            </a:r>
            <a:r>
              <a:rPr lang="tr-TR" b="1" i="1" dirty="0" smtClean="0"/>
              <a:t>19 Mart 2017</a:t>
            </a:r>
            <a:endParaRPr lang="tr-TR" b="1" i="1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055" y="48987"/>
            <a:ext cx="73533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24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678920"/>
              </p:ext>
            </p:extLst>
          </p:nvPr>
        </p:nvGraphicFramePr>
        <p:xfrm>
          <a:off x="884420" y="359764"/>
          <a:ext cx="7644983" cy="6280879"/>
        </p:xfrm>
        <a:graphic>
          <a:graphicData uri="http://schemas.openxmlformats.org/drawingml/2006/table">
            <a:tbl>
              <a:tblPr/>
              <a:tblGrid>
                <a:gridCol w="3642374"/>
                <a:gridCol w="4002609"/>
              </a:tblGrid>
              <a:tr h="399856">
                <a:tc>
                  <a:txBody>
                    <a:bodyPr/>
                    <a:lstStyle/>
                    <a:p>
                      <a:r>
                        <a:rPr lang="tr-TR" sz="1600" b="0" dirty="0">
                          <a:effectLst/>
                          <a:latin typeface="proxima_nova_rgbold" charset="-94"/>
                        </a:rPr>
                        <a:t>Risk </a:t>
                      </a:r>
                      <a:r>
                        <a:rPr lang="tr-TR" sz="1600" b="0" dirty="0" err="1">
                          <a:effectLst/>
                          <a:latin typeface="proxima_nova_rgbold" charset="-94"/>
                        </a:rPr>
                        <a:t>level</a:t>
                      </a:r>
                      <a:endParaRPr lang="tr-TR" sz="1600" dirty="0">
                        <a:effectLst/>
                        <a:latin typeface="proxima_nova_ltlight" charset="-94"/>
                      </a:endParaRPr>
                    </a:p>
                  </a:txBody>
                  <a:tcPr marL="58274" marR="72843" marT="56655" marB="56655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0" dirty="0">
                          <a:effectLst/>
                          <a:latin typeface="proxima_nova_rgbold" charset="-94"/>
                        </a:rPr>
                        <a:t>Definition</a:t>
                      </a:r>
                      <a:endParaRPr lang="tr-TR" sz="1600" dirty="0">
                        <a:effectLst/>
                        <a:latin typeface="proxima_nova_ltlight" charset="-94"/>
                      </a:endParaRPr>
                    </a:p>
                  </a:txBody>
                  <a:tcPr marL="72843" marR="72843" marT="56655" marB="56655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2464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  <a:latin typeface="proxima_nova_ltlight" charset="-94"/>
                        </a:rPr>
                        <a:t>Low</a:t>
                      </a:r>
                    </a:p>
                  </a:txBody>
                  <a:tcPr marL="58274" marR="72843" marT="56655" marB="56655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Surgery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lasting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&lt; 30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minutes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in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patients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&lt; 40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years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with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no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additional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risk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factors</a:t>
                      </a:r>
                      <a:endParaRPr lang="tr-TR" sz="1600" dirty="0">
                        <a:effectLst/>
                        <a:latin typeface="proxima_nova_ltlight" charset="-94"/>
                      </a:endParaRPr>
                    </a:p>
                  </a:txBody>
                  <a:tcPr marL="72843" marR="72843" marT="56655" marB="56655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2902">
                <a:tc>
                  <a:txBody>
                    <a:bodyPr/>
                    <a:lstStyle/>
                    <a:p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Moderate</a:t>
                      </a:r>
                      <a:endParaRPr lang="tr-TR" sz="1600" dirty="0">
                        <a:effectLst/>
                        <a:latin typeface="proxima_nova_ltlight" charset="-94"/>
                      </a:endParaRPr>
                    </a:p>
                  </a:txBody>
                  <a:tcPr marL="58274" marR="72843" marT="56655" marB="56655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Surgery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lasting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&lt; 30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minutes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in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patients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with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additional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risk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factors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;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surgery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lasting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&lt; 30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minutes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in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patients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aged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40-60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years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with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no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additional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risk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factors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;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major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surgery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in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patients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&lt; 40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years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with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no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additional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risk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factors</a:t>
                      </a:r>
                      <a:endParaRPr lang="tr-TR" sz="1600" dirty="0">
                        <a:effectLst/>
                        <a:latin typeface="proxima_nova_ltlight" charset="-94"/>
                      </a:endParaRPr>
                    </a:p>
                  </a:txBody>
                  <a:tcPr marL="72843" marR="72843" marT="56655" marB="56655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27682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  <a:latin typeface="proxima_nova_ltlight" charset="-94"/>
                        </a:rPr>
                        <a:t>High</a:t>
                      </a:r>
                    </a:p>
                  </a:txBody>
                  <a:tcPr marL="58274" marR="72843" marT="56655" marB="56655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Surgery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lasting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&lt; 30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minutes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in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patients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&gt;60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years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or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with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additional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risk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factors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;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major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surgery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in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patients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&gt;40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years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or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with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additional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risk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factors</a:t>
                      </a:r>
                      <a:endParaRPr lang="tr-TR" sz="1600" dirty="0">
                        <a:effectLst/>
                        <a:latin typeface="proxima_nova_ltlight" charset="-94"/>
                      </a:endParaRPr>
                    </a:p>
                  </a:txBody>
                  <a:tcPr marL="72843" marR="72843" marT="56655" marB="56655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85073">
                <a:tc>
                  <a:txBody>
                    <a:bodyPr/>
                    <a:lstStyle/>
                    <a:p>
                      <a:r>
                        <a:rPr lang="tr-TR" sz="1600">
                          <a:effectLst/>
                          <a:latin typeface="proxima_nova_ltlight" charset="-94"/>
                        </a:rPr>
                        <a:t>Highest</a:t>
                      </a:r>
                    </a:p>
                  </a:txBody>
                  <a:tcPr marL="58274" marR="72843" marT="56655" marB="56655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Major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surgery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in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patients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&gt;60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years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plus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prior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VTE,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cancer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,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or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molecular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hypercoagulable</a:t>
                      </a:r>
                      <a:r>
                        <a:rPr lang="tr-TR" sz="16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600" dirty="0" err="1">
                          <a:effectLst/>
                          <a:latin typeface="proxima_nova_ltlight" charset="-94"/>
                        </a:rPr>
                        <a:t>state</a:t>
                      </a:r>
                      <a:endParaRPr lang="tr-TR" sz="1600" dirty="0">
                        <a:effectLst/>
                        <a:latin typeface="proxima_nova_ltlight" charset="-94"/>
                      </a:endParaRPr>
                    </a:p>
                  </a:txBody>
                  <a:tcPr marL="72843" marR="72843" marT="56655" marB="56655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2902">
                <a:tc>
                  <a:txBody>
                    <a:bodyPr/>
                    <a:lstStyle/>
                    <a:p>
                      <a:r>
                        <a:rPr lang="tr-TR" sz="1100" dirty="0">
                          <a:effectLst/>
                          <a:latin typeface="proxima_nova_ltlight" charset="-94"/>
                        </a:rPr>
                        <a:t>*</a:t>
                      </a:r>
                      <a:r>
                        <a:rPr lang="tr-TR" sz="1100" dirty="0" err="1">
                          <a:effectLst/>
                          <a:latin typeface="proxima_nova_ltlight" charset="-94"/>
                        </a:rPr>
                        <a:t>Modified</a:t>
                      </a:r>
                      <a:r>
                        <a:rPr lang="tr-TR" sz="11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100" dirty="0" err="1">
                          <a:effectLst/>
                          <a:latin typeface="proxima_nova_ltlight" charset="-94"/>
                        </a:rPr>
                        <a:t>from</a:t>
                      </a:r>
                      <a:r>
                        <a:rPr lang="tr-TR" sz="1100" dirty="0">
                          <a:effectLst/>
                          <a:latin typeface="proxima_nova_ltlight" charset="-94"/>
                        </a:rPr>
                        <a:t> ACOG </a:t>
                      </a:r>
                      <a:r>
                        <a:rPr lang="tr-TR" sz="1100" dirty="0" err="1">
                          <a:effectLst/>
                          <a:latin typeface="proxima_nova_ltlight" charset="-94"/>
                        </a:rPr>
                        <a:t>Practice</a:t>
                      </a:r>
                      <a:r>
                        <a:rPr lang="tr-TR" sz="11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100" dirty="0" err="1">
                          <a:effectLst/>
                          <a:latin typeface="proxima_nova_ltlight" charset="-94"/>
                        </a:rPr>
                        <a:t>Bulletin</a:t>
                      </a:r>
                      <a:r>
                        <a:rPr lang="tr-TR" sz="1100" dirty="0">
                          <a:effectLst/>
                          <a:latin typeface="proxima_nova_ltlight" charset="-94"/>
                        </a:rPr>
                        <a:t> No. 84: </a:t>
                      </a:r>
                      <a:r>
                        <a:rPr lang="tr-TR" sz="1100" dirty="0" err="1">
                          <a:effectLst/>
                          <a:latin typeface="proxima_nova_ltlight" charset="-94"/>
                        </a:rPr>
                        <a:t>Prevention</a:t>
                      </a:r>
                      <a:r>
                        <a:rPr lang="tr-TR" sz="1100" dirty="0">
                          <a:effectLst/>
                          <a:latin typeface="proxima_nova_ltlight" charset="-94"/>
                        </a:rPr>
                        <a:t> of </a:t>
                      </a:r>
                      <a:r>
                        <a:rPr lang="tr-TR" sz="1100" dirty="0" err="1">
                          <a:effectLst/>
                          <a:latin typeface="proxima_nova_ltlight" charset="-94"/>
                        </a:rPr>
                        <a:t>deep</a:t>
                      </a:r>
                      <a:r>
                        <a:rPr lang="tr-TR" sz="11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100" dirty="0" err="1">
                          <a:effectLst/>
                          <a:latin typeface="proxima_nova_ltlight" charset="-94"/>
                        </a:rPr>
                        <a:t>vein</a:t>
                      </a:r>
                      <a:r>
                        <a:rPr lang="tr-TR" sz="11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100" dirty="0" err="1">
                          <a:effectLst/>
                          <a:latin typeface="proxima_nova_ltlight" charset="-94"/>
                        </a:rPr>
                        <a:t>thrombosis</a:t>
                      </a:r>
                      <a:r>
                        <a:rPr lang="tr-TR" sz="11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100" dirty="0" err="1">
                          <a:effectLst/>
                          <a:latin typeface="proxima_nova_ltlight" charset="-94"/>
                        </a:rPr>
                        <a:t>and</a:t>
                      </a:r>
                      <a:r>
                        <a:rPr lang="tr-TR" sz="11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100" dirty="0" err="1">
                          <a:effectLst/>
                          <a:latin typeface="proxima_nova_ltlight" charset="-94"/>
                        </a:rPr>
                        <a:t>pulmonary</a:t>
                      </a:r>
                      <a:r>
                        <a:rPr lang="tr-TR" sz="11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100" dirty="0" err="1">
                          <a:effectLst/>
                          <a:latin typeface="proxima_nova_ltlight" charset="-94"/>
                        </a:rPr>
                        <a:t>embolism</a:t>
                      </a:r>
                      <a:r>
                        <a:rPr lang="tr-TR" sz="1100" dirty="0">
                          <a:effectLst/>
                          <a:latin typeface="proxima_nova_ltlight" charset="-94"/>
                        </a:rPr>
                        <a:t>. </a:t>
                      </a:r>
                      <a:r>
                        <a:rPr lang="tr-TR" sz="1100" i="1" dirty="0" err="1">
                          <a:effectLst/>
                          <a:latin typeface="proxima_nova_ltlight" charset="-94"/>
                        </a:rPr>
                        <a:t>Obstet</a:t>
                      </a:r>
                      <a:r>
                        <a:rPr lang="tr-TR" sz="1100" i="1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1100" i="1" dirty="0" err="1">
                          <a:effectLst/>
                          <a:latin typeface="proxima_nova_ltlight" charset="-94"/>
                        </a:rPr>
                        <a:t>Gynecol</a:t>
                      </a:r>
                      <a:r>
                        <a:rPr lang="tr-TR" sz="1100" dirty="0">
                          <a:effectLst/>
                          <a:latin typeface="proxima_nova_ltlight" charset="-94"/>
                        </a:rPr>
                        <a:t>. </a:t>
                      </a:r>
                      <a:r>
                        <a:rPr lang="tr-TR" sz="1100" dirty="0" err="1">
                          <a:effectLst/>
                          <a:latin typeface="proxima_nova_ltlight" charset="-94"/>
                        </a:rPr>
                        <a:t>Aug</a:t>
                      </a:r>
                      <a:r>
                        <a:rPr lang="tr-TR" sz="1100" dirty="0">
                          <a:effectLst/>
                          <a:latin typeface="proxima_nova_ltlight" charset="-94"/>
                        </a:rPr>
                        <a:t> 2007;110(2 </a:t>
                      </a:r>
                      <a:r>
                        <a:rPr lang="tr-TR" sz="1100" dirty="0" err="1">
                          <a:effectLst/>
                          <a:latin typeface="proxima_nova_ltlight" charset="-94"/>
                        </a:rPr>
                        <a:t>Pt</a:t>
                      </a:r>
                      <a:r>
                        <a:rPr lang="tr-TR" sz="1100" dirty="0">
                          <a:effectLst/>
                          <a:latin typeface="proxima_nova_ltlight" charset="-94"/>
                        </a:rPr>
                        <a:t> 1):429-40. </a:t>
                      </a:r>
                      <a:r>
                        <a:rPr lang="tr-TR" sz="1100" u="none" strike="noStrike" dirty="0">
                          <a:solidFill>
                            <a:srgbClr val="007CB0"/>
                          </a:solidFill>
                          <a:effectLst/>
                          <a:latin typeface="proxima_nova_ltlight" charset="-94"/>
                          <a:hlinkClick r:id="rId2"/>
                        </a:rPr>
                        <a:t>[PMID: 17666620]</a:t>
                      </a:r>
                      <a:r>
                        <a:rPr lang="tr-TR" sz="1100" dirty="0">
                          <a:effectLst/>
                          <a:latin typeface="proxima_nova_ltlight" charset="-94"/>
                        </a:rPr>
                        <a:t>.</a:t>
                      </a:r>
                      <a:r>
                        <a:rPr lang="tr-TR" sz="1100" baseline="30000" dirty="0">
                          <a:effectLst/>
                          <a:latin typeface="proxima_nova_ltlight" charset="-94"/>
                        </a:rPr>
                        <a:t> [</a:t>
                      </a:r>
                      <a:r>
                        <a:rPr lang="tr-TR" sz="1100" u="none" strike="noStrike" baseline="30000" dirty="0">
                          <a:solidFill>
                            <a:srgbClr val="007CB0"/>
                          </a:solidFill>
                          <a:effectLst/>
                          <a:latin typeface="proxima_nova_ltlight" charset="-94"/>
                        </a:rPr>
                        <a:t>9</a:t>
                      </a:r>
                      <a:r>
                        <a:rPr lang="tr-TR" sz="1100" baseline="30000" dirty="0">
                          <a:effectLst/>
                          <a:latin typeface="proxima_nova_ltlight" charset="-94"/>
                        </a:rPr>
                        <a:t>]</a:t>
                      </a:r>
                      <a:endParaRPr lang="tr-TR" sz="1100" dirty="0">
                        <a:effectLst/>
                        <a:latin typeface="proxima_nova_ltlight" charset="-94"/>
                      </a:endParaRPr>
                    </a:p>
                  </a:txBody>
                  <a:tcPr marL="58274" marR="72843" marT="56655" marB="56655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1100" dirty="0"/>
                    </a:p>
                  </a:txBody>
                  <a:tcPr marL="58274" marR="58274" marT="29137" marB="29137">
                    <a:lnL>
                      <a:noFill/>
                    </a:lnL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3" name="Metin kutusu 2"/>
          <p:cNvSpPr txBox="1"/>
          <p:nvPr/>
        </p:nvSpPr>
        <p:spPr>
          <a:xfrm>
            <a:off x="5111646" y="5246557"/>
            <a:ext cx="3177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</a:rPr>
              <a:t>Geleneksel risk sınıflaması </a:t>
            </a:r>
            <a:endParaRPr lang="tr-TR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71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64696"/>
            <a:ext cx="8229600" cy="5661468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Mayıs 2012: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/>
              <a:t>American</a:t>
            </a:r>
            <a:r>
              <a:rPr lang="tr-TR" dirty="0"/>
              <a:t> </a:t>
            </a:r>
            <a:r>
              <a:rPr lang="tr-TR" dirty="0" err="1"/>
              <a:t>College</a:t>
            </a:r>
            <a:r>
              <a:rPr lang="tr-TR" dirty="0"/>
              <a:t> of </a:t>
            </a:r>
            <a:r>
              <a:rPr lang="tr-TR" dirty="0" err="1"/>
              <a:t>Chest</a:t>
            </a:r>
            <a:r>
              <a:rPr lang="tr-TR" dirty="0"/>
              <a:t> </a:t>
            </a:r>
            <a:r>
              <a:rPr lang="tr-TR" dirty="0" err="1"/>
              <a:t>Physicians</a:t>
            </a:r>
            <a:r>
              <a:rPr lang="tr-TR" dirty="0"/>
              <a:t> (ACCP</a:t>
            </a:r>
            <a:r>
              <a:rPr lang="tr-TR" dirty="0" smtClean="0"/>
              <a:t>)  </a:t>
            </a:r>
            <a:r>
              <a:rPr lang="tr-TR" baseline="30000" dirty="0"/>
              <a:t> </a:t>
            </a:r>
            <a:r>
              <a:rPr lang="tr-TR" dirty="0" err="1" smtClean="0"/>
              <a:t>evidence-based</a:t>
            </a:r>
            <a:r>
              <a:rPr lang="tr-TR" dirty="0" smtClean="0"/>
              <a:t> </a:t>
            </a:r>
            <a:r>
              <a:rPr lang="tr-TR" dirty="0" err="1"/>
              <a:t>clinical</a:t>
            </a:r>
            <a:r>
              <a:rPr lang="tr-TR" dirty="0"/>
              <a:t> </a:t>
            </a:r>
            <a:r>
              <a:rPr lang="tr-TR" dirty="0" err="1"/>
              <a:t>practice</a:t>
            </a:r>
            <a:r>
              <a:rPr lang="tr-TR" dirty="0"/>
              <a:t> </a:t>
            </a:r>
            <a:r>
              <a:rPr lang="tr-TR" dirty="0" err="1" smtClean="0"/>
              <a:t>guidelines</a:t>
            </a:r>
            <a:endParaRPr lang="tr-TR" dirty="0"/>
          </a:p>
          <a:p>
            <a:pPr lvl="1"/>
            <a:r>
              <a:rPr lang="tr-TR" dirty="0" smtClean="0"/>
              <a:t>Risk çok düşük (&lt;%0.5)</a:t>
            </a:r>
          </a:p>
          <a:p>
            <a:pPr lvl="1"/>
            <a:r>
              <a:rPr lang="tr-TR" dirty="0" smtClean="0"/>
              <a:t>Düşük risk (yaklaşık </a:t>
            </a:r>
            <a:r>
              <a:rPr lang="tr-TR" dirty="0"/>
              <a:t>1.5</a:t>
            </a:r>
            <a:r>
              <a:rPr lang="tr-TR" dirty="0" smtClean="0"/>
              <a:t>%)</a:t>
            </a:r>
          </a:p>
          <a:p>
            <a:pPr lvl="1"/>
            <a:r>
              <a:rPr lang="tr-TR" dirty="0" smtClean="0"/>
              <a:t>Orta (yaklaşık </a:t>
            </a:r>
            <a:r>
              <a:rPr lang="tr-TR" dirty="0"/>
              <a:t>3</a:t>
            </a:r>
            <a:r>
              <a:rPr lang="tr-TR" dirty="0" smtClean="0"/>
              <a:t>%)</a:t>
            </a:r>
          </a:p>
          <a:p>
            <a:pPr lvl="1"/>
            <a:r>
              <a:rPr lang="tr-TR" dirty="0" smtClean="0"/>
              <a:t>Yüksek (yaklaşık </a:t>
            </a:r>
            <a:r>
              <a:rPr lang="tr-TR" dirty="0"/>
              <a:t>6%).</a:t>
            </a:r>
          </a:p>
          <a:p>
            <a:r>
              <a:rPr lang="tr-TR" b="1" i="1" dirty="0" err="1" smtClean="0">
                <a:solidFill>
                  <a:srgbClr val="C00000"/>
                </a:solidFill>
              </a:rPr>
              <a:t>Caprini</a:t>
            </a:r>
            <a:r>
              <a:rPr lang="tr-TR" b="1" i="1" dirty="0" smtClean="0">
                <a:solidFill>
                  <a:srgbClr val="C00000"/>
                </a:solidFill>
              </a:rPr>
              <a:t> </a:t>
            </a:r>
            <a:r>
              <a:rPr lang="tr-TR" b="1" i="1" dirty="0" err="1" smtClean="0">
                <a:solidFill>
                  <a:srgbClr val="C00000"/>
                </a:solidFill>
              </a:rPr>
              <a:t>skorlaması</a:t>
            </a:r>
            <a:endParaRPr lang="tr-TR" b="1" i="1" dirty="0">
              <a:solidFill>
                <a:srgbClr val="C00000"/>
              </a:solidFill>
            </a:endParaRPr>
          </a:p>
          <a:p>
            <a:r>
              <a:rPr lang="tr-TR" b="1" i="1" dirty="0" err="1" smtClean="0">
                <a:solidFill>
                  <a:srgbClr val="0070C0"/>
                </a:solidFill>
              </a:rPr>
              <a:t>Rogers</a:t>
            </a:r>
            <a:r>
              <a:rPr lang="tr-TR" b="1" i="1" dirty="0" smtClean="0">
                <a:solidFill>
                  <a:srgbClr val="0070C0"/>
                </a:solidFill>
              </a:rPr>
              <a:t> </a:t>
            </a:r>
            <a:r>
              <a:rPr lang="tr-TR" b="1" i="1" dirty="0" err="1" smtClean="0">
                <a:solidFill>
                  <a:srgbClr val="0070C0"/>
                </a:solidFill>
              </a:rPr>
              <a:t>Skorlaması</a:t>
            </a:r>
            <a:endParaRPr lang="tr-TR" b="1" i="1" dirty="0" smtClean="0">
              <a:solidFill>
                <a:srgbClr val="0070C0"/>
              </a:solidFill>
            </a:endParaRPr>
          </a:p>
          <a:p>
            <a:endParaRPr lang="tr-TR" dirty="0" smtClean="0"/>
          </a:p>
          <a:p>
            <a:r>
              <a:rPr lang="tr-TR" dirty="0" smtClean="0"/>
              <a:t>Bu iki kalsifikasyon kullanılarak hasta </a:t>
            </a:r>
            <a:r>
              <a:rPr lang="tr-TR" b="1" i="1" dirty="0" smtClean="0">
                <a:solidFill>
                  <a:srgbClr val="00B050"/>
                </a:solidFill>
              </a:rPr>
              <a:t>genel VTE risk kategorisine</a:t>
            </a:r>
            <a:r>
              <a:rPr lang="tr-TR" dirty="0" smtClean="0"/>
              <a:t> ayrılır…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457201" y="6170525"/>
            <a:ext cx="748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Rogers</a:t>
            </a:r>
            <a:r>
              <a:rPr lang="tr-TR" sz="1200" dirty="0"/>
              <a:t> SO </a:t>
            </a:r>
            <a:r>
              <a:rPr lang="tr-TR" sz="1200" dirty="0" err="1"/>
              <a:t>Jr</a:t>
            </a:r>
            <a:r>
              <a:rPr lang="tr-TR" sz="1200" dirty="0"/>
              <a:t> , </a:t>
            </a:r>
            <a:r>
              <a:rPr lang="tr-TR" sz="1200" dirty="0" err="1"/>
              <a:t>Kilaru</a:t>
            </a:r>
            <a:r>
              <a:rPr lang="tr-TR" sz="1200" dirty="0"/>
              <a:t> RK , </a:t>
            </a:r>
            <a:r>
              <a:rPr lang="tr-TR" sz="1200" dirty="0" err="1"/>
              <a:t>Hosokawa</a:t>
            </a:r>
            <a:r>
              <a:rPr lang="tr-TR" sz="1200" dirty="0"/>
              <a:t> P , </a:t>
            </a:r>
            <a:r>
              <a:rPr lang="tr-TR" sz="1200" dirty="0" err="1"/>
              <a:t>Henderson</a:t>
            </a:r>
            <a:r>
              <a:rPr lang="tr-TR" sz="1200" dirty="0"/>
              <a:t> WG , </a:t>
            </a:r>
            <a:r>
              <a:rPr lang="tr-TR" sz="1200" dirty="0" err="1"/>
              <a:t>Zinner</a:t>
            </a:r>
            <a:r>
              <a:rPr lang="tr-TR" sz="1200" dirty="0"/>
              <a:t> MJ , </a:t>
            </a:r>
            <a:r>
              <a:rPr lang="tr-TR" sz="1200" dirty="0" err="1"/>
              <a:t>Khuri</a:t>
            </a:r>
            <a:r>
              <a:rPr lang="tr-TR" sz="1200" dirty="0"/>
              <a:t> SF. </a:t>
            </a:r>
            <a:r>
              <a:rPr lang="tr-TR" sz="1200" dirty="0" err="1"/>
              <a:t>Multivariable</a:t>
            </a:r>
            <a:r>
              <a:rPr lang="tr-TR" sz="1200" dirty="0"/>
              <a:t> </a:t>
            </a:r>
            <a:r>
              <a:rPr lang="tr-TR" sz="1200" dirty="0" err="1"/>
              <a:t>predictors</a:t>
            </a:r>
            <a:r>
              <a:rPr lang="tr-TR" sz="1200" dirty="0"/>
              <a:t> of </a:t>
            </a:r>
            <a:r>
              <a:rPr lang="tr-TR" sz="1200" dirty="0" err="1"/>
              <a:t>postoperative</a:t>
            </a:r>
            <a:r>
              <a:rPr lang="tr-TR" sz="1200" dirty="0"/>
              <a:t> </a:t>
            </a:r>
            <a:r>
              <a:rPr lang="tr-TR" sz="1200" dirty="0" err="1"/>
              <a:t>venous</a:t>
            </a:r>
            <a:r>
              <a:rPr lang="tr-TR" sz="1200" dirty="0"/>
              <a:t> </a:t>
            </a:r>
            <a:r>
              <a:rPr lang="tr-TR" sz="1200" dirty="0" err="1"/>
              <a:t>thromboembolic</a:t>
            </a:r>
            <a:r>
              <a:rPr lang="tr-TR" sz="1200" dirty="0"/>
              <a:t> </a:t>
            </a:r>
            <a:r>
              <a:rPr lang="tr-TR" sz="1200" dirty="0" err="1"/>
              <a:t>events</a:t>
            </a:r>
            <a:r>
              <a:rPr lang="tr-TR" sz="1200" dirty="0"/>
              <a:t> </a:t>
            </a:r>
            <a:r>
              <a:rPr lang="tr-TR" sz="1200" dirty="0" err="1"/>
              <a:t>after</a:t>
            </a:r>
            <a:r>
              <a:rPr lang="tr-TR" sz="1200" dirty="0"/>
              <a:t> general </a:t>
            </a:r>
            <a:r>
              <a:rPr lang="tr-TR" sz="1200" dirty="0" err="1"/>
              <a:t>and</a:t>
            </a:r>
            <a:r>
              <a:rPr lang="tr-TR" sz="1200" dirty="0"/>
              <a:t> </a:t>
            </a:r>
            <a:r>
              <a:rPr lang="tr-TR" sz="1200" dirty="0" err="1"/>
              <a:t>vascular</a:t>
            </a:r>
            <a:r>
              <a:rPr lang="tr-TR" sz="1200" dirty="0"/>
              <a:t> </a:t>
            </a:r>
            <a:r>
              <a:rPr lang="tr-TR" sz="1200" dirty="0" err="1"/>
              <a:t>surgery</a:t>
            </a:r>
            <a:r>
              <a:rPr lang="tr-TR" sz="1200" dirty="0"/>
              <a:t>: </a:t>
            </a:r>
            <a:r>
              <a:rPr lang="tr-TR" sz="1200" dirty="0" err="1"/>
              <a:t>results</a:t>
            </a:r>
            <a:r>
              <a:rPr lang="tr-TR" sz="1200" dirty="0"/>
              <a:t> </a:t>
            </a:r>
            <a:r>
              <a:rPr lang="tr-TR" sz="1200" dirty="0" err="1"/>
              <a:t>from</a:t>
            </a:r>
            <a:r>
              <a:rPr lang="tr-TR" sz="1200" dirty="0"/>
              <a:t> </a:t>
            </a:r>
            <a:r>
              <a:rPr lang="tr-TR" sz="1200" dirty="0" err="1"/>
              <a:t>the</a:t>
            </a:r>
            <a:r>
              <a:rPr lang="tr-TR" sz="1200" dirty="0"/>
              <a:t> </a:t>
            </a:r>
            <a:r>
              <a:rPr lang="tr-TR" sz="1200" dirty="0" err="1"/>
              <a:t>patient</a:t>
            </a:r>
            <a:r>
              <a:rPr lang="tr-TR" sz="1200" dirty="0"/>
              <a:t> </a:t>
            </a:r>
            <a:r>
              <a:rPr lang="tr-TR" sz="1200" dirty="0" err="1"/>
              <a:t>safety</a:t>
            </a:r>
            <a:r>
              <a:rPr lang="tr-TR" sz="1200" dirty="0"/>
              <a:t> in </a:t>
            </a:r>
            <a:r>
              <a:rPr lang="tr-TR" sz="1200" dirty="0" err="1"/>
              <a:t>surgery</a:t>
            </a:r>
            <a:r>
              <a:rPr lang="tr-TR" sz="1200" dirty="0"/>
              <a:t> </a:t>
            </a:r>
            <a:r>
              <a:rPr lang="tr-TR" sz="1200" dirty="0" err="1"/>
              <a:t>study</a:t>
            </a:r>
            <a:r>
              <a:rPr lang="tr-TR" sz="1200" dirty="0"/>
              <a:t> . J </a:t>
            </a:r>
            <a:r>
              <a:rPr lang="tr-TR" sz="1200" dirty="0" err="1"/>
              <a:t>Am</a:t>
            </a:r>
            <a:r>
              <a:rPr lang="tr-TR" sz="1200" dirty="0"/>
              <a:t> </a:t>
            </a:r>
            <a:r>
              <a:rPr lang="tr-TR" sz="1200" dirty="0" err="1"/>
              <a:t>Coll</a:t>
            </a:r>
            <a:r>
              <a:rPr lang="tr-TR" sz="1200" dirty="0"/>
              <a:t> </a:t>
            </a:r>
            <a:r>
              <a:rPr lang="tr-TR" sz="1200" dirty="0" err="1"/>
              <a:t>Surg</a:t>
            </a:r>
            <a:r>
              <a:rPr lang="tr-TR" sz="1200" dirty="0"/>
              <a:t> . 2007 ; 204 ( 6 ): 1211 - 1221.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722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50"/>
            <a:ext cx="5721257" cy="534722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3010542"/>
            <a:ext cx="5777355" cy="340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95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2165" y="0"/>
            <a:ext cx="57396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7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02878"/>
          </a:xfrm>
        </p:spPr>
        <p:txBody>
          <a:bodyPr/>
          <a:lstStyle/>
          <a:p>
            <a:r>
              <a:rPr lang="tr-TR" b="1" i="1" dirty="0" smtClean="0">
                <a:solidFill>
                  <a:srgbClr val="00B050"/>
                </a:solidFill>
              </a:rPr>
              <a:t>VTE Risk Kategorisi</a:t>
            </a:r>
            <a:endParaRPr lang="tr-TR" b="1" i="1" dirty="0">
              <a:solidFill>
                <a:srgbClr val="00B050"/>
              </a:solidFill>
            </a:endParaRPr>
          </a:p>
        </p:txBody>
      </p:sp>
      <p:graphicFrame>
        <p:nvGraphicFramePr>
          <p:cNvPr id="8" name="İçerik Yer Tutucusu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890955"/>
              </p:ext>
            </p:extLst>
          </p:nvPr>
        </p:nvGraphicFramePr>
        <p:xfrm>
          <a:off x="457200" y="1600201"/>
          <a:ext cx="8229600" cy="4785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825022"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VTE Risk Kategorisi</a:t>
                      </a:r>
                      <a:endParaRPr lang="tr-TR" sz="24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Rogers</a:t>
                      </a:r>
                      <a:r>
                        <a:rPr lang="tr-TR" sz="2400" dirty="0" smtClean="0"/>
                        <a:t> skoru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Caprini</a:t>
                      </a:r>
                      <a:r>
                        <a:rPr lang="tr-TR" sz="2400" dirty="0" smtClean="0"/>
                        <a:t> Skoru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Bazal VTE Riski (</a:t>
                      </a:r>
                      <a:r>
                        <a:rPr lang="tr-TR" sz="2400" dirty="0" err="1" smtClean="0"/>
                        <a:t>profilaksi</a:t>
                      </a:r>
                      <a:r>
                        <a:rPr lang="tr-TR" sz="2400" dirty="0" smtClean="0"/>
                        <a:t> olmadan) %</a:t>
                      </a:r>
                      <a:endParaRPr lang="tr-TR" sz="2400" dirty="0"/>
                    </a:p>
                  </a:txBody>
                  <a:tcPr/>
                </a:tc>
              </a:tr>
              <a:tr h="740147">
                <a:tc>
                  <a:txBody>
                    <a:bodyPr/>
                    <a:lstStyle/>
                    <a:p>
                      <a:r>
                        <a:rPr lang="tr-TR" sz="2800" b="1" dirty="0" smtClean="0"/>
                        <a:t>Çok düşük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i="1" dirty="0" smtClean="0"/>
                        <a:t>&lt;7</a:t>
                      </a:r>
                      <a:endParaRPr lang="tr-TR" sz="2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i="1" dirty="0" smtClean="0"/>
                        <a:t>0</a:t>
                      </a:r>
                      <a:endParaRPr lang="tr-TR" sz="2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i="1" dirty="0" smtClean="0"/>
                        <a:t>&lt;0.5</a:t>
                      </a:r>
                      <a:endParaRPr lang="tr-TR" sz="2400" b="1" i="1" dirty="0"/>
                    </a:p>
                  </a:txBody>
                  <a:tcPr/>
                </a:tc>
              </a:tr>
              <a:tr h="740147">
                <a:tc>
                  <a:txBody>
                    <a:bodyPr/>
                    <a:lstStyle/>
                    <a:p>
                      <a:r>
                        <a:rPr lang="tr-TR" sz="2800" b="1" dirty="0" smtClean="0"/>
                        <a:t>Düşük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i="1" dirty="0" smtClean="0"/>
                        <a:t>7-10</a:t>
                      </a:r>
                      <a:endParaRPr lang="tr-TR" sz="2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i="1" dirty="0" smtClean="0"/>
                        <a:t>1-2</a:t>
                      </a:r>
                      <a:endParaRPr lang="tr-TR" sz="2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i="1" dirty="0" smtClean="0"/>
                        <a:t>1.5</a:t>
                      </a:r>
                      <a:endParaRPr lang="tr-TR" sz="2400" b="1" i="1" dirty="0"/>
                    </a:p>
                  </a:txBody>
                  <a:tcPr/>
                </a:tc>
              </a:tr>
              <a:tr h="740147">
                <a:tc>
                  <a:txBody>
                    <a:bodyPr/>
                    <a:lstStyle/>
                    <a:p>
                      <a:r>
                        <a:rPr lang="tr-TR" sz="2800" b="1" dirty="0" smtClean="0"/>
                        <a:t>Orta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i="1" dirty="0" smtClean="0"/>
                        <a:t>&gt;10</a:t>
                      </a:r>
                      <a:endParaRPr lang="tr-TR" sz="2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i="1" dirty="0" smtClean="0"/>
                        <a:t>3-4</a:t>
                      </a:r>
                      <a:endParaRPr lang="tr-TR" sz="2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i="1" dirty="0" smtClean="0"/>
                        <a:t>3</a:t>
                      </a:r>
                      <a:endParaRPr lang="tr-TR" sz="2400" b="1" i="1" dirty="0"/>
                    </a:p>
                  </a:txBody>
                  <a:tcPr/>
                </a:tc>
              </a:tr>
              <a:tr h="740147">
                <a:tc>
                  <a:txBody>
                    <a:bodyPr/>
                    <a:lstStyle/>
                    <a:p>
                      <a:r>
                        <a:rPr lang="tr-TR" sz="2800" b="1" dirty="0" smtClean="0"/>
                        <a:t>Yüksek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i="1" dirty="0" smtClean="0"/>
                        <a:t>N/A</a:t>
                      </a:r>
                      <a:endParaRPr lang="tr-TR" sz="2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i="1" dirty="0" smtClean="0"/>
                        <a:t>&gt;5</a:t>
                      </a:r>
                      <a:endParaRPr lang="tr-TR" sz="2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i="1" dirty="0" smtClean="0"/>
                        <a:t>6</a:t>
                      </a:r>
                      <a:endParaRPr lang="tr-TR" sz="2400" b="1" i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00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Jinekolojik op </a:t>
            </a:r>
            <a:r>
              <a:rPr lang="tr-TR" sz="3600" dirty="0" err="1" smtClean="0"/>
              <a:t>profilaksi</a:t>
            </a:r>
            <a:endParaRPr lang="tr-TR" sz="36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018" y="4040187"/>
            <a:ext cx="1935843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99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VTE Önlemek için Yapılabilecekler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245964"/>
          </a:xfrm>
        </p:spPr>
        <p:txBody>
          <a:bodyPr>
            <a:normAutofit fontScale="85000" lnSpcReduction="20000"/>
          </a:bodyPr>
          <a:lstStyle/>
          <a:p>
            <a:r>
              <a:rPr lang="tr-TR" dirty="0" smtClean="0"/>
              <a:t>Kompresyon çorabı veya elastik çorap </a:t>
            </a:r>
          </a:p>
          <a:p>
            <a:r>
              <a:rPr lang="tr-TR" dirty="0" smtClean="0"/>
              <a:t>Aralıklı </a:t>
            </a:r>
            <a:r>
              <a:rPr lang="tr-TR" dirty="0" err="1" smtClean="0"/>
              <a:t>pnömatik</a:t>
            </a:r>
            <a:r>
              <a:rPr lang="tr-TR" dirty="0" smtClean="0"/>
              <a:t> kompresyon çorapları (</a:t>
            </a:r>
            <a:r>
              <a:rPr lang="tr-TR" dirty="0"/>
              <a:t>IPC) </a:t>
            </a:r>
            <a:endParaRPr lang="tr-TR" dirty="0" smtClean="0"/>
          </a:p>
          <a:p>
            <a:r>
              <a:rPr lang="tr-TR" dirty="0" smtClean="0"/>
              <a:t>Düşük doz </a:t>
            </a:r>
            <a:r>
              <a:rPr lang="tr-TR" dirty="0" err="1" smtClean="0"/>
              <a:t>Heparin</a:t>
            </a:r>
            <a:r>
              <a:rPr lang="tr-TR" dirty="0" smtClean="0"/>
              <a:t> (LDUH)</a:t>
            </a:r>
          </a:p>
          <a:p>
            <a:r>
              <a:rPr lang="tr-TR" dirty="0" smtClean="0"/>
              <a:t>Düşük ağırlıklı </a:t>
            </a:r>
            <a:r>
              <a:rPr lang="tr-TR" dirty="0" err="1" smtClean="0"/>
              <a:t>heparin</a:t>
            </a:r>
            <a:r>
              <a:rPr lang="tr-TR" dirty="0" smtClean="0"/>
              <a:t> (DMAH)</a:t>
            </a:r>
          </a:p>
          <a:p>
            <a:r>
              <a:rPr lang="tr-TR" dirty="0" err="1" smtClean="0"/>
              <a:t>Fondaparinux</a:t>
            </a:r>
            <a:r>
              <a:rPr lang="tr-TR" dirty="0" smtClean="0"/>
              <a:t> </a:t>
            </a:r>
          </a:p>
          <a:p>
            <a:r>
              <a:rPr lang="tr-TR" dirty="0" smtClean="0"/>
              <a:t>Aspirin</a:t>
            </a:r>
          </a:p>
          <a:p>
            <a:r>
              <a:rPr lang="tr-TR" dirty="0" err="1"/>
              <a:t>I</a:t>
            </a:r>
            <a:r>
              <a:rPr lang="tr-TR" dirty="0" err="1" smtClean="0"/>
              <a:t>nferior</a:t>
            </a:r>
            <a:r>
              <a:rPr lang="tr-TR" dirty="0" smtClean="0"/>
              <a:t> </a:t>
            </a:r>
            <a:r>
              <a:rPr lang="tr-TR" dirty="0"/>
              <a:t>vena </a:t>
            </a:r>
            <a:r>
              <a:rPr lang="tr-TR" dirty="0" smtClean="0"/>
              <a:t>kava </a:t>
            </a:r>
            <a:r>
              <a:rPr lang="tr-TR" dirty="0"/>
              <a:t>(IVC) </a:t>
            </a:r>
            <a:r>
              <a:rPr lang="tr-TR" dirty="0" err="1" smtClean="0"/>
              <a:t>filterleri</a:t>
            </a:r>
            <a:r>
              <a:rPr lang="tr-TR" dirty="0" smtClean="0"/>
              <a:t> </a:t>
            </a:r>
          </a:p>
          <a:p>
            <a:r>
              <a:rPr lang="tr-TR" dirty="0" err="1" smtClean="0"/>
              <a:t>Venöz</a:t>
            </a:r>
            <a:r>
              <a:rPr lang="tr-TR" dirty="0" smtClean="0"/>
              <a:t> kompresyon ultrasonu ile takip (</a:t>
            </a:r>
            <a:r>
              <a:rPr lang="tr-TR" dirty="0"/>
              <a:t>VCU) 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Jinekolojik Onkoloji hastalarında VTE </a:t>
            </a:r>
            <a:r>
              <a:rPr lang="tr-TR" dirty="0" err="1" smtClean="0"/>
              <a:t>insidansı</a:t>
            </a:r>
            <a:r>
              <a:rPr lang="tr-TR" dirty="0" smtClean="0"/>
              <a:t> 1</a:t>
            </a:r>
            <a:r>
              <a:rPr lang="tr-TR" dirty="0"/>
              <a:t>%-6.5</a:t>
            </a:r>
            <a:r>
              <a:rPr lang="tr-TR" dirty="0" smtClean="0"/>
              <a:t>%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239843" y="5726242"/>
            <a:ext cx="844695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err="1"/>
              <a:t>Clarke-Pearson</a:t>
            </a:r>
            <a:r>
              <a:rPr lang="tr-TR" sz="1000" dirty="0"/>
              <a:t> DL, Dodge RK, </a:t>
            </a:r>
            <a:r>
              <a:rPr lang="tr-TR" sz="1000" dirty="0" err="1"/>
              <a:t>Synan</a:t>
            </a:r>
            <a:r>
              <a:rPr lang="tr-TR" sz="1000" dirty="0"/>
              <a:t> I, </a:t>
            </a:r>
            <a:r>
              <a:rPr lang="tr-TR" sz="1000" dirty="0" err="1"/>
              <a:t>McClelland</a:t>
            </a:r>
            <a:r>
              <a:rPr lang="tr-TR" sz="1000" dirty="0"/>
              <a:t> RC, </a:t>
            </a:r>
            <a:r>
              <a:rPr lang="tr-TR" sz="1000" dirty="0" err="1"/>
              <a:t>Maxwell</a:t>
            </a:r>
            <a:r>
              <a:rPr lang="tr-TR" sz="1000" dirty="0"/>
              <a:t> GL. </a:t>
            </a:r>
            <a:r>
              <a:rPr lang="tr-TR" sz="1000" dirty="0" err="1"/>
              <a:t>Venous</a:t>
            </a:r>
            <a:r>
              <a:rPr lang="tr-TR" sz="1000" dirty="0"/>
              <a:t> </a:t>
            </a:r>
            <a:r>
              <a:rPr lang="tr-TR" sz="1000" dirty="0" err="1"/>
              <a:t>thromboembolism</a:t>
            </a:r>
            <a:r>
              <a:rPr lang="tr-TR" sz="1000" dirty="0"/>
              <a:t> </a:t>
            </a:r>
            <a:r>
              <a:rPr lang="tr-TR" sz="1000" dirty="0" err="1"/>
              <a:t>prophylaxis</a:t>
            </a:r>
            <a:r>
              <a:rPr lang="tr-TR" sz="1000" dirty="0"/>
              <a:t>: </a:t>
            </a:r>
            <a:r>
              <a:rPr lang="tr-TR" sz="1000" dirty="0" err="1"/>
              <a:t>patients</a:t>
            </a:r>
            <a:r>
              <a:rPr lang="tr-TR" sz="1000" dirty="0"/>
              <a:t> at </a:t>
            </a:r>
            <a:r>
              <a:rPr lang="tr-TR" sz="1000" dirty="0" err="1"/>
              <a:t>high</a:t>
            </a:r>
            <a:r>
              <a:rPr lang="tr-TR" sz="1000" dirty="0"/>
              <a:t> risk </a:t>
            </a:r>
            <a:r>
              <a:rPr lang="tr-TR" sz="1000" dirty="0" err="1"/>
              <a:t>to</a:t>
            </a:r>
            <a:r>
              <a:rPr lang="tr-TR" sz="1000" dirty="0"/>
              <a:t> fail </a:t>
            </a:r>
            <a:r>
              <a:rPr lang="tr-TR" sz="1000" dirty="0" err="1"/>
              <a:t>intermittent</a:t>
            </a:r>
            <a:r>
              <a:rPr lang="tr-TR" sz="1000" dirty="0"/>
              <a:t> </a:t>
            </a:r>
            <a:r>
              <a:rPr lang="tr-TR" sz="1000" dirty="0" err="1"/>
              <a:t>pneumatic</a:t>
            </a:r>
            <a:r>
              <a:rPr lang="tr-TR" sz="1000" dirty="0"/>
              <a:t> </a:t>
            </a:r>
            <a:r>
              <a:rPr lang="tr-TR" sz="1000" dirty="0" err="1"/>
              <a:t>compression</a:t>
            </a:r>
            <a:r>
              <a:rPr lang="tr-TR" sz="1000" dirty="0"/>
              <a:t>. </a:t>
            </a:r>
            <a:r>
              <a:rPr lang="tr-TR" sz="1000" dirty="0" err="1"/>
              <a:t>Obstet</a:t>
            </a:r>
            <a:r>
              <a:rPr lang="tr-TR" sz="1000" dirty="0"/>
              <a:t> </a:t>
            </a:r>
            <a:r>
              <a:rPr lang="tr-TR" sz="1000" dirty="0" err="1"/>
              <a:t>Gynecol</a:t>
            </a:r>
            <a:r>
              <a:rPr lang="tr-TR" sz="1000" dirty="0"/>
              <a:t> 2003;101:157–63. (</a:t>
            </a:r>
            <a:r>
              <a:rPr lang="tr-TR" sz="1000" dirty="0" err="1"/>
              <a:t>level</a:t>
            </a:r>
            <a:r>
              <a:rPr lang="tr-TR" sz="1000" dirty="0"/>
              <a:t> II-2). </a:t>
            </a:r>
          </a:p>
          <a:p>
            <a:r>
              <a:rPr lang="tr-TR" sz="1000" dirty="0" err="1"/>
              <a:t>Clarke-Pearson</a:t>
            </a:r>
            <a:r>
              <a:rPr lang="tr-TR" sz="1000" dirty="0"/>
              <a:t> DL, </a:t>
            </a:r>
            <a:r>
              <a:rPr lang="tr-TR" sz="1000" dirty="0" err="1"/>
              <a:t>Synan</a:t>
            </a:r>
            <a:r>
              <a:rPr lang="tr-TR" sz="1000" dirty="0"/>
              <a:t> IS, Dodge R, </a:t>
            </a:r>
            <a:r>
              <a:rPr lang="tr-TR" sz="1000" dirty="0" err="1"/>
              <a:t>Soper</a:t>
            </a:r>
            <a:r>
              <a:rPr lang="tr-TR" sz="1000" dirty="0"/>
              <a:t> JT, </a:t>
            </a:r>
            <a:r>
              <a:rPr lang="tr-TR" sz="1000" dirty="0" err="1"/>
              <a:t>Berchuck</a:t>
            </a:r>
            <a:r>
              <a:rPr lang="tr-TR" sz="1000" dirty="0"/>
              <a:t> A, </a:t>
            </a:r>
            <a:r>
              <a:rPr lang="tr-TR" sz="1000" dirty="0" err="1"/>
              <a:t>Coleman</a:t>
            </a:r>
            <a:r>
              <a:rPr lang="tr-TR" sz="1000" dirty="0"/>
              <a:t> RE. A </a:t>
            </a:r>
            <a:r>
              <a:rPr lang="tr-TR" sz="1000" dirty="0" err="1"/>
              <a:t>randomized</a:t>
            </a:r>
            <a:r>
              <a:rPr lang="tr-TR" sz="1000" dirty="0"/>
              <a:t> </a:t>
            </a:r>
            <a:r>
              <a:rPr lang="tr-TR" sz="1000" dirty="0" err="1"/>
              <a:t>trial</a:t>
            </a:r>
            <a:r>
              <a:rPr lang="tr-TR" sz="1000" dirty="0"/>
              <a:t> of </a:t>
            </a:r>
            <a:r>
              <a:rPr lang="tr-TR" sz="1000" dirty="0" err="1"/>
              <a:t>low-dose</a:t>
            </a:r>
            <a:r>
              <a:rPr lang="tr-TR" sz="1000" dirty="0"/>
              <a:t> </a:t>
            </a:r>
            <a:r>
              <a:rPr lang="tr-TR" sz="1000" dirty="0" err="1"/>
              <a:t>heparin</a:t>
            </a:r>
            <a:r>
              <a:rPr lang="tr-TR" sz="1000" dirty="0"/>
              <a:t> </a:t>
            </a:r>
            <a:r>
              <a:rPr lang="tr-TR" sz="1000" dirty="0" err="1"/>
              <a:t>and</a:t>
            </a:r>
            <a:r>
              <a:rPr lang="tr-TR" sz="1000" dirty="0"/>
              <a:t> </a:t>
            </a:r>
            <a:r>
              <a:rPr lang="tr-TR" sz="1000" dirty="0" err="1"/>
              <a:t>intermittent</a:t>
            </a:r>
            <a:r>
              <a:rPr lang="tr-TR" sz="1000" dirty="0"/>
              <a:t> </a:t>
            </a:r>
            <a:r>
              <a:rPr lang="tr-TR" sz="1000" dirty="0" err="1"/>
              <a:t>pneumatic</a:t>
            </a:r>
            <a:r>
              <a:rPr lang="tr-TR" sz="1000" dirty="0"/>
              <a:t> </a:t>
            </a:r>
            <a:r>
              <a:rPr lang="tr-TR" sz="1000" dirty="0" err="1"/>
              <a:t>calf</a:t>
            </a:r>
            <a:r>
              <a:rPr lang="tr-TR" sz="1000" dirty="0"/>
              <a:t> </a:t>
            </a:r>
            <a:r>
              <a:rPr lang="tr-TR" sz="1000" dirty="0" err="1"/>
              <a:t>compression</a:t>
            </a:r>
            <a:r>
              <a:rPr lang="tr-TR" sz="1000" dirty="0"/>
              <a:t> </a:t>
            </a:r>
            <a:r>
              <a:rPr lang="tr-TR" sz="1000" dirty="0" err="1"/>
              <a:t>for</a:t>
            </a:r>
            <a:r>
              <a:rPr lang="tr-TR" sz="1000" dirty="0"/>
              <a:t> </a:t>
            </a:r>
            <a:r>
              <a:rPr lang="tr-TR" sz="1000" dirty="0" err="1"/>
              <a:t>the</a:t>
            </a:r>
            <a:r>
              <a:rPr lang="tr-TR" sz="1000" dirty="0"/>
              <a:t> </a:t>
            </a:r>
            <a:r>
              <a:rPr lang="tr-TR" sz="1000" dirty="0" err="1"/>
              <a:t>prevention</a:t>
            </a:r>
            <a:r>
              <a:rPr lang="tr-TR" sz="1000" dirty="0"/>
              <a:t> of </a:t>
            </a:r>
            <a:r>
              <a:rPr lang="tr-TR" sz="1000" dirty="0" err="1"/>
              <a:t>deep</a:t>
            </a:r>
            <a:r>
              <a:rPr lang="tr-TR" sz="1000" dirty="0"/>
              <a:t> </a:t>
            </a:r>
            <a:r>
              <a:rPr lang="tr-TR" sz="1000" dirty="0" err="1"/>
              <a:t>venous</a:t>
            </a:r>
            <a:r>
              <a:rPr lang="tr-TR" sz="1000" dirty="0"/>
              <a:t> </a:t>
            </a:r>
            <a:r>
              <a:rPr lang="tr-TR" sz="1000" dirty="0" err="1"/>
              <a:t>thrombosis</a:t>
            </a:r>
            <a:r>
              <a:rPr lang="tr-TR" sz="1000" dirty="0"/>
              <a:t> </a:t>
            </a:r>
            <a:r>
              <a:rPr lang="tr-TR" sz="1000" dirty="0" err="1"/>
              <a:t>after</a:t>
            </a:r>
            <a:r>
              <a:rPr lang="tr-TR" sz="1000" dirty="0"/>
              <a:t> </a:t>
            </a:r>
            <a:r>
              <a:rPr lang="tr-TR" sz="1000" dirty="0" err="1"/>
              <a:t>gynecologic</a:t>
            </a:r>
            <a:r>
              <a:rPr lang="tr-TR" sz="1000" dirty="0"/>
              <a:t> </a:t>
            </a:r>
            <a:r>
              <a:rPr lang="tr-TR" sz="1000" dirty="0" err="1"/>
              <a:t>oncology</a:t>
            </a:r>
            <a:r>
              <a:rPr lang="tr-TR" sz="1000" dirty="0"/>
              <a:t> </a:t>
            </a:r>
            <a:r>
              <a:rPr lang="tr-TR" sz="1000" dirty="0" err="1"/>
              <a:t>surgery</a:t>
            </a:r>
            <a:r>
              <a:rPr lang="tr-TR" sz="1000" dirty="0"/>
              <a:t>. </a:t>
            </a:r>
            <a:r>
              <a:rPr lang="tr-TR" sz="1000" dirty="0" err="1"/>
              <a:t>Am</a:t>
            </a:r>
            <a:r>
              <a:rPr lang="tr-TR" sz="1000" dirty="0"/>
              <a:t> J </a:t>
            </a:r>
            <a:r>
              <a:rPr lang="tr-TR" sz="1000" dirty="0" err="1"/>
              <a:t>Obstet</a:t>
            </a:r>
            <a:r>
              <a:rPr lang="tr-TR" sz="1000" dirty="0"/>
              <a:t> </a:t>
            </a:r>
            <a:r>
              <a:rPr lang="tr-TR" sz="1000" dirty="0" err="1"/>
              <a:t>Gynecol</a:t>
            </a:r>
            <a:r>
              <a:rPr lang="tr-TR" sz="1000" dirty="0"/>
              <a:t> 1993;168: 1146–53; </a:t>
            </a:r>
            <a:r>
              <a:rPr lang="tr-TR" sz="1000" dirty="0" err="1"/>
              <a:t>discussion</a:t>
            </a:r>
            <a:r>
              <a:rPr lang="tr-TR" sz="1000" dirty="0"/>
              <a:t> 1153–4. </a:t>
            </a:r>
          </a:p>
          <a:p>
            <a:r>
              <a:rPr lang="tr-TR" sz="1000" dirty="0" err="1"/>
              <a:t>Maxwell</a:t>
            </a:r>
            <a:r>
              <a:rPr lang="tr-TR" sz="1000" dirty="0"/>
              <a:t> GL, </a:t>
            </a:r>
            <a:r>
              <a:rPr lang="tr-TR" sz="1000" dirty="0" err="1"/>
              <a:t>Synan</a:t>
            </a:r>
            <a:r>
              <a:rPr lang="tr-TR" sz="1000" dirty="0"/>
              <a:t> I, Dodge R, </a:t>
            </a:r>
            <a:r>
              <a:rPr lang="tr-TR" sz="1000" dirty="0" err="1"/>
              <a:t>Carroll</a:t>
            </a:r>
            <a:r>
              <a:rPr lang="tr-TR" sz="1000" dirty="0"/>
              <a:t> B, </a:t>
            </a:r>
            <a:r>
              <a:rPr lang="tr-TR" sz="1000" dirty="0" err="1"/>
              <a:t>Clarke-Pearson</a:t>
            </a:r>
            <a:r>
              <a:rPr lang="tr-TR" sz="1000" dirty="0"/>
              <a:t> DL. </a:t>
            </a:r>
            <a:r>
              <a:rPr lang="tr-TR" sz="1000" dirty="0" err="1"/>
              <a:t>Pneumatic</a:t>
            </a:r>
            <a:r>
              <a:rPr lang="tr-TR" sz="1000" dirty="0"/>
              <a:t> </a:t>
            </a:r>
            <a:r>
              <a:rPr lang="tr-TR" sz="1000" dirty="0" err="1"/>
              <a:t>compression</a:t>
            </a:r>
            <a:r>
              <a:rPr lang="tr-TR" sz="1000" dirty="0"/>
              <a:t> </a:t>
            </a:r>
            <a:r>
              <a:rPr lang="tr-TR" sz="1000" dirty="0" err="1"/>
              <a:t>versus</a:t>
            </a:r>
            <a:r>
              <a:rPr lang="tr-TR" sz="1000" dirty="0"/>
              <a:t> </a:t>
            </a:r>
            <a:r>
              <a:rPr lang="tr-TR" sz="1000" dirty="0" err="1"/>
              <a:t>low</a:t>
            </a:r>
            <a:r>
              <a:rPr lang="tr-TR" sz="1000" dirty="0"/>
              <a:t> </a:t>
            </a:r>
            <a:r>
              <a:rPr lang="tr-TR" sz="1000" dirty="0" err="1"/>
              <a:t>molecular</a:t>
            </a:r>
            <a:r>
              <a:rPr lang="tr-TR" sz="1000" dirty="0"/>
              <a:t> </a:t>
            </a:r>
            <a:r>
              <a:rPr lang="tr-TR" sz="1000" dirty="0" err="1"/>
              <a:t>weight</a:t>
            </a:r>
            <a:r>
              <a:rPr lang="tr-TR" sz="1000" dirty="0"/>
              <a:t> </a:t>
            </a:r>
            <a:r>
              <a:rPr lang="tr-TR" sz="1000" dirty="0" err="1"/>
              <a:t>heparin</a:t>
            </a:r>
            <a:r>
              <a:rPr lang="tr-TR" sz="1000" dirty="0"/>
              <a:t> in </a:t>
            </a:r>
            <a:r>
              <a:rPr lang="tr-TR" sz="1000" dirty="0" err="1"/>
              <a:t>gynecologic</a:t>
            </a:r>
            <a:r>
              <a:rPr lang="tr-TR" sz="1000" dirty="0"/>
              <a:t> </a:t>
            </a:r>
            <a:r>
              <a:rPr lang="tr-TR" sz="1000" dirty="0" err="1"/>
              <a:t>oncology</a:t>
            </a:r>
            <a:r>
              <a:rPr lang="tr-TR" sz="1000" dirty="0"/>
              <a:t> </a:t>
            </a:r>
            <a:r>
              <a:rPr lang="tr-TR" sz="1000" dirty="0" err="1"/>
              <a:t>surgery</a:t>
            </a:r>
            <a:r>
              <a:rPr lang="tr-TR" sz="1000" dirty="0"/>
              <a:t>: a </a:t>
            </a:r>
            <a:r>
              <a:rPr lang="tr-TR" sz="1000" dirty="0" err="1"/>
              <a:t>randomized</a:t>
            </a:r>
            <a:r>
              <a:rPr lang="tr-TR" sz="1000" dirty="0"/>
              <a:t> </a:t>
            </a:r>
            <a:r>
              <a:rPr lang="tr-TR" sz="1000" dirty="0" err="1"/>
              <a:t>trial</a:t>
            </a:r>
            <a:r>
              <a:rPr lang="tr-TR" sz="1000" dirty="0"/>
              <a:t>. </a:t>
            </a:r>
            <a:r>
              <a:rPr lang="tr-TR" sz="1000" dirty="0" err="1"/>
              <a:t>Obstet</a:t>
            </a:r>
            <a:r>
              <a:rPr lang="tr-TR" sz="1000" dirty="0"/>
              <a:t> </a:t>
            </a:r>
            <a:r>
              <a:rPr lang="tr-TR" sz="1000" dirty="0" err="1"/>
              <a:t>Gynecol</a:t>
            </a:r>
            <a:r>
              <a:rPr lang="tr-TR" sz="1000" dirty="0"/>
              <a:t> 2001;98:989–95.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38362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34716"/>
            <a:ext cx="8229600" cy="5216576"/>
          </a:xfrm>
        </p:spPr>
        <p:txBody>
          <a:bodyPr>
            <a:normAutofit lnSpcReduction="10000"/>
          </a:bodyPr>
          <a:lstStyle/>
          <a:p>
            <a:r>
              <a:rPr lang="tr-TR" b="1" i="1" dirty="0" smtClean="0">
                <a:solidFill>
                  <a:srgbClr val="0070C0"/>
                </a:solidFill>
              </a:rPr>
              <a:t>Kombine medikal ve mekanik </a:t>
            </a:r>
            <a:r>
              <a:rPr lang="tr-TR" b="1" i="1" dirty="0" err="1" smtClean="0">
                <a:solidFill>
                  <a:srgbClr val="0070C0"/>
                </a:solidFill>
              </a:rPr>
              <a:t>profilaksi</a:t>
            </a:r>
            <a:r>
              <a:rPr lang="tr-TR" b="1" i="1" dirty="0" smtClean="0">
                <a:solidFill>
                  <a:srgbClr val="0070C0"/>
                </a:solidFill>
              </a:rPr>
              <a:t> daha etkili </a:t>
            </a:r>
          </a:p>
          <a:p>
            <a:pPr lvl="1"/>
            <a:r>
              <a:rPr lang="tr-TR" dirty="0" smtClean="0"/>
              <a:t>Jinekolojik hasta için veri fazla yok </a:t>
            </a:r>
          </a:p>
          <a:p>
            <a:pPr lvl="1"/>
            <a:r>
              <a:rPr lang="tr-TR" dirty="0" smtClean="0"/>
              <a:t>Genel cerrahi vakalarındaki sonuçlar destekliyor</a:t>
            </a:r>
            <a:r>
              <a:rPr lang="tr-TR" baseline="30000" dirty="0"/>
              <a:t>  </a:t>
            </a:r>
            <a:endParaRPr lang="tr-TR" dirty="0"/>
          </a:p>
          <a:p>
            <a:r>
              <a:rPr lang="tr-TR" b="1" dirty="0" smtClean="0">
                <a:solidFill>
                  <a:srgbClr val="C00000"/>
                </a:solidFill>
              </a:rPr>
              <a:t>Minimal </a:t>
            </a:r>
            <a:r>
              <a:rPr lang="tr-TR" b="1" dirty="0" err="1" smtClean="0">
                <a:solidFill>
                  <a:srgbClr val="C00000"/>
                </a:solidFill>
              </a:rPr>
              <a:t>invazif</a:t>
            </a:r>
            <a:r>
              <a:rPr lang="tr-TR" b="1" dirty="0" smtClean="0">
                <a:solidFill>
                  <a:srgbClr val="C00000"/>
                </a:solidFill>
              </a:rPr>
              <a:t> cerrahide risk daha mı az?</a:t>
            </a:r>
          </a:p>
          <a:p>
            <a:pPr lvl="1"/>
            <a:r>
              <a:rPr lang="tr-TR" dirty="0" smtClean="0"/>
              <a:t>419 kadın (en azından basit veya radikal total </a:t>
            </a:r>
            <a:r>
              <a:rPr lang="tr-TR" dirty="0" err="1" smtClean="0"/>
              <a:t>laparoskopik</a:t>
            </a:r>
            <a:r>
              <a:rPr lang="tr-TR" dirty="0" smtClean="0"/>
              <a:t> </a:t>
            </a:r>
            <a:r>
              <a:rPr lang="tr-TR" dirty="0" err="1" smtClean="0"/>
              <a:t>histerektomi</a:t>
            </a:r>
            <a:r>
              <a:rPr lang="tr-TR" dirty="0" smtClean="0"/>
              <a:t> veya </a:t>
            </a:r>
            <a:r>
              <a:rPr lang="tr-TR" dirty="0" err="1" smtClean="0"/>
              <a:t>pelvik</a:t>
            </a:r>
            <a:r>
              <a:rPr lang="tr-TR" dirty="0" smtClean="0"/>
              <a:t> lenf bezi </a:t>
            </a:r>
            <a:r>
              <a:rPr lang="tr-TR" dirty="0" err="1" smtClean="0"/>
              <a:t>disseksiyonu</a:t>
            </a:r>
            <a:r>
              <a:rPr lang="tr-TR" dirty="0" smtClean="0"/>
              <a:t>) </a:t>
            </a:r>
          </a:p>
          <a:p>
            <a:pPr lvl="2"/>
            <a:r>
              <a:rPr lang="tr-TR" dirty="0" smtClean="0"/>
              <a:t>VTE </a:t>
            </a:r>
            <a:r>
              <a:rPr lang="tr-TR" dirty="0" err="1" smtClean="0"/>
              <a:t>profilaksisi</a:t>
            </a:r>
            <a:r>
              <a:rPr lang="tr-TR" dirty="0" smtClean="0"/>
              <a:t> almayan 352 hastada VTE oranı 0.57</a:t>
            </a:r>
            <a:r>
              <a:rPr lang="tr-TR" dirty="0"/>
              <a:t>% </a:t>
            </a:r>
            <a:r>
              <a:rPr lang="tr-TR" dirty="0" smtClean="0"/>
              <a:t>(ilk 30 günde) </a:t>
            </a:r>
          </a:p>
          <a:p>
            <a:pPr lvl="2"/>
            <a:r>
              <a:rPr lang="tr-TR" dirty="0" smtClean="0"/>
              <a:t>VTE </a:t>
            </a:r>
            <a:r>
              <a:rPr lang="tr-TR" dirty="0" err="1" smtClean="0"/>
              <a:t>profilaksisi</a:t>
            </a:r>
            <a:r>
              <a:rPr lang="tr-TR" dirty="0" smtClean="0"/>
              <a:t> alan 62 kadında ise VTE oranı %0 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457200" y="5651292"/>
            <a:ext cx="78323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err="1"/>
              <a:t>Agnelli</a:t>
            </a:r>
            <a:r>
              <a:rPr lang="tr-TR" sz="1100" dirty="0"/>
              <a:t> G, </a:t>
            </a:r>
            <a:r>
              <a:rPr lang="tr-TR" sz="1100" dirty="0" err="1"/>
              <a:t>Piovella</a:t>
            </a:r>
            <a:r>
              <a:rPr lang="tr-TR" sz="1100" dirty="0"/>
              <a:t> F, </a:t>
            </a:r>
            <a:r>
              <a:rPr lang="tr-TR" sz="1100" dirty="0" err="1"/>
              <a:t>Buoncristiani</a:t>
            </a:r>
            <a:r>
              <a:rPr lang="tr-TR" sz="1100" dirty="0"/>
              <a:t> P, Severi P, </a:t>
            </a:r>
            <a:r>
              <a:rPr lang="tr-TR" sz="1100" dirty="0" err="1"/>
              <a:t>Pini</a:t>
            </a:r>
            <a:r>
              <a:rPr lang="tr-TR" sz="1100" dirty="0"/>
              <a:t> M, </a:t>
            </a:r>
            <a:r>
              <a:rPr lang="tr-TR" sz="1100" dirty="0" err="1"/>
              <a:t>D'Angelo</a:t>
            </a:r>
            <a:r>
              <a:rPr lang="tr-TR" sz="1100" dirty="0"/>
              <a:t> A, et al. </a:t>
            </a:r>
            <a:r>
              <a:rPr lang="tr-TR" sz="1100" dirty="0" err="1"/>
              <a:t>Enoxaparin</a:t>
            </a:r>
            <a:r>
              <a:rPr lang="tr-TR" sz="1100" dirty="0"/>
              <a:t> </a:t>
            </a:r>
            <a:r>
              <a:rPr lang="tr-TR" sz="1100" dirty="0" err="1"/>
              <a:t>plus</a:t>
            </a:r>
            <a:r>
              <a:rPr lang="tr-TR" sz="1100" dirty="0"/>
              <a:t> </a:t>
            </a:r>
            <a:r>
              <a:rPr lang="tr-TR" sz="1100" dirty="0" err="1"/>
              <a:t>compression</a:t>
            </a:r>
            <a:r>
              <a:rPr lang="tr-TR" sz="1100" dirty="0"/>
              <a:t> </a:t>
            </a:r>
            <a:r>
              <a:rPr lang="tr-TR" sz="1100" dirty="0" err="1"/>
              <a:t>stockings</a:t>
            </a:r>
            <a:r>
              <a:rPr lang="tr-TR" sz="1100" dirty="0"/>
              <a:t> </a:t>
            </a:r>
            <a:r>
              <a:rPr lang="tr-TR" sz="1100" dirty="0" err="1"/>
              <a:t>compared</a:t>
            </a:r>
            <a:r>
              <a:rPr lang="tr-TR" sz="1100" dirty="0"/>
              <a:t> </a:t>
            </a:r>
            <a:r>
              <a:rPr lang="tr-TR" sz="1100" dirty="0" err="1"/>
              <a:t>with</a:t>
            </a:r>
            <a:r>
              <a:rPr lang="tr-TR" sz="1100" dirty="0"/>
              <a:t> </a:t>
            </a:r>
            <a:r>
              <a:rPr lang="tr-TR" sz="1100" dirty="0" err="1"/>
              <a:t>compression</a:t>
            </a:r>
            <a:r>
              <a:rPr lang="tr-TR" sz="1100" dirty="0"/>
              <a:t> </a:t>
            </a:r>
            <a:r>
              <a:rPr lang="tr-TR" sz="1100" dirty="0" err="1"/>
              <a:t>stockings</a:t>
            </a:r>
            <a:r>
              <a:rPr lang="tr-TR" sz="1100" dirty="0"/>
              <a:t> </a:t>
            </a:r>
            <a:r>
              <a:rPr lang="tr-TR" sz="1100" dirty="0" err="1"/>
              <a:t>alone</a:t>
            </a:r>
            <a:r>
              <a:rPr lang="tr-TR" sz="1100" dirty="0"/>
              <a:t> in </a:t>
            </a:r>
            <a:r>
              <a:rPr lang="tr-TR" sz="1100" dirty="0" err="1"/>
              <a:t>the</a:t>
            </a:r>
            <a:r>
              <a:rPr lang="tr-TR" sz="1100" dirty="0"/>
              <a:t> </a:t>
            </a:r>
            <a:r>
              <a:rPr lang="tr-TR" sz="1100" dirty="0" err="1"/>
              <a:t>prevention</a:t>
            </a:r>
            <a:r>
              <a:rPr lang="tr-TR" sz="1100" dirty="0"/>
              <a:t> of </a:t>
            </a:r>
            <a:r>
              <a:rPr lang="tr-TR" sz="1100" dirty="0" err="1"/>
              <a:t>venous</a:t>
            </a:r>
            <a:r>
              <a:rPr lang="tr-TR" sz="1100" dirty="0"/>
              <a:t> </a:t>
            </a:r>
            <a:r>
              <a:rPr lang="tr-TR" sz="1100" dirty="0" err="1"/>
              <a:t>thromboembolism</a:t>
            </a:r>
            <a:r>
              <a:rPr lang="tr-TR" sz="1100" dirty="0"/>
              <a:t> </a:t>
            </a:r>
            <a:r>
              <a:rPr lang="tr-TR" sz="1100" dirty="0" err="1"/>
              <a:t>after</a:t>
            </a:r>
            <a:r>
              <a:rPr lang="tr-TR" sz="1100" dirty="0"/>
              <a:t> </a:t>
            </a:r>
            <a:r>
              <a:rPr lang="tr-TR" sz="1100" dirty="0" err="1"/>
              <a:t>elective</a:t>
            </a:r>
            <a:r>
              <a:rPr lang="tr-TR" sz="1100" dirty="0"/>
              <a:t> </a:t>
            </a:r>
            <a:r>
              <a:rPr lang="tr-TR" sz="1100" dirty="0" err="1"/>
              <a:t>neurosurgery</a:t>
            </a:r>
            <a:r>
              <a:rPr lang="tr-TR" sz="1100" dirty="0"/>
              <a:t>. N </a:t>
            </a:r>
            <a:r>
              <a:rPr lang="tr-TR" sz="1100" dirty="0" err="1"/>
              <a:t>Engl</a:t>
            </a:r>
            <a:r>
              <a:rPr lang="tr-TR" sz="1100" dirty="0"/>
              <a:t> J </a:t>
            </a:r>
            <a:r>
              <a:rPr lang="tr-TR" sz="1100" dirty="0" err="1"/>
              <a:t>Med</a:t>
            </a:r>
            <a:r>
              <a:rPr lang="tr-TR" sz="1100" dirty="0"/>
              <a:t> 1998;339:80–5. </a:t>
            </a:r>
          </a:p>
          <a:p>
            <a:r>
              <a:rPr lang="tr-TR" sz="1100" dirty="0" err="1"/>
              <a:t>Wille-Jorgensen</a:t>
            </a:r>
            <a:r>
              <a:rPr lang="tr-TR" sz="1100" dirty="0"/>
              <a:t> P, </a:t>
            </a:r>
            <a:r>
              <a:rPr lang="tr-TR" sz="1100" dirty="0" err="1"/>
              <a:t>Rasmussen</a:t>
            </a:r>
            <a:r>
              <a:rPr lang="tr-TR" sz="1100" dirty="0"/>
              <a:t> MS, Andersen BR, </a:t>
            </a:r>
            <a:r>
              <a:rPr lang="tr-TR" sz="1100" dirty="0" err="1"/>
              <a:t>Borly</a:t>
            </a:r>
            <a:r>
              <a:rPr lang="tr-TR" sz="1100" dirty="0"/>
              <a:t> L. </a:t>
            </a:r>
            <a:r>
              <a:rPr lang="tr-TR" sz="1100" dirty="0" err="1"/>
              <a:t>Heparins</a:t>
            </a:r>
            <a:r>
              <a:rPr lang="tr-TR" sz="1100" dirty="0"/>
              <a:t> </a:t>
            </a:r>
            <a:r>
              <a:rPr lang="tr-TR" sz="1100" dirty="0" err="1"/>
              <a:t>and</a:t>
            </a:r>
            <a:r>
              <a:rPr lang="tr-TR" sz="1100" dirty="0"/>
              <a:t> </a:t>
            </a:r>
            <a:r>
              <a:rPr lang="tr-TR" sz="1100" dirty="0" err="1"/>
              <a:t>mechanical</a:t>
            </a:r>
            <a:r>
              <a:rPr lang="tr-TR" sz="1100" dirty="0"/>
              <a:t> </a:t>
            </a:r>
            <a:r>
              <a:rPr lang="tr-TR" sz="1100" dirty="0" err="1"/>
              <a:t>methods</a:t>
            </a:r>
            <a:r>
              <a:rPr lang="tr-TR" sz="1100" dirty="0"/>
              <a:t> </a:t>
            </a:r>
            <a:r>
              <a:rPr lang="tr-TR" sz="1100" dirty="0" err="1"/>
              <a:t>for</a:t>
            </a:r>
            <a:r>
              <a:rPr lang="tr-TR" sz="1100" dirty="0"/>
              <a:t> </a:t>
            </a:r>
            <a:r>
              <a:rPr lang="tr-TR" sz="1100" dirty="0" err="1"/>
              <a:t>thromboprophylaxis</a:t>
            </a:r>
            <a:r>
              <a:rPr lang="tr-TR" sz="1100" dirty="0"/>
              <a:t> in </a:t>
            </a:r>
            <a:r>
              <a:rPr lang="tr-TR" sz="1100" dirty="0" err="1"/>
              <a:t>colorectal</a:t>
            </a:r>
            <a:r>
              <a:rPr lang="tr-TR" sz="1100" dirty="0"/>
              <a:t> </a:t>
            </a:r>
            <a:r>
              <a:rPr lang="tr-TR" sz="1100" dirty="0" err="1"/>
              <a:t>surgery</a:t>
            </a:r>
            <a:r>
              <a:rPr lang="tr-TR" sz="1100" dirty="0"/>
              <a:t>. </a:t>
            </a:r>
            <a:r>
              <a:rPr lang="tr-TR" sz="1100" dirty="0" err="1"/>
              <a:t>Cochrane</a:t>
            </a:r>
            <a:r>
              <a:rPr lang="tr-TR" sz="1100" dirty="0"/>
              <a:t> Database of </a:t>
            </a:r>
            <a:r>
              <a:rPr lang="tr-TR" sz="1100" dirty="0" err="1"/>
              <a:t>Systematic</a:t>
            </a:r>
            <a:r>
              <a:rPr lang="tr-TR" sz="1100" dirty="0"/>
              <a:t> </a:t>
            </a:r>
            <a:r>
              <a:rPr lang="tr-TR" sz="1100" dirty="0" err="1"/>
              <a:t>Reviews</a:t>
            </a:r>
            <a:r>
              <a:rPr lang="tr-TR" sz="1100" dirty="0"/>
              <a:t> 2004, </a:t>
            </a:r>
            <a:r>
              <a:rPr lang="tr-TR" sz="1100" dirty="0" err="1"/>
              <a:t>Issue</a:t>
            </a:r>
            <a:r>
              <a:rPr lang="tr-TR" sz="1100" dirty="0"/>
              <a:t> 1</a:t>
            </a:r>
            <a:r>
              <a:rPr lang="tr-TR" sz="1100" dirty="0" smtClean="0"/>
              <a:t>.</a:t>
            </a:r>
            <a:endParaRPr lang="tr-TR" sz="1100" dirty="0"/>
          </a:p>
          <a:p>
            <a:r>
              <a:rPr lang="tr-TR" sz="1100" dirty="0" err="1"/>
              <a:t>Bouchard-Fortier</a:t>
            </a:r>
            <a:r>
              <a:rPr lang="tr-TR" sz="1100" dirty="0"/>
              <a:t> G, </a:t>
            </a:r>
            <a:r>
              <a:rPr lang="tr-TR" sz="1100" dirty="0" err="1"/>
              <a:t>Geerts</a:t>
            </a:r>
            <a:r>
              <a:rPr lang="tr-TR" sz="1100" dirty="0"/>
              <a:t> WH, </a:t>
            </a:r>
            <a:r>
              <a:rPr lang="tr-TR" sz="1100" dirty="0" err="1"/>
              <a:t>Covens</a:t>
            </a:r>
            <a:r>
              <a:rPr lang="tr-TR" sz="1100" dirty="0"/>
              <a:t> A, </a:t>
            </a:r>
            <a:r>
              <a:rPr lang="tr-TR" sz="1100" dirty="0" err="1"/>
              <a:t>Vicus</a:t>
            </a:r>
            <a:r>
              <a:rPr lang="tr-TR" sz="1100" dirty="0"/>
              <a:t> D, </a:t>
            </a:r>
            <a:r>
              <a:rPr lang="tr-TR" sz="1100" dirty="0" err="1"/>
              <a:t>Kupets</a:t>
            </a:r>
            <a:r>
              <a:rPr lang="tr-TR" sz="1100" dirty="0"/>
              <a:t> R, </a:t>
            </a:r>
            <a:r>
              <a:rPr lang="tr-TR" sz="1100" dirty="0" err="1"/>
              <a:t>Gien</a:t>
            </a:r>
            <a:r>
              <a:rPr lang="tr-TR" sz="1100" dirty="0"/>
              <a:t> LT. Is </a:t>
            </a:r>
            <a:r>
              <a:rPr lang="tr-TR" sz="1100" dirty="0" err="1"/>
              <a:t>venous</a:t>
            </a:r>
            <a:r>
              <a:rPr lang="tr-TR" sz="1100" dirty="0"/>
              <a:t> </a:t>
            </a:r>
            <a:r>
              <a:rPr lang="tr-TR" sz="1100" dirty="0" err="1"/>
              <a:t>thromboprophylaxis</a:t>
            </a:r>
            <a:r>
              <a:rPr lang="tr-TR" sz="1100" dirty="0"/>
              <a:t> </a:t>
            </a:r>
            <a:r>
              <a:rPr lang="tr-TR" sz="1100" dirty="0" err="1"/>
              <a:t>necessary</a:t>
            </a:r>
            <a:r>
              <a:rPr lang="tr-TR" sz="1100" dirty="0"/>
              <a:t> in </a:t>
            </a:r>
            <a:r>
              <a:rPr lang="tr-TR" sz="1100" dirty="0" err="1"/>
              <a:t>patients</a:t>
            </a:r>
            <a:r>
              <a:rPr lang="tr-TR" sz="1100" dirty="0"/>
              <a:t> </a:t>
            </a:r>
            <a:r>
              <a:rPr lang="tr-TR" sz="1100" dirty="0" err="1"/>
              <a:t>undergoing</a:t>
            </a:r>
            <a:r>
              <a:rPr lang="tr-TR" sz="1100" dirty="0"/>
              <a:t> </a:t>
            </a:r>
            <a:r>
              <a:rPr lang="tr-TR" sz="1100" dirty="0" err="1"/>
              <a:t>minimally</a:t>
            </a:r>
            <a:r>
              <a:rPr lang="tr-TR" sz="1100" dirty="0"/>
              <a:t> </a:t>
            </a:r>
            <a:r>
              <a:rPr lang="tr-TR" sz="1100" dirty="0" err="1"/>
              <a:t>invasive</a:t>
            </a:r>
            <a:r>
              <a:rPr lang="tr-TR" sz="1100" dirty="0"/>
              <a:t> </a:t>
            </a:r>
            <a:r>
              <a:rPr lang="tr-TR" sz="1100" dirty="0" err="1"/>
              <a:t>surgery</a:t>
            </a:r>
            <a:r>
              <a:rPr lang="tr-TR" sz="1100" dirty="0"/>
              <a:t> </a:t>
            </a:r>
            <a:r>
              <a:rPr lang="tr-TR" sz="1100" dirty="0" err="1"/>
              <a:t>for</a:t>
            </a:r>
            <a:r>
              <a:rPr lang="tr-TR" sz="1100" dirty="0"/>
              <a:t> a </a:t>
            </a:r>
            <a:r>
              <a:rPr lang="tr-TR" sz="1100" dirty="0" err="1"/>
              <a:t>gynecologic</a:t>
            </a:r>
            <a:r>
              <a:rPr lang="tr-TR" sz="1100" dirty="0"/>
              <a:t> </a:t>
            </a:r>
            <a:r>
              <a:rPr lang="tr-TR" sz="1100" dirty="0" err="1"/>
              <a:t>malignancy</a:t>
            </a:r>
            <a:r>
              <a:rPr lang="tr-TR" sz="1100" dirty="0"/>
              <a:t>?. </a:t>
            </a:r>
            <a:r>
              <a:rPr lang="tr-TR" sz="1100" i="1" dirty="0" err="1"/>
              <a:t>Gynecol</a:t>
            </a:r>
            <a:r>
              <a:rPr lang="tr-TR" sz="1100" i="1" dirty="0"/>
              <a:t> </a:t>
            </a:r>
            <a:r>
              <a:rPr lang="tr-TR" sz="1100" i="1" dirty="0" err="1"/>
              <a:t>Oncol</a:t>
            </a:r>
            <a:r>
              <a:rPr lang="tr-TR" sz="1100" dirty="0"/>
              <a:t>. 2014 </a:t>
            </a:r>
            <a:r>
              <a:rPr lang="tr-TR" sz="1100" dirty="0" err="1"/>
              <a:t>Aug</a:t>
            </a:r>
            <a:r>
              <a:rPr lang="tr-TR" sz="1100" dirty="0"/>
              <a:t>. 134(2):228-32.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927985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i="1" dirty="0" smtClean="0">
                <a:solidFill>
                  <a:srgbClr val="00B050"/>
                </a:solidFill>
              </a:rPr>
              <a:t>Optimal </a:t>
            </a:r>
            <a:r>
              <a:rPr lang="tr-TR" sz="3200" b="1" i="1" dirty="0" err="1" smtClean="0">
                <a:solidFill>
                  <a:srgbClr val="00B050"/>
                </a:solidFill>
              </a:rPr>
              <a:t>profilaksi</a:t>
            </a:r>
            <a:r>
              <a:rPr lang="tr-TR" sz="3200" b="1" i="1" dirty="0" smtClean="0">
                <a:solidFill>
                  <a:srgbClr val="00B050"/>
                </a:solidFill>
              </a:rPr>
              <a:t> VTE riski, kanama ihtimali ve hastanın isteklerine göre düzenlenmeli</a:t>
            </a:r>
            <a:endParaRPr lang="tr-TR" sz="3200" b="1" i="1" dirty="0">
              <a:solidFill>
                <a:srgbClr val="00B050"/>
              </a:solidFill>
            </a:endParaRPr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ACOG Önerisi 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Daha fazla veri elde edilene kadar, </a:t>
            </a:r>
            <a:r>
              <a:rPr lang="tr-TR" dirty="0" err="1" smtClean="0"/>
              <a:t>laparoskopik</a:t>
            </a:r>
            <a:r>
              <a:rPr lang="tr-TR" dirty="0" smtClean="0"/>
              <a:t> cerrahi geçirecek hastalar risk kategorilerine ayrılmalı ve </a:t>
            </a:r>
            <a:r>
              <a:rPr lang="tr-TR" dirty="0" err="1" smtClean="0"/>
              <a:t>laparotomi</a:t>
            </a:r>
            <a:r>
              <a:rPr lang="tr-TR" dirty="0" smtClean="0"/>
              <a:t> geçiren hastalarla aynı </a:t>
            </a:r>
            <a:r>
              <a:rPr lang="tr-TR" dirty="0" err="1" smtClean="0"/>
              <a:t>profilaksiyi</a:t>
            </a:r>
            <a:r>
              <a:rPr lang="tr-TR" dirty="0" smtClean="0"/>
              <a:t> almalı </a:t>
            </a:r>
            <a:endParaRPr lang="tr-TR" dirty="0"/>
          </a:p>
          <a:p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SGO Önerisi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tr-TR" dirty="0" err="1" smtClean="0"/>
              <a:t>Laparoskopik</a:t>
            </a:r>
            <a:r>
              <a:rPr lang="tr-TR" dirty="0" smtClean="0"/>
              <a:t> cerrahide VTE </a:t>
            </a:r>
            <a:r>
              <a:rPr lang="tr-TR" dirty="0" err="1" smtClean="0"/>
              <a:t>profilaksisi</a:t>
            </a:r>
            <a:r>
              <a:rPr lang="tr-TR" dirty="0" smtClean="0"/>
              <a:t> için kombine (hem mekanik hem de medikal) </a:t>
            </a:r>
            <a:r>
              <a:rPr lang="tr-TR" dirty="0" err="1" smtClean="0"/>
              <a:t>metodlar</a:t>
            </a:r>
            <a:r>
              <a:rPr lang="tr-TR" dirty="0" smtClean="0"/>
              <a:t> seçilmeli </a:t>
            </a:r>
            <a:r>
              <a:rPr lang="tr-TR" baseline="30000" dirty="0"/>
              <a:t>  </a:t>
            </a:r>
            <a:endParaRPr lang="tr-TR" dirty="0"/>
          </a:p>
          <a:p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854439" y="5606321"/>
            <a:ext cx="78323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Worley</a:t>
            </a:r>
            <a:r>
              <a:rPr lang="tr-TR" sz="1200" dirty="0"/>
              <a:t> MJ </a:t>
            </a:r>
            <a:r>
              <a:rPr lang="tr-TR" sz="1200" dirty="0" err="1"/>
              <a:t>Jr</a:t>
            </a:r>
            <a:r>
              <a:rPr lang="tr-TR" sz="1200" dirty="0"/>
              <a:t>, </a:t>
            </a:r>
            <a:r>
              <a:rPr lang="tr-TR" sz="1200" dirty="0" err="1"/>
              <a:t>Rauh</a:t>
            </a:r>
            <a:r>
              <a:rPr lang="tr-TR" sz="1200" dirty="0"/>
              <a:t>-Hain JA, </a:t>
            </a:r>
            <a:r>
              <a:rPr lang="tr-TR" sz="1200" dirty="0" err="1"/>
              <a:t>Sandberg</a:t>
            </a:r>
            <a:r>
              <a:rPr lang="tr-TR" sz="1200" dirty="0"/>
              <a:t> EM, </a:t>
            </a:r>
            <a:r>
              <a:rPr lang="tr-TR" sz="1200" dirty="0" err="1"/>
              <a:t>Muto</a:t>
            </a:r>
            <a:r>
              <a:rPr lang="tr-TR" sz="1200" dirty="0"/>
              <a:t> MG. </a:t>
            </a:r>
            <a:r>
              <a:rPr lang="tr-TR" sz="1200" dirty="0" err="1"/>
              <a:t>Venous</a:t>
            </a:r>
            <a:r>
              <a:rPr lang="tr-TR" sz="1200" dirty="0"/>
              <a:t> </a:t>
            </a:r>
            <a:r>
              <a:rPr lang="tr-TR" sz="1200" dirty="0" err="1"/>
              <a:t>thromboembolism</a:t>
            </a:r>
            <a:r>
              <a:rPr lang="tr-TR" sz="1200" dirty="0"/>
              <a:t> </a:t>
            </a:r>
            <a:r>
              <a:rPr lang="tr-TR" sz="1200" dirty="0" err="1"/>
              <a:t>prophylaxis</a:t>
            </a:r>
            <a:r>
              <a:rPr lang="tr-TR" sz="1200" dirty="0"/>
              <a:t> </a:t>
            </a:r>
            <a:r>
              <a:rPr lang="tr-TR" sz="1200" dirty="0" err="1"/>
              <a:t>for</a:t>
            </a:r>
            <a:r>
              <a:rPr lang="tr-TR" sz="1200" dirty="0"/>
              <a:t> </a:t>
            </a:r>
            <a:r>
              <a:rPr lang="tr-TR" sz="1200" dirty="0" err="1"/>
              <a:t>laparoscopic</a:t>
            </a:r>
            <a:r>
              <a:rPr lang="tr-TR" sz="1200" dirty="0"/>
              <a:t> </a:t>
            </a:r>
            <a:r>
              <a:rPr lang="tr-TR" sz="1200" dirty="0" err="1"/>
              <a:t>surgery</a:t>
            </a:r>
            <a:r>
              <a:rPr lang="tr-TR" sz="1200" dirty="0"/>
              <a:t>: a </a:t>
            </a:r>
            <a:r>
              <a:rPr lang="tr-TR" sz="1200" dirty="0" err="1"/>
              <a:t>survey</a:t>
            </a:r>
            <a:r>
              <a:rPr lang="tr-TR" sz="1200" dirty="0"/>
              <a:t> of </a:t>
            </a:r>
            <a:r>
              <a:rPr lang="tr-TR" sz="1200" dirty="0" err="1"/>
              <a:t>members</a:t>
            </a:r>
            <a:r>
              <a:rPr lang="tr-TR" sz="1200" dirty="0"/>
              <a:t> of </a:t>
            </a:r>
            <a:r>
              <a:rPr lang="tr-TR" sz="1200" dirty="0" err="1"/>
              <a:t>the</a:t>
            </a:r>
            <a:r>
              <a:rPr lang="tr-TR" sz="1200" dirty="0"/>
              <a:t> </a:t>
            </a:r>
            <a:r>
              <a:rPr lang="tr-TR" sz="1200" dirty="0" err="1"/>
              <a:t>Society</a:t>
            </a:r>
            <a:r>
              <a:rPr lang="tr-TR" sz="1200" dirty="0"/>
              <a:t> of </a:t>
            </a:r>
            <a:r>
              <a:rPr lang="tr-TR" sz="1200" dirty="0" err="1"/>
              <a:t>Gynecologic</a:t>
            </a:r>
            <a:r>
              <a:rPr lang="tr-TR" sz="1200" dirty="0"/>
              <a:t> </a:t>
            </a:r>
            <a:r>
              <a:rPr lang="tr-TR" sz="1200" dirty="0" err="1"/>
              <a:t>Oncology</a:t>
            </a:r>
            <a:r>
              <a:rPr lang="tr-TR" sz="1200" dirty="0"/>
              <a:t>. </a:t>
            </a:r>
            <a:r>
              <a:rPr lang="tr-TR" sz="1200" i="1" dirty="0" err="1"/>
              <a:t>Int</a:t>
            </a:r>
            <a:r>
              <a:rPr lang="tr-TR" sz="1200" i="1" dirty="0"/>
              <a:t> J </a:t>
            </a:r>
            <a:r>
              <a:rPr lang="tr-TR" sz="1200" i="1" dirty="0" err="1"/>
              <a:t>Gynecol</a:t>
            </a:r>
            <a:r>
              <a:rPr lang="tr-TR" sz="1200" i="1" dirty="0"/>
              <a:t> </a:t>
            </a:r>
            <a:r>
              <a:rPr lang="tr-TR" sz="1200" i="1" dirty="0" err="1"/>
              <a:t>Cancer</a:t>
            </a:r>
            <a:r>
              <a:rPr lang="tr-TR" sz="1200" dirty="0"/>
              <a:t>. 2013 Jan. 23(1):208-15</a:t>
            </a:r>
            <a:r>
              <a:rPr lang="tr-TR" sz="1200" dirty="0" smtClean="0"/>
              <a:t>.</a:t>
            </a:r>
          </a:p>
          <a:p>
            <a:r>
              <a:rPr lang="tr-TR" sz="1200" dirty="0"/>
              <a:t>ACOG </a:t>
            </a:r>
            <a:r>
              <a:rPr lang="tr-TR" sz="1200" dirty="0" err="1"/>
              <a:t>Practice</a:t>
            </a:r>
            <a:r>
              <a:rPr lang="tr-TR" sz="1200" dirty="0"/>
              <a:t> </a:t>
            </a:r>
            <a:r>
              <a:rPr lang="tr-TR" sz="1200" dirty="0" err="1"/>
              <a:t>Bulletin</a:t>
            </a:r>
            <a:r>
              <a:rPr lang="tr-TR" sz="1200" dirty="0"/>
              <a:t> No. 84: </a:t>
            </a:r>
            <a:r>
              <a:rPr lang="tr-TR" sz="1200" dirty="0" err="1"/>
              <a:t>Prevention</a:t>
            </a:r>
            <a:r>
              <a:rPr lang="tr-TR" sz="1200" dirty="0"/>
              <a:t> of </a:t>
            </a:r>
            <a:r>
              <a:rPr lang="tr-TR" sz="1200" dirty="0" err="1"/>
              <a:t>deep</a:t>
            </a:r>
            <a:r>
              <a:rPr lang="tr-TR" sz="1200" dirty="0"/>
              <a:t> </a:t>
            </a:r>
            <a:r>
              <a:rPr lang="tr-TR" sz="1200" dirty="0" err="1"/>
              <a:t>vein</a:t>
            </a:r>
            <a:r>
              <a:rPr lang="tr-TR" sz="1200" dirty="0"/>
              <a:t> </a:t>
            </a:r>
            <a:r>
              <a:rPr lang="tr-TR" sz="1200" dirty="0" err="1"/>
              <a:t>thrombosis</a:t>
            </a:r>
            <a:r>
              <a:rPr lang="tr-TR" sz="1200" dirty="0"/>
              <a:t> </a:t>
            </a:r>
            <a:r>
              <a:rPr lang="tr-TR" sz="1200" dirty="0" err="1"/>
              <a:t>and</a:t>
            </a:r>
            <a:r>
              <a:rPr lang="tr-TR" sz="1200" dirty="0"/>
              <a:t> </a:t>
            </a:r>
            <a:r>
              <a:rPr lang="tr-TR" sz="1200" dirty="0" err="1"/>
              <a:t>pulmonary</a:t>
            </a:r>
            <a:r>
              <a:rPr lang="tr-TR" sz="1200" dirty="0"/>
              <a:t> </a:t>
            </a:r>
            <a:r>
              <a:rPr lang="tr-TR" sz="1200" dirty="0" err="1"/>
              <a:t>embolism</a:t>
            </a:r>
            <a:r>
              <a:rPr lang="tr-TR" sz="1200" dirty="0"/>
              <a:t>. </a:t>
            </a:r>
            <a:r>
              <a:rPr lang="tr-TR" sz="1200" i="1" dirty="0" err="1"/>
              <a:t>Obstet</a:t>
            </a:r>
            <a:r>
              <a:rPr lang="tr-TR" sz="1200" i="1" dirty="0"/>
              <a:t> </a:t>
            </a:r>
            <a:r>
              <a:rPr lang="tr-TR" sz="1200" i="1" dirty="0" err="1"/>
              <a:t>Gynecol</a:t>
            </a:r>
            <a:r>
              <a:rPr lang="tr-TR" sz="1200" dirty="0"/>
              <a:t>. 2007 </a:t>
            </a:r>
            <a:r>
              <a:rPr lang="tr-TR" sz="1200" dirty="0" err="1"/>
              <a:t>Aug</a:t>
            </a:r>
            <a:r>
              <a:rPr lang="tr-TR" sz="1200" dirty="0"/>
              <a:t>. 110(2 </a:t>
            </a:r>
            <a:r>
              <a:rPr lang="tr-TR" sz="1200" dirty="0" err="1"/>
              <a:t>Pt</a:t>
            </a:r>
            <a:r>
              <a:rPr lang="tr-TR" sz="1200" dirty="0"/>
              <a:t> 1):429-40</a:t>
            </a:r>
          </a:p>
        </p:txBody>
      </p:sp>
    </p:spTree>
    <p:extLst>
      <p:ext uri="{BB962C8B-B14F-4D97-AF65-F5344CB8AC3E}">
        <p14:creationId xmlns:p14="http://schemas.microsoft.com/office/powerpoint/2010/main" val="9815273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Spesifik stratejiler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8245" y="3903880"/>
            <a:ext cx="2106468" cy="118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2568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VTE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Venöz</a:t>
            </a:r>
            <a:r>
              <a:rPr lang="tr-TR" dirty="0" smtClean="0"/>
              <a:t> </a:t>
            </a:r>
            <a:r>
              <a:rPr lang="tr-TR" dirty="0" err="1" smtClean="0"/>
              <a:t>tromboemboli</a:t>
            </a:r>
            <a:r>
              <a:rPr lang="tr-TR" dirty="0" smtClean="0"/>
              <a:t> (VTE) yatan jinekolojik hastalarda önde gelen </a:t>
            </a:r>
            <a:r>
              <a:rPr lang="tr-TR" dirty="0" err="1" smtClean="0"/>
              <a:t>morbidite</a:t>
            </a:r>
            <a:r>
              <a:rPr lang="tr-TR" dirty="0" smtClean="0"/>
              <a:t> ve </a:t>
            </a:r>
            <a:r>
              <a:rPr lang="tr-TR" dirty="0" err="1" smtClean="0"/>
              <a:t>mortalite</a:t>
            </a:r>
            <a:r>
              <a:rPr lang="tr-TR" dirty="0" smtClean="0"/>
              <a:t> sebebi </a:t>
            </a:r>
          </a:p>
          <a:p>
            <a:r>
              <a:rPr lang="tr-TR" dirty="0" err="1" smtClean="0"/>
              <a:t>Pulmoner</a:t>
            </a:r>
            <a:r>
              <a:rPr lang="tr-TR" dirty="0" smtClean="0"/>
              <a:t> </a:t>
            </a:r>
            <a:r>
              <a:rPr lang="tr-TR" dirty="0" err="1" smtClean="0"/>
              <a:t>emboli</a:t>
            </a:r>
            <a:r>
              <a:rPr lang="tr-TR" dirty="0" smtClean="0"/>
              <a:t> (PE) hastane ölümlerinin engellenebilir en önemli sebebi </a:t>
            </a:r>
          </a:p>
          <a:p>
            <a:pPr lvl="1"/>
            <a:r>
              <a:rPr lang="tr-TR" dirty="0" smtClean="0"/>
              <a:t>ABD’de </a:t>
            </a:r>
            <a:r>
              <a:rPr lang="tr-TR" dirty="0"/>
              <a:t>150,000-200,000 </a:t>
            </a:r>
            <a:r>
              <a:rPr lang="tr-TR" dirty="0" smtClean="0"/>
              <a:t>ölüm / yıl </a:t>
            </a:r>
          </a:p>
          <a:p>
            <a:pPr lvl="1"/>
            <a:r>
              <a:rPr lang="tr-TR" dirty="0" smtClean="0"/>
              <a:t>DVT veya </a:t>
            </a:r>
            <a:r>
              <a:rPr lang="tr-TR" dirty="0" err="1" smtClean="0"/>
              <a:t>PE’ye</a:t>
            </a:r>
            <a:r>
              <a:rPr lang="tr-TR" dirty="0" smtClean="0"/>
              <a:t> bağlı</a:t>
            </a:r>
            <a:endParaRPr lang="tr-TR" dirty="0"/>
          </a:p>
        </p:txBody>
      </p:sp>
      <p:sp>
        <p:nvSpPr>
          <p:cNvPr id="2" name="Metin kutusu 1"/>
          <p:cNvSpPr txBox="1"/>
          <p:nvPr/>
        </p:nvSpPr>
        <p:spPr>
          <a:xfrm>
            <a:off x="2457450" y="6126163"/>
            <a:ext cx="5382405" cy="305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 smtClean="0"/>
              <a:t>Shaw</a:t>
            </a:r>
            <a:r>
              <a:rPr lang="tr-TR" sz="1400" dirty="0" smtClean="0"/>
              <a:t> EA, 2016 </a:t>
            </a:r>
            <a:r>
              <a:rPr lang="tr-TR" sz="1200" dirty="0" smtClean="0"/>
              <a:t>http</a:t>
            </a:r>
            <a:r>
              <a:rPr lang="tr-TR" sz="1200" dirty="0"/>
              <a:t>://</a:t>
            </a:r>
            <a:r>
              <a:rPr lang="tr-TR" sz="1200" dirty="0" err="1"/>
              <a:t>emedicine.medscape.com</a:t>
            </a:r>
            <a:r>
              <a:rPr lang="tr-TR" sz="1200" dirty="0"/>
              <a:t>/</a:t>
            </a:r>
            <a:r>
              <a:rPr lang="tr-TR" sz="1200" dirty="0" err="1"/>
              <a:t>article</a:t>
            </a:r>
            <a:r>
              <a:rPr lang="tr-TR" sz="1200" dirty="0"/>
              <a:t>/2098556-overview#a6</a:t>
            </a:r>
          </a:p>
        </p:txBody>
      </p:sp>
    </p:spTree>
    <p:extLst>
      <p:ext uri="{BB962C8B-B14F-4D97-AF65-F5344CB8AC3E}">
        <p14:creationId xmlns:p14="http://schemas.microsoft.com/office/powerpoint/2010/main" val="5620153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Mekanik ve Farmakolojik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i="1" dirty="0" smtClean="0">
                <a:solidFill>
                  <a:srgbClr val="C00000"/>
                </a:solidFill>
              </a:rPr>
              <a:t>Mekanik </a:t>
            </a:r>
            <a:r>
              <a:rPr lang="tr-TR" b="1" i="1" dirty="0" err="1" smtClean="0">
                <a:solidFill>
                  <a:srgbClr val="C00000"/>
                </a:solidFill>
              </a:rPr>
              <a:t>metodlar</a:t>
            </a:r>
            <a:r>
              <a:rPr lang="tr-TR" b="1" i="1" dirty="0" smtClean="0">
                <a:solidFill>
                  <a:srgbClr val="C00000"/>
                </a:solidFill>
              </a:rPr>
              <a:t> dolaşımı hızlandırır ve </a:t>
            </a:r>
            <a:r>
              <a:rPr lang="tr-TR" b="1" i="1" dirty="0" err="1" smtClean="0">
                <a:solidFill>
                  <a:srgbClr val="C00000"/>
                </a:solidFill>
              </a:rPr>
              <a:t>venöz</a:t>
            </a:r>
            <a:r>
              <a:rPr lang="tr-TR" b="1" i="1" dirty="0" smtClean="0">
                <a:solidFill>
                  <a:srgbClr val="C00000"/>
                </a:solidFill>
              </a:rPr>
              <a:t> </a:t>
            </a:r>
            <a:r>
              <a:rPr lang="tr-TR" b="1" i="1" dirty="0" err="1" smtClean="0">
                <a:solidFill>
                  <a:srgbClr val="C00000"/>
                </a:solidFill>
              </a:rPr>
              <a:t>stazı</a:t>
            </a:r>
            <a:r>
              <a:rPr lang="tr-TR" b="1" i="1" dirty="0" smtClean="0">
                <a:solidFill>
                  <a:srgbClr val="C00000"/>
                </a:solidFill>
              </a:rPr>
              <a:t> azaltır</a:t>
            </a:r>
          </a:p>
          <a:p>
            <a:endParaRPr lang="tr-TR" b="1" i="1" dirty="0" smtClean="0"/>
          </a:p>
          <a:p>
            <a:r>
              <a:rPr lang="tr-TR" b="1" i="1" dirty="0" smtClean="0">
                <a:solidFill>
                  <a:srgbClr val="0070C0"/>
                </a:solidFill>
              </a:rPr>
              <a:t>Farmakolojik </a:t>
            </a:r>
            <a:r>
              <a:rPr lang="tr-TR" b="1" i="1" dirty="0" err="1" smtClean="0">
                <a:solidFill>
                  <a:srgbClr val="0070C0"/>
                </a:solidFill>
              </a:rPr>
              <a:t>metodlar</a:t>
            </a:r>
            <a:r>
              <a:rPr lang="tr-TR" b="1" i="1" dirty="0" smtClean="0">
                <a:solidFill>
                  <a:srgbClr val="0070C0"/>
                </a:solidFill>
              </a:rPr>
              <a:t> ise pıhtı oluşumunu </a:t>
            </a:r>
            <a:r>
              <a:rPr lang="tr-TR" b="1" i="1" dirty="0" err="1" smtClean="0">
                <a:solidFill>
                  <a:srgbClr val="0070C0"/>
                </a:solidFill>
              </a:rPr>
              <a:t>koagülasyon</a:t>
            </a:r>
            <a:r>
              <a:rPr lang="tr-TR" b="1" i="1" dirty="0" smtClean="0">
                <a:solidFill>
                  <a:srgbClr val="0070C0"/>
                </a:solidFill>
              </a:rPr>
              <a:t> </a:t>
            </a:r>
            <a:r>
              <a:rPr lang="tr-TR" b="1" i="1" dirty="0" err="1" smtClean="0">
                <a:solidFill>
                  <a:srgbClr val="0070C0"/>
                </a:solidFill>
              </a:rPr>
              <a:t>kaskadının</a:t>
            </a:r>
            <a:r>
              <a:rPr lang="tr-TR" b="1" i="1" dirty="0" smtClean="0">
                <a:solidFill>
                  <a:srgbClr val="0070C0"/>
                </a:solidFill>
              </a:rPr>
              <a:t> çeşitli yerlerini </a:t>
            </a:r>
            <a:r>
              <a:rPr lang="tr-TR" b="1" i="1" dirty="0" err="1" smtClean="0">
                <a:solidFill>
                  <a:srgbClr val="0070C0"/>
                </a:solidFill>
              </a:rPr>
              <a:t>inhibe</a:t>
            </a:r>
            <a:r>
              <a:rPr lang="tr-TR" b="1" i="1" dirty="0" smtClean="0">
                <a:solidFill>
                  <a:srgbClr val="0070C0"/>
                </a:solidFill>
              </a:rPr>
              <a:t> ederek engeller</a:t>
            </a:r>
            <a:endParaRPr lang="tr-TR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8139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13620" cy="66974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Elastik Varis </a:t>
            </a:r>
            <a:r>
              <a:rPr lang="tr-TR" smtClean="0"/>
              <a:t>Çorabı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1" y="1094282"/>
            <a:ext cx="6018550" cy="5031881"/>
          </a:xfrm>
        </p:spPr>
        <p:txBody>
          <a:bodyPr>
            <a:normAutofit fontScale="85000" lnSpcReduction="20000"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Basit ve ucuz </a:t>
            </a:r>
          </a:p>
          <a:p>
            <a:r>
              <a:rPr lang="tr-TR" dirty="0" err="1" smtClean="0"/>
              <a:t>Postop</a:t>
            </a:r>
            <a:r>
              <a:rPr lang="tr-TR" dirty="0" smtClean="0"/>
              <a:t> DVT genelde cerrahiden sonraki 24 saat içinde gelişir. Baldır </a:t>
            </a:r>
            <a:r>
              <a:rPr lang="tr-TR" dirty="0" err="1" smtClean="0"/>
              <a:t>venlerinde</a:t>
            </a:r>
            <a:r>
              <a:rPr lang="tr-TR" dirty="0" smtClean="0"/>
              <a:t> </a:t>
            </a:r>
            <a:r>
              <a:rPr lang="tr-TR" dirty="0" err="1" smtClean="0"/>
              <a:t>venöz</a:t>
            </a:r>
            <a:r>
              <a:rPr lang="tr-TR" dirty="0" smtClean="0"/>
              <a:t> </a:t>
            </a:r>
            <a:r>
              <a:rPr lang="tr-TR" dirty="0" err="1" smtClean="0"/>
              <a:t>stazı</a:t>
            </a:r>
            <a:r>
              <a:rPr lang="tr-TR" dirty="0" smtClean="0"/>
              <a:t> engeller</a:t>
            </a:r>
          </a:p>
          <a:p>
            <a:r>
              <a:rPr lang="tr-TR" dirty="0" err="1" smtClean="0"/>
              <a:t>Cochrane</a:t>
            </a:r>
            <a:r>
              <a:rPr lang="tr-TR" dirty="0" smtClean="0"/>
              <a:t> derleme: DVT gelişimi oranında (</a:t>
            </a:r>
            <a:r>
              <a:rPr lang="tr-TR" dirty="0" err="1" smtClean="0"/>
              <a:t>profilaksi</a:t>
            </a:r>
            <a:r>
              <a:rPr lang="tr-TR" dirty="0" smtClean="0"/>
              <a:t> vermemeye oranla) %65 azalma</a:t>
            </a:r>
            <a:endParaRPr lang="tr-TR" dirty="0"/>
          </a:p>
          <a:p>
            <a:r>
              <a:rPr lang="tr-TR" dirty="0" smtClean="0"/>
              <a:t>Olumsuz yönler: </a:t>
            </a:r>
          </a:p>
          <a:p>
            <a:pPr lvl="1"/>
            <a:r>
              <a:rPr lang="tr-TR" dirty="0" smtClean="0"/>
              <a:t>düzgün yerleşmemesi: turnike gibi etki edebilir.. </a:t>
            </a:r>
            <a:r>
              <a:rPr lang="tr-TR" dirty="0" err="1" smtClean="0"/>
              <a:t>Venöz</a:t>
            </a:r>
            <a:r>
              <a:rPr lang="tr-TR" dirty="0" smtClean="0"/>
              <a:t> </a:t>
            </a:r>
            <a:r>
              <a:rPr lang="tr-TR" dirty="0" err="1" smtClean="0"/>
              <a:t>staza</a:t>
            </a:r>
            <a:r>
              <a:rPr lang="tr-TR" dirty="0" smtClean="0"/>
              <a:t> sebep olur</a:t>
            </a:r>
          </a:p>
          <a:p>
            <a:pPr lvl="1"/>
            <a:r>
              <a:rPr lang="tr-TR" b="1" i="1" dirty="0" smtClean="0">
                <a:solidFill>
                  <a:srgbClr val="C00000"/>
                </a:solidFill>
              </a:rPr>
              <a:t>DİZ ALTI ÇORAP YETERLİ</a:t>
            </a:r>
            <a:endParaRPr lang="tr-TR" baseline="30000" dirty="0" smtClean="0"/>
          </a:p>
          <a:p>
            <a:pPr lvl="1"/>
            <a:r>
              <a:rPr lang="tr-TR" dirty="0" smtClean="0"/>
              <a:t>Artmış deri ülseri, </a:t>
            </a:r>
            <a:r>
              <a:rPr lang="tr-TR" dirty="0" err="1" smtClean="0"/>
              <a:t>vesikül</a:t>
            </a:r>
            <a:r>
              <a:rPr lang="tr-TR" dirty="0" smtClean="0"/>
              <a:t> kabarcık ve deri nekrozu gelişimi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659567" y="5886320"/>
            <a:ext cx="782486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/>
              <a:t>Sachdeva</a:t>
            </a:r>
            <a:r>
              <a:rPr lang="tr-TR" sz="1400" dirty="0"/>
              <a:t> A, </a:t>
            </a:r>
            <a:r>
              <a:rPr lang="tr-TR" sz="1400" dirty="0" err="1"/>
              <a:t>Dalton</a:t>
            </a:r>
            <a:r>
              <a:rPr lang="tr-TR" sz="1400" dirty="0"/>
              <a:t> M, </a:t>
            </a:r>
            <a:r>
              <a:rPr lang="tr-TR" sz="1400" dirty="0" err="1"/>
              <a:t>Amaragiri</a:t>
            </a:r>
            <a:r>
              <a:rPr lang="tr-TR" sz="1400" dirty="0"/>
              <a:t> SV, </a:t>
            </a:r>
            <a:r>
              <a:rPr lang="tr-TR" sz="1400" dirty="0" err="1"/>
              <a:t>Lees</a:t>
            </a:r>
            <a:r>
              <a:rPr lang="tr-TR" sz="1400" dirty="0"/>
              <a:t> T; </a:t>
            </a:r>
            <a:r>
              <a:rPr lang="tr-TR" sz="1400" dirty="0" err="1"/>
              <a:t>Elastic</a:t>
            </a:r>
            <a:r>
              <a:rPr lang="tr-TR" sz="1400" dirty="0"/>
              <a:t> </a:t>
            </a:r>
            <a:r>
              <a:rPr lang="tr-TR" sz="1400" dirty="0" err="1"/>
              <a:t>compression</a:t>
            </a:r>
            <a:r>
              <a:rPr lang="tr-TR" sz="1400" dirty="0"/>
              <a:t> </a:t>
            </a:r>
            <a:r>
              <a:rPr lang="tr-TR" sz="1400" dirty="0" err="1"/>
              <a:t>stockings</a:t>
            </a:r>
            <a:r>
              <a:rPr lang="tr-TR" sz="1400" dirty="0"/>
              <a:t> </a:t>
            </a:r>
            <a:r>
              <a:rPr lang="tr-TR" sz="1400" dirty="0" err="1"/>
              <a:t>for</a:t>
            </a:r>
            <a:r>
              <a:rPr lang="tr-TR" sz="1400" dirty="0"/>
              <a:t> </a:t>
            </a:r>
            <a:r>
              <a:rPr lang="tr-TR" sz="1400" dirty="0" err="1"/>
              <a:t>prevention</a:t>
            </a:r>
            <a:r>
              <a:rPr lang="tr-TR" sz="1400" dirty="0"/>
              <a:t> of </a:t>
            </a:r>
            <a:r>
              <a:rPr lang="tr-TR" sz="1400" dirty="0" err="1"/>
              <a:t>deep</a:t>
            </a:r>
            <a:r>
              <a:rPr lang="tr-TR" sz="1400" dirty="0"/>
              <a:t> </a:t>
            </a:r>
            <a:r>
              <a:rPr lang="tr-TR" sz="1400" dirty="0" err="1"/>
              <a:t>vein</a:t>
            </a:r>
            <a:r>
              <a:rPr lang="tr-TR" sz="1400" dirty="0"/>
              <a:t> </a:t>
            </a:r>
            <a:r>
              <a:rPr lang="tr-TR" sz="1400" dirty="0" err="1"/>
              <a:t>thrombosis</a:t>
            </a:r>
            <a:r>
              <a:rPr lang="tr-TR" sz="1400" dirty="0"/>
              <a:t>, </a:t>
            </a:r>
            <a:r>
              <a:rPr lang="tr-TR" sz="1400" dirty="0" err="1"/>
              <a:t>Cochrane</a:t>
            </a:r>
            <a:r>
              <a:rPr lang="tr-TR" sz="1400" dirty="0"/>
              <a:t> Database </a:t>
            </a:r>
            <a:r>
              <a:rPr lang="tr-TR" sz="1400" dirty="0" err="1"/>
              <a:t>Syst</a:t>
            </a:r>
            <a:r>
              <a:rPr lang="tr-TR" sz="1400" dirty="0"/>
              <a:t> </a:t>
            </a:r>
            <a:r>
              <a:rPr lang="tr-TR" sz="1400" dirty="0" err="1"/>
              <a:t>Rev</a:t>
            </a:r>
            <a:r>
              <a:rPr lang="tr-TR" sz="1400" dirty="0"/>
              <a:t> </a:t>
            </a:r>
            <a:r>
              <a:rPr lang="tr-TR" sz="1400" dirty="0" smtClean="0"/>
              <a:t>2017 </a:t>
            </a:r>
            <a:r>
              <a:rPr lang="tr-TR" sz="1400" dirty="0"/>
              <a:t>CD001484</a:t>
            </a:r>
            <a:r>
              <a:rPr lang="tr-TR" sz="1400" dirty="0" smtClean="0"/>
              <a:t>.</a:t>
            </a:r>
          </a:p>
          <a:p>
            <a:r>
              <a:rPr lang="tr-TR" sz="1400" dirty="0"/>
              <a:t>ACOG </a:t>
            </a:r>
            <a:r>
              <a:rPr lang="tr-TR" sz="1400" dirty="0" err="1"/>
              <a:t>Practice</a:t>
            </a:r>
            <a:r>
              <a:rPr lang="tr-TR" sz="1400" dirty="0"/>
              <a:t> </a:t>
            </a:r>
            <a:r>
              <a:rPr lang="tr-TR" sz="1400" dirty="0" err="1"/>
              <a:t>Bulletin</a:t>
            </a:r>
            <a:r>
              <a:rPr lang="tr-TR" sz="1400" dirty="0"/>
              <a:t> No. 84: </a:t>
            </a:r>
            <a:r>
              <a:rPr lang="tr-TR" sz="1400" dirty="0" err="1"/>
              <a:t>Prevention</a:t>
            </a:r>
            <a:r>
              <a:rPr lang="tr-TR" sz="1400" dirty="0"/>
              <a:t> of </a:t>
            </a:r>
            <a:r>
              <a:rPr lang="tr-TR" sz="1400" dirty="0" err="1"/>
              <a:t>deep</a:t>
            </a:r>
            <a:r>
              <a:rPr lang="tr-TR" sz="1400" dirty="0"/>
              <a:t> </a:t>
            </a:r>
            <a:r>
              <a:rPr lang="tr-TR" sz="1400" dirty="0" err="1"/>
              <a:t>vein</a:t>
            </a:r>
            <a:r>
              <a:rPr lang="tr-TR" sz="1400" dirty="0"/>
              <a:t> </a:t>
            </a:r>
            <a:r>
              <a:rPr lang="tr-TR" sz="1400" dirty="0" err="1"/>
              <a:t>thrombosis</a:t>
            </a:r>
            <a:r>
              <a:rPr lang="tr-TR" sz="1400" dirty="0"/>
              <a:t> </a:t>
            </a:r>
            <a:r>
              <a:rPr lang="tr-TR" sz="1400" dirty="0" err="1"/>
              <a:t>and</a:t>
            </a:r>
            <a:r>
              <a:rPr lang="tr-TR" sz="1400" dirty="0"/>
              <a:t> </a:t>
            </a:r>
            <a:r>
              <a:rPr lang="tr-TR" sz="1400" dirty="0" err="1"/>
              <a:t>pulmonary</a:t>
            </a:r>
            <a:r>
              <a:rPr lang="tr-TR" sz="1400" dirty="0"/>
              <a:t> </a:t>
            </a:r>
            <a:r>
              <a:rPr lang="tr-TR" sz="1400" dirty="0" err="1"/>
              <a:t>embolism</a:t>
            </a:r>
            <a:r>
              <a:rPr lang="tr-TR" sz="1400" dirty="0"/>
              <a:t>. </a:t>
            </a:r>
            <a:r>
              <a:rPr lang="tr-TR" sz="1400" i="1" dirty="0" err="1"/>
              <a:t>Obstet</a:t>
            </a:r>
            <a:r>
              <a:rPr lang="tr-TR" sz="1400" i="1" dirty="0"/>
              <a:t> </a:t>
            </a:r>
            <a:r>
              <a:rPr lang="tr-TR" sz="1400" i="1" dirty="0" err="1"/>
              <a:t>Gynecol</a:t>
            </a:r>
            <a:r>
              <a:rPr lang="tr-TR" sz="1400" dirty="0"/>
              <a:t>. 2007 </a:t>
            </a:r>
            <a:r>
              <a:rPr lang="tr-TR" sz="1400" dirty="0" err="1"/>
              <a:t>Aug</a:t>
            </a:r>
            <a:r>
              <a:rPr lang="tr-TR" sz="1400" dirty="0"/>
              <a:t>. 110(2 </a:t>
            </a:r>
            <a:r>
              <a:rPr lang="tr-TR" sz="1400" dirty="0" err="1"/>
              <a:t>Pt</a:t>
            </a:r>
            <a:r>
              <a:rPr lang="tr-TR" sz="1400" dirty="0"/>
              <a:t> 1):429-40.</a:t>
            </a:r>
          </a:p>
          <a:p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1795" y="1394085"/>
            <a:ext cx="2592205" cy="3662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943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99613" cy="1143000"/>
          </a:xfrm>
        </p:spPr>
        <p:txBody>
          <a:bodyPr>
            <a:noAutofit/>
          </a:bodyPr>
          <a:lstStyle/>
          <a:p>
            <a:r>
              <a:rPr lang="tr-TR" sz="2800" dirty="0" smtClean="0"/>
              <a:t>Aralıklı </a:t>
            </a:r>
            <a:r>
              <a:rPr lang="tr-TR" sz="2800" dirty="0" err="1" smtClean="0"/>
              <a:t>Pnömatik</a:t>
            </a:r>
            <a:r>
              <a:rPr lang="tr-TR" sz="2800" dirty="0" smtClean="0"/>
              <a:t> Kompresyon Cihazları (IPC)</a:t>
            </a: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78899"/>
            <a:ext cx="8446957" cy="4257206"/>
          </a:xfrm>
        </p:spPr>
        <p:txBody>
          <a:bodyPr>
            <a:normAutofit fontScale="77500" lnSpcReduction="20000"/>
          </a:bodyPr>
          <a:lstStyle/>
          <a:p>
            <a:r>
              <a:rPr lang="tr-TR" dirty="0" err="1" smtClean="0"/>
              <a:t>Pnömatik</a:t>
            </a:r>
            <a:r>
              <a:rPr lang="tr-TR" dirty="0" smtClean="0"/>
              <a:t> sargı (50mmHg)</a:t>
            </a:r>
            <a:endParaRPr lang="tr-TR" dirty="0"/>
          </a:p>
          <a:p>
            <a:r>
              <a:rPr lang="tr-TR" b="1" i="1" dirty="0" err="1" smtClean="0">
                <a:solidFill>
                  <a:srgbClr val="00B050"/>
                </a:solidFill>
              </a:rPr>
              <a:t>Metaanaliz</a:t>
            </a:r>
            <a:r>
              <a:rPr lang="tr-TR" b="1" i="1" dirty="0" smtClean="0">
                <a:solidFill>
                  <a:srgbClr val="00B050"/>
                </a:solidFill>
              </a:rPr>
              <a:t>: </a:t>
            </a:r>
          </a:p>
          <a:p>
            <a:pPr lvl="1"/>
            <a:r>
              <a:rPr lang="tr-TR" b="1" i="1" dirty="0" smtClean="0">
                <a:solidFill>
                  <a:srgbClr val="00B050"/>
                </a:solidFill>
              </a:rPr>
              <a:t>IPC </a:t>
            </a:r>
            <a:r>
              <a:rPr lang="tr-TR" b="1" i="1" dirty="0" err="1" smtClean="0">
                <a:solidFill>
                  <a:srgbClr val="00B050"/>
                </a:solidFill>
              </a:rPr>
              <a:t>vs</a:t>
            </a:r>
            <a:r>
              <a:rPr lang="tr-TR" b="1" i="1" dirty="0" smtClean="0">
                <a:solidFill>
                  <a:srgbClr val="00B050"/>
                </a:solidFill>
              </a:rPr>
              <a:t> </a:t>
            </a:r>
            <a:r>
              <a:rPr lang="tr-TR" b="1" i="1" dirty="0" err="1" smtClean="0">
                <a:solidFill>
                  <a:srgbClr val="00B050"/>
                </a:solidFill>
              </a:rPr>
              <a:t>Profilaksi</a:t>
            </a:r>
            <a:r>
              <a:rPr lang="tr-TR" b="1" i="1" dirty="0" smtClean="0">
                <a:solidFill>
                  <a:srgbClr val="00B050"/>
                </a:solidFill>
              </a:rPr>
              <a:t> yapılmayanlara göre </a:t>
            </a:r>
            <a:r>
              <a:rPr lang="tr-TR" b="1" i="1" dirty="0" err="1" smtClean="0">
                <a:solidFill>
                  <a:srgbClr val="00B050"/>
                </a:solidFill>
              </a:rPr>
              <a:t>asemptomatik</a:t>
            </a:r>
            <a:r>
              <a:rPr lang="tr-TR" b="1" i="1" dirty="0" smtClean="0">
                <a:solidFill>
                  <a:srgbClr val="00B050"/>
                </a:solidFill>
              </a:rPr>
              <a:t> ve </a:t>
            </a:r>
            <a:r>
              <a:rPr lang="tr-TR" b="1" i="1" dirty="0" err="1" smtClean="0">
                <a:solidFill>
                  <a:srgbClr val="00B050"/>
                </a:solidFill>
              </a:rPr>
              <a:t>distal</a:t>
            </a:r>
            <a:r>
              <a:rPr lang="tr-TR" b="1" i="1" dirty="0" smtClean="0">
                <a:solidFill>
                  <a:srgbClr val="00B050"/>
                </a:solidFill>
              </a:rPr>
              <a:t> DVT riskinde %60 azalma </a:t>
            </a:r>
          </a:p>
          <a:p>
            <a:pPr lvl="1"/>
            <a:r>
              <a:rPr lang="tr-TR" b="1" i="1" dirty="0" err="1" smtClean="0">
                <a:solidFill>
                  <a:srgbClr val="00B050"/>
                </a:solidFill>
              </a:rPr>
              <a:t>Proksimal</a:t>
            </a:r>
            <a:r>
              <a:rPr lang="tr-TR" b="1" i="1" dirty="0" smtClean="0">
                <a:solidFill>
                  <a:srgbClr val="00B050"/>
                </a:solidFill>
              </a:rPr>
              <a:t> </a:t>
            </a:r>
            <a:r>
              <a:rPr lang="tr-TR" b="1" i="1" dirty="0" err="1" smtClean="0">
                <a:solidFill>
                  <a:srgbClr val="00B050"/>
                </a:solidFill>
              </a:rPr>
              <a:t>DVT’de</a:t>
            </a:r>
            <a:r>
              <a:rPr lang="tr-TR" b="1" i="1" dirty="0" smtClean="0">
                <a:solidFill>
                  <a:srgbClr val="00B050"/>
                </a:solidFill>
              </a:rPr>
              <a:t> %50 azalma </a:t>
            </a:r>
            <a:endParaRPr lang="tr-TR" b="1" i="1" baseline="30000" dirty="0" smtClean="0">
              <a:solidFill>
                <a:srgbClr val="00B050"/>
              </a:solidFill>
            </a:endParaRPr>
          </a:p>
          <a:p>
            <a:pPr lvl="1"/>
            <a:r>
              <a:rPr lang="tr-TR" b="1" i="1" dirty="0" smtClean="0">
                <a:solidFill>
                  <a:srgbClr val="00B050"/>
                </a:solidFill>
              </a:rPr>
              <a:t>PE için yeterli sayıda hasta içeren veri yok</a:t>
            </a:r>
            <a:endParaRPr lang="tr-TR" b="1" i="1" dirty="0">
              <a:solidFill>
                <a:srgbClr val="00B050"/>
              </a:solidFill>
            </a:endParaRPr>
          </a:p>
          <a:p>
            <a:r>
              <a:rPr lang="tr-TR" dirty="0" smtClean="0"/>
              <a:t>Majör jinekolojik cerrahi sonrası IPC </a:t>
            </a:r>
            <a:r>
              <a:rPr lang="tr-TR" dirty="0" err="1" smtClean="0"/>
              <a:t>vs</a:t>
            </a:r>
            <a:r>
              <a:rPr lang="tr-TR" dirty="0" smtClean="0"/>
              <a:t> DMAH ve düşük doz </a:t>
            </a:r>
            <a:r>
              <a:rPr lang="tr-TR" dirty="0" err="1" smtClean="0"/>
              <a:t>heparin</a:t>
            </a:r>
            <a:r>
              <a:rPr lang="tr-TR" dirty="0" smtClean="0"/>
              <a:t> ile DVT oranında benzer etki</a:t>
            </a:r>
            <a:endParaRPr lang="tr-TR" baseline="30000" dirty="0" smtClean="0"/>
          </a:p>
          <a:p>
            <a:r>
              <a:rPr lang="tr-TR" dirty="0" smtClean="0"/>
              <a:t>IPC tüm </a:t>
            </a:r>
            <a:r>
              <a:rPr lang="tr-TR" dirty="0" err="1" smtClean="0"/>
              <a:t>perioperatif</a:t>
            </a:r>
            <a:r>
              <a:rPr lang="tr-TR" dirty="0" smtClean="0"/>
              <a:t> dönemde hasta tam mobilize olduğu zamana kadar takılı kalmalı</a:t>
            </a:r>
            <a:endParaRPr lang="tr-TR" baseline="30000" dirty="0" smtClean="0"/>
          </a:p>
          <a:p>
            <a:r>
              <a:rPr lang="tr-TR" dirty="0" smtClean="0"/>
              <a:t>Jinekolojik onkolojik cerrahi hastalarında VTE oranında 3 kat düşüş</a:t>
            </a:r>
            <a:endParaRPr lang="tr-TR" dirty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813" y="274638"/>
            <a:ext cx="3837482" cy="1896687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457200" y="5796171"/>
            <a:ext cx="781737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dirty="0" err="1"/>
              <a:t>Geerts</a:t>
            </a:r>
            <a:r>
              <a:rPr lang="tr-TR" sz="1050" dirty="0"/>
              <a:t> WH</a:t>
            </a:r>
            <a:r>
              <a:rPr lang="tr-TR" sz="1050" dirty="0" smtClean="0"/>
              <a:t>,, </a:t>
            </a:r>
            <a:r>
              <a:rPr lang="tr-TR" sz="1050" dirty="0"/>
              <a:t>et al. </a:t>
            </a:r>
            <a:r>
              <a:rPr lang="tr-TR" sz="1050" dirty="0" err="1"/>
              <a:t>Prevention</a:t>
            </a:r>
            <a:r>
              <a:rPr lang="tr-TR" sz="1050" dirty="0"/>
              <a:t> of </a:t>
            </a:r>
            <a:r>
              <a:rPr lang="tr-TR" sz="1050" dirty="0" err="1"/>
              <a:t>venous</a:t>
            </a:r>
            <a:r>
              <a:rPr lang="tr-TR" sz="1050" dirty="0"/>
              <a:t> </a:t>
            </a:r>
            <a:r>
              <a:rPr lang="tr-TR" sz="1050" dirty="0" err="1"/>
              <a:t>thromboembolism</a:t>
            </a:r>
            <a:r>
              <a:rPr lang="tr-TR" sz="1050" dirty="0"/>
              <a:t>: </a:t>
            </a:r>
            <a:r>
              <a:rPr lang="tr-TR" sz="1050" dirty="0" err="1"/>
              <a:t>the</a:t>
            </a:r>
            <a:r>
              <a:rPr lang="tr-TR" sz="1050" dirty="0"/>
              <a:t> </a:t>
            </a:r>
            <a:r>
              <a:rPr lang="tr-TR" sz="1050" dirty="0" err="1"/>
              <a:t>Seventh</a:t>
            </a:r>
            <a:r>
              <a:rPr lang="tr-TR" sz="1050" dirty="0"/>
              <a:t> ACCP Conference on </a:t>
            </a:r>
            <a:r>
              <a:rPr lang="tr-TR" sz="1050" dirty="0" err="1"/>
              <a:t>Antithrombotic</a:t>
            </a:r>
            <a:r>
              <a:rPr lang="tr-TR" sz="1050" dirty="0"/>
              <a:t> </a:t>
            </a:r>
            <a:r>
              <a:rPr lang="tr-TR" sz="1050" dirty="0" err="1"/>
              <a:t>and</a:t>
            </a:r>
            <a:r>
              <a:rPr lang="tr-TR" sz="1050" dirty="0"/>
              <a:t> </a:t>
            </a:r>
            <a:r>
              <a:rPr lang="tr-TR" sz="1050" dirty="0" err="1"/>
              <a:t>Thrombolytic</a:t>
            </a:r>
            <a:r>
              <a:rPr lang="tr-TR" sz="1050" dirty="0"/>
              <a:t> </a:t>
            </a:r>
            <a:r>
              <a:rPr lang="tr-TR" sz="1050" dirty="0" err="1"/>
              <a:t>Therapy</a:t>
            </a:r>
            <a:r>
              <a:rPr lang="tr-TR" sz="1050" dirty="0"/>
              <a:t>. </a:t>
            </a:r>
            <a:r>
              <a:rPr lang="tr-TR" sz="1050" dirty="0" err="1"/>
              <a:t>Chest</a:t>
            </a:r>
            <a:r>
              <a:rPr lang="tr-TR" sz="1050" dirty="0"/>
              <a:t> 2004;126(</a:t>
            </a:r>
            <a:r>
              <a:rPr lang="tr-TR" sz="1050" dirty="0" err="1"/>
              <a:t>suppl</a:t>
            </a:r>
            <a:r>
              <a:rPr lang="tr-TR" sz="1050" dirty="0"/>
              <a:t>): 338S–400S</a:t>
            </a:r>
            <a:r>
              <a:rPr lang="tr-TR" sz="1050" dirty="0" smtClean="0"/>
              <a:t>.</a:t>
            </a:r>
          </a:p>
          <a:p>
            <a:r>
              <a:rPr lang="tr-TR" sz="1050" dirty="0" err="1"/>
              <a:t>Ginzburg</a:t>
            </a:r>
            <a:r>
              <a:rPr lang="tr-TR" sz="1050" dirty="0"/>
              <a:t> E, </a:t>
            </a:r>
            <a:r>
              <a:rPr lang="tr-TR" sz="1050" dirty="0" smtClean="0"/>
              <a:t>et al. </a:t>
            </a:r>
            <a:r>
              <a:rPr lang="tr-TR" sz="1050" dirty="0" err="1"/>
              <a:t>Randomized</a:t>
            </a:r>
            <a:r>
              <a:rPr lang="tr-TR" sz="1050" dirty="0"/>
              <a:t> </a:t>
            </a:r>
            <a:r>
              <a:rPr lang="tr-TR" sz="1050" dirty="0" err="1"/>
              <a:t>clinical</a:t>
            </a:r>
            <a:r>
              <a:rPr lang="tr-TR" sz="1050" dirty="0"/>
              <a:t> </a:t>
            </a:r>
            <a:r>
              <a:rPr lang="tr-TR" sz="1050" dirty="0" err="1"/>
              <a:t>trial</a:t>
            </a:r>
            <a:r>
              <a:rPr lang="tr-TR" sz="1050" dirty="0"/>
              <a:t> of </a:t>
            </a:r>
            <a:r>
              <a:rPr lang="tr-TR" sz="1050" dirty="0" err="1"/>
              <a:t>intermittent</a:t>
            </a:r>
            <a:r>
              <a:rPr lang="tr-TR" sz="1050" dirty="0"/>
              <a:t> </a:t>
            </a:r>
            <a:r>
              <a:rPr lang="tr-TR" sz="1050" dirty="0" err="1"/>
              <a:t>pneumatic</a:t>
            </a:r>
            <a:r>
              <a:rPr lang="tr-TR" sz="1050" dirty="0"/>
              <a:t> </a:t>
            </a:r>
            <a:r>
              <a:rPr lang="tr-TR" sz="1050" dirty="0" err="1"/>
              <a:t>compression</a:t>
            </a:r>
            <a:r>
              <a:rPr lang="tr-TR" sz="1050" dirty="0"/>
              <a:t> </a:t>
            </a:r>
            <a:r>
              <a:rPr lang="tr-TR" sz="1050" dirty="0" err="1"/>
              <a:t>and</a:t>
            </a:r>
            <a:r>
              <a:rPr lang="tr-TR" sz="1050" dirty="0"/>
              <a:t> </a:t>
            </a:r>
            <a:r>
              <a:rPr lang="tr-TR" sz="1050" dirty="0" err="1"/>
              <a:t>low</a:t>
            </a:r>
            <a:r>
              <a:rPr lang="tr-TR" sz="1050" dirty="0"/>
              <a:t> </a:t>
            </a:r>
            <a:r>
              <a:rPr lang="tr-TR" sz="1050" dirty="0" err="1"/>
              <a:t>molecular</a:t>
            </a:r>
            <a:r>
              <a:rPr lang="tr-TR" sz="1050" dirty="0"/>
              <a:t> </a:t>
            </a:r>
            <a:r>
              <a:rPr lang="tr-TR" sz="1050" dirty="0" err="1"/>
              <a:t>weight</a:t>
            </a:r>
            <a:r>
              <a:rPr lang="tr-TR" sz="1050" dirty="0"/>
              <a:t> </a:t>
            </a:r>
            <a:r>
              <a:rPr lang="tr-TR" sz="1050" dirty="0" err="1"/>
              <a:t>heparin</a:t>
            </a:r>
            <a:r>
              <a:rPr lang="tr-TR" sz="1050" dirty="0"/>
              <a:t> in </a:t>
            </a:r>
            <a:r>
              <a:rPr lang="tr-TR" sz="1050" dirty="0" err="1"/>
              <a:t>trauma</a:t>
            </a:r>
            <a:r>
              <a:rPr lang="tr-TR" sz="1050" dirty="0"/>
              <a:t>. Miami </a:t>
            </a:r>
            <a:r>
              <a:rPr lang="tr-TR" sz="1050" dirty="0" err="1"/>
              <a:t>Deep</a:t>
            </a:r>
            <a:r>
              <a:rPr lang="tr-TR" sz="1050" dirty="0"/>
              <a:t> </a:t>
            </a:r>
            <a:r>
              <a:rPr lang="tr-TR" sz="1050" dirty="0" err="1"/>
              <a:t>Vein</a:t>
            </a:r>
            <a:r>
              <a:rPr lang="tr-TR" sz="1050" dirty="0"/>
              <a:t> </a:t>
            </a:r>
            <a:r>
              <a:rPr lang="tr-TR" sz="1050" dirty="0" err="1"/>
              <a:t>Thrombosis</a:t>
            </a:r>
            <a:r>
              <a:rPr lang="tr-TR" sz="1050" dirty="0"/>
              <a:t> </a:t>
            </a:r>
            <a:r>
              <a:rPr lang="tr-TR" sz="1050" dirty="0" err="1"/>
              <a:t>Study</a:t>
            </a:r>
            <a:r>
              <a:rPr lang="tr-TR" sz="1050" dirty="0"/>
              <a:t> </a:t>
            </a:r>
            <a:r>
              <a:rPr lang="tr-TR" sz="1050" dirty="0" err="1"/>
              <a:t>Group</a:t>
            </a:r>
            <a:r>
              <a:rPr lang="tr-TR" sz="1050" dirty="0"/>
              <a:t>. </a:t>
            </a:r>
            <a:r>
              <a:rPr lang="tr-TR" sz="1050" dirty="0" err="1"/>
              <a:t>Br</a:t>
            </a:r>
            <a:r>
              <a:rPr lang="tr-TR" sz="1050" dirty="0"/>
              <a:t> J </a:t>
            </a:r>
            <a:r>
              <a:rPr lang="tr-TR" sz="1050" dirty="0" err="1"/>
              <a:t>Surg</a:t>
            </a:r>
            <a:r>
              <a:rPr lang="tr-TR" sz="1050" dirty="0"/>
              <a:t> 2003;90:1338–44.</a:t>
            </a:r>
          </a:p>
          <a:p>
            <a:r>
              <a:rPr lang="tr-TR" sz="1050" dirty="0" err="1"/>
              <a:t>Clarke-Pearson</a:t>
            </a:r>
            <a:r>
              <a:rPr lang="tr-TR" sz="1050" dirty="0"/>
              <a:t> DL, </a:t>
            </a:r>
            <a:r>
              <a:rPr lang="tr-TR" sz="1050" dirty="0" err="1"/>
              <a:t>Synan</a:t>
            </a:r>
            <a:r>
              <a:rPr lang="tr-TR" sz="1050" dirty="0"/>
              <a:t> IS, </a:t>
            </a:r>
            <a:r>
              <a:rPr lang="tr-TR" sz="1050" dirty="0" err="1"/>
              <a:t>Hinshaw</a:t>
            </a:r>
            <a:r>
              <a:rPr lang="tr-TR" sz="1050" dirty="0"/>
              <a:t> WM, </a:t>
            </a:r>
            <a:r>
              <a:rPr lang="tr-TR" sz="1050" dirty="0" err="1"/>
              <a:t>Coleman</a:t>
            </a:r>
            <a:r>
              <a:rPr lang="tr-TR" sz="1050" dirty="0"/>
              <a:t> RE, </a:t>
            </a:r>
            <a:r>
              <a:rPr lang="tr-TR" sz="1050" dirty="0" err="1"/>
              <a:t>Creasman</a:t>
            </a:r>
            <a:r>
              <a:rPr lang="tr-TR" sz="1050" dirty="0"/>
              <a:t> WT. </a:t>
            </a:r>
            <a:r>
              <a:rPr lang="tr-TR" sz="1050" dirty="0" err="1"/>
              <a:t>Prevention</a:t>
            </a:r>
            <a:r>
              <a:rPr lang="tr-TR" sz="1050" dirty="0"/>
              <a:t> of </a:t>
            </a:r>
            <a:r>
              <a:rPr lang="tr-TR" sz="1050" dirty="0" err="1"/>
              <a:t>postoperative</a:t>
            </a:r>
            <a:r>
              <a:rPr lang="tr-TR" sz="1050" dirty="0"/>
              <a:t> </a:t>
            </a:r>
            <a:r>
              <a:rPr lang="tr-TR" sz="1050" dirty="0" err="1"/>
              <a:t>venous</a:t>
            </a:r>
            <a:r>
              <a:rPr lang="tr-TR" sz="1050" dirty="0"/>
              <a:t> </a:t>
            </a:r>
            <a:r>
              <a:rPr lang="tr-TR" sz="1050" dirty="0" err="1"/>
              <a:t>thromboembolism</a:t>
            </a:r>
            <a:r>
              <a:rPr lang="tr-TR" sz="1050" dirty="0"/>
              <a:t> </a:t>
            </a:r>
            <a:r>
              <a:rPr lang="tr-TR" sz="1050" dirty="0" err="1"/>
              <a:t>by</a:t>
            </a:r>
            <a:r>
              <a:rPr lang="tr-TR" sz="1050" dirty="0"/>
              <a:t> </a:t>
            </a:r>
            <a:r>
              <a:rPr lang="tr-TR" sz="1050" dirty="0" err="1"/>
              <a:t>external</a:t>
            </a:r>
            <a:r>
              <a:rPr lang="tr-TR" sz="1050" dirty="0"/>
              <a:t> </a:t>
            </a:r>
            <a:r>
              <a:rPr lang="tr-TR" sz="1050" dirty="0" err="1"/>
              <a:t>pneumatic</a:t>
            </a:r>
            <a:r>
              <a:rPr lang="tr-TR" sz="1050" dirty="0"/>
              <a:t> </a:t>
            </a:r>
            <a:r>
              <a:rPr lang="tr-TR" sz="1050" dirty="0" err="1"/>
              <a:t>calf</a:t>
            </a:r>
            <a:r>
              <a:rPr lang="tr-TR" sz="1050" dirty="0"/>
              <a:t> </a:t>
            </a:r>
            <a:r>
              <a:rPr lang="tr-TR" sz="1050" dirty="0" err="1"/>
              <a:t>compression</a:t>
            </a:r>
            <a:r>
              <a:rPr lang="tr-TR" sz="1050" dirty="0"/>
              <a:t> in </a:t>
            </a:r>
            <a:r>
              <a:rPr lang="tr-TR" sz="1050" dirty="0" err="1"/>
              <a:t>patients</a:t>
            </a:r>
            <a:r>
              <a:rPr lang="tr-TR" sz="1050" dirty="0"/>
              <a:t> </a:t>
            </a:r>
            <a:r>
              <a:rPr lang="tr-TR" sz="1050" dirty="0" err="1"/>
              <a:t>with</a:t>
            </a:r>
            <a:r>
              <a:rPr lang="tr-TR" sz="1050" dirty="0"/>
              <a:t> </a:t>
            </a:r>
            <a:r>
              <a:rPr lang="tr-TR" sz="1050" dirty="0" err="1"/>
              <a:t>gynecologic</a:t>
            </a:r>
            <a:r>
              <a:rPr lang="tr-TR" sz="1050" dirty="0"/>
              <a:t> </a:t>
            </a:r>
            <a:r>
              <a:rPr lang="tr-TR" sz="1050" dirty="0" err="1"/>
              <a:t>malignancy</a:t>
            </a:r>
            <a:r>
              <a:rPr lang="tr-TR" sz="1050" dirty="0"/>
              <a:t>. </a:t>
            </a:r>
            <a:r>
              <a:rPr lang="tr-TR" sz="1050" dirty="0" err="1"/>
              <a:t>Obstet</a:t>
            </a:r>
            <a:r>
              <a:rPr lang="tr-TR" sz="1050" dirty="0"/>
              <a:t> </a:t>
            </a:r>
            <a:r>
              <a:rPr lang="tr-TR" sz="1050" dirty="0" err="1"/>
              <a:t>Gynecol</a:t>
            </a:r>
            <a:r>
              <a:rPr lang="tr-TR" sz="1050" dirty="0"/>
              <a:t> 1984;63:92–8</a:t>
            </a:r>
            <a:r>
              <a:rPr lang="tr-TR" sz="1050" dirty="0" smtClean="0"/>
              <a:t>.</a:t>
            </a:r>
            <a:endParaRPr lang="tr-TR" sz="1050" dirty="0"/>
          </a:p>
        </p:txBody>
      </p:sp>
    </p:spTree>
    <p:extLst>
      <p:ext uri="{BB962C8B-B14F-4D97-AF65-F5344CB8AC3E}">
        <p14:creationId xmlns:p14="http://schemas.microsoft.com/office/powerpoint/2010/main" val="10646522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Heparin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73770"/>
            <a:ext cx="8229600" cy="4252393"/>
          </a:xfrm>
        </p:spPr>
        <p:txBody>
          <a:bodyPr>
            <a:normAutofit fontScale="70000" lnSpcReduction="20000"/>
          </a:bodyPr>
          <a:lstStyle/>
          <a:p>
            <a:r>
              <a:rPr lang="tr-TR" dirty="0" smtClean="0"/>
              <a:t>Düşük doz 10,000-15,000 ünite/gün </a:t>
            </a:r>
            <a:r>
              <a:rPr lang="tr-TR" dirty="0" err="1" smtClean="0"/>
              <a:t>Heparin</a:t>
            </a:r>
            <a:r>
              <a:rPr lang="tr-TR" dirty="0" smtClean="0"/>
              <a:t> hem etkin hem ucuz</a:t>
            </a:r>
            <a:endParaRPr lang="tr-TR" dirty="0"/>
          </a:p>
          <a:p>
            <a:r>
              <a:rPr lang="tr-TR" b="1" i="1" dirty="0" smtClean="0">
                <a:solidFill>
                  <a:srgbClr val="7030A0"/>
                </a:solidFill>
              </a:rPr>
              <a:t>Cerrahiden 2 saat önce; </a:t>
            </a:r>
            <a:r>
              <a:rPr lang="tr-TR" b="1" i="1" dirty="0" err="1" smtClean="0">
                <a:solidFill>
                  <a:srgbClr val="7030A0"/>
                </a:solidFill>
              </a:rPr>
              <a:t>postop</a:t>
            </a:r>
            <a:r>
              <a:rPr lang="tr-TR" b="1" i="1" dirty="0" smtClean="0">
                <a:solidFill>
                  <a:srgbClr val="7030A0"/>
                </a:solidFill>
              </a:rPr>
              <a:t> her 8-12 saatte bir devam edilir </a:t>
            </a:r>
            <a:endParaRPr lang="tr-TR" b="1" i="1" baseline="30000" dirty="0">
              <a:solidFill>
                <a:srgbClr val="7030A0"/>
              </a:solidFill>
            </a:endParaRPr>
          </a:p>
          <a:p>
            <a:pPr lvl="1"/>
            <a:r>
              <a:rPr lang="tr-TR" b="1" i="1" dirty="0" err="1" smtClean="0">
                <a:solidFill>
                  <a:srgbClr val="7030A0"/>
                </a:solidFill>
              </a:rPr>
              <a:t>Benign</a:t>
            </a:r>
            <a:r>
              <a:rPr lang="tr-TR" b="1" i="1" dirty="0" smtClean="0">
                <a:solidFill>
                  <a:srgbClr val="7030A0"/>
                </a:solidFill>
              </a:rPr>
              <a:t> jinekolojik cerrahide 12 saatte bir yeterli </a:t>
            </a:r>
          </a:p>
          <a:p>
            <a:pPr lvl="1"/>
            <a:r>
              <a:rPr lang="tr-TR" b="1" i="1" dirty="0" smtClean="0">
                <a:solidFill>
                  <a:srgbClr val="7030A0"/>
                </a:solidFill>
              </a:rPr>
              <a:t>Jinekolojik onkoloji hastalarında 5,000 ünite </a:t>
            </a:r>
            <a:r>
              <a:rPr lang="tr-TR" b="1" i="1" dirty="0" err="1" smtClean="0">
                <a:solidFill>
                  <a:srgbClr val="7030A0"/>
                </a:solidFill>
              </a:rPr>
              <a:t>preop</a:t>
            </a:r>
            <a:r>
              <a:rPr lang="tr-TR" b="1" i="1" dirty="0" smtClean="0">
                <a:solidFill>
                  <a:srgbClr val="7030A0"/>
                </a:solidFill>
              </a:rPr>
              <a:t> 2. saatte ve </a:t>
            </a:r>
            <a:r>
              <a:rPr lang="tr-TR" b="1" i="1" dirty="0" err="1" smtClean="0">
                <a:solidFill>
                  <a:srgbClr val="7030A0"/>
                </a:solidFill>
              </a:rPr>
              <a:t>postop</a:t>
            </a:r>
            <a:r>
              <a:rPr lang="tr-TR" b="1" i="1" dirty="0" smtClean="0">
                <a:solidFill>
                  <a:srgbClr val="7030A0"/>
                </a:solidFill>
              </a:rPr>
              <a:t> 8 saatte bir</a:t>
            </a:r>
            <a:endParaRPr lang="tr-TR" b="1" i="1" dirty="0">
              <a:solidFill>
                <a:srgbClr val="7030A0"/>
              </a:solidFill>
            </a:endParaRPr>
          </a:p>
          <a:p>
            <a:r>
              <a:rPr lang="tr-TR" dirty="0" err="1" smtClean="0"/>
              <a:t>Metaanaliz</a:t>
            </a:r>
            <a:r>
              <a:rPr lang="tr-TR" dirty="0" smtClean="0"/>
              <a:t> </a:t>
            </a:r>
          </a:p>
          <a:p>
            <a:pPr lvl="1"/>
            <a:r>
              <a:rPr lang="tr-TR" dirty="0" smtClean="0"/>
              <a:t>Ölüm riskinde %18 azalma </a:t>
            </a:r>
          </a:p>
          <a:p>
            <a:pPr lvl="1"/>
            <a:r>
              <a:rPr lang="tr-TR" dirty="0" smtClean="0"/>
              <a:t>Ölümcül PE riskinde %47 azalma </a:t>
            </a:r>
          </a:p>
          <a:p>
            <a:pPr lvl="1"/>
            <a:r>
              <a:rPr lang="tr-TR" dirty="0" smtClean="0"/>
              <a:t>Ölümcül olmayan PE riskinde %41 azalma</a:t>
            </a:r>
          </a:p>
          <a:p>
            <a:pPr lvl="1"/>
            <a:r>
              <a:rPr lang="tr-TR" dirty="0" smtClean="0"/>
              <a:t>Ölümcül olmayan majör kanama riskinde %57 artış</a:t>
            </a:r>
            <a:endParaRPr lang="tr-TR" dirty="0"/>
          </a:p>
          <a:p>
            <a:pPr lvl="1"/>
            <a:r>
              <a:rPr lang="tr-TR" dirty="0" smtClean="0"/>
              <a:t>Yara yeri </a:t>
            </a:r>
            <a:r>
              <a:rPr lang="tr-TR" dirty="0" err="1" smtClean="0"/>
              <a:t>hematom</a:t>
            </a:r>
            <a:r>
              <a:rPr lang="tr-TR" dirty="0" smtClean="0"/>
              <a:t> riskinde artış </a:t>
            </a:r>
          </a:p>
          <a:p>
            <a:pPr lvl="1"/>
            <a:endParaRPr lang="tr-TR" dirty="0"/>
          </a:p>
          <a:p>
            <a:pPr lvl="1"/>
            <a:r>
              <a:rPr lang="tr-TR" dirty="0" smtClean="0"/>
              <a:t>4 günden fazla verilirse </a:t>
            </a:r>
            <a:r>
              <a:rPr lang="tr-TR" dirty="0" err="1" smtClean="0"/>
              <a:t>trombositopeni</a:t>
            </a:r>
            <a:r>
              <a:rPr lang="tr-TR" dirty="0" smtClean="0"/>
              <a:t> açısından takip etmeli (%6)</a:t>
            </a:r>
            <a:endParaRPr lang="tr-TR" dirty="0"/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299804" y="5846165"/>
            <a:ext cx="83869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/>
              <a:t>Susan R. </a:t>
            </a:r>
            <a:r>
              <a:rPr lang="tr-TR" sz="1200" dirty="0" err="1"/>
              <a:t>Kahn</a:t>
            </a:r>
            <a:r>
              <a:rPr lang="tr-TR" sz="1200" dirty="0"/>
              <a:t>, MD; </a:t>
            </a:r>
            <a:r>
              <a:rPr lang="tr-TR" sz="1200" dirty="0" err="1"/>
              <a:t>Wendy</a:t>
            </a:r>
            <a:r>
              <a:rPr lang="tr-TR" sz="1200" dirty="0"/>
              <a:t> </a:t>
            </a:r>
            <a:r>
              <a:rPr lang="tr-TR" sz="1200" dirty="0" err="1"/>
              <a:t>Lim</a:t>
            </a:r>
            <a:r>
              <a:rPr lang="tr-TR" sz="1200" dirty="0"/>
              <a:t>, MD; Andrew S. </a:t>
            </a:r>
            <a:r>
              <a:rPr lang="tr-TR" sz="1200" dirty="0" err="1"/>
              <a:t>Dunn</a:t>
            </a:r>
            <a:r>
              <a:rPr lang="tr-TR" sz="1200" dirty="0"/>
              <a:t>, MD; Mary </a:t>
            </a:r>
            <a:r>
              <a:rPr lang="tr-TR" sz="1200" dirty="0" err="1"/>
              <a:t>Cushman</a:t>
            </a:r>
            <a:r>
              <a:rPr lang="tr-TR" sz="1200" dirty="0"/>
              <a:t>, MD; </a:t>
            </a:r>
            <a:r>
              <a:rPr lang="tr-TR" sz="1200" dirty="0" err="1"/>
              <a:t>Francesco</a:t>
            </a:r>
            <a:r>
              <a:rPr lang="tr-TR" sz="1200" dirty="0"/>
              <a:t> </a:t>
            </a:r>
            <a:r>
              <a:rPr lang="tr-TR" sz="1200" dirty="0" err="1"/>
              <a:t>Dentali</a:t>
            </a:r>
            <a:r>
              <a:rPr lang="tr-TR" sz="1200" dirty="0"/>
              <a:t>, MD; </a:t>
            </a:r>
            <a:r>
              <a:rPr lang="tr-TR" sz="1200" dirty="0" err="1"/>
              <a:t>Elie</a:t>
            </a:r>
            <a:r>
              <a:rPr lang="tr-TR" sz="1200" dirty="0"/>
              <a:t> A. </a:t>
            </a:r>
            <a:r>
              <a:rPr lang="tr-TR" sz="1200" dirty="0" err="1"/>
              <a:t>Akl</a:t>
            </a:r>
            <a:r>
              <a:rPr lang="tr-TR" sz="1200" dirty="0"/>
              <a:t>, MD, MPH, </a:t>
            </a:r>
            <a:r>
              <a:rPr lang="tr-TR" sz="1200" dirty="0" err="1"/>
              <a:t>PhD</a:t>
            </a:r>
            <a:r>
              <a:rPr lang="tr-TR" sz="1200" dirty="0"/>
              <a:t>; </a:t>
            </a:r>
            <a:r>
              <a:rPr lang="tr-TR" sz="1200" dirty="0" err="1"/>
              <a:t>Deborah</a:t>
            </a:r>
            <a:r>
              <a:rPr lang="tr-TR" sz="1200" dirty="0"/>
              <a:t> J. </a:t>
            </a:r>
            <a:r>
              <a:rPr lang="tr-TR" sz="1200" dirty="0" err="1"/>
              <a:t>Cook</a:t>
            </a:r>
            <a:r>
              <a:rPr lang="tr-TR" sz="1200" dirty="0"/>
              <a:t>, MD, </a:t>
            </a:r>
            <a:r>
              <a:rPr lang="tr-TR" sz="1200" dirty="0" err="1"/>
              <a:t>MSc</a:t>
            </a:r>
            <a:r>
              <a:rPr lang="tr-TR" sz="1200" dirty="0"/>
              <a:t>(</a:t>
            </a:r>
            <a:r>
              <a:rPr lang="tr-TR" sz="1200" dirty="0" err="1"/>
              <a:t>Epi</a:t>
            </a:r>
            <a:r>
              <a:rPr lang="tr-TR" sz="1200" dirty="0"/>
              <a:t>); </a:t>
            </a:r>
            <a:r>
              <a:rPr lang="tr-TR" sz="1200" dirty="0" err="1"/>
              <a:t>Alex</a:t>
            </a:r>
            <a:r>
              <a:rPr lang="tr-TR" sz="1200" dirty="0"/>
              <a:t> A. </a:t>
            </a:r>
            <a:r>
              <a:rPr lang="tr-TR" sz="1200" dirty="0" err="1"/>
              <a:t>Balekian</a:t>
            </a:r>
            <a:r>
              <a:rPr lang="tr-TR" sz="1200" dirty="0"/>
              <a:t>, MD, MSHS; </a:t>
            </a:r>
            <a:r>
              <a:rPr lang="tr-TR" sz="1200" dirty="0" err="1"/>
              <a:t>Russell</a:t>
            </a:r>
            <a:r>
              <a:rPr lang="tr-TR" sz="1200" dirty="0"/>
              <a:t> C. </a:t>
            </a:r>
            <a:r>
              <a:rPr lang="tr-TR" sz="1200" dirty="0" err="1"/>
              <a:t>Klein</a:t>
            </a:r>
            <a:r>
              <a:rPr lang="tr-TR" sz="1200" dirty="0"/>
              <a:t>, MD; </a:t>
            </a:r>
            <a:r>
              <a:rPr lang="tr-TR" sz="1200" dirty="0" err="1"/>
              <a:t>Hoang</a:t>
            </a:r>
            <a:r>
              <a:rPr lang="tr-TR" sz="1200" dirty="0"/>
              <a:t> Le, MD, FCCP; Sam </a:t>
            </a:r>
            <a:r>
              <a:rPr lang="tr-TR" sz="1200" dirty="0" err="1"/>
              <a:t>Schulman</a:t>
            </a:r>
            <a:r>
              <a:rPr lang="tr-TR" sz="1200" dirty="0"/>
              <a:t>, MD; M. Hassan Murad, MD, MPH </a:t>
            </a:r>
            <a:r>
              <a:rPr lang="tr-TR" sz="1200" dirty="0" err="1"/>
              <a:t>Prevention</a:t>
            </a:r>
            <a:r>
              <a:rPr lang="tr-TR" sz="1200" dirty="0"/>
              <a:t> of VTE in </a:t>
            </a:r>
            <a:r>
              <a:rPr lang="tr-TR" sz="1200" dirty="0" err="1"/>
              <a:t>Nonsurgical</a:t>
            </a:r>
            <a:r>
              <a:rPr lang="tr-TR" sz="1200" dirty="0"/>
              <a:t> </a:t>
            </a:r>
            <a:r>
              <a:rPr lang="tr-TR" sz="1200" dirty="0" err="1"/>
              <a:t>PatientsPrevention</a:t>
            </a:r>
            <a:r>
              <a:rPr lang="tr-TR" sz="1200" dirty="0"/>
              <a:t> of VTE in </a:t>
            </a:r>
            <a:r>
              <a:rPr lang="tr-TR" sz="1200" dirty="0" err="1"/>
              <a:t>Nonsurgical</a:t>
            </a:r>
            <a:r>
              <a:rPr lang="tr-TR" sz="1200" dirty="0"/>
              <a:t> </a:t>
            </a:r>
            <a:r>
              <a:rPr lang="tr-TR" sz="1200" dirty="0" err="1"/>
              <a:t>Patients</a:t>
            </a:r>
            <a:r>
              <a:rPr lang="tr-TR" sz="1200" dirty="0"/>
              <a:t>: </a:t>
            </a:r>
            <a:r>
              <a:rPr lang="tr-TR" sz="1200" dirty="0" err="1"/>
              <a:t>Antithrombotic</a:t>
            </a:r>
            <a:r>
              <a:rPr lang="tr-TR" sz="1200" dirty="0"/>
              <a:t> </a:t>
            </a:r>
            <a:r>
              <a:rPr lang="tr-TR" sz="1200" dirty="0" err="1"/>
              <a:t>Therapy</a:t>
            </a:r>
            <a:r>
              <a:rPr lang="tr-TR" sz="1200" dirty="0"/>
              <a:t> </a:t>
            </a:r>
            <a:r>
              <a:rPr lang="tr-TR" sz="1200" dirty="0" err="1"/>
              <a:t>and</a:t>
            </a:r>
            <a:r>
              <a:rPr lang="tr-TR" sz="1200" dirty="0"/>
              <a:t> </a:t>
            </a:r>
            <a:r>
              <a:rPr lang="tr-TR" sz="1200" dirty="0" err="1"/>
              <a:t>Prevention</a:t>
            </a:r>
            <a:r>
              <a:rPr lang="tr-TR" sz="1200" dirty="0"/>
              <a:t> of </a:t>
            </a:r>
            <a:r>
              <a:rPr lang="tr-TR" sz="1200" dirty="0" err="1"/>
              <a:t>Thrombosis</a:t>
            </a:r>
            <a:r>
              <a:rPr lang="tr-TR" sz="1200" dirty="0"/>
              <a:t>, 9th </a:t>
            </a:r>
            <a:r>
              <a:rPr lang="tr-TR" sz="1200" dirty="0" err="1"/>
              <a:t>ed</a:t>
            </a:r>
            <a:r>
              <a:rPr lang="tr-TR" sz="1200" dirty="0"/>
              <a:t>: </a:t>
            </a:r>
            <a:r>
              <a:rPr lang="tr-TR" sz="1200" dirty="0" err="1"/>
              <a:t>American</a:t>
            </a:r>
            <a:r>
              <a:rPr lang="tr-TR" sz="1200" dirty="0"/>
              <a:t> </a:t>
            </a:r>
            <a:r>
              <a:rPr lang="tr-TR" sz="1200" dirty="0" err="1"/>
              <a:t>College</a:t>
            </a:r>
            <a:r>
              <a:rPr lang="tr-TR" sz="1200" dirty="0"/>
              <a:t> of </a:t>
            </a:r>
            <a:r>
              <a:rPr lang="tr-TR" sz="1200" dirty="0" err="1"/>
              <a:t>Chest</a:t>
            </a:r>
            <a:r>
              <a:rPr lang="tr-TR" sz="1200" dirty="0"/>
              <a:t> </a:t>
            </a:r>
            <a:r>
              <a:rPr lang="tr-TR" sz="1200" dirty="0" err="1"/>
              <a:t>Physicians</a:t>
            </a:r>
            <a:r>
              <a:rPr lang="tr-TR" sz="1200" dirty="0"/>
              <a:t> </a:t>
            </a:r>
            <a:r>
              <a:rPr lang="tr-TR" sz="1200" dirty="0" err="1"/>
              <a:t>Evidence-Based</a:t>
            </a:r>
            <a:r>
              <a:rPr lang="tr-TR" sz="1200" dirty="0"/>
              <a:t> </a:t>
            </a:r>
            <a:r>
              <a:rPr lang="tr-TR" sz="1200" dirty="0" err="1"/>
              <a:t>Clinical</a:t>
            </a:r>
            <a:r>
              <a:rPr lang="tr-TR" sz="1200" dirty="0"/>
              <a:t> </a:t>
            </a:r>
            <a:r>
              <a:rPr lang="tr-TR" sz="1200" dirty="0" err="1"/>
              <a:t>Practice</a:t>
            </a:r>
            <a:r>
              <a:rPr lang="tr-TR" sz="1200" dirty="0"/>
              <a:t> </a:t>
            </a:r>
            <a:r>
              <a:rPr lang="tr-TR" sz="1200" dirty="0" err="1"/>
              <a:t>Guidelines</a:t>
            </a:r>
            <a:r>
              <a:rPr lang="tr-TR" sz="1200" dirty="0" smtClean="0"/>
              <a:t>.</a:t>
            </a:r>
            <a:endParaRPr lang="tr-TR" sz="1200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0170" y="264888"/>
            <a:ext cx="1326630" cy="144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1903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78118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Düşük Molekül Ağırlıklı </a:t>
            </a:r>
            <a:r>
              <a:rPr lang="tr-TR" dirty="0" err="1" smtClean="0"/>
              <a:t>Heparinler</a:t>
            </a:r>
            <a:r>
              <a:rPr lang="tr-TR" dirty="0" smtClean="0"/>
              <a:t> (DMAH)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426802"/>
          </a:xfrm>
        </p:spPr>
        <p:txBody>
          <a:bodyPr>
            <a:normAutofit fontScale="85000" lnSpcReduction="20000"/>
          </a:bodyPr>
          <a:lstStyle/>
          <a:p>
            <a:r>
              <a:rPr lang="tr-TR" dirty="0" err="1" smtClean="0"/>
              <a:t>Profilaksi</a:t>
            </a:r>
            <a:r>
              <a:rPr lang="tr-TR" dirty="0" smtClean="0"/>
              <a:t> için etkin </a:t>
            </a:r>
            <a:endParaRPr lang="tr-TR" dirty="0"/>
          </a:p>
          <a:p>
            <a:r>
              <a:rPr lang="tr-TR" b="1" dirty="0" smtClean="0">
                <a:solidFill>
                  <a:srgbClr val="0070C0"/>
                </a:solidFill>
              </a:rPr>
              <a:t>Günlük tek doz, </a:t>
            </a:r>
            <a:r>
              <a:rPr lang="tr-TR" b="1" dirty="0" err="1" smtClean="0">
                <a:solidFill>
                  <a:srgbClr val="0070C0"/>
                </a:solidFill>
              </a:rPr>
              <a:t>bioyararlanım</a:t>
            </a:r>
            <a:r>
              <a:rPr lang="tr-TR" b="1" dirty="0" smtClean="0">
                <a:solidFill>
                  <a:srgbClr val="0070C0"/>
                </a:solidFill>
              </a:rPr>
              <a:t> daha yüksek, yarılanma ömrü daha uzun</a:t>
            </a:r>
            <a:r>
              <a:rPr lang="tr-TR" dirty="0" smtClean="0"/>
              <a:t> </a:t>
            </a:r>
          </a:p>
          <a:p>
            <a:r>
              <a:rPr lang="tr-TR" b="1" i="1" dirty="0" smtClean="0">
                <a:solidFill>
                  <a:srgbClr val="00B0F0"/>
                </a:solidFill>
              </a:rPr>
              <a:t>VTE riskini düşürmede </a:t>
            </a:r>
            <a:r>
              <a:rPr lang="tr-TR" b="1" i="1" dirty="0" err="1" smtClean="0">
                <a:solidFill>
                  <a:srgbClr val="00B0F0"/>
                </a:solidFill>
              </a:rPr>
              <a:t>heparin</a:t>
            </a:r>
            <a:r>
              <a:rPr lang="tr-TR" b="1" i="1" dirty="0" smtClean="0">
                <a:solidFill>
                  <a:srgbClr val="00B0F0"/>
                </a:solidFill>
              </a:rPr>
              <a:t> kadar etkin.</a:t>
            </a:r>
            <a:r>
              <a:rPr lang="tr-TR" dirty="0" smtClean="0"/>
              <a:t> </a:t>
            </a:r>
            <a:r>
              <a:rPr lang="tr-TR" b="1" i="1" dirty="0" err="1" smtClean="0">
                <a:solidFill>
                  <a:srgbClr val="00B0F0"/>
                </a:solidFill>
              </a:rPr>
              <a:t>Prospektif</a:t>
            </a:r>
            <a:r>
              <a:rPr lang="tr-TR" b="1" i="1" dirty="0" smtClean="0">
                <a:solidFill>
                  <a:srgbClr val="00B0F0"/>
                </a:solidFill>
              </a:rPr>
              <a:t> çalışmalarda DMAH ile VTE </a:t>
            </a:r>
            <a:r>
              <a:rPr lang="tr-TR" b="1" i="1" dirty="0" err="1" smtClean="0">
                <a:solidFill>
                  <a:srgbClr val="00B0F0"/>
                </a:solidFill>
              </a:rPr>
              <a:t>insidansı</a:t>
            </a:r>
            <a:r>
              <a:rPr lang="tr-TR" b="1" i="1" dirty="0" smtClean="0">
                <a:solidFill>
                  <a:srgbClr val="00B0F0"/>
                </a:solidFill>
              </a:rPr>
              <a:t> %2 </a:t>
            </a:r>
            <a:r>
              <a:rPr lang="tr-TR" baseline="30000" dirty="0"/>
              <a:t> </a:t>
            </a:r>
            <a:endParaRPr lang="tr-TR" dirty="0"/>
          </a:p>
          <a:p>
            <a:r>
              <a:rPr lang="tr-TR" dirty="0" smtClean="0"/>
              <a:t>İlk çalışmalarda </a:t>
            </a:r>
            <a:r>
              <a:rPr lang="tr-TR" dirty="0" err="1" smtClean="0"/>
              <a:t>perioperatif</a:t>
            </a:r>
            <a:r>
              <a:rPr lang="tr-TR" dirty="0" smtClean="0"/>
              <a:t> kanama ve yarar yeri </a:t>
            </a:r>
            <a:r>
              <a:rPr lang="tr-TR" dirty="0" err="1" smtClean="0"/>
              <a:t>hematomu</a:t>
            </a:r>
            <a:r>
              <a:rPr lang="tr-TR" dirty="0" smtClean="0"/>
              <a:t> oranı düşük </a:t>
            </a:r>
          </a:p>
          <a:p>
            <a:pPr lvl="1"/>
            <a:r>
              <a:rPr lang="tr-TR" dirty="0" smtClean="0"/>
              <a:t>Düşük </a:t>
            </a:r>
            <a:r>
              <a:rPr lang="tr-TR" dirty="0" err="1" smtClean="0"/>
              <a:t>antitrombin</a:t>
            </a:r>
            <a:r>
              <a:rPr lang="tr-TR" dirty="0" smtClean="0"/>
              <a:t> aktivitesi ve artmış </a:t>
            </a:r>
            <a:r>
              <a:rPr lang="tr-TR" dirty="0" err="1" smtClean="0"/>
              <a:t>antifaktör</a:t>
            </a:r>
            <a:r>
              <a:rPr lang="tr-TR" dirty="0" smtClean="0"/>
              <a:t> </a:t>
            </a:r>
            <a:r>
              <a:rPr lang="tr-TR" dirty="0" err="1" smtClean="0"/>
              <a:t>Xa</a:t>
            </a:r>
            <a:endParaRPr lang="tr-TR" dirty="0" smtClean="0"/>
          </a:p>
          <a:p>
            <a:pPr lvl="1"/>
            <a:r>
              <a:rPr lang="tr-TR" dirty="0" err="1" smtClean="0"/>
              <a:t>Enoksaparin</a:t>
            </a:r>
            <a:r>
              <a:rPr lang="tr-TR" dirty="0" smtClean="0"/>
              <a:t> ve </a:t>
            </a:r>
            <a:r>
              <a:rPr lang="tr-TR" dirty="0" err="1" smtClean="0"/>
              <a:t>bemiparin</a:t>
            </a:r>
            <a:r>
              <a:rPr lang="tr-TR" dirty="0" smtClean="0"/>
              <a:t> yüksek anti </a:t>
            </a:r>
            <a:r>
              <a:rPr lang="tr-TR" dirty="0" err="1" smtClean="0"/>
              <a:t>Xa</a:t>
            </a:r>
            <a:r>
              <a:rPr lang="tr-TR" dirty="0" smtClean="0"/>
              <a:t> etkinliği gösteriyor ancak kanama komplikasyonları eşit </a:t>
            </a:r>
          </a:p>
          <a:p>
            <a:r>
              <a:rPr lang="tr-TR" dirty="0" err="1" smtClean="0"/>
              <a:t>Trombositopeni</a:t>
            </a:r>
            <a:r>
              <a:rPr lang="tr-TR" dirty="0" smtClean="0"/>
              <a:t> çok nadir; taramaya gerek yok</a:t>
            </a:r>
            <a:r>
              <a:rPr lang="tr-TR" baseline="30000" dirty="0"/>
              <a:t> </a:t>
            </a:r>
            <a:endParaRPr lang="tr-TR" baseline="30000" dirty="0" smtClean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615" y="128337"/>
            <a:ext cx="1375024" cy="1980488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543393" y="6027003"/>
            <a:ext cx="7676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Holzheimer</a:t>
            </a:r>
            <a:r>
              <a:rPr lang="tr-TR" sz="1200" dirty="0"/>
              <a:t> RG. </a:t>
            </a:r>
            <a:r>
              <a:rPr lang="tr-TR" sz="1200" dirty="0" err="1"/>
              <a:t>Prophylaxis</a:t>
            </a:r>
            <a:r>
              <a:rPr lang="tr-TR" sz="1200" dirty="0"/>
              <a:t> of </a:t>
            </a:r>
            <a:r>
              <a:rPr lang="tr-TR" sz="1200" dirty="0" err="1"/>
              <a:t>thrombosis</a:t>
            </a:r>
            <a:r>
              <a:rPr lang="tr-TR" sz="1200" dirty="0"/>
              <a:t> </a:t>
            </a:r>
            <a:r>
              <a:rPr lang="tr-TR" sz="1200" dirty="0" err="1"/>
              <a:t>with</a:t>
            </a:r>
            <a:r>
              <a:rPr lang="tr-TR" sz="1200" dirty="0"/>
              <a:t> </a:t>
            </a:r>
            <a:r>
              <a:rPr lang="tr-TR" sz="1200" dirty="0" err="1"/>
              <a:t>low-molecular-weight</a:t>
            </a:r>
            <a:r>
              <a:rPr lang="tr-TR" sz="1200" dirty="0"/>
              <a:t> </a:t>
            </a:r>
            <a:r>
              <a:rPr lang="tr-TR" sz="1200" dirty="0" err="1"/>
              <a:t>heparin</a:t>
            </a:r>
            <a:r>
              <a:rPr lang="tr-TR" sz="1200" dirty="0"/>
              <a:t> (LMWH). </a:t>
            </a:r>
            <a:r>
              <a:rPr lang="tr-TR" sz="1200" dirty="0" err="1"/>
              <a:t>Eur</a:t>
            </a:r>
            <a:r>
              <a:rPr lang="tr-TR" sz="1200" dirty="0"/>
              <a:t> J </a:t>
            </a:r>
            <a:r>
              <a:rPr lang="tr-TR" sz="1200" dirty="0" err="1"/>
              <a:t>Med</a:t>
            </a:r>
            <a:r>
              <a:rPr lang="tr-TR" sz="1200" dirty="0"/>
              <a:t> </a:t>
            </a:r>
            <a:r>
              <a:rPr lang="tr-TR" sz="1200" dirty="0" err="1"/>
              <a:t>Res</a:t>
            </a:r>
            <a:r>
              <a:rPr lang="tr-TR" sz="1200" dirty="0"/>
              <a:t> 2004;9:150–70</a:t>
            </a:r>
            <a:r>
              <a:rPr lang="tr-TR" sz="1200" dirty="0" smtClean="0"/>
              <a:t>.</a:t>
            </a:r>
          </a:p>
          <a:p>
            <a:r>
              <a:rPr lang="tr-TR" sz="1200" dirty="0"/>
              <a:t>Susan R. </a:t>
            </a:r>
            <a:r>
              <a:rPr lang="tr-TR" sz="1200" dirty="0" err="1"/>
              <a:t>Kahn</a:t>
            </a:r>
            <a:r>
              <a:rPr lang="tr-TR" sz="1200" dirty="0"/>
              <a:t>, MD; </a:t>
            </a:r>
            <a:r>
              <a:rPr lang="tr-TR" sz="1200" dirty="0" smtClean="0"/>
              <a:t>et al.  </a:t>
            </a:r>
            <a:r>
              <a:rPr lang="tr-TR" sz="1200" dirty="0" err="1"/>
              <a:t>Prevention</a:t>
            </a:r>
            <a:r>
              <a:rPr lang="tr-TR" sz="1200" dirty="0"/>
              <a:t> of VTE in </a:t>
            </a:r>
            <a:r>
              <a:rPr lang="tr-TR" sz="1200" dirty="0" err="1"/>
              <a:t>Nonsurgical</a:t>
            </a:r>
            <a:r>
              <a:rPr lang="tr-TR" sz="1200" dirty="0"/>
              <a:t> </a:t>
            </a:r>
            <a:r>
              <a:rPr lang="tr-TR" sz="1200" dirty="0" err="1"/>
              <a:t>PatientsPrevention</a:t>
            </a:r>
            <a:r>
              <a:rPr lang="tr-TR" sz="1200" dirty="0"/>
              <a:t> of VTE in </a:t>
            </a:r>
            <a:r>
              <a:rPr lang="tr-TR" sz="1200" dirty="0" err="1"/>
              <a:t>Nonsurgical</a:t>
            </a:r>
            <a:r>
              <a:rPr lang="tr-TR" sz="1200" dirty="0"/>
              <a:t> </a:t>
            </a:r>
            <a:r>
              <a:rPr lang="tr-TR" sz="1200" dirty="0" err="1"/>
              <a:t>Patients</a:t>
            </a:r>
            <a:r>
              <a:rPr lang="tr-TR" sz="1200" dirty="0"/>
              <a:t>: </a:t>
            </a:r>
            <a:r>
              <a:rPr lang="tr-TR" sz="1200" dirty="0" err="1"/>
              <a:t>Antithrombotic</a:t>
            </a:r>
            <a:r>
              <a:rPr lang="tr-TR" sz="1200" dirty="0"/>
              <a:t> </a:t>
            </a:r>
            <a:r>
              <a:rPr lang="tr-TR" sz="1200" dirty="0" err="1"/>
              <a:t>Therapy</a:t>
            </a:r>
            <a:r>
              <a:rPr lang="tr-TR" sz="1200" dirty="0"/>
              <a:t> </a:t>
            </a:r>
            <a:r>
              <a:rPr lang="tr-TR" sz="1200" dirty="0" err="1"/>
              <a:t>and</a:t>
            </a:r>
            <a:r>
              <a:rPr lang="tr-TR" sz="1200" dirty="0"/>
              <a:t> </a:t>
            </a:r>
            <a:r>
              <a:rPr lang="tr-TR" sz="1200" dirty="0" err="1"/>
              <a:t>Prevention</a:t>
            </a:r>
            <a:r>
              <a:rPr lang="tr-TR" sz="1200" dirty="0"/>
              <a:t> of </a:t>
            </a:r>
            <a:r>
              <a:rPr lang="tr-TR" sz="1200" dirty="0" err="1"/>
              <a:t>Thrombosis</a:t>
            </a:r>
            <a:r>
              <a:rPr lang="tr-TR" sz="1200" dirty="0"/>
              <a:t>, 9th </a:t>
            </a:r>
            <a:r>
              <a:rPr lang="tr-TR" sz="1200" dirty="0" err="1"/>
              <a:t>ed</a:t>
            </a:r>
            <a:r>
              <a:rPr lang="tr-TR" sz="1200" dirty="0"/>
              <a:t>: </a:t>
            </a:r>
            <a:r>
              <a:rPr lang="tr-TR" sz="1200" dirty="0" err="1"/>
              <a:t>American</a:t>
            </a:r>
            <a:r>
              <a:rPr lang="tr-TR" sz="1200" dirty="0"/>
              <a:t> </a:t>
            </a:r>
            <a:r>
              <a:rPr lang="tr-TR" sz="1200" dirty="0" err="1"/>
              <a:t>College</a:t>
            </a:r>
            <a:r>
              <a:rPr lang="tr-TR" sz="1200" dirty="0"/>
              <a:t> of </a:t>
            </a:r>
            <a:r>
              <a:rPr lang="tr-TR" sz="1200" dirty="0" err="1"/>
              <a:t>Chest</a:t>
            </a:r>
            <a:r>
              <a:rPr lang="tr-TR" sz="1200" dirty="0"/>
              <a:t> </a:t>
            </a:r>
            <a:r>
              <a:rPr lang="tr-TR" sz="1200" dirty="0" err="1"/>
              <a:t>Physicians</a:t>
            </a:r>
            <a:r>
              <a:rPr lang="tr-TR" sz="1200" dirty="0"/>
              <a:t> </a:t>
            </a:r>
            <a:r>
              <a:rPr lang="tr-TR" sz="1200" dirty="0" err="1"/>
              <a:t>Evidence-Based</a:t>
            </a:r>
            <a:r>
              <a:rPr lang="tr-TR" sz="1200" dirty="0"/>
              <a:t> </a:t>
            </a:r>
            <a:r>
              <a:rPr lang="tr-TR" sz="1200" dirty="0" err="1"/>
              <a:t>Clinical</a:t>
            </a:r>
            <a:r>
              <a:rPr lang="tr-TR" sz="1200" dirty="0"/>
              <a:t> </a:t>
            </a:r>
            <a:r>
              <a:rPr lang="tr-TR" sz="1200" dirty="0" err="1"/>
              <a:t>Practice</a:t>
            </a:r>
            <a:r>
              <a:rPr lang="tr-TR" sz="1200" dirty="0"/>
              <a:t> </a:t>
            </a:r>
            <a:r>
              <a:rPr lang="tr-TR" sz="1200" dirty="0" err="1"/>
              <a:t>Guidelines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12432428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642910" y="214290"/>
            <a:ext cx="7745546" cy="714380"/>
          </a:xfrm>
        </p:spPr>
        <p:txBody>
          <a:bodyPr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pPr algn="ctr">
              <a:spcBef>
                <a:spcPts val="0"/>
              </a:spcBef>
              <a:defRPr/>
            </a:pPr>
            <a:r>
              <a:rPr lang="tr-TR" sz="2800" i="1" smtClean="0">
                <a:solidFill>
                  <a:schemeClr val="tx2">
                    <a:shade val="85000"/>
                    <a:satMod val="150000"/>
                  </a:schemeClr>
                </a:solidFill>
              </a:rPr>
              <a:t>DMAH Tipleri</a:t>
            </a:r>
            <a:endParaRPr lang="tr-TR" sz="2800" i="1" dirty="0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graphicFrame>
        <p:nvGraphicFramePr>
          <p:cNvPr id="5" name="4 İçerik Yer Tutucusu"/>
          <p:cNvGraphicFramePr>
            <a:graphicFrameLocks noGrp="1"/>
          </p:cNvGraphicFramePr>
          <p:nvPr>
            <p:ph idx="1"/>
          </p:nvPr>
        </p:nvGraphicFramePr>
        <p:xfrm>
          <a:off x="-2" y="1120364"/>
          <a:ext cx="9144002" cy="5462814"/>
        </p:xfrm>
        <a:graphic>
          <a:graphicData uri="http://schemas.openxmlformats.org/drawingml/2006/table">
            <a:tbl>
              <a:tblPr firstRow="1" bandRow="1">
                <a:tableStyleId>{E929F9F4-4A8F-4326-A1B4-22849713DDAB}</a:tableStyleId>
              </a:tblPr>
              <a:tblGrid>
                <a:gridCol w="2049465"/>
                <a:gridCol w="1695028"/>
                <a:gridCol w="2205767"/>
                <a:gridCol w="1890657"/>
                <a:gridCol w="1303085"/>
              </a:tblGrid>
              <a:tr h="746530"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DMAH</a:t>
                      </a:r>
                      <a:endParaRPr lang="tr-TR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Molekül ağırlığı (Da)</a:t>
                      </a:r>
                      <a:endParaRPr lang="tr-TR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Anti–</a:t>
                      </a:r>
                      <a:r>
                        <a:rPr lang="tr-TR" sz="2000" dirty="0" err="1" smtClean="0"/>
                        <a:t>Xa</a:t>
                      </a:r>
                      <a:r>
                        <a:rPr lang="tr-TR" sz="2000" dirty="0" smtClean="0"/>
                        <a:t> : Anti–</a:t>
                      </a:r>
                      <a:r>
                        <a:rPr lang="tr-TR" sz="2000" dirty="0" err="1" smtClean="0"/>
                        <a:t>IIa</a:t>
                      </a:r>
                      <a:r>
                        <a:rPr lang="tr-TR" sz="2000" dirty="0" smtClean="0"/>
                        <a:t>  </a:t>
                      </a:r>
                      <a:endParaRPr lang="tr-TR" sz="200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err="1" smtClean="0"/>
                        <a:t>Biyoyararlanım</a:t>
                      </a:r>
                      <a:endParaRPr lang="tr-TR" sz="2000" dirty="0" smtClean="0"/>
                    </a:p>
                    <a:p>
                      <a:pPr algn="ctr"/>
                      <a:r>
                        <a:rPr lang="tr-TR" sz="2000" dirty="0" smtClean="0"/>
                        <a:t>(</a:t>
                      </a:r>
                      <a:r>
                        <a:rPr lang="tr-TR" sz="2000" dirty="0" err="1" smtClean="0"/>
                        <a:t>sc</a:t>
                      </a:r>
                      <a:r>
                        <a:rPr lang="tr-TR" sz="2000" baseline="0" dirty="0" smtClean="0"/>
                        <a:t> uygulama)</a:t>
                      </a:r>
                      <a:endParaRPr lang="tr-TR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Yarı</a:t>
                      </a:r>
                      <a:r>
                        <a:rPr lang="tr-TR" sz="2000" baseline="0" dirty="0" smtClean="0"/>
                        <a:t> </a:t>
                      </a:r>
                      <a:r>
                        <a:rPr lang="tr-TR" sz="2000" dirty="0" smtClean="0"/>
                        <a:t>ömür (</a:t>
                      </a:r>
                      <a:r>
                        <a:rPr lang="tr-TR" sz="2000" dirty="0" err="1" smtClean="0"/>
                        <a:t>sa</a:t>
                      </a:r>
                      <a:r>
                        <a:rPr lang="tr-TR" sz="2000" dirty="0" smtClean="0"/>
                        <a:t>)</a:t>
                      </a:r>
                      <a:endParaRPr lang="tr-TR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</a:tr>
              <a:tr h="830820">
                <a:tc>
                  <a:txBody>
                    <a:bodyPr/>
                    <a:lstStyle/>
                    <a:p>
                      <a:r>
                        <a:rPr lang="tr-TR" sz="2000" b="0" dirty="0" err="1" smtClean="0">
                          <a:solidFill>
                            <a:schemeClr val="bg1"/>
                          </a:solidFill>
                        </a:rPr>
                        <a:t>Bemiparin</a:t>
                      </a:r>
                      <a:endParaRPr lang="tr-TR" sz="2000" b="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 smtClean="0">
                          <a:solidFill>
                            <a:schemeClr val="bg1"/>
                          </a:solidFill>
                        </a:rPr>
                        <a:t>3600</a:t>
                      </a:r>
                      <a:endParaRPr lang="tr-TR" sz="2000" b="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tr-TR" sz="2000" b="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 smtClean="0">
                          <a:solidFill>
                            <a:schemeClr val="bg1"/>
                          </a:solidFill>
                        </a:rPr>
                        <a:t>96%</a:t>
                      </a:r>
                      <a:endParaRPr lang="tr-TR" sz="2000" b="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b="0" dirty="0" smtClean="0">
                          <a:solidFill>
                            <a:schemeClr val="bg1"/>
                          </a:solidFill>
                        </a:rPr>
                        <a:t>5,3</a:t>
                      </a:r>
                      <a:endParaRPr lang="tr-TR" sz="2000" b="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</a:tr>
              <a:tr h="746531">
                <a:tc>
                  <a:txBody>
                    <a:bodyPr/>
                    <a:lstStyle/>
                    <a:p>
                      <a:r>
                        <a:rPr lang="tr-TR" sz="2000" dirty="0" err="1" smtClean="0"/>
                        <a:t>Enoksaparin</a:t>
                      </a:r>
                      <a:endParaRPr lang="tr-TR" sz="20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smtClean="0"/>
                        <a:t>4500</a:t>
                      </a:r>
                      <a:endParaRPr lang="tr-TR" sz="200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smtClean="0"/>
                        <a:t>4</a:t>
                      </a:r>
                      <a:endParaRPr lang="tr-TR" sz="200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92%</a:t>
                      </a:r>
                      <a:endParaRPr lang="tr-TR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4,3</a:t>
                      </a:r>
                      <a:endParaRPr lang="tr-TR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</a:tr>
              <a:tr h="1017995">
                <a:tc>
                  <a:txBody>
                    <a:bodyPr/>
                    <a:lstStyle/>
                    <a:p>
                      <a:r>
                        <a:rPr lang="tr-TR" sz="2000" dirty="0" err="1" smtClean="0"/>
                        <a:t>Nadroparin</a:t>
                      </a:r>
                      <a:endParaRPr lang="tr-TR" sz="20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4300</a:t>
                      </a:r>
                      <a:endParaRPr lang="tr-TR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4</a:t>
                      </a:r>
                      <a:endParaRPr lang="tr-TR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89 – 98%</a:t>
                      </a:r>
                      <a:endParaRPr lang="tr-TR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smtClean="0"/>
                        <a:t>3,7</a:t>
                      </a:r>
                      <a:endParaRPr lang="tr-TR" sz="200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</a:tr>
              <a:tr h="657866">
                <a:tc>
                  <a:txBody>
                    <a:bodyPr/>
                    <a:lstStyle/>
                    <a:p>
                      <a:r>
                        <a:rPr lang="tr-TR" sz="2000" dirty="0" err="1" smtClean="0"/>
                        <a:t>Dalteparin</a:t>
                      </a:r>
                      <a:endParaRPr lang="tr-TR" sz="20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6000</a:t>
                      </a:r>
                      <a:endParaRPr lang="tr-TR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3</a:t>
                      </a:r>
                      <a:endParaRPr lang="tr-TR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87%</a:t>
                      </a:r>
                      <a:endParaRPr lang="tr-TR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smtClean="0"/>
                        <a:t>2,8</a:t>
                      </a:r>
                      <a:endParaRPr lang="tr-TR" sz="200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</a:tr>
              <a:tr h="762032">
                <a:tc>
                  <a:txBody>
                    <a:bodyPr/>
                    <a:lstStyle/>
                    <a:p>
                      <a:r>
                        <a:rPr lang="tr-TR" sz="2000" dirty="0" err="1" smtClean="0"/>
                        <a:t>Tinzaparin</a:t>
                      </a:r>
                      <a:endParaRPr lang="tr-TR" sz="20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smtClean="0"/>
                        <a:t>6500</a:t>
                      </a:r>
                      <a:endParaRPr lang="tr-TR" sz="200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smtClean="0"/>
                        <a:t>2</a:t>
                      </a:r>
                      <a:endParaRPr lang="tr-TR" sz="200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87%</a:t>
                      </a:r>
                      <a:endParaRPr lang="tr-TR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3,0</a:t>
                      </a:r>
                      <a:endParaRPr lang="tr-TR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</a:tr>
              <a:tr h="486017">
                <a:tc>
                  <a:txBody>
                    <a:bodyPr/>
                    <a:lstStyle/>
                    <a:p>
                      <a:r>
                        <a:rPr lang="tr-TR" sz="2000" dirty="0" smtClean="0"/>
                        <a:t>UFH</a:t>
                      </a:r>
                      <a:r>
                        <a:rPr lang="tr-TR" sz="2000" baseline="0" dirty="0" smtClean="0"/>
                        <a:t> </a:t>
                      </a:r>
                      <a:r>
                        <a:rPr lang="tr-TR" sz="2000" dirty="0" smtClean="0"/>
                        <a:t>(Standart</a:t>
                      </a:r>
                      <a:r>
                        <a:rPr lang="tr-TR" sz="2000" baseline="0" dirty="0" smtClean="0"/>
                        <a:t> </a:t>
                      </a:r>
                      <a:r>
                        <a:rPr lang="tr-TR" sz="2000" baseline="0" dirty="0" err="1" smtClean="0"/>
                        <a:t>Heparin</a:t>
                      </a:r>
                      <a:r>
                        <a:rPr lang="tr-TR" sz="2000" baseline="0" dirty="0" smtClean="0"/>
                        <a:t>)</a:t>
                      </a:r>
                      <a:endParaRPr lang="tr-TR"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15000</a:t>
                      </a:r>
                      <a:endParaRPr lang="tr-TR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1</a:t>
                      </a:r>
                      <a:endParaRPr lang="tr-TR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tr-TR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 smtClean="0"/>
                        <a:t>1</a:t>
                      </a:r>
                      <a:endParaRPr lang="tr-TR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6 Dikdörtgen"/>
          <p:cNvSpPr/>
          <p:nvPr/>
        </p:nvSpPr>
        <p:spPr>
          <a:xfrm>
            <a:off x="2987824" y="6565612"/>
            <a:ext cx="5904656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300" b="1" i="1" dirty="0" err="1">
                <a:latin typeface="Calibri" pitchFamily="34" charset="0"/>
              </a:rPr>
              <a:t>Expert</a:t>
            </a:r>
            <a:r>
              <a:rPr lang="tr-TR" sz="1300" b="1" i="1" dirty="0">
                <a:latin typeface="Calibri" pitchFamily="34" charset="0"/>
              </a:rPr>
              <a:t> </a:t>
            </a:r>
            <a:r>
              <a:rPr lang="tr-TR" sz="1300" b="1" i="1" dirty="0" err="1">
                <a:latin typeface="Calibri" pitchFamily="34" charset="0"/>
              </a:rPr>
              <a:t>Review</a:t>
            </a:r>
            <a:r>
              <a:rPr lang="tr-TR" sz="1300" b="1" i="1" dirty="0">
                <a:latin typeface="Calibri" pitchFamily="34" charset="0"/>
              </a:rPr>
              <a:t> of </a:t>
            </a:r>
            <a:r>
              <a:rPr lang="tr-TR" sz="1300" b="1" i="1" dirty="0" err="1">
                <a:latin typeface="Calibri" pitchFamily="34" charset="0"/>
              </a:rPr>
              <a:t>Cardiovascular</a:t>
            </a:r>
            <a:r>
              <a:rPr lang="tr-TR" sz="1300" b="1" i="1" dirty="0">
                <a:latin typeface="Calibri" pitchFamily="34" charset="0"/>
              </a:rPr>
              <a:t> </a:t>
            </a:r>
            <a:r>
              <a:rPr lang="tr-TR" sz="1300" b="1" i="1" dirty="0" err="1">
                <a:latin typeface="Calibri" pitchFamily="34" charset="0"/>
              </a:rPr>
              <a:t>therapy</a:t>
            </a:r>
            <a:r>
              <a:rPr lang="tr-TR" sz="1300" b="1" i="1" dirty="0">
                <a:latin typeface="Calibri" pitchFamily="34" charset="0"/>
              </a:rPr>
              <a:t>, </a:t>
            </a:r>
            <a:r>
              <a:rPr lang="tr-TR" sz="1300" b="1" i="1" dirty="0" err="1">
                <a:latin typeface="Calibri" pitchFamily="34" charset="0"/>
              </a:rPr>
              <a:t>July</a:t>
            </a:r>
            <a:r>
              <a:rPr lang="tr-TR" sz="1300" b="1" i="1" dirty="0">
                <a:latin typeface="Calibri" pitchFamily="34" charset="0"/>
              </a:rPr>
              <a:t> 2008, </a:t>
            </a:r>
            <a:r>
              <a:rPr lang="tr-TR" sz="1300" b="1" i="1" dirty="0" err="1">
                <a:latin typeface="Calibri" pitchFamily="34" charset="0"/>
              </a:rPr>
              <a:t>Vol</a:t>
            </a:r>
            <a:r>
              <a:rPr lang="tr-TR" sz="1300" b="1" i="1" dirty="0">
                <a:latin typeface="Calibri" pitchFamily="34" charset="0"/>
              </a:rPr>
              <a:t>. 6, No. 6, </a:t>
            </a:r>
            <a:r>
              <a:rPr lang="tr-TR" sz="1300" b="1" i="1" dirty="0" err="1">
                <a:latin typeface="Calibri" pitchFamily="34" charset="0"/>
              </a:rPr>
              <a:t>Pages</a:t>
            </a:r>
            <a:r>
              <a:rPr lang="tr-TR" sz="1300" b="1" i="1" dirty="0">
                <a:latin typeface="Calibri" pitchFamily="34" charset="0"/>
              </a:rPr>
              <a:t> 793-802</a:t>
            </a:r>
          </a:p>
        </p:txBody>
      </p:sp>
    </p:spTree>
    <p:extLst>
      <p:ext uri="{BB962C8B-B14F-4D97-AF65-F5344CB8AC3E}">
        <p14:creationId xmlns:p14="http://schemas.microsoft.com/office/powerpoint/2010/main" val="65684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78118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Düşük Molekül Ağırlıklı </a:t>
            </a:r>
            <a:r>
              <a:rPr lang="tr-TR" dirty="0" err="1" smtClean="0"/>
              <a:t>Heparinler</a:t>
            </a:r>
            <a:r>
              <a:rPr lang="tr-TR" dirty="0" smtClean="0"/>
              <a:t> (DMAH)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1"/>
            <a:ext cx="7848927" cy="4426802"/>
          </a:xfrm>
        </p:spPr>
        <p:txBody>
          <a:bodyPr>
            <a:normAutofit fontScale="85000" lnSpcReduction="10000"/>
          </a:bodyPr>
          <a:lstStyle/>
          <a:p>
            <a:r>
              <a:rPr lang="tr-TR" dirty="0" smtClean="0"/>
              <a:t>Bazı verilerde DMAH majör </a:t>
            </a:r>
            <a:r>
              <a:rPr lang="tr-TR" dirty="0" err="1" smtClean="0"/>
              <a:t>perioperatif</a:t>
            </a:r>
            <a:r>
              <a:rPr lang="tr-TR" dirty="0" smtClean="0"/>
              <a:t> kanamayı ve yara yeri </a:t>
            </a:r>
            <a:r>
              <a:rPr lang="tr-TR" dirty="0" err="1" smtClean="0"/>
              <a:t>hematomu</a:t>
            </a:r>
            <a:r>
              <a:rPr lang="tr-TR" dirty="0" smtClean="0"/>
              <a:t> ihtimalini iki katına çıkarabilir</a:t>
            </a:r>
          </a:p>
          <a:p>
            <a:pPr lvl="1"/>
            <a:r>
              <a:rPr lang="tr-TR" dirty="0" err="1" smtClean="0"/>
              <a:t>Postop</a:t>
            </a:r>
            <a:r>
              <a:rPr lang="tr-TR" dirty="0" smtClean="0"/>
              <a:t> erken dönemde verme</a:t>
            </a:r>
            <a:r>
              <a:rPr lang="tr-TR" baseline="30000" dirty="0"/>
              <a:t> </a:t>
            </a:r>
            <a:endParaRPr lang="tr-TR" dirty="0"/>
          </a:p>
          <a:p>
            <a:r>
              <a:rPr lang="tr-TR" dirty="0" smtClean="0"/>
              <a:t>VTE için majör faktörler tedavinin uzunluğunu belirler: daha önce VTE geçirmek, kanser tanısı, &gt;60 yaş, uzamış cerrahi süresi ve yatak istirahati. </a:t>
            </a:r>
          </a:p>
          <a:p>
            <a:pPr lvl="1"/>
            <a:r>
              <a:rPr lang="tr-TR" b="1" i="1" dirty="0" smtClean="0">
                <a:solidFill>
                  <a:schemeClr val="tx2">
                    <a:lumMod val="75000"/>
                  </a:schemeClr>
                </a:solidFill>
              </a:rPr>
              <a:t>VTE saptanan kanser hastalarının %40’ında </a:t>
            </a:r>
            <a:r>
              <a:rPr lang="tr-TR" b="1" i="1" dirty="0" err="1" smtClean="0">
                <a:solidFill>
                  <a:schemeClr val="tx2">
                    <a:lumMod val="75000"/>
                  </a:schemeClr>
                </a:solidFill>
              </a:rPr>
              <a:t>postop</a:t>
            </a:r>
            <a:r>
              <a:rPr lang="tr-TR" b="1" i="1" dirty="0" smtClean="0">
                <a:solidFill>
                  <a:schemeClr val="tx2">
                    <a:lumMod val="75000"/>
                  </a:schemeClr>
                </a:solidFill>
              </a:rPr>
              <a:t> 3.haftadan sonra</a:t>
            </a:r>
            <a:r>
              <a:rPr lang="tr-TR" b="1" i="1" baseline="30000" dirty="0">
                <a:solidFill>
                  <a:schemeClr val="tx2">
                    <a:lumMod val="75000"/>
                  </a:schemeClr>
                </a:solidFill>
              </a:rPr>
              <a:t> </a:t>
            </a:r>
            <a:endParaRPr lang="tr-TR" b="1" i="1" baseline="30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tr-TR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Postop</a:t>
            </a:r>
            <a:r>
              <a:rPr lang="tr-TR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4 hafta DMAH verilmesi (1 hafta verilmesine oranla) VTE riskini %60 kadar azaltır. </a:t>
            </a:r>
            <a:r>
              <a:rPr lang="tr-TR" dirty="0" err="1" smtClean="0"/>
              <a:t>Trombositopeni</a:t>
            </a:r>
            <a:r>
              <a:rPr lang="tr-TR" dirty="0" smtClean="0"/>
              <a:t> ve genel kanama riskini arttırmaz</a:t>
            </a:r>
          </a:p>
          <a:p>
            <a:pPr lvl="1"/>
            <a:endParaRPr lang="tr-TR" dirty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3950" y="274638"/>
            <a:ext cx="1051966" cy="1515178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543393" y="6027003"/>
            <a:ext cx="7676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Holzheimer</a:t>
            </a:r>
            <a:r>
              <a:rPr lang="tr-TR" sz="1200" dirty="0"/>
              <a:t> RG. </a:t>
            </a:r>
            <a:r>
              <a:rPr lang="tr-TR" sz="1200" dirty="0" err="1"/>
              <a:t>Prophylaxis</a:t>
            </a:r>
            <a:r>
              <a:rPr lang="tr-TR" sz="1200" dirty="0"/>
              <a:t> of </a:t>
            </a:r>
            <a:r>
              <a:rPr lang="tr-TR" sz="1200" dirty="0" err="1"/>
              <a:t>thrombosis</a:t>
            </a:r>
            <a:r>
              <a:rPr lang="tr-TR" sz="1200" dirty="0"/>
              <a:t> </a:t>
            </a:r>
            <a:r>
              <a:rPr lang="tr-TR" sz="1200" dirty="0" err="1"/>
              <a:t>with</a:t>
            </a:r>
            <a:r>
              <a:rPr lang="tr-TR" sz="1200" dirty="0"/>
              <a:t> </a:t>
            </a:r>
            <a:r>
              <a:rPr lang="tr-TR" sz="1200" dirty="0" err="1"/>
              <a:t>low-molecular-weight</a:t>
            </a:r>
            <a:r>
              <a:rPr lang="tr-TR" sz="1200" dirty="0"/>
              <a:t> </a:t>
            </a:r>
            <a:r>
              <a:rPr lang="tr-TR" sz="1200" dirty="0" err="1"/>
              <a:t>heparin</a:t>
            </a:r>
            <a:r>
              <a:rPr lang="tr-TR" sz="1200" dirty="0"/>
              <a:t> (LMWH). </a:t>
            </a:r>
            <a:r>
              <a:rPr lang="tr-TR" sz="1200" dirty="0" err="1"/>
              <a:t>Eur</a:t>
            </a:r>
            <a:r>
              <a:rPr lang="tr-TR" sz="1200" dirty="0"/>
              <a:t> J </a:t>
            </a:r>
            <a:r>
              <a:rPr lang="tr-TR" sz="1200" dirty="0" err="1"/>
              <a:t>Med</a:t>
            </a:r>
            <a:r>
              <a:rPr lang="tr-TR" sz="1200" dirty="0"/>
              <a:t> </a:t>
            </a:r>
            <a:r>
              <a:rPr lang="tr-TR" sz="1200" dirty="0" err="1"/>
              <a:t>Res</a:t>
            </a:r>
            <a:r>
              <a:rPr lang="tr-TR" sz="1200" dirty="0"/>
              <a:t> 2004;9:150–70</a:t>
            </a:r>
            <a:r>
              <a:rPr lang="tr-TR" sz="1200" dirty="0" smtClean="0"/>
              <a:t>.</a:t>
            </a:r>
          </a:p>
          <a:p>
            <a:r>
              <a:rPr lang="tr-TR" sz="1200" dirty="0"/>
              <a:t>Susan R. </a:t>
            </a:r>
            <a:r>
              <a:rPr lang="tr-TR" sz="1200" dirty="0" err="1"/>
              <a:t>Kahn</a:t>
            </a:r>
            <a:r>
              <a:rPr lang="tr-TR" sz="1200" dirty="0"/>
              <a:t>, MD; </a:t>
            </a:r>
            <a:r>
              <a:rPr lang="tr-TR" sz="1200" dirty="0" smtClean="0"/>
              <a:t>et al.  </a:t>
            </a:r>
            <a:r>
              <a:rPr lang="tr-TR" sz="1200" dirty="0" err="1"/>
              <a:t>Prevention</a:t>
            </a:r>
            <a:r>
              <a:rPr lang="tr-TR" sz="1200" dirty="0"/>
              <a:t> of VTE in </a:t>
            </a:r>
            <a:r>
              <a:rPr lang="tr-TR" sz="1200" dirty="0" err="1"/>
              <a:t>Nonsurgical</a:t>
            </a:r>
            <a:r>
              <a:rPr lang="tr-TR" sz="1200" dirty="0"/>
              <a:t> </a:t>
            </a:r>
            <a:r>
              <a:rPr lang="tr-TR" sz="1200" dirty="0" err="1"/>
              <a:t>PatientsPrevention</a:t>
            </a:r>
            <a:r>
              <a:rPr lang="tr-TR" sz="1200" dirty="0"/>
              <a:t> of VTE in </a:t>
            </a:r>
            <a:r>
              <a:rPr lang="tr-TR" sz="1200" dirty="0" err="1"/>
              <a:t>Nonsurgical</a:t>
            </a:r>
            <a:r>
              <a:rPr lang="tr-TR" sz="1200" dirty="0"/>
              <a:t> </a:t>
            </a:r>
            <a:r>
              <a:rPr lang="tr-TR" sz="1200" dirty="0" err="1"/>
              <a:t>Patients</a:t>
            </a:r>
            <a:r>
              <a:rPr lang="tr-TR" sz="1200" dirty="0"/>
              <a:t>: </a:t>
            </a:r>
            <a:r>
              <a:rPr lang="tr-TR" sz="1200" dirty="0" err="1"/>
              <a:t>Antithrombotic</a:t>
            </a:r>
            <a:r>
              <a:rPr lang="tr-TR" sz="1200" dirty="0"/>
              <a:t> </a:t>
            </a:r>
            <a:r>
              <a:rPr lang="tr-TR" sz="1200" dirty="0" err="1"/>
              <a:t>Therapy</a:t>
            </a:r>
            <a:r>
              <a:rPr lang="tr-TR" sz="1200" dirty="0"/>
              <a:t> </a:t>
            </a:r>
            <a:r>
              <a:rPr lang="tr-TR" sz="1200" dirty="0" err="1"/>
              <a:t>and</a:t>
            </a:r>
            <a:r>
              <a:rPr lang="tr-TR" sz="1200" dirty="0"/>
              <a:t> </a:t>
            </a:r>
            <a:r>
              <a:rPr lang="tr-TR" sz="1200" dirty="0" err="1"/>
              <a:t>Prevention</a:t>
            </a:r>
            <a:r>
              <a:rPr lang="tr-TR" sz="1200" dirty="0"/>
              <a:t> of </a:t>
            </a:r>
            <a:r>
              <a:rPr lang="tr-TR" sz="1200" dirty="0" err="1"/>
              <a:t>Thrombosis</a:t>
            </a:r>
            <a:r>
              <a:rPr lang="tr-TR" sz="1200" dirty="0"/>
              <a:t>, 9th </a:t>
            </a:r>
            <a:r>
              <a:rPr lang="tr-TR" sz="1200" dirty="0" err="1"/>
              <a:t>ed</a:t>
            </a:r>
            <a:r>
              <a:rPr lang="tr-TR" sz="1200" dirty="0"/>
              <a:t>: </a:t>
            </a:r>
            <a:r>
              <a:rPr lang="tr-TR" sz="1200" dirty="0" err="1"/>
              <a:t>American</a:t>
            </a:r>
            <a:r>
              <a:rPr lang="tr-TR" sz="1200" dirty="0"/>
              <a:t> </a:t>
            </a:r>
            <a:r>
              <a:rPr lang="tr-TR" sz="1200" dirty="0" err="1"/>
              <a:t>College</a:t>
            </a:r>
            <a:r>
              <a:rPr lang="tr-TR" sz="1200" dirty="0"/>
              <a:t> of </a:t>
            </a:r>
            <a:r>
              <a:rPr lang="tr-TR" sz="1200" dirty="0" err="1"/>
              <a:t>Chest</a:t>
            </a:r>
            <a:r>
              <a:rPr lang="tr-TR" sz="1200" dirty="0"/>
              <a:t> </a:t>
            </a:r>
            <a:r>
              <a:rPr lang="tr-TR" sz="1200" dirty="0" err="1"/>
              <a:t>Physicians</a:t>
            </a:r>
            <a:r>
              <a:rPr lang="tr-TR" sz="1200" dirty="0"/>
              <a:t> </a:t>
            </a:r>
            <a:r>
              <a:rPr lang="tr-TR" sz="1200" dirty="0" err="1"/>
              <a:t>Evidence-Based</a:t>
            </a:r>
            <a:r>
              <a:rPr lang="tr-TR" sz="1200" dirty="0"/>
              <a:t> </a:t>
            </a:r>
            <a:r>
              <a:rPr lang="tr-TR" sz="1200" dirty="0" err="1"/>
              <a:t>Clinical</a:t>
            </a:r>
            <a:r>
              <a:rPr lang="tr-TR" sz="1200" dirty="0"/>
              <a:t> </a:t>
            </a:r>
            <a:r>
              <a:rPr lang="tr-TR" sz="1200" dirty="0" err="1"/>
              <a:t>Practice</a:t>
            </a:r>
            <a:r>
              <a:rPr lang="tr-TR" sz="1200" dirty="0"/>
              <a:t> </a:t>
            </a:r>
            <a:r>
              <a:rPr lang="tr-TR" sz="1200" dirty="0" err="1" smtClean="0"/>
              <a:t>Guidelines</a:t>
            </a:r>
            <a:r>
              <a:rPr lang="tr-TR" sz="1200" dirty="0" smtClean="0"/>
              <a:t> 2012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168238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DMAH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199" y="1600200"/>
            <a:ext cx="8529639" cy="4055533"/>
          </a:xfrm>
        </p:spPr>
        <p:txBody>
          <a:bodyPr>
            <a:normAutofit lnSpcReduction="10000"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Postoperatif</a:t>
            </a:r>
            <a:r>
              <a:rPr lang="tr-TR" dirty="0" smtClean="0">
                <a:solidFill>
                  <a:srgbClr val="FF0000"/>
                </a:solidFill>
              </a:rPr>
              <a:t> 6. saatten önce yapılması kanama riskini arttırıyor</a:t>
            </a:r>
          </a:p>
          <a:p>
            <a:endParaRPr lang="tr-TR" dirty="0"/>
          </a:p>
          <a:p>
            <a:r>
              <a:rPr lang="tr-TR" b="1" i="1" dirty="0" err="1" smtClean="0">
                <a:solidFill>
                  <a:schemeClr val="accent3">
                    <a:lumMod val="75000"/>
                  </a:schemeClr>
                </a:solidFill>
              </a:rPr>
              <a:t>Postoperatif</a:t>
            </a:r>
            <a:r>
              <a:rPr lang="tr-TR" b="1" i="1" dirty="0" smtClean="0">
                <a:solidFill>
                  <a:schemeClr val="accent3">
                    <a:lumMod val="75000"/>
                  </a:schemeClr>
                </a:solidFill>
              </a:rPr>
              <a:t> 12.saatten sonra ilk doz yapılması VTE riskini arttırıyor</a:t>
            </a:r>
          </a:p>
          <a:p>
            <a:endParaRPr lang="tr-TR" dirty="0"/>
          </a:p>
          <a:p>
            <a:r>
              <a:rPr lang="tr-TR" dirty="0" smtClean="0"/>
              <a:t>Jinekoloji &amp; Jinekolojik Onkoloji hastalarında </a:t>
            </a:r>
            <a:r>
              <a:rPr lang="tr-TR" b="1" i="1" dirty="0" err="1" smtClean="0">
                <a:solidFill>
                  <a:srgbClr val="0070C0"/>
                </a:solidFill>
              </a:rPr>
              <a:t>postop</a:t>
            </a:r>
            <a:r>
              <a:rPr lang="tr-TR" dirty="0" smtClean="0"/>
              <a:t> </a:t>
            </a:r>
            <a:r>
              <a:rPr lang="tr-TR" b="1" i="1" dirty="0" smtClean="0">
                <a:solidFill>
                  <a:srgbClr val="0070C0"/>
                </a:solidFill>
              </a:rPr>
              <a:t>6-12. saat arası verilmeli </a:t>
            </a:r>
            <a:endParaRPr lang="tr-TR" b="1" i="1" dirty="0">
              <a:solidFill>
                <a:srgbClr val="0070C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3996267" y="6308725"/>
            <a:ext cx="4182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Barber</a:t>
            </a:r>
            <a:r>
              <a:rPr lang="tr-TR" dirty="0" smtClean="0"/>
              <a:t>, </a:t>
            </a:r>
            <a:r>
              <a:rPr lang="tr-TR" dirty="0" err="1" smtClean="0"/>
              <a:t>Clarke</a:t>
            </a:r>
            <a:r>
              <a:rPr lang="tr-TR" dirty="0" smtClean="0"/>
              <a:t> </a:t>
            </a:r>
            <a:r>
              <a:rPr lang="tr-TR" dirty="0" err="1" smtClean="0"/>
              <a:t>Pearson</a:t>
            </a:r>
            <a:r>
              <a:rPr lang="tr-TR" dirty="0" smtClean="0"/>
              <a:t> </a:t>
            </a:r>
            <a:r>
              <a:rPr lang="tr-TR" dirty="0" err="1" smtClean="0"/>
              <a:t>Gynecol</a:t>
            </a:r>
            <a:r>
              <a:rPr lang="tr-TR" dirty="0" smtClean="0"/>
              <a:t> </a:t>
            </a:r>
            <a:r>
              <a:rPr lang="tr-TR" dirty="0" err="1" smtClean="0"/>
              <a:t>Oncol</a:t>
            </a:r>
            <a:r>
              <a:rPr lang="tr-TR" dirty="0" smtClean="0"/>
              <a:t> 2017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8799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/>
              <a:t>Kombinasyon </a:t>
            </a:r>
            <a:r>
              <a:rPr lang="tr-TR" dirty="0" err="1" smtClean="0"/>
              <a:t>Profilaksisi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i="1" dirty="0" smtClean="0">
                <a:solidFill>
                  <a:schemeClr val="accent6">
                    <a:lumMod val="75000"/>
                  </a:schemeClr>
                </a:solidFill>
              </a:rPr>
              <a:t>Varis çorabı ile beraber DMAH kullanımı</a:t>
            </a:r>
            <a:r>
              <a:rPr lang="tr-TR" dirty="0" smtClean="0"/>
              <a:t> </a:t>
            </a:r>
          </a:p>
          <a:p>
            <a:pPr lvl="1"/>
            <a:r>
              <a:rPr lang="tr-TR" dirty="0" smtClean="0"/>
              <a:t>19 çalışmanın </a:t>
            </a:r>
            <a:r>
              <a:rPr lang="tr-TR" dirty="0" err="1" smtClean="0"/>
              <a:t>Cochrane</a:t>
            </a:r>
            <a:r>
              <a:rPr lang="tr-TR" dirty="0" smtClean="0"/>
              <a:t> derlemesinde kombine tedavi sadece LMWH kullanımına oranla </a:t>
            </a:r>
            <a:r>
              <a:rPr lang="tr-TR" b="1" dirty="0" err="1" smtClean="0">
                <a:solidFill>
                  <a:schemeClr val="accent6">
                    <a:lumMod val="75000"/>
                  </a:schemeClr>
                </a:solidFill>
              </a:rPr>
              <a:t>VTE’yi</a:t>
            </a:r>
            <a:r>
              <a:rPr lang="tr-TR" b="1" dirty="0" smtClean="0">
                <a:solidFill>
                  <a:schemeClr val="accent6">
                    <a:lumMod val="75000"/>
                  </a:schemeClr>
                </a:solidFill>
              </a:rPr>
              <a:t> önlemede 4 kat daha etkin</a:t>
            </a:r>
            <a:r>
              <a:rPr lang="tr-TR" dirty="0" smtClean="0"/>
              <a:t> </a:t>
            </a:r>
          </a:p>
          <a:p>
            <a:r>
              <a:rPr lang="tr-TR" b="1" i="1" u="sng" dirty="0" smtClean="0"/>
              <a:t>Jinekoloji ile ilgili </a:t>
            </a:r>
            <a:r>
              <a:rPr lang="tr-TR" b="1" i="1" u="sng" dirty="0" err="1" smtClean="0"/>
              <a:t>randomize</a:t>
            </a:r>
            <a:r>
              <a:rPr lang="tr-TR" b="1" i="1" u="sng" dirty="0" smtClean="0"/>
              <a:t> veri mevcut değil. </a:t>
            </a:r>
            <a:r>
              <a:rPr lang="tr-TR" dirty="0" smtClean="0"/>
              <a:t>Yüksek riskli hastalarda (&gt;</a:t>
            </a:r>
            <a:r>
              <a:rPr lang="tr-TR" dirty="0"/>
              <a:t>40 </a:t>
            </a:r>
            <a:r>
              <a:rPr lang="tr-TR" dirty="0" smtClean="0"/>
              <a:t>yaş, kanser tanılı, geçirilmiş VTE</a:t>
            </a:r>
            <a:r>
              <a:rPr lang="tr-TR" dirty="0"/>
              <a:t>), </a:t>
            </a:r>
            <a:r>
              <a:rPr lang="tr-TR" dirty="0" err="1" smtClean="0"/>
              <a:t>dual</a:t>
            </a:r>
            <a:r>
              <a:rPr lang="tr-TR" dirty="0" smtClean="0"/>
              <a:t> </a:t>
            </a:r>
            <a:r>
              <a:rPr lang="tr-TR" dirty="0" err="1" smtClean="0"/>
              <a:t>profliaksi</a:t>
            </a:r>
            <a:r>
              <a:rPr lang="tr-TR" dirty="0" smtClean="0"/>
              <a:t> önerilebilir. Yüksek riskli </a:t>
            </a:r>
            <a:r>
              <a:rPr lang="tr-TR" dirty="0"/>
              <a:t>j</a:t>
            </a:r>
            <a:r>
              <a:rPr lang="tr-TR" dirty="0" smtClean="0"/>
              <a:t>inekolojik onkoloji hastalarınd</a:t>
            </a:r>
            <a:r>
              <a:rPr lang="tr-TR" dirty="0"/>
              <a:t>a</a:t>
            </a:r>
            <a:r>
              <a:rPr lang="tr-TR" dirty="0" smtClean="0"/>
              <a:t> kombine IPC ile beraber DMAH kullanımı maliyet etkin (</a:t>
            </a:r>
            <a:r>
              <a:rPr lang="tr-TR" dirty="0" err="1" smtClean="0"/>
              <a:t>cost-effective</a:t>
            </a:r>
            <a:r>
              <a:rPr lang="tr-TR" dirty="0" smtClean="0"/>
              <a:t>)</a:t>
            </a:r>
            <a:r>
              <a:rPr lang="tr-TR" baseline="30000" dirty="0"/>
              <a:t> </a:t>
            </a:r>
            <a:endParaRPr lang="tr-TR" dirty="0"/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457200" y="6190938"/>
            <a:ext cx="7652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Bergqvist</a:t>
            </a:r>
            <a:r>
              <a:rPr lang="tr-TR" sz="1200" dirty="0"/>
              <a:t> D, </a:t>
            </a:r>
            <a:r>
              <a:rPr lang="tr-TR" sz="1200" dirty="0" err="1"/>
              <a:t>Agnelli</a:t>
            </a:r>
            <a:r>
              <a:rPr lang="tr-TR" sz="1200" dirty="0"/>
              <a:t> G, </a:t>
            </a:r>
            <a:r>
              <a:rPr lang="tr-TR" sz="1200" dirty="0" err="1"/>
              <a:t>Cohen</a:t>
            </a:r>
            <a:r>
              <a:rPr lang="tr-TR" sz="1200" dirty="0"/>
              <a:t> AT, </a:t>
            </a:r>
            <a:r>
              <a:rPr lang="tr-TR" sz="1200" dirty="0" err="1"/>
              <a:t>Eldor</a:t>
            </a:r>
            <a:r>
              <a:rPr lang="tr-TR" sz="1200" dirty="0"/>
              <a:t> A, </a:t>
            </a:r>
            <a:r>
              <a:rPr lang="tr-TR" sz="1200" dirty="0" err="1"/>
              <a:t>Nilsson</a:t>
            </a:r>
            <a:r>
              <a:rPr lang="tr-TR" sz="1200" dirty="0"/>
              <a:t> PE, Le </a:t>
            </a:r>
            <a:r>
              <a:rPr lang="tr-TR" sz="1200" dirty="0" err="1"/>
              <a:t>Moigne-Amrani</a:t>
            </a:r>
            <a:r>
              <a:rPr lang="tr-TR" sz="1200" dirty="0"/>
              <a:t> A, et al. </a:t>
            </a:r>
            <a:r>
              <a:rPr lang="tr-TR" sz="1200" dirty="0" err="1"/>
              <a:t>Duration</a:t>
            </a:r>
            <a:r>
              <a:rPr lang="tr-TR" sz="1200" dirty="0"/>
              <a:t> of </a:t>
            </a:r>
            <a:r>
              <a:rPr lang="tr-TR" sz="1200" dirty="0" err="1"/>
              <a:t>prophylaxis</a:t>
            </a:r>
            <a:r>
              <a:rPr lang="tr-TR" sz="1200" dirty="0"/>
              <a:t> </a:t>
            </a:r>
            <a:r>
              <a:rPr lang="tr-TR" sz="1200" dirty="0" err="1"/>
              <a:t>against</a:t>
            </a:r>
            <a:r>
              <a:rPr lang="tr-TR" sz="1200" dirty="0"/>
              <a:t> </a:t>
            </a:r>
            <a:r>
              <a:rPr lang="tr-TR" sz="1200" dirty="0" err="1"/>
              <a:t>venous</a:t>
            </a:r>
            <a:r>
              <a:rPr lang="tr-TR" sz="1200" dirty="0"/>
              <a:t> </a:t>
            </a:r>
            <a:r>
              <a:rPr lang="tr-TR" sz="1200" dirty="0" err="1"/>
              <a:t>thromboembolism</a:t>
            </a:r>
            <a:r>
              <a:rPr lang="tr-TR" sz="1200" dirty="0"/>
              <a:t> </a:t>
            </a:r>
            <a:r>
              <a:rPr lang="tr-TR" sz="1200" dirty="0" err="1"/>
              <a:t>with</a:t>
            </a:r>
            <a:r>
              <a:rPr lang="tr-TR" sz="1200" dirty="0"/>
              <a:t> </a:t>
            </a:r>
            <a:r>
              <a:rPr lang="tr-TR" sz="1200" dirty="0" err="1"/>
              <a:t>enoxaparin</a:t>
            </a:r>
            <a:r>
              <a:rPr lang="tr-TR" sz="1200" dirty="0"/>
              <a:t> </a:t>
            </a:r>
            <a:r>
              <a:rPr lang="tr-TR" sz="1200" dirty="0" err="1"/>
              <a:t>after</a:t>
            </a:r>
            <a:r>
              <a:rPr lang="tr-TR" sz="1200" dirty="0"/>
              <a:t> </a:t>
            </a:r>
            <a:r>
              <a:rPr lang="tr-TR" sz="1200" dirty="0" err="1"/>
              <a:t>surgery</a:t>
            </a:r>
            <a:r>
              <a:rPr lang="tr-TR" sz="1200" dirty="0"/>
              <a:t> </a:t>
            </a:r>
            <a:r>
              <a:rPr lang="tr-TR" sz="1200" dirty="0" err="1"/>
              <a:t>for</a:t>
            </a:r>
            <a:r>
              <a:rPr lang="tr-TR" sz="1200" dirty="0"/>
              <a:t> </a:t>
            </a:r>
            <a:r>
              <a:rPr lang="tr-TR" sz="1200" dirty="0" err="1"/>
              <a:t>cancer</a:t>
            </a:r>
            <a:r>
              <a:rPr lang="tr-TR" sz="1200" dirty="0"/>
              <a:t>. ENOXACAN II </a:t>
            </a:r>
            <a:r>
              <a:rPr lang="tr-TR" sz="1200" dirty="0" err="1"/>
              <a:t>Investigators</a:t>
            </a:r>
            <a:r>
              <a:rPr lang="tr-TR" sz="1200" dirty="0"/>
              <a:t>. N </a:t>
            </a:r>
            <a:r>
              <a:rPr lang="tr-TR" sz="1200" dirty="0" err="1"/>
              <a:t>Engl</a:t>
            </a:r>
            <a:r>
              <a:rPr lang="tr-TR" sz="1200" dirty="0"/>
              <a:t> J </a:t>
            </a:r>
            <a:r>
              <a:rPr lang="tr-TR" sz="1200" dirty="0" err="1"/>
              <a:t>Med</a:t>
            </a:r>
            <a:r>
              <a:rPr lang="tr-TR" sz="1200" dirty="0"/>
              <a:t> 2002;346:975–80</a:t>
            </a:r>
            <a:r>
              <a:rPr lang="tr-TR" sz="1200" dirty="0" smtClean="0"/>
              <a:t>.</a:t>
            </a:r>
            <a:endParaRPr lang="tr-TR" sz="1200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679" y="266171"/>
            <a:ext cx="746976" cy="107589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9054" y="266171"/>
            <a:ext cx="710625" cy="100393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9054" y="1334882"/>
            <a:ext cx="1295241" cy="640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25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Diğer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ACOG önerisi  </a:t>
            </a:r>
          </a:p>
          <a:p>
            <a:pPr lvl="1"/>
            <a:r>
              <a:rPr lang="tr-TR" b="1" i="1" dirty="0" smtClean="0"/>
              <a:t>Protein </a:t>
            </a:r>
            <a:r>
              <a:rPr lang="tr-TR" b="1" i="1" dirty="0"/>
              <a:t>C, protein S, </a:t>
            </a:r>
            <a:r>
              <a:rPr lang="tr-TR" b="1" i="1" dirty="0" smtClean="0"/>
              <a:t>veya </a:t>
            </a:r>
            <a:r>
              <a:rPr lang="tr-TR" b="1" i="1" dirty="0"/>
              <a:t>AT-III </a:t>
            </a:r>
            <a:r>
              <a:rPr lang="tr-TR" b="1" i="1" dirty="0" smtClean="0"/>
              <a:t>ve </a:t>
            </a:r>
            <a:r>
              <a:rPr lang="tr-TR" b="1" i="1" dirty="0" err="1" smtClean="0"/>
              <a:t>heterozigot</a:t>
            </a:r>
            <a:r>
              <a:rPr lang="tr-TR" b="1" i="1" dirty="0" smtClean="0"/>
              <a:t> faktör </a:t>
            </a:r>
            <a:r>
              <a:rPr lang="tr-TR" b="1" i="1" dirty="0"/>
              <a:t>V </a:t>
            </a:r>
            <a:r>
              <a:rPr lang="tr-TR" b="1" i="1" dirty="0" err="1"/>
              <a:t>Leiden</a:t>
            </a:r>
            <a:r>
              <a:rPr lang="tr-TR" b="1" i="1" dirty="0"/>
              <a:t> </a:t>
            </a:r>
            <a:r>
              <a:rPr lang="tr-TR" b="1" i="1" dirty="0" smtClean="0"/>
              <a:t>veya </a:t>
            </a:r>
            <a:r>
              <a:rPr lang="tr-TR" b="1" i="1" dirty="0" err="1" smtClean="0"/>
              <a:t>protrombin</a:t>
            </a:r>
            <a:r>
              <a:rPr lang="tr-TR" b="1" i="1" dirty="0" smtClean="0"/>
              <a:t> gen mutasyonu </a:t>
            </a:r>
            <a:r>
              <a:rPr lang="tr-TR" b="1" i="1" dirty="0"/>
              <a:t>G20210A </a:t>
            </a:r>
            <a:r>
              <a:rPr lang="tr-TR" b="1" i="1" dirty="0" smtClean="0"/>
              <a:t>taşıyıcılarında, </a:t>
            </a:r>
            <a:r>
              <a:rPr lang="tr-TR" b="1" i="1" dirty="0" err="1" smtClean="0"/>
              <a:t>tromboz</a:t>
            </a:r>
            <a:r>
              <a:rPr lang="tr-TR" b="1" i="1" dirty="0" smtClean="0"/>
              <a:t> öyküsü olmasa da </a:t>
            </a:r>
            <a:r>
              <a:rPr lang="tr-TR" b="1" i="1" dirty="0" err="1" smtClean="0"/>
              <a:t>profilaksi</a:t>
            </a:r>
            <a:r>
              <a:rPr lang="tr-TR" b="1" i="1" dirty="0" smtClean="0"/>
              <a:t> verilmeli</a:t>
            </a:r>
            <a:endParaRPr lang="tr-TR" dirty="0" smtClean="0"/>
          </a:p>
          <a:p>
            <a:pPr lvl="1"/>
            <a:r>
              <a:rPr lang="tr-TR" dirty="0" smtClean="0"/>
              <a:t>Bu grup hastalar VTE açısından </a:t>
            </a:r>
            <a:r>
              <a:rPr lang="tr-TR" b="1" i="1" dirty="0" smtClean="0">
                <a:solidFill>
                  <a:srgbClr val="C00000"/>
                </a:solidFill>
              </a:rPr>
              <a:t>en yüksek riskli grup </a:t>
            </a:r>
            <a:r>
              <a:rPr lang="tr-TR" dirty="0" smtClean="0"/>
              <a:t>içinde kabul edilmeli</a:t>
            </a:r>
            <a:endParaRPr lang="tr-TR" dirty="0"/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2457450" y="6126163"/>
            <a:ext cx="5382405" cy="305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 smtClean="0"/>
              <a:t>Shaw</a:t>
            </a:r>
            <a:r>
              <a:rPr lang="tr-TR" sz="1400" dirty="0" smtClean="0"/>
              <a:t> EA, 2016 </a:t>
            </a:r>
            <a:r>
              <a:rPr lang="tr-TR" sz="1200" dirty="0" smtClean="0"/>
              <a:t>http</a:t>
            </a:r>
            <a:r>
              <a:rPr lang="tr-TR" sz="1200" dirty="0"/>
              <a:t>://</a:t>
            </a:r>
            <a:r>
              <a:rPr lang="tr-TR" sz="1200" dirty="0" err="1"/>
              <a:t>emedicine.medscape.com</a:t>
            </a:r>
            <a:r>
              <a:rPr lang="tr-TR" sz="1200" dirty="0"/>
              <a:t>/</a:t>
            </a:r>
            <a:r>
              <a:rPr lang="tr-TR" sz="1200" dirty="0" err="1"/>
              <a:t>article</a:t>
            </a:r>
            <a:r>
              <a:rPr lang="tr-TR" sz="1200" dirty="0"/>
              <a:t>/2098556-overview#a6</a:t>
            </a:r>
          </a:p>
        </p:txBody>
      </p:sp>
    </p:spTree>
    <p:extLst>
      <p:ext uri="{BB962C8B-B14F-4D97-AF65-F5344CB8AC3E}">
        <p14:creationId xmlns:p14="http://schemas.microsoft.com/office/powerpoint/2010/main" val="16520738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err="1" smtClean="0"/>
              <a:t>Başlıklar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85799"/>
          </a:xfrm>
        </p:spPr>
        <p:txBody>
          <a:bodyPr>
            <a:normAutofit/>
          </a:bodyPr>
          <a:lstStyle/>
          <a:p>
            <a:endParaRPr lang="tr-TR" b="1" dirty="0" smtClean="0"/>
          </a:p>
          <a:p>
            <a:r>
              <a:rPr lang="tr-TR" b="1" dirty="0" smtClean="0"/>
              <a:t>Epidemiyoloji</a:t>
            </a:r>
          </a:p>
          <a:p>
            <a:r>
              <a:rPr lang="tr-TR" b="1" dirty="0" smtClean="0"/>
              <a:t>Risk Tanımı</a:t>
            </a:r>
          </a:p>
          <a:p>
            <a:r>
              <a:rPr lang="tr-TR" b="1" dirty="0" smtClean="0"/>
              <a:t>Jinekolojik cerrahide </a:t>
            </a:r>
            <a:r>
              <a:rPr lang="tr-TR" b="1" dirty="0" err="1" smtClean="0"/>
              <a:t>profilaksi</a:t>
            </a:r>
            <a:endParaRPr lang="tr-TR" b="1" dirty="0" smtClean="0"/>
          </a:p>
          <a:p>
            <a:r>
              <a:rPr lang="tr-TR" b="1" dirty="0" smtClean="0"/>
              <a:t>DMAH ve diğer </a:t>
            </a:r>
            <a:r>
              <a:rPr lang="tr-TR" b="1" dirty="0" err="1" smtClean="0"/>
              <a:t>profilaksiler</a:t>
            </a:r>
            <a:endParaRPr lang="tr-TR" b="1" dirty="0" smtClean="0"/>
          </a:p>
          <a:p>
            <a:r>
              <a:rPr lang="tr-TR" b="1" dirty="0" smtClean="0"/>
              <a:t>Öneriler / Sonuçlar</a:t>
            </a:r>
          </a:p>
          <a:p>
            <a:endParaRPr lang="tr-TR" sz="4400" b="1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649" y="274638"/>
            <a:ext cx="2890026" cy="128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2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Morbid</a:t>
            </a:r>
            <a:r>
              <a:rPr lang="tr-TR" dirty="0" smtClean="0"/>
              <a:t> </a:t>
            </a:r>
            <a:r>
              <a:rPr lang="tr-TR" dirty="0" err="1" smtClean="0"/>
              <a:t>Obez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BMI &gt;40</a:t>
            </a:r>
          </a:p>
          <a:p>
            <a:r>
              <a:rPr lang="tr-TR" dirty="0" smtClean="0"/>
              <a:t>Kilo &gt; 100kg</a:t>
            </a:r>
          </a:p>
          <a:p>
            <a:endParaRPr lang="tr-TR" dirty="0"/>
          </a:p>
          <a:p>
            <a:r>
              <a:rPr lang="tr-TR" dirty="0" smtClean="0"/>
              <a:t>Günde bir yerine 2 kez 40mg </a:t>
            </a:r>
            <a:r>
              <a:rPr lang="tr-TR" dirty="0" err="1" smtClean="0"/>
              <a:t>enoksaparin</a:t>
            </a:r>
            <a:r>
              <a:rPr lang="tr-TR" dirty="0" smtClean="0"/>
              <a:t> ile yapılmış çalışmalarda risk yarıya iniyor</a:t>
            </a:r>
            <a:endParaRPr lang="tr-TR" dirty="0"/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4972050" y="6126163"/>
            <a:ext cx="2614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Sholten</a:t>
            </a:r>
            <a:r>
              <a:rPr lang="tr-TR" dirty="0" smtClean="0"/>
              <a:t> et al. 2002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78117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sonuçlar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Picture 2" descr="http://images.habervitrini.com/haber_resim/o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5173" y="3998397"/>
            <a:ext cx="1089540" cy="10895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689249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ACOG ve ACCP Kanıta Dayalı Tıp Önerileri </a:t>
            </a:r>
            <a:br>
              <a:rPr lang="tr-TR" sz="3600" dirty="0" smtClean="0"/>
            </a:br>
            <a:r>
              <a:rPr lang="tr-TR" sz="2800" dirty="0" smtClean="0"/>
              <a:t>Jinekolojik Cerrahi hastalarında VTE </a:t>
            </a:r>
            <a:r>
              <a:rPr lang="tr-TR" sz="2800" dirty="0" err="1" smtClean="0"/>
              <a:t>profilaksisi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dirty="0" smtClean="0"/>
          </a:p>
          <a:p>
            <a:r>
              <a:rPr lang="tr-TR" b="1" i="1" dirty="0" smtClean="0">
                <a:solidFill>
                  <a:srgbClr val="0070C0"/>
                </a:solidFill>
              </a:rPr>
              <a:t>Çok düşük riskli hastalarda</a:t>
            </a:r>
            <a:r>
              <a:rPr lang="tr-TR" dirty="0" smtClean="0"/>
              <a:t> (&lt; </a:t>
            </a:r>
            <a:r>
              <a:rPr lang="tr-TR" dirty="0"/>
              <a:t>0.5%) </a:t>
            </a:r>
            <a:r>
              <a:rPr lang="tr-TR" dirty="0" smtClean="0"/>
              <a:t>			(</a:t>
            </a:r>
            <a:r>
              <a:rPr lang="tr-TR" dirty="0"/>
              <a:t>ACOG </a:t>
            </a:r>
            <a:r>
              <a:rPr lang="tr-TR" dirty="0" smtClean="0"/>
              <a:t>düşük </a:t>
            </a:r>
            <a:r>
              <a:rPr lang="tr-TR" dirty="0"/>
              <a:t>risk)</a:t>
            </a:r>
          </a:p>
          <a:p>
            <a:pPr lvl="1"/>
            <a:endParaRPr lang="tr-TR" dirty="0" smtClean="0"/>
          </a:p>
          <a:p>
            <a:pPr lvl="1"/>
            <a:r>
              <a:rPr lang="tr-TR" b="1" i="1" dirty="0" smtClean="0"/>
              <a:t>Erken </a:t>
            </a:r>
            <a:r>
              <a:rPr lang="tr-TR" b="1" i="1" dirty="0" err="1" smtClean="0"/>
              <a:t>ambulasyon</a:t>
            </a:r>
            <a:r>
              <a:rPr lang="tr-TR" b="1" i="1" dirty="0" smtClean="0"/>
              <a:t> </a:t>
            </a:r>
            <a:r>
              <a:rPr lang="tr-TR" b="1" i="1" dirty="0"/>
              <a:t>(</a:t>
            </a:r>
            <a:r>
              <a:rPr lang="tr-TR" b="1" i="1" dirty="0" err="1"/>
              <a:t>grade</a:t>
            </a:r>
            <a:r>
              <a:rPr lang="tr-TR" b="1" i="1" dirty="0"/>
              <a:t> 1B</a:t>
            </a:r>
            <a:r>
              <a:rPr lang="tr-TR" b="1" i="1" dirty="0" smtClean="0"/>
              <a:t>)</a:t>
            </a:r>
            <a:r>
              <a:rPr lang="tr-TR" b="1" i="1" dirty="0"/>
              <a:t/>
            </a:r>
            <a:br>
              <a:rPr lang="tr-TR" b="1" i="1" dirty="0"/>
            </a:br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9350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ACOG ve ACCP Kanıta Dayalı Tıp Önerileri </a:t>
            </a:r>
            <a:br>
              <a:rPr lang="tr-TR" sz="3600" dirty="0" smtClean="0"/>
            </a:br>
            <a:r>
              <a:rPr lang="tr-TR" sz="2800" dirty="0" smtClean="0"/>
              <a:t>Jinekolojik Cerrahi hastalarında VTE </a:t>
            </a:r>
            <a:r>
              <a:rPr lang="tr-TR" sz="2800" dirty="0" err="1" smtClean="0"/>
              <a:t>profilaksisi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dirty="0" smtClean="0"/>
          </a:p>
          <a:p>
            <a:r>
              <a:rPr lang="tr-TR" b="1" i="1" dirty="0" smtClean="0">
                <a:solidFill>
                  <a:srgbClr val="00B050"/>
                </a:solidFill>
              </a:rPr>
              <a:t>Düşük riskli hastalarda </a:t>
            </a:r>
            <a:r>
              <a:rPr lang="tr-TR" dirty="0" smtClean="0"/>
              <a:t>(yaklaşık </a:t>
            </a:r>
            <a:r>
              <a:rPr lang="tr-TR" dirty="0"/>
              <a:t>1.5%) </a:t>
            </a:r>
            <a:r>
              <a:rPr lang="tr-TR" dirty="0" smtClean="0"/>
              <a:t>		(</a:t>
            </a:r>
            <a:r>
              <a:rPr lang="tr-TR" dirty="0"/>
              <a:t>ACOG </a:t>
            </a:r>
            <a:r>
              <a:rPr lang="tr-TR" dirty="0" smtClean="0"/>
              <a:t>orta </a:t>
            </a:r>
            <a:r>
              <a:rPr lang="tr-TR" dirty="0"/>
              <a:t>risk)</a:t>
            </a:r>
          </a:p>
          <a:p>
            <a:pPr lvl="1"/>
            <a:endParaRPr lang="tr-TR" dirty="0" smtClean="0"/>
          </a:p>
          <a:p>
            <a:pPr lvl="1"/>
            <a:r>
              <a:rPr lang="tr-TR" b="1" dirty="0" smtClean="0"/>
              <a:t>IPC </a:t>
            </a:r>
            <a:r>
              <a:rPr lang="tr-TR" b="1" dirty="0"/>
              <a:t>(</a:t>
            </a:r>
            <a:r>
              <a:rPr lang="tr-TR" b="1" dirty="0" err="1"/>
              <a:t>grade</a:t>
            </a:r>
            <a:r>
              <a:rPr lang="tr-TR" b="1" dirty="0"/>
              <a:t> </a:t>
            </a:r>
            <a:r>
              <a:rPr lang="tr-TR" b="1" dirty="0" smtClean="0"/>
              <a:t>2C) / varis çorabı </a:t>
            </a:r>
            <a:r>
              <a:rPr lang="tr-TR" b="1" dirty="0" err="1" smtClean="0"/>
              <a:t>cerrrahiden</a:t>
            </a:r>
            <a:r>
              <a:rPr lang="tr-TR" b="1" dirty="0" smtClean="0"/>
              <a:t> önce giydirilir ve hasta tam mobilize olana kadar devam edilir</a:t>
            </a:r>
            <a:endParaRPr lang="tr-TR" b="1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8505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ACOG ve ACCP Kanıta Dayalı Tıp Önerileri </a:t>
            </a:r>
            <a:br>
              <a:rPr lang="tr-TR" sz="3600" dirty="0" smtClean="0"/>
            </a:br>
            <a:r>
              <a:rPr lang="tr-TR" sz="2800" dirty="0" smtClean="0"/>
              <a:t>Jinekolojik Cerrahi hastalarında VTE </a:t>
            </a:r>
            <a:r>
              <a:rPr lang="tr-TR" sz="2800" dirty="0" err="1" smtClean="0"/>
              <a:t>profilaksisi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 lnSpcReduction="20000"/>
          </a:bodyPr>
          <a:lstStyle/>
          <a:p>
            <a:r>
              <a:rPr lang="tr-TR" b="1" i="1" dirty="0" smtClean="0">
                <a:solidFill>
                  <a:schemeClr val="accent6">
                    <a:lumMod val="75000"/>
                  </a:schemeClr>
                </a:solidFill>
              </a:rPr>
              <a:t>Orta riskli hastalarda </a:t>
            </a:r>
            <a:r>
              <a:rPr lang="tr-TR" dirty="0" smtClean="0"/>
              <a:t>(yaklaşık </a:t>
            </a:r>
            <a:r>
              <a:rPr lang="tr-TR" dirty="0"/>
              <a:t>3%) (ACOG </a:t>
            </a:r>
            <a:r>
              <a:rPr lang="tr-TR" dirty="0" smtClean="0"/>
              <a:t>yüksek riskli) ama kanama komplikasyon ihtimali düşük hasta</a:t>
            </a:r>
            <a:endParaRPr lang="tr-TR" b="1" dirty="0" smtClean="0"/>
          </a:p>
          <a:p>
            <a:pPr lvl="1"/>
            <a:r>
              <a:rPr lang="tr-TR" b="1" dirty="0" smtClean="0"/>
              <a:t>DMAH (</a:t>
            </a:r>
            <a:r>
              <a:rPr lang="tr-TR" b="1" dirty="0" err="1"/>
              <a:t>grade</a:t>
            </a:r>
            <a:r>
              <a:rPr lang="tr-TR" b="1" dirty="0"/>
              <a:t> 2B) </a:t>
            </a:r>
            <a:r>
              <a:rPr lang="tr-TR" b="1" dirty="0" smtClean="0"/>
              <a:t>veya </a:t>
            </a:r>
            <a:r>
              <a:rPr lang="tr-TR" b="1" dirty="0" err="1"/>
              <a:t>dalteparin</a:t>
            </a:r>
            <a:r>
              <a:rPr lang="tr-TR" b="1" dirty="0"/>
              <a:t> 2,500 </a:t>
            </a:r>
            <a:r>
              <a:rPr lang="tr-TR" b="1" dirty="0" err="1"/>
              <a:t>antifactor-Xa</a:t>
            </a:r>
            <a:r>
              <a:rPr lang="tr-TR" b="1" dirty="0"/>
              <a:t> </a:t>
            </a:r>
            <a:r>
              <a:rPr lang="tr-TR" b="1" dirty="0" smtClean="0"/>
              <a:t>ünite veya </a:t>
            </a:r>
            <a:r>
              <a:rPr lang="tr-TR" b="1" dirty="0" err="1"/>
              <a:t>enoxaparin</a:t>
            </a:r>
            <a:r>
              <a:rPr lang="tr-TR" b="1" dirty="0"/>
              <a:t> 40 mg </a:t>
            </a:r>
            <a:r>
              <a:rPr lang="tr-TR" b="1" dirty="0" err="1" smtClean="0"/>
              <a:t>subkütan</a:t>
            </a:r>
            <a:r>
              <a:rPr lang="tr-TR" b="1" dirty="0" smtClean="0"/>
              <a:t> olarak cerrahiden 12 saat önce verilir ve taburculuğa kadar günde bir devam edilir</a:t>
            </a:r>
            <a:endParaRPr lang="tr-TR" b="1" dirty="0"/>
          </a:p>
          <a:p>
            <a:pPr lvl="1"/>
            <a:r>
              <a:rPr lang="tr-TR" b="1" dirty="0" err="1" smtClean="0"/>
              <a:t>Heparin</a:t>
            </a:r>
            <a:r>
              <a:rPr lang="tr-TR" b="1" dirty="0" smtClean="0"/>
              <a:t> (</a:t>
            </a:r>
            <a:r>
              <a:rPr lang="tr-TR" b="1" dirty="0" err="1"/>
              <a:t>grade</a:t>
            </a:r>
            <a:r>
              <a:rPr lang="tr-TR" b="1" dirty="0"/>
              <a:t> 2B</a:t>
            </a:r>
            <a:r>
              <a:rPr lang="tr-TR" b="1" dirty="0" smtClean="0"/>
              <a:t>) </a:t>
            </a:r>
            <a:r>
              <a:rPr lang="tr-TR" b="1" dirty="0"/>
              <a:t>(5,000 </a:t>
            </a:r>
            <a:r>
              <a:rPr lang="tr-TR" b="1" dirty="0" smtClean="0"/>
              <a:t>ünite) cerrahiden 2 saat önce </a:t>
            </a:r>
            <a:r>
              <a:rPr lang="tr-TR" b="1" dirty="0" err="1" smtClean="0"/>
              <a:t>subkütan</a:t>
            </a:r>
            <a:r>
              <a:rPr lang="tr-TR" b="1" dirty="0" smtClean="0"/>
              <a:t> verilir ve taburculuğa kadar 12 saatte bir verilir</a:t>
            </a:r>
            <a:endParaRPr lang="tr-TR" b="1" dirty="0"/>
          </a:p>
          <a:p>
            <a:pPr lvl="1"/>
            <a:r>
              <a:rPr lang="tr-TR" b="1" dirty="0"/>
              <a:t>IPC (</a:t>
            </a:r>
            <a:r>
              <a:rPr lang="tr-TR" b="1" dirty="0" err="1"/>
              <a:t>grade</a:t>
            </a:r>
            <a:r>
              <a:rPr lang="tr-TR" b="1" dirty="0"/>
              <a:t> 2C) / varis çorabı </a:t>
            </a:r>
            <a:r>
              <a:rPr lang="tr-TR" b="1" dirty="0" err="1"/>
              <a:t>cerrrahiden</a:t>
            </a:r>
            <a:r>
              <a:rPr lang="tr-TR" b="1" dirty="0"/>
              <a:t> önce giydirilir ve hasta tam mobilize olana kadar devam </a:t>
            </a:r>
            <a:r>
              <a:rPr lang="tr-TR" b="1" dirty="0" smtClean="0"/>
              <a:t>edilir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6842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ACOG ve ACCP Kanıta Dayalı Tıp Önerileri </a:t>
            </a:r>
            <a:br>
              <a:rPr lang="tr-TR" sz="3600" dirty="0" smtClean="0"/>
            </a:br>
            <a:r>
              <a:rPr lang="tr-TR" sz="2800" dirty="0" smtClean="0"/>
              <a:t>Jinekolojik Cerrahi hastalarında VTE </a:t>
            </a:r>
            <a:r>
              <a:rPr lang="tr-TR" sz="2800" dirty="0" err="1" smtClean="0"/>
              <a:t>profilaksisi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dirty="0" smtClean="0"/>
          </a:p>
          <a:p>
            <a:r>
              <a:rPr lang="tr-TR" b="1" i="1" dirty="0" smtClean="0">
                <a:solidFill>
                  <a:schemeClr val="accent6">
                    <a:lumMod val="75000"/>
                  </a:schemeClr>
                </a:solidFill>
              </a:rPr>
              <a:t>Orta </a:t>
            </a:r>
            <a:r>
              <a:rPr lang="tr-TR" b="1" i="1" dirty="0">
                <a:solidFill>
                  <a:schemeClr val="accent6">
                    <a:lumMod val="75000"/>
                  </a:schemeClr>
                </a:solidFill>
              </a:rPr>
              <a:t>riskli hastalarda </a:t>
            </a:r>
            <a:r>
              <a:rPr lang="tr-TR" dirty="0"/>
              <a:t>(yaklaşık 3%) (ACOG yüksek riskli) ama </a:t>
            </a:r>
            <a:r>
              <a:rPr lang="tr-TR" dirty="0">
                <a:solidFill>
                  <a:srgbClr val="FF0000"/>
                </a:solidFill>
              </a:rPr>
              <a:t>kanama</a:t>
            </a:r>
            <a:r>
              <a:rPr lang="tr-TR" dirty="0"/>
              <a:t> komplikasyon ihtimali </a:t>
            </a:r>
            <a:r>
              <a:rPr lang="tr-TR" dirty="0" smtClean="0"/>
              <a:t>yüksek </a:t>
            </a:r>
            <a:r>
              <a:rPr lang="tr-TR" dirty="0"/>
              <a:t>hasta</a:t>
            </a:r>
            <a:endParaRPr lang="tr-TR" b="1" dirty="0"/>
          </a:p>
          <a:p>
            <a:pPr lvl="1"/>
            <a:endParaRPr lang="tr-TR" dirty="0" smtClean="0"/>
          </a:p>
          <a:p>
            <a:pPr lvl="1"/>
            <a:r>
              <a:rPr lang="tr-TR" b="1" dirty="0" smtClean="0"/>
              <a:t>IPC </a:t>
            </a:r>
            <a:r>
              <a:rPr lang="tr-TR" b="1" dirty="0"/>
              <a:t>(</a:t>
            </a:r>
            <a:r>
              <a:rPr lang="tr-TR" b="1" dirty="0" err="1"/>
              <a:t>grade</a:t>
            </a:r>
            <a:r>
              <a:rPr lang="tr-TR" b="1" dirty="0"/>
              <a:t> 2C) / varis çorabı </a:t>
            </a:r>
            <a:r>
              <a:rPr lang="tr-TR" b="1" dirty="0" err="1"/>
              <a:t>cerrrahiden</a:t>
            </a:r>
            <a:r>
              <a:rPr lang="tr-TR" b="1" dirty="0"/>
              <a:t> önce giydirilir ve hasta tam mobilize olana kadar devam </a:t>
            </a:r>
            <a:r>
              <a:rPr lang="tr-TR" b="1" dirty="0" smtClean="0"/>
              <a:t>edilir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330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ACOG ve ACCP Kanıta Dayalı Tıp Önerileri </a:t>
            </a:r>
            <a:br>
              <a:rPr lang="tr-TR" sz="3600" dirty="0" smtClean="0"/>
            </a:br>
            <a:r>
              <a:rPr lang="tr-TR" sz="2800" dirty="0" smtClean="0"/>
              <a:t>Jinekolojik Cerrahi hastalarında VTE </a:t>
            </a:r>
            <a:r>
              <a:rPr lang="tr-TR" sz="2800" dirty="0" err="1" smtClean="0"/>
              <a:t>profilaksisi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b="1" i="1" dirty="0" smtClean="0">
                <a:solidFill>
                  <a:srgbClr val="C00000"/>
                </a:solidFill>
              </a:rPr>
              <a:t>Yüksek riskli hastalarda </a:t>
            </a:r>
            <a:r>
              <a:rPr lang="tr-TR" dirty="0" smtClean="0"/>
              <a:t>(yaklaşık </a:t>
            </a:r>
            <a:r>
              <a:rPr lang="tr-TR" dirty="0"/>
              <a:t>6%) (ACOG </a:t>
            </a:r>
            <a:r>
              <a:rPr lang="tr-TR" dirty="0" smtClean="0"/>
              <a:t>yüksek risk) ama kanama komplikasyonu ihtimali düşük hasta</a:t>
            </a:r>
            <a:endParaRPr lang="tr-TR" dirty="0"/>
          </a:p>
          <a:p>
            <a:pPr lvl="1"/>
            <a:r>
              <a:rPr lang="tr-TR" b="1" dirty="0"/>
              <a:t>DMAH (</a:t>
            </a:r>
            <a:r>
              <a:rPr lang="tr-TR" b="1" dirty="0" err="1"/>
              <a:t>grade</a:t>
            </a:r>
            <a:r>
              <a:rPr lang="tr-TR" b="1" dirty="0"/>
              <a:t> 2B) veya </a:t>
            </a:r>
            <a:r>
              <a:rPr lang="tr-TR" b="1" dirty="0" err="1"/>
              <a:t>dalteparin</a:t>
            </a:r>
            <a:r>
              <a:rPr lang="tr-TR" b="1" dirty="0"/>
              <a:t> 2,500 </a:t>
            </a:r>
            <a:r>
              <a:rPr lang="tr-TR" b="1" dirty="0" err="1"/>
              <a:t>antifactor-Xa</a:t>
            </a:r>
            <a:r>
              <a:rPr lang="tr-TR" b="1" dirty="0"/>
              <a:t> ünite veya </a:t>
            </a:r>
            <a:r>
              <a:rPr lang="tr-TR" b="1" dirty="0" err="1"/>
              <a:t>enoxaparin</a:t>
            </a:r>
            <a:r>
              <a:rPr lang="tr-TR" b="1" dirty="0"/>
              <a:t> 40 mg </a:t>
            </a:r>
            <a:r>
              <a:rPr lang="tr-TR" b="1" dirty="0" err="1"/>
              <a:t>subkütan</a:t>
            </a:r>
            <a:r>
              <a:rPr lang="tr-TR" b="1" dirty="0"/>
              <a:t> olarak cerrahiden 12 saat önce verilir ve taburculuğa kadar günde bir devam edilir</a:t>
            </a:r>
          </a:p>
          <a:p>
            <a:pPr lvl="1"/>
            <a:r>
              <a:rPr lang="tr-TR" b="1" dirty="0" err="1"/>
              <a:t>Heparin</a:t>
            </a:r>
            <a:r>
              <a:rPr lang="tr-TR" b="1" dirty="0"/>
              <a:t> (</a:t>
            </a:r>
            <a:r>
              <a:rPr lang="tr-TR" b="1" dirty="0" err="1"/>
              <a:t>grade</a:t>
            </a:r>
            <a:r>
              <a:rPr lang="tr-TR" b="1" dirty="0"/>
              <a:t> 2B) (5,000 ünite) cerrahiden 2 saat önce </a:t>
            </a:r>
            <a:r>
              <a:rPr lang="tr-TR" b="1" dirty="0" err="1"/>
              <a:t>subkütan</a:t>
            </a:r>
            <a:r>
              <a:rPr lang="tr-TR" b="1" dirty="0"/>
              <a:t> verilir ve taburculuğa kadar 12 saatte bir verilir</a:t>
            </a:r>
          </a:p>
          <a:p>
            <a:r>
              <a:rPr lang="tr-TR" b="1" dirty="0" smtClean="0"/>
              <a:t>ARTI</a:t>
            </a:r>
            <a:endParaRPr lang="tr-TR" b="1" dirty="0"/>
          </a:p>
          <a:p>
            <a:pPr lvl="1"/>
            <a:r>
              <a:rPr lang="tr-TR" b="1" dirty="0"/>
              <a:t>IPC (</a:t>
            </a:r>
            <a:r>
              <a:rPr lang="tr-TR" b="1" dirty="0" err="1"/>
              <a:t>grade</a:t>
            </a:r>
            <a:r>
              <a:rPr lang="tr-TR" b="1" dirty="0"/>
              <a:t> 2C) / varis çorabı </a:t>
            </a:r>
            <a:r>
              <a:rPr lang="tr-TR" b="1" dirty="0" err="1"/>
              <a:t>cerrrahiden</a:t>
            </a:r>
            <a:r>
              <a:rPr lang="tr-TR" b="1" dirty="0"/>
              <a:t> önce giydirilir ve hasta tam mobilize olana kadar devam edilir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9932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ACOG ve ACCP Kanıta Dayalı Tıp Önerileri </a:t>
            </a:r>
            <a:br>
              <a:rPr lang="tr-TR" sz="3600" dirty="0" smtClean="0"/>
            </a:br>
            <a:r>
              <a:rPr lang="tr-TR" sz="2800" dirty="0" smtClean="0"/>
              <a:t>Jinekolojik Cerrahi hastalarında VTE </a:t>
            </a:r>
            <a:r>
              <a:rPr lang="tr-TR" sz="2800" dirty="0" err="1" smtClean="0"/>
              <a:t>profilaksisi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dirty="0" smtClean="0">
                <a:solidFill>
                  <a:srgbClr val="C00000"/>
                </a:solidFill>
              </a:rPr>
              <a:t>Yüksek riskli hastalarda </a:t>
            </a:r>
            <a:r>
              <a:rPr lang="tr-TR" dirty="0" smtClean="0"/>
              <a:t>(yaklaşık </a:t>
            </a:r>
            <a:r>
              <a:rPr lang="tr-TR" dirty="0"/>
              <a:t>6%) (ACOG </a:t>
            </a:r>
            <a:r>
              <a:rPr lang="tr-TR" dirty="0" smtClean="0"/>
              <a:t>en yüksek </a:t>
            </a:r>
            <a:r>
              <a:rPr lang="tr-TR" dirty="0"/>
              <a:t>risk) </a:t>
            </a:r>
            <a:r>
              <a:rPr lang="tr-TR" dirty="0" smtClean="0"/>
              <a:t>ve hastalara </a:t>
            </a:r>
            <a:r>
              <a:rPr lang="tr-TR" b="1" dirty="0" smtClean="0">
                <a:solidFill>
                  <a:srgbClr val="C00000"/>
                </a:solidFill>
              </a:rPr>
              <a:t>kanser cerrahisi </a:t>
            </a:r>
            <a:r>
              <a:rPr lang="tr-TR" dirty="0" smtClean="0"/>
              <a:t>yapılacaksa ama kanama komplikasyonu ihtimali az ise</a:t>
            </a:r>
            <a:endParaRPr lang="tr-TR" dirty="0"/>
          </a:p>
          <a:p>
            <a:pPr lvl="1"/>
            <a:r>
              <a:rPr lang="tr-TR" b="1" i="1" dirty="0" smtClean="0">
                <a:solidFill>
                  <a:srgbClr val="7030A0"/>
                </a:solidFill>
              </a:rPr>
              <a:t>DMAH </a:t>
            </a:r>
            <a:r>
              <a:rPr lang="tr-TR" b="1" i="1" dirty="0" err="1" smtClean="0">
                <a:solidFill>
                  <a:srgbClr val="7030A0"/>
                </a:solidFill>
              </a:rPr>
              <a:t>postoperatif</a:t>
            </a:r>
            <a:r>
              <a:rPr lang="tr-TR" b="1" i="1" dirty="0" smtClean="0">
                <a:solidFill>
                  <a:srgbClr val="7030A0"/>
                </a:solidFill>
              </a:rPr>
              <a:t> 4 haftaya uzatılır (</a:t>
            </a:r>
            <a:r>
              <a:rPr lang="tr-TR" b="1" i="1" dirty="0" err="1">
                <a:solidFill>
                  <a:srgbClr val="7030A0"/>
                </a:solidFill>
              </a:rPr>
              <a:t>grade</a:t>
            </a:r>
            <a:r>
              <a:rPr lang="tr-TR" b="1" i="1" dirty="0">
                <a:solidFill>
                  <a:srgbClr val="7030A0"/>
                </a:solidFill>
              </a:rPr>
              <a:t> 1B)</a:t>
            </a:r>
          </a:p>
          <a:p>
            <a:endParaRPr lang="tr-TR" dirty="0" smtClean="0"/>
          </a:p>
          <a:p>
            <a:r>
              <a:rPr lang="tr-TR" dirty="0" smtClean="0"/>
              <a:t>Eğer hastada yüksek </a:t>
            </a:r>
            <a:r>
              <a:rPr lang="tr-TR" dirty="0" smtClean="0">
                <a:solidFill>
                  <a:srgbClr val="FF0000"/>
                </a:solidFill>
              </a:rPr>
              <a:t>kanama</a:t>
            </a:r>
            <a:r>
              <a:rPr lang="tr-TR" dirty="0" smtClean="0"/>
              <a:t> komplikasyonu ihtimali varsa</a:t>
            </a:r>
            <a:endParaRPr lang="tr-TR" dirty="0"/>
          </a:p>
          <a:p>
            <a:pPr marL="742950" lvl="2" indent="-342900"/>
            <a:r>
              <a:rPr lang="tr-TR" dirty="0"/>
              <a:t>IPC (</a:t>
            </a:r>
            <a:r>
              <a:rPr lang="tr-TR" dirty="0" err="1"/>
              <a:t>grade</a:t>
            </a:r>
            <a:r>
              <a:rPr lang="tr-TR" dirty="0"/>
              <a:t> 2C) / varis çorabı </a:t>
            </a:r>
            <a:r>
              <a:rPr lang="tr-TR" dirty="0" err="1"/>
              <a:t>cerrrahiden</a:t>
            </a:r>
            <a:r>
              <a:rPr lang="tr-TR" dirty="0"/>
              <a:t> önce giydirilir ve hasta tam mobilize olana kadar devam edilir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8801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4400" b="1" dirty="0" smtClean="0"/>
          </a:p>
          <a:p>
            <a:endParaRPr lang="tr-TR" sz="4400" b="1" dirty="0"/>
          </a:p>
          <a:p>
            <a:r>
              <a:rPr lang="tr-TR" sz="4400" b="1" dirty="0" smtClean="0"/>
              <a:t>Teşekkürler…</a:t>
            </a:r>
            <a:endParaRPr lang="tr-TR" sz="4400" b="1" dirty="0"/>
          </a:p>
        </p:txBody>
      </p:sp>
    </p:spTree>
    <p:extLst>
      <p:ext uri="{BB962C8B-B14F-4D97-AF65-F5344CB8AC3E}">
        <p14:creationId xmlns:p14="http://schemas.microsoft.com/office/powerpoint/2010/main" val="835264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tr-TR" dirty="0" err="1"/>
              <a:t>Grading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evidence</a:t>
            </a:r>
            <a:endParaRPr lang="tr-TR" dirty="0"/>
          </a:p>
          <a:p>
            <a:r>
              <a:rPr lang="tr-TR" dirty="0"/>
              <a:t>ACOG </a:t>
            </a:r>
            <a:r>
              <a:rPr lang="tr-TR" dirty="0" err="1"/>
              <a:t>grades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quality</a:t>
            </a:r>
            <a:r>
              <a:rPr lang="tr-TR" dirty="0"/>
              <a:t> of </a:t>
            </a:r>
            <a:r>
              <a:rPr lang="tr-TR" dirty="0" err="1"/>
              <a:t>evidence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literature</a:t>
            </a:r>
            <a:r>
              <a:rPr lang="tr-TR" dirty="0"/>
              <a:t> </a:t>
            </a:r>
            <a:r>
              <a:rPr lang="tr-TR" dirty="0" err="1"/>
              <a:t>according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method</a:t>
            </a:r>
            <a:r>
              <a:rPr lang="tr-TR" dirty="0"/>
              <a:t> </a:t>
            </a:r>
            <a:r>
              <a:rPr lang="tr-TR" dirty="0" err="1"/>
              <a:t>outlined</a:t>
            </a:r>
            <a:r>
              <a:rPr lang="tr-TR" dirty="0"/>
              <a:t> </a:t>
            </a:r>
            <a:r>
              <a:rPr lang="tr-TR" dirty="0" err="1"/>
              <a:t>by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U.S. </a:t>
            </a:r>
            <a:r>
              <a:rPr lang="tr-TR" dirty="0" err="1"/>
              <a:t>Preventive</a:t>
            </a:r>
            <a:r>
              <a:rPr lang="tr-TR" dirty="0"/>
              <a:t> Services </a:t>
            </a:r>
            <a:r>
              <a:rPr lang="tr-TR" dirty="0" err="1"/>
              <a:t>Task</a:t>
            </a:r>
            <a:r>
              <a:rPr lang="tr-TR" dirty="0"/>
              <a:t> Force, as </a:t>
            </a:r>
            <a:r>
              <a:rPr lang="tr-TR" dirty="0" err="1"/>
              <a:t>follows</a:t>
            </a:r>
            <a:r>
              <a:rPr lang="tr-TR" dirty="0"/>
              <a:t>:</a:t>
            </a:r>
          </a:p>
          <a:p>
            <a:r>
              <a:rPr lang="tr-TR" dirty="0"/>
              <a:t>I: </a:t>
            </a:r>
            <a:r>
              <a:rPr lang="tr-TR" dirty="0" err="1"/>
              <a:t>Evidence</a:t>
            </a:r>
            <a:r>
              <a:rPr lang="tr-TR" dirty="0"/>
              <a:t> </a:t>
            </a:r>
            <a:r>
              <a:rPr lang="tr-TR" dirty="0" err="1"/>
              <a:t>obtained</a:t>
            </a:r>
            <a:r>
              <a:rPr lang="tr-TR" dirty="0"/>
              <a:t> </a:t>
            </a:r>
            <a:r>
              <a:rPr lang="tr-TR" dirty="0" err="1"/>
              <a:t>from</a:t>
            </a:r>
            <a:r>
              <a:rPr lang="tr-TR" dirty="0"/>
              <a:t> at </a:t>
            </a:r>
            <a:r>
              <a:rPr lang="tr-TR" dirty="0" err="1"/>
              <a:t>least</a:t>
            </a:r>
            <a:r>
              <a:rPr lang="tr-TR" dirty="0"/>
              <a:t> </a:t>
            </a:r>
            <a:r>
              <a:rPr lang="tr-TR" dirty="0" err="1"/>
              <a:t>one</a:t>
            </a:r>
            <a:r>
              <a:rPr lang="tr-TR" dirty="0"/>
              <a:t> </a:t>
            </a:r>
            <a:r>
              <a:rPr lang="tr-TR" dirty="0" err="1"/>
              <a:t>properly</a:t>
            </a:r>
            <a:r>
              <a:rPr lang="tr-TR" dirty="0"/>
              <a:t> </a:t>
            </a:r>
            <a:r>
              <a:rPr lang="tr-TR" dirty="0" err="1"/>
              <a:t>designed</a:t>
            </a:r>
            <a:r>
              <a:rPr lang="tr-TR" dirty="0"/>
              <a:t> </a:t>
            </a:r>
            <a:r>
              <a:rPr lang="tr-TR" dirty="0" err="1"/>
              <a:t>randomized</a:t>
            </a:r>
            <a:r>
              <a:rPr lang="tr-TR" dirty="0"/>
              <a:t> </a:t>
            </a:r>
            <a:r>
              <a:rPr lang="tr-TR" dirty="0" err="1"/>
              <a:t>controlled</a:t>
            </a:r>
            <a:r>
              <a:rPr lang="tr-TR" dirty="0"/>
              <a:t> </a:t>
            </a:r>
            <a:r>
              <a:rPr lang="tr-TR" dirty="0" err="1"/>
              <a:t>trial</a:t>
            </a:r>
            <a:endParaRPr lang="tr-TR" dirty="0"/>
          </a:p>
          <a:p>
            <a:r>
              <a:rPr lang="tr-TR" dirty="0"/>
              <a:t>II-1: </a:t>
            </a:r>
            <a:r>
              <a:rPr lang="tr-TR" dirty="0" err="1"/>
              <a:t>Evidence</a:t>
            </a:r>
            <a:r>
              <a:rPr lang="tr-TR" dirty="0"/>
              <a:t> </a:t>
            </a:r>
            <a:r>
              <a:rPr lang="tr-TR" dirty="0" err="1"/>
              <a:t>obtained</a:t>
            </a:r>
            <a:r>
              <a:rPr lang="tr-TR" dirty="0"/>
              <a:t> </a:t>
            </a:r>
            <a:r>
              <a:rPr lang="tr-TR" dirty="0" err="1"/>
              <a:t>from</a:t>
            </a:r>
            <a:r>
              <a:rPr lang="tr-TR" dirty="0"/>
              <a:t> </a:t>
            </a:r>
            <a:r>
              <a:rPr lang="tr-TR" dirty="0" err="1"/>
              <a:t>well-designed</a:t>
            </a:r>
            <a:r>
              <a:rPr lang="tr-TR" dirty="0"/>
              <a:t> </a:t>
            </a:r>
            <a:r>
              <a:rPr lang="tr-TR" dirty="0" err="1"/>
              <a:t>controlled</a:t>
            </a:r>
            <a:r>
              <a:rPr lang="tr-TR" dirty="0"/>
              <a:t> </a:t>
            </a:r>
            <a:r>
              <a:rPr lang="tr-TR" dirty="0" err="1"/>
              <a:t>trials</a:t>
            </a:r>
            <a:r>
              <a:rPr lang="tr-TR" dirty="0"/>
              <a:t> </a:t>
            </a:r>
            <a:r>
              <a:rPr lang="tr-TR" dirty="0" err="1"/>
              <a:t>without</a:t>
            </a:r>
            <a:r>
              <a:rPr lang="tr-TR" dirty="0"/>
              <a:t> </a:t>
            </a:r>
            <a:r>
              <a:rPr lang="tr-TR" dirty="0" err="1"/>
              <a:t>randomization</a:t>
            </a:r>
            <a:endParaRPr lang="tr-TR" dirty="0"/>
          </a:p>
          <a:p>
            <a:r>
              <a:rPr lang="tr-TR" dirty="0"/>
              <a:t>II-2: </a:t>
            </a:r>
            <a:r>
              <a:rPr lang="tr-TR" dirty="0" err="1"/>
              <a:t>Evidence</a:t>
            </a:r>
            <a:r>
              <a:rPr lang="tr-TR" dirty="0"/>
              <a:t> </a:t>
            </a:r>
            <a:r>
              <a:rPr lang="tr-TR" dirty="0" err="1"/>
              <a:t>obtained</a:t>
            </a:r>
            <a:r>
              <a:rPr lang="tr-TR" dirty="0"/>
              <a:t> </a:t>
            </a:r>
            <a:r>
              <a:rPr lang="tr-TR" dirty="0" err="1"/>
              <a:t>from</a:t>
            </a:r>
            <a:r>
              <a:rPr lang="tr-TR" dirty="0"/>
              <a:t> </a:t>
            </a:r>
            <a:r>
              <a:rPr lang="tr-TR" dirty="0" err="1"/>
              <a:t>well-designed</a:t>
            </a:r>
            <a:r>
              <a:rPr lang="tr-TR" dirty="0"/>
              <a:t> </a:t>
            </a:r>
            <a:r>
              <a:rPr lang="tr-TR" dirty="0" err="1"/>
              <a:t>cohort</a:t>
            </a:r>
            <a:r>
              <a:rPr lang="tr-TR" dirty="0"/>
              <a:t> </a:t>
            </a:r>
            <a:r>
              <a:rPr lang="tr-TR" dirty="0" err="1"/>
              <a:t>or</a:t>
            </a:r>
            <a:r>
              <a:rPr lang="tr-TR" dirty="0"/>
              <a:t> </a:t>
            </a:r>
            <a:r>
              <a:rPr lang="tr-TR" dirty="0" err="1"/>
              <a:t>case-control</a:t>
            </a:r>
            <a:r>
              <a:rPr lang="tr-TR" dirty="0"/>
              <a:t> </a:t>
            </a:r>
            <a:r>
              <a:rPr lang="tr-TR" dirty="0" err="1"/>
              <a:t>analytic</a:t>
            </a:r>
            <a:r>
              <a:rPr lang="tr-TR" dirty="0"/>
              <a:t> </a:t>
            </a:r>
            <a:r>
              <a:rPr lang="tr-TR" dirty="0" err="1"/>
              <a:t>studies</a:t>
            </a:r>
            <a:r>
              <a:rPr lang="tr-TR" dirty="0"/>
              <a:t>, </a:t>
            </a:r>
            <a:r>
              <a:rPr lang="tr-TR" dirty="0" err="1"/>
              <a:t>preferably</a:t>
            </a:r>
            <a:r>
              <a:rPr lang="tr-TR" dirty="0"/>
              <a:t> </a:t>
            </a:r>
            <a:r>
              <a:rPr lang="tr-TR" dirty="0" err="1"/>
              <a:t>from</a:t>
            </a:r>
            <a:r>
              <a:rPr lang="tr-TR" dirty="0"/>
              <a:t>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one</a:t>
            </a:r>
            <a:r>
              <a:rPr lang="tr-TR" dirty="0"/>
              <a:t> </a:t>
            </a:r>
            <a:r>
              <a:rPr lang="tr-TR" dirty="0" err="1"/>
              <a:t>center</a:t>
            </a:r>
            <a:r>
              <a:rPr lang="tr-TR" dirty="0"/>
              <a:t> </a:t>
            </a:r>
            <a:r>
              <a:rPr lang="tr-TR" dirty="0" err="1"/>
              <a:t>or</a:t>
            </a:r>
            <a:r>
              <a:rPr lang="tr-TR" dirty="0"/>
              <a:t> </a:t>
            </a:r>
            <a:r>
              <a:rPr lang="tr-TR" dirty="0" err="1"/>
              <a:t>research</a:t>
            </a:r>
            <a:r>
              <a:rPr lang="tr-TR" dirty="0"/>
              <a:t> </a:t>
            </a:r>
            <a:r>
              <a:rPr lang="tr-TR" dirty="0" err="1"/>
              <a:t>group</a:t>
            </a:r>
            <a:endParaRPr lang="tr-TR" dirty="0"/>
          </a:p>
          <a:p>
            <a:r>
              <a:rPr lang="tr-TR" dirty="0"/>
              <a:t>II-3: </a:t>
            </a:r>
            <a:r>
              <a:rPr lang="tr-TR" dirty="0" err="1"/>
              <a:t>Evidence</a:t>
            </a:r>
            <a:r>
              <a:rPr lang="tr-TR" dirty="0"/>
              <a:t> </a:t>
            </a:r>
            <a:r>
              <a:rPr lang="tr-TR" dirty="0" err="1"/>
              <a:t>obtained</a:t>
            </a:r>
            <a:r>
              <a:rPr lang="tr-TR" dirty="0"/>
              <a:t> </a:t>
            </a:r>
            <a:r>
              <a:rPr lang="tr-TR" dirty="0" err="1"/>
              <a:t>from</a:t>
            </a:r>
            <a:r>
              <a:rPr lang="tr-TR" dirty="0"/>
              <a:t> </a:t>
            </a:r>
            <a:r>
              <a:rPr lang="tr-TR" dirty="0" err="1"/>
              <a:t>multiple</a:t>
            </a:r>
            <a:r>
              <a:rPr lang="tr-TR" dirty="0"/>
              <a:t> time </a:t>
            </a:r>
            <a:r>
              <a:rPr lang="tr-TR" dirty="0" err="1"/>
              <a:t>series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or</a:t>
            </a:r>
            <a:r>
              <a:rPr lang="tr-TR" dirty="0"/>
              <a:t> </a:t>
            </a:r>
            <a:r>
              <a:rPr lang="tr-TR" dirty="0" err="1"/>
              <a:t>without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intervention</a:t>
            </a:r>
            <a:r>
              <a:rPr lang="tr-TR" dirty="0"/>
              <a:t>; </a:t>
            </a:r>
            <a:r>
              <a:rPr lang="tr-TR" dirty="0" err="1"/>
              <a:t>dramatic</a:t>
            </a:r>
            <a:r>
              <a:rPr lang="tr-TR" dirty="0"/>
              <a:t> </a:t>
            </a:r>
            <a:r>
              <a:rPr lang="tr-TR" dirty="0" err="1"/>
              <a:t>results</a:t>
            </a:r>
            <a:r>
              <a:rPr lang="tr-TR" dirty="0"/>
              <a:t> in </a:t>
            </a:r>
            <a:r>
              <a:rPr lang="tr-TR" dirty="0" err="1"/>
              <a:t>uncontrolled</a:t>
            </a:r>
            <a:r>
              <a:rPr lang="tr-TR" dirty="0"/>
              <a:t> </a:t>
            </a:r>
            <a:r>
              <a:rPr lang="tr-TR" dirty="0" err="1"/>
              <a:t>experiments</a:t>
            </a:r>
            <a:r>
              <a:rPr lang="tr-TR" dirty="0"/>
              <a:t> </a:t>
            </a:r>
            <a:r>
              <a:rPr lang="tr-TR" dirty="0" err="1"/>
              <a:t>could</a:t>
            </a:r>
            <a:r>
              <a:rPr lang="tr-TR" dirty="0"/>
              <a:t> </a:t>
            </a:r>
            <a:r>
              <a:rPr lang="tr-TR" dirty="0" err="1"/>
              <a:t>also</a:t>
            </a:r>
            <a:r>
              <a:rPr lang="tr-TR" dirty="0"/>
              <a:t> be </a:t>
            </a:r>
            <a:r>
              <a:rPr lang="tr-TR" dirty="0" err="1"/>
              <a:t>regarded</a:t>
            </a:r>
            <a:r>
              <a:rPr lang="tr-TR" dirty="0"/>
              <a:t> as </a:t>
            </a:r>
            <a:r>
              <a:rPr lang="tr-TR" dirty="0" err="1"/>
              <a:t>this</a:t>
            </a:r>
            <a:r>
              <a:rPr lang="tr-TR" dirty="0"/>
              <a:t> </a:t>
            </a:r>
            <a:r>
              <a:rPr lang="tr-TR" dirty="0" err="1"/>
              <a:t>type</a:t>
            </a:r>
            <a:r>
              <a:rPr lang="tr-TR" dirty="0"/>
              <a:t> of </a:t>
            </a:r>
            <a:r>
              <a:rPr lang="tr-TR" dirty="0" err="1"/>
              <a:t>evidence</a:t>
            </a:r>
            <a:endParaRPr lang="tr-TR" dirty="0"/>
          </a:p>
          <a:p>
            <a:r>
              <a:rPr lang="tr-TR" dirty="0"/>
              <a:t>III: </a:t>
            </a:r>
            <a:r>
              <a:rPr lang="tr-TR" dirty="0" err="1"/>
              <a:t>Opinions</a:t>
            </a:r>
            <a:r>
              <a:rPr lang="tr-TR" dirty="0"/>
              <a:t> of </a:t>
            </a:r>
            <a:r>
              <a:rPr lang="tr-TR" dirty="0" err="1"/>
              <a:t>respected</a:t>
            </a:r>
            <a:r>
              <a:rPr lang="tr-TR" dirty="0"/>
              <a:t> </a:t>
            </a:r>
            <a:r>
              <a:rPr lang="tr-TR" dirty="0" err="1"/>
              <a:t>authorities</a:t>
            </a:r>
            <a:r>
              <a:rPr lang="tr-TR" dirty="0"/>
              <a:t>, </a:t>
            </a:r>
            <a:r>
              <a:rPr lang="tr-TR" dirty="0" err="1"/>
              <a:t>based</a:t>
            </a:r>
            <a:r>
              <a:rPr lang="tr-TR" dirty="0"/>
              <a:t> on </a:t>
            </a:r>
            <a:r>
              <a:rPr lang="tr-TR" dirty="0" err="1"/>
              <a:t>clinical</a:t>
            </a:r>
            <a:r>
              <a:rPr lang="tr-TR" dirty="0"/>
              <a:t> </a:t>
            </a:r>
            <a:r>
              <a:rPr lang="tr-TR" dirty="0" err="1"/>
              <a:t>experience</a:t>
            </a:r>
            <a:r>
              <a:rPr lang="tr-TR" dirty="0"/>
              <a:t>, </a:t>
            </a:r>
            <a:r>
              <a:rPr lang="tr-TR" dirty="0" err="1"/>
              <a:t>descriptive</a:t>
            </a:r>
            <a:r>
              <a:rPr lang="tr-TR" dirty="0"/>
              <a:t> </a:t>
            </a:r>
            <a:r>
              <a:rPr lang="tr-TR" dirty="0" err="1"/>
              <a:t>studies</a:t>
            </a:r>
            <a:r>
              <a:rPr lang="tr-TR" dirty="0"/>
              <a:t>, </a:t>
            </a:r>
            <a:r>
              <a:rPr lang="tr-TR" dirty="0" err="1"/>
              <a:t>or</a:t>
            </a:r>
            <a:r>
              <a:rPr lang="tr-TR" dirty="0"/>
              <a:t> </a:t>
            </a:r>
            <a:r>
              <a:rPr lang="tr-TR" dirty="0" err="1"/>
              <a:t>reports</a:t>
            </a:r>
            <a:r>
              <a:rPr lang="tr-TR" dirty="0"/>
              <a:t> of </a:t>
            </a:r>
            <a:r>
              <a:rPr lang="tr-TR" dirty="0" err="1"/>
              <a:t>expert</a:t>
            </a:r>
            <a:r>
              <a:rPr lang="tr-TR" dirty="0"/>
              <a:t> </a:t>
            </a:r>
            <a:r>
              <a:rPr lang="tr-TR" dirty="0" err="1"/>
              <a:t>committees</a:t>
            </a:r>
            <a:endParaRPr lang="tr-TR" dirty="0"/>
          </a:p>
          <a:p>
            <a:r>
              <a:rPr lang="tr-TR" dirty="0" err="1"/>
              <a:t>Then</a:t>
            </a:r>
            <a:r>
              <a:rPr lang="tr-TR" dirty="0"/>
              <a:t>, </a:t>
            </a:r>
            <a:r>
              <a:rPr lang="tr-TR" dirty="0" err="1"/>
              <a:t>based</a:t>
            </a:r>
            <a:r>
              <a:rPr lang="tr-TR" dirty="0"/>
              <a:t> on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highest</a:t>
            </a:r>
            <a:r>
              <a:rPr lang="tr-TR" dirty="0"/>
              <a:t> </a:t>
            </a:r>
            <a:r>
              <a:rPr lang="tr-TR" dirty="0" err="1"/>
              <a:t>level</a:t>
            </a:r>
            <a:r>
              <a:rPr lang="tr-TR" dirty="0"/>
              <a:t> of </a:t>
            </a:r>
            <a:r>
              <a:rPr lang="tr-TR" dirty="0" err="1"/>
              <a:t>evidence</a:t>
            </a:r>
            <a:r>
              <a:rPr lang="tr-TR" dirty="0"/>
              <a:t> </a:t>
            </a:r>
            <a:r>
              <a:rPr lang="tr-TR" dirty="0" err="1"/>
              <a:t>found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data, </a:t>
            </a:r>
            <a:r>
              <a:rPr lang="tr-TR" dirty="0" err="1"/>
              <a:t>recommendations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</a:t>
            </a:r>
            <a:r>
              <a:rPr lang="tr-TR" dirty="0" err="1"/>
              <a:t>provided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graded</a:t>
            </a:r>
            <a:r>
              <a:rPr lang="tr-TR" dirty="0"/>
              <a:t> </a:t>
            </a:r>
            <a:r>
              <a:rPr lang="tr-TR" dirty="0" err="1"/>
              <a:t>by</a:t>
            </a:r>
            <a:r>
              <a:rPr lang="tr-TR" dirty="0"/>
              <a:t> ACOG </a:t>
            </a:r>
            <a:r>
              <a:rPr lang="tr-TR" dirty="0" err="1"/>
              <a:t>according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following</a:t>
            </a:r>
            <a:r>
              <a:rPr lang="tr-TR" dirty="0"/>
              <a:t> </a:t>
            </a:r>
            <a:r>
              <a:rPr lang="tr-TR" dirty="0" err="1"/>
              <a:t>categories</a:t>
            </a:r>
            <a:r>
              <a:rPr lang="tr-TR" dirty="0"/>
              <a:t>:</a:t>
            </a:r>
          </a:p>
          <a:p>
            <a:r>
              <a:rPr lang="tr-TR" dirty="0" err="1"/>
              <a:t>level</a:t>
            </a:r>
            <a:r>
              <a:rPr lang="tr-TR" dirty="0"/>
              <a:t> A: </a:t>
            </a:r>
            <a:r>
              <a:rPr lang="tr-TR" dirty="0" err="1"/>
              <a:t>Recommendations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</a:t>
            </a:r>
            <a:r>
              <a:rPr lang="tr-TR" dirty="0" err="1"/>
              <a:t>based</a:t>
            </a:r>
            <a:r>
              <a:rPr lang="tr-TR" dirty="0"/>
              <a:t> on </a:t>
            </a:r>
            <a:r>
              <a:rPr lang="tr-TR" dirty="0" err="1"/>
              <a:t>good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consistent</a:t>
            </a:r>
            <a:r>
              <a:rPr lang="tr-TR" dirty="0"/>
              <a:t> </a:t>
            </a:r>
            <a:r>
              <a:rPr lang="tr-TR" dirty="0" err="1"/>
              <a:t>scientific</a:t>
            </a:r>
            <a:r>
              <a:rPr lang="tr-TR" dirty="0"/>
              <a:t> </a:t>
            </a:r>
            <a:r>
              <a:rPr lang="tr-TR" dirty="0" err="1"/>
              <a:t>evidence</a:t>
            </a:r>
            <a:endParaRPr lang="tr-TR" dirty="0"/>
          </a:p>
          <a:p>
            <a:r>
              <a:rPr lang="tr-TR" dirty="0" err="1"/>
              <a:t>level</a:t>
            </a:r>
            <a:r>
              <a:rPr lang="tr-TR" dirty="0"/>
              <a:t> B: </a:t>
            </a:r>
            <a:r>
              <a:rPr lang="tr-TR" dirty="0" err="1"/>
              <a:t>Recommendations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</a:t>
            </a:r>
            <a:r>
              <a:rPr lang="tr-TR" dirty="0" err="1"/>
              <a:t>based</a:t>
            </a:r>
            <a:r>
              <a:rPr lang="tr-TR" dirty="0"/>
              <a:t> on </a:t>
            </a:r>
            <a:r>
              <a:rPr lang="tr-TR" dirty="0" err="1"/>
              <a:t>limited</a:t>
            </a:r>
            <a:r>
              <a:rPr lang="tr-TR" dirty="0"/>
              <a:t> </a:t>
            </a:r>
            <a:r>
              <a:rPr lang="tr-TR" dirty="0" err="1"/>
              <a:t>or</a:t>
            </a:r>
            <a:r>
              <a:rPr lang="tr-TR" dirty="0"/>
              <a:t> </a:t>
            </a:r>
            <a:r>
              <a:rPr lang="tr-TR" dirty="0" err="1"/>
              <a:t>inconsistent</a:t>
            </a:r>
            <a:r>
              <a:rPr lang="tr-TR" dirty="0"/>
              <a:t> </a:t>
            </a:r>
            <a:r>
              <a:rPr lang="tr-TR" dirty="0" err="1"/>
              <a:t>scientific</a:t>
            </a:r>
            <a:r>
              <a:rPr lang="tr-TR" dirty="0"/>
              <a:t> </a:t>
            </a:r>
            <a:r>
              <a:rPr lang="tr-TR" dirty="0" err="1"/>
              <a:t>evidence</a:t>
            </a:r>
            <a:endParaRPr lang="tr-TR" dirty="0"/>
          </a:p>
          <a:p>
            <a:r>
              <a:rPr lang="tr-TR" dirty="0" err="1"/>
              <a:t>level</a:t>
            </a:r>
            <a:r>
              <a:rPr lang="tr-TR" dirty="0"/>
              <a:t> C: </a:t>
            </a:r>
            <a:r>
              <a:rPr lang="tr-TR" dirty="0" err="1"/>
              <a:t>Recommendations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</a:t>
            </a:r>
            <a:r>
              <a:rPr lang="tr-TR" dirty="0" err="1"/>
              <a:t>based</a:t>
            </a:r>
            <a:r>
              <a:rPr lang="tr-TR" dirty="0"/>
              <a:t> </a:t>
            </a:r>
            <a:r>
              <a:rPr lang="tr-TR" dirty="0" err="1"/>
              <a:t>primarily</a:t>
            </a:r>
            <a:r>
              <a:rPr lang="tr-TR" dirty="0"/>
              <a:t> on </a:t>
            </a:r>
            <a:r>
              <a:rPr lang="tr-TR" dirty="0" err="1"/>
              <a:t>consensus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expert</a:t>
            </a:r>
            <a:r>
              <a:rPr lang="tr-TR" dirty="0"/>
              <a:t> </a:t>
            </a:r>
            <a:r>
              <a:rPr lang="tr-TR" dirty="0" err="1"/>
              <a:t>opinion</a:t>
            </a:r>
            <a:endParaRPr lang="tr-TR" dirty="0"/>
          </a:p>
          <a:p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2012 ACCP </a:t>
            </a:r>
            <a:r>
              <a:rPr lang="tr-TR" dirty="0" err="1"/>
              <a:t>guidelines</a:t>
            </a:r>
            <a:r>
              <a:rPr lang="tr-TR" dirty="0"/>
              <a:t> </a:t>
            </a:r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prevention</a:t>
            </a:r>
            <a:r>
              <a:rPr lang="tr-TR" dirty="0"/>
              <a:t> of VTE in </a:t>
            </a:r>
            <a:r>
              <a:rPr lang="tr-TR" dirty="0" err="1"/>
              <a:t>nonorthopedic</a:t>
            </a:r>
            <a:r>
              <a:rPr lang="tr-TR" dirty="0"/>
              <a:t> </a:t>
            </a:r>
            <a:r>
              <a:rPr lang="tr-TR" dirty="0" err="1"/>
              <a:t>surgical</a:t>
            </a:r>
            <a:r>
              <a:rPr lang="tr-TR" dirty="0"/>
              <a:t> </a:t>
            </a:r>
            <a:r>
              <a:rPr lang="tr-TR" dirty="0" err="1"/>
              <a:t>patients</a:t>
            </a:r>
            <a:r>
              <a:rPr lang="tr-TR" dirty="0"/>
              <a:t>,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group</a:t>
            </a:r>
            <a:r>
              <a:rPr lang="tr-TR" dirty="0"/>
              <a:t> </a:t>
            </a:r>
            <a:r>
              <a:rPr lang="tr-TR" dirty="0" err="1"/>
              <a:t>used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grades</a:t>
            </a:r>
            <a:r>
              <a:rPr lang="tr-TR" dirty="0"/>
              <a:t> of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Recommendations</a:t>
            </a:r>
            <a:r>
              <a:rPr lang="tr-TR" dirty="0"/>
              <a:t>, </a:t>
            </a:r>
            <a:r>
              <a:rPr lang="tr-TR" dirty="0" err="1"/>
              <a:t>Assessment</a:t>
            </a:r>
            <a:r>
              <a:rPr lang="tr-TR" dirty="0"/>
              <a:t>, Development, </a:t>
            </a:r>
            <a:r>
              <a:rPr lang="tr-TR" dirty="0" err="1"/>
              <a:t>and</a:t>
            </a:r>
            <a:r>
              <a:rPr lang="tr-TR" dirty="0"/>
              <a:t> Evaluation </a:t>
            </a:r>
            <a:r>
              <a:rPr lang="tr-TR" dirty="0" err="1"/>
              <a:t>system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assess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quality</a:t>
            </a:r>
            <a:r>
              <a:rPr lang="tr-TR" dirty="0"/>
              <a:t> of </a:t>
            </a:r>
            <a:r>
              <a:rPr lang="tr-TR" dirty="0" err="1"/>
              <a:t>evidence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describe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strength</a:t>
            </a:r>
            <a:r>
              <a:rPr lang="tr-TR" dirty="0"/>
              <a:t> of </a:t>
            </a:r>
            <a:r>
              <a:rPr lang="tr-TR" dirty="0" err="1"/>
              <a:t>recommendations</a:t>
            </a:r>
            <a:r>
              <a:rPr lang="tr-TR" dirty="0"/>
              <a:t> (</a:t>
            </a:r>
            <a:r>
              <a:rPr lang="tr-TR" dirty="0" err="1"/>
              <a:t>see</a:t>
            </a:r>
            <a:r>
              <a:rPr lang="tr-TR" dirty="0"/>
              <a:t> </a:t>
            </a:r>
            <a:r>
              <a:rPr lang="tr-TR" dirty="0" err="1"/>
              <a:t>Table</a:t>
            </a:r>
            <a:r>
              <a:rPr lang="tr-TR" dirty="0"/>
              <a:t> 5).</a:t>
            </a:r>
            <a:r>
              <a:rPr lang="tr-TR" baseline="30000" dirty="0"/>
              <a:t> [30, 31, 32]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2705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epidemiyoloji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1115" y="3944637"/>
            <a:ext cx="2773180" cy="130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611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7733437"/>
              </p:ext>
            </p:extLst>
          </p:nvPr>
        </p:nvGraphicFramePr>
        <p:xfrm>
          <a:off x="487181" y="309520"/>
          <a:ext cx="8229600" cy="6364409"/>
        </p:xfrm>
        <a:graphic>
          <a:graphicData uri="http://schemas.openxmlformats.org/drawingml/2006/table">
            <a:tbl>
              <a:tblPr/>
              <a:tblGrid>
                <a:gridCol w="1915329"/>
                <a:gridCol w="2104757"/>
                <a:gridCol w="2104757"/>
                <a:gridCol w="2104757"/>
              </a:tblGrid>
              <a:tr h="216004">
                <a:tc>
                  <a:txBody>
                    <a:bodyPr/>
                    <a:lstStyle/>
                    <a:p>
                      <a:r>
                        <a:rPr lang="tr-TR" sz="900" b="0">
                          <a:effectLst/>
                          <a:latin typeface="proxima_nova_rgbold" charset="-94"/>
                        </a:rPr>
                        <a:t>Grade of Recommendation</a:t>
                      </a:r>
                      <a:endParaRPr lang="tr-TR" sz="900">
                        <a:effectLst/>
                        <a:latin typeface="proxima_nova_ltlight" charset="-94"/>
                      </a:endParaRPr>
                    </a:p>
                  </a:txBody>
                  <a:tcPr marL="14044" marR="17555" marT="13654" marB="13654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 b="0">
                          <a:effectLst/>
                          <a:latin typeface="proxima_nova_rgbold" charset="-94"/>
                        </a:rPr>
                        <a:t>Benefit vs Risk and Burdens</a:t>
                      </a:r>
                      <a:endParaRPr lang="tr-TR" sz="900">
                        <a:effectLst/>
                        <a:latin typeface="proxima_nova_ltlight" charset="-94"/>
                      </a:endParaRP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 b="0">
                          <a:effectLst/>
                          <a:latin typeface="proxima_nova_rgbold" charset="-94"/>
                        </a:rPr>
                        <a:t>Methodologic Strength of Supporting Evidence</a:t>
                      </a:r>
                      <a:endParaRPr lang="tr-TR" sz="900">
                        <a:effectLst/>
                        <a:latin typeface="proxima_nova_ltlight" charset="-94"/>
                      </a:endParaRP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 b="0">
                          <a:effectLst/>
                          <a:latin typeface="proxima_nova_rgbold" charset="-94"/>
                        </a:rPr>
                        <a:t>Implications</a:t>
                      </a:r>
                      <a:endParaRPr lang="tr-TR" sz="900">
                        <a:effectLst/>
                        <a:latin typeface="proxima_nova_ltlight" charset="-94"/>
                      </a:endParaRP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8359"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Strong recommendation, high-quality evidence (1A)</a:t>
                      </a:r>
                    </a:p>
                  </a:txBody>
                  <a:tcPr marL="14044" marR="17555" marT="13654" marB="13654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Benefits clearly outweigh risk and burdens or vice versa.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Consistent evidence from randomized controlled trials without important limitations or exceptionally strong evidence from observational studies.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Recommendation can apply to most patients in most circumstances. Further research is very unlikely to change our confidence in the estimate of effect.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0551"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 </a:t>
                      </a:r>
                    </a:p>
                  </a:txBody>
                  <a:tcPr marL="14044" marR="17555" marT="13654" marB="13654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900"/>
                    </a:p>
                  </a:txBody>
                  <a:tcPr marL="14044" marR="14044" marT="7022" marB="7022">
                    <a:lnL>
                      <a:noFill/>
                    </a:lnL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sz="900"/>
                    </a:p>
                  </a:txBody>
                  <a:tcPr marL="14044" marR="14044" marT="7022" marB="7022"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sz="900"/>
                    </a:p>
                  </a:txBody>
                  <a:tcPr marL="14044" marR="14044" marT="7022" marB="7022"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34243"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Strong recommendation, moderate-quality evidence (1B)</a:t>
                      </a:r>
                    </a:p>
                  </a:txBody>
                  <a:tcPr marL="14044" marR="17555" marT="13654" marB="13654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Benefits clearly outweigh risk and burdens or vice versa.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Evidence from randomized controlled trials with important limitations (inconsistent results, methodologic flaws, indirect or imprecise) or very strong evidence from observational studies.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Recommendation can apply to most patients in most circumstances. Higher-quality research may well have an important impact on our confidence in the estimate of effect and may change the estimate.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0551"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 </a:t>
                      </a:r>
                    </a:p>
                  </a:txBody>
                  <a:tcPr marL="14044" marR="17555" marT="13654" marB="13654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900"/>
                    </a:p>
                  </a:txBody>
                  <a:tcPr marL="14044" marR="14044" marT="7022" marB="7022">
                    <a:lnL>
                      <a:noFill/>
                    </a:lnL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sz="900"/>
                    </a:p>
                  </a:txBody>
                  <a:tcPr marL="14044" marR="14044" marT="7022" marB="7022"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sz="900"/>
                    </a:p>
                  </a:txBody>
                  <a:tcPr marL="14044" marR="14044" marT="7022" marB="7022"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87772"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Strong recommendation, low- or very-low-quality evidence (1C)</a:t>
                      </a:r>
                    </a:p>
                  </a:txBody>
                  <a:tcPr marL="14044" marR="17555" marT="13654" marB="13654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Benefits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clearly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outweigh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risk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and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burdens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or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vice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versa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Evidence for at least one critical outcome from observational studies, case series, or randomized controlled trials, with serious flaws or indirect evidence.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Recommendation can apply to most patients in many circumstances. Higher-quality research is likely to have an important impact on our confidence in the estimate of effect and may well change the estimate.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0551"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 </a:t>
                      </a:r>
                    </a:p>
                  </a:txBody>
                  <a:tcPr marL="14044" marR="17555" marT="13654" marB="13654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900"/>
                    </a:p>
                  </a:txBody>
                  <a:tcPr marL="14044" marR="14044" marT="7022" marB="7022">
                    <a:lnL>
                      <a:noFill/>
                    </a:lnL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sz="900"/>
                    </a:p>
                  </a:txBody>
                  <a:tcPr marL="14044" marR="14044" marT="7022" marB="7022"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sz="900"/>
                    </a:p>
                  </a:txBody>
                  <a:tcPr marL="14044" marR="14044" marT="7022" marB="7022"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94830"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Weak recommendation, high-quality evidence (2A)</a:t>
                      </a:r>
                    </a:p>
                  </a:txBody>
                  <a:tcPr marL="14044" marR="17555" marT="13654" marB="13654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Benefits closely balanced with risks and burden.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Consistent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evidence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from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randomized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controlled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trials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without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important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limitations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or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exceptionally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strong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evidence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from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observational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studies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The best action may differ depending on circumstances or patient or societal values. Further research is very unlikely to change our confidence in the estimate of effect.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0551"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 </a:t>
                      </a:r>
                    </a:p>
                  </a:txBody>
                  <a:tcPr marL="14044" marR="17555" marT="13654" marB="13654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900"/>
                    </a:p>
                  </a:txBody>
                  <a:tcPr marL="14044" marR="14044" marT="7022" marB="7022">
                    <a:lnL>
                      <a:noFill/>
                    </a:lnL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sz="900"/>
                    </a:p>
                  </a:txBody>
                  <a:tcPr marL="14044" marR="14044" marT="7022" marB="7022"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sz="900"/>
                    </a:p>
                  </a:txBody>
                  <a:tcPr marL="14044" marR="14044" marT="7022" marB="7022"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34243"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Weak recommendation, moderate-quality evidence (2B)</a:t>
                      </a:r>
                    </a:p>
                  </a:txBody>
                  <a:tcPr marL="14044" marR="17555" marT="13654" marB="13654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Benefits closely balanced with risks and burden.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Evidence from randomized controlled trials with important limitations (inconsistent results, methodologic flaws, indirect or imprecise) or very strong evidence from observational studies.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Best action may differ depending on circumstances or patient or societal values. Higher-quality research may well have an important impact on our confidence in the estimate of effect and may change the estimate.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0551"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 </a:t>
                      </a:r>
                    </a:p>
                  </a:txBody>
                  <a:tcPr marL="14044" marR="17555" marT="13654" marB="13654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900"/>
                    </a:p>
                  </a:txBody>
                  <a:tcPr marL="14044" marR="14044" marT="7022" marB="7022">
                    <a:lnL>
                      <a:noFill/>
                    </a:lnL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sz="900" dirty="0"/>
                    </a:p>
                  </a:txBody>
                  <a:tcPr marL="14044" marR="14044" marT="7022" marB="7022"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sz="900" dirty="0"/>
                    </a:p>
                  </a:txBody>
                  <a:tcPr marL="14044" marR="14044" marT="7022" marB="7022"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94830"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Weak recommendation, low- or very-low-quality evidence (2C)</a:t>
                      </a:r>
                    </a:p>
                  </a:txBody>
                  <a:tcPr marL="14044" marR="17555" marT="13654" marB="13654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Uncertainty in the estimates of benefits, risks, and burden; benefits, risk, and burden may be closely balanced.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Evidence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for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at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least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one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critical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outcome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from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observational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studies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,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case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series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,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or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randomized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controlled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trials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,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with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serious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flaws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or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indirect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evidence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900">
                          <a:effectLst/>
                          <a:latin typeface="proxima_nova_ltlight" charset="-94"/>
                        </a:rPr>
                        <a:t>Other alternatives may be equally reasonable. Higher-quality research is likely to have an important impact on our confidence in the estimate of effect and may well change the estimate.</a:t>
                      </a:r>
                    </a:p>
                  </a:txBody>
                  <a:tcPr marL="17555" marR="17555" marT="13654" marB="13654" anchor="ctr">
                    <a:lnL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98953">
                <a:tc>
                  <a:txBody>
                    <a:bodyPr/>
                    <a:lstStyle/>
                    <a:p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*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Modified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from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Kahn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SR,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Lim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W,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Dunn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AS,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Cushman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M,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Dentali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F, </a:t>
                      </a:r>
                      <a:r>
                        <a:rPr lang="tr-TR" sz="900" dirty="0" err="1">
                          <a:effectLst/>
                          <a:latin typeface="proxima_nova_ltlight" charset="-94"/>
                        </a:rPr>
                        <a:t>Akl</a:t>
                      </a:r>
                      <a:r>
                        <a:rPr lang="tr-TR" sz="900" dirty="0">
                          <a:effectLst/>
                          <a:latin typeface="proxima_nova_ltlight" charset="-94"/>
                        </a:rPr>
                        <a:t> EA, et al. </a:t>
                      </a:r>
                    </a:p>
                  </a:txBody>
                  <a:tcPr marL="14044" marR="17555" marT="13654" marB="13654" anchor="ctr">
                    <a:lnL w="1270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900" dirty="0" err="1" smtClean="0">
                          <a:effectLst/>
                          <a:latin typeface="proxima_nova_ltlight" charset="-94"/>
                        </a:rPr>
                        <a:t>American</a:t>
                      </a:r>
                      <a:r>
                        <a:rPr lang="tr-TR" sz="900" dirty="0" smtClean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 smtClean="0">
                          <a:effectLst/>
                          <a:latin typeface="proxima_nova_ltlight" charset="-94"/>
                        </a:rPr>
                        <a:t>College</a:t>
                      </a:r>
                      <a:r>
                        <a:rPr lang="tr-TR" sz="900" dirty="0" smtClean="0">
                          <a:effectLst/>
                          <a:latin typeface="proxima_nova_ltlight" charset="-94"/>
                        </a:rPr>
                        <a:t> of </a:t>
                      </a:r>
                      <a:r>
                        <a:rPr lang="tr-TR" sz="900" dirty="0" err="1" smtClean="0">
                          <a:effectLst/>
                          <a:latin typeface="proxima_nova_ltlight" charset="-94"/>
                        </a:rPr>
                        <a:t>Chest</a:t>
                      </a:r>
                      <a:r>
                        <a:rPr lang="tr-TR" sz="900" dirty="0" smtClean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 smtClean="0">
                          <a:effectLst/>
                          <a:latin typeface="proxima_nova_ltlight" charset="-94"/>
                        </a:rPr>
                        <a:t>Physicians</a:t>
                      </a:r>
                      <a:r>
                        <a:rPr lang="tr-TR" sz="900" dirty="0" smtClean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 smtClean="0">
                          <a:effectLst/>
                          <a:latin typeface="proxima_nova_ltlight" charset="-94"/>
                        </a:rPr>
                        <a:t>Evidence-Based</a:t>
                      </a:r>
                      <a:r>
                        <a:rPr lang="tr-TR" sz="900" dirty="0" smtClean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 smtClean="0">
                          <a:effectLst/>
                          <a:latin typeface="proxima_nova_ltlight" charset="-94"/>
                        </a:rPr>
                        <a:t>Clinical</a:t>
                      </a:r>
                      <a:r>
                        <a:rPr lang="tr-TR" sz="900" dirty="0" smtClean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 smtClean="0">
                          <a:effectLst/>
                          <a:latin typeface="proxima_nova_ltlight" charset="-94"/>
                        </a:rPr>
                        <a:t>Practice</a:t>
                      </a:r>
                      <a:r>
                        <a:rPr lang="tr-TR" sz="900" dirty="0" smtClean="0">
                          <a:effectLst/>
                          <a:latin typeface="proxima_nova_ltlight" charset="-94"/>
                        </a:rPr>
                        <a:t> </a:t>
                      </a:r>
                      <a:r>
                        <a:rPr lang="tr-TR" sz="900" dirty="0" err="1" smtClean="0">
                          <a:effectLst/>
                          <a:latin typeface="proxima_nova_ltlight" charset="-94"/>
                        </a:rPr>
                        <a:t>Guidelines</a:t>
                      </a:r>
                      <a:r>
                        <a:rPr lang="tr-TR" sz="900" dirty="0" smtClean="0">
                          <a:effectLst/>
                          <a:latin typeface="proxima_nova_ltlight" charset="-94"/>
                        </a:rPr>
                        <a:t>. </a:t>
                      </a:r>
                      <a:r>
                        <a:rPr lang="tr-TR" sz="900" i="1" dirty="0" err="1" smtClean="0">
                          <a:effectLst/>
                          <a:latin typeface="proxima_nova_ltlight" charset="-94"/>
                        </a:rPr>
                        <a:t>Chest</a:t>
                      </a:r>
                      <a:r>
                        <a:rPr lang="tr-TR" sz="900" dirty="0" smtClean="0">
                          <a:effectLst/>
                          <a:latin typeface="proxima_nova_ltlight" charset="-94"/>
                        </a:rPr>
                        <a:t>. </a:t>
                      </a:r>
                      <a:r>
                        <a:rPr lang="tr-TR" sz="900" dirty="0" err="1" smtClean="0">
                          <a:effectLst/>
                          <a:latin typeface="proxima_nova_ltlight" charset="-94"/>
                        </a:rPr>
                        <a:t>Feb</a:t>
                      </a:r>
                      <a:r>
                        <a:rPr lang="tr-TR" sz="900" dirty="0" smtClean="0">
                          <a:effectLst/>
                          <a:latin typeface="proxima_nova_ltlight" charset="-94"/>
                        </a:rPr>
                        <a:t> 2012;141(2 </a:t>
                      </a:r>
                      <a:r>
                        <a:rPr lang="tr-TR" sz="900" dirty="0" err="1" smtClean="0">
                          <a:effectLst/>
                          <a:latin typeface="proxima_nova_ltlight" charset="-94"/>
                        </a:rPr>
                        <a:t>Suppl</a:t>
                      </a:r>
                      <a:r>
                        <a:rPr lang="tr-TR" sz="900" dirty="0" smtClean="0">
                          <a:effectLst/>
                          <a:latin typeface="proxima_nova_ltlight" charset="-94"/>
                        </a:rPr>
                        <a:t>):e195S-226S. </a:t>
                      </a:r>
                      <a:r>
                        <a:rPr lang="tr-TR" sz="900" u="none" strike="noStrike" dirty="0" smtClean="0">
                          <a:solidFill>
                            <a:srgbClr val="007CB0"/>
                          </a:solidFill>
                          <a:effectLst/>
                          <a:latin typeface="proxima_nova_ltlight" charset="-94"/>
                          <a:hlinkClick r:id="rId2"/>
                        </a:rPr>
                        <a:t>[PMID: 22315261]</a:t>
                      </a:r>
                      <a:r>
                        <a:rPr lang="tr-TR" sz="900" dirty="0" smtClean="0">
                          <a:effectLst/>
                          <a:latin typeface="proxima_nova_ltlight" charset="-94"/>
                        </a:rPr>
                        <a:t>.</a:t>
                      </a:r>
                    </a:p>
                    <a:p>
                      <a:endParaRPr lang="tr-TR" sz="900" dirty="0"/>
                    </a:p>
                  </a:txBody>
                  <a:tcPr marL="14044" marR="14044" marT="7022" marB="7022">
                    <a:lnL>
                      <a:noFill/>
                    </a:lnL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sz="900"/>
                    </a:p>
                  </a:txBody>
                  <a:tcPr marL="14044" marR="14044" marT="7022" marB="7022"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sz="900" dirty="0"/>
                    </a:p>
                  </a:txBody>
                  <a:tcPr marL="14044" marR="14044" marT="7022" marB="7022">
                    <a:lnT w="6350" cap="flat" cmpd="sng" algn="ctr">
                      <a:solidFill>
                        <a:srgbClr val="9797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899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99803"/>
            <a:ext cx="6363325" cy="5826361"/>
          </a:xfrm>
        </p:spPr>
        <p:txBody>
          <a:bodyPr>
            <a:normAutofit/>
          </a:bodyPr>
          <a:lstStyle/>
          <a:p>
            <a:r>
              <a:rPr lang="tr-TR" dirty="0" smtClean="0"/>
              <a:t>Yılda 1000 kişide 1-2 tane ilk VTE teşhisi </a:t>
            </a:r>
            <a:r>
              <a:rPr lang="tr-TR" baseline="30000" dirty="0"/>
              <a:t> [4, 5] </a:t>
            </a:r>
            <a:endParaRPr lang="tr-TR" baseline="30000" dirty="0" smtClean="0"/>
          </a:p>
          <a:p>
            <a:endParaRPr lang="tr-TR" dirty="0" smtClean="0"/>
          </a:p>
          <a:p>
            <a:r>
              <a:rPr lang="tr-TR" dirty="0" smtClean="0"/>
              <a:t>Yatıp dinlenen hastada VTE geçirme riski genel popülasyona göre 9 kat artmıştır</a:t>
            </a:r>
            <a:endParaRPr lang="tr-TR" baseline="30000" dirty="0" smtClean="0"/>
          </a:p>
          <a:p>
            <a:pPr lvl="1"/>
            <a:endParaRPr lang="tr-TR" dirty="0" smtClean="0"/>
          </a:p>
          <a:p>
            <a:pPr lvl="1"/>
            <a:r>
              <a:rPr lang="tr-TR" dirty="0" smtClean="0"/>
              <a:t>OR (artmış VTE riski) yatan hastada 11.1 cerrahi hastasında 5.9 kat daha fazladır</a:t>
            </a:r>
            <a:r>
              <a:rPr lang="tr-TR" baseline="30000" dirty="0"/>
              <a:t> [6] </a:t>
            </a:r>
            <a:endParaRPr lang="tr-TR" dirty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0525" y="1813694"/>
            <a:ext cx="2109033" cy="2109033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329784" y="5791358"/>
            <a:ext cx="836451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dirty="0" err="1"/>
              <a:t>Anderson</a:t>
            </a:r>
            <a:r>
              <a:rPr lang="tr-TR" sz="1050" dirty="0"/>
              <a:t> FA </a:t>
            </a:r>
            <a:r>
              <a:rPr lang="tr-TR" sz="1050" dirty="0" err="1"/>
              <a:t>Jr</a:t>
            </a:r>
            <a:r>
              <a:rPr lang="tr-TR" sz="1050" dirty="0"/>
              <a:t>, </a:t>
            </a:r>
            <a:r>
              <a:rPr lang="tr-TR" sz="1050" dirty="0" err="1"/>
              <a:t>Wheeler</a:t>
            </a:r>
            <a:r>
              <a:rPr lang="tr-TR" sz="1050" dirty="0"/>
              <a:t> HB, </a:t>
            </a:r>
            <a:r>
              <a:rPr lang="tr-TR" sz="1050" dirty="0" err="1"/>
              <a:t>Goldberg</a:t>
            </a:r>
            <a:r>
              <a:rPr lang="tr-TR" sz="1050" dirty="0"/>
              <a:t> RJ, </a:t>
            </a:r>
            <a:r>
              <a:rPr lang="tr-TR" sz="1050" dirty="0" err="1"/>
              <a:t>Hosmer</a:t>
            </a:r>
            <a:r>
              <a:rPr lang="tr-TR" sz="1050" dirty="0"/>
              <a:t> DW, </a:t>
            </a:r>
            <a:r>
              <a:rPr lang="tr-TR" sz="1050" dirty="0" err="1"/>
              <a:t>Patwardhan</a:t>
            </a:r>
            <a:r>
              <a:rPr lang="tr-TR" sz="1050" dirty="0"/>
              <a:t> NA, </a:t>
            </a:r>
            <a:r>
              <a:rPr lang="tr-TR" sz="1050" dirty="0" err="1"/>
              <a:t>Jovanovic</a:t>
            </a:r>
            <a:r>
              <a:rPr lang="tr-TR" sz="1050" dirty="0"/>
              <a:t> B, et al. A </a:t>
            </a:r>
            <a:r>
              <a:rPr lang="tr-TR" sz="1050" dirty="0" err="1"/>
              <a:t>population-based</a:t>
            </a:r>
            <a:r>
              <a:rPr lang="tr-TR" sz="1050" dirty="0"/>
              <a:t> </a:t>
            </a:r>
            <a:r>
              <a:rPr lang="tr-TR" sz="1050" dirty="0" err="1"/>
              <a:t>perspective</a:t>
            </a:r>
            <a:r>
              <a:rPr lang="tr-TR" sz="1050" dirty="0"/>
              <a:t> of </a:t>
            </a:r>
            <a:r>
              <a:rPr lang="tr-TR" sz="1050" dirty="0" err="1"/>
              <a:t>the</a:t>
            </a:r>
            <a:r>
              <a:rPr lang="tr-TR" sz="1050" dirty="0"/>
              <a:t> </a:t>
            </a:r>
            <a:r>
              <a:rPr lang="tr-TR" sz="1050" dirty="0" err="1"/>
              <a:t>hospital</a:t>
            </a:r>
            <a:r>
              <a:rPr lang="tr-TR" sz="1050" dirty="0"/>
              <a:t> </a:t>
            </a:r>
            <a:r>
              <a:rPr lang="tr-TR" sz="1050" dirty="0" err="1"/>
              <a:t>incidence</a:t>
            </a:r>
            <a:r>
              <a:rPr lang="tr-TR" sz="1050" dirty="0"/>
              <a:t> </a:t>
            </a:r>
            <a:r>
              <a:rPr lang="tr-TR" sz="1050" dirty="0" err="1"/>
              <a:t>and</a:t>
            </a:r>
            <a:r>
              <a:rPr lang="tr-TR" sz="1050" dirty="0"/>
              <a:t> </a:t>
            </a:r>
            <a:r>
              <a:rPr lang="tr-TR" sz="1050" dirty="0" err="1"/>
              <a:t>case-fatality</a:t>
            </a:r>
            <a:r>
              <a:rPr lang="tr-TR" sz="1050" dirty="0"/>
              <a:t> </a:t>
            </a:r>
            <a:r>
              <a:rPr lang="tr-TR" sz="1050" dirty="0" err="1"/>
              <a:t>rates</a:t>
            </a:r>
            <a:r>
              <a:rPr lang="tr-TR" sz="1050" dirty="0"/>
              <a:t> of </a:t>
            </a:r>
            <a:r>
              <a:rPr lang="tr-TR" sz="1050" dirty="0" err="1"/>
              <a:t>deep</a:t>
            </a:r>
            <a:r>
              <a:rPr lang="tr-TR" sz="1050" dirty="0"/>
              <a:t> </a:t>
            </a:r>
            <a:r>
              <a:rPr lang="tr-TR" sz="1050" dirty="0" err="1"/>
              <a:t>vein</a:t>
            </a:r>
            <a:r>
              <a:rPr lang="tr-TR" sz="1050" dirty="0"/>
              <a:t> </a:t>
            </a:r>
            <a:r>
              <a:rPr lang="tr-TR" sz="1050" dirty="0" err="1"/>
              <a:t>thrombosis</a:t>
            </a:r>
            <a:r>
              <a:rPr lang="tr-TR" sz="1050" dirty="0"/>
              <a:t> </a:t>
            </a:r>
            <a:r>
              <a:rPr lang="tr-TR" sz="1050" dirty="0" err="1"/>
              <a:t>and</a:t>
            </a:r>
            <a:r>
              <a:rPr lang="tr-TR" sz="1050" dirty="0"/>
              <a:t> </a:t>
            </a:r>
            <a:r>
              <a:rPr lang="tr-TR" sz="1050" dirty="0" err="1"/>
              <a:t>pulmonary</a:t>
            </a:r>
            <a:r>
              <a:rPr lang="tr-TR" sz="1050" dirty="0"/>
              <a:t> </a:t>
            </a:r>
            <a:r>
              <a:rPr lang="tr-TR" sz="1050" dirty="0" err="1"/>
              <a:t>embolism</a:t>
            </a:r>
            <a:r>
              <a:rPr lang="tr-TR" sz="1050" dirty="0"/>
              <a:t>. </a:t>
            </a:r>
            <a:r>
              <a:rPr lang="tr-TR" sz="1050" dirty="0" err="1"/>
              <a:t>The</a:t>
            </a:r>
            <a:r>
              <a:rPr lang="tr-TR" sz="1050" dirty="0"/>
              <a:t> </a:t>
            </a:r>
            <a:r>
              <a:rPr lang="tr-TR" sz="1050" dirty="0" err="1"/>
              <a:t>Worcester</a:t>
            </a:r>
            <a:r>
              <a:rPr lang="tr-TR" sz="1050" dirty="0"/>
              <a:t> DVT </a:t>
            </a:r>
            <a:r>
              <a:rPr lang="tr-TR" sz="1050" dirty="0" err="1"/>
              <a:t>Study</a:t>
            </a:r>
            <a:r>
              <a:rPr lang="tr-TR" sz="1050" dirty="0"/>
              <a:t>. </a:t>
            </a:r>
            <a:r>
              <a:rPr lang="tr-TR" sz="1050" dirty="0" err="1"/>
              <a:t>Arch</a:t>
            </a:r>
            <a:r>
              <a:rPr lang="tr-TR" sz="1050" dirty="0"/>
              <a:t> </a:t>
            </a:r>
            <a:r>
              <a:rPr lang="tr-TR" sz="1050" dirty="0" err="1"/>
              <a:t>Intern</a:t>
            </a:r>
            <a:r>
              <a:rPr lang="tr-TR" sz="1050" dirty="0"/>
              <a:t> </a:t>
            </a:r>
            <a:r>
              <a:rPr lang="tr-TR" sz="1050" dirty="0" err="1"/>
              <a:t>Med</a:t>
            </a:r>
            <a:r>
              <a:rPr lang="tr-TR" sz="1050" dirty="0"/>
              <a:t> 1991;151: 933–8. </a:t>
            </a:r>
          </a:p>
          <a:p>
            <a:r>
              <a:rPr lang="tr-TR" sz="1050" dirty="0" err="1"/>
              <a:t>Oger</a:t>
            </a:r>
            <a:r>
              <a:rPr lang="tr-TR" sz="1050" dirty="0"/>
              <a:t> E. </a:t>
            </a:r>
            <a:r>
              <a:rPr lang="tr-TR" sz="1050" dirty="0" err="1"/>
              <a:t>Incidence</a:t>
            </a:r>
            <a:r>
              <a:rPr lang="tr-TR" sz="1050" dirty="0"/>
              <a:t> of </a:t>
            </a:r>
            <a:r>
              <a:rPr lang="tr-TR" sz="1050" dirty="0" err="1"/>
              <a:t>venous</a:t>
            </a:r>
            <a:r>
              <a:rPr lang="tr-TR" sz="1050" dirty="0"/>
              <a:t> </a:t>
            </a:r>
            <a:r>
              <a:rPr lang="tr-TR" sz="1050" dirty="0" err="1"/>
              <a:t>thromboembolism</a:t>
            </a:r>
            <a:r>
              <a:rPr lang="tr-TR" sz="1050" dirty="0"/>
              <a:t>: a </a:t>
            </a:r>
            <a:r>
              <a:rPr lang="tr-TR" sz="1050" dirty="0" err="1"/>
              <a:t>community-based</a:t>
            </a:r>
            <a:r>
              <a:rPr lang="tr-TR" sz="1050" dirty="0"/>
              <a:t> </a:t>
            </a:r>
            <a:r>
              <a:rPr lang="tr-TR" sz="1050" dirty="0" err="1"/>
              <a:t>study</a:t>
            </a:r>
            <a:r>
              <a:rPr lang="tr-TR" sz="1050" dirty="0"/>
              <a:t> in Western France. EPI-GETBP </a:t>
            </a:r>
            <a:r>
              <a:rPr lang="tr-TR" sz="1050" dirty="0" err="1"/>
              <a:t>Study</a:t>
            </a:r>
            <a:r>
              <a:rPr lang="tr-TR" sz="1050" dirty="0"/>
              <a:t> </a:t>
            </a:r>
            <a:r>
              <a:rPr lang="tr-TR" sz="1050" dirty="0" err="1"/>
              <a:t>Group</a:t>
            </a:r>
            <a:r>
              <a:rPr lang="tr-TR" sz="1050" dirty="0"/>
              <a:t>. </a:t>
            </a:r>
            <a:r>
              <a:rPr lang="tr-TR" sz="1050" dirty="0" err="1"/>
              <a:t>Groupe</a:t>
            </a:r>
            <a:r>
              <a:rPr lang="tr-TR" sz="1050" dirty="0"/>
              <a:t> </a:t>
            </a:r>
            <a:r>
              <a:rPr lang="tr-TR" sz="1050" dirty="0" err="1"/>
              <a:t>d'Etude</a:t>
            </a:r>
            <a:r>
              <a:rPr lang="tr-TR" sz="1050" dirty="0"/>
              <a:t> de la </a:t>
            </a:r>
            <a:r>
              <a:rPr lang="tr-TR" sz="1050" dirty="0" err="1"/>
              <a:t>Thrombose</a:t>
            </a:r>
            <a:r>
              <a:rPr lang="tr-TR" sz="1050" dirty="0"/>
              <a:t> de </a:t>
            </a:r>
            <a:r>
              <a:rPr lang="tr-TR" sz="1050" dirty="0" err="1"/>
              <a:t>Bretagne</a:t>
            </a:r>
            <a:r>
              <a:rPr lang="tr-TR" sz="1050" dirty="0"/>
              <a:t> </a:t>
            </a:r>
            <a:r>
              <a:rPr lang="tr-TR" sz="1050" dirty="0" err="1"/>
              <a:t>Occidentale</a:t>
            </a:r>
            <a:r>
              <a:rPr lang="tr-TR" sz="1050" dirty="0"/>
              <a:t>. </a:t>
            </a:r>
            <a:r>
              <a:rPr lang="tr-TR" sz="1050" dirty="0" err="1"/>
              <a:t>Thromb</a:t>
            </a:r>
            <a:r>
              <a:rPr lang="tr-TR" sz="1050" dirty="0"/>
              <a:t> </a:t>
            </a:r>
            <a:r>
              <a:rPr lang="tr-TR" sz="1050" dirty="0" err="1"/>
              <a:t>Haemost</a:t>
            </a:r>
            <a:r>
              <a:rPr lang="tr-TR" sz="1050" dirty="0"/>
              <a:t> 2000;83:657–60. </a:t>
            </a:r>
          </a:p>
          <a:p>
            <a:r>
              <a:rPr lang="tr-TR" sz="1050" dirty="0" err="1"/>
              <a:t>van</a:t>
            </a:r>
            <a:r>
              <a:rPr lang="tr-TR" sz="1050" dirty="0"/>
              <a:t> der </a:t>
            </a:r>
            <a:r>
              <a:rPr lang="tr-TR" sz="1050" dirty="0" err="1"/>
              <a:t>Meer</a:t>
            </a:r>
            <a:r>
              <a:rPr lang="tr-TR" sz="1050" dirty="0"/>
              <a:t> FJ, Koster T, </a:t>
            </a:r>
            <a:r>
              <a:rPr lang="tr-TR" sz="1050" dirty="0" err="1"/>
              <a:t>Vandenbroucke</a:t>
            </a:r>
            <a:r>
              <a:rPr lang="tr-TR" sz="1050" dirty="0"/>
              <a:t> JP, </a:t>
            </a:r>
            <a:r>
              <a:rPr lang="tr-TR" sz="1050" dirty="0" err="1"/>
              <a:t>Briet</a:t>
            </a:r>
            <a:r>
              <a:rPr lang="tr-TR" sz="1050" dirty="0"/>
              <a:t> E, </a:t>
            </a:r>
            <a:r>
              <a:rPr lang="tr-TR" sz="1050" dirty="0" err="1"/>
              <a:t>Rosendaal</a:t>
            </a:r>
            <a:r>
              <a:rPr lang="tr-TR" sz="1050" dirty="0"/>
              <a:t> FR. </a:t>
            </a:r>
            <a:r>
              <a:rPr lang="tr-TR" sz="1050" dirty="0" err="1"/>
              <a:t>The</a:t>
            </a:r>
            <a:r>
              <a:rPr lang="tr-TR" sz="1050" dirty="0"/>
              <a:t> </a:t>
            </a:r>
            <a:r>
              <a:rPr lang="tr-TR" sz="1050" dirty="0" err="1"/>
              <a:t>Leiden</a:t>
            </a:r>
            <a:r>
              <a:rPr lang="tr-TR" sz="1050" dirty="0"/>
              <a:t> </a:t>
            </a:r>
            <a:r>
              <a:rPr lang="tr-TR" sz="1050" dirty="0" err="1"/>
              <a:t>Thrombophilia</a:t>
            </a:r>
            <a:r>
              <a:rPr lang="tr-TR" sz="1050" dirty="0"/>
              <a:t> </a:t>
            </a:r>
            <a:r>
              <a:rPr lang="tr-TR" sz="1050" dirty="0" err="1"/>
              <a:t>Study</a:t>
            </a:r>
            <a:r>
              <a:rPr lang="tr-TR" sz="1050" dirty="0"/>
              <a:t> (LETS). </a:t>
            </a:r>
            <a:r>
              <a:rPr lang="tr-TR" sz="1050" dirty="0" err="1"/>
              <a:t>Thromb</a:t>
            </a:r>
            <a:r>
              <a:rPr lang="tr-TR" sz="1050" dirty="0"/>
              <a:t> </a:t>
            </a:r>
            <a:r>
              <a:rPr lang="tr-TR" sz="1050" dirty="0" err="1"/>
              <a:t>Haemost</a:t>
            </a:r>
            <a:r>
              <a:rPr lang="tr-TR" sz="1050" dirty="0"/>
              <a:t> 1997;78:631–5</a:t>
            </a:r>
            <a:r>
              <a:rPr lang="tr-TR" sz="1050" dirty="0" smtClean="0"/>
              <a:t>.</a:t>
            </a:r>
            <a:endParaRPr lang="tr-TR" sz="1050" dirty="0"/>
          </a:p>
        </p:txBody>
      </p:sp>
    </p:spTree>
    <p:extLst>
      <p:ext uri="{BB962C8B-B14F-4D97-AF65-F5344CB8AC3E}">
        <p14:creationId xmlns:p14="http://schemas.microsoft.com/office/powerpoint/2010/main" val="1950786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59568"/>
            <a:ext cx="8229600" cy="5466596"/>
          </a:xfrm>
        </p:spPr>
        <p:txBody>
          <a:bodyPr>
            <a:normAutofit/>
          </a:bodyPr>
          <a:lstStyle/>
          <a:p>
            <a:r>
              <a:rPr lang="tr-TR" sz="4400" dirty="0" err="1" smtClean="0"/>
              <a:t>Profilaksi</a:t>
            </a:r>
            <a:r>
              <a:rPr lang="tr-TR" sz="4400" dirty="0" smtClean="0"/>
              <a:t> yapılmazsa, majör jinekolojik cerrahi geçiren hastalarda VTE </a:t>
            </a:r>
            <a:r>
              <a:rPr lang="tr-TR" sz="4400" dirty="0" err="1" smtClean="0"/>
              <a:t>prevalansı</a:t>
            </a:r>
            <a:r>
              <a:rPr lang="tr-TR" sz="4400" dirty="0" smtClean="0"/>
              <a:t>…..</a:t>
            </a:r>
            <a:endParaRPr lang="tr-TR" sz="4400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2788" y="2943362"/>
            <a:ext cx="3375858" cy="253344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1065" y="3799246"/>
            <a:ext cx="1945735" cy="246588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8357" y="4071119"/>
            <a:ext cx="1803263" cy="2332972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457200" y="2870790"/>
            <a:ext cx="3823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i="1" dirty="0" smtClean="0"/>
              <a:t>%15-%40</a:t>
            </a:r>
            <a:endParaRPr lang="tr-TR" sz="7200" b="1" i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4378109" y="6219425"/>
            <a:ext cx="2569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Clarke</a:t>
            </a:r>
            <a:r>
              <a:rPr lang="tr-TR" dirty="0" smtClean="0"/>
              <a:t> </a:t>
            </a:r>
            <a:r>
              <a:rPr lang="tr-TR" dirty="0" err="1" smtClean="0"/>
              <a:t>Pearson</a:t>
            </a:r>
            <a:r>
              <a:rPr lang="tr-TR" dirty="0" smtClean="0"/>
              <a:t> I, 1984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88007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749508"/>
            <a:ext cx="8229600" cy="5376655"/>
          </a:xfrm>
        </p:spPr>
        <p:txBody>
          <a:bodyPr>
            <a:normAutofit/>
          </a:bodyPr>
          <a:lstStyle/>
          <a:p>
            <a:r>
              <a:rPr lang="tr-TR" dirty="0" err="1" smtClean="0"/>
              <a:t>Asemptomatik</a:t>
            </a:r>
            <a:r>
              <a:rPr lang="tr-TR" dirty="0" smtClean="0"/>
              <a:t> DVT, PE riskini arttırmakta</a:t>
            </a:r>
            <a:endParaRPr lang="tr-TR" baseline="30000" dirty="0"/>
          </a:p>
          <a:p>
            <a:r>
              <a:rPr lang="tr-TR" dirty="0" smtClean="0"/>
              <a:t>Vaka başına ölüm oranı </a:t>
            </a:r>
            <a:r>
              <a:rPr lang="tr-TR" dirty="0" err="1" smtClean="0"/>
              <a:t>PE’de</a:t>
            </a:r>
            <a:r>
              <a:rPr lang="tr-TR" dirty="0" smtClean="0"/>
              <a:t> %12’lere kadar çıkmakta</a:t>
            </a:r>
          </a:p>
          <a:p>
            <a:pPr lvl="1"/>
            <a:r>
              <a:rPr lang="tr-TR" dirty="0" smtClean="0"/>
              <a:t>Gençlerde daha az, kanser vakalarında daha yüksek</a:t>
            </a:r>
            <a:endParaRPr lang="tr-TR" baseline="30000" dirty="0"/>
          </a:p>
          <a:p>
            <a:endParaRPr lang="tr-TR" dirty="0" smtClean="0"/>
          </a:p>
          <a:p>
            <a:r>
              <a:rPr lang="tr-TR" dirty="0" err="1" smtClean="0"/>
              <a:t>PE’de</a:t>
            </a:r>
            <a:r>
              <a:rPr lang="tr-TR" dirty="0" smtClean="0"/>
              <a:t> ölüm başlangıçtan sonraki ilk yarım saat içinde olmakta, müdahale için zaman az</a:t>
            </a:r>
          </a:p>
          <a:p>
            <a:pPr lvl="1"/>
            <a:r>
              <a:rPr lang="tr-TR" b="1" dirty="0" smtClean="0"/>
              <a:t>PROFİLAKSİ ÖNEMLİ</a:t>
            </a:r>
            <a:endParaRPr lang="tr-TR" b="1" dirty="0"/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457200" y="6265889"/>
            <a:ext cx="71203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err="1"/>
              <a:t>Ibrahim</a:t>
            </a:r>
            <a:r>
              <a:rPr lang="tr-TR" sz="1100" dirty="0"/>
              <a:t> EH, </a:t>
            </a:r>
            <a:r>
              <a:rPr lang="tr-TR" sz="1100" dirty="0" err="1"/>
              <a:t>Iregui</a:t>
            </a:r>
            <a:r>
              <a:rPr lang="tr-TR" sz="1100" dirty="0"/>
              <a:t> M, </a:t>
            </a:r>
            <a:r>
              <a:rPr lang="tr-TR" sz="1100" dirty="0" err="1"/>
              <a:t>Prentice</a:t>
            </a:r>
            <a:r>
              <a:rPr lang="tr-TR" sz="1100" dirty="0"/>
              <a:t> D, </a:t>
            </a:r>
            <a:r>
              <a:rPr lang="tr-TR" sz="1100" dirty="0" err="1"/>
              <a:t>Sherman</a:t>
            </a:r>
            <a:r>
              <a:rPr lang="tr-TR" sz="1100" dirty="0"/>
              <a:t> G, </a:t>
            </a:r>
            <a:r>
              <a:rPr lang="tr-TR" sz="1100" dirty="0" err="1"/>
              <a:t>Kollef</a:t>
            </a:r>
            <a:r>
              <a:rPr lang="tr-TR" sz="1100" dirty="0"/>
              <a:t> MH, </a:t>
            </a:r>
            <a:r>
              <a:rPr lang="tr-TR" sz="1100" dirty="0" err="1"/>
              <a:t>Shannon</a:t>
            </a:r>
            <a:r>
              <a:rPr lang="tr-TR" sz="1100" dirty="0"/>
              <a:t> W. </a:t>
            </a:r>
            <a:r>
              <a:rPr lang="tr-TR" sz="1100" dirty="0" err="1"/>
              <a:t>Deep</a:t>
            </a:r>
            <a:r>
              <a:rPr lang="tr-TR" sz="1100" dirty="0"/>
              <a:t> </a:t>
            </a:r>
            <a:r>
              <a:rPr lang="tr-TR" sz="1100" dirty="0" err="1"/>
              <a:t>vein</a:t>
            </a:r>
            <a:r>
              <a:rPr lang="tr-TR" sz="1100" dirty="0"/>
              <a:t> </a:t>
            </a:r>
            <a:r>
              <a:rPr lang="tr-TR" sz="1100" dirty="0" err="1"/>
              <a:t>thrombosis</a:t>
            </a:r>
            <a:r>
              <a:rPr lang="tr-TR" sz="1100" dirty="0"/>
              <a:t> </a:t>
            </a:r>
            <a:r>
              <a:rPr lang="tr-TR" sz="1100" dirty="0" err="1"/>
              <a:t>during</a:t>
            </a:r>
            <a:r>
              <a:rPr lang="tr-TR" sz="1100" dirty="0"/>
              <a:t> </a:t>
            </a:r>
            <a:r>
              <a:rPr lang="tr-TR" sz="1100" dirty="0" err="1"/>
              <a:t>prolonged</a:t>
            </a:r>
            <a:r>
              <a:rPr lang="tr-TR" sz="1100" dirty="0"/>
              <a:t> </a:t>
            </a:r>
            <a:r>
              <a:rPr lang="tr-TR" sz="1100" dirty="0" err="1"/>
              <a:t>mechanical</a:t>
            </a:r>
            <a:r>
              <a:rPr lang="tr-TR" sz="1100" dirty="0"/>
              <a:t> </a:t>
            </a:r>
            <a:r>
              <a:rPr lang="tr-TR" sz="1100" dirty="0" err="1"/>
              <a:t>ventilation</a:t>
            </a:r>
            <a:r>
              <a:rPr lang="tr-TR" sz="1100" dirty="0"/>
              <a:t> </a:t>
            </a:r>
            <a:r>
              <a:rPr lang="tr-TR" sz="1100" dirty="0" err="1"/>
              <a:t>despite</a:t>
            </a:r>
            <a:r>
              <a:rPr lang="tr-TR" sz="1100" dirty="0"/>
              <a:t> </a:t>
            </a:r>
            <a:r>
              <a:rPr lang="tr-TR" sz="1100" dirty="0" err="1"/>
              <a:t>prophylaxis</a:t>
            </a:r>
            <a:r>
              <a:rPr lang="tr-TR" sz="1100" dirty="0"/>
              <a:t>. </a:t>
            </a:r>
            <a:r>
              <a:rPr lang="tr-TR" sz="1100" dirty="0" err="1"/>
              <a:t>Crit</a:t>
            </a:r>
            <a:r>
              <a:rPr lang="tr-TR" sz="1100" dirty="0"/>
              <a:t> </a:t>
            </a:r>
            <a:r>
              <a:rPr lang="tr-TR" sz="1100" dirty="0" err="1"/>
              <a:t>Care</a:t>
            </a:r>
            <a:r>
              <a:rPr lang="tr-TR" sz="1100" dirty="0"/>
              <a:t> </a:t>
            </a:r>
            <a:r>
              <a:rPr lang="tr-TR" sz="1100" dirty="0" err="1"/>
              <a:t>Med</a:t>
            </a:r>
            <a:r>
              <a:rPr lang="tr-TR" sz="1100" dirty="0"/>
              <a:t> 2002;30:771–4</a:t>
            </a:r>
            <a:r>
              <a:rPr lang="tr-TR" sz="1100" dirty="0" smtClean="0"/>
              <a:t>.</a:t>
            </a:r>
            <a:endParaRPr lang="tr-TR" sz="1100" dirty="0"/>
          </a:p>
        </p:txBody>
      </p:sp>
    </p:spTree>
    <p:extLst>
      <p:ext uri="{BB962C8B-B14F-4D97-AF65-F5344CB8AC3E}">
        <p14:creationId xmlns:p14="http://schemas.microsoft.com/office/powerpoint/2010/main" val="1292080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Risk tanımı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0838" y="4098486"/>
            <a:ext cx="1793875" cy="97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9306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Genelde dört kategoride inceleniyor… </a:t>
            </a:r>
          </a:p>
          <a:p>
            <a:pPr lvl="1"/>
            <a:r>
              <a:rPr lang="tr-TR" dirty="0" smtClean="0"/>
              <a:t>Düşük</a:t>
            </a:r>
          </a:p>
          <a:p>
            <a:pPr lvl="1"/>
            <a:r>
              <a:rPr lang="tr-TR" dirty="0" smtClean="0"/>
              <a:t>Orta</a:t>
            </a:r>
          </a:p>
          <a:p>
            <a:pPr lvl="1"/>
            <a:r>
              <a:rPr lang="tr-TR" dirty="0" smtClean="0"/>
              <a:t>Yüksek</a:t>
            </a:r>
          </a:p>
          <a:p>
            <a:pPr lvl="1"/>
            <a:r>
              <a:rPr lang="tr-TR" dirty="0" smtClean="0"/>
              <a:t>Çok yüksek </a:t>
            </a:r>
            <a:r>
              <a:rPr lang="tr-TR" baseline="30000" dirty="0"/>
              <a:t> </a:t>
            </a:r>
            <a:endParaRPr lang="tr-TR" baseline="30000" dirty="0" smtClean="0"/>
          </a:p>
          <a:p>
            <a:pPr lvl="1"/>
            <a:endParaRPr lang="tr-TR" baseline="30000" dirty="0"/>
          </a:p>
          <a:p>
            <a:r>
              <a:rPr lang="tr-TR" dirty="0" err="1" smtClean="0"/>
              <a:t>Profilaksi</a:t>
            </a:r>
            <a:r>
              <a:rPr lang="tr-TR" dirty="0" smtClean="0"/>
              <a:t> seçimi, ve PE geçirme riski tespit ediliyor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2986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8953</TotalTime>
  <Words>2768</Words>
  <Application>Microsoft Macintosh PowerPoint</Application>
  <PresentationFormat>Ekran Gösterisi (4:3)</PresentationFormat>
  <Paragraphs>324</Paragraphs>
  <Slides>40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5" baseType="lpstr">
      <vt:lpstr>Calibri</vt:lpstr>
      <vt:lpstr>proxima_nova_ltlight</vt:lpstr>
      <vt:lpstr>proxima_nova_rgbold</vt:lpstr>
      <vt:lpstr>Arial</vt:lpstr>
      <vt:lpstr>Office Theme</vt:lpstr>
      <vt:lpstr>Postoperatif  Profilaktik Antikoagülan Tedavi Uygulama Şekli, Kullanım Süresi ve Dozu</vt:lpstr>
      <vt:lpstr>VTE</vt:lpstr>
      <vt:lpstr>Başlıklar</vt:lpstr>
      <vt:lpstr>epidemiyoloji</vt:lpstr>
      <vt:lpstr>PowerPoint Sunusu</vt:lpstr>
      <vt:lpstr>PowerPoint Sunusu</vt:lpstr>
      <vt:lpstr>PowerPoint Sunusu</vt:lpstr>
      <vt:lpstr>Risk tanımı</vt:lpstr>
      <vt:lpstr>PowerPoint Sunusu</vt:lpstr>
      <vt:lpstr>PowerPoint Sunusu</vt:lpstr>
      <vt:lpstr>PowerPoint Sunusu</vt:lpstr>
      <vt:lpstr>PowerPoint Sunusu</vt:lpstr>
      <vt:lpstr>PowerPoint Sunusu</vt:lpstr>
      <vt:lpstr>VTE Risk Kategorisi</vt:lpstr>
      <vt:lpstr>Jinekolojik op profilaksi</vt:lpstr>
      <vt:lpstr>VTE Önlemek için Yapılabilecekler </vt:lpstr>
      <vt:lpstr>PowerPoint Sunusu</vt:lpstr>
      <vt:lpstr>Optimal profilaksi VTE riski, kanama ihtimali ve hastanın isteklerine göre düzenlenmeli</vt:lpstr>
      <vt:lpstr>Spesifik stratejiler</vt:lpstr>
      <vt:lpstr>Mekanik ve Farmakolojik</vt:lpstr>
      <vt:lpstr>Elastik Varis Çorabı </vt:lpstr>
      <vt:lpstr>Aralıklı Pnömatik Kompresyon Cihazları (IPC)</vt:lpstr>
      <vt:lpstr>Heparin</vt:lpstr>
      <vt:lpstr>Düşük Molekül Ağırlıklı Heparinler (DMAH)</vt:lpstr>
      <vt:lpstr>DMAH Tipleri</vt:lpstr>
      <vt:lpstr>Düşük Molekül Ağırlıklı Heparinler (DMAH)</vt:lpstr>
      <vt:lpstr>DMAH</vt:lpstr>
      <vt:lpstr>Kombinasyon Profilaksisi</vt:lpstr>
      <vt:lpstr>Diğer</vt:lpstr>
      <vt:lpstr>Morbid Obez </vt:lpstr>
      <vt:lpstr>sonuçlar</vt:lpstr>
      <vt:lpstr>ACOG ve ACCP Kanıta Dayalı Tıp Önerileri  Jinekolojik Cerrahi hastalarında VTE profilaksisi</vt:lpstr>
      <vt:lpstr>ACOG ve ACCP Kanıta Dayalı Tıp Önerileri  Jinekolojik Cerrahi hastalarında VTE profilaksisi</vt:lpstr>
      <vt:lpstr>ACOG ve ACCP Kanıta Dayalı Tıp Önerileri  Jinekolojik Cerrahi hastalarında VTE profilaksisi</vt:lpstr>
      <vt:lpstr>ACOG ve ACCP Kanıta Dayalı Tıp Önerileri  Jinekolojik Cerrahi hastalarında VTE profilaksisi</vt:lpstr>
      <vt:lpstr>ACOG ve ACCP Kanıta Dayalı Tıp Önerileri  Jinekolojik Cerrahi hastalarında VTE profilaksisi</vt:lpstr>
      <vt:lpstr>ACOG ve ACCP Kanıta Dayalı Tıp Önerileri  Jinekolojik Cerrahi hastalarında VTE profilaksisi</vt:lpstr>
      <vt:lpstr>PowerPoint Sunusu</vt:lpstr>
      <vt:lpstr>PowerPoint Sunusu</vt:lpstr>
      <vt:lpstr>PowerPoint Sunusu</vt:lpstr>
    </vt:vector>
  </TitlesOfParts>
  <Company>cemiyibozkurt</Company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Jinekolojik Onkoloji Açısından BRCA Mutasyonları</dc:title>
  <dc:creator>Cem İyibozkurt</dc:creator>
  <cp:lastModifiedBy>Ahmet Cem İyibozkurt</cp:lastModifiedBy>
  <cp:revision>373</cp:revision>
  <dcterms:created xsi:type="dcterms:W3CDTF">2015-10-14T19:11:29Z</dcterms:created>
  <dcterms:modified xsi:type="dcterms:W3CDTF">2017-03-19T06:14:32Z</dcterms:modified>
</cp:coreProperties>
</file>