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7" r:id="rId2"/>
    <p:sldId id="372" r:id="rId3"/>
    <p:sldId id="273" r:id="rId4"/>
    <p:sldId id="363" r:id="rId5"/>
    <p:sldId id="258" r:id="rId6"/>
    <p:sldId id="260" r:id="rId7"/>
    <p:sldId id="261" r:id="rId8"/>
    <p:sldId id="292" r:id="rId9"/>
    <p:sldId id="299" r:id="rId10"/>
    <p:sldId id="365" r:id="rId11"/>
    <p:sldId id="368" r:id="rId12"/>
    <p:sldId id="369" r:id="rId13"/>
    <p:sldId id="370" r:id="rId14"/>
    <p:sldId id="366" r:id="rId15"/>
    <p:sldId id="367" r:id="rId16"/>
    <p:sldId id="31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83" r:id="rId25"/>
    <p:sldId id="275" r:id="rId26"/>
    <p:sldId id="282" r:id="rId27"/>
    <p:sldId id="309" r:id="rId28"/>
    <p:sldId id="316" r:id="rId29"/>
    <p:sldId id="371" r:id="rId30"/>
    <p:sldId id="327" r:id="rId31"/>
    <p:sldId id="325" r:id="rId32"/>
    <p:sldId id="332" r:id="rId33"/>
    <p:sldId id="333" r:id="rId34"/>
    <p:sldId id="361" r:id="rId35"/>
    <p:sldId id="336" r:id="rId36"/>
    <p:sldId id="329" r:id="rId37"/>
    <p:sldId id="335" r:id="rId38"/>
    <p:sldId id="328" r:id="rId39"/>
    <p:sldId id="373" r:id="rId40"/>
    <p:sldId id="337" r:id="rId41"/>
    <p:sldId id="341" r:id="rId42"/>
    <p:sldId id="340" r:id="rId43"/>
    <p:sldId id="343" r:id="rId44"/>
    <p:sldId id="345" r:id="rId45"/>
    <p:sldId id="351" r:id="rId46"/>
    <p:sldId id="354" r:id="rId47"/>
    <p:sldId id="357" r:id="rId48"/>
    <p:sldId id="358" r:id="rId49"/>
    <p:sldId id="359" r:id="rId5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1138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64A494-7584-4E9E-903D-E33596A0CD1F}" type="datetimeFigureOut">
              <a:rPr lang="tr-TR" smtClean="0"/>
              <a:t>11.04.2017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E7F0CA-8BBF-4876-8326-8BFA8AFEE5D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7343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ptodate.com/contents/treatment-of-low-risk-endometrial-cancer/abstract/17" TargetMode="External"/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uptodate.com/contents/treatment-of-low-risk-endometrial-cancer/abstract/18" TargetMode="Externa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B678166-0813-4A83-B8B0-3B6D7CA68C3E}" type="slidenum">
              <a:rPr lang="tr-TR" smtClean="0">
                <a:cs typeface="Arial" charset="0"/>
              </a:rPr>
              <a:pPr/>
              <a:t>7</a:t>
            </a:fld>
            <a:endParaRPr lang="tr-TR">
              <a:cs typeface="Arial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Hangi medikal tedavi?</a:t>
            </a:r>
          </a:p>
          <a:p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suggest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megestrol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acetate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(160 mg/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day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as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initial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treatment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women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low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-risk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endometrial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cancer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who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desire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fertility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preservation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[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17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].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Both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oral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parenteral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routes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progestin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therapy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appear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be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effective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although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optimal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dose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duration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therapy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unknown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minimum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duration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progestin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therapy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appears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be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three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months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but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women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will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require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longer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course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[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18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].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After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induction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response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suggest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periodic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withdrawal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</a:t>
            </a:r>
            <a:r>
              <a:rPr lang="tr-TR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progestins</a:t>
            </a:r>
            <a:r>
              <a:rPr lang="tr-T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D1697-2E4E-42FD-8C56-DA82964ECC95}" type="slidenum">
              <a:rPr lang="tr-TR" smtClean="0"/>
              <a:pPr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6473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E7F0CA-8BBF-4876-8326-8BFA8AFEE5D5}" type="slidenum">
              <a:rPr lang="tr-TR" smtClean="0"/>
              <a:t>46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73634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E7F0CA-8BBF-4876-8326-8BFA8AFEE5D5}" type="slidenum">
              <a:rPr lang="tr-TR" smtClean="0"/>
              <a:t>48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7435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8FE4C-03FE-4776-9B6F-16CC315B163F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6729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084C58-11E7-41E2-B84E-CE9634941E4E}" type="slidenum">
              <a:rPr lang="tr-TR" smtClean="0">
                <a:latin typeface="Arial" charset="0"/>
              </a:rPr>
              <a:pPr/>
              <a:t>17</a:t>
            </a:fld>
            <a:endParaRPr lang="tr-TR">
              <a:latin typeface="Arial" charset="0"/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571283-8654-465E-A7CA-220F46573097}" type="slidenum">
              <a:rPr lang="tr-TR" smtClean="0">
                <a:latin typeface="Arial" charset="0"/>
              </a:rPr>
              <a:pPr/>
              <a:t>18</a:t>
            </a:fld>
            <a:endParaRPr lang="tr-TR">
              <a:latin typeface="Arial" charset="0"/>
            </a:endParaRPr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792A93-0D8B-48D1-A4D3-C103EAF40BCC}" type="slidenum">
              <a:rPr lang="tr-TR" smtClean="0">
                <a:latin typeface="Arial" charset="0"/>
              </a:rPr>
              <a:pPr/>
              <a:t>19</a:t>
            </a:fld>
            <a:endParaRPr lang="tr-TR">
              <a:latin typeface="Arial" charset="0"/>
            </a:endParaRPr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4121C6-8B97-4953-8A0A-7489CC5A9CAA}" type="slidenum">
              <a:rPr lang="tr-TR" smtClean="0">
                <a:latin typeface="Arial" charset="0"/>
              </a:rPr>
              <a:pPr/>
              <a:t>20</a:t>
            </a:fld>
            <a:endParaRPr lang="tr-TR">
              <a:latin typeface="Arial" charset="0"/>
            </a:endParaRPr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7624C1-2CD7-46ED-9BD4-FC74D29D08BC}" type="slidenum">
              <a:rPr lang="tr-TR" smtClean="0">
                <a:latin typeface="Arial" charset="0"/>
              </a:rPr>
              <a:pPr/>
              <a:t>21</a:t>
            </a:fld>
            <a:endParaRPr lang="tr-TR">
              <a:latin typeface="Arial" charset="0"/>
            </a:endParaRPr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1A0871-1E33-4A8D-8D06-F569B32A326A}" type="slidenum">
              <a:rPr lang="tr-TR" smtClean="0">
                <a:latin typeface="Arial" charset="0"/>
              </a:rPr>
              <a:pPr/>
              <a:t>22</a:t>
            </a:fld>
            <a:endParaRPr lang="tr-TR">
              <a:latin typeface="Arial" charset="0"/>
            </a:endParaRPr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3829FD-32A4-4468-9EB7-D9DF4F3BA043}" type="slidenum">
              <a:rPr lang="tr-TR" smtClean="0">
                <a:latin typeface="Arial" charset="0"/>
              </a:rPr>
              <a:pPr/>
              <a:t>23</a:t>
            </a:fld>
            <a:endParaRPr lang="tr-TR">
              <a:latin typeface="Arial" charset="0"/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A62A-ABA3-4E6A-BB8C-FC977249E638}" type="datetimeFigureOut">
              <a:rPr lang="tr-TR" smtClean="0"/>
              <a:t>11.04.2017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CF0FE-7C66-40BC-A7C1-7630FDBB51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0610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A62A-ABA3-4E6A-BB8C-FC977249E638}" type="datetimeFigureOut">
              <a:rPr lang="tr-TR" smtClean="0"/>
              <a:t>11.04.2017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CF0FE-7C66-40BC-A7C1-7630FDBB51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3121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A62A-ABA3-4E6A-BB8C-FC977249E638}" type="datetimeFigureOut">
              <a:rPr lang="tr-TR" smtClean="0"/>
              <a:t>11.04.2017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CF0FE-7C66-40BC-A7C1-7630FDBB51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7166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A62A-ABA3-4E6A-BB8C-FC977249E638}" type="datetimeFigureOut">
              <a:rPr lang="tr-TR" smtClean="0"/>
              <a:t>11.04.2017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CF0FE-7C66-40BC-A7C1-7630FDBB51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486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A62A-ABA3-4E6A-BB8C-FC977249E638}" type="datetimeFigureOut">
              <a:rPr lang="tr-TR" smtClean="0"/>
              <a:t>11.04.2017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CF0FE-7C66-40BC-A7C1-7630FDBB51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1395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A62A-ABA3-4E6A-BB8C-FC977249E638}" type="datetimeFigureOut">
              <a:rPr lang="tr-TR" smtClean="0"/>
              <a:t>11.04.2017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CF0FE-7C66-40BC-A7C1-7630FDBB51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673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A62A-ABA3-4E6A-BB8C-FC977249E638}" type="datetimeFigureOut">
              <a:rPr lang="tr-TR" smtClean="0"/>
              <a:t>11.04.2017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CF0FE-7C66-40BC-A7C1-7630FDBB51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2862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A62A-ABA3-4E6A-BB8C-FC977249E638}" type="datetimeFigureOut">
              <a:rPr lang="tr-TR" smtClean="0"/>
              <a:t>11.04.2017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CF0FE-7C66-40BC-A7C1-7630FDBB51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8396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A62A-ABA3-4E6A-BB8C-FC977249E638}" type="datetimeFigureOut">
              <a:rPr lang="tr-TR" smtClean="0"/>
              <a:t>11.04.2017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CF0FE-7C66-40BC-A7C1-7630FDBB51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961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A62A-ABA3-4E6A-BB8C-FC977249E638}" type="datetimeFigureOut">
              <a:rPr lang="tr-TR" smtClean="0"/>
              <a:t>11.04.2017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CF0FE-7C66-40BC-A7C1-7630FDBB51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5252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6A62A-ABA3-4E6A-BB8C-FC977249E638}" type="datetimeFigureOut">
              <a:rPr lang="tr-TR" smtClean="0"/>
              <a:t>11.04.2017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CF0FE-7C66-40BC-A7C1-7630FDBB51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1058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6A62A-ABA3-4E6A-BB8C-FC977249E638}" type="datetimeFigureOut">
              <a:rPr lang="tr-TR" smtClean="0"/>
              <a:t>11.04.2017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5CF0FE-7C66-40BC-A7C1-7630FDBB51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491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9982" y="1844825"/>
            <a:ext cx="7825954" cy="1656184"/>
          </a:xfrm>
        </p:spPr>
        <p:txBody>
          <a:bodyPr>
            <a:norm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Tahoma" pitchFamily="34" charset="0"/>
              </a:rPr>
              <a:t>JİNEKOLOJİK KANSERLERDE FERTİLİTE KORUYUCU CERRAHİ YÖNTEMLER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789040"/>
            <a:ext cx="6400800" cy="1849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r>
              <a:rPr lang="tr-TR" b="1" i="1" dirty="0">
                <a:solidFill>
                  <a:schemeClr val="tx1"/>
                </a:solidFill>
              </a:rPr>
              <a:t>MACİT ARVAS</a:t>
            </a:r>
          </a:p>
          <a:p>
            <a:r>
              <a:rPr lang="tr-TR" b="1" i="1" dirty="0">
                <a:solidFill>
                  <a:schemeClr val="tx1"/>
                </a:solidFill>
              </a:rPr>
              <a:t>İ.Ü Cerrahpaşa Tıp Fakültesi</a:t>
            </a:r>
            <a:endParaRPr lang="en-US" b="1" i="1" dirty="0">
              <a:solidFill>
                <a:schemeClr val="tx1"/>
              </a:solidFill>
            </a:endParaRPr>
          </a:p>
          <a:p>
            <a:r>
              <a:rPr lang="tr-TR" b="1" i="1" dirty="0">
                <a:solidFill>
                  <a:schemeClr val="tx1"/>
                </a:solidFill>
              </a:rPr>
              <a:t>Kadın Hast. ve Doğum ABD</a:t>
            </a:r>
            <a:endParaRPr lang="en-US" b="1" i="1" dirty="0">
              <a:solidFill>
                <a:schemeClr val="tx1"/>
              </a:solidFill>
            </a:endParaRPr>
          </a:p>
          <a:p>
            <a:r>
              <a:rPr lang="tr-TR" b="1" i="1" dirty="0">
                <a:solidFill>
                  <a:schemeClr val="tx1"/>
                </a:solidFill>
              </a:rPr>
              <a:t>Jinekolojik Onkoloji Bilim Dalı</a:t>
            </a:r>
            <a:endParaRPr lang="en-US" b="1" i="1" dirty="0">
              <a:solidFill>
                <a:schemeClr val="tx1"/>
              </a:solidFill>
            </a:endParaRPr>
          </a:p>
          <a:p>
            <a:endParaRPr lang="tr-TR" i="1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873" y="72212"/>
            <a:ext cx="1476127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8926"/>
            <a:ext cx="1115616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84139"/>
            <a:ext cx="2719387" cy="1215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51182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Arial Black" pitchFamily="34" charset="0"/>
              </a:rPr>
              <a:t>Dargent operasyonu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50287"/>
              </p:ext>
            </p:extLst>
          </p:nvPr>
        </p:nvGraphicFramePr>
        <p:xfrm>
          <a:off x="755576" y="3861048"/>
          <a:ext cx="3168352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9736">
                <a:tc>
                  <a:txBody>
                    <a:bodyPr/>
                    <a:lstStyle/>
                    <a:p>
                      <a:r>
                        <a:rPr lang="tr-TR" b="1" dirty="0"/>
                        <a:t>Tm≤ 2cm LVSI</a:t>
                      </a:r>
                      <a:r>
                        <a:rPr lang="tr-TR" b="1" baseline="0" dirty="0"/>
                        <a:t> status(n= 473)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/>
                        <a:t>rekürrens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/>
                        <a:t>negatif(n=311</a:t>
                      </a:r>
                      <a:r>
                        <a:rPr lang="tr-TR" b="1" baseline="0" dirty="0"/>
                        <a:t> ,%66)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/>
                        <a:t>n=</a:t>
                      </a:r>
                      <a:r>
                        <a:rPr lang="tr-TR" b="1" baseline="0" dirty="0"/>
                        <a:t> 14(%5)</a:t>
                      </a:r>
                      <a:endParaRPr lang="tr-TR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/>
                        <a:t>pozitif(n=162,%33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/>
                        <a:t>n</a:t>
                      </a:r>
                      <a:r>
                        <a:rPr lang="tr-TR" b="1" baseline="0" dirty="0"/>
                        <a:t> =11(%7)</a:t>
                      </a:r>
                      <a:endParaRPr lang="tr-TR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1989809"/>
              </p:ext>
            </p:extLst>
          </p:nvPr>
        </p:nvGraphicFramePr>
        <p:xfrm>
          <a:off x="827584" y="2204864"/>
          <a:ext cx="288032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r-TR" b="1" dirty="0"/>
                        <a:t>evre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/>
                        <a:t>rekkürrens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/>
                        <a:t>1B1 &gt;2 CM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/>
                        <a:t>14 /84(%17)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b="1" dirty="0"/>
                        <a:t>1B1≤ 2 CM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/>
                        <a:t>26/617(%4)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>
            <a:off x="3923928" y="2367372"/>
            <a:ext cx="1152128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p= 0.001</a:t>
            </a:r>
          </a:p>
        </p:txBody>
      </p:sp>
      <p:sp>
        <p:nvSpPr>
          <p:cNvPr id="9" name="Oval 8"/>
          <p:cNvSpPr/>
          <p:nvPr/>
        </p:nvSpPr>
        <p:spPr>
          <a:xfrm>
            <a:off x="4067944" y="4174887"/>
            <a:ext cx="1224136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P=0.15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122293" y="2362121"/>
            <a:ext cx="2736304" cy="324036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tr-TR" sz="2400" b="1" dirty="0">
                <a:solidFill>
                  <a:schemeClr val="tx1"/>
                </a:solidFill>
              </a:rPr>
              <a:t>Toplam 1364 hasta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sz="2400" b="1" dirty="0">
                <a:solidFill>
                  <a:schemeClr val="tx1"/>
                </a:solidFill>
              </a:rPr>
              <a:t>58 hastada rekkürens(%4)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sz="2400" b="1" dirty="0">
                <a:solidFill>
                  <a:schemeClr val="tx1"/>
                </a:solidFill>
              </a:rPr>
              <a:t>24 hastada ölüm(%2)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961220"/>
            <a:ext cx="3278485" cy="628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 descr="Image result for daniel darge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44150"/>
            <a:ext cx="1421859" cy="166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179512" y="1620410"/>
            <a:ext cx="1584176" cy="29642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b="1" dirty="0">
                <a:solidFill>
                  <a:schemeClr val="tx1"/>
                </a:solidFill>
              </a:rPr>
              <a:t>1937-2005</a:t>
            </a:r>
          </a:p>
        </p:txBody>
      </p:sp>
    </p:spTree>
    <p:extLst>
      <p:ext uri="{BB962C8B-B14F-4D97-AF65-F5344CB8AC3E}">
        <p14:creationId xmlns:p14="http://schemas.microsoft.com/office/powerpoint/2010/main" val="19051274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 Black" pitchFamily="34" charset="0"/>
              </a:rPr>
              <a:t>Laparotomik radikal trakelektomi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39552" y="1749833"/>
            <a:ext cx="2880320" cy="347936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itchFamily="2" charset="2"/>
              <a:buChar char="Ø"/>
            </a:pPr>
            <a:r>
              <a:rPr lang="tr-TR" b="1" u="sng" dirty="0">
                <a:solidFill>
                  <a:srgbClr val="FF0000"/>
                </a:solidFill>
              </a:rPr>
              <a:t>28 seride toplam 660 hasta</a:t>
            </a:r>
            <a:endParaRPr lang="tr-TR" b="1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tr-TR" b="1" dirty="0">
                <a:solidFill>
                  <a:schemeClr val="tx1"/>
                </a:solidFill>
              </a:rPr>
              <a:t>484 hasta 1B1(%73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tr-TR" b="1" dirty="0">
                <a:solidFill>
                  <a:schemeClr val="tx1"/>
                </a:solidFill>
              </a:rPr>
              <a:t>153 hasta 1A(%23)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tr-TR" b="1" dirty="0">
                <a:solidFill>
                  <a:schemeClr val="tx1"/>
                </a:solidFill>
              </a:rPr>
              <a:t>19 hasta 1B2(%3,5)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tr-TR" b="1" dirty="0">
                <a:solidFill>
                  <a:schemeClr val="tx1"/>
                </a:solidFill>
              </a:rPr>
              <a:t>4 hasta 2A(%0.5)</a:t>
            </a:r>
          </a:p>
          <a:p>
            <a:pPr marL="285750" indent="-285750" algn="just">
              <a:buFont typeface="Wingdings" pitchFamily="2" charset="2"/>
              <a:buChar char="Ø"/>
            </a:pPr>
            <a:endParaRPr lang="tr-TR" b="1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itchFamily="2" charset="2"/>
              <a:buChar char="Ø"/>
            </a:pPr>
            <a:endParaRPr lang="tr-TR" dirty="0"/>
          </a:p>
        </p:txBody>
      </p:sp>
      <p:sp>
        <p:nvSpPr>
          <p:cNvPr id="5" name="Rounded Rectangle 4"/>
          <p:cNvSpPr/>
          <p:nvPr/>
        </p:nvSpPr>
        <p:spPr>
          <a:xfrm>
            <a:off x="4355976" y="1749834"/>
            <a:ext cx="3456384" cy="194421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tr-TR" b="1" dirty="0">
                <a:solidFill>
                  <a:schemeClr val="tx1"/>
                </a:solidFill>
              </a:rPr>
              <a:t>REKKÜRRENS:(%5)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tr-TR" b="1" dirty="0">
                <a:solidFill>
                  <a:schemeClr val="tx1"/>
                </a:solidFill>
              </a:rPr>
              <a:t>ÖLÜM:(%0.7)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572000" y="4028225"/>
            <a:ext cx="3456384" cy="122413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tr-TR" b="1" dirty="0">
                <a:solidFill>
                  <a:schemeClr val="tx1"/>
                </a:solidFill>
              </a:rPr>
              <a:t>Toplam gebelik:177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933610"/>
            <a:ext cx="3422501" cy="656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4149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 Black" pitchFamily="34" charset="0"/>
              </a:rPr>
              <a:t>Laparoskopik radikal trakelektomi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Rounded Rectangle 3"/>
          <p:cNvSpPr/>
          <p:nvPr/>
        </p:nvSpPr>
        <p:spPr>
          <a:xfrm>
            <a:off x="827584" y="1844824"/>
            <a:ext cx="2952328" cy="324036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Ø"/>
            </a:pPr>
            <a:r>
              <a:rPr lang="tr-TR" b="1" dirty="0">
                <a:solidFill>
                  <a:schemeClr val="tx1"/>
                </a:solidFill>
              </a:rPr>
              <a:t>18 seride toplam 238 olgu tespit edildi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b="1" dirty="0">
                <a:solidFill>
                  <a:schemeClr val="tx1"/>
                </a:solidFill>
              </a:rPr>
              <a:t>55 olgu 1A,1B2,2A(%12)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b="1" dirty="0">
                <a:solidFill>
                  <a:schemeClr val="tx1"/>
                </a:solidFill>
              </a:rPr>
              <a:t>197 olgu 1B1(%78)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b="1" dirty="0">
                <a:solidFill>
                  <a:schemeClr val="tx1"/>
                </a:solidFill>
              </a:rPr>
              <a:t>42 olgu 1B1 tm&gt; 2cm (%16)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644008" y="1844824"/>
            <a:ext cx="3168352" cy="324036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v"/>
            </a:pPr>
            <a:r>
              <a:rPr lang="tr-TR" b="1" dirty="0">
                <a:solidFill>
                  <a:schemeClr val="tx1"/>
                </a:solidFill>
              </a:rPr>
              <a:t> 238 olgudan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tr-TR" b="1" dirty="0">
                <a:solidFill>
                  <a:schemeClr val="tx1"/>
                </a:solidFill>
              </a:rPr>
              <a:t>15/238 rekkürrens izlendi(%6)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tr-TR" b="1" dirty="0">
                <a:solidFill>
                  <a:schemeClr val="tx1"/>
                </a:solidFill>
              </a:rPr>
              <a:t>1B1 &gt; 2cm olguların 7 sinde rekkürrens mevcut (7/42,%17),tüm olguların %3’ü 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237312"/>
            <a:ext cx="1838325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1369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Arial Black" pitchFamily="34" charset="0"/>
              </a:rPr>
              <a:t>Robotik radikal trakelektomi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267744" y="1916832"/>
            <a:ext cx="4176464" cy="388843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tr-TR" b="1" dirty="0">
                <a:solidFill>
                  <a:schemeClr val="tx1"/>
                </a:solidFill>
              </a:rPr>
              <a:t>9 seride toplam 101 olgu tespit edildi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>
                <a:solidFill>
                  <a:schemeClr val="tx1"/>
                </a:solidFill>
              </a:rPr>
              <a:t>54 olgu(%53) 1B1 tm,25 olgu 1A tm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>
                <a:solidFill>
                  <a:schemeClr val="tx1"/>
                </a:solidFill>
              </a:rPr>
              <a:t>1B1 olguların 11 inde(%20) yakın ya da pozitif marjin izlendi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>
                <a:solidFill>
                  <a:schemeClr val="tx1"/>
                </a:solidFill>
              </a:rPr>
              <a:t>&gt;2cm 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>
                <a:solidFill>
                  <a:schemeClr val="tx1"/>
                </a:solidFill>
              </a:rPr>
              <a:t>Sadece 1 çalışmada takip süresi ile ilgili yeterli bilgi var (ortalama 34 ay) 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>
                <a:solidFill>
                  <a:schemeClr val="tx1"/>
                </a:solidFill>
              </a:rPr>
              <a:t>%20 gebelik </a:t>
            </a:r>
          </a:p>
        </p:txBody>
      </p:sp>
    </p:spTree>
    <p:extLst>
      <p:ext uri="{BB962C8B-B14F-4D97-AF65-F5344CB8AC3E}">
        <p14:creationId xmlns:p14="http://schemas.microsoft.com/office/powerpoint/2010/main" val="18130113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91264" cy="122899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rial Black" pitchFamily="34" charset="0"/>
              </a:rPr>
              <a:t>Neoadjuvan KT sonrası fertilite koruyucu cerrahi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83625"/>
            <a:ext cx="8229600" cy="4525963"/>
          </a:xfrm>
        </p:spPr>
        <p:txBody>
          <a:bodyPr>
            <a:normAutofit/>
          </a:bodyPr>
          <a:lstStyle/>
          <a:p>
            <a:r>
              <a:rPr lang="tr-TR" sz="2000" dirty="0">
                <a:latin typeface="Arial Black" pitchFamily="34" charset="0"/>
              </a:rPr>
              <a:t>17 seri ve case report,toplam 114 hasta</a:t>
            </a:r>
          </a:p>
          <a:p>
            <a:endParaRPr lang="tr-TR" sz="2000" dirty="0">
              <a:latin typeface="Arial Black" pitchFamily="34" charset="0"/>
            </a:endParaRPr>
          </a:p>
          <a:p>
            <a:r>
              <a:rPr lang="tr-TR" sz="2000" dirty="0">
                <a:latin typeface="Arial Black" pitchFamily="34" charset="0"/>
              </a:rPr>
              <a:t>99 hastaya FSS yapılmış,15 hasta progresyon,nodal tutulum ve pozitif margin nedeniyle analize dahil edilmemiş</a:t>
            </a:r>
          </a:p>
          <a:p>
            <a:pPr marL="0" indent="0">
              <a:buNone/>
            </a:pPr>
            <a:endParaRPr lang="tr-TR" sz="2000" dirty="0">
              <a:latin typeface="Arial Black" pitchFamily="34" charset="0"/>
            </a:endParaRPr>
          </a:p>
          <a:p>
            <a:r>
              <a:rPr lang="tr-TR" sz="2000" dirty="0">
                <a:latin typeface="Arial Black" pitchFamily="34" charset="0"/>
              </a:rPr>
              <a:t>29 hasta 1B2-2A ,85 hasta 1B1</a:t>
            </a:r>
          </a:p>
          <a:p>
            <a:pPr marL="0" indent="0">
              <a:buNone/>
            </a:pPr>
            <a:endParaRPr lang="tr-TR" sz="2000" dirty="0">
              <a:latin typeface="Arial Black" pitchFamily="34" charset="0"/>
            </a:endParaRPr>
          </a:p>
          <a:p>
            <a:r>
              <a:rPr lang="tr-TR" sz="2000" dirty="0">
                <a:latin typeface="Arial Black" pitchFamily="34" charset="0"/>
              </a:rPr>
              <a:t>85 1B1 hastanın 52 sinde (%61) tm 2-4 cm arası</a:t>
            </a:r>
          </a:p>
          <a:p>
            <a:pPr marL="0" indent="0">
              <a:buNone/>
            </a:pPr>
            <a:endParaRPr lang="tr-TR" sz="2000" dirty="0">
              <a:latin typeface="Arial Black" pitchFamily="34" charset="0"/>
            </a:endParaRPr>
          </a:p>
          <a:p>
            <a:r>
              <a:rPr lang="tr-TR" sz="2000" dirty="0">
                <a:latin typeface="Arial Black" pitchFamily="34" charset="0"/>
              </a:rPr>
              <a:t>49(%49) hastaya radikal trakelektomi,50(%51) hasta basit trakelektomi veya konizasyon yapılmış</a:t>
            </a:r>
          </a:p>
          <a:p>
            <a:endParaRPr lang="tr-TR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237312"/>
            <a:ext cx="1838325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7756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tr-TR" sz="2400" b="1" dirty="0">
                <a:latin typeface="Arial Black" pitchFamily="34" charset="0"/>
              </a:rPr>
              <a:t>54  gebelik elde edildi. Gebeliğin en fazla elde edildiği seriler; parametrial diseksiyon yapılmayanlar</a:t>
            </a:r>
          </a:p>
          <a:p>
            <a:pPr>
              <a:lnSpc>
                <a:spcPct val="150000"/>
              </a:lnSpc>
            </a:pPr>
            <a:r>
              <a:rPr lang="tr-TR" sz="2400" b="1" dirty="0">
                <a:latin typeface="Arial Black" pitchFamily="34" charset="0"/>
              </a:rPr>
              <a:t>6 hastada rekkürrens tespit edildi(%6),2 olgu hastalığa bağlı hayatını kaybetti(%2)</a:t>
            </a:r>
          </a:p>
          <a:p>
            <a:pPr marL="0" indent="0">
              <a:buNone/>
            </a:pPr>
            <a:endParaRPr lang="tr-TR" sz="2800" dirty="0"/>
          </a:p>
        </p:txBody>
      </p:sp>
      <p:sp>
        <p:nvSpPr>
          <p:cNvPr id="4" name="Rounded Rectangle 3"/>
          <p:cNvSpPr/>
          <p:nvPr/>
        </p:nvSpPr>
        <p:spPr>
          <a:xfrm>
            <a:off x="827584" y="4534224"/>
            <a:ext cx="7704856" cy="2063128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u="sng" dirty="0">
                <a:solidFill>
                  <a:srgbClr val="FF0000"/>
                </a:solidFill>
              </a:rPr>
              <a:t> </a:t>
            </a:r>
            <a:r>
              <a:rPr lang="tr-TR" sz="2400" b="1" u="sng" dirty="0">
                <a:solidFill>
                  <a:srgbClr val="FF0000"/>
                </a:solidFill>
                <a:latin typeface="Arial Black" pitchFamily="34" charset="0"/>
              </a:rPr>
              <a:t>6 rekkürrens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b="1" dirty="0">
                <a:solidFill>
                  <a:schemeClr val="tx1"/>
                </a:solidFill>
                <a:latin typeface="Arial Black" pitchFamily="34" charset="0"/>
              </a:rPr>
              <a:t>2 olgu evre 1B2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b="1" dirty="0">
                <a:solidFill>
                  <a:schemeClr val="tx1"/>
                </a:solidFill>
                <a:latin typeface="Arial Black" pitchFamily="34" charset="0"/>
              </a:rPr>
              <a:t>3 olgu evre 1B1 Tm≥2cm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b="1" dirty="0">
                <a:solidFill>
                  <a:schemeClr val="tx1"/>
                </a:solidFill>
                <a:latin typeface="Arial Black" pitchFamily="34" charset="0"/>
              </a:rPr>
              <a:t>1 olgu evre 1B1 Tm&lt;2 cm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725144"/>
            <a:ext cx="3004874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25341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869269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508104" y="6453336"/>
            <a:ext cx="3456384" cy="4046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i="1" dirty="0">
                <a:solidFill>
                  <a:schemeClr val="tx1"/>
                </a:solidFill>
              </a:rPr>
              <a:t>BENTİVEGNA et al. fertil steril 2016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251520" y="188640"/>
            <a:ext cx="8548674" cy="136815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Ø"/>
            </a:pPr>
            <a:r>
              <a:rPr lang="tr-TR" b="1" dirty="0">
                <a:solidFill>
                  <a:schemeClr val="tx1"/>
                </a:solidFill>
              </a:rPr>
              <a:t>1987-2016  fertilite koruyucu cerrahi yapılmış  yayınların derlemesi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b="1" dirty="0">
                <a:solidFill>
                  <a:schemeClr val="tx1"/>
                </a:solidFill>
              </a:rPr>
              <a:t>Toplam 2777 hasta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b="1" dirty="0">
                <a:solidFill>
                  <a:schemeClr val="tx1"/>
                </a:solidFill>
              </a:rPr>
              <a:t>L/T  RT diğerleri ile kıyaslandığında gebelik oranları daha düşük ancak;canlı doğum oranları hepsinde benzer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b="1" dirty="0">
                <a:solidFill>
                  <a:schemeClr val="tx1"/>
                </a:solidFill>
              </a:rPr>
              <a:t>Premtürite Oranları basit trakelektomi ve konizasyonda anlamlı olark daha düşük</a:t>
            </a:r>
          </a:p>
        </p:txBody>
      </p:sp>
    </p:spTree>
    <p:extLst>
      <p:ext uri="{BB962C8B-B14F-4D97-AF65-F5344CB8AC3E}">
        <p14:creationId xmlns:p14="http://schemas.microsoft.com/office/powerpoint/2010/main" val="4338496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1" name="Picture 3" descr="IMGP04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592763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4" descr="IMGP040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067175" y="3049588"/>
            <a:ext cx="5076825" cy="3808412"/>
          </a:xfrm>
          <a:noFill/>
        </p:spPr>
      </p:pic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6011863" y="1557338"/>
            <a:ext cx="1169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latin typeface="Comic Sans MS" pitchFamily="66" charset="0"/>
              </a:rPr>
              <a:t>Frozen</a:t>
            </a:r>
          </a:p>
        </p:txBody>
      </p:sp>
      <p:sp>
        <p:nvSpPr>
          <p:cNvPr id="68614" name="Line 6"/>
          <p:cNvSpPr>
            <a:spLocks noChangeShapeType="1"/>
          </p:cNvSpPr>
          <p:nvPr/>
        </p:nvSpPr>
        <p:spPr bwMode="auto">
          <a:xfrm flipH="1">
            <a:off x="4500563" y="1773238"/>
            <a:ext cx="13668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151250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4" descr="IMGP04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38150"/>
            <a:ext cx="8077200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63778423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tr-TR"/>
          </a:p>
        </p:txBody>
      </p:sp>
      <p:pic>
        <p:nvPicPr>
          <p:cNvPr id="71684" name="Picture 4" descr="IMGP04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60350"/>
            <a:ext cx="8382000" cy="62865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1816100" y="4102100"/>
            <a:ext cx="1169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solidFill>
                  <a:srgbClr val="FFFF00"/>
                </a:solidFill>
                <a:latin typeface="Comic Sans MS" pitchFamily="66" charset="0"/>
              </a:rPr>
              <a:t>Frozen</a:t>
            </a:r>
          </a:p>
        </p:txBody>
      </p:sp>
      <p:sp>
        <p:nvSpPr>
          <p:cNvPr id="71686" name="Line 6"/>
          <p:cNvSpPr>
            <a:spLocks noChangeShapeType="1"/>
          </p:cNvSpPr>
          <p:nvPr/>
        </p:nvSpPr>
        <p:spPr bwMode="auto">
          <a:xfrm>
            <a:off x="3059113" y="4365625"/>
            <a:ext cx="1368425" cy="576263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118673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331640" y="2420888"/>
            <a:ext cx="6840760" cy="172819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>
                <a:solidFill>
                  <a:srgbClr val="FF0000"/>
                </a:solidFill>
                <a:latin typeface="Arial Black" pitchFamily="34" charset="0"/>
              </a:rPr>
              <a:t>Serviks </a:t>
            </a:r>
          </a:p>
        </p:txBody>
      </p:sp>
    </p:spTree>
    <p:extLst>
      <p:ext uri="{BB962C8B-B14F-4D97-AF65-F5344CB8AC3E}">
        <p14:creationId xmlns:p14="http://schemas.microsoft.com/office/powerpoint/2010/main" val="36156461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7" name="Picture 3" descr="IMGP04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940425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Picture 4" descr="IMGP042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924300" y="2943225"/>
            <a:ext cx="5219700" cy="3914775"/>
          </a:xfrm>
          <a:noFill/>
        </p:spPr>
      </p:pic>
    </p:spTree>
    <p:extLst>
      <p:ext uri="{BB962C8B-B14F-4D97-AF65-F5344CB8AC3E}">
        <p14:creationId xmlns:p14="http://schemas.microsoft.com/office/powerpoint/2010/main" val="3626241741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1" name="Picture 3" descr="IMGP04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57775" cy="379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2" name="Picture 4" descr="IMGP042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635375" y="2725738"/>
            <a:ext cx="5508625" cy="4132262"/>
          </a:xfrm>
          <a:noFill/>
        </p:spPr>
      </p:pic>
    </p:spTree>
    <p:extLst>
      <p:ext uri="{BB962C8B-B14F-4D97-AF65-F5344CB8AC3E}">
        <p14:creationId xmlns:p14="http://schemas.microsoft.com/office/powerpoint/2010/main" val="423109981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IMGP04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52475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3" descr="IMGP0427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924300" y="2943225"/>
            <a:ext cx="5219700" cy="3914775"/>
          </a:xfrm>
          <a:noFill/>
        </p:spPr>
      </p:pic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1187450" y="1916113"/>
            <a:ext cx="1169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solidFill>
                  <a:srgbClr val="FFFF00"/>
                </a:solidFill>
                <a:latin typeface="Comic Sans MS" pitchFamily="66" charset="0"/>
              </a:rPr>
              <a:t>Frozen</a:t>
            </a:r>
          </a:p>
        </p:txBody>
      </p:sp>
      <p:sp>
        <p:nvSpPr>
          <p:cNvPr id="74757" name="Line 5"/>
          <p:cNvSpPr>
            <a:spLocks noChangeShapeType="1"/>
          </p:cNvSpPr>
          <p:nvPr/>
        </p:nvSpPr>
        <p:spPr bwMode="auto">
          <a:xfrm>
            <a:off x="2411413" y="2133600"/>
            <a:ext cx="792162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4859338" y="4005263"/>
            <a:ext cx="1169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>
                <a:solidFill>
                  <a:srgbClr val="FFFF00"/>
                </a:solidFill>
                <a:latin typeface="Comic Sans MS" pitchFamily="66" charset="0"/>
              </a:rPr>
              <a:t>Frozen</a:t>
            </a:r>
          </a:p>
        </p:txBody>
      </p:sp>
      <p:sp>
        <p:nvSpPr>
          <p:cNvPr id="74759" name="Line 7"/>
          <p:cNvSpPr>
            <a:spLocks noChangeShapeType="1"/>
          </p:cNvSpPr>
          <p:nvPr/>
        </p:nvSpPr>
        <p:spPr bwMode="auto">
          <a:xfrm>
            <a:off x="6084888" y="4365625"/>
            <a:ext cx="574675" cy="35877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1201903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3" name="Picture 3" descr="IMGP04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996952"/>
            <a:ext cx="5004048" cy="386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IMGP04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4860032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6506660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6652"/>
            <a:ext cx="8892480" cy="1476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251520" y="1916832"/>
            <a:ext cx="3312368" cy="324036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2009-2014  arası 32 hasta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>
                <a:solidFill>
                  <a:schemeClr val="tx1"/>
                </a:solidFill>
              </a:rPr>
              <a:t>40 yaş ve altı kadınlar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>
                <a:solidFill>
                  <a:schemeClr val="tx1"/>
                </a:solidFill>
              </a:rPr>
              <a:t>Fertilite arzusu olanlar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>
                <a:solidFill>
                  <a:schemeClr val="tx1"/>
                </a:solidFill>
              </a:rPr>
              <a:t>Evre 1A2-1B2 hastalar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>
                <a:solidFill>
                  <a:schemeClr val="tx1"/>
                </a:solidFill>
              </a:rPr>
              <a:t>Lenf nodu negatif hastalar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>
                <a:solidFill>
                  <a:schemeClr val="tx1"/>
                </a:solidFill>
              </a:rPr>
              <a:t>Konizasyon veya basit trakelektomi yapılmış olgular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b="1" dirty="0">
                <a:solidFill>
                  <a:schemeClr val="tx1"/>
                </a:solidFill>
              </a:rPr>
              <a:t>&gt;2cm tm veya &gt;2/3 servikal stromal tutulum olanlar NAKT verilmiş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320258"/>
              </p:ext>
            </p:extLst>
          </p:nvPr>
        </p:nvGraphicFramePr>
        <p:xfrm>
          <a:off x="4067944" y="2016564"/>
          <a:ext cx="4608512" cy="1520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0112">
                <a:tc>
                  <a:txBody>
                    <a:bodyPr/>
                    <a:lstStyle/>
                    <a:p>
                      <a:r>
                        <a:rPr lang="tr-TR" dirty="0">
                          <a:solidFill>
                            <a:schemeClr val="tx1"/>
                          </a:solidFill>
                        </a:rPr>
                        <a:t>HASTALAR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112">
                <a:tc>
                  <a:txBody>
                    <a:bodyPr/>
                    <a:lstStyle/>
                    <a:p>
                      <a:r>
                        <a:rPr lang="tr-TR" dirty="0"/>
                        <a:t>EVRE 1A2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7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112">
                <a:tc>
                  <a:txBody>
                    <a:bodyPr/>
                    <a:lstStyle/>
                    <a:p>
                      <a:r>
                        <a:rPr lang="tr-TR" dirty="0"/>
                        <a:t>EVRE 1B1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23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0112">
                <a:tc>
                  <a:txBody>
                    <a:bodyPr/>
                    <a:lstStyle/>
                    <a:p>
                      <a:r>
                        <a:rPr lang="tr-TR" dirty="0"/>
                        <a:t>EVRE 1B2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2</a:t>
                      </a: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6017803"/>
              </p:ext>
            </p:extLst>
          </p:nvPr>
        </p:nvGraphicFramePr>
        <p:xfrm>
          <a:off x="4140516" y="4221088"/>
          <a:ext cx="4772113" cy="216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19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r>
                        <a:rPr lang="tr-TR" dirty="0"/>
                        <a:t>Rekürrens oranı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%18.8(6/32)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r>
                        <a:rPr lang="tr-TR" dirty="0"/>
                        <a:t>İnvaziv rekkürrens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%12.5(4/32)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r>
                        <a:rPr lang="tr-TR" dirty="0"/>
                        <a:t>NACT alanlarda</a:t>
                      </a:r>
                      <a:r>
                        <a:rPr lang="tr-TR" baseline="0" dirty="0"/>
                        <a:t> rekkürrens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%30</a:t>
                      </a:r>
                      <a:r>
                        <a:rPr lang="tr-TR" baseline="0" dirty="0"/>
                        <a:t> (3/10)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35496" y="6309320"/>
            <a:ext cx="4968552" cy="36847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Slama et al.Gynecol Oncol ,2016</a:t>
            </a:r>
          </a:p>
        </p:txBody>
      </p:sp>
    </p:spTree>
    <p:extLst>
      <p:ext uri="{BB962C8B-B14F-4D97-AF65-F5344CB8AC3E}">
        <p14:creationId xmlns:p14="http://schemas.microsoft.com/office/powerpoint/2010/main" val="23606703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 Black" pitchFamily="34" charset="0"/>
              </a:rPr>
              <a:t>NEOADJUVAN KT</a:t>
            </a:r>
          </a:p>
        </p:txBody>
      </p:sp>
      <p:pic>
        <p:nvPicPr>
          <p:cNvPr id="4" name="Picture 2" descr="C:\Users\toshiba\Desktop\Belgelerim\Resimlerim\tugan hasta resimleri\perihan ülger- serviks ca 1b1-neoaduvan kemoterapi öncesi\perihan serviks ca neoadjuvan kt öncesi-1 (5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84783"/>
            <a:ext cx="3529790" cy="2646527"/>
          </a:xfrm>
          <a:prstGeom prst="rect">
            <a:avLst/>
          </a:prstGeom>
          <a:noFill/>
        </p:spPr>
      </p:pic>
      <p:pic>
        <p:nvPicPr>
          <p:cNvPr id="5" name="Picture 5" descr="C:\Users\toshiba\Desktop\Belgelerim\Resimlerim\tugan hasta resimleri\perihan ülger- serviks ca 1b1-neoaduvan kemoterapi öncesi\3 kür neoadjuvan kt sonrası perihan ülger (8).JPG"/>
          <p:cNvPicPr>
            <a:picLocks noChangeAspect="1" noChangeArrowheads="1"/>
          </p:cNvPicPr>
          <p:nvPr/>
        </p:nvPicPr>
        <p:blipFill>
          <a:blip r:embed="rId3" cstate="print"/>
          <a:srcRect l="11686" t="13015" r="26977" b="20071"/>
          <a:stretch>
            <a:fillRect/>
          </a:stretch>
        </p:blipFill>
        <p:spPr bwMode="auto">
          <a:xfrm>
            <a:off x="4828941" y="1466891"/>
            <a:ext cx="3230169" cy="2642866"/>
          </a:xfrm>
          <a:prstGeom prst="rect">
            <a:avLst/>
          </a:prstGeom>
          <a:noFill/>
        </p:spPr>
      </p:pic>
      <p:pic>
        <p:nvPicPr>
          <p:cNvPr id="6" name="Picture 4" descr="C:\Users\toshiba\Desktop\Belgelerim\Resimlerim\tugan hasta resimleri\perihan ülger- serviks ca 1b1-neoaduvan kemoterapi öncesi\tip 3 histerektomi perihan ülger (18).JPG"/>
          <p:cNvPicPr>
            <a:picLocks noChangeAspect="1" noChangeArrowheads="1"/>
          </p:cNvPicPr>
          <p:nvPr/>
        </p:nvPicPr>
        <p:blipFill>
          <a:blip r:embed="rId4" cstate="print"/>
          <a:srcRect l="21997" t="18930" r="19792" b="18599"/>
          <a:stretch>
            <a:fillRect/>
          </a:stretch>
        </p:blipFill>
        <p:spPr bwMode="auto">
          <a:xfrm>
            <a:off x="1235792" y="4141469"/>
            <a:ext cx="3372119" cy="2714145"/>
          </a:xfrm>
          <a:prstGeom prst="rect">
            <a:avLst/>
          </a:prstGeom>
          <a:noFill/>
        </p:spPr>
      </p:pic>
      <p:pic>
        <p:nvPicPr>
          <p:cNvPr id="7" name="Picture 3" descr="C:\Users\toshiba\Desktop\Belgelerim\Resimlerim\tugan hasta resimleri\perihan ülger- serviks ca 1b1-neoaduvan kemoterapi öncesi\tip 3 histerektomi perihan ülger (2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25934" y="4365103"/>
            <a:ext cx="3320681" cy="2490511"/>
          </a:xfrm>
          <a:prstGeom prst="rect">
            <a:avLst/>
          </a:prstGeom>
          <a:noFill/>
        </p:spPr>
      </p:pic>
      <p:sp>
        <p:nvSpPr>
          <p:cNvPr id="8" name="5 Metin kutusu"/>
          <p:cNvSpPr txBox="1"/>
          <p:nvPr/>
        </p:nvSpPr>
        <p:spPr>
          <a:xfrm>
            <a:off x="839803" y="1511206"/>
            <a:ext cx="35200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err="1"/>
              <a:t>Neoadjuvan</a:t>
            </a:r>
            <a:r>
              <a:rPr lang="tr-TR" sz="2800" b="1" dirty="0"/>
              <a:t> KT Öncesi</a:t>
            </a:r>
          </a:p>
        </p:txBody>
      </p:sp>
      <p:sp>
        <p:nvSpPr>
          <p:cNvPr id="9" name="6 Metin kutusu"/>
          <p:cNvSpPr txBox="1"/>
          <p:nvPr/>
        </p:nvSpPr>
        <p:spPr>
          <a:xfrm>
            <a:off x="4796089" y="1466891"/>
            <a:ext cx="34511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chemeClr val="bg1"/>
                </a:solidFill>
              </a:rPr>
              <a:t>10 gün ara ile </a:t>
            </a:r>
          </a:p>
          <a:p>
            <a:r>
              <a:rPr lang="tr-TR" sz="2000" b="1" dirty="0">
                <a:solidFill>
                  <a:schemeClr val="bg1"/>
                </a:solidFill>
              </a:rPr>
              <a:t>3 Kür (Platin + </a:t>
            </a:r>
            <a:r>
              <a:rPr lang="tr-TR" sz="2000" b="1" dirty="0" err="1">
                <a:solidFill>
                  <a:schemeClr val="bg1"/>
                </a:solidFill>
              </a:rPr>
              <a:t>Vepesid</a:t>
            </a:r>
            <a:r>
              <a:rPr lang="tr-TR" sz="2000" b="1" dirty="0">
                <a:solidFill>
                  <a:schemeClr val="bg1"/>
                </a:solidFill>
              </a:rPr>
              <a:t> )</a:t>
            </a:r>
          </a:p>
          <a:p>
            <a:r>
              <a:rPr lang="tr-TR" sz="2000" b="1" dirty="0" err="1">
                <a:solidFill>
                  <a:schemeClr val="bg1"/>
                </a:solidFill>
              </a:rPr>
              <a:t>neoadjuvan</a:t>
            </a:r>
            <a:r>
              <a:rPr lang="tr-TR" sz="2000" b="1" dirty="0">
                <a:solidFill>
                  <a:schemeClr val="bg1"/>
                </a:solidFill>
              </a:rPr>
              <a:t> KT sonrası</a:t>
            </a:r>
          </a:p>
        </p:txBody>
      </p:sp>
    </p:spTree>
    <p:extLst>
      <p:ext uri="{BB962C8B-B14F-4D97-AF65-F5344CB8AC3E}">
        <p14:creationId xmlns:p14="http://schemas.microsoft.com/office/powerpoint/2010/main" val="40843215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91580" y="764704"/>
            <a:ext cx="8136904" cy="100811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 dirty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tr-TR" sz="2400" dirty="0">
                <a:solidFill>
                  <a:schemeClr val="tx1"/>
                </a:solidFill>
                <a:latin typeface="Arial Black" pitchFamily="34" charset="0"/>
              </a:rPr>
              <a:t>Evre 1b1 tm çapı≤ 3cm 21 hastaya 3 kür cisplatin+ifosfamid+paklitaksel </a:t>
            </a:r>
          </a:p>
          <a:p>
            <a:pPr algn="ctr"/>
            <a:r>
              <a:rPr lang="tr-TR" sz="2400" dirty="0">
                <a:solidFill>
                  <a:schemeClr val="tx1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979712" y="2381824"/>
            <a:ext cx="5760640" cy="648072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schemeClr val="tx1"/>
                </a:solidFill>
                <a:latin typeface="Arial Black" pitchFamily="34" charset="0"/>
              </a:rPr>
              <a:t>Konizasyon +pelvik lenfadenektomi</a:t>
            </a:r>
          </a:p>
        </p:txBody>
      </p:sp>
      <p:sp>
        <p:nvSpPr>
          <p:cNvPr id="4" name="Down Arrow 3"/>
          <p:cNvSpPr/>
          <p:nvPr/>
        </p:nvSpPr>
        <p:spPr>
          <a:xfrm>
            <a:off x="4788024" y="1834010"/>
            <a:ext cx="144016" cy="480848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ounded Rectangle 4"/>
          <p:cNvSpPr/>
          <p:nvPr/>
        </p:nvSpPr>
        <p:spPr>
          <a:xfrm>
            <a:off x="1223628" y="3717032"/>
            <a:ext cx="7272808" cy="295232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endParaRPr lang="tr-TR" sz="2400" dirty="0">
              <a:solidFill>
                <a:schemeClr val="tx1"/>
              </a:solidFill>
              <a:latin typeface="Arial Black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r-TR" sz="2400" dirty="0">
                <a:solidFill>
                  <a:schemeClr val="tx1"/>
                </a:solidFill>
                <a:latin typeface="Arial Black" pitchFamily="34" charset="0"/>
              </a:rPr>
              <a:t>5 hasta tam yanıt tm yok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dirty="0">
                <a:solidFill>
                  <a:schemeClr val="tx1"/>
                </a:solidFill>
                <a:latin typeface="Arial Black" pitchFamily="34" charset="0"/>
              </a:rPr>
              <a:t>12 hastada mikroinvaziv kanser ≤ 3mm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dirty="0">
                <a:solidFill>
                  <a:schemeClr val="tx1"/>
                </a:solidFill>
                <a:latin typeface="Arial Black" pitchFamily="34" charset="0"/>
              </a:rPr>
              <a:t>4 hastada invaziv kanser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dirty="0">
                <a:solidFill>
                  <a:schemeClr val="tx1"/>
                </a:solidFill>
                <a:latin typeface="Arial Black" pitchFamily="34" charset="0"/>
              </a:rPr>
              <a:t>69 aylık takipte 21 hastada nüks yok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dirty="0">
                <a:solidFill>
                  <a:schemeClr val="tx1"/>
                </a:solidFill>
                <a:latin typeface="Arial Black" pitchFamily="34" charset="0"/>
              </a:rPr>
              <a:t>6 hastada 10 gebelik ,9 canlı doğum</a:t>
            </a:r>
          </a:p>
          <a:p>
            <a:pPr marL="285750" indent="-285750">
              <a:buFont typeface="Arial" pitchFamily="34" charset="0"/>
              <a:buChar char="•"/>
            </a:pPr>
            <a:endParaRPr lang="tr-TR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4752020" y="3079007"/>
            <a:ext cx="144016" cy="480848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Rounded Rectangle 6"/>
          <p:cNvSpPr/>
          <p:nvPr/>
        </p:nvSpPr>
        <p:spPr>
          <a:xfrm>
            <a:off x="0" y="0"/>
            <a:ext cx="9144000" cy="6206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b="1" u="sng" dirty="0">
                <a:solidFill>
                  <a:srgbClr val="FF0000"/>
                </a:solidFill>
                <a:latin typeface="Arial Black" pitchFamily="34" charset="0"/>
              </a:rPr>
              <a:t>N</a:t>
            </a:r>
            <a:r>
              <a:rPr lang="en-US" b="1" u="sng" dirty="0" err="1">
                <a:solidFill>
                  <a:srgbClr val="FF0000"/>
                </a:solidFill>
                <a:latin typeface="Arial Black" pitchFamily="34" charset="0"/>
              </a:rPr>
              <a:t>eoadjuvant</a:t>
            </a:r>
            <a:r>
              <a:rPr lang="en-US" b="1" u="sng" dirty="0">
                <a:solidFill>
                  <a:srgbClr val="FF0000"/>
                </a:solidFill>
                <a:latin typeface="Arial Black" pitchFamily="34" charset="0"/>
              </a:rPr>
              <a:t> chemotherapy and conservative surgery for stage IB1 cervical cancer</a:t>
            </a:r>
            <a:r>
              <a:rPr lang="tr-TR" b="1" u="sng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tr-TR" u="sng" dirty="0">
                <a:solidFill>
                  <a:srgbClr val="FF0000"/>
                </a:solidFill>
                <a:latin typeface="Arial Black" pitchFamily="34" charset="0"/>
              </a:rPr>
              <a:t>Maneo et al</a:t>
            </a:r>
            <a:r>
              <a:rPr lang="tr-TR" b="1" u="sng" dirty="0">
                <a:solidFill>
                  <a:srgbClr val="FF0000"/>
                </a:solidFill>
                <a:latin typeface="Arial Black" pitchFamily="34" charset="0"/>
              </a:rPr>
              <a:t>,</a:t>
            </a:r>
            <a:r>
              <a:rPr lang="tr-TR" u="sng" dirty="0">
                <a:solidFill>
                  <a:srgbClr val="FF0000"/>
                </a:solidFill>
                <a:latin typeface="Arial Black" pitchFamily="34" charset="0"/>
              </a:rPr>
              <a:t> Gynecol Oncol. 2008 Dec</a:t>
            </a:r>
            <a:endParaRPr lang="en-US" b="1" u="sng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3417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5692"/>
            <a:ext cx="8352928" cy="2155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852265" y="107722"/>
            <a:ext cx="329545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2197D2"/>
                </a:solidFill>
                <a:latin typeface="AdvOT863180fb"/>
              </a:rPr>
              <a:t>International Journal of Surgery 29 (2016) 38</a:t>
            </a:r>
            <a:r>
              <a:rPr lang="en-US" sz="800" dirty="0">
                <a:solidFill>
                  <a:srgbClr val="2197D2"/>
                </a:solidFill>
                <a:latin typeface="AdvPS44A44B"/>
              </a:rPr>
              <a:t>e</a:t>
            </a:r>
            <a:r>
              <a:rPr lang="en-US" sz="800" dirty="0">
                <a:solidFill>
                  <a:srgbClr val="2197D2"/>
                </a:solidFill>
                <a:latin typeface="AdvOT863180fb"/>
              </a:rPr>
              <a:t>42</a:t>
            </a:r>
            <a:endParaRPr lang="tr-TR" dirty="0"/>
          </a:p>
        </p:txBody>
      </p:sp>
      <p:sp>
        <p:nvSpPr>
          <p:cNvPr id="4" name="Rounded Rectangle 3"/>
          <p:cNvSpPr/>
          <p:nvPr/>
        </p:nvSpPr>
        <p:spPr>
          <a:xfrm>
            <a:off x="467544" y="2852936"/>
            <a:ext cx="3600400" cy="194421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</a:rPr>
              <a:t>EVRE 1B1 &lt; 2CM TM</a:t>
            </a:r>
          </a:p>
          <a:p>
            <a:pPr algn="ctr"/>
            <a:r>
              <a:rPr lang="tr-TR" b="1" dirty="0">
                <a:solidFill>
                  <a:schemeClr val="tx1"/>
                </a:solidFill>
              </a:rPr>
              <a:t>NACT SONRASI VAJİNAL RADİKAL TRAKELEKTOMİ+L/S PELVİK LENFADENEKTOMİ</a:t>
            </a:r>
          </a:p>
          <a:p>
            <a:pPr algn="ctr"/>
            <a:r>
              <a:rPr lang="tr-TR" b="1" dirty="0">
                <a:solidFill>
                  <a:schemeClr val="tx1"/>
                </a:solidFill>
              </a:rPr>
              <a:t>N:60(</a:t>
            </a:r>
            <a:r>
              <a:rPr lang="tr-TR" sz="1200" b="1" dirty="0">
                <a:solidFill>
                  <a:schemeClr val="tx1"/>
                </a:solidFill>
              </a:rPr>
              <a:t>55 SKUAMÖZ+5 ADENOKARSİNOM)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860032" y="2852936"/>
            <a:ext cx="3816424" cy="194421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</a:rPr>
              <a:t>ORTALAMA TAKİP SÜRESİ: 43 AY</a:t>
            </a:r>
            <a:r>
              <a:rPr lang="tr-TR" sz="1200" b="1" dirty="0">
                <a:solidFill>
                  <a:schemeClr val="tx1"/>
                </a:solidFill>
              </a:rPr>
              <a:t>(13 AY-12 YIL) </a:t>
            </a:r>
          </a:p>
          <a:p>
            <a:pPr algn="ctr"/>
            <a:r>
              <a:rPr lang="tr-TR" b="1" dirty="0">
                <a:solidFill>
                  <a:schemeClr val="tx1"/>
                </a:solidFill>
              </a:rPr>
              <a:t>REKKÜRRENS : 1 HASTA (%1.7)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69" y="5019675"/>
            <a:ext cx="3800475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5"/>
          <p:cNvSpPr/>
          <p:nvPr/>
        </p:nvSpPr>
        <p:spPr>
          <a:xfrm>
            <a:off x="5292080" y="5517232"/>
            <a:ext cx="2592288" cy="115212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</a:rPr>
              <a:t>36 HASTA CANLI DOĞUM  </a:t>
            </a:r>
            <a:r>
              <a:rPr lang="tr-TR" sz="2800" b="1" dirty="0">
                <a:solidFill>
                  <a:srgbClr val="FF0000"/>
                </a:solidFill>
              </a:rPr>
              <a:t>(%60)</a:t>
            </a:r>
          </a:p>
        </p:txBody>
      </p:sp>
      <p:sp>
        <p:nvSpPr>
          <p:cNvPr id="7" name="Right Arrow 6"/>
          <p:cNvSpPr/>
          <p:nvPr/>
        </p:nvSpPr>
        <p:spPr>
          <a:xfrm>
            <a:off x="4067944" y="5938837"/>
            <a:ext cx="1080120" cy="298475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11622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608512"/>
          </a:xfrm>
          <a:noFill/>
        </p:spPr>
        <p:txBody>
          <a:bodyPr>
            <a:normAutofit/>
          </a:bodyPr>
          <a:lstStyle/>
          <a:p>
            <a:endParaRPr lang="tr-TR" sz="3600" b="1" dirty="0"/>
          </a:p>
          <a:p>
            <a:r>
              <a:rPr lang="tr-TR" sz="2800" b="1" dirty="0">
                <a:latin typeface="Arial Black" pitchFamily="34" charset="0"/>
              </a:rPr>
              <a:t>Mavi boya;</a:t>
            </a:r>
            <a:r>
              <a:rPr lang="en-US" sz="2800" b="1" dirty="0">
                <a:latin typeface="Arial Black" pitchFamily="34" charset="0"/>
              </a:rPr>
              <a:t> methylene blue, </a:t>
            </a:r>
            <a:r>
              <a:rPr lang="en-US" sz="2800" b="1" dirty="0" err="1">
                <a:latin typeface="Arial Black" pitchFamily="34" charset="0"/>
              </a:rPr>
              <a:t>isosulfan</a:t>
            </a:r>
            <a:r>
              <a:rPr lang="en-US" sz="2800" b="1" dirty="0">
                <a:latin typeface="Arial Black" pitchFamily="34" charset="0"/>
              </a:rPr>
              <a:t> blue </a:t>
            </a:r>
            <a:r>
              <a:rPr lang="tr-TR" sz="2800" b="1" dirty="0">
                <a:latin typeface="Arial Black" pitchFamily="34" charset="0"/>
              </a:rPr>
              <a:t>ve </a:t>
            </a:r>
            <a:r>
              <a:rPr lang="en-US" sz="2800" b="1" dirty="0">
                <a:latin typeface="Arial Black" pitchFamily="34" charset="0"/>
              </a:rPr>
              <a:t>patent blue violet</a:t>
            </a:r>
            <a:endParaRPr lang="tr-TR" sz="2800" b="1" dirty="0">
              <a:latin typeface="Arial Black" pitchFamily="34" charset="0"/>
            </a:endParaRPr>
          </a:p>
          <a:p>
            <a:r>
              <a:rPr lang="tr-TR" sz="2800" b="1" dirty="0">
                <a:latin typeface="Arial Black" pitchFamily="34" charset="0"/>
              </a:rPr>
              <a:t>Tc99</a:t>
            </a:r>
          </a:p>
          <a:p>
            <a:r>
              <a:rPr lang="tr-TR" sz="2800" b="1" dirty="0">
                <a:latin typeface="Arial Black" pitchFamily="34" charset="0"/>
              </a:rPr>
              <a:t>Indo-Cyanine Green (ICG)</a:t>
            </a:r>
          </a:p>
          <a:p>
            <a:pPr marL="0" indent="0">
              <a:buNone/>
            </a:pPr>
            <a:endParaRPr lang="tr-TR" b="1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82292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tr-TR" sz="3200" b="1" dirty="0">
                <a:solidFill>
                  <a:srgbClr val="FF0000"/>
                </a:solidFill>
                <a:effectLst/>
                <a:latin typeface="Arial Black" pitchFamily="34" charset="0"/>
              </a:rPr>
              <a:t>SENTİNEL HARİTALANDIRMA YÖNTEMLERİ</a:t>
            </a:r>
            <a:endParaRPr lang="tr-TR" sz="32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3889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331640" y="2420888"/>
            <a:ext cx="6840760" cy="172819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>
                <a:solidFill>
                  <a:srgbClr val="FF0000"/>
                </a:solidFill>
                <a:latin typeface="Arial Black" pitchFamily="34" charset="0"/>
              </a:rPr>
              <a:t>Endometrium </a:t>
            </a:r>
          </a:p>
        </p:txBody>
      </p:sp>
    </p:spTree>
    <p:extLst>
      <p:ext uri="{BB962C8B-B14F-4D97-AF65-F5344CB8AC3E}">
        <p14:creationId xmlns:p14="http://schemas.microsoft.com/office/powerpoint/2010/main" val="1754573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 Black" pitchFamily="34" charset="0"/>
              </a:rPr>
              <a:t>SERVİKS KANSERİNDE </a:t>
            </a:r>
            <a:br>
              <a:rPr lang="tr-TR" sz="32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tr-TR" sz="3200" b="1" dirty="0">
                <a:solidFill>
                  <a:srgbClr val="FF0000"/>
                </a:solidFill>
                <a:latin typeface="Arial Black" pitchFamily="34" charset="0"/>
              </a:rPr>
              <a:t>FERTİLİTE KORUYUCU CERRAHİ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547664" y="1844824"/>
            <a:ext cx="6336704" cy="41764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400" dirty="0">
                <a:solidFill>
                  <a:schemeClr val="tx1"/>
                </a:solidFill>
                <a:latin typeface="Arial Black" pitchFamily="34" charset="0"/>
              </a:rPr>
              <a:t>Primer cerrahi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400" dirty="0">
                <a:solidFill>
                  <a:schemeClr val="tx1"/>
                </a:solidFill>
                <a:latin typeface="Arial Black" pitchFamily="34" charset="0"/>
              </a:rPr>
              <a:t>Neoadjuvan Kemoterapi sonrası cerrahi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400" dirty="0">
                <a:solidFill>
                  <a:schemeClr val="tx1"/>
                </a:solidFill>
                <a:latin typeface="Arial Black" pitchFamily="34" charset="0"/>
              </a:rPr>
              <a:t>Sentinel lenf nodu ?</a:t>
            </a:r>
          </a:p>
        </p:txBody>
      </p:sp>
    </p:spTree>
    <p:extLst>
      <p:ext uri="{BB962C8B-B14F-4D97-AF65-F5344CB8AC3E}">
        <p14:creationId xmlns:p14="http://schemas.microsoft.com/office/powerpoint/2010/main" val="1957251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Arial Black" pitchFamily="34" charset="0"/>
              </a:rPr>
              <a:t>Reproduktif dönemde endometrium kanseri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/>
          </a:p>
          <a:p>
            <a:r>
              <a:rPr lang="tr-TR" b="1" dirty="0"/>
              <a:t>40 yaş altı kadınlarda %2.4-5 arasında görülür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115616" y="3212976"/>
            <a:ext cx="7704856" cy="15121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400" b="1" dirty="0">
                <a:solidFill>
                  <a:srgbClr val="FF0000"/>
                </a:solidFill>
              </a:rPr>
              <a:t>Creasman WT et al  Carcinoma of the corpus uteri Int J Gynaecol Obstet 95(Suppl1) S105–43 2006 </a:t>
            </a:r>
          </a:p>
          <a:p>
            <a:endParaRPr lang="tr-TR" sz="1400" b="1" dirty="0">
              <a:solidFill>
                <a:srgbClr val="FF0000"/>
              </a:solidFill>
            </a:endParaRPr>
          </a:p>
          <a:p>
            <a:r>
              <a:rPr lang="tr-TR" sz="1400" b="1" dirty="0">
                <a:solidFill>
                  <a:srgbClr val="FF0000"/>
                </a:solidFill>
              </a:rPr>
              <a:t>Creasman WT et al  Carcinoma of the corpus uteri J Epidemol Biostat 6 (1) 47–86 2001</a:t>
            </a:r>
          </a:p>
          <a:p>
            <a:endParaRPr lang="tr-TR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6836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409" y="188640"/>
            <a:ext cx="8229600" cy="11430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br>
              <a:rPr lang="tr-TR" sz="2700" dirty="0">
                <a:latin typeface="Arial Black" pitchFamily="34" charset="0"/>
              </a:rPr>
            </a:br>
            <a:br>
              <a:rPr lang="tr-TR" sz="2700" dirty="0">
                <a:latin typeface="Arial Black" pitchFamily="34" charset="0"/>
              </a:rPr>
            </a:br>
            <a:r>
              <a:rPr lang="tr-TR" sz="2700" dirty="0">
                <a:solidFill>
                  <a:srgbClr val="FF0000"/>
                </a:solidFill>
                <a:latin typeface="Arial Black" pitchFamily="34" charset="0"/>
              </a:rPr>
              <a:t>ENDOMETRİUM KANSERİNDE FERTİLİTE KORUYUCU YÖNTEMLER</a:t>
            </a:r>
            <a:br>
              <a:rPr lang="tr-TR" dirty="0">
                <a:solidFill>
                  <a:srgbClr val="FF0000"/>
                </a:solidFill>
              </a:rPr>
            </a:b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sz="3300" dirty="0">
                <a:latin typeface="Arial Black" pitchFamily="34" charset="0"/>
              </a:rPr>
              <a:t>&lt;40 yaş,</a:t>
            </a:r>
          </a:p>
          <a:p>
            <a:r>
              <a:rPr lang="tr-TR" sz="3300" dirty="0">
                <a:latin typeface="Arial Black" pitchFamily="34" charset="0"/>
              </a:rPr>
              <a:t>Nullipar hasta,</a:t>
            </a:r>
          </a:p>
          <a:p>
            <a:r>
              <a:rPr lang="tr-TR" sz="3300" dirty="0">
                <a:latin typeface="Arial Black" pitchFamily="34" charset="0"/>
              </a:rPr>
              <a:t>Grade 1 end. adenoca, </a:t>
            </a:r>
          </a:p>
          <a:p>
            <a:r>
              <a:rPr lang="tr-TR" sz="3300" dirty="0">
                <a:latin typeface="Arial Black" pitchFamily="34" charset="0"/>
              </a:rPr>
              <a:t>Progesteron reseptör (+)’liği,</a:t>
            </a:r>
          </a:p>
          <a:p>
            <a:r>
              <a:rPr lang="tr-TR" sz="3300" dirty="0">
                <a:latin typeface="Arial Black" pitchFamily="34" charset="0"/>
              </a:rPr>
              <a:t>MR’da myometrial invazyon olmaması,</a:t>
            </a:r>
          </a:p>
          <a:p>
            <a:r>
              <a:rPr lang="tr-TR" sz="3300" dirty="0">
                <a:latin typeface="Arial Black" pitchFamily="34" charset="0"/>
              </a:rPr>
              <a:t>Berrak hücreli ve seröz papiller dışı histolojik tipler.</a:t>
            </a:r>
          </a:p>
          <a:p>
            <a:pPr>
              <a:buNone/>
            </a:pPr>
            <a:endParaRPr lang="tr-TR" sz="3300" dirty="0">
              <a:latin typeface="Arial Black" pitchFamily="34" charset="0"/>
            </a:endParaRPr>
          </a:p>
          <a:p>
            <a:pPr>
              <a:buNone/>
            </a:pPr>
            <a:r>
              <a:rPr lang="tr-TR" sz="3300" dirty="0">
                <a:latin typeface="Arial Black" pitchFamily="34" charset="0"/>
              </a:rPr>
              <a:t>                                                                                                                       </a:t>
            </a:r>
            <a:r>
              <a:rPr lang="tr-TR" sz="1600" dirty="0"/>
              <a:t>Mazzon et al., Fertil Steril, 2010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969068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600" dirty="0">
                <a:solidFill>
                  <a:srgbClr val="FF0000"/>
                </a:solidFill>
                <a:latin typeface="Arial Black" pitchFamily="34" charset="0"/>
              </a:rPr>
              <a:t>Medikal tedavi öncesi histeroskopik rezeksiyon veya D&amp;C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82" y="1268760"/>
            <a:ext cx="3962400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4932040" y="1556792"/>
            <a:ext cx="3312368" cy="345638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u="sng" dirty="0">
                <a:solidFill>
                  <a:srgbClr val="FF0000"/>
                </a:solidFill>
              </a:rPr>
              <a:t>ESMO-ESGO-ESTRO 2016</a:t>
            </a:r>
          </a:p>
          <a:p>
            <a:pPr algn="ctr"/>
            <a:r>
              <a:rPr lang="tr-TR" b="1" dirty="0">
                <a:solidFill>
                  <a:schemeClr val="tx1"/>
                </a:solidFill>
              </a:rPr>
              <a:t>D&amp;C , HİSTERSKOPİ İLE BİRLİKTE VEYA TEK BAŞINA YAPILMALIDIR</a:t>
            </a:r>
          </a:p>
          <a:p>
            <a:pPr algn="ctr"/>
            <a:r>
              <a:rPr lang="tr-TR" b="1" dirty="0">
                <a:solidFill>
                  <a:srgbClr val="00B050"/>
                </a:solidFill>
              </a:rPr>
              <a:t>KANIT DÜZEYİ:IV</a:t>
            </a:r>
          </a:p>
          <a:p>
            <a:pPr algn="ctr"/>
            <a:r>
              <a:rPr lang="tr-TR" b="1" dirty="0">
                <a:solidFill>
                  <a:srgbClr val="00B050"/>
                </a:solidFill>
              </a:rPr>
              <a:t>ÖNERİ DÜZEYİ:A</a:t>
            </a:r>
          </a:p>
        </p:txBody>
      </p:sp>
    </p:spTree>
    <p:extLst>
      <p:ext uri="{BB962C8B-B14F-4D97-AF65-F5344CB8AC3E}">
        <p14:creationId xmlns:p14="http://schemas.microsoft.com/office/powerpoint/2010/main" val="33263339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600" dirty="0">
                <a:solidFill>
                  <a:srgbClr val="FF0000"/>
                </a:solidFill>
                <a:latin typeface="Arial Black" pitchFamily="34" charset="0"/>
              </a:rPr>
              <a:t>Histeroskopi neden tartışılıyor ?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034863" y="1700808"/>
            <a:ext cx="6822730" cy="467565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tr-TR" sz="2000" b="1" dirty="0">
                <a:solidFill>
                  <a:schemeClr val="tx1"/>
                </a:solidFill>
              </a:rPr>
              <a:t>1.Histereskopi ile tanının güvenilirliği artabilir,tümörün büyüklüğü ve myometrial invazyon direkt gözlem ile anlaşılabilir</a:t>
            </a:r>
          </a:p>
          <a:p>
            <a:pPr>
              <a:lnSpc>
                <a:spcPct val="150000"/>
              </a:lnSpc>
            </a:pPr>
            <a:r>
              <a:rPr lang="tr-TR" sz="2000" b="1" dirty="0">
                <a:solidFill>
                  <a:schemeClr val="tx1"/>
                </a:solidFill>
              </a:rPr>
              <a:t>2.Direkt gözlem ile kanser dokusunun histereskopik rezeksiyonu terapotik etkiyi arttırabilir</a:t>
            </a:r>
          </a:p>
          <a:p>
            <a:pPr>
              <a:lnSpc>
                <a:spcPct val="150000"/>
              </a:lnSpc>
            </a:pPr>
            <a:r>
              <a:rPr lang="tr-TR" sz="2000" b="1" dirty="0">
                <a:solidFill>
                  <a:schemeClr val="tx1"/>
                </a:solidFill>
              </a:rPr>
              <a:t>3. Histereskopi ile malign hürelerin peritoneal yayılımı söz konusu olabilir</a:t>
            </a:r>
          </a:p>
          <a:p>
            <a:pPr>
              <a:lnSpc>
                <a:spcPct val="150000"/>
              </a:lnSpc>
            </a:pPr>
            <a:r>
              <a:rPr lang="tr-TR" sz="2000" b="1" dirty="0">
                <a:solidFill>
                  <a:schemeClr val="tx1"/>
                </a:solidFill>
              </a:rPr>
              <a:t>4.Histerskopik reeksiyon sonucu endometrial kavitede oluşan mekanik hasar ve adhezyonlar  sonucu gebelik sonuçları olumsuz etkilenebilr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563888" y="6237312"/>
            <a:ext cx="5580112" cy="5040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dirty="0">
              <a:solidFill>
                <a:schemeClr val="tx1"/>
              </a:solidFill>
            </a:endParaRPr>
          </a:p>
          <a:p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</a:rPr>
              <a:t>Jeong-Yeol Park ,J Gynecol. Oncol ,2017 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0809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rial Black" pitchFamily="34" charset="0"/>
              </a:rPr>
              <a:t>HİSTERESKOPİK REZEKSİYON SONRASI PROGESTİN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9" t="18403" r="12519" b="3125"/>
          <a:stretch/>
        </p:blipFill>
        <p:spPr bwMode="auto">
          <a:xfrm>
            <a:off x="62250" y="2062412"/>
            <a:ext cx="4276832" cy="4102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 descr="C:\Users\HASAN\Pictures\Screenshots\Ekran Görüntüsü (5)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40" t="19593" r="16310" b="-2530"/>
          <a:stretch/>
        </p:blipFill>
        <p:spPr bwMode="auto">
          <a:xfrm>
            <a:off x="4529021" y="2044453"/>
            <a:ext cx="4747478" cy="4246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ounded Rectangle 14"/>
          <p:cNvSpPr/>
          <p:nvPr/>
        </p:nvSpPr>
        <p:spPr>
          <a:xfrm>
            <a:off x="62250" y="2062412"/>
            <a:ext cx="4276832" cy="431891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Rounded Rectangle 16"/>
          <p:cNvSpPr/>
          <p:nvPr/>
        </p:nvSpPr>
        <p:spPr>
          <a:xfrm>
            <a:off x="4529022" y="2062412"/>
            <a:ext cx="4747478" cy="4102891"/>
          </a:xfrm>
          <a:prstGeom prst="roundRect">
            <a:avLst/>
          </a:prstGeom>
          <a:noFill/>
          <a:ln w="444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69904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55" y="476672"/>
            <a:ext cx="6238879" cy="244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80" y="3652574"/>
            <a:ext cx="6322154" cy="2656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6732240" y="1052736"/>
            <a:ext cx="2304256" cy="172819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u="sng" dirty="0">
                <a:solidFill>
                  <a:srgbClr val="FF0000"/>
                </a:solidFill>
              </a:rPr>
              <a:t>Sadece progestin</a:t>
            </a:r>
          </a:p>
          <a:p>
            <a:pPr algn="ctr"/>
            <a:r>
              <a:rPr lang="tr-TR" b="1" dirty="0">
                <a:solidFill>
                  <a:schemeClr val="tx1"/>
                </a:solidFill>
              </a:rPr>
              <a:t>Relaps:50/214(%23)</a:t>
            </a:r>
          </a:p>
        </p:txBody>
      </p:sp>
      <p:sp>
        <p:nvSpPr>
          <p:cNvPr id="8" name="Oval 7"/>
          <p:cNvSpPr/>
          <p:nvPr/>
        </p:nvSpPr>
        <p:spPr>
          <a:xfrm>
            <a:off x="6732240" y="4260866"/>
            <a:ext cx="2304256" cy="161640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u="sng" dirty="0">
                <a:solidFill>
                  <a:srgbClr val="FF0000"/>
                </a:solidFill>
              </a:rPr>
              <a:t>H/S sonrası progestin</a:t>
            </a:r>
          </a:p>
          <a:p>
            <a:pPr algn="ctr"/>
            <a:r>
              <a:rPr lang="tr-TR" b="1" dirty="0">
                <a:solidFill>
                  <a:schemeClr val="tx1"/>
                </a:solidFill>
              </a:rPr>
              <a:t>Relaps:9/60(%%15)</a:t>
            </a:r>
          </a:p>
        </p:txBody>
      </p:sp>
    </p:spTree>
    <p:extLst>
      <p:ext uri="{BB962C8B-B14F-4D97-AF65-F5344CB8AC3E}">
        <p14:creationId xmlns:p14="http://schemas.microsoft.com/office/powerpoint/2010/main" val="6871788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Arial Black" pitchFamily="34" charset="0"/>
              </a:rPr>
              <a:t>Hangi medikal tedavi?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2800" b="1" dirty="0" err="1"/>
              <a:t>Megestrol</a:t>
            </a:r>
            <a:r>
              <a:rPr lang="tr-TR" sz="2800" b="1" dirty="0"/>
              <a:t> asetat 160 mg/gün x minimum 3 ay önerilmiştir.</a:t>
            </a:r>
          </a:p>
          <a:p>
            <a:pPr>
              <a:buNone/>
            </a:pPr>
            <a:r>
              <a:rPr lang="tr-TR" sz="1400" dirty="0"/>
              <a:t>                                                                                                                                            </a:t>
            </a:r>
            <a:r>
              <a:rPr lang="tr-TR" sz="1400" b="1" dirty="0" err="1">
                <a:solidFill>
                  <a:srgbClr val="FF0000"/>
                </a:solidFill>
              </a:rPr>
              <a:t>Mazzon</a:t>
            </a:r>
            <a:r>
              <a:rPr lang="tr-TR" sz="1400" b="1" dirty="0">
                <a:solidFill>
                  <a:srgbClr val="FF0000"/>
                </a:solidFill>
              </a:rPr>
              <a:t> I. et al, </a:t>
            </a:r>
            <a:r>
              <a:rPr lang="tr-TR" sz="1400" b="1" dirty="0" err="1">
                <a:solidFill>
                  <a:srgbClr val="FF0000"/>
                </a:solidFill>
              </a:rPr>
              <a:t>Fertil</a:t>
            </a:r>
            <a:r>
              <a:rPr lang="tr-TR" sz="1400" b="1" dirty="0">
                <a:solidFill>
                  <a:srgbClr val="FF0000"/>
                </a:solidFill>
              </a:rPr>
              <a:t> Steril, 2010</a:t>
            </a:r>
          </a:p>
          <a:p>
            <a:endParaRPr lang="tr-TR" sz="2800" dirty="0"/>
          </a:p>
          <a:p>
            <a:r>
              <a:rPr lang="tr-TR" sz="2800" dirty="0"/>
              <a:t> </a:t>
            </a:r>
            <a:r>
              <a:rPr lang="tr-TR" sz="2800" b="1" dirty="0"/>
              <a:t>MPA 400-600 mg/gün  minimum 3 ay,</a:t>
            </a:r>
          </a:p>
          <a:p>
            <a:pPr>
              <a:buNone/>
            </a:pPr>
            <a:r>
              <a:rPr lang="tr-TR" sz="1400" dirty="0"/>
              <a:t>                                                                                                                    </a:t>
            </a:r>
            <a:r>
              <a:rPr lang="tr-TR" sz="1400" b="1" dirty="0">
                <a:solidFill>
                  <a:srgbClr val="FF0000"/>
                </a:solidFill>
              </a:rPr>
              <a:t>Y. Park et al, </a:t>
            </a:r>
            <a:r>
              <a:rPr lang="tr-TR" sz="1400" b="1" dirty="0" err="1">
                <a:solidFill>
                  <a:srgbClr val="FF0000"/>
                </a:solidFill>
              </a:rPr>
              <a:t>European</a:t>
            </a:r>
            <a:r>
              <a:rPr lang="tr-TR" sz="1400" b="1" dirty="0">
                <a:solidFill>
                  <a:srgbClr val="FF0000"/>
                </a:solidFill>
              </a:rPr>
              <a:t> </a:t>
            </a:r>
            <a:r>
              <a:rPr lang="tr-TR" sz="1400" b="1" dirty="0" err="1">
                <a:solidFill>
                  <a:srgbClr val="FF0000"/>
                </a:solidFill>
              </a:rPr>
              <a:t>Journal</a:t>
            </a:r>
            <a:r>
              <a:rPr lang="tr-TR" sz="1400" b="1" dirty="0">
                <a:solidFill>
                  <a:srgbClr val="FF0000"/>
                </a:solidFill>
              </a:rPr>
              <a:t> of </a:t>
            </a:r>
            <a:r>
              <a:rPr lang="tr-TR" sz="1400" b="1" dirty="0" err="1">
                <a:solidFill>
                  <a:srgbClr val="FF0000"/>
                </a:solidFill>
              </a:rPr>
              <a:t>Cancer</a:t>
            </a:r>
            <a:r>
              <a:rPr lang="tr-TR" sz="1400" b="1" dirty="0">
                <a:solidFill>
                  <a:srgbClr val="FF0000"/>
                </a:solidFill>
              </a:rPr>
              <a:t>, 2012</a:t>
            </a:r>
          </a:p>
          <a:p>
            <a:endParaRPr lang="tr-TR" sz="2800" dirty="0"/>
          </a:p>
          <a:p>
            <a:r>
              <a:rPr lang="tr-TR" sz="2800" b="1" dirty="0"/>
              <a:t>Mirena +GnRHa minimum 6 ay </a:t>
            </a:r>
          </a:p>
          <a:p>
            <a:pPr>
              <a:buNone/>
            </a:pPr>
            <a:r>
              <a:rPr lang="tr-TR" sz="1400" dirty="0"/>
              <a:t>                                                                                                                               </a:t>
            </a:r>
            <a:r>
              <a:rPr lang="tr-TR" sz="1400" b="1" dirty="0">
                <a:solidFill>
                  <a:srgbClr val="FF0000"/>
                </a:solidFill>
              </a:rPr>
              <a:t>Minig L et al, Ann als of oncology ,2011</a:t>
            </a:r>
          </a:p>
          <a:p>
            <a:r>
              <a:rPr lang="tr-TR" sz="2800" b="1" dirty="0"/>
              <a:t>Megestrol asetat 160 mg/gün  veya MPA 400-600 mg/gün veya Mirena ± GnRH analoğu  minimum 6 ay </a:t>
            </a:r>
          </a:p>
          <a:p>
            <a:pPr marL="0" indent="0">
              <a:buNone/>
            </a:pPr>
            <a:r>
              <a:rPr lang="tr-TR" sz="2400" dirty="0"/>
              <a:t>                </a:t>
            </a:r>
            <a:r>
              <a:rPr lang="tr-TR" sz="1500" b="1" dirty="0">
                <a:solidFill>
                  <a:srgbClr val="FF0000"/>
                </a:solidFill>
              </a:rPr>
              <a:t>ESMO –ESGO-ESTRO CONSENSUS CONFERENCE ,2016 (kanıt düzeyi :IV, öneri düzeyi: B)</a:t>
            </a:r>
          </a:p>
          <a:p>
            <a:endParaRPr lang="tr-TR" sz="1500" dirty="0"/>
          </a:p>
        </p:txBody>
      </p:sp>
    </p:spTree>
    <p:extLst>
      <p:ext uri="{BB962C8B-B14F-4D97-AF65-F5344CB8AC3E}">
        <p14:creationId xmlns:p14="http://schemas.microsoft.com/office/powerpoint/2010/main" val="12211755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600" dirty="0">
                <a:solidFill>
                  <a:srgbClr val="FF0000"/>
                </a:solidFill>
                <a:latin typeface="Arial Black" pitchFamily="34" charset="0"/>
              </a:rPr>
              <a:t>Histeroskopi sonrası transtubal yayılım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77500" lnSpcReduction="20000"/>
          </a:bodyPr>
          <a:lstStyle/>
          <a:p>
            <a:r>
              <a:rPr lang="tr-TR" dirty="0"/>
              <a:t>Evreleme cerrahisi öncesinde histeroskopi yapılanlarda peritoneal sıvıda malign hücre görülme oranı %9 .D&amp;C ile kıyaslandığında histerskopi anlamlı olarak oranı arttırıyor</a:t>
            </a:r>
          </a:p>
          <a:p>
            <a:endParaRPr lang="tr-TR" dirty="0"/>
          </a:p>
          <a:p>
            <a:r>
              <a:rPr lang="tr-TR" dirty="0"/>
              <a:t>D&amp;C ve histerskopi yapılmış 147 hastada toplam peritoenal sitoloji pozitifliği %6. D&amp;C ve histerskopi arasında anlamlı fark yok</a:t>
            </a:r>
          </a:p>
          <a:p>
            <a:endParaRPr lang="tr-TR" dirty="0"/>
          </a:p>
          <a:p>
            <a:r>
              <a:rPr lang="tr-TR" dirty="0"/>
              <a:t>2944 hastanın incelendiği metaanalizde preop histereskopi malign peritoenal hücre disseminasyonu ile ilişkli bulunmuş</a:t>
            </a:r>
          </a:p>
          <a:p>
            <a:endParaRPr lang="tr-TR" dirty="0"/>
          </a:p>
          <a:p>
            <a:endParaRPr lang="tr-TR" dirty="0"/>
          </a:p>
          <a:p>
            <a:r>
              <a:rPr lang="tr-TR" dirty="0"/>
              <a:t>Prognoza etkisi ?</a:t>
            </a:r>
          </a:p>
          <a:p>
            <a:endParaRPr lang="tr-TR" dirty="0"/>
          </a:p>
        </p:txBody>
      </p:sp>
      <p:sp>
        <p:nvSpPr>
          <p:cNvPr id="7" name="Rounded Rectangle 6"/>
          <p:cNvSpPr/>
          <p:nvPr/>
        </p:nvSpPr>
        <p:spPr>
          <a:xfrm>
            <a:off x="3445520" y="2636912"/>
            <a:ext cx="5040560" cy="28803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Obermair et al,Cancer  2000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906597" y="3861048"/>
            <a:ext cx="5040560" cy="28803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Selvaggi L  et al,Int J  Gynecol Cancer 2003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925618" y="5229200"/>
            <a:ext cx="5040560" cy="28803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Ya-Nan Chang  et al,Fertil Steril 2011</a:t>
            </a:r>
          </a:p>
        </p:txBody>
      </p:sp>
    </p:spTree>
    <p:extLst>
      <p:ext uri="{BB962C8B-B14F-4D97-AF65-F5344CB8AC3E}">
        <p14:creationId xmlns:p14="http://schemas.microsoft.com/office/powerpoint/2010/main" val="10965266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4"/>
          <p:cNvSpPr txBox="1">
            <a:spLocks noChangeArrowheads="1"/>
          </p:cNvSpPr>
          <p:nvPr/>
        </p:nvSpPr>
        <p:spPr bwMode="auto">
          <a:xfrm>
            <a:off x="611188" y="188913"/>
            <a:ext cx="8470717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tr-TR" sz="2400" dirty="0">
                <a:solidFill>
                  <a:srgbClr val="FF0000"/>
                </a:solidFill>
                <a:latin typeface="Arial Black" pitchFamily="34" charset="0"/>
              </a:rPr>
              <a:t>Endometriyum Kanseri Organ Koruyucu Yaklaşım</a:t>
            </a:r>
          </a:p>
        </p:txBody>
      </p:sp>
      <p:sp>
        <p:nvSpPr>
          <p:cNvPr id="39939" name="Text Box 5"/>
          <p:cNvSpPr txBox="1">
            <a:spLocks noChangeArrowheads="1"/>
          </p:cNvSpPr>
          <p:nvPr/>
        </p:nvSpPr>
        <p:spPr bwMode="auto">
          <a:xfrm>
            <a:off x="2840459" y="836613"/>
            <a:ext cx="3636124" cy="224676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tr-TR" sz="2800" b="1" dirty="0">
                <a:solidFill>
                  <a:schemeClr val="tx1"/>
                </a:solidFill>
                <a:latin typeface="+mj-lt"/>
              </a:rPr>
              <a:t>Histeroskopi veya D&amp;C </a:t>
            </a:r>
          </a:p>
          <a:p>
            <a:pPr algn="ctr" eaLnBrk="1" hangingPunct="1"/>
            <a:endParaRPr lang="tr-TR" sz="2800" b="1" dirty="0">
              <a:solidFill>
                <a:schemeClr val="tx1"/>
              </a:solidFill>
              <a:latin typeface="+mj-lt"/>
            </a:endParaRPr>
          </a:p>
          <a:p>
            <a:pPr algn="ctr" eaLnBrk="1" hangingPunct="1"/>
            <a:r>
              <a:rPr lang="tr-TR" sz="2800" b="1" dirty="0">
                <a:solidFill>
                  <a:schemeClr val="tx1"/>
                </a:solidFill>
                <a:latin typeface="+mj-lt"/>
              </a:rPr>
              <a:t>TVUSG</a:t>
            </a:r>
          </a:p>
          <a:p>
            <a:pPr algn="ctr" eaLnBrk="1" hangingPunct="1"/>
            <a:r>
              <a:rPr lang="tr-TR" sz="2800" b="1" dirty="0">
                <a:solidFill>
                  <a:schemeClr val="tx1"/>
                </a:solidFill>
                <a:latin typeface="+mj-lt"/>
              </a:rPr>
              <a:t>PET-CT</a:t>
            </a:r>
          </a:p>
          <a:p>
            <a:pPr algn="ctr" eaLnBrk="1" hangingPunct="1"/>
            <a:r>
              <a:rPr lang="tr-TR" sz="2800" b="1" dirty="0">
                <a:solidFill>
                  <a:schemeClr val="tx1"/>
                </a:solidFill>
                <a:latin typeface="+mj-lt"/>
              </a:rPr>
              <a:t>MR</a:t>
            </a:r>
          </a:p>
        </p:txBody>
      </p:sp>
      <p:sp>
        <p:nvSpPr>
          <p:cNvPr id="39940" name="AutoShape 6"/>
          <p:cNvSpPr>
            <a:spLocks noChangeArrowheads="1"/>
          </p:cNvSpPr>
          <p:nvPr/>
        </p:nvSpPr>
        <p:spPr bwMode="auto">
          <a:xfrm>
            <a:off x="4138963" y="3212976"/>
            <a:ext cx="1295400" cy="576262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>
              <a:solidFill>
                <a:schemeClr val="tx1"/>
              </a:solidFill>
            </a:endParaRPr>
          </a:p>
        </p:txBody>
      </p:sp>
      <p:sp>
        <p:nvSpPr>
          <p:cNvPr id="39941" name="Text Box 7"/>
          <p:cNvSpPr txBox="1">
            <a:spLocks noChangeArrowheads="1"/>
          </p:cNvSpPr>
          <p:nvPr/>
        </p:nvSpPr>
        <p:spPr bwMode="auto">
          <a:xfrm>
            <a:off x="592200" y="3955475"/>
            <a:ext cx="8465266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tr-TR" sz="2800" b="1" dirty="0">
                <a:solidFill>
                  <a:schemeClr val="tx1"/>
                </a:solidFill>
                <a:latin typeface="+mj-lt"/>
              </a:rPr>
              <a:t>Megesterol asetat veya MPA ±  levonorgestrel  RİA</a:t>
            </a:r>
          </a:p>
        </p:txBody>
      </p:sp>
      <p:sp>
        <p:nvSpPr>
          <p:cNvPr id="39942" name="AutoShape 8"/>
          <p:cNvSpPr>
            <a:spLocks noChangeArrowheads="1"/>
          </p:cNvSpPr>
          <p:nvPr/>
        </p:nvSpPr>
        <p:spPr bwMode="auto">
          <a:xfrm>
            <a:off x="3708400" y="4652963"/>
            <a:ext cx="2376488" cy="576262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>
                <a:solidFill>
                  <a:schemeClr val="tx1"/>
                </a:solidFill>
              </a:rPr>
              <a:t>4-6 ay</a:t>
            </a:r>
          </a:p>
        </p:txBody>
      </p:sp>
      <p:sp>
        <p:nvSpPr>
          <p:cNvPr id="39943" name="Rectangle 9"/>
          <p:cNvSpPr>
            <a:spLocks noChangeArrowheads="1"/>
          </p:cNvSpPr>
          <p:nvPr/>
        </p:nvSpPr>
        <p:spPr bwMode="auto">
          <a:xfrm>
            <a:off x="2733627" y="5399521"/>
            <a:ext cx="4704686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tr-TR" sz="2800" b="1" dirty="0">
                <a:latin typeface="+mj-lt"/>
              </a:rPr>
              <a:t>Kontrol histeroskopi veya D&amp;C</a:t>
            </a:r>
            <a:endParaRPr lang="tr-TR" sz="2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9944" name="AutoShape 11"/>
          <p:cNvSpPr>
            <a:spLocks noChangeArrowheads="1"/>
          </p:cNvSpPr>
          <p:nvPr/>
        </p:nvSpPr>
        <p:spPr bwMode="auto">
          <a:xfrm>
            <a:off x="4177133" y="5982199"/>
            <a:ext cx="1295400" cy="28892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>
              <a:solidFill>
                <a:schemeClr val="tx1"/>
              </a:solidFill>
            </a:endParaRPr>
          </a:p>
        </p:txBody>
      </p:sp>
      <p:sp>
        <p:nvSpPr>
          <p:cNvPr id="39945" name="Text Box 12"/>
          <p:cNvSpPr txBox="1">
            <a:spLocks noChangeArrowheads="1"/>
          </p:cNvSpPr>
          <p:nvPr/>
        </p:nvSpPr>
        <p:spPr bwMode="auto">
          <a:xfrm>
            <a:off x="4494915" y="6373377"/>
            <a:ext cx="608565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tr-TR" b="1" dirty="0">
                <a:solidFill>
                  <a:schemeClr val="tx1"/>
                </a:solidFill>
                <a:latin typeface="+mj-lt"/>
              </a:rPr>
              <a:t>ART</a:t>
            </a:r>
          </a:p>
        </p:txBody>
      </p:sp>
      <p:sp>
        <p:nvSpPr>
          <p:cNvPr id="39946" name="Text Box 13"/>
          <p:cNvSpPr txBox="1">
            <a:spLocks noChangeArrowheads="1"/>
          </p:cNvSpPr>
          <p:nvPr/>
        </p:nvSpPr>
        <p:spPr bwMode="auto">
          <a:xfrm>
            <a:off x="6711950" y="1557338"/>
            <a:ext cx="16049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000">
                <a:solidFill>
                  <a:schemeClr val="bg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bg1"/>
                </a:solidFill>
                <a:latin typeface="Comic Sans MS" pitchFamily="66" charset="0"/>
              </a:defRPr>
            </a:lvl9pPr>
          </a:lstStyle>
          <a:p>
            <a:pPr eaLnBrk="1" hangingPunct="1"/>
            <a:r>
              <a:rPr lang="tr-TR" b="1" dirty="0">
                <a:solidFill>
                  <a:schemeClr val="tx1"/>
                </a:solidFill>
              </a:rPr>
              <a:t>IA</a:t>
            </a:r>
          </a:p>
          <a:p>
            <a:pPr eaLnBrk="1" hangingPunct="1"/>
            <a:r>
              <a:rPr lang="tr-TR" b="1" dirty="0">
                <a:solidFill>
                  <a:schemeClr val="tx1"/>
                </a:solidFill>
              </a:rPr>
              <a:t>Grade I-II</a:t>
            </a:r>
          </a:p>
        </p:txBody>
      </p:sp>
    </p:spTree>
    <p:extLst>
      <p:ext uri="{BB962C8B-B14F-4D97-AF65-F5344CB8AC3E}">
        <p14:creationId xmlns:p14="http://schemas.microsoft.com/office/powerpoint/2010/main" val="28134373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331640" y="2420888"/>
            <a:ext cx="6840760" cy="172819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>
                <a:solidFill>
                  <a:srgbClr val="FF0000"/>
                </a:solidFill>
                <a:latin typeface="Arial Black" pitchFamily="34" charset="0"/>
              </a:rPr>
              <a:t>Over </a:t>
            </a:r>
          </a:p>
        </p:txBody>
      </p:sp>
    </p:spTree>
    <p:extLst>
      <p:ext uri="{BB962C8B-B14F-4D97-AF65-F5344CB8AC3E}">
        <p14:creationId xmlns:p14="http://schemas.microsoft.com/office/powerpoint/2010/main" val="2597481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 Black" pitchFamily="34" charset="0"/>
              </a:rPr>
              <a:t>CERRAHİ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547664" y="1844824"/>
            <a:ext cx="6336704" cy="41764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tr-TR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83568" y="2348880"/>
            <a:ext cx="3168352" cy="158417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rial Black" pitchFamily="34" charset="0"/>
              </a:rPr>
              <a:t>KONİZASYON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860032" y="2348880"/>
            <a:ext cx="3168352" cy="144016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rial Black" pitchFamily="34" charset="0"/>
              </a:rPr>
              <a:t>RADİKAL TRAKELEKTOMİ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915816" y="4797152"/>
            <a:ext cx="2592288" cy="15121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  <a:latin typeface="Arial Black" pitchFamily="34" charset="0"/>
              </a:rPr>
              <a:t>LENFADENEKTOMİ</a:t>
            </a:r>
          </a:p>
        </p:txBody>
      </p:sp>
    </p:spTree>
    <p:extLst>
      <p:ext uri="{BB962C8B-B14F-4D97-AF65-F5344CB8AC3E}">
        <p14:creationId xmlns:p14="http://schemas.microsoft.com/office/powerpoint/2010/main" val="22406481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 Black" pitchFamily="34" charset="0"/>
              </a:rPr>
              <a:t>OVER TÜMÖRLERİNDE FERTİLİTE KORUYUCU CERRAHİ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043608" y="2067953"/>
            <a:ext cx="5976664" cy="366530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800" dirty="0">
                <a:solidFill>
                  <a:schemeClr val="tx1"/>
                </a:solidFill>
                <a:latin typeface="Arial Black" pitchFamily="34" charset="0"/>
              </a:rPr>
              <a:t>Borderline over tümörleri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800" dirty="0">
                <a:solidFill>
                  <a:schemeClr val="tx1"/>
                </a:solidFill>
                <a:latin typeface="Arial Black" pitchFamily="34" charset="0"/>
              </a:rPr>
              <a:t>Epitelyal over tümöleri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tr-TR" sz="2800" dirty="0">
                <a:solidFill>
                  <a:schemeClr val="tx1"/>
                </a:solidFill>
                <a:latin typeface="Arial Black" pitchFamily="34" charset="0"/>
              </a:rPr>
              <a:t>Germ hücreli over tümörleri</a:t>
            </a:r>
          </a:p>
        </p:txBody>
      </p:sp>
    </p:spTree>
    <p:extLst>
      <p:ext uri="{BB962C8B-B14F-4D97-AF65-F5344CB8AC3E}">
        <p14:creationId xmlns:p14="http://schemas.microsoft.com/office/powerpoint/2010/main" val="22326975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1071538" y="2071678"/>
            <a:ext cx="7316886" cy="39395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/>
              <a:t> </a:t>
            </a:r>
          </a:p>
          <a:p>
            <a:r>
              <a:rPr lang="tr-TR" sz="2800" b="1" dirty="0"/>
              <a:t>n=5105</a:t>
            </a:r>
          </a:p>
          <a:p>
            <a:endParaRPr lang="tr-TR" sz="2800" b="1" dirty="0"/>
          </a:p>
          <a:p>
            <a:r>
              <a:rPr lang="tr-TR" sz="2800" b="1" dirty="0"/>
              <a:t>Rekürrens oranı  FSS de daha yüksek</a:t>
            </a:r>
          </a:p>
          <a:p>
            <a:endParaRPr lang="tr-TR" sz="2800" b="1" dirty="0"/>
          </a:p>
          <a:p>
            <a:r>
              <a:rPr lang="tr-TR" sz="2800" b="1" dirty="0"/>
              <a:t>Mortalite     (FSS and RS , </a:t>
            </a:r>
            <a:r>
              <a:rPr lang="en-US" sz="2800" b="1" dirty="0"/>
              <a:t>1.6% </a:t>
            </a:r>
            <a:r>
              <a:rPr lang="tr-TR" sz="2800" b="1" dirty="0"/>
              <a:t>vs 2.0</a:t>
            </a:r>
            <a:r>
              <a:rPr lang="en-US" sz="2800" b="1" dirty="0"/>
              <a:t>%</a:t>
            </a:r>
            <a:r>
              <a:rPr lang="tr-TR" sz="2800" b="1" dirty="0"/>
              <a:t>)</a:t>
            </a:r>
          </a:p>
          <a:p>
            <a:endParaRPr lang="tr-TR" sz="2800" b="1" dirty="0"/>
          </a:p>
          <a:p>
            <a:r>
              <a:rPr lang="tr-TR" sz="2800" b="1" dirty="0"/>
              <a:t>Survi oranları arasında fark yok</a:t>
            </a:r>
            <a:r>
              <a:rPr lang="en-US" sz="2800" b="1" dirty="0"/>
              <a:t> </a:t>
            </a:r>
            <a:endParaRPr lang="tr-TR" sz="2800" b="1" dirty="0"/>
          </a:p>
          <a:p>
            <a:endParaRPr lang="tr-TR" b="1" dirty="0"/>
          </a:p>
          <a:p>
            <a:pPr algn="r"/>
            <a:r>
              <a:rPr lang="tr-TR" sz="1200" dirty="0" err="1"/>
              <a:t>Vasconcelos</a:t>
            </a:r>
            <a:r>
              <a:rPr lang="tr-TR" sz="1200" dirty="0"/>
              <a:t> I, de </a:t>
            </a:r>
            <a:r>
              <a:rPr lang="tr-TR" sz="1200" dirty="0" err="1"/>
              <a:t>Sousa</a:t>
            </a:r>
            <a:r>
              <a:rPr lang="tr-TR" sz="1200" dirty="0"/>
              <a:t> Mendes M. </a:t>
            </a:r>
            <a:r>
              <a:rPr lang="tr-TR" sz="1200" dirty="0" err="1"/>
              <a:t>Eur</a:t>
            </a:r>
            <a:r>
              <a:rPr lang="tr-TR" sz="1200" dirty="0"/>
              <a:t> J </a:t>
            </a:r>
            <a:r>
              <a:rPr lang="tr-TR" sz="1200" dirty="0" err="1"/>
              <a:t>Cancer</a:t>
            </a:r>
            <a:r>
              <a:rPr lang="tr-TR" sz="1200" dirty="0"/>
              <a:t> 2015;51:620–31</a:t>
            </a:r>
            <a:r>
              <a:rPr lang="tr-TR" dirty="0"/>
              <a:t>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305818" cy="876362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2" name="Halka 1"/>
          <p:cNvSpPr/>
          <p:nvPr/>
        </p:nvSpPr>
        <p:spPr>
          <a:xfrm>
            <a:off x="395536" y="332656"/>
            <a:ext cx="3384376" cy="1080120"/>
          </a:xfrm>
          <a:prstGeom prst="donut">
            <a:avLst>
              <a:gd name="adj" fmla="val 2112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6843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 Black" pitchFamily="34" charset="0"/>
              </a:rPr>
              <a:t>BORDERLİNE OVER TÜMÖRLERİNDE SURVİVAL VE REKKÜRRENS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23" y="1556793"/>
            <a:ext cx="5946401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23" y="3164442"/>
            <a:ext cx="453650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395536" y="1412776"/>
            <a:ext cx="6331074" cy="154419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Rounded Rectangle 9"/>
          <p:cNvSpPr/>
          <p:nvPr/>
        </p:nvSpPr>
        <p:spPr>
          <a:xfrm>
            <a:off x="5868144" y="3429000"/>
            <a:ext cx="3096344" cy="316835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Ø"/>
            </a:pPr>
            <a:r>
              <a:rPr lang="tr-TR" b="1" dirty="0">
                <a:solidFill>
                  <a:schemeClr val="tx1"/>
                </a:solidFill>
              </a:rPr>
              <a:t>N=127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b="1" dirty="0">
                <a:solidFill>
                  <a:schemeClr val="tx1"/>
                </a:solidFill>
              </a:rPr>
              <a:t>KONSERVATİF CERRAHİ VE RADİKAL CERRAHİ KIYASLNIĞINDA REKKÜRREENS ORANLARINDA ANLAMLI FARKLILIK VAR ANCAK SURVİDE FARK YOK</a:t>
            </a:r>
          </a:p>
        </p:txBody>
      </p:sp>
      <p:sp>
        <p:nvSpPr>
          <p:cNvPr id="11" name="Oval 10"/>
          <p:cNvSpPr/>
          <p:nvPr/>
        </p:nvSpPr>
        <p:spPr>
          <a:xfrm>
            <a:off x="611560" y="5157192"/>
            <a:ext cx="1008112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Oval 11"/>
          <p:cNvSpPr/>
          <p:nvPr/>
        </p:nvSpPr>
        <p:spPr>
          <a:xfrm>
            <a:off x="2880054" y="5003558"/>
            <a:ext cx="540060" cy="3240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Oval 14"/>
          <p:cNvSpPr/>
          <p:nvPr/>
        </p:nvSpPr>
        <p:spPr>
          <a:xfrm>
            <a:off x="4638267" y="4984999"/>
            <a:ext cx="540060" cy="3240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Rectangle 12"/>
          <p:cNvSpPr/>
          <p:nvPr/>
        </p:nvSpPr>
        <p:spPr>
          <a:xfrm>
            <a:off x="3219994" y="2566255"/>
            <a:ext cx="336823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1100" dirty="0"/>
              <a:t>Demirkiran et al,  journal of obstetric and gnaecol 2016</a:t>
            </a:r>
            <a:r>
              <a:rPr lang="en-US" sz="1100" dirty="0"/>
              <a:t> </a:t>
            </a:r>
            <a:endParaRPr lang="tr-TR" sz="1100" dirty="0"/>
          </a:p>
        </p:txBody>
      </p:sp>
    </p:spTree>
    <p:extLst>
      <p:ext uri="{BB962C8B-B14F-4D97-AF65-F5344CB8AC3E}">
        <p14:creationId xmlns:p14="http://schemas.microsoft.com/office/powerpoint/2010/main" val="22794644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517740" y="6381328"/>
            <a:ext cx="42849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Huang</a:t>
            </a:r>
            <a:r>
              <a:rPr lang="tr-TR" sz="1200" dirty="0"/>
              <a:t> Y et al, </a:t>
            </a:r>
            <a:r>
              <a:rPr lang="en-US" sz="1200" dirty="0"/>
              <a:t>Taiwanese J </a:t>
            </a:r>
            <a:r>
              <a:rPr lang="en-US" sz="1200" dirty="0" err="1"/>
              <a:t>Obstet</a:t>
            </a:r>
            <a:r>
              <a:rPr lang="en-US" sz="1200" dirty="0"/>
              <a:t> </a:t>
            </a:r>
            <a:r>
              <a:rPr lang="en-US" sz="1200" dirty="0" err="1"/>
              <a:t>Gynecol</a:t>
            </a:r>
            <a:r>
              <a:rPr lang="en-US" sz="1200" dirty="0"/>
              <a:t> 55 (2016) 319e325 </a:t>
            </a:r>
            <a:endParaRPr lang="tr-TR" sz="12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76" y="352923"/>
            <a:ext cx="8460432" cy="676275"/>
          </a:xfrm>
          <a:prstGeom prst="rect">
            <a:avLst/>
          </a:prstGeom>
          <a:solidFill>
            <a:srgbClr val="FFFF00"/>
          </a:solidFill>
          <a:ln>
            <a:noFill/>
          </a:ln>
        </p:spPr>
      </p:pic>
      <p:sp>
        <p:nvSpPr>
          <p:cNvPr id="3" name="Metin kutusu 2"/>
          <p:cNvSpPr txBox="1"/>
          <p:nvPr/>
        </p:nvSpPr>
        <p:spPr>
          <a:xfrm>
            <a:off x="6660232" y="1196752"/>
            <a:ext cx="1765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4 </a:t>
            </a:r>
            <a:r>
              <a:rPr lang="tr-TR" dirty="0" err="1"/>
              <a:t>study</a:t>
            </a:r>
            <a:r>
              <a:rPr lang="tr-TR" dirty="0"/>
              <a:t>, 74 </a:t>
            </a:r>
            <a:r>
              <a:rPr lang="tr-TR" dirty="0" err="1"/>
              <a:t>pts</a:t>
            </a:r>
            <a:endParaRPr lang="tr-TR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2839"/>
            <a:ext cx="4067944" cy="3512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042655"/>
            <a:ext cx="3811713" cy="3691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431362" y="4647208"/>
            <a:ext cx="3631938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/>
              <a:t>Radikal cerrahi ile kıyaslandığında rekürrens oranı daha yüksek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218875" y="5524844"/>
            <a:ext cx="4882713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/>
              <a:t>Survide anlamlı fark yok</a:t>
            </a:r>
          </a:p>
        </p:txBody>
      </p:sp>
      <p:sp>
        <p:nvSpPr>
          <p:cNvPr id="7" name="Halka 6"/>
          <p:cNvSpPr/>
          <p:nvPr/>
        </p:nvSpPr>
        <p:spPr>
          <a:xfrm>
            <a:off x="6660232" y="296317"/>
            <a:ext cx="2227923" cy="576064"/>
          </a:xfrm>
          <a:prstGeom prst="donut">
            <a:avLst>
              <a:gd name="adj" fmla="val 2259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Halka 10"/>
          <p:cNvSpPr/>
          <p:nvPr/>
        </p:nvSpPr>
        <p:spPr>
          <a:xfrm>
            <a:off x="2247331" y="228501"/>
            <a:ext cx="3155058" cy="711696"/>
          </a:xfrm>
          <a:prstGeom prst="donut">
            <a:avLst>
              <a:gd name="adj" fmla="val 2259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45108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007" y="1065325"/>
            <a:ext cx="7560839" cy="5701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Halka 1"/>
          <p:cNvSpPr/>
          <p:nvPr/>
        </p:nvSpPr>
        <p:spPr>
          <a:xfrm>
            <a:off x="1403648" y="5404048"/>
            <a:ext cx="7488832" cy="936104"/>
          </a:xfrm>
          <a:prstGeom prst="donut">
            <a:avLst>
              <a:gd name="adj" fmla="val 0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09778" y="-15123"/>
            <a:ext cx="8064897" cy="93917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Onkolojik ve obstetrik sonuçlar</a:t>
            </a:r>
          </a:p>
        </p:txBody>
      </p:sp>
    </p:spTree>
    <p:extLst>
      <p:ext uri="{BB962C8B-B14F-4D97-AF65-F5344CB8AC3E}">
        <p14:creationId xmlns:p14="http://schemas.microsoft.com/office/powerpoint/2010/main" val="22535652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18203"/>
              </p:ext>
            </p:extLst>
          </p:nvPr>
        </p:nvGraphicFramePr>
        <p:xfrm>
          <a:off x="611560" y="188640"/>
          <a:ext cx="8064900" cy="60728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4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4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4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4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41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441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40242">
                <a:tc>
                  <a:txBody>
                    <a:bodyPr/>
                    <a:lstStyle/>
                    <a:p>
                      <a:r>
                        <a:rPr lang="tr-TR" dirty="0"/>
                        <a:t>yazar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Hasta</a:t>
                      </a:r>
                      <a:r>
                        <a:rPr lang="tr-TR" baseline="0" dirty="0"/>
                        <a:t> sayısı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Evre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Grade(%)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Rekürrens(%)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5 y OS(%)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3015">
                <a:tc>
                  <a:txBody>
                    <a:bodyPr/>
                    <a:lstStyle/>
                    <a:p>
                      <a:r>
                        <a:rPr lang="tr-TR" sz="1200" b="1" dirty="0"/>
                        <a:t>COLOMBO</a:t>
                      </a:r>
                      <a:r>
                        <a:rPr lang="tr-TR" sz="1200" b="1" baseline="0" dirty="0"/>
                        <a:t> 1994</a:t>
                      </a:r>
                      <a:endParaRPr lang="tr-T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1A%64</a:t>
                      </a:r>
                    </a:p>
                    <a:p>
                      <a:r>
                        <a:rPr lang="tr-TR" sz="1200" b="1" dirty="0"/>
                        <a:t>1B%2</a:t>
                      </a:r>
                    </a:p>
                    <a:p>
                      <a:r>
                        <a:rPr lang="tr-TR" sz="1200" b="1" dirty="0"/>
                        <a:t>1C%34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8.3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3015">
                <a:tc>
                  <a:txBody>
                    <a:bodyPr/>
                    <a:lstStyle/>
                    <a:p>
                      <a:r>
                        <a:rPr lang="tr-TR" sz="1200" b="1" dirty="0"/>
                        <a:t>ZANETTA 1999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1A%57</a:t>
                      </a:r>
                    </a:p>
                    <a:p>
                      <a:r>
                        <a:rPr lang="tr-TR" sz="1200" b="1" dirty="0"/>
                        <a:t>1B%4</a:t>
                      </a:r>
                    </a:p>
                    <a:p>
                      <a:r>
                        <a:rPr lang="tr-TR" sz="1200" b="1" dirty="0"/>
                        <a:t>1C%39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n-NO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65% G1</a:t>
                      </a:r>
                      <a:endParaRPr lang="tr-TR" sz="1200" b="1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nn-NO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25 G2</a:t>
                      </a:r>
                      <a:endParaRPr lang="tr-TR" sz="1200" b="1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nn-NO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12% G3 </a:t>
                      </a:r>
                      <a:endParaRPr lang="tr-T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98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3015">
                <a:tc>
                  <a:txBody>
                    <a:bodyPr/>
                    <a:lstStyle/>
                    <a:p>
                      <a:r>
                        <a:rPr lang="tr-TR" sz="1200" b="1" dirty="0"/>
                        <a:t>PARK 2008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52% IA</a:t>
                      </a:r>
                      <a:endParaRPr lang="tr-TR" sz="1200" b="1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3% IB</a:t>
                      </a:r>
                      <a:endParaRPr lang="tr-TR" sz="1200" b="1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45% IC </a:t>
                      </a:r>
                      <a:endParaRPr lang="tr-T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n-NO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77% G1</a:t>
                      </a:r>
                      <a:endParaRPr lang="tr-TR" sz="1200" b="1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nn-NO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8% G2</a:t>
                      </a:r>
                      <a:endParaRPr lang="tr-TR" sz="1200" b="1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nn-NO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15% G </a:t>
                      </a:r>
                      <a:endParaRPr lang="tr-T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3015">
                <a:tc>
                  <a:txBody>
                    <a:bodyPr/>
                    <a:lstStyle/>
                    <a:p>
                      <a:r>
                        <a:rPr lang="tr-TR" sz="1200" b="1" dirty="0"/>
                        <a:t>SATOH 2010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211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60% IA </a:t>
                      </a:r>
                    </a:p>
                    <a:p>
                      <a:r>
                        <a:rPr lang="tr-TR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40% IC </a:t>
                      </a:r>
                      <a:endParaRPr lang="tr-T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n-NO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76% G1</a:t>
                      </a:r>
                      <a:endParaRPr lang="tr-TR" sz="1200" b="1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nn-NO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7% G2 </a:t>
                      </a:r>
                      <a:endParaRPr lang="tr-TR" sz="1200" b="1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nn-NO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17% G3 </a:t>
                      </a:r>
                      <a:endParaRPr lang="tr-T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8.5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83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5920">
                <a:tc>
                  <a:txBody>
                    <a:bodyPr/>
                    <a:lstStyle/>
                    <a:p>
                      <a:r>
                        <a:rPr lang="tr-TR" sz="1200" b="1" dirty="0"/>
                        <a:t>FRUSCİO 2013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240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54% IA </a:t>
                      </a:r>
                      <a:endParaRPr lang="tr-TR" sz="1200" b="1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pt-BR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1% IB</a:t>
                      </a:r>
                      <a:endParaRPr lang="tr-TR" sz="1200" b="1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pt-BR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44% IC </a:t>
                      </a:r>
                      <a:endParaRPr lang="tr-TR" sz="1200" b="1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pt-BR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1% II </a:t>
                      </a:r>
                      <a:endParaRPr lang="tr-T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n-NO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59% G1</a:t>
                      </a:r>
                      <a:endParaRPr lang="tr-TR" sz="1200" b="1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nn-NO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29% G2 12% G3 </a:t>
                      </a:r>
                      <a:endParaRPr lang="tr-T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11.3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99.5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35920">
                <a:tc>
                  <a:txBody>
                    <a:bodyPr/>
                    <a:lstStyle/>
                    <a:p>
                      <a:r>
                        <a:rPr lang="tr-TR" sz="1200" b="1" dirty="0"/>
                        <a:t>DITTO</a:t>
                      </a:r>
                      <a:r>
                        <a:rPr lang="tr-TR" sz="1200" b="1" baseline="0" dirty="0"/>
                        <a:t> 2015</a:t>
                      </a:r>
                      <a:endParaRPr lang="tr-T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307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45.9%IA,</a:t>
                      </a:r>
                    </a:p>
                    <a:p>
                      <a:r>
                        <a:rPr lang="tr-TR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7.5%IB,</a:t>
                      </a:r>
                    </a:p>
                    <a:p>
                      <a:r>
                        <a:rPr lang="tr-TR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19.5% IC 0.7% II, 3.9% IIA, 5.5% IIB, 2.3% IIC, 0.3% IIIB, 14.3% IIIC </a:t>
                      </a:r>
                      <a:endParaRPr lang="tr-T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35920">
                <a:tc>
                  <a:txBody>
                    <a:bodyPr/>
                    <a:lstStyle/>
                    <a:p>
                      <a:r>
                        <a:rPr lang="tr-TR" sz="1200" b="1" dirty="0"/>
                        <a:t>BENTTİVEGNA 2016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1150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58% IA, 0.5% IB, 41% IC, 0.7% II </a:t>
                      </a:r>
                      <a:endParaRPr lang="tr-T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n-NO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65% G1, 20% G2,  15% G3 </a:t>
                      </a:r>
                      <a:endParaRPr lang="tr-T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11.6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403648" y="6309320"/>
            <a:ext cx="741682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r">
              <a:lnSpc>
                <a:spcPct val="160000"/>
              </a:lnSpc>
            </a:pPr>
            <a:r>
              <a:rPr lang="tr-TR" sz="1200" dirty="0">
                <a:solidFill>
                  <a:srgbClr val="FF0000"/>
                </a:solidFill>
                <a:latin typeface="Arial Black" panose="020B0A04020102020204" pitchFamily="34" charset="0"/>
              </a:rPr>
              <a:t>Tomao F. Critical Reviews in Oncology/Hematology. 2016</a:t>
            </a:r>
            <a:endParaRPr lang="tr-TR" sz="1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8970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696277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5004048" y="5710189"/>
            <a:ext cx="3744416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00" b="1" dirty="0">
                <a:solidFill>
                  <a:srgbClr val="FF0000"/>
                </a:solidFill>
                <a:latin typeface="Arial Black" pitchFamily="34" charset="0"/>
              </a:rPr>
              <a:t>BENTİVEGNA  et al,ANNALS OF ONCOLOGY, 2016</a:t>
            </a:r>
          </a:p>
        </p:txBody>
      </p:sp>
      <p:sp>
        <p:nvSpPr>
          <p:cNvPr id="6" name="İçerik Yer Tutucusu 2"/>
          <p:cNvSpPr>
            <a:spLocks noGrp="1"/>
          </p:cNvSpPr>
          <p:nvPr>
            <p:ph idx="1"/>
          </p:nvPr>
        </p:nvSpPr>
        <p:spPr>
          <a:xfrm>
            <a:off x="286760" y="1600200"/>
            <a:ext cx="3925200" cy="4008239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en-US" sz="2900" dirty="0">
                <a:latin typeface="Arial Black" panose="020B0A04020102020204" pitchFamily="34" charset="0"/>
              </a:rPr>
              <a:t>1150 </a:t>
            </a:r>
            <a:r>
              <a:rPr lang="tr-TR" sz="2900" dirty="0">
                <a:latin typeface="Arial Black" panose="020B0A04020102020204" pitchFamily="34" charset="0"/>
              </a:rPr>
              <a:t>hastaya FSS uygylanmış</a:t>
            </a:r>
            <a:endParaRPr lang="tr-TR" sz="3400" dirty="0">
              <a:latin typeface="Arial Black" panose="020B0A04020102020204" pitchFamily="34" charset="0"/>
            </a:endParaRPr>
          </a:p>
          <a:p>
            <a:pPr>
              <a:lnSpc>
                <a:spcPct val="150000"/>
              </a:lnSpc>
            </a:pPr>
            <a:r>
              <a:rPr lang="tr-TR" sz="3400" dirty="0">
                <a:latin typeface="Arial Black" panose="020B0A04020102020204" pitchFamily="34" charset="0"/>
              </a:rPr>
              <a:t> </a:t>
            </a:r>
            <a:r>
              <a:rPr lang="en-US" sz="2300" dirty="0">
                <a:latin typeface="Arial Black" panose="020B0A04020102020204" pitchFamily="34" charset="0"/>
              </a:rPr>
              <a:t>10% </a:t>
            </a:r>
            <a:r>
              <a:rPr lang="tr-TR" sz="2300" dirty="0">
                <a:latin typeface="Arial Black" panose="020B0A04020102020204" pitchFamily="34" charset="0"/>
              </a:rPr>
              <a:t>rekürrens evre 1A</a:t>
            </a:r>
          </a:p>
          <a:p>
            <a:pPr lvl="3">
              <a:lnSpc>
                <a:spcPct val="160000"/>
              </a:lnSpc>
            </a:pPr>
            <a:r>
              <a:rPr lang="en-US" sz="1800" dirty="0">
                <a:latin typeface="Arial Black" panose="020B0A04020102020204" pitchFamily="34" charset="0"/>
              </a:rPr>
              <a:t>7% </a:t>
            </a:r>
            <a:r>
              <a:rPr lang="tr-TR" sz="1800" dirty="0">
                <a:latin typeface="Arial Black" panose="020B0A04020102020204" pitchFamily="34" charset="0"/>
              </a:rPr>
              <a:t>evre</a:t>
            </a:r>
            <a:r>
              <a:rPr lang="en-US" sz="1800" dirty="0">
                <a:latin typeface="Arial Black" panose="020B0A04020102020204" pitchFamily="34" charset="0"/>
              </a:rPr>
              <a:t> IA grade 1</a:t>
            </a:r>
            <a:endParaRPr lang="tr-TR" sz="1800" dirty="0">
              <a:latin typeface="Arial Black" panose="020B0A04020102020204" pitchFamily="34" charset="0"/>
            </a:endParaRPr>
          </a:p>
          <a:p>
            <a:pPr lvl="3">
              <a:lnSpc>
                <a:spcPct val="160000"/>
              </a:lnSpc>
            </a:pPr>
            <a:r>
              <a:rPr lang="en-US" sz="1800" dirty="0">
                <a:latin typeface="Arial Black" panose="020B0A04020102020204" pitchFamily="34" charset="0"/>
              </a:rPr>
              <a:t>11% </a:t>
            </a:r>
            <a:r>
              <a:rPr lang="tr-TR" sz="1800" dirty="0">
                <a:latin typeface="Arial Black" panose="020B0A04020102020204" pitchFamily="34" charset="0"/>
              </a:rPr>
              <a:t>evre</a:t>
            </a:r>
            <a:r>
              <a:rPr lang="en-US" sz="1800" dirty="0">
                <a:latin typeface="Arial Black" panose="020B0A04020102020204" pitchFamily="34" charset="0"/>
              </a:rPr>
              <a:t> IA grade 2</a:t>
            </a:r>
            <a:endParaRPr lang="tr-TR" sz="1800" dirty="0">
              <a:latin typeface="Arial Black" panose="020B0A04020102020204" pitchFamily="34" charset="0"/>
            </a:endParaRPr>
          </a:p>
          <a:p>
            <a:pPr lvl="3">
              <a:lnSpc>
                <a:spcPct val="160000"/>
              </a:lnSpc>
            </a:pPr>
            <a:r>
              <a:rPr lang="en-US" sz="1800" dirty="0">
                <a:latin typeface="Arial Black" panose="020B0A04020102020204" pitchFamily="34" charset="0"/>
              </a:rPr>
              <a:t>29% </a:t>
            </a:r>
            <a:r>
              <a:rPr lang="tr-TR" sz="1800" dirty="0">
                <a:latin typeface="Arial Black" panose="020B0A04020102020204" pitchFamily="34" charset="0"/>
              </a:rPr>
              <a:t>evre</a:t>
            </a:r>
            <a:r>
              <a:rPr lang="en-US" sz="1800" dirty="0">
                <a:latin typeface="Arial Black" panose="020B0A04020102020204" pitchFamily="34" charset="0"/>
              </a:rPr>
              <a:t> IA grade</a:t>
            </a:r>
            <a:r>
              <a:rPr lang="tr-TR" sz="1800" dirty="0">
                <a:latin typeface="Arial Black" panose="020B0A04020102020204" pitchFamily="34" charset="0"/>
              </a:rPr>
              <a:t> </a:t>
            </a:r>
            <a:r>
              <a:rPr lang="en-US" sz="1800" dirty="0">
                <a:latin typeface="Arial Black" panose="020B0A04020102020204" pitchFamily="34" charset="0"/>
              </a:rPr>
              <a:t>3</a:t>
            </a:r>
            <a:endParaRPr lang="tr-TR" sz="1800" dirty="0">
              <a:latin typeface="Arial Black" panose="020B0A04020102020204" pitchFamily="34" charset="0"/>
            </a:endParaRPr>
          </a:p>
        </p:txBody>
      </p:sp>
      <p:sp>
        <p:nvSpPr>
          <p:cNvPr id="7" name="İçerik Yer Tutucusu 3"/>
          <p:cNvSpPr txBox="1">
            <a:spLocks/>
          </p:cNvSpPr>
          <p:nvPr/>
        </p:nvSpPr>
        <p:spPr>
          <a:xfrm>
            <a:off x="4455132" y="1628800"/>
            <a:ext cx="4293332" cy="39796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r>
              <a:rPr lang="en-US" sz="2400" dirty="0">
                <a:latin typeface="Arial Black" panose="020B0A04020102020204" pitchFamily="34" charset="0"/>
              </a:rPr>
              <a:t>16% </a:t>
            </a:r>
            <a:r>
              <a:rPr lang="tr-TR" sz="2400" dirty="0">
                <a:latin typeface="Arial Black" panose="020B0A04020102020204" pitchFamily="34" charset="0"/>
              </a:rPr>
              <a:t>rekürrens evre </a:t>
            </a:r>
            <a:r>
              <a:rPr lang="en-US" sz="2400" dirty="0">
                <a:latin typeface="Arial Black" panose="020B0A04020102020204" pitchFamily="34" charset="0"/>
              </a:rPr>
              <a:t> IC</a:t>
            </a:r>
            <a:endParaRPr lang="tr-TR" sz="2400" dirty="0">
              <a:latin typeface="Arial Black" panose="020B0A04020102020204" pitchFamily="34" charset="0"/>
            </a:endParaRPr>
          </a:p>
          <a:p>
            <a:pPr lvl="1">
              <a:lnSpc>
                <a:spcPct val="160000"/>
              </a:lnSpc>
            </a:pPr>
            <a:r>
              <a:rPr lang="en-US" sz="2200" dirty="0">
                <a:latin typeface="Arial Black" panose="020B0A04020102020204" pitchFamily="34" charset="0"/>
              </a:rPr>
              <a:t>11%</a:t>
            </a:r>
            <a:r>
              <a:rPr lang="tr-TR" sz="2200" dirty="0">
                <a:latin typeface="Arial Black" panose="020B0A04020102020204" pitchFamily="34" charset="0"/>
              </a:rPr>
              <a:t> rekürrens evre</a:t>
            </a:r>
            <a:r>
              <a:rPr lang="en-US" sz="2200" dirty="0">
                <a:latin typeface="Arial Black" panose="020B0A04020102020204" pitchFamily="34" charset="0"/>
              </a:rPr>
              <a:t> IC grade 1</a:t>
            </a:r>
            <a:r>
              <a:rPr lang="tr-TR" sz="2200" dirty="0">
                <a:latin typeface="Arial Black" panose="020B0A04020102020204" pitchFamily="34" charset="0"/>
              </a:rPr>
              <a:t>-2</a:t>
            </a:r>
          </a:p>
          <a:p>
            <a:pPr lvl="1">
              <a:lnSpc>
                <a:spcPct val="160000"/>
              </a:lnSpc>
            </a:pPr>
            <a:r>
              <a:rPr lang="en-US" sz="2200" dirty="0">
                <a:latin typeface="Arial Black" panose="020B0A04020102020204" pitchFamily="34" charset="0"/>
              </a:rPr>
              <a:t>23% </a:t>
            </a:r>
            <a:r>
              <a:rPr lang="tr-TR" sz="2200" dirty="0">
                <a:latin typeface="Arial Black" panose="020B0A04020102020204" pitchFamily="34" charset="0"/>
              </a:rPr>
              <a:t>evre </a:t>
            </a:r>
            <a:r>
              <a:rPr lang="en-US" sz="2200" dirty="0">
                <a:latin typeface="Arial Black" panose="020B0A04020102020204" pitchFamily="34" charset="0"/>
              </a:rPr>
              <a:t>IC grade 3 </a:t>
            </a:r>
            <a:endParaRPr lang="tr-TR" sz="2200" dirty="0">
              <a:latin typeface="Arial Black" panose="020B0A04020102020204" pitchFamily="34" charset="0"/>
            </a:endParaRPr>
          </a:p>
          <a:p>
            <a:pPr lvl="2">
              <a:lnSpc>
                <a:spcPct val="160000"/>
              </a:lnSpc>
            </a:pPr>
            <a:r>
              <a:rPr lang="en-US" sz="1800" dirty="0">
                <a:latin typeface="Arial Black" panose="020B0A04020102020204" pitchFamily="34" charset="0"/>
              </a:rPr>
              <a:t>37% </a:t>
            </a:r>
            <a:r>
              <a:rPr lang="tr-TR" sz="1800" dirty="0">
                <a:latin typeface="Arial Black" panose="020B0A04020102020204" pitchFamily="34" charset="0"/>
              </a:rPr>
              <a:t>ovaryan</a:t>
            </a:r>
          </a:p>
          <a:p>
            <a:pPr lvl="2">
              <a:lnSpc>
                <a:spcPct val="160000"/>
              </a:lnSpc>
            </a:pPr>
            <a:r>
              <a:rPr lang="en-US" sz="1800" dirty="0">
                <a:latin typeface="Arial Black" panose="020B0A04020102020204" pitchFamily="34" charset="0"/>
              </a:rPr>
              <a:t>63% </a:t>
            </a:r>
            <a:r>
              <a:rPr lang="tr-TR" sz="1800" dirty="0">
                <a:latin typeface="Arial Black" panose="020B0A04020102020204" pitchFamily="34" charset="0"/>
              </a:rPr>
              <a:t>ekstraovaryan </a:t>
            </a:r>
          </a:p>
          <a:p>
            <a:pPr>
              <a:lnSpc>
                <a:spcPct val="160000"/>
              </a:lnSpc>
            </a:pPr>
            <a:r>
              <a:rPr lang="en-US" sz="2200" dirty="0">
                <a:latin typeface="Arial Black" panose="020B0A04020102020204" pitchFamily="34" charset="0"/>
              </a:rPr>
              <a:t>38%</a:t>
            </a:r>
            <a:r>
              <a:rPr lang="tr-TR" sz="2200" dirty="0">
                <a:latin typeface="Arial Black" panose="020B0A04020102020204" pitchFamily="34" charset="0"/>
              </a:rPr>
              <a:t> </a:t>
            </a:r>
            <a:r>
              <a:rPr lang="en-US" sz="2200" dirty="0">
                <a:latin typeface="Arial Black" panose="020B0A04020102020204" pitchFamily="34" charset="0"/>
              </a:rPr>
              <a:t>re</a:t>
            </a:r>
            <a:r>
              <a:rPr lang="tr-TR" sz="2200" dirty="0">
                <a:latin typeface="Arial Black" panose="020B0A04020102020204" pitchFamily="34" charset="0"/>
              </a:rPr>
              <a:t>kürrens evre  II-III</a:t>
            </a:r>
          </a:p>
        </p:txBody>
      </p:sp>
    </p:spTree>
    <p:extLst>
      <p:ext uri="{BB962C8B-B14F-4D97-AF65-F5344CB8AC3E}">
        <p14:creationId xmlns:p14="http://schemas.microsoft.com/office/powerpoint/2010/main" val="29666274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tr-TR" sz="3200" dirty="0">
                <a:solidFill>
                  <a:srgbClr val="FF0000"/>
                </a:solidFill>
                <a:latin typeface="Arial Black" panose="020B0A04020102020204" pitchFamily="34" charset="0"/>
              </a:rPr>
              <a:t>Germ hücreli tümörlerde fertilite koruyucu cerrahi</a:t>
            </a:r>
            <a:endParaRPr lang="tr-TR" sz="3200" dirty="0"/>
          </a:p>
        </p:txBody>
      </p:sp>
      <p:sp>
        <p:nvSpPr>
          <p:cNvPr id="5" name="Rectangle 4"/>
          <p:cNvSpPr/>
          <p:nvPr/>
        </p:nvSpPr>
        <p:spPr>
          <a:xfrm>
            <a:off x="395536" y="1484785"/>
            <a:ext cx="5184576" cy="490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70000"/>
              </a:lnSpc>
              <a:buFont typeface="Arial" pitchFamily="34" charset="0"/>
              <a:buChar char="•"/>
            </a:pPr>
            <a:r>
              <a:rPr lang="tr-TR" sz="1400" dirty="0">
                <a:latin typeface="Arial Black" panose="020B0A04020102020204" pitchFamily="34" charset="0"/>
              </a:rPr>
              <a:t>5 yıllık OS oranları</a:t>
            </a:r>
          </a:p>
          <a:p>
            <a:pPr marL="742950" lvl="1" indent="-285750">
              <a:lnSpc>
                <a:spcPct val="170000"/>
              </a:lnSpc>
              <a:buFont typeface="Arial" pitchFamily="34" charset="0"/>
              <a:buChar char="•"/>
            </a:pPr>
            <a:r>
              <a:rPr lang="en-US" sz="1400" dirty="0">
                <a:latin typeface="Arial Black" panose="020B0A04020102020204" pitchFamily="34" charset="0"/>
              </a:rPr>
              <a:t>95.6% </a:t>
            </a:r>
            <a:r>
              <a:rPr lang="tr-TR" sz="1400" dirty="0">
                <a:latin typeface="Arial Black" panose="020B0A04020102020204" pitchFamily="34" charset="0"/>
              </a:rPr>
              <a:t>evre 1 </a:t>
            </a:r>
          </a:p>
          <a:p>
            <a:pPr marL="742950" lvl="1" indent="-285750">
              <a:lnSpc>
                <a:spcPct val="170000"/>
              </a:lnSpc>
              <a:buFont typeface="Arial" pitchFamily="34" charset="0"/>
              <a:buChar char="•"/>
            </a:pPr>
            <a:r>
              <a:rPr lang="en-US" sz="1400" dirty="0">
                <a:latin typeface="Arial Black" panose="020B0A04020102020204" pitchFamily="34" charset="0"/>
              </a:rPr>
              <a:t>73.2% </a:t>
            </a:r>
            <a:r>
              <a:rPr lang="tr-TR" sz="1400" dirty="0">
                <a:latin typeface="Arial Black" panose="020B0A04020102020204" pitchFamily="34" charset="0"/>
              </a:rPr>
              <a:t>ileri evrelerde</a:t>
            </a:r>
          </a:p>
          <a:p>
            <a:pPr marL="285750" indent="-285750">
              <a:lnSpc>
                <a:spcPct val="170000"/>
              </a:lnSpc>
              <a:buFont typeface="Arial" pitchFamily="34" charset="0"/>
              <a:buChar char="•"/>
            </a:pPr>
            <a:r>
              <a:rPr lang="en-US" sz="1400" dirty="0">
                <a:latin typeface="Arial Black" panose="020B0A04020102020204" pitchFamily="34" charset="0"/>
              </a:rPr>
              <a:t>Bilateral </a:t>
            </a:r>
            <a:r>
              <a:rPr lang="en-US" sz="1400" dirty="0" err="1">
                <a:latin typeface="Arial Black" panose="020B0A04020102020204" pitchFamily="34" charset="0"/>
              </a:rPr>
              <a:t>ov</a:t>
            </a:r>
            <a:r>
              <a:rPr lang="tr-TR" sz="1400" dirty="0">
                <a:latin typeface="Arial Black" panose="020B0A04020102020204" pitchFamily="34" charset="0"/>
              </a:rPr>
              <a:t>er tutulumu</a:t>
            </a:r>
          </a:p>
          <a:p>
            <a:pPr marL="742950" lvl="1" indent="-285750">
              <a:lnSpc>
                <a:spcPct val="170000"/>
              </a:lnSpc>
              <a:buFont typeface="Arial" pitchFamily="34" charset="0"/>
              <a:buChar char="•"/>
            </a:pPr>
            <a:r>
              <a:rPr lang="en-US" sz="1400" dirty="0">
                <a:latin typeface="Arial Black" panose="020B0A04020102020204" pitchFamily="34" charset="0"/>
              </a:rPr>
              <a:t>4.3 to 6.9 %</a:t>
            </a:r>
            <a:endParaRPr lang="tr-TR" sz="1400" dirty="0">
              <a:latin typeface="Arial Black" panose="020B0A04020102020204" pitchFamily="34" charset="0"/>
            </a:endParaRPr>
          </a:p>
          <a:p>
            <a:pPr marL="742950" lvl="1" indent="-285750">
              <a:lnSpc>
                <a:spcPct val="170000"/>
              </a:lnSpc>
              <a:buFont typeface="Arial" pitchFamily="34" charset="0"/>
              <a:buChar char="•"/>
            </a:pPr>
            <a:r>
              <a:rPr lang="en-US" sz="1400" dirty="0">
                <a:latin typeface="Arial Black" panose="020B0A04020102020204" pitchFamily="34" charset="0"/>
              </a:rPr>
              <a:t>10 to 15 % </a:t>
            </a:r>
            <a:r>
              <a:rPr lang="tr-TR" sz="1400" dirty="0">
                <a:latin typeface="Arial Black" panose="020B0A04020102020204" pitchFamily="34" charset="0"/>
              </a:rPr>
              <a:t>disgerminom</a:t>
            </a:r>
          </a:p>
          <a:p>
            <a:pPr marL="742950" lvl="1" indent="-285750">
              <a:lnSpc>
                <a:spcPct val="170000"/>
              </a:lnSpc>
              <a:buFont typeface="Arial" pitchFamily="34" charset="0"/>
              <a:buChar char="•"/>
            </a:pPr>
            <a:r>
              <a:rPr lang="tr-TR" sz="1400" dirty="0">
                <a:latin typeface="Arial Black" panose="020B0A04020102020204" pitchFamily="34" charset="0"/>
              </a:rPr>
              <a:t>Kemoterapiye duyarlı tümörler </a:t>
            </a:r>
          </a:p>
          <a:p>
            <a:pPr marL="742950" lvl="1" indent="-285750">
              <a:lnSpc>
                <a:spcPct val="170000"/>
              </a:lnSpc>
              <a:buFont typeface="Arial" pitchFamily="34" charset="0"/>
              <a:buChar char="•"/>
            </a:pPr>
            <a:r>
              <a:rPr lang="tr-TR" sz="1400" dirty="0">
                <a:latin typeface="Arial Black" panose="020B0A04020102020204" pitchFamily="34" charset="0"/>
              </a:rPr>
              <a:t>Fertilite koruyucu cerrahi uygulanmalıdır</a:t>
            </a:r>
          </a:p>
          <a:p>
            <a:pPr lvl="1">
              <a:lnSpc>
                <a:spcPct val="170000"/>
              </a:lnSpc>
            </a:pPr>
            <a:endParaRPr lang="tr-TR" dirty="0">
              <a:latin typeface="Arial Black" panose="020B0A04020102020204" pitchFamily="34" charset="0"/>
            </a:endParaRPr>
          </a:p>
          <a:p>
            <a:pPr marL="742950" lvl="1" indent="-285750">
              <a:lnSpc>
                <a:spcPct val="170000"/>
              </a:lnSpc>
              <a:buFont typeface="Arial" pitchFamily="34" charset="0"/>
              <a:buChar char="•"/>
            </a:pPr>
            <a:endParaRPr lang="tr-TR" dirty="0">
              <a:latin typeface="Arial Black" panose="020B0A04020102020204" pitchFamily="34" charset="0"/>
            </a:endParaRPr>
          </a:p>
          <a:p>
            <a:pPr lvl="1">
              <a:lnSpc>
                <a:spcPct val="170000"/>
              </a:lnSpc>
            </a:pPr>
            <a:endParaRPr lang="tr-TR" dirty="0">
              <a:latin typeface="Arial Black" panose="020B0A04020102020204" pitchFamily="34" charset="0"/>
            </a:endParaRPr>
          </a:p>
          <a:p>
            <a:pPr lvl="1">
              <a:lnSpc>
                <a:spcPct val="170000"/>
              </a:lnSpc>
            </a:pPr>
            <a:endParaRPr lang="tr-TR" dirty="0">
              <a:latin typeface="Arial Black" panose="020B0A040201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187624" y="4977172"/>
            <a:ext cx="4536504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00" b="1" dirty="0">
                <a:solidFill>
                  <a:srgbClr val="FF0000"/>
                </a:solidFill>
                <a:latin typeface="Arial Black" pitchFamily="34" charset="0"/>
              </a:rPr>
              <a:t>Jin Li et al.,</a:t>
            </a:r>
            <a:r>
              <a:rPr lang="en-US" sz="1000" b="1" dirty="0" err="1">
                <a:solidFill>
                  <a:srgbClr val="FF0000"/>
                </a:solidFill>
                <a:latin typeface="Arial Black" pitchFamily="34" charset="0"/>
              </a:rPr>
              <a:t>Curr</a:t>
            </a:r>
            <a:r>
              <a:rPr lang="en-US" sz="1000" b="1" dirty="0">
                <a:solidFill>
                  <a:srgbClr val="FF0000"/>
                </a:solidFill>
                <a:latin typeface="Arial Black" pitchFamily="34" charset="0"/>
              </a:rPr>
              <a:t>. Treat. Options in </a:t>
            </a:r>
            <a:r>
              <a:rPr lang="en-US" sz="1000" b="1" dirty="0" err="1">
                <a:solidFill>
                  <a:srgbClr val="FF0000"/>
                </a:solidFill>
                <a:latin typeface="Arial Black" pitchFamily="34" charset="0"/>
              </a:rPr>
              <a:t>Oncol</a:t>
            </a:r>
            <a:r>
              <a:rPr lang="en-US" sz="1000" b="1" dirty="0">
                <a:solidFill>
                  <a:srgbClr val="FF0000"/>
                </a:solidFill>
                <a:latin typeface="Arial Black" pitchFamily="34" charset="0"/>
              </a:rPr>
              <a:t>. (2016)</a:t>
            </a:r>
            <a:endParaRPr lang="tr-TR" sz="1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429431" y="4725144"/>
            <a:ext cx="3960440" cy="25202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170000"/>
              </a:lnSpc>
            </a:pPr>
            <a:r>
              <a:rPr lang="tr-TR" sz="1000" dirty="0">
                <a:solidFill>
                  <a:srgbClr val="FF0000"/>
                </a:solidFill>
                <a:latin typeface="Arial Black" panose="020B0A04020102020204" pitchFamily="34" charset="0"/>
              </a:rPr>
              <a:t>Park JY. Int J Gynaecol Obstet 2016</a:t>
            </a:r>
            <a:endParaRPr lang="tr-TR" sz="1000" dirty="0"/>
          </a:p>
        </p:txBody>
      </p:sp>
      <p:sp>
        <p:nvSpPr>
          <p:cNvPr id="12" name="Rounded Rectangle 11"/>
          <p:cNvSpPr/>
          <p:nvPr/>
        </p:nvSpPr>
        <p:spPr>
          <a:xfrm>
            <a:off x="5389871" y="1484785"/>
            <a:ext cx="3754129" cy="367240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rial Black" pitchFamily="34" charset="0"/>
              </a:rPr>
              <a:t>İleri evre hastalıkta neoadjuvan KT sonrası fertilite koruyucu cerrahi de %72oranında tam regresyon ,%18 rezidüel hastalık  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936502" y="4672164"/>
            <a:ext cx="3203848" cy="1440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170000"/>
              </a:lnSpc>
            </a:pPr>
            <a:r>
              <a:rPr lang="tr-TR" sz="1200" b="1" dirty="0">
                <a:solidFill>
                  <a:srgbClr val="FF0000"/>
                </a:solidFill>
              </a:rPr>
              <a:t>Shobhana T et a,l Gynecol oncol 2014,</a:t>
            </a:r>
          </a:p>
        </p:txBody>
      </p:sp>
    </p:spTree>
    <p:extLst>
      <p:ext uri="{BB962C8B-B14F-4D97-AF65-F5344CB8AC3E}">
        <p14:creationId xmlns:p14="http://schemas.microsoft.com/office/powerpoint/2010/main" val="8320628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  <a:latin typeface="Arial Black" panose="020B0A04020102020204" pitchFamily="34" charset="0"/>
              </a:rPr>
              <a:t>sonuç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r>
              <a:rPr lang="tr-TR" sz="7200" dirty="0">
                <a:latin typeface="Arial Black" panose="020B0A04020102020204" pitchFamily="34" charset="0"/>
              </a:rPr>
              <a:t>FSS</a:t>
            </a:r>
            <a:r>
              <a:rPr lang="en-US" sz="7200" dirty="0">
                <a:latin typeface="Arial Black" panose="020B0A04020102020204" pitchFamily="34" charset="0"/>
              </a:rPr>
              <a:t> </a:t>
            </a:r>
            <a:r>
              <a:rPr lang="tr-TR" sz="7200" dirty="0">
                <a:latin typeface="Arial Black" panose="020B0A04020102020204" pitchFamily="34" charset="0"/>
              </a:rPr>
              <a:t>için uygun hastalar</a:t>
            </a:r>
          </a:p>
          <a:p>
            <a:pPr lvl="1">
              <a:lnSpc>
                <a:spcPct val="170000"/>
              </a:lnSpc>
            </a:pPr>
            <a:r>
              <a:rPr lang="tr-TR" sz="5600" dirty="0">
                <a:latin typeface="Arial Black" panose="020B0A04020102020204" pitchFamily="34" charset="0"/>
              </a:rPr>
              <a:t>Evre </a:t>
            </a:r>
            <a:r>
              <a:rPr lang="en-US" sz="5600" dirty="0">
                <a:latin typeface="Arial Black" panose="020B0A04020102020204" pitchFamily="34" charset="0"/>
              </a:rPr>
              <a:t> IA and IC grade 1 </a:t>
            </a:r>
            <a:r>
              <a:rPr lang="tr-TR" sz="5600" dirty="0">
                <a:latin typeface="Arial Black" panose="020B0A04020102020204" pitchFamily="34" charset="0"/>
              </a:rPr>
              <a:t>ve</a:t>
            </a:r>
            <a:r>
              <a:rPr lang="en-US" sz="5600" dirty="0">
                <a:latin typeface="Arial Black" panose="020B0A04020102020204" pitchFamily="34" charset="0"/>
              </a:rPr>
              <a:t> 2 </a:t>
            </a:r>
            <a:r>
              <a:rPr lang="tr-TR" sz="5600" dirty="0">
                <a:latin typeface="Arial Black" panose="020B0A04020102020204" pitchFamily="34" charset="0"/>
              </a:rPr>
              <a:t>olan hastalar</a:t>
            </a:r>
          </a:p>
          <a:p>
            <a:pPr lvl="1">
              <a:lnSpc>
                <a:spcPct val="170000"/>
              </a:lnSpc>
            </a:pPr>
            <a:r>
              <a:rPr lang="tr-TR" sz="5600" dirty="0">
                <a:latin typeface="Arial Black" panose="020B0A04020102020204" pitchFamily="34" charset="0"/>
              </a:rPr>
              <a:t>Evre </a:t>
            </a:r>
            <a:r>
              <a:rPr lang="en-US" sz="5600" dirty="0">
                <a:latin typeface="Arial Black" panose="020B0A04020102020204" pitchFamily="34" charset="0"/>
              </a:rPr>
              <a:t> IC1  2014 FIGO </a:t>
            </a:r>
            <a:r>
              <a:rPr lang="tr-TR" sz="5600" dirty="0">
                <a:latin typeface="Arial Black" panose="020B0A04020102020204" pitchFamily="34" charset="0"/>
              </a:rPr>
              <a:t>evreleme sistemine göre</a:t>
            </a:r>
          </a:p>
          <a:p>
            <a:pPr lvl="1">
              <a:lnSpc>
                <a:spcPct val="170000"/>
              </a:lnSpc>
            </a:pPr>
            <a:r>
              <a:rPr lang="tr-TR" sz="5600" dirty="0">
                <a:latin typeface="Arial Black" panose="020B0A04020102020204" pitchFamily="34" charset="0"/>
              </a:rPr>
              <a:t>Grade 3 veya evre 1C 2-3 için FSS nin güvenilirliği için yeterli kanıt yoktur</a:t>
            </a:r>
          </a:p>
          <a:p>
            <a:pPr>
              <a:lnSpc>
                <a:spcPct val="170000"/>
              </a:lnSpc>
            </a:pPr>
            <a:endParaRPr lang="tr-TR" sz="4300" dirty="0">
              <a:latin typeface="Arial Black" panose="020B0A04020102020204" pitchFamily="34" charset="0"/>
            </a:endParaRPr>
          </a:p>
          <a:p>
            <a:pPr>
              <a:lnSpc>
                <a:spcPct val="170000"/>
              </a:lnSpc>
            </a:pPr>
            <a:r>
              <a:rPr lang="en-US" sz="5500" dirty="0">
                <a:latin typeface="Arial Black" panose="020B0A04020102020204" pitchFamily="34" charset="0"/>
              </a:rPr>
              <a:t> </a:t>
            </a:r>
            <a:r>
              <a:rPr lang="tr-TR" sz="7200" dirty="0">
                <a:latin typeface="Arial Black" panose="020B0A04020102020204" pitchFamily="34" charset="0"/>
              </a:rPr>
              <a:t>Evre</a:t>
            </a:r>
            <a:r>
              <a:rPr lang="en-US" sz="7200" dirty="0">
                <a:latin typeface="Arial Black" panose="020B0A04020102020204" pitchFamily="34" charset="0"/>
              </a:rPr>
              <a:t> II/III </a:t>
            </a:r>
            <a:r>
              <a:rPr lang="tr-TR" sz="7200" dirty="0">
                <a:latin typeface="Arial Black" panose="020B0A04020102020204" pitchFamily="34" charset="0"/>
              </a:rPr>
              <a:t>hastalarda FSS mevcut veriler değerlendirildiğinde uygun bir seçenek olmayabilir</a:t>
            </a:r>
          </a:p>
          <a:p>
            <a:pPr>
              <a:lnSpc>
                <a:spcPct val="170000"/>
              </a:lnSpc>
            </a:pPr>
            <a:r>
              <a:rPr lang="tr-TR" sz="7200" dirty="0">
                <a:latin typeface="Arial Black" panose="020B0A04020102020204" pitchFamily="34" charset="0"/>
              </a:rPr>
              <a:t>Germ hücreli tümörlerde FSS cerrahi için ugun hastalardır,ileri evre hastalıkta neoadjuvan KT uygun bir seçenek olablir</a:t>
            </a:r>
          </a:p>
          <a:p>
            <a:pPr>
              <a:lnSpc>
                <a:spcPct val="170000"/>
              </a:lnSpc>
            </a:pPr>
            <a:r>
              <a:rPr lang="tr-TR" sz="7200" dirty="0">
                <a:latin typeface="Arial Black" panose="020B0A04020102020204" pitchFamily="34" charset="0"/>
              </a:rPr>
              <a:t>Borderline tümörlerde FSS uygun bir seçenektir. </a:t>
            </a:r>
          </a:p>
        </p:txBody>
      </p:sp>
    </p:spTree>
    <p:extLst>
      <p:ext uri="{BB962C8B-B14F-4D97-AF65-F5344CB8AC3E}">
        <p14:creationId xmlns:p14="http://schemas.microsoft.com/office/powerpoint/2010/main" val="158704101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979712" y="2924944"/>
            <a:ext cx="5328592" cy="8640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i="1" dirty="0">
                <a:solidFill>
                  <a:srgbClr val="FF0000"/>
                </a:solidFill>
                <a:latin typeface="Arial Black" pitchFamily="34" charset="0"/>
              </a:rPr>
              <a:t>Teşekkürler</a:t>
            </a:r>
          </a:p>
        </p:txBody>
      </p:sp>
    </p:spTree>
    <p:extLst>
      <p:ext uri="{BB962C8B-B14F-4D97-AF65-F5344CB8AC3E}">
        <p14:creationId xmlns:p14="http://schemas.microsoft.com/office/powerpoint/2010/main" val="2390854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rrowheads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Arial Black" pitchFamily="34" charset="0"/>
              </a:rPr>
              <a:t>Evre IA1(&lt;3mm) 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7531" y="1628800"/>
            <a:ext cx="8686800" cy="500074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endParaRPr lang="tr-TR" dirty="0">
              <a:solidFill>
                <a:schemeClr val="hlink"/>
              </a:solidFill>
            </a:endParaRPr>
          </a:p>
          <a:p>
            <a:pPr>
              <a:buNone/>
            </a:pPr>
            <a:endParaRPr lang="tr-TR" b="1" dirty="0"/>
          </a:p>
          <a:p>
            <a:pPr>
              <a:buNone/>
            </a:pPr>
            <a:r>
              <a:rPr lang="tr-TR" dirty="0"/>
              <a:t>			</a:t>
            </a:r>
            <a:endParaRPr lang="tr-TR" sz="1600" dirty="0">
              <a:solidFill>
                <a:schemeClr val="hlink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27584" y="6237312"/>
            <a:ext cx="727280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Wright JD, 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Natherith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Aramo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 R, </a:t>
            </a:r>
            <a:r>
              <a:rPr lang="en-US" b="1" i="1" dirty="0">
                <a:solidFill>
                  <a:srgbClr val="FF0000"/>
                </a:solidFill>
                <a:latin typeface="+mj-lt"/>
              </a:rPr>
              <a:t>et al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. </a:t>
            </a:r>
            <a:r>
              <a:rPr lang="tr-TR" b="1" i="1" dirty="0">
                <a:solidFill>
                  <a:srgbClr val="FF0000"/>
                </a:solidFill>
                <a:latin typeface="+mj-lt"/>
              </a:rPr>
              <a:t>Obstet. Gynecol</a:t>
            </a:r>
            <a:r>
              <a:rPr lang="tr-TR" b="1" dirty="0">
                <a:solidFill>
                  <a:srgbClr val="FF0000"/>
                </a:solidFill>
                <a:latin typeface="+mj-lt"/>
              </a:rPr>
              <a:t>. 2010; 115: 585.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91580" y="1897410"/>
            <a:ext cx="2664296" cy="13681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  <a:latin typeface="Arial Black" pitchFamily="34" charset="0"/>
              </a:rPr>
              <a:t>Konizasyon: </a:t>
            </a:r>
          </a:p>
          <a:p>
            <a:pPr algn="ctr"/>
            <a:r>
              <a:rPr lang="tr-TR" sz="2400" b="1" i="1" dirty="0">
                <a:solidFill>
                  <a:schemeClr val="tx1"/>
                </a:solidFill>
                <a:latin typeface="Arial Black" pitchFamily="34" charset="0"/>
              </a:rPr>
              <a:t>LVSI  negatif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860032" y="1897410"/>
            <a:ext cx="2664296" cy="13681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  <a:latin typeface="Arial Black" pitchFamily="34" charset="0"/>
              </a:rPr>
              <a:t>Konizasyon </a:t>
            </a:r>
          </a:p>
          <a:p>
            <a:pPr algn="ctr"/>
            <a:r>
              <a:rPr lang="tr-TR" sz="2400" b="1" dirty="0">
                <a:solidFill>
                  <a:schemeClr val="tx1"/>
                </a:solidFill>
                <a:latin typeface="Arial Black" pitchFamily="34" charset="0"/>
              </a:rPr>
              <a:t>yeterli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15058" y="3717032"/>
            <a:ext cx="2664296" cy="187220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 b="1" dirty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tr-TR" sz="2400" b="1" dirty="0">
                <a:solidFill>
                  <a:schemeClr val="tx1"/>
                </a:solidFill>
                <a:latin typeface="Arial Black" pitchFamily="34" charset="0"/>
              </a:rPr>
              <a:t>Konizasyon: </a:t>
            </a:r>
          </a:p>
          <a:p>
            <a:pPr algn="ctr"/>
            <a:r>
              <a:rPr lang="tr-TR" sz="2400" b="1" i="1" dirty="0">
                <a:solidFill>
                  <a:schemeClr val="tx1"/>
                </a:solidFill>
                <a:latin typeface="Arial Black" pitchFamily="34" charset="0"/>
              </a:rPr>
              <a:t>LVSI  pozitif</a:t>
            </a:r>
          </a:p>
          <a:p>
            <a:pPr algn="ctr"/>
            <a:r>
              <a:rPr lang="tr-TR" sz="1400" b="1" dirty="0">
                <a:solidFill>
                  <a:srgbClr val="002060"/>
                </a:solidFill>
              </a:rPr>
              <a:t>(PLN  = % 4.7      Nüks.=  % 4.6)</a:t>
            </a:r>
          </a:p>
          <a:p>
            <a:pPr algn="ctr"/>
            <a:endParaRPr lang="tr-TR" sz="2400" b="1" i="1" dirty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endParaRPr lang="tr-TR" sz="2400" b="1" i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076056" y="3969060"/>
            <a:ext cx="2664296" cy="1368152"/>
          </a:xfrm>
          <a:prstGeom prst="roundRect">
            <a:avLst>
              <a:gd name="adj" fmla="val 451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solidFill>
                  <a:schemeClr val="tx1"/>
                </a:solidFill>
                <a:latin typeface="Arial Black" pitchFamily="34" charset="0"/>
              </a:rPr>
              <a:t>Konizasyon </a:t>
            </a:r>
          </a:p>
          <a:p>
            <a:pPr algn="ctr"/>
            <a:r>
              <a:rPr lang="tr-TR" sz="2000" b="1" dirty="0">
                <a:solidFill>
                  <a:schemeClr val="tx1"/>
                </a:solidFill>
                <a:latin typeface="Arial Black" pitchFamily="34" charset="0"/>
              </a:rPr>
              <a:t>+Pelvik lenfadenektomi</a:t>
            </a:r>
          </a:p>
        </p:txBody>
      </p:sp>
      <p:sp>
        <p:nvSpPr>
          <p:cNvPr id="4" name="Right Arrow 3"/>
          <p:cNvSpPr/>
          <p:nvPr/>
        </p:nvSpPr>
        <p:spPr>
          <a:xfrm>
            <a:off x="3579354" y="2348880"/>
            <a:ext cx="1064654" cy="2326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Right Arrow 12"/>
          <p:cNvSpPr/>
          <p:nvPr/>
        </p:nvSpPr>
        <p:spPr>
          <a:xfrm>
            <a:off x="3770199" y="4536833"/>
            <a:ext cx="1064654" cy="2326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ounded Rectangle 4"/>
          <p:cNvSpPr/>
          <p:nvPr/>
        </p:nvSpPr>
        <p:spPr>
          <a:xfrm>
            <a:off x="323528" y="5791426"/>
            <a:ext cx="8136904" cy="36004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</a:rPr>
              <a:t>LVSI (+) evreyi değiştirmez</a:t>
            </a:r>
          </a:p>
        </p:txBody>
      </p:sp>
    </p:spTree>
    <p:extLst>
      <p:ext uri="{BB962C8B-B14F-4D97-AF65-F5344CB8AC3E}">
        <p14:creationId xmlns:p14="http://schemas.microsoft.com/office/powerpoint/2010/main" val="1101282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rrowheads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Arial Black" pitchFamily="34" charset="0"/>
              </a:rPr>
              <a:t>Evre IA2(3-5mm</a:t>
            </a:r>
            <a:r>
              <a:rPr lang="tr-TR" b="1" i="1" dirty="0">
                <a:solidFill>
                  <a:srgbClr val="FF0000"/>
                </a:solidFill>
                <a:latin typeface="Arial Black" pitchFamily="34" charset="0"/>
              </a:rPr>
              <a:t>) 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7531" y="1628800"/>
            <a:ext cx="8686800" cy="500074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endParaRPr lang="tr-TR" dirty="0">
              <a:solidFill>
                <a:schemeClr val="hlink"/>
              </a:solidFill>
            </a:endParaRPr>
          </a:p>
          <a:p>
            <a:pPr>
              <a:buNone/>
            </a:pPr>
            <a:endParaRPr lang="tr-TR" b="1" dirty="0"/>
          </a:p>
          <a:p>
            <a:pPr>
              <a:buNone/>
            </a:pPr>
            <a:r>
              <a:rPr lang="tr-TR" dirty="0"/>
              <a:t>			</a:t>
            </a:r>
            <a:endParaRPr lang="tr-TR" sz="1600" dirty="0">
              <a:solidFill>
                <a:schemeClr val="hlink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27584" y="6237312"/>
            <a:ext cx="727280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Wright JD, 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Natherith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Aramo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 R, </a:t>
            </a:r>
            <a:r>
              <a:rPr lang="en-US" b="1" i="1" dirty="0">
                <a:solidFill>
                  <a:srgbClr val="FF0000"/>
                </a:solidFill>
                <a:latin typeface="+mj-lt"/>
              </a:rPr>
              <a:t>et al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. </a:t>
            </a:r>
            <a:r>
              <a:rPr lang="tr-TR" b="1" i="1" dirty="0">
                <a:solidFill>
                  <a:srgbClr val="FF0000"/>
                </a:solidFill>
                <a:latin typeface="+mj-lt"/>
              </a:rPr>
              <a:t>Obstet. Gynecol</a:t>
            </a:r>
            <a:r>
              <a:rPr lang="tr-TR" b="1" dirty="0">
                <a:solidFill>
                  <a:srgbClr val="FF0000"/>
                </a:solidFill>
                <a:latin typeface="+mj-lt"/>
              </a:rPr>
              <a:t>. 2010; 115: 585.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339752" y="2204864"/>
            <a:ext cx="4104456" cy="2232248"/>
          </a:xfrm>
          <a:prstGeom prst="roundRect">
            <a:avLst>
              <a:gd name="adj" fmla="val 451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tx1"/>
                </a:solidFill>
                <a:latin typeface="Arial Black" pitchFamily="34" charset="0"/>
              </a:rPr>
              <a:t>Basit/radikal trakelektomi+</a:t>
            </a:r>
          </a:p>
          <a:p>
            <a:pPr algn="ctr"/>
            <a:r>
              <a:rPr lang="tr-TR" sz="2800" b="1" dirty="0">
                <a:solidFill>
                  <a:schemeClr val="tx1"/>
                </a:solidFill>
                <a:latin typeface="Arial Black" pitchFamily="34" charset="0"/>
              </a:rPr>
              <a:t>PLA</a:t>
            </a:r>
          </a:p>
        </p:txBody>
      </p:sp>
      <p:sp>
        <p:nvSpPr>
          <p:cNvPr id="16" name="Down Arrow 15"/>
          <p:cNvSpPr/>
          <p:nvPr/>
        </p:nvSpPr>
        <p:spPr>
          <a:xfrm>
            <a:off x="4379280" y="1467768"/>
            <a:ext cx="45719" cy="648072"/>
          </a:xfrm>
          <a:prstGeom prst="downArrow">
            <a:avLst/>
          </a:prstGeom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99452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ChangeArrowheads="1"/>
          </p:cNvSpPr>
          <p:nvPr/>
        </p:nvSpPr>
        <p:spPr bwMode="auto">
          <a:xfrm>
            <a:off x="428625" y="1484313"/>
            <a:ext cx="8215313" cy="4124206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 dirty="0"/>
              <a:t>1. </a:t>
            </a:r>
            <a:r>
              <a:rPr lang="tr-TR" dirty="0">
                <a:latin typeface="Arial Black" pitchFamily="34" charset="0"/>
              </a:rPr>
              <a:t>Fertilite arzusunun olması</a:t>
            </a: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>
                <a:latin typeface="Arial Black" pitchFamily="34" charset="0"/>
              </a:rPr>
              <a:t>2. Histolojik </a:t>
            </a:r>
            <a:r>
              <a:rPr lang="tr-TR" dirty="0" err="1">
                <a:latin typeface="Arial Black" pitchFamily="34" charset="0"/>
              </a:rPr>
              <a:t>servikal</a:t>
            </a:r>
            <a:r>
              <a:rPr lang="tr-TR" dirty="0">
                <a:latin typeface="Arial Black" pitchFamily="34" charset="0"/>
              </a:rPr>
              <a:t> kanser tanısı</a:t>
            </a: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>
                <a:latin typeface="Arial Black" pitchFamily="34" charset="0"/>
              </a:rPr>
              <a:t>3. </a:t>
            </a:r>
            <a:r>
              <a:rPr lang="tr-TR" dirty="0" err="1">
                <a:latin typeface="Arial Black" pitchFamily="34" charset="0"/>
              </a:rPr>
              <a:t>Non</a:t>
            </a:r>
            <a:r>
              <a:rPr lang="tr-TR" dirty="0">
                <a:latin typeface="Arial Black" pitchFamily="34" charset="0"/>
              </a:rPr>
              <a:t>-</a:t>
            </a:r>
            <a:r>
              <a:rPr lang="tr-TR" dirty="0" err="1">
                <a:latin typeface="Arial Black" pitchFamily="34" charset="0"/>
              </a:rPr>
              <a:t>norendokrin</a:t>
            </a:r>
            <a:r>
              <a:rPr lang="tr-TR" dirty="0">
                <a:latin typeface="Arial Black" pitchFamily="34" charset="0"/>
              </a:rPr>
              <a:t> </a:t>
            </a:r>
            <a:r>
              <a:rPr lang="tr-TR" dirty="0" err="1">
                <a:latin typeface="Arial Black" pitchFamily="34" charset="0"/>
              </a:rPr>
              <a:t>tm</a:t>
            </a:r>
            <a:r>
              <a:rPr lang="tr-TR" dirty="0">
                <a:latin typeface="Arial Black" pitchFamily="34" charset="0"/>
              </a:rPr>
              <a:t>.</a:t>
            </a: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>
                <a:latin typeface="Arial Black" pitchFamily="34" charset="0"/>
              </a:rPr>
              <a:t>4. Tümör çapının 2(3) </a:t>
            </a:r>
            <a:r>
              <a:rPr lang="tr-TR" dirty="0" err="1">
                <a:latin typeface="Arial Black" pitchFamily="34" charset="0"/>
              </a:rPr>
              <a:t>cm’den</a:t>
            </a:r>
            <a:r>
              <a:rPr lang="tr-TR" dirty="0">
                <a:latin typeface="Arial Black" pitchFamily="34" charset="0"/>
              </a:rPr>
              <a:t> küçük olması</a:t>
            </a: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>
                <a:latin typeface="Arial Black" pitchFamily="34" charset="0"/>
              </a:rPr>
              <a:t>5. </a:t>
            </a:r>
            <a:r>
              <a:rPr lang="tr-TR" dirty="0" err="1">
                <a:latin typeface="Arial Black" pitchFamily="34" charset="0"/>
              </a:rPr>
              <a:t>Preoperatif</a:t>
            </a:r>
            <a:r>
              <a:rPr lang="tr-TR" dirty="0">
                <a:latin typeface="Arial Black" pitchFamily="34" charset="0"/>
              </a:rPr>
              <a:t> </a:t>
            </a:r>
            <a:r>
              <a:rPr lang="tr-TR" dirty="0" err="1">
                <a:latin typeface="Arial Black" pitchFamily="34" charset="0"/>
              </a:rPr>
              <a:t>pelvik</a:t>
            </a:r>
            <a:r>
              <a:rPr lang="tr-TR" dirty="0">
                <a:latin typeface="Arial Black" pitchFamily="34" charset="0"/>
              </a:rPr>
              <a:t> MR ile doğrulanmış </a:t>
            </a:r>
            <a:r>
              <a:rPr lang="tr-TR" dirty="0" err="1">
                <a:latin typeface="Arial Black" pitchFamily="34" charset="0"/>
              </a:rPr>
              <a:t>servikste</a:t>
            </a:r>
            <a:r>
              <a:rPr lang="tr-TR" dirty="0">
                <a:latin typeface="Arial Black" pitchFamily="34" charset="0"/>
              </a:rPr>
              <a:t> sınırlı tümör</a:t>
            </a: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>
                <a:latin typeface="Arial Black" pitchFamily="34" charset="0"/>
              </a:rPr>
              <a:t>6. Pelvik lenf nodu metastazına dair bulgu olmaması</a:t>
            </a:r>
          </a:p>
          <a:p>
            <a:r>
              <a:rPr lang="tr-TR" dirty="0">
                <a:latin typeface="Arial Black" pitchFamily="34" charset="0"/>
              </a:rPr>
              <a:t>(MR,Pet CT -)</a:t>
            </a: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>
                <a:latin typeface="Arial Black" pitchFamily="34" charset="0"/>
              </a:rPr>
              <a:t>7. Daha önceden bilinen </a:t>
            </a:r>
            <a:r>
              <a:rPr lang="tr-TR" dirty="0" err="1">
                <a:latin typeface="Arial Black" pitchFamily="34" charset="0"/>
              </a:rPr>
              <a:t>infertilite</a:t>
            </a:r>
            <a:r>
              <a:rPr lang="tr-TR" dirty="0">
                <a:latin typeface="Arial Black" pitchFamily="34" charset="0"/>
              </a:rPr>
              <a:t> öyküsünün olmaması</a:t>
            </a:r>
          </a:p>
        </p:txBody>
      </p:sp>
      <p:sp>
        <p:nvSpPr>
          <p:cNvPr id="3075" name="Text Box 6"/>
          <p:cNvSpPr txBox="1">
            <a:spLocks noChangeArrowheads="1"/>
          </p:cNvSpPr>
          <p:nvPr/>
        </p:nvSpPr>
        <p:spPr bwMode="auto">
          <a:xfrm>
            <a:off x="1000125" y="333375"/>
            <a:ext cx="7460307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chemeClr val="accent6"/>
                </a:solidFill>
              </a:rPr>
              <a:t> </a:t>
            </a:r>
            <a:r>
              <a:rPr lang="tr-TR" sz="2800" b="1" dirty="0">
                <a:solidFill>
                  <a:srgbClr val="FF0000"/>
                </a:solidFill>
                <a:latin typeface="Arial Black" pitchFamily="34" charset="0"/>
              </a:rPr>
              <a:t>TRAKELEKTOMİ İÇİN HASTA SEÇİMİ</a:t>
            </a:r>
          </a:p>
        </p:txBody>
      </p:sp>
    </p:spTree>
    <p:extLst>
      <p:ext uri="{BB962C8B-B14F-4D97-AF65-F5344CB8AC3E}">
        <p14:creationId xmlns:p14="http://schemas.microsoft.com/office/powerpoint/2010/main" val="3983361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5698976" cy="2548879"/>
          </a:xfrm>
        </p:spPr>
        <p:txBody>
          <a:bodyPr>
            <a:normAutofit fontScale="70000" lnSpcReduction="20000"/>
          </a:bodyPr>
          <a:lstStyle/>
          <a:p>
            <a:r>
              <a:rPr lang="tr-TR" b="1" dirty="0"/>
              <a:t>Dargent operasyonu(radikal vajinal trakalektomi+ L/S pelvik lenfadenektomi</a:t>
            </a:r>
          </a:p>
          <a:p>
            <a:r>
              <a:rPr lang="tr-TR" b="1" dirty="0"/>
              <a:t>Basit trakelektomi veya konizasyon</a:t>
            </a:r>
          </a:p>
          <a:p>
            <a:r>
              <a:rPr lang="tr-TR" b="1" dirty="0"/>
              <a:t>NACT sonrası konservatif cerrahi</a:t>
            </a:r>
          </a:p>
          <a:p>
            <a:r>
              <a:rPr lang="tr-TR" b="1" dirty="0"/>
              <a:t>L/T ile radikal trakelektomi</a:t>
            </a:r>
          </a:p>
          <a:p>
            <a:r>
              <a:rPr lang="tr-TR" b="1" dirty="0"/>
              <a:t>L/S radikal trakelektomi</a:t>
            </a:r>
          </a:p>
          <a:p>
            <a:r>
              <a:rPr lang="tr-TR" b="1" dirty="0"/>
              <a:t>Robotik radikal trakelektomi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6749"/>
            <a:ext cx="9124950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237312"/>
            <a:ext cx="1838325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33056"/>
            <a:ext cx="806489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969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Arial Black" pitchFamily="34" charset="0"/>
              </a:rPr>
              <a:t>Basit trakelektomi veya konizasyon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686031" y="1484784"/>
            <a:ext cx="5904656" cy="136815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tx1"/>
                </a:solidFill>
              </a:rPr>
              <a:t>230 OLGU</a:t>
            </a:r>
          </a:p>
          <a:p>
            <a:pPr algn="ctr"/>
            <a:r>
              <a:rPr lang="tr-TR" sz="2800" b="1" dirty="0">
                <a:solidFill>
                  <a:schemeClr val="tx1"/>
                </a:solidFill>
              </a:rPr>
              <a:t>LVSİ (+)  71 hasta </a:t>
            </a:r>
          </a:p>
          <a:p>
            <a:pPr algn="ctr"/>
            <a:r>
              <a:rPr lang="tr-TR" sz="2800" b="1" dirty="0">
                <a:solidFill>
                  <a:schemeClr val="tx1"/>
                </a:solidFill>
              </a:rPr>
              <a:t>Evre 1A1-1A2</a:t>
            </a:r>
          </a:p>
        </p:txBody>
      </p:sp>
      <p:sp>
        <p:nvSpPr>
          <p:cNvPr id="5" name="Down Arrow 4"/>
          <p:cNvSpPr/>
          <p:nvPr/>
        </p:nvSpPr>
        <p:spPr>
          <a:xfrm>
            <a:off x="4572000" y="3068960"/>
            <a:ext cx="216024" cy="432048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Rounded Rectangle 5"/>
          <p:cNvSpPr/>
          <p:nvPr/>
        </p:nvSpPr>
        <p:spPr>
          <a:xfrm>
            <a:off x="3023828" y="3504073"/>
            <a:ext cx="3240360" cy="79208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solidFill>
                  <a:schemeClr val="tx1"/>
                </a:solidFill>
              </a:rPr>
              <a:t>4/230 rekkürrens(1 nodal,3 lokal rekkürrens ,%1.7)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4788024" y="4296161"/>
            <a:ext cx="0" cy="610535"/>
          </a:xfrm>
          <a:prstGeom prst="straightConnector1">
            <a:avLst/>
          </a:prstGeom>
          <a:ln w="666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3509881" y="4909997"/>
            <a:ext cx="2556285" cy="129767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b="1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b="1" dirty="0">
                <a:solidFill>
                  <a:schemeClr val="tx1"/>
                </a:solidFill>
              </a:rPr>
              <a:t>3 lokal rekkürrens(2 hasta LVSI+,1 hasta LVSI negatif)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b="1" dirty="0">
                <a:solidFill>
                  <a:schemeClr val="tx1"/>
                </a:solidFill>
              </a:rPr>
              <a:t>1 nodal rekürrens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571" y="6229482"/>
            <a:ext cx="3278485" cy="628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8018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</TotalTime>
  <Words>1951</Words>
  <Application>Microsoft Office PowerPoint</Application>
  <PresentationFormat>Ekran Gösterisi (4:3)</PresentationFormat>
  <Paragraphs>394</Paragraphs>
  <Slides>49</Slides>
  <Notes>12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49</vt:i4>
      </vt:variant>
    </vt:vector>
  </HeadingPairs>
  <TitlesOfParts>
    <vt:vector size="58" baseType="lpstr">
      <vt:lpstr>AdvOT863180fb</vt:lpstr>
      <vt:lpstr>AdvPS44A44B</vt:lpstr>
      <vt:lpstr>Arial</vt:lpstr>
      <vt:lpstr>Arial Black</vt:lpstr>
      <vt:lpstr>Calibri</vt:lpstr>
      <vt:lpstr>Comic Sans MS</vt:lpstr>
      <vt:lpstr>Tahoma</vt:lpstr>
      <vt:lpstr>Wingdings</vt:lpstr>
      <vt:lpstr>Office Theme</vt:lpstr>
      <vt:lpstr>JİNEKOLOJİK KANSERLERDE FERTİLİTE KORUYUCU CERRAHİ YÖNTEMLER</vt:lpstr>
      <vt:lpstr>PowerPoint Sunusu</vt:lpstr>
      <vt:lpstr>SERVİKS KANSERİNDE  FERTİLİTE KORUYUCU CERRAHİ</vt:lpstr>
      <vt:lpstr>CERRAHİ</vt:lpstr>
      <vt:lpstr>Evre IA1(&lt;3mm) </vt:lpstr>
      <vt:lpstr>Evre IA2(3-5mm) </vt:lpstr>
      <vt:lpstr>PowerPoint Sunusu</vt:lpstr>
      <vt:lpstr>PowerPoint Sunusu</vt:lpstr>
      <vt:lpstr>Basit trakelektomi veya konizasyon</vt:lpstr>
      <vt:lpstr>Dargent operasyonu</vt:lpstr>
      <vt:lpstr>Laparotomik radikal trakelektomi</vt:lpstr>
      <vt:lpstr>Laparoskopik radikal trakelektomi</vt:lpstr>
      <vt:lpstr>Robotik radikal trakelektomi</vt:lpstr>
      <vt:lpstr>Neoadjuvan KT sonrası fertilite koruyucu cerrahi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NEOADJUVAN KT</vt:lpstr>
      <vt:lpstr>PowerPoint Sunusu</vt:lpstr>
      <vt:lpstr>PowerPoint Sunusu</vt:lpstr>
      <vt:lpstr>SENTİNEL HARİTALANDIRMA YÖNTEMLERİ</vt:lpstr>
      <vt:lpstr>PowerPoint Sunusu</vt:lpstr>
      <vt:lpstr>Reproduktif dönemde endometrium kanseri</vt:lpstr>
      <vt:lpstr>  ENDOMETRİUM KANSERİNDE FERTİLİTE KORUYUCU YÖNTEMLER </vt:lpstr>
      <vt:lpstr>PowerPoint Sunusu</vt:lpstr>
      <vt:lpstr>PowerPoint Sunusu</vt:lpstr>
      <vt:lpstr>HİSTERESKOPİK REZEKSİYON SONRASI PROGESTİN</vt:lpstr>
      <vt:lpstr>PowerPoint Sunusu</vt:lpstr>
      <vt:lpstr>Hangi medikal tedavi?</vt:lpstr>
      <vt:lpstr>PowerPoint Sunusu</vt:lpstr>
      <vt:lpstr>PowerPoint Sunusu</vt:lpstr>
      <vt:lpstr>PowerPoint Sunusu</vt:lpstr>
      <vt:lpstr>OVER TÜMÖRLERİNDE FERTİLİTE KORUYUCU CERRAHİ</vt:lpstr>
      <vt:lpstr>PowerPoint Sunusu</vt:lpstr>
      <vt:lpstr>BORDERLİNE OVER TÜMÖRLERİNDE SURVİVAL VE REKKÜRRENS</vt:lpstr>
      <vt:lpstr>PowerPoint Sunusu</vt:lpstr>
      <vt:lpstr>PowerPoint Sunusu</vt:lpstr>
      <vt:lpstr>PowerPoint Sunusu</vt:lpstr>
      <vt:lpstr>PowerPoint Sunusu</vt:lpstr>
      <vt:lpstr>Germ hücreli tümörlerde fertilite koruyucu cerrahi</vt:lpstr>
      <vt:lpstr>sonuç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JİNEKOLOJİK KANSERLERDE FERTİLİTE KORUYUCU CERRAHİ YÖNTEMLER</dc:title>
  <dc:creator>HASAN</dc:creator>
  <cp:lastModifiedBy>DJ ALPHA</cp:lastModifiedBy>
  <cp:revision>115</cp:revision>
  <dcterms:created xsi:type="dcterms:W3CDTF">2017-03-08T18:50:28Z</dcterms:created>
  <dcterms:modified xsi:type="dcterms:W3CDTF">2017-04-11T19:06:19Z</dcterms:modified>
</cp:coreProperties>
</file>