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48"/>
  </p:notesMasterIdLst>
  <p:sldIdLst>
    <p:sldId id="467" r:id="rId2"/>
    <p:sldId id="469" r:id="rId3"/>
    <p:sldId id="258" r:id="rId4"/>
    <p:sldId id="436" r:id="rId5"/>
    <p:sldId id="334" r:id="rId6"/>
    <p:sldId id="332" r:id="rId7"/>
    <p:sldId id="465" r:id="rId8"/>
    <p:sldId id="473" r:id="rId9"/>
    <p:sldId id="470" r:id="rId10"/>
    <p:sldId id="460" r:id="rId11"/>
    <p:sldId id="461" r:id="rId12"/>
    <p:sldId id="462" r:id="rId13"/>
    <p:sldId id="468" r:id="rId14"/>
    <p:sldId id="452" r:id="rId15"/>
    <p:sldId id="471" r:id="rId16"/>
    <p:sldId id="346" r:id="rId17"/>
    <p:sldId id="442" r:id="rId18"/>
    <p:sldId id="358" r:id="rId19"/>
    <p:sldId id="359" r:id="rId20"/>
    <p:sldId id="360" r:id="rId21"/>
    <p:sldId id="439" r:id="rId22"/>
    <p:sldId id="441" r:id="rId23"/>
    <p:sldId id="444" r:id="rId24"/>
    <p:sldId id="364" r:id="rId25"/>
    <p:sldId id="455" r:id="rId26"/>
    <p:sldId id="456" r:id="rId27"/>
    <p:sldId id="445" r:id="rId28"/>
    <p:sldId id="366" r:id="rId29"/>
    <p:sldId id="446" r:id="rId30"/>
    <p:sldId id="377" r:id="rId31"/>
    <p:sldId id="447" r:id="rId32"/>
    <p:sldId id="367" r:id="rId33"/>
    <p:sldId id="472" r:id="rId34"/>
    <p:sldId id="368" r:id="rId35"/>
    <p:sldId id="379" r:id="rId36"/>
    <p:sldId id="373" r:id="rId37"/>
    <p:sldId id="409" r:id="rId38"/>
    <p:sldId id="448" r:id="rId39"/>
    <p:sldId id="405" r:id="rId40"/>
    <p:sldId id="406" r:id="rId41"/>
    <p:sldId id="449" r:id="rId42"/>
    <p:sldId id="426" r:id="rId43"/>
    <p:sldId id="450" r:id="rId44"/>
    <p:sldId id="428" r:id="rId45"/>
    <p:sldId id="388" r:id="rId46"/>
    <p:sldId id="411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029" autoAdjust="0"/>
  </p:normalViewPr>
  <p:slideViewPr>
    <p:cSldViewPr>
      <p:cViewPr varScale="1">
        <p:scale>
          <a:sx n="85" d="100"/>
          <a:sy n="85" d="100"/>
        </p:scale>
        <p:origin x="-9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4FF85-9B74-4E79-9751-3E5DD53AE1D0}" type="datetimeFigureOut">
              <a:rPr lang="tr-TR" smtClean="0"/>
              <a:pPr/>
              <a:t>19.3.2017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CE859-D7AA-430E-9105-D382776BBA1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11656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EH de </a:t>
            </a:r>
            <a:r>
              <a:rPr lang="tr-TR" dirty="0" err="1"/>
              <a:t>Gland</a:t>
            </a:r>
            <a:r>
              <a:rPr lang="tr-TR" dirty="0"/>
              <a:t> / </a:t>
            </a:r>
            <a:r>
              <a:rPr lang="tr-TR" dirty="0" err="1"/>
              <a:t>Stroma</a:t>
            </a:r>
            <a:r>
              <a:rPr lang="tr-TR" dirty="0"/>
              <a:t> oranı artmıştır. </a:t>
            </a:r>
            <a:r>
              <a:rPr lang="tr-TR" dirty="0" err="1"/>
              <a:t>Etioloji</a:t>
            </a:r>
            <a:r>
              <a:rPr lang="tr-TR" dirty="0"/>
              <a:t> de her türlü karşılanmamış</a:t>
            </a:r>
            <a:r>
              <a:rPr lang="tr-TR" baseline="0" dirty="0"/>
              <a:t> östrojen sorumludur. PCOS </a:t>
            </a:r>
            <a:r>
              <a:rPr lang="tr-TR" baseline="0" dirty="0" err="1"/>
              <a:t>Obesite</a:t>
            </a:r>
            <a:r>
              <a:rPr lang="tr-TR" baseline="0" dirty="0"/>
              <a:t> </a:t>
            </a:r>
            <a:r>
              <a:rPr lang="tr-TR" baseline="0" dirty="0" err="1"/>
              <a:t>Granulosa</a:t>
            </a:r>
            <a:r>
              <a:rPr lang="tr-TR" baseline="0" dirty="0"/>
              <a:t> </a:t>
            </a:r>
            <a:r>
              <a:rPr lang="tr-TR" baseline="0" dirty="0" err="1"/>
              <a:t>Hucreli</a:t>
            </a:r>
            <a:r>
              <a:rPr lang="tr-TR" baseline="0" dirty="0"/>
              <a:t> </a:t>
            </a:r>
            <a:r>
              <a:rPr lang="tr-TR" baseline="0" dirty="0" err="1"/>
              <a:t>tn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Basit/</a:t>
            </a:r>
            <a:r>
              <a:rPr lang="tr-TR" baseline="0" dirty="0"/>
              <a:t> kompleks ayırımı </a:t>
            </a:r>
            <a:r>
              <a:rPr lang="tr-TR" baseline="0" dirty="0" err="1"/>
              <a:t>stroma</a:t>
            </a:r>
            <a:r>
              <a:rPr lang="tr-TR" baseline="0" dirty="0"/>
              <a:t> ile </a:t>
            </a:r>
            <a:r>
              <a:rPr lang="tr-TR" baseline="0" dirty="0" err="1"/>
              <a:t>glandlar</a:t>
            </a:r>
            <a:r>
              <a:rPr lang="tr-TR" baseline="0" dirty="0"/>
              <a:t> arasındaki yapısal </a:t>
            </a:r>
            <a:r>
              <a:rPr lang="tr-TR" baseline="0" dirty="0" err="1"/>
              <a:t>paterni</a:t>
            </a:r>
            <a:r>
              <a:rPr lang="tr-TR" baseline="0" dirty="0"/>
              <a:t>. </a:t>
            </a:r>
            <a:r>
              <a:rPr lang="tr-TR" baseline="0" dirty="0" err="1"/>
              <a:t>Atipi</a:t>
            </a:r>
            <a:r>
              <a:rPr lang="tr-TR" baseline="0" dirty="0"/>
              <a:t> ise </a:t>
            </a:r>
            <a:r>
              <a:rPr lang="tr-TR" baseline="0" dirty="0" err="1"/>
              <a:t>nuklear</a:t>
            </a:r>
            <a:r>
              <a:rPr lang="tr-TR" baseline="0" dirty="0"/>
              <a:t> </a:t>
            </a:r>
            <a:r>
              <a:rPr lang="tr-TR" baseline="0" dirty="0" err="1"/>
              <a:t>atipi</a:t>
            </a:r>
            <a:r>
              <a:rPr lang="tr-TR" baseline="0" dirty="0"/>
              <a:t> varlığına ve yokluğuna göre isimlendirilir. Normalde </a:t>
            </a:r>
            <a:r>
              <a:rPr lang="tr-TR" baseline="0" dirty="0" err="1"/>
              <a:t>gland</a:t>
            </a:r>
            <a:r>
              <a:rPr lang="tr-TR" baseline="0" dirty="0"/>
              <a:t>/ </a:t>
            </a:r>
            <a:r>
              <a:rPr lang="tr-TR" baseline="0" dirty="0" err="1"/>
              <a:t>stroma</a:t>
            </a:r>
            <a:r>
              <a:rPr lang="tr-TR" baseline="0" dirty="0"/>
              <a:t> oranı %50 den azdır.  Dağınık şekilde ve </a:t>
            </a:r>
            <a:r>
              <a:rPr lang="tr-TR" baseline="0" dirty="0" err="1"/>
              <a:t>mitotik</a:t>
            </a:r>
            <a:r>
              <a:rPr lang="tr-TR" baseline="0" dirty="0"/>
              <a:t> olarak </a:t>
            </a:r>
            <a:r>
              <a:rPr lang="tr-TR" baseline="0" dirty="0" err="1"/>
              <a:t>aktiv</a:t>
            </a:r>
            <a:r>
              <a:rPr lang="tr-TR" baseline="0" dirty="0"/>
              <a:t> değiller.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5 gruba </a:t>
            </a:r>
            <a:r>
              <a:rPr lang="tr-TR" dirty="0" err="1"/>
              <a:t>ayrılmıiş</a:t>
            </a:r>
            <a:r>
              <a:rPr lang="tr-TR" dirty="0"/>
              <a:t>. Normal </a:t>
            </a:r>
            <a:r>
              <a:rPr lang="tr-TR" dirty="0" err="1"/>
              <a:t>atipisiz</a:t>
            </a:r>
            <a:r>
              <a:rPr lang="tr-TR" dirty="0"/>
              <a:t>,</a:t>
            </a:r>
            <a:r>
              <a:rPr lang="tr-TR" baseline="0" dirty="0"/>
              <a:t> </a:t>
            </a:r>
            <a:r>
              <a:rPr lang="tr-TR" baseline="0" dirty="0" err="1"/>
              <a:t>atipili</a:t>
            </a:r>
            <a:r>
              <a:rPr lang="tr-TR" baseline="0" dirty="0"/>
              <a:t>, kanser ve yetersiz materyal. 3 </a:t>
            </a:r>
            <a:r>
              <a:rPr lang="tr-TR" baseline="0" dirty="0" err="1"/>
              <a:t>patalogtan</a:t>
            </a:r>
            <a:r>
              <a:rPr lang="tr-TR" baseline="0" dirty="0"/>
              <a:t> 2 si hemfikirse tanı konulmuş.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Tedavi ile </a:t>
            </a:r>
            <a:r>
              <a:rPr lang="tr-TR" dirty="0" err="1"/>
              <a:t>atipisiz</a:t>
            </a:r>
            <a:r>
              <a:rPr lang="tr-TR" dirty="0"/>
              <a:t> </a:t>
            </a:r>
            <a:r>
              <a:rPr lang="tr-TR" dirty="0" err="1"/>
              <a:t>hiperplaziler</a:t>
            </a:r>
            <a:r>
              <a:rPr lang="tr-TR" dirty="0"/>
              <a:t> 6 ayda %90-95</a:t>
            </a:r>
            <a:r>
              <a:rPr lang="tr-TR" baseline="0" dirty="0"/>
              <a:t> </a:t>
            </a:r>
            <a:r>
              <a:rPr lang="tr-TR" baseline="0" dirty="0" err="1"/>
              <a:t>regrese</a:t>
            </a:r>
            <a:r>
              <a:rPr lang="tr-TR" baseline="0" dirty="0"/>
              <a:t> olur. </a:t>
            </a:r>
            <a:r>
              <a:rPr lang="tr-TR" baseline="0" dirty="0" err="1"/>
              <a:t>Atipililerde</a:t>
            </a:r>
            <a:r>
              <a:rPr lang="tr-TR" baseline="0" dirty="0"/>
              <a:t> 8 ayda tedavi ile </a:t>
            </a:r>
            <a:r>
              <a:rPr lang="tr-TR" baseline="0"/>
              <a:t>regres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742950" lvl="2" indent="-342900">
              <a:buFont typeface="Wingdings" pitchFamily="2" charset="2"/>
              <a:buChar char="§"/>
            </a:pPr>
            <a:r>
              <a:rPr lang="tr-TR" dirty="0"/>
              <a:t>EH:  %0.6,  EIN :%19</a:t>
            </a:r>
          </a:p>
          <a:p>
            <a:pPr marL="742950" lvl="2" indent="-342900">
              <a:buFont typeface="Wingdings" pitchFamily="2" charset="2"/>
              <a:buChar char="§"/>
            </a:pPr>
            <a:r>
              <a:rPr lang="tr-TR" dirty="0"/>
              <a:t>WHO </a:t>
            </a:r>
            <a:r>
              <a:rPr lang="tr-TR" dirty="0" err="1"/>
              <a:t>Atipisiz</a:t>
            </a:r>
            <a:r>
              <a:rPr lang="tr-TR" dirty="0"/>
              <a:t> </a:t>
            </a:r>
            <a:r>
              <a:rPr lang="tr-TR" dirty="0" err="1"/>
              <a:t>hiperplasia</a:t>
            </a:r>
            <a:r>
              <a:rPr lang="tr-TR" dirty="0"/>
              <a:t> %2,  </a:t>
            </a:r>
            <a:r>
              <a:rPr lang="tr-TR" dirty="0" err="1"/>
              <a:t>Atipili</a:t>
            </a:r>
            <a:r>
              <a:rPr lang="tr-TR" dirty="0"/>
              <a:t> %13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Basit/</a:t>
            </a:r>
            <a:r>
              <a:rPr lang="tr-TR" baseline="0" dirty="0"/>
              <a:t> kompleks ayırımı </a:t>
            </a:r>
            <a:r>
              <a:rPr lang="tr-TR" baseline="0" dirty="0" err="1"/>
              <a:t>stroma</a:t>
            </a:r>
            <a:r>
              <a:rPr lang="tr-TR" baseline="0" dirty="0"/>
              <a:t> ile </a:t>
            </a:r>
            <a:r>
              <a:rPr lang="tr-TR" baseline="0" dirty="0" err="1"/>
              <a:t>glandlar</a:t>
            </a:r>
            <a:r>
              <a:rPr lang="tr-TR" baseline="0" dirty="0"/>
              <a:t> arasındaki yapısal </a:t>
            </a:r>
            <a:r>
              <a:rPr lang="tr-TR" baseline="0" dirty="0" err="1"/>
              <a:t>paterni</a:t>
            </a:r>
            <a:r>
              <a:rPr lang="tr-TR" baseline="0" dirty="0"/>
              <a:t>. </a:t>
            </a:r>
            <a:r>
              <a:rPr lang="tr-TR" baseline="0" dirty="0" err="1"/>
              <a:t>Atipi</a:t>
            </a:r>
            <a:r>
              <a:rPr lang="tr-TR" baseline="0" dirty="0"/>
              <a:t> ise </a:t>
            </a:r>
            <a:r>
              <a:rPr lang="tr-TR" baseline="0" dirty="0" err="1"/>
              <a:t>nuklear</a:t>
            </a:r>
            <a:r>
              <a:rPr lang="tr-TR" baseline="0" dirty="0"/>
              <a:t> </a:t>
            </a:r>
            <a:r>
              <a:rPr lang="tr-TR" baseline="0" dirty="0" err="1"/>
              <a:t>atipi</a:t>
            </a:r>
            <a:r>
              <a:rPr lang="tr-TR" baseline="0" dirty="0"/>
              <a:t> varlığına ve yokluğuna göre isimlendirilir. Normalde </a:t>
            </a:r>
            <a:r>
              <a:rPr lang="tr-TR" baseline="0" dirty="0" err="1"/>
              <a:t>gland</a:t>
            </a:r>
            <a:r>
              <a:rPr lang="tr-TR" baseline="0" dirty="0"/>
              <a:t>/ </a:t>
            </a:r>
            <a:r>
              <a:rPr lang="tr-TR" baseline="0" dirty="0" err="1"/>
              <a:t>stroma</a:t>
            </a:r>
            <a:r>
              <a:rPr lang="tr-TR" baseline="0" dirty="0"/>
              <a:t> oranı %50 den azdır.  Dağınık şekilde ve </a:t>
            </a:r>
            <a:r>
              <a:rPr lang="tr-TR" baseline="0" dirty="0" err="1"/>
              <a:t>mitotik</a:t>
            </a:r>
            <a:r>
              <a:rPr lang="tr-TR" baseline="0" dirty="0"/>
              <a:t> olarak </a:t>
            </a:r>
            <a:r>
              <a:rPr lang="tr-TR" baseline="0" dirty="0" err="1"/>
              <a:t>aktiv</a:t>
            </a:r>
            <a:r>
              <a:rPr lang="tr-TR" baseline="0" dirty="0"/>
              <a:t> değiller.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7 günlük tedavide regresyon %82</a:t>
            </a:r>
            <a:r>
              <a:rPr lang="tr-TR" baseline="0" dirty="0"/>
              <a:t> , 10 günde %98, 13 günde % 100 regresyon oranları bildirilmiş.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35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/>
              <a:t>Tamoksifen</a:t>
            </a:r>
            <a:r>
              <a:rPr lang="tr-TR" dirty="0"/>
              <a:t> kullanımında </a:t>
            </a:r>
            <a:r>
              <a:rPr lang="tr-TR" dirty="0" err="1"/>
              <a:t>Endometrium</a:t>
            </a:r>
            <a:r>
              <a:rPr lang="tr-TR" baseline="0" dirty="0"/>
              <a:t> kanseri gelişme RR: 4-7 </a:t>
            </a:r>
            <a:r>
              <a:rPr lang="tr-TR" baseline="0" dirty="0" err="1"/>
              <a:t>Uterusda</a:t>
            </a:r>
            <a:r>
              <a:rPr lang="tr-TR" baseline="0" dirty="0"/>
              <a:t> </a:t>
            </a:r>
            <a:r>
              <a:rPr lang="tr-TR" baseline="0" dirty="0" err="1"/>
              <a:t>östrojenik</a:t>
            </a:r>
            <a:r>
              <a:rPr lang="tr-TR" baseline="0" dirty="0"/>
              <a:t> etki gösterir. </a:t>
            </a:r>
            <a:r>
              <a:rPr lang="tr-TR" baseline="0" dirty="0" err="1"/>
              <a:t>Subendometrial</a:t>
            </a:r>
            <a:r>
              <a:rPr lang="tr-TR" baseline="0" dirty="0"/>
              <a:t> kalınlaşma sıktır ve EK kalınmış izlenimi verir. Daha çok polip gelişimi izlenir. Kanama durumunda </a:t>
            </a:r>
            <a:r>
              <a:rPr lang="tr-TR" baseline="0" dirty="0" err="1"/>
              <a:t>sonohisterografi</a:t>
            </a:r>
            <a:r>
              <a:rPr lang="tr-TR" baseline="0" dirty="0"/>
              <a:t> polip ayırımı için yararlıdır.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CE859-D7AA-430E-9105-D382776BBA11}" type="slidenum">
              <a:rPr lang="tr-TR" smtClean="0"/>
              <a:pPr/>
              <a:t>42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19.3.2017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19.3.2017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19.3.2017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19.3.2017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19.3.2017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19.3.2017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19.3.2017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19.3.2017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19.3.2017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19.3.2017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E821-1D2E-4A61-AA56-0E7F781A36FA}" type="datetime1">
              <a:rPr lang="tr-TR" smtClean="0"/>
              <a:pPr/>
              <a:t>19.3.2017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Doç. Dr. Özgür AKBAYIR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0557E821-1D2E-4A61-AA56-0E7F781A36FA}" type="datetime1">
              <a:rPr lang="tr-TR" smtClean="0"/>
              <a:pPr/>
              <a:t>19.3.2017</a:t>
            </a:fld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tr-TR"/>
              <a:t>Doç. Dr. Özgür AKBAYIR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q=http://www.fetalsono.com/teachfiles/Tamox.lasso&amp;sa=U&amp;ei=8lNyU6v1EIaVhQeH7YHwCQ&amp;ved=0CEYQ9QEwDQ&amp;sig2=NNrPhYIi2Q72d7ACcMcS6w&amp;usg=AFQjCNG2zXobtxVOLK6NgKjYzxu1LP3SbA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42910" y="2204864"/>
            <a:ext cx="7772400" cy="1656183"/>
          </a:xfr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CC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rgbClr val="CC0000"/>
                </a:solidFill>
                <a:latin typeface="Tahoma" pitchFamily="34" charset="0"/>
              </a:defRPr>
            </a:lvl9pPr>
          </a:lstStyle>
          <a:p>
            <a:r>
              <a:rPr lang="tr-TR" sz="44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Endometrial</a:t>
            </a:r>
            <a:r>
              <a:rPr lang="tr-TR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Hiperplazilere </a:t>
            </a:r>
          </a:p>
          <a:p>
            <a:r>
              <a:rPr lang="tr-TR" sz="4400" i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Yaklaşım</a:t>
            </a:r>
            <a:endParaRPr lang="tr-TR" sz="4400" i="0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539552" y="4653136"/>
            <a:ext cx="7708023" cy="1296144"/>
          </a:xfrm>
        </p:spPr>
        <p:txBody>
          <a:bodyPr/>
          <a:lstStyle>
            <a:lvl1pPr marL="0" indent="0" algn="ctr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 sz="24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3600" b="1">
                <a:solidFill>
                  <a:schemeClr val="tx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800" b="1">
                <a:solidFill>
                  <a:schemeClr val="tx2"/>
                </a:solidFill>
                <a:latin typeface="+mn-lt"/>
              </a:defRPr>
            </a:lvl9pPr>
          </a:lstStyle>
          <a:p>
            <a:pPr algn="l"/>
            <a:endParaRPr lang="tr-TR" sz="2800" i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tr-TR" sz="2800" i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Dr. Özgür </a:t>
            </a:r>
            <a:r>
              <a:rPr lang="tr-TR" sz="2800" i="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Akbayır</a:t>
            </a:r>
            <a:endParaRPr lang="tr-TR" sz="2000" i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tr-TR" sz="1200" i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İstanbul Sağlık Bilimleri Üniversitesi. Kanuni Sultan Süleyman EAH,  </a:t>
            </a:r>
          </a:p>
          <a:p>
            <a:pPr algn="l"/>
            <a:r>
              <a:rPr lang="tr-TR" sz="1200" i="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Jinekolojik Onkoloji Kliniği  İstanbul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506" r="88975" b="63778"/>
          <a:stretch/>
        </p:blipFill>
        <p:spPr bwMode="auto">
          <a:xfrm>
            <a:off x="7236296" y="4653136"/>
            <a:ext cx="1653111" cy="1418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Metin kutusu"/>
          <p:cNvSpPr txBox="1"/>
          <p:nvPr/>
        </p:nvSpPr>
        <p:spPr>
          <a:xfrm>
            <a:off x="755576" y="54868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 </a:t>
            </a:r>
          </a:p>
        </p:txBody>
      </p:sp>
      <p:sp>
        <p:nvSpPr>
          <p:cNvPr id="14" name="13 Metin kutusu"/>
          <p:cNvSpPr txBox="1"/>
          <p:nvPr/>
        </p:nvSpPr>
        <p:spPr>
          <a:xfrm>
            <a:off x="611560" y="622429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19 Mart 2017 </a:t>
            </a:r>
            <a:endParaRPr lang="en-US" b="1" dirty="0"/>
          </a:p>
          <a:p>
            <a:r>
              <a:rPr lang="tr-TR" b="1" dirty="0"/>
              <a:t>TJOD İstanbul Şubesi Bilimsel Toplantısı</a:t>
            </a:r>
          </a:p>
        </p:txBody>
      </p:sp>
    </p:spTree>
    <p:extLst>
      <p:ext uri="{BB962C8B-B14F-4D97-AF65-F5344CB8AC3E}">
        <p14:creationId xmlns="" xmlns:p14="http://schemas.microsoft.com/office/powerpoint/2010/main" val="242477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58204" cy="91759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tr-TR" b="1" dirty="0"/>
              <a:t>EIN Sınıflaması </a:t>
            </a:r>
          </a:p>
        </p:txBody>
      </p:sp>
      <p:sp>
        <p:nvSpPr>
          <p:cNvPr id="23555" name="2 İçerik Yer Tutucusu"/>
          <p:cNvSpPr>
            <a:spLocks noGrp="1"/>
          </p:cNvSpPr>
          <p:nvPr>
            <p:ph idx="1"/>
          </p:nvPr>
        </p:nvSpPr>
        <p:spPr>
          <a:xfrm>
            <a:off x="301625" y="1527175"/>
            <a:ext cx="8504238" cy="4187825"/>
          </a:xfrm>
        </p:spPr>
        <p:txBody>
          <a:bodyPr>
            <a:normAutofit lnSpcReduction="10000"/>
          </a:bodyPr>
          <a:lstStyle/>
          <a:p>
            <a:pPr marL="320040" lvl="1" indent="0" eaLnBrk="1" hangingPunct="1">
              <a:buNone/>
              <a:defRPr/>
            </a:pPr>
            <a:r>
              <a:rPr lang="tr-TR" sz="2800" dirty="0" err="1"/>
              <a:t>Jinekopatologlar</a:t>
            </a:r>
            <a:r>
              <a:rPr lang="tr-TR" sz="2800" dirty="0"/>
              <a:t> tarafından 2003 de yayınlandı. </a:t>
            </a:r>
            <a:r>
              <a:rPr lang="tr-TR" sz="2800" dirty="0" err="1"/>
              <a:t>Morfometrik</a:t>
            </a:r>
            <a:r>
              <a:rPr lang="tr-TR" sz="2800" dirty="0"/>
              <a:t> ölçümler kullanılarak;</a:t>
            </a:r>
          </a:p>
          <a:p>
            <a:pPr lvl="2">
              <a:buNone/>
              <a:defRPr/>
            </a:pPr>
            <a:endParaRPr lang="tr-TR" dirty="0"/>
          </a:p>
          <a:p>
            <a:pPr marL="845820" lvl="2" indent="-342900">
              <a:buFont typeface="+mj-lt"/>
              <a:buAutoNum type="arabicPeriod"/>
              <a:defRPr/>
            </a:pPr>
            <a:r>
              <a:rPr lang="tr-TR" sz="2000" b="1" dirty="0"/>
              <a:t>Endometrial Hiperplazi. (Ca progresyon %0.6)</a:t>
            </a:r>
          </a:p>
          <a:p>
            <a:pPr lvl="3">
              <a:buFont typeface="Arial" panose="020B0604020202020204" pitchFamily="34" charset="0"/>
              <a:buChar char="‒"/>
              <a:defRPr/>
            </a:pPr>
            <a:r>
              <a:rPr lang="tr-TR" sz="2000" dirty="0"/>
              <a:t>Tüm basit hiperplaziler </a:t>
            </a:r>
          </a:p>
          <a:p>
            <a:pPr lvl="3">
              <a:buFont typeface="Arial" panose="020B0604020202020204" pitchFamily="34" charset="0"/>
              <a:buChar char="‒"/>
              <a:defRPr/>
            </a:pPr>
            <a:r>
              <a:rPr lang="tr-TR" sz="2000" dirty="0"/>
              <a:t>Bazı kompleks atipisiz hiperplaziler</a:t>
            </a:r>
          </a:p>
          <a:p>
            <a:pPr lvl="2">
              <a:buNone/>
              <a:defRPr/>
            </a:pPr>
            <a:endParaRPr lang="tr-TR" sz="2000" dirty="0"/>
          </a:p>
          <a:p>
            <a:pPr marL="960120" lvl="2" indent="-457200">
              <a:buFont typeface="+mj-lt"/>
              <a:buAutoNum type="arabicPeriod" startAt="2"/>
              <a:defRPr/>
            </a:pPr>
            <a:r>
              <a:rPr lang="tr-TR" sz="2000" b="1" dirty="0"/>
              <a:t>Endometrial intraepitelyal neoplazi (EIN). (Ca progresyon%19)</a:t>
            </a:r>
          </a:p>
          <a:p>
            <a:pPr lvl="3">
              <a:buFont typeface="Arial" panose="020B0604020202020204" pitchFamily="34" charset="0"/>
              <a:buChar char="‒"/>
              <a:defRPr/>
            </a:pPr>
            <a:r>
              <a:rPr lang="tr-TR" sz="2000" dirty="0"/>
              <a:t>Çoğu atipisiz kompleks hiperplaziler.</a:t>
            </a:r>
          </a:p>
          <a:p>
            <a:pPr lvl="3">
              <a:buFont typeface="Arial" panose="020B0604020202020204" pitchFamily="34" charset="0"/>
              <a:buChar char="‒"/>
              <a:defRPr/>
            </a:pPr>
            <a:r>
              <a:rPr lang="tr-TR" sz="2000" dirty="0"/>
              <a:t>Tüm atipili </a:t>
            </a:r>
            <a:r>
              <a:rPr lang="tr-TR" sz="2000" dirty="0" err="1"/>
              <a:t>hiperplaziler</a:t>
            </a:r>
            <a:r>
              <a:rPr lang="tr-TR" sz="2000" dirty="0"/>
              <a:t>  </a:t>
            </a:r>
          </a:p>
          <a:p>
            <a:pPr lvl="3" eaLnBrk="1" hangingPunct="1">
              <a:buNone/>
              <a:defRPr/>
            </a:pPr>
            <a:r>
              <a:rPr lang="tr-TR" sz="2400" dirty="0"/>
              <a:t>     </a:t>
            </a:r>
          </a:p>
          <a:p>
            <a:pPr eaLnBrk="1" hangingPunct="1">
              <a:defRPr/>
            </a:pPr>
            <a:endParaRPr lang="tr-TR" dirty="0"/>
          </a:p>
        </p:txBody>
      </p:sp>
      <p:sp>
        <p:nvSpPr>
          <p:cNvPr id="22532" name="3 Metin kutusu"/>
          <p:cNvSpPr txBox="1">
            <a:spLocks noChangeArrowheads="1"/>
          </p:cNvSpPr>
          <p:nvPr/>
        </p:nvSpPr>
        <p:spPr bwMode="auto">
          <a:xfrm>
            <a:off x="827584" y="6403230"/>
            <a:ext cx="80724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400" b="1" i="1" dirty="0">
                <a:solidFill>
                  <a:srgbClr val="00B0F0"/>
                </a:solidFill>
              </a:rPr>
              <a:t>Mutter GL. EIN: Will it bring order to chaos? Gynecol Oncol 2000;76:287-90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495325"/>
            <a:ext cx="8856984" cy="4525963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  <a:buNone/>
              <a:defRPr/>
            </a:pPr>
            <a:endParaRPr lang="tr-TR" sz="2400" dirty="0">
              <a:solidFill>
                <a:srgbClr val="C00000"/>
              </a:solidFill>
            </a:endParaRPr>
          </a:p>
          <a:p>
            <a:pPr marL="1050925" lvl="2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tr-TR" sz="2400" dirty="0"/>
              <a:t>Monoklonal büyüme</a:t>
            </a:r>
          </a:p>
          <a:p>
            <a:pPr marL="1050925" lvl="2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tr-TR" sz="2400" dirty="0"/>
              <a:t>Boyut &gt;1mm veya &gt;10 </a:t>
            </a:r>
            <a:r>
              <a:rPr lang="tr-TR" sz="2400" dirty="0" err="1"/>
              <a:t>gland</a:t>
            </a:r>
            <a:endParaRPr lang="tr-TR" sz="2400" dirty="0"/>
          </a:p>
          <a:p>
            <a:pPr marL="1050925" lvl="2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tr-TR" sz="2400" dirty="0" err="1"/>
              <a:t>Stromal</a:t>
            </a:r>
            <a:r>
              <a:rPr lang="tr-TR" sz="2400" dirty="0"/>
              <a:t> </a:t>
            </a:r>
            <a:r>
              <a:rPr lang="tr-TR" sz="2400" dirty="0" err="1"/>
              <a:t>volum</a:t>
            </a:r>
            <a:r>
              <a:rPr lang="tr-TR" sz="2400" dirty="0"/>
              <a:t>, total hacmin %55’inden az. </a:t>
            </a:r>
          </a:p>
          <a:p>
            <a:pPr marL="1050925" lvl="2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tr-TR" sz="2400" dirty="0"/>
              <a:t>Komşu normal </a:t>
            </a:r>
            <a:r>
              <a:rPr lang="tr-TR" sz="2400" dirty="0" err="1"/>
              <a:t>endometriyuma</a:t>
            </a:r>
            <a:r>
              <a:rPr lang="tr-TR" sz="2400" dirty="0"/>
              <a:t> göre hücresel değişiklik </a:t>
            </a:r>
          </a:p>
          <a:p>
            <a:pPr marL="1050925" lvl="2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tr-TR" sz="2400" dirty="0"/>
              <a:t>Kanser dışlanmalı</a:t>
            </a:r>
          </a:p>
          <a:p>
            <a:pPr>
              <a:lnSpc>
                <a:spcPct val="150000"/>
              </a:lnSpc>
            </a:pPr>
            <a:endParaRPr lang="tr-TR" sz="2400" dirty="0"/>
          </a:p>
        </p:txBody>
      </p:sp>
      <p:sp>
        <p:nvSpPr>
          <p:cNvPr id="2" name="Rectangle 1"/>
          <p:cNvSpPr/>
          <p:nvPr/>
        </p:nvSpPr>
        <p:spPr>
          <a:xfrm>
            <a:off x="467544" y="-249798"/>
            <a:ext cx="63346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2920" lvl="1" indent="-182880">
              <a:spcBef>
                <a:spcPct val="20000"/>
              </a:spcBef>
              <a:buClr>
                <a:srgbClr val="FF8600"/>
              </a:buClr>
              <a:defRPr/>
            </a:pPr>
            <a:endParaRPr lang="tr-TR" sz="4000" b="1" dirty="0">
              <a:solidFill>
                <a:srgbClr val="C00000"/>
              </a:solidFill>
            </a:endParaRPr>
          </a:p>
          <a:p>
            <a:pPr marL="502920" lvl="1" indent="-182880">
              <a:spcBef>
                <a:spcPct val="20000"/>
              </a:spcBef>
              <a:buClr>
                <a:srgbClr val="FF8600"/>
              </a:buClr>
              <a:defRPr/>
            </a:pPr>
            <a:r>
              <a:rPr lang="tr-TR" sz="4000" b="1" dirty="0">
                <a:solidFill>
                  <a:srgbClr val="FF8600"/>
                </a:solidFill>
              </a:rPr>
              <a:t>EİN Tanı kriterleri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71600" y="116632"/>
            <a:ext cx="7315200" cy="1154097"/>
          </a:xfrm>
        </p:spPr>
        <p:txBody>
          <a:bodyPr>
            <a:normAutofit/>
          </a:bodyPr>
          <a:lstStyle/>
          <a:p>
            <a:r>
              <a:rPr lang="tr-TR" b="1" dirty="0"/>
              <a:t>EİN    Avantaj/ Dezavantaj 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55576" y="1791337"/>
            <a:ext cx="8229600" cy="5526095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/>
              <a:t>Bazı merkezler dışında kullanılmıyor.Ölçüm  ve uygulama için tecrübe ve eğitim. </a:t>
            </a:r>
          </a:p>
          <a:p>
            <a:pPr marL="3429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/>
              <a:t>Farklı tedavi  seçenekleri uygulanabilecek olan atipik hiperplazilerle , atipisiz kompleks hiperplazileri aynı grupta toplamış olması.</a:t>
            </a:r>
          </a:p>
          <a:p>
            <a:pPr marL="3429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 err="1"/>
              <a:t>WHO’ya</a:t>
            </a:r>
            <a:r>
              <a:rPr lang="tr-TR" sz="2000" dirty="0"/>
              <a:t> göre </a:t>
            </a:r>
            <a:r>
              <a:rPr lang="tr-TR" sz="2000" dirty="0" err="1"/>
              <a:t>interobserver</a:t>
            </a:r>
            <a:r>
              <a:rPr lang="tr-TR" sz="2000" dirty="0"/>
              <a:t> </a:t>
            </a:r>
            <a:r>
              <a:rPr lang="tr-TR" sz="2000" dirty="0" err="1"/>
              <a:t>varyans</a:t>
            </a:r>
            <a:r>
              <a:rPr lang="tr-TR" sz="2000" dirty="0"/>
              <a:t> daha az . </a:t>
            </a:r>
          </a:p>
          <a:p>
            <a:pPr marL="3429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000" dirty="0"/>
              <a:t>EIN kanser </a:t>
            </a:r>
            <a:r>
              <a:rPr lang="tr-TR" sz="2000" dirty="0" err="1"/>
              <a:t>progresyonunu</a:t>
            </a:r>
            <a:r>
              <a:rPr lang="tr-TR" sz="2000" dirty="0"/>
              <a:t> WHO ya göre daha iyi tahmin ediyor.</a:t>
            </a:r>
          </a:p>
          <a:p>
            <a:pPr marL="342900" lvl="1" indent="-342900">
              <a:buNone/>
            </a:pPr>
            <a:endParaRPr lang="tr-TR" sz="2000" i="1" dirty="0"/>
          </a:p>
          <a:p>
            <a:pPr marL="342900" lvl="1" indent="-342900">
              <a:buNone/>
            </a:pPr>
            <a:endParaRPr lang="tr-TR" sz="1600" i="1" dirty="0"/>
          </a:p>
          <a:p>
            <a:pPr marL="342900" lvl="1" indent="-342900">
              <a:buNone/>
            </a:pPr>
            <a:endParaRPr lang="tr-TR" sz="1600" i="1" dirty="0"/>
          </a:p>
          <a:p>
            <a:pPr marL="342900" lvl="1" indent="-342900">
              <a:buNone/>
            </a:pPr>
            <a:endParaRPr lang="tr-TR" sz="1600" i="1" dirty="0"/>
          </a:p>
          <a:p>
            <a:pPr marL="342900" lvl="1" indent="-342900">
              <a:buNone/>
            </a:pPr>
            <a:endParaRPr lang="tr-TR" sz="1600" i="1" dirty="0"/>
          </a:p>
          <a:p>
            <a:pPr marL="342900" lvl="1" indent="-342900">
              <a:buNone/>
            </a:pPr>
            <a:r>
              <a:rPr lang="tr-TR" sz="1400" b="1" i="1" dirty="0">
                <a:solidFill>
                  <a:srgbClr val="00B0F0"/>
                </a:solidFill>
              </a:rPr>
              <a:t>Baak JP, Cancer 2005 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44624"/>
            <a:ext cx="7315200" cy="1154097"/>
          </a:xfrm>
        </p:spPr>
        <p:txBody>
          <a:bodyPr>
            <a:normAutofit/>
          </a:bodyPr>
          <a:lstStyle/>
          <a:p>
            <a:r>
              <a:rPr lang="tr-TR" b="1" dirty="0"/>
              <a:t>Revize WHO 2014 Sınıflaması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2287413"/>
            <a:ext cx="8229600" cy="4525963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tr-TR" sz="1400" b="1" dirty="0"/>
              <a:t>    </a:t>
            </a:r>
            <a:endParaRPr lang="tr-TR" sz="1400" dirty="0"/>
          </a:p>
          <a:p>
            <a:pPr marL="441325" indent="-395288" fontAlgn="base"/>
            <a:r>
              <a:rPr lang="tr-TR" sz="3600" dirty="0" err="1"/>
              <a:t>Atipisiz</a:t>
            </a:r>
            <a:r>
              <a:rPr lang="tr-TR" sz="3600" dirty="0"/>
              <a:t> EH</a:t>
            </a:r>
          </a:p>
          <a:p>
            <a:pPr marL="441325" indent="-395288" fontAlgn="base"/>
            <a:r>
              <a:rPr lang="tr-TR" sz="3600" dirty="0" err="1"/>
              <a:t>Atipili</a:t>
            </a:r>
            <a:r>
              <a:rPr lang="tr-TR" sz="3600" dirty="0"/>
              <a:t>    EH</a:t>
            </a:r>
            <a:endParaRPr lang="tr-TR" sz="1200" dirty="0"/>
          </a:p>
          <a:p>
            <a:endParaRPr lang="tr-TR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47664" y="2060848"/>
            <a:ext cx="5904656" cy="2249424"/>
          </a:xfrm>
        </p:spPr>
        <p:txBody>
          <a:bodyPr>
            <a:noAutofit/>
          </a:bodyPr>
          <a:lstStyle/>
          <a:p>
            <a:r>
              <a:rPr lang="tr-TR" sz="5400" b="1" dirty="0" err="1"/>
              <a:t>Endometrial</a:t>
            </a:r>
            <a:r>
              <a:rPr lang="tr-TR" sz="5400" b="1" dirty="0"/>
              <a:t> </a:t>
            </a:r>
            <a:r>
              <a:rPr lang="tr-TR" sz="5400" b="1" dirty="0" err="1"/>
              <a:t>Hiperplazilerde</a:t>
            </a:r>
            <a:r>
              <a:rPr lang="tr-TR" sz="5400" b="1" dirty="0"/>
              <a:t> tedavi ne olmalı? </a:t>
            </a:r>
            <a:endParaRPr lang="tr-TR" sz="2800" b="1" dirty="0"/>
          </a:p>
          <a:p>
            <a:endParaRPr lang="en-US" sz="5400" b="1" dirty="0"/>
          </a:p>
        </p:txBody>
      </p:sp>
    </p:spTree>
    <p:extLst>
      <p:ext uri="{BB962C8B-B14F-4D97-AF65-F5344CB8AC3E}">
        <p14:creationId xmlns="" xmlns:p14="http://schemas.microsoft.com/office/powerpoint/2010/main" val="4960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>
              <a:buNone/>
            </a:pPr>
            <a:r>
              <a:rPr lang="tr-TR" dirty="0"/>
              <a:t>                                </a:t>
            </a:r>
            <a:endParaRPr lang="tr-TR" b="1" dirty="0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4608512" y="2924944"/>
            <a:ext cx="1440160" cy="1821904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2664296" y="2924944"/>
            <a:ext cx="1584176" cy="1893912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Yuvarlatılmış Dikdörtgen"/>
          <p:cNvSpPr/>
          <p:nvPr/>
        </p:nvSpPr>
        <p:spPr>
          <a:xfrm>
            <a:off x="1296144" y="4242792"/>
            <a:ext cx="2570584" cy="9144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/>
              <a:t>ATİPİ (+)</a:t>
            </a:r>
          </a:p>
        </p:txBody>
      </p:sp>
      <p:sp>
        <p:nvSpPr>
          <p:cNvPr id="14" name="13 Yuvarlatılmış Dikdörtgen"/>
          <p:cNvSpPr/>
          <p:nvPr/>
        </p:nvSpPr>
        <p:spPr>
          <a:xfrm>
            <a:off x="5400600" y="4242792"/>
            <a:ext cx="2376264" cy="9144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/>
              <a:t>ATİPİ(-)</a:t>
            </a:r>
          </a:p>
        </p:txBody>
      </p:sp>
      <p:sp>
        <p:nvSpPr>
          <p:cNvPr id="4" name="Rectangle 3"/>
          <p:cNvSpPr/>
          <p:nvPr/>
        </p:nvSpPr>
        <p:spPr>
          <a:xfrm>
            <a:off x="-323528" y="1621249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6000" b="1" dirty="0"/>
              <a:t>TEDAVİ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71600" y="114663"/>
            <a:ext cx="7315200" cy="1154097"/>
          </a:xfrm>
        </p:spPr>
        <p:txBody>
          <a:bodyPr>
            <a:noAutofit/>
          </a:bodyPr>
          <a:lstStyle/>
          <a:p>
            <a:r>
              <a:rPr lang="tr-TR" b="1" dirty="0"/>
              <a:t> TEDAVİ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22920" y="1772816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sz="2400" dirty="0"/>
              <a:t>Hastanın Yaşı</a:t>
            </a:r>
          </a:p>
          <a:p>
            <a:pPr>
              <a:lnSpc>
                <a:spcPct val="150000"/>
              </a:lnSpc>
            </a:pPr>
            <a:r>
              <a:rPr lang="tr-TR" sz="2400" dirty="0" err="1"/>
              <a:t>Menapozal</a:t>
            </a:r>
            <a:r>
              <a:rPr lang="tr-TR" sz="2400" dirty="0"/>
              <a:t> durum</a:t>
            </a:r>
          </a:p>
          <a:p>
            <a:pPr>
              <a:lnSpc>
                <a:spcPct val="150000"/>
              </a:lnSpc>
            </a:pPr>
            <a:r>
              <a:rPr lang="tr-TR" sz="2400" dirty="0" err="1"/>
              <a:t>Fertilite</a:t>
            </a:r>
            <a:r>
              <a:rPr lang="tr-TR" sz="2400" dirty="0"/>
              <a:t> </a:t>
            </a:r>
            <a:r>
              <a:rPr lang="tr-TR" sz="2400" dirty="0" smtClean="0"/>
              <a:t>isteği</a:t>
            </a:r>
            <a:endParaRPr lang="tr-TR" sz="2400" dirty="0"/>
          </a:p>
          <a:p>
            <a:pPr>
              <a:lnSpc>
                <a:spcPct val="150000"/>
              </a:lnSpc>
            </a:pPr>
            <a:r>
              <a:rPr lang="tr-TR" sz="2400" dirty="0"/>
              <a:t>Eşlik eden diğer </a:t>
            </a:r>
            <a:r>
              <a:rPr lang="tr-TR" sz="2400" dirty="0" smtClean="0"/>
              <a:t>patolojiler</a:t>
            </a:r>
            <a:endParaRPr lang="tr-TR" sz="2400" dirty="0"/>
          </a:p>
          <a:p>
            <a:pPr>
              <a:lnSpc>
                <a:spcPct val="150000"/>
              </a:lnSpc>
            </a:pPr>
            <a:r>
              <a:rPr lang="tr-TR" sz="2400" dirty="0"/>
              <a:t>Genel sağlık durumu ve cerrahi riskler</a:t>
            </a:r>
          </a:p>
          <a:p>
            <a:pPr>
              <a:lnSpc>
                <a:spcPct val="150000"/>
              </a:lnSpc>
            </a:pPr>
            <a:r>
              <a:rPr lang="tr-TR" sz="2400" dirty="0"/>
              <a:t>Önceki tedaviye yanıt (</a:t>
            </a:r>
            <a:r>
              <a:rPr lang="tr-TR" sz="2400" dirty="0" err="1"/>
              <a:t>persistans</a:t>
            </a:r>
            <a:r>
              <a:rPr lang="tr-TR" sz="2400" dirty="0"/>
              <a:t>, </a:t>
            </a:r>
            <a:r>
              <a:rPr lang="tr-TR" sz="2400" dirty="0" err="1"/>
              <a:t>progresyon</a:t>
            </a:r>
            <a:r>
              <a:rPr lang="tr-TR" sz="2400" dirty="0"/>
              <a:t> ….)</a:t>
            </a:r>
          </a:p>
          <a:p>
            <a:pPr>
              <a:lnSpc>
                <a:spcPct val="150000"/>
              </a:lnSpc>
            </a:pP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47664" y="2060848"/>
            <a:ext cx="5904656" cy="2249424"/>
          </a:xfrm>
        </p:spPr>
        <p:txBody>
          <a:bodyPr>
            <a:noAutofit/>
          </a:bodyPr>
          <a:lstStyle/>
          <a:p>
            <a:r>
              <a:rPr lang="tr-TR" sz="5400" b="1" dirty="0" err="1"/>
              <a:t>Atipisiz</a:t>
            </a:r>
            <a:r>
              <a:rPr lang="tr-TR" sz="5400" b="1" dirty="0"/>
              <a:t> </a:t>
            </a:r>
            <a:r>
              <a:rPr lang="tr-TR" sz="5400" b="1" dirty="0" err="1"/>
              <a:t>hiperplazide</a:t>
            </a:r>
            <a:r>
              <a:rPr lang="tr-TR" sz="5400" b="1" dirty="0"/>
              <a:t> tedavi ne olmalı? </a:t>
            </a:r>
            <a:endParaRPr lang="tr-TR" sz="2800" b="1" dirty="0"/>
          </a:p>
          <a:p>
            <a:endParaRPr lang="en-US" sz="5400" b="1" dirty="0"/>
          </a:p>
        </p:txBody>
      </p:sp>
    </p:spTree>
    <p:extLst>
      <p:ext uri="{BB962C8B-B14F-4D97-AF65-F5344CB8AC3E}">
        <p14:creationId xmlns="" xmlns:p14="http://schemas.microsoft.com/office/powerpoint/2010/main" val="4960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44624"/>
            <a:ext cx="7315200" cy="1154097"/>
          </a:xfrm>
        </p:spPr>
        <p:txBody>
          <a:bodyPr>
            <a:normAutofit/>
          </a:bodyPr>
          <a:lstStyle/>
          <a:p>
            <a:r>
              <a:rPr lang="tr-TR" b="1" dirty="0" err="1"/>
              <a:t>Atipisiz</a:t>
            </a:r>
            <a:r>
              <a:rPr lang="tr-TR" b="1" dirty="0"/>
              <a:t> </a:t>
            </a:r>
            <a:r>
              <a:rPr lang="tr-TR" b="1" dirty="0" err="1"/>
              <a:t>hiperplazi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55576" y="2132856"/>
            <a:ext cx="8229600" cy="3539527"/>
          </a:xfrm>
        </p:spPr>
        <p:txBody>
          <a:bodyPr>
            <a:noAutofit/>
          </a:bodyPr>
          <a:lstStyle/>
          <a:p>
            <a:pPr marL="788670" indent="-742950">
              <a:buFont typeface="+mj-lt"/>
              <a:buAutoNum type="arabicPeriod"/>
            </a:pPr>
            <a:r>
              <a:rPr lang="tr-TR" sz="3200" b="1" dirty="0"/>
              <a:t>Gözlem;</a:t>
            </a:r>
          </a:p>
          <a:p>
            <a:pPr lvl="1">
              <a:lnSpc>
                <a:spcPct val="150000"/>
              </a:lnSpc>
            </a:pPr>
            <a:r>
              <a:rPr lang="tr-TR" sz="2400" dirty="0"/>
              <a:t>PR(+) Meme </a:t>
            </a:r>
            <a:r>
              <a:rPr lang="tr-TR" sz="2400" dirty="0" err="1"/>
              <a:t>ca</a:t>
            </a:r>
            <a:r>
              <a:rPr lang="tr-TR" sz="2400" dirty="0"/>
              <a:t> / düşük tolerans</a:t>
            </a:r>
          </a:p>
          <a:p>
            <a:pPr lvl="1">
              <a:lnSpc>
                <a:spcPct val="150000"/>
              </a:lnSpc>
            </a:pPr>
            <a:r>
              <a:rPr lang="tr-TR" sz="2400" dirty="0"/>
              <a:t>Kansere </a:t>
            </a:r>
            <a:r>
              <a:rPr lang="tr-TR" sz="2400" dirty="0" err="1"/>
              <a:t>progresyon</a:t>
            </a:r>
            <a:r>
              <a:rPr lang="tr-TR" sz="2400" dirty="0"/>
              <a:t> nadir. (%1-3)</a:t>
            </a:r>
          </a:p>
          <a:p>
            <a:pPr lvl="1">
              <a:lnSpc>
                <a:spcPct val="150000"/>
              </a:lnSpc>
            </a:pPr>
            <a:r>
              <a:rPr lang="tr-TR" sz="2400" dirty="0"/>
              <a:t>Tedavisiz regresyon oranları yüksek (%80) </a:t>
            </a:r>
          </a:p>
          <a:p>
            <a:pPr lvl="1">
              <a:lnSpc>
                <a:spcPct val="150000"/>
              </a:lnSpc>
            </a:pPr>
            <a:r>
              <a:rPr lang="tr-TR" sz="2400" dirty="0"/>
              <a:t>6-12 ayda kontrol </a:t>
            </a:r>
            <a:r>
              <a:rPr lang="tr-TR" sz="2400" dirty="0" err="1"/>
              <a:t>usg</a:t>
            </a:r>
            <a:r>
              <a:rPr lang="tr-TR" sz="2400" dirty="0"/>
              <a:t> ve </a:t>
            </a:r>
            <a:r>
              <a:rPr lang="tr-TR" sz="2400" dirty="0" err="1"/>
              <a:t>endometrial</a:t>
            </a:r>
            <a:r>
              <a:rPr lang="tr-TR" sz="2400" dirty="0"/>
              <a:t> örnekleme.</a:t>
            </a:r>
          </a:p>
          <a:p>
            <a:pPr lvl="1">
              <a:lnSpc>
                <a:spcPct val="150000"/>
              </a:lnSpc>
            </a:pPr>
            <a:r>
              <a:rPr lang="tr-TR" sz="2400" dirty="0"/>
              <a:t>Risk faktörleri giderilmeli ve hasta onamı alınmalı.</a:t>
            </a:r>
          </a:p>
          <a:p>
            <a:pPr>
              <a:buNone/>
            </a:pPr>
            <a:r>
              <a:rPr lang="tr-TR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7584" y="114663"/>
            <a:ext cx="7315200" cy="1154097"/>
          </a:xfrm>
        </p:spPr>
        <p:txBody>
          <a:bodyPr>
            <a:normAutofit/>
          </a:bodyPr>
          <a:lstStyle/>
          <a:p>
            <a:r>
              <a:rPr lang="tr-TR" b="1" dirty="0" err="1"/>
              <a:t>Atipisiz</a:t>
            </a:r>
            <a:r>
              <a:rPr lang="tr-TR" b="1" dirty="0"/>
              <a:t> </a:t>
            </a:r>
            <a:r>
              <a:rPr lang="tr-TR" b="1" dirty="0" err="1"/>
              <a:t>hiperplazi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27584" y="1772816"/>
            <a:ext cx="7848872" cy="4752528"/>
          </a:xfrm>
        </p:spPr>
        <p:txBody>
          <a:bodyPr>
            <a:normAutofit fontScale="25000" lnSpcReduction="20000"/>
          </a:bodyPr>
          <a:lstStyle/>
          <a:p>
            <a:pPr marL="502920" indent="-457200">
              <a:buFont typeface="+mj-lt"/>
              <a:buAutoNum type="arabicPeriod" startAt="2"/>
            </a:pPr>
            <a:r>
              <a:rPr lang="tr-TR" sz="12800" b="1" dirty="0"/>
              <a:t>Medikal tedavi;</a:t>
            </a:r>
            <a:endParaRPr lang="tr-TR" sz="8000" dirty="0"/>
          </a:p>
          <a:p>
            <a:pPr marL="808038" indent="-274638">
              <a:lnSpc>
                <a:spcPct val="170000"/>
              </a:lnSpc>
            </a:pPr>
            <a:r>
              <a:rPr lang="tr-TR" sz="8000" dirty="0"/>
              <a:t> İlk tercih  LNg20 IUD. </a:t>
            </a:r>
          </a:p>
          <a:p>
            <a:pPr marL="808038" indent="-274638">
              <a:lnSpc>
                <a:spcPct val="170000"/>
              </a:lnSpc>
            </a:pPr>
            <a:r>
              <a:rPr lang="tr-TR" sz="8000" dirty="0" err="1"/>
              <a:t>Kontinue</a:t>
            </a:r>
            <a:r>
              <a:rPr lang="tr-TR" sz="8000" dirty="0"/>
              <a:t> MPA 10-20mg/d </a:t>
            </a:r>
            <a:r>
              <a:rPr lang="tr-TR" sz="8000" dirty="0" smtClean="0"/>
              <a:t>ya da </a:t>
            </a:r>
            <a:r>
              <a:rPr lang="tr-TR" sz="8000" dirty="0" err="1"/>
              <a:t>Norethisteron</a:t>
            </a:r>
            <a:r>
              <a:rPr lang="tr-TR" sz="8000" dirty="0"/>
              <a:t> 10-15mg/d </a:t>
            </a:r>
            <a:r>
              <a:rPr lang="tr-TR" sz="8000" dirty="0" err="1"/>
              <a:t>ensık</a:t>
            </a:r>
            <a:r>
              <a:rPr lang="tr-TR" sz="8000" dirty="0"/>
              <a:t> kullanılan oral </a:t>
            </a:r>
            <a:r>
              <a:rPr lang="tr-TR" sz="8000" dirty="0" err="1"/>
              <a:t>progesteron</a:t>
            </a:r>
            <a:r>
              <a:rPr lang="tr-TR" sz="8000" dirty="0"/>
              <a:t> olmakla beraber hepsi aynı etkinlikte.</a:t>
            </a:r>
          </a:p>
          <a:p>
            <a:pPr marL="808038" indent="-274638">
              <a:lnSpc>
                <a:spcPct val="170000"/>
              </a:lnSpc>
            </a:pPr>
            <a:r>
              <a:rPr lang="tr-TR" sz="8000" dirty="0" err="1"/>
              <a:t>Progesteron</a:t>
            </a:r>
            <a:r>
              <a:rPr lang="tr-TR" sz="8000" dirty="0"/>
              <a:t> siklik kullanılmamalı</a:t>
            </a:r>
          </a:p>
          <a:p>
            <a:pPr marL="808038" indent="-274638">
              <a:lnSpc>
                <a:spcPct val="170000"/>
              </a:lnSpc>
            </a:pPr>
            <a:r>
              <a:rPr lang="tr-TR" sz="8000" dirty="0"/>
              <a:t> Ortalama tedavi süresi en az  6 ay.</a:t>
            </a:r>
            <a:endParaRPr lang="tr-TR" sz="8000" i="1" dirty="0"/>
          </a:p>
          <a:p>
            <a:pPr>
              <a:buNone/>
            </a:pPr>
            <a:endParaRPr lang="tr-TR" sz="2600" dirty="0"/>
          </a:p>
          <a:p>
            <a:pPr>
              <a:buNone/>
            </a:pPr>
            <a:endParaRPr lang="tr-TR" sz="2600" dirty="0"/>
          </a:p>
          <a:p>
            <a:pPr>
              <a:buNone/>
            </a:pPr>
            <a:endParaRPr lang="tr-TR" sz="5600" b="1" i="1" dirty="0">
              <a:solidFill>
                <a:srgbClr val="00B0F0"/>
              </a:solidFill>
            </a:endParaRPr>
          </a:p>
          <a:p>
            <a:pPr>
              <a:buNone/>
            </a:pPr>
            <a:endParaRPr lang="tr-TR" sz="5600" b="1" i="1" dirty="0">
              <a:solidFill>
                <a:srgbClr val="00B0F0"/>
              </a:solidFill>
            </a:endParaRPr>
          </a:p>
          <a:p>
            <a:pPr>
              <a:buNone/>
            </a:pPr>
            <a:endParaRPr lang="tr-TR" sz="5600" b="1" i="1" dirty="0">
              <a:solidFill>
                <a:srgbClr val="00B0F0"/>
              </a:solidFill>
            </a:endParaRPr>
          </a:p>
          <a:p>
            <a:pPr>
              <a:buNone/>
            </a:pPr>
            <a:r>
              <a:rPr lang="tr-TR" sz="5600" b="1" i="1" dirty="0" err="1">
                <a:solidFill>
                  <a:srgbClr val="00B0F0"/>
                </a:solidFill>
              </a:rPr>
              <a:t>Managment</a:t>
            </a:r>
            <a:r>
              <a:rPr lang="tr-TR" sz="5600" b="1" i="1" dirty="0">
                <a:solidFill>
                  <a:srgbClr val="00B0F0"/>
                </a:solidFill>
              </a:rPr>
              <a:t> of </a:t>
            </a:r>
            <a:r>
              <a:rPr lang="tr-TR" sz="5600" b="1" i="1" dirty="0" err="1">
                <a:solidFill>
                  <a:srgbClr val="00B0F0"/>
                </a:solidFill>
              </a:rPr>
              <a:t>endometrial</a:t>
            </a:r>
            <a:r>
              <a:rPr lang="tr-TR" sz="5600" b="1" i="1" dirty="0">
                <a:solidFill>
                  <a:srgbClr val="00B0F0"/>
                </a:solidFill>
              </a:rPr>
              <a:t> </a:t>
            </a:r>
            <a:r>
              <a:rPr lang="tr-TR" sz="5600" b="1" i="1" dirty="0" err="1">
                <a:solidFill>
                  <a:srgbClr val="00B0F0"/>
                </a:solidFill>
              </a:rPr>
              <a:t>Hyperplasia</a:t>
            </a:r>
            <a:r>
              <a:rPr lang="tr-TR" sz="5600" b="1" i="1" dirty="0">
                <a:solidFill>
                  <a:srgbClr val="00B0F0"/>
                </a:solidFill>
              </a:rPr>
              <a:t>  RCOG  </a:t>
            </a:r>
            <a:r>
              <a:rPr lang="tr-TR" sz="5600" b="1" i="1" dirty="0" err="1">
                <a:solidFill>
                  <a:srgbClr val="00B0F0"/>
                </a:solidFill>
              </a:rPr>
              <a:t>Guideline</a:t>
            </a:r>
            <a:r>
              <a:rPr lang="tr-TR" sz="5600" b="1" i="1" dirty="0">
                <a:solidFill>
                  <a:srgbClr val="00B0F0"/>
                </a:solidFill>
              </a:rPr>
              <a:t>   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8064896" cy="496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7584" y="44624"/>
            <a:ext cx="7315200" cy="1154097"/>
          </a:xfrm>
        </p:spPr>
        <p:txBody>
          <a:bodyPr>
            <a:normAutofit/>
          </a:bodyPr>
          <a:lstStyle/>
          <a:p>
            <a:r>
              <a:rPr lang="tr-TR" b="1" dirty="0" err="1"/>
              <a:t>Progesteron</a:t>
            </a:r>
            <a:r>
              <a:rPr lang="tr-TR" b="1" dirty="0"/>
              <a:t> Tedavi Dozu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584176"/>
            <a:ext cx="8122096" cy="5085184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tr-TR" dirty="0"/>
              <a:t>MPA ( </a:t>
            </a:r>
            <a:r>
              <a:rPr lang="tr-TR" dirty="0" err="1"/>
              <a:t>Tarlusal</a:t>
            </a:r>
            <a:r>
              <a:rPr lang="tr-TR" dirty="0"/>
              <a:t> ® 5 mg): 2x1</a:t>
            </a:r>
          </a:p>
          <a:p>
            <a:pPr>
              <a:lnSpc>
                <a:spcPct val="160000"/>
              </a:lnSpc>
            </a:pPr>
            <a:r>
              <a:rPr lang="tr-TR" dirty="0" err="1"/>
              <a:t>Depot</a:t>
            </a:r>
            <a:r>
              <a:rPr lang="tr-TR" dirty="0"/>
              <a:t> MPA (</a:t>
            </a:r>
            <a:r>
              <a:rPr lang="tr-TR" dirty="0" err="1"/>
              <a:t>Depoprovera</a:t>
            </a:r>
            <a:r>
              <a:rPr lang="tr-TR" dirty="0"/>
              <a:t> ® </a:t>
            </a:r>
            <a:r>
              <a:rPr lang="tr-TR" dirty="0" err="1"/>
              <a:t>amp</a:t>
            </a:r>
            <a:r>
              <a:rPr lang="tr-TR" dirty="0"/>
              <a:t> 150 mg) : 1x1 / 3 ayda</a:t>
            </a:r>
          </a:p>
          <a:p>
            <a:pPr>
              <a:lnSpc>
                <a:spcPct val="160000"/>
              </a:lnSpc>
            </a:pPr>
            <a:r>
              <a:rPr lang="tr-TR" dirty="0" err="1"/>
              <a:t>Noretisteron</a:t>
            </a:r>
            <a:r>
              <a:rPr lang="tr-TR" dirty="0"/>
              <a:t> asetat (</a:t>
            </a:r>
            <a:r>
              <a:rPr lang="tr-TR" dirty="0" err="1"/>
              <a:t>Primolout</a:t>
            </a:r>
            <a:r>
              <a:rPr lang="tr-TR" dirty="0"/>
              <a:t> N ® 5 mg ): 5-15mg</a:t>
            </a:r>
          </a:p>
          <a:p>
            <a:pPr>
              <a:lnSpc>
                <a:spcPct val="160000"/>
              </a:lnSpc>
            </a:pPr>
            <a:r>
              <a:rPr lang="tr-TR" dirty="0" err="1"/>
              <a:t>Megestrol</a:t>
            </a:r>
            <a:r>
              <a:rPr lang="tr-TR" dirty="0"/>
              <a:t> asetat (</a:t>
            </a:r>
            <a:r>
              <a:rPr lang="tr-TR" dirty="0" err="1"/>
              <a:t>Megace</a:t>
            </a:r>
            <a:r>
              <a:rPr lang="tr-TR" dirty="0"/>
              <a:t> ®160mg ): 20-40mg/gün</a:t>
            </a:r>
          </a:p>
          <a:p>
            <a:pPr>
              <a:lnSpc>
                <a:spcPct val="160000"/>
              </a:lnSpc>
            </a:pPr>
            <a:r>
              <a:rPr lang="tr-TR" dirty="0" err="1"/>
              <a:t>Linestrenol</a:t>
            </a:r>
            <a:r>
              <a:rPr lang="tr-TR" dirty="0"/>
              <a:t> (</a:t>
            </a:r>
            <a:r>
              <a:rPr lang="tr-TR" dirty="0" err="1"/>
              <a:t>Orgametril</a:t>
            </a:r>
            <a:r>
              <a:rPr lang="tr-TR" dirty="0"/>
              <a:t> ®5 mg):   15 mg/gün</a:t>
            </a:r>
          </a:p>
          <a:p>
            <a:pPr>
              <a:lnSpc>
                <a:spcPct val="160000"/>
              </a:lnSpc>
            </a:pPr>
            <a:r>
              <a:rPr lang="tr-TR" dirty="0" err="1"/>
              <a:t>Dihidrogesteron</a:t>
            </a:r>
            <a:r>
              <a:rPr lang="tr-TR" dirty="0"/>
              <a:t> (</a:t>
            </a:r>
            <a:r>
              <a:rPr lang="tr-TR" dirty="0" err="1"/>
              <a:t>Duphaston</a:t>
            </a:r>
            <a:r>
              <a:rPr lang="tr-TR" dirty="0"/>
              <a:t> ®10 mg ): 10-20mg/gün</a:t>
            </a:r>
          </a:p>
          <a:p>
            <a:pPr>
              <a:lnSpc>
                <a:spcPct val="160000"/>
              </a:lnSpc>
            </a:pPr>
            <a:r>
              <a:rPr lang="tr-TR" dirty="0"/>
              <a:t>LNG-IUD( </a:t>
            </a:r>
            <a:r>
              <a:rPr lang="tr-TR" dirty="0" err="1"/>
              <a:t>Mirena</a:t>
            </a:r>
            <a:r>
              <a:rPr lang="tr-TR" dirty="0"/>
              <a:t> ® ): 20mcg/gün</a:t>
            </a:r>
          </a:p>
          <a:p>
            <a:pPr>
              <a:lnSpc>
                <a:spcPct val="160000"/>
              </a:lnSpc>
            </a:pPr>
            <a:r>
              <a:rPr lang="tr-TR" dirty="0" err="1"/>
              <a:t>Mikronize</a:t>
            </a:r>
            <a:r>
              <a:rPr lang="tr-TR" dirty="0"/>
              <a:t> </a:t>
            </a:r>
            <a:r>
              <a:rPr lang="tr-TR" dirty="0" err="1"/>
              <a:t>progesteron</a:t>
            </a:r>
            <a:r>
              <a:rPr lang="tr-TR" dirty="0"/>
              <a:t>  200mg/gün</a:t>
            </a:r>
          </a:p>
          <a:p>
            <a:pPr>
              <a:lnSpc>
                <a:spcPct val="160000"/>
              </a:lnSpc>
            </a:pPr>
            <a:endParaRPr lang="tr-TR" sz="1800" dirty="0"/>
          </a:p>
          <a:p>
            <a:pPr>
              <a:lnSpc>
                <a:spcPct val="160000"/>
              </a:lnSpc>
            </a:pPr>
            <a:endParaRPr lang="tr-TR" sz="1800" dirty="0"/>
          </a:p>
          <a:p>
            <a:pPr>
              <a:lnSpc>
                <a:spcPct val="160000"/>
              </a:lnSpc>
            </a:pPr>
            <a:endParaRPr lang="tr-TR" sz="1800" dirty="0"/>
          </a:p>
          <a:p>
            <a:pPr>
              <a:lnSpc>
                <a:spcPct val="160000"/>
              </a:lnSpc>
            </a:pPr>
            <a:endParaRPr lang="tr-TR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99592" y="548680"/>
            <a:ext cx="7315200" cy="424851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tr-TR" sz="4000" b="1" dirty="0">
                <a:solidFill>
                  <a:schemeClr val="tx2"/>
                </a:solidFill>
              </a:rPr>
              <a:t>7 </a:t>
            </a:r>
            <a:r>
              <a:rPr lang="tr-TR" sz="4000" b="1" dirty="0" err="1">
                <a:solidFill>
                  <a:schemeClr val="tx2"/>
                </a:solidFill>
              </a:rPr>
              <a:t>Randomize</a:t>
            </a:r>
            <a:r>
              <a:rPr lang="tr-TR" sz="4000" b="1" dirty="0">
                <a:solidFill>
                  <a:schemeClr val="tx2"/>
                </a:solidFill>
              </a:rPr>
              <a:t> Çalışmanın Meta-analizinde; </a:t>
            </a:r>
          </a:p>
          <a:p>
            <a:endParaRPr lang="tr-TR" sz="2800" dirty="0"/>
          </a:p>
          <a:p>
            <a:pPr marL="92075" indent="-46038">
              <a:buNone/>
            </a:pPr>
            <a:r>
              <a:rPr lang="tr-TR" sz="2800" dirty="0"/>
              <a:t>LNg20, </a:t>
            </a:r>
            <a:r>
              <a:rPr lang="tr-TR" sz="2800" dirty="0" err="1"/>
              <a:t>atipisiz</a:t>
            </a:r>
            <a:r>
              <a:rPr lang="tr-TR" sz="2800" dirty="0"/>
              <a:t>  EH de, oral progesteron tedavisine göre , yüksek oranda regresyon  ve daha düşük histerektomi oranları tespit edilmiştir (OR: 3.16 ve 0.26 respectively)</a:t>
            </a:r>
          </a:p>
          <a:p>
            <a:pPr>
              <a:buNone/>
            </a:pPr>
            <a:r>
              <a:rPr lang="tr-TR" sz="2800" dirty="0"/>
              <a:t> </a:t>
            </a:r>
          </a:p>
          <a:p>
            <a:pPr marL="92075" indent="-46038">
              <a:buNone/>
            </a:pPr>
            <a:endParaRPr lang="tr-TR" sz="1800" i="1" dirty="0"/>
          </a:p>
          <a:p>
            <a:pPr marL="92075" indent="-46038">
              <a:buNone/>
            </a:pPr>
            <a:endParaRPr lang="tr-TR" sz="1800" i="1" dirty="0"/>
          </a:p>
          <a:p>
            <a:pPr marL="92075" indent="-46038">
              <a:buNone/>
            </a:pPr>
            <a:endParaRPr lang="tr-TR" sz="1800" i="1" dirty="0"/>
          </a:p>
          <a:p>
            <a:pPr marL="0" lvl="1" indent="-46038">
              <a:buNone/>
            </a:pPr>
            <a:r>
              <a:rPr lang="tr-TR" sz="1400" b="1" i="1" dirty="0">
                <a:solidFill>
                  <a:srgbClr val="00B0F0"/>
                </a:solidFill>
              </a:rPr>
              <a:t>LNg20 vs oral progesteron for non-atipical EH; a systematic review and metaanalysis of randomized trials. J </a:t>
            </a:r>
            <a:r>
              <a:rPr lang="tr-TR" sz="1400" b="1" i="1" dirty="0" err="1">
                <a:solidFill>
                  <a:srgbClr val="00B0F0"/>
                </a:solidFill>
              </a:rPr>
              <a:t>Obstet</a:t>
            </a:r>
            <a:r>
              <a:rPr lang="tr-TR" sz="1400" b="1" i="1" dirty="0">
                <a:solidFill>
                  <a:srgbClr val="00B0F0"/>
                </a:solidFill>
              </a:rPr>
              <a:t> </a:t>
            </a:r>
            <a:r>
              <a:rPr lang="tr-TR" sz="1400" b="1" i="1" dirty="0" err="1">
                <a:solidFill>
                  <a:srgbClr val="00B0F0"/>
                </a:solidFill>
              </a:rPr>
              <a:t>Gynecol</a:t>
            </a:r>
            <a:r>
              <a:rPr lang="tr-TR" sz="1400" b="1" i="1" dirty="0">
                <a:solidFill>
                  <a:srgbClr val="00B0F0"/>
                </a:solidFill>
              </a:rPr>
              <a:t> 2015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27584" y="476672"/>
            <a:ext cx="7315200" cy="5688632"/>
          </a:xfrm>
        </p:spPr>
        <p:txBody>
          <a:bodyPr>
            <a:normAutofit lnSpcReduction="10000"/>
          </a:bodyPr>
          <a:lstStyle/>
          <a:p>
            <a:pPr marL="45720" indent="0"/>
            <a:r>
              <a:rPr lang="tr-TR" sz="4000" b="1" dirty="0">
                <a:solidFill>
                  <a:schemeClr val="tx2"/>
                </a:solidFill>
              </a:rPr>
              <a:t>1001 hastayı kapsayan 24 </a:t>
            </a:r>
            <a:r>
              <a:rPr lang="tr-TR" sz="4000" b="1" dirty="0" err="1">
                <a:solidFill>
                  <a:schemeClr val="tx2"/>
                </a:solidFill>
              </a:rPr>
              <a:t>çalişmanın</a:t>
            </a:r>
            <a:r>
              <a:rPr lang="tr-TR" sz="4000" b="1" dirty="0">
                <a:solidFill>
                  <a:schemeClr val="tx2"/>
                </a:solidFill>
              </a:rPr>
              <a:t> </a:t>
            </a:r>
            <a:r>
              <a:rPr lang="tr-TR" sz="4000" b="1" dirty="0" err="1">
                <a:solidFill>
                  <a:schemeClr val="tx2"/>
                </a:solidFill>
              </a:rPr>
              <a:t>metaanalizinde</a:t>
            </a:r>
            <a:r>
              <a:rPr lang="tr-TR" sz="4000" b="1" dirty="0">
                <a:solidFill>
                  <a:schemeClr val="tx2"/>
                </a:solidFill>
              </a:rPr>
              <a:t>;</a:t>
            </a:r>
          </a:p>
          <a:p>
            <a:endParaRPr lang="tr-TR" dirty="0"/>
          </a:p>
          <a:p>
            <a:endParaRPr lang="tr-TR" dirty="0"/>
          </a:p>
          <a:p>
            <a:r>
              <a:rPr lang="tr-TR" dirty="0"/>
              <a:t> </a:t>
            </a:r>
            <a:r>
              <a:rPr lang="tr-TR" sz="2800" dirty="0"/>
              <a:t>LNg20 ile regresyon oranları , oral </a:t>
            </a:r>
            <a:r>
              <a:rPr lang="tr-TR" sz="2800" dirty="0" err="1"/>
              <a:t>progesterona</a:t>
            </a:r>
            <a:r>
              <a:rPr lang="tr-TR" sz="2800" dirty="0"/>
              <a:t> göre </a:t>
            </a:r>
            <a:r>
              <a:rPr lang="tr-TR" sz="2800" dirty="0" err="1"/>
              <a:t>cok</a:t>
            </a:r>
            <a:r>
              <a:rPr lang="tr-TR" sz="2800" dirty="0"/>
              <a:t> daha yüksek bulunmuştur. (%92-%66 )</a:t>
            </a:r>
          </a:p>
          <a:p>
            <a:endParaRPr lang="tr-TR" sz="2800" dirty="0"/>
          </a:p>
          <a:p>
            <a:r>
              <a:rPr lang="tr-TR" sz="2800" dirty="0"/>
              <a:t>  </a:t>
            </a:r>
            <a:r>
              <a:rPr lang="tr-TR" sz="2800" dirty="0" err="1"/>
              <a:t>Relaps</a:t>
            </a:r>
            <a:r>
              <a:rPr lang="tr-TR" sz="2800" dirty="0"/>
              <a:t> oranları %12’ye %28</a:t>
            </a:r>
          </a:p>
          <a:p>
            <a:endParaRPr lang="tr-TR" sz="2800" dirty="0"/>
          </a:p>
          <a:p>
            <a:r>
              <a:rPr lang="tr-TR" sz="2800" dirty="0"/>
              <a:t>LNg20 tedavinin 6. ayında </a:t>
            </a:r>
            <a:r>
              <a:rPr lang="tr-TR" sz="2800" dirty="0" err="1"/>
              <a:t>cıkarıldığında</a:t>
            </a:r>
            <a:r>
              <a:rPr lang="tr-TR" sz="2800" dirty="0"/>
              <a:t>  </a:t>
            </a:r>
            <a:r>
              <a:rPr lang="tr-TR" sz="2800" dirty="0" err="1"/>
              <a:t>relaps</a:t>
            </a:r>
            <a:r>
              <a:rPr lang="tr-TR" sz="2800" dirty="0"/>
              <a:t> oranları aynı.(%33)</a:t>
            </a:r>
          </a:p>
          <a:p>
            <a:endParaRPr lang="tr-TR" sz="2800" dirty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187624" y="6156593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  <a:buClr>
                <a:schemeClr val="tx2"/>
              </a:buClr>
            </a:pPr>
            <a:r>
              <a:rPr lang="tr-TR" sz="1400" b="1" i="1" dirty="0">
                <a:solidFill>
                  <a:srgbClr val="00B0F0"/>
                </a:solidFill>
              </a:rPr>
              <a:t>Oral </a:t>
            </a:r>
            <a:r>
              <a:rPr lang="tr-TR" sz="1400" b="1" i="1" dirty="0" err="1">
                <a:solidFill>
                  <a:srgbClr val="00B0F0"/>
                </a:solidFill>
              </a:rPr>
              <a:t>progesteron</a:t>
            </a:r>
            <a:r>
              <a:rPr lang="tr-TR" sz="1400" b="1" i="1" dirty="0">
                <a:solidFill>
                  <a:srgbClr val="00B0F0"/>
                </a:solidFill>
              </a:rPr>
              <a:t> vs LNG20  </a:t>
            </a:r>
            <a:r>
              <a:rPr lang="tr-TR" sz="1400" b="1" i="1" dirty="0" err="1">
                <a:solidFill>
                  <a:srgbClr val="00B0F0"/>
                </a:solidFill>
              </a:rPr>
              <a:t>for</a:t>
            </a:r>
            <a:r>
              <a:rPr lang="tr-TR" sz="1400" b="1" i="1" dirty="0">
                <a:solidFill>
                  <a:srgbClr val="00B0F0"/>
                </a:solidFill>
              </a:rPr>
              <a:t>  EH; a </a:t>
            </a:r>
            <a:r>
              <a:rPr lang="tr-TR" sz="1400" b="1" i="1" dirty="0" err="1">
                <a:solidFill>
                  <a:srgbClr val="00B0F0"/>
                </a:solidFill>
              </a:rPr>
              <a:t>systematic</a:t>
            </a:r>
            <a:r>
              <a:rPr lang="tr-TR" sz="1400" b="1" i="1" dirty="0">
                <a:solidFill>
                  <a:srgbClr val="00B0F0"/>
                </a:solidFill>
              </a:rPr>
              <a:t> </a:t>
            </a:r>
            <a:r>
              <a:rPr lang="tr-TR" sz="1400" b="1" i="1" dirty="0" err="1">
                <a:solidFill>
                  <a:srgbClr val="00B0F0"/>
                </a:solidFill>
              </a:rPr>
              <a:t>review</a:t>
            </a:r>
            <a:r>
              <a:rPr lang="tr-TR" sz="1400" b="1" i="1" dirty="0">
                <a:solidFill>
                  <a:srgbClr val="00B0F0"/>
                </a:solidFill>
              </a:rPr>
              <a:t> </a:t>
            </a:r>
            <a:r>
              <a:rPr lang="tr-TR" sz="1400" b="1" i="1" dirty="0" err="1">
                <a:solidFill>
                  <a:srgbClr val="00B0F0"/>
                </a:solidFill>
              </a:rPr>
              <a:t>and</a:t>
            </a:r>
            <a:r>
              <a:rPr lang="tr-TR" sz="1400" b="1" i="1" dirty="0">
                <a:solidFill>
                  <a:srgbClr val="00B0F0"/>
                </a:solidFill>
              </a:rPr>
              <a:t> </a:t>
            </a:r>
            <a:r>
              <a:rPr lang="tr-TR" sz="1400" b="1" i="1" dirty="0" err="1">
                <a:solidFill>
                  <a:srgbClr val="00B0F0"/>
                </a:solidFill>
              </a:rPr>
              <a:t>metaanalysis</a:t>
            </a:r>
            <a:r>
              <a:rPr lang="tr-TR" sz="1400" b="1" i="1" dirty="0">
                <a:solidFill>
                  <a:srgbClr val="00B0F0"/>
                </a:solidFill>
              </a:rPr>
              <a:t>. J </a:t>
            </a:r>
            <a:r>
              <a:rPr lang="tr-TR" sz="1400" b="1" i="1" dirty="0" err="1">
                <a:solidFill>
                  <a:srgbClr val="00B0F0"/>
                </a:solidFill>
              </a:rPr>
              <a:t>Obstet</a:t>
            </a:r>
            <a:r>
              <a:rPr lang="tr-TR" sz="1400" b="1" i="1" dirty="0">
                <a:solidFill>
                  <a:srgbClr val="00B0F0"/>
                </a:solidFill>
              </a:rPr>
              <a:t> </a:t>
            </a:r>
            <a:r>
              <a:rPr lang="tr-TR" sz="1400" b="1" i="1" dirty="0" err="1">
                <a:solidFill>
                  <a:srgbClr val="00B0F0"/>
                </a:solidFill>
              </a:rPr>
              <a:t>Gynecol</a:t>
            </a:r>
            <a:r>
              <a:rPr lang="tr-TR" sz="1400" b="1" i="1" dirty="0">
                <a:solidFill>
                  <a:srgbClr val="00B0F0"/>
                </a:solidFill>
              </a:rPr>
              <a:t> 2010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576" y="2331704"/>
            <a:ext cx="7200800" cy="2249424"/>
          </a:xfrm>
        </p:spPr>
        <p:txBody>
          <a:bodyPr>
            <a:noAutofit/>
          </a:bodyPr>
          <a:lstStyle/>
          <a:p>
            <a:r>
              <a:rPr lang="tr-TR" sz="4400" b="1" dirty="0" err="1"/>
              <a:t>Atipisiz</a:t>
            </a:r>
            <a:r>
              <a:rPr lang="tr-TR" sz="4400" b="1" dirty="0"/>
              <a:t> hiperplazide tedavi sonrası değerlendirme ve takip nasıl olmalı?</a:t>
            </a:r>
          </a:p>
          <a:p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25915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7584" y="1122775"/>
            <a:ext cx="7315200" cy="1154097"/>
          </a:xfrm>
        </p:spPr>
        <p:txBody>
          <a:bodyPr>
            <a:noAutofit/>
          </a:bodyPr>
          <a:lstStyle/>
          <a:p>
            <a:pPr algn="l"/>
            <a:r>
              <a:rPr lang="tr-TR" dirty="0" err="1"/>
              <a:t>Atipisiz</a:t>
            </a:r>
            <a:r>
              <a:rPr lang="tr-TR" dirty="0"/>
              <a:t> </a:t>
            </a:r>
            <a:r>
              <a:rPr lang="tr-TR" dirty="0" err="1"/>
              <a:t>hiperplazide</a:t>
            </a:r>
            <a:r>
              <a:rPr lang="tr-TR" dirty="0"/>
              <a:t> tedavi sonrası değerlendirme ve takip nasıl olmalı?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90872" y="2276872"/>
            <a:ext cx="8229600" cy="5400600"/>
          </a:xfrm>
        </p:spPr>
        <p:txBody>
          <a:bodyPr>
            <a:noAutofit/>
          </a:bodyPr>
          <a:lstStyle/>
          <a:p>
            <a:r>
              <a:rPr lang="tr-TR" dirty="0"/>
              <a:t> Tedavi süresi en az 6 ay</a:t>
            </a:r>
          </a:p>
          <a:p>
            <a:endParaRPr lang="tr-TR" dirty="0"/>
          </a:p>
          <a:p>
            <a:r>
              <a:rPr lang="tr-TR" dirty="0"/>
              <a:t>Tedavi yanıtı için, 6 ay aralıkla en az iki </a:t>
            </a:r>
            <a:r>
              <a:rPr lang="tr-TR" dirty="0" err="1"/>
              <a:t>endometrial</a:t>
            </a:r>
            <a:r>
              <a:rPr lang="tr-TR" dirty="0"/>
              <a:t> örnekleme.</a:t>
            </a:r>
          </a:p>
          <a:p>
            <a:endParaRPr lang="tr-TR" dirty="0"/>
          </a:p>
          <a:p>
            <a:r>
              <a:rPr lang="tr-TR" dirty="0"/>
              <a:t>LNG- IUD yerinde iken örnekleme yapılabilir</a:t>
            </a:r>
          </a:p>
          <a:p>
            <a:endParaRPr lang="tr-TR" dirty="0"/>
          </a:p>
          <a:p>
            <a:r>
              <a:rPr lang="tr-TR" dirty="0"/>
              <a:t>Tedaviye yanıt alındıktan sonra, takipte rutin örnekleme de </a:t>
            </a:r>
            <a:r>
              <a:rPr lang="tr-TR" dirty="0" err="1"/>
              <a:t>konsensus</a:t>
            </a:r>
            <a:r>
              <a:rPr lang="tr-TR" dirty="0"/>
              <a:t> yok</a:t>
            </a:r>
          </a:p>
          <a:p>
            <a:endParaRPr lang="tr-TR" sz="2000" dirty="0"/>
          </a:p>
          <a:p>
            <a:r>
              <a:rPr lang="tr-TR" sz="2000" dirty="0"/>
              <a:t> </a:t>
            </a:r>
            <a:r>
              <a:rPr lang="tr-TR" sz="2000" dirty="0" err="1"/>
              <a:t>Relaps</a:t>
            </a:r>
            <a:r>
              <a:rPr lang="tr-TR" sz="2000" dirty="0"/>
              <a:t> riski yüksek  (</a:t>
            </a:r>
            <a:r>
              <a:rPr lang="tr-TR" dirty="0"/>
              <a:t> BMI ≥35)</a:t>
            </a:r>
            <a:r>
              <a:rPr lang="tr-TR" sz="2000" dirty="0"/>
              <a:t> hastalarda tedavi sonrasında  2 yıl 6 ayda bir, sonrasında yıllık </a:t>
            </a:r>
            <a:r>
              <a:rPr lang="tr-TR" sz="2000" dirty="0" err="1"/>
              <a:t>endometrial</a:t>
            </a:r>
            <a:r>
              <a:rPr lang="tr-TR" sz="2000" dirty="0"/>
              <a:t> örneklemeler yapılmalı</a:t>
            </a:r>
            <a:endParaRPr lang="tr-TR" sz="5600" b="1" i="1" dirty="0">
              <a:solidFill>
                <a:srgbClr val="00B0F0"/>
              </a:solidFill>
            </a:endParaRPr>
          </a:p>
          <a:p>
            <a:pPr>
              <a:buNone/>
            </a:pPr>
            <a:r>
              <a:rPr lang="tr-TR" sz="1400" b="1" i="1" dirty="0" err="1">
                <a:solidFill>
                  <a:srgbClr val="00B0F0"/>
                </a:solidFill>
              </a:rPr>
              <a:t>Managment</a:t>
            </a:r>
            <a:r>
              <a:rPr lang="tr-TR" sz="1400" b="1" i="1" dirty="0">
                <a:solidFill>
                  <a:srgbClr val="00B0F0"/>
                </a:solidFill>
              </a:rPr>
              <a:t> of </a:t>
            </a:r>
            <a:r>
              <a:rPr lang="tr-TR" sz="1400" b="1" i="1" dirty="0" err="1">
                <a:solidFill>
                  <a:srgbClr val="00B0F0"/>
                </a:solidFill>
              </a:rPr>
              <a:t>endometrial</a:t>
            </a:r>
            <a:r>
              <a:rPr lang="tr-TR" sz="1400" b="1" i="1" dirty="0">
                <a:solidFill>
                  <a:srgbClr val="00B0F0"/>
                </a:solidFill>
              </a:rPr>
              <a:t> </a:t>
            </a:r>
            <a:r>
              <a:rPr lang="tr-TR" sz="1400" b="1" i="1" dirty="0" err="1">
                <a:solidFill>
                  <a:srgbClr val="00B0F0"/>
                </a:solidFill>
              </a:rPr>
              <a:t>Hyperplasia</a:t>
            </a:r>
            <a:r>
              <a:rPr lang="tr-TR" sz="1400" b="1" i="1" dirty="0">
                <a:solidFill>
                  <a:srgbClr val="00B0F0"/>
                </a:solidFill>
              </a:rPr>
              <a:t>  RCOG  </a:t>
            </a:r>
            <a:r>
              <a:rPr lang="tr-TR" sz="1400" b="1" i="1" dirty="0" err="1">
                <a:solidFill>
                  <a:srgbClr val="00B0F0"/>
                </a:solidFill>
              </a:rPr>
              <a:t>Guideline</a:t>
            </a:r>
            <a:r>
              <a:rPr lang="tr-TR" sz="1400" b="1" i="1" dirty="0">
                <a:solidFill>
                  <a:srgbClr val="00B0F0"/>
                </a:solidFill>
              </a:rPr>
              <a:t>   2016</a:t>
            </a:r>
            <a:r>
              <a:rPr lang="tr-TR" dirty="0"/>
              <a:t>.</a:t>
            </a:r>
          </a:p>
          <a:p>
            <a:endParaRPr lang="tr-TR" sz="1400" dirty="0"/>
          </a:p>
          <a:p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576" y="2331704"/>
            <a:ext cx="7200800" cy="2249424"/>
          </a:xfrm>
        </p:spPr>
        <p:txBody>
          <a:bodyPr>
            <a:noAutofit/>
          </a:bodyPr>
          <a:lstStyle/>
          <a:p>
            <a:r>
              <a:rPr lang="tr-TR" sz="4400" b="1" dirty="0" err="1"/>
              <a:t>Atipisiz</a:t>
            </a:r>
            <a:r>
              <a:rPr lang="tr-TR" sz="4400" b="1" dirty="0"/>
              <a:t> </a:t>
            </a:r>
            <a:r>
              <a:rPr lang="tr-TR" sz="4400" b="1" dirty="0" err="1"/>
              <a:t>hiperplazide</a:t>
            </a:r>
            <a:r>
              <a:rPr lang="tr-TR" sz="4400" b="1" dirty="0"/>
              <a:t> kimlere cerrahi </a:t>
            </a:r>
            <a:r>
              <a:rPr lang="tr-TR" sz="4400" b="1" dirty="0" smtClean="0"/>
              <a:t>uygulanmalı</a:t>
            </a:r>
            <a:r>
              <a:rPr lang="tr-TR" sz="4400" b="1" dirty="0"/>
              <a:t>?</a:t>
            </a:r>
          </a:p>
          <a:p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25915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7584" y="546711"/>
            <a:ext cx="7315200" cy="1154097"/>
          </a:xfrm>
        </p:spPr>
        <p:txBody>
          <a:bodyPr>
            <a:noAutofit/>
          </a:bodyPr>
          <a:lstStyle/>
          <a:p>
            <a:r>
              <a:rPr lang="tr-TR" b="1" dirty="0" err="1"/>
              <a:t>Atipisiz</a:t>
            </a:r>
            <a:r>
              <a:rPr lang="tr-TR" b="1" dirty="0"/>
              <a:t>  </a:t>
            </a:r>
            <a:r>
              <a:rPr lang="tr-TR" b="1" dirty="0" err="1"/>
              <a:t>hiperplazide</a:t>
            </a:r>
            <a:r>
              <a:rPr lang="tr-TR" b="1" dirty="0"/>
              <a:t> kimlere cerrahi uygulanmalı?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276872"/>
            <a:ext cx="7315200" cy="71287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dirty="0" err="1" smtClean="0">
                <a:solidFill>
                  <a:srgbClr val="FFFF00"/>
                </a:solidFill>
              </a:rPr>
              <a:t>Fertilitesini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>
                <a:solidFill>
                  <a:srgbClr val="FFFF00"/>
                </a:solidFill>
              </a:rPr>
              <a:t>koruma isteği olmayan hastalarda</a:t>
            </a:r>
          </a:p>
          <a:p>
            <a:pPr>
              <a:buNone/>
            </a:pPr>
            <a:endParaRPr lang="tr-TR" dirty="0"/>
          </a:p>
          <a:p>
            <a:r>
              <a:rPr lang="tr-TR" dirty="0"/>
              <a:t>Takip ve tedavi sırasında </a:t>
            </a:r>
            <a:r>
              <a:rPr lang="tr-TR" dirty="0" err="1"/>
              <a:t>atipik</a:t>
            </a:r>
            <a:r>
              <a:rPr lang="tr-TR" dirty="0"/>
              <a:t>  </a:t>
            </a:r>
            <a:r>
              <a:rPr lang="tr-TR" dirty="0" err="1"/>
              <a:t>hiperplazi</a:t>
            </a:r>
            <a:r>
              <a:rPr lang="tr-TR" dirty="0"/>
              <a:t> geliştiğinde</a:t>
            </a:r>
          </a:p>
          <a:p>
            <a:endParaRPr lang="tr-TR" dirty="0"/>
          </a:p>
          <a:p>
            <a:r>
              <a:rPr lang="tr-TR" dirty="0"/>
              <a:t>12 aylık tedaviye rağmen histolojik regresyon tespit </a:t>
            </a:r>
            <a:r>
              <a:rPr lang="tr-TR" dirty="0" err="1"/>
              <a:t>edilmesse</a:t>
            </a:r>
            <a:endParaRPr lang="tr-TR" dirty="0"/>
          </a:p>
          <a:p>
            <a:endParaRPr lang="tr-TR" dirty="0"/>
          </a:p>
          <a:p>
            <a:r>
              <a:rPr lang="tr-TR" dirty="0" err="1"/>
              <a:t>Progesteron</a:t>
            </a:r>
            <a:r>
              <a:rPr lang="tr-TR" dirty="0"/>
              <a:t> tedavisi bittikten sonra </a:t>
            </a:r>
            <a:r>
              <a:rPr lang="tr-TR" dirty="0" err="1"/>
              <a:t>relaps</a:t>
            </a:r>
            <a:r>
              <a:rPr lang="tr-TR" dirty="0"/>
              <a:t> görülürse</a:t>
            </a:r>
          </a:p>
          <a:p>
            <a:endParaRPr lang="tr-TR" dirty="0"/>
          </a:p>
          <a:p>
            <a:r>
              <a:rPr lang="tr-TR" dirty="0"/>
              <a:t>Kanama şikayetleri </a:t>
            </a:r>
            <a:r>
              <a:rPr lang="tr-TR" dirty="0" err="1"/>
              <a:t>persiste</a:t>
            </a:r>
            <a:r>
              <a:rPr lang="tr-TR" dirty="0"/>
              <a:t> ederse</a:t>
            </a:r>
          </a:p>
          <a:p>
            <a:endParaRPr lang="tr-TR" dirty="0"/>
          </a:p>
          <a:p>
            <a:r>
              <a:rPr lang="tr-TR" dirty="0"/>
              <a:t>Medikal tedaviyi  ve takip prosedürlerini  ret eden hastalara uygulanır</a:t>
            </a:r>
          </a:p>
          <a:p>
            <a:pPr marL="228600" lvl="7">
              <a:buNone/>
            </a:pPr>
            <a:endParaRPr lang="tr-TR" sz="2200" b="1" i="1" dirty="0">
              <a:solidFill>
                <a:srgbClr val="00B0F0"/>
              </a:solidFill>
            </a:endParaRPr>
          </a:p>
          <a:p>
            <a:pPr marL="228600" lvl="7">
              <a:buNone/>
            </a:pPr>
            <a:endParaRPr lang="tr-TR" sz="2200" b="1" i="1" dirty="0">
              <a:solidFill>
                <a:srgbClr val="00B0F0"/>
              </a:solidFill>
            </a:endParaRPr>
          </a:p>
          <a:p>
            <a:pPr marL="228600" lvl="7">
              <a:buNone/>
            </a:pPr>
            <a:r>
              <a:rPr lang="tr-TR" sz="1900" b="1" i="1" dirty="0" err="1">
                <a:solidFill>
                  <a:srgbClr val="00B0F0"/>
                </a:solidFill>
              </a:rPr>
              <a:t>Managment</a:t>
            </a:r>
            <a:r>
              <a:rPr lang="tr-TR" sz="1900" b="1" i="1" dirty="0">
                <a:solidFill>
                  <a:srgbClr val="00B0F0"/>
                </a:solidFill>
              </a:rPr>
              <a:t> of </a:t>
            </a:r>
            <a:r>
              <a:rPr lang="tr-TR" sz="1900" b="1" i="1" dirty="0" err="1">
                <a:solidFill>
                  <a:srgbClr val="00B0F0"/>
                </a:solidFill>
              </a:rPr>
              <a:t>Endometrial</a:t>
            </a:r>
            <a:r>
              <a:rPr lang="tr-TR" sz="1900" b="1" i="1" dirty="0">
                <a:solidFill>
                  <a:srgbClr val="00B0F0"/>
                </a:solidFill>
              </a:rPr>
              <a:t> </a:t>
            </a:r>
            <a:r>
              <a:rPr lang="tr-TR" sz="1900" b="1" i="1" dirty="0" err="1">
                <a:solidFill>
                  <a:srgbClr val="00B0F0"/>
                </a:solidFill>
              </a:rPr>
              <a:t>Hyperplasia</a:t>
            </a:r>
            <a:r>
              <a:rPr lang="tr-TR" sz="1900" b="1" i="1" dirty="0">
                <a:solidFill>
                  <a:srgbClr val="00B0F0"/>
                </a:solidFill>
              </a:rPr>
              <a:t>  RCOG  </a:t>
            </a:r>
            <a:r>
              <a:rPr lang="tr-TR" sz="1900" b="1" i="1" dirty="0" err="1">
                <a:solidFill>
                  <a:srgbClr val="00B0F0"/>
                </a:solidFill>
              </a:rPr>
              <a:t>Guideline</a:t>
            </a:r>
            <a:r>
              <a:rPr lang="tr-TR" sz="1900" b="1" i="1" dirty="0">
                <a:solidFill>
                  <a:srgbClr val="00B0F0"/>
                </a:solidFill>
              </a:rPr>
              <a:t>   2016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576" y="2331704"/>
            <a:ext cx="7200800" cy="2249424"/>
          </a:xfrm>
        </p:spPr>
        <p:txBody>
          <a:bodyPr>
            <a:noAutofit/>
          </a:bodyPr>
          <a:lstStyle/>
          <a:p>
            <a:r>
              <a:rPr lang="it-IT" sz="6000" b="1" dirty="0"/>
              <a:t>Atipili  hiperplazide tedavi ne olmalı? </a:t>
            </a:r>
          </a:p>
          <a:p>
            <a:endParaRPr lang="en-US" sz="6000" b="1" dirty="0"/>
          </a:p>
        </p:txBody>
      </p:sp>
    </p:spTree>
    <p:extLst>
      <p:ext uri="{BB962C8B-B14F-4D97-AF65-F5344CB8AC3E}">
        <p14:creationId xmlns="" xmlns:p14="http://schemas.microsoft.com/office/powerpoint/2010/main" val="156329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7584" y="546711"/>
            <a:ext cx="7315200" cy="1154097"/>
          </a:xfrm>
        </p:spPr>
        <p:txBody>
          <a:bodyPr>
            <a:noAutofit/>
          </a:bodyPr>
          <a:lstStyle/>
          <a:p>
            <a:pPr algn="l"/>
            <a:r>
              <a:rPr lang="tr-TR" b="1" dirty="0" err="1"/>
              <a:t>Atipili</a:t>
            </a:r>
            <a:r>
              <a:rPr lang="tr-TR" b="1" dirty="0"/>
              <a:t>  </a:t>
            </a:r>
            <a:r>
              <a:rPr lang="tr-TR" b="1" dirty="0" err="1"/>
              <a:t>hiperplazide</a:t>
            </a:r>
            <a:r>
              <a:rPr lang="tr-TR" b="1" dirty="0"/>
              <a:t> tedavi ne olmalı? 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276872"/>
            <a:ext cx="7315200" cy="4248472"/>
          </a:xfrm>
        </p:spPr>
        <p:txBody>
          <a:bodyPr>
            <a:normAutofit fontScale="77500" lnSpcReduction="20000"/>
          </a:bodyPr>
          <a:lstStyle/>
          <a:p>
            <a:r>
              <a:rPr lang="tr-TR" sz="2800" dirty="0"/>
              <a:t>Yaklaşık %17-50 eş zamanlı </a:t>
            </a:r>
            <a:r>
              <a:rPr lang="tr-TR" sz="2800" dirty="0" err="1"/>
              <a:t>endometriyal</a:t>
            </a:r>
            <a:r>
              <a:rPr lang="tr-TR" sz="2800" dirty="0"/>
              <a:t> </a:t>
            </a:r>
            <a:r>
              <a:rPr lang="tr-TR" sz="2800" dirty="0" err="1"/>
              <a:t>karsinom</a:t>
            </a:r>
            <a:r>
              <a:rPr lang="tr-TR" sz="2800" dirty="0"/>
              <a:t> mevcuttur.</a:t>
            </a:r>
          </a:p>
          <a:p>
            <a:endParaRPr lang="tr-TR" sz="2800" dirty="0"/>
          </a:p>
          <a:p>
            <a:r>
              <a:rPr lang="tr-TR" sz="2800" dirty="0"/>
              <a:t>Tedavi edilmezse %29  kansere </a:t>
            </a:r>
            <a:r>
              <a:rPr lang="tr-TR" sz="2800" dirty="0" err="1"/>
              <a:t>progresyon</a:t>
            </a:r>
            <a:r>
              <a:rPr lang="tr-TR" sz="2800" dirty="0"/>
              <a:t> gösterir.</a:t>
            </a:r>
          </a:p>
          <a:p>
            <a:endParaRPr lang="tr-TR" sz="2800" dirty="0"/>
          </a:p>
          <a:p>
            <a:r>
              <a:rPr lang="tr-TR" sz="2800" dirty="0"/>
              <a:t>%85’i tedaviyle </a:t>
            </a:r>
            <a:r>
              <a:rPr lang="tr-TR" sz="2800" dirty="0" err="1"/>
              <a:t>regrese</a:t>
            </a:r>
            <a:r>
              <a:rPr lang="tr-TR" sz="2800" dirty="0"/>
              <a:t> </a:t>
            </a:r>
            <a:r>
              <a:rPr lang="tr-TR" sz="2800" dirty="0" smtClean="0"/>
              <a:t>, </a:t>
            </a:r>
            <a:r>
              <a:rPr lang="tr-TR" sz="2800" dirty="0"/>
              <a:t>fakat </a:t>
            </a:r>
            <a:r>
              <a:rPr lang="tr-TR" sz="2800" dirty="0" err="1"/>
              <a:t>relaps</a:t>
            </a:r>
            <a:r>
              <a:rPr lang="tr-TR" sz="2800" dirty="0"/>
              <a:t> </a:t>
            </a:r>
            <a:r>
              <a:rPr lang="tr-TR" sz="2800" dirty="0" smtClean="0"/>
              <a:t>oranı  </a:t>
            </a:r>
            <a:r>
              <a:rPr lang="tr-TR" sz="2800" dirty="0"/>
              <a:t>%26</a:t>
            </a:r>
            <a:endParaRPr lang="tr-TR" sz="2400" dirty="0"/>
          </a:p>
          <a:p>
            <a:pPr>
              <a:buNone/>
            </a:pPr>
            <a:endParaRPr lang="tr-TR" sz="2400" dirty="0"/>
          </a:p>
          <a:p>
            <a:pPr algn="ctr">
              <a:buNone/>
            </a:pPr>
            <a:endParaRPr lang="tr-TR" sz="4600" dirty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tr-TR" sz="4600" dirty="0">
                <a:solidFill>
                  <a:schemeClr val="tx2"/>
                </a:solidFill>
              </a:rPr>
              <a:t>Fertilite arzusu yoksa tedavi HİSTEREKTOMİDİR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600" y="2331704"/>
            <a:ext cx="7200800" cy="2249424"/>
          </a:xfrm>
        </p:spPr>
        <p:txBody>
          <a:bodyPr>
            <a:noAutofit/>
          </a:bodyPr>
          <a:lstStyle/>
          <a:p>
            <a:r>
              <a:rPr lang="it-IT" sz="4800" b="1" dirty="0"/>
              <a:t>Atipik hiperplazide histerektomi sırasında frozen inceleme yapalım mı?</a:t>
            </a:r>
          </a:p>
          <a:p>
            <a:endParaRPr lang="en-US" sz="4800" b="1" dirty="0"/>
          </a:p>
        </p:txBody>
      </p:sp>
    </p:spTree>
    <p:extLst>
      <p:ext uri="{BB962C8B-B14F-4D97-AF65-F5344CB8AC3E}">
        <p14:creationId xmlns="" xmlns:p14="http://schemas.microsoft.com/office/powerpoint/2010/main" val="50020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67333"/>
            <a:ext cx="8229600" cy="4525963"/>
          </a:xfrm>
        </p:spPr>
        <p:txBody>
          <a:bodyPr>
            <a:normAutofit/>
          </a:bodyPr>
          <a:lstStyle/>
          <a:p>
            <a:pPr marL="342900" lvl="1" indent="-342900" algn="ctr">
              <a:buNone/>
            </a:pPr>
            <a:r>
              <a:rPr lang="tr-TR" sz="5400" dirty="0" err="1">
                <a:solidFill>
                  <a:schemeClr val="tx2"/>
                </a:solidFill>
              </a:rPr>
              <a:t>Endometrial</a:t>
            </a:r>
            <a:r>
              <a:rPr lang="tr-TR" sz="5400" dirty="0">
                <a:solidFill>
                  <a:schemeClr val="tx2"/>
                </a:solidFill>
              </a:rPr>
              <a:t>  </a:t>
            </a:r>
            <a:r>
              <a:rPr lang="tr-TR" sz="5400" dirty="0" err="1">
                <a:solidFill>
                  <a:schemeClr val="tx2"/>
                </a:solidFill>
              </a:rPr>
              <a:t>hiperplazi</a:t>
            </a:r>
            <a:r>
              <a:rPr lang="tr-TR" sz="5400" dirty="0">
                <a:solidFill>
                  <a:schemeClr val="tx2"/>
                </a:solidFill>
              </a:rPr>
              <a:t>;</a:t>
            </a:r>
          </a:p>
          <a:p>
            <a:pPr marL="0" lvl="1" indent="0" algn="ctr">
              <a:buNone/>
            </a:pPr>
            <a:r>
              <a:rPr lang="tr-TR" sz="2000" dirty="0" err="1"/>
              <a:t>Endometrium</a:t>
            </a:r>
            <a:r>
              <a:rPr lang="tr-TR" sz="2000" dirty="0"/>
              <a:t> kanseriyle eş zamanlı bulunabilen yada kansere </a:t>
            </a:r>
            <a:r>
              <a:rPr lang="tr-TR" sz="2000" dirty="0" err="1"/>
              <a:t>progrese</a:t>
            </a:r>
            <a:r>
              <a:rPr lang="tr-TR" sz="2000" dirty="0"/>
              <a:t> olabilen, endometriyal glandların düzensiz proliferasyonudur.</a:t>
            </a:r>
          </a:p>
        </p:txBody>
      </p:sp>
      <p:sp>
        <p:nvSpPr>
          <p:cNvPr id="4" name="3 Yukarı Ok"/>
          <p:cNvSpPr/>
          <p:nvPr/>
        </p:nvSpPr>
        <p:spPr>
          <a:xfrm>
            <a:off x="2194026" y="3717032"/>
            <a:ext cx="1214446" cy="1500198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2"/>
              </a:solidFill>
            </a:endParaRPr>
          </a:p>
        </p:txBody>
      </p:sp>
      <p:sp>
        <p:nvSpPr>
          <p:cNvPr id="6" name="5 Yukarı Ok"/>
          <p:cNvSpPr/>
          <p:nvPr/>
        </p:nvSpPr>
        <p:spPr>
          <a:xfrm rot="10800000">
            <a:off x="5408736" y="3788470"/>
            <a:ext cx="1214446" cy="1500198"/>
          </a:xfrm>
          <a:prstGeom prst="up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2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619672" y="5360106"/>
            <a:ext cx="22860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/>
              <a:t>Östrojen</a:t>
            </a:r>
            <a:r>
              <a:rPr lang="tr-TR" sz="4000" dirty="0"/>
              <a:t> </a:t>
            </a:r>
          </a:p>
        </p:txBody>
      </p:sp>
      <p:sp>
        <p:nvSpPr>
          <p:cNvPr id="8" name="7 Dikdörtgen"/>
          <p:cNvSpPr/>
          <p:nvPr/>
        </p:nvSpPr>
        <p:spPr>
          <a:xfrm>
            <a:off x="4572000" y="5288668"/>
            <a:ext cx="3265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 err="1"/>
              <a:t>Progesteron</a:t>
            </a:r>
            <a:endParaRPr lang="tr-T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88096" y="546711"/>
            <a:ext cx="7315200" cy="1154097"/>
          </a:xfrm>
        </p:spPr>
        <p:txBody>
          <a:bodyPr>
            <a:noAutofit/>
          </a:bodyPr>
          <a:lstStyle/>
          <a:p>
            <a:pPr algn="l"/>
            <a:r>
              <a:rPr lang="tr-TR" dirty="0" err="1"/>
              <a:t>Atipik</a:t>
            </a:r>
            <a:r>
              <a:rPr lang="tr-TR" dirty="0"/>
              <a:t> </a:t>
            </a:r>
            <a:r>
              <a:rPr lang="tr-TR" dirty="0" err="1"/>
              <a:t>hiperplazide</a:t>
            </a:r>
            <a:r>
              <a:rPr lang="tr-TR" dirty="0"/>
              <a:t> </a:t>
            </a:r>
            <a:r>
              <a:rPr lang="tr-TR" dirty="0" err="1"/>
              <a:t>histerektomi</a:t>
            </a:r>
            <a:r>
              <a:rPr lang="tr-TR" dirty="0"/>
              <a:t> sırasında </a:t>
            </a:r>
            <a:r>
              <a:rPr lang="tr-TR" dirty="0" err="1"/>
              <a:t>frozen</a:t>
            </a:r>
            <a:r>
              <a:rPr lang="tr-TR" dirty="0"/>
              <a:t>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204864"/>
            <a:ext cx="7315200" cy="4653135"/>
          </a:xfrm>
        </p:spPr>
        <p:txBody>
          <a:bodyPr>
            <a:normAutofit fontScale="62500" lnSpcReduction="20000"/>
          </a:bodyPr>
          <a:lstStyle/>
          <a:p>
            <a:r>
              <a:rPr lang="tr-TR" sz="3400" dirty="0" err="1"/>
              <a:t>Frozen</a:t>
            </a:r>
            <a:r>
              <a:rPr lang="tr-TR" sz="3400" dirty="0"/>
              <a:t> inceleme tartışmalı.</a:t>
            </a:r>
          </a:p>
          <a:p>
            <a:endParaRPr lang="tr-TR" sz="3400" dirty="0"/>
          </a:p>
          <a:p>
            <a:endParaRPr lang="tr-TR" sz="3400" dirty="0"/>
          </a:p>
          <a:p>
            <a:r>
              <a:rPr lang="tr-TR" sz="3400" dirty="0" err="1"/>
              <a:t>Frozen</a:t>
            </a:r>
            <a:r>
              <a:rPr lang="tr-TR" sz="3400" dirty="0"/>
              <a:t> – parafin inceleme uyumu %60- 90 </a:t>
            </a:r>
          </a:p>
          <a:p>
            <a:pPr>
              <a:buNone/>
            </a:pPr>
            <a:endParaRPr lang="tr-TR" sz="3400" dirty="0"/>
          </a:p>
          <a:p>
            <a:endParaRPr lang="tr-TR" sz="3400" dirty="0"/>
          </a:p>
          <a:p>
            <a:r>
              <a:rPr lang="tr-TR" sz="3400" dirty="0"/>
              <a:t>Derin </a:t>
            </a:r>
            <a:r>
              <a:rPr lang="tr-TR" sz="3400" dirty="0" err="1"/>
              <a:t>invazyon</a:t>
            </a:r>
            <a:r>
              <a:rPr lang="tr-TR" sz="3400" dirty="0"/>
              <a:t> ve/ veya </a:t>
            </a:r>
            <a:r>
              <a:rPr lang="tr-TR" sz="3400" dirty="0" err="1"/>
              <a:t>grade</a:t>
            </a:r>
            <a:r>
              <a:rPr lang="tr-TR" sz="3400" dirty="0"/>
              <a:t> 3 tümör varlığında lenf </a:t>
            </a:r>
            <a:r>
              <a:rPr lang="tr-TR" sz="3400" dirty="0" err="1"/>
              <a:t>nodu</a:t>
            </a:r>
            <a:r>
              <a:rPr lang="tr-TR" sz="3400" dirty="0"/>
              <a:t> </a:t>
            </a:r>
            <a:r>
              <a:rPr lang="tr-TR" sz="3400" dirty="0" err="1"/>
              <a:t>diseksiyonu</a:t>
            </a:r>
            <a:r>
              <a:rPr lang="tr-TR" sz="3400" dirty="0"/>
              <a:t> gerekir. (Tüm </a:t>
            </a:r>
            <a:r>
              <a:rPr lang="tr-TR" sz="3400" dirty="0" err="1"/>
              <a:t>endometrial</a:t>
            </a:r>
            <a:r>
              <a:rPr lang="tr-TR" sz="3400" dirty="0"/>
              <a:t> </a:t>
            </a:r>
            <a:r>
              <a:rPr lang="tr-TR" sz="3400" dirty="0" err="1"/>
              <a:t>hiperplazilerin</a:t>
            </a:r>
            <a:r>
              <a:rPr lang="tr-TR" sz="3400" dirty="0"/>
              <a:t> %5-7’de)</a:t>
            </a:r>
          </a:p>
          <a:p>
            <a:pPr>
              <a:buNone/>
            </a:pPr>
            <a:endParaRPr lang="tr-TR" sz="2300" i="1" dirty="0"/>
          </a:p>
          <a:p>
            <a:pPr>
              <a:buNone/>
            </a:pPr>
            <a:endParaRPr lang="tr-TR" sz="2300" i="1" dirty="0"/>
          </a:p>
          <a:p>
            <a:pPr>
              <a:buNone/>
            </a:pPr>
            <a:endParaRPr lang="tr-TR" sz="2300" i="1" dirty="0"/>
          </a:p>
          <a:p>
            <a:pPr marL="0" lvl="1" indent="-46038">
              <a:buNone/>
            </a:pPr>
            <a:r>
              <a:rPr lang="tr-TR" sz="2000" b="1" i="1" dirty="0" err="1">
                <a:solidFill>
                  <a:srgbClr val="00B0F0"/>
                </a:solidFill>
              </a:rPr>
              <a:t>The</a:t>
            </a:r>
            <a:r>
              <a:rPr lang="tr-TR" sz="2000" b="1" i="1" dirty="0">
                <a:solidFill>
                  <a:srgbClr val="00B0F0"/>
                </a:solidFill>
              </a:rPr>
              <a:t> </a:t>
            </a:r>
            <a:r>
              <a:rPr lang="tr-TR" sz="2000" b="1" i="1" dirty="0" err="1">
                <a:solidFill>
                  <a:srgbClr val="00B0F0"/>
                </a:solidFill>
              </a:rPr>
              <a:t>accuracy</a:t>
            </a:r>
            <a:r>
              <a:rPr lang="tr-TR" sz="2000" b="1" i="1" dirty="0">
                <a:solidFill>
                  <a:srgbClr val="00B0F0"/>
                </a:solidFill>
              </a:rPr>
              <a:t> of </a:t>
            </a:r>
            <a:r>
              <a:rPr lang="tr-TR" sz="2000" b="1" i="1" dirty="0" err="1">
                <a:solidFill>
                  <a:srgbClr val="00B0F0"/>
                </a:solidFill>
              </a:rPr>
              <a:t>frozen</a:t>
            </a:r>
            <a:r>
              <a:rPr lang="tr-TR" sz="2000" b="1" i="1" dirty="0">
                <a:solidFill>
                  <a:srgbClr val="00B0F0"/>
                </a:solidFill>
              </a:rPr>
              <a:t> </a:t>
            </a:r>
            <a:r>
              <a:rPr lang="tr-TR" sz="2000" b="1" i="1" dirty="0" err="1">
                <a:solidFill>
                  <a:srgbClr val="00B0F0"/>
                </a:solidFill>
              </a:rPr>
              <a:t>pathology</a:t>
            </a:r>
            <a:r>
              <a:rPr lang="tr-TR" sz="2000" b="1" i="1" dirty="0">
                <a:solidFill>
                  <a:srgbClr val="00B0F0"/>
                </a:solidFill>
              </a:rPr>
              <a:t> at time of </a:t>
            </a:r>
            <a:r>
              <a:rPr lang="tr-TR" sz="2000" b="1" i="1" dirty="0" err="1">
                <a:solidFill>
                  <a:srgbClr val="00B0F0"/>
                </a:solidFill>
              </a:rPr>
              <a:t>hysterectomy</a:t>
            </a:r>
            <a:r>
              <a:rPr lang="tr-TR" sz="2000" b="1" i="1" dirty="0">
                <a:solidFill>
                  <a:srgbClr val="00B0F0"/>
                </a:solidFill>
              </a:rPr>
              <a:t> in </a:t>
            </a:r>
            <a:r>
              <a:rPr lang="tr-TR" sz="2000" b="1" i="1" dirty="0" err="1">
                <a:solidFill>
                  <a:srgbClr val="00B0F0"/>
                </a:solidFill>
              </a:rPr>
              <a:t>patient</a:t>
            </a:r>
            <a:r>
              <a:rPr lang="tr-TR" sz="2000" b="1" i="1" dirty="0">
                <a:solidFill>
                  <a:srgbClr val="00B0F0"/>
                </a:solidFill>
              </a:rPr>
              <a:t> </a:t>
            </a:r>
            <a:r>
              <a:rPr lang="tr-TR" sz="2000" b="1" i="1" dirty="0" err="1">
                <a:solidFill>
                  <a:srgbClr val="00B0F0"/>
                </a:solidFill>
              </a:rPr>
              <a:t>with</a:t>
            </a:r>
            <a:r>
              <a:rPr lang="tr-TR" sz="2000" b="1" i="1" dirty="0">
                <a:solidFill>
                  <a:srgbClr val="00B0F0"/>
                </a:solidFill>
              </a:rPr>
              <a:t> </a:t>
            </a:r>
            <a:r>
              <a:rPr lang="tr-TR" sz="2000" b="1" i="1" dirty="0" err="1">
                <a:solidFill>
                  <a:srgbClr val="00B0F0"/>
                </a:solidFill>
              </a:rPr>
              <a:t>complex</a:t>
            </a:r>
            <a:r>
              <a:rPr lang="tr-TR" sz="2000" b="1" i="1" dirty="0">
                <a:solidFill>
                  <a:srgbClr val="00B0F0"/>
                </a:solidFill>
              </a:rPr>
              <a:t> </a:t>
            </a:r>
            <a:r>
              <a:rPr lang="tr-TR" sz="2000" b="1" i="1" dirty="0" err="1">
                <a:solidFill>
                  <a:srgbClr val="00B0F0"/>
                </a:solidFill>
              </a:rPr>
              <a:t>atypical</a:t>
            </a:r>
            <a:r>
              <a:rPr lang="tr-TR" sz="2000" b="1" i="1" dirty="0">
                <a:solidFill>
                  <a:srgbClr val="00B0F0"/>
                </a:solidFill>
              </a:rPr>
              <a:t> </a:t>
            </a:r>
            <a:r>
              <a:rPr lang="tr-TR" sz="2000" b="1" i="1" dirty="0" err="1">
                <a:solidFill>
                  <a:srgbClr val="00B0F0"/>
                </a:solidFill>
              </a:rPr>
              <a:t>hyperplasia</a:t>
            </a:r>
            <a:r>
              <a:rPr lang="tr-TR" sz="2000" b="1" i="1" dirty="0">
                <a:solidFill>
                  <a:srgbClr val="00B0F0"/>
                </a:solidFill>
              </a:rPr>
              <a:t> on </a:t>
            </a:r>
            <a:r>
              <a:rPr lang="tr-TR" sz="2000" b="1" i="1" dirty="0" err="1">
                <a:solidFill>
                  <a:srgbClr val="00B0F0"/>
                </a:solidFill>
              </a:rPr>
              <a:t>preoperative</a:t>
            </a:r>
            <a:r>
              <a:rPr lang="tr-TR" sz="2000" b="1" i="1" dirty="0">
                <a:solidFill>
                  <a:srgbClr val="00B0F0"/>
                </a:solidFill>
              </a:rPr>
              <a:t> </a:t>
            </a:r>
            <a:r>
              <a:rPr lang="tr-TR" sz="2000" b="1" i="1" dirty="0" err="1">
                <a:solidFill>
                  <a:srgbClr val="00B0F0"/>
                </a:solidFill>
              </a:rPr>
              <a:t>biopsy</a:t>
            </a:r>
            <a:r>
              <a:rPr lang="tr-TR" sz="2000" b="1" i="1" dirty="0">
                <a:solidFill>
                  <a:srgbClr val="00B0F0"/>
                </a:solidFill>
              </a:rPr>
              <a:t>. </a:t>
            </a:r>
            <a:r>
              <a:rPr lang="tr-TR" sz="2000" b="1" i="1" dirty="0" err="1">
                <a:solidFill>
                  <a:srgbClr val="00B0F0"/>
                </a:solidFill>
              </a:rPr>
              <a:t>Am</a:t>
            </a:r>
            <a:r>
              <a:rPr lang="tr-TR" sz="2000" b="1" i="1" dirty="0">
                <a:solidFill>
                  <a:srgbClr val="00B0F0"/>
                </a:solidFill>
              </a:rPr>
              <a:t> J </a:t>
            </a:r>
            <a:r>
              <a:rPr lang="tr-TR" sz="2000" b="1" i="1" dirty="0" err="1">
                <a:solidFill>
                  <a:srgbClr val="00B0F0"/>
                </a:solidFill>
              </a:rPr>
              <a:t>Obstet</a:t>
            </a:r>
            <a:r>
              <a:rPr lang="tr-TR" sz="2000" b="1" i="1" dirty="0">
                <a:solidFill>
                  <a:srgbClr val="00B0F0"/>
                </a:solidFill>
              </a:rPr>
              <a:t> </a:t>
            </a:r>
            <a:r>
              <a:rPr lang="tr-TR" sz="2000" b="1" i="1" dirty="0" err="1">
                <a:solidFill>
                  <a:srgbClr val="00B0F0"/>
                </a:solidFill>
              </a:rPr>
              <a:t>gynecol</a:t>
            </a:r>
            <a:r>
              <a:rPr lang="tr-TR" sz="2000" b="1" i="1" dirty="0">
                <a:solidFill>
                  <a:srgbClr val="00B0F0"/>
                </a:solidFill>
              </a:rPr>
              <a:t> 2007;196.e40</a:t>
            </a:r>
          </a:p>
          <a:p>
            <a:pPr marL="0" lvl="1" indent="-46038">
              <a:buNone/>
            </a:pPr>
            <a:endParaRPr lang="tr-TR" sz="2000" b="1" i="1" dirty="0">
              <a:solidFill>
                <a:srgbClr val="00B0F0"/>
              </a:solidFill>
            </a:endParaRPr>
          </a:p>
          <a:p>
            <a:pPr marL="0" lvl="1" indent="-46038">
              <a:buNone/>
            </a:pPr>
            <a:r>
              <a:rPr lang="tr-TR" sz="2000" b="1" i="1" dirty="0">
                <a:solidFill>
                  <a:srgbClr val="00B0F0"/>
                </a:solidFill>
              </a:rPr>
              <a:t>Accuracy of frozen section diagnosis at surgery in pre-malignant and malignant lesions of the endometrium J gynecol Oncol 2008</a:t>
            </a:r>
          </a:p>
          <a:p>
            <a:pPr marL="0" lvl="1" indent="-46038">
              <a:buNone/>
            </a:pPr>
            <a:endParaRPr lang="tr-TR" sz="2000" b="1" i="1" dirty="0">
              <a:solidFill>
                <a:srgbClr val="00B0F0"/>
              </a:solidFill>
            </a:endParaRPr>
          </a:p>
          <a:p>
            <a:pPr marL="0" lvl="1" indent="-46038">
              <a:buNone/>
            </a:pPr>
            <a:endParaRPr lang="tr-TR" sz="2200" b="1" i="1" dirty="0">
              <a:solidFill>
                <a:srgbClr val="00B0F0"/>
              </a:solidFill>
            </a:endParaRPr>
          </a:p>
          <a:p>
            <a:pPr marL="0" lvl="1" indent="-46038">
              <a:buNone/>
            </a:pPr>
            <a:endParaRPr lang="tr-TR" sz="2200" b="1" i="1" dirty="0">
              <a:solidFill>
                <a:srgbClr val="00B0F0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857224" y="2828836"/>
            <a:ext cx="6000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600" y="2331704"/>
            <a:ext cx="7200800" cy="2249424"/>
          </a:xfrm>
        </p:spPr>
        <p:txBody>
          <a:bodyPr>
            <a:noAutofit/>
          </a:bodyPr>
          <a:lstStyle/>
          <a:p>
            <a:r>
              <a:rPr lang="it-IT" sz="4800" b="1" dirty="0"/>
              <a:t>Atipik hiperplazide histerektomi sırasında ooferektomi yapalım mı?</a:t>
            </a:r>
          </a:p>
          <a:p>
            <a:endParaRPr lang="en-US" sz="4800" b="1" dirty="0"/>
          </a:p>
        </p:txBody>
      </p:sp>
    </p:spTree>
    <p:extLst>
      <p:ext uri="{BB962C8B-B14F-4D97-AF65-F5344CB8AC3E}">
        <p14:creationId xmlns="" xmlns:p14="http://schemas.microsoft.com/office/powerpoint/2010/main" val="24148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1122775"/>
            <a:ext cx="7315200" cy="1154097"/>
          </a:xfrm>
        </p:spPr>
        <p:txBody>
          <a:bodyPr>
            <a:noAutofit/>
          </a:bodyPr>
          <a:lstStyle/>
          <a:p>
            <a:pPr algn="l"/>
            <a:r>
              <a:rPr lang="tr-TR" dirty="0" err="1"/>
              <a:t>Atipik</a:t>
            </a:r>
            <a:r>
              <a:rPr lang="tr-TR" dirty="0"/>
              <a:t> </a:t>
            </a:r>
            <a:r>
              <a:rPr lang="tr-TR" dirty="0" err="1"/>
              <a:t>hiperplazide</a:t>
            </a:r>
            <a:r>
              <a:rPr lang="tr-TR" dirty="0"/>
              <a:t> </a:t>
            </a:r>
            <a:r>
              <a:rPr lang="tr-TR" dirty="0" err="1"/>
              <a:t>histerektomi</a:t>
            </a:r>
            <a:r>
              <a:rPr lang="tr-TR" dirty="0"/>
              <a:t> sırasında </a:t>
            </a:r>
            <a:r>
              <a:rPr lang="tr-TR" dirty="0" err="1"/>
              <a:t>ooferektomi</a:t>
            </a:r>
            <a:r>
              <a:rPr lang="tr-TR" dirty="0"/>
              <a:t> yapalım mı?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99592" y="2276872"/>
            <a:ext cx="7315200" cy="458112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tr-TR" sz="2400" dirty="0"/>
          </a:p>
          <a:p>
            <a:r>
              <a:rPr lang="tr-TR" sz="2400" dirty="0" err="1"/>
              <a:t>Postmenapoz</a:t>
            </a:r>
            <a:r>
              <a:rPr lang="tr-TR" sz="2400" dirty="0"/>
              <a:t> hastada BSO eklenmeli. (</a:t>
            </a:r>
            <a:r>
              <a:rPr lang="tr-TR" sz="2400" dirty="0" err="1"/>
              <a:t>Over</a:t>
            </a:r>
            <a:r>
              <a:rPr lang="tr-TR" sz="2400" dirty="0"/>
              <a:t> metastaz olasılığı %5) </a:t>
            </a:r>
          </a:p>
          <a:p>
            <a:endParaRPr lang="tr-TR" sz="2400" dirty="0"/>
          </a:p>
          <a:p>
            <a:r>
              <a:rPr lang="tr-TR" sz="2400" dirty="0"/>
              <a:t>Genç hastada </a:t>
            </a:r>
            <a:r>
              <a:rPr lang="tr-TR" sz="2400" dirty="0" err="1"/>
              <a:t>bilateral</a:t>
            </a:r>
            <a:r>
              <a:rPr lang="tr-TR" sz="2400" dirty="0"/>
              <a:t> </a:t>
            </a:r>
            <a:r>
              <a:rPr lang="tr-TR" sz="2400" dirty="0" err="1"/>
              <a:t>salpenjektomi</a:t>
            </a:r>
            <a:r>
              <a:rPr lang="tr-TR" sz="2400" dirty="0"/>
              <a:t> yapılmalı, </a:t>
            </a:r>
            <a:r>
              <a:rPr lang="tr-TR" sz="2400" dirty="0" err="1"/>
              <a:t>ooferektomiye</a:t>
            </a:r>
            <a:r>
              <a:rPr lang="tr-TR" sz="2400" dirty="0"/>
              <a:t> ise kişiye özel karar verilmeli. </a:t>
            </a:r>
          </a:p>
          <a:p>
            <a:endParaRPr lang="tr-TR" sz="2400" dirty="0"/>
          </a:p>
          <a:p>
            <a:r>
              <a:rPr lang="tr-TR" sz="2400" dirty="0"/>
              <a:t>İlk operasyonda </a:t>
            </a:r>
            <a:r>
              <a:rPr lang="tr-TR" sz="2400" dirty="0" err="1"/>
              <a:t>yapılmassa</a:t>
            </a:r>
            <a:r>
              <a:rPr lang="tr-TR" sz="2400" dirty="0"/>
              <a:t>, İkinci operasyon  için engel olmamalı.</a:t>
            </a:r>
          </a:p>
          <a:p>
            <a:pPr>
              <a:buNone/>
            </a:pPr>
            <a:endParaRPr lang="tr-TR" sz="2400" dirty="0"/>
          </a:p>
          <a:p>
            <a:pPr>
              <a:buNone/>
            </a:pPr>
            <a:endParaRPr lang="tr-TR" sz="1800" i="1" dirty="0"/>
          </a:p>
          <a:p>
            <a:pPr>
              <a:buNone/>
            </a:pPr>
            <a:r>
              <a:rPr lang="tr-TR" sz="1600" b="1" i="1" dirty="0" err="1">
                <a:solidFill>
                  <a:srgbClr val="00B0F0"/>
                </a:solidFill>
              </a:rPr>
              <a:t>Coeixting</a:t>
            </a:r>
            <a:r>
              <a:rPr lang="tr-TR" sz="1600" b="1" i="1" dirty="0">
                <a:solidFill>
                  <a:srgbClr val="00B0F0"/>
                </a:solidFill>
              </a:rPr>
              <a:t> </a:t>
            </a:r>
            <a:r>
              <a:rPr lang="tr-TR" sz="1600" b="1" i="1" dirty="0" err="1">
                <a:solidFill>
                  <a:srgbClr val="00B0F0"/>
                </a:solidFill>
              </a:rPr>
              <a:t>ovarian</a:t>
            </a:r>
            <a:r>
              <a:rPr lang="tr-TR" sz="1600" b="1" i="1" dirty="0">
                <a:solidFill>
                  <a:srgbClr val="00B0F0"/>
                </a:solidFill>
              </a:rPr>
              <a:t> </a:t>
            </a:r>
            <a:r>
              <a:rPr lang="tr-TR" sz="1600" b="1" i="1" dirty="0" err="1">
                <a:solidFill>
                  <a:srgbClr val="00B0F0"/>
                </a:solidFill>
              </a:rPr>
              <a:t>malignancy</a:t>
            </a:r>
            <a:r>
              <a:rPr lang="tr-TR" sz="1600" b="1" i="1" dirty="0">
                <a:solidFill>
                  <a:srgbClr val="00B0F0"/>
                </a:solidFill>
              </a:rPr>
              <a:t> in </a:t>
            </a:r>
            <a:r>
              <a:rPr lang="tr-TR" sz="1600" b="1" i="1" dirty="0" err="1">
                <a:solidFill>
                  <a:srgbClr val="00B0F0"/>
                </a:solidFill>
              </a:rPr>
              <a:t>young</a:t>
            </a:r>
            <a:r>
              <a:rPr lang="tr-TR" sz="1600" b="1" i="1" dirty="0">
                <a:solidFill>
                  <a:srgbClr val="00B0F0"/>
                </a:solidFill>
              </a:rPr>
              <a:t> </a:t>
            </a:r>
            <a:r>
              <a:rPr lang="tr-TR" sz="1600" b="1" i="1" dirty="0" err="1">
                <a:solidFill>
                  <a:srgbClr val="00B0F0"/>
                </a:solidFill>
              </a:rPr>
              <a:t>women</a:t>
            </a:r>
            <a:r>
              <a:rPr lang="tr-TR" sz="1600" b="1" i="1" dirty="0">
                <a:solidFill>
                  <a:srgbClr val="00B0F0"/>
                </a:solidFill>
              </a:rPr>
              <a:t> </a:t>
            </a:r>
            <a:r>
              <a:rPr lang="tr-TR" sz="1600" b="1" i="1" dirty="0" err="1">
                <a:solidFill>
                  <a:srgbClr val="00B0F0"/>
                </a:solidFill>
              </a:rPr>
              <a:t>with</a:t>
            </a:r>
            <a:r>
              <a:rPr lang="tr-TR" sz="1600" b="1" i="1" dirty="0">
                <a:solidFill>
                  <a:srgbClr val="00B0F0"/>
                </a:solidFill>
              </a:rPr>
              <a:t> </a:t>
            </a:r>
            <a:r>
              <a:rPr lang="tr-TR" sz="1600" b="1" i="1" dirty="0" err="1">
                <a:solidFill>
                  <a:srgbClr val="00B0F0"/>
                </a:solidFill>
              </a:rPr>
              <a:t>endometrial</a:t>
            </a:r>
            <a:r>
              <a:rPr lang="tr-TR" sz="1600" b="1" i="1" dirty="0">
                <a:solidFill>
                  <a:srgbClr val="00B0F0"/>
                </a:solidFill>
              </a:rPr>
              <a:t> </a:t>
            </a:r>
            <a:r>
              <a:rPr lang="tr-TR" sz="1600" b="1" i="1" dirty="0" err="1">
                <a:solidFill>
                  <a:srgbClr val="00B0F0"/>
                </a:solidFill>
              </a:rPr>
              <a:t>cancer</a:t>
            </a:r>
            <a:r>
              <a:rPr lang="tr-TR" sz="1600" b="1" i="1" dirty="0">
                <a:solidFill>
                  <a:srgbClr val="00B0F0"/>
                </a:solidFill>
              </a:rPr>
              <a:t>. </a:t>
            </a:r>
            <a:r>
              <a:rPr lang="tr-TR" sz="1600" b="1" i="1" dirty="0" err="1">
                <a:solidFill>
                  <a:srgbClr val="00B0F0"/>
                </a:solidFill>
              </a:rPr>
              <a:t>Obstet</a:t>
            </a:r>
            <a:r>
              <a:rPr lang="tr-TR" sz="1600" b="1" i="1" dirty="0">
                <a:solidFill>
                  <a:srgbClr val="00B0F0"/>
                </a:solidFill>
              </a:rPr>
              <a:t> </a:t>
            </a:r>
            <a:r>
              <a:rPr lang="tr-TR" sz="1600" b="1" i="1" dirty="0" err="1">
                <a:solidFill>
                  <a:srgbClr val="00B0F0"/>
                </a:solidFill>
              </a:rPr>
              <a:t>Gynecol</a:t>
            </a:r>
            <a:r>
              <a:rPr lang="tr-TR" sz="1600" b="1" i="1" dirty="0">
                <a:solidFill>
                  <a:srgbClr val="00B0F0"/>
                </a:solidFill>
              </a:rPr>
              <a:t> 2005; 106:693 </a:t>
            </a:r>
          </a:p>
          <a:p>
            <a:endParaRPr lang="tr-TR" sz="1600" b="1" i="1" dirty="0">
              <a:solidFill>
                <a:srgbClr val="00B0F0"/>
              </a:solidFill>
            </a:endParaRPr>
          </a:p>
          <a:p>
            <a:endParaRPr lang="tr-TR" sz="2400" dirty="0"/>
          </a:p>
          <a:p>
            <a:pPr>
              <a:buNone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600" y="2331704"/>
            <a:ext cx="7200800" cy="2249424"/>
          </a:xfrm>
        </p:spPr>
        <p:txBody>
          <a:bodyPr>
            <a:noAutofit/>
          </a:bodyPr>
          <a:lstStyle/>
          <a:p>
            <a:r>
              <a:rPr lang="it-IT" sz="4800" b="1" dirty="0"/>
              <a:t>Atipik </a:t>
            </a:r>
            <a:r>
              <a:rPr lang="it-IT" sz="4800" b="1" dirty="0" smtClean="0"/>
              <a:t>hiperplazide</a:t>
            </a:r>
            <a:r>
              <a:rPr lang="tr-TR" sz="4800" b="1" dirty="0" smtClean="0"/>
              <a:t> kimlere</a:t>
            </a:r>
            <a:r>
              <a:rPr lang="it-IT" sz="4800" b="1" dirty="0" smtClean="0"/>
              <a:t> </a:t>
            </a:r>
            <a:r>
              <a:rPr lang="tr-TR" sz="4800" b="1" dirty="0" smtClean="0"/>
              <a:t>medikal tedavi?</a:t>
            </a:r>
            <a:endParaRPr lang="it-IT" sz="4800" b="1" dirty="0"/>
          </a:p>
          <a:p>
            <a:endParaRPr lang="en-US" sz="4800" b="1" dirty="0"/>
          </a:p>
        </p:txBody>
      </p:sp>
    </p:spTree>
    <p:extLst>
      <p:ext uri="{BB962C8B-B14F-4D97-AF65-F5344CB8AC3E}">
        <p14:creationId xmlns="" xmlns:p14="http://schemas.microsoft.com/office/powerpoint/2010/main" val="24148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618719"/>
            <a:ext cx="7315200" cy="1154097"/>
          </a:xfrm>
        </p:spPr>
        <p:txBody>
          <a:bodyPr>
            <a:noAutofit/>
          </a:bodyPr>
          <a:lstStyle/>
          <a:p>
            <a:r>
              <a:rPr lang="tr-TR" dirty="0" err="1"/>
              <a:t>Atipili</a:t>
            </a:r>
            <a:r>
              <a:rPr lang="tr-TR" dirty="0"/>
              <a:t>  </a:t>
            </a:r>
            <a:r>
              <a:rPr lang="tr-TR" dirty="0" err="1"/>
              <a:t>hiperplazide</a:t>
            </a:r>
            <a:r>
              <a:rPr lang="tr-TR" dirty="0"/>
              <a:t> medikal tedavi? 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99592" y="2348880"/>
            <a:ext cx="7315200" cy="3539527"/>
          </a:xfrm>
        </p:spPr>
        <p:txBody>
          <a:bodyPr>
            <a:noAutofit/>
          </a:bodyPr>
          <a:lstStyle/>
          <a:p>
            <a:r>
              <a:rPr lang="tr-TR" sz="2400" dirty="0"/>
              <a:t>Çocuk isteği olan</a:t>
            </a:r>
          </a:p>
          <a:p>
            <a:r>
              <a:rPr lang="tr-TR" sz="2400" dirty="0" err="1"/>
              <a:t>Histerektomi</a:t>
            </a:r>
            <a:r>
              <a:rPr lang="tr-TR" sz="2400" dirty="0"/>
              <a:t> için cerrahi riskleri olan</a:t>
            </a:r>
          </a:p>
          <a:p>
            <a:r>
              <a:rPr lang="tr-TR" sz="2400" dirty="0"/>
              <a:t>Operasyonu </a:t>
            </a:r>
            <a:r>
              <a:rPr lang="tr-TR" sz="2400" dirty="0" err="1"/>
              <a:t>red</a:t>
            </a:r>
            <a:r>
              <a:rPr lang="tr-TR" sz="2400" dirty="0"/>
              <a:t> eden hastalarda </a:t>
            </a:r>
          </a:p>
          <a:p>
            <a:pPr>
              <a:buNone/>
            </a:pPr>
            <a:endParaRPr lang="tr-TR" sz="2400" dirty="0"/>
          </a:p>
          <a:p>
            <a:pPr algn="ctr">
              <a:buNone/>
            </a:pPr>
            <a:r>
              <a:rPr lang="tr-TR" sz="3200" dirty="0">
                <a:solidFill>
                  <a:schemeClr val="tx2"/>
                </a:solidFill>
              </a:rPr>
              <a:t>Hormonal  tedavi uygulanabilir</a:t>
            </a:r>
            <a:endParaRPr lang="tr-TR" sz="2800" dirty="0"/>
          </a:p>
          <a:p>
            <a:pPr>
              <a:buNone/>
            </a:pPr>
            <a:endParaRPr lang="tr-TR" sz="2800" dirty="0"/>
          </a:p>
          <a:p>
            <a:pPr>
              <a:buNone/>
            </a:pPr>
            <a:endParaRPr lang="tr-TR" sz="2800" dirty="0"/>
          </a:p>
          <a:p>
            <a:pPr>
              <a:buNone/>
            </a:pPr>
            <a:endParaRPr lang="tr-TR" sz="2800" dirty="0"/>
          </a:p>
          <a:p>
            <a:pPr>
              <a:lnSpc>
                <a:spcPct val="80000"/>
              </a:lnSpc>
              <a:buFont typeface="Wingdings" charset="2"/>
              <a:buNone/>
            </a:pPr>
            <a:r>
              <a:rPr lang="tr-TR" sz="1400" b="1" i="1" dirty="0" err="1">
                <a:solidFill>
                  <a:srgbClr val="00B0F0"/>
                </a:solidFill>
              </a:rPr>
              <a:t>Menagment</a:t>
            </a:r>
            <a:r>
              <a:rPr lang="tr-TR" sz="1400" b="1" i="1" dirty="0">
                <a:solidFill>
                  <a:srgbClr val="00B0F0"/>
                </a:solidFill>
              </a:rPr>
              <a:t> of </a:t>
            </a:r>
            <a:r>
              <a:rPr lang="tr-TR" sz="1400" b="1" i="1" dirty="0" err="1">
                <a:solidFill>
                  <a:srgbClr val="00B0F0"/>
                </a:solidFill>
              </a:rPr>
              <a:t>endometrial</a:t>
            </a:r>
            <a:r>
              <a:rPr lang="tr-TR" sz="1400" b="1" i="1" dirty="0">
                <a:solidFill>
                  <a:srgbClr val="00B0F0"/>
                </a:solidFill>
              </a:rPr>
              <a:t> </a:t>
            </a:r>
            <a:r>
              <a:rPr lang="tr-TR" sz="1400" b="1" i="1" dirty="0" err="1">
                <a:solidFill>
                  <a:srgbClr val="00B0F0"/>
                </a:solidFill>
              </a:rPr>
              <a:t>precancers</a:t>
            </a:r>
            <a:r>
              <a:rPr lang="tr-TR" sz="1400" b="1" i="1" dirty="0">
                <a:solidFill>
                  <a:srgbClr val="00B0F0"/>
                </a:solidFill>
              </a:rPr>
              <a:t>. </a:t>
            </a:r>
            <a:r>
              <a:rPr lang="tr-TR" sz="1400" b="1" i="1" dirty="0" err="1">
                <a:solidFill>
                  <a:srgbClr val="00B0F0"/>
                </a:solidFill>
              </a:rPr>
              <a:t>Obstet</a:t>
            </a:r>
            <a:r>
              <a:rPr lang="tr-TR" sz="1400" b="1" i="1" dirty="0">
                <a:solidFill>
                  <a:srgbClr val="00B0F0"/>
                </a:solidFill>
              </a:rPr>
              <a:t> </a:t>
            </a:r>
            <a:r>
              <a:rPr lang="tr-TR" sz="1400" b="1" i="1" dirty="0" err="1">
                <a:solidFill>
                  <a:srgbClr val="00B0F0"/>
                </a:solidFill>
              </a:rPr>
              <a:t>Gynecol</a:t>
            </a:r>
            <a:r>
              <a:rPr lang="tr-TR" sz="1400" b="1" i="1" dirty="0">
                <a:solidFill>
                  <a:srgbClr val="00B0F0"/>
                </a:solidFill>
              </a:rPr>
              <a:t> 2012,120:1160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7584" y="690727"/>
            <a:ext cx="7315200" cy="1154097"/>
          </a:xfrm>
        </p:spPr>
        <p:txBody>
          <a:bodyPr>
            <a:noAutofit/>
          </a:bodyPr>
          <a:lstStyle/>
          <a:p>
            <a:r>
              <a:rPr lang="tr-TR" dirty="0" err="1"/>
              <a:t>Atipili</a:t>
            </a:r>
            <a:r>
              <a:rPr lang="tr-TR" dirty="0"/>
              <a:t>  </a:t>
            </a:r>
            <a:r>
              <a:rPr lang="tr-TR" dirty="0" err="1"/>
              <a:t>hiperplazide</a:t>
            </a:r>
            <a:r>
              <a:rPr lang="tr-TR" dirty="0"/>
              <a:t> medikal tedavi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6049887"/>
          </a:xfrm>
        </p:spPr>
        <p:txBody>
          <a:bodyPr>
            <a:normAutofit fontScale="47500" lnSpcReduction="20000"/>
          </a:bodyPr>
          <a:lstStyle/>
          <a:p>
            <a:endParaRPr lang="tr-TR" dirty="0"/>
          </a:p>
          <a:p>
            <a:r>
              <a:rPr lang="tr-TR" sz="6000" dirty="0"/>
              <a:t> </a:t>
            </a:r>
            <a:r>
              <a:rPr lang="tr-TR" sz="6000" dirty="0" err="1"/>
              <a:t>Histereskopik</a:t>
            </a:r>
            <a:r>
              <a:rPr lang="tr-TR" sz="6000" dirty="0"/>
              <a:t> inceleme</a:t>
            </a:r>
          </a:p>
          <a:p>
            <a:r>
              <a:rPr lang="tr-TR" sz="6000" dirty="0"/>
              <a:t> </a:t>
            </a:r>
            <a:r>
              <a:rPr lang="tr-TR" sz="6000" dirty="0" err="1"/>
              <a:t>Pipelle</a:t>
            </a:r>
            <a:r>
              <a:rPr lang="tr-TR" sz="6000" dirty="0"/>
              <a:t> ile tanı almış </a:t>
            </a:r>
            <a:r>
              <a:rPr lang="tr-TR" sz="6000" dirty="0" err="1"/>
              <a:t>atipik</a:t>
            </a:r>
            <a:r>
              <a:rPr lang="tr-TR" sz="6000" dirty="0"/>
              <a:t> EH , D&amp;C ile tekrar</a:t>
            </a:r>
          </a:p>
          <a:p>
            <a:pPr>
              <a:buNone/>
            </a:pPr>
            <a:r>
              <a:rPr lang="tr-TR" sz="6000" dirty="0"/>
              <a:t>değerlendirilmelidir.</a:t>
            </a:r>
          </a:p>
          <a:p>
            <a:pPr>
              <a:buNone/>
            </a:pPr>
            <a:endParaRPr lang="tr-TR" sz="5200" dirty="0"/>
          </a:p>
          <a:p>
            <a:pPr>
              <a:buNone/>
            </a:pPr>
            <a:r>
              <a:rPr lang="tr-TR" sz="5200" dirty="0">
                <a:solidFill>
                  <a:schemeClr val="tx2"/>
                </a:solidFill>
              </a:rPr>
              <a:t>Atipik EH’de histerektomide ca tanısı;</a:t>
            </a:r>
            <a:endParaRPr lang="tr-TR" sz="5200" dirty="0"/>
          </a:p>
          <a:p>
            <a:pPr>
              <a:buNone/>
            </a:pPr>
            <a:r>
              <a:rPr lang="tr-TR" sz="5200" dirty="0"/>
              <a:t>     Pipelle ile  tanıda                                           	%47</a:t>
            </a:r>
          </a:p>
          <a:p>
            <a:pPr>
              <a:buNone/>
            </a:pPr>
            <a:r>
              <a:rPr lang="tr-TR" sz="5200" dirty="0"/>
              <a:t>     D&amp;C ile tanıda;                                               	%33    </a:t>
            </a:r>
          </a:p>
          <a:p>
            <a:pPr>
              <a:buNone/>
            </a:pPr>
            <a:r>
              <a:rPr lang="tr-TR" sz="5200" dirty="0"/>
              <a:t>     Pipelle sonrası D&amp;C ile tanı tekrarlanırsa: 		%16</a:t>
            </a:r>
            <a:endParaRPr lang="tr-TR" sz="2400" dirty="0"/>
          </a:p>
          <a:p>
            <a:pPr>
              <a:buNone/>
            </a:pPr>
            <a:endParaRPr lang="tr-TR" sz="2400" dirty="0"/>
          </a:p>
          <a:p>
            <a:pPr>
              <a:buNone/>
            </a:pPr>
            <a:endParaRPr lang="tr-TR" sz="1800" i="1" dirty="0"/>
          </a:p>
          <a:p>
            <a:pPr>
              <a:buNone/>
            </a:pPr>
            <a:endParaRPr lang="tr-TR" sz="1800" i="1" dirty="0"/>
          </a:p>
          <a:p>
            <a:pPr>
              <a:buNone/>
            </a:pPr>
            <a:endParaRPr lang="tr-TR" sz="1800" i="1" dirty="0"/>
          </a:p>
          <a:p>
            <a:pPr>
              <a:buNone/>
            </a:pPr>
            <a:endParaRPr lang="tr-TR" sz="2300" i="1" dirty="0"/>
          </a:p>
          <a:p>
            <a:pPr>
              <a:buNone/>
            </a:pPr>
            <a:r>
              <a:rPr lang="tr-TR" sz="3500" b="1" i="1" dirty="0">
                <a:solidFill>
                  <a:srgbClr val="00B0F0"/>
                </a:solidFill>
              </a:rPr>
              <a:t>Complex atipical EH; the risk of unrecognized adenocarcinoma and value of</a:t>
            </a:r>
          </a:p>
          <a:p>
            <a:pPr>
              <a:buNone/>
            </a:pPr>
            <a:r>
              <a:rPr lang="tr-TR" sz="3500" b="1" i="1" dirty="0">
                <a:solidFill>
                  <a:srgbClr val="00B0F0"/>
                </a:solidFill>
              </a:rPr>
              <a:t>preoperative D&amp;C  Obstet Gynecol2009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7584" y="618719"/>
            <a:ext cx="7315200" cy="1154097"/>
          </a:xfrm>
        </p:spPr>
        <p:txBody>
          <a:bodyPr>
            <a:noAutofit/>
          </a:bodyPr>
          <a:lstStyle/>
          <a:p>
            <a:r>
              <a:rPr lang="tr-TR" dirty="0" err="1"/>
              <a:t>Atipili</a:t>
            </a:r>
            <a:r>
              <a:rPr lang="tr-TR" dirty="0"/>
              <a:t>  </a:t>
            </a:r>
            <a:r>
              <a:rPr lang="tr-TR" dirty="0" err="1"/>
              <a:t>hiperplazide</a:t>
            </a:r>
            <a:r>
              <a:rPr lang="tr-TR" dirty="0"/>
              <a:t> medikal tedavi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988840"/>
            <a:ext cx="8532440" cy="5400600"/>
          </a:xfrm>
        </p:spPr>
        <p:txBody>
          <a:bodyPr>
            <a:noAutofit/>
          </a:bodyPr>
          <a:lstStyle/>
          <a:p>
            <a:pPr marL="365125" indent="-319088">
              <a:spcBef>
                <a:spcPts val="0"/>
              </a:spcBef>
            </a:pPr>
            <a:r>
              <a:rPr lang="tr-TR" dirty="0"/>
              <a:t>İlk tercih yine LNG-IUD</a:t>
            </a:r>
          </a:p>
          <a:p>
            <a:pPr marL="365125" indent="-319088">
              <a:spcBef>
                <a:spcPts val="0"/>
              </a:spcBef>
            </a:pPr>
            <a:endParaRPr lang="tr-TR" dirty="0" smtClean="0"/>
          </a:p>
          <a:p>
            <a:pPr marL="365125" indent="-319088">
              <a:spcBef>
                <a:spcPts val="0"/>
              </a:spcBef>
            </a:pPr>
            <a:r>
              <a:rPr lang="tr-TR" dirty="0" smtClean="0"/>
              <a:t>Alternatifi</a:t>
            </a:r>
            <a:r>
              <a:rPr lang="tr-TR" dirty="0"/>
              <a:t>, aralıksız oral </a:t>
            </a:r>
            <a:r>
              <a:rPr lang="tr-TR" dirty="0" err="1"/>
              <a:t>progesterondur</a:t>
            </a:r>
            <a:r>
              <a:rPr lang="tr-TR" dirty="0"/>
              <a:t> (</a:t>
            </a:r>
            <a:r>
              <a:rPr lang="tr-TR" dirty="0" err="1"/>
              <a:t>Megestrol</a:t>
            </a:r>
            <a:r>
              <a:rPr lang="tr-TR" dirty="0"/>
              <a:t> asetat 160 mg/gün) </a:t>
            </a:r>
          </a:p>
          <a:p>
            <a:pPr marL="365125" indent="-319088">
              <a:spcBef>
                <a:spcPts val="0"/>
              </a:spcBef>
            </a:pPr>
            <a:endParaRPr lang="tr-TR" dirty="0" smtClean="0"/>
          </a:p>
          <a:p>
            <a:pPr marL="365125" indent="-319088">
              <a:spcBef>
                <a:spcPts val="0"/>
              </a:spcBef>
            </a:pPr>
            <a:r>
              <a:rPr lang="tr-TR" dirty="0" smtClean="0"/>
              <a:t> </a:t>
            </a:r>
            <a:r>
              <a:rPr lang="tr-TR" dirty="0"/>
              <a:t>LNG oral </a:t>
            </a:r>
            <a:r>
              <a:rPr lang="tr-TR" dirty="0" err="1"/>
              <a:t>progesterona</a:t>
            </a:r>
            <a:r>
              <a:rPr lang="tr-TR" dirty="0"/>
              <a:t> göre daha yüksek regresyon oranları %90- </a:t>
            </a:r>
            <a:r>
              <a:rPr lang="tr-TR" dirty="0" smtClean="0"/>
              <a:t>69</a:t>
            </a:r>
            <a:endParaRPr lang="tr-TR" dirty="0"/>
          </a:p>
          <a:p>
            <a:pPr marL="365125" indent="-319088">
              <a:spcBef>
                <a:spcPts val="0"/>
              </a:spcBef>
              <a:buNone/>
            </a:pPr>
            <a:r>
              <a:rPr lang="tr-TR" dirty="0"/>
              <a:t> </a:t>
            </a:r>
            <a:endParaRPr lang="tr-TR" dirty="0" smtClean="0"/>
          </a:p>
          <a:p>
            <a:pPr marL="365125" indent="-319088">
              <a:spcBef>
                <a:spcPts val="0"/>
              </a:spcBef>
            </a:pPr>
            <a:r>
              <a:rPr lang="tr-TR" dirty="0" smtClean="0"/>
              <a:t>Gebelik </a:t>
            </a:r>
            <a:r>
              <a:rPr lang="tr-TR" dirty="0"/>
              <a:t>oranları %26-37</a:t>
            </a:r>
          </a:p>
          <a:p>
            <a:pPr lvl="3">
              <a:buNone/>
            </a:pPr>
            <a:endParaRPr lang="tr-TR" sz="2000" dirty="0"/>
          </a:p>
          <a:p>
            <a:pPr lvl="3">
              <a:buNone/>
            </a:pPr>
            <a:r>
              <a:rPr lang="tr-TR" sz="2000" b="1" dirty="0"/>
              <a:t>Diğer seçenekler;</a:t>
            </a:r>
          </a:p>
          <a:p>
            <a:pPr lvl="3"/>
            <a:r>
              <a:rPr lang="tr-TR" sz="2000" dirty="0"/>
              <a:t>MPA 20-40 mg/gün</a:t>
            </a:r>
          </a:p>
          <a:p>
            <a:pPr lvl="3"/>
            <a:r>
              <a:rPr lang="tr-TR" sz="2000" dirty="0"/>
              <a:t>Depo MPA 150mg/ gün</a:t>
            </a:r>
          </a:p>
          <a:p>
            <a:pPr lvl="3"/>
            <a:r>
              <a:rPr lang="tr-TR" sz="2000" dirty="0" err="1"/>
              <a:t>Mikronize</a:t>
            </a:r>
            <a:r>
              <a:rPr lang="tr-TR" sz="2000" dirty="0"/>
              <a:t> </a:t>
            </a:r>
            <a:r>
              <a:rPr lang="tr-TR" sz="2000" dirty="0" err="1"/>
              <a:t>progesteron</a:t>
            </a:r>
            <a:r>
              <a:rPr lang="tr-TR" sz="2000" dirty="0"/>
              <a:t> 300-400 mg/gün</a:t>
            </a:r>
          </a:p>
          <a:p>
            <a:pPr marL="45720" indent="0">
              <a:buNone/>
            </a:pPr>
            <a:endParaRPr lang="tr-TR" sz="1400" i="1" dirty="0"/>
          </a:p>
          <a:p>
            <a:pPr marL="45720" indent="0">
              <a:buNone/>
            </a:pPr>
            <a:r>
              <a:rPr lang="tr-TR" sz="1400" b="1" i="1" dirty="0">
                <a:solidFill>
                  <a:srgbClr val="00B0F0"/>
                </a:solidFill>
              </a:rPr>
              <a:t>Oral progestogen vs levonorgestrel-releasing intrauterin system for endometrial hyperplasia a systematic review and metaanaıysis.J obstet Gynecol 2010; 203:547</a:t>
            </a:r>
          </a:p>
          <a:p>
            <a:endParaRPr lang="tr-TR" sz="1400" b="1" dirty="0">
              <a:solidFill>
                <a:srgbClr val="00B0F0"/>
              </a:solidFill>
            </a:endParaRPr>
          </a:p>
          <a:p>
            <a:pPr>
              <a:buNone/>
            </a:pPr>
            <a:endParaRPr lang="tr-T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99592" y="116632"/>
            <a:ext cx="7315200" cy="1154097"/>
          </a:xfrm>
        </p:spPr>
        <p:txBody>
          <a:bodyPr>
            <a:normAutofit/>
          </a:bodyPr>
          <a:lstStyle/>
          <a:p>
            <a:r>
              <a:rPr lang="tr-TR" sz="4000" dirty="0"/>
              <a:t>Tedavi sonrası </a:t>
            </a:r>
            <a:r>
              <a:rPr lang="tr-TR" sz="4000" dirty="0" err="1"/>
              <a:t>relaps</a:t>
            </a:r>
            <a:r>
              <a:rPr lang="tr-TR" sz="4000" dirty="0"/>
              <a:t>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932607"/>
            <a:ext cx="8258204" cy="4900633"/>
          </a:xfrm>
        </p:spPr>
        <p:txBody>
          <a:bodyPr>
            <a:normAutofit/>
          </a:bodyPr>
          <a:lstStyle/>
          <a:p>
            <a:pPr marL="0" indent="46038">
              <a:buNone/>
            </a:pPr>
            <a:r>
              <a:rPr lang="tr-TR" sz="2800" b="1" dirty="0"/>
              <a:t>LNG-IUD yada oral progestreron tedavisi sonrası regrese olmuş 219 hasta. 5 yıl takip.</a:t>
            </a:r>
          </a:p>
          <a:p>
            <a:pPr>
              <a:buNone/>
            </a:pPr>
            <a:endParaRPr lang="tr-TR" dirty="0">
              <a:solidFill>
                <a:srgbClr val="FF0000"/>
              </a:solidFill>
            </a:endParaRPr>
          </a:p>
          <a:p>
            <a:r>
              <a:rPr lang="tr-TR" b="1" dirty="0">
                <a:solidFill>
                  <a:schemeClr val="tx2"/>
                </a:solidFill>
              </a:rPr>
              <a:t>LNG -IUD grubunda; </a:t>
            </a:r>
            <a:r>
              <a:rPr lang="tr-TR" dirty="0"/>
              <a:t> %27</a:t>
            </a:r>
          </a:p>
          <a:p>
            <a:pPr lvl="1">
              <a:buNone/>
            </a:pPr>
            <a:endParaRPr lang="tr-TR" dirty="0"/>
          </a:p>
          <a:p>
            <a:r>
              <a:rPr lang="tr-TR" b="1" dirty="0">
                <a:solidFill>
                  <a:schemeClr val="tx2"/>
                </a:solidFill>
              </a:rPr>
              <a:t>Oral </a:t>
            </a:r>
            <a:r>
              <a:rPr lang="tr-TR" b="1" dirty="0" err="1">
                <a:solidFill>
                  <a:schemeClr val="tx2"/>
                </a:solidFill>
              </a:rPr>
              <a:t>progesteron</a:t>
            </a:r>
            <a:r>
              <a:rPr lang="tr-TR" b="1" dirty="0">
                <a:solidFill>
                  <a:schemeClr val="tx2"/>
                </a:solidFill>
              </a:rPr>
              <a:t> grubunda; </a:t>
            </a:r>
            <a:r>
              <a:rPr lang="tr-TR" dirty="0"/>
              <a:t>%50 relaps.</a:t>
            </a:r>
          </a:p>
          <a:p>
            <a:pPr>
              <a:buNone/>
            </a:pPr>
            <a:endParaRPr lang="tr-TR" sz="2100" i="1" dirty="0"/>
          </a:p>
          <a:p>
            <a:pPr marL="0" indent="46038">
              <a:buNone/>
            </a:pPr>
            <a:endParaRPr lang="tr-TR" sz="1600" i="1" dirty="0"/>
          </a:p>
          <a:p>
            <a:pPr marL="0" indent="46038">
              <a:buNone/>
            </a:pPr>
            <a:endParaRPr lang="tr-TR" sz="1600" i="1" dirty="0"/>
          </a:p>
          <a:p>
            <a:pPr marL="0" indent="46038">
              <a:buNone/>
            </a:pPr>
            <a:r>
              <a:rPr lang="tr-TR" sz="1400" b="1" i="1" dirty="0">
                <a:solidFill>
                  <a:srgbClr val="00B0F0"/>
                </a:solidFill>
              </a:rPr>
              <a:t>Relapse of endometrial hyperplasia after conservative treatment: a cohort study with long-term follow up. Hum </a:t>
            </a:r>
            <a:r>
              <a:rPr lang="tr-TR" sz="1400" b="1" i="1" dirty="0" err="1">
                <a:solidFill>
                  <a:srgbClr val="00B0F0"/>
                </a:solidFill>
              </a:rPr>
              <a:t>Reprod</a:t>
            </a:r>
            <a:r>
              <a:rPr lang="tr-TR" sz="1400" b="1" i="1" dirty="0">
                <a:solidFill>
                  <a:srgbClr val="00B0F0"/>
                </a:solidFill>
              </a:rPr>
              <a:t> 2013May28(5)</a:t>
            </a:r>
          </a:p>
          <a:p>
            <a:pPr>
              <a:buNone/>
            </a:pPr>
            <a:endParaRPr lang="tr-TR" sz="14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600" y="2132856"/>
            <a:ext cx="7200800" cy="2249424"/>
          </a:xfrm>
        </p:spPr>
        <p:txBody>
          <a:bodyPr>
            <a:noAutofit/>
          </a:bodyPr>
          <a:lstStyle/>
          <a:p>
            <a:r>
              <a:rPr lang="tr-TR" sz="5400" dirty="0"/>
              <a:t>Atipik EH de tedavisi sırasında ve sonrasında takip nasıl olmalı?</a:t>
            </a:r>
          </a:p>
          <a:p>
            <a:endParaRPr lang="en-US" sz="5400" b="1" dirty="0"/>
          </a:p>
        </p:txBody>
      </p:sp>
    </p:spTree>
    <p:extLst>
      <p:ext uri="{BB962C8B-B14F-4D97-AF65-F5344CB8AC3E}">
        <p14:creationId xmlns="" xmlns:p14="http://schemas.microsoft.com/office/powerpoint/2010/main" val="168263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99592" y="546711"/>
            <a:ext cx="7315200" cy="1154097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err="1"/>
              <a:t>Progesteron</a:t>
            </a:r>
            <a:r>
              <a:rPr lang="tr-TR" dirty="0"/>
              <a:t> tedavisi sırasında ve sonrasında takip nasıl olmalı?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916833"/>
            <a:ext cx="7315200" cy="4392528"/>
          </a:xfrm>
        </p:spPr>
        <p:txBody>
          <a:bodyPr>
            <a:normAutofit fontScale="62500" lnSpcReduction="20000"/>
          </a:bodyPr>
          <a:lstStyle/>
          <a:p>
            <a:pPr marL="365125" indent="-319088"/>
            <a:endParaRPr lang="tr-TR" dirty="0"/>
          </a:p>
          <a:p>
            <a:pPr marL="365125" indent="-319088"/>
            <a:r>
              <a:rPr lang="tr-TR" sz="3300" dirty="0"/>
              <a:t>3 ay aralıkla </a:t>
            </a:r>
            <a:r>
              <a:rPr lang="tr-TR" sz="3300" dirty="0" err="1"/>
              <a:t>endometriyal</a:t>
            </a:r>
            <a:r>
              <a:rPr lang="tr-TR" sz="3300" dirty="0"/>
              <a:t> örnekleme </a:t>
            </a:r>
            <a:r>
              <a:rPr lang="tr-TR" sz="3300" dirty="0" smtClean="0"/>
              <a:t>yapılmalı.</a:t>
            </a:r>
          </a:p>
          <a:p>
            <a:pPr marL="365125" indent="-319088"/>
            <a:endParaRPr lang="tr-TR" sz="3300" dirty="0" smtClean="0"/>
          </a:p>
          <a:p>
            <a:pPr marL="365125" indent="-319088"/>
            <a:r>
              <a:rPr lang="tr-TR" sz="3300" dirty="0" smtClean="0"/>
              <a:t>Tekrarlayan 3 ay aralıklı iki normal histoloji tedavi başarısını gösterir. </a:t>
            </a:r>
          </a:p>
          <a:p>
            <a:pPr marL="365125" indent="-319088"/>
            <a:endParaRPr lang="tr-TR" sz="3300" dirty="0"/>
          </a:p>
          <a:p>
            <a:pPr marL="365125" indent="-319088"/>
            <a:endParaRPr lang="tr-TR" sz="3300" dirty="0"/>
          </a:p>
          <a:p>
            <a:pPr marL="365125" indent="-319088"/>
            <a:r>
              <a:rPr lang="tr-TR" sz="3300" dirty="0" smtClean="0"/>
              <a:t>1.yıl sonunda  </a:t>
            </a:r>
            <a:r>
              <a:rPr lang="tr-TR" sz="3300" dirty="0" err="1"/>
              <a:t>persistans</a:t>
            </a:r>
            <a:r>
              <a:rPr lang="tr-TR" sz="3300" dirty="0"/>
              <a:t>, tedavi başarısızlığını gösterir ve </a:t>
            </a:r>
            <a:r>
              <a:rPr lang="tr-TR" sz="3300" dirty="0" err="1"/>
              <a:t>histerektomi</a:t>
            </a:r>
            <a:r>
              <a:rPr lang="tr-TR" sz="3300" dirty="0"/>
              <a:t> yapılmalıdır. </a:t>
            </a:r>
          </a:p>
          <a:p>
            <a:pPr marL="365125" indent="-319088"/>
            <a:endParaRPr lang="tr-TR" sz="3300" dirty="0"/>
          </a:p>
          <a:p>
            <a:pPr marL="365125" indent="-319088"/>
            <a:endParaRPr lang="tr-TR" sz="3300" dirty="0"/>
          </a:p>
          <a:p>
            <a:pPr marL="365125" indent="-319088"/>
            <a:r>
              <a:rPr lang="tr-TR" sz="3300" dirty="0" err="1"/>
              <a:t>Histerektomi</a:t>
            </a:r>
            <a:r>
              <a:rPr lang="tr-TR" sz="3300" dirty="0"/>
              <a:t> olana kadar </a:t>
            </a:r>
            <a:r>
              <a:rPr lang="tr-TR" sz="3300" dirty="0" err="1"/>
              <a:t>maintanence</a:t>
            </a:r>
            <a:r>
              <a:rPr lang="tr-TR" sz="3300" dirty="0"/>
              <a:t> tedavi almalı.</a:t>
            </a:r>
          </a:p>
          <a:p>
            <a:endParaRPr lang="tr-TR" sz="2600" dirty="0"/>
          </a:p>
          <a:p>
            <a:endParaRPr lang="tr-TR" sz="2600" dirty="0"/>
          </a:p>
          <a:p>
            <a:pPr>
              <a:buNone/>
            </a:pPr>
            <a:r>
              <a:rPr lang="tr-TR" sz="1800" b="1" i="1" dirty="0" err="1">
                <a:solidFill>
                  <a:srgbClr val="00B0F0"/>
                </a:solidFill>
              </a:rPr>
              <a:t>Managment</a:t>
            </a:r>
            <a:r>
              <a:rPr lang="tr-TR" sz="1800" b="1" i="1" dirty="0">
                <a:solidFill>
                  <a:srgbClr val="00B0F0"/>
                </a:solidFill>
              </a:rPr>
              <a:t> </a:t>
            </a:r>
            <a:r>
              <a:rPr lang="tr-TR" sz="1800" b="1" i="1" dirty="0" err="1">
                <a:solidFill>
                  <a:srgbClr val="00B0F0"/>
                </a:solidFill>
              </a:rPr>
              <a:t>endometrial</a:t>
            </a:r>
            <a:r>
              <a:rPr lang="tr-TR" sz="1800" b="1" i="1" dirty="0">
                <a:solidFill>
                  <a:srgbClr val="00B0F0"/>
                </a:solidFill>
              </a:rPr>
              <a:t> </a:t>
            </a:r>
            <a:r>
              <a:rPr lang="tr-TR" sz="1800" b="1" i="1" dirty="0" err="1">
                <a:solidFill>
                  <a:srgbClr val="00B0F0"/>
                </a:solidFill>
              </a:rPr>
              <a:t>prekansers</a:t>
            </a:r>
            <a:r>
              <a:rPr lang="tr-TR" sz="1800" b="1" i="1" dirty="0">
                <a:solidFill>
                  <a:srgbClr val="00B0F0"/>
                </a:solidFill>
              </a:rPr>
              <a:t>  </a:t>
            </a:r>
            <a:r>
              <a:rPr lang="tr-TR" sz="1800" b="1" i="1" dirty="0" err="1">
                <a:solidFill>
                  <a:srgbClr val="00B0F0"/>
                </a:solidFill>
              </a:rPr>
              <a:t>Obstet</a:t>
            </a:r>
            <a:r>
              <a:rPr lang="tr-TR" sz="1800" b="1" i="1" dirty="0">
                <a:solidFill>
                  <a:srgbClr val="00B0F0"/>
                </a:solidFill>
              </a:rPr>
              <a:t> </a:t>
            </a:r>
            <a:r>
              <a:rPr lang="tr-TR" sz="1800" b="1" i="1" dirty="0" err="1">
                <a:solidFill>
                  <a:srgbClr val="00B0F0"/>
                </a:solidFill>
              </a:rPr>
              <a:t>gynecol</a:t>
            </a:r>
            <a:r>
              <a:rPr lang="tr-TR" sz="1800" b="1" i="1" dirty="0">
                <a:solidFill>
                  <a:srgbClr val="00B0F0"/>
                </a:solidFill>
              </a:rPr>
              <a:t> 2012:120:1160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5576" y="548680"/>
            <a:ext cx="7315200" cy="1154097"/>
          </a:xfrm>
        </p:spPr>
        <p:txBody>
          <a:bodyPr>
            <a:noAutofit/>
          </a:bodyPr>
          <a:lstStyle/>
          <a:p>
            <a:r>
              <a:rPr lang="tr-TR" dirty="0" err="1"/>
              <a:t>Endometrial</a:t>
            </a:r>
            <a:r>
              <a:rPr lang="tr-TR" dirty="0"/>
              <a:t> kanser Risk Faktörleri</a:t>
            </a:r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99166714"/>
              </p:ext>
            </p:extLst>
          </p:nvPr>
        </p:nvGraphicFramePr>
        <p:xfrm>
          <a:off x="1393304" y="2204864"/>
          <a:ext cx="6419056" cy="463804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32095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095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>
                          <a:solidFill>
                            <a:schemeClr val="tx1"/>
                          </a:solidFill>
                        </a:rPr>
                        <a:t>RR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/>
                        <a:t>Yaş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/>
                        <a:t>Karşılanmamış östrojen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2-10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/>
                        <a:t>TMX kullanımı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 err="1"/>
                        <a:t>Nulliparite</a:t>
                      </a:r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/>
                        <a:t>Geç </a:t>
                      </a:r>
                      <a:r>
                        <a:rPr lang="tr-TR" sz="2000" dirty="0" err="1"/>
                        <a:t>menapoz</a:t>
                      </a:r>
                      <a:r>
                        <a:rPr lang="tr-TR" sz="20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 err="1"/>
                        <a:t>Obesite</a:t>
                      </a:r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2-4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/>
                        <a:t>PCOS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/>
                        <a:t>DM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 err="1"/>
                        <a:t>Öst</a:t>
                      </a:r>
                      <a:r>
                        <a:rPr lang="tr-TR" sz="2000" dirty="0"/>
                        <a:t>. salgılayan </a:t>
                      </a:r>
                      <a:r>
                        <a:rPr lang="tr-TR" sz="2000" dirty="0" err="1"/>
                        <a:t>Tm</a:t>
                      </a:r>
                      <a:r>
                        <a:rPr lang="tr-TR" sz="2000" baseline="0" dirty="0"/>
                        <a:t> (</a:t>
                      </a:r>
                      <a:r>
                        <a:rPr lang="tr-TR" sz="2000" dirty="0" err="1"/>
                        <a:t>Granulosa</a:t>
                      </a:r>
                      <a:r>
                        <a:rPr lang="tr-TR" sz="2000" dirty="0"/>
                        <a:t> </a:t>
                      </a:r>
                      <a:r>
                        <a:rPr lang="tr-TR" sz="2000" dirty="0" err="1"/>
                        <a:t>Hc</a:t>
                      </a:r>
                      <a:r>
                        <a:rPr lang="tr-TR" sz="2000" baseline="0" dirty="0"/>
                        <a:t> </a:t>
                      </a:r>
                      <a:r>
                        <a:rPr lang="tr-TR" sz="2000" baseline="0" dirty="0" err="1"/>
                        <a:t>Tm</a:t>
                      </a:r>
                      <a:r>
                        <a:rPr lang="tr-TR" sz="2000" baseline="0" dirty="0"/>
                        <a:t>)</a:t>
                      </a:r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%40 EH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dirty="0" err="1"/>
                        <a:t>Lynch</a:t>
                      </a:r>
                      <a:r>
                        <a:rPr lang="tr-TR" sz="2000" dirty="0"/>
                        <a:t> </a:t>
                      </a:r>
                      <a:r>
                        <a:rPr lang="tr-TR" sz="2000" dirty="0" err="1"/>
                        <a:t>syn</a:t>
                      </a:r>
                      <a:endParaRPr lang="tr-T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000" dirty="0"/>
                        <a:t>%22-50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7584" y="1194783"/>
            <a:ext cx="7315200" cy="1154097"/>
          </a:xfrm>
        </p:spPr>
        <p:txBody>
          <a:bodyPr>
            <a:noAutofit/>
          </a:bodyPr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564904"/>
            <a:ext cx="7315200" cy="3539527"/>
          </a:xfrm>
        </p:spPr>
        <p:txBody>
          <a:bodyPr>
            <a:normAutofit/>
          </a:bodyPr>
          <a:lstStyle/>
          <a:p>
            <a:pPr marL="365125" indent="-319088"/>
            <a:endParaRPr lang="tr-TR" dirty="0"/>
          </a:p>
          <a:p>
            <a:pPr marL="365125" indent="-319088"/>
            <a:r>
              <a:rPr lang="tr-TR" sz="2400" dirty="0"/>
              <a:t>Maintenance tedavi altındaki hastalar  6 – 12 ay aralıklarla örnekleme ile takip edilmeli</a:t>
            </a:r>
            <a:r>
              <a:rPr lang="tr-TR" sz="2400" dirty="0" smtClean="0"/>
              <a:t>.</a:t>
            </a:r>
          </a:p>
          <a:p>
            <a:pPr marL="365125" indent="-319088"/>
            <a:endParaRPr lang="tr-TR" sz="2400" dirty="0" smtClean="0"/>
          </a:p>
          <a:p>
            <a:pPr marL="365125" indent="-319088"/>
            <a:r>
              <a:rPr lang="tr-TR" sz="2400" dirty="0" err="1" smtClean="0"/>
              <a:t>Fertilitesini</a:t>
            </a:r>
            <a:r>
              <a:rPr lang="tr-TR" sz="2400" dirty="0" smtClean="0"/>
              <a:t> </a:t>
            </a:r>
            <a:r>
              <a:rPr lang="tr-TR" sz="2400" dirty="0"/>
              <a:t>tamamlayınca yada hastalık </a:t>
            </a:r>
            <a:r>
              <a:rPr lang="tr-TR" sz="2400" dirty="0" err="1"/>
              <a:t>nüksü</a:t>
            </a:r>
            <a:r>
              <a:rPr lang="tr-TR" sz="2400" dirty="0"/>
              <a:t> olursa </a:t>
            </a:r>
            <a:r>
              <a:rPr lang="tr-TR" sz="2400" dirty="0" err="1"/>
              <a:t>histerektomi</a:t>
            </a:r>
            <a:r>
              <a:rPr lang="tr-TR" sz="2400" dirty="0"/>
              <a:t> yapılmalı.</a:t>
            </a:r>
          </a:p>
          <a:p>
            <a:pPr>
              <a:buNone/>
            </a:pPr>
            <a:endParaRPr lang="tr-TR" sz="2400" dirty="0"/>
          </a:p>
          <a:p>
            <a:pPr>
              <a:buNone/>
            </a:pPr>
            <a:endParaRPr lang="tr-TR" sz="2400" dirty="0"/>
          </a:p>
          <a:p>
            <a:endParaRPr lang="tr-TR" sz="2400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600" y="1988840"/>
            <a:ext cx="7200800" cy="2249424"/>
          </a:xfrm>
        </p:spPr>
        <p:txBody>
          <a:bodyPr>
            <a:noAutofit/>
          </a:bodyPr>
          <a:lstStyle/>
          <a:p>
            <a:r>
              <a:rPr lang="tr-TR" sz="4800" dirty="0"/>
              <a:t>Tamoksifen kullanan</a:t>
            </a:r>
          </a:p>
          <a:p>
            <a:r>
              <a:rPr lang="tr-TR" sz="4800" dirty="0"/>
              <a:t>hastalarda endometrial</a:t>
            </a:r>
          </a:p>
          <a:p>
            <a:r>
              <a:rPr lang="tr-TR" sz="4800" dirty="0" err="1"/>
              <a:t>hiperplazi</a:t>
            </a:r>
            <a:r>
              <a:rPr lang="tr-TR" sz="4800" dirty="0"/>
              <a:t> açısından takip</a:t>
            </a:r>
          </a:p>
          <a:p>
            <a:r>
              <a:rPr lang="tr-TR" sz="4800" dirty="0"/>
              <a:t>nasıl yapılmalı?</a:t>
            </a:r>
          </a:p>
          <a:p>
            <a:endParaRPr lang="en-US" sz="4800" b="1" dirty="0"/>
          </a:p>
        </p:txBody>
      </p:sp>
    </p:spTree>
    <p:extLst>
      <p:ext uri="{BB962C8B-B14F-4D97-AF65-F5344CB8AC3E}">
        <p14:creationId xmlns="" xmlns:p14="http://schemas.microsoft.com/office/powerpoint/2010/main" val="2009298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57716" y="978759"/>
            <a:ext cx="7315200" cy="1154097"/>
          </a:xfrm>
        </p:spPr>
        <p:txBody>
          <a:bodyPr>
            <a:noAutofit/>
          </a:bodyPr>
          <a:lstStyle/>
          <a:p>
            <a:pPr algn="l"/>
            <a:r>
              <a:rPr lang="tr-TR" sz="3600" b="1" dirty="0"/>
              <a:t>Tamoksifen kullanan hastalarda </a:t>
            </a:r>
            <a:r>
              <a:rPr lang="tr-TR" sz="3600" b="1" dirty="0" err="1"/>
              <a:t>endometrial</a:t>
            </a:r>
            <a:r>
              <a:rPr lang="tr-TR" sz="3600" b="1" dirty="0"/>
              <a:t> </a:t>
            </a:r>
            <a:r>
              <a:rPr lang="tr-TR" sz="3600" b="1" dirty="0" err="1"/>
              <a:t>hiperplazi</a:t>
            </a:r>
            <a:r>
              <a:rPr lang="tr-TR" sz="3600" b="1" dirty="0"/>
              <a:t> açısından takip nasıl yapılmalı?</a:t>
            </a:r>
            <a:endParaRPr lang="tr-TR" sz="6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70838" y="2362560"/>
            <a:ext cx="5929354" cy="459483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tr-TR" dirty="0"/>
          </a:p>
          <a:p>
            <a:r>
              <a:rPr lang="tr-TR" sz="8000" dirty="0" err="1"/>
              <a:t>Endometrium</a:t>
            </a:r>
            <a:r>
              <a:rPr lang="tr-TR" sz="8000" dirty="0"/>
              <a:t> </a:t>
            </a:r>
            <a:r>
              <a:rPr lang="tr-TR" sz="8000" dirty="0" err="1"/>
              <a:t>karsinom</a:t>
            </a:r>
            <a:r>
              <a:rPr lang="tr-TR" sz="8000" dirty="0"/>
              <a:t> gelişme RR: 4-7</a:t>
            </a:r>
          </a:p>
          <a:p>
            <a:endParaRPr lang="tr-TR" sz="8000" dirty="0"/>
          </a:p>
          <a:p>
            <a:r>
              <a:rPr lang="tr-TR" sz="8000" dirty="0"/>
              <a:t>TMX kullananların   yarısında </a:t>
            </a:r>
            <a:r>
              <a:rPr lang="tr-TR" sz="8000" dirty="0" err="1"/>
              <a:t>endometriyum</a:t>
            </a:r>
            <a:r>
              <a:rPr lang="tr-TR" sz="8000" dirty="0"/>
              <a:t>  </a:t>
            </a:r>
            <a:r>
              <a:rPr lang="tr-TR" sz="8000" dirty="0" err="1"/>
              <a:t>atrofik</a:t>
            </a:r>
            <a:r>
              <a:rPr lang="tr-TR" sz="8000" dirty="0"/>
              <a:t>, </a:t>
            </a:r>
            <a:r>
              <a:rPr lang="tr-TR" sz="8000" dirty="0" err="1"/>
              <a:t>subendometrial</a:t>
            </a:r>
            <a:r>
              <a:rPr lang="tr-TR" sz="8000" dirty="0"/>
              <a:t> düzensizlik.</a:t>
            </a:r>
          </a:p>
          <a:p>
            <a:endParaRPr lang="tr-TR" sz="8000" dirty="0"/>
          </a:p>
          <a:p>
            <a:r>
              <a:rPr lang="tr-TR" sz="8000" dirty="0" err="1"/>
              <a:t>Tamoksifen</a:t>
            </a:r>
            <a:r>
              <a:rPr lang="tr-TR" sz="8000" dirty="0"/>
              <a:t> kullanan hastalarda rutin </a:t>
            </a:r>
            <a:r>
              <a:rPr lang="tr-TR" sz="8000" dirty="0" err="1"/>
              <a:t>endometriyal</a:t>
            </a:r>
            <a:r>
              <a:rPr lang="tr-TR" sz="8000" dirty="0"/>
              <a:t> örnekleme gerekmez.Yıllık  USG ve </a:t>
            </a:r>
            <a:r>
              <a:rPr lang="tr-TR" sz="8000" dirty="0" err="1"/>
              <a:t>smear</a:t>
            </a:r>
            <a:r>
              <a:rPr lang="tr-TR" sz="8000" dirty="0"/>
              <a:t>. </a:t>
            </a:r>
          </a:p>
          <a:p>
            <a:endParaRPr lang="tr-TR" sz="8000" dirty="0"/>
          </a:p>
          <a:p>
            <a:r>
              <a:rPr lang="tr-TR" sz="8000" dirty="0"/>
              <a:t>Düzensiz kanama  veya </a:t>
            </a:r>
            <a:r>
              <a:rPr lang="tr-TR" sz="8000" dirty="0" err="1"/>
              <a:t>postmenapoz</a:t>
            </a:r>
            <a:r>
              <a:rPr lang="tr-TR" sz="8000" dirty="0"/>
              <a:t> kanama varlığında ise örnekleme yapılmalı.</a:t>
            </a:r>
          </a:p>
          <a:p>
            <a:endParaRPr lang="tr-TR" sz="8000" dirty="0"/>
          </a:p>
          <a:p>
            <a:pPr>
              <a:buNone/>
            </a:pPr>
            <a:endParaRPr lang="tr-TR" sz="6400" i="1" dirty="0"/>
          </a:p>
          <a:p>
            <a:pPr>
              <a:buNone/>
            </a:pPr>
            <a:r>
              <a:rPr lang="tr-TR" sz="5600" b="1" i="1" dirty="0" err="1">
                <a:solidFill>
                  <a:srgbClr val="00B0F0"/>
                </a:solidFill>
              </a:rPr>
              <a:t>Gynecologic</a:t>
            </a:r>
            <a:r>
              <a:rPr lang="tr-TR" sz="5600" b="1" i="1" dirty="0">
                <a:solidFill>
                  <a:srgbClr val="00B0F0"/>
                </a:solidFill>
              </a:rPr>
              <a:t> Oncology Clinical Practice Beth Y Karlan 2012</a:t>
            </a:r>
          </a:p>
          <a:p>
            <a:pPr>
              <a:buNone/>
            </a:pPr>
            <a:endParaRPr lang="tr-TR" sz="5600" i="1" dirty="0"/>
          </a:p>
          <a:p>
            <a:pPr>
              <a:buNone/>
            </a:pPr>
            <a:r>
              <a:rPr lang="tr-TR" sz="5600" i="1" dirty="0"/>
              <a:t>     </a:t>
            </a:r>
          </a:p>
        </p:txBody>
      </p:sp>
      <p:sp>
        <p:nvSpPr>
          <p:cNvPr id="73730" name="AutoShape 2" descr="http://www.fetalsono.com/teachfiles/Images/TamCysta.GIF"/>
          <p:cNvSpPr>
            <a:spLocks noChangeAspect="1" noChangeArrowheads="1"/>
          </p:cNvSpPr>
          <p:nvPr/>
        </p:nvSpPr>
        <p:spPr bwMode="auto">
          <a:xfrm>
            <a:off x="63500" y="-136525"/>
            <a:ext cx="1524000" cy="11906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3732" name="AutoShape 4" descr="http://www.fetalsono.com/teachfiles/Images/TamCysta.GIF"/>
          <p:cNvSpPr>
            <a:spLocks noChangeAspect="1" noChangeArrowheads="1"/>
          </p:cNvSpPr>
          <p:nvPr/>
        </p:nvSpPr>
        <p:spPr bwMode="auto">
          <a:xfrm>
            <a:off x="63500" y="-136525"/>
            <a:ext cx="1524000" cy="11906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3734" name="AutoShape 6" descr="http://t0.gstatic.com/images?q=tbn:ANd9GcRTbUagDmgNf4lHKrTyI6HksbIhCiEiw2QQDbwm-UM-3s6WLjTO7BHrGA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350838"/>
            <a:ext cx="933450" cy="7334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3736" name="Picture 8" descr="http://www.fetalsono.com/teachfiles/Images/TamCysta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2456759"/>
            <a:ext cx="2500330" cy="1953383"/>
          </a:xfrm>
          <a:prstGeom prst="rect">
            <a:avLst/>
          </a:prstGeom>
          <a:noFill/>
        </p:spPr>
      </p:pic>
      <p:pic>
        <p:nvPicPr>
          <p:cNvPr id="73738" name="Picture 10" descr="http://www.fetalsono.com/teachfiles/Images/TamCystb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7" y="4528461"/>
            <a:ext cx="2537361" cy="21408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3528" y="1818640"/>
            <a:ext cx="7488832" cy="3796785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600" y="2331704"/>
            <a:ext cx="7200800" cy="2249424"/>
          </a:xfrm>
        </p:spPr>
        <p:txBody>
          <a:bodyPr>
            <a:noAutofit/>
          </a:bodyPr>
          <a:lstStyle/>
          <a:p>
            <a:r>
              <a:rPr lang="tr-TR" sz="4400" dirty="0"/>
              <a:t>Endometriyal örnekleme sonucu; düzensiz prolifere endometrium gelirse yaklaşım ne olmalı ?</a:t>
            </a:r>
          </a:p>
          <a:p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24158976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113387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tr-TR" dirty="0" err="1"/>
              <a:t>Endometriyal</a:t>
            </a:r>
            <a:r>
              <a:rPr lang="tr-TR" dirty="0"/>
              <a:t> örnekleme sonucu; düzensiz </a:t>
            </a:r>
            <a:r>
              <a:rPr lang="tr-TR" dirty="0" err="1"/>
              <a:t>prolifere</a:t>
            </a:r>
            <a:r>
              <a:rPr lang="tr-TR" dirty="0"/>
              <a:t> </a:t>
            </a:r>
            <a:r>
              <a:rPr lang="tr-TR" dirty="0" err="1"/>
              <a:t>endometrium</a:t>
            </a:r>
            <a:r>
              <a:rPr lang="tr-TR" dirty="0"/>
              <a:t> gelirse yaklaşım ne olmalı 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2636913"/>
            <a:ext cx="7315200" cy="4032448"/>
          </a:xfrm>
        </p:spPr>
        <p:txBody>
          <a:bodyPr>
            <a:normAutofit fontScale="55000" lnSpcReduction="20000"/>
          </a:bodyPr>
          <a:lstStyle/>
          <a:p>
            <a:endParaRPr lang="tr-TR" sz="2400" dirty="0"/>
          </a:p>
          <a:p>
            <a:r>
              <a:rPr lang="tr-TR" sz="3400" dirty="0"/>
              <a:t>Karşılanmamış östrojenden kaynaklanır.</a:t>
            </a:r>
          </a:p>
          <a:p>
            <a:pPr marL="45720" indent="0">
              <a:buNone/>
            </a:pPr>
            <a:endParaRPr lang="tr-TR" sz="3400" dirty="0"/>
          </a:p>
          <a:p>
            <a:r>
              <a:rPr lang="tr-TR" sz="3400" dirty="0"/>
              <a:t>Basit </a:t>
            </a:r>
            <a:r>
              <a:rPr lang="tr-TR" sz="3400" dirty="0" err="1"/>
              <a:t>atipisiz</a:t>
            </a:r>
            <a:r>
              <a:rPr lang="tr-TR" sz="3400" dirty="0"/>
              <a:t> </a:t>
            </a:r>
            <a:r>
              <a:rPr lang="tr-TR" sz="3400" dirty="0" err="1"/>
              <a:t>hiperplazi</a:t>
            </a:r>
            <a:r>
              <a:rPr lang="tr-TR" sz="3400" dirty="0"/>
              <a:t> ile karışabilir. Daha az </a:t>
            </a:r>
            <a:r>
              <a:rPr lang="tr-TR" sz="3400" dirty="0" err="1"/>
              <a:t>glanduler</a:t>
            </a:r>
            <a:r>
              <a:rPr lang="tr-TR" sz="3400" dirty="0"/>
              <a:t> </a:t>
            </a:r>
            <a:r>
              <a:rPr lang="tr-TR" sz="3400" dirty="0" err="1"/>
              <a:t>dilatasyon</a:t>
            </a:r>
            <a:r>
              <a:rPr lang="tr-TR" sz="3400" dirty="0"/>
              <a:t> ve  dallanma görülür. Stroma oranı korunmuştur. </a:t>
            </a:r>
          </a:p>
          <a:p>
            <a:pPr marL="45720" indent="0">
              <a:buNone/>
            </a:pPr>
            <a:endParaRPr lang="tr-TR" sz="3400" dirty="0"/>
          </a:p>
          <a:p>
            <a:r>
              <a:rPr lang="tr-TR" sz="3400" dirty="0"/>
              <a:t>Benign bir bulgudur.</a:t>
            </a:r>
          </a:p>
          <a:p>
            <a:endParaRPr lang="tr-TR" sz="3400" dirty="0"/>
          </a:p>
          <a:p>
            <a:r>
              <a:rPr lang="tr-TR" sz="3400" dirty="0"/>
              <a:t>Medikal tedavi ile siklusların  düzene konulması yeterlidir.</a:t>
            </a:r>
          </a:p>
          <a:p>
            <a:pPr marL="45720" indent="0">
              <a:buNone/>
            </a:pPr>
            <a:endParaRPr lang="tr-TR" sz="3400" dirty="0"/>
          </a:p>
          <a:p>
            <a:r>
              <a:rPr lang="tr-TR" sz="3400" dirty="0"/>
              <a:t>Kontrol  </a:t>
            </a:r>
            <a:r>
              <a:rPr lang="tr-TR" sz="3400" dirty="0" err="1"/>
              <a:t>endometrial</a:t>
            </a:r>
            <a:r>
              <a:rPr lang="tr-TR" sz="3400" dirty="0"/>
              <a:t> örneklemeye gerek yoktur.</a:t>
            </a:r>
          </a:p>
          <a:p>
            <a:endParaRPr lang="tr-TR" sz="2400" dirty="0"/>
          </a:p>
          <a:p>
            <a:pPr>
              <a:buNone/>
            </a:pPr>
            <a:endParaRPr lang="tr-TR" sz="1800" i="1" dirty="0"/>
          </a:p>
          <a:p>
            <a:pPr>
              <a:buNone/>
            </a:pPr>
            <a:endParaRPr lang="tr-TR" sz="1800" i="1" dirty="0"/>
          </a:p>
          <a:p>
            <a:pPr>
              <a:buNone/>
            </a:pPr>
            <a:r>
              <a:rPr lang="tr-TR" sz="2500" b="1" i="1" dirty="0" err="1">
                <a:solidFill>
                  <a:srgbClr val="00B0F0"/>
                </a:solidFill>
              </a:rPr>
              <a:t>Blaustein’s</a:t>
            </a:r>
            <a:r>
              <a:rPr lang="tr-TR" sz="2500" b="1" i="1" dirty="0">
                <a:solidFill>
                  <a:srgbClr val="00B0F0"/>
                </a:solidFill>
              </a:rPr>
              <a:t> </a:t>
            </a:r>
            <a:r>
              <a:rPr lang="tr-TR" sz="2500" b="1" i="1" dirty="0" err="1">
                <a:solidFill>
                  <a:srgbClr val="00B0F0"/>
                </a:solidFill>
              </a:rPr>
              <a:t>Pathology</a:t>
            </a:r>
            <a:r>
              <a:rPr lang="tr-TR" sz="2500" b="1" i="1" dirty="0">
                <a:solidFill>
                  <a:srgbClr val="00B0F0"/>
                </a:solidFill>
              </a:rPr>
              <a:t>  of </a:t>
            </a:r>
            <a:r>
              <a:rPr lang="tr-TR" sz="2500" b="1" i="1" dirty="0" err="1">
                <a:solidFill>
                  <a:srgbClr val="00B0F0"/>
                </a:solidFill>
              </a:rPr>
              <a:t>the</a:t>
            </a:r>
            <a:r>
              <a:rPr lang="tr-TR" sz="2500" b="1" i="1" dirty="0">
                <a:solidFill>
                  <a:srgbClr val="00B0F0"/>
                </a:solidFill>
              </a:rPr>
              <a:t> </a:t>
            </a:r>
            <a:r>
              <a:rPr lang="tr-TR" sz="2500" b="1" i="1" dirty="0" err="1">
                <a:solidFill>
                  <a:srgbClr val="00B0F0"/>
                </a:solidFill>
              </a:rPr>
              <a:t>Female</a:t>
            </a:r>
            <a:r>
              <a:rPr lang="tr-TR" sz="2500" b="1" i="1" dirty="0">
                <a:solidFill>
                  <a:srgbClr val="00B0F0"/>
                </a:solidFill>
              </a:rPr>
              <a:t> </a:t>
            </a:r>
            <a:r>
              <a:rPr lang="tr-TR" sz="2500" b="1" i="1" dirty="0" err="1">
                <a:solidFill>
                  <a:srgbClr val="00B0F0"/>
                </a:solidFill>
              </a:rPr>
              <a:t>Genital</a:t>
            </a:r>
            <a:r>
              <a:rPr lang="tr-TR" sz="2500" b="1" i="1" dirty="0">
                <a:solidFill>
                  <a:srgbClr val="00B0F0"/>
                </a:solidFill>
              </a:rPr>
              <a:t>  </a:t>
            </a:r>
            <a:r>
              <a:rPr lang="tr-TR" sz="2500" b="1" i="1" dirty="0" err="1">
                <a:solidFill>
                  <a:srgbClr val="00B0F0"/>
                </a:solidFill>
              </a:rPr>
              <a:t>Tract</a:t>
            </a:r>
            <a:r>
              <a:rPr lang="tr-TR" sz="2500" b="1" i="1" dirty="0">
                <a:solidFill>
                  <a:srgbClr val="00B0F0"/>
                </a:solidFill>
              </a:rPr>
              <a:t> 6. </a:t>
            </a:r>
            <a:r>
              <a:rPr lang="tr-TR" sz="2500" b="1" i="1" dirty="0" err="1">
                <a:solidFill>
                  <a:srgbClr val="00B0F0"/>
                </a:solidFill>
              </a:rPr>
              <a:t>Edition</a:t>
            </a:r>
            <a:r>
              <a:rPr lang="tr-TR" sz="2500" b="1" i="1" dirty="0">
                <a:solidFill>
                  <a:srgbClr val="00B0F0"/>
                </a:solidFill>
              </a:rPr>
              <a:t>. 2011</a:t>
            </a:r>
          </a:p>
          <a:p>
            <a:pPr>
              <a:buNone/>
            </a:pPr>
            <a:endParaRPr lang="tr-TR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116632"/>
            <a:ext cx="7315200" cy="1154097"/>
          </a:xfrm>
        </p:spPr>
        <p:txBody>
          <a:bodyPr>
            <a:normAutofit fontScale="90000"/>
          </a:bodyPr>
          <a:lstStyle/>
          <a:p>
            <a:r>
              <a:rPr lang="tr-TR" dirty="0"/>
              <a:t>EVE GÖTÜRÜLECEK MESAJLAR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412776"/>
            <a:ext cx="7546032" cy="5184616"/>
          </a:xfrm>
        </p:spPr>
        <p:txBody>
          <a:bodyPr>
            <a:noAutofit/>
          </a:bodyPr>
          <a:lstStyle/>
          <a:p>
            <a:pPr marL="502920" indent="-457200">
              <a:buNone/>
            </a:pPr>
            <a:endParaRPr lang="tr-TR" dirty="0"/>
          </a:p>
          <a:p>
            <a:pPr marL="274320" indent="-228600">
              <a:buFont typeface="+mj-lt"/>
              <a:buAutoNum type="arabicPeriod"/>
            </a:pPr>
            <a:endParaRPr lang="tr-TR" sz="700" dirty="0"/>
          </a:p>
          <a:p>
            <a:pPr marL="502920" indent="-457200">
              <a:buFont typeface="+mj-lt"/>
              <a:buAutoNum type="arabicPeriod"/>
            </a:pPr>
            <a:r>
              <a:rPr lang="tr-TR" dirty="0" err="1"/>
              <a:t>Atipisiz</a:t>
            </a:r>
            <a:r>
              <a:rPr lang="tr-TR" dirty="0"/>
              <a:t>  </a:t>
            </a:r>
            <a:r>
              <a:rPr lang="tr-TR" dirty="0" err="1"/>
              <a:t>EH’de</a:t>
            </a:r>
            <a:r>
              <a:rPr lang="tr-TR" dirty="0"/>
              <a:t> </a:t>
            </a:r>
            <a:r>
              <a:rPr lang="tr-TR" dirty="0" err="1"/>
              <a:t>primer</a:t>
            </a:r>
            <a:r>
              <a:rPr lang="tr-TR" dirty="0"/>
              <a:t> tedavi </a:t>
            </a:r>
            <a:r>
              <a:rPr lang="tr-TR" dirty="0" err="1" smtClean="0"/>
              <a:t>progesteron</a:t>
            </a:r>
            <a:endParaRPr lang="tr-TR" dirty="0" smtClean="0"/>
          </a:p>
          <a:p>
            <a:pPr marL="502920" indent="-457200">
              <a:buFont typeface="+mj-lt"/>
              <a:buAutoNum type="arabicPeriod"/>
            </a:pPr>
            <a:r>
              <a:rPr lang="tr-TR" dirty="0" smtClean="0"/>
              <a:t>Tedavi </a:t>
            </a:r>
            <a:r>
              <a:rPr lang="tr-TR" dirty="0"/>
              <a:t>sonrası 6 ay aralıkla iki defa örnekleme.</a:t>
            </a:r>
          </a:p>
          <a:p>
            <a:pPr marL="274320" indent="-228600">
              <a:buFont typeface="+mj-lt"/>
              <a:buAutoNum type="arabicPeriod"/>
            </a:pPr>
            <a:endParaRPr lang="tr-TR" sz="800" dirty="0"/>
          </a:p>
          <a:p>
            <a:pPr marL="502920" indent="-457200">
              <a:buFont typeface="+mj-lt"/>
              <a:buAutoNum type="arabicPeriod"/>
            </a:pPr>
            <a:r>
              <a:rPr lang="tr-TR" dirty="0" err="1"/>
              <a:t>Atipik</a:t>
            </a:r>
            <a:r>
              <a:rPr lang="tr-TR" dirty="0"/>
              <a:t>  </a:t>
            </a:r>
            <a:r>
              <a:rPr lang="tr-TR" dirty="0" err="1"/>
              <a:t>EH’de</a:t>
            </a:r>
            <a:r>
              <a:rPr lang="tr-TR" dirty="0"/>
              <a:t> </a:t>
            </a:r>
            <a:r>
              <a:rPr lang="tr-TR" dirty="0" err="1"/>
              <a:t>primer</a:t>
            </a:r>
            <a:r>
              <a:rPr lang="tr-TR" dirty="0"/>
              <a:t> tedavi cerrahi </a:t>
            </a:r>
          </a:p>
          <a:p>
            <a:pPr marL="274320" indent="-228600">
              <a:buFont typeface="+mj-lt"/>
              <a:buAutoNum type="arabicPeriod"/>
            </a:pPr>
            <a:endParaRPr lang="tr-TR" sz="800" dirty="0"/>
          </a:p>
          <a:p>
            <a:pPr marL="502920" indent="-457200">
              <a:buFont typeface="+mj-lt"/>
              <a:buAutoNum type="arabicPeriod"/>
            </a:pPr>
            <a:r>
              <a:rPr lang="tr-TR" dirty="0"/>
              <a:t>Fertilitesini korumak isteyen Atipik EH’li hastada progesteron tedavisi etkin ve ucuz.</a:t>
            </a:r>
          </a:p>
          <a:p>
            <a:pPr marL="274320" indent="-228600">
              <a:buFont typeface="+mj-lt"/>
              <a:buAutoNum type="arabicPeriod"/>
            </a:pPr>
            <a:endParaRPr lang="tr-TR" sz="700" dirty="0"/>
          </a:p>
          <a:p>
            <a:pPr marL="502920" indent="-457200">
              <a:buFont typeface="+mj-lt"/>
              <a:buAutoNum type="arabicPeriod"/>
            </a:pPr>
            <a:r>
              <a:rPr lang="tr-TR" dirty="0"/>
              <a:t>Tedavi sırasında 3 ay </a:t>
            </a:r>
            <a:r>
              <a:rPr lang="tr-TR"/>
              <a:t>aralıklarla </a:t>
            </a:r>
            <a:r>
              <a:rPr lang="tr-TR" smtClean="0"/>
              <a:t>örnekleme. </a:t>
            </a:r>
            <a:endParaRPr lang="tr-TR" dirty="0"/>
          </a:p>
          <a:p>
            <a:pPr marL="274320" indent="-228600">
              <a:buFont typeface="+mj-lt"/>
              <a:buAutoNum type="arabicPeriod"/>
            </a:pPr>
            <a:endParaRPr lang="tr-TR" sz="600" dirty="0"/>
          </a:p>
          <a:p>
            <a:pPr marL="502920" indent="-457200">
              <a:buFont typeface="+mj-lt"/>
              <a:buAutoNum type="arabicPeriod"/>
            </a:pPr>
            <a:r>
              <a:rPr lang="tr-TR" dirty="0" err="1"/>
              <a:t>Atipik</a:t>
            </a:r>
            <a:r>
              <a:rPr lang="tr-TR" dirty="0"/>
              <a:t> </a:t>
            </a:r>
            <a:r>
              <a:rPr lang="tr-TR" dirty="0" err="1"/>
              <a:t>hiperplazide</a:t>
            </a:r>
            <a:r>
              <a:rPr lang="tr-TR" dirty="0"/>
              <a:t>,regresyon sonrası 6-12 ayda bir  </a:t>
            </a:r>
            <a:r>
              <a:rPr lang="tr-TR" dirty="0" err="1"/>
              <a:t>histerektomi</a:t>
            </a:r>
            <a:r>
              <a:rPr lang="tr-TR" dirty="0"/>
              <a:t> yapılana kadar örnekleme. </a:t>
            </a:r>
          </a:p>
          <a:p>
            <a:pPr marL="274320" indent="-228600">
              <a:buFont typeface="+mj-lt"/>
              <a:buAutoNum type="arabicPeriod"/>
            </a:pPr>
            <a:endParaRPr lang="tr-TR" sz="1000" dirty="0"/>
          </a:p>
          <a:p>
            <a:pPr marL="502920" indent="-457200">
              <a:buFont typeface="+mj-lt"/>
              <a:buAutoNum type="arabicPeriod"/>
            </a:pPr>
            <a:r>
              <a:rPr lang="tr-TR" dirty="0"/>
              <a:t> </a:t>
            </a:r>
            <a:r>
              <a:rPr lang="tr-TR" dirty="0" err="1"/>
              <a:t>Histerektomi</a:t>
            </a:r>
            <a:r>
              <a:rPr lang="tr-TR" dirty="0"/>
              <a:t>  yapılmazsa  yaşam boyu </a:t>
            </a:r>
            <a:r>
              <a:rPr lang="tr-TR" dirty="0" err="1"/>
              <a:t>maintenance</a:t>
            </a:r>
            <a:r>
              <a:rPr lang="tr-TR" dirty="0"/>
              <a:t> tedavi.</a:t>
            </a:r>
          </a:p>
          <a:p>
            <a:pPr marL="388620" indent="-342900">
              <a:buFont typeface="+mj-lt"/>
              <a:buAutoNum type="arabicPeriod"/>
            </a:pPr>
            <a:endParaRPr lang="tr-TR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                   </a:t>
            </a:r>
            <a:r>
              <a:rPr lang="tr-TR" sz="6600" dirty="0"/>
              <a:t>TEŞEKKÜRLER….</a:t>
            </a:r>
          </a:p>
          <a:p>
            <a:pPr marL="0" indent="0">
              <a:buNone/>
            </a:pPr>
            <a:endParaRPr lang="tr-TR" sz="4000" dirty="0"/>
          </a:p>
          <a:p>
            <a:pPr marL="0" indent="0">
              <a:buNone/>
            </a:pPr>
            <a:r>
              <a:rPr lang="tr-TR" sz="4000" dirty="0"/>
              <a:t>            </a:t>
            </a:r>
          </a:p>
          <a:p>
            <a:pPr marL="0" indent="0" algn="r">
              <a:buNone/>
            </a:pPr>
            <a:r>
              <a:rPr lang="tr-TR" sz="3800" b="1" i="1" dirty="0">
                <a:solidFill>
                  <a:schemeClr val="tx2"/>
                </a:solidFill>
              </a:rPr>
              <a:t>DOÇ.DR.ÖZGÜR AKBAYIR</a:t>
            </a:r>
            <a:endParaRPr lang="tr-TR" sz="56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324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1196752"/>
            <a:ext cx="7315200" cy="1154097"/>
          </a:xfrm>
        </p:spPr>
        <p:txBody>
          <a:bodyPr>
            <a:noAutofit/>
          </a:bodyPr>
          <a:lstStyle/>
          <a:p>
            <a:r>
              <a:rPr lang="tr-TR" sz="6600" dirty="0"/>
              <a:t>Sınıflamalar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2428868"/>
            <a:ext cx="8229600" cy="3400436"/>
          </a:xfrm>
        </p:spPr>
        <p:txBody>
          <a:bodyPr>
            <a:normAutofit lnSpcReduction="10000"/>
          </a:bodyPr>
          <a:lstStyle/>
          <a:p>
            <a:r>
              <a:rPr lang="tr-TR" sz="8000" dirty="0"/>
              <a:t> </a:t>
            </a:r>
            <a:r>
              <a:rPr lang="tr-TR" sz="6000" dirty="0"/>
              <a:t>WHO 1994</a:t>
            </a:r>
          </a:p>
          <a:p>
            <a:r>
              <a:rPr lang="tr-TR" sz="6000" dirty="0"/>
              <a:t>  EİN     2003</a:t>
            </a:r>
          </a:p>
          <a:p>
            <a:r>
              <a:rPr lang="tr-TR" sz="6000" dirty="0"/>
              <a:t>  WHO  2014</a:t>
            </a:r>
          </a:p>
          <a:p>
            <a:endParaRPr lang="tr-TR" sz="8000" dirty="0"/>
          </a:p>
          <a:p>
            <a:endParaRPr lang="tr-TR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44624"/>
            <a:ext cx="7315200" cy="1154097"/>
          </a:xfrm>
        </p:spPr>
        <p:txBody>
          <a:bodyPr>
            <a:normAutofit/>
          </a:bodyPr>
          <a:lstStyle/>
          <a:p>
            <a:r>
              <a:rPr lang="tr-TR" b="1" dirty="0"/>
              <a:t>WHO 1994 Sınıflaması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2287413"/>
            <a:ext cx="8229600" cy="4525963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tr-TR" sz="1400" b="1" dirty="0"/>
              <a:t>    </a:t>
            </a:r>
            <a:endParaRPr lang="tr-TR" sz="1400" dirty="0"/>
          </a:p>
          <a:p>
            <a:pPr marL="441325" indent="-395288" fontAlgn="base"/>
            <a:r>
              <a:rPr lang="tr-TR" sz="3600" dirty="0"/>
              <a:t>Basit </a:t>
            </a:r>
            <a:r>
              <a:rPr lang="tr-TR" sz="3600" dirty="0" err="1"/>
              <a:t>atipisiz</a:t>
            </a:r>
            <a:endParaRPr lang="tr-TR" sz="3600" dirty="0"/>
          </a:p>
          <a:p>
            <a:pPr marL="441325" indent="-395288" fontAlgn="base"/>
            <a:r>
              <a:rPr lang="tr-TR" sz="3600" dirty="0"/>
              <a:t>Kompleks </a:t>
            </a:r>
            <a:r>
              <a:rPr lang="tr-TR" sz="3600" dirty="0" err="1"/>
              <a:t>atipisiz</a:t>
            </a:r>
            <a:endParaRPr lang="tr-TR" sz="3600" dirty="0"/>
          </a:p>
          <a:p>
            <a:pPr marL="441325" indent="-395288" fontAlgn="base"/>
            <a:r>
              <a:rPr lang="tr-TR" sz="3600" dirty="0"/>
              <a:t>Basit </a:t>
            </a:r>
            <a:r>
              <a:rPr lang="tr-TR" sz="3600" dirty="0" err="1"/>
              <a:t>atipili</a:t>
            </a:r>
            <a:endParaRPr lang="tr-TR" sz="3600" dirty="0"/>
          </a:p>
          <a:p>
            <a:pPr marL="441325" indent="-395288" fontAlgn="base"/>
            <a:r>
              <a:rPr lang="tr-TR" sz="3600" dirty="0"/>
              <a:t>Kompleks </a:t>
            </a:r>
            <a:r>
              <a:rPr lang="tr-TR" sz="3600" dirty="0" err="1"/>
              <a:t>atipili</a:t>
            </a:r>
            <a:endParaRPr lang="tr-TR" sz="1200" dirty="0"/>
          </a:p>
          <a:p>
            <a:endParaRPr lang="tr-TR" sz="1400" dirty="0"/>
          </a:p>
        </p:txBody>
      </p:sp>
      <p:pic>
        <p:nvPicPr>
          <p:cNvPr id="46082" name="Picture 2" descr="http://www.webpathology.com/slides/slides/Uterus_EndometrialHyperplasia_SimpleWithoutAtypi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2129" y="2428868"/>
            <a:ext cx="3733775" cy="2800332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-27384"/>
            <a:ext cx="7315200" cy="1154097"/>
          </a:xfrm>
        </p:spPr>
        <p:txBody>
          <a:bodyPr>
            <a:normAutofit/>
          </a:bodyPr>
          <a:lstStyle/>
          <a:p>
            <a:r>
              <a:rPr lang="tr-TR" b="1" dirty="0"/>
              <a:t>WHO 1994 Sınıflaması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55576" y="1412776"/>
            <a:ext cx="8388424" cy="3539527"/>
          </a:xfrm>
        </p:spPr>
        <p:txBody>
          <a:bodyPr>
            <a:noAutofit/>
          </a:bodyPr>
          <a:lstStyle/>
          <a:p>
            <a:endParaRPr lang="tr-TR" sz="1800" dirty="0"/>
          </a:p>
          <a:p>
            <a:pPr>
              <a:lnSpc>
                <a:spcPct val="150000"/>
              </a:lnSpc>
            </a:pPr>
            <a:r>
              <a:rPr lang="tr-TR" sz="2800" dirty="0"/>
              <a:t>En yaygın kullanılan sınıflama. </a:t>
            </a:r>
          </a:p>
          <a:p>
            <a:pPr>
              <a:lnSpc>
                <a:spcPct val="150000"/>
              </a:lnSpc>
            </a:pPr>
            <a:r>
              <a:rPr lang="tr-TR" sz="2800" dirty="0" err="1"/>
              <a:t>Endometrial</a:t>
            </a:r>
            <a:r>
              <a:rPr lang="tr-TR" sz="2800" dirty="0"/>
              <a:t> </a:t>
            </a:r>
            <a:r>
              <a:rPr lang="tr-TR" sz="2800" dirty="0" err="1"/>
              <a:t>karsinomaya</a:t>
            </a:r>
            <a:r>
              <a:rPr lang="tr-TR" sz="2800" dirty="0"/>
              <a:t> </a:t>
            </a:r>
            <a:r>
              <a:rPr lang="tr-TR" sz="2800" dirty="0" err="1"/>
              <a:t>progresyon</a:t>
            </a:r>
            <a:r>
              <a:rPr lang="tr-TR" sz="2800" dirty="0"/>
              <a:t> için uyumlu.</a:t>
            </a:r>
          </a:p>
          <a:p>
            <a:pPr>
              <a:lnSpc>
                <a:spcPct val="150000"/>
              </a:lnSpc>
            </a:pPr>
            <a:r>
              <a:rPr lang="tr-TR" sz="2800" dirty="0"/>
              <a:t>Major limitasyonu  patologlar arasındaki uyumsuzluk.</a:t>
            </a:r>
          </a:p>
          <a:p>
            <a:pPr marL="45720" indent="0">
              <a:buNone/>
            </a:pPr>
            <a:endParaRPr lang="tr-TR" sz="2800" dirty="0"/>
          </a:p>
          <a:p>
            <a:pPr>
              <a:buNone/>
            </a:pPr>
            <a:r>
              <a:rPr lang="tr-TR" sz="2800" dirty="0"/>
              <a:t>      </a:t>
            </a:r>
            <a:r>
              <a:rPr lang="tr-TR" sz="2800" dirty="0">
                <a:solidFill>
                  <a:schemeClr val="tx2"/>
                </a:solidFill>
              </a:rPr>
              <a:t>En düşük uyum </a:t>
            </a:r>
            <a:r>
              <a:rPr lang="tr-TR" sz="2800" dirty="0" err="1">
                <a:solidFill>
                  <a:schemeClr val="tx2"/>
                </a:solidFill>
              </a:rPr>
              <a:t>atipi</a:t>
            </a:r>
            <a:r>
              <a:rPr lang="tr-TR" sz="2800" dirty="0">
                <a:solidFill>
                  <a:schemeClr val="tx2"/>
                </a:solidFill>
              </a:rPr>
              <a:t> kararında . (%38-47)</a:t>
            </a:r>
            <a:endParaRPr lang="tr-TR" dirty="0"/>
          </a:p>
          <a:p>
            <a:pPr marL="45720" indent="0">
              <a:buNone/>
            </a:pPr>
            <a:endParaRPr lang="tr-TR" dirty="0"/>
          </a:p>
          <a:p>
            <a:pPr marL="92075" indent="-46038">
              <a:buNone/>
            </a:pPr>
            <a:r>
              <a:rPr lang="tr-TR" sz="1400" b="1" i="1" dirty="0">
                <a:solidFill>
                  <a:srgbClr val="00B0F0"/>
                </a:solidFill>
              </a:rPr>
              <a:t>Reproducibility of the diagnosis of atypical hyperplasia.</a:t>
            </a:r>
          </a:p>
          <a:p>
            <a:pPr marL="92075" indent="-46038">
              <a:buNone/>
            </a:pPr>
            <a:r>
              <a:rPr lang="tr-TR" sz="1400" b="1" i="1" dirty="0">
                <a:solidFill>
                  <a:srgbClr val="00B0F0"/>
                </a:solidFill>
              </a:rPr>
              <a:t>A Gynecologic Oncology Group Study. </a:t>
            </a:r>
            <a:r>
              <a:rPr lang="tr-TR" sz="1400" b="1" i="1" dirty="0" err="1">
                <a:solidFill>
                  <a:srgbClr val="00B0F0"/>
                </a:solidFill>
              </a:rPr>
              <a:t>Cancer</a:t>
            </a:r>
            <a:r>
              <a:rPr lang="tr-TR" sz="1400" b="1" i="1" dirty="0">
                <a:solidFill>
                  <a:srgbClr val="00B0F0"/>
                </a:solidFill>
              </a:rPr>
              <a:t> 2006</a:t>
            </a:r>
          </a:p>
          <a:p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2910" y="116632"/>
            <a:ext cx="8229600" cy="1143000"/>
          </a:xfrm>
        </p:spPr>
        <p:txBody>
          <a:bodyPr>
            <a:noAutofit/>
          </a:bodyPr>
          <a:lstStyle/>
          <a:p>
            <a:r>
              <a:rPr lang="tr-TR" b="1" dirty="0"/>
              <a:t/>
            </a:r>
            <a:br>
              <a:rPr lang="tr-TR" b="1" dirty="0"/>
            </a:br>
            <a:r>
              <a:rPr lang="tr-TR" b="1" dirty="0"/>
              <a:t>3 Patolog &gt;&gt; 289 AEH  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55576" y="1700808"/>
            <a:ext cx="7459216" cy="3539527"/>
          </a:xfrm>
        </p:spPr>
        <p:txBody>
          <a:bodyPr>
            <a:noAutofit/>
          </a:bodyPr>
          <a:lstStyle/>
          <a:p>
            <a:endParaRPr lang="tr-TR" sz="2400" dirty="0"/>
          </a:p>
          <a:p>
            <a:pPr>
              <a:buNone/>
            </a:pPr>
            <a:r>
              <a:rPr lang="tr-TR" sz="2400" dirty="0"/>
              <a:t>      </a:t>
            </a:r>
          </a:p>
          <a:p>
            <a:r>
              <a:rPr lang="tr-TR" sz="2400" dirty="0"/>
              <a:t>     </a:t>
            </a:r>
            <a:r>
              <a:rPr lang="tr-TR" sz="2800" dirty="0"/>
              <a:t>%25 downgraded, %29 upgraded</a:t>
            </a:r>
          </a:p>
          <a:p>
            <a:r>
              <a:rPr lang="tr-TR" sz="2800" dirty="0"/>
              <a:t>    Sadece %40 olguda üç patolog hemfikir</a:t>
            </a:r>
          </a:p>
          <a:p>
            <a:r>
              <a:rPr lang="tr-TR" sz="2800" dirty="0"/>
              <a:t>    Ortak fikir en az AEH grubunda</a:t>
            </a:r>
          </a:p>
          <a:p>
            <a:r>
              <a:rPr lang="tr-TR" sz="2800" dirty="0"/>
              <a:t>    En fazla olduğu grup adenokarsinomlar. </a:t>
            </a:r>
          </a:p>
          <a:p>
            <a:endParaRPr lang="tr-TR" sz="2800" dirty="0"/>
          </a:p>
          <a:p>
            <a:endParaRPr lang="tr-TR" sz="2400" dirty="0"/>
          </a:p>
          <a:p>
            <a:pPr marL="45720" indent="0">
              <a:buNone/>
            </a:pPr>
            <a:endParaRPr lang="tr-TR" sz="1600" i="1" dirty="0"/>
          </a:p>
          <a:p>
            <a:pPr marL="45720" indent="0">
              <a:buNone/>
            </a:pPr>
            <a:r>
              <a:rPr lang="tr-TR" sz="1400" b="1" i="1" dirty="0">
                <a:solidFill>
                  <a:srgbClr val="00B0F0"/>
                </a:solidFill>
              </a:rPr>
              <a:t>Reproducibility of the diagnosis of atypical hyperplasia .A Gynecologic Oncology Group Study. </a:t>
            </a:r>
            <a:r>
              <a:rPr lang="tr-TR" sz="1400" b="1" i="1" dirty="0" err="1">
                <a:solidFill>
                  <a:srgbClr val="00B0F0"/>
                </a:solidFill>
              </a:rPr>
              <a:t>Cancer</a:t>
            </a:r>
            <a:r>
              <a:rPr lang="tr-TR" sz="1400" b="1" i="1" dirty="0">
                <a:solidFill>
                  <a:srgbClr val="00B0F0"/>
                </a:solidFill>
              </a:rPr>
              <a:t> 2006</a:t>
            </a:r>
            <a:endParaRPr lang="tr-TR" sz="1400" b="1" dirty="0">
              <a:solidFill>
                <a:srgbClr val="00B0F0"/>
              </a:solidFill>
            </a:endParaRPr>
          </a:p>
          <a:p>
            <a:pPr>
              <a:buNone/>
            </a:pP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Group 7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876620964"/>
              </p:ext>
            </p:extLst>
          </p:nvPr>
        </p:nvGraphicFramePr>
        <p:xfrm>
          <a:off x="642910" y="1158924"/>
          <a:ext cx="7515764" cy="5006380"/>
        </p:xfrm>
        <a:graphic>
          <a:graphicData uri="http://schemas.openxmlformats.org/drawingml/2006/table">
            <a:tbl>
              <a:tblPr firstRow="1">
                <a:tableStyleId>{0E3FDE45-AF77-4B5C-9715-49D594BDF05E}</a:tableStyleId>
              </a:tblPr>
              <a:tblGrid>
                <a:gridCol w="18789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789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7894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7894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2806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 err="1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Hiperplazi</a:t>
                      </a: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tipi</a:t>
                      </a:r>
                      <a:endParaRPr kumimoji="0" lang="tr-T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Regresyon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%</a:t>
                      </a:r>
                      <a:endParaRPr kumimoji="0" lang="tr-T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 err="1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Persistans</a:t>
                      </a:r>
                      <a:endParaRPr kumimoji="0" lang="tr-TR" sz="2400" u="none" strike="noStrike" cap="none" normalizeH="0" baseline="0" dirty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%</a:t>
                      </a:r>
                      <a:endParaRPr kumimoji="0" lang="tr-T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Kansere </a:t>
                      </a:r>
                      <a:r>
                        <a:rPr kumimoji="0" lang="tr-TR" sz="2400" u="none" strike="noStrike" cap="none" normalizeH="0" baseline="0" dirty="0" err="1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Progresyon</a:t>
                      </a: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(%)</a:t>
                      </a:r>
                      <a:endParaRPr kumimoji="0" lang="tr-T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89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Basit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Atipisiz</a:t>
                      </a:r>
                      <a:endParaRPr kumimoji="0" lang="tr-T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80</a:t>
                      </a:r>
                      <a:endParaRPr kumimoji="0" lang="tr-T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19</a:t>
                      </a:r>
                      <a:endParaRPr kumimoji="0" lang="tr-T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tr-T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49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Kompleks </a:t>
                      </a:r>
                      <a:r>
                        <a:rPr kumimoji="0" lang="tr-TR" sz="24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atipisiz</a:t>
                      </a: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tr-TR" sz="2400" b="0" i="1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80</a:t>
                      </a:r>
                      <a:endParaRPr kumimoji="0" lang="tr-TR" sz="24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17</a:t>
                      </a:r>
                      <a:endParaRPr kumimoji="0" lang="tr-TR" sz="24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tr-T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67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Basit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atipili</a:t>
                      </a:r>
                      <a:endParaRPr kumimoji="0" lang="tr-TR" sz="240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69</a:t>
                      </a:r>
                      <a:endParaRPr kumimoji="0" lang="tr-TR" sz="24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23</a:t>
                      </a:r>
                      <a:endParaRPr kumimoji="0" lang="tr-TR" sz="24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tr-T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67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Kompleks atipili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57</a:t>
                      </a:r>
                      <a:endParaRPr kumimoji="0" lang="tr-TR" sz="24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14</a:t>
                      </a:r>
                      <a:endParaRPr kumimoji="0" lang="tr-TR" sz="24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+mn-lt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29</a:t>
                      </a:r>
                      <a:endParaRPr kumimoji="0" lang="tr-T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189" name="Rectangle 48"/>
          <p:cNvSpPr>
            <a:spLocks noChangeArrowheads="1"/>
          </p:cNvSpPr>
          <p:nvPr/>
        </p:nvSpPr>
        <p:spPr bwMode="auto">
          <a:xfrm>
            <a:off x="467544" y="6215082"/>
            <a:ext cx="81439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i="1" dirty="0" err="1">
                <a:solidFill>
                  <a:srgbClr val="00B0F0"/>
                </a:solidFill>
              </a:rPr>
              <a:t>Kurman</a:t>
            </a:r>
            <a:r>
              <a:rPr lang="en-US" sz="1400" b="1" i="1" dirty="0">
                <a:solidFill>
                  <a:srgbClr val="00B0F0"/>
                </a:solidFill>
              </a:rPr>
              <a:t> RJ, Kaminski PF, Norris HJ. The behavior of endometrial</a:t>
            </a:r>
            <a:r>
              <a:rPr lang="tr-TR" sz="1400" b="1" i="1" dirty="0">
                <a:solidFill>
                  <a:srgbClr val="00B0F0"/>
                </a:solidFill>
              </a:rPr>
              <a:t> </a:t>
            </a:r>
            <a:r>
              <a:rPr lang="en-US" sz="1400" b="1" i="1" dirty="0">
                <a:solidFill>
                  <a:srgbClr val="00B0F0"/>
                </a:solidFill>
              </a:rPr>
              <a:t>hyperplasia. A long-term study of “untreated” hyperplasia</a:t>
            </a:r>
            <a:r>
              <a:rPr lang="tr-TR" sz="1400" b="1" i="1" dirty="0">
                <a:solidFill>
                  <a:srgbClr val="00B0F0"/>
                </a:solidFill>
              </a:rPr>
              <a:t> </a:t>
            </a:r>
            <a:r>
              <a:rPr lang="en-US" sz="1400" b="1" i="1" dirty="0">
                <a:solidFill>
                  <a:srgbClr val="00B0F0"/>
                </a:solidFill>
              </a:rPr>
              <a:t>in 170 patients. Cancer 1985;56:403–12.</a:t>
            </a:r>
            <a:endParaRPr lang="tr-TR" sz="1400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06635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15497</TotalTime>
  <Words>1786</Words>
  <Application>Microsoft Office PowerPoint</Application>
  <PresentationFormat>Ekran Gösterisi (4:3)</PresentationFormat>
  <Paragraphs>413</Paragraphs>
  <Slides>46</Slides>
  <Notes>9</Notes>
  <HiddenSlides>2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7" baseType="lpstr">
      <vt:lpstr>Perspective</vt:lpstr>
      <vt:lpstr>Slayt 1</vt:lpstr>
      <vt:lpstr>Slayt 2</vt:lpstr>
      <vt:lpstr>Slayt 3</vt:lpstr>
      <vt:lpstr>Endometrial kanser Risk Faktörleri</vt:lpstr>
      <vt:lpstr>Sınıflamalar</vt:lpstr>
      <vt:lpstr>WHO 1994 Sınıflaması</vt:lpstr>
      <vt:lpstr>WHO 1994 Sınıflaması</vt:lpstr>
      <vt:lpstr> 3 Patolog &gt;&gt; 289 AEH  </vt:lpstr>
      <vt:lpstr>Slayt 9</vt:lpstr>
      <vt:lpstr>EIN Sınıflaması </vt:lpstr>
      <vt:lpstr>Slayt 11</vt:lpstr>
      <vt:lpstr>EİN    Avantaj/ Dezavantaj </vt:lpstr>
      <vt:lpstr>Revize WHO 2014 Sınıflaması</vt:lpstr>
      <vt:lpstr>Slayt 14</vt:lpstr>
      <vt:lpstr>Slayt 15</vt:lpstr>
      <vt:lpstr> TEDAVİ</vt:lpstr>
      <vt:lpstr>Slayt 17</vt:lpstr>
      <vt:lpstr>Atipisiz hiperplazi</vt:lpstr>
      <vt:lpstr>Atipisiz hiperplazi</vt:lpstr>
      <vt:lpstr>Progesteron Tedavi Dozu</vt:lpstr>
      <vt:lpstr>Slayt 21</vt:lpstr>
      <vt:lpstr>Slayt 22</vt:lpstr>
      <vt:lpstr>Slayt 23</vt:lpstr>
      <vt:lpstr>Atipisiz hiperplazide tedavi sonrası değerlendirme ve takip nasıl olmalı?</vt:lpstr>
      <vt:lpstr>Slayt 25</vt:lpstr>
      <vt:lpstr>Atipisiz  hiperplazide kimlere cerrahi uygulanmalı?</vt:lpstr>
      <vt:lpstr>Slayt 27</vt:lpstr>
      <vt:lpstr>Atipili  hiperplazide tedavi ne olmalı? </vt:lpstr>
      <vt:lpstr>Slayt 29</vt:lpstr>
      <vt:lpstr>Atipik hiperplazide histerektomi sırasında frozen?</vt:lpstr>
      <vt:lpstr>Slayt 31</vt:lpstr>
      <vt:lpstr>Atipik hiperplazide histerektomi sırasında ooferektomi yapalım mı?</vt:lpstr>
      <vt:lpstr>Slayt 33</vt:lpstr>
      <vt:lpstr>Atipili  hiperplazide medikal tedavi? </vt:lpstr>
      <vt:lpstr>Atipili  hiperplazide medikal tedavi</vt:lpstr>
      <vt:lpstr>Atipili  hiperplazide medikal tedavi</vt:lpstr>
      <vt:lpstr>Tedavi sonrası relaps?</vt:lpstr>
      <vt:lpstr>Slayt 38</vt:lpstr>
      <vt:lpstr>Progesteron tedavisi sırasında ve sonrasında takip nasıl olmalı?</vt:lpstr>
      <vt:lpstr>Slayt 40</vt:lpstr>
      <vt:lpstr>Slayt 41</vt:lpstr>
      <vt:lpstr>Tamoksifen kullanan hastalarda endometrial hiperplazi açısından takip nasıl yapılmalı?</vt:lpstr>
      <vt:lpstr>Slayt 43</vt:lpstr>
      <vt:lpstr>Endometriyal örnekleme sonucu; düzensiz prolifere endometrium gelirse yaklaşım ne olmalı ?</vt:lpstr>
      <vt:lpstr>EVE GÖTÜRÜLECEK MESAJLAR</vt:lpstr>
      <vt:lpstr>Slayt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Hakan</dc:creator>
  <cp:lastModifiedBy>SAMSUNG</cp:lastModifiedBy>
  <cp:revision>267</cp:revision>
  <dcterms:modified xsi:type="dcterms:W3CDTF">2017-03-19T08:58:45Z</dcterms:modified>
</cp:coreProperties>
</file>