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xlsx" ContentType="application/vnd.openxmlformats-officedocument.spreadsheetml.sheet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1" r:id="rId1"/>
  </p:sldMasterIdLst>
  <p:notesMasterIdLst>
    <p:notesMasterId r:id="rId37"/>
  </p:notesMasterIdLst>
  <p:sldIdLst>
    <p:sldId id="634" r:id="rId2"/>
    <p:sldId id="635" r:id="rId3"/>
    <p:sldId id="604" r:id="rId4"/>
    <p:sldId id="581" r:id="rId5"/>
    <p:sldId id="583" r:id="rId6"/>
    <p:sldId id="597" r:id="rId7"/>
    <p:sldId id="598" r:id="rId8"/>
    <p:sldId id="636" r:id="rId9"/>
    <p:sldId id="584" r:id="rId10"/>
    <p:sldId id="627" r:id="rId11"/>
    <p:sldId id="629" r:id="rId12"/>
    <p:sldId id="630" r:id="rId13"/>
    <p:sldId id="585" r:id="rId14"/>
    <p:sldId id="602" r:id="rId15"/>
    <p:sldId id="625" r:id="rId16"/>
    <p:sldId id="606" r:id="rId17"/>
    <p:sldId id="605" r:id="rId18"/>
    <p:sldId id="587" r:id="rId19"/>
    <p:sldId id="588" r:id="rId20"/>
    <p:sldId id="608" r:id="rId21"/>
    <p:sldId id="631" r:id="rId22"/>
    <p:sldId id="633" r:id="rId23"/>
    <p:sldId id="614" r:id="rId24"/>
    <p:sldId id="589" r:id="rId25"/>
    <p:sldId id="617" r:id="rId26"/>
    <p:sldId id="618" r:id="rId27"/>
    <p:sldId id="591" r:id="rId28"/>
    <p:sldId id="590" r:id="rId29"/>
    <p:sldId id="623" r:id="rId30"/>
    <p:sldId id="619" r:id="rId31"/>
    <p:sldId id="620" r:id="rId32"/>
    <p:sldId id="592" r:id="rId33"/>
    <p:sldId id="593" r:id="rId34"/>
    <p:sldId id="621" r:id="rId35"/>
    <p:sldId id="637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0587"/>
    <a:srgbClr val="4D36F4"/>
    <a:srgbClr val="FFFF66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5" autoAdjust="0"/>
    <p:restoredTop sz="81703" autoAdjust="0"/>
  </p:normalViewPr>
  <p:slideViewPr>
    <p:cSldViewPr>
      <p:cViewPr varScale="1">
        <p:scale>
          <a:sx n="88" d="100"/>
          <a:sy n="88" d="100"/>
        </p:scale>
        <p:origin x="-2224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notesMaster" Target="notesMasters/notesMaster1.xml"/><Relationship Id="rId38" Type="http://schemas.openxmlformats.org/officeDocument/2006/relationships/printerSettings" Target="printerSettings/printerSettings1.bin"/><Relationship Id="rId39" Type="http://schemas.openxmlformats.org/officeDocument/2006/relationships/presProps" Target="presProps.xml"/><Relationship Id="rId40" Type="http://schemas.openxmlformats.org/officeDocument/2006/relationships/viewProps" Target="viewProps.xml"/><Relationship Id="rId41" Type="http://schemas.openxmlformats.org/officeDocument/2006/relationships/theme" Target="theme/theme1.xml"/><Relationship Id="rId4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.xlsx"/><Relationship Id="rId2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smtClean="0">
                <a:solidFill>
                  <a:srgbClr val="140587"/>
                </a:solidFill>
              </a:rPr>
              <a:t>5 </a:t>
            </a:r>
            <a:r>
              <a:rPr lang="en-US" dirty="0" err="1" smtClean="0">
                <a:solidFill>
                  <a:srgbClr val="140587"/>
                </a:solidFill>
              </a:rPr>
              <a:t>yıl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içinde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gelişen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Adenokarsinom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Olguları</a:t>
            </a:r>
            <a:endParaRPr lang="en-US" dirty="0">
              <a:solidFill>
                <a:srgbClr val="140587"/>
              </a:solidFill>
            </a:endParaRP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37.0</c:v>
                </c:pt>
                <c:pt idx="1">
                  <c:v>63.0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0.14514</cdr:x>
      <cdr:y>0.33333</cdr:y>
    </cdr:from>
    <cdr:to>
      <cdr:x>0.52313</cdr:x>
      <cdr:y>0.63455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849588" y="1296144"/>
          <a:ext cx="2212644" cy="11712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3600" dirty="0" smtClean="0">
              <a:solidFill>
                <a:schemeClr val="bg1"/>
              </a:solidFill>
            </a:rPr>
            <a:t>%63</a:t>
          </a:r>
        </a:p>
        <a:p xmlns:a="http://schemas.openxmlformats.org/drawingml/2006/main">
          <a:pPr algn="ctr"/>
          <a:r>
            <a:rPr lang="en-US" sz="3600" dirty="0" smtClean="0">
              <a:solidFill>
                <a:schemeClr val="bg1"/>
              </a:solidFill>
            </a:rPr>
            <a:t>HPV+PAP-</a:t>
          </a:r>
          <a:endParaRPr lang="en-US" sz="3600" dirty="0">
            <a:solidFill>
              <a:schemeClr val="bg1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7D0BB4-6105-4955-936E-FC147A962DAB}" type="datetimeFigureOut">
              <a:rPr lang="tr-TR" smtClean="0"/>
              <a:pPr/>
              <a:t>3/18/17</a:t>
            </a:fld>
            <a:endParaRPr lang="tr-T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05065B-221F-42A5-8F38-9D6391D229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05067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*Son</a:t>
            </a:r>
            <a:r>
              <a:rPr lang="tr-TR" baseline="0" dirty="0" smtClean="0"/>
              <a:t> yıllarda HPV ve </a:t>
            </a:r>
            <a:r>
              <a:rPr lang="tr-TR" baseline="0" dirty="0" err="1" smtClean="0"/>
              <a:t>Smear</a:t>
            </a:r>
            <a:r>
              <a:rPr lang="tr-TR" baseline="0" dirty="0" smtClean="0"/>
              <a:t> taraması ile ilgili yeni kanıtların çoğalması ve özellikle 1.4 milyon kadının </a:t>
            </a:r>
            <a:r>
              <a:rPr lang="tr-TR" baseline="0" dirty="0" err="1" smtClean="0"/>
              <a:t>Co</a:t>
            </a:r>
            <a:r>
              <a:rPr lang="tr-TR" baseline="0" dirty="0" smtClean="0"/>
              <a:t>-test ile 8 yıl takip edildiği KPNC Kaliforniya datası yayınlandıktan sonra </a:t>
            </a:r>
          </a:p>
          <a:p>
            <a:pPr marL="171450" indent="-171450">
              <a:buFontTx/>
              <a:buChar char="•"/>
            </a:pPr>
            <a:r>
              <a:rPr lang="tr-TR" baseline="0" dirty="0" smtClean="0"/>
              <a:t>Önce ACS derneği 2012 yılında </a:t>
            </a:r>
            <a:r>
              <a:rPr lang="tr-TR" baseline="0" dirty="0" err="1" smtClean="0"/>
              <a:t>serviks</a:t>
            </a:r>
            <a:r>
              <a:rPr lang="tr-TR" baseline="0" dirty="0" smtClean="0"/>
              <a:t> kanseri tarama </a:t>
            </a:r>
            <a:r>
              <a:rPr lang="tr-TR" baseline="0" dirty="0" err="1" smtClean="0"/>
              <a:t>guidelineı</a:t>
            </a:r>
            <a:r>
              <a:rPr lang="tr-TR" baseline="0" dirty="0" smtClean="0"/>
              <a:t> yenilendi, hemen arkasından tarama aralığının açılması, HPV testinin daha fazla devreye girmesi sonucunda ASCCP anormal sitoloji ve histoloji yönetimi </a:t>
            </a:r>
            <a:r>
              <a:rPr lang="tr-TR" baseline="0" dirty="0" err="1" smtClean="0"/>
              <a:t>Guideline’ı</a:t>
            </a:r>
            <a:r>
              <a:rPr lang="tr-TR" baseline="0" dirty="0" smtClean="0"/>
              <a:t> 2012 yılında Update edildi; Aralık 2013’te ise ACOG konuyla ilgili </a:t>
            </a:r>
            <a:r>
              <a:rPr lang="tr-TR" baseline="0" dirty="0" err="1" smtClean="0"/>
              <a:t>practice</a:t>
            </a:r>
            <a:r>
              <a:rPr lang="tr-TR" baseline="0" dirty="0" smtClean="0"/>
              <a:t> bültenini yeniledi.</a:t>
            </a:r>
          </a:p>
          <a:p>
            <a:pPr marL="171450" indent="-171450">
              <a:buFontTx/>
              <a:buChar char="•"/>
            </a:pPr>
            <a:r>
              <a:rPr lang="tr-TR" baseline="0" dirty="0" smtClean="0"/>
              <a:t>Bugün sizlere bu güncel gelişmeler ışığında anormal </a:t>
            </a:r>
            <a:r>
              <a:rPr lang="tr-TR" baseline="0" dirty="0" err="1" smtClean="0"/>
              <a:t>sitolojili</a:t>
            </a:r>
            <a:r>
              <a:rPr lang="tr-TR" baseline="0" dirty="0" smtClean="0"/>
              <a:t> hastaya yaklaşımı aktarmaya çalışacağım. </a:t>
            </a:r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5065B-221F-42A5-8F38-9D6391D229F7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*ASC-US </a:t>
            </a:r>
            <a:r>
              <a:rPr lang="en-US" dirty="0" err="1" smtClean="0"/>
              <a:t>sitoloji</a:t>
            </a:r>
            <a:r>
              <a:rPr lang="en-US" dirty="0" smtClean="0"/>
              <a:t> </a:t>
            </a:r>
            <a:r>
              <a:rPr lang="en-US" dirty="0" err="1" smtClean="0"/>
              <a:t>grubunda</a:t>
            </a:r>
            <a:r>
              <a:rPr lang="en-US" dirty="0" smtClean="0"/>
              <a:t> HPV </a:t>
            </a:r>
            <a:r>
              <a:rPr lang="en-US" dirty="0" err="1" smtClean="0"/>
              <a:t>uygulandığında</a:t>
            </a:r>
            <a:r>
              <a:rPr lang="en-US" dirty="0" smtClean="0"/>
              <a:t> durum </a:t>
            </a:r>
            <a:r>
              <a:rPr lang="en-US" dirty="0" err="1" smtClean="0"/>
              <a:t>nedir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5065B-221F-42A5-8F38-9D6391D229F7}" type="slidenum">
              <a:rPr lang="tr-TR" smtClean="0"/>
              <a:pPr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98514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LSIL 5 </a:t>
            </a:r>
            <a:r>
              <a:rPr lang="en-US" dirty="0" err="1" smtClean="0"/>
              <a:t>yıl</a:t>
            </a:r>
            <a:r>
              <a:rPr lang="en-US" dirty="0" smtClean="0"/>
              <a:t> CIN3+ </a:t>
            </a:r>
            <a:r>
              <a:rPr lang="en-US" dirty="0" err="1" smtClean="0"/>
              <a:t>riski</a:t>
            </a:r>
            <a:r>
              <a:rPr lang="en-US" dirty="0" smtClean="0"/>
              <a:t>, HPV+ ASC-</a:t>
            </a:r>
            <a:r>
              <a:rPr lang="en-US" dirty="0" err="1" smtClean="0"/>
              <a:t>US’a</a:t>
            </a:r>
            <a:r>
              <a:rPr lang="en-US" dirty="0" smtClean="0"/>
              <a:t> </a:t>
            </a:r>
            <a:r>
              <a:rPr lang="en-US" dirty="0" err="1" smtClean="0"/>
              <a:t>benzer</a:t>
            </a:r>
            <a:endParaRPr lang="en-US" dirty="0" smtClean="0"/>
          </a:p>
          <a:p>
            <a:r>
              <a:rPr lang="en-US" dirty="0" smtClean="0"/>
              <a:t>HPV NEGATİF LSIL </a:t>
            </a:r>
            <a:r>
              <a:rPr lang="en-US" dirty="0" err="1" smtClean="0"/>
              <a:t>riski</a:t>
            </a:r>
            <a:r>
              <a:rPr lang="en-US" dirty="0" smtClean="0"/>
              <a:t> </a:t>
            </a:r>
            <a:r>
              <a:rPr lang="en-US" dirty="0" err="1" smtClean="0"/>
              <a:t>ise</a:t>
            </a:r>
            <a:r>
              <a:rPr lang="en-US" dirty="0" smtClean="0"/>
              <a:t> ASC-US alone </a:t>
            </a:r>
            <a:r>
              <a:rPr lang="en-US" dirty="0" err="1" smtClean="0"/>
              <a:t>seyrine</a:t>
            </a:r>
            <a:r>
              <a:rPr lang="en-US" dirty="0" smtClean="0"/>
              <a:t> </a:t>
            </a:r>
            <a:r>
              <a:rPr lang="en-US" smtClean="0"/>
              <a:t>benzer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5065B-221F-42A5-8F38-9D6391D229F7}" type="slidenum">
              <a:rPr lang="tr-TR" smtClean="0"/>
              <a:pPr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057756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5065B-221F-42A5-8F38-9D6391D229F7}" type="slidenum">
              <a:rPr lang="tr-TR" smtClean="0"/>
              <a:pPr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397190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-21-24 </a:t>
            </a:r>
            <a:r>
              <a:rPr lang="en-US" dirty="0" err="1" smtClean="0"/>
              <a:t>yaşında</a:t>
            </a:r>
            <a:r>
              <a:rPr lang="en-US" dirty="0" smtClean="0"/>
              <a:t> LSIL, </a:t>
            </a:r>
            <a:r>
              <a:rPr lang="en-US" dirty="0" err="1" smtClean="0"/>
              <a:t>daha</a:t>
            </a:r>
            <a:r>
              <a:rPr lang="en-US" dirty="0" smtClean="0"/>
              <a:t> </a:t>
            </a:r>
            <a:r>
              <a:rPr lang="en-US" dirty="0" err="1" smtClean="0"/>
              <a:t>yaşlı</a:t>
            </a:r>
            <a:r>
              <a:rPr lang="en-US" dirty="0" smtClean="0"/>
              <a:t> </a:t>
            </a:r>
            <a:r>
              <a:rPr lang="en-US" dirty="0" err="1" smtClean="0"/>
              <a:t>hastalara</a:t>
            </a:r>
            <a:r>
              <a:rPr lang="en-US" dirty="0" smtClean="0"/>
              <a:t> </a:t>
            </a:r>
            <a:r>
              <a:rPr lang="en-US" dirty="0" err="1" smtClean="0"/>
              <a:t>göre</a:t>
            </a:r>
            <a:r>
              <a:rPr lang="en-US" dirty="0" smtClean="0"/>
              <a:t> </a:t>
            </a:r>
            <a:r>
              <a:rPr lang="en-US" dirty="0" err="1" smtClean="0"/>
              <a:t>daha</a:t>
            </a:r>
            <a:r>
              <a:rPr lang="en-US" dirty="0" smtClean="0"/>
              <a:t> </a:t>
            </a:r>
            <a:r>
              <a:rPr lang="en-US" dirty="0" err="1" smtClean="0"/>
              <a:t>düşük</a:t>
            </a:r>
            <a:r>
              <a:rPr lang="en-US" dirty="0" smtClean="0"/>
              <a:t> CIN3+ </a:t>
            </a:r>
            <a:r>
              <a:rPr lang="en-US" dirty="0" err="1" smtClean="0"/>
              <a:t>Riski</a:t>
            </a:r>
            <a:r>
              <a:rPr lang="en-US" dirty="0" smtClean="0"/>
              <a:t> </a:t>
            </a:r>
            <a:r>
              <a:rPr lang="en-US" dirty="0" err="1" smtClean="0"/>
              <a:t>taşımaktadır</a:t>
            </a:r>
            <a:r>
              <a:rPr lang="en-US" dirty="0" smtClean="0"/>
              <a:t>* </a:t>
            </a:r>
          </a:p>
          <a:p>
            <a:r>
              <a:rPr lang="en-US" dirty="0" smtClean="0"/>
              <a:t>*Moore G, Lessons from </a:t>
            </a:r>
            <a:r>
              <a:rPr lang="en-US" dirty="0" err="1" smtClean="0"/>
              <a:t>practice:risk</a:t>
            </a:r>
            <a:r>
              <a:rPr lang="en-US" baseline="0" dirty="0" smtClean="0"/>
              <a:t> of CIN3 or cancer associated with an LSIL or HPV ASC-US screening result in women aged 21-24. J Lower </a:t>
            </a:r>
            <a:r>
              <a:rPr lang="en-US" baseline="0" dirty="0" err="1" smtClean="0"/>
              <a:t>Genit</a:t>
            </a:r>
            <a:r>
              <a:rPr lang="en-US" baseline="0" dirty="0" smtClean="0"/>
              <a:t> Tract Dis 2010:14:97-102</a:t>
            </a:r>
          </a:p>
          <a:p>
            <a:r>
              <a:rPr lang="en-US" baseline="0" dirty="0" smtClean="0"/>
              <a:t>*</a:t>
            </a:r>
            <a:r>
              <a:rPr lang="en-US" baseline="0" dirty="0" err="1" smtClean="0"/>
              <a:t>Katki</a:t>
            </a:r>
            <a:r>
              <a:rPr lang="en-US" baseline="0" dirty="0" smtClean="0"/>
              <a:t> HA, Five-year risk of CIN3+ to guide the management of women aged 21 to 24 years. J Low </a:t>
            </a:r>
            <a:r>
              <a:rPr lang="en-US" baseline="0" dirty="0" err="1" smtClean="0"/>
              <a:t>Genit</a:t>
            </a:r>
            <a:r>
              <a:rPr lang="en-US" baseline="0" dirty="0" smtClean="0"/>
              <a:t> Tract Dis 2013;17:S64-S68.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5065B-221F-42A5-8F38-9D6391D229F7}" type="slidenum">
              <a:rPr lang="tr-TR" smtClean="0"/>
              <a:pPr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504541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*Son</a:t>
            </a:r>
            <a:r>
              <a:rPr lang="tr-TR" baseline="0" dirty="0" smtClean="0"/>
              <a:t> yıllarda HPV ve </a:t>
            </a:r>
            <a:r>
              <a:rPr lang="tr-TR" baseline="0" dirty="0" err="1" smtClean="0"/>
              <a:t>Smear</a:t>
            </a:r>
            <a:r>
              <a:rPr lang="tr-TR" baseline="0" dirty="0" smtClean="0"/>
              <a:t> taraması ile ilgili yeni kanıtların çoğalması ve özellikle 1.4 milyon kadının </a:t>
            </a:r>
            <a:r>
              <a:rPr lang="tr-TR" baseline="0" dirty="0" err="1" smtClean="0"/>
              <a:t>Co</a:t>
            </a:r>
            <a:r>
              <a:rPr lang="tr-TR" baseline="0" dirty="0" smtClean="0"/>
              <a:t>-test ile 8 yıl takip edildiği KPNC Kaliforniya datası yayınlandıktan sonra </a:t>
            </a:r>
          </a:p>
          <a:p>
            <a:pPr marL="171450" indent="-171450">
              <a:buFontTx/>
              <a:buChar char="•"/>
            </a:pPr>
            <a:r>
              <a:rPr lang="tr-TR" baseline="0" dirty="0" smtClean="0"/>
              <a:t>Önce ACS derneği 2012 yılında </a:t>
            </a:r>
            <a:r>
              <a:rPr lang="tr-TR" baseline="0" dirty="0" err="1" smtClean="0"/>
              <a:t>serviks</a:t>
            </a:r>
            <a:r>
              <a:rPr lang="tr-TR" baseline="0" dirty="0" smtClean="0"/>
              <a:t> kanseri tarama </a:t>
            </a:r>
            <a:r>
              <a:rPr lang="tr-TR" baseline="0" dirty="0" err="1" smtClean="0"/>
              <a:t>guidelineı</a:t>
            </a:r>
            <a:r>
              <a:rPr lang="tr-TR" baseline="0" dirty="0" smtClean="0"/>
              <a:t> yenilendi, hemen arkasından tarama aralığının açılması, HPV testinin daha fazla devreye girmesi sonucunda ASCCP anormal sitoloji ve histoloji yönetimi </a:t>
            </a:r>
            <a:r>
              <a:rPr lang="tr-TR" baseline="0" dirty="0" err="1" smtClean="0"/>
              <a:t>Guideline’ı</a:t>
            </a:r>
            <a:r>
              <a:rPr lang="tr-TR" baseline="0" dirty="0" smtClean="0"/>
              <a:t> 2012 yılında Update edildi; Aralık 2013’te ise ACOG konuyla ilgili </a:t>
            </a:r>
            <a:r>
              <a:rPr lang="tr-TR" baseline="0" dirty="0" err="1" smtClean="0"/>
              <a:t>practice</a:t>
            </a:r>
            <a:r>
              <a:rPr lang="tr-TR" baseline="0" dirty="0" smtClean="0"/>
              <a:t> bültenini yeniledi.</a:t>
            </a:r>
          </a:p>
          <a:p>
            <a:pPr marL="171450" indent="-171450">
              <a:buFontTx/>
              <a:buChar char="•"/>
            </a:pPr>
            <a:r>
              <a:rPr lang="tr-TR" baseline="0" dirty="0" smtClean="0"/>
              <a:t>Bugün sizlere bu güncel gelişmeler ışığında anormal </a:t>
            </a:r>
            <a:r>
              <a:rPr lang="tr-TR" baseline="0" dirty="0" err="1" smtClean="0"/>
              <a:t>sitolojili</a:t>
            </a:r>
            <a:r>
              <a:rPr lang="tr-TR" baseline="0" dirty="0" smtClean="0"/>
              <a:t> hastaya yaklaşımı aktarmaya çalışacağım. </a:t>
            </a:r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5065B-221F-42A5-8F38-9D6391D229F7}" type="slidenum">
              <a:rPr lang="tr-TR" smtClean="0"/>
              <a:pPr/>
              <a:t>35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5065B-221F-42A5-8F38-9D6391D229F7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</a:t>
            </a:r>
            <a:r>
              <a:rPr lang="en-US" dirty="0" err="1" smtClean="0"/>
              <a:t>Burada</a:t>
            </a:r>
            <a:r>
              <a:rPr lang="en-US" dirty="0" smtClean="0"/>
              <a:t> </a:t>
            </a:r>
            <a:r>
              <a:rPr lang="en-US" dirty="0" err="1" smtClean="0"/>
              <a:t>yaklaşık</a:t>
            </a:r>
            <a:r>
              <a:rPr lang="en-US" baseline="0" dirty="0" smtClean="0"/>
              <a:t> 1 </a:t>
            </a:r>
            <a:r>
              <a:rPr lang="en-US" baseline="0" dirty="0" err="1" smtClean="0"/>
              <a:t>milyon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hastalık</a:t>
            </a:r>
            <a:r>
              <a:rPr lang="en-US" dirty="0" smtClean="0"/>
              <a:t> KPNC </a:t>
            </a:r>
            <a:r>
              <a:rPr lang="en-US" dirty="0" err="1" smtClean="0"/>
              <a:t>datasını</a:t>
            </a:r>
            <a:r>
              <a:rPr lang="en-US" dirty="0" smtClean="0"/>
              <a:t> </a:t>
            </a:r>
            <a:r>
              <a:rPr lang="en-US" dirty="0" err="1" smtClean="0"/>
              <a:t>görmektesiniz</a:t>
            </a:r>
            <a:r>
              <a:rPr lang="en-US" dirty="0" smtClean="0"/>
              <a:t>; </a:t>
            </a:r>
            <a:r>
              <a:rPr lang="en-US" dirty="0" err="1" smtClean="0"/>
              <a:t>Çeşitli</a:t>
            </a:r>
            <a:r>
              <a:rPr lang="en-US" dirty="0" smtClean="0"/>
              <a:t> SİTOLOJİ/HPV </a:t>
            </a:r>
            <a:r>
              <a:rPr lang="en-US" dirty="0" err="1" smtClean="0"/>
              <a:t>kombinasyonlarında</a:t>
            </a:r>
            <a:r>
              <a:rPr lang="en-US" dirty="0" smtClean="0"/>
              <a:t> CIN3+ </a:t>
            </a:r>
            <a:r>
              <a:rPr lang="en-US" dirty="0" err="1" smtClean="0"/>
              <a:t>gelişme</a:t>
            </a:r>
            <a:r>
              <a:rPr lang="en-US" dirty="0" smtClean="0"/>
              <a:t> </a:t>
            </a:r>
            <a:r>
              <a:rPr lang="en-US" dirty="0" err="1" smtClean="0"/>
              <a:t>riski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görülmekte</a:t>
            </a:r>
            <a:endParaRPr lang="en-US" dirty="0" smtClean="0"/>
          </a:p>
          <a:p>
            <a:r>
              <a:rPr lang="en-US" dirty="0" smtClean="0"/>
              <a:t>**</a:t>
            </a:r>
            <a:r>
              <a:rPr lang="en-US" dirty="0" err="1" smtClean="0"/>
              <a:t>Güncel</a:t>
            </a:r>
            <a:r>
              <a:rPr lang="en-US" dirty="0" smtClean="0"/>
              <a:t> ASCCP </a:t>
            </a:r>
            <a:r>
              <a:rPr lang="en-US" dirty="0" err="1" smtClean="0"/>
              <a:t>guideline’da</a:t>
            </a:r>
            <a:r>
              <a:rPr lang="en-US" dirty="0" smtClean="0"/>
              <a:t> da </a:t>
            </a:r>
            <a:r>
              <a:rPr lang="en-US" dirty="0" err="1" smtClean="0"/>
              <a:t>yönetimde</a:t>
            </a:r>
            <a:r>
              <a:rPr lang="en-US" dirty="0" smtClean="0"/>
              <a:t>, </a:t>
            </a:r>
            <a:r>
              <a:rPr lang="en-US" dirty="0" err="1" smtClean="0"/>
              <a:t>sitoloji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HPV </a:t>
            </a:r>
            <a:r>
              <a:rPr lang="en-US" dirty="0" err="1" smtClean="0"/>
              <a:t>sonuçlarına</a:t>
            </a:r>
            <a:r>
              <a:rPr lang="en-US" dirty="0" smtClean="0"/>
              <a:t> </a:t>
            </a:r>
            <a:r>
              <a:rPr lang="en-US" dirty="0" err="1" smtClean="0"/>
              <a:t>göre</a:t>
            </a:r>
            <a:r>
              <a:rPr lang="en-US" dirty="0" smtClean="0"/>
              <a:t> 5 </a:t>
            </a:r>
            <a:r>
              <a:rPr lang="en-US" dirty="0" err="1" smtClean="0"/>
              <a:t>yıllık</a:t>
            </a:r>
            <a:r>
              <a:rPr lang="en-US" baseline="0" dirty="0" smtClean="0"/>
              <a:t> CIN3+ </a:t>
            </a:r>
            <a:r>
              <a:rPr lang="en-US" baseline="0" dirty="0" err="1" smtClean="0"/>
              <a:t>riski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baz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alınmış</a:t>
            </a:r>
            <a:endParaRPr lang="en-US" baseline="0" dirty="0" smtClean="0"/>
          </a:p>
          <a:p>
            <a:r>
              <a:rPr lang="en-US" baseline="0" dirty="0" smtClean="0"/>
              <a:t>***</a:t>
            </a:r>
            <a:r>
              <a:rPr lang="en-US" dirty="0" err="1" smtClean="0"/>
              <a:t>Özetle</a:t>
            </a:r>
            <a:r>
              <a:rPr lang="en-US" dirty="0" smtClean="0"/>
              <a:t> </a:t>
            </a:r>
            <a:r>
              <a:rPr lang="en-US" dirty="0" err="1" smtClean="0"/>
              <a:t>sitoloji</a:t>
            </a:r>
            <a:r>
              <a:rPr lang="en-US" dirty="0" smtClean="0"/>
              <a:t> </a:t>
            </a:r>
            <a:r>
              <a:rPr lang="en-US" dirty="0" err="1" smtClean="0"/>
              <a:t>veya</a:t>
            </a:r>
            <a:r>
              <a:rPr lang="en-US" dirty="0" smtClean="0"/>
              <a:t> HPV </a:t>
            </a:r>
            <a:r>
              <a:rPr lang="en-US" dirty="0" err="1" smtClean="0"/>
              <a:t>sonucuna</a:t>
            </a:r>
            <a:r>
              <a:rPr lang="en-US" dirty="0" smtClean="0"/>
              <a:t> </a:t>
            </a:r>
            <a:r>
              <a:rPr lang="en-US" dirty="0" err="1" smtClean="0"/>
              <a:t>göre</a:t>
            </a:r>
            <a:r>
              <a:rPr lang="en-US" dirty="0" smtClean="0"/>
              <a:t> 5 </a:t>
            </a:r>
            <a:r>
              <a:rPr lang="en-US" dirty="0" err="1" smtClean="0"/>
              <a:t>yıl</a:t>
            </a:r>
            <a:r>
              <a:rPr lang="en-US" dirty="0" smtClean="0"/>
              <a:t> </a:t>
            </a:r>
            <a:r>
              <a:rPr lang="en-US" dirty="0" err="1" smtClean="0"/>
              <a:t>içinde</a:t>
            </a:r>
            <a:r>
              <a:rPr lang="en-US" dirty="0" smtClean="0"/>
              <a:t> CIN3+ </a:t>
            </a:r>
            <a:r>
              <a:rPr lang="en-US" dirty="0" err="1" smtClean="0"/>
              <a:t>geliştirme</a:t>
            </a:r>
            <a:r>
              <a:rPr lang="en-US" dirty="0" smtClean="0"/>
              <a:t> </a:t>
            </a:r>
            <a:r>
              <a:rPr lang="en-US" dirty="0" err="1" smtClean="0"/>
              <a:t>riski</a:t>
            </a:r>
            <a:r>
              <a:rPr lang="en-US" dirty="0" smtClean="0"/>
              <a:t> %5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üzerinde</a:t>
            </a:r>
            <a:r>
              <a:rPr lang="en-US" dirty="0" smtClean="0"/>
              <a:t> </a:t>
            </a:r>
            <a:r>
              <a:rPr lang="en-US" dirty="0" err="1" smtClean="0"/>
              <a:t>olanlara</a:t>
            </a:r>
            <a:r>
              <a:rPr lang="en-US" dirty="0" smtClean="0"/>
              <a:t> </a:t>
            </a:r>
            <a:r>
              <a:rPr lang="en-US" dirty="0" err="1" smtClean="0"/>
              <a:t>direkt</a:t>
            </a:r>
            <a:r>
              <a:rPr lang="en-US" dirty="0" smtClean="0"/>
              <a:t> </a:t>
            </a:r>
            <a:r>
              <a:rPr lang="en-US" dirty="0" err="1" smtClean="0"/>
              <a:t>kolposkopi</a:t>
            </a:r>
            <a:r>
              <a:rPr lang="en-US" dirty="0" smtClean="0"/>
              <a:t>, %2-5 </a:t>
            </a:r>
            <a:r>
              <a:rPr lang="en-US" dirty="0" err="1" smtClean="0"/>
              <a:t>arasında</a:t>
            </a:r>
            <a:r>
              <a:rPr lang="en-US" dirty="0" smtClean="0"/>
              <a:t> </a:t>
            </a:r>
            <a:r>
              <a:rPr lang="en-US" dirty="0" err="1" smtClean="0"/>
              <a:t>olanlara</a:t>
            </a:r>
            <a:r>
              <a:rPr lang="en-US" dirty="0" smtClean="0"/>
              <a:t> </a:t>
            </a:r>
            <a:r>
              <a:rPr lang="en-US" dirty="0" err="1" smtClean="0"/>
              <a:t>yıllık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daha</a:t>
            </a:r>
            <a:r>
              <a:rPr lang="en-US" dirty="0" smtClean="0"/>
              <a:t> </a:t>
            </a:r>
            <a:r>
              <a:rPr lang="en-US" dirty="0" err="1" smtClean="0"/>
              <a:t>düşük</a:t>
            </a:r>
            <a:r>
              <a:rPr lang="en-US" dirty="0" smtClean="0"/>
              <a:t> </a:t>
            </a:r>
            <a:r>
              <a:rPr lang="en-US" dirty="0" err="1" smtClean="0"/>
              <a:t>olanlara</a:t>
            </a:r>
            <a:r>
              <a:rPr lang="en-US" dirty="0" smtClean="0"/>
              <a:t> 3 </a:t>
            </a:r>
            <a:r>
              <a:rPr lang="en-US" dirty="0" err="1" smtClean="0"/>
              <a:t>yılda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bir</a:t>
            </a:r>
            <a:r>
              <a:rPr lang="en-US" baseline="0" dirty="0" smtClean="0"/>
              <a:t> (%0.1-2) </a:t>
            </a:r>
            <a:r>
              <a:rPr lang="en-US" baseline="0" dirty="0" err="1" smtClean="0"/>
              <a:t>ve</a:t>
            </a:r>
            <a:r>
              <a:rPr lang="en-US" baseline="0" dirty="0" smtClean="0"/>
              <a:t> 5 </a:t>
            </a:r>
            <a:r>
              <a:rPr lang="en-US" baseline="0" dirty="0" err="1" smtClean="0"/>
              <a:t>yılda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bir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takip</a:t>
            </a:r>
            <a:r>
              <a:rPr lang="en-US" baseline="0" dirty="0" smtClean="0"/>
              <a:t> (&lt;%0.1) </a:t>
            </a:r>
            <a:r>
              <a:rPr lang="en-US" baseline="0" dirty="0" err="1" smtClean="0"/>
              <a:t>önerilmiş</a:t>
            </a:r>
            <a:r>
              <a:rPr lang="en-US" baseline="0" dirty="0" smtClean="0"/>
              <a:t>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****Bu </a:t>
            </a:r>
            <a:r>
              <a:rPr lang="en-US" baseline="0" dirty="0" err="1" smtClean="0"/>
              <a:t>konsepte</a:t>
            </a:r>
            <a:r>
              <a:rPr lang="en-US" baseline="0" dirty="0" smtClean="0"/>
              <a:t>: “</a:t>
            </a:r>
            <a:r>
              <a:rPr lang="en-US" baseline="0" dirty="0" err="1" smtClean="0"/>
              <a:t>Benzer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risklerin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benzer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yönetimi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konsepti</a:t>
            </a:r>
            <a:r>
              <a:rPr lang="en-US" baseline="0" dirty="0" smtClean="0"/>
              <a:t>” </a:t>
            </a:r>
            <a:r>
              <a:rPr lang="en-US" baseline="0" dirty="0" err="1" smtClean="0"/>
              <a:t>denmiş</a:t>
            </a:r>
            <a:r>
              <a:rPr lang="en-US" baseline="0" dirty="0" smtClean="0"/>
              <a:t>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N:965.360, 30-64 </a:t>
            </a:r>
            <a:r>
              <a:rPr lang="en-US" dirty="0" err="1" smtClean="0"/>
              <a:t>yaş</a:t>
            </a:r>
            <a:r>
              <a:rPr lang="en-US" dirty="0" smtClean="0"/>
              <a:t>, KPNC Co-testing data, estimated 5-year cumulative risk of CIN3+</a:t>
            </a:r>
          </a:p>
          <a:p>
            <a:r>
              <a:rPr lang="en-US" dirty="0" smtClean="0"/>
              <a:t>*ASCCP Updated</a:t>
            </a:r>
            <a:r>
              <a:rPr lang="en-US" baseline="0" dirty="0" smtClean="0"/>
              <a:t> 2012 </a:t>
            </a:r>
            <a:r>
              <a:rPr lang="en-US" baseline="0" dirty="0" err="1" smtClean="0"/>
              <a:t>Guidelineda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anormal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sitoloji</a:t>
            </a:r>
            <a:r>
              <a:rPr lang="en-US" baseline="0" dirty="0" smtClean="0"/>
              <a:t>/</a:t>
            </a:r>
            <a:r>
              <a:rPr lang="en-US" baseline="0" dirty="0" err="1" smtClean="0"/>
              <a:t>histoloji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sonuçlarının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takip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tedavisinde</a:t>
            </a:r>
            <a:r>
              <a:rPr lang="en-US" baseline="0" dirty="0" smtClean="0"/>
              <a:t> </a:t>
            </a:r>
            <a:r>
              <a:rPr lang="en-US" dirty="0" smtClean="0"/>
              <a:t>PAP- </a:t>
            </a:r>
            <a:r>
              <a:rPr lang="en-US" dirty="0" err="1" smtClean="0"/>
              <a:t>ve</a:t>
            </a:r>
            <a:r>
              <a:rPr lang="en-US" dirty="0" smtClean="0"/>
              <a:t> Co-test </a:t>
            </a:r>
            <a:r>
              <a:rPr lang="en-US" dirty="0" err="1" smtClean="0"/>
              <a:t>negatif</a:t>
            </a:r>
            <a:r>
              <a:rPr lang="en-US" dirty="0" smtClean="0"/>
              <a:t> </a:t>
            </a:r>
            <a:r>
              <a:rPr lang="en-US" dirty="0" err="1" smtClean="0"/>
              <a:t>hastaların</a:t>
            </a:r>
            <a:r>
              <a:rPr lang="en-US" dirty="0" smtClean="0"/>
              <a:t> </a:t>
            </a:r>
            <a:r>
              <a:rPr lang="en-US" dirty="0" err="1" smtClean="0"/>
              <a:t>riski</a:t>
            </a:r>
            <a:r>
              <a:rPr lang="en-US" dirty="0" smtClean="0"/>
              <a:t> </a:t>
            </a:r>
            <a:r>
              <a:rPr lang="en-US" dirty="0" err="1" smtClean="0"/>
              <a:t>referans</a:t>
            </a:r>
            <a:r>
              <a:rPr lang="en-US" dirty="0" smtClean="0"/>
              <a:t> </a:t>
            </a:r>
            <a:r>
              <a:rPr lang="en-US" dirty="0" err="1" smtClean="0"/>
              <a:t>olarak</a:t>
            </a:r>
            <a:r>
              <a:rPr lang="en-US" dirty="0" smtClean="0"/>
              <a:t> </a:t>
            </a:r>
            <a:r>
              <a:rPr lang="en-US" dirty="0" err="1" smtClean="0"/>
              <a:t>alınmış</a:t>
            </a:r>
            <a:r>
              <a:rPr lang="en-US" dirty="0" smtClean="0"/>
              <a:t> </a:t>
            </a:r>
          </a:p>
          <a:p>
            <a:pPr marL="0" indent="0">
              <a:buFontTx/>
              <a:buNone/>
            </a:pPr>
            <a:r>
              <a:rPr lang="en-US" dirty="0" smtClean="0"/>
              <a:t>*</a:t>
            </a:r>
            <a:r>
              <a:rPr lang="en-US" dirty="0" err="1" smtClean="0"/>
              <a:t>Özetle</a:t>
            </a:r>
            <a:r>
              <a:rPr lang="en-US" dirty="0" smtClean="0"/>
              <a:t> </a:t>
            </a:r>
            <a:r>
              <a:rPr lang="en-US" dirty="0" err="1" smtClean="0"/>
              <a:t>sitoloji</a:t>
            </a:r>
            <a:r>
              <a:rPr lang="en-US" dirty="0" smtClean="0"/>
              <a:t> </a:t>
            </a:r>
            <a:r>
              <a:rPr lang="en-US" dirty="0" err="1" smtClean="0"/>
              <a:t>veya</a:t>
            </a:r>
            <a:r>
              <a:rPr lang="en-US" dirty="0" smtClean="0"/>
              <a:t> HPV </a:t>
            </a:r>
            <a:r>
              <a:rPr lang="en-US" dirty="0" err="1" smtClean="0"/>
              <a:t>sonucuna</a:t>
            </a:r>
            <a:r>
              <a:rPr lang="en-US" dirty="0" smtClean="0"/>
              <a:t> </a:t>
            </a:r>
            <a:r>
              <a:rPr lang="en-US" dirty="0" err="1" smtClean="0"/>
              <a:t>göre</a:t>
            </a:r>
            <a:r>
              <a:rPr lang="en-US" dirty="0" smtClean="0"/>
              <a:t> 5 </a:t>
            </a:r>
            <a:r>
              <a:rPr lang="en-US" dirty="0" err="1" smtClean="0"/>
              <a:t>yıl</a:t>
            </a:r>
            <a:r>
              <a:rPr lang="en-US" dirty="0" smtClean="0"/>
              <a:t> </a:t>
            </a:r>
            <a:r>
              <a:rPr lang="en-US" dirty="0" err="1" smtClean="0"/>
              <a:t>içinde</a:t>
            </a:r>
            <a:r>
              <a:rPr lang="en-US" dirty="0" smtClean="0"/>
              <a:t> CIN3+ </a:t>
            </a:r>
            <a:r>
              <a:rPr lang="en-US" dirty="0" err="1" smtClean="0"/>
              <a:t>geliştirme</a:t>
            </a:r>
            <a:r>
              <a:rPr lang="en-US" dirty="0" smtClean="0"/>
              <a:t> </a:t>
            </a:r>
            <a:r>
              <a:rPr lang="en-US" dirty="0" err="1" smtClean="0"/>
              <a:t>riski</a:t>
            </a:r>
            <a:r>
              <a:rPr lang="en-US" dirty="0" smtClean="0"/>
              <a:t> %5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üzerinde</a:t>
            </a:r>
            <a:r>
              <a:rPr lang="en-US" dirty="0" smtClean="0"/>
              <a:t> </a:t>
            </a:r>
            <a:r>
              <a:rPr lang="en-US" dirty="0" err="1" smtClean="0"/>
              <a:t>olanlara</a:t>
            </a:r>
            <a:r>
              <a:rPr lang="en-US" dirty="0" smtClean="0"/>
              <a:t> </a:t>
            </a:r>
            <a:r>
              <a:rPr lang="en-US" dirty="0" err="1" smtClean="0"/>
              <a:t>direkt</a:t>
            </a:r>
            <a:r>
              <a:rPr lang="en-US" dirty="0" smtClean="0"/>
              <a:t> </a:t>
            </a:r>
            <a:r>
              <a:rPr lang="en-US" dirty="0" err="1" smtClean="0"/>
              <a:t>kolposkopi</a:t>
            </a:r>
            <a:r>
              <a:rPr lang="en-US" dirty="0" smtClean="0"/>
              <a:t>, %2-5 </a:t>
            </a:r>
            <a:r>
              <a:rPr lang="en-US" dirty="0" err="1" smtClean="0"/>
              <a:t>arasında</a:t>
            </a:r>
            <a:r>
              <a:rPr lang="en-US" dirty="0" smtClean="0"/>
              <a:t> </a:t>
            </a:r>
            <a:r>
              <a:rPr lang="en-US" dirty="0" err="1" smtClean="0"/>
              <a:t>olanlara</a:t>
            </a:r>
            <a:r>
              <a:rPr lang="en-US" dirty="0" smtClean="0"/>
              <a:t> </a:t>
            </a:r>
            <a:r>
              <a:rPr lang="en-US" dirty="0" err="1" smtClean="0"/>
              <a:t>yıllık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daha</a:t>
            </a:r>
            <a:r>
              <a:rPr lang="en-US" dirty="0" smtClean="0"/>
              <a:t> </a:t>
            </a:r>
            <a:r>
              <a:rPr lang="en-US" dirty="0" err="1" smtClean="0"/>
              <a:t>düşük</a:t>
            </a:r>
            <a:r>
              <a:rPr lang="en-US" dirty="0" smtClean="0"/>
              <a:t> </a:t>
            </a:r>
            <a:r>
              <a:rPr lang="en-US" dirty="0" err="1" smtClean="0"/>
              <a:t>olanlara</a:t>
            </a:r>
            <a:r>
              <a:rPr lang="en-US" dirty="0" smtClean="0"/>
              <a:t> 3 </a:t>
            </a:r>
            <a:r>
              <a:rPr lang="en-US" dirty="0" err="1" smtClean="0"/>
              <a:t>yılda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bir</a:t>
            </a:r>
            <a:r>
              <a:rPr lang="en-US" baseline="0" dirty="0" smtClean="0"/>
              <a:t> (%0.1-2) </a:t>
            </a:r>
            <a:r>
              <a:rPr lang="en-US" baseline="0" dirty="0" err="1" smtClean="0"/>
              <a:t>ve</a:t>
            </a:r>
            <a:r>
              <a:rPr lang="en-US" baseline="0" dirty="0" smtClean="0"/>
              <a:t> 5 </a:t>
            </a:r>
            <a:r>
              <a:rPr lang="en-US" baseline="0" dirty="0" err="1" smtClean="0"/>
              <a:t>yılda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bir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takip</a:t>
            </a:r>
            <a:r>
              <a:rPr lang="en-US" baseline="0" dirty="0" smtClean="0"/>
              <a:t> (&lt;%0.1) </a:t>
            </a:r>
            <a:r>
              <a:rPr lang="en-US" baseline="0" dirty="0" err="1" smtClean="0"/>
              <a:t>önerilmiş</a:t>
            </a:r>
            <a:r>
              <a:rPr lang="en-US" baseline="0" dirty="0" smtClean="0"/>
              <a:t>.</a:t>
            </a:r>
          </a:p>
          <a:p>
            <a:pPr marL="0" indent="0">
              <a:buFontTx/>
              <a:buNone/>
            </a:pPr>
            <a:r>
              <a:rPr lang="en-US" baseline="0" dirty="0" smtClean="0"/>
              <a:t>*Bu </a:t>
            </a:r>
            <a:r>
              <a:rPr lang="en-US" baseline="0" dirty="0" err="1" smtClean="0"/>
              <a:t>konsepte</a:t>
            </a:r>
            <a:r>
              <a:rPr lang="en-US" baseline="0" dirty="0" smtClean="0"/>
              <a:t>: “</a:t>
            </a:r>
            <a:r>
              <a:rPr lang="en-US" baseline="0" dirty="0" err="1" smtClean="0"/>
              <a:t>Benzer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risklerin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benzer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yönetimi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konsepti</a:t>
            </a:r>
            <a:r>
              <a:rPr lang="en-US" baseline="0" dirty="0" smtClean="0"/>
              <a:t>” </a:t>
            </a:r>
            <a:r>
              <a:rPr lang="en-US" baseline="0" dirty="0" err="1" smtClean="0"/>
              <a:t>denmiş</a:t>
            </a:r>
            <a:r>
              <a:rPr lang="en-US" baseline="0" dirty="0" smtClean="0"/>
              <a:t> </a:t>
            </a:r>
          </a:p>
          <a:p>
            <a:pPr marL="171450" indent="-171450">
              <a:buFontTx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5065B-221F-42A5-8F38-9D6391D229F7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164960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</a:t>
            </a:r>
            <a:r>
              <a:rPr lang="en-US" dirty="0" err="1" smtClean="0"/>
              <a:t>Eskiden</a:t>
            </a:r>
            <a:r>
              <a:rPr lang="en-US" dirty="0" smtClean="0"/>
              <a:t> </a:t>
            </a:r>
            <a:r>
              <a:rPr lang="en-US" dirty="0" err="1" smtClean="0"/>
              <a:t>konvansiyonel</a:t>
            </a:r>
            <a:r>
              <a:rPr lang="en-US" dirty="0" smtClean="0"/>
              <a:t> </a:t>
            </a:r>
            <a:r>
              <a:rPr lang="en-US" dirty="0" err="1" smtClean="0"/>
              <a:t>yayma</a:t>
            </a:r>
            <a:r>
              <a:rPr lang="en-US" dirty="0" smtClean="0"/>
              <a:t> PAP </a:t>
            </a:r>
            <a:r>
              <a:rPr lang="en-US" dirty="0" err="1" smtClean="0"/>
              <a:t>smearlerde</a:t>
            </a:r>
            <a:r>
              <a:rPr lang="en-US" dirty="0" smtClean="0"/>
              <a:t> </a:t>
            </a:r>
            <a:r>
              <a:rPr lang="en-US" dirty="0" err="1" smtClean="0"/>
              <a:t>yetersiz</a:t>
            </a:r>
            <a:r>
              <a:rPr lang="en-US" dirty="0" smtClean="0"/>
              <a:t> </a:t>
            </a:r>
            <a:r>
              <a:rPr lang="en-US" dirty="0" err="1" smtClean="0"/>
              <a:t>sitoloji</a:t>
            </a:r>
            <a:r>
              <a:rPr lang="en-US" dirty="0" smtClean="0"/>
              <a:t> </a:t>
            </a:r>
            <a:r>
              <a:rPr lang="en-US" dirty="0" err="1" smtClean="0"/>
              <a:t>genelde</a:t>
            </a:r>
            <a:r>
              <a:rPr lang="en-US" dirty="0" smtClean="0"/>
              <a:t>, </a:t>
            </a:r>
            <a:r>
              <a:rPr lang="en-US" dirty="0" err="1" smtClean="0"/>
              <a:t>kan</a:t>
            </a:r>
            <a:r>
              <a:rPr lang="en-US" dirty="0" smtClean="0"/>
              <a:t>, fibrin, </a:t>
            </a:r>
            <a:r>
              <a:rPr lang="en-US" dirty="0" err="1" smtClean="0"/>
              <a:t>mukusa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bağlıydı</a:t>
            </a:r>
            <a:r>
              <a:rPr lang="en-US" baseline="0" dirty="0" smtClean="0"/>
              <a:t>; </a:t>
            </a:r>
            <a:r>
              <a:rPr lang="en-US" baseline="0" dirty="0" err="1" smtClean="0"/>
              <a:t>ancak</a:t>
            </a:r>
            <a:r>
              <a:rPr lang="en-US" baseline="0" dirty="0" smtClean="0"/>
              <a:t> THIN PREP </a:t>
            </a:r>
            <a:r>
              <a:rPr lang="en-US" baseline="0" dirty="0" err="1" smtClean="0"/>
              <a:t>sonrası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daha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çok</a:t>
            </a:r>
            <a:r>
              <a:rPr lang="en-US" baseline="0" dirty="0" smtClean="0"/>
              <a:t> sq. </a:t>
            </a:r>
            <a:r>
              <a:rPr lang="en-US" baseline="0" dirty="0" err="1" smtClean="0"/>
              <a:t>hc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yetersizliğine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bağlıdır</a:t>
            </a:r>
            <a:r>
              <a:rPr lang="en-US" baseline="0" dirty="0" smtClean="0"/>
              <a:t>. </a:t>
            </a:r>
          </a:p>
          <a:p>
            <a:r>
              <a:rPr lang="en-US" baseline="0" dirty="0" smtClean="0"/>
              <a:t>**</a:t>
            </a:r>
            <a:r>
              <a:rPr lang="en-US" baseline="0" dirty="0" err="1" smtClean="0"/>
              <a:t>Hücre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yetersizliğinde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sitolojinin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öngörüsüne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güvenilmez</a:t>
            </a:r>
            <a:r>
              <a:rPr lang="en-US" baseline="0" dirty="0" smtClean="0"/>
              <a:t>; </a:t>
            </a:r>
            <a:r>
              <a:rPr lang="en-US" baseline="0" dirty="0" err="1" smtClean="0"/>
              <a:t>ve</a:t>
            </a:r>
            <a:r>
              <a:rPr lang="en-US" baseline="0" dirty="0" smtClean="0"/>
              <a:t> 2-4 ay </a:t>
            </a:r>
            <a:r>
              <a:rPr lang="en-US" baseline="0" dirty="0" err="1" smtClean="0"/>
              <a:t>sonra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tekrarı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gerekir</a:t>
            </a:r>
            <a:r>
              <a:rPr lang="en-US" baseline="0" dirty="0" smtClean="0"/>
              <a:t>; HPV+ </a:t>
            </a:r>
            <a:r>
              <a:rPr lang="en-US" baseline="0" dirty="0" err="1" smtClean="0"/>
              <a:t>ise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kolpo</a:t>
            </a:r>
            <a:r>
              <a:rPr lang="en-US" baseline="0" dirty="0" smtClean="0"/>
              <a:t> da </a:t>
            </a:r>
            <a:r>
              <a:rPr lang="en-US" baseline="0" dirty="0" err="1" smtClean="0"/>
              <a:t>yapılabilir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5065B-221F-42A5-8F38-9D6391D229F7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657012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*Bu </a:t>
            </a:r>
            <a:r>
              <a:rPr lang="en-US" dirty="0" err="1" smtClean="0"/>
              <a:t>grup</a:t>
            </a:r>
            <a:r>
              <a:rPr lang="en-US" dirty="0" smtClean="0"/>
              <a:t> </a:t>
            </a:r>
            <a:r>
              <a:rPr lang="en-US" dirty="0" err="1" smtClean="0"/>
              <a:t>hastada</a:t>
            </a:r>
            <a:r>
              <a:rPr lang="en-US" dirty="0" smtClean="0"/>
              <a:t> (EC/TZ </a:t>
            </a:r>
            <a:r>
              <a:rPr lang="en-US" dirty="0" err="1" smtClean="0"/>
              <a:t>olmaması</a:t>
            </a:r>
            <a:r>
              <a:rPr lang="en-US" dirty="0" smtClean="0"/>
              <a:t>) </a:t>
            </a:r>
            <a:r>
              <a:rPr lang="en-US" dirty="0" err="1" smtClean="0"/>
              <a:t>negatif</a:t>
            </a:r>
            <a:r>
              <a:rPr lang="en-US" dirty="0" smtClean="0"/>
              <a:t> </a:t>
            </a:r>
            <a:r>
              <a:rPr lang="en-US" dirty="0" err="1" smtClean="0"/>
              <a:t>sitoloji</a:t>
            </a:r>
            <a:r>
              <a:rPr lang="en-US" dirty="0" smtClean="0"/>
              <a:t> </a:t>
            </a:r>
            <a:r>
              <a:rPr lang="en-US" dirty="0" err="1" smtClean="0"/>
              <a:t>yine</a:t>
            </a:r>
            <a:r>
              <a:rPr lang="en-US" dirty="0" smtClean="0"/>
              <a:t> de </a:t>
            </a:r>
            <a:r>
              <a:rPr lang="en-US" dirty="0" err="1" smtClean="0"/>
              <a:t>iyi</a:t>
            </a:r>
            <a:r>
              <a:rPr lang="en-US" dirty="0" smtClean="0"/>
              <a:t> </a:t>
            </a:r>
            <a:r>
              <a:rPr lang="en-US" dirty="0" err="1" smtClean="0"/>
              <a:t>bir</a:t>
            </a:r>
            <a:r>
              <a:rPr lang="en-US" dirty="0" smtClean="0"/>
              <a:t> </a:t>
            </a:r>
            <a:r>
              <a:rPr lang="en-US" dirty="0" err="1" smtClean="0"/>
              <a:t>spesifisite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negatif</a:t>
            </a:r>
            <a:r>
              <a:rPr lang="en-US" dirty="0" smtClean="0"/>
              <a:t> </a:t>
            </a:r>
            <a:r>
              <a:rPr lang="en-US" dirty="0" err="1" smtClean="0"/>
              <a:t>öngörü</a:t>
            </a:r>
            <a:r>
              <a:rPr lang="en-US" dirty="0" smtClean="0"/>
              <a:t> </a:t>
            </a:r>
            <a:r>
              <a:rPr lang="en-US" dirty="0" err="1" smtClean="0"/>
              <a:t>değerine</a:t>
            </a:r>
            <a:r>
              <a:rPr lang="en-US" dirty="0" smtClean="0"/>
              <a:t> </a:t>
            </a:r>
            <a:r>
              <a:rPr lang="en-US" dirty="0" err="1" smtClean="0"/>
              <a:t>sahip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CIN3+ </a:t>
            </a:r>
            <a:r>
              <a:rPr lang="en-US" dirty="0" err="1" smtClean="0"/>
              <a:t>gelişme</a:t>
            </a:r>
            <a:r>
              <a:rPr lang="en-US" dirty="0" smtClean="0"/>
              <a:t> </a:t>
            </a:r>
            <a:r>
              <a:rPr lang="en-US" dirty="0" err="1" smtClean="0"/>
              <a:t>riski</a:t>
            </a:r>
            <a:r>
              <a:rPr lang="en-US" dirty="0" smtClean="0"/>
              <a:t> de </a:t>
            </a:r>
            <a:r>
              <a:rPr lang="en-US" dirty="0" err="1" smtClean="0"/>
              <a:t>artmamıştır</a:t>
            </a:r>
            <a:endParaRPr lang="en-US" dirty="0" smtClean="0"/>
          </a:p>
          <a:p>
            <a:r>
              <a:rPr lang="en-US" dirty="0" smtClean="0"/>
              <a:t>*21-29 </a:t>
            </a:r>
            <a:r>
              <a:rPr lang="en-US" dirty="0" err="1" smtClean="0"/>
              <a:t>yaş</a:t>
            </a:r>
            <a:r>
              <a:rPr lang="en-US" dirty="0" smtClean="0"/>
              <a:t> </a:t>
            </a:r>
            <a:r>
              <a:rPr lang="en-US" dirty="0" err="1" smtClean="0"/>
              <a:t>için</a:t>
            </a:r>
            <a:r>
              <a:rPr lang="en-US" dirty="0" smtClean="0"/>
              <a:t> HPV </a:t>
            </a:r>
            <a:r>
              <a:rPr lang="en-US" dirty="0" err="1" smtClean="0"/>
              <a:t>testi</a:t>
            </a:r>
            <a:r>
              <a:rPr lang="en-US" dirty="0" smtClean="0"/>
              <a:t> </a:t>
            </a:r>
            <a:r>
              <a:rPr lang="en-US" dirty="0" err="1" smtClean="0"/>
              <a:t>kabul</a:t>
            </a:r>
            <a:r>
              <a:rPr lang="en-US" dirty="0" smtClean="0"/>
              <a:t> </a:t>
            </a:r>
            <a:r>
              <a:rPr lang="en-US" dirty="0" err="1" smtClean="0"/>
              <a:t>edilemez</a:t>
            </a:r>
            <a:r>
              <a:rPr lang="en-US" dirty="0" smtClean="0"/>
              <a:t>…</a:t>
            </a:r>
          </a:p>
          <a:p>
            <a:r>
              <a:rPr lang="en-US" dirty="0" smtClean="0"/>
              <a:t>*30 </a:t>
            </a:r>
            <a:r>
              <a:rPr lang="en-US" dirty="0" err="1" smtClean="0"/>
              <a:t>yaş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üstünde</a:t>
            </a:r>
            <a:r>
              <a:rPr lang="en-US" dirty="0" smtClean="0"/>
              <a:t> HPV </a:t>
            </a:r>
            <a:r>
              <a:rPr lang="en-US" dirty="0" err="1" smtClean="0"/>
              <a:t>testi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tercih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edilmekte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çünkü</a:t>
            </a:r>
            <a:r>
              <a:rPr lang="en-US" baseline="0" dirty="0" smtClean="0"/>
              <a:t> HPV TESTİ </a:t>
            </a:r>
            <a:r>
              <a:rPr lang="en-US" baseline="0" dirty="0" err="1" smtClean="0"/>
              <a:t>Transformasyon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zonu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örneklemesinden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bağımsızdır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ve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yaş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grubunda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bir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güvenlik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marjı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vermekte</a:t>
            </a:r>
            <a:r>
              <a:rPr lang="en-US" baseline="0" dirty="0" smtClean="0"/>
              <a:t> (55 of </a:t>
            </a:r>
            <a:r>
              <a:rPr lang="en-US" baseline="0" dirty="0" err="1" smtClean="0"/>
              <a:t>ASCCP:Zhao</a:t>
            </a:r>
            <a:r>
              <a:rPr lang="en-US" baseline="0" dirty="0" smtClean="0"/>
              <a:t> C, HPV DNA detection in </a:t>
            </a:r>
            <a:r>
              <a:rPr lang="en-US" baseline="0" dirty="0" err="1" smtClean="0"/>
              <a:t>thinprep</a:t>
            </a:r>
            <a:r>
              <a:rPr lang="en-US" baseline="0" dirty="0" smtClean="0"/>
              <a:t>…</a:t>
            </a:r>
            <a:r>
              <a:rPr lang="en-US" baseline="0" dirty="0" err="1" smtClean="0"/>
              <a:t>Gynecol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Oncol</a:t>
            </a:r>
            <a:r>
              <a:rPr lang="en-US" baseline="0" dirty="0" smtClean="0"/>
              <a:t> 2007;107:231-5)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5065B-221F-42A5-8F38-9D6391D229F7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04024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smtClean="0">
                <a:solidFill>
                  <a:srgbClr val="140587"/>
                </a:solidFill>
              </a:rPr>
              <a:t>Key Point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err="1" smtClean="0">
                <a:solidFill>
                  <a:srgbClr val="140587"/>
                </a:solidFill>
              </a:rPr>
              <a:t>Servikal</a:t>
            </a:r>
            <a:r>
              <a:rPr lang="en-US" sz="1200" b="1" baseline="0" dirty="0" smtClean="0">
                <a:solidFill>
                  <a:srgbClr val="140587"/>
                </a:solidFill>
              </a:rPr>
              <a:t> </a:t>
            </a:r>
            <a:r>
              <a:rPr lang="en-US" sz="1200" b="1" baseline="0" dirty="0" err="1" smtClean="0">
                <a:solidFill>
                  <a:srgbClr val="140587"/>
                </a:solidFill>
              </a:rPr>
              <a:t>adenokarsinomların</a:t>
            </a:r>
            <a:r>
              <a:rPr lang="en-US" sz="1200" b="1" baseline="0" dirty="0" smtClean="0">
                <a:solidFill>
                  <a:srgbClr val="140587"/>
                </a:solidFill>
              </a:rPr>
              <a:t> %93’ünde HPV DNA </a:t>
            </a:r>
            <a:r>
              <a:rPr lang="en-US" sz="1200" b="1" baseline="0" dirty="0" err="1" smtClean="0">
                <a:solidFill>
                  <a:srgbClr val="140587"/>
                </a:solidFill>
              </a:rPr>
              <a:t>saptanmıştır</a:t>
            </a:r>
            <a:endParaRPr lang="en-US" sz="1200" b="1" baseline="0" dirty="0" smtClean="0">
              <a:solidFill>
                <a:srgbClr val="140587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baseline="0" dirty="0" err="1" smtClean="0">
                <a:solidFill>
                  <a:srgbClr val="140587"/>
                </a:solidFill>
              </a:rPr>
              <a:t>Katki</a:t>
            </a:r>
            <a:r>
              <a:rPr lang="en-US" sz="1200" b="1" baseline="0" dirty="0" smtClean="0">
                <a:solidFill>
                  <a:srgbClr val="140587"/>
                </a:solidFill>
              </a:rPr>
              <a:t> </a:t>
            </a:r>
            <a:r>
              <a:rPr lang="en-US" sz="1200" b="1" baseline="0" dirty="0" err="1" smtClean="0">
                <a:solidFill>
                  <a:srgbClr val="140587"/>
                </a:solidFill>
              </a:rPr>
              <a:t>nin</a:t>
            </a:r>
            <a:r>
              <a:rPr lang="en-US" sz="1200" b="1" baseline="0" dirty="0" smtClean="0">
                <a:solidFill>
                  <a:srgbClr val="140587"/>
                </a:solidFill>
              </a:rPr>
              <a:t> </a:t>
            </a:r>
            <a:r>
              <a:rPr lang="en-US" sz="1200" b="1" baseline="0" dirty="0" err="1" smtClean="0">
                <a:solidFill>
                  <a:srgbClr val="140587"/>
                </a:solidFill>
              </a:rPr>
              <a:t>yakın</a:t>
            </a:r>
            <a:r>
              <a:rPr lang="en-US" sz="1200" b="1" baseline="0" dirty="0" smtClean="0">
                <a:solidFill>
                  <a:srgbClr val="140587"/>
                </a:solidFill>
              </a:rPr>
              <a:t> </a:t>
            </a:r>
            <a:r>
              <a:rPr lang="en-US" sz="1200" b="1" baseline="0" dirty="0" err="1" smtClean="0">
                <a:solidFill>
                  <a:srgbClr val="140587"/>
                </a:solidFill>
              </a:rPr>
              <a:t>zamanlı</a:t>
            </a:r>
            <a:r>
              <a:rPr lang="en-US" sz="1200" b="1" baseline="0" dirty="0" smtClean="0">
                <a:solidFill>
                  <a:srgbClr val="140587"/>
                </a:solidFill>
              </a:rPr>
              <a:t> </a:t>
            </a:r>
            <a:r>
              <a:rPr lang="en-US" sz="1200" b="1" baseline="0" dirty="0" err="1" smtClean="0">
                <a:solidFill>
                  <a:srgbClr val="140587"/>
                </a:solidFill>
              </a:rPr>
              <a:t>bir</a:t>
            </a:r>
            <a:r>
              <a:rPr lang="en-US" sz="1200" b="1" baseline="0" dirty="0" smtClean="0">
                <a:solidFill>
                  <a:srgbClr val="140587"/>
                </a:solidFill>
              </a:rPr>
              <a:t> </a:t>
            </a:r>
            <a:r>
              <a:rPr lang="en-US" sz="1200" b="1" baseline="0" dirty="0" err="1" smtClean="0">
                <a:solidFill>
                  <a:srgbClr val="140587"/>
                </a:solidFill>
              </a:rPr>
              <a:t>çalışmasında</a:t>
            </a:r>
            <a:r>
              <a:rPr lang="en-US" sz="1200" b="1" baseline="0" dirty="0" smtClean="0">
                <a:solidFill>
                  <a:srgbClr val="140587"/>
                </a:solidFill>
              </a:rPr>
              <a:t> HPV </a:t>
            </a:r>
            <a:r>
              <a:rPr lang="en-US" sz="1200" b="1" baseline="0" dirty="0" err="1" smtClean="0">
                <a:solidFill>
                  <a:srgbClr val="140587"/>
                </a:solidFill>
              </a:rPr>
              <a:t>ve</a:t>
            </a:r>
            <a:r>
              <a:rPr lang="en-US" sz="1200" b="1" baseline="0" dirty="0" smtClean="0">
                <a:solidFill>
                  <a:srgbClr val="140587"/>
                </a:solidFill>
              </a:rPr>
              <a:t> </a:t>
            </a:r>
            <a:r>
              <a:rPr lang="en-US" sz="1200" b="1" baseline="0" dirty="0" err="1" smtClean="0">
                <a:solidFill>
                  <a:srgbClr val="140587"/>
                </a:solidFill>
              </a:rPr>
              <a:t>Sitoloji</a:t>
            </a:r>
            <a:r>
              <a:rPr lang="en-US" sz="1200" b="1" baseline="0" dirty="0" smtClean="0">
                <a:solidFill>
                  <a:srgbClr val="140587"/>
                </a:solidFill>
              </a:rPr>
              <a:t> </a:t>
            </a:r>
            <a:r>
              <a:rPr lang="en-US" sz="1200" b="1" baseline="0" dirty="0" err="1" smtClean="0">
                <a:solidFill>
                  <a:srgbClr val="140587"/>
                </a:solidFill>
              </a:rPr>
              <a:t>ile</a:t>
            </a:r>
            <a:r>
              <a:rPr lang="en-US" sz="1200" b="1" baseline="0" dirty="0" smtClean="0">
                <a:solidFill>
                  <a:srgbClr val="140587"/>
                </a:solidFill>
              </a:rPr>
              <a:t> Co-testing </a:t>
            </a:r>
            <a:r>
              <a:rPr lang="en-US" sz="1200" b="1" baseline="0" dirty="0" err="1" smtClean="0">
                <a:solidFill>
                  <a:srgbClr val="140587"/>
                </a:solidFill>
              </a:rPr>
              <a:t>yapılan</a:t>
            </a:r>
            <a:r>
              <a:rPr lang="en-US" sz="1200" b="1" baseline="0" dirty="0" smtClean="0">
                <a:solidFill>
                  <a:srgbClr val="140587"/>
                </a:solidFill>
              </a:rPr>
              <a:t> </a:t>
            </a:r>
            <a:r>
              <a:rPr lang="en-US" sz="1200" b="1" baseline="0" dirty="0" err="1" smtClean="0">
                <a:solidFill>
                  <a:srgbClr val="140587"/>
                </a:solidFill>
              </a:rPr>
              <a:t>kadınlarda</a:t>
            </a:r>
            <a:r>
              <a:rPr lang="en-US" sz="1200" b="1" baseline="0" dirty="0" smtClean="0">
                <a:solidFill>
                  <a:srgbClr val="140587"/>
                </a:solidFill>
              </a:rPr>
              <a:t> </a:t>
            </a:r>
            <a:r>
              <a:rPr lang="en-US" sz="1200" b="1" baseline="0" dirty="0" err="1" smtClean="0">
                <a:solidFill>
                  <a:srgbClr val="140587"/>
                </a:solidFill>
              </a:rPr>
              <a:t>servikal</a:t>
            </a:r>
            <a:r>
              <a:rPr lang="en-US" sz="1200" b="1" baseline="0" dirty="0" smtClean="0">
                <a:solidFill>
                  <a:srgbClr val="140587"/>
                </a:solidFill>
              </a:rPr>
              <a:t> </a:t>
            </a:r>
            <a:r>
              <a:rPr lang="en-US" sz="1200" b="1" baseline="0" dirty="0" err="1" smtClean="0">
                <a:solidFill>
                  <a:srgbClr val="140587"/>
                </a:solidFill>
              </a:rPr>
              <a:t>kanser</a:t>
            </a:r>
            <a:r>
              <a:rPr lang="en-US" sz="1200" b="1" baseline="0" dirty="0" smtClean="0">
                <a:solidFill>
                  <a:srgbClr val="140587"/>
                </a:solidFill>
              </a:rPr>
              <a:t> </a:t>
            </a:r>
            <a:r>
              <a:rPr lang="en-US" sz="1200" b="1" baseline="0" dirty="0" err="1" smtClean="0">
                <a:solidFill>
                  <a:srgbClr val="140587"/>
                </a:solidFill>
              </a:rPr>
              <a:t>riski</a:t>
            </a:r>
            <a:r>
              <a:rPr lang="en-US" sz="1200" b="1" baseline="0" dirty="0" smtClean="0">
                <a:solidFill>
                  <a:srgbClr val="140587"/>
                </a:solidFill>
              </a:rPr>
              <a:t> </a:t>
            </a:r>
            <a:r>
              <a:rPr lang="en-US" sz="1200" b="1" baseline="0" dirty="0" err="1" smtClean="0">
                <a:solidFill>
                  <a:srgbClr val="140587"/>
                </a:solidFill>
              </a:rPr>
              <a:t>araştırılmıştır</a:t>
            </a:r>
            <a:endParaRPr lang="en-US" sz="1200" b="1" baseline="0" dirty="0" smtClean="0">
              <a:solidFill>
                <a:srgbClr val="140587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baseline="0" dirty="0" smtClean="0">
                <a:solidFill>
                  <a:srgbClr val="140587"/>
                </a:solidFill>
              </a:rPr>
              <a:t>5 </a:t>
            </a:r>
            <a:r>
              <a:rPr lang="en-US" sz="1200" b="1" baseline="0" dirty="0" err="1" smtClean="0">
                <a:solidFill>
                  <a:srgbClr val="140587"/>
                </a:solidFill>
              </a:rPr>
              <a:t>yıl</a:t>
            </a:r>
            <a:r>
              <a:rPr lang="en-US" sz="1200" b="1" baseline="0" dirty="0" smtClean="0">
                <a:solidFill>
                  <a:srgbClr val="140587"/>
                </a:solidFill>
              </a:rPr>
              <a:t> </a:t>
            </a:r>
            <a:r>
              <a:rPr lang="en-US" sz="1200" b="1" baseline="0" dirty="0" err="1" smtClean="0">
                <a:solidFill>
                  <a:srgbClr val="140587"/>
                </a:solidFill>
              </a:rPr>
              <a:t>içinde</a:t>
            </a:r>
            <a:r>
              <a:rPr lang="en-US" sz="1200" b="1" baseline="0" dirty="0" smtClean="0">
                <a:solidFill>
                  <a:srgbClr val="140587"/>
                </a:solidFill>
              </a:rPr>
              <a:t> </a:t>
            </a:r>
            <a:r>
              <a:rPr lang="en-US" sz="1200" b="1" baseline="0" dirty="0" err="1" smtClean="0">
                <a:solidFill>
                  <a:srgbClr val="140587"/>
                </a:solidFill>
              </a:rPr>
              <a:t>gelişen</a:t>
            </a:r>
            <a:r>
              <a:rPr lang="en-US" sz="1200" b="1" baseline="0" dirty="0" smtClean="0">
                <a:solidFill>
                  <a:srgbClr val="140587"/>
                </a:solidFill>
              </a:rPr>
              <a:t> </a:t>
            </a:r>
            <a:r>
              <a:rPr lang="en-US" sz="1200" b="1" baseline="0" dirty="0" err="1" smtClean="0">
                <a:solidFill>
                  <a:srgbClr val="140587"/>
                </a:solidFill>
              </a:rPr>
              <a:t>adenokarsinom</a:t>
            </a:r>
            <a:r>
              <a:rPr lang="en-US" sz="1200" b="1" baseline="0" dirty="0" smtClean="0">
                <a:solidFill>
                  <a:srgbClr val="140587"/>
                </a:solidFill>
              </a:rPr>
              <a:t> </a:t>
            </a:r>
            <a:r>
              <a:rPr lang="en-US" sz="1200" b="1" baseline="0" dirty="0" err="1" smtClean="0">
                <a:solidFill>
                  <a:srgbClr val="140587"/>
                </a:solidFill>
              </a:rPr>
              <a:t>olgularına</a:t>
            </a:r>
            <a:r>
              <a:rPr lang="en-US" sz="1200" b="1" baseline="0" dirty="0" smtClean="0">
                <a:solidFill>
                  <a:srgbClr val="140587"/>
                </a:solidFill>
              </a:rPr>
              <a:t> </a:t>
            </a:r>
            <a:r>
              <a:rPr lang="en-US" sz="1200" b="1" baseline="0" dirty="0" err="1" smtClean="0">
                <a:solidFill>
                  <a:srgbClr val="140587"/>
                </a:solidFill>
              </a:rPr>
              <a:t>baktıklarında</a:t>
            </a:r>
            <a:r>
              <a:rPr lang="en-US" sz="1200" b="1" baseline="0" dirty="0" smtClean="0">
                <a:solidFill>
                  <a:srgbClr val="140587"/>
                </a:solidFill>
              </a:rPr>
              <a:t> %63ünün HPV+PAP- </a:t>
            </a:r>
            <a:r>
              <a:rPr lang="en-US" sz="1200" b="1" baseline="0" dirty="0" err="1" smtClean="0">
                <a:solidFill>
                  <a:srgbClr val="140587"/>
                </a:solidFill>
              </a:rPr>
              <a:t>hastalar</a:t>
            </a:r>
            <a:r>
              <a:rPr lang="en-US" sz="1200" b="1" baseline="0" dirty="0" smtClean="0">
                <a:solidFill>
                  <a:srgbClr val="140587"/>
                </a:solidFill>
              </a:rPr>
              <a:t> </a:t>
            </a:r>
            <a:r>
              <a:rPr lang="en-US" sz="1200" b="1" baseline="0" dirty="0" err="1" smtClean="0">
                <a:solidFill>
                  <a:srgbClr val="140587"/>
                </a:solidFill>
              </a:rPr>
              <a:t>olduğu</a:t>
            </a:r>
            <a:r>
              <a:rPr lang="en-US" sz="1200" b="1" baseline="0" dirty="0" smtClean="0">
                <a:solidFill>
                  <a:srgbClr val="140587"/>
                </a:solidFill>
              </a:rPr>
              <a:t> </a:t>
            </a:r>
            <a:r>
              <a:rPr lang="en-US" sz="1200" b="1" baseline="0" dirty="0" err="1" smtClean="0">
                <a:solidFill>
                  <a:srgbClr val="140587"/>
                </a:solidFill>
              </a:rPr>
              <a:t>saptanmıştır</a:t>
            </a:r>
            <a:r>
              <a:rPr lang="en-US" sz="1200" b="1" baseline="0" dirty="0" smtClean="0">
                <a:solidFill>
                  <a:srgbClr val="140587"/>
                </a:solidFill>
              </a:rPr>
              <a:t> (</a:t>
            </a:r>
            <a:r>
              <a:rPr lang="en-US" sz="1200" b="1" baseline="0" dirty="0" err="1" smtClean="0">
                <a:solidFill>
                  <a:srgbClr val="140587"/>
                </a:solidFill>
              </a:rPr>
              <a:t>yine</a:t>
            </a:r>
            <a:r>
              <a:rPr lang="en-US" sz="1200" b="1" baseline="0" dirty="0" smtClean="0">
                <a:solidFill>
                  <a:srgbClr val="140587"/>
                </a:solidFill>
              </a:rPr>
              <a:t> pap </a:t>
            </a:r>
            <a:r>
              <a:rPr lang="en-US" sz="1200" b="1" baseline="0" dirty="0" err="1" smtClean="0">
                <a:solidFill>
                  <a:srgbClr val="140587"/>
                </a:solidFill>
              </a:rPr>
              <a:t>smearin</a:t>
            </a:r>
            <a:r>
              <a:rPr lang="en-US" sz="1200" b="1" baseline="0" dirty="0" smtClean="0">
                <a:solidFill>
                  <a:srgbClr val="140587"/>
                </a:solidFill>
              </a:rPr>
              <a:t> </a:t>
            </a:r>
            <a:r>
              <a:rPr lang="en-US" sz="1200" b="1" baseline="0" dirty="0" err="1" smtClean="0">
                <a:solidFill>
                  <a:srgbClr val="140587"/>
                </a:solidFill>
              </a:rPr>
              <a:t>atladığı</a:t>
            </a:r>
            <a:r>
              <a:rPr lang="en-US" sz="1200" b="1" baseline="0" dirty="0" smtClean="0">
                <a:solidFill>
                  <a:srgbClr val="140587"/>
                </a:solidFill>
              </a:rPr>
              <a:t> </a:t>
            </a:r>
            <a:r>
              <a:rPr lang="en-US" sz="1200" b="1" baseline="0" dirty="0" err="1" smtClean="0">
                <a:solidFill>
                  <a:srgbClr val="140587"/>
                </a:solidFill>
              </a:rPr>
              <a:t>adenokarsinom</a:t>
            </a:r>
            <a:r>
              <a:rPr lang="en-US" sz="1200" b="1" baseline="0" dirty="0" smtClean="0">
                <a:solidFill>
                  <a:srgbClr val="140587"/>
                </a:solidFill>
              </a:rPr>
              <a:t> </a:t>
            </a:r>
            <a:r>
              <a:rPr lang="en-US" sz="1200" b="1" baseline="0" dirty="0" err="1" smtClean="0">
                <a:solidFill>
                  <a:srgbClr val="140587"/>
                </a:solidFill>
              </a:rPr>
              <a:t>olgularını</a:t>
            </a:r>
            <a:r>
              <a:rPr lang="en-US" sz="1200" b="1" baseline="0" dirty="0" smtClean="0">
                <a:solidFill>
                  <a:srgbClr val="140587"/>
                </a:solidFill>
              </a:rPr>
              <a:t> HPV </a:t>
            </a:r>
            <a:r>
              <a:rPr lang="en-US" sz="1200" b="1" baseline="0" dirty="0" err="1" smtClean="0">
                <a:solidFill>
                  <a:srgbClr val="140587"/>
                </a:solidFill>
              </a:rPr>
              <a:t>ile</a:t>
            </a:r>
            <a:r>
              <a:rPr lang="en-US" sz="1200" b="1" baseline="0" dirty="0" smtClean="0">
                <a:solidFill>
                  <a:srgbClr val="140587"/>
                </a:solidFill>
              </a:rPr>
              <a:t> </a:t>
            </a:r>
            <a:r>
              <a:rPr lang="en-US" sz="1200" b="1" baseline="0" dirty="0" err="1" smtClean="0">
                <a:solidFill>
                  <a:srgbClr val="140587"/>
                </a:solidFill>
              </a:rPr>
              <a:t>yakalamak</a:t>
            </a:r>
            <a:r>
              <a:rPr lang="en-US" sz="1200" b="1" baseline="0" dirty="0" smtClean="0">
                <a:solidFill>
                  <a:srgbClr val="140587"/>
                </a:solidFill>
              </a:rPr>
              <a:t> </a:t>
            </a:r>
            <a:r>
              <a:rPr lang="en-US" sz="1200" b="1" baseline="0" dirty="0" err="1" smtClean="0">
                <a:solidFill>
                  <a:srgbClr val="140587"/>
                </a:solidFill>
              </a:rPr>
              <a:t>mümkün</a:t>
            </a:r>
            <a:r>
              <a:rPr lang="en-US" sz="1200" b="1" baseline="0" dirty="0" smtClean="0">
                <a:solidFill>
                  <a:srgbClr val="140587"/>
                </a:solidFill>
              </a:rPr>
              <a:t>)</a:t>
            </a:r>
            <a:endParaRPr lang="en-US" sz="1200" b="1" dirty="0" smtClean="0">
              <a:solidFill>
                <a:srgbClr val="140587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smtClean="0">
                <a:solidFill>
                  <a:srgbClr val="140587"/>
                </a:solidFill>
              </a:rPr>
              <a:t>References: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err="1" smtClean="0">
                <a:solidFill>
                  <a:srgbClr val="140587"/>
                </a:solidFill>
              </a:rPr>
              <a:t>Katki</a:t>
            </a:r>
            <a:r>
              <a:rPr lang="en-US" sz="1200" b="1" dirty="0" smtClean="0">
                <a:solidFill>
                  <a:srgbClr val="140587"/>
                </a:solidFill>
              </a:rPr>
              <a:t> HA et al. Cervical Cancer risk for women undergoing concurrent testing for human papillomavirus and cervical cytology: a population based study in routine clinical practice.  Lancet </a:t>
            </a:r>
            <a:r>
              <a:rPr lang="en-US" sz="1200" b="1" dirty="0" err="1" smtClean="0">
                <a:solidFill>
                  <a:srgbClr val="140587"/>
                </a:solidFill>
              </a:rPr>
              <a:t>Oncol</a:t>
            </a:r>
            <a:r>
              <a:rPr lang="en-US" sz="1200" b="1" dirty="0" smtClean="0">
                <a:solidFill>
                  <a:srgbClr val="140587"/>
                </a:solidFill>
              </a:rPr>
              <a:t> 2011;12:663-672.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5065B-221F-42A5-8F38-9D6391D229F7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525840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*KPNC </a:t>
            </a:r>
            <a:r>
              <a:rPr lang="en-US" dirty="0" err="1" smtClean="0"/>
              <a:t>cohortunda</a:t>
            </a:r>
            <a:r>
              <a:rPr lang="en-US" baseline="0" dirty="0" smtClean="0"/>
              <a:t> ilk Co-test </a:t>
            </a:r>
            <a:r>
              <a:rPr lang="en-US" baseline="0" dirty="0" err="1" smtClean="0"/>
              <a:t>sonucu</a:t>
            </a:r>
            <a:r>
              <a:rPr lang="en-US" baseline="0" dirty="0" smtClean="0"/>
              <a:t> HPV+, </a:t>
            </a:r>
            <a:r>
              <a:rPr lang="en-US" baseline="0" dirty="0" err="1" smtClean="0"/>
              <a:t>Sitoloji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negatif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olan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hastalarda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tüm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takip</a:t>
            </a:r>
            <a:r>
              <a:rPr lang="en-US" baseline="0" dirty="0" smtClean="0"/>
              <a:t> co-test </a:t>
            </a:r>
            <a:r>
              <a:rPr lang="en-US" baseline="0" dirty="0" err="1" smtClean="0"/>
              <a:t>sonuçlarında</a:t>
            </a:r>
            <a:r>
              <a:rPr lang="en-US" baseline="0" dirty="0" smtClean="0"/>
              <a:t> CIN3+ </a:t>
            </a:r>
            <a:r>
              <a:rPr lang="en-US" baseline="0" dirty="0" err="1" smtClean="0"/>
              <a:t>riski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başlangıç</a:t>
            </a:r>
            <a:r>
              <a:rPr lang="en-US" baseline="0" dirty="0" smtClean="0"/>
              <a:t> Co-test </a:t>
            </a:r>
            <a:r>
              <a:rPr lang="en-US" baseline="0" dirty="0" err="1" smtClean="0"/>
              <a:t>sonucu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Negatif</a:t>
            </a:r>
            <a:r>
              <a:rPr lang="en-US" baseline="0" dirty="0" smtClean="0"/>
              <a:t> (HPV-,PAP-) </a:t>
            </a:r>
            <a:r>
              <a:rPr lang="en-US" baseline="0" dirty="0" err="1" smtClean="0"/>
              <a:t>olan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gruba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göre</a:t>
            </a:r>
            <a:r>
              <a:rPr lang="en-US" baseline="0" dirty="0" smtClean="0"/>
              <a:t> her </a:t>
            </a:r>
            <a:r>
              <a:rPr lang="en-US" baseline="0" dirty="0" err="1" smtClean="0"/>
              <a:t>aşamada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daha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yüksek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saptanmıştır</a:t>
            </a:r>
            <a:r>
              <a:rPr lang="en-US" baseline="0" dirty="0" smtClean="0"/>
              <a:t> (58 of ASCCP 2012:Katki 2013)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5065B-221F-42A5-8F38-9D6391D229F7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294134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98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tr-TR">
              <a:latin typeface="Times New Roman" charset="0"/>
              <a:cs typeface="Times New Roman" charset="0"/>
            </a:endParaRPr>
          </a:p>
        </p:txBody>
      </p:sp>
      <p:sp>
        <p:nvSpPr>
          <p:cNvPr id="1198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800">
                <a:solidFill>
                  <a:schemeClr val="tx2"/>
                </a:solidFill>
                <a:latin typeface="Trebuchet MS" charset="0"/>
                <a:ea typeface="ＭＳ Ｐゴシック" charset="0"/>
                <a:cs typeface="Times New Roman" charset="0"/>
              </a:defRPr>
            </a:lvl1pPr>
            <a:lvl2pPr marL="742950" indent="-285750" eaLnBrk="0" hangingPunct="0">
              <a:defRPr sz="4800">
                <a:solidFill>
                  <a:schemeClr val="tx2"/>
                </a:solidFill>
                <a:latin typeface="Trebuchet MS" charset="0"/>
                <a:ea typeface="Times New Roman" charset="0"/>
                <a:cs typeface="Times New Roman" charset="0"/>
              </a:defRPr>
            </a:lvl2pPr>
            <a:lvl3pPr marL="1143000" indent="-228600" eaLnBrk="0" hangingPunct="0">
              <a:defRPr sz="4800">
                <a:solidFill>
                  <a:schemeClr val="tx2"/>
                </a:solidFill>
                <a:latin typeface="Trebuchet MS" charset="0"/>
                <a:ea typeface="Times New Roman" charset="0"/>
                <a:cs typeface="Times New Roman" charset="0"/>
              </a:defRPr>
            </a:lvl3pPr>
            <a:lvl4pPr marL="1600200" indent="-228600" eaLnBrk="0" hangingPunct="0">
              <a:defRPr sz="4800">
                <a:solidFill>
                  <a:schemeClr val="tx2"/>
                </a:solidFill>
                <a:latin typeface="Trebuchet MS" charset="0"/>
                <a:ea typeface="Times New Roman" charset="0"/>
                <a:cs typeface="Times New Roman" charset="0"/>
              </a:defRPr>
            </a:lvl4pPr>
            <a:lvl5pPr marL="2057400" indent="-228600" eaLnBrk="0" hangingPunct="0">
              <a:defRPr sz="4800">
                <a:solidFill>
                  <a:schemeClr val="tx2"/>
                </a:solidFill>
                <a:latin typeface="Trebuchet MS" charset="0"/>
                <a:ea typeface="Times New Roman" charset="0"/>
                <a:cs typeface="Times New Roman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2"/>
                </a:solidFill>
                <a:latin typeface="Trebuchet MS" charset="0"/>
                <a:ea typeface="Times New Roman" charset="0"/>
                <a:cs typeface="Times New Roman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2"/>
                </a:solidFill>
                <a:latin typeface="Trebuchet MS" charset="0"/>
                <a:ea typeface="Times New Roman" charset="0"/>
                <a:cs typeface="Times New Roman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2"/>
                </a:solidFill>
                <a:latin typeface="Trebuchet MS" charset="0"/>
                <a:ea typeface="Times New Roman" charset="0"/>
                <a:cs typeface="Times New Roman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2"/>
                </a:solidFill>
                <a:latin typeface="Trebuchet MS" charset="0"/>
                <a:ea typeface="Times New Roman" charset="0"/>
                <a:cs typeface="Times New Roman" charset="0"/>
              </a:defRPr>
            </a:lvl9pPr>
          </a:lstStyle>
          <a:p>
            <a:pPr eaLnBrk="1" hangingPunct="1"/>
            <a:fld id="{DE101CC8-4C88-F948-A6D9-2AED87DD7842}" type="slidenum">
              <a:rPr lang="tr-TR" sz="1200">
                <a:solidFill>
                  <a:schemeClr val="tx1"/>
                </a:solidFill>
                <a:latin typeface="Tahoma" charset="0"/>
              </a:rPr>
              <a:pPr eaLnBrk="1" hangingPunct="1"/>
              <a:t>10</a:t>
            </a:fld>
            <a:endParaRPr lang="tr-TR" sz="1200">
              <a:solidFill>
                <a:schemeClr val="tx1"/>
              </a:solidFill>
              <a:latin typeface="Tahoma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b="1" dirty="0" err="1" smtClean="0"/>
              <a:t>Key</a:t>
            </a:r>
            <a:r>
              <a:rPr lang="tr-TR" b="1" dirty="0" smtClean="0"/>
              <a:t> Point</a:t>
            </a:r>
          </a:p>
          <a:p>
            <a:r>
              <a:rPr lang="tr-TR" b="1" dirty="0" smtClean="0"/>
              <a:t>Burada ATHENA</a:t>
            </a:r>
            <a:r>
              <a:rPr lang="tr-TR" b="1" baseline="0" dirty="0" smtClean="0"/>
              <a:t> HPV çalışmasını görüyorsunuz: 47000 hasta: </a:t>
            </a:r>
            <a:r>
              <a:rPr lang="tr-TR" b="1" baseline="0" dirty="0" err="1" smtClean="0"/>
              <a:t>prospektif</a:t>
            </a:r>
            <a:r>
              <a:rPr lang="tr-TR" b="1" baseline="0" dirty="0" smtClean="0"/>
              <a:t> çok merkezli </a:t>
            </a:r>
            <a:r>
              <a:rPr lang="tr-TR" b="1" baseline="0" dirty="0" err="1" smtClean="0"/>
              <a:t>serviks</a:t>
            </a:r>
            <a:r>
              <a:rPr lang="tr-TR" b="1" baseline="0" dirty="0" smtClean="0"/>
              <a:t> kanseri tarama </a:t>
            </a:r>
            <a:r>
              <a:rPr lang="tr-TR" b="1" baseline="0" dirty="0" err="1" smtClean="0"/>
              <a:t>çalışması:aslında</a:t>
            </a:r>
            <a:r>
              <a:rPr lang="tr-TR" b="1" baseline="0" dirty="0" smtClean="0"/>
              <a:t> </a:t>
            </a:r>
            <a:r>
              <a:rPr lang="tr-TR" b="1" baseline="0" dirty="0" err="1" smtClean="0"/>
              <a:t>Cobalt</a:t>
            </a:r>
            <a:r>
              <a:rPr lang="tr-TR" b="1" baseline="0" dirty="0" smtClean="0"/>
              <a:t> 4800 HPV Testinin </a:t>
            </a:r>
            <a:r>
              <a:rPr lang="tr-TR" b="1" baseline="0" dirty="0" err="1" smtClean="0"/>
              <a:t>validasyon</a:t>
            </a:r>
            <a:r>
              <a:rPr lang="tr-TR" b="1" baseline="0" dirty="0" smtClean="0"/>
              <a:t> çalışması. </a:t>
            </a:r>
          </a:p>
          <a:p>
            <a:r>
              <a:rPr lang="tr-TR" b="1" baseline="0" dirty="0" smtClean="0"/>
              <a:t>&gt;21y ASC-US hastalarında HPV Testinin performansına bakılmış ve gerçekten başarılı</a:t>
            </a:r>
          </a:p>
          <a:p>
            <a:pPr marL="171450" indent="-171450">
              <a:buFont typeface="Arial"/>
              <a:buChar char="•"/>
            </a:pPr>
            <a:r>
              <a:rPr lang="tr-TR" b="1" baseline="0" dirty="0" smtClean="0"/>
              <a:t>HPV- ASC-US hastalarında CIN2+ riski %1in altındayken HPV+ hastalarda bu oran %8-14 düzeyinde: HC2 testi ile CIN2+ tespiti açısından performansları aynı oranda başarılı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tr-TR" sz="1200" b="1" dirty="0" err="1" smtClean="0">
                <a:solidFill>
                  <a:srgbClr val="140587"/>
                </a:solidFill>
              </a:rPr>
              <a:t>References</a:t>
            </a:r>
            <a:r>
              <a:rPr lang="tr-TR" sz="1200" b="1" dirty="0" smtClean="0">
                <a:solidFill>
                  <a:srgbClr val="140587"/>
                </a:solidFill>
              </a:rPr>
              <a:t>: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tr-TR" sz="1200" b="1" dirty="0" err="1" smtClean="0">
                <a:solidFill>
                  <a:srgbClr val="140587"/>
                </a:solidFill>
              </a:rPr>
              <a:t>Stoler</a:t>
            </a:r>
            <a:r>
              <a:rPr lang="tr-TR" sz="1200" b="1" dirty="0" smtClean="0">
                <a:solidFill>
                  <a:srgbClr val="140587"/>
                </a:solidFill>
              </a:rPr>
              <a:t> M et al </a:t>
            </a:r>
            <a:r>
              <a:rPr lang="tr-TR" sz="1200" b="1" dirty="0" err="1" smtClean="0">
                <a:solidFill>
                  <a:srgbClr val="140587"/>
                </a:solidFill>
              </a:rPr>
              <a:t>Am</a:t>
            </a:r>
            <a:r>
              <a:rPr lang="tr-TR" sz="1200" b="1" dirty="0" smtClean="0">
                <a:solidFill>
                  <a:srgbClr val="140587"/>
                </a:solidFill>
              </a:rPr>
              <a:t> J </a:t>
            </a:r>
            <a:r>
              <a:rPr lang="tr-TR" sz="1200" b="1" dirty="0" err="1" smtClean="0">
                <a:solidFill>
                  <a:srgbClr val="140587"/>
                </a:solidFill>
              </a:rPr>
              <a:t>Clin</a:t>
            </a:r>
            <a:r>
              <a:rPr lang="tr-TR" sz="1200" b="1" dirty="0" smtClean="0">
                <a:solidFill>
                  <a:srgbClr val="140587"/>
                </a:solidFill>
              </a:rPr>
              <a:t> </a:t>
            </a:r>
            <a:r>
              <a:rPr lang="tr-TR" sz="1200" b="1" dirty="0" err="1" smtClean="0">
                <a:solidFill>
                  <a:srgbClr val="140587"/>
                </a:solidFill>
              </a:rPr>
              <a:t>Pathol</a:t>
            </a:r>
            <a:r>
              <a:rPr lang="tr-TR" sz="1200" b="1" dirty="0" smtClean="0">
                <a:solidFill>
                  <a:srgbClr val="140587"/>
                </a:solidFill>
              </a:rPr>
              <a:t> 2011;135:468-475</a:t>
            </a:r>
          </a:p>
          <a:p>
            <a:pPr marL="0" indent="0">
              <a:buFont typeface="Arial"/>
              <a:buNone/>
            </a:pPr>
            <a:endParaRPr lang="tr-TR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5065B-221F-42A5-8F38-9D6391D229F7}" type="slidenum">
              <a:rPr lang="tr-TR" smtClean="0"/>
              <a:pPr/>
              <a:t>11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5667C-C803-401C-A55F-11C901FD3E8F}" type="datetimeFigureOut">
              <a:rPr lang="tr-TR" smtClean="0"/>
              <a:pPr/>
              <a:t>3/18/17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7EFFC-F9E5-46DB-9193-7E0EE72E68B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5667C-C803-401C-A55F-11C901FD3E8F}" type="datetimeFigureOut">
              <a:rPr lang="tr-TR" smtClean="0"/>
              <a:pPr/>
              <a:t>3/18/17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7EFFC-F9E5-46DB-9193-7E0EE72E68B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5667C-C803-401C-A55F-11C901FD3E8F}" type="datetimeFigureOut">
              <a:rPr lang="tr-TR" smtClean="0"/>
              <a:pPr/>
              <a:t>3/18/17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7EFFC-F9E5-46DB-9193-7E0EE72E68B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7664" y="260648"/>
            <a:ext cx="7139136" cy="1152128"/>
          </a:xfrm>
        </p:spPr>
        <p:txBody>
          <a:bodyPr>
            <a:normAutofit/>
          </a:bodyPr>
          <a:lstStyle>
            <a:lvl1pPr>
              <a:defRPr sz="3600" b="1"/>
            </a:lvl1pPr>
          </a:lstStyle>
          <a:p>
            <a:r>
              <a:rPr lang="en-US" dirty="0" smtClean="0"/>
              <a:t>Click to edit Master title style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r-TR" dirty="0"/>
          </a:p>
        </p:txBody>
      </p:sp>
      <p:pic>
        <p:nvPicPr>
          <p:cNvPr id="21505" name="Picture 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99272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5667C-C803-401C-A55F-11C901FD3E8F}" type="datetimeFigureOut">
              <a:rPr lang="tr-TR" smtClean="0"/>
              <a:pPr/>
              <a:t>3/18/17</a:t>
            </a:fld>
            <a:endParaRPr lang="tr-T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BC7EFFC-F9E5-46DB-9193-7E0EE72E68B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5667C-C803-401C-A55F-11C901FD3E8F}" type="datetimeFigureOut">
              <a:rPr lang="tr-TR" smtClean="0"/>
              <a:pPr/>
              <a:t>3/18/17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7EFFC-F9E5-46DB-9193-7E0EE72E68B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5667C-C803-401C-A55F-11C901FD3E8F}" type="datetimeFigureOut">
              <a:rPr lang="tr-TR" smtClean="0"/>
              <a:pPr/>
              <a:t>3/18/17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7EFFC-F9E5-46DB-9193-7E0EE72E68B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5667C-C803-401C-A55F-11C901FD3E8F}" type="datetimeFigureOut">
              <a:rPr lang="tr-TR" smtClean="0"/>
              <a:pPr/>
              <a:t>3/18/17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7EFFC-F9E5-46DB-9193-7E0EE72E68B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5667C-C803-401C-A55F-11C901FD3E8F}" type="datetimeFigureOut">
              <a:rPr lang="tr-TR" smtClean="0"/>
              <a:pPr/>
              <a:t>3/18/17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7EFFC-F9E5-46DB-9193-7E0EE72E68B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5667C-C803-401C-A55F-11C901FD3E8F}" type="datetimeFigureOut">
              <a:rPr lang="tr-TR" smtClean="0"/>
              <a:pPr/>
              <a:t>3/18/17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7EFFC-F9E5-46DB-9193-7E0EE72E68B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5667C-C803-401C-A55F-11C901FD3E8F}" type="datetimeFigureOut">
              <a:rPr lang="tr-TR" smtClean="0"/>
              <a:pPr/>
              <a:t>3/18/17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7EFFC-F9E5-46DB-9193-7E0EE72E68B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5667C-C803-401C-A55F-11C901FD3E8F}" type="datetimeFigureOut">
              <a:rPr lang="tr-TR" smtClean="0"/>
              <a:pPr/>
              <a:t>3/18/17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7EFFC-F9E5-46DB-9193-7E0EE72E68B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55667C-C803-401C-A55F-11C901FD3E8F}" type="datetimeFigureOut">
              <a:rPr lang="tr-TR" smtClean="0"/>
              <a:pPr/>
              <a:t>3/18/17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C7EFFC-F9E5-46DB-9193-7E0EE72E68B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91680" y="332656"/>
            <a:ext cx="6624736" cy="1396752"/>
          </a:xfrm>
          <a:noFill/>
        </p:spPr>
        <p:txBody>
          <a:bodyPr anchor="ctr">
            <a:noAutofit/>
          </a:bodyPr>
          <a:lstStyle/>
          <a:p>
            <a:r>
              <a:rPr lang="tr-TR" b="1" dirty="0">
                <a:solidFill>
                  <a:srgbClr val="800000"/>
                </a:solidFill>
              </a:rPr>
              <a:t>Anormal </a:t>
            </a:r>
            <a:r>
              <a:rPr lang="tr-TR" b="1" dirty="0" smtClean="0">
                <a:solidFill>
                  <a:srgbClr val="800000"/>
                </a:solidFill>
              </a:rPr>
              <a:t>Sitoloji Yönetimi</a:t>
            </a:r>
            <a:br>
              <a:rPr lang="tr-TR" b="1" dirty="0" smtClean="0">
                <a:solidFill>
                  <a:srgbClr val="800000"/>
                </a:solidFill>
              </a:rPr>
            </a:br>
            <a:r>
              <a:rPr lang="tr-TR" b="1" dirty="0" smtClean="0">
                <a:solidFill>
                  <a:srgbClr val="800000"/>
                </a:solidFill>
              </a:rPr>
              <a:t>&amp; HPV için Hasta Seçimi</a:t>
            </a:r>
            <a:endParaRPr lang="tr-TR" b="1" dirty="0">
              <a:solidFill>
                <a:srgbClr val="8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7704" y="4797152"/>
            <a:ext cx="6048672" cy="1464568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tr-TR" sz="2600" b="1" dirty="0" smtClean="0">
                <a:solidFill>
                  <a:srgbClr val="140587"/>
                </a:solidFill>
              </a:rPr>
              <a:t>PROF. DR. SERKAN ERKANLI</a:t>
            </a:r>
          </a:p>
          <a:p>
            <a:pPr algn="ctr"/>
            <a:r>
              <a:rPr lang="tr-TR" sz="2600" dirty="0" smtClean="0">
                <a:solidFill>
                  <a:srgbClr val="140587"/>
                </a:solidFill>
              </a:rPr>
              <a:t>ACIBADEM ÜNİVERSİTESİ TIP FAKÜLTESİ</a:t>
            </a:r>
          </a:p>
          <a:p>
            <a:r>
              <a:rPr lang="tr-TR" sz="2800" b="1" dirty="0" smtClean="0">
                <a:solidFill>
                  <a:srgbClr val="140587"/>
                </a:solidFill>
              </a:rPr>
              <a:t>ALTUNİZADE/KADIKÖY </a:t>
            </a:r>
            <a:r>
              <a:rPr lang="tr-TR" sz="2800" b="1" dirty="0">
                <a:solidFill>
                  <a:srgbClr val="140587"/>
                </a:solidFill>
              </a:rPr>
              <a:t>ACIBADEM </a:t>
            </a:r>
            <a:r>
              <a:rPr lang="tr-TR" sz="2800" b="1" dirty="0" smtClean="0">
                <a:solidFill>
                  <a:srgbClr val="140587"/>
                </a:solidFill>
              </a:rPr>
              <a:t>HASTANESİ</a:t>
            </a:r>
            <a:endParaRPr lang="tr-TR" sz="2600" dirty="0" smtClean="0">
              <a:solidFill>
                <a:srgbClr val="140587"/>
              </a:solidFill>
            </a:endParaRPr>
          </a:p>
          <a:p>
            <a:pPr algn="ctr"/>
            <a:r>
              <a:rPr lang="tr-TR" sz="2600" dirty="0" smtClean="0">
                <a:solidFill>
                  <a:srgbClr val="140587"/>
                </a:solidFill>
              </a:rPr>
              <a:t>KADIN HASTALIKLARI VE DOĞUM AD</a:t>
            </a:r>
          </a:p>
          <a:p>
            <a:pPr algn="ctr"/>
            <a:r>
              <a:rPr lang="tr-TR" sz="2600" dirty="0" smtClean="0">
                <a:solidFill>
                  <a:srgbClr val="140587"/>
                </a:solidFill>
              </a:rPr>
              <a:t>JİNEKOLOJİK ONKOLOJİ ÜNİTESİ</a:t>
            </a:r>
          </a:p>
          <a:p>
            <a:pPr algn="ctr"/>
            <a:endParaRPr lang="tr-TR" b="1" dirty="0" smtClean="0">
              <a:solidFill>
                <a:srgbClr val="140587"/>
              </a:solidFill>
            </a:endParaRPr>
          </a:p>
        </p:txBody>
      </p:sp>
      <p:pic>
        <p:nvPicPr>
          <p:cNvPr id="1026" name="Picture 2" descr="C:\Users\SERKAN\Pictures\AcibademUniversitesi_Lo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80150" cy="47667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691680" y="6309320"/>
            <a:ext cx="662473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140587"/>
                </a:solidFill>
              </a:rPr>
              <a:t> </a:t>
            </a:r>
            <a:r>
              <a:rPr lang="en-US" sz="1600" b="1" dirty="0" err="1" smtClean="0">
                <a:solidFill>
                  <a:srgbClr val="140587"/>
                </a:solidFill>
              </a:rPr>
              <a:t>Jinekolojide</a:t>
            </a:r>
            <a:r>
              <a:rPr lang="en-US" sz="1600" b="1" dirty="0" smtClean="0">
                <a:solidFill>
                  <a:srgbClr val="140587"/>
                </a:solidFill>
              </a:rPr>
              <a:t> </a:t>
            </a:r>
            <a:r>
              <a:rPr lang="en-US" sz="1600" b="1" dirty="0" err="1" smtClean="0">
                <a:solidFill>
                  <a:srgbClr val="140587"/>
                </a:solidFill>
              </a:rPr>
              <a:t>Karşılaşılan</a:t>
            </a:r>
            <a:r>
              <a:rPr lang="en-US" sz="1600" b="1" dirty="0" smtClean="0">
                <a:solidFill>
                  <a:srgbClr val="140587"/>
                </a:solidFill>
              </a:rPr>
              <a:t> </a:t>
            </a:r>
            <a:r>
              <a:rPr lang="en-US" sz="1600" b="1" dirty="0" err="1" smtClean="0">
                <a:solidFill>
                  <a:srgbClr val="140587"/>
                </a:solidFill>
              </a:rPr>
              <a:t>Onkolojik</a:t>
            </a:r>
            <a:r>
              <a:rPr lang="en-US" sz="1600" b="1" dirty="0" smtClean="0">
                <a:solidFill>
                  <a:srgbClr val="140587"/>
                </a:solidFill>
              </a:rPr>
              <a:t> </a:t>
            </a:r>
            <a:r>
              <a:rPr lang="en-US" sz="1600" b="1" dirty="0" err="1" smtClean="0">
                <a:solidFill>
                  <a:srgbClr val="140587"/>
                </a:solidFill>
              </a:rPr>
              <a:t>Sorunlar</a:t>
            </a:r>
            <a:endParaRPr lang="en-US" sz="1600" b="1" dirty="0" smtClean="0">
              <a:solidFill>
                <a:srgbClr val="140587"/>
              </a:solidFill>
            </a:endParaRPr>
          </a:p>
          <a:p>
            <a:pPr algn="ctr"/>
            <a:r>
              <a:rPr lang="en-US" sz="1600" b="1" dirty="0" smtClean="0">
                <a:solidFill>
                  <a:srgbClr val="140587"/>
                </a:solidFill>
              </a:rPr>
              <a:t>TJOD İSTANBUL-19 MART 2017</a:t>
            </a:r>
            <a:endParaRPr lang="en-US" sz="1600" b="1" dirty="0">
              <a:solidFill>
                <a:srgbClr val="140587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5736" y="1844824"/>
            <a:ext cx="5616624" cy="2911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981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4800">
                <a:solidFill>
                  <a:schemeClr val="tx2"/>
                </a:solidFill>
                <a:latin typeface="Trebuchet MS" charset="0"/>
                <a:ea typeface="ＭＳ Ｐゴシック" charset="0"/>
                <a:cs typeface="Times New Roman" charset="0"/>
              </a:defRPr>
            </a:lvl1pPr>
            <a:lvl2pPr marL="742950" indent="-285750" eaLnBrk="0" hangingPunct="0">
              <a:defRPr sz="4800">
                <a:solidFill>
                  <a:schemeClr val="tx2"/>
                </a:solidFill>
                <a:latin typeface="Trebuchet MS" charset="0"/>
                <a:ea typeface="Times New Roman" charset="0"/>
                <a:cs typeface="Times New Roman" charset="0"/>
              </a:defRPr>
            </a:lvl2pPr>
            <a:lvl3pPr marL="1143000" indent="-228600" eaLnBrk="0" hangingPunct="0">
              <a:defRPr sz="4800">
                <a:solidFill>
                  <a:schemeClr val="tx2"/>
                </a:solidFill>
                <a:latin typeface="Trebuchet MS" charset="0"/>
                <a:ea typeface="Times New Roman" charset="0"/>
                <a:cs typeface="Times New Roman" charset="0"/>
              </a:defRPr>
            </a:lvl3pPr>
            <a:lvl4pPr marL="1600200" indent="-228600" eaLnBrk="0" hangingPunct="0">
              <a:defRPr sz="4800">
                <a:solidFill>
                  <a:schemeClr val="tx2"/>
                </a:solidFill>
                <a:latin typeface="Trebuchet MS" charset="0"/>
                <a:ea typeface="Times New Roman" charset="0"/>
                <a:cs typeface="Times New Roman" charset="0"/>
              </a:defRPr>
            </a:lvl4pPr>
            <a:lvl5pPr marL="2057400" indent="-228600" eaLnBrk="0" hangingPunct="0">
              <a:defRPr sz="4800">
                <a:solidFill>
                  <a:schemeClr val="tx2"/>
                </a:solidFill>
                <a:latin typeface="Trebuchet MS" charset="0"/>
                <a:ea typeface="Times New Roman" charset="0"/>
                <a:cs typeface="Times New Roman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2"/>
                </a:solidFill>
                <a:latin typeface="Trebuchet MS" charset="0"/>
                <a:ea typeface="Times New Roman" charset="0"/>
                <a:cs typeface="Times New Roman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2"/>
                </a:solidFill>
                <a:latin typeface="Trebuchet MS" charset="0"/>
                <a:ea typeface="Times New Roman" charset="0"/>
                <a:cs typeface="Times New Roman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2"/>
                </a:solidFill>
                <a:latin typeface="Trebuchet MS" charset="0"/>
                <a:ea typeface="Times New Roman" charset="0"/>
                <a:cs typeface="Times New Roman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2"/>
                </a:solidFill>
                <a:latin typeface="Trebuchet MS" charset="0"/>
                <a:ea typeface="Times New Roman" charset="0"/>
                <a:cs typeface="Times New Roman" charset="0"/>
              </a:defRPr>
            </a:lvl9pPr>
          </a:lstStyle>
          <a:p>
            <a:pPr eaLnBrk="1" hangingPunct="1"/>
            <a:fld id="{2668A602-4A31-6445-B18A-7502E88B8CF3}" type="slidenum">
              <a:rPr lang="en-GB" sz="1200">
                <a:solidFill>
                  <a:schemeClr val="tx1"/>
                </a:solidFill>
                <a:latin typeface="Arial" charset="0"/>
              </a:rPr>
              <a:pPr eaLnBrk="1" hangingPunct="1"/>
              <a:t>10</a:t>
            </a:fld>
            <a:endParaRPr lang="en-GB" sz="12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242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tr-TR" dirty="0" smtClean="0">
                <a:solidFill>
                  <a:srgbClr val="800000"/>
                </a:solidFill>
                <a:ea typeface="+mj-ea"/>
              </a:rPr>
              <a:t>ASC-US</a:t>
            </a:r>
            <a:endParaRPr lang="en-GB" dirty="0" smtClean="0">
              <a:solidFill>
                <a:srgbClr val="800000"/>
              </a:solidFill>
              <a:ea typeface="+mj-ea"/>
            </a:endParaRPr>
          </a:p>
        </p:txBody>
      </p:sp>
      <p:sp>
        <p:nvSpPr>
          <p:cNvPr id="224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600" y="3284984"/>
            <a:ext cx="7272808" cy="3096344"/>
          </a:xfrm>
          <a:ln w="38100" cmpd="sng">
            <a:solidFill>
              <a:srgbClr val="800000"/>
            </a:solidFill>
          </a:ln>
        </p:spPr>
        <p:txBody>
          <a:bodyPr>
            <a:normAutofit fontScale="92500" lnSpcReduction="20000"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tr-TR" dirty="0" smtClean="0">
                <a:ea typeface="+mn-ea"/>
              </a:rPr>
              <a:t>  </a:t>
            </a:r>
            <a:r>
              <a:rPr lang="tr-TR" dirty="0" smtClean="0">
                <a:solidFill>
                  <a:srgbClr val="140587"/>
                </a:solidFill>
                <a:ea typeface="+mn-ea"/>
              </a:rPr>
              <a:t> ALTS </a:t>
            </a:r>
            <a:r>
              <a:rPr lang="tr-TR" b="1" dirty="0" smtClean="0">
                <a:solidFill>
                  <a:srgbClr val="140587"/>
                </a:solidFill>
                <a:ea typeface="+mn-ea"/>
              </a:rPr>
              <a:t>ASCUS*</a:t>
            </a:r>
            <a:r>
              <a:rPr lang="tr-TR" dirty="0" smtClean="0">
                <a:solidFill>
                  <a:srgbClr val="140587"/>
                </a:solidFill>
                <a:ea typeface="+mn-ea"/>
              </a:rPr>
              <a:t> Kolu (n:3488) 2003</a:t>
            </a:r>
          </a:p>
          <a:p>
            <a:pPr lvl="1" eaLnBrk="1" hangingPunct="1">
              <a:buFontTx/>
              <a:buNone/>
              <a:defRPr/>
            </a:pPr>
            <a:r>
              <a:rPr lang="tr-TR" dirty="0" smtClean="0">
                <a:solidFill>
                  <a:srgbClr val="140587"/>
                </a:solidFill>
              </a:rPr>
              <a:t>HR- HPV </a:t>
            </a:r>
            <a:r>
              <a:rPr lang="tr-TR" dirty="0" err="1" smtClean="0">
                <a:solidFill>
                  <a:srgbClr val="140587"/>
                </a:solidFill>
              </a:rPr>
              <a:t>negative</a:t>
            </a:r>
            <a:r>
              <a:rPr lang="tr-TR" dirty="0" smtClean="0">
                <a:solidFill>
                  <a:srgbClr val="140587"/>
                </a:solidFill>
              </a:rPr>
              <a:t> : 1.4% CIN 3 @ 2 yıl</a:t>
            </a:r>
          </a:p>
          <a:p>
            <a:pPr lvl="1" eaLnBrk="1" hangingPunct="1">
              <a:buFontTx/>
              <a:buNone/>
              <a:defRPr/>
            </a:pPr>
            <a:r>
              <a:rPr lang="tr-TR" dirty="0" smtClean="0"/>
              <a:t>                              : </a:t>
            </a:r>
            <a:r>
              <a:rPr lang="tr-TR" dirty="0" smtClean="0">
                <a:solidFill>
                  <a:srgbClr val="FF0000"/>
                </a:solidFill>
              </a:rPr>
              <a:t>2% CIN 2 </a:t>
            </a:r>
            <a:r>
              <a:rPr lang="tr-TR" dirty="0" err="1" smtClean="0">
                <a:solidFill>
                  <a:srgbClr val="FF0000"/>
                </a:solidFill>
              </a:rPr>
              <a:t>and</a:t>
            </a:r>
            <a:r>
              <a:rPr lang="tr-TR" dirty="0" smtClean="0">
                <a:solidFill>
                  <a:srgbClr val="FF0000"/>
                </a:solidFill>
              </a:rPr>
              <a:t> 3</a:t>
            </a:r>
          </a:p>
          <a:p>
            <a:pPr lvl="1">
              <a:buNone/>
              <a:defRPr/>
            </a:pPr>
            <a:r>
              <a:rPr lang="tr-TR" dirty="0" smtClean="0">
                <a:solidFill>
                  <a:srgbClr val="140587"/>
                </a:solidFill>
              </a:rPr>
              <a:t>HR-HPV </a:t>
            </a:r>
            <a:r>
              <a:rPr lang="tr-TR" dirty="0" err="1" smtClean="0">
                <a:solidFill>
                  <a:srgbClr val="140587"/>
                </a:solidFill>
              </a:rPr>
              <a:t>positive</a:t>
            </a:r>
            <a:r>
              <a:rPr lang="tr-TR" dirty="0" smtClean="0">
                <a:solidFill>
                  <a:srgbClr val="140587"/>
                </a:solidFill>
              </a:rPr>
              <a:t>   : 16% CIN 3 </a:t>
            </a:r>
            <a:r>
              <a:rPr lang="tr-TR" dirty="0">
                <a:solidFill>
                  <a:srgbClr val="140587"/>
                </a:solidFill>
              </a:rPr>
              <a:t>@ 2 yıl</a:t>
            </a:r>
          </a:p>
          <a:p>
            <a:pPr lvl="1" eaLnBrk="1" hangingPunct="1">
              <a:buFontTx/>
              <a:buNone/>
              <a:defRPr/>
            </a:pPr>
            <a:r>
              <a:rPr lang="tr-TR" dirty="0" smtClean="0"/>
              <a:t>                              : </a:t>
            </a:r>
            <a:r>
              <a:rPr lang="tr-TR" dirty="0" smtClean="0">
                <a:solidFill>
                  <a:srgbClr val="FF0000"/>
                </a:solidFill>
              </a:rPr>
              <a:t>25% CIN 2 </a:t>
            </a:r>
            <a:r>
              <a:rPr lang="tr-TR" dirty="0" err="1" smtClean="0">
                <a:solidFill>
                  <a:srgbClr val="FF0000"/>
                </a:solidFill>
              </a:rPr>
              <a:t>and</a:t>
            </a:r>
            <a:r>
              <a:rPr lang="tr-TR" dirty="0" smtClean="0">
                <a:solidFill>
                  <a:srgbClr val="FF0000"/>
                </a:solidFill>
              </a:rPr>
              <a:t> 3</a:t>
            </a:r>
          </a:p>
          <a:p>
            <a:pPr lvl="1" eaLnBrk="1" hangingPunct="1">
              <a:buFontTx/>
              <a:buNone/>
              <a:defRPr/>
            </a:pPr>
            <a:r>
              <a:rPr lang="tr-TR" dirty="0" smtClean="0"/>
              <a:t>  </a:t>
            </a:r>
          </a:p>
          <a:p>
            <a:pPr lvl="1" eaLnBrk="1" hangingPunct="1">
              <a:buFontTx/>
              <a:buNone/>
              <a:defRPr/>
            </a:pPr>
            <a:r>
              <a:rPr lang="tr-TR" dirty="0" smtClean="0"/>
              <a:t>          </a:t>
            </a:r>
            <a:r>
              <a:rPr lang="tr-TR" dirty="0" smtClean="0">
                <a:solidFill>
                  <a:srgbClr val="140587"/>
                </a:solidFill>
              </a:rPr>
              <a:t> ASCUS : </a:t>
            </a:r>
            <a:r>
              <a:rPr lang="tr-TR" sz="3200" dirty="0" smtClean="0">
                <a:solidFill>
                  <a:srgbClr val="FF0000"/>
                </a:solidFill>
              </a:rPr>
              <a:t>Total CIN 2,3: 16%</a:t>
            </a:r>
          </a:p>
          <a:p>
            <a:pPr lvl="1" eaLnBrk="1" hangingPunct="1">
              <a:buFontTx/>
              <a:buNone/>
              <a:defRPr/>
            </a:pPr>
            <a:endParaRPr lang="tr-TR" dirty="0" smtClean="0"/>
          </a:p>
          <a:p>
            <a:pPr lvl="1" eaLnBrk="1" hangingPunct="1">
              <a:buFontTx/>
              <a:buNone/>
              <a:defRPr/>
            </a:pPr>
            <a:endParaRPr lang="en-GB" dirty="0" smtClean="0"/>
          </a:p>
        </p:txBody>
      </p:sp>
      <p:sp>
        <p:nvSpPr>
          <p:cNvPr id="224260" name="Rectangle 4"/>
          <p:cNvSpPr>
            <a:spLocks noChangeArrowheads="1"/>
          </p:cNvSpPr>
          <p:nvPr/>
        </p:nvSpPr>
        <p:spPr bwMode="auto">
          <a:xfrm>
            <a:off x="1828800" y="4495800"/>
            <a:ext cx="5562600" cy="1066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>
              <a:solidFill>
                <a:srgbClr val="0000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rebuchet MS" pitchFamily="34" charset="0"/>
              <a:ea typeface="+mn-ea"/>
              <a:cs typeface="Times New Roman" pitchFamily="18" charset="0"/>
            </a:endParaRPr>
          </a:p>
        </p:txBody>
      </p:sp>
      <p:sp>
        <p:nvSpPr>
          <p:cNvPr id="224261" name="Rectangle 5"/>
          <p:cNvSpPr>
            <a:spLocks noChangeArrowheads="1"/>
          </p:cNvSpPr>
          <p:nvPr/>
        </p:nvSpPr>
        <p:spPr bwMode="auto">
          <a:xfrm>
            <a:off x="1835696" y="5445224"/>
            <a:ext cx="5544616" cy="792088"/>
          </a:xfrm>
          <a:prstGeom prst="rect">
            <a:avLst/>
          </a:prstGeom>
          <a:noFill/>
          <a:ln w="76200" cmpd="tri" algn="ctr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tr-TR">
              <a:latin typeface="Trebuchet MS" pitchFamily="34" charset="0"/>
              <a:ea typeface="+mn-ea"/>
              <a:cs typeface="Times New Roman" pitchFamily="18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1979712" y="1268760"/>
            <a:ext cx="5616624" cy="1872208"/>
          </a:xfrm>
          <a:prstGeom prst="rect">
            <a:avLst/>
          </a:prstGeom>
          <a:solidFill>
            <a:srgbClr val="140587"/>
          </a:solidFill>
          <a:ln>
            <a:solidFill>
              <a:srgbClr val="14058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600" indent="-609600" algn="ctr">
              <a:lnSpc>
                <a:spcPct val="80000"/>
              </a:lnSpc>
              <a:buFont typeface="Arial" pitchFamily="34" charset="0"/>
              <a:buNone/>
              <a:defRPr/>
            </a:pPr>
            <a:r>
              <a:rPr lang="tr-TR" b="1" u="sng" dirty="0" smtClean="0">
                <a:latin typeface="Trebuchet MS" pitchFamily="34" charset="0"/>
              </a:rPr>
              <a:t>ASCUS</a:t>
            </a:r>
          </a:p>
          <a:p>
            <a:pPr>
              <a:lnSpc>
                <a:spcPct val="80000"/>
              </a:lnSpc>
              <a:defRPr/>
            </a:pPr>
            <a:r>
              <a:rPr lang="tr-TR" dirty="0" smtClean="0">
                <a:latin typeface="Trebuchet MS" pitchFamily="34" charset="0"/>
                <a:sym typeface="Wingdings" pitchFamily="2" charset="2"/>
              </a:rPr>
              <a:t>CIN 2,3: % 5-17 </a:t>
            </a:r>
          </a:p>
          <a:p>
            <a:pPr>
              <a:lnSpc>
                <a:spcPct val="80000"/>
              </a:lnSpc>
              <a:defRPr/>
            </a:pPr>
            <a:r>
              <a:rPr lang="tr-TR" dirty="0" smtClean="0">
                <a:latin typeface="Trebuchet MS" pitchFamily="34" charset="0"/>
                <a:sym typeface="Wingdings" pitchFamily="2" charset="2"/>
              </a:rPr>
              <a:t>HR HPV pozitiflik: %50-60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539552" y="6453336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140587"/>
                </a:solidFill>
              </a:rPr>
              <a:t>*Bethesda 2001 </a:t>
            </a:r>
            <a:r>
              <a:rPr lang="en-US" i="1" dirty="0" err="1" smtClean="0">
                <a:solidFill>
                  <a:srgbClr val="140587"/>
                </a:solidFill>
              </a:rPr>
              <a:t>öncesi</a:t>
            </a:r>
            <a:r>
              <a:rPr lang="en-US" i="1" dirty="0" smtClean="0">
                <a:solidFill>
                  <a:srgbClr val="140587"/>
                </a:solidFill>
              </a:rPr>
              <a:t> </a:t>
            </a:r>
            <a:r>
              <a:rPr lang="en-US" i="1" dirty="0" err="1" smtClean="0">
                <a:solidFill>
                  <a:srgbClr val="140587"/>
                </a:solidFill>
              </a:rPr>
              <a:t>sınıflandırmada</a:t>
            </a:r>
            <a:r>
              <a:rPr lang="en-US" i="1" dirty="0" smtClean="0">
                <a:solidFill>
                  <a:srgbClr val="140587"/>
                </a:solidFill>
              </a:rPr>
              <a:t> ASC-US/ASC-H </a:t>
            </a:r>
            <a:r>
              <a:rPr lang="en-US" i="1" dirty="0" err="1" smtClean="0">
                <a:solidFill>
                  <a:srgbClr val="140587"/>
                </a:solidFill>
              </a:rPr>
              <a:t>ayrımı</a:t>
            </a:r>
            <a:r>
              <a:rPr lang="en-US" i="1" dirty="0" smtClean="0">
                <a:solidFill>
                  <a:srgbClr val="140587"/>
                </a:solidFill>
              </a:rPr>
              <a:t> </a:t>
            </a:r>
            <a:r>
              <a:rPr lang="en-US" i="1" dirty="0" err="1" smtClean="0">
                <a:solidFill>
                  <a:srgbClr val="140587"/>
                </a:solidFill>
              </a:rPr>
              <a:t>yokken</a:t>
            </a:r>
            <a:r>
              <a:rPr lang="en-US" i="1" dirty="0" smtClean="0">
                <a:solidFill>
                  <a:srgbClr val="140587"/>
                </a:solidFill>
              </a:rPr>
              <a:t> </a:t>
            </a:r>
            <a:r>
              <a:rPr lang="en-US" i="1" dirty="0" err="1" smtClean="0">
                <a:solidFill>
                  <a:srgbClr val="140587"/>
                </a:solidFill>
              </a:rPr>
              <a:t>başlayan</a:t>
            </a:r>
            <a:r>
              <a:rPr lang="en-US" i="1" dirty="0" smtClean="0">
                <a:solidFill>
                  <a:srgbClr val="140587"/>
                </a:solidFill>
              </a:rPr>
              <a:t> </a:t>
            </a:r>
            <a:r>
              <a:rPr lang="en-US" i="1" dirty="0" err="1" smtClean="0">
                <a:solidFill>
                  <a:srgbClr val="140587"/>
                </a:solidFill>
              </a:rPr>
              <a:t>çalışma</a:t>
            </a:r>
            <a:endParaRPr lang="en-US" i="1" dirty="0">
              <a:solidFill>
                <a:srgbClr val="1405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6397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800000"/>
                </a:solidFill>
              </a:rPr>
              <a:t>&gt;21 yaş ASC-US: </a:t>
            </a:r>
            <a:r>
              <a:rPr lang="tr-TR" dirty="0" err="1" smtClean="0">
                <a:solidFill>
                  <a:srgbClr val="800000"/>
                </a:solidFill>
              </a:rPr>
              <a:t>Triyaj</a:t>
            </a:r>
            <a:r>
              <a:rPr lang="tr-TR" dirty="0" smtClean="0">
                <a:solidFill>
                  <a:srgbClr val="800000"/>
                </a:solidFill>
              </a:rPr>
              <a:t> amaçlı HPV Testi – </a:t>
            </a:r>
            <a:br>
              <a:rPr lang="tr-TR" dirty="0" smtClean="0">
                <a:solidFill>
                  <a:srgbClr val="800000"/>
                </a:solidFill>
              </a:rPr>
            </a:br>
            <a:r>
              <a:rPr lang="tr-TR" dirty="0" smtClean="0">
                <a:solidFill>
                  <a:srgbClr val="800000"/>
                </a:solidFill>
              </a:rPr>
              <a:t>ATHENA HPV Çalışması Sonuçları</a:t>
            </a:r>
            <a:endParaRPr lang="tr-TR" dirty="0">
              <a:solidFill>
                <a:srgbClr val="8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628800"/>
            <a:ext cx="3779912" cy="2836912"/>
          </a:xfrm>
          <a:ln w="38100">
            <a:solidFill>
              <a:srgbClr val="FF0000"/>
            </a:solidFill>
          </a:ln>
        </p:spPr>
        <p:txBody>
          <a:bodyPr>
            <a:normAutofit fontScale="85000" lnSpcReduction="20000"/>
          </a:bodyPr>
          <a:lstStyle/>
          <a:p>
            <a:r>
              <a:rPr lang="tr-TR" sz="2400" dirty="0" smtClean="0">
                <a:solidFill>
                  <a:srgbClr val="140587"/>
                </a:solidFill>
              </a:rPr>
              <a:t>N:47,208, </a:t>
            </a:r>
            <a:r>
              <a:rPr lang="tr-TR" sz="2400" dirty="0" err="1" smtClean="0">
                <a:solidFill>
                  <a:srgbClr val="140587"/>
                </a:solidFill>
              </a:rPr>
              <a:t>prospektif</a:t>
            </a:r>
            <a:r>
              <a:rPr lang="tr-TR" sz="2400" dirty="0" smtClean="0">
                <a:solidFill>
                  <a:srgbClr val="140587"/>
                </a:solidFill>
              </a:rPr>
              <a:t> </a:t>
            </a:r>
            <a:r>
              <a:rPr lang="tr-TR" sz="2400" dirty="0" err="1" smtClean="0">
                <a:solidFill>
                  <a:srgbClr val="140587"/>
                </a:solidFill>
              </a:rPr>
              <a:t>çokmerkezli</a:t>
            </a:r>
            <a:r>
              <a:rPr lang="tr-TR" sz="2400" dirty="0" smtClean="0">
                <a:solidFill>
                  <a:srgbClr val="140587"/>
                </a:solidFill>
              </a:rPr>
              <a:t> ABD </a:t>
            </a:r>
            <a:r>
              <a:rPr lang="tr-TR" sz="2400" dirty="0" err="1" smtClean="0">
                <a:solidFill>
                  <a:srgbClr val="140587"/>
                </a:solidFill>
              </a:rPr>
              <a:t>serviks</a:t>
            </a:r>
            <a:r>
              <a:rPr lang="tr-TR" sz="2400" dirty="0" smtClean="0">
                <a:solidFill>
                  <a:srgbClr val="140587"/>
                </a:solidFill>
              </a:rPr>
              <a:t> kanseri tarama çalışması</a:t>
            </a:r>
          </a:p>
          <a:p>
            <a:r>
              <a:rPr lang="tr-TR" sz="2400" dirty="0" err="1" smtClean="0">
                <a:solidFill>
                  <a:srgbClr val="140587"/>
                </a:solidFill>
              </a:rPr>
              <a:t>Cobas</a:t>
            </a:r>
            <a:r>
              <a:rPr lang="tr-TR" sz="2400" dirty="0" smtClean="0">
                <a:solidFill>
                  <a:srgbClr val="140587"/>
                </a:solidFill>
              </a:rPr>
              <a:t> 4800 HPV Testi (</a:t>
            </a:r>
            <a:r>
              <a:rPr lang="tr-TR" sz="2400" dirty="0" err="1" smtClean="0">
                <a:solidFill>
                  <a:srgbClr val="140587"/>
                </a:solidFill>
              </a:rPr>
              <a:t>Roche</a:t>
            </a:r>
            <a:r>
              <a:rPr lang="tr-TR" sz="2400" dirty="0" smtClean="0">
                <a:solidFill>
                  <a:srgbClr val="140587"/>
                </a:solidFill>
              </a:rPr>
              <a:t>, </a:t>
            </a:r>
            <a:r>
              <a:rPr lang="tr-TR" sz="2400" dirty="0" err="1" smtClean="0">
                <a:solidFill>
                  <a:srgbClr val="140587"/>
                </a:solidFill>
              </a:rPr>
              <a:t>Pleasanton</a:t>
            </a:r>
            <a:r>
              <a:rPr lang="tr-TR" sz="2400" dirty="0" smtClean="0">
                <a:solidFill>
                  <a:srgbClr val="140587"/>
                </a:solidFill>
              </a:rPr>
              <a:t>, CA)</a:t>
            </a:r>
          </a:p>
          <a:p>
            <a:r>
              <a:rPr lang="tr-TR" sz="2400" dirty="0" smtClean="0">
                <a:solidFill>
                  <a:srgbClr val="140587"/>
                </a:solidFill>
              </a:rPr>
              <a:t>Sıvı Bazlı Sitoloji (LBC) + HPV testi ile tarama</a:t>
            </a:r>
          </a:p>
          <a:p>
            <a:r>
              <a:rPr lang="tr-TR" sz="2400" dirty="0" smtClean="0">
                <a:solidFill>
                  <a:srgbClr val="140587"/>
                </a:solidFill>
              </a:rPr>
              <a:t>%4.1 ASC-US</a:t>
            </a:r>
          </a:p>
          <a:p>
            <a:r>
              <a:rPr lang="tr-TR" sz="2400" dirty="0" err="1" smtClean="0">
                <a:solidFill>
                  <a:srgbClr val="140587"/>
                </a:solidFill>
              </a:rPr>
              <a:t>Kolposkopi</a:t>
            </a:r>
            <a:r>
              <a:rPr lang="tr-TR" sz="2400" dirty="0" smtClean="0">
                <a:solidFill>
                  <a:srgbClr val="140587"/>
                </a:solidFill>
              </a:rPr>
              <a:t> + Biyopsiler</a:t>
            </a:r>
          </a:p>
          <a:p>
            <a:pPr lvl="1"/>
            <a:r>
              <a:rPr lang="tr-TR" sz="2000" dirty="0" smtClean="0">
                <a:solidFill>
                  <a:srgbClr val="140587"/>
                </a:solidFill>
              </a:rPr>
              <a:t>ASC-US veya HPV +</a:t>
            </a:r>
            <a:endParaRPr lang="tr-TR" sz="2000" dirty="0">
              <a:solidFill>
                <a:srgbClr val="140587"/>
              </a:solidFill>
            </a:endParaRPr>
          </a:p>
        </p:txBody>
      </p:sp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4797152"/>
            <a:ext cx="7434227" cy="1766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1772816"/>
            <a:ext cx="485775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363072" y="6550223"/>
            <a:ext cx="37809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err="1" smtClean="0">
                <a:solidFill>
                  <a:srgbClr val="140587"/>
                </a:solidFill>
              </a:rPr>
              <a:t>Stoler</a:t>
            </a:r>
            <a:r>
              <a:rPr lang="tr-TR" sz="1400" dirty="0" smtClean="0">
                <a:solidFill>
                  <a:srgbClr val="140587"/>
                </a:solidFill>
              </a:rPr>
              <a:t> M et al </a:t>
            </a:r>
            <a:r>
              <a:rPr lang="tr-TR" sz="1400" dirty="0" err="1" smtClean="0">
                <a:solidFill>
                  <a:srgbClr val="140587"/>
                </a:solidFill>
              </a:rPr>
              <a:t>Am</a:t>
            </a:r>
            <a:r>
              <a:rPr lang="tr-TR" sz="1400" dirty="0" smtClean="0">
                <a:solidFill>
                  <a:srgbClr val="140587"/>
                </a:solidFill>
              </a:rPr>
              <a:t> J </a:t>
            </a:r>
            <a:r>
              <a:rPr lang="tr-TR" sz="1400" dirty="0" err="1" smtClean="0">
                <a:solidFill>
                  <a:srgbClr val="140587"/>
                </a:solidFill>
              </a:rPr>
              <a:t>Clin</a:t>
            </a:r>
            <a:r>
              <a:rPr lang="tr-TR" sz="1400" dirty="0" smtClean="0">
                <a:solidFill>
                  <a:srgbClr val="140587"/>
                </a:solidFill>
              </a:rPr>
              <a:t> </a:t>
            </a:r>
            <a:r>
              <a:rPr lang="tr-TR" sz="1400" dirty="0" err="1" smtClean="0">
                <a:solidFill>
                  <a:srgbClr val="140587"/>
                </a:solidFill>
              </a:rPr>
              <a:t>Pathol</a:t>
            </a:r>
            <a:r>
              <a:rPr lang="tr-TR" sz="1400" dirty="0" smtClean="0">
                <a:solidFill>
                  <a:srgbClr val="140587"/>
                </a:solidFill>
              </a:rPr>
              <a:t> 2011;135:468-475</a:t>
            </a:r>
            <a:endParaRPr lang="tr-TR" sz="1400" dirty="0">
              <a:solidFill>
                <a:srgbClr val="1405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5356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800000"/>
                </a:solidFill>
              </a:rPr>
              <a:t>ASC-US PAP </a:t>
            </a:r>
            <a:r>
              <a:rPr lang="en-US" dirty="0" err="1" smtClean="0">
                <a:solidFill>
                  <a:srgbClr val="800000"/>
                </a:solidFill>
              </a:rPr>
              <a:t>Sonuçları</a:t>
            </a:r>
            <a:r>
              <a:rPr lang="en-US" dirty="0" smtClean="0">
                <a:solidFill>
                  <a:srgbClr val="800000"/>
                </a:solidFill>
              </a:rPr>
              <a:t> &amp; HPV </a:t>
            </a:r>
            <a:r>
              <a:rPr lang="en-US" dirty="0" err="1" smtClean="0">
                <a:solidFill>
                  <a:srgbClr val="800000"/>
                </a:solidFill>
              </a:rPr>
              <a:t>Testi</a:t>
            </a:r>
            <a:r>
              <a:rPr lang="en-US" dirty="0" smtClean="0">
                <a:solidFill>
                  <a:srgbClr val="800000"/>
                </a:solidFill>
              </a:rPr>
              <a:t> </a:t>
            </a:r>
            <a:r>
              <a:rPr lang="en-US" dirty="0" err="1" smtClean="0">
                <a:solidFill>
                  <a:srgbClr val="800000"/>
                </a:solidFill>
              </a:rPr>
              <a:t>Sonucunda</a:t>
            </a:r>
            <a:r>
              <a:rPr lang="en-US" dirty="0" smtClean="0">
                <a:solidFill>
                  <a:srgbClr val="800000"/>
                </a:solidFill>
              </a:rPr>
              <a:t> 5-Yıllık CIN 3+ </a:t>
            </a:r>
            <a:r>
              <a:rPr lang="en-US" dirty="0" err="1" smtClean="0">
                <a:solidFill>
                  <a:srgbClr val="800000"/>
                </a:solidFill>
              </a:rPr>
              <a:t>Riski</a:t>
            </a:r>
            <a:endParaRPr lang="en-US" dirty="0">
              <a:solidFill>
                <a:srgbClr val="800000"/>
              </a:solidFill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rcRect l="-8125" r="-8125"/>
          <a:stretch>
            <a:fillRect/>
          </a:stretch>
        </p:blipFill>
        <p:spPr>
          <a:xfrm>
            <a:off x="467544" y="1700808"/>
            <a:ext cx="8229600" cy="4525963"/>
          </a:xfrm>
          <a:ln w="38100" cmpd="sng">
            <a:solidFill>
              <a:srgbClr val="800000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467544" y="1988840"/>
            <a:ext cx="21602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140587"/>
                </a:solidFill>
              </a:rPr>
              <a:t>KPNC </a:t>
            </a:r>
            <a:r>
              <a:rPr lang="en-US" dirty="0" err="1" smtClean="0">
                <a:solidFill>
                  <a:srgbClr val="140587"/>
                </a:solidFill>
              </a:rPr>
              <a:t>Kohortu</a:t>
            </a:r>
            <a:r>
              <a:rPr lang="en-US" dirty="0" smtClean="0">
                <a:solidFill>
                  <a:srgbClr val="140587"/>
                </a:solidFill>
              </a:rPr>
              <a:t>, </a:t>
            </a:r>
          </a:p>
          <a:p>
            <a:r>
              <a:rPr lang="en-US" dirty="0" smtClean="0">
                <a:solidFill>
                  <a:srgbClr val="140587"/>
                </a:solidFill>
              </a:rPr>
              <a:t>N:962,411</a:t>
            </a:r>
          </a:p>
          <a:p>
            <a:r>
              <a:rPr lang="en-US" dirty="0" smtClean="0">
                <a:solidFill>
                  <a:srgbClr val="140587"/>
                </a:solidFill>
              </a:rPr>
              <a:t>2003-2010 </a:t>
            </a:r>
            <a:r>
              <a:rPr lang="en-US" dirty="0" err="1" smtClean="0">
                <a:solidFill>
                  <a:srgbClr val="140587"/>
                </a:solidFill>
              </a:rPr>
              <a:t>yılları</a:t>
            </a:r>
            <a:endParaRPr lang="en-US" dirty="0">
              <a:solidFill>
                <a:srgbClr val="140587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76256" y="4797152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u="sng" dirty="0" smtClean="0">
                <a:solidFill>
                  <a:srgbClr val="140587"/>
                </a:solidFill>
              </a:rPr>
              <a:t>HPV-PAP-</a:t>
            </a:r>
          </a:p>
          <a:p>
            <a:r>
              <a:rPr lang="en-US" dirty="0" smtClean="0">
                <a:solidFill>
                  <a:srgbClr val="140587"/>
                </a:solidFill>
              </a:rPr>
              <a:t> CIN3+ </a:t>
            </a:r>
            <a:r>
              <a:rPr lang="en-US" dirty="0" err="1" smtClean="0">
                <a:solidFill>
                  <a:srgbClr val="140587"/>
                </a:solidFill>
              </a:rPr>
              <a:t>Riski</a:t>
            </a:r>
            <a:r>
              <a:rPr lang="en-US" dirty="0" smtClean="0">
                <a:solidFill>
                  <a:srgbClr val="140587"/>
                </a:solidFill>
              </a:rPr>
              <a:t>:%0.08</a:t>
            </a:r>
            <a:endParaRPr lang="en-US" dirty="0">
              <a:solidFill>
                <a:srgbClr val="140587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47864" y="6381328"/>
            <a:ext cx="5688632" cy="369332"/>
          </a:xfrm>
          <a:prstGeom prst="rect">
            <a:avLst/>
          </a:prstGeom>
          <a:noFill/>
          <a:ln w="38100" cmpd="sng">
            <a:solidFill>
              <a:srgbClr val="140587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 smtClean="0"/>
              <a:t>Katki</a:t>
            </a:r>
            <a:r>
              <a:rPr lang="en-US" dirty="0" smtClean="0"/>
              <a:t> HA, et al. J Lower Genital Tract Dis 2013;17:5,S36-S42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87643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800000"/>
                </a:solidFill>
              </a:rPr>
              <a:t>ASC-US </a:t>
            </a:r>
            <a:r>
              <a:rPr lang="en-US" dirty="0" err="1" smtClean="0">
                <a:solidFill>
                  <a:srgbClr val="800000"/>
                </a:solidFill>
              </a:rPr>
              <a:t>Yönetimi</a:t>
            </a:r>
            <a:endParaRPr lang="en-US" dirty="0">
              <a:solidFill>
                <a:srgbClr val="800000"/>
              </a:solidFill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rcRect t="-14624" b="-14624"/>
          <a:stretch>
            <a:fillRect/>
          </a:stretch>
        </p:blipFill>
        <p:spPr>
          <a:ln w="38100" cmpd="sng">
            <a:solidFill>
              <a:srgbClr val="800000"/>
            </a:solidFill>
          </a:ln>
        </p:spPr>
      </p:pic>
    </p:spTree>
    <p:extLst>
      <p:ext uri="{BB962C8B-B14F-4D97-AF65-F5344CB8AC3E}">
        <p14:creationId xmlns:p14="http://schemas.microsoft.com/office/powerpoint/2010/main" val="27241601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800000"/>
                </a:solidFill>
              </a:rPr>
              <a:t>Özel</a:t>
            </a:r>
            <a:r>
              <a:rPr lang="en-US" dirty="0" smtClean="0">
                <a:solidFill>
                  <a:srgbClr val="800000"/>
                </a:solidFill>
              </a:rPr>
              <a:t> </a:t>
            </a:r>
            <a:r>
              <a:rPr lang="en-US" dirty="0" err="1" smtClean="0">
                <a:solidFill>
                  <a:srgbClr val="800000"/>
                </a:solidFill>
              </a:rPr>
              <a:t>Gruplarda</a:t>
            </a:r>
            <a:r>
              <a:rPr lang="en-US" dirty="0" smtClean="0">
                <a:solidFill>
                  <a:srgbClr val="800000"/>
                </a:solidFill>
              </a:rPr>
              <a:t> ASC-US </a:t>
            </a:r>
            <a:r>
              <a:rPr lang="en-US" dirty="0" err="1" smtClean="0">
                <a:solidFill>
                  <a:srgbClr val="800000"/>
                </a:solidFill>
              </a:rPr>
              <a:t>Yönetimi</a:t>
            </a:r>
            <a:endParaRPr lang="en-US" dirty="0">
              <a:solidFill>
                <a:srgbClr val="8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8219256" cy="2260848"/>
          </a:xfr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US" b="1" u="sng" dirty="0" smtClean="0">
                <a:solidFill>
                  <a:srgbClr val="140587"/>
                </a:solidFill>
              </a:rPr>
              <a:t>GEBELERDE</a:t>
            </a:r>
          </a:p>
          <a:p>
            <a:pPr lvl="1"/>
            <a:r>
              <a:rPr lang="en-US" dirty="0" err="1" smtClean="0">
                <a:solidFill>
                  <a:srgbClr val="140587"/>
                </a:solidFill>
              </a:rPr>
              <a:t>Gebe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olmayanlarla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benzer</a:t>
            </a:r>
            <a:r>
              <a:rPr lang="en-US" dirty="0" smtClean="0">
                <a:solidFill>
                  <a:srgbClr val="140587"/>
                </a:solidFill>
              </a:rPr>
              <a:t>, </a:t>
            </a:r>
            <a:r>
              <a:rPr lang="en-US" dirty="0" err="1" smtClean="0">
                <a:solidFill>
                  <a:srgbClr val="140587"/>
                </a:solidFill>
              </a:rPr>
              <a:t>ancak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kolposkopi</a:t>
            </a:r>
            <a:r>
              <a:rPr lang="en-US" dirty="0" smtClean="0">
                <a:solidFill>
                  <a:srgbClr val="140587"/>
                </a:solidFill>
              </a:rPr>
              <a:t> postpartum 6. </a:t>
            </a:r>
            <a:r>
              <a:rPr lang="en-US" dirty="0" err="1" smtClean="0">
                <a:solidFill>
                  <a:srgbClr val="140587"/>
                </a:solidFill>
              </a:rPr>
              <a:t>haftaya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ertelenebilir</a:t>
            </a:r>
            <a:endParaRPr lang="en-US" dirty="0" smtClean="0">
              <a:solidFill>
                <a:srgbClr val="140587"/>
              </a:solidFill>
            </a:endParaRPr>
          </a:p>
          <a:p>
            <a:pPr lvl="1"/>
            <a:r>
              <a:rPr lang="en-US" dirty="0" smtClean="0">
                <a:solidFill>
                  <a:srgbClr val="140587"/>
                </a:solidFill>
              </a:rPr>
              <a:t>ECC </a:t>
            </a:r>
            <a:r>
              <a:rPr lang="en-US" dirty="0" err="1" smtClean="0">
                <a:solidFill>
                  <a:srgbClr val="140587"/>
                </a:solidFill>
              </a:rPr>
              <a:t>yapılmamalı</a:t>
            </a:r>
            <a:endParaRPr lang="en-US" dirty="0" smtClean="0">
              <a:solidFill>
                <a:srgbClr val="140587"/>
              </a:solidFill>
            </a:endParaRPr>
          </a:p>
          <a:p>
            <a:pPr lvl="1"/>
            <a:r>
              <a:rPr lang="en-US" dirty="0" err="1" smtClean="0">
                <a:solidFill>
                  <a:srgbClr val="140587"/>
                </a:solidFill>
              </a:rPr>
              <a:t>Kolposkopik</a:t>
            </a:r>
            <a:r>
              <a:rPr lang="en-US" dirty="0" smtClean="0">
                <a:solidFill>
                  <a:srgbClr val="140587"/>
                </a:solidFill>
              </a:rPr>
              <a:t>, </a:t>
            </a:r>
            <a:r>
              <a:rPr lang="en-US" dirty="0" err="1" smtClean="0">
                <a:solidFill>
                  <a:srgbClr val="140587"/>
                </a:solidFill>
              </a:rPr>
              <a:t>histolojik</a:t>
            </a:r>
            <a:r>
              <a:rPr lang="en-US" dirty="0" smtClean="0">
                <a:solidFill>
                  <a:srgbClr val="140587"/>
                </a:solidFill>
              </a:rPr>
              <a:t> CIN2+ </a:t>
            </a:r>
            <a:r>
              <a:rPr lang="en-US" dirty="0" err="1" smtClean="0">
                <a:solidFill>
                  <a:srgbClr val="140587"/>
                </a:solidFill>
              </a:rPr>
              <a:t>şüphesi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olmayanlarda</a:t>
            </a:r>
            <a:r>
              <a:rPr lang="en-US" dirty="0" smtClean="0">
                <a:solidFill>
                  <a:srgbClr val="140587"/>
                </a:solidFill>
              </a:rPr>
              <a:t>, postpartum </a:t>
            </a:r>
            <a:r>
              <a:rPr lang="en-US" dirty="0" err="1" smtClean="0">
                <a:solidFill>
                  <a:srgbClr val="140587"/>
                </a:solidFill>
              </a:rPr>
              <a:t>takip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önerilir</a:t>
            </a:r>
            <a:endParaRPr lang="en-US" dirty="0" smtClean="0">
              <a:solidFill>
                <a:srgbClr val="140587"/>
              </a:solidFill>
            </a:endParaRPr>
          </a:p>
          <a:p>
            <a:pPr marL="457200" lvl="1" indent="0">
              <a:buNone/>
            </a:pPr>
            <a:endParaRPr lang="en-US" dirty="0">
              <a:solidFill>
                <a:srgbClr val="140587"/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547664" y="4005064"/>
            <a:ext cx="6285384" cy="2736304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u="sng" dirty="0" smtClean="0">
                <a:solidFill>
                  <a:srgbClr val="140587"/>
                </a:solidFill>
              </a:rPr>
              <a:t>POSTMENOPOZAL HASTALAR</a:t>
            </a:r>
          </a:p>
          <a:p>
            <a:pPr lvl="1"/>
            <a:r>
              <a:rPr lang="en-US" dirty="0" err="1" smtClean="0">
                <a:solidFill>
                  <a:srgbClr val="140587"/>
                </a:solidFill>
              </a:rPr>
              <a:t>Genel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toplumla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aynı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şekilde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yönetilir</a:t>
            </a:r>
            <a:endParaRPr lang="en-US" dirty="0" smtClean="0">
              <a:solidFill>
                <a:srgbClr val="140587"/>
              </a:solidFill>
            </a:endParaRPr>
          </a:p>
          <a:p>
            <a:pPr marL="0" indent="0" algn="ctr">
              <a:buNone/>
            </a:pPr>
            <a:r>
              <a:rPr lang="en-US" b="1" u="sng" dirty="0" smtClean="0">
                <a:solidFill>
                  <a:srgbClr val="140587"/>
                </a:solidFill>
              </a:rPr>
              <a:t>65 </a:t>
            </a:r>
            <a:r>
              <a:rPr lang="en-US" b="1" u="sng" dirty="0" err="1" smtClean="0">
                <a:solidFill>
                  <a:srgbClr val="140587"/>
                </a:solidFill>
              </a:rPr>
              <a:t>yaş</a:t>
            </a:r>
            <a:r>
              <a:rPr lang="en-US" b="1" u="sng" dirty="0" smtClean="0">
                <a:solidFill>
                  <a:srgbClr val="140587"/>
                </a:solidFill>
              </a:rPr>
              <a:t> </a:t>
            </a:r>
            <a:r>
              <a:rPr lang="en-US" b="1" u="sng" dirty="0" err="1" smtClean="0">
                <a:solidFill>
                  <a:srgbClr val="140587"/>
                </a:solidFill>
              </a:rPr>
              <a:t>ve</a:t>
            </a:r>
            <a:r>
              <a:rPr lang="en-US" b="1" u="sng" dirty="0" smtClean="0">
                <a:solidFill>
                  <a:srgbClr val="140587"/>
                </a:solidFill>
              </a:rPr>
              <a:t> </a:t>
            </a:r>
            <a:r>
              <a:rPr lang="en-US" b="1" u="sng" dirty="0" err="1" smtClean="0">
                <a:solidFill>
                  <a:srgbClr val="140587"/>
                </a:solidFill>
              </a:rPr>
              <a:t>ötesi</a:t>
            </a:r>
            <a:endParaRPr lang="en-US" b="1" u="sng" dirty="0" smtClean="0">
              <a:solidFill>
                <a:srgbClr val="140587"/>
              </a:solidFill>
            </a:endParaRPr>
          </a:p>
          <a:p>
            <a:pPr lvl="1"/>
            <a:r>
              <a:rPr lang="en-US" dirty="0" err="1" smtClean="0">
                <a:solidFill>
                  <a:srgbClr val="140587"/>
                </a:solidFill>
              </a:rPr>
              <a:t>Genel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toplumla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aynı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şekilde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yönetilir</a:t>
            </a:r>
            <a:r>
              <a:rPr lang="en-US" dirty="0" smtClean="0">
                <a:solidFill>
                  <a:srgbClr val="140587"/>
                </a:solidFill>
              </a:rPr>
              <a:t>, </a:t>
            </a:r>
            <a:r>
              <a:rPr lang="en-US" dirty="0" err="1" smtClean="0">
                <a:solidFill>
                  <a:srgbClr val="140587"/>
                </a:solidFill>
              </a:rPr>
              <a:t>ancak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taramadan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çıkarılma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aşamasında</a:t>
            </a:r>
            <a:r>
              <a:rPr lang="en-US" dirty="0" smtClean="0">
                <a:solidFill>
                  <a:srgbClr val="140587"/>
                </a:solidFill>
              </a:rPr>
              <a:t> HPV- ASC-US </a:t>
            </a:r>
            <a:r>
              <a:rPr lang="en-US" dirty="0" err="1" smtClean="0">
                <a:solidFill>
                  <a:srgbClr val="140587"/>
                </a:solidFill>
              </a:rPr>
              <a:t>anormal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kabul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edilmeli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ve</a:t>
            </a:r>
            <a:r>
              <a:rPr lang="en-US" dirty="0" smtClean="0">
                <a:solidFill>
                  <a:srgbClr val="140587"/>
                </a:solidFill>
              </a:rPr>
              <a:t> 1 </a:t>
            </a:r>
            <a:r>
              <a:rPr lang="en-US" dirty="0" err="1" smtClean="0">
                <a:solidFill>
                  <a:srgbClr val="140587"/>
                </a:solidFill>
              </a:rPr>
              <a:t>yıl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sonra</a:t>
            </a:r>
            <a:r>
              <a:rPr lang="en-US" dirty="0" smtClean="0">
                <a:solidFill>
                  <a:srgbClr val="140587"/>
                </a:solidFill>
              </a:rPr>
              <a:t> Co-test </a:t>
            </a:r>
            <a:r>
              <a:rPr lang="en-US" dirty="0" err="1" smtClean="0">
                <a:solidFill>
                  <a:srgbClr val="140587"/>
                </a:solidFill>
              </a:rPr>
              <a:t>veya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sitoloji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ile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takip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edilmelidirler</a:t>
            </a:r>
            <a:endParaRPr lang="en-US" dirty="0" smtClean="0">
              <a:solidFill>
                <a:srgbClr val="140587"/>
              </a:solidFill>
            </a:endParaRPr>
          </a:p>
          <a:p>
            <a:pPr marL="457200" lvl="1" indent="0">
              <a:buFont typeface="Arial" pitchFamily="34" charset="0"/>
              <a:buNone/>
            </a:pPr>
            <a:endParaRPr lang="en-US" dirty="0">
              <a:solidFill>
                <a:srgbClr val="1405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3120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800000"/>
                </a:solidFill>
              </a:rPr>
              <a:t>LSIL</a:t>
            </a:r>
            <a:endParaRPr lang="en-US" dirty="0">
              <a:solidFill>
                <a:srgbClr val="8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4653136"/>
            <a:ext cx="3024336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140587"/>
                </a:solidFill>
              </a:rPr>
              <a:t>LSIL </a:t>
            </a:r>
            <a:r>
              <a:rPr lang="en-US" sz="2400" dirty="0" err="1" smtClean="0">
                <a:solidFill>
                  <a:srgbClr val="140587"/>
                </a:solidFill>
              </a:rPr>
              <a:t>doğal</a:t>
            </a:r>
            <a:r>
              <a:rPr lang="en-US" sz="2400" dirty="0" smtClean="0">
                <a:solidFill>
                  <a:srgbClr val="140587"/>
                </a:solidFill>
              </a:rPr>
              <a:t> </a:t>
            </a:r>
            <a:r>
              <a:rPr lang="en-US" sz="2400" dirty="0" err="1" smtClean="0">
                <a:solidFill>
                  <a:srgbClr val="140587"/>
                </a:solidFill>
              </a:rPr>
              <a:t>seyri</a:t>
            </a:r>
            <a:r>
              <a:rPr lang="en-US" sz="2400" dirty="0" smtClean="0">
                <a:solidFill>
                  <a:srgbClr val="140587"/>
                </a:solidFill>
              </a:rPr>
              <a:t> </a:t>
            </a:r>
          </a:p>
          <a:p>
            <a:pPr algn="ctr"/>
            <a:r>
              <a:rPr lang="en-US" sz="2400" dirty="0" smtClean="0">
                <a:solidFill>
                  <a:srgbClr val="140587"/>
                </a:solidFill>
              </a:rPr>
              <a:t>HPV+ ASC-</a:t>
            </a:r>
            <a:r>
              <a:rPr lang="en-US" sz="2400" dirty="0" err="1" smtClean="0">
                <a:solidFill>
                  <a:srgbClr val="140587"/>
                </a:solidFill>
              </a:rPr>
              <a:t>US’a</a:t>
            </a:r>
            <a:r>
              <a:rPr lang="en-US" sz="2400" dirty="0" smtClean="0">
                <a:solidFill>
                  <a:srgbClr val="140587"/>
                </a:solidFill>
              </a:rPr>
              <a:t> </a:t>
            </a:r>
            <a:r>
              <a:rPr lang="en-US" sz="2400" dirty="0" err="1" smtClean="0">
                <a:solidFill>
                  <a:srgbClr val="140587"/>
                </a:solidFill>
              </a:rPr>
              <a:t>benzer</a:t>
            </a:r>
            <a:endParaRPr lang="en-US" sz="2400" dirty="0" smtClean="0">
              <a:solidFill>
                <a:srgbClr val="140587"/>
              </a:solidFill>
            </a:endParaRPr>
          </a:p>
          <a:p>
            <a:pPr algn="r"/>
            <a:endParaRPr lang="en-US" sz="2400" dirty="0" smtClean="0">
              <a:solidFill>
                <a:srgbClr val="140587"/>
              </a:solidFill>
            </a:endParaRPr>
          </a:p>
          <a:p>
            <a:pPr algn="r"/>
            <a:r>
              <a:rPr lang="en-US" sz="2400" dirty="0" smtClean="0">
                <a:solidFill>
                  <a:srgbClr val="140587"/>
                </a:solidFill>
              </a:rPr>
              <a:t>ALTS, 2003</a:t>
            </a:r>
            <a:endParaRPr lang="en-US" sz="2400" dirty="0">
              <a:solidFill>
                <a:srgbClr val="140587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24128" y="4653136"/>
            <a:ext cx="3024336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140587"/>
                </a:solidFill>
              </a:rPr>
              <a:t>LSIL: 21-24 </a:t>
            </a:r>
            <a:r>
              <a:rPr lang="en-US" sz="2400" dirty="0" err="1" smtClean="0">
                <a:solidFill>
                  <a:srgbClr val="140587"/>
                </a:solidFill>
              </a:rPr>
              <a:t>yaşlarında</a:t>
            </a:r>
            <a:r>
              <a:rPr lang="en-US" sz="2400" dirty="0" smtClean="0">
                <a:solidFill>
                  <a:srgbClr val="140587"/>
                </a:solidFill>
              </a:rPr>
              <a:t>, CIN3+ </a:t>
            </a:r>
            <a:r>
              <a:rPr lang="en-US" sz="2400" dirty="0" err="1" smtClean="0">
                <a:solidFill>
                  <a:srgbClr val="140587"/>
                </a:solidFill>
              </a:rPr>
              <a:t>riski</a:t>
            </a:r>
            <a:r>
              <a:rPr lang="en-US" sz="2400" dirty="0" smtClean="0">
                <a:solidFill>
                  <a:srgbClr val="140587"/>
                </a:solidFill>
              </a:rPr>
              <a:t> </a:t>
            </a:r>
            <a:r>
              <a:rPr lang="en-US" sz="2400" dirty="0" err="1" smtClean="0">
                <a:solidFill>
                  <a:srgbClr val="140587"/>
                </a:solidFill>
              </a:rPr>
              <a:t>ileri</a:t>
            </a:r>
            <a:r>
              <a:rPr lang="en-US" sz="2400" dirty="0" smtClean="0">
                <a:solidFill>
                  <a:srgbClr val="140587"/>
                </a:solidFill>
              </a:rPr>
              <a:t> </a:t>
            </a:r>
            <a:r>
              <a:rPr lang="en-US" sz="2400" dirty="0" err="1" smtClean="0">
                <a:solidFill>
                  <a:srgbClr val="140587"/>
                </a:solidFill>
              </a:rPr>
              <a:t>yaşlara</a:t>
            </a:r>
            <a:r>
              <a:rPr lang="en-US" sz="2400" dirty="0" smtClean="0">
                <a:solidFill>
                  <a:srgbClr val="140587"/>
                </a:solidFill>
              </a:rPr>
              <a:t> </a:t>
            </a:r>
            <a:r>
              <a:rPr lang="en-US" sz="2400" dirty="0" err="1" smtClean="0">
                <a:solidFill>
                  <a:srgbClr val="140587"/>
                </a:solidFill>
              </a:rPr>
              <a:t>göre</a:t>
            </a:r>
            <a:r>
              <a:rPr lang="en-US" sz="2400" dirty="0" smtClean="0">
                <a:solidFill>
                  <a:srgbClr val="140587"/>
                </a:solidFill>
              </a:rPr>
              <a:t> </a:t>
            </a:r>
            <a:r>
              <a:rPr lang="en-US" sz="2400" dirty="0" err="1" smtClean="0">
                <a:solidFill>
                  <a:srgbClr val="140587"/>
                </a:solidFill>
              </a:rPr>
              <a:t>daha</a:t>
            </a:r>
            <a:r>
              <a:rPr lang="en-US" sz="2400" dirty="0" smtClean="0">
                <a:solidFill>
                  <a:srgbClr val="140587"/>
                </a:solidFill>
              </a:rPr>
              <a:t> </a:t>
            </a:r>
            <a:r>
              <a:rPr lang="en-US" sz="2400" dirty="0" err="1" smtClean="0">
                <a:solidFill>
                  <a:srgbClr val="140587"/>
                </a:solidFill>
              </a:rPr>
              <a:t>düşük</a:t>
            </a:r>
            <a:endParaRPr lang="en-US" sz="2400" dirty="0" smtClean="0">
              <a:solidFill>
                <a:srgbClr val="140587"/>
              </a:solidFill>
            </a:endParaRPr>
          </a:p>
          <a:p>
            <a:pPr algn="r"/>
            <a:r>
              <a:rPr lang="en-US" sz="2400" dirty="0" smtClean="0">
                <a:solidFill>
                  <a:srgbClr val="140587"/>
                </a:solidFill>
              </a:rPr>
              <a:t>KPNC, 2013</a:t>
            </a:r>
            <a:endParaRPr lang="en-US" sz="2400" dirty="0">
              <a:solidFill>
                <a:srgbClr val="140587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91880" y="1916832"/>
            <a:ext cx="3240360" cy="20005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u="sng" dirty="0" smtClean="0">
                <a:solidFill>
                  <a:srgbClr val="140587"/>
                </a:solidFill>
              </a:rPr>
              <a:t>LSIL</a:t>
            </a:r>
          </a:p>
          <a:p>
            <a:pPr algn="ctr"/>
            <a:r>
              <a:rPr lang="en-US" sz="3200" dirty="0" smtClean="0">
                <a:solidFill>
                  <a:srgbClr val="140587"/>
                </a:solidFill>
              </a:rPr>
              <a:t>CIN 2+ </a:t>
            </a:r>
            <a:r>
              <a:rPr lang="en-US" sz="3200" dirty="0" err="1" smtClean="0">
                <a:solidFill>
                  <a:srgbClr val="140587"/>
                </a:solidFill>
              </a:rPr>
              <a:t>Riski</a:t>
            </a:r>
            <a:endParaRPr lang="en-US" sz="3200" dirty="0" smtClean="0">
              <a:solidFill>
                <a:srgbClr val="140587"/>
              </a:solidFill>
            </a:endParaRPr>
          </a:p>
          <a:p>
            <a:pPr algn="ctr"/>
            <a:r>
              <a:rPr lang="en-US" sz="3200" dirty="0" smtClean="0">
                <a:solidFill>
                  <a:srgbClr val="140587"/>
                </a:solidFill>
              </a:rPr>
              <a:t>%15-28</a:t>
            </a:r>
          </a:p>
          <a:p>
            <a:pPr algn="ctr"/>
            <a:r>
              <a:rPr lang="en-US" sz="1400" dirty="0" smtClean="0">
                <a:solidFill>
                  <a:srgbClr val="140587"/>
                </a:solidFill>
              </a:rPr>
              <a:t>Cox JT, et </a:t>
            </a:r>
            <a:r>
              <a:rPr lang="en-US" sz="1400" dirty="0" err="1" smtClean="0">
                <a:solidFill>
                  <a:srgbClr val="140587"/>
                </a:solidFill>
              </a:rPr>
              <a:t>al.ALTS</a:t>
            </a:r>
            <a:r>
              <a:rPr lang="en-US" sz="1400" dirty="0" smtClean="0">
                <a:solidFill>
                  <a:srgbClr val="140587"/>
                </a:solidFill>
              </a:rPr>
              <a:t>. Am J </a:t>
            </a:r>
            <a:r>
              <a:rPr lang="en-US" sz="1400" dirty="0" err="1" smtClean="0">
                <a:solidFill>
                  <a:srgbClr val="140587"/>
                </a:solidFill>
              </a:rPr>
              <a:t>Obstet</a:t>
            </a:r>
            <a:r>
              <a:rPr lang="en-US" sz="1400" dirty="0" smtClean="0">
                <a:solidFill>
                  <a:srgbClr val="140587"/>
                </a:solidFill>
              </a:rPr>
              <a:t> </a:t>
            </a:r>
            <a:r>
              <a:rPr lang="en-US" sz="1400" dirty="0" err="1" smtClean="0">
                <a:solidFill>
                  <a:srgbClr val="140587"/>
                </a:solidFill>
              </a:rPr>
              <a:t>Gynecol</a:t>
            </a:r>
            <a:r>
              <a:rPr lang="en-US" sz="1400" dirty="0" smtClean="0">
                <a:solidFill>
                  <a:srgbClr val="140587"/>
                </a:solidFill>
              </a:rPr>
              <a:t> 2003;188:1406-12</a:t>
            </a:r>
            <a:endParaRPr lang="en-US" sz="1400" dirty="0">
              <a:solidFill>
                <a:srgbClr val="1405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8414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800000"/>
                </a:solidFill>
              </a:rPr>
              <a:t>LSIL</a:t>
            </a:r>
            <a:r>
              <a:rPr lang="en-US" dirty="0" smtClean="0">
                <a:solidFill>
                  <a:srgbClr val="140587"/>
                </a:solidFill>
              </a:rPr>
              <a:t/>
            </a:r>
            <a:br>
              <a:rPr lang="en-US" dirty="0" smtClean="0">
                <a:solidFill>
                  <a:srgbClr val="140587"/>
                </a:solidFill>
              </a:rPr>
            </a:br>
            <a:r>
              <a:rPr lang="en-US" dirty="0" err="1" smtClean="0">
                <a:solidFill>
                  <a:srgbClr val="140587"/>
                </a:solidFill>
              </a:rPr>
              <a:t>Anormal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Sitoloji</a:t>
            </a:r>
            <a:r>
              <a:rPr lang="en-US" dirty="0" smtClean="0">
                <a:solidFill>
                  <a:srgbClr val="140587"/>
                </a:solidFill>
              </a:rPr>
              <a:t> HR HPV </a:t>
            </a:r>
            <a:r>
              <a:rPr lang="en-US" dirty="0" err="1" smtClean="0">
                <a:solidFill>
                  <a:srgbClr val="140587"/>
                </a:solidFill>
              </a:rPr>
              <a:t>Pozitiflik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Oranları</a:t>
            </a:r>
            <a:endParaRPr lang="en-US" dirty="0">
              <a:solidFill>
                <a:srgbClr val="140587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-1060" r="139" b="857"/>
          <a:stretch/>
        </p:blipFill>
        <p:spPr>
          <a:xfrm>
            <a:off x="683568" y="1772816"/>
            <a:ext cx="5267707" cy="4147060"/>
          </a:xfrm>
          <a:ln w="38100" cmpd="sng">
            <a:solidFill>
              <a:srgbClr val="80000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1547664" y="6093296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140587"/>
                </a:solidFill>
              </a:rPr>
              <a:t>KPNC Cohort, 2003-2010</a:t>
            </a:r>
            <a:endParaRPr lang="en-US" sz="2400" dirty="0">
              <a:solidFill>
                <a:srgbClr val="140587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6084168" y="2276872"/>
            <a:ext cx="3044271" cy="2374523"/>
            <a:chOff x="6084168" y="2276872"/>
            <a:chExt cx="3044271" cy="2374523"/>
          </a:xfrm>
        </p:grpSpPr>
        <p:sp>
          <p:nvSpPr>
            <p:cNvPr id="6" name="Rectangle 5"/>
            <p:cNvSpPr/>
            <p:nvPr/>
          </p:nvSpPr>
          <p:spPr>
            <a:xfrm>
              <a:off x="6084168" y="2276872"/>
              <a:ext cx="2915816" cy="1661993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tr-TR" sz="54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LSIL</a:t>
              </a:r>
              <a:r>
                <a:rPr lang="tr-TR" sz="40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sym typeface="Wingdings"/>
                </a:rPr>
                <a:t></a:t>
              </a:r>
              <a:r>
                <a:rPr lang="tr-TR" sz="48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sym typeface="Wingdings"/>
                </a:rPr>
                <a:t>%77 HPV+</a:t>
              </a:r>
              <a:endParaRPr lang="tr-TR" sz="4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176111" y="4005064"/>
              <a:ext cx="29523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 smtClean="0">
                  <a:solidFill>
                    <a:srgbClr val="140587"/>
                  </a:solidFill>
                </a:rPr>
                <a:t>Arbyn</a:t>
              </a:r>
              <a:r>
                <a:rPr lang="en-US" dirty="0" smtClean="0">
                  <a:solidFill>
                    <a:srgbClr val="140587"/>
                  </a:solidFill>
                </a:rPr>
                <a:t> M, et al. Meta-Analysis, Vaccine 2006</a:t>
              </a:r>
              <a:endParaRPr lang="en-US" dirty="0">
                <a:solidFill>
                  <a:srgbClr val="140587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98853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7664" y="260648"/>
            <a:ext cx="7139136" cy="1152128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800000"/>
                </a:solidFill>
              </a:rPr>
              <a:t/>
            </a:r>
            <a:br>
              <a:rPr lang="en-US" dirty="0" smtClean="0">
                <a:solidFill>
                  <a:srgbClr val="800000"/>
                </a:solidFill>
              </a:rPr>
            </a:br>
            <a:r>
              <a:rPr lang="en-US" dirty="0" smtClean="0">
                <a:solidFill>
                  <a:srgbClr val="800000"/>
                </a:solidFill>
              </a:rPr>
              <a:t>LSIL</a:t>
            </a:r>
            <a:br>
              <a:rPr lang="en-US" dirty="0" smtClean="0">
                <a:solidFill>
                  <a:srgbClr val="800000"/>
                </a:solidFill>
              </a:rPr>
            </a:br>
            <a:endParaRPr lang="en-US" dirty="0">
              <a:solidFill>
                <a:srgbClr val="140587"/>
              </a:solidFill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-953" r="-1595" b="315"/>
          <a:stretch/>
        </p:blipFill>
        <p:spPr>
          <a:xfrm>
            <a:off x="278792" y="1856165"/>
            <a:ext cx="5126681" cy="4165123"/>
          </a:xfrm>
          <a:ln w="38100" cmpd="sng">
            <a:solidFill>
              <a:srgbClr val="800000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5868144" y="2636912"/>
            <a:ext cx="3024336" cy="267765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u="sng" dirty="0" smtClean="0"/>
              <a:t>CIN3+ RİSKİ</a:t>
            </a:r>
          </a:p>
          <a:p>
            <a:pPr algn="ctr"/>
            <a:endParaRPr lang="en-US" sz="2400" u="sng" dirty="0" smtClean="0"/>
          </a:p>
          <a:p>
            <a:pPr algn="ctr"/>
            <a:r>
              <a:rPr lang="en-US" sz="2400" dirty="0"/>
              <a:t>HPV NEGATİF LSIL </a:t>
            </a:r>
            <a:endParaRPr lang="en-US" sz="2400" dirty="0" smtClean="0"/>
          </a:p>
          <a:p>
            <a:pPr algn="ctr"/>
            <a:r>
              <a:rPr lang="en-US" sz="2400" i="1" dirty="0" err="1" smtClean="0"/>
              <a:t>vs</a:t>
            </a:r>
            <a:r>
              <a:rPr lang="en-US" sz="2400" dirty="0" smtClean="0"/>
              <a:t> </a:t>
            </a:r>
          </a:p>
          <a:p>
            <a:pPr algn="ctr"/>
            <a:r>
              <a:rPr lang="en-US" sz="2400" dirty="0" smtClean="0"/>
              <a:t>ASC-US </a:t>
            </a:r>
          </a:p>
          <a:p>
            <a:pPr algn="ctr"/>
            <a:endParaRPr lang="en-US" sz="2400" dirty="0" smtClean="0"/>
          </a:p>
          <a:p>
            <a:pPr algn="ctr"/>
            <a:r>
              <a:rPr lang="en-US" sz="2400" dirty="0" smtClean="0"/>
              <a:t>BENZER RİSK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1043608" y="6165304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140587"/>
                </a:solidFill>
              </a:rPr>
              <a:t>KPNC Cohort, 2003-2010</a:t>
            </a:r>
            <a:endParaRPr lang="en-US" sz="2400" dirty="0">
              <a:solidFill>
                <a:srgbClr val="140587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484784"/>
            <a:ext cx="7416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140587"/>
                </a:solidFill>
              </a:rPr>
              <a:t>30-64 </a:t>
            </a:r>
            <a:r>
              <a:rPr lang="en-US" dirty="0" err="1">
                <a:solidFill>
                  <a:srgbClr val="140587"/>
                </a:solidFill>
              </a:rPr>
              <a:t>yaş</a:t>
            </a:r>
            <a:r>
              <a:rPr lang="en-US" dirty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Başlangıç</a:t>
            </a:r>
            <a:r>
              <a:rPr lang="en-US" dirty="0" smtClean="0">
                <a:solidFill>
                  <a:srgbClr val="140587"/>
                </a:solidFill>
              </a:rPr>
              <a:t>  </a:t>
            </a:r>
            <a:r>
              <a:rPr lang="en-US" dirty="0">
                <a:solidFill>
                  <a:srgbClr val="140587"/>
                </a:solidFill>
              </a:rPr>
              <a:t>PAP &amp; HPV </a:t>
            </a:r>
            <a:r>
              <a:rPr lang="en-US" dirty="0" err="1">
                <a:solidFill>
                  <a:srgbClr val="140587"/>
                </a:solidFill>
              </a:rPr>
              <a:t>vs</a:t>
            </a:r>
            <a:r>
              <a:rPr lang="en-US" dirty="0">
                <a:solidFill>
                  <a:srgbClr val="140587"/>
                </a:solidFill>
              </a:rPr>
              <a:t> 5 </a:t>
            </a:r>
            <a:r>
              <a:rPr lang="en-US" dirty="0" err="1">
                <a:solidFill>
                  <a:srgbClr val="140587"/>
                </a:solidFill>
              </a:rPr>
              <a:t>yıllık</a:t>
            </a:r>
            <a:r>
              <a:rPr lang="en-US" dirty="0">
                <a:solidFill>
                  <a:srgbClr val="140587"/>
                </a:solidFill>
              </a:rPr>
              <a:t> CIN </a:t>
            </a:r>
            <a:r>
              <a:rPr lang="en-US" dirty="0" err="1" smtClean="0">
                <a:solidFill>
                  <a:srgbClr val="140587"/>
                </a:solidFill>
              </a:rPr>
              <a:t>Riski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37996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800000"/>
                </a:solidFill>
              </a:rPr>
              <a:t>LSIL </a:t>
            </a:r>
            <a:r>
              <a:rPr lang="en-US" dirty="0" err="1" smtClean="0">
                <a:solidFill>
                  <a:srgbClr val="800000"/>
                </a:solidFill>
              </a:rPr>
              <a:t>Yönetimi</a:t>
            </a:r>
            <a:endParaRPr lang="en-US" dirty="0">
              <a:solidFill>
                <a:srgbClr val="800000"/>
              </a:solidFill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rcRect t="-15355" b="-15355"/>
          <a:stretch>
            <a:fillRect/>
          </a:stretch>
        </p:blipFill>
        <p:spPr>
          <a:ln w="38100" cmpd="sng">
            <a:solidFill>
              <a:srgbClr val="800000"/>
            </a:solidFill>
          </a:ln>
        </p:spPr>
      </p:pic>
    </p:spTree>
    <p:extLst>
      <p:ext uri="{BB962C8B-B14F-4D97-AF65-F5344CB8AC3E}">
        <p14:creationId xmlns:p14="http://schemas.microsoft.com/office/powerpoint/2010/main" val="3852124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800000"/>
                </a:solidFill>
              </a:rPr>
              <a:t>LSIL-</a:t>
            </a:r>
            <a:r>
              <a:rPr lang="en-US" dirty="0" err="1" smtClean="0">
                <a:solidFill>
                  <a:srgbClr val="800000"/>
                </a:solidFill>
              </a:rPr>
              <a:t>Gebe</a:t>
            </a:r>
            <a:r>
              <a:rPr lang="en-US" dirty="0" smtClean="0">
                <a:solidFill>
                  <a:srgbClr val="800000"/>
                </a:solidFill>
              </a:rPr>
              <a:t> </a:t>
            </a:r>
            <a:r>
              <a:rPr lang="en-US" dirty="0" err="1" smtClean="0">
                <a:solidFill>
                  <a:srgbClr val="800000"/>
                </a:solidFill>
              </a:rPr>
              <a:t>Hastalarda</a:t>
            </a:r>
            <a:r>
              <a:rPr lang="en-US" dirty="0" smtClean="0">
                <a:solidFill>
                  <a:srgbClr val="800000"/>
                </a:solidFill>
              </a:rPr>
              <a:t> </a:t>
            </a:r>
            <a:r>
              <a:rPr lang="en-US" dirty="0" err="1" smtClean="0">
                <a:solidFill>
                  <a:srgbClr val="800000"/>
                </a:solidFill>
              </a:rPr>
              <a:t>Yönetimi</a:t>
            </a:r>
            <a:endParaRPr lang="en-US" dirty="0">
              <a:solidFill>
                <a:srgbClr val="800000"/>
              </a:solidFill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/>
          <a:srcRect t="-8709" b="-8709"/>
          <a:stretch>
            <a:fillRect/>
          </a:stretch>
        </p:blipFill>
        <p:spPr>
          <a:ln w="38100" cmpd="sng">
            <a:solidFill>
              <a:srgbClr val="800000"/>
            </a:solidFill>
          </a:ln>
        </p:spPr>
      </p:pic>
    </p:spTree>
    <p:extLst>
      <p:ext uri="{BB962C8B-B14F-4D97-AF65-F5344CB8AC3E}">
        <p14:creationId xmlns:p14="http://schemas.microsoft.com/office/powerpoint/2010/main" val="19167100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7664" y="260648"/>
            <a:ext cx="3240360" cy="1224136"/>
          </a:xfrm>
        </p:spPr>
        <p:txBody>
          <a:bodyPr/>
          <a:lstStyle/>
          <a:p>
            <a:r>
              <a:rPr lang="tr-TR" dirty="0" err="1" smtClean="0">
                <a:solidFill>
                  <a:srgbClr val="140587"/>
                </a:solidFill>
              </a:rPr>
              <a:t>Bethesda</a:t>
            </a:r>
            <a:r>
              <a:rPr lang="tr-TR" dirty="0" smtClean="0">
                <a:solidFill>
                  <a:srgbClr val="140587"/>
                </a:solidFill>
              </a:rPr>
              <a:t> 2001</a:t>
            </a:r>
            <a:endParaRPr lang="en-US" dirty="0">
              <a:solidFill>
                <a:srgbClr val="140587"/>
              </a:solidFill>
            </a:endParaRPr>
          </a:p>
        </p:txBody>
      </p:sp>
      <p:pic>
        <p:nvPicPr>
          <p:cNvPr id="165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86927"/>
            <a:ext cx="3960439" cy="6771073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0" y="1412776"/>
            <a:ext cx="5076056" cy="54452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2400" b="1" i="0" u="none" strike="noStrike" kern="1200" cap="none" spc="0" normalizeH="0" baseline="0" noProof="0" dirty="0" smtClean="0">
              <a:ln>
                <a:noFill/>
              </a:ln>
              <a:solidFill>
                <a:srgbClr val="140587"/>
              </a:solidFill>
              <a:effectLst/>
              <a:uLnTx/>
              <a:uFillTx/>
              <a:latin typeface="Tahoma" pitchFamily="34" charset="0"/>
              <a:ea typeface="+mn-ea"/>
              <a:cs typeface="Tahoma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ASC </a:t>
            </a:r>
            <a:r>
              <a:rPr kumimoji="0" lang="tr-TR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(</a:t>
            </a:r>
            <a:r>
              <a:rPr kumimoji="0" lang="tr-TR" sz="240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Atypical</a:t>
            </a:r>
            <a:r>
              <a:rPr kumimoji="0" lang="tr-TR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 </a:t>
            </a:r>
            <a:r>
              <a:rPr kumimoji="0" lang="tr-TR" sz="240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squamous</a:t>
            </a:r>
            <a:r>
              <a:rPr kumimoji="0" lang="tr-TR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 </a:t>
            </a:r>
            <a:r>
              <a:rPr kumimoji="0" lang="tr-TR" sz="240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cells</a:t>
            </a:r>
            <a:r>
              <a:rPr kumimoji="0" lang="tr-TR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)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        ASC-US, ASC-H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LGSIL </a:t>
            </a:r>
            <a:r>
              <a:rPr kumimoji="0" lang="tr-TR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(</a:t>
            </a:r>
            <a:r>
              <a:rPr kumimoji="0" lang="tr-TR" sz="240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Low</a:t>
            </a:r>
            <a:r>
              <a:rPr kumimoji="0" lang="tr-TR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-</a:t>
            </a:r>
            <a:r>
              <a:rPr kumimoji="0" lang="tr-TR" sz="240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grade</a:t>
            </a:r>
            <a:r>
              <a:rPr kumimoji="0" lang="tr-TR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 </a:t>
            </a:r>
            <a:r>
              <a:rPr kumimoji="0" lang="tr-TR" sz="240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squamous</a:t>
            </a:r>
            <a:r>
              <a:rPr kumimoji="0" lang="tr-TR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 </a:t>
            </a:r>
            <a:r>
              <a:rPr kumimoji="0" lang="tr-TR" sz="240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intraepithelial</a:t>
            </a:r>
            <a:r>
              <a:rPr kumimoji="0" lang="tr-TR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 </a:t>
            </a:r>
            <a:r>
              <a:rPr kumimoji="0" lang="tr-TR" sz="240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lesion</a:t>
            </a:r>
            <a:r>
              <a:rPr kumimoji="0" lang="tr-TR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)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        CIN I, </a:t>
            </a:r>
            <a:r>
              <a:rPr kumimoji="0" lang="tr-TR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Mild</a:t>
            </a: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 </a:t>
            </a:r>
            <a:r>
              <a:rPr kumimoji="0" lang="tr-TR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t>Dysplasia</a:t>
            </a:r>
            <a:endParaRPr kumimoji="0" lang="tr-TR" sz="2400" b="1" i="0" u="none" strike="noStrike" kern="1200" cap="none" spc="0" normalizeH="0" baseline="0" noProof="0" dirty="0" smtClean="0">
              <a:ln>
                <a:noFill/>
              </a:ln>
              <a:solidFill>
                <a:srgbClr val="140587"/>
              </a:solidFill>
              <a:effectLst/>
              <a:uLnTx/>
              <a:uFillTx/>
              <a:latin typeface="Tahoma" pitchFamily="34" charset="0"/>
              <a:ea typeface="+mn-ea"/>
              <a:cs typeface="+mn-cs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HGSIL </a:t>
            </a:r>
            <a:r>
              <a:rPr lang="tr-TR" sz="2400" dirty="0" smtClean="0">
                <a:solidFill>
                  <a:srgbClr val="140587"/>
                </a:solidFill>
                <a:latin typeface="Tahoma" pitchFamily="34" charset="0"/>
                <a:cs typeface="Tahoma" pitchFamily="34" charset="0"/>
              </a:rPr>
              <a:t>(High-</a:t>
            </a:r>
            <a:r>
              <a:rPr lang="tr-TR" sz="2400" dirty="0" err="1" smtClean="0">
                <a:solidFill>
                  <a:srgbClr val="140587"/>
                </a:solidFill>
                <a:latin typeface="Tahoma" pitchFamily="34" charset="0"/>
                <a:cs typeface="Tahoma" pitchFamily="34" charset="0"/>
              </a:rPr>
              <a:t>grade</a:t>
            </a:r>
            <a:r>
              <a:rPr lang="tr-TR" sz="2400" dirty="0" smtClean="0">
                <a:solidFill>
                  <a:srgbClr val="140587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r-TR" sz="2400" dirty="0" err="1" smtClean="0">
                <a:solidFill>
                  <a:srgbClr val="140587"/>
                </a:solidFill>
                <a:latin typeface="Tahoma" pitchFamily="34" charset="0"/>
                <a:cs typeface="Tahoma" pitchFamily="34" charset="0"/>
              </a:rPr>
              <a:t>squamous</a:t>
            </a:r>
            <a:r>
              <a:rPr lang="tr-TR" sz="2400" dirty="0" smtClean="0">
                <a:solidFill>
                  <a:srgbClr val="140587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r-TR" sz="2400" dirty="0" err="1" smtClean="0">
                <a:solidFill>
                  <a:srgbClr val="140587"/>
                </a:solidFill>
                <a:latin typeface="Tahoma" pitchFamily="34" charset="0"/>
                <a:cs typeface="Tahoma" pitchFamily="34" charset="0"/>
              </a:rPr>
              <a:t>intraepithelial</a:t>
            </a:r>
            <a:r>
              <a:rPr lang="tr-TR" sz="2400" dirty="0" smtClean="0">
                <a:solidFill>
                  <a:srgbClr val="140587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r-TR" sz="2400" dirty="0" err="1" smtClean="0">
                <a:solidFill>
                  <a:srgbClr val="140587"/>
                </a:solidFill>
                <a:latin typeface="Tahoma" pitchFamily="34" charset="0"/>
                <a:cs typeface="Tahoma" pitchFamily="34" charset="0"/>
              </a:rPr>
              <a:t>lesion</a:t>
            </a:r>
            <a:r>
              <a:rPr lang="tr-TR" sz="2400" dirty="0" smtClean="0">
                <a:solidFill>
                  <a:srgbClr val="140587"/>
                </a:solidFill>
                <a:latin typeface="Tahoma" pitchFamily="34" charset="0"/>
                <a:cs typeface="Tahoma" pitchFamily="34" charset="0"/>
              </a:rPr>
              <a:t>)</a:t>
            </a:r>
            <a:endParaRPr kumimoji="0" lang="tr-TR" sz="2400" b="1" i="0" u="none" strike="noStrike" kern="1200" cap="none" spc="0" normalizeH="0" baseline="0" noProof="0" dirty="0" smtClean="0">
              <a:ln>
                <a:noFill/>
              </a:ln>
              <a:solidFill>
                <a:srgbClr val="140587"/>
              </a:solidFill>
              <a:effectLst/>
              <a:uLnTx/>
              <a:uFillTx/>
              <a:latin typeface="Tahoma" pitchFamily="34" charset="0"/>
              <a:ea typeface="+mn-ea"/>
              <a:cs typeface="+mn-cs"/>
            </a:endParaRPr>
          </a:p>
          <a:p>
            <a:pPr marL="342900" marR="0" lvl="0" indent="-342900" algn="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CIN II: </a:t>
            </a:r>
            <a:r>
              <a:rPr lang="tr-TR" sz="2400" b="1" dirty="0" err="1" smtClean="0">
                <a:solidFill>
                  <a:srgbClr val="140587"/>
                </a:solidFill>
                <a:latin typeface="Tahoma" pitchFamily="34" charset="0"/>
              </a:rPr>
              <a:t>Moderate</a:t>
            </a:r>
            <a:r>
              <a:rPr lang="tr-TR" sz="2400" b="1" dirty="0" smtClean="0">
                <a:solidFill>
                  <a:srgbClr val="140587"/>
                </a:solidFill>
                <a:latin typeface="Tahoma" pitchFamily="34" charset="0"/>
              </a:rPr>
              <a:t> </a:t>
            </a:r>
            <a:r>
              <a:rPr kumimoji="0" lang="tr-TR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dysplasia</a:t>
            </a: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 </a:t>
            </a:r>
          </a:p>
          <a:p>
            <a:pPr marL="342900" marR="0" lvl="0" indent="-342900" algn="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       CIN III: Severe </a:t>
            </a:r>
            <a:r>
              <a:rPr kumimoji="0" lang="tr-TR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dysplasia</a:t>
            </a: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 &amp;</a:t>
            </a:r>
          </a:p>
          <a:p>
            <a:pPr marL="342900" marR="0" lvl="0" indent="-342900" algn="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           </a:t>
            </a:r>
            <a:r>
              <a:rPr kumimoji="0" lang="tr-TR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Ca</a:t>
            </a: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 </a:t>
            </a:r>
            <a:r>
              <a:rPr kumimoji="0" lang="tr-TR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In</a:t>
            </a: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 </a:t>
            </a:r>
            <a:r>
              <a:rPr kumimoji="0" lang="tr-TR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Situ</a:t>
            </a:r>
            <a:endParaRPr kumimoji="0" lang="tr-TR" sz="2400" b="1" i="0" u="none" strike="noStrike" kern="1200" cap="none" spc="0" normalizeH="0" baseline="0" noProof="0" dirty="0" smtClean="0">
              <a:ln>
                <a:noFill/>
              </a:ln>
              <a:solidFill>
                <a:srgbClr val="140587"/>
              </a:solidFill>
              <a:effectLst/>
              <a:uLnTx/>
              <a:uFillTx/>
              <a:latin typeface="Tahoma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AGC </a:t>
            </a:r>
            <a:r>
              <a:rPr kumimoji="0" lang="tr-TR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(</a:t>
            </a:r>
            <a:r>
              <a:rPr kumimoji="0" lang="tr-TR" sz="240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Atypical</a:t>
            </a:r>
            <a:r>
              <a:rPr kumimoji="0" lang="tr-TR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 </a:t>
            </a:r>
            <a:r>
              <a:rPr kumimoji="0" lang="tr-TR" sz="240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Glandular</a:t>
            </a:r>
            <a:r>
              <a:rPr kumimoji="0" lang="tr-TR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 </a:t>
            </a:r>
            <a:r>
              <a:rPr kumimoji="0" lang="tr-TR" sz="240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Cells</a:t>
            </a:r>
            <a:r>
              <a:rPr kumimoji="0" lang="tr-TR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)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tr-T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AGC-NOS</a:t>
            </a: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tr-T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AGC-</a:t>
            </a:r>
            <a:r>
              <a:rPr kumimoji="0" lang="tr-TR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favor</a:t>
            </a:r>
            <a:r>
              <a:rPr kumimoji="0" lang="tr-T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 </a:t>
            </a:r>
            <a:r>
              <a:rPr kumimoji="0" lang="tr-TR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40587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neoplasia</a:t>
            </a:r>
            <a:endParaRPr kumimoji="0" lang="tr-TR" sz="2000" b="1" i="0" u="none" strike="noStrike" kern="1200" cap="none" spc="0" normalizeH="0" baseline="0" noProof="0" dirty="0" smtClean="0">
              <a:ln>
                <a:noFill/>
              </a:ln>
              <a:solidFill>
                <a:srgbClr val="140587"/>
              </a:solidFill>
              <a:effectLst/>
              <a:uLnTx/>
              <a:uFillTx/>
              <a:latin typeface="Tahoma" pitchFamily="34" charset="0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lang="tr-TR" sz="2000" b="1" dirty="0" smtClean="0">
                <a:solidFill>
                  <a:srgbClr val="140587"/>
                </a:solidFill>
                <a:latin typeface="Tahoma" pitchFamily="34" charset="0"/>
              </a:rPr>
              <a:t>AIS (</a:t>
            </a:r>
            <a:r>
              <a:rPr lang="tr-TR" sz="2000" b="1" dirty="0" err="1" smtClean="0">
                <a:solidFill>
                  <a:srgbClr val="140587"/>
                </a:solidFill>
                <a:latin typeface="Tahoma" pitchFamily="34" charset="0"/>
              </a:rPr>
              <a:t>Adenocarcinoma</a:t>
            </a:r>
            <a:r>
              <a:rPr lang="tr-TR" sz="2000" b="1" dirty="0" smtClean="0">
                <a:solidFill>
                  <a:srgbClr val="140587"/>
                </a:solidFill>
                <a:latin typeface="Tahoma" pitchFamily="34" charset="0"/>
              </a:rPr>
              <a:t> in </a:t>
            </a:r>
            <a:r>
              <a:rPr lang="tr-TR" sz="2000" b="1" dirty="0" err="1" smtClean="0">
                <a:solidFill>
                  <a:srgbClr val="140587"/>
                </a:solidFill>
                <a:latin typeface="Tahoma" pitchFamily="34" charset="0"/>
              </a:rPr>
              <a:t>situ</a:t>
            </a:r>
            <a:r>
              <a:rPr lang="tr-TR" sz="2000" b="1" dirty="0" smtClean="0">
                <a:solidFill>
                  <a:srgbClr val="140587"/>
                </a:solidFill>
                <a:latin typeface="Tahoma" pitchFamily="34" charset="0"/>
              </a:rPr>
              <a:t>)</a:t>
            </a: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140587"/>
              </a:solidFill>
              <a:effectLst/>
              <a:uLnTx/>
              <a:uFillTx/>
              <a:latin typeface="Tahoma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28091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800000"/>
                </a:solidFill>
              </a:rPr>
              <a:t>LSIL – </a:t>
            </a:r>
            <a:r>
              <a:rPr lang="en-US" dirty="0" err="1" smtClean="0">
                <a:solidFill>
                  <a:srgbClr val="800000"/>
                </a:solidFill>
              </a:rPr>
              <a:t>Postmenapozal</a:t>
            </a:r>
            <a:r>
              <a:rPr lang="en-US" dirty="0" smtClean="0">
                <a:solidFill>
                  <a:srgbClr val="800000"/>
                </a:solidFill>
              </a:rPr>
              <a:t> </a:t>
            </a:r>
            <a:r>
              <a:rPr lang="en-US" dirty="0" err="1" smtClean="0">
                <a:solidFill>
                  <a:srgbClr val="800000"/>
                </a:solidFill>
              </a:rPr>
              <a:t>Hastalar</a:t>
            </a:r>
            <a:endParaRPr lang="en-US" dirty="0">
              <a:solidFill>
                <a:srgbClr val="800000"/>
              </a:solidFill>
            </a:endParaRPr>
          </a:p>
        </p:txBody>
      </p:sp>
      <p:cxnSp>
        <p:nvCxnSpPr>
          <p:cNvPr id="30" name="Straight Arrow Connector 29"/>
          <p:cNvCxnSpPr/>
          <p:nvPr/>
        </p:nvCxnSpPr>
        <p:spPr>
          <a:xfrm flipV="1">
            <a:off x="3779912" y="4437112"/>
            <a:ext cx="432048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>
            <a:off x="2195736" y="5301208"/>
            <a:ext cx="0" cy="3507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9" name="Group 58"/>
          <p:cNvGrpSpPr/>
          <p:nvPr/>
        </p:nvGrpSpPr>
        <p:grpSpPr>
          <a:xfrm>
            <a:off x="1187624" y="1772816"/>
            <a:ext cx="7560840" cy="4822795"/>
            <a:chOff x="1187624" y="1772816"/>
            <a:chExt cx="7560840" cy="4822795"/>
          </a:xfrm>
        </p:grpSpPr>
        <p:cxnSp>
          <p:nvCxnSpPr>
            <p:cNvPr id="21" name="Straight Arrow Connector 20"/>
            <p:cNvCxnSpPr/>
            <p:nvPr/>
          </p:nvCxnSpPr>
          <p:spPr>
            <a:xfrm>
              <a:off x="5076056" y="4365104"/>
              <a:ext cx="0" cy="86409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8" name="Group 57"/>
            <p:cNvGrpSpPr/>
            <p:nvPr/>
          </p:nvGrpSpPr>
          <p:grpSpPr>
            <a:xfrm>
              <a:off x="1187624" y="1772816"/>
              <a:ext cx="7560840" cy="4822795"/>
              <a:chOff x="1331640" y="1772816"/>
              <a:chExt cx="7560840" cy="4822795"/>
            </a:xfrm>
          </p:grpSpPr>
          <p:sp>
            <p:nvSpPr>
              <p:cNvPr id="4" name="TextBox 3"/>
              <p:cNvSpPr txBox="1"/>
              <p:nvPr/>
            </p:nvSpPr>
            <p:spPr>
              <a:xfrm>
                <a:off x="3563888" y="1772816"/>
                <a:ext cx="3456384" cy="461665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sz="2400" dirty="0" smtClean="0"/>
                  <a:t>LSIL </a:t>
                </a:r>
                <a:r>
                  <a:rPr lang="en-US" sz="2400" dirty="0" err="1" smtClean="0"/>
                  <a:t>Postmenapozal</a:t>
                </a:r>
                <a:r>
                  <a:rPr lang="en-US" sz="2400" dirty="0" smtClean="0"/>
                  <a:t> Hasta</a:t>
                </a:r>
                <a:endParaRPr lang="en-US" sz="2400" dirty="0"/>
              </a:p>
            </p:txBody>
          </p:sp>
          <p:cxnSp>
            <p:nvCxnSpPr>
              <p:cNvPr id="6" name="Straight Arrow Connector 5"/>
              <p:cNvCxnSpPr/>
              <p:nvPr/>
            </p:nvCxnSpPr>
            <p:spPr>
              <a:xfrm flipH="1">
                <a:off x="2843808" y="2492896"/>
                <a:ext cx="720080" cy="576064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Arrow Connector 7"/>
              <p:cNvCxnSpPr/>
              <p:nvPr/>
            </p:nvCxnSpPr>
            <p:spPr>
              <a:xfrm>
                <a:off x="5220072" y="2420888"/>
                <a:ext cx="0" cy="108012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Arrow Connector 9"/>
              <p:cNvCxnSpPr/>
              <p:nvPr/>
            </p:nvCxnSpPr>
            <p:spPr>
              <a:xfrm>
                <a:off x="6444208" y="2492896"/>
                <a:ext cx="720080" cy="648072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TextBox 10"/>
              <p:cNvSpPr txBox="1"/>
              <p:nvPr/>
            </p:nvSpPr>
            <p:spPr>
              <a:xfrm>
                <a:off x="1475656" y="3429000"/>
                <a:ext cx="1512168" cy="461665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sz="2400" dirty="0" smtClean="0"/>
                  <a:t>HPV </a:t>
                </a:r>
                <a:r>
                  <a:rPr lang="en-US" sz="2400" dirty="0" err="1" smtClean="0"/>
                  <a:t>Testi</a:t>
                </a:r>
                <a:endParaRPr lang="en-US" sz="2400" dirty="0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283968" y="3789040"/>
                <a:ext cx="1944216" cy="461665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err="1" smtClean="0"/>
                  <a:t>Kolposkopi</a:t>
                </a:r>
                <a:endParaRPr lang="en-US" sz="2400" dirty="0"/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6732240" y="3501008"/>
                <a:ext cx="2088232" cy="769441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err="1" smtClean="0"/>
                  <a:t>Sitoloji</a:t>
                </a:r>
                <a:r>
                  <a:rPr lang="en-US" sz="2400" dirty="0" smtClean="0"/>
                  <a:t> </a:t>
                </a:r>
                <a:r>
                  <a:rPr lang="en-US" sz="2400" dirty="0" err="1" smtClean="0"/>
                  <a:t>Tekrarı</a:t>
                </a:r>
                <a:endParaRPr lang="en-US" sz="2400" dirty="0" smtClean="0"/>
              </a:p>
              <a:p>
                <a:pPr algn="ctr"/>
                <a:r>
                  <a:rPr lang="en-US" sz="2000" dirty="0" smtClean="0"/>
                  <a:t>@ 6 &amp; 12 ay</a:t>
                </a:r>
                <a:endParaRPr lang="en-US" sz="2000" dirty="0"/>
              </a:p>
            </p:txBody>
          </p:sp>
          <p:cxnSp>
            <p:nvCxnSpPr>
              <p:cNvPr id="14" name="Straight Arrow Connector 13"/>
              <p:cNvCxnSpPr/>
              <p:nvPr/>
            </p:nvCxnSpPr>
            <p:spPr>
              <a:xfrm>
                <a:off x="2195736" y="4005064"/>
                <a:ext cx="0" cy="864096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TextBox 19"/>
              <p:cNvSpPr txBox="1"/>
              <p:nvPr/>
            </p:nvSpPr>
            <p:spPr>
              <a:xfrm>
                <a:off x="1475656" y="4869160"/>
                <a:ext cx="165618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/>
                  <a:t>HPV </a:t>
                </a:r>
                <a:r>
                  <a:rPr lang="en-US" dirty="0" err="1" smtClean="0"/>
                  <a:t>Negatif</a:t>
                </a:r>
                <a:endParaRPr lang="en-US" dirty="0"/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4499992" y="5229200"/>
                <a:ext cx="144016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/>
                  <a:t>CIN </a:t>
                </a:r>
                <a:r>
                  <a:rPr lang="en-US" dirty="0" err="1" smtClean="0"/>
                  <a:t>yok</a:t>
                </a:r>
                <a:r>
                  <a:rPr lang="en-US" dirty="0" smtClean="0"/>
                  <a:t> </a:t>
                </a:r>
                <a:endParaRPr lang="en-US" dirty="0"/>
              </a:p>
            </p:txBody>
          </p:sp>
          <p:cxnSp>
            <p:nvCxnSpPr>
              <p:cNvPr id="24" name="Straight Arrow Connector 23"/>
              <p:cNvCxnSpPr/>
              <p:nvPr/>
            </p:nvCxnSpPr>
            <p:spPr>
              <a:xfrm flipH="1">
                <a:off x="7308304" y="4437112"/>
                <a:ext cx="360040" cy="43204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Arrow Connector 24"/>
              <p:cNvCxnSpPr/>
              <p:nvPr/>
            </p:nvCxnSpPr>
            <p:spPr>
              <a:xfrm flipH="1" flipV="1">
                <a:off x="5940152" y="4581128"/>
                <a:ext cx="432048" cy="288032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Arrow Connector 27"/>
              <p:cNvCxnSpPr/>
              <p:nvPr/>
            </p:nvCxnSpPr>
            <p:spPr>
              <a:xfrm>
                <a:off x="2483768" y="4005064"/>
                <a:ext cx="288032" cy="36004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TextBox 34"/>
              <p:cNvSpPr txBox="1"/>
              <p:nvPr/>
            </p:nvSpPr>
            <p:spPr>
              <a:xfrm>
                <a:off x="6372200" y="4869160"/>
                <a:ext cx="108012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≥ASC-US</a:t>
                </a:r>
                <a:endParaRPr lang="en-US" dirty="0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2339752" y="4365104"/>
                <a:ext cx="165618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/>
                  <a:t>HPV </a:t>
                </a:r>
                <a:r>
                  <a:rPr lang="en-US" dirty="0" err="1" smtClean="0"/>
                  <a:t>pozitif</a:t>
                </a:r>
                <a:endParaRPr lang="en-US" dirty="0"/>
              </a:p>
            </p:txBody>
          </p:sp>
          <p:cxnSp>
            <p:nvCxnSpPr>
              <p:cNvPr id="38" name="Straight Arrow Connector 37"/>
              <p:cNvCxnSpPr/>
              <p:nvPr/>
            </p:nvCxnSpPr>
            <p:spPr>
              <a:xfrm>
                <a:off x="7956376" y="4437112"/>
                <a:ext cx="0" cy="72008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TextBox 38"/>
              <p:cNvSpPr txBox="1"/>
              <p:nvPr/>
            </p:nvSpPr>
            <p:spPr>
              <a:xfrm>
                <a:off x="7020272" y="5157192"/>
                <a:ext cx="18002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2 </a:t>
                </a:r>
                <a:r>
                  <a:rPr lang="en-US" dirty="0" err="1" smtClean="0"/>
                  <a:t>sitoloji</a:t>
                </a:r>
                <a:r>
                  <a:rPr lang="en-US" dirty="0" smtClean="0"/>
                  <a:t> </a:t>
                </a:r>
                <a:r>
                  <a:rPr lang="en-US" dirty="0" err="1" smtClean="0"/>
                  <a:t>Negatif</a:t>
                </a:r>
                <a:endParaRPr lang="en-US" dirty="0"/>
              </a:p>
            </p:txBody>
          </p:sp>
          <p:cxnSp>
            <p:nvCxnSpPr>
              <p:cNvPr id="40" name="Straight Arrow Connector 39"/>
              <p:cNvCxnSpPr/>
              <p:nvPr/>
            </p:nvCxnSpPr>
            <p:spPr>
              <a:xfrm>
                <a:off x="7956376" y="5589240"/>
                <a:ext cx="0" cy="576064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TextBox 42"/>
              <p:cNvSpPr txBox="1"/>
              <p:nvPr/>
            </p:nvSpPr>
            <p:spPr>
              <a:xfrm>
                <a:off x="7092280" y="6093296"/>
                <a:ext cx="18002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err="1" smtClean="0"/>
                  <a:t>Rutin</a:t>
                </a:r>
                <a:r>
                  <a:rPr lang="en-US" dirty="0" smtClean="0"/>
                  <a:t> </a:t>
                </a:r>
                <a:r>
                  <a:rPr lang="en-US" dirty="0" err="1" smtClean="0"/>
                  <a:t>Tarama</a:t>
                </a:r>
                <a:endParaRPr lang="en-US" dirty="0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1331640" y="5661248"/>
                <a:ext cx="18002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err="1" smtClean="0"/>
                  <a:t>Sitoloji</a:t>
                </a:r>
                <a:r>
                  <a:rPr lang="en-US" dirty="0" smtClean="0"/>
                  <a:t> </a:t>
                </a:r>
                <a:r>
                  <a:rPr lang="en-US" dirty="0" err="1" smtClean="0"/>
                  <a:t>Tekrarı</a:t>
                </a:r>
                <a:endParaRPr lang="en-US" dirty="0" smtClean="0"/>
              </a:p>
              <a:p>
                <a:pPr algn="ctr"/>
                <a:r>
                  <a:rPr lang="en-US" dirty="0" smtClean="0"/>
                  <a:t>@1 </a:t>
                </a:r>
                <a:r>
                  <a:rPr lang="en-US" dirty="0" err="1" smtClean="0"/>
                  <a:t>yıl</a:t>
                </a:r>
                <a:endParaRPr lang="en-US" dirty="0"/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4283968" y="5949280"/>
                <a:ext cx="18002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err="1" smtClean="0"/>
                  <a:t>Sitoloji</a:t>
                </a:r>
                <a:r>
                  <a:rPr lang="en-US" dirty="0" smtClean="0"/>
                  <a:t> </a:t>
                </a:r>
                <a:r>
                  <a:rPr lang="en-US" dirty="0" err="1" smtClean="0"/>
                  <a:t>Tekrarı</a:t>
                </a:r>
                <a:endParaRPr lang="en-US" dirty="0" smtClean="0"/>
              </a:p>
              <a:p>
                <a:pPr algn="ctr"/>
                <a:r>
                  <a:rPr lang="en-US" dirty="0" smtClean="0"/>
                  <a:t>@1 </a:t>
                </a:r>
                <a:r>
                  <a:rPr lang="en-US" dirty="0" err="1" smtClean="0"/>
                  <a:t>yıl</a:t>
                </a:r>
                <a:endParaRPr lang="en-US" dirty="0"/>
              </a:p>
            </p:txBody>
          </p:sp>
          <p:cxnSp>
            <p:nvCxnSpPr>
              <p:cNvPr id="57" name="Straight Arrow Connector 56"/>
              <p:cNvCxnSpPr/>
              <p:nvPr/>
            </p:nvCxnSpPr>
            <p:spPr>
              <a:xfrm>
                <a:off x="5220072" y="5661248"/>
                <a:ext cx="0" cy="35074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4224412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rgbClr val="800000"/>
                </a:solidFill>
              </a:rPr>
              <a:t>Başlangıç</a:t>
            </a:r>
            <a:r>
              <a:rPr lang="en-US" dirty="0" smtClean="0">
                <a:solidFill>
                  <a:srgbClr val="800000"/>
                </a:solidFill>
              </a:rPr>
              <a:t> PAP &amp; HPV </a:t>
            </a:r>
            <a:r>
              <a:rPr lang="en-US" dirty="0" err="1" smtClean="0">
                <a:solidFill>
                  <a:srgbClr val="800000"/>
                </a:solidFill>
              </a:rPr>
              <a:t>Sonuçlarına</a:t>
            </a:r>
            <a:r>
              <a:rPr lang="en-US" dirty="0" smtClean="0">
                <a:solidFill>
                  <a:srgbClr val="800000"/>
                </a:solidFill>
              </a:rPr>
              <a:t> </a:t>
            </a:r>
            <a:r>
              <a:rPr lang="en-US" dirty="0" err="1" smtClean="0">
                <a:solidFill>
                  <a:srgbClr val="800000"/>
                </a:solidFill>
              </a:rPr>
              <a:t>göre</a:t>
            </a:r>
            <a:r>
              <a:rPr lang="en-US" dirty="0" smtClean="0">
                <a:solidFill>
                  <a:srgbClr val="800000"/>
                </a:solidFill>
              </a:rPr>
              <a:t> </a:t>
            </a:r>
            <a:br>
              <a:rPr lang="en-US" dirty="0" smtClean="0">
                <a:solidFill>
                  <a:srgbClr val="800000"/>
                </a:solidFill>
              </a:rPr>
            </a:br>
            <a:r>
              <a:rPr lang="en-US" dirty="0" smtClean="0">
                <a:solidFill>
                  <a:srgbClr val="800000"/>
                </a:solidFill>
              </a:rPr>
              <a:t>5 </a:t>
            </a:r>
            <a:r>
              <a:rPr lang="en-US" dirty="0" err="1" smtClean="0">
                <a:solidFill>
                  <a:srgbClr val="800000"/>
                </a:solidFill>
              </a:rPr>
              <a:t>yıllık</a:t>
            </a:r>
            <a:r>
              <a:rPr lang="en-US" dirty="0" smtClean="0">
                <a:solidFill>
                  <a:srgbClr val="800000"/>
                </a:solidFill>
              </a:rPr>
              <a:t> CIN3+ </a:t>
            </a:r>
            <a:r>
              <a:rPr lang="en-US" dirty="0" err="1" smtClean="0">
                <a:solidFill>
                  <a:srgbClr val="800000"/>
                </a:solidFill>
              </a:rPr>
              <a:t>Riski</a:t>
            </a:r>
            <a:r>
              <a:rPr lang="en-US" dirty="0" smtClean="0">
                <a:solidFill>
                  <a:srgbClr val="800000"/>
                </a:solidFill>
              </a:rPr>
              <a:t> </a:t>
            </a:r>
            <a:br>
              <a:rPr lang="en-US" dirty="0" smtClean="0">
                <a:solidFill>
                  <a:srgbClr val="800000"/>
                </a:solidFill>
              </a:rPr>
            </a:br>
            <a:r>
              <a:rPr lang="en-US" dirty="0" err="1" smtClean="0">
                <a:solidFill>
                  <a:srgbClr val="800000"/>
                </a:solidFill>
              </a:rPr>
              <a:t>Yaş</a:t>
            </a:r>
            <a:r>
              <a:rPr lang="en-US" dirty="0" smtClean="0">
                <a:solidFill>
                  <a:srgbClr val="800000"/>
                </a:solidFill>
              </a:rPr>
              <a:t> </a:t>
            </a:r>
            <a:r>
              <a:rPr lang="en-US" dirty="0" err="1" smtClean="0">
                <a:solidFill>
                  <a:srgbClr val="800000"/>
                </a:solidFill>
              </a:rPr>
              <a:t>Gruplarına</a:t>
            </a:r>
            <a:r>
              <a:rPr lang="en-US" dirty="0" smtClean="0">
                <a:solidFill>
                  <a:srgbClr val="800000"/>
                </a:solidFill>
              </a:rPr>
              <a:t> </a:t>
            </a:r>
            <a:r>
              <a:rPr lang="en-US" dirty="0" err="1" smtClean="0">
                <a:solidFill>
                  <a:srgbClr val="800000"/>
                </a:solidFill>
              </a:rPr>
              <a:t>Göre</a:t>
            </a:r>
            <a:r>
              <a:rPr lang="en-US" dirty="0" smtClean="0">
                <a:solidFill>
                  <a:srgbClr val="800000"/>
                </a:solidFill>
              </a:rPr>
              <a:t> </a:t>
            </a:r>
            <a:r>
              <a:rPr lang="en-US" dirty="0" err="1" smtClean="0">
                <a:solidFill>
                  <a:srgbClr val="800000"/>
                </a:solidFill>
              </a:rPr>
              <a:t>Dağılım</a:t>
            </a:r>
            <a:endParaRPr lang="en-US" dirty="0">
              <a:solidFill>
                <a:srgbClr val="80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2082882"/>
              </p:ext>
            </p:extLst>
          </p:nvPr>
        </p:nvGraphicFramePr>
        <p:xfrm>
          <a:off x="467544" y="1772816"/>
          <a:ext cx="8373616" cy="42845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3404"/>
                <a:gridCol w="2093404"/>
                <a:gridCol w="2093404"/>
                <a:gridCol w="2093404"/>
              </a:tblGrid>
              <a:tr h="314218">
                <a:tc>
                  <a:txBody>
                    <a:bodyPr/>
                    <a:lstStyle/>
                    <a:p>
                      <a:r>
                        <a:rPr lang="en-US" dirty="0" smtClean="0"/>
                        <a:t>2003-2010 </a:t>
                      </a:r>
                      <a:r>
                        <a:rPr lang="en-US" dirty="0" err="1" smtClean="0"/>
                        <a:t>yılları</a:t>
                      </a:r>
                      <a:endParaRPr lang="en-US" dirty="0"/>
                    </a:p>
                  </a:txBody>
                  <a:tcPr>
                    <a:solidFill>
                      <a:srgbClr val="14058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N:134.000</a:t>
                      </a:r>
                      <a:endParaRPr lang="en-US" dirty="0"/>
                    </a:p>
                  </a:txBody>
                  <a:tcPr>
                    <a:solidFill>
                      <a:srgbClr val="14058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N:135.000</a:t>
                      </a:r>
                      <a:endParaRPr lang="en-US" dirty="0"/>
                    </a:p>
                  </a:txBody>
                  <a:tcPr>
                    <a:solidFill>
                      <a:srgbClr val="14058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N:965.000</a:t>
                      </a:r>
                      <a:endParaRPr lang="en-US" dirty="0"/>
                    </a:p>
                  </a:txBody>
                  <a:tcPr>
                    <a:solidFill>
                      <a:srgbClr val="140587"/>
                    </a:solidFill>
                  </a:tcPr>
                </a:tc>
              </a:tr>
              <a:tr h="314218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rgbClr val="140587"/>
                          </a:solidFill>
                        </a:rPr>
                        <a:t>Başlangıç</a:t>
                      </a:r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 PAP &amp;</a:t>
                      </a:r>
                      <a:r>
                        <a:rPr lang="en-US" baseline="0" dirty="0" smtClean="0">
                          <a:solidFill>
                            <a:srgbClr val="140587"/>
                          </a:solidFill>
                        </a:rPr>
                        <a:t> HPV </a:t>
                      </a:r>
                      <a:r>
                        <a:rPr lang="en-US" baseline="0" dirty="0" err="1" smtClean="0">
                          <a:solidFill>
                            <a:srgbClr val="140587"/>
                          </a:solidFill>
                        </a:rPr>
                        <a:t>sonucu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140587"/>
                          </a:solidFill>
                        </a:rPr>
                        <a:t>CIN3+ risk, %</a:t>
                      </a:r>
                      <a:endParaRPr lang="en-US" sz="2000" b="1" dirty="0">
                        <a:solidFill>
                          <a:srgbClr val="140587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142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21-24</a:t>
                      </a:r>
                      <a:endParaRPr lang="en-US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solidFill>
                      <a:srgbClr val="14058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25-29</a:t>
                      </a:r>
                      <a:endParaRPr lang="en-US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solidFill>
                      <a:srgbClr val="14058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FFFF"/>
                          </a:solidFill>
                        </a:rPr>
                        <a:t>30-64</a:t>
                      </a:r>
                      <a:endParaRPr lang="en-US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solidFill>
                      <a:srgbClr val="140587"/>
                    </a:solidFill>
                  </a:tcPr>
                </a:tc>
              </a:tr>
              <a:tr h="314218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HSIL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28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28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47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14218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ASC-H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16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24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18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14218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AGC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6.9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14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8.5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14218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LSIL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3.0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5.0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5.2 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14218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ASC-US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3.0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3.9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2.6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81139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HPV-</a:t>
                      </a:r>
                      <a:r>
                        <a:rPr lang="en-US" dirty="0" err="1" smtClean="0">
                          <a:solidFill>
                            <a:srgbClr val="140587"/>
                          </a:solidFill>
                        </a:rPr>
                        <a:t>pozitif</a:t>
                      </a:r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/ASC-US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4.4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7.1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6.8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81139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HPV-</a:t>
                      </a:r>
                      <a:r>
                        <a:rPr lang="en-US" dirty="0" err="1" smtClean="0">
                          <a:solidFill>
                            <a:srgbClr val="140587"/>
                          </a:solidFill>
                        </a:rPr>
                        <a:t>negatif</a:t>
                      </a:r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/ASC-US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0.57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0.59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0.43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14218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PAP-</a:t>
                      </a:r>
                      <a:r>
                        <a:rPr lang="en-US" dirty="0" err="1" smtClean="0">
                          <a:solidFill>
                            <a:srgbClr val="140587"/>
                          </a:solidFill>
                        </a:rPr>
                        <a:t>negatif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0.2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0.36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0.26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39552" y="6237312"/>
            <a:ext cx="8280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rgbClr val="140587"/>
                </a:solidFill>
              </a:rPr>
              <a:t>Katki</a:t>
            </a:r>
            <a:r>
              <a:rPr lang="en-US" dirty="0">
                <a:solidFill>
                  <a:srgbClr val="140587"/>
                </a:solidFill>
              </a:rPr>
              <a:t> HA, Five-year risk of CIN3+ to guide the management of women aged 21 to 24 years. J Low </a:t>
            </a:r>
            <a:r>
              <a:rPr lang="en-US" dirty="0" err="1">
                <a:solidFill>
                  <a:srgbClr val="140587"/>
                </a:solidFill>
              </a:rPr>
              <a:t>Genit</a:t>
            </a:r>
            <a:r>
              <a:rPr lang="en-US" dirty="0">
                <a:solidFill>
                  <a:srgbClr val="140587"/>
                </a:solidFill>
              </a:rPr>
              <a:t> Tract Dis 2013;17:S64-S68</a:t>
            </a:r>
            <a:r>
              <a:rPr lang="en-US" dirty="0" smtClean="0">
                <a:solidFill>
                  <a:srgbClr val="140587"/>
                </a:solidFill>
              </a:rPr>
              <a:t>.</a:t>
            </a:r>
            <a:endParaRPr lang="en-US" dirty="0">
              <a:solidFill>
                <a:srgbClr val="1405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0416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800000"/>
                </a:solidFill>
              </a:rPr>
              <a:t>21-24 </a:t>
            </a:r>
            <a:r>
              <a:rPr lang="en-US" dirty="0" err="1" smtClean="0">
                <a:solidFill>
                  <a:srgbClr val="800000"/>
                </a:solidFill>
              </a:rPr>
              <a:t>Yaş</a:t>
            </a:r>
            <a:r>
              <a:rPr lang="en-US" dirty="0" smtClean="0">
                <a:solidFill>
                  <a:srgbClr val="800000"/>
                </a:solidFill>
              </a:rPr>
              <a:t/>
            </a:r>
            <a:br>
              <a:rPr lang="en-US" dirty="0" smtClean="0">
                <a:solidFill>
                  <a:srgbClr val="800000"/>
                </a:solidFill>
              </a:rPr>
            </a:br>
            <a:r>
              <a:rPr lang="en-US" dirty="0" smtClean="0">
                <a:solidFill>
                  <a:srgbClr val="800000"/>
                </a:solidFill>
              </a:rPr>
              <a:t>ASC-US </a:t>
            </a:r>
            <a:r>
              <a:rPr lang="en-US" dirty="0" err="1" smtClean="0">
                <a:solidFill>
                  <a:srgbClr val="800000"/>
                </a:solidFill>
              </a:rPr>
              <a:t>veya</a:t>
            </a:r>
            <a:r>
              <a:rPr lang="en-US" dirty="0" smtClean="0">
                <a:solidFill>
                  <a:srgbClr val="800000"/>
                </a:solidFill>
              </a:rPr>
              <a:t> LSIL </a:t>
            </a:r>
            <a:r>
              <a:rPr lang="en-US" dirty="0" err="1" smtClean="0">
                <a:solidFill>
                  <a:srgbClr val="800000"/>
                </a:solidFill>
              </a:rPr>
              <a:t>Yönetimi</a:t>
            </a:r>
            <a:endParaRPr lang="en-US" dirty="0">
              <a:solidFill>
                <a:srgbClr val="800000"/>
              </a:solidFill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rcRect t="-15261" b="-15261"/>
          <a:stretch>
            <a:fillRect/>
          </a:stretch>
        </p:blipFill>
        <p:spPr>
          <a:ln w="38100" cmpd="sng">
            <a:solidFill>
              <a:srgbClr val="800000"/>
            </a:solidFill>
          </a:ln>
        </p:spPr>
      </p:pic>
    </p:spTree>
    <p:extLst>
      <p:ext uri="{BB962C8B-B14F-4D97-AF65-F5344CB8AC3E}">
        <p14:creationId xmlns:p14="http://schemas.microsoft.com/office/powerpoint/2010/main" val="1000784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800000"/>
                </a:solidFill>
              </a:rPr>
              <a:t>ASC-H</a:t>
            </a:r>
            <a:endParaRPr lang="en-US" dirty="0">
              <a:solidFill>
                <a:srgbClr val="8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8024" y="3933056"/>
            <a:ext cx="4104456" cy="216024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en-US" dirty="0" smtClean="0"/>
              <a:t>HPV </a:t>
            </a:r>
            <a:r>
              <a:rPr lang="en-US" dirty="0" err="1" smtClean="0"/>
              <a:t>Negatif</a:t>
            </a:r>
            <a:r>
              <a:rPr lang="en-US" dirty="0" smtClean="0"/>
              <a:t> ASC-H</a:t>
            </a:r>
          </a:p>
          <a:p>
            <a:pPr marL="0" indent="0" algn="ctr">
              <a:buNone/>
            </a:pPr>
            <a:r>
              <a:rPr lang="en-US" dirty="0" smtClean="0"/>
              <a:t>5 </a:t>
            </a:r>
            <a:r>
              <a:rPr lang="en-US" dirty="0" err="1" smtClean="0"/>
              <a:t>yıllık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chemeClr val="bg1"/>
                </a:solidFill>
              </a:rPr>
              <a:t>kanser</a:t>
            </a:r>
            <a:r>
              <a:rPr lang="en-US" dirty="0" smtClean="0"/>
              <a:t> </a:t>
            </a:r>
            <a:r>
              <a:rPr lang="en-US" dirty="0" err="1" smtClean="0"/>
              <a:t>riski</a:t>
            </a:r>
            <a:endParaRPr lang="en-US" dirty="0" smtClean="0"/>
          </a:p>
          <a:p>
            <a:pPr marL="0" indent="0" algn="ctr">
              <a:buNone/>
            </a:pPr>
            <a:r>
              <a:rPr lang="en-US" sz="5600" b="1" dirty="0" smtClean="0">
                <a:solidFill>
                  <a:srgbClr val="FFFFFF"/>
                </a:solidFill>
              </a:rPr>
              <a:t>%2</a:t>
            </a:r>
            <a:r>
              <a:rPr lang="en-US" sz="5600" b="1" dirty="0" smtClean="0">
                <a:solidFill>
                  <a:srgbClr val="140587"/>
                </a:solidFill>
              </a:rPr>
              <a:t> </a:t>
            </a:r>
          </a:p>
          <a:p>
            <a:pPr marL="0" indent="0" algn="ctr">
              <a:buNone/>
            </a:pPr>
            <a:r>
              <a:rPr lang="en-US" sz="1900" dirty="0" err="1" smtClean="0">
                <a:solidFill>
                  <a:srgbClr val="FFFFFF"/>
                </a:solidFill>
              </a:rPr>
              <a:t>Katki</a:t>
            </a:r>
            <a:r>
              <a:rPr lang="en-US" sz="1900" dirty="0" smtClean="0">
                <a:solidFill>
                  <a:srgbClr val="FFFFFF"/>
                </a:solidFill>
              </a:rPr>
              <a:t> HA, J Low </a:t>
            </a:r>
            <a:r>
              <a:rPr lang="en-US" sz="1900" dirty="0" err="1" smtClean="0">
                <a:solidFill>
                  <a:srgbClr val="FFFFFF"/>
                </a:solidFill>
              </a:rPr>
              <a:t>Genit</a:t>
            </a:r>
            <a:r>
              <a:rPr lang="en-US" sz="1900" dirty="0" smtClean="0">
                <a:solidFill>
                  <a:srgbClr val="FFFFFF"/>
                </a:solidFill>
              </a:rPr>
              <a:t> Tract Dis 2013;5:S69-S77</a:t>
            </a:r>
          </a:p>
          <a:p>
            <a:pPr marL="0" indent="0" algn="ctr">
              <a:buNone/>
            </a:pPr>
            <a:endParaRPr lang="en-US" sz="3600" b="1" dirty="0" smtClean="0">
              <a:solidFill>
                <a:srgbClr val="140587"/>
              </a:solidFill>
            </a:endParaRPr>
          </a:p>
          <a:p>
            <a:pPr marL="0" indent="0" algn="ctr">
              <a:buNone/>
            </a:pPr>
            <a:endParaRPr lang="en-US" sz="5600" b="1" dirty="0">
              <a:solidFill>
                <a:srgbClr val="140587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1772816"/>
            <a:ext cx="8064896" cy="1569660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>
                <a:solidFill>
                  <a:srgbClr val="140587"/>
                </a:solidFill>
              </a:rPr>
              <a:t>HPV </a:t>
            </a:r>
            <a:r>
              <a:rPr lang="en-US" sz="2400" dirty="0" err="1" smtClean="0">
                <a:solidFill>
                  <a:srgbClr val="140587"/>
                </a:solidFill>
              </a:rPr>
              <a:t>Pozitiflik</a:t>
            </a:r>
            <a:r>
              <a:rPr lang="en-US" sz="2400" dirty="0" smtClean="0">
                <a:solidFill>
                  <a:srgbClr val="140587"/>
                </a:solidFill>
              </a:rPr>
              <a:t> </a:t>
            </a:r>
            <a:r>
              <a:rPr lang="en-US" sz="2400" dirty="0" err="1" smtClean="0">
                <a:solidFill>
                  <a:srgbClr val="140587"/>
                </a:solidFill>
              </a:rPr>
              <a:t>oranı</a:t>
            </a:r>
            <a:r>
              <a:rPr lang="en-US" sz="2400" dirty="0" smtClean="0">
                <a:solidFill>
                  <a:srgbClr val="140587"/>
                </a:solidFill>
              </a:rPr>
              <a:t> </a:t>
            </a:r>
            <a:r>
              <a:rPr lang="en-US" sz="2400" dirty="0" err="1" smtClean="0">
                <a:solidFill>
                  <a:srgbClr val="140587"/>
                </a:solidFill>
              </a:rPr>
              <a:t>yüksek</a:t>
            </a:r>
            <a:r>
              <a:rPr lang="en-US" sz="2400" dirty="0" smtClean="0">
                <a:solidFill>
                  <a:srgbClr val="140587"/>
                </a:solidFill>
              </a:rPr>
              <a:t> (%80), </a:t>
            </a:r>
            <a:r>
              <a:rPr lang="en-US" sz="2400" dirty="0" err="1" smtClean="0">
                <a:solidFill>
                  <a:srgbClr val="140587"/>
                </a:solidFill>
              </a:rPr>
              <a:t>refleks</a:t>
            </a:r>
            <a:r>
              <a:rPr lang="en-US" sz="2400" dirty="0" smtClean="0">
                <a:solidFill>
                  <a:srgbClr val="140587"/>
                </a:solidFill>
              </a:rPr>
              <a:t> HPV </a:t>
            </a:r>
            <a:r>
              <a:rPr lang="en-US" sz="2400" dirty="0" err="1" smtClean="0">
                <a:solidFill>
                  <a:srgbClr val="140587"/>
                </a:solidFill>
              </a:rPr>
              <a:t>testi</a:t>
            </a:r>
            <a:r>
              <a:rPr lang="en-US" sz="2400" dirty="0" smtClean="0">
                <a:solidFill>
                  <a:srgbClr val="140587"/>
                </a:solidFill>
              </a:rPr>
              <a:t> </a:t>
            </a:r>
            <a:r>
              <a:rPr lang="en-US" sz="2400" dirty="0" err="1" smtClean="0">
                <a:solidFill>
                  <a:srgbClr val="140587"/>
                </a:solidFill>
              </a:rPr>
              <a:t>anlamsız</a:t>
            </a:r>
            <a:endParaRPr lang="en-US" sz="2400" dirty="0" smtClean="0">
              <a:solidFill>
                <a:srgbClr val="140587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2400" dirty="0" smtClean="0">
                <a:solidFill>
                  <a:srgbClr val="140587"/>
                </a:solidFill>
              </a:rPr>
              <a:t>CIN 3+ </a:t>
            </a:r>
            <a:r>
              <a:rPr lang="en-US" sz="2400" dirty="0" err="1" smtClean="0">
                <a:solidFill>
                  <a:srgbClr val="140587"/>
                </a:solidFill>
              </a:rPr>
              <a:t>oranları</a:t>
            </a:r>
            <a:r>
              <a:rPr lang="en-US" sz="2400" dirty="0" smtClean="0">
                <a:solidFill>
                  <a:srgbClr val="140587"/>
                </a:solidFill>
              </a:rPr>
              <a:t> ASC-US </a:t>
            </a:r>
            <a:r>
              <a:rPr lang="en-US" sz="2400" dirty="0" err="1" smtClean="0">
                <a:solidFill>
                  <a:srgbClr val="140587"/>
                </a:solidFill>
              </a:rPr>
              <a:t>ve</a:t>
            </a:r>
            <a:r>
              <a:rPr lang="en-US" sz="2400" dirty="0" smtClean="0">
                <a:solidFill>
                  <a:srgbClr val="140587"/>
                </a:solidFill>
              </a:rPr>
              <a:t> </a:t>
            </a:r>
            <a:r>
              <a:rPr lang="en-US" sz="2400" dirty="0" err="1" smtClean="0">
                <a:solidFill>
                  <a:srgbClr val="140587"/>
                </a:solidFill>
              </a:rPr>
              <a:t>LSIL’den</a:t>
            </a:r>
            <a:r>
              <a:rPr lang="en-US" sz="2400" dirty="0" smtClean="0">
                <a:solidFill>
                  <a:srgbClr val="140587"/>
                </a:solidFill>
              </a:rPr>
              <a:t> </a:t>
            </a:r>
            <a:r>
              <a:rPr lang="en-US" sz="2400" dirty="0" err="1" smtClean="0">
                <a:solidFill>
                  <a:srgbClr val="140587"/>
                </a:solidFill>
              </a:rPr>
              <a:t>daha</a:t>
            </a:r>
            <a:r>
              <a:rPr lang="en-US" sz="2400" dirty="0" smtClean="0">
                <a:solidFill>
                  <a:srgbClr val="140587"/>
                </a:solidFill>
              </a:rPr>
              <a:t> </a:t>
            </a:r>
            <a:r>
              <a:rPr lang="en-US" sz="2400" dirty="0" err="1" smtClean="0">
                <a:solidFill>
                  <a:srgbClr val="140587"/>
                </a:solidFill>
              </a:rPr>
              <a:t>yüksek</a:t>
            </a:r>
            <a:endParaRPr lang="en-US" sz="2400" dirty="0" smtClean="0">
              <a:solidFill>
                <a:srgbClr val="140587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2400" dirty="0" smtClean="0">
                <a:solidFill>
                  <a:srgbClr val="140587"/>
                </a:solidFill>
              </a:rPr>
              <a:t>21-24 </a:t>
            </a:r>
            <a:r>
              <a:rPr lang="en-US" sz="2400" dirty="0" err="1" smtClean="0">
                <a:solidFill>
                  <a:srgbClr val="140587"/>
                </a:solidFill>
              </a:rPr>
              <a:t>yaş</a:t>
            </a:r>
            <a:r>
              <a:rPr lang="en-US" sz="2400" dirty="0" smtClean="0">
                <a:solidFill>
                  <a:srgbClr val="140587"/>
                </a:solidFill>
              </a:rPr>
              <a:t> </a:t>
            </a:r>
            <a:r>
              <a:rPr lang="en-US" sz="2400" dirty="0" err="1" smtClean="0">
                <a:solidFill>
                  <a:srgbClr val="140587"/>
                </a:solidFill>
              </a:rPr>
              <a:t>aralığında</a:t>
            </a:r>
            <a:r>
              <a:rPr lang="en-US" sz="2400" dirty="0" smtClean="0">
                <a:solidFill>
                  <a:srgbClr val="140587"/>
                </a:solidFill>
              </a:rPr>
              <a:t> da CIN 3+ </a:t>
            </a:r>
            <a:r>
              <a:rPr lang="en-US" sz="2400" dirty="0" err="1" smtClean="0">
                <a:solidFill>
                  <a:srgbClr val="140587"/>
                </a:solidFill>
              </a:rPr>
              <a:t>riski</a:t>
            </a:r>
            <a:r>
              <a:rPr lang="en-US" sz="2400" dirty="0" smtClean="0">
                <a:solidFill>
                  <a:srgbClr val="140587"/>
                </a:solidFill>
              </a:rPr>
              <a:t> </a:t>
            </a:r>
            <a:r>
              <a:rPr lang="en-US" sz="2400" dirty="0" err="1" smtClean="0">
                <a:solidFill>
                  <a:srgbClr val="140587"/>
                </a:solidFill>
              </a:rPr>
              <a:t>yüksek</a:t>
            </a:r>
            <a:r>
              <a:rPr lang="en-US" sz="2400" dirty="0" smtClean="0">
                <a:solidFill>
                  <a:srgbClr val="140587"/>
                </a:solidFill>
              </a:rPr>
              <a:t>, </a:t>
            </a:r>
            <a:r>
              <a:rPr lang="en-US" sz="2400" dirty="0" err="1" smtClean="0">
                <a:solidFill>
                  <a:srgbClr val="140587"/>
                </a:solidFill>
              </a:rPr>
              <a:t>ancak</a:t>
            </a:r>
            <a:r>
              <a:rPr lang="en-US" sz="2400" dirty="0" smtClean="0">
                <a:solidFill>
                  <a:srgbClr val="140587"/>
                </a:solidFill>
              </a:rPr>
              <a:t> </a:t>
            </a:r>
            <a:r>
              <a:rPr lang="en-US" sz="2400" dirty="0" err="1" smtClean="0">
                <a:solidFill>
                  <a:srgbClr val="140587"/>
                </a:solidFill>
              </a:rPr>
              <a:t>ileri</a:t>
            </a:r>
            <a:r>
              <a:rPr lang="en-US" sz="2400" dirty="0" smtClean="0">
                <a:solidFill>
                  <a:srgbClr val="140587"/>
                </a:solidFill>
              </a:rPr>
              <a:t> </a:t>
            </a:r>
            <a:r>
              <a:rPr lang="en-US" sz="2400" dirty="0" err="1" smtClean="0">
                <a:solidFill>
                  <a:srgbClr val="140587"/>
                </a:solidFill>
              </a:rPr>
              <a:t>yaşlara</a:t>
            </a:r>
            <a:r>
              <a:rPr lang="en-US" sz="2400" dirty="0" smtClean="0">
                <a:solidFill>
                  <a:srgbClr val="140587"/>
                </a:solidFill>
              </a:rPr>
              <a:t> </a:t>
            </a:r>
            <a:r>
              <a:rPr lang="en-US" sz="2400" dirty="0" err="1" smtClean="0">
                <a:solidFill>
                  <a:srgbClr val="140587"/>
                </a:solidFill>
              </a:rPr>
              <a:t>göre</a:t>
            </a:r>
            <a:r>
              <a:rPr lang="en-US" sz="2400" dirty="0" smtClean="0">
                <a:solidFill>
                  <a:srgbClr val="140587"/>
                </a:solidFill>
              </a:rPr>
              <a:t> </a:t>
            </a:r>
            <a:r>
              <a:rPr lang="en-US" sz="2400" dirty="0" err="1" smtClean="0">
                <a:solidFill>
                  <a:srgbClr val="140587"/>
                </a:solidFill>
              </a:rPr>
              <a:t>daha</a:t>
            </a:r>
            <a:r>
              <a:rPr lang="en-US" sz="2400" dirty="0" smtClean="0">
                <a:solidFill>
                  <a:srgbClr val="140587"/>
                </a:solidFill>
              </a:rPr>
              <a:t> </a:t>
            </a:r>
            <a:r>
              <a:rPr lang="en-US" sz="2400" dirty="0" err="1" smtClean="0">
                <a:solidFill>
                  <a:srgbClr val="140587"/>
                </a:solidFill>
              </a:rPr>
              <a:t>düşük</a:t>
            </a:r>
            <a:r>
              <a:rPr lang="en-US" sz="2400" dirty="0" smtClean="0">
                <a:solidFill>
                  <a:srgbClr val="140587"/>
                </a:solidFill>
              </a:rPr>
              <a:t>  </a:t>
            </a:r>
            <a:endParaRPr lang="en-US" sz="2400" dirty="0">
              <a:solidFill>
                <a:srgbClr val="140587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23528" y="3933056"/>
            <a:ext cx="4104456" cy="216024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b="1" u="sng" dirty="0" smtClean="0"/>
              <a:t>ASC-H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dirty="0" smtClean="0"/>
              <a:t>CIN 2+ </a:t>
            </a:r>
            <a:r>
              <a:rPr lang="en-US" dirty="0" err="1" smtClean="0"/>
              <a:t>Riski</a:t>
            </a:r>
            <a:endParaRPr lang="en-US" dirty="0" smtClean="0"/>
          </a:p>
          <a:p>
            <a:pPr marL="0" indent="0" algn="ctr">
              <a:buFont typeface="Arial" pitchFamily="34" charset="0"/>
              <a:buNone/>
            </a:pPr>
            <a:r>
              <a:rPr lang="en-US" sz="4400" b="1" dirty="0" smtClean="0">
                <a:solidFill>
                  <a:srgbClr val="FFFFFF"/>
                </a:solidFill>
              </a:rPr>
              <a:t>% 41 (24-94) </a:t>
            </a:r>
          </a:p>
          <a:p>
            <a:pPr marL="0" indent="0" algn="r">
              <a:buFont typeface="Arial" pitchFamily="34" charset="0"/>
              <a:buNone/>
            </a:pPr>
            <a:r>
              <a:rPr lang="en-US" sz="2200" dirty="0" smtClean="0">
                <a:solidFill>
                  <a:srgbClr val="FFFFFF"/>
                </a:solidFill>
              </a:rPr>
              <a:t>ALTS, 2003</a:t>
            </a:r>
          </a:p>
          <a:p>
            <a:pPr marL="0" indent="0" algn="ctr">
              <a:buFont typeface="Arial" pitchFamily="34" charset="0"/>
              <a:buNone/>
            </a:pPr>
            <a:endParaRPr lang="en-US" sz="4400" b="1" dirty="0" smtClean="0">
              <a:solidFill>
                <a:srgbClr val="FFFFFF"/>
              </a:solidFill>
            </a:endParaRPr>
          </a:p>
          <a:p>
            <a:pPr marL="0" indent="0" algn="ctr">
              <a:buFont typeface="Arial" pitchFamily="34" charset="0"/>
              <a:buNone/>
            </a:pPr>
            <a:endParaRPr lang="en-US" sz="5600" b="1" dirty="0" smtClean="0">
              <a:solidFill>
                <a:srgbClr val="140587"/>
              </a:solidFill>
            </a:endParaRPr>
          </a:p>
          <a:p>
            <a:pPr marL="0" indent="0" algn="ctr">
              <a:buFont typeface="Arial" pitchFamily="34" charset="0"/>
              <a:buNone/>
            </a:pPr>
            <a:endParaRPr lang="en-US" sz="3600" b="1" dirty="0" smtClean="0">
              <a:solidFill>
                <a:srgbClr val="140587"/>
              </a:solidFill>
            </a:endParaRPr>
          </a:p>
          <a:p>
            <a:pPr marL="0" indent="0" algn="ctr">
              <a:buFont typeface="Arial" pitchFamily="34" charset="0"/>
              <a:buNone/>
            </a:pPr>
            <a:endParaRPr lang="en-US" sz="5600" b="1" dirty="0">
              <a:solidFill>
                <a:srgbClr val="1405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6989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800000"/>
                </a:solidFill>
              </a:rPr>
              <a:t>ASC-H </a:t>
            </a:r>
            <a:r>
              <a:rPr lang="en-US" dirty="0" err="1" smtClean="0">
                <a:solidFill>
                  <a:srgbClr val="800000"/>
                </a:solidFill>
              </a:rPr>
              <a:t>Yönetimi</a:t>
            </a:r>
            <a:endParaRPr lang="en-US" dirty="0">
              <a:solidFill>
                <a:srgbClr val="800000"/>
              </a:solidFill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rcRect t="-7612" b="-7612"/>
          <a:stretch>
            <a:fillRect/>
          </a:stretch>
        </p:blipFill>
        <p:spPr>
          <a:ln w="38100" cmpd="sng">
            <a:solidFill>
              <a:srgbClr val="800000"/>
            </a:solidFill>
          </a:ln>
        </p:spPr>
      </p:pic>
    </p:spTree>
    <p:extLst>
      <p:ext uri="{BB962C8B-B14F-4D97-AF65-F5344CB8AC3E}">
        <p14:creationId xmlns:p14="http://schemas.microsoft.com/office/powerpoint/2010/main" val="39618040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800000"/>
                </a:solidFill>
              </a:rPr>
              <a:t>HSIL</a:t>
            </a:r>
            <a:endParaRPr lang="en-US" dirty="0">
              <a:solidFill>
                <a:srgbClr val="8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19256" cy="211683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en-US" b="1" dirty="0" smtClean="0">
                <a:solidFill>
                  <a:srgbClr val="140587"/>
                </a:solidFill>
              </a:rPr>
              <a:t>HSIL: CIN 2+ </a:t>
            </a:r>
            <a:r>
              <a:rPr lang="en-US" b="1" dirty="0" err="1" smtClean="0">
                <a:solidFill>
                  <a:srgbClr val="140587"/>
                </a:solidFill>
              </a:rPr>
              <a:t>Riski</a:t>
            </a:r>
            <a:r>
              <a:rPr lang="en-US" b="1" dirty="0" smtClean="0">
                <a:solidFill>
                  <a:srgbClr val="140587"/>
                </a:solidFill>
              </a:rPr>
              <a:t> (</a:t>
            </a:r>
            <a:r>
              <a:rPr lang="en-US" b="1" dirty="0" err="1" smtClean="0">
                <a:solidFill>
                  <a:srgbClr val="140587"/>
                </a:solidFill>
              </a:rPr>
              <a:t>Kolposkopide</a:t>
            </a:r>
            <a:r>
              <a:rPr lang="en-US" b="1" dirty="0" smtClean="0">
                <a:solidFill>
                  <a:srgbClr val="140587"/>
                </a:solidFill>
              </a:rPr>
              <a:t>): %60-70</a:t>
            </a:r>
          </a:p>
          <a:p>
            <a:pPr lvl="1"/>
            <a:r>
              <a:rPr lang="en-US" sz="1200" dirty="0" err="1" smtClean="0">
                <a:solidFill>
                  <a:srgbClr val="140587"/>
                </a:solidFill>
              </a:rPr>
              <a:t>Massad</a:t>
            </a:r>
            <a:r>
              <a:rPr lang="en-US" sz="1200" dirty="0" smtClean="0">
                <a:solidFill>
                  <a:srgbClr val="140587"/>
                </a:solidFill>
              </a:rPr>
              <a:t> LS, </a:t>
            </a:r>
            <a:r>
              <a:rPr lang="en-US" sz="1200" dirty="0" err="1" smtClean="0">
                <a:solidFill>
                  <a:srgbClr val="140587"/>
                </a:solidFill>
              </a:rPr>
              <a:t>Gynecol</a:t>
            </a:r>
            <a:r>
              <a:rPr lang="en-US" sz="1200" dirty="0" smtClean="0">
                <a:solidFill>
                  <a:srgbClr val="140587"/>
                </a:solidFill>
              </a:rPr>
              <a:t> </a:t>
            </a:r>
            <a:r>
              <a:rPr lang="en-US" sz="1200" dirty="0" err="1" smtClean="0">
                <a:solidFill>
                  <a:srgbClr val="140587"/>
                </a:solidFill>
              </a:rPr>
              <a:t>Oncol</a:t>
            </a:r>
            <a:r>
              <a:rPr lang="en-US" sz="1200" dirty="0" smtClean="0">
                <a:solidFill>
                  <a:srgbClr val="140587"/>
                </a:solidFill>
              </a:rPr>
              <a:t> 2001;82:516-22</a:t>
            </a:r>
          </a:p>
          <a:p>
            <a:pPr lvl="1"/>
            <a:r>
              <a:rPr lang="en-US" sz="1200" dirty="0" smtClean="0">
                <a:solidFill>
                  <a:srgbClr val="140587"/>
                </a:solidFill>
              </a:rPr>
              <a:t>Alvarez RD, </a:t>
            </a:r>
            <a:r>
              <a:rPr lang="en-US" sz="1200" dirty="0" err="1" smtClean="0">
                <a:solidFill>
                  <a:srgbClr val="140587"/>
                </a:solidFill>
              </a:rPr>
              <a:t>Gynecol</a:t>
            </a:r>
            <a:r>
              <a:rPr lang="en-US" sz="1200" dirty="0" smtClean="0">
                <a:solidFill>
                  <a:srgbClr val="140587"/>
                </a:solidFill>
              </a:rPr>
              <a:t> </a:t>
            </a:r>
            <a:r>
              <a:rPr lang="en-US" sz="1200" dirty="0" err="1" smtClean="0">
                <a:solidFill>
                  <a:srgbClr val="140587"/>
                </a:solidFill>
              </a:rPr>
              <a:t>Oncol</a:t>
            </a:r>
            <a:r>
              <a:rPr lang="en-US" sz="1200" dirty="0" smtClean="0">
                <a:solidFill>
                  <a:srgbClr val="140587"/>
                </a:solidFill>
              </a:rPr>
              <a:t> 2007;104:281-9</a:t>
            </a:r>
          </a:p>
          <a:p>
            <a:pPr lvl="1"/>
            <a:r>
              <a:rPr lang="en-US" sz="1200" dirty="0" smtClean="0">
                <a:solidFill>
                  <a:srgbClr val="140587"/>
                </a:solidFill>
              </a:rPr>
              <a:t>Dunn TS, A “see and treat” management for </a:t>
            </a:r>
            <a:r>
              <a:rPr lang="en-US" sz="1200" dirty="0" err="1" smtClean="0">
                <a:solidFill>
                  <a:srgbClr val="140587"/>
                </a:solidFill>
              </a:rPr>
              <a:t>hsil</a:t>
            </a:r>
            <a:r>
              <a:rPr lang="en-US" sz="1200" dirty="0" smtClean="0">
                <a:solidFill>
                  <a:srgbClr val="140587"/>
                </a:solidFill>
              </a:rPr>
              <a:t> Pap smears. J Lower Gen Tract Dis 2003;7:104-6</a:t>
            </a:r>
          </a:p>
          <a:p>
            <a:r>
              <a:rPr lang="en-US" b="1" dirty="0" smtClean="0">
                <a:solidFill>
                  <a:srgbClr val="140587"/>
                </a:solidFill>
              </a:rPr>
              <a:t>HSIL: CIN 2+ </a:t>
            </a:r>
            <a:r>
              <a:rPr lang="en-US" b="1" dirty="0" err="1" smtClean="0">
                <a:solidFill>
                  <a:srgbClr val="140587"/>
                </a:solidFill>
              </a:rPr>
              <a:t>Riski</a:t>
            </a:r>
            <a:r>
              <a:rPr lang="en-US" b="1" dirty="0" smtClean="0">
                <a:solidFill>
                  <a:srgbClr val="140587"/>
                </a:solidFill>
              </a:rPr>
              <a:t>: (LEEP): %84-97</a:t>
            </a:r>
          </a:p>
          <a:p>
            <a:r>
              <a:rPr lang="en-US" b="1" dirty="0" smtClean="0">
                <a:solidFill>
                  <a:srgbClr val="140587"/>
                </a:solidFill>
              </a:rPr>
              <a:t>HSIL: </a:t>
            </a:r>
            <a:r>
              <a:rPr lang="en-US" b="1" dirty="0" err="1" smtClean="0">
                <a:solidFill>
                  <a:srgbClr val="140587"/>
                </a:solidFill>
              </a:rPr>
              <a:t>Kanser</a:t>
            </a:r>
            <a:r>
              <a:rPr lang="en-US" b="1" dirty="0" smtClean="0">
                <a:solidFill>
                  <a:srgbClr val="140587"/>
                </a:solidFill>
              </a:rPr>
              <a:t> </a:t>
            </a:r>
            <a:r>
              <a:rPr lang="en-US" b="1" dirty="0" err="1" smtClean="0">
                <a:solidFill>
                  <a:srgbClr val="140587"/>
                </a:solidFill>
              </a:rPr>
              <a:t>riski</a:t>
            </a:r>
            <a:r>
              <a:rPr lang="en-US" b="1" dirty="0" smtClean="0">
                <a:solidFill>
                  <a:srgbClr val="140587"/>
                </a:solidFill>
              </a:rPr>
              <a:t> (</a:t>
            </a:r>
            <a:r>
              <a:rPr lang="en-US" b="1" dirty="0" err="1" smtClean="0">
                <a:solidFill>
                  <a:srgbClr val="140587"/>
                </a:solidFill>
              </a:rPr>
              <a:t>Kolposkopide</a:t>
            </a:r>
            <a:r>
              <a:rPr lang="en-US" b="1" dirty="0" smtClean="0">
                <a:solidFill>
                  <a:srgbClr val="140587"/>
                </a:solidFill>
              </a:rPr>
              <a:t>): %2</a:t>
            </a:r>
          </a:p>
          <a:p>
            <a:endParaRPr lang="en-US" sz="1600" dirty="0">
              <a:solidFill>
                <a:srgbClr val="140587"/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67544" y="4293096"/>
            <a:ext cx="8208912" cy="21602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u="sng" dirty="0" smtClean="0">
                <a:solidFill>
                  <a:srgbClr val="140587"/>
                </a:solidFill>
              </a:rPr>
              <a:t>5 </a:t>
            </a:r>
            <a:r>
              <a:rPr lang="en-US" u="sng" dirty="0" err="1" smtClean="0">
                <a:solidFill>
                  <a:srgbClr val="140587"/>
                </a:solidFill>
              </a:rPr>
              <a:t>yıllık</a:t>
            </a:r>
            <a:r>
              <a:rPr lang="en-US" u="sng" dirty="0" smtClean="0">
                <a:solidFill>
                  <a:srgbClr val="140587"/>
                </a:solidFill>
              </a:rPr>
              <a:t> Risk </a:t>
            </a:r>
            <a:r>
              <a:rPr lang="en-US" dirty="0">
                <a:solidFill>
                  <a:srgbClr val="140587"/>
                </a:solidFill>
              </a:rPr>
              <a:t>(≥30 </a:t>
            </a:r>
            <a:r>
              <a:rPr lang="en-US" dirty="0" err="1">
                <a:solidFill>
                  <a:srgbClr val="140587"/>
                </a:solidFill>
              </a:rPr>
              <a:t>yaş</a:t>
            </a:r>
            <a:r>
              <a:rPr lang="en-US" dirty="0" smtClean="0">
                <a:solidFill>
                  <a:srgbClr val="140587"/>
                </a:solidFill>
              </a:rPr>
              <a:t>):</a:t>
            </a:r>
            <a:r>
              <a:rPr lang="en-US" u="sng" dirty="0" smtClean="0">
                <a:solidFill>
                  <a:srgbClr val="140587"/>
                </a:solidFill>
              </a:rPr>
              <a:t> </a:t>
            </a:r>
          </a:p>
          <a:p>
            <a:pPr marL="0" indent="0">
              <a:buNone/>
            </a:pPr>
            <a:r>
              <a:rPr lang="en-US" dirty="0" err="1" smtClean="0">
                <a:solidFill>
                  <a:srgbClr val="140587"/>
                </a:solidFill>
              </a:rPr>
              <a:t>HSIL:Kanser</a:t>
            </a:r>
            <a:r>
              <a:rPr lang="en-US" dirty="0" smtClean="0">
                <a:solidFill>
                  <a:srgbClr val="140587"/>
                </a:solidFill>
              </a:rPr>
              <a:t>: %8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140587"/>
                </a:solidFill>
              </a:rPr>
              <a:t>HPV </a:t>
            </a:r>
            <a:r>
              <a:rPr lang="en-US" dirty="0" err="1" smtClean="0">
                <a:solidFill>
                  <a:srgbClr val="140587"/>
                </a:solidFill>
              </a:rPr>
              <a:t>Pozitif</a:t>
            </a:r>
            <a:r>
              <a:rPr lang="en-US" dirty="0" smtClean="0">
                <a:solidFill>
                  <a:srgbClr val="140587"/>
                </a:solidFill>
              </a:rPr>
              <a:t> HSIL: CIN3+:%50; </a:t>
            </a:r>
            <a:r>
              <a:rPr lang="en-US" dirty="0" err="1" smtClean="0">
                <a:solidFill>
                  <a:srgbClr val="140587"/>
                </a:solidFill>
              </a:rPr>
              <a:t>Kanser</a:t>
            </a:r>
            <a:r>
              <a:rPr lang="en-US" dirty="0" smtClean="0">
                <a:solidFill>
                  <a:srgbClr val="140587"/>
                </a:solidFill>
              </a:rPr>
              <a:t>:%7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140587"/>
                </a:solidFill>
              </a:rPr>
              <a:t>HPV </a:t>
            </a:r>
            <a:r>
              <a:rPr lang="en-US" dirty="0" err="1" smtClean="0">
                <a:solidFill>
                  <a:srgbClr val="140587"/>
                </a:solidFill>
              </a:rPr>
              <a:t>Negatif</a:t>
            </a:r>
            <a:r>
              <a:rPr lang="en-US" dirty="0" smtClean="0">
                <a:solidFill>
                  <a:srgbClr val="140587"/>
                </a:solidFill>
              </a:rPr>
              <a:t> HSIL: CIN3+:%29; </a:t>
            </a:r>
            <a:r>
              <a:rPr lang="en-US" dirty="0" err="1" smtClean="0">
                <a:solidFill>
                  <a:srgbClr val="140587"/>
                </a:solidFill>
              </a:rPr>
              <a:t>Kanser</a:t>
            </a:r>
            <a:r>
              <a:rPr lang="en-US" dirty="0" smtClean="0">
                <a:solidFill>
                  <a:srgbClr val="140587"/>
                </a:solidFill>
              </a:rPr>
              <a:t>:%7</a:t>
            </a:r>
          </a:p>
          <a:p>
            <a:pPr marL="0" lvl="1" indent="0" algn="r">
              <a:buNone/>
            </a:pPr>
            <a:r>
              <a:rPr lang="en-US" sz="2400" dirty="0" err="1">
                <a:solidFill>
                  <a:srgbClr val="140587"/>
                </a:solidFill>
              </a:rPr>
              <a:t>Katki</a:t>
            </a:r>
            <a:r>
              <a:rPr lang="en-US" sz="2400" dirty="0">
                <a:solidFill>
                  <a:srgbClr val="140587"/>
                </a:solidFill>
              </a:rPr>
              <a:t> HA, J Lower Gen Tract Dis 2013;17:S50-S55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sz="8000" dirty="0" smtClean="0"/>
          </a:p>
          <a:p>
            <a:pPr marL="0" indent="0">
              <a:buNone/>
            </a:pPr>
            <a:endParaRPr lang="en-US" sz="8000" dirty="0" smtClean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3092577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800000"/>
                </a:solidFill>
              </a:rPr>
              <a:t>HSIL</a:t>
            </a:r>
            <a:br>
              <a:rPr lang="en-US" dirty="0" smtClean="0">
                <a:solidFill>
                  <a:srgbClr val="800000"/>
                </a:solidFill>
              </a:rPr>
            </a:br>
            <a:r>
              <a:rPr lang="en-US" dirty="0" err="1" smtClean="0">
                <a:solidFill>
                  <a:srgbClr val="140587"/>
                </a:solidFill>
              </a:rPr>
              <a:t>Kolposkopi</a:t>
            </a:r>
            <a:r>
              <a:rPr lang="en-US" dirty="0" smtClean="0">
                <a:solidFill>
                  <a:srgbClr val="140587"/>
                </a:solidFill>
              </a:rPr>
              <a:t> CIN2+ </a:t>
            </a:r>
            <a:r>
              <a:rPr lang="en-US" dirty="0" err="1" smtClean="0">
                <a:solidFill>
                  <a:srgbClr val="140587"/>
                </a:solidFill>
              </a:rPr>
              <a:t>Sensitivitesi</a:t>
            </a:r>
            <a:r>
              <a:rPr lang="en-US" dirty="0" smtClean="0">
                <a:solidFill>
                  <a:srgbClr val="140587"/>
                </a:solidFill>
              </a:rPr>
              <a:t/>
            </a:r>
            <a:br>
              <a:rPr lang="en-US" dirty="0" smtClean="0">
                <a:solidFill>
                  <a:srgbClr val="140587"/>
                </a:solidFill>
              </a:rPr>
            </a:br>
            <a:r>
              <a:rPr lang="en-US" dirty="0" smtClean="0">
                <a:solidFill>
                  <a:srgbClr val="140587"/>
                </a:solidFill>
              </a:rPr>
              <a:t>?</a:t>
            </a:r>
            <a:endParaRPr lang="en-US" dirty="0">
              <a:solidFill>
                <a:srgbClr val="140587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71800" y="4941168"/>
            <a:ext cx="5688632" cy="156966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u="sng" dirty="0" smtClean="0"/>
              <a:t>KOLPOSKOPİDE </a:t>
            </a:r>
            <a:r>
              <a:rPr lang="en-US" sz="2400" b="1" u="sng" dirty="0"/>
              <a:t>MULTİPL </a:t>
            </a:r>
            <a:r>
              <a:rPr lang="en-US" sz="2400" b="1" u="sng" dirty="0" smtClean="0"/>
              <a:t>BİYOPSİLER!</a:t>
            </a:r>
          </a:p>
          <a:p>
            <a:pPr algn="ctr"/>
            <a:r>
              <a:rPr lang="en-US" sz="2400" dirty="0" err="1" smtClean="0"/>
              <a:t>Özellikle</a:t>
            </a:r>
            <a:r>
              <a:rPr lang="en-US" sz="2400" dirty="0" smtClean="0"/>
              <a:t> </a:t>
            </a:r>
            <a:r>
              <a:rPr lang="en-US" sz="2400" dirty="0" err="1" smtClean="0"/>
              <a:t>geniş</a:t>
            </a:r>
            <a:r>
              <a:rPr lang="en-US" sz="2400" dirty="0" smtClean="0"/>
              <a:t> </a:t>
            </a:r>
            <a:r>
              <a:rPr lang="en-US" sz="2400" dirty="0" err="1" smtClean="0"/>
              <a:t>lezyonlarda</a:t>
            </a:r>
            <a:endParaRPr lang="en-US" sz="2400" dirty="0" smtClean="0"/>
          </a:p>
          <a:p>
            <a:pPr algn="ctr"/>
            <a:r>
              <a:rPr lang="en-US" sz="2400" i="1" dirty="0" err="1" smtClean="0"/>
              <a:t>veya</a:t>
            </a:r>
            <a:r>
              <a:rPr lang="en-US" sz="2400" i="1" dirty="0" smtClean="0"/>
              <a:t> </a:t>
            </a:r>
          </a:p>
          <a:p>
            <a:pPr algn="ctr"/>
            <a:r>
              <a:rPr lang="en-US" sz="2400" dirty="0"/>
              <a:t>M</a:t>
            </a:r>
            <a:r>
              <a:rPr lang="en-US" sz="2400" dirty="0" smtClean="0"/>
              <a:t>ultiple </a:t>
            </a:r>
            <a:r>
              <a:rPr lang="en-US" sz="2400" dirty="0" err="1" smtClean="0"/>
              <a:t>ayrı</a:t>
            </a:r>
            <a:r>
              <a:rPr lang="en-US" sz="2400" dirty="0" smtClean="0"/>
              <a:t> </a:t>
            </a:r>
            <a:r>
              <a:rPr lang="en-US" sz="2400" dirty="0" err="1" smtClean="0"/>
              <a:t>lezyonlarda</a:t>
            </a:r>
            <a:endParaRPr lang="en-US" sz="24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7771358"/>
              </p:ext>
            </p:extLst>
          </p:nvPr>
        </p:nvGraphicFramePr>
        <p:xfrm>
          <a:off x="755576" y="2420888"/>
          <a:ext cx="6096000" cy="22250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84376"/>
                <a:gridCol w="1008112"/>
                <a:gridCol w="170351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140587"/>
                          </a:solidFill>
                        </a:rPr>
                        <a:t>Kolpo</a:t>
                      </a:r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140587"/>
                          </a:solidFill>
                        </a:rPr>
                        <a:t>biyopsi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208/364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%57.1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140587"/>
                          </a:solidFill>
                        </a:rPr>
                        <a:t>Kolpo</a:t>
                      </a:r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140587"/>
                          </a:solidFill>
                        </a:rPr>
                        <a:t>biyopsi</a:t>
                      </a:r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 + </a:t>
                      </a:r>
                      <a:r>
                        <a:rPr lang="en-US" dirty="0" err="1" smtClean="0">
                          <a:solidFill>
                            <a:srgbClr val="140587"/>
                          </a:solidFill>
                        </a:rPr>
                        <a:t>Saat</a:t>
                      </a:r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 2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256/364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%70.3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rgbClr val="140587"/>
                          </a:solidFill>
                        </a:rPr>
                        <a:t>Kolpo</a:t>
                      </a:r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140587"/>
                          </a:solidFill>
                        </a:rPr>
                        <a:t>biyopsi</a:t>
                      </a:r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 + </a:t>
                      </a:r>
                      <a:r>
                        <a:rPr lang="en-US" dirty="0" err="1" smtClean="0">
                          <a:solidFill>
                            <a:srgbClr val="140587"/>
                          </a:solidFill>
                        </a:rPr>
                        <a:t>Saat</a:t>
                      </a:r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 2,4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297/364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%81.6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rgbClr val="140587"/>
                          </a:solidFill>
                        </a:rPr>
                        <a:t>Kolpo</a:t>
                      </a:r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140587"/>
                          </a:solidFill>
                        </a:rPr>
                        <a:t>biyopsi</a:t>
                      </a:r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 + </a:t>
                      </a:r>
                      <a:r>
                        <a:rPr lang="en-US" dirty="0" err="1" smtClean="0">
                          <a:solidFill>
                            <a:srgbClr val="140587"/>
                          </a:solidFill>
                        </a:rPr>
                        <a:t>Saat</a:t>
                      </a:r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 2,4,8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329/364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%90.4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rgbClr val="140587"/>
                          </a:solidFill>
                        </a:rPr>
                        <a:t>Kolpo</a:t>
                      </a:r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140587"/>
                          </a:solidFill>
                        </a:rPr>
                        <a:t>biyopsi</a:t>
                      </a:r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 + </a:t>
                      </a:r>
                      <a:r>
                        <a:rPr lang="en-US" dirty="0" err="1" smtClean="0">
                          <a:solidFill>
                            <a:srgbClr val="140587"/>
                          </a:solidFill>
                        </a:rPr>
                        <a:t>Saat</a:t>
                      </a:r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 2,4,8,10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344/364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%94.5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solidFill>
                            <a:srgbClr val="140587"/>
                          </a:solidFill>
                        </a:rPr>
                        <a:t>Kolpo</a:t>
                      </a:r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140587"/>
                          </a:solidFill>
                        </a:rPr>
                        <a:t>biyopsi</a:t>
                      </a:r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 + </a:t>
                      </a:r>
                      <a:r>
                        <a:rPr lang="en-US" dirty="0" err="1" smtClean="0">
                          <a:solidFill>
                            <a:srgbClr val="140587"/>
                          </a:solidFill>
                        </a:rPr>
                        <a:t>Saat</a:t>
                      </a:r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 2,4,8,10+ECC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364/364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%100       p&lt;.001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55576" y="1988840"/>
            <a:ext cx="540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140587"/>
                </a:solidFill>
              </a:rPr>
              <a:t>CIN2+ </a:t>
            </a:r>
            <a:r>
              <a:rPr lang="en-US" sz="2000" dirty="0" err="1" smtClean="0">
                <a:solidFill>
                  <a:srgbClr val="140587"/>
                </a:solidFill>
              </a:rPr>
              <a:t>Kadınların</a:t>
            </a:r>
            <a:r>
              <a:rPr lang="en-US" sz="2000" dirty="0" smtClean="0">
                <a:solidFill>
                  <a:srgbClr val="140587"/>
                </a:solidFill>
              </a:rPr>
              <a:t> </a:t>
            </a:r>
            <a:r>
              <a:rPr lang="en-US" sz="2000" dirty="0" err="1" smtClean="0">
                <a:solidFill>
                  <a:srgbClr val="140587"/>
                </a:solidFill>
              </a:rPr>
              <a:t>Teşhis</a:t>
            </a:r>
            <a:r>
              <a:rPr lang="en-US" sz="2000" dirty="0" smtClean="0">
                <a:solidFill>
                  <a:srgbClr val="140587"/>
                </a:solidFill>
              </a:rPr>
              <a:t> </a:t>
            </a:r>
            <a:r>
              <a:rPr lang="en-US" sz="2000" dirty="0" err="1" smtClean="0">
                <a:solidFill>
                  <a:srgbClr val="140587"/>
                </a:solidFill>
              </a:rPr>
              <a:t>Metodları</a:t>
            </a:r>
            <a:r>
              <a:rPr lang="en-US" sz="2000" dirty="0" smtClean="0">
                <a:solidFill>
                  <a:srgbClr val="140587"/>
                </a:solidFill>
              </a:rPr>
              <a:t> (SPOCCS II)</a:t>
            </a:r>
            <a:endParaRPr lang="en-US" sz="2000" dirty="0">
              <a:solidFill>
                <a:srgbClr val="140587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63688" y="4581128"/>
            <a:ext cx="5112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rgbClr val="140587"/>
                </a:solidFill>
              </a:rPr>
              <a:t>Pretorius et al. </a:t>
            </a:r>
            <a:r>
              <a:rPr lang="en-US" dirty="0" err="1" smtClean="0">
                <a:solidFill>
                  <a:srgbClr val="140587"/>
                </a:solidFill>
              </a:rPr>
              <a:t>Int</a:t>
            </a:r>
            <a:r>
              <a:rPr lang="en-US" dirty="0" smtClean="0">
                <a:solidFill>
                  <a:srgbClr val="140587"/>
                </a:solidFill>
              </a:rPr>
              <a:t> J Cancer,2007</a:t>
            </a:r>
            <a:endParaRPr lang="en-US" dirty="0">
              <a:solidFill>
                <a:srgbClr val="1405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800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800000"/>
                </a:solidFill>
              </a:rPr>
              <a:t>HSIL </a:t>
            </a:r>
            <a:r>
              <a:rPr lang="en-US" dirty="0" err="1" smtClean="0">
                <a:solidFill>
                  <a:srgbClr val="800000"/>
                </a:solidFill>
              </a:rPr>
              <a:t>Yönetimi</a:t>
            </a:r>
            <a:endParaRPr lang="en-US" dirty="0">
              <a:solidFill>
                <a:srgbClr val="80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-8324" b="-8324"/>
          <a:stretch>
            <a:fillRect/>
          </a:stretch>
        </p:blipFill>
        <p:spPr>
          <a:ln w="38100" cmpd="sng">
            <a:solidFill>
              <a:srgbClr val="800000"/>
            </a:solidFill>
          </a:ln>
        </p:spPr>
      </p:pic>
    </p:spTree>
    <p:extLst>
      <p:ext uri="{BB962C8B-B14F-4D97-AF65-F5344CB8AC3E}">
        <p14:creationId xmlns:p14="http://schemas.microsoft.com/office/powerpoint/2010/main" val="24965395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800000"/>
                </a:solidFill>
              </a:rPr>
              <a:t>21-24 </a:t>
            </a:r>
            <a:r>
              <a:rPr lang="en-US" dirty="0" err="1" smtClean="0">
                <a:solidFill>
                  <a:srgbClr val="800000"/>
                </a:solidFill>
              </a:rPr>
              <a:t>Yaş</a:t>
            </a:r>
            <a:r>
              <a:rPr lang="en-US" dirty="0" smtClean="0">
                <a:solidFill>
                  <a:srgbClr val="800000"/>
                </a:solidFill>
              </a:rPr>
              <a:t/>
            </a:r>
            <a:br>
              <a:rPr lang="en-US" dirty="0" smtClean="0">
                <a:solidFill>
                  <a:srgbClr val="800000"/>
                </a:solidFill>
              </a:rPr>
            </a:br>
            <a:r>
              <a:rPr lang="en-US" dirty="0" smtClean="0">
                <a:solidFill>
                  <a:srgbClr val="800000"/>
                </a:solidFill>
              </a:rPr>
              <a:t>ASC-H </a:t>
            </a:r>
            <a:r>
              <a:rPr lang="en-US" dirty="0" err="1" smtClean="0">
                <a:solidFill>
                  <a:srgbClr val="800000"/>
                </a:solidFill>
              </a:rPr>
              <a:t>veya</a:t>
            </a:r>
            <a:r>
              <a:rPr lang="en-US" dirty="0" smtClean="0">
                <a:solidFill>
                  <a:srgbClr val="800000"/>
                </a:solidFill>
              </a:rPr>
              <a:t> HSIL </a:t>
            </a:r>
            <a:r>
              <a:rPr lang="en-US" dirty="0" err="1" smtClean="0">
                <a:solidFill>
                  <a:srgbClr val="800000"/>
                </a:solidFill>
              </a:rPr>
              <a:t>Yönetimi</a:t>
            </a:r>
            <a:endParaRPr lang="en-US" dirty="0">
              <a:solidFill>
                <a:srgbClr val="800000"/>
              </a:solidFill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rcRect t="-16194" b="-16194"/>
          <a:stretch>
            <a:fillRect/>
          </a:stretch>
        </p:blipFill>
        <p:spPr>
          <a:ln w="38100" cmpd="sng">
            <a:solidFill>
              <a:srgbClr val="800000"/>
            </a:solidFill>
          </a:ln>
        </p:spPr>
      </p:pic>
    </p:spTree>
    <p:extLst>
      <p:ext uri="{BB962C8B-B14F-4D97-AF65-F5344CB8AC3E}">
        <p14:creationId xmlns:p14="http://schemas.microsoft.com/office/powerpoint/2010/main" val="14860573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800000"/>
                </a:solidFill>
              </a:rPr>
              <a:t>AGC</a:t>
            </a:r>
            <a:endParaRPr lang="en-US" dirty="0">
              <a:solidFill>
                <a:srgbClr val="8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3888" y="4725144"/>
            <a:ext cx="5256584" cy="201622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lnSpc>
                <a:spcPct val="80000"/>
              </a:lnSpc>
              <a:buNone/>
              <a:defRPr/>
            </a:pPr>
            <a:r>
              <a:rPr lang="tr-TR" b="1" u="sng" dirty="0" smtClean="0">
                <a:solidFill>
                  <a:srgbClr val="140587"/>
                </a:solidFill>
                <a:latin typeface="Trebuchet MS" pitchFamily="34" charset="0"/>
              </a:rPr>
              <a:t>AIS</a:t>
            </a:r>
            <a:endParaRPr lang="tr-TR" b="1" u="sng" dirty="0">
              <a:solidFill>
                <a:srgbClr val="140587"/>
              </a:solidFill>
              <a:latin typeface="Trebuchet MS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tr-TR" dirty="0" smtClean="0">
                <a:solidFill>
                  <a:srgbClr val="140587"/>
                </a:solidFill>
                <a:latin typeface="Trebuchet MS" pitchFamily="34" charset="0"/>
              </a:rPr>
              <a:t>CIN 2,3: %50 </a:t>
            </a:r>
          </a:p>
          <a:p>
            <a:pPr marL="0" indent="0" algn="ctr">
              <a:lnSpc>
                <a:spcPct val="80000"/>
              </a:lnSpc>
              <a:buNone/>
              <a:defRPr/>
            </a:pPr>
            <a:r>
              <a:rPr lang="tr-TR" dirty="0" smtClean="0">
                <a:solidFill>
                  <a:srgbClr val="140587"/>
                </a:solidFill>
                <a:latin typeface="Trebuchet MS" pitchFamily="34" charset="0"/>
              </a:rPr>
              <a:t>AIS: %48</a:t>
            </a:r>
            <a:r>
              <a:rPr lang="tr-TR" dirty="0">
                <a:solidFill>
                  <a:srgbClr val="140587"/>
                </a:solidFill>
                <a:latin typeface="Trebuchet MS" pitchFamily="34" charset="0"/>
              </a:rPr>
              <a:t>-</a:t>
            </a:r>
            <a:r>
              <a:rPr lang="tr-TR" dirty="0" smtClean="0">
                <a:solidFill>
                  <a:srgbClr val="140587"/>
                </a:solidFill>
                <a:latin typeface="Trebuchet MS" pitchFamily="34" charset="0"/>
              </a:rPr>
              <a:t>70  </a:t>
            </a:r>
          </a:p>
          <a:p>
            <a:pPr marL="0" indent="0" algn="r">
              <a:lnSpc>
                <a:spcPct val="80000"/>
              </a:lnSpc>
              <a:buNone/>
              <a:defRPr/>
            </a:pPr>
            <a:r>
              <a:rPr lang="tr-TR" dirty="0" smtClean="0">
                <a:solidFill>
                  <a:srgbClr val="140587"/>
                </a:solidFill>
                <a:latin typeface="Trebuchet MS" pitchFamily="34" charset="0"/>
              </a:rPr>
              <a:t>Kanser: %40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5536" y="1484784"/>
            <a:ext cx="4608512" cy="192155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609600" indent="-609600" algn="ctr">
              <a:lnSpc>
                <a:spcPct val="80000"/>
              </a:lnSpc>
              <a:buNone/>
              <a:defRPr/>
            </a:pPr>
            <a:r>
              <a:rPr lang="tr-TR" sz="2400" b="1" u="sng" dirty="0">
                <a:solidFill>
                  <a:srgbClr val="140587"/>
                </a:solidFill>
                <a:latin typeface="Trebuchet MS" pitchFamily="34" charset="0"/>
              </a:rPr>
              <a:t>AGC-</a:t>
            </a:r>
            <a:r>
              <a:rPr lang="tr-TR" sz="2400" b="1" u="sng" dirty="0" smtClean="0">
                <a:solidFill>
                  <a:srgbClr val="140587"/>
                </a:solidFill>
                <a:latin typeface="Trebuchet MS" pitchFamily="34" charset="0"/>
              </a:rPr>
              <a:t>NOS</a:t>
            </a:r>
          </a:p>
          <a:p>
            <a:pPr marL="609600" indent="-609600" algn="ctr">
              <a:lnSpc>
                <a:spcPct val="80000"/>
              </a:lnSpc>
              <a:buNone/>
              <a:defRPr/>
            </a:pPr>
            <a:endParaRPr lang="tr-TR" sz="2400" dirty="0">
              <a:solidFill>
                <a:srgbClr val="140587"/>
              </a:solidFill>
              <a:latin typeface="Trebuchet MS" pitchFamily="34" charset="0"/>
            </a:endParaRPr>
          </a:p>
          <a:p>
            <a:pPr algn="ctr">
              <a:lnSpc>
                <a:spcPct val="80000"/>
              </a:lnSpc>
              <a:defRPr/>
            </a:pPr>
            <a:r>
              <a:rPr lang="tr-TR" sz="2400" dirty="0">
                <a:solidFill>
                  <a:srgbClr val="140587"/>
                </a:solidFill>
                <a:latin typeface="Trebuchet MS" pitchFamily="34" charset="0"/>
              </a:rPr>
              <a:t>CIN 2,3: %9-</a:t>
            </a:r>
            <a:r>
              <a:rPr lang="tr-TR" sz="2400" dirty="0" smtClean="0">
                <a:solidFill>
                  <a:srgbClr val="140587"/>
                </a:solidFill>
                <a:latin typeface="Trebuchet MS" pitchFamily="34" charset="0"/>
              </a:rPr>
              <a:t>41</a:t>
            </a:r>
          </a:p>
          <a:p>
            <a:pPr algn="ctr">
              <a:lnSpc>
                <a:spcPct val="80000"/>
              </a:lnSpc>
              <a:defRPr/>
            </a:pPr>
            <a:r>
              <a:rPr lang="tr-TR" sz="2400" dirty="0" smtClean="0">
                <a:solidFill>
                  <a:srgbClr val="140587"/>
                </a:solidFill>
                <a:latin typeface="Trebuchet MS" pitchFamily="34" charset="0"/>
              </a:rPr>
              <a:t>AIS</a:t>
            </a:r>
            <a:r>
              <a:rPr lang="tr-TR" sz="2400" dirty="0">
                <a:solidFill>
                  <a:srgbClr val="140587"/>
                </a:solidFill>
                <a:latin typeface="Trebuchet MS" pitchFamily="34" charset="0"/>
              </a:rPr>
              <a:t>: </a:t>
            </a:r>
            <a:r>
              <a:rPr lang="tr-TR" sz="2400" dirty="0" smtClean="0">
                <a:solidFill>
                  <a:srgbClr val="140587"/>
                </a:solidFill>
                <a:latin typeface="Trebuchet MS" pitchFamily="34" charset="0"/>
              </a:rPr>
              <a:t> %</a:t>
            </a:r>
            <a:r>
              <a:rPr lang="tr-TR" sz="2400" dirty="0">
                <a:solidFill>
                  <a:srgbClr val="140587"/>
                </a:solidFill>
                <a:latin typeface="Trebuchet MS" pitchFamily="34" charset="0"/>
              </a:rPr>
              <a:t>2 </a:t>
            </a:r>
          </a:p>
          <a:p>
            <a:pPr algn="ctr">
              <a:lnSpc>
                <a:spcPct val="80000"/>
              </a:lnSpc>
              <a:defRPr/>
            </a:pPr>
            <a:r>
              <a:rPr lang="tr-TR" sz="2400" dirty="0">
                <a:solidFill>
                  <a:srgbClr val="140587"/>
                </a:solidFill>
                <a:latin typeface="Trebuchet MS" pitchFamily="34" charset="0"/>
              </a:rPr>
              <a:t>Kanser: %1 </a:t>
            </a:r>
            <a:endParaRPr lang="tr-TR" sz="2400" dirty="0" smtClean="0">
              <a:solidFill>
                <a:srgbClr val="140587"/>
              </a:solidFill>
              <a:latin typeface="Trebuchet MS" pitchFamily="34" charset="0"/>
            </a:endParaRPr>
          </a:p>
          <a:p>
            <a:pPr algn="ctr">
              <a:lnSpc>
                <a:spcPct val="80000"/>
              </a:lnSpc>
              <a:defRPr/>
            </a:pPr>
            <a:r>
              <a:rPr lang="tr-TR" sz="1400" dirty="0" err="1" smtClean="0">
                <a:solidFill>
                  <a:srgbClr val="140587"/>
                </a:solidFill>
                <a:latin typeface="Trebuchet MS" pitchFamily="34" charset="0"/>
              </a:rPr>
              <a:t>Sharpless</a:t>
            </a:r>
            <a:r>
              <a:rPr lang="tr-TR" sz="1400" dirty="0" smtClean="0">
                <a:solidFill>
                  <a:srgbClr val="140587"/>
                </a:solidFill>
                <a:latin typeface="Trebuchet MS" pitchFamily="34" charset="0"/>
              </a:rPr>
              <a:t> KE, et al. </a:t>
            </a:r>
            <a:r>
              <a:rPr lang="tr-TR" sz="1400" dirty="0" err="1" smtClean="0">
                <a:solidFill>
                  <a:srgbClr val="140587"/>
                </a:solidFill>
                <a:latin typeface="Trebuchet MS" pitchFamily="34" charset="0"/>
              </a:rPr>
              <a:t>Obstet</a:t>
            </a:r>
            <a:r>
              <a:rPr lang="tr-TR" sz="1400" dirty="0" smtClean="0">
                <a:solidFill>
                  <a:srgbClr val="140587"/>
                </a:solidFill>
                <a:latin typeface="Trebuchet MS" pitchFamily="34" charset="0"/>
              </a:rPr>
              <a:t> </a:t>
            </a:r>
            <a:r>
              <a:rPr lang="tr-TR" sz="1400" dirty="0" err="1" smtClean="0">
                <a:solidFill>
                  <a:srgbClr val="140587"/>
                </a:solidFill>
                <a:latin typeface="Trebuchet MS" pitchFamily="34" charset="0"/>
              </a:rPr>
              <a:t>Gynecol</a:t>
            </a:r>
            <a:r>
              <a:rPr lang="tr-TR" sz="1400" dirty="0" smtClean="0">
                <a:solidFill>
                  <a:srgbClr val="140587"/>
                </a:solidFill>
                <a:latin typeface="Trebuchet MS" pitchFamily="34" charset="0"/>
              </a:rPr>
              <a:t> 2005;105:494-500</a:t>
            </a:r>
          </a:p>
          <a:p>
            <a:pPr algn="ctr">
              <a:lnSpc>
                <a:spcPct val="80000"/>
              </a:lnSpc>
              <a:defRPr/>
            </a:pPr>
            <a:r>
              <a:rPr lang="tr-TR" sz="1400" dirty="0" err="1" smtClean="0">
                <a:solidFill>
                  <a:srgbClr val="140587"/>
                </a:solidFill>
                <a:latin typeface="Trebuchet MS" pitchFamily="34" charset="0"/>
              </a:rPr>
              <a:t>DeSimeone</a:t>
            </a:r>
            <a:r>
              <a:rPr lang="tr-TR" sz="1400" dirty="0" smtClean="0">
                <a:solidFill>
                  <a:srgbClr val="140587"/>
                </a:solidFill>
                <a:latin typeface="Trebuchet MS" pitchFamily="34" charset="0"/>
              </a:rPr>
              <a:t> CP</a:t>
            </a:r>
            <a:r>
              <a:rPr lang="tr-TR" sz="1400" dirty="0">
                <a:solidFill>
                  <a:srgbClr val="140587"/>
                </a:solidFill>
                <a:latin typeface="Trebuchet MS" pitchFamily="34" charset="0"/>
              </a:rPr>
              <a:t>, </a:t>
            </a:r>
            <a:r>
              <a:rPr lang="tr-TR" sz="1400" dirty="0" err="1">
                <a:solidFill>
                  <a:srgbClr val="140587"/>
                </a:solidFill>
                <a:latin typeface="Trebuchet MS" pitchFamily="34" charset="0"/>
              </a:rPr>
              <a:t>Obstet</a:t>
            </a:r>
            <a:r>
              <a:rPr lang="tr-TR" sz="1400" dirty="0">
                <a:solidFill>
                  <a:srgbClr val="140587"/>
                </a:solidFill>
                <a:latin typeface="Trebuchet MS" pitchFamily="34" charset="0"/>
              </a:rPr>
              <a:t> </a:t>
            </a:r>
            <a:r>
              <a:rPr lang="tr-TR" sz="1400" dirty="0" err="1">
                <a:solidFill>
                  <a:srgbClr val="140587"/>
                </a:solidFill>
                <a:latin typeface="Trebuchet MS" pitchFamily="34" charset="0"/>
              </a:rPr>
              <a:t>Gynecol</a:t>
            </a:r>
            <a:r>
              <a:rPr lang="tr-TR" sz="1400" dirty="0">
                <a:solidFill>
                  <a:srgbClr val="140587"/>
                </a:solidFill>
                <a:latin typeface="Trebuchet MS" pitchFamily="34" charset="0"/>
              </a:rPr>
              <a:t> </a:t>
            </a:r>
            <a:r>
              <a:rPr lang="tr-TR" sz="1400" dirty="0" smtClean="0">
                <a:solidFill>
                  <a:srgbClr val="140587"/>
                </a:solidFill>
                <a:latin typeface="Trebuchet MS" pitchFamily="34" charset="0"/>
              </a:rPr>
              <a:t>2006;107:1285-91</a:t>
            </a:r>
            <a:endParaRPr lang="tr-TR" sz="1400" dirty="0">
              <a:solidFill>
                <a:srgbClr val="140587"/>
              </a:solidFill>
              <a:latin typeface="Trebuchet MS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51720" y="3573016"/>
            <a:ext cx="5112568" cy="99104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tr-TR" sz="2400" b="1" u="sng" dirty="0">
                <a:solidFill>
                  <a:srgbClr val="140587"/>
                </a:solidFill>
                <a:latin typeface="Trebuchet MS" pitchFamily="34" charset="0"/>
              </a:rPr>
              <a:t>AGC-</a:t>
            </a:r>
            <a:r>
              <a:rPr lang="tr-TR" sz="2400" b="1" u="sng" dirty="0" err="1">
                <a:solidFill>
                  <a:srgbClr val="140587"/>
                </a:solidFill>
                <a:latin typeface="Trebuchet MS" pitchFamily="34" charset="0"/>
              </a:rPr>
              <a:t>favor</a:t>
            </a:r>
            <a:r>
              <a:rPr lang="tr-TR" sz="2400" b="1" u="sng" dirty="0">
                <a:solidFill>
                  <a:srgbClr val="140587"/>
                </a:solidFill>
                <a:latin typeface="Trebuchet MS" pitchFamily="34" charset="0"/>
              </a:rPr>
              <a:t> </a:t>
            </a:r>
            <a:r>
              <a:rPr lang="tr-TR" sz="2400" b="1" u="sng" dirty="0" err="1" smtClean="0">
                <a:solidFill>
                  <a:srgbClr val="140587"/>
                </a:solidFill>
                <a:latin typeface="Trebuchet MS" pitchFamily="34" charset="0"/>
              </a:rPr>
              <a:t>neoplasia</a:t>
            </a:r>
            <a:endParaRPr lang="tr-TR" sz="2400" b="1" u="sng" dirty="0" smtClean="0">
              <a:solidFill>
                <a:srgbClr val="140587"/>
              </a:solidFill>
              <a:latin typeface="Trebuchet MS" pitchFamily="34" charset="0"/>
            </a:endParaRPr>
          </a:p>
          <a:p>
            <a:pPr algn="ctr">
              <a:lnSpc>
                <a:spcPct val="80000"/>
              </a:lnSpc>
              <a:defRPr/>
            </a:pPr>
            <a:endParaRPr lang="tr-TR" sz="2400" dirty="0">
              <a:solidFill>
                <a:srgbClr val="140587"/>
              </a:solidFill>
              <a:latin typeface="Trebuchet MS" pitchFamily="34" charset="0"/>
            </a:endParaRPr>
          </a:p>
          <a:p>
            <a:pPr algn="ctr">
              <a:lnSpc>
                <a:spcPct val="80000"/>
              </a:lnSpc>
              <a:defRPr/>
            </a:pPr>
            <a:r>
              <a:rPr lang="tr-TR" sz="2400" dirty="0">
                <a:solidFill>
                  <a:srgbClr val="140587"/>
                </a:solidFill>
                <a:latin typeface="Trebuchet MS" pitchFamily="34" charset="0"/>
              </a:rPr>
              <a:t>CIN 2,3 veya </a:t>
            </a:r>
            <a:r>
              <a:rPr lang="tr-TR" sz="2400" dirty="0" smtClean="0">
                <a:solidFill>
                  <a:srgbClr val="140587"/>
                </a:solidFill>
                <a:latin typeface="Trebuchet MS" pitchFamily="34" charset="0"/>
              </a:rPr>
              <a:t>kanser: </a:t>
            </a:r>
            <a:r>
              <a:rPr lang="tr-TR" sz="2400" dirty="0">
                <a:solidFill>
                  <a:srgbClr val="140587"/>
                </a:solidFill>
                <a:latin typeface="Trebuchet MS" pitchFamily="34" charset="0"/>
              </a:rPr>
              <a:t>%27-96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588224" y="1484784"/>
            <a:ext cx="2232248" cy="523220"/>
          </a:xfrm>
          <a:prstGeom prst="rect">
            <a:avLst/>
          </a:prstGeom>
          <a:noFill/>
          <a:ln w="38100" cmpd="sng"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140587"/>
                </a:solidFill>
              </a:rPr>
              <a:t>İnsidans</a:t>
            </a:r>
            <a:r>
              <a:rPr lang="en-US" sz="2800" dirty="0" smtClean="0">
                <a:solidFill>
                  <a:srgbClr val="140587"/>
                </a:solidFill>
              </a:rPr>
              <a:t>:%0.4</a:t>
            </a:r>
            <a:endParaRPr lang="en-US" sz="2800" dirty="0">
              <a:solidFill>
                <a:srgbClr val="1405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0645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800000"/>
                </a:solidFill>
              </a:rPr>
              <a:t>5 </a:t>
            </a:r>
            <a:r>
              <a:rPr lang="en-US" dirty="0" err="1" smtClean="0">
                <a:solidFill>
                  <a:srgbClr val="800000"/>
                </a:solidFill>
              </a:rPr>
              <a:t>yıllık</a:t>
            </a:r>
            <a:r>
              <a:rPr lang="en-US" dirty="0" smtClean="0">
                <a:solidFill>
                  <a:srgbClr val="800000"/>
                </a:solidFill>
              </a:rPr>
              <a:t> CIN3+ </a:t>
            </a:r>
            <a:r>
              <a:rPr lang="en-US" dirty="0" err="1" smtClean="0">
                <a:solidFill>
                  <a:srgbClr val="800000"/>
                </a:solidFill>
              </a:rPr>
              <a:t>Riski</a:t>
            </a:r>
            <a:r>
              <a:rPr lang="en-US" dirty="0" smtClean="0">
                <a:solidFill>
                  <a:srgbClr val="800000"/>
                </a:solidFill>
              </a:rPr>
              <a:t> </a:t>
            </a:r>
            <a:r>
              <a:rPr lang="en-US" dirty="0" err="1" smtClean="0">
                <a:solidFill>
                  <a:srgbClr val="800000"/>
                </a:solidFill>
              </a:rPr>
              <a:t>Baz</a:t>
            </a:r>
            <a:r>
              <a:rPr lang="en-US" dirty="0" smtClean="0">
                <a:solidFill>
                  <a:srgbClr val="800000"/>
                </a:solidFill>
              </a:rPr>
              <a:t> </a:t>
            </a:r>
            <a:r>
              <a:rPr lang="en-US" dirty="0" err="1" smtClean="0">
                <a:solidFill>
                  <a:srgbClr val="800000"/>
                </a:solidFill>
              </a:rPr>
              <a:t>Alınarak</a:t>
            </a:r>
            <a:r>
              <a:rPr lang="en-US" dirty="0" smtClean="0">
                <a:solidFill>
                  <a:srgbClr val="800000"/>
                </a:solidFill>
              </a:rPr>
              <a:t/>
            </a:r>
            <a:br>
              <a:rPr lang="en-US" dirty="0" smtClean="0">
                <a:solidFill>
                  <a:srgbClr val="800000"/>
                </a:solidFill>
              </a:rPr>
            </a:br>
            <a:r>
              <a:rPr lang="en-US" dirty="0" err="1">
                <a:solidFill>
                  <a:srgbClr val="800000"/>
                </a:solidFill>
              </a:rPr>
              <a:t>Servikal</a:t>
            </a:r>
            <a:r>
              <a:rPr lang="en-US" dirty="0">
                <a:solidFill>
                  <a:srgbClr val="800000"/>
                </a:solidFill>
              </a:rPr>
              <a:t> </a:t>
            </a:r>
            <a:r>
              <a:rPr lang="en-US" dirty="0" err="1">
                <a:solidFill>
                  <a:srgbClr val="800000"/>
                </a:solidFill>
              </a:rPr>
              <a:t>Tarama</a:t>
            </a:r>
            <a:r>
              <a:rPr lang="en-US" dirty="0">
                <a:solidFill>
                  <a:srgbClr val="800000"/>
                </a:solidFill>
              </a:rPr>
              <a:t> &amp; </a:t>
            </a:r>
            <a:r>
              <a:rPr lang="en-US" dirty="0" err="1" smtClean="0">
                <a:solidFill>
                  <a:srgbClr val="800000"/>
                </a:solidFill>
              </a:rPr>
              <a:t>Yönetimde</a:t>
            </a:r>
            <a:r>
              <a:rPr lang="en-US" dirty="0" smtClean="0">
                <a:solidFill>
                  <a:srgbClr val="800000"/>
                </a:solidFill>
              </a:rPr>
              <a:t/>
            </a:r>
            <a:br>
              <a:rPr lang="en-US" dirty="0" smtClean="0">
                <a:solidFill>
                  <a:srgbClr val="800000"/>
                </a:solidFill>
              </a:rPr>
            </a:br>
            <a:r>
              <a:rPr lang="en-US" dirty="0" smtClean="0">
                <a:solidFill>
                  <a:srgbClr val="800000"/>
                </a:solidFill>
              </a:rPr>
              <a:t>HPV </a:t>
            </a:r>
            <a:r>
              <a:rPr lang="en-US" dirty="0" err="1" smtClean="0">
                <a:solidFill>
                  <a:srgbClr val="800000"/>
                </a:solidFill>
              </a:rPr>
              <a:t>ve</a:t>
            </a:r>
            <a:r>
              <a:rPr lang="en-US" dirty="0" smtClean="0">
                <a:solidFill>
                  <a:srgbClr val="800000"/>
                </a:solidFill>
              </a:rPr>
              <a:t> PAP Co-Testing</a:t>
            </a:r>
            <a:endParaRPr lang="en-US" dirty="0">
              <a:solidFill>
                <a:srgbClr val="80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l="-8027" r="-8027"/>
          <a:stretch>
            <a:fillRect/>
          </a:stretch>
        </p:blipFill>
        <p:spPr>
          <a:xfrm>
            <a:off x="899592" y="2060848"/>
            <a:ext cx="7967735" cy="4381947"/>
          </a:xfrm>
          <a:ln w="38100" cmpd="sng">
            <a:solidFill>
              <a:srgbClr val="80000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3347864" y="6488668"/>
            <a:ext cx="5616624" cy="369332"/>
          </a:xfrm>
          <a:prstGeom prst="rect">
            <a:avLst/>
          </a:prstGeom>
          <a:noFill/>
          <a:ln>
            <a:solidFill>
              <a:srgbClr val="140587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000090"/>
                </a:solidFill>
              </a:rPr>
              <a:t>Katki</a:t>
            </a:r>
            <a:r>
              <a:rPr lang="en-US" dirty="0" smtClean="0">
                <a:solidFill>
                  <a:srgbClr val="000090"/>
                </a:solidFill>
              </a:rPr>
              <a:t> HA, et al. J Lower </a:t>
            </a:r>
            <a:r>
              <a:rPr lang="en-US" dirty="0" err="1" smtClean="0">
                <a:solidFill>
                  <a:srgbClr val="000090"/>
                </a:solidFill>
              </a:rPr>
              <a:t>Genit</a:t>
            </a:r>
            <a:r>
              <a:rPr lang="en-US" dirty="0" smtClean="0">
                <a:solidFill>
                  <a:srgbClr val="000090"/>
                </a:solidFill>
              </a:rPr>
              <a:t> Tract Dis 2013;17:S28-S35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67744" y="4077072"/>
            <a:ext cx="5040560" cy="212365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/>
              <a:t>Benzer</a:t>
            </a:r>
            <a:r>
              <a:rPr lang="en-US" sz="4400" dirty="0" smtClean="0"/>
              <a:t> </a:t>
            </a:r>
            <a:r>
              <a:rPr lang="en-US" sz="4400" dirty="0" err="1" smtClean="0"/>
              <a:t>Risklerin</a:t>
            </a:r>
            <a:endParaRPr lang="en-US" sz="4400" dirty="0" smtClean="0"/>
          </a:p>
          <a:p>
            <a:pPr algn="ctr"/>
            <a:r>
              <a:rPr lang="en-US" sz="4400" dirty="0" err="1" smtClean="0"/>
              <a:t>Benzer</a:t>
            </a:r>
            <a:r>
              <a:rPr lang="en-US" sz="4400" dirty="0" smtClean="0"/>
              <a:t> </a:t>
            </a:r>
            <a:r>
              <a:rPr lang="en-US" sz="4400" dirty="0" err="1" smtClean="0"/>
              <a:t>Yönetimi</a:t>
            </a:r>
            <a:endParaRPr lang="en-US" sz="4400" dirty="0" smtClean="0"/>
          </a:p>
          <a:p>
            <a:pPr algn="ctr"/>
            <a:r>
              <a:rPr lang="en-US" sz="4400" dirty="0" smtClean="0"/>
              <a:t>KONSEPTİ</a:t>
            </a:r>
            <a:endParaRPr lang="en-US" sz="4400" dirty="0"/>
          </a:p>
        </p:txBody>
      </p:sp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1326179"/>
              </p:ext>
            </p:extLst>
          </p:nvPr>
        </p:nvGraphicFramePr>
        <p:xfrm>
          <a:off x="2411760" y="2060848"/>
          <a:ext cx="447484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576"/>
                <a:gridCol w="2376264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5 </a:t>
                      </a:r>
                      <a:r>
                        <a:rPr lang="en-US" dirty="0" err="1" smtClean="0"/>
                        <a:t>yıllık</a:t>
                      </a:r>
                      <a:r>
                        <a:rPr lang="en-US" dirty="0" smtClean="0"/>
                        <a:t> CIN3+ RİSKİ</a:t>
                      </a:r>
                      <a:endParaRPr lang="en-US" dirty="0"/>
                    </a:p>
                  </a:txBody>
                  <a:tcPr>
                    <a:solidFill>
                      <a:srgbClr val="14058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UYGULAMA</a:t>
                      </a:r>
                      <a:endParaRPr lang="en-US" dirty="0"/>
                    </a:p>
                  </a:txBody>
                  <a:tcPr>
                    <a:solidFill>
                      <a:srgbClr val="140587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140587"/>
                          </a:solidFill>
                        </a:rPr>
                        <a:t>≥ %5</a:t>
                      </a:r>
                      <a:endParaRPr lang="en-US" b="1" dirty="0">
                        <a:solidFill>
                          <a:srgbClr val="140587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rgbClr val="140587"/>
                          </a:solidFill>
                        </a:rPr>
                        <a:t>Hemen</a:t>
                      </a:r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rgbClr val="140587"/>
                          </a:solidFill>
                        </a:rPr>
                        <a:t>Kolposkopi</a:t>
                      </a:r>
                      <a:endParaRPr lang="en-US" b="1" dirty="0">
                        <a:solidFill>
                          <a:srgbClr val="140587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140587"/>
                          </a:solidFill>
                        </a:rPr>
                        <a:t>       % 2-5</a:t>
                      </a:r>
                      <a:endParaRPr lang="en-US" b="1" dirty="0">
                        <a:solidFill>
                          <a:srgbClr val="140587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6-12 ay </a:t>
                      </a:r>
                      <a:r>
                        <a:rPr lang="en-US" dirty="0" err="1" smtClean="0">
                          <a:solidFill>
                            <a:srgbClr val="140587"/>
                          </a:solidFill>
                        </a:rPr>
                        <a:t>sonra</a:t>
                      </a:r>
                      <a:r>
                        <a:rPr lang="en-US" baseline="0" dirty="0" smtClean="0">
                          <a:solidFill>
                            <a:srgbClr val="140587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rgbClr val="140587"/>
                          </a:solidFill>
                        </a:rPr>
                        <a:t>kontrol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140587"/>
                          </a:solidFill>
                        </a:rPr>
                        <a:t>          % 0.1-2</a:t>
                      </a:r>
                      <a:endParaRPr lang="en-US" b="1" dirty="0">
                        <a:solidFill>
                          <a:srgbClr val="140587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3 </a:t>
                      </a:r>
                      <a:r>
                        <a:rPr lang="en-US" dirty="0" err="1" smtClean="0">
                          <a:solidFill>
                            <a:srgbClr val="140587"/>
                          </a:solidFill>
                        </a:rPr>
                        <a:t>yıl</a:t>
                      </a:r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140587"/>
                          </a:solidFill>
                        </a:rPr>
                        <a:t>sonra</a:t>
                      </a:r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140587"/>
                          </a:solidFill>
                        </a:rPr>
                        <a:t>kontrol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140587"/>
                          </a:solidFill>
                        </a:rPr>
                        <a:t>  </a:t>
                      </a:r>
                      <a:r>
                        <a:rPr lang="en-US" b="1" baseline="0" dirty="0" smtClean="0">
                          <a:solidFill>
                            <a:srgbClr val="140587"/>
                          </a:solidFill>
                        </a:rPr>
                        <a:t>  &lt; </a:t>
                      </a:r>
                      <a:r>
                        <a:rPr lang="en-US" b="1" dirty="0" smtClean="0">
                          <a:solidFill>
                            <a:srgbClr val="140587"/>
                          </a:solidFill>
                        </a:rPr>
                        <a:t>% 0.1</a:t>
                      </a:r>
                      <a:endParaRPr lang="en-US" b="1" dirty="0">
                        <a:solidFill>
                          <a:srgbClr val="140587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5 </a:t>
                      </a:r>
                      <a:r>
                        <a:rPr lang="en-US" dirty="0" err="1" smtClean="0">
                          <a:solidFill>
                            <a:srgbClr val="140587"/>
                          </a:solidFill>
                        </a:rPr>
                        <a:t>yıl</a:t>
                      </a:r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140587"/>
                          </a:solidFill>
                        </a:rPr>
                        <a:t>sonra</a:t>
                      </a:r>
                      <a:r>
                        <a:rPr lang="en-US" dirty="0" smtClean="0">
                          <a:solidFill>
                            <a:srgbClr val="140587"/>
                          </a:solidFill>
                        </a:rPr>
                        <a:t> </a:t>
                      </a:r>
                      <a:r>
                        <a:rPr lang="en-US" dirty="0" err="1" smtClean="0">
                          <a:solidFill>
                            <a:srgbClr val="140587"/>
                          </a:solidFill>
                        </a:rPr>
                        <a:t>kontrol</a:t>
                      </a:r>
                      <a:endParaRPr lang="en-US" dirty="0">
                        <a:solidFill>
                          <a:srgbClr val="140587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43660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800000"/>
                </a:solidFill>
              </a:rPr>
              <a:t>AGC</a:t>
            </a:r>
            <a:endParaRPr lang="en-US" dirty="0">
              <a:solidFill>
                <a:srgbClr val="8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00201"/>
            <a:ext cx="8219256" cy="2260848"/>
          </a:xfrm>
        </p:spPr>
        <p:txBody>
          <a:bodyPr>
            <a:normAutofit fontScale="77500" lnSpcReduction="20000"/>
          </a:bodyPr>
          <a:lstStyle/>
          <a:p>
            <a:r>
              <a:rPr lang="en-US" dirty="0" err="1" smtClean="0">
                <a:solidFill>
                  <a:srgbClr val="140587"/>
                </a:solidFill>
              </a:rPr>
              <a:t>Altta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yatan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Polip</a:t>
            </a:r>
            <a:r>
              <a:rPr lang="en-US" dirty="0" smtClean="0">
                <a:solidFill>
                  <a:srgbClr val="140587"/>
                </a:solidFill>
              </a:rPr>
              <a:t>, </a:t>
            </a:r>
            <a:r>
              <a:rPr lang="en-US" dirty="0" err="1" smtClean="0">
                <a:solidFill>
                  <a:srgbClr val="140587"/>
                </a:solidFill>
              </a:rPr>
              <a:t>reaktif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değişiklikler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veya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metaplazi</a:t>
            </a:r>
            <a:endParaRPr lang="en-US" dirty="0" smtClean="0">
              <a:solidFill>
                <a:srgbClr val="140587"/>
              </a:solidFill>
            </a:endParaRPr>
          </a:p>
          <a:p>
            <a:r>
              <a:rPr lang="en-US" dirty="0" err="1" smtClean="0">
                <a:solidFill>
                  <a:srgbClr val="140587"/>
                </a:solidFill>
              </a:rPr>
              <a:t>Neoplazi</a:t>
            </a:r>
            <a:r>
              <a:rPr lang="en-US" dirty="0" smtClean="0">
                <a:solidFill>
                  <a:srgbClr val="140587"/>
                </a:solidFill>
              </a:rPr>
              <a:t>: </a:t>
            </a:r>
            <a:r>
              <a:rPr lang="en-US" dirty="0" err="1" smtClean="0">
                <a:solidFill>
                  <a:srgbClr val="140587"/>
                </a:solidFill>
              </a:rPr>
              <a:t>Adenokarsinom</a:t>
            </a:r>
            <a:r>
              <a:rPr lang="en-US" dirty="0" smtClean="0">
                <a:solidFill>
                  <a:srgbClr val="140587"/>
                </a:solidFill>
              </a:rPr>
              <a:t> (Endometrium, </a:t>
            </a:r>
            <a:r>
              <a:rPr lang="en-US" dirty="0" err="1" smtClean="0">
                <a:solidFill>
                  <a:srgbClr val="140587"/>
                </a:solidFill>
              </a:rPr>
              <a:t>serviks</a:t>
            </a:r>
            <a:r>
              <a:rPr lang="en-US" dirty="0" smtClean="0">
                <a:solidFill>
                  <a:srgbClr val="140587"/>
                </a:solidFill>
              </a:rPr>
              <a:t>, over, </a:t>
            </a:r>
            <a:r>
              <a:rPr lang="en-US" dirty="0" err="1" smtClean="0">
                <a:solidFill>
                  <a:srgbClr val="140587"/>
                </a:solidFill>
              </a:rPr>
              <a:t>fallop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tüpleri</a:t>
            </a:r>
            <a:r>
              <a:rPr lang="en-US" dirty="0" smtClean="0">
                <a:solidFill>
                  <a:srgbClr val="140587"/>
                </a:solidFill>
              </a:rPr>
              <a:t>)</a:t>
            </a:r>
          </a:p>
          <a:p>
            <a:r>
              <a:rPr lang="en-US" dirty="0" smtClean="0">
                <a:solidFill>
                  <a:srgbClr val="140587"/>
                </a:solidFill>
              </a:rPr>
              <a:t>AGC Favor </a:t>
            </a:r>
            <a:r>
              <a:rPr lang="en-US" dirty="0" err="1" smtClean="0">
                <a:solidFill>
                  <a:srgbClr val="140587"/>
                </a:solidFill>
              </a:rPr>
              <a:t>Neoplazi</a:t>
            </a:r>
            <a:r>
              <a:rPr lang="en-US" dirty="0" smtClean="0">
                <a:solidFill>
                  <a:srgbClr val="140587"/>
                </a:solidFill>
              </a:rPr>
              <a:t>, AIS </a:t>
            </a:r>
            <a:r>
              <a:rPr lang="en-US" dirty="0" err="1" smtClean="0">
                <a:solidFill>
                  <a:srgbClr val="140587"/>
                </a:solidFill>
              </a:rPr>
              <a:t>ise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Neoplazi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riski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daha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yüksek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</a:p>
          <a:p>
            <a:r>
              <a:rPr lang="en-US" dirty="0" err="1" smtClean="0">
                <a:solidFill>
                  <a:srgbClr val="140587"/>
                </a:solidFill>
              </a:rPr>
              <a:t>Glandüler</a:t>
            </a:r>
            <a:r>
              <a:rPr lang="en-US" dirty="0" smtClean="0">
                <a:solidFill>
                  <a:srgbClr val="140587"/>
                </a:solidFill>
              </a:rPr>
              <a:t> &amp; </a:t>
            </a:r>
            <a:r>
              <a:rPr lang="en-US" dirty="0" err="1" smtClean="0">
                <a:solidFill>
                  <a:srgbClr val="140587"/>
                </a:solidFill>
              </a:rPr>
              <a:t>Skuamöz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lezyonlar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genellikle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beraber</a:t>
            </a:r>
            <a:r>
              <a:rPr lang="en-US" dirty="0" smtClean="0">
                <a:solidFill>
                  <a:srgbClr val="140587"/>
                </a:solidFill>
              </a:rPr>
              <a:t> (CIN1+)</a:t>
            </a:r>
          </a:p>
          <a:p>
            <a:r>
              <a:rPr lang="en-US" dirty="0" smtClean="0">
                <a:solidFill>
                  <a:srgbClr val="140587"/>
                </a:solidFill>
              </a:rPr>
              <a:t>HPV </a:t>
            </a:r>
            <a:r>
              <a:rPr lang="en-US" dirty="0" err="1" smtClean="0">
                <a:solidFill>
                  <a:srgbClr val="140587"/>
                </a:solidFill>
              </a:rPr>
              <a:t>Negatif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olanlarda</a:t>
            </a:r>
            <a:r>
              <a:rPr lang="en-US" dirty="0" smtClean="0">
                <a:solidFill>
                  <a:srgbClr val="140587"/>
                </a:solidFill>
              </a:rPr>
              <a:t> endometrial </a:t>
            </a:r>
            <a:r>
              <a:rPr lang="en-US" dirty="0" err="1" smtClean="0">
                <a:solidFill>
                  <a:srgbClr val="140587"/>
                </a:solidFill>
              </a:rPr>
              <a:t>kanser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riski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daha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yüksek</a:t>
            </a:r>
            <a:endParaRPr lang="en-US" dirty="0">
              <a:solidFill>
                <a:srgbClr val="140587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19672" y="4149080"/>
            <a:ext cx="5472608" cy="156966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u="sng" dirty="0" smtClean="0"/>
              <a:t>&gt;30 </a:t>
            </a:r>
            <a:r>
              <a:rPr lang="en-US" sz="3200" u="sng" dirty="0" err="1" smtClean="0"/>
              <a:t>yaş</a:t>
            </a:r>
            <a:r>
              <a:rPr lang="en-US" sz="3200" u="sng" dirty="0" smtClean="0"/>
              <a:t> AGC: </a:t>
            </a:r>
          </a:p>
          <a:p>
            <a:r>
              <a:rPr lang="en-US" sz="3200" dirty="0" smtClean="0"/>
              <a:t>CIN3+: %9</a:t>
            </a:r>
          </a:p>
          <a:p>
            <a:r>
              <a:rPr lang="en-US" sz="3200" dirty="0" err="1" smtClean="0"/>
              <a:t>Kanser</a:t>
            </a:r>
            <a:r>
              <a:rPr lang="en-US" sz="3200" dirty="0" smtClean="0"/>
              <a:t>: %3          KPNC </a:t>
            </a:r>
            <a:r>
              <a:rPr lang="en-US" sz="3200" dirty="0" err="1" smtClean="0"/>
              <a:t>Kohortu</a:t>
            </a:r>
            <a:r>
              <a:rPr lang="en-US" sz="3200" dirty="0" smtClean="0"/>
              <a:t>*</a:t>
            </a:r>
            <a:endParaRPr lang="en-US" sz="3200" dirty="0"/>
          </a:p>
        </p:txBody>
      </p:sp>
      <p:sp>
        <p:nvSpPr>
          <p:cNvPr id="5" name="Rectangle 4"/>
          <p:cNvSpPr/>
          <p:nvPr/>
        </p:nvSpPr>
        <p:spPr>
          <a:xfrm>
            <a:off x="3563888" y="6093296"/>
            <a:ext cx="5446986" cy="652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buNone/>
            </a:pPr>
            <a:r>
              <a:rPr lang="en-US" dirty="0" smtClean="0">
                <a:solidFill>
                  <a:srgbClr val="140587"/>
                </a:solidFill>
              </a:rPr>
              <a:t>*</a:t>
            </a:r>
            <a:r>
              <a:rPr lang="en-US" dirty="0" err="1" smtClean="0">
                <a:solidFill>
                  <a:srgbClr val="140587"/>
                </a:solidFill>
              </a:rPr>
              <a:t>Katki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>
                <a:solidFill>
                  <a:srgbClr val="140587"/>
                </a:solidFill>
              </a:rPr>
              <a:t>HA, J Lower Gen Tract Dis 2013;17:S50-</a:t>
            </a:r>
            <a:r>
              <a:rPr lang="en-US" dirty="0" smtClean="0">
                <a:solidFill>
                  <a:srgbClr val="140587"/>
                </a:solidFill>
              </a:rPr>
              <a:t>S55</a:t>
            </a:r>
          </a:p>
          <a:p>
            <a:pPr marL="0" lvl="1" indent="0">
              <a:buNone/>
            </a:pPr>
            <a:r>
              <a:rPr lang="en-US" dirty="0" smtClean="0">
                <a:solidFill>
                  <a:srgbClr val="140587"/>
                </a:solidFill>
              </a:rPr>
              <a:t>Davey DD, et al, Arch </a:t>
            </a:r>
            <a:r>
              <a:rPr lang="en-US" dirty="0" err="1" smtClean="0">
                <a:solidFill>
                  <a:srgbClr val="140587"/>
                </a:solidFill>
              </a:rPr>
              <a:t>Pathol</a:t>
            </a:r>
            <a:r>
              <a:rPr lang="en-US" dirty="0" smtClean="0">
                <a:solidFill>
                  <a:srgbClr val="140587"/>
                </a:solidFill>
              </a:rPr>
              <a:t> Lab Med 2004;128:1224-9</a:t>
            </a:r>
            <a:endParaRPr lang="en-US" dirty="0">
              <a:solidFill>
                <a:srgbClr val="1405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1806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800000"/>
                </a:solidFill>
              </a:rPr>
              <a:t>AGC</a:t>
            </a:r>
            <a:endParaRPr lang="en-US" dirty="0">
              <a:solidFill>
                <a:srgbClr val="8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19256" cy="1180728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indent="0" algn="ctr">
              <a:buNone/>
            </a:pPr>
            <a:r>
              <a:rPr lang="en-US" dirty="0" err="1" smtClean="0"/>
              <a:t>Sitolojide</a:t>
            </a:r>
            <a:r>
              <a:rPr lang="en-US" dirty="0" smtClean="0"/>
              <a:t> Benign Endometrial </a:t>
            </a:r>
            <a:r>
              <a:rPr lang="en-US" dirty="0" err="1" smtClean="0"/>
              <a:t>Hücreler</a:t>
            </a:r>
            <a:r>
              <a:rPr lang="en-US" dirty="0" smtClean="0"/>
              <a:t>, Stromal </a:t>
            </a:r>
            <a:r>
              <a:rPr lang="en-US" dirty="0" err="1" smtClean="0"/>
              <a:t>Hücreler</a:t>
            </a:r>
            <a:r>
              <a:rPr lang="en-US" dirty="0" smtClean="0"/>
              <a:t>, </a:t>
            </a:r>
            <a:r>
              <a:rPr lang="en-US" dirty="0" err="1" smtClean="0"/>
              <a:t>Histiyositler</a:t>
            </a:r>
            <a:r>
              <a:rPr lang="en-US" dirty="0" smtClean="0"/>
              <a:t> 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4572000" y="2924944"/>
            <a:ext cx="0" cy="1008112"/>
          </a:xfrm>
          <a:prstGeom prst="straightConnector1">
            <a:avLst/>
          </a:prstGeom>
          <a:ln w="38100" cmpd="sng"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555776" y="4005064"/>
            <a:ext cx="4320480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800" dirty="0" smtClean="0"/>
              <a:t>Endometrial </a:t>
            </a:r>
            <a:r>
              <a:rPr lang="en-US" sz="2800" dirty="0" err="1" smtClean="0"/>
              <a:t>Adenokarsinom</a:t>
            </a:r>
            <a:endParaRPr 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1403648" y="3140968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140587"/>
                </a:solidFill>
              </a:rPr>
              <a:t>Postmenapozal</a:t>
            </a:r>
            <a:r>
              <a:rPr lang="en-US" sz="2400" dirty="0" smtClean="0">
                <a:solidFill>
                  <a:srgbClr val="140587"/>
                </a:solidFill>
              </a:rPr>
              <a:t> </a:t>
            </a:r>
            <a:r>
              <a:rPr lang="en-US" sz="2400" dirty="0" err="1" smtClean="0">
                <a:solidFill>
                  <a:srgbClr val="140587"/>
                </a:solidFill>
              </a:rPr>
              <a:t>Hastada</a:t>
            </a:r>
            <a:endParaRPr lang="en-US" sz="2400" dirty="0">
              <a:solidFill>
                <a:srgbClr val="140587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148064" y="2924944"/>
            <a:ext cx="1040482" cy="92333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%5 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3968" y="4653136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140587"/>
                </a:solidFill>
              </a:rPr>
              <a:t>Simsir</a:t>
            </a:r>
            <a:r>
              <a:rPr lang="en-US" dirty="0" smtClean="0">
                <a:solidFill>
                  <a:srgbClr val="140587"/>
                </a:solidFill>
              </a:rPr>
              <a:t> A, et al, Am J </a:t>
            </a:r>
            <a:r>
              <a:rPr lang="en-US" dirty="0" err="1" smtClean="0">
                <a:solidFill>
                  <a:srgbClr val="140587"/>
                </a:solidFill>
              </a:rPr>
              <a:t>Clin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Pathol</a:t>
            </a:r>
            <a:r>
              <a:rPr lang="en-US" dirty="0" smtClean="0">
                <a:solidFill>
                  <a:srgbClr val="140587"/>
                </a:solidFill>
              </a:rPr>
              <a:t> 2005;123:571-5</a:t>
            </a:r>
            <a:endParaRPr lang="en-US" dirty="0">
              <a:solidFill>
                <a:srgbClr val="1405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5507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800000"/>
                </a:solidFill>
              </a:rPr>
              <a:t>AGC (</a:t>
            </a:r>
            <a:r>
              <a:rPr lang="en-US" dirty="0" err="1" smtClean="0">
                <a:solidFill>
                  <a:srgbClr val="800000"/>
                </a:solidFill>
              </a:rPr>
              <a:t>Atipik</a:t>
            </a:r>
            <a:r>
              <a:rPr lang="en-US" dirty="0" smtClean="0">
                <a:solidFill>
                  <a:srgbClr val="800000"/>
                </a:solidFill>
              </a:rPr>
              <a:t> </a:t>
            </a:r>
            <a:r>
              <a:rPr lang="en-US" dirty="0" err="1" smtClean="0">
                <a:solidFill>
                  <a:srgbClr val="800000"/>
                </a:solidFill>
              </a:rPr>
              <a:t>Glandüler</a:t>
            </a:r>
            <a:r>
              <a:rPr lang="en-US" dirty="0" smtClean="0">
                <a:solidFill>
                  <a:srgbClr val="800000"/>
                </a:solidFill>
              </a:rPr>
              <a:t> </a:t>
            </a:r>
            <a:r>
              <a:rPr lang="en-US" dirty="0" err="1" smtClean="0">
                <a:solidFill>
                  <a:srgbClr val="800000"/>
                </a:solidFill>
              </a:rPr>
              <a:t>Hücreler</a:t>
            </a:r>
            <a:r>
              <a:rPr lang="en-US" dirty="0" smtClean="0">
                <a:solidFill>
                  <a:srgbClr val="800000"/>
                </a:solidFill>
              </a:rPr>
              <a:t>) </a:t>
            </a:r>
            <a:r>
              <a:rPr lang="en-US" dirty="0" err="1" smtClean="0">
                <a:solidFill>
                  <a:srgbClr val="800000"/>
                </a:solidFill>
              </a:rPr>
              <a:t>Yönetimi</a:t>
            </a:r>
            <a:r>
              <a:rPr lang="en-US" dirty="0" smtClean="0">
                <a:solidFill>
                  <a:srgbClr val="800000"/>
                </a:solidFill>
              </a:rPr>
              <a:t> - İlk </a:t>
            </a:r>
            <a:r>
              <a:rPr lang="en-US" dirty="0" err="1" smtClean="0">
                <a:solidFill>
                  <a:srgbClr val="800000"/>
                </a:solidFill>
              </a:rPr>
              <a:t>Değerlendirme</a:t>
            </a:r>
            <a:endParaRPr lang="en-US" dirty="0">
              <a:solidFill>
                <a:srgbClr val="80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-9318" b="-9318"/>
          <a:stretch>
            <a:fillRect/>
          </a:stretch>
        </p:blipFill>
        <p:spPr>
          <a:ln w="38100" cmpd="sng">
            <a:solidFill>
              <a:srgbClr val="800000"/>
            </a:solidFill>
          </a:ln>
        </p:spPr>
      </p:pic>
    </p:spTree>
    <p:extLst>
      <p:ext uri="{BB962C8B-B14F-4D97-AF65-F5344CB8AC3E}">
        <p14:creationId xmlns:p14="http://schemas.microsoft.com/office/powerpoint/2010/main" val="31859257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800000"/>
                </a:solidFill>
              </a:rPr>
              <a:t>AGC İlk </a:t>
            </a:r>
            <a:r>
              <a:rPr lang="en-US" dirty="0" err="1" smtClean="0">
                <a:solidFill>
                  <a:srgbClr val="800000"/>
                </a:solidFill>
              </a:rPr>
              <a:t>Değerlendirme</a:t>
            </a:r>
            <a:r>
              <a:rPr lang="en-US" dirty="0" smtClean="0">
                <a:solidFill>
                  <a:srgbClr val="800000"/>
                </a:solidFill>
              </a:rPr>
              <a:t> </a:t>
            </a:r>
            <a:r>
              <a:rPr lang="en-US" dirty="0" err="1" smtClean="0">
                <a:solidFill>
                  <a:srgbClr val="800000"/>
                </a:solidFill>
              </a:rPr>
              <a:t>Sonrası</a:t>
            </a:r>
            <a:r>
              <a:rPr lang="en-US" dirty="0" smtClean="0">
                <a:solidFill>
                  <a:srgbClr val="800000"/>
                </a:solidFill>
              </a:rPr>
              <a:t> </a:t>
            </a:r>
            <a:r>
              <a:rPr lang="en-US" dirty="0" err="1" smtClean="0">
                <a:solidFill>
                  <a:srgbClr val="800000"/>
                </a:solidFill>
              </a:rPr>
              <a:t>Yönetimi</a:t>
            </a:r>
            <a:endParaRPr lang="en-US" dirty="0">
              <a:solidFill>
                <a:srgbClr val="80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-13252" b="-13252"/>
          <a:stretch>
            <a:fillRect/>
          </a:stretch>
        </p:blipFill>
        <p:spPr>
          <a:ln w="38100" cmpd="sng">
            <a:solidFill>
              <a:srgbClr val="800000"/>
            </a:solidFill>
          </a:ln>
        </p:spPr>
      </p:pic>
    </p:spTree>
    <p:extLst>
      <p:ext uri="{BB962C8B-B14F-4D97-AF65-F5344CB8AC3E}">
        <p14:creationId xmlns:p14="http://schemas.microsoft.com/office/powerpoint/2010/main" val="35217606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800000"/>
                </a:solidFill>
              </a:rPr>
              <a:t>AGC </a:t>
            </a:r>
            <a:r>
              <a:rPr lang="en-US" dirty="0" err="1" smtClean="0">
                <a:solidFill>
                  <a:srgbClr val="800000"/>
                </a:solidFill>
              </a:rPr>
              <a:t>Yönetimi</a:t>
            </a:r>
            <a:r>
              <a:rPr lang="en-US" dirty="0" smtClean="0">
                <a:solidFill>
                  <a:srgbClr val="800000"/>
                </a:solidFill>
              </a:rPr>
              <a:t/>
            </a:r>
            <a:br>
              <a:rPr lang="en-US" dirty="0" smtClean="0">
                <a:solidFill>
                  <a:srgbClr val="800000"/>
                </a:solidFill>
              </a:rPr>
            </a:br>
            <a:r>
              <a:rPr lang="en-US" dirty="0" err="1" smtClean="0">
                <a:solidFill>
                  <a:srgbClr val="800000"/>
                </a:solidFill>
              </a:rPr>
              <a:t>Özel</a:t>
            </a:r>
            <a:r>
              <a:rPr lang="en-US" dirty="0" smtClean="0">
                <a:solidFill>
                  <a:srgbClr val="800000"/>
                </a:solidFill>
              </a:rPr>
              <a:t> </a:t>
            </a:r>
            <a:r>
              <a:rPr lang="en-US" dirty="0" err="1" smtClean="0">
                <a:solidFill>
                  <a:srgbClr val="800000"/>
                </a:solidFill>
              </a:rPr>
              <a:t>Gruplar</a:t>
            </a:r>
            <a:endParaRPr lang="en-US" dirty="0">
              <a:solidFill>
                <a:srgbClr val="8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628800"/>
            <a:ext cx="6552728" cy="1224137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en-US" u="sng" dirty="0" err="1" smtClean="0"/>
              <a:t>Gebe</a:t>
            </a:r>
            <a:r>
              <a:rPr lang="en-US" u="sng" dirty="0" smtClean="0"/>
              <a:t> </a:t>
            </a:r>
            <a:r>
              <a:rPr lang="en-US" u="sng" dirty="0" err="1" smtClean="0"/>
              <a:t>Kadınlar</a:t>
            </a:r>
            <a:endParaRPr lang="en-US" u="sng" dirty="0" smtClean="0"/>
          </a:p>
          <a:p>
            <a:pPr marL="0" indent="0" algn="ctr">
              <a:buNone/>
            </a:pPr>
            <a:r>
              <a:rPr lang="en-US" dirty="0" err="1" smtClean="0"/>
              <a:t>Gebe</a:t>
            </a:r>
            <a:r>
              <a:rPr lang="en-US" dirty="0" smtClean="0"/>
              <a:t> </a:t>
            </a:r>
            <a:r>
              <a:rPr lang="en-US" dirty="0" err="1" smtClean="0"/>
              <a:t>olmayanlarla</a:t>
            </a:r>
            <a:r>
              <a:rPr lang="en-US" dirty="0" smtClean="0"/>
              <a:t> </a:t>
            </a:r>
            <a:r>
              <a:rPr lang="en-US" dirty="0" err="1" smtClean="0"/>
              <a:t>aynı</a:t>
            </a:r>
            <a:r>
              <a:rPr lang="en-US" dirty="0" smtClean="0"/>
              <a:t>; </a:t>
            </a:r>
            <a:r>
              <a:rPr lang="en-US" dirty="0" err="1" smtClean="0"/>
              <a:t>Tek</a:t>
            </a:r>
            <a:r>
              <a:rPr lang="en-US" dirty="0" smtClean="0"/>
              <a:t> </a:t>
            </a:r>
            <a:r>
              <a:rPr lang="en-US" dirty="0" err="1" smtClean="0"/>
              <a:t>Fark</a:t>
            </a:r>
            <a:r>
              <a:rPr lang="en-US" dirty="0" smtClean="0"/>
              <a:t>: </a:t>
            </a:r>
          </a:p>
          <a:p>
            <a:pPr marL="0" indent="0" algn="ctr">
              <a:buNone/>
            </a:pPr>
            <a:r>
              <a:rPr lang="en-US" dirty="0" smtClean="0"/>
              <a:t>ECC </a:t>
            </a:r>
            <a:r>
              <a:rPr lang="en-US" dirty="0" err="1" smtClean="0"/>
              <a:t>ve</a:t>
            </a:r>
            <a:r>
              <a:rPr lang="en-US" dirty="0" smtClean="0"/>
              <a:t> Endometrial </a:t>
            </a:r>
            <a:r>
              <a:rPr lang="en-US" dirty="0" err="1" smtClean="0"/>
              <a:t>Biyopsi</a:t>
            </a:r>
            <a:r>
              <a:rPr lang="en-US" dirty="0" smtClean="0"/>
              <a:t> Kabul </a:t>
            </a:r>
            <a:r>
              <a:rPr lang="en-US" dirty="0" err="1" smtClean="0"/>
              <a:t>Edilemez</a:t>
            </a:r>
            <a:r>
              <a:rPr lang="en-US" dirty="0" smtClean="0"/>
              <a:t>!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475656" y="3140968"/>
            <a:ext cx="6552728" cy="122413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u="sng" dirty="0" smtClean="0"/>
              <a:t>21-24 </a:t>
            </a:r>
            <a:r>
              <a:rPr lang="en-US" u="sng" dirty="0" err="1" smtClean="0"/>
              <a:t>yaş</a:t>
            </a:r>
            <a:r>
              <a:rPr lang="en-US" u="sng" dirty="0" smtClean="0"/>
              <a:t> </a:t>
            </a:r>
            <a:r>
              <a:rPr lang="en-US" u="sng" dirty="0" err="1" smtClean="0"/>
              <a:t>Kadınlar</a:t>
            </a:r>
            <a:endParaRPr lang="en-US" u="sng" dirty="0" smtClean="0"/>
          </a:p>
          <a:p>
            <a:pPr marL="0" indent="0" algn="ctr">
              <a:buFont typeface="Arial" pitchFamily="34" charset="0"/>
              <a:buNone/>
            </a:pPr>
            <a:r>
              <a:rPr lang="en-US" dirty="0" err="1" smtClean="0"/>
              <a:t>Diğer</a:t>
            </a:r>
            <a:r>
              <a:rPr lang="en-US" dirty="0" smtClean="0"/>
              <a:t> </a:t>
            </a:r>
            <a:r>
              <a:rPr lang="en-US" dirty="0" err="1" smtClean="0"/>
              <a:t>Kadınlarla</a:t>
            </a:r>
            <a:r>
              <a:rPr lang="en-US" dirty="0" smtClean="0"/>
              <a:t> </a:t>
            </a:r>
            <a:r>
              <a:rPr lang="en-US" dirty="0" err="1" smtClean="0"/>
              <a:t>Aynı</a:t>
            </a:r>
            <a:r>
              <a:rPr lang="en-US" dirty="0" smtClean="0"/>
              <a:t> </a:t>
            </a:r>
            <a:r>
              <a:rPr lang="en-US" dirty="0" err="1"/>
              <a:t>Ş</a:t>
            </a:r>
            <a:r>
              <a:rPr lang="en-US" dirty="0" err="1" smtClean="0"/>
              <a:t>ekilde</a:t>
            </a:r>
            <a:r>
              <a:rPr lang="en-US" dirty="0" smtClean="0"/>
              <a:t> </a:t>
            </a:r>
            <a:r>
              <a:rPr lang="en-US" dirty="0" err="1" smtClean="0"/>
              <a:t>Yönetilmeli</a:t>
            </a:r>
            <a:endParaRPr lang="en-US" dirty="0" smtClean="0"/>
          </a:p>
          <a:p>
            <a:pPr marL="0" indent="0">
              <a:buFont typeface="Arial" pitchFamily="34" charset="0"/>
              <a:buNone/>
            </a:pP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123728" y="4581128"/>
            <a:ext cx="6840760" cy="158417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5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3800" u="sng" dirty="0" smtClean="0"/>
              <a:t>Benign </a:t>
            </a:r>
            <a:r>
              <a:rPr lang="en-US" sz="3800" u="sng" dirty="0" err="1" smtClean="0"/>
              <a:t>Glandüler</a:t>
            </a:r>
            <a:r>
              <a:rPr lang="en-US" sz="3800" u="sng" dirty="0" smtClean="0"/>
              <a:t> </a:t>
            </a:r>
            <a:r>
              <a:rPr lang="en-US" sz="3800" u="sng" dirty="0" err="1" smtClean="0"/>
              <a:t>Değişiklikler</a:t>
            </a:r>
            <a:endParaRPr lang="en-US" sz="3800" u="sng" dirty="0" smtClean="0"/>
          </a:p>
          <a:p>
            <a:pPr marL="0" indent="0" algn="ctr">
              <a:buFont typeface="Arial" pitchFamily="34" charset="0"/>
              <a:buNone/>
            </a:pPr>
            <a:r>
              <a:rPr lang="en-US" b="1" dirty="0" err="1" smtClean="0"/>
              <a:t>Asemptomatik</a:t>
            </a:r>
            <a:r>
              <a:rPr lang="en-US" b="1" dirty="0" smtClean="0"/>
              <a:t> </a:t>
            </a:r>
            <a:r>
              <a:rPr lang="en-US" b="1" dirty="0" err="1" smtClean="0"/>
              <a:t>Premenopozal</a:t>
            </a:r>
            <a:r>
              <a:rPr lang="en-US" b="1" dirty="0" smtClean="0"/>
              <a:t> </a:t>
            </a:r>
            <a:r>
              <a:rPr lang="en-US" b="1" dirty="0" err="1" smtClean="0"/>
              <a:t>Hastalarda</a:t>
            </a:r>
            <a:r>
              <a:rPr lang="en-US" b="1" dirty="0" smtClean="0"/>
              <a:t>: 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i="1" dirty="0" err="1" smtClean="0"/>
              <a:t>Ek</a:t>
            </a:r>
            <a:r>
              <a:rPr lang="en-US" i="1" dirty="0" smtClean="0"/>
              <a:t> </a:t>
            </a:r>
            <a:r>
              <a:rPr lang="en-US" i="1" dirty="0" err="1" smtClean="0"/>
              <a:t>değerlendirmeye</a:t>
            </a:r>
            <a:r>
              <a:rPr lang="en-US" i="1" dirty="0" smtClean="0"/>
              <a:t> </a:t>
            </a:r>
            <a:r>
              <a:rPr lang="en-US" i="1" dirty="0" err="1" smtClean="0"/>
              <a:t>Gerek</a:t>
            </a:r>
            <a:r>
              <a:rPr lang="en-US" i="1" dirty="0" smtClean="0"/>
              <a:t> </a:t>
            </a:r>
            <a:r>
              <a:rPr lang="en-US" i="1" dirty="0" err="1" smtClean="0"/>
              <a:t>Yok</a:t>
            </a:r>
            <a:r>
              <a:rPr lang="en-US" i="1" dirty="0" smtClean="0"/>
              <a:t> 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4400" b="1" dirty="0" err="1" smtClean="0"/>
              <a:t>Postmenapozal</a:t>
            </a:r>
            <a:r>
              <a:rPr lang="en-US" sz="4400" b="1" dirty="0" smtClean="0"/>
              <a:t> </a:t>
            </a:r>
            <a:r>
              <a:rPr lang="en-US" sz="4400" b="1" dirty="0" err="1" smtClean="0"/>
              <a:t>Hastalarda</a:t>
            </a:r>
            <a:r>
              <a:rPr lang="en-US" sz="4400" b="1" dirty="0" smtClean="0"/>
              <a:t>: </a:t>
            </a:r>
            <a:endParaRPr lang="en-US" b="1" dirty="0" smtClean="0"/>
          </a:p>
          <a:p>
            <a:pPr marL="0" indent="0" algn="ctr">
              <a:buFont typeface="Arial" pitchFamily="34" charset="0"/>
              <a:buNone/>
            </a:pPr>
            <a:r>
              <a:rPr lang="en-US" sz="3800" i="1" dirty="0" smtClean="0"/>
              <a:t>Endometrial </a:t>
            </a:r>
            <a:r>
              <a:rPr lang="en-US" sz="3800" i="1" dirty="0" err="1" smtClean="0"/>
              <a:t>Biyopsi</a:t>
            </a:r>
            <a:endParaRPr lang="en-US" sz="3800" i="1" dirty="0" smtClean="0"/>
          </a:p>
          <a:p>
            <a:pPr marL="0" indent="0">
              <a:buFont typeface="Arial" pitchFamily="34" charset="0"/>
              <a:buNone/>
            </a:pP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6196641"/>
            <a:ext cx="9036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140587"/>
                </a:solidFill>
              </a:rPr>
              <a:t>2012 Updated Consensus Guidelines for the Management of Abnormal Cervical Cancer Screening Tests and Cancer Precursors. ASCCP, J Lower Genital Tract Dis 2013;17:S1-S27</a:t>
            </a:r>
            <a:endParaRPr lang="en-US" dirty="0">
              <a:solidFill>
                <a:srgbClr val="1405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4708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91680" y="332656"/>
            <a:ext cx="6624736" cy="1396752"/>
          </a:xfrm>
          <a:noFill/>
        </p:spPr>
        <p:txBody>
          <a:bodyPr anchor="ctr">
            <a:noAutofit/>
          </a:bodyPr>
          <a:lstStyle/>
          <a:p>
            <a:r>
              <a:rPr lang="tr-TR" b="1" dirty="0">
                <a:solidFill>
                  <a:srgbClr val="800000"/>
                </a:solidFill>
              </a:rPr>
              <a:t>Anormal </a:t>
            </a:r>
            <a:r>
              <a:rPr lang="tr-TR" b="1" dirty="0" smtClean="0">
                <a:solidFill>
                  <a:srgbClr val="800000"/>
                </a:solidFill>
              </a:rPr>
              <a:t>Sitoloji Yönetimi</a:t>
            </a:r>
            <a:br>
              <a:rPr lang="tr-TR" b="1" dirty="0" smtClean="0">
                <a:solidFill>
                  <a:srgbClr val="800000"/>
                </a:solidFill>
              </a:rPr>
            </a:br>
            <a:r>
              <a:rPr lang="tr-TR" b="1" dirty="0" smtClean="0">
                <a:solidFill>
                  <a:srgbClr val="800000"/>
                </a:solidFill>
              </a:rPr>
              <a:t>&amp; HPV için Hasta Seçimi</a:t>
            </a:r>
            <a:endParaRPr lang="tr-TR" b="1" dirty="0">
              <a:solidFill>
                <a:srgbClr val="8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7704" y="4797152"/>
            <a:ext cx="6048672" cy="1464568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tr-TR" sz="2600" b="1" dirty="0" smtClean="0">
                <a:solidFill>
                  <a:srgbClr val="140587"/>
                </a:solidFill>
              </a:rPr>
              <a:t>PROF. DR. SERKAN ERKANLI</a:t>
            </a:r>
          </a:p>
          <a:p>
            <a:pPr algn="ctr"/>
            <a:r>
              <a:rPr lang="tr-TR" sz="2600" dirty="0" smtClean="0">
                <a:solidFill>
                  <a:srgbClr val="140587"/>
                </a:solidFill>
              </a:rPr>
              <a:t>ACIBADEM ÜNİVERSİTESİ TIP FAKÜLTESİ</a:t>
            </a:r>
          </a:p>
          <a:p>
            <a:r>
              <a:rPr lang="tr-TR" sz="2800" b="1" dirty="0" smtClean="0">
                <a:solidFill>
                  <a:srgbClr val="140587"/>
                </a:solidFill>
              </a:rPr>
              <a:t>ALTUNİZADE/KADIKÖY </a:t>
            </a:r>
            <a:r>
              <a:rPr lang="tr-TR" sz="2800" b="1" dirty="0">
                <a:solidFill>
                  <a:srgbClr val="140587"/>
                </a:solidFill>
              </a:rPr>
              <a:t>ACIBADEM </a:t>
            </a:r>
            <a:r>
              <a:rPr lang="tr-TR" sz="2800" b="1" dirty="0" smtClean="0">
                <a:solidFill>
                  <a:srgbClr val="140587"/>
                </a:solidFill>
              </a:rPr>
              <a:t>HASTANESİ</a:t>
            </a:r>
            <a:endParaRPr lang="tr-TR" sz="2600" dirty="0" smtClean="0">
              <a:solidFill>
                <a:srgbClr val="140587"/>
              </a:solidFill>
            </a:endParaRPr>
          </a:p>
          <a:p>
            <a:pPr algn="ctr"/>
            <a:r>
              <a:rPr lang="tr-TR" sz="2600" dirty="0" smtClean="0">
                <a:solidFill>
                  <a:srgbClr val="140587"/>
                </a:solidFill>
              </a:rPr>
              <a:t>KADIN HASTALIKLARI VE DOĞUM AD</a:t>
            </a:r>
          </a:p>
          <a:p>
            <a:pPr algn="ctr"/>
            <a:r>
              <a:rPr lang="tr-TR" sz="2600" dirty="0" smtClean="0">
                <a:solidFill>
                  <a:srgbClr val="140587"/>
                </a:solidFill>
              </a:rPr>
              <a:t>JİNEKOLOJİK ONKOLOJİ ÜNİTESİ</a:t>
            </a:r>
          </a:p>
          <a:p>
            <a:pPr algn="ctr"/>
            <a:endParaRPr lang="tr-TR" b="1" dirty="0" smtClean="0">
              <a:solidFill>
                <a:srgbClr val="140587"/>
              </a:solidFill>
            </a:endParaRPr>
          </a:p>
        </p:txBody>
      </p:sp>
      <p:pic>
        <p:nvPicPr>
          <p:cNvPr id="1026" name="Picture 2" descr="C:\Users\SERKAN\Pictures\AcibademUniversitesi_Lo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80150" cy="47667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691680" y="6309320"/>
            <a:ext cx="662473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140587"/>
                </a:solidFill>
              </a:rPr>
              <a:t> </a:t>
            </a:r>
            <a:r>
              <a:rPr lang="en-US" sz="1600" b="1" dirty="0" err="1" smtClean="0">
                <a:solidFill>
                  <a:srgbClr val="140587"/>
                </a:solidFill>
              </a:rPr>
              <a:t>Jinekolojide</a:t>
            </a:r>
            <a:r>
              <a:rPr lang="en-US" sz="1600" b="1" dirty="0" smtClean="0">
                <a:solidFill>
                  <a:srgbClr val="140587"/>
                </a:solidFill>
              </a:rPr>
              <a:t> </a:t>
            </a:r>
            <a:r>
              <a:rPr lang="en-US" sz="1600" b="1" dirty="0" err="1" smtClean="0">
                <a:solidFill>
                  <a:srgbClr val="140587"/>
                </a:solidFill>
              </a:rPr>
              <a:t>Karşılaşılan</a:t>
            </a:r>
            <a:r>
              <a:rPr lang="en-US" sz="1600" b="1" dirty="0" smtClean="0">
                <a:solidFill>
                  <a:srgbClr val="140587"/>
                </a:solidFill>
              </a:rPr>
              <a:t> </a:t>
            </a:r>
            <a:r>
              <a:rPr lang="en-US" sz="1600" b="1" dirty="0" err="1" smtClean="0">
                <a:solidFill>
                  <a:srgbClr val="140587"/>
                </a:solidFill>
              </a:rPr>
              <a:t>Onkolojik</a:t>
            </a:r>
            <a:r>
              <a:rPr lang="en-US" sz="1600" b="1" dirty="0" smtClean="0">
                <a:solidFill>
                  <a:srgbClr val="140587"/>
                </a:solidFill>
              </a:rPr>
              <a:t> </a:t>
            </a:r>
            <a:r>
              <a:rPr lang="en-US" sz="1600" b="1" dirty="0" err="1" smtClean="0">
                <a:solidFill>
                  <a:srgbClr val="140587"/>
                </a:solidFill>
              </a:rPr>
              <a:t>Sorunlar</a:t>
            </a:r>
            <a:endParaRPr lang="en-US" sz="1600" b="1" dirty="0" smtClean="0">
              <a:solidFill>
                <a:srgbClr val="140587"/>
              </a:solidFill>
            </a:endParaRPr>
          </a:p>
          <a:p>
            <a:pPr algn="ctr"/>
            <a:r>
              <a:rPr lang="en-US" sz="1600" b="1" dirty="0" smtClean="0">
                <a:solidFill>
                  <a:srgbClr val="140587"/>
                </a:solidFill>
              </a:rPr>
              <a:t>TJOD İSTANBUL-19 MART 2017</a:t>
            </a:r>
            <a:endParaRPr lang="en-US" sz="1600" b="1" dirty="0">
              <a:solidFill>
                <a:srgbClr val="140587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5736" y="1844824"/>
            <a:ext cx="5616624" cy="2911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196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800000"/>
                </a:solidFill>
              </a:rPr>
              <a:t>Yetersiz</a:t>
            </a:r>
            <a:r>
              <a:rPr lang="en-US" dirty="0" smtClean="0">
                <a:solidFill>
                  <a:srgbClr val="800000"/>
                </a:solidFill>
              </a:rPr>
              <a:t> </a:t>
            </a:r>
            <a:r>
              <a:rPr lang="en-US" dirty="0" err="1" smtClean="0">
                <a:solidFill>
                  <a:srgbClr val="800000"/>
                </a:solidFill>
              </a:rPr>
              <a:t>Sitoloji</a:t>
            </a:r>
            <a:r>
              <a:rPr lang="en-US" dirty="0" smtClean="0">
                <a:solidFill>
                  <a:srgbClr val="800000"/>
                </a:solidFill>
              </a:rPr>
              <a:t> </a:t>
            </a:r>
            <a:r>
              <a:rPr lang="en-US" dirty="0" err="1" smtClean="0">
                <a:solidFill>
                  <a:srgbClr val="800000"/>
                </a:solidFill>
              </a:rPr>
              <a:t>Yönetimi</a:t>
            </a:r>
            <a:endParaRPr lang="en-US" dirty="0">
              <a:solidFill>
                <a:srgbClr val="800000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rcRect t="-8817" b="-8817"/>
          <a:stretch>
            <a:fillRect/>
          </a:stretch>
        </p:blipFill>
        <p:spPr/>
      </p:pic>
      <p:sp>
        <p:nvSpPr>
          <p:cNvPr id="3" name="TextBox 2"/>
          <p:cNvSpPr txBox="1"/>
          <p:nvPr/>
        </p:nvSpPr>
        <p:spPr>
          <a:xfrm>
            <a:off x="1547664" y="1772816"/>
            <a:ext cx="1584176" cy="369332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</a:rPr>
              <a:t>İnsidansı</a:t>
            </a:r>
            <a:r>
              <a:rPr lang="en-US" b="1" dirty="0" smtClean="0">
                <a:solidFill>
                  <a:srgbClr val="FF0000"/>
                </a:solidFill>
              </a:rPr>
              <a:t>:&lt;%1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807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>
                <a:solidFill>
                  <a:srgbClr val="800000"/>
                </a:solidFill>
              </a:rPr>
              <a:t>İ</a:t>
            </a:r>
            <a:r>
              <a:rPr lang="en-US" dirty="0" err="1" smtClean="0">
                <a:solidFill>
                  <a:srgbClr val="800000"/>
                </a:solidFill>
              </a:rPr>
              <a:t>ntraepitelyal</a:t>
            </a:r>
            <a:r>
              <a:rPr lang="en-US" dirty="0" smtClean="0">
                <a:solidFill>
                  <a:srgbClr val="800000"/>
                </a:solidFill>
              </a:rPr>
              <a:t> </a:t>
            </a:r>
            <a:r>
              <a:rPr lang="en-US" dirty="0" err="1" smtClean="0">
                <a:solidFill>
                  <a:srgbClr val="800000"/>
                </a:solidFill>
              </a:rPr>
              <a:t>Lezyon</a:t>
            </a:r>
            <a:r>
              <a:rPr lang="en-US" dirty="0" smtClean="0">
                <a:solidFill>
                  <a:srgbClr val="800000"/>
                </a:solidFill>
              </a:rPr>
              <a:t>/</a:t>
            </a:r>
            <a:r>
              <a:rPr lang="en-US" dirty="0" err="1" smtClean="0">
                <a:solidFill>
                  <a:srgbClr val="800000"/>
                </a:solidFill>
              </a:rPr>
              <a:t>Malignensi</a:t>
            </a:r>
            <a:r>
              <a:rPr lang="en-US" dirty="0" smtClean="0">
                <a:solidFill>
                  <a:srgbClr val="800000"/>
                </a:solidFill>
              </a:rPr>
              <a:t> </a:t>
            </a:r>
            <a:r>
              <a:rPr lang="en-US" dirty="0" err="1" smtClean="0">
                <a:solidFill>
                  <a:srgbClr val="800000"/>
                </a:solidFill>
              </a:rPr>
              <a:t>açısından</a:t>
            </a:r>
            <a:r>
              <a:rPr lang="en-US" dirty="0" smtClean="0">
                <a:solidFill>
                  <a:srgbClr val="800000"/>
                </a:solidFill>
              </a:rPr>
              <a:t> </a:t>
            </a:r>
            <a:r>
              <a:rPr lang="en-US" dirty="0" err="1" smtClean="0">
                <a:solidFill>
                  <a:srgbClr val="800000"/>
                </a:solidFill>
              </a:rPr>
              <a:t>Negatif</a:t>
            </a:r>
            <a:r>
              <a:rPr lang="en-US" dirty="0" smtClean="0">
                <a:solidFill>
                  <a:srgbClr val="800000"/>
                </a:solidFill>
              </a:rPr>
              <a:t> </a:t>
            </a:r>
            <a:r>
              <a:rPr lang="en-US" dirty="0" err="1" smtClean="0">
                <a:solidFill>
                  <a:srgbClr val="800000"/>
                </a:solidFill>
              </a:rPr>
              <a:t>Ancak</a:t>
            </a:r>
            <a:r>
              <a:rPr lang="en-US" dirty="0" smtClean="0">
                <a:solidFill>
                  <a:srgbClr val="800000"/>
                </a:solidFill>
              </a:rPr>
              <a:t/>
            </a:r>
            <a:br>
              <a:rPr lang="en-US" dirty="0" smtClean="0">
                <a:solidFill>
                  <a:srgbClr val="800000"/>
                </a:solidFill>
              </a:rPr>
            </a:br>
            <a:r>
              <a:rPr lang="en-US" dirty="0" smtClean="0">
                <a:solidFill>
                  <a:srgbClr val="800000"/>
                </a:solidFill>
              </a:rPr>
              <a:t>EC/TZ </a:t>
            </a:r>
            <a:r>
              <a:rPr lang="en-US" dirty="0" err="1" smtClean="0">
                <a:solidFill>
                  <a:srgbClr val="800000"/>
                </a:solidFill>
              </a:rPr>
              <a:t>Yok</a:t>
            </a:r>
            <a:r>
              <a:rPr lang="en-US" dirty="0" smtClean="0">
                <a:solidFill>
                  <a:srgbClr val="800000"/>
                </a:solidFill>
              </a:rPr>
              <a:t>/</a:t>
            </a:r>
            <a:r>
              <a:rPr lang="en-US" dirty="0" err="1" smtClean="0">
                <a:solidFill>
                  <a:srgbClr val="800000"/>
                </a:solidFill>
              </a:rPr>
              <a:t>Yetersiz</a:t>
            </a:r>
            <a:r>
              <a:rPr lang="en-US" dirty="0" smtClean="0">
                <a:solidFill>
                  <a:srgbClr val="800000"/>
                </a:solidFill>
              </a:rPr>
              <a:t> </a:t>
            </a:r>
            <a:r>
              <a:rPr lang="en-US" dirty="0" err="1" smtClean="0">
                <a:solidFill>
                  <a:srgbClr val="800000"/>
                </a:solidFill>
              </a:rPr>
              <a:t>Yönetimi</a:t>
            </a:r>
            <a:endParaRPr lang="en-US" dirty="0">
              <a:solidFill>
                <a:srgbClr val="800000"/>
              </a:solidFill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rcRect t="-9673" b="-9673"/>
          <a:stretch>
            <a:fillRect/>
          </a:stretch>
        </p:blipFill>
        <p:spPr/>
      </p:pic>
      <p:sp>
        <p:nvSpPr>
          <p:cNvPr id="5" name="TextBox 4"/>
          <p:cNvSpPr txBox="1"/>
          <p:nvPr/>
        </p:nvSpPr>
        <p:spPr>
          <a:xfrm>
            <a:off x="1403648" y="1628800"/>
            <a:ext cx="2160240" cy="369332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</a:rPr>
              <a:t>İnsidansı</a:t>
            </a:r>
            <a:r>
              <a:rPr lang="en-US" b="1" dirty="0" smtClean="0">
                <a:solidFill>
                  <a:srgbClr val="FF0000"/>
                </a:solidFill>
              </a:rPr>
              <a:t>:&lt;%10-20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6906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>
                <a:solidFill>
                  <a:srgbClr val="800000"/>
                </a:solidFill>
              </a:rPr>
              <a:t/>
            </a:r>
            <a:br>
              <a:rPr lang="en-US" dirty="0" smtClean="0">
                <a:solidFill>
                  <a:srgbClr val="800000"/>
                </a:solidFill>
              </a:rPr>
            </a:br>
            <a:r>
              <a:rPr lang="en-US" dirty="0" smtClean="0">
                <a:solidFill>
                  <a:srgbClr val="800000"/>
                </a:solidFill>
              </a:rPr>
              <a:t>PAP </a:t>
            </a:r>
            <a:r>
              <a:rPr lang="en-US" dirty="0" err="1" smtClean="0">
                <a:solidFill>
                  <a:srgbClr val="800000"/>
                </a:solidFill>
              </a:rPr>
              <a:t>Negatif</a:t>
            </a:r>
            <a:r>
              <a:rPr lang="en-US" dirty="0" smtClean="0">
                <a:solidFill>
                  <a:srgbClr val="800000"/>
                </a:solidFill>
              </a:rPr>
              <a:t> HPV + </a:t>
            </a:r>
            <a:r>
              <a:rPr lang="en-US" dirty="0" err="1" smtClean="0">
                <a:solidFill>
                  <a:srgbClr val="800000"/>
                </a:solidFill>
              </a:rPr>
              <a:t>Hastalar</a:t>
            </a:r>
            <a:r>
              <a:rPr lang="en-US" dirty="0" smtClean="0">
                <a:solidFill>
                  <a:srgbClr val="140587"/>
                </a:solidFill>
              </a:rPr>
              <a:t/>
            </a:r>
            <a:br>
              <a:rPr lang="en-US" dirty="0" smtClean="0">
                <a:solidFill>
                  <a:srgbClr val="140587"/>
                </a:solidFill>
              </a:rPr>
            </a:br>
            <a:endParaRPr lang="en-US" dirty="0">
              <a:solidFill>
                <a:srgbClr val="140587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-32331" b="-32331"/>
          <a:stretch>
            <a:fillRect/>
          </a:stretch>
        </p:blipFill>
        <p:spPr/>
      </p:pic>
      <p:sp>
        <p:nvSpPr>
          <p:cNvPr id="5" name="Rectangle 4"/>
          <p:cNvSpPr/>
          <p:nvPr/>
        </p:nvSpPr>
        <p:spPr>
          <a:xfrm>
            <a:off x="4572000" y="6021288"/>
            <a:ext cx="384364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b="1" baseline="30000" dirty="0"/>
              <a:t>Kjær S K et al. JNCI J </a:t>
            </a:r>
            <a:r>
              <a:rPr lang="da-DK" b="1" baseline="30000" dirty="0" err="1"/>
              <a:t>Natl</a:t>
            </a:r>
            <a:r>
              <a:rPr lang="da-DK" b="1" baseline="30000" dirty="0"/>
              <a:t> Cancer </a:t>
            </a:r>
            <a:r>
              <a:rPr lang="da-DK" b="1" baseline="30000" dirty="0" err="1"/>
              <a:t>Inst</a:t>
            </a:r>
            <a:r>
              <a:rPr lang="da-DK" b="1" baseline="30000" dirty="0"/>
              <a:t> 2010;102:1478-1488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411760" y="1772816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140587"/>
                </a:solidFill>
              </a:rPr>
              <a:t>PAP </a:t>
            </a:r>
            <a:r>
              <a:rPr lang="en-US" dirty="0" err="1">
                <a:solidFill>
                  <a:srgbClr val="140587"/>
                </a:solidFill>
              </a:rPr>
              <a:t>Negatif</a:t>
            </a:r>
            <a:r>
              <a:rPr lang="en-US" dirty="0">
                <a:solidFill>
                  <a:srgbClr val="140587"/>
                </a:solidFill>
              </a:rPr>
              <a:t> </a:t>
            </a:r>
            <a:r>
              <a:rPr lang="en-US" dirty="0" err="1">
                <a:solidFill>
                  <a:srgbClr val="140587"/>
                </a:solidFill>
              </a:rPr>
              <a:t>Hastalarda</a:t>
            </a:r>
            <a:r>
              <a:rPr lang="en-US" dirty="0">
                <a:solidFill>
                  <a:srgbClr val="140587"/>
                </a:solidFill>
              </a:rPr>
              <a:t> </a:t>
            </a:r>
            <a:r>
              <a:rPr lang="en-US" dirty="0" smtClean="0">
                <a:solidFill>
                  <a:srgbClr val="140587"/>
                </a:solidFill>
              </a:rPr>
              <a:t>HPV </a:t>
            </a:r>
            <a:r>
              <a:rPr lang="en-US" dirty="0" err="1" smtClean="0">
                <a:solidFill>
                  <a:srgbClr val="140587"/>
                </a:solidFill>
              </a:rPr>
              <a:t>Tiplerine</a:t>
            </a:r>
            <a:r>
              <a:rPr lang="en-US" dirty="0" smtClean="0">
                <a:solidFill>
                  <a:srgbClr val="140587"/>
                </a:solidFill>
              </a:rPr>
              <a:t> </a:t>
            </a:r>
            <a:r>
              <a:rPr lang="en-US" dirty="0" err="1" smtClean="0">
                <a:solidFill>
                  <a:srgbClr val="140587"/>
                </a:solidFill>
              </a:rPr>
              <a:t>Göre</a:t>
            </a:r>
            <a:r>
              <a:rPr lang="en-US" dirty="0" smtClean="0">
                <a:solidFill>
                  <a:srgbClr val="140587"/>
                </a:solidFill>
              </a:rPr>
              <a:t> CIN 3+ </a:t>
            </a:r>
            <a:r>
              <a:rPr lang="en-US" dirty="0" err="1" smtClean="0">
                <a:solidFill>
                  <a:srgbClr val="140587"/>
                </a:solidFill>
              </a:rPr>
              <a:t>Riski</a:t>
            </a:r>
            <a:r>
              <a:rPr lang="en-US" dirty="0">
                <a:solidFill>
                  <a:srgbClr val="140587"/>
                </a:solidFill>
              </a:rPr>
              <a:t/>
            </a:r>
            <a:br>
              <a:rPr lang="en-US" dirty="0">
                <a:solidFill>
                  <a:srgbClr val="140587"/>
                </a:solidFill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5802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800000"/>
                </a:solidFill>
              </a:rPr>
              <a:t>PAP </a:t>
            </a:r>
            <a:r>
              <a:rPr lang="en-US" dirty="0" err="1">
                <a:solidFill>
                  <a:srgbClr val="800000"/>
                </a:solidFill>
              </a:rPr>
              <a:t>Negatif</a:t>
            </a:r>
            <a:r>
              <a:rPr lang="en-US" dirty="0">
                <a:solidFill>
                  <a:srgbClr val="800000"/>
                </a:solidFill>
              </a:rPr>
              <a:t> HPV + </a:t>
            </a:r>
            <a:r>
              <a:rPr lang="en-US" dirty="0" err="1">
                <a:solidFill>
                  <a:srgbClr val="800000"/>
                </a:solidFill>
              </a:rPr>
              <a:t>Hastalar</a:t>
            </a:r>
            <a:r>
              <a:rPr lang="en-US" dirty="0" smtClean="0">
                <a:solidFill>
                  <a:srgbClr val="140587"/>
                </a:solidFill>
              </a:rPr>
              <a:t/>
            </a:r>
            <a:br>
              <a:rPr lang="en-US" dirty="0" smtClean="0">
                <a:solidFill>
                  <a:srgbClr val="140587"/>
                </a:solidFill>
              </a:rPr>
            </a:br>
            <a:r>
              <a:rPr lang="en-US" dirty="0" err="1" smtClean="0">
                <a:solidFill>
                  <a:srgbClr val="800000"/>
                </a:solidFill>
              </a:rPr>
              <a:t>Servikal</a:t>
            </a:r>
            <a:r>
              <a:rPr lang="en-US" dirty="0" smtClean="0">
                <a:solidFill>
                  <a:srgbClr val="800000"/>
                </a:solidFill>
              </a:rPr>
              <a:t> </a:t>
            </a:r>
            <a:r>
              <a:rPr lang="en-US" dirty="0" err="1" smtClean="0">
                <a:solidFill>
                  <a:srgbClr val="800000"/>
                </a:solidFill>
              </a:rPr>
              <a:t>Adenokarsinoma</a:t>
            </a:r>
            <a:endParaRPr lang="en-US" dirty="0">
              <a:solidFill>
                <a:srgbClr val="8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1640" y="5733256"/>
            <a:ext cx="7272808" cy="100811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1800" dirty="0" err="1" smtClean="0">
                <a:solidFill>
                  <a:srgbClr val="140587"/>
                </a:solidFill>
              </a:rPr>
              <a:t>Katki</a:t>
            </a:r>
            <a:r>
              <a:rPr lang="en-US" sz="1800" dirty="0" smtClean="0">
                <a:solidFill>
                  <a:srgbClr val="140587"/>
                </a:solidFill>
              </a:rPr>
              <a:t> HA et </a:t>
            </a:r>
            <a:r>
              <a:rPr lang="en-US" sz="1800" dirty="0">
                <a:solidFill>
                  <a:srgbClr val="140587"/>
                </a:solidFill>
              </a:rPr>
              <a:t>a</a:t>
            </a:r>
            <a:r>
              <a:rPr lang="en-US" sz="1800" dirty="0" smtClean="0">
                <a:solidFill>
                  <a:srgbClr val="140587"/>
                </a:solidFill>
              </a:rPr>
              <a:t>l. Cervical Cancer risk for women undergoing concurrent testing for human papillomavirus and cervical cytology: a population based study in routine clinical practice.  Lancet </a:t>
            </a:r>
            <a:r>
              <a:rPr lang="en-US" sz="1800" dirty="0" err="1" smtClean="0">
                <a:solidFill>
                  <a:srgbClr val="140587"/>
                </a:solidFill>
              </a:rPr>
              <a:t>Oncol</a:t>
            </a:r>
            <a:r>
              <a:rPr lang="en-US" sz="1800" dirty="0" smtClean="0">
                <a:solidFill>
                  <a:srgbClr val="140587"/>
                </a:solidFill>
              </a:rPr>
              <a:t> 2011;12:663-672.</a:t>
            </a:r>
            <a:endParaRPr lang="en-US" sz="1800" dirty="0">
              <a:solidFill>
                <a:srgbClr val="140587"/>
              </a:solidFill>
            </a:endParaRPr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2168931841"/>
              </p:ext>
            </p:extLst>
          </p:nvPr>
        </p:nvGraphicFramePr>
        <p:xfrm>
          <a:off x="3290364" y="1988840"/>
          <a:ext cx="5853636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07504" y="2204864"/>
            <a:ext cx="3744416" cy="1384995"/>
          </a:xfrm>
          <a:prstGeom prst="rect">
            <a:avLst/>
          </a:prstGeom>
          <a:noFill/>
          <a:ln w="38100" cmpd="sng"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140587"/>
                </a:solidFill>
              </a:rPr>
              <a:t>Servikal</a:t>
            </a:r>
            <a:r>
              <a:rPr lang="en-US" sz="2400" dirty="0" smtClean="0">
                <a:solidFill>
                  <a:srgbClr val="140587"/>
                </a:solidFill>
              </a:rPr>
              <a:t> </a:t>
            </a:r>
            <a:r>
              <a:rPr lang="en-US" sz="2400" dirty="0" err="1" smtClean="0">
                <a:solidFill>
                  <a:srgbClr val="140587"/>
                </a:solidFill>
              </a:rPr>
              <a:t>Adenokarsinom</a:t>
            </a:r>
            <a:endParaRPr lang="en-US" sz="2400" dirty="0" smtClean="0">
              <a:solidFill>
                <a:srgbClr val="140587"/>
              </a:solidFill>
            </a:endParaRPr>
          </a:p>
          <a:p>
            <a:r>
              <a:rPr lang="en-US" sz="2400" dirty="0" smtClean="0">
                <a:solidFill>
                  <a:srgbClr val="140587"/>
                </a:solidFill>
              </a:rPr>
              <a:t>HPV </a:t>
            </a:r>
            <a:r>
              <a:rPr lang="en-US" sz="2400" dirty="0" err="1" smtClean="0">
                <a:solidFill>
                  <a:srgbClr val="140587"/>
                </a:solidFill>
              </a:rPr>
              <a:t>saptanma</a:t>
            </a:r>
            <a:r>
              <a:rPr lang="en-US" sz="2400" dirty="0" smtClean="0">
                <a:solidFill>
                  <a:srgbClr val="140587"/>
                </a:solidFill>
              </a:rPr>
              <a:t> </a:t>
            </a:r>
            <a:r>
              <a:rPr lang="en-US" sz="2400" dirty="0" err="1" smtClean="0">
                <a:solidFill>
                  <a:srgbClr val="140587"/>
                </a:solidFill>
              </a:rPr>
              <a:t>oranı</a:t>
            </a:r>
            <a:r>
              <a:rPr lang="en-US" sz="2400" dirty="0" smtClean="0">
                <a:solidFill>
                  <a:srgbClr val="140587"/>
                </a:solidFill>
              </a:rPr>
              <a:t> </a:t>
            </a:r>
            <a:r>
              <a:rPr lang="en-US" sz="2400" dirty="0" smtClean="0">
                <a:solidFill>
                  <a:srgbClr val="140587"/>
                </a:solidFill>
                <a:sym typeface="Wingdings"/>
              </a:rPr>
              <a:t></a:t>
            </a:r>
            <a:r>
              <a:rPr lang="en-US" sz="2400" dirty="0" smtClean="0">
                <a:solidFill>
                  <a:srgbClr val="140587"/>
                </a:solidFill>
              </a:rPr>
              <a:t>%93 </a:t>
            </a:r>
          </a:p>
          <a:p>
            <a:r>
              <a:rPr lang="en-US" i="1" dirty="0" err="1" smtClean="0">
                <a:solidFill>
                  <a:srgbClr val="140587"/>
                </a:solidFill>
              </a:rPr>
              <a:t>Castellsague</a:t>
            </a:r>
            <a:r>
              <a:rPr lang="en-US" i="1" dirty="0" smtClean="0">
                <a:solidFill>
                  <a:srgbClr val="140587"/>
                </a:solidFill>
              </a:rPr>
              <a:t> et al. J </a:t>
            </a:r>
            <a:r>
              <a:rPr lang="en-US" i="1" dirty="0" err="1" smtClean="0">
                <a:solidFill>
                  <a:srgbClr val="140587"/>
                </a:solidFill>
              </a:rPr>
              <a:t>Natl</a:t>
            </a:r>
            <a:r>
              <a:rPr lang="en-US" i="1" dirty="0" smtClean="0">
                <a:solidFill>
                  <a:srgbClr val="140587"/>
                </a:solidFill>
              </a:rPr>
              <a:t> Cancer Inst. 2006;98:303-315</a:t>
            </a:r>
            <a:endParaRPr lang="en-US" i="1" dirty="0">
              <a:solidFill>
                <a:srgbClr val="1405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3320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800000"/>
                </a:solidFill>
              </a:rPr>
              <a:t/>
            </a:r>
            <a:br>
              <a:rPr lang="en-US" dirty="0">
                <a:solidFill>
                  <a:srgbClr val="800000"/>
                </a:solidFill>
              </a:rPr>
            </a:br>
            <a:r>
              <a:rPr lang="en-US" dirty="0">
                <a:solidFill>
                  <a:srgbClr val="800000"/>
                </a:solidFill>
              </a:rPr>
              <a:t>PAP </a:t>
            </a:r>
            <a:r>
              <a:rPr lang="en-US" dirty="0" err="1">
                <a:solidFill>
                  <a:srgbClr val="800000"/>
                </a:solidFill>
              </a:rPr>
              <a:t>Negatif</a:t>
            </a:r>
            <a:r>
              <a:rPr lang="en-US" dirty="0">
                <a:solidFill>
                  <a:srgbClr val="800000"/>
                </a:solidFill>
              </a:rPr>
              <a:t> HPV + </a:t>
            </a:r>
            <a:r>
              <a:rPr lang="en-US" dirty="0" err="1">
                <a:solidFill>
                  <a:srgbClr val="800000"/>
                </a:solidFill>
              </a:rPr>
              <a:t>Hastalar</a:t>
            </a:r>
            <a:r>
              <a:rPr lang="en-US" dirty="0">
                <a:solidFill>
                  <a:srgbClr val="140587"/>
                </a:solidFill>
              </a:rPr>
              <a:t/>
            </a:r>
            <a:br>
              <a:rPr lang="en-US" dirty="0">
                <a:solidFill>
                  <a:srgbClr val="140587"/>
                </a:solidFill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4114800" cy="172819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 smtClean="0">
                <a:solidFill>
                  <a:srgbClr val="140587"/>
                </a:solidFill>
              </a:rPr>
              <a:t>CIN2+ </a:t>
            </a:r>
            <a:r>
              <a:rPr lang="en-US" dirty="0" err="1" smtClean="0">
                <a:solidFill>
                  <a:srgbClr val="140587"/>
                </a:solidFill>
              </a:rPr>
              <a:t>Riski</a:t>
            </a:r>
            <a:r>
              <a:rPr lang="en-US" dirty="0">
                <a:solidFill>
                  <a:srgbClr val="140587"/>
                </a:solidFill>
              </a:rPr>
              <a:t> </a:t>
            </a:r>
            <a:r>
              <a:rPr lang="en-US" dirty="0" smtClean="0">
                <a:solidFill>
                  <a:srgbClr val="140587"/>
                </a:solidFill>
              </a:rPr>
              <a:t>(5 </a:t>
            </a:r>
            <a:r>
              <a:rPr lang="en-US" dirty="0" err="1" smtClean="0">
                <a:solidFill>
                  <a:srgbClr val="140587"/>
                </a:solidFill>
              </a:rPr>
              <a:t>yıl</a:t>
            </a:r>
            <a:r>
              <a:rPr lang="en-US" dirty="0" smtClean="0">
                <a:solidFill>
                  <a:srgbClr val="140587"/>
                </a:solidFill>
              </a:rPr>
              <a:t>):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140587"/>
                </a:solidFill>
              </a:rPr>
              <a:t>%10*</a:t>
            </a:r>
          </a:p>
          <a:p>
            <a:pPr marL="0" indent="0" algn="r">
              <a:buNone/>
            </a:pPr>
            <a:r>
              <a:rPr lang="en-US" sz="1600" dirty="0"/>
              <a:t>*</a:t>
            </a:r>
            <a:r>
              <a:rPr lang="en-US" sz="1600" dirty="0" err="1"/>
              <a:t>Katki</a:t>
            </a:r>
            <a:r>
              <a:rPr lang="en-US" sz="1600" dirty="0"/>
              <a:t> HA, Journal of Lower Genital Tract Disease, </a:t>
            </a:r>
            <a:r>
              <a:rPr lang="en-US" sz="1600" dirty="0" err="1"/>
              <a:t>Vol</a:t>
            </a:r>
            <a:r>
              <a:rPr lang="en-US" sz="1600" dirty="0"/>
              <a:t> 17, 5, S56-S63, 2013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67544" y="3933056"/>
            <a:ext cx="4104456" cy="18002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dirty="0" smtClean="0">
                <a:solidFill>
                  <a:srgbClr val="140587"/>
                </a:solidFill>
              </a:rPr>
              <a:t>HPV 16/18-positive, PAP-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dirty="0" smtClean="0">
                <a:solidFill>
                  <a:srgbClr val="140587"/>
                </a:solidFill>
              </a:rPr>
              <a:t>Prevalent :within 12 </a:t>
            </a:r>
            <a:r>
              <a:rPr lang="en-US" dirty="0" err="1" smtClean="0">
                <a:solidFill>
                  <a:srgbClr val="140587"/>
                </a:solidFill>
              </a:rPr>
              <a:t>wks</a:t>
            </a:r>
            <a:r>
              <a:rPr lang="en-US" dirty="0" smtClean="0">
                <a:solidFill>
                  <a:srgbClr val="140587"/>
                </a:solidFill>
              </a:rPr>
              <a:t>:</a:t>
            </a:r>
          </a:p>
          <a:p>
            <a:pPr marL="0" indent="0" algn="ctr">
              <a:buNone/>
            </a:pPr>
            <a:r>
              <a:rPr lang="en-US" dirty="0">
                <a:solidFill>
                  <a:srgbClr val="140587"/>
                </a:solidFill>
              </a:rPr>
              <a:t>CIN2+ </a:t>
            </a:r>
            <a:r>
              <a:rPr lang="en-US" dirty="0" err="1" smtClean="0">
                <a:solidFill>
                  <a:srgbClr val="140587"/>
                </a:solidFill>
              </a:rPr>
              <a:t>Riski</a:t>
            </a:r>
            <a:r>
              <a:rPr lang="en-US" dirty="0" smtClean="0">
                <a:solidFill>
                  <a:srgbClr val="140587"/>
                </a:solidFill>
              </a:rPr>
              <a:t>: %11.4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140587"/>
                </a:solidFill>
              </a:rPr>
              <a:t>CIN3+ </a:t>
            </a:r>
            <a:r>
              <a:rPr lang="en-US" dirty="0" err="1" smtClean="0">
                <a:solidFill>
                  <a:srgbClr val="140587"/>
                </a:solidFill>
              </a:rPr>
              <a:t>Riski</a:t>
            </a:r>
            <a:r>
              <a:rPr lang="en-US" dirty="0" smtClean="0">
                <a:solidFill>
                  <a:srgbClr val="140587"/>
                </a:solidFill>
              </a:rPr>
              <a:t>: %9.8</a:t>
            </a:r>
          </a:p>
          <a:p>
            <a:pPr marL="0" indent="0" algn="r">
              <a:buFont typeface="Arial" pitchFamily="34" charset="0"/>
              <a:buNone/>
            </a:pPr>
            <a:r>
              <a:rPr lang="en-US" sz="1600" dirty="0" smtClean="0"/>
              <a:t>Wright TC </a:t>
            </a:r>
            <a:r>
              <a:rPr lang="en-US" sz="1600" dirty="0" err="1" smtClean="0"/>
              <a:t>Jr</a:t>
            </a:r>
            <a:r>
              <a:rPr lang="en-US" sz="1600" dirty="0" smtClean="0"/>
              <a:t>, et al. ATHENA, Am J </a:t>
            </a:r>
            <a:r>
              <a:rPr lang="en-US" sz="1600" dirty="0" err="1" smtClean="0"/>
              <a:t>Clin</a:t>
            </a:r>
            <a:r>
              <a:rPr lang="en-US" sz="1600" dirty="0" smtClean="0"/>
              <a:t> </a:t>
            </a:r>
            <a:r>
              <a:rPr lang="en-US" sz="1600" dirty="0" err="1" smtClean="0"/>
              <a:t>Pathol</a:t>
            </a:r>
            <a:r>
              <a:rPr lang="en-US" sz="1600" dirty="0" smtClean="0"/>
              <a:t> 2011;136:578-86</a:t>
            </a:r>
          </a:p>
          <a:p>
            <a:pPr marL="0" indent="0">
              <a:buFont typeface="Arial" pitchFamily="34" charset="0"/>
              <a:buNone/>
            </a:pP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788024" y="1700808"/>
            <a:ext cx="4114800" cy="172819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dirty="0" smtClean="0">
                <a:solidFill>
                  <a:srgbClr val="140587"/>
                </a:solidFill>
              </a:rPr>
              <a:t>CIN3+ </a:t>
            </a:r>
            <a:r>
              <a:rPr lang="en-US" dirty="0" err="1" smtClean="0">
                <a:solidFill>
                  <a:srgbClr val="140587"/>
                </a:solidFill>
              </a:rPr>
              <a:t>Riski</a:t>
            </a:r>
            <a:r>
              <a:rPr lang="en-US" dirty="0" smtClean="0">
                <a:solidFill>
                  <a:srgbClr val="140587"/>
                </a:solidFill>
              </a:rPr>
              <a:t> (5 </a:t>
            </a:r>
            <a:r>
              <a:rPr lang="en-US" dirty="0" err="1" smtClean="0">
                <a:solidFill>
                  <a:srgbClr val="140587"/>
                </a:solidFill>
              </a:rPr>
              <a:t>yıl</a:t>
            </a:r>
            <a:r>
              <a:rPr lang="en-US" dirty="0" smtClean="0">
                <a:solidFill>
                  <a:srgbClr val="140587"/>
                </a:solidFill>
              </a:rPr>
              <a:t>):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dirty="0" smtClean="0">
                <a:solidFill>
                  <a:srgbClr val="140587"/>
                </a:solidFill>
              </a:rPr>
              <a:t>%4.5*</a:t>
            </a:r>
          </a:p>
          <a:p>
            <a:pPr marL="0" indent="0" algn="r">
              <a:buFont typeface="Arial" pitchFamily="34" charset="0"/>
              <a:buNone/>
            </a:pPr>
            <a:r>
              <a:rPr lang="en-US" sz="1600" dirty="0" smtClean="0"/>
              <a:t>*</a:t>
            </a:r>
            <a:r>
              <a:rPr lang="en-US" sz="1600" dirty="0" err="1" smtClean="0"/>
              <a:t>Katki</a:t>
            </a:r>
            <a:r>
              <a:rPr lang="en-US" sz="1600" dirty="0" smtClean="0"/>
              <a:t> HA, Journal of Lower Genital Tract Disease, </a:t>
            </a:r>
            <a:r>
              <a:rPr lang="en-US" sz="1600" dirty="0" err="1" smtClean="0"/>
              <a:t>Vol</a:t>
            </a:r>
            <a:r>
              <a:rPr lang="en-US" sz="1600" dirty="0" smtClean="0"/>
              <a:t> 17, 5, S56-S63, 2013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788024" y="3933056"/>
            <a:ext cx="4104456" cy="18002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dirty="0" smtClean="0">
                <a:solidFill>
                  <a:srgbClr val="140587"/>
                </a:solidFill>
              </a:rPr>
              <a:t>HPV 16-positive, PAP-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dirty="0" smtClean="0">
                <a:solidFill>
                  <a:srgbClr val="140587"/>
                </a:solidFill>
              </a:rPr>
              <a:t>Prevalent :within 12 </a:t>
            </a:r>
            <a:r>
              <a:rPr lang="en-US" dirty="0" err="1" smtClean="0">
                <a:solidFill>
                  <a:srgbClr val="140587"/>
                </a:solidFill>
              </a:rPr>
              <a:t>wks</a:t>
            </a:r>
            <a:r>
              <a:rPr lang="en-US" dirty="0" smtClean="0">
                <a:solidFill>
                  <a:srgbClr val="140587"/>
                </a:solidFill>
              </a:rPr>
              <a:t>:</a:t>
            </a:r>
          </a:p>
          <a:p>
            <a:pPr marL="0" indent="0" algn="ctr">
              <a:buNone/>
            </a:pPr>
            <a:r>
              <a:rPr lang="en-US" dirty="0">
                <a:solidFill>
                  <a:srgbClr val="140587"/>
                </a:solidFill>
              </a:rPr>
              <a:t>CIN2+ </a:t>
            </a:r>
            <a:r>
              <a:rPr lang="en-US" dirty="0" err="1" smtClean="0">
                <a:solidFill>
                  <a:srgbClr val="140587"/>
                </a:solidFill>
              </a:rPr>
              <a:t>Riski</a:t>
            </a:r>
            <a:r>
              <a:rPr lang="en-US" dirty="0" smtClean="0">
                <a:solidFill>
                  <a:srgbClr val="140587"/>
                </a:solidFill>
              </a:rPr>
              <a:t>: %13.6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140587"/>
                </a:solidFill>
              </a:rPr>
              <a:t>CIN3+ </a:t>
            </a:r>
            <a:r>
              <a:rPr lang="en-US" dirty="0" err="1" smtClean="0">
                <a:solidFill>
                  <a:srgbClr val="140587"/>
                </a:solidFill>
              </a:rPr>
              <a:t>Riski</a:t>
            </a:r>
            <a:r>
              <a:rPr lang="en-US" dirty="0" smtClean="0">
                <a:solidFill>
                  <a:srgbClr val="140587"/>
                </a:solidFill>
              </a:rPr>
              <a:t>: %11.7</a:t>
            </a:r>
          </a:p>
          <a:p>
            <a:pPr marL="0" indent="0" algn="r">
              <a:buFont typeface="Arial" pitchFamily="34" charset="0"/>
              <a:buNone/>
            </a:pPr>
            <a:r>
              <a:rPr lang="en-US" sz="1600" dirty="0" smtClean="0"/>
              <a:t>Wright TC </a:t>
            </a:r>
            <a:r>
              <a:rPr lang="en-US" sz="1600" dirty="0" err="1" smtClean="0"/>
              <a:t>Jr</a:t>
            </a:r>
            <a:r>
              <a:rPr lang="en-US" sz="1600" dirty="0" smtClean="0"/>
              <a:t>, et al. ATHENA, Am J </a:t>
            </a:r>
            <a:r>
              <a:rPr lang="en-US" sz="1600" dirty="0" err="1" smtClean="0"/>
              <a:t>Clin</a:t>
            </a:r>
            <a:r>
              <a:rPr lang="en-US" sz="1600" dirty="0" smtClean="0"/>
              <a:t> </a:t>
            </a:r>
            <a:r>
              <a:rPr lang="en-US" sz="1600" dirty="0" err="1" smtClean="0"/>
              <a:t>Pathol</a:t>
            </a:r>
            <a:r>
              <a:rPr lang="en-US" sz="1600" dirty="0" smtClean="0"/>
              <a:t> 2011;136:578-86</a:t>
            </a:r>
          </a:p>
          <a:p>
            <a:pPr marL="0" indent="0">
              <a:buFont typeface="Arial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87598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800000"/>
                </a:solidFill>
              </a:rPr>
              <a:t>≥30 </a:t>
            </a:r>
            <a:r>
              <a:rPr lang="en-US" dirty="0" err="1" smtClean="0">
                <a:solidFill>
                  <a:srgbClr val="800000"/>
                </a:solidFill>
              </a:rPr>
              <a:t>yaş</a:t>
            </a:r>
            <a:r>
              <a:rPr lang="en-US" dirty="0" smtClean="0">
                <a:solidFill>
                  <a:srgbClr val="800000"/>
                </a:solidFill>
              </a:rPr>
              <a:t> PAP NEGATİF/HPV + </a:t>
            </a:r>
            <a:r>
              <a:rPr lang="en-US" dirty="0" err="1" smtClean="0">
                <a:solidFill>
                  <a:srgbClr val="800000"/>
                </a:solidFill>
              </a:rPr>
              <a:t>Yönetimi</a:t>
            </a:r>
            <a:endParaRPr lang="en-US" dirty="0">
              <a:solidFill>
                <a:srgbClr val="800000"/>
              </a:solidFill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/>
          <a:srcRect t="-6787" b="-6787"/>
          <a:stretch>
            <a:fillRect/>
          </a:stretch>
        </p:blipFill>
        <p:spPr>
          <a:ln w="38100" cmpd="sng">
            <a:solidFill>
              <a:srgbClr val="80000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1043608" y="6211669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140587"/>
                </a:solidFill>
              </a:rPr>
              <a:t>American Cancer Society Screening Guidelines for the Prevention and Early</a:t>
            </a:r>
          </a:p>
          <a:p>
            <a:r>
              <a:rPr lang="en-US" dirty="0" smtClean="0">
                <a:solidFill>
                  <a:srgbClr val="140587"/>
                </a:solidFill>
              </a:rPr>
              <a:t>Detection of Cervical Cancer                    CA </a:t>
            </a:r>
            <a:r>
              <a:rPr lang="en-US" dirty="0">
                <a:solidFill>
                  <a:srgbClr val="140587"/>
                </a:solidFill>
              </a:rPr>
              <a:t>CANCER J CLIN 2012;62:147-</a:t>
            </a:r>
            <a:r>
              <a:rPr lang="en-US" dirty="0" smtClean="0">
                <a:solidFill>
                  <a:srgbClr val="140587"/>
                </a:solidFill>
              </a:rPr>
              <a:t>172</a:t>
            </a:r>
            <a:endParaRPr lang="en-US" dirty="0">
              <a:solidFill>
                <a:srgbClr val="1405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4531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13328</TotalTime>
  <Words>2657</Words>
  <Application>Microsoft Macintosh PowerPoint</Application>
  <PresentationFormat>On-screen Show (4:3)</PresentationFormat>
  <Paragraphs>364</Paragraphs>
  <Slides>35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Anormal Sitoloji Yönetimi &amp; HPV için Hasta Seçimi</vt:lpstr>
      <vt:lpstr>Bethesda 2001</vt:lpstr>
      <vt:lpstr>5 yıllık CIN3+ Riski Baz Alınarak Servikal Tarama &amp; Yönetimde HPV ve PAP Co-Testing</vt:lpstr>
      <vt:lpstr>Yetersiz Sitoloji Yönetimi</vt:lpstr>
      <vt:lpstr>İntraepitelyal Lezyon/Malignensi açısından Negatif Ancak EC/TZ Yok/Yetersiz Yönetimi</vt:lpstr>
      <vt:lpstr> PAP Negatif HPV + Hastalar </vt:lpstr>
      <vt:lpstr>PAP Negatif HPV + Hastalar Servikal Adenokarsinoma</vt:lpstr>
      <vt:lpstr> PAP Negatif HPV + Hastalar </vt:lpstr>
      <vt:lpstr>≥30 yaş PAP NEGATİF/HPV + Yönetimi</vt:lpstr>
      <vt:lpstr>ASC-US</vt:lpstr>
      <vt:lpstr>&gt;21 yaş ASC-US: Triyaj amaçlı HPV Testi –  ATHENA HPV Çalışması Sonuçları</vt:lpstr>
      <vt:lpstr>ASC-US PAP Sonuçları &amp; HPV Testi Sonucunda 5-Yıllık CIN 3+ Riski</vt:lpstr>
      <vt:lpstr>ASC-US Yönetimi</vt:lpstr>
      <vt:lpstr>Özel Gruplarda ASC-US Yönetimi</vt:lpstr>
      <vt:lpstr>LSIL</vt:lpstr>
      <vt:lpstr>LSIL Anormal Sitoloji HR HPV Pozitiflik Oranları</vt:lpstr>
      <vt:lpstr> LSIL </vt:lpstr>
      <vt:lpstr>LSIL Yönetimi</vt:lpstr>
      <vt:lpstr>LSIL-Gebe Hastalarda Yönetimi</vt:lpstr>
      <vt:lpstr>LSIL – Postmenapozal Hastalar</vt:lpstr>
      <vt:lpstr>Başlangıç PAP &amp; HPV Sonuçlarına göre  5 yıllık CIN3+ Riski  Yaş Gruplarına Göre Dağılım</vt:lpstr>
      <vt:lpstr>21-24 Yaş ASC-US veya LSIL Yönetimi</vt:lpstr>
      <vt:lpstr>ASC-H</vt:lpstr>
      <vt:lpstr>ASC-H Yönetimi</vt:lpstr>
      <vt:lpstr>HSIL</vt:lpstr>
      <vt:lpstr>HSIL Kolposkopi CIN2+ Sensitivitesi ?</vt:lpstr>
      <vt:lpstr>HSIL Yönetimi</vt:lpstr>
      <vt:lpstr>21-24 Yaş ASC-H veya HSIL Yönetimi</vt:lpstr>
      <vt:lpstr>AGC</vt:lpstr>
      <vt:lpstr>AGC</vt:lpstr>
      <vt:lpstr>AGC</vt:lpstr>
      <vt:lpstr>AGC (Atipik Glandüler Hücreler) Yönetimi - İlk Değerlendirme</vt:lpstr>
      <vt:lpstr>AGC İlk Değerlendirme Sonrası Yönetimi</vt:lpstr>
      <vt:lpstr>AGC Yönetimi Özel Gruplar</vt:lpstr>
      <vt:lpstr>Anormal Sitoloji Yönetimi &amp; HPV için Hasta Seçimi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VULVAR PRURİTUS OLGUSUNA YAKLAŞIM</dc:title>
  <dc:creator>Windows User</dc:creator>
  <cp:lastModifiedBy>Serkan Erkanlı</cp:lastModifiedBy>
  <cp:revision>1064</cp:revision>
  <dcterms:created xsi:type="dcterms:W3CDTF">2010-06-19T15:09:46Z</dcterms:created>
  <dcterms:modified xsi:type="dcterms:W3CDTF">2017-03-18T21:23:39Z</dcterms:modified>
</cp:coreProperties>
</file>