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4"/>
  </p:notesMasterIdLst>
  <p:sldIdLst>
    <p:sldId id="342" r:id="rId2"/>
    <p:sldId id="307" r:id="rId3"/>
    <p:sldId id="308" r:id="rId4"/>
    <p:sldId id="336" r:id="rId5"/>
    <p:sldId id="311" r:id="rId6"/>
    <p:sldId id="346" r:id="rId7"/>
    <p:sldId id="344" r:id="rId8"/>
    <p:sldId id="315" r:id="rId9"/>
    <p:sldId id="345" r:id="rId10"/>
    <p:sldId id="280" r:id="rId11"/>
    <p:sldId id="320" r:id="rId12"/>
    <p:sldId id="318" r:id="rId13"/>
    <p:sldId id="316" r:id="rId14"/>
    <p:sldId id="317" r:id="rId15"/>
    <p:sldId id="347" r:id="rId16"/>
    <p:sldId id="304" r:id="rId17"/>
    <p:sldId id="309" r:id="rId18"/>
    <p:sldId id="322" r:id="rId19"/>
    <p:sldId id="323" r:id="rId20"/>
    <p:sldId id="324" r:id="rId21"/>
    <p:sldId id="350" r:id="rId22"/>
    <p:sldId id="325" r:id="rId23"/>
    <p:sldId id="326" r:id="rId24"/>
    <p:sldId id="327" r:id="rId25"/>
    <p:sldId id="349" r:id="rId26"/>
    <p:sldId id="328" r:id="rId27"/>
    <p:sldId id="305" r:id="rId28"/>
    <p:sldId id="348" r:id="rId29"/>
    <p:sldId id="351" r:id="rId30"/>
    <p:sldId id="338" r:id="rId31"/>
    <p:sldId id="259" r:id="rId32"/>
    <p:sldId id="340"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26" autoAdjust="0"/>
    <p:restoredTop sz="94434" autoAdjust="0"/>
  </p:normalViewPr>
  <p:slideViewPr>
    <p:cSldViewPr snapToGrid="0">
      <p:cViewPr varScale="1">
        <p:scale>
          <a:sx n="70" d="100"/>
          <a:sy n="70" d="100"/>
        </p:scale>
        <p:origin x="1410" y="54"/>
      </p:cViewPr>
      <p:guideLst/>
    </p:cSldViewPr>
  </p:slideViewPr>
  <p:outlineViewPr>
    <p:cViewPr>
      <p:scale>
        <a:sx n="33" d="100"/>
        <a:sy n="33" d="100"/>
      </p:scale>
      <p:origin x="0" y="-1230"/>
    </p:cViewPr>
  </p:outlineViewPr>
  <p:notesTextViewPr>
    <p:cViewPr>
      <p:scale>
        <a:sx n="1" d="1"/>
        <a:sy n="1" d="1"/>
      </p:scale>
      <p:origin x="0" y="0"/>
    </p:cViewPr>
  </p:notesTextViewPr>
  <p:sorterViewPr>
    <p:cViewPr>
      <p:scale>
        <a:sx n="152" d="100"/>
        <a:sy n="152" d="100"/>
      </p:scale>
      <p:origin x="0" y="-1168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2C172C-CB61-4AB1-A394-33D2D7A373FF}" type="datetimeFigureOut">
              <a:rPr lang="en-GB" smtClean="0"/>
              <a:t>19/03/2017</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4D0AA0-A1CA-4A1A-B423-75A0C6240185}" type="slidenum">
              <a:rPr lang="en-GB" smtClean="0"/>
              <a:t>‹#›</a:t>
            </a:fld>
            <a:endParaRPr lang="en-GB"/>
          </a:p>
        </p:txBody>
      </p:sp>
    </p:spTree>
    <p:extLst>
      <p:ext uri="{BB962C8B-B14F-4D97-AF65-F5344CB8AC3E}">
        <p14:creationId xmlns:p14="http://schemas.microsoft.com/office/powerpoint/2010/main" val="4183438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hyoka.ofc.kyushu-u.ac.jp/search/details/K005449/english.html" TargetMode="External"/><Relationship Id="rId2" Type="http://schemas.openxmlformats.org/officeDocument/2006/relationships/slide" Target="../slides/slide29.xml"/><Relationship Id="rId1" Type="http://schemas.openxmlformats.org/officeDocument/2006/relationships/notesMaster" Target="../notesMasters/notesMaster1.xml"/><Relationship Id="rId6" Type="http://schemas.openxmlformats.org/officeDocument/2006/relationships/hyperlink" Target="https://clark.mcdb.ucla.edu/" TargetMode="External"/><Relationship Id="rId5" Type="http://schemas.openxmlformats.org/officeDocument/2006/relationships/hyperlink" Target="http://www.pnas.org/content/113/32/9021.abstract" TargetMode="External"/><Relationship Id="rId4" Type="http://schemas.openxmlformats.org/officeDocument/2006/relationships/hyperlink" Target="http://www.the-scientist.com/?articles.view/articleNo/32721/title/Mouse-Eggs-Made-with-Stem-Cells/"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a:xfrm>
            <a:off x="1371600" y="1143000"/>
            <a:ext cx="4114800" cy="3086100"/>
          </a:xfrm>
          <a:ln/>
        </p:spPr>
      </p:sp>
      <p:sp>
        <p:nvSpPr>
          <p:cNvPr id="8195" name="Notes Placeholder 2"/>
          <p:cNvSpPr>
            <a:spLocks noGrp="1"/>
          </p:cNvSpPr>
          <p:nvPr>
            <p:ph type="body" idx="1"/>
          </p:nvPr>
        </p:nvSpPr>
        <p:spPr>
          <a:noFill/>
        </p:spPr>
        <p:txBody>
          <a:bodyPr/>
          <a:lstStyle/>
          <a:p>
            <a:r>
              <a:rPr lang="en-US" altLang="en-US" smtClean="0"/>
              <a:t> Eighty-eight percent of the women surveyed said they were not referred for fertility care.</a:t>
            </a:r>
            <a:endParaRPr lang="tr-TR" altLang="en-US" smtClean="0"/>
          </a:p>
        </p:txBody>
      </p:sp>
      <p:sp>
        <p:nvSpPr>
          <p:cNvPr id="8196" name="Slide Number Placeholder 3"/>
          <p:cNvSpPr>
            <a:spLocks noGrp="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9274A7E-89AD-4D85-A84D-DDA03A42F6A8}" type="slidenum">
              <a:rPr lang="tr-TR" altLang="en-US" smtClean="0"/>
              <a:pPr/>
              <a:t>5</a:t>
            </a:fld>
            <a:endParaRPr lang="tr-TR" altLang="en-US" smtClean="0"/>
          </a:p>
        </p:txBody>
      </p:sp>
    </p:spTree>
    <p:extLst>
      <p:ext uri="{BB962C8B-B14F-4D97-AF65-F5344CB8AC3E}">
        <p14:creationId xmlns:p14="http://schemas.microsoft.com/office/powerpoint/2010/main" val="8336839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E4A6EC3-AE65-4ECF-858E-84E1F14DF500}" type="slidenum">
              <a:rPr lang="tr-TR" altLang="tr-TR" smtClean="0"/>
              <a:pPr/>
              <a:t>14</a:t>
            </a:fld>
            <a:endParaRPr lang="tr-TR" altLang="tr-TR" smtClean="0"/>
          </a:p>
        </p:txBody>
      </p:sp>
      <p:sp>
        <p:nvSpPr>
          <p:cNvPr id="36867"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C0A93346-4A43-468E-AED5-23E37072403C}" type="slidenum">
              <a:rPr lang="tr-TR" altLang="tr-TR" sz="1200">
                <a:latin typeface="Calibri" panose="020F0502020204030204" pitchFamily="34" charset="0"/>
              </a:rPr>
              <a:pPr algn="r" eaLnBrk="1" hangingPunct="1"/>
              <a:t>14</a:t>
            </a:fld>
            <a:endParaRPr lang="tr-TR" altLang="tr-TR" sz="1200">
              <a:latin typeface="Calibri" panose="020F0502020204030204" pitchFamily="34" charset="0"/>
            </a:endParaRPr>
          </a:p>
        </p:txBody>
      </p:sp>
      <p:sp>
        <p:nvSpPr>
          <p:cNvPr id="36868"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778EB251-E843-44DA-8529-D657693327D9}" type="slidenum">
              <a:rPr lang="en-US" altLang="tr-TR" sz="1200">
                <a:latin typeface="Times New Roman" panose="02020603050405020304" pitchFamily="18" charset="0"/>
              </a:rPr>
              <a:pPr algn="r" eaLnBrk="1" hangingPunct="1"/>
              <a:t>14</a:t>
            </a:fld>
            <a:endParaRPr lang="en-US" altLang="tr-TR" sz="1200">
              <a:latin typeface="Times New Roman" panose="02020603050405020304" pitchFamily="18" charset="0"/>
            </a:endParaRPr>
          </a:p>
        </p:txBody>
      </p:sp>
      <p:sp>
        <p:nvSpPr>
          <p:cNvPr id="36869" name="Rectangle 2"/>
          <p:cNvSpPr>
            <a:spLocks noGrp="1" noRot="1" noChangeAspect="1" noChangeArrowheads="1" noTextEdit="1"/>
          </p:cNvSpPr>
          <p:nvPr>
            <p:ph type="sldImg"/>
          </p:nvPr>
        </p:nvSpPr>
        <p:spPr>
          <a:xfrm>
            <a:off x="1371600" y="1143000"/>
            <a:ext cx="4114800" cy="3086100"/>
          </a:xfrm>
          <a:ln/>
        </p:spPr>
      </p:sp>
      <p:sp>
        <p:nvSpPr>
          <p:cNvPr id="36870" name="Rectangle 3"/>
          <p:cNvSpPr>
            <a:spLocks noGrp="1" noChangeArrowheads="1"/>
          </p:cNvSpPr>
          <p:nvPr>
            <p:ph type="body" idx="1"/>
          </p:nvPr>
        </p:nvSpPr>
        <p:spPr>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tr-TR" smtClean="0"/>
          </a:p>
        </p:txBody>
      </p:sp>
    </p:spTree>
    <p:extLst>
      <p:ext uri="{BB962C8B-B14F-4D97-AF65-F5344CB8AC3E}">
        <p14:creationId xmlns:p14="http://schemas.microsoft.com/office/powerpoint/2010/main" val="34393632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C2E8D50-BEDB-4C87-A566-FDABC1D9B173}" type="slidenum">
              <a:rPr lang="tr-TR" altLang="tr-TR" smtClean="0"/>
              <a:pPr/>
              <a:t>18</a:t>
            </a:fld>
            <a:endParaRPr lang="tr-TR" altLang="tr-TR" smtClean="0"/>
          </a:p>
        </p:txBody>
      </p:sp>
      <p:sp>
        <p:nvSpPr>
          <p:cNvPr id="45059" name="Slide Image Placeholder 1"/>
          <p:cNvSpPr>
            <a:spLocks noGrp="1" noRot="1" noChangeAspect="1" noTextEdit="1"/>
          </p:cNvSpPr>
          <p:nvPr>
            <p:ph type="sldImg"/>
          </p:nvPr>
        </p:nvSpPr>
        <p:spPr>
          <a:xfrm>
            <a:off x="1141413" y="711200"/>
            <a:ext cx="4576762" cy="3432175"/>
          </a:xfrm>
          <a:ln/>
        </p:spPr>
      </p:sp>
      <p:sp>
        <p:nvSpPr>
          <p:cNvPr id="45060" name="Notes Placeholder 2"/>
          <p:cNvSpPr>
            <a:spLocks noGrp="1"/>
          </p:cNvSpPr>
          <p:nvPr>
            <p:ph type="body" idx="1"/>
          </p:nvPr>
        </p:nvSpPr>
        <p:spPr>
          <a:xfrm>
            <a:off x="911225" y="4365625"/>
            <a:ext cx="5032375" cy="4343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795" tIns="45398" rIns="90795" bIns="45398"/>
          <a:lstStyle/>
          <a:p>
            <a:pPr defTabSz="762000" eaLnBrk="1" hangingPunct="1">
              <a:spcBef>
                <a:spcPct val="0"/>
              </a:spcBef>
            </a:pPr>
            <a:r>
              <a:rPr lang="tr-TR" altLang="tr-TR" smtClean="0"/>
              <a:t>Ovarian kortex : % 95 primordial foliküülerden. I. Mayoz profazda arrest. Yüzey / hacim oranı yüksek, metaboliz hız yavaş ve zona pellusida yok</a:t>
            </a:r>
            <a:endParaRPr lang="en-US" altLang="tr-TR" smtClean="0"/>
          </a:p>
        </p:txBody>
      </p:sp>
      <p:sp>
        <p:nvSpPr>
          <p:cNvPr id="45061" name="Slide Number Placeholder 3"/>
          <p:cNvSpPr txBox="1">
            <a:spLocks noGrp="1"/>
          </p:cNvSpPr>
          <p:nvPr/>
        </p:nvSpPr>
        <p:spPr bwMode="auto">
          <a:xfrm>
            <a:off x="3886200" y="8688388"/>
            <a:ext cx="2971800" cy="45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785" tIns="0" rIns="18785" bIns="0" anchor="b"/>
          <a:lstStyle>
            <a:lvl1pPr defTabSz="901700">
              <a:defRPr>
                <a:solidFill>
                  <a:schemeClr val="tx1"/>
                </a:solidFill>
                <a:latin typeface="Arial" panose="020B0604020202020204" pitchFamily="34" charset="0"/>
              </a:defRPr>
            </a:lvl1pPr>
            <a:lvl2pPr marL="742950" indent="-285750" defTabSz="901700">
              <a:defRPr>
                <a:solidFill>
                  <a:schemeClr val="tx1"/>
                </a:solidFill>
                <a:latin typeface="Arial" panose="020B0604020202020204" pitchFamily="34" charset="0"/>
              </a:defRPr>
            </a:lvl2pPr>
            <a:lvl3pPr marL="1143000" indent="-228600" defTabSz="901700">
              <a:defRPr>
                <a:solidFill>
                  <a:schemeClr val="tx1"/>
                </a:solidFill>
                <a:latin typeface="Arial" panose="020B0604020202020204" pitchFamily="34" charset="0"/>
              </a:defRPr>
            </a:lvl3pPr>
            <a:lvl4pPr marL="1600200" indent="-228600" defTabSz="901700">
              <a:defRPr>
                <a:solidFill>
                  <a:schemeClr val="tx1"/>
                </a:solidFill>
                <a:latin typeface="Arial" panose="020B0604020202020204" pitchFamily="34" charset="0"/>
              </a:defRPr>
            </a:lvl4pPr>
            <a:lvl5pPr marL="2057400" indent="-228600" defTabSz="901700">
              <a:defRPr>
                <a:solidFill>
                  <a:schemeClr val="tx1"/>
                </a:solidFill>
                <a:latin typeface="Arial" panose="020B0604020202020204" pitchFamily="34" charset="0"/>
              </a:defRPr>
            </a:lvl5pPr>
            <a:lvl6pPr marL="2514600" indent="-228600" defTabSz="901700" eaLnBrk="0" fontAlgn="base" hangingPunct="0">
              <a:spcBef>
                <a:spcPct val="0"/>
              </a:spcBef>
              <a:spcAft>
                <a:spcPct val="0"/>
              </a:spcAft>
              <a:defRPr>
                <a:solidFill>
                  <a:schemeClr val="tx1"/>
                </a:solidFill>
                <a:latin typeface="Arial" panose="020B0604020202020204" pitchFamily="34" charset="0"/>
              </a:defRPr>
            </a:lvl6pPr>
            <a:lvl7pPr marL="2971800" indent="-228600" defTabSz="901700" eaLnBrk="0" fontAlgn="base" hangingPunct="0">
              <a:spcBef>
                <a:spcPct val="0"/>
              </a:spcBef>
              <a:spcAft>
                <a:spcPct val="0"/>
              </a:spcAft>
              <a:defRPr>
                <a:solidFill>
                  <a:schemeClr val="tx1"/>
                </a:solidFill>
                <a:latin typeface="Arial" panose="020B0604020202020204" pitchFamily="34" charset="0"/>
              </a:defRPr>
            </a:lvl7pPr>
            <a:lvl8pPr marL="3429000" indent="-228600" defTabSz="901700" eaLnBrk="0" fontAlgn="base" hangingPunct="0">
              <a:spcBef>
                <a:spcPct val="0"/>
              </a:spcBef>
              <a:spcAft>
                <a:spcPct val="0"/>
              </a:spcAft>
              <a:defRPr>
                <a:solidFill>
                  <a:schemeClr val="tx1"/>
                </a:solidFill>
                <a:latin typeface="Arial" panose="020B0604020202020204" pitchFamily="34" charset="0"/>
              </a:defRPr>
            </a:lvl8pPr>
            <a:lvl9pPr marL="3886200" indent="-228600" defTabSz="901700" eaLnBrk="0" fontAlgn="base" hangingPunct="0">
              <a:spcBef>
                <a:spcPct val="0"/>
              </a:spcBef>
              <a:spcAft>
                <a:spcPct val="0"/>
              </a:spcAft>
              <a:defRPr>
                <a:solidFill>
                  <a:schemeClr val="tx1"/>
                </a:solidFill>
                <a:latin typeface="Arial" panose="020B0604020202020204" pitchFamily="34" charset="0"/>
              </a:defRPr>
            </a:lvl9pPr>
          </a:lstStyle>
          <a:p>
            <a:pPr algn="r"/>
            <a:fld id="{C83E46F1-B37D-4306-9BC7-91CEAC5A0966}" type="slidenum">
              <a:rPr lang="en-US" altLang="tr-TR" sz="1000" i="1">
                <a:latin typeface="Times New Roman" panose="02020603050405020304" pitchFamily="18" charset="0"/>
              </a:rPr>
              <a:pPr algn="r"/>
              <a:t>18</a:t>
            </a:fld>
            <a:endParaRPr lang="en-US" altLang="tr-TR" sz="1000" i="1">
              <a:latin typeface="Times New Roman" panose="02020603050405020304" pitchFamily="18" charset="0"/>
            </a:endParaRPr>
          </a:p>
        </p:txBody>
      </p:sp>
    </p:spTree>
    <p:extLst>
      <p:ext uri="{BB962C8B-B14F-4D97-AF65-F5344CB8AC3E}">
        <p14:creationId xmlns:p14="http://schemas.microsoft.com/office/powerpoint/2010/main" val="42725101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20AE177-1148-473F-A7BA-915F3A524C7E}" type="slidenum">
              <a:rPr lang="tr-TR" altLang="tr-TR" smtClean="0"/>
              <a:pPr/>
              <a:t>22</a:t>
            </a:fld>
            <a:endParaRPr lang="tr-TR" altLang="tr-TR" smtClean="0"/>
          </a:p>
        </p:txBody>
      </p:sp>
      <p:sp>
        <p:nvSpPr>
          <p:cNvPr id="51203" name="Slide Image Placeholder 1"/>
          <p:cNvSpPr>
            <a:spLocks noGrp="1" noRot="1" noChangeAspect="1" noTextEdit="1"/>
          </p:cNvSpPr>
          <p:nvPr>
            <p:ph type="sldImg"/>
          </p:nvPr>
        </p:nvSpPr>
        <p:spPr>
          <a:xfrm>
            <a:off x="1141413" y="711200"/>
            <a:ext cx="4576762" cy="3432175"/>
          </a:xfrm>
          <a:ln/>
        </p:spPr>
      </p:sp>
      <p:sp>
        <p:nvSpPr>
          <p:cNvPr id="51204" name="Notes Placeholder 2"/>
          <p:cNvSpPr>
            <a:spLocks noGrp="1"/>
          </p:cNvSpPr>
          <p:nvPr>
            <p:ph type="body" idx="1"/>
          </p:nvPr>
        </p:nvSpPr>
        <p:spPr>
          <a:xfrm>
            <a:off x="911225" y="4365625"/>
            <a:ext cx="5032375" cy="4343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795" tIns="45398" rIns="90795" bIns="45398"/>
          <a:lstStyle/>
          <a:p>
            <a:pPr defTabSz="762000" eaLnBrk="1" hangingPunct="1">
              <a:spcBef>
                <a:spcPct val="0"/>
              </a:spcBef>
            </a:pPr>
            <a:endParaRPr lang="tr-TR" altLang="tr-TR" smtClean="0"/>
          </a:p>
        </p:txBody>
      </p:sp>
      <p:sp>
        <p:nvSpPr>
          <p:cNvPr id="51205" name="Slide Number Placeholder 3"/>
          <p:cNvSpPr txBox="1">
            <a:spLocks noGrp="1"/>
          </p:cNvSpPr>
          <p:nvPr/>
        </p:nvSpPr>
        <p:spPr bwMode="auto">
          <a:xfrm>
            <a:off x="3886200" y="8688388"/>
            <a:ext cx="2971800" cy="45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785" tIns="0" rIns="18785" bIns="0" anchor="b"/>
          <a:lstStyle>
            <a:lvl1pPr defTabSz="901700">
              <a:defRPr>
                <a:solidFill>
                  <a:schemeClr val="tx1"/>
                </a:solidFill>
                <a:latin typeface="Arial" panose="020B0604020202020204" pitchFamily="34" charset="0"/>
              </a:defRPr>
            </a:lvl1pPr>
            <a:lvl2pPr marL="742950" indent="-285750" defTabSz="901700">
              <a:defRPr>
                <a:solidFill>
                  <a:schemeClr val="tx1"/>
                </a:solidFill>
                <a:latin typeface="Arial" panose="020B0604020202020204" pitchFamily="34" charset="0"/>
              </a:defRPr>
            </a:lvl2pPr>
            <a:lvl3pPr marL="1143000" indent="-228600" defTabSz="901700">
              <a:defRPr>
                <a:solidFill>
                  <a:schemeClr val="tx1"/>
                </a:solidFill>
                <a:latin typeface="Arial" panose="020B0604020202020204" pitchFamily="34" charset="0"/>
              </a:defRPr>
            </a:lvl3pPr>
            <a:lvl4pPr marL="1600200" indent="-228600" defTabSz="901700">
              <a:defRPr>
                <a:solidFill>
                  <a:schemeClr val="tx1"/>
                </a:solidFill>
                <a:latin typeface="Arial" panose="020B0604020202020204" pitchFamily="34" charset="0"/>
              </a:defRPr>
            </a:lvl4pPr>
            <a:lvl5pPr marL="2057400" indent="-228600" defTabSz="901700">
              <a:defRPr>
                <a:solidFill>
                  <a:schemeClr val="tx1"/>
                </a:solidFill>
                <a:latin typeface="Arial" panose="020B0604020202020204" pitchFamily="34" charset="0"/>
              </a:defRPr>
            </a:lvl5pPr>
            <a:lvl6pPr marL="2514600" indent="-228600" defTabSz="901700" eaLnBrk="0" fontAlgn="base" hangingPunct="0">
              <a:spcBef>
                <a:spcPct val="0"/>
              </a:spcBef>
              <a:spcAft>
                <a:spcPct val="0"/>
              </a:spcAft>
              <a:defRPr>
                <a:solidFill>
                  <a:schemeClr val="tx1"/>
                </a:solidFill>
                <a:latin typeface="Arial" panose="020B0604020202020204" pitchFamily="34" charset="0"/>
              </a:defRPr>
            </a:lvl6pPr>
            <a:lvl7pPr marL="2971800" indent="-228600" defTabSz="901700" eaLnBrk="0" fontAlgn="base" hangingPunct="0">
              <a:spcBef>
                <a:spcPct val="0"/>
              </a:spcBef>
              <a:spcAft>
                <a:spcPct val="0"/>
              </a:spcAft>
              <a:defRPr>
                <a:solidFill>
                  <a:schemeClr val="tx1"/>
                </a:solidFill>
                <a:latin typeface="Arial" panose="020B0604020202020204" pitchFamily="34" charset="0"/>
              </a:defRPr>
            </a:lvl7pPr>
            <a:lvl8pPr marL="3429000" indent="-228600" defTabSz="901700" eaLnBrk="0" fontAlgn="base" hangingPunct="0">
              <a:spcBef>
                <a:spcPct val="0"/>
              </a:spcBef>
              <a:spcAft>
                <a:spcPct val="0"/>
              </a:spcAft>
              <a:defRPr>
                <a:solidFill>
                  <a:schemeClr val="tx1"/>
                </a:solidFill>
                <a:latin typeface="Arial" panose="020B0604020202020204" pitchFamily="34" charset="0"/>
              </a:defRPr>
            </a:lvl8pPr>
            <a:lvl9pPr marL="3886200" indent="-228600" defTabSz="901700" eaLnBrk="0" fontAlgn="base" hangingPunct="0">
              <a:spcBef>
                <a:spcPct val="0"/>
              </a:spcBef>
              <a:spcAft>
                <a:spcPct val="0"/>
              </a:spcAft>
              <a:defRPr>
                <a:solidFill>
                  <a:schemeClr val="tx1"/>
                </a:solidFill>
                <a:latin typeface="Arial" panose="020B0604020202020204" pitchFamily="34" charset="0"/>
              </a:defRPr>
            </a:lvl9pPr>
          </a:lstStyle>
          <a:p>
            <a:pPr algn="r"/>
            <a:fld id="{ED3BB650-6561-4DE6-8DEA-AB782A46DAA3}" type="slidenum">
              <a:rPr lang="en-US" altLang="tr-TR" sz="1000" i="1">
                <a:latin typeface="Times New Roman" panose="02020603050405020304" pitchFamily="18" charset="0"/>
              </a:rPr>
              <a:pPr algn="r"/>
              <a:t>22</a:t>
            </a:fld>
            <a:endParaRPr lang="en-US" altLang="tr-TR" sz="1000" i="1">
              <a:latin typeface="Times New Roman" panose="02020603050405020304" pitchFamily="18" charset="0"/>
            </a:endParaRPr>
          </a:p>
        </p:txBody>
      </p:sp>
    </p:spTree>
    <p:extLst>
      <p:ext uri="{BB962C8B-B14F-4D97-AF65-F5344CB8AC3E}">
        <p14:creationId xmlns:p14="http://schemas.microsoft.com/office/powerpoint/2010/main" val="10337510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smtClean="0">
                <a:solidFill>
                  <a:schemeClr val="tx1"/>
                </a:solidFill>
                <a:effectLst/>
                <a:latin typeface="+mn-lt"/>
                <a:ea typeface="+mn-ea"/>
                <a:cs typeface="+mn-cs"/>
              </a:rPr>
              <a:t>In mice, oocytes are derived from primordial germ cells (PGCs), which form around day 6.5 of embryonic development. In female embryos, the PGCs make their way to what will turn into the ovary and enter meiosis to form primary oocytes, which begin to mature following puberty. Previously, </a:t>
            </a:r>
            <a:r>
              <a:rPr lang="en-GB" sz="1200" b="0" i="0" u="none" strike="noStrike" kern="1200" dirty="0" smtClean="0">
                <a:solidFill>
                  <a:schemeClr val="tx1"/>
                </a:solidFill>
                <a:effectLst/>
                <a:latin typeface="+mn-lt"/>
                <a:ea typeface="+mn-ea"/>
                <a:cs typeface="+mn-cs"/>
                <a:hlinkClick r:id="rId3"/>
              </a:rPr>
              <a:t>Katsuhiko Hayashi</a:t>
            </a:r>
            <a:r>
              <a:rPr lang="en-GB" sz="1200" b="0" i="0" kern="1200" dirty="0" smtClean="0">
                <a:solidFill>
                  <a:schemeClr val="tx1"/>
                </a:solidFill>
                <a:effectLst/>
                <a:latin typeface="+mn-lt"/>
                <a:ea typeface="+mn-ea"/>
                <a:cs typeface="+mn-cs"/>
              </a:rPr>
              <a:t> of Kyushu University in Japan and colleagues  </a:t>
            </a:r>
            <a:r>
              <a:rPr lang="en-GB" sz="1200" b="0" i="0" u="none" strike="noStrike" kern="1200" dirty="0" smtClean="0">
                <a:solidFill>
                  <a:schemeClr val="tx1"/>
                </a:solidFill>
                <a:effectLst/>
                <a:latin typeface="+mn-lt"/>
                <a:ea typeface="+mn-ea"/>
                <a:cs typeface="+mn-cs"/>
                <a:hlinkClick r:id="rId4"/>
              </a:rPr>
              <a:t>reported</a:t>
            </a:r>
            <a:r>
              <a:rPr lang="en-GB" sz="1200" b="0" i="0" kern="1200" dirty="0" smtClean="0">
                <a:solidFill>
                  <a:schemeClr val="tx1"/>
                </a:solidFill>
                <a:effectLst/>
                <a:latin typeface="+mn-lt"/>
                <a:ea typeface="+mn-ea"/>
                <a:cs typeface="+mn-cs"/>
              </a:rPr>
              <a:t> the ability to differentiate murine ESCs and </a:t>
            </a:r>
            <a:r>
              <a:rPr lang="en-GB" sz="1200" b="0" i="0" kern="1200" dirty="0" err="1" smtClean="0">
                <a:solidFill>
                  <a:schemeClr val="tx1"/>
                </a:solidFill>
                <a:effectLst/>
                <a:latin typeface="+mn-lt"/>
                <a:ea typeface="+mn-ea"/>
                <a:cs typeface="+mn-cs"/>
              </a:rPr>
              <a:t>iPSCs</a:t>
            </a:r>
            <a:r>
              <a:rPr lang="en-GB" sz="1200" b="0" i="0" kern="1200" dirty="0" smtClean="0">
                <a:solidFill>
                  <a:schemeClr val="tx1"/>
                </a:solidFill>
                <a:effectLst/>
                <a:latin typeface="+mn-lt"/>
                <a:ea typeface="+mn-ea"/>
                <a:cs typeface="+mn-cs"/>
              </a:rPr>
              <a:t> into PGC-like cells—a process that takes about five days in vivo—that could then develop into oocytes when transplanted into adult mice. The researchers also </a:t>
            </a:r>
            <a:r>
              <a:rPr lang="en-GB" sz="1200" b="0" i="0" u="none" strike="noStrike" kern="1200" dirty="0" smtClean="0">
                <a:solidFill>
                  <a:schemeClr val="tx1"/>
                </a:solidFill>
                <a:effectLst/>
                <a:latin typeface="+mn-lt"/>
                <a:ea typeface="+mn-ea"/>
                <a:cs typeface="+mn-cs"/>
                <a:hlinkClick r:id="rId5"/>
              </a:rPr>
              <a:t>showed</a:t>
            </a:r>
            <a:r>
              <a:rPr lang="en-GB" sz="1200" b="0" i="0" kern="1200" dirty="0" smtClean="0">
                <a:solidFill>
                  <a:schemeClr val="tx1"/>
                </a:solidFill>
                <a:effectLst/>
                <a:latin typeface="+mn-lt"/>
                <a:ea typeface="+mn-ea"/>
                <a:cs typeface="+mn-cs"/>
              </a:rPr>
              <a:t> that mouse-derived PGCs can be used to produce fertile oocytes in the lab.</a:t>
            </a:r>
          </a:p>
          <a:p>
            <a:r>
              <a:rPr lang="en-GB" sz="1200" b="0" i="0" kern="1200" dirty="0" smtClean="0">
                <a:solidFill>
                  <a:schemeClr val="tx1"/>
                </a:solidFill>
                <a:effectLst/>
                <a:latin typeface="+mn-lt"/>
                <a:ea typeface="+mn-ea"/>
                <a:cs typeface="+mn-cs"/>
              </a:rPr>
              <a:t>In the present study, Hayashi and colleagues have now extended their culturing technique to encompass the entire embryonic stem cell to oocyte differentiation, which takes about 30 days in vivo.</a:t>
            </a:r>
          </a:p>
          <a:p>
            <a:r>
              <a:rPr lang="en-GB" sz="1200" b="0" i="0" kern="1200" dirty="0" smtClean="0">
                <a:solidFill>
                  <a:schemeClr val="tx1"/>
                </a:solidFill>
                <a:effectLst/>
                <a:latin typeface="+mn-lt"/>
                <a:ea typeface="+mn-ea"/>
                <a:cs typeface="+mn-cs"/>
              </a:rPr>
              <a:t>Starting with either stem cell type, Hayashi and his colleagues first created the PGC-like cells by inducing expression of several genes and then mixed these cells with female gonadal somatic cells—which support germ cell development—to create “reconstituted ovaries” in vitro. The cells gradually lost expression of PGC markers and began to express oocyte markers.</a:t>
            </a:r>
          </a:p>
          <a:p>
            <a:r>
              <a:rPr lang="en-GB" sz="1200" b="0" i="0" kern="1200" dirty="0" smtClean="0">
                <a:solidFill>
                  <a:schemeClr val="tx1"/>
                </a:solidFill>
                <a:effectLst/>
                <a:latin typeface="+mn-lt"/>
                <a:ea typeface="+mn-ea"/>
                <a:cs typeface="+mn-cs"/>
              </a:rPr>
              <a:t>By three weeks of growth in culture, the team observed primary oocytes in meiosis prophase I within structures that resembled secondary follicles. One of the key components at this stage, according to Albertini, was the need to add an </a:t>
            </a:r>
            <a:r>
              <a:rPr lang="en-GB" sz="1200" b="0" i="0" kern="1200" dirty="0" err="1" smtClean="0">
                <a:solidFill>
                  <a:schemeClr val="tx1"/>
                </a:solidFill>
                <a:effectLst/>
                <a:latin typeface="+mn-lt"/>
                <a:ea typeface="+mn-ea"/>
                <a:cs typeface="+mn-cs"/>
              </a:rPr>
              <a:t>estrogen</a:t>
            </a:r>
            <a:r>
              <a:rPr lang="en-GB" sz="1200" b="0" i="0" kern="1200" dirty="0" smtClean="0">
                <a:solidFill>
                  <a:schemeClr val="tx1"/>
                </a:solidFill>
                <a:effectLst/>
                <a:latin typeface="+mn-lt"/>
                <a:ea typeface="+mn-ea"/>
                <a:cs typeface="+mn-cs"/>
              </a:rPr>
              <a:t> inhibitor to get the early stage oocytes to build ovarian follicles in vitro.</a:t>
            </a:r>
          </a:p>
          <a:p>
            <a:r>
              <a:rPr lang="en-GB" sz="1200" b="0" i="0" kern="1200" dirty="0" smtClean="0">
                <a:solidFill>
                  <a:schemeClr val="tx1"/>
                </a:solidFill>
                <a:effectLst/>
                <a:latin typeface="+mn-lt"/>
                <a:ea typeface="+mn-ea"/>
                <a:cs typeface="+mn-cs"/>
              </a:rPr>
              <a:t>The researchers then added follicle-stimulating hormone and two other factors to the medium and separated each follicle-like structure—inside which oocytes continued to grow for 11 more days—resembling full-size germinal vesicle oocytes. In the third phase, the germinal vesicle oocytes were cultured for one day in maturation culture medium to become meiosis II–arrested oocytes.</a:t>
            </a:r>
          </a:p>
          <a:p>
            <a:r>
              <a:rPr lang="en-GB" sz="1200" b="0" i="0" kern="1200" dirty="0" smtClean="0">
                <a:solidFill>
                  <a:schemeClr val="tx1"/>
                </a:solidFill>
                <a:effectLst/>
                <a:latin typeface="+mn-lt"/>
                <a:ea typeface="+mn-ea"/>
                <a:cs typeface="+mn-cs"/>
              </a:rPr>
              <a:t>“The stumbling block for a long time that this research group finally managed to overcome is coordination of the female germ cell development with its somatic environment at every step along the way,” said Albertini.</a:t>
            </a:r>
          </a:p>
          <a:p>
            <a:r>
              <a:rPr lang="en-GB" sz="1200" b="0" i="0" u="none" strike="noStrike" kern="1200" dirty="0" err="1" smtClean="0">
                <a:solidFill>
                  <a:schemeClr val="tx1"/>
                </a:solidFill>
                <a:effectLst/>
                <a:latin typeface="+mn-lt"/>
                <a:ea typeface="+mn-ea"/>
                <a:cs typeface="+mn-cs"/>
                <a:hlinkClick r:id="rId6"/>
              </a:rPr>
              <a:t>Amander</a:t>
            </a:r>
            <a:r>
              <a:rPr lang="en-GB" sz="1200" b="0" i="0" u="none" strike="noStrike" kern="1200" dirty="0" smtClean="0">
                <a:solidFill>
                  <a:schemeClr val="tx1"/>
                </a:solidFill>
                <a:effectLst/>
                <a:latin typeface="+mn-lt"/>
                <a:ea typeface="+mn-ea"/>
                <a:cs typeface="+mn-cs"/>
                <a:hlinkClick r:id="rId6"/>
              </a:rPr>
              <a:t> Clark</a:t>
            </a:r>
            <a:r>
              <a:rPr lang="en-GB" sz="1200" b="0" i="0" kern="1200" dirty="0" smtClean="0">
                <a:solidFill>
                  <a:schemeClr val="tx1"/>
                </a:solidFill>
                <a:effectLst/>
                <a:latin typeface="+mn-lt"/>
                <a:ea typeface="+mn-ea"/>
                <a:cs typeface="+mn-cs"/>
              </a:rPr>
              <a:t>, who studies germline development at the University of California, Los Angeles, and was not involved in the work, agreed. “The key seems to be the interaction with the embryonic niche cells, which surprisingly does not require transplantation.”</a:t>
            </a:r>
          </a:p>
          <a:p>
            <a:r>
              <a:rPr lang="en-GB" sz="1200" b="0" i="0" kern="1200" dirty="0" smtClean="0">
                <a:solidFill>
                  <a:schemeClr val="tx1"/>
                </a:solidFill>
                <a:effectLst/>
                <a:latin typeface="+mn-lt"/>
                <a:ea typeface="+mn-ea"/>
                <a:cs typeface="+mn-cs"/>
              </a:rPr>
              <a:t>Altogether, the team conducted three separate culture experiments that produced 58 reconstituted ovaries and 3,198 germinal vesicle oocytes, of which 28.9 percent matured to the meiosis II stage.</a:t>
            </a:r>
          </a:p>
          <a:p>
            <a:r>
              <a:rPr lang="en-GB" sz="1200" b="0" i="0" kern="1200" dirty="0" smtClean="0">
                <a:solidFill>
                  <a:schemeClr val="tx1"/>
                </a:solidFill>
                <a:effectLst/>
                <a:latin typeface="+mn-lt"/>
                <a:ea typeface="+mn-ea"/>
                <a:cs typeface="+mn-cs"/>
              </a:rPr>
              <a:t>“The most surprising moment was when I saw a clump of secondary follicles in the reconstituted ovary, with beautiful individual follicle structures,” wrote Hayashi in an email to </a:t>
            </a:r>
            <a:r>
              <a:rPr lang="en-GB" sz="1200" b="0" i="1" kern="1200" dirty="0" smtClean="0">
                <a:solidFill>
                  <a:schemeClr val="tx1"/>
                </a:solidFill>
                <a:effectLst/>
                <a:latin typeface="+mn-lt"/>
                <a:ea typeface="+mn-ea"/>
                <a:cs typeface="+mn-cs"/>
              </a:rPr>
              <a:t>The Scientist</a:t>
            </a:r>
            <a:r>
              <a:rPr lang="en-GB" sz="1200" b="0" i="0" kern="1200" dirty="0" smtClean="0">
                <a:solidFill>
                  <a:schemeClr val="tx1"/>
                </a:solidFill>
                <a:effectLst/>
                <a:latin typeface="+mn-lt"/>
                <a:ea typeface="+mn-ea"/>
                <a:cs typeface="+mn-cs"/>
              </a:rPr>
              <a:t>.</a:t>
            </a:r>
          </a:p>
          <a:p>
            <a:r>
              <a:rPr lang="en-GB" sz="1200" b="0" i="0" kern="1200" dirty="0" smtClean="0">
                <a:solidFill>
                  <a:schemeClr val="tx1"/>
                </a:solidFill>
                <a:effectLst/>
                <a:latin typeface="+mn-lt"/>
                <a:ea typeface="+mn-ea"/>
                <a:cs typeface="+mn-cs"/>
              </a:rPr>
              <a:t>Testing the quality of the meiosis II–arrested oocytes, the team found that about 78 percent had the correct number of chromosomes. Then, using RNA-sequencing on pooled oocytes, the researchers observed expression in the culture-derived oocytes comparable to that of meiosis II oocytes derived from in vivo adult and </a:t>
            </a:r>
            <a:r>
              <a:rPr lang="en-GB" sz="1200" b="0" i="0" kern="1200" dirty="0" err="1" smtClean="0">
                <a:solidFill>
                  <a:schemeClr val="tx1"/>
                </a:solidFill>
                <a:effectLst/>
                <a:latin typeface="+mn-lt"/>
                <a:ea typeface="+mn-ea"/>
                <a:cs typeface="+mn-cs"/>
              </a:rPr>
              <a:t>newborn</a:t>
            </a:r>
            <a:r>
              <a:rPr lang="en-GB" sz="1200" b="0" i="0" kern="1200" dirty="0" smtClean="0">
                <a:solidFill>
                  <a:schemeClr val="tx1"/>
                </a:solidFill>
                <a:effectLst/>
                <a:latin typeface="+mn-lt"/>
                <a:ea typeface="+mn-ea"/>
                <a:cs typeface="+mn-cs"/>
              </a:rPr>
              <a:t> pup ovaries. here were 424 genes that were either up- or downregulated compared to in vivo-derived meiosis II oocytes, particularly, mitochondrial function genes, the researchers reported.</a:t>
            </a:r>
          </a:p>
          <a:p>
            <a:r>
              <a:rPr lang="en-GB" sz="1200" b="0" i="0" kern="1200" dirty="0" smtClean="0">
                <a:solidFill>
                  <a:schemeClr val="tx1"/>
                </a:solidFill>
                <a:effectLst/>
                <a:latin typeface="+mn-lt"/>
                <a:ea typeface="+mn-ea"/>
                <a:cs typeface="+mn-cs"/>
              </a:rPr>
              <a:t>To test whether the lab-cultured meiosis II oocytes were fully functional, Hayashi’s team fertilized the oocytes with wild-type sperm in vitro, and implanted the embryos into surrogate females, which resulted in healthy pups that were slightly heavier compared to wild-type pups but that developed normally and were fertile at 11 months.</a:t>
            </a:r>
          </a:p>
          <a:p>
            <a:r>
              <a:rPr lang="en-GB" sz="1200" b="0" i="0" kern="1200" dirty="0" smtClean="0">
                <a:solidFill>
                  <a:schemeClr val="tx1"/>
                </a:solidFill>
                <a:effectLst/>
                <a:latin typeface="+mn-lt"/>
                <a:ea typeface="+mn-ea"/>
                <a:cs typeface="+mn-cs"/>
              </a:rPr>
              <a:t>“There is variability in the quality of in vitro-generated oocytes,” noted Hayashi. “Only 3.5 percent of the two-cell embryos from the artificial oocytes gave rise to pups whereas 60 percent of two-cell embryos from [in vivo derived oocytes] did.”</a:t>
            </a:r>
          </a:p>
          <a:p>
            <a:r>
              <a:rPr lang="en-GB" sz="1200" b="0" i="0" kern="1200" dirty="0" smtClean="0">
                <a:solidFill>
                  <a:schemeClr val="tx1"/>
                </a:solidFill>
                <a:effectLst/>
                <a:latin typeface="+mn-lt"/>
                <a:ea typeface="+mn-ea"/>
                <a:cs typeface="+mn-cs"/>
              </a:rPr>
              <a:t>Still, according to Hayashi, because the pups from in vitro generated oocytes were healthy and grew into fertile adults, some of the in vitro cultured oocytes are as potent as in vivo-derived ones. Hayashi cautioned that it is too early for any clinical use of lab-grown oocytes. “We still need to do basic research using mouse and nonhuman primates to refine the culture conditions.”</a:t>
            </a:r>
          </a:p>
          <a:p>
            <a:r>
              <a:rPr lang="en-GB" sz="1200" b="0" i="0" kern="1200" dirty="0" smtClean="0">
                <a:solidFill>
                  <a:schemeClr val="tx1"/>
                </a:solidFill>
                <a:effectLst/>
                <a:latin typeface="+mn-lt"/>
                <a:ea typeface="+mn-ea"/>
                <a:cs typeface="+mn-cs"/>
              </a:rPr>
              <a:t>A limitation of the technique is the need for gonadal somatic cells derived from mouse, which is not possible if this technique is tried to produce human in vitro oocytes.</a:t>
            </a:r>
          </a:p>
          <a:p>
            <a:r>
              <a:rPr lang="en-GB" sz="1200" b="0" i="0" kern="1200" dirty="0" smtClean="0">
                <a:solidFill>
                  <a:schemeClr val="tx1"/>
                </a:solidFill>
                <a:effectLst/>
                <a:latin typeface="+mn-lt"/>
                <a:ea typeface="+mn-ea"/>
                <a:cs typeface="+mn-cs"/>
              </a:rPr>
              <a:t>For </a:t>
            </a:r>
            <a:r>
              <a:rPr lang="en-GB" sz="1200" b="0" i="0" kern="1200" dirty="0" err="1" smtClean="0">
                <a:solidFill>
                  <a:schemeClr val="tx1"/>
                </a:solidFill>
                <a:effectLst/>
                <a:latin typeface="+mn-lt"/>
                <a:ea typeface="+mn-ea"/>
                <a:cs typeface="+mn-cs"/>
              </a:rPr>
              <a:t>Egli</a:t>
            </a:r>
            <a:r>
              <a:rPr lang="en-GB" sz="1200" b="0" i="0" kern="1200" dirty="0" smtClean="0">
                <a:solidFill>
                  <a:schemeClr val="tx1"/>
                </a:solidFill>
                <a:effectLst/>
                <a:latin typeface="+mn-lt"/>
                <a:ea typeface="+mn-ea"/>
                <a:cs typeface="+mn-cs"/>
              </a:rPr>
              <a:t>, the study is still a motivator for similar attempts with human stem cells—“where the real impact will be.” However, </a:t>
            </a:r>
            <a:r>
              <a:rPr lang="en-GB" sz="1200" b="0" i="0" kern="1200" dirty="0" err="1" smtClean="0">
                <a:solidFill>
                  <a:schemeClr val="tx1"/>
                </a:solidFill>
                <a:effectLst/>
                <a:latin typeface="+mn-lt"/>
                <a:ea typeface="+mn-ea"/>
                <a:cs typeface="+mn-cs"/>
              </a:rPr>
              <a:t>Egli</a:t>
            </a:r>
            <a:r>
              <a:rPr lang="en-GB" sz="1200" b="0" i="0" kern="1200" dirty="0" smtClean="0">
                <a:solidFill>
                  <a:schemeClr val="tx1"/>
                </a:solidFill>
                <a:effectLst/>
                <a:latin typeface="+mn-lt"/>
                <a:ea typeface="+mn-ea"/>
                <a:cs typeface="+mn-cs"/>
              </a:rPr>
              <a:t> cautioned that thus far, there are no data to suggest that this would work in the more-complex human system.</a:t>
            </a:r>
          </a:p>
          <a:p>
            <a:r>
              <a:rPr lang="en-GB" sz="1200" b="0" i="0" kern="1200" dirty="0" smtClean="0">
                <a:solidFill>
                  <a:schemeClr val="tx1"/>
                </a:solidFill>
                <a:effectLst/>
                <a:latin typeface="+mn-lt"/>
                <a:ea typeface="+mn-ea"/>
                <a:cs typeface="+mn-cs"/>
              </a:rPr>
              <a:t>Albertini agreed. “Mice have relatively simple ovaries compared to humans and make pups relatively easily. The significance of this work is as a great research tool to study the molecular and cellular control of oogenesis.”</a:t>
            </a:r>
          </a:p>
          <a:p>
            <a:r>
              <a:rPr lang="en-GB" sz="1200" b="0" i="0" kern="1200" dirty="0" smtClean="0">
                <a:solidFill>
                  <a:schemeClr val="tx1"/>
                </a:solidFill>
                <a:effectLst/>
                <a:latin typeface="+mn-lt"/>
                <a:ea typeface="+mn-ea"/>
                <a:cs typeface="+mn-cs"/>
              </a:rPr>
              <a:t>“This work is a game-changer,” wrote Clark. “However, there is still important work to do in figuring out why the in vitro eggs are not as high as quality as eggs made naturally in vivo.”</a:t>
            </a:r>
          </a:p>
          <a:p>
            <a:r>
              <a:rPr lang="en-GB" sz="1200" b="1" i="0" kern="1200" dirty="0" smtClean="0">
                <a:solidFill>
                  <a:schemeClr val="tx1"/>
                </a:solidFill>
                <a:effectLst/>
                <a:latin typeface="+mn-lt"/>
                <a:ea typeface="+mn-ea"/>
                <a:cs typeface="+mn-cs"/>
              </a:rPr>
              <a:t>O. </a:t>
            </a:r>
            <a:r>
              <a:rPr lang="en-GB" sz="1200" b="1" i="0" kern="1200" dirty="0" err="1" smtClean="0">
                <a:solidFill>
                  <a:schemeClr val="tx1"/>
                </a:solidFill>
                <a:effectLst/>
                <a:latin typeface="+mn-lt"/>
                <a:ea typeface="+mn-ea"/>
                <a:cs typeface="+mn-cs"/>
              </a:rPr>
              <a:t>Hikabe</a:t>
            </a:r>
            <a:r>
              <a:rPr lang="en-GB" sz="1200" b="1" i="0" kern="1200" dirty="0" smtClean="0">
                <a:solidFill>
                  <a:schemeClr val="tx1"/>
                </a:solidFill>
                <a:effectLst/>
                <a:latin typeface="+mn-lt"/>
                <a:ea typeface="+mn-ea"/>
                <a:cs typeface="+mn-cs"/>
              </a:rPr>
              <a:t> et al., “Reconstitution in vitro of the entire cycle of the mouse female germ line,” </a:t>
            </a:r>
            <a:r>
              <a:rPr lang="en-GB" sz="1200" b="1" i="1" kern="1200" dirty="0" smtClean="0">
                <a:solidFill>
                  <a:schemeClr val="tx1"/>
                </a:solidFill>
                <a:effectLst/>
                <a:latin typeface="+mn-lt"/>
                <a:ea typeface="+mn-ea"/>
                <a:cs typeface="+mn-cs"/>
              </a:rPr>
              <a:t>Nature, </a:t>
            </a:r>
            <a:r>
              <a:rPr lang="en-GB" sz="1200" b="1" i="0" kern="1200" dirty="0" smtClean="0">
                <a:solidFill>
                  <a:schemeClr val="tx1"/>
                </a:solidFill>
                <a:effectLst/>
                <a:latin typeface="+mn-lt"/>
                <a:ea typeface="+mn-ea"/>
                <a:cs typeface="+mn-cs"/>
              </a:rPr>
              <a:t>doi:10.1038/nature20104, 2016.</a:t>
            </a:r>
            <a:endParaRPr lang="en-GB" sz="1200" b="0" i="0" kern="1200" dirty="0" smtClean="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A64D0AA0-A1CA-4A1A-B423-75A0C6240185}" type="slidenum">
              <a:rPr lang="en-GB" smtClean="0"/>
              <a:t>29</a:t>
            </a:fld>
            <a:endParaRPr lang="en-GB"/>
          </a:p>
        </p:txBody>
      </p:sp>
    </p:spTree>
    <p:extLst>
      <p:ext uri="{BB962C8B-B14F-4D97-AF65-F5344CB8AC3E}">
        <p14:creationId xmlns:p14="http://schemas.microsoft.com/office/powerpoint/2010/main" val="40413512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91D8F898-B4B0-49F6-8EEF-E1BE3B13C18D}" type="datetimeFigureOut">
              <a:rPr lang="en-GB" smtClean="0"/>
              <a:t>19/03/2017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772B309-40EE-45EA-A58C-F1B25752D0D8}" type="slidenum">
              <a:rPr lang="en-GB" smtClean="0"/>
              <a:t>‹#›</a:t>
            </a:fld>
            <a:endParaRPr lang="en-GB"/>
          </a:p>
        </p:txBody>
      </p:sp>
    </p:spTree>
    <p:extLst>
      <p:ext uri="{BB962C8B-B14F-4D97-AF65-F5344CB8AC3E}">
        <p14:creationId xmlns:p14="http://schemas.microsoft.com/office/powerpoint/2010/main" val="40801016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1D8F898-B4B0-49F6-8EEF-E1BE3B13C18D}" type="datetimeFigureOut">
              <a:rPr lang="en-GB" smtClean="0"/>
              <a:t>19/03/2017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772B309-40EE-45EA-A58C-F1B25752D0D8}" type="slidenum">
              <a:rPr lang="en-GB" smtClean="0"/>
              <a:t>‹#›</a:t>
            </a:fld>
            <a:endParaRPr lang="en-GB"/>
          </a:p>
        </p:txBody>
      </p:sp>
    </p:spTree>
    <p:extLst>
      <p:ext uri="{BB962C8B-B14F-4D97-AF65-F5344CB8AC3E}">
        <p14:creationId xmlns:p14="http://schemas.microsoft.com/office/powerpoint/2010/main" val="17647232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1D8F898-B4B0-49F6-8EEF-E1BE3B13C18D}" type="datetimeFigureOut">
              <a:rPr lang="en-GB" smtClean="0"/>
              <a:t>19/03/2017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772B309-40EE-45EA-A58C-F1B25752D0D8}" type="slidenum">
              <a:rPr lang="en-GB" smtClean="0"/>
              <a:t>‹#›</a:t>
            </a:fld>
            <a:endParaRPr lang="en-GB"/>
          </a:p>
        </p:txBody>
      </p:sp>
    </p:spTree>
    <p:extLst>
      <p:ext uri="{BB962C8B-B14F-4D97-AF65-F5344CB8AC3E}">
        <p14:creationId xmlns:p14="http://schemas.microsoft.com/office/powerpoint/2010/main" val="35986183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1D8F898-B4B0-49F6-8EEF-E1BE3B13C18D}" type="datetimeFigureOut">
              <a:rPr lang="en-GB" smtClean="0"/>
              <a:t>19/03/2017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772B309-40EE-45EA-A58C-F1B25752D0D8}" type="slidenum">
              <a:rPr lang="en-GB" smtClean="0"/>
              <a:t>‹#›</a:t>
            </a:fld>
            <a:endParaRPr lang="en-GB"/>
          </a:p>
        </p:txBody>
      </p:sp>
    </p:spTree>
    <p:extLst>
      <p:ext uri="{BB962C8B-B14F-4D97-AF65-F5344CB8AC3E}">
        <p14:creationId xmlns:p14="http://schemas.microsoft.com/office/powerpoint/2010/main" val="34642655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1D8F898-B4B0-49F6-8EEF-E1BE3B13C18D}" type="datetimeFigureOut">
              <a:rPr lang="en-GB" smtClean="0"/>
              <a:t>19/03/2017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772B309-40EE-45EA-A58C-F1B25752D0D8}" type="slidenum">
              <a:rPr lang="en-GB" smtClean="0"/>
              <a:t>‹#›</a:t>
            </a:fld>
            <a:endParaRPr lang="en-GB"/>
          </a:p>
        </p:txBody>
      </p:sp>
    </p:spTree>
    <p:extLst>
      <p:ext uri="{BB962C8B-B14F-4D97-AF65-F5344CB8AC3E}">
        <p14:creationId xmlns:p14="http://schemas.microsoft.com/office/powerpoint/2010/main" val="32742088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1D8F898-B4B0-49F6-8EEF-E1BE3B13C18D}" type="datetimeFigureOut">
              <a:rPr lang="en-GB" smtClean="0"/>
              <a:t>19/03/2017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772B309-40EE-45EA-A58C-F1B25752D0D8}" type="slidenum">
              <a:rPr lang="en-GB" smtClean="0"/>
              <a:t>‹#›</a:t>
            </a:fld>
            <a:endParaRPr lang="en-GB"/>
          </a:p>
        </p:txBody>
      </p:sp>
    </p:spTree>
    <p:extLst>
      <p:ext uri="{BB962C8B-B14F-4D97-AF65-F5344CB8AC3E}">
        <p14:creationId xmlns:p14="http://schemas.microsoft.com/office/powerpoint/2010/main" val="7359554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1D8F898-B4B0-49F6-8EEF-E1BE3B13C18D}" type="datetimeFigureOut">
              <a:rPr lang="en-GB" smtClean="0"/>
              <a:t>19/03/2017</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772B309-40EE-45EA-A58C-F1B25752D0D8}" type="slidenum">
              <a:rPr lang="en-GB" smtClean="0"/>
              <a:t>‹#›</a:t>
            </a:fld>
            <a:endParaRPr lang="en-GB"/>
          </a:p>
        </p:txBody>
      </p:sp>
    </p:spTree>
    <p:extLst>
      <p:ext uri="{BB962C8B-B14F-4D97-AF65-F5344CB8AC3E}">
        <p14:creationId xmlns:p14="http://schemas.microsoft.com/office/powerpoint/2010/main" val="38548375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1D8F898-B4B0-49F6-8EEF-E1BE3B13C18D}" type="datetimeFigureOut">
              <a:rPr lang="en-GB" smtClean="0"/>
              <a:t>19/03/2017</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8772B309-40EE-45EA-A58C-F1B25752D0D8}" type="slidenum">
              <a:rPr lang="en-GB" smtClean="0"/>
              <a:t>‹#›</a:t>
            </a:fld>
            <a:endParaRPr lang="en-GB"/>
          </a:p>
        </p:txBody>
      </p:sp>
    </p:spTree>
    <p:extLst>
      <p:ext uri="{BB962C8B-B14F-4D97-AF65-F5344CB8AC3E}">
        <p14:creationId xmlns:p14="http://schemas.microsoft.com/office/powerpoint/2010/main" val="30487516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1D8F898-B4B0-49F6-8EEF-E1BE3B13C18D}" type="datetimeFigureOut">
              <a:rPr lang="en-GB" smtClean="0"/>
              <a:t>19/03/2017</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8772B309-40EE-45EA-A58C-F1B25752D0D8}" type="slidenum">
              <a:rPr lang="en-GB" smtClean="0"/>
              <a:t>‹#›</a:t>
            </a:fld>
            <a:endParaRPr lang="en-GB"/>
          </a:p>
        </p:txBody>
      </p:sp>
    </p:spTree>
    <p:extLst>
      <p:ext uri="{BB962C8B-B14F-4D97-AF65-F5344CB8AC3E}">
        <p14:creationId xmlns:p14="http://schemas.microsoft.com/office/powerpoint/2010/main" val="10974845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1D8F898-B4B0-49F6-8EEF-E1BE3B13C18D}" type="datetimeFigureOut">
              <a:rPr lang="en-GB" smtClean="0"/>
              <a:t>19/03/2017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772B309-40EE-45EA-A58C-F1B25752D0D8}" type="slidenum">
              <a:rPr lang="en-GB" smtClean="0"/>
              <a:t>‹#›</a:t>
            </a:fld>
            <a:endParaRPr lang="en-GB"/>
          </a:p>
        </p:txBody>
      </p:sp>
    </p:spTree>
    <p:extLst>
      <p:ext uri="{BB962C8B-B14F-4D97-AF65-F5344CB8AC3E}">
        <p14:creationId xmlns:p14="http://schemas.microsoft.com/office/powerpoint/2010/main" val="39782279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1D8F898-B4B0-49F6-8EEF-E1BE3B13C18D}" type="datetimeFigureOut">
              <a:rPr lang="en-GB" smtClean="0"/>
              <a:t>19/03/2017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772B309-40EE-45EA-A58C-F1B25752D0D8}" type="slidenum">
              <a:rPr lang="en-GB" smtClean="0"/>
              <a:t>‹#›</a:t>
            </a:fld>
            <a:endParaRPr lang="en-GB"/>
          </a:p>
        </p:txBody>
      </p:sp>
    </p:spTree>
    <p:extLst>
      <p:ext uri="{BB962C8B-B14F-4D97-AF65-F5344CB8AC3E}">
        <p14:creationId xmlns:p14="http://schemas.microsoft.com/office/powerpoint/2010/main" val="14236319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D8F898-B4B0-49F6-8EEF-E1BE3B13C18D}" type="datetimeFigureOut">
              <a:rPr lang="en-GB" smtClean="0"/>
              <a:t>19/03/2017</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72B309-40EE-45EA-A58C-F1B25752D0D8}" type="slidenum">
              <a:rPr lang="en-GB" smtClean="0"/>
              <a:t>‹#›</a:t>
            </a:fld>
            <a:endParaRPr lang="en-GB"/>
          </a:p>
        </p:txBody>
      </p:sp>
    </p:spTree>
    <p:extLst>
      <p:ext uri="{BB962C8B-B14F-4D97-AF65-F5344CB8AC3E}">
        <p14:creationId xmlns:p14="http://schemas.microsoft.com/office/powerpoint/2010/main" val="16384424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image" Target="../media/image24.wmf"/><Relationship Id="rId1" Type="http://schemas.openxmlformats.org/officeDocument/2006/relationships/slideLayout" Target="../slideLayouts/slideLayout2.xml"/><Relationship Id="rId4" Type="http://schemas.openxmlformats.org/officeDocument/2006/relationships/image" Target="../media/image26.w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34.emf"/><Relationship Id="rId4" Type="http://schemas.openxmlformats.org/officeDocument/2006/relationships/image" Target="../media/image33.emf"/></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14" descr="H4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1" name="Text Box 9"/>
          <p:cNvSpPr txBox="1">
            <a:spLocks noChangeArrowheads="1"/>
          </p:cNvSpPr>
          <p:nvPr/>
        </p:nvSpPr>
        <p:spPr bwMode="auto">
          <a:xfrm>
            <a:off x="411250" y="256750"/>
            <a:ext cx="5328047"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50000"/>
              </a:lnSpc>
              <a:spcBef>
                <a:spcPct val="0"/>
              </a:spcBef>
              <a:buFontTx/>
              <a:buNone/>
            </a:pPr>
            <a:r>
              <a:rPr lang="tr-TR" altLang="tr-TR" sz="2400" b="1" dirty="0" smtClean="0">
                <a:solidFill>
                  <a:srgbClr val="FFFF99"/>
                </a:solidFill>
              </a:rPr>
              <a:t>JİNEKOLOJİK KANSER </a:t>
            </a:r>
            <a:r>
              <a:rPr lang="tr-TR" altLang="tr-TR" sz="2400" b="1" dirty="0">
                <a:solidFill>
                  <a:srgbClr val="FFFF99"/>
                </a:solidFill>
              </a:rPr>
              <a:t>HASTALARINDA</a:t>
            </a:r>
          </a:p>
          <a:p>
            <a:pPr eaLnBrk="1" hangingPunct="1">
              <a:lnSpc>
                <a:spcPct val="150000"/>
              </a:lnSpc>
              <a:spcBef>
                <a:spcPct val="0"/>
              </a:spcBef>
              <a:buFontTx/>
              <a:buNone/>
            </a:pPr>
            <a:r>
              <a:rPr lang="tr-TR" altLang="tr-TR" sz="2400" b="1" dirty="0">
                <a:solidFill>
                  <a:srgbClr val="FFFF99"/>
                </a:solidFill>
              </a:rPr>
              <a:t>FERTİLİTE KORUMA </a:t>
            </a:r>
          </a:p>
          <a:p>
            <a:pPr eaLnBrk="1" hangingPunct="1">
              <a:lnSpc>
                <a:spcPct val="150000"/>
              </a:lnSpc>
              <a:spcBef>
                <a:spcPct val="0"/>
              </a:spcBef>
              <a:buFontTx/>
              <a:buNone/>
            </a:pPr>
            <a:r>
              <a:rPr lang="tr-TR" altLang="tr-TR" sz="2400" b="1" dirty="0">
                <a:solidFill>
                  <a:srgbClr val="FFFF99"/>
                </a:solidFill>
              </a:rPr>
              <a:t>LABORATUAR</a:t>
            </a:r>
          </a:p>
          <a:p>
            <a:pPr eaLnBrk="1" hangingPunct="1">
              <a:lnSpc>
                <a:spcPct val="150000"/>
              </a:lnSpc>
              <a:spcBef>
                <a:spcPct val="0"/>
              </a:spcBef>
              <a:buFontTx/>
              <a:buNone/>
            </a:pPr>
            <a:r>
              <a:rPr lang="tr-TR" altLang="tr-TR" sz="2400" b="1" dirty="0">
                <a:solidFill>
                  <a:srgbClr val="FFFF99"/>
                </a:solidFill>
              </a:rPr>
              <a:t>YÖNTEMLERİ</a:t>
            </a:r>
          </a:p>
        </p:txBody>
      </p:sp>
      <p:sp>
        <p:nvSpPr>
          <p:cNvPr id="73732" name="Text Box 10"/>
          <p:cNvSpPr txBox="1">
            <a:spLocks noChangeArrowheads="1"/>
          </p:cNvSpPr>
          <p:nvPr/>
        </p:nvSpPr>
        <p:spPr bwMode="auto">
          <a:xfrm>
            <a:off x="5150058" y="5104120"/>
            <a:ext cx="337791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tr-TR" altLang="tr-TR" sz="1800" dirty="0">
                <a:solidFill>
                  <a:srgbClr val="FFFF99"/>
                </a:solidFill>
              </a:rPr>
              <a:t>Prof. Dr. M. Ertan Kervancıoğlu</a:t>
            </a:r>
          </a:p>
        </p:txBody>
      </p:sp>
      <p:sp>
        <p:nvSpPr>
          <p:cNvPr id="73733" name="Text Box 11"/>
          <p:cNvSpPr txBox="1">
            <a:spLocks noChangeArrowheads="1"/>
          </p:cNvSpPr>
          <p:nvPr/>
        </p:nvSpPr>
        <p:spPr bwMode="auto">
          <a:xfrm>
            <a:off x="5739297" y="5593110"/>
            <a:ext cx="2666179"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tr-TR" altLang="tr-TR" sz="1350" dirty="0">
                <a:solidFill>
                  <a:srgbClr val="FFFF99"/>
                </a:solidFill>
              </a:rPr>
              <a:t>Cerrahpaşa Tıp Fakültesi </a:t>
            </a:r>
          </a:p>
          <a:p>
            <a:pPr algn="ctr" eaLnBrk="1" hangingPunct="1">
              <a:spcBef>
                <a:spcPct val="0"/>
              </a:spcBef>
              <a:buFontTx/>
              <a:buNone/>
            </a:pPr>
            <a:r>
              <a:rPr lang="tr-TR" altLang="tr-TR" sz="1350" dirty="0">
                <a:solidFill>
                  <a:srgbClr val="FFFF99"/>
                </a:solidFill>
              </a:rPr>
              <a:t>Kadın Hastalıkları ve Doğum AD</a:t>
            </a:r>
          </a:p>
        </p:txBody>
      </p:sp>
    </p:spTree>
    <p:extLst>
      <p:ext uri="{BB962C8B-B14F-4D97-AF65-F5344CB8AC3E}">
        <p14:creationId xmlns:p14="http://schemas.microsoft.com/office/powerpoint/2010/main" val="2325093213"/>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766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accent1">
                      <a:gamma/>
                      <a:shade val="60000"/>
                      <a:invGamma/>
                    </a:schemeClr>
                  </a:outerShdw>
                </a:effectLst>
              </a14:hiddenEffects>
            </a:ext>
          </a:extLst>
        </p:spPr>
      </p:pic>
    </p:spTree>
    <p:extLst>
      <p:ext uri="{BB962C8B-B14F-4D97-AF65-F5344CB8AC3E}">
        <p14:creationId xmlns:p14="http://schemas.microsoft.com/office/powerpoint/2010/main" val="40260635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4" descr="IMG_231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0" y="78414"/>
            <a:ext cx="9096007" cy="6779586"/>
          </a:xfrm>
          <a:noFill/>
        </p:spPr>
      </p:pic>
      <p:sp>
        <p:nvSpPr>
          <p:cNvPr id="41987" name="Rectangle 2"/>
          <p:cNvSpPr>
            <a:spLocks noGrp="1" noChangeArrowheads="1"/>
          </p:cNvSpPr>
          <p:nvPr>
            <p:ph type="title"/>
          </p:nvPr>
        </p:nvSpPr>
        <p:spPr>
          <a:xfrm>
            <a:off x="1679083" y="347728"/>
            <a:ext cx="6172200" cy="1048941"/>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90000"/>
          </a:bodyPr>
          <a:lstStyle/>
          <a:p>
            <a:pPr eaLnBrk="1" hangingPunct="1"/>
            <a:r>
              <a:rPr lang="tr-TR" altLang="tr-TR" dirty="0" smtClean="0">
                <a:solidFill>
                  <a:schemeClr val="bg1"/>
                </a:solidFill>
              </a:rPr>
              <a:t>TÜM OVER DONDURULMASI</a:t>
            </a:r>
          </a:p>
        </p:txBody>
      </p:sp>
      <p:sp>
        <p:nvSpPr>
          <p:cNvPr id="41988" name="Rectangle 3"/>
          <p:cNvSpPr>
            <a:spLocks noGrp="1"/>
          </p:cNvSpPr>
          <p:nvPr>
            <p:ph type="body" sz="half" idx="4294967295"/>
          </p:nvPr>
        </p:nvSpPr>
        <p:spPr>
          <a:xfrm>
            <a:off x="618186" y="1853955"/>
            <a:ext cx="8036417" cy="3429000"/>
          </a:xfrm>
        </p:spPr>
        <p:txBody>
          <a:bodyPr>
            <a:normAutofit lnSpcReduction="10000"/>
          </a:bodyPr>
          <a:lstStyle/>
          <a:p>
            <a:pPr eaLnBrk="1" hangingPunct="1">
              <a:buClr>
                <a:schemeClr val="tx1"/>
              </a:buClr>
            </a:pPr>
            <a:r>
              <a:rPr lang="tr-TR" altLang="tr-TR" dirty="0" smtClean="0">
                <a:solidFill>
                  <a:schemeClr val="bg1"/>
                </a:solidFill>
                <a:cs typeface="Arial" panose="020B0604020202020204" pitchFamily="34" charset="0"/>
              </a:rPr>
              <a:t>Tüm overin damar anastomozu yaparak transplantasyonu </a:t>
            </a:r>
            <a:r>
              <a:rPr lang="en-US" altLang="tr-TR" sz="1950" dirty="0">
                <a:solidFill>
                  <a:schemeClr val="bg1"/>
                </a:solidFill>
                <a:cs typeface="Arial" panose="020B0604020202020204" pitchFamily="34" charset="0"/>
              </a:rPr>
              <a:t> </a:t>
            </a:r>
          </a:p>
          <a:p>
            <a:pPr algn="r" eaLnBrk="1" hangingPunct="1">
              <a:lnSpc>
                <a:spcPct val="90000"/>
              </a:lnSpc>
              <a:buClr>
                <a:schemeClr val="tx1"/>
              </a:buClr>
              <a:buFontTx/>
              <a:buNone/>
            </a:pPr>
            <a:r>
              <a:rPr lang="en-US" altLang="tr-TR" sz="1275" dirty="0">
                <a:solidFill>
                  <a:schemeClr val="bg1"/>
                </a:solidFill>
                <a:cs typeface="Arial" panose="020B0604020202020204" pitchFamily="34" charset="0"/>
              </a:rPr>
              <a:t>Wang et al  </a:t>
            </a:r>
            <a:r>
              <a:rPr lang="en-US" altLang="tr-TR" sz="1275" i="1" dirty="0">
                <a:solidFill>
                  <a:schemeClr val="bg1"/>
                </a:solidFill>
                <a:cs typeface="Arial" panose="020B0604020202020204" pitchFamily="34" charset="0"/>
              </a:rPr>
              <a:t>Nature</a:t>
            </a:r>
            <a:r>
              <a:rPr lang="en-US" altLang="tr-TR" sz="1275" dirty="0">
                <a:solidFill>
                  <a:schemeClr val="bg1"/>
                </a:solidFill>
                <a:cs typeface="Arial" panose="020B0604020202020204" pitchFamily="34" charset="0"/>
              </a:rPr>
              <a:t> 2002;</a:t>
            </a:r>
          </a:p>
          <a:p>
            <a:pPr algn="r" eaLnBrk="1" hangingPunct="1">
              <a:lnSpc>
                <a:spcPct val="90000"/>
              </a:lnSpc>
              <a:buClr>
                <a:schemeClr val="tx1"/>
              </a:buClr>
              <a:buFontTx/>
              <a:buNone/>
            </a:pPr>
            <a:r>
              <a:rPr lang="en-US" altLang="tr-TR" sz="1275" dirty="0">
                <a:solidFill>
                  <a:schemeClr val="bg1"/>
                </a:solidFill>
                <a:cs typeface="Arial" panose="020B0604020202020204" pitchFamily="34" charset="0"/>
              </a:rPr>
              <a:t>	</a:t>
            </a:r>
            <a:r>
              <a:rPr lang="en-US" altLang="tr-TR" sz="1275" dirty="0" err="1">
                <a:solidFill>
                  <a:schemeClr val="bg1"/>
                </a:solidFill>
                <a:cs typeface="Arial" panose="020B0604020202020204" pitchFamily="34" charset="0"/>
              </a:rPr>
              <a:t>Imhof</a:t>
            </a:r>
            <a:r>
              <a:rPr lang="en-US" altLang="tr-TR" sz="1275" dirty="0">
                <a:solidFill>
                  <a:schemeClr val="bg1"/>
                </a:solidFill>
                <a:cs typeface="Arial" panose="020B0604020202020204" pitchFamily="34" charset="0"/>
              </a:rPr>
              <a:t> et al 2006; </a:t>
            </a:r>
            <a:r>
              <a:rPr lang="en-US" altLang="tr-TR" sz="1275" dirty="0" err="1">
                <a:solidFill>
                  <a:schemeClr val="bg1"/>
                </a:solidFill>
                <a:cs typeface="Arial" panose="020B0604020202020204" pitchFamily="34" charset="0"/>
              </a:rPr>
              <a:t>Bedaiwy</a:t>
            </a:r>
            <a:r>
              <a:rPr lang="en-US" altLang="tr-TR" sz="1275" dirty="0">
                <a:solidFill>
                  <a:schemeClr val="bg1"/>
                </a:solidFill>
                <a:cs typeface="Arial" panose="020B0604020202020204" pitchFamily="34" charset="0"/>
              </a:rPr>
              <a:t> et al 2007</a:t>
            </a:r>
            <a:r>
              <a:rPr lang="en-US" altLang="tr-TR" sz="1650" dirty="0">
                <a:solidFill>
                  <a:schemeClr val="bg1"/>
                </a:solidFill>
                <a:cs typeface="Arial" panose="020B0604020202020204" pitchFamily="34" charset="0"/>
              </a:rPr>
              <a:t> </a:t>
            </a:r>
          </a:p>
          <a:p>
            <a:pPr eaLnBrk="1" hangingPunct="1">
              <a:spcBef>
                <a:spcPct val="30000"/>
              </a:spcBef>
              <a:spcAft>
                <a:spcPct val="30000"/>
              </a:spcAft>
              <a:buClr>
                <a:schemeClr val="tx1"/>
              </a:buClr>
            </a:pPr>
            <a:r>
              <a:rPr lang="tr-TR" altLang="tr-TR" dirty="0" smtClean="0">
                <a:solidFill>
                  <a:schemeClr val="bg1"/>
                </a:solidFill>
                <a:cs typeface="Arial" panose="020B0604020202020204" pitchFamily="34" charset="0"/>
              </a:rPr>
              <a:t>Büyük dokunun dondurma ortamı ile perfüzyonu teknik problem </a:t>
            </a:r>
          </a:p>
          <a:p>
            <a:pPr eaLnBrk="1" hangingPunct="1">
              <a:spcBef>
                <a:spcPct val="30000"/>
              </a:spcBef>
              <a:spcAft>
                <a:spcPct val="30000"/>
              </a:spcAft>
              <a:buClr>
                <a:schemeClr val="tx1"/>
              </a:buClr>
            </a:pPr>
            <a:r>
              <a:rPr lang="tr-TR" altLang="tr-TR" dirty="0" smtClean="0">
                <a:solidFill>
                  <a:schemeClr val="bg1"/>
                </a:solidFill>
                <a:cs typeface="Arial" panose="020B0604020202020204" pitchFamily="34" charset="0"/>
              </a:rPr>
              <a:t>Teknik olarak kanser hücrelerinin tekrar hastaya transferi</a:t>
            </a:r>
          </a:p>
        </p:txBody>
      </p:sp>
    </p:spTree>
    <p:extLst>
      <p:ext uri="{BB962C8B-B14F-4D97-AF65-F5344CB8AC3E}">
        <p14:creationId xmlns:p14="http://schemas.microsoft.com/office/powerpoint/2010/main" val="376708308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2"/>
          <p:cNvSpPr>
            <a:spLocks noGrp="1" noChangeArrowheads="1"/>
          </p:cNvSpPr>
          <p:nvPr>
            <p:ph type="title"/>
          </p:nvPr>
        </p:nvSpPr>
        <p:spPr>
          <a:xfrm>
            <a:off x="1485900" y="837009"/>
            <a:ext cx="6172200" cy="1048941"/>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tr-TR" altLang="tr-TR" sz="2700" b="1">
                <a:solidFill>
                  <a:schemeClr val="bg1"/>
                </a:solidFill>
              </a:rPr>
              <a:t>Fertilite Korunması İçin Embriyo Dondurulması</a:t>
            </a:r>
          </a:p>
        </p:txBody>
      </p:sp>
      <p:pic>
        <p:nvPicPr>
          <p:cNvPr id="37890" name="Picture 4" descr="FADIME UNLU_Snap_021506"/>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14764" t="11810" r="8858" b="11810"/>
          <a:stretch>
            <a:fillRect/>
          </a:stretch>
        </p:blipFill>
        <p:spPr>
          <a:xfrm>
            <a:off x="10778" y="0"/>
            <a:ext cx="9133984" cy="6858000"/>
          </a:xfrm>
          <a:noFill/>
        </p:spPr>
      </p:pic>
      <p:sp>
        <p:nvSpPr>
          <p:cNvPr id="37892" name="Rectangle 3"/>
          <p:cNvSpPr>
            <a:spLocks noGrp="1"/>
          </p:cNvSpPr>
          <p:nvPr>
            <p:ph type="body" sz="half" idx="4294967295"/>
          </p:nvPr>
        </p:nvSpPr>
        <p:spPr>
          <a:xfrm>
            <a:off x="11540" y="1361479"/>
            <a:ext cx="9133222" cy="3429000"/>
          </a:xfrm>
        </p:spPr>
        <p:txBody>
          <a:bodyPr>
            <a:noAutofit/>
          </a:bodyPr>
          <a:lstStyle/>
          <a:p>
            <a:pPr eaLnBrk="1" hangingPunct="1">
              <a:spcAft>
                <a:spcPct val="20000"/>
              </a:spcAft>
              <a:buClr>
                <a:schemeClr val="tx1"/>
              </a:buClr>
            </a:pPr>
            <a:r>
              <a:rPr lang="tr-TR" altLang="tr-TR" sz="2400" dirty="0" smtClean="0">
                <a:solidFill>
                  <a:schemeClr val="bg1"/>
                </a:solidFill>
                <a:latin typeface="Arial Unicode MS" panose="020B0604020202020204" pitchFamily="34" charset="-128"/>
                <a:ea typeface="Arial Unicode MS" panose="020B0604020202020204" pitchFamily="34" charset="-128"/>
                <a:cs typeface="Arial" panose="020B0604020202020204" pitchFamily="34" charset="0"/>
              </a:rPr>
              <a:t>1984 yılından beri tüp bebek proğramlarında başarı ile uygulanmaktadır.</a:t>
            </a:r>
          </a:p>
          <a:p>
            <a:pPr eaLnBrk="1" hangingPunct="1">
              <a:spcAft>
                <a:spcPct val="20000"/>
              </a:spcAft>
              <a:buClr>
                <a:schemeClr val="tx1"/>
              </a:buClr>
            </a:pPr>
            <a:r>
              <a:rPr lang="tr-TR" altLang="tr-TR" sz="2400" dirty="0" smtClean="0">
                <a:solidFill>
                  <a:schemeClr val="bg1"/>
                </a:solidFill>
                <a:latin typeface="Arial Unicode MS" panose="020B0604020202020204" pitchFamily="34" charset="-128"/>
                <a:ea typeface="Arial Unicode MS" panose="020B0604020202020204" pitchFamily="34" charset="-128"/>
                <a:cs typeface="Arial" panose="020B0604020202020204" pitchFamily="34" charset="0"/>
              </a:rPr>
              <a:t>2 </a:t>
            </a:r>
            <a:r>
              <a:rPr lang="tr-TR" altLang="tr-TR" sz="2400" dirty="0">
                <a:solidFill>
                  <a:schemeClr val="bg1"/>
                </a:solidFill>
                <a:latin typeface="Arial Unicode MS" panose="020B0604020202020204" pitchFamily="34" charset="-128"/>
                <a:ea typeface="Arial Unicode MS" panose="020B0604020202020204" pitchFamily="34" charset="-128"/>
                <a:cs typeface="Arial" panose="020B0604020202020204" pitchFamily="34" charset="0"/>
              </a:rPr>
              <a:t>ile 4 hafta arasında tedavide gecikmeye neden olur.</a:t>
            </a:r>
            <a:endParaRPr lang="en-US" altLang="tr-TR" sz="2400" dirty="0">
              <a:solidFill>
                <a:schemeClr val="bg1"/>
              </a:solidFill>
              <a:latin typeface="Arial Unicode MS" panose="020B0604020202020204" pitchFamily="34" charset="-128"/>
              <a:ea typeface="Arial Unicode MS" panose="020B0604020202020204" pitchFamily="34" charset="-128"/>
              <a:cs typeface="Arial" panose="020B0604020202020204" pitchFamily="34" charset="0"/>
            </a:endParaRPr>
          </a:p>
          <a:p>
            <a:pPr eaLnBrk="1" hangingPunct="1">
              <a:spcAft>
                <a:spcPct val="20000"/>
              </a:spcAft>
              <a:buClr>
                <a:schemeClr val="tx1"/>
              </a:buClr>
            </a:pPr>
            <a:r>
              <a:rPr lang="tr-TR" altLang="tr-TR" sz="2400" dirty="0" smtClean="0">
                <a:solidFill>
                  <a:schemeClr val="bg1"/>
                </a:solidFill>
                <a:latin typeface="Arial Unicode MS" panose="020B0604020202020204" pitchFamily="34" charset="-128"/>
                <a:ea typeface="Arial Unicode MS" panose="020B0604020202020204" pitchFamily="34" charset="-128"/>
                <a:cs typeface="Arial" panose="020B0604020202020204" pitchFamily="34" charset="0"/>
              </a:rPr>
              <a:t>Puberte </a:t>
            </a:r>
            <a:r>
              <a:rPr lang="tr-TR" altLang="tr-TR" sz="2400" dirty="0">
                <a:solidFill>
                  <a:schemeClr val="bg1"/>
                </a:solidFill>
                <a:latin typeface="Arial Unicode MS" panose="020B0604020202020204" pitchFamily="34" charset="-128"/>
                <a:ea typeface="Arial Unicode MS" panose="020B0604020202020204" pitchFamily="34" charset="-128"/>
                <a:cs typeface="Arial" panose="020B0604020202020204" pitchFamily="34" charset="0"/>
              </a:rPr>
              <a:t>sonrası evli çiftlerde uygulanabilir. Eşi olması gerekir.</a:t>
            </a:r>
          </a:p>
          <a:p>
            <a:pPr eaLnBrk="1" hangingPunct="1">
              <a:spcAft>
                <a:spcPct val="20000"/>
              </a:spcAft>
              <a:buClr>
                <a:schemeClr val="tx1"/>
              </a:buClr>
            </a:pPr>
            <a:r>
              <a:rPr lang="en-US" altLang="tr-TR" sz="2400" dirty="0" smtClean="0">
                <a:solidFill>
                  <a:schemeClr val="bg1"/>
                </a:solidFill>
                <a:latin typeface="Arial Unicode MS" panose="020B0604020202020204" pitchFamily="34" charset="-128"/>
                <a:ea typeface="Arial Unicode MS" panose="020B0604020202020204" pitchFamily="34" charset="-128"/>
                <a:cs typeface="Arial" panose="020B0604020202020204" pitchFamily="34" charset="0"/>
              </a:rPr>
              <a:t>Donor </a:t>
            </a:r>
            <a:r>
              <a:rPr lang="en-US" altLang="tr-TR" sz="2400" dirty="0">
                <a:solidFill>
                  <a:schemeClr val="bg1"/>
                </a:solidFill>
                <a:latin typeface="Arial Unicode MS" panose="020B0604020202020204" pitchFamily="34" charset="-128"/>
                <a:ea typeface="Arial Unicode MS" panose="020B0604020202020204" pitchFamily="34" charset="-128"/>
                <a:cs typeface="Arial" panose="020B0604020202020204" pitchFamily="34" charset="0"/>
              </a:rPr>
              <a:t>sperm</a:t>
            </a:r>
            <a:r>
              <a:rPr lang="tr-TR" altLang="tr-TR" sz="2400" dirty="0" smtClean="0">
                <a:solidFill>
                  <a:schemeClr val="bg1"/>
                </a:solidFill>
                <a:latin typeface="Arial Unicode MS" panose="020B0604020202020204" pitchFamily="34" charset="-128"/>
                <a:ea typeface="Arial Unicode MS" panose="020B0604020202020204" pitchFamily="34" charset="-128"/>
                <a:cs typeface="Arial" panose="020B0604020202020204" pitchFamily="34" charset="0"/>
              </a:rPr>
              <a:t>?</a:t>
            </a:r>
          </a:p>
          <a:p>
            <a:pPr>
              <a:spcAft>
                <a:spcPct val="20000"/>
              </a:spcAft>
              <a:buClr>
                <a:schemeClr val="tx1"/>
              </a:buClr>
            </a:pPr>
            <a:r>
              <a:rPr lang="tr-TR" altLang="tr-TR" sz="2400" dirty="0">
                <a:solidFill>
                  <a:schemeClr val="bg1"/>
                </a:solidFill>
                <a:latin typeface="Arial Unicode MS" panose="020B0604020202020204" pitchFamily="34" charset="-128"/>
                <a:ea typeface="Arial Unicode MS" panose="020B0604020202020204" pitchFamily="34" charset="-128"/>
                <a:cs typeface="Arial" panose="020B0604020202020204" pitchFamily="34" charset="0"/>
              </a:rPr>
              <a:t>Yumurtanın toplandığında kadının yaşına bağlı olarak her embriyo transferi için % 30 ile % 50 arasında gebelik şansı vardır. Fertilite korunması için başarısı kanıtlanmış bir yöntem</a:t>
            </a:r>
            <a:r>
              <a:rPr lang="tr-TR" altLang="tr-TR" sz="2400" dirty="0">
                <a:solidFill>
                  <a:schemeClr val="bg1"/>
                </a:solidFill>
                <a:ea typeface="Arial Unicode MS" panose="020B0604020202020204" pitchFamily="34" charset="-128"/>
                <a:cs typeface="Arial" panose="020B0604020202020204" pitchFamily="34" charset="0"/>
              </a:rPr>
              <a:t>d</a:t>
            </a:r>
            <a:r>
              <a:rPr lang="tr-TR" altLang="tr-TR" sz="2400" dirty="0">
                <a:solidFill>
                  <a:schemeClr val="bg1"/>
                </a:solidFill>
                <a:latin typeface="Arial Unicode MS" panose="020B0604020202020204" pitchFamily="34" charset="-128"/>
                <a:ea typeface="Arial Unicode MS" panose="020B0604020202020204" pitchFamily="34" charset="-128"/>
                <a:cs typeface="Arial" panose="020B0604020202020204" pitchFamily="34" charset="0"/>
              </a:rPr>
              <a:t>ir. Gebelik oranı dondurulan örnek sayısı ile kısıtlıdır.</a:t>
            </a:r>
          </a:p>
          <a:p>
            <a:pPr>
              <a:spcAft>
                <a:spcPct val="20000"/>
              </a:spcAft>
              <a:buClr>
                <a:schemeClr val="tx1"/>
              </a:buClr>
            </a:pPr>
            <a:endParaRPr lang="en-US" altLang="tr-TR" sz="2400" dirty="0">
              <a:solidFill>
                <a:schemeClr val="bg1"/>
              </a:solidFill>
              <a:latin typeface="Arial Unicode MS" panose="020B0604020202020204" pitchFamily="34" charset="-128"/>
              <a:ea typeface="Arial Unicode MS" panose="020B0604020202020204" pitchFamily="34" charset="-128"/>
              <a:cs typeface="Arial" panose="020B0604020202020204" pitchFamily="34" charset="0"/>
            </a:endParaRPr>
          </a:p>
          <a:p>
            <a:pPr eaLnBrk="1" hangingPunct="1">
              <a:spcAft>
                <a:spcPct val="20000"/>
              </a:spcAft>
              <a:buClr>
                <a:schemeClr val="tx1"/>
              </a:buClr>
            </a:pPr>
            <a:endParaRPr lang="tr-TR" altLang="tr-TR" sz="2400" dirty="0">
              <a:solidFill>
                <a:schemeClr val="bg1"/>
              </a:solidFill>
              <a:latin typeface="Arial Unicode MS" panose="020B0604020202020204" pitchFamily="34" charset="-128"/>
              <a:ea typeface="Arial Unicode MS" panose="020B0604020202020204" pitchFamily="34" charset="-128"/>
              <a:cs typeface="Arial" panose="020B0604020202020204" pitchFamily="34" charset="0"/>
            </a:endParaRPr>
          </a:p>
        </p:txBody>
      </p:sp>
      <p:sp>
        <p:nvSpPr>
          <p:cNvPr id="2" name="TextBox 1"/>
          <p:cNvSpPr txBox="1"/>
          <p:nvPr/>
        </p:nvSpPr>
        <p:spPr>
          <a:xfrm>
            <a:off x="1485900" y="296019"/>
            <a:ext cx="6219138" cy="769441"/>
          </a:xfrm>
          <a:prstGeom prst="rect">
            <a:avLst/>
          </a:prstGeom>
          <a:noFill/>
        </p:spPr>
        <p:txBody>
          <a:bodyPr wrap="none" rtlCol="0">
            <a:spAutoFit/>
          </a:bodyPr>
          <a:lstStyle/>
          <a:p>
            <a:r>
              <a:rPr lang="tr-TR" sz="4400" dirty="0" smtClean="0">
                <a:solidFill>
                  <a:schemeClr val="bg1"/>
                </a:solidFill>
              </a:rPr>
              <a:t>EMBRYO DONDURULMASI</a:t>
            </a:r>
            <a:endParaRPr lang="en-GB" sz="4400" dirty="0">
              <a:solidFill>
                <a:schemeClr val="bg1"/>
              </a:solidFill>
            </a:endParaRPr>
          </a:p>
        </p:txBody>
      </p:sp>
    </p:spTree>
    <p:extLst>
      <p:ext uri="{BB962C8B-B14F-4D97-AF65-F5344CB8AC3E}">
        <p14:creationId xmlns:p14="http://schemas.microsoft.com/office/powerpoint/2010/main" val="227357835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descr="0510094447S-Vide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0800000">
            <a:off x="-26988" y="25401"/>
            <a:ext cx="9170988" cy="6878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5" name="Rectangle 2"/>
          <p:cNvSpPr>
            <a:spLocks noGrp="1" noChangeArrowheads="1"/>
          </p:cNvSpPr>
          <p:nvPr>
            <p:ph type="title"/>
          </p:nvPr>
        </p:nvSpPr>
        <p:spPr>
          <a:xfrm>
            <a:off x="1550294" y="25401"/>
            <a:ext cx="6172200" cy="104894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tr-TR" altLang="tr-TR" dirty="0" smtClean="0">
                <a:solidFill>
                  <a:schemeClr val="bg1"/>
                </a:solidFill>
              </a:rPr>
              <a:t>OOSİT DONDURULMASI</a:t>
            </a:r>
          </a:p>
        </p:txBody>
      </p:sp>
      <p:sp>
        <p:nvSpPr>
          <p:cNvPr id="33796" name="Rectangle 3"/>
          <p:cNvSpPr>
            <a:spLocks noGrp="1" noChangeArrowheads="1"/>
          </p:cNvSpPr>
          <p:nvPr>
            <p:ph type="body" sz="half" idx="4294967295"/>
          </p:nvPr>
        </p:nvSpPr>
        <p:spPr>
          <a:xfrm>
            <a:off x="0" y="1345820"/>
            <a:ext cx="8937938" cy="4900434"/>
          </a:xfrm>
          <a:noFill/>
        </p:spPr>
        <p:txBody>
          <a:bodyPr/>
          <a:lstStyle/>
          <a:p>
            <a:pPr eaLnBrk="1" hangingPunct="1">
              <a:buClr>
                <a:schemeClr val="tx1"/>
              </a:buClr>
            </a:pPr>
            <a:r>
              <a:rPr lang="tr-TR" altLang="tr-TR" sz="2400" dirty="0">
                <a:solidFill>
                  <a:schemeClr val="bg1"/>
                </a:solidFill>
              </a:rPr>
              <a:t>Stimule edilmiş siklusta oosit toplanması.</a:t>
            </a:r>
          </a:p>
          <a:p>
            <a:pPr marL="0" indent="0" algn="r" eaLnBrk="1" hangingPunct="1">
              <a:buClr>
                <a:schemeClr val="tx1"/>
              </a:buClr>
              <a:buNone/>
            </a:pPr>
            <a:r>
              <a:rPr lang="en-US" altLang="tr-TR" sz="2400" dirty="0" err="1">
                <a:solidFill>
                  <a:schemeClr val="bg1"/>
                </a:solidFill>
              </a:rPr>
              <a:t>Pincus</a:t>
            </a:r>
            <a:r>
              <a:rPr lang="en-US" altLang="tr-TR" sz="2400" dirty="0">
                <a:solidFill>
                  <a:schemeClr val="bg1"/>
                </a:solidFill>
              </a:rPr>
              <a:t>, </a:t>
            </a:r>
            <a:r>
              <a:rPr lang="en-CA" altLang="ja-JP" sz="2400" i="1" dirty="0">
                <a:solidFill>
                  <a:schemeClr val="bg1"/>
                </a:solidFill>
                <a:ea typeface="ＭＳ Ｐゴシック" panose="020B0600070205080204" pitchFamily="34" charset="-128"/>
              </a:rPr>
              <a:t>J </a:t>
            </a:r>
            <a:r>
              <a:rPr lang="en-CA" altLang="ja-JP" sz="2400" i="1" dirty="0" err="1">
                <a:solidFill>
                  <a:schemeClr val="bg1"/>
                </a:solidFill>
                <a:ea typeface="ＭＳ Ｐゴシック" panose="020B0600070205080204" pitchFamily="34" charset="-128"/>
              </a:rPr>
              <a:t>Exp</a:t>
            </a:r>
            <a:r>
              <a:rPr lang="en-CA" altLang="ja-JP" sz="2400" i="1" dirty="0">
                <a:solidFill>
                  <a:schemeClr val="bg1"/>
                </a:solidFill>
                <a:ea typeface="ＭＳ Ｐゴシック" panose="020B0600070205080204" pitchFamily="34" charset="-128"/>
              </a:rPr>
              <a:t> Med</a:t>
            </a:r>
            <a:r>
              <a:rPr lang="en-US" altLang="ja-JP" sz="2400" dirty="0">
                <a:solidFill>
                  <a:schemeClr val="bg1"/>
                </a:solidFill>
                <a:ea typeface="ＭＳ Ｐゴシック" panose="020B0600070205080204" pitchFamily="34" charset="-128"/>
              </a:rPr>
              <a:t> </a:t>
            </a:r>
            <a:r>
              <a:rPr lang="en-US" altLang="tr-TR" sz="2400" dirty="0">
                <a:solidFill>
                  <a:schemeClr val="bg1"/>
                </a:solidFill>
              </a:rPr>
              <a:t>1935; Edwards, </a:t>
            </a:r>
            <a:r>
              <a:rPr lang="en-US" altLang="tr-TR" sz="2400" i="1" dirty="0">
                <a:solidFill>
                  <a:schemeClr val="bg1"/>
                </a:solidFill>
              </a:rPr>
              <a:t>Nature,</a:t>
            </a:r>
            <a:r>
              <a:rPr lang="en-US" altLang="tr-TR" sz="2400" dirty="0">
                <a:solidFill>
                  <a:schemeClr val="bg1"/>
                </a:solidFill>
              </a:rPr>
              <a:t> 1965,1969.</a:t>
            </a:r>
          </a:p>
          <a:p>
            <a:pPr eaLnBrk="1" hangingPunct="1">
              <a:buClr>
                <a:schemeClr val="tx1"/>
              </a:buClr>
            </a:pPr>
            <a:endParaRPr lang="tr-TR" altLang="tr-TR" sz="2400" dirty="0" smtClean="0">
              <a:solidFill>
                <a:schemeClr val="bg1"/>
              </a:solidFill>
            </a:endParaRPr>
          </a:p>
          <a:p>
            <a:pPr eaLnBrk="1" hangingPunct="1">
              <a:buClr>
                <a:schemeClr val="tx1"/>
              </a:buClr>
            </a:pPr>
            <a:r>
              <a:rPr lang="tr-TR" altLang="tr-TR" sz="2400" dirty="0" smtClean="0">
                <a:solidFill>
                  <a:schemeClr val="bg1"/>
                </a:solidFill>
              </a:rPr>
              <a:t>Oosit </a:t>
            </a:r>
            <a:r>
              <a:rPr lang="tr-TR" altLang="tr-TR" sz="2400" dirty="0">
                <a:solidFill>
                  <a:schemeClr val="bg1"/>
                </a:solidFill>
              </a:rPr>
              <a:t>donasyonu için laparatomi ile oosit toplanması</a:t>
            </a:r>
          </a:p>
          <a:p>
            <a:pPr marL="0" indent="0" algn="r" eaLnBrk="1" hangingPunct="1">
              <a:buClr>
                <a:schemeClr val="tx1"/>
              </a:buClr>
              <a:buNone/>
            </a:pPr>
            <a:r>
              <a:rPr lang="en-US" altLang="tr-TR" sz="2400" dirty="0">
                <a:solidFill>
                  <a:schemeClr val="bg1"/>
                </a:solidFill>
              </a:rPr>
              <a:t>Cha et al,1991</a:t>
            </a:r>
            <a:endParaRPr lang="tr-TR" altLang="tr-TR" sz="2400" dirty="0">
              <a:solidFill>
                <a:schemeClr val="bg1"/>
              </a:solidFill>
            </a:endParaRPr>
          </a:p>
          <a:p>
            <a:pPr eaLnBrk="1" hangingPunct="1">
              <a:buClr>
                <a:schemeClr val="tx1"/>
              </a:buClr>
            </a:pPr>
            <a:endParaRPr lang="tr-TR" altLang="tr-TR" sz="2400" dirty="0" smtClean="0">
              <a:solidFill>
                <a:schemeClr val="bg1"/>
              </a:solidFill>
            </a:endParaRPr>
          </a:p>
          <a:p>
            <a:pPr eaLnBrk="1" hangingPunct="1">
              <a:buClr>
                <a:schemeClr val="tx1"/>
              </a:buClr>
            </a:pPr>
            <a:r>
              <a:rPr lang="tr-TR" altLang="tr-TR" sz="2400" dirty="0" smtClean="0">
                <a:solidFill>
                  <a:schemeClr val="bg1"/>
                </a:solidFill>
              </a:rPr>
              <a:t>Polikistik </a:t>
            </a:r>
            <a:r>
              <a:rPr lang="tr-TR" altLang="tr-TR" sz="2400" dirty="0">
                <a:solidFill>
                  <a:schemeClr val="bg1"/>
                </a:solidFill>
              </a:rPr>
              <a:t>overli hastalarda olgunlaşmamış oositlerin vaginal toplaması </a:t>
            </a:r>
          </a:p>
          <a:p>
            <a:pPr algn="r" eaLnBrk="1" hangingPunct="1">
              <a:buFont typeface="Wingdings 2" panose="05020102010507070707" pitchFamily="18" charset="2"/>
              <a:buNone/>
            </a:pPr>
            <a:r>
              <a:rPr lang="en-CA" altLang="ja-JP" sz="2400" dirty="0" err="1">
                <a:solidFill>
                  <a:schemeClr val="bg1"/>
                </a:solidFill>
                <a:ea typeface="ＭＳ Ｐゴシック" panose="020B0600070205080204" pitchFamily="34" charset="-128"/>
              </a:rPr>
              <a:t>Trounson</a:t>
            </a:r>
            <a:r>
              <a:rPr lang="en-US" altLang="ja-JP" sz="2400" dirty="0">
                <a:solidFill>
                  <a:schemeClr val="bg1"/>
                </a:solidFill>
                <a:ea typeface="ＭＳ Ｐゴシック" panose="020B0600070205080204" pitchFamily="34" charset="-128"/>
              </a:rPr>
              <a:t> et al, 1994</a:t>
            </a:r>
            <a:endParaRPr lang="tr-TR" altLang="tr-TR" sz="2400" dirty="0">
              <a:solidFill>
                <a:schemeClr val="bg1"/>
              </a:solidFill>
            </a:endParaRPr>
          </a:p>
          <a:p>
            <a:pPr eaLnBrk="1" hangingPunct="1">
              <a:buFont typeface="Wingdings 2" panose="05020102010507070707" pitchFamily="18" charset="2"/>
              <a:buNone/>
            </a:pPr>
            <a:endParaRPr lang="tr-TR" altLang="tr-TR" sz="1950" dirty="0">
              <a:solidFill>
                <a:schemeClr val="bg1"/>
              </a:solidFill>
            </a:endParaRPr>
          </a:p>
        </p:txBody>
      </p:sp>
    </p:spTree>
    <p:extLst>
      <p:ext uri="{BB962C8B-B14F-4D97-AF65-F5344CB8AC3E}">
        <p14:creationId xmlns:p14="http://schemas.microsoft.com/office/powerpoint/2010/main" val="114706149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4" descr="0510094447S-Vide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0800000">
            <a:off x="-26988" y="53718"/>
            <a:ext cx="9170988" cy="6878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Rectangle 5"/>
          <p:cNvSpPr>
            <a:spLocks noGrp="1" noChangeArrowheads="1"/>
          </p:cNvSpPr>
          <p:nvPr>
            <p:ph type="title"/>
          </p:nvPr>
        </p:nvSpPr>
        <p:spPr>
          <a:xfrm>
            <a:off x="1494235" y="180976"/>
            <a:ext cx="6172200" cy="85844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tr-TR" altLang="tr-TR" dirty="0" smtClean="0">
                <a:solidFill>
                  <a:schemeClr val="bg1"/>
                </a:solidFill>
              </a:rPr>
              <a:t>Olgun Oosit Dondurulması</a:t>
            </a:r>
          </a:p>
        </p:txBody>
      </p:sp>
      <p:sp>
        <p:nvSpPr>
          <p:cNvPr id="35844" name="Rectangle 3"/>
          <p:cNvSpPr>
            <a:spLocks noGrp="1" noChangeArrowheads="1"/>
          </p:cNvSpPr>
          <p:nvPr>
            <p:ph sz="half" idx="1"/>
          </p:nvPr>
        </p:nvSpPr>
        <p:spPr>
          <a:xfrm>
            <a:off x="77272" y="1331855"/>
            <a:ext cx="8989454" cy="4321969"/>
          </a:xfrm>
        </p:spPr>
        <p:txBody>
          <a:bodyPr>
            <a:normAutofit fontScale="92500"/>
          </a:bodyPr>
          <a:lstStyle/>
          <a:p>
            <a:pPr marL="308372" indent="-308372">
              <a:spcBef>
                <a:spcPct val="30000"/>
              </a:spcBef>
              <a:spcAft>
                <a:spcPct val="30000"/>
              </a:spcAft>
              <a:buClr>
                <a:srgbClr val="F9F9F9"/>
              </a:buClr>
              <a:buFont typeface="Arial Unicode MS" panose="020B0604020202020204" pitchFamily="34" charset="-128"/>
              <a:buChar char="•"/>
            </a:pPr>
            <a:r>
              <a:rPr lang="tr-TR" dirty="0">
                <a:solidFill>
                  <a:schemeClr val="bg1"/>
                </a:solidFill>
              </a:rPr>
              <a:t>İlk gebelik 1986</a:t>
            </a:r>
            <a:endParaRPr lang="tr-TR" altLang="tr-TR" dirty="0">
              <a:solidFill>
                <a:schemeClr val="bg1"/>
              </a:solidFill>
              <a:latin typeface="Arial Unicode MS" panose="020B0604020202020204" pitchFamily="34" charset="-128"/>
              <a:cs typeface="Arial" panose="020B0604020202020204" pitchFamily="34" charset="0"/>
            </a:endParaRPr>
          </a:p>
          <a:p>
            <a:pPr marL="308372" indent="-308372">
              <a:spcBef>
                <a:spcPct val="30000"/>
              </a:spcBef>
              <a:spcAft>
                <a:spcPct val="30000"/>
              </a:spcAft>
              <a:buClr>
                <a:srgbClr val="F9F9F9"/>
              </a:buClr>
              <a:buFont typeface="Arial Unicode MS" panose="020B0604020202020204" pitchFamily="34" charset="-128"/>
              <a:buChar char="•"/>
            </a:pPr>
            <a:r>
              <a:rPr lang="tr-TR" altLang="tr-TR" dirty="0" smtClean="0">
                <a:solidFill>
                  <a:schemeClr val="bg1"/>
                </a:solidFill>
                <a:latin typeface="Arial Unicode MS" panose="020B0604020202020204" pitchFamily="34" charset="-128"/>
              </a:rPr>
              <a:t>Tedavi </a:t>
            </a:r>
            <a:r>
              <a:rPr lang="tr-TR" altLang="tr-TR" dirty="0">
                <a:solidFill>
                  <a:schemeClr val="bg1"/>
                </a:solidFill>
                <a:latin typeface="Arial Unicode MS" panose="020B0604020202020204" pitchFamily="34" charset="-128"/>
              </a:rPr>
              <a:t>öncesi zaman ve stimulasyon </a:t>
            </a:r>
            <a:r>
              <a:rPr lang="tr-TR" altLang="tr-TR" dirty="0" smtClean="0">
                <a:solidFill>
                  <a:schemeClr val="bg1"/>
                </a:solidFill>
                <a:latin typeface="Arial Unicode MS" panose="020B0604020202020204" pitchFamily="34" charset="-128"/>
              </a:rPr>
              <a:t>gerekli (hormon)</a:t>
            </a:r>
          </a:p>
          <a:p>
            <a:pPr marL="308372" indent="-308372">
              <a:spcBef>
                <a:spcPct val="30000"/>
              </a:spcBef>
              <a:spcAft>
                <a:spcPct val="30000"/>
              </a:spcAft>
              <a:buClr>
                <a:srgbClr val="F9F9F9"/>
              </a:buClr>
              <a:buFont typeface="Arial Unicode MS" panose="020B0604020202020204" pitchFamily="34" charset="-128"/>
              <a:buChar char="•"/>
            </a:pPr>
            <a:r>
              <a:rPr lang="tr-TR" altLang="tr-TR" dirty="0" smtClean="0">
                <a:solidFill>
                  <a:schemeClr val="bg1"/>
                </a:solidFill>
                <a:latin typeface="Arial Unicode MS" panose="020B0604020202020204" pitchFamily="34" charset="-128"/>
              </a:rPr>
              <a:t>Prepubertal için uygun değil</a:t>
            </a:r>
            <a:endParaRPr lang="tr-TR" altLang="tr-TR" dirty="0">
              <a:solidFill>
                <a:schemeClr val="bg1"/>
              </a:solidFill>
              <a:latin typeface="Arial Unicode MS" panose="020B0604020202020204" pitchFamily="34" charset="-128"/>
            </a:endParaRPr>
          </a:p>
          <a:p>
            <a:pPr marL="308372" indent="-308372">
              <a:spcBef>
                <a:spcPct val="30000"/>
              </a:spcBef>
              <a:spcAft>
                <a:spcPct val="30000"/>
              </a:spcAft>
              <a:buClr>
                <a:srgbClr val="F9F9F9"/>
              </a:buClr>
              <a:buFont typeface="Arial Unicode MS" panose="020B0604020202020204" pitchFamily="34" charset="-128"/>
              <a:buChar char="•"/>
            </a:pPr>
            <a:r>
              <a:rPr lang="tr-TR" altLang="tr-TR" dirty="0" smtClean="0">
                <a:solidFill>
                  <a:schemeClr val="bg1"/>
                </a:solidFill>
                <a:latin typeface="Arial Unicode MS" panose="020B0604020202020204" pitchFamily="34" charset="-128"/>
                <a:cs typeface="Arial" panose="020B0604020202020204" pitchFamily="34" charset="0"/>
              </a:rPr>
              <a:t>Gebelik </a:t>
            </a:r>
            <a:r>
              <a:rPr lang="tr-TR" altLang="tr-TR" dirty="0">
                <a:solidFill>
                  <a:schemeClr val="bg1"/>
                </a:solidFill>
                <a:latin typeface="Arial Unicode MS" panose="020B0604020202020204" pitchFamily="34" charset="-128"/>
                <a:cs typeface="Arial" panose="020B0604020202020204" pitchFamily="34" charset="0"/>
              </a:rPr>
              <a:t>oranı dondurulan örnek sayısı ile kısıtlıdır.</a:t>
            </a:r>
            <a:endParaRPr lang="tr-TR" altLang="tr-TR" dirty="0">
              <a:solidFill>
                <a:schemeClr val="bg1"/>
              </a:solidFill>
              <a:latin typeface="Arial Unicode MS" panose="020B0604020202020204" pitchFamily="34" charset="-128"/>
            </a:endParaRPr>
          </a:p>
          <a:p>
            <a:pPr marL="308372" indent="-308372">
              <a:spcBef>
                <a:spcPct val="30000"/>
              </a:spcBef>
              <a:spcAft>
                <a:spcPct val="30000"/>
              </a:spcAft>
              <a:buClr>
                <a:srgbClr val="F9F9F9"/>
              </a:buClr>
              <a:buFont typeface="Arial Unicode MS" panose="020B0604020202020204" pitchFamily="34" charset="-128"/>
              <a:buChar char="•"/>
            </a:pPr>
            <a:r>
              <a:rPr lang="tr-TR" altLang="tr-TR" dirty="0">
                <a:solidFill>
                  <a:schemeClr val="bg1"/>
                </a:solidFill>
                <a:latin typeface="Arial Unicode MS" panose="020B0604020202020204" pitchFamily="34" charset="-128"/>
              </a:rPr>
              <a:t>Sperm gerekli değil ve etik problemler daha </a:t>
            </a:r>
            <a:r>
              <a:rPr lang="tr-TR" altLang="tr-TR" dirty="0" smtClean="0">
                <a:solidFill>
                  <a:schemeClr val="bg1"/>
                </a:solidFill>
                <a:latin typeface="Arial Unicode MS" panose="020B0604020202020204" pitchFamily="34" charset="-128"/>
              </a:rPr>
              <a:t>az</a:t>
            </a:r>
          </a:p>
          <a:p>
            <a:pPr marL="308372" indent="-308372">
              <a:spcBef>
                <a:spcPct val="30000"/>
              </a:spcBef>
              <a:spcAft>
                <a:spcPct val="30000"/>
              </a:spcAft>
              <a:buClr>
                <a:srgbClr val="F9F9F9"/>
              </a:buClr>
              <a:buFont typeface="Arial Unicode MS" panose="020B0604020202020204" pitchFamily="34" charset="-128"/>
              <a:buChar char="•"/>
            </a:pPr>
            <a:r>
              <a:rPr lang="tr-TR" altLang="tr-TR" dirty="0" smtClean="0">
                <a:solidFill>
                  <a:schemeClr val="bg1"/>
                </a:solidFill>
                <a:latin typeface="Arial Unicode MS" panose="020B0604020202020204" pitchFamily="34" charset="-128"/>
              </a:rPr>
              <a:t>Dondurulmuş </a:t>
            </a:r>
            <a:r>
              <a:rPr lang="tr-TR" altLang="tr-TR" dirty="0">
                <a:solidFill>
                  <a:schemeClr val="bg1"/>
                </a:solidFill>
                <a:latin typeface="Arial Unicode MS" panose="020B0604020202020204" pitchFamily="34" charset="-128"/>
              </a:rPr>
              <a:t>oosit başına gebelik ihtimali % 6-9 arasında </a:t>
            </a:r>
            <a:endParaRPr lang="tr-TR" altLang="tr-TR" dirty="0" smtClean="0">
              <a:solidFill>
                <a:schemeClr val="bg1"/>
              </a:solidFill>
              <a:latin typeface="Arial Unicode MS" panose="020B0604020202020204" pitchFamily="34" charset="-128"/>
            </a:endParaRPr>
          </a:p>
          <a:p>
            <a:pPr marL="308372" indent="-308372">
              <a:spcBef>
                <a:spcPct val="30000"/>
              </a:spcBef>
              <a:spcAft>
                <a:spcPct val="30000"/>
              </a:spcAft>
              <a:buClr>
                <a:srgbClr val="F9F9F9"/>
              </a:buClr>
              <a:buFont typeface="Arial Unicode MS" panose="020B0604020202020204" pitchFamily="34" charset="-128"/>
              <a:buChar char="•"/>
            </a:pPr>
            <a:r>
              <a:rPr lang="tr-TR" altLang="tr-TR" dirty="0">
                <a:solidFill>
                  <a:schemeClr val="bg1"/>
                </a:solidFill>
                <a:latin typeface="Arial Unicode MS" panose="020B0604020202020204" pitchFamily="34" charset="-128"/>
              </a:rPr>
              <a:t>Deneysel ?</a:t>
            </a:r>
          </a:p>
          <a:p>
            <a:pPr marL="308372" indent="-308372">
              <a:spcBef>
                <a:spcPct val="30000"/>
              </a:spcBef>
              <a:spcAft>
                <a:spcPct val="30000"/>
              </a:spcAft>
              <a:buClr>
                <a:srgbClr val="F9F9F9"/>
              </a:buClr>
              <a:buFont typeface="Arial Unicode MS" panose="020B0604020202020204" pitchFamily="34" charset="-128"/>
              <a:buChar char="•"/>
            </a:pPr>
            <a:endParaRPr lang="en-US" altLang="tr-TR" dirty="0">
              <a:solidFill>
                <a:schemeClr val="bg1"/>
              </a:solidFill>
              <a:latin typeface="Arial Unicode MS" panose="020B0604020202020204" pitchFamily="34" charset="-128"/>
            </a:endParaRPr>
          </a:p>
          <a:p>
            <a:pPr marL="308372" indent="-308372">
              <a:lnSpc>
                <a:spcPct val="80000"/>
              </a:lnSpc>
              <a:buClr>
                <a:srgbClr val="F9F9F9"/>
              </a:buClr>
              <a:buFont typeface="Wingdings 2" panose="05020102010507070707" pitchFamily="18" charset="2"/>
              <a:buChar char=""/>
            </a:pPr>
            <a:endParaRPr lang="en-US" altLang="tr-TR" dirty="0">
              <a:solidFill>
                <a:schemeClr val="bg1"/>
              </a:solidFill>
              <a:latin typeface="Arial Unicode MS" panose="020B0604020202020204" pitchFamily="34" charset="-128"/>
            </a:endParaRPr>
          </a:p>
          <a:p>
            <a:pPr marL="308372" indent="-308372">
              <a:lnSpc>
                <a:spcPct val="80000"/>
              </a:lnSpc>
              <a:buClr>
                <a:srgbClr val="F9F9F9"/>
              </a:buClr>
              <a:buNone/>
            </a:pPr>
            <a:endParaRPr lang="en-US" altLang="tr-TR" sz="2550" i="1" dirty="0">
              <a:solidFill>
                <a:schemeClr val="bg1"/>
              </a:solidFill>
            </a:endParaRPr>
          </a:p>
        </p:txBody>
      </p:sp>
    </p:spTree>
    <p:extLst>
      <p:ext uri="{BB962C8B-B14F-4D97-AF65-F5344CB8AC3E}">
        <p14:creationId xmlns:p14="http://schemas.microsoft.com/office/powerpoint/2010/main" val="3471694053"/>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sz="half" idx="1"/>
          </p:nvPr>
        </p:nvSpPr>
        <p:spPr/>
        <p:txBody>
          <a:bodyPr/>
          <a:lstStyle/>
          <a:p>
            <a:endParaRPr lang="en-GB"/>
          </a:p>
        </p:txBody>
      </p:sp>
      <p:sp>
        <p:nvSpPr>
          <p:cNvPr id="4" name="Content Placeholder 3"/>
          <p:cNvSpPr>
            <a:spLocks noGrp="1"/>
          </p:cNvSpPr>
          <p:nvPr>
            <p:ph sz="half" idx="2"/>
          </p:nvPr>
        </p:nvSpPr>
        <p:spPr/>
        <p:txBody>
          <a:bodyPr/>
          <a:lstStyle/>
          <a:p>
            <a:endParaRPr lang="en-GB"/>
          </a:p>
        </p:txBody>
      </p:sp>
      <p:pic>
        <p:nvPicPr>
          <p:cNvPr id="5" name="Picture 4"/>
          <p:cNvPicPr>
            <a:picLocks noChangeAspect="1"/>
          </p:cNvPicPr>
          <p:nvPr/>
        </p:nvPicPr>
        <p:blipFill>
          <a:blip r:embed="rId2"/>
          <a:stretch>
            <a:fillRect/>
          </a:stretch>
        </p:blipFill>
        <p:spPr>
          <a:xfrm>
            <a:off x="966787" y="365126"/>
            <a:ext cx="7096125" cy="1685925"/>
          </a:xfrm>
          <a:prstGeom prst="rect">
            <a:avLst/>
          </a:prstGeom>
        </p:spPr>
      </p:pic>
    </p:spTree>
    <p:extLst>
      <p:ext uri="{BB962C8B-B14F-4D97-AF65-F5344CB8AC3E}">
        <p14:creationId xmlns:p14="http://schemas.microsoft.com/office/powerpoint/2010/main" val="5536407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85505" y="5697191"/>
            <a:ext cx="2063035" cy="420274"/>
          </a:xfrm>
        </p:spPr>
        <p:txBody>
          <a:bodyPr>
            <a:normAutofit fontScale="90000"/>
          </a:bodyPr>
          <a:lstStyle/>
          <a:p>
            <a:r>
              <a:rPr lang="tr-TR" sz="1800" dirty="0" smtClean="0">
                <a:solidFill>
                  <a:schemeClr val="bg1"/>
                </a:solidFill>
              </a:rPr>
              <a:t>Schochet 1920</a:t>
            </a:r>
            <a:br>
              <a:rPr lang="tr-TR" sz="1800" dirty="0" smtClean="0">
                <a:solidFill>
                  <a:schemeClr val="bg1"/>
                </a:solidFill>
              </a:rPr>
            </a:br>
            <a:r>
              <a:rPr lang="tr-TR" sz="1800" dirty="0" smtClean="0">
                <a:solidFill>
                  <a:schemeClr val="bg1"/>
                </a:solidFill>
              </a:rPr>
              <a:t> Allen and Priest 1932</a:t>
            </a:r>
            <a:endParaRPr lang="en-GB" sz="1800" dirty="0">
              <a:solidFill>
                <a:schemeClr val="bg1"/>
              </a:solidFill>
            </a:endParaRPr>
          </a:p>
        </p:txBody>
      </p:sp>
      <p:pic>
        <p:nvPicPr>
          <p:cNvPr id="5" name="Picture 4"/>
          <p:cNvPicPr>
            <a:picLocks noChangeAspect="1"/>
          </p:cNvPicPr>
          <p:nvPr/>
        </p:nvPicPr>
        <p:blipFill rotWithShape="1">
          <a:blip r:embed="rId2"/>
          <a:srcRect l="2526" t="9465" r="2750"/>
          <a:stretch/>
        </p:blipFill>
        <p:spPr>
          <a:xfrm>
            <a:off x="1918949" y="824248"/>
            <a:ext cx="4829579" cy="4525214"/>
          </a:xfrm>
          <a:prstGeom prst="rect">
            <a:avLst/>
          </a:prstGeom>
        </p:spPr>
      </p:pic>
      <p:sp>
        <p:nvSpPr>
          <p:cNvPr id="6" name="TextBox 5"/>
          <p:cNvSpPr txBox="1"/>
          <p:nvPr/>
        </p:nvSpPr>
        <p:spPr>
          <a:xfrm>
            <a:off x="2116466" y="309092"/>
            <a:ext cx="4434547" cy="369332"/>
          </a:xfrm>
          <a:prstGeom prst="rect">
            <a:avLst/>
          </a:prstGeom>
          <a:noFill/>
        </p:spPr>
        <p:txBody>
          <a:bodyPr wrap="none" rtlCol="0">
            <a:spAutoFit/>
          </a:bodyPr>
          <a:lstStyle/>
          <a:p>
            <a:r>
              <a:rPr lang="tr-TR" dirty="0" smtClean="0">
                <a:solidFill>
                  <a:schemeClr val="bg1"/>
                </a:solidFill>
              </a:rPr>
              <a:t>IMPLANTED IMMATURE OVARIES IN RAT EYES</a:t>
            </a:r>
            <a:endParaRPr lang="en-GB" dirty="0">
              <a:solidFill>
                <a:schemeClr val="bg1"/>
              </a:solidFill>
            </a:endParaRPr>
          </a:p>
        </p:txBody>
      </p:sp>
    </p:spTree>
    <p:extLst>
      <p:ext uri="{BB962C8B-B14F-4D97-AF65-F5344CB8AC3E}">
        <p14:creationId xmlns:p14="http://schemas.microsoft.com/office/powerpoint/2010/main" val="15554758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1657350" y="2455070"/>
            <a:ext cx="5829300" cy="1102519"/>
          </a:xfrm>
        </p:spPr>
        <p:txBody>
          <a:bodyPr anchor="ctr"/>
          <a:lstStyle/>
          <a:p>
            <a:pPr eaLnBrk="1" hangingPunct="1"/>
            <a:endParaRPr lang="en-US" altLang="tr-TR" sz="3300"/>
          </a:p>
        </p:txBody>
      </p:sp>
      <p:sp>
        <p:nvSpPr>
          <p:cNvPr id="4099" name="Rectangle 3"/>
          <p:cNvSpPr>
            <a:spLocks noGrp="1" noChangeArrowheads="1"/>
          </p:cNvSpPr>
          <p:nvPr>
            <p:ph type="subTitle" idx="1"/>
          </p:nvPr>
        </p:nvSpPr>
        <p:spPr>
          <a:xfrm>
            <a:off x="2171700" y="3771900"/>
            <a:ext cx="4800600" cy="1314450"/>
          </a:xfrm>
        </p:spPr>
        <p:txBody>
          <a:bodyPr/>
          <a:lstStyle/>
          <a:p>
            <a:pPr eaLnBrk="1" hangingPunct="1"/>
            <a:endParaRPr lang="en-US" altLang="tr-TR" sz="2400"/>
          </a:p>
        </p:txBody>
      </p:sp>
      <p:pic>
        <p:nvPicPr>
          <p:cNvPr id="4100" name="Picture 4" descr="kulakover2"/>
          <p:cNvPicPr>
            <a:picLocks noChangeAspect="1" noChangeArrowheads="1"/>
          </p:cNvPicPr>
          <p:nvPr/>
        </p:nvPicPr>
        <p:blipFill>
          <a:blip r:embed="rId2">
            <a:lum bright="-12000" contrast="30000"/>
            <a:extLst>
              <a:ext uri="{28A0092B-C50C-407E-A947-70E740481C1C}">
                <a14:useLocalDpi xmlns:a14="http://schemas.microsoft.com/office/drawing/2010/main" val="0"/>
              </a:ext>
            </a:extLst>
          </a:blip>
          <a:srcRect/>
          <a:stretch>
            <a:fillRect/>
          </a:stretch>
        </p:blipFill>
        <p:spPr bwMode="auto">
          <a:xfrm>
            <a:off x="1143000" y="837009"/>
            <a:ext cx="6858000" cy="4839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2" name="Text Box 6"/>
          <p:cNvSpPr txBox="1">
            <a:spLocks noChangeArrowheads="1"/>
          </p:cNvSpPr>
          <p:nvPr/>
        </p:nvSpPr>
        <p:spPr bwMode="auto">
          <a:xfrm>
            <a:off x="2412207" y="3537347"/>
            <a:ext cx="184731"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tr-TR" sz="1350"/>
          </a:p>
        </p:txBody>
      </p:sp>
    </p:spTree>
    <p:extLst>
      <p:ext uri="{BB962C8B-B14F-4D97-AF65-F5344CB8AC3E}">
        <p14:creationId xmlns:p14="http://schemas.microsoft.com/office/powerpoint/2010/main" val="361694665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4" descr="IMG_232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152"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5" name="Rectangle 3"/>
          <p:cNvSpPr>
            <a:spLocks noGrp="1" noChangeArrowheads="1"/>
          </p:cNvSpPr>
          <p:nvPr>
            <p:ph sz="half" idx="1"/>
          </p:nvPr>
        </p:nvSpPr>
        <p:spPr>
          <a:xfrm>
            <a:off x="1181636" y="5240746"/>
            <a:ext cx="6858000" cy="1241822"/>
          </a:xfrm>
        </p:spPr>
        <p:txBody>
          <a:bodyPr vert="horz" lIns="69056" tIns="34529" rIns="69056" bIns="34529" rtlCol="0">
            <a:normAutofit lnSpcReduction="10000"/>
          </a:bodyPr>
          <a:lstStyle/>
          <a:p>
            <a:pPr marL="0" indent="0" algn="ctr">
              <a:lnSpc>
                <a:spcPct val="85000"/>
              </a:lnSpc>
              <a:buNone/>
              <a:tabLst>
                <a:tab pos="267891" algn="l"/>
              </a:tabLst>
            </a:pPr>
            <a:r>
              <a:rPr lang="tr-TR" altLang="tr-TR" dirty="0" smtClean="0">
                <a:solidFill>
                  <a:schemeClr val="bg1"/>
                </a:solidFill>
                <a:latin typeface="Times New Roman" panose="02020603050405020304" pitchFamily="18" charset="0"/>
                <a:sym typeface="Symbol" panose="05050102010706020507" pitchFamily="18" charset="2"/>
              </a:rPr>
              <a:t>Laparoskopik veya mini laparotomi ile over dokusu elde edilir  </a:t>
            </a:r>
          </a:p>
          <a:p>
            <a:pPr marL="0" indent="0" algn="ctr">
              <a:lnSpc>
                <a:spcPct val="85000"/>
              </a:lnSpc>
              <a:buNone/>
              <a:tabLst>
                <a:tab pos="267891" algn="l"/>
              </a:tabLst>
            </a:pPr>
            <a:r>
              <a:rPr lang="tr-TR" altLang="tr-TR" i="1" dirty="0" smtClean="0">
                <a:solidFill>
                  <a:schemeClr val="bg1"/>
                </a:solidFill>
                <a:latin typeface="Times New Roman" panose="02020603050405020304" pitchFamily="18" charset="0"/>
                <a:sym typeface="Symbol" panose="05050102010706020507" pitchFamily="18" charset="2"/>
              </a:rPr>
              <a:t>			</a:t>
            </a:r>
          </a:p>
        </p:txBody>
      </p:sp>
      <p:sp>
        <p:nvSpPr>
          <p:cNvPr id="5" name="Rectangle 4"/>
          <p:cNvSpPr/>
          <p:nvPr/>
        </p:nvSpPr>
        <p:spPr>
          <a:xfrm>
            <a:off x="1515405" y="156308"/>
            <a:ext cx="5932885" cy="553998"/>
          </a:xfrm>
          <a:prstGeom prst="rect">
            <a:avLst/>
          </a:prstGeom>
        </p:spPr>
        <p:txBody>
          <a:bodyPr>
            <a:spAutoFit/>
          </a:bodyPr>
          <a:lstStyle/>
          <a:p>
            <a:pPr algn="ctr">
              <a:defRPr/>
            </a:pPr>
            <a:r>
              <a:rPr lang="tr-TR" sz="3000" b="1" dirty="0">
                <a:solidFill>
                  <a:schemeClr val="bg1"/>
                </a:solidFill>
                <a:effectLst>
                  <a:outerShdw blurRad="38100" dist="38100" dir="2700000" algn="tl">
                    <a:srgbClr val="000000"/>
                  </a:outerShdw>
                </a:effectLst>
                <a:latin typeface="Times New Roman" charset="0"/>
              </a:rPr>
              <a:t>Overyan Doku Elde Edilmesi</a:t>
            </a:r>
            <a:endParaRPr lang="en-US" sz="3000" b="1" dirty="0">
              <a:solidFill>
                <a:schemeClr val="bg1"/>
              </a:solidFill>
              <a:latin typeface="Times New Roman" charset="0"/>
            </a:endParaRPr>
          </a:p>
        </p:txBody>
      </p:sp>
    </p:spTree>
    <p:extLst>
      <p:ext uri="{BB962C8B-B14F-4D97-AF65-F5344CB8AC3E}">
        <p14:creationId xmlns:p14="http://schemas.microsoft.com/office/powerpoint/2010/main" val="4122046194"/>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4" descr="IMG_23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749" y="103030"/>
            <a:ext cx="9006626" cy="6754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3" name="Rectangle 4"/>
          <p:cNvSpPr>
            <a:spLocks noChangeArrowheads="1"/>
          </p:cNvSpPr>
          <p:nvPr/>
        </p:nvSpPr>
        <p:spPr bwMode="auto">
          <a:xfrm>
            <a:off x="2109048" y="5677906"/>
            <a:ext cx="496802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tr-TR" altLang="tr-TR" sz="1800" dirty="0">
                <a:solidFill>
                  <a:srgbClr val="FFFF00"/>
                </a:solidFill>
                <a:sym typeface="Symbol" panose="05050102010706020507" pitchFamily="18" charset="2"/>
              </a:rPr>
              <a:t>Korteks dokusu over medullasından  temizlenir</a:t>
            </a:r>
          </a:p>
        </p:txBody>
      </p:sp>
    </p:spTree>
    <p:extLst>
      <p:ext uri="{BB962C8B-B14F-4D97-AF65-F5344CB8AC3E}">
        <p14:creationId xmlns:p14="http://schemas.microsoft.com/office/powerpoint/2010/main" val="4111100277"/>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12" descr="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2208" y="876996"/>
            <a:ext cx="7523117" cy="2836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0" name="_x0000_s0"/>
          <p:cNvSpPr txBox="1">
            <a:spLocks noChangeArrowheads="1"/>
          </p:cNvSpPr>
          <p:nvPr/>
        </p:nvSpPr>
        <p:spPr bwMode="auto">
          <a:xfrm>
            <a:off x="93051" y="133164"/>
            <a:ext cx="860630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hangingPunct="1"/>
            <a:r>
              <a:rPr lang="en-US" altLang="en-US" b="1" dirty="0">
                <a:solidFill>
                  <a:schemeClr val="bg1"/>
                </a:solidFill>
                <a:latin typeface="Helvetica" panose="020B0604020202020204" pitchFamily="34" charset="0"/>
              </a:rPr>
              <a:t>All Cancers excl. Non-Melanoma Skin Cancer (C00-C97 Excl. C44): 2000-2007</a:t>
            </a:r>
          </a:p>
        </p:txBody>
      </p:sp>
      <p:sp>
        <p:nvSpPr>
          <p:cNvPr id="2051" name="Text Box 13"/>
          <p:cNvSpPr txBox="1">
            <a:spLocks noChangeArrowheads="1"/>
          </p:cNvSpPr>
          <p:nvPr/>
        </p:nvSpPr>
        <p:spPr bwMode="auto">
          <a:xfrm>
            <a:off x="1854637" y="568022"/>
            <a:ext cx="5678157"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hangingPunct="1"/>
            <a:r>
              <a:rPr lang="en-US" altLang="en-US" sz="1050" b="1" dirty="0">
                <a:solidFill>
                  <a:schemeClr val="bg1"/>
                </a:solidFill>
                <a:latin typeface="Helvetica" panose="020B0604020202020204" pitchFamily="34" charset="0"/>
              </a:rPr>
              <a:t>Age-</a:t>
            </a:r>
            <a:r>
              <a:rPr lang="en-US" altLang="en-US" sz="1050" b="1" dirty="0" err="1">
                <a:solidFill>
                  <a:schemeClr val="bg1"/>
                </a:solidFill>
                <a:latin typeface="Helvetica" panose="020B0604020202020204" pitchFamily="34" charset="0"/>
              </a:rPr>
              <a:t>Standardised</a:t>
            </a:r>
            <a:r>
              <a:rPr lang="en-US" altLang="en-US" sz="1050" b="1" dirty="0">
                <a:solidFill>
                  <a:schemeClr val="bg1"/>
                </a:solidFill>
                <a:latin typeface="Helvetica" panose="020B0604020202020204" pitchFamily="34" charset="0"/>
              </a:rPr>
              <a:t> Five-Year Relative Survival, Adults (Aged 15+), European Countries</a:t>
            </a:r>
          </a:p>
        </p:txBody>
      </p:sp>
      <p:sp>
        <p:nvSpPr>
          <p:cNvPr id="2053" name="Text Box 11"/>
          <p:cNvSpPr txBox="1">
            <a:spLocks noChangeArrowheads="1"/>
          </p:cNvSpPr>
          <p:nvPr/>
        </p:nvSpPr>
        <p:spPr bwMode="auto">
          <a:xfrm>
            <a:off x="3134926" y="4306514"/>
            <a:ext cx="2961067" cy="16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hangingPunct="1"/>
            <a:r>
              <a:rPr lang="en-US" altLang="en-US" sz="464" dirty="0">
                <a:solidFill>
                  <a:schemeClr val="bg1"/>
                </a:solidFill>
                <a:latin typeface="Helvetica" panose="020B0604020202020204" pitchFamily="34" charset="0"/>
              </a:rPr>
              <a:t>All invasive, primary, malignant neoplasms except non-melanoma skin cancer were eligible for inclusion. </a:t>
            </a:r>
          </a:p>
        </p:txBody>
      </p:sp>
      <p:sp>
        <p:nvSpPr>
          <p:cNvPr id="2054" name="Text Box 10"/>
          <p:cNvSpPr txBox="1">
            <a:spLocks noChangeArrowheads="1"/>
          </p:cNvSpPr>
          <p:nvPr/>
        </p:nvSpPr>
        <p:spPr bwMode="auto">
          <a:xfrm>
            <a:off x="3134927" y="4399891"/>
            <a:ext cx="2034531" cy="16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hangingPunct="1"/>
            <a:r>
              <a:rPr lang="en-US" altLang="en-US" sz="464">
                <a:solidFill>
                  <a:schemeClr val="bg1"/>
                </a:solidFill>
                <a:latin typeface="Helvetica" panose="020B0604020202020204" pitchFamily="34" charset="0"/>
              </a:rPr>
              <a:t>Data consists of both observed and predicted 5-year relative survival. </a:t>
            </a:r>
          </a:p>
        </p:txBody>
      </p:sp>
      <p:sp>
        <p:nvSpPr>
          <p:cNvPr id="2055" name="Text Box 9"/>
          <p:cNvSpPr txBox="1">
            <a:spLocks noChangeArrowheads="1"/>
          </p:cNvSpPr>
          <p:nvPr/>
        </p:nvSpPr>
        <p:spPr bwMode="auto">
          <a:xfrm>
            <a:off x="3134927" y="4468177"/>
            <a:ext cx="3877985" cy="16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hangingPunct="1"/>
            <a:r>
              <a:rPr lang="en-US" altLang="en-US" sz="464" dirty="0">
                <a:solidFill>
                  <a:schemeClr val="bg1"/>
                </a:solidFill>
                <a:latin typeface="Helvetica" panose="020B0604020202020204" pitchFamily="34" charset="0"/>
              </a:rPr>
              <a:t>Where sufficient follow-up was not available for recently diagnosed patients the period approach was used to predict 5-year cohort survival. </a:t>
            </a:r>
          </a:p>
        </p:txBody>
      </p:sp>
      <p:sp>
        <p:nvSpPr>
          <p:cNvPr id="2056" name="Text Box 8"/>
          <p:cNvSpPr txBox="1">
            <a:spLocks noChangeArrowheads="1"/>
          </p:cNvSpPr>
          <p:nvPr/>
        </p:nvSpPr>
        <p:spPr bwMode="auto">
          <a:xfrm>
            <a:off x="3134928" y="4535412"/>
            <a:ext cx="2130711" cy="16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hangingPunct="1"/>
            <a:r>
              <a:rPr lang="en-US" altLang="en-US" sz="464">
                <a:solidFill>
                  <a:schemeClr val="bg1"/>
                </a:solidFill>
                <a:latin typeface="Helvetica" panose="020B0604020202020204" pitchFamily="34" charset="0"/>
              </a:rPr>
              <a:t>For some European countries data is not available for one or both sexes. </a:t>
            </a:r>
          </a:p>
        </p:txBody>
      </p:sp>
      <p:sp>
        <p:nvSpPr>
          <p:cNvPr id="2057" name="Text Box 7"/>
          <p:cNvSpPr txBox="1">
            <a:spLocks noChangeArrowheads="1"/>
          </p:cNvSpPr>
          <p:nvPr/>
        </p:nvSpPr>
        <p:spPr bwMode="auto">
          <a:xfrm>
            <a:off x="3134927" y="4603697"/>
            <a:ext cx="3055645" cy="16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hangingPunct="1"/>
            <a:r>
              <a:rPr lang="en-US" altLang="en-US" sz="464">
                <a:solidFill>
                  <a:schemeClr val="bg1"/>
                </a:solidFill>
                <a:latin typeface="Helvetica" panose="020B0604020202020204" pitchFamily="34" charset="0"/>
              </a:rPr>
              <a:t>95% LCL and 95% UCL are the 95% lower and upper confidence limits around the five-year relative survival.</a:t>
            </a:r>
          </a:p>
        </p:txBody>
      </p:sp>
      <p:sp>
        <p:nvSpPr>
          <p:cNvPr id="2058" name="Text Box 6"/>
          <p:cNvSpPr txBox="1">
            <a:spLocks noChangeArrowheads="1"/>
          </p:cNvSpPr>
          <p:nvPr/>
        </p:nvSpPr>
        <p:spPr bwMode="auto">
          <a:xfrm>
            <a:off x="3134927" y="4714006"/>
            <a:ext cx="963725" cy="16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hangingPunct="1"/>
            <a:r>
              <a:rPr lang="en-US" altLang="en-US" sz="464" dirty="0">
                <a:solidFill>
                  <a:schemeClr val="bg1"/>
                </a:solidFill>
                <a:latin typeface="Helvetica" panose="020B0604020202020204" pitchFamily="34" charset="0"/>
              </a:rPr>
              <a:t>Source: cruk.org/</a:t>
            </a:r>
            <a:r>
              <a:rPr lang="en-US" altLang="en-US" sz="464" dirty="0" err="1">
                <a:solidFill>
                  <a:schemeClr val="bg1"/>
                </a:solidFill>
                <a:latin typeface="Helvetica" panose="020B0604020202020204" pitchFamily="34" charset="0"/>
              </a:rPr>
              <a:t>cancerstats</a:t>
            </a:r>
            <a:r>
              <a:rPr lang="en-US" altLang="en-US" sz="464" dirty="0">
                <a:solidFill>
                  <a:schemeClr val="bg1"/>
                </a:solidFill>
                <a:latin typeface="Helvetica" panose="020B0604020202020204" pitchFamily="34" charset="0"/>
              </a:rPr>
              <a:t> </a:t>
            </a:r>
          </a:p>
        </p:txBody>
      </p:sp>
      <p:sp>
        <p:nvSpPr>
          <p:cNvPr id="2059" name="Text Box 5"/>
          <p:cNvSpPr txBox="1">
            <a:spLocks noChangeArrowheads="1"/>
          </p:cNvSpPr>
          <p:nvPr/>
        </p:nvSpPr>
        <p:spPr bwMode="auto">
          <a:xfrm>
            <a:off x="3134926" y="4782291"/>
            <a:ext cx="2550698" cy="16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hangingPunct="1"/>
            <a:r>
              <a:rPr lang="en-US" altLang="en-US" sz="464">
                <a:solidFill>
                  <a:schemeClr val="bg1"/>
                </a:solidFill>
                <a:latin typeface="Helvetica" panose="020B0604020202020204" pitchFamily="34" charset="0"/>
              </a:rPr>
              <a:t>You are welcome to reuse this Cancer Research UK statistics content for your own work. </a:t>
            </a:r>
          </a:p>
        </p:txBody>
      </p:sp>
      <p:sp>
        <p:nvSpPr>
          <p:cNvPr id="2060" name="Text Box 4"/>
          <p:cNvSpPr txBox="1">
            <a:spLocks noChangeArrowheads="1"/>
          </p:cNvSpPr>
          <p:nvPr/>
        </p:nvSpPr>
        <p:spPr bwMode="auto">
          <a:xfrm>
            <a:off x="3134927" y="4849526"/>
            <a:ext cx="2323072" cy="16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hangingPunct="1"/>
            <a:r>
              <a:rPr lang="en-US" altLang="en-US" sz="464">
                <a:solidFill>
                  <a:schemeClr val="bg1"/>
                </a:solidFill>
                <a:latin typeface="Helvetica" panose="020B0604020202020204" pitchFamily="34" charset="0"/>
              </a:rPr>
              <a:t>Credit us as authors by referencing Cancer Research UK as the primary source. </a:t>
            </a:r>
          </a:p>
        </p:txBody>
      </p:sp>
      <p:sp>
        <p:nvSpPr>
          <p:cNvPr id="2061" name="Text Box 3"/>
          <p:cNvSpPr txBox="1">
            <a:spLocks noChangeArrowheads="1"/>
          </p:cNvSpPr>
          <p:nvPr/>
        </p:nvSpPr>
        <p:spPr bwMode="auto">
          <a:xfrm>
            <a:off x="3134926" y="4917812"/>
            <a:ext cx="2478564" cy="16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hangingPunct="1"/>
            <a:r>
              <a:rPr lang="en-US" altLang="en-US" sz="464">
                <a:solidFill>
                  <a:schemeClr val="bg1"/>
                </a:solidFill>
                <a:latin typeface="Helvetica" panose="020B0604020202020204" pitchFamily="34" charset="0"/>
              </a:rPr>
              <a:t>Suggested style: Cancer Research UK, full URL of the page, Accessed [month] [year]. </a:t>
            </a:r>
          </a:p>
        </p:txBody>
      </p:sp>
      <p:pic>
        <p:nvPicPr>
          <p:cNvPr id="2062" name="Picture 2" descr="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6257" y="887464"/>
            <a:ext cx="1420346" cy="67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p:cNvPicPr>
            <a:picLocks noChangeAspect="1"/>
          </p:cNvPicPr>
          <p:nvPr/>
        </p:nvPicPr>
        <p:blipFill>
          <a:blip r:embed="rId4"/>
          <a:stretch>
            <a:fillRect/>
          </a:stretch>
        </p:blipFill>
        <p:spPr>
          <a:xfrm>
            <a:off x="1258752" y="3959195"/>
            <a:ext cx="6807994" cy="2187799"/>
          </a:xfrm>
          <a:prstGeom prst="rect">
            <a:avLst/>
          </a:prstGeom>
        </p:spPr>
      </p:pic>
    </p:spTree>
    <p:extLst>
      <p:ext uri="{BB962C8B-B14F-4D97-AF65-F5344CB8AC3E}">
        <p14:creationId xmlns:p14="http://schemas.microsoft.com/office/powerpoint/2010/main" val="300114875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4" descr="IMG_234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9016"/>
            <a:ext cx="9118646" cy="6838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7" name="Rectangle 4"/>
          <p:cNvSpPr>
            <a:spLocks noChangeArrowheads="1"/>
          </p:cNvSpPr>
          <p:nvPr/>
        </p:nvSpPr>
        <p:spPr bwMode="auto">
          <a:xfrm>
            <a:off x="3067568" y="5036376"/>
            <a:ext cx="2983509"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tr-TR" altLang="tr-TR" sz="1350" i="1" dirty="0">
                <a:sym typeface="Symbol" panose="05050102010706020507" pitchFamily="18" charset="2"/>
              </a:rPr>
              <a:t>İdeal korteks fragmanları 10x2x1mm</a:t>
            </a:r>
          </a:p>
        </p:txBody>
      </p:sp>
    </p:spTree>
    <p:extLst>
      <p:ext uri="{BB962C8B-B14F-4D97-AF65-F5344CB8AC3E}">
        <p14:creationId xmlns:p14="http://schemas.microsoft.com/office/powerpoint/2010/main" val="2376090549"/>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3958" y="627355"/>
            <a:ext cx="6416419" cy="48112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708688"/>
                  </a:outerShdw>
                </a:effectLst>
              </a14:hiddenEffects>
            </a:ext>
          </a:extLst>
        </p:spPr>
      </p:pic>
    </p:spTree>
    <p:extLst>
      <p:ext uri="{BB962C8B-B14F-4D97-AF65-F5344CB8AC3E}">
        <p14:creationId xmlns:p14="http://schemas.microsoft.com/office/powerpoint/2010/main" val="685160636"/>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178" name="Group 6"/>
          <p:cNvGrpSpPr>
            <a:grpSpLocks/>
          </p:cNvGrpSpPr>
          <p:nvPr/>
        </p:nvGrpSpPr>
        <p:grpSpPr bwMode="auto">
          <a:xfrm>
            <a:off x="1404939" y="923092"/>
            <a:ext cx="6415088" cy="4918472"/>
            <a:chOff x="2794" y="238"/>
            <a:chExt cx="5388" cy="4131"/>
          </a:xfrm>
        </p:grpSpPr>
        <p:sp>
          <p:nvSpPr>
            <p:cNvPr id="50181" name="AutoShape 5"/>
            <p:cNvSpPr>
              <a:spLocks noChangeArrowheads="1" noTextEdit="1"/>
            </p:cNvSpPr>
            <p:nvPr/>
          </p:nvSpPr>
          <p:spPr bwMode="auto">
            <a:xfrm>
              <a:off x="3424" y="709"/>
              <a:ext cx="2075" cy="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sz="1350"/>
            </a:p>
          </p:txBody>
        </p:sp>
        <p:pic>
          <p:nvPicPr>
            <p:cNvPr id="50182" name="Picture 7"/>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4" y="238"/>
              <a:ext cx="5388" cy="4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2163" name="Title 3"/>
          <p:cNvSpPr>
            <a:spLocks noGrp="1"/>
          </p:cNvSpPr>
          <p:nvPr>
            <p:ph type="title"/>
          </p:nvPr>
        </p:nvSpPr>
        <p:spPr>
          <a:xfrm>
            <a:off x="1856096" y="174429"/>
            <a:ext cx="6172200" cy="857250"/>
          </a:xfrm>
        </p:spPr>
        <p:txBody>
          <a:bodyPr vert="horz" lIns="69056" tIns="34529" rIns="69056" bIns="34529" rtlCol="0" anchor="ctr">
            <a:normAutofit fontScale="90000"/>
          </a:bodyPr>
          <a:lstStyle/>
          <a:p>
            <a:pPr marL="363474">
              <a:defRPr/>
            </a:pPr>
            <a:r>
              <a:rPr lang="tr-TR" sz="3600" dirty="0">
                <a:solidFill>
                  <a:srgbClr val="FFFF99"/>
                </a:solidFill>
              </a:rPr>
              <a:t>Ortotopik Transplantasyon</a:t>
            </a:r>
            <a:r>
              <a:rPr lang="en-US" sz="3600" dirty="0">
                <a:solidFill>
                  <a:srgbClr val="FFC000"/>
                </a:solidFill>
              </a:rPr>
              <a:t/>
            </a:r>
            <a:br>
              <a:rPr lang="en-US" sz="3600" dirty="0">
                <a:solidFill>
                  <a:srgbClr val="FFC000"/>
                </a:solidFill>
              </a:rPr>
            </a:br>
            <a:endParaRPr lang="en-US" sz="3600" dirty="0">
              <a:solidFill>
                <a:schemeClr val="accent1">
                  <a:tint val="83000"/>
                  <a:satMod val="150000"/>
                </a:schemeClr>
              </a:solidFill>
            </a:endParaRPr>
          </a:p>
        </p:txBody>
      </p:sp>
      <p:sp>
        <p:nvSpPr>
          <p:cNvPr id="50180" name="Rectangle 12"/>
          <p:cNvSpPr>
            <a:spLocks noChangeArrowheads="1"/>
          </p:cNvSpPr>
          <p:nvPr/>
        </p:nvSpPr>
        <p:spPr bwMode="auto">
          <a:xfrm>
            <a:off x="4785124" y="3573067"/>
            <a:ext cx="2537222" cy="2052638"/>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tr-TR" altLang="tr-TR" sz="1350"/>
          </a:p>
        </p:txBody>
      </p:sp>
    </p:spTree>
    <p:extLst>
      <p:ext uri="{BB962C8B-B14F-4D97-AF65-F5344CB8AC3E}">
        <p14:creationId xmlns:p14="http://schemas.microsoft.com/office/powerpoint/2010/main" val="4040251830"/>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3154" y="667087"/>
            <a:ext cx="8127054" cy="2829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708688"/>
                  </a:outerShdw>
                </a:effectLst>
              </a14:hiddenEffects>
            </a:ext>
          </a:extLst>
        </p:spPr>
      </p:pic>
      <p:pic>
        <p:nvPicPr>
          <p:cNvPr id="522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70585" y="102730"/>
            <a:ext cx="3602831" cy="4560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708688"/>
                  </a:outerShdw>
                </a:effectLst>
              </a14:hiddenEffects>
            </a:ext>
          </a:extLst>
        </p:spPr>
      </p:pic>
      <p:pic>
        <p:nvPicPr>
          <p:cNvPr id="522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42358" y="3630216"/>
            <a:ext cx="1847850" cy="177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708688"/>
                  </a:outerShdw>
                </a:effectLst>
              </a14:hiddenEffects>
            </a:ext>
          </a:extLst>
        </p:spPr>
      </p:pic>
      <p:sp>
        <p:nvSpPr>
          <p:cNvPr id="52229" name="Rectangle 5"/>
          <p:cNvSpPr>
            <a:spLocks noChangeArrowheads="1"/>
          </p:cNvSpPr>
          <p:nvPr/>
        </p:nvSpPr>
        <p:spPr bwMode="auto">
          <a:xfrm>
            <a:off x="579549" y="3807620"/>
            <a:ext cx="8010659" cy="23356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40000"/>
              </a:spcBef>
              <a:spcAft>
                <a:spcPct val="50000"/>
              </a:spcAft>
              <a:buClr>
                <a:schemeClr val="tx1"/>
              </a:buClr>
            </a:pPr>
            <a:r>
              <a:rPr lang="tr-TR" altLang="tr-TR" sz="1500" dirty="0">
                <a:solidFill>
                  <a:srgbClr val="FFFF00"/>
                </a:solidFill>
              </a:rPr>
              <a:t>Over dokusunun ortotransplantasyonundan 2013 yılına kadar 22 doğum ile sonuçlandı, fakat başarısız olduğu vaka sayısı bilinmiyor.</a:t>
            </a:r>
          </a:p>
          <a:p>
            <a:pPr eaLnBrk="1" hangingPunct="1">
              <a:spcBef>
                <a:spcPct val="40000"/>
              </a:spcBef>
              <a:spcAft>
                <a:spcPct val="50000"/>
              </a:spcAft>
              <a:buClr>
                <a:schemeClr val="tx1"/>
              </a:buClr>
            </a:pPr>
            <a:r>
              <a:rPr lang="tr-TR" altLang="tr-TR" sz="675" dirty="0">
                <a:solidFill>
                  <a:srgbClr val="FFFFCC"/>
                </a:solidFill>
              </a:rPr>
              <a:t>Donnez et al., 2004; Meirow et al., 2005; Demeestere et al., 2007; Andersen et al., 2008; Silber et al., 2008; Piver et al., 2009, Sanchez- Serrano et al., 2009</a:t>
            </a:r>
            <a:endParaRPr lang="tr-TR" altLang="tr-TR" sz="675" dirty="0">
              <a:solidFill>
                <a:srgbClr val="FFFF00"/>
              </a:solidFill>
            </a:endParaRPr>
          </a:p>
          <a:p>
            <a:pPr eaLnBrk="1" hangingPunct="1">
              <a:spcBef>
                <a:spcPct val="40000"/>
              </a:spcBef>
              <a:spcAft>
                <a:spcPct val="50000"/>
              </a:spcAft>
              <a:buClr>
                <a:schemeClr val="tx1"/>
              </a:buClr>
            </a:pPr>
            <a:r>
              <a:rPr lang="tr-TR" altLang="tr-TR" sz="1500" dirty="0">
                <a:solidFill>
                  <a:srgbClr val="FFFF00"/>
                </a:solidFill>
              </a:rPr>
              <a:t>Over korteksinin dondurulması hala araştırma safhasında ve gelişmelere açıktır.</a:t>
            </a:r>
          </a:p>
          <a:p>
            <a:pPr eaLnBrk="1" hangingPunct="1"/>
            <a:endParaRPr lang="tr-TR" altLang="tr-TR" sz="1800" dirty="0">
              <a:solidFill>
                <a:srgbClr val="FFFF00"/>
              </a:solidFill>
            </a:endParaRPr>
          </a:p>
        </p:txBody>
      </p:sp>
    </p:spTree>
    <p:extLst>
      <p:ext uri="{BB962C8B-B14F-4D97-AF65-F5344CB8AC3E}">
        <p14:creationId xmlns:p14="http://schemas.microsoft.com/office/powerpoint/2010/main" val="178788990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347730" y="365126"/>
            <a:ext cx="8167620" cy="132556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pPr algn="ctr" eaLnBrk="1" hangingPunct="1"/>
            <a:r>
              <a:rPr lang="tr-TR" altLang="tr-TR" sz="4000" dirty="0">
                <a:solidFill>
                  <a:schemeClr val="bg1"/>
                </a:solidFill>
              </a:rPr>
              <a:t>OVER KORTEKSİNİN DONDURULMASI</a:t>
            </a:r>
            <a:br>
              <a:rPr lang="tr-TR" altLang="tr-TR" sz="4000" dirty="0">
                <a:solidFill>
                  <a:schemeClr val="bg1"/>
                </a:solidFill>
              </a:rPr>
            </a:br>
            <a:r>
              <a:rPr lang="tr-TR" altLang="tr-TR" sz="4000" dirty="0">
                <a:solidFill>
                  <a:schemeClr val="bg1"/>
                </a:solidFill>
              </a:rPr>
              <a:t>AVANTAJLARI</a:t>
            </a:r>
          </a:p>
        </p:txBody>
      </p:sp>
      <p:sp>
        <p:nvSpPr>
          <p:cNvPr id="53251" name="Rectangle 3"/>
          <p:cNvSpPr>
            <a:spLocks noGrp="1"/>
          </p:cNvSpPr>
          <p:nvPr>
            <p:ph idx="1"/>
          </p:nvPr>
        </p:nvSpPr>
        <p:spPr/>
        <p:txBody>
          <a:bodyPr>
            <a:normAutofit lnSpcReduction="10000"/>
          </a:bodyPr>
          <a:lstStyle/>
          <a:p>
            <a:pPr eaLnBrk="1" hangingPunct="1">
              <a:spcBef>
                <a:spcPct val="30000"/>
              </a:spcBef>
              <a:spcAft>
                <a:spcPct val="30000"/>
              </a:spcAft>
              <a:buClr>
                <a:schemeClr val="tx1"/>
              </a:buClr>
            </a:pPr>
            <a:r>
              <a:rPr lang="tr-TR" altLang="tr-TR" sz="2400" dirty="0">
                <a:solidFill>
                  <a:schemeClr val="bg1"/>
                </a:solidFill>
              </a:rPr>
              <a:t>Puberte öncesi ve sonrası hastalarda uygulanabilir</a:t>
            </a:r>
            <a:endParaRPr lang="en-US" altLang="tr-TR" sz="2400" dirty="0">
              <a:solidFill>
                <a:schemeClr val="bg1"/>
              </a:solidFill>
            </a:endParaRPr>
          </a:p>
          <a:p>
            <a:pPr eaLnBrk="1" hangingPunct="1">
              <a:spcBef>
                <a:spcPct val="30000"/>
              </a:spcBef>
              <a:spcAft>
                <a:spcPct val="30000"/>
              </a:spcAft>
              <a:buClr>
                <a:schemeClr val="tx1"/>
              </a:buClr>
            </a:pPr>
            <a:r>
              <a:rPr lang="tr-TR" altLang="tr-TR" sz="2400" dirty="0">
                <a:solidFill>
                  <a:schemeClr val="bg1"/>
                </a:solidFill>
              </a:rPr>
              <a:t>Yüz binlerce yumurta hücresi taslağı </a:t>
            </a:r>
            <a:r>
              <a:rPr lang="tr-TR" altLang="tr-TR" sz="2400" dirty="0" smtClean="0">
                <a:solidFill>
                  <a:schemeClr val="bg1"/>
                </a:solidFill>
              </a:rPr>
              <a:t>ve birkaç immatur oosit dondurulup saklanabilir</a:t>
            </a:r>
            <a:endParaRPr lang="tr-TR" altLang="tr-TR" sz="2400" dirty="0">
              <a:solidFill>
                <a:schemeClr val="bg1"/>
              </a:solidFill>
            </a:endParaRPr>
          </a:p>
          <a:p>
            <a:pPr eaLnBrk="1" hangingPunct="1">
              <a:spcBef>
                <a:spcPct val="30000"/>
              </a:spcBef>
              <a:spcAft>
                <a:spcPct val="30000"/>
              </a:spcAft>
              <a:buClr>
                <a:schemeClr val="tx1"/>
              </a:buClr>
            </a:pPr>
            <a:r>
              <a:rPr lang="tr-TR" altLang="tr-TR" sz="2400" dirty="0">
                <a:solidFill>
                  <a:schemeClr val="bg1"/>
                </a:solidFill>
              </a:rPr>
              <a:t>Tıbbi tedavide bir gecikmeye neden olmaz</a:t>
            </a:r>
            <a:endParaRPr lang="en-US" altLang="tr-TR" sz="2400" dirty="0">
              <a:solidFill>
                <a:schemeClr val="bg1"/>
              </a:solidFill>
            </a:endParaRPr>
          </a:p>
          <a:p>
            <a:pPr eaLnBrk="1" hangingPunct="1">
              <a:spcBef>
                <a:spcPct val="30000"/>
              </a:spcBef>
              <a:spcAft>
                <a:spcPct val="30000"/>
              </a:spcAft>
              <a:buClr>
                <a:schemeClr val="tx1"/>
              </a:buClr>
            </a:pPr>
            <a:r>
              <a:rPr lang="tr-TR" altLang="tr-TR" sz="2400" dirty="0">
                <a:solidFill>
                  <a:schemeClr val="bg1"/>
                </a:solidFill>
              </a:rPr>
              <a:t>Over uyarılmasına gerek yoktur </a:t>
            </a:r>
          </a:p>
          <a:p>
            <a:pPr eaLnBrk="1" hangingPunct="1">
              <a:spcBef>
                <a:spcPct val="30000"/>
              </a:spcBef>
              <a:spcAft>
                <a:spcPct val="30000"/>
              </a:spcAft>
              <a:buClr>
                <a:schemeClr val="tx1"/>
              </a:buClr>
            </a:pPr>
            <a:r>
              <a:rPr lang="tr-TR" altLang="tr-TR" sz="2400" dirty="0">
                <a:solidFill>
                  <a:schemeClr val="bg1"/>
                </a:solidFill>
              </a:rPr>
              <a:t>Evli olması gerekmez </a:t>
            </a:r>
          </a:p>
          <a:p>
            <a:pPr eaLnBrk="1" hangingPunct="1">
              <a:spcBef>
                <a:spcPct val="30000"/>
              </a:spcBef>
              <a:spcAft>
                <a:spcPct val="30000"/>
              </a:spcAft>
              <a:buClr>
                <a:schemeClr val="tx1"/>
              </a:buClr>
            </a:pPr>
            <a:r>
              <a:rPr lang="tr-TR" altLang="tr-TR" sz="2400" dirty="0">
                <a:solidFill>
                  <a:schemeClr val="bg1"/>
                </a:solidFill>
              </a:rPr>
              <a:t>Transplantasyon sonrası normal adet düzenine </a:t>
            </a:r>
            <a:r>
              <a:rPr lang="tr-TR" altLang="tr-TR" sz="2400" dirty="0" smtClean="0">
                <a:solidFill>
                  <a:schemeClr val="bg1"/>
                </a:solidFill>
              </a:rPr>
              <a:t>dönme</a:t>
            </a:r>
          </a:p>
          <a:p>
            <a:pPr>
              <a:spcBef>
                <a:spcPct val="30000"/>
              </a:spcBef>
              <a:spcAft>
                <a:spcPct val="30000"/>
              </a:spcAft>
              <a:buClr>
                <a:schemeClr val="tx1"/>
              </a:buClr>
            </a:pPr>
            <a:r>
              <a:rPr lang="tr-TR" altLang="tr-TR" sz="2400" dirty="0">
                <a:solidFill>
                  <a:schemeClr val="bg1"/>
                </a:solidFill>
                <a:latin typeface="Arial Unicode MS" panose="020B0604020202020204" pitchFamily="34" charset="-128"/>
                <a:ea typeface="Arial Unicode MS" panose="020B0604020202020204" pitchFamily="34" charset="-128"/>
                <a:cs typeface="Arial" panose="020B0604020202020204" pitchFamily="34" charset="0"/>
              </a:rPr>
              <a:t>Puberte öncesi </a:t>
            </a:r>
            <a:r>
              <a:rPr lang="tr-TR" altLang="tr-TR" sz="2400" dirty="0" smtClean="0">
                <a:solidFill>
                  <a:schemeClr val="bg1"/>
                </a:solidFill>
                <a:latin typeface="Arial Unicode MS" panose="020B0604020202020204" pitchFamily="34" charset="-128"/>
                <a:ea typeface="Arial Unicode MS" panose="020B0604020202020204" pitchFamily="34" charset="-128"/>
                <a:cs typeface="Arial" panose="020B0604020202020204" pitchFamily="34" charset="0"/>
              </a:rPr>
              <a:t>için tek seçenektir, dondurulmuş </a:t>
            </a:r>
            <a:r>
              <a:rPr lang="tr-TR" altLang="tr-TR" sz="2400" dirty="0">
                <a:solidFill>
                  <a:schemeClr val="bg1"/>
                </a:solidFill>
                <a:ea typeface="Arial Unicode MS" panose="020B0604020202020204" pitchFamily="34" charset="-128"/>
                <a:cs typeface="Arial" panose="020B0604020202020204" pitchFamily="34" charset="0"/>
              </a:rPr>
              <a:t>gonad</a:t>
            </a:r>
            <a:r>
              <a:rPr lang="tr-TR" altLang="tr-TR" sz="2400" dirty="0">
                <a:solidFill>
                  <a:schemeClr val="bg1"/>
                </a:solidFill>
                <a:latin typeface="Arial Unicode MS" panose="020B0604020202020204" pitchFamily="34" charset="-128"/>
                <a:ea typeface="Arial Unicode MS" panose="020B0604020202020204" pitchFamily="34" charset="-128"/>
                <a:cs typeface="Arial" panose="020B0604020202020204" pitchFamily="34" charset="0"/>
              </a:rPr>
              <a:t> dokularının transplantasyonu ile puberte başlatılabilir.</a:t>
            </a:r>
            <a:endParaRPr lang="en-CA" altLang="tr-TR" sz="2400" dirty="0">
              <a:solidFill>
                <a:schemeClr val="bg1"/>
              </a:solidFill>
              <a:latin typeface="Arial Unicode MS" panose="020B0604020202020204" pitchFamily="34" charset="-128"/>
              <a:ea typeface="Arial Unicode MS" panose="020B0604020202020204" pitchFamily="34" charset="-128"/>
              <a:cs typeface="Arial" panose="020B0604020202020204" pitchFamily="34" charset="0"/>
            </a:endParaRPr>
          </a:p>
          <a:p>
            <a:pPr eaLnBrk="1" hangingPunct="1">
              <a:spcBef>
                <a:spcPct val="30000"/>
              </a:spcBef>
              <a:spcAft>
                <a:spcPct val="30000"/>
              </a:spcAft>
              <a:buClr>
                <a:schemeClr val="tx1"/>
              </a:buClr>
            </a:pPr>
            <a:endParaRPr lang="en-US" altLang="tr-TR" sz="2400" dirty="0">
              <a:solidFill>
                <a:schemeClr val="bg1"/>
              </a:solidFill>
            </a:endParaRPr>
          </a:p>
          <a:p>
            <a:pPr eaLnBrk="1" hangingPunct="1"/>
            <a:endParaRPr lang="tr-TR" altLang="tr-TR" dirty="0" smtClean="0">
              <a:solidFill>
                <a:schemeClr val="bg1"/>
              </a:solidFill>
            </a:endParaRPr>
          </a:p>
        </p:txBody>
      </p:sp>
    </p:spTree>
    <p:extLst>
      <p:ext uri="{BB962C8B-B14F-4D97-AF65-F5344CB8AC3E}">
        <p14:creationId xmlns:p14="http://schemas.microsoft.com/office/powerpoint/2010/main" val="175866802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2124" y="365126"/>
            <a:ext cx="4082603" cy="3061952"/>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53675" y="3213090"/>
            <a:ext cx="4237149" cy="3177862"/>
          </a:xfrm>
          <a:prstGeom prst="rect">
            <a:avLst/>
          </a:prstGeom>
        </p:spPr>
      </p:pic>
    </p:spTree>
    <p:extLst>
      <p:ext uri="{BB962C8B-B14F-4D97-AF65-F5344CB8AC3E}">
        <p14:creationId xmlns:p14="http://schemas.microsoft.com/office/powerpoint/2010/main" val="23000439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769514" y="200445"/>
            <a:ext cx="8104030" cy="147357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pPr algn="ctr" eaLnBrk="1" hangingPunct="1"/>
            <a:r>
              <a:rPr lang="tr-TR" altLang="tr-TR" sz="4000" dirty="0">
                <a:solidFill>
                  <a:schemeClr val="bg1"/>
                </a:solidFill>
              </a:rPr>
              <a:t>OVER KORTEKSİNİN DONDURULMASI</a:t>
            </a:r>
            <a:r>
              <a:rPr lang="tr-TR" altLang="tr-TR" sz="4000" dirty="0" smtClean="0">
                <a:solidFill>
                  <a:schemeClr val="bg1"/>
                </a:solidFill>
              </a:rPr>
              <a:t/>
            </a:r>
            <a:br>
              <a:rPr lang="tr-TR" altLang="tr-TR" sz="4000" dirty="0" smtClean="0">
                <a:solidFill>
                  <a:schemeClr val="bg1"/>
                </a:solidFill>
              </a:rPr>
            </a:br>
            <a:r>
              <a:rPr lang="tr-TR" altLang="tr-TR" sz="4000" dirty="0">
                <a:solidFill>
                  <a:schemeClr val="bg1"/>
                </a:solidFill>
              </a:rPr>
              <a:t>DEZAVANTAJLARI</a:t>
            </a:r>
          </a:p>
        </p:txBody>
      </p:sp>
      <p:sp>
        <p:nvSpPr>
          <p:cNvPr id="54275" name="Rectangle 3"/>
          <p:cNvSpPr>
            <a:spLocks noGrp="1"/>
          </p:cNvSpPr>
          <p:nvPr>
            <p:ph idx="1"/>
          </p:nvPr>
        </p:nvSpPr>
        <p:spPr>
          <a:xfrm>
            <a:off x="1187934" y="1854323"/>
            <a:ext cx="7267190" cy="3429000"/>
          </a:xfrm>
        </p:spPr>
        <p:txBody>
          <a:bodyPr>
            <a:normAutofit fontScale="92500"/>
          </a:bodyPr>
          <a:lstStyle/>
          <a:p>
            <a:pPr eaLnBrk="1" hangingPunct="1">
              <a:spcBef>
                <a:spcPct val="30000"/>
              </a:spcBef>
              <a:spcAft>
                <a:spcPct val="30000"/>
              </a:spcAft>
              <a:buClr>
                <a:schemeClr val="tx1"/>
              </a:buClr>
            </a:pPr>
            <a:r>
              <a:rPr lang="tr-TR" altLang="tr-TR" sz="2400" dirty="0" smtClean="0">
                <a:solidFill>
                  <a:schemeClr val="bg1"/>
                </a:solidFill>
                <a:latin typeface="Arial Unicode MS" panose="020B0604020202020204" pitchFamily="34" charset="-128"/>
                <a:ea typeface="Arial Unicode MS" panose="020B0604020202020204" pitchFamily="34" charset="-128"/>
                <a:cs typeface="Arial Unicode MS" panose="020B0604020202020204" pitchFamily="34" charset="-128"/>
              </a:rPr>
              <a:t>Transplantasyonu </a:t>
            </a:r>
            <a:r>
              <a:rPr lang="tr-TR" altLang="tr-TR" sz="2400" dirty="0">
                <a:solidFill>
                  <a:schemeClr val="bg1"/>
                </a:solidFill>
                <a:latin typeface="Arial Unicode MS" panose="020B0604020202020204" pitchFamily="34" charset="-128"/>
                <a:ea typeface="Arial Unicode MS" panose="020B0604020202020204" pitchFamily="34" charset="-128"/>
                <a:cs typeface="Arial Unicode MS" panose="020B0604020202020204" pitchFamily="34" charset="-128"/>
              </a:rPr>
              <a:t>ile beraber iki cerrahi işlem gerektirir </a:t>
            </a:r>
          </a:p>
          <a:p>
            <a:pPr eaLnBrk="1" hangingPunct="1">
              <a:spcBef>
                <a:spcPct val="30000"/>
              </a:spcBef>
              <a:spcAft>
                <a:spcPct val="30000"/>
              </a:spcAft>
              <a:buClr>
                <a:schemeClr val="tx1"/>
              </a:buClr>
            </a:pPr>
            <a:r>
              <a:rPr lang="tr-TR" altLang="tr-TR" sz="2400" dirty="0" smtClean="0">
                <a:solidFill>
                  <a:schemeClr val="bg1"/>
                </a:solidFill>
                <a:latin typeface="Arial Unicode MS" panose="020B0604020202020204" pitchFamily="34" charset="-128"/>
                <a:ea typeface="Arial Unicode MS" panose="020B0604020202020204" pitchFamily="34" charset="-128"/>
                <a:cs typeface="Arial Unicode MS" panose="020B0604020202020204" pitchFamily="34" charset="-128"/>
              </a:rPr>
              <a:t>Teorik </a:t>
            </a:r>
            <a:r>
              <a:rPr lang="tr-TR" altLang="tr-TR" sz="2400" dirty="0">
                <a:solidFill>
                  <a:schemeClr val="bg1"/>
                </a:solidFill>
                <a:latin typeface="Arial Unicode MS" panose="020B0604020202020204" pitchFamily="34" charset="-128"/>
                <a:ea typeface="Arial Unicode MS" panose="020B0604020202020204" pitchFamily="34" charset="-128"/>
                <a:cs typeface="Arial Unicode MS" panose="020B0604020202020204" pitchFamily="34" charset="-128"/>
              </a:rPr>
              <a:t>olarak kanser hücrelerinin transplante edilen dokuda bulunma ihtimali vardır, hastalığın tekrarlama ihtimali?</a:t>
            </a:r>
          </a:p>
          <a:p>
            <a:pPr eaLnBrk="1" hangingPunct="1">
              <a:spcBef>
                <a:spcPct val="30000"/>
              </a:spcBef>
              <a:spcAft>
                <a:spcPct val="30000"/>
              </a:spcAft>
              <a:buClr>
                <a:schemeClr val="tx1"/>
              </a:buClr>
            </a:pPr>
            <a:r>
              <a:rPr lang="tr-TR" altLang="tr-TR" sz="2400" dirty="0">
                <a:solidFill>
                  <a:schemeClr val="bg1"/>
                </a:solidFill>
                <a:latin typeface="Arial Unicode MS" panose="020B0604020202020204" pitchFamily="34" charset="-128"/>
                <a:ea typeface="Arial Unicode MS" panose="020B0604020202020204" pitchFamily="34" charset="-128"/>
                <a:cs typeface="Arial Unicode MS" panose="020B0604020202020204" pitchFamily="34" charset="-128"/>
              </a:rPr>
              <a:t>Düşük riskli hastalarda infertilite ihtimalini artırabilir</a:t>
            </a:r>
            <a:r>
              <a:rPr lang="tr-TR" altLang="tr-TR" sz="2400" dirty="0" smtClean="0">
                <a:solidFill>
                  <a:schemeClr val="bg1"/>
                </a:solidFill>
                <a:latin typeface="Arial Unicode MS" panose="020B0604020202020204" pitchFamily="34" charset="-128"/>
                <a:ea typeface="Arial Unicode MS" panose="020B0604020202020204" pitchFamily="34" charset="-128"/>
                <a:cs typeface="Arial Unicode MS" panose="020B0604020202020204" pitchFamily="34" charset="-128"/>
              </a:rPr>
              <a:t>.</a:t>
            </a:r>
          </a:p>
          <a:p>
            <a:pPr>
              <a:spcBef>
                <a:spcPct val="30000"/>
              </a:spcBef>
              <a:spcAft>
                <a:spcPct val="30000"/>
              </a:spcAft>
              <a:buClr>
                <a:schemeClr val="tx1"/>
              </a:buClr>
            </a:pPr>
            <a:r>
              <a:rPr lang="tr-TR" altLang="tr-TR" sz="2400" dirty="0">
                <a:solidFill>
                  <a:schemeClr val="bg1"/>
                </a:solidFill>
              </a:rPr>
              <a:t>Bu deneysel bir metod olup xenograft ve in vitro maturasyon hala araştırma safhasındadır.</a:t>
            </a:r>
          </a:p>
          <a:p>
            <a:pPr eaLnBrk="1" hangingPunct="1">
              <a:spcBef>
                <a:spcPct val="30000"/>
              </a:spcBef>
              <a:spcAft>
                <a:spcPct val="30000"/>
              </a:spcAft>
              <a:buClr>
                <a:schemeClr val="tx1"/>
              </a:buClr>
            </a:pPr>
            <a:endParaRPr lang="tr-TR" altLang="tr-TR" sz="2400" dirty="0">
              <a:solidFill>
                <a:schemeClr val="bg1"/>
              </a:solidFill>
              <a:latin typeface="Arial Unicode MS" panose="020B0604020202020204" pitchFamily="34" charset="-128"/>
              <a:ea typeface="Arial Unicode MS" panose="020B0604020202020204" pitchFamily="34" charset="-128"/>
              <a:cs typeface="Arial Unicode MS" panose="020B0604020202020204" pitchFamily="34" charset="-128"/>
            </a:endParaRPr>
          </a:p>
          <a:p>
            <a:pPr eaLnBrk="1" hangingPunct="1">
              <a:buFont typeface="Wingdings 2" panose="05020102010507070707" pitchFamily="18" charset="2"/>
              <a:buNone/>
            </a:pPr>
            <a:endParaRPr lang="tr-TR" altLang="tr-TR" dirty="0" smtClean="0">
              <a:solidFill>
                <a:schemeClr val="bg1"/>
              </a:solidFill>
              <a:latin typeface="Arial Unicode MS" panose="020B0604020202020204" pitchFamily="34" charset="-128"/>
              <a:ea typeface="Arial Unicode MS" panose="020B0604020202020204" pitchFamily="34" charset="-128"/>
              <a:cs typeface="Arial Unicode MS" panose="020B0604020202020204" pitchFamily="34" charset="-128"/>
            </a:endParaRPr>
          </a:p>
        </p:txBody>
      </p:sp>
    </p:spTree>
    <p:extLst>
      <p:ext uri="{BB962C8B-B14F-4D97-AF65-F5344CB8AC3E}">
        <p14:creationId xmlns:p14="http://schemas.microsoft.com/office/powerpoint/2010/main" val="75365509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0638" y="5522973"/>
            <a:ext cx="1477046" cy="547184"/>
          </a:xfrm>
        </p:spPr>
        <p:txBody>
          <a:bodyPr>
            <a:normAutofit/>
          </a:bodyPr>
          <a:lstStyle/>
          <a:p>
            <a:r>
              <a:rPr lang="tr-TR" sz="1200" dirty="0">
                <a:solidFill>
                  <a:schemeClr val="bg1"/>
                </a:solidFill>
              </a:rPr>
              <a:t>Ayuandari et al 2016</a:t>
            </a:r>
            <a:endParaRPr lang="en-GB" sz="1200" dirty="0">
              <a:solidFill>
                <a:schemeClr val="bg1"/>
              </a:solidFill>
            </a:endParaRPr>
          </a:p>
        </p:txBody>
      </p:sp>
      <p:pic>
        <p:nvPicPr>
          <p:cNvPr id="5" name="Picture 4"/>
          <p:cNvPicPr>
            <a:picLocks noChangeAspect="1"/>
          </p:cNvPicPr>
          <p:nvPr/>
        </p:nvPicPr>
        <p:blipFill>
          <a:blip r:embed="rId2"/>
          <a:stretch>
            <a:fillRect/>
          </a:stretch>
        </p:blipFill>
        <p:spPr>
          <a:xfrm>
            <a:off x="2021983" y="1383650"/>
            <a:ext cx="5386874" cy="4139323"/>
          </a:xfrm>
          <a:prstGeom prst="rect">
            <a:avLst/>
          </a:prstGeom>
        </p:spPr>
      </p:pic>
      <p:sp>
        <p:nvSpPr>
          <p:cNvPr id="6" name="Rectangle 5"/>
          <p:cNvSpPr/>
          <p:nvPr/>
        </p:nvSpPr>
        <p:spPr>
          <a:xfrm>
            <a:off x="1297832" y="183321"/>
            <a:ext cx="6291329" cy="1200329"/>
          </a:xfrm>
          <a:prstGeom prst="rect">
            <a:avLst/>
          </a:prstGeom>
        </p:spPr>
        <p:txBody>
          <a:bodyPr wrap="square">
            <a:spAutoFit/>
          </a:bodyPr>
          <a:lstStyle/>
          <a:p>
            <a:pPr algn="ctr"/>
            <a:r>
              <a:rPr lang="en-GB" sz="2400" b="1" dirty="0">
                <a:solidFill>
                  <a:schemeClr val="bg1"/>
                </a:solidFill>
              </a:rPr>
              <a:t>Follicular growth after xenotransplantation of cryopreserved/thawed human ovarian tissue in SCID mice</a:t>
            </a:r>
          </a:p>
        </p:txBody>
      </p:sp>
    </p:spTree>
    <p:extLst>
      <p:ext uri="{BB962C8B-B14F-4D97-AF65-F5344CB8AC3E}">
        <p14:creationId xmlns:p14="http://schemas.microsoft.com/office/powerpoint/2010/main" val="39495024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48219" y="174056"/>
            <a:ext cx="4323781" cy="3459025"/>
          </a:xfrm>
        </p:spPr>
      </p:pic>
      <p:pic>
        <p:nvPicPr>
          <p:cNvPr id="6" name="Content Placeholder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572000" y="3146920"/>
            <a:ext cx="4358815" cy="3269111"/>
          </a:xfrm>
        </p:spPr>
      </p:pic>
    </p:spTree>
    <p:extLst>
      <p:ext uri="{BB962C8B-B14F-4D97-AF65-F5344CB8AC3E}">
        <p14:creationId xmlns:p14="http://schemas.microsoft.com/office/powerpoint/2010/main" val="38150776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182" y="210821"/>
            <a:ext cx="8777643" cy="1325563"/>
          </a:xfrm>
        </p:spPr>
        <p:txBody>
          <a:bodyPr>
            <a:normAutofit/>
          </a:bodyPr>
          <a:lstStyle/>
          <a:p>
            <a:pPr algn="ctr"/>
            <a:r>
              <a:rPr lang="en-GB" sz="4000" b="1" dirty="0">
                <a:solidFill>
                  <a:schemeClr val="bg1"/>
                </a:solidFill>
              </a:rPr>
              <a:t>Reconstitution in vitro of the entire cycle of the mouse female germ line</a:t>
            </a:r>
            <a:endParaRPr lang="en-GB" sz="4000" dirty="0">
              <a:solidFill>
                <a:schemeClr val="bg1"/>
              </a:solidFill>
            </a:endParaRPr>
          </a:p>
        </p:txBody>
      </p:sp>
      <p:sp>
        <p:nvSpPr>
          <p:cNvPr id="3" name="Content Placeholder 2"/>
          <p:cNvSpPr>
            <a:spLocks noGrp="1"/>
          </p:cNvSpPr>
          <p:nvPr>
            <p:ph sz="half" idx="1"/>
          </p:nvPr>
        </p:nvSpPr>
        <p:spPr/>
        <p:txBody>
          <a:bodyPr/>
          <a:lstStyle/>
          <a:p>
            <a:endParaRPr lang="en-GB">
              <a:solidFill>
                <a:schemeClr val="bg1"/>
              </a:solidFill>
            </a:endParaRPr>
          </a:p>
        </p:txBody>
      </p:sp>
      <p:pic>
        <p:nvPicPr>
          <p:cNvPr id="8" name="Content Placeholder 7"/>
          <p:cNvPicPr>
            <a:picLocks noGrp="1" noChangeAspect="1"/>
          </p:cNvPicPr>
          <p:nvPr>
            <p:ph sz="half" idx="2"/>
          </p:nvPr>
        </p:nvPicPr>
        <p:blipFill>
          <a:blip r:embed="rId3"/>
          <a:stretch>
            <a:fillRect/>
          </a:stretch>
        </p:blipFill>
        <p:spPr>
          <a:xfrm>
            <a:off x="4841250" y="3479000"/>
            <a:ext cx="3886200" cy="3067295"/>
          </a:xfrm>
          <a:prstGeom prst="rect">
            <a:avLst/>
          </a:prstGeom>
        </p:spPr>
      </p:pic>
      <p:sp>
        <p:nvSpPr>
          <p:cNvPr id="5" name="TextBox 4"/>
          <p:cNvSpPr txBox="1"/>
          <p:nvPr/>
        </p:nvSpPr>
        <p:spPr>
          <a:xfrm>
            <a:off x="6916120" y="6484038"/>
            <a:ext cx="1811330" cy="369332"/>
          </a:xfrm>
          <a:prstGeom prst="rect">
            <a:avLst/>
          </a:prstGeom>
          <a:noFill/>
        </p:spPr>
        <p:txBody>
          <a:bodyPr wrap="none" rtlCol="0">
            <a:spAutoFit/>
          </a:bodyPr>
          <a:lstStyle/>
          <a:p>
            <a:r>
              <a:rPr lang="tr-TR" dirty="0" smtClean="0">
                <a:solidFill>
                  <a:schemeClr val="bg1"/>
                </a:solidFill>
              </a:rPr>
              <a:t>Hikabe et al 2016</a:t>
            </a:r>
            <a:endParaRPr lang="en-GB" dirty="0">
              <a:solidFill>
                <a:schemeClr val="bg1"/>
              </a:solidFill>
            </a:endParaRPr>
          </a:p>
        </p:txBody>
      </p:sp>
      <p:pic>
        <p:nvPicPr>
          <p:cNvPr id="6" name="Picture 5"/>
          <p:cNvPicPr>
            <a:picLocks noChangeAspect="1"/>
          </p:cNvPicPr>
          <p:nvPr/>
        </p:nvPicPr>
        <p:blipFill>
          <a:blip r:embed="rId4"/>
          <a:stretch>
            <a:fillRect/>
          </a:stretch>
        </p:blipFill>
        <p:spPr>
          <a:xfrm>
            <a:off x="347940" y="1482564"/>
            <a:ext cx="2533515" cy="2976666"/>
          </a:xfrm>
          <a:prstGeom prst="rect">
            <a:avLst/>
          </a:prstGeom>
        </p:spPr>
      </p:pic>
      <p:pic>
        <p:nvPicPr>
          <p:cNvPr id="7" name="Picture 6"/>
          <p:cNvPicPr>
            <a:picLocks noChangeAspect="1"/>
          </p:cNvPicPr>
          <p:nvPr/>
        </p:nvPicPr>
        <p:blipFill>
          <a:blip r:embed="rId5"/>
          <a:stretch>
            <a:fillRect/>
          </a:stretch>
        </p:blipFill>
        <p:spPr>
          <a:xfrm>
            <a:off x="2787239" y="2254275"/>
            <a:ext cx="3029377" cy="2626313"/>
          </a:xfrm>
          <a:prstGeom prst="rect">
            <a:avLst/>
          </a:prstGeom>
        </p:spPr>
      </p:pic>
    </p:spTree>
    <p:extLst>
      <p:ext uri="{BB962C8B-B14F-4D97-AF65-F5344CB8AC3E}">
        <p14:creationId xmlns:p14="http://schemas.microsoft.com/office/powerpoint/2010/main" val="4522511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44759" y="3803690"/>
            <a:ext cx="1916094" cy="223425"/>
          </a:xfrm>
        </p:spPr>
        <p:txBody>
          <a:bodyPr>
            <a:normAutofit fontScale="90000"/>
          </a:bodyPr>
          <a:lstStyle/>
          <a:p>
            <a:r>
              <a:rPr lang="tr-TR" sz="1500" dirty="0">
                <a:solidFill>
                  <a:schemeClr val="bg1"/>
                </a:solidFill>
              </a:rPr>
              <a:t>Faubion et al 2015</a:t>
            </a:r>
            <a:endParaRPr lang="en-GB" sz="1500" dirty="0">
              <a:solidFill>
                <a:schemeClr val="bg1"/>
              </a:solidFill>
            </a:endParaRPr>
          </a:p>
        </p:txBody>
      </p:sp>
      <p:sp>
        <p:nvSpPr>
          <p:cNvPr id="4" name="Rectangle 3"/>
          <p:cNvSpPr/>
          <p:nvPr/>
        </p:nvSpPr>
        <p:spPr>
          <a:xfrm>
            <a:off x="2844475" y="1322326"/>
            <a:ext cx="3557997" cy="300082"/>
          </a:xfrm>
          <a:prstGeom prst="rect">
            <a:avLst/>
          </a:prstGeom>
        </p:spPr>
        <p:txBody>
          <a:bodyPr wrap="square">
            <a:spAutoFit/>
          </a:bodyPr>
          <a:lstStyle/>
          <a:p>
            <a:r>
              <a:rPr lang="en-GB" sz="1350" dirty="0">
                <a:solidFill>
                  <a:schemeClr val="bg1"/>
                </a:solidFill>
              </a:rPr>
              <a:t>SEER, NCI. SEER cancer statistics factsheets</a:t>
            </a:r>
            <a:r>
              <a:rPr lang="tr-TR" sz="1350" dirty="0">
                <a:solidFill>
                  <a:schemeClr val="bg1"/>
                </a:solidFill>
              </a:rPr>
              <a:t> 2014</a:t>
            </a:r>
            <a:endParaRPr lang="en-GB" sz="1350" dirty="0">
              <a:solidFill>
                <a:schemeClr val="bg1"/>
              </a:solidFill>
            </a:endParaRPr>
          </a:p>
        </p:txBody>
      </p:sp>
      <p:pic>
        <p:nvPicPr>
          <p:cNvPr id="5" name="Picture 4"/>
          <p:cNvPicPr>
            <a:picLocks noChangeAspect="1"/>
          </p:cNvPicPr>
          <p:nvPr/>
        </p:nvPicPr>
        <p:blipFill rotWithShape="1">
          <a:blip r:embed="rId2"/>
          <a:srcRect t="14674"/>
          <a:stretch/>
        </p:blipFill>
        <p:spPr>
          <a:xfrm>
            <a:off x="667207" y="1668619"/>
            <a:ext cx="7529656" cy="1942153"/>
          </a:xfrm>
          <a:prstGeom prst="rect">
            <a:avLst/>
          </a:prstGeom>
        </p:spPr>
      </p:pic>
      <p:sp>
        <p:nvSpPr>
          <p:cNvPr id="6" name="Rectangle 5"/>
          <p:cNvSpPr/>
          <p:nvPr/>
        </p:nvSpPr>
        <p:spPr>
          <a:xfrm>
            <a:off x="1784385" y="933789"/>
            <a:ext cx="6043607" cy="461665"/>
          </a:xfrm>
          <a:prstGeom prst="rect">
            <a:avLst/>
          </a:prstGeom>
        </p:spPr>
        <p:txBody>
          <a:bodyPr wrap="square">
            <a:spAutoFit/>
          </a:bodyPr>
          <a:lstStyle/>
          <a:p>
            <a:r>
              <a:rPr lang="en-GB" sz="2400" dirty="0">
                <a:solidFill>
                  <a:schemeClr val="bg1"/>
                </a:solidFill>
              </a:rPr>
              <a:t>G</a:t>
            </a:r>
            <a:r>
              <a:rPr lang="tr-TR" sz="2400" dirty="0">
                <a:solidFill>
                  <a:schemeClr val="bg1"/>
                </a:solidFill>
              </a:rPr>
              <a:t>YNECOLOGIC CANCERS IN THE UNITED STATES</a:t>
            </a:r>
            <a:endParaRPr lang="en-GB" sz="2400" dirty="0">
              <a:solidFill>
                <a:schemeClr val="bg1"/>
              </a:solidFill>
            </a:endParaRPr>
          </a:p>
        </p:txBody>
      </p:sp>
      <p:sp>
        <p:nvSpPr>
          <p:cNvPr id="7" name="Rectangle 6"/>
          <p:cNvSpPr/>
          <p:nvPr/>
        </p:nvSpPr>
        <p:spPr>
          <a:xfrm>
            <a:off x="656821" y="2531504"/>
            <a:ext cx="7527702" cy="13442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GB" sz="1350">
              <a:solidFill>
                <a:schemeClr val="bg1"/>
              </a:solidFill>
            </a:endParaRPr>
          </a:p>
        </p:txBody>
      </p:sp>
    </p:spTree>
    <p:extLst>
      <p:ext uri="{BB962C8B-B14F-4D97-AF65-F5344CB8AC3E}">
        <p14:creationId xmlns:p14="http://schemas.microsoft.com/office/powerpoint/2010/main" val="25316553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Rectangle 2"/>
          <p:cNvSpPr>
            <a:spLocks noGrp="1" noChangeArrowheads="1"/>
          </p:cNvSpPr>
          <p:nvPr>
            <p:ph type="title"/>
          </p:nvPr>
        </p:nvSpPr>
        <p:spPr>
          <a:xfrm>
            <a:off x="2851059" y="342013"/>
            <a:ext cx="4159876" cy="857250"/>
          </a:xfrm>
        </p:spPr>
        <p:txBody>
          <a:bodyPr/>
          <a:lstStyle/>
          <a:p>
            <a:pPr marL="363474">
              <a:defRPr/>
            </a:pPr>
            <a:r>
              <a:rPr lang="tr-TR" dirty="0" smtClean="0">
                <a:solidFill>
                  <a:schemeClr val="bg1"/>
                </a:solidFill>
                <a:effectLst>
                  <a:outerShdw blurRad="38100" dist="38100" dir="2700000" algn="tl">
                    <a:srgbClr val="000000"/>
                  </a:outerShdw>
                </a:effectLst>
                <a:cs typeface="Arial" charset="0"/>
              </a:rPr>
              <a:t>Sonuç</a:t>
            </a:r>
            <a:endParaRPr lang="en-US" dirty="0" smtClean="0">
              <a:solidFill>
                <a:schemeClr val="bg1"/>
              </a:solidFill>
              <a:effectLst>
                <a:outerShdw blurRad="38100" dist="38100" dir="2700000" algn="tl">
                  <a:srgbClr val="000000"/>
                </a:outerShdw>
              </a:effectLst>
              <a:cs typeface="Arial" charset="0"/>
            </a:endParaRPr>
          </a:p>
        </p:txBody>
      </p:sp>
      <p:sp>
        <p:nvSpPr>
          <p:cNvPr id="69635" name="Rectangle 3"/>
          <p:cNvSpPr>
            <a:spLocks noGrp="1" noChangeArrowheads="1"/>
          </p:cNvSpPr>
          <p:nvPr>
            <p:ph sz="half" idx="1"/>
          </p:nvPr>
        </p:nvSpPr>
        <p:spPr>
          <a:xfrm>
            <a:off x="412124" y="1199263"/>
            <a:ext cx="8306873" cy="3706416"/>
          </a:xfrm>
        </p:spPr>
        <p:txBody>
          <a:bodyPr/>
          <a:lstStyle/>
          <a:p>
            <a:pPr eaLnBrk="1" hangingPunct="1">
              <a:spcAft>
                <a:spcPct val="30000"/>
              </a:spcAft>
              <a:buClr>
                <a:schemeClr val="tx1"/>
              </a:buClr>
            </a:pPr>
            <a:r>
              <a:rPr lang="tr-TR" altLang="tr-TR" dirty="0" smtClean="0">
                <a:solidFill>
                  <a:schemeClr val="bg1"/>
                </a:solidFill>
              </a:rPr>
              <a:t>Potansiyel gonadotoksik tedavi uygulanan hastalar  ve aileleri için doğurganlığın korunması büyük önem taşımaktadır </a:t>
            </a:r>
            <a:endParaRPr lang="en-US" altLang="tr-TR" dirty="0" smtClean="0">
              <a:solidFill>
                <a:schemeClr val="bg1"/>
              </a:solidFill>
            </a:endParaRPr>
          </a:p>
          <a:p>
            <a:pPr eaLnBrk="1" hangingPunct="1">
              <a:spcAft>
                <a:spcPct val="30000"/>
              </a:spcAft>
              <a:buClr>
                <a:schemeClr val="tx1"/>
              </a:buClr>
            </a:pPr>
            <a:r>
              <a:rPr lang="tr-TR" altLang="tr-TR" dirty="0" smtClean="0">
                <a:solidFill>
                  <a:schemeClr val="bg1"/>
                </a:solidFill>
              </a:rPr>
              <a:t>Hastalara fertilite koruma olasılıkları sunulmalıdır. </a:t>
            </a:r>
          </a:p>
          <a:p>
            <a:pPr eaLnBrk="1" hangingPunct="1">
              <a:spcAft>
                <a:spcPct val="30000"/>
              </a:spcAft>
              <a:buClr>
                <a:schemeClr val="tx1"/>
              </a:buClr>
            </a:pPr>
            <a:r>
              <a:rPr lang="tr-TR" altLang="tr-TR" dirty="0" smtClean="0">
                <a:solidFill>
                  <a:schemeClr val="bg1"/>
                </a:solidFill>
              </a:rPr>
              <a:t>Bu umut belkide sadece  hastalığın üstesinden gelmek için mücadeleye yardımcı olabilir </a:t>
            </a:r>
            <a:endParaRPr lang="en-US" altLang="tr-TR" dirty="0" smtClean="0">
              <a:solidFill>
                <a:schemeClr val="bg1"/>
              </a:solidFill>
            </a:endParaRPr>
          </a:p>
        </p:txBody>
      </p:sp>
    </p:spTree>
    <p:extLst>
      <p:ext uri="{BB962C8B-B14F-4D97-AF65-F5344CB8AC3E}">
        <p14:creationId xmlns:p14="http://schemas.microsoft.com/office/powerpoint/2010/main" val="1817905106"/>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ChangeArrowheads="1"/>
          </p:cNvSpPr>
          <p:nvPr/>
        </p:nvSpPr>
        <p:spPr bwMode="auto">
          <a:xfrm>
            <a:off x="859809" y="189909"/>
            <a:ext cx="7086600"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ctr">
              <a:defRPr sz="4400">
                <a:solidFill>
                  <a:schemeClr val="tx2"/>
                </a:solidFill>
                <a:latin typeface="Arial" panose="020B0604020202020204" pitchFamily="34" charset="0"/>
              </a:defRPr>
            </a:lvl1pPr>
            <a:lvl2pPr algn="ctr">
              <a:defRPr sz="4400">
                <a:solidFill>
                  <a:schemeClr val="tx2"/>
                </a:solidFill>
                <a:latin typeface="Arial" panose="020B0604020202020204" pitchFamily="34" charset="0"/>
              </a:defRPr>
            </a:lvl2pPr>
            <a:lvl3pPr algn="ctr">
              <a:defRPr sz="4400">
                <a:solidFill>
                  <a:schemeClr val="tx2"/>
                </a:solidFill>
                <a:latin typeface="Arial" panose="020B0604020202020204" pitchFamily="34" charset="0"/>
              </a:defRPr>
            </a:lvl3pPr>
            <a:lvl4pPr algn="ctr">
              <a:defRPr sz="4400">
                <a:solidFill>
                  <a:schemeClr val="tx2"/>
                </a:solidFill>
                <a:latin typeface="Arial" panose="020B0604020202020204" pitchFamily="34" charset="0"/>
              </a:defRPr>
            </a:lvl4pPr>
            <a:lvl5pPr algn="ctr">
              <a:defRPr sz="4400">
                <a:solidFill>
                  <a:schemeClr val="tx2"/>
                </a:solidFill>
                <a:latin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defRPr>
            </a:lvl9pPr>
          </a:lstStyle>
          <a:p>
            <a:r>
              <a:rPr lang="tr-TR" altLang="zh-TW" sz="2700" b="1" dirty="0">
                <a:solidFill>
                  <a:schemeClr val="bg1"/>
                </a:solidFill>
              </a:rPr>
              <a:t>FERTİLİTENİN KORUNMASINDA </a:t>
            </a:r>
            <a:br>
              <a:rPr lang="tr-TR" altLang="zh-TW" sz="2700" b="1" dirty="0">
                <a:solidFill>
                  <a:schemeClr val="bg1"/>
                </a:solidFill>
              </a:rPr>
            </a:br>
            <a:r>
              <a:rPr lang="tr-TR" altLang="zh-TW" sz="2700" b="1" dirty="0">
                <a:solidFill>
                  <a:schemeClr val="bg1"/>
                </a:solidFill>
              </a:rPr>
              <a:t>YÖNTEM SEÇİMİ</a:t>
            </a:r>
            <a:endParaRPr lang="en-US" altLang="zh-TW" sz="2700" b="1" dirty="0">
              <a:solidFill>
                <a:schemeClr val="bg1"/>
              </a:solidFill>
              <a:latin typeface="新細明體" pitchFamily="18" charset="-120"/>
              <a:ea typeface="新細明體" pitchFamily="18" charset="-120"/>
            </a:endParaRPr>
          </a:p>
        </p:txBody>
      </p:sp>
      <p:sp>
        <p:nvSpPr>
          <p:cNvPr id="2053" name="Rectangle 5"/>
          <p:cNvSpPr>
            <a:spLocks noChangeArrowheads="1"/>
          </p:cNvSpPr>
          <p:nvPr/>
        </p:nvSpPr>
        <p:spPr bwMode="auto">
          <a:xfrm>
            <a:off x="477672" y="1113239"/>
            <a:ext cx="8666328" cy="39256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fontAlgn="base">
              <a:spcBef>
                <a:spcPct val="20000"/>
              </a:spcBef>
              <a:spcAft>
                <a:spcPct val="0"/>
              </a:spcAft>
              <a:buChar char="»"/>
              <a:defRPr sz="2000">
                <a:solidFill>
                  <a:schemeClr val="tx1"/>
                </a:solidFill>
                <a:latin typeface="Arial" panose="020B0604020202020204" pitchFamily="34" charset="0"/>
              </a:defRPr>
            </a:lvl6pPr>
            <a:lvl7pPr marL="2971800" indent="-228600" fontAlgn="base">
              <a:spcBef>
                <a:spcPct val="20000"/>
              </a:spcBef>
              <a:spcAft>
                <a:spcPct val="0"/>
              </a:spcAft>
              <a:buChar char="»"/>
              <a:defRPr sz="2000">
                <a:solidFill>
                  <a:schemeClr val="tx1"/>
                </a:solidFill>
                <a:latin typeface="Arial" panose="020B0604020202020204" pitchFamily="34" charset="0"/>
              </a:defRPr>
            </a:lvl7pPr>
            <a:lvl8pPr marL="3429000" indent="-228600" fontAlgn="base">
              <a:spcBef>
                <a:spcPct val="20000"/>
              </a:spcBef>
              <a:spcAft>
                <a:spcPct val="0"/>
              </a:spcAft>
              <a:buChar char="»"/>
              <a:defRPr sz="2000">
                <a:solidFill>
                  <a:schemeClr val="tx1"/>
                </a:solidFill>
                <a:latin typeface="Arial" panose="020B0604020202020204" pitchFamily="34" charset="0"/>
              </a:defRPr>
            </a:lvl8pPr>
            <a:lvl9pPr marL="3886200" indent="-228600" fontAlgn="base">
              <a:spcBef>
                <a:spcPct val="20000"/>
              </a:spcBef>
              <a:spcAft>
                <a:spcPct val="0"/>
              </a:spcAft>
              <a:buChar char="»"/>
              <a:defRPr sz="2000">
                <a:solidFill>
                  <a:schemeClr val="tx1"/>
                </a:solidFill>
                <a:latin typeface="Arial" panose="020B0604020202020204" pitchFamily="34" charset="0"/>
              </a:defRPr>
            </a:lvl9pPr>
          </a:lstStyle>
          <a:p>
            <a:pPr>
              <a:lnSpc>
                <a:spcPct val="150000"/>
              </a:lnSpc>
            </a:pPr>
            <a:r>
              <a:rPr lang="tr-TR" altLang="zh-TW" sz="2100" dirty="0" smtClean="0">
                <a:solidFill>
                  <a:schemeClr val="bg1"/>
                </a:solidFill>
                <a:ea typeface="新細明體" pitchFamily="18" charset="-120"/>
              </a:rPr>
              <a:t>Hastanın yaşı</a:t>
            </a:r>
            <a:endParaRPr lang="en-US" altLang="zh-TW" sz="2100" dirty="0" smtClean="0">
              <a:solidFill>
                <a:schemeClr val="bg1"/>
              </a:solidFill>
              <a:ea typeface="新細明體" pitchFamily="18" charset="-120"/>
            </a:endParaRPr>
          </a:p>
          <a:p>
            <a:pPr>
              <a:lnSpc>
                <a:spcPct val="150000"/>
              </a:lnSpc>
            </a:pPr>
            <a:r>
              <a:rPr lang="tr-TR" altLang="zh-TW" sz="2100" dirty="0" smtClean="0">
                <a:solidFill>
                  <a:schemeClr val="bg1"/>
                </a:solidFill>
              </a:rPr>
              <a:t>Kanser </a:t>
            </a:r>
            <a:r>
              <a:rPr lang="tr-TR" altLang="zh-TW" sz="2100" dirty="0">
                <a:solidFill>
                  <a:schemeClr val="bg1"/>
                </a:solidFill>
              </a:rPr>
              <a:t>tedavisi için önerilen tedavinin </a:t>
            </a:r>
            <a:r>
              <a:rPr lang="tr-TR" altLang="zh-TW" sz="2100" dirty="0" smtClean="0">
                <a:solidFill>
                  <a:schemeClr val="bg1"/>
                </a:solidFill>
              </a:rPr>
              <a:t>infertilite </a:t>
            </a:r>
            <a:r>
              <a:rPr lang="tr-TR" altLang="zh-TW" sz="2100" dirty="0">
                <a:solidFill>
                  <a:schemeClr val="bg1"/>
                </a:solidFill>
              </a:rPr>
              <a:t>riski</a:t>
            </a:r>
            <a:endParaRPr lang="en-US" altLang="zh-TW" sz="2100" dirty="0">
              <a:solidFill>
                <a:schemeClr val="bg1"/>
              </a:solidFill>
              <a:ea typeface="新細明體" pitchFamily="18" charset="-120"/>
            </a:endParaRPr>
          </a:p>
          <a:p>
            <a:pPr>
              <a:lnSpc>
                <a:spcPct val="150000"/>
              </a:lnSpc>
            </a:pPr>
            <a:r>
              <a:rPr lang="tr-TR" altLang="zh-TW" sz="2100" dirty="0">
                <a:solidFill>
                  <a:schemeClr val="bg1"/>
                </a:solidFill>
              </a:rPr>
              <a:t>Hastalığın tedavi sonrası tahmini gidişatı</a:t>
            </a:r>
            <a:endParaRPr lang="en-US" altLang="zh-TW" sz="2100" dirty="0">
              <a:solidFill>
                <a:schemeClr val="bg1"/>
              </a:solidFill>
              <a:ea typeface="新細明體" pitchFamily="18" charset="-120"/>
            </a:endParaRPr>
          </a:p>
          <a:p>
            <a:pPr>
              <a:lnSpc>
                <a:spcPct val="150000"/>
              </a:lnSpc>
            </a:pPr>
            <a:r>
              <a:rPr lang="tr-TR" altLang="zh-TW" sz="2100" dirty="0">
                <a:solidFill>
                  <a:schemeClr val="bg1"/>
                </a:solidFill>
              </a:rPr>
              <a:t>Tedavinin gecikmesinin tahmini riski</a:t>
            </a:r>
            <a:endParaRPr lang="en-US" altLang="zh-TW" sz="2100" dirty="0">
              <a:solidFill>
                <a:schemeClr val="bg1"/>
              </a:solidFill>
              <a:ea typeface="新細明體" pitchFamily="18" charset="-120"/>
            </a:endParaRPr>
          </a:p>
          <a:p>
            <a:pPr>
              <a:lnSpc>
                <a:spcPct val="150000"/>
              </a:lnSpc>
            </a:pPr>
            <a:r>
              <a:rPr lang="tr-TR" altLang="zh-TW" sz="2100" dirty="0" smtClean="0">
                <a:solidFill>
                  <a:schemeClr val="bg1"/>
                </a:solidFill>
              </a:rPr>
              <a:t>Tedavide </a:t>
            </a:r>
            <a:r>
              <a:rPr lang="tr-TR" altLang="zh-TW" sz="2100" dirty="0">
                <a:solidFill>
                  <a:schemeClr val="bg1"/>
                </a:solidFill>
              </a:rPr>
              <a:t>kullanılacak hormonların hastalığa </a:t>
            </a:r>
            <a:r>
              <a:rPr lang="tr-TR" altLang="zh-TW" sz="2100" dirty="0" smtClean="0">
                <a:solidFill>
                  <a:schemeClr val="bg1"/>
                </a:solidFill>
              </a:rPr>
              <a:t>etkisi</a:t>
            </a:r>
          </a:p>
          <a:p>
            <a:pPr>
              <a:lnSpc>
                <a:spcPct val="150000"/>
              </a:lnSpc>
            </a:pPr>
            <a:r>
              <a:rPr lang="tr-TR" altLang="zh-TW" sz="2100" dirty="0" smtClean="0">
                <a:solidFill>
                  <a:schemeClr val="bg1"/>
                </a:solidFill>
                <a:ea typeface="新細明體" pitchFamily="18" charset="-120"/>
              </a:rPr>
              <a:t>Uygulanacak yöntemin maliyeti</a:t>
            </a:r>
            <a:endParaRPr lang="en-US" altLang="zh-TW" sz="2100" dirty="0">
              <a:solidFill>
                <a:schemeClr val="bg1"/>
              </a:solidFill>
              <a:ea typeface="新細明體" pitchFamily="18" charset="-120"/>
            </a:endParaRPr>
          </a:p>
          <a:p>
            <a:pPr>
              <a:lnSpc>
                <a:spcPct val="150000"/>
              </a:lnSpc>
            </a:pPr>
            <a:r>
              <a:rPr lang="tr-TR" altLang="zh-TW" sz="2100" dirty="0">
                <a:solidFill>
                  <a:schemeClr val="bg1"/>
                </a:solidFill>
              </a:rPr>
              <a:t>Alınan herhangi bir dokunun veya hücrenin hastalık geçtikten sonra tekrar transferinde hastalığın tekrarlamasına neden olması </a:t>
            </a:r>
            <a:r>
              <a:rPr lang="tr-TR" altLang="zh-TW" sz="2100" dirty="0" smtClean="0">
                <a:solidFill>
                  <a:schemeClr val="bg1"/>
                </a:solidFill>
              </a:rPr>
              <a:t>ihtimali</a:t>
            </a:r>
          </a:p>
        </p:txBody>
      </p:sp>
    </p:spTree>
    <p:extLst>
      <p:ext uri="{BB962C8B-B14F-4D97-AF65-F5344CB8AC3E}">
        <p14:creationId xmlns:p14="http://schemas.microsoft.com/office/powerpoint/2010/main" val="32938198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4"/>
          <p:cNvPicPr>
            <a:picLocks noChangeAspect="1" noChangeArrowheads="1"/>
          </p:cNvPicPr>
          <p:nvPr/>
        </p:nvPicPr>
        <p:blipFill>
          <a:blip r:embed="rId2">
            <a:extLst>
              <a:ext uri="{28A0092B-C50C-407E-A947-70E740481C1C}">
                <a14:useLocalDpi xmlns:a14="http://schemas.microsoft.com/office/drawing/2010/main" val="0"/>
              </a:ext>
            </a:extLst>
          </a:blip>
          <a:srcRect l="23024" t="34509" r="21182" b="11131"/>
          <a:stretch>
            <a:fillRect/>
          </a:stretch>
        </p:blipFill>
        <p:spPr bwMode="auto">
          <a:xfrm>
            <a:off x="1231338" y="1157964"/>
            <a:ext cx="6740685" cy="5068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708688"/>
                  </a:outerShdw>
                </a:effectLst>
              </a14:hiddenEffects>
            </a:ext>
          </a:extLst>
        </p:spPr>
      </p:pic>
      <p:sp>
        <p:nvSpPr>
          <p:cNvPr id="71683" name="Text Box 5"/>
          <p:cNvSpPr txBox="1">
            <a:spLocks noChangeArrowheads="1"/>
          </p:cNvSpPr>
          <p:nvPr/>
        </p:nvSpPr>
        <p:spPr bwMode="auto">
          <a:xfrm>
            <a:off x="257578" y="145677"/>
            <a:ext cx="8731876"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tr-TR" altLang="tr-TR" sz="2400" dirty="0">
                <a:solidFill>
                  <a:schemeClr val="accent4">
                    <a:lumMod val="60000"/>
                    <a:lumOff val="40000"/>
                  </a:schemeClr>
                </a:solidFill>
              </a:rPr>
              <a:t>KANSER </a:t>
            </a:r>
            <a:r>
              <a:rPr lang="tr-TR" altLang="tr-TR" sz="2400" dirty="0" smtClean="0">
                <a:solidFill>
                  <a:schemeClr val="accent4">
                    <a:lumMod val="60000"/>
                    <a:lumOff val="40000"/>
                  </a:schemeClr>
                </a:solidFill>
              </a:rPr>
              <a:t>TEDAVİSİ </a:t>
            </a:r>
            <a:r>
              <a:rPr lang="tr-TR" altLang="tr-TR" sz="2400" dirty="0">
                <a:solidFill>
                  <a:schemeClr val="accent4">
                    <a:lumMod val="60000"/>
                    <a:lumOff val="40000"/>
                  </a:schemeClr>
                </a:solidFill>
              </a:rPr>
              <a:t>SONRASI </a:t>
            </a:r>
            <a:r>
              <a:rPr lang="tr-TR" altLang="tr-TR" sz="2400" dirty="0" smtClean="0">
                <a:solidFill>
                  <a:schemeClr val="accent4">
                    <a:lumMod val="60000"/>
                    <a:lumOff val="40000"/>
                  </a:schemeClr>
                </a:solidFill>
              </a:rPr>
              <a:t>HASTANIZIN DOĞURGANLIĞI</a:t>
            </a:r>
            <a:endParaRPr lang="tr-TR" altLang="tr-TR" sz="2400" dirty="0">
              <a:solidFill>
                <a:schemeClr val="accent4">
                  <a:lumMod val="60000"/>
                  <a:lumOff val="40000"/>
                </a:schemeClr>
              </a:solidFill>
            </a:endParaRPr>
          </a:p>
          <a:p>
            <a:pPr algn="ctr" eaLnBrk="1" hangingPunct="1">
              <a:spcBef>
                <a:spcPct val="0"/>
              </a:spcBef>
              <a:buFontTx/>
              <a:buNone/>
            </a:pPr>
            <a:r>
              <a:rPr lang="tr-TR" altLang="tr-TR" sz="2400" dirty="0" smtClean="0">
                <a:solidFill>
                  <a:schemeClr val="accent4">
                    <a:lumMod val="60000"/>
                    <a:lumOff val="40000"/>
                  </a:schemeClr>
                </a:solidFill>
              </a:rPr>
              <a:t>TEDAVİ </a:t>
            </a:r>
            <a:r>
              <a:rPr lang="tr-TR" altLang="tr-TR" sz="2400" dirty="0">
                <a:solidFill>
                  <a:schemeClr val="accent4">
                    <a:lumMod val="60000"/>
                    <a:lumOff val="40000"/>
                  </a:schemeClr>
                </a:solidFill>
              </a:rPr>
              <a:t>ÖNCESİ VERECEĞİNİZ </a:t>
            </a:r>
          </a:p>
          <a:p>
            <a:pPr algn="ctr" eaLnBrk="1" hangingPunct="1">
              <a:spcBef>
                <a:spcPct val="0"/>
              </a:spcBef>
              <a:buFontTx/>
              <a:buNone/>
            </a:pPr>
            <a:r>
              <a:rPr lang="tr-TR" altLang="tr-TR" sz="2400" dirty="0">
                <a:solidFill>
                  <a:schemeClr val="accent4">
                    <a:lumMod val="60000"/>
                    <a:lumOff val="40000"/>
                  </a:schemeClr>
                </a:solidFill>
              </a:rPr>
              <a:t>KARARA </a:t>
            </a:r>
            <a:r>
              <a:rPr lang="tr-TR" altLang="tr-TR" sz="2400" dirty="0" smtClean="0">
                <a:solidFill>
                  <a:schemeClr val="accent4">
                    <a:lumMod val="60000"/>
                    <a:lumOff val="40000"/>
                  </a:schemeClr>
                </a:solidFill>
              </a:rPr>
              <a:t>BAĞLI OLABİLİR</a:t>
            </a:r>
            <a:endParaRPr lang="tr-TR" altLang="tr-TR" sz="2400" dirty="0">
              <a:solidFill>
                <a:schemeClr val="accent4">
                  <a:lumMod val="60000"/>
                  <a:lumOff val="40000"/>
                </a:schemeClr>
              </a:solidFill>
            </a:endParaRPr>
          </a:p>
        </p:txBody>
      </p:sp>
      <p:sp>
        <p:nvSpPr>
          <p:cNvPr id="71684" name="Text Box 6"/>
          <p:cNvSpPr txBox="1">
            <a:spLocks noChangeArrowheads="1"/>
          </p:cNvSpPr>
          <p:nvPr/>
        </p:nvSpPr>
        <p:spPr bwMode="auto">
          <a:xfrm rot="19798973">
            <a:off x="-25706" y="3028310"/>
            <a:ext cx="9298443"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tr-TR" altLang="tr-TR" sz="3600" dirty="0">
                <a:solidFill>
                  <a:schemeClr val="bg1"/>
                </a:solidFill>
              </a:rPr>
              <a:t>ZAMAN MAKİNESİ HENÜZ İCAT EDİLMEDİ</a:t>
            </a:r>
          </a:p>
        </p:txBody>
      </p:sp>
    </p:spTree>
    <p:extLst>
      <p:ext uri="{BB962C8B-B14F-4D97-AF65-F5344CB8AC3E}">
        <p14:creationId xmlns:p14="http://schemas.microsoft.com/office/powerpoint/2010/main" val="433865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xfrm>
            <a:off x="463639" y="344360"/>
            <a:ext cx="8075054" cy="857251"/>
          </a:xfrm>
        </p:spPr>
        <p:txBody>
          <a:bodyPr>
            <a:noAutofit/>
          </a:bodyPr>
          <a:lstStyle/>
          <a:p>
            <a:pPr marL="628650" indent="-628650"/>
            <a:r>
              <a:rPr lang="tr-TR" altLang="tr-TR" sz="4000" dirty="0">
                <a:solidFill>
                  <a:schemeClr val="bg1"/>
                </a:solidFill>
              </a:rPr>
              <a:t>Hastaların Fertilite Korumasına Bakışı</a:t>
            </a:r>
          </a:p>
        </p:txBody>
      </p:sp>
      <p:sp>
        <p:nvSpPr>
          <p:cNvPr id="67587" name="Rectangle 3"/>
          <p:cNvSpPr>
            <a:spLocks noGrp="1" noChangeArrowheads="1"/>
          </p:cNvSpPr>
          <p:nvPr>
            <p:ph idx="1"/>
          </p:nvPr>
        </p:nvSpPr>
        <p:spPr>
          <a:xfrm>
            <a:off x="360608" y="1208753"/>
            <a:ext cx="8384147" cy="3878401"/>
          </a:xfrm>
        </p:spPr>
        <p:txBody>
          <a:bodyPr>
            <a:noAutofit/>
          </a:bodyPr>
          <a:lstStyle/>
          <a:p>
            <a:pPr eaLnBrk="1" hangingPunct="1">
              <a:lnSpc>
                <a:spcPct val="90000"/>
              </a:lnSpc>
            </a:pPr>
            <a:r>
              <a:rPr lang="tr-TR" altLang="tr-TR" sz="2400" dirty="0">
                <a:solidFill>
                  <a:schemeClr val="bg1"/>
                </a:solidFill>
              </a:rPr>
              <a:t>Kanseri atlatan bir çok hasta, ilerdeki ciddi tehlikelere rağmen nesillerinin devamını istemektedir.</a:t>
            </a:r>
          </a:p>
          <a:p>
            <a:pPr eaLnBrk="1" hangingPunct="1">
              <a:lnSpc>
                <a:spcPct val="90000"/>
              </a:lnSpc>
            </a:pPr>
            <a:r>
              <a:rPr lang="tr-TR" altLang="tr-TR" sz="2400" dirty="0">
                <a:solidFill>
                  <a:schemeClr val="bg1"/>
                </a:solidFill>
              </a:rPr>
              <a:t>Kanseri atlatanlarda yapılan gözlemler, kanser terapisi yüzünden infertil olanların yüksek duygusal çöküntüye girme riski olduğunu göstermiştir.</a:t>
            </a:r>
          </a:p>
          <a:p>
            <a:pPr eaLnBrk="1" hangingPunct="1">
              <a:lnSpc>
                <a:spcPct val="90000"/>
              </a:lnSpc>
            </a:pPr>
            <a:r>
              <a:rPr lang="tr-TR" altLang="tr-TR" sz="2400" dirty="0">
                <a:solidFill>
                  <a:schemeClr val="bg1"/>
                </a:solidFill>
              </a:rPr>
              <a:t>Çocuklarda özellikle: İleride yaşayacakları fertilite bozuklukları çocuklar için idraki zor bir durumdur  fakat erişkin olduklarında travmatik etki yaratması söz konusu olabilir.</a:t>
            </a:r>
          </a:p>
          <a:p>
            <a:pPr eaLnBrk="1" hangingPunct="1">
              <a:lnSpc>
                <a:spcPct val="90000"/>
              </a:lnSpc>
            </a:pPr>
            <a:r>
              <a:rPr lang="tr-TR" altLang="tr-TR" sz="2400" dirty="0">
                <a:solidFill>
                  <a:schemeClr val="bg1"/>
                </a:solidFill>
              </a:rPr>
              <a:t>Bu sebeplerden </a:t>
            </a:r>
            <a:r>
              <a:rPr lang="en-GB" altLang="tr-TR" sz="2400" dirty="0" err="1">
                <a:solidFill>
                  <a:schemeClr val="bg1"/>
                </a:solidFill>
              </a:rPr>
              <a:t>baz</a:t>
            </a:r>
            <a:r>
              <a:rPr lang="tr-TR" altLang="tr-TR" sz="2400" dirty="0">
                <a:solidFill>
                  <a:schemeClr val="bg1"/>
                </a:solidFill>
              </a:rPr>
              <a:t>ı</a:t>
            </a:r>
            <a:r>
              <a:rPr lang="en-GB" altLang="tr-TR" sz="2400" dirty="0">
                <a:solidFill>
                  <a:schemeClr val="bg1"/>
                </a:solidFill>
              </a:rPr>
              <a:t> </a:t>
            </a:r>
            <a:r>
              <a:rPr lang="tr-TR" altLang="tr-TR" sz="2400" dirty="0">
                <a:solidFill>
                  <a:schemeClr val="bg1"/>
                </a:solidFill>
              </a:rPr>
              <a:t>hastalar fertiliteyi etlileyen komplikasyonları engellemek için daha az etkili olan tedavi stratejilerini </a:t>
            </a:r>
            <a:r>
              <a:rPr lang="en-GB" altLang="tr-TR" sz="2400" dirty="0">
                <a:solidFill>
                  <a:schemeClr val="bg1"/>
                </a:solidFill>
              </a:rPr>
              <a:t>se</a:t>
            </a:r>
            <a:r>
              <a:rPr lang="tr-TR" altLang="tr-TR" sz="2400" dirty="0">
                <a:solidFill>
                  <a:schemeClr val="bg1"/>
                </a:solidFill>
              </a:rPr>
              <a:t>ç</a:t>
            </a:r>
            <a:r>
              <a:rPr lang="en-GB" altLang="tr-TR" sz="2400" dirty="0" err="1">
                <a:solidFill>
                  <a:schemeClr val="bg1"/>
                </a:solidFill>
              </a:rPr>
              <a:t>mektedir</a:t>
            </a:r>
            <a:r>
              <a:rPr lang="tr-TR" altLang="tr-TR" sz="2400" dirty="0">
                <a:solidFill>
                  <a:schemeClr val="bg1"/>
                </a:solidFill>
              </a:rPr>
              <a:t>.</a:t>
            </a:r>
          </a:p>
        </p:txBody>
      </p:sp>
    </p:spTree>
    <p:extLst>
      <p:ext uri="{BB962C8B-B14F-4D97-AF65-F5344CB8AC3E}">
        <p14:creationId xmlns:p14="http://schemas.microsoft.com/office/powerpoint/2010/main" val="42941809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356613" y="1425415"/>
            <a:ext cx="3955256" cy="4562475"/>
          </a:xfrm>
        </p:spPr>
      </p:pic>
      <p:sp>
        <p:nvSpPr>
          <p:cNvPr id="3" name="Title 1"/>
          <p:cNvSpPr>
            <a:spLocks noGrp="1"/>
          </p:cNvSpPr>
          <p:nvPr>
            <p:ph type="title"/>
          </p:nvPr>
        </p:nvSpPr>
        <p:spPr>
          <a:xfrm>
            <a:off x="245654" y="319926"/>
            <a:ext cx="8615967" cy="710384"/>
          </a:xfrm>
        </p:spPr>
        <p:txBody>
          <a:bodyPr>
            <a:normAutofit/>
          </a:bodyPr>
          <a:lstStyle/>
          <a:p>
            <a:pPr>
              <a:lnSpc>
                <a:spcPts val="2000"/>
              </a:lnSpc>
            </a:pPr>
            <a:r>
              <a:rPr lang="en-US" altLang="en-US" dirty="0" smtClean="0">
                <a:solidFill>
                  <a:schemeClr val="bg1"/>
                </a:solidFill>
              </a:rPr>
              <a:t> </a:t>
            </a:r>
            <a:r>
              <a:rPr lang="en-US" altLang="en-US" sz="1800" dirty="0">
                <a:solidFill>
                  <a:schemeClr val="bg1"/>
                </a:solidFill>
              </a:rPr>
              <a:t>Whether or not a woman receives counseling for fertility preservation relates not only to her type of cancer and</a:t>
            </a:r>
            <a:r>
              <a:rPr lang="tr-TR" altLang="en-US" sz="1800" dirty="0">
                <a:solidFill>
                  <a:schemeClr val="bg1"/>
                </a:solidFill>
              </a:rPr>
              <a:t> </a:t>
            </a:r>
            <a:r>
              <a:rPr lang="en-US" altLang="en-US" sz="1800" dirty="0">
                <a:solidFill>
                  <a:schemeClr val="bg1"/>
                </a:solidFill>
              </a:rPr>
              <a:t>cancer stage, but also to her </a:t>
            </a:r>
            <a:r>
              <a:rPr lang="tr-TR" altLang="en-US" sz="1800" dirty="0">
                <a:solidFill>
                  <a:schemeClr val="bg1"/>
                </a:solidFill>
              </a:rPr>
              <a:t>a</a:t>
            </a:r>
            <a:r>
              <a:rPr lang="en-US" altLang="en-US" sz="1800" dirty="0" err="1" smtClean="0">
                <a:solidFill>
                  <a:schemeClr val="bg1"/>
                </a:solidFill>
              </a:rPr>
              <a:t>ge</a:t>
            </a:r>
            <a:r>
              <a:rPr lang="en-US" altLang="en-US" sz="1800" dirty="0">
                <a:solidFill>
                  <a:schemeClr val="bg1"/>
                </a:solidFill>
              </a:rPr>
              <a:t>, race, and marital status.</a:t>
            </a:r>
            <a:r>
              <a:rPr lang="en-US" altLang="en-US" dirty="0" smtClean="0">
                <a:solidFill>
                  <a:schemeClr val="bg1"/>
                </a:solidFill>
              </a:rPr>
              <a:t> </a:t>
            </a:r>
            <a:endParaRPr lang="tr-TR" altLang="en-US" dirty="0" smtClean="0">
              <a:solidFill>
                <a:schemeClr val="bg1"/>
              </a:solidFill>
            </a:endParaRPr>
          </a:p>
        </p:txBody>
      </p:sp>
      <p:sp>
        <p:nvSpPr>
          <p:cNvPr id="4" name="Rectangle 3"/>
          <p:cNvSpPr>
            <a:spLocks noChangeArrowheads="1"/>
          </p:cNvSpPr>
          <p:nvPr/>
        </p:nvSpPr>
        <p:spPr bwMode="auto">
          <a:xfrm>
            <a:off x="6220411" y="1134858"/>
            <a:ext cx="2344040"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tr-TR" altLang="en-US" sz="1350" b="1" dirty="0">
                <a:solidFill>
                  <a:schemeClr val="bg1"/>
                </a:solidFill>
                <a:latin typeface="Times New Roman" panose="02020603050405020304" pitchFamily="18" charset="0"/>
              </a:rPr>
              <a:t>Lawson AK et al 2014 ASRM</a:t>
            </a:r>
            <a:endParaRPr lang="tr-TR" altLang="en-US" sz="1350" dirty="0">
              <a:solidFill>
                <a:schemeClr val="bg1"/>
              </a:solidFill>
            </a:endParaRPr>
          </a:p>
        </p:txBody>
      </p:sp>
      <p:sp>
        <p:nvSpPr>
          <p:cNvPr id="5" name="Content Placeholder 2"/>
          <p:cNvSpPr txBox="1">
            <a:spLocks/>
          </p:cNvSpPr>
          <p:nvPr/>
        </p:nvSpPr>
        <p:spPr>
          <a:xfrm>
            <a:off x="5579109" y="5997415"/>
            <a:ext cx="3626644" cy="5619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1050" dirty="0" smtClean="0">
                <a:solidFill>
                  <a:srgbClr val="FFFF00"/>
                </a:solidFill>
              </a:rPr>
              <a:t>Sheryl Plant, PR Manager at Breast Cancer Care</a:t>
            </a:r>
            <a:r>
              <a:rPr lang="tr-TR" altLang="en-US" sz="1050" dirty="0" smtClean="0">
                <a:solidFill>
                  <a:srgbClr val="FFFF00"/>
                </a:solidFill>
              </a:rPr>
              <a:t> 2014</a:t>
            </a:r>
            <a:endParaRPr lang="tr-TR" altLang="en-US" sz="1050" dirty="0">
              <a:solidFill>
                <a:srgbClr val="FFFF00"/>
              </a:solidFill>
            </a:endParaRPr>
          </a:p>
        </p:txBody>
      </p:sp>
      <p:pic>
        <p:nvPicPr>
          <p:cNvPr id="6" name="Picture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659376" y="3716177"/>
            <a:ext cx="5122069" cy="2271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551426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1412852" y="415478"/>
            <a:ext cx="6086475" cy="1390650"/>
          </a:xfrm>
          <a:prstGeom prst="rect">
            <a:avLst/>
          </a:prstGeom>
        </p:spPr>
      </p:pic>
      <p:pic>
        <p:nvPicPr>
          <p:cNvPr id="7" name="Picture 6"/>
          <p:cNvPicPr>
            <a:picLocks noChangeAspect="1"/>
          </p:cNvPicPr>
          <p:nvPr/>
        </p:nvPicPr>
        <p:blipFill>
          <a:blip r:embed="rId3"/>
          <a:stretch>
            <a:fillRect/>
          </a:stretch>
        </p:blipFill>
        <p:spPr>
          <a:xfrm>
            <a:off x="932244" y="2176531"/>
            <a:ext cx="7640994" cy="2256150"/>
          </a:xfrm>
          <a:prstGeom prst="rect">
            <a:avLst/>
          </a:prstGeom>
        </p:spPr>
      </p:pic>
    </p:spTree>
    <p:extLst>
      <p:ext uri="{BB962C8B-B14F-4D97-AF65-F5344CB8AC3E}">
        <p14:creationId xmlns:p14="http://schemas.microsoft.com/office/powerpoint/2010/main" val="25582220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IMG_298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0" y="14426"/>
            <a:ext cx="9144000" cy="6843574"/>
          </a:xfrm>
          <a:prstGeom prst="rect">
            <a:avLst/>
          </a:prstGeom>
        </p:spPr>
      </p:pic>
      <p:sp>
        <p:nvSpPr>
          <p:cNvPr id="118786" name="Rectangle 2"/>
          <p:cNvSpPr>
            <a:spLocks noGrp="1" noChangeArrowheads="1"/>
          </p:cNvSpPr>
          <p:nvPr>
            <p:ph type="title"/>
          </p:nvPr>
        </p:nvSpPr>
        <p:spPr>
          <a:xfrm>
            <a:off x="553792" y="1052513"/>
            <a:ext cx="7150759" cy="1048941"/>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algn="ctr" eaLnBrk="1" hangingPunct="1"/>
            <a:r>
              <a:rPr lang="tr-TR" altLang="tr-TR" sz="2800" b="1" dirty="0">
                <a:solidFill>
                  <a:schemeClr val="bg1"/>
                </a:solidFill>
              </a:rPr>
              <a:t>KADIN HASTALARDA </a:t>
            </a:r>
            <a:br>
              <a:rPr lang="tr-TR" altLang="tr-TR" sz="2800" b="1" dirty="0">
                <a:solidFill>
                  <a:schemeClr val="bg1"/>
                </a:solidFill>
              </a:rPr>
            </a:br>
            <a:r>
              <a:rPr lang="tr-TR" altLang="tr-TR" sz="2800" b="1" dirty="0">
                <a:solidFill>
                  <a:schemeClr val="bg1"/>
                </a:solidFill>
              </a:rPr>
              <a:t>FERTİLİTENİN KORUNMASINDA KULLANILAN </a:t>
            </a:r>
            <a:br>
              <a:rPr lang="tr-TR" altLang="tr-TR" sz="2800" b="1" dirty="0">
                <a:solidFill>
                  <a:schemeClr val="bg1"/>
                </a:solidFill>
              </a:rPr>
            </a:br>
            <a:r>
              <a:rPr lang="tr-TR" altLang="tr-TR" sz="2800" b="1" dirty="0" smtClean="0">
                <a:solidFill>
                  <a:schemeClr val="bg1"/>
                </a:solidFill>
              </a:rPr>
              <a:t>GÜNCEL LABORATUAR </a:t>
            </a:r>
            <a:r>
              <a:rPr lang="tr-TR" altLang="tr-TR" sz="2800" b="1" dirty="0">
                <a:solidFill>
                  <a:schemeClr val="bg1"/>
                </a:solidFill>
              </a:rPr>
              <a:t>YÖNTEMLERİ</a:t>
            </a:r>
          </a:p>
        </p:txBody>
      </p:sp>
      <p:sp>
        <p:nvSpPr>
          <p:cNvPr id="118787" name="Rectangle 3"/>
          <p:cNvSpPr>
            <a:spLocks noGrp="1"/>
          </p:cNvSpPr>
          <p:nvPr>
            <p:ph idx="1"/>
          </p:nvPr>
        </p:nvSpPr>
        <p:spPr>
          <a:xfrm>
            <a:off x="1686897" y="2253637"/>
            <a:ext cx="6172200" cy="3394472"/>
          </a:xfrm>
        </p:spPr>
        <p:txBody>
          <a:bodyPr/>
          <a:lstStyle/>
          <a:p>
            <a:pPr marL="477441" indent="-428625">
              <a:buClr>
                <a:schemeClr val="tx1"/>
              </a:buClr>
              <a:buFont typeface="Wingdings 2" panose="05020102010507070707" pitchFamily="18" charset="2"/>
              <a:buAutoNum type="arabicPeriod"/>
            </a:pPr>
            <a:r>
              <a:rPr lang="tr-TR" altLang="tr-TR" dirty="0" smtClean="0">
                <a:solidFill>
                  <a:schemeClr val="bg1"/>
                </a:solidFill>
              </a:rPr>
              <a:t>Tüm overin dondurulması</a:t>
            </a:r>
          </a:p>
          <a:p>
            <a:pPr marL="477441" indent="-428625">
              <a:buClr>
                <a:schemeClr val="tx1"/>
              </a:buClr>
              <a:buFont typeface="Wingdings 2" panose="05020102010507070707" pitchFamily="18" charset="2"/>
              <a:buAutoNum type="arabicPeriod"/>
            </a:pPr>
            <a:r>
              <a:rPr lang="tr-TR" altLang="tr-TR" dirty="0" smtClean="0">
                <a:solidFill>
                  <a:schemeClr val="bg1"/>
                </a:solidFill>
              </a:rPr>
              <a:t>Oosit dondurulması</a:t>
            </a:r>
          </a:p>
          <a:p>
            <a:pPr marL="477441" indent="-428625">
              <a:buClr>
                <a:schemeClr val="tx1"/>
              </a:buClr>
              <a:buFont typeface="Wingdings 2" panose="05020102010507070707" pitchFamily="18" charset="2"/>
              <a:buAutoNum type="arabicPeriod"/>
            </a:pPr>
            <a:r>
              <a:rPr lang="tr-TR" altLang="tr-TR" dirty="0" smtClean="0">
                <a:solidFill>
                  <a:schemeClr val="bg1"/>
                </a:solidFill>
              </a:rPr>
              <a:t>Embriyo dondurulması</a:t>
            </a:r>
          </a:p>
          <a:p>
            <a:pPr marL="477441" indent="-428625">
              <a:buClr>
                <a:schemeClr val="tx1"/>
              </a:buClr>
              <a:buFont typeface="Wingdings 2" panose="05020102010507070707" pitchFamily="18" charset="2"/>
              <a:buAutoNum type="arabicPeriod"/>
            </a:pPr>
            <a:r>
              <a:rPr lang="tr-TR" altLang="tr-TR" dirty="0" smtClean="0">
                <a:solidFill>
                  <a:schemeClr val="bg1"/>
                </a:solidFill>
              </a:rPr>
              <a:t>Over korteksinin dondurulması</a:t>
            </a:r>
          </a:p>
          <a:p>
            <a:pPr marL="477441" indent="-428625"/>
            <a:endParaRPr lang="tr-TR" altLang="tr-TR" dirty="0" smtClean="0">
              <a:solidFill>
                <a:schemeClr val="bg1"/>
              </a:solidFill>
            </a:endParaRPr>
          </a:p>
        </p:txBody>
      </p:sp>
    </p:spTree>
    <p:extLst>
      <p:ext uri="{BB962C8B-B14F-4D97-AF65-F5344CB8AC3E}">
        <p14:creationId xmlns:p14="http://schemas.microsoft.com/office/powerpoint/2010/main" val="3245382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597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708688"/>
                  </a:outerShdw>
                </a:effectLst>
              </a14:hiddenEffects>
            </a:ext>
          </a:extLst>
        </p:spPr>
      </p:pic>
    </p:spTree>
    <p:extLst>
      <p:ext uri="{BB962C8B-B14F-4D97-AF65-F5344CB8AC3E}">
        <p14:creationId xmlns:p14="http://schemas.microsoft.com/office/powerpoint/2010/main" val="3165215949"/>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 y="0"/>
            <a:ext cx="9144001" cy="6875426"/>
          </a:xfrm>
          <a:prstGeom prst="rect">
            <a:avLst/>
          </a:prstGeom>
        </p:spPr>
      </p:pic>
    </p:spTree>
    <p:extLst>
      <p:ext uri="{BB962C8B-B14F-4D97-AF65-F5344CB8AC3E}">
        <p14:creationId xmlns:p14="http://schemas.microsoft.com/office/powerpoint/2010/main" val="63638753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1210</TotalTime>
  <Words>879</Words>
  <Application>Microsoft Office PowerPoint</Application>
  <PresentationFormat>On-screen Show (4:3)</PresentationFormat>
  <Paragraphs>138</Paragraphs>
  <Slides>32</Slides>
  <Notes>5</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32</vt:i4>
      </vt:variant>
    </vt:vector>
  </HeadingPairs>
  <TitlesOfParts>
    <vt:vector size="43" baseType="lpstr">
      <vt:lpstr>Arial Unicode MS</vt:lpstr>
      <vt:lpstr>ＭＳ Ｐゴシック</vt:lpstr>
      <vt:lpstr>Arial</vt:lpstr>
      <vt:lpstr>Calibri</vt:lpstr>
      <vt:lpstr>Calibri Light</vt:lpstr>
      <vt:lpstr>Helvetica</vt:lpstr>
      <vt:lpstr>新細明體</vt:lpstr>
      <vt:lpstr>Symbol</vt:lpstr>
      <vt:lpstr>Times New Roman</vt:lpstr>
      <vt:lpstr>Wingdings 2</vt:lpstr>
      <vt:lpstr>Office Theme</vt:lpstr>
      <vt:lpstr>PowerPoint Presentation</vt:lpstr>
      <vt:lpstr>PowerPoint Presentation</vt:lpstr>
      <vt:lpstr>Faubion et al 2015</vt:lpstr>
      <vt:lpstr>Hastaların Fertilite Korumasına Bakışı</vt:lpstr>
      <vt:lpstr> Whether or not a woman receives counseling for fertility preservation relates not only to her type of cancer and cancer stage, but also to her age, race, and marital status. </vt:lpstr>
      <vt:lpstr>PowerPoint Presentation</vt:lpstr>
      <vt:lpstr>KADIN HASTALARDA  FERTİLİTENİN KORUNMASINDA KULLANILAN  GÜNCEL LABORATUAR YÖNTEMLERİ</vt:lpstr>
      <vt:lpstr>PowerPoint Presentation</vt:lpstr>
      <vt:lpstr>PowerPoint Presentation</vt:lpstr>
      <vt:lpstr>PowerPoint Presentation</vt:lpstr>
      <vt:lpstr>TÜM OVER DONDURULMASI</vt:lpstr>
      <vt:lpstr>Fertilite Korunması İçin Embriyo Dondurulması</vt:lpstr>
      <vt:lpstr>OOSİT DONDURULMASI</vt:lpstr>
      <vt:lpstr>Olgun Oosit Dondurulması</vt:lpstr>
      <vt:lpstr>PowerPoint Presentation</vt:lpstr>
      <vt:lpstr>Schochet 1920  Allen and Priest 1932</vt:lpstr>
      <vt:lpstr>PowerPoint Presentation</vt:lpstr>
      <vt:lpstr>PowerPoint Presentation</vt:lpstr>
      <vt:lpstr>PowerPoint Presentation</vt:lpstr>
      <vt:lpstr>PowerPoint Presentation</vt:lpstr>
      <vt:lpstr>PowerPoint Presentation</vt:lpstr>
      <vt:lpstr>Ortotopik Transplantasyon </vt:lpstr>
      <vt:lpstr>PowerPoint Presentation</vt:lpstr>
      <vt:lpstr>OVER KORTEKSİNİN DONDURULMASI AVANTAJLARI</vt:lpstr>
      <vt:lpstr>PowerPoint Presentation</vt:lpstr>
      <vt:lpstr>OVER KORTEKSİNİN DONDURULMASI DEZAVANTAJLARI</vt:lpstr>
      <vt:lpstr>Ayuandari et al 2016</vt:lpstr>
      <vt:lpstr>PowerPoint Presentation</vt:lpstr>
      <vt:lpstr>Reconstitution in vitro of the entire cycle of the mouse female germ line</vt:lpstr>
      <vt:lpstr>Sonuç</vt:lpstr>
      <vt:lpstr>PowerPoint Presentation</vt:lpstr>
      <vt:lpstr>PowerPoint Presentation</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Ertan</dc:creator>
  <cp:lastModifiedBy>Ertan</cp:lastModifiedBy>
  <cp:revision>49</cp:revision>
  <dcterms:created xsi:type="dcterms:W3CDTF">2017-03-18T13:13:09Z</dcterms:created>
  <dcterms:modified xsi:type="dcterms:W3CDTF">2017-03-19T09:25:12Z</dcterms:modified>
</cp:coreProperties>
</file>