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32"/>
  </p:notesMasterIdLst>
  <p:handoutMasterIdLst>
    <p:handoutMasterId r:id="rId33"/>
  </p:handoutMasterIdLst>
  <p:sldIdLst>
    <p:sldId id="262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279" r:id="rId25"/>
    <p:sldId id="302" r:id="rId26"/>
    <p:sldId id="303" r:id="rId27"/>
    <p:sldId id="305" r:id="rId28"/>
    <p:sldId id="306" r:id="rId29"/>
    <p:sldId id="307" r:id="rId30"/>
    <p:sldId id="278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ABFCF23-3B69-468F-B69F-88F6DE6A72F2}" styleName="Orta Stil 1 - Vurgu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B4B98B0-60AC-42C2-AFA5-B58CD77FA1E5}" styleName="Açık Stil 1 - Vurgu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95" autoAdjust="0"/>
    <p:restoredTop sz="99642" autoAdjust="0"/>
  </p:normalViewPr>
  <p:slideViewPr>
    <p:cSldViewPr snapToGrid="0">
      <p:cViewPr>
        <p:scale>
          <a:sx n="76" d="100"/>
          <a:sy n="76" d="100"/>
        </p:scale>
        <p:origin x="372" y="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3" d="100"/>
          <a:sy n="63" d="100"/>
        </p:scale>
        <p:origin x="2838" y="10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BCE0C-CD74-4A59-802C-6D2F8C15331A}" type="datetimeFigureOut">
              <a:rPr lang="en-US" smtClean="0"/>
              <a:pPr/>
              <a:t>3/17/2017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8501B-77B5-4365-9881-C6E19A3C1E4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1456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FDEA8-CBB8-46CC-9562-028963DBC55A}" type="datetimeFigureOut">
              <a:rPr lang="en-US" smtClean="0"/>
              <a:pPr/>
              <a:t>3/17/2017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BD8E7-1312-41F3-99C4-6DA5AF8919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2084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600200"/>
            <a:ext cx="10515600" cy="224028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54659"/>
            <a:ext cx="10515600" cy="1143000"/>
          </a:xfrm>
        </p:spPr>
        <p:txBody>
          <a:bodyPr>
            <a:normAutofit/>
          </a:bodyPr>
          <a:lstStyle>
            <a:lvl1pPr marL="0" indent="0" algn="ctr"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988627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153400" y="0"/>
            <a:ext cx="40386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32813" y="4591761"/>
            <a:ext cx="3125787" cy="1580440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2813" y="1714500"/>
            <a:ext cx="3125787" cy="2877260"/>
          </a:xfrm>
        </p:spPr>
        <p:txBody>
          <a:bodyPr anchor="b"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101584" cy="6857999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7249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7715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57200"/>
            <a:ext cx="1943100" cy="5719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457200"/>
            <a:ext cx="7048500" cy="5719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24635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ictur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800600"/>
            <a:ext cx="12192000" cy="2057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115656"/>
            <a:ext cx="11125200" cy="9144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6043123"/>
            <a:ext cx="11125200" cy="5715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/>
          </p:nvPr>
        </p:nvSpPr>
        <p:spPr>
          <a:xfrm>
            <a:off x="1" y="1"/>
            <a:ext cx="402336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idx="11"/>
          </p:nvPr>
        </p:nvSpPr>
        <p:spPr>
          <a:xfrm>
            <a:off x="4084320" y="1"/>
            <a:ext cx="402336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/>
          </p:nvPr>
        </p:nvSpPr>
        <p:spPr>
          <a:xfrm>
            <a:off x="8168640" y="1"/>
            <a:ext cx="402336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63745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2444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2514600"/>
            <a:ext cx="10515600" cy="27432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5257800"/>
            <a:ext cx="105156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5067780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714500"/>
            <a:ext cx="449580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714500"/>
            <a:ext cx="449580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3/17/2017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44567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7048" y="1733162"/>
            <a:ext cx="4498848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7048" y="2481943"/>
            <a:ext cx="4498848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33162"/>
            <a:ext cx="4498848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481943"/>
            <a:ext cx="4498848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3/17/2017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97906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3/17/2017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8976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46817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1812" y="1714498"/>
            <a:ext cx="3506788" cy="2880360"/>
          </a:xfrm>
        </p:spPr>
        <p:txBody>
          <a:bodyPr anchor="b">
            <a:normAutofit/>
          </a:bodyPr>
          <a:lstStyle>
            <a:lvl1pPr>
              <a:defRPr sz="3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0352" y="457200"/>
            <a:ext cx="7242111" cy="5715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51812" y="4590288"/>
            <a:ext cx="3514564" cy="1581912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3/17/2017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7374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1714500"/>
            <a:ext cx="91440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87908" y="6601556"/>
            <a:ext cx="1534064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37CC0096-1860-4642-9CD2-0079EA5E7CD1}" type="datetimeFigureOut">
              <a:rPr lang="en-US" smtClean="0"/>
              <a:pPr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3999" y="6601556"/>
            <a:ext cx="6491381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94499" y="6601556"/>
            <a:ext cx="77350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266151" y="257011"/>
            <a:ext cx="1542060" cy="154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 cap="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4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755" y="4940736"/>
            <a:ext cx="11827357" cy="595270"/>
          </a:xfrm>
        </p:spPr>
        <p:txBody>
          <a:bodyPr>
            <a:normAutofit fontScale="90000"/>
          </a:bodyPr>
          <a:lstStyle/>
          <a:p>
            <a:r>
              <a:rPr lang="tr-TR" sz="3400" dirty="0" smtClean="0"/>
              <a:t>JİNEKOLOJİK ONKOLOJİDE GENETİK ANORMALLİKLERE GÖRE YÖNETİM</a:t>
            </a:r>
            <a:endParaRPr lang="en-US" sz="3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5555847"/>
            <a:ext cx="11125200" cy="1302153"/>
          </a:xfrm>
        </p:spPr>
        <p:txBody>
          <a:bodyPr>
            <a:normAutofit fontScale="92500" lnSpcReduction="10000"/>
          </a:bodyPr>
          <a:lstStyle/>
          <a:p>
            <a:pPr algn="r">
              <a:lnSpc>
                <a:spcPct val="120000"/>
              </a:lnSpc>
            </a:pPr>
            <a:r>
              <a:rPr lang="tr-TR" sz="2400" dirty="0" smtClean="0"/>
              <a:t>prof</a:t>
            </a:r>
            <a:r>
              <a:rPr lang="en-US" sz="2400" dirty="0" smtClean="0"/>
              <a:t>. Dr. </a:t>
            </a:r>
            <a:r>
              <a:rPr lang="tr-TR" sz="2400" dirty="0" err="1" smtClean="0"/>
              <a:t>M.yavuz</a:t>
            </a:r>
            <a:r>
              <a:rPr lang="tr-TR" sz="2400" dirty="0" smtClean="0"/>
              <a:t> </a:t>
            </a:r>
            <a:r>
              <a:rPr lang="tr-TR" sz="2400" smtClean="0"/>
              <a:t>salihoglu</a:t>
            </a:r>
            <a:endParaRPr lang="en-US" sz="2400" dirty="0" smtClean="0"/>
          </a:p>
          <a:p>
            <a:pPr algn="r">
              <a:lnSpc>
                <a:spcPct val="120000"/>
              </a:lnSpc>
            </a:pPr>
            <a:r>
              <a:rPr lang="en-US" sz="1900" dirty="0" err="1"/>
              <a:t>İ</a:t>
            </a:r>
            <a:r>
              <a:rPr lang="en-US" sz="1900" dirty="0" err="1" smtClean="0"/>
              <a:t>.ü</a:t>
            </a:r>
            <a:r>
              <a:rPr lang="en-US" sz="1900" dirty="0" smtClean="0"/>
              <a:t>. İSTANBUL TIP FAKÜLTESİ</a:t>
            </a:r>
          </a:p>
          <a:p>
            <a:pPr algn="r"/>
            <a:r>
              <a:rPr lang="en-US" sz="1900" dirty="0" err="1" smtClean="0"/>
              <a:t>kadIN</a:t>
            </a:r>
            <a:r>
              <a:rPr lang="en-US" sz="1900" dirty="0" smtClean="0"/>
              <a:t> </a:t>
            </a:r>
            <a:r>
              <a:rPr lang="en-US" sz="1900" dirty="0" err="1" smtClean="0"/>
              <a:t>HASTALIKLarI</a:t>
            </a:r>
            <a:r>
              <a:rPr lang="en-US" sz="1900" dirty="0" smtClean="0"/>
              <a:t> VE DOĞUM ANABİLİM DALI</a:t>
            </a:r>
          </a:p>
          <a:p>
            <a:pPr algn="r"/>
            <a:r>
              <a:rPr lang="tr-TR" sz="1900" dirty="0" smtClean="0"/>
              <a:t>Jinekolojik onkoloji cerrahisi</a:t>
            </a:r>
            <a:r>
              <a:rPr lang="en-US" sz="1900" dirty="0" smtClean="0"/>
              <a:t> BİLİM DALI</a:t>
            </a:r>
            <a:endParaRPr lang="en-US" sz="1900" dirty="0"/>
          </a:p>
        </p:txBody>
      </p:sp>
      <p:pic>
        <p:nvPicPr>
          <p:cNvPr id="2053" name="Picture 5" descr="C:\Users\Casper\Desktop\Resim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819936" cy="4734838"/>
          </a:xfrm>
          <a:prstGeom prst="rect">
            <a:avLst/>
          </a:prstGeom>
          <a:noFill/>
        </p:spPr>
      </p:pic>
      <p:pic>
        <p:nvPicPr>
          <p:cNvPr id="6" name="5 Resim" descr="TOTAL PERİTONEKTOMİ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49655" y="1"/>
            <a:ext cx="6342345" cy="480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4687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0070C0"/>
                </a:solidFill>
              </a:rPr>
              <a:t>Brca</a:t>
            </a:r>
            <a:r>
              <a:rPr lang="tr-TR" dirty="0">
                <a:solidFill>
                  <a:srgbClr val="0070C0"/>
                </a:solidFill>
              </a:rPr>
              <a:t> gen testi yapılma </a:t>
            </a:r>
            <a:r>
              <a:rPr lang="tr-TR" dirty="0" err="1">
                <a:solidFill>
                  <a:srgbClr val="0070C0"/>
                </a:solidFill>
              </a:rPr>
              <a:t>endikasyonları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dirty="0"/>
              <a:t>60 yaş altı tanı konulan </a:t>
            </a:r>
            <a:r>
              <a:rPr lang="tr-TR" dirty="0" err="1"/>
              <a:t>triple</a:t>
            </a:r>
            <a:r>
              <a:rPr lang="tr-TR" dirty="0"/>
              <a:t> negatif meme </a:t>
            </a:r>
            <a:r>
              <a:rPr lang="tr-TR" dirty="0" smtClean="0"/>
              <a:t>kanseri</a:t>
            </a:r>
          </a:p>
          <a:p>
            <a:pPr lvl="0"/>
            <a:r>
              <a:rPr lang="tr-TR" dirty="0" smtClean="0"/>
              <a:t>Meme kanseri ve </a:t>
            </a:r>
            <a:r>
              <a:rPr lang="tr-TR" dirty="0" err="1" smtClean="0"/>
              <a:t>askenazi</a:t>
            </a:r>
            <a:r>
              <a:rPr lang="tr-TR" dirty="0" smtClean="0"/>
              <a:t> </a:t>
            </a:r>
            <a:r>
              <a:rPr lang="tr-TR" dirty="0" err="1" smtClean="0"/>
              <a:t>yahudisi</a:t>
            </a:r>
            <a:r>
              <a:rPr lang="tr-TR" dirty="0" smtClean="0"/>
              <a:t> olmak</a:t>
            </a:r>
          </a:p>
          <a:p>
            <a:pPr lvl="0"/>
            <a:r>
              <a:rPr lang="tr-TR" dirty="0" smtClean="0"/>
              <a:t>Pankreas </a:t>
            </a:r>
            <a:r>
              <a:rPr lang="tr-TR" dirty="0" err="1" smtClean="0"/>
              <a:t>ca</a:t>
            </a:r>
            <a:r>
              <a:rPr lang="tr-TR" dirty="0" smtClean="0"/>
              <a:t> tanısı olup 2 veya daha fazla akrabasında </a:t>
            </a:r>
            <a:r>
              <a:rPr lang="tr-TR" dirty="0" err="1" smtClean="0"/>
              <a:t>meme,tuba-over-periton,agresif</a:t>
            </a:r>
            <a:r>
              <a:rPr lang="tr-TR" dirty="0" smtClean="0"/>
              <a:t> prostat kanseri tanısı olmak</a:t>
            </a:r>
          </a:p>
          <a:p>
            <a:pPr lvl="0"/>
            <a:r>
              <a:rPr lang="tr-TR" b="1" i="1" dirty="0" smtClean="0"/>
              <a:t>ETKİLENMEMİŞ HASTA GRUBUNDA</a:t>
            </a:r>
          </a:p>
          <a:p>
            <a:pPr lvl="0"/>
            <a:r>
              <a:rPr lang="tr-TR" dirty="0" smtClean="0"/>
              <a:t>Tek bir birinci derece akrabası veya birden fazla </a:t>
            </a:r>
            <a:r>
              <a:rPr lang="tr-TR" dirty="0" err="1" smtClean="0"/>
              <a:t>birinci,ikinci,üçüncü</a:t>
            </a:r>
            <a:r>
              <a:rPr lang="tr-TR" dirty="0" smtClean="0"/>
              <a:t> derece akrabası yukarıdaki kriterleri karşılayan</a:t>
            </a:r>
          </a:p>
          <a:p>
            <a:pPr lvl="0"/>
            <a:r>
              <a:rPr lang="tr-TR" dirty="0" err="1" smtClean="0"/>
              <a:t>Birinci,ikinci</a:t>
            </a:r>
            <a:r>
              <a:rPr lang="tr-TR" dirty="0" smtClean="0"/>
              <a:t> veya üçüncü </a:t>
            </a:r>
            <a:r>
              <a:rPr lang="tr-TR" dirty="0"/>
              <a:t>derece </a:t>
            </a:r>
            <a:r>
              <a:rPr lang="tr-TR" dirty="0" smtClean="0"/>
              <a:t>akrabası BRCA1 ve BRCA2 mutasyonu taşıyanlar</a:t>
            </a:r>
          </a:p>
          <a:p>
            <a:pPr lvl="0"/>
            <a:r>
              <a:rPr lang="tr-TR" dirty="0" err="1" smtClean="0"/>
              <a:t>Birinci,ikinci</a:t>
            </a:r>
            <a:r>
              <a:rPr lang="tr-TR" dirty="0" smtClean="0"/>
              <a:t> veya üçüncü </a:t>
            </a:r>
            <a:r>
              <a:rPr lang="tr-TR" dirty="0"/>
              <a:t>derece </a:t>
            </a:r>
            <a:r>
              <a:rPr lang="tr-TR" dirty="0" smtClean="0"/>
              <a:t>akrabası erkek meme kanseri olanlar</a:t>
            </a:r>
          </a:p>
          <a:p>
            <a:pPr lvl="0"/>
            <a:endParaRPr lang="tr-TR" dirty="0" smtClean="0"/>
          </a:p>
          <a:p>
            <a:pPr lvl="0"/>
            <a:endParaRPr lang="tr-TR" dirty="0" smtClean="0"/>
          </a:p>
          <a:p>
            <a:pPr lvl="0"/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72164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brca 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0070C0"/>
                </a:solidFill>
              </a:rPr>
              <a:t>Brca</a:t>
            </a:r>
            <a:r>
              <a:rPr lang="tr-TR" dirty="0" smtClean="0">
                <a:solidFill>
                  <a:srgbClr val="0070C0"/>
                </a:solidFill>
              </a:rPr>
              <a:t> test sonucu pozitif hastada yönetim-takip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18 yaşından sonra aylık kendi kendine meme muayenesi</a:t>
            </a:r>
          </a:p>
          <a:p>
            <a:r>
              <a:rPr lang="tr-TR" dirty="0" smtClean="0"/>
              <a:t>25 yaştan sonra 6 aylık aralarla klinik meme muayenesi</a:t>
            </a:r>
          </a:p>
          <a:p>
            <a:r>
              <a:rPr lang="tr-TR" dirty="0" smtClean="0"/>
              <a:t>25-29 yaş arası yıllık meme MRG (MRG mevcut değilse </a:t>
            </a:r>
            <a:r>
              <a:rPr lang="tr-TR" dirty="0" err="1" smtClean="0"/>
              <a:t>mammografi</a:t>
            </a:r>
            <a:r>
              <a:rPr lang="tr-TR" dirty="0" smtClean="0"/>
              <a:t>)</a:t>
            </a:r>
          </a:p>
          <a:p>
            <a:r>
              <a:rPr lang="tr-TR" dirty="0" smtClean="0"/>
              <a:t>30 yaş sonrası yıllık MRG ve </a:t>
            </a:r>
            <a:r>
              <a:rPr lang="tr-TR" dirty="0" err="1" smtClean="0"/>
              <a:t>mammografi</a:t>
            </a:r>
            <a:endParaRPr lang="tr-TR" dirty="0" smtClean="0"/>
          </a:p>
          <a:p>
            <a:r>
              <a:rPr lang="tr-TR" dirty="0" smtClean="0"/>
              <a:t>Meme kanseri tedavi sonrası diğer meme için yıllık </a:t>
            </a:r>
            <a:r>
              <a:rPr lang="tr-TR" dirty="0" err="1" smtClean="0"/>
              <a:t>mammografi</a:t>
            </a:r>
            <a:r>
              <a:rPr lang="tr-TR" dirty="0" smtClean="0"/>
              <a:t> ve MRG</a:t>
            </a:r>
          </a:p>
          <a:p>
            <a:r>
              <a:rPr lang="tr-TR" dirty="0" smtClean="0"/>
              <a:t>30-35 yaş civarında başlanan 6-12 ay aralarla yapılan CA 125 ve TVUSG yeterli derecede </a:t>
            </a:r>
            <a:r>
              <a:rPr lang="tr-TR" dirty="0" err="1" smtClean="0"/>
              <a:t>sensitif</a:t>
            </a:r>
            <a:r>
              <a:rPr lang="tr-TR" dirty="0" smtClean="0"/>
              <a:t> ve spesifik olduğu gösterilemediği için </a:t>
            </a:r>
            <a:r>
              <a:rPr lang="tr-TR" dirty="0" err="1" smtClean="0"/>
              <a:t>guideline</a:t>
            </a:r>
            <a:r>
              <a:rPr lang="tr-TR" dirty="0" smtClean="0"/>
              <a:t> </a:t>
            </a:r>
            <a:r>
              <a:rPr lang="tr-TR" dirty="0" err="1" smtClean="0"/>
              <a:t>lara</a:t>
            </a:r>
            <a:r>
              <a:rPr lang="tr-TR" dirty="0" smtClean="0"/>
              <a:t> girmemekle beraber </a:t>
            </a:r>
            <a:r>
              <a:rPr lang="tr-TR" dirty="0" err="1" smtClean="0"/>
              <a:t>klinisyenlerin</a:t>
            </a:r>
            <a:r>
              <a:rPr lang="tr-TR" dirty="0" smtClean="0"/>
              <a:t> isteğine göre uygulanabilir </a:t>
            </a:r>
            <a:r>
              <a:rPr lang="tr-TR" dirty="0" smtClean="0">
                <a:latin typeface="Calibri"/>
              </a:rPr>
              <a:t>¹</a:t>
            </a:r>
            <a:endParaRPr lang="tr-TR" dirty="0" smtClean="0"/>
          </a:p>
          <a:p>
            <a:r>
              <a:rPr lang="tr-TR" dirty="0" smtClean="0"/>
              <a:t>Aile de rastlanan indeks vakanın yaş durumuna göre izlem kuralları değişebilir</a:t>
            </a:r>
          </a:p>
          <a:p>
            <a:r>
              <a:rPr lang="nl-NL" sz="1200" i="1" dirty="0" smtClean="0">
                <a:latin typeface="Calibri"/>
              </a:rPr>
              <a:t>¹</a:t>
            </a:r>
            <a:r>
              <a:rPr lang="nl-NL" sz="1200" i="1" dirty="0" smtClean="0"/>
              <a:t>Evans DG Gaarenstroom KN Stirling</a:t>
            </a:r>
            <a:r>
              <a:rPr lang="tr-TR" sz="1200" i="1" dirty="0" smtClean="0"/>
              <a:t> D </a:t>
            </a:r>
            <a:r>
              <a:rPr lang="en-US" sz="1200" i="1" dirty="0" smtClean="0"/>
              <a:t>Screening for familial ovarian cancer: poor survival of BRCA1/2 related cancers.</a:t>
            </a:r>
            <a:r>
              <a:rPr lang="tr-TR" sz="1200" i="1" dirty="0" smtClean="0"/>
              <a:t> J </a:t>
            </a:r>
            <a:r>
              <a:rPr lang="tr-TR" sz="1200" i="1" dirty="0" err="1" smtClean="0"/>
              <a:t>Med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Genet</a:t>
            </a:r>
            <a:r>
              <a:rPr lang="tr-TR" sz="1200" i="1" dirty="0" smtClean="0"/>
              <a:t> 2009 </a:t>
            </a:r>
            <a:r>
              <a:rPr lang="tr-TR" sz="1200" i="1" dirty="0" err="1" smtClean="0"/>
              <a:t>Sep</a:t>
            </a:r>
            <a:r>
              <a:rPr lang="tr-TR" sz="1200" i="1" dirty="0" smtClean="0"/>
              <a:t>;46(9):593-7. </a:t>
            </a:r>
            <a:r>
              <a:rPr lang="tr-TR" sz="1200" i="1" dirty="0" err="1" smtClean="0"/>
              <a:t>doi</a:t>
            </a:r>
            <a:r>
              <a:rPr lang="tr-TR" sz="1200" i="1" dirty="0" smtClean="0"/>
              <a:t>: 10.1136/</a:t>
            </a:r>
            <a:r>
              <a:rPr lang="tr-TR" sz="1200" i="1" dirty="0" err="1" smtClean="0"/>
              <a:t>jmg</a:t>
            </a:r>
            <a:r>
              <a:rPr lang="tr-TR" sz="1200" i="1" dirty="0" smtClean="0"/>
              <a:t>.2008.058248. </a:t>
            </a:r>
            <a:r>
              <a:rPr lang="tr-TR" sz="1200" i="1" dirty="0" err="1" smtClean="0"/>
              <a:t>Epub</a:t>
            </a:r>
            <a:r>
              <a:rPr lang="tr-TR" sz="1200" i="1" dirty="0" smtClean="0"/>
              <a:t> 2008 </a:t>
            </a:r>
            <a:r>
              <a:rPr lang="tr-TR" sz="1200" i="1" dirty="0" err="1" smtClean="0"/>
              <a:t>Apr</a:t>
            </a:r>
            <a:r>
              <a:rPr lang="tr-TR" sz="1200" i="1" dirty="0" smtClean="0"/>
              <a:t> 15</a:t>
            </a:r>
            <a:endParaRPr lang="en-US" sz="1200" i="1" dirty="0" smtClean="0"/>
          </a:p>
          <a:p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0070C0"/>
                </a:solidFill>
              </a:rPr>
              <a:t>Brca</a:t>
            </a:r>
            <a:r>
              <a:rPr lang="tr-TR" dirty="0" smtClean="0">
                <a:solidFill>
                  <a:srgbClr val="0070C0"/>
                </a:solidFill>
              </a:rPr>
              <a:t> test sonucu pozitif hastada yönetim-risk azaltıcı cerrahi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b="1" i="1" dirty="0" err="1" smtClean="0"/>
              <a:t>Bilateral</a:t>
            </a:r>
            <a:r>
              <a:rPr lang="tr-TR" b="1" i="1" dirty="0" smtClean="0"/>
              <a:t> Total </a:t>
            </a:r>
            <a:r>
              <a:rPr lang="tr-TR" b="1" i="1" dirty="0" err="1" smtClean="0"/>
              <a:t>Mastektomi</a:t>
            </a:r>
            <a:endParaRPr lang="tr-TR" b="1" i="1" dirty="0" smtClean="0"/>
          </a:p>
          <a:p>
            <a:r>
              <a:rPr lang="tr-TR" dirty="0" err="1" smtClean="0"/>
              <a:t>Bilateral</a:t>
            </a:r>
            <a:r>
              <a:rPr lang="tr-TR" dirty="0" smtClean="0"/>
              <a:t> total </a:t>
            </a:r>
            <a:r>
              <a:rPr lang="tr-TR" dirty="0" err="1" smtClean="0"/>
              <a:t>mastektomi</a:t>
            </a:r>
            <a:r>
              <a:rPr lang="tr-TR" dirty="0" smtClean="0"/>
              <a:t> meme kanseri gelişimini %90 oranında azaltmaktadır</a:t>
            </a:r>
          </a:p>
          <a:p>
            <a:r>
              <a:rPr lang="tr-TR" b="1" i="1" dirty="0" err="1" smtClean="0"/>
              <a:t>Bilateral</a:t>
            </a:r>
            <a:r>
              <a:rPr lang="tr-TR" b="1" i="1" dirty="0" smtClean="0"/>
              <a:t> </a:t>
            </a:r>
            <a:r>
              <a:rPr lang="tr-TR" b="1" i="1" dirty="0" err="1" smtClean="0"/>
              <a:t>Salpingooferektomi</a:t>
            </a:r>
            <a:endParaRPr lang="tr-TR" b="1" i="1" dirty="0" smtClean="0"/>
          </a:p>
          <a:p>
            <a:r>
              <a:rPr lang="tr-TR" dirty="0" smtClean="0"/>
              <a:t>BRCA mutasyon taşıyıcılarında her ne kadar meme </a:t>
            </a:r>
            <a:r>
              <a:rPr lang="tr-TR" dirty="0" err="1" smtClean="0"/>
              <a:t>ca</a:t>
            </a:r>
            <a:r>
              <a:rPr lang="tr-TR" dirty="0" smtClean="0"/>
              <a:t> riski daha fazla da olsa </a:t>
            </a:r>
            <a:r>
              <a:rPr lang="tr-TR" dirty="0" err="1" smtClean="0"/>
              <a:t>over</a:t>
            </a:r>
            <a:r>
              <a:rPr lang="tr-TR" dirty="0" smtClean="0"/>
              <a:t> tuba periton </a:t>
            </a:r>
            <a:r>
              <a:rPr lang="tr-TR" dirty="0" err="1" smtClean="0"/>
              <a:t>tm</a:t>
            </a:r>
            <a:r>
              <a:rPr lang="tr-TR" dirty="0" smtClean="0"/>
              <a:t> deki kötü </a:t>
            </a:r>
            <a:r>
              <a:rPr lang="tr-TR" dirty="0" err="1" smtClean="0"/>
              <a:t>prognoz</a:t>
            </a:r>
            <a:r>
              <a:rPr lang="tr-TR" dirty="0" smtClean="0"/>
              <a:t> sebepli  </a:t>
            </a:r>
            <a:r>
              <a:rPr lang="tr-TR" dirty="0" err="1" smtClean="0"/>
              <a:t>fertilitesi</a:t>
            </a:r>
            <a:r>
              <a:rPr lang="tr-TR" dirty="0" smtClean="0"/>
              <a:t> tamamlanan hastalarda risk azaltıcı </a:t>
            </a:r>
            <a:r>
              <a:rPr lang="tr-TR" dirty="0" err="1" smtClean="0"/>
              <a:t>salpingoooferektomi</a:t>
            </a:r>
            <a:r>
              <a:rPr lang="tr-TR" dirty="0" smtClean="0"/>
              <a:t> önerilmektedir</a:t>
            </a:r>
          </a:p>
          <a:p>
            <a:r>
              <a:rPr lang="tr-TR" dirty="0" smtClean="0"/>
              <a:t>Yapılan BSO ile </a:t>
            </a:r>
            <a:r>
              <a:rPr lang="tr-TR" dirty="0" err="1" smtClean="0"/>
              <a:t>over</a:t>
            </a:r>
            <a:r>
              <a:rPr lang="tr-TR" dirty="0" smtClean="0"/>
              <a:t> tuba periton </a:t>
            </a:r>
            <a:r>
              <a:rPr lang="tr-TR" dirty="0" err="1" smtClean="0"/>
              <a:t>ca</a:t>
            </a:r>
            <a:r>
              <a:rPr lang="tr-TR" dirty="0" smtClean="0"/>
              <a:t> riski %80 </a:t>
            </a:r>
            <a:r>
              <a:rPr lang="tr-TR" dirty="0" err="1" smtClean="0"/>
              <a:t>mortalitede</a:t>
            </a:r>
            <a:r>
              <a:rPr lang="tr-TR" dirty="0" smtClean="0"/>
              <a:t> %77 azaltılır </a:t>
            </a:r>
            <a:r>
              <a:rPr lang="tr-TR" dirty="0" smtClean="0">
                <a:latin typeface="Calibri"/>
              </a:rPr>
              <a:t>¹</a:t>
            </a:r>
            <a:endParaRPr lang="tr-TR" dirty="0" smtClean="0"/>
          </a:p>
          <a:p>
            <a:r>
              <a:rPr lang="tr-TR" dirty="0" smtClean="0"/>
              <a:t>Yapılmış olan BSO ya rağmen %1-4,3 arasında periton </a:t>
            </a:r>
            <a:r>
              <a:rPr lang="tr-TR" dirty="0" err="1" smtClean="0"/>
              <a:t>ca</a:t>
            </a:r>
            <a:r>
              <a:rPr lang="tr-TR" dirty="0" smtClean="0"/>
              <a:t> izlenebilmektedir</a:t>
            </a:r>
            <a:r>
              <a:rPr lang="tr-TR" dirty="0" smtClean="0">
                <a:latin typeface="Calibri"/>
              </a:rPr>
              <a:t>²</a:t>
            </a:r>
            <a:endParaRPr lang="tr-TR" dirty="0" smtClean="0"/>
          </a:p>
          <a:p>
            <a:r>
              <a:rPr lang="tr-TR" dirty="0" smtClean="0"/>
              <a:t>BSO aynı zamanda meme </a:t>
            </a:r>
            <a:r>
              <a:rPr lang="tr-TR" dirty="0" err="1" smtClean="0"/>
              <a:t>ca</a:t>
            </a:r>
            <a:r>
              <a:rPr lang="tr-TR" dirty="0" smtClean="0"/>
              <a:t> riskini de %50 oranında azaltmaktadır</a:t>
            </a:r>
          </a:p>
          <a:p>
            <a:r>
              <a:rPr lang="tr-TR" sz="1300" i="1" dirty="0" smtClean="0">
                <a:latin typeface="Calibri"/>
              </a:rPr>
              <a:t>¹</a:t>
            </a:r>
            <a:r>
              <a:rPr lang="tr-TR" sz="1300" i="1" dirty="0" err="1" smtClean="0"/>
              <a:t>Finch</a:t>
            </a:r>
            <a:r>
              <a:rPr lang="tr-TR" sz="1300" i="1" dirty="0" smtClean="0"/>
              <a:t> AP, </a:t>
            </a:r>
            <a:r>
              <a:rPr lang="tr-TR" sz="1300" i="1" dirty="0" err="1" smtClean="0"/>
              <a:t>Lubinski</a:t>
            </a:r>
            <a:r>
              <a:rPr lang="tr-TR" sz="1300" i="1" dirty="0" smtClean="0"/>
              <a:t> J, </a:t>
            </a:r>
            <a:r>
              <a:rPr lang="tr-TR" sz="1300" i="1" dirty="0" err="1" smtClean="0"/>
              <a:t>Møller</a:t>
            </a:r>
            <a:r>
              <a:rPr lang="tr-TR" sz="1300" i="1" dirty="0" smtClean="0"/>
              <a:t> </a:t>
            </a:r>
            <a:r>
              <a:rPr lang="en-US" sz="1300" i="1" dirty="0" smtClean="0"/>
              <a:t>Impact of </a:t>
            </a:r>
            <a:r>
              <a:rPr lang="en-US" sz="1300" i="1" dirty="0" err="1" smtClean="0"/>
              <a:t>oophorectomy</a:t>
            </a:r>
            <a:r>
              <a:rPr lang="en-US" sz="1300" i="1" dirty="0" smtClean="0"/>
              <a:t> on cancer incidence and mortality in women with a BRCA1 or BRCA2 mutation.</a:t>
            </a:r>
            <a:r>
              <a:rPr lang="en-US" sz="1300" i="1" u="sng" dirty="0" smtClean="0"/>
              <a:t> J </a:t>
            </a:r>
            <a:r>
              <a:rPr lang="en-US" sz="1300" i="1" u="sng" dirty="0" err="1" smtClean="0"/>
              <a:t>Clin</a:t>
            </a:r>
            <a:r>
              <a:rPr lang="en-US" sz="1300" i="1" u="sng" dirty="0" smtClean="0"/>
              <a:t> </a:t>
            </a:r>
            <a:r>
              <a:rPr lang="en-US" sz="1300" i="1" u="sng" dirty="0" err="1" smtClean="0"/>
              <a:t>Oncol</a:t>
            </a:r>
            <a:r>
              <a:rPr lang="en-US" sz="1300" i="1" u="sng" dirty="0" smtClean="0"/>
              <a:t>.</a:t>
            </a:r>
            <a:r>
              <a:rPr lang="en-US" sz="1300" i="1" dirty="0" smtClean="0"/>
              <a:t> 2014 May 20;32(15):1547-53. </a:t>
            </a:r>
            <a:r>
              <a:rPr lang="en-US" sz="1300" i="1" dirty="0" err="1" smtClean="0"/>
              <a:t>doi</a:t>
            </a:r>
            <a:r>
              <a:rPr lang="en-US" sz="1300" i="1" dirty="0" smtClean="0"/>
              <a:t>: 10.1200/JCO.2013.53.2820. </a:t>
            </a:r>
            <a:r>
              <a:rPr lang="en-US" sz="1300" i="1" dirty="0" err="1" smtClean="0"/>
              <a:t>Epub</a:t>
            </a:r>
            <a:r>
              <a:rPr lang="en-US" sz="1300" i="1" dirty="0" smtClean="0"/>
              <a:t> 2014 Feb 24</a:t>
            </a:r>
            <a:endParaRPr lang="tr-TR" sz="1300" i="1" dirty="0" smtClean="0"/>
          </a:p>
          <a:p>
            <a:r>
              <a:rPr lang="tr-TR" sz="1300" i="1" dirty="0" smtClean="0">
                <a:latin typeface="Calibri"/>
              </a:rPr>
              <a:t>²</a:t>
            </a:r>
            <a:r>
              <a:rPr lang="tr-TR" sz="1300" i="1" dirty="0" err="1" smtClean="0"/>
              <a:t>Finch</a:t>
            </a:r>
            <a:r>
              <a:rPr lang="tr-TR" sz="1300" i="1" dirty="0" smtClean="0"/>
              <a:t> A, </a:t>
            </a:r>
            <a:r>
              <a:rPr lang="tr-TR" sz="1300" i="1" dirty="0" err="1" smtClean="0"/>
              <a:t>Shaw</a:t>
            </a:r>
            <a:r>
              <a:rPr lang="tr-TR" sz="1300" i="1" dirty="0" smtClean="0"/>
              <a:t> P </a:t>
            </a:r>
            <a:r>
              <a:rPr lang="en-US" sz="1400" i="1" dirty="0" smtClean="0"/>
              <a:t>Clinical and pathologic findings of prophylactic </a:t>
            </a:r>
            <a:r>
              <a:rPr lang="en-US" sz="1400" i="1" dirty="0" err="1" smtClean="0"/>
              <a:t>salpingo-oophorectomies</a:t>
            </a:r>
            <a:r>
              <a:rPr lang="en-US" sz="1400" i="1" dirty="0" smtClean="0"/>
              <a:t> in 159 BRCA1 and BRCA2 carriers.</a:t>
            </a:r>
            <a:r>
              <a:rPr lang="en-US" sz="1400" i="1" u="sng" dirty="0" smtClean="0"/>
              <a:t> </a:t>
            </a:r>
            <a:r>
              <a:rPr lang="en-US" sz="1400" i="1" u="sng" dirty="0" err="1" smtClean="0"/>
              <a:t>Gynecol</a:t>
            </a:r>
            <a:r>
              <a:rPr lang="en-US" sz="1400" i="1" u="sng" dirty="0" smtClean="0"/>
              <a:t> </a:t>
            </a:r>
            <a:r>
              <a:rPr lang="en-US" sz="1400" i="1" u="sng" dirty="0" err="1" smtClean="0"/>
              <a:t>Oncol</a:t>
            </a:r>
            <a:r>
              <a:rPr lang="en-US" sz="1400" i="1" dirty="0" smtClean="0"/>
              <a:t> 2006 Jan;100(1):58-64. </a:t>
            </a:r>
            <a:r>
              <a:rPr lang="en-US" sz="1400" i="1" dirty="0" err="1" smtClean="0"/>
              <a:t>Epub</a:t>
            </a:r>
            <a:r>
              <a:rPr lang="en-US" sz="1400" i="1" dirty="0" smtClean="0"/>
              <a:t> 2005 Aug 31</a:t>
            </a:r>
          </a:p>
          <a:p>
            <a:endParaRPr lang="en-US" sz="1300" i="1" dirty="0" smtClean="0"/>
          </a:p>
          <a:p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0070C0"/>
                </a:solidFill>
              </a:rPr>
              <a:t>Brca</a:t>
            </a:r>
            <a:r>
              <a:rPr lang="tr-TR" dirty="0">
                <a:solidFill>
                  <a:srgbClr val="0070C0"/>
                </a:solidFill>
              </a:rPr>
              <a:t> test sonucu pozitif hastada yönetim-risk azaltıcı cerrahi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err="1"/>
              <a:t>Bilateral</a:t>
            </a:r>
            <a:r>
              <a:rPr lang="tr-TR" b="1" i="1" dirty="0"/>
              <a:t> </a:t>
            </a:r>
            <a:r>
              <a:rPr lang="tr-TR" b="1" i="1" dirty="0" err="1" smtClean="0"/>
              <a:t>Salpingooferektomi</a:t>
            </a:r>
            <a:endParaRPr lang="tr-TR" b="1" i="1" dirty="0" smtClean="0"/>
          </a:p>
          <a:p>
            <a:r>
              <a:rPr lang="tr-TR" dirty="0" smtClean="0"/>
              <a:t>BSO yerine </a:t>
            </a:r>
            <a:r>
              <a:rPr lang="tr-TR" dirty="0" err="1" smtClean="0"/>
              <a:t>bilateral</a:t>
            </a:r>
            <a:r>
              <a:rPr lang="tr-TR" dirty="0" smtClean="0"/>
              <a:t> </a:t>
            </a:r>
            <a:r>
              <a:rPr lang="tr-TR" dirty="0" err="1" smtClean="0"/>
              <a:t>salpenjektomi</a:t>
            </a:r>
            <a:r>
              <a:rPr lang="tr-TR" dirty="0" smtClean="0"/>
              <a:t> uygulaması </a:t>
            </a:r>
            <a:r>
              <a:rPr lang="tr-TR" dirty="0" err="1" smtClean="0"/>
              <a:t>nın</a:t>
            </a:r>
            <a:r>
              <a:rPr lang="tr-TR" dirty="0" smtClean="0"/>
              <a:t> güvenli olduğuna dair yayınlar bulunmasına rağmen bu konudaki </a:t>
            </a:r>
            <a:r>
              <a:rPr lang="tr-TR" i="1" dirty="0" smtClean="0">
                <a:solidFill>
                  <a:srgbClr val="FF0000"/>
                </a:solidFill>
              </a:rPr>
              <a:t>çalışmalar henüz yeterli olarak kabul edilmemektedir</a:t>
            </a:r>
            <a:r>
              <a:rPr lang="tr-TR" dirty="0" smtClean="0"/>
              <a:t>. Bu yüzden bu hasta grubunda </a:t>
            </a:r>
            <a:r>
              <a:rPr lang="tr-TR" dirty="0" err="1" smtClean="0"/>
              <a:t>bilateral</a:t>
            </a:r>
            <a:r>
              <a:rPr lang="tr-TR" dirty="0" smtClean="0"/>
              <a:t> </a:t>
            </a:r>
            <a:r>
              <a:rPr lang="tr-TR" dirty="0" err="1" smtClean="0"/>
              <a:t>salpenjektomi</a:t>
            </a:r>
            <a:r>
              <a:rPr lang="tr-TR" dirty="0" smtClean="0"/>
              <a:t> henüz rutin uygulamaya girmemiştir</a:t>
            </a:r>
          </a:p>
          <a:p>
            <a:r>
              <a:rPr lang="tr-TR" dirty="0" smtClean="0"/>
              <a:t>BSO BRCA1 taşıyıcılarında </a:t>
            </a:r>
            <a:r>
              <a:rPr lang="tr-TR" i="1" dirty="0" smtClean="0">
                <a:solidFill>
                  <a:srgbClr val="FF0000"/>
                </a:solidFill>
              </a:rPr>
              <a:t>35-40</a:t>
            </a:r>
            <a:r>
              <a:rPr lang="tr-TR" dirty="0" smtClean="0"/>
              <a:t> yaş arasında uygulanmalıdır.BRCA2 taşıyıcılarında meme kanseri gelişimi önleme hususunda maksimal gayret yapıldığı takdirde (</a:t>
            </a:r>
            <a:r>
              <a:rPr lang="tr-TR" dirty="0" err="1" smtClean="0"/>
              <a:t>mastektomi</a:t>
            </a:r>
            <a:r>
              <a:rPr lang="tr-TR" dirty="0" smtClean="0"/>
              <a:t>) BSO </a:t>
            </a:r>
            <a:r>
              <a:rPr lang="tr-TR" i="1" dirty="0" smtClean="0">
                <a:solidFill>
                  <a:srgbClr val="FF0000"/>
                </a:solidFill>
              </a:rPr>
              <a:t>40-45</a:t>
            </a:r>
            <a:r>
              <a:rPr lang="tr-TR" dirty="0" smtClean="0"/>
              <a:t> yaş arası uygulanabilir</a:t>
            </a:r>
          </a:p>
          <a:p>
            <a:r>
              <a:rPr lang="tr-TR" dirty="0" smtClean="0"/>
              <a:t>Cerrahi esnasında batın </a:t>
            </a:r>
            <a:r>
              <a:rPr lang="tr-TR" dirty="0" err="1" smtClean="0"/>
              <a:t>yıkantı</a:t>
            </a:r>
            <a:r>
              <a:rPr lang="tr-TR" dirty="0" smtClean="0"/>
              <a:t> sıvısı alınmalı </a:t>
            </a:r>
            <a:r>
              <a:rPr lang="tr-TR" dirty="0" err="1" smtClean="0"/>
              <a:t>frozen</a:t>
            </a:r>
            <a:r>
              <a:rPr lang="tr-TR" dirty="0" smtClean="0"/>
              <a:t> ile tuba </a:t>
            </a:r>
            <a:r>
              <a:rPr lang="tr-TR" dirty="0" err="1" smtClean="0"/>
              <a:t>overler</a:t>
            </a:r>
            <a:r>
              <a:rPr lang="tr-TR" dirty="0" smtClean="0"/>
              <a:t> değerlendirilmelidir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11415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0070C0"/>
                </a:solidFill>
              </a:rPr>
              <a:t>Brca</a:t>
            </a:r>
            <a:r>
              <a:rPr lang="tr-TR" dirty="0">
                <a:solidFill>
                  <a:srgbClr val="0070C0"/>
                </a:solidFill>
              </a:rPr>
              <a:t> test sonucu pozitif hastada </a:t>
            </a:r>
            <a:r>
              <a:rPr lang="tr-TR" dirty="0" smtClean="0">
                <a:solidFill>
                  <a:srgbClr val="0070C0"/>
                </a:solidFill>
              </a:rPr>
              <a:t>yönetim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i="1" dirty="0"/>
              <a:t>Önleyici medikal tedavi</a:t>
            </a:r>
          </a:p>
          <a:p>
            <a:r>
              <a:rPr lang="tr-TR" dirty="0" smtClean="0"/>
              <a:t>OKS kullanımı </a:t>
            </a:r>
            <a:r>
              <a:rPr lang="tr-TR" dirty="0" err="1" smtClean="0"/>
              <a:t>over</a:t>
            </a:r>
            <a:r>
              <a:rPr lang="tr-TR" dirty="0" smtClean="0"/>
              <a:t> tuba periton </a:t>
            </a:r>
            <a:r>
              <a:rPr lang="tr-TR" dirty="0" err="1" smtClean="0"/>
              <a:t>ca</a:t>
            </a:r>
            <a:r>
              <a:rPr lang="tr-TR" dirty="0" smtClean="0"/>
              <a:t> riskini BRCA1 hastalarında </a:t>
            </a:r>
            <a:r>
              <a:rPr lang="tr-TR" i="1" dirty="0" smtClean="0">
                <a:solidFill>
                  <a:srgbClr val="FF0000"/>
                </a:solidFill>
              </a:rPr>
              <a:t>%45 </a:t>
            </a:r>
            <a:r>
              <a:rPr lang="tr-TR" dirty="0" smtClean="0"/>
              <a:t>BRCA2 hastalarında </a:t>
            </a:r>
            <a:r>
              <a:rPr lang="tr-TR" i="1" dirty="0" smtClean="0">
                <a:solidFill>
                  <a:srgbClr val="FF0000"/>
                </a:solidFill>
              </a:rPr>
              <a:t>%60 </a:t>
            </a:r>
            <a:r>
              <a:rPr lang="tr-TR" dirty="0" smtClean="0"/>
              <a:t>azaltmaktadır</a:t>
            </a:r>
          </a:p>
          <a:p>
            <a:r>
              <a:rPr lang="tr-TR" dirty="0" smtClean="0"/>
              <a:t>OKS kullanımının meme </a:t>
            </a:r>
            <a:r>
              <a:rPr lang="tr-TR" dirty="0" err="1" smtClean="0"/>
              <a:t>ca</a:t>
            </a:r>
            <a:r>
              <a:rPr lang="tr-TR" dirty="0" smtClean="0"/>
              <a:t> açısından etkileri </a:t>
            </a:r>
            <a:r>
              <a:rPr lang="tr-TR" dirty="0" err="1" smtClean="0"/>
              <a:t>literaturde</a:t>
            </a:r>
            <a:r>
              <a:rPr lang="tr-TR" dirty="0" smtClean="0"/>
              <a:t> net değildir . En son 2 </a:t>
            </a:r>
            <a:r>
              <a:rPr lang="tr-TR" dirty="0" err="1" smtClean="0"/>
              <a:t>metaanalizde</a:t>
            </a:r>
            <a:r>
              <a:rPr lang="tr-TR" dirty="0" smtClean="0"/>
              <a:t> meme </a:t>
            </a:r>
            <a:r>
              <a:rPr lang="tr-TR" dirty="0" err="1" smtClean="0"/>
              <a:t>ca</a:t>
            </a:r>
            <a:r>
              <a:rPr lang="tr-TR" dirty="0" smtClean="0"/>
              <a:t> riskine ne artırdığı ne de azalttığı saptanmıştır (</a:t>
            </a:r>
            <a:r>
              <a:rPr lang="tr-TR" dirty="0" smtClean="0">
                <a:latin typeface="Calibri"/>
              </a:rPr>
              <a:t>¹´²</a:t>
            </a:r>
            <a:r>
              <a:rPr lang="tr-TR" dirty="0" smtClean="0"/>
              <a:t>)</a:t>
            </a:r>
          </a:p>
          <a:p>
            <a:r>
              <a:rPr lang="tr-TR" b="1" i="1" dirty="0" err="1" smtClean="0"/>
              <a:t>Reproduktif</a:t>
            </a:r>
            <a:r>
              <a:rPr lang="tr-TR" b="1" i="1" dirty="0" smtClean="0"/>
              <a:t> seçenekler</a:t>
            </a:r>
          </a:p>
          <a:p>
            <a:r>
              <a:rPr lang="tr-TR" dirty="0" smtClean="0"/>
              <a:t>BRCA pozitifliği bulunan kişilerin gebe kalma sürecinde </a:t>
            </a:r>
            <a:r>
              <a:rPr lang="tr-TR" dirty="0" err="1" smtClean="0"/>
              <a:t>preimplantasyon</a:t>
            </a:r>
            <a:r>
              <a:rPr lang="tr-TR" dirty="0" smtClean="0"/>
              <a:t> genetik tanı, prenatal tanı ve yardımcı üreme teknikleri uygulanabilir</a:t>
            </a:r>
          </a:p>
          <a:p>
            <a:r>
              <a:rPr lang="tr-TR" sz="1200" i="1" dirty="0" smtClean="0">
                <a:latin typeface="Calibri"/>
              </a:rPr>
              <a:t>¹</a:t>
            </a:r>
            <a:r>
              <a:rPr lang="tr-TR" sz="1200" i="1" dirty="0" err="1" smtClean="0"/>
              <a:t>Iodici</a:t>
            </a:r>
            <a:r>
              <a:rPr lang="tr-TR" sz="1200" i="1" dirty="0" smtClean="0"/>
              <a:t> P, </a:t>
            </a:r>
            <a:r>
              <a:rPr lang="tr-TR" sz="1200" i="1" dirty="0" err="1" smtClean="0"/>
              <a:t>Barile</a:t>
            </a:r>
            <a:r>
              <a:rPr lang="tr-TR" sz="1200" i="1" dirty="0" smtClean="0"/>
              <a:t> M.</a:t>
            </a:r>
            <a:r>
              <a:rPr lang="en-US" sz="1200" i="1" dirty="0" smtClean="0"/>
              <a:t>Oral contraceptive use and breast or ovarian cancer risk in BRCA1/2 carriers: a meta-analysis.</a:t>
            </a:r>
            <a:r>
              <a:rPr lang="tr-TR" sz="1200" i="1" u="sng" dirty="0" smtClean="0"/>
              <a:t> </a:t>
            </a:r>
            <a:r>
              <a:rPr lang="tr-TR" sz="1200" i="1" u="sng" dirty="0" err="1" smtClean="0"/>
              <a:t>Eur</a:t>
            </a:r>
            <a:r>
              <a:rPr lang="tr-TR" sz="1200" i="1" u="sng" dirty="0" smtClean="0"/>
              <a:t> J </a:t>
            </a:r>
            <a:r>
              <a:rPr lang="tr-TR" sz="1200" i="1" u="sng" dirty="0" err="1" smtClean="0"/>
              <a:t>Cancer</a:t>
            </a:r>
            <a:r>
              <a:rPr lang="tr-TR" sz="1200" i="1" u="sng" dirty="0" smtClean="0"/>
              <a:t>.</a:t>
            </a:r>
            <a:r>
              <a:rPr lang="tr-TR" sz="1200" i="1" dirty="0" smtClean="0"/>
              <a:t>2010 </a:t>
            </a:r>
            <a:r>
              <a:rPr lang="tr-TR" sz="1200" i="1" dirty="0" err="1" smtClean="0"/>
              <a:t>Aug</a:t>
            </a:r>
            <a:r>
              <a:rPr lang="tr-TR" sz="1200" i="1" dirty="0" smtClean="0"/>
              <a:t>;46(12):2275-84. </a:t>
            </a:r>
            <a:r>
              <a:rPr lang="tr-TR" sz="1200" i="1" dirty="0" err="1" smtClean="0"/>
              <a:t>doi</a:t>
            </a:r>
            <a:r>
              <a:rPr lang="tr-TR" sz="1200" i="1" dirty="0" smtClean="0"/>
              <a:t>: 10.1016/j.</a:t>
            </a:r>
            <a:r>
              <a:rPr lang="tr-TR" sz="1200" i="1" dirty="0" err="1" smtClean="0"/>
              <a:t>ejca</a:t>
            </a:r>
            <a:r>
              <a:rPr lang="tr-TR" sz="1200" i="1" dirty="0" smtClean="0"/>
              <a:t>.2010.04.018. </a:t>
            </a:r>
            <a:r>
              <a:rPr lang="tr-TR" sz="1200" i="1" dirty="0" err="1" smtClean="0"/>
              <a:t>Epub</a:t>
            </a:r>
            <a:r>
              <a:rPr lang="tr-TR" sz="1200" i="1" dirty="0" smtClean="0"/>
              <a:t> 2010 May 27</a:t>
            </a:r>
            <a:r>
              <a:rPr lang="tr-TR" dirty="0" smtClean="0"/>
              <a:t>.</a:t>
            </a:r>
          </a:p>
          <a:p>
            <a:r>
              <a:rPr lang="tr-TR" sz="1300" i="1" dirty="0" smtClean="0">
                <a:latin typeface="Calibri"/>
              </a:rPr>
              <a:t>²</a:t>
            </a:r>
            <a:r>
              <a:rPr lang="tr-TR" sz="1300" i="1" dirty="0" err="1" smtClean="0"/>
              <a:t>Moorman</a:t>
            </a:r>
            <a:r>
              <a:rPr lang="tr-TR" sz="1300" i="1" dirty="0" smtClean="0"/>
              <a:t> PG, </a:t>
            </a:r>
            <a:r>
              <a:rPr lang="tr-TR" sz="1300" i="1" dirty="0" err="1" smtClean="0"/>
              <a:t>Havrilesky</a:t>
            </a:r>
            <a:r>
              <a:rPr lang="tr-TR" sz="1300" i="1" dirty="0" smtClean="0"/>
              <a:t> LJ </a:t>
            </a:r>
            <a:r>
              <a:rPr lang="en-US" sz="1300" i="1" dirty="0" smtClean="0"/>
              <a:t>Oral contraceptives and risk of ovarian cancer and breast cancer among high-risk women: a systematic review and meta-analysis.</a:t>
            </a:r>
            <a:r>
              <a:rPr lang="en-US" sz="1300" i="1" u="sng" dirty="0" smtClean="0"/>
              <a:t> J </a:t>
            </a:r>
            <a:r>
              <a:rPr lang="en-US" sz="1300" i="1" u="sng" dirty="0" err="1" smtClean="0"/>
              <a:t>Clin</a:t>
            </a:r>
            <a:r>
              <a:rPr lang="en-US" sz="1300" i="1" u="sng" dirty="0" smtClean="0"/>
              <a:t> </a:t>
            </a:r>
            <a:r>
              <a:rPr lang="en-US" sz="1300" i="1" u="sng" dirty="0" err="1" smtClean="0"/>
              <a:t>Oncol</a:t>
            </a:r>
            <a:r>
              <a:rPr lang="en-US" sz="1300" i="1" u="sng" dirty="0" smtClean="0"/>
              <a:t>.</a:t>
            </a:r>
            <a:r>
              <a:rPr lang="en-US" sz="1300" i="1" dirty="0" smtClean="0"/>
              <a:t> 2013 Nov 20;31(33):4188-98. </a:t>
            </a:r>
            <a:r>
              <a:rPr lang="en-US" sz="1300" i="1" dirty="0" err="1" smtClean="0"/>
              <a:t>doi</a:t>
            </a:r>
            <a:r>
              <a:rPr lang="en-US" sz="1300" i="1" dirty="0" smtClean="0"/>
              <a:t>: 10.1200/JCO.2013.48.9021. </a:t>
            </a:r>
            <a:r>
              <a:rPr lang="en-US" sz="1300" i="1" dirty="0" err="1" smtClean="0"/>
              <a:t>Epub</a:t>
            </a:r>
            <a:r>
              <a:rPr lang="en-US" sz="1300" i="1" dirty="0" smtClean="0"/>
              <a:t> 2013 Oct 21</a:t>
            </a:r>
          </a:p>
          <a:p>
            <a:endParaRPr lang="en-US" b="1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75211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0070C0"/>
                </a:solidFill>
              </a:rPr>
              <a:t>Multi</a:t>
            </a:r>
            <a:r>
              <a:rPr lang="tr-TR" dirty="0" smtClean="0">
                <a:solidFill>
                  <a:srgbClr val="0070C0"/>
                </a:solidFill>
              </a:rPr>
              <a:t> gen analizi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Yeni jenerasyon </a:t>
            </a:r>
            <a:r>
              <a:rPr lang="tr-TR" dirty="0" err="1" smtClean="0"/>
              <a:t>sekanslama</a:t>
            </a:r>
            <a:r>
              <a:rPr lang="tr-TR" dirty="0" smtClean="0"/>
              <a:t> teknolojisi kullanılan  bu testlerde </a:t>
            </a:r>
            <a:r>
              <a:rPr lang="tr-TR" i="1" dirty="0" smtClean="0">
                <a:solidFill>
                  <a:srgbClr val="FF0000"/>
                </a:solidFill>
              </a:rPr>
              <a:t>aynı anda birden fazla genin incelemesi </a:t>
            </a:r>
            <a:r>
              <a:rPr lang="tr-TR" dirty="0" smtClean="0"/>
              <a:t>yapılabilmektedir</a:t>
            </a:r>
          </a:p>
          <a:p>
            <a:r>
              <a:rPr lang="tr-TR" dirty="0" err="1" smtClean="0"/>
              <a:t>Multi</a:t>
            </a:r>
            <a:r>
              <a:rPr lang="tr-TR" dirty="0" smtClean="0"/>
              <a:t> gen analizi ailesel kanser ihtimali yüksek olan </a:t>
            </a:r>
            <a:r>
              <a:rPr lang="tr-TR" i="1" dirty="0" smtClean="0">
                <a:solidFill>
                  <a:srgbClr val="FF0000"/>
                </a:solidFill>
              </a:rPr>
              <a:t>fakat tek gen analizinde özellik saptanmayan hastalara </a:t>
            </a:r>
            <a:r>
              <a:rPr lang="tr-TR" dirty="0" smtClean="0"/>
              <a:t>uygulanabilir</a:t>
            </a:r>
          </a:p>
          <a:p>
            <a:r>
              <a:rPr lang="tr-TR" dirty="0" smtClean="0"/>
              <a:t>Veya birden fazla mutasyona uğramış gen olduğundan şüphelenilen durumlarda istenebilir</a:t>
            </a:r>
          </a:p>
          <a:p>
            <a:r>
              <a:rPr lang="tr-TR" dirty="0" err="1" smtClean="0"/>
              <a:t>Herediter</a:t>
            </a:r>
            <a:r>
              <a:rPr lang="tr-TR" dirty="0" smtClean="0"/>
              <a:t> </a:t>
            </a:r>
            <a:r>
              <a:rPr lang="tr-TR" dirty="0" err="1" smtClean="0"/>
              <a:t>over</a:t>
            </a:r>
            <a:r>
              <a:rPr lang="tr-TR" dirty="0" smtClean="0"/>
              <a:t> kanseri gelişimi ile ilgili genetik mutasyonlarda tanımlanmış ve tanımlanmaktadır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flipV="1">
            <a:off x="1524000" y="150312"/>
            <a:ext cx="9144000" cy="306888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2838" y="1"/>
            <a:ext cx="10559442" cy="6688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5 İçerik Yer Tutucusu" descr="muti gen 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0271342" cy="685800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muti gen 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10471759" cy="6651321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Kanser gelişimi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8" name="İçerik Yer Tutucusu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smtClean="0"/>
              <a:t>Bütün kanserler hücre çoğalması ve DNA onarımında rol alan belirli genlerin mutasyonları sonucu ortaya çıkmaktadır</a:t>
            </a:r>
          </a:p>
          <a:p>
            <a:r>
              <a:rPr lang="tr-TR" sz="2800" b="1" i="1" dirty="0" err="1" smtClean="0">
                <a:solidFill>
                  <a:srgbClr val="FF0000"/>
                </a:solidFill>
              </a:rPr>
              <a:t>Sporadik</a:t>
            </a:r>
            <a:r>
              <a:rPr lang="tr-TR" sz="2800" b="1" i="1" dirty="0" smtClean="0">
                <a:solidFill>
                  <a:srgbClr val="FF0000"/>
                </a:solidFill>
              </a:rPr>
              <a:t> mutasyonlar:</a:t>
            </a:r>
            <a:r>
              <a:rPr lang="tr-TR" sz="2400" dirty="0" smtClean="0">
                <a:solidFill>
                  <a:srgbClr val="FF0000"/>
                </a:solidFill>
              </a:rPr>
              <a:t>  </a:t>
            </a:r>
            <a:r>
              <a:rPr lang="tr-TR" sz="2400" dirty="0" smtClean="0"/>
              <a:t>Somatik hücrelerde olan kazanılmış mutasyon anlamındadır. Ailesel geçişi bulunmamaktadır</a:t>
            </a:r>
          </a:p>
          <a:p>
            <a:r>
              <a:rPr lang="tr-TR" sz="2800" b="1" i="1" dirty="0" err="1" smtClean="0">
                <a:solidFill>
                  <a:srgbClr val="FF0000"/>
                </a:solidFill>
              </a:rPr>
              <a:t>Germline</a:t>
            </a:r>
            <a:r>
              <a:rPr lang="tr-TR" sz="2800" b="1" i="1" dirty="0" smtClean="0">
                <a:solidFill>
                  <a:srgbClr val="FF0000"/>
                </a:solidFill>
              </a:rPr>
              <a:t> mutasyonlar: </a:t>
            </a:r>
            <a:r>
              <a:rPr lang="tr-TR" sz="2400" dirty="0" err="1" smtClean="0"/>
              <a:t>Germ</a:t>
            </a:r>
            <a:r>
              <a:rPr lang="tr-TR" sz="2400" dirty="0" smtClean="0"/>
              <a:t> hücrelerinde olan mutasyonlar olup ailesel geçişi bulunan mutasyonları ifade eder. </a:t>
            </a:r>
            <a:r>
              <a:rPr lang="tr-TR" sz="2400" dirty="0" err="1" smtClean="0"/>
              <a:t>Herediter</a:t>
            </a:r>
            <a:r>
              <a:rPr lang="tr-TR" sz="2400" dirty="0" smtClean="0"/>
              <a:t> kanser sendromlarında bulunan mutasyonlar bu grup mutasyonlardır</a:t>
            </a:r>
            <a:endParaRPr lang="tr-TR" sz="2800" b="1" i="1" dirty="0" smtClean="0"/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3464960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BRCA (+) OVER-TUBA-PERİTON KANSERİNDE YÖNETİM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BRCA 1 veya 2 pozitif hastalar platin bazlı kemoterapiye </a:t>
            </a:r>
            <a:r>
              <a:rPr lang="tr-TR" i="1" dirty="0" smtClean="0">
                <a:solidFill>
                  <a:srgbClr val="FF0000"/>
                </a:solidFill>
              </a:rPr>
              <a:t>daha iyi yanıt vermektedir</a:t>
            </a:r>
          </a:p>
          <a:p>
            <a:r>
              <a:rPr lang="tr-TR" dirty="0" smtClean="0"/>
              <a:t>Bu grup hastada platin </a:t>
            </a:r>
            <a:r>
              <a:rPr lang="tr-TR" dirty="0" err="1" smtClean="0"/>
              <a:t>sensitivitesi</a:t>
            </a:r>
            <a:r>
              <a:rPr lang="tr-TR" dirty="0" smtClean="0"/>
              <a:t> daha yüksek oranda görülmektedir</a:t>
            </a:r>
          </a:p>
          <a:p>
            <a:r>
              <a:rPr lang="tr-TR" i="1" dirty="0" smtClean="0">
                <a:solidFill>
                  <a:srgbClr val="FF0000"/>
                </a:solidFill>
              </a:rPr>
              <a:t>PARP</a:t>
            </a:r>
            <a:r>
              <a:rPr lang="tr-TR" dirty="0" smtClean="0"/>
              <a:t> (</a:t>
            </a:r>
            <a:r>
              <a:rPr lang="tr-TR" dirty="0" err="1" smtClean="0"/>
              <a:t>Poli</a:t>
            </a:r>
            <a:r>
              <a:rPr lang="tr-TR" dirty="0" smtClean="0"/>
              <a:t> ADP </a:t>
            </a:r>
            <a:r>
              <a:rPr lang="tr-TR" dirty="0" err="1" smtClean="0"/>
              <a:t>Riboz</a:t>
            </a:r>
            <a:r>
              <a:rPr lang="tr-TR" dirty="0" smtClean="0"/>
              <a:t> </a:t>
            </a:r>
            <a:r>
              <a:rPr lang="tr-TR" dirty="0" err="1" smtClean="0"/>
              <a:t>Polimeraz</a:t>
            </a:r>
            <a:r>
              <a:rPr lang="tr-TR" dirty="0" smtClean="0"/>
              <a:t>) inhibitörleri özellikle platin </a:t>
            </a:r>
            <a:r>
              <a:rPr lang="tr-TR" dirty="0" err="1" smtClean="0"/>
              <a:t>sensitif</a:t>
            </a:r>
            <a:r>
              <a:rPr lang="tr-TR" dirty="0" smtClean="0"/>
              <a:t> </a:t>
            </a:r>
            <a:r>
              <a:rPr lang="tr-TR" dirty="0" err="1" smtClean="0"/>
              <a:t>over</a:t>
            </a:r>
            <a:r>
              <a:rPr lang="tr-TR" dirty="0" smtClean="0"/>
              <a:t>-tuba-periton kanserinde gelişen </a:t>
            </a:r>
            <a:r>
              <a:rPr lang="tr-TR" dirty="0" err="1" smtClean="0"/>
              <a:t>nükslerde</a:t>
            </a:r>
            <a:r>
              <a:rPr lang="tr-TR" dirty="0" smtClean="0"/>
              <a:t> kullanılabilmektedir</a:t>
            </a:r>
          </a:p>
          <a:p>
            <a:r>
              <a:rPr lang="tr-TR" dirty="0" err="1" smtClean="0"/>
              <a:t>Rekurren</a:t>
            </a:r>
            <a:r>
              <a:rPr lang="tr-TR" dirty="0" smtClean="0"/>
              <a:t> </a:t>
            </a:r>
            <a:r>
              <a:rPr lang="tr-TR" dirty="0" err="1" smtClean="0"/>
              <a:t>over</a:t>
            </a:r>
            <a:r>
              <a:rPr lang="tr-TR" dirty="0" smtClean="0"/>
              <a:t> kanserinde PARP inhibitörlerine </a:t>
            </a:r>
            <a:r>
              <a:rPr lang="tr-TR" i="1" dirty="0" smtClean="0">
                <a:solidFill>
                  <a:srgbClr val="FF0000"/>
                </a:solidFill>
              </a:rPr>
              <a:t>cevap %34dür </a:t>
            </a:r>
            <a:r>
              <a:rPr lang="tr-TR" dirty="0" smtClean="0"/>
              <a:t>(</a:t>
            </a:r>
            <a:r>
              <a:rPr lang="tr-TR" dirty="0" smtClean="0">
                <a:latin typeface="Calibri"/>
              </a:rPr>
              <a:t>¹</a:t>
            </a:r>
            <a:r>
              <a:rPr lang="tr-TR" dirty="0" smtClean="0"/>
              <a:t>)</a:t>
            </a:r>
          </a:p>
          <a:p>
            <a:r>
              <a:rPr lang="tr-TR" dirty="0" smtClean="0"/>
              <a:t>FDA yapılan çalışmaların ışığında BRCA </a:t>
            </a:r>
            <a:r>
              <a:rPr lang="tr-TR" dirty="0" err="1" smtClean="0"/>
              <a:t>mutant</a:t>
            </a:r>
            <a:r>
              <a:rPr lang="tr-TR" dirty="0" smtClean="0"/>
              <a:t> </a:t>
            </a:r>
            <a:r>
              <a:rPr lang="tr-TR" i="1" dirty="0" smtClean="0">
                <a:solidFill>
                  <a:srgbClr val="FF0000"/>
                </a:solidFill>
              </a:rPr>
              <a:t>platin </a:t>
            </a:r>
            <a:r>
              <a:rPr lang="tr-TR" i="1" dirty="0" err="1" smtClean="0">
                <a:solidFill>
                  <a:srgbClr val="FF0000"/>
                </a:solidFill>
              </a:rPr>
              <a:t>sensitif</a:t>
            </a:r>
            <a:r>
              <a:rPr lang="tr-TR" i="1" dirty="0" smtClean="0">
                <a:solidFill>
                  <a:srgbClr val="FF0000"/>
                </a:solidFill>
              </a:rPr>
              <a:t> </a:t>
            </a:r>
            <a:r>
              <a:rPr lang="tr-TR" i="1" dirty="0" err="1" smtClean="0">
                <a:solidFill>
                  <a:srgbClr val="FF0000"/>
                </a:solidFill>
              </a:rPr>
              <a:t>over</a:t>
            </a:r>
            <a:r>
              <a:rPr lang="tr-TR" i="1" dirty="0" smtClean="0">
                <a:solidFill>
                  <a:srgbClr val="FF0000"/>
                </a:solidFill>
              </a:rPr>
              <a:t> kanserli hastalarda</a:t>
            </a:r>
            <a:r>
              <a:rPr lang="tr-TR" dirty="0" smtClean="0"/>
              <a:t> </a:t>
            </a:r>
            <a:r>
              <a:rPr lang="tr-TR" dirty="0" err="1" smtClean="0"/>
              <a:t>nüks</a:t>
            </a:r>
            <a:r>
              <a:rPr lang="tr-TR" dirty="0" smtClean="0"/>
              <a:t> gelişiminde en az 3 farklı </a:t>
            </a:r>
            <a:r>
              <a:rPr lang="tr-TR" dirty="0" err="1" smtClean="0"/>
              <a:t>kemoterapotik</a:t>
            </a:r>
            <a:r>
              <a:rPr lang="tr-TR" dirty="0" smtClean="0"/>
              <a:t> ajan kullanıldıktan sonra PARP inhibitörlerinin kullanılmasını önermektedir.</a:t>
            </a:r>
          </a:p>
          <a:p>
            <a:r>
              <a:rPr lang="tr-TR" sz="1200" i="1" dirty="0" smtClean="0">
                <a:latin typeface="Calibri"/>
              </a:rPr>
              <a:t>¹</a:t>
            </a:r>
            <a:r>
              <a:rPr lang="tr-TR" sz="1200" i="1" dirty="0" err="1" smtClean="0"/>
              <a:t>Eng</a:t>
            </a:r>
            <a:r>
              <a:rPr lang="tr-TR" sz="1200" i="1" dirty="0" smtClean="0"/>
              <a:t> J </a:t>
            </a:r>
            <a:r>
              <a:rPr lang="en-US" sz="1200" i="1" dirty="0" smtClean="0"/>
              <a:t>Will the real Cowden syndrome please stand up: revised diagnostic criteria</a:t>
            </a:r>
            <a:r>
              <a:rPr lang="tr-TR" sz="1200" i="1" dirty="0" smtClean="0"/>
              <a:t> </a:t>
            </a:r>
            <a:r>
              <a:rPr lang="tr-TR" sz="1200" i="1" u="sng" dirty="0" smtClean="0"/>
              <a:t>J </a:t>
            </a:r>
            <a:r>
              <a:rPr lang="tr-TR" sz="1200" i="1" u="sng" dirty="0" err="1" smtClean="0"/>
              <a:t>Med</a:t>
            </a:r>
            <a:r>
              <a:rPr lang="tr-TR" sz="1200" i="1" u="sng" dirty="0" smtClean="0"/>
              <a:t> </a:t>
            </a:r>
            <a:r>
              <a:rPr lang="tr-TR" sz="1200" i="1" u="sng" dirty="0" err="1" smtClean="0"/>
              <a:t>GeneT</a:t>
            </a:r>
            <a:r>
              <a:rPr lang="tr-TR" sz="1200" i="1" u="sng" dirty="0" smtClean="0"/>
              <a:t>.</a:t>
            </a:r>
            <a:r>
              <a:rPr lang="tr-TR" sz="1200" i="1" dirty="0" smtClean="0"/>
              <a:t>2000 </a:t>
            </a:r>
            <a:r>
              <a:rPr lang="tr-TR" sz="1200" i="1" dirty="0" err="1" smtClean="0"/>
              <a:t>Nov</a:t>
            </a:r>
            <a:r>
              <a:rPr lang="tr-TR" sz="1200" i="1" dirty="0" smtClean="0"/>
              <a:t>;37(11):828-30</a:t>
            </a:r>
            <a:endParaRPr lang="en-US" sz="1200" i="1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9" name="8 İçerik Yer Tutucusu" descr="olaparip 1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246312" y="1753644"/>
            <a:ext cx="5791200" cy="4434213"/>
          </a:xfrm>
        </p:spPr>
      </p:pic>
      <p:sp>
        <p:nvSpPr>
          <p:cNvPr id="8" name="7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5961" y="1628383"/>
            <a:ext cx="4922729" cy="453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0070C0"/>
                </a:solidFill>
              </a:rPr>
              <a:t>Endometriyum</a:t>
            </a:r>
            <a:r>
              <a:rPr lang="tr-TR" dirty="0" smtClean="0">
                <a:solidFill>
                  <a:srgbClr val="0070C0"/>
                </a:solidFill>
              </a:rPr>
              <a:t> kanseri genetik test </a:t>
            </a:r>
            <a:r>
              <a:rPr lang="tr-TR" dirty="0" err="1" smtClean="0">
                <a:solidFill>
                  <a:srgbClr val="0070C0"/>
                </a:solidFill>
              </a:rPr>
              <a:t>kıme</a:t>
            </a:r>
            <a:r>
              <a:rPr lang="tr-TR" dirty="0" smtClean="0">
                <a:solidFill>
                  <a:srgbClr val="0070C0"/>
                </a:solidFill>
              </a:rPr>
              <a:t> yapılmalı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Herediter</a:t>
            </a:r>
            <a:r>
              <a:rPr lang="tr-TR" dirty="0" smtClean="0"/>
              <a:t> </a:t>
            </a:r>
            <a:r>
              <a:rPr lang="tr-TR" dirty="0" err="1" smtClean="0"/>
              <a:t>endometriyal</a:t>
            </a:r>
            <a:r>
              <a:rPr lang="tr-TR" dirty="0" smtClean="0"/>
              <a:t> kanserlerde en sık karşımıza </a:t>
            </a:r>
            <a:r>
              <a:rPr lang="tr-TR" dirty="0" err="1" smtClean="0"/>
              <a:t>lynch</a:t>
            </a:r>
            <a:r>
              <a:rPr lang="tr-TR" dirty="0" smtClean="0"/>
              <a:t> sendromu gelmektedir </a:t>
            </a:r>
          </a:p>
          <a:p>
            <a:r>
              <a:rPr lang="tr-TR" dirty="0" err="1" smtClean="0"/>
              <a:t>Lynch</a:t>
            </a:r>
            <a:r>
              <a:rPr lang="tr-TR" dirty="0" smtClean="0"/>
              <a:t> sendromundan şüphelenilen hastalarda kimlere genetik analiz yapılacağını belirleyen klinik testler bulunmakla beraber hiçbirinin </a:t>
            </a:r>
            <a:r>
              <a:rPr lang="tr-TR" dirty="0" err="1" smtClean="0"/>
              <a:t>sensitivitesi</a:t>
            </a:r>
            <a:r>
              <a:rPr lang="tr-TR" dirty="0" smtClean="0"/>
              <a:t> çok yüksek değildir</a:t>
            </a:r>
          </a:p>
          <a:p>
            <a:r>
              <a:rPr lang="tr-TR" dirty="0" smtClean="0"/>
              <a:t>Amsterdam II kriterleri </a:t>
            </a:r>
            <a:r>
              <a:rPr lang="tr-TR" i="1" dirty="0" smtClean="0">
                <a:solidFill>
                  <a:srgbClr val="FF0000"/>
                </a:solidFill>
              </a:rPr>
              <a:t>%68  </a:t>
            </a:r>
            <a:r>
              <a:rPr lang="tr-TR" dirty="0" err="1" smtClean="0"/>
              <a:t>Bethesde</a:t>
            </a:r>
            <a:r>
              <a:rPr lang="tr-TR" dirty="0" smtClean="0"/>
              <a:t> kriterleri de </a:t>
            </a:r>
            <a:r>
              <a:rPr lang="tr-TR" i="1" dirty="0" smtClean="0">
                <a:solidFill>
                  <a:srgbClr val="FF0000"/>
                </a:solidFill>
              </a:rPr>
              <a:t>%35 </a:t>
            </a:r>
            <a:r>
              <a:rPr lang="tr-TR" dirty="0" smtClean="0"/>
              <a:t>genetik mutasyonlu (</a:t>
            </a:r>
            <a:r>
              <a:rPr lang="tr-TR" dirty="0" err="1" smtClean="0"/>
              <a:t>Lynch</a:t>
            </a:r>
            <a:r>
              <a:rPr lang="tr-TR" dirty="0" smtClean="0"/>
              <a:t>) hastada ileri araştırma yapılması gerekliliğini atlayabilmektedir</a:t>
            </a:r>
          </a:p>
          <a:p>
            <a:r>
              <a:rPr lang="tr-TR" dirty="0" smtClean="0"/>
              <a:t>Bu yüzden NCCN bu grup hastada klinik test yapılması gereken grubu </a:t>
            </a:r>
            <a:r>
              <a:rPr lang="tr-TR" i="1" dirty="0" smtClean="0">
                <a:solidFill>
                  <a:srgbClr val="FF0000"/>
                </a:solidFill>
              </a:rPr>
              <a:t>belirleyen bir algoritma geliştirmiştir</a:t>
            </a:r>
          </a:p>
          <a:p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0070C0"/>
                </a:solidFill>
              </a:rPr>
              <a:t>Endometriyum</a:t>
            </a:r>
            <a:r>
              <a:rPr lang="tr-TR" dirty="0" smtClean="0">
                <a:solidFill>
                  <a:srgbClr val="0070C0"/>
                </a:solidFill>
              </a:rPr>
              <a:t> kanseri genetik test </a:t>
            </a:r>
            <a:r>
              <a:rPr lang="tr-TR" dirty="0" err="1" smtClean="0">
                <a:solidFill>
                  <a:srgbClr val="0070C0"/>
                </a:solidFill>
              </a:rPr>
              <a:t>kıme</a:t>
            </a:r>
            <a:r>
              <a:rPr lang="tr-TR" dirty="0" smtClean="0">
                <a:solidFill>
                  <a:srgbClr val="0070C0"/>
                </a:solidFill>
              </a:rPr>
              <a:t> yapılmalı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sz="1400" b="1" i="1" dirty="0" smtClean="0"/>
              <a:t>Revize </a:t>
            </a:r>
            <a:r>
              <a:rPr lang="tr-TR" sz="1400" b="1" i="1" dirty="0" err="1" smtClean="0"/>
              <a:t>bethesde</a:t>
            </a:r>
            <a:endParaRPr lang="tr-TR" sz="1400" b="1" i="1" dirty="0" smtClean="0"/>
          </a:p>
          <a:p>
            <a:pPr>
              <a:buNone/>
            </a:pPr>
            <a:r>
              <a:rPr lang="tr-TR" sz="1400" dirty="0" smtClean="0"/>
              <a:t>	i)50 yaş altı tanı alan </a:t>
            </a:r>
            <a:r>
              <a:rPr lang="tr-TR" sz="1400" dirty="0" err="1" smtClean="0"/>
              <a:t>kolorektal</a:t>
            </a:r>
            <a:r>
              <a:rPr lang="tr-TR" sz="1400" dirty="0" smtClean="0"/>
              <a:t> kanser </a:t>
            </a:r>
          </a:p>
          <a:p>
            <a:pPr>
              <a:buNone/>
            </a:pPr>
            <a:r>
              <a:rPr lang="tr-TR" sz="1400" dirty="0" smtClean="0"/>
              <a:t>	</a:t>
            </a:r>
            <a:r>
              <a:rPr lang="tr-TR" sz="1400" dirty="0" err="1" smtClean="0"/>
              <a:t>ii</a:t>
            </a:r>
            <a:r>
              <a:rPr lang="tr-TR" sz="1400" dirty="0" smtClean="0"/>
              <a:t>)Yaştan bağımsız olarak senkron veya </a:t>
            </a:r>
            <a:r>
              <a:rPr lang="tr-TR" sz="1400" dirty="0" err="1" smtClean="0"/>
              <a:t>metakron</a:t>
            </a:r>
            <a:r>
              <a:rPr lang="tr-TR" sz="1400" dirty="0" smtClean="0"/>
              <a:t> olarak saptanan birden fazla </a:t>
            </a:r>
            <a:r>
              <a:rPr lang="tr-TR" sz="1400" dirty="0" err="1" smtClean="0"/>
              <a:t>Lynch</a:t>
            </a:r>
            <a:r>
              <a:rPr lang="tr-TR" sz="1400" dirty="0" smtClean="0"/>
              <a:t> sendromu kanseri tanısı alanlarda</a:t>
            </a:r>
          </a:p>
          <a:p>
            <a:pPr>
              <a:buNone/>
            </a:pPr>
            <a:r>
              <a:rPr lang="tr-TR" sz="1400" dirty="0" smtClean="0"/>
              <a:t>      </a:t>
            </a:r>
            <a:r>
              <a:rPr lang="tr-TR" sz="1400" dirty="0" err="1" smtClean="0"/>
              <a:t>iii</a:t>
            </a:r>
            <a:r>
              <a:rPr lang="tr-TR" sz="1400" dirty="0" smtClean="0"/>
              <a:t>)60 yaş altı tanı alan </a:t>
            </a:r>
            <a:r>
              <a:rPr lang="tr-TR" sz="1400" dirty="0" err="1" smtClean="0"/>
              <a:t>Mikrosatellit</a:t>
            </a:r>
            <a:r>
              <a:rPr lang="tr-TR" sz="1400" dirty="0" smtClean="0"/>
              <a:t> </a:t>
            </a:r>
            <a:r>
              <a:rPr lang="tr-TR" sz="1400" dirty="0" err="1" smtClean="0"/>
              <a:t>instabilitesi</a:t>
            </a:r>
            <a:r>
              <a:rPr lang="tr-TR" sz="1400" dirty="0" smtClean="0"/>
              <a:t> bulunan </a:t>
            </a:r>
            <a:r>
              <a:rPr lang="tr-TR" sz="1400" dirty="0" err="1" smtClean="0"/>
              <a:t>kolorektal</a:t>
            </a:r>
            <a:r>
              <a:rPr lang="tr-TR" sz="1400" dirty="0" smtClean="0"/>
              <a:t> kanser</a:t>
            </a:r>
          </a:p>
          <a:p>
            <a:pPr>
              <a:buNone/>
            </a:pPr>
            <a:r>
              <a:rPr lang="tr-TR" sz="1400" dirty="0" smtClean="0"/>
              <a:t>      İv) Bir veya daha fazla birinci derece yakınında  </a:t>
            </a:r>
            <a:r>
              <a:rPr lang="tr-TR" sz="1400" dirty="0" err="1" smtClean="0"/>
              <a:t>kolorektal</a:t>
            </a:r>
            <a:r>
              <a:rPr lang="tr-TR" sz="1400" dirty="0" smtClean="0"/>
              <a:t> kanser ve </a:t>
            </a:r>
            <a:r>
              <a:rPr lang="tr-TR" sz="1400" dirty="0" err="1" smtClean="0"/>
              <a:t>Lynch</a:t>
            </a:r>
            <a:r>
              <a:rPr lang="tr-TR" sz="1400" dirty="0" smtClean="0"/>
              <a:t> sendromu kanserleri tanısı alanlarda(Kanserlerden en az bir tanesi 50 yaş altında tanı alacak)</a:t>
            </a:r>
          </a:p>
          <a:p>
            <a:pPr>
              <a:buNone/>
            </a:pPr>
            <a:r>
              <a:rPr lang="tr-TR" sz="1400" dirty="0" smtClean="0"/>
              <a:t>      v) İki veya daha fazla birinci,ikinci derece yakınında </a:t>
            </a:r>
            <a:r>
              <a:rPr lang="tr-TR" sz="1400" dirty="0" err="1" smtClean="0"/>
              <a:t>kolorektal</a:t>
            </a:r>
            <a:r>
              <a:rPr lang="tr-TR" sz="1400" dirty="0" smtClean="0"/>
              <a:t> kanser ve </a:t>
            </a:r>
            <a:r>
              <a:rPr lang="tr-TR" sz="1400" dirty="0" err="1" smtClean="0"/>
              <a:t>Lynch</a:t>
            </a:r>
            <a:r>
              <a:rPr lang="tr-TR" sz="1400" dirty="0" smtClean="0"/>
              <a:t> sendromu kanserleri tanısı alanlarda</a:t>
            </a:r>
          </a:p>
          <a:p>
            <a:r>
              <a:rPr lang="tr-TR" sz="1400" b="1" i="1" dirty="0" smtClean="0"/>
              <a:t>Amsterdam 2 kriterleri</a:t>
            </a:r>
          </a:p>
          <a:p>
            <a:pPr>
              <a:lnSpc>
                <a:spcPct val="100000"/>
              </a:lnSpc>
              <a:buNone/>
            </a:pPr>
            <a:r>
              <a:rPr lang="tr-TR" sz="1400" dirty="0" smtClean="0"/>
              <a:t>	en az 3 yakınında </a:t>
            </a:r>
            <a:r>
              <a:rPr lang="tr-TR" sz="1400" dirty="0" err="1" smtClean="0"/>
              <a:t>Lynch</a:t>
            </a:r>
            <a:r>
              <a:rPr lang="tr-TR" sz="1400" dirty="0" smtClean="0"/>
              <a:t> sendromu ilişkili kanser görülecek (kolon-</a:t>
            </a:r>
            <a:r>
              <a:rPr lang="tr-TR" sz="1400" dirty="0" err="1" smtClean="0"/>
              <a:t>endometriyum</a:t>
            </a:r>
            <a:r>
              <a:rPr lang="tr-TR" sz="1400" dirty="0" smtClean="0"/>
              <a:t>-</a:t>
            </a:r>
            <a:r>
              <a:rPr lang="tr-TR" sz="1400" dirty="0" err="1" smtClean="0"/>
              <a:t>over</a:t>
            </a:r>
            <a:r>
              <a:rPr lang="tr-TR" sz="1400" dirty="0" smtClean="0"/>
              <a:t>-</a:t>
            </a:r>
            <a:r>
              <a:rPr lang="tr-TR" sz="1400" dirty="0" err="1" smtClean="0"/>
              <a:t>ınce</a:t>
            </a:r>
            <a:r>
              <a:rPr lang="tr-TR" sz="1400" dirty="0" smtClean="0"/>
              <a:t> barsak-</a:t>
            </a:r>
            <a:r>
              <a:rPr lang="tr-TR" sz="1400" dirty="0" err="1" smtClean="0"/>
              <a:t>ureter</a:t>
            </a:r>
            <a:r>
              <a:rPr lang="tr-TR" sz="1400" dirty="0" smtClean="0"/>
              <a:t>-</a:t>
            </a:r>
            <a:r>
              <a:rPr lang="tr-TR" sz="1400" dirty="0" err="1" smtClean="0"/>
              <a:t>renal</a:t>
            </a:r>
            <a:r>
              <a:rPr lang="tr-TR" sz="1400" dirty="0" smtClean="0"/>
              <a:t> </a:t>
            </a:r>
            <a:r>
              <a:rPr lang="tr-TR" sz="1400" dirty="0" err="1" smtClean="0"/>
              <a:t>pelvis</a:t>
            </a:r>
            <a:r>
              <a:rPr lang="tr-TR" sz="1400" dirty="0" smtClean="0"/>
              <a:t>)</a:t>
            </a:r>
          </a:p>
          <a:p>
            <a:pPr>
              <a:lnSpc>
                <a:spcPct val="100000"/>
              </a:lnSpc>
              <a:buNone/>
            </a:pPr>
            <a:r>
              <a:rPr lang="tr-TR" sz="1400" dirty="0" smtClean="0"/>
              <a:t>      1 tanesi birinci derece yakın olacak </a:t>
            </a:r>
          </a:p>
          <a:p>
            <a:pPr>
              <a:lnSpc>
                <a:spcPct val="100000"/>
              </a:lnSpc>
              <a:buNone/>
            </a:pPr>
            <a:r>
              <a:rPr lang="tr-TR" sz="1400" dirty="0" smtClean="0"/>
              <a:t>	2 takip eden  jenerasyonda olacak</a:t>
            </a:r>
          </a:p>
          <a:p>
            <a:pPr>
              <a:lnSpc>
                <a:spcPct val="100000"/>
              </a:lnSpc>
              <a:buNone/>
            </a:pPr>
            <a:r>
              <a:rPr lang="tr-TR" sz="1400" dirty="0" smtClean="0"/>
              <a:t>	en az 1 yakınında </a:t>
            </a:r>
            <a:r>
              <a:rPr lang="tr-TR" sz="1400" dirty="0" err="1" smtClean="0"/>
              <a:t>lynch</a:t>
            </a:r>
            <a:r>
              <a:rPr lang="tr-TR" sz="1400" dirty="0" smtClean="0"/>
              <a:t> </a:t>
            </a:r>
            <a:r>
              <a:rPr lang="tr-TR" sz="1400" dirty="0" err="1" smtClean="0"/>
              <a:t>ilşikili</a:t>
            </a:r>
            <a:r>
              <a:rPr lang="tr-TR" sz="1400" dirty="0" smtClean="0"/>
              <a:t> kanser 50 yaş altında olacak</a:t>
            </a:r>
          </a:p>
          <a:p>
            <a:pPr>
              <a:lnSpc>
                <a:spcPct val="100000"/>
              </a:lnSpc>
              <a:buNone/>
            </a:pPr>
            <a:r>
              <a:rPr lang="tr-TR" sz="1400" dirty="0" smtClean="0"/>
              <a:t>	</a:t>
            </a:r>
            <a:r>
              <a:rPr lang="tr-TR" sz="1400" dirty="0" err="1" smtClean="0"/>
              <a:t>Fap</a:t>
            </a:r>
            <a:r>
              <a:rPr lang="tr-TR" sz="1400" dirty="0" smtClean="0"/>
              <a:t> ekarte edilecek</a:t>
            </a:r>
          </a:p>
          <a:p>
            <a:pPr>
              <a:lnSpc>
                <a:spcPct val="100000"/>
              </a:lnSpc>
              <a:buNone/>
            </a:pPr>
            <a:endParaRPr lang="tr-TR" sz="1400" dirty="0" smtClean="0"/>
          </a:p>
          <a:p>
            <a:endParaRPr lang="tr-TR" sz="1400" dirty="0" smtClean="0"/>
          </a:p>
          <a:p>
            <a:endParaRPr lang="tr-TR" sz="1400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481702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0070C0"/>
                </a:solidFill>
              </a:rPr>
              <a:t>Endometriyum</a:t>
            </a:r>
            <a:r>
              <a:rPr lang="tr-TR" dirty="0" smtClean="0">
                <a:solidFill>
                  <a:srgbClr val="0070C0"/>
                </a:solidFill>
              </a:rPr>
              <a:t> kanseri genetik test </a:t>
            </a:r>
            <a:r>
              <a:rPr lang="tr-TR" dirty="0" err="1" smtClean="0">
                <a:solidFill>
                  <a:srgbClr val="0070C0"/>
                </a:solidFill>
              </a:rPr>
              <a:t>kıme</a:t>
            </a:r>
            <a:r>
              <a:rPr lang="tr-TR" dirty="0" smtClean="0">
                <a:solidFill>
                  <a:srgbClr val="0070C0"/>
                </a:solidFill>
              </a:rPr>
              <a:t> yapılmalı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50 yaş altı </a:t>
            </a:r>
            <a:r>
              <a:rPr lang="tr-TR" b="1" i="1" dirty="0" err="1" smtClean="0">
                <a:solidFill>
                  <a:srgbClr val="FF0000"/>
                </a:solidFill>
              </a:rPr>
              <a:t>endometriyal</a:t>
            </a:r>
            <a:r>
              <a:rPr lang="tr-TR" b="1" i="1" dirty="0" smtClean="0">
                <a:solidFill>
                  <a:srgbClr val="FF0000"/>
                </a:solidFill>
              </a:rPr>
              <a:t> kanser vakalarında</a:t>
            </a:r>
          </a:p>
          <a:p>
            <a:r>
              <a:rPr lang="tr-TR" dirty="0" smtClean="0"/>
              <a:t>Ailede </a:t>
            </a:r>
            <a:r>
              <a:rPr lang="tr-TR" dirty="0" err="1" smtClean="0"/>
              <a:t>Lynch</a:t>
            </a:r>
            <a:r>
              <a:rPr lang="tr-TR" dirty="0" smtClean="0"/>
              <a:t> sendromu genetik mutasyonu olan biri varlığında</a:t>
            </a:r>
          </a:p>
          <a:p>
            <a:r>
              <a:rPr lang="tr-TR" dirty="0" err="1" smtClean="0"/>
              <a:t>MMRpro</a:t>
            </a:r>
            <a:r>
              <a:rPr lang="tr-TR" dirty="0" smtClean="0"/>
              <a:t>- PREMM-</a:t>
            </a:r>
            <a:r>
              <a:rPr lang="tr-TR" dirty="0" err="1" smtClean="0"/>
              <a:t>MMRpredict</a:t>
            </a:r>
            <a:r>
              <a:rPr lang="tr-TR" dirty="0" smtClean="0"/>
              <a:t> gibi yazılımlardan %5 üzeri risk çıkan hastalarda</a:t>
            </a:r>
          </a:p>
          <a:p>
            <a:pPr>
              <a:buNone/>
            </a:pPr>
            <a:r>
              <a:rPr lang="tr-TR" b="1" i="1" dirty="0" smtClean="0"/>
              <a:t>     Tümör dokusundan yapılan testler</a:t>
            </a:r>
          </a:p>
          <a:p>
            <a:r>
              <a:rPr lang="tr-TR" dirty="0" smtClean="0"/>
              <a:t>Tümör dokusundan yapılan 2 moleküler test bulunmaktadır.Bu testler </a:t>
            </a:r>
            <a:r>
              <a:rPr lang="tr-TR" dirty="0" err="1" smtClean="0"/>
              <a:t>immumohistokimya</a:t>
            </a:r>
            <a:r>
              <a:rPr lang="tr-TR" dirty="0" smtClean="0"/>
              <a:t> ve MSI testleri</a:t>
            </a:r>
          </a:p>
          <a:p>
            <a:r>
              <a:rPr lang="tr-TR" dirty="0" smtClean="0"/>
              <a:t>Her iki testinde </a:t>
            </a:r>
            <a:r>
              <a:rPr lang="tr-TR" dirty="0" err="1" smtClean="0"/>
              <a:t>sensitivitesi</a:t>
            </a:r>
            <a:r>
              <a:rPr lang="tr-TR" dirty="0" smtClean="0"/>
              <a:t> %80 üzeri</a:t>
            </a:r>
          </a:p>
          <a:p>
            <a:r>
              <a:rPr lang="tr-TR" dirty="0" smtClean="0"/>
              <a:t>İki testten herhangi biri uygulanır. Negatif sonuç yüksek şüphe halinde diğer teste geçilebilir</a:t>
            </a:r>
          </a:p>
          <a:p>
            <a:r>
              <a:rPr lang="tr-TR" dirty="0" smtClean="0"/>
              <a:t>Tümör dokusu mevcut değilse MMR-EPCAM veya </a:t>
            </a:r>
            <a:r>
              <a:rPr lang="tr-TR" dirty="0" err="1" smtClean="0"/>
              <a:t>multi</a:t>
            </a:r>
            <a:r>
              <a:rPr lang="tr-TR" dirty="0" smtClean="0"/>
              <a:t> gen analizi yapılır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lynch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-1139869"/>
            <a:ext cx="12191999" cy="6676373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0070C0"/>
                </a:solidFill>
              </a:rPr>
              <a:t>Lynch</a:t>
            </a:r>
            <a:r>
              <a:rPr lang="tr-TR" dirty="0" smtClean="0">
                <a:solidFill>
                  <a:srgbClr val="0070C0"/>
                </a:solidFill>
              </a:rPr>
              <a:t> sendromu takip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Kolon kanseri takip</a:t>
            </a:r>
          </a:p>
          <a:p>
            <a:r>
              <a:rPr lang="tr-TR" dirty="0" smtClean="0"/>
              <a:t>20-25 yaş civarı başlayan her 1-2 yılda bir yapılan </a:t>
            </a:r>
            <a:r>
              <a:rPr lang="tr-TR" dirty="0" err="1" smtClean="0"/>
              <a:t>kolonoskopi</a:t>
            </a:r>
            <a:r>
              <a:rPr lang="tr-TR" dirty="0" smtClean="0"/>
              <a:t> (ailedeki indeks vakanın kolon kanseri olduğu yaştan 2-5 yıl önce)</a:t>
            </a:r>
          </a:p>
          <a:p>
            <a:r>
              <a:rPr lang="tr-TR" b="1" i="1" dirty="0" err="1" smtClean="0"/>
              <a:t>Endometriyal</a:t>
            </a:r>
            <a:r>
              <a:rPr lang="tr-TR" b="1" i="1" dirty="0" smtClean="0"/>
              <a:t> kanser takip</a:t>
            </a:r>
          </a:p>
          <a:p>
            <a:r>
              <a:rPr lang="tr-TR" dirty="0" smtClean="0"/>
              <a:t>Net bir takip yöntemi yok.</a:t>
            </a:r>
          </a:p>
          <a:p>
            <a:r>
              <a:rPr lang="tr-TR" dirty="0" smtClean="0"/>
              <a:t>Yıllık </a:t>
            </a:r>
            <a:r>
              <a:rPr lang="tr-TR" dirty="0" err="1" smtClean="0"/>
              <a:t>endometriyal</a:t>
            </a:r>
            <a:r>
              <a:rPr lang="tr-TR" dirty="0" smtClean="0"/>
              <a:t> örnekleme önerilebilir</a:t>
            </a:r>
          </a:p>
          <a:p>
            <a:r>
              <a:rPr lang="tr-TR" dirty="0" smtClean="0"/>
              <a:t>Rutin CA 125 ve TVUSG uygulanabilir  ancak başarısı düşük</a:t>
            </a:r>
          </a:p>
          <a:p>
            <a:r>
              <a:rPr lang="tr-TR" dirty="0" smtClean="0"/>
              <a:t>TAH-BSO????</a:t>
            </a:r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0070C0"/>
                </a:solidFill>
              </a:rPr>
              <a:t>Lynch </a:t>
            </a:r>
            <a:r>
              <a:rPr lang="tr-TR" dirty="0" smtClean="0">
                <a:solidFill>
                  <a:srgbClr val="0070C0"/>
                </a:solidFill>
              </a:rPr>
              <a:t>sendromu-yönetim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i="1" dirty="0" smtClean="0"/>
              <a:t>Önleyici medikal tedavi</a:t>
            </a:r>
          </a:p>
          <a:p>
            <a:r>
              <a:rPr lang="tr-TR" dirty="0" smtClean="0"/>
              <a:t>OKS kullanımı MMR mutasyonlu </a:t>
            </a:r>
            <a:r>
              <a:rPr lang="tr-TR" dirty="0" err="1" smtClean="0"/>
              <a:t>endometriyal</a:t>
            </a:r>
            <a:r>
              <a:rPr lang="tr-TR" dirty="0" smtClean="0"/>
              <a:t> kanser gelişimini azalttığını gösteren yayınlar mevcut ancak </a:t>
            </a:r>
            <a:r>
              <a:rPr lang="tr-TR" dirty="0" err="1" smtClean="0"/>
              <a:t>guideline</a:t>
            </a:r>
            <a:r>
              <a:rPr lang="tr-TR" dirty="0" smtClean="0"/>
              <a:t> </a:t>
            </a:r>
            <a:r>
              <a:rPr lang="tr-TR" dirty="0" err="1" smtClean="0"/>
              <a:t>lara</a:t>
            </a:r>
            <a:r>
              <a:rPr lang="tr-TR" dirty="0" smtClean="0"/>
              <a:t> henüz girmiş değil (</a:t>
            </a:r>
            <a:r>
              <a:rPr lang="tr-TR" dirty="0" smtClean="0">
                <a:latin typeface="Calibri"/>
              </a:rPr>
              <a:t>¹</a:t>
            </a:r>
            <a:r>
              <a:rPr lang="tr-TR" dirty="0" smtClean="0"/>
              <a:t>)</a:t>
            </a:r>
          </a:p>
          <a:p>
            <a:r>
              <a:rPr lang="tr-TR" dirty="0" smtClean="0"/>
              <a:t>En az 2 yıl süre ile kullanılan aspirin in tüm </a:t>
            </a:r>
            <a:r>
              <a:rPr lang="tr-TR" dirty="0" err="1" smtClean="0"/>
              <a:t>lynch</a:t>
            </a:r>
            <a:r>
              <a:rPr lang="tr-TR" dirty="0" smtClean="0"/>
              <a:t> sendromu bağlantılı kanser </a:t>
            </a:r>
            <a:r>
              <a:rPr lang="tr-TR" dirty="0" err="1" smtClean="0"/>
              <a:t>insidansını</a:t>
            </a:r>
            <a:r>
              <a:rPr lang="tr-TR" dirty="0" smtClean="0"/>
              <a:t> azalttığını gösteren yayınlar mevcut (</a:t>
            </a:r>
            <a:r>
              <a:rPr lang="tr-TR" dirty="0" smtClean="0">
                <a:latin typeface="Calibri"/>
              </a:rPr>
              <a:t>²</a:t>
            </a:r>
            <a:r>
              <a:rPr lang="tr-TR" dirty="0" smtClean="0"/>
              <a:t>)</a:t>
            </a:r>
          </a:p>
          <a:p>
            <a:r>
              <a:rPr lang="tr-TR" dirty="0" smtClean="0"/>
              <a:t>NCCN </a:t>
            </a:r>
            <a:r>
              <a:rPr lang="tr-TR" dirty="0" err="1" smtClean="0"/>
              <a:t>guideline</a:t>
            </a:r>
            <a:r>
              <a:rPr lang="tr-TR" dirty="0" smtClean="0"/>
              <a:t> MMR gen mutasyonu olan hastalarda günlük aspirin kullanımını önermektedir</a:t>
            </a:r>
          </a:p>
          <a:p>
            <a:r>
              <a:rPr lang="tr-TR" sz="1200" i="1" dirty="0" smtClean="0">
                <a:latin typeface="Calibri"/>
              </a:rPr>
              <a:t>¹</a:t>
            </a:r>
            <a:r>
              <a:rPr lang="tr-TR" sz="1200" i="1" dirty="0" err="1" smtClean="0"/>
              <a:t>Dashti</a:t>
            </a:r>
            <a:r>
              <a:rPr lang="tr-TR" sz="1200" i="1" dirty="0" smtClean="0"/>
              <a:t> SG, </a:t>
            </a:r>
            <a:r>
              <a:rPr lang="tr-TR" sz="1200" i="1" dirty="0" err="1" smtClean="0"/>
              <a:t>Chau</a:t>
            </a:r>
            <a:r>
              <a:rPr lang="tr-TR" sz="1200" i="1" dirty="0" smtClean="0"/>
              <a:t> R </a:t>
            </a:r>
            <a:r>
              <a:rPr lang="en-US" sz="1200" i="1" dirty="0" smtClean="0"/>
              <a:t>Female Hormonal Factors and the Risk of Endometrial Cancer in Lynch Syndrome</a:t>
            </a:r>
            <a:r>
              <a:rPr lang="tr-TR" sz="1200" i="1" dirty="0" smtClean="0"/>
              <a:t> </a:t>
            </a:r>
            <a:r>
              <a:rPr lang="pt-BR" sz="1200" i="1" u="sng" dirty="0" smtClean="0"/>
              <a:t>JAMA.</a:t>
            </a:r>
            <a:r>
              <a:rPr lang="pt-BR" sz="1200" i="1" dirty="0" smtClean="0"/>
              <a:t> 2015 Jul 7;314(1):61-71. doi: 10.1001/jama.2015.6789</a:t>
            </a:r>
            <a:endParaRPr lang="en-US" sz="1200" i="1" dirty="0" smtClean="0"/>
          </a:p>
          <a:p>
            <a:r>
              <a:rPr lang="tr-TR" sz="1200" i="1" dirty="0" smtClean="0">
                <a:latin typeface="Calibri"/>
              </a:rPr>
              <a:t>²</a:t>
            </a:r>
            <a:r>
              <a:rPr lang="tr-TR" sz="1200" i="1" dirty="0" err="1" smtClean="0"/>
              <a:t>Mohavedi</a:t>
            </a:r>
            <a:r>
              <a:rPr lang="tr-TR" sz="1200" i="1" dirty="0" smtClean="0"/>
              <a:t> M, </a:t>
            </a:r>
            <a:r>
              <a:rPr lang="tr-TR" sz="1200" i="1" dirty="0" err="1" smtClean="0"/>
              <a:t>Bishop</a:t>
            </a:r>
            <a:r>
              <a:rPr lang="tr-TR" sz="1200" i="1" dirty="0" smtClean="0"/>
              <a:t> DT </a:t>
            </a:r>
            <a:r>
              <a:rPr lang="en-US" sz="1200" i="1" dirty="0" smtClean="0"/>
              <a:t>Obesity, Aspirin, and Risk of Colorectal Cancer in Carriers of Hereditary Colorectal Cancer: A Prospective Investigation in the CAPP2 Study.</a:t>
            </a:r>
            <a:r>
              <a:rPr lang="tr-TR" sz="1200" i="1" u="sng" dirty="0" smtClean="0"/>
              <a:t> J </a:t>
            </a:r>
            <a:r>
              <a:rPr lang="tr-TR" sz="1200" i="1" u="sng" dirty="0" err="1" smtClean="0"/>
              <a:t>Clin</a:t>
            </a:r>
            <a:r>
              <a:rPr lang="tr-TR" sz="1200" i="1" u="sng" dirty="0" smtClean="0"/>
              <a:t> </a:t>
            </a:r>
            <a:r>
              <a:rPr lang="tr-TR" sz="1200" i="1" u="sng" dirty="0" err="1" smtClean="0"/>
              <a:t>Oncol</a:t>
            </a:r>
            <a:r>
              <a:rPr lang="tr-TR" sz="1200" i="1" u="sng" dirty="0" smtClean="0"/>
              <a:t>.</a:t>
            </a:r>
            <a:r>
              <a:rPr lang="tr-TR" sz="1200" i="1" dirty="0" smtClean="0"/>
              <a:t>2015 </a:t>
            </a:r>
            <a:r>
              <a:rPr lang="tr-TR" sz="1200" i="1" dirty="0" err="1" smtClean="0"/>
              <a:t>Nov</a:t>
            </a:r>
            <a:r>
              <a:rPr lang="tr-TR" sz="1200" i="1" dirty="0" smtClean="0"/>
              <a:t> 1;33(31):3591-7. </a:t>
            </a:r>
            <a:r>
              <a:rPr lang="tr-TR" sz="1200" i="1" dirty="0" err="1" smtClean="0"/>
              <a:t>doi</a:t>
            </a:r>
            <a:r>
              <a:rPr lang="tr-TR" sz="1200" i="1" dirty="0" smtClean="0"/>
              <a:t>: 10.1200/JCO.2014.58.9952. </a:t>
            </a:r>
            <a:r>
              <a:rPr lang="tr-TR" sz="1200" i="1" dirty="0" err="1" smtClean="0"/>
              <a:t>Epub</a:t>
            </a:r>
            <a:r>
              <a:rPr lang="tr-TR" sz="1200" i="1" dirty="0" smtClean="0"/>
              <a:t> 2015 </a:t>
            </a:r>
            <a:r>
              <a:rPr lang="tr-TR" sz="1200" i="1" dirty="0" err="1" smtClean="0"/>
              <a:t>Aug</a:t>
            </a:r>
            <a:r>
              <a:rPr lang="tr-TR" sz="1200" i="1" dirty="0" smtClean="0"/>
              <a:t> 17</a:t>
            </a:r>
            <a:endParaRPr lang="en-US" sz="1200" i="1" dirty="0" smtClean="0"/>
          </a:p>
          <a:p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Diğer genetik sendrom yönetimleri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Peutz</a:t>
            </a:r>
            <a:r>
              <a:rPr lang="tr-TR" dirty="0" smtClean="0"/>
              <a:t>  </a:t>
            </a:r>
            <a:r>
              <a:rPr lang="tr-TR" dirty="0" err="1" smtClean="0"/>
              <a:t>jeghers</a:t>
            </a:r>
            <a:r>
              <a:rPr lang="tr-TR" dirty="0" smtClean="0"/>
              <a:t>  sendromu</a:t>
            </a:r>
            <a:endParaRPr lang="tr-TR" dirty="0"/>
          </a:p>
        </p:txBody>
      </p:sp>
      <p:sp>
        <p:nvSpPr>
          <p:cNvPr id="9" name="8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Jinekolojik olarak </a:t>
            </a:r>
            <a:r>
              <a:rPr lang="tr-TR" dirty="0" err="1" smtClean="0"/>
              <a:t>serviks</a:t>
            </a:r>
            <a:r>
              <a:rPr lang="tr-TR" dirty="0" smtClean="0"/>
              <a:t> adenoma </a:t>
            </a:r>
            <a:r>
              <a:rPr lang="tr-TR" dirty="0" err="1" smtClean="0"/>
              <a:t>malignum</a:t>
            </a:r>
            <a:r>
              <a:rPr lang="tr-TR" dirty="0" smtClean="0"/>
              <a:t> ve </a:t>
            </a:r>
            <a:r>
              <a:rPr lang="tr-TR" dirty="0" err="1" smtClean="0"/>
              <a:t>anuller</a:t>
            </a:r>
            <a:r>
              <a:rPr lang="tr-TR" dirty="0" smtClean="0"/>
              <a:t> </a:t>
            </a:r>
            <a:r>
              <a:rPr lang="tr-TR" dirty="0" err="1" smtClean="0"/>
              <a:t>tubuli</a:t>
            </a:r>
            <a:r>
              <a:rPr lang="tr-TR" dirty="0" smtClean="0"/>
              <a:t> </a:t>
            </a:r>
            <a:r>
              <a:rPr lang="tr-TR" dirty="0" err="1" smtClean="0"/>
              <a:t>over</a:t>
            </a:r>
            <a:r>
              <a:rPr lang="tr-TR" dirty="0" smtClean="0"/>
              <a:t> </a:t>
            </a:r>
            <a:r>
              <a:rPr lang="tr-TR" dirty="0" err="1" smtClean="0"/>
              <a:t>tm</a:t>
            </a:r>
            <a:r>
              <a:rPr lang="tr-TR" dirty="0" smtClean="0"/>
              <a:t> ile ilişkili</a:t>
            </a:r>
          </a:p>
          <a:p>
            <a:r>
              <a:rPr lang="tr-TR" dirty="0" smtClean="0"/>
              <a:t>18-20 yaş civarında başlayan yıllık </a:t>
            </a:r>
            <a:r>
              <a:rPr lang="tr-TR" dirty="0" err="1" smtClean="0"/>
              <a:t>pelvik</a:t>
            </a:r>
            <a:r>
              <a:rPr lang="tr-TR" dirty="0" smtClean="0"/>
              <a:t> muayene ve </a:t>
            </a:r>
            <a:r>
              <a:rPr lang="tr-TR" dirty="0" err="1" smtClean="0"/>
              <a:t>pap</a:t>
            </a:r>
            <a:r>
              <a:rPr lang="tr-TR" dirty="0" smtClean="0"/>
              <a:t> </a:t>
            </a:r>
            <a:r>
              <a:rPr lang="tr-TR" dirty="0" err="1" smtClean="0"/>
              <a:t>smear</a:t>
            </a:r>
            <a:r>
              <a:rPr lang="tr-TR" dirty="0" smtClean="0"/>
              <a:t> </a:t>
            </a:r>
          </a:p>
          <a:p>
            <a:r>
              <a:rPr lang="tr-TR" dirty="0" smtClean="0"/>
              <a:t>Yıllık </a:t>
            </a:r>
            <a:r>
              <a:rPr lang="tr-TR" dirty="0" err="1" smtClean="0"/>
              <a:t>transvaginal</a:t>
            </a:r>
            <a:r>
              <a:rPr lang="tr-TR" dirty="0" smtClean="0"/>
              <a:t> USG</a:t>
            </a:r>
            <a:endParaRPr lang="tr-TR" dirty="0"/>
          </a:p>
        </p:txBody>
      </p:sp>
      <p:sp>
        <p:nvSpPr>
          <p:cNvPr id="10" name="9 Metin Yer Tutucusu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r-TR" dirty="0" err="1" smtClean="0"/>
              <a:t>Cowden</a:t>
            </a:r>
            <a:r>
              <a:rPr lang="tr-TR" dirty="0" smtClean="0"/>
              <a:t> sendromu</a:t>
            </a:r>
            <a:endParaRPr lang="tr-TR" dirty="0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tr-TR" dirty="0" err="1" smtClean="0"/>
              <a:t>Endometriyal</a:t>
            </a:r>
            <a:r>
              <a:rPr lang="tr-TR" dirty="0" smtClean="0"/>
              <a:t> kanser riski %10 </a:t>
            </a:r>
            <a:r>
              <a:rPr lang="tr-TR" dirty="0" err="1" smtClean="0"/>
              <a:t>lar</a:t>
            </a:r>
            <a:r>
              <a:rPr lang="tr-TR" dirty="0" smtClean="0"/>
              <a:t> civarında </a:t>
            </a:r>
          </a:p>
          <a:p>
            <a:r>
              <a:rPr lang="tr-TR" dirty="0" smtClean="0"/>
              <a:t>30-35 yaş civarı yıllık </a:t>
            </a:r>
            <a:r>
              <a:rPr lang="tr-TR" dirty="0" err="1" smtClean="0"/>
              <a:t>endometriyal</a:t>
            </a:r>
            <a:r>
              <a:rPr lang="tr-TR" dirty="0" smtClean="0"/>
              <a:t> örnekleme ve TVUSG</a:t>
            </a:r>
          </a:p>
          <a:p>
            <a:r>
              <a:rPr lang="tr-TR" dirty="0" smtClean="0"/>
              <a:t>Hastaların anormal kanama hakkında bilgilendirilmesi</a:t>
            </a:r>
          </a:p>
          <a:p>
            <a:r>
              <a:rPr lang="tr-TR" dirty="0" err="1" smtClean="0"/>
              <a:t>Histerektomi</a:t>
            </a:r>
            <a:r>
              <a:rPr lang="tr-TR" dirty="0" smtClean="0"/>
              <a:t> hakkında net öneri yok (Hasta ile tartış)</a:t>
            </a:r>
          </a:p>
          <a:p>
            <a:r>
              <a:rPr lang="tr-TR" dirty="0" err="1" smtClean="0"/>
              <a:t>Ooferektominin</a:t>
            </a:r>
            <a:r>
              <a:rPr lang="tr-TR" dirty="0" smtClean="0"/>
              <a:t> yeri yok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400" b="1" dirty="0" err="1" smtClean="0"/>
              <a:t>tEŞEKKÜRLER</a:t>
            </a:r>
            <a:r>
              <a:rPr lang="en-US" sz="3400" b="1" dirty="0" smtClean="0"/>
              <a:t>…</a:t>
            </a:r>
            <a:endParaRPr lang="en-US" sz="3400" b="1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140345" y="925472"/>
            <a:ext cx="1904934" cy="1904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6160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HEREDİTER JİNEKOLOJİK KANSERLER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/>
              <a:t>Jinekolojik kanser gelişimini önlemede ve tedavi yönetiminde </a:t>
            </a:r>
            <a:r>
              <a:rPr lang="tr-TR" sz="2400" i="1" dirty="0">
                <a:solidFill>
                  <a:srgbClr val="FF0000"/>
                </a:solidFill>
              </a:rPr>
              <a:t>kalıtımsal kanser riski olan kadınları ve aileleri saptamak </a:t>
            </a:r>
            <a:r>
              <a:rPr lang="tr-TR" sz="2400" dirty="0"/>
              <a:t>aynı diğer kanser bağlantılı sendromlarda olduğu gibi en önemli aşamayı </a:t>
            </a:r>
            <a:r>
              <a:rPr lang="tr-TR" sz="2400" dirty="0" smtClean="0"/>
              <a:t>oluşturmaktadır</a:t>
            </a:r>
          </a:p>
          <a:p>
            <a:r>
              <a:rPr lang="tr-TR" sz="2400" dirty="0" smtClean="0"/>
              <a:t>1- </a:t>
            </a:r>
            <a:r>
              <a:rPr lang="tr-TR" sz="2400" dirty="0" err="1" smtClean="0"/>
              <a:t>Herediter</a:t>
            </a:r>
            <a:r>
              <a:rPr lang="tr-TR" sz="2400" dirty="0" smtClean="0"/>
              <a:t> meme-</a:t>
            </a:r>
            <a:r>
              <a:rPr lang="tr-TR" sz="2400" dirty="0" err="1" smtClean="0"/>
              <a:t>over</a:t>
            </a:r>
            <a:r>
              <a:rPr lang="tr-TR" sz="2400" dirty="0" smtClean="0"/>
              <a:t> kanseri sendromu</a:t>
            </a:r>
          </a:p>
          <a:p>
            <a:r>
              <a:rPr lang="tr-TR" sz="2400" dirty="0" smtClean="0"/>
              <a:t>2- </a:t>
            </a:r>
            <a:r>
              <a:rPr lang="tr-TR" sz="2400" dirty="0" err="1" smtClean="0"/>
              <a:t>Herediter</a:t>
            </a:r>
            <a:r>
              <a:rPr lang="tr-TR" sz="2400" dirty="0" smtClean="0"/>
              <a:t> </a:t>
            </a:r>
            <a:r>
              <a:rPr lang="tr-TR" sz="2400" dirty="0" err="1" smtClean="0"/>
              <a:t>non-polipozis</a:t>
            </a:r>
            <a:r>
              <a:rPr lang="tr-TR" sz="2400" dirty="0" smtClean="0"/>
              <a:t> kolon kanseri sendromu</a:t>
            </a:r>
          </a:p>
          <a:p>
            <a:r>
              <a:rPr lang="tr-TR" sz="2400" dirty="0" smtClean="0"/>
              <a:t>3- </a:t>
            </a:r>
            <a:r>
              <a:rPr lang="tr-TR" sz="2400" dirty="0" err="1" smtClean="0"/>
              <a:t>Peutz</a:t>
            </a:r>
            <a:r>
              <a:rPr lang="tr-TR" sz="2400" dirty="0" smtClean="0"/>
              <a:t> </a:t>
            </a:r>
            <a:r>
              <a:rPr lang="tr-TR" sz="2400" dirty="0" err="1" smtClean="0"/>
              <a:t>jeghers</a:t>
            </a:r>
            <a:r>
              <a:rPr lang="tr-TR" sz="2400" dirty="0" smtClean="0"/>
              <a:t> sendromu</a:t>
            </a:r>
          </a:p>
          <a:p>
            <a:r>
              <a:rPr lang="tr-TR" sz="2400" dirty="0" smtClean="0"/>
              <a:t>4- </a:t>
            </a:r>
            <a:r>
              <a:rPr lang="tr-TR" sz="2400" dirty="0" err="1" smtClean="0"/>
              <a:t>Cowden</a:t>
            </a:r>
            <a:r>
              <a:rPr lang="tr-TR" sz="2400" dirty="0" smtClean="0"/>
              <a:t> sendromu</a:t>
            </a:r>
          </a:p>
          <a:p>
            <a:r>
              <a:rPr lang="tr-TR" sz="2400" dirty="0" smtClean="0"/>
              <a:t>5- </a:t>
            </a:r>
            <a:r>
              <a:rPr lang="tr-TR" sz="2400" dirty="0" err="1" smtClean="0"/>
              <a:t>Herediter</a:t>
            </a:r>
            <a:r>
              <a:rPr lang="tr-TR" sz="2400" dirty="0" smtClean="0"/>
              <a:t> </a:t>
            </a:r>
            <a:r>
              <a:rPr lang="tr-TR" sz="2400" dirty="0" err="1" smtClean="0"/>
              <a:t>leiomyomatozis</a:t>
            </a:r>
            <a:r>
              <a:rPr lang="tr-TR" sz="2400" dirty="0" smtClean="0"/>
              <a:t> ve </a:t>
            </a:r>
            <a:r>
              <a:rPr lang="tr-TR" sz="2400" dirty="0" err="1" smtClean="0"/>
              <a:t>renal</a:t>
            </a:r>
            <a:r>
              <a:rPr lang="tr-TR" sz="2400" dirty="0" smtClean="0"/>
              <a:t> hücreli kanser sendromu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204843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600" dirty="0" err="1">
                <a:solidFill>
                  <a:srgbClr val="0070C0"/>
                </a:solidFill>
              </a:rPr>
              <a:t>Herediter</a:t>
            </a:r>
            <a:r>
              <a:rPr lang="tr-TR" sz="3600" dirty="0">
                <a:solidFill>
                  <a:srgbClr val="0070C0"/>
                </a:solidFill>
              </a:rPr>
              <a:t> meme-</a:t>
            </a:r>
            <a:r>
              <a:rPr lang="tr-TR" sz="3600" dirty="0" err="1">
                <a:solidFill>
                  <a:srgbClr val="0070C0"/>
                </a:solidFill>
              </a:rPr>
              <a:t>over</a:t>
            </a:r>
            <a:r>
              <a:rPr lang="tr-TR" sz="3600" dirty="0">
                <a:solidFill>
                  <a:srgbClr val="0070C0"/>
                </a:solidFill>
              </a:rPr>
              <a:t> kanseri sendromu</a:t>
            </a:r>
            <a:r>
              <a:rPr lang="tr-TR" sz="3600" dirty="0"/>
              <a:t/>
            </a:r>
            <a:br>
              <a:rPr lang="tr-TR" sz="3600" dirty="0"/>
            </a:b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1523999" y="1714500"/>
            <a:ext cx="6780757" cy="4462272"/>
          </a:xfrm>
        </p:spPr>
        <p:txBody>
          <a:bodyPr/>
          <a:lstStyle/>
          <a:p>
            <a:r>
              <a:rPr lang="tr-TR" dirty="0" err="1"/>
              <a:t>Herediter</a:t>
            </a:r>
            <a:r>
              <a:rPr lang="tr-TR" dirty="0"/>
              <a:t> meme-</a:t>
            </a:r>
            <a:r>
              <a:rPr lang="tr-TR" dirty="0" err="1"/>
              <a:t>over</a:t>
            </a:r>
            <a:r>
              <a:rPr lang="tr-TR" dirty="0"/>
              <a:t> kanseri sendromunda BRCA1 ve BRCA2 </a:t>
            </a:r>
            <a:r>
              <a:rPr lang="tr-TR" i="1" dirty="0">
                <a:solidFill>
                  <a:srgbClr val="FF0000"/>
                </a:solidFill>
              </a:rPr>
              <a:t>tümör </a:t>
            </a:r>
            <a:r>
              <a:rPr lang="tr-TR" i="1" dirty="0" err="1">
                <a:solidFill>
                  <a:srgbClr val="FF0000"/>
                </a:solidFill>
              </a:rPr>
              <a:t>supressor</a:t>
            </a:r>
            <a:r>
              <a:rPr lang="tr-TR" i="1" dirty="0">
                <a:solidFill>
                  <a:srgbClr val="FF0000"/>
                </a:solidFill>
              </a:rPr>
              <a:t> genlerinde </a:t>
            </a:r>
            <a:r>
              <a:rPr lang="tr-TR" dirty="0"/>
              <a:t>hasar meydana </a:t>
            </a:r>
            <a:r>
              <a:rPr lang="tr-TR" dirty="0" smtClean="0"/>
              <a:t>gelmektedir</a:t>
            </a:r>
          </a:p>
          <a:p>
            <a:r>
              <a:rPr lang="tr-TR" dirty="0" smtClean="0"/>
              <a:t>BRCA1 </a:t>
            </a:r>
            <a:r>
              <a:rPr lang="tr-TR" dirty="0"/>
              <a:t>birçok gen ile iletişime </a:t>
            </a:r>
            <a:r>
              <a:rPr lang="tr-TR" dirty="0" smtClean="0"/>
              <a:t>geçmekte (</a:t>
            </a:r>
            <a:r>
              <a:rPr lang="tr-TR" dirty="0"/>
              <a:t>BARD1,BRCA2,CHK1 ve RAD51) ve  oluşan DNA hasarlarının bu hücrelerin mitozu başlamadan tamirinde görevlidir(çift zincir arası kırıkların tamirinde</a:t>
            </a:r>
            <a:r>
              <a:rPr lang="tr-TR" dirty="0" smtClean="0"/>
              <a:t>).</a:t>
            </a:r>
          </a:p>
          <a:p>
            <a:r>
              <a:rPr lang="tr-TR" dirty="0" smtClean="0"/>
              <a:t>Yine </a:t>
            </a:r>
            <a:r>
              <a:rPr lang="tr-TR" dirty="0"/>
              <a:t>BRCA2 de DNA hasarlarının tamirinde görevli olup RAD51 ile beraber çift zincir DNA kırıklarının yapışmasında </a:t>
            </a:r>
            <a:r>
              <a:rPr lang="tr-TR" dirty="0" smtClean="0"/>
              <a:t>görevlidir</a:t>
            </a:r>
          </a:p>
          <a:p>
            <a:r>
              <a:rPr lang="tr-TR" dirty="0"/>
              <a:t>BRCA1 ve BRCA2 de </a:t>
            </a:r>
            <a:r>
              <a:rPr lang="tr-TR" i="1" dirty="0">
                <a:solidFill>
                  <a:srgbClr val="FF0000"/>
                </a:solidFill>
              </a:rPr>
              <a:t>binden fazla mutasyon </a:t>
            </a:r>
            <a:r>
              <a:rPr lang="tr-TR" dirty="0"/>
              <a:t>tanımlanmıştır</a:t>
            </a:r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55484" y="1665962"/>
            <a:ext cx="2939441" cy="3431479"/>
          </a:xfrm>
        </p:spPr>
      </p:pic>
    </p:spTree>
    <p:extLst>
      <p:ext uri="{BB962C8B-B14F-4D97-AF65-F5344CB8AC3E}">
        <p14:creationId xmlns:p14="http://schemas.microsoft.com/office/powerpoint/2010/main" xmlns="" val="553137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err="1">
                <a:solidFill>
                  <a:srgbClr val="0070C0"/>
                </a:solidFill>
              </a:rPr>
              <a:t>Herediter</a:t>
            </a:r>
            <a:r>
              <a:rPr lang="tr-TR" sz="3200" dirty="0">
                <a:solidFill>
                  <a:srgbClr val="0070C0"/>
                </a:solidFill>
              </a:rPr>
              <a:t> meme-</a:t>
            </a:r>
            <a:r>
              <a:rPr lang="tr-TR" sz="3200" dirty="0" err="1">
                <a:solidFill>
                  <a:srgbClr val="0070C0"/>
                </a:solidFill>
              </a:rPr>
              <a:t>over</a:t>
            </a:r>
            <a:r>
              <a:rPr lang="tr-TR" sz="3200" dirty="0">
                <a:solidFill>
                  <a:srgbClr val="0070C0"/>
                </a:solidFill>
              </a:rPr>
              <a:t> kanseri sendromu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BRCA1 gen mutasyonu olan kadınlarda en yüksek kanser riski meme kanseri olup </a:t>
            </a:r>
            <a:r>
              <a:rPr lang="tr-TR" i="1" dirty="0">
                <a:solidFill>
                  <a:srgbClr val="FF0000"/>
                </a:solidFill>
              </a:rPr>
              <a:t>oran %60-%85 </a:t>
            </a:r>
            <a:r>
              <a:rPr lang="tr-TR" dirty="0"/>
              <a:t>arasındadır</a:t>
            </a:r>
            <a:r>
              <a:rPr lang="tr-TR" dirty="0" smtClean="0"/>
              <a:t>. Hayat </a:t>
            </a:r>
            <a:r>
              <a:rPr lang="tr-TR" dirty="0"/>
              <a:t>boyu </a:t>
            </a:r>
            <a:r>
              <a:rPr lang="tr-TR" dirty="0" err="1" smtClean="0"/>
              <a:t>over</a:t>
            </a:r>
            <a:r>
              <a:rPr lang="tr-TR" dirty="0" smtClean="0"/>
              <a:t>-tuba-periton </a:t>
            </a:r>
            <a:r>
              <a:rPr lang="tr-TR" dirty="0"/>
              <a:t>kanseri görülme riski BRCA1 mutasyonlarında </a:t>
            </a:r>
            <a:r>
              <a:rPr lang="tr-TR" i="1" dirty="0">
                <a:solidFill>
                  <a:srgbClr val="FF0000"/>
                </a:solidFill>
              </a:rPr>
              <a:t>%20-%60 </a:t>
            </a:r>
            <a:r>
              <a:rPr lang="tr-TR" dirty="0"/>
              <a:t>arasında </a:t>
            </a:r>
            <a:r>
              <a:rPr lang="tr-TR" dirty="0" smtClean="0"/>
              <a:t>değişmektedir</a:t>
            </a:r>
          </a:p>
          <a:p>
            <a:r>
              <a:rPr lang="tr-TR" dirty="0"/>
              <a:t>BRCA2 mutasyonlarında meme kanseri riski </a:t>
            </a:r>
            <a:r>
              <a:rPr lang="tr-TR" i="1" dirty="0">
                <a:solidFill>
                  <a:srgbClr val="FF0000"/>
                </a:solidFill>
              </a:rPr>
              <a:t>%60-%70 </a:t>
            </a:r>
            <a:r>
              <a:rPr lang="tr-TR" dirty="0"/>
              <a:t>arasında iken </a:t>
            </a:r>
            <a:r>
              <a:rPr lang="tr-TR" dirty="0" err="1" smtClean="0"/>
              <a:t>over</a:t>
            </a:r>
            <a:r>
              <a:rPr lang="tr-TR" dirty="0" smtClean="0"/>
              <a:t>-tuba-periton </a:t>
            </a:r>
            <a:r>
              <a:rPr lang="tr-TR" dirty="0"/>
              <a:t>kanseri görülme sıklığı </a:t>
            </a:r>
            <a:r>
              <a:rPr lang="tr-TR" i="1" dirty="0">
                <a:solidFill>
                  <a:srgbClr val="FF0000"/>
                </a:solidFill>
              </a:rPr>
              <a:t>%10-20 </a:t>
            </a:r>
            <a:r>
              <a:rPr lang="tr-TR" dirty="0" smtClean="0"/>
              <a:t>arasındadır</a:t>
            </a:r>
          </a:p>
          <a:p>
            <a:r>
              <a:rPr lang="tr-TR" dirty="0"/>
              <a:t>Bu kanserlerin dışında her iki BRCA mutasyonunda </a:t>
            </a:r>
            <a:r>
              <a:rPr lang="tr-TR" i="1" dirty="0" smtClean="0">
                <a:solidFill>
                  <a:srgbClr val="FF0000"/>
                </a:solidFill>
              </a:rPr>
              <a:t>mide, pankreas, prostat ve </a:t>
            </a:r>
            <a:r>
              <a:rPr lang="tr-TR" i="1" dirty="0" err="1" smtClean="0">
                <a:solidFill>
                  <a:srgbClr val="FF0000"/>
                </a:solidFill>
              </a:rPr>
              <a:t>ozefagus</a:t>
            </a:r>
            <a:r>
              <a:rPr lang="tr-TR" i="1" u="sng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kanser </a:t>
            </a:r>
            <a:r>
              <a:rPr lang="tr-TR" dirty="0"/>
              <a:t>gelişim riski </a:t>
            </a:r>
            <a:r>
              <a:rPr lang="tr-TR" dirty="0" smtClean="0"/>
              <a:t>artmaktadır</a:t>
            </a:r>
          </a:p>
          <a:p>
            <a:r>
              <a:rPr lang="tr-TR" dirty="0"/>
              <a:t>BRCA mutasyonlarına bağlı olarak görülen </a:t>
            </a:r>
            <a:r>
              <a:rPr lang="tr-TR" dirty="0" err="1"/>
              <a:t>over</a:t>
            </a:r>
            <a:r>
              <a:rPr lang="tr-TR" dirty="0"/>
              <a:t> kanserleri </a:t>
            </a:r>
            <a:r>
              <a:rPr lang="tr-TR" dirty="0" smtClean="0"/>
              <a:t>nadiren </a:t>
            </a:r>
            <a:r>
              <a:rPr lang="tr-TR" dirty="0"/>
              <a:t>40 yaş öncesinde </a:t>
            </a:r>
            <a:r>
              <a:rPr lang="tr-TR" dirty="0" smtClean="0"/>
              <a:t>görülmektedir.</a:t>
            </a:r>
          </a:p>
          <a:p>
            <a:r>
              <a:rPr lang="tr-TR" dirty="0" smtClean="0"/>
              <a:t>BRCA1 </a:t>
            </a:r>
            <a:r>
              <a:rPr lang="tr-TR" dirty="0"/>
              <a:t>mutasyonuna bağlı </a:t>
            </a:r>
            <a:r>
              <a:rPr lang="tr-TR" dirty="0" err="1"/>
              <a:t>over</a:t>
            </a:r>
            <a:r>
              <a:rPr lang="tr-TR" dirty="0"/>
              <a:t> kanseri ortalama 54 yaş civarında BRCA2 mutasyonuna bağlı </a:t>
            </a:r>
            <a:r>
              <a:rPr lang="tr-TR" dirty="0" err="1"/>
              <a:t>over</a:t>
            </a:r>
            <a:r>
              <a:rPr lang="tr-TR" dirty="0"/>
              <a:t> kanseri ise 62 yaş civarında görülmektedir</a:t>
            </a:r>
          </a:p>
        </p:txBody>
      </p:sp>
    </p:spTree>
    <p:extLst>
      <p:ext uri="{BB962C8B-B14F-4D97-AF65-F5344CB8AC3E}">
        <p14:creationId xmlns:p14="http://schemas.microsoft.com/office/powerpoint/2010/main" xmlns="" val="1761047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err="1">
                <a:solidFill>
                  <a:srgbClr val="0070C0"/>
                </a:solidFill>
              </a:rPr>
              <a:t>Herediter</a:t>
            </a:r>
            <a:r>
              <a:rPr lang="tr-TR" sz="3600" dirty="0">
                <a:solidFill>
                  <a:srgbClr val="0070C0"/>
                </a:solidFill>
              </a:rPr>
              <a:t> meme-</a:t>
            </a:r>
            <a:r>
              <a:rPr lang="tr-TR" sz="3600" dirty="0" err="1">
                <a:solidFill>
                  <a:srgbClr val="0070C0"/>
                </a:solidFill>
              </a:rPr>
              <a:t>over</a:t>
            </a:r>
            <a:r>
              <a:rPr lang="tr-TR" sz="3600" dirty="0">
                <a:solidFill>
                  <a:srgbClr val="0070C0"/>
                </a:solidFill>
              </a:rPr>
              <a:t> kanseri sendromu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BRCA ilişkili </a:t>
            </a:r>
            <a:r>
              <a:rPr lang="tr-TR" dirty="0" err="1"/>
              <a:t>over</a:t>
            </a:r>
            <a:r>
              <a:rPr lang="tr-TR" dirty="0"/>
              <a:t> kanserleri sıklıkla </a:t>
            </a:r>
            <a:r>
              <a:rPr lang="tr-TR" dirty="0" err="1"/>
              <a:t>epitelyal</a:t>
            </a:r>
            <a:r>
              <a:rPr lang="tr-TR" dirty="0"/>
              <a:t> olup çoğunlukla </a:t>
            </a:r>
            <a:r>
              <a:rPr lang="tr-TR" i="1" dirty="0" err="1">
                <a:solidFill>
                  <a:srgbClr val="FF0000"/>
                </a:solidFill>
              </a:rPr>
              <a:t>high</a:t>
            </a:r>
            <a:r>
              <a:rPr lang="tr-TR" i="1" dirty="0">
                <a:solidFill>
                  <a:srgbClr val="FF0000"/>
                </a:solidFill>
              </a:rPr>
              <a:t> </a:t>
            </a:r>
            <a:r>
              <a:rPr lang="tr-TR" i="1" dirty="0" err="1">
                <a:solidFill>
                  <a:srgbClr val="FF0000"/>
                </a:solidFill>
              </a:rPr>
              <a:t>grade</a:t>
            </a:r>
            <a:r>
              <a:rPr lang="tr-TR" i="1" dirty="0">
                <a:solidFill>
                  <a:srgbClr val="FF0000"/>
                </a:solidFill>
              </a:rPr>
              <a:t> </a:t>
            </a:r>
            <a:r>
              <a:rPr lang="tr-TR" i="1" dirty="0" err="1">
                <a:solidFill>
                  <a:srgbClr val="FF0000"/>
                </a:solidFill>
              </a:rPr>
              <a:t>seroz</a:t>
            </a:r>
            <a:r>
              <a:rPr lang="tr-TR" i="1" dirty="0">
                <a:solidFill>
                  <a:srgbClr val="FF0000"/>
                </a:solidFill>
              </a:rPr>
              <a:t> ve </a:t>
            </a:r>
            <a:r>
              <a:rPr lang="tr-TR" i="1" dirty="0" err="1">
                <a:solidFill>
                  <a:srgbClr val="FF0000"/>
                </a:solidFill>
              </a:rPr>
              <a:t>undiferansiye</a:t>
            </a:r>
            <a:r>
              <a:rPr lang="tr-TR" dirty="0"/>
              <a:t> </a:t>
            </a:r>
            <a:r>
              <a:rPr lang="tr-TR" dirty="0" smtClean="0"/>
              <a:t>histolojidedir</a:t>
            </a:r>
          </a:p>
          <a:p>
            <a:r>
              <a:rPr lang="tr-TR" dirty="0" err="1"/>
              <a:t>Endometrioid</a:t>
            </a:r>
            <a:r>
              <a:rPr lang="tr-TR" dirty="0"/>
              <a:t> tipler </a:t>
            </a:r>
            <a:r>
              <a:rPr lang="tr-TR" dirty="0" err="1"/>
              <a:t>literaturde</a:t>
            </a:r>
            <a:r>
              <a:rPr lang="tr-TR" dirty="0"/>
              <a:t> tanımlanmış olmakla (1,22)beraber </a:t>
            </a:r>
            <a:r>
              <a:rPr lang="tr-TR" i="1" dirty="0" err="1">
                <a:solidFill>
                  <a:srgbClr val="FF0000"/>
                </a:solidFill>
              </a:rPr>
              <a:t>musinoz</a:t>
            </a:r>
            <a:r>
              <a:rPr lang="tr-TR" i="1" dirty="0">
                <a:solidFill>
                  <a:srgbClr val="FF0000"/>
                </a:solidFill>
              </a:rPr>
              <a:t> ve </a:t>
            </a:r>
            <a:r>
              <a:rPr lang="tr-TR" i="1" dirty="0" err="1">
                <a:solidFill>
                  <a:srgbClr val="FF0000"/>
                </a:solidFill>
              </a:rPr>
              <a:t>borderline</a:t>
            </a:r>
            <a:r>
              <a:rPr lang="tr-TR" i="1" dirty="0">
                <a:solidFill>
                  <a:srgbClr val="FF0000"/>
                </a:solidFill>
              </a:rPr>
              <a:t> tümör tipleri </a:t>
            </a:r>
            <a:r>
              <a:rPr lang="tr-TR" dirty="0"/>
              <a:t>BRCA ilişkili </a:t>
            </a:r>
            <a:r>
              <a:rPr lang="tr-TR" dirty="0" err="1"/>
              <a:t>over</a:t>
            </a:r>
            <a:r>
              <a:rPr lang="tr-TR" dirty="0"/>
              <a:t> kanserlerinde gösterilememiştir</a:t>
            </a:r>
          </a:p>
        </p:txBody>
      </p:sp>
    </p:spTree>
    <p:extLst>
      <p:ext uri="{BB962C8B-B14F-4D97-AF65-F5344CB8AC3E}">
        <p14:creationId xmlns:p14="http://schemas.microsoft.com/office/powerpoint/2010/main" xmlns="" val="3017566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>
                <a:solidFill>
                  <a:srgbClr val="0070C0"/>
                </a:solidFill>
              </a:rPr>
              <a:t>HEREDİTER NON-POLİPOZİS KOLOREKTAL KANSER           			(LYNCH) SENDROMU</a:t>
            </a:r>
            <a:br>
              <a:rPr lang="tr-TR" dirty="0">
                <a:solidFill>
                  <a:srgbClr val="0070C0"/>
                </a:solidFill>
              </a:rPr>
            </a:b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Bu kalıtsal kanser sendromuna </a:t>
            </a:r>
            <a:r>
              <a:rPr lang="tr-TR" i="1" dirty="0" err="1">
                <a:solidFill>
                  <a:srgbClr val="FF0000"/>
                </a:solidFill>
              </a:rPr>
              <a:t>kolorektal</a:t>
            </a:r>
            <a:r>
              <a:rPr lang="tr-TR" i="1" dirty="0">
                <a:solidFill>
                  <a:srgbClr val="FF0000"/>
                </a:solidFill>
              </a:rPr>
              <a:t> ,mide</a:t>
            </a:r>
            <a:r>
              <a:rPr lang="tr-TR" i="1" dirty="0" smtClean="0">
                <a:solidFill>
                  <a:srgbClr val="FF0000"/>
                </a:solidFill>
              </a:rPr>
              <a:t>, </a:t>
            </a:r>
            <a:r>
              <a:rPr lang="tr-TR" i="1" dirty="0" err="1" smtClean="0">
                <a:solidFill>
                  <a:srgbClr val="FF0000"/>
                </a:solidFill>
              </a:rPr>
              <a:t>hepatobiliyer</a:t>
            </a:r>
            <a:r>
              <a:rPr lang="tr-TR" i="1" dirty="0" smtClean="0">
                <a:solidFill>
                  <a:srgbClr val="FF0000"/>
                </a:solidFill>
              </a:rPr>
              <a:t>, </a:t>
            </a:r>
            <a:r>
              <a:rPr lang="tr-TR" i="1" dirty="0" err="1" smtClean="0">
                <a:solidFill>
                  <a:srgbClr val="FF0000"/>
                </a:solidFill>
              </a:rPr>
              <a:t>endometriyal</a:t>
            </a:r>
            <a:r>
              <a:rPr lang="tr-TR" i="1" dirty="0" smtClean="0">
                <a:solidFill>
                  <a:srgbClr val="FF0000"/>
                </a:solidFill>
              </a:rPr>
              <a:t>, </a:t>
            </a:r>
            <a:r>
              <a:rPr lang="tr-TR" i="1" dirty="0" err="1" smtClean="0">
                <a:solidFill>
                  <a:srgbClr val="FF0000"/>
                </a:solidFill>
              </a:rPr>
              <a:t>overyan,genitouriner</a:t>
            </a:r>
            <a:r>
              <a:rPr lang="tr-TR" i="1" dirty="0" smtClean="0">
                <a:solidFill>
                  <a:srgbClr val="FF0000"/>
                </a:solidFill>
              </a:rPr>
              <a:t> </a:t>
            </a:r>
            <a:r>
              <a:rPr lang="tr-TR" i="1" dirty="0">
                <a:solidFill>
                  <a:srgbClr val="FF0000"/>
                </a:solidFill>
              </a:rPr>
              <a:t>sistem </a:t>
            </a:r>
            <a:r>
              <a:rPr lang="tr-TR" dirty="0"/>
              <a:t>kanserleri eşlik etmektedir. </a:t>
            </a:r>
            <a:endParaRPr lang="tr-TR" dirty="0" smtClean="0"/>
          </a:p>
          <a:p>
            <a:r>
              <a:rPr lang="tr-TR" dirty="0" smtClean="0"/>
              <a:t>Lynch </a:t>
            </a:r>
            <a:r>
              <a:rPr lang="tr-TR" dirty="0"/>
              <a:t>sendromu hem </a:t>
            </a:r>
            <a:r>
              <a:rPr lang="tr-TR" dirty="0" err="1"/>
              <a:t>endometriyal</a:t>
            </a:r>
            <a:r>
              <a:rPr lang="tr-TR" dirty="0"/>
              <a:t> </a:t>
            </a:r>
            <a:r>
              <a:rPr lang="tr-TR" dirty="0" smtClean="0"/>
              <a:t>hem de </a:t>
            </a:r>
            <a:r>
              <a:rPr lang="tr-TR" dirty="0" err="1"/>
              <a:t>kolorektal</a:t>
            </a:r>
            <a:r>
              <a:rPr lang="tr-TR" dirty="0"/>
              <a:t> kanserlerinin yaklaşık %3 ünü </a:t>
            </a:r>
            <a:r>
              <a:rPr lang="tr-TR" dirty="0" smtClean="0"/>
              <a:t>oluşturmaktadır</a:t>
            </a:r>
          </a:p>
          <a:p>
            <a:r>
              <a:rPr lang="tr-TR" dirty="0"/>
              <a:t>Lynch sendromu </a:t>
            </a:r>
            <a:r>
              <a:rPr lang="tr-TR" i="1" dirty="0">
                <a:solidFill>
                  <a:srgbClr val="FF0000"/>
                </a:solidFill>
              </a:rPr>
              <a:t>DNA </a:t>
            </a:r>
            <a:r>
              <a:rPr lang="tr-TR" i="1" dirty="0" err="1">
                <a:solidFill>
                  <a:srgbClr val="FF0000"/>
                </a:solidFill>
              </a:rPr>
              <a:t>mismatch</a:t>
            </a:r>
            <a:r>
              <a:rPr lang="tr-TR" i="1" dirty="0">
                <a:solidFill>
                  <a:srgbClr val="FF0000"/>
                </a:solidFill>
              </a:rPr>
              <a:t> </a:t>
            </a:r>
            <a:r>
              <a:rPr lang="tr-TR" i="1" dirty="0" smtClean="0">
                <a:solidFill>
                  <a:srgbClr val="FF0000"/>
                </a:solidFill>
              </a:rPr>
              <a:t>tamir (MMR)</a:t>
            </a:r>
            <a:r>
              <a:rPr lang="tr-TR" dirty="0" smtClean="0"/>
              <a:t> </a:t>
            </a:r>
            <a:r>
              <a:rPr lang="tr-TR" dirty="0"/>
              <a:t>genlerinden birinde meydana gelen hasar sonucu </a:t>
            </a:r>
            <a:r>
              <a:rPr lang="tr-TR" dirty="0" smtClean="0"/>
              <a:t>oluşmaktadır</a:t>
            </a:r>
          </a:p>
          <a:p>
            <a:r>
              <a:rPr lang="tr-TR" dirty="0"/>
              <a:t>Bu genler </a:t>
            </a:r>
            <a:r>
              <a:rPr lang="tr-TR" i="1" dirty="0">
                <a:solidFill>
                  <a:srgbClr val="FF0000"/>
                </a:solidFill>
              </a:rPr>
              <a:t>MLH1,MSH2,MSH6 ve PMS2</a:t>
            </a:r>
            <a:r>
              <a:rPr lang="tr-TR" dirty="0"/>
              <a:t> </a:t>
            </a:r>
            <a:r>
              <a:rPr lang="tr-TR" dirty="0" err="1" smtClean="0"/>
              <a:t>dir</a:t>
            </a:r>
            <a:r>
              <a:rPr lang="tr-TR" dirty="0" smtClean="0"/>
              <a:t>.</a:t>
            </a:r>
            <a:r>
              <a:rPr lang="tr-TR" dirty="0" err="1" smtClean="0"/>
              <a:t>Mismatch</a:t>
            </a:r>
            <a:r>
              <a:rPr lang="tr-TR" dirty="0" smtClean="0"/>
              <a:t> </a:t>
            </a:r>
            <a:r>
              <a:rPr lang="tr-TR" dirty="0"/>
              <a:t>tamir genlerindeki hasarlar </a:t>
            </a:r>
            <a:r>
              <a:rPr lang="tr-TR" dirty="0" err="1"/>
              <a:t>mikrosatellit</a:t>
            </a:r>
            <a:r>
              <a:rPr lang="tr-TR" dirty="0"/>
              <a:t> </a:t>
            </a:r>
            <a:r>
              <a:rPr lang="tr-TR" dirty="0" err="1"/>
              <a:t>lere</a:t>
            </a:r>
            <a:r>
              <a:rPr lang="tr-TR" dirty="0"/>
              <a:t> ekstra </a:t>
            </a:r>
            <a:r>
              <a:rPr lang="tr-TR" dirty="0" err="1"/>
              <a:t>nukleotid</a:t>
            </a:r>
            <a:r>
              <a:rPr lang="tr-TR" dirty="0"/>
              <a:t> gelmesine </a:t>
            </a:r>
            <a:r>
              <a:rPr lang="tr-TR" dirty="0" err="1"/>
              <a:t>yolaçıp</a:t>
            </a:r>
            <a:r>
              <a:rPr lang="tr-TR" dirty="0"/>
              <a:t> </a:t>
            </a:r>
            <a:r>
              <a:rPr lang="tr-TR" dirty="0" err="1"/>
              <a:t>mikrosatellit</a:t>
            </a:r>
            <a:r>
              <a:rPr lang="tr-TR" dirty="0"/>
              <a:t> </a:t>
            </a:r>
            <a:r>
              <a:rPr lang="tr-TR" dirty="0" err="1"/>
              <a:t>instabilitesine</a:t>
            </a:r>
            <a:r>
              <a:rPr lang="tr-TR" dirty="0"/>
              <a:t> (MSI) neden </a:t>
            </a:r>
            <a:r>
              <a:rPr lang="tr-TR" dirty="0" smtClean="0"/>
              <a:t>olmaktadır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1953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>
                <a:solidFill>
                  <a:srgbClr val="0070C0"/>
                </a:solidFill>
              </a:rPr>
              <a:t>HEREDİTER NON-POLİPOZİS KOLOREKTAL KANSER           			(LYNCH) SENDROMU</a:t>
            </a:r>
            <a:br>
              <a:rPr lang="tr-TR" dirty="0">
                <a:solidFill>
                  <a:srgbClr val="0070C0"/>
                </a:solidFill>
              </a:rPr>
            </a:b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Endometrium</a:t>
            </a:r>
            <a:r>
              <a:rPr lang="tr-TR" dirty="0" smtClean="0"/>
              <a:t> </a:t>
            </a:r>
            <a:r>
              <a:rPr lang="tr-TR" dirty="0" err="1" smtClean="0"/>
              <a:t>ca’ların</a:t>
            </a:r>
            <a:r>
              <a:rPr lang="tr-TR" dirty="0" smtClean="0"/>
              <a:t> %3            yaşam boyu </a:t>
            </a:r>
            <a:r>
              <a:rPr lang="tr-TR" dirty="0" err="1" smtClean="0"/>
              <a:t>endometriyal</a:t>
            </a:r>
            <a:r>
              <a:rPr lang="tr-TR" dirty="0" smtClean="0"/>
              <a:t> kanser risk %50</a:t>
            </a:r>
          </a:p>
          <a:p>
            <a:r>
              <a:rPr lang="tr-TR" dirty="0" smtClean="0"/>
              <a:t>Kolon </a:t>
            </a:r>
            <a:r>
              <a:rPr lang="tr-TR" dirty="0" err="1" smtClean="0"/>
              <a:t>ca’ların</a:t>
            </a:r>
            <a:r>
              <a:rPr lang="tr-TR" dirty="0" smtClean="0"/>
              <a:t> %2.2                       yaşam boyu kolon </a:t>
            </a:r>
            <a:r>
              <a:rPr lang="tr-TR" dirty="0" err="1" smtClean="0"/>
              <a:t>ca</a:t>
            </a:r>
            <a:r>
              <a:rPr lang="tr-TR" dirty="0" smtClean="0"/>
              <a:t> risk %50</a:t>
            </a:r>
          </a:p>
          <a:p>
            <a:r>
              <a:rPr lang="tr-TR" dirty="0" err="1" smtClean="0"/>
              <a:t>Over</a:t>
            </a:r>
            <a:r>
              <a:rPr lang="tr-TR" dirty="0" smtClean="0"/>
              <a:t> </a:t>
            </a:r>
            <a:r>
              <a:rPr lang="tr-TR" dirty="0" err="1" smtClean="0"/>
              <a:t>ca’ların</a:t>
            </a:r>
            <a:r>
              <a:rPr lang="tr-TR" dirty="0" smtClean="0"/>
              <a:t> %2 si                        yaşam boyu </a:t>
            </a:r>
            <a:r>
              <a:rPr lang="tr-TR" dirty="0" err="1" smtClean="0"/>
              <a:t>over</a:t>
            </a:r>
            <a:r>
              <a:rPr lang="tr-TR" dirty="0" smtClean="0"/>
              <a:t> </a:t>
            </a:r>
            <a:r>
              <a:rPr lang="tr-TR" dirty="0" err="1" smtClean="0"/>
              <a:t>ca</a:t>
            </a:r>
            <a:r>
              <a:rPr lang="tr-TR" dirty="0" smtClean="0"/>
              <a:t> risk %10</a:t>
            </a:r>
          </a:p>
          <a:p>
            <a:r>
              <a:rPr lang="tr-TR" dirty="0"/>
              <a:t>Lynch sendromuna bağlı </a:t>
            </a:r>
            <a:r>
              <a:rPr lang="tr-TR" dirty="0" err="1"/>
              <a:t>endometriyum</a:t>
            </a:r>
            <a:r>
              <a:rPr lang="tr-TR" dirty="0"/>
              <a:t> kanserlerinde bütün histolojik alt tipler görülmekle beraber genel </a:t>
            </a:r>
            <a:r>
              <a:rPr lang="tr-TR" dirty="0" err="1"/>
              <a:t>populasyona</a:t>
            </a:r>
            <a:r>
              <a:rPr lang="tr-TR" dirty="0"/>
              <a:t> oranla </a:t>
            </a:r>
            <a:r>
              <a:rPr lang="tr-TR" dirty="0" err="1"/>
              <a:t>nonendometrioid</a:t>
            </a:r>
            <a:r>
              <a:rPr lang="tr-TR" dirty="0"/>
              <a:t> histolojik tipler daha sık görülmektedir</a:t>
            </a:r>
          </a:p>
        </p:txBody>
      </p:sp>
    </p:spTree>
    <p:extLst>
      <p:ext uri="{BB962C8B-B14F-4D97-AF65-F5344CB8AC3E}">
        <p14:creationId xmlns:p14="http://schemas.microsoft.com/office/powerpoint/2010/main" xmlns="" val="1417874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aşlık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0070C0"/>
                </a:solidFill>
              </a:rPr>
              <a:t>Brca</a:t>
            </a:r>
            <a:r>
              <a:rPr lang="tr-TR" dirty="0" smtClean="0">
                <a:solidFill>
                  <a:srgbClr val="0070C0"/>
                </a:solidFill>
              </a:rPr>
              <a:t> gen testi yapılma </a:t>
            </a:r>
            <a:r>
              <a:rPr lang="tr-TR" dirty="0" err="1" smtClean="0">
                <a:solidFill>
                  <a:srgbClr val="0070C0"/>
                </a:solidFill>
              </a:rPr>
              <a:t>endikasyonları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18" name="İçerik Yer Tutucusu 1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i="1" dirty="0" smtClean="0"/>
              <a:t>ETKİLENMİŞ HASTA GRUBUNDA</a:t>
            </a:r>
          </a:p>
          <a:p>
            <a:r>
              <a:rPr lang="tr-TR" b="1" i="1" dirty="0" err="1" smtClean="0">
                <a:solidFill>
                  <a:srgbClr val="FF0000"/>
                </a:solidFill>
              </a:rPr>
              <a:t>High</a:t>
            </a:r>
            <a:r>
              <a:rPr lang="tr-TR" b="1" i="1" dirty="0" smtClean="0">
                <a:solidFill>
                  <a:srgbClr val="FF0000"/>
                </a:solidFill>
              </a:rPr>
              <a:t> </a:t>
            </a:r>
            <a:r>
              <a:rPr lang="tr-TR" b="1" i="1" dirty="0" err="1">
                <a:solidFill>
                  <a:srgbClr val="FF0000"/>
                </a:solidFill>
              </a:rPr>
              <a:t>grade</a:t>
            </a:r>
            <a:r>
              <a:rPr lang="tr-TR" b="1" i="1" dirty="0">
                <a:solidFill>
                  <a:srgbClr val="FF0000"/>
                </a:solidFill>
              </a:rPr>
              <a:t> tuba-</a:t>
            </a:r>
            <a:r>
              <a:rPr lang="tr-TR" b="1" i="1" dirty="0" err="1">
                <a:solidFill>
                  <a:srgbClr val="FF0000"/>
                </a:solidFill>
              </a:rPr>
              <a:t>over</a:t>
            </a:r>
            <a:r>
              <a:rPr lang="tr-TR" b="1" i="1" dirty="0">
                <a:solidFill>
                  <a:srgbClr val="FF0000"/>
                </a:solidFill>
              </a:rPr>
              <a:t>-periton </a:t>
            </a:r>
            <a:r>
              <a:rPr lang="tr-TR" b="1" i="1" dirty="0" err="1">
                <a:solidFill>
                  <a:srgbClr val="FF0000"/>
                </a:solidFill>
              </a:rPr>
              <a:t>ca</a:t>
            </a:r>
            <a:r>
              <a:rPr lang="tr-TR" b="1" i="1" dirty="0">
                <a:solidFill>
                  <a:srgbClr val="FF0000"/>
                </a:solidFill>
              </a:rPr>
              <a:t> tanısı olmak</a:t>
            </a:r>
          </a:p>
          <a:p>
            <a:r>
              <a:rPr lang="tr-TR" dirty="0"/>
              <a:t>45 yaş altı meme </a:t>
            </a:r>
            <a:r>
              <a:rPr lang="tr-TR" dirty="0" err="1"/>
              <a:t>ca</a:t>
            </a:r>
            <a:r>
              <a:rPr lang="tr-TR" dirty="0"/>
              <a:t> tanısı olmak</a:t>
            </a:r>
          </a:p>
          <a:p>
            <a:r>
              <a:rPr lang="tr-TR" dirty="0" smtClean="0"/>
              <a:t>Herhangi bir yaşta meme kanseri tanısı alan beraberinde bir veya daha fazla  yakınında meme tümörünün 50 yaş altında  görülmesi</a:t>
            </a:r>
          </a:p>
          <a:p>
            <a:r>
              <a:rPr lang="tr-TR" dirty="0"/>
              <a:t>Herhangi bir yaşta meme kanseri tanısı alan beraberinde bir veya daha fazla  yakınında </a:t>
            </a:r>
            <a:r>
              <a:rPr lang="tr-TR" dirty="0" err="1" smtClean="0"/>
              <a:t>epitelyal</a:t>
            </a:r>
            <a:r>
              <a:rPr lang="tr-TR" dirty="0" smtClean="0"/>
              <a:t> </a:t>
            </a:r>
            <a:r>
              <a:rPr lang="tr-TR" dirty="0" err="1" smtClean="0"/>
              <a:t>over,tuba,periton</a:t>
            </a:r>
            <a:r>
              <a:rPr lang="tr-TR" dirty="0" smtClean="0"/>
              <a:t> </a:t>
            </a:r>
            <a:r>
              <a:rPr lang="tr-TR" dirty="0"/>
              <a:t>tümörünün </a:t>
            </a:r>
            <a:r>
              <a:rPr lang="tr-TR" dirty="0" smtClean="0"/>
              <a:t>herhangi bir yaşta  görülmesi</a:t>
            </a:r>
          </a:p>
          <a:p>
            <a:pPr lvl="0"/>
            <a:r>
              <a:rPr lang="tr-TR" dirty="0"/>
              <a:t>Herhangi bir yaşta meme kanseri tanısı alan beraberinde iki veya daha fazla </a:t>
            </a:r>
            <a:r>
              <a:rPr lang="tr-TR" dirty="0" err="1"/>
              <a:t>birinci,ikinci</a:t>
            </a:r>
            <a:r>
              <a:rPr lang="tr-TR" dirty="0"/>
              <a:t> veya üçüncü derece yakınında meme, </a:t>
            </a:r>
            <a:r>
              <a:rPr lang="tr-TR" dirty="0" err="1" smtClean="0"/>
              <a:t>pankreatik</a:t>
            </a:r>
            <a:r>
              <a:rPr lang="tr-TR" dirty="0" smtClean="0"/>
              <a:t> kanser veya prostat  </a:t>
            </a:r>
            <a:r>
              <a:rPr lang="tr-TR" dirty="0"/>
              <a:t>tümörünün herhangi bir yaşta  </a:t>
            </a:r>
            <a:r>
              <a:rPr lang="tr-TR" dirty="0" smtClean="0"/>
              <a:t>görülmesi</a:t>
            </a:r>
          </a:p>
          <a:p>
            <a:r>
              <a:rPr lang="tr-TR" dirty="0"/>
              <a:t>5O yaş altı meme kanseri olanlarda ikinci meme kanseri görülmesi</a:t>
            </a:r>
          </a:p>
          <a:p>
            <a:pPr lvl="0"/>
            <a:endParaRPr lang="tr-TR" dirty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20848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Health Fitness 16x9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15_4109default" id="{E728D685-11FC-4812-BA85-57AC6F9C9F40}" vid="{BC4E008B-95FF-4815-904E-143A8EDFC1D4}"/>
    </a:ext>
  </a:extLst>
</a:theme>
</file>

<file path=ppt/theme/theme2.xml><?xml version="1.0" encoding="utf-8"?>
<a:theme xmlns:a="http://schemas.openxmlformats.org/drawingml/2006/main" name="Office Theme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0EB3BA0-388C-4E58-A08B-951C7A9EBDB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1550</Words>
  <Application>Microsoft Office PowerPoint</Application>
  <PresentationFormat>Özel</PresentationFormat>
  <Paragraphs>166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0" baseType="lpstr">
      <vt:lpstr>Health Fitness 16x9</vt:lpstr>
      <vt:lpstr>JİNEKOLOJİK ONKOLOJİDE GENETİK ANORMALLİKLERE GÖRE YÖNETİM</vt:lpstr>
      <vt:lpstr>Kanser gelişimi</vt:lpstr>
      <vt:lpstr>HEREDİTER JİNEKOLOJİK KANSERLER</vt:lpstr>
      <vt:lpstr>Herediter meme-over kanseri sendromu </vt:lpstr>
      <vt:lpstr>Herediter meme-over kanseri sendromu</vt:lpstr>
      <vt:lpstr>Herediter meme-over kanseri sendromu</vt:lpstr>
      <vt:lpstr>HEREDİTER NON-POLİPOZİS KOLOREKTAL KANSER              (LYNCH) SENDROMU </vt:lpstr>
      <vt:lpstr>HEREDİTER NON-POLİPOZİS KOLOREKTAL KANSER              (LYNCH) SENDROMU </vt:lpstr>
      <vt:lpstr>Brca gen testi yapılma endikasyonları</vt:lpstr>
      <vt:lpstr>Brca gen testi yapılma endikasyonları</vt:lpstr>
      <vt:lpstr>Slayt 11</vt:lpstr>
      <vt:lpstr>Brca test sonucu pozitif hastada yönetim-takip</vt:lpstr>
      <vt:lpstr>Brca test sonucu pozitif hastada yönetim-risk azaltıcı cerrahi</vt:lpstr>
      <vt:lpstr>Brca test sonucu pozitif hastada yönetim-risk azaltıcı cerrahi</vt:lpstr>
      <vt:lpstr>Brca test sonucu pozitif hastada yönetim</vt:lpstr>
      <vt:lpstr>Multi gen analizi</vt:lpstr>
      <vt:lpstr>Slayt 17</vt:lpstr>
      <vt:lpstr>Slayt 18</vt:lpstr>
      <vt:lpstr>Slayt 19</vt:lpstr>
      <vt:lpstr>BRCA (+) OVER-TUBA-PERİTON KANSERİNDE YÖNETİM</vt:lpstr>
      <vt:lpstr>Slayt 21</vt:lpstr>
      <vt:lpstr>Endometriyum kanseri genetik test kıme yapılmalı</vt:lpstr>
      <vt:lpstr>Endometriyum kanseri genetik test kıme yapılmalı</vt:lpstr>
      <vt:lpstr>Endometriyum kanseri genetik test kıme yapılmalı</vt:lpstr>
      <vt:lpstr>Slayt 25</vt:lpstr>
      <vt:lpstr>Lynch sendromu takip</vt:lpstr>
      <vt:lpstr>Lynch sendromu-yönetim</vt:lpstr>
      <vt:lpstr>Diğer genetik sendrom yönetimleri</vt:lpstr>
      <vt:lpstr>tEŞEKKÜRLER…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modified xsi:type="dcterms:W3CDTF">2017-03-17T11:00:05Z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TC029223919991</vt:lpwstr>
  </property>
</Properties>
</file>