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77" r:id="rId9"/>
    <p:sldId id="276" r:id="rId10"/>
    <p:sldId id="278" r:id="rId11"/>
    <p:sldId id="279" r:id="rId12"/>
    <p:sldId id="280" r:id="rId13"/>
    <p:sldId id="281" r:id="rId14"/>
    <p:sldId id="262" r:id="rId15"/>
    <p:sldId id="264" r:id="rId16"/>
    <p:sldId id="267" r:id="rId17"/>
    <p:sldId id="269" r:id="rId18"/>
    <p:sldId id="270" r:id="rId19"/>
    <p:sldId id="323" r:id="rId20"/>
    <p:sldId id="268" r:id="rId21"/>
    <p:sldId id="271" r:id="rId22"/>
    <p:sldId id="266" r:id="rId23"/>
    <p:sldId id="265" r:id="rId24"/>
    <p:sldId id="274" r:id="rId25"/>
    <p:sldId id="272" r:id="rId26"/>
    <p:sldId id="273" r:id="rId27"/>
    <p:sldId id="282" r:id="rId28"/>
    <p:sldId id="283" r:id="rId29"/>
    <p:sldId id="275" r:id="rId30"/>
    <p:sldId id="324" r:id="rId31"/>
    <p:sldId id="322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98"/>
    <p:restoredTop sz="94696"/>
  </p:normalViewPr>
  <p:slideViewPr>
    <p:cSldViewPr snapToGrid="0" snapToObjects="1">
      <p:cViewPr varScale="1">
        <p:scale>
          <a:sx n="164" d="100"/>
          <a:sy n="164" d="100"/>
        </p:scale>
        <p:origin x="12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9587C-6535-E542-82F4-0EDB78DA6F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03322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/>
              <a:t>Çocuk ve </a:t>
            </a:r>
            <a:r>
              <a:rPr lang="en-US" sz="3200" dirty="0" err="1"/>
              <a:t>ergenlerde</a:t>
            </a:r>
            <a:r>
              <a:rPr lang="en-US" sz="3200" dirty="0"/>
              <a:t> </a:t>
            </a:r>
            <a:r>
              <a:rPr lang="en-US" sz="3200" dirty="0" err="1"/>
              <a:t>görülen</a:t>
            </a:r>
            <a:r>
              <a:rPr lang="en-US" sz="3200" dirty="0"/>
              <a:t>  </a:t>
            </a:r>
            <a:br>
              <a:rPr lang="en-US" sz="3200" dirty="0"/>
            </a:br>
            <a:r>
              <a:rPr lang="en-US" sz="3200" dirty="0" err="1"/>
              <a:t>jİnekolojİk</a:t>
            </a:r>
            <a:r>
              <a:rPr lang="en-US" sz="3200" dirty="0"/>
              <a:t> </a:t>
            </a:r>
            <a:r>
              <a:rPr lang="en-US" sz="3200" dirty="0" err="1"/>
              <a:t>problemlere</a:t>
            </a:r>
            <a:r>
              <a:rPr lang="en-US" sz="3200" dirty="0"/>
              <a:t> </a:t>
            </a:r>
            <a:r>
              <a:rPr lang="en-US" sz="3200" dirty="0" err="1"/>
              <a:t>yaklaşım</a:t>
            </a:r>
            <a:r>
              <a:rPr lang="en-US" sz="3200" dirty="0"/>
              <a:t> 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CBC41BF-67D3-4C41-A8BF-D1C18FD89C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2315" y="4208842"/>
            <a:ext cx="10993438" cy="1123012"/>
          </a:xfrm>
        </p:spPr>
        <p:txBody>
          <a:bodyPr>
            <a:normAutofit fontScale="85000" lnSpcReduction="20000"/>
          </a:bodyPr>
          <a:lstStyle/>
          <a:p>
            <a:r>
              <a:rPr lang="en-US" sz="2400" b="1" cap="none" dirty="0">
                <a:solidFill>
                  <a:schemeClr val="bg1"/>
                </a:solidFill>
              </a:rPr>
              <a:t>Dr. </a:t>
            </a:r>
            <a:r>
              <a:rPr lang="en-US" sz="2400" b="1" cap="none" dirty="0" err="1">
                <a:solidFill>
                  <a:schemeClr val="bg1"/>
                </a:solidFill>
              </a:rPr>
              <a:t>Özlem</a:t>
            </a:r>
            <a:r>
              <a:rPr lang="en-US" sz="2400" b="1" cap="none" dirty="0">
                <a:solidFill>
                  <a:schemeClr val="bg1"/>
                </a:solidFill>
              </a:rPr>
              <a:t> Dural</a:t>
            </a:r>
          </a:p>
          <a:p>
            <a:r>
              <a:rPr lang="en-US" sz="2100" cap="none" dirty="0">
                <a:solidFill>
                  <a:schemeClr val="bg1"/>
                </a:solidFill>
              </a:rPr>
              <a:t>İstanbul </a:t>
            </a:r>
            <a:r>
              <a:rPr lang="en-US" sz="2100" cap="none" dirty="0" err="1">
                <a:solidFill>
                  <a:schemeClr val="bg1"/>
                </a:solidFill>
              </a:rPr>
              <a:t>Üniversitesi</a:t>
            </a:r>
            <a:r>
              <a:rPr lang="en-US" sz="2100" cap="none" dirty="0">
                <a:solidFill>
                  <a:schemeClr val="bg1"/>
                </a:solidFill>
              </a:rPr>
              <a:t>, İstanbul </a:t>
            </a:r>
            <a:r>
              <a:rPr lang="en-US" sz="2100" cap="none" dirty="0" err="1">
                <a:solidFill>
                  <a:schemeClr val="bg1"/>
                </a:solidFill>
              </a:rPr>
              <a:t>Tıp</a:t>
            </a:r>
            <a:r>
              <a:rPr lang="en-US" sz="2100" cap="none" dirty="0">
                <a:solidFill>
                  <a:schemeClr val="bg1"/>
                </a:solidFill>
              </a:rPr>
              <a:t> </a:t>
            </a:r>
            <a:r>
              <a:rPr lang="en-US" sz="2100" cap="none" dirty="0" err="1">
                <a:solidFill>
                  <a:schemeClr val="bg1"/>
                </a:solidFill>
              </a:rPr>
              <a:t>Fakültesi</a:t>
            </a:r>
            <a:r>
              <a:rPr lang="en-US" sz="2100" cap="none" dirty="0">
                <a:solidFill>
                  <a:schemeClr val="bg1"/>
                </a:solidFill>
              </a:rPr>
              <a:t>, </a:t>
            </a:r>
          </a:p>
          <a:p>
            <a:r>
              <a:rPr lang="en-US" sz="2100" cap="none" dirty="0" err="1">
                <a:solidFill>
                  <a:schemeClr val="bg1"/>
                </a:solidFill>
              </a:rPr>
              <a:t>Kadın</a:t>
            </a:r>
            <a:r>
              <a:rPr lang="en-US" sz="2100" cap="none" dirty="0">
                <a:solidFill>
                  <a:schemeClr val="bg1"/>
                </a:solidFill>
              </a:rPr>
              <a:t> </a:t>
            </a:r>
            <a:r>
              <a:rPr lang="en-US" sz="2100" cap="none" dirty="0" err="1">
                <a:solidFill>
                  <a:schemeClr val="bg1"/>
                </a:solidFill>
              </a:rPr>
              <a:t>Hastalıkları</a:t>
            </a:r>
            <a:r>
              <a:rPr lang="en-US" sz="2100" cap="none" dirty="0">
                <a:solidFill>
                  <a:schemeClr val="bg1"/>
                </a:solidFill>
              </a:rPr>
              <a:t> ve </a:t>
            </a:r>
            <a:r>
              <a:rPr lang="en-US" sz="2100" cap="none" dirty="0" err="1">
                <a:solidFill>
                  <a:schemeClr val="bg1"/>
                </a:solidFill>
              </a:rPr>
              <a:t>Doğum</a:t>
            </a:r>
            <a:r>
              <a:rPr lang="en-US" sz="2100" cap="none" dirty="0">
                <a:solidFill>
                  <a:schemeClr val="bg1"/>
                </a:solidFill>
              </a:rPr>
              <a:t> </a:t>
            </a:r>
            <a:r>
              <a:rPr lang="en-US" sz="2100" cap="none" dirty="0" err="1">
                <a:solidFill>
                  <a:schemeClr val="bg1"/>
                </a:solidFill>
              </a:rPr>
              <a:t>Anabilim</a:t>
            </a:r>
            <a:r>
              <a:rPr lang="en-US" sz="2100" cap="none" dirty="0">
                <a:solidFill>
                  <a:schemeClr val="bg1"/>
                </a:solidFill>
              </a:rPr>
              <a:t> </a:t>
            </a:r>
            <a:r>
              <a:rPr lang="en-US" sz="2100" cap="none" dirty="0" err="1">
                <a:solidFill>
                  <a:schemeClr val="bg1"/>
                </a:solidFill>
              </a:rPr>
              <a:t>Dalı</a:t>
            </a:r>
            <a:endParaRPr lang="en-US" sz="2100" cap="none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656A62F-D71C-8A41-A497-B725C389A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980" y="2238520"/>
            <a:ext cx="719528" cy="729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8480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AAFBF-F0F5-8A40-9B25-DD7FB35B1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Öykü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1A939A7-87C3-6147-BB54-C369C12E5B6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 anchor="t">
                <a:normAutofit fontScale="92500"/>
              </a:bodyPr>
              <a:lstStyle/>
              <a:p>
                <a:r>
                  <a:rPr lang="en-US" sz="2400" dirty="0"/>
                  <a:t>Pubertal </a:t>
                </a:r>
                <a:r>
                  <a:rPr lang="en-US" sz="2400" dirty="0" err="1"/>
                  <a:t>gelişimi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takiben</a:t>
                </a:r>
                <a:r>
                  <a:rPr lang="en-US" sz="2400" dirty="0"/>
                  <a:t> </a:t>
                </a:r>
                <a:r>
                  <a:rPr lang="en-US" sz="2400" dirty="0">
                    <a:cs typeface="Calibri" panose="020F0502020204030204" pitchFamily="34" charset="0"/>
                  </a:rPr>
                  <a:t>(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r>
                      <a:rPr lang="tr-TR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cs typeface="Calibri" panose="020F0502020204030204" pitchFamily="34" charset="0"/>
                  </a:rPr>
                  <a:t>2 </a:t>
                </a:r>
                <a:r>
                  <a:rPr lang="en-US" sz="2400" dirty="0" err="1">
                    <a:cs typeface="Calibri" panose="020F0502020204030204" pitchFamily="34" charset="0"/>
                  </a:rPr>
                  <a:t>yıl</a:t>
                </a:r>
                <a:r>
                  <a:rPr lang="en-US" sz="2400" dirty="0">
                    <a:cs typeface="Calibri" panose="020F0502020204030204" pitchFamily="34" charset="0"/>
                  </a:rPr>
                  <a:t> </a:t>
                </a:r>
                <a:r>
                  <a:rPr lang="en-US" sz="2400" dirty="0" err="1">
                    <a:cs typeface="Calibri" panose="020F0502020204030204" pitchFamily="34" charset="0"/>
                  </a:rPr>
                  <a:t>önce</a:t>
                </a:r>
                <a:r>
                  <a:rPr lang="en-US" sz="2400" dirty="0">
                    <a:cs typeface="Calibri" panose="020F0502020204030204" pitchFamily="34" charset="0"/>
                  </a:rPr>
                  <a:t>) </a:t>
                </a:r>
                <a:r>
                  <a:rPr lang="en-US" sz="2400" dirty="0"/>
                  <a:t>menarşın </a:t>
                </a:r>
                <a:r>
                  <a:rPr lang="en-US" sz="2400" dirty="0" err="1"/>
                  <a:t>beklendiği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dönemde</a:t>
                </a:r>
                <a:r>
                  <a:rPr lang="en-US" sz="2400" dirty="0"/>
                  <a:t> </a:t>
                </a:r>
                <a:r>
                  <a:rPr lang="en-US" sz="2400" dirty="0" err="1"/>
                  <a:t>gelişen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siklik</a:t>
                </a:r>
                <a:r>
                  <a:rPr lang="en-US" sz="2400" dirty="0"/>
                  <a:t> </a:t>
                </a:r>
                <a:r>
                  <a:rPr lang="en-US" sz="2400" dirty="0" err="1"/>
                  <a:t>veya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düzensiz</a:t>
                </a:r>
                <a:r>
                  <a:rPr lang="en-US" sz="2400" dirty="0"/>
                  <a:t> </a:t>
                </a:r>
                <a:r>
                  <a:rPr lang="en-US" sz="2400" dirty="0" err="1"/>
                  <a:t>karın</a:t>
                </a:r>
                <a:r>
                  <a:rPr lang="en-US" sz="2400" dirty="0"/>
                  <a:t> ağrısı </a:t>
                </a:r>
                <a:r>
                  <a:rPr lang="en-US" sz="2400" dirty="0" err="1"/>
                  <a:t>atakları</a:t>
                </a:r>
                <a:r>
                  <a:rPr lang="en-US" sz="2400" dirty="0"/>
                  <a:t> </a:t>
                </a:r>
                <a:r>
                  <a:rPr lang="en-US" sz="2400" dirty="0" err="1"/>
                  <a:t>varlığında</a:t>
                </a:r>
                <a:r>
                  <a:rPr lang="en-US" sz="2400" dirty="0">
                    <a:sym typeface="Wingdings" pitchFamily="2" charset="2"/>
                  </a:rPr>
                  <a:t> </a:t>
                </a:r>
                <a:r>
                  <a:rPr lang="en-US" sz="2400" dirty="0" err="1">
                    <a:sym typeface="Wingdings" pitchFamily="2" charset="2"/>
                  </a:rPr>
                  <a:t>obstrüktif</a:t>
                </a:r>
                <a:r>
                  <a:rPr lang="en-US" sz="2400" dirty="0">
                    <a:sym typeface="Wingdings" pitchFamily="2" charset="2"/>
                  </a:rPr>
                  <a:t> </a:t>
                </a:r>
                <a:r>
                  <a:rPr lang="en-US" sz="2400" dirty="0" err="1">
                    <a:sym typeface="Wingdings" pitchFamily="2" charset="2"/>
                  </a:rPr>
                  <a:t>müllerian</a:t>
                </a:r>
                <a:r>
                  <a:rPr lang="en-US" sz="2400" dirty="0">
                    <a:sym typeface="Wingdings" pitchFamily="2" charset="2"/>
                  </a:rPr>
                  <a:t> </a:t>
                </a:r>
                <a:r>
                  <a:rPr lang="en-US" sz="2400" dirty="0" err="1">
                    <a:sym typeface="Wingdings" pitchFamily="2" charset="2"/>
                  </a:rPr>
                  <a:t>anomalliler</a:t>
                </a:r>
                <a:r>
                  <a:rPr lang="en-US" sz="2400" dirty="0">
                    <a:sym typeface="Wingdings" pitchFamily="2" charset="2"/>
                  </a:rPr>
                  <a:t> </a:t>
                </a:r>
                <a:r>
                  <a:rPr lang="en-US" sz="2400" dirty="0" err="1">
                    <a:sym typeface="Wingdings" pitchFamily="2" charset="2"/>
                  </a:rPr>
                  <a:t>akla</a:t>
                </a:r>
                <a:r>
                  <a:rPr lang="en-US" sz="2400" dirty="0">
                    <a:sym typeface="Wingdings" pitchFamily="2" charset="2"/>
                  </a:rPr>
                  <a:t> </a:t>
                </a:r>
                <a:r>
                  <a:rPr lang="en-US" sz="2400" dirty="0" err="1">
                    <a:sym typeface="Wingdings" pitchFamily="2" charset="2"/>
                  </a:rPr>
                  <a:t>gelmeli</a:t>
                </a:r>
                <a:r>
                  <a:rPr lang="en-US" sz="2400" dirty="0">
                    <a:sym typeface="Wingdings" pitchFamily="2" charset="2"/>
                  </a:rPr>
                  <a:t>: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2000" dirty="0" err="1">
                    <a:sym typeface="Wingdings" pitchFamily="2" charset="2"/>
                  </a:rPr>
                  <a:t>İmperfore</a:t>
                </a:r>
                <a:r>
                  <a:rPr lang="en-US" sz="2000" dirty="0">
                    <a:sym typeface="Wingdings" pitchFamily="2" charset="2"/>
                  </a:rPr>
                  <a:t> </a:t>
                </a:r>
                <a:r>
                  <a:rPr lang="en-US" sz="2000" dirty="0" err="1">
                    <a:sym typeface="Wingdings" pitchFamily="2" charset="2"/>
                  </a:rPr>
                  <a:t>himen</a:t>
                </a:r>
                <a:r>
                  <a:rPr lang="en-US" sz="2000" dirty="0">
                    <a:sym typeface="Wingdings" pitchFamily="2" charset="2"/>
                  </a:rPr>
                  <a:t>, 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2000" dirty="0">
                    <a:sym typeface="Wingdings" pitchFamily="2" charset="2"/>
                  </a:rPr>
                  <a:t>Transvers vaginal septum, 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2000" dirty="0" err="1">
                    <a:sym typeface="Wingdings" pitchFamily="2" charset="2"/>
                  </a:rPr>
                  <a:t>Parsiyel</a:t>
                </a:r>
                <a:r>
                  <a:rPr lang="en-US" sz="2000" dirty="0">
                    <a:sym typeface="Wingdings" pitchFamily="2" charset="2"/>
                  </a:rPr>
                  <a:t>/</a:t>
                </a:r>
                <a:r>
                  <a:rPr lang="en-US" sz="2000" dirty="0" err="1">
                    <a:sym typeface="Wingdings" pitchFamily="2" charset="2"/>
                  </a:rPr>
                  <a:t>komplet</a:t>
                </a:r>
                <a:r>
                  <a:rPr lang="en-US" sz="2000" dirty="0">
                    <a:sym typeface="Wingdings" pitchFamily="2" charset="2"/>
                  </a:rPr>
                  <a:t> vaginal agenezi, 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2000" dirty="0" err="1">
                    <a:sym typeface="Wingdings" pitchFamily="2" charset="2"/>
                  </a:rPr>
                  <a:t>Servikal</a:t>
                </a:r>
                <a:r>
                  <a:rPr lang="en-US" sz="2000" dirty="0">
                    <a:sym typeface="Wingdings" pitchFamily="2" charset="2"/>
                  </a:rPr>
                  <a:t> agenezi</a:t>
                </a:r>
              </a:p>
              <a:p>
                <a:r>
                  <a:rPr lang="en-US" sz="2400" dirty="0">
                    <a:sym typeface="Wingdings" pitchFamily="2" charset="2"/>
                  </a:rPr>
                  <a:t>Erken </a:t>
                </a:r>
                <a:r>
                  <a:rPr lang="en-US" sz="2400" dirty="0" err="1">
                    <a:sym typeface="Wingdings" pitchFamily="2" charset="2"/>
                  </a:rPr>
                  <a:t>tanı</a:t>
                </a:r>
                <a:r>
                  <a:rPr lang="en-US" sz="2400" dirty="0">
                    <a:sym typeface="Wingdings" pitchFamily="2" charset="2"/>
                  </a:rPr>
                  <a:t> ve </a:t>
                </a:r>
                <a:r>
                  <a:rPr lang="en-US" sz="2400" dirty="0" err="1">
                    <a:sym typeface="Wingdings" pitchFamily="2" charset="2"/>
                  </a:rPr>
                  <a:t>müdahale</a:t>
                </a:r>
                <a:r>
                  <a:rPr lang="en-US" sz="2400" dirty="0">
                    <a:sym typeface="Wingdings" pitchFamily="2" charset="2"/>
                  </a:rPr>
                  <a:t> </a:t>
                </a:r>
                <a:r>
                  <a:rPr lang="en-US" sz="2400" dirty="0" err="1">
                    <a:sym typeface="Wingdings" pitchFamily="2" charset="2"/>
                  </a:rPr>
                  <a:t>önemli</a:t>
                </a:r>
                <a:r>
                  <a:rPr lang="en-US" sz="2400" dirty="0">
                    <a:sym typeface="Wingdings" pitchFamily="2" charset="2"/>
                  </a:rPr>
                  <a:t>!</a:t>
                </a:r>
              </a:p>
              <a:p>
                <a:r>
                  <a:rPr lang="en-US" sz="2400" dirty="0">
                    <a:cs typeface="Calibri" panose="020F0502020204030204" pitchFamily="34" charset="0"/>
                  </a:rPr>
                  <a:t>Olguların </a:t>
                </a:r>
                <a:r>
                  <a:rPr lang="en-US" sz="2400" dirty="0" err="1">
                    <a:cs typeface="Calibri" panose="020F0502020204030204" pitchFamily="34" charset="0"/>
                  </a:rPr>
                  <a:t>yaklaşık</a:t>
                </a:r>
                <a:r>
                  <a:rPr lang="en-US" sz="2400" dirty="0">
                    <a:cs typeface="Calibri" panose="020F0502020204030204" pitchFamily="34" charset="0"/>
                  </a:rPr>
                  <a:t> %40’ında </a:t>
                </a:r>
                <a:r>
                  <a:rPr lang="en-US" sz="2400" dirty="0" err="1">
                    <a:cs typeface="Calibri" panose="020F0502020204030204" pitchFamily="34" charset="0"/>
                  </a:rPr>
                  <a:t>endometriozis</a:t>
                </a:r>
                <a:r>
                  <a:rPr lang="en-US" sz="2400" dirty="0">
                    <a:cs typeface="Calibri" panose="020F0502020204030204" pitchFamily="34" charset="0"/>
                  </a:rPr>
                  <a:t> </a:t>
                </a:r>
                <a:r>
                  <a:rPr lang="en-US" sz="2400" dirty="0" err="1">
                    <a:cs typeface="Calibri" panose="020F0502020204030204" pitchFamily="34" charset="0"/>
                  </a:rPr>
                  <a:t>eşlik</a:t>
                </a:r>
                <a:r>
                  <a:rPr lang="en-US" sz="2400" dirty="0">
                    <a:cs typeface="Calibri" panose="020F0502020204030204" pitchFamily="34" charset="0"/>
                  </a:rPr>
                  <a:t> </a:t>
                </a:r>
                <a:r>
                  <a:rPr lang="en-US" sz="2400" dirty="0" err="1">
                    <a:cs typeface="Calibri" panose="020F0502020204030204" pitchFamily="34" charset="0"/>
                  </a:rPr>
                  <a:t>eder</a:t>
                </a: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1A939A7-87C3-6147-BB54-C369C12E5B6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345" t="-10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1AAA51E-C82B-ED46-80E5-9069D4BE673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992" y="3431970"/>
            <a:ext cx="2751815" cy="3218230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0BA43A40-A3B0-B04E-9188-8E449A044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0774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9CFB2-30ED-A04E-8FE1-BE48E4FF7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Öykü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F27791-6C1E-A641-8F0C-DE566E012F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sz="2400" dirty="0"/>
              <a:t>Primer ve </a:t>
            </a:r>
            <a:r>
              <a:rPr lang="en-US" sz="2400" dirty="0" err="1"/>
              <a:t>sekonder</a:t>
            </a:r>
            <a:r>
              <a:rPr lang="en-US" sz="2400" dirty="0"/>
              <a:t> </a:t>
            </a:r>
            <a:r>
              <a:rPr lang="en-US" sz="2400" dirty="0" err="1"/>
              <a:t>dismenore</a:t>
            </a:r>
            <a:r>
              <a:rPr lang="en-US" sz="2400" dirty="0"/>
              <a:t> </a:t>
            </a:r>
            <a:r>
              <a:rPr lang="en-US" sz="2400" dirty="0" err="1"/>
              <a:t>ayırımı</a:t>
            </a:r>
            <a:endParaRPr lang="en-US" sz="2400" dirty="0"/>
          </a:p>
          <a:p>
            <a:r>
              <a:rPr lang="en-US" sz="2400" dirty="0"/>
              <a:t>Primer </a:t>
            </a:r>
            <a:r>
              <a:rPr lang="en-US" sz="2400" dirty="0" err="1"/>
              <a:t>dismenore</a:t>
            </a:r>
            <a:r>
              <a:rPr lang="en-US" sz="2400" dirty="0"/>
              <a:t> </a:t>
            </a:r>
            <a:r>
              <a:rPr lang="en-US" sz="2400" dirty="0" err="1"/>
              <a:t>genellikle</a:t>
            </a:r>
            <a:r>
              <a:rPr lang="en-US" sz="2400" dirty="0"/>
              <a:t> </a:t>
            </a:r>
            <a:r>
              <a:rPr lang="en-US" sz="2400" dirty="0" err="1"/>
              <a:t>ovulatuar</a:t>
            </a:r>
            <a:r>
              <a:rPr lang="en-US" sz="2400" dirty="0"/>
              <a:t> </a:t>
            </a:r>
            <a:r>
              <a:rPr lang="en-US" sz="2400" dirty="0" err="1"/>
              <a:t>siklusların</a:t>
            </a:r>
            <a:r>
              <a:rPr lang="en-US" sz="2400" dirty="0"/>
              <a:t> </a:t>
            </a:r>
            <a:r>
              <a:rPr lang="en-US" sz="2400" dirty="0" err="1"/>
              <a:t>gelişimi</a:t>
            </a:r>
            <a:r>
              <a:rPr lang="en-US" sz="2400" dirty="0"/>
              <a:t> ile </a:t>
            </a:r>
            <a:r>
              <a:rPr lang="en-US" sz="2400" dirty="0" err="1"/>
              <a:t>menarş</a:t>
            </a:r>
            <a:r>
              <a:rPr lang="en-US" sz="2400" dirty="0"/>
              <a:t> </a:t>
            </a:r>
            <a:r>
              <a:rPr lang="en-US" sz="2400" dirty="0" err="1"/>
              <a:t>sonraı</a:t>
            </a:r>
            <a:r>
              <a:rPr lang="en-US" sz="2400" dirty="0"/>
              <a:t> 6-12. </a:t>
            </a:r>
            <a:r>
              <a:rPr lang="en-US" sz="2400" dirty="0" err="1"/>
              <a:t>ayda</a:t>
            </a:r>
            <a:endParaRPr lang="en-US" sz="2400" dirty="0"/>
          </a:p>
          <a:p>
            <a:r>
              <a:rPr lang="en-US" sz="2400" dirty="0" err="1"/>
              <a:t>Menarş</a:t>
            </a:r>
            <a:r>
              <a:rPr lang="en-US" sz="2400" dirty="0"/>
              <a:t> ile </a:t>
            </a:r>
            <a:r>
              <a:rPr lang="en-US" sz="2400" dirty="0" err="1"/>
              <a:t>başlayan</a:t>
            </a:r>
            <a:r>
              <a:rPr lang="en-US" sz="2400" dirty="0"/>
              <a:t>, </a:t>
            </a:r>
            <a:r>
              <a:rPr lang="en-US" sz="2400" dirty="0" err="1"/>
              <a:t>progresif</a:t>
            </a:r>
            <a:r>
              <a:rPr lang="en-US" sz="2400" dirty="0"/>
              <a:t> </a:t>
            </a:r>
            <a:r>
              <a:rPr lang="en-US" sz="2400" dirty="0" err="1"/>
              <a:t>olarak</a:t>
            </a:r>
            <a:r>
              <a:rPr lang="en-US" sz="2400" dirty="0"/>
              <a:t> </a:t>
            </a:r>
            <a:r>
              <a:rPr lang="en-US" sz="2400" dirty="0" err="1"/>
              <a:t>ilerleyen</a:t>
            </a:r>
            <a:r>
              <a:rPr lang="en-US" sz="2400" dirty="0"/>
              <a:t> </a:t>
            </a:r>
            <a:r>
              <a:rPr lang="en-US" sz="2400" dirty="0" err="1"/>
              <a:t>lokalize</a:t>
            </a:r>
            <a:r>
              <a:rPr lang="en-US" sz="2400" dirty="0"/>
              <a:t> </a:t>
            </a:r>
            <a:r>
              <a:rPr lang="en-US" sz="2400" dirty="0" err="1"/>
              <a:t>ağrı</a:t>
            </a:r>
            <a:r>
              <a:rPr lang="en-US" sz="2400" dirty="0"/>
              <a:t> </a:t>
            </a:r>
            <a:r>
              <a:rPr lang="en-US" sz="2400" dirty="0" err="1"/>
              <a:t>varlığında</a:t>
            </a:r>
            <a:r>
              <a:rPr lang="en-US" sz="2400" dirty="0"/>
              <a:t> </a:t>
            </a:r>
            <a:r>
              <a:rPr lang="en-US" sz="2400" dirty="0" err="1"/>
              <a:t>hemiobstrüktif</a:t>
            </a:r>
            <a:r>
              <a:rPr lang="en-US" sz="2400" dirty="0"/>
              <a:t> </a:t>
            </a:r>
            <a:r>
              <a:rPr lang="en-US" sz="2400" dirty="0" err="1"/>
              <a:t>müllerian</a:t>
            </a:r>
            <a:r>
              <a:rPr lang="en-US" sz="2400" dirty="0"/>
              <a:t> </a:t>
            </a:r>
            <a:r>
              <a:rPr lang="en-US" sz="2400" dirty="0" err="1"/>
              <a:t>anomaliler</a:t>
            </a:r>
            <a:r>
              <a:rPr lang="en-US" sz="2400" dirty="0"/>
              <a:t> </a:t>
            </a:r>
            <a:r>
              <a:rPr lang="en-US" sz="2400" dirty="0" err="1"/>
              <a:t>akla</a:t>
            </a:r>
            <a:r>
              <a:rPr lang="en-US" sz="2400" dirty="0"/>
              <a:t> </a:t>
            </a:r>
            <a:r>
              <a:rPr lang="en-US" sz="2400" dirty="0" err="1"/>
              <a:t>gelmeli</a:t>
            </a:r>
            <a:r>
              <a:rPr lang="en-US" sz="2400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cs typeface="Calibri" panose="020F0502020204030204" pitchFamily="34" charset="0"/>
              </a:rPr>
              <a:t>Obstrüktif</a:t>
            </a:r>
            <a:r>
              <a:rPr lang="en-US" dirty="0">
                <a:cs typeface="Calibri" panose="020F0502020204030204" pitchFamily="34" charset="0"/>
              </a:rPr>
              <a:t> </a:t>
            </a:r>
            <a:r>
              <a:rPr lang="en-US" dirty="0" err="1">
                <a:cs typeface="Calibri" panose="020F0502020204030204" pitchFamily="34" charset="0"/>
              </a:rPr>
              <a:t>hemivagina</a:t>
            </a:r>
            <a:r>
              <a:rPr lang="en-US" dirty="0">
                <a:cs typeface="Calibri" panose="020F0502020204030204" pitchFamily="34" charset="0"/>
              </a:rPr>
              <a:t> (OHVIRA)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Obstrüktif </a:t>
            </a:r>
            <a:r>
              <a:rPr lang="en-US" dirty="0" err="1"/>
              <a:t>uterin</a:t>
            </a:r>
            <a:r>
              <a:rPr lang="en-US" dirty="0"/>
              <a:t> horn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24C94D-21D1-B244-9914-ECB0F80832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4522" y="3702922"/>
            <a:ext cx="2257506" cy="31416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3FFED2-13DC-DA4E-8B0A-2569D2C5FE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4623" y="3702922"/>
            <a:ext cx="2745125" cy="3078981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75F7C64C-FAFE-E64C-93E5-38A278D45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974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CED24-3299-E443-BDBD-F8996707E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Öykü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B96266-A19A-5D41-B671-AC34F84C3D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sz="2400" dirty="0" err="1"/>
              <a:t>Puberte</a:t>
            </a:r>
            <a:r>
              <a:rPr lang="en-US" sz="2400" dirty="0"/>
              <a:t> </a:t>
            </a:r>
            <a:r>
              <a:rPr lang="en-US" sz="2400" dirty="0" err="1"/>
              <a:t>bozuklukları</a:t>
            </a:r>
            <a:r>
              <a:rPr lang="en-US" sz="2400" dirty="0"/>
              <a:t> ve </a:t>
            </a:r>
            <a:r>
              <a:rPr lang="en-US" sz="2400" dirty="0" err="1"/>
              <a:t>menstrüel</a:t>
            </a:r>
            <a:r>
              <a:rPr lang="en-US" sz="2400" dirty="0"/>
              <a:t> </a:t>
            </a:r>
            <a:r>
              <a:rPr lang="en-US" sz="2400" dirty="0" err="1"/>
              <a:t>problemlere</a:t>
            </a:r>
            <a:r>
              <a:rPr lang="en-US" sz="2400" dirty="0"/>
              <a:t> </a:t>
            </a:r>
            <a:r>
              <a:rPr lang="en-US" sz="2400" dirty="0" err="1"/>
              <a:t>yaklaşım</a:t>
            </a:r>
            <a:r>
              <a:rPr lang="en-US" sz="2400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200" dirty="0"/>
              <a:t>Pubertal </a:t>
            </a:r>
            <a:r>
              <a:rPr lang="en-US" sz="2200" dirty="0" err="1"/>
              <a:t>gelişimin</a:t>
            </a:r>
            <a:r>
              <a:rPr lang="en-US" sz="2200" dirty="0"/>
              <a:t> </a:t>
            </a:r>
            <a:r>
              <a:rPr lang="en-US" sz="2200" dirty="0" err="1"/>
              <a:t>başladığı</a:t>
            </a:r>
            <a:r>
              <a:rPr lang="en-US" sz="2200" dirty="0"/>
              <a:t> </a:t>
            </a:r>
            <a:r>
              <a:rPr lang="en-US" sz="2200" dirty="0" err="1"/>
              <a:t>yaş</a:t>
            </a:r>
            <a:r>
              <a:rPr lang="en-US" sz="2200" dirty="0"/>
              <a:t> (</a:t>
            </a:r>
            <a:r>
              <a:rPr lang="en-US" sz="2200" dirty="0" err="1"/>
              <a:t>spontan</a:t>
            </a:r>
            <a:r>
              <a:rPr lang="en-US" sz="2200" dirty="0"/>
              <a:t> </a:t>
            </a:r>
            <a:r>
              <a:rPr lang="en-US" sz="2200" dirty="0" err="1"/>
              <a:t>veya</a:t>
            </a:r>
            <a:r>
              <a:rPr lang="en-US" sz="2200" dirty="0"/>
              <a:t> </a:t>
            </a:r>
            <a:r>
              <a:rPr lang="en-US" sz="2200" dirty="0" err="1"/>
              <a:t>puberte</a:t>
            </a:r>
            <a:r>
              <a:rPr lang="en-US" sz="2200" dirty="0"/>
              <a:t> </a:t>
            </a:r>
            <a:r>
              <a:rPr lang="en-US" sz="2200" dirty="0" err="1"/>
              <a:t>indüksiyonu</a:t>
            </a:r>
            <a:r>
              <a:rPr lang="en-US" sz="2200" dirty="0"/>
              <a:t> ile?)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200" dirty="0" err="1"/>
              <a:t>Menarş</a:t>
            </a:r>
            <a:r>
              <a:rPr lang="en-US" sz="2200" dirty="0"/>
              <a:t> </a:t>
            </a:r>
            <a:r>
              <a:rPr lang="en-US" sz="2200" dirty="0" err="1"/>
              <a:t>yaşı</a:t>
            </a:r>
            <a:r>
              <a:rPr lang="en-US" sz="2200" dirty="0"/>
              <a:t> (</a:t>
            </a:r>
            <a:r>
              <a:rPr lang="en-US" sz="2200" dirty="0" err="1"/>
              <a:t>spontan</a:t>
            </a:r>
            <a:r>
              <a:rPr lang="en-US" sz="2200" dirty="0"/>
              <a:t>, </a:t>
            </a:r>
            <a:r>
              <a:rPr lang="en-US" sz="2200" dirty="0" err="1"/>
              <a:t>progesteron</a:t>
            </a:r>
            <a:r>
              <a:rPr lang="en-US" sz="2200" dirty="0"/>
              <a:t> </a:t>
            </a:r>
            <a:r>
              <a:rPr lang="en-US" sz="2200" dirty="0" err="1"/>
              <a:t>çekilme</a:t>
            </a:r>
            <a:r>
              <a:rPr lang="en-US" sz="2200" dirty="0"/>
              <a:t> </a:t>
            </a:r>
            <a:r>
              <a:rPr lang="en-US" sz="2200" dirty="0" err="1"/>
              <a:t>kanaması</a:t>
            </a:r>
            <a:r>
              <a:rPr lang="en-US" sz="2200" dirty="0"/>
              <a:t> ile, OKS/HRT </a:t>
            </a:r>
            <a:r>
              <a:rPr lang="en-US" sz="2200" dirty="0" err="1"/>
              <a:t>preparatları</a:t>
            </a:r>
            <a:r>
              <a:rPr lang="en-US" sz="2200" dirty="0"/>
              <a:t> ile ?)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200" dirty="0" err="1"/>
              <a:t>Siklus</a:t>
            </a:r>
            <a:r>
              <a:rPr lang="en-US" sz="2200" dirty="0"/>
              <a:t> </a:t>
            </a:r>
            <a:r>
              <a:rPr lang="en-US" sz="2200" dirty="0" err="1"/>
              <a:t>düzeni</a:t>
            </a:r>
            <a:r>
              <a:rPr lang="en-US" sz="2200" dirty="0"/>
              <a:t>, </a:t>
            </a:r>
            <a:r>
              <a:rPr lang="en-US" sz="2200" dirty="0" err="1"/>
              <a:t>adet</a:t>
            </a:r>
            <a:r>
              <a:rPr lang="en-US" sz="2200" dirty="0"/>
              <a:t> </a:t>
            </a:r>
            <a:r>
              <a:rPr lang="en-US" sz="2200" dirty="0" err="1"/>
              <a:t>takvimi</a:t>
            </a:r>
            <a:r>
              <a:rPr lang="en-US" sz="2200" dirty="0"/>
              <a:t>: </a:t>
            </a:r>
            <a:r>
              <a:rPr lang="en-US" sz="2200" dirty="0" err="1"/>
              <a:t>menarş</a:t>
            </a:r>
            <a:r>
              <a:rPr lang="en-US" sz="2200" dirty="0"/>
              <a:t> 1-3 </a:t>
            </a:r>
            <a:r>
              <a:rPr lang="en-US" sz="2200" dirty="0" err="1"/>
              <a:t>yıl</a:t>
            </a:r>
            <a:r>
              <a:rPr lang="en-US" sz="2200" dirty="0"/>
              <a:t> 21-45 </a:t>
            </a:r>
            <a:r>
              <a:rPr lang="en-US" sz="2200" dirty="0" err="1"/>
              <a:t>gün</a:t>
            </a:r>
            <a:r>
              <a:rPr lang="en-US" sz="2200" dirty="0"/>
              <a:t> </a:t>
            </a:r>
            <a:r>
              <a:rPr lang="en-US" sz="2200" dirty="0" err="1"/>
              <a:t>arası</a:t>
            </a:r>
            <a:r>
              <a:rPr lang="en-US" sz="2200" dirty="0"/>
              <a:t> </a:t>
            </a:r>
            <a:r>
              <a:rPr lang="en-US" sz="2200" dirty="0" err="1"/>
              <a:t>sikluslar</a:t>
            </a:r>
            <a:r>
              <a:rPr lang="en-US" sz="2200" dirty="0"/>
              <a:t>, HHG </a:t>
            </a:r>
            <a:r>
              <a:rPr lang="en-US" sz="2200" dirty="0" err="1"/>
              <a:t>aksın</a:t>
            </a:r>
            <a:r>
              <a:rPr lang="en-US" sz="2200" dirty="0"/>
              <a:t> </a:t>
            </a:r>
            <a:r>
              <a:rPr lang="en-US" sz="2200" dirty="0" err="1"/>
              <a:t>matüritesi</a:t>
            </a:r>
            <a:r>
              <a:rPr lang="en-US" sz="2200" dirty="0"/>
              <a:t> </a:t>
            </a:r>
            <a:r>
              <a:rPr lang="en-US" sz="2200" dirty="0" err="1"/>
              <a:t>menarş</a:t>
            </a:r>
            <a:r>
              <a:rPr lang="en-US" sz="2200" dirty="0"/>
              <a:t> </a:t>
            </a:r>
            <a:r>
              <a:rPr lang="en-US" sz="2200" dirty="0" err="1"/>
              <a:t>sonrası</a:t>
            </a:r>
            <a:r>
              <a:rPr lang="en-US" sz="2200" dirty="0"/>
              <a:t> 5-8 </a:t>
            </a:r>
            <a:r>
              <a:rPr lang="en-US" sz="2200" dirty="0" err="1"/>
              <a:t>yıl</a:t>
            </a:r>
            <a:r>
              <a:rPr lang="en-US" sz="2200" dirty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200" dirty="0" err="1"/>
              <a:t>Sistemlerin</a:t>
            </a:r>
            <a:r>
              <a:rPr lang="en-US" sz="2200" dirty="0"/>
              <a:t> </a:t>
            </a:r>
            <a:r>
              <a:rPr lang="en-US" sz="2200" dirty="0" err="1"/>
              <a:t>sorgulanması</a:t>
            </a:r>
            <a:r>
              <a:rPr lang="en-US" sz="2200" dirty="0"/>
              <a:t>, </a:t>
            </a:r>
            <a:r>
              <a:rPr lang="en-US" sz="2200" dirty="0" err="1"/>
              <a:t>klinik</a:t>
            </a:r>
            <a:r>
              <a:rPr lang="en-US" sz="2200" dirty="0"/>
              <a:t> </a:t>
            </a:r>
            <a:r>
              <a:rPr lang="en-US" sz="2200" dirty="0" err="1"/>
              <a:t>hiperandrojenizm</a:t>
            </a:r>
            <a:r>
              <a:rPr lang="en-US" sz="2200" dirty="0"/>
              <a:t> </a:t>
            </a:r>
            <a:r>
              <a:rPr lang="en-US" sz="2200" dirty="0" err="1"/>
              <a:t>bulguları</a:t>
            </a:r>
            <a:r>
              <a:rPr lang="en-US" sz="2200" dirty="0"/>
              <a:t>, yeme </a:t>
            </a:r>
            <a:r>
              <a:rPr lang="en-US" sz="2200" dirty="0" err="1"/>
              <a:t>bozuklukları</a:t>
            </a:r>
            <a:r>
              <a:rPr lang="en-US" sz="2200" dirty="0"/>
              <a:t>, </a:t>
            </a:r>
            <a:r>
              <a:rPr lang="en-US" sz="2200" dirty="0" err="1"/>
              <a:t>fiziksel</a:t>
            </a:r>
            <a:r>
              <a:rPr lang="en-US" sz="2200" dirty="0"/>
              <a:t> </a:t>
            </a:r>
            <a:r>
              <a:rPr lang="en-US" sz="2200" dirty="0" err="1"/>
              <a:t>egzersiz</a:t>
            </a:r>
            <a:r>
              <a:rPr lang="en-US" sz="2200" dirty="0"/>
              <a:t>, </a:t>
            </a:r>
            <a:r>
              <a:rPr lang="en-US" sz="2200" dirty="0" err="1"/>
              <a:t>stres</a:t>
            </a:r>
            <a:r>
              <a:rPr lang="en-US" sz="2200" dirty="0"/>
              <a:t> ve </a:t>
            </a:r>
            <a:r>
              <a:rPr lang="en-US" sz="2200" dirty="0" err="1"/>
              <a:t>aile</a:t>
            </a:r>
            <a:r>
              <a:rPr lang="en-US" sz="2200" dirty="0"/>
              <a:t> öyküsü </a:t>
            </a:r>
            <a:r>
              <a:rPr lang="en-US" sz="2200" dirty="0" err="1"/>
              <a:t>sorgulanmalı</a:t>
            </a:r>
            <a:endParaRPr lang="en-US" sz="22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903FEE7-4B30-3F4F-99F2-DAA9580D9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654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5613A-0364-1246-AFA5-67A45CF51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öykü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79337ED-97CE-844D-A2AD-2BD290FEE37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 anchor="t"/>
              <a:lstStyle/>
              <a:p>
                <a:r>
                  <a:rPr lang="en-US" sz="2200" dirty="0" err="1">
                    <a:cs typeface="Times New Roman" panose="02020603050405020304" pitchFamily="18" charset="0"/>
                  </a:rPr>
                  <a:t>Akut</a:t>
                </a:r>
                <a:r>
                  <a:rPr lang="en-US" sz="2200" dirty="0"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başlayan</a:t>
                </a:r>
                <a:r>
                  <a:rPr lang="en-US" sz="2200" dirty="0"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karın</a:t>
                </a:r>
                <a:r>
                  <a:rPr lang="en-US" sz="2200" dirty="0">
                    <a:cs typeface="Times New Roman" panose="02020603050405020304" pitchFamily="18" charset="0"/>
                  </a:rPr>
                  <a:t> ağrısı ile başvuran her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kız</a:t>
                </a:r>
                <a:r>
                  <a:rPr lang="en-US" sz="2200" dirty="0"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çocuğunda</a:t>
                </a:r>
                <a:r>
                  <a:rPr lang="en-US" sz="2200" dirty="0">
                    <a:cs typeface="Times New Roman" panose="02020603050405020304" pitchFamily="18" charset="0"/>
                  </a:rPr>
                  <a:t> over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torsiyonu</a:t>
                </a:r>
                <a:r>
                  <a:rPr lang="en-US" sz="2200" dirty="0"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akla</a:t>
                </a:r>
                <a:r>
                  <a:rPr lang="en-US" sz="2200" dirty="0"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gelmeli</a:t>
                </a:r>
                <a:r>
                  <a:rPr lang="en-US" sz="2200" dirty="0">
                    <a:cs typeface="Times New Roman" panose="02020603050405020304" pitchFamily="18" charset="0"/>
                  </a:rPr>
                  <a:t>!</a:t>
                </a:r>
                <a:endParaRPr lang="en-US" sz="1000" dirty="0">
                  <a:cs typeface="Times New Roman" panose="02020603050405020304" pitchFamily="18" charset="0"/>
                </a:endParaRPr>
              </a:p>
              <a:p>
                <a:r>
                  <a:rPr lang="en-US" sz="2200" dirty="0">
                    <a:cs typeface="Times New Roman" panose="02020603050405020304" pitchFamily="18" charset="0"/>
                  </a:rPr>
                  <a:t>Tüm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torsiyon</a:t>
                </a:r>
                <a:r>
                  <a:rPr lang="en-US" sz="2200" dirty="0"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olgularının</a:t>
                </a:r>
                <a:r>
                  <a:rPr lang="en-US" sz="2200" dirty="0"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yaklaşı,k</a:t>
                </a:r>
                <a:r>
                  <a:rPr lang="en-US" sz="2200" dirty="0">
                    <a:cs typeface="Times New Roman" panose="02020603050405020304" pitchFamily="18" charset="0"/>
                  </a:rPr>
                  <a:t> %15’i &lt; 20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yaş</a:t>
                </a:r>
                <a:r>
                  <a:rPr lang="en-US" sz="2200" dirty="0"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altında</a:t>
                </a:r>
                <a:r>
                  <a:rPr lang="en-US" sz="2200" dirty="0"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gelişir</a:t>
                </a:r>
                <a:r>
                  <a:rPr lang="en-US" sz="2200" dirty="0">
                    <a:cs typeface="Times New Roman" panose="02020603050405020304" pitchFamily="18" charset="0"/>
                  </a:rPr>
                  <a:t>,  %16’sı &lt;1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yaş</a:t>
                </a:r>
                <a:endParaRPr lang="en-US" sz="1000" dirty="0">
                  <a:cs typeface="Times New Roman" panose="02020603050405020304" pitchFamily="18" charset="0"/>
                </a:endParaRPr>
              </a:p>
              <a:p>
                <a:r>
                  <a:rPr lang="en-US" sz="2200" dirty="0">
                    <a:cs typeface="Times New Roman" panose="02020603050405020304" pitchFamily="18" charset="0"/>
                  </a:rPr>
                  <a:t>&gt; 5 cm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adneksiyal</a:t>
                </a:r>
                <a:r>
                  <a:rPr lang="en-US" sz="2200" dirty="0"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kitle</a:t>
                </a:r>
                <a:r>
                  <a:rPr lang="en-US" sz="2200" dirty="0"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varlığında</a:t>
                </a:r>
                <a:r>
                  <a:rPr lang="en-US" sz="2200" dirty="0">
                    <a:cs typeface="Times New Roman" panose="02020603050405020304" pitchFamily="18" charset="0"/>
                  </a:rPr>
                  <a:t> risk </a:t>
                </a:r>
                <a14:m>
                  <m:oMath xmlns:m="http://schemas.openxmlformats.org/officeDocument/2006/math">
                    <m:r>
                      <a:rPr lang="en-US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↑</m:t>
                    </m:r>
                  </m:oMath>
                </a14:m>
                <a:r>
                  <a:rPr lang="en-US" sz="2200" dirty="0">
                    <a:cs typeface="Times New Roman" panose="02020603050405020304" pitchFamily="18" charset="0"/>
                  </a:rPr>
                  <a:t>, bu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grupta</a:t>
                </a:r>
                <a:r>
                  <a:rPr lang="en-US" sz="2200" dirty="0">
                    <a:cs typeface="Times New Roman" panose="02020603050405020304" pitchFamily="18" charset="0"/>
                  </a:rPr>
                  <a:t> yaklasik %25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oranında</a:t>
                </a:r>
                <a:r>
                  <a:rPr lang="en-US" sz="2200" dirty="0"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adneksiyal</a:t>
                </a:r>
                <a:r>
                  <a:rPr lang="en-US" sz="2200" dirty="0"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kitle</a:t>
                </a:r>
                <a:r>
                  <a:rPr lang="en-US" sz="2200" dirty="0"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olmaksızın</a:t>
                </a:r>
                <a:r>
                  <a:rPr lang="en-US" sz="2200" dirty="0"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görülür</a:t>
                </a:r>
                <a:endParaRPr lang="en-US" sz="2200" dirty="0">
                  <a:cs typeface="Times New Roman" panose="02020603050405020304" pitchFamily="18" charset="0"/>
                </a:endParaRPr>
              </a:p>
              <a:p>
                <a:r>
                  <a:rPr lang="en-US" sz="2200" dirty="0">
                    <a:cs typeface="Times New Roman" panose="02020603050405020304" pitchFamily="18" charset="0"/>
                    <a:sym typeface="Wingdings" pitchFamily="2" charset="2"/>
                  </a:rPr>
                  <a:t>10 </a:t>
                </a:r>
                <a:r>
                  <a:rPr lang="en-US" sz="2200" dirty="0" err="1">
                    <a:cs typeface="Times New Roman" panose="02020603050405020304" pitchFamily="18" charset="0"/>
                    <a:sym typeface="Wingdings" pitchFamily="2" charset="2"/>
                  </a:rPr>
                  <a:t>saatin</a:t>
                </a:r>
                <a:r>
                  <a:rPr lang="en-US" sz="2200" dirty="0">
                    <a:cs typeface="Times New Roman" panose="02020603050405020304" pitchFamily="18" charset="0"/>
                    <a:sym typeface="Wingdings" pitchFamily="2" charset="2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  <a:sym typeface="Wingdings" pitchFamily="2" charset="2"/>
                  </a:rPr>
                  <a:t>üzerinde</a:t>
                </a:r>
                <a:r>
                  <a:rPr lang="en-US" sz="2200" dirty="0">
                    <a:cs typeface="Times New Roman" panose="02020603050405020304" pitchFamily="18" charset="0"/>
                    <a:sym typeface="Wingdings" pitchFamily="2" charset="2"/>
                  </a:rPr>
                  <a:t> öyküsü </a:t>
                </a:r>
                <a:r>
                  <a:rPr lang="en-US" sz="2200" dirty="0" err="1">
                    <a:cs typeface="Times New Roman" panose="02020603050405020304" pitchFamily="18" charset="0"/>
                    <a:sym typeface="Wingdings" pitchFamily="2" charset="2"/>
                  </a:rPr>
                  <a:t>olan</a:t>
                </a:r>
                <a:r>
                  <a:rPr lang="en-US" sz="2200" dirty="0">
                    <a:cs typeface="Times New Roman" panose="02020603050405020304" pitchFamily="18" charset="0"/>
                    <a:sym typeface="Wingdings" pitchFamily="2" charset="2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  <a:sym typeface="Wingdings" pitchFamily="2" charset="2"/>
                  </a:rPr>
                  <a:t>hastalarda</a:t>
                </a:r>
                <a:r>
                  <a:rPr lang="en-US" sz="2200" dirty="0">
                    <a:cs typeface="Times New Roman" panose="02020603050405020304" pitchFamily="18" charset="0"/>
                    <a:sym typeface="Wingdings" pitchFamily="2" charset="2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  <a:sym typeface="Wingdings" pitchFamily="2" charset="2"/>
                  </a:rPr>
                  <a:t>nekroz</a:t>
                </a:r>
                <a:r>
                  <a:rPr lang="en-US" sz="2200" dirty="0">
                    <a:cs typeface="Times New Roman" panose="02020603050405020304" pitchFamily="18" charset="0"/>
                    <a:sym typeface="Wingdings" pitchFamily="2" charset="2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  <a:sym typeface="Wingdings" pitchFamily="2" charset="2"/>
                  </a:rPr>
                  <a:t>oranı</a:t>
                </a:r>
                <a:r>
                  <a:rPr lang="en-US" sz="2200" dirty="0">
                    <a:cs typeface="Times New Roman" panose="02020603050405020304" pitchFamily="18" charset="0"/>
                    <a:sym typeface="Wingdings" pitchFamily="2" charset="2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  <a:sym typeface="Wingdings" pitchFamily="2" charset="2"/>
                  </a:rPr>
                  <a:t>yüksek</a:t>
                </a:r>
                <a:r>
                  <a:rPr lang="en-US" sz="2200" dirty="0">
                    <a:cs typeface="Times New Roman" panose="02020603050405020304" pitchFamily="18" charset="0"/>
                    <a:sym typeface="Wingdings" pitchFamily="2" charset="2"/>
                  </a:rPr>
                  <a:t>, </a:t>
                </a:r>
                <a:r>
                  <a:rPr lang="en-US" sz="2200" dirty="0" err="1">
                    <a:cs typeface="Times New Roman" panose="02020603050405020304" pitchFamily="18" charset="0"/>
                    <a:sym typeface="Wingdings" pitchFamily="2" charset="2"/>
                  </a:rPr>
                  <a:t>n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ekrotik</a:t>
                </a:r>
                <a:r>
                  <a:rPr lang="en-US" sz="2200" dirty="0">
                    <a:cs typeface="Times New Roman" panose="02020603050405020304" pitchFamily="18" charset="0"/>
                  </a:rPr>
                  <a:t> over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dokusu</a:t>
                </a:r>
                <a:r>
                  <a:rPr lang="en-US" sz="2200" dirty="0"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varlığında</a:t>
                </a:r>
                <a:r>
                  <a:rPr lang="en-US" sz="2200" dirty="0">
                    <a:cs typeface="Times New Roman" panose="02020603050405020304" pitchFamily="18" charset="0"/>
                  </a:rPr>
                  <a:t> bile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ooferektomi</a:t>
                </a:r>
                <a:r>
                  <a:rPr lang="en-US" sz="2200" dirty="0"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cs typeface="Times New Roman" panose="02020603050405020304" pitchFamily="18" charset="0"/>
                  </a:rPr>
                  <a:t>düşünülmemeli</a:t>
                </a:r>
                <a:r>
                  <a:rPr lang="en-US" sz="2200" dirty="0">
                    <a:cs typeface="Times New Roman" panose="02020603050405020304" pitchFamily="18" charset="0"/>
                  </a:rPr>
                  <a:t>!!</a:t>
                </a:r>
                <a:endParaRPr lang="en-US" sz="2200" dirty="0">
                  <a:cs typeface="Times New Roman" panose="02020603050405020304" pitchFamily="18" charset="0"/>
                  <a:sym typeface="Wingdings" pitchFamily="2" charset="2"/>
                </a:endParaRPr>
              </a:p>
              <a:p>
                <a:endParaRPr lang="en-US" dirty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79337ED-97CE-844D-A2AD-2BD290FEE37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345" t="-10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AFEBF5B8-FE39-DB40-9646-F08B3C917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9656" y="4866157"/>
            <a:ext cx="5451152" cy="1792329"/>
          </a:xfrm>
          <a:prstGeom prst="rect">
            <a:avLst/>
          </a:prstGeom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AA8799F6-99EA-FC46-B658-10A8544E9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92" y="4866157"/>
            <a:ext cx="2387639" cy="179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A4F114A4-2B61-224E-A8A5-A934FD8010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65642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C1874-B77C-9E4F-B1BC-C4F902B3E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dirty="0"/>
              <a:t>Jİnekolojİk </a:t>
            </a:r>
            <a:r>
              <a:rPr lang="en-US" dirty="0" err="1"/>
              <a:t>muayene</a:t>
            </a:r>
            <a:r>
              <a:rPr lang="en-US" dirty="0"/>
              <a:t> ve </a:t>
            </a:r>
            <a:r>
              <a:rPr lang="en-US" dirty="0" err="1"/>
              <a:t>bulgular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6B9FF-AC4C-3F4E-B19C-DC07AC8C05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n-CA" sz="2200" dirty="0" err="1"/>
              <a:t>Öncesinde</a:t>
            </a:r>
            <a:r>
              <a:rPr lang="en-CA" sz="2200" dirty="0"/>
              <a:t> </a:t>
            </a:r>
            <a:r>
              <a:rPr lang="en-CA" sz="2200" dirty="0" err="1"/>
              <a:t>hastanın</a:t>
            </a:r>
            <a:r>
              <a:rPr lang="en-CA" sz="2200" dirty="0"/>
              <a:t> ve </a:t>
            </a:r>
            <a:r>
              <a:rPr lang="en-CA" sz="2200" dirty="0" err="1"/>
              <a:t>özellikle</a:t>
            </a:r>
            <a:r>
              <a:rPr lang="en-CA" sz="2200" dirty="0"/>
              <a:t> </a:t>
            </a:r>
            <a:r>
              <a:rPr lang="en-CA" sz="2200" dirty="0" err="1"/>
              <a:t>pediatrik</a:t>
            </a:r>
            <a:r>
              <a:rPr lang="en-CA" sz="2200" dirty="0"/>
              <a:t> hasta </a:t>
            </a:r>
            <a:r>
              <a:rPr lang="en-CA" sz="2200" dirty="0" err="1"/>
              <a:t>grubunda</a:t>
            </a:r>
            <a:r>
              <a:rPr lang="en-CA" sz="2200" dirty="0"/>
              <a:t> </a:t>
            </a:r>
            <a:r>
              <a:rPr lang="en-CA" sz="2200" dirty="0" err="1"/>
              <a:t>aynı</a:t>
            </a:r>
            <a:r>
              <a:rPr lang="en-CA" sz="2200" dirty="0"/>
              <a:t> </a:t>
            </a:r>
            <a:r>
              <a:rPr lang="en-CA" sz="2200" dirty="0" err="1"/>
              <a:t>zamanda</a:t>
            </a:r>
            <a:r>
              <a:rPr lang="en-CA" sz="2200" dirty="0"/>
              <a:t> </a:t>
            </a:r>
            <a:r>
              <a:rPr lang="en-CA" sz="2200" dirty="0" err="1"/>
              <a:t>ailenin</a:t>
            </a:r>
            <a:r>
              <a:rPr lang="en-CA" sz="2200" dirty="0"/>
              <a:t> </a:t>
            </a:r>
            <a:r>
              <a:rPr lang="en-CA" sz="2200" dirty="0" err="1"/>
              <a:t>yapılacak</a:t>
            </a:r>
            <a:r>
              <a:rPr lang="en-CA" sz="2200" dirty="0"/>
              <a:t> </a:t>
            </a:r>
            <a:r>
              <a:rPr lang="en-CA" sz="2200" dirty="0" err="1"/>
              <a:t>değerelendirme</a:t>
            </a:r>
            <a:r>
              <a:rPr lang="en-CA" sz="2200" dirty="0"/>
              <a:t> </a:t>
            </a:r>
            <a:r>
              <a:rPr lang="en-CA" sz="2200" dirty="0" err="1"/>
              <a:t>hakkında</a:t>
            </a:r>
            <a:r>
              <a:rPr lang="en-CA" sz="2200" dirty="0"/>
              <a:t> </a:t>
            </a:r>
            <a:r>
              <a:rPr lang="en-CA" sz="2200" dirty="0" err="1"/>
              <a:t>ayrıntılı</a:t>
            </a:r>
            <a:r>
              <a:rPr lang="en-CA" sz="2200" dirty="0"/>
              <a:t> </a:t>
            </a:r>
            <a:r>
              <a:rPr lang="en-CA" sz="2200" dirty="0" err="1"/>
              <a:t>bir</a:t>
            </a:r>
            <a:r>
              <a:rPr lang="en-CA" sz="2200" dirty="0"/>
              <a:t> </a:t>
            </a:r>
            <a:r>
              <a:rPr lang="en-CA" sz="2200" dirty="0" err="1"/>
              <a:t>şekilde</a:t>
            </a:r>
            <a:r>
              <a:rPr lang="en-CA" sz="2200" dirty="0"/>
              <a:t> </a:t>
            </a:r>
            <a:r>
              <a:rPr lang="en-CA" sz="2200" dirty="0" err="1"/>
              <a:t>bilgilendirilmesi</a:t>
            </a:r>
            <a:r>
              <a:rPr lang="en-CA" sz="2200" dirty="0"/>
              <a:t> </a:t>
            </a:r>
          </a:p>
          <a:p>
            <a:r>
              <a:rPr lang="en-CA" sz="2200" dirty="0"/>
              <a:t>Hasta </a:t>
            </a:r>
            <a:r>
              <a:rPr lang="en-CA" sz="2200" dirty="0" err="1"/>
              <a:t>kendisini</a:t>
            </a:r>
            <a:r>
              <a:rPr lang="en-CA" sz="2200" dirty="0"/>
              <a:t> </a:t>
            </a:r>
            <a:r>
              <a:rPr lang="en-CA" sz="2200" dirty="0" err="1"/>
              <a:t>muayeneye</a:t>
            </a:r>
            <a:r>
              <a:rPr lang="en-CA" sz="2200" dirty="0"/>
              <a:t> </a:t>
            </a:r>
            <a:r>
              <a:rPr lang="en-CA" sz="2200" dirty="0" err="1"/>
              <a:t>hazır</a:t>
            </a:r>
            <a:r>
              <a:rPr lang="en-CA" sz="2200" dirty="0"/>
              <a:t> ve </a:t>
            </a:r>
            <a:r>
              <a:rPr lang="en-CA" sz="2200" dirty="0" err="1"/>
              <a:t>rahat</a:t>
            </a:r>
            <a:r>
              <a:rPr lang="en-CA" sz="2200" dirty="0"/>
              <a:t> </a:t>
            </a:r>
            <a:r>
              <a:rPr lang="en-CA" sz="2200" dirty="0" err="1"/>
              <a:t>hissetmelidir</a:t>
            </a:r>
            <a:r>
              <a:rPr lang="en-CA" sz="2200" dirty="0"/>
              <a:t>. </a:t>
            </a:r>
          </a:p>
          <a:p>
            <a:r>
              <a:rPr lang="en-CA" sz="2200" dirty="0" err="1"/>
              <a:t>Ciddi</a:t>
            </a:r>
            <a:r>
              <a:rPr lang="en-CA" sz="2200" dirty="0"/>
              <a:t> </a:t>
            </a:r>
            <a:r>
              <a:rPr lang="en-CA" sz="2200" dirty="0" err="1"/>
              <a:t>korku</a:t>
            </a:r>
            <a:r>
              <a:rPr lang="en-CA" sz="2200" dirty="0"/>
              <a:t> ve </a:t>
            </a:r>
            <a:r>
              <a:rPr lang="en-CA" sz="2200" dirty="0" err="1"/>
              <a:t>anksiyete</a:t>
            </a:r>
            <a:r>
              <a:rPr lang="en-CA" sz="2200" dirty="0"/>
              <a:t> </a:t>
            </a:r>
            <a:r>
              <a:rPr lang="en-CA" sz="2200" dirty="0" err="1"/>
              <a:t>varlığında</a:t>
            </a:r>
            <a:r>
              <a:rPr lang="en-CA" sz="2200" dirty="0"/>
              <a:t>, </a:t>
            </a:r>
            <a:r>
              <a:rPr lang="en-CA" sz="2200" dirty="0" err="1"/>
              <a:t>değerlendirmenin</a:t>
            </a:r>
            <a:r>
              <a:rPr lang="en-CA" sz="2200" dirty="0"/>
              <a:t> </a:t>
            </a:r>
            <a:r>
              <a:rPr lang="en-CA" sz="2200" dirty="0" err="1"/>
              <a:t>aciliyeti</a:t>
            </a:r>
            <a:r>
              <a:rPr lang="en-CA" sz="2200" dirty="0"/>
              <a:t> </a:t>
            </a:r>
            <a:r>
              <a:rPr lang="en-CA" sz="2200" dirty="0" err="1"/>
              <a:t>belirlenmeli</a:t>
            </a:r>
            <a:r>
              <a:rPr lang="en-CA" sz="2200" dirty="0"/>
              <a:t> ve </a:t>
            </a:r>
            <a:r>
              <a:rPr lang="en-CA" sz="2200" dirty="0" err="1"/>
              <a:t>gereğinde</a:t>
            </a:r>
            <a:r>
              <a:rPr lang="en-CA" sz="2200" dirty="0"/>
              <a:t> </a:t>
            </a:r>
            <a:r>
              <a:rPr lang="en-CA" sz="2200" dirty="0" err="1"/>
              <a:t>muayene</a:t>
            </a:r>
            <a:r>
              <a:rPr lang="en-CA" sz="2200" dirty="0"/>
              <a:t> </a:t>
            </a:r>
            <a:r>
              <a:rPr lang="en-CA" sz="2200" dirty="0" err="1"/>
              <a:t>ertelenmelidir</a:t>
            </a:r>
            <a:r>
              <a:rPr lang="en-CA" sz="2200" dirty="0"/>
              <a:t>. </a:t>
            </a:r>
          </a:p>
          <a:p>
            <a:r>
              <a:rPr lang="en-CA" sz="2200" dirty="0" err="1"/>
              <a:t>Acil</a:t>
            </a:r>
            <a:r>
              <a:rPr lang="en-CA" sz="2200" dirty="0"/>
              <a:t> </a:t>
            </a:r>
            <a:r>
              <a:rPr lang="en-CA" sz="2200" dirty="0" err="1"/>
              <a:t>müdahele</a:t>
            </a:r>
            <a:r>
              <a:rPr lang="en-CA" sz="2200" dirty="0"/>
              <a:t> </a:t>
            </a:r>
            <a:r>
              <a:rPr lang="en-CA" sz="2200" dirty="0" err="1"/>
              <a:t>gerektiren</a:t>
            </a:r>
            <a:r>
              <a:rPr lang="en-CA" sz="2200" dirty="0"/>
              <a:t> durumlarda </a:t>
            </a:r>
            <a:r>
              <a:rPr lang="en-CA" sz="2200" dirty="0" err="1"/>
              <a:t>hafif</a:t>
            </a:r>
            <a:r>
              <a:rPr lang="en-CA" sz="2200" dirty="0"/>
              <a:t> </a:t>
            </a:r>
            <a:r>
              <a:rPr lang="en-CA" sz="2200" dirty="0" err="1"/>
              <a:t>sedasyon</a:t>
            </a:r>
            <a:r>
              <a:rPr lang="en-CA" sz="2200" dirty="0"/>
              <a:t> </a:t>
            </a:r>
            <a:r>
              <a:rPr lang="en-CA" sz="2200" dirty="0" err="1"/>
              <a:t>veya</a:t>
            </a:r>
            <a:r>
              <a:rPr lang="en-CA" sz="2200" dirty="0"/>
              <a:t> genel </a:t>
            </a:r>
            <a:r>
              <a:rPr lang="en-CA" sz="2200" dirty="0" err="1"/>
              <a:t>anestezi</a:t>
            </a:r>
            <a:r>
              <a:rPr lang="en-CA" sz="2200" dirty="0"/>
              <a:t> </a:t>
            </a:r>
            <a:r>
              <a:rPr lang="en-CA" sz="2200" dirty="0" err="1"/>
              <a:t>altında</a:t>
            </a:r>
            <a:r>
              <a:rPr lang="en-CA" sz="2200" dirty="0"/>
              <a:t> </a:t>
            </a:r>
            <a:r>
              <a:rPr lang="en-CA" sz="2200" dirty="0" err="1"/>
              <a:t>değerlendirme</a:t>
            </a:r>
            <a:r>
              <a:rPr lang="en-CA" sz="2200" dirty="0"/>
              <a:t> </a:t>
            </a:r>
            <a:endParaRPr lang="en-US" sz="22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9D697D2-F1E0-B84B-8755-65931944F6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F8A0CC-E42F-B24B-933E-AFCC76B524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833" y="4944399"/>
            <a:ext cx="3070974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262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961C1-6B09-224C-AEC2-680D101AB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Jİnekolojİk </a:t>
            </a:r>
            <a:r>
              <a:rPr lang="en-US" dirty="0" err="1"/>
              <a:t>muayene</a:t>
            </a:r>
            <a:r>
              <a:rPr lang="en-US" dirty="0"/>
              <a:t> ve </a:t>
            </a:r>
            <a:r>
              <a:rPr lang="en-US" dirty="0" err="1"/>
              <a:t>bulgular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AE1BD-BD45-B844-9E7E-A9862FCC3A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sz="2400" dirty="0" err="1"/>
              <a:t>Çocuklarda</a:t>
            </a:r>
            <a:r>
              <a:rPr lang="en-US" sz="2400" dirty="0"/>
              <a:t> (&lt;12yaş) </a:t>
            </a:r>
            <a:r>
              <a:rPr lang="en-US" sz="2400" dirty="0" err="1"/>
              <a:t>muayene</a:t>
            </a:r>
            <a:r>
              <a:rPr lang="en-US" sz="2400" dirty="0"/>
              <a:t> </a:t>
            </a:r>
            <a:r>
              <a:rPr lang="en-US" sz="2400" dirty="0" err="1"/>
              <a:t>anne</a:t>
            </a:r>
            <a:r>
              <a:rPr lang="en-US" sz="2400" dirty="0"/>
              <a:t>, baba </a:t>
            </a:r>
            <a:r>
              <a:rPr lang="en-US" sz="2400" dirty="0" err="1"/>
              <a:t>veya</a:t>
            </a:r>
            <a:r>
              <a:rPr lang="en-US" sz="2400" dirty="0"/>
              <a:t> </a:t>
            </a:r>
            <a:r>
              <a:rPr lang="en-US" sz="2400" dirty="0" err="1"/>
              <a:t>bir</a:t>
            </a:r>
            <a:r>
              <a:rPr lang="en-US" sz="2400" dirty="0"/>
              <a:t> </a:t>
            </a:r>
            <a:r>
              <a:rPr lang="en-US" sz="2400" dirty="0" err="1"/>
              <a:t>yakını</a:t>
            </a:r>
            <a:r>
              <a:rPr lang="en-US" sz="2400" dirty="0"/>
              <a:t> </a:t>
            </a:r>
            <a:r>
              <a:rPr lang="en-US" sz="2400" dirty="0" err="1"/>
              <a:t>eşliğinde</a:t>
            </a:r>
            <a:r>
              <a:rPr lang="en-US" sz="2400" dirty="0"/>
              <a:t> </a:t>
            </a:r>
            <a:r>
              <a:rPr lang="en-US" sz="2400" dirty="0" err="1"/>
              <a:t>yapılmalı</a:t>
            </a:r>
            <a:r>
              <a:rPr lang="en-US" sz="2400" dirty="0"/>
              <a:t> </a:t>
            </a:r>
          </a:p>
          <a:p>
            <a:r>
              <a:rPr lang="en-US" sz="2400" dirty="0" err="1"/>
              <a:t>Özellikle</a:t>
            </a:r>
            <a:r>
              <a:rPr lang="en-US" sz="2400" dirty="0"/>
              <a:t> </a:t>
            </a:r>
            <a:r>
              <a:rPr lang="en-US" sz="2400" dirty="0" err="1"/>
              <a:t>endişeli</a:t>
            </a:r>
            <a:r>
              <a:rPr lang="en-US" sz="2400" dirty="0"/>
              <a:t> </a:t>
            </a:r>
            <a:r>
              <a:rPr lang="en-US" sz="2400" dirty="0" err="1"/>
              <a:t>olan</a:t>
            </a:r>
            <a:r>
              <a:rPr lang="en-US" sz="2400" dirty="0"/>
              <a:t> </a:t>
            </a:r>
            <a:r>
              <a:rPr lang="en-US" sz="2400" dirty="0" err="1"/>
              <a:t>çocuklar</a:t>
            </a:r>
            <a:r>
              <a:rPr lang="en-US" sz="2400" dirty="0"/>
              <a:t> </a:t>
            </a:r>
            <a:r>
              <a:rPr lang="en-US" sz="2400" dirty="0" err="1"/>
              <a:t>anne</a:t>
            </a:r>
            <a:r>
              <a:rPr lang="en-US" sz="2400" dirty="0"/>
              <a:t> </a:t>
            </a:r>
            <a:r>
              <a:rPr lang="en-US" sz="2400" dirty="0" err="1"/>
              <a:t>veya</a:t>
            </a:r>
            <a:r>
              <a:rPr lang="en-US" sz="2400" dirty="0"/>
              <a:t> </a:t>
            </a:r>
            <a:r>
              <a:rPr lang="en-US" sz="2400" dirty="0" err="1"/>
              <a:t>bir</a:t>
            </a:r>
            <a:r>
              <a:rPr lang="en-US" sz="2400" dirty="0"/>
              <a:t> </a:t>
            </a:r>
            <a:r>
              <a:rPr lang="en-US" sz="2400" dirty="0" err="1"/>
              <a:t>yakının</a:t>
            </a:r>
            <a:r>
              <a:rPr lang="en-US" sz="2400" dirty="0"/>
              <a:t> </a:t>
            </a:r>
            <a:r>
              <a:rPr lang="en-US" sz="2400" dirty="0" err="1"/>
              <a:t>kucağında</a:t>
            </a:r>
            <a:r>
              <a:rPr lang="en-US" sz="2400" dirty="0"/>
              <a:t> </a:t>
            </a:r>
            <a:r>
              <a:rPr lang="en-US" sz="2400" dirty="0" err="1"/>
              <a:t>muayene</a:t>
            </a:r>
            <a:r>
              <a:rPr lang="en-US" sz="2400" dirty="0"/>
              <a:t> </a:t>
            </a:r>
            <a:r>
              <a:rPr lang="en-US" sz="2400" dirty="0" err="1"/>
              <a:t>edilmeli</a:t>
            </a:r>
            <a:r>
              <a:rPr lang="en-US" sz="2400" dirty="0"/>
              <a:t> </a:t>
            </a:r>
          </a:p>
          <a:p>
            <a:r>
              <a:rPr lang="en-CA" sz="2400" dirty="0" err="1"/>
              <a:t>Kurbağa-bacağı</a:t>
            </a:r>
            <a:r>
              <a:rPr lang="en-CA" sz="2400" dirty="0"/>
              <a:t> (frog-leg) </a:t>
            </a:r>
            <a:r>
              <a:rPr lang="en-CA" sz="2400" dirty="0" err="1"/>
              <a:t>poziyonu</a:t>
            </a:r>
            <a:r>
              <a:rPr lang="en-CA" sz="2400" dirty="0"/>
              <a:t> </a:t>
            </a:r>
            <a:r>
              <a:rPr lang="en-CA" sz="2400" dirty="0" err="1"/>
              <a:t>veya</a:t>
            </a:r>
            <a:r>
              <a:rPr lang="en-CA" sz="2400" dirty="0"/>
              <a:t> </a:t>
            </a:r>
            <a:r>
              <a:rPr lang="en-CA" sz="2400" dirty="0" err="1"/>
              <a:t>litotomi</a:t>
            </a:r>
            <a:r>
              <a:rPr lang="en-CA" sz="2400" dirty="0"/>
              <a:t> </a:t>
            </a:r>
            <a:r>
              <a:rPr lang="en-CA" sz="2400" dirty="0" err="1"/>
              <a:t>pozisyonunda</a:t>
            </a:r>
            <a:endParaRPr lang="en-CA" sz="2400" dirty="0"/>
          </a:p>
          <a:p>
            <a:r>
              <a:rPr lang="en-CA" sz="2400" dirty="0" err="1"/>
              <a:t>Himenal</a:t>
            </a:r>
            <a:r>
              <a:rPr lang="en-CA" sz="2400" dirty="0"/>
              <a:t> </a:t>
            </a:r>
            <a:r>
              <a:rPr lang="en-CA" sz="2400" dirty="0" err="1"/>
              <a:t>açıklığın</a:t>
            </a:r>
            <a:r>
              <a:rPr lang="en-CA" sz="2400" dirty="0"/>
              <a:t> net </a:t>
            </a:r>
            <a:r>
              <a:rPr lang="en-CA" sz="2400" dirty="0" err="1"/>
              <a:t>değerlendirilemediği</a:t>
            </a:r>
            <a:r>
              <a:rPr lang="en-CA" sz="2400" dirty="0"/>
              <a:t> </a:t>
            </a:r>
            <a:r>
              <a:rPr lang="en-CA" sz="2400" dirty="0" err="1"/>
              <a:t>olgularda</a:t>
            </a:r>
            <a:r>
              <a:rPr lang="en-CA" sz="2400" dirty="0"/>
              <a:t>, </a:t>
            </a:r>
            <a:r>
              <a:rPr lang="en-CA" sz="2400" dirty="0" err="1"/>
              <a:t>yabancı</a:t>
            </a:r>
            <a:r>
              <a:rPr lang="en-CA" sz="2400" dirty="0"/>
              <a:t> </a:t>
            </a:r>
            <a:r>
              <a:rPr lang="en-CA" sz="2400" dirty="0" err="1"/>
              <a:t>cisim</a:t>
            </a:r>
            <a:r>
              <a:rPr lang="en-CA" sz="2400" dirty="0"/>
              <a:t> </a:t>
            </a:r>
            <a:r>
              <a:rPr lang="en-CA" sz="2400" dirty="0" err="1"/>
              <a:t>veya</a:t>
            </a:r>
            <a:r>
              <a:rPr lang="en-CA" sz="2400" dirty="0"/>
              <a:t> vaginal </a:t>
            </a:r>
            <a:r>
              <a:rPr lang="en-CA" sz="2400" dirty="0" err="1"/>
              <a:t>bir</a:t>
            </a:r>
            <a:r>
              <a:rPr lang="en-CA" sz="2400" dirty="0"/>
              <a:t> </a:t>
            </a:r>
            <a:r>
              <a:rPr lang="en-CA" sz="2400" dirty="0" err="1"/>
              <a:t>lezyonun</a:t>
            </a:r>
            <a:r>
              <a:rPr lang="en-CA" sz="2400" dirty="0"/>
              <a:t> </a:t>
            </a:r>
            <a:r>
              <a:rPr lang="en-CA" sz="2400" dirty="0" err="1"/>
              <a:t>vizüalizasyonunda</a:t>
            </a:r>
            <a:r>
              <a:rPr lang="en-CA" sz="2400" dirty="0"/>
              <a:t> </a:t>
            </a:r>
            <a:r>
              <a:rPr lang="en-CA" sz="2400" dirty="0" err="1"/>
              <a:t>diz-dirsek</a:t>
            </a:r>
            <a:r>
              <a:rPr lang="en-CA" sz="2400" dirty="0"/>
              <a:t> </a:t>
            </a:r>
            <a:r>
              <a:rPr lang="en-CA" sz="2400" dirty="0" err="1"/>
              <a:t>pozisyonu</a:t>
            </a:r>
            <a:r>
              <a:rPr lang="en-CA" sz="2400" dirty="0"/>
              <a:t> </a:t>
            </a:r>
            <a:r>
              <a:rPr lang="en-CA" sz="2400" dirty="0" err="1"/>
              <a:t>faydalı</a:t>
            </a:r>
            <a:endParaRPr lang="en-CA" sz="2400" dirty="0"/>
          </a:p>
          <a:p>
            <a:endParaRPr lang="en-CA" sz="2400" dirty="0"/>
          </a:p>
          <a:p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594733F-62EB-7648-916B-61712B822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EFD1D7-62A2-4944-8F67-B50735DC83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5747" y="4613590"/>
            <a:ext cx="2405060" cy="21233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21D2FF-7AC7-A146-AEEA-44123DDBDA7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150" y="4609321"/>
            <a:ext cx="2889428" cy="212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514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9D002-BFE7-F446-928F-72EEEEB97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Vulvar </a:t>
            </a:r>
            <a:r>
              <a:rPr lang="en-US" dirty="0" err="1"/>
              <a:t>İnspeksİyon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F153C-268B-5240-BDE3-9D42D4E2F9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n-CA" sz="2400" dirty="0"/>
              <a:t>Labium </a:t>
            </a:r>
            <a:r>
              <a:rPr lang="en-CA" sz="2400" dirty="0" err="1"/>
              <a:t>majus</a:t>
            </a:r>
            <a:r>
              <a:rPr lang="en-CA" sz="2400" dirty="0"/>
              <a:t>/minus</a:t>
            </a:r>
          </a:p>
          <a:p>
            <a:r>
              <a:rPr lang="en-CA" sz="2400" dirty="0"/>
              <a:t>Klitoris</a:t>
            </a:r>
          </a:p>
          <a:p>
            <a:r>
              <a:rPr lang="en-CA" sz="2400" dirty="0" err="1"/>
              <a:t>Üretral</a:t>
            </a:r>
            <a:r>
              <a:rPr lang="en-CA" sz="2400" dirty="0"/>
              <a:t> ve </a:t>
            </a:r>
            <a:r>
              <a:rPr lang="en-CA" sz="2400" dirty="0" err="1"/>
              <a:t>himenal</a:t>
            </a:r>
            <a:r>
              <a:rPr lang="en-CA" sz="2400" dirty="0"/>
              <a:t> </a:t>
            </a:r>
            <a:r>
              <a:rPr lang="en-CA" sz="2400" dirty="0" err="1"/>
              <a:t>açıklık</a:t>
            </a:r>
            <a:endParaRPr lang="en-CA" sz="2400" dirty="0"/>
          </a:p>
          <a:p>
            <a:r>
              <a:rPr lang="en-CA" sz="2400" dirty="0" err="1"/>
              <a:t>Himenin</a:t>
            </a:r>
            <a:r>
              <a:rPr lang="en-CA" sz="2400" dirty="0"/>
              <a:t> </a:t>
            </a:r>
            <a:r>
              <a:rPr lang="en-CA" sz="2400" dirty="0" err="1"/>
              <a:t>yapısı</a:t>
            </a:r>
            <a:r>
              <a:rPr lang="en-CA" sz="2400" dirty="0"/>
              <a:t> ve </a:t>
            </a:r>
            <a:r>
              <a:rPr lang="en-CA" sz="2400" dirty="0" err="1"/>
              <a:t>şekli</a:t>
            </a:r>
            <a:endParaRPr lang="en-CA" sz="2400" dirty="0"/>
          </a:p>
          <a:p>
            <a:r>
              <a:rPr lang="en-CA" sz="2400" dirty="0"/>
              <a:t>Vagina ve </a:t>
            </a:r>
            <a:r>
              <a:rPr lang="en-CA" sz="2400" dirty="0" err="1"/>
              <a:t>himenin</a:t>
            </a:r>
            <a:r>
              <a:rPr lang="en-CA" sz="2400" dirty="0"/>
              <a:t> </a:t>
            </a:r>
            <a:r>
              <a:rPr lang="en-CA" sz="2400" dirty="0" err="1"/>
              <a:t>östrojenizasyon</a:t>
            </a:r>
            <a:r>
              <a:rPr lang="en-CA" sz="2400" dirty="0"/>
              <a:t> </a:t>
            </a:r>
            <a:r>
              <a:rPr lang="en-CA" sz="2400" dirty="0" err="1"/>
              <a:t>bulguları</a:t>
            </a:r>
            <a:endParaRPr lang="en-CA" sz="2400" dirty="0"/>
          </a:p>
          <a:p>
            <a:r>
              <a:rPr lang="en-CA" sz="2400" dirty="0" err="1"/>
              <a:t>Anüs</a:t>
            </a:r>
            <a:r>
              <a:rPr lang="en-CA" sz="2400" dirty="0"/>
              <a:t> ve perineal </a:t>
            </a:r>
            <a:r>
              <a:rPr lang="en-CA" sz="2400" dirty="0" err="1"/>
              <a:t>hijyen</a:t>
            </a:r>
            <a:endParaRPr lang="en-US" sz="24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770266A-3D3C-2242-958B-06565DB43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49224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3F80D4-0A87-DA46-91C4-B67E78D91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hİmenal </a:t>
            </a:r>
            <a:r>
              <a:rPr lang="en-US" dirty="0" err="1"/>
              <a:t>açıklık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D4DC3B-1BA9-C04D-B3C6-7B6DB431D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n-US" sz="2400" dirty="0" err="1"/>
              <a:t>Üretral</a:t>
            </a:r>
            <a:r>
              <a:rPr lang="en-US" sz="2400" dirty="0"/>
              <a:t> ve hymenal </a:t>
            </a:r>
            <a:r>
              <a:rPr lang="en-US" sz="2400" dirty="0" err="1"/>
              <a:t>açıklık</a:t>
            </a:r>
            <a:r>
              <a:rPr lang="en-US" sz="2400" dirty="0"/>
              <a:t> </a:t>
            </a:r>
            <a:r>
              <a:rPr lang="en-US" sz="2400" dirty="0" err="1"/>
              <a:t>ayrı</a:t>
            </a:r>
            <a:r>
              <a:rPr lang="en-US" sz="2400" dirty="0"/>
              <a:t> </a:t>
            </a:r>
            <a:r>
              <a:rPr lang="en-US" sz="2400" dirty="0" err="1"/>
              <a:t>ayrı</a:t>
            </a:r>
            <a:r>
              <a:rPr lang="en-US" sz="2400" dirty="0"/>
              <a:t> </a:t>
            </a:r>
            <a:r>
              <a:rPr lang="en-US" sz="2400" dirty="0" err="1"/>
              <a:t>izlenmeli</a:t>
            </a:r>
            <a:endParaRPr lang="en-US" sz="2400" dirty="0"/>
          </a:p>
          <a:p>
            <a:r>
              <a:rPr lang="en-US" sz="2400" dirty="0"/>
              <a:t>Normal </a:t>
            </a:r>
            <a:r>
              <a:rPr lang="en-US" sz="2400" dirty="0" err="1"/>
              <a:t>himen</a:t>
            </a:r>
            <a:r>
              <a:rPr lang="en-US" sz="2400" dirty="0"/>
              <a:t>: </a:t>
            </a:r>
            <a:r>
              <a:rPr lang="en-CA" sz="2400" dirty="0" err="1"/>
              <a:t>kresentik</a:t>
            </a:r>
            <a:r>
              <a:rPr lang="en-CA" sz="2400" dirty="0"/>
              <a:t>, </a:t>
            </a:r>
            <a:r>
              <a:rPr lang="en-CA" sz="2400" dirty="0" err="1"/>
              <a:t>annüler</a:t>
            </a:r>
            <a:r>
              <a:rPr lang="en-CA" sz="2400" dirty="0"/>
              <a:t> ve </a:t>
            </a:r>
            <a:r>
              <a:rPr lang="en-CA" sz="2400" dirty="0" err="1"/>
              <a:t>fimbriyalı</a:t>
            </a:r>
            <a:r>
              <a:rPr lang="en-CA" sz="2400" dirty="0"/>
              <a:t> (redundant) </a:t>
            </a:r>
          </a:p>
          <a:p>
            <a:r>
              <a:rPr lang="en-CA" sz="2400" dirty="0" err="1"/>
              <a:t>Himenal</a:t>
            </a:r>
            <a:r>
              <a:rPr lang="en-CA" sz="2400" dirty="0"/>
              <a:t> </a:t>
            </a:r>
            <a:r>
              <a:rPr lang="en-CA" sz="2400" dirty="0" err="1"/>
              <a:t>anomaliler</a:t>
            </a:r>
            <a:r>
              <a:rPr lang="en-CA" sz="2400" dirty="0"/>
              <a:t>: </a:t>
            </a:r>
            <a:r>
              <a:rPr lang="en-CA" sz="2400" dirty="0" err="1"/>
              <a:t>imperfore</a:t>
            </a:r>
            <a:r>
              <a:rPr lang="en-CA" sz="2400" dirty="0"/>
              <a:t>, </a:t>
            </a:r>
            <a:r>
              <a:rPr lang="en-CA" sz="2400" dirty="0" err="1"/>
              <a:t>mikroperfore</a:t>
            </a:r>
            <a:r>
              <a:rPr lang="en-CA" sz="2400" dirty="0"/>
              <a:t>, </a:t>
            </a:r>
            <a:r>
              <a:rPr lang="en-CA" sz="2400" dirty="0" err="1"/>
              <a:t>kribriform</a:t>
            </a:r>
            <a:r>
              <a:rPr lang="en-CA" sz="2400" dirty="0"/>
              <a:t> ve </a:t>
            </a:r>
            <a:r>
              <a:rPr lang="en-CA" sz="2400" dirty="0" err="1"/>
              <a:t>septat</a:t>
            </a:r>
            <a:r>
              <a:rPr lang="en-CA" sz="2400" dirty="0"/>
              <a:t> </a:t>
            </a:r>
            <a:r>
              <a:rPr lang="en-CA" sz="2400" dirty="0" err="1"/>
              <a:t>himen</a:t>
            </a:r>
            <a:r>
              <a:rPr lang="en-CA" sz="2400" dirty="0"/>
              <a:t> </a:t>
            </a:r>
            <a:endParaRPr lang="en-US" sz="2400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3088FE9D-E383-D947-9359-8E856F70E1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651935C4-FFC9-4D5D-8B0B-AD588BDD07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585" y="3864835"/>
            <a:ext cx="10227301" cy="234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9592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62347-B966-2C4A-8F3F-3652B0B95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hİmenal </a:t>
            </a:r>
            <a:r>
              <a:rPr lang="en-US" dirty="0" err="1"/>
              <a:t>açıklık</a:t>
            </a:r>
            <a:endParaRPr lang="en-US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BE92A91-BD35-F846-B54A-09C40CAE74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C3DBFDF-BE59-417F-983A-DD02742802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F6103924-1CF5-4AD3-9EB3-BEDA1551A0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741" y="1849098"/>
            <a:ext cx="9054885" cy="487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355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BD990-CB26-654D-AE88-5ED837AFA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hİmenal</a:t>
            </a:r>
            <a:r>
              <a:rPr lang="en-US" dirty="0"/>
              <a:t> </a:t>
            </a:r>
            <a:r>
              <a:rPr lang="en-US" dirty="0" err="1"/>
              <a:t>açıklık</a:t>
            </a:r>
            <a:endParaRPr lang="en-US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DE6624E0-9EF5-4C32-B83C-D38F838C1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FFAD2C62-178B-4C89-9C91-8F59DFF24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6362" y="1874030"/>
            <a:ext cx="8553674" cy="47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234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6A440-5ABE-694F-9948-DB6682204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Çocuk ve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ergenlerİn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jİnekolojİk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değerlendİrmesİ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CF039E-DD4B-024E-B17B-E91F07DF9A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marL="457200" indent="-457200">
              <a:buFont typeface="+mj-lt"/>
              <a:buAutoNum type="arabicPeriod"/>
            </a:pPr>
            <a:r>
              <a:rPr lang="en-CA" sz="2400" dirty="0">
                <a:cs typeface="Times New Roman" panose="02020603050405020304" pitchFamily="18" charset="0"/>
              </a:rPr>
              <a:t>Bu </a:t>
            </a:r>
            <a:r>
              <a:rPr lang="en-CA" sz="2400" dirty="0" err="1">
                <a:cs typeface="Times New Roman" panose="02020603050405020304" pitchFamily="18" charset="0"/>
              </a:rPr>
              <a:t>yaş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grubuna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özgü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çeşitli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jinekolojik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patolojilere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tanı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koyulabilmesi</a:t>
            </a:r>
            <a:r>
              <a:rPr lang="en-CA" sz="2400" dirty="0">
                <a:cs typeface="Times New Roman" panose="02020603050405020304" pitchFamily="18" charset="0"/>
              </a:rPr>
              <a:t>,</a:t>
            </a:r>
          </a:p>
          <a:p>
            <a:pPr marL="457200" indent="-457200">
              <a:buFont typeface="+mj-lt"/>
              <a:buAutoNum type="arabicPeriod"/>
            </a:pPr>
            <a:endParaRPr lang="en-CA" sz="1000" dirty="0"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CA" sz="2400" dirty="0" err="1">
                <a:cs typeface="Times New Roman" panose="02020603050405020304" pitchFamily="18" charset="0"/>
              </a:rPr>
              <a:t>Uzun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dönemde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bu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problemlerden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kaynaklanabilecek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olumsuz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sonuçların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önlenebilmesi</a:t>
            </a:r>
            <a:r>
              <a:rPr lang="en-CA" sz="2400" dirty="0">
                <a:cs typeface="Times New Roman" panose="02020603050405020304" pitchFamily="18" charset="0"/>
              </a:rPr>
              <a:t>,</a:t>
            </a:r>
          </a:p>
          <a:p>
            <a:pPr marL="457200" indent="-457200">
              <a:buFont typeface="+mj-lt"/>
              <a:buAutoNum type="arabicPeriod"/>
            </a:pPr>
            <a:endParaRPr lang="en-CA" sz="1000" dirty="0"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CA" sz="2400" dirty="0" err="1">
                <a:cs typeface="Times New Roman" panose="02020603050405020304" pitchFamily="18" charset="0"/>
              </a:rPr>
              <a:t>Koruyucu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sağlık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hizmetlerinin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sağlanabilmesi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açısından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büyük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önem</a:t>
            </a:r>
            <a:r>
              <a:rPr lang="en-CA" sz="2400" dirty="0"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cs typeface="Times New Roman" panose="02020603050405020304" pitchFamily="18" charset="0"/>
              </a:rPr>
              <a:t>taşımaktadır</a:t>
            </a:r>
            <a:r>
              <a:rPr lang="en-CA" sz="2400" dirty="0">
                <a:cs typeface="Times New Roman" panose="02020603050405020304" pitchFamily="18" charset="0"/>
              </a:rPr>
              <a:t>.</a:t>
            </a:r>
            <a:endParaRPr lang="en-US" sz="24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9C900466-2CD9-5D47-820B-CE6ABC1272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429F28C-5D77-284A-9834-70BCCC84BC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1361" y="3512427"/>
            <a:ext cx="5009446" cy="334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9650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2E7EE-229C-0B40-9FC8-82DEBF796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klİtoromegalİ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D3207-B6D0-BA41-9395-81FF2E4FAB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n-CA" sz="2400" dirty="0"/>
              <a:t>Prepubertal </a:t>
            </a:r>
            <a:r>
              <a:rPr lang="en-CA" sz="2400" dirty="0" err="1"/>
              <a:t>bir</a:t>
            </a:r>
            <a:r>
              <a:rPr lang="en-CA" sz="2400" dirty="0"/>
              <a:t> </a:t>
            </a:r>
            <a:r>
              <a:rPr lang="en-CA" sz="2400" dirty="0" err="1"/>
              <a:t>çocukta</a:t>
            </a:r>
            <a:r>
              <a:rPr lang="en-CA" sz="2400" dirty="0"/>
              <a:t> </a:t>
            </a:r>
            <a:r>
              <a:rPr lang="en-CA" sz="2400" dirty="0" err="1"/>
              <a:t>klitoris</a:t>
            </a:r>
            <a:r>
              <a:rPr lang="en-CA" sz="2400" dirty="0"/>
              <a:t> yaklasik 3x3 mm </a:t>
            </a:r>
            <a:r>
              <a:rPr lang="en-CA" sz="2400" dirty="0" err="1"/>
              <a:t>boyutlarındandır</a:t>
            </a:r>
            <a:r>
              <a:rPr lang="en-CA" sz="2400" dirty="0"/>
              <a:t>. </a:t>
            </a:r>
          </a:p>
          <a:p>
            <a:r>
              <a:rPr lang="en-CA" sz="2400" dirty="0" err="1"/>
              <a:t>Ergenlerde</a:t>
            </a:r>
            <a:r>
              <a:rPr lang="en-CA" sz="2400" dirty="0"/>
              <a:t> </a:t>
            </a:r>
            <a:r>
              <a:rPr lang="en-CA" sz="2400" dirty="0" err="1"/>
              <a:t>ise</a:t>
            </a:r>
            <a:r>
              <a:rPr lang="en-CA" sz="2400" dirty="0"/>
              <a:t> </a:t>
            </a:r>
            <a:r>
              <a:rPr lang="en-CA" sz="2400" dirty="0" err="1"/>
              <a:t>klitoris</a:t>
            </a:r>
            <a:r>
              <a:rPr lang="en-CA" sz="2400" dirty="0"/>
              <a:t> </a:t>
            </a:r>
            <a:r>
              <a:rPr lang="en-CA" sz="2400" dirty="0" err="1"/>
              <a:t>genişliği</a:t>
            </a:r>
            <a:r>
              <a:rPr lang="en-CA" sz="2400" dirty="0"/>
              <a:t> </a:t>
            </a:r>
            <a:r>
              <a:rPr lang="en-CA" sz="2400" dirty="0" err="1"/>
              <a:t>genellikle</a:t>
            </a:r>
            <a:r>
              <a:rPr lang="en-CA" sz="2400" dirty="0"/>
              <a:t> 2-4 mm </a:t>
            </a:r>
            <a:r>
              <a:rPr lang="en-CA" sz="2400" dirty="0" err="1"/>
              <a:t>arasındadır</a:t>
            </a:r>
            <a:r>
              <a:rPr lang="en-CA" sz="2400" dirty="0"/>
              <a:t> </a:t>
            </a:r>
          </a:p>
          <a:p>
            <a:r>
              <a:rPr lang="en-CA" sz="2400" dirty="0"/>
              <a:t>10 </a:t>
            </a:r>
            <a:r>
              <a:rPr lang="en-CA" sz="2400" dirty="0" err="1"/>
              <a:t>mm’nin</a:t>
            </a:r>
            <a:r>
              <a:rPr lang="en-CA" sz="2400" dirty="0"/>
              <a:t> </a:t>
            </a:r>
            <a:r>
              <a:rPr lang="en-CA" sz="2400" dirty="0" err="1"/>
              <a:t>üzerindeki</a:t>
            </a:r>
            <a:r>
              <a:rPr lang="en-CA" sz="2400" dirty="0"/>
              <a:t> </a:t>
            </a:r>
            <a:r>
              <a:rPr lang="en-CA" sz="2400" dirty="0" err="1"/>
              <a:t>bir</a:t>
            </a:r>
            <a:r>
              <a:rPr lang="en-CA" sz="2400" dirty="0"/>
              <a:t> </a:t>
            </a:r>
            <a:r>
              <a:rPr lang="en-CA" sz="2400" dirty="0" err="1"/>
              <a:t>genişlik</a:t>
            </a:r>
            <a:r>
              <a:rPr lang="en-CA" sz="2400" dirty="0"/>
              <a:t> </a:t>
            </a:r>
            <a:r>
              <a:rPr lang="en-CA" sz="2400" dirty="0" err="1"/>
              <a:t>bir</a:t>
            </a:r>
            <a:r>
              <a:rPr lang="en-CA" sz="2400" dirty="0"/>
              <a:t> </a:t>
            </a:r>
            <a:r>
              <a:rPr lang="en-CA" sz="2400" dirty="0" err="1"/>
              <a:t>virilizasyon</a:t>
            </a:r>
            <a:r>
              <a:rPr lang="en-CA" sz="2400" dirty="0"/>
              <a:t> </a:t>
            </a:r>
            <a:r>
              <a:rPr lang="en-CA" sz="2400" dirty="0" err="1"/>
              <a:t>bulgusu</a:t>
            </a:r>
            <a:r>
              <a:rPr lang="en-CA" sz="2400" dirty="0"/>
              <a:t> olarak </a:t>
            </a:r>
            <a:r>
              <a:rPr lang="en-CA" sz="2400" dirty="0" err="1"/>
              <a:t>değerlendirilmelidir</a:t>
            </a:r>
            <a:r>
              <a:rPr lang="en-CA" sz="2400" dirty="0"/>
              <a:t>. </a:t>
            </a:r>
            <a:endParaRPr lang="en-US" sz="2400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92A43175-29B2-C545-9728-582DC5491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36866AB3-75B2-4E59-B1BB-CB3F5829ED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3148" y="3669224"/>
            <a:ext cx="2144087" cy="309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8558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3D39F-D3C2-4A4F-865D-AF7B5820B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Cİnsel</a:t>
            </a:r>
            <a:r>
              <a:rPr lang="en-US" dirty="0"/>
              <a:t> </a:t>
            </a:r>
            <a:r>
              <a:rPr lang="en-US" dirty="0" err="1"/>
              <a:t>İstİsmar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36D86-CD90-DB42-BBED-47D7C7E511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CA" sz="2200" dirty="0" err="1"/>
              <a:t>Cinsel</a:t>
            </a:r>
            <a:r>
              <a:rPr lang="en-CA" sz="2200" dirty="0"/>
              <a:t> </a:t>
            </a:r>
            <a:r>
              <a:rPr lang="en-CA" sz="2200" dirty="0" err="1"/>
              <a:t>istismara</a:t>
            </a:r>
            <a:r>
              <a:rPr lang="en-CA" sz="2200" dirty="0"/>
              <a:t> </a:t>
            </a:r>
            <a:r>
              <a:rPr lang="en-CA" sz="2200" dirty="0" err="1"/>
              <a:t>bağlı</a:t>
            </a:r>
            <a:r>
              <a:rPr lang="en-CA" sz="2200" dirty="0"/>
              <a:t> olarak </a:t>
            </a:r>
            <a:r>
              <a:rPr lang="en-CA" sz="2200" dirty="0" err="1"/>
              <a:t>oluşan</a:t>
            </a:r>
            <a:r>
              <a:rPr lang="en-CA" sz="2200" dirty="0"/>
              <a:t> </a:t>
            </a:r>
            <a:r>
              <a:rPr lang="en-CA" sz="2200" dirty="0" err="1"/>
              <a:t>akut</a:t>
            </a:r>
            <a:r>
              <a:rPr lang="en-CA" sz="2200" dirty="0"/>
              <a:t> </a:t>
            </a:r>
            <a:r>
              <a:rPr lang="en-CA" sz="2200" dirty="0" err="1"/>
              <a:t>travmalardan</a:t>
            </a:r>
            <a:r>
              <a:rPr lang="en-CA" sz="2200" dirty="0"/>
              <a:t> </a:t>
            </a:r>
            <a:r>
              <a:rPr lang="en-CA" sz="2200" dirty="0" err="1"/>
              <a:t>sonra</a:t>
            </a:r>
            <a:r>
              <a:rPr lang="en-CA" sz="2200" dirty="0"/>
              <a:t>, </a:t>
            </a:r>
            <a:r>
              <a:rPr lang="en-CA" sz="2200" dirty="0" err="1"/>
              <a:t>dış</a:t>
            </a:r>
            <a:r>
              <a:rPr lang="en-CA" sz="2200" dirty="0"/>
              <a:t> genital </a:t>
            </a:r>
            <a:r>
              <a:rPr lang="en-CA" sz="2200" dirty="0" err="1"/>
              <a:t>muayenede</a:t>
            </a:r>
            <a:r>
              <a:rPr lang="en-CA" sz="2200" dirty="0"/>
              <a:t> </a:t>
            </a:r>
            <a:r>
              <a:rPr lang="en-CA" sz="2200" dirty="0" err="1"/>
              <a:t>hematomlar</a:t>
            </a:r>
            <a:r>
              <a:rPr lang="en-CA" sz="2200" dirty="0"/>
              <a:t>, </a:t>
            </a:r>
            <a:r>
              <a:rPr lang="en-CA" sz="2200" dirty="0" err="1"/>
              <a:t>abrazyonlar</a:t>
            </a:r>
            <a:r>
              <a:rPr lang="en-CA" sz="2200" dirty="0"/>
              <a:t>, </a:t>
            </a:r>
            <a:r>
              <a:rPr lang="en-CA" sz="2200" dirty="0" err="1"/>
              <a:t>himenal</a:t>
            </a:r>
            <a:r>
              <a:rPr lang="en-CA" sz="2200" dirty="0"/>
              <a:t> </a:t>
            </a:r>
            <a:r>
              <a:rPr lang="en-CA" sz="2200" dirty="0" err="1"/>
              <a:t>yırtıklar</a:t>
            </a:r>
            <a:r>
              <a:rPr lang="en-CA" sz="2200" dirty="0"/>
              <a:t> ve vulvar </a:t>
            </a:r>
            <a:r>
              <a:rPr lang="en-CA" sz="2200" dirty="0" err="1"/>
              <a:t>eritemler</a:t>
            </a:r>
            <a:r>
              <a:rPr lang="en-CA" sz="2200" dirty="0"/>
              <a:t> </a:t>
            </a:r>
            <a:r>
              <a:rPr lang="en-CA" sz="2200" dirty="0" err="1"/>
              <a:t>izlenebilir</a:t>
            </a:r>
            <a:r>
              <a:rPr lang="en-CA" sz="2200" dirty="0"/>
              <a:t> </a:t>
            </a:r>
          </a:p>
          <a:p>
            <a:r>
              <a:rPr lang="en-CA" sz="2200" dirty="0" err="1"/>
              <a:t>Hikayede</a:t>
            </a:r>
            <a:r>
              <a:rPr lang="en-CA" sz="2200" dirty="0"/>
              <a:t> </a:t>
            </a:r>
            <a:r>
              <a:rPr lang="en-CA" sz="2200" dirty="0" err="1"/>
              <a:t>cinsel</a:t>
            </a:r>
            <a:r>
              <a:rPr lang="en-CA" sz="2200" dirty="0"/>
              <a:t> </a:t>
            </a:r>
            <a:r>
              <a:rPr lang="en-CA" sz="2200" dirty="0" err="1"/>
              <a:t>istismar</a:t>
            </a:r>
            <a:r>
              <a:rPr lang="en-CA" sz="2200" dirty="0"/>
              <a:t> öyküsü </a:t>
            </a:r>
            <a:r>
              <a:rPr lang="en-CA" sz="2200" dirty="0" err="1"/>
              <a:t>olan</a:t>
            </a:r>
            <a:r>
              <a:rPr lang="en-CA" sz="2200" dirty="0"/>
              <a:t> </a:t>
            </a:r>
            <a:r>
              <a:rPr lang="en-CA" sz="2200" dirty="0" err="1"/>
              <a:t>olgularda</a:t>
            </a:r>
            <a:r>
              <a:rPr lang="en-CA" sz="2200" dirty="0"/>
              <a:t>, </a:t>
            </a:r>
            <a:r>
              <a:rPr lang="en-CA" sz="2200" dirty="0" err="1"/>
              <a:t>akut</a:t>
            </a:r>
            <a:r>
              <a:rPr lang="en-CA" sz="2200" dirty="0"/>
              <a:t> </a:t>
            </a:r>
            <a:r>
              <a:rPr lang="en-CA" sz="2200" dirty="0" err="1"/>
              <a:t>veya</a:t>
            </a:r>
            <a:r>
              <a:rPr lang="en-CA" sz="2200" dirty="0"/>
              <a:t> </a:t>
            </a:r>
            <a:r>
              <a:rPr lang="en-CA" sz="2200" dirty="0" err="1"/>
              <a:t>iyileşmiş</a:t>
            </a:r>
            <a:r>
              <a:rPr lang="en-CA" sz="2200" dirty="0"/>
              <a:t> (</a:t>
            </a:r>
            <a:r>
              <a:rPr lang="en-CA" sz="2200" dirty="0" err="1"/>
              <a:t>skar</a:t>
            </a:r>
            <a:r>
              <a:rPr lang="en-CA" sz="2200" dirty="0"/>
              <a:t> </a:t>
            </a:r>
            <a:r>
              <a:rPr lang="en-CA" sz="2200" dirty="0" err="1"/>
              <a:t>dokusu</a:t>
            </a:r>
            <a:r>
              <a:rPr lang="en-CA" sz="2200" dirty="0"/>
              <a:t>) </a:t>
            </a:r>
            <a:r>
              <a:rPr lang="en-CA" sz="2200" dirty="0" err="1"/>
              <a:t>travma</a:t>
            </a:r>
            <a:r>
              <a:rPr lang="en-CA" sz="2200" dirty="0"/>
              <a:t> </a:t>
            </a:r>
            <a:r>
              <a:rPr lang="en-CA" sz="2200" dirty="0" err="1"/>
              <a:t>bulguları</a:t>
            </a:r>
            <a:r>
              <a:rPr lang="en-CA" sz="2200" dirty="0"/>
              <a:t>, U </a:t>
            </a:r>
            <a:r>
              <a:rPr lang="en-CA" sz="2200" dirty="0" err="1"/>
              <a:t>veya</a:t>
            </a:r>
            <a:r>
              <a:rPr lang="en-CA" sz="2200" dirty="0"/>
              <a:t> V </a:t>
            </a:r>
            <a:r>
              <a:rPr lang="en-CA" sz="2200" dirty="0" err="1"/>
              <a:t>şeklinde</a:t>
            </a:r>
            <a:r>
              <a:rPr lang="en-CA" sz="2200" dirty="0"/>
              <a:t> </a:t>
            </a:r>
            <a:r>
              <a:rPr lang="en-CA" sz="2200" dirty="0" err="1"/>
              <a:t>iyileşmiş</a:t>
            </a:r>
            <a:r>
              <a:rPr lang="en-CA" sz="2200" dirty="0"/>
              <a:t> </a:t>
            </a:r>
            <a:r>
              <a:rPr lang="en-CA" sz="2200" dirty="0" err="1"/>
              <a:t>eski</a:t>
            </a:r>
            <a:r>
              <a:rPr lang="en-CA" sz="2200" dirty="0"/>
              <a:t> </a:t>
            </a:r>
            <a:r>
              <a:rPr lang="en-CA" sz="2200" dirty="0" err="1"/>
              <a:t>himenal</a:t>
            </a:r>
            <a:r>
              <a:rPr lang="en-CA" sz="2200" dirty="0"/>
              <a:t> </a:t>
            </a:r>
            <a:r>
              <a:rPr lang="en-CA" sz="2200" dirty="0" err="1"/>
              <a:t>yırtıklar</a:t>
            </a:r>
            <a:r>
              <a:rPr lang="en-CA" sz="2200" dirty="0"/>
              <a:t> ve </a:t>
            </a:r>
            <a:r>
              <a:rPr lang="en-CA" sz="2200" dirty="0" err="1"/>
              <a:t>artık</a:t>
            </a:r>
            <a:r>
              <a:rPr lang="en-CA" sz="2200" dirty="0"/>
              <a:t> </a:t>
            </a:r>
            <a:r>
              <a:rPr lang="en-CA" sz="2200" dirty="0" err="1"/>
              <a:t>himenal</a:t>
            </a:r>
            <a:r>
              <a:rPr lang="en-CA" sz="2200" dirty="0"/>
              <a:t> </a:t>
            </a:r>
            <a:r>
              <a:rPr lang="en-CA" sz="2200" dirty="0" err="1"/>
              <a:t>dokular</a:t>
            </a:r>
            <a:r>
              <a:rPr lang="en-CA" sz="2200" dirty="0"/>
              <a:t> </a:t>
            </a:r>
            <a:r>
              <a:rPr lang="en-CA" sz="2200" dirty="0" err="1"/>
              <a:t>izlenebilir</a:t>
            </a:r>
            <a:r>
              <a:rPr lang="en-CA" sz="2200" dirty="0"/>
              <a:t>.</a:t>
            </a:r>
          </a:p>
          <a:p>
            <a:r>
              <a:rPr lang="en-CA" sz="2200" dirty="0" err="1"/>
              <a:t>Kanıtlanmış</a:t>
            </a:r>
            <a:r>
              <a:rPr lang="en-CA" sz="2200" dirty="0"/>
              <a:t> </a:t>
            </a:r>
            <a:r>
              <a:rPr lang="en-CA" sz="2200" dirty="0" err="1"/>
              <a:t>cinsel</a:t>
            </a:r>
            <a:r>
              <a:rPr lang="en-CA" sz="2200" dirty="0"/>
              <a:t> </a:t>
            </a:r>
            <a:r>
              <a:rPr lang="en-CA" sz="2200" dirty="0" err="1"/>
              <a:t>istismar</a:t>
            </a:r>
            <a:r>
              <a:rPr lang="en-CA" sz="2200" dirty="0"/>
              <a:t> öyküsü </a:t>
            </a:r>
            <a:r>
              <a:rPr lang="en-CA" sz="2200" dirty="0" err="1"/>
              <a:t>olan</a:t>
            </a:r>
            <a:r>
              <a:rPr lang="en-CA" sz="2200" dirty="0"/>
              <a:t> </a:t>
            </a:r>
            <a:r>
              <a:rPr lang="en-CA" sz="2200" dirty="0" err="1"/>
              <a:t>birçok</a:t>
            </a:r>
            <a:r>
              <a:rPr lang="en-CA" sz="2200" dirty="0"/>
              <a:t> </a:t>
            </a:r>
            <a:r>
              <a:rPr lang="en-CA" sz="2200" dirty="0" err="1"/>
              <a:t>hastada</a:t>
            </a:r>
            <a:r>
              <a:rPr lang="en-CA" sz="2200" dirty="0"/>
              <a:t>, </a:t>
            </a:r>
            <a:r>
              <a:rPr lang="en-CA" sz="2200" dirty="0" err="1"/>
              <a:t>dış</a:t>
            </a:r>
            <a:r>
              <a:rPr lang="en-CA" sz="2200" dirty="0"/>
              <a:t> genital </a:t>
            </a:r>
            <a:r>
              <a:rPr lang="en-CA" sz="2200" dirty="0" err="1"/>
              <a:t>muayenenin</a:t>
            </a:r>
            <a:r>
              <a:rPr lang="en-CA" sz="2200" dirty="0"/>
              <a:t> </a:t>
            </a:r>
            <a:r>
              <a:rPr lang="en-CA" sz="2200" dirty="0" err="1"/>
              <a:t>tamamen</a:t>
            </a:r>
            <a:r>
              <a:rPr lang="en-CA" sz="2200" dirty="0"/>
              <a:t> normal </a:t>
            </a:r>
            <a:r>
              <a:rPr lang="en-CA" sz="2200" dirty="0" err="1"/>
              <a:t>olabileceği</a:t>
            </a:r>
            <a:r>
              <a:rPr lang="en-CA" sz="2200" dirty="0"/>
              <a:t> de </a:t>
            </a:r>
            <a:r>
              <a:rPr lang="en-CA" sz="2200" dirty="0" err="1"/>
              <a:t>akılda</a:t>
            </a:r>
            <a:r>
              <a:rPr lang="en-CA" sz="2200" dirty="0"/>
              <a:t> </a:t>
            </a:r>
            <a:r>
              <a:rPr lang="en-CA" sz="2200" dirty="0" err="1"/>
              <a:t>tutulmalıdır</a:t>
            </a:r>
            <a:r>
              <a:rPr lang="en-CA" sz="2200" dirty="0"/>
              <a:t>.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473EF6-27CB-E24F-ACBD-181183F53AC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3376" y="4227615"/>
            <a:ext cx="2813283" cy="2547257"/>
          </a:xfrm>
          <a:prstGeom prst="rect">
            <a:avLst/>
          </a:prstGeom>
          <a:noFill/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2EE7A9FF-F9BE-F546-9978-3E10B228FA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89356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505EA-8844-BB4A-8F9E-2740A07A7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Sekonder</a:t>
            </a:r>
            <a:r>
              <a:rPr lang="en-US" dirty="0"/>
              <a:t> </a:t>
            </a:r>
            <a:r>
              <a:rPr lang="en-US" dirty="0" err="1"/>
              <a:t>seks</a:t>
            </a:r>
            <a:r>
              <a:rPr lang="en-US" dirty="0"/>
              <a:t> </a:t>
            </a:r>
            <a:r>
              <a:rPr lang="en-US" dirty="0" err="1"/>
              <a:t>karakterlerİ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7009A1E-1E6C-6A4C-A520-8ECCEDA184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7882" y="1852865"/>
            <a:ext cx="4513128" cy="2998851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EDF026-1D84-2941-8F90-C57A0CBA0B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1539" y="3101171"/>
            <a:ext cx="2881880" cy="3423228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F4DBC9B5-D51B-674F-9063-7FD32683C5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A930945-2888-5F42-BC3A-4538DEAD6A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0689" y="2098274"/>
            <a:ext cx="3793605" cy="457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0062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3FC4F-9BBB-9D44-B25C-E5D13D1BF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Jİnekolojİk </a:t>
            </a:r>
            <a:r>
              <a:rPr lang="en-US" dirty="0" err="1"/>
              <a:t>muayene</a:t>
            </a:r>
            <a:r>
              <a:rPr lang="en-US" dirty="0"/>
              <a:t> ve </a:t>
            </a:r>
            <a:r>
              <a:rPr lang="en-US" dirty="0" err="1"/>
              <a:t>bulgular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0DBD6E-F1DC-544E-AD7F-7A92151042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sz="2200" dirty="0" err="1"/>
              <a:t>Nonspesifik</a:t>
            </a:r>
            <a:r>
              <a:rPr lang="en-US" sz="2200" dirty="0"/>
              <a:t> </a:t>
            </a:r>
            <a:r>
              <a:rPr lang="en-US" sz="2200" dirty="0" err="1"/>
              <a:t>vulvovaginit</a:t>
            </a:r>
            <a:r>
              <a:rPr lang="en-US" sz="2200" dirty="0"/>
              <a:t>, labial </a:t>
            </a:r>
            <a:r>
              <a:rPr lang="en-US" sz="2200" dirty="0" err="1"/>
              <a:t>adezyon</a:t>
            </a:r>
            <a:r>
              <a:rPr lang="en-US" sz="2200" dirty="0"/>
              <a:t>, </a:t>
            </a:r>
            <a:r>
              <a:rPr lang="en-US" sz="2200" dirty="0" err="1"/>
              <a:t>imperfore</a:t>
            </a:r>
            <a:r>
              <a:rPr lang="en-US" sz="2200" dirty="0"/>
              <a:t> </a:t>
            </a:r>
            <a:r>
              <a:rPr lang="en-US" sz="2200" dirty="0" err="1"/>
              <a:t>himen</a:t>
            </a:r>
            <a:r>
              <a:rPr lang="en-US" sz="2200" dirty="0"/>
              <a:t>, liken </a:t>
            </a:r>
            <a:r>
              <a:rPr lang="en-US" sz="2200" dirty="0" err="1"/>
              <a:t>skleroz</a:t>
            </a:r>
            <a:r>
              <a:rPr lang="en-US" sz="2200" dirty="0"/>
              <a:t> </a:t>
            </a:r>
            <a:r>
              <a:rPr lang="en-US" sz="2200" dirty="0" err="1"/>
              <a:t>gibi</a:t>
            </a:r>
            <a:r>
              <a:rPr lang="en-US" sz="2200" dirty="0"/>
              <a:t> </a:t>
            </a:r>
            <a:r>
              <a:rPr lang="en-US" sz="2200" dirty="0" err="1"/>
              <a:t>dermatozlar</a:t>
            </a:r>
            <a:r>
              <a:rPr lang="en-US" sz="2200" dirty="0"/>
              <a:t>, </a:t>
            </a:r>
            <a:r>
              <a:rPr lang="en-US" sz="2200" dirty="0" err="1"/>
              <a:t>üretral</a:t>
            </a:r>
            <a:r>
              <a:rPr lang="en-US" sz="2200" dirty="0"/>
              <a:t> prolapses </a:t>
            </a:r>
            <a:r>
              <a:rPr lang="en-US" sz="2200" dirty="0" err="1"/>
              <a:t>gibi</a:t>
            </a:r>
            <a:r>
              <a:rPr lang="en-US" sz="2200" dirty="0"/>
              <a:t> </a:t>
            </a:r>
            <a:r>
              <a:rPr lang="en-US" sz="2200" dirty="0" err="1"/>
              <a:t>patolojilere</a:t>
            </a:r>
            <a:r>
              <a:rPr lang="en-US" sz="2200" dirty="0"/>
              <a:t> </a:t>
            </a:r>
            <a:r>
              <a:rPr lang="en-US" sz="2200" dirty="0" err="1"/>
              <a:t>sadece</a:t>
            </a:r>
            <a:r>
              <a:rPr lang="en-US" sz="2200" dirty="0"/>
              <a:t> vulvar </a:t>
            </a:r>
            <a:r>
              <a:rPr lang="en-US" sz="2200" dirty="0" err="1"/>
              <a:t>inspeksiyon</a:t>
            </a:r>
            <a:r>
              <a:rPr lang="en-US" sz="2200" dirty="0"/>
              <a:t> ile </a:t>
            </a:r>
            <a:r>
              <a:rPr lang="en-US" sz="2200" dirty="0" err="1"/>
              <a:t>tanı</a:t>
            </a:r>
            <a:r>
              <a:rPr lang="en-US" sz="2200" dirty="0"/>
              <a:t> </a:t>
            </a:r>
            <a:r>
              <a:rPr lang="en-US" sz="2200" dirty="0" err="1"/>
              <a:t>koyulabilmektedir</a:t>
            </a:r>
            <a:r>
              <a:rPr lang="en-US" sz="2200" dirty="0"/>
              <a:t>. </a:t>
            </a:r>
          </a:p>
          <a:p>
            <a:r>
              <a:rPr lang="en-US" sz="2200" dirty="0"/>
              <a:t>Vulvovaginal </a:t>
            </a:r>
            <a:r>
              <a:rPr lang="en-US" sz="2200" dirty="0" err="1"/>
              <a:t>problemler</a:t>
            </a:r>
            <a:r>
              <a:rPr lang="en-US" sz="2200" dirty="0"/>
              <a:t> </a:t>
            </a:r>
            <a:r>
              <a:rPr lang="en-US" sz="2200" dirty="0" err="1"/>
              <a:t>pediatrik</a:t>
            </a:r>
            <a:r>
              <a:rPr lang="en-US" sz="2200" dirty="0"/>
              <a:t> </a:t>
            </a:r>
            <a:r>
              <a:rPr lang="en-US" sz="2200" dirty="0" err="1"/>
              <a:t>jinekoloji</a:t>
            </a:r>
            <a:r>
              <a:rPr lang="en-US" sz="2200" dirty="0"/>
              <a:t> </a:t>
            </a:r>
            <a:r>
              <a:rPr lang="en-US" sz="2200" dirty="0" err="1"/>
              <a:t>polikliniklerine</a:t>
            </a:r>
            <a:r>
              <a:rPr lang="en-US" sz="2200" dirty="0"/>
              <a:t> </a:t>
            </a:r>
            <a:r>
              <a:rPr lang="en-US" sz="2200" dirty="0" err="1"/>
              <a:t>en</a:t>
            </a:r>
            <a:r>
              <a:rPr lang="en-US" sz="2200" dirty="0"/>
              <a:t> </a:t>
            </a:r>
            <a:r>
              <a:rPr lang="en-US" sz="2200" dirty="0" err="1"/>
              <a:t>sık</a:t>
            </a:r>
            <a:r>
              <a:rPr lang="en-US" sz="2200" dirty="0"/>
              <a:t> </a:t>
            </a:r>
            <a:r>
              <a:rPr lang="en-US" sz="2200" dirty="0" err="1"/>
              <a:t>başvuru</a:t>
            </a:r>
            <a:r>
              <a:rPr lang="en-US" sz="2200" dirty="0"/>
              <a:t> </a:t>
            </a:r>
            <a:r>
              <a:rPr lang="en-US" sz="2200" dirty="0" err="1"/>
              <a:t>sebebebi</a:t>
            </a:r>
            <a:endParaRPr lang="en-US" sz="2200" dirty="0"/>
          </a:p>
          <a:p>
            <a:r>
              <a:rPr lang="en-US" sz="2200" dirty="0"/>
              <a:t>Prepubertal </a:t>
            </a:r>
            <a:r>
              <a:rPr lang="en-US" sz="2200" dirty="0" err="1"/>
              <a:t>çocuklarda</a:t>
            </a:r>
            <a:r>
              <a:rPr lang="en-US" sz="2200" dirty="0"/>
              <a:t> </a:t>
            </a:r>
            <a:r>
              <a:rPr lang="en-US" sz="2200" dirty="0" err="1"/>
              <a:t>en</a:t>
            </a:r>
            <a:r>
              <a:rPr lang="en-US" sz="2200" dirty="0"/>
              <a:t> </a:t>
            </a:r>
            <a:r>
              <a:rPr lang="en-US" sz="2200" dirty="0" err="1"/>
              <a:t>sık</a:t>
            </a:r>
            <a:r>
              <a:rPr lang="en-US" sz="2200" dirty="0"/>
              <a:t> </a:t>
            </a:r>
            <a:r>
              <a:rPr lang="en-US" sz="2200" dirty="0" err="1"/>
              <a:t>vulvovaginit</a:t>
            </a:r>
            <a:r>
              <a:rPr lang="en-US" sz="2200" dirty="0"/>
              <a:t> </a:t>
            </a:r>
            <a:r>
              <a:rPr lang="en-US" sz="2200" dirty="0" err="1"/>
              <a:t>nedeni</a:t>
            </a:r>
            <a:r>
              <a:rPr lang="en-US" sz="2200" dirty="0"/>
              <a:t> </a:t>
            </a:r>
            <a:r>
              <a:rPr lang="en-US" sz="2200" dirty="0" err="1"/>
              <a:t>nonspesifik</a:t>
            </a:r>
            <a:r>
              <a:rPr lang="en-US" sz="2200" dirty="0"/>
              <a:t> </a:t>
            </a:r>
            <a:r>
              <a:rPr lang="en-US" sz="2200" dirty="0" err="1"/>
              <a:t>vulvovaginitlerdir</a:t>
            </a:r>
            <a:endParaRPr lang="en-US" sz="2200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09A6732-824C-1648-B62E-534EAA2A81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Content Placeholder 3">
            <a:extLst>
              <a:ext uri="{FF2B5EF4-FFF2-40B4-BE49-F238E27FC236}">
                <a16:creationId xmlns:a16="http://schemas.microsoft.com/office/drawing/2014/main" id="{77759E3C-AD4D-A549-A5D6-00C07397D7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52" y="4586241"/>
            <a:ext cx="5436005" cy="1938884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F469BB96-4C03-410C-8006-1E50671275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5712" y="3895766"/>
            <a:ext cx="5230697" cy="256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7449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58B57-9C01-B54A-B633-BFF62352E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Jİnekolojİk </a:t>
            </a:r>
            <a:r>
              <a:rPr lang="en-US" dirty="0" err="1"/>
              <a:t>muayene</a:t>
            </a:r>
            <a:r>
              <a:rPr lang="en-US" dirty="0"/>
              <a:t> ve </a:t>
            </a:r>
            <a:r>
              <a:rPr lang="en-US" dirty="0" err="1"/>
              <a:t>bulgular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597911-BD2A-0848-9E27-6474779DF8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 anchor="t">
            <a:normAutofit/>
          </a:bodyPr>
          <a:lstStyle/>
          <a:p>
            <a:r>
              <a:rPr lang="en-US" sz="2400" dirty="0"/>
              <a:t>Labial </a:t>
            </a:r>
            <a:r>
              <a:rPr lang="en-US" sz="2400" dirty="0" err="1"/>
              <a:t>adezyon</a:t>
            </a:r>
            <a:endParaRPr lang="en-US" sz="2400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B59D83B5-D954-A840-BFAD-F45052F51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2D8252DC-3172-4CEB-AA16-6C048FF299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1331" y="1999282"/>
            <a:ext cx="2982163" cy="4604644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53144456-0B74-4E7E-9DD2-E99C71FA17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181" y="2592091"/>
            <a:ext cx="5353328" cy="397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4553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1B9C1-6A66-8A41-997D-8708FECA0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vagİnoskopİ</a:t>
            </a:r>
            <a:r>
              <a:rPr lang="en-US" dirty="0"/>
              <a:t>/</a:t>
            </a:r>
            <a:r>
              <a:rPr lang="en-US" dirty="0" err="1"/>
              <a:t>Bİyopsİ</a:t>
            </a:r>
            <a:r>
              <a:rPr lang="en-US" dirty="0"/>
              <a:t>/</a:t>
            </a:r>
            <a:r>
              <a:rPr lang="en-US" dirty="0" err="1"/>
              <a:t>vagİnal</a:t>
            </a:r>
            <a:r>
              <a:rPr lang="en-US" dirty="0"/>
              <a:t> </a:t>
            </a:r>
            <a:r>
              <a:rPr lang="en-US" dirty="0" err="1"/>
              <a:t>ÖRnekleme</a:t>
            </a:r>
            <a:endParaRPr lang="en-US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F06B1F71-1A5D-294A-9194-868B156C8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9ED3E06-625B-B541-9FEE-89AB27DB75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n-CA" sz="2200" dirty="0" err="1"/>
              <a:t>İnatçı</a:t>
            </a:r>
            <a:r>
              <a:rPr lang="en-CA" sz="2200" dirty="0"/>
              <a:t> vaginal </a:t>
            </a:r>
            <a:r>
              <a:rPr lang="en-CA" sz="2200" dirty="0" err="1"/>
              <a:t>akıntı</a:t>
            </a:r>
            <a:r>
              <a:rPr lang="en-CA" sz="2200" dirty="0"/>
              <a:t> </a:t>
            </a:r>
            <a:r>
              <a:rPr lang="en-CA" sz="2200" dirty="0" err="1"/>
              <a:t>veya</a:t>
            </a:r>
            <a:r>
              <a:rPr lang="en-CA" sz="2200" dirty="0"/>
              <a:t> </a:t>
            </a:r>
            <a:r>
              <a:rPr lang="en-CA" sz="2200" dirty="0" err="1"/>
              <a:t>kanama</a:t>
            </a:r>
            <a:r>
              <a:rPr lang="en-CA" sz="2200" dirty="0"/>
              <a:t> </a:t>
            </a:r>
            <a:r>
              <a:rPr lang="en-CA" sz="2200" dirty="0" err="1"/>
              <a:t>şikayeti</a:t>
            </a:r>
            <a:r>
              <a:rPr lang="en-CA" sz="2200" dirty="0"/>
              <a:t> </a:t>
            </a:r>
            <a:r>
              <a:rPr lang="en-CA" sz="2200" dirty="0">
                <a:sym typeface="Wingdings" pitchFamily="2" charset="2"/>
              </a:rPr>
              <a:t></a:t>
            </a:r>
            <a:r>
              <a:rPr lang="en-CA" sz="2200" dirty="0"/>
              <a:t> </a:t>
            </a:r>
            <a:r>
              <a:rPr lang="en-CA" sz="2200" dirty="0" err="1"/>
              <a:t>sedasyon</a:t>
            </a:r>
            <a:r>
              <a:rPr lang="en-CA" sz="2200" dirty="0"/>
              <a:t> </a:t>
            </a:r>
            <a:r>
              <a:rPr lang="en-CA" sz="2200" dirty="0" err="1"/>
              <a:t>veya</a:t>
            </a:r>
            <a:r>
              <a:rPr lang="en-CA" sz="2200" dirty="0"/>
              <a:t> genel </a:t>
            </a:r>
            <a:r>
              <a:rPr lang="en-CA" sz="2200" dirty="0" err="1"/>
              <a:t>anestezi</a:t>
            </a:r>
            <a:r>
              <a:rPr lang="en-CA" sz="2200" dirty="0"/>
              <a:t> </a:t>
            </a:r>
            <a:r>
              <a:rPr lang="en-CA" sz="2200" dirty="0" err="1"/>
              <a:t>altında</a:t>
            </a:r>
            <a:r>
              <a:rPr lang="en-CA" sz="2200" dirty="0"/>
              <a:t> </a:t>
            </a:r>
            <a:r>
              <a:rPr lang="en-CA" sz="2200" dirty="0" err="1"/>
              <a:t>vaginoskopi</a:t>
            </a:r>
            <a:endParaRPr lang="en-CA" sz="2200" dirty="0"/>
          </a:p>
          <a:p>
            <a:r>
              <a:rPr lang="en-CA" sz="2200" dirty="0"/>
              <a:t>Bu </a:t>
            </a:r>
            <a:r>
              <a:rPr lang="en-CA" sz="2200" dirty="0" err="1"/>
              <a:t>yöntem</a:t>
            </a:r>
            <a:r>
              <a:rPr lang="en-CA" sz="2200" dirty="0"/>
              <a:t> ile </a:t>
            </a:r>
            <a:r>
              <a:rPr lang="en-CA" sz="2200" dirty="0" err="1"/>
              <a:t>mevcut</a:t>
            </a:r>
            <a:r>
              <a:rPr lang="en-CA" sz="2200" dirty="0"/>
              <a:t> </a:t>
            </a:r>
            <a:r>
              <a:rPr lang="en-CA" sz="2200" dirty="0" err="1"/>
              <a:t>bir</a:t>
            </a:r>
            <a:r>
              <a:rPr lang="en-CA" sz="2200" dirty="0"/>
              <a:t> </a:t>
            </a:r>
            <a:r>
              <a:rPr lang="en-CA" sz="2200" dirty="0" err="1"/>
              <a:t>yabancı</a:t>
            </a:r>
            <a:r>
              <a:rPr lang="en-CA" sz="2200" dirty="0"/>
              <a:t> </a:t>
            </a:r>
            <a:r>
              <a:rPr lang="en-CA" sz="2200" dirty="0" err="1"/>
              <a:t>cisim</a:t>
            </a:r>
            <a:r>
              <a:rPr lang="en-CA" sz="2200" dirty="0"/>
              <a:t> </a:t>
            </a:r>
            <a:r>
              <a:rPr lang="en-CA" sz="2200" dirty="0" err="1"/>
              <a:t>çıkarılabilmekte</a:t>
            </a:r>
            <a:r>
              <a:rPr lang="en-CA" sz="2200" dirty="0"/>
              <a:t> </a:t>
            </a:r>
            <a:r>
              <a:rPr lang="en-CA" sz="2200" dirty="0" err="1"/>
              <a:t>veya</a:t>
            </a:r>
            <a:r>
              <a:rPr lang="en-CA" sz="2200" dirty="0"/>
              <a:t> </a:t>
            </a:r>
            <a:r>
              <a:rPr lang="en-CA" sz="2200" dirty="0" err="1"/>
              <a:t>saptanan</a:t>
            </a:r>
            <a:r>
              <a:rPr lang="en-CA" sz="2200" dirty="0"/>
              <a:t> </a:t>
            </a:r>
            <a:r>
              <a:rPr lang="en-CA" sz="2200" dirty="0" err="1"/>
              <a:t>bir</a:t>
            </a:r>
            <a:r>
              <a:rPr lang="en-CA" sz="2200" dirty="0"/>
              <a:t> </a:t>
            </a:r>
            <a:r>
              <a:rPr lang="en-CA" sz="2200" dirty="0" err="1"/>
              <a:t>lezyondan</a:t>
            </a:r>
            <a:r>
              <a:rPr lang="en-CA" sz="2200" dirty="0"/>
              <a:t> </a:t>
            </a:r>
            <a:r>
              <a:rPr lang="en-CA" sz="2200" dirty="0" err="1"/>
              <a:t>biyopsi</a:t>
            </a:r>
            <a:r>
              <a:rPr lang="en-CA" sz="2200" dirty="0"/>
              <a:t> </a:t>
            </a:r>
          </a:p>
          <a:p>
            <a:r>
              <a:rPr lang="en-CA" sz="2200" dirty="0" err="1"/>
              <a:t>Vulvada</a:t>
            </a:r>
            <a:r>
              <a:rPr lang="en-CA" sz="2200" dirty="0"/>
              <a:t> </a:t>
            </a:r>
            <a:r>
              <a:rPr lang="en-CA" sz="2200" dirty="0" err="1"/>
              <a:t>klinik</a:t>
            </a:r>
            <a:r>
              <a:rPr lang="en-CA" sz="2200" dirty="0"/>
              <a:t> </a:t>
            </a:r>
            <a:r>
              <a:rPr lang="en-CA" sz="2200" dirty="0" err="1"/>
              <a:t>olarak</a:t>
            </a:r>
            <a:r>
              <a:rPr lang="en-CA" sz="2200" dirty="0"/>
              <a:t> </a:t>
            </a:r>
            <a:r>
              <a:rPr lang="en-CA" sz="2200" dirty="0" err="1"/>
              <a:t>tanı</a:t>
            </a:r>
            <a:r>
              <a:rPr lang="en-CA" sz="2200" dirty="0"/>
              <a:t> </a:t>
            </a:r>
            <a:r>
              <a:rPr lang="en-CA" sz="2200" dirty="0" err="1"/>
              <a:t>koyulamayan</a:t>
            </a:r>
            <a:r>
              <a:rPr lang="en-CA" sz="2200" dirty="0"/>
              <a:t> </a:t>
            </a:r>
            <a:r>
              <a:rPr lang="en-CA" sz="2200" dirty="0" err="1"/>
              <a:t>bir</a:t>
            </a:r>
            <a:r>
              <a:rPr lang="en-CA" sz="2200" dirty="0"/>
              <a:t> </a:t>
            </a:r>
            <a:r>
              <a:rPr lang="en-CA" sz="2200" dirty="0" err="1"/>
              <a:t>lezyonun</a:t>
            </a:r>
            <a:r>
              <a:rPr lang="en-CA" sz="2200" dirty="0"/>
              <a:t> </a:t>
            </a:r>
            <a:r>
              <a:rPr lang="en-CA" sz="2200" dirty="0" err="1"/>
              <a:t>varlığında</a:t>
            </a:r>
            <a:r>
              <a:rPr lang="en-CA" sz="2200" dirty="0"/>
              <a:t>, </a:t>
            </a:r>
            <a:r>
              <a:rPr lang="en-CA" sz="2200" dirty="0" err="1"/>
              <a:t>genellikle</a:t>
            </a:r>
            <a:r>
              <a:rPr lang="en-CA" sz="2200" dirty="0"/>
              <a:t> </a:t>
            </a:r>
            <a:r>
              <a:rPr lang="en-CA" sz="2200" dirty="0" err="1"/>
              <a:t>sedasyon</a:t>
            </a:r>
            <a:r>
              <a:rPr lang="en-CA" sz="2200" dirty="0"/>
              <a:t>/GAA </a:t>
            </a:r>
            <a:r>
              <a:rPr lang="en-CA" sz="2200" dirty="0" err="1"/>
              <a:t>biyopsi</a:t>
            </a:r>
            <a:endParaRPr lang="en-CA" sz="2200" dirty="0"/>
          </a:p>
          <a:p>
            <a:r>
              <a:rPr lang="en-CA" sz="2200" dirty="0"/>
              <a:t>Vaginal kültür </a:t>
            </a:r>
            <a:r>
              <a:rPr lang="en-CA" sz="2200" dirty="0" err="1"/>
              <a:t>alınması</a:t>
            </a:r>
            <a:r>
              <a:rPr lang="en-CA" sz="2200" dirty="0"/>
              <a:t>:  </a:t>
            </a:r>
            <a:r>
              <a:rPr lang="en-CA" sz="2200" dirty="0" err="1"/>
              <a:t>çocuk</a:t>
            </a:r>
            <a:r>
              <a:rPr lang="en-CA" sz="2200" dirty="0"/>
              <a:t> ve </a:t>
            </a:r>
            <a:r>
              <a:rPr lang="en-CA" sz="2200" dirty="0" err="1"/>
              <a:t>genç</a:t>
            </a:r>
            <a:r>
              <a:rPr lang="en-CA" sz="2200" dirty="0"/>
              <a:t> </a:t>
            </a:r>
            <a:r>
              <a:rPr lang="en-CA" sz="2200" dirty="0" err="1"/>
              <a:t>ergenlerde</a:t>
            </a:r>
            <a:r>
              <a:rPr lang="en-CA" sz="2200" dirty="0"/>
              <a:t> </a:t>
            </a:r>
            <a:r>
              <a:rPr lang="en-CA" sz="2200" dirty="0" err="1"/>
              <a:t>himen</a:t>
            </a:r>
            <a:r>
              <a:rPr lang="en-CA" sz="2200" dirty="0"/>
              <a:t> </a:t>
            </a:r>
            <a:r>
              <a:rPr lang="en-CA" sz="2200" dirty="0" err="1"/>
              <a:t>çok</a:t>
            </a:r>
            <a:r>
              <a:rPr lang="en-CA" sz="2200" dirty="0"/>
              <a:t> </a:t>
            </a:r>
            <a:r>
              <a:rPr lang="en-CA" sz="2200" dirty="0" err="1"/>
              <a:t>sensitif</a:t>
            </a:r>
            <a:r>
              <a:rPr lang="en-CA" sz="2200" dirty="0"/>
              <a:t>!</a:t>
            </a:r>
            <a:endParaRPr lang="en-US" sz="2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604101A-A4EC-8A44-9FED-9FB787384D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4035" y="4391192"/>
            <a:ext cx="3217380" cy="23627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377B022-140A-D44D-8CB6-356C32A233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788" y="4925155"/>
            <a:ext cx="3070974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3308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A96BD-3D53-2545-A641-A83242774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Jİnekolojİk </a:t>
            </a:r>
            <a:r>
              <a:rPr lang="en-US" dirty="0" err="1"/>
              <a:t>muayene</a:t>
            </a:r>
            <a:r>
              <a:rPr lang="en-US" dirty="0"/>
              <a:t> ve </a:t>
            </a:r>
            <a:r>
              <a:rPr lang="en-US" dirty="0" err="1"/>
              <a:t>bulgular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67BB1F-9249-B547-AAFD-279F94649D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sz="2400" dirty="0" err="1"/>
              <a:t>Spekulum</a:t>
            </a:r>
            <a:r>
              <a:rPr lang="en-US" sz="2400" dirty="0"/>
              <a:t> </a:t>
            </a:r>
            <a:r>
              <a:rPr lang="en-US" sz="2400" dirty="0" err="1"/>
              <a:t>muayenesi</a:t>
            </a:r>
            <a:r>
              <a:rPr lang="en-US" sz="2400" dirty="0"/>
              <a:t>: Graves, Pederson, Child, Huffman</a:t>
            </a:r>
          </a:p>
          <a:p>
            <a:r>
              <a:rPr lang="en-CA" sz="2400" dirty="0" err="1"/>
              <a:t>Bimanuel</a:t>
            </a:r>
            <a:r>
              <a:rPr lang="en-CA" sz="2400" dirty="0"/>
              <a:t> </a:t>
            </a:r>
            <a:r>
              <a:rPr lang="en-CA" sz="2400" dirty="0" err="1"/>
              <a:t>rekto</a:t>
            </a:r>
            <a:r>
              <a:rPr lang="en-CA" sz="2400" dirty="0"/>
              <a:t>/</a:t>
            </a:r>
            <a:r>
              <a:rPr lang="en-CA" sz="2400" dirty="0" err="1"/>
              <a:t>vajinoabdominal</a:t>
            </a:r>
            <a:r>
              <a:rPr lang="en-CA" sz="2400" dirty="0"/>
              <a:t> </a:t>
            </a:r>
            <a:r>
              <a:rPr lang="en-CA" sz="2400" dirty="0" err="1"/>
              <a:t>muayene</a:t>
            </a:r>
            <a:r>
              <a:rPr lang="en-CA" sz="2400" dirty="0"/>
              <a:t>: </a:t>
            </a:r>
            <a:r>
              <a:rPr lang="en-CA" sz="2400" dirty="0" err="1"/>
              <a:t>servikal</a:t>
            </a:r>
            <a:r>
              <a:rPr lang="en-CA" sz="2400" dirty="0"/>
              <a:t>/vaginal </a:t>
            </a:r>
            <a:r>
              <a:rPr lang="en-CA" sz="2400" dirty="0" err="1"/>
              <a:t>bir</a:t>
            </a:r>
            <a:r>
              <a:rPr lang="en-CA" sz="2400" dirty="0"/>
              <a:t> </a:t>
            </a:r>
            <a:r>
              <a:rPr lang="en-CA" sz="2400" dirty="0" err="1"/>
              <a:t>kitlenin</a:t>
            </a:r>
            <a:r>
              <a:rPr lang="en-CA" sz="2400" dirty="0"/>
              <a:t> </a:t>
            </a:r>
            <a:r>
              <a:rPr lang="en-CA" sz="2400" dirty="0" err="1"/>
              <a:t>palpe</a:t>
            </a:r>
            <a:r>
              <a:rPr lang="en-CA" sz="2400" dirty="0"/>
              <a:t> </a:t>
            </a:r>
            <a:r>
              <a:rPr lang="en-CA" sz="2400" dirty="0" err="1"/>
              <a:t>edilmesi</a:t>
            </a:r>
            <a:r>
              <a:rPr lang="en-CA" sz="2400" dirty="0"/>
              <a:t>, </a:t>
            </a:r>
            <a:r>
              <a:rPr lang="en-CA" sz="2400" dirty="0" err="1"/>
              <a:t>hematokolpos</a:t>
            </a:r>
            <a:r>
              <a:rPr lang="en-CA" sz="2400" dirty="0"/>
              <a:t> </a:t>
            </a:r>
            <a:r>
              <a:rPr lang="en-CA" sz="2400" dirty="0" err="1"/>
              <a:t>varlığında</a:t>
            </a:r>
            <a:r>
              <a:rPr lang="en-CA" sz="2400" dirty="0"/>
              <a:t> </a:t>
            </a:r>
            <a:r>
              <a:rPr lang="en-CA" sz="2400" dirty="0" err="1"/>
              <a:t>obstrüksiyonun</a:t>
            </a:r>
            <a:r>
              <a:rPr lang="en-CA" sz="2400" dirty="0"/>
              <a:t> </a:t>
            </a:r>
            <a:r>
              <a:rPr lang="en-CA" sz="2400" dirty="0" err="1"/>
              <a:t>seviyesinin</a:t>
            </a:r>
            <a:r>
              <a:rPr lang="en-CA" sz="2400" dirty="0"/>
              <a:t> </a:t>
            </a:r>
            <a:r>
              <a:rPr lang="en-CA" sz="2400" dirty="0" err="1"/>
              <a:t>tespit</a:t>
            </a:r>
            <a:r>
              <a:rPr lang="en-CA" sz="2400" dirty="0"/>
              <a:t> </a:t>
            </a:r>
            <a:r>
              <a:rPr lang="en-CA" sz="2400" dirty="0" err="1"/>
              <a:t>edilmesi</a:t>
            </a:r>
            <a:endParaRPr lang="en-US" sz="2400" dirty="0"/>
          </a:p>
          <a:p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4B6D0F12-1E64-074B-9415-8EC92DB312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C073CFB4-D216-4C99-9CED-EE64DF69AE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248" y="3498742"/>
            <a:ext cx="9428712" cy="302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8315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09303-6739-7745-88C4-2EE217C9E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Ek </a:t>
            </a:r>
            <a:r>
              <a:rPr lang="en-US" dirty="0" err="1"/>
              <a:t>değerlendİrme</a:t>
            </a:r>
            <a:r>
              <a:rPr lang="en-US" dirty="0"/>
              <a:t> ve </a:t>
            </a:r>
            <a:r>
              <a:rPr lang="en-US" dirty="0" err="1"/>
              <a:t>tetkİkler</a:t>
            </a:r>
            <a:endParaRPr lang="en-US" dirty="0"/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B397A4A1-8233-A447-AB2D-A5746A8ED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741D774-6876-6248-BF4A-183D95CDBFE5}"/>
              </a:ext>
            </a:extLst>
          </p:cNvPr>
          <p:cNvCxnSpPr/>
          <p:nvPr/>
        </p:nvCxnSpPr>
        <p:spPr>
          <a:xfrm>
            <a:off x="10220627" y="2228045"/>
            <a:ext cx="0" cy="3606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7EBDF14-B0C5-224A-9269-1CF394237303}"/>
              </a:ext>
            </a:extLst>
          </p:cNvPr>
          <p:cNvGrpSpPr/>
          <p:nvPr/>
        </p:nvGrpSpPr>
        <p:grpSpPr>
          <a:xfrm>
            <a:off x="155590" y="2077767"/>
            <a:ext cx="11676219" cy="4693147"/>
            <a:chOff x="155590" y="2044463"/>
            <a:chExt cx="11676219" cy="4693147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56CD736-D91A-DF4D-AEC9-EB3741BABB3A}"/>
                </a:ext>
              </a:extLst>
            </p:cNvPr>
            <p:cNvGrpSpPr/>
            <p:nvPr/>
          </p:nvGrpSpPr>
          <p:grpSpPr>
            <a:xfrm>
              <a:off x="155590" y="2044463"/>
              <a:ext cx="11676219" cy="4693147"/>
              <a:chOff x="-288646" y="2005827"/>
              <a:chExt cx="11676219" cy="4693147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CB1A2F1-95DE-E74A-AAE5-F6BFDAA81C52}"/>
                  </a:ext>
                </a:extLst>
              </p:cNvPr>
              <p:cNvSpPr txBox="1"/>
              <p:nvPr/>
            </p:nvSpPr>
            <p:spPr>
              <a:xfrm>
                <a:off x="5910613" y="2005827"/>
                <a:ext cx="1838966" cy="36933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Primer </a:t>
                </a:r>
                <a:r>
                  <a:rPr lang="en-US" dirty="0" err="1"/>
                  <a:t>Amenore</a:t>
                </a:r>
                <a:r>
                  <a:rPr lang="en-US" dirty="0"/>
                  <a:t> </a:t>
                </a: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C9C4E1C-54CC-D740-88CE-A12EE4FC967E}"/>
                  </a:ext>
                </a:extLst>
              </p:cNvPr>
              <p:cNvSpPr txBox="1"/>
              <p:nvPr/>
            </p:nvSpPr>
            <p:spPr>
              <a:xfrm>
                <a:off x="1833694" y="2701618"/>
                <a:ext cx="2945037" cy="36933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Pubertal </a:t>
                </a:r>
                <a:r>
                  <a:rPr lang="en-US" dirty="0" err="1"/>
                  <a:t>gelişim</a:t>
                </a:r>
                <a:r>
                  <a:rPr lang="en-US" dirty="0"/>
                  <a:t> yok </a:t>
                </a:r>
                <a:r>
                  <a:rPr lang="en-US" dirty="0" err="1"/>
                  <a:t>veya</a:t>
                </a:r>
                <a:r>
                  <a:rPr lang="en-US" dirty="0"/>
                  <a:t> </a:t>
                </a:r>
                <a:r>
                  <a:rPr lang="en-US" dirty="0" err="1"/>
                  <a:t>geri</a:t>
                </a:r>
                <a:endParaRPr lang="en-US" dirty="0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39C8176-3912-C940-B9BA-E548AE1AB284}"/>
                  </a:ext>
                </a:extLst>
              </p:cNvPr>
              <p:cNvSpPr txBox="1"/>
              <p:nvPr/>
            </p:nvSpPr>
            <p:spPr>
              <a:xfrm>
                <a:off x="8707125" y="2698673"/>
                <a:ext cx="2138534" cy="36933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Pubertal </a:t>
                </a:r>
                <a:r>
                  <a:rPr lang="en-US" dirty="0" err="1"/>
                  <a:t>gelişim</a:t>
                </a:r>
                <a:r>
                  <a:rPr lang="en-US" dirty="0"/>
                  <a:t> tam 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39E530C-8F1B-8D4F-AB10-D747E56D0CBD}"/>
                  </a:ext>
                </a:extLst>
              </p:cNvPr>
              <p:cNvSpPr txBox="1"/>
              <p:nvPr/>
            </p:nvSpPr>
            <p:spPr>
              <a:xfrm>
                <a:off x="2291031" y="3547919"/>
                <a:ext cx="2030364" cy="64633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 err="1"/>
                  <a:t>Jinekolojik</a:t>
                </a:r>
                <a:r>
                  <a:rPr lang="en-US" dirty="0"/>
                  <a:t> </a:t>
                </a:r>
                <a:r>
                  <a:rPr lang="en-US" dirty="0" err="1"/>
                  <a:t>muayene</a:t>
                </a:r>
                <a:endParaRPr lang="en-US" dirty="0"/>
              </a:p>
              <a:p>
                <a:pPr algn="ctr"/>
                <a:r>
                  <a:rPr lang="en-US" dirty="0"/>
                  <a:t>Spot </a:t>
                </a:r>
                <a:r>
                  <a:rPr lang="en-US" dirty="0" err="1"/>
                  <a:t>hormon</a:t>
                </a:r>
                <a:r>
                  <a:rPr lang="en-US" dirty="0"/>
                  <a:t> </a:t>
                </a:r>
                <a:r>
                  <a:rPr lang="en-US" dirty="0" err="1"/>
                  <a:t>profili</a:t>
                </a:r>
                <a:endParaRPr lang="en-US" dirty="0"/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874D074-6889-4842-9CB1-E408B109A2F8}"/>
                  </a:ext>
                </a:extLst>
              </p:cNvPr>
              <p:cNvSpPr txBox="1"/>
              <p:nvPr/>
            </p:nvSpPr>
            <p:spPr>
              <a:xfrm>
                <a:off x="323826" y="4928480"/>
                <a:ext cx="1967205" cy="64633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 err="1"/>
                  <a:t>Hipergonadotropik</a:t>
                </a:r>
                <a:endParaRPr lang="en-US" dirty="0"/>
              </a:p>
              <a:p>
                <a:pPr algn="ctr"/>
                <a:r>
                  <a:rPr lang="en-US" dirty="0" err="1"/>
                  <a:t>hipogonadizm</a:t>
                </a:r>
                <a:r>
                  <a:rPr lang="en-US" dirty="0"/>
                  <a:t> 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E3811AE7-67D6-354B-BE66-A7C021B5063D}"/>
                      </a:ext>
                    </a:extLst>
                  </p:cNvPr>
                  <p:cNvSpPr txBox="1"/>
                  <p:nvPr/>
                </p:nvSpPr>
                <p:spPr>
                  <a:xfrm>
                    <a:off x="8723859" y="3728151"/>
                    <a:ext cx="2105064" cy="1200329"/>
                  </a:xfrm>
                  <a:prstGeom prst="rect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solidFill>
                      <a:schemeClr val="accent1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 w="165100" prst="coolSlant"/>
                  </a:sp3d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dirty="0"/>
                      <a:t>Jinekolojik </a:t>
                    </a:r>
                    <a:r>
                      <a:rPr lang="en-US" dirty="0" err="1"/>
                      <a:t>muayene</a:t>
                    </a:r>
                    <a:r>
                      <a:rPr lang="en-US" dirty="0"/>
                      <a:t> </a:t>
                    </a:r>
                  </a:p>
                  <a:p>
                    <a:pPr algn="ctr"/>
                    <a:r>
                      <a:rPr lang="en-US" dirty="0" err="1"/>
                      <a:t>Pelvik</a:t>
                    </a:r>
                    <a:r>
                      <a:rPr lang="en-US" dirty="0"/>
                      <a:t> </a:t>
                    </a:r>
                    <a:r>
                      <a:rPr lang="en-US" dirty="0" err="1"/>
                      <a:t>görüntüleme</a:t>
                    </a:r>
                    <a:endParaRPr lang="en-US" dirty="0"/>
                  </a:p>
                  <a:p>
                    <a:pPr algn="ctr"/>
                    <a:r>
                      <a:rPr lang="en-US" dirty="0"/>
                      <a:t>Spot </a:t>
                    </a:r>
                    <a:r>
                      <a:rPr lang="en-US" dirty="0" err="1"/>
                      <a:t>hormon</a:t>
                    </a:r>
                    <a:r>
                      <a:rPr lang="en-US" dirty="0"/>
                      <a:t> </a:t>
                    </a:r>
                    <a:r>
                      <a:rPr lang="en-US" dirty="0" err="1"/>
                      <a:t>profili</a:t>
                    </a:r>
                    <a:endParaRPr lang="en-US" dirty="0"/>
                  </a:p>
                  <a:p>
                    <a:pPr algn="ctr"/>
                    <a14:m>
                      <m:oMath xmlns:m="http://schemas.openxmlformats.org/officeDocument/2006/math"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±</m:t>
                        </m:r>
                        <m:r>
                          <a:rPr lang="tr-T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oMath>
                    </a14:m>
                    <a:r>
                      <a:rPr lang="en-US" dirty="0" err="1"/>
                      <a:t>karyotip</a:t>
                    </a:r>
                    <a:r>
                      <a:rPr lang="en-US" dirty="0"/>
                      <a:t> </a:t>
                    </a:r>
                    <a:r>
                      <a:rPr lang="en-US" dirty="0" err="1"/>
                      <a:t>analizi</a:t>
                    </a:r>
                    <a:endParaRPr lang="en-US" dirty="0"/>
                  </a:p>
                </p:txBody>
              </p:sp>
            </mc:Choice>
            <mc:Fallback xmlns="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E3811AE7-67D6-354B-BE66-A7C021B5063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23859" y="3728151"/>
                    <a:ext cx="2105064" cy="120032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l="-592" b="-4082"/>
                    </a:stretch>
                  </a:blipFill>
                  <a:ln>
                    <a:solidFill>
                      <a:schemeClr val="accent1"/>
                    </a:solidFill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1923CE2-139C-D94A-BCA8-9A8266CDE08F}"/>
                  </a:ext>
                </a:extLst>
              </p:cNvPr>
              <p:cNvSpPr txBox="1"/>
              <p:nvPr/>
            </p:nvSpPr>
            <p:spPr>
              <a:xfrm>
                <a:off x="-288646" y="6052643"/>
                <a:ext cx="3192157" cy="64633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KT/RT/</a:t>
                </a:r>
                <a:r>
                  <a:rPr lang="en-US" dirty="0" err="1"/>
                  <a:t>ovaryan</a:t>
                </a:r>
                <a:r>
                  <a:rPr lang="en-US" dirty="0"/>
                  <a:t> </a:t>
                </a:r>
                <a:r>
                  <a:rPr lang="en-US" dirty="0" err="1"/>
                  <a:t>cerrrahi</a:t>
                </a:r>
                <a:r>
                  <a:rPr lang="en-US" dirty="0"/>
                  <a:t> öyküsü </a:t>
                </a:r>
              </a:p>
              <a:p>
                <a:pPr algn="ctr"/>
                <a:r>
                  <a:rPr lang="en-US" dirty="0" err="1"/>
                  <a:t>Karyotip</a:t>
                </a:r>
                <a:r>
                  <a:rPr lang="en-US" dirty="0"/>
                  <a:t> </a:t>
                </a:r>
                <a:r>
                  <a:rPr lang="en-US" dirty="0" err="1"/>
                  <a:t>analizi</a:t>
                </a:r>
                <a:endParaRPr lang="en-US" dirty="0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9D179BC-71FC-4C47-8A80-AE1B24800DE3}"/>
                  </a:ext>
                </a:extLst>
              </p:cNvPr>
              <p:cNvSpPr txBox="1"/>
              <p:nvPr/>
            </p:nvSpPr>
            <p:spPr>
              <a:xfrm>
                <a:off x="4126237" y="6052643"/>
                <a:ext cx="2093843" cy="36933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 err="1"/>
                  <a:t>Kranial</a:t>
                </a:r>
                <a:r>
                  <a:rPr lang="en-US" dirty="0"/>
                  <a:t> </a:t>
                </a:r>
                <a:r>
                  <a:rPr lang="en-US" dirty="0" err="1"/>
                  <a:t>görüntüleme</a:t>
                </a:r>
                <a:endParaRPr lang="en-US" dirty="0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FF00FC4-AAD1-7A4E-A587-45800F3570C9}"/>
                  </a:ext>
                </a:extLst>
              </p:cNvPr>
              <p:cNvSpPr txBox="1"/>
              <p:nvPr/>
            </p:nvSpPr>
            <p:spPr>
              <a:xfrm>
                <a:off x="8165216" y="5575771"/>
                <a:ext cx="3222357" cy="92333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Müllerian agenezi</a:t>
                </a:r>
              </a:p>
              <a:p>
                <a:pPr algn="ctr"/>
                <a:r>
                  <a:rPr lang="en-US" dirty="0" err="1"/>
                  <a:t>Testiküler</a:t>
                </a:r>
                <a:r>
                  <a:rPr lang="en-US" dirty="0"/>
                  <a:t> </a:t>
                </a:r>
                <a:r>
                  <a:rPr lang="en-US" dirty="0" err="1"/>
                  <a:t>feminizasyon</a:t>
                </a:r>
                <a:r>
                  <a:rPr lang="en-US" dirty="0"/>
                  <a:t> </a:t>
                </a:r>
              </a:p>
              <a:p>
                <a:pPr algn="ctr"/>
                <a:r>
                  <a:rPr lang="en-US" dirty="0" err="1"/>
                  <a:t>Obstrüktif</a:t>
                </a:r>
                <a:r>
                  <a:rPr lang="en-US" dirty="0"/>
                  <a:t> </a:t>
                </a:r>
                <a:r>
                  <a:rPr lang="en-US" dirty="0" err="1"/>
                  <a:t>mülleryan</a:t>
                </a:r>
                <a:r>
                  <a:rPr lang="en-US" dirty="0"/>
                  <a:t> </a:t>
                </a:r>
                <a:r>
                  <a:rPr lang="en-US" dirty="0" err="1"/>
                  <a:t>anomaliler</a:t>
                </a:r>
                <a:endParaRPr lang="en-US" dirty="0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F0C9C99-0096-FA4F-93D7-F0CDD032531E}"/>
                  </a:ext>
                </a:extLst>
              </p:cNvPr>
              <p:cNvSpPr txBox="1"/>
              <p:nvPr/>
            </p:nvSpPr>
            <p:spPr>
              <a:xfrm>
                <a:off x="4227225" y="4928481"/>
                <a:ext cx="1891865" cy="64633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 err="1"/>
                  <a:t>Hipogonadotropik</a:t>
                </a:r>
                <a:endParaRPr lang="en-US" dirty="0"/>
              </a:p>
              <a:p>
                <a:pPr algn="ctr"/>
                <a:r>
                  <a:rPr lang="en-US" dirty="0" err="1"/>
                  <a:t>hipogonadizm</a:t>
                </a:r>
                <a:r>
                  <a:rPr lang="en-US" dirty="0"/>
                  <a:t> </a:t>
                </a:r>
              </a:p>
            </p:txBody>
          </p:sp>
        </p:grp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0E73FDD-B947-1D4E-A65A-59BD05B5BFF3}"/>
                </a:ext>
              </a:extLst>
            </p:cNvPr>
            <p:cNvCxnSpPr>
              <a:stCxn id="4" idx="1"/>
            </p:cNvCxnSpPr>
            <p:nvPr/>
          </p:nvCxnSpPr>
          <p:spPr>
            <a:xfrm flipH="1" flipV="1">
              <a:off x="3786389" y="2228045"/>
              <a:ext cx="2568460" cy="10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9B33F29-73AA-1D41-AD41-2D5D1D5B0C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93815" y="2228974"/>
              <a:ext cx="20268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0610DD5E-38C8-FA41-98B7-02BA81AF91C3}"/>
                </a:ext>
              </a:extLst>
            </p:cNvPr>
            <p:cNvCxnSpPr/>
            <p:nvPr/>
          </p:nvCxnSpPr>
          <p:spPr>
            <a:xfrm>
              <a:off x="3786389" y="2228045"/>
              <a:ext cx="0" cy="3992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29216FA7-3ADC-3542-800A-AE98A83E9608}"/>
                </a:ext>
              </a:extLst>
            </p:cNvPr>
            <p:cNvCxnSpPr/>
            <p:nvPr/>
          </p:nvCxnSpPr>
          <p:spPr>
            <a:xfrm>
              <a:off x="3779950" y="3106641"/>
              <a:ext cx="0" cy="3992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87991121-252D-5D44-B15E-145C3B8DE357}"/>
                </a:ext>
              </a:extLst>
            </p:cNvPr>
            <p:cNvCxnSpPr>
              <a:cxnSpLocks/>
            </p:cNvCxnSpPr>
            <p:nvPr/>
          </p:nvCxnSpPr>
          <p:spPr>
            <a:xfrm>
              <a:off x="1751664" y="3909720"/>
              <a:ext cx="0" cy="93273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747E8BF6-6DE2-704B-86B6-8A6387A4DB00}"/>
                </a:ext>
              </a:extLst>
            </p:cNvPr>
            <p:cNvCxnSpPr>
              <a:cxnSpLocks/>
            </p:cNvCxnSpPr>
            <p:nvPr/>
          </p:nvCxnSpPr>
          <p:spPr>
            <a:xfrm>
              <a:off x="5630273" y="3909720"/>
              <a:ext cx="0" cy="93273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C906CF26-6193-8D47-A055-6112F7644324}"/>
                </a:ext>
              </a:extLst>
            </p:cNvPr>
            <p:cNvCxnSpPr/>
            <p:nvPr/>
          </p:nvCxnSpPr>
          <p:spPr>
            <a:xfrm>
              <a:off x="1751664" y="5613447"/>
              <a:ext cx="0" cy="3992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460968B1-F7AC-FC47-A52E-4CC316F3E7F9}"/>
                </a:ext>
              </a:extLst>
            </p:cNvPr>
            <p:cNvCxnSpPr/>
            <p:nvPr/>
          </p:nvCxnSpPr>
          <p:spPr>
            <a:xfrm>
              <a:off x="5615247" y="5613447"/>
              <a:ext cx="0" cy="3992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243A1154-CAB1-ED4E-9126-719157FC23C7}"/>
                </a:ext>
              </a:extLst>
            </p:cNvPr>
            <p:cNvCxnSpPr>
              <a:cxnSpLocks/>
            </p:cNvCxnSpPr>
            <p:nvPr/>
          </p:nvCxnSpPr>
          <p:spPr>
            <a:xfrm>
              <a:off x="10220627" y="4967116"/>
              <a:ext cx="0" cy="53216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959D3B84-0A64-A747-AF8B-041D0AD5F017}"/>
                </a:ext>
              </a:extLst>
            </p:cNvPr>
            <p:cNvCxnSpPr>
              <a:cxnSpLocks/>
            </p:cNvCxnSpPr>
            <p:nvPr/>
          </p:nvCxnSpPr>
          <p:spPr>
            <a:xfrm>
              <a:off x="10220627" y="3121665"/>
              <a:ext cx="0" cy="46489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A0FCCADD-7ED7-0840-8453-7F9C99BC91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51664" y="3910804"/>
              <a:ext cx="9456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97212B1-B238-DE42-98DE-6AEE7ED169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65632" y="3909720"/>
              <a:ext cx="84961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662490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29C02-445A-B84B-A35E-C9175593D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Ek </a:t>
            </a:r>
            <a:r>
              <a:rPr lang="en-US" dirty="0" err="1"/>
              <a:t>değerlendİrme</a:t>
            </a:r>
            <a:r>
              <a:rPr lang="en-US" dirty="0"/>
              <a:t> ve </a:t>
            </a:r>
            <a:r>
              <a:rPr lang="en-US" dirty="0" err="1"/>
              <a:t>tetkİkler</a:t>
            </a:r>
            <a:endParaRPr lang="en-US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B2B21282-FE8F-CC4A-B9A8-9996515CC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9B5FA5CE-A40D-A347-A3BB-71E05CC2EE49}"/>
              </a:ext>
            </a:extLst>
          </p:cNvPr>
          <p:cNvGrpSpPr/>
          <p:nvPr/>
        </p:nvGrpSpPr>
        <p:grpSpPr>
          <a:xfrm>
            <a:off x="264016" y="2057506"/>
            <a:ext cx="11706556" cy="4485574"/>
            <a:chOff x="264016" y="2057506"/>
            <a:chExt cx="11706556" cy="448557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B86F844-FD56-9946-8C29-02D1B5E5A7B8}"/>
                </a:ext>
              </a:extLst>
            </p:cNvPr>
            <p:cNvGrpSpPr/>
            <p:nvPr/>
          </p:nvGrpSpPr>
          <p:grpSpPr>
            <a:xfrm>
              <a:off x="264016" y="2057506"/>
              <a:ext cx="11706556" cy="4485574"/>
              <a:chOff x="264016" y="2057506"/>
              <a:chExt cx="11706556" cy="4485574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6AE3F2D-20BC-C74D-9A92-7ECA460E5E4E}"/>
                  </a:ext>
                </a:extLst>
              </p:cNvPr>
              <p:cNvSpPr txBox="1"/>
              <p:nvPr/>
            </p:nvSpPr>
            <p:spPr>
              <a:xfrm>
                <a:off x="5841166" y="2057506"/>
                <a:ext cx="1988750" cy="36933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rtlCol="0">
                <a:spAutoFit/>
              </a:bodyPr>
              <a:lstStyle/>
              <a:p>
                <a:r>
                  <a:rPr lang="en-US" dirty="0" err="1"/>
                  <a:t>Sekonder</a:t>
                </a:r>
                <a:r>
                  <a:rPr lang="en-US" dirty="0"/>
                  <a:t> </a:t>
                </a:r>
                <a:r>
                  <a:rPr lang="en-US" dirty="0" err="1"/>
                  <a:t>Amenore</a:t>
                </a:r>
                <a:endParaRPr lang="en-US" dirty="0"/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7F662E4-C550-2244-A7D5-C2C900BFBA49}"/>
                  </a:ext>
                </a:extLst>
              </p:cNvPr>
              <p:cNvSpPr txBox="1"/>
              <p:nvPr/>
            </p:nvSpPr>
            <p:spPr>
              <a:xfrm>
                <a:off x="5900830" y="2975355"/>
                <a:ext cx="1869423" cy="36933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rtlCol="0">
                <a:spAutoFit/>
              </a:bodyPr>
              <a:lstStyle/>
              <a:p>
                <a:r>
                  <a:rPr lang="en-US" dirty="0" err="1"/>
                  <a:t>Gebelik</a:t>
                </a:r>
                <a:r>
                  <a:rPr lang="en-US" dirty="0"/>
                  <a:t> </a:t>
                </a:r>
                <a:r>
                  <a:rPr lang="en-US" dirty="0" err="1"/>
                  <a:t>dışlanmalı</a:t>
                </a:r>
                <a:endParaRPr lang="en-US" dirty="0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D2EE6C9-BEC3-CA4C-8E9A-D586CF090543}"/>
                  </a:ext>
                </a:extLst>
              </p:cNvPr>
              <p:cNvSpPr txBox="1"/>
              <p:nvPr/>
            </p:nvSpPr>
            <p:spPr>
              <a:xfrm>
                <a:off x="1644939" y="4044317"/>
                <a:ext cx="3417602" cy="36933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rtlCol="0">
                <a:spAutoFit/>
              </a:bodyPr>
              <a:lstStyle/>
              <a:p>
                <a:r>
                  <a:rPr lang="en-US" dirty="0" err="1"/>
                  <a:t>Progesteron</a:t>
                </a:r>
                <a:r>
                  <a:rPr lang="en-US" dirty="0"/>
                  <a:t> </a:t>
                </a:r>
                <a:r>
                  <a:rPr lang="en-US" dirty="0" err="1"/>
                  <a:t>çekilme</a:t>
                </a:r>
                <a:r>
                  <a:rPr lang="en-US" dirty="0"/>
                  <a:t> </a:t>
                </a:r>
                <a:r>
                  <a:rPr lang="en-US" dirty="0" err="1"/>
                  <a:t>kanaması</a:t>
                </a:r>
                <a:r>
                  <a:rPr lang="en-US" dirty="0"/>
                  <a:t> (+) 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33D9931-CCD9-5B42-AC67-26B36C6E8795}"/>
                  </a:ext>
                </a:extLst>
              </p:cNvPr>
              <p:cNvSpPr txBox="1"/>
              <p:nvPr/>
            </p:nvSpPr>
            <p:spPr>
              <a:xfrm>
                <a:off x="8322297" y="4044317"/>
                <a:ext cx="3294172" cy="36933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rtlCol="0">
                <a:spAutoFit/>
              </a:bodyPr>
              <a:lstStyle/>
              <a:p>
                <a:r>
                  <a:rPr lang="en-US" dirty="0" err="1"/>
                  <a:t>Progesteron</a:t>
                </a:r>
                <a:r>
                  <a:rPr lang="en-US" dirty="0"/>
                  <a:t> </a:t>
                </a:r>
                <a:r>
                  <a:rPr lang="en-US" dirty="0" err="1"/>
                  <a:t>çekilme</a:t>
                </a:r>
                <a:r>
                  <a:rPr lang="en-US" dirty="0"/>
                  <a:t> </a:t>
                </a:r>
                <a:r>
                  <a:rPr lang="en-US" dirty="0" err="1"/>
                  <a:t>kanaması</a:t>
                </a:r>
                <a:r>
                  <a:rPr lang="en-US" dirty="0"/>
                  <a:t> (-)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B7BC2BDD-9F5B-BB45-A914-3F234969C1E1}"/>
                      </a:ext>
                    </a:extLst>
                  </p:cNvPr>
                  <p:cNvSpPr txBox="1"/>
                  <p:nvPr/>
                </p:nvSpPr>
                <p:spPr>
                  <a:xfrm>
                    <a:off x="264016" y="5065752"/>
                    <a:ext cx="6264857" cy="1477328"/>
                  </a:xfrm>
                  <a:prstGeom prst="rect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scene3d>
                    <a:camera prst="orthographicFront"/>
                    <a:lightRig rig="threePt" dir="t"/>
                  </a:scene3d>
                  <a:sp3d>
                    <a:bevelT w="165100" prst="coolSlant"/>
                  </a:sp3d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A3 </a:t>
                    </a:r>
                    <a:r>
                      <a:rPr lang="en-US" dirty="0" err="1"/>
                      <a:t>hormon</a:t>
                    </a:r>
                    <a:r>
                      <a:rPr lang="en-US" dirty="0"/>
                      <a:t> </a:t>
                    </a:r>
                    <a:r>
                      <a:rPr lang="en-US" dirty="0" err="1"/>
                      <a:t>profili</a:t>
                    </a:r>
                    <a14:m>
                      <m:oMath xmlns:m="http://schemas.openxmlformats.org/officeDocument/2006/math">
                        <m:r>
                          <a:rPr lang="tr-TR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±</m:t>
                        </m:r>
                        <m:r>
                          <a:rPr lang="tr-T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oMath>
                    </a14:m>
                    <a:r>
                      <a:rPr lang="en-US" dirty="0"/>
                      <a:t>AMH</a:t>
                    </a:r>
                  </a:p>
                  <a:p>
                    <a:r>
                      <a:rPr lang="en-US" dirty="0"/>
                      <a:t>Androjen </a:t>
                    </a:r>
                    <a:r>
                      <a:rPr lang="en-US" dirty="0" err="1"/>
                      <a:t>profili</a:t>
                    </a:r>
                    <a:r>
                      <a:rPr lang="en-US" dirty="0"/>
                      <a:t> </a:t>
                    </a:r>
                  </a:p>
                  <a:p>
                    <a:r>
                      <a:rPr lang="en-US" dirty="0"/>
                      <a:t>Fonksiyonel </a:t>
                    </a:r>
                    <a:r>
                      <a:rPr lang="en-US" dirty="0" err="1"/>
                      <a:t>nedenlerin</a:t>
                    </a:r>
                    <a:r>
                      <a:rPr lang="en-US" dirty="0"/>
                      <a:t> </a:t>
                    </a:r>
                    <a:r>
                      <a:rPr lang="en-US" dirty="0" err="1"/>
                      <a:t>sorgulanması</a:t>
                    </a:r>
                    <a:endParaRPr lang="en-US" dirty="0"/>
                  </a:p>
                  <a:p>
                    <a:r>
                      <a:rPr lang="en-US" dirty="0"/>
                      <a:t>Diğer </a:t>
                    </a:r>
                    <a:r>
                      <a:rPr lang="en-US" dirty="0" err="1"/>
                      <a:t>nedenlerin</a:t>
                    </a:r>
                    <a:r>
                      <a:rPr lang="en-US" dirty="0"/>
                      <a:t> </a:t>
                    </a:r>
                    <a:r>
                      <a:rPr lang="en-US" dirty="0" err="1"/>
                      <a:t>dışlanması</a:t>
                    </a:r>
                    <a:r>
                      <a:rPr lang="en-US" dirty="0"/>
                      <a:t> (17HOP, </a:t>
                    </a:r>
                    <a:r>
                      <a:rPr lang="en-US" dirty="0" err="1"/>
                      <a:t>deksametazon</a:t>
                    </a:r>
                    <a:r>
                      <a:rPr lang="en-US" dirty="0"/>
                      <a:t> </a:t>
                    </a:r>
                    <a:r>
                      <a:rPr lang="en-US" dirty="0" err="1"/>
                      <a:t>süpres</a:t>
                    </a:r>
                    <a:r>
                      <a:rPr lang="en-US" dirty="0"/>
                      <a:t>. </a:t>
                    </a:r>
                    <a:r>
                      <a:rPr lang="en-US" dirty="0" err="1"/>
                      <a:t>testi</a:t>
                    </a:r>
                    <a:r>
                      <a:rPr lang="en-US" dirty="0"/>
                      <a:t>)</a:t>
                    </a:r>
                  </a:p>
                  <a:p>
                    <a:endParaRPr lang="en-US" dirty="0"/>
                  </a:p>
                </p:txBody>
              </p:sp>
            </mc:Choice>
            <mc:Fallback xmlns="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B7BC2BDD-9F5B-BB45-A914-3F234969C1E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64016" y="5065752"/>
                    <a:ext cx="6264857" cy="14773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l="-605" t="-84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289E746-EF6D-BD48-945D-98A4AEE8FB43}"/>
                  </a:ext>
                </a:extLst>
              </p:cNvPr>
              <p:cNvSpPr txBox="1"/>
              <p:nvPr/>
            </p:nvSpPr>
            <p:spPr>
              <a:xfrm>
                <a:off x="7968194" y="5342751"/>
                <a:ext cx="4002378" cy="92333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Spot </a:t>
                </a:r>
                <a:r>
                  <a:rPr lang="en-US" dirty="0" err="1"/>
                  <a:t>hormon</a:t>
                </a:r>
                <a:r>
                  <a:rPr lang="en-US" dirty="0"/>
                  <a:t> </a:t>
                </a:r>
                <a:r>
                  <a:rPr lang="en-US" dirty="0" err="1"/>
                  <a:t>profili</a:t>
                </a:r>
                <a:endParaRPr lang="en-US" dirty="0"/>
              </a:p>
              <a:p>
                <a:r>
                  <a:rPr lang="en-US" dirty="0" err="1"/>
                  <a:t>Fonksiyonel</a:t>
                </a:r>
                <a:r>
                  <a:rPr lang="en-US" dirty="0"/>
                  <a:t> </a:t>
                </a:r>
                <a:r>
                  <a:rPr lang="en-US" dirty="0" err="1"/>
                  <a:t>nedenlerin</a:t>
                </a:r>
                <a:r>
                  <a:rPr lang="en-US" dirty="0"/>
                  <a:t> </a:t>
                </a:r>
                <a:r>
                  <a:rPr lang="en-US" dirty="0" err="1"/>
                  <a:t>dışlanması</a:t>
                </a:r>
                <a:r>
                  <a:rPr lang="en-US" dirty="0"/>
                  <a:t> </a:t>
                </a:r>
              </a:p>
              <a:p>
                <a:r>
                  <a:rPr lang="en-US" dirty="0"/>
                  <a:t>Risk </a:t>
                </a:r>
                <a:r>
                  <a:rPr lang="en-US" dirty="0" err="1"/>
                  <a:t>faktörleri</a:t>
                </a:r>
                <a:r>
                  <a:rPr lang="en-US" dirty="0"/>
                  <a:t> </a:t>
                </a:r>
                <a:r>
                  <a:rPr lang="en-US" dirty="0" err="1"/>
                  <a:t>varlığında</a:t>
                </a:r>
                <a:r>
                  <a:rPr lang="en-US" dirty="0"/>
                  <a:t> </a:t>
                </a:r>
                <a:r>
                  <a:rPr lang="en-US" dirty="0" err="1"/>
                  <a:t>Asherman</a:t>
                </a:r>
                <a:r>
                  <a:rPr lang="en-US" dirty="0"/>
                  <a:t> send </a:t>
                </a:r>
              </a:p>
            </p:txBody>
          </p:sp>
        </p:grp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DB0E45E-060A-814A-A692-F1D6090A3F37}"/>
                </a:ext>
              </a:extLst>
            </p:cNvPr>
            <p:cNvCxnSpPr/>
            <p:nvPr/>
          </p:nvCxnSpPr>
          <p:spPr>
            <a:xfrm flipH="1" flipV="1">
              <a:off x="3332370" y="3183243"/>
              <a:ext cx="2568460" cy="10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00096943-72A9-C24E-A4BD-886673F1F561}"/>
                </a:ext>
              </a:extLst>
            </p:cNvPr>
            <p:cNvCxnSpPr/>
            <p:nvPr/>
          </p:nvCxnSpPr>
          <p:spPr>
            <a:xfrm>
              <a:off x="6799412" y="2426838"/>
              <a:ext cx="0" cy="3992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72506A3-BB2F-B94A-A2D2-C2667A6534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80811" y="3192454"/>
              <a:ext cx="21885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1C532F7C-C6B3-4545-BF61-06A44A06BB27}"/>
                </a:ext>
              </a:extLst>
            </p:cNvPr>
            <p:cNvCxnSpPr>
              <a:cxnSpLocks/>
            </p:cNvCxnSpPr>
            <p:nvPr/>
          </p:nvCxnSpPr>
          <p:spPr>
            <a:xfrm>
              <a:off x="3328746" y="4415868"/>
              <a:ext cx="3624" cy="51589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2281378E-8BCD-1D4A-8DC2-3D23CC87111E}"/>
                </a:ext>
              </a:extLst>
            </p:cNvPr>
            <p:cNvCxnSpPr>
              <a:cxnSpLocks/>
            </p:cNvCxnSpPr>
            <p:nvPr/>
          </p:nvCxnSpPr>
          <p:spPr>
            <a:xfrm>
              <a:off x="9969383" y="4413649"/>
              <a:ext cx="0" cy="80292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59BD0E1A-9283-6841-B05A-D718D0DC73F4}"/>
                </a:ext>
              </a:extLst>
            </p:cNvPr>
            <p:cNvCxnSpPr>
              <a:cxnSpLocks/>
            </p:cNvCxnSpPr>
            <p:nvPr/>
          </p:nvCxnSpPr>
          <p:spPr>
            <a:xfrm>
              <a:off x="9969383" y="3200712"/>
              <a:ext cx="0" cy="69673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B59175FF-EFC8-3449-B7AB-C99745CE2BB4}"/>
                </a:ext>
              </a:extLst>
            </p:cNvPr>
            <p:cNvCxnSpPr>
              <a:cxnSpLocks/>
            </p:cNvCxnSpPr>
            <p:nvPr/>
          </p:nvCxnSpPr>
          <p:spPr>
            <a:xfrm>
              <a:off x="3332370" y="3183243"/>
              <a:ext cx="0" cy="7142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455877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1FE3D-8D17-0A40-B00E-E5C05AA3F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Ek </a:t>
            </a:r>
            <a:r>
              <a:rPr lang="en-US" dirty="0" err="1"/>
              <a:t>değerlendİrme</a:t>
            </a:r>
            <a:r>
              <a:rPr lang="en-US" dirty="0"/>
              <a:t> ve </a:t>
            </a:r>
            <a:r>
              <a:rPr lang="en-US" dirty="0" err="1"/>
              <a:t>tetkİkler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899FCF5-C20C-E044-9871-4F613BB034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81192" y="2180496"/>
                <a:ext cx="11029615" cy="3924090"/>
              </a:xfrm>
            </p:spPr>
            <p:txBody>
              <a:bodyPr numCol="1" anchor="t">
                <a:normAutofit/>
              </a:bodyPr>
              <a:lstStyle/>
              <a:p>
                <a:r>
                  <a:rPr lang="en-US" sz="2400" dirty="0" err="1"/>
                  <a:t>Puberte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prekoks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tanı</a:t>
                </a:r>
                <a:r>
                  <a:rPr lang="en-US" sz="2400" dirty="0"/>
                  <a:t>/</a:t>
                </a:r>
                <a:r>
                  <a:rPr lang="en-US" sz="2400" dirty="0" err="1"/>
                  <a:t>takip</a:t>
                </a:r>
                <a:r>
                  <a:rPr lang="en-US" sz="2400" dirty="0"/>
                  <a:t>: </a:t>
                </a:r>
                <a:r>
                  <a:rPr lang="en-US" sz="2400" dirty="0" err="1"/>
                  <a:t>Kemik</a:t>
                </a:r>
                <a:r>
                  <a:rPr lang="en-US" sz="2400" dirty="0"/>
                  <a:t> </a:t>
                </a:r>
                <a:r>
                  <a:rPr lang="en-US" sz="2400" dirty="0" err="1"/>
                  <a:t>yaşı</a:t>
                </a:r>
                <a:r>
                  <a:rPr lang="en-US" sz="2400" dirty="0"/>
                  <a:t> (sol el </a:t>
                </a:r>
                <a:r>
                  <a:rPr lang="en-US" sz="2400" dirty="0" err="1"/>
                  <a:t>bilek</a:t>
                </a:r>
                <a:r>
                  <a:rPr lang="en-US" sz="2400" dirty="0"/>
                  <a:t> </a:t>
                </a:r>
                <a:r>
                  <a:rPr lang="en-US" sz="2400" dirty="0" err="1"/>
                  <a:t>grafisi</a:t>
                </a:r>
                <a:r>
                  <a:rPr lang="en-US" sz="2400" dirty="0"/>
                  <a:t>), </a:t>
                </a:r>
                <a:r>
                  <a:rPr lang="en-US" sz="2400" dirty="0" err="1"/>
                  <a:t>büyüme</a:t>
                </a:r>
                <a:r>
                  <a:rPr lang="en-US" sz="2400" dirty="0"/>
                  <a:t> </a:t>
                </a:r>
                <a:r>
                  <a:rPr lang="en-US" sz="2400" dirty="0" err="1"/>
                  <a:t>eğrileri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kranial</a:t>
                </a:r>
                <a:r>
                  <a:rPr lang="en-US" sz="2400" dirty="0"/>
                  <a:t> MRI (&lt; 6 </a:t>
                </a:r>
                <a:r>
                  <a:rPr lang="en-US" sz="2400" dirty="0" err="1"/>
                  <a:t>yaş</a:t>
                </a:r>
                <a:r>
                  <a:rPr lang="en-US" sz="2400" dirty="0"/>
                  <a:t>)</a:t>
                </a:r>
              </a:p>
              <a:p>
                <a:endParaRPr lang="en-US" sz="1000" dirty="0"/>
              </a:p>
              <a:p>
                <a:r>
                  <a:rPr lang="en-US" sz="2400" dirty="0" err="1"/>
                  <a:t>Pelvik</a:t>
                </a:r>
                <a:r>
                  <a:rPr lang="en-US" sz="2400" dirty="0"/>
                  <a:t> </a:t>
                </a:r>
                <a:r>
                  <a:rPr lang="en-US" sz="2400" dirty="0" err="1"/>
                  <a:t>görüntüleme</a:t>
                </a:r>
                <a:r>
                  <a:rPr lang="en-US" sz="2400" dirty="0"/>
                  <a:t>: TA/TV/TRUSG, MRI, </a:t>
                </a:r>
                <a:r>
                  <a:rPr lang="en-US" sz="2400" dirty="0" err="1"/>
                  <a:t>müllerian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anomlilerde</a:t>
                </a:r>
                <a:r>
                  <a:rPr lang="en-US" sz="2400" dirty="0"/>
                  <a:t> MRI </a:t>
                </a:r>
                <a:r>
                  <a:rPr lang="en-US" sz="2400" dirty="0" err="1"/>
                  <a:t>altın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standart</a:t>
                </a:r>
                <a:endParaRPr lang="en-US" sz="2400" dirty="0"/>
              </a:p>
              <a:p>
                <a:endParaRPr lang="en-US" sz="1000" dirty="0"/>
              </a:p>
              <a:p>
                <a:r>
                  <a:rPr lang="en-US" sz="2400" dirty="0" err="1"/>
                  <a:t>Konjenital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hipogonodotropik</a:t>
                </a:r>
                <a:r>
                  <a:rPr lang="en-US" sz="2400" dirty="0"/>
                  <a:t>  </a:t>
                </a:r>
                <a:r>
                  <a:rPr lang="en-US" sz="2400" dirty="0" err="1"/>
                  <a:t>hipogonadizm</a:t>
                </a:r>
                <a:r>
                  <a:rPr lang="en-US" sz="2400" dirty="0"/>
                  <a:t> (GnRH </a:t>
                </a:r>
                <a:r>
                  <a:rPr lang="en-US" sz="2400" dirty="0" err="1"/>
                  <a:t>yetmezliği</a:t>
                </a:r>
                <a:r>
                  <a:rPr lang="en-US" sz="2400" dirty="0"/>
                  <a:t>) </a:t>
                </a:r>
                <a:r>
                  <a:rPr lang="en-US" sz="2400" dirty="0" err="1"/>
                  <a:t>veya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fonksiyonel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nedenlere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bağlanamayan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sekonder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hipotalamik</a:t>
                </a:r>
                <a:r>
                  <a:rPr lang="en-US" sz="2400" dirty="0"/>
                  <a:t> </a:t>
                </a:r>
                <a:r>
                  <a:rPr lang="en-US" sz="2400" dirty="0" err="1"/>
                  <a:t>amenorelerde</a:t>
                </a:r>
                <a:r>
                  <a:rPr lang="en-US" sz="2400" dirty="0"/>
                  <a:t> </a:t>
                </a:r>
                <a:r>
                  <a:rPr lang="en-US" sz="2400" dirty="0" err="1"/>
                  <a:t>kranial</a:t>
                </a:r>
                <a:r>
                  <a:rPr lang="en-US" sz="2400" dirty="0"/>
                  <a:t> MRI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899FCF5-C20C-E044-9871-4F613BB034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81192" y="2180496"/>
                <a:ext cx="11029615" cy="3924090"/>
              </a:xfrm>
              <a:blipFill>
                <a:blip r:embed="rId2"/>
                <a:stretch>
                  <a:fillRect l="-460" t="-9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>
            <a:extLst>
              <a:ext uri="{FF2B5EF4-FFF2-40B4-BE49-F238E27FC236}">
                <a16:creationId xmlns:a16="http://schemas.microsoft.com/office/drawing/2014/main" id="{3C624D5A-3AF0-D54B-BFC1-295D0FB62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9670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BBC8C-1678-7643-A4D9-8F56B1B17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Çocuk ve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ergenlerİn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jİnekolojİk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değerlendİrmesİ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6C141-365D-354E-9D6C-3A245328B3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n-CA" sz="2400" dirty="0" err="1"/>
              <a:t>Fiziksel</a:t>
            </a:r>
            <a:r>
              <a:rPr lang="en-CA" sz="2400" dirty="0"/>
              <a:t> ve </a:t>
            </a:r>
            <a:r>
              <a:rPr lang="en-CA" sz="2400" dirty="0" err="1"/>
              <a:t>ruhsal</a:t>
            </a:r>
            <a:r>
              <a:rPr lang="en-CA" sz="2400" dirty="0"/>
              <a:t> </a:t>
            </a:r>
            <a:r>
              <a:rPr lang="en-CA" sz="2400" dirty="0" err="1"/>
              <a:t>değişimlerin</a:t>
            </a:r>
            <a:r>
              <a:rPr lang="en-CA" sz="2400" dirty="0"/>
              <a:t> </a:t>
            </a:r>
            <a:r>
              <a:rPr lang="en-CA" sz="2400" dirty="0" err="1"/>
              <a:t>yaşandığı</a:t>
            </a:r>
            <a:r>
              <a:rPr lang="en-CA" sz="2400" dirty="0"/>
              <a:t> </a:t>
            </a:r>
            <a:r>
              <a:rPr lang="en-CA" sz="2400" dirty="0" err="1"/>
              <a:t>bu</a:t>
            </a:r>
            <a:r>
              <a:rPr lang="en-CA" sz="2400" dirty="0"/>
              <a:t> </a:t>
            </a:r>
            <a:r>
              <a:rPr lang="en-CA" sz="2400" dirty="0" err="1"/>
              <a:t>yaş</a:t>
            </a:r>
            <a:r>
              <a:rPr lang="en-CA" sz="2400" dirty="0"/>
              <a:t> </a:t>
            </a:r>
            <a:r>
              <a:rPr lang="en-CA" sz="2400" dirty="0" err="1"/>
              <a:t>gruplarında</a:t>
            </a:r>
            <a:r>
              <a:rPr lang="en-CA" sz="2400" dirty="0"/>
              <a:t> </a:t>
            </a:r>
            <a:r>
              <a:rPr lang="en-CA" sz="2400" dirty="0" err="1"/>
              <a:t>yapılacak</a:t>
            </a:r>
            <a:r>
              <a:rPr lang="en-CA" sz="2400" dirty="0"/>
              <a:t> </a:t>
            </a:r>
            <a:r>
              <a:rPr lang="en-CA" sz="2400" dirty="0" err="1"/>
              <a:t>jinekolojik</a:t>
            </a:r>
            <a:r>
              <a:rPr lang="en-CA" sz="2400" dirty="0"/>
              <a:t> </a:t>
            </a:r>
            <a:r>
              <a:rPr lang="en-CA" sz="2400" dirty="0" err="1"/>
              <a:t>değerlendirme</a:t>
            </a:r>
            <a:r>
              <a:rPr lang="en-CA" sz="2400" dirty="0"/>
              <a:t>, </a:t>
            </a:r>
            <a:r>
              <a:rPr lang="en-CA" sz="2400" dirty="0" err="1"/>
              <a:t>erişkin</a:t>
            </a:r>
            <a:r>
              <a:rPr lang="en-CA" sz="2400" dirty="0"/>
              <a:t> </a:t>
            </a:r>
            <a:r>
              <a:rPr lang="en-CA" sz="2400" dirty="0" err="1"/>
              <a:t>döneme</a:t>
            </a:r>
            <a:r>
              <a:rPr lang="en-CA" sz="2400" dirty="0"/>
              <a:t> </a:t>
            </a:r>
            <a:r>
              <a:rPr lang="en-CA" sz="2400" dirty="0" err="1"/>
              <a:t>göre</a:t>
            </a:r>
            <a:r>
              <a:rPr lang="en-CA" sz="2400" dirty="0"/>
              <a:t> </a:t>
            </a:r>
            <a:r>
              <a:rPr lang="en-CA" sz="2400" dirty="0" err="1"/>
              <a:t>birçok</a:t>
            </a:r>
            <a:r>
              <a:rPr lang="en-CA" sz="2400" dirty="0"/>
              <a:t> </a:t>
            </a:r>
            <a:r>
              <a:rPr lang="en-CA" sz="2400" dirty="0" err="1"/>
              <a:t>açıdan</a:t>
            </a:r>
            <a:r>
              <a:rPr lang="en-CA" sz="2400" dirty="0"/>
              <a:t> </a:t>
            </a:r>
            <a:r>
              <a:rPr lang="en-CA" sz="2400" dirty="0" err="1"/>
              <a:t>farklılıklar</a:t>
            </a:r>
            <a:r>
              <a:rPr lang="en-CA" sz="2400" dirty="0"/>
              <a:t> </a:t>
            </a:r>
            <a:r>
              <a:rPr lang="en-CA" sz="2400" dirty="0" err="1"/>
              <a:t>göstermektedir</a:t>
            </a:r>
            <a:r>
              <a:rPr lang="en-CA" sz="2400" dirty="0"/>
              <a:t> </a:t>
            </a:r>
          </a:p>
          <a:p>
            <a:endParaRPr lang="en-CA" sz="1000" dirty="0"/>
          </a:p>
          <a:p>
            <a:r>
              <a:rPr lang="en-CA" sz="2400" dirty="0"/>
              <a:t>Bu hasta </a:t>
            </a:r>
            <a:r>
              <a:rPr lang="en-CA" sz="2400" dirty="0" err="1"/>
              <a:t>grubuna</a:t>
            </a:r>
            <a:r>
              <a:rPr lang="en-CA" sz="2400" dirty="0"/>
              <a:t> </a:t>
            </a:r>
            <a:r>
              <a:rPr lang="en-CA" sz="2400" dirty="0" err="1"/>
              <a:t>uygun</a:t>
            </a:r>
            <a:r>
              <a:rPr lang="en-CA" sz="2400" dirty="0"/>
              <a:t> </a:t>
            </a:r>
            <a:r>
              <a:rPr lang="en-CA" sz="2400" dirty="0" err="1"/>
              <a:t>muayene</a:t>
            </a:r>
            <a:r>
              <a:rPr lang="en-CA" sz="2400" dirty="0"/>
              <a:t> </a:t>
            </a:r>
            <a:r>
              <a:rPr lang="en-CA" sz="2400" dirty="0" err="1"/>
              <a:t>ortamının</a:t>
            </a:r>
            <a:r>
              <a:rPr lang="en-CA" sz="2400" dirty="0"/>
              <a:t> </a:t>
            </a:r>
            <a:r>
              <a:rPr lang="en-CA" sz="2400" dirty="0" err="1"/>
              <a:t>sağlanması</a:t>
            </a:r>
            <a:r>
              <a:rPr lang="en-CA" sz="2400" dirty="0"/>
              <a:t> ve </a:t>
            </a:r>
            <a:r>
              <a:rPr lang="en-CA" sz="2400" dirty="0" err="1"/>
              <a:t>güvene</a:t>
            </a:r>
            <a:r>
              <a:rPr lang="en-CA" sz="2400" dirty="0"/>
              <a:t> </a:t>
            </a:r>
            <a:r>
              <a:rPr lang="en-CA" sz="2400" dirty="0" err="1"/>
              <a:t>dayalı</a:t>
            </a:r>
            <a:r>
              <a:rPr lang="en-CA" sz="2400" dirty="0"/>
              <a:t> </a:t>
            </a:r>
            <a:r>
              <a:rPr lang="en-CA" sz="2400" dirty="0" err="1"/>
              <a:t>bir</a:t>
            </a:r>
            <a:r>
              <a:rPr lang="en-CA" sz="2400" dirty="0"/>
              <a:t> </a:t>
            </a:r>
            <a:r>
              <a:rPr lang="en-CA" sz="2400" dirty="0" err="1"/>
              <a:t>ilişki</a:t>
            </a:r>
            <a:r>
              <a:rPr lang="en-CA" sz="2400" dirty="0"/>
              <a:t> </a:t>
            </a:r>
            <a:r>
              <a:rPr lang="en-CA" sz="2400" dirty="0" err="1"/>
              <a:t>kurulabilmesi</a:t>
            </a:r>
            <a:r>
              <a:rPr lang="en-CA" sz="2400" dirty="0"/>
              <a:t> </a:t>
            </a:r>
            <a:r>
              <a:rPr lang="en-CA" sz="2400" dirty="0" err="1"/>
              <a:t>çok</a:t>
            </a:r>
            <a:r>
              <a:rPr lang="en-CA" sz="2400" dirty="0"/>
              <a:t> </a:t>
            </a:r>
            <a:r>
              <a:rPr lang="en-CA" sz="2400" dirty="0" err="1"/>
              <a:t>önemlidir</a:t>
            </a:r>
            <a:r>
              <a:rPr lang="en-CA" sz="2400" dirty="0"/>
              <a:t> </a:t>
            </a:r>
          </a:p>
          <a:p>
            <a:endParaRPr lang="en-CA" sz="1000" dirty="0"/>
          </a:p>
          <a:p>
            <a:r>
              <a:rPr lang="en-CA" sz="2400" dirty="0"/>
              <a:t>Çocuk ve </a:t>
            </a:r>
            <a:r>
              <a:rPr lang="en-CA" sz="2400" dirty="0" err="1"/>
              <a:t>ergenlerde</a:t>
            </a:r>
            <a:r>
              <a:rPr lang="en-CA" sz="2400" dirty="0"/>
              <a:t> </a:t>
            </a:r>
            <a:r>
              <a:rPr lang="en-CA" sz="2400" dirty="0" err="1"/>
              <a:t>görülen</a:t>
            </a:r>
            <a:r>
              <a:rPr lang="en-CA" sz="2400" dirty="0"/>
              <a:t> </a:t>
            </a:r>
            <a:r>
              <a:rPr lang="en-CA" sz="2400" dirty="0" err="1"/>
              <a:t>jinekolojik</a:t>
            </a:r>
            <a:r>
              <a:rPr lang="en-CA" sz="2400" dirty="0"/>
              <a:t> </a:t>
            </a:r>
            <a:r>
              <a:rPr lang="en-CA" sz="2400" dirty="0" err="1"/>
              <a:t>problemler</a:t>
            </a:r>
            <a:r>
              <a:rPr lang="en-CA" sz="2400" dirty="0"/>
              <a:t>, </a:t>
            </a:r>
            <a:r>
              <a:rPr lang="en-CA" sz="2400" dirty="0" err="1"/>
              <a:t>yapılan</a:t>
            </a:r>
            <a:r>
              <a:rPr lang="en-CA" sz="2400" dirty="0"/>
              <a:t> </a:t>
            </a:r>
            <a:r>
              <a:rPr lang="en-CA" sz="2400" dirty="0" err="1"/>
              <a:t>jinekolojik</a:t>
            </a:r>
            <a:r>
              <a:rPr lang="en-CA" sz="2400" dirty="0"/>
              <a:t> </a:t>
            </a:r>
            <a:r>
              <a:rPr lang="en-CA" sz="2400" dirty="0" err="1"/>
              <a:t>değerlendirme</a:t>
            </a:r>
            <a:r>
              <a:rPr lang="en-CA" sz="2400" dirty="0"/>
              <a:t> ve </a:t>
            </a:r>
            <a:r>
              <a:rPr lang="en-CA" sz="2400" dirty="0" err="1"/>
              <a:t>muayene</a:t>
            </a:r>
            <a:r>
              <a:rPr lang="en-CA" sz="2400" dirty="0"/>
              <a:t> </a:t>
            </a:r>
            <a:r>
              <a:rPr lang="en-CA" sz="2400" dirty="0" err="1"/>
              <a:t>tekniklerindeki</a:t>
            </a:r>
            <a:r>
              <a:rPr lang="en-CA" sz="2400" dirty="0"/>
              <a:t> </a:t>
            </a:r>
            <a:r>
              <a:rPr lang="en-CA" sz="2400" dirty="0" err="1"/>
              <a:t>farklılıklar</a:t>
            </a:r>
            <a:r>
              <a:rPr lang="en-CA" sz="2400" dirty="0"/>
              <a:t> </a:t>
            </a:r>
            <a:r>
              <a:rPr lang="en-CA" sz="2400" dirty="0" err="1"/>
              <a:t>nedeniyle</a:t>
            </a:r>
            <a:r>
              <a:rPr lang="en-CA" sz="2400" dirty="0"/>
              <a:t>, </a:t>
            </a:r>
            <a:r>
              <a:rPr lang="en-CA" sz="2400" dirty="0" err="1"/>
              <a:t>bu</a:t>
            </a:r>
            <a:r>
              <a:rPr lang="en-CA" sz="2400" dirty="0"/>
              <a:t> </a:t>
            </a:r>
            <a:r>
              <a:rPr lang="en-CA" sz="2400" dirty="0" err="1"/>
              <a:t>iki</a:t>
            </a:r>
            <a:r>
              <a:rPr lang="en-CA" sz="2400" dirty="0"/>
              <a:t> </a:t>
            </a:r>
            <a:r>
              <a:rPr lang="en-CA" sz="2400" dirty="0" err="1"/>
              <a:t>yaş</a:t>
            </a:r>
            <a:r>
              <a:rPr lang="en-CA" sz="2400" dirty="0"/>
              <a:t> </a:t>
            </a:r>
            <a:r>
              <a:rPr lang="en-CA" sz="2400" dirty="0" err="1"/>
              <a:t>grubu</a:t>
            </a:r>
            <a:r>
              <a:rPr lang="en-CA" sz="2400" dirty="0"/>
              <a:t> </a:t>
            </a:r>
            <a:r>
              <a:rPr lang="en-CA" sz="2400" dirty="0" err="1"/>
              <a:t>belirli</a:t>
            </a:r>
            <a:r>
              <a:rPr lang="en-CA" sz="2400" dirty="0"/>
              <a:t> </a:t>
            </a:r>
            <a:r>
              <a:rPr lang="en-CA" sz="2400" dirty="0" err="1"/>
              <a:t>başlıklar</a:t>
            </a:r>
            <a:r>
              <a:rPr lang="en-CA" sz="2400" dirty="0"/>
              <a:t> </a:t>
            </a:r>
            <a:r>
              <a:rPr lang="en-CA" sz="2400" dirty="0" err="1"/>
              <a:t>altında</a:t>
            </a:r>
            <a:r>
              <a:rPr lang="en-CA" sz="2400" dirty="0"/>
              <a:t> </a:t>
            </a:r>
            <a:r>
              <a:rPr lang="en-CA" sz="2400" dirty="0" err="1"/>
              <a:t>birbrinden</a:t>
            </a:r>
            <a:r>
              <a:rPr lang="en-CA" sz="2400" dirty="0"/>
              <a:t> </a:t>
            </a:r>
            <a:r>
              <a:rPr lang="en-CA" sz="2400" dirty="0" err="1"/>
              <a:t>ayrı</a:t>
            </a:r>
            <a:r>
              <a:rPr lang="en-CA" sz="2400" dirty="0"/>
              <a:t> olarak </a:t>
            </a:r>
            <a:r>
              <a:rPr lang="en-CA" sz="2400" dirty="0" err="1"/>
              <a:t>incelenmedir</a:t>
            </a:r>
            <a:r>
              <a:rPr lang="en-CA" sz="2400" dirty="0"/>
              <a:t>.</a:t>
            </a:r>
          </a:p>
          <a:p>
            <a:endParaRPr lang="en-US" sz="20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5FDB5F8-D229-8941-8361-9F65D64B8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84358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E1C4D-7346-C04D-B812-FD08E58AC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Ek</a:t>
            </a:r>
            <a:r>
              <a:rPr lang="en-US" dirty="0"/>
              <a:t> </a:t>
            </a:r>
            <a:r>
              <a:rPr lang="en-US" dirty="0" err="1"/>
              <a:t>değerlendİrme</a:t>
            </a:r>
            <a:r>
              <a:rPr lang="en-US" dirty="0"/>
              <a:t> ve </a:t>
            </a:r>
            <a:r>
              <a:rPr lang="en-US" dirty="0" err="1"/>
              <a:t>tetkİkler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C1E569-457B-544B-955F-C5AE88B936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sz="2400" dirty="0">
                <a:sym typeface="Wingdings" pitchFamily="2" charset="2"/>
              </a:rPr>
              <a:t>Genetik </a:t>
            </a:r>
            <a:r>
              <a:rPr lang="en-US" sz="2400" dirty="0" err="1">
                <a:sym typeface="Wingdings" pitchFamily="2" charset="2"/>
              </a:rPr>
              <a:t>inceleme</a:t>
            </a:r>
            <a:r>
              <a:rPr lang="en-US" sz="2400" dirty="0">
                <a:sym typeface="Wingdings" pitchFamily="2" charset="2"/>
              </a:rPr>
              <a:t>: </a:t>
            </a:r>
            <a:r>
              <a:rPr lang="en-US" sz="2400" dirty="0" err="1">
                <a:sym typeface="Wingdings" pitchFamily="2" charset="2"/>
              </a:rPr>
              <a:t>karyotip</a:t>
            </a:r>
            <a:r>
              <a:rPr lang="en-US" sz="2400" dirty="0">
                <a:sym typeface="Wingdings" pitchFamily="2" charset="2"/>
              </a:rPr>
              <a:t> </a:t>
            </a:r>
            <a:r>
              <a:rPr lang="en-US" sz="2400" dirty="0" err="1">
                <a:sym typeface="Wingdings" pitchFamily="2" charset="2"/>
              </a:rPr>
              <a:t>analizi</a:t>
            </a:r>
            <a:r>
              <a:rPr lang="en-US" sz="2400" dirty="0">
                <a:sym typeface="Wingdings" pitchFamily="2" charset="2"/>
              </a:rPr>
              <a:t>, </a:t>
            </a:r>
            <a:r>
              <a:rPr lang="en-US" sz="2400" dirty="0" err="1">
                <a:sym typeface="Wingdings" pitchFamily="2" charset="2"/>
              </a:rPr>
              <a:t>frajil</a:t>
            </a:r>
            <a:r>
              <a:rPr lang="en-US" sz="2400" dirty="0">
                <a:sym typeface="Wingdings" pitchFamily="2" charset="2"/>
              </a:rPr>
              <a:t> X </a:t>
            </a:r>
            <a:r>
              <a:rPr lang="en-US" sz="2400" dirty="0" err="1">
                <a:sym typeface="Wingdings" pitchFamily="2" charset="2"/>
              </a:rPr>
              <a:t>premutasyonu</a:t>
            </a:r>
            <a:r>
              <a:rPr lang="en-US" sz="2400" dirty="0">
                <a:sym typeface="Wingdings" pitchFamily="2" charset="2"/>
              </a:rPr>
              <a:t>, </a:t>
            </a:r>
            <a:r>
              <a:rPr lang="en-US" sz="2400" dirty="0" err="1">
                <a:sym typeface="Wingdings" pitchFamily="2" charset="2"/>
              </a:rPr>
              <a:t>tek</a:t>
            </a:r>
            <a:r>
              <a:rPr lang="en-US" sz="2400" dirty="0">
                <a:sym typeface="Wingdings" pitchFamily="2" charset="2"/>
              </a:rPr>
              <a:t> gen </a:t>
            </a:r>
            <a:r>
              <a:rPr lang="en-US" sz="2400" dirty="0" err="1">
                <a:sym typeface="Wingdings" pitchFamily="2" charset="2"/>
              </a:rPr>
              <a:t>mutasyonları</a:t>
            </a:r>
            <a:endParaRPr lang="en-US" sz="2400" dirty="0">
              <a:sym typeface="Wingdings" pitchFamily="2" charset="2"/>
            </a:endParaRPr>
          </a:p>
          <a:p>
            <a:endParaRPr lang="en-US" sz="1000" dirty="0"/>
          </a:p>
          <a:p>
            <a:r>
              <a:rPr lang="en-US" sz="2400" dirty="0" err="1"/>
              <a:t>Hipogonadizm</a:t>
            </a:r>
            <a:r>
              <a:rPr lang="en-US" sz="2400" dirty="0"/>
              <a:t> </a:t>
            </a:r>
            <a:r>
              <a:rPr lang="en-US" sz="2400" dirty="0" err="1"/>
              <a:t>olgularının</a:t>
            </a:r>
            <a:r>
              <a:rPr lang="en-US" sz="2400" dirty="0"/>
              <a:t> </a:t>
            </a:r>
            <a:r>
              <a:rPr lang="en-US" sz="2400" dirty="0" err="1"/>
              <a:t>takibinde</a:t>
            </a:r>
            <a:r>
              <a:rPr lang="en-US" sz="2400" dirty="0"/>
              <a:t>: </a:t>
            </a:r>
            <a:r>
              <a:rPr lang="en-US" sz="2400" dirty="0" err="1"/>
              <a:t>Kemik</a:t>
            </a:r>
            <a:r>
              <a:rPr lang="en-US" sz="2400" dirty="0"/>
              <a:t> mineral </a:t>
            </a:r>
            <a:r>
              <a:rPr lang="en-US" sz="2400" dirty="0" err="1"/>
              <a:t>yoğunluğu</a:t>
            </a:r>
            <a:r>
              <a:rPr lang="en-US" sz="2400" dirty="0"/>
              <a:t>, lipid </a:t>
            </a:r>
            <a:r>
              <a:rPr lang="en-US" sz="2400" dirty="0" err="1"/>
              <a:t>profili</a:t>
            </a:r>
            <a:r>
              <a:rPr lang="en-US" sz="2400" dirty="0"/>
              <a:t>, </a:t>
            </a:r>
            <a:r>
              <a:rPr lang="en-US" sz="2400" dirty="0" err="1"/>
              <a:t>gerekli</a:t>
            </a:r>
            <a:r>
              <a:rPr lang="en-US" sz="2400" dirty="0"/>
              <a:t> </a:t>
            </a:r>
            <a:r>
              <a:rPr lang="en-US" sz="2400" dirty="0" err="1"/>
              <a:t>olgularda</a:t>
            </a:r>
            <a:r>
              <a:rPr lang="en-US" sz="2400" dirty="0"/>
              <a:t> </a:t>
            </a:r>
            <a:r>
              <a:rPr lang="en-US" sz="2400" dirty="0" err="1"/>
              <a:t>tiroid</a:t>
            </a:r>
            <a:r>
              <a:rPr lang="en-US" sz="2400" dirty="0"/>
              <a:t> </a:t>
            </a:r>
            <a:r>
              <a:rPr lang="en-US" sz="2400" dirty="0" err="1"/>
              <a:t>fonksiyon</a:t>
            </a:r>
            <a:r>
              <a:rPr lang="en-US" sz="2400" dirty="0"/>
              <a:t> </a:t>
            </a:r>
            <a:r>
              <a:rPr lang="en-US" sz="2400" dirty="0" err="1"/>
              <a:t>terstleri</a:t>
            </a:r>
            <a:r>
              <a:rPr lang="en-US" sz="2400" dirty="0"/>
              <a:t> ve </a:t>
            </a:r>
            <a:r>
              <a:rPr lang="en-US" sz="2400" dirty="0" err="1"/>
              <a:t>otoimmunite</a:t>
            </a:r>
            <a:r>
              <a:rPr lang="en-US" sz="2400" dirty="0"/>
              <a:t> </a:t>
            </a:r>
            <a:r>
              <a:rPr lang="en-US" sz="2400" dirty="0" err="1"/>
              <a:t>testleri</a:t>
            </a:r>
            <a:r>
              <a:rPr lang="en-US" sz="2400" dirty="0"/>
              <a:t>,  AKŞ/OGTT </a:t>
            </a:r>
          </a:p>
          <a:p>
            <a:endParaRPr lang="en-US" sz="1000" dirty="0"/>
          </a:p>
          <a:p>
            <a:r>
              <a:rPr lang="en-US" sz="2400" dirty="0"/>
              <a:t>PCOS </a:t>
            </a:r>
            <a:r>
              <a:rPr lang="en-US" sz="2400" dirty="0" err="1"/>
              <a:t>olgularının</a:t>
            </a:r>
            <a:r>
              <a:rPr lang="en-US" sz="2400" dirty="0"/>
              <a:t> </a:t>
            </a:r>
            <a:r>
              <a:rPr lang="en-US" sz="2400" dirty="0" err="1"/>
              <a:t>takibinde</a:t>
            </a:r>
            <a:r>
              <a:rPr lang="en-US" sz="2400" dirty="0"/>
              <a:t>: TA </a:t>
            </a:r>
            <a:r>
              <a:rPr lang="en-US" sz="2400" dirty="0" err="1"/>
              <a:t>ölçümü</a:t>
            </a:r>
            <a:r>
              <a:rPr lang="en-US" sz="2400" dirty="0"/>
              <a:t>, AKŞ/HbA1c/75 gr OGTT, lipid </a:t>
            </a:r>
            <a:r>
              <a:rPr lang="en-US" sz="2400" dirty="0" err="1"/>
              <a:t>profili</a:t>
            </a:r>
            <a:endParaRPr lang="en-US" sz="2400" dirty="0"/>
          </a:p>
          <a:p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325078A-574C-D84A-A663-3D76FE9065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08002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err="1">
                <a:latin typeface="Times New Roman" panose="02020603050405020304" pitchFamily="18" charset="0"/>
                <a:ea typeface="Gill Sans MT" charset="0"/>
                <a:cs typeface="Times New Roman" panose="02020603050405020304" pitchFamily="18" charset="0"/>
              </a:rPr>
              <a:t>teşekkürler</a:t>
            </a:r>
            <a:endParaRPr lang="en-US" sz="4000" dirty="0">
              <a:latin typeface="Times New Roman" panose="02020603050405020304" pitchFamily="18" charset="0"/>
              <a:ea typeface="Gill Sans MT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663" y="2680462"/>
            <a:ext cx="8955024" cy="2932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A1972D56-D304-EE4E-915F-31E4F39B4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14" y="5816395"/>
            <a:ext cx="635656" cy="644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7761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450C2-4FE4-E14F-8F26-8B027C859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Çocuk ve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ergenlerİn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jİnekolojİk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değerlendİrmesİ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9CAA87-C1BA-DE49-8B18-9973258A85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CA" sz="2400" dirty="0" err="1"/>
              <a:t>Jinekolojik</a:t>
            </a:r>
            <a:r>
              <a:rPr lang="en-CA" sz="2400" dirty="0"/>
              <a:t> </a:t>
            </a:r>
            <a:r>
              <a:rPr lang="en-CA" sz="2400" dirty="0" err="1"/>
              <a:t>değerlendirmenin</a:t>
            </a:r>
            <a:r>
              <a:rPr lang="en-CA" sz="2400" dirty="0"/>
              <a:t> </a:t>
            </a:r>
            <a:r>
              <a:rPr lang="en-CA" sz="2400" dirty="0" err="1"/>
              <a:t>yapılacağı</a:t>
            </a:r>
            <a:r>
              <a:rPr lang="en-CA" sz="2400" dirty="0"/>
              <a:t> </a:t>
            </a:r>
            <a:r>
              <a:rPr lang="en-CA" sz="2400" dirty="0" err="1"/>
              <a:t>ortamın</a:t>
            </a:r>
            <a:r>
              <a:rPr lang="en-CA" sz="2400" dirty="0"/>
              <a:t> </a:t>
            </a:r>
            <a:r>
              <a:rPr lang="en-CA" sz="2400" dirty="0" err="1"/>
              <a:t>özelllikleri</a:t>
            </a:r>
            <a:r>
              <a:rPr lang="en-CA" sz="2400" dirty="0"/>
              <a:t> de </a:t>
            </a:r>
            <a:r>
              <a:rPr lang="en-CA" sz="2400" dirty="0" err="1"/>
              <a:t>bu</a:t>
            </a:r>
            <a:r>
              <a:rPr lang="en-CA" sz="2400" dirty="0"/>
              <a:t> hasta </a:t>
            </a:r>
            <a:r>
              <a:rPr lang="en-CA" sz="2400" dirty="0" err="1"/>
              <a:t>grubuna</a:t>
            </a:r>
            <a:r>
              <a:rPr lang="en-CA" sz="2400" dirty="0"/>
              <a:t> </a:t>
            </a:r>
            <a:r>
              <a:rPr lang="en-CA" sz="2400" dirty="0" err="1"/>
              <a:t>yönelik</a:t>
            </a:r>
            <a:r>
              <a:rPr lang="en-CA" sz="2400" dirty="0"/>
              <a:t> </a:t>
            </a:r>
            <a:r>
              <a:rPr lang="en-CA" sz="2400" dirty="0" err="1"/>
              <a:t>olarak</a:t>
            </a:r>
            <a:r>
              <a:rPr lang="en-CA" sz="2400" dirty="0"/>
              <a:t> </a:t>
            </a:r>
            <a:r>
              <a:rPr lang="en-CA" sz="2400" dirty="0" err="1"/>
              <a:t>tasarlanmalı</a:t>
            </a:r>
            <a:endParaRPr lang="en-CA" sz="2400" dirty="0"/>
          </a:p>
          <a:p>
            <a:endParaRPr lang="en-CA" sz="1000" dirty="0"/>
          </a:p>
          <a:p>
            <a:r>
              <a:rPr lang="en-CA" sz="2400" dirty="0" err="1"/>
              <a:t>Özellikle</a:t>
            </a:r>
            <a:r>
              <a:rPr lang="en-CA" sz="2400" dirty="0"/>
              <a:t> </a:t>
            </a:r>
            <a:r>
              <a:rPr lang="en-CA" sz="2400" dirty="0" err="1"/>
              <a:t>kendi</a:t>
            </a:r>
            <a:r>
              <a:rPr lang="en-CA" sz="2400" dirty="0"/>
              <a:t> </a:t>
            </a:r>
            <a:r>
              <a:rPr lang="en-CA" sz="2400" dirty="0" err="1"/>
              <a:t>yaş</a:t>
            </a:r>
            <a:r>
              <a:rPr lang="en-CA" sz="2400" dirty="0"/>
              <a:t> </a:t>
            </a:r>
            <a:r>
              <a:rPr lang="en-CA" sz="2400" dirty="0" err="1"/>
              <a:t>grubundaki</a:t>
            </a:r>
            <a:r>
              <a:rPr lang="en-CA" sz="2400" dirty="0"/>
              <a:t> </a:t>
            </a:r>
            <a:r>
              <a:rPr lang="en-CA" sz="2400" dirty="0" err="1"/>
              <a:t>hastalarla</a:t>
            </a:r>
            <a:r>
              <a:rPr lang="en-CA" sz="2400" dirty="0"/>
              <a:t> </a:t>
            </a:r>
            <a:r>
              <a:rPr lang="en-CA" sz="2400" dirty="0" err="1"/>
              <a:t>karşılaşacağı</a:t>
            </a:r>
            <a:r>
              <a:rPr lang="en-CA" sz="2400" dirty="0"/>
              <a:t> </a:t>
            </a:r>
            <a:r>
              <a:rPr lang="en-CA" sz="2400" dirty="0" err="1"/>
              <a:t>bir</a:t>
            </a:r>
            <a:r>
              <a:rPr lang="en-CA" sz="2400" dirty="0"/>
              <a:t> </a:t>
            </a:r>
            <a:r>
              <a:rPr lang="en-CA" sz="2400" dirty="0" err="1"/>
              <a:t>ortamın</a:t>
            </a:r>
            <a:r>
              <a:rPr lang="en-CA" sz="2400" dirty="0"/>
              <a:t> </a:t>
            </a:r>
            <a:r>
              <a:rPr lang="en-CA" sz="2400" dirty="0" err="1"/>
              <a:t>sağlanması</a:t>
            </a:r>
            <a:endParaRPr lang="en-CA" sz="2400" dirty="0"/>
          </a:p>
          <a:p>
            <a:endParaRPr lang="en-CA" sz="1000" dirty="0"/>
          </a:p>
          <a:p>
            <a:r>
              <a:rPr lang="en-CA" sz="2400" dirty="0" err="1"/>
              <a:t>Hastayı</a:t>
            </a:r>
            <a:r>
              <a:rPr lang="en-CA" sz="2400" dirty="0"/>
              <a:t> </a:t>
            </a:r>
            <a:r>
              <a:rPr lang="en-CA" sz="2400" dirty="0" err="1"/>
              <a:t>karşılayan</a:t>
            </a:r>
            <a:r>
              <a:rPr lang="en-CA" sz="2400" dirty="0"/>
              <a:t> </a:t>
            </a:r>
            <a:r>
              <a:rPr lang="en-CA" sz="2400" dirty="0" err="1"/>
              <a:t>sağlık</a:t>
            </a:r>
            <a:r>
              <a:rPr lang="en-CA" sz="2400" dirty="0"/>
              <a:t> </a:t>
            </a:r>
            <a:r>
              <a:rPr lang="en-CA" sz="2400" dirty="0" err="1"/>
              <a:t>ekibinin</a:t>
            </a:r>
            <a:r>
              <a:rPr lang="en-CA" sz="2400" dirty="0"/>
              <a:t> </a:t>
            </a:r>
            <a:r>
              <a:rPr lang="en-CA" sz="2400" dirty="0" err="1"/>
              <a:t>sıcak</a:t>
            </a:r>
            <a:r>
              <a:rPr lang="en-CA" sz="2400" dirty="0"/>
              <a:t>, </a:t>
            </a:r>
            <a:r>
              <a:rPr lang="en-CA" sz="2400" dirty="0" err="1"/>
              <a:t>sabırlı</a:t>
            </a:r>
            <a:r>
              <a:rPr lang="en-CA" sz="2400" dirty="0"/>
              <a:t> ve </a:t>
            </a:r>
            <a:r>
              <a:rPr lang="en-CA" sz="2400" dirty="0" err="1"/>
              <a:t>olumlu</a:t>
            </a:r>
            <a:r>
              <a:rPr lang="en-CA" sz="2400" dirty="0"/>
              <a:t> </a:t>
            </a:r>
            <a:r>
              <a:rPr lang="en-CA" sz="2400" dirty="0" err="1"/>
              <a:t>tavrı</a:t>
            </a:r>
            <a:r>
              <a:rPr lang="en-CA" sz="2400" dirty="0"/>
              <a:t> </a:t>
            </a:r>
          </a:p>
          <a:p>
            <a:endParaRPr lang="en-CA" sz="1000" dirty="0"/>
          </a:p>
          <a:p>
            <a:r>
              <a:rPr lang="en-CA" sz="2400" dirty="0" err="1"/>
              <a:t>Acil</a:t>
            </a:r>
            <a:r>
              <a:rPr lang="en-CA" sz="2400" dirty="0"/>
              <a:t> </a:t>
            </a:r>
            <a:r>
              <a:rPr lang="en-CA" sz="2400" dirty="0" err="1"/>
              <a:t>durumlar</a:t>
            </a:r>
            <a:r>
              <a:rPr lang="en-CA" sz="2400" dirty="0"/>
              <a:t> </a:t>
            </a:r>
            <a:r>
              <a:rPr lang="en-CA" sz="2400" dirty="0" err="1"/>
              <a:t>dışında</a:t>
            </a:r>
            <a:r>
              <a:rPr lang="en-CA" sz="2400" dirty="0"/>
              <a:t> </a:t>
            </a:r>
            <a:r>
              <a:rPr lang="en-CA" sz="2400" dirty="0" err="1"/>
              <a:t>hastanın</a:t>
            </a:r>
            <a:r>
              <a:rPr lang="en-CA" sz="2400" dirty="0"/>
              <a:t> </a:t>
            </a:r>
            <a:r>
              <a:rPr lang="en-CA" sz="2400" dirty="0" err="1"/>
              <a:t>isteğine</a:t>
            </a:r>
            <a:r>
              <a:rPr lang="en-CA" sz="2400" dirty="0"/>
              <a:t> </a:t>
            </a:r>
            <a:r>
              <a:rPr lang="en-CA" sz="2400" dirty="0" err="1"/>
              <a:t>bağlı</a:t>
            </a:r>
            <a:r>
              <a:rPr lang="en-CA" sz="2400" dirty="0"/>
              <a:t> olarak </a:t>
            </a:r>
            <a:r>
              <a:rPr lang="en-CA" sz="2400" dirty="0" err="1"/>
              <a:t>muayenenin</a:t>
            </a:r>
            <a:r>
              <a:rPr lang="en-CA" sz="2400" dirty="0"/>
              <a:t> </a:t>
            </a:r>
            <a:r>
              <a:rPr lang="en-CA" sz="2400" dirty="0" err="1"/>
              <a:t>ertelenmesi</a:t>
            </a:r>
            <a:endParaRPr lang="en-CA" sz="2400" dirty="0"/>
          </a:p>
          <a:p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18670A6-B338-C846-958D-D2C9423CF2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9746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18CCA-7941-754B-8FCD-7215A49E0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Öykü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8E7354-D4CB-E94E-BA17-BA3ADA6783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 fontScale="92500" lnSpcReduction="10000"/>
          </a:bodyPr>
          <a:lstStyle/>
          <a:p>
            <a:r>
              <a:rPr lang="en-US" sz="2400" dirty="0" err="1"/>
              <a:t>Öncelikli</a:t>
            </a:r>
            <a:r>
              <a:rPr lang="en-US" sz="2400" dirty="0"/>
              <a:t> </a:t>
            </a:r>
            <a:r>
              <a:rPr lang="en-US" sz="2400" dirty="0" err="1"/>
              <a:t>şikayetlerin</a:t>
            </a:r>
            <a:r>
              <a:rPr lang="en-US" sz="2400" dirty="0"/>
              <a:t> </a:t>
            </a:r>
            <a:r>
              <a:rPr lang="en-US" sz="2400" dirty="0" err="1"/>
              <a:t>belirlenmesi</a:t>
            </a:r>
            <a:r>
              <a:rPr lang="en-US" sz="2400" dirty="0"/>
              <a:t> </a:t>
            </a:r>
          </a:p>
          <a:p>
            <a:endParaRPr lang="en-US" sz="1000" dirty="0"/>
          </a:p>
          <a:p>
            <a:r>
              <a:rPr lang="en-US" sz="2400" dirty="0" err="1"/>
              <a:t>Tıbbi</a:t>
            </a:r>
            <a:r>
              <a:rPr lang="en-US" sz="2400" dirty="0"/>
              <a:t> </a:t>
            </a:r>
            <a:r>
              <a:rPr lang="en-US" sz="2400" dirty="0" err="1"/>
              <a:t>özgeçmiş</a:t>
            </a:r>
            <a:r>
              <a:rPr lang="en-US" sz="2400" dirty="0"/>
              <a:t>, </a:t>
            </a:r>
            <a:r>
              <a:rPr lang="en-CA" sz="2400" dirty="0" err="1"/>
              <a:t>okul</a:t>
            </a:r>
            <a:r>
              <a:rPr lang="en-CA" sz="2400" dirty="0"/>
              <a:t> </a:t>
            </a:r>
            <a:r>
              <a:rPr lang="en-CA" sz="2400" dirty="0" err="1"/>
              <a:t>problemleri</a:t>
            </a:r>
            <a:r>
              <a:rPr lang="en-CA" sz="2400" dirty="0"/>
              <a:t> ve </a:t>
            </a:r>
            <a:r>
              <a:rPr lang="en-CA" sz="2400" dirty="0" err="1"/>
              <a:t>psikososyal</a:t>
            </a:r>
            <a:r>
              <a:rPr lang="en-CA" sz="2400" dirty="0"/>
              <a:t> </a:t>
            </a:r>
            <a:r>
              <a:rPr lang="en-CA" sz="2400" dirty="0" err="1"/>
              <a:t>uyum</a:t>
            </a:r>
            <a:r>
              <a:rPr lang="en-CA" sz="2400" dirty="0"/>
              <a:t> </a:t>
            </a:r>
            <a:r>
              <a:rPr lang="en-CA" sz="2400" dirty="0" err="1"/>
              <a:t>hakkında</a:t>
            </a:r>
            <a:r>
              <a:rPr lang="en-CA" sz="2400" dirty="0"/>
              <a:t> </a:t>
            </a:r>
            <a:r>
              <a:rPr lang="en-CA" sz="2400" dirty="0" err="1"/>
              <a:t>bilgi</a:t>
            </a:r>
            <a:r>
              <a:rPr lang="en-CA" sz="2400" dirty="0"/>
              <a:t> </a:t>
            </a:r>
            <a:r>
              <a:rPr lang="en-CA" sz="2400" dirty="0" err="1"/>
              <a:t>edinilebilmesi</a:t>
            </a:r>
            <a:r>
              <a:rPr lang="en-CA" sz="2400" dirty="0"/>
              <a:t> </a:t>
            </a:r>
            <a:r>
              <a:rPr lang="en-CA" sz="2400" dirty="0" err="1"/>
              <a:t>amacıyla</a:t>
            </a:r>
            <a:r>
              <a:rPr lang="en-CA" sz="2400" dirty="0"/>
              <a:t> </a:t>
            </a:r>
            <a:r>
              <a:rPr lang="en-CA" sz="2400" dirty="0" err="1"/>
              <a:t>muayeneye</a:t>
            </a:r>
            <a:r>
              <a:rPr lang="en-CA" sz="2400" dirty="0"/>
              <a:t> </a:t>
            </a:r>
            <a:r>
              <a:rPr lang="en-CA" sz="2400" dirty="0" err="1"/>
              <a:t>öncellikle</a:t>
            </a:r>
            <a:r>
              <a:rPr lang="en-CA" sz="2400" dirty="0"/>
              <a:t> </a:t>
            </a:r>
            <a:r>
              <a:rPr lang="en-CA" sz="2400" dirty="0" err="1"/>
              <a:t>aile</a:t>
            </a:r>
            <a:r>
              <a:rPr lang="en-CA" sz="2400" dirty="0"/>
              <a:t> ile </a:t>
            </a:r>
            <a:r>
              <a:rPr lang="en-CA" sz="2400" dirty="0" err="1"/>
              <a:t>birlikte</a:t>
            </a:r>
            <a:r>
              <a:rPr lang="en-CA" sz="2400" dirty="0"/>
              <a:t> </a:t>
            </a:r>
            <a:r>
              <a:rPr lang="en-CA" sz="2400" dirty="0" err="1"/>
              <a:t>başlanması</a:t>
            </a:r>
            <a:endParaRPr lang="en-CA" sz="2400" dirty="0"/>
          </a:p>
          <a:p>
            <a:endParaRPr lang="en-CA" sz="1000" dirty="0"/>
          </a:p>
          <a:p>
            <a:r>
              <a:rPr lang="en-CA" sz="2400" dirty="0" err="1"/>
              <a:t>Özellikle</a:t>
            </a:r>
            <a:r>
              <a:rPr lang="en-CA" sz="2400" dirty="0"/>
              <a:t> 11-12 </a:t>
            </a:r>
            <a:r>
              <a:rPr lang="en-CA" sz="2400" dirty="0" err="1"/>
              <a:t>yaş</a:t>
            </a:r>
            <a:r>
              <a:rPr lang="en-CA" sz="2400" dirty="0"/>
              <a:t> ve </a:t>
            </a:r>
            <a:r>
              <a:rPr lang="en-CA" sz="2400" dirty="0" err="1"/>
              <a:t>üzerindeki</a:t>
            </a:r>
            <a:r>
              <a:rPr lang="en-CA" sz="2400" dirty="0"/>
              <a:t> </a:t>
            </a:r>
            <a:r>
              <a:rPr lang="en-CA" sz="2400" dirty="0" err="1"/>
              <a:t>hastaların</a:t>
            </a:r>
            <a:r>
              <a:rPr lang="en-CA" sz="2400" dirty="0"/>
              <a:t> </a:t>
            </a:r>
            <a:r>
              <a:rPr lang="en-CA" sz="2400" dirty="0" err="1"/>
              <a:t>değerlendirmesine</a:t>
            </a:r>
            <a:r>
              <a:rPr lang="en-CA" sz="2400" dirty="0"/>
              <a:t> </a:t>
            </a:r>
            <a:r>
              <a:rPr lang="en-CA" sz="2400" dirty="0" err="1"/>
              <a:t>hastanın</a:t>
            </a:r>
            <a:r>
              <a:rPr lang="en-CA" sz="2400" dirty="0"/>
              <a:t> </a:t>
            </a:r>
            <a:r>
              <a:rPr lang="en-CA" sz="2400" dirty="0" err="1"/>
              <a:t>isteği</a:t>
            </a:r>
            <a:r>
              <a:rPr lang="en-CA" sz="2400" dirty="0"/>
              <a:t> </a:t>
            </a:r>
            <a:r>
              <a:rPr lang="en-CA" sz="2400" dirty="0" err="1"/>
              <a:t>doğrultusunda</a:t>
            </a:r>
            <a:r>
              <a:rPr lang="en-CA" sz="2400" dirty="0"/>
              <a:t> </a:t>
            </a:r>
            <a:r>
              <a:rPr lang="en-CA" sz="2400" dirty="0" err="1"/>
              <a:t>yalnız</a:t>
            </a:r>
            <a:r>
              <a:rPr lang="en-CA" sz="2400" dirty="0"/>
              <a:t> olarak </a:t>
            </a:r>
            <a:r>
              <a:rPr lang="en-CA" sz="2400" dirty="0" err="1"/>
              <a:t>devam</a:t>
            </a:r>
            <a:r>
              <a:rPr lang="en-CA" sz="2400" dirty="0"/>
              <a:t> </a:t>
            </a:r>
            <a:r>
              <a:rPr lang="en-CA" sz="2400" dirty="0" err="1"/>
              <a:t>edilmesi</a:t>
            </a:r>
            <a:r>
              <a:rPr lang="en-CA" sz="2400" dirty="0"/>
              <a:t> </a:t>
            </a:r>
          </a:p>
          <a:p>
            <a:endParaRPr lang="en-CA" sz="1100" dirty="0"/>
          </a:p>
          <a:p>
            <a:r>
              <a:rPr lang="en-CA" sz="2400" dirty="0" err="1"/>
              <a:t>Ergenlerin</a:t>
            </a:r>
            <a:r>
              <a:rPr lang="en-CA" sz="2400" dirty="0"/>
              <a:t> </a:t>
            </a:r>
            <a:r>
              <a:rPr lang="en-CA" sz="2400" dirty="0" err="1"/>
              <a:t>değerlendirmesinde</a:t>
            </a:r>
            <a:r>
              <a:rPr lang="en-CA" sz="2400" dirty="0"/>
              <a:t> </a:t>
            </a:r>
            <a:r>
              <a:rPr lang="en-CA" sz="2400" dirty="0" err="1"/>
              <a:t>psikososyal</a:t>
            </a:r>
            <a:r>
              <a:rPr lang="en-CA" sz="2400" dirty="0"/>
              <a:t> </a:t>
            </a:r>
            <a:r>
              <a:rPr lang="en-CA" sz="2400" dirty="0" err="1"/>
              <a:t>öykü</a:t>
            </a:r>
            <a:r>
              <a:rPr lang="en-CA" sz="2400" dirty="0"/>
              <a:t> </a:t>
            </a:r>
            <a:r>
              <a:rPr lang="en-CA" sz="2400" dirty="0" err="1"/>
              <a:t>alınması</a:t>
            </a:r>
            <a:r>
              <a:rPr lang="en-CA" sz="2400" dirty="0"/>
              <a:t> </a:t>
            </a:r>
            <a:r>
              <a:rPr lang="en-CA" sz="2400" dirty="0">
                <a:sym typeface="Wingdings" pitchFamily="2" charset="2"/>
              </a:rPr>
              <a:t> </a:t>
            </a:r>
            <a:r>
              <a:rPr lang="en-CA" sz="2400" dirty="0" err="1">
                <a:sym typeface="Wingdings" pitchFamily="2" charset="2"/>
              </a:rPr>
              <a:t>e</a:t>
            </a:r>
            <a:r>
              <a:rPr lang="en-CA" sz="2400" dirty="0" err="1"/>
              <a:t>rgen</a:t>
            </a:r>
            <a:r>
              <a:rPr lang="en-CA" sz="2400" dirty="0"/>
              <a:t> </a:t>
            </a:r>
            <a:r>
              <a:rPr lang="en-CA" sz="2400" dirty="0" err="1"/>
              <a:t>aksini</a:t>
            </a:r>
            <a:r>
              <a:rPr lang="en-CA" sz="2400" dirty="0"/>
              <a:t> </a:t>
            </a:r>
            <a:r>
              <a:rPr lang="en-CA" sz="2400" dirty="0" err="1"/>
              <a:t>talep</a:t>
            </a:r>
            <a:r>
              <a:rPr lang="en-CA" sz="2400" dirty="0"/>
              <a:t> </a:t>
            </a:r>
            <a:r>
              <a:rPr lang="en-CA" sz="2400" dirty="0" err="1"/>
              <a:t>etmekdikçe</a:t>
            </a:r>
            <a:r>
              <a:rPr lang="en-CA" sz="2400" dirty="0"/>
              <a:t> </a:t>
            </a:r>
            <a:r>
              <a:rPr lang="en-CA" sz="2400" dirty="0" err="1"/>
              <a:t>görüşme</a:t>
            </a:r>
            <a:r>
              <a:rPr lang="en-CA" sz="2400" dirty="0"/>
              <a:t> </a:t>
            </a:r>
            <a:r>
              <a:rPr lang="en-CA" sz="2400" dirty="0" err="1"/>
              <a:t>mutlaka</a:t>
            </a:r>
            <a:r>
              <a:rPr lang="en-CA" sz="2400" dirty="0"/>
              <a:t> </a:t>
            </a:r>
            <a:r>
              <a:rPr lang="en-CA" sz="2400" dirty="0" err="1"/>
              <a:t>yalnız</a:t>
            </a:r>
            <a:r>
              <a:rPr lang="en-CA" sz="2400" dirty="0"/>
              <a:t> olarak </a:t>
            </a:r>
            <a:r>
              <a:rPr lang="en-CA" sz="2400" dirty="0" err="1"/>
              <a:t>yapılmalı</a:t>
            </a:r>
            <a:r>
              <a:rPr lang="en-CA" sz="2400" dirty="0"/>
              <a:t> </a:t>
            </a:r>
          </a:p>
          <a:p>
            <a:pPr marL="0" indent="0">
              <a:buNone/>
            </a:pPr>
            <a:endParaRPr lang="en-CA" sz="2400" dirty="0"/>
          </a:p>
          <a:p>
            <a:endParaRPr lang="en-US" sz="2000" dirty="0"/>
          </a:p>
          <a:p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4282905-4774-6D45-A2CC-19A653C9EF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2201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D29C6-C944-8140-A391-46E3CFCC5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Psİkososyal</a:t>
            </a:r>
            <a:r>
              <a:rPr lang="en-US" dirty="0"/>
              <a:t> </a:t>
            </a:r>
            <a:r>
              <a:rPr lang="en-US" dirty="0" err="1"/>
              <a:t>öykü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B286D4-D577-774D-B0DB-3E3111C3F5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450953"/>
            <a:ext cx="11029615" cy="2339988"/>
          </a:xfrm>
        </p:spPr>
        <p:txBody>
          <a:bodyPr numCol="2" anchor="t">
            <a:normAutofit/>
          </a:bodyPr>
          <a:lstStyle/>
          <a:p>
            <a:r>
              <a:rPr lang="en-CA" sz="2400" dirty="0"/>
              <a:t>HEADSSS: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/>
              <a:t>Ev</a:t>
            </a:r>
            <a:r>
              <a:rPr lang="en-US" sz="2000" dirty="0"/>
              <a:t> (Home),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/>
              <a:t>Eğitim</a:t>
            </a:r>
            <a:r>
              <a:rPr lang="en-US" sz="2000" dirty="0"/>
              <a:t> (Education),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/>
              <a:t>Etkinlikler</a:t>
            </a:r>
            <a:r>
              <a:rPr lang="en-US" sz="2000" dirty="0"/>
              <a:t> (Activities),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/>
              <a:t>Madde</a:t>
            </a:r>
            <a:r>
              <a:rPr lang="en-US" sz="2000" dirty="0"/>
              <a:t> </a:t>
            </a:r>
            <a:r>
              <a:rPr lang="en-US" sz="2000" dirty="0" err="1"/>
              <a:t>kullanımı</a:t>
            </a:r>
            <a:r>
              <a:rPr lang="en-US" sz="2000" dirty="0"/>
              <a:t> (Drug use and abuse) </a:t>
            </a:r>
          </a:p>
          <a:p>
            <a:pPr marL="342900" indent="-342900">
              <a:buFont typeface="+mj-lt"/>
              <a:buAutoNum type="arabicPeriod"/>
            </a:pPr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 err="1"/>
              <a:t>Cinsel</a:t>
            </a:r>
            <a:r>
              <a:rPr lang="en-US" sz="2000" dirty="0"/>
              <a:t> </a:t>
            </a:r>
            <a:r>
              <a:rPr lang="en-US" sz="2000" dirty="0" err="1"/>
              <a:t>davranışlar</a:t>
            </a:r>
            <a:r>
              <a:rPr lang="en-US" sz="2000" dirty="0"/>
              <a:t>, </a:t>
            </a:r>
            <a:r>
              <a:rPr lang="en-US" sz="2000" dirty="0" err="1"/>
              <a:t>cinsel</a:t>
            </a:r>
            <a:r>
              <a:rPr lang="en-US" sz="2000" dirty="0"/>
              <a:t> </a:t>
            </a:r>
            <a:r>
              <a:rPr lang="en-US" sz="2000" dirty="0" err="1"/>
              <a:t>kimlik</a:t>
            </a:r>
            <a:r>
              <a:rPr lang="en-US" sz="2000" dirty="0"/>
              <a:t> (Sex)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/>
              <a:t>İntihar</a:t>
            </a:r>
            <a:r>
              <a:rPr lang="en-US" sz="2000" dirty="0"/>
              <a:t> ve </a:t>
            </a:r>
            <a:r>
              <a:rPr lang="en-US" sz="2000" dirty="0" err="1"/>
              <a:t>depresyon</a:t>
            </a:r>
            <a:r>
              <a:rPr lang="en-US" sz="2000" dirty="0"/>
              <a:t> (Suicidality)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/>
              <a:t>Güvenlik</a:t>
            </a:r>
            <a:r>
              <a:rPr lang="en-US" sz="2000" dirty="0"/>
              <a:t>, </a:t>
            </a:r>
            <a:r>
              <a:rPr lang="en-US" sz="2000" dirty="0" err="1"/>
              <a:t>şiddet</a:t>
            </a:r>
            <a:r>
              <a:rPr lang="en-US" sz="2000" dirty="0"/>
              <a:t> ve </a:t>
            </a:r>
            <a:r>
              <a:rPr lang="en-US" sz="2000" dirty="0" err="1"/>
              <a:t>istismar</a:t>
            </a:r>
            <a:r>
              <a:rPr lang="en-US" sz="2000" dirty="0"/>
              <a:t> (Safety)</a:t>
            </a:r>
            <a:r>
              <a:rPr lang="en-CA" sz="2000" dirty="0"/>
              <a:t> </a:t>
            </a:r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C16369-AD94-2043-9124-5C8DF9940ADF}"/>
              </a:ext>
            </a:extLst>
          </p:cNvPr>
          <p:cNvSpPr txBox="1"/>
          <p:nvPr/>
        </p:nvSpPr>
        <p:spPr>
          <a:xfrm>
            <a:off x="581193" y="4958366"/>
            <a:ext cx="11029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3">
                    <a:lumMod val="75000"/>
                  </a:schemeClr>
                </a:solidFill>
              </a:rPr>
              <a:t>Cohen E, </a:t>
            </a:r>
            <a:r>
              <a:rPr lang="en-US" sz="1200" dirty="0" err="1">
                <a:solidFill>
                  <a:schemeClr val="accent3">
                    <a:lumMod val="75000"/>
                  </a:schemeClr>
                </a:solidFill>
              </a:rPr>
              <a:t>MacKenzie</a:t>
            </a:r>
            <a:r>
              <a:rPr lang="en-US" sz="1200" dirty="0">
                <a:solidFill>
                  <a:schemeClr val="accent3">
                    <a:lumMod val="75000"/>
                  </a:schemeClr>
                </a:solidFill>
              </a:rPr>
              <a:t> RG. HEADSS, a psychosocial risk assessment instrument: Implications for designing effective intervention programs for runaway youth. J </a:t>
            </a:r>
            <a:r>
              <a:rPr lang="en-US" sz="1200" dirty="0" err="1">
                <a:solidFill>
                  <a:schemeClr val="accent3">
                    <a:lumMod val="75000"/>
                  </a:schemeClr>
                </a:solidFill>
              </a:rPr>
              <a:t>Adol</a:t>
            </a:r>
            <a:r>
              <a:rPr lang="en-US" sz="1200" dirty="0">
                <a:solidFill>
                  <a:schemeClr val="accent3">
                    <a:lumMod val="75000"/>
                  </a:schemeClr>
                </a:solidFill>
              </a:rPr>
              <a:t> Health 1991;12: 539- 44.</a:t>
            </a:r>
            <a:endParaRPr lang="en-CA" sz="1200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en-US" sz="1200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n-US" sz="1200" dirty="0">
                <a:solidFill>
                  <a:schemeClr val="accent3">
                    <a:lumMod val="75000"/>
                  </a:schemeClr>
                </a:solidFill>
              </a:rPr>
              <a:t>Schaff EA, Hedberg VA. Preventive health care for teenagers and young adults. Primary Care 1995;22:637- 52</a:t>
            </a:r>
            <a:r>
              <a:rPr lang="en-CA" sz="1200" dirty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C4A1C870-795D-4148-AEE1-B373824B70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9217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8245F-0C47-6F48-A32D-01A5371A7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ÖykÜ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58918E-23C6-5346-A6C5-35EF264CEF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sz="2400" dirty="0" err="1"/>
              <a:t>Alınacak</a:t>
            </a:r>
            <a:r>
              <a:rPr lang="en-US" sz="2400" dirty="0"/>
              <a:t> </a:t>
            </a:r>
            <a:r>
              <a:rPr lang="en-US" sz="2400" dirty="0" err="1"/>
              <a:t>öykü</a:t>
            </a:r>
            <a:r>
              <a:rPr lang="en-US" sz="2400" dirty="0"/>
              <a:t> </a:t>
            </a:r>
            <a:r>
              <a:rPr lang="en-US" sz="2400" dirty="0" err="1"/>
              <a:t>mevcut</a:t>
            </a:r>
            <a:r>
              <a:rPr lang="en-US" sz="2400" dirty="0"/>
              <a:t> </a:t>
            </a:r>
            <a:r>
              <a:rPr lang="en-US" sz="2400" dirty="0" err="1"/>
              <a:t>şikayetlere</a:t>
            </a:r>
            <a:r>
              <a:rPr lang="en-US" sz="2400" dirty="0"/>
              <a:t> </a:t>
            </a:r>
            <a:r>
              <a:rPr lang="en-US" sz="2400" dirty="0" err="1"/>
              <a:t>göre</a:t>
            </a:r>
            <a:r>
              <a:rPr lang="en-US" sz="2400" dirty="0"/>
              <a:t> </a:t>
            </a:r>
            <a:r>
              <a:rPr lang="en-US" sz="2400" dirty="0" err="1"/>
              <a:t>şekillendirilmeli</a:t>
            </a:r>
            <a:endParaRPr lang="en-US" sz="2400" dirty="0"/>
          </a:p>
          <a:p>
            <a:r>
              <a:rPr lang="en-US" sz="2400" dirty="0"/>
              <a:t>Vulvovaginal </a:t>
            </a:r>
            <a:r>
              <a:rPr lang="en-US" sz="2400" dirty="0" err="1"/>
              <a:t>şikayetler</a:t>
            </a:r>
            <a:r>
              <a:rPr lang="en-US" sz="2400" dirty="0"/>
              <a:t> (</a:t>
            </a:r>
            <a:r>
              <a:rPr lang="en-US" sz="2400" dirty="0" err="1"/>
              <a:t>akıntı</a:t>
            </a:r>
            <a:r>
              <a:rPr lang="en-US" sz="2400" dirty="0"/>
              <a:t>, </a:t>
            </a:r>
            <a:r>
              <a:rPr lang="en-US" sz="2400" dirty="0" err="1"/>
              <a:t>yanma</a:t>
            </a:r>
            <a:r>
              <a:rPr lang="en-US" sz="2400" dirty="0"/>
              <a:t>, </a:t>
            </a:r>
            <a:r>
              <a:rPr lang="en-US" sz="2400" dirty="0" err="1"/>
              <a:t>kaşıntı</a:t>
            </a:r>
            <a:r>
              <a:rPr lang="en-US" sz="2400" dirty="0"/>
              <a:t> ve </a:t>
            </a:r>
            <a:r>
              <a:rPr lang="en-US" sz="2400" dirty="0" err="1"/>
              <a:t>irritasyon</a:t>
            </a:r>
            <a:r>
              <a:rPr lang="en-US" sz="2400" dirty="0"/>
              <a:t>):</a:t>
            </a:r>
            <a:endParaRPr lang="en-US" sz="2400" dirty="0">
              <a:sym typeface="Wingdings" pitchFamily="2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>
                <a:sym typeface="Wingdings" pitchFamily="2" charset="2"/>
              </a:rPr>
              <a:t>Semptomların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başlangıcı</a:t>
            </a:r>
            <a:r>
              <a:rPr lang="en-US" sz="2000" dirty="0">
                <a:sym typeface="Wingdings" pitchFamily="2" charset="2"/>
              </a:rPr>
              <a:t>,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>
                <a:sym typeface="Wingdings" pitchFamily="2" charset="2"/>
              </a:rPr>
              <a:t>Baskın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olan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semptom</a:t>
            </a:r>
            <a:r>
              <a:rPr lang="en-US" sz="2000" dirty="0">
                <a:sym typeface="Wingdings" pitchFamily="2" charset="2"/>
              </a:rPr>
              <a:t> ve </a:t>
            </a:r>
            <a:r>
              <a:rPr lang="en-US" sz="2000" dirty="0" err="1">
                <a:sym typeface="Wingdings" pitchFamily="2" charset="2"/>
              </a:rPr>
              <a:t>özellikleri</a:t>
            </a:r>
            <a:r>
              <a:rPr lang="en-US" sz="2000" dirty="0">
                <a:sym typeface="Wingdings" pitchFamily="2" charset="2"/>
              </a:rPr>
              <a:t>,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>
                <a:sym typeface="Wingdings" pitchFamily="2" charset="2"/>
              </a:rPr>
              <a:t>Vaginal </a:t>
            </a:r>
            <a:r>
              <a:rPr lang="en-US" sz="2000" dirty="0" err="1">
                <a:sym typeface="Wingdings" pitchFamily="2" charset="2"/>
              </a:rPr>
              <a:t>akıntının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şekli</a:t>
            </a:r>
            <a:r>
              <a:rPr lang="en-US" sz="2000" dirty="0">
                <a:sym typeface="Wingdings" pitchFamily="2" charset="2"/>
              </a:rPr>
              <a:t>,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>
                <a:sym typeface="Wingdings" pitchFamily="2" charset="2"/>
              </a:rPr>
              <a:t>Yabancı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cisim</a:t>
            </a:r>
            <a:r>
              <a:rPr lang="en-US" sz="2000" dirty="0">
                <a:sym typeface="Wingdings" pitchFamily="2" charset="2"/>
              </a:rPr>
              <a:t> ve </a:t>
            </a:r>
            <a:r>
              <a:rPr lang="en-US" sz="2000" dirty="0" err="1">
                <a:sym typeface="Wingdings" pitchFamily="2" charset="2"/>
              </a:rPr>
              <a:t>cinsel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istismar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ihtimali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sorgunlanmalı</a:t>
            </a:r>
            <a:endParaRPr lang="en-US" sz="2000" dirty="0">
              <a:sym typeface="Wingdings" pitchFamily="2" charset="2"/>
            </a:endParaRPr>
          </a:p>
          <a:p>
            <a:endParaRPr 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549C26D3-58E5-9F41-B0CD-D09E5AF54E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3771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F6D1BF-35D9-7B41-82C3-5D826FAEE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öykü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4DBA3A-5BA5-FA4D-9D19-637899498E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sz="2400" dirty="0">
                <a:sym typeface="Wingdings" pitchFamily="2" charset="2"/>
              </a:rPr>
              <a:t>Prepubertal vaginal </a:t>
            </a:r>
            <a:r>
              <a:rPr lang="en-US" sz="2400" dirty="0" err="1">
                <a:sym typeface="Wingdings" pitchFamily="2" charset="2"/>
              </a:rPr>
              <a:t>kanama</a:t>
            </a:r>
            <a:r>
              <a:rPr lang="en-US" sz="2400" dirty="0">
                <a:sym typeface="Wingdings" pitchFamily="2" charset="2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>
                <a:sym typeface="Wingdings" pitchFamily="2" charset="2"/>
              </a:rPr>
              <a:t>Puberte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bulguları</a:t>
            </a:r>
            <a:r>
              <a:rPr lang="en-US" sz="2000" dirty="0">
                <a:sym typeface="Wingdings" pitchFamily="2" charset="2"/>
              </a:rPr>
              <a:t>,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>
                <a:sym typeface="Wingdings" pitchFamily="2" charset="2"/>
              </a:rPr>
              <a:t>Hormon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preparartlarının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kullanımı</a:t>
            </a:r>
            <a:r>
              <a:rPr lang="en-US" sz="2000" dirty="0">
                <a:sym typeface="Wingdings" pitchFamily="2" charset="2"/>
              </a:rPr>
              <a:t>,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>
                <a:sym typeface="Wingdings" pitchFamily="2" charset="2"/>
              </a:rPr>
              <a:t>Travma</a:t>
            </a:r>
            <a:r>
              <a:rPr lang="en-US" sz="2000" dirty="0">
                <a:sym typeface="Wingdings" pitchFamily="2" charset="2"/>
              </a:rPr>
              <a:t> öyküsü,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>
                <a:sym typeface="Wingdings" pitchFamily="2" charset="2"/>
              </a:rPr>
              <a:t>Yine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yabancı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cisim</a:t>
            </a:r>
            <a:r>
              <a:rPr lang="en-US" sz="2000" dirty="0">
                <a:sym typeface="Wingdings" pitchFamily="2" charset="2"/>
              </a:rPr>
              <a:t> ve </a:t>
            </a:r>
            <a:r>
              <a:rPr lang="en-US" sz="2000" dirty="0" err="1">
                <a:sym typeface="Wingdings" pitchFamily="2" charset="2"/>
              </a:rPr>
              <a:t>cinsel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istismar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ihtimali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sorgulanmalı</a:t>
            </a:r>
            <a:endParaRPr lang="en-US" sz="2000" dirty="0">
              <a:sym typeface="Wingdings" pitchFamily="2" charset="2"/>
            </a:endParaRPr>
          </a:p>
          <a:p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A1F6D44-33C9-9A4F-8E0B-F58CF50FF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0334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7B3996-850E-C841-9369-3CF7FEC3B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ÖykÜ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40572CB-E098-164B-A42D-0AEA44CE726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23250" y="2193375"/>
                <a:ext cx="11029615" cy="3678303"/>
              </a:xfrm>
            </p:spPr>
            <p:txBody>
              <a:bodyPr anchor="t"/>
              <a:lstStyle/>
              <a:p>
                <a:r>
                  <a:rPr lang="en-CA" sz="2400" dirty="0" err="1"/>
                  <a:t>Tedaviye</a:t>
                </a:r>
                <a:r>
                  <a:rPr lang="en-CA" sz="2400" dirty="0"/>
                  <a:t> </a:t>
                </a:r>
                <a:r>
                  <a:rPr lang="en-CA" sz="2400" dirty="0" err="1"/>
                  <a:t>dirençli</a:t>
                </a:r>
                <a:r>
                  <a:rPr lang="en-CA" sz="2400" dirty="0"/>
                  <a:t> </a:t>
                </a:r>
                <a:r>
                  <a:rPr lang="en-CA" sz="2400" dirty="0" err="1"/>
                  <a:t>özellikle</a:t>
                </a:r>
                <a:r>
                  <a:rPr lang="en-CA" sz="2400" dirty="0"/>
                  <a:t> </a:t>
                </a:r>
                <a:r>
                  <a:rPr lang="en-CA" sz="2400" dirty="0" err="1"/>
                  <a:t>kötü</a:t>
                </a:r>
                <a:r>
                  <a:rPr lang="en-CA" sz="2400" dirty="0"/>
                  <a:t> </a:t>
                </a:r>
                <a:r>
                  <a:rPr lang="en-CA" sz="2400" dirty="0" err="1"/>
                  <a:t>kokulu</a:t>
                </a:r>
                <a:r>
                  <a:rPr lang="en-CA" sz="2400" dirty="0"/>
                  <a:t> vaginal </a:t>
                </a:r>
                <a:r>
                  <a:rPr lang="en-CA" sz="2400" dirty="0" err="1"/>
                  <a:t>akıntı</a:t>
                </a:r>
                <a:r>
                  <a:rPr lang="en-CA" sz="2400" dirty="0"/>
                  <a:t> </a:t>
                </a:r>
                <a14:m>
                  <m:oMath xmlns:m="http://schemas.openxmlformats.org/officeDocument/2006/math">
                    <m:r>
                      <a:rPr lang="en-CA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∓</m:t>
                    </m:r>
                  </m:oMath>
                </a14:m>
                <a:r>
                  <a:rPr lang="en-CA" sz="2400" dirty="0"/>
                  <a:t> vaginal </a:t>
                </a:r>
                <a:r>
                  <a:rPr lang="en-CA" sz="2400" dirty="0" err="1"/>
                  <a:t>kanama</a:t>
                </a:r>
                <a:r>
                  <a:rPr lang="en-CA" sz="2400" dirty="0"/>
                  <a:t> </a:t>
                </a:r>
                <a:r>
                  <a:rPr lang="en-CA" sz="2400" dirty="0" err="1"/>
                  <a:t>varlığında</a:t>
                </a:r>
                <a:r>
                  <a:rPr lang="en-CA" sz="2400" dirty="0">
                    <a:sym typeface="Wingdings" pitchFamily="2" charset="2"/>
                  </a:rPr>
                  <a:t> </a:t>
                </a:r>
                <a:r>
                  <a:rPr lang="en-CA" sz="2400" dirty="0" err="1">
                    <a:sym typeface="Wingdings" pitchFamily="2" charset="2"/>
                  </a:rPr>
                  <a:t>yabancı</a:t>
                </a:r>
                <a:r>
                  <a:rPr lang="en-CA" sz="2400" dirty="0">
                    <a:sym typeface="Wingdings" pitchFamily="2" charset="2"/>
                  </a:rPr>
                  <a:t> </a:t>
                </a:r>
                <a:r>
                  <a:rPr lang="en-CA" sz="2400" dirty="0" err="1">
                    <a:sym typeface="Wingdings" pitchFamily="2" charset="2"/>
                  </a:rPr>
                  <a:t>cisim</a:t>
                </a:r>
                <a:r>
                  <a:rPr lang="en-CA" sz="2400" dirty="0">
                    <a:sym typeface="Wingdings" pitchFamily="2" charset="2"/>
                  </a:rPr>
                  <a:t> </a:t>
                </a:r>
                <a:r>
                  <a:rPr lang="en-CA" sz="2400" dirty="0" err="1">
                    <a:sym typeface="Wingdings" pitchFamily="2" charset="2"/>
                  </a:rPr>
                  <a:t>akla</a:t>
                </a:r>
                <a:r>
                  <a:rPr lang="en-CA" sz="2400" dirty="0">
                    <a:sym typeface="Wingdings" pitchFamily="2" charset="2"/>
                  </a:rPr>
                  <a:t> </a:t>
                </a:r>
                <a:r>
                  <a:rPr lang="en-CA" sz="2400" dirty="0" err="1">
                    <a:sym typeface="Wingdings" pitchFamily="2" charset="2"/>
                  </a:rPr>
                  <a:t>gelmeli</a:t>
                </a:r>
                <a:r>
                  <a:rPr lang="en-CA" sz="2400" dirty="0">
                    <a:sym typeface="Wingdings" pitchFamily="2" charset="2"/>
                  </a:rPr>
                  <a:t>  </a:t>
                </a:r>
                <a:r>
                  <a:rPr lang="en-CA" sz="2400" dirty="0" err="1">
                    <a:sym typeface="Wingdings" pitchFamily="2" charset="2"/>
                  </a:rPr>
                  <a:t>en</a:t>
                </a:r>
                <a:r>
                  <a:rPr lang="en-CA" sz="2400" dirty="0">
                    <a:sym typeface="Wingdings" pitchFamily="2" charset="2"/>
                  </a:rPr>
                  <a:t> </a:t>
                </a:r>
                <a:r>
                  <a:rPr lang="en-CA" sz="2400" dirty="0" err="1">
                    <a:sym typeface="Wingdings" pitchFamily="2" charset="2"/>
                  </a:rPr>
                  <a:t>sık</a:t>
                </a:r>
                <a:r>
                  <a:rPr lang="en-CA" sz="2400" dirty="0">
                    <a:sym typeface="Wingdings" pitchFamily="2" charset="2"/>
                  </a:rPr>
                  <a:t> </a:t>
                </a:r>
                <a:r>
                  <a:rPr lang="en-CA" sz="2400" dirty="0" err="1">
                    <a:sym typeface="Wingdings" pitchFamily="2" charset="2"/>
                  </a:rPr>
                  <a:t>tuvalet</a:t>
                </a:r>
                <a:r>
                  <a:rPr lang="en-CA" sz="2400" dirty="0">
                    <a:sym typeface="Wingdings" pitchFamily="2" charset="2"/>
                  </a:rPr>
                  <a:t> </a:t>
                </a:r>
                <a:r>
                  <a:rPr lang="en-CA" sz="2400" dirty="0" err="1">
                    <a:sym typeface="Wingdings" pitchFamily="2" charset="2"/>
                  </a:rPr>
                  <a:t>kağıdı</a:t>
                </a:r>
                <a:r>
                  <a:rPr lang="en-CA" sz="2400" dirty="0">
                    <a:sym typeface="Wingdings" pitchFamily="2" charset="2"/>
                  </a:rPr>
                  <a:t> </a:t>
                </a:r>
              </a:p>
              <a:p>
                <a:endParaRPr lang="en-CA" sz="1000" dirty="0"/>
              </a:p>
              <a:p>
                <a:r>
                  <a:rPr lang="en-CA" sz="2400" dirty="0"/>
                  <a:t>Öyküde </a:t>
                </a:r>
                <a:r>
                  <a:rPr lang="en-CA" sz="2400" dirty="0" err="1"/>
                  <a:t>kişilik</a:t>
                </a:r>
                <a:r>
                  <a:rPr lang="en-CA" sz="2400" dirty="0"/>
                  <a:t> </a:t>
                </a:r>
                <a:r>
                  <a:rPr lang="en-CA" sz="2400" dirty="0" err="1"/>
                  <a:t>değişikliğine</a:t>
                </a:r>
                <a:r>
                  <a:rPr lang="en-CA" sz="2400" dirty="0"/>
                  <a:t> ait </a:t>
                </a:r>
                <a:r>
                  <a:rPr lang="en-CA" sz="2400" dirty="0" err="1"/>
                  <a:t>belirtiler</a:t>
                </a:r>
                <a:r>
                  <a:rPr lang="en-CA" sz="2400" dirty="0"/>
                  <a:t> ve </a:t>
                </a:r>
                <a:r>
                  <a:rPr lang="en-CA" sz="2400" dirty="0" err="1"/>
                  <a:t>karın</a:t>
                </a:r>
                <a:r>
                  <a:rPr lang="en-CA" sz="2400" dirty="0"/>
                  <a:t> ağrısı, </a:t>
                </a:r>
                <a:r>
                  <a:rPr lang="en-CA" sz="2400" dirty="0" err="1"/>
                  <a:t>baş</a:t>
                </a:r>
                <a:r>
                  <a:rPr lang="en-CA" sz="2400" dirty="0"/>
                  <a:t> ağrısı </a:t>
                </a:r>
                <a:r>
                  <a:rPr lang="en-CA" sz="2400" dirty="0" err="1"/>
                  <a:t>veya</a:t>
                </a:r>
                <a:r>
                  <a:rPr lang="en-CA" sz="2400" dirty="0"/>
                  <a:t> </a:t>
                </a:r>
                <a:r>
                  <a:rPr lang="en-CA" sz="2400" dirty="0" err="1"/>
                  <a:t>idrar</a:t>
                </a:r>
                <a:r>
                  <a:rPr lang="en-CA" sz="2400" dirty="0"/>
                  <a:t> </a:t>
                </a:r>
                <a:r>
                  <a:rPr lang="en-CA" sz="2400" dirty="0" err="1"/>
                  <a:t>kaçırma</a:t>
                </a:r>
                <a:r>
                  <a:rPr lang="en-CA" sz="2400" dirty="0"/>
                  <a:t> </a:t>
                </a:r>
                <a:r>
                  <a:rPr lang="en-CA" sz="2400" dirty="0" err="1"/>
                  <a:t>gibi</a:t>
                </a:r>
                <a:r>
                  <a:rPr lang="en-CA" sz="2400" dirty="0"/>
                  <a:t> </a:t>
                </a:r>
                <a:r>
                  <a:rPr lang="en-CA" sz="2400" dirty="0" err="1"/>
                  <a:t>somatik</a:t>
                </a:r>
                <a:r>
                  <a:rPr lang="en-CA" sz="2400" dirty="0"/>
                  <a:t> </a:t>
                </a:r>
                <a:r>
                  <a:rPr lang="en-CA" sz="2400" dirty="0" err="1"/>
                  <a:t>semptomların</a:t>
                </a:r>
                <a:r>
                  <a:rPr lang="en-CA" sz="2400" dirty="0"/>
                  <a:t> </a:t>
                </a:r>
                <a:r>
                  <a:rPr lang="en-CA" sz="2400" dirty="0" err="1"/>
                  <a:t>varlığı</a:t>
                </a:r>
                <a:r>
                  <a:rPr lang="en-CA" sz="2400" dirty="0"/>
                  <a:t> </a:t>
                </a:r>
                <a:r>
                  <a:rPr lang="en-CA" sz="2400" dirty="0" err="1"/>
                  <a:t>cinsel</a:t>
                </a:r>
                <a:r>
                  <a:rPr lang="en-CA" sz="2400" dirty="0"/>
                  <a:t> </a:t>
                </a:r>
                <a:r>
                  <a:rPr lang="en-CA" sz="2400" dirty="0" err="1"/>
                  <a:t>istismar</a:t>
                </a:r>
                <a:r>
                  <a:rPr lang="en-CA" sz="2400" dirty="0"/>
                  <a:t> </a:t>
                </a:r>
                <a:r>
                  <a:rPr lang="en-CA" sz="2400" dirty="0" err="1"/>
                  <a:t>ihtimalini</a:t>
                </a:r>
                <a:r>
                  <a:rPr lang="en-CA" sz="2400" dirty="0"/>
                  <a:t> </a:t>
                </a:r>
                <a:r>
                  <a:rPr lang="en-CA" sz="2400" dirty="0" err="1"/>
                  <a:t>düşündürebilir</a:t>
                </a:r>
                <a:r>
                  <a:rPr lang="en-CA" sz="2400" dirty="0"/>
                  <a:t> </a:t>
                </a:r>
              </a:p>
              <a:p>
                <a:endParaRPr lang="en-US" sz="1000" dirty="0">
                  <a:sym typeface="Wingdings" pitchFamily="2" charset="2"/>
                </a:endParaRPr>
              </a:p>
              <a:p>
                <a:r>
                  <a:rPr lang="en-CA" sz="2400" dirty="0"/>
                  <a:t>Hem </a:t>
                </a:r>
                <a:r>
                  <a:rPr lang="en-CA" sz="2400" dirty="0" err="1"/>
                  <a:t>aile</a:t>
                </a:r>
                <a:r>
                  <a:rPr lang="en-CA" sz="2400" dirty="0"/>
                  <a:t> hem de hasta ile </a:t>
                </a:r>
                <a:r>
                  <a:rPr lang="en-CA" sz="2400" dirty="0" err="1"/>
                  <a:t>ayrı</a:t>
                </a:r>
                <a:r>
                  <a:rPr lang="en-CA" sz="2400" dirty="0"/>
                  <a:t> </a:t>
                </a:r>
                <a:r>
                  <a:rPr lang="en-CA" sz="2400" dirty="0" err="1"/>
                  <a:t>ayrı</a:t>
                </a:r>
                <a:r>
                  <a:rPr lang="en-CA" sz="2400" dirty="0"/>
                  <a:t> </a:t>
                </a:r>
                <a:r>
                  <a:rPr lang="en-CA" sz="2400" dirty="0" err="1"/>
                  <a:t>konuşulmalı</a:t>
                </a:r>
                <a:endParaRPr lang="en-CA" sz="24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40572CB-E098-164B-A42D-0AEA44CE726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23250" y="2193375"/>
                <a:ext cx="11029615" cy="3678303"/>
              </a:xfrm>
              <a:blipFill>
                <a:blip r:embed="rId2"/>
                <a:stretch>
                  <a:fillRect l="-460" t="-13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>
            <a:extLst>
              <a:ext uri="{FF2B5EF4-FFF2-40B4-BE49-F238E27FC236}">
                <a16:creationId xmlns:a16="http://schemas.microsoft.com/office/drawing/2014/main" id="{B3E18ED3-14AA-6145-9D05-DB7BDD47CC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" y="90153"/>
            <a:ext cx="347730" cy="35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C74D6347-1326-4D84-92F4-F5E531C9B5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1943" y="4688195"/>
            <a:ext cx="2219625" cy="1660902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61DBA652-AC93-4F5B-B0A3-D9AD27ACCC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90024" y="4398372"/>
            <a:ext cx="1409539" cy="218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423007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Dividend</Template>
  <TotalTime>531</TotalTime>
  <Words>1299</Words>
  <Application>Microsoft Office PowerPoint</Application>
  <PresentationFormat>Geniş ekran</PresentationFormat>
  <Paragraphs>181</Paragraphs>
  <Slides>31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6" baseType="lpstr">
      <vt:lpstr>Cambria Math</vt:lpstr>
      <vt:lpstr>Gill Sans MT</vt:lpstr>
      <vt:lpstr>Times New Roman</vt:lpstr>
      <vt:lpstr>Wingdings 2</vt:lpstr>
      <vt:lpstr>Dividend</vt:lpstr>
      <vt:lpstr>Çocuk ve ergenlerde görülen   jİnekolojİk problemlere yaklaşım </vt:lpstr>
      <vt:lpstr>Çocuk ve ergenlerİn jİnekolojİk değerlendİrmesİ </vt:lpstr>
      <vt:lpstr>Çocuk ve ergenlerİn jİnekolojİk değerlendİrmesİ </vt:lpstr>
      <vt:lpstr>Çocuk ve ergenlerİn jİnekolojİk değerlendİrmesİ </vt:lpstr>
      <vt:lpstr>Öykü</vt:lpstr>
      <vt:lpstr>Psİkososyal öykü</vt:lpstr>
      <vt:lpstr>ÖykÜ</vt:lpstr>
      <vt:lpstr>öykü</vt:lpstr>
      <vt:lpstr>ÖykÜ</vt:lpstr>
      <vt:lpstr>Öykü</vt:lpstr>
      <vt:lpstr>Öykü</vt:lpstr>
      <vt:lpstr>Öykü</vt:lpstr>
      <vt:lpstr>öykü</vt:lpstr>
      <vt:lpstr>Jİnekolojİk muayene ve bulgular </vt:lpstr>
      <vt:lpstr>Jİnekolojİk muayene ve bulgular </vt:lpstr>
      <vt:lpstr>Vulvar İnspeksİyon </vt:lpstr>
      <vt:lpstr>hİmenal açıklık</vt:lpstr>
      <vt:lpstr>hİmenal açıklık</vt:lpstr>
      <vt:lpstr>hİmenal açıklık</vt:lpstr>
      <vt:lpstr>klİtoromegalİ</vt:lpstr>
      <vt:lpstr>Cİnsel İstİsmar</vt:lpstr>
      <vt:lpstr>Sekonder seks karakterlerİ</vt:lpstr>
      <vt:lpstr>Jİnekolojİk muayene ve bulgular </vt:lpstr>
      <vt:lpstr>Jİnekolojİk muayene ve bulgular </vt:lpstr>
      <vt:lpstr>vagİnoskopİ/Bİyopsİ/vagİnal ÖRnekleme</vt:lpstr>
      <vt:lpstr>Jİnekolojİk muayene ve bulgular </vt:lpstr>
      <vt:lpstr>Ek değerlendİrme ve tetkİkler</vt:lpstr>
      <vt:lpstr>Ek değerlendİrme ve tetkİkler</vt:lpstr>
      <vt:lpstr>Ek değerlendİrme ve tetkİkler</vt:lpstr>
      <vt:lpstr>Ek değerlendİrme ve tetkİkler</vt:lpstr>
      <vt:lpstr>teşekkürler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Çocuk ve ergenlerde görülen   jİnekolojİk problemlere yaklaşım </dc:title>
  <dc:creator>Microsoft Office User</dc:creator>
  <cp:lastModifiedBy>DJ ALPHA</cp:lastModifiedBy>
  <cp:revision>104</cp:revision>
  <dcterms:created xsi:type="dcterms:W3CDTF">2018-11-24T10:55:43Z</dcterms:created>
  <dcterms:modified xsi:type="dcterms:W3CDTF">2019-01-14T14:20:22Z</dcterms:modified>
</cp:coreProperties>
</file>