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57" r:id="rId3"/>
    <p:sldId id="319" r:id="rId4"/>
    <p:sldId id="262" r:id="rId5"/>
    <p:sldId id="334" r:id="rId6"/>
    <p:sldId id="261" r:id="rId7"/>
    <p:sldId id="264" r:id="rId8"/>
    <p:sldId id="309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325" r:id="rId17"/>
    <p:sldId id="274" r:id="rId18"/>
    <p:sldId id="323" r:id="rId19"/>
    <p:sldId id="275" r:id="rId20"/>
    <p:sldId id="276" r:id="rId21"/>
    <p:sldId id="277" r:id="rId22"/>
    <p:sldId id="285" r:id="rId23"/>
    <p:sldId id="282" r:id="rId24"/>
    <p:sldId id="326" r:id="rId25"/>
    <p:sldId id="283" r:id="rId26"/>
    <p:sldId id="284" r:id="rId27"/>
    <p:sldId id="286" r:id="rId28"/>
    <p:sldId id="335" r:id="rId29"/>
    <p:sldId id="267" r:id="rId30"/>
    <p:sldId id="289" r:id="rId31"/>
    <p:sldId id="290" r:id="rId32"/>
    <p:sldId id="291" r:id="rId33"/>
    <p:sldId id="310" r:id="rId34"/>
    <p:sldId id="311" r:id="rId35"/>
    <p:sldId id="293" r:id="rId36"/>
    <p:sldId id="330" r:id="rId37"/>
    <p:sldId id="331" r:id="rId38"/>
    <p:sldId id="333" r:id="rId39"/>
    <p:sldId id="322" r:id="rId40"/>
    <p:sldId id="295" r:id="rId41"/>
    <p:sldId id="315" r:id="rId42"/>
    <p:sldId id="314" r:id="rId43"/>
    <p:sldId id="321" r:id="rId44"/>
    <p:sldId id="299" r:id="rId45"/>
    <p:sldId id="327" r:id="rId46"/>
    <p:sldId id="329" r:id="rId47"/>
    <p:sldId id="328" r:id="rId48"/>
    <p:sldId id="301" r:id="rId49"/>
    <p:sldId id="324" r:id="rId50"/>
    <p:sldId id="302" r:id="rId51"/>
    <p:sldId id="316" r:id="rId52"/>
    <p:sldId id="304" r:id="rId53"/>
    <p:sldId id="318" r:id="rId54"/>
    <p:sldId id="336" r:id="rId55"/>
    <p:sldId id="307" r:id="rId56"/>
    <p:sldId id="308" r:id="rId57"/>
    <p:sldId id="350" r:id="rId58"/>
    <p:sldId id="341" r:id="rId59"/>
    <p:sldId id="340" r:id="rId60"/>
    <p:sldId id="342" r:id="rId61"/>
    <p:sldId id="343" r:id="rId62"/>
    <p:sldId id="338" r:id="rId63"/>
    <p:sldId id="339" r:id="rId64"/>
    <p:sldId id="352" r:id="rId65"/>
    <p:sldId id="353" r:id="rId66"/>
    <p:sldId id="355" r:id="rId67"/>
    <p:sldId id="344" r:id="rId68"/>
    <p:sldId id="345" r:id="rId69"/>
    <p:sldId id="346" r:id="rId70"/>
    <p:sldId id="347" r:id="rId71"/>
    <p:sldId id="348" r:id="rId72"/>
    <p:sldId id="349" r:id="rId73"/>
    <p:sldId id="351" r:id="rId74"/>
    <p:sldId id="337" r:id="rId75"/>
    <p:sldId id="354" r:id="rId7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64B59-1FE4-4548-A937-D760B628A7A9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62408-4517-4086-B09F-BADA353B3DB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62408-4517-4086-B09F-BADA353B3DBC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62408-4517-4086-B09F-BADA353B3DBC}" type="slidenum">
              <a:rPr lang="tr-TR" smtClean="0"/>
              <a:pPr/>
              <a:t>66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0247E-CC38-4634-A19E-5A3FD8229907}" type="datetimeFigureOut">
              <a:rPr lang="tr-TR" smtClean="0"/>
              <a:pPr/>
              <a:t>13.01.2019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5966B-858E-41F7-8DA3-8176C65A209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uptodate.com/contents/overview-of-treatment-of-uterine-leiomyomas-fibroids/abstract/3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Myoma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Uteri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ve </a:t>
            </a:r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r>
              <a:rPr lang="tr-TR" dirty="0" smtClean="0">
                <a:solidFill>
                  <a:schemeClr val="bg1"/>
                </a:solidFill>
              </a:rPr>
              <a:t> Tanı ve Tedavisi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Dr. Mahmut Öncül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IUC-Cerrahpaşa </a:t>
            </a:r>
            <a:r>
              <a:rPr lang="tr-TR" dirty="0" smtClean="0">
                <a:solidFill>
                  <a:schemeClr val="tx1"/>
                </a:solidFill>
              </a:rPr>
              <a:t>Tıp Fakültesi </a:t>
            </a:r>
            <a:endParaRPr lang="tr-TR" dirty="0" smtClean="0">
              <a:solidFill>
                <a:schemeClr val="tx1"/>
              </a:solidFill>
            </a:endParaRPr>
          </a:p>
          <a:p>
            <a:r>
              <a:rPr lang="tr-TR" dirty="0" smtClean="0">
                <a:solidFill>
                  <a:schemeClr val="tx1"/>
                </a:solidFill>
              </a:rPr>
              <a:t>Kadın </a:t>
            </a:r>
            <a:r>
              <a:rPr lang="tr-TR" dirty="0" smtClean="0">
                <a:solidFill>
                  <a:schemeClr val="tx1"/>
                </a:solidFill>
              </a:rPr>
              <a:t>Hastalıkları ve Doğum </a:t>
            </a:r>
            <a:r>
              <a:rPr lang="tr-TR" dirty="0" smtClean="0">
                <a:solidFill>
                  <a:schemeClr val="tx1"/>
                </a:solidFill>
              </a:rPr>
              <a:t>AD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Histeroskopi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 smtClean="0"/>
              <a:t>3 tip </a:t>
            </a:r>
            <a:r>
              <a:rPr lang="tr-TR" dirty="0" err="1" smtClean="0"/>
              <a:t>histeroskopik</a:t>
            </a:r>
            <a:r>
              <a:rPr lang="tr-TR" dirty="0" smtClean="0"/>
              <a:t> </a:t>
            </a:r>
            <a:r>
              <a:rPr lang="tr-TR" dirty="0" err="1" smtClean="0"/>
              <a:t>myom</a:t>
            </a:r>
            <a:r>
              <a:rPr lang="tr-TR" dirty="0" smtClean="0"/>
              <a:t> </a:t>
            </a:r>
            <a:r>
              <a:rPr lang="tr-TR" dirty="0" err="1" smtClean="0"/>
              <a:t>eksizyonu</a:t>
            </a:r>
            <a:r>
              <a:rPr lang="tr-TR" dirty="0" smtClean="0"/>
              <a:t> yönetimi bulunmaktadır.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6156176" y="5661248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i="1" dirty="0" err="1" smtClean="0"/>
              <a:t>Donnez</a:t>
            </a:r>
            <a:r>
              <a:rPr lang="tr-TR" sz="2000" b="1" i="1" dirty="0" smtClean="0"/>
              <a:t>, 2016</a:t>
            </a:r>
            <a:endParaRPr lang="tr-TR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1. </a:t>
            </a:r>
            <a:r>
              <a:rPr lang="tr-TR" dirty="0" err="1" smtClean="0">
                <a:solidFill>
                  <a:schemeClr val="bg1"/>
                </a:solidFill>
              </a:rPr>
              <a:t>Histeroskopi</a:t>
            </a:r>
            <a:r>
              <a:rPr lang="tr-TR" dirty="0" smtClean="0">
                <a:solidFill>
                  <a:schemeClr val="bg1"/>
                </a:solidFill>
              </a:rPr>
              <a:t>- Tip 0 </a:t>
            </a:r>
            <a:r>
              <a:rPr lang="tr-TR" dirty="0" err="1" smtClean="0">
                <a:solidFill>
                  <a:schemeClr val="bg1"/>
                </a:solidFill>
              </a:rPr>
              <a:t>myom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err="1" smtClean="0"/>
              <a:t>Myom</a:t>
            </a:r>
            <a:r>
              <a:rPr lang="tr-TR" dirty="0" smtClean="0"/>
              <a:t> </a:t>
            </a:r>
            <a:r>
              <a:rPr lang="tr-TR" dirty="0" err="1" smtClean="0"/>
              <a:t>pedinkülünden</a:t>
            </a:r>
            <a:r>
              <a:rPr lang="tr-TR" dirty="0" smtClean="0"/>
              <a:t> </a:t>
            </a:r>
            <a:r>
              <a:rPr lang="tr-TR" dirty="0" err="1" smtClean="0"/>
              <a:t>loop</a:t>
            </a:r>
            <a:r>
              <a:rPr lang="tr-TR" dirty="0" smtClean="0"/>
              <a:t> </a:t>
            </a:r>
            <a:r>
              <a:rPr lang="tr-TR" dirty="0" err="1" smtClean="0"/>
              <a:t>rezektoskop</a:t>
            </a:r>
            <a:r>
              <a:rPr lang="tr-TR" dirty="0" smtClean="0"/>
              <a:t> yada lazer ile kesilir.</a:t>
            </a:r>
          </a:p>
          <a:p>
            <a:r>
              <a:rPr lang="tr-TR" dirty="0" smtClean="0"/>
              <a:t>Forseps yardımıyla çıkarılır.</a:t>
            </a:r>
          </a:p>
          <a:p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12776"/>
            <a:ext cx="411480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7308304" y="6237312"/>
            <a:ext cx="1476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/>
              <a:t>Donnez</a:t>
            </a:r>
            <a:r>
              <a:rPr lang="tr-TR" dirty="0" smtClean="0"/>
              <a:t>, 2016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2. </a:t>
            </a:r>
            <a:r>
              <a:rPr lang="tr-TR" dirty="0" err="1" smtClean="0">
                <a:solidFill>
                  <a:schemeClr val="bg1"/>
                </a:solidFill>
              </a:rPr>
              <a:t>Histeroskopi</a:t>
            </a:r>
            <a:r>
              <a:rPr lang="tr-TR" dirty="0" smtClean="0">
                <a:solidFill>
                  <a:schemeClr val="bg1"/>
                </a:solidFill>
              </a:rPr>
              <a:t>- Tip 1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Tek bir operasyon ile </a:t>
            </a:r>
            <a:r>
              <a:rPr lang="tr-TR" dirty="0" err="1" smtClean="0"/>
              <a:t>myomu</a:t>
            </a:r>
            <a:r>
              <a:rPr lang="tr-TR" dirty="0" smtClean="0"/>
              <a:t> parça parça keserek tamamen çıkarmak</a:t>
            </a:r>
            <a:r>
              <a:rPr lang="tr-TR" sz="1800" dirty="0" smtClean="0"/>
              <a:t>.</a:t>
            </a:r>
            <a:r>
              <a:rPr lang="it-IT" sz="1800" dirty="0" smtClean="0"/>
              <a:t> </a:t>
            </a: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	</a:t>
            </a:r>
            <a:r>
              <a:rPr lang="tr-TR" sz="1800" i="1" dirty="0" smtClean="0"/>
              <a:t>(</a:t>
            </a:r>
            <a:r>
              <a:rPr lang="it-IT" sz="1800" i="1" dirty="0" smtClean="0"/>
              <a:t>Di Spiezio Sardo et al., 2008, 2015</a:t>
            </a:r>
            <a:r>
              <a:rPr lang="tr-TR" sz="1800" i="1" dirty="0" smtClean="0"/>
              <a:t>)</a:t>
            </a:r>
          </a:p>
          <a:p>
            <a:r>
              <a:rPr lang="tr-TR" dirty="0" smtClean="0"/>
              <a:t>Tekrarlayan kesme işlemi , </a:t>
            </a:r>
            <a:r>
              <a:rPr lang="tr-TR" dirty="0" err="1" smtClean="0"/>
              <a:t>myometrium</a:t>
            </a:r>
            <a:r>
              <a:rPr lang="tr-TR" dirty="0" smtClean="0"/>
              <a:t> fasiküllüleri görülene kadar yapılır.</a:t>
            </a:r>
            <a:endParaRPr lang="tr-T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268760"/>
            <a:ext cx="48245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6732240" y="2204864"/>
            <a:ext cx="792088" cy="1152128"/>
          </a:xfrm>
          <a:prstGeom prst="ellipse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Ok Bağlayıcısı"/>
          <p:cNvCxnSpPr/>
          <p:nvPr/>
        </p:nvCxnSpPr>
        <p:spPr>
          <a:xfrm flipV="1">
            <a:off x="7596336" y="2276872"/>
            <a:ext cx="1547664" cy="504056"/>
          </a:xfrm>
          <a:prstGeom prst="straightConnector1">
            <a:avLst/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2. </a:t>
            </a:r>
            <a:r>
              <a:rPr lang="tr-TR" dirty="0" err="1" smtClean="0">
                <a:solidFill>
                  <a:schemeClr val="bg1"/>
                </a:solidFill>
              </a:rPr>
              <a:t>Histeroskopi</a:t>
            </a:r>
            <a:r>
              <a:rPr lang="tr-TR" dirty="0" smtClean="0">
                <a:solidFill>
                  <a:schemeClr val="bg1"/>
                </a:solidFill>
              </a:rPr>
              <a:t>- Tip 1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Myom</a:t>
            </a:r>
            <a:r>
              <a:rPr lang="tr-TR" dirty="0" smtClean="0"/>
              <a:t> parçaları uzaklaştırıldıkça </a:t>
            </a:r>
            <a:r>
              <a:rPr lang="tr-TR" dirty="0" err="1" smtClean="0"/>
              <a:t>myometrium</a:t>
            </a:r>
            <a:r>
              <a:rPr lang="tr-TR" dirty="0" smtClean="0"/>
              <a:t> kalınlığı artmakta ve </a:t>
            </a:r>
            <a:r>
              <a:rPr lang="tr-TR" dirty="0" err="1" smtClean="0"/>
              <a:t>myomun</a:t>
            </a:r>
            <a:r>
              <a:rPr lang="tr-TR" dirty="0" smtClean="0"/>
              <a:t> </a:t>
            </a:r>
            <a:r>
              <a:rPr lang="tr-TR" dirty="0" err="1" smtClean="0"/>
              <a:t>kaviteye</a:t>
            </a:r>
            <a:r>
              <a:rPr lang="tr-TR" dirty="0" smtClean="0"/>
              <a:t> doğru </a:t>
            </a:r>
            <a:r>
              <a:rPr lang="tr-TR" dirty="0" err="1" smtClean="0"/>
              <a:t>protrüze</a:t>
            </a:r>
            <a:r>
              <a:rPr lang="tr-TR" dirty="0" smtClean="0"/>
              <a:t> olmasına neden olmakta.</a:t>
            </a:r>
          </a:p>
          <a:p>
            <a:pPr>
              <a:buNone/>
            </a:pPr>
            <a:r>
              <a:rPr lang="tr-TR" dirty="0" smtClean="0"/>
              <a:t>							 </a:t>
            </a:r>
            <a:r>
              <a:rPr lang="tr-TR" sz="1900" i="1" dirty="0" err="1" smtClean="0"/>
              <a:t>Casadio</a:t>
            </a:r>
            <a:r>
              <a:rPr lang="tr-TR" sz="1900" i="1" dirty="0" smtClean="0"/>
              <a:t> et al., (2011) </a:t>
            </a:r>
          </a:p>
          <a:p>
            <a:r>
              <a:rPr lang="tr-TR" dirty="0" err="1" smtClean="0"/>
              <a:t>Myom</a:t>
            </a:r>
            <a:r>
              <a:rPr lang="tr-TR" dirty="0" smtClean="0"/>
              <a:t> 3 cm’ den büyük ise  komplikasyon riski artmakta.</a:t>
            </a:r>
          </a:p>
          <a:p>
            <a:pPr lvl="1"/>
            <a:r>
              <a:rPr lang="tr-TR" dirty="0" err="1" smtClean="0"/>
              <a:t>Perforasyon</a:t>
            </a:r>
            <a:endParaRPr lang="tr-TR" dirty="0" smtClean="0"/>
          </a:p>
          <a:p>
            <a:pPr lvl="1"/>
            <a:r>
              <a:rPr lang="tr-TR" dirty="0" smtClean="0"/>
              <a:t>Kanama</a:t>
            </a:r>
          </a:p>
          <a:p>
            <a:pPr lvl="1"/>
            <a:r>
              <a:rPr lang="tr-TR" dirty="0" smtClean="0"/>
              <a:t>Sıvı </a:t>
            </a:r>
            <a:r>
              <a:rPr lang="tr-TR" dirty="0" err="1" smtClean="0"/>
              <a:t>intravazasyonu</a:t>
            </a:r>
            <a:endParaRPr lang="tr-TR" dirty="0" smtClean="0"/>
          </a:p>
          <a:p>
            <a:pPr lvl="1"/>
            <a:r>
              <a:rPr lang="tr-TR" dirty="0" err="1" smtClean="0"/>
              <a:t>Myometrium</a:t>
            </a:r>
            <a:r>
              <a:rPr lang="tr-TR" dirty="0" smtClean="0"/>
              <a:t> hasarı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6876256" y="6021288"/>
            <a:ext cx="1476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/>
              <a:t>Donnez</a:t>
            </a:r>
            <a:r>
              <a:rPr lang="tr-TR" dirty="0" smtClean="0"/>
              <a:t>, 2016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3. </a:t>
            </a:r>
            <a:r>
              <a:rPr lang="tr-TR" dirty="0" err="1" smtClean="0">
                <a:solidFill>
                  <a:schemeClr val="bg1"/>
                </a:solidFill>
              </a:rPr>
              <a:t>Histeroskopi</a:t>
            </a:r>
            <a:r>
              <a:rPr lang="tr-TR" dirty="0" smtClean="0">
                <a:solidFill>
                  <a:schemeClr val="bg1"/>
                </a:solidFill>
              </a:rPr>
              <a:t>- Tip 1-3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2 aşamalı işlem</a:t>
            </a:r>
          </a:p>
          <a:p>
            <a:r>
              <a:rPr lang="tr-TR" sz="2400" b="1" dirty="0" smtClean="0"/>
              <a:t>1. aşamada </a:t>
            </a:r>
            <a:r>
              <a:rPr lang="tr-TR" sz="2400" dirty="0" err="1" smtClean="0"/>
              <a:t>kaviteye</a:t>
            </a:r>
            <a:r>
              <a:rPr lang="tr-TR" sz="2400" dirty="0" smtClean="0"/>
              <a:t> doğru </a:t>
            </a:r>
            <a:r>
              <a:rPr lang="tr-TR" sz="2400" dirty="0" err="1" smtClean="0"/>
              <a:t>protrüde</a:t>
            </a:r>
            <a:r>
              <a:rPr lang="tr-TR" sz="2400" dirty="0" smtClean="0"/>
              <a:t> olan kısım eksize edilir</a:t>
            </a:r>
            <a:r>
              <a:rPr lang="tr-TR" dirty="0" smtClean="0"/>
              <a:t>.</a:t>
            </a:r>
          </a:p>
          <a:p>
            <a:r>
              <a:rPr lang="tr-TR" sz="2400" dirty="0" smtClean="0"/>
              <a:t>Daha sonra </a:t>
            </a:r>
            <a:r>
              <a:rPr lang="tr-TR" sz="2400" dirty="0" err="1" smtClean="0"/>
              <a:t>myometrium</a:t>
            </a:r>
            <a:r>
              <a:rPr lang="tr-TR" sz="2400" dirty="0" smtClean="0"/>
              <a:t> kalınlığı artıp </a:t>
            </a:r>
            <a:r>
              <a:rPr lang="tr-TR" sz="2400" dirty="0" err="1" smtClean="0"/>
              <a:t>intramural</a:t>
            </a:r>
            <a:r>
              <a:rPr lang="tr-TR" sz="2400" dirty="0" smtClean="0"/>
              <a:t> </a:t>
            </a:r>
            <a:r>
              <a:rPr lang="tr-TR" sz="2400" dirty="0" err="1" smtClean="0"/>
              <a:t>komponenti</a:t>
            </a:r>
            <a:r>
              <a:rPr lang="tr-TR" sz="2400" dirty="0" smtClean="0"/>
              <a:t> </a:t>
            </a:r>
            <a:r>
              <a:rPr lang="tr-TR" sz="2400" dirty="0" err="1" smtClean="0"/>
              <a:t>kaviteye</a:t>
            </a:r>
            <a:r>
              <a:rPr lang="tr-TR" sz="2400" dirty="0" smtClean="0"/>
              <a:t> doğru </a:t>
            </a:r>
            <a:r>
              <a:rPr lang="tr-TR" sz="2400" dirty="0" err="1" smtClean="0"/>
              <a:t>protrüde</a:t>
            </a:r>
            <a:r>
              <a:rPr lang="tr-TR" sz="2400" dirty="0" smtClean="0"/>
              <a:t> ettikten sonra </a:t>
            </a:r>
            <a:r>
              <a:rPr lang="tr-TR" sz="2400" b="1" dirty="0" smtClean="0"/>
              <a:t>2. kez cerrahi </a:t>
            </a:r>
            <a:r>
              <a:rPr lang="tr-TR" sz="2400" dirty="0" smtClean="0"/>
              <a:t>uygulanır.</a:t>
            </a:r>
            <a:endParaRPr lang="tr-TR" sz="2400" dirty="0"/>
          </a:p>
        </p:txBody>
      </p:sp>
      <p:sp>
        <p:nvSpPr>
          <p:cNvPr id="4" name="3 Dikdörtgen"/>
          <p:cNvSpPr/>
          <p:nvPr/>
        </p:nvSpPr>
        <p:spPr>
          <a:xfrm>
            <a:off x="4716016" y="5733256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dirty="0" err="1" smtClean="0"/>
              <a:t>Di</a:t>
            </a:r>
            <a:r>
              <a:rPr lang="tr-TR" i="1" dirty="0" smtClean="0"/>
              <a:t> </a:t>
            </a:r>
            <a:r>
              <a:rPr lang="tr-TR" i="1" dirty="0" err="1" smtClean="0"/>
              <a:t>Spieziom</a:t>
            </a:r>
            <a:r>
              <a:rPr lang="it-IT" i="1" dirty="0" smtClean="0"/>
              <a:t>Sardo et al., 2008, 2015</a:t>
            </a:r>
            <a:endParaRPr lang="tr-TR" i="1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484784"/>
            <a:ext cx="45365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Oval"/>
          <p:cNvSpPr/>
          <p:nvPr/>
        </p:nvSpPr>
        <p:spPr>
          <a:xfrm>
            <a:off x="6372200" y="2996952"/>
            <a:ext cx="648072" cy="936104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6084168" y="1484784"/>
            <a:ext cx="576064" cy="936104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6732240" y="2276872"/>
            <a:ext cx="576064" cy="936104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Ok Bağlayıcısı"/>
          <p:cNvCxnSpPr/>
          <p:nvPr/>
        </p:nvCxnSpPr>
        <p:spPr>
          <a:xfrm flipV="1">
            <a:off x="7308304" y="2348880"/>
            <a:ext cx="1547664" cy="504056"/>
          </a:xfrm>
          <a:prstGeom prst="straightConnector1">
            <a:avLst/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flipV="1">
            <a:off x="7092280" y="2708920"/>
            <a:ext cx="1224136" cy="86409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6660232" y="1916832"/>
            <a:ext cx="1224136" cy="64807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Histeroskopik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Myomektomi</a:t>
            </a:r>
            <a:r>
              <a:rPr lang="tr-TR" dirty="0" smtClean="0">
                <a:solidFill>
                  <a:schemeClr val="bg1"/>
                </a:solidFill>
              </a:rPr>
              <a:t>-Sonuç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Gebelik oranları cerrahi sonrası;</a:t>
            </a:r>
          </a:p>
          <a:p>
            <a:r>
              <a:rPr lang="tr-TR" dirty="0" smtClean="0"/>
              <a:t>%16.7-%76.9 oranında değişmekte</a:t>
            </a:r>
          </a:p>
          <a:p>
            <a:r>
              <a:rPr lang="tr-TR" dirty="0" smtClean="0"/>
              <a:t> ortalama </a:t>
            </a:r>
            <a:r>
              <a:rPr lang="tr-TR" dirty="0" smtClean="0">
                <a:solidFill>
                  <a:srgbClr val="FF0000"/>
                </a:solidFill>
              </a:rPr>
              <a:t>% 45 </a:t>
            </a:r>
            <a:r>
              <a:rPr lang="tr-TR" dirty="0" smtClean="0"/>
              <a:t>artmakta. </a:t>
            </a:r>
          </a:p>
          <a:p>
            <a:r>
              <a:rPr lang="tr-TR" dirty="0" smtClean="0"/>
              <a:t>Çalışmaların </a:t>
            </a:r>
            <a:r>
              <a:rPr lang="tr-TR" smtClean="0"/>
              <a:t>çoğu retrospektif.</a:t>
            </a:r>
            <a:endParaRPr lang="tr-TR" dirty="0" smtClean="0"/>
          </a:p>
          <a:p>
            <a:pPr>
              <a:buNone/>
            </a:pPr>
            <a:r>
              <a:rPr lang="tr-TR" sz="1800" i="1" dirty="0" smtClean="0"/>
              <a:t>							(</a:t>
            </a:r>
            <a:r>
              <a:rPr lang="tr-TR" sz="1800" i="1" dirty="0" err="1" smtClean="0"/>
              <a:t>Donnez</a:t>
            </a:r>
            <a:r>
              <a:rPr lang="tr-TR" sz="1800" i="1" dirty="0" smtClean="0"/>
              <a:t> et al., 2014a)</a:t>
            </a:r>
          </a:p>
          <a:p>
            <a:pPr>
              <a:buNone/>
            </a:pPr>
            <a:endParaRPr lang="tr-TR" sz="1800" i="1" dirty="0" smtClean="0"/>
          </a:p>
          <a:p>
            <a:pPr>
              <a:buNone/>
            </a:pPr>
            <a:endParaRPr lang="tr-TR" sz="1800" i="1" dirty="0" smtClean="0"/>
          </a:p>
          <a:p>
            <a:r>
              <a:rPr lang="tr-TR" i="1" dirty="0" err="1" smtClean="0"/>
              <a:t>Histeroskopik</a:t>
            </a:r>
            <a:r>
              <a:rPr lang="tr-TR" i="1" dirty="0" smtClean="0"/>
              <a:t> </a:t>
            </a:r>
            <a:r>
              <a:rPr lang="tr-TR" i="1" dirty="0" err="1" smtClean="0"/>
              <a:t>myomektomi</a:t>
            </a:r>
            <a:r>
              <a:rPr lang="tr-TR" i="1" dirty="0" smtClean="0"/>
              <a:t>  diğer tedavi yöntemlerine göre daha yüksek gebelik oranlarına ulaşmaktadır. </a:t>
            </a:r>
          </a:p>
          <a:p>
            <a:pPr>
              <a:buNone/>
            </a:pPr>
            <a:r>
              <a:rPr lang="tr-TR" sz="1800" dirty="0" smtClean="0"/>
              <a:t>							</a:t>
            </a:r>
            <a:r>
              <a:rPr lang="tr-TR" sz="1800" i="1" dirty="0" smtClean="0"/>
              <a:t>(</a:t>
            </a:r>
            <a:r>
              <a:rPr lang="tr-TR" sz="1800" i="1" dirty="0" err="1" smtClean="0"/>
              <a:t>Casini</a:t>
            </a:r>
            <a:r>
              <a:rPr lang="tr-TR" sz="1800" i="1" dirty="0" smtClean="0"/>
              <a:t> et al., 2006)</a:t>
            </a:r>
          </a:p>
          <a:p>
            <a:pPr>
              <a:buNone/>
            </a:pPr>
            <a:endParaRPr lang="tr-TR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ASRM-2017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Submukozal</a:t>
            </a:r>
            <a:r>
              <a:rPr lang="tr-TR" dirty="0" smtClean="0"/>
              <a:t> </a:t>
            </a:r>
            <a:r>
              <a:rPr lang="tr-TR" dirty="0" err="1" smtClean="0"/>
              <a:t>myomlarda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histeroskopik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myomektomi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yapılmasının klinik gebelik sonuçlarını iyileştirdiğine dair </a:t>
            </a:r>
            <a:r>
              <a:rPr lang="tr-TR" dirty="0" smtClean="0">
                <a:solidFill>
                  <a:srgbClr val="FF0000"/>
                </a:solidFill>
              </a:rPr>
              <a:t>orta düzeyde kanıt </a:t>
            </a:r>
            <a:r>
              <a:rPr lang="tr-TR" dirty="0" smtClean="0"/>
              <a:t>mevcut. (</a:t>
            </a:r>
            <a:r>
              <a:rPr lang="tr-TR" dirty="0" err="1" smtClean="0"/>
              <a:t>Grade</a:t>
            </a:r>
            <a:r>
              <a:rPr lang="tr-TR" dirty="0" smtClean="0"/>
              <a:t> B)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Laparoskopik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Myomektomi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Postoperatif</a:t>
            </a:r>
            <a:r>
              <a:rPr lang="tr-TR" dirty="0" smtClean="0"/>
              <a:t> ağrı daha az olmakta</a:t>
            </a:r>
          </a:p>
          <a:p>
            <a:r>
              <a:rPr lang="tr-TR" dirty="0" smtClean="0"/>
              <a:t>Hasta daha hızlı iyileşmekte</a:t>
            </a:r>
          </a:p>
          <a:p>
            <a:r>
              <a:rPr lang="tr-TR" dirty="0" smtClean="0"/>
              <a:t>Fakat </a:t>
            </a:r>
            <a:r>
              <a:rPr lang="tr-TR" dirty="0" err="1" smtClean="0"/>
              <a:t>reprodüktif</a:t>
            </a:r>
            <a:r>
              <a:rPr lang="tr-TR" dirty="0" smtClean="0"/>
              <a:t>  sonuçları üzerine herhangi bir fark görülmemekte.</a:t>
            </a:r>
          </a:p>
          <a:p>
            <a:pPr>
              <a:buNone/>
            </a:pPr>
            <a:r>
              <a:rPr lang="tr-TR" sz="1800" i="1" dirty="0" smtClean="0"/>
              <a:t>		</a:t>
            </a:r>
            <a:r>
              <a:rPr lang="fr-FR" sz="1800" i="1" dirty="0" smtClean="0"/>
              <a:t>(Donnez et al., 2014a,b; Bhave </a:t>
            </a:r>
            <a:r>
              <a:rPr lang="fr-FR" sz="1800" i="1" dirty="0" err="1" smtClean="0"/>
              <a:t>Chittawar</a:t>
            </a:r>
            <a:r>
              <a:rPr lang="fr-FR" sz="1800" i="1" dirty="0" smtClean="0"/>
              <a:t> et al., 2014; </a:t>
            </a:r>
            <a:r>
              <a:rPr lang="fr-FR" sz="1800" i="1" dirty="0" err="1" smtClean="0"/>
              <a:t>Segars</a:t>
            </a:r>
            <a:r>
              <a:rPr lang="fr-FR" sz="1800" i="1" dirty="0" smtClean="0"/>
              <a:t> et al.,</a:t>
            </a:r>
            <a:r>
              <a:rPr lang="tr-TR" sz="1800" i="1" dirty="0" smtClean="0"/>
              <a:t>2014).</a:t>
            </a:r>
          </a:p>
          <a:p>
            <a:r>
              <a:rPr lang="tr-TR" dirty="0" err="1" smtClean="0"/>
              <a:t>Rekürrens</a:t>
            </a:r>
            <a:r>
              <a:rPr lang="tr-TR" dirty="0" smtClean="0"/>
              <a:t> açısından fark yok.</a:t>
            </a:r>
          </a:p>
          <a:p>
            <a:pPr>
              <a:buNone/>
            </a:pPr>
            <a:r>
              <a:rPr lang="tr-TR" sz="1800" dirty="0" smtClean="0"/>
              <a:t>						</a:t>
            </a:r>
            <a:r>
              <a:rPr lang="da-DK" sz="1800" i="1" dirty="0" smtClean="0"/>
              <a:t>(Bhave Chittawar et al., 2014)</a:t>
            </a:r>
            <a:endParaRPr lang="tr-TR" sz="1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7" name="Picture 3" descr="C:\Users\user\Downloads\FullSizeRender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60000">
            <a:off x="-202859" y="-319149"/>
            <a:ext cx="9350417" cy="7417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Laparoskopik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Myomektomi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Gebelikte </a:t>
            </a:r>
            <a:r>
              <a:rPr lang="tr-TR" dirty="0" err="1" smtClean="0"/>
              <a:t>rüptür</a:t>
            </a:r>
            <a:r>
              <a:rPr lang="tr-TR" dirty="0" smtClean="0"/>
              <a:t> vakaları görülmekte, </a:t>
            </a:r>
          </a:p>
          <a:p>
            <a:endParaRPr lang="tr-TR" dirty="0" smtClean="0"/>
          </a:p>
          <a:p>
            <a:r>
              <a:rPr lang="tr-TR" dirty="0" smtClean="0"/>
              <a:t>Dolayısıyla </a:t>
            </a:r>
            <a:r>
              <a:rPr lang="tr-TR" dirty="0" err="1" smtClean="0"/>
              <a:t>miyometrial</a:t>
            </a:r>
            <a:r>
              <a:rPr lang="tr-TR" dirty="0" smtClean="0"/>
              <a:t> </a:t>
            </a:r>
            <a:r>
              <a:rPr lang="tr-TR" dirty="0" err="1" smtClean="0"/>
              <a:t>defektin</a:t>
            </a:r>
            <a:r>
              <a:rPr lang="tr-TR" dirty="0" smtClean="0"/>
              <a:t> yeterli şekilde kapatılmasının önemini vurgulamıştır.</a:t>
            </a:r>
          </a:p>
          <a:p>
            <a:pPr>
              <a:buNone/>
            </a:pPr>
            <a:r>
              <a:rPr lang="tr-TR" sz="1800" dirty="0" smtClean="0"/>
              <a:t>	</a:t>
            </a:r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			(</a:t>
            </a:r>
            <a:r>
              <a:rPr lang="tr-TR" sz="1800" dirty="0" err="1" smtClean="0"/>
              <a:t>Dubuisson</a:t>
            </a:r>
            <a:r>
              <a:rPr lang="tr-TR" sz="1800" dirty="0" smtClean="0"/>
              <a:t> et al., 2000; </a:t>
            </a:r>
            <a:r>
              <a:rPr lang="tr-TR" sz="1800" dirty="0" err="1" smtClean="0"/>
              <a:t>Parker</a:t>
            </a:r>
            <a:r>
              <a:rPr lang="tr-TR" sz="1800" dirty="0" smtClean="0"/>
              <a:t> et al., 2010; Thomas et al., 2010).</a:t>
            </a:r>
            <a:endParaRPr lang="tr-T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</a:t>
            </a:r>
            <a:r>
              <a:rPr lang="tr-TR" dirty="0" smtClean="0">
                <a:solidFill>
                  <a:schemeClr val="bg1"/>
                </a:solidFill>
              </a:rPr>
              <a:t>-Genel Bilgi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Benign</a:t>
            </a:r>
            <a:r>
              <a:rPr lang="tr-TR" sz="2800" dirty="0" smtClean="0"/>
              <a:t> </a:t>
            </a:r>
            <a:r>
              <a:rPr lang="tr-TR" sz="2800" dirty="0" err="1" smtClean="0"/>
              <a:t>uterus</a:t>
            </a:r>
            <a:r>
              <a:rPr lang="tr-TR" sz="2800" dirty="0" smtClean="0"/>
              <a:t> tümörlerinin en sık görülen formudur.</a:t>
            </a:r>
          </a:p>
          <a:p>
            <a:r>
              <a:rPr lang="tr-TR" sz="2800" dirty="0" err="1" smtClean="0"/>
              <a:t>Prevalans</a:t>
            </a:r>
            <a:r>
              <a:rPr lang="tr-TR" sz="2800" dirty="0" smtClean="0"/>
              <a:t>:</a:t>
            </a:r>
          </a:p>
          <a:p>
            <a:pPr>
              <a:buNone/>
            </a:pPr>
            <a:r>
              <a:rPr lang="tr-TR" sz="2800" dirty="0" smtClean="0"/>
              <a:t>	8.9/1000 kadın-yıl, beyaz ırk</a:t>
            </a:r>
          </a:p>
          <a:p>
            <a:pPr>
              <a:buNone/>
            </a:pPr>
            <a:r>
              <a:rPr lang="tr-TR" sz="2800" dirty="0" smtClean="0"/>
              <a:t>	30.6/1000 kadın-yıl, siyah ırk</a:t>
            </a:r>
          </a:p>
          <a:p>
            <a:pPr>
              <a:buNone/>
            </a:pPr>
            <a:r>
              <a:rPr lang="tr-TR" sz="1800" i="1" dirty="0" smtClean="0"/>
              <a:t>	</a:t>
            </a:r>
          </a:p>
          <a:p>
            <a:pPr>
              <a:buNone/>
            </a:pPr>
            <a:endParaRPr lang="tr-TR" sz="1800" i="1" dirty="0" smtClean="0"/>
          </a:p>
          <a:p>
            <a:pPr>
              <a:buNone/>
            </a:pPr>
            <a:endParaRPr lang="tr-TR" sz="1800" i="1" dirty="0" smtClean="0"/>
          </a:p>
          <a:p>
            <a:pPr>
              <a:buNone/>
            </a:pPr>
            <a:endParaRPr lang="tr-TR" sz="1800" i="1" dirty="0" smtClean="0"/>
          </a:p>
          <a:p>
            <a:pPr>
              <a:buNone/>
            </a:pPr>
            <a:r>
              <a:rPr lang="tr-TR" sz="1600" i="1" dirty="0" smtClean="0"/>
              <a:t>			</a:t>
            </a:r>
            <a:r>
              <a:rPr lang="tr-TR" sz="1600" i="1" dirty="0" err="1" smtClean="0"/>
              <a:t>Donnez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and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Jadoul</a:t>
            </a:r>
            <a:r>
              <a:rPr lang="tr-TR" sz="1600" i="1" dirty="0" smtClean="0"/>
              <a:t>, 2002;</a:t>
            </a:r>
            <a:r>
              <a:rPr lang="tr-TR" sz="1600" dirty="0" smtClean="0"/>
              <a:t> </a:t>
            </a:r>
            <a:r>
              <a:rPr lang="tr-TR" sz="1600" i="1" dirty="0" err="1" smtClean="0"/>
              <a:t>islam</a:t>
            </a:r>
            <a:r>
              <a:rPr lang="tr-TR" sz="1600" i="1" dirty="0" smtClean="0"/>
              <a:t> et al., 2013;  </a:t>
            </a:r>
            <a:r>
              <a:rPr lang="tr-TR" sz="1600" i="1" dirty="0" err="1" smtClean="0"/>
              <a:t>Drayer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and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Catherino</a:t>
            </a:r>
            <a:r>
              <a:rPr lang="tr-TR" sz="1600" i="1" dirty="0" smtClean="0"/>
              <a:t>, 2015</a:t>
            </a:r>
          </a:p>
          <a:p>
            <a:pPr>
              <a:buNone/>
            </a:pPr>
            <a:endParaRPr lang="tr-TR" sz="1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Laparoskopik</a:t>
            </a:r>
            <a:r>
              <a:rPr lang="tr-TR" sz="3200" dirty="0" smtClean="0"/>
              <a:t> </a:t>
            </a:r>
            <a:r>
              <a:rPr lang="tr-TR" sz="3200" dirty="0" err="1" smtClean="0"/>
              <a:t>Myomektomi</a:t>
            </a:r>
            <a:r>
              <a:rPr lang="tr-TR" sz="3200" dirty="0" smtClean="0"/>
              <a:t>- </a:t>
            </a:r>
            <a:r>
              <a:rPr lang="tr-TR" sz="3200" dirty="0" err="1" smtClean="0"/>
              <a:t>Parazitik</a:t>
            </a:r>
            <a:r>
              <a:rPr lang="tr-TR" sz="3200" dirty="0" smtClean="0"/>
              <a:t> </a:t>
            </a:r>
            <a:r>
              <a:rPr lang="tr-TR" sz="3200" dirty="0" err="1" smtClean="0"/>
              <a:t>myomlar</a:t>
            </a:r>
            <a:endParaRPr lang="tr-TR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2492896"/>
            <a:ext cx="47529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85629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068960"/>
            <a:ext cx="8229600" cy="340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748464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0648"/>
            <a:ext cx="45815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276872"/>
            <a:ext cx="806489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FDA-2014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Morselatör</a:t>
            </a:r>
            <a:r>
              <a:rPr lang="tr-TR" dirty="0" smtClean="0"/>
              <a:t> kullanımı için uyarılarda bulundu.</a:t>
            </a:r>
          </a:p>
          <a:p>
            <a:r>
              <a:rPr lang="tr-TR" dirty="0" smtClean="0"/>
              <a:t>Kanser hücrelerinin yayılabileceği konusunda hastalara bilgi verilmesini önerdi.</a:t>
            </a:r>
            <a:endParaRPr lang="tr-TR" dirty="0"/>
          </a:p>
        </p:txBody>
      </p:sp>
      <p:pic>
        <p:nvPicPr>
          <p:cNvPr id="4" name="Picture 3" descr="C:\Users\user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73016"/>
            <a:ext cx="2736304" cy="2798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					</a:t>
            </a:r>
            <a:r>
              <a:rPr lang="tr-TR" sz="3100" dirty="0" smtClean="0"/>
              <a:t>Yaşlara göre dağılım</a:t>
            </a:r>
            <a:endParaRPr lang="tr-TR" sz="31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33670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1043608" y="2060848"/>
            <a:ext cx="5832648" cy="36004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187624" y="5157192"/>
            <a:ext cx="5760640" cy="36004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03244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 r="20767"/>
          <a:stretch>
            <a:fillRect/>
          </a:stretch>
        </p:blipFill>
        <p:spPr bwMode="auto">
          <a:xfrm>
            <a:off x="7092280" y="6021288"/>
            <a:ext cx="137354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7092280" y="63093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/>
              <a:t>2015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FDA uyarısından sonra ABD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Laparoskopik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Myomektomi</a:t>
            </a:r>
            <a:r>
              <a:rPr lang="tr-TR" dirty="0" smtClean="0">
                <a:solidFill>
                  <a:schemeClr val="bg1"/>
                </a:solidFill>
              </a:rPr>
              <a:t>-Sarkom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Kapalı sistem </a:t>
            </a:r>
            <a:r>
              <a:rPr lang="tr-TR" dirty="0" err="1" smtClean="0"/>
              <a:t>Morselasyon</a:t>
            </a:r>
            <a:r>
              <a:rPr lang="tr-TR" dirty="0" smtClean="0"/>
              <a:t> yapılabilir.</a:t>
            </a:r>
          </a:p>
          <a:p>
            <a:endParaRPr lang="tr-TR" dirty="0"/>
          </a:p>
        </p:txBody>
      </p:sp>
      <p:pic>
        <p:nvPicPr>
          <p:cNvPr id="8194" name="Picture 2" descr="C:\Users\user\Downloads\IMG_4025.JPG"/>
          <p:cNvPicPr>
            <a:picLocks noChangeAspect="1" noChangeArrowheads="1"/>
          </p:cNvPicPr>
          <p:nvPr/>
        </p:nvPicPr>
        <p:blipFill>
          <a:blip r:embed="rId2" cstate="print"/>
          <a:srcRect l="1772" t="13583" r="5758" b="7677"/>
          <a:stretch>
            <a:fillRect/>
          </a:stretch>
        </p:blipFill>
        <p:spPr bwMode="auto">
          <a:xfrm>
            <a:off x="4860032" y="2564904"/>
            <a:ext cx="3828165" cy="2926795"/>
          </a:xfrm>
          <a:prstGeom prst="rect">
            <a:avLst/>
          </a:prstGeom>
          <a:noFill/>
        </p:spPr>
      </p:pic>
      <p:pic>
        <p:nvPicPr>
          <p:cNvPr id="8196" name="Picture 4" descr="morcellator bag myom ile ilgili görsel sonucu"/>
          <p:cNvPicPr>
            <a:picLocks noChangeAspect="1" noChangeArrowheads="1"/>
          </p:cNvPicPr>
          <p:nvPr/>
        </p:nvPicPr>
        <p:blipFill>
          <a:blip r:embed="rId3" cstate="print"/>
          <a:srcRect r="9449" b="11024"/>
          <a:stretch>
            <a:fillRect/>
          </a:stretch>
        </p:blipFill>
        <p:spPr bwMode="auto">
          <a:xfrm>
            <a:off x="323528" y="3933056"/>
            <a:ext cx="2738574" cy="2690914"/>
          </a:xfrm>
          <a:prstGeom prst="rect">
            <a:avLst/>
          </a:prstGeom>
          <a:noFill/>
        </p:spPr>
      </p:pic>
      <p:pic>
        <p:nvPicPr>
          <p:cNvPr id="8197" name="Picture 5" descr="C:\Users\user\Desktop\eldiven.jpg"/>
          <p:cNvPicPr>
            <a:picLocks noChangeAspect="1" noChangeArrowheads="1"/>
          </p:cNvPicPr>
          <p:nvPr/>
        </p:nvPicPr>
        <p:blipFill>
          <a:blip r:embed="rId4" cstate="print"/>
          <a:srcRect l="14646" r="9449"/>
          <a:stretch>
            <a:fillRect/>
          </a:stretch>
        </p:blipFill>
        <p:spPr bwMode="auto">
          <a:xfrm>
            <a:off x="827584" y="2132856"/>
            <a:ext cx="3165165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FDA-Nisan 2016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4034" name="Picture 2" descr="C:\Users\user\Desktop\news-fda-morcellator-ba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600200"/>
            <a:ext cx="5760640" cy="4525963"/>
          </a:xfrm>
          <a:prstGeom prst="rect">
            <a:avLst/>
          </a:prstGeom>
          <a:noFill/>
        </p:spPr>
      </p:pic>
      <p:pic>
        <p:nvPicPr>
          <p:cNvPr id="4" name="Picture 4" descr="morcellator bag myom ile ilgili görsel sonucu"/>
          <p:cNvPicPr>
            <a:picLocks noChangeAspect="1" noChangeArrowheads="1"/>
          </p:cNvPicPr>
          <p:nvPr/>
        </p:nvPicPr>
        <p:blipFill>
          <a:blip r:embed="rId3" cstate="print"/>
          <a:srcRect r="9449" b="11024"/>
          <a:stretch>
            <a:fillRect/>
          </a:stretch>
        </p:blipFill>
        <p:spPr bwMode="auto">
          <a:xfrm>
            <a:off x="0" y="2564904"/>
            <a:ext cx="2418351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3200" dirty="0" err="1" smtClean="0">
                <a:solidFill>
                  <a:schemeClr val="bg1"/>
                </a:solidFill>
              </a:rPr>
              <a:t>Laparoskopik</a:t>
            </a:r>
            <a:r>
              <a:rPr lang="tr-TR" sz="3200" dirty="0" smtClean="0">
                <a:solidFill>
                  <a:schemeClr val="bg1"/>
                </a:solidFill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</a:rPr>
              <a:t>Myomektomi</a:t>
            </a:r>
            <a:r>
              <a:rPr lang="tr-TR" sz="3200" dirty="0" smtClean="0">
                <a:solidFill>
                  <a:schemeClr val="bg1"/>
                </a:solidFill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</a:rPr>
              <a:t>Kontrendikasyonları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&gt;10-12 cm </a:t>
            </a:r>
            <a:r>
              <a:rPr lang="tr-TR" dirty="0" err="1" smtClean="0"/>
              <a:t>intramural</a:t>
            </a:r>
            <a:r>
              <a:rPr lang="tr-TR" dirty="0" smtClean="0"/>
              <a:t> </a:t>
            </a:r>
            <a:r>
              <a:rPr lang="tr-TR" dirty="0" err="1" smtClean="0"/>
              <a:t>myomlar</a:t>
            </a:r>
            <a:r>
              <a:rPr lang="tr-TR" dirty="0" smtClean="0"/>
              <a:t>.</a:t>
            </a:r>
          </a:p>
          <a:p>
            <a:r>
              <a:rPr lang="tr-TR" dirty="0" smtClean="0"/>
              <a:t>Farklı lokalizasyondaki </a:t>
            </a:r>
            <a:r>
              <a:rPr lang="tr-TR" dirty="0" err="1" smtClean="0"/>
              <a:t>multiple</a:t>
            </a:r>
            <a:r>
              <a:rPr lang="tr-TR" dirty="0" smtClean="0"/>
              <a:t> </a:t>
            </a:r>
            <a:r>
              <a:rPr lang="tr-TR" dirty="0" err="1" smtClean="0"/>
              <a:t>myomlar</a:t>
            </a:r>
            <a:r>
              <a:rPr lang="tr-TR" dirty="0" smtClean="0"/>
              <a:t> (≥4)</a:t>
            </a:r>
            <a:endParaRPr lang="tr-TR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8724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ASRM 2017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709120"/>
          </a:xfrm>
        </p:spPr>
        <p:txBody>
          <a:bodyPr>
            <a:normAutofit/>
          </a:bodyPr>
          <a:lstStyle/>
          <a:p>
            <a:r>
              <a:rPr lang="tr-TR" dirty="0" err="1" smtClean="0"/>
              <a:t>Myomun</a:t>
            </a:r>
            <a:r>
              <a:rPr lang="tr-TR" dirty="0" smtClean="0"/>
              <a:t> bulunmasının gebelik oluşumunu azalttığına dair yeterli kanıt yok.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Kaviteyi</a:t>
            </a:r>
            <a:r>
              <a:rPr lang="tr-TR" dirty="0" smtClean="0">
                <a:solidFill>
                  <a:srgbClr val="FF0000"/>
                </a:solidFill>
              </a:rPr>
              <a:t> bozmayan </a:t>
            </a:r>
            <a:r>
              <a:rPr lang="tr-TR" dirty="0" err="1" smtClean="0">
                <a:solidFill>
                  <a:srgbClr val="FF0000"/>
                </a:solidFill>
              </a:rPr>
              <a:t>asemptomatik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infertil</a:t>
            </a:r>
            <a:r>
              <a:rPr lang="tr-TR" dirty="0" smtClean="0">
                <a:solidFill>
                  <a:srgbClr val="FF0000"/>
                </a:solidFill>
              </a:rPr>
              <a:t> hastalarda </a:t>
            </a:r>
            <a:r>
              <a:rPr lang="tr-TR" dirty="0" err="1" smtClean="0">
                <a:solidFill>
                  <a:srgbClr val="FF0000"/>
                </a:solidFill>
              </a:rPr>
              <a:t>myomektomi</a:t>
            </a:r>
            <a:r>
              <a:rPr lang="tr-TR" dirty="0" smtClean="0">
                <a:solidFill>
                  <a:srgbClr val="FF0000"/>
                </a:solidFill>
              </a:rPr>
              <a:t> genel olarak önerilmemektedir.</a:t>
            </a:r>
          </a:p>
          <a:p>
            <a:r>
              <a:rPr lang="tr-TR" dirty="0" err="1" smtClean="0"/>
              <a:t>Kaviteyi</a:t>
            </a:r>
            <a:r>
              <a:rPr lang="tr-TR" dirty="0" smtClean="0"/>
              <a:t> bozan </a:t>
            </a:r>
            <a:r>
              <a:rPr lang="tr-TR" dirty="0" err="1" smtClean="0"/>
              <a:t>myomlarda</a:t>
            </a:r>
            <a:r>
              <a:rPr lang="tr-TR" dirty="0" smtClean="0"/>
              <a:t> </a:t>
            </a:r>
            <a:r>
              <a:rPr lang="tr-TR" dirty="0" err="1" smtClean="0"/>
              <a:t>myomektominin</a:t>
            </a:r>
            <a:r>
              <a:rPr lang="tr-TR" dirty="0" smtClean="0"/>
              <a:t> (açık yada L/S) gebelik oranlarını arttırdığına ve erken gebelik kaybını azalttığına dair orta düzeyde kanıt mevcut. (</a:t>
            </a:r>
            <a:r>
              <a:rPr lang="tr-TR" dirty="0" err="1" smtClean="0"/>
              <a:t>Grade</a:t>
            </a:r>
            <a:r>
              <a:rPr lang="tr-TR" dirty="0" smtClean="0"/>
              <a:t> B)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err="1" smtClean="0">
                <a:solidFill>
                  <a:schemeClr val="bg1"/>
                </a:solidFill>
              </a:rPr>
              <a:t>Histerektomi</a:t>
            </a:r>
            <a:r>
              <a:rPr lang="tr-TR" sz="4000" dirty="0" smtClean="0">
                <a:solidFill>
                  <a:schemeClr val="bg1"/>
                </a:solidFill>
              </a:rPr>
              <a:t> (</a:t>
            </a:r>
            <a:r>
              <a:rPr lang="tr-TR" sz="4000" dirty="0" err="1" smtClean="0">
                <a:solidFill>
                  <a:schemeClr val="bg1"/>
                </a:solidFill>
              </a:rPr>
              <a:t>Laparotomi</a:t>
            </a:r>
            <a:r>
              <a:rPr lang="tr-TR" sz="4000" dirty="0" smtClean="0">
                <a:solidFill>
                  <a:schemeClr val="bg1"/>
                </a:solidFill>
              </a:rPr>
              <a:t>, </a:t>
            </a:r>
            <a:r>
              <a:rPr lang="tr-TR" sz="4000" dirty="0" err="1" smtClean="0">
                <a:solidFill>
                  <a:schemeClr val="bg1"/>
                </a:solidFill>
              </a:rPr>
              <a:t>Laparoskopi</a:t>
            </a:r>
            <a:r>
              <a:rPr lang="tr-TR" sz="4000" dirty="0" smtClean="0">
                <a:solidFill>
                  <a:schemeClr val="bg1"/>
                </a:solidFill>
              </a:rPr>
              <a:t>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Premenopozal</a:t>
            </a:r>
            <a:r>
              <a:rPr lang="tr-TR" dirty="0" smtClean="0"/>
              <a:t> dönemdeki (40-50 yaş arası)</a:t>
            </a:r>
          </a:p>
          <a:p>
            <a:r>
              <a:rPr lang="tr-TR" dirty="0" smtClean="0"/>
              <a:t>Gebelik düşünmeyen</a:t>
            </a:r>
          </a:p>
          <a:p>
            <a:r>
              <a:rPr lang="tr-TR" dirty="0" err="1" smtClean="0"/>
              <a:t>Semptomatik</a:t>
            </a:r>
            <a:r>
              <a:rPr lang="tr-TR" dirty="0" smtClean="0"/>
              <a:t> kadınlardaki standart cerrahi tedavi.</a:t>
            </a:r>
          </a:p>
          <a:p>
            <a:r>
              <a:rPr lang="tr-TR" b="1" dirty="0" err="1" smtClean="0">
                <a:solidFill>
                  <a:srgbClr val="FF0000"/>
                </a:solidFill>
              </a:rPr>
              <a:t>Laparoskopik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Histerektomi</a:t>
            </a:r>
            <a:r>
              <a:rPr lang="tr-TR" b="1" dirty="0" smtClean="0">
                <a:solidFill>
                  <a:srgbClr val="FF0000"/>
                </a:solidFill>
              </a:rPr>
              <a:t> (LH) </a:t>
            </a:r>
            <a:r>
              <a:rPr lang="tr-TR" dirty="0" smtClean="0"/>
              <a:t>günümüzde ideal yaklaşım.</a:t>
            </a:r>
          </a:p>
          <a:p>
            <a:r>
              <a:rPr lang="tr-TR" dirty="0" smtClean="0"/>
              <a:t>LH bazı </a:t>
            </a:r>
            <a:r>
              <a:rPr lang="tr-TR" dirty="0" err="1" smtClean="0"/>
              <a:t>merkezlede</a:t>
            </a:r>
            <a:r>
              <a:rPr lang="tr-TR" dirty="0" smtClean="0"/>
              <a:t> %90 oranında yapılmakta.</a:t>
            </a:r>
          </a:p>
          <a:p>
            <a:pPr>
              <a:buNone/>
            </a:pPr>
            <a:r>
              <a:rPr lang="tr-TR" sz="1900" i="1" dirty="0" smtClean="0"/>
              <a:t>							(</a:t>
            </a:r>
            <a:r>
              <a:rPr lang="tr-TR" sz="1900" i="1" dirty="0" err="1" smtClean="0"/>
              <a:t>Donnez</a:t>
            </a:r>
            <a:r>
              <a:rPr lang="tr-TR" sz="1900" i="1" dirty="0" smtClean="0"/>
              <a:t> et al. 2009)</a:t>
            </a:r>
            <a:endParaRPr lang="tr-TR" sz="1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93610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2700" b="1" dirty="0" smtClean="0">
                <a:solidFill>
                  <a:schemeClr val="bg1"/>
                </a:solidFill>
              </a:rPr>
              <a:t>Tahmini kümülatif </a:t>
            </a:r>
            <a:r>
              <a:rPr lang="tr-TR" sz="2700" b="1" dirty="0" err="1" smtClean="0">
                <a:solidFill>
                  <a:schemeClr val="bg1"/>
                </a:solidFill>
              </a:rPr>
              <a:t>insidansı</a:t>
            </a:r>
            <a:r>
              <a:rPr lang="tr-TR" sz="2700" b="1" dirty="0" smtClean="0">
                <a:solidFill>
                  <a:schemeClr val="bg1"/>
                </a:solidFill>
              </a:rPr>
              <a:t> (50 yaşına kadar)</a:t>
            </a:r>
            <a:br>
              <a:rPr lang="tr-TR" sz="2700" b="1" dirty="0" smtClean="0">
                <a:solidFill>
                  <a:schemeClr val="bg1"/>
                </a:solidFill>
              </a:rPr>
            </a:br>
            <a:r>
              <a:rPr lang="tr-TR" sz="2700" b="1" dirty="0" smtClean="0">
                <a:solidFill>
                  <a:schemeClr val="bg1"/>
                </a:solidFill>
              </a:rPr>
              <a:t>Beyazlarda </a:t>
            </a:r>
            <a:r>
              <a:rPr lang="tr-TR" sz="2700" b="1" dirty="0" smtClean="0">
                <a:solidFill>
                  <a:schemeClr val="bg1"/>
                </a:solidFill>
              </a:rPr>
              <a:t>%60-70, </a:t>
            </a:r>
            <a:r>
              <a:rPr lang="tr-TR" sz="2700" b="1" dirty="0" smtClean="0">
                <a:solidFill>
                  <a:schemeClr val="bg1"/>
                </a:solidFill>
              </a:rPr>
              <a:t>Siyah ırkta %80 </a:t>
            </a:r>
            <a:r>
              <a:rPr lang="tr-TR" b="1" dirty="0" smtClean="0">
                <a:solidFill>
                  <a:schemeClr val="bg1"/>
                </a:solidFill>
              </a:rPr>
              <a:t/>
            </a:r>
            <a:br>
              <a:rPr lang="tr-TR" b="1" dirty="0" smtClean="0">
                <a:solidFill>
                  <a:schemeClr val="bg1"/>
                </a:solidFill>
              </a:rPr>
            </a:b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70485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372200" y="6309320"/>
            <a:ext cx="277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/>
              <a:t>Am</a:t>
            </a:r>
            <a:r>
              <a:rPr lang="tr-TR" dirty="0" smtClean="0"/>
              <a:t> J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2003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Cerrahpaşa’da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Benign</a:t>
            </a:r>
            <a:r>
              <a:rPr lang="tr-TR" dirty="0" smtClean="0"/>
              <a:t> </a:t>
            </a:r>
            <a:r>
              <a:rPr lang="tr-TR" dirty="0" err="1" smtClean="0"/>
              <a:t>endikasyonlarla</a:t>
            </a:r>
            <a:r>
              <a:rPr lang="tr-TR" dirty="0" smtClean="0"/>
              <a:t> yapılan vakalar.</a:t>
            </a:r>
          </a:p>
          <a:p>
            <a:r>
              <a:rPr lang="tr-TR" dirty="0" smtClean="0"/>
              <a:t>L/S </a:t>
            </a:r>
            <a:r>
              <a:rPr lang="tr-TR" dirty="0" err="1" smtClean="0"/>
              <a:t>Histerektomi</a:t>
            </a:r>
            <a:r>
              <a:rPr lang="tr-TR" dirty="0" smtClean="0"/>
              <a:t> %39</a:t>
            </a:r>
          </a:p>
          <a:p>
            <a:r>
              <a:rPr lang="tr-TR" dirty="0" smtClean="0"/>
              <a:t>L/S </a:t>
            </a:r>
            <a:r>
              <a:rPr lang="tr-TR" dirty="0" err="1" smtClean="0"/>
              <a:t>Myomektomi</a:t>
            </a:r>
            <a:r>
              <a:rPr lang="tr-TR" dirty="0" smtClean="0"/>
              <a:t> %15</a:t>
            </a:r>
          </a:p>
          <a:p>
            <a:pPr>
              <a:buNone/>
            </a:pP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Laparoskopik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Myom</a:t>
            </a:r>
            <a:r>
              <a:rPr lang="tr-TR" dirty="0" smtClean="0"/>
              <a:t> vakalarında rölatif </a:t>
            </a:r>
            <a:r>
              <a:rPr lang="tr-TR" dirty="0" err="1" smtClean="0"/>
              <a:t>kontrendikasyonu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≥13-14 gebelik cesametinde </a:t>
            </a:r>
            <a:r>
              <a:rPr lang="tr-TR" dirty="0" err="1" smtClean="0"/>
              <a:t>uterus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6300192" y="2924944"/>
            <a:ext cx="22792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(</a:t>
            </a:r>
            <a:r>
              <a:rPr lang="tr-TR" dirty="0" err="1" smtClean="0"/>
              <a:t>Donnez</a:t>
            </a:r>
            <a:r>
              <a:rPr lang="tr-TR" dirty="0" smtClean="0"/>
              <a:t> et al., 2015)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L/S </a:t>
            </a:r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r>
              <a:rPr lang="tr-TR" dirty="0" smtClean="0">
                <a:solidFill>
                  <a:schemeClr val="bg1"/>
                </a:solidFill>
              </a:rPr>
              <a:t> komplikasyonları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Laparotomiye</a:t>
            </a:r>
            <a:r>
              <a:rPr lang="tr-TR" dirty="0" smtClean="0"/>
              <a:t> dönüş %2.7-3.9</a:t>
            </a:r>
          </a:p>
          <a:p>
            <a:r>
              <a:rPr lang="tr-TR" dirty="0" err="1" smtClean="0"/>
              <a:t>Hemoraji</a:t>
            </a:r>
            <a:r>
              <a:rPr lang="tr-TR" dirty="0" smtClean="0"/>
              <a:t> %2-5.9</a:t>
            </a:r>
          </a:p>
          <a:p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trakt</a:t>
            </a:r>
            <a:r>
              <a:rPr lang="tr-TR" dirty="0" smtClean="0"/>
              <a:t> yaralanması %1.2-3</a:t>
            </a:r>
          </a:p>
          <a:p>
            <a:r>
              <a:rPr lang="tr-TR" dirty="0" err="1" smtClean="0"/>
              <a:t>Vajinal</a:t>
            </a:r>
            <a:r>
              <a:rPr lang="tr-TR" dirty="0" smtClean="0"/>
              <a:t> </a:t>
            </a:r>
            <a:r>
              <a:rPr lang="tr-TR" dirty="0" err="1" smtClean="0"/>
              <a:t>cuff</a:t>
            </a:r>
            <a:r>
              <a:rPr lang="tr-TR" dirty="0" smtClean="0"/>
              <a:t> </a:t>
            </a:r>
            <a:r>
              <a:rPr lang="tr-TR" dirty="0" err="1" smtClean="0"/>
              <a:t>dehisens</a:t>
            </a:r>
            <a:r>
              <a:rPr lang="tr-TR" dirty="0" smtClean="0"/>
              <a:t> %1-2</a:t>
            </a:r>
          </a:p>
          <a:p>
            <a:r>
              <a:rPr lang="tr-TR" dirty="0" smtClean="0"/>
              <a:t>Barsak yaralanması %0.2-0.4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39552" y="2852936"/>
            <a:ext cx="6768752" cy="115212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Ok Bağlayıcısı"/>
          <p:cNvCxnSpPr/>
          <p:nvPr/>
        </p:nvCxnSpPr>
        <p:spPr>
          <a:xfrm>
            <a:off x="6588224" y="4005064"/>
            <a:ext cx="0" cy="1440160"/>
          </a:xfrm>
          <a:prstGeom prst="straightConnector1">
            <a:avLst/>
          </a:prstGeom>
          <a:ln w="539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/>
          <p:nvPr/>
        </p:nvSpPr>
        <p:spPr>
          <a:xfrm>
            <a:off x="2915816" y="5373216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Laparotomiye</a:t>
            </a:r>
            <a:r>
              <a:rPr lang="tr-TR" sz="2400" b="1" dirty="0" smtClean="0"/>
              <a:t> göre daha fazla oranda görülüyor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Girişimsel Radyoloji-</a:t>
            </a:r>
            <a:r>
              <a:rPr lang="tr-TR" dirty="0" err="1" smtClean="0">
                <a:solidFill>
                  <a:schemeClr val="bg1"/>
                </a:solidFill>
              </a:rPr>
              <a:t>Embolizasyon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 smtClean="0"/>
              <a:t>Premenopozal</a:t>
            </a:r>
            <a:r>
              <a:rPr lang="tr-TR" sz="2800" dirty="0" smtClean="0"/>
              <a:t> dönemdeki bası semptomları ve </a:t>
            </a:r>
            <a:r>
              <a:rPr lang="tr-TR" sz="2800" dirty="0" err="1" smtClean="0"/>
              <a:t>myoma</a:t>
            </a:r>
            <a:r>
              <a:rPr lang="tr-TR" sz="2800" dirty="0" smtClean="0"/>
              <a:t> bağlı anormal </a:t>
            </a:r>
            <a:r>
              <a:rPr lang="tr-TR" sz="2800" dirty="0" err="1" smtClean="0"/>
              <a:t>uterin</a:t>
            </a:r>
            <a:r>
              <a:rPr lang="tr-TR" sz="2800" dirty="0" smtClean="0"/>
              <a:t> kanaması olan</a:t>
            </a:r>
          </a:p>
          <a:p>
            <a:endParaRPr lang="tr-TR" sz="2800" dirty="0" smtClean="0"/>
          </a:p>
          <a:p>
            <a:r>
              <a:rPr lang="tr-TR" sz="2800" dirty="0" smtClean="0"/>
              <a:t>Medikal ve Cerrahi tedaviyi istemeyen hastalar uygulanır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08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Girişimsel Radyoloji-</a:t>
            </a:r>
            <a:r>
              <a:rPr lang="tr-TR" dirty="0" err="1" smtClean="0">
                <a:solidFill>
                  <a:schemeClr val="bg1"/>
                </a:solidFill>
              </a:rPr>
              <a:t>Embolizasyon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Kesin </a:t>
            </a:r>
            <a:r>
              <a:rPr lang="tr-TR" sz="2400" dirty="0" err="1" smtClean="0">
                <a:solidFill>
                  <a:srgbClr val="FF0000"/>
                </a:solidFill>
              </a:rPr>
              <a:t>kontrendikasyonları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sz="2400" dirty="0" smtClean="0"/>
              <a:t>Gebelik</a:t>
            </a:r>
          </a:p>
          <a:p>
            <a:r>
              <a:rPr lang="tr-TR" sz="2400" dirty="0" smtClean="0"/>
              <a:t>Aktif </a:t>
            </a:r>
            <a:r>
              <a:rPr lang="tr-TR" sz="2400" dirty="0" err="1" smtClean="0"/>
              <a:t>genitoüriner</a:t>
            </a:r>
            <a:r>
              <a:rPr lang="tr-TR" sz="2400" dirty="0" smtClean="0"/>
              <a:t> enfeksiyon</a:t>
            </a:r>
          </a:p>
          <a:p>
            <a:r>
              <a:rPr lang="tr-TR" sz="2400" dirty="0" err="1" smtClean="0"/>
              <a:t>Malignite</a:t>
            </a:r>
            <a:endParaRPr lang="tr-TR" sz="2400" dirty="0" smtClean="0"/>
          </a:p>
          <a:p>
            <a:r>
              <a:rPr lang="tr-TR" sz="2400" dirty="0" smtClean="0"/>
              <a:t>Ciddi </a:t>
            </a:r>
            <a:r>
              <a:rPr lang="tr-TR" sz="2400" dirty="0" err="1" smtClean="0"/>
              <a:t>immünsüpresyon</a:t>
            </a:r>
            <a:endParaRPr lang="tr-TR" sz="2400" dirty="0" smtClean="0"/>
          </a:p>
          <a:p>
            <a:r>
              <a:rPr lang="tr-TR" sz="2400" dirty="0" smtClean="0"/>
              <a:t>Ciddi </a:t>
            </a:r>
            <a:r>
              <a:rPr lang="tr-TR" sz="2400" dirty="0" err="1" smtClean="0"/>
              <a:t>vasküler</a:t>
            </a:r>
            <a:r>
              <a:rPr lang="tr-TR" sz="2400" dirty="0" smtClean="0"/>
              <a:t> hastalıklarda</a:t>
            </a:r>
            <a:endParaRPr lang="tr-TR" sz="2400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Rölatif </a:t>
            </a:r>
            <a:r>
              <a:rPr lang="tr-TR" sz="2400" dirty="0" err="1" smtClean="0">
                <a:solidFill>
                  <a:srgbClr val="FF0000"/>
                </a:solidFill>
              </a:rPr>
              <a:t>kontrendikasyonları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sz="2400" dirty="0" err="1" smtClean="0"/>
              <a:t>Postmenopozal</a:t>
            </a:r>
            <a:r>
              <a:rPr lang="tr-TR" sz="2400" dirty="0" smtClean="0"/>
              <a:t> hastalar</a:t>
            </a:r>
          </a:p>
          <a:p>
            <a:r>
              <a:rPr lang="tr-TR" sz="2400" b="1" dirty="0" smtClean="0"/>
              <a:t>Gebelik planlayan </a:t>
            </a:r>
          </a:p>
          <a:p>
            <a:r>
              <a:rPr lang="tr-TR" sz="2400" dirty="0" err="1" smtClean="0"/>
              <a:t>Hipogastrik</a:t>
            </a:r>
            <a:r>
              <a:rPr lang="tr-TR" sz="2400" dirty="0" smtClean="0"/>
              <a:t> </a:t>
            </a:r>
            <a:r>
              <a:rPr lang="tr-TR" sz="2400" dirty="0" err="1" smtClean="0"/>
              <a:t>ligasyon</a:t>
            </a:r>
            <a:r>
              <a:rPr lang="tr-TR" sz="2400" dirty="0" smtClean="0"/>
              <a:t> yapılan</a:t>
            </a:r>
          </a:p>
          <a:p>
            <a:r>
              <a:rPr lang="tr-TR" sz="2400" dirty="0" err="1" smtClean="0"/>
              <a:t>GnRH</a:t>
            </a:r>
            <a:r>
              <a:rPr lang="tr-TR" sz="2400" dirty="0" smtClean="0"/>
              <a:t> </a:t>
            </a:r>
            <a:r>
              <a:rPr lang="tr-TR" sz="2400" dirty="0" err="1" smtClean="0"/>
              <a:t>Anolog</a:t>
            </a:r>
            <a:r>
              <a:rPr lang="tr-TR" sz="2400" dirty="0" smtClean="0"/>
              <a:t> kullanan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Girişimsel Radyoloji</a:t>
            </a:r>
            <a:br>
              <a:rPr lang="tr-TR" sz="2800" dirty="0" smtClean="0">
                <a:solidFill>
                  <a:schemeClr val="bg1"/>
                </a:solidFill>
              </a:rPr>
            </a:br>
            <a:r>
              <a:rPr lang="tr-TR" sz="2800" dirty="0" err="1" smtClean="0">
                <a:solidFill>
                  <a:schemeClr val="bg1"/>
                </a:solidFill>
              </a:rPr>
              <a:t>Uterin</a:t>
            </a:r>
            <a:r>
              <a:rPr lang="tr-TR" sz="2800" dirty="0" smtClean="0">
                <a:solidFill>
                  <a:schemeClr val="bg1"/>
                </a:solidFill>
              </a:rPr>
              <a:t> Arter </a:t>
            </a:r>
            <a:r>
              <a:rPr lang="tr-TR" sz="2800" dirty="0" err="1" smtClean="0">
                <a:solidFill>
                  <a:schemeClr val="bg1"/>
                </a:solidFill>
              </a:rPr>
              <a:t>Embolizasyonu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46082" name="Picture 2" descr="C:\Users\user\Desktop\Fibroid_embolization_2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44824"/>
            <a:ext cx="3224783" cy="3384376"/>
          </a:xfrm>
          <a:prstGeom prst="rect">
            <a:avLst/>
          </a:prstGeom>
          <a:noFill/>
        </p:spPr>
      </p:pic>
      <p:pic>
        <p:nvPicPr>
          <p:cNvPr id="46083" name="Picture 3" descr="C:\Users\user\Desktop\Fibroid_embolization_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345638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Uterin</a:t>
            </a:r>
            <a:r>
              <a:rPr lang="tr-TR" dirty="0" smtClean="0">
                <a:solidFill>
                  <a:schemeClr val="bg1"/>
                </a:solidFill>
              </a:rPr>
              <a:t> Arter </a:t>
            </a:r>
            <a:r>
              <a:rPr lang="tr-TR" dirty="0" err="1" smtClean="0">
                <a:solidFill>
                  <a:schemeClr val="bg1"/>
                </a:solidFill>
              </a:rPr>
              <a:t>Embolizasyonu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Femoral</a:t>
            </a:r>
            <a:r>
              <a:rPr lang="tr-TR" dirty="0" smtClean="0"/>
              <a:t> artere </a:t>
            </a:r>
            <a:r>
              <a:rPr lang="tr-TR" dirty="0" err="1" smtClean="0"/>
              <a:t>kateter</a:t>
            </a:r>
            <a:r>
              <a:rPr lang="tr-TR" dirty="0" smtClean="0"/>
              <a:t> yerleştirilir</a:t>
            </a:r>
          </a:p>
          <a:p>
            <a:r>
              <a:rPr lang="tr-TR" dirty="0" err="1" smtClean="0"/>
              <a:t>Anterior</a:t>
            </a:r>
            <a:r>
              <a:rPr lang="tr-TR" dirty="0" smtClean="0"/>
              <a:t> </a:t>
            </a:r>
            <a:r>
              <a:rPr lang="tr-TR" dirty="0" err="1" smtClean="0"/>
              <a:t>iliak</a:t>
            </a:r>
            <a:r>
              <a:rPr lang="tr-TR" dirty="0" smtClean="0"/>
              <a:t> arter den </a:t>
            </a:r>
            <a:r>
              <a:rPr lang="tr-TR" dirty="0" err="1" smtClean="0"/>
              <a:t>uterin</a:t>
            </a:r>
            <a:r>
              <a:rPr lang="tr-TR" dirty="0" smtClean="0"/>
              <a:t> artere ulaşılır.</a:t>
            </a:r>
          </a:p>
          <a:p>
            <a:r>
              <a:rPr lang="tr-TR" dirty="0" err="1" smtClean="0"/>
              <a:t>Anjiografi</a:t>
            </a:r>
            <a:r>
              <a:rPr lang="tr-TR" dirty="0" smtClean="0"/>
              <a:t> ile lokalizasyon belirlenir.</a:t>
            </a:r>
          </a:p>
          <a:p>
            <a:r>
              <a:rPr lang="tr-TR" dirty="0" err="1" smtClean="0"/>
              <a:t>Embolizan</a:t>
            </a:r>
            <a:r>
              <a:rPr lang="tr-TR" dirty="0" smtClean="0"/>
              <a:t> ajanlar (</a:t>
            </a:r>
            <a:r>
              <a:rPr lang="tr-TR" dirty="0" err="1" smtClean="0"/>
              <a:t>polivinil</a:t>
            </a:r>
            <a:r>
              <a:rPr lang="tr-TR" dirty="0" smtClean="0"/>
              <a:t> partiküller) uygulanır.</a:t>
            </a:r>
          </a:p>
          <a:p>
            <a:r>
              <a:rPr lang="tr-TR" dirty="0" err="1" smtClean="0"/>
              <a:t>Myomda</a:t>
            </a:r>
            <a:r>
              <a:rPr lang="tr-TR" dirty="0" smtClean="0"/>
              <a:t> </a:t>
            </a:r>
            <a:r>
              <a:rPr lang="tr-TR" dirty="0" err="1" smtClean="0"/>
              <a:t>iskemik</a:t>
            </a:r>
            <a:r>
              <a:rPr lang="tr-TR" dirty="0" smtClean="0"/>
              <a:t> nekroz yapar.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Uterin</a:t>
            </a:r>
            <a:r>
              <a:rPr lang="tr-TR" dirty="0" smtClean="0">
                <a:solidFill>
                  <a:schemeClr val="bg1"/>
                </a:solidFill>
              </a:rPr>
              <a:t> Arter </a:t>
            </a:r>
            <a:r>
              <a:rPr lang="tr-TR" dirty="0" err="1" smtClean="0">
                <a:solidFill>
                  <a:schemeClr val="bg1"/>
                </a:solidFill>
              </a:rPr>
              <a:t>Embolizasyonu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Semptomları ciddi oranda azaltır</a:t>
            </a:r>
          </a:p>
          <a:p>
            <a:r>
              <a:rPr lang="tr-TR" dirty="0" err="1" smtClean="0"/>
              <a:t>Menorajiyi</a:t>
            </a:r>
            <a:r>
              <a:rPr lang="tr-TR" dirty="0" smtClean="0"/>
              <a:t> %83</a:t>
            </a:r>
          </a:p>
          <a:p>
            <a:r>
              <a:rPr lang="tr-TR" dirty="0" err="1" smtClean="0"/>
              <a:t>Dismenoreyi</a:t>
            </a:r>
            <a:r>
              <a:rPr lang="tr-TR" dirty="0" smtClean="0"/>
              <a:t> %77</a:t>
            </a:r>
          </a:p>
          <a:p>
            <a:r>
              <a:rPr lang="tr-TR" sz="2400" dirty="0" err="1" smtClean="0"/>
              <a:t>Üriner</a:t>
            </a:r>
            <a:r>
              <a:rPr lang="tr-TR" sz="2400" dirty="0" smtClean="0"/>
              <a:t> bası semptom %86</a:t>
            </a:r>
          </a:p>
          <a:p>
            <a:r>
              <a:rPr lang="tr-TR" sz="2400" dirty="0" err="1" smtClean="0"/>
              <a:t>Myom</a:t>
            </a:r>
            <a:r>
              <a:rPr lang="tr-TR" sz="2400" dirty="0" smtClean="0"/>
              <a:t> volümünde %42 azalma (3 ay içerisinde)</a:t>
            </a:r>
            <a:endParaRPr lang="tr-TR" sz="2400" dirty="0"/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sz="2400" dirty="0" err="1" smtClean="0"/>
              <a:t>Reoperasyon</a:t>
            </a:r>
            <a:r>
              <a:rPr lang="tr-TR" sz="2400" dirty="0" smtClean="0"/>
              <a:t> riski yüksek</a:t>
            </a:r>
          </a:p>
          <a:p>
            <a:pPr lvl="1"/>
            <a:r>
              <a:rPr lang="tr-TR" dirty="0" smtClean="0"/>
              <a:t>Başarılı UAE %15-20</a:t>
            </a:r>
          </a:p>
          <a:p>
            <a:pPr lvl="1"/>
            <a:r>
              <a:rPr lang="tr-TR" dirty="0" err="1" smtClean="0"/>
              <a:t>İnkomplet</a:t>
            </a:r>
            <a:r>
              <a:rPr lang="tr-TR" dirty="0" smtClean="0"/>
              <a:t> UAE -%50</a:t>
            </a:r>
          </a:p>
          <a:p>
            <a:r>
              <a:rPr lang="tr-TR" dirty="0" err="1" smtClean="0"/>
              <a:t>İskemik</a:t>
            </a:r>
            <a:r>
              <a:rPr lang="tr-TR" dirty="0" smtClean="0"/>
              <a:t> nekroz</a:t>
            </a:r>
          </a:p>
          <a:p>
            <a:r>
              <a:rPr lang="tr-TR" dirty="0" smtClean="0"/>
              <a:t>Ağrı</a:t>
            </a:r>
          </a:p>
          <a:p>
            <a:r>
              <a:rPr lang="tr-TR" dirty="0" smtClean="0"/>
              <a:t>Enfeksiyon</a:t>
            </a:r>
          </a:p>
          <a:p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reservi</a:t>
            </a:r>
            <a:r>
              <a:rPr lang="tr-TR" dirty="0" smtClean="0"/>
              <a:t> azalması?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Uterin</a:t>
            </a:r>
            <a:r>
              <a:rPr lang="tr-TR" dirty="0" smtClean="0">
                <a:solidFill>
                  <a:schemeClr val="bg1"/>
                </a:solidFill>
              </a:rPr>
              <a:t> Arter </a:t>
            </a:r>
            <a:r>
              <a:rPr lang="tr-TR" dirty="0" err="1" smtClean="0">
                <a:solidFill>
                  <a:schemeClr val="bg1"/>
                </a:solidFill>
              </a:rPr>
              <a:t>Embolizasyonu</a:t>
            </a:r>
            <a:r>
              <a:rPr lang="tr-TR" dirty="0" smtClean="0">
                <a:solidFill>
                  <a:schemeClr val="bg1"/>
                </a:solidFill>
              </a:rPr>
              <a:t>-Gebelik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4785"/>
            <a:ext cx="3466728" cy="295232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340768"/>
            <a:ext cx="522007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6165304"/>
            <a:ext cx="4824535" cy="32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4 İçerik Yer Tutucusu"/>
          <p:cNvSpPr txBox="1">
            <a:spLocks/>
          </p:cNvSpPr>
          <p:nvPr/>
        </p:nvSpPr>
        <p:spPr>
          <a:xfrm>
            <a:off x="457200" y="1412776"/>
            <a:ext cx="3394720" cy="3816425"/>
          </a:xfrm>
          <a:prstGeom prst="rect">
            <a:avLst/>
          </a:prstGeom>
          <a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txBody>
          <a:bodyPr vert="horz" lIns="91440" tIns="45720" rIns="91440" bIns="45720" rtlCol="0">
            <a:normAutofit/>
          </a:bodyPr>
          <a:lstStyle/>
          <a:p>
            <a:endParaRPr lang="tr-TR" sz="2800" dirty="0" smtClean="0"/>
          </a:p>
          <a:p>
            <a:r>
              <a:rPr lang="tr-TR" sz="2800" dirty="0" smtClean="0"/>
              <a:t>%52.9 </a:t>
            </a:r>
            <a:r>
              <a:rPr lang="tr-TR" sz="2800" dirty="0" err="1" smtClean="0"/>
              <a:t>Abortus</a:t>
            </a:r>
            <a:endParaRPr lang="tr-TR" sz="2800" dirty="0" smtClean="0"/>
          </a:p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smtClean="0"/>
              <a:t>%29’u sadece doğum yapabilmiş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ABD </a:t>
            </a:r>
            <a:r>
              <a:rPr lang="tr-TR" sz="3600" dirty="0" err="1" smtClean="0">
                <a:solidFill>
                  <a:schemeClr val="bg1"/>
                </a:solidFill>
              </a:rPr>
              <a:t>Fibroid</a:t>
            </a:r>
            <a:r>
              <a:rPr lang="tr-TR" sz="3600" dirty="0" smtClean="0">
                <a:solidFill>
                  <a:schemeClr val="bg1"/>
                </a:solidFill>
              </a:rPr>
              <a:t> maliyeti yıllık 34 milyar dolar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1369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Semptomları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Myomların</a:t>
            </a:r>
            <a:r>
              <a:rPr lang="tr-TR" dirty="0" smtClean="0"/>
              <a:t> çoğu </a:t>
            </a:r>
            <a:r>
              <a:rPr lang="tr-TR" dirty="0" err="1" smtClean="0"/>
              <a:t>asemptomatiktir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%30-40’u,  </a:t>
            </a:r>
            <a:r>
              <a:rPr lang="tr-TR" dirty="0" err="1" smtClean="0"/>
              <a:t>myomların</a:t>
            </a:r>
            <a:r>
              <a:rPr lang="tr-TR" dirty="0" smtClean="0"/>
              <a:t> lokalizasyonuna ve büyüklüğüne göre değişik semptomlar gösterir.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</a:t>
            </a:r>
            <a:r>
              <a:rPr lang="tr-TR" dirty="0" smtClean="0">
                <a:solidFill>
                  <a:schemeClr val="bg1"/>
                </a:solidFill>
              </a:rPr>
              <a:t>-Medikal Tedavisi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GnRH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analogları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GnRH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antagonistleri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Aromataz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inhibitörleri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Selektif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progesteron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reseptör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modülatörleri</a:t>
            </a:r>
            <a:endParaRPr lang="en-US" b="1" dirty="0" smtClean="0">
              <a:solidFill>
                <a:srgbClr val="FF0000"/>
              </a:solidFill>
              <a:latin typeface="Calibri" pitchFamily="34" charset="0"/>
              <a:ea typeface="ＭＳ Ｐゴシック" pitchFamily="34" charset="-128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92888" cy="1080120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PR B </a:t>
            </a:r>
            <a:r>
              <a:rPr lang="tr-TR" sz="3200" b="1" dirty="0" err="1" smtClean="0">
                <a:solidFill>
                  <a:schemeClr val="bg1"/>
                </a:solidFill>
              </a:rPr>
              <a:t>mRNA</a:t>
            </a:r>
            <a:r>
              <a:rPr lang="tr-TR" sz="3200" b="1" dirty="0" smtClean="0">
                <a:solidFill>
                  <a:schemeClr val="bg1"/>
                </a:solidFill>
              </a:rPr>
              <a:t> ve PR-A ve PR-B proteinlerinin  </a:t>
            </a:r>
            <a:r>
              <a:rPr lang="tr-TR" sz="3200" b="1" dirty="0" err="1" smtClean="0">
                <a:solidFill>
                  <a:schemeClr val="bg1"/>
                </a:solidFill>
              </a:rPr>
              <a:t>myom</a:t>
            </a:r>
            <a:r>
              <a:rPr lang="tr-TR" sz="3200" b="1" dirty="0" smtClean="0">
                <a:solidFill>
                  <a:schemeClr val="bg1"/>
                </a:solidFill>
              </a:rPr>
              <a:t> dokusunda daha fazla</a:t>
            </a:r>
            <a:endParaRPr lang="tr-TR" sz="32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20891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7675" y="5857875"/>
            <a:ext cx="10763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6381329"/>
            <a:ext cx="4028782" cy="47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Estrojen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Myomlarda</a:t>
            </a:r>
            <a:r>
              <a:rPr lang="tr-TR" dirty="0" smtClean="0">
                <a:solidFill>
                  <a:schemeClr val="bg1"/>
                </a:solidFill>
              </a:rPr>
              <a:t> PR arttırmakta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78497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6524625"/>
            <a:ext cx="341987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"/>
            <a:ext cx="2699792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UPA (13 </a:t>
            </a:r>
            <a:r>
              <a:rPr lang="tr-TR" dirty="0" err="1" smtClean="0">
                <a:solidFill>
                  <a:schemeClr val="bg1"/>
                </a:solidFill>
              </a:rPr>
              <a:t>hf</a:t>
            </a:r>
            <a:r>
              <a:rPr lang="tr-TR" dirty="0" smtClean="0">
                <a:solidFill>
                  <a:schemeClr val="bg1"/>
                </a:solidFill>
              </a:rPr>
              <a:t> tedavi) -</a:t>
            </a:r>
            <a:r>
              <a:rPr lang="tr-TR" dirty="0" err="1" smtClean="0">
                <a:solidFill>
                  <a:schemeClr val="bg1"/>
                </a:solidFill>
              </a:rPr>
              <a:t>Plasebo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172272" cy="4525963"/>
          </a:xfrm>
        </p:spPr>
        <p:txBody>
          <a:bodyPr>
            <a:normAutofit/>
          </a:bodyPr>
          <a:lstStyle/>
          <a:p>
            <a:r>
              <a:rPr lang="tr-TR" dirty="0" err="1" smtClean="0"/>
              <a:t>Menorajide</a:t>
            </a:r>
            <a:r>
              <a:rPr lang="tr-TR" dirty="0" smtClean="0"/>
              <a:t> belirgin azalma sağlıyor.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5 mg: %91; 10 mg: %92; </a:t>
            </a:r>
            <a:r>
              <a:rPr lang="tr-TR" dirty="0" err="1" smtClean="0"/>
              <a:t>placebo</a:t>
            </a:r>
            <a:r>
              <a:rPr lang="tr-TR" dirty="0" smtClean="0"/>
              <a:t>: % 19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Etkisi 10 günde başlıyor</a:t>
            </a:r>
          </a:p>
          <a:p>
            <a:pPr>
              <a:buNone/>
            </a:pPr>
            <a:endParaRPr lang="tr-TR" sz="1800" i="1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556792"/>
            <a:ext cx="471601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949280"/>
            <a:ext cx="361240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684328"/>
            <a:ext cx="1944216" cy="24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err="1" smtClean="0"/>
              <a:t>Amenore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5 mg: %73; 10 mg: %82; </a:t>
            </a:r>
            <a:r>
              <a:rPr lang="tr-TR" dirty="0" err="1" smtClean="0"/>
              <a:t>placebo</a:t>
            </a:r>
            <a:r>
              <a:rPr lang="tr-TR" dirty="0" smtClean="0"/>
              <a:t>: % 6</a:t>
            </a:r>
          </a:p>
          <a:p>
            <a:endParaRPr lang="tr-TR" dirty="0" smtClean="0"/>
          </a:p>
          <a:p>
            <a:r>
              <a:rPr lang="tr-TR" dirty="0" err="1" smtClean="0"/>
              <a:t>Etksi</a:t>
            </a:r>
            <a:r>
              <a:rPr lang="tr-TR" dirty="0" smtClean="0"/>
              <a:t> 10. günde başlıyor</a:t>
            </a:r>
          </a:p>
          <a:p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628800"/>
            <a:ext cx="453650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UPA (13 </a:t>
            </a:r>
            <a:r>
              <a:rPr lang="tr-TR" dirty="0" err="1" smtClean="0">
                <a:solidFill>
                  <a:schemeClr val="bg1"/>
                </a:solidFill>
              </a:rPr>
              <a:t>hf</a:t>
            </a:r>
            <a:r>
              <a:rPr lang="tr-TR" dirty="0" smtClean="0">
                <a:solidFill>
                  <a:schemeClr val="bg1"/>
                </a:solidFill>
              </a:rPr>
              <a:t> tedavi) -</a:t>
            </a:r>
            <a:r>
              <a:rPr lang="tr-TR" dirty="0" err="1" smtClean="0">
                <a:solidFill>
                  <a:schemeClr val="bg1"/>
                </a:solidFill>
              </a:rPr>
              <a:t>Plasebo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684328"/>
            <a:ext cx="1944216" cy="24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949280"/>
            <a:ext cx="361240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Myom</a:t>
            </a:r>
            <a:r>
              <a:rPr lang="tr-TR" dirty="0" smtClean="0"/>
              <a:t> volümünde belirgin azalma sağlıyor.</a:t>
            </a:r>
          </a:p>
          <a:p>
            <a:r>
              <a:rPr lang="tr-TR" dirty="0" smtClean="0"/>
              <a:t>Sonuç olarak cerrahi planlanan hastalarda 13 haftalık tedavi kullanılabilir.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fr-FR" dirty="0" smtClean="0"/>
              <a:t>5 mg: -21 </a:t>
            </a:r>
            <a:r>
              <a:rPr lang="tr-TR" dirty="0" smtClean="0"/>
              <a:t>%</a:t>
            </a:r>
          </a:p>
          <a:p>
            <a:pPr>
              <a:buNone/>
            </a:pPr>
            <a:r>
              <a:rPr lang="fr-FR" dirty="0" smtClean="0"/>
              <a:t> </a:t>
            </a:r>
            <a:r>
              <a:rPr lang="tr-TR" dirty="0" smtClean="0"/>
              <a:t>	</a:t>
            </a:r>
            <a:r>
              <a:rPr lang="fr-FR" dirty="0" smtClean="0"/>
              <a:t>10 mg: -12 </a:t>
            </a:r>
            <a:r>
              <a:rPr lang="tr-TR" dirty="0" smtClean="0"/>
              <a:t>% 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fr-FR" dirty="0" smtClean="0"/>
              <a:t>placebo: +3 </a:t>
            </a:r>
            <a:r>
              <a:rPr lang="tr-TR" dirty="0" smtClean="0"/>
              <a:t>%</a:t>
            </a:r>
            <a:r>
              <a:rPr lang="tr-TR" dirty="0" smtClean="0">
                <a:hlinkClick r:id="rId2"/>
              </a:rPr>
              <a:t> </a:t>
            </a:r>
          </a:p>
          <a:p>
            <a:pPr>
              <a:buNone/>
            </a:pPr>
            <a:endParaRPr lang="tr-TR" dirty="0" smtClean="0">
              <a:hlinkClick r:id="rId2"/>
            </a:endParaRPr>
          </a:p>
          <a:p>
            <a:pPr>
              <a:buNone/>
            </a:pPr>
            <a:endParaRPr lang="tr-TR" dirty="0" smtClean="0">
              <a:hlinkClick r:id="rId2"/>
            </a:endParaRPr>
          </a:p>
          <a:p>
            <a:endParaRPr lang="tr-TR" b="1" dirty="0" smtClean="0">
              <a:hlinkClick r:id="rId2"/>
            </a:endParaRPr>
          </a:p>
          <a:p>
            <a:endParaRPr lang="tr-TR" dirty="0"/>
          </a:p>
        </p:txBody>
      </p:sp>
      <p:sp>
        <p:nvSpPr>
          <p:cNvPr id="9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UPA (13 </a:t>
            </a:r>
            <a:r>
              <a:rPr lang="tr-TR" dirty="0" err="1" smtClean="0">
                <a:solidFill>
                  <a:schemeClr val="bg1"/>
                </a:solidFill>
              </a:rPr>
              <a:t>hf</a:t>
            </a:r>
            <a:r>
              <a:rPr lang="tr-TR" dirty="0" smtClean="0">
                <a:solidFill>
                  <a:schemeClr val="bg1"/>
                </a:solidFill>
              </a:rPr>
              <a:t> tedavi) -</a:t>
            </a:r>
            <a:r>
              <a:rPr lang="tr-TR" dirty="0" err="1" smtClean="0">
                <a:solidFill>
                  <a:schemeClr val="bg1"/>
                </a:solidFill>
              </a:rPr>
              <a:t>Plasebo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356992"/>
            <a:ext cx="54768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684328"/>
            <a:ext cx="1944216" cy="24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949280"/>
            <a:ext cx="361240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err="1" smtClean="0"/>
              <a:t>Menorajide</a:t>
            </a:r>
            <a:r>
              <a:rPr lang="tr-TR" dirty="0" smtClean="0"/>
              <a:t> düzelme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en-US" dirty="0" err="1" smtClean="0"/>
              <a:t>Ulipristal</a:t>
            </a:r>
            <a:r>
              <a:rPr lang="en-US" dirty="0" smtClean="0"/>
              <a:t> </a:t>
            </a:r>
            <a:r>
              <a:rPr lang="en-US" dirty="0" err="1" smtClean="0"/>
              <a:t>asetat</a:t>
            </a:r>
            <a:r>
              <a:rPr lang="tr-TR" dirty="0" smtClean="0"/>
              <a:t>: 7 gün     </a:t>
            </a:r>
            <a:r>
              <a:rPr lang="tr-TR" dirty="0" err="1" smtClean="0"/>
              <a:t>GnRH</a:t>
            </a:r>
            <a:r>
              <a:rPr lang="tr-TR" dirty="0" smtClean="0"/>
              <a:t> </a:t>
            </a:r>
            <a:r>
              <a:rPr lang="tr-TR" dirty="0" err="1" smtClean="0"/>
              <a:t>Analog</a:t>
            </a:r>
            <a:r>
              <a:rPr lang="tr-TR" dirty="0" smtClean="0"/>
              <a:t>: 30 gün</a:t>
            </a:r>
          </a:p>
          <a:p>
            <a:endParaRPr lang="tr-TR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UPA (3 ay)- </a:t>
            </a:r>
            <a:r>
              <a:rPr lang="tr-TR" dirty="0" err="1" smtClean="0">
                <a:solidFill>
                  <a:schemeClr val="bg1"/>
                </a:solidFill>
              </a:rPr>
              <a:t>GnRH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Analog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84784"/>
            <a:ext cx="43204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Ulipristal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asetat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Ulipristal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asetat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ın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etkisi tedavi sonrası 6 aya kadar devam eder.</a:t>
            </a:r>
          </a:p>
          <a:p>
            <a:r>
              <a:rPr lang="tr-TR" dirty="0" err="1" smtClean="0"/>
              <a:t>GnRH</a:t>
            </a:r>
            <a:r>
              <a:rPr lang="tr-TR" dirty="0" smtClean="0"/>
              <a:t> </a:t>
            </a:r>
            <a:r>
              <a:rPr lang="tr-TR" dirty="0" err="1" smtClean="0"/>
              <a:t>analogları</a:t>
            </a:r>
            <a:r>
              <a:rPr lang="tr-TR" dirty="0" smtClean="0"/>
              <a:t> tedavi kesiminden sonra </a:t>
            </a:r>
            <a:r>
              <a:rPr lang="tr-TR" dirty="0" err="1" smtClean="0"/>
              <a:t>myomda</a:t>
            </a:r>
            <a:r>
              <a:rPr lang="tr-TR" dirty="0" smtClean="0"/>
              <a:t> büyüme başlar ve 6 ayda eski boyutuna ulaşır.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6300192" y="587727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err="1" smtClean="0"/>
              <a:t>Donnez</a:t>
            </a:r>
            <a:r>
              <a:rPr lang="tr-TR" i="1" dirty="0" smtClean="0"/>
              <a:t>, 2015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55573" y="-1255573"/>
            <a:ext cx="6453342" cy="896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 smtClean="0"/>
              <a:t>Tedaviye gerek yok</a:t>
            </a:r>
          </a:p>
          <a:p>
            <a:pPr>
              <a:buNone/>
            </a:pPr>
            <a:r>
              <a:rPr lang="tr-TR" dirty="0" smtClean="0"/>
              <a:t>					</a:t>
            </a:r>
            <a:r>
              <a:rPr lang="tr-TR" dirty="0" smtClean="0">
                <a:solidFill>
                  <a:srgbClr val="FF0000"/>
                </a:solidFill>
              </a:rPr>
              <a:t>ACOG 2008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					EMAS 2014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					</a:t>
            </a:r>
            <a:r>
              <a:rPr lang="tr-TR" dirty="0" err="1" smtClean="0">
                <a:solidFill>
                  <a:srgbClr val="FF0000"/>
                </a:solidFill>
              </a:rPr>
              <a:t>French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Guidelines</a:t>
            </a:r>
            <a:r>
              <a:rPr lang="tr-TR" dirty="0" smtClean="0">
                <a:solidFill>
                  <a:srgbClr val="FF0000"/>
                </a:solidFill>
              </a:rPr>
              <a:t> 2012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					NİCE 2011</a:t>
            </a:r>
          </a:p>
          <a:p>
            <a:r>
              <a:rPr lang="tr-TR" dirty="0" smtClean="0"/>
              <a:t>Olası ileri dönemdeki komplikasyonları  önlemek için </a:t>
            </a:r>
            <a:r>
              <a:rPr lang="tr-TR" b="1" dirty="0" err="1" smtClean="0"/>
              <a:t>Profilaktik</a:t>
            </a:r>
            <a:r>
              <a:rPr lang="tr-TR" b="1" dirty="0" smtClean="0"/>
              <a:t> tedavi önerilmez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Asemptomatik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Myom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Ulipristal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asetat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000" dirty="0" err="1" smtClean="0"/>
              <a:t>Endometrium</a:t>
            </a:r>
            <a:r>
              <a:rPr lang="tr-TR" sz="3000" dirty="0" smtClean="0"/>
              <a:t> üzerine P</a:t>
            </a:r>
            <a:r>
              <a:rPr lang="en-US" sz="3000" dirty="0" err="1" smtClean="0">
                <a:latin typeface="Calibri" pitchFamily="34" charset="0"/>
                <a:ea typeface="ＭＳ Ｐゴシック" pitchFamily="34" charset="-128"/>
              </a:rPr>
              <a:t>rogesteron</a:t>
            </a:r>
            <a:r>
              <a:rPr lang="en-US" sz="3000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tr-TR" sz="3000" dirty="0" smtClean="0">
                <a:latin typeface="Calibri" pitchFamily="34" charset="0"/>
                <a:ea typeface="ＭＳ Ｐゴシック" pitchFamily="34" charset="-128"/>
              </a:rPr>
              <a:t>R</a:t>
            </a:r>
            <a:r>
              <a:rPr lang="en-US" sz="3000" dirty="0" err="1" smtClean="0">
                <a:latin typeface="Calibri" pitchFamily="34" charset="0"/>
                <a:ea typeface="ＭＳ Ｐゴシック" pitchFamily="34" charset="-128"/>
              </a:rPr>
              <a:t>eseptör</a:t>
            </a:r>
            <a:r>
              <a:rPr lang="en-US" sz="3000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tr-TR" sz="3000" dirty="0" err="1" smtClean="0">
                <a:latin typeface="Calibri" pitchFamily="34" charset="0"/>
                <a:ea typeface="ＭＳ Ｐゴシック" pitchFamily="34" charset="-128"/>
              </a:rPr>
              <a:t>M</a:t>
            </a:r>
            <a:r>
              <a:rPr lang="en-US" sz="3000" dirty="0" err="1" smtClean="0">
                <a:latin typeface="Calibri" pitchFamily="34" charset="0"/>
                <a:ea typeface="ＭＳ Ｐゴシック" pitchFamily="34" charset="-128"/>
              </a:rPr>
              <a:t>odülatör</a:t>
            </a:r>
            <a:r>
              <a:rPr lang="tr-TR" sz="3000" dirty="0" smtClean="0"/>
              <a:t> ilişkili </a:t>
            </a:r>
            <a:r>
              <a:rPr lang="tr-TR" sz="3000" dirty="0" err="1" smtClean="0"/>
              <a:t>endometriyal</a:t>
            </a:r>
            <a:r>
              <a:rPr lang="tr-TR" sz="3000" dirty="0" smtClean="0"/>
              <a:t> değişiklikler </a:t>
            </a:r>
            <a:r>
              <a:rPr lang="tr-TR" sz="3000" dirty="0" smtClean="0">
                <a:solidFill>
                  <a:srgbClr val="FF0000"/>
                </a:solidFill>
              </a:rPr>
              <a:t>(</a:t>
            </a:r>
            <a:r>
              <a:rPr lang="tr-TR" sz="3000" dirty="0" err="1" smtClean="0">
                <a:solidFill>
                  <a:srgbClr val="FF0000"/>
                </a:solidFill>
              </a:rPr>
              <a:t>PAECs</a:t>
            </a:r>
            <a:r>
              <a:rPr lang="tr-TR" sz="3000" dirty="0" smtClean="0">
                <a:solidFill>
                  <a:srgbClr val="FF0000"/>
                </a:solidFill>
              </a:rPr>
              <a:t>) </a:t>
            </a:r>
            <a:r>
              <a:rPr lang="tr-TR" sz="3000" dirty="0" smtClean="0"/>
              <a:t>görülebilir.</a:t>
            </a:r>
          </a:p>
          <a:p>
            <a:r>
              <a:rPr lang="tr-TR" dirty="0" err="1" smtClean="0"/>
              <a:t>Endomerial</a:t>
            </a:r>
            <a:r>
              <a:rPr lang="tr-TR" dirty="0" smtClean="0"/>
              <a:t> kalınlık artışı yapabilir (</a:t>
            </a:r>
            <a:r>
              <a:rPr lang="tr-TR" dirty="0" err="1" smtClean="0"/>
              <a:t>kistik</a:t>
            </a:r>
            <a:r>
              <a:rPr lang="tr-TR" dirty="0" smtClean="0"/>
              <a:t> </a:t>
            </a:r>
            <a:r>
              <a:rPr lang="tr-TR" dirty="0" err="1" smtClean="0"/>
              <a:t>glandüler</a:t>
            </a:r>
            <a:r>
              <a:rPr lang="tr-TR" dirty="0" smtClean="0"/>
              <a:t> </a:t>
            </a:r>
            <a:r>
              <a:rPr lang="tr-TR" dirty="0" err="1" smtClean="0"/>
              <a:t>dilatasyona</a:t>
            </a:r>
            <a:r>
              <a:rPr lang="tr-TR" dirty="0" smtClean="0"/>
              <a:t> bağlı)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%70 </a:t>
            </a:r>
            <a:r>
              <a:rPr lang="tr-TR" dirty="0" smtClean="0"/>
              <a:t>hastada görülür</a:t>
            </a:r>
          </a:p>
          <a:p>
            <a:r>
              <a:rPr lang="tr-TR" dirty="0" smtClean="0"/>
              <a:t>Geri dönüşümlüdür</a:t>
            </a:r>
          </a:p>
          <a:p>
            <a:r>
              <a:rPr lang="tr-TR" dirty="0" err="1" smtClean="0"/>
              <a:t>Endometiyal</a:t>
            </a:r>
            <a:r>
              <a:rPr lang="tr-TR" dirty="0" smtClean="0"/>
              <a:t> </a:t>
            </a:r>
            <a:r>
              <a:rPr lang="tr-TR" dirty="0" err="1" smtClean="0"/>
              <a:t>hiperplazi</a:t>
            </a:r>
            <a:r>
              <a:rPr lang="tr-TR" dirty="0" smtClean="0"/>
              <a:t> değildir.</a:t>
            </a:r>
          </a:p>
          <a:p>
            <a:r>
              <a:rPr lang="tr-TR" dirty="0" smtClean="0"/>
              <a:t>Kanser gelişimi görülmemiştir.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5796136" y="60932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err="1" smtClean="0"/>
              <a:t>Donnez</a:t>
            </a:r>
            <a:r>
              <a:rPr lang="tr-TR" i="1" dirty="0" smtClean="0"/>
              <a:t>,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Uzun süreli tekrarlayan 3 aylık tedavide </a:t>
            </a:r>
            <a:r>
              <a:rPr lang="tr-TR" sz="3600" dirty="0" err="1" smtClean="0">
                <a:solidFill>
                  <a:schemeClr val="bg1"/>
                </a:solidFill>
              </a:rPr>
              <a:t>endometrium</a:t>
            </a:r>
            <a:r>
              <a:rPr lang="tr-TR" sz="3600" dirty="0" smtClean="0">
                <a:solidFill>
                  <a:schemeClr val="bg1"/>
                </a:solidFill>
              </a:rPr>
              <a:t> üzerine olumsuz etkisi yok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246" b="2749"/>
          <a:stretch>
            <a:fillRect/>
          </a:stretch>
        </p:blipFill>
        <p:spPr bwMode="auto">
          <a:xfrm>
            <a:off x="0" y="1988840"/>
            <a:ext cx="9144000" cy="4422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6453335"/>
            <a:ext cx="1440160" cy="21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6453336"/>
            <a:ext cx="1080121" cy="22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Uzun süreli tedavinin yan etkileri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 ağrısı ve ateş basması (&lt;%11)</a:t>
            </a:r>
          </a:p>
          <a:p>
            <a:r>
              <a:rPr lang="tr-TR" dirty="0" smtClean="0"/>
              <a:t>Meme ağrısı ve hassasiyet %3</a:t>
            </a:r>
          </a:p>
          <a:p>
            <a:r>
              <a:rPr lang="tr-TR" dirty="0" err="1" smtClean="0"/>
              <a:t>Menoraji</a:t>
            </a:r>
            <a:r>
              <a:rPr lang="tr-TR" dirty="0" smtClean="0"/>
              <a:t> 5 vaka</a:t>
            </a:r>
          </a:p>
          <a:p>
            <a:r>
              <a:rPr lang="tr-TR" dirty="0" err="1" smtClean="0"/>
              <a:t>Bipolar</a:t>
            </a:r>
            <a:r>
              <a:rPr lang="tr-TR" dirty="0" smtClean="0"/>
              <a:t> bozukluğu 1 vaka</a:t>
            </a:r>
          </a:p>
          <a:p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dirty="0" err="1" smtClean="0"/>
              <a:t>myom</a:t>
            </a:r>
            <a:r>
              <a:rPr lang="tr-TR" dirty="0" smtClean="0"/>
              <a:t> </a:t>
            </a:r>
            <a:r>
              <a:rPr lang="tr-TR" dirty="0" err="1" smtClean="0"/>
              <a:t>ekspülsiyonu</a:t>
            </a:r>
            <a:r>
              <a:rPr lang="tr-TR" dirty="0" smtClean="0"/>
              <a:t> 1 vaka</a:t>
            </a:r>
          </a:p>
          <a:p>
            <a:r>
              <a:rPr lang="tr-TR" dirty="0" smtClean="0"/>
              <a:t>1 vaka sırt ağrısı, 1 vaka karın ağrısı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56207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2 kür tedavi sonrası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7597"/>
          <a:stretch>
            <a:fillRect/>
          </a:stretch>
        </p:blipFill>
        <p:spPr bwMode="auto">
          <a:xfrm>
            <a:off x="395536" y="908720"/>
            <a:ext cx="834241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3984" y="6381328"/>
            <a:ext cx="478853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4 Kür tedavi sonrası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78488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157619"/>
            <a:ext cx="3417937" cy="27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3285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640960" cy="16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FDA-Ağustos 2018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UPA’yı</a:t>
            </a:r>
            <a:r>
              <a:rPr lang="tr-TR" dirty="0" smtClean="0"/>
              <a:t> reddediyor (</a:t>
            </a:r>
            <a:r>
              <a:rPr lang="tr-TR" dirty="0" err="1" smtClean="0"/>
              <a:t>myoma</a:t>
            </a:r>
            <a:r>
              <a:rPr lang="tr-TR" dirty="0" smtClean="0"/>
              <a:t> tedavisi için)</a:t>
            </a:r>
          </a:p>
          <a:p>
            <a:r>
              <a:rPr lang="tr-TR" dirty="0" smtClean="0"/>
              <a:t>8 ciddi karaciğer hasarı (765.000 vakada)</a:t>
            </a:r>
          </a:p>
          <a:p>
            <a:r>
              <a:rPr lang="tr-TR" dirty="0" smtClean="0"/>
              <a:t>KC transplantasyonuna kadar giden vakalar oldu.</a:t>
            </a:r>
            <a:endParaRPr lang="tr-TR" dirty="0"/>
          </a:p>
        </p:txBody>
      </p:sp>
      <p:sp>
        <p:nvSpPr>
          <p:cNvPr id="8194" name="AutoShape 2" descr="uyarÄ±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 descr="C:\Users\user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654847"/>
            <a:ext cx="2736304" cy="2798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5436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r>
              <a:rPr lang="tr-TR" dirty="0" smtClean="0">
                <a:solidFill>
                  <a:schemeClr val="bg1"/>
                </a:solidFill>
              </a:rPr>
              <a:t>-Tanı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835696" y="2348880"/>
            <a:ext cx="3096344" cy="10801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tx1"/>
                </a:solidFill>
              </a:rPr>
              <a:t>TV-USG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67544" y="1412776"/>
            <a:ext cx="3096344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</a:rPr>
              <a:t>Primer</a:t>
            </a:r>
            <a:r>
              <a:rPr lang="tr-TR" sz="3200" dirty="0" smtClean="0"/>
              <a:t> </a:t>
            </a:r>
            <a:endParaRPr lang="tr-TR" sz="3200" dirty="0"/>
          </a:p>
        </p:txBody>
      </p:sp>
      <p:sp>
        <p:nvSpPr>
          <p:cNvPr id="7" name="6 Dikdörtgen"/>
          <p:cNvSpPr/>
          <p:nvPr/>
        </p:nvSpPr>
        <p:spPr>
          <a:xfrm>
            <a:off x="2627784" y="3645024"/>
            <a:ext cx="288032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Etkili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Ucuz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Kolay ulaşılabilir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Yaygın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Güvenilir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5580112" y="1844824"/>
            <a:ext cx="1656184" cy="158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TV-USG</a:t>
            </a:r>
          </a:p>
          <a:p>
            <a:pPr algn="ctr"/>
            <a:endParaRPr lang="tr-TR" dirty="0" smtClean="0"/>
          </a:p>
          <a:p>
            <a:pPr algn="ctr">
              <a:lnSpc>
                <a:spcPct val="150000"/>
              </a:lnSpc>
            </a:pPr>
            <a:r>
              <a:rPr lang="tr-TR" dirty="0" err="1" smtClean="0"/>
              <a:t>Sensitivite</a:t>
            </a:r>
            <a:r>
              <a:rPr lang="tr-TR" dirty="0" smtClean="0"/>
              <a:t> %89</a:t>
            </a:r>
          </a:p>
          <a:p>
            <a:pPr algn="ctr">
              <a:lnSpc>
                <a:spcPct val="150000"/>
              </a:lnSpc>
            </a:pPr>
            <a:r>
              <a:rPr lang="tr-TR" dirty="0" err="1" smtClean="0"/>
              <a:t>Spesifite</a:t>
            </a:r>
            <a:r>
              <a:rPr lang="tr-TR" dirty="0" smtClean="0"/>
              <a:t> %89 </a:t>
            </a: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7524328" y="1844824"/>
            <a:ext cx="1619672" cy="158417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MRG</a:t>
            </a:r>
          </a:p>
          <a:p>
            <a:pPr algn="ctr"/>
            <a:endParaRPr lang="tr-TR" dirty="0" smtClean="0"/>
          </a:p>
          <a:p>
            <a:pPr algn="ctr">
              <a:lnSpc>
                <a:spcPct val="150000"/>
              </a:lnSpc>
            </a:pPr>
            <a:r>
              <a:rPr lang="tr-TR" dirty="0" err="1" smtClean="0"/>
              <a:t>Sensitivite</a:t>
            </a:r>
            <a:r>
              <a:rPr lang="tr-TR" dirty="0" smtClean="0"/>
              <a:t> %86</a:t>
            </a:r>
          </a:p>
          <a:p>
            <a:pPr algn="ctr">
              <a:lnSpc>
                <a:spcPct val="150000"/>
              </a:lnSpc>
            </a:pPr>
            <a:r>
              <a:rPr lang="tr-TR" dirty="0" err="1" smtClean="0"/>
              <a:t>Spesifite</a:t>
            </a:r>
            <a:r>
              <a:rPr lang="tr-TR" dirty="0" smtClean="0"/>
              <a:t> %86 </a:t>
            </a:r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6084168" y="5949280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dirty="0" err="1" smtClean="0"/>
              <a:t>Cunningham</a:t>
            </a:r>
            <a:r>
              <a:rPr lang="tr-TR" i="1" dirty="0" smtClean="0"/>
              <a:t> et al, 2018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r>
              <a:rPr lang="tr-TR" dirty="0" smtClean="0">
                <a:solidFill>
                  <a:schemeClr val="bg1"/>
                </a:solidFill>
              </a:rPr>
              <a:t>-Tanı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51520" y="1628800"/>
            <a:ext cx="2952328" cy="129614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/>
              <a:t>Adeno</a:t>
            </a:r>
            <a:endParaRPr lang="tr-TR" sz="3200" dirty="0" smtClean="0"/>
          </a:p>
          <a:p>
            <a:pPr algn="ctr"/>
            <a:r>
              <a:rPr lang="tr-TR" sz="2000" dirty="0" err="1" smtClean="0"/>
              <a:t>Ektopik</a:t>
            </a:r>
            <a:r>
              <a:rPr lang="tr-TR" sz="2000" dirty="0" smtClean="0"/>
              <a:t> </a:t>
            </a:r>
            <a:r>
              <a:rPr lang="tr-TR" sz="2000" dirty="0" err="1" smtClean="0"/>
              <a:t>endometriyal</a:t>
            </a:r>
            <a:r>
              <a:rPr lang="tr-TR" sz="2000" dirty="0" smtClean="0"/>
              <a:t> </a:t>
            </a:r>
            <a:r>
              <a:rPr lang="tr-TR" sz="2000" dirty="0" err="1" smtClean="0"/>
              <a:t>gland</a:t>
            </a:r>
            <a:r>
              <a:rPr lang="tr-TR" sz="2000" dirty="0" smtClean="0"/>
              <a:t> ve </a:t>
            </a:r>
            <a:r>
              <a:rPr lang="tr-TR" sz="2000" dirty="0" err="1" smtClean="0"/>
              <a:t>stroma</a:t>
            </a:r>
            <a:endParaRPr lang="tr-TR" sz="2000" dirty="0"/>
          </a:p>
        </p:txBody>
      </p:sp>
      <p:sp>
        <p:nvSpPr>
          <p:cNvPr id="7" name="6 Dikdörtgen"/>
          <p:cNvSpPr/>
          <p:nvPr/>
        </p:nvSpPr>
        <p:spPr>
          <a:xfrm>
            <a:off x="3635896" y="1628800"/>
            <a:ext cx="2448272" cy="12961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solidFill>
                  <a:schemeClr val="tx1"/>
                </a:solidFill>
              </a:rPr>
              <a:t>Myozis</a:t>
            </a:r>
            <a:endParaRPr lang="tr-TR" sz="3200" dirty="0" smtClean="0">
              <a:solidFill>
                <a:schemeClr val="tx1"/>
              </a:solidFill>
            </a:endParaRPr>
          </a:p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Musküler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hipertrofi</a:t>
            </a:r>
            <a:r>
              <a:rPr lang="tr-TR" dirty="0" smtClean="0">
                <a:solidFill>
                  <a:schemeClr val="tx1"/>
                </a:solidFill>
              </a:rPr>
              <a:t>/</a:t>
            </a:r>
            <a:r>
              <a:rPr lang="tr-TR" dirty="0" err="1" smtClean="0">
                <a:solidFill>
                  <a:schemeClr val="tx1"/>
                </a:solidFill>
              </a:rPr>
              <a:t>hiperplazi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804248" y="1628800"/>
            <a:ext cx="2160240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Myometriyal</a:t>
            </a:r>
            <a:r>
              <a:rPr lang="tr-TR" sz="2400" dirty="0" smtClean="0"/>
              <a:t> </a:t>
            </a:r>
            <a:r>
              <a:rPr lang="tr-TR" sz="2400" dirty="0" err="1" smtClean="0"/>
              <a:t>vaskülarite</a:t>
            </a:r>
            <a:endParaRPr lang="tr-TR" sz="2400" dirty="0"/>
          </a:p>
        </p:txBody>
      </p:sp>
      <p:sp>
        <p:nvSpPr>
          <p:cNvPr id="9" name="8 Dikdörtgen"/>
          <p:cNvSpPr/>
          <p:nvPr/>
        </p:nvSpPr>
        <p:spPr>
          <a:xfrm>
            <a:off x="251520" y="3645024"/>
            <a:ext cx="2952328" cy="129614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USG bulguları: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Ekojenik</a:t>
            </a:r>
            <a:r>
              <a:rPr lang="tr-TR" dirty="0" smtClean="0"/>
              <a:t> </a:t>
            </a:r>
            <a:r>
              <a:rPr lang="tr-TR" dirty="0" err="1" smtClean="0"/>
              <a:t>strialar</a:t>
            </a:r>
            <a:r>
              <a:rPr lang="tr-TR" dirty="0" smtClean="0"/>
              <a:t>/nodül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Myometrial</a:t>
            </a:r>
            <a:r>
              <a:rPr lang="tr-TR" dirty="0" smtClean="0"/>
              <a:t> kist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Kistik</a:t>
            </a:r>
            <a:r>
              <a:rPr lang="tr-TR" dirty="0" smtClean="0"/>
              <a:t> </a:t>
            </a:r>
            <a:r>
              <a:rPr lang="tr-TR" dirty="0" err="1" smtClean="0"/>
              <a:t>strialar</a:t>
            </a:r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3563888" y="3284984"/>
            <a:ext cx="3096344" cy="1800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</a:rPr>
              <a:t>USG bulguları: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solidFill>
                  <a:schemeClr val="tx1"/>
                </a:solidFill>
              </a:rPr>
              <a:t>Kalınlaşmış iç </a:t>
            </a:r>
            <a:r>
              <a:rPr lang="tr-TR" dirty="0" err="1" smtClean="0">
                <a:solidFill>
                  <a:schemeClr val="tx1"/>
                </a:solidFill>
              </a:rPr>
              <a:t>myometrium</a:t>
            </a: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dirty="0" err="1" smtClean="0">
                <a:solidFill>
                  <a:schemeClr val="tx1"/>
                </a:solidFill>
              </a:rPr>
              <a:t>Diffuz</a:t>
            </a:r>
            <a:r>
              <a:rPr lang="tr-TR" dirty="0" smtClean="0">
                <a:solidFill>
                  <a:schemeClr val="tx1"/>
                </a:solidFill>
              </a:rPr>
              <a:t>, </a:t>
            </a:r>
            <a:r>
              <a:rPr lang="tr-TR" dirty="0" err="1" smtClean="0">
                <a:solidFill>
                  <a:schemeClr val="tx1"/>
                </a:solidFill>
              </a:rPr>
              <a:t>fokal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myometrial</a:t>
            </a:r>
            <a:r>
              <a:rPr lang="tr-TR" dirty="0" smtClean="0">
                <a:solidFill>
                  <a:schemeClr val="tx1"/>
                </a:solidFill>
              </a:rPr>
              <a:t>        kalınlaşma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>
                <a:solidFill>
                  <a:schemeClr val="tx1"/>
                </a:solidFill>
              </a:rPr>
              <a:t>Globüler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uterus</a:t>
            </a:r>
            <a:endParaRPr lang="tr-TR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  <p:sp>
        <p:nvSpPr>
          <p:cNvPr id="11" name="10 Dikdörtgen"/>
          <p:cNvSpPr/>
          <p:nvPr/>
        </p:nvSpPr>
        <p:spPr>
          <a:xfrm>
            <a:off x="6804248" y="3356992"/>
            <a:ext cx="2339752" cy="13681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USG bulguları: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Artmış </a:t>
            </a:r>
            <a:r>
              <a:rPr lang="tr-TR" dirty="0" err="1" smtClean="0"/>
              <a:t>vaskülarite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Penetran</a:t>
            </a:r>
            <a:r>
              <a:rPr lang="tr-TR" dirty="0" smtClean="0"/>
              <a:t> damarlar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3419872" y="5661248"/>
            <a:ext cx="324036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solidFill>
                  <a:schemeClr val="tx1"/>
                </a:solidFill>
              </a:rPr>
              <a:t>Myometriyal</a:t>
            </a:r>
            <a:r>
              <a:rPr lang="tr-TR" sz="3200" b="1" dirty="0" smtClean="0">
                <a:solidFill>
                  <a:schemeClr val="tx1"/>
                </a:solidFill>
              </a:rPr>
              <a:t> </a:t>
            </a:r>
            <a:r>
              <a:rPr lang="tr-TR" sz="3200" b="1" dirty="0" err="1" smtClean="0">
                <a:solidFill>
                  <a:schemeClr val="tx1"/>
                </a:solidFill>
              </a:rPr>
              <a:t>heterojenite</a:t>
            </a:r>
            <a:endParaRPr lang="tr-TR" sz="3200" b="1" dirty="0">
              <a:solidFill>
                <a:schemeClr val="tx1"/>
              </a:solidFill>
            </a:endParaRPr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1763688" y="5085184"/>
            <a:ext cx="1260140" cy="648072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1475656" y="2996952"/>
            <a:ext cx="0" cy="43204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>
            <a:stCxn id="7" idx="2"/>
          </p:cNvCxnSpPr>
          <p:nvPr/>
        </p:nvCxnSpPr>
        <p:spPr>
          <a:xfrm>
            <a:off x="4860032" y="2924944"/>
            <a:ext cx="0" cy="288032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/>
          <p:nvPr/>
        </p:nvCxnSpPr>
        <p:spPr>
          <a:xfrm>
            <a:off x="4860032" y="5157192"/>
            <a:ext cx="0" cy="288032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>
            <a:stCxn id="8" idx="2"/>
          </p:cNvCxnSpPr>
          <p:nvPr/>
        </p:nvCxnSpPr>
        <p:spPr>
          <a:xfrm>
            <a:off x="7884368" y="2708920"/>
            <a:ext cx="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Ok Bağlayıcısı"/>
          <p:cNvCxnSpPr/>
          <p:nvPr/>
        </p:nvCxnSpPr>
        <p:spPr>
          <a:xfrm flipH="1">
            <a:off x="6948264" y="4797152"/>
            <a:ext cx="1152128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Dikdörtgen"/>
          <p:cNvSpPr/>
          <p:nvPr/>
        </p:nvSpPr>
        <p:spPr>
          <a:xfrm>
            <a:off x="6695728" y="6309320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i="1" dirty="0" err="1" smtClean="0"/>
              <a:t>Cunningham</a:t>
            </a:r>
            <a:r>
              <a:rPr lang="tr-TR" sz="1400" i="1" dirty="0" smtClean="0"/>
              <a:t> et al, 2018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</a:t>
            </a:r>
            <a:r>
              <a:rPr lang="tr-TR" dirty="0" smtClean="0">
                <a:solidFill>
                  <a:schemeClr val="bg1"/>
                </a:solidFill>
              </a:rPr>
              <a:t> Sınıflama-FİGO 2011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768752" cy="396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Ekojenik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</a:rPr>
              <a:t>strialar</a:t>
            </a:r>
            <a:r>
              <a:rPr lang="tr-TR" sz="3600" dirty="0" smtClean="0">
                <a:solidFill>
                  <a:schemeClr val="bg1"/>
                </a:solidFill>
              </a:rPr>
              <a:t>, </a:t>
            </a:r>
            <a:r>
              <a:rPr lang="tr-TR" sz="3600" dirty="0" err="1" smtClean="0">
                <a:solidFill>
                  <a:schemeClr val="bg1"/>
                </a:solidFill>
              </a:rPr>
              <a:t>ekojenik</a:t>
            </a:r>
            <a:r>
              <a:rPr lang="tr-TR" sz="3600" dirty="0" smtClean="0">
                <a:solidFill>
                  <a:schemeClr val="bg1"/>
                </a:solidFill>
              </a:rPr>
              <a:t> nodül ve </a:t>
            </a:r>
            <a:r>
              <a:rPr lang="tr-TR" sz="3600" dirty="0" err="1" smtClean="0">
                <a:solidFill>
                  <a:schemeClr val="bg1"/>
                </a:solidFill>
              </a:rPr>
              <a:t>myometriyal</a:t>
            </a:r>
            <a:r>
              <a:rPr lang="tr-TR" sz="3600" dirty="0" smtClean="0">
                <a:solidFill>
                  <a:schemeClr val="bg1"/>
                </a:solidFill>
              </a:rPr>
              <a:t> kist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648700" cy="366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2411760" y="5877272"/>
            <a:ext cx="2304256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Ekojenik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strialar</a:t>
            </a:r>
            <a:endParaRPr lang="tr-TR" dirty="0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6588224" y="4365104"/>
            <a:ext cx="0" cy="144016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5796136" y="5949280"/>
            <a:ext cx="18002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Ekojenik</a:t>
            </a:r>
            <a:r>
              <a:rPr lang="tr-TR" dirty="0" smtClean="0">
                <a:solidFill>
                  <a:schemeClr val="bg1"/>
                </a:solidFill>
              </a:rPr>
              <a:t> nodül </a:t>
            </a:r>
            <a:endParaRPr lang="tr-TR" dirty="0"/>
          </a:p>
        </p:txBody>
      </p:sp>
      <p:cxnSp>
        <p:nvCxnSpPr>
          <p:cNvPr id="15" name="14 Düz Ok Bağlayıcısı"/>
          <p:cNvCxnSpPr/>
          <p:nvPr/>
        </p:nvCxnSpPr>
        <p:spPr>
          <a:xfrm>
            <a:off x="7092280" y="3789040"/>
            <a:ext cx="1224136" cy="1656184"/>
          </a:xfrm>
          <a:prstGeom prst="straightConnector1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7308304" y="5445224"/>
            <a:ext cx="183569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Myometriyal</a:t>
            </a:r>
            <a:r>
              <a:rPr lang="tr-TR" dirty="0" smtClean="0"/>
              <a:t> kist</a:t>
            </a:r>
            <a:endParaRPr lang="tr-TR" dirty="0"/>
          </a:p>
        </p:txBody>
      </p:sp>
      <p:sp>
        <p:nvSpPr>
          <p:cNvPr id="17" name="16 Dikdörtgen"/>
          <p:cNvSpPr/>
          <p:nvPr/>
        </p:nvSpPr>
        <p:spPr>
          <a:xfrm>
            <a:off x="6732240" y="6453336"/>
            <a:ext cx="2411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i="1" dirty="0" err="1" smtClean="0"/>
              <a:t>Cunningham</a:t>
            </a:r>
            <a:r>
              <a:rPr lang="tr-TR" sz="1400" i="1" dirty="0" smtClean="0"/>
              <a:t> et al, 2018</a:t>
            </a:r>
            <a:endParaRPr lang="tr-TR" sz="1400" i="1" dirty="0"/>
          </a:p>
        </p:txBody>
      </p:sp>
      <p:cxnSp>
        <p:nvCxnSpPr>
          <p:cNvPr id="19" name="18 Düz Ok Bağlayıcısı"/>
          <p:cNvCxnSpPr/>
          <p:nvPr/>
        </p:nvCxnSpPr>
        <p:spPr>
          <a:xfrm>
            <a:off x="2195736" y="4005064"/>
            <a:ext cx="1008112" cy="16561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411760" y="2924944"/>
            <a:ext cx="792088" cy="27363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Dikdörtgen"/>
          <p:cNvSpPr/>
          <p:nvPr/>
        </p:nvSpPr>
        <p:spPr>
          <a:xfrm>
            <a:off x="0" y="5805264"/>
            <a:ext cx="2195736" cy="7200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İç </a:t>
            </a:r>
            <a:r>
              <a:rPr lang="tr-TR" dirty="0" err="1" smtClean="0"/>
              <a:t>myometriyumda</a:t>
            </a:r>
            <a:r>
              <a:rPr lang="tr-TR" dirty="0" smtClean="0"/>
              <a:t> kalınlaşma</a:t>
            </a:r>
            <a:endParaRPr lang="tr-TR" dirty="0"/>
          </a:p>
        </p:txBody>
      </p:sp>
      <p:cxnSp>
        <p:nvCxnSpPr>
          <p:cNvPr id="27" name="26 Düz Ok Bağlayıcısı"/>
          <p:cNvCxnSpPr/>
          <p:nvPr/>
        </p:nvCxnSpPr>
        <p:spPr>
          <a:xfrm flipH="1">
            <a:off x="1043608" y="3068960"/>
            <a:ext cx="432048" cy="2448272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Stromal</a:t>
            </a:r>
            <a:r>
              <a:rPr lang="tr-TR" sz="3600" dirty="0" smtClean="0">
                <a:solidFill>
                  <a:schemeClr val="bg1"/>
                </a:solidFill>
              </a:rPr>
              <a:t>/</a:t>
            </a:r>
            <a:r>
              <a:rPr lang="tr-TR" sz="3600" dirty="0" err="1" smtClean="0">
                <a:solidFill>
                  <a:schemeClr val="bg1"/>
                </a:solidFill>
              </a:rPr>
              <a:t>musküler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</a:rPr>
              <a:t>hiperplazi</a:t>
            </a:r>
            <a:r>
              <a:rPr lang="tr-TR" sz="3600" dirty="0" smtClean="0">
                <a:solidFill>
                  <a:schemeClr val="bg1"/>
                </a:solidFill>
              </a:rPr>
              <a:t> ve </a:t>
            </a:r>
            <a:r>
              <a:rPr lang="tr-TR" sz="3600" dirty="0" err="1" smtClean="0">
                <a:solidFill>
                  <a:schemeClr val="bg1"/>
                </a:solidFill>
              </a:rPr>
              <a:t>hipertrofi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9" y="1747838"/>
            <a:ext cx="8972551" cy="3697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691680" y="5589240"/>
            <a:ext cx="208823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/>
              <a:t>Diffüz</a:t>
            </a:r>
            <a:endParaRPr lang="tr-TR" sz="3200" dirty="0"/>
          </a:p>
        </p:txBody>
      </p:sp>
      <p:sp>
        <p:nvSpPr>
          <p:cNvPr id="6" name="5 Dikdörtgen"/>
          <p:cNvSpPr/>
          <p:nvPr/>
        </p:nvSpPr>
        <p:spPr>
          <a:xfrm>
            <a:off x="6012160" y="5589240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/>
              <a:t>Fokal</a:t>
            </a:r>
            <a:endParaRPr lang="tr-TR" sz="3200" dirty="0"/>
          </a:p>
        </p:txBody>
      </p:sp>
      <p:sp>
        <p:nvSpPr>
          <p:cNvPr id="7" name="6 Dikdörtgen"/>
          <p:cNvSpPr/>
          <p:nvPr/>
        </p:nvSpPr>
        <p:spPr>
          <a:xfrm>
            <a:off x="6732240" y="6453336"/>
            <a:ext cx="2411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i="1" dirty="0" err="1" smtClean="0"/>
              <a:t>Cunningham</a:t>
            </a:r>
            <a:r>
              <a:rPr lang="tr-TR" sz="1400" i="1" dirty="0" smtClean="0"/>
              <a:t> et al, 2018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01004"/>
            <a:ext cx="8424936" cy="542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732240" y="6453336"/>
            <a:ext cx="2411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i="1" dirty="0" err="1" smtClean="0"/>
              <a:t>Cunningham</a:t>
            </a:r>
            <a:r>
              <a:rPr lang="tr-TR" sz="1400" i="1" dirty="0" smtClean="0"/>
              <a:t> et al, 2018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SİS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502771" cy="366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732240" y="6453336"/>
            <a:ext cx="2411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i="1" dirty="0" err="1" smtClean="0"/>
              <a:t>Cunningham</a:t>
            </a:r>
            <a:r>
              <a:rPr lang="tr-TR" sz="1400" i="1" dirty="0" smtClean="0"/>
              <a:t> et al, 2018</a:t>
            </a:r>
            <a:endParaRPr lang="tr-TR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  <a:solidFill>
            <a:schemeClr val="tx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3D USG-</a:t>
            </a:r>
            <a:r>
              <a:rPr lang="tr-TR" sz="3200" dirty="0" err="1" smtClean="0">
                <a:solidFill>
                  <a:schemeClr val="bg1"/>
                </a:solidFill>
              </a:rPr>
              <a:t>Endometriyal</a:t>
            </a:r>
            <a:r>
              <a:rPr lang="tr-TR" sz="3200" dirty="0" smtClean="0">
                <a:solidFill>
                  <a:schemeClr val="bg1"/>
                </a:solidFill>
              </a:rPr>
              <a:t>-</a:t>
            </a:r>
            <a:r>
              <a:rPr lang="tr-TR" sz="3200" dirty="0" err="1" smtClean="0">
                <a:solidFill>
                  <a:schemeClr val="bg1"/>
                </a:solidFill>
              </a:rPr>
              <a:t>myometriyal</a:t>
            </a:r>
            <a:r>
              <a:rPr lang="tr-TR" sz="3200" dirty="0" smtClean="0">
                <a:solidFill>
                  <a:schemeClr val="bg1"/>
                </a:solidFill>
              </a:rPr>
              <a:t> birleşme bölgesi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49694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Jzmax</a:t>
            </a:r>
            <a:r>
              <a:rPr lang="tr-TR" dirty="0" smtClean="0">
                <a:solidFill>
                  <a:schemeClr val="bg1"/>
                </a:solidFill>
              </a:rPr>
              <a:t>&gt;8-12 mm yada </a:t>
            </a:r>
            <a:r>
              <a:rPr lang="tr-TR" dirty="0" err="1" smtClean="0">
                <a:solidFill>
                  <a:schemeClr val="bg1"/>
                </a:solidFill>
              </a:rPr>
              <a:t>Jzdiff</a:t>
            </a:r>
            <a:r>
              <a:rPr lang="tr-TR" dirty="0" smtClean="0">
                <a:solidFill>
                  <a:schemeClr val="bg1"/>
                </a:solidFill>
              </a:rPr>
              <a:t>&gt;4mm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71296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r>
              <a:rPr lang="tr-TR" dirty="0" smtClean="0">
                <a:solidFill>
                  <a:schemeClr val="bg1"/>
                </a:solidFill>
              </a:rPr>
              <a:t> USG bulguları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196752"/>
            <a:ext cx="1777763" cy="137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51520" y="1628800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Asimetrik kalınlaşma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708920"/>
            <a:ext cx="193554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251520" y="2996952"/>
            <a:ext cx="22322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Kistler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005064"/>
            <a:ext cx="1780464" cy="127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251520" y="4365104"/>
            <a:ext cx="2304256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Hiperekojen</a:t>
            </a:r>
            <a:r>
              <a:rPr lang="tr-TR" dirty="0" smtClean="0">
                <a:solidFill>
                  <a:schemeClr val="tx1"/>
                </a:solidFill>
              </a:rPr>
              <a:t> nodüller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5517232"/>
            <a:ext cx="1793654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179512" y="5949280"/>
            <a:ext cx="241176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Paralel gölgelenmeler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1340768"/>
            <a:ext cx="1642430" cy="116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4932040" y="1556792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Ekojenik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strialar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2708920"/>
            <a:ext cx="1776197" cy="10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4932040" y="2924944"/>
            <a:ext cx="201622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Translezyonel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vaskülarite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74652" y="4149080"/>
            <a:ext cx="246934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Dikdörtgen"/>
          <p:cNvSpPr/>
          <p:nvPr/>
        </p:nvSpPr>
        <p:spPr>
          <a:xfrm>
            <a:off x="5004048" y="4293096"/>
            <a:ext cx="172819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İrregüler</a:t>
            </a:r>
            <a:r>
              <a:rPr lang="tr-TR" dirty="0" smtClean="0">
                <a:solidFill>
                  <a:schemeClr val="tx1"/>
                </a:solidFill>
              </a:rPr>
              <a:t> JZ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248" y="5589240"/>
            <a:ext cx="216024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Dikdörtgen"/>
          <p:cNvSpPr/>
          <p:nvPr/>
        </p:nvSpPr>
        <p:spPr>
          <a:xfrm>
            <a:off x="5004048" y="5661248"/>
            <a:ext cx="172819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JZ’da</a:t>
            </a:r>
            <a:r>
              <a:rPr lang="tr-TR" dirty="0" smtClean="0">
                <a:solidFill>
                  <a:schemeClr val="tx1"/>
                </a:solidFill>
              </a:rPr>
              <a:t> kesintiler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91728" y="6453336"/>
            <a:ext cx="3502873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3928" y="6534150"/>
            <a:ext cx="13811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MRG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Konservatif cerrahi planlanan </a:t>
            </a:r>
          </a:p>
          <a:p>
            <a:r>
              <a:rPr lang="tr-TR" dirty="0" err="1" smtClean="0"/>
              <a:t>Fokal</a:t>
            </a:r>
            <a:r>
              <a:rPr lang="tr-TR" dirty="0" smtClean="0"/>
              <a:t> ve </a:t>
            </a:r>
            <a:r>
              <a:rPr lang="tr-TR" dirty="0" err="1" smtClean="0"/>
              <a:t>diffüz</a:t>
            </a:r>
            <a:r>
              <a:rPr lang="tr-TR" dirty="0" smtClean="0"/>
              <a:t> ayırımı yapılamayan </a:t>
            </a:r>
          </a:p>
          <a:p>
            <a:pPr>
              <a:buNone/>
            </a:pPr>
            <a:r>
              <a:rPr lang="tr-TR" dirty="0" smtClean="0"/>
              <a:t>	hastalar için kullanılabilir.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Adenomyozis</a:t>
            </a:r>
            <a:r>
              <a:rPr lang="tr-TR" dirty="0" smtClean="0">
                <a:solidFill>
                  <a:schemeClr val="bg1"/>
                </a:solidFill>
              </a:rPr>
              <a:t> Tedavi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67544" y="3212976"/>
            <a:ext cx="2808312" cy="122413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err="1" smtClean="0"/>
              <a:t>Histerektomi</a:t>
            </a:r>
            <a:endParaRPr lang="tr-TR" sz="3600" dirty="0"/>
          </a:p>
        </p:txBody>
      </p:sp>
      <p:sp>
        <p:nvSpPr>
          <p:cNvPr id="5" name="4 Dikdörtgen"/>
          <p:cNvSpPr/>
          <p:nvPr/>
        </p:nvSpPr>
        <p:spPr>
          <a:xfrm>
            <a:off x="323528" y="1340768"/>
            <a:ext cx="3816424" cy="115212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Çocuk istemeyen</a:t>
            </a:r>
          </a:p>
          <a:p>
            <a:pPr algn="ctr"/>
            <a:r>
              <a:rPr lang="tr-TR" sz="2800" dirty="0" smtClean="0"/>
              <a:t>Kesin tedavi isteyen </a:t>
            </a: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1907704" y="2636912"/>
            <a:ext cx="0" cy="50405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Dikdörtgen"/>
          <p:cNvSpPr/>
          <p:nvPr/>
        </p:nvSpPr>
        <p:spPr>
          <a:xfrm>
            <a:off x="5220072" y="1484784"/>
            <a:ext cx="2592288" cy="11521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</a:rPr>
              <a:t>Histerektomi</a:t>
            </a:r>
            <a:endParaRPr lang="tr-TR" sz="2800" b="1" dirty="0" smtClean="0">
              <a:solidFill>
                <a:schemeClr val="tx1"/>
              </a:solidFill>
            </a:endParaRPr>
          </a:p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istemeyen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724128" y="3645024"/>
            <a:ext cx="3240360" cy="19442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dirty="0" smtClean="0"/>
          </a:p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Medikal</a:t>
            </a:r>
          </a:p>
          <a:p>
            <a:pPr algn="ctr"/>
            <a:r>
              <a:rPr lang="tr-TR" sz="2000" dirty="0" err="1" smtClean="0">
                <a:solidFill>
                  <a:schemeClr val="tx1"/>
                </a:solidFill>
              </a:rPr>
              <a:t>LNg</a:t>
            </a:r>
            <a:r>
              <a:rPr lang="tr-TR" sz="2000" dirty="0" smtClean="0">
                <a:solidFill>
                  <a:schemeClr val="tx1"/>
                </a:solidFill>
              </a:rPr>
              <a:t> RİA</a:t>
            </a:r>
          </a:p>
          <a:p>
            <a:pPr algn="ctr"/>
            <a:r>
              <a:rPr lang="tr-TR" sz="2000" dirty="0" err="1" smtClean="0">
                <a:solidFill>
                  <a:schemeClr val="tx1"/>
                </a:solidFill>
              </a:rPr>
              <a:t>Dianogest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ctr"/>
            <a:r>
              <a:rPr lang="tr-TR" sz="2000" dirty="0" err="1" smtClean="0">
                <a:solidFill>
                  <a:schemeClr val="tx1"/>
                </a:solidFill>
              </a:rPr>
              <a:t>GnRH</a:t>
            </a:r>
            <a:r>
              <a:rPr lang="tr-TR" sz="2000" dirty="0" smtClean="0">
                <a:solidFill>
                  <a:schemeClr val="tx1"/>
                </a:solidFill>
              </a:rPr>
              <a:t> </a:t>
            </a:r>
            <a:r>
              <a:rPr lang="tr-TR" sz="2000" dirty="0" err="1" smtClean="0">
                <a:solidFill>
                  <a:schemeClr val="tx1"/>
                </a:solidFill>
              </a:rPr>
              <a:t>Analog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ctr"/>
            <a:r>
              <a:rPr lang="tr-TR" sz="2000" dirty="0" err="1" smtClean="0">
                <a:solidFill>
                  <a:schemeClr val="tx1"/>
                </a:solidFill>
              </a:rPr>
              <a:t>Aromataz</a:t>
            </a:r>
            <a:r>
              <a:rPr lang="tr-TR" sz="2000" dirty="0" smtClean="0">
                <a:solidFill>
                  <a:schemeClr val="tx1"/>
                </a:solidFill>
              </a:rPr>
              <a:t> inhibitörleri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14" name="13 Dikdörtgen"/>
          <p:cNvSpPr/>
          <p:nvPr/>
        </p:nvSpPr>
        <p:spPr>
          <a:xfrm>
            <a:off x="2195736" y="5013176"/>
            <a:ext cx="3240360" cy="10081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b="1" dirty="0" err="1" smtClean="0">
                <a:solidFill>
                  <a:schemeClr val="tx1"/>
                </a:solidFill>
              </a:rPr>
              <a:t>Uterus</a:t>
            </a:r>
            <a:r>
              <a:rPr lang="tr-TR" sz="2000" b="1" dirty="0" smtClean="0">
                <a:solidFill>
                  <a:schemeClr val="tx1"/>
                </a:solidFill>
              </a:rPr>
              <a:t> koruyucu cerrahi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b="1" dirty="0" err="1" smtClean="0">
                <a:solidFill>
                  <a:schemeClr val="tx1"/>
                </a:solidFill>
              </a:rPr>
              <a:t>Uterin</a:t>
            </a:r>
            <a:r>
              <a:rPr lang="tr-TR" sz="2000" b="1" dirty="0" smtClean="0">
                <a:solidFill>
                  <a:schemeClr val="tx1"/>
                </a:solidFill>
              </a:rPr>
              <a:t> arter </a:t>
            </a:r>
            <a:r>
              <a:rPr lang="tr-TR" sz="2000" b="1" dirty="0" err="1" smtClean="0">
                <a:solidFill>
                  <a:schemeClr val="tx1"/>
                </a:solidFill>
              </a:rPr>
              <a:t>embolizasyonu</a:t>
            </a:r>
            <a:endParaRPr lang="tr-TR" sz="2000" b="1" dirty="0">
              <a:solidFill>
                <a:schemeClr val="tx1"/>
              </a:solidFill>
            </a:endParaRPr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6660232" y="2780928"/>
            <a:ext cx="0" cy="648072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4283968" y="2780928"/>
            <a:ext cx="1584176" cy="187220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Adenomyomektomi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Medikal tedavi ile kontrol altına alınamayan </a:t>
            </a:r>
            <a:r>
              <a:rPr lang="tr-TR" dirty="0" err="1" smtClean="0"/>
              <a:t>dismenore</a:t>
            </a:r>
            <a:r>
              <a:rPr lang="tr-TR" dirty="0" smtClean="0"/>
              <a:t> ve </a:t>
            </a:r>
            <a:r>
              <a:rPr lang="tr-TR" dirty="0" err="1" smtClean="0"/>
              <a:t>hipermenore</a:t>
            </a:r>
            <a:endParaRPr lang="tr-TR" dirty="0" smtClean="0"/>
          </a:p>
          <a:p>
            <a:r>
              <a:rPr lang="tr-TR" dirty="0" err="1" smtClean="0"/>
              <a:t>İnfertilite</a:t>
            </a:r>
            <a:r>
              <a:rPr lang="tr-TR" dirty="0" smtClean="0"/>
              <a:t> veya </a:t>
            </a:r>
            <a:r>
              <a:rPr lang="tr-TR" dirty="0" err="1" smtClean="0"/>
              <a:t>rekürren</a:t>
            </a:r>
            <a:r>
              <a:rPr lang="tr-TR" dirty="0" smtClean="0"/>
              <a:t> </a:t>
            </a:r>
            <a:r>
              <a:rPr lang="tr-TR" dirty="0" err="1" smtClean="0"/>
              <a:t>abortusları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Fertilitesini</a:t>
            </a:r>
            <a:r>
              <a:rPr lang="tr-TR" dirty="0" smtClean="0"/>
              <a:t> veya </a:t>
            </a:r>
            <a:r>
              <a:rPr lang="tr-TR" dirty="0" err="1" smtClean="0"/>
              <a:t>uterusunu</a:t>
            </a:r>
            <a:r>
              <a:rPr lang="tr-TR" dirty="0" smtClean="0"/>
              <a:t> korumak isteyen</a:t>
            </a:r>
          </a:p>
          <a:p>
            <a:pPr>
              <a:buNone/>
            </a:pPr>
            <a:r>
              <a:rPr lang="tr-TR" dirty="0" smtClean="0"/>
              <a:t>    hastalarda uygulanabilir.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5292080" y="5517232"/>
            <a:ext cx="259228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chemeClr val="tx1"/>
                </a:solidFill>
              </a:rPr>
              <a:t>Fertil</a:t>
            </a:r>
            <a:r>
              <a:rPr lang="tr-TR" b="1" i="1" dirty="0" smtClean="0">
                <a:solidFill>
                  <a:schemeClr val="tx1"/>
                </a:solidFill>
              </a:rPr>
              <a:t> Steril, 2018</a:t>
            </a:r>
            <a:endParaRPr lang="tr-TR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ea typeface="ＭＳ Ｐゴシック" pitchFamily="34" charset="-128"/>
              </a:rPr>
              <a:t>Tedaviyi</a:t>
            </a:r>
            <a:r>
              <a:rPr lang="en-US" sz="3200" dirty="0" smtClean="0">
                <a:solidFill>
                  <a:schemeClr val="bg1"/>
                </a:solidFill>
                <a:ea typeface="ＭＳ Ｐゴシック" pitchFamily="34" charset="-128"/>
              </a:rPr>
              <a:t> </a:t>
            </a:r>
            <a:r>
              <a:rPr lang="tr-TR" sz="3200" dirty="0" smtClean="0">
                <a:solidFill>
                  <a:schemeClr val="bg1"/>
                </a:solidFill>
                <a:ea typeface="ＭＳ Ｐゴシック" pitchFamily="34" charset="-128"/>
              </a:rPr>
              <a:t>ve Tedavi Şeklini </a:t>
            </a:r>
            <a:r>
              <a:rPr lang="en-US" sz="3200" dirty="0" err="1" smtClean="0">
                <a:solidFill>
                  <a:schemeClr val="bg1"/>
                </a:solidFill>
                <a:ea typeface="ＭＳ Ｐゴシック" pitchFamily="34" charset="-128"/>
              </a:rPr>
              <a:t>Belirleyen</a:t>
            </a:r>
            <a:r>
              <a:rPr lang="en-US" sz="3200" dirty="0" smtClean="0">
                <a:solidFill>
                  <a:schemeClr val="bg1"/>
                </a:solidFill>
                <a:ea typeface="ＭＳ Ｐゴシック" pitchFamily="34" charset="-128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a typeface="ＭＳ Ｐゴシック" pitchFamily="34" charset="-128"/>
              </a:rPr>
              <a:t>Faktörler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Semptomun tipi ve şiddeti</a:t>
            </a:r>
          </a:p>
          <a:p>
            <a:r>
              <a:rPr lang="tr-TR" dirty="0" err="1" smtClean="0"/>
              <a:t>Myomun</a:t>
            </a:r>
            <a:r>
              <a:rPr lang="tr-TR" dirty="0" smtClean="0"/>
              <a:t> boyutu</a:t>
            </a:r>
          </a:p>
          <a:p>
            <a:r>
              <a:rPr lang="tr-TR" dirty="0" err="1" smtClean="0"/>
              <a:t>Myomun</a:t>
            </a:r>
            <a:r>
              <a:rPr lang="tr-TR" dirty="0" smtClean="0"/>
              <a:t> lokalizasyonu</a:t>
            </a:r>
          </a:p>
          <a:p>
            <a:r>
              <a:rPr lang="tr-TR" dirty="0" smtClean="0"/>
              <a:t>Hastanın yaşı</a:t>
            </a:r>
          </a:p>
          <a:p>
            <a:r>
              <a:rPr lang="tr-TR" dirty="0" err="1" smtClean="0"/>
              <a:t>Fertilite</a:t>
            </a:r>
            <a:r>
              <a:rPr lang="tr-TR" dirty="0" smtClean="0"/>
              <a:t> isteği ve parite durumu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2365 </a:t>
            </a:r>
            <a:r>
              <a:rPr lang="tr-TR" dirty="0" err="1" smtClean="0"/>
              <a:t>adenomyomektomi</a:t>
            </a:r>
            <a:r>
              <a:rPr lang="tr-TR" dirty="0" smtClean="0"/>
              <a:t> vakası</a:t>
            </a:r>
          </a:p>
          <a:p>
            <a:r>
              <a:rPr lang="tr-TR" dirty="0" smtClean="0"/>
              <a:t>2123 vaka Japonya’dan (%89.9)</a:t>
            </a:r>
          </a:p>
          <a:p>
            <a:r>
              <a:rPr lang="tr-TR" dirty="0" smtClean="0"/>
              <a:t>397 gebelik </a:t>
            </a:r>
          </a:p>
          <a:p>
            <a:r>
              <a:rPr lang="tr-TR" dirty="0" smtClean="0"/>
              <a:t>337 canlı doğum (%84.89)</a:t>
            </a:r>
          </a:p>
          <a:p>
            <a:r>
              <a:rPr lang="tr-TR" dirty="0" smtClean="0"/>
              <a:t>23 gebelikte </a:t>
            </a:r>
            <a:r>
              <a:rPr lang="tr-TR" dirty="0" err="1" smtClean="0"/>
              <a:t>rüptür</a:t>
            </a:r>
            <a:r>
              <a:rPr lang="tr-TR" dirty="0" smtClean="0"/>
              <a:t> vakası </a:t>
            </a:r>
            <a:r>
              <a:rPr lang="tr-TR" b="1" dirty="0" smtClean="0"/>
              <a:t>(%5.8)</a:t>
            </a:r>
            <a:endParaRPr lang="tr-TR" b="1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Adenomyomektomi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292080" y="5517232"/>
            <a:ext cx="259228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chemeClr val="tx1"/>
                </a:solidFill>
              </a:rPr>
              <a:t>Fertil</a:t>
            </a:r>
            <a:r>
              <a:rPr lang="tr-TR" b="1" i="1" dirty="0" smtClean="0">
                <a:solidFill>
                  <a:schemeClr val="tx1"/>
                </a:solidFill>
              </a:rPr>
              <a:t> Steril, 2018</a:t>
            </a:r>
            <a:endParaRPr lang="tr-TR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7"/>
            <a:ext cx="8352928" cy="593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73" y="404664"/>
            <a:ext cx="8922519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420888"/>
            <a:ext cx="8219256" cy="3705275"/>
          </a:xfrm>
        </p:spPr>
        <p:txBody>
          <a:bodyPr>
            <a:normAutofit/>
          </a:bodyPr>
          <a:lstStyle/>
          <a:p>
            <a:r>
              <a:rPr lang="tr-TR" sz="4400" dirty="0" smtClean="0"/>
              <a:t>IVF tedavisi öncesinde </a:t>
            </a:r>
            <a:r>
              <a:rPr lang="tr-TR" sz="4400" dirty="0" err="1" smtClean="0"/>
              <a:t>GnRH</a:t>
            </a:r>
            <a:r>
              <a:rPr lang="tr-TR" sz="4400" dirty="0" smtClean="0"/>
              <a:t> </a:t>
            </a:r>
            <a:r>
              <a:rPr lang="tr-TR" sz="4400" dirty="0" err="1" smtClean="0"/>
              <a:t>analogları</a:t>
            </a:r>
            <a:r>
              <a:rPr lang="tr-TR" sz="4400" dirty="0" smtClean="0"/>
              <a:t> ile </a:t>
            </a:r>
            <a:r>
              <a:rPr lang="tr-TR" sz="4400" dirty="0" err="1" smtClean="0"/>
              <a:t>down</a:t>
            </a:r>
            <a:r>
              <a:rPr lang="tr-TR" sz="4400" dirty="0" smtClean="0"/>
              <a:t>-regülasyon faydalıdır.</a:t>
            </a:r>
            <a:endParaRPr lang="tr-TR" sz="4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280920" cy="198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6300192" y="1484784"/>
            <a:ext cx="223224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i="1" dirty="0" err="1" smtClean="0">
                <a:solidFill>
                  <a:schemeClr val="tx1"/>
                </a:solidFill>
              </a:rPr>
              <a:t>Fertil</a:t>
            </a:r>
            <a:r>
              <a:rPr lang="tr-TR" sz="2000" b="1" i="1" dirty="0" smtClean="0">
                <a:solidFill>
                  <a:schemeClr val="tx1"/>
                </a:solidFill>
              </a:rPr>
              <a:t> Steril, 2017</a:t>
            </a:r>
            <a:endParaRPr lang="tr-TR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Sonuç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Asempomatik</a:t>
            </a:r>
            <a:r>
              <a:rPr lang="tr-TR" dirty="0" smtClean="0"/>
              <a:t> </a:t>
            </a:r>
            <a:r>
              <a:rPr lang="tr-TR" dirty="0" err="1" smtClean="0"/>
              <a:t>myomların</a:t>
            </a:r>
            <a:r>
              <a:rPr lang="tr-TR" dirty="0" smtClean="0"/>
              <a:t> tedavisine gerek yok</a:t>
            </a:r>
          </a:p>
          <a:p>
            <a:endParaRPr lang="tr-TR" dirty="0" smtClean="0"/>
          </a:p>
          <a:p>
            <a:r>
              <a:rPr lang="tr-TR" dirty="0" err="1" smtClean="0"/>
              <a:t>Myomu</a:t>
            </a:r>
            <a:r>
              <a:rPr lang="tr-TR" dirty="0" smtClean="0"/>
              <a:t> değil Semptomu tedavi et.</a:t>
            </a:r>
          </a:p>
          <a:p>
            <a:endParaRPr lang="tr-TR" dirty="0" smtClean="0"/>
          </a:p>
          <a:p>
            <a:r>
              <a:rPr lang="tr-TR" dirty="0" smtClean="0"/>
              <a:t>Şu </a:t>
            </a:r>
            <a:r>
              <a:rPr lang="tr-TR" dirty="0" smtClean="0"/>
              <a:t>an için rutin medikal tedaviyi önerecek yeterli kanıt </a:t>
            </a:r>
            <a:r>
              <a:rPr lang="tr-TR" dirty="0" smtClean="0"/>
              <a:t>yok.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pic>
        <p:nvPicPr>
          <p:cNvPr id="51202" name="Picture 2" descr="C:\Users\user\Downloads\IMG_39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528" r="664"/>
          <a:stretch>
            <a:fillRect/>
          </a:stretch>
        </p:blipFill>
        <p:spPr bwMode="auto">
          <a:xfrm>
            <a:off x="467544" y="1268760"/>
            <a:ext cx="8352928" cy="52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</a:t>
            </a:r>
            <a:r>
              <a:rPr lang="tr-TR" dirty="0" smtClean="0">
                <a:solidFill>
                  <a:schemeClr val="bg1"/>
                </a:solidFill>
              </a:rPr>
              <a:t>-Tedavi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Cerrahi</a:t>
            </a:r>
          </a:p>
          <a:p>
            <a:r>
              <a:rPr lang="tr-TR" dirty="0" err="1" smtClean="0"/>
              <a:t>Histeroskopi</a:t>
            </a:r>
            <a:endParaRPr lang="tr-TR" dirty="0" smtClean="0"/>
          </a:p>
          <a:p>
            <a:r>
              <a:rPr lang="tr-TR" dirty="0" err="1" smtClean="0"/>
              <a:t>Myomektomi</a:t>
            </a:r>
            <a:r>
              <a:rPr lang="tr-TR" dirty="0" smtClean="0"/>
              <a:t> (</a:t>
            </a:r>
            <a:r>
              <a:rPr lang="tr-TR" dirty="0" err="1" smtClean="0"/>
              <a:t>Laparatomi</a:t>
            </a:r>
            <a:r>
              <a:rPr lang="tr-TR" dirty="0" smtClean="0"/>
              <a:t>, </a:t>
            </a:r>
            <a:r>
              <a:rPr lang="tr-TR" dirty="0" err="1" smtClean="0"/>
              <a:t>Laparoskopi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Histerektomi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(</a:t>
            </a:r>
            <a:r>
              <a:rPr lang="tr-TR" dirty="0" err="1" smtClean="0"/>
              <a:t>Laparatomi</a:t>
            </a:r>
            <a:r>
              <a:rPr lang="tr-TR" dirty="0" smtClean="0"/>
              <a:t>, </a:t>
            </a:r>
            <a:r>
              <a:rPr lang="tr-TR" dirty="0" err="1" smtClean="0"/>
              <a:t>Laparoskopi</a:t>
            </a:r>
            <a:r>
              <a:rPr lang="tr-TR" dirty="0" smtClean="0"/>
              <a:t>)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Medikal</a:t>
            </a: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GnRH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analogları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GnRH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antagonistleri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Aromataz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inhibitörleri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Selektif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progesteron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reseptör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modülatörleri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Radyolojik Tedavi</a:t>
            </a:r>
          </a:p>
          <a:p>
            <a:r>
              <a:rPr lang="tr-TR" dirty="0" err="1" smtClean="0"/>
              <a:t>Embolizasyon</a:t>
            </a:r>
            <a:endParaRPr lang="tr-TR" dirty="0" smtClean="0"/>
          </a:p>
          <a:p>
            <a:r>
              <a:rPr lang="tr-TR" dirty="0" smtClean="0"/>
              <a:t>MRI </a:t>
            </a:r>
            <a:r>
              <a:rPr lang="tr-TR" dirty="0" err="1" smtClean="0"/>
              <a:t>fokuslu</a:t>
            </a:r>
            <a:r>
              <a:rPr lang="tr-TR" dirty="0" smtClean="0"/>
              <a:t> </a:t>
            </a:r>
            <a:r>
              <a:rPr lang="tr-TR" dirty="0" err="1" smtClean="0"/>
              <a:t>sonografi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</a:t>
            </a:r>
            <a:r>
              <a:rPr lang="tr-TR" dirty="0" smtClean="0">
                <a:solidFill>
                  <a:schemeClr val="bg1"/>
                </a:solidFill>
              </a:rPr>
              <a:t>-Cerrahi Tedavi Seçenekleri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Premenopozal</a:t>
            </a:r>
            <a:r>
              <a:rPr lang="tr-TR" dirty="0" smtClean="0"/>
              <a:t> dönemde tedaviye cevap vermeyen ve ciddi semptomları olan kadınlarda cerrahi uygulanabilir.</a:t>
            </a:r>
          </a:p>
          <a:p>
            <a:pPr>
              <a:buNone/>
            </a:pPr>
            <a:r>
              <a:rPr lang="tr-TR" dirty="0" smtClean="0"/>
              <a:t>							</a:t>
            </a:r>
            <a:r>
              <a:rPr lang="tr-TR" sz="2400" b="1" i="1" dirty="0" smtClean="0"/>
              <a:t>EMAS 2014</a:t>
            </a:r>
          </a:p>
          <a:p>
            <a:r>
              <a:rPr lang="tr-TR" dirty="0" err="1" smtClean="0"/>
              <a:t>Histeroskopik</a:t>
            </a:r>
            <a:r>
              <a:rPr lang="tr-TR" dirty="0" smtClean="0"/>
              <a:t> </a:t>
            </a:r>
            <a:r>
              <a:rPr lang="tr-TR" dirty="0" err="1" smtClean="0"/>
              <a:t>myomektomi</a:t>
            </a:r>
            <a:endParaRPr lang="tr-TR" dirty="0" smtClean="0"/>
          </a:p>
          <a:p>
            <a:r>
              <a:rPr lang="tr-TR" dirty="0" err="1" smtClean="0"/>
              <a:t>Myomektomi</a:t>
            </a:r>
            <a:r>
              <a:rPr lang="tr-TR" dirty="0" smtClean="0"/>
              <a:t> (</a:t>
            </a:r>
            <a:r>
              <a:rPr lang="tr-TR" dirty="0" err="1" smtClean="0"/>
              <a:t>Laparotomi</a:t>
            </a:r>
            <a:r>
              <a:rPr lang="tr-TR" dirty="0" smtClean="0"/>
              <a:t>, </a:t>
            </a:r>
            <a:r>
              <a:rPr lang="tr-TR" dirty="0" err="1" smtClean="0"/>
              <a:t>Laparoskopi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Histerektomi</a:t>
            </a:r>
            <a:r>
              <a:rPr lang="tr-TR" dirty="0" smtClean="0"/>
              <a:t> (</a:t>
            </a:r>
            <a:r>
              <a:rPr lang="tr-TR" dirty="0" err="1" smtClean="0"/>
              <a:t>Laparotomi</a:t>
            </a:r>
            <a:r>
              <a:rPr lang="tr-TR" dirty="0" smtClean="0"/>
              <a:t>, </a:t>
            </a:r>
            <a:r>
              <a:rPr lang="tr-TR" dirty="0" err="1" smtClean="0"/>
              <a:t>Laparoskopi</a:t>
            </a:r>
            <a:r>
              <a:rPr lang="tr-TR" dirty="0" smtClean="0"/>
              <a:t>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9687</TotalTime>
  <Words>1219</Words>
  <Application>Microsoft Office PowerPoint</Application>
  <PresentationFormat>Ekran Gösterisi (4:3)</PresentationFormat>
  <Paragraphs>350</Paragraphs>
  <Slides>75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75</vt:i4>
      </vt:variant>
    </vt:vector>
  </HeadingPairs>
  <TitlesOfParts>
    <vt:vector size="76" baseType="lpstr">
      <vt:lpstr>Ofis Teması</vt:lpstr>
      <vt:lpstr>Myoma Uteri ve Adenomyozis Tanı ve Tedavisi</vt:lpstr>
      <vt:lpstr>Myom-Genel Bilgi</vt:lpstr>
      <vt:lpstr>  Tahmini kümülatif insidansı (50 yaşına kadar) Beyazlarda %60-70, Siyah ırkta %80  </vt:lpstr>
      <vt:lpstr>Semptomları</vt:lpstr>
      <vt:lpstr>Asemptomatik Myom</vt:lpstr>
      <vt:lpstr>Myom Sınıflama-FİGO 2011</vt:lpstr>
      <vt:lpstr>Tedaviyi ve Tedavi Şeklini Belirleyen Faktörler</vt:lpstr>
      <vt:lpstr>Myom-Tedavi</vt:lpstr>
      <vt:lpstr>Myom-Cerrahi Tedavi Seçenekleri</vt:lpstr>
      <vt:lpstr>Histeroskopi</vt:lpstr>
      <vt:lpstr>1. Histeroskopi- Tip 0 myom</vt:lpstr>
      <vt:lpstr>2. Histeroskopi- Tip 1</vt:lpstr>
      <vt:lpstr>2. Histeroskopi- Tip 1</vt:lpstr>
      <vt:lpstr>3. Histeroskopi- Tip 1-3</vt:lpstr>
      <vt:lpstr>Histeroskopik Myomektomi-Sonuç</vt:lpstr>
      <vt:lpstr>ASRM-2017</vt:lpstr>
      <vt:lpstr>Laparoskopik Myomektomi</vt:lpstr>
      <vt:lpstr>Slayt 18</vt:lpstr>
      <vt:lpstr>Laparoskopik Myomektomi</vt:lpstr>
      <vt:lpstr>Laparoskopik Myomektomi- Parazitik myomlar</vt:lpstr>
      <vt:lpstr>Slayt 21</vt:lpstr>
      <vt:lpstr>FDA-2014</vt:lpstr>
      <vt:lpstr>     Yaşlara göre dağılım</vt:lpstr>
      <vt:lpstr>FDA uyarısından sonra ABD</vt:lpstr>
      <vt:lpstr>Laparoskopik Myomektomi-Sarkom</vt:lpstr>
      <vt:lpstr>FDA-Nisan 2016</vt:lpstr>
      <vt:lpstr>Laparoskopik Myomektomi Kontrendikasyonları</vt:lpstr>
      <vt:lpstr>ASRM 2017</vt:lpstr>
      <vt:lpstr> Histerektomi (Laparotomi, Laparoskopi) </vt:lpstr>
      <vt:lpstr>Cerrahpaşa’da</vt:lpstr>
      <vt:lpstr>Laparoskopik Histerektomi </vt:lpstr>
      <vt:lpstr>L/S Histerektomi komplikasyonları</vt:lpstr>
      <vt:lpstr>Girişimsel Radyoloji-Embolizasyon</vt:lpstr>
      <vt:lpstr>Girişimsel Radyoloji-Embolizasyon</vt:lpstr>
      <vt:lpstr>Girişimsel Radyoloji Uterin Arter Embolizasyonu</vt:lpstr>
      <vt:lpstr>Uterin Arter Embolizasyonu</vt:lpstr>
      <vt:lpstr>Uterin Arter Embolizasyonu</vt:lpstr>
      <vt:lpstr>Uterin Arter Embolizasyonu-Gebelik</vt:lpstr>
      <vt:lpstr>ABD Fibroid maliyeti yıllık 34 milyar dolar</vt:lpstr>
      <vt:lpstr>Myom-Medikal Tedavisi</vt:lpstr>
      <vt:lpstr>PR B mRNA ve PR-A ve PR-B proteinlerinin  myom dokusunda daha fazla</vt:lpstr>
      <vt:lpstr>Estrojen Myomlarda PR arttırmakta</vt:lpstr>
      <vt:lpstr>Slayt 43</vt:lpstr>
      <vt:lpstr>UPA (13 hf tedavi) -Plasebo</vt:lpstr>
      <vt:lpstr>UPA (13 hf tedavi) -Plasebo</vt:lpstr>
      <vt:lpstr>UPA (13 hf tedavi) -Plasebo</vt:lpstr>
      <vt:lpstr>UPA (3 ay)- GnRH Analog</vt:lpstr>
      <vt:lpstr>Ulipristal asetat</vt:lpstr>
      <vt:lpstr>Slayt 49</vt:lpstr>
      <vt:lpstr>Ulipristal asetat</vt:lpstr>
      <vt:lpstr>Uzun süreli tekrarlayan 3 aylık tedavide endometrium üzerine olumsuz etkisi yok</vt:lpstr>
      <vt:lpstr>Uzun süreli tedavinin yan etkileri</vt:lpstr>
      <vt:lpstr>2 kür tedavi sonrası</vt:lpstr>
      <vt:lpstr>4 Kür tedavi sonrası</vt:lpstr>
      <vt:lpstr>Slayt 55</vt:lpstr>
      <vt:lpstr>Slayt 56</vt:lpstr>
      <vt:lpstr>FDA-Ağustos 2018</vt:lpstr>
      <vt:lpstr>Adenomyozis-Tanı</vt:lpstr>
      <vt:lpstr>Adenomyozis-Tanı</vt:lpstr>
      <vt:lpstr>Ekojenik strialar, ekojenik nodül ve myometriyal kist</vt:lpstr>
      <vt:lpstr>Stromal/musküler hiperplazi ve hipertrofi</vt:lpstr>
      <vt:lpstr>Adenomyozis</vt:lpstr>
      <vt:lpstr>SİS</vt:lpstr>
      <vt:lpstr>3D USG-Endometriyal-myometriyal birleşme bölgesi</vt:lpstr>
      <vt:lpstr>Jzmax&gt;8-12 mm yada Jzdiff&gt;4mm Adenomyozis</vt:lpstr>
      <vt:lpstr>Adenomyozis USG bulguları</vt:lpstr>
      <vt:lpstr>MRG</vt:lpstr>
      <vt:lpstr>Adenomyozis Tedavi</vt:lpstr>
      <vt:lpstr>Adenomyomektomi</vt:lpstr>
      <vt:lpstr>Adenomyomektomi</vt:lpstr>
      <vt:lpstr>Slayt 71</vt:lpstr>
      <vt:lpstr>Slayt 72</vt:lpstr>
      <vt:lpstr>Slayt 73</vt:lpstr>
      <vt:lpstr>Sonuç</vt:lpstr>
      <vt:lpstr>Teşekkürler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Myoma Uteri için Güncel Tedavi Yaklaşımları</dc:title>
  <dc:creator>user</dc:creator>
  <cp:lastModifiedBy>user</cp:lastModifiedBy>
  <cp:revision>264</cp:revision>
  <dcterms:created xsi:type="dcterms:W3CDTF">2016-12-07T18:35:32Z</dcterms:created>
  <dcterms:modified xsi:type="dcterms:W3CDTF">2019-01-13T06:09:49Z</dcterms:modified>
</cp:coreProperties>
</file>