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01" r:id="rId19"/>
    <p:sldId id="273" r:id="rId20"/>
    <p:sldId id="274" r:id="rId21"/>
    <p:sldId id="275" r:id="rId22"/>
    <p:sldId id="276" r:id="rId23"/>
    <p:sldId id="277" r:id="rId24"/>
    <p:sldId id="278" r:id="rId25"/>
    <p:sldId id="295" r:id="rId26"/>
    <p:sldId id="297" r:id="rId27"/>
    <p:sldId id="299" r:id="rId28"/>
    <p:sldId id="302" r:id="rId29"/>
    <p:sldId id="280" r:id="rId30"/>
    <p:sldId id="281" r:id="rId31"/>
    <p:sldId id="282" r:id="rId32"/>
    <p:sldId id="283" r:id="rId33"/>
    <p:sldId id="284" r:id="rId34"/>
    <p:sldId id="300" r:id="rId35"/>
    <p:sldId id="285" r:id="rId36"/>
    <p:sldId id="287" r:id="rId37"/>
    <p:sldId id="288" r:id="rId38"/>
    <p:sldId id="286" r:id="rId39"/>
    <p:sldId id="289" r:id="rId40"/>
    <p:sldId id="290" r:id="rId41"/>
    <p:sldId id="291" r:id="rId42"/>
    <p:sldId id="292" r:id="rId43"/>
    <p:sldId id="293" r:id="rId44"/>
    <p:sldId id="294" r:id="rId4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8B7BC-0088-45A5-92B0-72E866207B60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AF339-38D0-4920-AC39-054BE7C81F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11.1.2019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</a:t>
            </a: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Dikdörtgen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54CF20A-FB52-4798-A59E-B920B370DA24}" type="datetimeFigureOut">
              <a:rPr lang="tr-TR" smtClean="0"/>
              <a:pPr/>
              <a:t>11.01.2019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B32E117-3FD7-4B33-A95B-C1FA99A0CB2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E9E5A96-6EA5-47E0-83B0-A6F248B32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689480"/>
          </a:xfrm>
        </p:spPr>
        <p:txBody>
          <a:bodyPr>
            <a:normAutofit/>
          </a:bodyPr>
          <a:lstStyle/>
          <a:p>
            <a:r>
              <a:rPr lang="tr-TR" dirty="0"/>
              <a:t>PELVİK İNFLAMATUAR HASTALIK ve TUBAOVARYEN ABSE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sz="3600" dirty="0"/>
              <a:t> Dr. Süleyman SALMAN</a:t>
            </a:r>
            <a:br>
              <a:rPr lang="tr-TR" sz="3600" dirty="0"/>
            </a:br>
            <a:r>
              <a:rPr lang="tr-TR" sz="3600" dirty="0"/>
              <a:t>İstanbul Taksim EAH</a:t>
            </a:r>
          </a:p>
        </p:txBody>
      </p:sp>
    </p:spTree>
    <p:extLst>
      <p:ext uri="{BB962C8B-B14F-4D97-AF65-F5344CB8AC3E}">
        <p14:creationId xmlns="" xmlns:p14="http://schemas.microsoft.com/office/powerpoint/2010/main" val="38517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F6F3D99-C0F8-4324-8570-3EA7AE735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Önceden PID geçirmiş olmak</a:t>
            </a:r>
          </a:p>
          <a:p>
            <a:r>
              <a:rPr lang="tr-TR" dirty="0"/>
              <a:t>PID geçiren kadınların yaklaşık ¼’ü öncede PID geçirmiştir </a:t>
            </a:r>
            <a:r>
              <a:rPr lang="tr-TR" sz="1200" dirty="0"/>
              <a:t>(</a:t>
            </a:r>
            <a:r>
              <a:rPr lang="tr-TR" sz="1200" dirty="0" err="1"/>
              <a:t>Weström</a:t>
            </a:r>
            <a:r>
              <a:rPr lang="tr-TR" sz="1200" dirty="0"/>
              <a:t> L, </a:t>
            </a:r>
            <a:r>
              <a:rPr lang="tr-TR" sz="1200" dirty="0" err="1"/>
              <a:t>Am</a:t>
            </a:r>
            <a:r>
              <a:rPr lang="tr-TR" sz="1200" dirty="0"/>
              <a:t> J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1975)</a:t>
            </a:r>
          </a:p>
          <a:p>
            <a:r>
              <a:rPr lang="tr-TR" dirty="0"/>
              <a:t>Önceden PID geçirmek sonraki PID riskini yaklaşık 2.3 kat artırmakta</a:t>
            </a:r>
          </a:p>
          <a:p>
            <a:pPr marL="0" indent="0">
              <a:buNone/>
            </a:pPr>
            <a:r>
              <a:rPr lang="tr-TR" dirty="0"/>
              <a:t>   </a:t>
            </a:r>
            <a:r>
              <a:rPr lang="tr-TR" dirty="0" smtClean="0"/>
              <a:t>Bariyer </a:t>
            </a:r>
            <a:r>
              <a:rPr lang="tr-TR" dirty="0" err="1"/>
              <a:t>kontrasepsiyon</a:t>
            </a:r>
            <a:endParaRPr lang="tr-TR" dirty="0"/>
          </a:p>
          <a:p>
            <a:r>
              <a:rPr lang="tr-TR" dirty="0"/>
              <a:t> Kondom kullanmak PID riskini önemli ölçüde azaltır. Kondom kullanımı </a:t>
            </a:r>
            <a:r>
              <a:rPr lang="tr-TR" dirty="0" err="1"/>
              <a:t>endoservikal</a:t>
            </a:r>
            <a:r>
              <a:rPr lang="tr-TR" dirty="0"/>
              <a:t> gonokok  ve </a:t>
            </a:r>
            <a:r>
              <a:rPr lang="tr-TR" dirty="0" err="1"/>
              <a:t>chlamidya</a:t>
            </a:r>
            <a:r>
              <a:rPr lang="tr-TR" dirty="0"/>
              <a:t>  enfeksiyonunu %5o’den daha fazla </a:t>
            </a:r>
            <a:r>
              <a:rPr lang="tr-TR" dirty="0" err="1"/>
              <a:t>azltmaktadır</a:t>
            </a:r>
            <a:r>
              <a:rPr lang="tr-TR" dirty="0"/>
              <a:t> </a:t>
            </a:r>
            <a:r>
              <a:rPr lang="tr-TR" sz="1200" dirty="0"/>
              <a:t>(</a:t>
            </a:r>
            <a:r>
              <a:rPr lang="tr-TR" sz="1200" dirty="0" err="1"/>
              <a:t>Ness</a:t>
            </a:r>
            <a:r>
              <a:rPr lang="tr-TR" sz="1200" dirty="0"/>
              <a:t> RB, </a:t>
            </a:r>
            <a:r>
              <a:rPr lang="tr-TR" sz="1200" dirty="0" err="1"/>
              <a:t>Am</a:t>
            </a:r>
            <a:r>
              <a:rPr lang="tr-TR" sz="1200" dirty="0"/>
              <a:t> J </a:t>
            </a:r>
            <a:r>
              <a:rPr lang="tr-TR" sz="1200" dirty="0" err="1"/>
              <a:t>Public</a:t>
            </a:r>
            <a:r>
              <a:rPr lang="tr-TR" sz="1200" dirty="0"/>
              <a:t> </a:t>
            </a:r>
            <a:r>
              <a:rPr lang="tr-TR" sz="1200" dirty="0" err="1"/>
              <a:t>Health</a:t>
            </a:r>
            <a:r>
              <a:rPr lang="tr-TR" sz="1200" dirty="0"/>
              <a:t> 2004)</a:t>
            </a:r>
          </a:p>
        </p:txBody>
      </p:sp>
    </p:spTree>
    <p:extLst>
      <p:ext uri="{BB962C8B-B14F-4D97-AF65-F5344CB8AC3E}">
        <p14:creationId xmlns="" xmlns:p14="http://schemas.microsoft.com/office/powerpoint/2010/main" val="59067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A32F652-B383-47D5-9D4D-45394F70C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Oral </a:t>
            </a:r>
            <a:r>
              <a:rPr lang="tr-TR" dirty="0" err="1"/>
              <a:t>Kontraseptif</a:t>
            </a:r>
            <a:r>
              <a:rPr lang="tr-TR" dirty="0"/>
              <a:t> Kullanmak</a:t>
            </a:r>
          </a:p>
          <a:p>
            <a:r>
              <a:rPr lang="tr-TR" dirty="0"/>
              <a:t>OKS </a:t>
            </a:r>
            <a:r>
              <a:rPr lang="tr-TR" dirty="0" err="1"/>
              <a:t>ler</a:t>
            </a:r>
            <a:r>
              <a:rPr lang="tr-TR" dirty="0"/>
              <a:t> ile PID </a:t>
            </a:r>
            <a:r>
              <a:rPr lang="tr-TR" dirty="0" err="1"/>
              <a:t>ilşkisi</a:t>
            </a:r>
            <a:r>
              <a:rPr lang="tr-TR" dirty="0"/>
              <a:t> </a:t>
            </a:r>
            <a:r>
              <a:rPr lang="tr-TR" dirty="0" err="1"/>
              <a:t>komlex</a:t>
            </a:r>
            <a:r>
              <a:rPr lang="tr-TR" dirty="0"/>
              <a:t>, OKS kullananlarda </a:t>
            </a:r>
            <a:r>
              <a:rPr lang="tr-TR" dirty="0" err="1"/>
              <a:t>asemptomatik</a:t>
            </a:r>
            <a:r>
              <a:rPr lang="tr-TR" dirty="0"/>
              <a:t> </a:t>
            </a:r>
            <a:r>
              <a:rPr lang="tr-TR" dirty="0" err="1"/>
              <a:t>endometrit</a:t>
            </a:r>
            <a:r>
              <a:rPr lang="tr-TR" dirty="0"/>
              <a:t> kullanmayanlara göre daha fazla iken </a:t>
            </a:r>
            <a:r>
              <a:rPr lang="tr-TR" sz="1200" dirty="0"/>
              <a:t>(</a:t>
            </a:r>
            <a:r>
              <a:rPr lang="tr-TR" sz="1200" dirty="0" err="1"/>
              <a:t>Ness</a:t>
            </a:r>
            <a:r>
              <a:rPr lang="tr-TR" sz="1200" dirty="0"/>
              <a:t> RB </a:t>
            </a:r>
            <a:r>
              <a:rPr lang="tr-TR" sz="1200" dirty="0" err="1"/>
              <a:t>Am</a:t>
            </a:r>
            <a:r>
              <a:rPr lang="tr-TR" sz="1200" dirty="0"/>
              <a:t> J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1997)</a:t>
            </a:r>
          </a:p>
          <a:p>
            <a:r>
              <a:rPr lang="tr-TR" dirty="0" err="1"/>
              <a:t>Salpenjit</a:t>
            </a:r>
            <a:r>
              <a:rPr lang="tr-TR" dirty="0"/>
              <a:t> ise OKS kullananlarda daha az görülmekte </a:t>
            </a:r>
            <a:r>
              <a:rPr lang="tr-TR" sz="1200" dirty="0"/>
              <a:t>(</a:t>
            </a:r>
            <a:r>
              <a:rPr lang="tr-TR" sz="1200" dirty="0" err="1"/>
              <a:t>Wolner</a:t>
            </a:r>
            <a:r>
              <a:rPr lang="tr-TR" sz="1200" dirty="0"/>
              <a:t> –HP,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1985)</a:t>
            </a:r>
          </a:p>
        </p:txBody>
      </p:sp>
    </p:spTree>
    <p:extLst>
      <p:ext uri="{BB962C8B-B14F-4D97-AF65-F5344CB8AC3E}">
        <p14:creationId xmlns="" xmlns:p14="http://schemas.microsoft.com/office/powerpoint/2010/main" val="31862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B260022-5DD9-460A-BD53-53D025008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</a:t>
            </a:r>
            <a:r>
              <a:rPr lang="tr-TR" dirty="0" err="1"/>
              <a:t>İntrauterin</a:t>
            </a:r>
            <a:r>
              <a:rPr lang="tr-TR" dirty="0"/>
              <a:t> Araç </a:t>
            </a:r>
          </a:p>
          <a:p>
            <a:r>
              <a:rPr lang="tr-TR" dirty="0"/>
              <a:t>PID riski </a:t>
            </a:r>
            <a:r>
              <a:rPr lang="tr-TR" dirty="0" err="1"/>
              <a:t>Ria</a:t>
            </a:r>
            <a:r>
              <a:rPr lang="tr-TR" dirty="0"/>
              <a:t> takılmasından sonraki 3 haftada yüksektir daha sonra ise risk azalmaktadır </a:t>
            </a:r>
            <a:r>
              <a:rPr lang="tr-TR" sz="1200" dirty="0"/>
              <a:t>(</a:t>
            </a:r>
            <a:r>
              <a:rPr lang="tr-TR" sz="1200" dirty="0" err="1"/>
              <a:t>Grimes</a:t>
            </a:r>
            <a:r>
              <a:rPr lang="tr-TR" sz="1200" dirty="0"/>
              <a:t> D, </a:t>
            </a:r>
            <a:r>
              <a:rPr lang="tr-TR" sz="1200" dirty="0" err="1"/>
              <a:t>Lancet</a:t>
            </a:r>
            <a:r>
              <a:rPr lang="tr-TR" sz="1200" dirty="0"/>
              <a:t>, 2000)</a:t>
            </a:r>
          </a:p>
          <a:p>
            <a:r>
              <a:rPr lang="tr-TR" dirty="0"/>
              <a:t>PID tedavi edilirken klinik iyileşme gecikiyorsa </a:t>
            </a:r>
            <a:r>
              <a:rPr lang="tr-TR" dirty="0" err="1"/>
              <a:t>Ria</a:t>
            </a:r>
            <a:r>
              <a:rPr lang="tr-TR" dirty="0"/>
              <a:t> çıkarılmalıdır.</a:t>
            </a:r>
          </a:p>
          <a:p>
            <a:r>
              <a:rPr lang="tr-TR" dirty="0"/>
              <a:t>Uzun süreli </a:t>
            </a:r>
            <a:r>
              <a:rPr lang="tr-TR" dirty="0" err="1"/>
              <a:t>Ria</a:t>
            </a:r>
            <a:r>
              <a:rPr lang="tr-TR" dirty="0"/>
              <a:t> </a:t>
            </a:r>
            <a:r>
              <a:rPr lang="tr-TR" dirty="0" err="1"/>
              <a:t>pelvik</a:t>
            </a:r>
            <a:r>
              <a:rPr lang="tr-TR" dirty="0"/>
              <a:t> kitle ve kilo kaybı ile görülebilen  </a:t>
            </a:r>
            <a:r>
              <a:rPr lang="tr-TR" dirty="0" err="1"/>
              <a:t>aktinomiçez</a:t>
            </a:r>
            <a:r>
              <a:rPr lang="tr-TR" dirty="0"/>
              <a:t> enfeksiyonuna neden olabilir </a:t>
            </a:r>
            <a:r>
              <a:rPr lang="tr-TR" sz="1200" dirty="0"/>
              <a:t>(Lee </a:t>
            </a:r>
            <a:r>
              <a:rPr lang="tr-TR" sz="1200" dirty="0" err="1"/>
              <a:t>Yc</a:t>
            </a:r>
            <a:r>
              <a:rPr lang="tr-TR" sz="1200" dirty="0"/>
              <a:t>,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Oncol</a:t>
            </a:r>
            <a:r>
              <a:rPr lang="tr-TR" sz="1200" dirty="0"/>
              <a:t>, 2000)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779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FF6D821-EAA9-4FBA-8751-5680293B88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Semptomlar</a:t>
            </a:r>
          </a:p>
          <a:p>
            <a:r>
              <a:rPr lang="tr-TR" dirty="0"/>
              <a:t>Alt </a:t>
            </a:r>
            <a:r>
              <a:rPr lang="tr-TR" dirty="0" err="1"/>
              <a:t>abdominal</a:t>
            </a:r>
            <a:r>
              <a:rPr lang="tr-TR" dirty="0"/>
              <a:t> ağrı başlıca semptomdur.</a:t>
            </a:r>
          </a:p>
          <a:p>
            <a:r>
              <a:rPr lang="tr-TR" dirty="0"/>
              <a:t>Ağrı Genellikle </a:t>
            </a:r>
            <a:r>
              <a:rPr lang="tr-TR" dirty="0" err="1"/>
              <a:t>bilateral</a:t>
            </a:r>
            <a:r>
              <a:rPr lang="tr-TR" dirty="0"/>
              <a:t>  ve 2 haftalık süre içinde oluşmuştur </a:t>
            </a:r>
            <a:r>
              <a:rPr lang="tr-TR" sz="1200" dirty="0"/>
              <a:t>(</a:t>
            </a:r>
            <a:r>
              <a:rPr lang="tr-TR" sz="1200" dirty="0" err="1"/>
              <a:t>Ross</a:t>
            </a:r>
            <a:r>
              <a:rPr lang="tr-TR" sz="1200" dirty="0"/>
              <a:t> J </a:t>
            </a:r>
            <a:r>
              <a:rPr lang="tr-TR" sz="1200" dirty="0" err="1"/>
              <a:t>Int</a:t>
            </a:r>
            <a:r>
              <a:rPr lang="tr-TR" sz="1200" dirty="0"/>
              <a:t> J STD AIDS 2014)</a:t>
            </a:r>
          </a:p>
          <a:p>
            <a:r>
              <a:rPr lang="tr-TR" dirty="0" err="1"/>
              <a:t>Koitus</a:t>
            </a:r>
            <a:r>
              <a:rPr lang="tr-TR" dirty="0"/>
              <a:t> ve hareketle artan ağrı vardır.</a:t>
            </a:r>
          </a:p>
          <a:p>
            <a:r>
              <a:rPr lang="tr-TR" dirty="0"/>
              <a:t>Anormal </a:t>
            </a:r>
            <a:r>
              <a:rPr lang="tr-TR" dirty="0" err="1"/>
              <a:t>uterin</a:t>
            </a:r>
            <a:r>
              <a:rPr lang="tr-TR" dirty="0"/>
              <a:t> kanama hastaların 3’te 1’inde görülür </a:t>
            </a:r>
            <a:r>
              <a:rPr lang="tr-TR" sz="1200" dirty="0"/>
              <a:t>(</a:t>
            </a:r>
            <a:r>
              <a:rPr lang="tr-TR" sz="1200" dirty="0" err="1"/>
              <a:t>Wiesenfeld</a:t>
            </a:r>
            <a:r>
              <a:rPr lang="tr-TR" sz="1200" dirty="0"/>
              <a:t> HC, </a:t>
            </a:r>
            <a:r>
              <a:rPr lang="tr-TR" sz="1200" dirty="0" err="1"/>
              <a:t>Sex</a:t>
            </a:r>
            <a:r>
              <a:rPr lang="tr-TR" sz="1200" dirty="0"/>
              <a:t> </a:t>
            </a:r>
            <a:r>
              <a:rPr lang="tr-TR" sz="1200" dirty="0" err="1"/>
              <a:t>Transm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, 2005)</a:t>
            </a:r>
          </a:p>
        </p:txBody>
      </p:sp>
    </p:spTree>
    <p:extLst>
      <p:ext uri="{BB962C8B-B14F-4D97-AF65-F5344CB8AC3E}">
        <p14:creationId xmlns="" xmlns:p14="http://schemas.microsoft.com/office/powerpoint/2010/main" val="395526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85AE652-1F23-4C90-A8EF-F163457EF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Muayene Bulguları</a:t>
            </a:r>
          </a:p>
          <a:p>
            <a:r>
              <a:rPr lang="tr-TR" dirty="0" err="1"/>
              <a:t>Palpasyonla</a:t>
            </a:r>
            <a:r>
              <a:rPr lang="tr-TR" dirty="0"/>
              <a:t> </a:t>
            </a:r>
            <a:r>
              <a:rPr lang="tr-TR" dirty="0" err="1"/>
              <a:t>abdominal</a:t>
            </a:r>
            <a:r>
              <a:rPr lang="tr-TR" dirty="0"/>
              <a:t> ağrı</a:t>
            </a:r>
          </a:p>
          <a:p>
            <a:r>
              <a:rPr lang="tr-TR" dirty="0"/>
              <a:t>Ağrı batın kadranlarında simetrik olmayabilir</a:t>
            </a:r>
          </a:p>
          <a:p>
            <a:r>
              <a:rPr lang="tr-TR" dirty="0" err="1"/>
              <a:t>Rebaound</a:t>
            </a:r>
            <a:r>
              <a:rPr lang="tr-TR" dirty="0"/>
              <a:t> olabilir</a:t>
            </a:r>
          </a:p>
          <a:p>
            <a:r>
              <a:rPr lang="tr-TR" dirty="0"/>
              <a:t>Ciddi </a:t>
            </a:r>
            <a:r>
              <a:rPr lang="tr-TR" dirty="0" err="1"/>
              <a:t>PID’de</a:t>
            </a:r>
            <a:r>
              <a:rPr lang="tr-TR" dirty="0"/>
              <a:t> barsak sesleri azalabilir</a:t>
            </a:r>
          </a:p>
        </p:txBody>
      </p:sp>
    </p:spTree>
    <p:extLst>
      <p:ext uri="{BB962C8B-B14F-4D97-AF65-F5344CB8AC3E}">
        <p14:creationId xmlns="" xmlns:p14="http://schemas.microsoft.com/office/powerpoint/2010/main" val="204766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F34C359-89A3-4978-94F7-1BCBF25E3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Laboratuvar Bulguları</a:t>
            </a:r>
          </a:p>
          <a:p>
            <a:r>
              <a:rPr lang="tr-TR" dirty="0"/>
              <a:t>PID için spesifik bir laboratuvar bulgusu yok</a:t>
            </a:r>
          </a:p>
          <a:p>
            <a:r>
              <a:rPr lang="tr-TR" dirty="0"/>
              <a:t>Kanda lökosit sayısı artar</a:t>
            </a:r>
          </a:p>
          <a:p>
            <a:r>
              <a:rPr lang="tr-TR" dirty="0"/>
              <a:t>ESR ve CRP artar</a:t>
            </a:r>
          </a:p>
        </p:txBody>
      </p:sp>
    </p:spTree>
    <p:extLst>
      <p:ext uri="{BB962C8B-B14F-4D97-AF65-F5344CB8AC3E}">
        <p14:creationId xmlns="" xmlns:p14="http://schemas.microsoft.com/office/powerpoint/2010/main" val="198761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3B46A37-1A55-489F-80BD-207E9F10A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</a:t>
            </a:r>
            <a:r>
              <a:rPr lang="tr-TR" dirty="0" err="1"/>
              <a:t>PID’den</a:t>
            </a:r>
            <a:r>
              <a:rPr lang="tr-TR" dirty="0"/>
              <a:t> şüphelenildiğinde;</a:t>
            </a:r>
          </a:p>
          <a:p>
            <a:r>
              <a:rPr lang="tr-TR" dirty="0"/>
              <a:t>Gebelik testi</a:t>
            </a:r>
          </a:p>
          <a:p>
            <a:r>
              <a:rPr lang="tr-TR" dirty="0" err="1"/>
              <a:t>Vaginal</a:t>
            </a:r>
            <a:r>
              <a:rPr lang="tr-TR" dirty="0"/>
              <a:t> ve </a:t>
            </a:r>
            <a:r>
              <a:rPr lang="tr-TR" dirty="0" err="1"/>
              <a:t>Servikal</a:t>
            </a:r>
            <a:r>
              <a:rPr lang="tr-TR" dirty="0"/>
              <a:t> akıntılardan </a:t>
            </a:r>
            <a:r>
              <a:rPr lang="tr-TR" dirty="0" err="1"/>
              <a:t>mikrobioloji</a:t>
            </a:r>
            <a:r>
              <a:rPr lang="tr-TR" dirty="0"/>
              <a:t> için örnekleme</a:t>
            </a:r>
          </a:p>
          <a:p>
            <a:r>
              <a:rPr lang="tr-TR" dirty="0" err="1"/>
              <a:t>Chylamidya</a:t>
            </a:r>
            <a:r>
              <a:rPr lang="tr-TR" dirty="0"/>
              <a:t> T. ve N. </a:t>
            </a:r>
            <a:r>
              <a:rPr lang="tr-TR" dirty="0" err="1"/>
              <a:t>Gonore</a:t>
            </a:r>
            <a:r>
              <a:rPr lang="tr-TR" dirty="0"/>
              <a:t> için Nükleik asit </a:t>
            </a:r>
            <a:r>
              <a:rPr lang="tr-TR"/>
              <a:t>amplifikasyon</a:t>
            </a:r>
            <a:r>
              <a:rPr lang="tr-TR" dirty="0"/>
              <a:t> testi(</a:t>
            </a:r>
            <a:r>
              <a:rPr lang="tr-TR" dirty="0" err="1"/>
              <a:t>NAATs</a:t>
            </a:r>
            <a:r>
              <a:rPr lang="tr-TR" dirty="0"/>
              <a:t>)</a:t>
            </a:r>
          </a:p>
          <a:p>
            <a:r>
              <a:rPr lang="tr-TR" dirty="0"/>
              <a:t>HIV ve Sifilis için </a:t>
            </a:r>
            <a:r>
              <a:rPr lang="tr-TR" dirty="0" err="1"/>
              <a:t>serolojik</a:t>
            </a:r>
            <a:r>
              <a:rPr lang="tr-TR" dirty="0"/>
              <a:t> testler istenilmelidir.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60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56F1A9F-2BA4-41BB-B0F5-8234EF1D6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64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   Teşhis</a:t>
            </a:r>
          </a:p>
          <a:p>
            <a:r>
              <a:rPr lang="tr-TR" dirty="0"/>
              <a:t>Seksüel aktif kadında </a:t>
            </a:r>
            <a:r>
              <a:rPr lang="tr-TR" dirty="0" err="1"/>
              <a:t>pelvik</a:t>
            </a:r>
            <a:r>
              <a:rPr lang="tr-TR" dirty="0"/>
              <a:t> yada alt </a:t>
            </a:r>
            <a:r>
              <a:rPr lang="tr-TR" dirty="0" err="1"/>
              <a:t>abdominal</a:t>
            </a:r>
            <a:r>
              <a:rPr lang="tr-TR" dirty="0"/>
              <a:t> ağrı, </a:t>
            </a:r>
            <a:r>
              <a:rPr lang="tr-TR" dirty="0" err="1"/>
              <a:t>servikal</a:t>
            </a:r>
            <a:r>
              <a:rPr lang="tr-TR" dirty="0"/>
              <a:t> hareketle </a:t>
            </a:r>
            <a:r>
              <a:rPr lang="tr-TR" dirty="0" smtClean="0"/>
              <a:t>ağrı varlığında </a:t>
            </a:r>
            <a:r>
              <a:rPr lang="tr-TR" dirty="0"/>
              <a:t>klinik teşhisin </a:t>
            </a:r>
            <a:r>
              <a:rPr lang="tr-TR" dirty="0" err="1"/>
              <a:t>sensitivitesi</a:t>
            </a:r>
            <a:r>
              <a:rPr lang="tr-TR" dirty="0"/>
              <a:t> %65-90’dır</a:t>
            </a:r>
            <a:r>
              <a:rPr lang="tr-TR" sz="1200" dirty="0"/>
              <a:t>(</a:t>
            </a:r>
            <a:r>
              <a:rPr lang="tr-TR" sz="1200" dirty="0" err="1"/>
              <a:t>Peipert</a:t>
            </a:r>
            <a:r>
              <a:rPr lang="tr-TR" sz="1200" dirty="0"/>
              <a:t> JF,</a:t>
            </a:r>
            <a:r>
              <a:rPr lang="tr-TR" sz="1200" dirty="0" err="1"/>
              <a:t>Infect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Gynecol,1997)</a:t>
            </a:r>
          </a:p>
          <a:p>
            <a:r>
              <a:rPr lang="tr-TR" dirty="0"/>
              <a:t>Ateşin 38.3’ten fazla olması,</a:t>
            </a:r>
          </a:p>
          <a:p>
            <a:r>
              <a:rPr lang="tr-TR" dirty="0"/>
              <a:t>Anormal </a:t>
            </a:r>
            <a:r>
              <a:rPr lang="tr-TR" dirty="0" err="1"/>
              <a:t>servikal</a:t>
            </a:r>
            <a:r>
              <a:rPr lang="tr-TR" dirty="0"/>
              <a:t> ve </a:t>
            </a:r>
            <a:r>
              <a:rPr lang="tr-TR" dirty="0" err="1"/>
              <a:t>mukopürülan</a:t>
            </a:r>
            <a:r>
              <a:rPr lang="tr-TR" dirty="0"/>
              <a:t> akıntı</a:t>
            </a:r>
          </a:p>
          <a:p>
            <a:r>
              <a:rPr lang="tr-TR" dirty="0"/>
              <a:t> </a:t>
            </a:r>
            <a:r>
              <a:rPr lang="tr-TR" dirty="0" err="1"/>
              <a:t>Servikal</a:t>
            </a:r>
            <a:r>
              <a:rPr lang="tr-TR" dirty="0"/>
              <a:t> N </a:t>
            </a:r>
            <a:r>
              <a:rPr lang="tr-TR" dirty="0" err="1"/>
              <a:t>gonore</a:t>
            </a:r>
            <a:r>
              <a:rPr lang="tr-TR" dirty="0"/>
              <a:t>, C </a:t>
            </a:r>
            <a:r>
              <a:rPr lang="tr-TR" dirty="0" err="1"/>
              <a:t>trochomatis</a:t>
            </a:r>
            <a:r>
              <a:rPr lang="tr-TR" dirty="0"/>
              <a:t> enfeksiyonunu  gösterilmesi</a:t>
            </a:r>
          </a:p>
          <a:p>
            <a:r>
              <a:rPr lang="tr-TR" dirty="0"/>
              <a:t>Bu bulguların varlığı klinik teşhisi destekler </a:t>
            </a:r>
            <a:r>
              <a:rPr lang="tr-TR" sz="1200" dirty="0"/>
              <a:t>(</a:t>
            </a:r>
            <a:r>
              <a:rPr lang="tr-TR" sz="1200" dirty="0" err="1"/>
              <a:t>Workowski</a:t>
            </a:r>
            <a:r>
              <a:rPr lang="tr-TR" sz="1200" dirty="0"/>
              <a:t> KA,WWW.bashh.org7guidelines,2015)</a:t>
            </a:r>
          </a:p>
        </p:txBody>
      </p:sp>
    </p:spTree>
    <p:extLst>
      <p:ext uri="{BB962C8B-B14F-4D97-AF65-F5344CB8AC3E}">
        <p14:creationId xmlns="" xmlns:p14="http://schemas.microsoft.com/office/powerpoint/2010/main" val="300369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52025"/>
            <a:ext cx="7751298" cy="409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D5B3A64-A3C1-4A6A-A6F6-F59538897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Tedavi</a:t>
            </a:r>
            <a:endParaRPr lang="tr-TR" dirty="0"/>
          </a:p>
          <a:p>
            <a:r>
              <a:rPr lang="tr-TR" dirty="0"/>
              <a:t>PID </a:t>
            </a:r>
            <a:r>
              <a:rPr lang="tr-TR" dirty="0" err="1"/>
              <a:t>servikal</a:t>
            </a:r>
            <a:r>
              <a:rPr lang="tr-TR" dirty="0"/>
              <a:t> mikroorganizmalar(</a:t>
            </a:r>
            <a:r>
              <a:rPr lang="tr-TR" dirty="0" err="1"/>
              <a:t>Chylamdya</a:t>
            </a:r>
            <a:r>
              <a:rPr lang="tr-TR" dirty="0"/>
              <a:t>, </a:t>
            </a:r>
            <a:r>
              <a:rPr lang="tr-TR" dirty="0" err="1"/>
              <a:t>Neisseria</a:t>
            </a:r>
            <a:r>
              <a:rPr lang="tr-TR" dirty="0"/>
              <a:t>, </a:t>
            </a:r>
            <a:r>
              <a:rPr lang="tr-TR" dirty="0" err="1"/>
              <a:t>Mycoplazma</a:t>
            </a:r>
            <a:r>
              <a:rPr lang="tr-TR" dirty="0"/>
              <a:t>) ve </a:t>
            </a:r>
            <a:r>
              <a:rPr lang="tr-TR" dirty="0" err="1"/>
              <a:t>vaginal</a:t>
            </a:r>
            <a:r>
              <a:rPr lang="tr-TR" dirty="0"/>
              <a:t> </a:t>
            </a:r>
            <a:r>
              <a:rPr lang="tr-TR" dirty="0" err="1"/>
              <a:t>mikroflora</a:t>
            </a:r>
            <a:r>
              <a:rPr lang="tr-TR" dirty="0"/>
              <a:t> (</a:t>
            </a:r>
            <a:r>
              <a:rPr lang="tr-TR" dirty="0" err="1"/>
              <a:t>anaerobic</a:t>
            </a:r>
            <a:r>
              <a:rPr lang="tr-TR" dirty="0"/>
              <a:t>, </a:t>
            </a:r>
            <a:r>
              <a:rPr lang="tr-TR" dirty="0" err="1"/>
              <a:t>enteric</a:t>
            </a:r>
            <a:r>
              <a:rPr lang="tr-TR" dirty="0"/>
              <a:t> gram negatif</a:t>
            </a:r>
            <a:r>
              <a:rPr lang="tr-TR" dirty="0" smtClean="0"/>
              <a:t>, </a:t>
            </a:r>
            <a:r>
              <a:rPr lang="tr-TR" dirty="0" err="1" smtClean="0"/>
              <a:t>streptococ</a:t>
            </a:r>
            <a:r>
              <a:rPr lang="tr-TR" dirty="0" smtClean="0"/>
              <a:t>, </a:t>
            </a:r>
            <a:r>
              <a:rPr lang="tr-TR" dirty="0" err="1" smtClean="0"/>
              <a:t>gardneralla</a:t>
            </a:r>
            <a:r>
              <a:rPr lang="tr-TR" dirty="0"/>
              <a:t>)  ile oluşan </a:t>
            </a:r>
            <a:r>
              <a:rPr lang="tr-TR" dirty="0" err="1"/>
              <a:t>polimikrobiyal</a:t>
            </a:r>
            <a:r>
              <a:rPr lang="tr-TR" dirty="0"/>
              <a:t> bir enfeksiyondur</a:t>
            </a:r>
          </a:p>
          <a:p>
            <a:r>
              <a:rPr lang="tr-TR" dirty="0"/>
              <a:t>Geniş spektrumlu antibiyotiklerle tedavi edilir.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5636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ED52BF7-9F36-4E4A-8DF5-00E75B35F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 TANIM</a:t>
            </a:r>
          </a:p>
          <a:p>
            <a:endParaRPr lang="tr-TR" dirty="0"/>
          </a:p>
          <a:p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İnflamatuar</a:t>
            </a:r>
            <a:r>
              <a:rPr lang="tr-TR" dirty="0"/>
              <a:t> Hastalık (PID) : Kadınlarda üst </a:t>
            </a:r>
            <a:r>
              <a:rPr lang="tr-TR" dirty="0" err="1"/>
              <a:t>genital</a:t>
            </a:r>
            <a:r>
              <a:rPr lang="tr-TR" dirty="0"/>
              <a:t> sistemin akut veya </a:t>
            </a:r>
            <a:r>
              <a:rPr lang="tr-TR" dirty="0" err="1"/>
              <a:t>subakut</a:t>
            </a:r>
            <a:r>
              <a:rPr lang="tr-TR" dirty="0"/>
              <a:t> </a:t>
            </a:r>
            <a:r>
              <a:rPr lang="tr-TR" dirty="0" err="1"/>
              <a:t>infeksiyonudur</a:t>
            </a:r>
            <a:r>
              <a:rPr lang="tr-TR" dirty="0"/>
              <a:t>.</a:t>
            </a:r>
          </a:p>
          <a:p>
            <a:r>
              <a:rPr lang="tr-TR" dirty="0" err="1"/>
              <a:t>Uterus</a:t>
            </a:r>
            <a:r>
              <a:rPr lang="tr-TR" dirty="0"/>
              <a:t>, Tubalar ve </a:t>
            </a:r>
            <a:r>
              <a:rPr lang="tr-TR" dirty="0" err="1"/>
              <a:t>Overlerin</a:t>
            </a:r>
            <a:r>
              <a:rPr lang="tr-TR" dirty="0"/>
              <a:t> hepsi yada sadece biri etkilenebilir</a:t>
            </a:r>
          </a:p>
          <a:p>
            <a:r>
              <a:rPr lang="tr-TR" dirty="0" err="1"/>
              <a:t>Pelvik</a:t>
            </a:r>
            <a:r>
              <a:rPr lang="tr-TR" dirty="0"/>
              <a:t> peritonda etkilenebilir</a:t>
            </a:r>
          </a:p>
          <a:p>
            <a:r>
              <a:rPr lang="tr-TR" dirty="0"/>
              <a:t>Sonuçta; </a:t>
            </a:r>
            <a:r>
              <a:rPr lang="tr-TR" dirty="0" err="1"/>
              <a:t>endometrit</a:t>
            </a:r>
            <a:r>
              <a:rPr lang="tr-TR" dirty="0"/>
              <a:t>, </a:t>
            </a:r>
            <a:r>
              <a:rPr lang="tr-TR" dirty="0" err="1"/>
              <a:t>salpenjit</a:t>
            </a:r>
            <a:r>
              <a:rPr lang="tr-TR" dirty="0"/>
              <a:t>, </a:t>
            </a:r>
            <a:r>
              <a:rPr lang="tr-TR" dirty="0" err="1"/>
              <a:t>ooforit</a:t>
            </a:r>
            <a:r>
              <a:rPr lang="tr-TR" dirty="0"/>
              <a:t>, peritonit, </a:t>
            </a:r>
            <a:r>
              <a:rPr lang="tr-TR" dirty="0" err="1"/>
              <a:t>perihepatit</a:t>
            </a:r>
            <a:r>
              <a:rPr lang="tr-TR" dirty="0"/>
              <a:t> ve </a:t>
            </a:r>
            <a:r>
              <a:rPr lang="tr-TR" dirty="0" err="1"/>
              <a:t>tubo-ovarian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gelişir.</a:t>
            </a:r>
          </a:p>
        </p:txBody>
      </p:sp>
    </p:spTree>
    <p:extLst>
      <p:ext uri="{BB962C8B-B14F-4D97-AF65-F5344CB8AC3E}">
        <p14:creationId xmlns="" xmlns:p14="http://schemas.microsoft.com/office/powerpoint/2010/main" val="180590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B8638C0-6404-4A09-A298-947ACA9DA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</a:t>
            </a:r>
            <a:r>
              <a:rPr lang="tr-TR" dirty="0" err="1"/>
              <a:t>Hospitalizasyon</a:t>
            </a:r>
            <a:r>
              <a:rPr lang="tr-TR" dirty="0"/>
              <a:t> </a:t>
            </a:r>
            <a:r>
              <a:rPr lang="tr-TR" dirty="0" err="1"/>
              <a:t>endikasyonları</a:t>
            </a:r>
            <a:endParaRPr lang="tr-TR" dirty="0"/>
          </a:p>
          <a:p>
            <a:r>
              <a:rPr lang="tr-TR" dirty="0"/>
              <a:t>Ciddi klinik bulgular(</a:t>
            </a:r>
            <a:r>
              <a:rPr lang="tr-TR" dirty="0" err="1"/>
              <a:t>yksek</a:t>
            </a:r>
            <a:r>
              <a:rPr lang="tr-TR" dirty="0"/>
              <a:t> ateş, bulantı, kusma ciddi </a:t>
            </a:r>
            <a:r>
              <a:rPr lang="tr-TR" dirty="0" err="1"/>
              <a:t>abdominal</a:t>
            </a:r>
            <a:r>
              <a:rPr lang="tr-TR" dirty="0"/>
              <a:t> ağrı)</a:t>
            </a:r>
          </a:p>
          <a:p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ile komplike olması</a:t>
            </a:r>
          </a:p>
          <a:p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torsiyonu</a:t>
            </a:r>
            <a:r>
              <a:rPr lang="tr-TR" dirty="0"/>
              <a:t>, </a:t>
            </a:r>
            <a:r>
              <a:rPr lang="tr-TR" dirty="0" err="1"/>
              <a:t>apendisit</a:t>
            </a:r>
            <a:r>
              <a:rPr lang="tr-TR" dirty="0"/>
              <a:t>, </a:t>
            </a:r>
            <a:r>
              <a:rPr lang="tr-TR" dirty="0" err="1"/>
              <a:t>abse</a:t>
            </a:r>
            <a:r>
              <a:rPr lang="tr-TR" dirty="0"/>
              <a:t> </a:t>
            </a:r>
            <a:r>
              <a:rPr lang="tr-TR" dirty="0" err="1"/>
              <a:t>rüpürü</a:t>
            </a:r>
            <a:r>
              <a:rPr lang="tr-TR" dirty="0"/>
              <a:t> gibi tanıların dışlanamadığı durumlar</a:t>
            </a:r>
          </a:p>
          <a:p>
            <a:r>
              <a:rPr lang="tr-TR" dirty="0"/>
              <a:t>Oral tedaviyi </a:t>
            </a:r>
            <a:r>
              <a:rPr lang="tr-TR" dirty="0" err="1"/>
              <a:t>tolere</a:t>
            </a:r>
            <a:r>
              <a:rPr lang="tr-TR" dirty="0"/>
              <a:t> edemeyen hasta</a:t>
            </a:r>
          </a:p>
          <a:p>
            <a:r>
              <a:rPr lang="tr-TR" dirty="0"/>
              <a:t>Gebelik varlığı</a:t>
            </a:r>
          </a:p>
          <a:p>
            <a:r>
              <a:rPr lang="tr-TR" dirty="0"/>
              <a:t>Tedaviye uyumsuz hasta</a:t>
            </a:r>
          </a:p>
        </p:txBody>
      </p:sp>
    </p:spTree>
    <p:extLst>
      <p:ext uri="{BB962C8B-B14F-4D97-AF65-F5344CB8AC3E}">
        <p14:creationId xmlns="" xmlns:p14="http://schemas.microsoft.com/office/powerpoint/2010/main" val="369390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0A0C8F6-A436-4659-BCC0-C2D52D6DB3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Yatan Hastada Tedavi Seçeneği</a:t>
            </a:r>
          </a:p>
          <a:p>
            <a:r>
              <a:rPr lang="tr-TR" dirty="0" err="1"/>
              <a:t>Parenteral</a:t>
            </a:r>
            <a:r>
              <a:rPr lang="tr-TR" dirty="0"/>
              <a:t> tedavi </a:t>
            </a:r>
            <a:r>
              <a:rPr lang="tr-TR" dirty="0" err="1"/>
              <a:t>chylamidya</a:t>
            </a:r>
            <a:r>
              <a:rPr lang="tr-TR" dirty="0"/>
              <a:t>, </a:t>
            </a:r>
            <a:r>
              <a:rPr lang="tr-TR" dirty="0" err="1"/>
              <a:t>Neisseria</a:t>
            </a:r>
            <a:r>
              <a:rPr lang="tr-TR" dirty="0"/>
              <a:t>, </a:t>
            </a:r>
            <a:r>
              <a:rPr lang="tr-TR" dirty="0" err="1"/>
              <a:t>streptococ</a:t>
            </a:r>
            <a:r>
              <a:rPr lang="tr-TR" dirty="0"/>
              <a:t>, gram negatif </a:t>
            </a:r>
            <a:r>
              <a:rPr lang="tr-TR" dirty="0" err="1"/>
              <a:t>baciller</a:t>
            </a:r>
            <a:r>
              <a:rPr lang="tr-TR" dirty="0"/>
              <a:t>(E </a:t>
            </a:r>
            <a:r>
              <a:rPr lang="tr-TR" dirty="0" err="1"/>
              <a:t>Coli</a:t>
            </a:r>
            <a:r>
              <a:rPr lang="tr-TR" dirty="0"/>
              <a:t>, </a:t>
            </a:r>
            <a:r>
              <a:rPr lang="tr-TR" dirty="0" err="1"/>
              <a:t>Klebsiella</a:t>
            </a:r>
            <a:r>
              <a:rPr lang="tr-TR" dirty="0"/>
              <a:t>, </a:t>
            </a:r>
            <a:r>
              <a:rPr lang="tr-TR" dirty="0" err="1"/>
              <a:t>Proteus</a:t>
            </a:r>
            <a:r>
              <a:rPr lang="tr-TR" dirty="0"/>
              <a:t>) ve </a:t>
            </a:r>
            <a:r>
              <a:rPr lang="tr-TR" dirty="0" err="1"/>
              <a:t>anaeorobik</a:t>
            </a:r>
            <a:r>
              <a:rPr lang="tr-TR" dirty="0"/>
              <a:t> bakterileri kapsamalı</a:t>
            </a:r>
          </a:p>
          <a:p>
            <a:r>
              <a:rPr lang="tr-TR" dirty="0"/>
              <a:t>Aşağıdaki Tedavi rejimleri kullanılabilir:</a:t>
            </a:r>
          </a:p>
          <a:p>
            <a:r>
              <a:rPr lang="tr-TR" dirty="0"/>
              <a:t>Cefoxitin6*2 gr veya cefotetan2*2 gr + dooxycyline2*100mg oral yada </a:t>
            </a:r>
            <a:r>
              <a:rPr lang="tr-TR" dirty="0" err="1"/>
              <a:t>ıv</a:t>
            </a:r>
            <a:endParaRPr lang="tr-TR" dirty="0"/>
          </a:p>
          <a:p>
            <a:r>
              <a:rPr lang="tr-TR" dirty="0" err="1"/>
              <a:t>Klindamisin</a:t>
            </a:r>
            <a:r>
              <a:rPr lang="tr-TR" dirty="0"/>
              <a:t> 3*900mg + </a:t>
            </a:r>
            <a:r>
              <a:rPr lang="tr-TR" dirty="0" err="1"/>
              <a:t>gentamisin</a:t>
            </a:r>
            <a:r>
              <a:rPr lang="tr-TR" dirty="0"/>
              <a:t> 3*1,5 mg/kg </a:t>
            </a:r>
            <a:r>
              <a:rPr lang="tr-TR" sz="1200" dirty="0"/>
              <a:t>(</a:t>
            </a:r>
            <a:r>
              <a:rPr lang="tr-TR" sz="1200" dirty="0" err="1"/>
              <a:t>Workowski</a:t>
            </a:r>
            <a:r>
              <a:rPr lang="tr-TR" sz="1200" dirty="0"/>
              <a:t> KA, MMWR </a:t>
            </a:r>
            <a:r>
              <a:rPr lang="tr-TR" sz="1200" dirty="0" err="1"/>
              <a:t>Recomm</a:t>
            </a:r>
            <a:r>
              <a:rPr lang="tr-TR" sz="1200" dirty="0"/>
              <a:t> </a:t>
            </a:r>
            <a:r>
              <a:rPr lang="tr-TR" sz="1200" dirty="0" err="1"/>
              <a:t>Rep</a:t>
            </a:r>
            <a:r>
              <a:rPr lang="tr-TR" sz="1200" dirty="0"/>
              <a:t> 2015)</a:t>
            </a:r>
          </a:p>
          <a:p>
            <a:r>
              <a:rPr lang="tr-TR" dirty="0"/>
              <a:t>10 çalışmayı kapsayan </a:t>
            </a:r>
            <a:r>
              <a:rPr lang="tr-TR" dirty="0" err="1"/>
              <a:t>metaanalizde</a:t>
            </a:r>
            <a:r>
              <a:rPr lang="tr-TR" dirty="0"/>
              <a:t>  bu iki rejimin kür oranları birbirine benzer bulunmuş </a:t>
            </a:r>
            <a:r>
              <a:rPr lang="tr-TR" sz="1200" dirty="0"/>
              <a:t>(</a:t>
            </a:r>
            <a:r>
              <a:rPr lang="tr-TR" sz="1200" dirty="0" err="1"/>
              <a:t>Savaris</a:t>
            </a:r>
            <a:r>
              <a:rPr lang="tr-TR" sz="1200" dirty="0"/>
              <a:t> </a:t>
            </a:r>
            <a:r>
              <a:rPr lang="tr-TR" sz="1200" dirty="0" err="1"/>
              <a:t>RF,Cochrane</a:t>
            </a:r>
            <a:r>
              <a:rPr lang="tr-TR" sz="1200" dirty="0"/>
              <a:t>  </a:t>
            </a:r>
            <a:r>
              <a:rPr lang="tr-TR" sz="1200" dirty="0" err="1"/>
              <a:t>database</a:t>
            </a:r>
            <a:r>
              <a:rPr lang="tr-TR" sz="1200" dirty="0"/>
              <a:t>  </a:t>
            </a:r>
            <a:r>
              <a:rPr lang="tr-TR" sz="1200" dirty="0" err="1"/>
              <a:t>Syst</a:t>
            </a:r>
            <a:r>
              <a:rPr lang="tr-TR" sz="1200" dirty="0"/>
              <a:t>  </a:t>
            </a:r>
            <a:r>
              <a:rPr lang="tr-TR" sz="1200" dirty="0" err="1"/>
              <a:t>Rev</a:t>
            </a:r>
            <a:r>
              <a:rPr lang="tr-TR" sz="1200" dirty="0"/>
              <a:t> 2017)</a:t>
            </a:r>
          </a:p>
        </p:txBody>
      </p:sp>
    </p:spTree>
    <p:extLst>
      <p:ext uri="{BB962C8B-B14F-4D97-AF65-F5344CB8AC3E}">
        <p14:creationId xmlns="" xmlns:p14="http://schemas.microsoft.com/office/powerpoint/2010/main" val="67570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FCFFB1-91D1-4EA3-B669-BA9519D04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/>
              <a:t>Ampisilin</a:t>
            </a:r>
            <a:r>
              <a:rPr lang="tr-TR" dirty="0"/>
              <a:t>- </a:t>
            </a:r>
            <a:r>
              <a:rPr lang="tr-TR" dirty="0" err="1"/>
              <a:t>sulbaktam</a:t>
            </a:r>
            <a:r>
              <a:rPr lang="tr-TR" dirty="0"/>
              <a:t> 4*3gr +</a:t>
            </a:r>
            <a:r>
              <a:rPr lang="tr-TR" dirty="0" err="1"/>
              <a:t>doxycycline</a:t>
            </a:r>
            <a:r>
              <a:rPr lang="tr-TR" dirty="0"/>
              <a:t> 2*100mg </a:t>
            </a:r>
            <a:r>
              <a:rPr lang="tr-TR" sz="1200" dirty="0"/>
              <a:t>(</a:t>
            </a:r>
            <a:r>
              <a:rPr lang="tr-TR" sz="1200" dirty="0" err="1"/>
              <a:t>McGregor</a:t>
            </a:r>
            <a:r>
              <a:rPr lang="tr-TR" sz="1200" dirty="0"/>
              <a:t> JA,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, 1994)</a:t>
            </a:r>
          </a:p>
          <a:p>
            <a:r>
              <a:rPr lang="tr-TR" dirty="0" err="1"/>
              <a:t>Azithromycin</a:t>
            </a:r>
            <a:r>
              <a:rPr lang="tr-TR" dirty="0"/>
              <a:t>(500 mg 1*1 sonra 250mg 1*1, 7 gün) +/</a:t>
            </a:r>
            <a:r>
              <a:rPr lang="tr-TR" dirty="0" err="1"/>
              <a:t>Metronidazol</a:t>
            </a:r>
            <a:r>
              <a:rPr lang="tr-TR" sz="1200" dirty="0"/>
              <a:t>(</a:t>
            </a:r>
            <a:r>
              <a:rPr lang="tr-TR" sz="1200" dirty="0" err="1"/>
              <a:t>Bevan</a:t>
            </a:r>
            <a:r>
              <a:rPr lang="tr-TR" sz="1200" dirty="0"/>
              <a:t> CD, J </a:t>
            </a:r>
            <a:r>
              <a:rPr lang="tr-TR" sz="1200" dirty="0" err="1"/>
              <a:t>Int</a:t>
            </a:r>
            <a:r>
              <a:rPr lang="tr-TR" sz="1200" dirty="0"/>
              <a:t> </a:t>
            </a:r>
            <a:r>
              <a:rPr lang="tr-TR" sz="1200" dirty="0" err="1"/>
              <a:t>Med</a:t>
            </a:r>
            <a:r>
              <a:rPr lang="tr-TR" sz="1200" dirty="0"/>
              <a:t> </a:t>
            </a:r>
            <a:r>
              <a:rPr lang="tr-TR" sz="1200" dirty="0" err="1"/>
              <a:t>Res</a:t>
            </a:r>
            <a:r>
              <a:rPr lang="tr-TR" sz="1200" dirty="0"/>
              <a:t> 2003)</a:t>
            </a:r>
          </a:p>
          <a:p>
            <a:r>
              <a:rPr lang="tr-TR" dirty="0"/>
              <a:t>Klinik iyileşmeden(ateş, bulantı, kusma ve ağrının geçmesinden)  24 saat sonra oral tedaviye geçilebilir.</a:t>
            </a:r>
          </a:p>
          <a:p>
            <a:r>
              <a:rPr lang="tr-TR" dirty="0" err="1"/>
              <a:t>Doxycycline</a:t>
            </a:r>
            <a:r>
              <a:rPr lang="tr-TR" dirty="0"/>
              <a:t> 2*100 mg 14 gün yada </a:t>
            </a:r>
            <a:r>
              <a:rPr lang="tr-TR" dirty="0" err="1"/>
              <a:t>azithromycin</a:t>
            </a:r>
            <a:r>
              <a:rPr lang="tr-TR" dirty="0"/>
              <a:t> 500 mg 1 günden sonra 250 mg </a:t>
            </a:r>
            <a:r>
              <a:rPr lang="tr-TR" dirty="0" smtClean="0"/>
              <a:t>1*1, </a:t>
            </a:r>
            <a:r>
              <a:rPr lang="tr-TR" dirty="0"/>
              <a:t>7 gün ,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nedeniyle tedavi almışsa </a:t>
            </a:r>
            <a:r>
              <a:rPr lang="tr-TR" dirty="0" err="1"/>
              <a:t>metronidazol</a:t>
            </a:r>
            <a:r>
              <a:rPr lang="tr-TR" dirty="0"/>
              <a:t> 500 mg </a:t>
            </a:r>
            <a:r>
              <a:rPr lang="tr-TR" dirty="0" smtClean="0"/>
              <a:t>2*1, </a:t>
            </a:r>
            <a:r>
              <a:rPr lang="tr-TR" dirty="0"/>
              <a:t>14 gün  yada </a:t>
            </a:r>
            <a:r>
              <a:rPr lang="tr-TR" dirty="0" err="1"/>
              <a:t>klindamisin</a:t>
            </a:r>
            <a:r>
              <a:rPr lang="tr-TR" dirty="0"/>
              <a:t> 450 mg4*1 eklenir</a:t>
            </a:r>
          </a:p>
        </p:txBody>
      </p:sp>
    </p:spTree>
    <p:extLst>
      <p:ext uri="{BB962C8B-B14F-4D97-AF65-F5344CB8AC3E}">
        <p14:creationId xmlns="" xmlns:p14="http://schemas.microsoft.com/office/powerpoint/2010/main" val="341520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BD969CB-A1EC-479D-8671-994EDA6E7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   Ayaktan tedavi</a:t>
            </a:r>
          </a:p>
          <a:p>
            <a:r>
              <a:rPr lang="tr-TR" dirty="0"/>
              <a:t>Seftriakson500 mg  tek doz+ </a:t>
            </a:r>
            <a:r>
              <a:rPr lang="tr-TR" dirty="0" err="1" smtClean="0"/>
              <a:t>doxycyclin</a:t>
            </a:r>
            <a:r>
              <a:rPr lang="tr-TR" dirty="0" smtClean="0"/>
              <a:t> 100 mg 2*1 ,14 </a:t>
            </a:r>
            <a:r>
              <a:rPr lang="tr-TR" dirty="0"/>
              <a:t>gün</a:t>
            </a:r>
            <a:r>
              <a:rPr lang="tr-TR" sz="1200" dirty="0"/>
              <a:t>(</a:t>
            </a:r>
            <a:r>
              <a:rPr lang="tr-TR" sz="1200" dirty="0" err="1"/>
              <a:t>Ross</a:t>
            </a:r>
            <a:r>
              <a:rPr lang="tr-TR" sz="1200" dirty="0"/>
              <a:t> J,</a:t>
            </a:r>
            <a:r>
              <a:rPr lang="tr-TR" sz="1200" dirty="0" err="1"/>
              <a:t>Int</a:t>
            </a:r>
            <a:r>
              <a:rPr lang="tr-TR" sz="1200" dirty="0"/>
              <a:t> J STD AIDS 2018)</a:t>
            </a:r>
          </a:p>
          <a:p>
            <a:r>
              <a:rPr lang="tr-TR" dirty="0" err="1"/>
              <a:t>Doxycyclin</a:t>
            </a:r>
            <a:r>
              <a:rPr lang="tr-TR" dirty="0"/>
              <a:t> + </a:t>
            </a:r>
            <a:r>
              <a:rPr lang="tr-TR" dirty="0" err="1"/>
              <a:t>Cefoxitin</a:t>
            </a:r>
            <a:r>
              <a:rPr lang="tr-TR" dirty="0"/>
              <a:t> 2 gr </a:t>
            </a:r>
            <a:r>
              <a:rPr lang="tr-TR" dirty="0" err="1"/>
              <a:t>im+probenecid</a:t>
            </a:r>
            <a:r>
              <a:rPr lang="tr-TR" dirty="0"/>
              <a:t> 1 gr oral yada </a:t>
            </a:r>
            <a:r>
              <a:rPr lang="tr-TR" dirty="0" err="1"/>
              <a:t>doxycyclin+cefotaxime</a:t>
            </a:r>
            <a:r>
              <a:rPr lang="tr-TR" dirty="0"/>
              <a:t> 1gr im yada </a:t>
            </a:r>
            <a:r>
              <a:rPr lang="tr-TR" dirty="0" err="1"/>
              <a:t>doxycycline+ceftizoxime</a:t>
            </a:r>
            <a:r>
              <a:rPr lang="tr-TR" dirty="0"/>
              <a:t> 1 gr im </a:t>
            </a:r>
            <a:r>
              <a:rPr lang="tr-TR" sz="1200" dirty="0"/>
              <a:t>(</a:t>
            </a:r>
            <a:r>
              <a:rPr lang="tr-TR" sz="1200" dirty="0" err="1"/>
              <a:t>Savaris</a:t>
            </a:r>
            <a:r>
              <a:rPr lang="tr-TR" sz="1200" dirty="0"/>
              <a:t> RF, </a:t>
            </a:r>
            <a:r>
              <a:rPr lang="tr-TR" sz="1200" dirty="0" err="1"/>
              <a:t>Cochrane</a:t>
            </a:r>
            <a:r>
              <a:rPr lang="tr-TR" sz="1200" dirty="0"/>
              <a:t> Database </a:t>
            </a:r>
            <a:r>
              <a:rPr lang="tr-TR" sz="1200" dirty="0" err="1"/>
              <a:t>Syst</a:t>
            </a:r>
            <a:r>
              <a:rPr lang="tr-TR" sz="1200" dirty="0"/>
              <a:t> </a:t>
            </a:r>
            <a:r>
              <a:rPr lang="tr-TR" sz="1200" dirty="0" err="1"/>
              <a:t>Rev</a:t>
            </a:r>
            <a:r>
              <a:rPr lang="tr-TR" sz="1200" dirty="0"/>
              <a:t> 2017)</a:t>
            </a:r>
          </a:p>
          <a:p>
            <a:r>
              <a:rPr lang="tr-TR" dirty="0"/>
              <a:t>Hastaya son 3 hafta içinde  jinekolojik müdahale yapılmış ise </a:t>
            </a:r>
            <a:r>
              <a:rPr lang="tr-TR" dirty="0" err="1"/>
              <a:t>metronidazol</a:t>
            </a:r>
            <a:r>
              <a:rPr lang="tr-TR" dirty="0"/>
              <a:t> 500 mg 2*1, 14 gün yada </a:t>
            </a:r>
            <a:r>
              <a:rPr lang="tr-TR" dirty="0" err="1"/>
              <a:t>klindamisin</a:t>
            </a:r>
            <a:r>
              <a:rPr lang="tr-TR" dirty="0"/>
              <a:t> 450 mg 4*1 eklenebilir</a:t>
            </a:r>
          </a:p>
          <a:p>
            <a:pPr marL="0" indent="0">
              <a:buNone/>
            </a:pPr>
            <a:r>
              <a:rPr lang="tr-TR" dirty="0"/>
              <a:t>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923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94028D9-9C5E-46CD-A9E3-329C90CFC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Partnerin Tedavisi</a:t>
            </a:r>
          </a:p>
          <a:p>
            <a:r>
              <a:rPr lang="tr-TR" dirty="0" err="1"/>
              <a:t>PID’li</a:t>
            </a:r>
            <a:r>
              <a:rPr lang="tr-TR" dirty="0"/>
              <a:t> nedeniyle tedavi edilen hastanın  partneri değerlendirilmeli </a:t>
            </a:r>
            <a:r>
              <a:rPr lang="tr-TR" dirty="0" err="1"/>
              <a:t>reinfeksiyonu</a:t>
            </a:r>
            <a:r>
              <a:rPr lang="tr-TR" dirty="0"/>
              <a:t> önlemek için tedavi edilmeli. C. </a:t>
            </a:r>
            <a:r>
              <a:rPr lang="tr-TR" dirty="0" err="1"/>
              <a:t>Trachomatis</a:t>
            </a:r>
            <a:r>
              <a:rPr lang="tr-TR" dirty="0"/>
              <a:t> ve N </a:t>
            </a:r>
            <a:r>
              <a:rPr lang="tr-TR" dirty="0" err="1"/>
              <a:t>Gonoreye</a:t>
            </a:r>
            <a:r>
              <a:rPr lang="tr-TR" dirty="0"/>
              <a:t> karşı etkili tedavi verilir</a:t>
            </a:r>
          </a:p>
          <a:p>
            <a:r>
              <a:rPr lang="tr-TR" dirty="0" err="1"/>
              <a:t>Seftriakson</a:t>
            </a:r>
            <a:r>
              <a:rPr lang="tr-TR" dirty="0"/>
              <a:t> 250 mg </a:t>
            </a:r>
            <a:r>
              <a:rPr lang="tr-TR" dirty="0" err="1"/>
              <a:t>im+azitromisin</a:t>
            </a:r>
            <a:r>
              <a:rPr lang="tr-TR" dirty="0"/>
              <a:t> 1 gr oral tek doz yada  </a:t>
            </a:r>
            <a:r>
              <a:rPr lang="tr-TR" dirty="0" err="1"/>
              <a:t>doksisiklin</a:t>
            </a:r>
            <a:r>
              <a:rPr lang="tr-TR" dirty="0"/>
              <a:t> 100 mg 2*1 , 7 gün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960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1944 ‘ten 2016’ya kadar PID tedavisiyle ilgili </a:t>
            </a:r>
            <a:r>
              <a:rPr lang="tr-TR" dirty="0" err="1" smtClean="0"/>
              <a:t>randomize</a:t>
            </a:r>
            <a:r>
              <a:rPr lang="tr-TR" dirty="0" smtClean="0"/>
              <a:t> kontrollü çalışmalar alınmış</a:t>
            </a:r>
          </a:p>
          <a:p>
            <a:r>
              <a:rPr lang="tr-TR" dirty="0" smtClean="0"/>
              <a:t>Antibiyotikleri diğer antibiyotiklerle yada </a:t>
            </a:r>
            <a:r>
              <a:rPr lang="tr-TR" dirty="0" err="1" smtClean="0"/>
              <a:t>plasebo</a:t>
            </a:r>
            <a:r>
              <a:rPr lang="tr-TR" dirty="0" smtClean="0"/>
              <a:t> ile karşılaştıran çalışmalar alınmış</a:t>
            </a:r>
          </a:p>
          <a:p>
            <a:r>
              <a:rPr lang="tr-TR" dirty="0" smtClean="0"/>
              <a:t>6348 kadını içeren 37 RCT incelenmiş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92125"/>
            <a:ext cx="5191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    </a:t>
            </a:r>
            <a:r>
              <a:rPr lang="tr-TR" dirty="0" smtClean="0"/>
              <a:t>Bu </a:t>
            </a:r>
            <a:r>
              <a:rPr lang="tr-TR" dirty="0" err="1" smtClean="0"/>
              <a:t>Reviw</a:t>
            </a:r>
            <a:r>
              <a:rPr lang="tr-TR" dirty="0" smtClean="0"/>
              <a:t> ‘de  aşağıdaki </a:t>
            </a:r>
            <a:r>
              <a:rPr lang="tr-TR" dirty="0" err="1" smtClean="0"/>
              <a:t>antiyotikler</a:t>
            </a:r>
            <a:r>
              <a:rPr lang="tr-TR" dirty="0" smtClean="0"/>
              <a:t> karşılaştırıldığında </a:t>
            </a:r>
          </a:p>
          <a:p>
            <a:r>
              <a:rPr lang="tr-TR" dirty="0" err="1" smtClean="0"/>
              <a:t>Azithromycin</a:t>
            </a:r>
            <a:r>
              <a:rPr lang="tr-TR" dirty="0" smtClean="0"/>
              <a:t> </a:t>
            </a:r>
            <a:r>
              <a:rPr lang="tr-TR" dirty="0" err="1" smtClean="0"/>
              <a:t>versus</a:t>
            </a:r>
            <a:r>
              <a:rPr lang="tr-TR" dirty="0" smtClean="0"/>
              <a:t> </a:t>
            </a:r>
            <a:r>
              <a:rPr lang="tr-TR" dirty="0" err="1" smtClean="0"/>
              <a:t>doxycycline</a:t>
            </a:r>
            <a:endParaRPr lang="tr-TR" dirty="0" smtClean="0"/>
          </a:p>
          <a:p>
            <a:r>
              <a:rPr lang="tr-TR" dirty="0" err="1" smtClean="0"/>
              <a:t>Quinolone</a:t>
            </a:r>
            <a:r>
              <a:rPr lang="tr-TR" dirty="0" smtClean="0"/>
              <a:t> </a:t>
            </a:r>
            <a:r>
              <a:rPr lang="tr-TR" dirty="0" err="1" smtClean="0"/>
              <a:t>versus</a:t>
            </a:r>
            <a:r>
              <a:rPr lang="tr-TR" dirty="0" smtClean="0"/>
              <a:t> </a:t>
            </a:r>
            <a:r>
              <a:rPr lang="tr-TR" dirty="0" err="1" smtClean="0"/>
              <a:t>cephalosporin</a:t>
            </a:r>
            <a:endParaRPr lang="tr-TR" dirty="0" smtClean="0"/>
          </a:p>
          <a:p>
            <a:r>
              <a:rPr lang="tr-TR" dirty="0" err="1" smtClean="0"/>
              <a:t>Nitroimidazole</a:t>
            </a:r>
            <a:r>
              <a:rPr lang="tr-TR" dirty="0" smtClean="0"/>
              <a:t> </a:t>
            </a:r>
            <a:r>
              <a:rPr lang="tr-TR" dirty="0" err="1" smtClean="0"/>
              <a:t>versus</a:t>
            </a:r>
            <a:r>
              <a:rPr lang="tr-TR" dirty="0" smtClean="0"/>
              <a:t> no </a:t>
            </a:r>
            <a:r>
              <a:rPr lang="tr-TR" dirty="0" err="1" smtClean="0"/>
              <a:t>use</a:t>
            </a:r>
            <a:r>
              <a:rPr lang="tr-TR" dirty="0" smtClean="0"/>
              <a:t> of </a:t>
            </a:r>
            <a:r>
              <a:rPr lang="tr-TR" dirty="0" err="1" smtClean="0"/>
              <a:t>nitroimidazole</a:t>
            </a:r>
            <a:endParaRPr lang="tr-TR" dirty="0" smtClean="0"/>
          </a:p>
          <a:p>
            <a:r>
              <a:rPr lang="fr-FR" dirty="0" err="1" smtClean="0"/>
              <a:t>Clindamycin</a:t>
            </a:r>
            <a:r>
              <a:rPr lang="fr-FR" dirty="0" smtClean="0"/>
              <a:t> plus </a:t>
            </a:r>
            <a:r>
              <a:rPr lang="fr-FR" dirty="0" err="1" smtClean="0"/>
              <a:t>aminoglycoside</a:t>
            </a:r>
            <a:r>
              <a:rPr lang="fr-FR" dirty="0" smtClean="0"/>
              <a:t> versus quinolone</a:t>
            </a:r>
            <a:endParaRPr lang="tr-TR" dirty="0" smtClean="0"/>
          </a:p>
          <a:p>
            <a:r>
              <a:rPr lang="tr-TR" dirty="0" err="1" smtClean="0"/>
              <a:t>Clindamycin</a:t>
            </a:r>
            <a:r>
              <a:rPr lang="tr-TR" dirty="0" smtClean="0"/>
              <a:t> </a:t>
            </a:r>
            <a:r>
              <a:rPr lang="tr-TR" dirty="0" err="1" smtClean="0"/>
              <a:t>plus</a:t>
            </a:r>
            <a:r>
              <a:rPr lang="tr-TR" dirty="0" smtClean="0"/>
              <a:t> </a:t>
            </a:r>
            <a:r>
              <a:rPr lang="tr-TR" dirty="0" err="1" smtClean="0"/>
              <a:t>aminoglycoside</a:t>
            </a:r>
            <a:r>
              <a:rPr lang="tr-TR" dirty="0" smtClean="0"/>
              <a:t> </a:t>
            </a:r>
            <a:r>
              <a:rPr lang="tr-TR" dirty="0" err="1" smtClean="0"/>
              <a:t>versus</a:t>
            </a:r>
            <a:r>
              <a:rPr lang="tr-TR" dirty="0" smtClean="0"/>
              <a:t> </a:t>
            </a:r>
            <a:r>
              <a:rPr lang="tr-TR" dirty="0" err="1" smtClean="0"/>
              <a:t>cephalosporin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Yukarıdaki antibiyotiklerden hiçbiri diğerinden daha üstün  yada daha güvenli değil </a:t>
            </a:r>
          </a:p>
          <a:p>
            <a:endParaRPr lang="tr-TR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588000"/>
            <a:ext cx="12192000" cy="58477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l"/>
            <a:r>
              <a:rPr lang="en-US" sz="1600"/>
              <a:t>1.2. Comparison 1 Regimens containing macrolides (azithromycin) versus tetracycline (doxycycline), Outcome 2 Sensitivity analysis by risk of bias: effectiveness of cure in mild‐moderate PID.</a:t>
            </a:r>
            <a:endParaRPr lang="en-US" sz="1100"/>
          </a:p>
        </p:txBody>
      </p:sp>
      <p:sp>
        <p:nvSpPr>
          <p:cNvPr id="3" name="TextBox 2"/>
          <p:cNvSpPr txBox="1"/>
          <p:nvPr/>
        </p:nvSpPr>
        <p:spPr>
          <a:xfrm>
            <a:off x="0" y="6223000"/>
            <a:ext cx="12192000" cy="461665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 algn="l"/>
            <a:r>
              <a:rPr lang="en-US" sz="1200"/>
              <a:t>Savaris RF, Fuhrich DG, Duarte RV, Franik S, Ross J. Antibiotic therapy for pelvic inflammatory disease. Cochrane Database of Systematic Reviews 2017, 4. Art. No.: CD010285. DOI: http://dx.doi.org/10.1002/14651858.CD010285.pub2</a:t>
            </a:r>
            <a:endParaRPr lang="en-US" sz="11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334" y="590843"/>
            <a:ext cx="8805333" cy="436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mtClean="0"/>
              <a:t>   PID’nin</a:t>
            </a:r>
            <a:r>
              <a:rPr lang="tr-TR" dirty="0" smtClean="0"/>
              <a:t> uzun dönem komplikasyonları</a:t>
            </a:r>
          </a:p>
          <a:p>
            <a:r>
              <a:rPr lang="tr-TR" dirty="0" err="1" smtClean="0"/>
              <a:t>Rekürren</a:t>
            </a:r>
            <a:r>
              <a:rPr lang="tr-TR" dirty="0" smtClean="0"/>
              <a:t> PID</a:t>
            </a:r>
          </a:p>
          <a:p>
            <a:r>
              <a:rPr lang="tr-TR" dirty="0" err="1" smtClean="0"/>
              <a:t>Hidrosalpenks</a:t>
            </a:r>
            <a:endParaRPr lang="tr-TR" dirty="0" smtClean="0"/>
          </a:p>
          <a:p>
            <a:r>
              <a:rPr lang="tr-TR" dirty="0" smtClean="0"/>
              <a:t>Kronik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r>
              <a:rPr lang="tr-TR" dirty="0" err="1" smtClean="0"/>
              <a:t>İnfertilite</a:t>
            </a:r>
            <a:endParaRPr lang="tr-TR" dirty="0" smtClean="0"/>
          </a:p>
          <a:p>
            <a:r>
              <a:rPr lang="tr-TR" dirty="0" err="1" smtClean="0"/>
              <a:t>Ektopik</a:t>
            </a:r>
            <a:r>
              <a:rPr lang="tr-TR" dirty="0" smtClean="0"/>
              <a:t> gebelik</a:t>
            </a:r>
          </a:p>
          <a:p>
            <a:r>
              <a:rPr lang="tr-TR" dirty="0" err="1" smtClean="0"/>
              <a:t>Over</a:t>
            </a:r>
            <a:r>
              <a:rPr lang="tr-TR" dirty="0" smtClean="0"/>
              <a:t> kanseri riskini arttırır.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4E1C042-EFB1-44CC-A731-724C50CA7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TUBOOVARİAN ABSE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2F7FA67-3AAC-4B39-9E11-72924E734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/>
              <a:t>Tuboovarian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(TOA), </a:t>
            </a:r>
            <a:r>
              <a:rPr lang="tr-TR" dirty="0" err="1"/>
              <a:t>fallop</a:t>
            </a:r>
            <a:r>
              <a:rPr lang="tr-TR" dirty="0"/>
              <a:t> tüpleri, </a:t>
            </a:r>
            <a:r>
              <a:rPr lang="tr-TR" dirty="0" err="1" smtClean="0"/>
              <a:t>overler</a:t>
            </a:r>
            <a:r>
              <a:rPr lang="tr-TR" dirty="0"/>
              <a:t>, mesane ve barsak gibi diğer </a:t>
            </a:r>
            <a:r>
              <a:rPr lang="tr-TR" dirty="0" err="1"/>
              <a:t>pelvik</a:t>
            </a:r>
            <a:r>
              <a:rPr lang="tr-TR" dirty="0"/>
              <a:t> organları içine alan </a:t>
            </a:r>
            <a:r>
              <a:rPr lang="tr-TR" dirty="0" err="1"/>
              <a:t>inflamatuar</a:t>
            </a:r>
            <a:r>
              <a:rPr lang="tr-TR" dirty="0"/>
              <a:t> kitledir </a:t>
            </a:r>
            <a:r>
              <a:rPr lang="tr-TR" sz="1200" dirty="0"/>
              <a:t>(</a:t>
            </a:r>
            <a:r>
              <a:rPr lang="tr-TR" sz="1200" dirty="0" err="1"/>
              <a:t>Granberg</a:t>
            </a:r>
            <a:r>
              <a:rPr lang="tr-TR" sz="1200" dirty="0"/>
              <a:t> S, Best </a:t>
            </a:r>
            <a:r>
              <a:rPr lang="tr-TR" sz="1200" dirty="0" err="1"/>
              <a:t>Pract</a:t>
            </a:r>
            <a:r>
              <a:rPr lang="tr-TR" sz="1200" dirty="0"/>
              <a:t> </a:t>
            </a:r>
            <a:r>
              <a:rPr lang="tr-TR" sz="1200" dirty="0" err="1"/>
              <a:t>Clin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, 2009)</a:t>
            </a:r>
          </a:p>
          <a:p>
            <a:r>
              <a:rPr lang="tr-TR" dirty="0"/>
              <a:t>TOA genellikle </a:t>
            </a:r>
            <a:r>
              <a:rPr lang="tr-TR" dirty="0" err="1"/>
              <a:t>PID’nin</a:t>
            </a:r>
            <a:r>
              <a:rPr lang="tr-TR" dirty="0"/>
              <a:t> komplikasyonu olarak , genç yaşta </a:t>
            </a:r>
            <a:r>
              <a:rPr lang="tr-TR" dirty="0" err="1"/>
              <a:t>sexsüel</a:t>
            </a:r>
            <a:r>
              <a:rPr lang="tr-TR" dirty="0"/>
              <a:t> aktif kadınlarda üst </a:t>
            </a:r>
            <a:r>
              <a:rPr lang="tr-TR" dirty="0" err="1"/>
              <a:t>genital</a:t>
            </a:r>
            <a:r>
              <a:rPr lang="tr-TR" dirty="0"/>
              <a:t> sistem enfeksiyonu sonrası, karşımıza çıkar.</a:t>
            </a:r>
          </a:p>
          <a:p>
            <a:r>
              <a:rPr lang="tr-TR" dirty="0"/>
              <a:t>TOA hayatı tehdit </a:t>
            </a:r>
            <a:r>
              <a:rPr lang="tr-TR" dirty="0" err="1"/>
              <a:t>edn</a:t>
            </a:r>
            <a:r>
              <a:rPr lang="tr-TR" dirty="0"/>
              <a:t> ciddi bir olaydır, agresif medikal ve cerrahi tedavi gerektirir, </a:t>
            </a:r>
            <a:r>
              <a:rPr lang="tr-TR" dirty="0" err="1"/>
              <a:t>rüptür</a:t>
            </a:r>
            <a:r>
              <a:rPr lang="tr-TR" dirty="0"/>
              <a:t> olursa </a:t>
            </a:r>
            <a:r>
              <a:rPr lang="tr-TR" dirty="0" err="1"/>
              <a:t>sepsisle</a:t>
            </a:r>
            <a:r>
              <a:rPr lang="tr-TR" dirty="0"/>
              <a:t> sonuçlanır.</a:t>
            </a:r>
          </a:p>
          <a:p>
            <a:r>
              <a:rPr lang="tr-TR" dirty="0"/>
              <a:t>Modern cerrahi ve geniş spektrumlu </a:t>
            </a:r>
            <a:r>
              <a:rPr lang="tr-TR" dirty="0" err="1"/>
              <a:t>antibiyoterapi</a:t>
            </a:r>
            <a:r>
              <a:rPr lang="tr-TR" dirty="0"/>
              <a:t> öncesi %50 </a:t>
            </a:r>
            <a:r>
              <a:rPr lang="tr-TR" dirty="0" err="1"/>
              <a:t>mortal</a:t>
            </a:r>
            <a:r>
              <a:rPr lang="tr-TR" dirty="0"/>
              <a:t> bir hastalıktı </a:t>
            </a:r>
            <a:r>
              <a:rPr lang="tr-TR" sz="1200" dirty="0"/>
              <a:t>(</a:t>
            </a:r>
            <a:r>
              <a:rPr lang="tr-TR" sz="1200" dirty="0" err="1"/>
              <a:t>Vermeeren</a:t>
            </a:r>
            <a:r>
              <a:rPr lang="tr-TR" sz="1200" dirty="0"/>
              <a:t> J, </a:t>
            </a:r>
            <a:r>
              <a:rPr lang="tr-TR" sz="1200" dirty="0" err="1"/>
              <a:t>Am</a:t>
            </a:r>
            <a:r>
              <a:rPr lang="tr-TR" sz="1200" dirty="0"/>
              <a:t> J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, 1954)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3959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FAA0775-02CF-4C71-98CB-66F3C0F01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    PATOGENEZİ</a:t>
            </a:r>
          </a:p>
          <a:p>
            <a:r>
              <a:rPr lang="tr-TR" dirty="0"/>
              <a:t>Sağlıklı kadınlarda </a:t>
            </a:r>
            <a:r>
              <a:rPr lang="tr-TR" dirty="0" err="1"/>
              <a:t>vaginal</a:t>
            </a:r>
            <a:r>
              <a:rPr lang="tr-TR" dirty="0"/>
              <a:t> flora </a:t>
            </a:r>
            <a:r>
              <a:rPr lang="tr-TR" dirty="0" err="1"/>
              <a:t>patojenik</a:t>
            </a:r>
            <a:r>
              <a:rPr lang="tr-TR" dirty="0"/>
              <a:t> olabilen bakterileri içerir.</a:t>
            </a:r>
          </a:p>
          <a:p>
            <a:r>
              <a:rPr lang="tr-TR" dirty="0"/>
              <a:t>Streptokok, stafilokok, </a:t>
            </a:r>
            <a:r>
              <a:rPr lang="tr-TR" dirty="0" err="1"/>
              <a:t>Enterobakterler</a:t>
            </a:r>
            <a:r>
              <a:rPr lang="tr-TR" dirty="0"/>
              <a:t> (</a:t>
            </a:r>
            <a:r>
              <a:rPr lang="tr-TR" dirty="0" err="1"/>
              <a:t>Klebsiella</a:t>
            </a:r>
            <a:r>
              <a:rPr lang="tr-TR" dirty="0"/>
              <a:t>, E. </a:t>
            </a:r>
            <a:r>
              <a:rPr lang="tr-TR" dirty="0" err="1"/>
              <a:t>Coli,Proteus</a:t>
            </a:r>
            <a:r>
              <a:rPr lang="tr-TR" dirty="0"/>
              <a:t>) ve </a:t>
            </a:r>
            <a:r>
              <a:rPr lang="tr-TR" dirty="0" err="1"/>
              <a:t>Anaeoroplar</a:t>
            </a:r>
            <a:r>
              <a:rPr lang="tr-TR" dirty="0"/>
              <a:t> florada bulunur. Ancak normalde düşük sayılarda bulunurlar.</a:t>
            </a:r>
          </a:p>
          <a:p>
            <a:r>
              <a:rPr lang="tr-TR" dirty="0" err="1"/>
              <a:t>Vaginal</a:t>
            </a:r>
            <a:r>
              <a:rPr lang="tr-TR" dirty="0"/>
              <a:t> </a:t>
            </a:r>
            <a:r>
              <a:rPr lang="tr-TR" dirty="0" err="1"/>
              <a:t>florada;Hidrojen</a:t>
            </a:r>
            <a:r>
              <a:rPr lang="tr-TR" dirty="0"/>
              <a:t> peroksit üreten, </a:t>
            </a:r>
            <a:r>
              <a:rPr lang="tr-TR" dirty="0" err="1"/>
              <a:t>non</a:t>
            </a:r>
            <a:r>
              <a:rPr lang="tr-TR" dirty="0"/>
              <a:t>-patojen </a:t>
            </a:r>
            <a:r>
              <a:rPr lang="tr-TR" dirty="0" err="1"/>
              <a:t>Laktobasiller</a:t>
            </a:r>
            <a:r>
              <a:rPr lang="tr-TR" dirty="0"/>
              <a:t> dominanttır.</a:t>
            </a:r>
          </a:p>
          <a:p>
            <a:r>
              <a:rPr lang="tr-TR" dirty="0"/>
              <a:t> Gebelik, </a:t>
            </a:r>
            <a:r>
              <a:rPr lang="tr-TR" dirty="0" err="1"/>
              <a:t>menstrüel</a:t>
            </a:r>
            <a:r>
              <a:rPr lang="tr-TR" dirty="0"/>
              <a:t> </a:t>
            </a:r>
            <a:r>
              <a:rPr lang="tr-TR" dirty="0" err="1"/>
              <a:t>siklus</a:t>
            </a:r>
            <a:r>
              <a:rPr lang="tr-TR" dirty="0"/>
              <a:t>, </a:t>
            </a:r>
            <a:r>
              <a:rPr lang="tr-TR" dirty="0" err="1"/>
              <a:t>kontraseptif</a:t>
            </a:r>
            <a:r>
              <a:rPr lang="tr-TR" dirty="0"/>
              <a:t> yöntem, seksüel aktivite gibi durumlar floranın değişmesine sebep olur.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949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1374315-13B5-45D0-85EE-7D2EEBEAD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Günümüzde </a:t>
            </a:r>
            <a:r>
              <a:rPr lang="tr-TR" dirty="0" err="1"/>
              <a:t>mortalite</a:t>
            </a:r>
            <a:r>
              <a:rPr lang="tr-TR" dirty="0"/>
              <a:t> oranı </a:t>
            </a:r>
            <a:r>
              <a:rPr lang="tr-TR" dirty="0" err="1"/>
              <a:t>rüptüre</a:t>
            </a:r>
            <a:r>
              <a:rPr lang="tr-TR" dirty="0"/>
              <a:t> değilse sıfır yakındır.</a:t>
            </a:r>
          </a:p>
          <a:p>
            <a:r>
              <a:rPr lang="tr-TR" dirty="0"/>
              <a:t> </a:t>
            </a:r>
            <a:r>
              <a:rPr lang="tr-TR" dirty="0" err="1"/>
              <a:t>Rüptüre</a:t>
            </a:r>
            <a:r>
              <a:rPr lang="tr-TR" dirty="0"/>
              <a:t> olguların  ise </a:t>
            </a:r>
            <a:r>
              <a:rPr lang="tr-TR" dirty="0" err="1"/>
              <a:t>mortalite</a:t>
            </a:r>
            <a:r>
              <a:rPr lang="tr-TR" dirty="0"/>
              <a:t> oranının %1.7 ile%3.7 arasında değiştiği bildirilmekte </a:t>
            </a:r>
            <a:r>
              <a:rPr lang="tr-TR" sz="1200" dirty="0"/>
              <a:t>(</a:t>
            </a:r>
            <a:r>
              <a:rPr lang="tr-TR" sz="1200" dirty="0" err="1"/>
              <a:t>Paik</a:t>
            </a:r>
            <a:r>
              <a:rPr lang="tr-TR" sz="1200" dirty="0"/>
              <a:t> CK, </a:t>
            </a:r>
            <a:r>
              <a:rPr lang="tr-TR" sz="1200" dirty="0" err="1"/>
              <a:t>Obstet</a:t>
            </a:r>
            <a:r>
              <a:rPr lang="tr-TR" sz="1200" dirty="0"/>
              <a:t> Gynecol,2006)</a:t>
            </a:r>
            <a:endParaRPr lang="tr-TR" dirty="0"/>
          </a:p>
          <a:p>
            <a:r>
              <a:rPr lang="tr-TR" dirty="0"/>
              <a:t>Tedavisi geniş spektrumlu </a:t>
            </a:r>
            <a:r>
              <a:rPr lang="tr-TR" dirty="0" err="1"/>
              <a:t>antibiyoterapi</a:t>
            </a:r>
            <a:r>
              <a:rPr lang="tr-TR" dirty="0" smtClean="0"/>
              <a:t>, minimal </a:t>
            </a:r>
            <a:r>
              <a:rPr lang="tr-TR" dirty="0" err="1"/>
              <a:t>invaziv</a:t>
            </a:r>
            <a:r>
              <a:rPr lang="tr-TR" dirty="0"/>
              <a:t> drenaj, </a:t>
            </a:r>
            <a:r>
              <a:rPr lang="tr-TR" dirty="0" err="1"/>
              <a:t>invaziv</a:t>
            </a:r>
            <a:r>
              <a:rPr lang="tr-TR" dirty="0"/>
              <a:t> cerrahi ve bunların kombinasyonlarını içerir.</a:t>
            </a:r>
          </a:p>
        </p:txBody>
      </p:sp>
    </p:spTree>
    <p:extLst>
      <p:ext uri="{BB962C8B-B14F-4D97-AF65-F5344CB8AC3E}">
        <p14:creationId xmlns="" xmlns:p14="http://schemas.microsoft.com/office/powerpoint/2010/main" val="23771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1A72520-C286-4712-B66F-8F6675579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TOA genelde 15-45 yaş arasında görülür</a:t>
            </a:r>
          </a:p>
          <a:p>
            <a:pPr marL="0" indent="0">
              <a:buNone/>
            </a:pPr>
            <a:r>
              <a:rPr lang="tr-TR" dirty="0"/>
              <a:t>Risk faktörleri PID ile aynıdır</a:t>
            </a:r>
          </a:p>
          <a:p>
            <a:pPr marL="0" indent="0">
              <a:buNone/>
            </a:pPr>
            <a:r>
              <a:rPr lang="tr-TR" dirty="0"/>
              <a:t>Çok sık </a:t>
            </a:r>
            <a:r>
              <a:rPr lang="tr-TR" dirty="0" err="1"/>
              <a:t>olmasada</a:t>
            </a:r>
            <a:r>
              <a:rPr lang="tr-TR" dirty="0"/>
              <a:t> IVF için oosit toplanması sonrasında görülebilir</a:t>
            </a:r>
            <a:r>
              <a:rPr lang="tr-TR" sz="1200" dirty="0"/>
              <a:t>(</a:t>
            </a:r>
            <a:r>
              <a:rPr lang="tr-TR" sz="1200" dirty="0" err="1"/>
              <a:t>Varra</a:t>
            </a:r>
            <a:r>
              <a:rPr lang="tr-TR" sz="1200" dirty="0"/>
              <a:t> M, </a:t>
            </a:r>
            <a:r>
              <a:rPr lang="tr-TR" sz="1200" dirty="0" err="1"/>
              <a:t>Clin</a:t>
            </a:r>
            <a:r>
              <a:rPr lang="tr-TR" sz="1200" dirty="0"/>
              <a:t> </a:t>
            </a:r>
            <a:r>
              <a:rPr lang="tr-TR" sz="1200" dirty="0" err="1"/>
              <a:t>Exp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, 2003)</a:t>
            </a:r>
          </a:p>
          <a:p>
            <a:pPr marL="0" indent="0">
              <a:buNone/>
            </a:pPr>
            <a:r>
              <a:rPr lang="tr-TR" dirty="0"/>
              <a:t>Modern IUD ile ilgili risk artışı , seyrek olarak, PID ‘de olduğu gibi ilk 3 hafta içinde olabilir</a:t>
            </a:r>
          </a:p>
          <a:p>
            <a:pPr marL="0" indent="0">
              <a:buNone/>
            </a:pPr>
            <a:r>
              <a:rPr lang="tr-TR" dirty="0"/>
              <a:t>TOA tipik olarak </a:t>
            </a:r>
            <a:r>
              <a:rPr lang="tr-TR" dirty="0" err="1"/>
              <a:t>polimikrobiyal</a:t>
            </a:r>
            <a:r>
              <a:rPr lang="tr-TR" dirty="0"/>
              <a:t> enfeksiyondur</a:t>
            </a:r>
          </a:p>
          <a:p>
            <a:pPr marL="0" indent="0">
              <a:buNone/>
            </a:pPr>
            <a:r>
              <a:rPr lang="tr-TR" dirty="0"/>
              <a:t>E </a:t>
            </a:r>
            <a:r>
              <a:rPr lang="tr-TR" dirty="0" err="1"/>
              <a:t>coli</a:t>
            </a:r>
            <a:r>
              <a:rPr lang="tr-TR" dirty="0"/>
              <a:t>, </a:t>
            </a:r>
            <a:r>
              <a:rPr lang="tr-TR" dirty="0" err="1"/>
              <a:t>aerobic</a:t>
            </a:r>
            <a:r>
              <a:rPr lang="tr-TR" dirty="0"/>
              <a:t> streptokoklar, </a:t>
            </a:r>
            <a:r>
              <a:rPr lang="tr-TR" dirty="0" err="1"/>
              <a:t>bacteroides</a:t>
            </a:r>
            <a:r>
              <a:rPr lang="tr-TR" dirty="0"/>
              <a:t> </a:t>
            </a:r>
            <a:r>
              <a:rPr lang="tr-TR" dirty="0" err="1"/>
              <a:t>fragilis</a:t>
            </a:r>
            <a:r>
              <a:rPr lang="tr-TR" dirty="0"/>
              <a:t> ve </a:t>
            </a:r>
            <a:r>
              <a:rPr lang="tr-TR" dirty="0" err="1"/>
              <a:t>provetella</a:t>
            </a:r>
            <a:r>
              <a:rPr lang="tr-TR" dirty="0"/>
              <a:t> genelde izole edilen bakterilerdir</a:t>
            </a:r>
          </a:p>
        </p:txBody>
      </p:sp>
    </p:spTree>
    <p:extLst>
      <p:ext uri="{BB962C8B-B14F-4D97-AF65-F5344CB8AC3E}">
        <p14:creationId xmlns="" xmlns:p14="http://schemas.microsoft.com/office/powerpoint/2010/main" val="244136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8EC1325-F4F3-42DB-BF52-5E97CAA34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Klinik</a:t>
            </a:r>
          </a:p>
          <a:p>
            <a:r>
              <a:rPr lang="tr-TR" dirty="0"/>
              <a:t>TOA, </a:t>
            </a:r>
            <a:r>
              <a:rPr lang="tr-TR" dirty="0" err="1"/>
              <a:t>PID’nin</a:t>
            </a:r>
            <a:r>
              <a:rPr lang="tr-TR" dirty="0"/>
              <a:t> komplikasyonudur ve klasik </a:t>
            </a:r>
            <a:r>
              <a:rPr lang="tr-TR" dirty="0" err="1"/>
              <a:t>prezentasyonu</a:t>
            </a:r>
            <a:r>
              <a:rPr lang="tr-TR" dirty="0"/>
              <a:t> PID ile aynıdır (akut alt abdomen ağrısı, ateş, </a:t>
            </a:r>
            <a:r>
              <a:rPr lang="tr-TR" dirty="0" err="1"/>
              <a:t>vaginal</a:t>
            </a:r>
            <a:r>
              <a:rPr lang="tr-TR" dirty="0"/>
              <a:t> akıntı)</a:t>
            </a:r>
          </a:p>
          <a:p>
            <a:r>
              <a:rPr lang="tr-TR" dirty="0"/>
              <a:t>Ancak ateş hastaların %40’ı </a:t>
            </a:r>
            <a:r>
              <a:rPr lang="tr-TR" dirty="0" err="1"/>
              <a:t>afebril</a:t>
            </a:r>
            <a:r>
              <a:rPr lang="tr-TR" dirty="0"/>
              <a:t> olabilir, %25’inde kronik ağrı olabilir,%23’ünde WBC normal olabilir </a:t>
            </a:r>
            <a:r>
              <a:rPr lang="tr-TR" sz="1200" dirty="0"/>
              <a:t>(</a:t>
            </a:r>
            <a:r>
              <a:rPr lang="tr-TR" sz="1200" dirty="0" err="1"/>
              <a:t>Landers</a:t>
            </a:r>
            <a:r>
              <a:rPr lang="tr-TR" sz="1200" dirty="0"/>
              <a:t> </a:t>
            </a:r>
            <a:r>
              <a:rPr lang="tr-TR" sz="1200" dirty="0" err="1"/>
              <a:t>DV,Rev</a:t>
            </a:r>
            <a:r>
              <a:rPr lang="tr-TR" sz="1200" dirty="0"/>
              <a:t> </a:t>
            </a:r>
            <a:r>
              <a:rPr lang="tr-TR" sz="1200" dirty="0" err="1"/>
              <a:t>Infect</a:t>
            </a:r>
            <a:r>
              <a:rPr lang="tr-TR" sz="1200" dirty="0"/>
              <a:t> Dis,1983)</a:t>
            </a:r>
          </a:p>
          <a:p>
            <a:r>
              <a:rPr lang="tr-TR" dirty="0" err="1"/>
              <a:t>Rüptüre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TOA ise akut ağrı ve </a:t>
            </a:r>
            <a:r>
              <a:rPr lang="tr-TR" dirty="0" err="1"/>
              <a:t>sepsis</a:t>
            </a:r>
            <a:r>
              <a:rPr lang="tr-TR" dirty="0"/>
              <a:t> ile </a:t>
            </a:r>
            <a:r>
              <a:rPr lang="tr-TR" dirty="0" err="1"/>
              <a:t>prezente</a:t>
            </a:r>
            <a:r>
              <a:rPr lang="tr-TR" dirty="0"/>
              <a:t> olur ve </a:t>
            </a:r>
            <a:r>
              <a:rPr lang="tr-TR" dirty="0" err="1"/>
              <a:t>rüptür</a:t>
            </a:r>
            <a:r>
              <a:rPr lang="tr-TR" dirty="0"/>
              <a:t> var ise acil cerrahi müdahale düşünülmelidir.</a:t>
            </a:r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endParaRPr lang="tr-TR" sz="1200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2497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426078C-3F49-4F5C-A115-76A366234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TOA </a:t>
            </a:r>
            <a:r>
              <a:rPr lang="tr-TR" dirty="0"/>
              <a:t>‘de Görüntüleme Yöntemleri</a:t>
            </a:r>
          </a:p>
          <a:p>
            <a:r>
              <a:rPr lang="tr-TR" dirty="0"/>
              <a:t>Ultrasonografi ilk seçilecek yöntemdir. TOA, tipik olarak </a:t>
            </a:r>
            <a:r>
              <a:rPr lang="tr-TR" dirty="0" err="1"/>
              <a:t>komplex</a:t>
            </a:r>
            <a:r>
              <a:rPr lang="tr-TR" dirty="0"/>
              <a:t> </a:t>
            </a:r>
            <a:r>
              <a:rPr lang="tr-TR" dirty="0" err="1"/>
              <a:t>multilokuler</a:t>
            </a:r>
            <a:r>
              <a:rPr lang="tr-TR" dirty="0"/>
              <a:t> kitle olarak </a:t>
            </a:r>
            <a:r>
              <a:rPr lang="tr-TR" dirty="0" smtClean="0"/>
              <a:t>görülür.</a:t>
            </a:r>
            <a:endParaRPr lang="tr-TR" dirty="0"/>
          </a:p>
          <a:p>
            <a:r>
              <a:rPr lang="tr-TR" dirty="0" err="1"/>
              <a:t>Apendisit</a:t>
            </a:r>
            <a:r>
              <a:rPr lang="tr-TR" dirty="0"/>
              <a:t> gibi </a:t>
            </a:r>
            <a:r>
              <a:rPr lang="tr-TR" dirty="0" err="1"/>
              <a:t>barsakla</a:t>
            </a:r>
            <a:r>
              <a:rPr lang="tr-TR" dirty="0"/>
              <a:t> ilgili durumlar dışlanamadığında CT tercih edilir.</a:t>
            </a:r>
          </a:p>
          <a:p>
            <a:r>
              <a:rPr lang="tr-TR" dirty="0" err="1"/>
              <a:t>CT’nin</a:t>
            </a:r>
            <a:r>
              <a:rPr lang="tr-TR" dirty="0"/>
              <a:t> </a:t>
            </a:r>
            <a:r>
              <a:rPr lang="tr-TR" dirty="0" err="1"/>
              <a:t>sensitivitesi</a:t>
            </a:r>
            <a:r>
              <a:rPr lang="tr-TR" dirty="0"/>
              <a:t> (%78 </a:t>
            </a:r>
            <a:r>
              <a:rPr lang="tr-TR" dirty="0" err="1"/>
              <a:t>to</a:t>
            </a:r>
            <a:r>
              <a:rPr lang="tr-TR" dirty="0"/>
              <a:t> %100) </a:t>
            </a:r>
            <a:r>
              <a:rPr lang="tr-TR" dirty="0" err="1"/>
              <a:t>USG’den</a:t>
            </a:r>
            <a:r>
              <a:rPr lang="tr-TR" dirty="0"/>
              <a:t> (%75 </a:t>
            </a:r>
            <a:r>
              <a:rPr lang="tr-TR" dirty="0" err="1"/>
              <a:t>to</a:t>
            </a:r>
            <a:r>
              <a:rPr lang="tr-TR" dirty="0"/>
              <a:t> %82) biraz yüksektir ancak pahalıdır ve hasta </a:t>
            </a:r>
            <a:r>
              <a:rPr lang="tr-TR" dirty="0" err="1"/>
              <a:t>radyosyon</a:t>
            </a:r>
            <a:r>
              <a:rPr lang="tr-TR" dirty="0"/>
              <a:t> alır </a:t>
            </a:r>
            <a:r>
              <a:rPr lang="tr-TR" sz="1200" dirty="0"/>
              <a:t>(</a:t>
            </a:r>
            <a:r>
              <a:rPr lang="tr-TR" sz="1200" dirty="0" err="1"/>
              <a:t>Lareu</a:t>
            </a:r>
            <a:r>
              <a:rPr lang="tr-TR" sz="1200" dirty="0"/>
              <a:t> </a:t>
            </a:r>
            <a:r>
              <a:rPr lang="tr-TR" sz="1200" dirty="0" err="1"/>
              <a:t>Sm</a:t>
            </a:r>
            <a:r>
              <a:rPr lang="tr-TR" sz="1200" dirty="0"/>
              <a:t>, </a:t>
            </a:r>
            <a:r>
              <a:rPr lang="tr-TR" sz="1200" dirty="0" err="1"/>
              <a:t>Infect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 </a:t>
            </a:r>
            <a:r>
              <a:rPr lang="tr-TR" sz="1200" dirty="0" err="1"/>
              <a:t>clin</a:t>
            </a:r>
            <a:r>
              <a:rPr lang="tr-TR" sz="1200" dirty="0"/>
              <a:t> North Am,2008)  </a:t>
            </a:r>
          </a:p>
        </p:txBody>
      </p:sp>
    </p:spTree>
    <p:extLst>
      <p:ext uri="{BB962C8B-B14F-4D97-AF65-F5344CB8AC3E}">
        <p14:creationId xmlns="" xmlns:p14="http://schemas.microsoft.com/office/powerpoint/2010/main" val="40091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9138" y="984738"/>
            <a:ext cx="6583679" cy="434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6EF5733-8713-4D76-90B0-EC17D1904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Ayırıcı Tanı</a:t>
            </a:r>
          </a:p>
          <a:p>
            <a:r>
              <a:rPr lang="tr-TR" dirty="0"/>
              <a:t>PID, </a:t>
            </a:r>
            <a:r>
              <a:rPr lang="tr-TR" dirty="0" err="1"/>
              <a:t>Ovarian</a:t>
            </a:r>
            <a:r>
              <a:rPr lang="tr-TR" dirty="0"/>
              <a:t> kitle, </a:t>
            </a:r>
            <a:r>
              <a:rPr lang="tr-TR" dirty="0" err="1"/>
              <a:t>rüptüre</a:t>
            </a:r>
            <a:r>
              <a:rPr lang="tr-TR" dirty="0"/>
              <a:t> 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kisti,torsiyon,dejenere</a:t>
            </a:r>
            <a:r>
              <a:rPr lang="tr-TR" dirty="0"/>
              <a:t> </a:t>
            </a:r>
            <a:r>
              <a:rPr lang="tr-TR" dirty="0" err="1"/>
              <a:t>myom,ektopik</a:t>
            </a:r>
            <a:r>
              <a:rPr lang="tr-TR" dirty="0"/>
              <a:t> gebelik, septik </a:t>
            </a:r>
            <a:r>
              <a:rPr lang="tr-TR" dirty="0" err="1"/>
              <a:t>abortus</a:t>
            </a:r>
            <a:endParaRPr lang="tr-TR" dirty="0"/>
          </a:p>
          <a:p>
            <a:r>
              <a:rPr lang="tr-TR" dirty="0" err="1"/>
              <a:t>Gastrointestinal</a:t>
            </a:r>
            <a:r>
              <a:rPr lang="tr-TR" dirty="0"/>
              <a:t> kaynaklı; </a:t>
            </a:r>
            <a:r>
              <a:rPr lang="tr-TR" dirty="0" err="1"/>
              <a:t>apendisit,gastroenterit</a:t>
            </a:r>
            <a:r>
              <a:rPr lang="tr-TR" dirty="0"/>
              <a:t>, </a:t>
            </a:r>
            <a:r>
              <a:rPr lang="tr-TR" dirty="0" err="1"/>
              <a:t>inflamatuar</a:t>
            </a:r>
            <a:r>
              <a:rPr lang="tr-TR" dirty="0"/>
              <a:t> barsak hastalığı, </a:t>
            </a:r>
            <a:r>
              <a:rPr lang="tr-TR" dirty="0" err="1"/>
              <a:t>irritabl</a:t>
            </a:r>
            <a:r>
              <a:rPr lang="tr-TR" dirty="0"/>
              <a:t> barsak </a:t>
            </a:r>
            <a:r>
              <a:rPr lang="tr-TR" dirty="0" err="1"/>
              <a:t>sendromu,divertikülit,kolesistit,konstipasyon</a:t>
            </a:r>
            <a:endParaRPr lang="tr-TR" dirty="0"/>
          </a:p>
          <a:p>
            <a:r>
              <a:rPr lang="tr-TR" dirty="0" err="1"/>
              <a:t>Postmenapozal</a:t>
            </a:r>
            <a:r>
              <a:rPr lang="tr-TR" dirty="0"/>
              <a:t> hastalarda TOA,  </a:t>
            </a:r>
            <a:r>
              <a:rPr lang="tr-TR" dirty="0" err="1"/>
              <a:t>PID’den</a:t>
            </a:r>
            <a:r>
              <a:rPr lang="tr-TR" dirty="0"/>
              <a:t> daha çok jinekolojik </a:t>
            </a:r>
            <a:r>
              <a:rPr lang="tr-TR" dirty="0" err="1"/>
              <a:t>malignensi</a:t>
            </a:r>
            <a:r>
              <a:rPr lang="tr-TR" dirty="0"/>
              <a:t> yada </a:t>
            </a:r>
            <a:r>
              <a:rPr lang="tr-TR" dirty="0" err="1"/>
              <a:t>divertikülit</a:t>
            </a:r>
            <a:r>
              <a:rPr lang="tr-TR" dirty="0"/>
              <a:t> gibi durumlarla ilgili olabilir </a:t>
            </a:r>
            <a:r>
              <a:rPr lang="tr-TR" sz="1200" dirty="0"/>
              <a:t>(Jackson </a:t>
            </a:r>
            <a:r>
              <a:rPr lang="tr-TR" sz="1200" dirty="0" err="1"/>
              <a:t>SL,Infect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Gynecol,1999)</a:t>
            </a:r>
          </a:p>
        </p:txBody>
      </p:sp>
    </p:spTree>
    <p:extLst>
      <p:ext uri="{BB962C8B-B14F-4D97-AF65-F5344CB8AC3E}">
        <p14:creationId xmlns="" xmlns:p14="http://schemas.microsoft.com/office/powerpoint/2010/main" val="148183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4B0BD9E-948F-482B-A9F0-2CB77B2CD1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Tedavi</a:t>
            </a:r>
          </a:p>
          <a:p>
            <a:r>
              <a:rPr lang="tr-TR" dirty="0"/>
              <a:t> </a:t>
            </a:r>
            <a:r>
              <a:rPr lang="tr-TR" dirty="0" err="1"/>
              <a:t>Antibiyoterapi</a:t>
            </a:r>
            <a:r>
              <a:rPr lang="tr-TR" dirty="0"/>
              <a:t>;</a:t>
            </a:r>
          </a:p>
          <a:p>
            <a:r>
              <a:rPr lang="tr-TR" dirty="0" err="1"/>
              <a:t>Hemodinamik</a:t>
            </a:r>
            <a:r>
              <a:rPr lang="tr-TR" dirty="0"/>
              <a:t> olarak stabil hasta,</a:t>
            </a:r>
          </a:p>
          <a:p>
            <a:r>
              <a:rPr lang="tr-TR" dirty="0"/>
              <a:t>9 cm den küçük </a:t>
            </a:r>
            <a:r>
              <a:rPr lang="tr-TR" dirty="0" err="1"/>
              <a:t>abse</a:t>
            </a:r>
            <a:r>
              <a:rPr lang="tr-TR" dirty="0"/>
              <a:t>,</a:t>
            </a:r>
          </a:p>
          <a:p>
            <a:r>
              <a:rPr lang="tr-TR" dirty="0"/>
              <a:t>Antibiyotik tedavisine yeterli cevap</a:t>
            </a:r>
          </a:p>
          <a:p>
            <a:r>
              <a:rPr lang="tr-TR" dirty="0" err="1"/>
              <a:t>Premenapozal</a:t>
            </a:r>
            <a:r>
              <a:rPr lang="tr-TR" dirty="0"/>
              <a:t> hasta varlığında tek başına antibiyotik tedavisi uygulanabilir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107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581C69B-2BDB-421D-9E27-7EFBF27F8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9311"/>
            <a:ext cx="10515600" cy="46576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  Antibiyotik rejimi</a:t>
            </a:r>
          </a:p>
          <a:p>
            <a:r>
              <a:rPr lang="tr-TR" dirty="0"/>
              <a:t>Antibiyotik seçimi </a:t>
            </a:r>
            <a:r>
              <a:rPr lang="tr-TR" dirty="0" err="1"/>
              <a:t>PID’de</a:t>
            </a:r>
            <a:r>
              <a:rPr lang="tr-TR" dirty="0"/>
              <a:t> olduğu gibidir</a:t>
            </a:r>
          </a:p>
          <a:p>
            <a:r>
              <a:rPr lang="tr-TR" dirty="0" err="1"/>
              <a:t>Cefoxitin</a:t>
            </a:r>
            <a:r>
              <a:rPr lang="tr-TR" dirty="0"/>
              <a:t>/</a:t>
            </a:r>
            <a:r>
              <a:rPr lang="tr-TR" dirty="0" err="1"/>
              <a:t>cefotetan</a:t>
            </a:r>
            <a:r>
              <a:rPr lang="tr-TR" dirty="0"/>
              <a:t>+ </a:t>
            </a:r>
            <a:r>
              <a:rPr lang="tr-TR" dirty="0" err="1"/>
              <a:t>doxycycline</a:t>
            </a:r>
            <a:endParaRPr lang="tr-TR" dirty="0"/>
          </a:p>
          <a:p>
            <a:r>
              <a:rPr lang="tr-TR" dirty="0" err="1"/>
              <a:t>Klindamisin+gentamisin</a:t>
            </a:r>
            <a:endParaRPr lang="tr-TR" dirty="0"/>
          </a:p>
          <a:p>
            <a:r>
              <a:rPr lang="tr-TR" dirty="0" err="1"/>
              <a:t>Ampisilin+klindamisin+gentamisin</a:t>
            </a:r>
            <a:endParaRPr lang="tr-TR" dirty="0"/>
          </a:p>
          <a:p>
            <a:r>
              <a:rPr lang="tr-TR" dirty="0" err="1"/>
              <a:t>Ampisilin-sulbaktam+doksisiklin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           </a:t>
            </a:r>
            <a:r>
              <a:rPr lang="tr-TR" sz="1200" dirty="0" err="1"/>
              <a:t>Wiesenfeld</a:t>
            </a:r>
            <a:r>
              <a:rPr lang="tr-TR" sz="1200" dirty="0"/>
              <a:t> HC, </a:t>
            </a:r>
            <a:r>
              <a:rPr lang="tr-TR" sz="1200" dirty="0" err="1"/>
              <a:t>clin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Gynecol,1993</a:t>
            </a:r>
          </a:p>
          <a:p>
            <a:pPr marL="0" indent="0">
              <a:buNone/>
            </a:pPr>
            <a:r>
              <a:rPr lang="tr-TR" dirty="0"/>
              <a:t>Yukarıdaki standart rejimlere ek olarak </a:t>
            </a:r>
          </a:p>
          <a:p>
            <a:pPr marL="0" indent="0">
              <a:buNone/>
            </a:pPr>
            <a:r>
              <a:rPr lang="tr-TR" dirty="0" err="1"/>
              <a:t>Ertapenem</a:t>
            </a:r>
            <a:r>
              <a:rPr lang="tr-TR" dirty="0"/>
              <a:t> 1gr 1*1 yada </a:t>
            </a:r>
            <a:r>
              <a:rPr lang="tr-TR" dirty="0" err="1"/>
              <a:t>piperasilin-tazobactam</a:t>
            </a:r>
            <a:r>
              <a:rPr lang="tr-TR" dirty="0"/>
              <a:t> 3.375 gr4*1 uygulanabilir </a:t>
            </a:r>
            <a:r>
              <a:rPr lang="tr-TR" sz="1200" dirty="0"/>
              <a:t>(An MM, </a:t>
            </a:r>
            <a:r>
              <a:rPr lang="tr-TR" sz="1200" dirty="0" err="1"/>
              <a:t>BMc</a:t>
            </a:r>
            <a:r>
              <a:rPr lang="tr-TR" sz="1200" dirty="0"/>
              <a:t> </a:t>
            </a:r>
            <a:r>
              <a:rPr lang="tr-TR" sz="1200" dirty="0" err="1"/>
              <a:t>ınfect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 2009)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sz="1200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1285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94C0B9B-29C1-4A2B-BD17-946E8C254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7108"/>
            <a:ext cx="10515600" cy="50362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err="1"/>
              <a:t>Antibiyoterapinin</a:t>
            </a:r>
            <a:r>
              <a:rPr lang="tr-TR" dirty="0"/>
              <a:t> süresi</a:t>
            </a:r>
          </a:p>
          <a:p>
            <a:pPr marL="0" indent="0">
              <a:buNone/>
            </a:pPr>
            <a:r>
              <a:rPr lang="tr-TR" dirty="0"/>
              <a:t>Kesin bir sınır olmamakla beraber en az 2 hafta devam edilmesi  önerilir</a:t>
            </a:r>
            <a:r>
              <a:rPr lang="tr-TR" sz="1300" dirty="0"/>
              <a:t>(</a:t>
            </a:r>
            <a:r>
              <a:rPr lang="tr-TR" sz="1300" dirty="0" err="1"/>
              <a:t>Workowski</a:t>
            </a:r>
            <a:r>
              <a:rPr lang="tr-TR" sz="1300" dirty="0"/>
              <a:t> </a:t>
            </a:r>
            <a:r>
              <a:rPr lang="tr-TR" sz="1300" dirty="0" err="1"/>
              <a:t>Ka,MMWR</a:t>
            </a:r>
            <a:r>
              <a:rPr lang="tr-TR" sz="1300" dirty="0"/>
              <a:t> </a:t>
            </a:r>
            <a:r>
              <a:rPr lang="tr-TR" sz="1300" dirty="0" err="1"/>
              <a:t>Recomm</a:t>
            </a:r>
            <a:r>
              <a:rPr lang="tr-TR" sz="1300" dirty="0"/>
              <a:t> </a:t>
            </a:r>
            <a:r>
              <a:rPr lang="tr-TR" sz="1300" dirty="0" err="1"/>
              <a:t>rep</a:t>
            </a:r>
            <a:r>
              <a:rPr lang="tr-TR" sz="1300" dirty="0"/>
              <a:t> 2015)   </a:t>
            </a:r>
          </a:p>
          <a:p>
            <a:pPr marL="0" indent="0">
              <a:buNone/>
            </a:pPr>
            <a:r>
              <a:rPr lang="tr-TR" dirty="0"/>
              <a:t>Yada </a:t>
            </a:r>
            <a:r>
              <a:rPr lang="tr-TR" dirty="0" err="1"/>
              <a:t>abse</a:t>
            </a:r>
            <a:r>
              <a:rPr lang="tr-TR" dirty="0"/>
              <a:t> kaybolana kadar devam edilmesi önerilir. </a:t>
            </a:r>
          </a:p>
          <a:p>
            <a:pPr marL="0" indent="0">
              <a:buNone/>
            </a:pPr>
            <a:r>
              <a:rPr lang="tr-TR" dirty="0"/>
              <a:t>Klinik iyileşme gözlendiğinde  hasta oral tedaviyi </a:t>
            </a:r>
            <a:r>
              <a:rPr lang="tr-TR" dirty="0" err="1"/>
              <a:t>tolore</a:t>
            </a:r>
            <a:r>
              <a:rPr lang="tr-TR" dirty="0"/>
              <a:t> edebilecekse ve uyumlu ise ayaktan tedaviye geçilebilir</a:t>
            </a:r>
          </a:p>
          <a:p>
            <a:pPr marL="0" indent="0">
              <a:buNone/>
            </a:pPr>
            <a:r>
              <a:rPr lang="tr-TR" dirty="0" err="1"/>
              <a:t>Levofloksasin+metrodinazol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Ofloksasin</a:t>
            </a:r>
            <a:r>
              <a:rPr lang="tr-TR" dirty="0"/>
              <a:t>+ </a:t>
            </a:r>
            <a:r>
              <a:rPr lang="tr-TR" dirty="0" err="1"/>
              <a:t>metronidazol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Amoksilin-klavulonat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Klindamisin</a:t>
            </a:r>
            <a:r>
              <a:rPr lang="tr-TR" dirty="0"/>
              <a:t>+ </a:t>
            </a:r>
            <a:r>
              <a:rPr lang="tr-TR" dirty="0" err="1"/>
              <a:t>doksisiklin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Metronidazol</a:t>
            </a:r>
            <a:r>
              <a:rPr lang="tr-TR" dirty="0"/>
              <a:t>+ </a:t>
            </a:r>
            <a:r>
              <a:rPr lang="tr-TR" dirty="0" err="1"/>
              <a:t>doksisiklin</a:t>
            </a:r>
            <a:endParaRPr lang="tr-TR" dirty="0"/>
          </a:p>
          <a:p>
            <a:pPr marL="0" indent="0">
              <a:buNone/>
            </a:pPr>
            <a:r>
              <a:rPr lang="tr-TR" sz="1300" dirty="0"/>
              <a:t>(</a:t>
            </a:r>
            <a:r>
              <a:rPr lang="tr-TR" sz="1300" dirty="0" err="1"/>
              <a:t>Workowski</a:t>
            </a:r>
            <a:r>
              <a:rPr lang="tr-TR" sz="1300" dirty="0"/>
              <a:t> </a:t>
            </a:r>
            <a:r>
              <a:rPr lang="tr-TR" sz="1300" dirty="0" err="1"/>
              <a:t>Ka</a:t>
            </a:r>
            <a:r>
              <a:rPr lang="tr-TR" sz="1300" dirty="0"/>
              <a:t>, </a:t>
            </a:r>
            <a:r>
              <a:rPr lang="tr-TR" sz="1300" dirty="0" err="1"/>
              <a:t>Sexually</a:t>
            </a:r>
            <a:r>
              <a:rPr lang="tr-TR" sz="1300" dirty="0"/>
              <a:t> </a:t>
            </a:r>
            <a:r>
              <a:rPr lang="tr-TR" sz="1300" dirty="0" err="1"/>
              <a:t>transmitted</a:t>
            </a:r>
            <a:r>
              <a:rPr lang="tr-TR" sz="1300" dirty="0"/>
              <a:t> </a:t>
            </a:r>
            <a:r>
              <a:rPr lang="tr-TR" sz="1300" dirty="0" err="1"/>
              <a:t>disease</a:t>
            </a:r>
            <a:r>
              <a:rPr lang="tr-TR" sz="1300" dirty="0"/>
              <a:t> </a:t>
            </a:r>
            <a:r>
              <a:rPr lang="tr-TR" sz="1300" dirty="0" err="1"/>
              <a:t>treatment</a:t>
            </a:r>
            <a:r>
              <a:rPr lang="tr-TR" sz="1300" dirty="0"/>
              <a:t> guidelines,2015)</a:t>
            </a:r>
          </a:p>
          <a:p>
            <a:pPr marL="0" indent="0">
              <a:buNone/>
            </a:pPr>
            <a:r>
              <a:rPr lang="tr-TR" sz="1300" dirty="0"/>
              <a:t>    </a:t>
            </a:r>
          </a:p>
        </p:txBody>
      </p:sp>
    </p:spTree>
    <p:extLst>
      <p:ext uri="{BB962C8B-B14F-4D97-AF65-F5344CB8AC3E}">
        <p14:creationId xmlns="" xmlns:p14="http://schemas.microsoft.com/office/powerpoint/2010/main" val="387698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0BE9F6A2-7F73-497F-99D1-9D9E4EF59A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5932" y="2435653"/>
            <a:ext cx="7840136" cy="33043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25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E20A7B1-018A-4C32-867E-ADC0FD97E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Normal </a:t>
            </a:r>
            <a:r>
              <a:rPr lang="tr-TR" dirty="0" err="1"/>
              <a:t>endoservikal</a:t>
            </a:r>
            <a:r>
              <a:rPr lang="tr-TR" dirty="0"/>
              <a:t> kanal , steril olan üst </a:t>
            </a:r>
            <a:r>
              <a:rPr lang="tr-TR" dirty="0" err="1"/>
              <a:t>genital</a:t>
            </a:r>
            <a:r>
              <a:rPr lang="tr-TR" dirty="0"/>
              <a:t> sistemi  </a:t>
            </a:r>
            <a:r>
              <a:rPr lang="tr-TR" dirty="0" err="1"/>
              <a:t>vaginal</a:t>
            </a:r>
            <a:r>
              <a:rPr lang="tr-TR" dirty="0"/>
              <a:t> ekosistemden koruyan </a:t>
            </a:r>
            <a:r>
              <a:rPr lang="tr-TR" dirty="0" err="1"/>
              <a:t>barierdir</a:t>
            </a:r>
            <a:r>
              <a:rPr lang="tr-TR" dirty="0"/>
              <a:t>.</a:t>
            </a:r>
          </a:p>
          <a:p>
            <a:r>
              <a:rPr lang="tr-TR" dirty="0"/>
              <a:t>Seksüel geçişli patojenlerle </a:t>
            </a:r>
            <a:r>
              <a:rPr lang="tr-TR" dirty="0" err="1"/>
              <a:t>endoservikal</a:t>
            </a:r>
            <a:r>
              <a:rPr lang="tr-TR" dirty="0"/>
              <a:t> kanal </a:t>
            </a:r>
            <a:r>
              <a:rPr lang="tr-TR" dirty="0" err="1"/>
              <a:t>infeksiyonu</a:t>
            </a:r>
            <a:r>
              <a:rPr lang="tr-TR" dirty="0"/>
              <a:t> bu bariyerin bozulmasına neden olur.</a:t>
            </a:r>
          </a:p>
          <a:p>
            <a:r>
              <a:rPr lang="tr-TR" dirty="0"/>
              <a:t>Bu </a:t>
            </a:r>
            <a:r>
              <a:rPr lang="tr-TR" dirty="0" err="1"/>
              <a:t>barierin</a:t>
            </a:r>
            <a:r>
              <a:rPr lang="tr-TR" dirty="0"/>
              <a:t> bozulmasıyla </a:t>
            </a:r>
            <a:r>
              <a:rPr lang="tr-TR" dirty="0" err="1"/>
              <a:t>vaginal</a:t>
            </a:r>
            <a:r>
              <a:rPr lang="tr-TR" dirty="0"/>
              <a:t> bakteriler üst </a:t>
            </a:r>
            <a:r>
              <a:rPr lang="tr-TR" dirty="0" err="1"/>
              <a:t>genital</a:t>
            </a:r>
            <a:r>
              <a:rPr lang="tr-TR" dirty="0"/>
              <a:t> sisteme ulaşıp </a:t>
            </a:r>
            <a:r>
              <a:rPr lang="tr-TR" dirty="0" err="1"/>
              <a:t>endometriumu</a:t>
            </a:r>
            <a:r>
              <a:rPr lang="tr-TR" dirty="0"/>
              <a:t>, </a:t>
            </a:r>
            <a:r>
              <a:rPr lang="tr-TR" dirty="0" err="1"/>
              <a:t>endosalpenksi</a:t>
            </a:r>
            <a:r>
              <a:rPr lang="tr-TR" dirty="0"/>
              <a:t>, </a:t>
            </a:r>
            <a:r>
              <a:rPr lang="tr-TR" dirty="0" err="1"/>
              <a:t>over</a:t>
            </a:r>
            <a:r>
              <a:rPr lang="tr-TR" dirty="0"/>
              <a:t> korteksini, </a:t>
            </a:r>
            <a:r>
              <a:rPr lang="tr-TR" dirty="0" err="1"/>
              <a:t>pelvik</a:t>
            </a:r>
            <a:r>
              <a:rPr lang="tr-TR" dirty="0"/>
              <a:t> periton gibi yapıları </a:t>
            </a:r>
            <a:r>
              <a:rPr lang="tr-TR" dirty="0" err="1"/>
              <a:t>enfekte</a:t>
            </a:r>
            <a:r>
              <a:rPr lang="tr-TR" dirty="0"/>
              <a:t> ederek PID oluşumuna sebep olur.</a:t>
            </a:r>
          </a:p>
        </p:txBody>
      </p:sp>
    </p:spTree>
    <p:extLst>
      <p:ext uri="{BB962C8B-B14F-4D97-AF65-F5344CB8AC3E}">
        <p14:creationId xmlns="" xmlns:p14="http://schemas.microsoft.com/office/powerpoint/2010/main" val="209592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EF632B1-ABDF-442F-8277-A46076E43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dirty="0"/>
              <a:t>   Minimal </a:t>
            </a:r>
            <a:r>
              <a:rPr lang="tr-TR" dirty="0" err="1"/>
              <a:t>İnvaziv</a:t>
            </a:r>
            <a:r>
              <a:rPr lang="tr-TR" dirty="0"/>
              <a:t> Drenaj</a:t>
            </a:r>
          </a:p>
          <a:p>
            <a:r>
              <a:rPr lang="tr-TR" dirty="0"/>
              <a:t>CT yada ultrason eşliğinde drenaj  ile hastaların  yaklaşık %74’ünde cerrahiye gerek kalmadan  tedavi sağlanabilir </a:t>
            </a:r>
            <a:r>
              <a:rPr lang="tr-TR" sz="1200" dirty="0"/>
              <a:t>(</a:t>
            </a:r>
            <a:r>
              <a:rPr lang="tr-TR" sz="1200" dirty="0" err="1"/>
              <a:t>Levenson</a:t>
            </a:r>
            <a:r>
              <a:rPr lang="tr-TR" sz="1200" dirty="0"/>
              <a:t> </a:t>
            </a:r>
            <a:r>
              <a:rPr lang="tr-TR" sz="1200" dirty="0" err="1"/>
              <a:t>Rb,J</a:t>
            </a:r>
            <a:r>
              <a:rPr lang="tr-TR" sz="1200" dirty="0"/>
              <a:t> </a:t>
            </a:r>
            <a:r>
              <a:rPr lang="tr-TR" sz="1200" dirty="0" err="1"/>
              <a:t>Vasc</a:t>
            </a:r>
            <a:r>
              <a:rPr lang="tr-TR" sz="1200" dirty="0"/>
              <a:t> </a:t>
            </a:r>
            <a:r>
              <a:rPr lang="tr-TR" sz="1200" dirty="0" err="1"/>
              <a:t>Interv</a:t>
            </a:r>
            <a:r>
              <a:rPr lang="tr-TR" sz="1200" dirty="0"/>
              <a:t> </a:t>
            </a:r>
            <a:r>
              <a:rPr lang="tr-TR" sz="1200" dirty="0" err="1"/>
              <a:t>radiol</a:t>
            </a:r>
            <a:r>
              <a:rPr lang="tr-TR" sz="1200" dirty="0"/>
              <a:t> 2011)</a:t>
            </a:r>
          </a:p>
          <a:p>
            <a:r>
              <a:rPr lang="tr-TR" dirty="0"/>
              <a:t>Retrospektif çalışmalarda </a:t>
            </a:r>
            <a:r>
              <a:rPr lang="tr-TR" dirty="0" err="1"/>
              <a:t>antibiyoterapi</a:t>
            </a:r>
            <a:r>
              <a:rPr lang="tr-TR" dirty="0"/>
              <a:t> ile birlikte drenaj yapılması yüksek etkinlikle tedavi süresini kısaltır </a:t>
            </a:r>
            <a:r>
              <a:rPr lang="tr-TR" sz="1200" dirty="0"/>
              <a:t>(</a:t>
            </a:r>
            <a:r>
              <a:rPr lang="tr-TR" sz="1200" dirty="0" err="1"/>
              <a:t>Goharkhay</a:t>
            </a:r>
            <a:r>
              <a:rPr lang="tr-TR" sz="1200" dirty="0"/>
              <a:t> N, </a:t>
            </a:r>
            <a:r>
              <a:rPr lang="tr-TR" sz="1200" dirty="0" err="1"/>
              <a:t>Ultrasound</a:t>
            </a:r>
            <a:r>
              <a:rPr lang="tr-TR" sz="1200" dirty="0"/>
              <a:t>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2007)</a:t>
            </a:r>
          </a:p>
          <a:p>
            <a:r>
              <a:rPr lang="tr-TR" dirty="0" err="1"/>
              <a:t>Perkutan</a:t>
            </a:r>
            <a:r>
              <a:rPr lang="tr-TR" dirty="0"/>
              <a:t>, </a:t>
            </a:r>
            <a:r>
              <a:rPr lang="tr-TR" dirty="0" err="1"/>
              <a:t>transvaginal</a:t>
            </a:r>
            <a:r>
              <a:rPr lang="tr-TR" dirty="0"/>
              <a:t>, </a:t>
            </a:r>
            <a:r>
              <a:rPr lang="tr-TR" dirty="0" err="1"/>
              <a:t>transrektal</a:t>
            </a:r>
            <a:r>
              <a:rPr lang="tr-TR" dirty="0"/>
              <a:t> ve </a:t>
            </a:r>
            <a:r>
              <a:rPr lang="tr-TR" dirty="0" err="1"/>
              <a:t>transgluteal</a:t>
            </a:r>
            <a:r>
              <a:rPr lang="tr-TR" dirty="0"/>
              <a:t> yol drenaj için kullanılabilir, </a:t>
            </a:r>
            <a:r>
              <a:rPr lang="tr-TR" dirty="0" err="1"/>
              <a:t>abse</a:t>
            </a:r>
            <a:r>
              <a:rPr lang="tr-TR" dirty="0"/>
              <a:t> içeriği </a:t>
            </a:r>
            <a:r>
              <a:rPr lang="tr-TR" dirty="0" err="1"/>
              <a:t>aspire</a:t>
            </a:r>
            <a:r>
              <a:rPr lang="tr-TR" dirty="0"/>
              <a:t> edilir ve kültür için ayrılır.</a:t>
            </a:r>
          </a:p>
          <a:p>
            <a:r>
              <a:rPr lang="tr-TR" dirty="0" err="1"/>
              <a:t>Unifoliküler</a:t>
            </a:r>
            <a:r>
              <a:rPr lang="tr-TR" dirty="0"/>
              <a:t> </a:t>
            </a:r>
            <a:r>
              <a:rPr lang="tr-TR" dirty="0" err="1"/>
              <a:t>abselerde</a:t>
            </a:r>
            <a:r>
              <a:rPr lang="tr-TR" dirty="0"/>
              <a:t> başarı yüksek iken </a:t>
            </a:r>
            <a:r>
              <a:rPr lang="tr-TR" dirty="0" err="1"/>
              <a:t>multifoliküler</a:t>
            </a:r>
            <a:r>
              <a:rPr lang="tr-TR" dirty="0"/>
              <a:t> </a:t>
            </a:r>
            <a:r>
              <a:rPr lang="tr-TR" dirty="0" err="1"/>
              <a:t>abselerde</a:t>
            </a:r>
            <a:r>
              <a:rPr lang="tr-TR" dirty="0"/>
              <a:t> başarı oranı düşüktür </a:t>
            </a:r>
            <a:r>
              <a:rPr lang="tr-TR" sz="1200" dirty="0"/>
              <a:t>(</a:t>
            </a:r>
            <a:r>
              <a:rPr lang="tr-TR" sz="1200" dirty="0" err="1"/>
              <a:t>Hiller</a:t>
            </a:r>
            <a:r>
              <a:rPr lang="tr-TR" sz="1200" dirty="0"/>
              <a:t> N, J </a:t>
            </a:r>
            <a:r>
              <a:rPr lang="tr-TR" sz="1200" dirty="0" err="1"/>
              <a:t>Reprod</a:t>
            </a:r>
            <a:r>
              <a:rPr lang="tr-TR" sz="1200" dirty="0"/>
              <a:t> </a:t>
            </a:r>
            <a:r>
              <a:rPr lang="tr-TR" sz="1200" dirty="0" err="1"/>
              <a:t>med</a:t>
            </a:r>
            <a:r>
              <a:rPr lang="tr-TR" sz="1200" dirty="0"/>
              <a:t> 2005)</a:t>
            </a:r>
          </a:p>
        </p:txBody>
      </p:sp>
    </p:spTree>
    <p:extLst>
      <p:ext uri="{BB962C8B-B14F-4D97-AF65-F5344CB8AC3E}">
        <p14:creationId xmlns="" xmlns:p14="http://schemas.microsoft.com/office/powerpoint/2010/main" val="274917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C65A226-387F-4D9D-BAC8-4C4E22DA1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9649"/>
            <a:ext cx="10515600" cy="45873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Cerrahi Tedavi</a:t>
            </a:r>
          </a:p>
          <a:p>
            <a:r>
              <a:rPr lang="tr-TR" dirty="0" err="1"/>
              <a:t>Laparatomi</a:t>
            </a:r>
            <a:r>
              <a:rPr lang="tr-TR" dirty="0"/>
              <a:t> yada </a:t>
            </a:r>
            <a:r>
              <a:rPr lang="tr-TR" dirty="0" err="1"/>
              <a:t>laparoskopi</a:t>
            </a:r>
            <a:r>
              <a:rPr lang="tr-TR" dirty="0"/>
              <a:t> cerrahi tedavi için kullanılabilir. Cerrahın becerisine ve hastanın durumuna göre karar verilmeli.</a:t>
            </a:r>
          </a:p>
          <a:p>
            <a:r>
              <a:rPr lang="tr-TR" dirty="0" err="1"/>
              <a:t>TOA’nın</a:t>
            </a:r>
            <a:r>
              <a:rPr lang="tr-TR" dirty="0"/>
              <a:t> </a:t>
            </a:r>
            <a:r>
              <a:rPr lang="tr-TR" dirty="0" err="1"/>
              <a:t>rüptüre</a:t>
            </a:r>
            <a:r>
              <a:rPr lang="tr-TR" dirty="0"/>
              <a:t> olduğu düşünülüyorsa </a:t>
            </a:r>
            <a:r>
              <a:rPr lang="tr-TR" dirty="0" err="1"/>
              <a:t>laparatomi</a:t>
            </a:r>
            <a:r>
              <a:rPr lang="tr-TR" dirty="0"/>
              <a:t> tercih edilmeli </a:t>
            </a:r>
            <a:r>
              <a:rPr lang="tr-TR" sz="1200" dirty="0"/>
              <a:t>(</a:t>
            </a:r>
            <a:r>
              <a:rPr lang="tr-TR" sz="1200" dirty="0" err="1"/>
              <a:t>Rosen</a:t>
            </a:r>
            <a:r>
              <a:rPr lang="tr-TR" sz="1200" dirty="0"/>
              <a:t> M,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Surv</a:t>
            </a:r>
            <a:r>
              <a:rPr lang="tr-TR" sz="1200" dirty="0"/>
              <a:t>, 2009)</a:t>
            </a:r>
          </a:p>
          <a:p>
            <a:r>
              <a:rPr lang="tr-TR" dirty="0" err="1"/>
              <a:t>İntraabdominal</a:t>
            </a:r>
            <a:r>
              <a:rPr lang="tr-TR" dirty="0"/>
              <a:t> organların yapışıklığı ve dokuların </a:t>
            </a:r>
            <a:r>
              <a:rPr lang="tr-TR" dirty="0" err="1"/>
              <a:t>inflamasyonu</a:t>
            </a:r>
            <a:r>
              <a:rPr lang="tr-TR" dirty="0"/>
              <a:t> nedeniyle anatomi  bozulmuştur</a:t>
            </a:r>
          </a:p>
          <a:p>
            <a:r>
              <a:rPr lang="tr-TR" dirty="0" err="1"/>
              <a:t>Abse</a:t>
            </a:r>
            <a:r>
              <a:rPr lang="tr-TR" dirty="0"/>
              <a:t> </a:t>
            </a:r>
            <a:r>
              <a:rPr lang="tr-TR" dirty="0" err="1"/>
              <a:t>kavitesi</a:t>
            </a:r>
            <a:r>
              <a:rPr lang="tr-TR" dirty="0"/>
              <a:t> ile birlikte tüm </a:t>
            </a:r>
            <a:r>
              <a:rPr lang="tr-TR" dirty="0" err="1"/>
              <a:t>enfekte</a:t>
            </a:r>
            <a:r>
              <a:rPr lang="tr-TR" dirty="0"/>
              <a:t> dokular çıkarılmalı, kültür için örnekler alınmalı, </a:t>
            </a:r>
            <a:r>
              <a:rPr lang="tr-TR" dirty="0" err="1"/>
              <a:t>peritoneal</a:t>
            </a:r>
            <a:r>
              <a:rPr lang="tr-TR" dirty="0"/>
              <a:t> </a:t>
            </a:r>
            <a:r>
              <a:rPr lang="tr-TR" dirty="0" err="1"/>
              <a:t>kavite</a:t>
            </a:r>
            <a:r>
              <a:rPr lang="tr-TR" dirty="0"/>
              <a:t> iyice </a:t>
            </a:r>
            <a:r>
              <a:rPr lang="tr-TR" dirty="0" err="1"/>
              <a:t>irrige</a:t>
            </a:r>
            <a:r>
              <a:rPr lang="tr-TR" dirty="0"/>
              <a:t> edilmelidir.</a:t>
            </a:r>
          </a:p>
          <a:p>
            <a:r>
              <a:rPr lang="tr-TR" dirty="0"/>
              <a:t>Batına dren konulmalı </a:t>
            </a:r>
          </a:p>
          <a:p>
            <a:r>
              <a:rPr lang="tr-TR" dirty="0" err="1"/>
              <a:t>Fasya</a:t>
            </a:r>
            <a:r>
              <a:rPr lang="tr-TR" dirty="0"/>
              <a:t> </a:t>
            </a:r>
            <a:r>
              <a:rPr lang="tr-TR" dirty="0" err="1"/>
              <a:t>monofilamen</a:t>
            </a:r>
            <a:r>
              <a:rPr lang="tr-TR" dirty="0"/>
              <a:t> geç </a:t>
            </a:r>
            <a:r>
              <a:rPr lang="tr-TR" dirty="0" err="1"/>
              <a:t>absorbe</a:t>
            </a:r>
            <a:r>
              <a:rPr lang="tr-TR" dirty="0"/>
              <a:t> olan </a:t>
            </a:r>
            <a:r>
              <a:rPr lang="tr-TR" dirty="0" err="1"/>
              <a:t>sütür</a:t>
            </a:r>
            <a:r>
              <a:rPr lang="tr-TR" dirty="0"/>
              <a:t> ile kapatılmalı</a:t>
            </a:r>
          </a:p>
        </p:txBody>
      </p:sp>
    </p:spTree>
    <p:extLst>
      <p:ext uri="{BB962C8B-B14F-4D97-AF65-F5344CB8AC3E}">
        <p14:creationId xmlns="" xmlns:p14="http://schemas.microsoft.com/office/powerpoint/2010/main" val="190218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FBA87D3-45F4-459A-8C10-EBCD3CE9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3717"/>
            <a:ext cx="10515600" cy="45732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    </a:t>
            </a:r>
            <a:r>
              <a:rPr lang="tr-TR" dirty="0" err="1"/>
              <a:t>Posthisterektomi</a:t>
            </a:r>
            <a:r>
              <a:rPr lang="tr-TR" dirty="0"/>
              <a:t>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Abse</a:t>
            </a:r>
            <a:endParaRPr lang="tr-TR" dirty="0"/>
          </a:p>
          <a:p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</a:t>
            </a:r>
            <a:r>
              <a:rPr lang="tr-TR" dirty="0" err="1"/>
              <a:t>histerektomi</a:t>
            </a:r>
            <a:r>
              <a:rPr lang="tr-TR" dirty="0"/>
              <a:t>, </a:t>
            </a:r>
            <a:r>
              <a:rPr lang="tr-TR" dirty="0" err="1"/>
              <a:t>sezeryan</a:t>
            </a:r>
            <a:r>
              <a:rPr lang="tr-TR" dirty="0"/>
              <a:t>, </a:t>
            </a:r>
            <a:r>
              <a:rPr lang="tr-TR" dirty="0" err="1"/>
              <a:t>abortus</a:t>
            </a:r>
            <a:r>
              <a:rPr lang="tr-TR" dirty="0"/>
              <a:t>  yada herhangi bir jinekolojik operasyon sonrası görülebilir ve </a:t>
            </a:r>
            <a:r>
              <a:rPr lang="tr-TR" dirty="0" err="1"/>
              <a:t>polimikrobiyaldir</a:t>
            </a:r>
            <a:endParaRPr lang="tr-TR" dirty="0"/>
          </a:p>
          <a:p>
            <a:r>
              <a:rPr lang="tr-TR" dirty="0"/>
              <a:t>Jinekolojik cerrahi geçiren hastaların %1’den azında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abse</a:t>
            </a:r>
            <a:r>
              <a:rPr lang="tr-TR" dirty="0"/>
              <a:t> gelişir </a:t>
            </a:r>
            <a:r>
              <a:rPr lang="tr-TR" sz="1200" dirty="0"/>
              <a:t>(</a:t>
            </a:r>
            <a:r>
              <a:rPr lang="tr-TR" sz="1200" dirty="0" err="1"/>
              <a:t>Mahdi</a:t>
            </a:r>
            <a:r>
              <a:rPr lang="tr-TR" sz="1200" dirty="0"/>
              <a:t> H, J Minim </a:t>
            </a:r>
            <a:r>
              <a:rPr lang="tr-TR" sz="1200" dirty="0" err="1"/>
              <a:t>Invasive</a:t>
            </a:r>
            <a:r>
              <a:rPr lang="tr-TR" sz="1200" dirty="0"/>
              <a:t> Gynecol,2014)</a:t>
            </a:r>
          </a:p>
          <a:p>
            <a:endParaRPr lang="tr-TR" dirty="0"/>
          </a:p>
          <a:p>
            <a:r>
              <a:rPr lang="tr-TR" dirty="0" err="1" smtClean="0"/>
              <a:t>Preoperatif</a:t>
            </a:r>
            <a:r>
              <a:rPr lang="tr-TR" dirty="0" smtClean="0"/>
              <a:t> </a:t>
            </a:r>
            <a:r>
              <a:rPr lang="tr-TR" dirty="0"/>
              <a:t>risk faktörleri; PID, </a:t>
            </a:r>
            <a:r>
              <a:rPr lang="tr-TR" dirty="0" err="1"/>
              <a:t>bakteriel</a:t>
            </a:r>
            <a:r>
              <a:rPr lang="tr-TR" dirty="0"/>
              <a:t> </a:t>
            </a:r>
            <a:r>
              <a:rPr lang="tr-TR" dirty="0" err="1"/>
              <a:t>vaginosis</a:t>
            </a:r>
            <a:r>
              <a:rPr lang="tr-TR" dirty="0"/>
              <a:t>, </a:t>
            </a:r>
            <a:r>
              <a:rPr lang="tr-TR" dirty="0" err="1"/>
              <a:t>endometrioma</a:t>
            </a:r>
            <a:r>
              <a:rPr lang="tr-TR" dirty="0"/>
              <a:t>, </a:t>
            </a:r>
            <a:r>
              <a:rPr lang="tr-TR" dirty="0" err="1"/>
              <a:t>hidrosalpinks</a:t>
            </a:r>
            <a:r>
              <a:rPr lang="tr-TR" dirty="0"/>
              <a:t>, ASA &gt;3 olması, diyabetik hasta ve  anatomik anomali olması </a:t>
            </a:r>
            <a:r>
              <a:rPr lang="tr-TR" sz="1200" dirty="0">
                <a:solidFill>
                  <a:prstClr val="black"/>
                </a:solidFill>
              </a:rPr>
              <a:t>(</a:t>
            </a:r>
            <a:r>
              <a:rPr lang="tr-TR" sz="1200" dirty="0" err="1">
                <a:solidFill>
                  <a:prstClr val="black"/>
                </a:solidFill>
              </a:rPr>
              <a:t>Mahdi</a:t>
            </a:r>
            <a:r>
              <a:rPr lang="tr-TR" sz="1200" dirty="0">
                <a:solidFill>
                  <a:prstClr val="black"/>
                </a:solidFill>
              </a:rPr>
              <a:t> H, J Minim </a:t>
            </a:r>
            <a:r>
              <a:rPr lang="tr-TR" sz="1200" dirty="0" err="1">
                <a:solidFill>
                  <a:prstClr val="black"/>
                </a:solidFill>
              </a:rPr>
              <a:t>Invasive</a:t>
            </a:r>
            <a:r>
              <a:rPr lang="tr-TR" sz="1200" dirty="0">
                <a:solidFill>
                  <a:prstClr val="black"/>
                </a:solidFill>
              </a:rPr>
              <a:t> Gynecol,2014)</a:t>
            </a:r>
            <a:endParaRPr lang="tr-TR" dirty="0">
              <a:solidFill>
                <a:prstClr val="black"/>
              </a:solidFill>
            </a:endParaRPr>
          </a:p>
          <a:p>
            <a:r>
              <a:rPr lang="tr-TR" dirty="0" err="1" smtClean="0">
                <a:solidFill>
                  <a:prstClr val="black"/>
                </a:solidFill>
              </a:rPr>
              <a:t>Intraoperatif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</a:rPr>
              <a:t>risk faktörleri; kan </a:t>
            </a:r>
            <a:r>
              <a:rPr lang="tr-TR" dirty="0" err="1">
                <a:solidFill>
                  <a:prstClr val="black"/>
                </a:solidFill>
              </a:rPr>
              <a:t>tranfüzyonu</a:t>
            </a:r>
            <a:r>
              <a:rPr lang="tr-TR" dirty="0">
                <a:solidFill>
                  <a:prstClr val="black"/>
                </a:solidFill>
              </a:rPr>
              <a:t>, operasyon süresinin uzaması</a:t>
            </a:r>
          </a:p>
          <a:p>
            <a:r>
              <a:rPr lang="tr-TR" dirty="0">
                <a:solidFill>
                  <a:prstClr val="black"/>
                </a:solidFill>
              </a:rPr>
              <a:t> Başlıca </a:t>
            </a:r>
            <a:r>
              <a:rPr lang="tr-TR" dirty="0" err="1" smtClean="0">
                <a:solidFill>
                  <a:prstClr val="black"/>
                </a:solidFill>
              </a:rPr>
              <a:t>Postoperatif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>
                <a:solidFill>
                  <a:prstClr val="black"/>
                </a:solidFill>
              </a:rPr>
              <a:t>risk faktörü ise </a:t>
            </a:r>
            <a:r>
              <a:rPr lang="tr-TR" dirty="0" err="1" smtClean="0">
                <a:solidFill>
                  <a:prstClr val="black"/>
                </a:solidFill>
              </a:rPr>
              <a:t>postoperatif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 err="1">
                <a:solidFill>
                  <a:prstClr val="black"/>
                </a:solidFill>
              </a:rPr>
              <a:t>hematomdur</a:t>
            </a:r>
            <a:r>
              <a:rPr lang="tr-TR" dirty="0">
                <a:solidFill>
                  <a:prstClr val="black"/>
                </a:solidFill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0444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5AF2572-48F4-4791-A1BF-D60713989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Ayırıcı Tanı</a:t>
            </a:r>
          </a:p>
          <a:p>
            <a:r>
              <a:rPr lang="tr-TR" dirty="0" err="1"/>
              <a:t>Pelvik</a:t>
            </a:r>
            <a:r>
              <a:rPr lang="tr-TR" dirty="0"/>
              <a:t> ve vajinal </a:t>
            </a:r>
            <a:r>
              <a:rPr lang="tr-TR" dirty="0" err="1"/>
              <a:t>selülit</a:t>
            </a:r>
            <a:endParaRPr lang="tr-TR" dirty="0"/>
          </a:p>
          <a:p>
            <a:r>
              <a:rPr lang="tr-TR" dirty="0" err="1"/>
              <a:t>Urinoma</a:t>
            </a:r>
            <a:r>
              <a:rPr lang="tr-TR" dirty="0"/>
              <a:t> ; serum </a:t>
            </a:r>
            <a:r>
              <a:rPr lang="tr-TR" dirty="0" err="1"/>
              <a:t>kreatinin</a:t>
            </a:r>
            <a:r>
              <a:rPr lang="tr-TR" dirty="0"/>
              <a:t> ve üre </a:t>
            </a:r>
            <a:r>
              <a:rPr lang="tr-TR" dirty="0" err="1"/>
              <a:t>peritoneal</a:t>
            </a:r>
            <a:r>
              <a:rPr lang="tr-TR" dirty="0"/>
              <a:t> </a:t>
            </a:r>
            <a:r>
              <a:rPr lang="tr-TR" dirty="0" err="1"/>
              <a:t>reabsorpsiyon</a:t>
            </a:r>
            <a:r>
              <a:rPr lang="tr-TR" dirty="0"/>
              <a:t> nedeniyle artabilir</a:t>
            </a:r>
          </a:p>
          <a:p>
            <a:r>
              <a:rPr lang="tr-TR" dirty="0" err="1"/>
              <a:t>İnfekte</a:t>
            </a:r>
            <a:r>
              <a:rPr lang="tr-TR" dirty="0"/>
              <a:t> </a:t>
            </a:r>
            <a:r>
              <a:rPr lang="tr-TR" dirty="0" err="1"/>
              <a:t>hematom</a:t>
            </a:r>
            <a:endParaRPr lang="tr-TR" dirty="0"/>
          </a:p>
          <a:p>
            <a:r>
              <a:rPr lang="tr-TR" dirty="0"/>
              <a:t>Septik </a:t>
            </a:r>
            <a:r>
              <a:rPr lang="tr-TR" dirty="0" err="1"/>
              <a:t>pelvik</a:t>
            </a:r>
            <a:r>
              <a:rPr lang="tr-TR" dirty="0"/>
              <a:t> </a:t>
            </a:r>
            <a:r>
              <a:rPr lang="tr-TR" dirty="0" err="1"/>
              <a:t>tromboflebit</a:t>
            </a:r>
            <a:endParaRPr lang="tr-TR" dirty="0"/>
          </a:p>
          <a:p>
            <a:r>
              <a:rPr lang="tr-TR" dirty="0" err="1"/>
              <a:t>Nekrotizan</a:t>
            </a:r>
            <a:r>
              <a:rPr lang="tr-TR" dirty="0"/>
              <a:t> </a:t>
            </a:r>
            <a:r>
              <a:rPr lang="tr-TR" dirty="0" err="1"/>
              <a:t>selülit</a:t>
            </a:r>
            <a:r>
              <a:rPr lang="tr-TR" dirty="0"/>
              <a:t> ve fasit</a:t>
            </a:r>
          </a:p>
          <a:p>
            <a:r>
              <a:rPr lang="tr-TR" dirty="0"/>
              <a:t>Tedavi TOA ‘de olduğu gibi 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717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C796695-22C9-4664-95F1-91529AEB3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146914"/>
          </a:xfrm>
        </p:spPr>
        <p:txBody>
          <a:bodyPr/>
          <a:lstStyle/>
          <a:p>
            <a:r>
              <a:rPr lang="tr-TR" dirty="0"/>
              <a:t>                             TEŞEKKÜRLER</a:t>
            </a:r>
          </a:p>
        </p:txBody>
      </p:sp>
    </p:spTree>
    <p:extLst>
      <p:ext uri="{BB962C8B-B14F-4D97-AF65-F5344CB8AC3E}">
        <p14:creationId xmlns="" xmlns:p14="http://schemas.microsoft.com/office/powerpoint/2010/main" val="179435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8B02BEC-EEB3-4008-BEBF-A8DC8E23E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   MİKROBİOLOJİSİ</a:t>
            </a:r>
          </a:p>
          <a:p>
            <a:r>
              <a:rPr lang="tr-TR" dirty="0" err="1"/>
              <a:t>Neisseria</a:t>
            </a:r>
            <a:r>
              <a:rPr lang="tr-TR" dirty="0"/>
              <a:t> </a:t>
            </a:r>
            <a:r>
              <a:rPr lang="tr-TR" dirty="0" err="1"/>
              <a:t>gonorrhoeae</a:t>
            </a:r>
            <a:r>
              <a:rPr lang="tr-TR" dirty="0"/>
              <a:t> ve </a:t>
            </a:r>
            <a:r>
              <a:rPr lang="tr-TR" dirty="0" err="1"/>
              <a:t>chlamydia</a:t>
            </a:r>
            <a:r>
              <a:rPr lang="tr-TR" dirty="0"/>
              <a:t> </a:t>
            </a:r>
            <a:r>
              <a:rPr lang="tr-TR" dirty="0" err="1"/>
              <a:t>trachomatis</a:t>
            </a:r>
            <a:r>
              <a:rPr lang="tr-TR" dirty="0"/>
              <a:t>  PID oluşturan en sık  patojenlerdir.</a:t>
            </a:r>
          </a:p>
          <a:p>
            <a:r>
              <a:rPr lang="tr-TR" dirty="0" err="1"/>
              <a:t>Mycoplasma</a:t>
            </a:r>
            <a:r>
              <a:rPr lang="tr-TR" dirty="0"/>
              <a:t> </a:t>
            </a:r>
            <a:r>
              <a:rPr lang="tr-TR" dirty="0" err="1"/>
              <a:t>genitalium</a:t>
            </a:r>
            <a:r>
              <a:rPr lang="tr-TR" dirty="0"/>
              <a:t> </a:t>
            </a:r>
            <a:r>
              <a:rPr lang="tr-TR" dirty="0" err="1"/>
              <a:t>premenopozal</a:t>
            </a:r>
            <a:r>
              <a:rPr lang="tr-TR" dirty="0"/>
              <a:t> kadınlarda  ön plana çıkabilir</a:t>
            </a:r>
          </a:p>
          <a:p>
            <a:r>
              <a:rPr lang="tr-TR" dirty="0"/>
              <a:t>E. </a:t>
            </a:r>
            <a:r>
              <a:rPr lang="tr-TR" dirty="0" err="1"/>
              <a:t>Coli</a:t>
            </a:r>
            <a:r>
              <a:rPr lang="tr-TR" dirty="0"/>
              <a:t> ve </a:t>
            </a:r>
            <a:r>
              <a:rPr lang="tr-TR" dirty="0" err="1"/>
              <a:t>kolonik</a:t>
            </a:r>
            <a:r>
              <a:rPr lang="tr-TR" dirty="0"/>
              <a:t> </a:t>
            </a:r>
            <a:r>
              <a:rPr lang="tr-TR" dirty="0" err="1"/>
              <a:t>anaeoroplar</a:t>
            </a:r>
            <a:r>
              <a:rPr lang="tr-TR" dirty="0"/>
              <a:t>  </a:t>
            </a:r>
            <a:r>
              <a:rPr lang="tr-TR" dirty="0" err="1"/>
              <a:t>postmenapozal</a:t>
            </a:r>
            <a:r>
              <a:rPr lang="tr-TR" dirty="0"/>
              <a:t> olgularda görülebilir.</a:t>
            </a:r>
          </a:p>
          <a:p>
            <a:r>
              <a:rPr lang="tr-TR" dirty="0" err="1"/>
              <a:t>Mycobacterium</a:t>
            </a:r>
            <a:r>
              <a:rPr lang="tr-TR" dirty="0"/>
              <a:t> </a:t>
            </a:r>
            <a:r>
              <a:rPr lang="tr-TR" dirty="0" err="1"/>
              <a:t>tuberculosis</a:t>
            </a:r>
            <a:r>
              <a:rPr lang="tr-TR" dirty="0"/>
              <a:t> ve </a:t>
            </a:r>
            <a:r>
              <a:rPr lang="tr-TR" dirty="0" err="1"/>
              <a:t>Actinomycosis</a:t>
            </a:r>
            <a:r>
              <a:rPr lang="tr-TR" dirty="0"/>
              <a:t> nadir patojenler olarak karşımıza çıkabilir.</a:t>
            </a:r>
          </a:p>
          <a:p>
            <a:r>
              <a:rPr lang="tr-TR" dirty="0"/>
              <a:t> Ancak PID </a:t>
            </a:r>
            <a:r>
              <a:rPr lang="tr-TR" dirty="0" err="1"/>
              <a:t>mixed</a:t>
            </a:r>
            <a:r>
              <a:rPr lang="tr-TR" dirty="0"/>
              <a:t> </a:t>
            </a:r>
            <a:r>
              <a:rPr lang="tr-TR" dirty="0" err="1"/>
              <a:t>polimikrobiyal</a:t>
            </a:r>
            <a:r>
              <a:rPr lang="tr-TR" dirty="0"/>
              <a:t>  bir </a:t>
            </a:r>
            <a:r>
              <a:rPr lang="tr-TR" dirty="0" err="1"/>
              <a:t>infeksiyondur</a:t>
            </a:r>
            <a:r>
              <a:rPr lang="tr-TR" dirty="0"/>
              <a:t>.</a:t>
            </a:r>
          </a:p>
          <a:p>
            <a:r>
              <a:rPr lang="tr-TR" dirty="0"/>
              <a:t>PID olgularının çoğunda </a:t>
            </a:r>
            <a:r>
              <a:rPr lang="tr-TR" dirty="0" err="1"/>
              <a:t>mikrobiolojik</a:t>
            </a:r>
            <a:r>
              <a:rPr lang="tr-TR" dirty="0"/>
              <a:t> </a:t>
            </a:r>
            <a:r>
              <a:rPr lang="tr-TR" dirty="0" err="1"/>
              <a:t>etioloji</a:t>
            </a:r>
            <a:r>
              <a:rPr lang="tr-TR" dirty="0"/>
              <a:t> bilinmemektedir.</a:t>
            </a:r>
          </a:p>
        </p:txBody>
      </p:sp>
    </p:spTree>
    <p:extLst>
      <p:ext uri="{BB962C8B-B14F-4D97-AF65-F5344CB8AC3E}">
        <p14:creationId xmlns="" xmlns:p14="http://schemas.microsoft.com/office/powerpoint/2010/main" val="413068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2FFCB41-2990-4079-B56F-1D50F8D13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     </a:t>
            </a:r>
            <a:r>
              <a:rPr lang="tr-TR" dirty="0" err="1"/>
              <a:t>Neisseria</a:t>
            </a:r>
            <a:r>
              <a:rPr lang="tr-TR" dirty="0"/>
              <a:t> </a:t>
            </a:r>
            <a:r>
              <a:rPr lang="tr-TR" dirty="0" err="1"/>
              <a:t>gonorrhoea</a:t>
            </a:r>
            <a:endParaRPr lang="tr-TR" dirty="0"/>
          </a:p>
          <a:p>
            <a:r>
              <a:rPr lang="tr-TR" dirty="0" err="1"/>
              <a:t>PID’ın</a:t>
            </a:r>
            <a:r>
              <a:rPr lang="tr-TR" dirty="0"/>
              <a:t>  ilk </a:t>
            </a:r>
            <a:r>
              <a:rPr lang="tr-TR" dirty="0" err="1"/>
              <a:t>identifiye</a:t>
            </a:r>
            <a:r>
              <a:rPr lang="tr-TR" dirty="0"/>
              <a:t> edilen patojenidir.</a:t>
            </a:r>
          </a:p>
          <a:p>
            <a:r>
              <a:rPr lang="tr-TR" dirty="0" err="1"/>
              <a:t>Endoservikal</a:t>
            </a:r>
            <a:r>
              <a:rPr lang="tr-TR" dirty="0"/>
              <a:t> </a:t>
            </a:r>
            <a:r>
              <a:rPr lang="tr-TR" dirty="0" err="1"/>
              <a:t>kanalde</a:t>
            </a:r>
            <a:r>
              <a:rPr lang="tr-TR" dirty="0"/>
              <a:t> N. </a:t>
            </a:r>
            <a:r>
              <a:rPr lang="tr-TR" dirty="0" err="1"/>
              <a:t>Gonorrhoea</a:t>
            </a:r>
            <a:r>
              <a:rPr lang="tr-TR" dirty="0"/>
              <a:t> bulunanların yaklaşık %15 ‘de PID gelişir </a:t>
            </a:r>
            <a:r>
              <a:rPr lang="tr-TR" sz="1200" dirty="0"/>
              <a:t>( </a:t>
            </a:r>
            <a:r>
              <a:rPr lang="tr-TR" sz="1200" dirty="0" err="1"/>
              <a:t>Forslin</a:t>
            </a:r>
            <a:r>
              <a:rPr lang="tr-TR" sz="1200" dirty="0"/>
              <a:t> L, </a:t>
            </a:r>
            <a:r>
              <a:rPr lang="tr-TR" sz="1200" dirty="0" err="1"/>
              <a:t>Br</a:t>
            </a:r>
            <a:r>
              <a:rPr lang="tr-TR" sz="1200" dirty="0"/>
              <a:t> J </a:t>
            </a:r>
            <a:r>
              <a:rPr lang="tr-TR" sz="1200" dirty="0" err="1"/>
              <a:t>vener</a:t>
            </a:r>
            <a:r>
              <a:rPr lang="tr-TR" sz="1200" dirty="0"/>
              <a:t> </a:t>
            </a:r>
            <a:r>
              <a:rPr lang="tr-TR" sz="1200" dirty="0" err="1"/>
              <a:t>Dis</a:t>
            </a:r>
            <a:r>
              <a:rPr lang="tr-TR" sz="1200" dirty="0"/>
              <a:t> 1978)</a:t>
            </a:r>
          </a:p>
          <a:p>
            <a:pPr marL="0" indent="0">
              <a:buNone/>
            </a:pPr>
            <a:r>
              <a:rPr lang="tr-TR" dirty="0"/>
              <a:t>       </a:t>
            </a:r>
            <a:r>
              <a:rPr lang="tr-TR" dirty="0" err="1"/>
              <a:t>Chlamydia</a:t>
            </a:r>
            <a:r>
              <a:rPr lang="tr-TR" dirty="0"/>
              <a:t> </a:t>
            </a:r>
            <a:r>
              <a:rPr lang="tr-TR" dirty="0" err="1"/>
              <a:t>trachomatis</a:t>
            </a:r>
            <a:endParaRPr lang="tr-TR" dirty="0"/>
          </a:p>
          <a:p>
            <a:r>
              <a:rPr lang="tr-TR" dirty="0" err="1"/>
              <a:t>Genital</a:t>
            </a:r>
            <a:r>
              <a:rPr lang="tr-TR" dirty="0"/>
              <a:t> </a:t>
            </a:r>
            <a:r>
              <a:rPr lang="tr-TR" dirty="0" err="1"/>
              <a:t>chlamidya</a:t>
            </a:r>
            <a:r>
              <a:rPr lang="tr-TR" dirty="0"/>
              <a:t> seksüel geçişli hastalığın en sık </a:t>
            </a:r>
            <a:r>
              <a:rPr lang="tr-TR" dirty="0" err="1"/>
              <a:t>bakteriel</a:t>
            </a:r>
            <a:r>
              <a:rPr lang="tr-TR" dirty="0"/>
              <a:t> sebebidir.</a:t>
            </a:r>
          </a:p>
          <a:p>
            <a:r>
              <a:rPr lang="tr-TR" dirty="0" err="1"/>
              <a:t>Endoservikal</a:t>
            </a:r>
            <a:r>
              <a:rPr lang="tr-TR" dirty="0"/>
              <a:t> </a:t>
            </a:r>
            <a:r>
              <a:rPr lang="tr-TR" dirty="0" err="1"/>
              <a:t>chlamidya</a:t>
            </a:r>
            <a:r>
              <a:rPr lang="tr-TR" dirty="0"/>
              <a:t>  </a:t>
            </a:r>
            <a:r>
              <a:rPr lang="tr-TR" dirty="0" err="1"/>
              <a:t>infeksiyonu</a:t>
            </a:r>
            <a:r>
              <a:rPr lang="tr-TR" dirty="0"/>
              <a:t> varlığında %10-15 oranında PID gelişir.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8358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2AF9066-D204-4F96-8535-3D2C4C9A5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16-24 yaş arasında  </a:t>
            </a:r>
            <a:r>
              <a:rPr lang="tr-TR" dirty="0" err="1"/>
              <a:t>chlamydia</a:t>
            </a:r>
            <a:r>
              <a:rPr lang="tr-TR" dirty="0"/>
              <a:t>  yaygın olarak bulunmaktadır.</a:t>
            </a:r>
          </a:p>
          <a:p>
            <a:r>
              <a:rPr lang="tr-TR" dirty="0"/>
              <a:t>Bu nedenle 18-34 yaş aralığında  yıllık </a:t>
            </a:r>
            <a:r>
              <a:rPr lang="tr-TR" dirty="0" err="1"/>
              <a:t>chlamydia</a:t>
            </a:r>
            <a:r>
              <a:rPr lang="tr-TR" dirty="0"/>
              <a:t>  tarama ve tedavisinin PID </a:t>
            </a:r>
            <a:r>
              <a:rPr lang="tr-TR" dirty="0" err="1"/>
              <a:t>prevelansını</a:t>
            </a:r>
            <a:r>
              <a:rPr lang="tr-TR" dirty="0"/>
              <a:t> azalttığı   gösterilmiştir </a:t>
            </a:r>
            <a:r>
              <a:rPr lang="tr-TR" sz="1200" dirty="0"/>
              <a:t>(</a:t>
            </a:r>
            <a:r>
              <a:rPr lang="tr-TR" sz="1200" dirty="0" err="1"/>
              <a:t>Scholes</a:t>
            </a:r>
            <a:r>
              <a:rPr lang="tr-TR" sz="1200" dirty="0"/>
              <a:t> D, N </a:t>
            </a:r>
            <a:r>
              <a:rPr lang="tr-TR" sz="1200" dirty="0" err="1"/>
              <a:t>Engl</a:t>
            </a:r>
            <a:r>
              <a:rPr lang="tr-TR" sz="1200" dirty="0"/>
              <a:t> J </a:t>
            </a:r>
            <a:r>
              <a:rPr lang="tr-TR" sz="1200" dirty="0" err="1"/>
              <a:t>Med</a:t>
            </a:r>
            <a:r>
              <a:rPr lang="tr-TR" sz="1200" dirty="0"/>
              <a:t> 1996).</a:t>
            </a:r>
          </a:p>
          <a:p>
            <a:r>
              <a:rPr lang="tr-TR" dirty="0"/>
              <a:t>Başlangıç patojen hangisi olursa olsun PID </a:t>
            </a:r>
            <a:r>
              <a:rPr lang="tr-TR" dirty="0" err="1"/>
              <a:t>fakultatif</a:t>
            </a:r>
            <a:r>
              <a:rPr lang="tr-TR" dirty="0"/>
              <a:t> ve </a:t>
            </a:r>
            <a:r>
              <a:rPr lang="tr-TR" dirty="0" err="1"/>
              <a:t>anaerop</a:t>
            </a:r>
            <a:r>
              <a:rPr lang="tr-TR" dirty="0"/>
              <a:t> bakterilerin  oluşturduğu  </a:t>
            </a:r>
            <a:r>
              <a:rPr lang="tr-TR" dirty="0" err="1"/>
              <a:t>mixed</a:t>
            </a:r>
            <a:r>
              <a:rPr lang="tr-TR" dirty="0"/>
              <a:t> </a:t>
            </a:r>
            <a:r>
              <a:rPr lang="tr-TR" dirty="0" err="1"/>
              <a:t>infeksiyon</a:t>
            </a:r>
            <a:r>
              <a:rPr lang="tr-TR" dirty="0"/>
              <a:t>  olarak düşünülmeli ve tedavi buna göre yapılmalıdır </a:t>
            </a:r>
            <a:r>
              <a:rPr lang="tr-TR" sz="1200" dirty="0"/>
              <a:t>(</a:t>
            </a:r>
            <a:r>
              <a:rPr lang="tr-TR" sz="1200" dirty="0" err="1"/>
              <a:t>Chow</a:t>
            </a:r>
            <a:r>
              <a:rPr lang="tr-TR" sz="1200" dirty="0"/>
              <a:t> AW, </a:t>
            </a:r>
            <a:r>
              <a:rPr lang="tr-TR" sz="1200" dirty="0" err="1"/>
              <a:t>Am</a:t>
            </a:r>
            <a:r>
              <a:rPr lang="tr-TR" sz="1200" dirty="0"/>
              <a:t> J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1975)</a:t>
            </a:r>
          </a:p>
        </p:txBody>
      </p:sp>
    </p:spTree>
    <p:extLst>
      <p:ext uri="{BB962C8B-B14F-4D97-AF65-F5344CB8AC3E}">
        <p14:creationId xmlns="" xmlns:p14="http://schemas.microsoft.com/office/powerpoint/2010/main" val="212437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A05858B-6988-45D8-9B72-1CE202AE9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RİSK FAKTÖRLERİ</a:t>
            </a:r>
          </a:p>
          <a:p>
            <a:pPr marL="0" indent="0">
              <a:buNone/>
            </a:pPr>
            <a:r>
              <a:rPr lang="tr-TR" dirty="0"/>
              <a:t>    SEX</a:t>
            </a:r>
          </a:p>
          <a:p>
            <a:r>
              <a:rPr lang="tr-TR" dirty="0" err="1"/>
              <a:t>Sex</a:t>
            </a:r>
            <a:r>
              <a:rPr lang="tr-TR" dirty="0"/>
              <a:t>  </a:t>
            </a:r>
            <a:r>
              <a:rPr lang="tr-TR" dirty="0" err="1"/>
              <a:t>PID’nin</a:t>
            </a:r>
            <a:r>
              <a:rPr lang="tr-TR" dirty="0"/>
              <a:t> </a:t>
            </a:r>
            <a:r>
              <a:rPr lang="tr-TR" dirty="0" err="1"/>
              <a:t>primer</a:t>
            </a:r>
            <a:r>
              <a:rPr lang="tr-TR" dirty="0"/>
              <a:t> risk faktörüdür. Virgin kadınların PID riski yok denecek kadar azdır.</a:t>
            </a:r>
          </a:p>
          <a:p>
            <a:r>
              <a:rPr lang="tr-TR" dirty="0" err="1"/>
              <a:t>Monogamik</a:t>
            </a:r>
            <a:r>
              <a:rPr lang="tr-TR" dirty="0"/>
              <a:t> ilişki yaşayan kadınlarda da  çok nadiren PID gelişir.</a:t>
            </a:r>
          </a:p>
          <a:p>
            <a:r>
              <a:rPr lang="tr-TR" dirty="0" err="1"/>
              <a:t>Multiple</a:t>
            </a:r>
            <a:r>
              <a:rPr lang="tr-TR" dirty="0"/>
              <a:t> </a:t>
            </a:r>
            <a:r>
              <a:rPr lang="tr-TR" dirty="0" err="1"/>
              <a:t>sexual</a:t>
            </a:r>
            <a:r>
              <a:rPr lang="tr-TR" dirty="0"/>
              <a:t> partneri olanlarda risk oldukça yüksektir</a:t>
            </a:r>
          </a:p>
        </p:txBody>
      </p:sp>
    </p:spTree>
    <p:extLst>
      <p:ext uri="{BB962C8B-B14F-4D97-AF65-F5344CB8AC3E}">
        <p14:creationId xmlns="" xmlns:p14="http://schemas.microsoft.com/office/powerpoint/2010/main" val="365330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9883DE3-4933-4650-BDFD-D1159233F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Partnerde STI olması</a:t>
            </a:r>
          </a:p>
          <a:p>
            <a:r>
              <a:rPr lang="tr-TR" dirty="0"/>
              <a:t>Partnerde </a:t>
            </a:r>
            <a:r>
              <a:rPr lang="tr-TR" dirty="0" err="1"/>
              <a:t>sexüel</a:t>
            </a:r>
            <a:r>
              <a:rPr lang="tr-TR" dirty="0"/>
              <a:t> geçişli hastalık olması, erkeklerin yaklaşık 3’te 1’inde  </a:t>
            </a:r>
            <a:r>
              <a:rPr lang="tr-TR" dirty="0" err="1"/>
              <a:t>gonokokal</a:t>
            </a:r>
            <a:r>
              <a:rPr lang="tr-TR" dirty="0"/>
              <a:t> yada </a:t>
            </a:r>
            <a:r>
              <a:rPr lang="tr-TR" dirty="0" err="1"/>
              <a:t>chlaydial</a:t>
            </a:r>
            <a:r>
              <a:rPr lang="tr-TR" dirty="0"/>
              <a:t>  </a:t>
            </a:r>
            <a:r>
              <a:rPr lang="tr-TR" dirty="0" err="1"/>
              <a:t>üretrit</a:t>
            </a:r>
            <a:r>
              <a:rPr lang="tr-TR" dirty="0"/>
              <a:t> </a:t>
            </a:r>
            <a:r>
              <a:rPr lang="tr-TR" dirty="0" err="1"/>
              <a:t>asemptomatiktir</a:t>
            </a:r>
            <a:r>
              <a:rPr lang="tr-TR" dirty="0"/>
              <a:t>. Erkek partnerde  </a:t>
            </a:r>
            <a:r>
              <a:rPr lang="tr-TR" dirty="0" err="1"/>
              <a:t>üretral</a:t>
            </a:r>
            <a:r>
              <a:rPr lang="tr-TR" dirty="0"/>
              <a:t> akıntı yada </a:t>
            </a:r>
            <a:r>
              <a:rPr lang="tr-TR" dirty="0" err="1"/>
              <a:t>üretrit</a:t>
            </a:r>
            <a:r>
              <a:rPr lang="tr-TR" dirty="0"/>
              <a:t> varsa kadın partnerde PID olma riski artar.</a:t>
            </a:r>
          </a:p>
          <a:p>
            <a:pPr marL="0" indent="0">
              <a:buNone/>
            </a:pPr>
            <a:r>
              <a:rPr lang="tr-TR" dirty="0"/>
              <a:t>    Yaş</a:t>
            </a:r>
          </a:p>
          <a:p>
            <a:r>
              <a:rPr lang="tr-TR" dirty="0"/>
              <a:t>15-25 yaş arasında PID daha sık görülür. </a:t>
            </a:r>
            <a:r>
              <a:rPr lang="tr-TR" dirty="0" err="1"/>
              <a:t>Postmenapozal</a:t>
            </a:r>
            <a:r>
              <a:rPr lang="tr-TR" dirty="0"/>
              <a:t> kadınlarda PID varsa </a:t>
            </a:r>
            <a:r>
              <a:rPr lang="tr-TR" dirty="0" err="1"/>
              <a:t>over</a:t>
            </a:r>
            <a:r>
              <a:rPr lang="tr-TR" dirty="0"/>
              <a:t> kanseri, </a:t>
            </a:r>
            <a:r>
              <a:rPr lang="tr-TR" dirty="0" err="1"/>
              <a:t>fibroidler</a:t>
            </a:r>
            <a:r>
              <a:rPr lang="tr-TR" dirty="0"/>
              <a:t>, </a:t>
            </a:r>
            <a:r>
              <a:rPr lang="tr-TR" dirty="0" err="1"/>
              <a:t>divertikülit</a:t>
            </a:r>
            <a:r>
              <a:rPr lang="tr-TR" dirty="0"/>
              <a:t> ve </a:t>
            </a:r>
            <a:r>
              <a:rPr lang="tr-TR" dirty="0" err="1"/>
              <a:t>kolorektal</a:t>
            </a:r>
            <a:r>
              <a:rPr lang="tr-TR" dirty="0"/>
              <a:t> kanser </a:t>
            </a:r>
            <a:r>
              <a:rPr lang="tr-TR" dirty="0" err="1"/>
              <a:t>gözönünde</a:t>
            </a:r>
            <a:r>
              <a:rPr lang="tr-TR" dirty="0"/>
              <a:t> bulundurulmalıdır.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129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ül">
  <a:themeElements>
    <a:clrScheme name="Modü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ü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ü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729</TotalTime>
  <Words>2190</Words>
  <Application>Microsoft Office PowerPoint</Application>
  <PresentationFormat>Özel</PresentationFormat>
  <Paragraphs>215</Paragraphs>
  <Slides>44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Modül</vt:lpstr>
      <vt:lpstr>PELVİK İNFLAMATUAR HASTALIK ve TUBAOVARYEN ABSE   Dr. Süleyman SALMAN İstanbul Taksim EAH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TUBOOVARİAN ABSE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                             TEŞEKKÜRLER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PELVİK İNFLAMATUAR HASTALIK ve TUBO-OVARİAN ABSE</dc:title>
  <dc:creator>Süleyman Salman</dc:creator>
  <cp:lastModifiedBy>User</cp:lastModifiedBy>
  <cp:revision>71</cp:revision>
  <dcterms:created xsi:type="dcterms:W3CDTF">2018-12-29T08:21:13Z</dcterms:created>
  <dcterms:modified xsi:type="dcterms:W3CDTF">2019-01-11T17:53:26Z</dcterms:modified>
</cp:coreProperties>
</file>