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1.xml" ContentType="application/vnd.openxmlformats-officedocument.drawingml.chart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6" r:id="rId2"/>
  </p:sldMasterIdLst>
  <p:notesMasterIdLst>
    <p:notesMasterId r:id="rId43"/>
  </p:notesMasterIdLst>
  <p:handoutMasterIdLst>
    <p:handoutMasterId r:id="rId44"/>
  </p:handoutMasterIdLst>
  <p:sldIdLst>
    <p:sldId id="695" r:id="rId3"/>
    <p:sldId id="559" r:id="rId4"/>
    <p:sldId id="740" r:id="rId5"/>
    <p:sldId id="750" r:id="rId6"/>
    <p:sldId id="748" r:id="rId7"/>
    <p:sldId id="739" r:id="rId8"/>
    <p:sldId id="680" r:id="rId9"/>
    <p:sldId id="701" r:id="rId10"/>
    <p:sldId id="703" r:id="rId11"/>
    <p:sldId id="684" r:id="rId12"/>
    <p:sldId id="682" r:id="rId13"/>
    <p:sldId id="702" r:id="rId14"/>
    <p:sldId id="532" r:id="rId15"/>
    <p:sldId id="530" r:id="rId16"/>
    <p:sldId id="602" r:id="rId17"/>
    <p:sldId id="737" r:id="rId18"/>
    <p:sldId id="708" r:id="rId19"/>
    <p:sldId id="709" r:id="rId20"/>
    <p:sldId id="711" r:id="rId21"/>
    <p:sldId id="712" r:id="rId22"/>
    <p:sldId id="715" r:id="rId23"/>
    <p:sldId id="717" r:id="rId24"/>
    <p:sldId id="722" r:id="rId25"/>
    <p:sldId id="723" r:id="rId26"/>
    <p:sldId id="724" r:id="rId27"/>
    <p:sldId id="725" r:id="rId28"/>
    <p:sldId id="726" r:id="rId29"/>
    <p:sldId id="736" r:id="rId30"/>
    <p:sldId id="729" r:id="rId31"/>
    <p:sldId id="730" r:id="rId32"/>
    <p:sldId id="735" r:id="rId33"/>
    <p:sldId id="368" r:id="rId34"/>
    <p:sldId id="741" r:id="rId35"/>
    <p:sldId id="742" r:id="rId36"/>
    <p:sldId id="743" r:id="rId37"/>
    <p:sldId id="744" r:id="rId38"/>
    <p:sldId id="745" r:id="rId39"/>
    <p:sldId id="746" r:id="rId40"/>
    <p:sldId id="747" r:id="rId41"/>
    <p:sldId id="751" r:id="rId42"/>
  </p:sldIdLst>
  <p:sldSz cx="9144000" cy="6858000" type="letter"/>
  <p:notesSz cx="6858000" cy="9772650"/>
  <p:defaultTextStyle>
    <a:defPPr>
      <a:defRPr lang="tr-TR"/>
    </a:defPPr>
    <a:lvl1pPr algn="l" rtl="0" eaLnBrk="0" fontAlgn="base" hangingPunct="0">
      <a:spcBef>
        <a:spcPct val="0"/>
      </a:spcBef>
      <a:spcAft>
        <a:spcPct val="0"/>
      </a:spcAft>
      <a:defRPr sz="23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3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3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3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3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3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3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3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3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FFFF"/>
    <a:srgbClr val="800000"/>
    <a:srgbClr val="993300"/>
    <a:srgbClr val="FF9900"/>
    <a:srgbClr val="CC3300"/>
    <a:srgbClr val="FAFD00"/>
    <a:srgbClr val="9933FF"/>
    <a:srgbClr val="CC66FF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30" autoAdjust="0"/>
    <p:restoredTop sz="89398" autoAdjust="0"/>
  </p:normalViewPr>
  <p:slideViewPr>
    <p:cSldViewPr showGuides="1">
      <p:cViewPr varScale="1">
        <p:scale>
          <a:sx n="66" d="100"/>
          <a:sy n="66" d="100"/>
        </p:scale>
        <p:origin x="118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49" d="100"/>
          <a:sy n="49" d="100"/>
        </p:scale>
        <p:origin x="2740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al__ma_Sayfas_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LNG-IUS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C00000"/>
              </a:solidFill>
            </c:spPr>
            <c:extLst>
              <c:ext xmlns:c16="http://schemas.microsoft.com/office/drawing/2014/chart" uri="{C3380CC4-5D6E-409C-BE32-E72D297353CC}">
                <c16:uniqueId val="{00000000-3DE6-4F9B-A963-F2353E749641}"/>
              </c:ext>
            </c:extLst>
          </c:dPt>
          <c:cat>
            <c:strRef>
              <c:f>Sheet1!$A$2:$A$3</c:f>
              <c:strCache>
                <c:ptCount val="2"/>
                <c:pt idx="0">
                  <c:v>LNG-IUS</c:v>
                </c:pt>
                <c:pt idx="1">
                  <c:v>Histerektomi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3186</c:v>
                </c:pt>
                <c:pt idx="1">
                  <c:v>6640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E6-4F9B-A963-F2353E7496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0884864"/>
        <c:axId val="190886656"/>
      </c:barChart>
      <c:catAx>
        <c:axId val="1908848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defRPr>
            </a:pPr>
            <a:endParaRPr lang="tr-TR"/>
          </a:p>
        </c:txPr>
        <c:crossAx val="190886656"/>
        <c:crosses val="autoZero"/>
        <c:auto val="1"/>
        <c:lblAlgn val="ctr"/>
        <c:lblOffset val="100"/>
        <c:noMultiLvlLbl val="0"/>
      </c:catAx>
      <c:valAx>
        <c:axId val="1908866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defRPr>
            </a:pPr>
            <a:endParaRPr lang="tr-TR"/>
          </a:p>
        </c:txPr>
        <c:crossAx val="1908848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r-TR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051175" y="9312275"/>
            <a:ext cx="757238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87313" tIns="44450" rIns="87313" bIns="44450">
            <a:spAutoFit/>
          </a:bodyPr>
          <a:lstStyle/>
          <a:p>
            <a:pPr algn="ctr" defTabSz="868363">
              <a:lnSpc>
                <a:spcPct val="90000"/>
              </a:lnSpc>
            </a:pPr>
            <a:r>
              <a:rPr lang="tr-TR" sz="1200" b="0">
                <a:effectLst/>
              </a:rPr>
              <a:t>Page </a:t>
            </a:r>
            <a:fld id="{FB7F0EA2-0DFD-4513-BC8D-566877BB3F7A}" type="slidenum">
              <a:rPr lang="tr-TR" sz="1200" b="0">
                <a:effectLst/>
              </a:rPr>
              <a:pPr algn="ctr" defTabSz="868363">
                <a:lnSpc>
                  <a:spcPct val="90000"/>
                </a:lnSpc>
              </a:pPr>
              <a:t>‹#›</a:t>
            </a:fld>
            <a:endParaRPr lang="tr-TR" sz="1200" b="0">
              <a:effectLst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051175" y="9312275"/>
            <a:ext cx="757238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87313" tIns="44450" rIns="87313" bIns="44450">
            <a:spAutoFit/>
          </a:bodyPr>
          <a:lstStyle/>
          <a:p>
            <a:pPr algn="ctr" defTabSz="868363">
              <a:lnSpc>
                <a:spcPct val="90000"/>
              </a:lnSpc>
            </a:pPr>
            <a:r>
              <a:rPr lang="tr-TR" sz="1200" b="0">
                <a:effectLst/>
              </a:rPr>
              <a:t>Page </a:t>
            </a:r>
            <a:fld id="{8666992D-0F51-40A0-9CEA-75917E9529C0}" type="slidenum">
              <a:rPr lang="tr-TR" sz="1200" b="0">
                <a:effectLst/>
              </a:rPr>
              <a:pPr algn="ctr" defTabSz="868363">
                <a:lnSpc>
                  <a:spcPct val="90000"/>
                </a:lnSpc>
              </a:pPr>
              <a:t>‹#›</a:t>
            </a:fld>
            <a:endParaRPr lang="tr-TR" sz="1200" b="0">
              <a:effectLst/>
            </a:endParaRP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8572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45025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Body Text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857250"/>
            <a:ext cx="4556125" cy="3416300"/>
          </a:xfrm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0704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5363" y="739775"/>
            <a:ext cx="4868862" cy="36512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49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656138"/>
            <a:ext cx="5029200" cy="44196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dirty="0"/>
              <a:t>16.05.2002</a:t>
            </a:r>
          </a:p>
        </p:txBody>
      </p:sp>
    </p:spTree>
    <p:extLst>
      <p:ext uri="{BB962C8B-B14F-4D97-AF65-F5344CB8AC3E}">
        <p14:creationId xmlns:p14="http://schemas.microsoft.com/office/powerpoint/2010/main" val="8281913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57250"/>
            <a:ext cx="4556125" cy="3416300"/>
          </a:xfrm>
          <a:ln/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>
          <a:xfrm>
            <a:off x="686731" y="4160333"/>
            <a:ext cx="5484540" cy="4113553"/>
          </a:xfrm>
          <a:noFill/>
        </p:spPr>
        <p:txBody>
          <a:bodyPr/>
          <a:lstStyle/>
          <a:p>
            <a:pPr eaLnBrk="1" hangingPunct="1">
              <a:spcBef>
                <a:spcPct val="10000"/>
              </a:spcBef>
            </a:pPr>
            <a:r>
              <a:rPr lang="en-US" sz="700" b="1" dirty="0" smtClean="0">
                <a:ea typeface="ＭＳ Ｐゴシック" pitchFamily="34" charset="-128"/>
              </a:rPr>
              <a:t>Image</a:t>
            </a:r>
          </a:p>
          <a:p>
            <a:pPr eaLnBrk="1" hangingPunct="1">
              <a:spcBef>
                <a:spcPct val="10000"/>
              </a:spcBef>
            </a:pPr>
            <a:r>
              <a:rPr lang="en-US" sz="700" dirty="0" smtClean="0">
                <a:ea typeface="ＭＳ Ｐゴシック" pitchFamily="34" charset="-128"/>
              </a:rPr>
              <a:t>Image rights, Bayer Global</a:t>
            </a:r>
          </a:p>
          <a:p>
            <a:pPr eaLnBrk="1" hangingPunct="1">
              <a:spcBef>
                <a:spcPct val="10000"/>
              </a:spcBef>
            </a:pPr>
            <a:endParaRPr lang="en-US" sz="700" b="1" dirty="0" smtClean="0">
              <a:ea typeface="ＭＳ Ｐゴシック" pitchFamily="34" charset="-128"/>
            </a:endParaRPr>
          </a:p>
          <a:p>
            <a:pPr eaLnBrk="1" hangingPunct="1">
              <a:spcBef>
                <a:spcPct val="10000"/>
              </a:spcBef>
            </a:pPr>
            <a:r>
              <a:rPr lang="en-US" sz="700" b="1" dirty="0" smtClean="0">
                <a:ea typeface="ＭＳ Ｐゴシック" pitchFamily="34" charset="-128"/>
              </a:rPr>
              <a:t>References</a:t>
            </a:r>
          </a:p>
          <a:p>
            <a:pPr eaLnBrk="1" hangingPunct="1">
              <a:spcBef>
                <a:spcPct val="10000"/>
              </a:spcBef>
            </a:pPr>
            <a:r>
              <a:rPr lang="en-US" sz="700" dirty="0" err="1" smtClean="0">
                <a:ea typeface="ＭＳ Ｐゴシック" pitchFamily="34" charset="-128"/>
              </a:rPr>
              <a:t>Klipping</a:t>
            </a:r>
            <a:r>
              <a:rPr lang="en-US" sz="700" dirty="0" smtClean="0">
                <a:ea typeface="ＭＳ Ｐゴシック" pitchFamily="34" charset="-128"/>
              </a:rPr>
              <a:t> C, et al. Ovulation-inhibiting effects of </a:t>
            </a:r>
            <a:r>
              <a:rPr lang="en-US" sz="700" dirty="0" err="1" smtClean="0">
                <a:ea typeface="ＭＳ Ｐゴシック" pitchFamily="34" charset="-128"/>
              </a:rPr>
              <a:t>dienogest</a:t>
            </a:r>
            <a:r>
              <a:rPr lang="en-US" sz="700" dirty="0" smtClean="0">
                <a:ea typeface="ＭＳ Ｐゴシック" pitchFamily="34" charset="-128"/>
              </a:rPr>
              <a:t> in a randomized, dose-controlled </a:t>
            </a:r>
            <a:r>
              <a:rPr lang="en-US" sz="700" dirty="0" err="1" smtClean="0">
                <a:ea typeface="ＭＳ Ｐゴシック" pitchFamily="34" charset="-128"/>
              </a:rPr>
              <a:t>pharmacodynamic</a:t>
            </a:r>
            <a:r>
              <a:rPr lang="en-US" sz="700" dirty="0" smtClean="0">
                <a:ea typeface="ＭＳ Ｐゴシック" pitchFamily="34" charset="-128"/>
              </a:rPr>
              <a:t> trial of healthy women.</a:t>
            </a:r>
            <a:r>
              <a:rPr lang="en-US" sz="700" b="1" dirty="0" smtClean="0">
                <a:ea typeface="ＭＳ Ｐゴシック" pitchFamily="34" charset="-128"/>
              </a:rPr>
              <a:t> </a:t>
            </a:r>
            <a:r>
              <a:rPr lang="en-US" sz="700" i="1" dirty="0" smtClean="0">
                <a:ea typeface="ＭＳ Ｐゴシック" pitchFamily="34" charset="-128"/>
              </a:rPr>
              <a:t>J </a:t>
            </a:r>
            <a:r>
              <a:rPr lang="en-US" sz="700" i="1" dirty="0" err="1" smtClean="0">
                <a:ea typeface="ＭＳ Ｐゴシック" pitchFamily="34" charset="-128"/>
              </a:rPr>
              <a:t>Clin</a:t>
            </a:r>
            <a:r>
              <a:rPr lang="en-US" sz="700" i="1" dirty="0" smtClean="0">
                <a:ea typeface="ＭＳ Ｐゴシック" pitchFamily="34" charset="-128"/>
              </a:rPr>
              <a:t> </a:t>
            </a:r>
            <a:r>
              <a:rPr lang="en-US" sz="700" i="1" dirty="0" err="1" smtClean="0">
                <a:ea typeface="ＭＳ Ｐゴシック" pitchFamily="34" charset="-128"/>
              </a:rPr>
              <a:t>Pharmacol</a:t>
            </a:r>
            <a:r>
              <a:rPr lang="en-US" sz="700" dirty="0" smtClean="0">
                <a:ea typeface="ＭＳ Ｐゴシック" pitchFamily="34" charset="-128"/>
              </a:rPr>
              <a:t> 2012; 52:1704-1713.</a:t>
            </a:r>
          </a:p>
          <a:p>
            <a:pPr eaLnBrk="1" hangingPunct="1">
              <a:spcBef>
                <a:spcPct val="10000"/>
              </a:spcBef>
            </a:pPr>
            <a:r>
              <a:rPr lang="fr-FR" sz="700" dirty="0" err="1" smtClean="0">
                <a:ea typeface="ＭＳ Ｐゴシック" pitchFamily="34" charset="-128"/>
              </a:rPr>
              <a:t>Katsuki</a:t>
            </a:r>
            <a:r>
              <a:rPr lang="fr-FR" sz="700" dirty="0" smtClean="0">
                <a:ea typeface="ＭＳ Ｐゴシック" pitchFamily="34" charset="-128"/>
              </a:rPr>
              <a:t> Y, </a:t>
            </a:r>
            <a:r>
              <a:rPr lang="fr-FR" sz="700" dirty="0" err="1" smtClean="0">
                <a:ea typeface="ＭＳ Ｐゴシック" pitchFamily="34" charset="-128"/>
              </a:rPr>
              <a:t>Takano</a:t>
            </a:r>
            <a:r>
              <a:rPr lang="fr-FR" sz="700" dirty="0" smtClean="0">
                <a:ea typeface="ＭＳ Ｐゴシック" pitchFamily="34" charset="-128"/>
              </a:rPr>
              <a:t> Y, </a:t>
            </a:r>
            <a:r>
              <a:rPr lang="fr-FR" sz="700" dirty="0" err="1" smtClean="0">
                <a:ea typeface="ＭＳ Ｐゴシック" pitchFamily="34" charset="-128"/>
              </a:rPr>
              <a:t>Futamura</a:t>
            </a:r>
            <a:r>
              <a:rPr lang="fr-FR" sz="700" dirty="0" smtClean="0">
                <a:ea typeface="ＭＳ Ｐゴシック" pitchFamily="34" charset="-128"/>
              </a:rPr>
              <a:t> Y </a:t>
            </a:r>
            <a:r>
              <a:rPr lang="fr-FR" sz="700" i="1" dirty="0" smtClean="0">
                <a:ea typeface="ＭＳ Ｐゴシック" pitchFamily="34" charset="-128"/>
              </a:rPr>
              <a:t>et al</a:t>
            </a:r>
            <a:r>
              <a:rPr lang="fr-FR" sz="700" dirty="0" smtClean="0">
                <a:ea typeface="ＭＳ Ｐゴシック" pitchFamily="34" charset="-128"/>
              </a:rPr>
              <a:t>. </a:t>
            </a:r>
            <a:r>
              <a:rPr lang="en-US" sz="700" dirty="0" smtClean="0">
                <a:ea typeface="ＭＳ Ｐゴシック" pitchFamily="34" charset="-128"/>
              </a:rPr>
              <a:t>Effects of </a:t>
            </a:r>
            <a:r>
              <a:rPr lang="en-US" sz="700" dirty="0" err="1" smtClean="0">
                <a:ea typeface="ＭＳ Ｐゴシック" pitchFamily="34" charset="-128"/>
              </a:rPr>
              <a:t>dienogest</a:t>
            </a:r>
            <a:r>
              <a:rPr lang="en-US" sz="700" dirty="0" smtClean="0">
                <a:ea typeface="ＭＳ Ｐゴシック" pitchFamily="34" charset="-128"/>
              </a:rPr>
              <a:t>, a synthetic steroid, on experimental endometriosis in rats. </a:t>
            </a:r>
            <a:r>
              <a:rPr lang="en-US" sz="700" i="1" dirty="0" err="1" smtClean="0">
                <a:ea typeface="ＭＳ Ｐゴシック" pitchFamily="34" charset="-128"/>
              </a:rPr>
              <a:t>Eur</a:t>
            </a:r>
            <a:r>
              <a:rPr lang="en-US" sz="700" i="1" dirty="0" smtClean="0">
                <a:ea typeface="ＭＳ Ｐゴシック" pitchFamily="34" charset="-128"/>
              </a:rPr>
              <a:t> J </a:t>
            </a:r>
            <a:r>
              <a:rPr lang="en-US" sz="700" i="1" dirty="0" err="1" smtClean="0">
                <a:ea typeface="ＭＳ Ｐゴシック" pitchFamily="34" charset="-128"/>
              </a:rPr>
              <a:t>Endocrinol</a:t>
            </a:r>
            <a:r>
              <a:rPr lang="en-US" sz="700" dirty="0" smtClean="0">
                <a:ea typeface="ＭＳ Ｐゴシック" pitchFamily="34" charset="-128"/>
              </a:rPr>
              <a:t> 1998;138:216</a:t>
            </a:r>
            <a:r>
              <a:rPr lang="en-US" sz="700" dirty="0" smtClean="0">
                <a:ea typeface="ＭＳ Ｐゴシック" pitchFamily="34" charset="-128"/>
                <a:cs typeface="Arial" pitchFamily="34" charset="0"/>
              </a:rPr>
              <a:t>–</a:t>
            </a:r>
            <a:r>
              <a:rPr lang="en-US" sz="700" dirty="0" smtClean="0">
                <a:ea typeface="ＭＳ Ｐゴシック" pitchFamily="34" charset="-128"/>
              </a:rPr>
              <a:t>226. </a:t>
            </a:r>
          </a:p>
          <a:p>
            <a:pPr eaLnBrk="1" hangingPunct="1">
              <a:spcBef>
                <a:spcPct val="10000"/>
              </a:spcBef>
            </a:pPr>
            <a:r>
              <a:rPr lang="en-GB" sz="700" dirty="0" smtClean="0">
                <a:ea typeface="ＭＳ Ｐゴシック" pitchFamily="34" charset="-128"/>
              </a:rPr>
              <a:t>Nakamura M, </a:t>
            </a:r>
            <a:r>
              <a:rPr lang="en-GB" sz="700" dirty="0" err="1" smtClean="0">
                <a:ea typeface="ＭＳ Ｐゴシック" pitchFamily="34" charset="-128"/>
              </a:rPr>
              <a:t>Katsuki</a:t>
            </a:r>
            <a:r>
              <a:rPr lang="en-GB" sz="700" dirty="0" smtClean="0">
                <a:ea typeface="ＭＳ Ｐゴシック" pitchFamily="34" charset="-128"/>
              </a:rPr>
              <a:t> Y, </a:t>
            </a:r>
            <a:r>
              <a:rPr lang="en-GB" sz="700" dirty="0" err="1" smtClean="0">
                <a:ea typeface="ＭＳ Ｐゴシック" pitchFamily="34" charset="-128"/>
              </a:rPr>
              <a:t>Shibutani</a:t>
            </a:r>
            <a:r>
              <a:rPr lang="en-GB" sz="700" dirty="0" smtClean="0">
                <a:ea typeface="ＭＳ Ｐゴシック" pitchFamily="34" charset="-128"/>
              </a:rPr>
              <a:t> Y, Oikawa T. </a:t>
            </a:r>
            <a:r>
              <a:rPr lang="en-GB" sz="700" dirty="0" err="1" smtClean="0">
                <a:ea typeface="ＭＳ Ｐゴシック" pitchFamily="34" charset="-128"/>
              </a:rPr>
              <a:t>Dienogest</a:t>
            </a:r>
            <a:r>
              <a:rPr lang="en-GB" sz="700" dirty="0" smtClean="0">
                <a:ea typeface="ＭＳ Ｐゴシック" pitchFamily="34" charset="-128"/>
              </a:rPr>
              <a:t>, a synthetic steroid, suppresses both embryonic and </a:t>
            </a:r>
            <a:r>
              <a:rPr lang="en-GB" sz="700" dirty="0" err="1" smtClean="0">
                <a:ea typeface="ＭＳ Ｐゴシック" pitchFamily="34" charset="-128"/>
              </a:rPr>
              <a:t>tumor</a:t>
            </a:r>
            <a:r>
              <a:rPr lang="en-GB" sz="700" dirty="0" smtClean="0">
                <a:ea typeface="ＭＳ Ｐゴシック" pitchFamily="34" charset="-128"/>
              </a:rPr>
              <a:t>-cell-induced angiogenesis. </a:t>
            </a:r>
            <a:r>
              <a:rPr lang="en-GB" sz="700" i="1" dirty="0" err="1" smtClean="0">
                <a:ea typeface="ＭＳ Ｐゴシック" pitchFamily="34" charset="-128"/>
              </a:rPr>
              <a:t>Eur</a:t>
            </a:r>
            <a:r>
              <a:rPr lang="en-GB" sz="700" i="1" dirty="0" smtClean="0">
                <a:ea typeface="ＭＳ Ｐゴシック" pitchFamily="34" charset="-128"/>
              </a:rPr>
              <a:t> J </a:t>
            </a:r>
            <a:r>
              <a:rPr lang="en-GB" sz="700" i="1" dirty="0" err="1" smtClean="0">
                <a:ea typeface="ＭＳ Ｐゴシック" pitchFamily="34" charset="-128"/>
              </a:rPr>
              <a:t>Pharmacol</a:t>
            </a:r>
            <a:r>
              <a:rPr lang="en-GB" sz="700" dirty="0" smtClean="0">
                <a:ea typeface="ＭＳ Ｐゴシック" pitchFamily="34" charset="-128"/>
              </a:rPr>
              <a:t> 1999;386:33-40</a:t>
            </a:r>
          </a:p>
          <a:p>
            <a:pPr eaLnBrk="1" hangingPunct="1">
              <a:spcBef>
                <a:spcPct val="10000"/>
              </a:spcBef>
            </a:pPr>
            <a:r>
              <a:rPr lang="en-GB" sz="700" dirty="0" smtClean="0">
                <a:ea typeface="ＭＳ Ｐゴシック" pitchFamily="34" charset="-128"/>
              </a:rPr>
              <a:t> </a:t>
            </a:r>
            <a:endParaRPr lang="en-US" sz="700" dirty="0" smtClean="0">
              <a:ea typeface="ＭＳ Ｐゴシック" pitchFamily="34" charset="-128"/>
            </a:endParaRPr>
          </a:p>
          <a:p>
            <a:pPr eaLnBrk="1" hangingPunct="1">
              <a:spcBef>
                <a:spcPct val="10000"/>
              </a:spcBef>
            </a:pPr>
            <a:r>
              <a:rPr lang="en-GB" sz="700" b="1" dirty="0" smtClean="0">
                <a:ea typeface="ＭＳ Ｐゴシック" pitchFamily="34" charset="-128"/>
              </a:rPr>
              <a:t>Further information</a:t>
            </a:r>
          </a:p>
          <a:p>
            <a:pPr eaLnBrk="1" hangingPunct="1">
              <a:spcBef>
                <a:spcPct val="10000"/>
              </a:spcBef>
            </a:pPr>
            <a:endParaRPr lang="en-GB" sz="700" b="1" dirty="0" smtClean="0">
              <a:ea typeface="ＭＳ Ｐゴシック" pitchFamily="34" charset="-128"/>
            </a:endParaRPr>
          </a:p>
          <a:p>
            <a:pPr eaLnBrk="1" hangingPunct="1">
              <a:spcBef>
                <a:spcPct val="10000"/>
              </a:spcBef>
            </a:pPr>
            <a:r>
              <a:rPr lang="en-GB" sz="700" b="1" dirty="0" smtClean="0">
                <a:ea typeface="ＭＳ Ｐゴシック" pitchFamily="34" charset="-128"/>
              </a:rPr>
              <a:t>Key point: The mechanism of action of </a:t>
            </a:r>
            <a:r>
              <a:rPr lang="en-GB" sz="700" b="1" dirty="0" err="1" smtClean="0">
                <a:ea typeface="ＭＳ Ｐゴシック" pitchFamily="34" charset="-128"/>
              </a:rPr>
              <a:t>dienogest</a:t>
            </a:r>
            <a:r>
              <a:rPr lang="en-GB" sz="700" b="1" dirty="0" smtClean="0">
                <a:ea typeface="ＭＳ Ｐゴシック" pitchFamily="34" charset="-128"/>
              </a:rPr>
              <a:t> can be described in terms of central, hormonal mechanisms, and local specific actions on the </a:t>
            </a:r>
            <a:r>
              <a:rPr lang="en-GB" sz="700" b="1" dirty="0" err="1" smtClean="0">
                <a:ea typeface="ＭＳ Ｐゴシック" pitchFamily="34" charset="-128"/>
              </a:rPr>
              <a:t>endometrium</a:t>
            </a:r>
            <a:r>
              <a:rPr lang="en-GB" sz="700" b="1" dirty="0" smtClean="0">
                <a:ea typeface="ＭＳ Ｐゴシック" pitchFamily="34" charset="-128"/>
              </a:rPr>
              <a:t>, including anti-proliferative, anti-inflammatory and anti-</a:t>
            </a:r>
            <a:r>
              <a:rPr lang="en-GB" sz="700" b="1" dirty="0" err="1" smtClean="0">
                <a:ea typeface="ＭＳ Ｐゴシック" pitchFamily="34" charset="-128"/>
              </a:rPr>
              <a:t>angiogenic</a:t>
            </a:r>
            <a:r>
              <a:rPr lang="en-GB" sz="700" b="1" dirty="0" smtClean="0">
                <a:ea typeface="ＭＳ Ｐゴシック" pitchFamily="34" charset="-128"/>
              </a:rPr>
              <a:t> effects.</a:t>
            </a:r>
          </a:p>
          <a:p>
            <a:pPr eaLnBrk="1" hangingPunct="1">
              <a:spcBef>
                <a:spcPct val="10000"/>
              </a:spcBef>
            </a:pPr>
            <a:endParaRPr lang="en-US" sz="700" dirty="0" smtClean="0">
              <a:ea typeface="ＭＳ Ｐゴシック" pitchFamily="34" charset="-128"/>
            </a:endParaRPr>
          </a:p>
          <a:p>
            <a:pPr eaLnBrk="1" hangingPunct="1">
              <a:spcBef>
                <a:spcPct val="10000"/>
              </a:spcBef>
            </a:pPr>
            <a:r>
              <a:rPr lang="en-GB" sz="700" dirty="0" err="1" smtClean="0">
                <a:ea typeface="ＭＳ Ｐゴシック" pitchFamily="34" charset="-128"/>
              </a:rPr>
              <a:t>Dienogest</a:t>
            </a:r>
            <a:r>
              <a:rPr lang="en-GB" sz="700" dirty="0" smtClean="0">
                <a:ea typeface="ＭＳ Ｐゴシック" pitchFamily="34" charset="-128"/>
              </a:rPr>
              <a:t> is associated with moderate inhibition of </a:t>
            </a:r>
            <a:r>
              <a:rPr lang="en-GB" sz="700" dirty="0" err="1" smtClean="0">
                <a:ea typeface="ＭＳ Ｐゴシック" pitchFamily="34" charset="-128"/>
              </a:rPr>
              <a:t>gonadotropin</a:t>
            </a:r>
            <a:r>
              <a:rPr lang="en-GB" sz="700" dirty="0" smtClean="0">
                <a:ea typeface="ＭＳ Ｐゴシック" pitchFamily="34" charset="-128"/>
              </a:rPr>
              <a:t> secretion, reducing the endogenous production of </a:t>
            </a:r>
            <a:r>
              <a:rPr lang="en-GB" sz="700" dirty="0" err="1" smtClean="0">
                <a:ea typeface="ＭＳ Ｐゴシック" pitchFamily="34" charset="-128"/>
              </a:rPr>
              <a:t>estradiol</a:t>
            </a:r>
            <a:r>
              <a:rPr lang="en-GB" sz="700" dirty="0" smtClean="0">
                <a:ea typeface="ＭＳ Ｐゴシック" pitchFamily="34" charset="-128"/>
              </a:rPr>
              <a:t> and thereby suppressing the </a:t>
            </a:r>
            <a:r>
              <a:rPr lang="en-GB" sz="700" dirty="0" err="1" smtClean="0">
                <a:ea typeface="ＭＳ Ｐゴシック" pitchFamily="34" charset="-128"/>
              </a:rPr>
              <a:t>trophic</a:t>
            </a:r>
            <a:r>
              <a:rPr lang="en-GB" sz="700" dirty="0" smtClean="0">
                <a:ea typeface="ＭＳ Ｐゴシック" pitchFamily="34" charset="-128"/>
              </a:rPr>
              <a:t> effects of </a:t>
            </a:r>
            <a:r>
              <a:rPr lang="en-GB" sz="700" dirty="0" err="1" smtClean="0">
                <a:ea typeface="ＭＳ Ｐゴシック" pitchFamily="34" charset="-128"/>
              </a:rPr>
              <a:t>estradiol</a:t>
            </a:r>
            <a:r>
              <a:rPr lang="en-GB" sz="700" dirty="0" smtClean="0">
                <a:ea typeface="ＭＳ Ｐゴシック" pitchFamily="34" charset="-128"/>
              </a:rPr>
              <a:t> on both </a:t>
            </a:r>
            <a:r>
              <a:rPr lang="en-GB" sz="700" dirty="0" err="1" smtClean="0">
                <a:ea typeface="ＭＳ Ｐゴシック" pitchFamily="34" charset="-128"/>
              </a:rPr>
              <a:t>eutopic</a:t>
            </a:r>
            <a:r>
              <a:rPr lang="en-GB" sz="700" dirty="0" smtClean="0">
                <a:ea typeface="ＭＳ Ｐゴシック" pitchFamily="34" charset="-128"/>
              </a:rPr>
              <a:t> and ectopic </a:t>
            </a:r>
            <a:r>
              <a:rPr lang="en-GB" sz="700" dirty="0" err="1" smtClean="0">
                <a:ea typeface="ＭＳ Ｐゴシック" pitchFamily="34" charset="-128"/>
              </a:rPr>
              <a:t>endometrium</a:t>
            </a:r>
            <a:r>
              <a:rPr lang="en-GB" sz="700" dirty="0" smtClean="0">
                <a:ea typeface="ＭＳ Ｐゴシック" pitchFamily="34" charset="-128"/>
              </a:rPr>
              <a:t>. When given continuously, </a:t>
            </a:r>
            <a:r>
              <a:rPr lang="en-GB" sz="700" dirty="0" err="1" smtClean="0">
                <a:ea typeface="ＭＳ Ｐゴシック" pitchFamily="34" charset="-128"/>
              </a:rPr>
              <a:t>dienogest</a:t>
            </a:r>
            <a:r>
              <a:rPr lang="en-GB" sz="700" dirty="0" smtClean="0">
                <a:ea typeface="ＭＳ Ｐゴシック" pitchFamily="34" charset="-128"/>
              </a:rPr>
              <a:t> leads to a </a:t>
            </a:r>
            <a:r>
              <a:rPr lang="en-GB" sz="700" dirty="0" err="1" smtClean="0">
                <a:ea typeface="ＭＳ Ｐゴシック" pitchFamily="34" charset="-128"/>
              </a:rPr>
              <a:t>hyperprogestogenic</a:t>
            </a:r>
            <a:r>
              <a:rPr lang="en-GB" sz="700" dirty="0" smtClean="0">
                <a:ea typeface="ＭＳ Ｐゴシック" pitchFamily="34" charset="-128"/>
              </a:rPr>
              <a:t> and moderately </a:t>
            </a:r>
            <a:r>
              <a:rPr lang="en-GB" sz="700" dirty="0" err="1" smtClean="0">
                <a:ea typeface="ＭＳ Ｐゴシック" pitchFamily="34" charset="-128"/>
              </a:rPr>
              <a:t>hypoestrogenic</a:t>
            </a:r>
            <a:r>
              <a:rPr lang="en-GB" sz="700" dirty="0" smtClean="0">
                <a:ea typeface="ＭＳ Ｐゴシック" pitchFamily="34" charset="-128"/>
              </a:rPr>
              <a:t> endocrine environment, causing </a:t>
            </a:r>
            <a:r>
              <a:rPr lang="en-GB" sz="700" dirty="0" err="1" smtClean="0">
                <a:ea typeface="ＭＳ Ｐゴシック" pitchFamily="34" charset="-128"/>
              </a:rPr>
              <a:t>decidualisation</a:t>
            </a:r>
            <a:r>
              <a:rPr lang="en-GB" sz="700" dirty="0" smtClean="0">
                <a:ea typeface="ＭＳ Ｐゴシック" pitchFamily="34" charset="-128"/>
              </a:rPr>
              <a:t> of endometrial tissue. </a:t>
            </a:r>
          </a:p>
          <a:p>
            <a:pPr eaLnBrk="1" hangingPunct="1">
              <a:spcBef>
                <a:spcPct val="10000"/>
              </a:spcBef>
            </a:pPr>
            <a:r>
              <a:rPr lang="en-GB" sz="700" dirty="0" smtClean="0">
                <a:ea typeface="ＭＳ Ｐゴシック" pitchFamily="34" charset="-128"/>
              </a:rPr>
              <a:t>In addition, </a:t>
            </a:r>
            <a:r>
              <a:rPr lang="en-GB" sz="700" dirty="0" err="1" smtClean="0">
                <a:ea typeface="ＭＳ Ｐゴシック" pitchFamily="34" charset="-128"/>
              </a:rPr>
              <a:t>dienogest</a:t>
            </a:r>
            <a:r>
              <a:rPr lang="en-GB" sz="700" dirty="0" smtClean="0">
                <a:ea typeface="ＭＳ Ｐゴシック" pitchFamily="34" charset="-128"/>
              </a:rPr>
              <a:t> also has direct </a:t>
            </a:r>
            <a:r>
              <a:rPr lang="en-GB" sz="700" dirty="0" err="1" smtClean="0">
                <a:ea typeface="ＭＳ Ｐゴシック" pitchFamily="34" charset="-128"/>
              </a:rPr>
              <a:t>antiproliferative</a:t>
            </a:r>
            <a:r>
              <a:rPr lang="en-GB" sz="700" dirty="0" smtClean="0">
                <a:ea typeface="ＭＳ Ｐゴシック" pitchFamily="34" charset="-128"/>
              </a:rPr>
              <a:t>, immunologic and anti-</a:t>
            </a:r>
            <a:r>
              <a:rPr lang="en-GB" sz="700" dirty="0" err="1" smtClean="0">
                <a:ea typeface="ＭＳ Ｐゴシック" pitchFamily="34" charset="-128"/>
              </a:rPr>
              <a:t>angiogenic</a:t>
            </a:r>
            <a:r>
              <a:rPr lang="en-GB" sz="700" dirty="0" smtClean="0">
                <a:ea typeface="ＭＳ Ｐゴシック" pitchFamily="34" charset="-128"/>
              </a:rPr>
              <a:t> effects that contribute to the reduction of endometriosis-associated symptoms.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en-US" sz="700" b="1" dirty="0" smtClean="0"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sz="700" b="1" dirty="0" smtClean="0">
                <a:ea typeface="ＭＳ Ｐゴシック" pitchFamily="34" charset="-128"/>
              </a:rPr>
              <a:t>Additional references</a:t>
            </a:r>
          </a:p>
          <a:p>
            <a:pPr>
              <a:spcBef>
                <a:spcPts val="37"/>
              </a:spcBef>
            </a:pPr>
            <a:r>
              <a:rPr lang="en-US" sz="700" dirty="0" smtClean="0">
                <a:ea typeface="ＭＳ Ｐゴシック" pitchFamily="34" charset="-128"/>
              </a:rPr>
              <a:t>McCormack PL. </a:t>
            </a:r>
            <a:r>
              <a:rPr lang="en-US" sz="700" dirty="0" err="1" smtClean="0">
                <a:ea typeface="ＭＳ Ｐゴシック" pitchFamily="34" charset="-128"/>
              </a:rPr>
              <a:t>Dienogest</a:t>
            </a:r>
            <a:r>
              <a:rPr lang="en-US" sz="700" dirty="0" smtClean="0">
                <a:ea typeface="ＭＳ Ｐゴシック" pitchFamily="34" charset="-128"/>
              </a:rPr>
              <a:t>: a review of its use in the treatment of endometriosis. </a:t>
            </a:r>
            <a:r>
              <a:rPr lang="en-US" sz="700" i="1" dirty="0" smtClean="0">
                <a:ea typeface="ＭＳ Ｐゴシック" pitchFamily="34" charset="-128"/>
              </a:rPr>
              <a:t>Drugs</a:t>
            </a:r>
            <a:r>
              <a:rPr lang="en-US" sz="700" dirty="0" smtClean="0">
                <a:ea typeface="ＭＳ Ｐゴシック" pitchFamily="34" charset="-128"/>
              </a:rPr>
              <a:t> 2010; 70: 2073-2088.</a:t>
            </a:r>
          </a:p>
          <a:p>
            <a:pPr>
              <a:spcBef>
                <a:spcPts val="37"/>
              </a:spcBef>
            </a:pPr>
            <a:r>
              <a:rPr lang="en-US" sz="700" dirty="0" err="1" smtClean="0">
                <a:ea typeface="ＭＳ Ｐゴシック" pitchFamily="34" charset="-128"/>
              </a:rPr>
              <a:t>Sasagawa</a:t>
            </a:r>
            <a:r>
              <a:rPr lang="en-US" sz="700" dirty="0" smtClean="0">
                <a:ea typeface="ＭＳ Ｐゴシック" pitchFamily="34" charset="-128"/>
              </a:rPr>
              <a:t> S, Shimizu Y, </a:t>
            </a:r>
            <a:r>
              <a:rPr lang="en-US" sz="700" dirty="0" err="1" smtClean="0">
                <a:ea typeface="ＭＳ Ｐゴシック" pitchFamily="34" charset="-128"/>
              </a:rPr>
              <a:t>Kami</a:t>
            </a:r>
            <a:r>
              <a:rPr lang="en-US" sz="700" dirty="0" smtClean="0">
                <a:ea typeface="ＭＳ Ｐゴシック" pitchFamily="34" charset="-128"/>
              </a:rPr>
              <a:t> H </a:t>
            </a:r>
            <a:r>
              <a:rPr lang="en-US" sz="700" i="1" dirty="0" smtClean="0">
                <a:ea typeface="ＭＳ Ｐゴシック" pitchFamily="34" charset="-128"/>
              </a:rPr>
              <a:t>et al</a:t>
            </a:r>
            <a:r>
              <a:rPr lang="en-US" sz="700" dirty="0" smtClean="0">
                <a:ea typeface="ＭＳ Ｐゴシック" pitchFamily="34" charset="-128"/>
              </a:rPr>
              <a:t>. </a:t>
            </a:r>
            <a:r>
              <a:rPr lang="en-GB" sz="700" dirty="0" err="1" smtClean="0">
                <a:ea typeface="ＭＳ Ｐゴシック" pitchFamily="34" charset="-128"/>
              </a:rPr>
              <a:t>Dienogest</a:t>
            </a:r>
            <a:r>
              <a:rPr lang="en-GB" sz="700" dirty="0" smtClean="0">
                <a:ea typeface="ＭＳ Ｐゴシック" pitchFamily="34" charset="-128"/>
              </a:rPr>
              <a:t> is a selective progesterone receptor agonist in </a:t>
            </a:r>
            <a:r>
              <a:rPr lang="en-GB" sz="700" dirty="0" err="1" smtClean="0">
                <a:ea typeface="ＭＳ Ｐゴシック" pitchFamily="34" charset="-128"/>
              </a:rPr>
              <a:t>transactivation</a:t>
            </a:r>
            <a:r>
              <a:rPr lang="en-GB" sz="700" dirty="0" smtClean="0">
                <a:ea typeface="ＭＳ Ｐゴシック" pitchFamily="34" charset="-128"/>
              </a:rPr>
              <a:t> analysis with potent oral endometrial activity due to its efficient pharmacokinetic profile</a:t>
            </a:r>
            <a:r>
              <a:rPr lang="en-US" sz="700" dirty="0" smtClean="0">
                <a:ea typeface="ＭＳ Ｐゴシック" pitchFamily="34" charset="-128"/>
              </a:rPr>
              <a:t>. </a:t>
            </a:r>
            <a:r>
              <a:rPr lang="en-US" sz="700" i="1" dirty="0" smtClean="0">
                <a:ea typeface="ＭＳ Ｐゴシック" pitchFamily="34" charset="-128"/>
              </a:rPr>
              <a:t>Steroids </a:t>
            </a:r>
            <a:r>
              <a:rPr lang="en-US" sz="700" dirty="0" smtClean="0">
                <a:ea typeface="ＭＳ Ｐゴシック" pitchFamily="34" charset="-128"/>
              </a:rPr>
              <a:t>2008; 73: 222-231.</a:t>
            </a:r>
            <a:endParaRPr lang="en-GB" sz="700" dirty="0" smtClean="0">
              <a:ea typeface="ＭＳ Ｐゴシック" pitchFamily="34" charset="-128"/>
            </a:endParaRPr>
          </a:p>
          <a:p>
            <a:pPr>
              <a:spcBef>
                <a:spcPts val="37"/>
              </a:spcBef>
            </a:pPr>
            <a:r>
              <a:rPr lang="en-US" sz="700" dirty="0" smtClean="0">
                <a:ea typeface="ＭＳ Ｐゴシック" pitchFamily="34" charset="-128"/>
              </a:rPr>
              <a:t>Fischer OM, Kaufmann-</a:t>
            </a:r>
            <a:r>
              <a:rPr lang="en-US" sz="700" dirty="0" err="1" smtClean="0">
                <a:ea typeface="ＭＳ Ｐゴシック" pitchFamily="34" charset="-128"/>
              </a:rPr>
              <a:t>Reiche</a:t>
            </a:r>
            <a:r>
              <a:rPr lang="en-US" sz="700" dirty="0" smtClean="0">
                <a:ea typeface="ＭＳ Ｐゴシック" pitchFamily="34" charset="-128"/>
              </a:rPr>
              <a:t> U, Moeller C </a:t>
            </a:r>
            <a:r>
              <a:rPr lang="en-US" sz="700" i="1" dirty="0" smtClean="0">
                <a:ea typeface="ＭＳ Ｐゴシック" pitchFamily="34" charset="-128"/>
              </a:rPr>
              <a:t>et al</a:t>
            </a:r>
            <a:r>
              <a:rPr lang="en-US" sz="700" dirty="0" smtClean="0">
                <a:ea typeface="ＭＳ Ｐゴシック" pitchFamily="34" charset="-128"/>
              </a:rPr>
              <a:t>. Effects of </a:t>
            </a:r>
            <a:r>
              <a:rPr lang="en-US" sz="700" dirty="0" err="1" smtClean="0">
                <a:ea typeface="ＭＳ Ｐゴシック" pitchFamily="34" charset="-128"/>
              </a:rPr>
              <a:t>dienogest</a:t>
            </a:r>
            <a:r>
              <a:rPr lang="en-US" sz="700" dirty="0" smtClean="0">
                <a:ea typeface="ＭＳ Ｐゴシック" pitchFamily="34" charset="-128"/>
              </a:rPr>
              <a:t> on surgically induced endometriosis in rats after repeated oral administration. </a:t>
            </a:r>
            <a:r>
              <a:rPr lang="en-US" sz="700" i="1" dirty="0" err="1" smtClean="0">
                <a:ea typeface="ＭＳ Ｐゴシック" pitchFamily="34" charset="-128"/>
              </a:rPr>
              <a:t>Gynecol</a:t>
            </a:r>
            <a:r>
              <a:rPr lang="en-US" sz="700" i="1" dirty="0" smtClean="0">
                <a:ea typeface="ＭＳ Ｐゴシック" pitchFamily="34" charset="-128"/>
              </a:rPr>
              <a:t> </a:t>
            </a:r>
            <a:r>
              <a:rPr lang="en-US" sz="700" i="1" dirty="0" err="1" smtClean="0">
                <a:ea typeface="ＭＳ Ｐゴシック" pitchFamily="34" charset="-128"/>
              </a:rPr>
              <a:t>Obstet</a:t>
            </a:r>
            <a:r>
              <a:rPr lang="en-US" sz="700" i="1" dirty="0" smtClean="0">
                <a:ea typeface="ＭＳ Ｐゴシック" pitchFamily="34" charset="-128"/>
              </a:rPr>
              <a:t> Invest </a:t>
            </a:r>
            <a:r>
              <a:rPr lang="en-US" sz="700" dirty="0" smtClean="0">
                <a:ea typeface="ＭＳ Ｐゴシック" pitchFamily="34" charset="-128"/>
              </a:rPr>
              <a:t>2011; 72: 145-151.</a:t>
            </a:r>
            <a:endParaRPr lang="en-GB" sz="700" dirty="0" smtClean="0">
              <a:ea typeface="ＭＳ Ｐゴシック" pitchFamily="34" charset="-128"/>
            </a:endParaRPr>
          </a:p>
          <a:p>
            <a:pPr>
              <a:spcBef>
                <a:spcPts val="37"/>
              </a:spcBef>
            </a:pPr>
            <a:r>
              <a:rPr lang="en-US" sz="700" dirty="0" smtClean="0">
                <a:ea typeface="ＭＳ Ｐゴシック" pitchFamily="34" charset="-128"/>
              </a:rPr>
              <a:t>Shimizu Y, </a:t>
            </a:r>
            <a:r>
              <a:rPr lang="en-US" sz="700" dirty="0" err="1" smtClean="0">
                <a:ea typeface="ＭＳ Ｐゴシック" pitchFamily="34" charset="-128"/>
              </a:rPr>
              <a:t>Mita</a:t>
            </a:r>
            <a:r>
              <a:rPr lang="en-US" sz="700" dirty="0" smtClean="0">
                <a:ea typeface="ＭＳ Ｐゴシック" pitchFamily="34" charset="-128"/>
              </a:rPr>
              <a:t> S, Takeuchi T </a:t>
            </a:r>
            <a:r>
              <a:rPr lang="en-US" sz="700" i="1" dirty="0" smtClean="0">
                <a:ea typeface="ＭＳ Ｐゴシック" pitchFamily="34" charset="-128"/>
              </a:rPr>
              <a:t>et al</a:t>
            </a:r>
            <a:r>
              <a:rPr lang="en-US" sz="700" dirty="0" smtClean="0">
                <a:ea typeface="ＭＳ Ｐゴシック" pitchFamily="34" charset="-128"/>
              </a:rPr>
              <a:t>. </a:t>
            </a:r>
            <a:r>
              <a:rPr lang="en-US" sz="700" dirty="0" err="1" smtClean="0">
                <a:ea typeface="ＭＳ Ｐゴシック" pitchFamily="34" charset="-128"/>
              </a:rPr>
              <a:t>Dienogest</a:t>
            </a:r>
            <a:r>
              <a:rPr lang="en-US" sz="700" dirty="0" smtClean="0">
                <a:ea typeface="ＭＳ Ｐゴシック" pitchFamily="34" charset="-128"/>
              </a:rPr>
              <a:t>, a synthetic progestin, inhibits prostaglandin E2 production and </a:t>
            </a:r>
            <a:r>
              <a:rPr lang="en-US" sz="700" dirty="0" err="1" smtClean="0">
                <a:ea typeface="ＭＳ Ｐゴシック" pitchFamily="34" charset="-128"/>
              </a:rPr>
              <a:t>aromatase</a:t>
            </a:r>
            <a:r>
              <a:rPr lang="en-US" sz="700" dirty="0" smtClean="0">
                <a:ea typeface="ＭＳ Ｐゴシック" pitchFamily="34" charset="-128"/>
              </a:rPr>
              <a:t> expression by human endometrial epithelial cells in a spheroid culture system. </a:t>
            </a:r>
            <a:r>
              <a:rPr lang="en-US" sz="700" i="1" dirty="0" smtClean="0">
                <a:ea typeface="ＭＳ Ｐゴシック" pitchFamily="34" charset="-128"/>
              </a:rPr>
              <a:t>Steroids </a:t>
            </a:r>
            <a:r>
              <a:rPr lang="en-US" sz="700" dirty="0" smtClean="0">
                <a:ea typeface="ＭＳ Ｐゴシック" pitchFamily="34" charset="-128"/>
              </a:rPr>
              <a:t>2011; 76: 60-67.</a:t>
            </a:r>
            <a:endParaRPr lang="en-GB" sz="700" dirty="0" smtClean="0">
              <a:ea typeface="ＭＳ Ｐゴシック" pitchFamily="34" charset="-128"/>
            </a:endParaRPr>
          </a:p>
          <a:p>
            <a:pPr>
              <a:spcBef>
                <a:spcPts val="37"/>
              </a:spcBef>
            </a:pPr>
            <a:r>
              <a:rPr lang="en-US" sz="700" dirty="0" err="1" smtClean="0">
                <a:ea typeface="ＭＳ Ｐゴシック" pitchFamily="34" charset="-128"/>
              </a:rPr>
              <a:t>Horie</a:t>
            </a:r>
            <a:r>
              <a:rPr lang="en-US" sz="700" dirty="0" smtClean="0">
                <a:ea typeface="ＭＳ Ｐゴシック" pitchFamily="34" charset="-128"/>
              </a:rPr>
              <a:t> S, Harada T, </a:t>
            </a:r>
            <a:r>
              <a:rPr lang="en-US" sz="700" dirty="0" err="1" smtClean="0">
                <a:ea typeface="ＭＳ Ｐゴシック" pitchFamily="34" charset="-128"/>
              </a:rPr>
              <a:t>Mitsunari</a:t>
            </a:r>
            <a:r>
              <a:rPr lang="en-US" sz="700" dirty="0" smtClean="0">
                <a:ea typeface="ＭＳ Ｐゴシック" pitchFamily="34" charset="-128"/>
              </a:rPr>
              <a:t> M </a:t>
            </a:r>
            <a:r>
              <a:rPr lang="en-US" sz="700" i="1" dirty="0" smtClean="0">
                <a:ea typeface="ＭＳ Ｐゴシック" pitchFamily="34" charset="-128"/>
              </a:rPr>
              <a:t>et al</a:t>
            </a:r>
            <a:r>
              <a:rPr lang="en-US" sz="700" dirty="0" smtClean="0">
                <a:ea typeface="ＭＳ Ｐゴシック" pitchFamily="34" charset="-128"/>
              </a:rPr>
              <a:t>. Progesterone and </a:t>
            </a:r>
            <a:r>
              <a:rPr lang="en-US" sz="700" dirty="0" err="1" smtClean="0">
                <a:ea typeface="ＭＳ Ｐゴシック" pitchFamily="34" charset="-128"/>
              </a:rPr>
              <a:t>progestational</a:t>
            </a:r>
            <a:r>
              <a:rPr lang="en-US" sz="700" dirty="0" smtClean="0">
                <a:ea typeface="ＭＳ Ｐゴシック" pitchFamily="34" charset="-128"/>
              </a:rPr>
              <a:t> compounds attenuate tumor necrosis factor alpha-induced interleukin-8 production via nuclear factor kappa B inactivation in </a:t>
            </a:r>
            <a:r>
              <a:rPr lang="en-US" sz="700" dirty="0" err="1" smtClean="0">
                <a:ea typeface="ＭＳ Ｐゴシック" pitchFamily="34" charset="-128"/>
              </a:rPr>
              <a:t>endometriotic</a:t>
            </a:r>
            <a:r>
              <a:rPr lang="en-US" sz="700" dirty="0" smtClean="0">
                <a:ea typeface="ＭＳ Ｐゴシック" pitchFamily="34" charset="-128"/>
              </a:rPr>
              <a:t> </a:t>
            </a:r>
            <a:r>
              <a:rPr lang="en-US" sz="700" dirty="0" err="1" smtClean="0">
                <a:ea typeface="ＭＳ Ｐゴシック" pitchFamily="34" charset="-128"/>
              </a:rPr>
              <a:t>stromal</a:t>
            </a:r>
            <a:r>
              <a:rPr lang="en-US" sz="700" dirty="0" smtClean="0">
                <a:ea typeface="ＭＳ Ｐゴシック" pitchFamily="34" charset="-128"/>
              </a:rPr>
              <a:t> cells. </a:t>
            </a:r>
            <a:r>
              <a:rPr lang="en-US" sz="700" i="1" dirty="0" err="1" smtClean="0">
                <a:ea typeface="ＭＳ Ｐゴシック" pitchFamily="34" charset="-128"/>
              </a:rPr>
              <a:t>Fertil</a:t>
            </a:r>
            <a:r>
              <a:rPr lang="en-US" sz="700" i="1" dirty="0" smtClean="0">
                <a:ea typeface="ＭＳ Ｐゴシック" pitchFamily="34" charset="-128"/>
              </a:rPr>
              <a:t> </a:t>
            </a:r>
            <a:r>
              <a:rPr lang="en-US" sz="700" i="1" dirty="0" err="1" smtClean="0">
                <a:ea typeface="ＭＳ Ｐゴシック" pitchFamily="34" charset="-128"/>
              </a:rPr>
              <a:t>Steril</a:t>
            </a:r>
            <a:r>
              <a:rPr lang="en-US" sz="700" i="1" dirty="0" smtClean="0">
                <a:ea typeface="ＭＳ Ｐゴシック" pitchFamily="34" charset="-128"/>
              </a:rPr>
              <a:t> </a:t>
            </a:r>
            <a:r>
              <a:rPr lang="en-US" sz="700" dirty="0" smtClean="0">
                <a:ea typeface="ＭＳ Ｐゴシック" pitchFamily="34" charset="-128"/>
              </a:rPr>
              <a:t>2005; 83: 1530-1535.</a:t>
            </a:r>
            <a:endParaRPr lang="en-GB" sz="700" dirty="0" smtClean="0">
              <a:ea typeface="ＭＳ Ｐゴシック" pitchFamily="34" charset="-128"/>
            </a:endParaRPr>
          </a:p>
          <a:p>
            <a:pPr>
              <a:spcBef>
                <a:spcPts val="37"/>
              </a:spcBef>
            </a:pPr>
            <a:r>
              <a:rPr lang="en-US" sz="700" dirty="0" err="1" smtClean="0">
                <a:ea typeface="ＭＳ Ｐゴシック" pitchFamily="34" charset="-128"/>
              </a:rPr>
              <a:t>Mita</a:t>
            </a:r>
            <a:r>
              <a:rPr lang="en-US" sz="700" dirty="0" smtClean="0">
                <a:ea typeface="ＭＳ Ｐゴシック" pitchFamily="34" charset="-128"/>
              </a:rPr>
              <a:t> S, Shimizu Y, </a:t>
            </a:r>
            <a:r>
              <a:rPr lang="en-US" sz="700" dirty="0" err="1" smtClean="0">
                <a:ea typeface="ＭＳ Ｐゴシック" pitchFamily="34" charset="-128"/>
              </a:rPr>
              <a:t>Notsu</a:t>
            </a:r>
            <a:r>
              <a:rPr lang="en-US" sz="700" dirty="0" smtClean="0">
                <a:ea typeface="ＭＳ Ｐゴシック" pitchFamily="34" charset="-128"/>
              </a:rPr>
              <a:t> T </a:t>
            </a:r>
            <a:r>
              <a:rPr lang="en-US" sz="700" i="1" dirty="0" smtClean="0">
                <a:ea typeface="ＭＳ Ｐゴシック" pitchFamily="34" charset="-128"/>
              </a:rPr>
              <a:t>et al</a:t>
            </a:r>
            <a:r>
              <a:rPr lang="en-US" sz="700" dirty="0" smtClean="0">
                <a:ea typeface="ＭＳ Ｐゴシック" pitchFamily="34" charset="-128"/>
              </a:rPr>
              <a:t>. </a:t>
            </a:r>
            <a:r>
              <a:rPr lang="en-US" sz="700" dirty="0" err="1" smtClean="0">
                <a:ea typeface="ＭＳ Ｐゴシック" pitchFamily="34" charset="-128"/>
              </a:rPr>
              <a:t>Dienogest</a:t>
            </a:r>
            <a:r>
              <a:rPr lang="en-US" sz="700" dirty="0" smtClean="0">
                <a:ea typeface="ＭＳ Ｐゴシック" pitchFamily="34" charset="-128"/>
              </a:rPr>
              <a:t> inhibits Toll-like receptor 4 expression induced by </a:t>
            </a:r>
            <a:r>
              <a:rPr lang="en-US" sz="700" dirty="0" err="1" smtClean="0">
                <a:ea typeface="ＭＳ Ｐゴシック" pitchFamily="34" charset="-128"/>
              </a:rPr>
              <a:t>costimulation</a:t>
            </a:r>
            <a:r>
              <a:rPr lang="en-US" sz="700" dirty="0" smtClean="0">
                <a:ea typeface="ＭＳ Ｐゴシック" pitchFamily="34" charset="-128"/>
              </a:rPr>
              <a:t> of </a:t>
            </a:r>
            <a:r>
              <a:rPr lang="en-US" sz="700" dirty="0" err="1" smtClean="0">
                <a:ea typeface="ＭＳ Ｐゴシック" pitchFamily="34" charset="-128"/>
              </a:rPr>
              <a:t>lipopolysaccharide</a:t>
            </a:r>
            <a:r>
              <a:rPr lang="en-US" sz="700" dirty="0" smtClean="0">
                <a:ea typeface="ＭＳ Ｐゴシック" pitchFamily="34" charset="-128"/>
              </a:rPr>
              <a:t> and high-mobility group box 1 in endometrial epithelial cells. </a:t>
            </a:r>
            <a:r>
              <a:rPr lang="en-US" sz="700" i="1" dirty="0" err="1" smtClean="0">
                <a:ea typeface="ＭＳ Ｐゴシック" pitchFamily="34" charset="-128"/>
              </a:rPr>
              <a:t>Fertil</a:t>
            </a:r>
            <a:r>
              <a:rPr lang="en-US" sz="700" i="1" dirty="0" smtClean="0">
                <a:ea typeface="ＭＳ Ｐゴシック" pitchFamily="34" charset="-128"/>
              </a:rPr>
              <a:t> </a:t>
            </a:r>
            <a:r>
              <a:rPr lang="en-US" sz="700" i="1" dirty="0" err="1" smtClean="0">
                <a:ea typeface="ＭＳ Ｐゴシック" pitchFamily="34" charset="-128"/>
              </a:rPr>
              <a:t>Steril</a:t>
            </a:r>
            <a:r>
              <a:rPr lang="en-US" sz="700" i="1" dirty="0" smtClean="0">
                <a:ea typeface="ＭＳ Ｐゴシック" pitchFamily="34" charset="-128"/>
              </a:rPr>
              <a:t> </a:t>
            </a:r>
            <a:r>
              <a:rPr lang="en-US" sz="700" dirty="0" smtClean="0">
                <a:ea typeface="ＭＳ Ｐゴシック" pitchFamily="34" charset="-128"/>
              </a:rPr>
              <a:t>2011; 96: 1485-1489.</a:t>
            </a:r>
            <a:endParaRPr lang="en-GB" sz="700" dirty="0" smtClean="0">
              <a:ea typeface="ＭＳ Ｐゴシック" pitchFamily="34" charset="-128"/>
            </a:endParaRPr>
          </a:p>
          <a:p>
            <a:pPr>
              <a:spcBef>
                <a:spcPts val="37"/>
              </a:spcBef>
            </a:pPr>
            <a:r>
              <a:rPr lang="en-US" sz="700" dirty="0" smtClean="0">
                <a:ea typeface="ＭＳ Ｐゴシック" pitchFamily="34" charset="-128"/>
              </a:rPr>
              <a:t>May K, Becker CM. Endometriosis and angiogenesis. </a:t>
            </a:r>
            <a:r>
              <a:rPr lang="en-US" sz="700" i="1" dirty="0" smtClean="0">
                <a:ea typeface="ＭＳ Ｐゴシック" pitchFamily="34" charset="-128"/>
              </a:rPr>
              <a:t>Minerva </a:t>
            </a:r>
            <a:r>
              <a:rPr lang="en-US" sz="700" i="1" dirty="0" err="1" smtClean="0">
                <a:ea typeface="ＭＳ Ｐゴシック" pitchFamily="34" charset="-128"/>
              </a:rPr>
              <a:t>Ginecol</a:t>
            </a:r>
            <a:r>
              <a:rPr lang="en-US" sz="700" i="1" dirty="0" smtClean="0">
                <a:ea typeface="ＭＳ Ｐゴシック" pitchFamily="34" charset="-128"/>
              </a:rPr>
              <a:t> </a:t>
            </a:r>
            <a:r>
              <a:rPr lang="en-US" sz="700" dirty="0" smtClean="0">
                <a:ea typeface="ＭＳ Ｐゴシック" pitchFamily="34" charset="-128"/>
              </a:rPr>
              <a:t>2008; 60: 245-254.</a:t>
            </a:r>
            <a:endParaRPr lang="en-GB" sz="700" dirty="0" smtClean="0">
              <a:ea typeface="ＭＳ Ｐゴシック" pitchFamily="34" charset="-128"/>
            </a:endParaRPr>
          </a:p>
          <a:p>
            <a:pPr>
              <a:spcBef>
                <a:spcPts val="37"/>
              </a:spcBef>
            </a:pPr>
            <a:r>
              <a:rPr lang="en-US" sz="700" dirty="0" smtClean="0">
                <a:ea typeface="ＭＳ Ｐゴシック" pitchFamily="34" charset="-128"/>
              </a:rPr>
              <a:t>Katayama H, Katayama T, </a:t>
            </a:r>
            <a:r>
              <a:rPr lang="en-US" sz="700" dirty="0" err="1" smtClean="0">
                <a:ea typeface="ＭＳ Ｐゴシック" pitchFamily="34" charset="-128"/>
              </a:rPr>
              <a:t>Uematsu</a:t>
            </a:r>
            <a:r>
              <a:rPr lang="en-US" sz="700" dirty="0" smtClean="0">
                <a:ea typeface="ＭＳ Ｐゴシック" pitchFamily="34" charset="-128"/>
              </a:rPr>
              <a:t> K </a:t>
            </a:r>
            <a:r>
              <a:rPr lang="en-US" sz="700" i="1" dirty="0" smtClean="0">
                <a:ea typeface="ＭＳ Ｐゴシック" pitchFamily="34" charset="-128"/>
              </a:rPr>
              <a:t>et al</a:t>
            </a:r>
            <a:r>
              <a:rPr lang="en-US" sz="700" dirty="0" smtClean="0">
                <a:ea typeface="ＭＳ Ｐゴシック" pitchFamily="34" charset="-128"/>
              </a:rPr>
              <a:t>. Effect of </a:t>
            </a:r>
            <a:r>
              <a:rPr lang="en-US" sz="700" dirty="0" err="1" smtClean="0">
                <a:ea typeface="ＭＳ Ｐゴシック" pitchFamily="34" charset="-128"/>
              </a:rPr>
              <a:t>dienogest</a:t>
            </a:r>
            <a:r>
              <a:rPr lang="en-US" sz="700" dirty="0" smtClean="0">
                <a:ea typeface="ＭＳ Ｐゴシック" pitchFamily="34" charset="-128"/>
              </a:rPr>
              <a:t> administration on angiogenesis and </a:t>
            </a:r>
            <a:r>
              <a:rPr lang="en-US" sz="700" dirty="0" err="1" smtClean="0">
                <a:ea typeface="ＭＳ Ｐゴシック" pitchFamily="34" charset="-128"/>
              </a:rPr>
              <a:t>hemodynamics</a:t>
            </a:r>
            <a:r>
              <a:rPr lang="en-US" sz="700" dirty="0" smtClean="0">
                <a:ea typeface="ＭＳ Ｐゴシック" pitchFamily="34" charset="-128"/>
              </a:rPr>
              <a:t> in a rat endometrial </a:t>
            </a:r>
            <a:r>
              <a:rPr lang="en-US" sz="700" dirty="0" err="1" smtClean="0">
                <a:ea typeface="ＭＳ Ｐゴシック" pitchFamily="34" charset="-128"/>
              </a:rPr>
              <a:t>autograft</a:t>
            </a:r>
            <a:r>
              <a:rPr lang="en-US" sz="700" dirty="0" smtClean="0">
                <a:ea typeface="ＭＳ Ｐゴシック" pitchFamily="34" charset="-128"/>
              </a:rPr>
              <a:t> model. </a:t>
            </a:r>
            <a:r>
              <a:rPr lang="en-US" sz="700" i="1" dirty="0" smtClean="0">
                <a:ea typeface="ＭＳ Ｐゴシック" pitchFamily="34" charset="-128"/>
              </a:rPr>
              <a:t>Hum </a:t>
            </a:r>
            <a:r>
              <a:rPr lang="en-US" sz="700" i="1" dirty="0" err="1" smtClean="0">
                <a:ea typeface="ＭＳ Ｐゴシック" pitchFamily="34" charset="-128"/>
              </a:rPr>
              <a:t>Reprod</a:t>
            </a:r>
            <a:r>
              <a:rPr lang="en-US" sz="700" i="1" dirty="0" smtClean="0">
                <a:ea typeface="ＭＳ Ｐゴシック" pitchFamily="34" charset="-128"/>
              </a:rPr>
              <a:t> </a:t>
            </a:r>
            <a:r>
              <a:rPr lang="en-US" sz="700" dirty="0" smtClean="0">
                <a:ea typeface="ＭＳ Ｐゴシック" pitchFamily="34" charset="-128"/>
              </a:rPr>
              <a:t>2010; 25: 2851-2858.</a:t>
            </a:r>
            <a:endParaRPr lang="en-GB" sz="700" dirty="0" smtClean="0">
              <a:ea typeface="ＭＳ Ｐゴシック" pitchFamily="34" charset="-128"/>
            </a:endParaRPr>
          </a:p>
          <a:p>
            <a:pPr>
              <a:spcBef>
                <a:spcPts val="37"/>
              </a:spcBef>
            </a:pPr>
            <a:r>
              <a:rPr lang="en-US" sz="700" dirty="0" smtClean="0">
                <a:ea typeface="ＭＳ Ｐゴシック" pitchFamily="34" charset="-128"/>
              </a:rPr>
              <a:t>Sacco K, </a:t>
            </a:r>
            <a:r>
              <a:rPr lang="en-US" sz="700" dirty="0" err="1" smtClean="0">
                <a:ea typeface="ＭＳ Ｐゴシック" pitchFamily="34" charset="-128"/>
              </a:rPr>
              <a:t>Portelli</a:t>
            </a:r>
            <a:r>
              <a:rPr lang="en-US" sz="700" dirty="0" smtClean="0">
                <a:ea typeface="ＭＳ Ｐゴシック" pitchFamily="34" charset="-128"/>
              </a:rPr>
              <a:t> M, </a:t>
            </a:r>
            <a:r>
              <a:rPr lang="en-US" sz="700" dirty="0" err="1" smtClean="0">
                <a:ea typeface="ＭＳ Ｐゴシック" pitchFamily="34" charset="-128"/>
              </a:rPr>
              <a:t>Pollacco</a:t>
            </a:r>
            <a:r>
              <a:rPr lang="en-US" sz="700" dirty="0" smtClean="0">
                <a:ea typeface="ＭＳ Ｐゴシック" pitchFamily="34" charset="-128"/>
              </a:rPr>
              <a:t> J </a:t>
            </a:r>
            <a:r>
              <a:rPr lang="en-US" sz="700" i="1" dirty="0" smtClean="0">
                <a:ea typeface="ＭＳ Ｐゴシック" pitchFamily="34" charset="-128"/>
              </a:rPr>
              <a:t>et al</a:t>
            </a:r>
            <a:r>
              <a:rPr lang="en-US" sz="700" dirty="0" smtClean="0">
                <a:ea typeface="ＭＳ Ｐゴシック" pitchFamily="34" charset="-128"/>
              </a:rPr>
              <a:t>. The role of prostaglandin E(2) in endometriosis. </a:t>
            </a:r>
            <a:r>
              <a:rPr lang="en-US" sz="700" i="1" dirty="0" err="1" smtClean="0">
                <a:ea typeface="ＭＳ Ｐゴシック" pitchFamily="34" charset="-128"/>
              </a:rPr>
              <a:t>Gynecol</a:t>
            </a:r>
            <a:r>
              <a:rPr lang="en-US" sz="700" i="1" dirty="0" smtClean="0">
                <a:ea typeface="ＭＳ Ｐゴシック" pitchFamily="34" charset="-128"/>
              </a:rPr>
              <a:t> </a:t>
            </a:r>
            <a:r>
              <a:rPr lang="en-US" sz="700" i="1" dirty="0" err="1" smtClean="0">
                <a:ea typeface="ＭＳ Ｐゴシック" pitchFamily="34" charset="-128"/>
              </a:rPr>
              <a:t>Endocrinol</a:t>
            </a:r>
            <a:r>
              <a:rPr lang="en-US" sz="700" i="1" dirty="0" smtClean="0">
                <a:ea typeface="ＭＳ Ｐゴシック" pitchFamily="34" charset="-128"/>
              </a:rPr>
              <a:t> </a:t>
            </a:r>
            <a:r>
              <a:rPr lang="en-US" sz="700" dirty="0" smtClean="0">
                <a:ea typeface="ＭＳ Ｐゴシック" pitchFamily="34" charset="-128"/>
              </a:rPr>
              <a:t>2012; 28: 134-138.</a:t>
            </a:r>
            <a:r>
              <a:rPr lang="en-GB" sz="700" dirty="0" smtClean="0">
                <a:ea typeface="ＭＳ Ｐゴシック" pitchFamily="34" charset="-128"/>
              </a:rPr>
              <a:t> </a:t>
            </a:r>
          </a:p>
          <a:p>
            <a:pPr>
              <a:spcBef>
                <a:spcPts val="37"/>
              </a:spcBef>
            </a:pPr>
            <a:r>
              <a:rPr lang="en-US" sz="700" dirty="0" smtClean="0">
                <a:ea typeface="ＭＳ Ｐゴシック" pitchFamily="34" charset="-128"/>
              </a:rPr>
              <a:t>Becker CM, D'Amato RJ. Angiogenesis and </a:t>
            </a:r>
            <a:r>
              <a:rPr lang="en-US" sz="700" dirty="0" err="1" smtClean="0">
                <a:ea typeface="ＭＳ Ｐゴシック" pitchFamily="34" charset="-128"/>
              </a:rPr>
              <a:t>antiangiogenic</a:t>
            </a:r>
            <a:r>
              <a:rPr lang="en-US" sz="700" dirty="0" smtClean="0">
                <a:ea typeface="ＭＳ Ｐゴシック" pitchFamily="34" charset="-128"/>
              </a:rPr>
              <a:t> therapy in endometriosis. </a:t>
            </a:r>
            <a:r>
              <a:rPr lang="en-US" sz="700" i="1" dirty="0" err="1" smtClean="0">
                <a:ea typeface="ＭＳ Ｐゴシック" pitchFamily="34" charset="-128"/>
              </a:rPr>
              <a:t>Microvascular</a:t>
            </a:r>
            <a:r>
              <a:rPr lang="en-US" sz="700" i="1" dirty="0" smtClean="0">
                <a:ea typeface="ＭＳ Ｐゴシック" pitchFamily="34" charset="-128"/>
              </a:rPr>
              <a:t> Research </a:t>
            </a:r>
            <a:r>
              <a:rPr lang="en-US" sz="700" dirty="0" smtClean="0">
                <a:ea typeface="ＭＳ Ｐゴシック" pitchFamily="34" charset="-128"/>
              </a:rPr>
              <a:t>2007; 74: 121-130.</a:t>
            </a:r>
          </a:p>
          <a:p>
            <a:pPr eaLnBrk="1" hangingPunct="1">
              <a:lnSpc>
                <a:spcPct val="90000"/>
              </a:lnSpc>
            </a:pPr>
            <a:endParaRPr lang="en-GB" sz="700" b="1" dirty="0" smtClean="0">
              <a:ea typeface="ＭＳ Ｐゴシック" pitchFamily="34" charset="-128"/>
            </a:endParaRPr>
          </a:p>
          <a:p>
            <a:endParaRPr lang="en-US" sz="700" dirty="0" smtClean="0">
              <a:ea typeface="ＭＳ Ｐゴシック" pitchFamily="34" charset="-128"/>
            </a:endParaRPr>
          </a:p>
        </p:txBody>
      </p:sp>
      <p:sp>
        <p:nvSpPr>
          <p:cNvPr id="11162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r" defTabSz="9129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DF51CB-E1FD-418C-B067-2DDCC8DE661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29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69652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57250"/>
            <a:ext cx="4556125" cy="3416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3361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857250"/>
            <a:ext cx="4556125" cy="3416300"/>
          </a:xfrm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tr-TR" altLang="tr-TR" smtClean="0"/>
              <a:t>28.03.2002</a:t>
            </a: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Eur J Contracept Reprod Health Care  2001 Jan;6 Suppl 1:27-32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 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The levonorgestrel intrauterine system: the benefits of reduced bleeding.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 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Cameron IT.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 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Department of Obstetrics and Gynaecology, University of Southampton, UK.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 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The levonorgestrel intrauterine system (LNG-IUS) offers a new therapeutic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concept that combines a highly efficient contraceptive with a treatment that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reduces menstrual blood loss in both normal women and those with menorrhagia.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Initially developed to decrease the risk of expulsion of the intrauterine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contraceptive device by reducing myometrial contractility, recent clinical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studies have shown that the LNG-IUS provides excellent contraception without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many of the adverse effects associated with the conventional intrauterine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contraceptive device. The main mechanism of action of the LNG-IUS appears to be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at the level of the endometrium, where the high dose of local progestogen causes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decidualization, epithelial atrophy and direct vascular changes. Whilst some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women experience systemic hormonal effects, circulating concentrations of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levonorgestrel are low in comparison to those seen after the levonorgestrel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progestogen-only pill. The LNG-IUS results in a dramatic reduction in menstrual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blood loss. In turn, this has led researchers to investigate the LNG-IUS as an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alternative to surgery for the treatment of dysfunctional uterine bleeding,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uterine fibroids and adenomyosis. The system has also been used as a means of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delivering progestogen for endometrial protection in postmenopausal hormone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replacement regimens. The main side-effect of the LNG-IUS is irregular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breakthrough bleeding. This is most common in the first 6 months after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insertion. Detailed counselling is crucial to explain this anticipated effect,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in order to reduce unnecessary discontinuation of treatment. After 6 months'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treatment with the LNG-IUS, 20% of women become amenorrheic, rising to 50% after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5 years. Again, it is important to explain that this is an expected phenomenon,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that it is not related to disorders of the hypothalamic-pituitary-ovarian axis,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and that this 'bleed-free' status might indeed be viewed as a positive feature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in its own right.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 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Publication Types: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Review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Review, Tutorial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tr-TR" altLang="tr-TR" smtClean="0"/>
          </a:p>
          <a:p>
            <a:endParaRPr lang="tr-TR" altLang="tr-TR" smtClean="0"/>
          </a:p>
          <a:p>
            <a:endParaRPr lang="tr-TR" altLang="tr-TR" smtClean="0"/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Eur J Contracept Reprod Health Care  2001 Jan;6 Suppl 1:15-22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 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The levonorgestrel intrauterine system: more than a contraceptive.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 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Andersson K.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 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Department of Obstetrics and Gynecology, East Hospital, Gothenburg, Sweden.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 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Levonorgestrel can be released directly into the uterine cavity, where it causes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pronounced endometrial suppression, although the dose of hormone is so low that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the effect on ovarian function is negligible. The levonorgestrel-releasing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intrauterine system (LNG-IUS) consists of a plain Nova-T device with a silastic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reservoir attached to the vertical arm. The silastic reservoir is impregnated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with levonorgestrel and is covered with a rate-limiting silastic membrane. The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release rate oflevonorgestrel is approximately 20 microg/24 h for at least 5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years. The contraceptive efficacy of the LNG-IUS has been studied in a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randomized, comparative trial over 5 years. A total of 1,821 women were fitted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with the LNG-IUS and were compared with 937 women who were using the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copper-releasing device, Nova-T. The continuation rates were 46.9 for the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LNG-IUS and 44.5 for the Nova-T. The cumulative gross pregnancy rates were 0.5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for the LNG-IUS and 5.9 for the Nova-T. The Pearl index after 5 years was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0.09/100 woman-years for the LNG-IUS and the ectopic pregnancy rate was 0.02/100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woman-years. There were less withdrawals because of bleeding problems and pelvic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inflammatory disease in the LNG-IUS group compared with the Nova-T group, but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there were more withdrawals because of hormonal side-effects and absence of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bleeding. There were no differences in the return of fertility after removal of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the LNG-IUS and the Nova-T. All women will notice a change in their bleeding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pattern after the LNG-IUS has been inserted and some will initially experience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many days of spotting. It is extremely important to counsel women about the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changes in bleeding pattern that will occur with the LNG-IUS before the system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is fitted. One of the advantages of the LNG-IUS is that menstrual blood loss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will decrease (and therefore hemoglobin levels will increase), which means that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the LNG-IUS is one of the most effective reversible long-term treatments of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idiopathic menorrhagia. The LNG-IUS can be used successfully throughout the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reproductive period for effective contraception and treatment of menorrhagia. In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addition, this system provides endometrial protection. Women who suffer from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climacteric symptoms while they are using the LNG-IUS can be given estrogen to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relieve their symptoms.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 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Publication Types: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Review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Review, Tutorial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tr-TR" altLang="tr-TR" smtClean="0"/>
          </a:p>
          <a:p>
            <a:endParaRPr lang="tr-TR" altLang="tr-TR" smtClean="0"/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Steroids  2000 Oct-Nov;65(10-11):699-702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 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The levonorgestrel intrauterine system: therapeutic aspects.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 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Luukkainen T.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 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Steroid Research Laboratory, Institute of Biomedicine, P.O. Box 8, FIN-00014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University of Helsinki, Helsinki, Finland. tluukkai@pcu.helsinki.fi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 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Use of the levonorgestrel-releasing intrauterine system (LNG IUS) is associated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with a strong reduction in the number of days of bleeding and menstrual blood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loss. This effect is based on the marked local action of the intrauterine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release of levonorgestrel (LNG) on the endometrium. In suppressed endometrium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the production of many highly active compounds ceases. On the other hand, LNG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stimulates the synthesis of some regulatory proteins in the endometrium.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Reduction of menstrual blood loss results in improvement of the body iron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balance and in an increase in hemoglobin concentration. The LNG IUS has been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used in the prevention and treatment of iron deficiency anemia. Many studies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have demonstrated that the LNG IUS is effective in the treatment of menorrhagia.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Reduction of excessive blood loss is seen as soon as the first menstruation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after insertion, and at 1 year the reduction is more than 90%. The therapeutic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effect is maintained for more than 5 years after first placement of the LNG IUS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in the uterine cavity. Correct insertion is essential, and complications and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side effects are rare; fertility is preserved, and invasive procedures such as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endometrial ablation or hysterectomy and hospitalization are avoided. The third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major indication for therapeutic use is in protection of the endometrium in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estrogen replacement therapy during peri- and postmenopausal years. A fundal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position of the system in the uterine cavity results in reduction of bleeding,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and an increasing number of women have no bleeding at all during use of the IUS.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Acceptance and continuation of use of the LNG IUS in hormone replacement therapy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(HRT) have been high.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 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Publication Types: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Review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tr-TR" smtClean="0">
                <a:latin typeface="Courier New" panose="02070309020205020404" pitchFamily="49" charset="0"/>
                <a:ea typeface="MS Mincho" pitchFamily="49" charset="-128"/>
              </a:rPr>
              <a:t>Review, Tutorial</a:t>
            </a:r>
            <a:endParaRPr lang="en-US" altLang="tr-TR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tr-TR" altLang="tr-TR" smtClean="0"/>
          </a:p>
          <a:p>
            <a:endParaRPr lang="tr-TR" altLang="tr-TR" smtClean="0"/>
          </a:p>
          <a:p>
            <a:endParaRPr lang="tr-TR" altLang="tr-TR" smtClean="0"/>
          </a:p>
        </p:txBody>
      </p:sp>
    </p:spTree>
    <p:extLst>
      <p:ext uri="{BB962C8B-B14F-4D97-AF65-F5344CB8AC3E}">
        <p14:creationId xmlns:p14="http://schemas.microsoft.com/office/powerpoint/2010/main" val="9564767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857250"/>
            <a:ext cx="4556125" cy="3416300"/>
          </a:xfrm>
          <a:ln/>
        </p:spPr>
      </p:sp>
      <p:sp>
        <p:nvSpPr>
          <p:cNvPr id="375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/>
              <a:t>06.06</a:t>
            </a: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91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857250"/>
            <a:ext cx="4556125" cy="3416300"/>
          </a:xfrm>
          <a:ln/>
        </p:spPr>
      </p:sp>
      <p:sp>
        <p:nvSpPr>
          <p:cNvPr id="354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6164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857250"/>
            <a:ext cx="4556125" cy="3416300"/>
          </a:xfrm>
          <a:ln/>
        </p:spPr>
      </p:sp>
      <p:sp>
        <p:nvSpPr>
          <p:cNvPr id="356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5487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857250"/>
            <a:ext cx="4556125" cy="3416300"/>
          </a:xfrm>
          <a:ln/>
        </p:spPr>
      </p:sp>
      <p:sp>
        <p:nvSpPr>
          <p:cNvPr id="330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/>
              <a:t>06.06</a:t>
            </a: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5949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857250"/>
            <a:ext cx="4556125" cy="3416300"/>
          </a:xfrm>
          <a:ln/>
        </p:spPr>
      </p:sp>
      <p:sp>
        <p:nvSpPr>
          <p:cNvPr id="369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/>
              <a:t>06.06</a:t>
            </a: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3714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57250"/>
            <a:ext cx="4556125" cy="3416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660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857250"/>
            <a:ext cx="4556125" cy="3416300"/>
          </a:xfrm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2621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150938" y="857250"/>
            <a:ext cx="4556125" cy="34163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274082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57250"/>
            <a:ext cx="4556125" cy="3416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857250"/>
            <a:ext cx="4556125" cy="3416300"/>
          </a:xfrm>
          <a:ln/>
        </p:spPr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/>
              <a:t>04.2002</a:t>
            </a:r>
          </a:p>
        </p:txBody>
      </p:sp>
    </p:spTree>
    <p:extLst>
      <p:ext uri="{BB962C8B-B14F-4D97-AF65-F5344CB8AC3E}">
        <p14:creationId xmlns:p14="http://schemas.microsoft.com/office/powerpoint/2010/main" val="5473029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85725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2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645025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8464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150938" y="857250"/>
            <a:ext cx="4556125" cy="34163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Figure 2 Median menstrual blood loss (MBL) by treatment cycle in patients treated with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oestradiol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valerate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/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dienogest</a:t>
            </a:r>
            <a:endParaRPr lang="en-US" sz="1200" b="0" i="0" u="none" strike="noStrike" kern="1200" baseline="0" dirty="0" smtClean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(E 2 V/DNG) and placebo in (a) the intent-to-treat (ITT) population and (b) the subgroup of women with excessively heavy</a:t>
            </a:r>
          </a:p>
          <a:p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menstrual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bleeding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(defi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ned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as MBL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greater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than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80 ml at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baseline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; </a:t>
            </a:r>
            <a:r>
              <a:rPr lang="tr-TR" sz="1200" b="0" i="1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n 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227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for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E 2 V/DNG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and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tr-TR" sz="1200" b="0" i="1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n 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136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for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placebo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). ∗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For</a:t>
            </a:r>
            <a:endParaRPr lang="tr-TR" sz="1200" b="0" i="0" u="none" strike="noStrike" kern="1200" baseline="0" dirty="0" smtClean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comparative purposes, baseline was calculated as (MBL volume during the 90-day run-in phase/90)  28. ∗ ∗ MBL observed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during treatment cycle 1 represents the physiological menstrual bleeding (which triggers the start of treatment) plus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any intermenstrual bleeding that may have occurred. ∗ ∗ ∗ Total blood loss during 28-day treatment cycles.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788000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857250"/>
            <a:ext cx="4556125" cy="3416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important to consider outcomes and costs associated with alternative treatment modalities.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Both the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levonorgestrel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-releasing intrauterine system (LNG-IUS) and hysterectomy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have proven effective for treatment of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menorrhagia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but there are no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longterm</a:t>
            </a:r>
            <a:endParaRPr lang="en-US" sz="1200" kern="1200" baseline="0" dirty="0" smtClean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comparative studies measuring cost and quality of life.</a:t>
            </a:r>
          </a:p>
          <a:p>
            <a:r>
              <a:rPr lang="en-US" sz="1200" b="1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Objective To compare outcomes, quality-of-life issues, and costs of the LNG-IUS</a:t>
            </a:r>
          </a:p>
          <a:p>
            <a:r>
              <a:rPr lang="en-US" sz="1200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vs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hysterectomy in the treatment of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menorrhagia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.</a:t>
            </a:r>
          </a:p>
          <a:p>
            <a:r>
              <a:rPr lang="en-US" sz="1200" b="1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Design, Setting, and Participants Randomized controlled trial conducted between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October 1, 1994, and October 6, 2002, and enrolling 236 women (mean [SD] age, 43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[3.4] years) referred to 5 university hospitals in Finland for complaints of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menorrhagia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.</a:t>
            </a:r>
          </a:p>
          <a:p>
            <a:r>
              <a:rPr lang="en-US" sz="1200" b="1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Interventions Participants were randomly assigned to treatment with the LNG-IUS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(n=119) or hysterectomy (n=117) and were monitored for 5 years.</a:t>
            </a:r>
          </a:p>
          <a:p>
            <a:r>
              <a:rPr lang="en-US" sz="1200" b="1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Main Outcome Measures Health-related quality of life (HRQL) as measured by the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5-Dimensional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EuroQol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and the RAND 36-Item Short-Form Health Survey, other measures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of psychosocial well-being (anxiety, depression, and sexual function), and costs.</a:t>
            </a:r>
          </a:p>
          <a:p>
            <a:r>
              <a:rPr lang="en-US" sz="1200" b="1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Results After 5 years of follow-up, 232 women (99%) were analyzed for the primary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outcomes. The 2 groups did not differ substantially in terms of HRQL or psychosocial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well-being. Although 50 (42%) of the women assigned to the LNG-IUS group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eventually underwent hysterectomy, the discounted direct and indirect costs in the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LNG-IUS group ($2817 [95% confidence interval, $2222-$3530] per participant) remained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substantially lower than in the hysterectomy group ($4660 [95% confidence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interval, $4014-$5180]). Satisfaction with treatment was similar in both groups.</a:t>
            </a:r>
          </a:p>
          <a:p>
            <a:r>
              <a:rPr lang="en-US" sz="1200" b="1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Conclusions By providing improvement in HRQL at relatively low cost, the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LNG-IUS may offer a wider availability of choices for the patient and may decrease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costs due to interventions involving surgery.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0016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857250"/>
            <a:ext cx="4556125" cy="3416300"/>
          </a:xfrm>
          <a:ln/>
        </p:spPr>
      </p:sp>
      <p:sp>
        <p:nvSpPr>
          <p:cNvPr id="381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/>
              <a:t>06.06</a:t>
            </a: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1480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857250"/>
            <a:ext cx="4556125" cy="3416300"/>
          </a:xfrm>
          <a:ln/>
        </p:spPr>
      </p:sp>
      <p:sp>
        <p:nvSpPr>
          <p:cNvPr id="384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/>
              <a:t>06.06</a:t>
            </a: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703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150938" y="857250"/>
            <a:ext cx="4556125" cy="34163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577945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150938" y="857250"/>
            <a:ext cx="4556125" cy="34163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FIGO-2015-Nomenclature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57898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150938" y="857250"/>
            <a:ext cx="4556125" cy="34163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COGI-2014-Amos </a:t>
            </a:r>
            <a:r>
              <a:rPr lang="tr-TR" dirty="0" err="1" smtClean="0"/>
              <a:t>Ber</a:t>
            </a:r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27591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150938" y="857250"/>
            <a:ext cx="4556125" cy="34163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FIGO-2015-Nomenclature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031630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tr-TR" smtClean="0"/>
          </a:p>
        </p:txBody>
      </p:sp>
      <p:sp>
        <p:nvSpPr>
          <p:cNvPr id="717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</p:spTree>
    <p:extLst>
      <p:ext uri="{BB962C8B-B14F-4D97-AF65-F5344CB8AC3E}">
        <p14:creationId xmlns:p14="http://schemas.microsoft.com/office/powerpoint/2010/main" val="6029508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  <p:sp>
        <p:nvSpPr>
          <p:cNvPr id="717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</p:spTree>
    <p:extLst>
      <p:ext uri="{BB962C8B-B14F-4D97-AF65-F5344CB8AC3E}">
        <p14:creationId xmlns:p14="http://schemas.microsoft.com/office/powerpoint/2010/main" val="28088421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857250"/>
            <a:ext cx="4556125" cy="3416300"/>
          </a:xfrm>
          <a:ln/>
        </p:spPr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30.03.2002 (p.426, RE.244)</a:t>
            </a:r>
          </a:p>
        </p:txBody>
      </p:sp>
    </p:spTree>
    <p:extLst>
      <p:ext uri="{BB962C8B-B14F-4D97-AF65-F5344CB8AC3E}">
        <p14:creationId xmlns:p14="http://schemas.microsoft.com/office/powerpoint/2010/main" val="2425796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609600"/>
            <a:ext cx="17907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609600"/>
            <a:ext cx="52197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09600"/>
            <a:ext cx="716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90600" y="1981200"/>
            <a:ext cx="35052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505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09600"/>
            <a:ext cx="716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90600" y="1981200"/>
            <a:ext cx="71628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09600"/>
            <a:ext cx="716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990600" y="1981200"/>
            <a:ext cx="71628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09600"/>
            <a:ext cx="716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90600" y="1981200"/>
            <a:ext cx="71628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0385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404664"/>
            <a:ext cx="7162800" cy="659160"/>
          </a:xfrm>
        </p:spPr>
        <p:txBody>
          <a:bodyPr/>
          <a:lstStyle>
            <a:lvl1pPr>
              <a:defRPr sz="3200" b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981200"/>
            <a:ext cx="6893768" cy="404008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071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58976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981200"/>
            <a:ext cx="35052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5052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412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7126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2183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15495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8306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42030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3439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609600"/>
            <a:ext cx="17907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609600"/>
            <a:ext cx="52197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1005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09600"/>
            <a:ext cx="716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90600" y="1981200"/>
            <a:ext cx="35052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5052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2466852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09600"/>
            <a:ext cx="716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90600" y="1981200"/>
            <a:ext cx="71628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2058003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09600"/>
            <a:ext cx="716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990600" y="1981200"/>
            <a:ext cx="71628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62819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09600"/>
            <a:ext cx="716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90600" y="1981200"/>
            <a:ext cx="71628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142096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981200"/>
            <a:ext cx="35052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5052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Unvan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tx2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476672"/>
            <a:ext cx="7162800" cy="73116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dirty="0" err="1" smtClean="0"/>
              <a:t>Slide</a:t>
            </a:r>
            <a:r>
              <a:rPr lang="tr-TR" dirty="0" smtClean="0"/>
              <a:t> </a:t>
            </a:r>
            <a:r>
              <a:rPr lang="tr-TR" dirty="0" err="1" smtClean="0"/>
              <a:t>Title</a:t>
            </a:r>
            <a:endParaRPr lang="tr-TR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1772816"/>
            <a:ext cx="71628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dirty="0" smtClean="0"/>
              <a:t>Body </a:t>
            </a:r>
            <a:r>
              <a:rPr lang="tr-TR" dirty="0" err="1" smtClean="0"/>
              <a:t>Text</a:t>
            </a:r>
            <a:endParaRPr lang="tr-TR" dirty="0" smtClean="0"/>
          </a:p>
          <a:p>
            <a:pPr lvl="1"/>
            <a:r>
              <a:rPr lang="tr-TR" dirty="0" smtClean="0"/>
              <a:t>Second Level</a:t>
            </a:r>
          </a:p>
          <a:p>
            <a:pPr lvl="2"/>
            <a:r>
              <a:rPr lang="tr-TR" dirty="0" smtClean="0"/>
              <a:t>Third Level</a:t>
            </a:r>
          </a:p>
          <a:p>
            <a:pPr lvl="3"/>
            <a:r>
              <a:rPr lang="tr-TR" dirty="0" err="1" smtClean="0"/>
              <a:t>Fourth</a:t>
            </a:r>
            <a:r>
              <a:rPr lang="tr-TR" dirty="0" smtClean="0"/>
              <a:t> Level</a:t>
            </a:r>
          </a:p>
          <a:p>
            <a:pPr lvl="4"/>
            <a:r>
              <a:rPr lang="tr-TR" dirty="0" err="1" smtClean="0"/>
              <a:t>Fifth</a:t>
            </a:r>
            <a:r>
              <a:rPr lang="tr-TR" dirty="0" smtClean="0"/>
              <a:t> Level</a:t>
            </a: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8316416" y="6237312"/>
            <a:ext cx="723603" cy="441256"/>
          </a:xfrm>
          <a:prstGeom prst="roundRect">
            <a:avLst>
              <a:gd name="adj" fmla="val 29282"/>
            </a:avLst>
          </a:prstGeom>
          <a:noFill/>
          <a:ln w="12700">
            <a:noFill/>
            <a:round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tr-TR" sz="1800" b="0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©SŞ</a:t>
            </a:r>
            <a:endParaRPr lang="tr-TR" sz="1800" b="0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0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285750" indent="-2857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•"/>
        <a:defRPr sz="2400" b="0">
          <a:solidFill>
            <a:schemeClr val="accent6">
              <a:lumMod val="60000"/>
              <a:lumOff val="40000"/>
            </a:schemeClr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b="0">
          <a:solidFill>
            <a:schemeClr val="accent6">
              <a:lumMod val="60000"/>
              <a:lumOff val="40000"/>
            </a:schemeClr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»"/>
        <a:defRPr b="0">
          <a:solidFill>
            <a:schemeClr val="accent6">
              <a:lumMod val="60000"/>
              <a:lumOff val="40000"/>
            </a:schemeClr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5430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•"/>
        <a:defRPr sz="1400" b="0">
          <a:solidFill>
            <a:schemeClr val="accent6">
              <a:lumMod val="60000"/>
              <a:lumOff val="40000"/>
            </a:schemeClr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002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0">
          <a:solidFill>
            <a:schemeClr val="accent6">
              <a:lumMod val="60000"/>
              <a:lumOff val="40000"/>
            </a:schemeClr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4574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rgbClr val="FFCC00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146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rgbClr val="FFCC00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3718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rgbClr val="FFCC00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290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rgbClr val="FFCC00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6393" y="404664"/>
            <a:ext cx="7162800" cy="803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dirty="0" err="1" smtClean="0"/>
              <a:t>Slide</a:t>
            </a:r>
            <a:r>
              <a:rPr lang="tr-TR" dirty="0" smtClean="0"/>
              <a:t> </a:t>
            </a:r>
            <a:r>
              <a:rPr lang="tr-TR" dirty="0" err="1" smtClean="0"/>
              <a:t>Title</a:t>
            </a:r>
            <a:endParaRPr lang="tr-TR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1981200"/>
            <a:ext cx="71628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Body Text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8316416" y="6309320"/>
            <a:ext cx="723603" cy="441256"/>
          </a:xfrm>
          <a:prstGeom prst="roundRect">
            <a:avLst>
              <a:gd name="adj" fmla="val 29282"/>
            </a:avLst>
          </a:prstGeom>
          <a:noFill/>
          <a:ln w="12700">
            <a:noFill/>
            <a:round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itchFamily="34" charset="0"/>
                <a:ea typeface="+mn-ea"/>
                <a:cs typeface="Arial" panose="020B0604020202020204" pitchFamily="34" charset="0"/>
              </a:rPr>
              <a:t>©SŞ</a:t>
            </a: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6047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0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F9900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285750" indent="-2857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•"/>
        <a:defRPr sz="2800" b="0">
          <a:solidFill>
            <a:schemeClr val="accent6">
              <a:lumMod val="60000"/>
              <a:lumOff val="40000"/>
            </a:schemeClr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2800" b="0">
          <a:solidFill>
            <a:schemeClr val="accent6">
              <a:lumMod val="60000"/>
              <a:lumOff val="40000"/>
            </a:schemeClr>
          </a:solidFill>
          <a:effectLst>
            <a:outerShdw blurRad="38100" dist="38100" dir="2700000" algn="tl">
              <a:srgbClr val="000000"/>
            </a:outerShdw>
          </a:effectLst>
          <a:latin typeface="+mj-lt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»"/>
        <a:defRPr sz="2800" b="0">
          <a:solidFill>
            <a:schemeClr val="accent6">
              <a:lumMod val="60000"/>
              <a:lumOff val="40000"/>
            </a:schemeClr>
          </a:solidFill>
          <a:effectLst>
            <a:outerShdw blurRad="38100" dist="38100" dir="2700000" algn="tl">
              <a:srgbClr val="000000"/>
            </a:outerShdw>
          </a:effectLst>
          <a:latin typeface="+mj-lt"/>
        </a:defRPr>
      </a:lvl3pPr>
      <a:lvl4pPr marL="15430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•"/>
        <a:defRPr sz="2800" b="0">
          <a:solidFill>
            <a:schemeClr val="accent6">
              <a:lumMod val="60000"/>
              <a:lumOff val="40000"/>
            </a:schemeClr>
          </a:solidFill>
          <a:effectLst>
            <a:outerShdw blurRad="38100" dist="38100" dir="2700000" algn="tl">
              <a:srgbClr val="000000"/>
            </a:outerShdw>
          </a:effectLst>
          <a:latin typeface="+mj-lt"/>
        </a:defRPr>
      </a:lvl4pPr>
      <a:lvl5pPr marL="20002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2800" b="0">
          <a:solidFill>
            <a:schemeClr val="accent6">
              <a:lumMod val="60000"/>
              <a:lumOff val="40000"/>
            </a:schemeClr>
          </a:solidFill>
          <a:effectLst>
            <a:outerShdw blurRad="38100" dist="38100" dir="2700000" algn="tl">
              <a:srgbClr val="000000"/>
            </a:outerShdw>
          </a:effectLst>
          <a:latin typeface="+mj-lt"/>
        </a:defRPr>
      </a:lvl5pPr>
      <a:lvl6pPr marL="24574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rgbClr val="FFCC00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146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rgbClr val="FFCC00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3718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rgbClr val="FFCC00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290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rgbClr val="FFCC00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1.e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2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1.xml"/><Relationship Id="rId4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9.jp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" descr="D:\Yabanci ulke\2007\Death Valley-10.07\Manhattan Beach\_MG_2183-PS-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>
            <a:off x="337406" y="145124"/>
            <a:ext cx="8469188" cy="1265568"/>
          </a:xfrm>
          <a:prstGeom prst="rect">
            <a:avLst/>
          </a:prstGeom>
        </p:spPr>
        <p:txBody>
          <a:bodyPr wrap="none" numCol="1" fromWordArt="1">
            <a:prstTxWarp prst="textWave4">
              <a:avLst>
                <a:gd name="adj1" fmla="val 6500"/>
                <a:gd name="adj2" fmla="val -705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FFCC00"/>
                </a:solidFill>
                <a:uLnTx/>
                <a:uFillTx/>
                <a:latin typeface="Verdana"/>
                <a:ea typeface="+mn-ea"/>
                <a:cs typeface="+mn-cs"/>
              </a:rPr>
              <a:t>Anormal </a:t>
            </a:r>
            <a:r>
              <a:rPr kumimoji="0" lang="tr-TR" sz="3600" b="1" i="0" u="none" strike="noStrike" kern="10" cap="none" spc="0" normalizeH="0" baseline="0" noProof="0" dirty="0" err="1" smtClean="0">
                <a:ln w="9525">
                  <a:noFill/>
                  <a:round/>
                  <a:headEnd/>
                  <a:tailEnd/>
                </a:ln>
                <a:solidFill>
                  <a:srgbClr val="FFCC00"/>
                </a:solidFill>
                <a:uLnTx/>
                <a:uFillTx/>
                <a:latin typeface="Verdana"/>
                <a:ea typeface="+mn-ea"/>
                <a:cs typeface="+mn-cs"/>
              </a:rPr>
              <a:t>uterin</a:t>
            </a:r>
            <a:r>
              <a:rPr kumimoji="0" lang="en-US" sz="3600" b="1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FFCC00"/>
                </a:solidFill>
                <a:uLnTx/>
                <a:uFillTx/>
                <a:latin typeface="Verdana"/>
                <a:ea typeface="+mn-ea"/>
                <a:cs typeface="+mn-cs"/>
              </a:rPr>
              <a:t> </a:t>
            </a:r>
            <a:r>
              <a:rPr kumimoji="0" lang="en-US" sz="3600" b="1" i="0" u="none" strike="noStrike" kern="10" cap="none" spc="0" normalizeH="0" baseline="0" noProof="0" dirty="0" err="1" smtClean="0">
                <a:ln w="9525">
                  <a:noFill/>
                  <a:round/>
                  <a:headEnd/>
                  <a:tailEnd/>
                </a:ln>
                <a:solidFill>
                  <a:srgbClr val="FFCC00"/>
                </a:solidFill>
                <a:uLnTx/>
                <a:uFillTx/>
                <a:latin typeface="Verdana"/>
                <a:ea typeface="+mn-ea"/>
                <a:cs typeface="+mn-cs"/>
              </a:rPr>
              <a:t>kanama</a:t>
            </a:r>
            <a:r>
              <a:rPr kumimoji="0" lang="tr-TR" sz="3600" b="1" i="0" u="none" strike="noStrike" kern="10" cap="none" spc="0" normalizeH="0" baseline="0" noProof="0" dirty="0" err="1" smtClean="0">
                <a:ln w="9525">
                  <a:noFill/>
                  <a:round/>
                  <a:headEnd/>
                  <a:tailEnd/>
                </a:ln>
                <a:solidFill>
                  <a:srgbClr val="FFCC00"/>
                </a:solidFill>
                <a:uLnTx/>
                <a:uFillTx/>
                <a:latin typeface="Verdana"/>
                <a:ea typeface="+mn-ea"/>
                <a:cs typeface="+mn-cs"/>
              </a:rPr>
              <a:t>nın</a:t>
            </a:r>
            <a:endParaRPr kumimoji="0" lang="tr-TR" sz="3600" b="1" i="0" u="none" strike="noStrike" kern="10" cap="none" spc="0" normalizeH="0" baseline="0" noProof="0" dirty="0" smtClean="0">
              <a:ln w="9525">
                <a:noFill/>
                <a:round/>
                <a:headEnd/>
                <a:tailEnd/>
              </a:ln>
              <a:solidFill>
                <a:srgbClr val="FFCC00"/>
              </a:solidFill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FFCC00"/>
                </a:solidFill>
                <a:latin typeface="Verdana"/>
              </a:rPr>
              <a:t>Yönetimi</a:t>
            </a:r>
            <a:endParaRPr kumimoji="0" lang="en-US" sz="3600" b="1" i="0" u="none" strike="noStrike" kern="10" cap="none" spc="0" normalizeH="0" baseline="0" noProof="0" dirty="0">
              <a:ln w="9525">
                <a:noFill/>
                <a:round/>
                <a:headEnd/>
                <a:tailEnd/>
              </a:ln>
              <a:solidFill>
                <a:srgbClr val="FFCC00"/>
              </a:solidFill>
              <a:uLnTx/>
              <a:uFillTx/>
              <a:latin typeface="Verdana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038350" y="5661025"/>
            <a:ext cx="5067300" cy="4270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Prof.Dr.Sezai ŞAHMAY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495300" y="6021388"/>
            <a:ext cx="8153400" cy="742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İ.Ü.Cerrahpaşa Tıp Fakültesi Kadın Hastalıkları ve Doğum ABD</a:t>
            </a:r>
            <a:b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</a:b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Reprodüktif Endokrinoloji Bilim Dalı </a:t>
            </a:r>
          </a:p>
        </p:txBody>
      </p:sp>
      <p:pic>
        <p:nvPicPr>
          <p:cNvPr id="10" name="Resi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17726"/>
            <a:ext cx="2473316" cy="185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Metin kutusu 10"/>
          <p:cNvSpPr txBox="1"/>
          <p:nvPr/>
        </p:nvSpPr>
        <p:spPr>
          <a:xfrm>
            <a:off x="30270" y="3318150"/>
            <a:ext cx="27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r-TR" sz="2400" b="0" i="1" dirty="0" smtClean="0">
                <a:solidFill>
                  <a:prstClr val="white">
                    <a:lumMod val="85000"/>
                  </a:prstClr>
                </a:solidFill>
                <a:effectLst/>
                <a:latin typeface="Calibri" panose="020F0502020204030204"/>
              </a:rPr>
              <a:t>www.jinekolojik.org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r-TR" sz="2400" b="0" i="1" dirty="0" smtClean="0">
                <a:solidFill>
                  <a:prstClr val="white">
                    <a:lumMod val="85000"/>
                  </a:prstClr>
                </a:solidFill>
                <a:effectLst/>
                <a:latin typeface="Calibri" panose="020F0502020204030204"/>
              </a:rPr>
              <a:t>www.sahmay.com</a:t>
            </a:r>
            <a:endParaRPr lang="tr-TR" sz="2400" b="0" i="1" dirty="0">
              <a:solidFill>
                <a:prstClr val="white">
                  <a:lumMod val="85000"/>
                </a:prstClr>
              </a:solidFill>
              <a:effectLst/>
              <a:latin typeface="Calibri" panose="020F0502020204030204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807" y="2480550"/>
            <a:ext cx="2435681" cy="3497130"/>
          </a:xfrm>
          <a:prstGeom prst="rect">
            <a:avLst/>
          </a:prstGeom>
        </p:spPr>
      </p:pic>
      <p:sp>
        <p:nvSpPr>
          <p:cNvPr id="2" name="Metin kutusu 1"/>
          <p:cNvSpPr txBox="1"/>
          <p:nvPr/>
        </p:nvSpPr>
        <p:spPr>
          <a:xfrm>
            <a:off x="6716409" y="1965868"/>
            <a:ext cx="2060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0" i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+mj-lt"/>
              </a:rPr>
              <a:t>13 Ocak 2019</a:t>
            </a:r>
            <a:endParaRPr lang="tr-TR" sz="2400" b="0" i="1" dirty="0">
              <a:solidFill>
                <a:schemeClr val="tx2">
                  <a:lumMod val="20000"/>
                  <a:lumOff val="8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9130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68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8" descr="C:\Data-Arsiv\Paramedikal\Clip-foto\DSC04641-p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17" y="0"/>
            <a:ext cx="9144000" cy="68580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90600" y="237438"/>
            <a:ext cx="7162800" cy="742871"/>
          </a:xfrm>
        </p:spPr>
        <p:txBody>
          <a:bodyPr/>
          <a:lstStyle/>
          <a:p>
            <a:r>
              <a:rPr lang="tr-TR" dirty="0" smtClean="0">
                <a:latin typeface="Comic Sans MS" panose="030F0702030302020204" pitchFamily="66" charset="0"/>
              </a:rPr>
              <a:t>PALM – COEIN sınıflaması</a:t>
            </a:r>
            <a:endParaRPr lang="tr-TR" dirty="0">
              <a:latin typeface="Comic Sans MS" panose="030F0702030302020204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07504" y="5804845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600" b="0" i="1" dirty="0">
                <a:solidFill>
                  <a:srgbClr val="FFFFFF"/>
                </a:solidFill>
                <a:effectLst/>
                <a:latin typeface="+mj-lt"/>
              </a:rPr>
              <a:t>Munro MG, Critchley HOD, Broder MS, Fraser IS, </a:t>
            </a:r>
            <a:r>
              <a:rPr lang="en-US" sz="1600" b="0" i="1" dirty="0" smtClean="0">
                <a:solidFill>
                  <a:srgbClr val="FFFFFF"/>
                </a:solidFill>
                <a:effectLst/>
                <a:latin typeface="+mj-lt"/>
              </a:rPr>
              <a:t>:FIGO </a:t>
            </a:r>
            <a:r>
              <a:rPr lang="en-US" sz="1600" b="0" i="1" dirty="0">
                <a:solidFill>
                  <a:srgbClr val="FFFFFF"/>
                </a:solidFill>
                <a:effectLst/>
                <a:latin typeface="+mj-lt"/>
              </a:rPr>
              <a:t>classification system </a:t>
            </a:r>
            <a:endParaRPr lang="tr-TR" sz="1600" b="0" i="1" dirty="0" smtClean="0">
              <a:solidFill>
                <a:srgbClr val="FFFFFF"/>
              </a:solidFill>
              <a:effectLst/>
              <a:latin typeface="+mj-lt"/>
            </a:endParaRPr>
          </a:p>
          <a:p>
            <a:pPr lvl="0"/>
            <a:r>
              <a:rPr lang="en-US" sz="1600" b="0" i="1" dirty="0" smtClean="0">
                <a:solidFill>
                  <a:srgbClr val="FFFFFF"/>
                </a:solidFill>
                <a:effectLst/>
                <a:latin typeface="+mj-lt"/>
              </a:rPr>
              <a:t>(</a:t>
            </a:r>
            <a:r>
              <a:rPr lang="en-US" sz="1600" b="0" i="1" dirty="0">
                <a:solidFill>
                  <a:srgbClr val="FFFFFF"/>
                </a:solidFill>
                <a:effectLst/>
                <a:latin typeface="+mj-lt"/>
              </a:rPr>
              <a:t>PALM-COEIN) </a:t>
            </a:r>
            <a:r>
              <a:rPr lang="en-US" sz="1600" b="0" i="1" dirty="0" smtClean="0">
                <a:solidFill>
                  <a:srgbClr val="FFFFFF"/>
                </a:solidFill>
                <a:effectLst/>
                <a:latin typeface="+mj-lt"/>
              </a:rPr>
              <a:t>for </a:t>
            </a:r>
            <a:r>
              <a:rPr lang="en-US" sz="1600" b="0" i="1" dirty="0">
                <a:solidFill>
                  <a:srgbClr val="FFFFFF"/>
                </a:solidFill>
                <a:effectLst/>
                <a:latin typeface="+mj-lt"/>
              </a:rPr>
              <a:t>causes of abnormal uterine bleeding </a:t>
            </a:r>
            <a:r>
              <a:rPr lang="tr-TR" sz="1600" b="0" i="1" dirty="0" smtClean="0">
                <a:solidFill>
                  <a:srgbClr val="FFFFFF"/>
                </a:solidFill>
                <a:effectLst/>
                <a:latin typeface="+mj-lt"/>
              </a:rPr>
              <a:t> </a:t>
            </a:r>
            <a:r>
              <a:rPr lang="en-US" sz="1600" b="0" i="1" dirty="0" smtClean="0">
                <a:solidFill>
                  <a:srgbClr val="FFFFFF"/>
                </a:solidFill>
                <a:effectLst/>
                <a:latin typeface="+mj-lt"/>
              </a:rPr>
              <a:t>in </a:t>
            </a:r>
            <a:r>
              <a:rPr lang="en-US" sz="1600" b="0" i="1" dirty="0" err="1">
                <a:solidFill>
                  <a:srgbClr val="FFFFFF"/>
                </a:solidFill>
                <a:effectLst/>
                <a:latin typeface="+mj-lt"/>
              </a:rPr>
              <a:t>nongravid</a:t>
            </a:r>
            <a:r>
              <a:rPr lang="en-US" sz="1600" b="0" i="1" dirty="0">
                <a:solidFill>
                  <a:srgbClr val="FFFFFF"/>
                </a:solidFill>
                <a:effectLst/>
                <a:latin typeface="+mj-lt"/>
              </a:rPr>
              <a:t> women of reproductive </a:t>
            </a:r>
            <a:r>
              <a:rPr lang="en-US" sz="1600" b="0" i="1" dirty="0" smtClean="0">
                <a:solidFill>
                  <a:srgbClr val="FFFFFF"/>
                </a:solidFill>
                <a:effectLst/>
                <a:latin typeface="+mj-lt"/>
              </a:rPr>
              <a:t>age</a:t>
            </a:r>
            <a:r>
              <a:rPr lang="tr-TR" sz="1600" b="0" i="1" dirty="0" smtClean="0">
                <a:solidFill>
                  <a:srgbClr val="FFFFFF"/>
                </a:solidFill>
                <a:effectLst/>
                <a:latin typeface="+mj-lt"/>
              </a:rPr>
              <a:t> </a:t>
            </a:r>
            <a:r>
              <a:rPr lang="en-US" sz="1600" b="0" i="1" dirty="0" smtClean="0">
                <a:solidFill>
                  <a:srgbClr val="FFFFFF"/>
                </a:solidFill>
                <a:effectLst/>
                <a:latin typeface="+mj-lt"/>
              </a:rPr>
              <a:t>International </a:t>
            </a:r>
            <a:r>
              <a:rPr lang="en-US" sz="1600" b="0" i="1" dirty="0">
                <a:solidFill>
                  <a:srgbClr val="FFFFFF"/>
                </a:solidFill>
                <a:effectLst/>
                <a:latin typeface="+mj-lt"/>
              </a:rPr>
              <a:t>Journal of Gynecology and Obstetrics 2011, </a:t>
            </a:r>
            <a:r>
              <a:rPr lang="en-US" sz="1600" b="0" i="1" dirty="0" smtClean="0">
                <a:solidFill>
                  <a:srgbClr val="FFFFFF"/>
                </a:solidFill>
                <a:effectLst/>
                <a:latin typeface="+mj-lt"/>
              </a:rPr>
              <a:t>113:3–13</a:t>
            </a:r>
            <a:endParaRPr lang="tr-TR" sz="1600" b="0" i="1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53157" y="3933056"/>
            <a:ext cx="82809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spcAft>
                <a:spcPts val="0"/>
              </a:spcAft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217920" algn="dec"/>
                <a:tab pos="6400800" algn="l"/>
              </a:tabLst>
            </a:pPr>
            <a:r>
              <a:rPr lang="tr-TR" sz="28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ahoma" panose="020B0604030504040204" pitchFamily="34" charset="0"/>
              </a:rPr>
              <a:t>Anormal </a:t>
            </a:r>
            <a:r>
              <a:rPr lang="tr-TR" sz="2800" b="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ahoma" panose="020B0604030504040204" pitchFamily="34" charset="0"/>
              </a:rPr>
              <a:t>Uterin</a:t>
            </a:r>
            <a:r>
              <a:rPr lang="tr-TR" sz="28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ahoma" panose="020B0604030504040204" pitchFamily="34" charset="0"/>
              </a:rPr>
              <a:t> Kanama </a:t>
            </a:r>
            <a:r>
              <a:rPr lang="tr-TR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ahoma" panose="020B0604030504040204" pitchFamily="34" charset="0"/>
              </a:rPr>
              <a:t>(AUB</a:t>
            </a:r>
            <a:r>
              <a:rPr lang="tr-TR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ahoma" panose="020B0604030504040204" pitchFamily="34" charset="0"/>
              </a:rPr>
              <a:t>)</a:t>
            </a:r>
          </a:p>
          <a:p>
            <a:pPr>
              <a:lnSpc>
                <a:spcPts val="1200"/>
              </a:lnSpc>
              <a:spcAft>
                <a:spcPts val="0"/>
              </a:spcAft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217920" algn="dec"/>
                <a:tab pos="6400800" algn="l"/>
              </a:tabLst>
            </a:pPr>
            <a:endParaRPr lang="tr-TR" sz="1800" b="0" dirty="0">
              <a:solidFill>
                <a:srgbClr val="FFFFFF"/>
              </a:solidFill>
              <a:latin typeface="Comic Sans MS" panose="030F0702030302020204" pitchFamily="66" charset="0"/>
              <a:ea typeface="Times New Roman" panose="02020603050405020304" pitchFamily="18" charset="0"/>
              <a:cs typeface="Tms Rmn"/>
            </a:endParaRPr>
          </a:p>
          <a:p>
            <a:pPr>
              <a:lnSpc>
                <a:spcPts val="1200"/>
              </a:lnSpc>
              <a:spcAft>
                <a:spcPts val="0"/>
              </a:spcAft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217920" algn="dec"/>
                <a:tab pos="6400800" algn="l"/>
              </a:tabLst>
            </a:pPr>
            <a:endParaRPr lang="tr-TR" sz="2400" b="0" dirty="0" smtClean="0">
              <a:solidFill>
                <a:srgbClr val="FFFFFF"/>
              </a:solidFill>
              <a:latin typeface="Comic Sans MS" panose="030F0702030302020204" pitchFamily="66" charset="0"/>
              <a:ea typeface="Times New Roman" panose="02020603050405020304" pitchFamily="18" charset="0"/>
              <a:cs typeface="Tahoma" panose="020B0604030504040204" pitchFamily="34" charset="0"/>
            </a:endParaRPr>
          </a:p>
          <a:p>
            <a:pPr>
              <a:lnSpc>
                <a:spcPts val="1200"/>
              </a:lnSpc>
              <a:spcAft>
                <a:spcPts val="0"/>
              </a:spcAft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217920" algn="dec"/>
                <a:tab pos="6400800" algn="l"/>
              </a:tabLst>
            </a:pPr>
            <a:endParaRPr lang="tr-TR" sz="2400" b="0" dirty="0">
              <a:solidFill>
                <a:srgbClr val="FFFFFF"/>
              </a:solidFill>
              <a:latin typeface="Comic Sans MS" panose="030F0702030302020204" pitchFamily="66" charset="0"/>
              <a:ea typeface="Times New Roman" panose="02020603050405020304" pitchFamily="18" charset="0"/>
              <a:cs typeface="Tahoma" panose="020B0604030504040204" pitchFamily="34" charset="0"/>
            </a:endParaRPr>
          </a:p>
          <a:p>
            <a:pPr>
              <a:lnSpc>
                <a:spcPts val="1200"/>
              </a:lnSpc>
              <a:spcAft>
                <a:spcPts val="0"/>
              </a:spcAft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217920" algn="dec"/>
                <a:tab pos="6400800" algn="l"/>
              </a:tabLst>
            </a:pPr>
            <a:r>
              <a:rPr lang="tr-TR" sz="2400" b="0" dirty="0" err="1" smtClean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ahoma" panose="020B0604030504040204" pitchFamily="34" charset="0"/>
              </a:rPr>
              <a:t>Menstrüel</a:t>
            </a:r>
            <a:r>
              <a:rPr lang="tr-TR" sz="2400" b="0" dirty="0" smtClean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ahoma" panose="020B0604030504040204" pitchFamily="34" charset="0"/>
              </a:rPr>
              <a:t> </a:t>
            </a:r>
            <a:r>
              <a:rPr lang="tr-TR" sz="2400" b="0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ahoma" panose="020B0604030504040204" pitchFamily="34" charset="0"/>
              </a:rPr>
              <a:t>kanamanın Fazlalığı </a:t>
            </a:r>
            <a:r>
              <a:rPr lang="tr-TR" sz="2400" dirty="0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ahoma" panose="020B0604030504040204" pitchFamily="34" charset="0"/>
              </a:rPr>
              <a:t>(</a:t>
            </a:r>
            <a:r>
              <a:rPr lang="tr-TR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ahoma" panose="020B0604030504040204" pitchFamily="34" charset="0"/>
              </a:rPr>
              <a:t>AUB/HMB) </a:t>
            </a:r>
            <a:r>
              <a:rPr lang="tr-TR" sz="2400" b="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ahoma" panose="020B0604030504040204" pitchFamily="34" charset="0"/>
              </a:rPr>
              <a:t>= </a:t>
            </a:r>
            <a:r>
              <a:rPr lang="tr-TR" sz="2400" b="0" i="1" dirty="0" err="1" smtClean="0">
                <a:solidFill>
                  <a:schemeClr val="tx2">
                    <a:lumMod val="20000"/>
                    <a:lumOff val="8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ahoma" panose="020B0604030504040204" pitchFamily="34" charset="0"/>
              </a:rPr>
              <a:t>Menoraji</a:t>
            </a:r>
            <a:endParaRPr lang="tr-TR" sz="2400" b="0" i="1" dirty="0" smtClean="0">
              <a:solidFill>
                <a:schemeClr val="tx2">
                  <a:lumMod val="20000"/>
                  <a:lumOff val="80000"/>
                </a:schemeClr>
              </a:solidFill>
              <a:latin typeface="Comic Sans MS" panose="030F0702030302020204" pitchFamily="66" charset="0"/>
              <a:ea typeface="Times New Roman" panose="02020603050405020304" pitchFamily="18" charset="0"/>
              <a:cs typeface="Tahoma" panose="020B0604030504040204" pitchFamily="34" charset="0"/>
            </a:endParaRPr>
          </a:p>
          <a:p>
            <a:pPr>
              <a:lnSpc>
                <a:spcPts val="1200"/>
              </a:lnSpc>
              <a:spcAft>
                <a:spcPts val="0"/>
              </a:spcAft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217920" algn="dec"/>
                <a:tab pos="6400800" algn="l"/>
              </a:tabLst>
            </a:pPr>
            <a:endParaRPr lang="tr-TR" sz="1800" b="0" dirty="0">
              <a:solidFill>
                <a:srgbClr val="FFFFFF"/>
              </a:solidFill>
              <a:latin typeface="Comic Sans MS" panose="030F0702030302020204" pitchFamily="66" charset="0"/>
              <a:ea typeface="Times New Roman" panose="02020603050405020304" pitchFamily="18" charset="0"/>
              <a:cs typeface="Tms Rmn"/>
            </a:endParaRPr>
          </a:p>
          <a:p>
            <a:pPr>
              <a:lnSpc>
                <a:spcPts val="1200"/>
              </a:lnSpc>
              <a:spcAft>
                <a:spcPts val="0"/>
              </a:spcAft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217920" algn="dec"/>
                <a:tab pos="6400800" algn="l"/>
              </a:tabLst>
            </a:pPr>
            <a:endParaRPr lang="tr-TR" sz="2400" b="0" dirty="0" smtClean="0">
              <a:solidFill>
                <a:srgbClr val="FFFFFF"/>
              </a:solidFill>
              <a:latin typeface="Comic Sans MS" panose="030F0702030302020204" pitchFamily="66" charset="0"/>
              <a:ea typeface="Times New Roman" panose="02020603050405020304" pitchFamily="18" charset="0"/>
              <a:cs typeface="Tahoma" panose="020B0604030504040204" pitchFamily="34" charset="0"/>
            </a:endParaRPr>
          </a:p>
          <a:p>
            <a:pPr>
              <a:lnSpc>
                <a:spcPts val="1200"/>
              </a:lnSpc>
              <a:spcAft>
                <a:spcPts val="0"/>
              </a:spcAft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217920" algn="dec"/>
                <a:tab pos="6400800" algn="l"/>
              </a:tabLst>
            </a:pPr>
            <a:r>
              <a:rPr lang="tr-TR" sz="2400" b="0" dirty="0" err="1" smtClean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ahoma" panose="020B0604030504040204" pitchFamily="34" charset="0"/>
              </a:rPr>
              <a:t>İntermenstrüel</a:t>
            </a:r>
            <a:r>
              <a:rPr lang="tr-TR" sz="2400" b="0" dirty="0" smtClean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ahoma" panose="020B0604030504040204" pitchFamily="34" charset="0"/>
              </a:rPr>
              <a:t> </a:t>
            </a:r>
            <a:r>
              <a:rPr lang="tr-TR" sz="2400" b="0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ahoma" panose="020B0604030504040204" pitchFamily="34" charset="0"/>
              </a:rPr>
              <a:t>kanama </a:t>
            </a:r>
            <a:r>
              <a:rPr lang="tr-TR" sz="2400" dirty="0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ahoma" panose="020B0604030504040204" pitchFamily="34" charset="0"/>
              </a:rPr>
              <a:t>(AUB/IMB</a:t>
            </a:r>
            <a:r>
              <a:rPr lang="tr-TR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ahoma" panose="020B0604030504040204" pitchFamily="34" charset="0"/>
              </a:rPr>
              <a:t>) </a:t>
            </a:r>
            <a:r>
              <a:rPr lang="tr-TR" sz="2400" dirty="0" smtClean="0">
                <a:solidFill>
                  <a:srgbClr val="FFFFFF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ahoma" panose="020B0604030504040204" pitchFamily="34" charset="0"/>
              </a:rPr>
              <a:t>= </a:t>
            </a:r>
            <a:r>
              <a:rPr lang="tr-TR" sz="2400" b="0" i="1" dirty="0" err="1" smtClean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ahoma" panose="020B0604030504040204" pitchFamily="34" charset="0"/>
              </a:rPr>
              <a:t>Metroraji</a:t>
            </a:r>
            <a:endParaRPr lang="tr-TR" sz="1800" b="0" i="1" dirty="0">
              <a:solidFill>
                <a:schemeClr val="tx2">
                  <a:lumMod val="20000"/>
                  <a:lumOff val="80000"/>
                </a:schemeClr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ms Rmn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954" y="1006338"/>
            <a:ext cx="8036092" cy="2232248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90185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132138" y="406400"/>
            <a:ext cx="2547937" cy="638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1" hangingPunct="1">
              <a:defRPr/>
            </a:pPr>
            <a:r>
              <a:rPr lang="tr-TR" sz="3600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28 </a:t>
            </a:r>
            <a:r>
              <a:rPr lang="tr-TR" sz="2000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(21-35)</a:t>
            </a:r>
            <a:r>
              <a:rPr lang="tr-TR" sz="3600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tr-TR" sz="3600" dirty="0" err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day</a:t>
            </a:r>
            <a:endParaRPr lang="tr-TR" sz="3600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grpSp>
        <p:nvGrpSpPr>
          <p:cNvPr id="6147" name="Group 24"/>
          <p:cNvGrpSpPr>
            <a:grpSpLocks/>
          </p:cNvGrpSpPr>
          <p:nvPr/>
        </p:nvGrpSpPr>
        <p:grpSpPr bwMode="auto">
          <a:xfrm>
            <a:off x="0" y="833438"/>
            <a:ext cx="8964613" cy="3675062"/>
            <a:chOff x="13" y="752"/>
            <a:chExt cx="5647" cy="2990"/>
          </a:xfrm>
        </p:grpSpPr>
        <p:sp>
          <p:nvSpPr>
            <p:cNvPr id="3" name="Line 3"/>
            <p:cNvSpPr>
              <a:spLocks noChangeShapeType="1"/>
            </p:cNvSpPr>
            <p:nvPr/>
          </p:nvSpPr>
          <p:spPr bwMode="auto">
            <a:xfrm>
              <a:off x="3863" y="752"/>
              <a:ext cx="1523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48" name="Line 4"/>
            <p:cNvSpPr>
              <a:spLocks noChangeShapeType="1"/>
            </p:cNvSpPr>
            <p:nvPr/>
          </p:nvSpPr>
          <p:spPr bwMode="auto">
            <a:xfrm>
              <a:off x="134" y="764"/>
              <a:ext cx="1559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49" name="Rectangle 5"/>
            <p:cNvSpPr>
              <a:spLocks noChangeArrowheads="1"/>
            </p:cNvSpPr>
            <p:nvPr/>
          </p:nvSpPr>
          <p:spPr bwMode="auto">
            <a:xfrm>
              <a:off x="951" y="1402"/>
              <a:ext cx="4018" cy="5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1" hangingPunct="1">
                <a:defRPr/>
              </a:pPr>
              <a:r>
                <a:rPr lang="tr-TR" sz="4800">
                  <a:solidFill>
                    <a:srgbClr val="FC010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MENSTRÜEL SiKLUS</a:t>
              </a:r>
            </a:p>
          </p:txBody>
        </p:sp>
        <p:sp>
          <p:nvSpPr>
            <p:cNvPr id="6150" name="Rectangle 6"/>
            <p:cNvSpPr>
              <a:spLocks noChangeArrowheads="1"/>
            </p:cNvSpPr>
            <p:nvPr/>
          </p:nvSpPr>
          <p:spPr bwMode="auto">
            <a:xfrm>
              <a:off x="76" y="947"/>
              <a:ext cx="5584" cy="2783"/>
            </a:xfrm>
            <a:prstGeom prst="rect">
              <a:avLst/>
            </a:prstGeom>
            <a:solidFill>
              <a:srgbClr val="008D00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51" name="Rectangle 7"/>
            <p:cNvSpPr>
              <a:spLocks noChangeArrowheads="1"/>
            </p:cNvSpPr>
            <p:nvPr/>
          </p:nvSpPr>
          <p:spPr bwMode="auto">
            <a:xfrm>
              <a:off x="64" y="947"/>
              <a:ext cx="932" cy="2795"/>
            </a:xfrm>
            <a:prstGeom prst="rect">
              <a:avLst/>
            </a:prstGeom>
            <a:solidFill>
              <a:srgbClr val="FC010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52" name="Rectangle 8"/>
            <p:cNvSpPr>
              <a:spLocks noChangeArrowheads="1"/>
            </p:cNvSpPr>
            <p:nvPr/>
          </p:nvSpPr>
          <p:spPr bwMode="auto">
            <a:xfrm>
              <a:off x="5417" y="947"/>
              <a:ext cx="243" cy="2783"/>
            </a:xfrm>
            <a:prstGeom prst="rect">
              <a:avLst/>
            </a:prstGeom>
            <a:solidFill>
              <a:srgbClr val="FC010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53" name="Rectangle 9"/>
            <p:cNvSpPr>
              <a:spLocks noChangeArrowheads="1"/>
            </p:cNvSpPr>
            <p:nvPr/>
          </p:nvSpPr>
          <p:spPr bwMode="auto">
            <a:xfrm>
              <a:off x="113" y="1068"/>
              <a:ext cx="883" cy="28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1" hangingPunct="1">
                <a:defRPr/>
              </a:pPr>
              <a:r>
                <a:rPr lang="tr-TR">
                  <a:solidFill>
                    <a:schemeClr val="folHlin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3-5 days</a:t>
              </a:r>
            </a:p>
          </p:txBody>
        </p:sp>
        <p:sp>
          <p:nvSpPr>
            <p:cNvPr id="6154" name="Rectangle 10"/>
            <p:cNvSpPr>
              <a:spLocks noChangeArrowheads="1"/>
            </p:cNvSpPr>
            <p:nvPr/>
          </p:nvSpPr>
          <p:spPr bwMode="auto">
            <a:xfrm>
              <a:off x="92" y="1328"/>
              <a:ext cx="860" cy="24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1" hangingPunct="1">
                <a:defRPr/>
              </a:pPr>
              <a:r>
                <a:rPr lang="tr-TR" sz="2000">
                  <a:solidFill>
                    <a:schemeClr val="folHlin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(2-8 days)</a:t>
              </a:r>
            </a:p>
          </p:txBody>
        </p:sp>
        <p:sp>
          <p:nvSpPr>
            <p:cNvPr id="6155" name="Rectangle 11"/>
            <p:cNvSpPr>
              <a:spLocks noChangeArrowheads="1"/>
            </p:cNvSpPr>
            <p:nvPr/>
          </p:nvSpPr>
          <p:spPr bwMode="auto">
            <a:xfrm>
              <a:off x="13" y="1575"/>
              <a:ext cx="1061" cy="51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 eaLnBrk="1" hangingPunct="1">
                <a:defRPr/>
              </a:pPr>
              <a:r>
                <a:rPr lang="tr-TR">
                  <a:solidFill>
                    <a:schemeClr val="folHlin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30 ml.</a:t>
              </a:r>
            </a:p>
            <a:p>
              <a:pPr algn="ctr" eaLnBrk="1" hangingPunct="1">
                <a:defRPr/>
              </a:pPr>
              <a:r>
                <a:rPr lang="tr-TR">
                  <a:solidFill>
                    <a:schemeClr val="folHlin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(20-80ml)</a:t>
              </a:r>
            </a:p>
          </p:txBody>
        </p:sp>
        <p:sp>
          <p:nvSpPr>
            <p:cNvPr id="6156" name="Line 12"/>
            <p:cNvSpPr>
              <a:spLocks noChangeShapeType="1"/>
            </p:cNvSpPr>
            <p:nvPr/>
          </p:nvSpPr>
          <p:spPr bwMode="auto">
            <a:xfrm>
              <a:off x="108" y="2790"/>
              <a:ext cx="0" cy="189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57" name="Line 13"/>
            <p:cNvSpPr>
              <a:spLocks noChangeShapeType="1"/>
            </p:cNvSpPr>
            <p:nvPr/>
          </p:nvSpPr>
          <p:spPr bwMode="auto">
            <a:xfrm>
              <a:off x="146" y="2979"/>
              <a:ext cx="521" cy="0"/>
            </a:xfrm>
            <a:prstGeom prst="line">
              <a:avLst/>
            </a:prstGeom>
            <a:noFill/>
            <a:ln w="50800">
              <a:solidFill>
                <a:srgbClr val="FFFFFF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58" name="Line 14"/>
            <p:cNvSpPr>
              <a:spLocks noChangeShapeType="1"/>
            </p:cNvSpPr>
            <p:nvPr/>
          </p:nvSpPr>
          <p:spPr bwMode="auto">
            <a:xfrm>
              <a:off x="2144" y="2981"/>
              <a:ext cx="520" cy="0"/>
            </a:xfrm>
            <a:prstGeom prst="line">
              <a:avLst/>
            </a:prstGeom>
            <a:noFill/>
            <a:ln w="50800">
              <a:solidFill>
                <a:srgbClr val="FFFF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59" name="Line 15"/>
            <p:cNvSpPr>
              <a:spLocks noChangeShapeType="1"/>
            </p:cNvSpPr>
            <p:nvPr/>
          </p:nvSpPr>
          <p:spPr bwMode="auto">
            <a:xfrm>
              <a:off x="2664" y="2992"/>
              <a:ext cx="521" cy="0"/>
            </a:xfrm>
            <a:prstGeom prst="line">
              <a:avLst/>
            </a:prstGeom>
            <a:noFill/>
            <a:ln w="50800">
              <a:solidFill>
                <a:srgbClr val="FFFFFF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60" name="Line 16"/>
            <p:cNvSpPr>
              <a:spLocks noChangeShapeType="1"/>
            </p:cNvSpPr>
            <p:nvPr/>
          </p:nvSpPr>
          <p:spPr bwMode="auto">
            <a:xfrm>
              <a:off x="4831" y="2979"/>
              <a:ext cx="521" cy="0"/>
            </a:xfrm>
            <a:prstGeom prst="line">
              <a:avLst/>
            </a:prstGeom>
            <a:noFill/>
            <a:ln w="50800">
              <a:solidFill>
                <a:srgbClr val="FFFFFF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61" name="Line 17"/>
            <p:cNvSpPr>
              <a:spLocks noChangeShapeType="1"/>
            </p:cNvSpPr>
            <p:nvPr/>
          </p:nvSpPr>
          <p:spPr bwMode="auto">
            <a:xfrm>
              <a:off x="2664" y="2776"/>
              <a:ext cx="0" cy="418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62" name="Line 18"/>
            <p:cNvSpPr>
              <a:spLocks noChangeShapeType="1"/>
            </p:cNvSpPr>
            <p:nvPr/>
          </p:nvSpPr>
          <p:spPr bwMode="auto">
            <a:xfrm>
              <a:off x="5364" y="2790"/>
              <a:ext cx="0" cy="189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63" name="Rectangle 19"/>
            <p:cNvSpPr>
              <a:spLocks noChangeArrowheads="1"/>
            </p:cNvSpPr>
            <p:nvPr/>
          </p:nvSpPr>
          <p:spPr bwMode="auto">
            <a:xfrm>
              <a:off x="2183" y="3264"/>
              <a:ext cx="962" cy="22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 eaLnBrk="1" hangingPunct="1">
                <a:defRPr/>
              </a:pPr>
              <a:r>
                <a:rPr lang="tr-TR" sz="1800">
                  <a:solidFill>
                    <a:srgbClr val="FCFEB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OVULATiON</a:t>
              </a:r>
            </a:p>
          </p:txBody>
        </p:sp>
        <p:sp>
          <p:nvSpPr>
            <p:cNvPr id="6164" name="Rectangle 20"/>
            <p:cNvSpPr>
              <a:spLocks noChangeArrowheads="1"/>
            </p:cNvSpPr>
            <p:nvPr/>
          </p:nvSpPr>
          <p:spPr bwMode="auto">
            <a:xfrm>
              <a:off x="696" y="2877"/>
              <a:ext cx="1464" cy="43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 eaLnBrk="1" hangingPunct="1">
                <a:defRPr/>
              </a:pPr>
              <a:r>
                <a:rPr lang="tr-TR" sz="2000">
                  <a:solidFill>
                    <a:srgbClr val="FAFD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Follicular Phase</a:t>
              </a:r>
            </a:p>
            <a:p>
              <a:pPr algn="ctr" eaLnBrk="1" hangingPunct="1">
                <a:defRPr/>
              </a:pPr>
              <a:r>
                <a:rPr lang="tr-TR" sz="2000">
                  <a:solidFill>
                    <a:srgbClr val="FAFD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variabl (7-21days)</a:t>
              </a:r>
            </a:p>
          </p:txBody>
        </p:sp>
        <p:sp>
          <p:nvSpPr>
            <p:cNvPr id="6165" name="Rectangle 21"/>
            <p:cNvSpPr>
              <a:spLocks noChangeArrowheads="1"/>
            </p:cNvSpPr>
            <p:nvPr/>
          </p:nvSpPr>
          <p:spPr bwMode="auto">
            <a:xfrm>
              <a:off x="3175" y="2877"/>
              <a:ext cx="1749" cy="43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 eaLnBrk="1" hangingPunct="1">
                <a:defRPr/>
              </a:pPr>
              <a:r>
                <a:rPr lang="tr-TR" sz="2000">
                  <a:solidFill>
                    <a:srgbClr val="FAFD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Luteal Phase</a:t>
              </a:r>
            </a:p>
            <a:p>
              <a:pPr algn="ctr" eaLnBrk="1" hangingPunct="1">
                <a:defRPr/>
              </a:pPr>
              <a:r>
                <a:rPr lang="tr-TR" sz="2000">
                  <a:solidFill>
                    <a:srgbClr val="FAFD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constant (12-14 days)</a:t>
              </a:r>
            </a:p>
          </p:txBody>
        </p:sp>
        <p:sp>
          <p:nvSpPr>
            <p:cNvPr id="6166" name="Rectangle 22"/>
            <p:cNvSpPr>
              <a:spLocks noChangeArrowheads="1"/>
            </p:cNvSpPr>
            <p:nvPr/>
          </p:nvSpPr>
          <p:spPr bwMode="auto">
            <a:xfrm>
              <a:off x="1371" y="1515"/>
              <a:ext cx="3614" cy="47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1" hangingPunct="1">
                <a:defRPr/>
              </a:pPr>
              <a:r>
                <a:rPr lang="tr-TR" sz="4400">
                  <a:solidFill>
                    <a:srgbClr val="FAFD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MENSTRUAL CYCLE</a:t>
              </a:r>
            </a:p>
          </p:txBody>
        </p:sp>
        <p:sp>
          <p:nvSpPr>
            <p:cNvPr id="6167" name="AutoShape 23"/>
            <p:cNvSpPr>
              <a:spLocks noChangeArrowheads="1"/>
            </p:cNvSpPr>
            <p:nvPr/>
          </p:nvSpPr>
          <p:spPr bwMode="auto">
            <a:xfrm>
              <a:off x="1324" y="1444"/>
              <a:ext cx="3820" cy="580"/>
            </a:xfrm>
            <a:prstGeom prst="roundRect">
              <a:avLst>
                <a:gd name="adj" fmla="val 12495"/>
              </a:avLst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tr-T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" name="Metin kutusu 1"/>
          <p:cNvSpPr txBox="1"/>
          <p:nvPr/>
        </p:nvSpPr>
        <p:spPr>
          <a:xfrm>
            <a:off x="2106613" y="4781550"/>
            <a:ext cx="4687887" cy="1570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Normal menstrual cycle:</a:t>
            </a:r>
          </a:p>
          <a:p>
            <a:pPr eaLnBrk="1" hangingPunct="1">
              <a:defRPr/>
            </a:pPr>
            <a:r>
              <a:rPr lang="en-US" sz="2400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Occur each 28days(21-35days)</a:t>
            </a:r>
          </a:p>
          <a:p>
            <a:pPr eaLnBrk="1" hangingPunct="1">
              <a:defRPr/>
            </a:pPr>
            <a:r>
              <a:rPr lang="en-US" sz="2400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Duration 2-8 days</a:t>
            </a:r>
          </a:p>
          <a:p>
            <a:pPr eaLnBrk="1" hangingPunct="1">
              <a:defRPr/>
            </a:pPr>
            <a:r>
              <a:rPr lang="en-US" sz="2400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Average 20-80 ml.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Düz Bağlayıcı 4"/>
          <p:cNvCxnSpPr/>
          <p:nvPr/>
        </p:nvCxnSpPr>
        <p:spPr bwMode="auto">
          <a:xfrm>
            <a:off x="209551" y="180020"/>
            <a:ext cx="8629971" cy="6057292"/>
          </a:xfrm>
          <a:prstGeom prst="line">
            <a:avLst/>
          </a:prstGeom>
          <a:solidFill>
            <a:schemeClr val="bg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Düz Bağlayıcı 7"/>
          <p:cNvCxnSpPr/>
          <p:nvPr/>
        </p:nvCxnSpPr>
        <p:spPr bwMode="auto">
          <a:xfrm flipH="1">
            <a:off x="292493" y="260648"/>
            <a:ext cx="8547029" cy="6010312"/>
          </a:xfrm>
          <a:prstGeom prst="line">
            <a:avLst/>
          </a:prstGeom>
          <a:solidFill>
            <a:schemeClr val="bg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54145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309320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82063" y="6385106"/>
            <a:ext cx="81369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0" i="1" dirty="0">
                <a:solidFill>
                  <a:srgbClr val="FFFFFF"/>
                </a:solidFill>
                <a:latin typeface="+mj-lt"/>
              </a:rPr>
              <a:t>I.S. Fraser et </a:t>
            </a:r>
            <a:r>
              <a:rPr lang="en-US" sz="1600" b="0" i="1" dirty="0" smtClean="0">
                <a:solidFill>
                  <a:srgbClr val="FFFFFF"/>
                </a:solidFill>
                <a:latin typeface="+mj-lt"/>
              </a:rPr>
              <a:t>al.</a:t>
            </a:r>
            <a:r>
              <a:rPr lang="tr-TR" sz="1600" b="0" i="1" dirty="0" smtClean="0">
                <a:solidFill>
                  <a:srgbClr val="FFFFFF"/>
                </a:solidFill>
                <a:latin typeface="+mj-lt"/>
              </a:rPr>
              <a:t>:</a:t>
            </a:r>
            <a:r>
              <a:rPr lang="tr-TR" sz="1600" b="0" i="1" dirty="0" err="1" smtClean="0">
                <a:solidFill>
                  <a:srgbClr val="FFFFFF"/>
                </a:solidFill>
                <a:latin typeface="+mj-lt"/>
              </a:rPr>
              <a:t>Seminars</a:t>
            </a:r>
            <a:r>
              <a:rPr lang="tr-TR" sz="1600" b="0" i="1" dirty="0" smtClean="0">
                <a:solidFill>
                  <a:srgbClr val="FFFFFF"/>
                </a:solidFill>
                <a:latin typeface="+mj-lt"/>
              </a:rPr>
              <a:t> </a:t>
            </a:r>
            <a:r>
              <a:rPr lang="tr-TR" sz="1600" b="0" i="1" dirty="0" err="1" smtClean="0">
                <a:solidFill>
                  <a:srgbClr val="FFFFFF"/>
                </a:solidFill>
                <a:latin typeface="+mj-lt"/>
              </a:rPr>
              <a:t>Rep</a:t>
            </a:r>
            <a:r>
              <a:rPr lang="tr-TR" sz="1600" b="0" i="1" dirty="0" smtClean="0">
                <a:solidFill>
                  <a:srgbClr val="FFFFFF"/>
                </a:solidFill>
                <a:latin typeface="+mj-lt"/>
              </a:rPr>
              <a:t> </a:t>
            </a:r>
            <a:r>
              <a:rPr lang="tr-TR" sz="1600" b="0" i="1" dirty="0" err="1" smtClean="0">
                <a:solidFill>
                  <a:srgbClr val="FFFFFF"/>
                </a:solidFill>
                <a:latin typeface="+mj-lt"/>
              </a:rPr>
              <a:t>Med</a:t>
            </a:r>
            <a:r>
              <a:rPr lang="tr-TR" sz="1600" b="0" i="1" dirty="0" smtClean="0">
                <a:solidFill>
                  <a:srgbClr val="FFFFFF"/>
                </a:solidFill>
                <a:latin typeface="+mj-lt"/>
              </a:rPr>
              <a:t>. 29:383, </a:t>
            </a:r>
            <a:r>
              <a:rPr lang="en-US" sz="1600" b="0" i="1" dirty="0" smtClean="0">
                <a:solidFill>
                  <a:srgbClr val="FFFFFF"/>
                </a:solidFill>
                <a:latin typeface="+mj-lt"/>
              </a:rPr>
              <a:t>201</a:t>
            </a:r>
            <a:r>
              <a:rPr lang="tr-TR" sz="1600" b="0" i="1" dirty="0" smtClean="0">
                <a:solidFill>
                  <a:srgbClr val="FFFFFF"/>
                </a:solidFill>
                <a:latin typeface="+mj-lt"/>
              </a:rPr>
              <a:t>1</a:t>
            </a:r>
            <a:endParaRPr lang="tr-TR" sz="1600" i="1" dirty="0">
              <a:solidFill>
                <a:srgbClr val="FFFF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9032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90600" y="188640"/>
            <a:ext cx="7162800" cy="659160"/>
          </a:xfrm>
        </p:spPr>
        <p:txBody>
          <a:bodyPr/>
          <a:lstStyle/>
          <a:p>
            <a:r>
              <a:rPr lang="tr-TR" dirty="0" smtClean="0"/>
              <a:t>FMK (HMB) tedavisi </a:t>
            </a:r>
            <a:endParaRPr lang="tr-TR" dirty="0"/>
          </a:p>
        </p:txBody>
      </p:sp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</p:nvPr>
        </p:nvGraphicFramePr>
        <p:xfrm>
          <a:off x="548679" y="1118504"/>
          <a:ext cx="8046642" cy="2235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2214">
                  <a:extLst>
                    <a:ext uri="{9D8B030D-6E8A-4147-A177-3AD203B41FA5}">
                      <a16:colId xmlns:a16="http://schemas.microsoft.com/office/drawing/2014/main" val="1598013741"/>
                    </a:ext>
                  </a:extLst>
                </a:gridCol>
                <a:gridCol w="2142323">
                  <a:extLst>
                    <a:ext uri="{9D8B030D-6E8A-4147-A177-3AD203B41FA5}">
                      <a16:colId xmlns:a16="http://schemas.microsoft.com/office/drawing/2014/main" val="4122105148"/>
                    </a:ext>
                  </a:extLst>
                </a:gridCol>
                <a:gridCol w="3222105">
                  <a:extLst>
                    <a:ext uri="{9D8B030D-6E8A-4147-A177-3AD203B41FA5}">
                      <a16:colId xmlns:a16="http://schemas.microsoft.com/office/drawing/2014/main" val="98092302"/>
                    </a:ext>
                  </a:extLst>
                </a:gridCol>
              </a:tblGrid>
              <a:tr h="864096">
                <a:tc>
                  <a:txBody>
                    <a:bodyPr/>
                    <a:lstStyle/>
                    <a:p>
                      <a:r>
                        <a:rPr lang="tr-TR" sz="2800" dirty="0" err="1" smtClean="0">
                          <a:solidFill>
                            <a:srgbClr val="FFFFFF"/>
                          </a:solidFill>
                        </a:rPr>
                        <a:t>Non-hormonal</a:t>
                      </a:r>
                      <a:endParaRPr lang="tr-TR" sz="280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33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800" dirty="0" err="1" smtClean="0">
                          <a:solidFill>
                            <a:srgbClr val="FFFFFF"/>
                          </a:solidFill>
                        </a:rPr>
                        <a:t>Hormonal</a:t>
                      </a:r>
                      <a:endParaRPr lang="tr-TR" sz="280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33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800" dirty="0" smtClean="0">
                          <a:solidFill>
                            <a:srgbClr val="FFFFFF"/>
                          </a:solidFill>
                        </a:rPr>
                        <a:t>Cerrahi</a:t>
                      </a:r>
                      <a:endParaRPr lang="tr-TR" sz="2800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3928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 err="1" smtClean="0">
                          <a:solidFill>
                            <a:schemeClr val="bg1"/>
                          </a:solidFill>
                        </a:rPr>
                        <a:t>Traneksamik</a:t>
                      </a:r>
                      <a:r>
                        <a:rPr lang="tr-TR" sz="2400" dirty="0" smtClean="0">
                          <a:solidFill>
                            <a:schemeClr val="bg1"/>
                          </a:solidFill>
                        </a:rPr>
                        <a:t> asit</a:t>
                      </a:r>
                      <a:endParaRPr lang="tr-TR" sz="2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bg1"/>
                          </a:solidFill>
                        </a:rPr>
                        <a:t>LNG-IUS</a:t>
                      </a:r>
                      <a:endParaRPr lang="tr-TR" sz="2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dirty="0" err="1" smtClean="0">
                          <a:solidFill>
                            <a:schemeClr val="bg1"/>
                          </a:solidFill>
                        </a:rPr>
                        <a:t>Endometrial</a:t>
                      </a:r>
                      <a:r>
                        <a:rPr lang="tr-TR" sz="2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tr-TR" sz="2400" dirty="0" err="1" smtClean="0">
                          <a:solidFill>
                            <a:schemeClr val="bg1"/>
                          </a:solidFill>
                        </a:rPr>
                        <a:t>ablasyon</a:t>
                      </a:r>
                      <a:endParaRPr lang="tr-TR" sz="2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6107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 err="1" smtClean="0">
                          <a:solidFill>
                            <a:schemeClr val="bg1"/>
                          </a:solidFill>
                        </a:rPr>
                        <a:t>NSAİDs</a:t>
                      </a:r>
                      <a:endParaRPr lang="tr-TR" sz="2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bg1"/>
                          </a:solidFill>
                        </a:rPr>
                        <a:t>KOK</a:t>
                      </a:r>
                      <a:endParaRPr lang="tr-TR" sz="2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dirty="0" err="1" smtClean="0">
                          <a:solidFill>
                            <a:schemeClr val="bg1"/>
                          </a:solidFill>
                        </a:rPr>
                        <a:t>Histerektomi</a:t>
                      </a:r>
                      <a:endParaRPr lang="tr-TR" sz="2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22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r-TR" sz="2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dirty="0" err="1" smtClean="0">
                          <a:solidFill>
                            <a:schemeClr val="bg1"/>
                          </a:solidFill>
                        </a:rPr>
                        <a:t>Progestinler</a:t>
                      </a:r>
                      <a:endParaRPr lang="tr-TR" sz="2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sz="2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0492780"/>
                  </a:ext>
                </a:extLst>
              </a:tr>
            </a:tbl>
          </a:graphicData>
        </a:graphic>
      </p:graphicFrame>
      <p:graphicFrame>
        <p:nvGraphicFramePr>
          <p:cNvPr id="8" name="Tablo 7"/>
          <p:cNvGraphicFramePr>
            <a:graphicFrameLocks noGrp="1"/>
          </p:cNvGraphicFramePr>
          <p:nvPr/>
        </p:nvGraphicFramePr>
        <p:xfrm>
          <a:off x="548679" y="3456020"/>
          <a:ext cx="3600400" cy="316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272">
                  <a:extLst>
                    <a:ext uri="{9D8B030D-6E8A-4147-A177-3AD203B41FA5}">
                      <a16:colId xmlns:a16="http://schemas.microsoft.com/office/drawing/2014/main" val="75218518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16784477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r-TR" sz="2000" b="0" dirty="0" smtClean="0">
                          <a:solidFill>
                            <a:srgbClr val="FFFFFF"/>
                          </a:solidFill>
                        </a:rPr>
                        <a:t>Oral  </a:t>
                      </a:r>
                      <a:r>
                        <a:rPr lang="tr-TR" sz="2000" b="0" dirty="0" err="1" smtClean="0">
                          <a:solidFill>
                            <a:srgbClr val="FFFFFF"/>
                          </a:solidFill>
                        </a:rPr>
                        <a:t>progestinler</a:t>
                      </a:r>
                      <a:endParaRPr lang="tr-TR" sz="20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 smtClean="0">
                          <a:solidFill>
                            <a:srgbClr val="FFFFFF"/>
                          </a:solidFill>
                        </a:rPr>
                        <a:t>43,8</a:t>
                      </a:r>
                      <a:endParaRPr lang="tr-TR" sz="20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205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r-TR" sz="2000" b="0" dirty="0" err="1" smtClean="0">
                          <a:solidFill>
                            <a:srgbClr val="FFFFFF"/>
                          </a:solidFill>
                        </a:rPr>
                        <a:t>Traneksamik</a:t>
                      </a:r>
                      <a:r>
                        <a:rPr lang="tr-TR" sz="2000" b="0" dirty="0" smtClean="0">
                          <a:solidFill>
                            <a:srgbClr val="FFFFFF"/>
                          </a:solidFill>
                        </a:rPr>
                        <a:t> asit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 smtClean="0">
                          <a:solidFill>
                            <a:srgbClr val="FFFFFF"/>
                          </a:solidFill>
                        </a:rPr>
                        <a:t>24,7</a:t>
                      </a:r>
                      <a:endParaRPr lang="tr-TR" sz="20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056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r-TR" sz="2000" b="0" dirty="0" smtClean="0">
                          <a:solidFill>
                            <a:srgbClr val="FFFFFF"/>
                          </a:solidFill>
                        </a:rPr>
                        <a:t>NSAİD</a:t>
                      </a:r>
                      <a:endParaRPr lang="tr-TR" sz="20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 smtClean="0">
                          <a:solidFill>
                            <a:srgbClr val="FFFFFF"/>
                          </a:solidFill>
                        </a:rPr>
                        <a:t>11,7</a:t>
                      </a:r>
                      <a:endParaRPr lang="tr-TR" sz="20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5622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r-TR" sz="2000" b="0" dirty="0" smtClean="0">
                          <a:solidFill>
                            <a:srgbClr val="FFFFFF"/>
                          </a:solidFill>
                        </a:rPr>
                        <a:t>KOK</a:t>
                      </a:r>
                      <a:endParaRPr lang="tr-TR" sz="20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 smtClean="0">
                          <a:solidFill>
                            <a:srgbClr val="FFFFFF"/>
                          </a:solidFill>
                        </a:rPr>
                        <a:t>9,2</a:t>
                      </a:r>
                      <a:endParaRPr lang="tr-TR" sz="20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6238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r-TR" sz="2000" b="0" dirty="0" smtClean="0">
                          <a:solidFill>
                            <a:srgbClr val="FFFFFF"/>
                          </a:solidFill>
                        </a:rPr>
                        <a:t>LNG-IUS</a:t>
                      </a:r>
                      <a:endParaRPr lang="tr-TR" sz="20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 smtClean="0">
                          <a:solidFill>
                            <a:srgbClr val="FFFFFF"/>
                          </a:solidFill>
                        </a:rPr>
                        <a:t>5,3</a:t>
                      </a:r>
                      <a:endParaRPr lang="tr-TR" sz="20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492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r-TR" sz="2000" b="0" dirty="0" err="1" smtClean="0">
                          <a:solidFill>
                            <a:srgbClr val="FFFFFF"/>
                          </a:solidFill>
                        </a:rPr>
                        <a:t>GnRHa</a:t>
                      </a:r>
                      <a:endParaRPr lang="tr-TR" sz="20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 smtClean="0">
                          <a:solidFill>
                            <a:srgbClr val="FFFFFF"/>
                          </a:solidFill>
                        </a:rPr>
                        <a:t>0,4</a:t>
                      </a:r>
                      <a:endParaRPr lang="tr-TR" sz="20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9958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r-TR" sz="2000" b="0" dirty="0" smtClean="0">
                          <a:solidFill>
                            <a:srgbClr val="FFFFFF"/>
                          </a:solidFill>
                        </a:rPr>
                        <a:t>Diğer</a:t>
                      </a:r>
                      <a:endParaRPr lang="tr-TR" sz="20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 smtClean="0">
                          <a:solidFill>
                            <a:srgbClr val="FFFFFF"/>
                          </a:solidFill>
                        </a:rPr>
                        <a:t>4,1</a:t>
                      </a:r>
                      <a:endParaRPr lang="tr-TR" sz="20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5429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0" dirty="0" smtClean="0">
                          <a:solidFill>
                            <a:srgbClr val="FFFFFF"/>
                          </a:solidFill>
                        </a:rPr>
                        <a:t>Hiçbir</a:t>
                      </a:r>
                      <a:r>
                        <a:rPr lang="tr-TR" sz="2000" b="0" baseline="0" dirty="0" smtClean="0">
                          <a:solidFill>
                            <a:srgbClr val="FFFFFF"/>
                          </a:solidFill>
                        </a:rPr>
                        <a:t> şey</a:t>
                      </a:r>
                      <a:endParaRPr lang="tr-TR" sz="2000" b="0" dirty="0" smtClean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 smtClean="0">
                          <a:solidFill>
                            <a:srgbClr val="FFFFFF"/>
                          </a:solidFill>
                        </a:rPr>
                        <a:t>0,8</a:t>
                      </a:r>
                      <a:endParaRPr lang="tr-TR" sz="2000" b="0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7091870"/>
                  </a:ext>
                </a:extLst>
              </a:tr>
            </a:tbl>
          </a:graphicData>
        </a:graphic>
      </p:graphicFrame>
      <p:sp>
        <p:nvSpPr>
          <p:cNvPr id="11" name="Beşgen 10"/>
          <p:cNvSpPr/>
          <p:nvPr/>
        </p:nvSpPr>
        <p:spPr bwMode="auto">
          <a:xfrm rot="10800000">
            <a:off x="4491915" y="4098819"/>
            <a:ext cx="4241249" cy="1884322"/>
          </a:xfrm>
          <a:prstGeom prst="homePlate">
            <a:avLst/>
          </a:prstGeom>
          <a:solidFill>
            <a:srgbClr val="993300"/>
          </a:solidFill>
          <a:ln w="12700">
            <a:solidFill>
              <a:srgbClr val="FFC000"/>
            </a:solidFill>
            <a:round/>
            <a:headEnd/>
            <a:tailEnd/>
          </a:ln>
          <a:effectLst/>
        </p:spPr>
        <p:txBody>
          <a:bodyPr vert="vert" wrap="none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5106850" y="4502371"/>
            <a:ext cx="362631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+mn-cs"/>
              </a:rPr>
              <a:t>FMK medikal tedavisinde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+mn-cs"/>
              </a:rPr>
              <a:t>İLK SEÇENEK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+mn-cs"/>
              </a:rPr>
              <a:t>Fransız çalışması - 2007</a:t>
            </a:r>
            <a:endParaRPr kumimoji="0" lang="tr-TR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462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58590" y="260648"/>
            <a:ext cx="7162800" cy="731168"/>
          </a:xfrm>
        </p:spPr>
        <p:txBody>
          <a:bodyPr/>
          <a:lstStyle/>
          <a:p>
            <a:r>
              <a:rPr lang="tr-TR" dirty="0" err="1" smtClean="0"/>
              <a:t>AUK’da</a:t>
            </a:r>
            <a:r>
              <a:rPr lang="tr-TR" dirty="0" smtClean="0"/>
              <a:t> medikal tedavi önerileri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/>
          </p:nvPr>
        </p:nvGraphicFramePr>
        <p:xfrm>
          <a:off x="107504" y="1268759"/>
          <a:ext cx="4320480" cy="47465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8515">
                  <a:extLst>
                    <a:ext uri="{9D8B030D-6E8A-4147-A177-3AD203B41FA5}">
                      <a16:colId xmlns:a16="http://schemas.microsoft.com/office/drawing/2014/main" val="1195677291"/>
                    </a:ext>
                  </a:extLst>
                </a:gridCol>
                <a:gridCol w="3101965">
                  <a:extLst>
                    <a:ext uri="{9D8B030D-6E8A-4147-A177-3AD203B41FA5}">
                      <a16:colId xmlns:a16="http://schemas.microsoft.com/office/drawing/2014/main" val="1893890908"/>
                    </a:ext>
                  </a:extLst>
                </a:gridCol>
              </a:tblGrid>
              <a:tr h="1342167">
                <a:tc>
                  <a:txBody>
                    <a:bodyPr/>
                    <a:lstStyle/>
                    <a:p>
                      <a:r>
                        <a:rPr lang="tr-TR" sz="1400" b="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Akut AUK</a:t>
                      </a:r>
                      <a:endParaRPr lang="tr-TR" sz="1400" b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tr-TR" sz="1400" b="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IV KÖ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tr-TR" sz="1400" b="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Oral </a:t>
                      </a:r>
                      <a:r>
                        <a:rPr lang="tr-TR" sz="1400" b="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traneksamik</a:t>
                      </a:r>
                      <a:r>
                        <a:rPr lang="tr-TR" sz="1400" b="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asit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tr-TR" sz="1400" b="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Yüksek doz </a:t>
                      </a:r>
                      <a:r>
                        <a:rPr lang="tr-TR" sz="1400" b="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monofazik</a:t>
                      </a:r>
                      <a:r>
                        <a:rPr lang="tr-TR" sz="1400" b="0" baseline="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OK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tr-TR" sz="1400" b="0" baseline="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Yüksek doz oral </a:t>
                      </a:r>
                      <a:r>
                        <a:rPr lang="tr-TR" sz="1400" b="0" baseline="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progestin</a:t>
                      </a:r>
                      <a:endParaRPr lang="tr-TR" sz="1400" b="0" baseline="0" dirty="0" smtClean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tr-TR" sz="1400" b="0" baseline="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GnRHa+Aİ</a:t>
                      </a:r>
                      <a:r>
                        <a:rPr lang="tr-TR" sz="1400" b="0" baseline="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veya </a:t>
                      </a:r>
                      <a:r>
                        <a:rPr lang="tr-TR" sz="1400" b="0" baseline="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GnRHant</a:t>
                      </a:r>
                      <a:endParaRPr lang="tr-TR" sz="140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0756344"/>
                  </a:ext>
                </a:extLst>
              </a:tr>
              <a:tr h="2488183">
                <a:tc>
                  <a:txBody>
                    <a:bodyPr/>
                    <a:lstStyle/>
                    <a:p>
                      <a:r>
                        <a:rPr lang="tr-TR" sz="1400" b="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Ovulatuar</a:t>
                      </a:r>
                      <a:r>
                        <a:rPr lang="tr-TR" sz="1400" b="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 AMK</a:t>
                      </a:r>
                      <a:endParaRPr lang="tr-TR" sz="1400" b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LNG-IUS</a:t>
                      </a:r>
                    </a:p>
                    <a:p>
                      <a:r>
                        <a:rPr lang="tr-TR" sz="14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</a:t>
                      </a:r>
                      <a:r>
                        <a:rPr lang="tr-TR" sz="14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Traneksamic</a:t>
                      </a:r>
                      <a:r>
                        <a:rPr lang="tr-TR" sz="14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asit</a:t>
                      </a:r>
                    </a:p>
                    <a:p>
                      <a:r>
                        <a:rPr lang="tr-TR" sz="14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Kombine</a:t>
                      </a:r>
                      <a:r>
                        <a:rPr lang="tr-TR" sz="1400" baseline="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OK</a:t>
                      </a:r>
                      <a:r>
                        <a:rPr lang="tr-TR" sz="14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(siklik</a:t>
                      </a:r>
                      <a:r>
                        <a:rPr lang="tr-TR" sz="1400" baseline="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veya kesintisiz)</a:t>
                      </a:r>
                      <a:endParaRPr lang="tr-TR" sz="1400" dirty="0" smtClean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r-TR" sz="14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Siklik veya kesintisiz oral </a:t>
                      </a:r>
                      <a:r>
                        <a:rPr lang="tr-TR" sz="14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progestin</a:t>
                      </a:r>
                      <a:r>
                        <a:rPr lang="tr-TR" sz="14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(ör, </a:t>
                      </a:r>
                      <a:r>
                        <a:rPr lang="tr-TR" sz="14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norethisterone</a:t>
                      </a:r>
                      <a:r>
                        <a:rPr lang="tr-TR" sz="14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),  </a:t>
                      </a:r>
                    </a:p>
                    <a:p>
                      <a:r>
                        <a:rPr lang="tr-TR" sz="14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</a:t>
                      </a:r>
                      <a:r>
                        <a:rPr lang="tr-TR" sz="1400" baseline="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günden sonra 21 gün</a:t>
                      </a:r>
                    </a:p>
                    <a:p>
                      <a:r>
                        <a:rPr lang="tr-TR" sz="14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</a:t>
                      </a:r>
                      <a:r>
                        <a:rPr lang="tr-TR" sz="14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enjektabl</a:t>
                      </a:r>
                      <a:r>
                        <a:rPr lang="tr-TR" sz="14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r-TR" sz="14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progestin</a:t>
                      </a:r>
                      <a:r>
                        <a:rPr lang="tr-TR" sz="14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(DMPA)</a:t>
                      </a:r>
                    </a:p>
                    <a:p>
                      <a:r>
                        <a:rPr lang="tr-TR" sz="14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</a:t>
                      </a:r>
                      <a:r>
                        <a:rPr lang="tr-TR" sz="14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NSAIDs</a:t>
                      </a:r>
                      <a:endParaRPr lang="tr-TR" sz="1400" dirty="0" smtClean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r-TR" sz="14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7. </a:t>
                      </a:r>
                      <a:r>
                        <a:rPr lang="tr-TR" sz="14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GnRH</a:t>
                      </a:r>
                      <a:r>
                        <a:rPr lang="tr-TR" sz="14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r-TR" sz="14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agonist</a:t>
                      </a:r>
                      <a:endParaRPr lang="tr-TR" sz="1400" dirty="0" smtClean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r-TR" sz="14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8. </a:t>
                      </a:r>
                      <a:r>
                        <a:rPr lang="tr-TR" sz="14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Danazol</a:t>
                      </a:r>
                      <a:endParaRPr lang="tr-TR" sz="140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469349"/>
                  </a:ext>
                </a:extLst>
              </a:tr>
              <a:tr h="9162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b="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Anovulatuar</a:t>
                      </a:r>
                      <a:r>
                        <a:rPr lang="tr-TR" sz="1400" b="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 AMK</a:t>
                      </a:r>
                      <a:endParaRPr lang="tr-TR" sz="1400" b="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tr-TR" sz="14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Kombine OK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MPA (</a:t>
                      </a:r>
                      <a:r>
                        <a:rPr lang="tr-TR" sz="14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ayda 2 hafta</a:t>
                      </a:r>
                      <a:r>
                        <a:rPr lang="en-US" sz="14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tr-TR" sz="140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928070"/>
                  </a:ext>
                </a:extLst>
              </a:tr>
            </a:tbl>
          </a:graphicData>
        </a:graphic>
      </p:graphicFrame>
      <p:graphicFrame>
        <p:nvGraphicFramePr>
          <p:cNvPr id="5" name="İçerik Yer Tutucusu 3"/>
          <p:cNvGraphicFramePr>
            <a:graphicFrameLocks/>
          </p:cNvGraphicFramePr>
          <p:nvPr>
            <p:extLst/>
          </p:nvPr>
        </p:nvGraphicFramePr>
        <p:xfrm>
          <a:off x="4716016" y="1268759"/>
          <a:ext cx="4320480" cy="4775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8515">
                  <a:extLst>
                    <a:ext uri="{9D8B030D-6E8A-4147-A177-3AD203B41FA5}">
                      <a16:colId xmlns:a16="http://schemas.microsoft.com/office/drawing/2014/main" val="1195677291"/>
                    </a:ext>
                  </a:extLst>
                </a:gridCol>
                <a:gridCol w="3101965">
                  <a:extLst>
                    <a:ext uri="{9D8B030D-6E8A-4147-A177-3AD203B41FA5}">
                      <a16:colId xmlns:a16="http://schemas.microsoft.com/office/drawing/2014/main" val="1893890908"/>
                    </a:ext>
                  </a:extLst>
                </a:gridCol>
              </a:tblGrid>
              <a:tr h="134216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tr-TR" sz="1400" b="0" kern="12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Semp</a:t>
                      </a:r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</a:t>
                      </a:r>
                    </a:p>
                    <a:p>
                      <a:pPr marL="0" algn="l" defTabSz="914400" rtl="0" eaLnBrk="1" latinLnBrk="0" hangingPunct="1"/>
                      <a:r>
                        <a:rPr lang="tr-TR" sz="1400" b="0" kern="12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Myoma</a:t>
                      </a:r>
                      <a:endParaRPr lang="tr-TR" sz="1400" b="0" kern="120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2900" algn="l" defTabSz="914400" rtl="0" eaLnBrk="1" latinLnBrk="0" hangingPunct="1">
                        <a:buAutoNum type="arabicPeriod"/>
                      </a:pPr>
                      <a:r>
                        <a:rPr lang="en-US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LNG-IUS (</a:t>
                      </a:r>
                      <a:r>
                        <a:rPr lang="tr-TR" sz="1400" b="0" kern="12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kaviteyi</a:t>
                      </a:r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etkilemeyen hastalarda)</a:t>
                      </a:r>
                    </a:p>
                    <a:p>
                      <a:pPr marL="0" indent="-342900" algn="l" defTabSz="914400" rtl="0" eaLnBrk="1" latinLnBrk="0" hangingPunct="1">
                        <a:buAutoNum type="arabicPeriod"/>
                      </a:pPr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Kombine OK</a:t>
                      </a:r>
                    </a:p>
                    <a:p>
                      <a:pPr marL="0" indent="-342900" algn="l" defTabSz="914400" rtl="0" eaLnBrk="1" latinLnBrk="0" hangingPunct="1">
                        <a:buAutoNum type="arabicPeriod"/>
                      </a:pPr>
                      <a:r>
                        <a:rPr lang="tr-TR" sz="1400" b="0" kern="12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NSAIDs</a:t>
                      </a:r>
                      <a:endParaRPr lang="tr-TR" sz="1400" b="0" kern="1200" dirty="0" smtClean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</a:t>
                      </a:r>
                      <a:r>
                        <a:rPr lang="tr-TR" sz="1400" b="0" kern="12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Danazol</a:t>
                      </a:r>
                      <a:endParaRPr lang="tr-TR" sz="1400" b="0" kern="1200" dirty="0" smtClean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  </a:t>
                      </a:r>
                      <a:r>
                        <a:rPr lang="tr-TR" sz="1400" b="0" kern="12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Traneksamik</a:t>
                      </a:r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asit</a:t>
                      </a:r>
                      <a:endParaRPr lang="tr-TR" sz="1400" b="0" kern="120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0756344"/>
                  </a:ext>
                </a:extLst>
              </a:tr>
              <a:tr h="248818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Kalıtsal</a:t>
                      </a:r>
                    </a:p>
                    <a:p>
                      <a:pPr marL="0" algn="l" defTabSz="914400" rtl="0" eaLnBrk="1" latinLnBrk="0" hangingPunct="1"/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Kanama</a:t>
                      </a:r>
                    </a:p>
                    <a:p>
                      <a:pPr marL="0" algn="l" defTabSz="914400" rtl="0" eaLnBrk="1" latinLnBrk="0" hangingPunct="1"/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Hastalıkları</a:t>
                      </a:r>
                      <a:endParaRPr lang="tr-TR" sz="1400" b="0" kern="120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</a:t>
                      </a:r>
                      <a:r>
                        <a:rPr lang="tr-TR" sz="1400" b="0" kern="12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Traneksamik</a:t>
                      </a:r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asit</a:t>
                      </a:r>
                    </a:p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Kombine OK</a:t>
                      </a:r>
                    </a:p>
                    <a:p>
                      <a:pPr marL="0" algn="l" defTabSz="914400" rtl="0" eaLnBrk="1" latinLnBrk="0" hangingPunct="1"/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LNG-IUS</a:t>
                      </a:r>
                    </a:p>
                    <a:p>
                      <a:pPr marL="0" algn="l" defTabSz="914400" rtl="0" eaLnBrk="1" latinLnBrk="0" hangingPunct="1"/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DMPA</a:t>
                      </a:r>
                    </a:p>
                    <a:p>
                      <a:pPr marL="0" algn="l" defTabSz="914400" rtl="0" eaLnBrk="1" latinLnBrk="0" hangingPunct="1"/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 </a:t>
                      </a:r>
                      <a:r>
                        <a:rPr lang="tr-TR" sz="1400" b="0" kern="12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Danazol</a:t>
                      </a:r>
                      <a:endParaRPr lang="tr-TR" sz="1400" b="0" kern="1200" dirty="0" smtClean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 </a:t>
                      </a:r>
                      <a:r>
                        <a:rPr lang="tr-TR" sz="1400" b="0" kern="12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GnRH</a:t>
                      </a:r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r-TR" sz="1400" b="0" kern="12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agonist</a:t>
                      </a:r>
                      <a:endParaRPr lang="tr-TR" sz="1400" b="0" kern="1200" dirty="0" smtClean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7. </a:t>
                      </a:r>
                      <a:r>
                        <a:rPr lang="tr-TR" sz="1400" b="0" kern="12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Desmopressin</a:t>
                      </a:r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tr-TR" sz="1400" b="0" kern="12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vWD</a:t>
                      </a:r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tr-TR" sz="1400" b="0" kern="120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469349"/>
                  </a:ext>
                </a:extLst>
              </a:tr>
              <a:tr h="9162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b="0" kern="12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Antikoagülan</a:t>
                      </a:r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tedavi</a:t>
                      </a:r>
                      <a:endParaRPr lang="tr-TR" sz="1400" b="0" kern="120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LNG-IUS</a:t>
                      </a:r>
                    </a:p>
                    <a:p>
                      <a:pPr marL="0" algn="l" defTabSz="914400" rtl="0" eaLnBrk="1" latinLnBrk="0" hangingPunct="1"/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Oral </a:t>
                      </a:r>
                      <a:r>
                        <a:rPr lang="tr-TR" sz="1400" b="0" kern="12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progestinler</a:t>
                      </a:r>
                      <a:endParaRPr lang="tr-TR" sz="1400" b="0" kern="1200" dirty="0" smtClean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tr-TR" sz="1400" b="0" kern="1200" dirty="0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Depo-</a:t>
                      </a:r>
                      <a:r>
                        <a:rPr lang="tr-TR" sz="1400" b="0" kern="1200" dirty="0" err="1" smtClean="0"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Lupron</a:t>
                      </a:r>
                      <a:endParaRPr lang="tr-TR" sz="1400" b="0" kern="1200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928070"/>
                  </a:ext>
                </a:extLst>
              </a:tr>
            </a:tbl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251520" y="6292267"/>
            <a:ext cx="6480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0" i="1" dirty="0" err="1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Bradley</a:t>
            </a:r>
            <a:r>
              <a:rPr lang="tr-TR" sz="1600" b="0" i="1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LD, </a:t>
            </a:r>
            <a:r>
              <a:rPr lang="tr-TR" sz="1600" b="0" i="1" dirty="0" err="1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Gueye</a:t>
            </a:r>
            <a:r>
              <a:rPr lang="tr-TR" sz="1600" b="0" i="1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NE.: AJOG, 2016</a:t>
            </a:r>
            <a:endParaRPr lang="tr-TR" sz="1600" b="0" i="1" dirty="0">
              <a:solidFill>
                <a:srgbClr val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31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757" y="487336"/>
            <a:ext cx="6100564" cy="2934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7162800" cy="533400"/>
          </a:xfrm>
        </p:spPr>
        <p:txBody>
          <a:bodyPr/>
          <a:lstStyle/>
          <a:p>
            <a:r>
              <a:rPr lang="tr-TR" sz="3200" dirty="0" smtClean="0">
                <a:latin typeface="Comic Sans MS" pitchFamily="66" charset="0"/>
              </a:rPr>
              <a:t>Klinikte </a:t>
            </a:r>
            <a:r>
              <a:rPr lang="tr-TR" sz="3200" dirty="0" err="1" smtClean="0">
                <a:latin typeface="Comic Sans MS" pitchFamily="66" charset="0"/>
              </a:rPr>
              <a:t>progestin</a:t>
            </a:r>
            <a:r>
              <a:rPr lang="tr-TR" sz="3200" dirty="0" smtClean="0">
                <a:latin typeface="Comic Sans MS" pitchFamily="66" charset="0"/>
              </a:rPr>
              <a:t> </a:t>
            </a:r>
            <a:r>
              <a:rPr lang="tr-TR" dirty="0">
                <a:latin typeface="Comic Sans MS" pitchFamily="66" charset="0"/>
              </a:rPr>
              <a:t>k</a:t>
            </a:r>
            <a:r>
              <a:rPr lang="tr-TR" sz="3200" dirty="0" smtClean="0">
                <a:latin typeface="Comic Sans MS" pitchFamily="66" charset="0"/>
              </a:rPr>
              <a:t>ullanımı</a:t>
            </a:r>
            <a:endParaRPr lang="tr-TR" sz="3200" dirty="0">
              <a:latin typeface="Comic Sans MS" pitchFamily="66" charset="0"/>
            </a:endParaRPr>
          </a:p>
        </p:txBody>
      </p:sp>
      <p:pic>
        <p:nvPicPr>
          <p:cNvPr id="159774" name="Picture 30" descr="siklus-Netter-al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156" y="3390543"/>
            <a:ext cx="7581900" cy="2194361"/>
          </a:xfrm>
          <a:prstGeom prst="rect">
            <a:avLst/>
          </a:prstGeom>
          <a:noFill/>
        </p:spPr>
      </p:pic>
      <p:grpSp>
        <p:nvGrpSpPr>
          <p:cNvPr id="159764" name="Group 20"/>
          <p:cNvGrpSpPr>
            <a:grpSpLocks/>
          </p:cNvGrpSpPr>
          <p:nvPr/>
        </p:nvGrpSpPr>
        <p:grpSpPr bwMode="auto">
          <a:xfrm>
            <a:off x="572293" y="5567028"/>
            <a:ext cx="7999413" cy="572053"/>
            <a:chOff x="361" y="3744"/>
            <a:chExt cx="5039" cy="384"/>
          </a:xfrm>
        </p:grpSpPr>
        <p:sp>
          <p:nvSpPr>
            <p:cNvPr id="159747" name="Line 3"/>
            <p:cNvSpPr>
              <a:spLocks noChangeShapeType="1"/>
            </p:cNvSpPr>
            <p:nvPr/>
          </p:nvSpPr>
          <p:spPr bwMode="auto">
            <a:xfrm>
              <a:off x="480" y="3744"/>
              <a:ext cx="4752" cy="0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48" name="Line 4"/>
            <p:cNvSpPr>
              <a:spLocks noChangeShapeType="1"/>
            </p:cNvSpPr>
            <p:nvPr/>
          </p:nvSpPr>
          <p:spPr bwMode="auto">
            <a:xfrm>
              <a:off x="4560" y="3744"/>
              <a:ext cx="0" cy="144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49" name="Line 5"/>
            <p:cNvSpPr>
              <a:spLocks noChangeShapeType="1"/>
            </p:cNvSpPr>
            <p:nvPr/>
          </p:nvSpPr>
          <p:spPr bwMode="auto">
            <a:xfrm>
              <a:off x="480" y="3744"/>
              <a:ext cx="0" cy="144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51" name="Line 7"/>
            <p:cNvSpPr>
              <a:spLocks noChangeShapeType="1"/>
            </p:cNvSpPr>
            <p:nvPr/>
          </p:nvSpPr>
          <p:spPr bwMode="auto">
            <a:xfrm>
              <a:off x="3024" y="3744"/>
              <a:ext cx="0" cy="144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52" name="Line 8"/>
            <p:cNvSpPr>
              <a:spLocks noChangeShapeType="1"/>
            </p:cNvSpPr>
            <p:nvPr/>
          </p:nvSpPr>
          <p:spPr bwMode="auto">
            <a:xfrm>
              <a:off x="5232" y="3744"/>
              <a:ext cx="0" cy="144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54" name="Line 10"/>
            <p:cNvSpPr>
              <a:spLocks noChangeShapeType="1"/>
            </p:cNvSpPr>
            <p:nvPr/>
          </p:nvSpPr>
          <p:spPr bwMode="auto">
            <a:xfrm>
              <a:off x="1248" y="3768"/>
              <a:ext cx="0" cy="144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9759" name="Text Box 15"/>
            <p:cNvSpPr txBox="1">
              <a:spLocks noChangeArrowheads="1"/>
            </p:cNvSpPr>
            <p:nvPr/>
          </p:nvSpPr>
          <p:spPr bwMode="auto">
            <a:xfrm>
              <a:off x="361" y="3840"/>
              <a:ext cx="238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tr-TR" sz="2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0</a:t>
              </a:r>
            </a:p>
          </p:txBody>
        </p:sp>
        <p:sp>
          <p:nvSpPr>
            <p:cNvPr id="159760" name="Text Box 16"/>
            <p:cNvSpPr txBox="1">
              <a:spLocks noChangeArrowheads="1"/>
            </p:cNvSpPr>
            <p:nvPr/>
          </p:nvSpPr>
          <p:spPr bwMode="auto">
            <a:xfrm>
              <a:off x="1129" y="3840"/>
              <a:ext cx="238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tr-TR" sz="2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5</a:t>
              </a:r>
            </a:p>
          </p:txBody>
        </p:sp>
        <p:sp>
          <p:nvSpPr>
            <p:cNvPr id="159761" name="Text Box 17"/>
            <p:cNvSpPr txBox="1">
              <a:spLocks noChangeArrowheads="1"/>
            </p:cNvSpPr>
            <p:nvPr/>
          </p:nvSpPr>
          <p:spPr bwMode="auto">
            <a:xfrm>
              <a:off x="2844" y="3840"/>
              <a:ext cx="360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tr-TR" sz="2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16</a:t>
              </a:r>
            </a:p>
          </p:txBody>
        </p:sp>
        <p:sp>
          <p:nvSpPr>
            <p:cNvPr id="159762" name="Text Box 18"/>
            <p:cNvSpPr txBox="1">
              <a:spLocks noChangeArrowheads="1"/>
            </p:cNvSpPr>
            <p:nvPr/>
          </p:nvSpPr>
          <p:spPr bwMode="auto">
            <a:xfrm>
              <a:off x="4380" y="3840"/>
              <a:ext cx="360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tr-TR" sz="2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25</a:t>
              </a:r>
            </a:p>
          </p:txBody>
        </p:sp>
        <p:sp>
          <p:nvSpPr>
            <p:cNvPr id="159763" name="Text Box 19"/>
            <p:cNvSpPr txBox="1">
              <a:spLocks noChangeArrowheads="1"/>
            </p:cNvSpPr>
            <p:nvPr/>
          </p:nvSpPr>
          <p:spPr bwMode="auto">
            <a:xfrm>
              <a:off x="5040" y="3840"/>
              <a:ext cx="360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tr-TR" sz="2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30</a:t>
              </a:r>
            </a:p>
          </p:txBody>
        </p:sp>
      </p:grpSp>
      <p:grpSp>
        <p:nvGrpSpPr>
          <p:cNvPr id="159775" name="Group 31"/>
          <p:cNvGrpSpPr>
            <a:grpSpLocks/>
          </p:cNvGrpSpPr>
          <p:nvPr/>
        </p:nvGrpSpPr>
        <p:grpSpPr bwMode="auto">
          <a:xfrm>
            <a:off x="762793" y="4494427"/>
            <a:ext cx="7581900" cy="822327"/>
            <a:chOff x="480" y="3000"/>
            <a:chExt cx="4752" cy="552"/>
          </a:xfrm>
        </p:grpSpPr>
        <p:sp>
          <p:nvSpPr>
            <p:cNvPr id="159757" name="Rectangle 13"/>
            <p:cNvSpPr>
              <a:spLocks noChangeArrowheads="1"/>
            </p:cNvSpPr>
            <p:nvPr/>
          </p:nvSpPr>
          <p:spPr bwMode="auto">
            <a:xfrm>
              <a:off x="480" y="3000"/>
              <a:ext cx="4752" cy="336"/>
            </a:xfrm>
            <a:prstGeom prst="rect">
              <a:avLst/>
            </a:prstGeom>
            <a:solidFill>
              <a:srgbClr val="FF9900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159758" name="Rectangle 14"/>
            <p:cNvSpPr>
              <a:spLocks noChangeArrowheads="1"/>
            </p:cNvSpPr>
            <p:nvPr/>
          </p:nvSpPr>
          <p:spPr bwMode="auto">
            <a:xfrm>
              <a:off x="480" y="3360"/>
              <a:ext cx="4752" cy="192"/>
            </a:xfrm>
            <a:prstGeom prst="rect">
              <a:avLst/>
            </a:prstGeom>
            <a:solidFill>
              <a:schemeClr val="accent2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tr-TR" b="0" dirty="0" smtClean="0">
                  <a:solidFill>
                    <a:srgbClr val="FFFFFF"/>
                  </a:solidFill>
                  <a:latin typeface="Comic Sans MS" pitchFamily="66" charset="0"/>
                </a:rPr>
                <a:t>östrojen</a:t>
              </a:r>
              <a:endParaRPr lang="en-US" b="0" dirty="0">
                <a:solidFill>
                  <a:srgbClr val="FFFFFF"/>
                </a:solidFill>
                <a:latin typeface="Comic Sans MS" pitchFamily="66" charset="0"/>
              </a:endParaRPr>
            </a:p>
          </p:txBody>
        </p:sp>
        <p:sp>
          <p:nvSpPr>
            <p:cNvPr id="159770" name="Text Box 26"/>
            <p:cNvSpPr txBox="1">
              <a:spLocks noChangeArrowheads="1"/>
            </p:cNvSpPr>
            <p:nvPr/>
          </p:nvSpPr>
          <p:spPr bwMode="auto">
            <a:xfrm>
              <a:off x="1899" y="3024"/>
              <a:ext cx="1845" cy="25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tr-TR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</a:rPr>
                <a:t>Endometrial supresyon</a:t>
              </a:r>
            </a:p>
          </p:txBody>
        </p:sp>
      </p:grpSp>
      <p:grpSp>
        <p:nvGrpSpPr>
          <p:cNvPr id="159776" name="Group 32"/>
          <p:cNvGrpSpPr>
            <a:grpSpLocks/>
          </p:cNvGrpSpPr>
          <p:nvPr/>
        </p:nvGrpSpPr>
        <p:grpSpPr bwMode="auto">
          <a:xfrm>
            <a:off x="762793" y="3421827"/>
            <a:ext cx="7581900" cy="500547"/>
            <a:chOff x="504" y="2280"/>
            <a:chExt cx="4752" cy="336"/>
          </a:xfrm>
        </p:grpSpPr>
        <p:sp>
          <p:nvSpPr>
            <p:cNvPr id="159756" name="Rectangle 12"/>
            <p:cNvSpPr>
              <a:spLocks noChangeArrowheads="1"/>
            </p:cNvSpPr>
            <p:nvPr/>
          </p:nvSpPr>
          <p:spPr bwMode="auto">
            <a:xfrm>
              <a:off x="504" y="2280"/>
              <a:ext cx="4752" cy="336"/>
            </a:xfrm>
            <a:prstGeom prst="rect">
              <a:avLst/>
            </a:prstGeom>
            <a:solidFill>
              <a:srgbClr val="FF9900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159771" name="Text Box 27"/>
            <p:cNvSpPr txBox="1">
              <a:spLocks noChangeArrowheads="1"/>
            </p:cNvSpPr>
            <p:nvPr/>
          </p:nvSpPr>
          <p:spPr bwMode="auto">
            <a:xfrm>
              <a:off x="1899" y="2304"/>
              <a:ext cx="1845" cy="25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tr-TR" sz="2000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</a:rPr>
                <a:t>Endometrial</a:t>
              </a:r>
              <a:r>
                <a:rPr lang="tr-TR" sz="2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</a:rPr>
                <a:t> </a:t>
              </a:r>
              <a:r>
                <a:rPr lang="tr-TR" sz="2000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</a:rPr>
                <a:t>supresyon</a:t>
              </a:r>
              <a:endParaRPr lang="tr-TR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endParaRPr>
            </a:p>
          </p:txBody>
        </p:sp>
      </p:grpSp>
      <p:grpSp>
        <p:nvGrpSpPr>
          <p:cNvPr id="159778" name="Group 34"/>
          <p:cNvGrpSpPr>
            <a:grpSpLocks/>
          </p:cNvGrpSpPr>
          <p:nvPr/>
        </p:nvGrpSpPr>
        <p:grpSpPr bwMode="auto">
          <a:xfrm>
            <a:off x="4839493" y="1091902"/>
            <a:ext cx="2438400" cy="606318"/>
            <a:chOff x="3024" y="707"/>
            <a:chExt cx="1536" cy="407"/>
          </a:xfrm>
        </p:grpSpPr>
        <p:sp>
          <p:nvSpPr>
            <p:cNvPr id="159753" name="Rectangle 9"/>
            <p:cNvSpPr>
              <a:spLocks noChangeArrowheads="1"/>
            </p:cNvSpPr>
            <p:nvPr/>
          </p:nvSpPr>
          <p:spPr bwMode="auto">
            <a:xfrm>
              <a:off x="3024" y="744"/>
              <a:ext cx="1536" cy="336"/>
            </a:xfrm>
            <a:prstGeom prst="rect">
              <a:avLst/>
            </a:prstGeom>
            <a:solidFill>
              <a:srgbClr val="FF9900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159773" name="Text Box 29"/>
            <p:cNvSpPr txBox="1">
              <a:spLocks noChangeArrowheads="1"/>
            </p:cNvSpPr>
            <p:nvPr/>
          </p:nvSpPr>
          <p:spPr bwMode="auto">
            <a:xfrm>
              <a:off x="3120" y="707"/>
              <a:ext cx="1320" cy="40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tr-TR" sz="2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</a:rPr>
                <a:t>Sekretuar </a:t>
              </a:r>
            </a:p>
            <a:p>
              <a:pPr algn="ctr">
                <a:lnSpc>
                  <a:spcPct val="90000"/>
                </a:lnSpc>
              </a:pPr>
              <a:r>
                <a:rPr lang="tr-TR" sz="2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</a:rPr>
                <a:t>transformasyon</a:t>
              </a:r>
            </a:p>
          </p:txBody>
        </p:sp>
      </p:grpSp>
      <p:sp>
        <p:nvSpPr>
          <p:cNvPr id="159780" name="Line 36"/>
          <p:cNvSpPr>
            <a:spLocks noChangeShapeType="1"/>
          </p:cNvSpPr>
          <p:nvPr/>
        </p:nvSpPr>
        <p:spPr bwMode="auto">
          <a:xfrm>
            <a:off x="1372393" y="990600"/>
            <a:ext cx="0" cy="2431227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9781" name="Line 37"/>
          <p:cNvSpPr>
            <a:spLocks noChangeShapeType="1"/>
          </p:cNvSpPr>
          <p:nvPr/>
        </p:nvSpPr>
        <p:spPr bwMode="auto">
          <a:xfrm>
            <a:off x="1981993" y="990600"/>
            <a:ext cx="0" cy="2431227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9782" name="Line 38"/>
          <p:cNvSpPr>
            <a:spLocks noChangeShapeType="1"/>
          </p:cNvSpPr>
          <p:nvPr/>
        </p:nvSpPr>
        <p:spPr bwMode="auto">
          <a:xfrm>
            <a:off x="4801393" y="990600"/>
            <a:ext cx="0" cy="2431227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9783" name="Line 39"/>
          <p:cNvSpPr>
            <a:spLocks noChangeShapeType="1"/>
          </p:cNvSpPr>
          <p:nvPr/>
        </p:nvSpPr>
        <p:spPr bwMode="auto">
          <a:xfrm>
            <a:off x="7315993" y="990600"/>
            <a:ext cx="0" cy="2431227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9784" name="Line 40"/>
          <p:cNvSpPr>
            <a:spLocks noChangeShapeType="1"/>
          </p:cNvSpPr>
          <p:nvPr/>
        </p:nvSpPr>
        <p:spPr bwMode="auto">
          <a:xfrm>
            <a:off x="8306593" y="990600"/>
            <a:ext cx="0" cy="2431227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9785" name="Line 41"/>
          <p:cNvSpPr>
            <a:spLocks noChangeShapeType="1"/>
          </p:cNvSpPr>
          <p:nvPr/>
        </p:nvSpPr>
        <p:spPr bwMode="auto">
          <a:xfrm>
            <a:off x="762793" y="990600"/>
            <a:ext cx="0" cy="2431227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" name="Dikdörtgen 36"/>
          <p:cNvSpPr/>
          <p:nvPr/>
        </p:nvSpPr>
        <p:spPr>
          <a:xfrm>
            <a:off x="107504" y="6165304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Şahmay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 S.:</a:t>
            </a:r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Üreme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 </a:t>
            </a:r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Hormonları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. </a:t>
            </a:r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Üreme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 </a:t>
            </a:r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Endokrinolojisi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 </a:t>
            </a:r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Teknikleri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 </a:t>
            </a:r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ve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 </a:t>
            </a:r>
            <a:r>
              <a:rPr lang="en-US" sz="1600" b="0" i="1" dirty="0" err="1" smtClean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Cerrahisi</a:t>
            </a:r>
            <a:r>
              <a:rPr lang="tr-TR" sz="1600" b="0" i="1" dirty="0" smtClean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. </a:t>
            </a:r>
            <a:r>
              <a:rPr lang="en-US" sz="1600" b="0" i="1" dirty="0" err="1" smtClean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Üreme</a:t>
            </a:r>
            <a:r>
              <a:rPr lang="en-US" sz="1600" b="0" i="1" dirty="0" smtClean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 </a:t>
            </a:r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Tıbbı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 </a:t>
            </a:r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Derneği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 </a:t>
            </a:r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Yayını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, 2011, s.65, 2011</a:t>
            </a:r>
            <a:endParaRPr lang="tr-TR" sz="1600" b="0" i="1" dirty="0">
              <a:solidFill>
                <a:srgbClr val="FFFFFF"/>
              </a:solidFill>
              <a:latin typeface="Tms Rmn"/>
              <a:ea typeface="Times New Roman" panose="02020603050405020304" pitchFamily="18" charset="0"/>
              <a:cs typeface="AdvT118"/>
            </a:endParaRPr>
          </a:p>
        </p:txBody>
      </p:sp>
      <p:grpSp>
        <p:nvGrpSpPr>
          <p:cNvPr id="159777" name="Group 33"/>
          <p:cNvGrpSpPr>
            <a:grpSpLocks/>
          </p:cNvGrpSpPr>
          <p:nvPr/>
        </p:nvGrpSpPr>
        <p:grpSpPr bwMode="auto">
          <a:xfrm>
            <a:off x="2020093" y="2291128"/>
            <a:ext cx="5257800" cy="500547"/>
            <a:chOff x="1248" y="1512"/>
            <a:chExt cx="3312" cy="336"/>
          </a:xfrm>
        </p:grpSpPr>
        <p:sp>
          <p:nvSpPr>
            <p:cNvPr id="159755" name="Rectangle 11"/>
            <p:cNvSpPr>
              <a:spLocks noChangeArrowheads="1"/>
            </p:cNvSpPr>
            <p:nvPr/>
          </p:nvSpPr>
          <p:spPr bwMode="auto">
            <a:xfrm>
              <a:off x="1248" y="1512"/>
              <a:ext cx="3312" cy="336"/>
            </a:xfrm>
            <a:prstGeom prst="rect">
              <a:avLst/>
            </a:prstGeom>
            <a:solidFill>
              <a:srgbClr val="FF9900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159772" name="Text Box 28"/>
            <p:cNvSpPr txBox="1">
              <a:spLocks noChangeArrowheads="1"/>
            </p:cNvSpPr>
            <p:nvPr/>
          </p:nvSpPr>
          <p:spPr bwMode="auto">
            <a:xfrm>
              <a:off x="2039" y="1536"/>
              <a:ext cx="1602" cy="2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tr-TR" sz="2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</a:rPr>
                <a:t>Gelişim </a:t>
              </a:r>
              <a:r>
                <a:rPr lang="tr-TR" sz="2000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</a:rPr>
                <a:t>inhibisyonu</a:t>
              </a:r>
              <a:endParaRPr lang="tr-TR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927526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9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9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9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59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>
          <a:xfrm>
            <a:off x="342900" y="381000"/>
            <a:ext cx="8458200" cy="685800"/>
          </a:xfrm>
        </p:spPr>
        <p:txBody>
          <a:bodyPr/>
          <a:lstStyle/>
          <a:p>
            <a:r>
              <a:rPr lang="tr-TR" sz="2400" dirty="0">
                <a:latin typeface="Comic Sans MS" pitchFamily="66" charset="0"/>
              </a:rPr>
              <a:t>Postmenopozal kadınlarda östrojen etkisinde kalmış endometriuma oral </a:t>
            </a:r>
            <a:r>
              <a:rPr lang="tr-TR" sz="2400" dirty="0">
                <a:solidFill>
                  <a:srgbClr val="FFCC00"/>
                </a:solidFill>
                <a:latin typeface="Comic Sans MS" pitchFamily="66" charset="0"/>
              </a:rPr>
              <a:t>progestinlerin etki güçleri</a:t>
            </a:r>
          </a:p>
        </p:txBody>
      </p:sp>
      <p:graphicFrame>
        <p:nvGraphicFramePr>
          <p:cNvPr id="254009" name="Group 57"/>
          <p:cNvGraphicFramePr>
            <a:graphicFrameLocks noGrp="1"/>
          </p:cNvGraphicFramePr>
          <p:nvPr>
            <p:ph type="tbl" idx="1"/>
          </p:nvPr>
        </p:nvGraphicFramePr>
        <p:xfrm>
          <a:off x="1223944" y="1528752"/>
          <a:ext cx="6638944" cy="4433912"/>
        </p:xfrm>
        <a:graphic>
          <a:graphicData uri="http://schemas.openxmlformats.org/drawingml/2006/table">
            <a:tbl>
              <a:tblPr/>
              <a:tblGrid>
                <a:gridCol w="5216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26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10871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PROGESTİN</a:t>
                      </a:r>
                    </a:p>
                  </a:txBody>
                  <a:tcPr marL="95250" marR="38100" marT="38100" marB="38100" anchor="ctr" horzOverflow="overflow">
                    <a:lnL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Relatif</a:t>
                      </a:r>
                    </a:p>
                    <a:p>
                      <a:pPr marL="0" marR="0" lvl="0" indent="0" algn="ct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Güç</a:t>
                      </a:r>
                    </a:p>
                  </a:txBody>
                  <a:tcPr marL="95250" marR="38100" marT="38100" marB="38100" anchor="ctr" horzOverflow="overflow">
                    <a:lnL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3840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Levonorgestrel</a:t>
                      </a:r>
                    </a:p>
                  </a:txBody>
                  <a:tcPr marL="95250" marR="38100" marT="38100" marB="38100" anchor="ctr" horzOverflow="overflow">
                    <a:lnL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8</a:t>
                      </a:r>
                    </a:p>
                  </a:txBody>
                  <a:tcPr marL="95250" marR="38100" marT="38100" marB="38100" anchor="ctr" horzOverflow="overflow">
                    <a:lnL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2629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Norethindrone acetate (NETA) </a:t>
                      </a:r>
                    </a:p>
                    <a:p>
                      <a:pPr marL="0" marR="0" lvl="0" indent="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0.35mg</a:t>
                      </a:r>
                    </a:p>
                  </a:txBody>
                  <a:tcPr marL="95250" marR="38100" marT="38100" marB="38100" anchor="ctr" horzOverflow="overflow">
                    <a:lnL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</a:p>
                  </a:txBody>
                  <a:tcPr marL="95250" marR="38100" marT="38100" marB="38100" anchor="ctr" horzOverflow="overflow">
                    <a:lnL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6366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Medroxyprogesterone acetate (MPA) 2.5/5mg</a:t>
                      </a:r>
                    </a:p>
                  </a:txBody>
                  <a:tcPr marL="95250" marR="38100" marT="38100" marB="38100" anchor="ctr" horzOverflow="overflow">
                    <a:lnL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0.1</a:t>
                      </a:r>
                    </a:p>
                  </a:txBody>
                  <a:tcPr marL="95250" marR="38100" marT="38100" marB="38100" anchor="ctr" horzOverflow="overflow">
                    <a:lnL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6366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Dydrogesterone </a:t>
                      </a:r>
                    </a:p>
                    <a:p>
                      <a:pPr marL="0" marR="0" lvl="0" indent="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5/10mg</a:t>
                      </a:r>
                    </a:p>
                  </a:txBody>
                  <a:tcPr marL="95250" marR="38100" marT="38100" marB="38100" anchor="ctr" horzOverflow="overflow">
                    <a:lnL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0.02</a:t>
                      </a:r>
                    </a:p>
                  </a:txBody>
                  <a:tcPr marL="95250" marR="38100" marT="38100" marB="38100" anchor="ctr" horzOverflow="overflow">
                    <a:lnL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3840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Progesterone</a:t>
                      </a:r>
                    </a:p>
                  </a:txBody>
                  <a:tcPr marL="95250" marR="38100" marT="38100" marB="38100" anchor="ctr" horzOverflow="overflow">
                    <a:lnL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0.002</a:t>
                      </a:r>
                    </a:p>
                  </a:txBody>
                  <a:tcPr marL="95250" marR="38100" marT="38100" marB="38100" anchor="ctr" horzOverflow="overflow">
                    <a:lnL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3998" name="Text Box 46"/>
          <p:cNvSpPr txBox="1">
            <a:spLocks noChangeArrowheads="1"/>
          </p:cNvSpPr>
          <p:nvPr/>
        </p:nvSpPr>
        <p:spPr bwMode="auto">
          <a:xfrm>
            <a:off x="974725" y="2108200"/>
            <a:ext cx="184150" cy="4429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79512" y="6255339"/>
            <a:ext cx="80024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0" i="1" dirty="0" err="1" smtClean="0">
                <a:solidFill>
                  <a:srgbClr val="FFFFFF"/>
                </a:solidFill>
                <a:latin typeface="+mj-lt"/>
              </a:rPr>
              <a:t>Şahmay</a:t>
            </a:r>
            <a:r>
              <a:rPr lang="tr-TR" sz="1600" b="0" i="1" dirty="0" smtClean="0">
                <a:solidFill>
                  <a:srgbClr val="FFFFFF"/>
                </a:solidFill>
                <a:latin typeface="+mj-lt"/>
              </a:rPr>
              <a:t> S: </a:t>
            </a:r>
            <a:r>
              <a:rPr lang="tr-TR" sz="1600" b="0" i="1" dirty="0" err="1" smtClean="0">
                <a:solidFill>
                  <a:srgbClr val="FFFFFF"/>
                </a:solidFill>
                <a:latin typeface="+mj-lt"/>
              </a:rPr>
              <a:t>T.Reprodüktif</a:t>
            </a:r>
            <a:r>
              <a:rPr lang="tr-TR" sz="1600" b="0" i="1" dirty="0" smtClean="0">
                <a:solidFill>
                  <a:srgbClr val="FFFFFF"/>
                </a:solidFill>
                <a:latin typeface="+mj-lt"/>
              </a:rPr>
              <a:t> Endokrinoloji, Renk </a:t>
            </a:r>
            <a:r>
              <a:rPr lang="tr-TR" sz="1600" b="0" i="1" dirty="0" err="1" smtClean="0">
                <a:solidFill>
                  <a:srgbClr val="FFFFFF"/>
                </a:solidFill>
                <a:latin typeface="+mj-lt"/>
              </a:rPr>
              <a:t>Matbaası,İstanbul</a:t>
            </a:r>
            <a:r>
              <a:rPr lang="tr-TR" sz="1600" b="0" i="1" dirty="0" smtClean="0">
                <a:solidFill>
                  <a:srgbClr val="FFFFFF"/>
                </a:solidFill>
                <a:latin typeface="+mj-lt"/>
              </a:rPr>
              <a:t>, 2017</a:t>
            </a:r>
            <a:endParaRPr lang="tr-TR" sz="1600" b="0" i="1" dirty="0">
              <a:solidFill>
                <a:srgbClr val="FFFF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1547062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itle 29"/>
          <p:cNvSpPr>
            <a:spLocks noGrp="1"/>
          </p:cNvSpPr>
          <p:nvPr>
            <p:ph type="title"/>
          </p:nvPr>
        </p:nvSpPr>
        <p:spPr>
          <a:xfrm>
            <a:off x="1595201" y="48344"/>
            <a:ext cx="5932488" cy="723900"/>
          </a:xfrm>
        </p:spPr>
        <p:txBody>
          <a:bodyPr/>
          <a:lstStyle/>
          <a:p>
            <a:r>
              <a:rPr lang="en-GB" sz="3200" b="0" dirty="0" err="1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Dienogest</a:t>
            </a:r>
            <a:r>
              <a:rPr lang="en-GB" sz="3200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tr-TR" sz="3200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etki </a:t>
            </a:r>
            <a:r>
              <a:rPr lang="tr-TR" sz="3200" b="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tr-TR" sz="3200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ekanizması</a:t>
            </a:r>
            <a:endParaRPr lang="en-GB" sz="2400" b="0" dirty="0" smtClean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2467" name="Content Placeholder 32"/>
          <p:cNvSpPr>
            <a:spLocks noGrp="1"/>
          </p:cNvSpPr>
          <p:nvPr>
            <p:ph idx="1"/>
          </p:nvPr>
        </p:nvSpPr>
        <p:spPr>
          <a:xfrm>
            <a:off x="1524000" y="1923475"/>
            <a:ext cx="4175125" cy="3803987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tr-TR" sz="2400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Santral Etkiler</a:t>
            </a:r>
            <a:endParaRPr lang="en-GB" sz="2400" b="0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tr-TR" sz="2000" b="0" dirty="0" err="1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Gonadotropin</a:t>
            </a:r>
            <a:r>
              <a:rPr lang="tr-TR" sz="2000" b="0" dirty="0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r-TR" sz="2000" b="0" dirty="0" err="1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inhibisyonu</a:t>
            </a:r>
            <a:r>
              <a:rPr lang="tr-TR" sz="2000" b="0" dirty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  <a:r>
              <a:rPr lang="en-GB" sz="2000" b="0" dirty="0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r-TR" sz="2000" b="0" dirty="0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Orta derecede serum </a:t>
            </a:r>
            <a:r>
              <a:rPr lang="tr-TR" sz="2000" b="0" dirty="0" err="1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östradiol</a:t>
            </a:r>
            <a:r>
              <a:rPr lang="tr-TR" sz="2000" b="0" dirty="0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baskılanması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tr-TR" sz="2000" b="0" dirty="0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GB" sz="2000" b="0" dirty="0" err="1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nov</a:t>
            </a:r>
            <a:r>
              <a:rPr lang="tr-TR" sz="2000" b="0" dirty="0" err="1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ulasyon</a:t>
            </a:r>
            <a:r>
              <a:rPr lang="tr-TR" sz="2000" b="0" dirty="0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  <a:r>
              <a:rPr lang="en-GB" sz="2000" b="0" dirty="0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(2 mg do</a:t>
            </a:r>
            <a:r>
              <a:rPr lang="tr-TR" sz="2000" b="0" dirty="0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</a:t>
            </a:r>
            <a:r>
              <a:rPr lang="en-GB" sz="2000" b="0" dirty="0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tr-TR" sz="2400" b="0" dirty="0" err="1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Periferik</a:t>
            </a:r>
            <a:r>
              <a:rPr lang="tr-TR" sz="2400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Etkiler</a:t>
            </a:r>
            <a:endParaRPr lang="en-GB" sz="2400" b="0" dirty="0" smtClean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2000" b="0" dirty="0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Anti-</a:t>
            </a:r>
            <a:r>
              <a:rPr lang="en-GB" sz="2000" b="0" dirty="0" err="1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proliferat</a:t>
            </a:r>
            <a:r>
              <a:rPr lang="tr-TR" sz="2000" b="0" dirty="0" err="1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</a:t>
            </a:r>
            <a:endParaRPr lang="en-GB" sz="2000" b="0" dirty="0">
              <a:solidFill>
                <a:srgbClr val="FF99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0" dirty="0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Anti-</a:t>
            </a:r>
            <a:r>
              <a:rPr lang="en-US" sz="2000" b="0" dirty="0" err="1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inflam</a:t>
            </a:r>
            <a:r>
              <a:rPr lang="tr-TR" sz="2000" b="0" dirty="0" err="1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atuar</a:t>
            </a:r>
            <a:endParaRPr lang="en-US" sz="2000" b="0" dirty="0">
              <a:solidFill>
                <a:srgbClr val="FF99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2000" b="0" dirty="0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Anti-an</a:t>
            </a:r>
            <a:r>
              <a:rPr lang="tr-TR" sz="2000" b="0" dirty="0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</a:t>
            </a:r>
            <a:r>
              <a:rPr lang="en-GB" sz="2000" b="0" dirty="0" err="1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io</a:t>
            </a:r>
            <a:r>
              <a:rPr lang="tr-TR" sz="2000" b="0" dirty="0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</a:t>
            </a:r>
            <a:r>
              <a:rPr lang="en-GB" sz="2000" b="0" dirty="0" err="1" smtClean="0">
                <a:solidFill>
                  <a:srgbClr val="FF99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enic</a:t>
            </a:r>
            <a:endParaRPr lang="en-GB" sz="2000" b="0" baseline="30000" dirty="0">
              <a:solidFill>
                <a:srgbClr val="FF99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2">
              <a:spcBef>
                <a:spcPts val="900"/>
              </a:spcBef>
              <a:defRPr/>
            </a:pPr>
            <a:endParaRPr lang="en-GB" sz="1600" b="0" baseline="30000" dirty="0">
              <a:solidFill>
                <a:srgbClr val="FF99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defRPr/>
            </a:pPr>
            <a:endParaRPr lang="en-GB" b="0" dirty="0" smtClean="0">
              <a:solidFill>
                <a:srgbClr val="FF99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Freihandform 20"/>
          <p:cNvSpPr/>
          <p:nvPr/>
        </p:nvSpPr>
        <p:spPr bwMode="auto">
          <a:xfrm>
            <a:off x="5842000" y="1166813"/>
            <a:ext cx="1265238" cy="327025"/>
          </a:xfrm>
          <a:custGeom>
            <a:avLst/>
            <a:gdLst>
              <a:gd name="connsiteX0" fmla="*/ 0 w 838200"/>
              <a:gd name="connsiteY0" fmla="*/ 0 h 279400"/>
              <a:gd name="connsiteX1" fmla="*/ 381000 w 838200"/>
              <a:gd name="connsiteY1" fmla="*/ 0 h 279400"/>
              <a:gd name="connsiteX2" fmla="*/ 838200 w 8382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8200" h="279400">
                <a:moveTo>
                  <a:pt x="0" y="0"/>
                </a:moveTo>
                <a:lnTo>
                  <a:pt x="381000" y="0"/>
                </a:lnTo>
                <a:lnTo>
                  <a:pt x="838200" y="279400"/>
                </a:lnTo>
              </a:path>
            </a:pathLst>
          </a:custGeom>
          <a:ln w="9525" cmpd="sng">
            <a:solidFill>
              <a:srgbClr val="000000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-25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23" name="Freihandform 22"/>
          <p:cNvSpPr/>
          <p:nvPr/>
        </p:nvSpPr>
        <p:spPr bwMode="auto">
          <a:xfrm>
            <a:off x="5842000" y="1506538"/>
            <a:ext cx="1011238" cy="169862"/>
          </a:xfrm>
          <a:custGeom>
            <a:avLst/>
            <a:gdLst>
              <a:gd name="connsiteX0" fmla="*/ 0 w 838200"/>
              <a:gd name="connsiteY0" fmla="*/ 0 h 279400"/>
              <a:gd name="connsiteX1" fmla="*/ 381000 w 838200"/>
              <a:gd name="connsiteY1" fmla="*/ 0 h 279400"/>
              <a:gd name="connsiteX2" fmla="*/ 838200 w 838200"/>
              <a:gd name="connsiteY2" fmla="*/ 27940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8200" h="279400">
                <a:moveTo>
                  <a:pt x="0" y="0"/>
                </a:moveTo>
                <a:lnTo>
                  <a:pt x="381000" y="0"/>
                </a:lnTo>
                <a:lnTo>
                  <a:pt x="838200" y="279400"/>
                </a:lnTo>
              </a:path>
            </a:pathLst>
          </a:custGeom>
          <a:ln w="9525" cmpd="sng">
            <a:solidFill>
              <a:srgbClr val="000000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-25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71700" name="Text Box 3"/>
          <p:cNvSpPr txBox="1">
            <a:spLocks noChangeArrowheads="1"/>
          </p:cNvSpPr>
          <p:nvPr/>
        </p:nvSpPr>
        <p:spPr bwMode="auto">
          <a:xfrm>
            <a:off x="-151279" y="6398994"/>
            <a:ext cx="8075613" cy="256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1" u="none" strike="noStrike" kern="1200" cap="none" spc="0" normalizeH="0" baseline="-25000" noProof="0" dirty="0" err="1">
                <a:ln>
                  <a:noFill/>
                </a:ln>
                <a:solidFill>
                  <a:srgbClr val="000000">
                    <a:lumMod val="20000"/>
                    <a:lumOff val="8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Klipping</a:t>
            </a:r>
            <a:r>
              <a:rPr kumimoji="0" lang="en-US" sz="1600" b="0" i="1" u="none" strike="noStrike" kern="1200" cap="none" spc="0" normalizeH="0" baseline="-25000" noProof="0" dirty="0">
                <a:ln>
                  <a:noFill/>
                </a:ln>
                <a:solidFill>
                  <a:srgbClr val="000000">
                    <a:lumMod val="20000"/>
                    <a:lumOff val="8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C, et al. J </a:t>
            </a:r>
            <a:r>
              <a:rPr kumimoji="0" lang="en-US" sz="1600" b="0" i="1" u="none" strike="noStrike" kern="1200" cap="none" spc="0" normalizeH="0" baseline="-25000" noProof="0" dirty="0" err="1">
                <a:ln>
                  <a:noFill/>
                </a:ln>
                <a:solidFill>
                  <a:srgbClr val="000000">
                    <a:lumMod val="20000"/>
                    <a:lumOff val="8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Clin</a:t>
            </a:r>
            <a:r>
              <a:rPr kumimoji="0" lang="en-US" sz="1600" b="0" i="1" u="none" strike="noStrike" kern="1200" cap="none" spc="0" normalizeH="0" baseline="-25000" noProof="0" dirty="0">
                <a:ln>
                  <a:noFill/>
                </a:ln>
                <a:solidFill>
                  <a:srgbClr val="000000">
                    <a:lumMod val="20000"/>
                    <a:lumOff val="8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1600" b="0" i="1" u="none" strike="noStrike" kern="1200" cap="none" spc="0" normalizeH="0" baseline="-25000" noProof="0" dirty="0" err="1">
                <a:ln>
                  <a:noFill/>
                </a:ln>
                <a:solidFill>
                  <a:srgbClr val="000000">
                    <a:lumMod val="20000"/>
                    <a:lumOff val="8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Pharmacol</a:t>
            </a:r>
            <a:r>
              <a:rPr kumimoji="0" lang="en-US" sz="1600" b="0" i="1" u="none" strike="noStrike" kern="1200" cap="none" spc="0" normalizeH="0" baseline="-25000" noProof="0" dirty="0">
                <a:ln>
                  <a:noFill/>
                </a:ln>
                <a:solidFill>
                  <a:srgbClr val="000000">
                    <a:lumMod val="20000"/>
                    <a:lumOff val="8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2012 </a:t>
            </a:r>
            <a:r>
              <a:rPr kumimoji="0" lang="tr-TR" sz="1600" b="0" i="1" u="none" strike="noStrike" kern="1200" cap="none" spc="0" normalizeH="0" baseline="-25000" noProof="0" dirty="0">
                <a:ln>
                  <a:noFill/>
                </a:ln>
                <a:solidFill>
                  <a:srgbClr val="000000">
                    <a:lumMod val="20000"/>
                    <a:lumOff val="8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kumimoji="0" lang="en-GB" sz="1600" b="0" i="1" u="none" strike="noStrike" kern="1200" cap="none" spc="0" normalizeH="0" baseline="-25000" noProof="0" dirty="0" err="1">
                <a:ln>
                  <a:noFill/>
                </a:ln>
                <a:solidFill>
                  <a:srgbClr val="000000">
                    <a:lumMod val="20000"/>
                    <a:lumOff val="8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Katsuki</a:t>
            </a:r>
            <a:r>
              <a:rPr kumimoji="0" lang="en-GB" sz="1600" b="0" i="1" u="none" strike="noStrike" kern="1200" cap="none" spc="0" normalizeH="0" baseline="-25000" noProof="0" dirty="0">
                <a:ln>
                  <a:noFill/>
                </a:ln>
                <a:solidFill>
                  <a:srgbClr val="000000">
                    <a:lumMod val="20000"/>
                    <a:lumOff val="8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Y et al. </a:t>
            </a:r>
            <a:r>
              <a:rPr kumimoji="0" lang="en-US" sz="1600" b="0" i="1" u="none" strike="noStrike" kern="1200" cap="none" spc="0" normalizeH="0" baseline="-25000" noProof="0" dirty="0" err="1">
                <a:ln>
                  <a:noFill/>
                </a:ln>
                <a:solidFill>
                  <a:srgbClr val="000000">
                    <a:lumMod val="20000"/>
                    <a:lumOff val="8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Eur</a:t>
            </a:r>
            <a:r>
              <a:rPr kumimoji="0" lang="en-US" sz="1600" b="0" i="1" u="none" strike="noStrike" kern="1200" cap="none" spc="0" normalizeH="0" baseline="-25000" noProof="0" dirty="0">
                <a:ln>
                  <a:noFill/>
                </a:ln>
                <a:solidFill>
                  <a:srgbClr val="000000">
                    <a:lumMod val="20000"/>
                    <a:lumOff val="8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J </a:t>
            </a:r>
            <a:r>
              <a:rPr kumimoji="0" lang="en-US" sz="1600" b="0" i="1" u="none" strike="noStrike" kern="1200" cap="none" spc="0" normalizeH="0" baseline="-25000" noProof="0" dirty="0" err="1">
                <a:ln>
                  <a:noFill/>
                </a:ln>
                <a:solidFill>
                  <a:srgbClr val="000000">
                    <a:lumMod val="20000"/>
                    <a:lumOff val="8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Endocrinol</a:t>
            </a:r>
            <a:r>
              <a:rPr kumimoji="0" lang="en-US" sz="1600" b="0" i="1" u="none" strike="noStrike" kern="1200" cap="none" spc="0" normalizeH="0" baseline="-25000" noProof="0" dirty="0">
                <a:ln>
                  <a:noFill/>
                </a:ln>
                <a:solidFill>
                  <a:srgbClr val="000000">
                    <a:lumMod val="20000"/>
                    <a:lumOff val="8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GB" sz="1600" b="0" i="1" u="none" strike="noStrike" kern="1200" cap="none" spc="0" normalizeH="0" baseline="-25000" noProof="0" dirty="0">
                <a:ln>
                  <a:noFill/>
                </a:ln>
                <a:solidFill>
                  <a:srgbClr val="000000">
                    <a:lumMod val="20000"/>
                    <a:lumOff val="8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1998</a:t>
            </a:r>
            <a:r>
              <a:rPr kumimoji="0" lang="tr-TR" sz="1600" b="0" i="1" u="none" strike="noStrike" kern="1200" cap="none" spc="0" normalizeH="0" baseline="-25000" noProof="0" dirty="0">
                <a:ln>
                  <a:noFill/>
                </a:ln>
                <a:solidFill>
                  <a:srgbClr val="000000">
                    <a:lumMod val="20000"/>
                    <a:lumOff val="8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kumimoji="0" lang="en-US" sz="1600" b="0" i="1" u="none" strike="noStrike" kern="1200" cap="none" spc="0" normalizeH="0" baseline="-25000" noProof="0" dirty="0">
                <a:ln>
                  <a:noFill/>
                </a:ln>
                <a:solidFill>
                  <a:srgbClr val="000000">
                    <a:lumMod val="20000"/>
                    <a:lumOff val="8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Nakamura M et al. </a:t>
            </a:r>
            <a:r>
              <a:rPr kumimoji="0" lang="en-US" sz="1600" b="0" i="1" u="none" strike="noStrike" kern="1200" cap="none" spc="0" normalizeH="0" baseline="-25000" noProof="0" dirty="0" err="1">
                <a:ln>
                  <a:noFill/>
                </a:ln>
                <a:solidFill>
                  <a:srgbClr val="000000">
                    <a:lumMod val="20000"/>
                    <a:lumOff val="8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Eur</a:t>
            </a:r>
            <a:r>
              <a:rPr kumimoji="0" lang="en-US" sz="1600" b="0" i="1" u="none" strike="noStrike" kern="1200" cap="none" spc="0" normalizeH="0" baseline="-25000" noProof="0" dirty="0">
                <a:ln>
                  <a:noFill/>
                </a:ln>
                <a:solidFill>
                  <a:srgbClr val="000000">
                    <a:lumMod val="20000"/>
                    <a:lumOff val="8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J </a:t>
            </a:r>
            <a:r>
              <a:rPr kumimoji="0" lang="en-US" sz="1600" b="0" i="1" u="none" strike="noStrike" kern="1200" cap="none" spc="0" normalizeH="0" baseline="-25000" noProof="0" dirty="0" err="1">
                <a:ln>
                  <a:noFill/>
                </a:ln>
                <a:solidFill>
                  <a:srgbClr val="000000">
                    <a:lumMod val="20000"/>
                    <a:lumOff val="8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Pharmacol</a:t>
            </a:r>
            <a:r>
              <a:rPr kumimoji="0" lang="en-US" sz="1600" b="0" i="1" u="none" strike="noStrike" kern="1200" cap="none" spc="0" normalizeH="0" baseline="-25000" noProof="0" dirty="0">
                <a:ln>
                  <a:noFill/>
                </a:ln>
                <a:solidFill>
                  <a:srgbClr val="000000">
                    <a:lumMod val="20000"/>
                    <a:lumOff val="8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1999</a:t>
            </a:r>
          </a:p>
        </p:txBody>
      </p:sp>
      <p:sp>
        <p:nvSpPr>
          <p:cNvPr id="8" name="Metin kutusu 1"/>
          <p:cNvSpPr txBox="1">
            <a:spLocks noChangeArrowheads="1"/>
          </p:cNvSpPr>
          <p:nvPr/>
        </p:nvSpPr>
        <p:spPr bwMode="auto">
          <a:xfrm>
            <a:off x="451106" y="5834305"/>
            <a:ext cx="84481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100000"/>
              <a:buChar char="•"/>
              <a:defRPr sz="3200" b="1">
                <a:solidFill>
                  <a:srgbClr val="FAFD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800" b="1">
                <a:solidFill>
                  <a:srgbClr val="FAFD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400" b="1">
                <a:solidFill>
                  <a:srgbClr val="FAFD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sz="2000" b="1">
                <a:solidFill>
                  <a:srgbClr val="FAFD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 sz="2000" b="1">
                <a:solidFill>
                  <a:srgbClr val="FAFD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 b="1">
                <a:solidFill>
                  <a:srgbClr val="FAFD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 b="1">
                <a:solidFill>
                  <a:srgbClr val="FAFD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 b="1">
                <a:solidFill>
                  <a:srgbClr val="FAFD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 b="1">
                <a:solidFill>
                  <a:srgbClr val="FAFD00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Etkisi Endometriuma odaklanm</a:t>
            </a:r>
            <a:r>
              <a:rPr kumimoji="0" lang="tr-TR" alt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ış</a:t>
            </a:r>
            <a:r>
              <a:rPr kumimoji="0" lang="nb-NO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selektif bir progestindir</a:t>
            </a:r>
            <a:r>
              <a:rPr kumimoji="0" lang="tr-TR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nb-NO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25" name="Resim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125" y="1295912"/>
            <a:ext cx="3174865" cy="428466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51106" y="823510"/>
            <a:ext cx="6112858" cy="92333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rgbClr val="33CC33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N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ortestosteron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türevleri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ile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 </a:t>
            </a: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P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rogesteron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türevlerinin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yararlı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etkilerini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kombine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eder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 </a:t>
            </a: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(Hibrid Progestin)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717100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  <p:bldP spid="8" grpId="0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7" name="Rectangle 11"/>
          <p:cNvSpPr>
            <a:spLocks noChangeArrowheads="1"/>
          </p:cNvSpPr>
          <p:nvPr/>
        </p:nvSpPr>
        <p:spPr bwMode="auto">
          <a:xfrm>
            <a:off x="787487" y="260754"/>
            <a:ext cx="7569026" cy="673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 defTabSz="762000"/>
            <a:r>
              <a:rPr lang="tr-TR" sz="3200" b="0" dirty="0">
                <a:solidFill>
                  <a:srgbClr val="FE9B0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Levonorgestrel İntrauterin Sistem</a:t>
            </a:r>
          </a:p>
        </p:txBody>
      </p:sp>
      <p:pic>
        <p:nvPicPr>
          <p:cNvPr id="80910" name="Picture 14" descr="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1341438"/>
            <a:ext cx="8713787" cy="4805362"/>
          </a:xfrm>
          <a:prstGeom prst="rect">
            <a:avLst/>
          </a:prstGeom>
          <a:noFill/>
        </p:spPr>
      </p:pic>
      <p:sp>
        <p:nvSpPr>
          <p:cNvPr id="80906" name="AutoShape 10"/>
          <p:cNvSpPr>
            <a:spLocks noChangeArrowheads="1"/>
          </p:cNvSpPr>
          <p:nvPr/>
        </p:nvSpPr>
        <p:spPr bwMode="auto">
          <a:xfrm>
            <a:off x="6372225" y="1484313"/>
            <a:ext cx="2287613" cy="759892"/>
          </a:xfrm>
          <a:prstGeom prst="roundRect">
            <a:avLst>
              <a:gd name="adj" fmla="val 12495"/>
            </a:avLst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defTabSz="762000"/>
            <a:r>
              <a:rPr lang="tr-TR" sz="2000" dirty="0">
                <a:solidFill>
                  <a:schemeClr val="bg1"/>
                </a:solidFill>
                <a:effectLst/>
                <a:latin typeface="Comic Sans MS" pitchFamily="66" charset="0"/>
              </a:rPr>
              <a:t>52 mg LNG</a:t>
            </a:r>
          </a:p>
          <a:p>
            <a:pPr defTabSz="762000"/>
            <a:r>
              <a:rPr lang="tr-TR" sz="2000" dirty="0">
                <a:solidFill>
                  <a:schemeClr val="bg1"/>
                </a:solidFill>
                <a:effectLst/>
                <a:latin typeface="Comic Sans MS" pitchFamily="66" charset="0"/>
              </a:rPr>
              <a:t>20 mcg/gün LNG</a:t>
            </a:r>
          </a:p>
        </p:txBody>
      </p:sp>
    </p:spTree>
    <p:extLst>
      <p:ext uri="{BB962C8B-B14F-4D97-AF65-F5344CB8AC3E}">
        <p14:creationId xmlns:p14="http://schemas.microsoft.com/office/powerpoint/2010/main" val="206760433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5" y="21303"/>
            <a:ext cx="9115595" cy="6836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60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29842"/>
          </a:xfrm>
          <a:prstGeom prst="rect">
            <a:avLst/>
          </a:prstGeom>
        </p:spPr>
      </p:pic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261938"/>
            <a:ext cx="7467600" cy="1085850"/>
          </a:xfrm>
        </p:spPr>
        <p:txBody>
          <a:bodyPr/>
          <a:lstStyle/>
          <a:p>
            <a:pPr>
              <a:defRPr/>
            </a:pPr>
            <a:r>
              <a:rPr lang="tr-TR" sz="3200" b="0" dirty="0">
                <a:latin typeface="Comic Sans MS" pitchFamily="66" charset="0"/>
              </a:rPr>
              <a:t>Levonorgestrel intrauterin sistem </a:t>
            </a:r>
            <a:br>
              <a:rPr lang="tr-TR" sz="3200" b="0" dirty="0">
                <a:latin typeface="Comic Sans MS" pitchFamily="66" charset="0"/>
              </a:rPr>
            </a:br>
            <a:r>
              <a:rPr lang="tr-TR" sz="3200" b="0" dirty="0">
                <a:latin typeface="Comic Sans MS" pitchFamily="66" charset="0"/>
              </a:rPr>
              <a:t>(LNG-İUS)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06488" y="1709738"/>
            <a:ext cx="6931025" cy="3709987"/>
          </a:xfrm>
          <a:solidFill>
            <a:schemeClr val="tx2">
              <a:alpha val="15000"/>
            </a:schemeClr>
          </a:solidFill>
          <a:ln>
            <a:solidFill>
              <a:schemeClr val="hlink"/>
            </a:solidFill>
          </a:ln>
        </p:spPr>
        <p:txBody>
          <a:bodyPr/>
          <a:lstStyle/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lang="tr-TR" sz="2000" b="0" dirty="0">
                <a:latin typeface="Comic Sans MS" pitchFamily="66" charset="0"/>
              </a:rPr>
              <a:t>Myometrial kontraktiliteyi azaltır,</a:t>
            </a:r>
          </a:p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lang="tr-TR" sz="2000" b="0" dirty="0">
                <a:latin typeface="Comic Sans MS" pitchFamily="66" charset="0"/>
              </a:rPr>
              <a:t>Yüksek doz lokal progesteron etkisi sağlar,</a:t>
            </a:r>
          </a:p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lang="tr-TR" sz="2000" b="0" dirty="0">
                <a:latin typeface="Comic Sans MS" pitchFamily="66" charset="0"/>
              </a:rPr>
              <a:t>Endometriumda desidualizasyon, epitelyal atrofi ve direkt vasküler değişiklik yapar,</a:t>
            </a:r>
          </a:p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lang="tr-TR" sz="2000" b="0" dirty="0">
                <a:latin typeface="Comic Sans MS" pitchFamily="66" charset="0"/>
              </a:rPr>
              <a:t>Disfonksiyonel kanama, myoma ve adenomyosis tedavisinde cerrahiye alternatiftir</a:t>
            </a:r>
            <a:r>
              <a:rPr lang="tr-TR" sz="2000" b="0" dirty="0" smtClean="0">
                <a:latin typeface="Comic Sans MS" pitchFamily="66" charset="0"/>
              </a:rPr>
              <a:t>,</a:t>
            </a:r>
            <a:endParaRPr lang="tr-TR" sz="2000" b="0" dirty="0">
              <a:latin typeface="Comic Sans MS" pitchFamily="66" charset="0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lang="tr-TR" sz="2000" b="0" dirty="0">
                <a:latin typeface="Comic Sans MS" pitchFamily="66" charset="0"/>
              </a:rPr>
              <a:t>Uygulamadan 1 yıl sonra kanama %90’dan fazla azalır,</a:t>
            </a:r>
          </a:p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lang="tr-TR" sz="2000" b="0" dirty="0">
                <a:latin typeface="Comic Sans MS" pitchFamily="66" charset="0"/>
              </a:rPr>
              <a:t>Uygulamadan 6 ay sonra %20, 5 yıl sonra %50 oranında amenoreye neden olur.</a:t>
            </a:r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-2" y="5833572"/>
            <a:ext cx="6543073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Cameron IT:Eur J Contracept Reprod Health Care, 6 (suppl1);27, 2001</a:t>
            </a:r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31631" y="6172126"/>
            <a:ext cx="6631046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Andersson K:Eur J Contracept Reprod Health Care, 6 (suppl1);15, 2001</a:t>
            </a:r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0" y="6491288"/>
            <a:ext cx="3445943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Luukkainen T:Steroids 65:699, 2000</a:t>
            </a:r>
          </a:p>
        </p:txBody>
      </p:sp>
    </p:spTree>
    <p:extLst>
      <p:ext uri="{BB962C8B-B14F-4D97-AF65-F5344CB8AC3E}">
        <p14:creationId xmlns:p14="http://schemas.microsoft.com/office/powerpoint/2010/main" val="1127401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4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pic>
        <p:nvPicPr>
          <p:cNvPr id="4198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719138"/>
            <a:ext cx="7391400" cy="541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0825" y="6308725"/>
            <a:ext cx="3851275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1" u="none" strike="noStrike" kern="1200" cap="none" spc="0" normalizeH="0" baseline="0" noProof="0" dirty="0">
                <a:ln>
                  <a:noFill/>
                </a:ln>
                <a:solidFill>
                  <a:srgbClr val="919191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itchFamily="66" charset="0"/>
                <a:ea typeface="+mn-ea"/>
                <a:cs typeface="Arial" panose="020B0604020202020204" pitchFamily="34" charset="0"/>
              </a:rPr>
              <a:t>Sahmay S.:Gynaecol Forum 16:14, 2011</a:t>
            </a:r>
          </a:p>
        </p:txBody>
      </p:sp>
    </p:spTree>
    <p:extLst>
      <p:ext uri="{BB962C8B-B14F-4D97-AF65-F5344CB8AC3E}">
        <p14:creationId xmlns:p14="http://schemas.microsoft.com/office/powerpoint/2010/main" val="42166725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>
          <a:xfrm>
            <a:off x="503548" y="297796"/>
            <a:ext cx="8136904" cy="666950"/>
          </a:xfrm>
        </p:spPr>
        <p:txBody>
          <a:bodyPr/>
          <a:lstStyle/>
          <a:p>
            <a:r>
              <a:rPr lang="tr-TR" sz="2800" dirty="0" smtClean="0">
                <a:latin typeface="Comic Sans MS" pitchFamily="66" charset="0"/>
              </a:rPr>
              <a:t>LNG-IUS </a:t>
            </a:r>
            <a:r>
              <a:rPr lang="tr-TR" sz="2800" dirty="0">
                <a:latin typeface="Comic Sans MS" pitchFamily="66" charset="0"/>
              </a:rPr>
              <a:t>ve cerrahi tedavinin karşılaştırılması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374787" name="Text Box 3"/>
          <p:cNvSpPr txBox="1">
            <a:spLocks noChangeArrowheads="1"/>
          </p:cNvSpPr>
          <p:nvPr/>
        </p:nvSpPr>
        <p:spPr bwMode="auto">
          <a:xfrm>
            <a:off x="107950" y="6405563"/>
            <a:ext cx="7653338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0" dirty="0" err="1">
                <a:solidFill>
                  <a:srgbClr val="FFFFFF"/>
                </a:solidFill>
                <a:effectLst/>
                <a:latin typeface="Comic Sans MS" pitchFamily="66" charset="0"/>
              </a:rPr>
              <a:t>Marjoribanks</a:t>
            </a:r>
            <a:r>
              <a:rPr lang="en-US" sz="1600" b="0" dirty="0">
                <a:solidFill>
                  <a:srgbClr val="FFFFFF"/>
                </a:solidFill>
                <a:effectLst/>
                <a:latin typeface="Comic Sans MS" pitchFamily="66" charset="0"/>
              </a:rPr>
              <a:t> J, </a:t>
            </a:r>
            <a:r>
              <a:rPr lang="en-US" sz="1600" b="0" dirty="0" err="1">
                <a:solidFill>
                  <a:srgbClr val="FFFFFF"/>
                </a:solidFill>
                <a:effectLst/>
                <a:latin typeface="Comic Sans MS" pitchFamily="66" charset="0"/>
              </a:rPr>
              <a:t>Lethaby</a:t>
            </a:r>
            <a:r>
              <a:rPr lang="en-US" sz="1600" b="0" dirty="0">
                <a:solidFill>
                  <a:srgbClr val="FFFFFF"/>
                </a:solidFill>
                <a:effectLst/>
                <a:latin typeface="Comic Sans MS" pitchFamily="66" charset="0"/>
              </a:rPr>
              <a:t> A, Farquhar C</a:t>
            </a:r>
            <a:r>
              <a:rPr lang="tr-TR" sz="1600" b="0" dirty="0">
                <a:solidFill>
                  <a:srgbClr val="FFFFFF"/>
                </a:solidFill>
                <a:effectLst/>
                <a:latin typeface="Comic Sans MS" pitchFamily="66" charset="0"/>
              </a:rPr>
              <a:t>:</a:t>
            </a:r>
            <a:r>
              <a:rPr lang="en-US" sz="1600" b="0" i="1" dirty="0">
                <a:solidFill>
                  <a:srgbClr val="FFFFFF"/>
                </a:solidFill>
                <a:effectLst/>
                <a:latin typeface="Comic Sans MS" pitchFamily="66" charset="0"/>
              </a:rPr>
              <a:t>The Cochrane Library</a:t>
            </a:r>
            <a:r>
              <a:rPr lang="tr-TR" sz="1600" b="0" i="1" dirty="0">
                <a:solidFill>
                  <a:srgbClr val="FFFFFF"/>
                </a:solidFill>
                <a:effectLst/>
                <a:latin typeface="Comic Sans MS" pitchFamily="66" charset="0"/>
              </a:rPr>
              <a:t> </a:t>
            </a:r>
            <a:r>
              <a:rPr lang="en-US" sz="1600" b="0" dirty="0">
                <a:solidFill>
                  <a:srgbClr val="FFFFFF"/>
                </a:solidFill>
                <a:effectLst/>
                <a:latin typeface="Comic Sans MS" pitchFamily="66" charset="0"/>
              </a:rPr>
              <a:t>2005, Issue 3</a:t>
            </a:r>
          </a:p>
        </p:txBody>
      </p:sp>
      <p:pic>
        <p:nvPicPr>
          <p:cNvPr id="374790" name="Picture 6" descr="T-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554" y="1071614"/>
            <a:ext cx="8028892" cy="5189242"/>
          </a:xfrm>
          <a:prstGeom prst="rect">
            <a:avLst/>
          </a:prstGeom>
          <a:noFill/>
        </p:spPr>
      </p:pic>
      <p:cxnSp>
        <p:nvCxnSpPr>
          <p:cNvPr id="6" name="Straight Arrow Connector 5"/>
          <p:cNvCxnSpPr/>
          <p:nvPr/>
        </p:nvCxnSpPr>
        <p:spPr bwMode="auto">
          <a:xfrm>
            <a:off x="1763688" y="2064560"/>
            <a:ext cx="2952328" cy="3452672"/>
          </a:xfrm>
          <a:prstGeom prst="straightConnector1">
            <a:avLst/>
          </a:prstGeom>
          <a:solidFill>
            <a:schemeClr val="bg1"/>
          </a:solidFill>
          <a:ln w="28575" cap="flat" cmpd="sng" algn="ctr">
            <a:solidFill>
              <a:srgbClr val="CC33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Metin kutusu 6"/>
          <p:cNvSpPr txBox="1"/>
          <p:nvPr/>
        </p:nvSpPr>
        <p:spPr>
          <a:xfrm>
            <a:off x="2987824" y="5730969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LNG-IUS</a:t>
            </a:r>
            <a:endParaRPr lang="tr-TR" sz="20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80112" y="5730969"/>
            <a:ext cx="2422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Cerrahi Tedavi</a:t>
            </a:r>
            <a:endParaRPr lang="tr-TR" sz="20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235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3" name="AutoShape 3"/>
          <p:cNvSpPr>
            <a:spLocks noChangeArrowheads="1"/>
          </p:cNvSpPr>
          <p:nvPr/>
        </p:nvSpPr>
        <p:spPr bwMode="auto">
          <a:xfrm>
            <a:off x="1076325" y="404813"/>
            <a:ext cx="6991350" cy="1085850"/>
          </a:xfrm>
          <a:prstGeom prst="roundRect">
            <a:avLst>
              <a:gd name="adj" fmla="val 12495"/>
            </a:avLst>
          </a:prstGeom>
          <a:noFill/>
          <a:ln w="12700">
            <a:noFill/>
            <a:round/>
            <a:headEnd/>
            <a:tailEnd/>
          </a:ln>
          <a:effectLst>
            <a:outerShdw dist="107763" dir="2700000" algn="ctr" rotWithShape="0">
              <a:schemeClr val="tx2"/>
            </a:outerShdw>
          </a:effectLst>
        </p:spPr>
        <p:txBody>
          <a:bodyPr lIns="90488" tIns="44450" rIns="90488" bIns="44450" anchor="ctr"/>
          <a:lstStyle/>
          <a:p>
            <a:pPr algn="ctr">
              <a:lnSpc>
                <a:spcPct val="90000"/>
              </a:lnSpc>
            </a:pPr>
            <a:r>
              <a:rPr lang="tr-TR" sz="32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Nonsteroid antienflamatuar</a:t>
            </a:r>
          </a:p>
          <a:p>
            <a:pPr algn="ctr">
              <a:lnSpc>
                <a:spcPct val="90000"/>
              </a:lnSpc>
            </a:pPr>
            <a:r>
              <a:rPr lang="tr-TR" sz="3200" b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droglar</a:t>
            </a:r>
          </a:p>
        </p:txBody>
      </p:sp>
      <p:sp>
        <p:nvSpPr>
          <p:cNvPr id="353284" name="AutoShape 4"/>
          <p:cNvSpPr>
            <a:spLocks noChangeArrowheads="1"/>
          </p:cNvSpPr>
          <p:nvPr/>
        </p:nvSpPr>
        <p:spPr bwMode="auto">
          <a:xfrm>
            <a:off x="962025" y="1773238"/>
            <a:ext cx="7219950" cy="3887787"/>
          </a:xfrm>
          <a:prstGeom prst="roundRect">
            <a:avLst>
              <a:gd name="adj" fmla="val 12495"/>
            </a:avLst>
          </a:prstGeom>
          <a:solidFill>
            <a:schemeClr val="tx1">
              <a:lumMod val="65000"/>
              <a:lumOff val="35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chemeClr val="tx2"/>
            </a:outerShdw>
          </a:effectLst>
        </p:spPr>
        <p:txBody>
          <a:bodyPr lIns="90488" tIns="44450" rIns="90488" bIns="44450"/>
          <a:lstStyle/>
          <a:p>
            <a:pPr marL="285750" indent="-285750">
              <a:spcBef>
                <a:spcPct val="50000"/>
              </a:spcBef>
              <a:buSzPct val="100000"/>
              <a:buFontTx/>
              <a:buChar char="•"/>
            </a:pPr>
            <a:r>
              <a:rPr lang="tr-TR" sz="2400" b="0" dirty="0" err="1">
                <a:solidFill>
                  <a:srgbClr val="FC010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Tromboksan</a:t>
            </a:r>
            <a:r>
              <a:rPr lang="tr-TR" sz="2400" b="0" dirty="0">
                <a:solidFill>
                  <a:srgbClr val="FC010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     </a:t>
            </a:r>
            <a:r>
              <a:rPr lang="tr-TR" sz="2400" b="0" dirty="0">
                <a:solidFill>
                  <a:srgbClr val="008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                      </a:t>
            </a:r>
            <a:r>
              <a:rPr lang="tr-TR" sz="2400" b="0" dirty="0" smtClean="0">
                <a:solidFill>
                  <a:srgbClr val="008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   </a:t>
            </a:r>
            <a:r>
              <a:rPr lang="tr-TR" sz="2400" b="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agregasyon ve vasokonstriksiyon</a:t>
            </a:r>
          </a:p>
          <a:p>
            <a:pPr marL="285750" indent="-285750">
              <a:spcBef>
                <a:spcPct val="50000"/>
              </a:spcBef>
              <a:buSzPct val="100000"/>
              <a:buFontTx/>
              <a:buChar char="•"/>
            </a:pPr>
            <a:r>
              <a:rPr lang="tr-TR" sz="2400" b="0" dirty="0" err="1">
                <a:solidFill>
                  <a:srgbClr val="FC010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Prostasiklin</a:t>
            </a:r>
            <a:r>
              <a:rPr lang="tr-TR" sz="2400" b="0" dirty="0">
                <a:solidFill>
                  <a:srgbClr val="FC010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  </a:t>
            </a:r>
            <a:r>
              <a:rPr lang="tr-TR" sz="2400" b="0" dirty="0">
                <a:solidFill>
                  <a:srgbClr val="008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                    </a:t>
            </a:r>
            <a:r>
              <a:rPr lang="tr-TR" sz="2400" b="0" dirty="0" smtClean="0">
                <a:solidFill>
                  <a:srgbClr val="008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   </a:t>
            </a:r>
            <a:r>
              <a:rPr lang="tr-TR" sz="2400" b="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antiagregasyon ve vasodilatasyon</a:t>
            </a:r>
          </a:p>
          <a:p>
            <a:pPr marL="285750" indent="-285750">
              <a:spcBef>
                <a:spcPct val="50000"/>
              </a:spcBef>
              <a:buSzPct val="100000"/>
              <a:buFontTx/>
              <a:buChar char="•"/>
            </a:pPr>
            <a:r>
              <a:rPr lang="tr-TR" sz="2400" b="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PG sentez inhibitörleri kanama miktarını</a:t>
            </a:r>
            <a:r>
              <a:rPr lang="tr-TR" sz="2400" b="0" dirty="0">
                <a:solidFill>
                  <a:srgbClr val="008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tr-TR" sz="2400" b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% 50</a:t>
            </a:r>
            <a:r>
              <a:rPr lang="tr-TR" sz="2400" b="0" dirty="0">
                <a:solidFill>
                  <a:srgbClr val="008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tr-TR" sz="2400" b="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oranında azaltırlar</a:t>
            </a:r>
          </a:p>
          <a:p>
            <a:pPr marL="285750" indent="-285750">
              <a:spcBef>
                <a:spcPct val="50000"/>
              </a:spcBef>
              <a:buSzPct val="100000"/>
              <a:buFontTx/>
              <a:buChar char="•"/>
            </a:pPr>
            <a:r>
              <a:rPr lang="tr-TR" sz="2400" b="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Beklenen adet kanamasından</a:t>
            </a:r>
            <a:r>
              <a:rPr lang="tr-TR" sz="2400" b="0" dirty="0">
                <a:solidFill>
                  <a:srgbClr val="008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tr-TR" sz="2400" b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7-10 gün</a:t>
            </a:r>
            <a:r>
              <a:rPr lang="tr-TR" sz="2400" b="0" dirty="0">
                <a:solidFill>
                  <a:srgbClr val="FC010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tr-TR" sz="2400" b="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önce başlanır.</a:t>
            </a:r>
          </a:p>
        </p:txBody>
      </p:sp>
      <p:sp>
        <p:nvSpPr>
          <p:cNvPr id="2" name="Metin kutusu 1"/>
          <p:cNvSpPr txBox="1"/>
          <p:nvPr/>
        </p:nvSpPr>
        <p:spPr>
          <a:xfrm>
            <a:off x="179512" y="6237312"/>
            <a:ext cx="80024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0" i="1" dirty="0" err="1" smtClean="0">
                <a:solidFill>
                  <a:srgbClr val="FFFFFF"/>
                </a:solidFill>
                <a:latin typeface="+mj-lt"/>
              </a:rPr>
              <a:t>Şahmay</a:t>
            </a:r>
            <a:r>
              <a:rPr lang="tr-TR" sz="1600" b="0" i="1" dirty="0" smtClean="0">
                <a:solidFill>
                  <a:srgbClr val="FFFFFF"/>
                </a:solidFill>
                <a:latin typeface="+mj-lt"/>
              </a:rPr>
              <a:t> S: </a:t>
            </a:r>
            <a:r>
              <a:rPr lang="tr-TR" sz="1600" b="0" i="1" dirty="0" err="1" smtClean="0">
                <a:solidFill>
                  <a:srgbClr val="FFFFFF"/>
                </a:solidFill>
                <a:latin typeface="+mj-lt"/>
              </a:rPr>
              <a:t>T.Reprodüktif</a:t>
            </a:r>
            <a:r>
              <a:rPr lang="tr-TR" sz="1600" b="0" i="1" dirty="0" smtClean="0">
                <a:solidFill>
                  <a:srgbClr val="FFFFFF"/>
                </a:solidFill>
                <a:latin typeface="+mj-lt"/>
              </a:rPr>
              <a:t> Endokrinoloji, Renk </a:t>
            </a:r>
            <a:r>
              <a:rPr lang="tr-TR" sz="1600" b="0" i="1" dirty="0" err="1" smtClean="0">
                <a:solidFill>
                  <a:srgbClr val="FFFFFF"/>
                </a:solidFill>
                <a:latin typeface="+mj-lt"/>
              </a:rPr>
              <a:t>Matbaası,İstanbul</a:t>
            </a:r>
            <a:r>
              <a:rPr lang="tr-TR" sz="1600" b="0" i="1" dirty="0" smtClean="0">
                <a:solidFill>
                  <a:srgbClr val="FFFFFF"/>
                </a:solidFill>
                <a:latin typeface="+mj-lt"/>
              </a:rPr>
              <a:t>, 2017</a:t>
            </a:r>
            <a:endParaRPr lang="tr-TR" sz="1600" b="0" i="1" dirty="0">
              <a:solidFill>
                <a:srgbClr val="FFFF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490422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728663"/>
            <a:ext cx="8296275" cy="495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23528" y="6021288"/>
            <a:ext cx="81099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</a:rPr>
              <a:t>Şahmay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</a:rPr>
              <a:t>S.:How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</a:rPr>
              <a:t> to manage irregular bleeding or spotting after LNG-IUS insertion. </a:t>
            </a:r>
            <a:endParaRPr lang="tr-TR" sz="1600" b="0" i="1" dirty="0">
              <a:solidFill>
                <a:srgbClr val="FFFFFF"/>
              </a:solidFill>
              <a:latin typeface="Comic Sans MS" panose="030F0702030302020204" pitchFamily="66" charset="0"/>
            </a:endParaRPr>
          </a:p>
          <a:p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</a:rPr>
              <a:t>Gynaecology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</a:rPr>
              <a:t> Forum, 16;14, 2011</a:t>
            </a:r>
            <a:endParaRPr lang="tr-TR" sz="1600" b="0" i="1" dirty="0">
              <a:solidFill>
                <a:srgbClr val="FFFFFF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3438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AutoShape 2"/>
          <p:cNvSpPr>
            <a:spLocks noGrp="1" noChangeArrowheads="1"/>
          </p:cNvSpPr>
          <p:nvPr>
            <p:ph type="title"/>
          </p:nvPr>
        </p:nvSpPr>
        <p:spPr>
          <a:xfrm>
            <a:off x="1123854" y="332656"/>
            <a:ext cx="6972300" cy="762000"/>
          </a:xfrm>
          <a:prstGeom prst="roundRect">
            <a:avLst>
              <a:gd name="adj" fmla="val 12495"/>
            </a:avLst>
          </a:prstGeom>
          <a:noFill/>
          <a:ln/>
        </p:spPr>
        <p:txBody>
          <a:bodyPr/>
          <a:lstStyle/>
          <a:p>
            <a:r>
              <a:rPr lang="tr-TR" sz="3200" dirty="0" err="1" smtClean="0">
                <a:solidFill>
                  <a:srgbClr val="FFC000"/>
                </a:solidFill>
                <a:latin typeface="Comic Sans MS" pitchFamily="66" charset="0"/>
              </a:rPr>
              <a:t>AUK’larda</a:t>
            </a:r>
            <a:r>
              <a:rPr lang="tr-TR" sz="3200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tr-TR" sz="3200" dirty="0">
                <a:solidFill>
                  <a:srgbClr val="FFC000"/>
                </a:solidFill>
                <a:latin typeface="Comic Sans MS" pitchFamily="66" charset="0"/>
              </a:rPr>
              <a:t>GnRHa endikasyonları</a:t>
            </a:r>
          </a:p>
        </p:txBody>
      </p:sp>
      <p:sp>
        <p:nvSpPr>
          <p:cNvPr id="355331" name="AutoShape 3"/>
          <p:cNvSpPr>
            <a:spLocks noChangeArrowheads="1"/>
          </p:cNvSpPr>
          <p:nvPr/>
        </p:nvSpPr>
        <p:spPr bwMode="auto">
          <a:xfrm>
            <a:off x="838200" y="1981200"/>
            <a:ext cx="7391400" cy="4191000"/>
          </a:xfrm>
          <a:prstGeom prst="roundRect">
            <a:avLst>
              <a:gd name="adj" fmla="val 12495"/>
            </a:avLst>
          </a:prstGeom>
          <a:noFill/>
          <a:ln w="12700">
            <a:noFill/>
            <a:round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55332" name="AutoShape 4"/>
          <p:cNvSpPr>
            <a:spLocks noGrp="1" noChangeArrowheads="1"/>
          </p:cNvSpPr>
          <p:nvPr>
            <p:ph type="body" idx="1"/>
          </p:nvPr>
        </p:nvSpPr>
        <p:spPr>
          <a:xfrm>
            <a:off x="1130300" y="1272166"/>
            <a:ext cx="6883400" cy="4576762"/>
          </a:xfrm>
          <a:prstGeom prst="roundRect">
            <a:avLst>
              <a:gd name="adj" fmla="val 12495"/>
            </a:avLst>
          </a:prstGeom>
          <a:solidFill>
            <a:schemeClr val="bg2">
              <a:lumMod val="75000"/>
            </a:schemeClr>
          </a:solidFill>
          <a:ln cap="flat">
            <a:solidFill>
              <a:srgbClr val="E3BEFF"/>
            </a:solidFill>
            <a:round/>
          </a:ln>
        </p:spPr>
        <p:txBody>
          <a:bodyPr/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tr-TR" dirty="0">
                <a:solidFill>
                  <a:srgbClr val="FFFFFF"/>
                </a:solidFill>
                <a:latin typeface="Comic Sans MS" pitchFamily="66" charset="0"/>
              </a:rPr>
              <a:t>Akut tedavide yeri yoktur.</a:t>
            </a: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tr-TR" dirty="0">
                <a:solidFill>
                  <a:srgbClr val="FFFFFF"/>
                </a:solidFill>
                <a:latin typeface="Comic Sans MS" pitchFamily="66" charset="0"/>
              </a:rPr>
              <a:t>Steroid hormon kullanımı için kontrendikasyon olması</a:t>
            </a: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tr-TR" dirty="0">
                <a:solidFill>
                  <a:srgbClr val="FFFFFF"/>
                </a:solidFill>
                <a:latin typeface="Comic Sans MS" pitchFamily="66" charset="0"/>
              </a:rPr>
              <a:t>Steroid hormon kullanımı sırasında yan etki oluşması</a:t>
            </a: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tr-TR" dirty="0">
                <a:solidFill>
                  <a:srgbClr val="FFFFFF"/>
                </a:solidFill>
                <a:latin typeface="Comic Sans MS" pitchFamily="66" charset="0"/>
              </a:rPr>
              <a:t>Steroid hormon tedavisinin etkili olmaması</a:t>
            </a: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tr-TR" dirty="0">
                <a:solidFill>
                  <a:srgbClr val="FFFFFF"/>
                </a:solidFill>
                <a:latin typeface="Comic Sans MS" pitchFamily="66" charset="0"/>
              </a:rPr>
              <a:t>Hematolojik hastalık varlığı</a:t>
            </a: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tr-TR" dirty="0">
                <a:solidFill>
                  <a:srgbClr val="FFFFFF"/>
                </a:solidFill>
                <a:latin typeface="Comic Sans MS" pitchFamily="66" charset="0"/>
              </a:rPr>
              <a:t>Preoperatif tedavi</a:t>
            </a:r>
          </a:p>
        </p:txBody>
      </p:sp>
    </p:spTree>
    <p:extLst>
      <p:ext uri="{BB962C8B-B14F-4D97-AF65-F5344CB8AC3E}">
        <p14:creationId xmlns:p14="http://schemas.microsoft.com/office/powerpoint/2010/main" val="34703423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55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5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3553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53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3553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53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3553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53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3553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53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3553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53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332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402" name="Picture 2" descr="D:\Yabanci ulke\2007\Death Valley-10.07\Death Valley\_MG_2790-PS-r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12322" name="Rectangle 2"/>
          <p:cNvSpPr>
            <a:spLocks noGrp="1" noChangeArrowheads="1"/>
          </p:cNvSpPr>
          <p:nvPr>
            <p:ph type="title"/>
          </p:nvPr>
        </p:nvSpPr>
        <p:spPr>
          <a:xfrm>
            <a:off x="2060575" y="476250"/>
            <a:ext cx="5021263" cy="587375"/>
          </a:xfrm>
        </p:spPr>
        <p:txBody>
          <a:bodyPr/>
          <a:lstStyle/>
          <a:p>
            <a:r>
              <a:rPr lang="tr-TR" dirty="0" err="1" smtClean="0">
                <a:latin typeface="Comic Sans MS" pitchFamily="66" charset="0"/>
              </a:rPr>
              <a:t>Antifibrinolitikler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12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357298"/>
            <a:ext cx="7653366" cy="4011630"/>
          </a:xfrm>
          <a:solidFill>
            <a:schemeClr val="bg2">
              <a:lumMod val="50000"/>
              <a:alpha val="78000"/>
            </a:schemeClr>
          </a:solidFill>
        </p:spPr>
        <p:txBody>
          <a:bodyPr/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tr-TR" b="0" dirty="0">
                <a:solidFill>
                  <a:srgbClr val="FFFFFF"/>
                </a:solidFill>
                <a:latin typeface="Comic Sans MS" pitchFamily="66" charset="0"/>
              </a:rPr>
              <a:t>Plasminojen aktivatörleri </a:t>
            </a:r>
            <a:r>
              <a:rPr lang="tr-TR" b="0" dirty="0">
                <a:latin typeface="Comic Sans MS" pitchFamily="66" charset="0"/>
              </a:rPr>
              <a:t>fibrinolise yani pıhtı çözülmesine neden olan enzim grubudur. </a:t>
            </a: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tr-TR" b="0" dirty="0">
                <a:latin typeface="Comic Sans MS" pitchFamily="66" charset="0"/>
              </a:rPr>
              <a:t>Fazla kanaması olan kadınlarda endometriumda </a:t>
            </a:r>
            <a:r>
              <a:rPr lang="tr-TR" b="0" dirty="0">
                <a:solidFill>
                  <a:srgbClr val="FFFFFF"/>
                </a:solidFill>
                <a:latin typeface="Comic Sans MS" pitchFamily="66" charset="0"/>
              </a:rPr>
              <a:t>plasminojen seviyesi yüksek </a:t>
            </a:r>
            <a:r>
              <a:rPr lang="tr-TR" b="0" dirty="0">
                <a:latin typeface="Comic Sans MS" pitchFamily="66" charset="0"/>
              </a:rPr>
              <a:t>bulunmuştur. </a:t>
            </a: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tr-TR" b="0" dirty="0">
                <a:solidFill>
                  <a:srgbClr val="FFFFFF"/>
                </a:solidFill>
                <a:latin typeface="Comic Sans MS" pitchFamily="66" charset="0"/>
              </a:rPr>
              <a:t>Traneksamik asit </a:t>
            </a:r>
            <a:r>
              <a:rPr lang="tr-TR" sz="1800" b="0" dirty="0">
                <a:latin typeface="Comic Sans MS" pitchFamily="66" charset="0"/>
              </a:rPr>
              <a:t>(</a:t>
            </a:r>
            <a:r>
              <a:rPr lang="tr-TR" sz="1800" b="0" dirty="0" smtClean="0">
                <a:latin typeface="Comic Sans MS" pitchFamily="66" charset="0"/>
              </a:rPr>
              <a:t>trans-4-minomethylcyclohexanocarboxylic </a:t>
            </a:r>
            <a:r>
              <a:rPr lang="tr-TR" sz="1800" b="0" dirty="0">
                <a:latin typeface="Comic Sans MS" pitchFamily="66" charset="0"/>
              </a:rPr>
              <a:t>acid) </a:t>
            </a:r>
            <a:r>
              <a:rPr lang="tr-TR" b="0" dirty="0" smtClean="0">
                <a:latin typeface="Comic Sans MS" pitchFamily="66" charset="0"/>
              </a:rPr>
              <a:t> gerçek </a:t>
            </a:r>
            <a:r>
              <a:rPr lang="tr-TR" b="0" dirty="0">
                <a:latin typeface="Comic Sans MS" pitchFamily="66" charset="0"/>
              </a:rPr>
              <a:t>bir plasminojen aktivatör inhibitörüdür.</a:t>
            </a: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tr-TR" b="0" dirty="0">
                <a:latin typeface="Comic Sans MS" pitchFamily="66" charset="0"/>
              </a:rPr>
              <a:t>Antifibrinolitikler yaklaşık </a:t>
            </a:r>
            <a:r>
              <a:rPr lang="tr-TR" b="0" dirty="0" smtClean="0">
                <a:latin typeface="Comic Sans MS" pitchFamily="66" charset="0"/>
              </a:rPr>
              <a:t>40 </a:t>
            </a:r>
            <a:r>
              <a:rPr lang="tr-TR" b="0" dirty="0">
                <a:latin typeface="Comic Sans MS" pitchFamily="66" charset="0"/>
              </a:rPr>
              <a:t>yıldan beri fazla menstrüel kanama tedavisinde kullanılmaktadır. </a:t>
            </a:r>
          </a:p>
        </p:txBody>
      </p:sp>
      <p:sp>
        <p:nvSpPr>
          <p:cNvPr id="312324" name="Text Box 4"/>
          <p:cNvSpPr txBox="1">
            <a:spLocks noChangeArrowheads="1"/>
          </p:cNvSpPr>
          <p:nvPr/>
        </p:nvSpPr>
        <p:spPr bwMode="auto">
          <a:xfrm>
            <a:off x="158750" y="6332538"/>
            <a:ext cx="6726521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0" dirty="0" err="1">
                <a:solidFill>
                  <a:srgbClr val="FFFFFF"/>
                </a:solidFill>
                <a:latin typeface="Comic Sans MS" pitchFamily="66" charset="0"/>
              </a:rPr>
              <a:t>Lethaby</a:t>
            </a:r>
            <a:r>
              <a:rPr lang="en-US" sz="1600" b="0" dirty="0">
                <a:solidFill>
                  <a:srgbClr val="FFFFFF"/>
                </a:solidFill>
                <a:latin typeface="Comic Sans MS" pitchFamily="66" charset="0"/>
              </a:rPr>
              <a:t> A, Farquhar C, Cooke I</a:t>
            </a:r>
            <a:r>
              <a:rPr lang="tr-TR" sz="1600" b="0" dirty="0">
                <a:solidFill>
                  <a:srgbClr val="FFFFFF"/>
                </a:solidFill>
                <a:latin typeface="Comic Sans MS" pitchFamily="66" charset="0"/>
              </a:rPr>
              <a:t>:</a:t>
            </a:r>
            <a:r>
              <a:rPr lang="en-US" sz="1600" b="0" i="1" dirty="0">
                <a:solidFill>
                  <a:srgbClr val="FFFFFF"/>
                </a:solidFill>
                <a:latin typeface="Comic Sans MS" pitchFamily="66" charset="0"/>
              </a:rPr>
              <a:t>The Cochrane Library</a:t>
            </a:r>
            <a:r>
              <a:rPr lang="tr-TR" sz="1600" b="0" i="1" dirty="0">
                <a:solidFill>
                  <a:srgbClr val="FFFFFF"/>
                </a:solidFill>
                <a:latin typeface="Comic Sans MS" pitchFamily="66" charset="0"/>
              </a:rPr>
              <a:t> </a:t>
            </a:r>
            <a:r>
              <a:rPr lang="en-US" sz="1600" b="0" dirty="0">
                <a:solidFill>
                  <a:srgbClr val="FFFFFF"/>
                </a:solidFill>
                <a:latin typeface="Comic Sans MS" pitchFamily="66" charset="0"/>
              </a:rPr>
              <a:t>2005, Issue 3</a:t>
            </a:r>
          </a:p>
        </p:txBody>
      </p:sp>
    </p:spTree>
    <p:extLst>
      <p:ext uri="{BB962C8B-B14F-4D97-AF65-F5344CB8AC3E}">
        <p14:creationId xmlns:p14="http://schemas.microsoft.com/office/powerpoint/2010/main" val="1237746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1232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232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123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12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12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2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12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12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12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12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12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12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12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12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12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32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13" y="908050"/>
            <a:ext cx="8893175" cy="463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323528" y="6021288"/>
            <a:ext cx="81099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</a:rPr>
              <a:t>Şahmay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</a:rPr>
              <a:t>S.:How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</a:rPr>
              <a:t> to manage irregular bleeding or spotting after LNG-IUS insertion. </a:t>
            </a:r>
            <a:endParaRPr lang="tr-TR" sz="1600" b="0" i="1" dirty="0">
              <a:solidFill>
                <a:srgbClr val="FFFFFF"/>
              </a:solidFill>
              <a:latin typeface="Comic Sans MS" panose="030F0702030302020204" pitchFamily="66" charset="0"/>
            </a:endParaRPr>
          </a:p>
          <a:p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</a:rPr>
              <a:t>Gynaecology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</a:rPr>
              <a:t> Forum, 16;14, 2011</a:t>
            </a:r>
            <a:endParaRPr lang="tr-TR" sz="1600" b="0" i="1" dirty="0">
              <a:solidFill>
                <a:srgbClr val="FFFFFF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1219" y="3441307"/>
            <a:ext cx="3287984" cy="2431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37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1080" y="404664"/>
            <a:ext cx="7541840" cy="2507438"/>
          </a:xfrm>
          <a:prstGeom prst="rect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3286436"/>
            <a:ext cx="7613848" cy="3119558"/>
          </a:xfrm>
          <a:prstGeom prst="rect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7" name="Dikdörtgen 6"/>
          <p:cNvSpPr/>
          <p:nvPr/>
        </p:nvSpPr>
        <p:spPr>
          <a:xfrm>
            <a:off x="112508" y="2168559"/>
            <a:ext cx="8918984" cy="267765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tr-TR" sz="2800" i="1" dirty="0">
                <a:solidFill>
                  <a:srgbClr val="221E1F"/>
                </a:solidFill>
                <a:latin typeface="Times" panose="02020603050405020304" pitchFamily="18" charset="0"/>
              </a:rPr>
              <a:t>SONUÇ: </a:t>
            </a:r>
            <a:r>
              <a:rPr lang="tr-TR" sz="2800" b="0" i="1" dirty="0">
                <a:solidFill>
                  <a:srgbClr val="221E1F"/>
                </a:solidFill>
                <a:latin typeface="Times" panose="02020603050405020304" pitchFamily="18" charset="0"/>
              </a:rPr>
              <a:t>Çalışmamızda uygulanan üç medikal tedavi </a:t>
            </a:r>
            <a:r>
              <a:rPr lang="tr-TR" sz="2800" b="0" i="1" dirty="0" err="1">
                <a:solidFill>
                  <a:srgbClr val="221E1F"/>
                </a:solidFill>
                <a:latin typeface="Times" panose="02020603050405020304" pitchFamily="18" charset="0"/>
              </a:rPr>
              <a:t>yöntemininde</a:t>
            </a:r>
            <a:r>
              <a:rPr lang="tr-TR" sz="2800" b="0" i="1" dirty="0">
                <a:solidFill>
                  <a:srgbClr val="221E1F"/>
                </a:solidFill>
                <a:latin typeface="Times" panose="02020603050405020304" pitchFamily="18" charset="0"/>
              </a:rPr>
              <a:t> gerek hemoglobin düzeyini arttırması ve gerekse kanama miktarını azaltması açısından etkinliği gösterilmiştir. </a:t>
            </a:r>
            <a:r>
              <a:rPr lang="tr-TR" sz="2800" b="0" i="1" dirty="0" err="1">
                <a:solidFill>
                  <a:srgbClr val="221E1F"/>
                </a:solidFill>
                <a:latin typeface="Times" panose="02020603050405020304" pitchFamily="18" charset="0"/>
              </a:rPr>
              <a:t>TA’in</a:t>
            </a:r>
            <a:r>
              <a:rPr lang="tr-TR" sz="2800" b="0" i="1" dirty="0">
                <a:solidFill>
                  <a:srgbClr val="221E1F"/>
                </a:solidFill>
                <a:latin typeface="Times" panose="02020603050405020304" pitchFamily="18" charset="0"/>
              </a:rPr>
              <a:t> etkinliği, kullanım kolaylığı ve yan etki oranın azlığı göz önüne alındığında </a:t>
            </a:r>
            <a:r>
              <a:rPr lang="tr-TR" sz="2800" b="0" i="1" dirty="0" err="1">
                <a:solidFill>
                  <a:srgbClr val="221E1F"/>
                </a:solidFill>
                <a:latin typeface="Times" panose="02020603050405020304" pitchFamily="18" charset="0"/>
              </a:rPr>
              <a:t>menorajilerde</a:t>
            </a:r>
            <a:r>
              <a:rPr lang="tr-TR" sz="2800" b="0" i="1" dirty="0">
                <a:solidFill>
                  <a:srgbClr val="221E1F"/>
                </a:solidFill>
                <a:latin typeface="Times" panose="02020603050405020304" pitchFamily="18" charset="0"/>
              </a:rPr>
              <a:t> </a:t>
            </a:r>
            <a:r>
              <a:rPr lang="tr-TR" sz="2800" b="0" i="1" dirty="0">
                <a:solidFill>
                  <a:srgbClr val="FF0000"/>
                </a:solidFill>
                <a:latin typeface="Times" panose="02020603050405020304" pitchFamily="18" charset="0"/>
              </a:rPr>
              <a:t>ilk tedavi seçeneği</a:t>
            </a:r>
            <a:r>
              <a:rPr lang="tr-TR" sz="2800" b="0" i="1" dirty="0">
                <a:solidFill>
                  <a:srgbClr val="221E1F"/>
                </a:solidFill>
                <a:latin typeface="Times" panose="02020603050405020304" pitchFamily="18" charset="0"/>
              </a:rPr>
              <a:t> olarak tercih edilmesi uygun olacaktır.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1032368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0350"/>
            <a:ext cx="7162800" cy="1006475"/>
          </a:xfrm>
        </p:spPr>
        <p:txBody>
          <a:bodyPr/>
          <a:lstStyle/>
          <a:p>
            <a:r>
              <a:rPr lang="tr-TR" sz="2800" dirty="0" smtClean="0">
                <a:latin typeface="Comic Sans MS" pitchFamily="66" charset="0"/>
              </a:rPr>
              <a:t>Anormal </a:t>
            </a:r>
            <a:r>
              <a:rPr lang="tr-TR" sz="2800" dirty="0" err="1" smtClean="0">
                <a:latin typeface="Comic Sans MS" pitchFamily="66" charset="0"/>
              </a:rPr>
              <a:t>Uterin</a:t>
            </a:r>
            <a:r>
              <a:rPr lang="tr-TR" sz="2800" dirty="0" smtClean="0">
                <a:latin typeface="Comic Sans MS" pitchFamily="66" charset="0"/>
              </a:rPr>
              <a:t> </a:t>
            </a:r>
            <a:r>
              <a:rPr lang="tr-TR" sz="2800" dirty="0">
                <a:latin typeface="Comic Sans MS" pitchFamily="66" charset="0"/>
              </a:rPr>
              <a:t>kanamalarda medikal ve cerrahi tedavinin karşılaştırılması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368643" name="Text Box 3"/>
          <p:cNvSpPr txBox="1">
            <a:spLocks noChangeArrowheads="1"/>
          </p:cNvSpPr>
          <p:nvPr/>
        </p:nvSpPr>
        <p:spPr bwMode="auto">
          <a:xfrm>
            <a:off x="107950" y="6405563"/>
            <a:ext cx="7653338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0" dirty="0" err="1">
                <a:solidFill>
                  <a:srgbClr val="FFFFFF"/>
                </a:solidFill>
                <a:effectLst/>
                <a:latin typeface="Comic Sans MS" pitchFamily="66" charset="0"/>
              </a:rPr>
              <a:t>Marjoribanks</a:t>
            </a:r>
            <a:r>
              <a:rPr lang="en-US" sz="1600" b="0" dirty="0">
                <a:solidFill>
                  <a:srgbClr val="FFFFFF"/>
                </a:solidFill>
                <a:effectLst/>
                <a:latin typeface="Comic Sans MS" pitchFamily="66" charset="0"/>
              </a:rPr>
              <a:t> J, </a:t>
            </a:r>
            <a:r>
              <a:rPr lang="en-US" sz="1600" b="0" dirty="0" err="1">
                <a:solidFill>
                  <a:srgbClr val="FFFFFF"/>
                </a:solidFill>
                <a:effectLst/>
                <a:latin typeface="Comic Sans MS" pitchFamily="66" charset="0"/>
              </a:rPr>
              <a:t>Lethaby</a:t>
            </a:r>
            <a:r>
              <a:rPr lang="en-US" sz="1600" b="0" dirty="0">
                <a:solidFill>
                  <a:srgbClr val="FFFFFF"/>
                </a:solidFill>
                <a:effectLst/>
                <a:latin typeface="Comic Sans MS" pitchFamily="66" charset="0"/>
              </a:rPr>
              <a:t> A, Farquhar C</a:t>
            </a:r>
            <a:r>
              <a:rPr lang="tr-TR" sz="1600" b="0" dirty="0">
                <a:solidFill>
                  <a:srgbClr val="FFFFFF"/>
                </a:solidFill>
                <a:effectLst/>
                <a:latin typeface="Comic Sans MS" pitchFamily="66" charset="0"/>
              </a:rPr>
              <a:t>:</a:t>
            </a:r>
            <a:r>
              <a:rPr lang="en-US" sz="1600" b="0" i="1" dirty="0">
                <a:solidFill>
                  <a:srgbClr val="FFFFFF"/>
                </a:solidFill>
                <a:effectLst/>
                <a:latin typeface="Comic Sans MS" pitchFamily="66" charset="0"/>
              </a:rPr>
              <a:t>The Cochrane Library</a:t>
            </a:r>
            <a:r>
              <a:rPr lang="tr-TR" sz="1600" b="0" i="1" dirty="0">
                <a:solidFill>
                  <a:srgbClr val="FFFFFF"/>
                </a:solidFill>
                <a:effectLst/>
                <a:latin typeface="Comic Sans MS" pitchFamily="66" charset="0"/>
              </a:rPr>
              <a:t> </a:t>
            </a:r>
            <a:r>
              <a:rPr lang="en-US" sz="1600" b="0" dirty="0">
                <a:solidFill>
                  <a:srgbClr val="FFFFFF"/>
                </a:solidFill>
                <a:effectLst/>
                <a:latin typeface="Comic Sans MS" pitchFamily="66" charset="0"/>
              </a:rPr>
              <a:t>2005, Issue 3</a:t>
            </a:r>
          </a:p>
        </p:txBody>
      </p:sp>
      <p:pic>
        <p:nvPicPr>
          <p:cNvPr id="368646" name="Picture 6" descr="T-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9463" y="1196975"/>
            <a:ext cx="7583487" cy="51323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30958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2" descr="D:\Yabanci ulke\2007\Death Valley-10.07\Huntingtıon Beach\_MG_2444-PS-r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038350" y="5661025"/>
            <a:ext cx="5067300" cy="4270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>
              <a:lnSpc>
                <a:spcPct val="90000"/>
              </a:lnSpc>
            </a:pPr>
            <a:r>
              <a:rPr lang="tr-TR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Prof.Dr.Sezai ŞAHMAY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95300" y="6021388"/>
            <a:ext cx="8153400" cy="742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>
              <a:lnSpc>
                <a:spcPct val="90000"/>
              </a:lnSpc>
            </a:pPr>
            <a:r>
              <a:rPr lang="tr-TR" sz="1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İ.Ü.Cerrahpaşa Tıp Fakültesi Kadın Hastalıkları ve Doğum ABD</a:t>
            </a:r>
            <a:br>
              <a:rPr lang="tr-TR" sz="1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tr-TR" sz="1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Reprodüktif Endokrinoloji Bilim Dalı </a:t>
            </a:r>
          </a:p>
        </p:txBody>
      </p:sp>
      <p:sp>
        <p:nvSpPr>
          <p:cNvPr id="4104" name="WordArt 8"/>
          <p:cNvSpPr>
            <a:spLocks noChangeArrowheads="1" noChangeShapeType="1" noTextEdit="1"/>
          </p:cNvSpPr>
          <p:nvPr/>
        </p:nvSpPr>
        <p:spPr bwMode="auto">
          <a:xfrm>
            <a:off x="611560" y="72271"/>
            <a:ext cx="7748612" cy="914400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dirty="0" err="1">
                <a:ln w="9525">
                  <a:noFill/>
                  <a:round/>
                  <a:headEnd/>
                  <a:tailEnd/>
                </a:ln>
                <a:solidFill>
                  <a:srgbClr val="FF9900"/>
                </a:solidFill>
                <a:latin typeface="Verdana"/>
              </a:rPr>
              <a:t>Disfonksiyonel</a:t>
            </a:r>
            <a:r>
              <a:rPr lang="en-US" sz="3600" kern="10" dirty="0">
                <a:ln w="9525">
                  <a:noFill/>
                  <a:round/>
                  <a:headEnd/>
                  <a:tailEnd/>
                </a:ln>
                <a:solidFill>
                  <a:srgbClr val="FF9900"/>
                </a:solidFill>
                <a:latin typeface="Verdana"/>
              </a:rPr>
              <a:t> </a:t>
            </a:r>
            <a:r>
              <a:rPr lang="en-US" sz="3600" kern="10" dirty="0" err="1">
                <a:ln w="9525">
                  <a:noFill/>
                  <a:round/>
                  <a:headEnd/>
                  <a:tailEnd/>
                </a:ln>
                <a:solidFill>
                  <a:srgbClr val="FF9900"/>
                </a:solidFill>
                <a:latin typeface="Verdana"/>
              </a:rPr>
              <a:t>kanamalar</a:t>
            </a:r>
            <a:endParaRPr lang="en-US" sz="3600" kern="10" dirty="0">
              <a:ln w="9525">
                <a:noFill/>
                <a:round/>
                <a:headEnd/>
                <a:tailEnd/>
              </a:ln>
              <a:solidFill>
                <a:srgbClr val="FF9900"/>
              </a:solidFill>
              <a:latin typeface="Verdana"/>
            </a:endParaRPr>
          </a:p>
        </p:txBody>
      </p:sp>
      <p:pic>
        <p:nvPicPr>
          <p:cNvPr id="7" name="Picture 6" descr="IMG_0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4208" y="1989348"/>
            <a:ext cx="2663520" cy="4022005"/>
          </a:xfrm>
          <a:prstGeom prst="rect">
            <a:avLst/>
          </a:prstGeom>
        </p:spPr>
      </p:pic>
      <p:cxnSp>
        <p:nvCxnSpPr>
          <p:cNvPr id="3" name="Düz Bağlayıcı 2"/>
          <p:cNvCxnSpPr/>
          <p:nvPr/>
        </p:nvCxnSpPr>
        <p:spPr bwMode="auto">
          <a:xfrm flipV="1">
            <a:off x="611560" y="476672"/>
            <a:ext cx="7748612" cy="24854"/>
          </a:xfrm>
          <a:prstGeom prst="line">
            <a:avLst/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WordArt 8"/>
          <p:cNvSpPr>
            <a:spLocks noChangeArrowheads="1" noChangeShapeType="1" noTextEdit="1"/>
          </p:cNvSpPr>
          <p:nvPr/>
        </p:nvSpPr>
        <p:spPr bwMode="auto">
          <a:xfrm>
            <a:off x="603749" y="1017386"/>
            <a:ext cx="7748612" cy="914400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tr-TR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FF9900"/>
                </a:solidFill>
                <a:latin typeface="Verdana"/>
              </a:rPr>
              <a:t>Anormal </a:t>
            </a:r>
            <a:r>
              <a:rPr lang="tr-TR" sz="3600" kern="10" dirty="0" err="1" smtClean="0">
                <a:ln w="9525">
                  <a:noFill/>
                  <a:round/>
                  <a:headEnd/>
                  <a:tailEnd/>
                </a:ln>
                <a:solidFill>
                  <a:srgbClr val="FF9900"/>
                </a:solidFill>
                <a:latin typeface="Verdana"/>
              </a:rPr>
              <a:t>Uterin</a:t>
            </a:r>
            <a:r>
              <a:rPr lang="en-US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FF9900"/>
                </a:solidFill>
                <a:latin typeface="Verdana"/>
              </a:rPr>
              <a:t> </a:t>
            </a:r>
            <a:r>
              <a:rPr lang="en-US" sz="3600" kern="10" dirty="0" err="1">
                <a:ln w="9525">
                  <a:noFill/>
                  <a:round/>
                  <a:headEnd/>
                  <a:tailEnd/>
                </a:ln>
                <a:solidFill>
                  <a:srgbClr val="FF9900"/>
                </a:solidFill>
                <a:latin typeface="Verdana"/>
              </a:rPr>
              <a:t>kanamalar</a:t>
            </a:r>
            <a:endParaRPr lang="en-US" sz="3600" kern="10" dirty="0">
              <a:ln w="9525">
                <a:noFill/>
                <a:round/>
                <a:headEnd/>
                <a:tailEnd/>
              </a:ln>
              <a:solidFill>
                <a:srgbClr val="FF9900"/>
              </a:solidFill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53383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1474" name="Group 2"/>
          <p:cNvGraphicFramePr>
            <a:graphicFrameLocks noGrp="1"/>
          </p:cNvGraphicFramePr>
          <p:nvPr>
            <p:ph type="tbl" idx="1"/>
          </p:nvPr>
        </p:nvGraphicFramePr>
        <p:xfrm>
          <a:off x="611188" y="981075"/>
          <a:ext cx="7694612" cy="5395278"/>
        </p:xfrm>
        <a:graphic>
          <a:graphicData uri="http://schemas.openxmlformats.org/drawingml/2006/table">
            <a:tbl>
              <a:tblPr/>
              <a:tblGrid>
                <a:gridCol w="3208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6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DROG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ETKİ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Progestagenler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End. Hiperplazi önlenir, Siklus uzar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Kombine OK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Endometrial Gelişim duraklar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Kanama miktarı azalır.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Anti-Gn,E,P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Over inhibisyonu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Endometrial Gelişimin Azalması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PG sentez inhibitörleri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PG sentez inhibisyonu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Hemostatikler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Trombosit agregasyonu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Kapiller resistans artışı.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Anti-fibrinolitikler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Fibrinolitik aktivite azalır.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Koagülasyon defekti düzelir.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GnRHa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Over supresyonu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LNG-IUS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Endometrial Gelişim Supresyonu.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61506" name="Rectangle 34"/>
          <p:cNvSpPr>
            <a:spLocks noGrp="1" noChangeArrowheads="1"/>
          </p:cNvSpPr>
          <p:nvPr>
            <p:ph type="title"/>
          </p:nvPr>
        </p:nvSpPr>
        <p:spPr>
          <a:xfrm>
            <a:off x="554038" y="188640"/>
            <a:ext cx="7820025" cy="676275"/>
          </a:xfrm>
          <a:noFill/>
          <a:ln/>
        </p:spPr>
        <p:txBody>
          <a:bodyPr/>
          <a:lstStyle/>
          <a:p>
            <a:r>
              <a:rPr lang="tr-TR" sz="3200" dirty="0" smtClean="0">
                <a:latin typeface="Comic Sans MS" pitchFamily="66" charset="0"/>
              </a:rPr>
              <a:t>Tedavide </a:t>
            </a:r>
            <a:r>
              <a:rPr lang="tr-TR" sz="3200" dirty="0">
                <a:latin typeface="Comic Sans MS" pitchFamily="66" charset="0"/>
              </a:rPr>
              <a:t>kullanılan ilaçlar ve etkileri</a:t>
            </a:r>
          </a:p>
        </p:txBody>
      </p:sp>
      <p:sp>
        <p:nvSpPr>
          <p:cNvPr id="361507" name="Rectangle 35"/>
          <p:cNvSpPr>
            <a:spLocks noChangeArrowheads="1"/>
          </p:cNvSpPr>
          <p:nvPr/>
        </p:nvSpPr>
        <p:spPr bwMode="auto">
          <a:xfrm>
            <a:off x="554038" y="2105025"/>
            <a:ext cx="180975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endParaRPr lang="en-US" sz="2000" b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48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66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71682" name="Object 3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424929"/>
              </p:ext>
            </p:extLst>
          </p:nvPr>
        </p:nvGraphicFramePr>
        <p:xfrm>
          <a:off x="131316" y="704016"/>
          <a:ext cx="8881367" cy="5501783"/>
        </p:xfrm>
        <a:graphic>
          <a:graphicData uri="http://schemas.openxmlformats.org/drawingml/2006/table">
            <a:tbl>
              <a:tblPr/>
              <a:tblGrid>
                <a:gridCol w="1992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84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62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62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6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46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38673">
                  <a:extLst>
                    <a:ext uri="{9D8B030D-6E8A-4147-A177-3AD203B41FA5}">
                      <a16:colId xmlns:a16="http://schemas.microsoft.com/office/drawing/2014/main" val="2029291862"/>
                    </a:ext>
                  </a:extLst>
                </a:gridCol>
              </a:tblGrid>
              <a:tr h="45052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GB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ea typeface="Geneva"/>
                        <a:cs typeface="Arial" pitchFamily="34" charset="0"/>
                      </a:endParaRPr>
                    </a:p>
                  </a:txBody>
                  <a:tcPr marL="91438" marR="91438" marT="45718" marB="4571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2A1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US</a:t>
                      </a:r>
                    </a:p>
                  </a:txBody>
                  <a:tcPr marL="91438" marR="91438" marT="45718" marB="4571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2A1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Canada</a:t>
                      </a:r>
                    </a:p>
                  </a:txBody>
                  <a:tcPr marL="91438" marR="91438" marT="45718" marB="4571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2A1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UK</a:t>
                      </a:r>
                    </a:p>
                  </a:txBody>
                  <a:tcPr marL="91438" marR="91438" marT="45718" marB="4571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2A1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France</a:t>
                      </a:r>
                    </a:p>
                  </a:txBody>
                  <a:tcPr marL="91438" marR="91438" marT="45718" marB="4571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2A1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Finland</a:t>
                      </a:r>
                      <a:endParaRPr kumimoji="0" lang="de-DE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91438" marR="91438" marT="45718" marB="4571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2A1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İspanya</a:t>
                      </a:r>
                      <a:endParaRPr kumimoji="0" lang="de-DE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91438" marR="91438" marT="45718" marB="4571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2A1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994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MS PGothic" pitchFamily="34" charset="-128"/>
                        </a:rPr>
                        <a:t>Tanı veya Semptom</a:t>
                      </a:r>
                      <a:endParaRPr kumimoji="0" lang="de-DE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+mn-lt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MS PGothic" pitchFamily="34" charset="-128"/>
                        </a:rPr>
                        <a:t>AUK ve DUK</a:t>
                      </a:r>
                      <a:endParaRPr kumimoji="0" lang="de-DE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+mn-lt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MS PGothic" pitchFamily="34" charset="-128"/>
                        </a:rPr>
                        <a:t>AU</a:t>
                      </a:r>
                      <a:r>
                        <a:rPr kumimoji="0" lang="tr-T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MS PGothic" pitchFamily="34" charset="-128"/>
                        </a:rPr>
                        <a:t>K-</a:t>
                      </a:r>
                      <a:r>
                        <a:rPr kumimoji="0" lang="tr-TR" alt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MS PGothic" pitchFamily="34" charset="-128"/>
                        </a:rPr>
                        <a:t>Menoraji</a:t>
                      </a:r>
                      <a:endParaRPr kumimoji="0" lang="de-DE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+mn-lt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MS PGothic" pitchFamily="34" charset="-128"/>
                        </a:rPr>
                        <a:t>AMK</a:t>
                      </a:r>
                      <a:endParaRPr kumimoji="0" lang="de-DE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+mn-lt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MS PGothic" pitchFamily="34" charset="-128"/>
                        </a:rPr>
                        <a:t>Premenop</a:t>
                      </a:r>
                      <a:r>
                        <a:rPr kumimoji="0" lang="tr-TR" alt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MS PGothic" pitchFamily="34" charset="-128"/>
                        </a:rPr>
                        <a:t>ozal</a:t>
                      </a:r>
                      <a:r>
                        <a:rPr kumimoji="0" lang="de-DE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MS PGothic" pitchFamily="34" charset="-128"/>
                        </a:rPr>
                        <a:t> AU</a:t>
                      </a:r>
                      <a:r>
                        <a:rPr kumimoji="0" lang="tr-T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MS PGothic" pitchFamily="34" charset="-128"/>
                        </a:rPr>
                        <a:t>K</a:t>
                      </a:r>
                      <a:endParaRPr kumimoji="0" lang="de-DE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+mn-lt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MS PGothic" pitchFamily="34" charset="-128"/>
                        </a:rPr>
                        <a:t>Menoraji</a:t>
                      </a:r>
                      <a:r>
                        <a:rPr kumimoji="0" lang="de-DE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MS PGothic" pitchFamily="34" charset="-128"/>
                        </a:rPr>
                        <a:t/>
                      </a:r>
                      <a:br>
                        <a:rPr kumimoji="0" lang="de-DE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MS PGothic" pitchFamily="34" charset="-128"/>
                        </a:rPr>
                      </a:br>
                      <a:endParaRPr kumimoji="0" lang="de-DE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+mn-lt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MS PGothic" pitchFamily="34" charset="-128"/>
                        </a:rPr>
                        <a:t>AMK</a:t>
                      </a:r>
                      <a:endParaRPr kumimoji="0" lang="de-DE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+mn-lt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371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Ovulatuvar</a:t>
                      </a: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 ve </a:t>
                      </a:r>
                      <a:r>
                        <a:rPr kumimoji="0" lang="tr-TR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Anovulatuvar</a:t>
                      </a: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 Ayrımı</a:t>
                      </a:r>
                      <a:endParaRPr kumimoji="0" lang="de-DE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+</a:t>
                      </a: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GB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GB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GB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GB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GB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Medikal Tedavi ilk S</a:t>
                      </a:r>
                      <a:endParaRPr kumimoji="0" lang="de-DE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(</a:t>
                      </a:r>
                      <a:r>
                        <a:rPr kumimoji="0" lang="tr-TR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Kontraendikasyon</a:t>
                      </a: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 veya gebe kalma isteği yoksa)</a:t>
                      </a:r>
                      <a:endParaRPr kumimoji="0" lang="de-DE" altLang="en-US" sz="11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/>
                      </a:r>
                      <a:b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</a:b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+</a:t>
                      </a: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/>
                      </a:r>
                      <a:b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</a:b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+</a:t>
                      </a: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/>
                      </a:r>
                      <a:b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</a:b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+</a:t>
                      </a: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/>
                      </a:r>
                      <a:b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</a:b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+</a:t>
                      </a: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de-DE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+</a:t>
                      </a: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tr-T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+</a:t>
                      </a:r>
                      <a:endParaRPr kumimoji="0" lang="de-DE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923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KOK </a:t>
                      </a:r>
                      <a:r>
                        <a:rPr kumimoji="0" lang="tr-TR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ler</a:t>
                      </a:r>
                      <a:endParaRPr kumimoji="0" lang="de-DE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+</a:t>
                      </a: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+</a:t>
                      </a: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İkinci S</a:t>
                      </a:r>
                      <a:endParaRPr kumimoji="0" lang="de-DE" altLang="en-US" sz="1100" b="0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Üçüncü S</a:t>
                      </a:r>
                      <a:endParaRPr kumimoji="0" lang="de-DE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+</a:t>
                      </a: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İlk S</a:t>
                      </a:r>
                      <a:endParaRPr kumimoji="0" lang="de-DE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519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Progesto</a:t>
                      </a: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genler</a:t>
                      </a: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, oral/</a:t>
                      </a: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enjeksiyon</a:t>
                      </a:r>
                      <a:endParaRPr kumimoji="0" lang="de-DE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+</a:t>
                      </a: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+</a:t>
                      </a: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Üçüncü S</a:t>
                      </a:r>
                      <a:endParaRPr kumimoji="0" lang="de-DE" altLang="en-US" sz="1100" b="0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Dördüncü S</a:t>
                      </a:r>
                      <a:endParaRPr kumimoji="0" lang="de-DE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Sadece kısa dönem için</a:t>
                      </a:r>
                      <a:endParaRPr kumimoji="0" lang="de-DE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İkinci S</a:t>
                      </a:r>
                      <a:endParaRPr kumimoji="0" lang="de-DE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204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LNG-IUS</a:t>
                      </a: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+</a:t>
                      </a: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+</a:t>
                      </a: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İlk S</a:t>
                      </a:r>
                      <a:endParaRPr kumimoji="0" lang="de-DE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İlk S</a:t>
                      </a:r>
                      <a:endParaRPr kumimoji="0" lang="de-DE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+</a:t>
                      </a: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İlk S</a:t>
                      </a:r>
                      <a:endParaRPr kumimoji="0" lang="de-DE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2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Progesto</a:t>
                      </a: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genler</a:t>
                      </a: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, </a:t>
                      </a:r>
                      <a:r>
                        <a:rPr kumimoji="0" lang="de-DE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luteal</a:t>
                      </a: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 </a:t>
                      </a: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fazda</a:t>
                      </a:r>
                      <a:endParaRPr kumimoji="0" lang="de-DE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GB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MS PGothic" pitchFamily="34" charset="-128"/>
                        </a:rPr>
                        <a:t>Önerilmiyor</a:t>
                      </a:r>
                      <a:endParaRPr kumimoji="0" lang="de-DE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MS PGothic" pitchFamily="34" charset="-128"/>
                        </a:rPr>
                        <a:t>Önerilmiyor</a:t>
                      </a:r>
                      <a:endParaRPr kumimoji="0" lang="de-DE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GB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Önerilmiyor</a:t>
                      </a:r>
                      <a:endParaRPr kumimoji="0" lang="de-DE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  <a:defRPr/>
                      </a:pPr>
                      <a:endParaRPr kumimoji="0" lang="tr-T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Önerilmiyor</a:t>
                      </a:r>
                      <a:endParaRPr kumimoji="0" lang="de-DE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de-DE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6503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NSAI</a:t>
                      </a: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D</a:t>
                      </a:r>
                      <a:endParaRPr kumimoji="0" lang="de-DE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+</a:t>
                      </a: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+</a:t>
                      </a: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İkinci S</a:t>
                      </a:r>
                      <a:endParaRPr kumimoji="0" lang="de-DE" altLang="en-US" sz="1100" b="0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Dördüncü S</a:t>
                      </a:r>
                      <a:endParaRPr kumimoji="0" lang="de-DE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/>
                      </a:r>
                      <a:b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</a:br>
                      <a:endParaRPr kumimoji="0" lang="de-DE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İkinci S</a:t>
                      </a:r>
                      <a:endParaRPr kumimoji="0" lang="de-DE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62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Antifib</a:t>
                      </a:r>
                      <a:r>
                        <a:rPr kumimoji="0" lang="tr-TR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rinolitikler</a:t>
                      </a:r>
                      <a:endParaRPr kumimoji="0" lang="de-DE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+</a:t>
                      </a: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+</a:t>
                      </a: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İkinci S</a:t>
                      </a:r>
                      <a:endParaRPr kumimoji="0" lang="de-DE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İkinci S</a:t>
                      </a:r>
                      <a:endParaRPr kumimoji="0" lang="de-DE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ea typeface="MS PGothic" pitchFamily="34" charset="-128"/>
                          <a:cs typeface="Verdan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+</a:t>
                      </a: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MS PGothic" pitchFamily="34" charset="-128"/>
                        </a:rPr>
                        <a:t>İkinci S</a:t>
                      </a:r>
                      <a:endParaRPr kumimoji="0" lang="de-DE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MS PGothic" pitchFamily="34" charset="-128"/>
                      </a:endParaRPr>
                    </a:p>
                  </a:txBody>
                  <a:tcPr marL="71998" marR="71998" marT="54000" marB="54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71753" name="Rectangle 356"/>
          <p:cNvSpPr txBox="1">
            <a:spLocks noChangeArrowheads="1"/>
          </p:cNvSpPr>
          <p:nvPr/>
        </p:nvSpPr>
        <p:spPr bwMode="auto">
          <a:xfrm>
            <a:off x="342106" y="161578"/>
            <a:ext cx="8459788" cy="590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tr-TR" altLang="en-US" sz="3600" b="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r-TR" altLang="en-US" sz="3600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Kılavuzlar - Medikal </a:t>
            </a:r>
            <a:r>
              <a:rPr lang="tr-TR" altLang="en-US" sz="3600" b="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Tedavi </a:t>
            </a:r>
            <a:endParaRPr lang="de-DE" altLang="en-US" sz="3600" b="0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1755" name="Rectangle 260"/>
          <p:cNvSpPr>
            <a:spLocks noChangeArrowheads="1"/>
          </p:cNvSpPr>
          <p:nvPr/>
        </p:nvSpPr>
        <p:spPr bwMode="auto">
          <a:xfrm>
            <a:off x="468313" y="5133975"/>
            <a:ext cx="381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de-DE" altLang="en-US" sz="1100">
                <a:solidFill>
                  <a:srgbClr val="000000"/>
                </a:solidFill>
                <a:latin typeface="Arial" pitchFamily="34" charset="0"/>
                <a:ea typeface="Geneva"/>
                <a:cs typeface="Arial" pitchFamily="34" charset="0"/>
              </a:rPr>
              <a:t> </a:t>
            </a:r>
            <a:endParaRPr lang="de-DE" altLang="en-US" sz="1800">
              <a:solidFill>
                <a:srgbClr val="000000"/>
              </a:solidFill>
              <a:latin typeface="Arial" pitchFamily="34" charset="0"/>
              <a:ea typeface="Geneva"/>
              <a:cs typeface="Arial" pitchFamily="34" charset="0"/>
            </a:endParaRPr>
          </a:p>
        </p:txBody>
      </p:sp>
      <p:sp>
        <p:nvSpPr>
          <p:cNvPr id="71756" name="Rectangle 290"/>
          <p:cNvSpPr>
            <a:spLocks noChangeArrowheads="1"/>
          </p:cNvSpPr>
          <p:nvPr/>
        </p:nvSpPr>
        <p:spPr bwMode="auto">
          <a:xfrm>
            <a:off x="352425" y="5529263"/>
            <a:ext cx="7388225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en-GB" altLang="en-US" sz="1000">
              <a:solidFill>
                <a:srgbClr val="000000"/>
              </a:solidFill>
              <a:latin typeface="Arial" pitchFamily="34" charset="0"/>
              <a:ea typeface="Geneva"/>
              <a:cs typeface="Arial" pitchFamily="34" charset="0"/>
            </a:endParaRPr>
          </a:p>
        </p:txBody>
      </p:sp>
      <p:sp>
        <p:nvSpPr>
          <p:cNvPr id="71757" name="Rectangle 302"/>
          <p:cNvSpPr>
            <a:spLocks noChangeArrowheads="1"/>
          </p:cNvSpPr>
          <p:nvPr/>
        </p:nvSpPr>
        <p:spPr bwMode="auto">
          <a:xfrm>
            <a:off x="2079625" y="544988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MS PGothic" pitchFamily="34" charset="-128"/>
                <a:cs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de-DE" altLang="en-US" sz="800">
                <a:solidFill>
                  <a:srgbClr val="000000"/>
                </a:solidFill>
                <a:latin typeface="Arial" pitchFamily="34" charset="0"/>
                <a:ea typeface="Geneva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29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" y="-12852"/>
            <a:ext cx="91074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476672"/>
            <a:ext cx="7162800" cy="685800"/>
          </a:xfrm>
        </p:spPr>
        <p:txBody>
          <a:bodyPr/>
          <a:lstStyle/>
          <a:p>
            <a:r>
              <a:rPr lang="tr-TR" sz="3600" b="1" dirty="0">
                <a:solidFill>
                  <a:srgbClr val="FFC000"/>
                </a:solidFill>
              </a:rPr>
              <a:t>ÖZET</a:t>
            </a:r>
          </a:p>
        </p:txBody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782606"/>
            <a:ext cx="8568952" cy="4166674"/>
          </a:xfrm>
          <a:noFill/>
        </p:spPr>
        <p:txBody>
          <a:bodyPr/>
          <a:lstStyle/>
          <a:p>
            <a:pPr marL="342900" indent="-342900" defTabSz="762000">
              <a:lnSpc>
                <a:spcPct val="80000"/>
              </a:lnSpc>
              <a:spcBef>
                <a:spcPct val="75000"/>
              </a:spcBef>
            </a:pPr>
            <a:r>
              <a:rPr lang="tr-TR" sz="2800" dirty="0" smtClean="0">
                <a:latin typeface="+mj-lt"/>
              </a:rPr>
              <a:t>AUK nedeni COEIN ise ilk tercih Medikal Tedavi olmalıdır.</a:t>
            </a:r>
            <a:endParaRPr lang="en-US" sz="2800" dirty="0" smtClean="0">
              <a:latin typeface="+mj-lt"/>
            </a:endParaRPr>
          </a:p>
          <a:p>
            <a:pPr marL="342900" indent="-342900" defTabSz="762000">
              <a:lnSpc>
                <a:spcPct val="80000"/>
              </a:lnSpc>
              <a:spcBef>
                <a:spcPct val="75000"/>
              </a:spcBef>
            </a:pPr>
            <a:r>
              <a:rPr lang="tr-TR" sz="2800" dirty="0" smtClean="0">
                <a:latin typeface="+mj-lt"/>
              </a:rPr>
              <a:t>Doğru tanı konmuş hastaların </a:t>
            </a:r>
            <a:r>
              <a:rPr lang="tr-TR" sz="2800" dirty="0">
                <a:latin typeface="+mj-lt"/>
              </a:rPr>
              <a:t>çoğunluğunda etkili medikal tedavi sonuç vermektedir.</a:t>
            </a:r>
          </a:p>
          <a:p>
            <a:pPr marL="342900" indent="-342900" defTabSz="762000">
              <a:lnSpc>
                <a:spcPct val="80000"/>
              </a:lnSpc>
              <a:spcBef>
                <a:spcPct val="75000"/>
              </a:spcBef>
            </a:pPr>
            <a:r>
              <a:rPr lang="tr-TR" sz="2800" dirty="0">
                <a:latin typeface="+mj-lt"/>
              </a:rPr>
              <a:t>Tedavide modern yöntemler </a:t>
            </a:r>
            <a:r>
              <a:rPr lang="tr-TR" sz="2800" dirty="0" err="1" smtClean="0">
                <a:latin typeface="+mj-lt"/>
              </a:rPr>
              <a:t>invasif</a:t>
            </a:r>
            <a:r>
              <a:rPr lang="tr-TR" sz="2800" dirty="0" smtClean="0">
                <a:latin typeface="+mj-lt"/>
              </a:rPr>
              <a:t> </a:t>
            </a:r>
            <a:r>
              <a:rPr lang="tr-TR" sz="2800" dirty="0">
                <a:latin typeface="+mj-lt"/>
              </a:rPr>
              <a:t>girişimleri önemli ölçüde engeller.</a:t>
            </a:r>
          </a:p>
          <a:p>
            <a:pPr marL="342900" indent="-342900" defTabSz="762000">
              <a:lnSpc>
                <a:spcPct val="80000"/>
              </a:lnSpc>
              <a:spcBef>
                <a:spcPct val="75000"/>
              </a:spcBef>
            </a:pPr>
            <a:r>
              <a:rPr lang="en-US" sz="2800" dirty="0" err="1" smtClean="0">
                <a:latin typeface="+mj-lt"/>
              </a:rPr>
              <a:t>Medikal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tedavilerde</a:t>
            </a:r>
            <a:r>
              <a:rPr lang="en-US" sz="2800" dirty="0" smtClean="0">
                <a:latin typeface="+mj-lt"/>
              </a:rPr>
              <a:t> LNG-IUS </a:t>
            </a:r>
            <a:r>
              <a:rPr lang="en-US" sz="2800" dirty="0" err="1" smtClean="0">
                <a:latin typeface="+mj-lt"/>
              </a:rPr>
              <a:t>ve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Antifibrinolitikler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digerlerinden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daha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etkindir</a:t>
            </a:r>
            <a:r>
              <a:rPr lang="en-US" sz="2800" dirty="0" smtClean="0">
                <a:latin typeface="+mj-lt"/>
              </a:rPr>
              <a:t>.</a:t>
            </a:r>
            <a:endParaRPr lang="tr-TR" sz="2800" dirty="0"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9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9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9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9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9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9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9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9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9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9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9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9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3" grpId="0" build="p" autoUpdateAnimBg="0" advAuto="300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 descr="D:\Yabanci ulke\2007\Death Valley-10.07\Huntingtıon Beach\_MG_2453-PS-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>
          <a:xfrm>
            <a:off x="342900" y="228600"/>
            <a:ext cx="8458200" cy="609600"/>
          </a:xfrm>
        </p:spPr>
        <p:txBody>
          <a:bodyPr/>
          <a:lstStyle/>
          <a:p>
            <a:r>
              <a:rPr lang="tr-TR" sz="2800" dirty="0">
                <a:solidFill>
                  <a:srgbClr val="FFFF00"/>
                </a:solidFill>
                <a:latin typeface="Comic Sans MS" pitchFamily="66" charset="0"/>
              </a:rPr>
              <a:t>Progesteronun Östrojen aktivitesine etkisi</a:t>
            </a:r>
          </a:p>
        </p:txBody>
      </p:sp>
      <p:grpSp>
        <p:nvGrpSpPr>
          <p:cNvPr id="207895" name="Group 23"/>
          <p:cNvGrpSpPr>
            <a:grpSpLocks/>
          </p:cNvGrpSpPr>
          <p:nvPr/>
        </p:nvGrpSpPr>
        <p:grpSpPr bwMode="auto">
          <a:xfrm>
            <a:off x="685800" y="1219200"/>
            <a:ext cx="6515100" cy="457200"/>
            <a:chOff x="432" y="768"/>
            <a:chExt cx="4104" cy="28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07876" name="Rectangle 4"/>
            <p:cNvSpPr>
              <a:spLocks noChangeArrowheads="1"/>
            </p:cNvSpPr>
            <p:nvPr/>
          </p:nvSpPr>
          <p:spPr bwMode="auto">
            <a:xfrm>
              <a:off x="1224" y="768"/>
              <a:ext cx="3312" cy="288"/>
            </a:xfrm>
            <a:prstGeom prst="rect">
              <a:avLst/>
            </a:prstGeom>
            <a:grpFill/>
            <a:ln w="12700">
              <a:solidFill>
                <a:srgbClr val="D49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tr-TR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</a:rPr>
                <a:t>Östrojen Reseptör sayısında azalma</a:t>
              </a:r>
            </a:p>
          </p:txBody>
        </p:sp>
        <p:sp>
          <p:nvSpPr>
            <p:cNvPr id="207890" name="AutoShape 18"/>
            <p:cNvSpPr>
              <a:spLocks noChangeArrowheads="1"/>
            </p:cNvSpPr>
            <p:nvPr/>
          </p:nvSpPr>
          <p:spPr bwMode="auto">
            <a:xfrm>
              <a:off x="432" y="780"/>
              <a:ext cx="480" cy="264"/>
            </a:xfrm>
            <a:prstGeom prst="rightArrowCallout">
              <a:avLst>
                <a:gd name="adj1" fmla="val 25000"/>
                <a:gd name="adj2" fmla="val 25000"/>
                <a:gd name="adj3" fmla="val 30303"/>
                <a:gd name="adj4" fmla="val 66667"/>
              </a:avLst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tr-TR" sz="28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</a:rPr>
                <a:t>1</a:t>
              </a:r>
            </a:p>
          </p:txBody>
        </p:sp>
      </p:grpSp>
      <p:grpSp>
        <p:nvGrpSpPr>
          <p:cNvPr id="207898" name="Group 26"/>
          <p:cNvGrpSpPr>
            <a:grpSpLocks/>
          </p:cNvGrpSpPr>
          <p:nvPr/>
        </p:nvGrpSpPr>
        <p:grpSpPr bwMode="auto">
          <a:xfrm>
            <a:off x="685800" y="2133601"/>
            <a:ext cx="6619875" cy="1604963"/>
            <a:chOff x="432" y="1344"/>
            <a:chExt cx="4170" cy="101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07880" name="AutoShape 8"/>
            <p:cNvSpPr>
              <a:spLocks noChangeArrowheads="1"/>
            </p:cNvSpPr>
            <p:nvPr/>
          </p:nvSpPr>
          <p:spPr bwMode="auto">
            <a:xfrm>
              <a:off x="1170" y="1344"/>
              <a:ext cx="3432" cy="672"/>
            </a:xfrm>
            <a:prstGeom prst="downArrowCallout">
              <a:avLst>
                <a:gd name="adj1" fmla="val 30737"/>
                <a:gd name="adj2" fmla="val 36341"/>
                <a:gd name="adj3" fmla="val 30954"/>
                <a:gd name="adj4" fmla="val 41667"/>
              </a:avLst>
            </a:prstGeom>
            <a:grpFill/>
            <a:ln w="12700">
              <a:solidFill>
                <a:srgbClr val="D49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tr-TR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</a:rPr>
                <a:t>Östradiol Dehidrogenaz aktivasyonu</a:t>
              </a:r>
            </a:p>
          </p:txBody>
        </p:sp>
        <p:sp>
          <p:nvSpPr>
            <p:cNvPr id="207882" name="Text Box 10"/>
            <p:cNvSpPr txBox="1">
              <a:spLocks noChangeArrowheads="1"/>
            </p:cNvSpPr>
            <p:nvPr/>
          </p:nvSpPr>
          <p:spPr bwMode="auto">
            <a:xfrm>
              <a:off x="1158" y="2064"/>
              <a:ext cx="981" cy="291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tr-TR" sz="2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</a:rPr>
                <a:t>Östradiol</a:t>
              </a:r>
            </a:p>
          </p:txBody>
        </p:sp>
        <p:sp>
          <p:nvSpPr>
            <p:cNvPr id="207883" name="Text Box 11"/>
            <p:cNvSpPr txBox="1">
              <a:spLocks noChangeArrowheads="1"/>
            </p:cNvSpPr>
            <p:nvPr/>
          </p:nvSpPr>
          <p:spPr bwMode="auto">
            <a:xfrm>
              <a:off x="3462" y="2064"/>
              <a:ext cx="752" cy="291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tr-TR" sz="2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</a:rPr>
                <a:t>Östron</a:t>
              </a:r>
            </a:p>
          </p:txBody>
        </p:sp>
        <p:sp>
          <p:nvSpPr>
            <p:cNvPr id="207884" name="AutoShape 12"/>
            <p:cNvSpPr>
              <a:spLocks noChangeArrowheads="1"/>
            </p:cNvSpPr>
            <p:nvPr/>
          </p:nvSpPr>
          <p:spPr bwMode="auto">
            <a:xfrm>
              <a:off x="2502" y="2136"/>
              <a:ext cx="768" cy="144"/>
            </a:xfrm>
            <a:prstGeom prst="rightArrow">
              <a:avLst>
                <a:gd name="adj1" fmla="val 50000"/>
                <a:gd name="adj2" fmla="val 133333"/>
              </a:avLst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07893" name="AutoShape 21"/>
            <p:cNvSpPr>
              <a:spLocks noChangeArrowheads="1"/>
            </p:cNvSpPr>
            <p:nvPr/>
          </p:nvSpPr>
          <p:spPr bwMode="auto">
            <a:xfrm>
              <a:off x="432" y="1356"/>
              <a:ext cx="480" cy="264"/>
            </a:xfrm>
            <a:prstGeom prst="rightArrowCallout">
              <a:avLst>
                <a:gd name="adj1" fmla="val 25000"/>
                <a:gd name="adj2" fmla="val 25000"/>
                <a:gd name="adj3" fmla="val 30303"/>
                <a:gd name="adj4" fmla="val 66667"/>
              </a:avLst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tr-TR" sz="28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</a:rPr>
                <a:t>2</a:t>
              </a:r>
            </a:p>
          </p:txBody>
        </p:sp>
      </p:grpSp>
      <p:grpSp>
        <p:nvGrpSpPr>
          <p:cNvPr id="207899" name="Group 27"/>
          <p:cNvGrpSpPr>
            <a:grpSpLocks/>
          </p:cNvGrpSpPr>
          <p:nvPr/>
        </p:nvGrpSpPr>
        <p:grpSpPr bwMode="auto">
          <a:xfrm>
            <a:off x="685800" y="4495801"/>
            <a:ext cx="7040563" cy="1604963"/>
            <a:chOff x="432" y="2832"/>
            <a:chExt cx="4435" cy="101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07879" name="AutoShape 7"/>
            <p:cNvSpPr>
              <a:spLocks noChangeArrowheads="1"/>
            </p:cNvSpPr>
            <p:nvPr/>
          </p:nvSpPr>
          <p:spPr bwMode="auto">
            <a:xfrm>
              <a:off x="1152" y="2832"/>
              <a:ext cx="3432" cy="672"/>
            </a:xfrm>
            <a:prstGeom prst="downArrowCallout">
              <a:avLst>
                <a:gd name="adj1" fmla="val 30737"/>
                <a:gd name="adj2" fmla="val 36341"/>
                <a:gd name="adj3" fmla="val 30954"/>
                <a:gd name="adj4" fmla="val 41667"/>
              </a:avLst>
            </a:prstGeom>
            <a:grpFill/>
            <a:ln w="12700">
              <a:solidFill>
                <a:srgbClr val="D49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tr-TR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</a:rPr>
                <a:t>Östradiol Sülfotransferaz aktivasyonu</a:t>
              </a:r>
            </a:p>
          </p:txBody>
        </p:sp>
        <p:sp>
          <p:nvSpPr>
            <p:cNvPr id="207885" name="Text Box 13"/>
            <p:cNvSpPr txBox="1">
              <a:spLocks noChangeArrowheads="1"/>
            </p:cNvSpPr>
            <p:nvPr/>
          </p:nvSpPr>
          <p:spPr bwMode="auto">
            <a:xfrm>
              <a:off x="3444" y="3552"/>
              <a:ext cx="1423" cy="291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tr-TR" sz="2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</a:rPr>
                <a:t>Östron Sülfat</a:t>
              </a:r>
            </a:p>
          </p:txBody>
        </p:sp>
        <p:sp>
          <p:nvSpPr>
            <p:cNvPr id="207886" name="Text Box 14"/>
            <p:cNvSpPr txBox="1">
              <a:spLocks noChangeArrowheads="1"/>
            </p:cNvSpPr>
            <p:nvPr/>
          </p:nvSpPr>
          <p:spPr bwMode="auto">
            <a:xfrm>
              <a:off x="1476" y="3552"/>
              <a:ext cx="752" cy="291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tr-TR" sz="2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</a:rPr>
                <a:t>Östron</a:t>
              </a:r>
            </a:p>
          </p:txBody>
        </p:sp>
        <p:sp>
          <p:nvSpPr>
            <p:cNvPr id="207887" name="AutoShape 15"/>
            <p:cNvSpPr>
              <a:spLocks noChangeArrowheads="1"/>
            </p:cNvSpPr>
            <p:nvPr/>
          </p:nvSpPr>
          <p:spPr bwMode="auto">
            <a:xfrm>
              <a:off x="2484" y="3624"/>
              <a:ext cx="768" cy="144"/>
            </a:xfrm>
            <a:prstGeom prst="rightArrow">
              <a:avLst>
                <a:gd name="adj1" fmla="val 50000"/>
                <a:gd name="adj2" fmla="val 133333"/>
              </a:avLst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07894" name="AutoShape 22"/>
            <p:cNvSpPr>
              <a:spLocks noChangeArrowheads="1"/>
            </p:cNvSpPr>
            <p:nvPr/>
          </p:nvSpPr>
          <p:spPr bwMode="auto">
            <a:xfrm>
              <a:off x="432" y="2844"/>
              <a:ext cx="480" cy="264"/>
            </a:xfrm>
            <a:prstGeom prst="rightArrowCallout">
              <a:avLst>
                <a:gd name="adj1" fmla="val 25000"/>
                <a:gd name="adj2" fmla="val 25000"/>
                <a:gd name="adj3" fmla="val 30303"/>
                <a:gd name="adj4" fmla="val 66667"/>
              </a:avLst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tr-TR" sz="28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</a:rPr>
                <a:t>3</a:t>
              </a:r>
            </a:p>
          </p:txBody>
        </p:sp>
      </p:grpSp>
      <p:sp>
        <p:nvSpPr>
          <p:cNvPr id="19" name="Metin kutusu 18"/>
          <p:cNvSpPr txBox="1"/>
          <p:nvPr/>
        </p:nvSpPr>
        <p:spPr>
          <a:xfrm>
            <a:off x="179512" y="6237312"/>
            <a:ext cx="80024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0" i="1" dirty="0" err="1" smtClean="0">
                <a:solidFill>
                  <a:srgbClr val="FFFFFF"/>
                </a:solidFill>
                <a:latin typeface="+mj-lt"/>
              </a:rPr>
              <a:t>Şahmay</a:t>
            </a:r>
            <a:r>
              <a:rPr lang="tr-TR" sz="1600" b="0" i="1" dirty="0" smtClean="0">
                <a:solidFill>
                  <a:srgbClr val="FFFFFF"/>
                </a:solidFill>
                <a:latin typeface="+mj-lt"/>
              </a:rPr>
              <a:t> S: </a:t>
            </a:r>
            <a:r>
              <a:rPr lang="tr-TR" sz="1600" b="0" i="1" dirty="0" err="1" smtClean="0">
                <a:solidFill>
                  <a:srgbClr val="FFFFFF"/>
                </a:solidFill>
                <a:latin typeface="+mj-lt"/>
              </a:rPr>
              <a:t>T.Reprodüktif</a:t>
            </a:r>
            <a:r>
              <a:rPr lang="tr-TR" sz="1600" b="0" i="1" dirty="0" smtClean="0">
                <a:solidFill>
                  <a:srgbClr val="FFFFFF"/>
                </a:solidFill>
                <a:latin typeface="+mj-lt"/>
              </a:rPr>
              <a:t> Endokrinoloji, Renk </a:t>
            </a:r>
            <a:r>
              <a:rPr lang="tr-TR" sz="1600" b="0" i="1" dirty="0" err="1" smtClean="0">
                <a:solidFill>
                  <a:srgbClr val="FFFFFF"/>
                </a:solidFill>
                <a:latin typeface="+mj-lt"/>
              </a:rPr>
              <a:t>Matbaası,İstanbul</a:t>
            </a:r>
            <a:r>
              <a:rPr lang="tr-TR" sz="1600" b="0" i="1" dirty="0" smtClean="0">
                <a:solidFill>
                  <a:srgbClr val="FFFFFF"/>
                </a:solidFill>
                <a:latin typeface="+mj-lt"/>
              </a:rPr>
              <a:t>, 2017</a:t>
            </a:r>
            <a:endParaRPr lang="tr-TR" sz="1600" b="0" i="1" dirty="0">
              <a:solidFill>
                <a:srgbClr val="FFFF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914705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SC_2298-PS-r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grpSp>
        <p:nvGrpSpPr>
          <p:cNvPr id="281615" name="Group 15"/>
          <p:cNvGrpSpPr>
            <a:grpSpLocks/>
          </p:cNvGrpSpPr>
          <p:nvPr/>
        </p:nvGrpSpPr>
        <p:grpSpPr bwMode="auto">
          <a:xfrm>
            <a:off x="838200" y="84138"/>
            <a:ext cx="7469188" cy="3803650"/>
            <a:chOff x="528" y="53"/>
            <a:chExt cx="4705" cy="2396"/>
          </a:xfrm>
        </p:grpSpPr>
        <p:sp>
          <p:nvSpPr>
            <p:cNvPr id="281603" name="Freeform 3"/>
            <p:cNvSpPr>
              <a:spLocks/>
            </p:cNvSpPr>
            <p:nvPr/>
          </p:nvSpPr>
          <p:spPr bwMode="auto">
            <a:xfrm>
              <a:off x="1008" y="225"/>
              <a:ext cx="3745" cy="2224"/>
            </a:xfrm>
            <a:custGeom>
              <a:avLst/>
              <a:gdLst/>
              <a:ahLst/>
              <a:cxnLst>
                <a:cxn ang="0">
                  <a:pos x="3037" y="0"/>
                </a:cxn>
                <a:cxn ang="0">
                  <a:pos x="3037" y="1229"/>
                </a:cxn>
                <a:cxn ang="0">
                  <a:pos x="3461" y="1637"/>
                </a:cxn>
                <a:cxn ang="0">
                  <a:pos x="3744" y="1405"/>
                </a:cxn>
                <a:cxn ang="0">
                  <a:pos x="3744" y="2223"/>
                </a:cxn>
                <a:cxn ang="0">
                  <a:pos x="2757" y="2223"/>
                </a:cxn>
                <a:cxn ang="0">
                  <a:pos x="3037" y="1989"/>
                </a:cxn>
                <a:cxn ang="0">
                  <a:pos x="2544" y="1561"/>
                </a:cxn>
                <a:cxn ang="0">
                  <a:pos x="2064" y="730"/>
                </a:cxn>
                <a:cxn ang="0">
                  <a:pos x="2400" y="730"/>
                </a:cxn>
                <a:cxn ang="0">
                  <a:pos x="2544" y="522"/>
                </a:cxn>
                <a:cxn ang="0">
                  <a:pos x="1872" y="730"/>
                </a:cxn>
                <a:cxn ang="0">
                  <a:pos x="1488" y="1284"/>
                </a:cxn>
                <a:cxn ang="0">
                  <a:pos x="1632" y="1145"/>
                </a:cxn>
                <a:cxn ang="0">
                  <a:pos x="1536" y="1215"/>
                </a:cxn>
                <a:cxn ang="0">
                  <a:pos x="1058" y="1637"/>
                </a:cxn>
                <a:cxn ang="0">
                  <a:pos x="636" y="1989"/>
                </a:cxn>
                <a:cxn ang="0">
                  <a:pos x="919" y="2223"/>
                </a:cxn>
                <a:cxn ang="0">
                  <a:pos x="0" y="2223"/>
                </a:cxn>
                <a:cxn ang="0">
                  <a:pos x="0" y="1346"/>
                </a:cxn>
                <a:cxn ang="0">
                  <a:pos x="283" y="1637"/>
                </a:cxn>
                <a:cxn ang="0">
                  <a:pos x="777" y="1229"/>
                </a:cxn>
                <a:cxn ang="0">
                  <a:pos x="777" y="0"/>
                </a:cxn>
                <a:cxn ang="0">
                  <a:pos x="3037" y="0"/>
                </a:cxn>
              </a:cxnLst>
              <a:rect l="0" t="0" r="r" b="b"/>
              <a:pathLst>
                <a:path w="3745" h="2224">
                  <a:moveTo>
                    <a:pt x="3037" y="0"/>
                  </a:moveTo>
                  <a:lnTo>
                    <a:pt x="3037" y="1229"/>
                  </a:lnTo>
                  <a:lnTo>
                    <a:pt x="3461" y="1637"/>
                  </a:lnTo>
                  <a:lnTo>
                    <a:pt x="3744" y="1405"/>
                  </a:lnTo>
                  <a:lnTo>
                    <a:pt x="3744" y="2223"/>
                  </a:lnTo>
                  <a:lnTo>
                    <a:pt x="2757" y="2223"/>
                  </a:lnTo>
                  <a:lnTo>
                    <a:pt x="3037" y="1989"/>
                  </a:lnTo>
                  <a:lnTo>
                    <a:pt x="2544" y="1561"/>
                  </a:lnTo>
                  <a:lnTo>
                    <a:pt x="2064" y="730"/>
                  </a:lnTo>
                  <a:lnTo>
                    <a:pt x="2400" y="730"/>
                  </a:lnTo>
                  <a:lnTo>
                    <a:pt x="2544" y="522"/>
                  </a:lnTo>
                  <a:lnTo>
                    <a:pt x="1872" y="730"/>
                  </a:lnTo>
                  <a:lnTo>
                    <a:pt x="1488" y="1284"/>
                  </a:lnTo>
                  <a:lnTo>
                    <a:pt x="1632" y="1145"/>
                  </a:lnTo>
                  <a:lnTo>
                    <a:pt x="1536" y="1215"/>
                  </a:lnTo>
                  <a:lnTo>
                    <a:pt x="1058" y="1637"/>
                  </a:lnTo>
                  <a:lnTo>
                    <a:pt x="636" y="1989"/>
                  </a:lnTo>
                  <a:lnTo>
                    <a:pt x="919" y="2223"/>
                  </a:lnTo>
                  <a:lnTo>
                    <a:pt x="0" y="2223"/>
                  </a:lnTo>
                  <a:lnTo>
                    <a:pt x="0" y="1346"/>
                  </a:lnTo>
                  <a:lnTo>
                    <a:pt x="283" y="1637"/>
                  </a:lnTo>
                  <a:lnTo>
                    <a:pt x="777" y="1229"/>
                  </a:lnTo>
                  <a:lnTo>
                    <a:pt x="777" y="0"/>
                  </a:lnTo>
                  <a:lnTo>
                    <a:pt x="3037" y="0"/>
                  </a:lnTo>
                </a:path>
              </a:pathLst>
            </a:custGeom>
            <a:solidFill>
              <a:srgbClr val="FE9B03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07763" dir="2700000" algn="ctr" rotWithShape="0">
                <a:schemeClr val="tx1"/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81604" name="Freeform 4"/>
            <p:cNvSpPr>
              <a:spLocks/>
            </p:cNvSpPr>
            <p:nvPr/>
          </p:nvSpPr>
          <p:spPr bwMode="auto">
            <a:xfrm>
              <a:off x="528" y="53"/>
              <a:ext cx="4705" cy="1921"/>
            </a:xfrm>
            <a:custGeom>
              <a:avLst/>
              <a:gdLst/>
              <a:ahLst/>
              <a:cxnLst>
                <a:cxn ang="0">
                  <a:pos x="3597" y="1219"/>
                </a:cxn>
                <a:cxn ang="0">
                  <a:pos x="3597" y="0"/>
                </a:cxn>
                <a:cxn ang="0">
                  <a:pos x="1107" y="0"/>
                </a:cxn>
                <a:cxn ang="0">
                  <a:pos x="1107" y="1255"/>
                </a:cxn>
                <a:cxn ang="0">
                  <a:pos x="0" y="1255"/>
                </a:cxn>
                <a:cxn ang="0">
                  <a:pos x="2305" y="1920"/>
                </a:cxn>
                <a:cxn ang="0">
                  <a:pos x="4704" y="1219"/>
                </a:cxn>
                <a:cxn ang="0">
                  <a:pos x="3597" y="1219"/>
                </a:cxn>
              </a:cxnLst>
              <a:rect l="0" t="0" r="r" b="b"/>
              <a:pathLst>
                <a:path w="4705" h="1921">
                  <a:moveTo>
                    <a:pt x="3597" y="1219"/>
                  </a:moveTo>
                  <a:lnTo>
                    <a:pt x="3597" y="0"/>
                  </a:lnTo>
                  <a:lnTo>
                    <a:pt x="1107" y="0"/>
                  </a:lnTo>
                  <a:lnTo>
                    <a:pt x="1107" y="1255"/>
                  </a:lnTo>
                  <a:lnTo>
                    <a:pt x="0" y="1255"/>
                  </a:lnTo>
                  <a:lnTo>
                    <a:pt x="2305" y="1920"/>
                  </a:lnTo>
                  <a:lnTo>
                    <a:pt x="4704" y="1219"/>
                  </a:lnTo>
                  <a:lnTo>
                    <a:pt x="3597" y="1219"/>
                  </a:lnTo>
                </a:path>
              </a:pathLst>
            </a:custGeom>
            <a:solidFill>
              <a:schemeClr val="bg2">
                <a:lumMod val="75000"/>
              </a:schemeClr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07763" dir="2700000" algn="ctr" rotWithShape="0">
                <a:schemeClr val="tx1"/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281605" name="Rectangle 5"/>
            <p:cNvSpPr>
              <a:spLocks noChangeArrowheads="1"/>
            </p:cNvSpPr>
            <p:nvPr/>
          </p:nvSpPr>
          <p:spPr bwMode="auto">
            <a:xfrm>
              <a:off x="1905" y="225"/>
              <a:ext cx="1950" cy="12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/>
              <a:r>
                <a:rPr lang="tr-TR" sz="4000" dirty="0">
                  <a:solidFill>
                    <a:srgbClr val="FC0128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</a:rPr>
                <a:t>Östrojen </a:t>
              </a:r>
            </a:p>
            <a:p>
              <a:pPr algn="ctr"/>
              <a:r>
                <a:rPr lang="tr-TR" sz="4000" dirty="0">
                  <a:solidFill>
                    <a:srgbClr val="FC0128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</a:rPr>
                <a:t>Progesteron</a:t>
              </a:r>
            </a:p>
            <a:p>
              <a:pPr algn="ctr"/>
              <a:r>
                <a:rPr lang="tr-TR" sz="4000" dirty="0">
                  <a:solidFill>
                    <a:srgbClr val="FC0128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omic Sans MS" pitchFamily="66" charset="0"/>
                </a:rPr>
                <a:t>?</a:t>
              </a:r>
            </a:p>
          </p:txBody>
        </p:sp>
      </p:grpSp>
      <p:sp>
        <p:nvSpPr>
          <p:cNvPr id="281606" name="Rectangle 6"/>
          <p:cNvSpPr>
            <a:spLocks noChangeArrowheads="1"/>
          </p:cNvSpPr>
          <p:nvPr/>
        </p:nvSpPr>
        <p:spPr bwMode="auto">
          <a:xfrm>
            <a:off x="1771650" y="3133725"/>
            <a:ext cx="587375" cy="8207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tr-TR" sz="480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</a:t>
            </a:r>
          </a:p>
        </p:txBody>
      </p:sp>
      <p:sp>
        <p:nvSpPr>
          <p:cNvPr id="281608" name="AutoShape 8"/>
          <p:cNvSpPr>
            <a:spLocks noChangeArrowheads="1"/>
          </p:cNvSpPr>
          <p:nvPr/>
        </p:nvSpPr>
        <p:spPr bwMode="auto">
          <a:xfrm>
            <a:off x="228600" y="4343400"/>
            <a:ext cx="3684588" cy="1284288"/>
          </a:xfrm>
          <a:prstGeom prst="roundRect">
            <a:avLst>
              <a:gd name="adj" fmla="val 12495"/>
            </a:avLst>
          </a:prstGeom>
          <a:solidFill>
            <a:schemeClr val="bg2">
              <a:lumMod val="75000"/>
            </a:schemeClr>
          </a:solidFill>
          <a:ln w="12700">
            <a:solidFill>
              <a:schemeClr val="bg2">
                <a:lumMod val="20000"/>
                <a:lumOff val="80000"/>
              </a:schemeClr>
            </a:solidFill>
            <a:round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tr-TR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- Kanama uzun süreli</a:t>
            </a:r>
          </a:p>
          <a:p>
            <a:r>
              <a:rPr lang="tr-TR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- Endometrium atrofik</a:t>
            </a:r>
          </a:p>
          <a:p>
            <a:r>
              <a:rPr lang="tr-TR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- Küretaj materyeli az</a:t>
            </a:r>
          </a:p>
        </p:txBody>
      </p:sp>
      <p:sp>
        <p:nvSpPr>
          <p:cNvPr id="281607" name="Rectangle 7"/>
          <p:cNvSpPr>
            <a:spLocks noChangeArrowheads="1"/>
          </p:cNvSpPr>
          <p:nvPr/>
        </p:nvSpPr>
        <p:spPr bwMode="auto">
          <a:xfrm>
            <a:off x="6788150" y="3133725"/>
            <a:ext cx="587375" cy="8207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tr-TR" sz="480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</a:t>
            </a:r>
          </a:p>
        </p:txBody>
      </p:sp>
      <p:sp>
        <p:nvSpPr>
          <p:cNvPr id="281609" name="AutoShape 9"/>
          <p:cNvSpPr>
            <a:spLocks noChangeArrowheads="1"/>
          </p:cNvSpPr>
          <p:nvPr/>
        </p:nvSpPr>
        <p:spPr bwMode="auto">
          <a:xfrm>
            <a:off x="4572000" y="4343400"/>
            <a:ext cx="4305300" cy="1284288"/>
          </a:xfrm>
          <a:prstGeom prst="roundRect">
            <a:avLst>
              <a:gd name="adj" fmla="val 12495"/>
            </a:avLst>
          </a:prstGeom>
          <a:solidFill>
            <a:schemeClr val="bg2">
              <a:lumMod val="75000"/>
            </a:schemeClr>
          </a:solidFill>
          <a:ln w="12700">
            <a:solidFill>
              <a:schemeClr val="bg2">
                <a:lumMod val="20000"/>
                <a:lumOff val="80000"/>
              </a:schemeClr>
            </a:solidFill>
            <a:round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tr-TR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- Kanama kısa süreli</a:t>
            </a:r>
          </a:p>
          <a:p>
            <a:r>
              <a:rPr lang="tr-TR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- Endometrium proliferatif</a:t>
            </a:r>
          </a:p>
          <a:p>
            <a:r>
              <a:rPr lang="tr-TR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- Küretaj materyeli bol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28600" y="6175306"/>
            <a:ext cx="8289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en-US" sz="1600" b="0" i="1" dirty="0" err="1">
                <a:solidFill>
                  <a:srgbClr val="FFFFFF"/>
                </a:solidFill>
                <a:latin typeface="+mj-lt"/>
                <a:ea typeface="Times New Roman" panose="02020603050405020304" pitchFamily="18" charset="0"/>
                <a:cs typeface="AdvT118"/>
              </a:rPr>
              <a:t>Şahmay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 S.:</a:t>
            </a:r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Jinekolojide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 </a:t>
            </a:r>
            <a:r>
              <a:rPr lang="en-US" sz="1600" b="0" i="1" dirty="0" err="1">
                <a:solidFill>
                  <a:srgbClr val="FFFFFF"/>
                </a:solidFill>
                <a:latin typeface="+mj-lt"/>
                <a:ea typeface="Times New Roman" panose="02020603050405020304" pitchFamily="18" charset="0"/>
                <a:cs typeface="AdvT118"/>
              </a:rPr>
              <a:t>kullanılan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 </a:t>
            </a:r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Östrojen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 </a:t>
            </a:r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ve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 </a:t>
            </a:r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Progestinler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. </a:t>
            </a:r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Türkiye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 </a:t>
            </a:r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Klinikleri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 5;1, 2012 (</a:t>
            </a:r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Özel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 </a:t>
            </a:r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Sayı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; </a:t>
            </a:r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Editör:Sezai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 </a:t>
            </a:r>
            <a:r>
              <a:rPr lang="en-US" sz="1600" b="0" i="1" dirty="0" err="1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Şahmay</a:t>
            </a:r>
            <a:r>
              <a:rPr lang="en-US" sz="1600" b="0" i="1" dirty="0">
                <a:solidFill>
                  <a:srgbClr val="FFFF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dvT118"/>
              </a:rPr>
              <a:t>)</a:t>
            </a:r>
            <a:endParaRPr lang="tr-TR" sz="1600" b="0" i="1" dirty="0">
              <a:solidFill>
                <a:srgbClr val="FFFFFF"/>
              </a:solidFill>
              <a:latin typeface="Tms Rmn"/>
              <a:ea typeface="Times New Roman" panose="02020603050405020304" pitchFamily="18" charset="0"/>
              <a:cs typeface="AdvT118"/>
            </a:endParaRPr>
          </a:p>
        </p:txBody>
      </p:sp>
    </p:spTree>
    <p:extLst>
      <p:ext uri="{BB962C8B-B14F-4D97-AF65-F5344CB8AC3E}">
        <p14:creationId xmlns:p14="http://schemas.microsoft.com/office/powerpoint/2010/main" val="171580201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81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281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08" grpId="0" animBg="1"/>
      <p:bldP spid="28160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o Yer Tutucusu 2"/>
          <p:cNvSpPr>
            <a:spLocks noGrp="1"/>
          </p:cNvSpPr>
          <p:nvPr>
            <p:ph type="tbl" idx="1"/>
          </p:nvPr>
        </p:nvSpPr>
        <p:spPr/>
      </p:sp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292" y="1001020"/>
            <a:ext cx="7977416" cy="5088272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" name="Metin kutusu 5"/>
          <p:cNvSpPr txBox="1"/>
          <p:nvPr/>
        </p:nvSpPr>
        <p:spPr>
          <a:xfrm>
            <a:off x="251520" y="6284778"/>
            <a:ext cx="5861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0" i="1" dirty="0" err="1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Fraser</a:t>
            </a:r>
            <a:r>
              <a:rPr lang="tr-TR" sz="1600" b="0" i="1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et al.:</a:t>
            </a:r>
            <a:r>
              <a:rPr lang="tr-TR" sz="1600" b="0" i="1" dirty="0" err="1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Eur</a:t>
            </a:r>
            <a:r>
              <a:rPr lang="tr-TR" sz="1600" b="0" i="1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J </a:t>
            </a:r>
            <a:r>
              <a:rPr lang="tr-TR" sz="1600" b="0" i="1" dirty="0" err="1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Contraception</a:t>
            </a:r>
            <a:r>
              <a:rPr lang="tr-TR" sz="1600" b="0" i="1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r-TR" sz="1600" b="0" i="1" dirty="0" err="1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Rep</a:t>
            </a:r>
            <a:r>
              <a:rPr lang="tr-TR" sz="1600" b="0" i="1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r-TR" sz="1600" b="0" i="1" dirty="0" err="1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Health</a:t>
            </a:r>
            <a:r>
              <a:rPr lang="en-US" sz="1600" b="0" i="1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tr-TR" sz="1600" b="0" i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en-US" sz="1600" b="0" i="1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r>
              <a:rPr lang="tr-TR" sz="1600" b="0" i="1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en-US" sz="1600" b="0" i="1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tr-TR" sz="1600" b="0" i="1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r>
              <a:rPr lang="en-US" sz="1600" b="0" i="1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8, </a:t>
            </a:r>
            <a:r>
              <a:rPr lang="en-US" sz="1600" b="0" i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2011</a:t>
            </a:r>
            <a:endParaRPr lang="tr-TR" sz="1600" i="1" dirty="0">
              <a:solidFill>
                <a:srgbClr val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Unvan 1"/>
          <p:cNvSpPr>
            <a:spLocks noGrp="1"/>
          </p:cNvSpPr>
          <p:nvPr>
            <p:ph type="title"/>
          </p:nvPr>
        </p:nvSpPr>
        <p:spPr>
          <a:xfrm>
            <a:off x="990600" y="332656"/>
            <a:ext cx="7162800" cy="587152"/>
          </a:xfrm>
        </p:spPr>
        <p:txBody>
          <a:bodyPr/>
          <a:lstStyle/>
          <a:p>
            <a:r>
              <a:rPr lang="tr-TR" dirty="0" err="1" smtClean="0"/>
              <a:t>AMK’da</a:t>
            </a:r>
            <a:r>
              <a:rPr lang="tr-TR" dirty="0" smtClean="0"/>
              <a:t> ÖV/</a:t>
            </a:r>
            <a:r>
              <a:rPr lang="tr-TR" dirty="0" err="1" smtClean="0"/>
              <a:t>dienogest</a:t>
            </a:r>
            <a:r>
              <a:rPr lang="tr-TR" dirty="0" smtClean="0"/>
              <a:t> etkisi</a:t>
            </a:r>
            <a:endParaRPr lang="tr-TR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40" y="3338990"/>
            <a:ext cx="3540282" cy="2655211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88008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2889250"/>
            <a:ext cx="7585075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368300"/>
            <a:ext cx="755967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0825" y="6308725"/>
            <a:ext cx="3851275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1" u="none" strike="noStrike" kern="1200" cap="none" spc="0" normalizeH="0" baseline="0" noProof="0" dirty="0">
                <a:ln>
                  <a:noFill/>
                </a:ln>
                <a:solidFill>
                  <a:srgbClr val="919191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itchFamily="66" charset="0"/>
                <a:ea typeface="+mn-ea"/>
                <a:cs typeface="Arial" panose="020B0604020202020204" pitchFamily="34" charset="0"/>
              </a:rPr>
              <a:t>Sahmay S.:Gynaecol Forum 16:14, 2011</a:t>
            </a:r>
          </a:p>
        </p:txBody>
      </p:sp>
    </p:spTree>
    <p:extLst>
      <p:ext uri="{BB962C8B-B14F-4D97-AF65-F5344CB8AC3E}">
        <p14:creationId xmlns:p14="http://schemas.microsoft.com/office/powerpoint/2010/main" val="35990849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036" y="257156"/>
            <a:ext cx="7581928" cy="1000132"/>
          </a:xfrm>
        </p:spPr>
        <p:txBody>
          <a:bodyPr/>
          <a:lstStyle/>
          <a:p>
            <a:r>
              <a:rPr lang="tr-TR" sz="2800" b="0" dirty="0" smtClean="0">
                <a:solidFill>
                  <a:srgbClr val="FFC000"/>
                </a:solidFill>
                <a:latin typeface="Comic Sans MS" pitchFamily="66" charset="0"/>
              </a:rPr>
              <a:t>AUK tedavisinde LNG-IUS uygulanması maliyet açısından cerrahiden daha ucuzdur</a:t>
            </a:r>
            <a:endParaRPr lang="en-US" sz="2800" b="0" dirty="0">
              <a:solidFill>
                <a:srgbClr val="FFC000"/>
              </a:solidFill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chart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3" y="1357298"/>
            <a:ext cx="4900645" cy="3065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7294" y="4152904"/>
            <a:ext cx="3786178" cy="2405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42876" y="6357958"/>
            <a:ext cx="5072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sz="1600" b="0" i="1" dirty="0" smtClean="0">
                <a:solidFill>
                  <a:srgbClr val="FFFFFF"/>
                </a:solidFill>
                <a:latin typeface="Comic Sans MS" pitchFamily="66" charset="0"/>
              </a:rPr>
              <a:t>Hurskainen</a:t>
            </a:r>
            <a:r>
              <a:rPr lang="tr-TR" sz="1600" b="0" i="1" dirty="0" smtClean="0">
                <a:solidFill>
                  <a:srgbClr val="FFFFFF"/>
                </a:solidFill>
                <a:latin typeface="Comic Sans MS" pitchFamily="66" charset="0"/>
              </a:rPr>
              <a:t> R et al.: </a:t>
            </a:r>
            <a:r>
              <a:rPr lang="en-US" sz="1600" b="0" i="1" dirty="0" smtClean="0">
                <a:solidFill>
                  <a:srgbClr val="FFFFFF"/>
                </a:solidFill>
                <a:latin typeface="Comic Sans MS" pitchFamily="66" charset="0"/>
              </a:rPr>
              <a:t>JAMA.</a:t>
            </a:r>
            <a:r>
              <a:rPr lang="tr-TR" sz="1600" b="0" i="1" dirty="0" smtClean="0">
                <a:solidFill>
                  <a:srgbClr val="FFFFFF"/>
                </a:solidFill>
                <a:latin typeface="Comic Sans MS" pitchFamily="66" charset="0"/>
              </a:rPr>
              <a:t> </a:t>
            </a:r>
            <a:r>
              <a:rPr lang="en-US" sz="1600" b="0" i="1" dirty="0" smtClean="0">
                <a:solidFill>
                  <a:srgbClr val="FFFFFF"/>
                </a:solidFill>
                <a:latin typeface="Comic Sans MS" pitchFamily="66" charset="0"/>
              </a:rPr>
              <a:t>291:1456</a:t>
            </a:r>
            <a:r>
              <a:rPr lang="tr-TR" sz="1600" b="0" i="1" dirty="0" smtClean="0">
                <a:solidFill>
                  <a:srgbClr val="FFFFFF"/>
                </a:solidFill>
                <a:latin typeface="Comic Sans MS" pitchFamily="66" charset="0"/>
              </a:rPr>
              <a:t>, 2004</a:t>
            </a:r>
            <a:endParaRPr lang="en-US" sz="1600" b="0" i="1" dirty="0">
              <a:solidFill>
                <a:srgbClr val="FFFFFF"/>
              </a:solidFill>
              <a:latin typeface="Comic Sans MS" pitchFamily="66" charset="0"/>
            </a:endParaRPr>
          </a:p>
        </p:txBody>
      </p:sp>
      <p:graphicFrame>
        <p:nvGraphicFramePr>
          <p:cNvPr id="7" name="Chart Placeholder 4"/>
          <p:cNvGraphicFramePr>
            <a:graphicFrameLocks/>
          </p:cNvGraphicFramePr>
          <p:nvPr/>
        </p:nvGraphicFramePr>
        <p:xfrm>
          <a:off x="5295904" y="1438264"/>
          <a:ext cx="3257568" cy="2805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43676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404813"/>
            <a:ext cx="7162800" cy="1143000"/>
          </a:xfrm>
        </p:spPr>
        <p:txBody>
          <a:bodyPr/>
          <a:lstStyle/>
          <a:p>
            <a:r>
              <a:rPr lang="tr-TR" sz="3200" dirty="0">
                <a:latin typeface="Comic Sans MS" pitchFamily="66" charset="0"/>
              </a:rPr>
              <a:t>Antifibrinolitik ajanların luteal faz progestogen ile karşılaştırılması</a:t>
            </a:r>
            <a:endParaRPr lang="en-US" sz="3200" dirty="0">
              <a:latin typeface="Comic Sans MS" pitchFamily="66" charset="0"/>
            </a:endParaRPr>
          </a:p>
        </p:txBody>
      </p:sp>
      <p:sp>
        <p:nvSpPr>
          <p:cNvPr id="380932" name="Text Box 4"/>
          <p:cNvSpPr txBox="1">
            <a:spLocks noChangeArrowheads="1"/>
          </p:cNvSpPr>
          <p:nvPr/>
        </p:nvSpPr>
        <p:spPr bwMode="auto">
          <a:xfrm>
            <a:off x="539750" y="1341438"/>
            <a:ext cx="184150" cy="4429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80933" name="Text Box 5"/>
          <p:cNvSpPr txBox="1">
            <a:spLocks noChangeArrowheads="1"/>
          </p:cNvSpPr>
          <p:nvPr/>
        </p:nvSpPr>
        <p:spPr bwMode="auto">
          <a:xfrm>
            <a:off x="468313" y="4508500"/>
            <a:ext cx="3602268" cy="150810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u="sng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Antifibrinolitik avantajlı</a:t>
            </a:r>
          </a:p>
          <a:p>
            <a:r>
              <a:rPr lang="tr-TR" b="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Ortalama kan kaybı</a:t>
            </a:r>
          </a:p>
          <a:p>
            <a:r>
              <a:rPr lang="tr-TR" b="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Ortalama azalma</a:t>
            </a:r>
          </a:p>
          <a:p>
            <a:r>
              <a:rPr lang="tr-TR" b="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Hastada iyileşme</a:t>
            </a:r>
          </a:p>
        </p:txBody>
      </p:sp>
      <p:sp>
        <p:nvSpPr>
          <p:cNvPr id="380934" name="Text Box 6"/>
          <p:cNvSpPr txBox="1">
            <a:spLocks noChangeArrowheads="1"/>
          </p:cNvSpPr>
          <p:nvPr/>
        </p:nvSpPr>
        <p:spPr bwMode="auto">
          <a:xfrm>
            <a:off x="5559425" y="4508500"/>
            <a:ext cx="3257623" cy="8002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u="sng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Progestagenle farksız</a:t>
            </a:r>
          </a:p>
          <a:p>
            <a:r>
              <a:rPr lang="tr-TR" b="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Yan etki</a:t>
            </a:r>
            <a:endParaRPr lang="en-US" b="0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380936" name="Text Box 8"/>
          <p:cNvSpPr txBox="1">
            <a:spLocks noChangeArrowheads="1"/>
          </p:cNvSpPr>
          <p:nvPr/>
        </p:nvSpPr>
        <p:spPr bwMode="auto">
          <a:xfrm>
            <a:off x="158750" y="6332538"/>
            <a:ext cx="6726521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0" dirty="0" err="1">
                <a:solidFill>
                  <a:srgbClr val="FFFFFF"/>
                </a:solidFill>
                <a:effectLst/>
                <a:latin typeface="Comic Sans MS" pitchFamily="66" charset="0"/>
              </a:rPr>
              <a:t>Lethaby</a:t>
            </a:r>
            <a:r>
              <a:rPr lang="en-US" sz="1600" b="0" dirty="0">
                <a:solidFill>
                  <a:srgbClr val="FFFFFF"/>
                </a:solidFill>
                <a:effectLst/>
                <a:latin typeface="Comic Sans MS" pitchFamily="66" charset="0"/>
              </a:rPr>
              <a:t> A, Farquhar C, Cooke I</a:t>
            </a:r>
            <a:r>
              <a:rPr lang="tr-TR" sz="1600" b="0" dirty="0">
                <a:solidFill>
                  <a:srgbClr val="FFFFFF"/>
                </a:solidFill>
                <a:effectLst/>
                <a:latin typeface="Comic Sans MS" pitchFamily="66" charset="0"/>
              </a:rPr>
              <a:t>:</a:t>
            </a:r>
            <a:r>
              <a:rPr lang="en-US" sz="1600" b="0" i="1" dirty="0">
                <a:solidFill>
                  <a:srgbClr val="FFFFFF"/>
                </a:solidFill>
                <a:effectLst/>
                <a:latin typeface="Comic Sans MS" pitchFamily="66" charset="0"/>
              </a:rPr>
              <a:t>The Cochrane Library</a:t>
            </a:r>
            <a:r>
              <a:rPr lang="tr-TR" sz="1600" b="0" i="1" dirty="0">
                <a:solidFill>
                  <a:srgbClr val="FFFFFF"/>
                </a:solidFill>
                <a:effectLst/>
                <a:latin typeface="Comic Sans MS" pitchFamily="66" charset="0"/>
              </a:rPr>
              <a:t> </a:t>
            </a:r>
            <a:r>
              <a:rPr lang="en-US" sz="1600" b="0" dirty="0">
                <a:solidFill>
                  <a:srgbClr val="FFFFFF"/>
                </a:solidFill>
                <a:effectLst/>
                <a:latin typeface="Comic Sans MS" pitchFamily="66" charset="0"/>
              </a:rPr>
              <a:t>2005, Issue 3</a:t>
            </a:r>
          </a:p>
        </p:txBody>
      </p:sp>
      <p:pic>
        <p:nvPicPr>
          <p:cNvPr id="380937" name="Picture 9" descr="T-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1775" y="1557338"/>
            <a:ext cx="8680450" cy="27987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07400702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404813"/>
            <a:ext cx="7162800" cy="1143000"/>
          </a:xfrm>
        </p:spPr>
        <p:txBody>
          <a:bodyPr/>
          <a:lstStyle/>
          <a:p>
            <a:r>
              <a:rPr lang="tr-TR" sz="3200" dirty="0">
                <a:latin typeface="Comic Sans MS" pitchFamily="66" charset="0"/>
              </a:rPr>
              <a:t>Antifibrinolitik ajanların NSAID ile karşılaştırılması</a:t>
            </a:r>
            <a:endParaRPr lang="en-US" sz="3200" dirty="0">
              <a:latin typeface="Comic Sans MS" pitchFamily="66" charset="0"/>
            </a:endParaRPr>
          </a:p>
        </p:txBody>
      </p:sp>
      <p:sp>
        <p:nvSpPr>
          <p:cNvPr id="382980" name="Text Box 4"/>
          <p:cNvSpPr txBox="1">
            <a:spLocks noChangeArrowheads="1"/>
          </p:cNvSpPr>
          <p:nvPr/>
        </p:nvSpPr>
        <p:spPr bwMode="auto">
          <a:xfrm>
            <a:off x="539750" y="1341438"/>
            <a:ext cx="184150" cy="4429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82981" name="Text Box 5"/>
          <p:cNvSpPr txBox="1">
            <a:spLocks noChangeArrowheads="1"/>
          </p:cNvSpPr>
          <p:nvPr/>
        </p:nvSpPr>
        <p:spPr bwMode="auto">
          <a:xfrm>
            <a:off x="468313" y="4292600"/>
            <a:ext cx="3602268" cy="186204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u="sng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Antifibrinolitik avantajlı</a:t>
            </a:r>
          </a:p>
          <a:p>
            <a:r>
              <a:rPr lang="tr-TR" b="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Ortalama kan kaybı</a:t>
            </a:r>
          </a:p>
          <a:p>
            <a:r>
              <a:rPr lang="tr-TR" b="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Ortalama azalma</a:t>
            </a:r>
          </a:p>
          <a:p>
            <a:r>
              <a:rPr lang="tr-TR" b="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Hastada iyileşme</a:t>
            </a:r>
          </a:p>
          <a:p>
            <a:r>
              <a:rPr lang="tr-TR" b="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Pet sayısında azalma</a:t>
            </a:r>
          </a:p>
        </p:txBody>
      </p:sp>
      <p:sp>
        <p:nvSpPr>
          <p:cNvPr id="382982" name="Text Box 6"/>
          <p:cNvSpPr txBox="1">
            <a:spLocks noChangeArrowheads="1"/>
          </p:cNvSpPr>
          <p:nvPr/>
        </p:nvSpPr>
        <p:spPr bwMode="auto">
          <a:xfrm>
            <a:off x="5559425" y="4292600"/>
            <a:ext cx="2807179" cy="11541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u="sng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NSAID ile farksız</a:t>
            </a:r>
          </a:p>
          <a:p>
            <a:r>
              <a:rPr lang="tr-TR" b="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Ortalama süre</a:t>
            </a:r>
          </a:p>
          <a:p>
            <a:r>
              <a:rPr lang="tr-TR" b="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Yan etki</a:t>
            </a:r>
            <a:endParaRPr lang="en-US" b="0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382984" name="Text Box 8"/>
          <p:cNvSpPr txBox="1">
            <a:spLocks noChangeArrowheads="1"/>
          </p:cNvSpPr>
          <p:nvPr/>
        </p:nvSpPr>
        <p:spPr bwMode="auto">
          <a:xfrm>
            <a:off x="158750" y="6332538"/>
            <a:ext cx="6726521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0" dirty="0" err="1">
                <a:solidFill>
                  <a:srgbClr val="FFFFFF"/>
                </a:solidFill>
                <a:effectLst/>
                <a:latin typeface="Comic Sans MS" pitchFamily="66" charset="0"/>
              </a:rPr>
              <a:t>Lethaby</a:t>
            </a:r>
            <a:r>
              <a:rPr lang="en-US" sz="1600" b="0" dirty="0">
                <a:solidFill>
                  <a:srgbClr val="FFFFFF"/>
                </a:solidFill>
                <a:effectLst/>
                <a:latin typeface="Comic Sans MS" pitchFamily="66" charset="0"/>
              </a:rPr>
              <a:t> A, Farquhar C, Cooke I</a:t>
            </a:r>
            <a:r>
              <a:rPr lang="tr-TR" sz="1600" b="0" dirty="0">
                <a:solidFill>
                  <a:srgbClr val="FFFFFF"/>
                </a:solidFill>
                <a:effectLst/>
                <a:latin typeface="Comic Sans MS" pitchFamily="66" charset="0"/>
              </a:rPr>
              <a:t>:</a:t>
            </a:r>
            <a:r>
              <a:rPr lang="en-US" sz="1600" b="0" i="1" dirty="0">
                <a:solidFill>
                  <a:srgbClr val="FFFFFF"/>
                </a:solidFill>
                <a:effectLst/>
                <a:latin typeface="Comic Sans MS" pitchFamily="66" charset="0"/>
              </a:rPr>
              <a:t>The Cochrane Library</a:t>
            </a:r>
            <a:r>
              <a:rPr lang="tr-TR" sz="1600" b="0" i="1" dirty="0">
                <a:solidFill>
                  <a:srgbClr val="FFFFFF"/>
                </a:solidFill>
                <a:effectLst/>
                <a:latin typeface="Comic Sans MS" pitchFamily="66" charset="0"/>
              </a:rPr>
              <a:t> </a:t>
            </a:r>
            <a:r>
              <a:rPr lang="en-US" sz="1600" b="0" dirty="0">
                <a:solidFill>
                  <a:srgbClr val="FFFFFF"/>
                </a:solidFill>
                <a:effectLst/>
                <a:latin typeface="Comic Sans MS" pitchFamily="66" charset="0"/>
              </a:rPr>
              <a:t>2005, Issue 3</a:t>
            </a:r>
          </a:p>
        </p:txBody>
      </p:sp>
      <p:pic>
        <p:nvPicPr>
          <p:cNvPr id="382985" name="Picture 9" descr="T-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225" y="1484313"/>
            <a:ext cx="8337550" cy="26304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77663295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499" y="3473624"/>
            <a:ext cx="4512501" cy="338437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3" y="3470586"/>
            <a:ext cx="4532647" cy="338437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7575"/>
            <a:ext cx="5112568" cy="341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4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484784"/>
            <a:ext cx="4925101" cy="3693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127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4" y="1"/>
            <a:ext cx="4148149" cy="3212976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-12213"/>
            <a:ext cx="4211960" cy="3158970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725630"/>
            <a:ext cx="4225491" cy="3132370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117" y="3725630"/>
            <a:ext cx="4194469" cy="3145852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231" y="1624717"/>
            <a:ext cx="4619891" cy="3464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87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86916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736" y="4418780"/>
            <a:ext cx="2376264" cy="189236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27147"/>
            <a:ext cx="2448272" cy="18002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841" y="3938292"/>
            <a:ext cx="2562325" cy="2898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47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şağı Ok 17"/>
          <p:cNvSpPr/>
          <p:nvPr/>
        </p:nvSpPr>
        <p:spPr bwMode="auto">
          <a:xfrm>
            <a:off x="5197922" y="1542825"/>
            <a:ext cx="648072" cy="1821069"/>
          </a:xfrm>
          <a:prstGeom prst="downArrow">
            <a:avLst/>
          </a:prstGeom>
          <a:solidFill>
            <a:schemeClr val="bg2">
              <a:lumMod val="60000"/>
              <a:lumOff val="40000"/>
            </a:scheme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2300" b="1" i="0" u="none" strike="noStrike" kern="1200" cap="none" spc="0" normalizeH="0" baseline="0" noProof="0" smtClean="0">
              <a:ln>
                <a:noFill/>
              </a:ln>
              <a:solidFill>
                <a:srgbClr val="9234D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539552" y="3437159"/>
            <a:ext cx="3888432" cy="244827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PALM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=Organik etkenler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P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olip (AUB-P)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A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denomyosis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(AUB-A)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L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eiomyoma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(AUB-L)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Submukozal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Myoma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(AUB-L</a:t>
            </a:r>
            <a:r>
              <a:rPr kumimoji="0" lang="tr-TR" sz="16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SM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Diğer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Myomlar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(AUB-L</a:t>
            </a:r>
            <a:r>
              <a:rPr kumimoji="0" lang="tr-TR" sz="16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alignite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veya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Hiperplazi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(AUB-M)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16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" name="Aşağı Ok 6"/>
          <p:cNvSpPr/>
          <p:nvPr/>
        </p:nvSpPr>
        <p:spPr bwMode="auto">
          <a:xfrm>
            <a:off x="3318787" y="1484784"/>
            <a:ext cx="648072" cy="1851366"/>
          </a:xfrm>
          <a:prstGeom prst="downArrow">
            <a:avLst/>
          </a:prstGeom>
          <a:solidFill>
            <a:schemeClr val="bg2">
              <a:lumMod val="60000"/>
              <a:lumOff val="40000"/>
            </a:scheme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r-TR" sz="2300" b="1" i="0" u="none" strike="noStrike" kern="1200" cap="none" spc="0" normalizeH="0" baseline="0" noProof="0" smtClean="0">
              <a:ln>
                <a:noFill/>
              </a:ln>
              <a:solidFill>
                <a:srgbClr val="9234D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608272"/>
            <a:ext cx="1656184" cy="1316672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6768752" cy="1237912"/>
          </a:xfrm>
          <a:solidFill>
            <a:schemeClr val="bg2">
              <a:lumMod val="60000"/>
              <a:lumOff val="40000"/>
            </a:schemeClr>
          </a:solidFill>
          <a:ln>
            <a:solidFill>
              <a:srgbClr val="FFFFFF"/>
            </a:solidFill>
          </a:ln>
        </p:spPr>
        <p:txBody>
          <a:bodyPr/>
          <a:lstStyle/>
          <a:p>
            <a:pPr lvl="0">
              <a:lnSpc>
                <a:spcPct val="100000"/>
              </a:lnSpc>
              <a:spcAft>
                <a:spcPts val="800"/>
              </a:spcAft>
            </a:pPr>
            <a:r>
              <a:rPr lang="sv-SE" sz="2800" dirty="0">
                <a:solidFill>
                  <a:srgbClr val="FFFFFF"/>
                </a:solidFill>
                <a:effectLst/>
                <a:latin typeface="Comic Sans MS" panose="030F0702030302020204" pitchFamily="66" charset="0"/>
              </a:rPr>
              <a:t>Anormal Uterin Kanama (</a:t>
            </a:r>
            <a:r>
              <a:rPr lang="sv-SE" sz="2800" dirty="0" smtClean="0">
                <a:solidFill>
                  <a:srgbClr val="FFFFFF"/>
                </a:solidFill>
                <a:effectLst/>
                <a:latin typeface="Comic Sans MS" panose="030F0702030302020204" pitchFamily="66" charset="0"/>
              </a:rPr>
              <a:t>AUB)</a:t>
            </a:r>
            <a:r>
              <a:rPr lang="tr-TR" sz="2800" dirty="0">
                <a:solidFill>
                  <a:srgbClr val="FFFFFF"/>
                </a:solidFill>
                <a:effectLst/>
                <a:latin typeface="Comic Sans MS" panose="030F0702030302020204" pitchFamily="66" charset="0"/>
              </a:rPr>
              <a:t>:</a:t>
            </a:r>
            <a:r>
              <a:rPr lang="tr-TR" sz="2800" dirty="0" smtClean="0">
                <a:solidFill>
                  <a:srgbClr val="FFFFFF"/>
                </a:solidFill>
                <a:effectLst/>
                <a:latin typeface="Comic Sans MS" panose="030F0702030302020204" pitchFamily="66" charset="0"/>
              </a:rPr>
              <a:t/>
            </a:r>
            <a:br>
              <a:rPr lang="tr-TR" sz="2800" dirty="0" smtClean="0">
                <a:solidFill>
                  <a:srgbClr val="FFFFFF"/>
                </a:solidFill>
                <a:effectLst/>
                <a:latin typeface="Comic Sans MS" panose="030F0702030302020204" pitchFamily="66" charset="0"/>
              </a:rPr>
            </a:br>
            <a:r>
              <a:rPr lang="sv-SE" sz="2000" b="0" dirty="0" smtClean="0">
                <a:solidFill>
                  <a:srgbClr val="FFFFFF"/>
                </a:solidFill>
                <a:effectLst/>
                <a:latin typeface="Comic Sans MS" panose="030F0702030302020204" pitchFamily="66" charset="0"/>
              </a:rPr>
              <a:t>Menstrüel </a:t>
            </a:r>
            <a:r>
              <a:rPr lang="sv-SE" sz="2000" b="0" dirty="0">
                <a:solidFill>
                  <a:srgbClr val="FFFFFF"/>
                </a:solidFill>
                <a:effectLst/>
                <a:latin typeface="Comic Sans MS" panose="030F0702030302020204" pitchFamily="66" charset="0"/>
              </a:rPr>
              <a:t>kanamanın Fazlalığı (</a:t>
            </a:r>
            <a:r>
              <a:rPr lang="sv-SE" sz="2000" b="0" dirty="0" smtClean="0">
                <a:solidFill>
                  <a:srgbClr val="FFFFFF"/>
                </a:solidFill>
                <a:effectLst/>
                <a:latin typeface="Comic Sans MS" panose="030F0702030302020204" pitchFamily="66" charset="0"/>
              </a:rPr>
              <a:t>AUB/HMB)</a:t>
            </a:r>
            <a:r>
              <a:rPr lang="tr-TR" sz="2000" b="0" dirty="0" smtClean="0">
                <a:solidFill>
                  <a:srgbClr val="FFFFFF"/>
                </a:solidFill>
                <a:effectLst/>
                <a:latin typeface="Comic Sans MS" panose="030F0702030302020204" pitchFamily="66" charset="0"/>
              </a:rPr>
              <a:t>=</a:t>
            </a:r>
            <a:r>
              <a:rPr lang="tr-TR" sz="2000" b="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Menoraji</a:t>
            </a:r>
            <a:r>
              <a:rPr lang="tr-TR" sz="2000" b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/>
            </a:r>
            <a:br>
              <a:rPr lang="tr-TR" sz="2000" b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sv-SE" sz="2000" b="0" dirty="0" smtClean="0">
                <a:solidFill>
                  <a:srgbClr val="FFFFFF"/>
                </a:solidFill>
                <a:effectLst/>
                <a:latin typeface="Comic Sans MS" panose="030F0702030302020204" pitchFamily="66" charset="0"/>
              </a:rPr>
              <a:t>İntermenstrüel </a:t>
            </a:r>
            <a:r>
              <a:rPr lang="sv-SE" sz="2000" b="0" dirty="0">
                <a:solidFill>
                  <a:srgbClr val="FFFFFF"/>
                </a:solidFill>
                <a:effectLst/>
                <a:latin typeface="Comic Sans MS" panose="030F0702030302020204" pitchFamily="66" charset="0"/>
              </a:rPr>
              <a:t>kanama (AUB/IMB</a:t>
            </a:r>
            <a:r>
              <a:rPr lang="sv-SE" sz="2000" b="0" dirty="0" smtClean="0">
                <a:solidFill>
                  <a:srgbClr val="FFFFFF"/>
                </a:solidFill>
                <a:effectLst/>
                <a:latin typeface="Comic Sans MS" panose="030F0702030302020204" pitchFamily="66" charset="0"/>
              </a:rPr>
              <a:t>)</a:t>
            </a:r>
            <a:r>
              <a:rPr lang="tr-TR" sz="2000" b="0" dirty="0" smtClean="0">
                <a:solidFill>
                  <a:srgbClr val="FFFFFF"/>
                </a:solidFill>
                <a:effectLst/>
                <a:latin typeface="Comic Sans MS" panose="030F0702030302020204" pitchFamily="66" charset="0"/>
              </a:rPr>
              <a:t>=</a:t>
            </a:r>
            <a:r>
              <a:rPr lang="tr-TR" sz="2000" b="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Metroraji</a:t>
            </a:r>
            <a:endParaRPr lang="tr-TR" sz="2000" b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7260" y="596582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Munro MG, Critchley HOD, Broder MS, Fraser IS, 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:FIGO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classification system </a:t>
            </a:r>
            <a:endParaRPr kumimoji="0" lang="tr-TR" sz="1600" b="0" i="1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PALM-COEIN) 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for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causes of abnormal uterine bleeding </a:t>
            </a:r>
            <a:r>
              <a:rPr kumimoji="0" lang="tr-TR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in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nongravid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women of </a:t>
            </a:r>
            <a:endParaRPr kumimoji="0" lang="tr-TR" sz="1600" b="0" i="1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reproductive age</a:t>
            </a:r>
            <a:r>
              <a:rPr kumimoji="0" lang="tr-TR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6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Int</a:t>
            </a:r>
            <a:r>
              <a:rPr kumimoji="0" lang="tr-TR" sz="1600" b="0" i="1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J</a:t>
            </a:r>
            <a:r>
              <a:rPr kumimoji="0" lang="tr-TR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6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Gynecol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6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Obstet</a:t>
            </a:r>
            <a:r>
              <a:rPr kumimoji="0" lang="tr-TR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2011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, </a:t>
            </a:r>
            <a:r>
              <a:rPr kumimoji="0" lang="en-US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113:3–13</a:t>
            </a:r>
            <a:endParaRPr kumimoji="0" lang="tr-TR" sz="16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4716016" y="3573016"/>
            <a:ext cx="3456384" cy="2160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COEIN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=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Nonorganik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Nedenler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C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oagülopati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(AUB-C)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vulatuar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Disfonksiyon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(AUB-O)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E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ndometrial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(AUB-E)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atrojenik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(AUB-I)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N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on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klasifiye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(AUB-N)</a:t>
            </a:r>
            <a:endParaRPr kumimoji="0" lang="tr-TR" sz="16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uLnTx/>
              <a:uFillTx/>
              <a:ea typeface="+mn-ea"/>
              <a:cs typeface="+mn-cs"/>
            </a:endParaRPr>
          </a:p>
        </p:txBody>
      </p:sp>
      <p:pic>
        <p:nvPicPr>
          <p:cNvPr id="17" name="Resim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633440"/>
            <a:ext cx="1656184" cy="1291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17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" y="2682"/>
            <a:ext cx="9144000" cy="6858000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465863" y="5517232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Görülebilir,</a:t>
            </a:r>
            <a:r>
              <a:rPr lang="tr-TR" sz="2400" b="0" dirty="0" smtClean="0">
                <a:solidFill>
                  <a:srgbClr val="FFC000"/>
                </a:solidFill>
                <a:latin typeface="+mj-lt"/>
              </a:rPr>
              <a:t> fakat kanama nedeni olmayabilir.</a:t>
            </a:r>
            <a:endParaRPr lang="tr-TR" sz="2400" b="0" dirty="0">
              <a:solidFill>
                <a:srgbClr val="FFC000"/>
              </a:solidFill>
              <a:latin typeface="+mj-lt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772234" y="5505295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Görülemez, </a:t>
            </a:r>
            <a:r>
              <a:rPr lang="tr-TR" sz="2400" b="0" dirty="0" smtClean="0">
                <a:solidFill>
                  <a:srgbClr val="FFC000"/>
                </a:solidFill>
                <a:latin typeface="+mj-lt"/>
              </a:rPr>
              <a:t>fakat kanama nedeni olabilir.</a:t>
            </a:r>
            <a:endParaRPr lang="tr-TR" sz="2400" b="0" dirty="0">
              <a:solidFill>
                <a:srgbClr val="FFC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301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6" y="-11254"/>
            <a:ext cx="9144000" cy="6858000"/>
          </a:xfrm>
          <a:prstGeom prst="rect">
            <a:avLst/>
          </a:prstGeom>
        </p:spPr>
      </p:pic>
      <p:cxnSp>
        <p:nvCxnSpPr>
          <p:cNvPr id="5" name="Düz Bağlayıcı 4"/>
          <p:cNvCxnSpPr/>
          <p:nvPr/>
        </p:nvCxnSpPr>
        <p:spPr bwMode="auto">
          <a:xfrm>
            <a:off x="179512" y="1340768"/>
            <a:ext cx="4824536" cy="5256584"/>
          </a:xfrm>
          <a:prstGeom prst="line">
            <a:avLst/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Düz Bağlayıcı 6"/>
          <p:cNvCxnSpPr/>
          <p:nvPr/>
        </p:nvCxnSpPr>
        <p:spPr bwMode="auto">
          <a:xfrm flipH="1">
            <a:off x="179512" y="1279427"/>
            <a:ext cx="4608512" cy="5328592"/>
          </a:xfrm>
          <a:prstGeom prst="line">
            <a:avLst/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015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Varsayılan Tasarım">
  <a:themeElements>
    <a:clrScheme name="">
      <a:dk1>
        <a:srgbClr val="000000"/>
      </a:dk1>
      <a:lt1>
        <a:srgbClr val="9234DB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C7AEEA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Varsayılan Tasarım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sz="23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sz="23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</a:defRPr>
        </a:defPPr>
      </a:lstStyle>
    </a:lnDef>
  </a:objectDefaults>
  <a:extraClrSchemeLst>
    <a:extraClrScheme>
      <a:clrScheme name="Varsayılan Tasarım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Varsayılan Tasarım">
  <a:themeElements>
    <a:clrScheme name="">
      <a:dk1>
        <a:srgbClr val="000000"/>
      </a:dk1>
      <a:lt1>
        <a:srgbClr val="9234DB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C7AEEA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Varsayılan Tasarım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9900"/>
        </a:solidFill>
        <a:ln w="12700">
          <a:solidFill>
            <a:schemeClr val="accent1"/>
          </a:solidFill>
          <a:round/>
          <a:headEnd/>
          <a:tailEnd/>
        </a:ln>
        <a:effectLst/>
      </a:spPr>
      <a:bodyPr wrap="none" anchor="ctr"/>
      <a:lstStyle>
        <a:defPPr>
          <a:defRPr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sz="23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</a:defRPr>
        </a:defPPr>
      </a:lstStyle>
    </a:lnDef>
  </a:objectDefaults>
  <a:extraClrSchemeLst>
    <a:extraClrScheme>
      <a:clrScheme name="Varsayılan Tasarım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4550</TotalTime>
  <Pages>36</Pages>
  <Words>2460</Words>
  <Application>Microsoft Office PowerPoint</Application>
  <PresentationFormat>Letter Kağıt (8.5x11 inç)</PresentationFormat>
  <Paragraphs>552</Paragraphs>
  <Slides>40</Slides>
  <Notes>27</Notes>
  <HiddenSlides>7</HiddenSlides>
  <MMClips>0</MMClips>
  <ScaleCrop>false</ScaleCrop>
  <HeadingPairs>
    <vt:vector size="8" baseType="variant">
      <vt:variant>
        <vt:lpstr>Kullanılan Yazı Tipleri</vt:lpstr>
      </vt:variant>
      <vt:variant>
        <vt:i4>14</vt:i4>
      </vt:variant>
      <vt:variant>
        <vt:lpstr>Tema</vt:lpstr>
      </vt:variant>
      <vt:variant>
        <vt:i4>2</vt:i4>
      </vt:variant>
      <vt:variant>
        <vt:lpstr>Eklenmiş OLE Hizmet Programları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57" baseType="lpstr">
      <vt:lpstr>ＭＳ Ｐゴシック</vt:lpstr>
      <vt:lpstr>ＭＳ Ｐゴシック</vt:lpstr>
      <vt:lpstr>AdvT118</vt:lpstr>
      <vt:lpstr>Arial</vt:lpstr>
      <vt:lpstr>Calibri</vt:lpstr>
      <vt:lpstr>Comic Sans MS</vt:lpstr>
      <vt:lpstr>Courier New</vt:lpstr>
      <vt:lpstr>Geneva</vt:lpstr>
      <vt:lpstr>MS Mincho</vt:lpstr>
      <vt:lpstr>Tahoma</vt:lpstr>
      <vt:lpstr>Times</vt:lpstr>
      <vt:lpstr>Times New Roman</vt:lpstr>
      <vt:lpstr>Tms Rmn</vt:lpstr>
      <vt:lpstr>Verdana</vt:lpstr>
      <vt:lpstr>Varsayılan Tasarım</vt:lpstr>
      <vt:lpstr>3_Varsayılan Tasarım</vt:lpstr>
      <vt:lpstr>think-cell Slide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Anormal Uterin Kanama (AUB): Menstrüel kanamanın Fazlalığı (AUB/HMB)=Menoraji İntermenstrüel kanama (AUB/IMB)=Metroraji</vt:lpstr>
      <vt:lpstr>PowerPoint Sunusu</vt:lpstr>
      <vt:lpstr>PowerPoint Sunusu</vt:lpstr>
      <vt:lpstr>PowerPoint Sunusu</vt:lpstr>
      <vt:lpstr>PALM – COEIN sınıflaması</vt:lpstr>
      <vt:lpstr>PowerPoint Sunusu</vt:lpstr>
      <vt:lpstr>PowerPoint Sunusu</vt:lpstr>
      <vt:lpstr>FMK (HMB) tedavisi </vt:lpstr>
      <vt:lpstr>AUK’da medikal tedavi önerileri</vt:lpstr>
      <vt:lpstr>Klinikte progestin kullanımı</vt:lpstr>
      <vt:lpstr>Postmenopozal kadınlarda östrojen etkisinde kalmış endometriuma oral progestinlerin etki güçleri</vt:lpstr>
      <vt:lpstr>Dienogest: etki mekanizması</vt:lpstr>
      <vt:lpstr>PowerPoint Sunusu</vt:lpstr>
      <vt:lpstr>Levonorgestrel intrauterin sistem  (LNG-İUS)</vt:lpstr>
      <vt:lpstr>PowerPoint Sunusu</vt:lpstr>
      <vt:lpstr>LNG-IUS ve cerrahi tedavinin karşılaştırılması</vt:lpstr>
      <vt:lpstr>PowerPoint Sunusu</vt:lpstr>
      <vt:lpstr>PowerPoint Sunusu</vt:lpstr>
      <vt:lpstr>AUK’larda GnRHa endikasyonları</vt:lpstr>
      <vt:lpstr>Antifibrinolitikler</vt:lpstr>
      <vt:lpstr>PowerPoint Sunusu</vt:lpstr>
      <vt:lpstr>PowerPoint Sunusu</vt:lpstr>
      <vt:lpstr>Anormal Uterin kanamalarda medikal ve cerrahi tedavinin karşılaştırılması</vt:lpstr>
      <vt:lpstr>Tedavide kullanılan ilaçlar ve etkileri</vt:lpstr>
      <vt:lpstr>PowerPoint Sunusu</vt:lpstr>
      <vt:lpstr>ÖZET</vt:lpstr>
      <vt:lpstr>Progesteronun Östrojen aktivitesine etkisi</vt:lpstr>
      <vt:lpstr>PowerPoint Sunusu</vt:lpstr>
      <vt:lpstr>AMK’da ÖV/dienogest etkisi</vt:lpstr>
      <vt:lpstr>PowerPoint Sunusu</vt:lpstr>
      <vt:lpstr>AUK tedavisinde LNG-IUS uygulanması maliyet açısından cerrahiden daha ucuzdur</vt:lpstr>
      <vt:lpstr>Antifibrinolitik ajanların luteal faz progestogen ile karşılaştırılması</vt:lpstr>
      <vt:lpstr>Antifibrinolitik ajanların NSAID ile karşılaştırılması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DİSFONKSİYONEL KANAMALARDA MEDİKAL TEDAVİ</dc:title>
  <dc:subject>DUB</dc:subject>
  <dc:creator>Prof.Dr.Sezai ŞAHMAY</dc:creator>
  <cp:keywords>DUB</cp:keywords>
  <dc:description>Zeynep-Kamil Toplantısı (11-13 Haziran 1997) için hazırlandı.Eski DUB dosyası yenilendi.</dc:description>
  <cp:lastModifiedBy>Prof.Dr.Sezai Sahmay</cp:lastModifiedBy>
  <cp:revision>298</cp:revision>
  <cp:lastPrinted>1601-01-01T00:00:00Z</cp:lastPrinted>
  <dcterms:created xsi:type="dcterms:W3CDTF">1997-06-07T19:21:06Z</dcterms:created>
  <dcterms:modified xsi:type="dcterms:W3CDTF">2019-01-12T21:33:55Z</dcterms:modified>
  <cp:contentStatus/>
</cp:coreProperties>
</file>