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4" ContentType="video/mp4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324" r:id="rId3"/>
    <p:sldId id="285" r:id="rId4"/>
    <p:sldId id="286" r:id="rId5"/>
    <p:sldId id="411" r:id="rId6"/>
    <p:sldId id="405" r:id="rId7"/>
    <p:sldId id="382" r:id="rId8"/>
    <p:sldId id="407" r:id="rId9"/>
    <p:sldId id="361" r:id="rId10"/>
    <p:sldId id="341" r:id="rId11"/>
    <p:sldId id="413" r:id="rId12"/>
    <p:sldId id="342" r:id="rId13"/>
    <p:sldId id="347" r:id="rId14"/>
    <p:sldId id="410" r:id="rId15"/>
    <p:sldId id="348" r:id="rId16"/>
    <p:sldId id="349" r:id="rId17"/>
    <p:sldId id="351" r:id="rId18"/>
    <p:sldId id="427" r:id="rId19"/>
    <p:sldId id="428" r:id="rId20"/>
    <p:sldId id="352" r:id="rId21"/>
    <p:sldId id="423" r:id="rId22"/>
    <p:sldId id="300" r:id="rId23"/>
    <p:sldId id="429" r:id="rId24"/>
    <p:sldId id="315" r:id="rId25"/>
    <p:sldId id="265" r:id="rId26"/>
    <p:sldId id="421" r:id="rId27"/>
    <p:sldId id="419" r:id="rId28"/>
    <p:sldId id="420" r:id="rId29"/>
    <p:sldId id="431" r:id="rId30"/>
    <p:sldId id="432" r:id="rId31"/>
    <p:sldId id="433" r:id="rId32"/>
    <p:sldId id="430" r:id="rId33"/>
    <p:sldId id="392" r:id="rId3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2"/>
    <a:srgbClr val="DA0013"/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16"/>
    <p:restoredTop sz="94692"/>
  </p:normalViewPr>
  <p:slideViewPr>
    <p:cSldViewPr>
      <p:cViewPr>
        <p:scale>
          <a:sx n="66" d="100"/>
          <a:sy n="66" d="100"/>
        </p:scale>
        <p:origin x="1216" y="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EBA71-8A7F-1041-A658-EDCAF9E9BD24}" type="datetimeFigureOut">
              <a:rPr lang="en-US" smtClean="0"/>
              <a:t>4/18/19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426C9-1072-C24F-BEE5-106CED516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DC2B2-0694-7D41-B7FE-F6E908BA785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997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16561-A9DA-F541-AF10-9D76EF4B9AB1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636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618DD-45D8-0749-B8A6-8163DC9C209F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8037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A60CA1-1BCD-884E-A200-A9D64486A081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0431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D420BA-83F8-844D-8913-FD12C62DF27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624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4C218-533B-5A4D-BAD9-0341E9D3EA92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2795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41944-8239-0E41-A4E7-1174AD15466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418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6D947-908A-1142-8282-A45D26928A3E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044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9BD87-985C-1D49-AA33-96E4D9435B2D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25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1E9ED-D2F0-BD44-9A2C-E87FD7787AB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141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09B3C-5DB0-0741-B949-61DBFE216302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95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8172E-BF31-0E4D-82BA-DF7292FC3A4F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89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8A50B-610C-3E4C-9F65-65C29550E94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708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29FEEC-039F-D843-895C-86D6BD01B184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743200"/>
            <a:ext cx="8763000" cy="1470025"/>
          </a:xfr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tr-TR" sz="3600" b="1" dirty="0" err="1" smtClean="0">
                <a:ln/>
                <a:solidFill>
                  <a:schemeClr val="accent3"/>
                </a:solidFill>
              </a:rPr>
              <a:t>Laparoskopik</a:t>
            </a:r>
            <a:r>
              <a:rPr lang="tr-TR" sz="3600" b="1" dirty="0" smtClean="0">
                <a:ln/>
                <a:solidFill>
                  <a:schemeClr val="accent3"/>
                </a:solidFill>
              </a:rPr>
              <a:t> Cerrahide Enerji </a:t>
            </a:r>
            <a:r>
              <a:rPr lang="tr-TR" sz="3600" b="1" dirty="0" err="1" smtClean="0">
                <a:ln/>
                <a:solidFill>
                  <a:schemeClr val="accent3"/>
                </a:solidFill>
              </a:rPr>
              <a:t>Modaliteleri</a:t>
            </a:r>
            <a:r>
              <a:rPr lang="tr-TR" b="1" dirty="0" smtClean="0">
                <a:ln/>
                <a:solidFill>
                  <a:schemeClr val="accent3"/>
                </a:solidFill>
              </a:rPr>
              <a:t> Ne, Nerede, Nasıl?</a:t>
            </a:r>
            <a:endParaRPr lang="tr-TR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918584"/>
            <a:ext cx="6400800" cy="1518742"/>
          </a:xfrm>
          <a:ln>
            <a:solidFill>
              <a:srgbClr val="CC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tr-TR" sz="400" b="1" dirty="0" smtClean="0">
              <a:solidFill>
                <a:schemeClr val="tx2"/>
              </a:solidFill>
              <a:latin typeface="Calibri"/>
            </a:endParaRPr>
          </a:p>
          <a:p>
            <a:r>
              <a:rPr lang="tr-TR" b="1" dirty="0" smtClean="0">
                <a:solidFill>
                  <a:srgbClr val="CC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</a:rPr>
              <a:t>Doç. Dr. Cihan Kaya</a:t>
            </a:r>
          </a:p>
          <a:p>
            <a:endParaRPr lang="tr-TR" sz="1600" dirty="0" smtClean="0">
              <a:solidFill>
                <a:schemeClr val="bg2"/>
              </a:solidFill>
              <a:latin typeface="Calibri"/>
            </a:endParaRP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</a:rPr>
              <a:t>Sağlık Bilimleri Üniversitesi</a:t>
            </a: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</a:rPr>
              <a:t>Bakırköy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</a:rPr>
              <a:t>Dr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</a:rPr>
              <a:t> Sadi Konuk Eğitim ve Araştırma Hastanesi</a:t>
            </a:r>
            <a:endParaRPr lang="tr-TR" sz="1800" dirty="0">
              <a:solidFill>
                <a:schemeClr val="accent5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Dezavantajları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Küçük-orta </a:t>
            </a:r>
            <a:r>
              <a:rPr lang="tr-TR" dirty="0"/>
              <a:t>boyutlu damarı mühürleyebilmesi, </a:t>
            </a:r>
            <a:endParaRPr lang="tr-TR" dirty="0" smtClean="0"/>
          </a:p>
          <a:p>
            <a:r>
              <a:rPr lang="tr-TR" dirty="0" err="1" smtClean="0"/>
              <a:t>Skar</a:t>
            </a:r>
            <a:r>
              <a:rPr lang="tr-TR" dirty="0" smtClean="0"/>
              <a:t> </a:t>
            </a:r>
            <a:r>
              <a:rPr lang="tr-TR" dirty="0"/>
              <a:t>oluşturma, </a:t>
            </a:r>
            <a:endParaRPr lang="tr-TR" dirty="0" smtClean="0"/>
          </a:p>
          <a:p>
            <a:r>
              <a:rPr lang="tr-TR" dirty="0" smtClean="0"/>
              <a:t>Artmış </a:t>
            </a:r>
            <a:r>
              <a:rPr lang="tr-TR" dirty="0" err="1"/>
              <a:t>lateral</a:t>
            </a:r>
            <a:r>
              <a:rPr lang="tr-TR" dirty="0"/>
              <a:t> termal </a:t>
            </a:r>
            <a:r>
              <a:rPr lang="tr-TR" dirty="0" smtClean="0"/>
              <a:t>hasar.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3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34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Geliştirilmiş </a:t>
            </a:r>
            <a:r>
              <a:rPr lang="tr-TR" b="1" dirty="0" err="1">
                <a:solidFill>
                  <a:srgbClr val="CC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Bipolar</a:t>
            </a:r>
            <a:r>
              <a:rPr lang="tr-TR" b="1" dirty="0">
                <a:solidFill>
                  <a:srgbClr val="CC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tr-T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Teknolojiler</a:t>
            </a:r>
            <a:endParaRPr lang="tr-TR" b="1" dirty="0">
              <a:solidFill>
                <a:srgbClr val="CC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03047"/>
            <a:ext cx="6324600" cy="4953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800" dirty="0"/>
              <a:t>(</a:t>
            </a:r>
            <a:r>
              <a:rPr lang="en-US" sz="2800" dirty="0" err="1"/>
              <a:t>LigaSure</a:t>
            </a:r>
            <a:r>
              <a:rPr lang="en-US" sz="2800" dirty="0"/>
              <a:t>, </a:t>
            </a:r>
            <a:r>
              <a:rPr lang="en-US" sz="2800" dirty="0" err="1"/>
              <a:t>PlasmaKinetic</a:t>
            </a:r>
            <a:r>
              <a:rPr lang="en-US" sz="2800" dirty="0"/>
              <a:t>, </a:t>
            </a:r>
            <a:r>
              <a:rPr lang="en-US" sz="2800" dirty="0" err="1"/>
              <a:t>EnSeal</a:t>
            </a:r>
            <a:r>
              <a:rPr lang="en-US" sz="2800" dirty="0" smtClean="0"/>
              <a:t>)</a:t>
            </a:r>
            <a:endParaRPr lang="tr-TR" sz="2800" dirty="0" smtClean="0"/>
          </a:p>
          <a:p>
            <a:pPr>
              <a:lnSpc>
                <a:spcPct val="120000"/>
              </a:lnSpc>
            </a:pPr>
            <a:r>
              <a:rPr lang="tr-TR" sz="2800" dirty="0" smtClean="0"/>
              <a:t>Yüksek </a:t>
            </a:r>
            <a:r>
              <a:rPr lang="tr-TR" sz="2800" dirty="0"/>
              <a:t>akım, düşük voltaj</a:t>
            </a:r>
          </a:p>
          <a:p>
            <a:pPr>
              <a:lnSpc>
                <a:spcPct val="120000"/>
              </a:lnSpc>
            </a:pPr>
            <a:r>
              <a:rPr lang="tr-TR" sz="2800" dirty="0"/>
              <a:t>Uygulanan </a:t>
            </a:r>
            <a:r>
              <a:rPr lang="tr-TR" sz="2800" b="1" dirty="0">
                <a:solidFill>
                  <a:srgbClr val="0070C0"/>
                </a:solidFill>
              </a:rPr>
              <a:t>toplam enerji daha düşük</a:t>
            </a:r>
            <a:r>
              <a:rPr lang="tr-TR" sz="2800" dirty="0">
                <a:solidFill>
                  <a:srgbClr val="0070C0"/>
                </a:solidFill>
              </a:rPr>
              <a:t> </a:t>
            </a:r>
            <a:r>
              <a:rPr lang="tr-TR" sz="2800" dirty="0"/>
              <a:t>(1:4)</a:t>
            </a:r>
          </a:p>
          <a:p>
            <a:pPr>
              <a:lnSpc>
                <a:spcPct val="120000"/>
              </a:lnSpc>
            </a:pPr>
            <a:r>
              <a:rPr lang="tr-TR" sz="2800" dirty="0"/>
              <a:t>Karbonizasyon, doku yapışması, duman oluşumu ve </a:t>
            </a:r>
            <a:r>
              <a:rPr lang="tr-TR" sz="2800" b="1" dirty="0" smtClean="0">
                <a:solidFill>
                  <a:srgbClr val="0070C0"/>
                </a:solidFill>
              </a:rPr>
              <a:t>termal </a:t>
            </a:r>
            <a:r>
              <a:rPr lang="tr-TR" sz="2800" b="1" dirty="0">
                <a:solidFill>
                  <a:srgbClr val="0070C0"/>
                </a:solidFill>
              </a:rPr>
              <a:t>hasar daha az</a:t>
            </a:r>
          </a:p>
          <a:p>
            <a:pPr>
              <a:lnSpc>
                <a:spcPct val="120000"/>
              </a:lnSpc>
            </a:pPr>
            <a:r>
              <a:rPr lang="tr-TR" sz="2800" dirty="0"/>
              <a:t>Damar mühürleme:</a:t>
            </a:r>
          </a:p>
          <a:p>
            <a:pPr lvl="1">
              <a:lnSpc>
                <a:spcPct val="120000"/>
              </a:lnSpc>
            </a:pPr>
            <a:r>
              <a:rPr lang="tr-TR" sz="2400" dirty="0"/>
              <a:t>Damar duvarında yer alan </a:t>
            </a:r>
            <a:r>
              <a:rPr lang="tr-TR" sz="2400" dirty="0" err="1"/>
              <a:t>kollajen</a:t>
            </a:r>
            <a:r>
              <a:rPr lang="tr-TR" sz="2400" dirty="0"/>
              <a:t> ve </a:t>
            </a:r>
            <a:r>
              <a:rPr lang="tr-TR" sz="2400" dirty="0" err="1"/>
              <a:t>elastinin</a:t>
            </a:r>
            <a:r>
              <a:rPr lang="tr-TR" sz="2400" dirty="0"/>
              <a:t> </a:t>
            </a:r>
            <a:r>
              <a:rPr lang="tr-TR" sz="2400" dirty="0" err="1"/>
              <a:t>denatürasyonu</a:t>
            </a:r>
            <a:r>
              <a:rPr lang="tr-TR" sz="2400" dirty="0"/>
              <a:t> sonucu damar duvarlarının birbirine </a:t>
            </a:r>
            <a:r>
              <a:rPr lang="tr-TR" sz="2400" dirty="0" smtClean="0"/>
              <a:t>yapışması ile sağlanır</a:t>
            </a:r>
            <a:endParaRPr lang="tr-TR" sz="2400" dirty="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086600" y="51816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7 mm</a:t>
            </a:r>
          </a:p>
        </p:txBody>
      </p:sp>
      <p:sp>
        <p:nvSpPr>
          <p:cNvPr id="2" name="Dikdörtgen 1"/>
          <p:cNvSpPr/>
          <p:nvPr/>
        </p:nvSpPr>
        <p:spPr>
          <a:xfrm>
            <a:off x="457200" y="1600200"/>
            <a:ext cx="8534400" cy="5105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406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1868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Geliştirilmiş </a:t>
            </a:r>
            <a:r>
              <a:rPr lang="tr-TR" b="1" dirty="0" err="1">
                <a:solidFill>
                  <a:srgbClr val="FF0000"/>
                </a:solidFill>
              </a:rPr>
              <a:t>Bipolar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Aletler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endParaRPr lang="tr-TR" sz="2800" dirty="0" smtClean="0"/>
          </a:p>
          <a:p>
            <a:pPr algn="just"/>
            <a:r>
              <a:rPr lang="tr-TR" sz="2800" dirty="0" smtClean="0"/>
              <a:t>Doku </a:t>
            </a:r>
            <a:r>
              <a:rPr lang="tr-TR" sz="2800" dirty="0"/>
              <a:t>geribildirim mekanizması sayesinde anlık doku direncini ve doku ısısını ölçen gelişmiş </a:t>
            </a:r>
            <a:r>
              <a:rPr lang="tr-TR" sz="2800" dirty="0">
                <a:solidFill>
                  <a:srgbClr val="0070C0"/>
                </a:solidFill>
              </a:rPr>
              <a:t>yazılımlara</a:t>
            </a:r>
            <a:r>
              <a:rPr lang="tr-TR" sz="2800" dirty="0"/>
              <a:t> </a:t>
            </a:r>
            <a:r>
              <a:rPr lang="tr-TR" sz="2800" dirty="0" smtClean="0"/>
              <a:t>sahiplerdir. </a:t>
            </a:r>
            <a:r>
              <a:rPr lang="tr-TR" sz="2800" dirty="0"/>
              <a:t>Uçlardan biri </a:t>
            </a:r>
            <a:r>
              <a:rPr lang="tr-TR" sz="2800" dirty="0">
                <a:solidFill>
                  <a:srgbClr val="0070C0"/>
                </a:solidFill>
              </a:rPr>
              <a:t>aktif</a:t>
            </a:r>
            <a:r>
              <a:rPr lang="tr-TR" sz="2800" dirty="0"/>
              <a:t> olarak mühürleme işleminde görev alırken, diğer uç </a:t>
            </a:r>
            <a:r>
              <a:rPr lang="tr-TR" sz="2800" dirty="0">
                <a:solidFill>
                  <a:srgbClr val="0070C0"/>
                </a:solidFill>
              </a:rPr>
              <a:t>pasiftir</a:t>
            </a:r>
            <a:r>
              <a:rPr lang="tr-TR" sz="2800" dirty="0"/>
              <a:t>.</a:t>
            </a:r>
            <a:r>
              <a:rPr lang="en-US" sz="2800" dirty="0"/>
              <a:t> </a:t>
            </a:r>
          </a:p>
          <a:p>
            <a:pPr algn="just"/>
            <a:endParaRPr lang="tr-TR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66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tr-TR" b="1" dirty="0" err="1">
                <a:solidFill>
                  <a:srgbClr val="FF0000"/>
                </a:solidFill>
              </a:rPr>
              <a:t>Ultrasonik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Enerji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tr-TR" sz="2800" dirty="0" smtClean="0"/>
          </a:p>
          <a:p>
            <a:pPr algn="just"/>
            <a:r>
              <a:rPr lang="tr-TR" sz="2800" dirty="0"/>
              <a:t>İlk kez 1993’te</a:t>
            </a:r>
          </a:p>
          <a:p>
            <a:pPr algn="just"/>
            <a:r>
              <a:rPr lang="tr-TR" sz="2800" dirty="0" err="1" smtClean="0"/>
              <a:t>Ultrasonik</a:t>
            </a:r>
            <a:r>
              <a:rPr lang="tr-TR" sz="2800" dirty="0" smtClean="0"/>
              <a:t> </a:t>
            </a:r>
            <a:r>
              <a:rPr lang="tr-TR" sz="2800" dirty="0"/>
              <a:t>aletler; aktif uçta bulunan silindirler arasına </a:t>
            </a:r>
            <a:r>
              <a:rPr lang="tr-TR" sz="2800" dirty="0" smtClean="0"/>
              <a:t>serpiştirilmiş, saniyede </a:t>
            </a:r>
            <a:r>
              <a:rPr lang="tr-TR" sz="2800" dirty="0">
                <a:solidFill>
                  <a:srgbClr val="0070C0"/>
                </a:solidFill>
              </a:rPr>
              <a:t>23000 ile 75500 </a:t>
            </a:r>
            <a:r>
              <a:rPr lang="tr-TR" sz="2800" dirty="0"/>
              <a:t>(23-55kHz frekans) arasında titreşim sağlayan </a:t>
            </a:r>
            <a:r>
              <a:rPr lang="tr-TR" sz="2800" dirty="0" err="1">
                <a:solidFill>
                  <a:srgbClr val="0070C0"/>
                </a:solidFill>
              </a:rPr>
              <a:t>piazoelektrik</a:t>
            </a:r>
            <a:r>
              <a:rPr lang="tr-TR" sz="2800" dirty="0">
                <a:solidFill>
                  <a:srgbClr val="0070C0"/>
                </a:solidFill>
              </a:rPr>
              <a:t> kristalleri </a:t>
            </a:r>
            <a:r>
              <a:rPr lang="tr-TR" sz="2800" dirty="0"/>
              <a:t>sayesinde, elektrik </a:t>
            </a:r>
            <a:r>
              <a:rPr lang="tr-TR" sz="2800" dirty="0" smtClean="0"/>
              <a:t>enerjisini </a:t>
            </a:r>
            <a:r>
              <a:rPr lang="tr-TR" sz="2800" dirty="0"/>
              <a:t>mekanik enerjiye çevirirler.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18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Avantajlar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Hızlı</a:t>
            </a:r>
            <a:r>
              <a:rPr lang="en-US" dirty="0" smtClean="0"/>
              <a:t> </a:t>
            </a:r>
            <a:r>
              <a:rPr lang="en-US" dirty="0" err="1" smtClean="0"/>
              <a:t>etkili</a:t>
            </a:r>
            <a:r>
              <a:rPr lang="en-US" dirty="0" smtClean="0"/>
              <a:t> </a:t>
            </a:r>
            <a:r>
              <a:rPr lang="en-US" dirty="0" err="1" smtClean="0"/>
              <a:t>doku</a:t>
            </a:r>
            <a:r>
              <a:rPr lang="en-US" dirty="0" smtClean="0"/>
              <a:t> </a:t>
            </a:r>
            <a:r>
              <a:rPr lang="en-US" dirty="0" err="1" smtClean="0"/>
              <a:t>diseksiyonu</a:t>
            </a:r>
            <a:endParaRPr lang="en-US" dirty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termal</a:t>
            </a:r>
            <a:r>
              <a:rPr lang="en-US" dirty="0" smtClean="0"/>
              <a:t> </a:t>
            </a:r>
            <a:r>
              <a:rPr lang="en-US" dirty="0" err="1" smtClean="0"/>
              <a:t>hasar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 err="1" smtClean="0">
                <a:solidFill>
                  <a:srgbClr val="FF0000"/>
                </a:solidFill>
              </a:rPr>
              <a:t>Ultrasonik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Aletler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 smtClean="0"/>
              <a:t>UltraCision</a:t>
            </a:r>
            <a:r>
              <a:rPr lang="tr-TR" sz="2800" dirty="0" smtClean="0"/>
              <a:t> </a:t>
            </a:r>
            <a:r>
              <a:rPr lang="tr-TR" sz="2800" dirty="0" err="1"/>
              <a:t>Harmonic</a:t>
            </a:r>
            <a:r>
              <a:rPr lang="tr-TR" sz="2800" dirty="0"/>
              <a:t> </a:t>
            </a:r>
            <a:r>
              <a:rPr lang="tr-TR" sz="2800" dirty="0" err="1" smtClean="0"/>
              <a:t>Scalpel</a:t>
            </a:r>
            <a:r>
              <a:rPr lang="tr-TR" sz="2800" dirty="0" smtClean="0"/>
              <a:t>: </a:t>
            </a:r>
            <a:r>
              <a:rPr lang="tr-TR" sz="2800" dirty="0" smtClean="0">
                <a:solidFill>
                  <a:srgbClr val="0070C0"/>
                </a:solidFill>
              </a:rPr>
              <a:t>3mm</a:t>
            </a:r>
            <a:r>
              <a:rPr lang="tr-TR" sz="2800" dirty="0" smtClean="0"/>
              <a:t>’ye </a:t>
            </a:r>
            <a:r>
              <a:rPr lang="tr-TR" sz="2800" dirty="0"/>
              <a:t>kadar </a:t>
            </a:r>
            <a:endParaRPr lang="tr-TR" sz="2800" dirty="0" smtClean="0"/>
          </a:p>
          <a:p>
            <a:endParaRPr lang="tr-TR" sz="2800" dirty="0"/>
          </a:p>
          <a:p>
            <a:r>
              <a:rPr lang="tr-TR" sz="2800" dirty="0" err="1" smtClean="0"/>
              <a:t>Harmonic</a:t>
            </a:r>
            <a:r>
              <a:rPr lang="tr-TR" sz="2800" dirty="0" smtClean="0"/>
              <a:t> </a:t>
            </a:r>
            <a:r>
              <a:rPr lang="tr-TR" sz="2800" dirty="0"/>
              <a:t>ACE </a:t>
            </a:r>
            <a:r>
              <a:rPr lang="tr-TR" sz="2800" dirty="0" smtClean="0"/>
              <a:t> </a:t>
            </a:r>
            <a:r>
              <a:rPr lang="tr-TR" sz="2800" dirty="0" smtClean="0">
                <a:solidFill>
                  <a:srgbClr val="0070C0"/>
                </a:solidFill>
              </a:rPr>
              <a:t>5mm’</a:t>
            </a:r>
            <a:r>
              <a:rPr lang="tr-TR" sz="2800" dirty="0" smtClean="0"/>
              <a:t>ye</a:t>
            </a:r>
          </a:p>
          <a:p>
            <a:endParaRPr lang="tr-TR" sz="2800" dirty="0" smtClean="0"/>
          </a:p>
          <a:p>
            <a:r>
              <a:rPr lang="tr-TR" sz="2800" dirty="0" err="1" smtClean="0"/>
              <a:t>Harmonic</a:t>
            </a:r>
            <a:r>
              <a:rPr lang="tr-TR" sz="2800" dirty="0" smtClean="0"/>
              <a:t> </a:t>
            </a:r>
            <a:r>
              <a:rPr lang="tr-TR" sz="2800" dirty="0"/>
              <a:t>ACE+7 </a:t>
            </a:r>
            <a:r>
              <a:rPr lang="tr-TR" sz="2800" dirty="0" smtClean="0"/>
              <a:t> </a:t>
            </a:r>
            <a:r>
              <a:rPr lang="tr-TR" sz="2800" dirty="0"/>
              <a:t>ise </a:t>
            </a:r>
            <a:r>
              <a:rPr lang="tr-TR" sz="2800" dirty="0" smtClean="0">
                <a:solidFill>
                  <a:srgbClr val="0070C0"/>
                </a:solidFill>
              </a:rPr>
              <a:t>7mm</a:t>
            </a:r>
            <a:r>
              <a:rPr lang="tr-TR" sz="2800" dirty="0" smtClean="0"/>
              <a:t>’ye kadar </a:t>
            </a:r>
            <a:r>
              <a:rPr lang="tr-TR" sz="2800" dirty="0"/>
              <a:t>olan damarları </a:t>
            </a:r>
            <a:r>
              <a:rPr lang="tr-TR" sz="2800" dirty="0" smtClean="0"/>
              <a:t>kesebilir.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85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dirty="0" smtClean="0">
                <a:solidFill>
                  <a:srgbClr val="FF0000"/>
                </a:solidFill>
              </a:rPr>
              <a:t>‘</a:t>
            </a:r>
            <a:r>
              <a:rPr lang="tr-TR" dirty="0" err="1">
                <a:solidFill>
                  <a:srgbClr val="FF0000"/>
                </a:solidFill>
              </a:rPr>
              <a:t>Max</a:t>
            </a:r>
            <a:r>
              <a:rPr lang="tr-TR" dirty="0">
                <a:solidFill>
                  <a:srgbClr val="FF0000"/>
                </a:solidFill>
              </a:rPr>
              <a:t>’ </a:t>
            </a:r>
            <a:r>
              <a:rPr lang="tr-TR" dirty="0"/>
              <a:t>tercihinde aktif uç (</a:t>
            </a:r>
            <a:r>
              <a:rPr lang="tr-TR" dirty="0" err="1"/>
              <a:t>non-artiküle</a:t>
            </a:r>
            <a:r>
              <a:rPr lang="tr-TR" dirty="0"/>
              <a:t>) </a:t>
            </a:r>
            <a:r>
              <a:rPr lang="tr-TR" dirty="0">
                <a:solidFill>
                  <a:srgbClr val="0070C0"/>
                </a:solidFill>
              </a:rPr>
              <a:t>100 mikrometre </a:t>
            </a:r>
            <a:r>
              <a:rPr lang="tr-TR" dirty="0"/>
              <a:t>aralığında titreşim yapar ve hızlı </a:t>
            </a:r>
            <a:r>
              <a:rPr lang="tr-TR" dirty="0" err="1" smtClean="0"/>
              <a:t>diseksiyonu</a:t>
            </a:r>
            <a:r>
              <a:rPr lang="tr-TR" dirty="0" smtClean="0"/>
              <a:t> sağlanır</a:t>
            </a:r>
            <a:r>
              <a:rPr lang="tr-TR" dirty="0"/>
              <a:t>. </a:t>
            </a:r>
            <a:endParaRPr lang="tr-TR" dirty="0" smtClean="0"/>
          </a:p>
          <a:p>
            <a:pPr algn="just"/>
            <a:r>
              <a:rPr lang="tr-TR" dirty="0" smtClean="0">
                <a:solidFill>
                  <a:srgbClr val="FF0000"/>
                </a:solidFill>
              </a:rPr>
              <a:t>‘</a:t>
            </a:r>
            <a:r>
              <a:rPr lang="tr-TR" dirty="0" err="1">
                <a:solidFill>
                  <a:srgbClr val="FF0000"/>
                </a:solidFill>
              </a:rPr>
              <a:t>Min</a:t>
            </a:r>
            <a:r>
              <a:rPr lang="tr-TR" dirty="0">
                <a:solidFill>
                  <a:srgbClr val="FF0000"/>
                </a:solidFill>
              </a:rPr>
              <a:t>’ </a:t>
            </a:r>
            <a:r>
              <a:rPr lang="tr-TR" dirty="0"/>
              <a:t>tercihinde ise aktif uç </a:t>
            </a:r>
            <a:r>
              <a:rPr lang="tr-TR" dirty="0" smtClean="0">
                <a:solidFill>
                  <a:srgbClr val="0070C0"/>
                </a:solidFill>
              </a:rPr>
              <a:t>50</a:t>
            </a:r>
            <a:r>
              <a:rPr lang="tr-TR" dirty="0" smtClean="0"/>
              <a:t> </a:t>
            </a:r>
            <a:r>
              <a:rPr lang="tr-TR" dirty="0">
                <a:solidFill>
                  <a:srgbClr val="0070C0"/>
                </a:solidFill>
              </a:rPr>
              <a:t>mikrometrede</a:t>
            </a:r>
            <a:r>
              <a:rPr lang="tr-TR" dirty="0"/>
              <a:t>n </a:t>
            </a:r>
            <a:r>
              <a:rPr lang="tr-TR" dirty="0" smtClean="0"/>
              <a:t>daha az </a:t>
            </a:r>
            <a:r>
              <a:rPr lang="tr-TR" dirty="0"/>
              <a:t>hareket eder. Daha iyi </a:t>
            </a:r>
            <a:r>
              <a:rPr lang="tr-TR" dirty="0" err="1"/>
              <a:t>hemostaz</a:t>
            </a:r>
            <a:r>
              <a:rPr lang="tr-TR" dirty="0"/>
              <a:t> sağlar.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685800"/>
            <a:ext cx="91440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Tam </a:t>
            </a:r>
            <a:r>
              <a:rPr lang="tr-TR" b="1" dirty="0">
                <a:solidFill>
                  <a:srgbClr val="FF0000"/>
                </a:solidFill>
              </a:rPr>
              <a:t>Entegre </a:t>
            </a:r>
            <a:r>
              <a:rPr lang="tr-TR" b="1" dirty="0" smtClean="0">
                <a:solidFill>
                  <a:srgbClr val="FF0000"/>
                </a:solidFill>
              </a:rPr>
              <a:t>Geliştirilmiş </a:t>
            </a:r>
            <a:r>
              <a:rPr lang="tr-TR" b="1" dirty="0" err="1">
                <a:solidFill>
                  <a:srgbClr val="FF0000"/>
                </a:solidFill>
              </a:rPr>
              <a:t>Electrocerrahi</a:t>
            </a:r>
            <a:r>
              <a:rPr lang="tr-TR" b="1" dirty="0">
                <a:solidFill>
                  <a:srgbClr val="FF0000"/>
                </a:solidFill>
              </a:rPr>
              <a:t> Aletler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dirty="0" err="1" smtClean="0"/>
              <a:t>Thunderbeat</a:t>
            </a:r>
            <a:r>
              <a:rPr lang="tr-TR" dirty="0" smtClean="0"/>
              <a:t> </a:t>
            </a:r>
            <a:r>
              <a:rPr lang="tr-TR" dirty="0"/>
              <a:t>platform (</a:t>
            </a:r>
            <a:r>
              <a:rPr lang="tr-TR" dirty="0" err="1"/>
              <a:t>Olympus</a:t>
            </a:r>
            <a:r>
              <a:rPr lang="tr-TR" dirty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), </a:t>
            </a:r>
          </a:p>
          <a:p>
            <a:pPr algn="just"/>
            <a:r>
              <a:rPr lang="tr-TR" dirty="0" smtClean="0"/>
              <a:t>Advanced </a:t>
            </a:r>
            <a:r>
              <a:rPr lang="tr-TR" dirty="0" err="1" smtClean="0"/>
              <a:t>bipolar-hemostaz</a:t>
            </a:r>
            <a:r>
              <a:rPr lang="tr-TR" dirty="0" smtClean="0"/>
              <a:t> </a:t>
            </a:r>
          </a:p>
          <a:p>
            <a:pPr algn="just"/>
            <a:r>
              <a:rPr lang="tr-TR" dirty="0" err="1" smtClean="0"/>
              <a:t>Ultrasonik</a:t>
            </a:r>
            <a:r>
              <a:rPr lang="tr-TR" dirty="0" smtClean="0"/>
              <a:t> aletler-</a:t>
            </a:r>
            <a:r>
              <a:rPr lang="tr-TR" dirty="0" err="1" smtClean="0"/>
              <a:t>diseksiyon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34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Termal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Yayılım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Enstrüman</a:t>
            </a:r>
            <a:r>
              <a:rPr lang="en-US" dirty="0" smtClean="0"/>
              <a:t> </a:t>
            </a:r>
            <a:r>
              <a:rPr lang="en-US" dirty="0" err="1" smtClean="0"/>
              <a:t>tipine</a:t>
            </a:r>
            <a:r>
              <a:rPr lang="en-US" dirty="0" smtClean="0"/>
              <a:t>,</a:t>
            </a:r>
            <a:endParaRPr lang="en-US" dirty="0"/>
          </a:p>
          <a:p>
            <a:r>
              <a:rPr lang="en-US" dirty="0" err="1" smtClean="0"/>
              <a:t>Güce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D</a:t>
            </a:r>
            <a:r>
              <a:rPr lang="tr-TR" dirty="0" smtClean="0"/>
              <a:t>oku direncine</a:t>
            </a:r>
          </a:p>
          <a:p>
            <a:r>
              <a:rPr lang="tr-TR" dirty="0" smtClean="0"/>
              <a:t>Aktif ve Dağıtıcı Elektrot’un </a:t>
            </a:r>
            <a:r>
              <a:rPr lang="tr-TR" dirty="0"/>
              <a:t>yüzey </a:t>
            </a:r>
            <a:r>
              <a:rPr lang="tr-TR" dirty="0" smtClean="0"/>
              <a:t>alanına ve </a:t>
            </a:r>
            <a:endParaRPr lang="en-US" dirty="0"/>
          </a:p>
          <a:p>
            <a:r>
              <a:rPr lang="en-US" dirty="0" err="1" smtClean="0"/>
              <a:t>Uygulama</a:t>
            </a:r>
            <a:r>
              <a:rPr lang="en-US" dirty="0" smtClean="0"/>
              <a:t> </a:t>
            </a:r>
            <a:r>
              <a:rPr lang="en-US" dirty="0" err="1" smtClean="0"/>
              <a:t>zamana</a:t>
            </a:r>
            <a:r>
              <a:rPr lang="en-US" dirty="0" smtClean="0"/>
              <a:t> </a:t>
            </a:r>
            <a:r>
              <a:rPr lang="en-US" dirty="0" err="1" smtClean="0"/>
              <a:t>bağlıdır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05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638"/>
            <a:ext cx="9144000" cy="5791200"/>
          </a:xfrm>
        </p:spPr>
      </p:pic>
      <p:sp>
        <p:nvSpPr>
          <p:cNvPr id="5" name="TextBox 4"/>
          <p:cNvSpPr txBox="1"/>
          <p:nvPr/>
        </p:nvSpPr>
        <p:spPr>
          <a:xfrm>
            <a:off x="5943600" y="6172200"/>
            <a:ext cx="3013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Law et al. </a:t>
            </a:r>
            <a:r>
              <a:rPr lang="en-US" dirty="0" err="1" smtClean="0">
                <a:solidFill>
                  <a:srgbClr val="FF0000"/>
                </a:solidFill>
              </a:rPr>
              <a:t>Obst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Gyn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Surv</a:t>
            </a:r>
            <a:r>
              <a:rPr lang="en-US" dirty="0" smtClean="0">
                <a:solidFill>
                  <a:srgbClr val="FF0000"/>
                </a:solidFill>
              </a:rPr>
              <a:t>. 2014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9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4800600"/>
            <a:ext cx="8229600" cy="1143000"/>
          </a:xfrm>
        </p:spPr>
        <p:txBody>
          <a:bodyPr/>
          <a:lstStyle/>
          <a:p>
            <a:r>
              <a:rPr lang="en-US" dirty="0" smtClean="0"/>
              <a:t>M.Ö 3000 </a:t>
            </a:r>
            <a:r>
              <a:rPr lang="en-US" dirty="0" err="1" smtClean="0"/>
              <a:t>yıl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4519"/>
            <a:ext cx="7913060" cy="504428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4" y="685800"/>
            <a:ext cx="7496432" cy="4953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03" y="689408"/>
            <a:ext cx="7467600" cy="525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9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8796"/>
            <a:ext cx="8229600" cy="11430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Lazer Teknolojisi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tr-TR" dirty="0" smtClean="0"/>
              <a:t>‘</a:t>
            </a:r>
            <a:r>
              <a:rPr lang="tr-TR" dirty="0" err="1" smtClean="0"/>
              <a:t>Light</a:t>
            </a:r>
            <a:r>
              <a:rPr lang="tr-TR" dirty="0" smtClean="0"/>
              <a:t> </a:t>
            </a:r>
            <a:r>
              <a:rPr lang="tr-TR" dirty="0" err="1"/>
              <a:t>Amplification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Stimulated</a:t>
            </a:r>
            <a:r>
              <a:rPr lang="tr-TR" dirty="0"/>
              <a:t> </a:t>
            </a:r>
            <a:r>
              <a:rPr lang="tr-TR" dirty="0" err="1"/>
              <a:t>Emission</a:t>
            </a:r>
            <a:r>
              <a:rPr lang="tr-TR" dirty="0"/>
              <a:t> of </a:t>
            </a:r>
            <a:r>
              <a:rPr lang="tr-TR" dirty="0" err="1"/>
              <a:t>Radiation</a:t>
            </a:r>
            <a:r>
              <a:rPr lang="tr-TR" dirty="0"/>
              <a:t>’ </a:t>
            </a:r>
            <a:endParaRPr lang="tr-TR" dirty="0" smtClean="0"/>
          </a:p>
          <a:p>
            <a:pPr algn="just"/>
            <a:r>
              <a:rPr lang="tr-TR" dirty="0" smtClean="0"/>
              <a:t>Lazer </a:t>
            </a:r>
            <a:r>
              <a:rPr lang="tr-TR" dirty="0"/>
              <a:t>enerjisi, elektronların çekirdek etrafındaki dönmeleri esnasında yüksek seviyeden düşük seviyeye atlamaları ile açığa çıkar. 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96676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3400"/>
            <a:ext cx="8229600" cy="4876800"/>
          </a:xfrm>
        </p:spPr>
      </p:pic>
      <p:sp>
        <p:nvSpPr>
          <p:cNvPr id="5" name="TextBox 4"/>
          <p:cNvSpPr txBox="1"/>
          <p:nvPr/>
        </p:nvSpPr>
        <p:spPr>
          <a:xfrm>
            <a:off x="5943600" y="6172200"/>
            <a:ext cx="3013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Law et al. </a:t>
            </a:r>
            <a:r>
              <a:rPr lang="en-US" dirty="0" err="1">
                <a:solidFill>
                  <a:srgbClr val="FF0000"/>
                </a:solidFill>
              </a:rPr>
              <a:t>Obst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Gyn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Surv</a:t>
            </a:r>
            <a:r>
              <a:rPr lang="en-US" dirty="0">
                <a:solidFill>
                  <a:srgbClr val="FF0000"/>
                </a:solidFill>
              </a:rPr>
              <a:t>. 2014</a:t>
            </a:r>
          </a:p>
        </p:txBody>
      </p:sp>
    </p:spTree>
    <p:extLst>
      <p:ext uri="{BB962C8B-B14F-4D97-AF65-F5344CB8AC3E}">
        <p14:creationId xmlns:p14="http://schemas.microsoft.com/office/powerpoint/2010/main" val="37799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6600" b="1" dirty="0" smtClean="0">
                <a:solidFill>
                  <a:srgbClr val="DA0013"/>
                </a:solidFill>
              </a:rPr>
              <a:t>SORUNLAR (0,1-0,5%)</a:t>
            </a:r>
            <a:endParaRPr lang="tr-TR" sz="6600" b="1" dirty="0">
              <a:solidFill>
                <a:srgbClr val="DA0013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3400" y="1752600"/>
            <a:ext cx="7315200" cy="2095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Cerrahın </a:t>
            </a:r>
            <a:r>
              <a:rPr lang="tr-TR" sz="2400" b="1" u="sng" dirty="0">
                <a:solidFill>
                  <a:schemeClr val="tx1"/>
                </a:solidFill>
              </a:rPr>
              <a:t>gözü önünde olan</a:t>
            </a:r>
            <a:r>
              <a:rPr lang="tr-TR" sz="2400" b="1" dirty="0">
                <a:solidFill>
                  <a:schemeClr val="tx1"/>
                </a:solidFill>
              </a:rPr>
              <a:t>; </a:t>
            </a:r>
            <a:r>
              <a:rPr lang="tr-TR" sz="2400" b="1" dirty="0" err="1">
                <a:solidFill>
                  <a:srgbClr val="DA0013"/>
                </a:solidFill>
              </a:rPr>
              <a:t>iatrojenik</a:t>
            </a:r>
            <a:r>
              <a:rPr lang="tr-TR" sz="2400" b="1" dirty="0">
                <a:solidFill>
                  <a:srgbClr val="DA0013"/>
                </a:solidFill>
              </a:rPr>
              <a:t> yaralanmalar ve </a:t>
            </a:r>
            <a:r>
              <a:rPr lang="tr-TR" sz="2400" b="1" dirty="0" err="1">
                <a:solidFill>
                  <a:srgbClr val="DA0013"/>
                </a:solidFill>
              </a:rPr>
              <a:t>lateral</a:t>
            </a:r>
            <a:r>
              <a:rPr lang="tr-TR" sz="2400" b="1" dirty="0">
                <a:solidFill>
                  <a:srgbClr val="DA0013"/>
                </a:solidFill>
              </a:rPr>
              <a:t> </a:t>
            </a:r>
            <a:r>
              <a:rPr lang="tr-TR" sz="2400" b="1" dirty="0" smtClean="0">
                <a:solidFill>
                  <a:srgbClr val="DA0013"/>
                </a:solidFill>
              </a:rPr>
              <a:t>termal </a:t>
            </a:r>
            <a:r>
              <a:rPr lang="tr-TR" sz="2400" b="1" dirty="0">
                <a:solidFill>
                  <a:srgbClr val="DA0013"/>
                </a:solidFill>
              </a:rPr>
              <a:t>yayılım hasarları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33400" y="4114800"/>
            <a:ext cx="7315200" cy="24384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Cerrahın </a:t>
            </a:r>
            <a:r>
              <a:rPr lang="tr-TR" sz="2400" b="1" u="sng" dirty="0">
                <a:solidFill>
                  <a:schemeClr val="tx1"/>
                </a:solidFill>
              </a:rPr>
              <a:t>gözü önünde </a:t>
            </a:r>
            <a:r>
              <a:rPr lang="tr-TR" sz="2400" b="1" u="sng" dirty="0" smtClean="0">
                <a:solidFill>
                  <a:schemeClr val="tx1"/>
                </a:solidFill>
              </a:rPr>
              <a:t>olmayan; </a:t>
            </a:r>
            <a:r>
              <a:rPr lang="tr-TR" sz="2400" b="1" dirty="0" smtClean="0">
                <a:solidFill>
                  <a:schemeClr val="tx1"/>
                </a:solidFill>
              </a:rPr>
              <a:t>akım sapmasına bağlı hasarlar;</a:t>
            </a:r>
            <a:r>
              <a:rPr lang="tr-TR" sz="2400" b="1" dirty="0">
                <a:solidFill>
                  <a:srgbClr val="CC0000"/>
                </a:solidFill>
              </a:rPr>
              <a:t> Yalıtım </a:t>
            </a:r>
            <a:r>
              <a:rPr lang="tr-TR" sz="2400" b="1" dirty="0" smtClean="0">
                <a:solidFill>
                  <a:srgbClr val="CC0000"/>
                </a:solidFill>
              </a:rPr>
              <a:t>Kusurları, Direk ve </a:t>
            </a:r>
            <a:r>
              <a:rPr lang="tr-TR" sz="2400" b="1" dirty="0" err="1" smtClean="0">
                <a:solidFill>
                  <a:srgbClr val="CC0000"/>
                </a:solidFill>
              </a:rPr>
              <a:t>Kapasitif</a:t>
            </a:r>
            <a:r>
              <a:rPr lang="tr-TR" sz="2400" b="1" dirty="0" smtClean="0">
                <a:solidFill>
                  <a:srgbClr val="CC0000"/>
                </a:solidFill>
              </a:rPr>
              <a:t> </a:t>
            </a:r>
            <a:r>
              <a:rPr lang="tr-TR" sz="2400" b="1" dirty="0" err="1" smtClean="0">
                <a:solidFill>
                  <a:srgbClr val="CC0000"/>
                </a:solidFill>
              </a:rPr>
              <a:t>Coupling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9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6019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3600" dirty="0" smtClean="0"/>
              <a:t>%69’u </a:t>
            </a:r>
            <a:r>
              <a:rPr lang="tr-TR" sz="3600" dirty="0" err="1" smtClean="0"/>
              <a:t>intraoperatif</a:t>
            </a:r>
            <a:r>
              <a:rPr lang="tr-TR" sz="3600" dirty="0" smtClean="0"/>
              <a:t> </a:t>
            </a:r>
            <a:r>
              <a:rPr lang="tr-TR" sz="3600" dirty="0" err="1" smtClean="0"/>
              <a:t>farkedilemiyor</a:t>
            </a:r>
            <a:r>
              <a:rPr lang="tr-TR" sz="3600" dirty="0" smtClean="0"/>
              <a:t>.</a:t>
            </a:r>
          </a:p>
          <a:p>
            <a:endParaRPr lang="tr-TR" sz="3600" dirty="0"/>
          </a:p>
          <a:p>
            <a:r>
              <a:rPr lang="tr-TR" sz="3600" dirty="0" smtClean="0"/>
              <a:t>Genel olarak barsak yaralanmaları prosedürlerden sonraki </a:t>
            </a:r>
            <a:r>
              <a:rPr lang="tr-TR" sz="3600" b="1" dirty="0" smtClean="0">
                <a:solidFill>
                  <a:srgbClr val="0070C0"/>
                </a:solidFill>
              </a:rPr>
              <a:t>2-10 gün içinde semptom verirler. </a:t>
            </a:r>
          </a:p>
          <a:p>
            <a:endParaRPr lang="tr-TR" sz="3600" dirty="0" smtClean="0"/>
          </a:p>
          <a:p>
            <a:r>
              <a:rPr lang="tr-TR" sz="3600" dirty="0" smtClean="0"/>
              <a:t>Direk </a:t>
            </a:r>
            <a:r>
              <a:rPr lang="tr-TR" sz="3600" dirty="0" err="1" smtClean="0"/>
              <a:t>travmatik</a:t>
            </a:r>
            <a:r>
              <a:rPr lang="tr-TR" sz="3600" dirty="0" smtClean="0"/>
              <a:t> </a:t>
            </a:r>
            <a:r>
              <a:rPr lang="tr-TR" sz="3600" dirty="0" err="1" smtClean="0"/>
              <a:t>perforasyonlar</a:t>
            </a:r>
            <a:r>
              <a:rPr lang="tr-TR" sz="3600" dirty="0" smtClean="0"/>
              <a:t> 12-36 saat iç</a:t>
            </a:r>
            <a:r>
              <a:rPr lang="tr-TR" sz="3600" dirty="0"/>
              <a:t>i</a:t>
            </a:r>
            <a:r>
              <a:rPr lang="tr-TR" sz="3600" dirty="0" smtClean="0"/>
              <a:t>nde semptom verdiği gibi </a:t>
            </a:r>
            <a:r>
              <a:rPr lang="tr-TR" sz="3600" b="1" dirty="0" err="1" smtClean="0">
                <a:solidFill>
                  <a:srgbClr val="0070C0"/>
                </a:solidFill>
              </a:rPr>
              <a:t>postoperatif</a:t>
            </a:r>
            <a:r>
              <a:rPr lang="tr-TR" sz="3600" b="1" dirty="0" smtClean="0">
                <a:solidFill>
                  <a:srgbClr val="0070C0"/>
                </a:solidFill>
              </a:rPr>
              <a:t> 11. günde bile semptom verebilirler.</a:t>
            </a:r>
          </a:p>
          <a:p>
            <a:endParaRPr lang="tr-TR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77718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3276600"/>
            <a:ext cx="859155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38200" y="152400"/>
            <a:ext cx="7467600" cy="14478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>
                <a:solidFill>
                  <a:srgbClr val="FF0000"/>
                </a:solidFill>
              </a:rPr>
              <a:t>Alternatif </a:t>
            </a:r>
            <a:r>
              <a:rPr lang="tr-TR" sz="5400" b="1" dirty="0" smtClean="0">
                <a:solidFill>
                  <a:srgbClr val="FF0000"/>
                </a:solidFill>
              </a:rPr>
              <a:t>yol </a:t>
            </a:r>
            <a:r>
              <a:rPr lang="tr-TR" sz="5400" b="1" dirty="0">
                <a:solidFill>
                  <a:srgbClr val="FF0000"/>
                </a:solidFill>
              </a:rPr>
              <a:t>hasarları</a:t>
            </a:r>
          </a:p>
        </p:txBody>
      </p:sp>
      <p:sp>
        <p:nvSpPr>
          <p:cNvPr id="3" name="Rectangle 2"/>
          <p:cNvSpPr/>
          <p:nvPr/>
        </p:nvSpPr>
        <p:spPr>
          <a:xfrm>
            <a:off x="818745" y="205740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/>
              <a:t>EKG </a:t>
            </a:r>
            <a:r>
              <a:rPr lang="en-US" sz="2000" b="1" dirty="0" err="1"/>
              <a:t>elektrodları</a:t>
            </a:r>
            <a:r>
              <a:rPr lang="en-US" sz="2000" b="1" dirty="0"/>
              <a:t>, </a:t>
            </a:r>
          </a:p>
          <a:p>
            <a:r>
              <a:rPr lang="en-US" sz="2000" b="1" dirty="0" err="1"/>
              <a:t>Çamaşır</a:t>
            </a:r>
            <a:r>
              <a:rPr lang="en-US" sz="2000" b="1" dirty="0"/>
              <a:t> </a:t>
            </a:r>
            <a:r>
              <a:rPr lang="en-US" sz="2000" b="1" dirty="0" err="1"/>
              <a:t>klempleri</a:t>
            </a:r>
            <a:r>
              <a:rPr lang="en-US" sz="2000" b="1" dirty="0"/>
              <a:t>,</a:t>
            </a:r>
          </a:p>
          <a:p>
            <a:r>
              <a:rPr lang="en-US" sz="2000" b="1" dirty="0"/>
              <a:t>Masa </a:t>
            </a:r>
            <a:r>
              <a:rPr lang="en-US" sz="2000" b="1" dirty="0" err="1"/>
              <a:t>ayakları</a:t>
            </a:r>
            <a:r>
              <a:rPr lang="en-US" sz="2000" b="1" dirty="0"/>
              <a:t> </a:t>
            </a:r>
            <a:r>
              <a:rPr lang="en-US" sz="2000" b="1" dirty="0" err="1"/>
              <a:t>alternatif</a:t>
            </a:r>
            <a:r>
              <a:rPr lang="en-US" sz="2000" b="1" dirty="0"/>
              <a:t> </a:t>
            </a:r>
            <a:r>
              <a:rPr lang="en-US" sz="2000" b="1" dirty="0" err="1"/>
              <a:t>yol</a:t>
            </a:r>
            <a:r>
              <a:rPr lang="en-US" sz="2000" b="1" dirty="0"/>
              <a:t> </a:t>
            </a:r>
            <a:r>
              <a:rPr lang="en-US" sz="2000" b="1" dirty="0" err="1"/>
              <a:t>olabilir</a:t>
            </a:r>
            <a:r>
              <a:rPr lang="en-US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62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6000" b="1" dirty="0">
                <a:solidFill>
                  <a:srgbClr val="CC0000"/>
                </a:solidFill>
              </a:rPr>
              <a:t>Yalıtım Kusurları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3886200" cy="464185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tr-TR" sz="2400" b="1" dirty="0" err="1"/>
              <a:t>Elektrocerrahi</a:t>
            </a:r>
            <a:r>
              <a:rPr lang="tr-TR" sz="2400" b="1" dirty="0"/>
              <a:t> yaralanmalarının en sık nedeni:</a:t>
            </a:r>
          </a:p>
          <a:p>
            <a:pPr marL="819150" lvl="1" indent="-457200">
              <a:lnSpc>
                <a:spcPct val="110000"/>
              </a:lnSpc>
              <a:buFont typeface="+mj-lt"/>
              <a:buAutoNum type="arabicPeriod"/>
            </a:pPr>
            <a:r>
              <a:rPr lang="tr-TR" sz="2000" dirty="0"/>
              <a:t>%</a:t>
            </a:r>
            <a:r>
              <a:rPr lang="tr-TR" sz="2000" dirty="0" smtClean="0"/>
              <a:t>15-27 </a:t>
            </a:r>
            <a:r>
              <a:rPr lang="tr-TR" sz="2000" dirty="0"/>
              <a:t>tam kat izolasyon kusuru,</a:t>
            </a:r>
          </a:p>
          <a:p>
            <a:pPr marL="819150" lvl="1" indent="-457200">
              <a:lnSpc>
                <a:spcPct val="110000"/>
              </a:lnSpc>
              <a:buFont typeface="+mj-lt"/>
              <a:buAutoNum type="arabicPeriod"/>
            </a:pPr>
            <a:r>
              <a:rPr lang="tr-TR" sz="2000" dirty="0" smtClean="0"/>
              <a:t>%</a:t>
            </a:r>
            <a:r>
              <a:rPr lang="tr-TR" sz="2000" dirty="0"/>
              <a:t>50 çıplak gözle görülemeyen izolasyon kusuru</a:t>
            </a:r>
          </a:p>
          <a:p>
            <a:pPr marL="819150" lvl="1" indent="-457200" algn="just">
              <a:lnSpc>
                <a:spcPct val="110000"/>
              </a:lnSpc>
              <a:buFont typeface="+mj-lt"/>
              <a:buAutoNum type="arabicPeriod"/>
            </a:pPr>
            <a:r>
              <a:rPr lang="tr-TR" sz="2000" b="1" dirty="0">
                <a:solidFill>
                  <a:srgbClr val="0070C0"/>
                </a:solidFill>
              </a:rPr>
              <a:t>Tekrar kullanılabilir uçlarda daha sık (%19 vs. %3</a:t>
            </a:r>
            <a:r>
              <a:rPr lang="tr-TR" sz="2000" b="1" dirty="0" smtClean="0">
                <a:solidFill>
                  <a:srgbClr val="0070C0"/>
                </a:solidFill>
              </a:rPr>
              <a:t>)</a:t>
            </a:r>
            <a:endParaRPr lang="tr-TR" sz="20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752600"/>
            <a:ext cx="4635500" cy="4800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6000" b="1" dirty="0" smtClean="0">
                <a:solidFill>
                  <a:srgbClr val="DA0013"/>
                </a:solidFill>
              </a:rPr>
              <a:t>Direk temas </a:t>
            </a:r>
            <a:r>
              <a:rPr lang="tr-TR" sz="6000" b="1" dirty="0">
                <a:solidFill>
                  <a:srgbClr val="DA0013"/>
                </a:solidFill>
              </a:rPr>
              <a:t>(</a:t>
            </a:r>
            <a:r>
              <a:rPr lang="tr-TR" sz="6000" b="1" dirty="0" err="1">
                <a:solidFill>
                  <a:srgbClr val="DA0013"/>
                </a:solidFill>
              </a:rPr>
              <a:t>coupling</a:t>
            </a:r>
            <a:r>
              <a:rPr lang="tr-TR" sz="6000" b="1" dirty="0" smtClean="0">
                <a:solidFill>
                  <a:srgbClr val="DA0013"/>
                </a:solidFill>
              </a:rPr>
              <a:t>)</a:t>
            </a:r>
            <a:endParaRPr lang="tr-TR" sz="6000" b="1" dirty="0">
              <a:solidFill>
                <a:srgbClr val="DA0013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458200" cy="49530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tr-TR" sz="2400" b="1" dirty="0"/>
              <a:t>Direkt </a:t>
            </a:r>
            <a:r>
              <a:rPr lang="tr-TR" sz="2400" b="1" dirty="0" smtClean="0"/>
              <a:t>temas:</a:t>
            </a:r>
            <a:endParaRPr lang="tr-TR" sz="2400" b="1" dirty="0"/>
          </a:p>
          <a:p>
            <a:pPr lvl="1">
              <a:lnSpc>
                <a:spcPct val="120000"/>
              </a:lnSpc>
            </a:pPr>
            <a:r>
              <a:rPr lang="tr-TR" sz="2000" dirty="0"/>
              <a:t>Aktif </a:t>
            </a:r>
            <a:r>
              <a:rPr lang="tr-TR" sz="2000" dirty="0" err="1" smtClean="0"/>
              <a:t>elektrodun</a:t>
            </a:r>
            <a:r>
              <a:rPr lang="tr-TR" sz="2000" dirty="0"/>
              <a:t>, </a:t>
            </a:r>
            <a:r>
              <a:rPr lang="tr-TR" sz="2000" dirty="0" smtClean="0"/>
              <a:t>izole </a:t>
            </a:r>
            <a:r>
              <a:rPr lang="tr-TR" sz="2000" dirty="0"/>
              <a:t>olmayan </a:t>
            </a:r>
            <a:endParaRPr lang="tr-TR" sz="2000" dirty="0" smtClean="0"/>
          </a:p>
          <a:p>
            <a:pPr lvl="1">
              <a:lnSpc>
                <a:spcPct val="120000"/>
              </a:lnSpc>
            </a:pPr>
            <a:r>
              <a:rPr lang="tr-TR" sz="2000" dirty="0" smtClean="0"/>
              <a:t>başka </a:t>
            </a:r>
            <a:r>
              <a:rPr lang="tr-TR" sz="2000" dirty="0"/>
              <a:t>bir aletle teması etmesi </a:t>
            </a:r>
            <a:r>
              <a:rPr lang="tr-TR" sz="2000" dirty="0" smtClean="0"/>
              <a:t>ile 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tr-TR" sz="2000" dirty="0" smtClean="0"/>
              <a:t>İle meydana </a:t>
            </a:r>
            <a:r>
              <a:rPr lang="tr-TR" sz="2000" dirty="0"/>
              <a:t>gelir.</a:t>
            </a:r>
          </a:p>
          <a:p>
            <a:pPr lvl="1">
              <a:lnSpc>
                <a:spcPct val="120000"/>
              </a:lnSpc>
            </a:pPr>
            <a:r>
              <a:rPr lang="tr-TR" sz="2000" b="1" dirty="0">
                <a:solidFill>
                  <a:srgbClr val="0070C0"/>
                </a:solidFill>
              </a:rPr>
              <a:t>Teknik</a:t>
            </a:r>
            <a:r>
              <a:rPr lang="tr-TR" sz="2000" dirty="0"/>
              <a:t> ile ilişkilidir</a:t>
            </a:r>
            <a:r>
              <a:rPr lang="tr-TR" sz="2000" dirty="0" smtClean="0"/>
              <a:t>.</a:t>
            </a:r>
            <a:endParaRPr lang="tr-T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60055"/>
            <a:ext cx="2809875" cy="480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60800"/>
            <a:ext cx="4191000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27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(</a:t>
            </a:r>
            <a:r>
              <a:rPr lang="tr-TR" b="1" dirty="0" err="1" smtClean="0">
                <a:solidFill>
                  <a:srgbClr val="FF0000"/>
                </a:solidFill>
              </a:rPr>
              <a:t>Capacitive</a:t>
            </a:r>
            <a:r>
              <a:rPr lang="tr-TR" b="1" dirty="0" smtClean="0">
                <a:solidFill>
                  <a:srgbClr val="FF0000"/>
                </a:solidFill>
              </a:rPr>
              <a:t>) </a:t>
            </a:r>
            <a:r>
              <a:rPr lang="tr-TR" b="1" dirty="0" err="1">
                <a:solidFill>
                  <a:srgbClr val="FF0000"/>
                </a:solidFill>
              </a:rPr>
              <a:t>İndirek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Temas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 smtClean="0"/>
              <a:t>Kapasitans</a:t>
            </a:r>
            <a:r>
              <a:rPr lang="tr-TR" sz="2800" dirty="0"/>
              <a:t>, yüzeylerin </a:t>
            </a:r>
            <a:r>
              <a:rPr lang="tr-TR" sz="2800" dirty="0" err="1" smtClean="0"/>
              <a:t>tasiyabileceği</a:t>
            </a:r>
            <a:r>
              <a:rPr lang="tr-TR" sz="2800" dirty="0" smtClean="0"/>
              <a:t> </a:t>
            </a:r>
            <a:r>
              <a:rPr lang="tr-TR" sz="2800" dirty="0"/>
              <a:t>maksimum yük </a:t>
            </a:r>
            <a:r>
              <a:rPr lang="tr-TR" sz="2800" dirty="0" smtClean="0"/>
              <a:t>miktarıdır. </a:t>
            </a:r>
          </a:p>
          <a:p>
            <a:r>
              <a:rPr lang="tr-TR" sz="2800" dirty="0" smtClean="0"/>
              <a:t>Aktif </a:t>
            </a:r>
            <a:r>
              <a:rPr lang="tr-TR" sz="2800" dirty="0"/>
              <a:t>elektrotun </a:t>
            </a:r>
            <a:r>
              <a:rPr lang="tr-TR" sz="2800" dirty="0" smtClean="0"/>
              <a:t>dokuya </a:t>
            </a:r>
            <a:r>
              <a:rPr lang="tr-TR" sz="2800" dirty="0"/>
              <a:t>temas etmeden çalıştırılması, </a:t>
            </a:r>
            <a:endParaRPr lang="tr-TR" sz="2800" dirty="0" smtClean="0"/>
          </a:p>
          <a:p>
            <a:r>
              <a:rPr lang="tr-TR" sz="2800" dirty="0" smtClean="0"/>
              <a:t>Akım </a:t>
            </a:r>
            <a:r>
              <a:rPr lang="tr-TR" sz="2800" dirty="0"/>
              <a:t>yükünün aktif elektrotun taşıyabileceği elektrik yükünden daha fazla olması </a:t>
            </a:r>
            <a:endParaRPr lang="tr-TR" sz="2800" dirty="0" smtClean="0"/>
          </a:p>
          <a:p>
            <a:r>
              <a:rPr lang="tr-TR" sz="2800" dirty="0" smtClean="0"/>
              <a:t>Aktif </a:t>
            </a:r>
            <a:r>
              <a:rPr lang="tr-TR" sz="2800" dirty="0"/>
              <a:t>elektrotun </a:t>
            </a:r>
            <a:r>
              <a:rPr lang="tr-TR" sz="2800" dirty="0" smtClean="0"/>
              <a:t>fazla </a:t>
            </a:r>
            <a:r>
              <a:rPr lang="tr-TR" sz="2800" dirty="0"/>
              <a:t>akım yükünü dağıtıcı elektrota ulaştıramaması</a:t>
            </a:r>
            <a:r>
              <a:rPr lang="en-US" sz="2800" dirty="0"/>
              <a:t> </a:t>
            </a:r>
          </a:p>
        </p:txBody>
      </p:sp>
      <p:pic>
        <p:nvPicPr>
          <p:cNvPr id="4" name="capacitative">
            <a:hlinkClick r:id="" action="ppaction://media"/>
            <a:hlinkHover r:id="" action="ppaction://ole?verb=0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 bwMode="auto">
          <a:xfrm>
            <a:off x="549275" y="1600200"/>
            <a:ext cx="79851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77" y="1451685"/>
            <a:ext cx="8305800" cy="460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91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>
                <a:solidFill>
                  <a:srgbClr val="FF0000"/>
                </a:solidFill>
              </a:rPr>
              <a:t>Antenna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Coupling</a:t>
            </a:r>
            <a:r>
              <a:rPr lang="tr-TR" b="1" dirty="0" smtClean="0">
                <a:solidFill>
                  <a:srgbClr val="FF0000"/>
                </a:solidFill>
              </a:rPr>
              <a:t> (Kablo teması)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sz="2800" dirty="0" smtClean="0"/>
              <a:t>Temas </a:t>
            </a:r>
            <a:r>
              <a:rPr lang="tr-TR" sz="2800" dirty="0"/>
              <a:t>olmadan </a:t>
            </a:r>
            <a:r>
              <a:rPr lang="tr-TR" sz="2800" dirty="0" smtClean="0"/>
              <a:t>akımı </a:t>
            </a:r>
            <a:r>
              <a:rPr lang="tr-TR" sz="2800" dirty="0"/>
              <a:t>taşıyan kablonun, </a:t>
            </a:r>
            <a:r>
              <a:rPr lang="tr-TR" sz="2800" dirty="0" err="1" smtClean="0">
                <a:solidFill>
                  <a:srgbClr val="0070C0"/>
                </a:solidFill>
              </a:rPr>
              <a:t>inaktif</a:t>
            </a:r>
            <a:r>
              <a:rPr lang="tr-TR" sz="2800" dirty="0" smtClean="0">
                <a:solidFill>
                  <a:srgbClr val="0070C0"/>
                </a:solidFill>
              </a:rPr>
              <a:t> </a:t>
            </a:r>
            <a:r>
              <a:rPr lang="tr-TR" sz="2800" dirty="0">
                <a:solidFill>
                  <a:srgbClr val="0070C0"/>
                </a:solidFill>
              </a:rPr>
              <a:t>olan </a:t>
            </a:r>
            <a:r>
              <a:rPr lang="tr-TR" sz="2800" dirty="0" err="1"/>
              <a:t>laparoskopik</a:t>
            </a:r>
            <a:r>
              <a:rPr lang="tr-TR" sz="2800" dirty="0"/>
              <a:t> bir aletin kablosuna akımı aktarması </a:t>
            </a:r>
            <a:r>
              <a:rPr lang="tr-TR" sz="2800" dirty="0" smtClean="0"/>
              <a:t>sonucunda </a:t>
            </a:r>
            <a:r>
              <a:rPr lang="tr-TR" sz="2800" dirty="0"/>
              <a:t>oluşur. </a:t>
            </a:r>
            <a:endParaRPr lang="tr-TR" sz="2800" dirty="0" smtClean="0"/>
          </a:p>
          <a:p>
            <a:pPr algn="just"/>
            <a:r>
              <a:rPr lang="tr-TR" sz="2800" dirty="0" smtClean="0"/>
              <a:t>Genellikle aktarılan </a:t>
            </a:r>
            <a:r>
              <a:rPr lang="tr-TR" sz="2800" dirty="0" smtClean="0">
                <a:solidFill>
                  <a:srgbClr val="0070C0"/>
                </a:solidFill>
              </a:rPr>
              <a:t>teleskoptur</a:t>
            </a:r>
            <a:r>
              <a:rPr lang="tr-TR" sz="2800" dirty="0"/>
              <a:t>. </a:t>
            </a:r>
            <a:endParaRPr lang="tr-TR" sz="2800" dirty="0" smtClean="0"/>
          </a:p>
          <a:p>
            <a:pPr algn="just"/>
            <a:r>
              <a:rPr lang="tr-TR" sz="2800" dirty="0" smtClean="0"/>
              <a:t>En </a:t>
            </a:r>
            <a:r>
              <a:rPr lang="tr-TR" sz="2800" dirty="0"/>
              <a:t>sık </a:t>
            </a:r>
            <a:r>
              <a:rPr lang="tr-TR" sz="2800" dirty="0" err="1" smtClean="0">
                <a:solidFill>
                  <a:srgbClr val="0070C0"/>
                </a:solidFill>
              </a:rPr>
              <a:t>single</a:t>
            </a:r>
            <a:r>
              <a:rPr lang="tr-TR" sz="2800" dirty="0" smtClean="0">
                <a:solidFill>
                  <a:srgbClr val="0070C0"/>
                </a:solidFill>
              </a:rPr>
              <a:t> port </a:t>
            </a:r>
            <a:r>
              <a:rPr lang="tr-TR" sz="2800" dirty="0" err="1"/>
              <a:t>laparoskopik</a:t>
            </a:r>
            <a:r>
              <a:rPr lang="tr-TR" sz="2800" dirty="0"/>
              <a:t> </a:t>
            </a:r>
            <a:r>
              <a:rPr lang="tr-TR" sz="2800" dirty="0" smtClean="0"/>
              <a:t>prosedürlerde görülür.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13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Öneriler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/>
          <a:lstStyle/>
          <a:p>
            <a:r>
              <a:rPr lang="en-US" sz="2400" dirty="0" err="1" smtClean="0"/>
              <a:t>Düşük</a:t>
            </a:r>
            <a:r>
              <a:rPr lang="en-US" sz="2400" dirty="0" smtClean="0"/>
              <a:t> </a:t>
            </a:r>
            <a:r>
              <a:rPr lang="en-US" sz="2400" dirty="0" err="1" smtClean="0"/>
              <a:t>voltaj</a:t>
            </a:r>
            <a:r>
              <a:rPr lang="en-US" sz="2400" dirty="0" smtClean="0"/>
              <a:t> (cut</a:t>
            </a:r>
            <a:r>
              <a:rPr lang="en-US" sz="2400" dirty="0"/>
              <a:t>)</a:t>
            </a:r>
          </a:p>
          <a:p>
            <a:r>
              <a:rPr lang="en-US" sz="2400" dirty="0" err="1" smtClean="0"/>
              <a:t>Kısa</a:t>
            </a:r>
            <a:r>
              <a:rPr lang="en-US" sz="2400" dirty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aralıklı</a:t>
            </a:r>
            <a:r>
              <a:rPr lang="en-US" sz="2400" dirty="0" smtClean="0"/>
              <a:t> </a:t>
            </a:r>
            <a:r>
              <a:rPr lang="en-US" sz="2400" dirty="0" err="1" smtClean="0"/>
              <a:t>aktivasyon</a:t>
            </a:r>
            <a:endParaRPr lang="en-US" sz="2400" dirty="0"/>
          </a:p>
          <a:p>
            <a:r>
              <a:rPr lang="en-US" sz="2400" dirty="0" err="1" smtClean="0"/>
              <a:t>Aktif</a:t>
            </a:r>
            <a:r>
              <a:rPr lang="en-US" sz="2400" dirty="0" smtClean="0"/>
              <a:t> </a:t>
            </a:r>
            <a:r>
              <a:rPr lang="en-US" sz="2400" dirty="0" err="1" smtClean="0"/>
              <a:t>kullanmıyor</a:t>
            </a:r>
            <a:r>
              <a:rPr lang="en-US" sz="2400" dirty="0" smtClean="0"/>
              <a:t> </a:t>
            </a:r>
            <a:r>
              <a:rPr lang="en-US" sz="2400" dirty="0" err="1" smtClean="0"/>
              <a:t>iken</a:t>
            </a:r>
            <a:r>
              <a:rPr lang="en-US" sz="2400" dirty="0" smtClean="0"/>
              <a:t> </a:t>
            </a:r>
            <a:r>
              <a:rPr lang="en-US" sz="2400" dirty="0" err="1" smtClean="0"/>
              <a:t>ya</a:t>
            </a:r>
            <a:r>
              <a:rPr lang="en-US" sz="2400" dirty="0" smtClean="0"/>
              <a:t> da </a:t>
            </a:r>
            <a:r>
              <a:rPr lang="en-US" sz="2400" dirty="0" err="1" smtClean="0"/>
              <a:t>başka</a:t>
            </a:r>
            <a:r>
              <a:rPr lang="en-US" sz="2400" dirty="0" smtClean="0"/>
              <a:t> </a:t>
            </a:r>
            <a:r>
              <a:rPr lang="en-US" sz="2400" dirty="0" err="1" smtClean="0"/>
              <a:t>alet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temas</a:t>
            </a:r>
            <a:r>
              <a:rPr lang="en-US" sz="2400" dirty="0" smtClean="0"/>
              <a:t> </a:t>
            </a:r>
            <a:r>
              <a:rPr lang="en-US" sz="2400" dirty="0" err="1" smtClean="0"/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ise</a:t>
            </a:r>
            <a:r>
              <a:rPr lang="en-US" sz="2400" dirty="0" smtClean="0"/>
              <a:t> </a:t>
            </a:r>
            <a:r>
              <a:rPr lang="en-US" sz="2400" dirty="0" err="1" smtClean="0"/>
              <a:t>basma</a:t>
            </a:r>
            <a:endParaRPr lang="en-US" sz="2400" dirty="0"/>
          </a:p>
          <a:p>
            <a:r>
              <a:rPr lang="en-US" sz="2400" dirty="0" err="1" smtClean="0"/>
              <a:t>Dönen</a:t>
            </a:r>
            <a:r>
              <a:rPr lang="en-US" sz="2400" dirty="0" smtClean="0"/>
              <a:t> </a:t>
            </a:r>
            <a:r>
              <a:rPr lang="en-US" sz="2400" dirty="0" err="1" smtClean="0"/>
              <a:t>elektrot</a:t>
            </a:r>
            <a:r>
              <a:rPr lang="en-US" sz="2400" dirty="0" smtClean="0"/>
              <a:t> </a:t>
            </a:r>
            <a:r>
              <a:rPr lang="en-US" sz="2400" dirty="0" err="1" smtClean="0"/>
              <a:t>monitör</a:t>
            </a:r>
            <a:r>
              <a:rPr lang="en-US" sz="2400" dirty="0" smtClean="0"/>
              <a:t> </a:t>
            </a:r>
            <a:r>
              <a:rPr lang="en-US" sz="2400" dirty="0" err="1" smtClean="0"/>
              <a:t>sistemi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kullanılmalıdır</a:t>
            </a:r>
            <a:endParaRPr lang="en-US" sz="2400" dirty="0" smtClean="0"/>
          </a:p>
          <a:p>
            <a:r>
              <a:rPr lang="en-US" sz="2400" dirty="0" err="1" smtClean="0"/>
              <a:t>Aktif</a:t>
            </a:r>
            <a:r>
              <a:rPr lang="en-US" sz="2400" dirty="0" smtClean="0"/>
              <a:t> </a:t>
            </a:r>
            <a:r>
              <a:rPr lang="en-US" sz="2400" dirty="0" err="1" smtClean="0"/>
              <a:t>elektrot</a:t>
            </a:r>
            <a:r>
              <a:rPr lang="en-US" sz="2400" dirty="0" smtClean="0"/>
              <a:t> </a:t>
            </a:r>
            <a:r>
              <a:rPr lang="en-US" sz="2400" dirty="0" err="1" smtClean="0"/>
              <a:t>insulasyon</a:t>
            </a:r>
            <a:r>
              <a:rPr lang="en-US" sz="2400" dirty="0" smtClean="0"/>
              <a:t> </a:t>
            </a:r>
            <a:r>
              <a:rPr lang="en-US" sz="2400" dirty="0" err="1" smtClean="0"/>
              <a:t>kusurları</a:t>
            </a:r>
            <a:r>
              <a:rPr lang="en-US" sz="2400" dirty="0" smtClean="0"/>
              <a:t> </a:t>
            </a:r>
            <a:r>
              <a:rPr lang="en-US" sz="2400" dirty="0" err="1" smtClean="0"/>
              <a:t>kontrol</a:t>
            </a:r>
            <a:r>
              <a:rPr lang="en-US" sz="2400" dirty="0" smtClean="0"/>
              <a:t> </a:t>
            </a:r>
            <a:r>
              <a:rPr lang="en-US" sz="2400" dirty="0" err="1" smtClean="0"/>
              <a:t>edilmelidir</a:t>
            </a:r>
            <a:r>
              <a:rPr lang="en-US" sz="2400" dirty="0" smtClean="0"/>
              <a:t>. 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19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914400"/>
            <a:ext cx="8458200" cy="533400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sz="2800" dirty="0" err="1" smtClean="0"/>
              <a:t>Becquerel</a:t>
            </a:r>
            <a:r>
              <a:rPr lang="tr-TR" sz="2800" dirty="0" smtClean="0"/>
              <a:t>, 19. yüzyıl başlarında </a:t>
            </a:r>
            <a:r>
              <a:rPr lang="tr-TR" sz="2800" dirty="0" err="1" smtClean="0"/>
              <a:t>hemostaz</a:t>
            </a:r>
            <a:r>
              <a:rPr lang="tr-TR" sz="2800" dirty="0" smtClean="0"/>
              <a:t> </a:t>
            </a:r>
          </a:p>
          <a:p>
            <a:pPr marL="0" indent="0">
              <a:buNone/>
            </a:pPr>
            <a:r>
              <a:rPr lang="tr-TR" sz="2800" dirty="0"/>
              <a:t>a</a:t>
            </a:r>
            <a:r>
              <a:rPr lang="tr-TR" sz="2800" dirty="0" smtClean="0"/>
              <a:t>macıyla </a:t>
            </a:r>
            <a:r>
              <a:rPr lang="tr-TR" sz="2800" dirty="0" err="1" smtClean="0"/>
              <a:t>elektrokoteri</a:t>
            </a:r>
            <a:r>
              <a:rPr lang="tr-TR" sz="2800" dirty="0" smtClean="0"/>
              <a:t> kullanarak </a:t>
            </a:r>
          </a:p>
          <a:p>
            <a:pPr marL="0" indent="0">
              <a:buNone/>
            </a:pPr>
            <a:r>
              <a:rPr lang="tr-TR" sz="2800" dirty="0" smtClean="0"/>
              <a:t>ilk kez </a:t>
            </a:r>
            <a:r>
              <a:rPr lang="tr-TR" sz="2800" b="1" dirty="0" err="1" smtClean="0">
                <a:solidFill>
                  <a:srgbClr val="0070C0"/>
                </a:solidFill>
              </a:rPr>
              <a:t>Elektrocerrahi</a:t>
            </a:r>
            <a:r>
              <a:rPr lang="tr-TR" sz="2800" b="1" dirty="0" smtClean="0">
                <a:solidFill>
                  <a:srgbClr val="0070C0"/>
                </a:solidFill>
              </a:rPr>
              <a:t> konseptine </a:t>
            </a:r>
          </a:p>
          <a:p>
            <a:pPr marL="0" indent="0">
              <a:buNone/>
            </a:pPr>
            <a:r>
              <a:rPr lang="tr-TR" sz="2800" dirty="0" smtClean="0"/>
              <a:t>öncülük etmiştir.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r>
              <a:rPr lang="tr-TR" dirty="0" err="1" smtClean="0"/>
              <a:t>Arsonval</a:t>
            </a:r>
            <a:r>
              <a:rPr lang="tr-TR" dirty="0" smtClean="0"/>
              <a:t> 1881’de insanda alternatif </a:t>
            </a:r>
          </a:p>
          <a:p>
            <a:pPr marL="0" indent="0">
              <a:buNone/>
            </a:pPr>
            <a:r>
              <a:rPr lang="tr-TR" dirty="0" smtClean="0"/>
              <a:t>akım </a:t>
            </a:r>
            <a:r>
              <a:rPr lang="fi-FI" dirty="0"/>
              <a:t>(&gt;20kHz) 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k</a:t>
            </a:r>
            <a:r>
              <a:rPr lang="tr-TR" dirty="0" smtClean="0"/>
              <a:t>ullanımını başlatmıştır.</a:t>
            </a:r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999309"/>
            <a:ext cx="203835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505200"/>
            <a:ext cx="2038350" cy="257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5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Öneriler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306"/>
            <a:ext cx="8229600" cy="4525963"/>
          </a:xfrm>
        </p:spPr>
        <p:txBody>
          <a:bodyPr/>
          <a:lstStyle/>
          <a:p>
            <a:r>
              <a:rPr lang="en-US" sz="2800" dirty="0" smtClean="0"/>
              <a:t>Piercing</a:t>
            </a:r>
            <a:r>
              <a:rPr lang="en-US" sz="2800" dirty="0"/>
              <a:t>, </a:t>
            </a:r>
            <a:r>
              <a:rPr lang="en-US" sz="2800" dirty="0" err="1"/>
              <a:t>yüzük</a:t>
            </a:r>
            <a:r>
              <a:rPr lang="en-US" sz="2800" dirty="0"/>
              <a:t> </a:t>
            </a:r>
            <a:r>
              <a:rPr lang="en-US" sz="2800" dirty="0" err="1"/>
              <a:t>ya</a:t>
            </a:r>
            <a:r>
              <a:rPr lang="en-US" sz="2800" dirty="0"/>
              <a:t> da </a:t>
            </a:r>
            <a:r>
              <a:rPr lang="en-US" sz="2800" dirty="0" err="1"/>
              <a:t>diğer</a:t>
            </a:r>
            <a:r>
              <a:rPr lang="en-US" sz="2800" dirty="0"/>
              <a:t> metal </a:t>
            </a:r>
            <a:r>
              <a:rPr lang="en-US" sz="2800" dirty="0" err="1" smtClean="0"/>
              <a:t>objeleri</a:t>
            </a:r>
            <a:r>
              <a:rPr lang="en-US" sz="2800" dirty="0" smtClean="0"/>
              <a:t> </a:t>
            </a:r>
            <a:r>
              <a:rPr lang="en-US" sz="2800" dirty="0" err="1" smtClean="0"/>
              <a:t>çıkarılmalıdır</a:t>
            </a:r>
            <a:endParaRPr lang="en-US" sz="2800" dirty="0" smtClean="0"/>
          </a:p>
          <a:p>
            <a:r>
              <a:rPr lang="en-US" sz="2800" dirty="0" err="1" smtClean="0"/>
              <a:t>Islak</a:t>
            </a:r>
            <a:r>
              <a:rPr lang="en-US" sz="2800" dirty="0" smtClean="0"/>
              <a:t> </a:t>
            </a:r>
            <a:r>
              <a:rPr lang="en-US" sz="2800" dirty="0" err="1" smtClean="0"/>
              <a:t>ya</a:t>
            </a:r>
            <a:r>
              <a:rPr lang="en-US" sz="2800" dirty="0" smtClean="0"/>
              <a:t> da </a:t>
            </a:r>
            <a:r>
              <a:rPr lang="en-US" sz="2800" dirty="0" err="1" smtClean="0"/>
              <a:t>delik</a:t>
            </a:r>
            <a:r>
              <a:rPr lang="en-US" sz="2800" dirty="0" smtClean="0"/>
              <a:t> </a:t>
            </a:r>
            <a:r>
              <a:rPr lang="en-US" sz="2800" dirty="0" err="1" smtClean="0"/>
              <a:t>eldivenlerle</a:t>
            </a:r>
            <a:r>
              <a:rPr lang="en-US" sz="2800" dirty="0" smtClean="0"/>
              <a:t> </a:t>
            </a:r>
            <a:r>
              <a:rPr lang="en-US" sz="2800" dirty="0" err="1" smtClean="0"/>
              <a:t>dokununlmamalıdır</a:t>
            </a:r>
            <a:endParaRPr lang="en-US" sz="2800" dirty="0" smtClean="0"/>
          </a:p>
          <a:p>
            <a:r>
              <a:rPr lang="en-US" sz="2800" dirty="0" err="1" smtClean="0"/>
              <a:t>Kabloların</a:t>
            </a:r>
            <a:r>
              <a:rPr lang="en-US" sz="2800" dirty="0" smtClean="0"/>
              <a:t> metal </a:t>
            </a:r>
            <a:r>
              <a:rPr lang="en-US" sz="2800" dirty="0" err="1" smtClean="0"/>
              <a:t>aletlere</a:t>
            </a:r>
            <a:r>
              <a:rPr lang="en-US" sz="2800" dirty="0" smtClean="0"/>
              <a:t> </a:t>
            </a:r>
            <a:r>
              <a:rPr lang="en-US" sz="2800" dirty="0" err="1" smtClean="0"/>
              <a:t>sarılmadığından</a:t>
            </a:r>
            <a:r>
              <a:rPr lang="en-US" sz="2800" dirty="0" smtClean="0"/>
              <a:t> </a:t>
            </a:r>
            <a:r>
              <a:rPr lang="en-US" sz="2800" dirty="0" err="1" smtClean="0"/>
              <a:t>emin</a:t>
            </a:r>
            <a:r>
              <a:rPr lang="en-US" sz="2800" dirty="0" smtClean="0"/>
              <a:t> </a:t>
            </a:r>
            <a:r>
              <a:rPr lang="en-US" sz="2800" dirty="0" err="1" smtClean="0"/>
              <a:t>olunmalıdır</a:t>
            </a:r>
            <a:r>
              <a:rPr lang="en-US" sz="2800" dirty="0" smtClean="0"/>
              <a:t>.</a:t>
            </a:r>
          </a:p>
          <a:p>
            <a:r>
              <a:rPr lang="en-US" sz="2800" dirty="0" err="1" smtClean="0"/>
              <a:t>Aktif</a:t>
            </a:r>
            <a:r>
              <a:rPr lang="en-US" sz="2800" dirty="0" smtClean="0"/>
              <a:t> </a:t>
            </a:r>
            <a:r>
              <a:rPr lang="en-US" sz="2800" dirty="0" err="1" smtClean="0"/>
              <a:t>Elektrot</a:t>
            </a:r>
            <a:r>
              <a:rPr lang="en-US" sz="2800" dirty="0" smtClean="0"/>
              <a:t> </a:t>
            </a:r>
            <a:r>
              <a:rPr lang="en-US" sz="2800" dirty="0" err="1" smtClean="0"/>
              <a:t>ucunu</a:t>
            </a:r>
            <a:r>
              <a:rPr lang="en-US" sz="2800" dirty="0" smtClean="0"/>
              <a:t> </a:t>
            </a:r>
            <a:r>
              <a:rPr lang="en-US" sz="2800" dirty="0" err="1" smtClean="0"/>
              <a:t>temiz</a:t>
            </a:r>
            <a:r>
              <a:rPr lang="en-US" sz="2800" dirty="0" smtClean="0"/>
              <a:t> </a:t>
            </a:r>
            <a:r>
              <a:rPr lang="en-US" sz="2800" dirty="0" err="1" smtClean="0"/>
              <a:t>tutulmalıdır</a:t>
            </a:r>
            <a:r>
              <a:rPr lang="en-US" sz="2800" dirty="0" smtClean="0"/>
              <a:t>.</a:t>
            </a:r>
          </a:p>
          <a:p>
            <a:r>
              <a:rPr lang="tr-TR" sz="2800" dirty="0" err="1" smtClean="0"/>
              <a:t>Elektrokoter</a:t>
            </a:r>
            <a:r>
              <a:rPr lang="tr-TR" sz="2800" dirty="0" smtClean="0"/>
              <a:t> </a:t>
            </a:r>
            <a:r>
              <a:rPr lang="tr-TR" sz="2800" dirty="0"/>
              <a:t>aletleri kullandıktan sonra batın içerisinde </a:t>
            </a:r>
            <a:r>
              <a:rPr lang="tr-TR" sz="2800" dirty="0" smtClean="0"/>
              <a:t>bekletilmemelidir</a:t>
            </a:r>
          </a:p>
          <a:p>
            <a:r>
              <a:rPr lang="tr-TR" sz="2800" dirty="0" smtClean="0"/>
              <a:t>Enerji aletleri devamlı </a:t>
            </a:r>
            <a:r>
              <a:rPr lang="tr-TR" sz="2800" dirty="0"/>
              <a:t>görüş alanında </a:t>
            </a:r>
            <a:r>
              <a:rPr lang="tr-TR" sz="2800" dirty="0" smtClean="0"/>
              <a:t>tutulmalıdır</a:t>
            </a:r>
          </a:p>
          <a:p>
            <a:r>
              <a:rPr lang="tr-TR" sz="2800" dirty="0" smtClean="0"/>
              <a:t>Enerji </a:t>
            </a:r>
            <a:r>
              <a:rPr lang="tr-TR" sz="2800" dirty="0"/>
              <a:t>aletleri ile barsak, </a:t>
            </a:r>
            <a:r>
              <a:rPr lang="tr-TR" sz="2800" dirty="0" err="1"/>
              <a:t>üreter</a:t>
            </a:r>
            <a:r>
              <a:rPr lang="tr-TR" sz="2800" dirty="0"/>
              <a:t>, mesane gibi organlar tutulmamalıdır</a:t>
            </a:r>
          </a:p>
          <a:p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05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Öneriler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Kardiyak</a:t>
            </a:r>
            <a:r>
              <a:rPr lang="en-US" dirty="0" smtClean="0"/>
              <a:t> </a:t>
            </a:r>
            <a:r>
              <a:rPr lang="en-US" dirty="0" err="1" smtClean="0"/>
              <a:t>implante</a:t>
            </a:r>
            <a:r>
              <a:rPr lang="en-US" dirty="0" smtClean="0"/>
              <a:t> </a:t>
            </a:r>
            <a:r>
              <a:rPr lang="en-US" dirty="0" err="1" smtClean="0"/>
              <a:t>edilen</a:t>
            </a:r>
            <a:r>
              <a:rPr lang="en-US" dirty="0" smtClean="0"/>
              <a:t> </a:t>
            </a:r>
            <a:r>
              <a:rPr lang="en-US" dirty="0" err="1" smtClean="0"/>
              <a:t>cihazlar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Nörolojik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da spinal </a:t>
            </a:r>
            <a:r>
              <a:rPr lang="en-US" dirty="0" err="1" smtClean="0"/>
              <a:t>kord</a:t>
            </a:r>
            <a:r>
              <a:rPr lang="en-US" dirty="0" smtClean="0"/>
              <a:t> </a:t>
            </a:r>
            <a:r>
              <a:rPr lang="en-US" dirty="0" err="1" smtClean="0"/>
              <a:t>stimulatörleri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Gastrik</a:t>
            </a:r>
            <a:r>
              <a:rPr lang="en-US" dirty="0" smtClean="0"/>
              <a:t> </a:t>
            </a:r>
            <a:r>
              <a:rPr lang="en-US" dirty="0" err="1" smtClean="0"/>
              <a:t>nörostimülatörler</a:t>
            </a:r>
            <a:endParaRPr lang="en-US" dirty="0"/>
          </a:p>
          <a:p>
            <a:r>
              <a:rPr lang="en-US" dirty="0" err="1">
                <a:solidFill>
                  <a:srgbClr val="FF0000"/>
                </a:solidFill>
              </a:rPr>
              <a:t>Alternatif</a:t>
            </a:r>
            <a:r>
              <a:rPr lang="en-US" dirty="0">
                <a:solidFill>
                  <a:srgbClr val="FF0000"/>
                </a:solidFill>
              </a:rPr>
              <a:t>  </a:t>
            </a:r>
            <a:r>
              <a:rPr lang="en-US" dirty="0" err="1" smtClean="0">
                <a:solidFill>
                  <a:srgbClr val="FF0000"/>
                </a:solidFill>
              </a:rPr>
              <a:t>metodları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kullan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(Bipolar, </a:t>
            </a:r>
            <a:r>
              <a:rPr lang="en-US" dirty="0" err="1"/>
              <a:t>Ultrasonik</a:t>
            </a:r>
            <a:r>
              <a:rPr lang="en-US" dirty="0"/>
              <a:t> </a:t>
            </a:r>
            <a:r>
              <a:rPr lang="en-US" dirty="0" err="1"/>
              <a:t>enerji</a:t>
            </a:r>
            <a:r>
              <a:rPr lang="en-US" dirty="0"/>
              <a:t>, </a:t>
            </a:r>
            <a:r>
              <a:rPr lang="en-US" dirty="0" err="1"/>
              <a:t>Topikal</a:t>
            </a:r>
            <a:r>
              <a:rPr lang="en-US" dirty="0"/>
              <a:t> </a:t>
            </a:r>
            <a:r>
              <a:rPr lang="en-US" dirty="0" err="1"/>
              <a:t>hemostatik</a:t>
            </a:r>
            <a:r>
              <a:rPr lang="en-US" dirty="0"/>
              <a:t> </a:t>
            </a:r>
            <a:r>
              <a:rPr lang="en-US" dirty="0" err="1"/>
              <a:t>ajanlar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51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1599" cy="6553200"/>
          </a:xfrm>
        </p:spPr>
      </p:pic>
    </p:spTree>
    <p:extLst>
      <p:ext uri="{BB962C8B-B14F-4D97-AF65-F5344CB8AC3E}">
        <p14:creationId xmlns:p14="http://schemas.microsoft.com/office/powerpoint/2010/main" val="211059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590800" y="501484"/>
            <a:ext cx="3675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tr-TR" sz="4400" b="1" dirty="0" smtClean="0">
                <a:solidFill>
                  <a:srgbClr val="FF0000"/>
                </a:solidFill>
              </a:rPr>
              <a:t>Teşekkürler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838200"/>
            <a:ext cx="8839200" cy="563880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sz="2800" dirty="0" smtClean="0"/>
              <a:t>1926 yılında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William </a:t>
            </a:r>
            <a:r>
              <a:rPr lang="tr-TR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T. </a:t>
            </a:r>
            <a:r>
              <a:rPr lang="tr-T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Bovie</a:t>
            </a:r>
            <a:endParaRPr lang="tr-TR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marL="0" indent="0">
              <a:buNone/>
            </a:pPr>
            <a:r>
              <a:rPr lang="tr-TR" sz="2800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bir beyin cerrahı ile işbirliği </a:t>
            </a:r>
          </a:p>
          <a:p>
            <a:pPr marL="0" indent="0">
              <a:buNone/>
            </a:pPr>
            <a:r>
              <a:rPr lang="tr-TR" sz="2800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yaparak ilk </a:t>
            </a:r>
            <a:r>
              <a:rPr lang="tr-TR" sz="2800" dirty="0" err="1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elektrocerrahi</a:t>
            </a:r>
            <a:endParaRPr lang="tr-TR" sz="2800" dirty="0" smtClean="0"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marL="0" indent="0">
              <a:buNone/>
            </a:pPr>
            <a:r>
              <a:rPr lang="tr-TR" sz="2800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ünitesini yapmıştır.</a:t>
            </a:r>
            <a:r>
              <a:rPr lang="tr-TR" sz="2800" dirty="0" smtClean="0"/>
              <a:t> </a:t>
            </a:r>
          </a:p>
          <a:p>
            <a:pPr marL="0" indent="0">
              <a:buNone/>
            </a:pPr>
            <a:r>
              <a:rPr lang="tr-TR" sz="2800" dirty="0" smtClean="0"/>
              <a:t>Bu cihaz </a:t>
            </a:r>
          </a:p>
          <a:p>
            <a:pPr marL="0" indent="0">
              <a:buNone/>
            </a:pPr>
            <a:r>
              <a:rPr lang="tr-TR" sz="2800" dirty="0" smtClean="0"/>
              <a:t>1968’e kadar kullanılmıştır. </a:t>
            </a:r>
            <a:endParaRPr lang="tr-TR" sz="28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38225"/>
            <a:ext cx="358140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://www.scientificspine.com/images/cushing_and_bov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90543"/>
            <a:ext cx="4343400" cy="201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5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4800" b="1" dirty="0">
                <a:solidFill>
                  <a:srgbClr val="DA0013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Enerji Sistemleri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1054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tr-TR" sz="2800" dirty="0" err="1" smtClean="0"/>
              <a:t>Monopolar</a:t>
            </a:r>
            <a:r>
              <a:rPr lang="tr-TR" sz="2800" dirty="0" smtClean="0"/>
              <a:t> </a:t>
            </a:r>
            <a:r>
              <a:rPr lang="tr-TR" sz="2800" dirty="0"/>
              <a:t>enerji</a:t>
            </a:r>
          </a:p>
          <a:p>
            <a:pPr>
              <a:lnSpc>
                <a:spcPct val="130000"/>
              </a:lnSpc>
            </a:pPr>
            <a:r>
              <a:rPr lang="tr-TR" sz="2800" dirty="0" err="1"/>
              <a:t>Bipolar</a:t>
            </a:r>
            <a:r>
              <a:rPr lang="tr-TR" sz="2800" dirty="0"/>
              <a:t> </a:t>
            </a:r>
            <a:r>
              <a:rPr lang="tr-TR" sz="2800" dirty="0" smtClean="0"/>
              <a:t>enerji</a:t>
            </a:r>
          </a:p>
          <a:p>
            <a:pPr>
              <a:lnSpc>
                <a:spcPct val="130000"/>
              </a:lnSpc>
            </a:pPr>
            <a:r>
              <a:rPr lang="tr-TR" sz="2800" dirty="0" smtClean="0"/>
              <a:t>Geliştirilmiş </a:t>
            </a:r>
            <a:r>
              <a:rPr lang="tr-TR" sz="2800" dirty="0" err="1" smtClean="0"/>
              <a:t>Bipolar</a:t>
            </a:r>
            <a:r>
              <a:rPr lang="tr-TR" sz="2800" dirty="0" smtClean="0"/>
              <a:t> enerjiler</a:t>
            </a:r>
            <a:endParaRPr lang="tr-TR" sz="2800" dirty="0"/>
          </a:p>
          <a:p>
            <a:pPr>
              <a:lnSpc>
                <a:spcPct val="130000"/>
              </a:lnSpc>
            </a:pPr>
            <a:r>
              <a:rPr lang="tr-TR" sz="2800" dirty="0" err="1"/>
              <a:t>Ultrasonik</a:t>
            </a:r>
            <a:r>
              <a:rPr lang="tr-TR" sz="2800" dirty="0"/>
              <a:t> </a:t>
            </a:r>
            <a:r>
              <a:rPr lang="tr-TR" sz="2800" dirty="0" smtClean="0"/>
              <a:t>enerji</a:t>
            </a:r>
          </a:p>
          <a:p>
            <a:pPr>
              <a:lnSpc>
                <a:spcPct val="130000"/>
              </a:lnSpc>
            </a:pPr>
            <a:r>
              <a:rPr lang="tr-TR" sz="2800" dirty="0" smtClean="0"/>
              <a:t>Entegre Geliştirilmiş Sistemler</a:t>
            </a:r>
            <a:endParaRPr lang="tr-TR" sz="2800" dirty="0"/>
          </a:p>
          <a:p>
            <a:pPr>
              <a:lnSpc>
                <a:spcPct val="130000"/>
              </a:lnSpc>
            </a:pPr>
            <a:r>
              <a:rPr lang="tr-TR" sz="2800" dirty="0"/>
              <a:t>Lazer</a:t>
            </a:r>
          </a:p>
          <a:p>
            <a:pPr>
              <a:lnSpc>
                <a:spcPct val="130000"/>
              </a:lnSpc>
            </a:pPr>
            <a:r>
              <a:rPr lang="tr-TR" sz="2800" dirty="0" err="1"/>
              <a:t>Radyofrekans</a:t>
            </a:r>
            <a:r>
              <a:rPr lang="tr-TR" sz="2800" dirty="0"/>
              <a:t> </a:t>
            </a:r>
            <a:r>
              <a:rPr lang="tr-TR" sz="2800" dirty="0" err="1" smtClean="0"/>
              <a:t>ablasyon</a:t>
            </a:r>
            <a:endParaRPr lang="tr-TR" sz="2800" dirty="0" smtClean="0"/>
          </a:p>
          <a:p>
            <a:pPr>
              <a:lnSpc>
                <a:spcPct val="130000"/>
              </a:lnSpc>
            </a:pPr>
            <a:r>
              <a:rPr lang="tr-TR" sz="2800" dirty="0" smtClean="0"/>
              <a:t>Plazma Jet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90104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>
                <a:solidFill>
                  <a:srgbClr val="DA0013"/>
                </a:solidFill>
              </a:rPr>
              <a:t>Monopolar</a:t>
            </a:r>
            <a:r>
              <a:rPr lang="tr-TR" b="1" dirty="0">
                <a:solidFill>
                  <a:srgbClr val="DA0013"/>
                </a:solidFill>
              </a:rPr>
              <a:t> </a:t>
            </a:r>
            <a:r>
              <a:rPr lang="tr-TR" b="1" dirty="0" err="1">
                <a:solidFill>
                  <a:srgbClr val="DA0013"/>
                </a:solidFill>
              </a:rPr>
              <a:t>Elektrocerrahi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Aktif  </a:t>
            </a:r>
            <a:r>
              <a:rPr lang="tr-TR" dirty="0" err="1" smtClean="0"/>
              <a:t>elektrod</a:t>
            </a:r>
            <a:r>
              <a:rPr lang="tr-TR" dirty="0" smtClean="0"/>
              <a:t> </a:t>
            </a:r>
          </a:p>
          <a:p>
            <a:r>
              <a:rPr lang="tr-TR" dirty="0" smtClean="0"/>
              <a:t>Dağıtıcı </a:t>
            </a:r>
            <a:r>
              <a:rPr lang="tr-TR" dirty="0" err="1" smtClean="0"/>
              <a:t>elektrod</a:t>
            </a:r>
            <a:endParaRPr lang="tr-TR" dirty="0" smtClean="0"/>
          </a:p>
          <a:p>
            <a:r>
              <a:rPr lang="tr-TR" dirty="0" smtClean="0"/>
              <a:t> Hasta (iletken)</a:t>
            </a:r>
          </a:p>
          <a:p>
            <a:r>
              <a:rPr lang="tr-TR" dirty="0"/>
              <a:t>1-2 mm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002698"/>
            <a:ext cx="4800600" cy="363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Dağıtıcı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Elektrod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İ</a:t>
            </a:r>
            <a:r>
              <a:rPr lang="en-US" dirty="0" err="1" smtClean="0"/>
              <a:t>yi</a:t>
            </a:r>
            <a:r>
              <a:rPr lang="en-US" dirty="0" smtClean="0"/>
              <a:t>  </a:t>
            </a:r>
            <a:r>
              <a:rPr lang="en-US" dirty="0" err="1" smtClean="0"/>
              <a:t>kanlanan</a:t>
            </a:r>
            <a:r>
              <a:rPr lang="en-US" dirty="0" smtClean="0"/>
              <a:t>,  </a:t>
            </a:r>
          </a:p>
          <a:p>
            <a:r>
              <a:rPr lang="en-US" dirty="0" smtClean="0"/>
              <a:t>Kuru, </a:t>
            </a:r>
          </a:p>
          <a:p>
            <a:r>
              <a:rPr lang="en-US" dirty="0" err="1" smtClean="0"/>
              <a:t>Tüysüz</a:t>
            </a:r>
            <a:r>
              <a:rPr lang="en-US" dirty="0" smtClean="0"/>
              <a:t> </a:t>
            </a:r>
            <a:r>
              <a:rPr lang="en-US" dirty="0" err="1" smtClean="0"/>
              <a:t>deriye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, </a:t>
            </a:r>
          </a:p>
          <a:p>
            <a:r>
              <a:rPr lang="en-US" dirty="0" smtClean="0"/>
              <a:t>Metal </a:t>
            </a:r>
            <a:r>
              <a:rPr lang="en-US" dirty="0" err="1" smtClean="0"/>
              <a:t>kemik</a:t>
            </a:r>
            <a:r>
              <a:rPr lang="en-US" dirty="0" smtClean="0"/>
              <a:t> </a:t>
            </a:r>
            <a:r>
              <a:rPr lang="en-US" dirty="0" err="1" smtClean="0"/>
              <a:t>implantlardan</a:t>
            </a:r>
            <a:r>
              <a:rPr lang="en-US" dirty="0" smtClean="0"/>
              <a:t> </a:t>
            </a:r>
            <a:r>
              <a:rPr lang="en-US" dirty="0" err="1" smtClean="0"/>
              <a:t>uzağa</a:t>
            </a:r>
            <a:r>
              <a:rPr lang="en-US" dirty="0" smtClean="0"/>
              <a:t> </a:t>
            </a:r>
            <a:r>
              <a:rPr lang="en-US" dirty="0" err="1" smtClean="0"/>
              <a:t>yerleştirilmelidir</a:t>
            </a:r>
            <a:endParaRPr lang="en-US" dirty="0"/>
          </a:p>
          <a:p>
            <a:r>
              <a:rPr lang="en-US" dirty="0" err="1" smtClean="0">
                <a:solidFill>
                  <a:srgbClr val="FF0000"/>
                </a:solidFill>
              </a:rPr>
              <a:t>Keloidler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>
                <a:solidFill>
                  <a:srgbClr val="FF0000"/>
                </a:solidFill>
              </a:rPr>
              <a:t>metal </a:t>
            </a:r>
            <a:r>
              <a:rPr lang="en-US" dirty="0" err="1" smtClean="0">
                <a:solidFill>
                  <a:srgbClr val="FF0000"/>
                </a:solidFill>
              </a:rPr>
              <a:t>implantlar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tüy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ve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turnikeye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bağlı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kötü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perfüze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olan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ekstremiteler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tercih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edilmemelidir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46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>
                <a:solidFill>
                  <a:srgbClr val="FF0000"/>
                </a:solidFill>
              </a:rPr>
              <a:t>Elektrocerrahi</a:t>
            </a:r>
            <a:r>
              <a:rPr lang="tr-TR" b="1" dirty="0">
                <a:solidFill>
                  <a:srgbClr val="FF0000"/>
                </a:solidFill>
              </a:rPr>
              <a:t> J</a:t>
            </a:r>
            <a:r>
              <a:rPr lang="tr-TR" b="1" dirty="0" smtClean="0">
                <a:solidFill>
                  <a:srgbClr val="FF0000"/>
                </a:solidFill>
              </a:rPr>
              <a:t>eneratörleri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tr-TR" dirty="0" smtClean="0"/>
          </a:p>
          <a:p>
            <a:pPr algn="just"/>
            <a:r>
              <a:rPr lang="tr-TR" dirty="0" smtClean="0"/>
              <a:t>Düşük </a:t>
            </a:r>
            <a:r>
              <a:rPr lang="tr-TR" dirty="0"/>
              <a:t>frekanslı akımı (saniyede </a:t>
            </a:r>
            <a:r>
              <a:rPr lang="tr-TR" dirty="0" smtClean="0"/>
              <a:t>50-60 </a:t>
            </a:r>
            <a:r>
              <a:rPr lang="tr-TR" dirty="0" err="1"/>
              <a:t>Hz’den</a:t>
            </a:r>
            <a:r>
              <a:rPr lang="tr-TR" dirty="0"/>
              <a:t>  </a:t>
            </a:r>
            <a:r>
              <a:rPr lang="tr-TR" dirty="0" smtClean="0">
                <a:solidFill>
                  <a:srgbClr val="0070C0"/>
                </a:solidFill>
              </a:rPr>
              <a:t>500 K-3M Hz’e</a:t>
            </a:r>
            <a:r>
              <a:rPr lang="tr-TR" dirty="0"/>
              <a:t>) yüksek frekanslı </a:t>
            </a:r>
            <a:r>
              <a:rPr lang="tr-TR" dirty="0" smtClean="0"/>
              <a:t>elektrik </a:t>
            </a:r>
            <a:r>
              <a:rPr lang="tr-TR" dirty="0"/>
              <a:t>akımına dönüştürürler. </a:t>
            </a:r>
            <a:endParaRPr lang="tr-TR" dirty="0" smtClean="0"/>
          </a:p>
          <a:p>
            <a:r>
              <a:rPr lang="en-US" dirty="0"/>
              <a:t>10,000 </a:t>
            </a:r>
            <a:r>
              <a:rPr lang="en-US" dirty="0" smtClean="0"/>
              <a:t>Hz </a:t>
            </a:r>
            <a:r>
              <a:rPr lang="en-US" dirty="0" err="1" smtClean="0"/>
              <a:t>altı</a:t>
            </a:r>
            <a:r>
              <a:rPr lang="en-US" dirty="0" smtClean="0"/>
              <a:t> </a:t>
            </a:r>
            <a:r>
              <a:rPr lang="en-US" dirty="0" err="1" smtClean="0"/>
              <a:t>akım</a:t>
            </a:r>
            <a:r>
              <a:rPr lang="en-US" dirty="0" smtClean="0"/>
              <a:t> </a:t>
            </a:r>
            <a:r>
              <a:rPr lang="en-US" dirty="0" err="1" smtClean="0"/>
              <a:t>kas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sinir</a:t>
            </a:r>
            <a:r>
              <a:rPr lang="en-US" dirty="0" smtClean="0"/>
              <a:t> </a:t>
            </a:r>
            <a:r>
              <a:rPr lang="en-US" dirty="0" err="1" smtClean="0"/>
              <a:t>stimülasyonu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kullanılır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17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4638"/>
            <a:ext cx="8382000" cy="6354762"/>
          </a:xfrm>
        </p:spPr>
      </p:pic>
    </p:spTree>
    <p:extLst>
      <p:ext uri="{BB962C8B-B14F-4D97-AF65-F5344CB8AC3E}">
        <p14:creationId xmlns:p14="http://schemas.microsoft.com/office/powerpoint/2010/main" val="186681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11843</TotalTime>
  <Words>787</Words>
  <Application>Microsoft Macintosh PowerPoint</Application>
  <PresentationFormat>On-screen Show (4:3)</PresentationFormat>
  <Paragraphs>145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Calibri</vt:lpstr>
      <vt:lpstr>ＭＳ Ｐゴシック</vt:lpstr>
      <vt:lpstr>Default Design</vt:lpstr>
      <vt:lpstr>Laparoskopik Cerrahide Enerji Modaliteleri Ne, Nerede, Nasıl?</vt:lpstr>
      <vt:lpstr>M.Ö 3000 yıl</vt:lpstr>
      <vt:lpstr>PowerPoint Presentation</vt:lpstr>
      <vt:lpstr>PowerPoint Presentation</vt:lpstr>
      <vt:lpstr>Enerji Sistemleri</vt:lpstr>
      <vt:lpstr>Monopolar Elektrocerrahi</vt:lpstr>
      <vt:lpstr>Dağıtıcı Elektrod</vt:lpstr>
      <vt:lpstr>Elektrocerrahi Jeneratörleri</vt:lpstr>
      <vt:lpstr>PowerPoint Presentation</vt:lpstr>
      <vt:lpstr>Dezavantajları</vt:lpstr>
      <vt:lpstr>Geliştirilmiş Bipolar Teknolojiler</vt:lpstr>
      <vt:lpstr>Geliştirilmiş Bipolar Aletler</vt:lpstr>
      <vt:lpstr>Ultrasonik Enerji</vt:lpstr>
      <vt:lpstr>Avantajlar</vt:lpstr>
      <vt:lpstr>  Ultrasonik Aletler  </vt:lpstr>
      <vt:lpstr>PowerPoint Presentation</vt:lpstr>
      <vt:lpstr>Tam Entegre Geliştirilmiş Electrocerrahi Aletler </vt:lpstr>
      <vt:lpstr>Termal Yayılım</vt:lpstr>
      <vt:lpstr>PowerPoint Presentation</vt:lpstr>
      <vt:lpstr>Lazer Teknolojisi </vt:lpstr>
      <vt:lpstr>PowerPoint Presentation</vt:lpstr>
      <vt:lpstr>SORUNLAR (0,1-0,5%)</vt:lpstr>
      <vt:lpstr>PowerPoint Presentation</vt:lpstr>
      <vt:lpstr>PowerPoint Presentation</vt:lpstr>
      <vt:lpstr>Yalıtım Kusurları</vt:lpstr>
      <vt:lpstr>Direk temas (coupling)</vt:lpstr>
      <vt:lpstr>(Capacitive) İndirek Temas</vt:lpstr>
      <vt:lpstr>Antenna Coupling (Kablo teması)</vt:lpstr>
      <vt:lpstr>Öneriler</vt:lpstr>
      <vt:lpstr>Öneriler</vt:lpstr>
      <vt:lpstr>Öneriler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User</cp:lastModifiedBy>
  <cp:revision>301</cp:revision>
  <cp:lastPrinted>1601-01-01T00:00:00Z</cp:lastPrinted>
  <dcterms:created xsi:type="dcterms:W3CDTF">1601-01-01T00:00:00Z</dcterms:created>
  <dcterms:modified xsi:type="dcterms:W3CDTF">2019-04-18T20:34:53Z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