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3"/>
  </p:notesMasterIdLst>
  <p:sldIdLst>
    <p:sldId id="408" r:id="rId2"/>
    <p:sldId id="330" r:id="rId3"/>
    <p:sldId id="410" r:id="rId4"/>
    <p:sldId id="411" r:id="rId5"/>
    <p:sldId id="539" r:id="rId6"/>
    <p:sldId id="261" r:id="rId7"/>
    <p:sldId id="263" r:id="rId8"/>
    <p:sldId id="260" r:id="rId9"/>
    <p:sldId id="257" r:id="rId10"/>
    <p:sldId id="371" r:id="rId11"/>
    <p:sldId id="342" r:id="rId12"/>
    <p:sldId id="396" r:id="rId13"/>
    <p:sldId id="416" r:id="rId14"/>
    <p:sldId id="417" r:id="rId15"/>
    <p:sldId id="418" r:id="rId16"/>
    <p:sldId id="532" r:id="rId17"/>
    <p:sldId id="533" r:id="rId18"/>
    <p:sldId id="419" r:id="rId19"/>
    <p:sldId id="500" r:id="rId20"/>
    <p:sldId id="454" r:id="rId21"/>
    <p:sldId id="393" r:id="rId22"/>
    <p:sldId id="444" r:id="rId23"/>
    <p:sldId id="518" r:id="rId24"/>
    <p:sldId id="535" r:id="rId25"/>
    <p:sldId id="574" r:id="rId26"/>
    <p:sldId id="531" r:id="rId27"/>
    <p:sldId id="566" r:id="rId28"/>
    <p:sldId id="567" r:id="rId29"/>
    <p:sldId id="568" r:id="rId30"/>
    <p:sldId id="569" r:id="rId31"/>
    <p:sldId id="570" r:id="rId32"/>
    <p:sldId id="571" r:id="rId33"/>
    <p:sldId id="558" r:id="rId34"/>
    <p:sldId id="559" r:id="rId35"/>
    <p:sldId id="564" r:id="rId36"/>
    <p:sldId id="529" r:id="rId37"/>
    <p:sldId id="457" r:id="rId38"/>
    <p:sldId id="560" r:id="rId39"/>
    <p:sldId id="273" r:id="rId40"/>
    <p:sldId id="338" r:id="rId41"/>
    <p:sldId id="561" r:id="rId42"/>
    <p:sldId id="365" r:id="rId43"/>
    <p:sldId id="436" r:id="rId44"/>
    <p:sldId id="282" r:id="rId45"/>
    <p:sldId id="283" r:id="rId46"/>
    <p:sldId id="376" r:id="rId47"/>
    <p:sldId id="360" r:id="rId48"/>
    <p:sldId id="284" r:id="rId49"/>
    <p:sldId id="546" r:id="rId50"/>
    <p:sldId id="259" r:id="rId51"/>
    <p:sldId id="563" r:id="rId52"/>
    <p:sldId id="307" r:id="rId53"/>
    <p:sldId id="442" r:id="rId54"/>
    <p:sldId id="562" r:id="rId55"/>
    <p:sldId id="530" r:id="rId56"/>
    <p:sldId id="544" r:id="rId57"/>
    <p:sldId id="545" r:id="rId58"/>
    <p:sldId id="517" r:id="rId59"/>
    <p:sldId id="573" r:id="rId60"/>
    <p:sldId id="572" r:id="rId61"/>
    <p:sldId id="509" r:id="rId6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64C22DEE-55D1-480D-89ED-D5B1940EEEF8}">
          <p14:sldIdLst>
            <p14:sldId id="408"/>
            <p14:sldId id="330"/>
            <p14:sldId id="410"/>
            <p14:sldId id="411"/>
            <p14:sldId id="539"/>
            <p14:sldId id="261"/>
            <p14:sldId id="263"/>
            <p14:sldId id="260"/>
            <p14:sldId id="257"/>
            <p14:sldId id="371"/>
            <p14:sldId id="342"/>
            <p14:sldId id="396"/>
            <p14:sldId id="416"/>
            <p14:sldId id="417"/>
            <p14:sldId id="418"/>
            <p14:sldId id="532"/>
            <p14:sldId id="533"/>
            <p14:sldId id="419"/>
            <p14:sldId id="500"/>
            <p14:sldId id="454"/>
            <p14:sldId id="393"/>
            <p14:sldId id="444"/>
          </p14:sldIdLst>
        </p14:section>
        <p14:section name="Başlıksız Bölüm" id="{CEA2A688-53C6-4EA5-989B-69A5E52A681C}">
          <p14:sldIdLst>
            <p14:sldId id="518"/>
            <p14:sldId id="535"/>
            <p14:sldId id="574"/>
            <p14:sldId id="531"/>
            <p14:sldId id="566"/>
            <p14:sldId id="567"/>
            <p14:sldId id="568"/>
            <p14:sldId id="569"/>
            <p14:sldId id="570"/>
            <p14:sldId id="571"/>
            <p14:sldId id="558"/>
            <p14:sldId id="559"/>
            <p14:sldId id="564"/>
            <p14:sldId id="529"/>
            <p14:sldId id="457"/>
            <p14:sldId id="560"/>
            <p14:sldId id="273"/>
            <p14:sldId id="338"/>
            <p14:sldId id="561"/>
            <p14:sldId id="365"/>
            <p14:sldId id="436"/>
            <p14:sldId id="282"/>
            <p14:sldId id="283"/>
            <p14:sldId id="376"/>
            <p14:sldId id="360"/>
            <p14:sldId id="284"/>
            <p14:sldId id="546"/>
            <p14:sldId id="259"/>
            <p14:sldId id="563"/>
            <p14:sldId id="307"/>
            <p14:sldId id="442"/>
            <p14:sldId id="562"/>
            <p14:sldId id="530"/>
            <p14:sldId id="544"/>
            <p14:sldId id="545"/>
            <p14:sldId id="517"/>
            <p14:sldId id="573"/>
            <p14:sldId id="572"/>
            <p14:sldId id="509"/>
          </p14:sldIdLst>
        </p14:section>
        <p14:section name="Başlıksız Bölüm" id="{D284F394-A0BF-4759-8C57-76F63E85612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37" autoAdjust="0"/>
  </p:normalViewPr>
  <p:slideViewPr>
    <p:cSldViewPr>
      <p:cViewPr varScale="1">
        <p:scale>
          <a:sx n="157" d="100"/>
          <a:sy n="157" d="100"/>
        </p:scale>
        <p:origin x="118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98907-1BEA-42C1-B75C-D1E3ABB57589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FAE320-397F-433D-B2C7-850086B7B0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962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en-US" dirty="0"/>
              <a:t> w </a:t>
            </a:r>
            <a:r>
              <a:rPr lang="tr-TR" altLang="en-US" dirty="0" err="1"/>
              <a:t>cn</a:t>
            </a:r>
            <a:r>
              <a:rPr lang="tr-TR" altLang="en-US" dirty="0"/>
              <a:t> </a:t>
            </a:r>
            <a:r>
              <a:rPr lang="tr-TR" altLang="en-US" dirty="0" err="1"/>
              <a:t>use</a:t>
            </a:r>
            <a:r>
              <a:rPr lang="tr-TR" altLang="en-US" dirty="0"/>
              <a:t> </a:t>
            </a:r>
            <a:r>
              <a:rPr lang="tr-TR" altLang="en-US" baseline="0" dirty="0"/>
              <a:t>  vs. </a:t>
            </a:r>
            <a:r>
              <a:rPr lang="tr-TR" altLang="en-US" baseline="0" dirty="0" err="1"/>
              <a:t>opn</a:t>
            </a:r>
            <a:r>
              <a:rPr lang="tr-TR" altLang="en-US" baseline="0" dirty="0"/>
              <a:t> </a:t>
            </a:r>
            <a:r>
              <a:rPr lang="tr-TR" altLang="en-US" baseline="0" dirty="0" err="1"/>
              <a:t>ls</a:t>
            </a:r>
            <a:r>
              <a:rPr lang="tr-TR" altLang="en-US" baseline="0" dirty="0"/>
              <a:t> </a:t>
            </a:r>
            <a:r>
              <a:rPr lang="tr-TR" altLang="en-US" baseline="0" dirty="0" err="1"/>
              <a:t>or</a:t>
            </a:r>
            <a:r>
              <a:rPr lang="tr-TR" altLang="en-US" baseline="0" dirty="0"/>
              <a:t> </a:t>
            </a:r>
            <a:r>
              <a:rPr lang="tr-TR" altLang="en-US" baseline="0" dirty="0" err="1"/>
              <a:t>rb</a:t>
            </a:r>
            <a:r>
              <a:rPr lang="tr-TR" altLang="en-US" baseline="0" dirty="0"/>
              <a:t> </a:t>
            </a:r>
            <a:r>
              <a:rPr lang="tr-TR" altLang="en-US" baseline="0" dirty="0" err="1"/>
              <a:t>route</a:t>
            </a:r>
            <a:r>
              <a:rPr lang="tr-TR" altLang="en-US" baseline="0" dirty="0"/>
              <a:t> </a:t>
            </a:r>
            <a:r>
              <a:rPr lang="tr-TR" altLang="en-US" baseline="0" dirty="0" err="1"/>
              <a:t>to</a:t>
            </a:r>
            <a:r>
              <a:rPr lang="tr-TR" altLang="en-US" baseline="0" dirty="0"/>
              <a:t> </a:t>
            </a:r>
            <a:r>
              <a:rPr lang="tr-TR" altLang="en-US" baseline="0" dirty="0" err="1"/>
              <a:t>perf</a:t>
            </a:r>
            <a:r>
              <a:rPr lang="tr-TR" altLang="en-US" baseline="0" dirty="0"/>
              <a:t> </a:t>
            </a:r>
            <a:r>
              <a:rPr lang="tr-TR" altLang="en-US" baseline="0" dirty="0" err="1"/>
              <a:t>gs</a:t>
            </a:r>
            <a:endParaRPr lang="en-US" altLang="en-US" dirty="0"/>
          </a:p>
        </p:txBody>
      </p:sp>
      <p:sp>
        <p:nvSpPr>
          <p:cNvPr id="9220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1883EA4-F1BD-454A-BC34-BB2BE0E3BD0F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3615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AE320-397F-433D-B2C7-850086B7B04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8250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9ABC7-6BDE-4944-AFEB-0D5629F1D389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37223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22F8790-65F7-4241-B4B2-C0993A448D7D}" type="slidenum">
              <a:rPr lang="tr-TR"/>
              <a:pPr/>
              <a:t>44</a:t>
            </a:fld>
            <a:endParaRPr lang="tr-TR"/>
          </a:p>
        </p:txBody>
      </p:sp>
      <p:sp>
        <p:nvSpPr>
          <p:cNvPr id="655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152D94B8-3E63-4739-9DCF-9E84347F35CB}" type="slidenum">
              <a:rPr lang="tr-TR" sz="1200">
                <a:solidFill>
                  <a:srgbClr val="000000"/>
                </a:solidFill>
                <a:latin typeface="Calibri" pitchFamily="32" charset="0"/>
              </a:rPr>
              <a:pPr algn="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44</a:t>
            </a:fld>
            <a:endParaRPr lang="tr-TR" sz="1200">
              <a:solidFill>
                <a:srgbClr val="00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7159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B5BFEC9-2749-450C-83F4-596D86EA1048}" type="slidenum">
              <a:rPr lang="tr-TR"/>
              <a:pPr/>
              <a:t>45</a:t>
            </a:fld>
            <a:endParaRPr lang="tr-TR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tr-TR">
              <a:latin typeface="Calibri" pitchFamily="32" charset="0"/>
              <a:ea typeface="Microsoft YaHei" charset="-122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B2BEFBBE-C43F-4353-A272-E6157A947A3C}" type="slidenum">
              <a:rPr lang="tr-TR" sz="1200">
                <a:solidFill>
                  <a:srgbClr val="000000"/>
                </a:solidFill>
                <a:latin typeface="Calibri" pitchFamily="32" charset="0"/>
              </a:rPr>
              <a:pPr algn="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45</a:t>
            </a:fld>
            <a:endParaRPr lang="tr-TR" sz="1200">
              <a:solidFill>
                <a:srgbClr val="00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2603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509A79E-7072-4751-B240-1D07BC4CD800}" type="slidenum">
              <a:rPr lang="tr-TR"/>
              <a:pPr/>
              <a:t>48</a:t>
            </a:fld>
            <a:endParaRPr lang="tr-TR"/>
          </a:p>
        </p:txBody>
      </p:sp>
      <p:sp>
        <p:nvSpPr>
          <p:cNvPr id="675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09206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C377165B-F2D7-471F-A555-310D87E9EA8D}" type="slidenum">
              <a:rPr lang="tr-TR" smtClean="0"/>
              <a:pPr/>
              <a:t>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08065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rPr>
              <a:t>There are several readily available sources of information,</a:t>
            </a:r>
          </a:p>
          <a:p>
            <a:r>
              <a:rPr lang="en-US" sz="1200" b="0" i="0" u="none" strike="noStrike" kern="1200" baseline="0" dirty="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rPr>
              <a:t>such as brochures, pamphlets, and online resources, which</a:t>
            </a:r>
          </a:p>
          <a:p>
            <a:r>
              <a:rPr lang="en-US" sz="1200" b="0" i="0" u="none" strike="noStrike" kern="1200" baseline="0" dirty="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rPr>
              <a:t>can provide patients with basic information about minimally</a:t>
            </a:r>
          </a:p>
          <a:p>
            <a:r>
              <a:rPr lang="en-US" sz="1200" b="0" i="0" u="none" strike="noStrike" kern="1200" baseline="0" dirty="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rPr>
              <a:t>invasive options. However, despite these resources and the</a:t>
            </a:r>
          </a:p>
          <a:p>
            <a:r>
              <a:rPr lang="en-US" sz="1200" b="0" i="0" u="none" strike="noStrike" kern="1200" baseline="0" dirty="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rPr>
              <a:t>frequent use of minimally invasive techniques, there are few</a:t>
            </a:r>
          </a:p>
          <a:p>
            <a:r>
              <a:rPr lang="en-US" sz="1200" b="0" i="0" u="none" strike="noStrike" kern="1200" baseline="0" dirty="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rPr>
              <a:t>data that demonstrate patients’ understanding of the advantages,</a:t>
            </a:r>
          </a:p>
          <a:p>
            <a:r>
              <a:rPr lang="en-US" sz="1200" b="0" i="0" u="none" strike="noStrike" kern="1200" baseline="0" dirty="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rPr>
              <a:t>disadvantages, and appropriate indications for their</a:t>
            </a:r>
          </a:p>
          <a:p>
            <a:r>
              <a:rPr lang="tr-TR" sz="1200" b="0" i="0" u="none" strike="noStrike" kern="1200" baseline="0" dirty="0" err="1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rPr>
              <a:t>Use</a:t>
            </a:r>
            <a:r>
              <a:rPr lang="tr-TR" sz="1200" b="0" i="0" u="none" strike="noStrike" kern="1200" baseline="0" dirty="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rPr>
              <a:t>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C377165B-F2D7-471F-A555-310D87E9EA8D}" type="slidenum">
              <a:rPr lang="tr-TR" smtClean="0"/>
              <a:pPr/>
              <a:t>61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3769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Skeptism</a:t>
            </a:r>
            <a:r>
              <a:rPr lang="tr-TR" dirty="0"/>
              <a:t>; kuşku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AE320-397F-433D-B2C7-850086B7B04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995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4D1B1C-F16B-4BA2-A4E0-AADA981B901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96259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0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/>
            <a:r>
              <a:rPr lang="en-US" sz="1000" i="1">
                <a:ea typeface="ＭＳ Ｐゴシック" pitchFamily="64" charset="-128"/>
              </a:rPr>
              <a:t>2</a:t>
            </a:r>
          </a:p>
        </p:txBody>
      </p:sp>
      <p:sp>
        <p:nvSpPr>
          <p:cNvPr id="96261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2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3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0488" tIns="44450" rIns="90488" bIns="44450"/>
          <a:lstStyle/>
          <a:p>
            <a:endParaRPr lang="en-US"/>
          </a:p>
        </p:txBody>
      </p:sp>
      <p:sp>
        <p:nvSpPr>
          <p:cNvPr id="96264" name="Rectangle 7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1024749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D74C9F-1B81-4946-8217-C220ED6A3E7F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2780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Lao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Kimi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kaynaklaɾda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adı Lao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Tsu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Lao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Laotze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veya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Laozi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olaɾak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geçeɾ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Lao Çince 'yaşlı',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'hoca', 'bilge'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demektiɾ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Tao Te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Ching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kitabının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yazaɾı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bilge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Laozidiɾ.Taoizmin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kuɾucusu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kabul edilen, önemli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biɾ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Çin </a:t>
            </a:r>
            <a:r>
              <a:rPr lang="tr-T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filozofuduɾ</a:t>
            </a:r>
            <a:r>
              <a:rPr lang="tr-T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tr-TR" dirty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720B64-897E-4D0A-B4F1-DB35507FEC19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1270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AE320-397F-433D-B2C7-850086B7B04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207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/>
              <a:t>This is our rob trochar replacement (configuration) in the Da Vinci S system</a:t>
            </a:r>
          </a:p>
        </p:txBody>
      </p:sp>
      <p:sp>
        <p:nvSpPr>
          <p:cNvPr id="54276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8EC9D7C-0DC4-4350-A87B-C62B20911446}" type="slidenum">
              <a:rPr lang="en-US" altLang="tr-TR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tr-T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628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We</a:t>
            </a:r>
            <a:r>
              <a:rPr lang="tr-TR" dirty="0"/>
              <a:t> </a:t>
            </a:r>
            <a:r>
              <a:rPr lang="tr-TR" dirty="0" err="1"/>
              <a:t>rutinely</a:t>
            </a:r>
            <a:r>
              <a:rPr lang="tr-TR" dirty="0"/>
              <a:t> </a:t>
            </a:r>
            <a:r>
              <a:rPr lang="tr-TR" dirty="0" err="1"/>
              <a:t>use</a:t>
            </a:r>
            <a:r>
              <a:rPr lang="tr-TR" dirty="0"/>
              <a:t> </a:t>
            </a:r>
            <a:r>
              <a:rPr lang="tr-TR" dirty="0" err="1"/>
              <a:t>uterine</a:t>
            </a:r>
            <a:r>
              <a:rPr lang="tr-TR" dirty="0"/>
              <a:t> manipülatör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choose</a:t>
            </a:r>
            <a:r>
              <a:rPr lang="tr-TR" dirty="0"/>
              <a:t> V </a:t>
            </a:r>
            <a:r>
              <a:rPr lang="tr-TR" dirty="0" err="1"/>
              <a:t>care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CL  </a:t>
            </a:r>
            <a:r>
              <a:rPr lang="tr-TR" dirty="0" err="1"/>
              <a:t>manipulators</a:t>
            </a:r>
            <a:r>
              <a:rPr lang="tr-TR" dirty="0"/>
              <a:t>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AE320-397F-433D-B2C7-850086B7B04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451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AE320-397F-433D-B2C7-850086B7B04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64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0393E1E-1ECE-4BFA-8C0C-C15E38A70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84E3B72-2BFB-4F1F-A3B0-9FB1A58C5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B916D2B-6AEC-4A29-9F26-07321B7A1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83A-2677-41ED-9ACE-C533F1DE3A72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CDF6CBF-7262-4F65-BA01-2C4CBAEB2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6FC193C-A59A-4CC5-AE53-9E289E6E6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E6A2-B237-456B-BA8F-7121ACFEA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847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D21AD8F-AE02-42F5-8975-FB6223BA2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50F4AE0-8571-481F-B9C1-595643A84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FC9876F-CF42-4EB8-8730-6E2C8D05A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83A-2677-41ED-9ACE-C533F1DE3A72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1F78E6A-9667-49B3-A744-37FF826A7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65273D7-61C2-4C81-92F2-9F81B0126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E6A2-B237-456B-BA8F-7121ACFEA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50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5F07C6B7-897D-41D8-955F-EE2BC72E46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2F23EFD-DD32-4FBA-AB12-C3460F488C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51A5CA6-6CAA-40D0-99B9-997C3C24F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83A-2677-41ED-9ACE-C533F1DE3A72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7AE039F-19F2-48E7-844F-9A081C5D2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F543186-9A37-4A3B-ADBE-8A5208BA4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E6A2-B237-456B-BA8F-7121ACFEA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410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Başlık, İçerik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1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CFA519-109A-4564-87E9-9F0E22D0CE75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933355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B1AF0EC-388A-4B08-AE4F-F3EB1E833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34B0FC2-BC6E-4949-83BA-42465AEFD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817D32C-BBBC-4B91-A338-4A2B76083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83A-2677-41ED-9ACE-C533F1DE3A72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904D253-0D7E-4144-A2C2-F4B1048B6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46E15E1-AE27-4286-94FC-753A20281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E6A2-B237-456B-BA8F-7121ACFEA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7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FC55028-8148-46DD-A445-2A27A8045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337350F-1831-4548-99B9-1C769B91A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47913B3-BD55-4043-AB83-4354AAB27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83A-2677-41ED-9ACE-C533F1DE3A72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231A1E5-C184-4FC5-9FF1-28DDE3411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838CB5B-886A-4BB9-A5E8-24E08779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E6A2-B237-456B-BA8F-7121ACFEA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672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ABCF814-6CA7-4735-9F8B-2E9038691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2884323-FA24-45F9-9931-BCEDCAF482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61F54F5-22A8-465F-B543-AFB48973F0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A316A32-826B-42C6-A07C-4CF75AF6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83A-2677-41ED-9ACE-C533F1DE3A72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E5F0DC8-47FA-41D8-AAAE-A10F40721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E6FFBFC-A958-4C58-A341-A2F3FD02C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E6A2-B237-456B-BA8F-7121ACFEA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716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4899353D-8D2F-4F4E-9ED0-E34435E4E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1D6AF42-6216-44F5-BD92-305303722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442E571-0E66-4306-BFBB-1EB6D40323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703C4230-89DA-4A6C-84AF-1F71FEE6A7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E3B3B979-17DA-4155-B776-950BF8DD22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D5E2BB53-C116-44A7-B8BB-7620AF250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83A-2677-41ED-9ACE-C533F1DE3A72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359F81AF-CD17-4823-A9FA-77F9B4D93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B272BDF5-AC6C-41BF-8D7D-5B0BB76F9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E6A2-B237-456B-BA8F-7121ACFEA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2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5A1AC4F-C657-4B2F-A8EA-1D5C6580C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45754730-4651-4D67-B52A-52C8E0EDC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83A-2677-41ED-9ACE-C533F1DE3A72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9BAEEB66-D56C-4672-B5C5-2BD428917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FFE4AAD2-A4FF-44CA-91CC-8AA154F6B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E6A2-B237-456B-BA8F-7121ACFEA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840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9EE870D9-41BE-4861-A2D8-EEB68AA32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83A-2677-41ED-9ACE-C533F1DE3A72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97784194-FE15-48FC-AA57-C071F6A03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DFD931B-E016-4AE2-8D2A-65480CC9C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E6A2-B237-456B-BA8F-7121ACFEA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794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89BC880-2D00-4833-AF96-1D5DC1537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85E7DF6-5D2A-477D-AAA6-06ACC9E9B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ACC7A973-A46A-4763-A268-6C48680644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776F411F-14FF-45EE-97B3-61F59C166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83A-2677-41ED-9ACE-C533F1DE3A72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8B43F7F-2521-4235-8A9D-D84F221E6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B034C21-79BA-4CCF-98A7-9845E30DA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E6A2-B237-456B-BA8F-7121ACFEA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35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238E2238-4B5B-416A-AED4-C365ABF7C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E78A5994-4DA9-4425-9505-C6840050F6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0FFF5D29-FF85-442C-AD1E-8E2F8FEC93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452B405-15DF-4747-841E-4732020C6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83A-2677-41ED-9ACE-C533F1DE3A72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59C91CA-3B83-483F-BF4B-4356C949E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0FED7EB-6437-40BF-98DD-B6F26F028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E6A2-B237-456B-BA8F-7121ACFEA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015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18ABC480-D552-43ED-88DD-74C13ABE2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564EDD5-2CBC-48B0-9964-F34A8325B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52183EE-C620-4C94-88C6-FC49CB47B4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9A83A-2677-41ED-9ACE-C533F1DE3A72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528B873-1E09-4D67-8702-9AA88EF873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FE45AE9-46BE-4A2E-BCC5-0A84D893C3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3E6A2-B237-456B-BA8F-7121ACFEA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4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bi.nlm.nih.gov/pubmed/25987523" TargetMode="External"/><Relationship Id="rId3" Type="http://schemas.openxmlformats.org/officeDocument/2006/relationships/hyperlink" Target="https://www.ncbi.nlm.nih.gov/pubmed/29427003" TargetMode="External"/><Relationship Id="rId7" Type="http://schemas.openxmlformats.org/officeDocument/2006/relationships/hyperlink" Target="https://www.ncbi.nlm.nih.gov/pubmed/26097195" TargetMode="External"/><Relationship Id="rId12" Type="http://schemas.openxmlformats.org/officeDocument/2006/relationships/hyperlink" Target="https://www.ncbi.nlm.nih.gov/pubmed/23225591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ncbi.nlm.nih.gov/pubmed/27247263" TargetMode="External"/><Relationship Id="rId11" Type="http://schemas.openxmlformats.org/officeDocument/2006/relationships/hyperlink" Target="https://www.ncbi.nlm.nih.gov/pubmed/24706079" TargetMode="External"/><Relationship Id="rId5" Type="http://schemas.openxmlformats.org/officeDocument/2006/relationships/hyperlink" Target="https://www.ncbi.nlm.nih.gov/pubmed/28319324" TargetMode="External"/><Relationship Id="rId10" Type="http://schemas.openxmlformats.org/officeDocument/2006/relationships/hyperlink" Target="https://www.ncbi.nlm.nih.gov/pubmed/25433265" TargetMode="External"/><Relationship Id="rId4" Type="http://schemas.openxmlformats.org/officeDocument/2006/relationships/hyperlink" Target="https://www.ncbi.nlm.nih.gov/pubmed/28624984" TargetMode="External"/><Relationship Id="rId9" Type="http://schemas.openxmlformats.org/officeDocument/2006/relationships/hyperlink" Target="https://www.ncbi.nlm.nih.gov/pubmed/25627435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e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emf"/><Relationship Id="rId4" Type="http://schemas.openxmlformats.org/officeDocument/2006/relationships/image" Target="../media/image88.em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emf"/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emf"/><Relationship Id="rId5" Type="http://schemas.openxmlformats.org/officeDocument/2006/relationships/image" Target="../media/image93.emf"/><Relationship Id="rId4" Type="http://schemas.openxmlformats.org/officeDocument/2006/relationships/image" Target="../media/image92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emf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2" Type="http://schemas.openxmlformats.org/officeDocument/2006/relationships/image" Target="../media/image10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2" Type="http://schemas.openxmlformats.org/officeDocument/2006/relationships/image" Target="../media/image10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em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emf"/><Relationship Id="rId2" Type="http://schemas.openxmlformats.org/officeDocument/2006/relationships/image" Target="../media/image10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emf"/><Relationship Id="rId4" Type="http://schemas.openxmlformats.org/officeDocument/2006/relationships/image" Target="../media/image1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27584" y="966623"/>
            <a:ext cx="7854950" cy="1828800"/>
          </a:xfrm>
          <a:solidFill>
            <a:srgbClr val="FFC000"/>
          </a:solidFill>
          <a:extLst/>
        </p:spPr>
        <p:txBody>
          <a:bodyPr>
            <a:noAutofit/>
          </a:bodyPr>
          <a:lstStyle/>
          <a:p>
            <a:pPr>
              <a:defRPr/>
            </a:pPr>
            <a:r>
              <a:rPr lang="tr-TR" sz="4400" dirty="0"/>
              <a:t>JİNEKOLOJİK ROBOTİK CERRAHİ</a:t>
            </a:r>
            <a:endParaRPr lang="en-US" sz="4400" dirty="0"/>
          </a:p>
        </p:txBody>
      </p:sp>
      <p:sp>
        <p:nvSpPr>
          <p:cNvPr id="6147" name="Alt Başlık 2"/>
          <p:cNvSpPr>
            <a:spLocks noGrp="1"/>
          </p:cNvSpPr>
          <p:nvPr>
            <p:ph type="subTitle" idx="1"/>
          </p:nvPr>
        </p:nvSpPr>
        <p:spPr>
          <a:xfrm>
            <a:off x="827584" y="4581128"/>
            <a:ext cx="7854950" cy="17526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R="0"/>
            <a:r>
              <a:rPr lang="tr-TR" altLang="en-US" sz="4000" dirty="0" err="1"/>
              <a:t>Prof</a:t>
            </a:r>
            <a:r>
              <a:rPr lang="tr-TR" altLang="en-US" sz="4000" dirty="0"/>
              <a:t> </a:t>
            </a:r>
            <a:r>
              <a:rPr lang="tr-TR" altLang="en-US" sz="4000" dirty="0" err="1"/>
              <a:t>Dr</a:t>
            </a:r>
            <a:r>
              <a:rPr lang="tr-TR" altLang="en-US" sz="4000" dirty="0"/>
              <a:t> Ahmet Göçmen</a:t>
            </a:r>
          </a:p>
          <a:p>
            <a:pPr marR="0"/>
            <a:r>
              <a:rPr lang="tr-TR" altLang="en-US" sz="4000" dirty="0"/>
              <a:t>Şişli </a:t>
            </a:r>
            <a:r>
              <a:rPr lang="tr-TR" altLang="en-US" sz="4000" dirty="0" err="1"/>
              <a:t>Memorial</a:t>
            </a:r>
            <a:r>
              <a:rPr lang="tr-TR" altLang="en-US" sz="4000" dirty="0"/>
              <a:t> Hastanesi</a:t>
            </a:r>
          </a:p>
          <a:p>
            <a:pPr marR="0"/>
            <a:endParaRPr lang="tr-TR" altLang="en-US" dirty="0"/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C9F42FBE-D5DF-4067-A9EE-F9715BF1D965}"/>
              </a:ext>
            </a:extLst>
          </p:cNvPr>
          <p:cNvSpPr txBox="1"/>
          <p:nvPr/>
        </p:nvSpPr>
        <p:spPr>
          <a:xfrm>
            <a:off x="4139952" y="3272777"/>
            <a:ext cx="3312368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TJOD İSTANBUL</a:t>
            </a:r>
          </a:p>
          <a:p>
            <a:r>
              <a:rPr lang="tr-TR" sz="2400" dirty="0"/>
              <a:t>                          14.4.2019</a:t>
            </a:r>
          </a:p>
        </p:txBody>
      </p:sp>
    </p:spTree>
    <p:extLst>
      <p:ext uri="{BB962C8B-B14F-4D97-AF65-F5344CB8AC3E}">
        <p14:creationId xmlns:p14="http://schemas.microsoft.com/office/powerpoint/2010/main" val="3466442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223" name="Picture 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219200"/>
            <a:ext cx="8382000" cy="533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Grp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16506" y="2042244"/>
            <a:ext cx="3381367" cy="1865040"/>
          </a:xfrm>
          <a:noFill/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83568" y="260648"/>
            <a:ext cx="7488832" cy="1077218"/>
          </a:xfrm>
          <a:prstGeom prst="rect">
            <a:avLst/>
          </a:prstGeom>
          <a:solidFill>
            <a:schemeClr val="accent4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3200" dirty="0">
                <a:latin typeface="Arial" charset="0"/>
                <a:ea typeface="ＭＳ Ｐゴシック" pitchFamily="64" charset="-128"/>
              </a:rPr>
              <a:t>The turning point</a:t>
            </a:r>
            <a:r>
              <a:rPr lang="tr-TR" sz="3200" dirty="0">
                <a:latin typeface="Arial" charset="0"/>
                <a:ea typeface="ＭＳ Ｐゴシック" pitchFamily="64" charset="-128"/>
              </a:rPr>
              <a:t> </a:t>
            </a:r>
            <a:r>
              <a:rPr lang="en-US" sz="3200" dirty="0">
                <a:latin typeface="Arial" charset="0"/>
                <a:ea typeface="ＭＳ Ｐゴシック" pitchFamily="64" charset="-128"/>
              </a:rPr>
              <a:t>1986</a:t>
            </a:r>
            <a:r>
              <a:rPr lang="tr-TR" sz="3200" dirty="0">
                <a:latin typeface="Arial" charset="0"/>
                <a:ea typeface="ＭＳ Ｐゴシック" pitchFamily="64" charset="-128"/>
              </a:rPr>
              <a:t> (</a:t>
            </a:r>
            <a:r>
              <a:rPr lang="tr-TR" sz="2400" dirty="0" err="1">
                <a:latin typeface="Arial" charset="0"/>
                <a:ea typeface="ＭＳ Ｐゴシック" pitchFamily="64" charset="-128"/>
              </a:rPr>
              <a:t>Camran</a:t>
            </a:r>
            <a:r>
              <a:rPr lang="tr-TR" sz="2400" dirty="0">
                <a:latin typeface="Arial" charset="0"/>
                <a:ea typeface="ＭＳ Ｐゴシック" pitchFamily="64" charset="-128"/>
              </a:rPr>
              <a:t> </a:t>
            </a:r>
            <a:r>
              <a:rPr lang="tr-TR" sz="2400" dirty="0" err="1">
                <a:latin typeface="Arial" charset="0"/>
                <a:ea typeface="ＭＳ Ｐゴシック" pitchFamily="64" charset="-128"/>
              </a:rPr>
              <a:t>Nezhat</a:t>
            </a:r>
            <a:r>
              <a:rPr lang="tr-TR" sz="3200" dirty="0">
                <a:latin typeface="Arial" charset="0"/>
                <a:ea typeface="ＭＳ Ｐゴシック" pitchFamily="64" charset="-128"/>
              </a:rPr>
              <a:t>)</a:t>
            </a:r>
            <a:endParaRPr lang="en-US" sz="3200" dirty="0">
              <a:latin typeface="Arial" charset="0"/>
              <a:ea typeface="ＭＳ Ｐゴシック" pitchFamily="64" charset="-128"/>
            </a:endParaRPr>
          </a:p>
          <a:p>
            <a:pPr lvl="1" eaLnBrk="0" hangingPunct="0">
              <a:buFontTx/>
              <a:buChar char="•"/>
            </a:pPr>
            <a:r>
              <a:rPr lang="en-US" sz="3200" dirty="0">
                <a:latin typeface="Arial" charset="0"/>
                <a:ea typeface="ＭＳ Ｐゴシック" pitchFamily="64" charset="-128"/>
              </a:rPr>
              <a:t>Computer chip video camera</a:t>
            </a:r>
            <a:endParaRPr lang="en-US" dirty="0">
              <a:ea typeface="ＭＳ Ｐゴシック" pitchFamily="64" charset="-128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512B10A1-6096-408F-A8B0-A6E524B8BD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828284"/>
            <a:ext cx="3581925" cy="2079000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DCE78AA-F67C-4B6F-859A-F95E3F27D6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0556" y="4149080"/>
            <a:ext cx="4475900" cy="2593167"/>
          </a:xfrm>
          <a:prstGeom prst="rect">
            <a:avLst/>
          </a:prstGeom>
        </p:spPr>
      </p:pic>
      <p:pic>
        <p:nvPicPr>
          <p:cNvPr id="1026" name="Picture 2" descr="Image result for laparoskopik kule">
            <a:extLst>
              <a:ext uri="{FF2B5EF4-FFF2-40B4-BE49-F238E27FC236}">
                <a16:creationId xmlns:a16="http://schemas.microsoft.com/office/drawing/2014/main" id="{DCC03284-F978-4FF9-AAB8-F670D8762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77072"/>
            <a:ext cx="4101075" cy="264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43631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>
            <a:extLst>
              <a:ext uri="{FF2B5EF4-FFF2-40B4-BE49-F238E27FC236}">
                <a16:creationId xmlns:a16="http://schemas.microsoft.com/office/drawing/2014/main" id="{6496F9A8-3B24-4640-A15B-80A00877B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551" y="577297"/>
            <a:ext cx="6059091" cy="11079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tr-TR" sz="3300" b="1" dirty="0">
                <a:solidFill>
                  <a:srgbClr val="990000"/>
                </a:solidFill>
              </a:rPr>
              <a:t>EDUCATION:  KEY CONCEPT</a:t>
            </a:r>
          </a:p>
        </p:txBody>
      </p:sp>
      <p:sp>
        <p:nvSpPr>
          <p:cNvPr id="13315" name="Line 3">
            <a:extLst>
              <a:ext uri="{FF2B5EF4-FFF2-40B4-BE49-F238E27FC236}">
                <a16:creationId xmlns:a16="http://schemas.microsoft.com/office/drawing/2014/main" id="{6BA3A097-4E30-4684-A122-08A2F32CC262}"/>
              </a:ext>
            </a:extLst>
          </p:cNvPr>
          <p:cNvSpPr>
            <a:spLocks noChangeShapeType="1"/>
          </p:cNvSpPr>
          <p:nvPr/>
        </p:nvSpPr>
        <p:spPr bwMode="auto">
          <a:xfrm>
            <a:off x="695807" y="2276872"/>
            <a:ext cx="5887641" cy="0"/>
          </a:xfrm>
          <a:prstGeom prst="line">
            <a:avLst/>
          </a:prstGeom>
          <a:noFill/>
          <a:ln w="76200">
            <a:solidFill>
              <a:srgbClr val="99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sz="1350"/>
          </a:p>
        </p:txBody>
      </p:sp>
      <p:sp>
        <p:nvSpPr>
          <p:cNvPr id="13316" name="Text Box 4">
            <a:extLst>
              <a:ext uri="{FF2B5EF4-FFF2-40B4-BE49-F238E27FC236}">
                <a16:creationId xmlns:a16="http://schemas.microsoft.com/office/drawing/2014/main" id="{F5475EAF-C4AA-48B5-9629-26E653776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551" y="3681794"/>
            <a:ext cx="5887641" cy="295465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tr-TR" sz="3000" b="1" dirty="0">
                <a:solidFill>
                  <a:srgbClr val="000000"/>
                </a:solidFill>
              </a:rPr>
              <a:t>I Hear, I Forget</a:t>
            </a:r>
          </a:p>
          <a:p>
            <a:pPr algn="ctr">
              <a:lnSpc>
                <a:spcPct val="80000"/>
              </a:lnSpc>
            </a:pPr>
            <a:endParaRPr lang="en-US" altLang="tr-TR" sz="3000" b="1" dirty="0">
              <a:solidFill>
                <a:srgbClr val="00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en-US" altLang="tr-TR" sz="3000" b="1" dirty="0">
                <a:solidFill>
                  <a:srgbClr val="000000"/>
                </a:solidFill>
              </a:rPr>
              <a:t>I See, I Remember</a:t>
            </a:r>
          </a:p>
          <a:p>
            <a:pPr algn="ctr">
              <a:lnSpc>
                <a:spcPct val="80000"/>
              </a:lnSpc>
            </a:pPr>
            <a:endParaRPr lang="en-US" altLang="tr-TR" sz="3000" b="1" dirty="0">
              <a:solidFill>
                <a:srgbClr val="00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en-US" altLang="tr-TR" sz="3000" b="1" dirty="0">
                <a:solidFill>
                  <a:srgbClr val="000000"/>
                </a:solidFill>
              </a:rPr>
              <a:t>I Do, I Understand</a:t>
            </a:r>
            <a:endParaRPr lang="tr-TR" altLang="tr-TR" sz="3000" b="1" dirty="0">
              <a:solidFill>
                <a:srgbClr val="000000"/>
              </a:solidFill>
            </a:endParaRPr>
          </a:p>
          <a:p>
            <a:pPr algn="ctr">
              <a:lnSpc>
                <a:spcPct val="80000"/>
              </a:lnSpc>
            </a:pPr>
            <a:endParaRPr lang="tr-TR" altLang="tr-TR" sz="3000" b="1" dirty="0">
              <a:solidFill>
                <a:srgbClr val="00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en-US" altLang="tr-TR" sz="3000" b="1" dirty="0">
                <a:solidFill>
                  <a:srgbClr val="000000"/>
                </a:solidFill>
              </a:rPr>
              <a:t>Lao-</a:t>
            </a:r>
            <a:r>
              <a:rPr lang="en-US" altLang="tr-TR" sz="3000" b="1" dirty="0" err="1">
                <a:solidFill>
                  <a:srgbClr val="000000"/>
                </a:solidFill>
              </a:rPr>
              <a:t>Tsu</a:t>
            </a:r>
            <a:endParaRPr lang="en-US" altLang="tr-TR" sz="30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tr-TR" sz="1050" b="1" dirty="0">
                <a:solidFill>
                  <a:srgbClr val="FF0000"/>
                </a:solidFill>
              </a:rPr>
              <a:t>			</a:t>
            </a:r>
            <a:r>
              <a:rPr lang="tr-TR" altLang="tr-TR" sz="1050" b="1" dirty="0">
                <a:solidFill>
                  <a:srgbClr val="FF0000"/>
                </a:solidFill>
              </a:rPr>
              <a:t>                  </a:t>
            </a:r>
          </a:p>
          <a:p>
            <a:pPr>
              <a:lnSpc>
                <a:spcPct val="80000"/>
              </a:lnSpc>
            </a:pPr>
            <a:r>
              <a:rPr lang="tr-TR" altLang="tr-TR" sz="1050" b="1" dirty="0">
                <a:solidFill>
                  <a:srgbClr val="FF0000"/>
                </a:solidFill>
              </a:rPr>
              <a:t>                                                                                                       </a:t>
            </a:r>
            <a:r>
              <a:rPr lang="en-US" altLang="tr-TR" sz="1200" b="1" dirty="0">
                <a:solidFill>
                  <a:srgbClr val="FF0000"/>
                </a:solidFill>
              </a:rPr>
              <a:t>604-531BC</a:t>
            </a:r>
            <a:endParaRPr lang="en-US" altLang="tr-TR" sz="1050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www.sozkimin.com/faces/167-lao-tzu.jpg">
            <a:extLst>
              <a:ext uri="{FF2B5EF4-FFF2-40B4-BE49-F238E27FC236}">
                <a16:creationId xmlns:a16="http://schemas.microsoft.com/office/drawing/2014/main" id="{EBAB68D6-332E-4D5D-A291-B56966959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276872"/>
            <a:ext cx="1991009" cy="199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80513" cy="1417638"/>
          </a:xfrm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tr-TR" altLang="en-US" sz="2800" dirty="0"/>
              <a:t>   BENİNG JİNEKOLOJİK  ROBOTİK CERRAHİ </a:t>
            </a:r>
            <a:br>
              <a:rPr lang="tr-TR" altLang="en-US" sz="2800" dirty="0"/>
            </a:br>
            <a:endParaRPr lang="tr-TR" altLang="en-US" sz="2800" dirty="0"/>
          </a:p>
        </p:txBody>
      </p:sp>
      <p:sp>
        <p:nvSpPr>
          <p:cNvPr id="17410" name="İçerik Yer Tutucusu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tr-TR" altLang="tr-TR" dirty="0"/>
          </a:p>
          <a:p>
            <a:pPr marL="0" indent="0">
              <a:buFont typeface="Wingdings 2" panose="05020102010507070707" pitchFamily="18" charset="2"/>
              <a:buNone/>
            </a:pPr>
            <a:r>
              <a:rPr lang="tr-TR" altLang="tr-TR" sz="3200" dirty="0" err="1"/>
              <a:t>Adneksiyel</a:t>
            </a:r>
            <a:r>
              <a:rPr lang="tr-TR" altLang="tr-TR" sz="3200" dirty="0"/>
              <a:t> kitle cerrahisi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tr-TR" altLang="tr-TR" sz="3200" dirty="0" err="1"/>
              <a:t>Miyomektomi</a:t>
            </a:r>
            <a:endParaRPr lang="tr-TR" altLang="tr-TR" sz="3200" dirty="0"/>
          </a:p>
          <a:p>
            <a:pPr marL="0" indent="0">
              <a:buFont typeface="Wingdings 2" panose="05020102010507070707" pitchFamily="18" charset="2"/>
              <a:buNone/>
            </a:pPr>
            <a:r>
              <a:rPr lang="tr-TR" altLang="tr-TR" sz="3200" dirty="0" err="1"/>
              <a:t>Histerektomi</a:t>
            </a:r>
            <a:endParaRPr lang="tr-TR" altLang="tr-TR" sz="3200" dirty="0"/>
          </a:p>
          <a:p>
            <a:pPr marL="0" indent="0">
              <a:buFont typeface="Wingdings 2" panose="05020102010507070707" pitchFamily="18" charset="2"/>
              <a:buNone/>
            </a:pPr>
            <a:r>
              <a:rPr lang="tr-TR" altLang="tr-TR" sz="3200" dirty="0" err="1"/>
              <a:t>Endometriozis</a:t>
            </a:r>
            <a:r>
              <a:rPr lang="tr-TR" altLang="tr-TR" sz="3200" dirty="0"/>
              <a:t> cerrahisi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tr-TR" altLang="tr-TR" sz="3200" dirty="0" err="1"/>
              <a:t>Tubal</a:t>
            </a:r>
            <a:r>
              <a:rPr lang="tr-TR" altLang="tr-TR" sz="3200" dirty="0"/>
              <a:t> cerrahi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tr-TR" altLang="tr-TR" sz="3200" dirty="0" err="1"/>
              <a:t>Pelvik</a:t>
            </a:r>
            <a:r>
              <a:rPr lang="tr-TR" altLang="tr-TR" sz="3200" dirty="0"/>
              <a:t> organ </a:t>
            </a:r>
            <a:r>
              <a:rPr lang="tr-TR" altLang="tr-TR" sz="3200" dirty="0" err="1"/>
              <a:t>prolapsus</a:t>
            </a:r>
            <a:r>
              <a:rPr lang="tr-TR" altLang="tr-TR" sz="3200" dirty="0"/>
              <a:t> cerrahisi</a:t>
            </a:r>
          </a:p>
        </p:txBody>
      </p:sp>
    </p:spTree>
    <p:extLst>
      <p:ext uri="{BB962C8B-B14F-4D97-AF65-F5344CB8AC3E}">
        <p14:creationId xmlns:p14="http://schemas.microsoft.com/office/powerpoint/2010/main" val="2432520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Başlık"/>
          <p:cNvSpPr>
            <a:spLocks noGrp="1"/>
          </p:cNvSpPr>
          <p:nvPr>
            <p:ph type="title" idx="4294967295"/>
          </p:nvPr>
        </p:nvSpPr>
        <p:spPr>
          <a:xfrm>
            <a:off x="21312" y="332656"/>
            <a:ext cx="9144000" cy="1143000"/>
          </a:xfrm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tr-TR" altLang="en-US" sz="2800" dirty="0"/>
              <a:t>JİNEKOLOJİK ROBOTİK ONKOLOJİK  CERRAHİ </a:t>
            </a:r>
            <a:br>
              <a:rPr lang="tr-TR" altLang="en-US" sz="2800" dirty="0"/>
            </a:br>
            <a:endParaRPr lang="tr-TR" altLang="en-US" sz="2800" dirty="0"/>
          </a:p>
        </p:txBody>
      </p:sp>
      <p:sp>
        <p:nvSpPr>
          <p:cNvPr id="18435" name="2 İçerik Yer Tutucusu"/>
          <p:cNvSpPr>
            <a:spLocks noGrp="1"/>
          </p:cNvSpPr>
          <p:nvPr>
            <p:ph idx="4294967295"/>
          </p:nvPr>
        </p:nvSpPr>
        <p:spPr>
          <a:xfrm>
            <a:off x="0" y="1999382"/>
            <a:ext cx="9144000" cy="4525962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eaLnBrk="1" hangingPunct="1"/>
            <a:endParaRPr lang="tr-TR" altLang="en-US" dirty="0"/>
          </a:p>
          <a:p>
            <a:pPr eaLnBrk="1" hangingPunct="1"/>
            <a:r>
              <a:rPr lang="tr-TR" altLang="en-US" sz="2400" dirty="0"/>
              <a:t>Radikal </a:t>
            </a:r>
            <a:r>
              <a:rPr lang="tr-TR" altLang="en-US" sz="2400" dirty="0" err="1"/>
              <a:t>histerektomi</a:t>
            </a:r>
            <a:endParaRPr lang="tr-TR" altLang="en-US" sz="2400" dirty="0"/>
          </a:p>
          <a:p>
            <a:pPr eaLnBrk="1" hangingPunct="1"/>
            <a:r>
              <a:rPr lang="tr-TR" altLang="en-US" sz="2400" dirty="0" err="1"/>
              <a:t>Pelvik</a:t>
            </a:r>
            <a:r>
              <a:rPr lang="tr-TR" altLang="en-US" sz="2400" dirty="0"/>
              <a:t> </a:t>
            </a:r>
            <a:r>
              <a:rPr lang="tr-TR" altLang="en-US" sz="2400" dirty="0" err="1"/>
              <a:t>paraaortik</a:t>
            </a:r>
            <a:r>
              <a:rPr lang="tr-TR" altLang="en-US" sz="2400" dirty="0"/>
              <a:t> </a:t>
            </a:r>
            <a:r>
              <a:rPr lang="tr-TR" altLang="en-US" sz="2400" dirty="0" err="1"/>
              <a:t>lenfadenektomi</a:t>
            </a:r>
            <a:r>
              <a:rPr lang="tr-TR" altLang="en-US" sz="2400" dirty="0"/>
              <a:t> /</a:t>
            </a:r>
            <a:r>
              <a:rPr lang="tr-TR" altLang="en-US" sz="2400" dirty="0" err="1"/>
              <a:t>Bulky</a:t>
            </a:r>
            <a:r>
              <a:rPr lang="tr-TR" altLang="en-US" sz="2400" dirty="0"/>
              <a:t> LND</a:t>
            </a:r>
          </a:p>
          <a:p>
            <a:pPr eaLnBrk="1" hangingPunct="1"/>
            <a:r>
              <a:rPr lang="tr-TR" altLang="en-US" sz="2400" dirty="0"/>
              <a:t>Radikal </a:t>
            </a:r>
            <a:r>
              <a:rPr lang="tr-TR" altLang="en-US" sz="2400" dirty="0" err="1"/>
              <a:t>trakelektomi</a:t>
            </a:r>
            <a:endParaRPr lang="tr-TR" altLang="en-US" sz="2400" dirty="0"/>
          </a:p>
          <a:p>
            <a:pPr eaLnBrk="1" hangingPunct="1"/>
            <a:r>
              <a:rPr lang="tr-TR" altLang="en-US" sz="2400" dirty="0" err="1"/>
              <a:t>Ovarian</a:t>
            </a:r>
            <a:r>
              <a:rPr lang="tr-TR" altLang="en-US" sz="2400" dirty="0"/>
              <a:t> kanserde </a:t>
            </a:r>
            <a:r>
              <a:rPr lang="tr-TR" altLang="en-US" sz="2400" dirty="0" err="1"/>
              <a:t>evreleme</a:t>
            </a:r>
            <a:r>
              <a:rPr lang="tr-TR" altLang="en-US" sz="2400" dirty="0"/>
              <a:t>/</a:t>
            </a:r>
            <a:r>
              <a:rPr lang="tr-TR" altLang="en-US" sz="2400" dirty="0" err="1"/>
              <a:t>debulking</a:t>
            </a:r>
            <a:r>
              <a:rPr lang="tr-TR" altLang="en-US" sz="2400" dirty="0"/>
              <a:t>)</a:t>
            </a:r>
          </a:p>
          <a:p>
            <a:pPr eaLnBrk="1" hangingPunct="1"/>
            <a:r>
              <a:rPr lang="tr-TR" altLang="en-US" sz="2400" dirty="0" err="1"/>
              <a:t>Endometrial</a:t>
            </a:r>
            <a:r>
              <a:rPr lang="tr-TR" altLang="en-US" sz="2400" dirty="0"/>
              <a:t> kanser </a:t>
            </a:r>
            <a:r>
              <a:rPr lang="tr-TR" altLang="en-US" sz="2400" dirty="0" err="1"/>
              <a:t>staging</a:t>
            </a:r>
            <a:endParaRPr lang="tr-TR" altLang="en-US" sz="2400" dirty="0"/>
          </a:p>
          <a:p>
            <a:pPr eaLnBrk="1" hangingPunct="1"/>
            <a:r>
              <a:rPr lang="tr-TR" altLang="en-US" sz="2400" dirty="0"/>
              <a:t>Eksik cerrahiye bağlı </a:t>
            </a:r>
            <a:r>
              <a:rPr lang="tr-TR" altLang="en-US" sz="2400" dirty="0" err="1"/>
              <a:t>restaging</a:t>
            </a:r>
            <a:endParaRPr lang="tr-TR" altLang="en-US" sz="2400" dirty="0"/>
          </a:p>
          <a:p>
            <a:r>
              <a:rPr lang="tr-TR" altLang="en-US" sz="2400" dirty="0" err="1"/>
              <a:t>Pelvik</a:t>
            </a:r>
            <a:r>
              <a:rPr lang="tr-TR" altLang="en-US" sz="2400" dirty="0"/>
              <a:t> </a:t>
            </a:r>
            <a:r>
              <a:rPr lang="tr-TR" altLang="en-US" sz="2400" dirty="0" err="1"/>
              <a:t>exenterasyon</a:t>
            </a:r>
            <a:endParaRPr lang="tr-TR" altLang="en-US" sz="2400" dirty="0"/>
          </a:p>
          <a:p>
            <a:pPr eaLnBrk="1" hangingPunct="1"/>
            <a:r>
              <a:rPr lang="tr-TR" altLang="en-US" sz="2400" dirty="0"/>
              <a:t>Vulva kanserinde </a:t>
            </a:r>
            <a:r>
              <a:rPr lang="tr-TR" altLang="en-US" sz="2400" dirty="0" err="1"/>
              <a:t>inguino-femoral</a:t>
            </a:r>
            <a:r>
              <a:rPr lang="tr-TR" altLang="en-US" sz="2400" dirty="0"/>
              <a:t> LND</a:t>
            </a:r>
          </a:p>
          <a:p>
            <a:pPr eaLnBrk="1" hangingPunct="1"/>
            <a:endParaRPr lang="tr-TR" altLang="en-US" dirty="0"/>
          </a:p>
        </p:txBody>
      </p:sp>
    </p:spTree>
    <p:extLst>
      <p:ext uri="{BB962C8B-B14F-4D97-AF65-F5344CB8AC3E}">
        <p14:creationId xmlns:p14="http://schemas.microsoft.com/office/powerpoint/2010/main" val="286531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56792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b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b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b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  </a:t>
            </a:r>
            <a:b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b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Minimal </a:t>
            </a:r>
            <a:r>
              <a:rPr lang="tr-TR" sz="4000" dirty="0" err="1">
                <a:solidFill>
                  <a:schemeClr val="accent1">
                    <a:tint val="83000"/>
                    <a:satMod val="150000"/>
                  </a:schemeClr>
                </a:solidFill>
              </a:rPr>
              <a:t>İnvazif</a:t>
            </a:r>
            <a: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 Cerrahinin Avantajları</a:t>
            </a:r>
            <a:b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b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b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en-US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M</a:t>
            </a:r>
            <a:r>
              <a:rPr lang="tr-TR" sz="4000" dirty="0" err="1">
                <a:solidFill>
                  <a:schemeClr val="accent1">
                    <a:tint val="83000"/>
                    <a:satMod val="150000"/>
                  </a:schemeClr>
                </a:solidFill>
              </a:rPr>
              <a:t>inimal</a:t>
            </a:r>
            <a: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 </a:t>
            </a:r>
            <a:r>
              <a:rPr lang="tr-TR" sz="4000" dirty="0" err="1">
                <a:solidFill>
                  <a:schemeClr val="accent1">
                    <a:tint val="83000"/>
                    <a:satMod val="150000"/>
                  </a:schemeClr>
                </a:solidFill>
              </a:rPr>
              <a:t>invazif</a:t>
            </a:r>
            <a: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 cerrahi</a:t>
            </a:r>
            <a:br>
              <a:rPr lang="tr-TR" sz="4000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en-US" sz="40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0" y="1916832"/>
            <a:ext cx="9144000" cy="4609951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n"/>
              <a:defRPr/>
            </a:pPr>
            <a:endParaRPr lang="tr-TR" altLang="en-U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n"/>
              <a:defRPr/>
            </a:pPr>
            <a:r>
              <a:rPr lang="tr-TR" altLang="en-US" sz="2800" dirty="0"/>
              <a:t>Daha az</a:t>
            </a:r>
            <a:r>
              <a:rPr lang="en-US" altLang="en-US" sz="2800" dirty="0"/>
              <a:t> post-</a:t>
            </a:r>
            <a:r>
              <a:rPr lang="en-US" altLang="en-US" sz="2800" dirty="0" err="1"/>
              <a:t>operati</a:t>
            </a:r>
            <a:r>
              <a:rPr lang="tr-TR" altLang="en-US" sz="2800" dirty="0"/>
              <a:t>f </a:t>
            </a:r>
            <a:r>
              <a:rPr lang="en-US" altLang="en-US" sz="2800" dirty="0"/>
              <a:t> </a:t>
            </a:r>
            <a:r>
              <a:rPr lang="tr-TR" altLang="en-US" sz="2800" dirty="0"/>
              <a:t>ağrı</a:t>
            </a:r>
            <a:endParaRPr lang="en-US" altLang="en-US" sz="28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n"/>
              <a:defRPr/>
            </a:pPr>
            <a:r>
              <a:rPr lang="tr-TR" altLang="en-US" sz="2800" dirty="0"/>
              <a:t>Kısa</a:t>
            </a:r>
            <a:r>
              <a:rPr lang="en-US" altLang="en-US" sz="2800" dirty="0"/>
              <a:t> h</a:t>
            </a:r>
            <a:r>
              <a:rPr lang="tr-TR" altLang="en-US" sz="2800" dirty="0" err="1"/>
              <a:t>astanede</a:t>
            </a:r>
            <a:r>
              <a:rPr lang="tr-TR" altLang="en-US" sz="2800" dirty="0"/>
              <a:t> kalış</a:t>
            </a:r>
            <a:endParaRPr lang="en-US" altLang="en-US" sz="28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n"/>
              <a:defRPr/>
            </a:pPr>
            <a:r>
              <a:rPr lang="tr-TR" altLang="en-US" sz="2800" dirty="0"/>
              <a:t>Daha az kan kaybı </a:t>
            </a:r>
            <a:endParaRPr lang="en-US" altLang="en-US" sz="28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n"/>
              <a:defRPr/>
            </a:pPr>
            <a:r>
              <a:rPr lang="tr-TR" altLang="en-US" sz="2800" dirty="0"/>
              <a:t>Daha erken </a:t>
            </a:r>
            <a:r>
              <a:rPr lang="en-US" altLang="en-US" sz="2800" dirty="0"/>
              <a:t> normal a</a:t>
            </a:r>
            <a:r>
              <a:rPr lang="tr-TR" altLang="en-US" sz="2800" dirty="0" err="1"/>
              <a:t>ktiviteye</a:t>
            </a:r>
            <a:r>
              <a:rPr lang="tr-TR" altLang="en-US" sz="2800" dirty="0"/>
              <a:t> dönüş</a:t>
            </a:r>
            <a:endParaRPr lang="en-US" altLang="en-US" sz="28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altLang="en-US" sz="2800" dirty="0"/>
              <a:t>Daha küçük </a:t>
            </a:r>
            <a:r>
              <a:rPr lang="tr-TR" altLang="en-US" sz="2800" dirty="0" err="1"/>
              <a:t>insizyon</a:t>
            </a:r>
            <a:r>
              <a:rPr lang="tr-TR" altLang="en-US" sz="2800" dirty="0"/>
              <a:t>/ Daha iyi estetik görünüm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altLang="en-US" sz="3200" dirty="0" err="1"/>
              <a:t>Görüntüleme</a:t>
            </a:r>
            <a:r>
              <a:rPr lang="tr-TR" altLang="en-US" sz="3200" dirty="0"/>
              <a:t> </a:t>
            </a:r>
            <a:r>
              <a:rPr lang="en-US" altLang="en-US" sz="3200" dirty="0" err="1"/>
              <a:t>yöntemlerine</a:t>
            </a:r>
            <a:r>
              <a:rPr lang="en-US" altLang="en-US" sz="3200" dirty="0"/>
              <a:t> </a:t>
            </a:r>
            <a:r>
              <a:rPr lang="en-US" altLang="en-US" sz="3200" dirty="0" err="1"/>
              <a:t>göre</a:t>
            </a:r>
            <a:r>
              <a:rPr lang="en-US" altLang="en-US" sz="3200" dirty="0"/>
              <a:t> </a:t>
            </a:r>
            <a:r>
              <a:rPr lang="en-US" altLang="en-US" sz="3200" dirty="0" err="1"/>
              <a:t>daha</a:t>
            </a:r>
            <a:r>
              <a:rPr lang="en-US" altLang="en-US" sz="3200" dirty="0"/>
              <a:t> </a:t>
            </a:r>
            <a:r>
              <a:rPr lang="en-US" altLang="en-US" sz="3200" dirty="0" err="1"/>
              <a:t>güvenilir</a:t>
            </a:r>
            <a:r>
              <a:rPr lang="tr-TR" altLang="en-US" sz="3200" dirty="0"/>
              <a:t>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tr-TR" altLang="en-US" sz="3200" dirty="0"/>
              <a:t>                                                   </a:t>
            </a:r>
            <a:r>
              <a:rPr lang="en-US" altLang="en-US" sz="3200" dirty="0"/>
              <a:t>(MRI / CT scan)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altLang="en-US" sz="3200" dirty="0" err="1"/>
              <a:t>Gereksiz</a:t>
            </a:r>
            <a:r>
              <a:rPr lang="en-US" altLang="en-US" sz="3200" dirty="0"/>
              <a:t> </a:t>
            </a:r>
            <a:r>
              <a:rPr lang="en-US" altLang="en-US" sz="3200" dirty="0" err="1"/>
              <a:t>eksploratif</a:t>
            </a:r>
            <a:r>
              <a:rPr lang="en-US" altLang="en-US" sz="3200" dirty="0"/>
              <a:t> </a:t>
            </a:r>
            <a:r>
              <a:rPr lang="en-US" altLang="en-US" sz="3200" dirty="0" err="1"/>
              <a:t>laparotomi</a:t>
            </a:r>
            <a:r>
              <a:rPr lang="tr-TR" altLang="en-US" sz="3200" dirty="0" err="1"/>
              <a:t>yi</a:t>
            </a:r>
            <a:r>
              <a:rPr lang="tr-TR" altLang="en-US" sz="3200" dirty="0"/>
              <a:t> </a:t>
            </a:r>
            <a:r>
              <a:rPr lang="en-US" altLang="en-US" sz="3200" dirty="0" err="1"/>
              <a:t>önler</a:t>
            </a:r>
            <a:endParaRPr lang="en-US" altLang="en-US" sz="3200" dirty="0"/>
          </a:p>
          <a:p>
            <a:pPr marL="65087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tr-TR" altLang="en-US" sz="3200" dirty="0"/>
          </a:p>
          <a:p>
            <a:pPr marL="65087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tr-TR" altLang="en-US" sz="32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n"/>
              <a:defRPr/>
            </a:pPr>
            <a:endParaRPr lang="tr-TR" altLang="en-U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n"/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77359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laparotomy scars">
            <a:extLst>
              <a:ext uri="{FF2B5EF4-FFF2-40B4-BE49-F238E27FC236}">
                <a16:creationId xmlns:a16="http://schemas.microsoft.com/office/drawing/2014/main" id="{905DEE70-3EA3-4C74-8DC5-3D7DC0411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45314"/>
            <a:ext cx="3528392" cy="4010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laparotomy scars">
            <a:extLst>
              <a:ext uri="{FF2B5EF4-FFF2-40B4-BE49-F238E27FC236}">
                <a16:creationId xmlns:a16="http://schemas.microsoft.com/office/drawing/2014/main" id="{42122522-324D-46B1-87C9-AA02014CD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40826"/>
            <a:ext cx="3168352" cy="40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hysterectomy scars">
            <a:extLst>
              <a:ext uri="{FF2B5EF4-FFF2-40B4-BE49-F238E27FC236}">
                <a16:creationId xmlns:a16="http://schemas.microsoft.com/office/drawing/2014/main" id="{3E46DC14-F7D9-403F-AA7D-5B9E86650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857" y="404664"/>
            <a:ext cx="4274285" cy="2056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1103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mage result for laparoscopy scars">
            <a:extLst>
              <a:ext uri="{FF2B5EF4-FFF2-40B4-BE49-F238E27FC236}">
                <a16:creationId xmlns:a16="http://schemas.microsoft.com/office/drawing/2014/main" id="{78DEFF60-945D-4607-A735-E5B9B70F38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59"/>
          <a:stretch/>
        </p:blipFill>
        <p:spPr bwMode="auto">
          <a:xfrm>
            <a:off x="107504" y="116632"/>
            <a:ext cx="2865843" cy="297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Image result for laparoscopic hysterectomy scars">
            <a:extLst>
              <a:ext uri="{FF2B5EF4-FFF2-40B4-BE49-F238E27FC236}">
                <a16:creationId xmlns:a16="http://schemas.microsoft.com/office/drawing/2014/main" id="{8D8A8078-6FED-44F8-B552-AEB84C775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994" y="1577102"/>
            <a:ext cx="2801455" cy="273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e result for laparoscopic hysterectomy scars">
            <a:extLst>
              <a:ext uri="{FF2B5EF4-FFF2-40B4-BE49-F238E27FC236}">
                <a16:creationId xmlns:a16="http://schemas.microsoft.com/office/drawing/2014/main" id="{F4A2673A-2F0C-4006-866D-20155371D0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81" b="9257"/>
          <a:stretch/>
        </p:blipFill>
        <p:spPr bwMode="auto">
          <a:xfrm>
            <a:off x="6005303" y="3717032"/>
            <a:ext cx="2879638" cy="295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885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FFC000"/>
          </a:solidFill>
        </p:spPr>
        <p:txBody>
          <a:bodyPr/>
          <a:lstStyle/>
          <a:p>
            <a:r>
              <a:rPr lang="tr-TR" altLang="en-US" dirty="0"/>
              <a:t>Robotik  Cerrahide Sorular</a:t>
            </a:r>
            <a:endParaRPr lang="en-US" altLang="en-US" dirty="0"/>
          </a:p>
        </p:txBody>
      </p:sp>
      <p:sp>
        <p:nvSpPr>
          <p:cNvPr id="20483" name="İçerik Yer Tutucusu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tr-TR" altLang="en-US" dirty="0"/>
          </a:p>
          <a:p>
            <a:r>
              <a:rPr lang="tr-TR" altLang="en-US" sz="2800" dirty="0" err="1"/>
              <a:t>Operatif</a:t>
            </a:r>
            <a:r>
              <a:rPr lang="tr-TR" altLang="en-US" sz="2800" dirty="0"/>
              <a:t>  prensiplerde fark?</a:t>
            </a:r>
          </a:p>
          <a:p>
            <a:endParaRPr lang="tr-TR" altLang="en-US" sz="2800" dirty="0"/>
          </a:p>
          <a:p>
            <a:r>
              <a:rPr lang="tr-TR" altLang="en-US" sz="2800" dirty="0"/>
              <a:t>Kısa dönem sonuçlar?</a:t>
            </a:r>
          </a:p>
          <a:p>
            <a:endParaRPr lang="tr-TR" altLang="en-US" sz="2800" dirty="0"/>
          </a:p>
          <a:p>
            <a:r>
              <a:rPr lang="tr-TR" altLang="en-US" sz="2800" dirty="0"/>
              <a:t>Uzun dönem sonuçlar?</a:t>
            </a:r>
          </a:p>
          <a:p>
            <a:endParaRPr lang="tr-TR" altLang="en-US" sz="2800" dirty="0"/>
          </a:p>
          <a:p>
            <a:r>
              <a:rPr lang="tr-TR" altLang="en-US" sz="2800" dirty="0"/>
              <a:t>Komplikasyon/maliyet?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16632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Documents and Settings\ümraniye\Desktop\201008A0\2508201023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" y="-99392"/>
            <a:ext cx="4913176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Resi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7" y="3394212"/>
            <a:ext cx="512189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968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Başlık 1"/>
          <p:cNvSpPr>
            <a:spLocks noGrp="1"/>
          </p:cNvSpPr>
          <p:nvPr>
            <p:ph type="title"/>
          </p:nvPr>
        </p:nvSpPr>
        <p:spPr>
          <a:xfrm>
            <a:off x="16632" y="-35295"/>
            <a:ext cx="9127368" cy="1143000"/>
          </a:xfrm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tr-TR" altLang="en-US" dirty="0"/>
              <a:t> Jinekolojik Cerrahi</a:t>
            </a:r>
            <a:endParaRPr lang="en-US" alt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25954"/>
            <a:ext cx="8229600" cy="498383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b="1" dirty="0"/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tr-TR" sz="3200" b="1" dirty="0"/>
              <a:t>1. </a:t>
            </a:r>
            <a:r>
              <a:rPr lang="tr-TR" sz="3200" b="1" dirty="0" err="1"/>
              <a:t>Vaginal</a:t>
            </a:r>
            <a:r>
              <a:rPr lang="tr-TR" sz="3200" b="1" dirty="0"/>
              <a:t>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sz="3200" b="1" dirty="0"/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tr-TR" sz="3200" b="1" dirty="0"/>
              <a:t>2. </a:t>
            </a:r>
            <a:r>
              <a:rPr lang="tr-TR" sz="3200" b="1" dirty="0" err="1"/>
              <a:t>Laparatomi</a:t>
            </a:r>
            <a:r>
              <a:rPr lang="tr-TR" sz="3200" b="1" dirty="0"/>
              <a:t>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tr-TR" sz="3200" dirty="0"/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tr-TR" sz="3200" b="1" dirty="0">
                <a:solidFill>
                  <a:srgbClr val="FF0000"/>
                </a:solidFill>
              </a:rPr>
              <a:t>3. </a:t>
            </a:r>
            <a:r>
              <a:rPr lang="tr-TR" sz="3200" b="1" dirty="0" err="1">
                <a:solidFill>
                  <a:srgbClr val="FF0000"/>
                </a:solidFill>
              </a:rPr>
              <a:t>Laparoskopi</a:t>
            </a:r>
            <a:r>
              <a:rPr lang="tr-TR" sz="3200" b="1" dirty="0">
                <a:solidFill>
                  <a:srgbClr val="FF0000"/>
                </a:solidFill>
              </a:rPr>
              <a:t>/</a:t>
            </a:r>
            <a:r>
              <a:rPr lang="tr-TR" sz="3200" b="1" dirty="0" err="1">
                <a:solidFill>
                  <a:srgbClr val="FF0000"/>
                </a:solidFill>
              </a:rPr>
              <a:t>Histeroskopi</a:t>
            </a:r>
            <a:r>
              <a:rPr lang="tr-TR" sz="3200" b="1" dirty="0">
                <a:solidFill>
                  <a:srgbClr val="FF0000"/>
                </a:solidFill>
              </a:rPr>
              <a:t>   </a:t>
            </a:r>
          </a:p>
          <a:p>
            <a:pPr marL="65087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r>
              <a:rPr lang="tr-TR" sz="3200" b="1" dirty="0">
                <a:solidFill>
                  <a:schemeClr val="tx1"/>
                </a:solidFill>
              </a:rPr>
              <a:t>     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tr-TR" sz="3200" b="1" dirty="0">
                <a:solidFill>
                  <a:srgbClr val="FF0000"/>
                </a:solidFill>
              </a:rPr>
              <a:t>4. Robotik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sz="1900" b="1" dirty="0">
              <a:solidFill>
                <a:schemeClr val="tx1"/>
              </a:solidFill>
            </a:endParaRPr>
          </a:p>
          <a:p>
            <a:pPr marL="65087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r>
              <a:rPr lang="tr-TR" sz="1900" b="1" dirty="0">
                <a:solidFill>
                  <a:schemeClr val="tx1"/>
                </a:solidFill>
              </a:rPr>
              <a:t>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4971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karlstorz.com/images/en/HM_GYN/3628419295_139694_139694_1_Ausschnitt_rdax_385x2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827"/>
            <a:ext cx="366712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4" descr="http://www.karlstorz.de/images/en/HM_GYN/3628419295_575800_575800_1_rdax_385x2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619125"/>
            <a:ext cx="36671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G:\Leitao\Da Vinci Robot\Robotic images\MBR-9090-Vcare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68663"/>
            <a:ext cx="2951163" cy="2159000"/>
          </a:xfrm>
          <a:prstGeom prst="rect">
            <a:avLst/>
          </a:prstGeom>
          <a:noFill/>
          <a:effectLst>
            <a:outerShdw blurRad="165100" dist="139700" dir="78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941" name="Text Box 18"/>
          <p:cNvSpPr txBox="1">
            <a:spLocks noChangeArrowheads="1"/>
          </p:cNvSpPr>
          <p:nvPr/>
        </p:nvSpPr>
        <p:spPr bwMode="auto">
          <a:xfrm>
            <a:off x="3276600" y="2852738"/>
            <a:ext cx="2438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tr-TR" sz="1800" b="1">
                <a:latin typeface="Arial" charset="0"/>
              </a:rPr>
              <a:t>RUMI</a:t>
            </a:r>
            <a:r>
              <a:rPr lang="en-US" altLang="tr-TR" sz="1800" b="1" baseline="30000">
                <a:latin typeface="Arial" charset="0"/>
              </a:rPr>
              <a:t>®</a:t>
            </a:r>
          </a:p>
        </p:txBody>
      </p:sp>
      <p:sp>
        <p:nvSpPr>
          <p:cNvPr id="39942" name="6 Dikdörtgen"/>
          <p:cNvSpPr>
            <a:spLocks noChangeArrowheads="1"/>
          </p:cNvSpPr>
          <p:nvPr/>
        </p:nvSpPr>
        <p:spPr bwMode="auto">
          <a:xfrm>
            <a:off x="395288" y="115888"/>
            <a:ext cx="3028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1800">
                <a:latin typeface="Arial" charset="0"/>
              </a:rPr>
              <a:t>HOHL </a:t>
            </a:r>
            <a:r>
              <a:rPr lang="tr-TR" altLang="tr-TR" sz="1800" b="1">
                <a:latin typeface="Arial" charset="0"/>
              </a:rPr>
              <a:t>Uterine Manipulator</a:t>
            </a:r>
            <a:endParaRPr lang="tr-TR" altLang="tr-TR" sz="1800">
              <a:latin typeface="Arial" charset="0"/>
            </a:endParaRPr>
          </a:p>
        </p:txBody>
      </p:sp>
      <p:sp>
        <p:nvSpPr>
          <p:cNvPr id="39943" name="7 Dikdörtgen"/>
          <p:cNvSpPr>
            <a:spLocks noChangeArrowheads="1"/>
          </p:cNvSpPr>
          <p:nvPr/>
        </p:nvSpPr>
        <p:spPr bwMode="auto">
          <a:xfrm>
            <a:off x="5867400" y="192099"/>
            <a:ext cx="2647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1800" dirty="0">
                <a:latin typeface="Arial" charset="0"/>
              </a:rPr>
              <a:t>CLERMONT-FERRAND</a:t>
            </a:r>
          </a:p>
        </p:txBody>
      </p:sp>
      <p:pic>
        <p:nvPicPr>
          <p:cNvPr id="39944" name="Picture 7" descr="C:\Users\Ahmet\Pictures\Konınckx ut manuplato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763" y="3356992"/>
            <a:ext cx="3170237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Picture 2" descr="http://t1.gstatic.com/images?q=tbn:ANd9GcQvaXVo8YYFoAAcG6At_JHY89kJfdsa7HyVb5_AiCA9ZY58Urg4e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290888"/>
            <a:ext cx="2879725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6" name="11 Dikdörtgen"/>
          <p:cNvSpPr>
            <a:spLocks noChangeArrowheads="1"/>
          </p:cNvSpPr>
          <p:nvPr/>
        </p:nvSpPr>
        <p:spPr bwMode="auto">
          <a:xfrm>
            <a:off x="6948488" y="3068638"/>
            <a:ext cx="1390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1800">
                <a:latin typeface="Arial" charset="0"/>
              </a:rPr>
              <a:t>KONINCKX</a:t>
            </a:r>
          </a:p>
        </p:txBody>
      </p:sp>
      <p:pic>
        <p:nvPicPr>
          <p:cNvPr id="39947" name="Picture 19" descr="RUMI-KohEfficIllus-Me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5200650"/>
            <a:ext cx="2808287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4" descr="G:\Leitao\Da Vinci Robot\Robotic images\Vcare-BW-Ill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418138"/>
            <a:ext cx="2952750" cy="1439862"/>
          </a:xfrm>
          <a:prstGeom prst="rect">
            <a:avLst/>
          </a:prstGeom>
          <a:noFill/>
          <a:effectLst>
            <a:outerShdw blurRad="165100" dist="139700" dir="78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22949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76FA4E7-7558-4278-9A19-DF42253CC6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383341"/>
            <a:ext cx="7920038" cy="1821523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br>
              <a:rPr lang="tr-TR" altLang="tr-TR" sz="2500" dirty="0"/>
            </a:br>
            <a:r>
              <a:rPr lang="en-US" sz="2800" dirty="0">
                <a:solidFill>
                  <a:srgbClr val="C00000"/>
                </a:solidFill>
              </a:rPr>
              <a:t>Robotic surgery was developed based on the laparoscopic principles and experience, because robotic is just a type of laparoscopic procedure. </a:t>
            </a:r>
            <a:br>
              <a:rPr lang="tr-TR" sz="2800" dirty="0">
                <a:solidFill>
                  <a:srgbClr val="C00000"/>
                </a:solidFill>
              </a:rPr>
            </a:br>
            <a:br>
              <a:rPr lang="tr-TR" sz="2800" dirty="0">
                <a:solidFill>
                  <a:srgbClr val="C00000"/>
                </a:solidFill>
              </a:rPr>
            </a:br>
            <a:br>
              <a:rPr lang="tr-TR" altLang="tr-TR" sz="2500" dirty="0"/>
            </a:br>
            <a:endParaRPr lang="tr-TR" altLang="tr-TR" sz="1800" b="1" dirty="0"/>
          </a:p>
        </p:txBody>
      </p:sp>
      <p:sp>
        <p:nvSpPr>
          <p:cNvPr id="9219" name="Rectangle 4">
            <a:extLst>
              <a:ext uri="{FF2B5EF4-FFF2-40B4-BE49-F238E27FC236}">
                <a16:creationId xmlns:a16="http://schemas.microsoft.com/office/drawing/2014/main" id="{F769A77B-4058-4A4F-926B-704CAA56D6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2708920"/>
            <a:ext cx="7920038" cy="3477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2000" b="1" dirty="0">
                <a:latin typeface="Comic Sans MS" panose="030F0702030302020204" pitchFamily="66" charset="0"/>
              </a:rPr>
              <a:t>1980’s      NASA (</a:t>
            </a:r>
            <a:r>
              <a:rPr lang="tr-TR" altLang="tr-TR" sz="2000" i="1" dirty="0" err="1"/>
              <a:t>National</a:t>
            </a:r>
            <a:r>
              <a:rPr lang="tr-TR" altLang="tr-TR" sz="2000" i="1" dirty="0"/>
              <a:t> </a:t>
            </a:r>
            <a:r>
              <a:rPr lang="tr-TR" altLang="tr-TR" sz="2000" i="1" dirty="0" err="1"/>
              <a:t>Aeronautics</a:t>
            </a:r>
            <a:r>
              <a:rPr lang="tr-TR" altLang="tr-TR" sz="2000" i="1" dirty="0"/>
              <a:t> </a:t>
            </a:r>
            <a:r>
              <a:rPr lang="tr-TR" altLang="tr-TR" sz="2000" i="1" dirty="0" err="1"/>
              <a:t>and</a:t>
            </a:r>
            <a:r>
              <a:rPr lang="tr-TR" altLang="tr-TR" sz="2000" i="1" dirty="0"/>
              <a:t> Space   </a:t>
            </a:r>
          </a:p>
          <a:p>
            <a:pPr eaLnBrk="1" hangingPunct="1"/>
            <a:r>
              <a:rPr lang="tr-TR" altLang="tr-TR" sz="2000" i="1" dirty="0"/>
              <a:t>                                                                    Administration</a:t>
            </a:r>
            <a:r>
              <a:rPr lang="tr-TR" altLang="tr-TR" sz="2000" dirty="0"/>
              <a:t>) </a:t>
            </a:r>
            <a:r>
              <a:rPr lang="tr-TR" altLang="tr-TR" sz="2000" b="1" dirty="0">
                <a:latin typeface="Comic Sans MS" panose="030F0702030302020204" pitchFamily="66" charset="0"/>
              </a:rPr>
              <a:t>&amp; </a:t>
            </a:r>
          </a:p>
          <a:p>
            <a:pPr eaLnBrk="1" hangingPunct="1"/>
            <a:r>
              <a:rPr lang="tr-TR" altLang="tr-TR" sz="2000" b="1" dirty="0">
                <a:latin typeface="Comic Sans MS" panose="030F0702030302020204" pitchFamily="66" charset="0"/>
              </a:rPr>
              <a:t>            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American</a:t>
            </a:r>
            <a:r>
              <a:rPr lang="tr-TR" altLang="tr-TR" sz="2000" b="1" dirty="0">
                <a:latin typeface="Comic Sans MS" panose="030F0702030302020204" pitchFamily="66" charset="0"/>
              </a:rPr>
              <a:t>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Army</a:t>
            </a:r>
            <a:r>
              <a:rPr lang="tr-TR" altLang="tr-TR" sz="2000" b="1" dirty="0">
                <a:latin typeface="Comic Sans MS" panose="030F0702030302020204" pitchFamily="66" charset="0"/>
              </a:rPr>
              <a:t> 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with</a:t>
            </a:r>
            <a:r>
              <a:rPr lang="tr-TR" altLang="tr-TR" sz="2000" b="1" dirty="0">
                <a:latin typeface="Comic Sans MS" panose="030F0702030302020204" pitchFamily="66" charset="0"/>
              </a:rPr>
              <a:t>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Standford</a:t>
            </a:r>
            <a:r>
              <a:rPr lang="tr-TR" altLang="tr-TR" sz="2000" b="1" dirty="0">
                <a:latin typeface="Comic Sans MS" panose="030F0702030302020204" pitchFamily="66" charset="0"/>
              </a:rPr>
              <a:t>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Reseach</a:t>
            </a:r>
            <a:r>
              <a:rPr lang="tr-TR" altLang="tr-TR" sz="2000" b="1" dirty="0">
                <a:latin typeface="Comic Sans MS" panose="030F0702030302020204" pitchFamily="66" charset="0"/>
              </a:rPr>
              <a:t> </a:t>
            </a:r>
          </a:p>
          <a:p>
            <a:pPr eaLnBrk="1" hangingPunct="1"/>
            <a:r>
              <a:rPr lang="tr-TR" altLang="tr-TR" sz="2000" b="1" dirty="0">
                <a:latin typeface="Comic Sans MS" panose="030F0702030302020204" pitchFamily="66" charset="0"/>
              </a:rPr>
              <a:t>                      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Institute</a:t>
            </a:r>
            <a:r>
              <a:rPr lang="tr-TR" altLang="tr-TR" sz="2000" b="1" dirty="0">
                <a:latin typeface="Comic Sans MS" panose="030F0702030302020204" pitchFamily="66" charset="0"/>
              </a:rPr>
              <a:t>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to</a:t>
            </a:r>
            <a:r>
              <a:rPr lang="tr-TR" altLang="tr-TR" sz="2000" b="1" dirty="0">
                <a:latin typeface="Comic Sans MS" panose="030F0702030302020204" pitchFamily="66" charset="0"/>
              </a:rPr>
              <a:t> 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develop</a:t>
            </a:r>
            <a:r>
              <a:rPr lang="tr-TR" altLang="tr-TR" sz="2000" b="1" dirty="0">
                <a:latin typeface="Comic Sans MS" panose="030F0702030302020204" pitchFamily="66" charset="0"/>
              </a:rPr>
              <a:t>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telesurgery</a:t>
            </a:r>
            <a:endParaRPr lang="tr-TR" altLang="tr-TR" sz="2000" b="1" dirty="0">
              <a:latin typeface="Comic Sans MS" panose="030F0702030302020204" pitchFamily="66" charset="0"/>
            </a:endParaRPr>
          </a:p>
          <a:p>
            <a:pPr eaLnBrk="1" hangingPunct="1"/>
            <a:endParaRPr lang="tr-TR" altLang="tr-TR" sz="2000" b="1" dirty="0">
              <a:latin typeface="Comic Sans MS" panose="030F0702030302020204" pitchFamily="66" charset="0"/>
            </a:endParaRPr>
          </a:p>
          <a:p>
            <a:pPr eaLnBrk="1" hangingPunct="1"/>
            <a:r>
              <a:rPr lang="tr-TR" altLang="tr-TR" sz="2000" b="1" dirty="0">
                <a:latin typeface="Comic Sans MS" panose="030F0702030302020204" pitchFamily="66" charset="0"/>
              </a:rPr>
              <a:t>1993         AESOP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first</a:t>
            </a:r>
            <a:r>
              <a:rPr lang="tr-TR" altLang="tr-TR" sz="2000" b="1" dirty="0">
                <a:latin typeface="Comic Sans MS" panose="030F0702030302020204" pitchFamily="66" charset="0"/>
              </a:rPr>
              <a:t>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commercially</a:t>
            </a:r>
            <a:r>
              <a:rPr lang="tr-TR" altLang="tr-TR" sz="2000" b="1" dirty="0">
                <a:latin typeface="Comic Sans MS" panose="030F0702030302020204" pitchFamily="66" charset="0"/>
              </a:rPr>
              <a:t>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available</a:t>
            </a:r>
            <a:r>
              <a:rPr lang="tr-TR" altLang="tr-TR" sz="2000" b="1" dirty="0">
                <a:latin typeface="Comic Sans MS" panose="030F0702030302020204" pitchFamily="66" charset="0"/>
              </a:rPr>
              <a:t> robot  </a:t>
            </a:r>
          </a:p>
          <a:p>
            <a:pPr eaLnBrk="1" hangingPunct="1"/>
            <a:r>
              <a:rPr lang="tr-TR" altLang="tr-TR" sz="2000" b="1" dirty="0">
                <a:latin typeface="Comic Sans MS" panose="030F0702030302020204" pitchFamily="66" charset="0"/>
              </a:rPr>
              <a:t>                     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approved</a:t>
            </a:r>
            <a:r>
              <a:rPr lang="tr-TR" altLang="tr-TR" sz="2000" b="1" dirty="0">
                <a:latin typeface="Comic Sans MS" panose="030F0702030302020204" pitchFamily="66" charset="0"/>
              </a:rPr>
              <a:t> 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by</a:t>
            </a:r>
            <a:r>
              <a:rPr lang="tr-TR" altLang="tr-TR" sz="2000" b="1" dirty="0">
                <a:latin typeface="Comic Sans MS" panose="030F0702030302020204" pitchFamily="66" charset="0"/>
              </a:rPr>
              <a:t>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the</a:t>
            </a:r>
            <a:r>
              <a:rPr lang="tr-TR" altLang="tr-TR" sz="2000" b="1" dirty="0">
                <a:latin typeface="Comic Sans MS" panose="030F0702030302020204" pitchFamily="66" charset="0"/>
              </a:rPr>
              <a:t> FDA</a:t>
            </a:r>
          </a:p>
          <a:p>
            <a:pPr eaLnBrk="1" hangingPunct="1"/>
            <a:endParaRPr lang="tr-TR" altLang="tr-TR" sz="2000" b="1" dirty="0">
              <a:latin typeface="Comic Sans MS" panose="030F0702030302020204" pitchFamily="66" charset="0"/>
            </a:endParaRPr>
          </a:p>
          <a:p>
            <a:pPr eaLnBrk="1" hangingPunct="1"/>
            <a:r>
              <a:rPr lang="tr-TR" altLang="tr-TR" sz="2000" b="1" dirty="0">
                <a:latin typeface="Comic Sans MS" panose="030F0702030302020204" pitchFamily="66" charset="0"/>
              </a:rPr>
              <a:t>1998         ZEUS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robotic</a:t>
            </a:r>
            <a:r>
              <a:rPr lang="tr-TR" altLang="tr-TR" sz="2000" b="1" dirty="0">
                <a:latin typeface="Comic Sans MS" panose="030F0702030302020204" pitchFamily="66" charset="0"/>
              </a:rPr>
              <a:t>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system</a:t>
            </a:r>
            <a:r>
              <a:rPr lang="tr-TR" altLang="tr-TR" sz="2000" b="1" dirty="0">
                <a:latin typeface="Comic Sans MS" panose="030F0702030302020204" pitchFamily="66" charset="0"/>
              </a:rPr>
              <a:t> 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commercially</a:t>
            </a:r>
            <a:r>
              <a:rPr lang="tr-TR" altLang="tr-TR" sz="2000" b="1" dirty="0">
                <a:latin typeface="Comic Sans MS" panose="030F0702030302020204" pitchFamily="66" charset="0"/>
              </a:rPr>
              <a:t>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available</a:t>
            </a:r>
            <a:endParaRPr lang="tr-TR" altLang="tr-TR" sz="2000" b="1" dirty="0">
              <a:latin typeface="Comic Sans MS" panose="030F0702030302020204" pitchFamily="66" charset="0"/>
            </a:endParaRPr>
          </a:p>
          <a:p>
            <a:pPr eaLnBrk="1" hangingPunct="1"/>
            <a:endParaRPr lang="tr-TR" altLang="tr-TR" sz="2000" b="1" dirty="0">
              <a:latin typeface="Comic Sans MS" panose="030F0702030302020204" pitchFamily="66" charset="0"/>
            </a:endParaRPr>
          </a:p>
          <a:p>
            <a:pPr eaLnBrk="1" hangingPunct="1"/>
            <a:r>
              <a:rPr lang="tr-TR" altLang="tr-TR" sz="2000" b="1" dirty="0">
                <a:latin typeface="Comic Sans MS" panose="030F0702030302020204" pitchFamily="66" charset="0"/>
              </a:rPr>
              <a:t>2000         da Vinci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robotic</a:t>
            </a:r>
            <a:r>
              <a:rPr lang="tr-TR" altLang="tr-TR" sz="2000" b="1" dirty="0">
                <a:latin typeface="Comic Sans MS" panose="030F0702030302020204" pitchFamily="66" charset="0"/>
              </a:rPr>
              <a:t>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system</a:t>
            </a:r>
            <a:r>
              <a:rPr lang="tr-TR" altLang="tr-TR" sz="2000" b="1" dirty="0">
                <a:latin typeface="Comic Sans MS" panose="030F0702030302020204" pitchFamily="66" charset="0"/>
              </a:rPr>
              <a:t> FDA </a:t>
            </a:r>
            <a:r>
              <a:rPr lang="tr-TR" altLang="tr-TR" sz="2000" b="1" dirty="0" err="1">
                <a:latin typeface="Comic Sans MS" panose="030F0702030302020204" pitchFamily="66" charset="0"/>
              </a:rPr>
              <a:t>approved</a:t>
            </a:r>
            <a:endParaRPr lang="tr-TR" altLang="tr-TR" sz="2000" b="1" dirty="0">
              <a:latin typeface="Comic Sans MS" panose="030F0702030302020204" pitchFamily="66" charset="0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46802D9D-EA68-4A1A-8D57-C8D970B473E8}"/>
              </a:ext>
            </a:extLst>
          </p:cNvPr>
          <p:cNvSpPr/>
          <p:nvPr/>
        </p:nvSpPr>
        <p:spPr>
          <a:xfrm>
            <a:off x="6051384" y="6411361"/>
            <a:ext cx="3054682" cy="3440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tr-TR" altLang="tr-TR" b="1" dirty="0"/>
              <a:t>HWR </a:t>
            </a:r>
            <a:r>
              <a:rPr lang="tr-TR" altLang="tr-TR" b="1" dirty="0" err="1"/>
              <a:t>Schreuder</a:t>
            </a:r>
            <a:r>
              <a:rPr lang="tr-TR" altLang="tr-TR" b="1" dirty="0"/>
              <a:t>  </a:t>
            </a:r>
            <a:r>
              <a:rPr lang="tr-TR" altLang="tr-TR" sz="2000" b="1" dirty="0"/>
              <a:t>BJOG 2009</a:t>
            </a:r>
            <a:endParaRPr lang="tr-TR" altLang="tr-TR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Content Placeholder 4" descr="27AESOP_browse.jpg">
            <a:extLst>
              <a:ext uri="{FF2B5EF4-FFF2-40B4-BE49-F238E27FC236}">
                <a16:creationId xmlns:a16="http://schemas.microsoft.com/office/drawing/2014/main" id="{70C1A05C-93CC-410F-B7E9-3B880CC7B6B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24525" y="981075"/>
            <a:ext cx="2787650" cy="2347913"/>
          </a:xfrm>
        </p:spPr>
      </p:pic>
      <p:sp>
        <p:nvSpPr>
          <p:cNvPr id="10243" name="Title 3">
            <a:extLst>
              <a:ext uri="{FF2B5EF4-FFF2-40B4-BE49-F238E27FC236}">
                <a16:creationId xmlns:a16="http://schemas.microsoft.com/office/drawing/2014/main" id="{12F072B9-4158-4DD9-8C7C-C0294DCFC4D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9750" y="549275"/>
            <a:ext cx="5357813" cy="381000"/>
          </a:xfrm>
        </p:spPr>
        <p:txBody>
          <a:bodyPr>
            <a:spAutoFit/>
          </a:bodyPr>
          <a:lstStyle/>
          <a:p>
            <a:pPr eaLnBrk="1" hangingPunct="1"/>
            <a:r>
              <a:rPr lang="tr-TR" altLang="tr-TR" sz="2000" b="1"/>
              <a:t>Robotik Cerrahinin Tarihçesi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6DA8BD-DEE9-48FC-894B-557658A050A6}"/>
              </a:ext>
            </a:extLst>
          </p:cNvPr>
          <p:cNvSpPr txBox="1"/>
          <p:nvPr/>
        </p:nvSpPr>
        <p:spPr>
          <a:xfrm>
            <a:off x="428625" y="1484313"/>
            <a:ext cx="4429125" cy="3693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r-TR" sz="2400" b="1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AESOP</a:t>
            </a:r>
          </a:p>
          <a:p>
            <a:pPr>
              <a:defRPr/>
            </a:pPr>
            <a:r>
              <a:rPr lang="tr-TR" sz="2400" b="1" dirty="0" err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A</a:t>
            </a:r>
            <a:r>
              <a:rPr lang="tr-TR" sz="2400" dirty="0" err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utomated</a:t>
            </a:r>
            <a:r>
              <a:rPr lang="tr-TR" sz="2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  <a:r>
              <a:rPr lang="tr-TR" sz="2400" b="1" dirty="0" err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E</a:t>
            </a:r>
            <a:r>
              <a:rPr lang="tr-TR" sz="2400" dirty="0" err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ndoscopic</a:t>
            </a:r>
            <a:r>
              <a:rPr lang="tr-TR" sz="2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  <a:r>
              <a:rPr lang="tr-TR" sz="2400" b="1" dirty="0" err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S</a:t>
            </a:r>
            <a:r>
              <a:rPr lang="tr-TR" sz="2400" dirty="0" err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ystem</a:t>
            </a:r>
            <a:r>
              <a:rPr lang="tr-TR" sz="2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for</a:t>
            </a:r>
            <a:r>
              <a:rPr lang="tr-TR" sz="2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</a:p>
          <a:p>
            <a:pPr>
              <a:defRPr/>
            </a:pPr>
            <a:r>
              <a:rPr lang="tr-TR" sz="2400" b="1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O</a:t>
            </a:r>
            <a:r>
              <a:rPr lang="tr-TR" sz="2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ptimal </a:t>
            </a:r>
            <a:r>
              <a:rPr lang="tr-TR" sz="2400" b="1" dirty="0" err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P</a:t>
            </a:r>
            <a:r>
              <a:rPr lang="tr-TR" sz="2400" dirty="0" err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ositioning</a:t>
            </a:r>
            <a:endParaRPr lang="tr-TR" sz="2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>
              <a:defRPr/>
            </a:pPr>
            <a:r>
              <a:rPr lang="tr-TR" sz="2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Endoskop Tutucu</a:t>
            </a:r>
          </a:p>
          <a:p>
            <a:pPr>
              <a:defRPr/>
            </a:pPr>
            <a:endParaRPr lang="tr-TR" sz="2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>
              <a:defRPr/>
            </a:pPr>
            <a:r>
              <a:rPr lang="tr-TR" sz="2400" b="1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1993 FDA ONAYI</a:t>
            </a:r>
          </a:p>
          <a:p>
            <a:pPr>
              <a:defRPr/>
            </a:pPr>
            <a:endParaRPr lang="tr-TR" sz="2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>
              <a:defRPr/>
            </a:pPr>
            <a:r>
              <a:rPr lang="tr-TR" sz="2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1995 yılında hakları </a:t>
            </a:r>
            <a:r>
              <a:rPr lang="tr-TR" sz="2400" dirty="0" err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Intuitive</a:t>
            </a:r>
            <a:r>
              <a:rPr lang="tr-TR" sz="2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Surgical</a:t>
            </a:r>
            <a:r>
              <a:rPr lang="tr-TR" sz="2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firmasına satıldı</a:t>
            </a:r>
          </a:p>
          <a:p>
            <a:pPr>
              <a:defRPr/>
            </a:pPr>
            <a:endParaRPr lang="tr-TR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0245" name="Picture 6" descr="0490280504002.png">
            <a:extLst>
              <a:ext uri="{FF2B5EF4-FFF2-40B4-BE49-F238E27FC236}">
                <a16:creationId xmlns:a16="http://schemas.microsoft.com/office/drawing/2014/main" id="{D340C5C3-ABD1-439F-9DC3-DC8B3FF677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429000"/>
            <a:ext cx="3532188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E929DAE9-8245-4EE6-83A1-86A9FAE6F755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285875" y="1143000"/>
            <a:ext cx="6400800" cy="8382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tr-TR" sz="3200" b="1">
                <a:solidFill>
                  <a:srgbClr val="3652AC"/>
                </a:solidFill>
                <a:latin typeface="Arial Black" panose="020B0A04020102020204" pitchFamily="34" charset="0"/>
              </a:rPr>
              <a:t> da Vinci</a:t>
            </a:r>
            <a:r>
              <a:rPr lang="tr-TR" altLang="tr-TR" sz="3200" b="1">
                <a:solidFill>
                  <a:srgbClr val="3652AC"/>
                </a:solidFill>
                <a:latin typeface="Arial Black" panose="020B0A04020102020204" pitchFamily="34" charset="0"/>
              </a:rPr>
              <a:t>’nin Hikayesi</a:t>
            </a:r>
            <a:endParaRPr lang="en-US" altLang="tr-TR" sz="3200" b="1">
              <a:solidFill>
                <a:srgbClr val="3652AC"/>
              </a:solidFill>
              <a:latin typeface="Arial Black" panose="020B0A04020102020204" pitchFamily="34" charset="0"/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1A05B9D6-3626-4A06-805C-51B748817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71688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Font typeface="Arial Black" panose="020B0A04020102020204" pitchFamily="34" charset="0"/>
              <a:buChar char="•"/>
            </a:pPr>
            <a:r>
              <a:rPr lang="tr-TR" altLang="tr-TR">
                <a:solidFill>
                  <a:srgbClr val="002060"/>
                </a:solidFill>
              </a:rPr>
              <a:t>1980’lerde</a:t>
            </a:r>
            <a:r>
              <a:rPr lang="en-US" altLang="tr-TR">
                <a:solidFill>
                  <a:srgbClr val="FF0000"/>
                </a:solidFill>
              </a:rPr>
              <a:t>, DARPA </a:t>
            </a:r>
            <a:r>
              <a:rPr lang="tr-TR" altLang="tr-TR">
                <a:solidFill>
                  <a:srgbClr val="002060"/>
                </a:solidFill>
              </a:rPr>
              <a:t>(</a:t>
            </a:r>
            <a:r>
              <a:rPr lang="en-US" altLang="tr-TR">
                <a:solidFill>
                  <a:srgbClr val="002060"/>
                </a:solidFill>
              </a:rPr>
              <a:t>Defence Advanced Research Projects Agency</a:t>
            </a:r>
            <a:r>
              <a:rPr lang="tr-TR" altLang="tr-TR">
                <a:solidFill>
                  <a:srgbClr val="002060"/>
                </a:solidFill>
              </a:rPr>
              <a:t>)</a:t>
            </a:r>
            <a:r>
              <a:rPr lang="en-US" altLang="tr-TR">
                <a:solidFill>
                  <a:srgbClr val="002060"/>
                </a:solidFill>
              </a:rPr>
              <a:t> </a:t>
            </a:r>
            <a:r>
              <a:rPr lang="tr-TR" altLang="tr-TR">
                <a:solidFill>
                  <a:srgbClr val="002060"/>
                </a:solidFill>
              </a:rPr>
              <a:t>savaş alanında uzaktan cerrahi </a:t>
            </a:r>
            <a:endParaRPr lang="en-US" altLang="tr-TR">
              <a:solidFill>
                <a:srgbClr val="002060"/>
              </a:solidFill>
            </a:endParaRPr>
          </a:p>
          <a:p>
            <a:pPr eaLnBrk="1" hangingPunct="1">
              <a:spcAft>
                <a:spcPct val="50000"/>
              </a:spcAft>
              <a:buFont typeface="Arial Black" panose="020B0A04020102020204" pitchFamily="34" charset="0"/>
              <a:buChar char="•"/>
            </a:pPr>
            <a:r>
              <a:rPr lang="en-US" altLang="tr-TR">
                <a:solidFill>
                  <a:srgbClr val="FF0000"/>
                </a:solidFill>
              </a:rPr>
              <a:t>SRI</a:t>
            </a:r>
            <a:r>
              <a:rPr lang="tr-TR" altLang="tr-TR">
                <a:solidFill>
                  <a:srgbClr val="002060"/>
                </a:solidFill>
              </a:rPr>
              <a:t> ( Space Robotics Initiative)</a:t>
            </a:r>
            <a:r>
              <a:rPr lang="en-US" altLang="tr-TR">
                <a:solidFill>
                  <a:srgbClr val="002060"/>
                </a:solidFill>
              </a:rPr>
              <a:t> </a:t>
            </a:r>
            <a:r>
              <a:rPr lang="tr-TR" altLang="tr-TR">
                <a:solidFill>
                  <a:srgbClr val="002060"/>
                </a:solidFill>
              </a:rPr>
              <a:t>teknolojiyi geliştirdi</a:t>
            </a:r>
            <a:endParaRPr lang="en-US" altLang="tr-TR">
              <a:solidFill>
                <a:srgbClr val="002060"/>
              </a:solidFill>
            </a:endParaRPr>
          </a:p>
          <a:p>
            <a:pPr eaLnBrk="1" hangingPunct="1">
              <a:spcAft>
                <a:spcPct val="50000"/>
              </a:spcAft>
              <a:buFont typeface="Arial Black" panose="020B0A04020102020204" pitchFamily="34" charset="0"/>
              <a:buChar char="•"/>
            </a:pPr>
            <a:r>
              <a:rPr lang="en-US" altLang="tr-TR">
                <a:solidFill>
                  <a:srgbClr val="FF0000"/>
                </a:solidFill>
              </a:rPr>
              <a:t>IBM </a:t>
            </a:r>
            <a:r>
              <a:rPr lang="tr-TR" altLang="tr-TR">
                <a:solidFill>
                  <a:srgbClr val="FF0000"/>
                </a:solidFill>
              </a:rPr>
              <a:t> </a:t>
            </a:r>
            <a:r>
              <a:rPr lang="tr-TR" altLang="tr-TR">
                <a:solidFill>
                  <a:srgbClr val="002060"/>
                </a:solidFill>
              </a:rPr>
              <a:t>uzaktan kumanda teknolojisini geliştirdi</a:t>
            </a:r>
            <a:endParaRPr lang="en-US" altLang="tr-TR">
              <a:solidFill>
                <a:srgbClr val="002060"/>
              </a:solidFill>
            </a:endParaRPr>
          </a:p>
          <a:p>
            <a:pPr eaLnBrk="1" hangingPunct="1">
              <a:spcAft>
                <a:spcPct val="50000"/>
              </a:spcAft>
              <a:buFont typeface="Arial Black" panose="020B0A04020102020204" pitchFamily="34" charset="0"/>
              <a:buChar char="•"/>
            </a:pPr>
            <a:r>
              <a:rPr lang="en-US" altLang="tr-TR">
                <a:solidFill>
                  <a:srgbClr val="FF0000"/>
                </a:solidFill>
              </a:rPr>
              <a:t>MIT</a:t>
            </a:r>
            <a:r>
              <a:rPr lang="tr-TR" altLang="tr-TR">
                <a:solidFill>
                  <a:srgbClr val="002060"/>
                </a:solidFill>
              </a:rPr>
              <a:t> ( Massachusetts Institute of Technology) az sürtünmeli manipülatörler için kablo geliştirdi</a:t>
            </a:r>
            <a:endParaRPr lang="en-US" altLang="tr-TR">
              <a:solidFill>
                <a:srgbClr val="002060"/>
              </a:solidFill>
            </a:endParaRPr>
          </a:p>
          <a:p>
            <a:pPr eaLnBrk="1" hangingPunct="1">
              <a:spcAft>
                <a:spcPct val="50000"/>
              </a:spcAft>
              <a:buFont typeface="Arial Black" panose="020B0A04020102020204" pitchFamily="34" charset="0"/>
              <a:buChar char="•"/>
            </a:pPr>
            <a:r>
              <a:rPr lang="en-US" altLang="tr-TR">
                <a:solidFill>
                  <a:srgbClr val="FF0000"/>
                </a:solidFill>
              </a:rPr>
              <a:t>Intuitive</a:t>
            </a:r>
            <a:r>
              <a:rPr lang="tr-TR" altLang="tr-TR">
                <a:solidFill>
                  <a:srgbClr val="002060"/>
                </a:solidFill>
              </a:rPr>
              <a:t>, bu teknolojilerin lisansını aldı ve geliştirdi.</a:t>
            </a:r>
            <a:endParaRPr lang="en-US" altLang="tr-TR">
              <a:solidFill>
                <a:srgbClr val="002060"/>
              </a:solidFill>
            </a:endParaRPr>
          </a:p>
        </p:txBody>
      </p:sp>
      <p:pic>
        <p:nvPicPr>
          <p:cNvPr id="12292" name="Picture 4" descr="SRI-early_telepresencebug">
            <a:extLst>
              <a:ext uri="{FF2B5EF4-FFF2-40B4-BE49-F238E27FC236}">
                <a16:creationId xmlns:a16="http://schemas.microsoft.com/office/drawing/2014/main" id="{D1701083-BB66-4849-8F71-B598637DC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928813"/>
            <a:ext cx="4500562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>
            <a:extLst>
              <a:ext uri="{FF2B5EF4-FFF2-40B4-BE49-F238E27FC236}">
                <a16:creationId xmlns:a16="http://schemas.microsoft.com/office/drawing/2014/main" id="{F0B39F27-4398-4C4A-B53F-1755478ED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286250"/>
            <a:ext cx="4286250" cy="2266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Text Box 7">
            <a:extLst>
              <a:ext uri="{FF2B5EF4-FFF2-40B4-BE49-F238E27FC236}">
                <a16:creationId xmlns:a16="http://schemas.microsoft.com/office/drawing/2014/main" id="{986B9F5A-2CB3-456F-BC5D-8F969C769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3886200"/>
            <a:ext cx="68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tr-TR" b="1">
                <a:solidFill>
                  <a:srgbClr val="3652AC"/>
                </a:solidFill>
                <a:latin typeface="Arial Black" panose="020B0A04020102020204" pitchFamily="34" charset="0"/>
              </a:rPr>
              <a:t>MIT</a:t>
            </a:r>
          </a:p>
        </p:txBody>
      </p:sp>
      <p:pic>
        <p:nvPicPr>
          <p:cNvPr id="12295" name="Picture 2">
            <a:extLst>
              <a:ext uri="{FF2B5EF4-FFF2-40B4-BE49-F238E27FC236}">
                <a16:creationId xmlns:a16="http://schemas.microsoft.com/office/drawing/2014/main" id="{A219BFCB-6F91-4C52-ADB1-B046ADBEA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9FA123D6-CD0E-4CE2-B4FB-23C274FA44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14" y="188640"/>
            <a:ext cx="8923756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4698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telelap alf-x surgical syste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91" y="908720"/>
            <a:ext cx="399449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4572000" y="1772816"/>
            <a:ext cx="4320480" cy="418576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0" tIns="0" rIns="71415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Robotic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 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surgery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new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robots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and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finally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some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real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competition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!</a:t>
            </a:r>
            <a:endParaRPr kumimoji="0" lang="tr-TR" altLang="tr-TR" sz="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PP.</a:t>
            </a:r>
            <a:r>
              <a:rPr kumimoji="0" lang="tr-TR" altLang="tr-TR" sz="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World J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Urol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2018 Apr;36(4):537-541.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The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Senhance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™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surgical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robotic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system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 ("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Senhance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")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for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total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hysterectomy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in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obese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patients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: a pilot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study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.</a:t>
            </a:r>
            <a:endParaRPr kumimoji="0" lang="tr-TR" altLang="tr-TR" sz="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Gueli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Alletti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Rossitto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Cianci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Perrone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Pizzacalla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Monterossi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Vizzielli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Gidaro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Scambia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G.</a:t>
            </a:r>
            <a:r>
              <a:rPr kumimoji="0" lang="tr-TR" altLang="tr-TR" sz="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 Robot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Surg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2018 Jun;12(2):229-234.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Future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 of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robotic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 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surgery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 in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urology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.</a:t>
            </a:r>
            <a:endParaRPr kumimoji="0" lang="tr-TR" altLang="tr-TR" sz="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Rassweiler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JJ,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Autorino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R,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Klein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J,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Mottrie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Goezen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Stolzenburg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JU,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Rha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KH,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Schurr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Kaouk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J,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Patel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V,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Dasgupta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Liatsikos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E.</a:t>
            </a:r>
            <a:r>
              <a:rPr kumimoji="0" lang="tr-TR" altLang="tr-TR" sz="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BJU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2017 Dec;120(6):822-841.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Review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Total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Laparoscopic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 (S-LPS)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versus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 TELELAP </a:t>
            </a:r>
            <a:r>
              <a:rPr kumimoji="0" lang="tr-TR" altLang="tr-TR" sz="800" b="1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ALF-X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Robotic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-Assisted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Hysterectomy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: A Case-Control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Study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.</a:t>
            </a:r>
            <a:endParaRPr kumimoji="0" lang="tr-TR" altLang="tr-TR" sz="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Fanfani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F,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Restaino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Rossitto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Gueli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Alletti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Costantini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Monterossi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Cappuccio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Perrone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Scambia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G.</a:t>
            </a:r>
            <a:r>
              <a:rPr kumimoji="0" lang="tr-TR" altLang="tr-TR" sz="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 Minim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Invasive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Gynecol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2016 Sep-Oct;23(6):933-8. 2016 May 28.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Learning a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new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robotic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surgical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 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device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: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Telelap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Alf</a:t>
            </a:r>
            <a:r>
              <a:rPr kumimoji="0" lang="tr-TR" altLang="tr-TR" sz="800" b="1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 X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 in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gynaecological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surgery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.</a:t>
            </a:r>
            <a:endParaRPr kumimoji="0" lang="tr-TR" altLang="tr-TR" sz="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Rossitto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Gueli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Alletti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Fanfani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F,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Fagotti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Costantini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Gallotta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V,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Selvaggi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Monterossi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Restaino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Gidaro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Scambia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J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Med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Robot. 2016 Sep;12(3):490-5. </a:t>
            </a:r>
            <a:endParaRPr lang="tr-TR" altLang="tr-TR" sz="8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Telelap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Alf</a:t>
            </a:r>
            <a:r>
              <a:rPr kumimoji="0" lang="tr-TR" altLang="tr-TR" sz="800" b="1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-X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-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Assisted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Laparoscopy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for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Ovarian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Cyst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Enucleation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: Report of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the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 First 10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Cases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.</a:t>
            </a:r>
            <a:endParaRPr kumimoji="0" lang="tr-TR" altLang="tr-TR" sz="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Gueli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Alletti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Rossitto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Fanfani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F,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Fagotti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Costantini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Gidaro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Monterossi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Selvaggi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Scambia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G.</a:t>
            </a:r>
            <a:r>
              <a:rPr kumimoji="0" lang="tr-TR" altLang="tr-TR" sz="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 Minim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Invasive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Gynecol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2015 Sep-Oct;22(6):1079-83.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A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new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telesurgical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 platform--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preliminary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clinical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results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.</a:t>
            </a:r>
            <a:endParaRPr kumimoji="0" lang="tr-TR" altLang="tr-TR" sz="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Stark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Pomati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D'Ambrosio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Giraudi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F,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Gidaro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S.</a:t>
            </a:r>
            <a:r>
              <a:rPr kumimoji="0" lang="tr-TR" altLang="tr-TR" sz="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Minim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Invasive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Ther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Allied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Technol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2015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Experimental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Nephrectomies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 Using a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Novel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Telesurgical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System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: (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The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Telelap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 </a:t>
            </a:r>
            <a:r>
              <a:rPr kumimoji="0" lang="tr-TR" altLang="tr-TR" sz="800" b="1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ALF-X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)-A Pilot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Study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.</a:t>
            </a:r>
            <a:endParaRPr kumimoji="0" lang="tr-TR" altLang="tr-TR" sz="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Falavolti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Gidaro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Ruiz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Altobelli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Stark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Ravasio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Ravasio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Lazzaretti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Buscarini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M.</a:t>
            </a:r>
            <a:r>
              <a:rPr kumimoji="0" lang="tr-TR" altLang="tr-TR" sz="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Surg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Technol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2014 Nov;25:37-41.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Vesicourethral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anastomosis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using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 a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novel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telesurgical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system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 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with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haptic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sensation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the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Telelap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Alf</a:t>
            </a:r>
            <a:r>
              <a:rPr kumimoji="0" lang="tr-TR" altLang="tr-TR" sz="800" b="1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-X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: a pilot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study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.</a:t>
            </a:r>
            <a:endParaRPr kumimoji="0" lang="tr-TR" altLang="tr-TR" sz="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Gidaro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Altobelli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Falavolti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Bove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AM,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Ruiz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EM,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Stark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Ravasio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Lazzaretti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Maurizio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B.</a:t>
            </a:r>
            <a:r>
              <a:rPr kumimoji="0" lang="tr-TR" altLang="tr-TR" sz="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Surg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Technol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2014 Mar;24:35-40.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Telelap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Alf</a:t>
            </a:r>
            <a:r>
              <a:rPr kumimoji="0" lang="tr-TR" altLang="tr-TR" sz="800" b="1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-X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: a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novel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telesurgical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 </a:t>
            </a:r>
            <a:r>
              <a:rPr kumimoji="0" lang="tr-TR" altLang="tr-TR" sz="800" b="1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system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 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for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the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 21st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century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642A8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.</a:t>
            </a:r>
            <a:endParaRPr kumimoji="0" lang="tr-TR" altLang="tr-TR" sz="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Gidaro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Buscarini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Ruiz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Stark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M,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Labruzzo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A.</a:t>
            </a:r>
            <a:r>
              <a:rPr kumimoji="0" lang="tr-TR" altLang="tr-TR" sz="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Surg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Technol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altLang="tr-TR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kumimoji="0" lang="tr-TR" altLang="tr-T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2012 Dec;22:20-5.</a:t>
            </a:r>
          </a:p>
        </p:txBody>
      </p:sp>
      <p:sp>
        <p:nvSpPr>
          <p:cNvPr id="23" name="Dikdörtgen 22"/>
          <p:cNvSpPr/>
          <p:nvPr/>
        </p:nvSpPr>
        <p:spPr>
          <a:xfrm>
            <a:off x="355246" y="3732798"/>
            <a:ext cx="415098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 </a:t>
            </a:r>
            <a:r>
              <a:rPr lang="en-US" b="1" dirty="0" err="1"/>
              <a:t>Telelap</a:t>
            </a:r>
            <a:r>
              <a:rPr lang="en-US" b="1" dirty="0"/>
              <a:t> ALF-X</a:t>
            </a:r>
            <a:endParaRPr lang="en-US" dirty="0"/>
          </a:p>
          <a:p>
            <a:r>
              <a:rPr lang="en-US" sz="1000" dirty="0"/>
              <a:t>The multiport surgical robotic ALF-X system (SORAR </a:t>
            </a:r>
            <a:r>
              <a:rPr lang="en-US" sz="1000" dirty="0" err="1"/>
              <a:t>SpA</a:t>
            </a:r>
            <a:r>
              <a:rPr lang="en-US" sz="1000" dirty="0"/>
              <a:t>, Milan, Italy) was initially introduced for gynecological surgery and was recently assessed in a preclinical animal study of robot-assisted partial nephrectomy</a:t>
            </a:r>
            <a:r>
              <a:rPr lang="tr-TR" sz="1000" dirty="0"/>
              <a:t>.</a:t>
            </a:r>
          </a:p>
          <a:p>
            <a:r>
              <a:rPr lang="en-US" sz="1000" dirty="0" err="1"/>
              <a:t>Fanfani</a:t>
            </a:r>
            <a:r>
              <a:rPr lang="en-US" sz="1000" dirty="0"/>
              <a:t> </a:t>
            </a:r>
            <a:r>
              <a:rPr lang="en-US" sz="1000" i="1" dirty="0"/>
              <a:t>et al</a:t>
            </a:r>
            <a:r>
              <a:rPr lang="en-US" sz="1000" dirty="0"/>
              <a:t>. reported that they performed 80 cases of hysterectomy with ALF-X system for benign and malignant disease, from October 2013 to May 2014. </a:t>
            </a:r>
            <a:endParaRPr lang="tr-TR" sz="1000" dirty="0"/>
          </a:p>
          <a:p>
            <a:r>
              <a:rPr lang="en-US" sz="1000" dirty="0"/>
              <a:t>Unlike the da Vinci system, each arm of this device can be positioned independently from the others on the surgical field. </a:t>
            </a:r>
            <a:endParaRPr lang="tr-TR" sz="1000" dirty="0"/>
          </a:p>
          <a:p>
            <a:r>
              <a:rPr lang="en-US" sz="1000" dirty="0">
                <a:solidFill>
                  <a:srgbClr val="FF0000"/>
                </a:solidFill>
              </a:rPr>
              <a:t>The system's unique features also include haptic feedback </a:t>
            </a:r>
            <a:r>
              <a:rPr lang="en-US" sz="1000" dirty="0"/>
              <a:t>and an eye-tracking system. Haptic feedback is achieved by counter movements of the laparoscopic handle at the console according to force and direction applied at the tip of the instrument. The eye-tracking system controls camera movements; for example, the image is zoomed in when the surgeon's head approaches the screen</a:t>
            </a:r>
            <a:r>
              <a:rPr lang="tr-TR" sz="1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84445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81B48EEB-F074-46BA-818F-13E49FE421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28192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782AD29B-FAE2-4585-A66E-64DD70DCAE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728192"/>
            <a:ext cx="1911444" cy="78595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AC217877-F313-4F97-A1A7-82E19971F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2670" y="1860424"/>
            <a:ext cx="4020466" cy="486359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6433D89E-02A9-4081-A18E-1051180ED8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646374"/>
            <a:ext cx="8331490" cy="413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8452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A1521677-F337-4FCD-A97D-855A7887B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60648"/>
            <a:ext cx="5493751" cy="106700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EC33A439-CABE-4733-83DC-63150DCD38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5" y="1124744"/>
            <a:ext cx="2619294" cy="411002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79384C08-37A4-4D25-B0C6-510951FFAE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1700808"/>
            <a:ext cx="8208911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8273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98F3E35F-32A1-4235-8415-2E17527EF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229" y="404664"/>
            <a:ext cx="8177542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652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EEBB070C-1F59-4388-B5BA-897C41BB3F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23" y="548680"/>
            <a:ext cx="8300388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600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496" y="476671"/>
            <a:ext cx="9089454" cy="5976665"/>
          </a:xfrm>
          <a:solidFill>
            <a:schemeClr val="bg1">
              <a:lumMod val="85000"/>
            </a:schemeClr>
          </a:solidFill>
        </p:spPr>
        <p:txBody>
          <a:bodyPr>
            <a:normAutofit fontScale="25000" lnSpcReduction="20000"/>
          </a:bodyPr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tr-TR" sz="6400" dirty="0">
              <a:sym typeface="Wingdings" pitchFamily="2" charset="2"/>
            </a:endParaRPr>
          </a:p>
          <a:p>
            <a:pPr marL="0" indent="0">
              <a:buNone/>
              <a:defRPr/>
            </a:pPr>
            <a:endParaRPr lang="tr-TR" sz="9600" dirty="0">
              <a:sym typeface="Wingdings" pitchFamily="2" charset="2"/>
            </a:endParaRPr>
          </a:p>
          <a:p>
            <a:pPr>
              <a:defRPr/>
            </a:pPr>
            <a:r>
              <a:rPr lang="tr-TR" sz="8000" dirty="0">
                <a:sym typeface="Wingdings" pitchFamily="2" charset="2"/>
              </a:rPr>
              <a:t>1901 Dmitry </a:t>
            </a:r>
            <a:r>
              <a:rPr lang="tr-TR" sz="8000" dirty="0" err="1">
                <a:sym typeface="Wingdings" pitchFamily="2" charset="2"/>
              </a:rPr>
              <a:t>Ott</a:t>
            </a:r>
            <a:r>
              <a:rPr lang="tr-TR" sz="8000" dirty="0">
                <a:sym typeface="Wingdings" pitchFamily="2" charset="2"/>
              </a:rPr>
              <a:t> (Rus) </a:t>
            </a:r>
            <a:r>
              <a:rPr lang="tr-TR" sz="8000" dirty="0" err="1">
                <a:sym typeface="Wingdings" pitchFamily="2" charset="2"/>
              </a:rPr>
              <a:t>Spekulum</a:t>
            </a:r>
            <a:r>
              <a:rPr lang="tr-TR" sz="8000" dirty="0">
                <a:sym typeface="Wingdings" pitchFamily="2" charset="2"/>
              </a:rPr>
              <a:t> ve mum ışığı kullanarak ilk olarak bir gebede </a:t>
            </a:r>
            <a:r>
              <a:rPr lang="tr-TR" sz="8000" dirty="0" err="1">
                <a:sym typeface="Wingdings" pitchFamily="2" charset="2"/>
              </a:rPr>
              <a:t>abdominal</a:t>
            </a:r>
            <a:r>
              <a:rPr lang="tr-TR" sz="8000" dirty="0">
                <a:sym typeface="Wingdings" pitchFamily="2" charset="2"/>
              </a:rPr>
              <a:t> gözlem</a:t>
            </a:r>
          </a:p>
          <a:p>
            <a:pPr>
              <a:defRPr/>
            </a:pPr>
            <a:endParaRPr lang="tr-TR" sz="8000" dirty="0">
              <a:sym typeface="Wingdings" pitchFamily="2" charset="2"/>
            </a:endParaRPr>
          </a:p>
          <a:p>
            <a:pPr>
              <a:defRPr/>
            </a:pPr>
            <a:r>
              <a:rPr lang="tr-TR" sz="8000" dirty="0">
                <a:sym typeface="Wingdings" pitchFamily="2" charset="2"/>
              </a:rPr>
              <a:t>1901 George </a:t>
            </a:r>
            <a:r>
              <a:rPr lang="tr-TR" sz="8000" dirty="0" err="1">
                <a:sym typeface="Wingdings" pitchFamily="2" charset="2"/>
              </a:rPr>
              <a:t>Kelling</a:t>
            </a:r>
            <a:r>
              <a:rPr lang="tr-TR" sz="8000" dirty="0">
                <a:sym typeface="Wingdings" pitchFamily="2" charset="2"/>
              </a:rPr>
              <a:t> (Alman) ilk </a:t>
            </a:r>
            <a:r>
              <a:rPr lang="tr-TR" sz="8000" dirty="0" err="1">
                <a:sym typeface="Wingdings" pitchFamily="2" charset="2"/>
              </a:rPr>
              <a:t>experimental</a:t>
            </a:r>
            <a:r>
              <a:rPr lang="tr-TR" sz="8000" dirty="0">
                <a:sym typeface="Wingdings" pitchFamily="2" charset="2"/>
              </a:rPr>
              <a:t> </a:t>
            </a:r>
            <a:r>
              <a:rPr lang="tr-TR" sz="8000" dirty="0" err="1">
                <a:sym typeface="Wingdings" pitchFamily="2" charset="2"/>
              </a:rPr>
              <a:t>laparoskopiyi</a:t>
            </a:r>
            <a:r>
              <a:rPr lang="tr-TR" sz="8000" dirty="0">
                <a:sym typeface="Wingdings" pitchFamily="2" charset="2"/>
              </a:rPr>
              <a:t> yaptı ve </a:t>
            </a:r>
            <a:r>
              <a:rPr lang="tr-TR" sz="8000" dirty="0" err="1">
                <a:highlight>
                  <a:srgbClr val="FFFF00"/>
                </a:highlight>
                <a:sym typeface="Wingdings" pitchFamily="2" charset="2"/>
              </a:rPr>
              <a:t>celioscopy</a:t>
            </a:r>
            <a:r>
              <a:rPr lang="tr-TR" sz="8000" dirty="0">
                <a:highlight>
                  <a:srgbClr val="FFFF00"/>
                </a:highlight>
                <a:sym typeface="Wingdings" pitchFamily="2" charset="2"/>
              </a:rPr>
              <a:t> </a:t>
            </a:r>
            <a:r>
              <a:rPr lang="tr-TR" sz="8000" dirty="0">
                <a:sym typeface="Wingdings" pitchFamily="2" charset="2"/>
              </a:rPr>
              <a:t>olarak isimlendirdi ( Bir köpeğin karnını filtre edilmiş hava ile </a:t>
            </a:r>
            <a:r>
              <a:rPr lang="tr-TR" sz="8000" dirty="0" err="1">
                <a:sym typeface="Wingdings" pitchFamily="2" charset="2"/>
              </a:rPr>
              <a:t>insufle</a:t>
            </a:r>
            <a:r>
              <a:rPr lang="tr-TR" sz="8000" dirty="0">
                <a:sym typeface="Wingdings" pitchFamily="2" charset="2"/>
              </a:rPr>
              <a:t> edip bir </a:t>
            </a:r>
            <a:r>
              <a:rPr lang="tr-TR" sz="8000" dirty="0" err="1">
                <a:sym typeface="Wingdings" pitchFamily="2" charset="2"/>
              </a:rPr>
              <a:t>sistoskop</a:t>
            </a:r>
            <a:r>
              <a:rPr lang="tr-TR" sz="8000" dirty="0">
                <a:sym typeface="Wingdings" pitchFamily="2" charset="2"/>
              </a:rPr>
              <a:t> ile batını </a:t>
            </a:r>
            <a:r>
              <a:rPr lang="tr-TR" sz="8000" dirty="0" err="1">
                <a:sym typeface="Wingdings" pitchFamily="2" charset="2"/>
              </a:rPr>
              <a:t>explore</a:t>
            </a:r>
            <a:r>
              <a:rPr lang="tr-TR" sz="8000" dirty="0">
                <a:sym typeface="Wingdings" pitchFamily="2" charset="2"/>
              </a:rPr>
              <a:t> etti)</a:t>
            </a:r>
          </a:p>
          <a:p>
            <a:pPr>
              <a:defRPr/>
            </a:pPr>
            <a:endParaRPr lang="tr-TR" sz="8000" dirty="0">
              <a:sym typeface="Wingdings" pitchFamily="2" charset="2"/>
            </a:endParaRPr>
          </a:p>
          <a:p>
            <a:pPr>
              <a:defRPr/>
            </a:pPr>
            <a:r>
              <a:rPr lang="tr-TR" sz="8000" dirty="0">
                <a:sym typeface="Wingdings" pitchFamily="2" charset="2"/>
              </a:rPr>
              <a:t>1910 </a:t>
            </a:r>
            <a:r>
              <a:rPr lang="tr-TR" sz="8000" dirty="0" err="1">
                <a:sym typeface="Wingdings" pitchFamily="2" charset="2"/>
              </a:rPr>
              <a:t>Hans</a:t>
            </a:r>
            <a:r>
              <a:rPr lang="tr-TR" sz="8000" dirty="0">
                <a:sym typeface="Wingdings" pitchFamily="2" charset="2"/>
              </a:rPr>
              <a:t> </a:t>
            </a:r>
            <a:r>
              <a:rPr lang="tr-TR" sz="8000" dirty="0" err="1">
                <a:sym typeface="Wingdings" pitchFamily="2" charset="2"/>
              </a:rPr>
              <a:t>Christian</a:t>
            </a:r>
            <a:r>
              <a:rPr lang="tr-TR" sz="8000" dirty="0">
                <a:sym typeface="Wingdings" pitchFamily="2" charset="2"/>
              </a:rPr>
              <a:t> </a:t>
            </a:r>
            <a:r>
              <a:rPr lang="tr-TR" sz="8000" dirty="0" err="1">
                <a:sym typeface="Wingdings" pitchFamily="2" charset="2"/>
              </a:rPr>
              <a:t>Jacobaeus</a:t>
            </a:r>
            <a:r>
              <a:rPr lang="tr-TR" sz="8000" dirty="0">
                <a:sym typeface="Wingdings" pitchFamily="2" charset="2"/>
              </a:rPr>
              <a:t> (İsveç)  (Dahiliye) </a:t>
            </a:r>
            <a:r>
              <a:rPr lang="tr-TR" sz="8000" dirty="0">
                <a:highlight>
                  <a:srgbClr val="FFFF00"/>
                </a:highlight>
                <a:sym typeface="Wingdings" pitchFamily="2" charset="2"/>
              </a:rPr>
              <a:t>asitli bir hastada </a:t>
            </a:r>
            <a:r>
              <a:rPr lang="tr-TR" sz="8000" dirty="0">
                <a:sym typeface="Wingdings" pitchFamily="2" charset="2"/>
              </a:rPr>
              <a:t>ilk </a:t>
            </a:r>
            <a:r>
              <a:rPr lang="tr-TR" sz="8000" dirty="0" err="1">
                <a:sym typeface="Wingdings" pitchFamily="2" charset="2"/>
              </a:rPr>
              <a:t>celioscopy</a:t>
            </a:r>
            <a:r>
              <a:rPr lang="tr-TR" sz="8000" dirty="0">
                <a:sym typeface="Wingdings" pitchFamily="2" charset="2"/>
              </a:rPr>
              <a:t> yaparak batını inceledi.</a:t>
            </a:r>
          </a:p>
          <a:p>
            <a:pPr>
              <a:defRPr/>
            </a:pPr>
            <a:endParaRPr lang="tr-TR" sz="8000" dirty="0">
              <a:sym typeface="Wingdings" pitchFamily="2" charset="2"/>
            </a:endParaRPr>
          </a:p>
          <a:p>
            <a:pPr>
              <a:defRPr/>
            </a:pPr>
            <a:r>
              <a:rPr lang="tr-TR" sz="8000" dirty="0">
                <a:sym typeface="Wingdings" pitchFamily="2" charset="2"/>
              </a:rPr>
              <a:t>1920 </a:t>
            </a:r>
            <a:r>
              <a:rPr lang="tr-TR" sz="8000" dirty="0" err="1">
                <a:solidFill>
                  <a:srgbClr val="FF0000"/>
                </a:solidFill>
                <a:sym typeface="Wingdings" pitchFamily="2" charset="2"/>
              </a:rPr>
              <a:t>Zollikofer</a:t>
            </a:r>
            <a:r>
              <a:rPr lang="tr-TR" sz="8000" dirty="0">
                <a:sym typeface="Wingdings" pitchFamily="2" charset="2"/>
              </a:rPr>
              <a:t> batına </a:t>
            </a:r>
            <a:r>
              <a:rPr lang="tr-TR" sz="8000" dirty="0">
                <a:solidFill>
                  <a:srgbClr val="FF0000"/>
                </a:solidFill>
                <a:sym typeface="Wingdings" pitchFamily="2" charset="2"/>
              </a:rPr>
              <a:t>filtre hava </a:t>
            </a:r>
            <a:r>
              <a:rPr lang="tr-TR" sz="8000" dirty="0">
                <a:sym typeface="Wingdings" pitchFamily="2" charset="2"/>
              </a:rPr>
              <a:t>veya </a:t>
            </a:r>
            <a:r>
              <a:rPr lang="tr-TR" sz="8000" dirty="0">
                <a:solidFill>
                  <a:srgbClr val="FF0000"/>
                </a:solidFill>
                <a:sym typeface="Wingdings" pitchFamily="2" charset="2"/>
              </a:rPr>
              <a:t>Azot </a:t>
            </a:r>
            <a:r>
              <a:rPr lang="tr-TR" sz="8000" dirty="0" err="1">
                <a:sym typeface="Wingdings" pitchFamily="2" charset="2"/>
              </a:rPr>
              <a:t>protoksit</a:t>
            </a:r>
            <a:r>
              <a:rPr lang="tr-TR" sz="8000" dirty="0">
                <a:sym typeface="Wingdings" pitchFamily="2" charset="2"/>
              </a:rPr>
              <a:t> yerine </a:t>
            </a:r>
            <a:r>
              <a:rPr lang="tr-TR" sz="8000" dirty="0">
                <a:solidFill>
                  <a:srgbClr val="FF0000"/>
                </a:solidFill>
                <a:sym typeface="Wingdings" pitchFamily="2" charset="2"/>
              </a:rPr>
              <a:t>CO2 </a:t>
            </a:r>
            <a:r>
              <a:rPr lang="tr-TR" sz="8000" dirty="0">
                <a:sym typeface="Wingdings" pitchFamily="2" charset="2"/>
              </a:rPr>
              <a:t>verilmesini önerdi.</a:t>
            </a:r>
          </a:p>
          <a:p>
            <a:pPr>
              <a:defRPr/>
            </a:pPr>
            <a:endParaRPr lang="tr-TR" sz="8000" dirty="0">
              <a:sym typeface="Wingdings" pitchFamily="2" charset="2"/>
            </a:endParaRPr>
          </a:p>
          <a:p>
            <a:pPr>
              <a:defRPr/>
            </a:pPr>
            <a:r>
              <a:rPr lang="tr-TR" sz="8000" dirty="0">
                <a:solidFill>
                  <a:srgbClr val="FF0000"/>
                </a:solidFill>
                <a:sym typeface="Wingdings" pitchFamily="2" charset="2"/>
              </a:rPr>
              <a:t>1953 </a:t>
            </a:r>
            <a:r>
              <a:rPr lang="tr-TR" sz="8000" dirty="0" err="1">
                <a:solidFill>
                  <a:srgbClr val="FF0000"/>
                </a:solidFill>
                <a:sym typeface="Wingdings" pitchFamily="2" charset="2"/>
              </a:rPr>
              <a:t>Harold</a:t>
            </a:r>
            <a:r>
              <a:rPr lang="tr-TR" sz="8000" dirty="0">
                <a:solidFill>
                  <a:srgbClr val="FF0000"/>
                </a:solidFill>
                <a:sym typeface="Wingdings" pitchFamily="2" charset="2"/>
              </a:rPr>
              <a:t> Hopkins </a:t>
            </a:r>
            <a:r>
              <a:rPr lang="tr-TR" sz="8000" dirty="0">
                <a:sym typeface="Wingdings" pitchFamily="2" charset="2"/>
              </a:rPr>
              <a:t>( İngiliz fizikçi) </a:t>
            </a:r>
            <a:r>
              <a:rPr lang="tr-TR" sz="11200" dirty="0">
                <a:solidFill>
                  <a:srgbClr val="FF0000"/>
                </a:solidFill>
                <a:sym typeface="Wingdings" pitchFamily="2" charset="2"/>
              </a:rPr>
              <a:t>Hopkins optik sistemi</a:t>
            </a:r>
            <a:r>
              <a:rPr lang="tr-TR" sz="11200" dirty="0">
                <a:sym typeface="Wingdings" pitchFamily="2" charset="2"/>
              </a:rPr>
              <a:t>ni </a:t>
            </a:r>
            <a:r>
              <a:rPr lang="tr-TR" sz="8000" dirty="0">
                <a:sym typeface="Wingdings" pitchFamily="2" charset="2"/>
              </a:rPr>
              <a:t>tanıttı.</a:t>
            </a:r>
          </a:p>
          <a:p>
            <a:pPr>
              <a:defRPr/>
            </a:pPr>
            <a:endParaRPr lang="tr-TR" sz="8000" dirty="0">
              <a:sym typeface="Wingdings" pitchFamily="2" charset="2"/>
            </a:endParaRPr>
          </a:p>
          <a:p>
            <a:pPr>
              <a:defRPr/>
            </a:pPr>
            <a:r>
              <a:rPr lang="tr-TR" sz="8000" dirty="0">
                <a:sym typeface="Wingdings" pitchFamily="2" charset="2"/>
              </a:rPr>
              <a:t>1967 </a:t>
            </a:r>
            <a:r>
              <a:rPr lang="tr-TR" sz="8000" dirty="0" err="1">
                <a:sym typeface="Wingdings" pitchFamily="2" charset="2"/>
              </a:rPr>
              <a:t>Münich</a:t>
            </a:r>
            <a:r>
              <a:rPr lang="tr-TR" sz="8000" dirty="0">
                <a:sym typeface="Wingdings" pitchFamily="2" charset="2"/>
              </a:rPr>
              <a:t> te </a:t>
            </a:r>
            <a:r>
              <a:rPr lang="tr-TR" sz="8000" dirty="0">
                <a:solidFill>
                  <a:srgbClr val="FFFF00"/>
                </a:solidFill>
                <a:sym typeface="Wingdings" pitchFamily="2" charset="2"/>
              </a:rPr>
              <a:t>Karl </a:t>
            </a:r>
            <a:r>
              <a:rPr lang="tr-TR" sz="8000" dirty="0" err="1">
                <a:solidFill>
                  <a:srgbClr val="FFFF00"/>
                </a:solidFill>
                <a:sym typeface="Wingdings" pitchFamily="2" charset="2"/>
              </a:rPr>
              <a:t>Storz</a:t>
            </a:r>
            <a:r>
              <a:rPr lang="tr-TR" sz="8000" dirty="0">
                <a:solidFill>
                  <a:srgbClr val="FFFF00"/>
                </a:solidFill>
                <a:sym typeface="Wingdings" pitchFamily="2" charset="2"/>
              </a:rPr>
              <a:t> </a:t>
            </a:r>
            <a:r>
              <a:rPr lang="tr-TR" sz="11200" dirty="0">
                <a:solidFill>
                  <a:srgbClr val="FF0000"/>
                </a:solidFill>
                <a:sym typeface="Wingdings" pitchFamily="2" charset="2"/>
              </a:rPr>
              <a:t>soğuk ışık kaynağı </a:t>
            </a:r>
            <a:r>
              <a:rPr lang="tr-TR" sz="11200" dirty="0">
                <a:sym typeface="Wingdings" pitchFamily="2" charset="2"/>
              </a:rPr>
              <a:t>ile </a:t>
            </a:r>
            <a:r>
              <a:rPr lang="tr-TR" sz="11200" dirty="0">
                <a:solidFill>
                  <a:srgbClr val="FFFF00"/>
                </a:solidFill>
                <a:sym typeface="Wingdings" pitchFamily="2" charset="2"/>
              </a:rPr>
              <a:t>Hopkins optik </a:t>
            </a:r>
            <a:r>
              <a:rPr lang="tr-TR" sz="8000" dirty="0">
                <a:sym typeface="Wingdings" pitchFamily="2" charset="2"/>
              </a:rPr>
              <a:t>sistemi kombinasyonu tanıtıldı.</a:t>
            </a:r>
          </a:p>
          <a:p>
            <a:pPr>
              <a:defRPr/>
            </a:pPr>
            <a:endParaRPr lang="tr-TR" sz="8000" dirty="0">
              <a:sym typeface="Wingdings" pitchFamily="2" charset="2"/>
            </a:endParaRPr>
          </a:p>
          <a:p>
            <a:pPr>
              <a:defRPr/>
            </a:pPr>
            <a:r>
              <a:rPr lang="tr-TR" sz="11200" dirty="0">
                <a:sym typeface="Wingdings" pitchFamily="2" charset="2"/>
              </a:rPr>
              <a:t>1966 </a:t>
            </a:r>
            <a:r>
              <a:rPr lang="tr-TR" sz="11200" dirty="0">
                <a:solidFill>
                  <a:srgbClr val="FF0000"/>
                </a:solidFill>
                <a:sym typeface="Wingdings" pitchFamily="2" charset="2"/>
              </a:rPr>
              <a:t>Kurt </a:t>
            </a:r>
            <a:r>
              <a:rPr lang="tr-TR" sz="11200" dirty="0" err="1">
                <a:solidFill>
                  <a:srgbClr val="FF0000"/>
                </a:solidFill>
                <a:sym typeface="Wingdings" pitchFamily="2" charset="2"/>
              </a:rPr>
              <a:t>Semm</a:t>
            </a:r>
            <a:r>
              <a:rPr lang="tr-TR" sz="11200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tr-TR" sz="11200" dirty="0">
                <a:sym typeface="Wingdings" pitchFamily="2" charset="2"/>
              </a:rPr>
              <a:t>otomatik </a:t>
            </a:r>
            <a:r>
              <a:rPr lang="tr-TR" sz="11200" dirty="0" err="1">
                <a:sym typeface="Wingdings" pitchFamily="2" charset="2"/>
              </a:rPr>
              <a:t>insuflatör</a:t>
            </a:r>
            <a:r>
              <a:rPr lang="tr-TR" sz="11200" dirty="0">
                <a:sym typeface="Wingdings" pitchFamily="2" charset="2"/>
              </a:rPr>
              <a:t> </a:t>
            </a:r>
            <a:r>
              <a:rPr lang="tr-TR" sz="8000" dirty="0">
                <a:sym typeface="Wingdings" pitchFamily="2" charset="2"/>
              </a:rPr>
              <a:t>kullanımını tanıttı.</a:t>
            </a:r>
          </a:p>
          <a:p>
            <a:pPr>
              <a:defRPr/>
            </a:pPr>
            <a:endParaRPr lang="tr-TR" sz="9600" dirty="0">
              <a:sym typeface="Wingdings" pitchFamily="2" charset="2"/>
            </a:endParaRPr>
          </a:p>
          <a:p>
            <a:pPr marL="0" indent="0">
              <a:buNone/>
              <a:defRPr/>
            </a:pPr>
            <a:endParaRPr lang="tr-TR" sz="9600" dirty="0">
              <a:sym typeface="Wingdings" pitchFamily="2" charset="2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altLang="en-US" sz="9600" dirty="0">
              <a:sym typeface="Wingdings" pitchFamily="2" charset="2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sz="9600" dirty="0"/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tr-TR" sz="9600" dirty="0"/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tr-TR" sz="80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sz="2400" dirty="0"/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tr-TR" sz="24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sz="24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sz="20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sz="1600" dirty="0"/>
          </a:p>
          <a:p>
            <a:pPr marL="65087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r>
              <a:rPr lang="tr-TR" sz="1600" dirty="0"/>
              <a:t>      </a:t>
            </a:r>
          </a:p>
          <a:p>
            <a:pPr marL="65087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US" sz="1600" dirty="0"/>
          </a:p>
        </p:txBody>
      </p:sp>
      <p:sp>
        <p:nvSpPr>
          <p:cNvPr id="9219" name="5 Dikdörtgen"/>
          <p:cNvSpPr>
            <a:spLocks noChangeArrowheads="1"/>
          </p:cNvSpPr>
          <p:nvPr/>
        </p:nvSpPr>
        <p:spPr bwMode="auto">
          <a:xfrm>
            <a:off x="5292080" y="6381329"/>
            <a:ext cx="26821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en-US" sz="1400" i="1" dirty="0">
                <a:solidFill>
                  <a:srgbClr val="000000"/>
                </a:solidFill>
                <a:latin typeface="Arial" panose="020B0604020202020204" pitchFamily="34" charset="0"/>
              </a:rPr>
              <a:t>Mori MK, </a:t>
            </a:r>
            <a:r>
              <a:rPr lang="tr-TR" altLang="en-US" sz="1400" i="1" dirty="0" err="1">
                <a:solidFill>
                  <a:srgbClr val="000000"/>
                </a:solidFill>
                <a:latin typeface="Arial" panose="020B0604020202020204" pitchFamily="34" charset="0"/>
              </a:rPr>
              <a:t>Obstet</a:t>
            </a:r>
            <a:r>
              <a:rPr lang="tr-TR" altLang="en-US" sz="1400" i="1" dirty="0">
                <a:solidFill>
                  <a:srgbClr val="000000"/>
                </a:solidFill>
                <a:latin typeface="Arial" panose="020B0604020202020204" pitchFamily="34" charset="0"/>
              </a:rPr>
              <a:t> Gynecol,2013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en-US" sz="1400" i="1" dirty="0" err="1">
                <a:solidFill>
                  <a:srgbClr val="000000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Meenakshi</a:t>
            </a:r>
            <a:r>
              <a:rPr lang="tr-TR" altLang="en-US" sz="1400" i="1" dirty="0">
                <a:solidFill>
                  <a:srgbClr val="000000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, IJRSMS 2017</a:t>
            </a:r>
          </a:p>
        </p:txBody>
      </p:sp>
      <p:sp>
        <p:nvSpPr>
          <p:cNvPr id="4" name="Başlık 1">
            <a:extLst>
              <a:ext uri="{FF2B5EF4-FFF2-40B4-BE49-F238E27FC236}">
                <a16:creationId xmlns:a16="http://schemas.microsoft.com/office/drawing/2014/main" id="{9CB7AE6C-2B87-49DE-B737-F23DD929E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2" y="136952"/>
            <a:ext cx="9127368" cy="771768"/>
          </a:xfrm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tr-TR" altLang="en-US" dirty="0"/>
              <a:t> Minimal </a:t>
            </a:r>
            <a:r>
              <a:rPr lang="tr-TR" altLang="en-US" dirty="0" err="1"/>
              <a:t>İnvazif</a:t>
            </a:r>
            <a:r>
              <a:rPr lang="tr-TR" altLang="en-US" dirty="0"/>
              <a:t> Cerrahi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497020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8E9995AF-EEA1-452A-8332-047474968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75" y="692696"/>
            <a:ext cx="8004757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921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Başlık"/>
          <p:cNvSpPr>
            <a:spLocks noGrp="1"/>
          </p:cNvSpPr>
          <p:nvPr>
            <p:ph type="title"/>
          </p:nvPr>
        </p:nvSpPr>
        <p:spPr>
          <a:xfrm>
            <a:off x="250825" y="1700213"/>
            <a:ext cx="8229600" cy="1143000"/>
          </a:xfrm>
        </p:spPr>
        <p:txBody>
          <a:bodyPr/>
          <a:lstStyle/>
          <a:p>
            <a:pPr eaLnBrk="1" hangingPunct="1"/>
            <a:endParaRPr lang="tr-TR" altLang="tr-TR"/>
          </a:p>
        </p:txBody>
      </p:sp>
      <p:pic>
        <p:nvPicPr>
          <p:cNvPr id="3891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965643"/>
            <a:ext cx="8893175" cy="4922837"/>
          </a:xfrm>
          <a:noFill/>
        </p:spPr>
      </p:pic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42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412875"/>
            <a:ext cx="20288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23850" y="6308725"/>
            <a:ext cx="7920038" cy="549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/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63F157C7-1BCC-4536-B1E1-8670CB4FCA1E}"/>
              </a:ext>
            </a:extLst>
          </p:cNvPr>
          <p:cNvSpPr/>
          <p:nvPr/>
        </p:nvSpPr>
        <p:spPr>
          <a:xfrm>
            <a:off x="5724128" y="2564904"/>
            <a:ext cx="648072" cy="4323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15860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059157D9-FC29-4BE0-9FDD-7F9DBE209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5009" y="25152"/>
            <a:ext cx="3207774" cy="948122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6494C75D-DB5F-426C-B4A9-6D1AC4E2E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2" y="5274"/>
            <a:ext cx="5911276" cy="96800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0D4547C-70F1-4C39-BFBB-F96B66738D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941225"/>
            <a:ext cx="1274550" cy="6655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C625953B-CAF7-4D87-9422-CEEF8C17E4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584" y="2060848"/>
            <a:ext cx="8772831" cy="4424086"/>
          </a:xfrm>
          <a:prstGeom prst="rect">
            <a:avLst/>
          </a:prstGeom>
        </p:spPr>
      </p:pic>
      <p:sp>
        <p:nvSpPr>
          <p:cNvPr id="2" name="Dikdörtgen 1">
            <a:extLst>
              <a:ext uri="{FF2B5EF4-FFF2-40B4-BE49-F238E27FC236}">
                <a16:creationId xmlns:a16="http://schemas.microsoft.com/office/drawing/2014/main" id="{BD09559B-13DF-4A52-B950-354A929BF441}"/>
              </a:ext>
            </a:extLst>
          </p:cNvPr>
          <p:cNvSpPr/>
          <p:nvPr/>
        </p:nvSpPr>
        <p:spPr>
          <a:xfrm>
            <a:off x="219688" y="3429000"/>
            <a:ext cx="870462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03523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551BD02D-160B-4128-9E6B-AEA7B6A20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349" y="188640"/>
            <a:ext cx="7911001" cy="13695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A63507F6-0650-462B-BDCC-6FDDA3608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982" y="1988840"/>
            <a:ext cx="8687498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098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D6ACCF4F-05E1-4788-BFEB-864328803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0"/>
            <a:ext cx="8047164" cy="685800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1DEBED99-8846-445D-AE9F-8612218B3E71}"/>
              </a:ext>
            </a:extLst>
          </p:cNvPr>
          <p:cNvSpPr/>
          <p:nvPr/>
        </p:nvSpPr>
        <p:spPr>
          <a:xfrm>
            <a:off x="67124" y="4797152"/>
            <a:ext cx="16365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latin typeface="AdvPSA88C"/>
              </a:rPr>
              <a:t>Operating Time</a:t>
            </a:r>
            <a:endParaRPr lang="tr-TR" dirty="0"/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35AE17A9-992F-4188-8A5F-564B34B747CE}"/>
              </a:ext>
            </a:extLst>
          </p:cNvPr>
          <p:cNvSpPr/>
          <p:nvPr/>
        </p:nvSpPr>
        <p:spPr>
          <a:xfrm>
            <a:off x="0" y="764704"/>
            <a:ext cx="21668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>
                <a:latin typeface="AdvPSA88C"/>
              </a:rPr>
              <a:t>Estimated</a:t>
            </a:r>
            <a:r>
              <a:rPr lang="tr-TR" dirty="0">
                <a:latin typeface="AdvPSA88C"/>
              </a:rPr>
              <a:t> Blood </a:t>
            </a:r>
            <a:r>
              <a:rPr lang="tr-TR" dirty="0" err="1">
                <a:latin typeface="AdvPSA88C"/>
              </a:rPr>
              <a:t>Loss</a:t>
            </a:r>
            <a:endParaRPr lang="tr-TR" dirty="0"/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00F1919F-AADC-4745-BB96-80B81FDB9E02}"/>
              </a:ext>
            </a:extLst>
          </p:cNvPr>
          <p:cNvSpPr/>
          <p:nvPr/>
        </p:nvSpPr>
        <p:spPr>
          <a:xfrm>
            <a:off x="53228" y="2109872"/>
            <a:ext cx="1853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latin typeface="AdvPSA88C"/>
              </a:rPr>
              <a:t>Blood </a:t>
            </a:r>
            <a:r>
              <a:rPr lang="tr-TR" dirty="0" err="1">
                <a:latin typeface="AdvPSA88C"/>
              </a:rPr>
              <a:t>Transfusion</a:t>
            </a:r>
            <a:endParaRPr lang="tr-TR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337D05AA-A347-4C96-A5F2-E259E4356D6B}"/>
              </a:ext>
            </a:extLst>
          </p:cNvPr>
          <p:cNvSpPr/>
          <p:nvPr/>
        </p:nvSpPr>
        <p:spPr>
          <a:xfrm>
            <a:off x="881841" y="3429000"/>
            <a:ext cx="594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>
                <a:latin typeface="AdvPSA88C"/>
              </a:rPr>
              <a:t>Cost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17904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051FD233-9F1B-463E-B340-2FBC635CF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0"/>
            <a:ext cx="6647730" cy="6858000"/>
          </a:xfrm>
          <a:prstGeom prst="rect">
            <a:avLst/>
          </a:prstGeom>
        </p:spPr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F6592420-04AF-4150-A237-DC5F51ED6711}"/>
              </a:ext>
            </a:extLst>
          </p:cNvPr>
          <p:cNvSpPr/>
          <p:nvPr/>
        </p:nvSpPr>
        <p:spPr>
          <a:xfrm>
            <a:off x="1600825" y="709323"/>
            <a:ext cx="2219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dvPSA88C"/>
              </a:rPr>
              <a:t>Estimated Blood Loss </a:t>
            </a:r>
            <a:endParaRPr lang="tr-TR" dirty="0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4567A98F-A117-49A6-86EA-FC3920EFEA3D}"/>
              </a:ext>
            </a:extLst>
          </p:cNvPr>
          <p:cNvSpPr/>
          <p:nvPr/>
        </p:nvSpPr>
        <p:spPr>
          <a:xfrm>
            <a:off x="2188029" y="3303013"/>
            <a:ext cx="16365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latin typeface="AdvPSA88C"/>
              </a:rPr>
              <a:t>Operating Time</a:t>
            </a:r>
            <a:endParaRPr lang="tr-TR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3329D813-AA9F-4827-802D-A61B644FC25B}"/>
              </a:ext>
            </a:extLst>
          </p:cNvPr>
          <p:cNvSpPr/>
          <p:nvPr/>
        </p:nvSpPr>
        <p:spPr>
          <a:xfrm>
            <a:off x="1942962" y="4264310"/>
            <a:ext cx="2126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>
                <a:latin typeface="AdvPSA88C"/>
              </a:rPr>
              <a:t>Major</a:t>
            </a:r>
            <a:r>
              <a:rPr lang="tr-TR" dirty="0">
                <a:latin typeface="AdvPSA88C"/>
              </a:rPr>
              <a:t> </a:t>
            </a:r>
            <a:r>
              <a:rPr lang="tr-TR" dirty="0" err="1">
                <a:latin typeface="AdvPSA88C"/>
              </a:rPr>
              <a:t>Complications</a:t>
            </a:r>
            <a:endParaRPr lang="tr-TR" dirty="0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B100D8A1-1C05-441D-9292-BABC028B16DB}"/>
              </a:ext>
            </a:extLst>
          </p:cNvPr>
          <p:cNvSpPr/>
          <p:nvPr/>
        </p:nvSpPr>
        <p:spPr>
          <a:xfrm>
            <a:off x="2774378" y="6186904"/>
            <a:ext cx="594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>
                <a:latin typeface="AdvPSA88C"/>
              </a:rPr>
              <a:t>Cost</a:t>
            </a:r>
            <a:endParaRPr lang="tr-TR" dirty="0"/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96301963-40D3-49BF-B8DB-08577E77B25C}"/>
              </a:ext>
            </a:extLst>
          </p:cNvPr>
          <p:cNvSpPr/>
          <p:nvPr/>
        </p:nvSpPr>
        <p:spPr>
          <a:xfrm>
            <a:off x="1988430" y="2275055"/>
            <a:ext cx="1832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latin typeface="AdvPSA88A"/>
              </a:rPr>
              <a:t>Blood </a:t>
            </a:r>
            <a:r>
              <a:rPr lang="tr-TR" dirty="0" err="1">
                <a:latin typeface="AdvPSA88A"/>
              </a:rPr>
              <a:t>transfusion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334469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F1B40161-236C-4AA6-88E1-7A5445CD5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1"/>
            <a:ext cx="9144000" cy="173099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34583F3B-BCDE-4F87-B75D-7D5180CFC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0669" y="2492896"/>
            <a:ext cx="4499034" cy="391686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59FC5579-D1F8-435C-91BF-7B51A7FAE5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92896"/>
            <a:ext cx="4449130" cy="3744416"/>
          </a:xfrm>
          <a:prstGeom prst="rect">
            <a:avLst/>
          </a:prstGeom>
        </p:spPr>
      </p:pic>
      <p:sp>
        <p:nvSpPr>
          <p:cNvPr id="2" name="Dikdörtgen 1">
            <a:extLst>
              <a:ext uri="{FF2B5EF4-FFF2-40B4-BE49-F238E27FC236}">
                <a16:creationId xmlns:a16="http://schemas.microsoft.com/office/drawing/2014/main" id="{1B03995C-7E5B-43D0-BACA-5F2D0D7269A9}"/>
              </a:ext>
            </a:extLst>
          </p:cNvPr>
          <p:cNvSpPr/>
          <p:nvPr/>
        </p:nvSpPr>
        <p:spPr>
          <a:xfrm>
            <a:off x="4572000" y="3429000"/>
            <a:ext cx="417646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01233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id="{33279D0C-213C-40FD-81FB-D13C0A0EC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2864"/>
          </a:xfrm>
          <a:solidFill>
            <a:srgbClr val="FFC000"/>
          </a:solidFill>
        </p:spPr>
        <p:txBody>
          <a:bodyPr/>
          <a:lstStyle/>
          <a:p>
            <a:r>
              <a:rPr lang="tr-TR" dirty="0" err="1"/>
              <a:t>Tubal</a:t>
            </a:r>
            <a:r>
              <a:rPr lang="tr-TR" dirty="0"/>
              <a:t> </a:t>
            </a:r>
            <a:r>
              <a:rPr lang="tr-TR" dirty="0" err="1"/>
              <a:t>reanastomoz</a:t>
            </a:r>
            <a:endParaRPr lang="tr-TR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A9B0CB3B-2CC2-4F18-85D7-EBA5C1CF3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823"/>
            <a:ext cx="9144000" cy="668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9599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D648EF0-24BE-418F-AA98-37BDF707B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02176"/>
            <a:ext cx="5328592" cy="1381294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7466CDD9-792D-4F84-BF24-813591B01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393" y="2060849"/>
            <a:ext cx="7712031" cy="4295814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A7199AB-F5D8-4DAD-87B8-C7CF6CA72C49}"/>
              </a:ext>
            </a:extLst>
          </p:cNvPr>
          <p:cNvSpPr/>
          <p:nvPr/>
        </p:nvSpPr>
        <p:spPr>
          <a:xfrm>
            <a:off x="1403648" y="3717032"/>
            <a:ext cx="691276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22240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2656"/>
            <a:ext cx="8906672" cy="1541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464" y="1873656"/>
            <a:ext cx="8453005" cy="4651688"/>
          </a:xfrm>
          <a:prstGeom prst="rect">
            <a:avLst/>
          </a:prstGeom>
        </p:spPr>
      </p:pic>
      <p:sp>
        <p:nvSpPr>
          <p:cNvPr id="2" name="Dikdörtgen 1">
            <a:extLst>
              <a:ext uri="{FF2B5EF4-FFF2-40B4-BE49-F238E27FC236}">
                <a16:creationId xmlns:a16="http://schemas.microsoft.com/office/drawing/2014/main" id="{B603403F-4A71-420B-9410-6F508B9A64FF}"/>
              </a:ext>
            </a:extLst>
          </p:cNvPr>
          <p:cNvSpPr/>
          <p:nvPr/>
        </p:nvSpPr>
        <p:spPr>
          <a:xfrm>
            <a:off x="4427984" y="4437112"/>
            <a:ext cx="216024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1471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0" y="8925"/>
            <a:ext cx="9144000" cy="87716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endParaRPr lang="tr-TR" sz="2400" dirty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endParaRPr lang="tr-TR" sz="2400" dirty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tr-TR" sz="2000" dirty="0">
                <a:sym typeface="Wingdings" pitchFamily="2" charset="2"/>
              </a:rPr>
              <a:t>1975  </a:t>
            </a:r>
            <a:r>
              <a:rPr lang="tr-TR" sz="2000" dirty="0" err="1">
                <a:sym typeface="Wingdings" pitchFamily="2" charset="2"/>
              </a:rPr>
              <a:t>Rosenoff</a:t>
            </a:r>
            <a:r>
              <a:rPr lang="tr-TR" sz="2000" dirty="0">
                <a:solidFill>
                  <a:srgbClr val="FF0000"/>
                </a:solidFill>
                <a:sym typeface="Wingdings" pitchFamily="2" charset="2"/>
              </a:rPr>
              <a:t>  </a:t>
            </a:r>
            <a:r>
              <a:rPr lang="tr-TR" sz="2000" dirty="0" err="1">
                <a:sym typeface="Wingdings" pitchFamily="2" charset="2"/>
              </a:rPr>
              <a:t>over</a:t>
            </a:r>
            <a:r>
              <a:rPr lang="tr-TR" sz="2000" dirty="0">
                <a:sym typeface="Wingdings" pitchFamily="2" charset="2"/>
              </a:rPr>
              <a:t> kanserinde </a:t>
            </a:r>
            <a:r>
              <a:rPr lang="tr-TR" sz="2000" dirty="0" err="1">
                <a:sym typeface="Wingdings" pitchFamily="2" charset="2"/>
              </a:rPr>
              <a:t>tx</a:t>
            </a:r>
            <a:r>
              <a:rPr lang="tr-TR" sz="2000" dirty="0">
                <a:sym typeface="Wingdings" pitchFamily="2" charset="2"/>
              </a:rPr>
              <a:t> öncesi </a:t>
            </a:r>
            <a:r>
              <a:rPr lang="tr-TR" sz="2000" dirty="0" err="1">
                <a:sym typeface="Wingdings" pitchFamily="2" charset="2"/>
              </a:rPr>
              <a:t>peritonoskopi</a:t>
            </a:r>
            <a:endParaRPr lang="tr-TR" sz="2000" dirty="0">
              <a:sym typeface="Wingdings" pitchFamily="2" charset="2"/>
            </a:endParaRPr>
          </a:p>
          <a:p>
            <a:pPr>
              <a:defRPr/>
            </a:pPr>
            <a:endParaRPr lang="tr-TR" sz="2000" dirty="0">
              <a:sym typeface="Wingdings" pitchFamily="2" charset="2"/>
            </a:endParaRPr>
          </a:p>
          <a:p>
            <a:pPr>
              <a:defRPr/>
            </a:pPr>
            <a:r>
              <a:rPr lang="tr-TR" sz="2000" dirty="0">
                <a:sym typeface="Wingdings" pitchFamily="2" charset="2"/>
              </a:rPr>
              <a:t>1975  </a:t>
            </a:r>
            <a:r>
              <a:rPr lang="tr-TR" sz="2000" dirty="0" err="1">
                <a:sym typeface="Wingdings" pitchFamily="2" charset="2"/>
              </a:rPr>
              <a:t>Spinelli</a:t>
            </a:r>
            <a:r>
              <a:rPr lang="tr-TR" sz="2000" dirty="0">
                <a:solidFill>
                  <a:srgbClr val="FF0000"/>
                </a:solidFill>
                <a:sym typeface="Wingdings" pitchFamily="2" charset="2"/>
              </a:rPr>
              <a:t>  </a:t>
            </a:r>
            <a:r>
              <a:rPr lang="tr-TR" sz="2000" dirty="0" err="1">
                <a:sym typeface="Wingdings" pitchFamily="2" charset="2"/>
              </a:rPr>
              <a:t>over</a:t>
            </a:r>
            <a:r>
              <a:rPr lang="tr-TR" sz="2000" dirty="0">
                <a:sym typeface="Wingdings" pitchFamily="2" charset="2"/>
              </a:rPr>
              <a:t> kanseri </a:t>
            </a:r>
            <a:r>
              <a:rPr lang="tr-TR" sz="2000" dirty="0" err="1">
                <a:sym typeface="Wingdings" pitchFamily="2" charset="2"/>
              </a:rPr>
              <a:t>evrelendirmesinde</a:t>
            </a:r>
            <a:r>
              <a:rPr lang="tr-TR" sz="2000" dirty="0">
                <a:sym typeface="Wingdings" pitchFamily="2" charset="2"/>
              </a:rPr>
              <a:t> </a:t>
            </a:r>
            <a:r>
              <a:rPr lang="tr-TR" sz="2000" dirty="0" err="1">
                <a:sym typeface="Wingdings" pitchFamily="2" charset="2"/>
              </a:rPr>
              <a:t>laparoskopi</a:t>
            </a:r>
            <a:endParaRPr lang="tr-TR" sz="2000" dirty="0">
              <a:sym typeface="Wingdings" pitchFamily="2" charset="2"/>
            </a:endParaRPr>
          </a:p>
          <a:p>
            <a:pPr>
              <a:defRPr/>
            </a:pPr>
            <a:endParaRPr lang="tr-TR" sz="2000" dirty="0">
              <a:sym typeface="Wingdings" pitchFamily="2" charset="2"/>
            </a:endParaRPr>
          </a:p>
          <a:p>
            <a:pPr marL="457200" indent="-457200">
              <a:buAutoNum type="arabicPlain" startAt="1983"/>
              <a:defRPr/>
            </a:pPr>
            <a:r>
              <a:rPr lang="tr-TR" sz="2000" dirty="0">
                <a:sym typeface="Wingdings" pitchFamily="2" charset="2"/>
              </a:rPr>
              <a:t> </a:t>
            </a:r>
            <a:r>
              <a:rPr lang="tr-TR" sz="2000" dirty="0">
                <a:solidFill>
                  <a:srgbClr val="FF0000"/>
                </a:solidFill>
                <a:sym typeface="Wingdings" pitchFamily="2" charset="2"/>
              </a:rPr>
              <a:t>Kurt </a:t>
            </a:r>
            <a:r>
              <a:rPr lang="tr-TR" sz="2000" dirty="0" err="1">
                <a:solidFill>
                  <a:srgbClr val="FF0000"/>
                </a:solidFill>
                <a:sym typeface="Wingdings" pitchFamily="2" charset="2"/>
              </a:rPr>
              <a:t>Semm</a:t>
            </a:r>
            <a:r>
              <a:rPr lang="tr-TR" sz="2000" dirty="0">
                <a:solidFill>
                  <a:srgbClr val="FF0000"/>
                </a:solidFill>
                <a:sym typeface="Wingdings" pitchFamily="2" charset="2"/>
              </a:rPr>
              <a:t> ilk </a:t>
            </a:r>
            <a:r>
              <a:rPr lang="tr-TR" sz="2000" dirty="0" err="1">
                <a:solidFill>
                  <a:srgbClr val="FF0000"/>
                </a:solidFill>
                <a:sym typeface="Wingdings" pitchFamily="2" charset="2"/>
              </a:rPr>
              <a:t>laparoskopik</a:t>
            </a:r>
            <a:r>
              <a:rPr lang="tr-TR" sz="2000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tr-TR" sz="2000" dirty="0" err="1">
                <a:solidFill>
                  <a:srgbClr val="FF0000"/>
                </a:solidFill>
                <a:sym typeface="Wingdings" pitchFamily="2" charset="2"/>
              </a:rPr>
              <a:t>apendektomi</a:t>
            </a:r>
            <a:endParaRPr lang="tr-TR" sz="2000" dirty="0">
              <a:solidFill>
                <a:srgbClr val="FF0000"/>
              </a:solidFill>
              <a:sym typeface="Wingdings" pitchFamily="2" charset="2"/>
            </a:endParaRPr>
          </a:p>
          <a:p>
            <a:pPr marL="457200" indent="-457200">
              <a:buAutoNum type="arabicPlain" startAt="1983"/>
              <a:defRPr/>
            </a:pPr>
            <a:endParaRPr lang="tr-TR" sz="2000" dirty="0">
              <a:sym typeface="Wingdings" pitchFamily="2" charset="2"/>
            </a:endParaRPr>
          </a:p>
          <a:p>
            <a:pPr>
              <a:defRPr/>
            </a:pPr>
            <a:r>
              <a:rPr lang="tr-TR" sz="2800" dirty="0">
                <a:highlight>
                  <a:srgbClr val="FFFF00"/>
                </a:highlight>
                <a:sym typeface="Wingdings" pitchFamily="2" charset="2"/>
              </a:rPr>
              <a:t>1986 </a:t>
            </a:r>
            <a:r>
              <a:rPr lang="tr-TR" sz="2800" dirty="0" err="1">
                <a:highlight>
                  <a:srgbClr val="FFFF00"/>
                </a:highlight>
                <a:sym typeface="Wingdings" pitchFamily="2" charset="2"/>
              </a:rPr>
              <a:t>Camran</a:t>
            </a:r>
            <a:r>
              <a:rPr lang="tr-TR" sz="2800" dirty="0">
                <a:highlight>
                  <a:srgbClr val="FFFF00"/>
                </a:highlight>
                <a:sym typeface="Wingdings" pitchFamily="2" charset="2"/>
              </a:rPr>
              <a:t> </a:t>
            </a:r>
            <a:r>
              <a:rPr lang="tr-TR" sz="2800" dirty="0" err="1">
                <a:highlight>
                  <a:srgbClr val="FFFF00"/>
                </a:highlight>
                <a:sym typeface="Wingdings" pitchFamily="2" charset="2"/>
              </a:rPr>
              <a:t>Nezhat</a:t>
            </a:r>
            <a:r>
              <a:rPr lang="tr-TR" sz="2800" dirty="0">
                <a:highlight>
                  <a:srgbClr val="FFFF00"/>
                </a:highlight>
                <a:sym typeface="Wingdings" pitchFamily="2" charset="2"/>
              </a:rPr>
              <a:t> video- </a:t>
            </a:r>
            <a:r>
              <a:rPr lang="tr-TR" sz="2800" dirty="0" err="1">
                <a:highlight>
                  <a:srgbClr val="FFFF00"/>
                </a:highlight>
                <a:sym typeface="Wingdings" pitchFamily="2" charset="2"/>
              </a:rPr>
              <a:t>laparoskopi</a:t>
            </a:r>
            <a:r>
              <a:rPr lang="tr-TR" sz="2800" dirty="0">
                <a:highlight>
                  <a:srgbClr val="FFFF00"/>
                </a:highlight>
                <a:sym typeface="Wingdings" pitchFamily="2" charset="2"/>
              </a:rPr>
              <a:t> sistemini geliştirmesi</a:t>
            </a:r>
          </a:p>
          <a:p>
            <a:pPr>
              <a:defRPr/>
            </a:pPr>
            <a:endParaRPr lang="tr-TR" sz="2000" dirty="0">
              <a:sym typeface="Wingdings" pitchFamily="2" charset="2"/>
            </a:endParaRPr>
          </a:p>
          <a:p>
            <a:pPr>
              <a:defRPr/>
            </a:pPr>
            <a:r>
              <a:rPr lang="tr-TR" sz="2000" dirty="0">
                <a:sym typeface="Wingdings" pitchFamily="2" charset="2"/>
              </a:rPr>
              <a:t>1989  </a:t>
            </a:r>
            <a:r>
              <a:rPr lang="tr-TR" sz="2000" dirty="0" err="1">
                <a:highlight>
                  <a:srgbClr val="FFFF00"/>
                </a:highlight>
                <a:sym typeface="Wingdings" pitchFamily="2" charset="2"/>
              </a:rPr>
              <a:t>Riech</a:t>
            </a:r>
            <a:r>
              <a:rPr lang="tr-TR" sz="2000" dirty="0">
                <a:solidFill>
                  <a:srgbClr val="FF0000"/>
                </a:solidFill>
                <a:highlight>
                  <a:srgbClr val="FFFF00"/>
                </a:highlight>
                <a:sym typeface="Wingdings" pitchFamily="2" charset="2"/>
              </a:rPr>
              <a:t>  </a:t>
            </a:r>
            <a:r>
              <a:rPr lang="tr-TR" sz="2000" dirty="0">
                <a:highlight>
                  <a:srgbClr val="FFFF00"/>
                </a:highlight>
                <a:sym typeface="Wingdings" pitchFamily="2" charset="2"/>
              </a:rPr>
              <a:t>ilk </a:t>
            </a:r>
            <a:r>
              <a:rPr lang="tr-TR" sz="2000" dirty="0" err="1">
                <a:highlight>
                  <a:srgbClr val="FFFF00"/>
                </a:highlight>
                <a:sym typeface="Wingdings" pitchFamily="2" charset="2"/>
              </a:rPr>
              <a:t>laparoskopik</a:t>
            </a:r>
            <a:r>
              <a:rPr lang="tr-TR" sz="2000" dirty="0">
                <a:highlight>
                  <a:srgbClr val="FFFF00"/>
                </a:highlight>
                <a:sym typeface="Wingdings" pitchFamily="2" charset="2"/>
              </a:rPr>
              <a:t> </a:t>
            </a:r>
            <a:r>
              <a:rPr lang="tr-TR" sz="2000" dirty="0" err="1">
                <a:highlight>
                  <a:srgbClr val="FFFF00"/>
                </a:highlight>
                <a:sym typeface="Wingdings" pitchFamily="2" charset="2"/>
              </a:rPr>
              <a:t>histerektomi</a:t>
            </a:r>
            <a:endParaRPr lang="tr-TR" sz="2000" dirty="0">
              <a:highlight>
                <a:srgbClr val="FFFF00"/>
              </a:highlight>
              <a:sym typeface="Wingdings" pitchFamily="2" charset="2"/>
            </a:endParaRPr>
          </a:p>
          <a:p>
            <a:pPr>
              <a:defRPr/>
            </a:pPr>
            <a:endParaRPr lang="tr-TR" sz="2000" dirty="0"/>
          </a:p>
          <a:p>
            <a:pPr>
              <a:buClr>
                <a:schemeClr val="accent3"/>
              </a:buClr>
              <a:defRPr/>
            </a:pPr>
            <a:r>
              <a:rPr lang="en-US" sz="2000" dirty="0">
                <a:latin typeface="Arial Nova Cond" panose="020B0506020202020204" pitchFamily="34" charset="0"/>
              </a:rPr>
              <a:t>1991</a:t>
            </a:r>
            <a:r>
              <a:rPr lang="tr-TR" sz="2000" dirty="0">
                <a:latin typeface="Arial Nova Cond" panose="020B0506020202020204" pitchFamily="34" charset="0"/>
              </a:rPr>
              <a:t>  </a:t>
            </a:r>
            <a:r>
              <a:rPr lang="en-US" sz="2000" dirty="0" err="1">
                <a:latin typeface="Arial Nova Cond" panose="020B0506020202020204" pitchFamily="34" charset="0"/>
              </a:rPr>
              <a:t>Querle</a:t>
            </a:r>
            <a:r>
              <a:rPr lang="en-US" sz="2000" dirty="0">
                <a:latin typeface="Arial Nova Cond" panose="020B0506020202020204" pitchFamily="34" charset="0"/>
              </a:rPr>
              <a:t> </a:t>
            </a:r>
            <a:r>
              <a:rPr lang="tr-TR" sz="2000" dirty="0">
                <a:latin typeface="Arial Nova Cond" panose="020B0506020202020204" pitchFamily="34" charset="0"/>
              </a:rPr>
              <a:t> </a:t>
            </a:r>
            <a:r>
              <a:rPr lang="en-US" sz="2000" dirty="0">
                <a:latin typeface="Arial Nova Cond" panose="020B0506020202020204" pitchFamily="34" charset="0"/>
              </a:rPr>
              <a:t>ilk  </a:t>
            </a:r>
            <a:r>
              <a:rPr lang="en-US" sz="2000" dirty="0" err="1">
                <a:latin typeface="Arial Nova Cond" panose="020B0506020202020204" pitchFamily="34" charset="0"/>
              </a:rPr>
              <a:t>laparoskopik</a:t>
            </a:r>
            <a:r>
              <a:rPr lang="en-US" sz="2000" dirty="0">
                <a:latin typeface="Arial Nova Cond" panose="020B0506020202020204" pitchFamily="34" charset="0"/>
              </a:rPr>
              <a:t> </a:t>
            </a:r>
            <a:r>
              <a:rPr lang="tr-TR" sz="2000" dirty="0" err="1">
                <a:highlight>
                  <a:srgbClr val="FFFF00"/>
                </a:highlight>
                <a:latin typeface="Arial Nova Cond" panose="020B0506020202020204" pitchFamily="34" charset="0"/>
              </a:rPr>
              <a:t>transperitoneal</a:t>
            </a:r>
            <a:r>
              <a:rPr lang="tr-TR" sz="2000" dirty="0">
                <a:highlight>
                  <a:srgbClr val="FFFF00"/>
                </a:highlight>
                <a:latin typeface="Arial Nova Cond" panose="020B0506020202020204" pitchFamily="34" charset="0"/>
              </a:rPr>
              <a:t> </a:t>
            </a:r>
            <a:r>
              <a:rPr lang="en-US" sz="2000" dirty="0" err="1">
                <a:highlight>
                  <a:srgbClr val="FFFF00"/>
                </a:highlight>
                <a:latin typeface="Arial Nova Cond" panose="020B0506020202020204" pitchFamily="34" charset="0"/>
              </a:rPr>
              <a:t>pelvik</a:t>
            </a:r>
            <a:r>
              <a:rPr lang="tr-TR" sz="2000" dirty="0">
                <a:highlight>
                  <a:srgbClr val="FFFF00"/>
                </a:highlight>
                <a:latin typeface="Arial Nova Cond" panose="020B0506020202020204" pitchFamily="34" charset="0"/>
              </a:rPr>
              <a:t> </a:t>
            </a:r>
            <a:r>
              <a:rPr lang="en-US" sz="2000" dirty="0" err="1">
                <a:highlight>
                  <a:srgbClr val="FFFF00"/>
                </a:highlight>
                <a:latin typeface="Arial Nova Cond" panose="020B0506020202020204" pitchFamily="34" charset="0"/>
              </a:rPr>
              <a:t>lenfadenektomi</a:t>
            </a:r>
            <a:r>
              <a:rPr lang="en-US" sz="2000" dirty="0">
                <a:highlight>
                  <a:srgbClr val="FFFF00"/>
                </a:highlight>
                <a:latin typeface="Arial Nova Cond" panose="020B0506020202020204" pitchFamily="34" charset="0"/>
              </a:rPr>
              <a:t> </a:t>
            </a:r>
            <a:endParaRPr lang="tr-TR" sz="2000" dirty="0">
              <a:highlight>
                <a:srgbClr val="FFFF00"/>
              </a:highlight>
              <a:latin typeface="Arial Nova Cond" panose="020B0506020202020204" pitchFamily="34" charset="0"/>
            </a:endParaRP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endParaRPr lang="tr-TR" sz="2000" dirty="0"/>
          </a:p>
          <a:p>
            <a:pPr>
              <a:buClr>
                <a:schemeClr val="accent3"/>
              </a:buClr>
              <a:defRPr/>
            </a:pPr>
            <a:r>
              <a:rPr lang="tr-TR" sz="2000" dirty="0"/>
              <a:t>1986  </a:t>
            </a:r>
            <a:r>
              <a:rPr lang="tr-TR" sz="2000" dirty="0" err="1"/>
              <a:t>Dargent</a:t>
            </a:r>
            <a:r>
              <a:rPr lang="tr-TR" sz="2000" dirty="0"/>
              <a:t>  </a:t>
            </a:r>
            <a:r>
              <a:rPr lang="tr-TR" sz="2000" dirty="0" err="1"/>
              <a:t>extraperitoneal</a:t>
            </a:r>
            <a:r>
              <a:rPr lang="tr-TR" sz="2000" dirty="0"/>
              <a:t> </a:t>
            </a:r>
            <a:r>
              <a:rPr lang="tr-TR" sz="2000" dirty="0" err="1"/>
              <a:t>pelvik</a:t>
            </a:r>
            <a:r>
              <a:rPr lang="tr-TR" sz="2000" dirty="0"/>
              <a:t> </a:t>
            </a:r>
            <a:r>
              <a:rPr lang="tr-TR" sz="2000" dirty="0" err="1"/>
              <a:t>lenfadenektomi</a:t>
            </a:r>
            <a:r>
              <a:rPr lang="tr-TR" sz="2000" dirty="0"/>
              <a:t> </a:t>
            </a:r>
          </a:p>
          <a:p>
            <a:pPr marL="65087">
              <a:buClr>
                <a:schemeClr val="accent3"/>
              </a:buClr>
              <a:defRPr/>
            </a:pPr>
            <a:endParaRPr lang="tr-TR" sz="2000" dirty="0">
              <a:latin typeface="Arial Nova Cond" panose="020B0506020202020204" pitchFamily="34" charset="0"/>
            </a:endParaRPr>
          </a:p>
          <a:p>
            <a:pPr>
              <a:buClr>
                <a:schemeClr val="accent3"/>
              </a:buClr>
              <a:defRPr/>
            </a:pPr>
            <a:r>
              <a:rPr lang="en-US" sz="2000" dirty="0">
                <a:latin typeface="Arial Nova Cond" panose="020B0506020202020204" pitchFamily="34" charset="0"/>
              </a:rPr>
              <a:t>1992</a:t>
            </a:r>
            <a:r>
              <a:rPr lang="tr-TR" sz="2000" dirty="0">
                <a:latin typeface="Arial Nova Cond" panose="020B0506020202020204" pitchFamily="34" charset="0"/>
              </a:rPr>
              <a:t> </a:t>
            </a:r>
            <a:r>
              <a:rPr lang="en-US" sz="2000" dirty="0" err="1">
                <a:latin typeface="Arial Nova Cond" panose="020B0506020202020204" pitchFamily="34" charset="0"/>
              </a:rPr>
              <a:t>Nezhat</a:t>
            </a:r>
            <a:r>
              <a:rPr lang="en-US" sz="2000" dirty="0">
                <a:latin typeface="Arial Nova Cond" panose="020B0506020202020204" pitchFamily="34" charset="0"/>
              </a:rPr>
              <a:t> C.R</a:t>
            </a:r>
            <a:r>
              <a:rPr lang="tr-TR" sz="2000" dirty="0">
                <a:latin typeface="Arial Nova Cond" panose="020B0506020202020204" pitchFamily="34" charset="0"/>
              </a:rPr>
              <a:t>  </a:t>
            </a:r>
            <a:r>
              <a:rPr lang="en-US" sz="2000" dirty="0">
                <a:highlight>
                  <a:srgbClr val="FFFF00"/>
                </a:highlight>
                <a:latin typeface="Arial Nova Cond" panose="020B0506020202020204" pitchFamily="34" charset="0"/>
              </a:rPr>
              <a:t>ilk  </a:t>
            </a:r>
            <a:r>
              <a:rPr lang="en-US" sz="2000" dirty="0" err="1">
                <a:highlight>
                  <a:srgbClr val="FFFF00"/>
                </a:highlight>
                <a:latin typeface="Arial Nova Cond" panose="020B0506020202020204" pitchFamily="34" charset="0"/>
              </a:rPr>
              <a:t>laparoskopik</a:t>
            </a:r>
            <a:r>
              <a:rPr lang="en-US" sz="2000" dirty="0">
                <a:highlight>
                  <a:srgbClr val="FFFF00"/>
                </a:highlight>
                <a:latin typeface="Arial Nova Cond" panose="020B0506020202020204" pitchFamily="34" charset="0"/>
              </a:rPr>
              <a:t> </a:t>
            </a:r>
            <a:r>
              <a:rPr lang="en-US" sz="2000" dirty="0" err="1">
                <a:highlight>
                  <a:srgbClr val="FFFF00"/>
                </a:highlight>
                <a:latin typeface="Arial Nova Cond" panose="020B0506020202020204" pitchFamily="34" charset="0"/>
              </a:rPr>
              <a:t>radikal</a:t>
            </a:r>
            <a:r>
              <a:rPr lang="en-US" sz="2000" dirty="0">
                <a:highlight>
                  <a:srgbClr val="FFFF00"/>
                </a:highlight>
                <a:latin typeface="Arial Nova Cond" panose="020B0506020202020204" pitchFamily="34" charset="0"/>
              </a:rPr>
              <a:t> </a:t>
            </a:r>
            <a:r>
              <a:rPr lang="en-US" sz="2000" dirty="0" err="1">
                <a:highlight>
                  <a:srgbClr val="FFFF00"/>
                </a:highlight>
                <a:latin typeface="Arial Nova Cond" panose="020B0506020202020204" pitchFamily="34" charset="0"/>
              </a:rPr>
              <a:t>histerektomi</a:t>
            </a:r>
            <a:r>
              <a:rPr lang="en-US" sz="2000" dirty="0">
                <a:highlight>
                  <a:srgbClr val="FFFF00"/>
                </a:highlight>
                <a:latin typeface="Arial Nova Cond" panose="020B0506020202020204" pitchFamily="34" charset="0"/>
              </a:rPr>
              <a:t> </a:t>
            </a:r>
            <a:r>
              <a:rPr lang="tr-TR" sz="2000" dirty="0">
                <a:highlight>
                  <a:srgbClr val="FFFF00"/>
                </a:highlight>
                <a:latin typeface="Arial Nova Cond" panose="020B0506020202020204" pitchFamily="34" charset="0"/>
              </a:rPr>
              <a:t> </a:t>
            </a:r>
            <a:r>
              <a:rPr lang="en-US" sz="2000" dirty="0" err="1">
                <a:highlight>
                  <a:srgbClr val="FFFF00"/>
                </a:highlight>
                <a:latin typeface="Arial Nova Cond" panose="020B0506020202020204" pitchFamily="34" charset="0"/>
              </a:rPr>
              <a:t>pelvik-paraaortik</a:t>
            </a:r>
            <a:r>
              <a:rPr lang="tr-TR" sz="2000" dirty="0">
                <a:highlight>
                  <a:srgbClr val="FFFF00"/>
                </a:highlight>
                <a:latin typeface="Arial Nova Cond" panose="020B0506020202020204" pitchFamily="34" charset="0"/>
              </a:rPr>
              <a:t> </a:t>
            </a:r>
            <a:r>
              <a:rPr lang="en-US" sz="2000" dirty="0" err="1">
                <a:highlight>
                  <a:srgbClr val="FFFF00"/>
                </a:highlight>
                <a:latin typeface="Arial Nova Cond" panose="020B0506020202020204" pitchFamily="34" charset="0"/>
              </a:rPr>
              <a:t>lenfadenektomi</a:t>
            </a:r>
            <a:r>
              <a:rPr lang="en-US" sz="2000" dirty="0">
                <a:highlight>
                  <a:srgbClr val="FFFF00"/>
                </a:highlight>
                <a:latin typeface="Arial Nova Cond" panose="020B0506020202020204" pitchFamily="34" charset="0"/>
              </a:rPr>
              <a:t> </a:t>
            </a:r>
            <a:endParaRPr lang="tr-TR" sz="2000" dirty="0">
              <a:highlight>
                <a:srgbClr val="FFFF00"/>
              </a:highlight>
              <a:latin typeface="Arial Nova Cond" panose="020B0506020202020204" pitchFamily="34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endParaRPr lang="tr-TR" sz="2400" dirty="0">
              <a:latin typeface="Arial Nova Cond" panose="020B0506020202020204" pitchFamily="34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tr-TR" sz="2000" dirty="0">
                <a:latin typeface="Arial Nova Cond" panose="020B0506020202020204" pitchFamily="34" charset="0"/>
                <a:cs typeface="Arial" charset="0"/>
              </a:rPr>
              <a:t>2003 Pomel  </a:t>
            </a:r>
            <a:r>
              <a:rPr lang="tr-TR" sz="2000" dirty="0" err="1">
                <a:latin typeface="Arial Nova Cond" panose="020B0506020202020204" pitchFamily="34" charset="0"/>
                <a:cs typeface="Arial" charset="0"/>
              </a:rPr>
              <a:t>laparoskopik</a:t>
            </a:r>
            <a:r>
              <a:rPr lang="tr-TR" sz="2000" dirty="0">
                <a:latin typeface="Arial Nova Cond" panose="020B0506020202020204" pitchFamily="34" charset="0"/>
                <a:cs typeface="Arial" charset="0"/>
              </a:rPr>
              <a:t> total </a:t>
            </a:r>
            <a:r>
              <a:rPr lang="tr-TR" sz="2000" dirty="0" err="1">
                <a:latin typeface="Arial Nova Cond" panose="020B0506020202020204" pitchFamily="34" charset="0"/>
                <a:cs typeface="Arial" charset="0"/>
              </a:rPr>
              <a:t>pelvik</a:t>
            </a:r>
            <a:r>
              <a:rPr lang="tr-TR" sz="2000" dirty="0">
                <a:latin typeface="Arial Nova Cond" panose="020B0506020202020204" pitchFamily="34" charset="0"/>
                <a:cs typeface="Arial" charset="0"/>
              </a:rPr>
              <a:t> </a:t>
            </a:r>
            <a:r>
              <a:rPr lang="tr-TR" sz="2000" dirty="0" err="1">
                <a:latin typeface="Arial Nova Cond" panose="020B0506020202020204" pitchFamily="34" charset="0"/>
                <a:cs typeface="Arial" charset="0"/>
              </a:rPr>
              <a:t>exenterasyon</a:t>
            </a:r>
            <a:endParaRPr lang="tr-TR" sz="2000" dirty="0">
              <a:latin typeface="Arial Nova Cond" panose="020B0506020202020204" pitchFamily="34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endParaRPr lang="tr-TR" sz="2400" dirty="0">
              <a:latin typeface="Arial Nova Cond" panose="020B0506020202020204" pitchFamily="34" charset="0"/>
              <a:cs typeface="Arial" charset="0"/>
            </a:endParaRPr>
          </a:p>
          <a:p>
            <a:pPr eaLnBrk="1" hangingPunct="1">
              <a:defRPr/>
            </a:pPr>
            <a:r>
              <a:rPr lang="tr-TR" altLang="en-US" sz="2000" dirty="0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2005 </a:t>
            </a:r>
            <a:r>
              <a:rPr lang="tr-TR" altLang="en-US" sz="2000" dirty="0" err="1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Cibula</a:t>
            </a:r>
            <a:r>
              <a:rPr lang="tr-TR" altLang="en-US" sz="2000" dirty="0">
                <a:solidFill>
                  <a:srgbClr val="FF0000"/>
                </a:solidFill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 </a:t>
            </a:r>
            <a:r>
              <a:rPr lang="tr-TR" altLang="en-US" sz="2000" dirty="0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 ilk total </a:t>
            </a:r>
            <a:r>
              <a:rPr lang="tr-TR" altLang="en-US" sz="2000" dirty="0" err="1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laparoskopik</a:t>
            </a:r>
            <a:r>
              <a:rPr lang="tr-TR" altLang="en-US" sz="2000" dirty="0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 </a:t>
            </a:r>
            <a:r>
              <a:rPr lang="tr-TR" altLang="en-US" sz="2000" dirty="0" err="1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trakelektomi</a:t>
            </a:r>
            <a:endParaRPr lang="tr-TR" altLang="en-US" sz="2000" dirty="0">
              <a:latin typeface="Arial Nova Cond" panose="020B0506020202020204" pitchFamily="34" charset="0"/>
              <a:cs typeface="Arial" charset="0"/>
              <a:sym typeface="Wingdings" pitchFamily="2" charset="2"/>
            </a:endParaRPr>
          </a:p>
          <a:p>
            <a:pPr eaLnBrk="1" hangingPunct="1">
              <a:defRPr/>
            </a:pPr>
            <a:endParaRPr lang="tr-TR" altLang="en-US" sz="2400" dirty="0">
              <a:latin typeface="Arial Nova Cond" panose="020B0506020202020204" pitchFamily="34" charset="0"/>
              <a:cs typeface="Arial" charset="0"/>
              <a:sym typeface="Wingdings" pitchFamily="2" charset="2"/>
            </a:endParaRPr>
          </a:p>
          <a:p>
            <a:pPr eaLnBrk="1" hangingPunct="1">
              <a:defRPr/>
            </a:pPr>
            <a:endParaRPr lang="tr-TR" altLang="en-US" sz="2400" dirty="0">
              <a:latin typeface="Arial" charset="0"/>
              <a:cs typeface="Arial" charset="0"/>
              <a:sym typeface="Wingdings" pitchFamily="2" charset="2"/>
            </a:endParaRPr>
          </a:p>
          <a:p>
            <a:pPr eaLnBrk="1" hangingPunct="1">
              <a:defRPr/>
            </a:pPr>
            <a:endParaRPr lang="tr-TR" altLang="en-US" sz="2400" dirty="0">
              <a:latin typeface="Arial" charset="0"/>
              <a:cs typeface="Arial" charset="0"/>
              <a:sym typeface="Wingdings" pitchFamily="2" charset="2"/>
            </a:endParaRPr>
          </a:p>
          <a:p>
            <a:pPr eaLnBrk="1" hangingPunct="1">
              <a:defRPr/>
            </a:pPr>
            <a:endParaRPr lang="tr-TR" altLang="en-US" sz="2400" dirty="0">
              <a:latin typeface="Arial" charset="0"/>
              <a:cs typeface="Arial" charset="0"/>
              <a:sym typeface="Wingdings" pitchFamily="2" charset="2"/>
            </a:endParaRPr>
          </a:p>
          <a:p>
            <a:pPr eaLnBrk="1" hangingPunct="1">
              <a:defRPr/>
            </a:pPr>
            <a:endParaRPr lang="tr-TR" altLang="en-US" sz="2400" dirty="0">
              <a:latin typeface="Arial" charset="0"/>
              <a:cs typeface="Arial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9210121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Gazi\Desktop\Resim 049.jpg">
            <a:extLst>
              <a:ext uri="{FF2B5EF4-FFF2-40B4-BE49-F238E27FC236}">
                <a16:creationId xmlns:a16="http://schemas.microsoft.com/office/drawing/2014/main" id="{F58F3586-72F7-43BB-BEB3-79878AF8BC9C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211638" cy="3495675"/>
          </a:xfrm>
          <a:noFill/>
        </p:spPr>
      </p:pic>
      <p:pic>
        <p:nvPicPr>
          <p:cNvPr id="20483" name="Picture 3" descr="C:\Users\Gazi\Desktop\IMG_0258.jpg mny.jpg">
            <a:extLst>
              <a:ext uri="{FF2B5EF4-FFF2-40B4-BE49-F238E27FC236}">
                <a16:creationId xmlns:a16="http://schemas.microsoft.com/office/drawing/2014/main" id="{67900871-9AEB-416A-90BC-451090F043CF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7938"/>
            <a:ext cx="4427537" cy="3487737"/>
          </a:xfrm>
          <a:noFill/>
        </p:spPr>
      </p:pic>
      <p:pic>
        <p:nvPicPr>
          <p:cNvPr id="20484" name="Resim 1">
            <a:extLst>
              <a:ext uri="{FF2B5EF4-FFF2-40B4-BE49-F238E27FC236}">
                <a16:creationId xmlns:a16="http://schemas.microsoft.com/office/drawing/2014/main" id="{0759A252-92FE-4D63-AEA3-F3FC3E8500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6338"/>
            <a:ext cx="4211638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Resim 2">
            <a:extLst>
              <a:ext uri="{FF2B5EF4-FFF2-40B4-BE49-F238E27FC236}">
                <a16:creationId xmlns:a16="http://schemas.microsoft.com/office/drawing/2014/main" id="{BCA5F6F8-EAD7-4AB8-90E1-0ECF332407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716338"/>
            <a:ext cx="4427537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2475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AAA10ACC-9AC6-488C-81B0-1CD7FFBD37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94910"/>
            <a:ext cx="6751647" cy="173071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816A4843-10A1-476F-84DF-D81C164FF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4725144"/>
            <a:ext cx="5295976" cy="2173496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5F0E143F-C330-4CEF-BC17-CE1BFC0C9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24" y="1660168"/>
            <a:ext cx="8429751" cy="306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4437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Resim 8">
            <a:extLst>
              <a:ext uri="{FF2B5EF4-FFF2-40B4-BE49-F238E27FC236}">
                <a16:creationId xmlns:a16="http://schemas.microsoft.com/office/drawing/2014/main" id="{98D66A66-EEE8-4FF2-BAF6-8E0E71558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4400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Resim 9">
            <a:extLst>
              <a:ext uri="{FF2B5EF4-FFF2-40B4-BE49-F238E27FC236}">
                <a16:creationId xmlns:a16="http://schemas.microsoft.com/office/drawing/2014/main" id="{068AB105-3984-42B7-A3DB-5712ACB8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341438"/>
            <a:ext cx="8929688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>
            <a:extLst>
              <a:ext uri="{FF2B5EF4-FFF2-40B4-BE49-F238E27FC236}">
                <a16:creationId xmlns:a16="http://schemas.microsoft.com/office/drawing/2014/main" id="{BE382CAB-FBDB-421F-B0D1-18E66154068E}"/>
              </a:ext>
            </a:extLst>
          </p:cNvPr>
          <p:cNvSpPr/>
          <p:nvPr/>
        </p:nvSpPr>
        <p:spPr>
          <a:xfrm>
            <a:off x="3132138" y="2781300"/>
            <a:ext cx="5184775" cy="5762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41989" name="Resim 2">
            <a:extLst>
              <a:ext uri="{FF2B5EF4-FFF2-40B4-BE49-F238E27FC236}">
                <a16:creationId xmlns:a16="http://schemas.microsoft.com/office/drawing/2014/main" id="{988807E5-23C0-4805-B2F4-4EDCFF31B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76700"/>
            <a:ext cx="8877300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D944D9C2-71F1-4E79-8194-5816DCB8ABBA}"/>
              </a:ext>
            </a:extLst>
          </p:cNvPr>
          <p:cNvSpPr/>
          <p:nvPr/>
        </p:nvSpPr>
        <p:spPr>
          <a:xfrm>
            <a:off x="4140200" y="4292600"/>
            <a:ext cx="1008063" cy="23050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12570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28575"/>
            <a:ext cx="9144000" cy="1143000"/>
          </a:xfrm>
          <a:solidFill>
            <a:srgbClr val="FFC000"/>
          </a:solidFill>
        </p:spPr>
        <p:txBody>
          <a:bodyPr anchor="ctr">
            <a:normAutofit/>
          </a:bodyPr>
          <a:lstStyle/>
          <a:p>
            <a:pPr eaLnBrk="1" hangingPunct="1">
              <a:defRPr/>
            </a:pPr>
            <a:r>
              <a:rPr lang="tr-TR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Endometriosis</a:t>
            </a:r>
            <a:endParaRPr lang="tr-TR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idx="4294967295"/>
          </p:nvPr>
        </p:nvSpPr>
        <p:spPr>
          <a:xfrm>
            <a:off x="539552" y="1982650"/>
            <a:ext cx="8229600" cy="4389437"/>
          </a:xfrm>
        </p:spPr>
        <p:txBody>
          <a:bodyPr/>
          <a:lstStyle/>
          <a:p>
            <a:pPr marL="80963" indent="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endParaRPr lang="tr-TR" altLang="tr-TR" dirty="0">
              <a:solidFill>
                <a:srgbClr val="000000"/>
              </a:solidFill>
            </a:endParaRPr>
          </a:p>
          <a:p>
            <a:pPr marL="80963" indent="0" eaLnBrk="1" hangingPunct="1">
              <a:spcBef>
                <a:spcPct val="0"/>
              </a:spcBef>
            </a:pPr>
            <a:endParaRPr lang="tr-TR" altLang="tr-TR" dirty="0">
              <a:solidFill>
                <a:srgbClr val="000000"/>
              </a:solidFill>
            </a:endParaRPr>
          </a:p>
          <a:p>
            <a:pPr marL="80963" indent="0" eaLnBrk="1" hangingPunct="1">
              <a:spcBef>
                <a:spcPct val="0"/>
              </a:spcBef>
            </a:pPr>
            <a:endParaRPr lang="tr-TR" altLang="tr-TR" dirty="0">
              <a:solidFill>
                <a:srgbClr val="000000"/>
              </a:solidFill>
            </a:endParaRPr>
          </a:p>
          <a:p>
            <a:pPr marL="80963" indent="0" eaLnBrk="1" hangingPunct="1">
              <a:spcBef>
                <a:spcPct val="0"/>
              </a:spcBef>
            </a:pPr>
            <a:endParaRPr lang="tr-TR" altLang="tr-TR" dirty="0">
              <a:solidFill>
                <a:srgbClr val="000000"/>
              </a:solidFill>
            </a:endParaRPr>
          </a:p>
          <a:p>
            <a:pPr marL="80963" indent="0"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tr-TR" altLang="tr-TR" b="1" dirty="0"/>
              <a:t>   (</a:t>
            </a:r>
            <a:r>
              <a:rPr lang="tr-TR" altLang="tr-TR" sz="1900" i="1" dirty="0"/>
              <a:t>Semptomlar DIE anatomik lokalizasyonuna göre</a:t>
            </a:r>
            <a:r>
              <a:rPr lang="tr-TR" altLang="tr-TR" b="1" dirty="0"/>
              <a:t>)</a:t>
            </a:r>
          </a:p>
          <a:p>
            <a:pPr marL="80963" indent="0" eaLnBrk="1" hangingPunct="1">
              <a:spcBef>
                <a:spcPct val="0"/>
              </a:spcBef>
            </a:pPr>
            <a:r>
              <a:rPr lang="tr-TR" altLang="tr-TR" sz="2400" dirty="0" err="1">
                <a:solidFill>
                  <a:srgbClr val="FF0000"/>
                </a:solidFill>
              </a:rPr>
              <a:t>Pelvik</a:t>
            </a:r>
            <a:r>
              <a:rPr lang="tr-TR" altLang="tr-TR" sz="2400" dirty="0">
                <a:solidFill>
                  <a:srgbClr val="FF0000"/>
                </a:solidFill>
              </a:rPr>
              <a:t> </a:t>
            </a:r>
            <a:r>
              <a:rPr lang="tr-TR" altLang="tr-TR" sz="2400" dirty="0" err="1">
                <a:solidFill>
                  <a:srgbClr val="FF0000"/>
                </a:solidFill>
              </a:rPr>
              <a:t>pleksus</a:t>
            </a:r>
            <a:r>
              <a:rPr lang="tr-TR" altLang="tr-TR" sz="2400" dirty="0">
                <a:solidFill>
                  <a:srgbClr val="FF0000"/>
                </a:solidFill>
              </a:rPr>
              <a:t>: </a:t>
            </a:r>
            <a:r>
              <a:rPr lang="tr-TR" altLang="tr-TR" sz="2400" dirty="0" err="1">
                <a:solidFill>
                  <a:srgbClr val="000000"/>
                </a:solidFill>
              </a:rPr>
              <a:t>Dismenore</a:t>
            </a:r>
            <a:r>
              <a:rPr lang="tr-TR" altLang="tr-TR" sz="2400" dirty="0">
                <a:solidFill>
                  <a:srgbClr val="000000"/>
                </a:solidFill>
              </a:rPr>
              <a:t>, derin </a:t>
            </a:r>
            <a:r>
              <a:rPr lang="tr-TR" altLang="tr-TR" sz="2400" dirty="0" err="1">
                <a:solidFill>
                  <a:srgbClr val="000000"/>
                </a:solidFill>
              </a:rPr>
              <a:t>disparöni</a:t>
            </a:r>
            <a:r>
              <a:rPr lang="tr-TR" altLang="tr-TR" sz="2400" dirty="0">
                <a:solidFill>
                  <a:srgbClr val="000000"/>
                </a:solidFill>
              </a:rPr>
              <a:t>, </a:t>
            </a:r>
            <a:r>
              <a:rPr lang="tr-TR" altLang="tr-TR" sz="2400" dirty="0" err="1">
                <a:solidFill>
                  <a:srgbClr val="000000"/>
                </a:solidFill>
              </a:rPr>
              <a:t>nonsiklik</a:t>
            </a:r>
            <a:r>
              <a:rPr lang="tr-TR" altLang="tr-TR" sz="2400" dirty="0">
                <a:solidFill>
                  <a:srgbClr val="000000"/>
                </a:solidFill>
              </a:rPr>
              <a:t>       </a:t>
            </a:r>
          </a:p>
          <a:p>
            <a:pPr marL="80963" indent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tr-TR" altLang="tr-TR" sz="2400" dirty="0">
                <a:solidFill>
                  <a:srgbClr val="000000"/>
                </a:solidFill>
              </a:rPr>
              <a:t>                         </a:t>
            </a:r>
            <a:r>
              <a:rPr lang="tr-TR" altLang="tr-TR" sz="2400" dirty="0" err="1">
                <a:solidFill>
                  <a:srgbClr val="000000"/>
                </a:solidFill>
              </a:rPr>
              <a:t>pelvik</a:t>
            </a:r>
            <a:r>
              <a:rPr lang="tr-TR" altLang="tr-TR" sz="2400" dirty="0">
                <a:solidFill>
                  <a:srgbClr val="000000"/>
                </a:solidFill>
              </a:rPr>
              <a:t> ağrı</a:t>
            </a:r>
          </a:p>
          <a:p>
            <a:pPr marL="80963" indent="0" eaLnBrk="1" hangingPunct="1">
              <a:spcBef>
                <a:spcPct val="0"/>
              </a:spcBef>
            </a:pPr>
            <a:r>
              <a:rPr lang="tr-TR" altLang="tr-TR" sz="2400" dirty="0" err="1">
                <a:solidFill>
                  <a:srgbClr val="FF0000"/>
                </a:solidFill>
              </a:rPr>
              <a:t>Intestinal</a:t>
            </a:r>
            <a:r>
              <a:rPr lang="tr-TR" altLang="tr-TR" sz="2400" dirty="0">
                <a:solidFill>
                  <a:srgbClr val="FF0000"/>
                </a:solidFill>
              </a:rPr>
              <a:t>:</a:t>
            </a:r>
            <a:r>
              <a:rPr lang="tr-TR" altLang="tr-TR" sz="2400" dirty="0">
                <a:solidFill>
                  <a:srgbClr val="000000"/>
                </a:solidFill>
              </a:rPr>
              <a:t> </a:t>
            </a:r>
            <a:r>
              <a:rPr lang="tr-TR" altLang="tr-TR" sz="2400" dirty="0" err="1">
                <a:solidFill>
                  <a:srgbClr val="000000"/>
                </a:solidFill>
              </a:rPr>
              <a:t>Diskezi</a:t>
            </a:r>
            <a:r>
              <a:rPr lang="tr-TR" altLang="tr-TR" sz="2400" dirty="0">
                <a:solidFill>
                  <a:srgbClr val="000000"/>
                </a:solidFill>
              </a:rPr>
              <a:t>, </a:t>
            </a:r>
            <a:r>
              <a:rPr lang="tr-TR" altLang="tr-TR" sz="2400" dirty="0" err="1">
                <a:solidFill>
                  <a:srgbClr val="000000"/>
                </a:solidFill>
              </a:rPr>
              <a:t>tenesmus</a:t>
            </a:r>
            <a:r>
              <a:rPr lang="tr-TR" altLang="tr-TR" sz="2400" dirty="0">
                <a:solidFill>
                  <a:srgbClr val="000000"/>
                </a:solidFill>
              </a:rPr>
              <a:t>, </a:t>
            </a:r>
            <a:r>
              <a:rPr lang="tr-TR" altLang="tr-TR" sz="2400" dirty="0" err="1">
                <a:solidFill>
                  <a:srgbClr val="000000"/>
                </a:solidFill>
              </a:rPr>
              <a:t>rektal</a:t>
            </a:r>
            <a:r>
              <a:rPr lang="tr-TR" altLang="tr-TR" sz="2400" dirty="0">
                <a:solidFill>
                  <a:srgbClr val="000000"/>
                </a:solidFill>
              </a:rPr>
              <a:t> kanama</a:t>
            </a:r>
          </a:p>
          <a:p>
            <a:pPr marL="80963" indent="0" eaLnBrk="1" hangingPunct="1">
              <a:spcBef>
                <a:spcPct val="0"/>
              </a:spcBef>
            </a:pPr>
            <a:r>
              <a:rPr lang="tr-TR" altLang="tr-TR" sz="2400" dirty="0">
                <a:solidFill>
                  <a:srgbClr val="FF0000"/>
                </a:solidFill>
              </a:rPr>
              <a:t>Mesane</a:t>
            </a:r>
            <a:r>
              <a:rPr lang="tr-TR" altLang="tr-TR" sz="2400" dirty="0">
                <a:solidFill>
                  <a:srgbClr val="000000"/>
                </a:solidFill>
              </a:rPr>
              <a:t>: Sistit semptomları, kanama</a:t>
            </a:r>
          </a:p>
          <a:p>
            <a:pPr marL="80963" indent="0" eaLnBrk="1" hangingPunct="1">
              <a:spcBef>
                <a:spcPct val="0"/>
              </a:spcBef>
            </a:pPr>
            <a:r>
              <a:rPr lang="tr-TR" altLang="tr-TR" sz="2400" dirty="0" err="1">
                <a:solidFill>
                  <a:srgbClr val="FF0000"/>
                </a:solidFill>
              </a:rPr>
              <a:t>Üreter</a:t>
            </a:r>
            <a:r>
              <a:rPr lang="tr-TR" altLang="tr-TR" sz="2400" dirty="0">
                <a:solidFill>
                  <a:srgbClr val="FF0000"/>
                </a:solidFill>
              </a:rPr>
              <a:t>:</a:t>
            </a:r>
            <a:r>
              <a:rPr lang="tr-TR" altLang="tr-TR" sz="2400" dirty="0">
                <a:solidFill>
                  <a:srgbClr val="000000"/>
                </a:solidFill>
              </a:rPr>
              <a:t>  Ağrı, </a:t>
            </a:r>
            <a:r>
              <a:rPr lang="tr-TR" altLang="tr-TR" sz="2400" dirty="0" err="1">
                <a:solidFill>
                  <a:srgbClr val="000000"/>
                </a:solidFill>
              </a:rPr>
              <a:t>hidronefroz</a:t>
            </a:r>
            <a:endParaRPr lang="tr-TR" altLang="tr-TR" sz="2400" dirty="0">
              <a:solidFill>
                <a:srgbClr val="000000"/>
              </a:solidFill>
            </a:endParaRPr>
          </a:p>
          <a:p>
            <a:pPr marL="80963" indent="0" eaLnBrk="1" hangingPunct="1">
              <a:buFont typeface="Wingdings" panose="05000000000000000000" pitchFamily="2" charset="2"/>
              <a:buNone/>
            </a:pPr>
            <a:endParaRPr lang="tr-TR" altLang="tr-TR" dirty="0"/>
          </a:p>
        </p:txBody>
      </p:sp>
      <p:sp>
        <p:nvSpPr>
          <p:cNvPr id="5" name="Rectangle 4"/>
          <p:cNvSpPr/>
          <p:nvPr/>
        </p:nvSpPr>
        <p:spPr>
          <a:xfrm>
            <a:off x="3635896" y="1216750"/>
            <a:ext cx="2995612" cy="7207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/>
              <a:t>Ağrı</a:t>
            </a:r>
          </a:p>
        </p:txBody>
      </p:sp>
      <p:sp>
        <p:nvSpPr>
          <p:cNvPr id="7" name="Down Arrow 6"/>
          <p:cNvSpPr/>
          <p:nvPr/>
        </p:nvSpPr>
        <p:spPr>
          <a:xfrm flipH="1">
            <a:off x="4859338" y="2276475"/>
            <a:ext cx="396875" cy="5762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8" name="Rectangle 7"/>
          <p:cNvSpPr/>
          <p:nvPr/>
        </p:nvSpPr>
        <p:spPr>
          <a:xfrm>
            <a:off x="3787775" y="5354638"/>
            <a:ext cx="2995613" cy="9350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sz="36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 err="1">
                <a:solidFill>
                  <a:prstClr val="black"/>
                </a:solidFill>
              </a:rPr>
              <a:t>İnfertilite</a:t>
            </a:r>
            <a:endParaRPr lang="tr-TR" sz="36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sz="3600" dirty="0"/>
          </a:p>
        </p:txBody>
      </p:sp>
      <p:sp>
        <p:nvSpPr>
          <p:cNvPr id="9" name="Down Arrow 6">
            <a:extLst>
              <a:ext uri="{FF2B5EF4-FFF2-40B4-BE49-F238E27FC236}">
                <a16:creationId xmlns:a16="http://schemas.microsoft.com/office/drawing/2014/main" id="{63D4CC52-DBF1-40A0-9BC7-E3B437355F94}"/>
              </a:ext>
            </a:extLst>
          </p:cNvPr>
          <p:cNvSpPr/>
          <p:nvPr/>
        </p:nvSpPr>
        <p:spPr>
          <a:xfrm flipH="1">
            <a:off x="4859337" y="4742428"/>
            <a:ext cx="396875" cy="5762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88563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1435100" y="274638"/>
            <a:ext cx="7499350" cy="11430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tr-TR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icrosoft YaHei" charset="-122"/>
              </a:rPr>
              <a:t>Regarding with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" y="100013"/>
            <a:ext cx="8916988" cy="31845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500563" cy="3429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427539" y="3500438"/>
            <a:ext cx="4716462" cy="33861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tr-TR" dirty="0" err="1">
                <a:solidFill>
                  <a:schemeClr val="tx1"/>
                </a:solidFill>
              </a:rPr>
              <a:t>Robotic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err="1">
                <a:solidFill>
                  <a:schemeClr val="tx1"/>
                </a:solidFill>
              </a:rPr>
              <a:t>surgery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err="1">
                <a:solidFill>
                  <a:schemeClr val="tx1"/>
                </a:solidFill>
              </a:rPr>
              <a:t>for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err="1">
                <a:solidFill>
                  <a:schemeClr val="tx1"/>
                </a:solidFill>
              </a:rPr>
              <a:t>endometriosis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was successful for stage IV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endometriosis without conversion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to </a:t>
            </a:r>
            <a:r>
              <a:rPr lang="en-US" dirty="0" err="1">
                <a:solidFill>
                  <a:schemeClr val="tx1"/>
                </a:solidFill>
              </a:rPr>
              <a:t>laparotomy</a:t>
            </a:r>
            <a:r>
              <a:rPr lang="en-US" dirty="0">
                <a:solidFill>
                  <a:srgbClr val="C00000"/>
                </a:solidFill>
              </a:rPr>
              <a:t>. </a:t>
            </a:r>
            <a:r>
              <a:rPr lang="tr-TR" dirty="0">
                <a:solidFill>
                  <a:srgbClr val="C00000"/>
                </a:solidFill>
              </a:rPr>
              <a:t> 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tr-TR" dirty="0">
              <a:solidFill>
                <a:srgbClr val="C00000"/>
              </a:solidFill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>
                <a:solidFill>
                  <a:srgbClr val="C00000"/>
                </a:solidFill>
              </a:rPr>
              <a:t>Other investigators have reported conversion to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laparotomy</a:t>
            </a:r>
            <a:r>
              <a:rPr lang="en-US" dirty="0">
                <a:solidFill>
                  <a:srgbClr val="C00000"/>
                </a:solidFill>
              </a:rPr>
              <a:t> to be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around 10%.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tr-TR" dirty="0">
              <a:solidFill>
                <a:srgbClr val="C00000"/>
              </a:solidFill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>
                <a:solidFill>
                  <a:srgbClr val="C00000"/>
                </a:solidFill>
              </a:rPr>
              <a:t> Perhaps the use of computer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enhanced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technology </a:t>
            </a:r>
            <a:r>
              <a:rPr lang="en-US" dirty="0">
                <a:solidFill>
                  <a:srgbClr val="000000"/>
                </a:solidFill>
              </a:rPr>
              <a:t>should be reserved as an enabling device for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more severe cases</a:t>
            </a:r>
            <a:r>
              <a:rPr lang="en-US" dirty="0">
                <a:solidFill>
                  <a:srgbClr val="C00000"/>
                </a:solidFill>
              </a:rPr>
              <a:t>, such as segmental bladder, bowel and </a:t>
            </a:r>
            <a:r>
              <a:rPr lang="en-US" dirty="0" err="1">
                <a:solidFill>
                  <a:srgbClr val="C00000"/>
                </a:solidFill>
              </a:rPr>
              <a:t>ureteral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resection, for the treatment of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endometriosis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1476375" y="2060575"/>
            <a:ext cx="7343775" cy="215900"/>
          </a:xfrm>
          <a:prstGeom prst="rect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7338"/>
            <a:ext cx="3779838" cy="25923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37063"/>
            <a:ext cx="3708400" cy="24209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5013325"/>
            <a:ext cx="3563938" cy="427038"/>
          </a:xfrm>
          <a:prstGeom prst="rect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1844675"/>
            <a:ext cx="3635375" cy="142875"/>
          </a:xfrm>
          <a:prstGeom prst="rect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423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3851275" y="4292600"/>
            <a:ext cx="5157788" cy="2565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65125" indent="-280988" algn="just">
              <a:spcBef>
                <a:spcPts val="600"/>
              </a:spcBef>
              <a:buClrTx/>
              <a:buSzPct val="80000"/>
              <a:buFontTx/>
              <a:buNone/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</a:pPr>
            <a:r>
              <a:rPr lang="tr-TR" dirty="0">
                <a:solidFill>
                  <a:srgbClr val="C00000"/>
                </a:solidFill>
              </a:rPr>
              <a:t>    </a:t>
            </a:r>
            <a:r>
              <a:rPr lang="tr-TR" dirty="0" err="1">
                <a:solidFill>
                  <a:schemeClr val="tx1"/>
                </a:solidFill>
              </a:rPr>
              <a:t>Robotic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err="1">
                <a:solidFill>
                  <a:schemeClr val="tx1"/>
                </a:solidFill>
              </a:rPr>
              <a:t>surgery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err="1">
                <a:solidFill>
                  <a:srgbClr val="C00000"/>
                </a:solidFill>
              </a:rPr>
              <a:t>improving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surgical skills could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optimize the</a:t>
            </a:r>
            <a:r>
              <a:rPr lang="tr-TR" dirty="0">
                <a:solidFill>
                  <a:srgbClr val="C00000"/>
                </a:solidFill>
              </a:rPr>
              <a:t>  </a:t>
            </a:r>
            <a:r>
              <a:rPr lang="en-US" dirty="0">
                <a:solidFill>
                  <a:srgbClr val="C00000"/>
                </a:solidFill>
              </a:rPr>
              <a:t>surgical management by </a:t>
            </a:r>
            <a:r>
              <a:rPr lang="en-US" dirty="0">
                <a:solidFill>
                  <a:srgbClr val="000000"/>
                </a:solidFill>
              </a:rPr>
              <a:t>reducing the need of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segmental bowel resection </a:t>
            </a:r>
            <a:r>
              <a:rPr lang="en-US" dirty="0">
                <a:solidFill>
                  <a:srgbClr val="C00000"/>
                </a:solidFill>
              </a:rPr>
              <a:t>and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lowering the complication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rate </a:t>
            </a:r>
            <a:r>
              <a:rPr lang="en-US" dirty="0">
                <a:solidFill>
                  <a:srgbClr val="C00000"/>
                </a:solidFill>
              </a:rPr>
              <a:t>for procedures that are alternatives to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intestinal resection 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such as </a:t>
            </a:r>
            <a:r>
              <a:rPr lang="en-US" dirty="0">
                <a:solidFill>
                  <a:schemeClr val="tx1"/>
                </a:solidFill>
              </a:rPr>
              <a:t>the rectal wall-</a:t>
            </a:r>
            <a:r>
              <a:rPr lang="en-US" dirty="0">
                <a:solidFill>
                  <a:schemeClr val="tx1"/>
                </a:solidFill>
                <a:highlight>
                  <a:srgbClr val="FFFF00"/>
                </a:highlight>
              </a:rPr>
              <a:t>shaving</a:t>
            </a:r>
            <a:r>
              <a:rPr lang="en-US" dirty="0">
                <a:solidFill>
                  <a:schemeClr val="tx1"/>
                </a:solidFill>
              </a:rPr>
              <a:t> technique and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err="1">
                <a:solidFill>
                  <a:schemeClr val="tx1"/>
                </a:solidFill>
                <a:highlight>
                  <a:srgbClr val="FFFF00"/>
                </a:highlight>
              </a:rPr>
              <a:t>discoid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err="1">
                <a:solidFill>
                  <a:schemeClr val="tx1"/>
                </a:solidFill>
              </a:rPr>
              <a:t>resection</a:t>
            </a:r>
            <a:endParaRPr lang="tr-TR" dirty="0">
              <a:solidFill>
                <a:schemeClr val="tx1"/>
              </a:solidFill>
            </a:endParaRPr>
          </a:p>
          <a:p>
            <a:pPr marL="365125" indent="-280988">
              <a:spcBef>
                <a:spcPts val="600"/>
              </a:spcBef>
              <a:buClr>
                <a:srgbClr val="3891A7"/>
              </a:buClr>
              <a:buSzPct val="80000"/>
              <a:buFont typeface="Arial" charset="0"/>
              <a:buNone/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</a:pPr>
            <a:endParaRPr lang="tr-TR" dirty="0">
              <a:solidFill>
                <a:srgbClr val="000000"/>
              </a:solidFill>
              <a:latin typeface="Arial" charset="0"/>
            </a:endParaRPr>
          </a:p>
          <a:p>
            <a:pPr marL="365125" indent="-280988">
              <a:spcBef>
                <a:spcPts val="600"/>
              </a:spcBef>
              <a:buClrTx/>
              <a:buSzPct val="80000"/>
              <a:buFontTx/>
              <a:buNone/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</a:pPr>
            <a:endParaRPr lang="tr-TR" dirty="0">
              <a:solidFill>
                <a:srgbClr val="000000"/>
              </a:solidFill>
              <a:latin typeface="Arial" charset="0"/>
            </a:endParaRPr>
          </a:p>
          <a:p>
            <a:pPr marL="365125" indent="-280988">
              <a:spcBef>
                <a:spcPts val="600"/>
              </a:spcBef>
              <a:buClr>
                <a:srgbClr val="3891A7"/>
              </a:buClr>
              <a:buSzPct val="80000"/>
              <a:buFont typeface="Wingdings 2" pitchFamily="16" charset="2"/>
              <a:buNone/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</a:pPr>
            <a:endParaRPr lang="tr-TR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638" y="1557338"/>
            <a:ext cx="4495800" cy="25193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F97067B9-0FAB-42F8-BA62-0F3BF39CF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312" y="260648"/>
            <a:ext cx="1450350" cy="1380500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4F1DA19A-7AE7-49F6-BFF9-DE4389E115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-10960"/>
            <a:ext cx="5999176" cy="1524516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0E961F2E-F028-4C95-BF0E-0672473576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2060848"/>
            <a:ext cx="8435125" cy="432048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691680" y="4005064"/>
            <a:ext cx="475252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75296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9D94FF76-EBED-4F81-A0B9-C298BBAF7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93663"/>
            <a:ext cx="8108776" cy="1268760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647C4680-EAEC-4482-B75C-A7624AFF8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872111"/>
            <a:ext cx="3016349" cy="377473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3A8D3C91-69F3-4FA5-B2CC-46903F7496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2941243"/>
            <a:ext cx="4680520" cy="333434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2D0833A1-D85F-4279-BDAB-3CFB2279B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4" y="1700808"/>
            <a:ext cx="4248472" cy="506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309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5" name="Group 1"/>
          <p:cNvGraphicFramePr>
            <a:graphicFrameLocks noGrp="1"/>
          </p:cNvGraphicFramePr>
          <p:nvPr>
            <p:extLst/>
          </p:nvPr>
        </p:nvGraphicFramePr>
        <p:xfrm>
          <a:off x="605690" y="272278"/>
          <a:ext cx="7850187" cy="3068639"/>
        </p:xfrm>
        <a:graphic>
          <a:graphicData uri="http://schemas.openxmlformats.org/drawingml/2006/table">
            <a:tbl>
              <a:tblPr/>
              <a:tblGrid>
                <a:gridCol w="29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9400">
                <a:tc gridSpan="3"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Table 1:</a:t>
                      </a: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Deep Infiltrating endometriosis </a:t>
                      </a: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 </a:t>
                      </a: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anatomical localization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Localization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Number of patients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%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Bilateral  Uterosacral ligament (USL)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12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57,1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Unilateral USL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3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14,2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Retrocervicovaginal (Torus Uteri)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5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23,8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Intestine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3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14,2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Bladder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2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9,5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Ureter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2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9,5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Vagina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1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4,7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Bilateral endometrioma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8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                       </a:t>
                      </a: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         </a:t>
                      </a: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38,0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Unilateral endometrioma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6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                      </a:t>
                      </a: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         </a:t>
                      </a: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28,6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36908" name="Group 44"/>
          <p:cNvGraphicFramePr>
            <a:graphicFrameLocks noGrp="1"/>
          </p:cNvGraphicFramePr>
          <p:nvPr>
            <p:extLst/>
          </p:nvPr>
        </p:nvGraphicFramePr>
        <p:xfrm>
          <a:off x="610394" y="3429000"/>
          <a:ext cx="7923212" cy="2881320"/>
        </p:xfrm>
        <a:graphic>
          <a:graphicData uri="http://schemas.openxmlformats.org/drawingml/2006/table">
            <a:tbl>
              <a:tblPr/>
              <a:tblGrid>
                <a:gridCol w="3871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7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3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2088">
                <a:tc gridSpan="3"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Table 2:</a:t>
                      </a: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Deep Infiltrating endometriosis </a:t>
                      </a: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</a:t>
                      </a: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operations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Operation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Number of patients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%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Bilateral  Uterosacral ligament (USL) resection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12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57,1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Unilateral USL resection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3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14,3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Ureteric nodule resection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2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9,5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Retrocervicovaginal resection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5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23,8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Rectosigmoid shaving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2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9,5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Rectosigmoid disc resection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1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4,7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Vaginal nodule resection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1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4,7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Bilateral  endometrioma excision 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7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33,3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Unilateral endometrioma excision 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5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23,8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Myomectomy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2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9,5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Salpingectomy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1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4,7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Type II radical hysterectomy+ BSO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1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4,7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Robotic hysterectomy+ BSO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2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9,5</a:t>
                      </a:r>
                    </a:p>
                  </a:txBody>
                  <a:tcPr marL="68760" marR="6876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6963" name="Text Box 99"/>
          <p:cNvSpPr txBox="1">
            <a:spLocks noChangeArrowheads="1"/>
          </p:cNvSpPr>
          <p:nvPr/>
        </p:nvSpPr>
        <p:spPr bwMode="auto">
          <a:xfrm>
            <a:off x="6588224" y="6486486"/>
            <a:ext cx="1897933" cy="3715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tr-TR" dirty="0">
                <a:solidFill>
                  <a:srgbClr val="000000"/>
                </a:solidFill>
              </a:rPr>
              <a:t>Göçmen A 2013   </a:t>
            </a:r>
          </a:p>
        </p:txBody>
      </p:sp>
    </p:spTree>
    <p:extLst>
      <p:ext uri="{BB962C8B-B14F-4D97-AF65-F5344CB8AC3E}">
        <p14:creationId xmlns:p14="http://schemas.microsoft.com/office/powerpoint/2010/main" val="39793611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>
            <a:extLst>
              <a:ext uri="{FF2B5EF4-FFF2-40B4-BE49-F238E27FC236}">
                <a16:creationId xmlns:a16="http://schemas.microsoft.com/office/drawing/2014/main" id="{9ABC20DB-904B-48B3-BD52-6958399F4CE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33413" y="1340768"/>
          <a:ext cx="7886700" cy="4046736"/>
        </p:xfrm>
        <a:graphic>
          <a:graphicData uri="http://schemas.openxmlformats.org/drawingml/2006/table">
            <a:tbl>
              <a:tblPr/>
              <a:tblGrid>
                <a:gridCol w="3943350">
                  <a:extLst>
                    <a:ext uri="{9D8B030D-6E8A-4147-A177-3AD203B41FA5}">
                      <a16:colId xmlns:a16="http://schemas.microsoft.com/office/drawing/2014/main" val="1802450254"/>
                    </a:ext>
                  </a:extLst>
                </a:gridCol>
                <a:gridCol w="3943350">
                  <a:extLst>
                    <a:ext uri="{9D8B030D-6E8A-4147-A177-3AD203B41FA5}">
                      <a16:colId xmlns:a16="http://schemas.microsoft.com/office/drawing/2014/main" val="3731917581"/>
                    </a:ext>
                  </a:extLst>
                </a:gridCol>
              </a:tblGrid>
              <a:tr h="43477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1390714"/>
                  </a:ext>
                </a:extLst>
              </a:tr>
              <a:tr h="300997">
                <a:tc>
                  <a:txBody>
                    <a:bodyPr/>
                    <a:lstStyle/>
                    <a:p>
                      <a:pPr algn="r"/>
                      <a:r>
                        <a:rPr lang="tr-TR">
                          <a:solidFill>
                            <a:srgbClr val="112E51"/>
                          </a:solidFill>
                          <a:effectLst/>
                          <a:latin typeface="Source Sans Pro" panose="020B0503030403020204" pitchFamily="34" charset="0"/>
                        </a:rPr>
                        <a:t>Study Type </a:t>
                      </a:r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 :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Interventional  (Clinical Trial)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971935"/>
                  </a:ext>
                </a:extLst>
              </a:tr>
              <a:tr h="300997">
                <a:tc>
                  <a:txBody>
                    <a:bodyPr/>
                    <a:lstStyle/>
                    <a:p>
                      <a:pPr algn="r"/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Estimated </a:t>
                      </a:r>
                      <a:r>
                        <a:rPr lang="tr-TR">
                          <a:solidFill>
                            <a:srgbClr val="112E51"/>
                          </a:solidFill>
                          <a:effectLst/>
                          <a:latin typeface="Source Sans Pro" panose="020B0503030403020204" pitchFamily="34" charset="0"/>
                        </a:rPr>
                        <a:t>Enrollment </a:t>
                      </a:r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 :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60 participants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696498"/>
                  </a:ext>
                </a:extLst>
              </a:tr>
              <a:tr h="300997">
                <a:tc>
                  <a:txBody>
                    <a:bodyPr/>
                    <a:lstStyle/>
                    <a:p>
                      <a:pPr algn="r"/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Allocation: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Randomized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6168723"/>
                  </a:ext>
                </a:extLst>
              </a:tr>
              <a:tr h="300997">
                <a:tc>
                  <a:txBody>
                    <a:bodyPr/>
                    <a:lstStyle/>
                    <a:p>
                      <a:pPr algn="r"/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Intervention Model: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Parallel Assignment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402670"/>
                  </a:ext>
                </a:extLst>
              </a:tr>
              <a:tr h="300997">
                <a:tc>
                  <a:txBody>
                    <a:bodyPr/>
                    <a:lstStyle/>
                    <a:p>
                      <a:pPr algn="r"/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Masking: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None (Open Label)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930610"/>
                  </a:ext>
                </a:extLst>
              </a:tr>
              <a:tr h="300997">
                <a:tc>
                  <a:txBody>
                    <a:bodyPr/>
                    <a:lstStyle/>
                    <a:p>
                      <a:pPr algn="r"/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Primary Purpose: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Treatment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504662"/>
                  </a:ext>
                </a:extLst>
              </a:tr>
              <a:tr h="902990">
                <a:tc>
                  <a:txBody>
                    <a:bodyPr/>
                    <a:lstStyle/>
                    <a:p>
                      <a:pPr algn="r"/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Official Title: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Source Sans Pro" panose="020B0503030403020204" pitchFamily="34" charset="0"/>
                        </a:rPr>
                        <a:t>Evaluation of Robot-assisted Versus Standard Laparoscopic Approach for the Surgical Treatment of Deep Infiltrating Endometriosis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663557"/>
                  </a:ext>
                </a:extLst>
              </a:tr>
              <a:tr h="300997">
                <a:tc>
                  <a:txBody>
                    <a:bodyPr/>
                    <a:lstStyle/>
                    <a:p>
                      <a:pPr algn="r"/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Actual </a:t>
                      </a:r>
                      <a:r>
                        <a:rPr lang="tr-TR">
                          <a:solidFill>
                            <a:srgbClr val="112E51"/>
                          </a:solidFill>
                          <a:effectLst/>
                          <a:latin typeface="Source Sans Pro" panose="020B0503030403020204" pitchFamily="34" charset="0"/>
                        </a:rPr>
                        <a:t>Study Start Date </a:t>
                      </a:r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 :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October 20, 2017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1039806"/>
                  </a:ext>
                </a:extLst>
              </a:tr>
              <a:tr h="300997">
                <a:tc>
                  <a:txBody>
                    <a:bodyPr/>
                    <a:lstStyle/>
                    <a:p>
                      <a:pPr algn="r"/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Estimated </a:t>
                      </a:r>
                      <a:r>
                        <a:rPr lang="tr-TR">
                          <a:solidFill>
                            <a:srgbClr val="112E51"/>
                          </a:solidFill>
                          <a:effectLst/>
                          <a:latin typeface="Source Sans Pro" panose="020B0503030403020204" pitchFamily="34" charset="0"/>
                        </a:rPr>
                        <a:t>Primary Completion Date </a:t>
                      </a:r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 :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January 2019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966959"/>
                  </a:ext>
                </a:extLst>
              </a:tr>
              <a:tr h="300997">
                <a:tc>
                  <a:txBody>
                    <a:bodyPr/>
                    <a:lstStyle/>
                    <a:p>
                      <a:pPr algn="r"/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Estimated </a:t>
                      </a:r>
                      <a:r>
                        <a:rPr lang="tr-TR">
                          <a:solidFill>
                            <a:srgbClr val="112E51"/>
                          </a:solidFill>
                          <a:effectLst/>
                          <a:latin typeface="Source Sans Pro" panose="020B0503030403020204" pitchFamily="34" charset="0"/>
                        </a:rPr>
                        <a:t>Study Completion Date </a:t>
                      </a:r>
                      <a:r>
                        <a:rPr lang="tr-TR">
                          <a:effectLst/>
                          <a:latin typeface="Source Sans Pro" panose="020B0503030403020204" pitchFamily="34" charset="0"/>
                        </a:rPr>
                        <a:t> :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err="1">
                          <a:effectLst/>
                          <a:latin typeface="Source Sans Pro" panose="020B0503030403020204" pitchFamily="34" charset="0"/>
                        </a:rPr>
                        <a:t>February</a:t>
                      </a:r>
                      <a:r>
                        <a:rPr lang="tr-TR" dirty="0">
                          <a:effectLst/>
                          <a:latin typeface="Source Sans Pro" panose="020B0503030403020204" pitchFamily="34" charset="0"/>
                        </a:rPr>
                        <a:t> 2019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6516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6042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4069E4C-7E05-4CAD-805B-BAD9CFD71053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tr-TR" altLang="en-US" sz="2400" dirty="0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2006 </a:t>
            </a:r>
            <a:r>
              <a:rPr lang="tr-TR" altLang="en-US" sz="2400" dirty="0" err="1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Tillmanns</a:t>
            </a:r>
            <a:r>
              <a:rPr lang="tr-TR" altLang="en-US" sz="2400" dirty="0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 ilk </a:t>
            </a:r>
            <a:r>
              <a:rPr lang="tr-TR" altLang="en-US" sz="2400" dirty="0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robotik </a:t>
            </a:r>
            <a:r>
              <a:rPr lang="tr-TR" altLang="en-US" sz="2400" dirty="0" err="1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histerektomi</a:t>
            </a:r>
            <a:r>
              <a:rPr lang="tr-TR" altLang="en-US" sz="2400" dirty="0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 ve </a:t>
            </a:r>
            <a:r>
              <a:rPr lang="tr-TR" altLang="en-US" sz="2400" dirty="0" err="1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paraaortik</a:t>
            </a:r>
            <a:r>
              <a:rPr lang="tr-TR" altLang="en-US" sz="2400" dirty="0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 LND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endParaRPr lang="tr-TR" sz="2400" dirty="0">
              <a:latin typeface="Arial Nova Cond" panose="020B0506020202020204" pitchFamily="34" charset="0"/>
              <a:cs typeface="Arial" charset="0"/>
            </a:endParaRPr>
          </a:p>
          <a:p>
            <a:pPr>
              <a:buClr>
                <a:schemeClr val="accent3"/>
              </a:buClr>
              <a:defRPr/>
            </a:pPr>
            <a:r>
              <a:rPr lang="en-US" sz="2400" dirty="0">
                <a:latin typeface="Arial Nova Cond" panose="020B0506020202020204" pitchFamily="34" charset="0"/>
                <a:cs typeface="Arial" charset="0"/>
              </a:rPr>
              <a:t>2006 </a:t>
            </a:r>
            <a:r>
              <a:rPr lang="en-US" sz="2400" dirty="0" err="1">
                <a:latin typeface="Arial Nova Cond" panose="020B0506020202020204" pitchFamily="34" charset="0"/>
                <a:cs typeface="Arial" charset="0"/>
              </a:rPr>
              <a:t>Sert</a:t>
            </a:r>
            <a:r>
              <a:rPr lang="en-US" sz="2400" dirty="0">
                <a:latin typeface="Arial Nova Cond" panose="020B0506020202020204" pitchFamily="34" charset="0"/>
                <a:cs typeface="Arial" charset="0"/>
              </a:rPr>
              <a:t> </a:t>
            </a:r>
            <a:r>
              <a:rPr lang="tr-TR" sz="2400" dirty="0">
                <a:latin typeface="Arial Nova Cond" panose="020B0506020202020204" pitchFamily="34" charset="0"/>
                <a:cs typeface="Arial" charset="0"/>
              </a:rPr>
              <a:t> </a:t>
            </a:r>
            <a:r>
              <a:rPr lang="en-US" sz="2400" dirty="0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</a:rPr>
              <a:t>ilk </a:t>
            </a:r>
            <a:r>
              <a:rPr lang="en-US" sz="2400" dirty="0" err="1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</a:rPr>
              <a:t>robotik</a:t>
            </a:r>
            <a:r>
              <a:rPr lang="en-US" sz="2400" dirty="0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</a:rPr>
              <a:t> </a:t>
            </a:r>
            <a:r>
              <a:rPr lang="en-US" sz="2400" dirty="0" err="1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</a:rPr>
              <a:t>radikal</a:t>
            </a:r>
            <a:r>
              <a:rPr lang="en-US" sz="2400" dirty="0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</a:rPr>
              <a:t> </a:t>
            </a:r>
            <a:r>
              <a:rPr lang="en-US" sz="2400" dirty="0" err="1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</a:rPr>
              <a:t>histerektomi</a:t>
            </a:r>
            <a:r>
              <a:rPr lang="tr-TR" sz="2400" dirty="0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</a:rPr>
              <a:t> </a:t>
            </a:r>
            <a:r>
              <a:rPr lang="en-US" sz="2400" dirty="0" err="1">
                <a:latin typeface="Arial Nova Cond" panose="020B0506020202020204" pitchFamily="34" charset="0"/>
                <a:cs typeface="Arial" charset="0"/>
              </a:rPr>
              <a:t>ve</a:t>
            </a:r>
            <a:r>
              <a:rPr lang="en-US" sz="2400" dirty="0">
                <a:latin typeface="Arial Nova Cond" panose="020B0506020202020204" pitchFamily="34" charset="0"/>
                <a:cs typeface="Arial" charset="0"/>
              </a:rPr>
              <a:t> </a:t>
            </a:r>
            <a:r>
              <a:rPr lang="en-US" sz="2400" dirty="0" err="1">
                <a:latin typeface="Arial Nova Cond" panose="020B0506020202020204" pitchFamily="34" charset="0"/>
                <a:cs typeface="Arial" charset="0"/>
              </a:rPr>
              <a:t>pelvik</a:t>
            </a:r>
            <a:r>
              <a:rPr lang="en-US" sz="2400" dirty="0">
                <a:latin typeface="Arial Nova Cond" panose="020B0506020202020204" pitchFamily="34" charset="0"/>
                <a:cs typeface="Arial" charset="0"/>
              </a:rPr>
              <a:t> </a:t>
            </a:r>
            <a:endParaRPr lang="tr-TR" sz="2400" dirty="0">
              <a:latin typeface="Arial Nova Cond" panose="020B0506020202020204" pitchFamily="34" charset="0"/>
              <a:cs typeface="Arial" charset="0"/>
            </a:endParaRPr>
          </a:p>
          <a:p>
            <a:pPr>
              <a:buClr>
                <a:schemeClr val="accent3"/>
              </a:buClr>
              <a:defRPr/>
            </a:pPr>
            <a:r>
              <a:rPr lang="tr-TR" sz="2400" dirty="0">
                <a:latin typeface="Arial Nova Cond" panose="020B0506020202020204" pitchFamily="34" charset="0"/>
                <a:cs typeface="Arial" charset="0"/>
              </a:rPr>
              <a:t>          </a:t>
            </a:r>
            <a:r>
              <a:rPr lang="en-US" sz="2400" dirty="0" err="1">
                <a:latin typeface="Arial Nova Cond" panose="020B0506020202020204" pitchFamily="34" charset="0"/>
                <a:cs typeface="Arial" charset="0"/>
              </a:rPr>
              <a:t>lenfadenektomi</a:t>
            </a:r>
            <a:r>
              <a:rPr lang="en-US" sz="2400" dirty="0">
                <a:latin typeface="Arial Nova Cond" panose="020B0506020202020204" pitchFamily="34" charset="0"/>
                <a:cs typeface="Arial" charset="0"/>
              </a:rPr>
              <a:t> </a:t>
            </a:r>
            <a:r>
              <a:rPr lang="tr-TR" sz="2400" dirty="0">
                <a:latin typeface="Arial Nova Cond" panose="020B0506020202020204" pitchFamily="34" charset="0"/>
                <a:cs typeface="Arial" charset="0"/>
              </a:rPr>
              <a:t>vakasını</a:t>
            </a:r>
            <a:r>
              <a:rPr lang="en-US" sz="2400" dirty="0">
                <a:latin typeface="Arial Nova Cond" panose="020B0506020202020204" pitchFamily="34" charset="0"/>
                <a:cs typeface="Arial" charset="0"/>
              </a:rPr>
              <a:t> y</a:t>
            </a:r>
            <a:r>
              <a:rPr lang="tr-TR" sz="2400" dirty="0" err="1">
                <a:latin typeface="Arial Nova Cond" panose="020B0506020202020204" pitchFamily="34" charset="0"/>
                <a:cs typeface="Arial" charset="0"/>
              </a:rPr>
              <a:t>ayınladı</a:t>
            </a:r>
            <a:endParaRPr lang="tr-TR" sz="2400" dirty="0">
              <a:latin typeface="Arial Nova Cond" panose="020B0506020202020204" pitchFamily="34" charset="0"/>
              <a:cs typeface="Arial" charset="0"/>
            </a:endParaRPr>
          </a:p>
          <a:p>
            <a:pPr>
              <a:buNone/>
              <a:defRPr/>
            </a:pPr>
            <a:endParaRPr lang="tr-TR" altLang="en-US" sz="2400" dirty="0">
              <a:latin typeface="Arial Nova Cond" panose="020B0506020202020204" pitchFamily="34" charset="0"/>
              <a:cs typeface="Arial" charset="0"/>
              <a:sym typeface="Wingdings" pitchFamily="2" charset="2"/>
            </a:endParaRPr>
          </a:p>
          <a:p>
            <a:pPr>
              <a:defRPr/>
            </a:pPr>
            <a:r>
              <a:rPr lang="tr-TR" altLang="en-US" sz="2400" dirty="0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2008 </a:t>
            </a:r>
            <a:r>
              <a:rPr lang="tr-TR" altLang="en-US" sz="2400" dirty="0" err="1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Persson</a:t>
            </a:r>
            <a:r>
              <a:rPr lang="tr-TR" altLang="en-US" sz="2400" dirty="0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  </a:t>
            </a:r>
            <a:r>
              <a:rPr lang="tr-TR" altLang="en-US" sz="2400" dirty="0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ilk robotik radikal </a:t>
            </a:r>
            <a:r>
              <a:rPr lang="tr-TR" altLang="en-US" sz="2400" dirty="0" err="1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trakelektomi</a:t>
            </a:r>
            <a:endParaRPr lang="tr-TR" altLang="en-US" sz="2400" dirty="0">
              <a:highlight>
                <a:srgbClr val="FFFF00"/>
              </a:highlight>
              <a:latin typeface="Arial Nova Cond" panose="020B0506020202020204" pitchFamily="34" charset="0"/>
              <a:cs typeface="Arial" charset="0"/>
              <a:sym typeface="Wingdings" pitchFamily="2" charset="2"/>
            </a:endParaRPr>
          </a:p>
          <a:p>
            <a:pPr>
              <a:defRPr/>
            </a:pPr>
            <a:endParaRPr lang="tr-TR" altLang="en-US" sz="2400" dirty="0">
              <a:latin typeface="Arial Nova Cond" panose="020B0506020202020204" pitchFamily="34" charset="0"/>
              <a:cs typeface="Arial" charset="0"/>
              <a:sym typeface="Wingdings" pitchFamily="2" charset="2"/>
            </a:endParaRPr>
          </a:p>
          <a:p>
            <a:pPr>
              <a:defRPr/>
            </a:pPr>
            <a:r>
              <a:rPr lang="tr-TR" altLang="en-US" sz="2400" dirty="0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2008 </a:t>
            </a:r>
            <a:r>
              <a:rPr lang="tr-TR" altLang="en-US" sz="2400" dirty="0" err="1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Vergote</a:t>
            </a:r>
            <a:r>
              <a:rPr lang="tr-TR" altLang="en-US" sz="2400" dirty="0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  ilk </a:t>
            </a:r>
            <a:r>
              <a:rPr lang="tr-TR" altLang="en-US" sz="2400" dirty="0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robotik </a:t>
            </a:r>
            <a:r>
              <a:rPr lang="tr-TR" altLang="en-US" sz="2400" dirty="0" err="1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extraperitoneal</a:t>
            </a:r>
            <a:r>
              <a:rPr lang="tr-TR" altLang="en-US" sz="2400" dirty="0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 </a:t>
            </a:r>
            <a:r>
              <a:rPr lang="tr-TR" altLang="en-US" sz="2400" dirty="0" err="1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paraaortik</a:t>
            </a:r>
            <a:r>
              <a:rPr lang="tr-TR" altLang="en-US" sz="2400" dirty="0">
                <a:highlight>
                  <a:srgbClr val="FFFF00"/>
                </a:highlight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 </a:t>
            </a:r>
            <a:r>
              <a:rPr lang="tr-TR" altLang="en-US" sz="2400" dirty="0">
                <a:latin typeface="Arial Nova Cond" panose="020B0506020202020204" pitchFamily="34" charset="0"/>
                <a:cs typeface="Arial" charset="0"/>
                <a:sym typeface="Wingdings" pitchFamily="2" charset="2"/>
              </a:rPr>
              <a:t>LND</a:t>
            </a:r>
          </a:p>
          <a:p>
            <a:endParaRPr lang="tr-TR" dirty="0"/>
          </a:p>
        </p:txBody>
      </p:sp>
      <p:sp>
        <p:nvSpPr>
          <p:cNvPr id="4" name="Başlık 1">
            <a:extLst>
              <a:ext uri="{FF2B5EF4-FFF2-40B4-BE49-F238E27FC236}">
                <a16:creationId xmlns:a16="http://schemas.microsoft.com/office/drawing/2014/main" id="{66DACAD6-7EAC-47CF-B715-F2225086D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2" y="136952"/>
            <a:ext cx="9127368" cy="1143000"/>
          </a:xfrm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tr-TR" altLang="en-US" dirty="0"/>
              <a:t> Minimal </a:t>
            </a:r>
            <a:r>
              <a:rPr lang="tr-TR" altLang="en-US" dirty="0" err="1"/>
              <a:t>İnvazif</a:t>
            </a:r>
            <a:r>
              <a:rPr lang="tr-TR" altLang="en-US" dirty="0"/>
              <a:t> Cerrahi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241646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B3261CCA-424F-40FE-A0E4-7CC41204D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068" y="3284984"/>
            <a:ext cx="8273380" cy="3308944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B5ED4B6B-08E0-4921-AC69-11A157522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35" y="255415"/>
            <a:ext cx="4861970" cy="12168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77657157-ADD9-4A03-8964-B8F7900FF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6389" y="455477"/>
            <a:ext cx="3625876" cy="81675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02C58312-C3B7-49C3-9C72-2D65CF32ED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4328" y="1384525"/>
            <a:ext cx="1483313" cy="404113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EF259327-2408-4982-97EF-68CCEA5B6A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069" y="1586676"/>
            <a:ext cx="8273380" cy="169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4114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8DDAEDB3-4876-4E81-8271-6B03900E3E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8" y="1412776"/>
            <a:ext cx="8484420" cy="4968552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434FE9F8-82C9-465F-B89F-35308D6E8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35" y="255415"/>
            <a:ext cx="4861970" cy="1216875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18FB7061-3E40-4C22-BFCB-2F3924C11D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6389" y="455477"/>
            <a:ext cx="3625876" cy="81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518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>
            <a:extLst>
              <a:ext uri="{FF2B5EF4-FFF2-40B4-BE49-F238E27FC236}">
                <a16:creationId xmlns:a16="http://schemas.microsoft.com/office/drawing/2014/main" id="{0C75B56E-F573-474B-A759-E985A2506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773238"/>
            <a:ext cx="8928100" cy="495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2">
            <a:extLst>
              <a:ext uri="{FF2B5EF4-FFF2-40B4-BE49-F238E27FC236}">
                <a16:creationId xmlns:a16="http://schemas.microsoft.com/office/drawing/2014/main" id="{C3194072-C48E-40FE-AB92-B39374852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Dikdörtgen">
            <a:extLst>
              <a:ext uri="{FF2B5EF4-FFF2-40B4-BE49-F238E27FC236}">
                <a16:creationId xmlns:a16="http://schemas.microsoft.com/office/drawing/2014/main" id="{B96E442B-E54F-406F-A0E8-75973690B953}"/>
              </a:ext>
            </a:extLst>
          </p:cNvPr>
          <p:cNvSpPr/>
          <p:nvPr/>
        </p:nvSpPr>
        <p:spPr>
          <a:xfrm>
            <a:off x="3995738" y="3500438"/>
            <a:ext cx="4824412" cy="2889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5" name="4 Dikdörtgen">
            <a:extLst>
              <a:ext uri="{FF2B5EF4-FFF2-40B4-BE49-F238E27FC236}">
                <a16:creationId xmlns:a16="http://schemas.microsoft.com/office/drawing/2014/main" id="{CEB85C90-1553-4D2A-B438-06790A66F8B8}"/>
              </a:ext>
            </a:extLst>
          </p:cNvPr>
          <p:cNvSpPr/>
          <p:nvPr/>
        </p:nvSpPr>
        <p:spPr>
          <a:xfrm>
            <a:off x="3995738" y="4545013"/>
            <a:ext cx="4824412" cy="3603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76150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58888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tr-TR" altLang="tr-TR" dirty="0" err="1"/>
              <a:t>Endometrium</a:t>
            </a:r>
            <a:r>
              <a:rPr lang="tr-TR" altLang="tr-TR" dirty="0"/>
              <a:t> </a:t>
            </a:r>
            <a:r>
              <a:rPr lang="tr-TR" altLang="tr-TR" dirty="0" err="1"/>
              <a:t>Ca</a:t>
            </a:r>
            <a:r>
              <a:rPr lang="tr-TR" altLang="tr-TR" dirty="0"/>
              <a:t> /</a:t>
            </a:r>
            <a:r>
              <a:rPr lang="tr-TR" altLang="tr-TR" dirty="0" err="1"/>
              <a:t>Paraaortik</a:t>
            </a:r>
            <a:r>
              <a:rPr lang="tr-TR" altLang="tr-TR" dirty="0"/>
              <a:t> lenf </a:t>
            </a:r>
            <a:r>
              <a:rPr lang="tr-TR" altLang="tr-TR" dirty="0" err="1"/>
              <a:t>adenektomi</a:t>
            </a:r>
            <a:endParaRPr lang="tr-TR" alt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BF0BEBB7-296E-4EA0-8326-2A3D8FCAA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690"/>
            <a:ext cx="9144000" cy="665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87265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29DD3FAC-A7E4-4F53-BEF6-CF659AE2FB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8504326" cy="1411766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0F346D9A-7F89-4AB8-A394-739DFC4A88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646" y="2204864"/>
            <a:ext cx="3809356" cy="4176464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3383C60E-DF40-4C7D-8B1A-5413358424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998" y="1772816"/>
            <a:ext cx="4920649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32797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4B2C9C72-F5A7-4876-AE64-0EB4BCAC0B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359" y="-30480"/>
            <a:ext cx="9155359" cy="1556792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12A831DE-3AC3-45FF-8369-6B314CB090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2132856"/>
            <a:ext cx="4577950" cy="4104456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5DCE64FD-23F2-47FF-982E-DA5D27FE93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1844824"/>
            <a:ext cx="4197226" cy="4392488"/>
          </a:xfrm>
          <a:prstGeom prst="rect">
            <a:avLst/>
          </a:prstGeom>
        </p:spPr>
      </p:pic>
      <p:sp>
        <p:nvSpPr>
          <p:cNvPr id="2" name="Dikdörtgen 1">
            <a:extLst>
              <a:ext uri="{FF2B5EF4-FFF2-40B4-BE49-F238E27FC236}">
                <a16:creationId xmlns:a16="http://schemas.microsoft.com/office/drawing/2014/main" id="{8A68C0FC-ACB9-4814-BDCC-83605FA4623C}"/>
              </a:ext>
            </a:extLst>
          </p:cNvPr>
          <p:cNvSpPr/>
          <p:nvPr/>
        </p:nvSpPr>
        <p:spPr>
          <a:xfrm>
            <a:off x="4566320" y="4869160"/>
            <a:ext cx="4176464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07904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800" y="188640"/>
            <a:ext cx="2356200" cy="111666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88640"/>
            <a:ext cx="6140183" cy="128603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1772816"/>
            <a:ext cx="8136904" cy="4896544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971600" y="2420888"/>
            <a:ext cx="93610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971600" y="4077072"/>
            <a:ext cx="93610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791472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56" y="620688"/>
            <a:ext cx="8450463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5706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solidFill>
            <a:srgbClr val="FFC000"/>
          </a:solidFill>
        </p:spPr>
        <p:txBody>
          <a:bodyPr/>
          <a:lstStyle/>
          <a:p>
            <a:pPr>
              <a:defRPr/>
            </a:pPr>
            <a:r>
              <a:rPr lang="tr-TR" altLang="en-US" dirty="0"/>
              <a:t>Robotik Cerrahi </a:t>
            </a:r>
            <a:r>
              <a:rPr lang="tr-TR" altLang="en-US" dirty="0" err="1"/>
              <a:t>limitasyonları</a:t>
            </a:r>
            <a:endParaRPr lang="en-US" alt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475656" y="1772816"/>
            <a:ext cx="5976664" cy="4392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tr-TR" altLang="en-US" b="1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altLang="en-US" sz="2400" b="1" dirty="0"/>
              <a:t>Şiddetli </a:t>
            </a:r>
            <a:r>
              <a:rPr lang="tr-TR" altLang="en-US" sz="2400" b="1" dirty="0" err="1"/>
              <a:t>kardiopulmoner</a:t>
            </a:r>
            <a:r>
              <a:rPr lang="tr-TR" altLang="en-US" sz="2400" b="1" dirty="0"/>
              <a:t> hastalık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tr-TR" altLang="en-US" sz="2000" b="1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altLang="en-US" sz="2400" b="1" dirty="0" err="1"/>
              <a:t>Morbid</a:t>
            </a:r>
            <a:r>
              <a:rPr lang="tr-TR" altLang="en-US" sz="2400" b="1" dirty="0"/>
              <a:t> </a:t>
            </a:r>
            <a:r>
              <a:rPr lang="tr-TR" altLang="en-US" sz="2400" b="1" dirty="0" err="1"/>
              <a:t>Obesite</a:t>
            </a:r>
            <a:r>
              <a:rPr lang="tr-TR" altLang="en-US" sz="2400" b="1" dirty="0"/>
              <a:t>?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tr-TR" altLang="en-US" sz="2000" b="1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altLang="en-US" sz="2400" b="1" dirty="0"/>
              <a:t>&gt; 12w </a:t>
            </a:r>
            <a:r>
              <a:rPr lang="tr-TR" altLang="en-US" sz="2400" b="1" dirty="0" err="1"/>
              <a:t>Uterus</a:t>
            </a:r>
            <a:r>
              <a:rPr lang="tr-TR" altLang="en-US" sz="2400" b="1" dirty="0"/>
              <a:t> ( </a:t>
            </a:r>
            <a:r>
              <a:rPr lang="tr-TR" altLang="en-US" sz="2400" b="1" dirty="0" err="1"/>
              <a:t>tumor</a:t>
            </a:r>
            <a:r>
              <a:rPr lang="tr-TR" altLang="en-US" sz="2400" b="1" dirty="0"/>
              <a:t> </a:t>
            </a:r>
            <a:r>
              <a:rPr lang="tr-TR" altLang="en-US" sz="2400" b="1" dirty="0" err="1"/>
              <a:t>spillage</a:t>
            </a:r>
            <a:r>
              <a:rPr lang="tr-TR" altLang="en-US" sz="2400" b="1" dirty="0"/>
              <a:t> riski)</a:t>
            </a:r>
          </a:p>
          <a:p>
            <a:pPr marL="0" indent="0">
              <a:buClr>
                <a:srgbClr val="FF0000"/>
              </a:buClr>
              <a:buNone/>
            </a:pPr>
            <a:endParaRPr lang="tr-TR" altLang="en-US" sz="2000" b="1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altLang="en-US" sz="2400" b="1" dirty="0"/>
              <a:t>Yoğun </a:t>
            </a:r>
            <a:r>
              <a:rPr lang="tr-TR" altLang="en-US" sz="2400" b="1" dirty="0" err="1"/>
              <a:t>intraabdominal</a:t>
            </a:r>
            <a:r>
              <a:rPr lang="tr-TR" altLang="en-US" sz="2400" b="1" dirty="0"/>
              <a:t> adezyon?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tr-TR" altLang="en-US" sz="2000" b="1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altLang="en-US" sz="4000" b="1" dirty="0">
                <a:highlight>
                  <a:srgbClr val="FFFF00"/>
                </a:highlight>
              </a:rPr>
              <a:t>MALİYET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tr-TR" altLang="en-US" sz="2000" b="1" dirty="0"/>
          </a:p>
          <a:p>
            <a:pPr marL="0" indent="0">
              <a:buClr>
                <a:srgbClr val="FF0000"/>
              </a:buClr>
              <a:buNone/>
            </a:pPr>
            <a:endParaRPr lang="tr-TR" altLang="en-US" sz="4800" b="1" dirty="0">
              <a:highlight>
                <a:srgbClr val="FFFF00"/>
              </a:highlight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tr-T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7566373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31750"/>
            <a:ext cx="91249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59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50" y="703262"/>
            <a:ext cx="1835150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0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703262"/>
            <a:ext cx="124142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Resi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396545"/>
            <a:ext cx="9131300" cy="546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2575034" y="6381328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tr-TR" dirty="0">
                <a:solidFill>
                  <a:srgbClr val="FF0000"/>
                </a:solidFill>
              </a:rPr>
              <a:t>Laparoscopy $10.128</a:t>
            </a:r>
            <a:r>
              <a:rPr lang="tr-TR" altLang="tr-TR" dirty="0">
                <a:solidFill>
                  <a:srgbClr val="FF0000"/>
                </a:solidFill>
              </a:rPr>
              <a:t>  </a:t>
            </a:r>
            <a:r>
              <a:rPr lang="en-US" altLang="tr-TR" dirty="0">
                <a:solidFill>
                  <a:srgbClr val="FF0000"/>
                </a:solidFill>
              </a:rPr>
              <a:t>Robotic  $11.476</a:t>
            </a:r>
            <a:r>
              <a:rPr lang="tr-TR" altLang="tr-TR" dirty="0">
                <a:solidFill>
                  <a:srgbClr val="FF0000"/>
                </a:solidFill>
              </a:rPr>
              <a:t>    </a:t>
            </a:r>
            <a:r>
              <a:rPr lang="en-US" altLang="tr-TR" dirty="0">
                <a:solidFill>
                  <a:srgbClr val="FF0000"/>
                </a:solidFill>
              </a:rPr>
              <a:t>Open $12.847</a:t>
            </a:r>
          </a:p>
        </p:txBody>
      </p:sp>
      <p:sp>
        <p:nvSpPr>
          <p:cNvPr id="2" name="Dikdörtgen 1"/>
          <p:cNvSpPr/>
          <p:nvPr/>
        </p:nvSpPr>
        <p:spPr>
          <a:xfrm>
            <a:off x="539552" y="4653136"/>
            <a:ext cx="727280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935258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result for kurt semm">
            <a:extLst>
              <a:ext uri="{FF2B5EF4-FFF2-40B4-BE49-F238E27FC236}">
                <a16:creationId xmlns:a16="http://schemas.microsoft.com/office/drawing/2014/main" id="{89C8AF0D-F13F-4D1C-B06F-772318A57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35776"/>
            <a:ext cx="6948265" cy="39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kurt semm">
            <a:extLst>
              <a:ext uri="{FF2B5EF4-FFF2-40B4-BE49-F238E27FC236}">
                <a16:creationId xmlns:a16="http://schemas.microsoft.com/office/drawing/2014/main" id="{F65918D9-A2B9-4A5E-BA84-D00ACF4CD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59917" cy="303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71954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43" name="Picture 7" descr="ANd9GcSnrpbvvcQZbKiGhMeGfJ_Yw37CLMofJD7oPm8b65zamb6gFt1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-12700"/>
            <a:ext cx="1735137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44" name="Picture 5" descr="ANd9GcQ1UI3LBD2LD6yfdQAJF0D3hyHGuPbjDjKUYT_8nZPv-gshAsk-K8n9nIW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25" y="-20320"/>
            <a:ext cx="2106613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46" name="Picture 11" descr="ANd9GcRlM3Soij8KCTwS0BgEQg2IX0smRaUvdzWUjYvYdyXFvCOI80h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3" y="20638"/>
            <a:ext cx="18192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47" name="Picture 9" descr="ANd9GcRzZqPkGWlvvnOFAyHMqTyYscSIPD3-nC8oZeaLpa8kbOA7KDDj3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-12700"/>
            <a:ext cx="1981200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Group 6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3038" y="1685377"/>
          <a:ext cx="4038600" cy="5159108"/>
        </p:xfrm>
        <a:graphic>
          <a:graphicData uri="http://schemas.openxmlformats.org/drawingml/2006/table">
            <a:tbl>
              <a:tblPr/>
              <a:tblGrid>
                <a:gridCol w="201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9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Monopolar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scissor</a:t>
                      </a: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5000$/10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Bipolar Maryland Forceps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4000$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5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Bipolar Fenestrated forceps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4000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Prograsper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3500$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2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Suture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cut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needle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driver</a:t>
                      </a: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3800$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5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Rob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enst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arm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drape</a:t>
                      </a: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70$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5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Rob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camera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arm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drape</a:t>
                      </a: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50$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5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Rob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camera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drape</a:t>
                      </a: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40$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9" name="Group 64"/>
          <p:cNvGraphicFramePr>
            <a:graphicFrameLocks noGrp="1"/>
          </p:cNvGraphicFramePr>
          <p:nvPr>
            <p:ph sz="quarter" idx="2"/>
            <p:extLst/>
          </p:nvPr>
        </p:nvGraphicFramePr>
        <p:xfrm>
          <a:off x="4355976" y="1686845"/>
          <a:ext cx="4752528" cy="5157639"/>
        </p:xfrm>
        <a:graphic>
          <a:graphicData uri="http://schemas.openxmlformats.org/drawingml/2006/table">
            <a:tbl>
              <a:tblPr/>
              <a:tblGrid>
                <a:gridCol w="2376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7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Robotic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enstr</a:t>
                      </a: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COST </a:t>
                      </a: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 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6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3-4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arm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drape</a:t>
                      </a: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230-300</a:t>
                      </a: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54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</a:t>
                      </a:r>
                      <a:r>
                        <a:rPr kumimoji="0" lang="tr-TR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robotic</a:t>
                      </a: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enstr</a:t>
                      </a: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Scis+prograsp</a:t>
                      </a: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500  + 350 + 230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═ 1080</a:t>
                      </a: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54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robotik </a:t>
                      </a:r>
                      <a:r>
                        <a:rPr kumimoji="0" lang="tr-TR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enstr</a:t>
                      </a: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Scis+bipol+N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holder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500+400+380 +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═ 1610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5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robotik </a:t>
                      </a:r>
                      <a:r>
                        <a:rPr kumimoji="0" lang="tr-TR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enstr</a:t>
                      </a: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Scis+bipol+prgrasp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+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needle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hold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500 + 400 + 350 +380 + 300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═ 1930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7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</a:t>
                      </a:r>
                      <a:r>
                        <a:rPr kumimoji="0" lang="tr-TR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robotic</a:t>
                      </a: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enstr</a:t>
                      </a: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Scis+bipol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prgrasp+needle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tr-TR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hold</a:t>
                      </a: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r-T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33195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7505" y="332656"/>
            <a:ext cx="6294092" cy="860674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en-US" sz="1800" b="1" dirty="0"/>
              <a:t>Patient Perceptions of Open, Laparoscopic, and Robotic</a:t>
            </a:r>
            <a:br>
              <a:rPr lang="en-US" sz="1800" b="1" dirty="0"/>
            </a:br>
            <a:r>
              <a:rPr lang="tr-TR" sz="1800" b="1" dirty="0" err="1"/>
              <a:t>Gynecological</a:t>
            </a:r>
            <a:r>
              <a:rPr lang="tr-TR" sz="1800" b="1" dirty="0"/>
              <a:t> </a:t>
            </a:r>
            <a:r>
              <a:rPr lang="tr-TR" sz="1800" b="1" dirty="0" err="1"/>
              <a:t>Surgeries</a:t>
            </a:r>
            <a:endParaRPr lang="tr-TR" sz="1800" dirty="0"/>
          </a:p>
        </p:txBody>
      </p:sp>
      <p:sp>
        <p:nvSpPr>
          <p:cNvPr id="6" name="Dikdörtgen 5"/>
          <p:cNvSpPr/>
          <p:nvPr/>
        </p:nvSpPr>
        <p:spPr>
          <a:xfrm>
            <a:off x="111841" y="1772816"/>
            <a:ext cx="874846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It"/>
              </a:rPr>
              <a:t>Objective</a:t>
            </a:r>
            <a:r>
              <a: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. To investigate patient knowledge and attitudes toward surgical approaches in gynecology. </a:t>
            </a:r>
            <a:r>
              <a:rPr lang="en-US" sz="1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It"/>
              </a:rPr>
              <a:t>Design</a:t>
            </a:r>
            <a:r>
              <a: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. An anonymous</a:t>
            </a:r>
            <a:r>
              <a:rPr lang="tr-T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 </a:t>
            </a:r>
            <a:r>
              <a: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Institutional Review Board (IRB) approved questionnaire survey. </a:t>
            </a:r>
            <a:r>
              <a:rPr lang="en-US" sz="1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It"/>
              </a:rPr>
              <a:t>Patients/Setting</a:t>
            </a:r>
            <a:r>
              <a: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. A total of 219 women seeking obstetrical and</a:t>
            </a:r>
            <a:r>
              <a:rPr lang="tr-T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 </a:t>
            </a:r>
            <a:r>
              <a: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gynecological care in two offices affiliated with an academic medical center. </a:t>
            </a:r>
            <a:endParaRPr lang="tr-TR" sz="1600" b="1" dirty="0">
              <a:solidFill>
                <a:schemeClr val="tx1">
                  <a:lumMod val="50000"/>
                  <a:lumOff val="50000"/>
                </a:schemeClr>
              </a:solidFill>
              <a:latin typeface="MinionPro-Regular"/>
            </a:endParaRPr>
          </a:p>
          <a:p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It"/>
              </a:rPr>
              <a:t>Results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. </a:t>
            </a:r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FFFF00"/>
                </a:highlight>
                <a:latin typeface="MinionPro-It"/>
              </a:rPr>
              <a:t>Thirty-four percent of the participants did</a:t>
            </a:r>
            <a:r>
              <a:rPr lang="tr-TR" sz="2000" b="1" i="1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FFFF00"/>
                </a:highlight>
                <a:latin typeface="MinionPro-It"/>
              </a:rPr>
              <a:t> </a:t>
            </a:r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FFFF00"/>
                </a:highlight>
                <a:latin typeface="MinionPro-It"/>
              </a:rPr>
              <a:t>not understand the difference between open and laparoscopic surgeries. </a:t>
            </a:r>
            <a:endParaRPr lang="tr-TR" sz="2000" b="1" i="1" dirty="0">
              <a:solidFill>
                <a:schemeClr val="tx1">
                  <a:lumMod val="50000"/>
                  <a:lumOff val="50000"/>
                </a:schemeClr>
              </a:solidFill>
              <a:highlight>
                <a:srgbClr val="FFFF00"/>
              </a:highlight>
              <a:latin typeface="MinionPro-It"/>
            </a:endParaRPr>
          </a:p>
          <a:p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56% of the participants knew that laparoscopy is a better</a:t>
            </a:r>
            <a:r>
              <a:rPr lang="tr-T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 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surgical approach for patients than open abdominal surgeries, while 37% thought that laparoscopy requires the surgeon to have a</a:t>
            </a:r>
            <a:r>
              <a:rPr lang="tr-T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 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higher technical skill.</a:t>
            </a:r>
            <a:endParaRPr lang="tr-TR" sz="2000" b="1" dirty="0">
              <a:solidFill>
                <a:schemeClr val="tx1">
                  <a:lumMod val="50000"/>
                  <a:lumOff val="50000"/>
                </a:schemeClr>
              </a:solidFill>
              <a:latin typeface="MinionPro-Regular"/>
            </a:endParaRPr>
          </a:p>
          <a:p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MinionPro-Regular"/>
              </a:rPr>
              <a:t>46%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 of the participants do </a:t>
            </a:r>
            <a:r>
              <a:rPr lang="en-US" sz="2000" b="1" dirty="0">
                <a:solidFill>
                  <a:srgbClr val="FFC000"/>
                </a:solidFill>
                <a:latin typeface="MinionPro-Regular"/>
              </a:rPr>
              <a:t>not understand 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the difference between </a:t>
            </a:r>
            <a:r>
              <a:rPr lang="en-US" sz="2000" b="1" dirty="0">
                <a:solidFill>
                  <a:schemeClr val="accent4"/>
                </a:solidFill>
                <a:latin typeface="MinionPro-Regular"/>
              </a:rPr>
              <a:t>laparoscopic and robotic 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nionPro-Regular"/>
              </a:rPr>
              <a:t>procedures. </a:t>
            </a:r>
            <a:r>
              <a:rPr lang="en-US" sz="2000" b="1" dirty="0">
                <a:solidFill>
                  <a:srgbClr val="FF0000"/>
                </a:solidFill>
                <a:latin typeface="MinionPro-Regular"/>
              </a:rPr>
              <a:t>67.5%</a:t>
            </a:r>
            <a:r>
              <a:rPr lang="tr-TR" sz="2000" b="1" dirty="0">
                <a:solidFill>
                  <a:srgbClr val="FF0000"/>
                </a:solidFill>
                <a:latin typeface="MinionPro-Regular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MinionPro-Regular"/>
              </a:rPr>
              <a:t>of the participants did not know that the surgeon moves the robot’s arms to perform the surgery. </a:t>
            </a:r>
            <a:endParaRPr lang="tr-TR" sz="2000" b="1" dirty="0">
              <a:solidFill>
                <a:srgbClr val="FF0000"/>
              </a:solidFill>
              <a:latin typeface="MinionPro-Regular"/>
            </a:endParaRPr>
          </a:p>
          <a:p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FFFF00"/>
                </a:highlight>
                <a:latin typeface="MinionPro-Regular"/>
              </a:rPr>
              <a:t>Higher educational level and/or</a:t>
            </a:r>
            <a:r>
              <a:rPr lang="tr-TR" sz="2000" b="1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FFFF00"/>
                </a:highlight>
                <a:latin typeface="MinionPro-Regular"/>
              </a:rPr>
              <a:t> 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FFFF00"/>
                </a:highlight>
                <a:latin typeface="MinionPro-Regular"/>
              </a:rPr>
              <a:t>history of previous abdominal surgeries were associated with the highest rates of answering all the questions correctly (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FFFF00"/>
                </a:highlight>
                <a:latin typeface="MinionMath-Regular"/>
              </a:rPr>
              <a:t>𝑝 &lt; 0.05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FFFF00"/>
                </a:highlight>
                <a:latin typeface="MinionPro-Regular"/>
              </a:rPr>
              <a:t>),</a:t>
            </a:r>
            <a:r>
              <a:rPr lang="tr-TR" sz="2000" b="1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FFFF00"/>
                </a:highlight>
                <a:latin typeface="MinionPro-Regular"/>
              </a:rPr>
              <a:t> 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FFFF00"/>
                </a:highlight>
                <a:latin typeface="MinionPro-Regular"/>
              </a:rPr>
              <a:t>after controlling for age and race. </a:t>
            </a:r>
            <a:endParaRPr lang="tr-TR" sz="2000" b="1" dirty="0">
              <a:solidFill>
                <a:schemeClr val="tx1">
                  <a:lumMod val="50000"/>
                  <a:lumOff val="50000"/>
                </a:schemeClr>
              </a:solidFill>
              <a:highlight>
                <a:srgbClr val="FFFF00"/>
              </a:highlight>
              <a:latin typeface="MinionPro-Regular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803" y="297498"/>
            <a:ext cx="2598350" cy="8901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268760"/>
            <a:ext cx="8490151" cy="50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136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lated image">
            <a:extLst>
              <a:ext uri="{FF2B5EF4-FFF2-40B4-BE49-F238E27FC236}">
                <a16:creationId xmlns:a16="http://schemas.microsoft.com/office/drawing/2014/main" id="{37286A51-54CC-4F56-9EDF-2B8F41CB6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269009"/>
            <a:ext cx="2489461" cy="333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A8992499-C75F-4A29-AB1D-07D84FD03D74}"/>
              </a:ext>
            </a:extLst>
          </p:cNvPr>
          <p:cNvSpPr/>
          <p:nvPr/>
        </p:nvSpPr>
        <p:spPr>
          <a:xfrm>
            <a:off x="437692" y="247576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first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surgeon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perform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laparoscopic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cholecystectomy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met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similar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fate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German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surgeon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Erich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Muhe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used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his “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galloscope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,” a 3-cm, 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direct-vision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laparoscope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of his 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own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design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remove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tr-TR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gallbladder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presented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his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work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at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1986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Congress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of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German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Surgical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Society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He,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too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suffered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skepticism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criticism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was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ultimately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censored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by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tr-TR" sz="24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courts</a:t>
            </a:r>
            <a:r>
              <a:rPr lang="tr-T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tr-TR" sz="2400" dirty="0"/>
          </a:p>
        </p:txBody>
      </p:sp>
      <p:pic>
        <p:nvPicPr>
          <p:cNvPr id="4100" name="Picture 4" descr="Related image">
            <a:extLst>
              <a:ext uri="{FF2B5EF4-FFF2-40B4-BE49-F238E27FC236}">
                <a16:creationId xmlns:a16="http://schemas.microsoft.com/office/drawing/2014/main" id="{D79C84B0-2509-48E3-9470-6B5D44999B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610" y="3276258"/>
            <a:ext cx="4038600" cy="33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8380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:a16="http://schemas.microsoft.com/office/drawing/2014/main" id="{1389B6E3-3CF4-4E2E-B047-497CCFBD3BFF}"/>
              </a:ext>
            </a:extLst>
          </p:cNvPr>
          <p:cNvSpPr/>
          <p:nvPr/>
        </p:nvSpPr>
        <p:spPr>
          <a:xfrm>
            <a:off x="755576" y="692696"/>
            <a:ext cx="7759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Dr</a:t>
            </a:r>
            <a:r>
              <a:rPr lang="tr-T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CAMRAN NEZHAT 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developed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video </a:t>
            </a:r>
            <a:r>
              <a:rPr lang="tr-TR" sz="2000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system</a:t>
            </a:r>
            <a:r>
              <a:rPr lang="tr-TR" sz="20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adequate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surgery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after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much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work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during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late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1970s </a:t>
            </a:r>
            <a:r>
              <a:rPr lang="tr-TR" sz="20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early</a:t>
            </a:r>
            <a:r>
              <a:rPr lang="tr-TR" sz="20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1980s.</a:t>
            </a:r>
            <a: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endParaRPr lang="tr-TR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Nezhat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his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team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performed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many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complex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operations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first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time, but his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papers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were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refused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by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established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journals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years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like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Muhe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</a:t>
            </a:r>
            <a:r>
              <a:rPr lang="tr-TR" sz="20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Semm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he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was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rewarded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only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criticism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ultimately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formal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investigation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following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which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he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was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fully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exonerated</a:t>
            </a:r>
            <a:r>
              <a:rPr lang="tr-TR" sz="20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tr-TR" sz="20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2050" name="Picture 2" descr="Image result for nezhat brothers">
            <a:extLst>
              <a:ext uri="{FF2B5EF4-FFF2-40B4-BE49-F238E27FC236}">
                <a16:creationId xmlns:a16="http://schemas.microsoft.com/office/drawing/2014/main" id="{2D8B53EE-0E00-4116-A10B-5D1228BFB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977680"/>
            <a:ext cx="4637446" cy="270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nezhat brothers">
            <a:extLst>
              <a:ext uri="{FF2B5EF4-FFF2-40B4-BE49-F238E27FC236}">
                <a16:creationId xmlns:a16="http://schemas.microsoft.com/office/drawing/2014/main" id="{CCB47BA1-48F8-4271-BCA1-DD1087BCC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673853"/>
            <a:ext cx="3336131" cy="198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7E73E78-7F5B-40F6-A1B4-CA7D2BCFE1CF}"/>
              </a:ext>
            </a:extLst>
          </p:cNvPr>
          <p:cNvSpPr/>
          <p:nvPr/>
        </p:nvSpPr>
        <p:spPr>
          <a:xfrm>
            <a:off x="6012160" y="4008264"/>
            <a:ext cx="1371575" cy="27024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4871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bilimseldunya.com/wp-content/uploads/2018/10/Galileo-Galilei-ve-Teleskop.jpg">
            <a:extLst>
              <a:ext uri="{FF2B5EF4-FFF2-40B4-BE49-F238E27FC236}">
                <a16:creationId xmlns:a16="http://schemas.microsoft.com/office/drawing/2014/main" id="{B5CD4A40-1B98-447B-A442-E87A187C5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119" y="3645024"/>
            <a:ext cx="4550681" cy="317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Image result for galileo">
            <a:extLst>
              <a:ext uri="{FF2B5EF4-FFF2-40B4-BE49-F238E27FC236}">
                <a16:creationId xmlns:a16="http://schemas.microsoft.com/office/drawing/2014/main" id="{3049BEF5-A628-4AE4-8F58-6526A2DBF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21768" cy="356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lated image">
            <a:extLst>
              <a:ext uri="{FF2B5EF4-FFF2-40B4-BE49-F238E27FC236}">
                <a16:creationId xmlns:a16="http://schemas.microsoft.com/office/drawing/2014/main" id="{9B26718D-CE9D-4AF1-9C70-E9D0BD6656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0" b="13192"/>
          <a:stretch/>
        </p:blipFill>
        <p:spPr bwMode="auto">
          <a:xfrm>
            <a:off x="4892280" y="0"/>
            <a:ext cx="425172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473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11130</TotalTime>
  <Words>1612</Words>
  <Application>Microsoft Office PowerPoint</Application>
  <PresentationFormat>Ekran Gösterisi (4:3)</PresentationFormat>
  <Paragraphs>411</Paragraphs>
  <Slides>61</Slides>
  <Notes>16</Notes>
  <HiddenSlides>5</HiddenSlides>
  <MMClips>0</MMClips>
  <ScaleCrop>false</ScaleCrop>
  <HeadingPairs>
    <vt:vector size="6" baseType="variant">
      <vt:variant>
        <vt:lpstr>Kullanılan Yazı Tipleri</vt:lpstr>
      </vt:variant>
      <vt:variant>
        <vt:i4>18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61</vt:i4>
      </vt:variant>
    </vt:vector>
  </HeadingPairs>
  <TitlesOfParts>
    <vt:vector size="80" baseType="lpstr">
      <vt:lpstr>Microsoft YaHei</vt:lpstr>
      <vt:lpstr>ＭＳ Ｐゴシック</vt:lpstr>
      <vt:lpstr>AdvPSA88A</vt:lpstr>
      <vt:lpstr>AdvPSA88C</vt:lpstr>
      <vt:lpstr>Arial</vt:lpstr>
      <vt:lpstr>Arial Black</vt:lpstr>
      <vt:lpstr>Arial Nova Cond</vt:lpstr>
      <vt:lpstr>Calibri</vt:lpstr>
      <vt:lpstr>Calibri Light</vt:lpstr>
      <vt:lpstr>Comic Sans MS</vt:lpstr>
      <vt:lpstr>MinionMath-Regular</vt:lpstr>
      <vt:lpstr>MinionPro-It</vt:lpstr>
      <vt:lpstr>MinionPro-Regular</vt:lpstr>
      <vt:lpstr>Source Sans Pro</vt:lpstr>
      <vt:lpstr>Tahoma</vt:lpstr>
      <vt:lpstr>Times New Roman</vt:lpstr>
      <vt:lpstr>Wingdings</vt:lpstr>
      <vt:lpstr>Wingdings 2</vt:lpstr>
      <vt:lpstr>Office Teması</vt:lpstr>
      <vt:lpstr>JİNEKOLOJİK ROBOTİK CERRAHİ</vt:lpstr>
      <vt:lpstr> Jinekolojik Cerrahi</vt:lpstr>
      <vt:lpstr> Minimal İnvazif Cerrahi </vt:lpstr>
      <vt:lpstr>PowerPoint Sunusu</vt:lpstr>
      <vt:lpstr> Minimal İnvazif Cerrahi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 BENİNG JİNEKOLOJİK  ROBOTİK CERRAHİ  </vt:lpstr>
      <vt:lpstr>JİNEKOLOJİK ROBOTİK ONKOLOJİK  CERRAHİ  </vt:lpstr>
      <vt:lpstr>       Minimal İnvazif Cerrahinin Avantajları   Minimal invazif cerrahi </vt:lpstr>
      <vt:lpstr>PowerPoint Sunusu</vt:lpstr>
      <vt:lpstr>PowerPoint Sunusu</vt:lpstr>
      <vt:lpstr>Robotik  Cerrahide Sorular</vt:lpstr>
      <vt:lpstr>PowerPoint Sunusu</vt:lpstr>
      <vt:lpstr>PowerPoint Sunusu</vt:lpstr>
      <vt:lpstr> Robotic surgery was developed based on the laparoscopic principles and experience, because robotic is just a type of laparoscopic procedure.    </vt:lpstr>
      <vt:lpstr>Robotik Cerrahinin Tarihçesi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Tubal reanastomoz</vt:lpstr>
      <vt:lpstr>PowerPoint Sunusu</vt:lpstr>
      <vt:lpstr>PowerPoint Sunusu</vt:lpstr>
      <vt:lpstr>PowerPoint Sunusu</vt:lpstr>
      <vt:lpstr>PowerPoint Sunusu</vt:lpstr>
      <vt:lpstr>PowerPoint Sunusu</vt:lpstr>
      <vt:lpstr>Endometriosis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Endometrium Ca /Paraaortik lenf adenektomi</vt:lpstr>
      <vt:lpstr>PowerPoint Sunusu</vt:lpstr>
      <vt:lpstr>PowerPoint Sunusu</vt:lpstr>
      <vt:lpstr>PowerPoint Sunusu</vt:lpstr>
      <vt:lpstr>PowerPoint Sunusu</vt:lpstr>
      <vt:lpstr>Robotik Cerrahi limitasyonları</vt:lpstr>
      <vt:lpstr>PowerPoint Sunusu</vt:lpstr>
      <vt:lpstr>PowerPoint Sunusu</vt:lpstr>
      <vt:lpstr>Patient Perceptions of Open, Laparoscopic, and Robotic Gynecological Surgeries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Ahmet Göçmen</dc:creator>
  <cp:lastModifiedBy>AlphaTeam</cp:lastModifiedBy>
  <cp:revision>387</cp:revision>
  <dcterms:created xsi:type="dcterms:W3CDTF">2014-03-28T18:41:30Z</dcterms:created>
  <dcterms:modified xsi:type="dcterms:W3CDTF">2019-04-14T14:54:30Z</dcterms:modified>
</cp:coreProperties>
</file>