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530" r:id="rId4"/>
    <p:sldId id="599" r:id="rId5"/>
    <p:sldId id="531" r:id="rId6"/>
    <p:sldId id="600" r:id="rId7"/>
    <p:sldId id="565" r:id="rId8"/>
    <p:sldId id="578" r:id="rId9"/>
    <p:sldId id="601" r:id="rId10"/>
    <p:sldId id="558" r:id="rId11"/>
    <p:sldId id="564" r:id="rId12"/>
    <p:sldId id="567" r:id="rId13"/>
    <p:sldId id="622" r:id="rId14"/>
    <p:sldId id="580" r:id="rId15"/>
    <p:sldId id="570" r:id="rId16"/>
    <p:sldId id="582" r:id="rId17"/>
    <p:sldId id="583" r:id="rId18"/>
    <p:sldId id="584" r:id="rId19"/>
    <p:sldId id="585" r:id="rId20"/>
    <p:sldId id="602" r:id="rId21"/>
    <p:sldId id="611" r:id="rId22"/>
    <p:sldId id="532" r:id="rId23"/>
    <p:sldId id="593" r:id="rId24"/>
    <p:sldId id="591" r:id="rId25"/>
    <p:sldId id="559" r:id="rId26"/>
    <p:sldId id="579" r:id="rId27"/>
    <p:sldId id="592" r:id="rId28"/>
    <p:sldId id="590" r:id="rId29"/>
    <p:sldId id="623" r:id="rId30"/>
    <p:sldId id="604" r:id="rId31"/>
    <p:sldId id="605" r:id="rId32"/>
    <p:sldId id="533" r:id="rId33"/>
    <p:sldId id="606" r:id="rId34"/>
    <p:sldId id="607" r:id="rId35"/>
    <p:sldId id="609" r:id="rId36"/>
    <p:sldId id="597" r:id="rId37"/>
    <p:sldId id="505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Varsayılan Bölüm" id="{5CA379A6-9A25-7E4A-BD2F-54C0138A5BDC}">
          <p14:sldIdLst>
            <p14:sldId id="256"/>
            <p14:sldId id="257"/>
            <p14:sldId id="484"/>
            <p14:sldId id="529"/>
            <p14:sldId id="513"/>
            <p14:sldId id="515"/>
            <p14:sldId id="530"/>
            <p14:sldId id="555"/>
            <p14:sldId id="531"/>
            <p14:sldId id="560"/>
            <p14:sldId id="532"/>
            <p14:sldId id="558"/>
            <p14:sldId id="559"/>
            <p14:sldId id="509"/>
            <p14:sldId id="510"/>
            <p14:sldId id="511"/>
            <p14:sldId id="512"/>
            <p14:sldId id="561"/>
            <p14:sldId id="562"/>
            <p14:sldId id="517"/>
            <p14:sldId id="514"/>
            <p14:sldId id="489"/>
            <p14:sldId id="550"/>
            <p14:sldId id="551"/>
            <p14:sldId id="552"/>
            <p14:sldId id="553"/>
            <p14:sldId id="554"/>
            <p14:sldId id="533"/>
            <p14:sldId id="536"/>
            <p14:sldId id="564"/>
            <p14:sldId id="563"/>
            <p14:sldId id="537"/>
            <p14:sldId id="538"/>
            <p14:sldId id="539"/>
            <p14:sldId id="540"/>
            <p14:sldId id="541"/>
            <p14:sldId id="542"/>
            <p14:sldId id="543"/>
            <p14:sldId id="544"/>
            <p14:sldId id="519"/>
            <p14:sldId id="545"/>
            <p14:sldId id="546"/>
            <p14:sldId id="547"/>
            <p14:sldId id="548"/>
            <p14:sldId id="549"/>
            <p14:sldId id="565"/>
            <p14:sldId id="488"/>
            <p14:sldId id="528"/>
            <p14:sldId id="505"/>
            <p14:sldId id="51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1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94677"/>
  </p:normalViewPr>
  <p:slideViewPr>
    <p:cSldViewPr snapToGrid="0" snapToObjects="1">
      <p:cViewPr>
        <p:scale>
          <a:sx n="60" d="100"/>
          <a:sy n="60" d="100"/>
        </p:scale>
        <p:origin x="-1446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9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53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A0292-1D97-461B-B335-31DAFD447840}" type="datetimeFigureOut">
              <a:rPr lang="tr-TR" smtClean="0"/>
              <a:pPr/>
              <a:t>01.06.2017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00ED84-AA07-43A9-A811-F8A7EB968E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2967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6/1/2017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78010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6/1/2017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255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6/1/2017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651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6/1/2017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4556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6/1/2017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33620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6/1/2017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34488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6/1/2017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351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6/1/2017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45339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6/1/2017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77253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6/1/2017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84295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6/1/2017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6289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E458D-DE47-0C45-B18B-AEDDECC1B931}" type="datetimeFigureOut">
              <a:rPr lang="en-US" smtClean="0"/>
              <a:pPr/>
              <a:t>6/1/2017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67669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3773" y="2560321"/>
            <a:ext cx="8734567" cy="1766454"/>
          </a:xfrm>
        </p:spPr>
        <p:txBody>
          <a:bodyPr>
            <a:normAutofit fontScale="90000"/>
          </a:bodyPr>
          <a:lstStyle/>
          <a:p>
            <a:r>
              <a:rPr lang="tr-TR" b="1" dirty="0" err="1" smtClean="0"/>
              <a:t>Laparoskopik</a:t>
            </a:r>
            <a:r>
              <a:rPr lang="tr-TR" b="1" dirty="0" smtClean="0"/>
              <a:t> Cerrahide </a:t>
            </a:r>
            <a:br>
              <a:rPr lang="tr-TR" b="1" dirty="0" smtClean="0"/>
            </a:br>
            <a:r>
              <a:rPr lang="tr-TR" b="1" dirty="0" smtClean="0"/>
              <a:t>Doğru Set-</a:t>
            </a:r>
            <a:r>
              <a:rPr lang="tr-TR" b="1" dirty="0" err="1" smtClean="0"/>
              <a:t>Up</a:t>
            </a:r>
            <a:r>
              <a:rPr lang="tr-TR" b="1" dirty="0" smtClean="0"/>
              <a:t>, </a:t>
            </a:r>
            <a:br>
              <a:rPr lang="tr-TR" b="1" dirty="0" smtClean="0"/>
            </a:br>
            <a:r>
              <a:rPr lang="tr-TR" b="1" dirty="0" smtClean="0"/>
              <a:t>Ameliyat Odası ve Hasta Hazırlığı</a:t>
            </a:r>
            <a:endParaRPr lang="en-US" sz="31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0635"/>
            <a:ext cx="6400800" cy="1913151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endParaRPr lang="tr-TR" sz="2400" b="1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sz="2800" b="1" i="1" dirty="0" smtClean="0">
                <a:solidFill>
                  <a:schemeClr val="bg1">
                    <a:lumMod val="50000"/>
                  </a:schemeClr>
                </a:solidFill>
              </a:rPr>
              <a:t>Dr. A </a:t>
            </a:r>
            <a:r>
              <a:rPr lang="en-US" sz="2800" b="1" i="1" dirty="0">
                <a:solidFill>
                  <a:schemeClr val="bg1">
                    <a:lumMod val="50000"/>
                  </a:schemeClr>
                </a:solidFill>
              </a:rPr>
              <a:t>Cem </a:t>
            </a:r>
            <a:r>
              <a:rPr lang="en-US" sz="2800" b="1" i="1" dirty="0" smtClean="0">
                <a:solidFill>
                  <a:schemeClr val="bg1">
                    <a:lumMod val="50000"/>
                  </a:schemeClr>
                </a:solidFill>
              </a:rPr>
              <a:t>İyibozkurt</a:t>
            </a:r>
            <a:r>
              <a:rPr lang="tr-TR" sz="2800" b="1" i="1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tr-TR" sz="2800" b="1" i="1" dirty="0" err="1" smtClean="0">
                <a:solidFill>
                  <a:schemeClr val="bg1">
                    <a:lumMod val="50000"/>
                  </a:schemeClr>
                </a:solidFill>
              </a:rPr>
              <a:t>PhD</a:t>
            </a:r>
            <a:endParaRPr lang="tr-TR" sz="2800" b="1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tr-TR" sz="2000" b="1" i="1" dirty="0" err="1" smtClean="0">
                <a:solidFill>
                  <a:schemeClr val="bg1">
                    <a:lumMod val="50000"/>
                  </a:schemeClr>
                </a:solidFill>
              </a:rPr>
              <a:t>Demiroğlu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 Bilim Üniversitesi</a:t>
            </a:r>
          </a:p>
          <a:p>
            <a:pPr>
              <a:lnSpc>
                <a:spcPct val="90000"/>
              </a:lnSpc>
            </a:pPr>
            <a:r>
              <a:rPr lang="tr-TR" sz="2000" b="1" i="1" dirty="0">
                <a:solidFill>
                  <a:schemeClr val="bg1">
                    <a:lumMod val="50000"/>
                  </a:schemeClr>
                </a:solidFill>
              </a:rPr>
              <a:t>İ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stanbul </a:t>
            </a:r>
            <a:r>
              <a:rPr lang="tr-TR" sz="2000" b="1" i="1" dirty="0" err="1" smtClean="0">
                <a:solidFill>
                  <a:schemeClr val="bg1">
                    <a:lumMod val="50000"/>
                  </a:schemeClr>
                </a:solidFill>
              </a:rPr>
              <a:t>Florence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r-TR" sz="2000" b="1" i="1" dirty="0" err="1" smtClean="0">
                <a:solidFill>
                  <a:schemeClr val="bg1">
                    <a:lumMod val="50000"/>
                  </a:schemeClr>
                </a:solidFill>
              </a:rPr>
              <a:t>Nightingale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Hastanesi</a:t>
            </a:r>
            <a:endParaRPr lang="tr-TR" sz="2000" b="1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tr-TR" sz="1800" b="1" i="1" dirty="0" smtClean="0">
                <a:solidFill>
                  <a:schemeClr val="bg1">
                    <a:lumMod val="50000"/>
                  </a:schemeClr>
                </a:solidFill>
              </a:rPr>
              <a:t>14 Nisan 2019</a:t>
            </a:r>
            <a:endParaRPr lang="en-US" sz="1800" b="1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endParaRPr lang="en-US" sz="1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0332" y="353650"/>
            <a:ext cx="7427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endParaRPr lang="en-US" sz="20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925" y="4836740"/>
            <a:ext cx="1198300" cy="119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547" y="4747232"/>
            <a:ext cx="1287808" cy="128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373912" y="1847347"/>
            <a:ext cx="4396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i="1" dirty="0" smtClean="0"/>
              <a:t>Hilton </a:t>
            </a:r>
            <a:r>
              <a:rPr lang="tr-TR" b="1" i="1" dirty="0" err="1" smtClean="0"/>
              <a:t>Bosphorus</a:t>
            </a:r>
            <a:r>
              <a:rPr lang="tr-TR" b="1" i="1" dirty="0" smtClean="0"/>
              <a:t> </a:t>
            </a:r>
          </a:p>
          <a:p>
            <a:pPr algn="ctr"/>
            <a:r>
              <a:rPr lang="tr-TR" b="1" i="1" dirty="0" smtClean="0"/>
              <a:t>14 </a:t>
            </a:r>
            <a:r>
              <a:rPr lang="tr-TR" b="1" i="1" dirty="0" smtClean="0"/>
              <a:t>Nisan 2019</a:t>
            </a:r>
            <a:endParaRPr lang="tr-TR" b="1" i="1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055" y="48987"/>
            <a:ext cx="7353300" cy="1714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524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Preop</a:t>
            </a:r>
            <a:r>
              <a:rPr lang="tr-TR" dirty="0" smtClean="0"/>
              <a:t> Değerlendirme ve Hazırlık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i="1" dirty="0" smtClean="0">
                <a:solidFill>
                  <a:srgbClr val="0070C0"/>
                </a:solidFill>
              </a:rPr>
              <a:t>Jinekolojik cerrahi öncesi barsak hazırlığı artık standart değil</a:t>
            </a:r>
          </a:p>
          <a:p>
            <a:pPr lvl="1"/>
            <a:r>
              <a:rPr lang="tr-TR" dirty="0" smtClean="0"/>
              <a:t>Barsak hasarı olması muhtemel hasta gruplarında hazırlık yapılabilir</a:t>
            </a:r>
          </a:p>
          <a:p>
            <a:pPr lvl="2"/>
            <a:r>
              <a:rPr lang="tr-TR" dirty="0" smtClean="0"/>
              <a:t>Derin </a:t>
            </a:r>
            <a:r>
              <a:rPr lang="tr-TR" dirty="0" err="1" smtClean="0"/>
              <a:t>infiltratif</a:t>
            </a:r>
            <a:r>
              <a:rPr lang="tr-TR" dirty="0" smtClean="0"/>
              <a:t> </a:t>
            </a:r>
            <a:r>
              <a:rPr lang="tr-TR" dirty="0" err="1" smtClean="0"/>
              <a:t>endometriozis</a:t>
            </a:r>
            <a:endParaRPr lang="tr-TR" dirty="0" smtClean="0"/>
          </a:p>
          <a:p>
            <a:pPr lvl="2"/>
            <a:r>
              <a:rPr lang="tr-TR" dirty="0" smtClean="0"/>
              <a:t>Barsak rezeksiyonu </a:t>
            </a:r>
          </a:p>
          <a:p>
            <a:endParaRPr lang="tr-TR" dirty="0" smtClean="0"/>
          </a:p>
          <a:p>
            <a:r>
              <a:rPr lang="tr-TR" b="1" i="1" dirty="0" err="1" smtClean="0">
                <a:solidFill>
                  <a:srgbClr val="00B050"/>
                </a:solidFill>
              </a:rPr>
              <a:t>Foley</a:t>
            </a:r>
            <a:r>
              <a:rPr lang="tr-TR" b="1" i="1" dirty="0" smtClean="0">
                <a:solidFill>
                  <a:srgbClr val="00B050"/>
                </a:solidFill>
              </a:rPr>
              <a:t> </a:t>
            </a:r>
            <a:r>
              <a:rPr lang="tr-TR" b="1" i="1" dirty="0" err="1" smtClean="0">
                <a:solidFill>
                  <a:srgbClr val="00B050"/>
                </a:solidFill>
              </a:rPr>
              <a:t>kateteri</a:t>
            </a:r>
            <a:r>
              <a:rPr lang="tr-TR" b="1" i="1" dirty="0" smtClean="0">
                <a:solidFill>
                  <a:srgbClr val="00B050"/>
                </a:solidFill>
              </a:rPr>
              <a:t> </a:t>
            </a:r>
          </a:p>
          <a:p>
            <a:r>
              <a:rPr lang="tr-TR" b="1" i="1" dirty="0" err="1" smtClean="0">
                <a:solidFill>
                  <a:srgbClr val="C00000"/>
                </a:solidFill>
              </a:rPr>
              <a:t>Nazogastrik</a:t>
            </a:r>
            <a:r>
              <a:rPr lang="tr-TR" b="1" i="1" dirty="0" smtClean="0">
                <a:solidFill>
                  <a:srgbClr val="C00000"/>
                </a:solidFill>
              </a:rPr>
              <a:t> / </a:t>
            </a:r>
            <a:r>
              <a:rPr lang="tr-TR" b="1" i="1" dirty="0" err="1" smtClean="0">
                <a:solidFill>
                  <a:srgbClr val="C00000"/>
                </a:solidFill>
              </a:rPr>
              <a:t>orogastrik</a:t>
            </a:r>
            <a:r>
              <a:rPr lang="tr-TR" b="1" i="1" dirty="0" smtClean="0">
                <a:solidFill>
                  <a:srgbClr val="C00000"/>
                </a:solidFill>
              </a:rPr>
              <a:t> </a:t>
            </a:r>
            <a:endParaRPr lang="tr-TR" b="1" i="1" dirty="0">
              <a:solidFill>
                <a:srgbClr val="C00000"/>
              </a:solidFill>
            </a:endParaRPr>
          </a:p>
        </p:txBody>
      </p:sp>
      <p:pic>
        <p:nvPicPr>
          <p:cNvPr id="4" name="Picture 2" descr="E:\Konuşma, seminer ve bşk\2019\20190414 tjodist lssetupopoahastahazır\te i\IMG_67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6076543" y="3989549"/>
            <a:ext cx="2983151" cy="2237363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Preop</a:t>
            </a:r>
            <a:r>
              <a:rPr lang="tr-TR" dirty="0" smtClean="0"/>
              <a:t> Değerlendirme ve Hazırlık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600" dirty="0" smtClean="0"/>
              <a:t>Kıl </a:t>
            </a:r>
            <a:r>
              <a:rPr lang="tr-TR" sz="3600" dirty="0" smtClean="0"/>
              <a:t>temizliği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32131"/>
          </a:xfrm>
        </p:spPr>
        <p:txBody>
          <a:bodyPr>
            <a:normAutofit fontScale="92500" lnSpcReduction="20000"/>
          </a:bodyPr>
          <a:lstStyle/>
          <a:p>
            <a:endParaRPr lang="tr-TR" b="1" i="1" dirty="0" smtClean="0">
              <a:solidFill>
                <a:srgbClr val="C00000"/>
              </a:solidFill>
            </a:endParaRPr>
          </a:p>
          <a:p>
            <a:r>
              <a:rPr lang="tr-TR" b="1" i="1" dirty="0" smtClean="0">
                <a:solidFill>
                  <a:srgbClr val="C00000"/>
                </a:solidFill>
              </a:rPr>
              <a:t>Kesinlikle </a:t>
            </a:r>
            <a:r>
              <a:rPr lang="tr-TR" b="1" i="1" dirty="0" smtClean="0">
                <a:solidFill>
                  <a:srgbClr val="C00000"/>
                </a:solidFill>
              </a:rPr>
              <a:t>jilet kullanılmamalı</a:t>
            </a:r>
          </a:p>
          <a:p>
            <a:pPr lvl="1"/>
            <a:r>
              <a:rPr lang="tr-TR" dirty="0" smtClean="0"/>
              <a:t>Cerrahi alan enfeksiyon riski artıyor</a:t>
            </a:r>
          </a:p>
          <a:p>
            <a:pPr lvl="1"/>
            <a:r>
              <a:rPr lang="tr-TR" dirty="0" smtClean="0"/>
              <a:t>Cilt </a:t>
            </a:r>
            <a:r>
              <a:rPr lang="tr-TR" dirty="0" err="1" smtClean="0"/>
              <a:t>kesisi</a:t>
            </a:r>
            <a:r>
              <a:rPr lang="tr-TR" dirty="0" smtClean="0"/>
              <a:t> yapıyorlar</a:t>
            </a:r>
          </a:p>
          <a:p>
            <a:r>
              <a:rPr lang="tr-TR" b="1" i="1" dirty="0" smtClean="0">
                <a:solidFill>
                  <a:srgbClr val="00B050"/>
                </a:solidFill>
              </a:rPr>
              <a:t>Cımbız veya epilasyon kremleri kullan</a:t>
            </a:r>
          </a:p>
          <a:p>
            <a:endParaRPr lang="tr-TR" dirty="0" smtClean="0"/>
          </a:p>
          <a:p>
            <a:r>
              <a:rPr lang="tr-TR" b="1" dirty="0" smtClean="0"/>
              <a:t>Enfeksiyon oranları: </a:t>
            </a:r>
            <a:r>
              <a:rPr lang="tr-TR" b="1" dirty="0" smtClean="0"/>
              <a:t> </a:t>
            </a:r>
          </a:p>
          <a:p>
            <a:pPr lvl="1"/>
            <a:r>
              <a:rPr lang="tr-TR" b="1" dirty="0" smtClean="0"/>
              <a:t>jilet %5.6 </a:t>
            </a:r>
            <a:r>
              <a:rPr lang="tr-TR" b="1" dirty="0" smtClean="0"/>
              <a:t>vs </a:t>
            </a:r>
            <a:r>
              <a:rPr lang="tr-TR" b="1" dirty="0" smtClean="0"/>
              <a:t>cımbız %1.7 </a:t>
            </a:r>
            <a:r>
              <a:rPr lang="tr-TR" b="1" dirty="0" smtClean="0"/>
              <a:t>vs </a:t>
            </a:r>
            <a:r>
              <a:rPr lang="tr-TR" b="1" dirty="0" smtClean="0"/>
              <a:t>epilasyon kremi %0.6</a:t>
            </a:r>
            <a:endParaRPr lang="tr-TR" b="1" dirty="0" smtClean="0"/>
          </a:p>
          <a:p>
            <a:endParaRPr lang="tr-TR" dirty="0" smtClean="0"/>
          </a:p>
          <a:p>
            <a:r>
              <a:rPr lang="tr-TR" b="1" i="1" dirty="0" smtClean="0">
                <a:solidFill>
                  <a:srgbClr val="0070C0"/>
                </a:solidFill>
              </a:rPr>
              <a:t>Zamanlama önemli </a:t>
            </a:r>
          </a:p>
          <a:p>
            <a:pPr lvl="1"/>
            <a:r>
              <a:rPr lang="tr-TR" b="1" i="1" dirty="0" smtClean="0">
                <a:solidFill>
                  <a:srgbClr val="0070C0"/>
                </a:solidFill>
              </a:rPr>
              <a:t>En düşük risk cerrahi </a:t>
            </a:r>
            <a:r>
              <a:rPr lang="tr-TR" b="1" i="1" dirty="0" err="1" smtClean="0">
                <a:solidFill>
                  <a:srgbClr val="0070C0"/>
                </a:solidFill>
              </a:rPr>
              <a:t>kesiden</a:t>
            </a:r>
            <a:r>
              <a:rPr lang="tr-TR" b="1" i="1" dirty="0" smtClean="0">
                <a:solidFill>
                  <a:srgbClr val="0070C0"/>
                </a:solidFill>
              </a:rPr>
              <a:t> hemen önce </a:t>
            </a:r>
            <a:endParaRPr lang="tr-TR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Set </a:t>
            </a:r>
            <a:r>
              <a:rPr lang="tr-TR" dirty="0" err="1" smtClean="0"/>
              <a:t>Up</a:t>
            </a:r>
            <a:r>
              <a:rPr lang="tr-TR" dirty="0" smtClean="0"/>
              <a:t> / Oda Hazırlığı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Enstrümanlar / aletlerin çalışma prensipleri bilinmeli </a:t>
            </a:r>
          </a:p>
          <a:p>
            <a:endParaRPr lang="tr-TR" dirty="0" smtClean="0"/>
          </a:p>
          <a:p>
            <a:r>
              <a:rPr lang="tr-TR" b="1" i="1" dirty="0" smtClean="0">
                <a:solidFill>
                  <a:srgbClr val="00B050"/>
                </a:solidFill>
              </a:rPr>
              <a:t>Doktor/Hemşire/Personel  					eğitimli </a:t>
            </a:r>
            <a:r>
              <a:rPr lang="tr-TR" b="1" i="1" dirty="0" smtClean="0">
                <a:solidFill>
                  <a:srgbClr val="00B050"/>
                </a:solidFill>
              </a:rPr>
              <a:t>&amp; organize olmalı</a:t>
            </a:r>
          </a:p>
          <a:p>
            <a:endParaRPr lang="tr-TR" dirty="0" smtClean="0"/>
          </a:p>
          <a:p>
            <a:r>
              <a:rPr lang="tr-TR" b="1" i="1" dirty="0" smtClean="0">
                <a:solidFill>
                  <a:srgbClr val="C00000"/>
                </a:solidFill>
              </a:rPr>
              <a:t>Oda </a:t>
            </a:r>
            <a:r>
              <a:rPr lang="tr-TR" b="1" i="1" dirty="0" smtClean="0">
                <a:solidFill>
                  <a:srgbClr val="C00000"/>
                </a:solidFill>
              </a:rPr>
              <a:t>yeterince büyük olmalı 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Set </a:t>
            </a:r>
            <a:r>
              <a:rPr lang="tr-TR" dirty="0" err="1" smtClean="0"/>
              <a:t>Up</a:t>
            </a:r>
            <a:r>
              <a:rPr lang="tr-TR" dirty="0" smtClean="0"/>
              <a:t> / Oda Hazırlığı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b="1" i="1" dirty="0" smtClean="0">
                <a:solidFill>
                  <a:srgbClr val="C00000"/>
                </a:solidFill>
              </a:rPr>
              <a:t>Yeterli </a:t>
            </a:r>
            <a:r>
              <a:rPr lang="tr-TR" b="1" i="1" dirty="0" smtClean="0">
                <a:solidFill>
                  <a:srgbClr val="C00000"/>
                </a:solidFill>
              </a:rPr>
              <a:t>sayıda kişi bulunmalı </a:t>
            </a:r>
            <a:endParaRPr lang="tr-TR" b="1" i="1" dirty="0" smtClean="0">
              <a:solidFill>
                <a:srgbClr val="C00000"/>
              </a:solidFill>
            </a:endParaRPr>
          </a:p>
          <a:p>
            <a:pPr lvl="1"/>
            <a:r>
              <a:rPr lang="tr-TR" dirty="0" err="1" smtClean="0"/>
              <a:t>Scrub</a:t>
            </a:r>
            <a:r>
              <a:rPr lang="tr-TR" dirty="0" smtClean="0"/>
              <a:t> &amp; </a:t>
            </a:r>
            <a:r>
              <a:rPr lang="tr-TR" dirty="0" err="1" smtClean="0"/>
              <a:t>Sirküle</a:t>
            </a:r>
            <a:r>
              <a:rPr lang="tr-TR" dirty="0" smtClean="0"/>
              <a:t> hemşire / tekniker / yardımcı personel</a:t>
            </a:r>
            <a:endParaRPr lang="tr-TR" dirty="0" smtClean="0"/>
          </a:p>
          <a:p>
            <a:pPr lvl="1"/>
            <a:r>
              <a:rPr lang="tr-TR" dirty="0" smtClean="0"/>
              <a:t>Cerrahi takım tüm teknik problemleri çözebilmeli </a:t>
            </a:r>
          </a:p>
          <a:p>
            <a:endParaRPr lang="tr-TR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b="1" dirty="0" smtClean="0"/>
              <a:t>Sizden önce…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2380593" cy="4525963"/>
          </a:xfrm>
        </p:spPr>
        <p:txBody>
          <a:bodyPr/>
          <a:lstStyle/>
          <a:p>
            <a:endParaRPr lang="tr-TR" dirty="0" smtClean="0"/>
          </a:p>
          <a:p>
            <a:r>
              <a:rPr lang="tr-TR" dirty="0" smtClean="0"/>
              <a:t>Ameliyat ekibi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Anestezi tarafı</a:t>
            </a:r>
            <a:endParaRPr lang="tr-TR" dirty="0"/>
          </a:p>
        </p:txBody>
      </p:sp>
      <p:pic>
        <p:nvPicPr>
          <p:cNvPr id="3074" name="Picture 2" descr="E:\Konuşma, seminer ve bşk\2019\20190414 tjodist lssetupopoahastahazır\te i\IMG_67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3355" y="1600200"/>
            <a:ext cx="6570645" cy="492798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Tüm kullanılacak malzeme…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E:\Konuşma, seminer ve bşk\2019\20190414 tjodist lssetupopoahastahazır\te i\IMG_67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4246" y="1192979"/>
            <a:ext cx="7309945" cy="5482459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68512" y="1765738"/>
            <a:ext cx="2275488" cy="4428058"/>
          </a:xfrm>
        </p:spPr>
        <p:txBody>
          <a:bodyPr>
            <a:normAutofit/>
          </a:bodyPr>
          <a:lstStyle/>
          <a:p>
            <a:r>
              <a:rPr lang="tr-TR" b="1" i="1" dirty="0" err="1" smtClean="0">
                <a:solidFill>
                  <a:srgbClr val="00B050"/>
                </a:solidFill>
              </a:rPr>
              <a:t>Vaginal</a:t>
            </a:r>
            <a:r>
              <a:rPr lang="tr-TR" b="1" i="1" dirty="0" smtClean="0">
                <a:solidFill>
                  <a:srgbClr val="00B050"/>
                </a:solidFill>
              </a:rPr>
              <a:t> set masası</a:t>
            </a:r>
          </a:p>
          <a:p>
            <a:endParaRPr lang="tr-TR" b="1" i="1" dirty="0" smtClean="0">
              <a:solidFill>
                <a:srgbClr val="00B050"/>
              </a:solidFill>
            </a:endParaRPr>
          </a:p>
          <a:p>
            <a:r>
              <a:rPr lang="tr-TR" b="1" i="1" dirty="0" err="1" smtClean="0">
                <a:solidFill>
                  <a:schemeClr val="accent3">
                    <a:lumMod val="50000"/>
                  </a:schemeClr>
                </a:solidFill>
              </a:rPr>
              <a:t>S</a:t>
            </a:r>
            <a:r>
              <a:rPr lang="tr-TR" b="1" i="1" dirty="0" err="1" smtClean="0">
                <a:solidFill>
                  <a:schemeClr val="accent3">
                    <a:lumMod val="50000"/>
                  </a:schemeClr>
                </a:solidFill>
              </a:rPr>
              <a:t>teriliteyi</a:t>
            </a:r>
            <a:r>
              <a:rPr lang="tr-TR" b="1" i="1" dirty="0" smtClean="0">
                <a:solidFill>
                  <a:schemeClr val="accent3">
                    <a:lumMod val="50000"/>
                  </a:schemeClr>
                </a:solidFill>
              </a:rPr>
              <a:t> bozma !</a:t>
            </a:r>
            <a:endParaRPr lang="tr-TR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 descr="E:\Konuşma, seminer ve bşk\2019\20190414 tjodist lssetupopoahastahazır\te i\IMG_6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457199" y="1166647"/>
            <a:ext cx="6411313" cy="480848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E:\Konuşma, seminer ve bşk\2019\20190414 tjodist lssetupopoahastahazır\te i\IMG_67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74638"/>
            <a:ext cx="8229600" cy="61722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E:\Konuşma, seminer ve bşk\2019\20190414 tjodist lssetupopoahastahazır\te i\IMG_67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74638"/>
            <a:ext cx="8229600" cy="61722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E:\Konuşma, seminer ve bşk\2019\20190414 tjodist lssetupopoahastahazır\te i\IMG_67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err="1" smtClean="0"/>
              <a:t>Başlıklar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5799"/>
          </a:xfrm>
        </p:spPr>
        <p:txBody>
          <a:bodyPr>
            <a:normAutofit/>
          </a:bodyPr>
          <a:lstStyle/>
          <a:p>
            <a:endParaRPr lang="tr-TR" b="1" dirty="0" smtClean="0"/>
          </a:p>
          <a:p>
            <a:r>
              <a:rPr lang="tr-TR" sz="4000" b="1" dirty="0" err="1" smtClean="0"/>
              <a:t>Preop</a:t>
            </a:r>
            <a:r>
              <a:rPr lang="tr-TR" sz="4000" b="1" dirty="0" smtClean="0"/>
              <a:t> değerlendirme</a:t>
            </a:r>
          </a:p>
          <a:p>
            <a:endParaRPr lang="tr-TR" sz="4000" b="1" dirty="0" smtClean="0"/>
          </a:p>
          <a:p>
            <a:r>
              <a:rPr lang="tr-TR" sz="4000" b="1" dirty="0" smtClean="0"/>
              <a:t>Ameliyat Odası / Set-</a:t>
            </a:r>
            <a:r>
              <a:rPr lang="tr-TR" sz="4000" b="1" dirty="0" err="1" smtClean="0"/>
              <a:t>up</a:t>
            </a:r>
            <a:endParaRPr lang="tr-TR" sz="4000" b="1" dirty="0" smtClean="0"/>
          </a:p>
          <a:p>
            <a:endParaRPr lang="tr-TR" sz="4000" b="1" dirty="0" smtClean="0"/>
          </a:p>
          <a:p>
            <a:r>
              <a:rPr lang="tr-TR" sz="4000" b="1" dirty="0" smtClean="0"/>
              <a:t>Hastaya pozisyon verilmesi </a:t>
            </a:r>
            <a:endParaRPr lang="tr-TR" sz="3200" b="1" dirty="0"/>
          </a:p>
          <a:p>
            <a:pPr lvl="1"/>
            <a:endParaRPr lang="tr-TR" sz="4000" b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649" y="274638"/>
            <a:ext cx="2890026" cy="12844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41220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4761187" cy="1143000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/>
              <a:t>Set </a:t>
            </a:r>
            <a:r>
              <a:rPr lang="tr-TR" dirty="0" err="1" smtClean="0"/>
              <a:t>Up</a:t>
            </a:r>
            <a:r>
              <a:rPr lang="tr-TR" dirty="0" smtClean="0"/>
              <a:t> / Oda Hazırlığı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4761187" cy="4989786"/>
          </a:xfrm>
        </p:spPr>
        <p:txBody>
          <a:bodyPr>
            <a:normAutofit/>
          </a:bodyPr>
          <a:lstStyle/>
          <a:p>
            <a:endParaRPr lang="tr-TR" b="1" i="1" dirty="0" smtClean="0"/>
          </a:p>
          <a:p>
            <a:endParaRPr lang="tr-TR" b="1" i="1" dirty="0" smtClean="0"/>
          </a:p>
          <a:p>
            <a:endParaRPr lang="tr-TR" b="1" i="1" dirty="0" smtClean="0"/>
          </a:p>
          <a:p>
            <a:r>
              <a:rPr lang="tr-TR" b="1" i="1" dirty="0" smtClean="0"/>
              <a:t>Operasyona </a:t>
            </a:r>
            <a:r>
              <a:rPr lang="tr-TR" b="1" i="1" dirty="0" smtClean="0"/>
              <a:t>başlamadan aletler kontrol edilmeli:</a:t>
            </a:r>
          </a:p>
          <a:p>
            <a:pPr lvl="1"/>
            <a:r>
              <a:rPr lang="tr-TR" dirty="0" err="1" smtClean="0"/>
              <a:t>İnsuflatör</a:t>
            </a:r>
            <a:endParaRPr lang="tr-TR" dirty="0" smtClean="0"/>
          </a:p>
          <a:p>
            <a:pPr lvl="1"/>
            <a:r>
              <a:rPr lang="tr-TR" dirty="0" err="1" smtClean="0"/>
              <a:t>Koterler</a:t>
            </a:r>
            <a:r>
              <a:rPr lang="tr-TR" dirty="0" smtClean="0"/>
              <a:t> / kapama yapan aletler</a:t>
            </a:r>
          </a:p>
          <a:p>
            <a:pPr lvl="1"/>
            <a:r>
              <a:rPr lang="tr-TR" dirty="0" smtClean="0"/>
              <a:t>Yıkama/</a:t>
            </a:r>
            <a:r>
              <a:rPr lang="tr-TR" dirty="0" err="1" smtClean="0"/>
              <a:t>aspirasyon</a:t>
            </a:r>
            <a:r>
              <a:rPr lang="tr-TR" dirty="0" smtClean="0"/>
              <a:t> ünitesi </a:t>
            </a:r>
          </a:p>
          <a:p>
            <a:endParaRPr lang="tr-TR" dirty="0" smtClean="0"/>
          </a:p>
        </p:txBody>
      </p:sp>
      <p:pic>
        <p:nvPicPr>
          <p:cNvPr id="4" name="Picture 2" descr="http://images.habervitrini.com/haber_resim/o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7366" y="1417638"/>
            <a:ext cx="1775702" cy="1775702"/>
          </a:xfrm>
          <a:prstGeom prst="rect">
            <a:avLst/>
          </a:prstGeom>
          <a:noFill/>
        </p:spPr>
      </p:pic>
      <p:pic>
        <p:nvPicPr>
          <p:cNvPr id="5" name="Picture 2" descr="E:\Konuşma, seminer ve bşk\2019\20190414 tjodist lssetupopoahastahazır\resim video\IMG_66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4030717" y="1194732"/>
            <a:ext cx="5843752" cy="438281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Ameliyathane / Yerleşim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 descr="E:\Konuşma, seminer ve bşk\2019\20190414 tjodist lssetupopoahastahazır\te i\IMG_66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649" y="1417638"/>
            <a:ext cx="7193280" cy="539496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Hastanın Ameliyat Odasında Pozisyonu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i="1" dirty="0" err="1" smtClean="0"/>
              <a:t>Supin</a:t>
            </a:r>
            <a:r>
              <a:rPr lang="tr-TR" b="1" i="1" dirty="0" smtClean="0"/>
              <a:t> veya </a:t>
            </a:r>
            <a:r>
              <a:rPr lang="tr-TR" b="1" i="1" dirty="0" err="1" smtClean="0"/>
              <a:t>dorsal</a:t>
            </a:r>
            <a:r>
              <a:rPr lang="tr-TR" b="1" i="1" dirty="0" smtClean="0"/>
              <a:t> </a:t>
            </a:r>
            <a:r>
              <a:rPr lang="tr-TR" b="1" i="1" dirty="0" err="1" smtClean="0"/>
              <a:t>litotomi</a:t>
            </a:r>
            <a:r>
              <a:rPr lang="tr-TR" b="1" i="1" dirty="0" smtClean="0"/>
              <a:t> pozisyonu </a:t>
            </a:r>
          </a:p>
          <a:p>
            <a:pPr lvl="1"/>
            <a:endParaRPr lang="tr-TR" dirty="0" smtClean="0"/>
          </a:p>
          <a:p>
            <a:pPr marL="971550" lvl="1" indent="-514350">
              <a:buFont typeface="+mj-lt"/>
              <a:buAutoNum type="arabicPeriod"/>
            </a:pPr>
            <a:r>
              <a:rPr lang="tr-TR" b="1" dirty="0" smtClean="0">
                <a:solidFill>
                  <a:srgbClr val="C00000"/>
                </a:solidFill>
              </a:rPr>
              <a:t>Nörolojik </a:t>
            </a:r>
            <a:r>
              <a:rPr lang="tr-TR" b="1" dirty="0" smtClean="0">
                <a:solidFill>
                  <a:srgbClr val="C00000"/>
                </a:solidFill>
              </a:rPr>
              <a:t>yaralanmanın önüne geçecek şekilde hazırlanmalı </a:t>
            </a:r>
          </a:p>
          <a:p>
            <a:pPr marL="971550" lvl="1" indent="-514350">
              <a:buFont typeface="+mj-lt"/>
              <a:buAutoNum type="arabicPeriod"/>
            </a:pPr>
            <a:endParaRPr lang="tr-TR" b="1" dirty="0" smtClean="0"/>
          </a:p>
          <a:p>
            <a:pPr marL="971550" lvl="1" indent="-514350">
              <a:buFont typeface="+mj-lt"/>
              <a:buAutoNum type="arabicPeriod"/>
            </a:pPr>
            <a:r>
              <a:rPr lang="tr-TR" b="1" dirty="0" smtClean="0">
                <a:solidFill>
                  <a:srgbClr val="00B050"/>
                </a:solidFill>
              </a:rPr>
              <a:t>Hem </a:t>
            </a:r>
            <a:r>
              <a:rPr lang="tr-TR" b="1" dirty="0" smtClean="0">
                <a:solidFill>
                  <a:srgbClr val="00B050"/>
                </a:solidFill>
              </a:rPr>
              <a:t>hasta hem de cerrah için ergonomik olmalı</a:t>
            </a:r>
          </a:p>
          <a:p>
            <a:pPr marL="971550" lvl="1" indent="-514350">
              <a:buFont typeface="+mj-lt"/>
              <a:buAutoNum type="arabicPeriod"/>
            </a:pPr>
            <a:endParaRPr lang="tr-TR" b="1" dirty="0" smtClean="0"/>
          </a:p>
          <a:p>
            <a:pPr marL="971550" lvl="1" indent="-514350">
              <a:buFont typeface="+mj-lt"/>
              <a:buAutoNum type="arabicPeriod"/>
            </a:pPr>
            <a:r>
              <a:rPr lang="tr-TR" b="1" dirty="0" smtClean="0">
                <a:solidFill>
                  <a:srgbClr val="0070C0"/>
                </a:solidFill>
              </a:rPr>
              <a:t>Gerektiğinde </a:t>
            </a:r>
            <a:r>
              <a:rPr lang="tr-TR" b="1" dirty="0" smtClean="0">
                <a:solidFill>
                  <a:srgbClr val="0070C0"/>
                </a:solidFill>
              </a:rPr>
              <a:t>vajinaya </a:t>
            </a:r>
            <a:r>
              <a:rPr lang="tr-TR" b="1" dirty="0" smtClean="0">
                <a:solidFill>
                  <a:srgbClr val="0070C0"/>
                </a:solidFill>
              </a:rPr>
              <a:t>(+rektuma) erişim sağlanabilmeli</a:t>
            </a:r>
          </a:p>
          <a:p>
            <a:pPr marL="1371600" lvl="2" indent="-514350"/>
            <a:r>
              <a:rPr lang="tr-TR" b="1" dirty="0" err="1" smtClean="0">
                <a:solidFill>
                  <a:srgbClr val="0070C0"/>
                </a:solidFill>
              </a:rPr>
              <a:t>Vajinal</a:t>
            </a:r>
            <a:r>
              <a:rPr lang="tr-TR" b="1" dirty="0" smtClean="0">
                <a:solidFill>
                  <a:srgbClr val="0070C0"/>
                </a:solidFill>
              </a:rPr>
              <a:t> muayene ve </a:t>
            </a:r>
            <a:r>
              <a:rPr lang="tr-TR" b="1" dirty="0" err="1" smtClean="0">
                <a:solidFill>
                  <a:srgbClr val="0070C0"/>
                </a:solidFill>
              </a:rPr>
              <a:t>enstrümantasyon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endParaRPr lang="tr-TR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 descr="E:\Konuşma, seminer ve bşk\2019\20190414 tjodist lssetupopoahastahazır\te i\IMG_67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914290" cy="5935717"/>
          </a:xfrm>
          <a:prstGeom prst="rect">
            <a:avLst/>
          </a:prstGeom>
          <a:noFill/>
        </p:spPr>
      </p:pic>
      <p:sp>
        <p:nvSpPr>
          <p:cNvPr id="8" name="6 İçerik Yer Tutucusu"/>
          <p:cNvSpPr>
            <a:spLocks noGrp="1"/>
          </p:cNvSpPr>
          <p:nvPr>
            <p:ph sz="half" idx="2"/>
          </p:nvPr>
        </p:nvSpPr>
        <p:spPr>
          <a:xfrm>
            <a:off x="6101256" y="274638"/>
            <a:ext cx="3042746" cy="3714038"/>
          </a:xfrm>
          <a:solidFill>
            <a:srgbClr val="0070C0"/>
          </a:solidFill>
          <a:ln>
            <a:solidFill>
              <a:schemeClr val="bg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tr-TR" sz="2600" b="1" dirty="0" err="1" smtClean="0">
                <a:solidFill>
                  <a:schemeClr val="bg1">
                    <a:lumMod val="75000"/>
                  </a:schemeClr>
                </a:solidFill>
              </a:rPr>
              <a:t>Allen</a:t>
            </a:r>
            <a:r>
              <a:rPr lang="tr-TR" sz="2600" b="1" dirty="0" smtClean="0">
                <a:solidFill>
                  <a:schemeClr val="bg1">
                    <a:lumMod val="75000"/>
                  </a:schemeClr>
                </a:solidFill>
              </a:rPr>
              <a:t> bacaklıklar / bot</a:t>
            </a:r>
          </a:p>
          <a:p>
            <a:r>
              <a:rPr lang="tr-TR" sz="2600" b="1" dirty="0" smtClean="0"/>
              <a:t>Kalça ve dizde hafif </a:t>
            </a:r>
            <a:r>
              <a:rPr lang="tr-TR" sz="2600" b="1" dirty="0" err="1" smtClean="0"/>
              <a:t>fleksiyon</a:t>
            </a:r>
            <a:endParaRPr lang="tr-TR" sz="2600" b="1" dirty="0" smtClean="0"/>
          </a:p>
          <a:p>
            <a:r>
              <a:rPr lang="tr-TR" sz="2600" b="1" dirty="0" smtClean="0">
                <a:solidFill>
                  <a:schemeClr val="bg1"/>
                </a:solidFill>
              </a:rPr>
              <a:t>Kalçada fazla </a:t>
            </a:r>
            <a:r>
              <a:rPr lang="tr-TR" sz="2600" b="1" dirty="0" err="1" smtClean="0">
                <a:solidFill>
                  <a:schemeClr val="bg1"/>
                </a:solidFill>
              </a:rPr>
              <a:t>abdüksiyon</a:t>
            </a:r>
            <a:r>
              <a:rPr lang="tr-TR" sz="2600" b="1" dirty="0" smtClean="0">
                <a:solidFill>
                  <a:schemeClr val="bg1"/>
                </a:solidFill>
              </a:rPr>
              <a:t> ve </a:t>
            </a:r>
            <a:r>
              <a:rPr lang="tr-TR" sz="2600" b="1" dirty="0" err="1" smtClean="0">
                <a:solidFill>
                  <a:schemeClr val="bg1"/>
                </a:solidFill>
              </a:rPr>
              <a:t>eksternal</a:t>
            </a:r>
            <a:r>
              <a:rPr lang="tr-TR" sz="2600" b="1" dirty="0" smtClean="0">
                <a:solidFill>
                  <a:schemeClr val="bg1"/>
                </a:solidFill>
              </a:rPr>
              <a:t> rotasyonu engelle </a:t>
            </a:r>
            <a:endParaRPr lang="tr-TR" sz="2600" b="1" dirty="0" smtClean="0">
              <a:solidFill>
                <a:schemeClr val="bg1"/>
              </a:solidFill>
            </a:endParaRPr>
          </a:p>
          <a:p>
            <a:r>
              <a:rPr lang="tr-TR" sz="2600" b="1" dirty="0" err="1" smtClean="0">
                <a:solidFill>
                  <a:srgbClr val="FFC000"/>
                </a:solidFill>
              </a:rPr>
              <a:t>Antiembolik</a:t>
            </a:r>
            <a:r>
              <a:rPr lang="tr-TR" sz="2600" b="1" dirty="0" smtClean="0">
                <a:solidFill>
                  <a:srgbClr val="FFC000"/>
                </a:solidFill>
              </a:rPr>
              <a:t> çorap</a:t>
            </a:r>
            <a:endParaRPr lang="tr-TR" sz="2600" b="1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5 İçerik Yer Tutucusu"/>
          <p:cNvSpPr>
            <a:spLocks noGrp="1"/>
          </p:cNvSpPr>
          <p:nvPr>
            <p:ph sz="half" idx="1"/>
          </p:nvPr>
        </p:nvSpPr>
        <p:spPr>
          <a:xfrm>
            <a:off x="457200" y="4288221"/>
            <a:ext cx="8229600" cy="2333296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tr-TR" b="1" dirty="0" smtClean="0"/>
              <a:t>Hastanın </a:t>
            </a:r>
            <a:r>
              <a:rPr lang="tr-TR" b="1" dirty="0" err="1" smtClean="0"/>
              <a:t>gluteus</a:t>
            </a:r>
            <a:r>
              <a:rPr lang="tr-TR" b="1" dirty="0" smtClean="0"/>
              <a:t> altına bir şey konularak kalçayı daha fazla kaldırıp </a:t>
            </a:r>
            <a:r>
              <a:rPr lang="tr-TR" b="1" dirty="0" err="1" smtClean="0"/>
              <a:t>barsakların</a:t>
            </a:r>
            <a:r>
              <a:rPr lang="tr-TR" b="1" dirty="0" smtClean="0"/>
              <a:t> üst batına </a:t>
            </a:r>
            <a:r>
              <a:rPr lang="tr-TR" b="1" dirty="0" err="1" smtClean="0"/>
              <a:t>mobilizasyonu</a:t>
            </a:r>
            <a:r>
              <a:rPr lang="tr-TR" b="1" dirty="0" smtClean="0"/>
              <a:t> da kolaylaştırılabilir. </a:t>
            </a:r>
          </a:p>
          <a:p>
            <a:r>
              <a:rPr lang="tr-TR" b="1" i="1" dirty="0" smtClean="0">
                <a:solidFill>
                  <a:srgbClr val="FF0000"/>
                </a:solidFill>
              </a:rPr>
              <a:t>Hastanın </a:t>
            </a:r>
            <a:r>
              <a:rPr lang="tr-TR" b="1" i="1" dirty="0" err="1" smtClean="0">
                <a:solidFill>
                  <a:srgbClr val="FF0000"/>
                </a:solidFill>
              </a:rPr>
              <a:t>gluteusu</a:t>
            </a:r>
            <a:r>
              <a:rPr lang="tr-TR" b="1" i="1" dirty="0" smtClean="0">
                <a:solidFill>
                  <a:srgbClr val="FF0000"/>
                </a:solidFill>
              </a:rPr>
              <a:t> masa ucundan birkaç cm daha </a:t>
            </a:r>
            <a:r>
              <a:rPr lang="tr-TR" b="1" i="1" dirty="0" err="1" smtClean="0">
                <a:solidFill>
                  <a:srgbClr val="FF0000"/>
                </a:solidFill>
              </a:rPr>
              <a:t>dışarda</a:t>
            </a:r>
            <a:r>
              <a:rPr lang="tr-TR" b="1" i="1" dirty="0" smtClean="0">
                <a:solidFill>
                  <a:srgbClr val="FF0000"/>
                </a:solidFill>
              </a:rPr>
              <a:t> olmalıdır ki rahatlıkla </a:t>
            </a:r>
            <a:r>
              <a:rPr lang="tr-TR" b="1" i="1" dirty="0" err="1" smtClean="0">
                <a:solidFill>
                  <a:srgbClr val="FF0000"/>
                </a:solidFill>
              </a:rPr>
              <a:t>uterus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  <a:r>
              <a:rPr lang="tr-TR" b="1" i="1" dirty="0" err="1" smtClean="0">
                <a:solidFill>
                  <a:srgbClr val="FF0000"/>
                </a:solidFill>
              </a:rPr>
              <a:t>manipülatorü</a:t>
            </a:r>
            <a:r>
              <a:rPr lang="tr-TR" b="1" i="1" dirty="0" smtClean="0">
                <a:solidFill>
                  <a:srgbClr val="FF0000"/>
                </a:solidFill>
              </a:rPr>
              <a:t> gibi aletler kullanılabilsin. </a:t>
            </a:r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588872"/>
            <a:ext cx="8686800" cy="2269128"/>
          </a:xfrm>
        </p:spPr>
        <p:txBody>
          <a:bodyPr>
            <a:normAutofit fontScale="92500" lnSpcReduction="20000"/>
          </a:bodyPr>
          <a:lstStyle/>
          <a:p>
            <a:r>
              <a:rPr lang="tr-TR" b="1" i="1" dirty="0" smtClean="0"/>
              <a:t>Hastanın elleri yana yerleştirilmeli </a:t>
            </a:r>
            <a:endParaRPr lang="tr-TR" b="1" i="1" dirty="0" smtClean="0"/>
          </a:p>
          <a:p>
            <a:pPr lvl="1"/>
            <a:r>
              <a:rPr lang="tr-TR" b="1" i="1" dirty="0" smtClean="0"/>
              <a:t>D</a:t>
            </a:r>
            <a:r>
              <a:rPr lang="tr-TR" b="1" i="1" dirty="0" smtClean="0"/>
              <a:t>esteklenmeli </a:t>
            </a:r>
            <a:r>
              <a:rPr lang="tr-TR" b="1" i="1" dirty="0" smtClean="0"/>
              <a:t>/ IV </a:t>
            </a:r>
            <a:r>
              <a:rPr lang="tr-TR" b="1" i="1" dirty="0" smtClean="0"/>
              <a:t>yollar korunmalı </a:t>
            </a:r>
            <a:endParaRPr lang="tr-TR" b="1" i="1" dirty="0" smtClean="0"/>
          </a:p>
          <a:p>
            <a:r>
              <a:rPr lang="tr-TR" b="1" i="1" dirty="0" smtClean="0"/>
              <a:t>Hastanın avuçları bacak </a:t>
            </a:r>
            <a:r>
              <a:rPr lang="tr-TR" b="1" i="1" dirty="0" err="1" smtClean="0"/>
              <a:t>lateraline</a:t>
            </a:r>
            <a:r>
              <a:rPr lang="tr-TR" b="1" i="1" dirty="0" smtClean="0"/>
              <a:t> </a:t>
            </a:r>
            <a:r>
              <a:rPr lang="tr-TR" b="1" i="1" dirty="0" smtClean="0"/>
              <a:t>doğru bakıyor </a:t>
            </a:r>
            <a:r>
              <a:rPr lang="tr-TR" b="1" i="1" dirty="0" smtClean="0"/>
              <a:t>olmalı</a:t>
            </a:r>
          </a:p>
          <a:p>
            <a:pPr lvl="1"/>
            <a:r>
              <a:rPr lang="tr-TR" b="1" i="1" dirty="0" smtClean="0"/>
              <a:t>dirsek</a:t>
            </a:r>
            <a:r>
              <a:rPr lang="tr-TR" b="1" i="1" dirty="0" smtClean="0"/>
              <a:t>, bilek ve eller yumuşak </a:t>
            </a:r>
            <a:r>
              <a:rPr lang="tr-TR" b="1" i="1" dirty="0" err="1" smtClean="0"/>
              <a:t>pedler</a:t>
            </a:r>
            <a:r>
              <a:rPr lang="tr-TR" b="1" i="1" dirty="0" smtClean="0"/>
              <a:t> ile korunmalı</a:t>
            </a:r>
          </a:p>
          <a:p>
            <a:endParaRPr lang="tr-TR" dirty="0"/>
          </a:p>
        </p:txBody>
      </p:sp>
      <p:pic>
        <p:nvPicPr>
          <p:cNvPr id="13314" name="Picture 2" descr="E:\Konuşma, seminer ve bşk\2019\20190414 tjodist lssetupopoahastahazır\te i\IMG_67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8230" y="0"/>
            <a:ext cx="6118496" cy="4588872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endParaRPr lang="tr-TR" sz="3600" b="1" i="1" dirty="0" smtClean="0">
              <a:solidFill>
                <a:srgbClr val="C00000"/>
              </a:solidFill>
            </a:endParaRPr>
          </a:p>
          <a:p>
            <a:r>
              <a:rPr lang="tr-TR" sz="3600" b="1" i="1" dirty="0" smtClean="0">
                <a:solidFill>
                  <a:srgbClr val="C00000"/>
                </a:solidFill>
              </a:rPr>
              <a:t>Eğer </a:t>
            </a:r>
            <a:r>
              <a:rPr lang="tr-TR" sz="3600" b="1" i="1" dirty="0" smtClean="0">
                <a:solidFill>
                  <a:srgbClr val="C00000"/>
                </a:solidFill>
              </a:rPr>
              <a:t>kollar açıksa, </a:t>
            </a:r>
            <a:r>
              <a:rPr lang="tr-TR" sz="3600" b="1" i="1" dirty="0" err="1" smtClean="0">
                <a:solidFill>
                  <a:srgbClr val="C00000"/>
                </a:solidFill>
              </a:rPr>
              <a:t>brakiyal</a:t>
            </a:r>
            <a:r>
              <a:rPr lang="tr-TR" sz="3600" b="1" i="1" dirty="0" smtClean="0">
                <a:solidFill>
                  <a:srgbClr val="C00000"/>
                </a:solidFill>
              </a:rPr>
              <a:t> sinir hasarını önlemek için omuz </a:t>
            </a:r>
            <a:r>
              <a:rPr lang="tr-TR" sz="3600" b="1" i="1" dirty="0" err="1" smtClean="0">
                <a:solidFill>
                  <a:srgbClr val="C00000"/>
                </a:solidFill>
              </a:rPr>
              <a:t>nötral</a:t>
            </a:r>
            <a:r>
              <a:rPr lang="tr-TR" sz="3600" b="1" i="1" dirty="0" smtClean="0">
                <a:solidFill>
                  <a:srgbClr val="C00000"/>
                </a:solidFill>
              </a:rPr>
              <a:t> pozisyonda olmalı hiçbir zaman &gt;90 derece açı </a:t>
            </a:r>
            <a:r>
              <a:rPr lang="tr-TR" sz="3600" b="1" i="1" dirty="0" smtClean="0">
                <a:solidFill>
                  <a:srgbClr val="C00000"/>
                </a:solidFill>
              </a:rPr>
              <a:t>olmamalı</a:t>
            </a:r>
            <a:endParaRPr lang="tr-TR" sz="3600" b="1" i="1" dirty="0" smtClean="0">
              <a:solidFill>
                <a:srgbClr val="C00000"/>
              </a:solidFill>
            </a:endParaRPr>
          </a:p>
          <a:p>
            <a:endParaRPr lang="tr-TR" sz="3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66648"/>
            <a:ext cx="8229600" cy="4959515"/>
          </a:xfrm>
        </p:spPr>
        <p:txBody>
          <a:bodyPr>
            <a:normAutofit/>
          </a:bodyPr>
          <a:lstStyle/>
          <a:p>
            <a:r>
              <a:rPr lang="tr-TR" sz="3600" b="1" dirty="0" err="1" smtClean="0"/>
              <a:t>Trendelenburg</a:t>
            </a:r>
            <a:r>
              <a:rPr lang="tr-TR" sz="3600" b="1" dirty="0" smtClean="0"/>
              <a:t> pozisyonu </a:t>
            </a:r>
          </a:p>
          <a:p>
            <a:pPr lvl="1"/>
            <a:endParaRPr lang="tr-TR" sz="3200" b="1" i="1" dirty="0" smtClean="0">
              <a:solidFill>
                <a:srgbClr val="C00000"/>
              </a:solidFill>
            </a:endParaRPr>
          </a:p>
          <a:p>
            <a:pPr lvl="1"/>
            <a:r>
              <a:rPr lang="tr-TR" sz="3200" b="1" i="1" dirty="0" smtClean="0">
                <a:solidFill>
                  <a:srgbClr val="C00000"/>
                </a:solidFill>
              </a:rPr>
              <a:t>Hastanın </a:t>
            </a:r>
            <a:r>
              <a:rPr lang="tr-TR" sz="3200" b="1" i="1" dirty="0" smtClean="0">
                <a:solidFill>
                  <a:srgbClr val="C00000"/>
                </a:solidFill>
              </a:rPr>
              <a:t>altına kendinden vakumlu </a:t>
            </a:r>
            <a:r>
              <a:rPr lang="tr-TR" sz="3200" b="1" i="1" dirty="0" err="1" smtClean="0">
                <a:solidFill>
                  <a:srgbClr val="C00000"/>
                </a:solidFill>
              </a:rPr>
              <a:t>matres</a:t>
            </a:r>
            <a:r>
              <a:rPr lang="tr-TR" sz="3200" b="1" i="1" dirty="0" smtClean="0">
                <a:solidFill>
                  <a:srgbClr val="C00000"/>
                </a:solidFill>
              </a:rPr>
              <a:t> veya örtüler, omuzluk kaymayı önleyebilir  </a:t>
            </a:r>
          </a:p>
          <a:p>
            <a:pPr lvl="1"/>
            <a:endParaRPr lang="tr-TR" sz="3200" dirty="0" smtClean="0"/>
          </a:p>
          <a:p>
            <a:pPr lvl="1"/>
            <a:r>
              <a:rPr lang="tr-TR" sz="3200" b="1" i="1" dirty="0" smtClean="0">
                <a:solidFill>
                  <a:srgbClr val="0070C0"/>
                </a:solidFill>
              </a:rPr>
              <a:t>Derin </a:t>
            </a:r>
            <a:r>
              <a:rPr lang="tr-TR" sz="3200" b="1" i="1" dirty="0" err="1" smtClean="0">
                <a:solidFill>
                  <a:srgbClr val="0070C0"/>
                </a:solidFill>
              </a:rPr>
              <a:t>Trendelenburg</a:t>
            </a:r>
            <a:r>
              <a:rPr lang="tr-TR" sz="3200" b="1" i="1" dirty="0" smtClean="0">
                <a:solidFill>
                  <a:srgbClr val="0070C0"/>
                </a:solidFill>
              </a:rPr>
              <a:t> (30º - 45º) ve omuzluk kullanımı </a:t>
            </a:r>
            <a:r>
              <a:rPr lang="tr-TR" sz="3200" b="1" i="1" dirty="0" err="1" smtClean="0">
                <a:solidFill>
                  <a:srgbClr val="0070C0"/>
                </a:solidFill>
              </a:rPr>
              <a:t>brakial</a:t>
            </a:r>
            <a:r>
              <a:rPr lang="tr-TR" sz="3200" b="1" i="1" dirty="0" smtClean="0">
                <a:solidFill>
                  <a:srgbClr val="0070C0"/>
                </a:solidFill>
              </a:rPr>
              <a:t> </a:t>
            </a:r>
            <a:r>
              <a:rPr lang="tr-TR" sz="3200" b="1" i="1" dirty="0" err="1" smtClean="0">
                <a:solidFill>
                  <a:srgbClr val="0070C0"/>
                </a:solidFill>
              </a:rPr>
              <a:t>pleksus</a:t>
            </a:r>
            <a:r>
              <a:rPr lang="tr-TR" sz="3200" b="1" i="1" dirty="0" smtClean="0">
                <a:solidFill>
                  <a:srgbClr val="0070C0"/>
                </a:solidFill>
              </a:rPr>
              <a:t> hasarına katkı </a:t>
            </a:r>
            <a:r>
              <a:rPr lang="tr-TR" sz="3200" b="1" i="1" dirty="0" smtClean="0">
                <a:solidFill>
                  <a:srgbClr val="0070C0"/>
                </a:solidFill>
              </a:rPr>
              <a:t>yapabilir</a:t>
            </a:r>
            <a:endParaRPr lang="tr-TR" sz="3200" b="1" i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 descr="E:\Konuşma, seminer ve bşk\2019\20190414 tjodist lssetupopoahastahazır\te i\IMG_67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565705" y="1331358"/>
            <a:ext cx="5479777" cy="4109833"/>
          </a:xfrm>
          <a:prstGeom prst="rect">
            <a:avLst/>
          </a:prstGeom>
          <a:noFill/>
        </p:spPr>
      </p:pic>
      <p:pic>
        <p:nvPicPr>
          <p:cNvPr id="14339" name="Picture 3" descr="E:\Konuşma, seminer ve bşk\2019\20190414 tjodist lssetupopoahastahazır\te i\IMG_67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3664479" y="1025261"/>
            <a:ext cx="6004983" cy="450373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 descr="E:\Konuşma, seminer ve bşk\2019\20190414 tjodist lssetupopoahastahazır\te i\IMG_6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4369634" y="1493688"/>
            <a:ext cx="4816788" cy="3817543"/>
          </a:xfrm>
          <a:prstGeom prst="rect">
            <a:avLst/>
          </a:prstGeom>
          <a:noFill/>
        </p:spPr>
      </p:pic>
      <p:pic>
        <p:nvPicPr>
          <p:cNvPr id="12291" name="Picture 3" descr="E:\Konuşma, seminer ve bşk\2019\20190414 tjodist lssetupopoahastahazır\te i\IMG_67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-662253" y="1028965"/>
            <a:ext cx="6034617" cy="4525963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6999890" y="3011214"/>
            <a:ext cx="425669" cy="1135117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67559"/>
            <a:ext cx="8229600" cy="5558605"/>
          </a:xfrm>
        </p:spPr>
        <p:txBody>
          <a:bodyPr/>
          <a:lstStyle/>
          <a:p>
            <a:r>
              <a:rPr lang="tr-TR" sz="5400" b="1" i="1" dirty="0" smtClean="0"/>
              <a:t>Operasyon </a:t>
            </a:r>
            <a:r>
              <a:rPr lang="tr-TR" sz="5400" b="1" i="1" dirty="0" smtClean="0"/>
              <a:t>öncesi pozisyon denenmeli </a:t>
            </a:r>
            <a:endParaRPr lang="tr-TR" sz="5400" b="1" i="1" dirty="0" smtClean="0"/>
          </a:p>
          <a:p>
            <a:pPr lvl="1"/>
            <a:endParaRPr lang="tr-TR" sz="4400" b="1" i="1" dirty="0" smtClean="0">
              <a:solidFill>
                <a:srgbClr val="00B050"/>
              </a:solidFill>
            </a:endParaRPr>
          </a:p>
          <a:p>
            <a:pPr lvl="1"/>
            <a:r>
              <a:rPr lang="tr-TR" sz="4400" b="1" i="1" dirty="0" smtClean="0">
                <a:solidFill>
                  <a:srgbClr val="00B050"/>
                </a:solidFill>
              </a:rPr>
              <a:t>Hastanın kaymadığı / güvenliği</a:t>
            </a:r>
          </a:p>
          <a:p>
            <a:pPr lvl="1"/>
            <a:endParaRPr lang="tr-TR" sz="4400" b="1" i="1" dirty="0" smtClean="0">
              <a:solidFill>
                <a:srgbClr val="C00000"/>
              </a:solidFill>
            </a:endParaRPr>
          </a:p>
          <a:p>
            <a:pPr lvl="1"/>
            <a:r>
              <a:rPr lang="tr-TR" sz="4400" b="1" i="1" dirty="0" err="1" smtClean="0">
                <a:solidFill>
                  <a:srgbClr val="C00000"/>
                </a:solidFill>
              </a:rPr>
              <a:t>Trandelenburg</a:t>
            </a:r>
            <a:r>
              <a:rPr lang="tr-TR" sz="4400" b="1" i="1" dirty="0" smtClean="0">
                <a:solidFill>
                  <a:srgbClr val="C00000"/>
                </a:solidFill>
              </a:rPr>
              <a:t> </a:t>
            </a:r>
            <a:r>
              <a:rPr lang="tr-TR" sz="4400" b="1" i="1" dirty="0" err="1" smtClean="0">
                <a:solidFill>
                  <a:srgbClr val="C00000"/>
                </a:solidFill>
              </a:rPr>
              <a:t>tolerasyonu</a:t>
            </a:r>
            <a:r>
              <a:rPr lang="tr-TR" sz="4400" b="1" i="1" dirty="0" smtClean="0">
                <a:solidFill>
                  <a:srgbClr val="C00000"/>
                </a:solidFill>
              </a:rPr>
              <a:t> </a:t>
            </a:r>
            <a:endParaRPr lang="tr-TR" sz="4400" b="1" i="1" dirty="0" smtClean="0">
              <a:solidFill>
                <a:srgbClr val="C00000"/>
              </a:solidFill>
            </a:endParaRPr>
          </a:p>
          <a:p>
            <a:endParaRPr lang="tr-TR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/>
              <a:t>Laparoskopi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52848"/>
          </a:xfrm>
        </p:spPr>
        <p:txBody>
          <a:bodyPr>
            <a:normAutofit lnSpcReduction="10000"/>
          </a:bodyPr>
          <a:lstStyle/>
          <a:p>
            <a:r>
              <a:rPr lang="tr-TR" b="1" i="1" dirty="0" smtClean="0"/>
              <a:t>Potansiyel avantajlar: </a:t>
            </a:r>
          </a:p>
          <a:p>
            <a:pPr lvl="1"/>
            <a:endParaRPr lang="tr-TR" dirty="0" smtClean="0"/>
          </a:p>
          <a:p>
            <a:pPr lvl="1"/>
            <a:r>
              <a:rPr lang="tr-TR" b="1" i="1" dirty="0" smtClean="0">
                <a:solidFill>
                  <a:srgbClr val="0070C0"/>
                </a:solidFill>
              </a:rPr>
              <a:t>Kısa </a:t>
            </a:r>
            <a:r>
              <a:rPr lang="tr-TR" b="1" i="1" dirty="0" err="1" smtClean="0">
                <a:solidFill>
                  <a:srgbClr val="0070C0"/>
                </a:solidFill>
              </a:rPr>
              <a:t>operatif</a:t>
            </a:r>
            <a:r>
              <a:rPr lang="tr-TR" b="1" i="1" dirty="0" smtClean="0">
                <a:solidFill>
                  <a:srgbClr val="0070C0"/>
                </a:solidFill>
              </a:rPr>
              <a:t> zaman </a:t>
            </a:r>
          </a:p>
          <a:p>
            <a:pPr lvl="2"/>
            <a:r>
              <a:rPr lang="tr-TR" b="1" i="1" dirty="0" smtClean="0">
                <a:solidFill>
                  <a:srgbClr val="0070C0"/>
                </a:solidFill>
              </a:rPr>
              <a:t>(tüm değil ama birçok ameliyat için) </a:t>
            </a:r>
          </a:p>
          <a:p>
            <a:pPr lvl="1"/>
            <a:endParaRPr lang="tr-TR" dirty="0" smtClean="0"/>
          </a:p>
          <a:p>
            <a:pPr lvl="1"/>
            <a:r>
              <a:rPr lang="tr-TR" b="1" i="1" dirty="0" smtClean="0">
                <a:solidFill>
                  <a:srgbClr val="00B050"/>
                </a:solidFill>
              </a:rPr>
              <a:t>Daha küçük yara izleri</a:t>
            </a:r>
          </a:p>
          <a:p>
            <a:pPr lvl="1"/>
            <a:endParaRPr lang="tr-TR" dirty="0" smtClean="0"/>
          </a:p>
          <a:p>
            <a:pPr lvl="1"/>
            <a:r>
              <a:rPr lang="tr-TR" b="1" i="1" dirty="0" smtClean="0">
                <a:solidFill>
                  <a:srgbClr val="C00000"/>
                </a:solidFill>
              </a:rPr>
              <a:t>Daha hızlı iyileşme </a:t>
            </a:r>
          </a:p>
          <a:p>
            <a:pPr lvl="1"/>
            <a:endParaRPr lang="tr-TR" dirty="0" smtClean="0"/>
          </a:p>
          <a:p>
            <a:pPr lvl="1"/>
            <a:r>
              <a:rPr lang="tr-TR" b="1" i="1" dirty="0" smtClean="0">
                <a:solidFill>
                  <a:schemeClr val="accent6">
                    <a:lumMod val="50000"/>
                  </a:schemeClr>
                </a:solidFill>
              </a:rPr>
              <a:t>Adezyon gelişmesinde azalma </a:t>
            </a:r>
          </a:p>
          <a:p>
            <a:pPr lvl="1"/>
            <a:endParaRPr lang="tr-TR" dirty="0" smtClean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 descr="E:\Konuşma, seminer ve bşk\2019\20190414 tjodist lssetupopoahastahazır\te i\IMG_67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sp>
        <p:nvSpPr>
          <p:cNvPr id="5" name="4 Sağ Ok"/>
          <p:cNvSpPr/>
          <p:nvPr/>
        </p:nvSpPr>
        <p:spPr>
          <a:xfrm>
            <a:off x="3137339" y="1852448"/>
            <a:ext cx="1813034" cy="127700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Ok"/>
          <p:cNvSpPr/>
          <p:nvPr/>
        </p:nvSpPr>
        <p:spPr>
          <a:xfrm flipH="1">
            <a:off x="8403020" y="1852448"/>
            <a:ext cx="740979" cy="1277007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756745"/>
            <a:ext cx="4603531" cy="5369419"/>
          </a:xfrm>
        </p:spPr>
        <p:txBody>
          <a:bodyPr>
            <a:normAutofit/>
          </a:bodyPr>
          <a:lstStyle/>
          <a:p>
            <a:r>
              <a:rPr lang="tr-TR" b="1" i="1" dirty="0" smtClean="0">
                <a:solidFill>
                  <a:srgbClr val="C00000"/>
                </a:solidFill>
              </a:rPr>
              <a:t>Mesane sondası genelde gerekli</a:t>
            </a: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Mesane </a:t>
            </a:r>
            <a:r>
              <a:rPr lang="tr-TR" dirty="0" smtClean="0"/>
              <a:t>hasarı riskini azaltmak</a:t>
            </a:r>
          </a:p>
          <a:p>
            <a:pPr lvl="1"/>
            <a:r>
              <a:rPr lang="tr-TR" dirty="0" smtClean="0"/>
              <a:t>Dolu mesanenin ameliyat sahasında görüntüyü bozmasını engellemek</a:t>
            </a:r>
          </a:p>
          <a:p>
            <a:endParaRPr lang="tr-TR" dirty="0" smtClean="0"/>
          </a:p>
          <a:p>
            <a:r>
              <a:rPr lang="tr-TR" b="1" i="1" dirty="0" err="1" smtClean="0">
                <a:solidFill>
                  <a:srgbClr val="0070C0"/>
                </a:solidFill>
              </a:rPr>
              <a:t>Uterus</a:t>
            </a:r>
            <a:r>
              <a:rPr lang="tr-TR" b="1" i="1" dirty="0" smtClean="0">
                <a:solidFill>
                  <a:srgbClr val="0070C0"/>
                </a:solidFill>
              </a:rPr>
              <a:t> manipülatörü </a:t>
            </a:r>
          </a:p>
          <a:p>
            <a:endParaRPr lang="tr-TR" dirty="0"/>
          </a:p>
        </p:txBody>
      </p:sp>
      <p:pic>
        <p:nvPicPr>
          <p:cNvPr id="8194" name="Picture 2" descr="E:\Konuşma, seminer ve bşk\2019\20190414 tjodist lssetupopoahastahazır\te i\IMG_67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3903718" y="1381239"/>
            <a:ext cx="5810852" cy="407062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67560"/>
            <a:ext cx="8686800" cy="6022426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Sağ el dominant cerrah hastanın </a:t>
            </a:r>
            <a:r>
              <a:rPr lang="tr-TR" b="1" dirty="0" smtClean="0">
                <a:solidFill>
                  <a:srgbClr val="FF0000"/>
                </a:solidFill>
              </a:rPr>
              <a:t>soluna</a:t>
            </a:r>
            <a:r>
              <a:rPr lang="tr-TR" b="1" dirty="0" smtClean="0"/>
              <a:t> 				</a:t>
            </a:r>
            <a:r>
              <a:rPr lang="tr-TR" b="1" dirty="0" smtClean="0">
                <a:solidFill>
                  <a:srgbClr val="0070C0"/>
                </a:solidFill>
              </a:rPr>
              <a:t>S</a:t>
            </a:r>
            <a:r>
              <a:rPr lang="tr-TR" b="1" dirty="0" smtClean="0">
                <a:solidFill>
                  <a:srgbClr val="0070C0"/>
                </a:solidFill>
              </a:rPr>
              <a:t>ol </a:t>
            </a:r>
            <a:r>
              <a:rPr lang="tr-TR" b="1" dirty="0" smtClean="0">
                <a:solidFill>
                  <a:srgbClr val="0070C0"/>
                </a:solidFill>
              </a:rPr>
              <a:t>el dominant cerrah hastanın sağına geçmeli </a:t>
            </a:r>
          </a:p>
          <a:p>
            <a:endParaRPr lang="tr-TR" b="1" dirty="0" smtClean="0"/>
          </a:p>
          <a:p>
            <a:r>
              <a:rPr lang="tr-TR" b="1" dirty="0" smtClean="0"/>
              <a:t>Operasyona </a:t>
            </a:r>
            <a:r>
              <a:rPr lang="tr-TR" b="1" dirty="0" smtClean="0"/>
              <a:t>başlarken masa cerrah ile aynı seviyede olsa da, akabinde masa en alt düzeye indirilir ki kollar tüm cerrahlar için rahat olsun. </a:t>
            </a:r>
            <a:endParaRPr lang="tr-TR" b="1" dirty="0" smtClean="0"/>
          </a:p>
          <a:p>
            <a:pPr lvl="1"/>
            <a:r>
              <a:rPr lang="tr-TR" b="1" dirty="0" smtClean="0"/>
              <a:t>Gerekli ise basamak</a:t>
            </a:r>
            <a:endParaRPr lang="tr-TR" b="1" dirty="0" smtClean="0"/>
          </a:p>
          <a:p>
            <a:endParaRPr lang="tr-TR" b="1" dirty="0" smtClean="0"/>
          </a:p>
          <a:p>
            <a:r>
              <a:rPr lang="tr-TR" b="1" i="1" dirty="0" smtClean="0">
                <a:solidFill>
                  <a:schemeClr val="accent3">
                    <a:lumMod val="50000"/>
                  </a:schemeClr>
                </a:solidFill>
              </a:rPr>
              <a:t>Boyun </a:t>
            </a:r>
            <a:r>
              <a:rPr lang="tr-TR" b="1" i="1" dirty="0" smtClean="0">
                <a:solidFill>
                  <a:schemeClr val="accent3">
                    <a:lumMod val="50000"/>
                  </a:schemeClr>
                </a:solidFill>
              </a:rPr>
              <a:t>problemlerinin önüne geçmek için </a:t>
            </a:r>
            <a:r>
              <a:rPr lang="tr-TR" b="1" i="1" dirty="0" err="1" smtClean="0">
                <a:solidFill>
                  <a:schemeClr val="accent3">
                    <a:lumMod val="50000"/>
                  </a:schemeClr>
                </a:solidFill>
              </a:rPr>
              <a:t>primer</a:t>
            </a:r>
            <a:r>
              <a:rPr lang="tr-TR" b="1" i="1" dirty="0" smtClean="0">
                <a:solidFill>
                  <a:schemeClr val="accent3">
                    <a:lumMod val="50000"/>
                  </a:schemeClr>
                </a:solidFill>
              </a:rPr>
              <a:t> cerrah ve asistanının tam karşısına birer monitör koyulmalı</a:t>
            </a:r>
          </a:p>
          <a:p>
            <a:pPr lvl="1"/>
            <a:r>
              <a:rPr lang="tr-TR" b="1" dirty="0" smtClean="0">
                <a:solidFill>
                  <a:srgbClr val="00B050"/>
                </a:solidFill>
              </a:rPr>
              <a:t>Tek monitör varsa hastanın bacakları arasına yerleştirilmeli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E:\Konuşma, seminer ve bşk\2019\20190414 tjodist lssetupopoahastahazır\te i\IMG_67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750623" y="1171349"/>
            <a:ext cx="6004983" cy="4503738"/>
          </a:xfrm>
          <a:prstGeom prst="rect">
            <a:avLst/>
          </a:prstGeom>
          <a:noFill/>
        </p:spPr>
      </p:pic>
      <p:pic>
        <p:nvPicPr>
          <p:cNvPr id="9219" name="Picture 3" descr="E:\Konuşma, seminer ve bşk\2019\20190414 tjodist lssetupopoahastahazır\te i\IMG_67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3889640" y="1171349"/>
            <a:ext cx="6004983" cy="4503737"/>
          </a:xfrm>
          <a:prstGeom prst="rect">
            <a:avLst/>
          </a:prstGeom>
          <a:noFill/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bg1"/>
          </a:solidFill>
        </p:spPr>
        <p:txBody>
          <a:bodyPr/>
          <a:lstStyle/>
          <a:p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 </a:t>
            </a:r>
            <a:r>
              <a:rPr lang="tr-T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son hali… 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82414"/>
            <a:ext cx="3342290" cy="4943749"/>
          </a:xfrm>
        </p:spPr>
        <p:txBody>
          <a:bodyPr/>
          <a:lstStyle/>
          <a:p>
            <a:r>
              <a:rPr lang="tr-TR" b="1" i="1" dirty="0" smtClean="0"/>
              <a:t>Bacak arası asistan yerleşimi </a:t>
            </a:r>
          </a:p>
          <a:p>
            <a:pPr lvl="1"/>
            <a:r>
              <a:rPr lang="tr-TR" b="1" i="1" dirty="0" smtClean="0"/>
              <a:t>Çöp kutusu</a:t>
            </a:r>
          </a:p>
          <a:p>
            <a:endParaRPr lang="tr-TR" b="1" i="1" dirty="0" smtClean="0"/>
          </a:p>
          <a:p>
            <a:r>
              <a:rPr lang="tr-TR" b="1" i="1" dirty="0" smtClean="0"/>
              <a:t>Kablo / hortum</a:t>
            </a:r>
          </a:p>
          <a:p>
            <a:endParaRPr lang="tr-TR" b="1" i="1" dirty="0" smtClean="0"/>
          </a:p>
          <a:p>
            <a:r>
              <a:rPr lang="tr-TR" b="1" i="1" dirty="0" smtClean="0"/>
              <a:t>Cep torba </a:t>
            </a:r>
            <a:endParaRPr lang="tr-TR" b="1" i="1" dirty="0"/>
          </a:p>
        </p:txBody>
      </p:sp>
      <p:pic>
        <p:nvPicPr>
          <p:cNvPr id="10242" name="Picture 2" descr="E:\Konuşma, seminer ve bşk\2019\20190414 tjodist lssetupopoahastahazır\te i\IMG_67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3236163" y="1053300"/>
            <a:ext cx="6229297" cy="4671973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 descr="E:\Konuşma, seminer ve bşk\2019\20190414 tjodist lssetupopoahastahazır\te i\IMG_66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74638"/>
            <a:ext cx="8483525" cy="6362644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3342287" y="274638"/>
            <a:ext cx="3310761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Düz masada…</a:t>
            </a:r>
            <a:endParaRPr lang="tr-TR" sz="2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45932"/>
            <a:ext cx="4305960" cy="5180232"/>
          </a:xfrm>
        </p:spPr>
        <p:txBody>
          <a:bodyPr/>
          <a:lstStyle/>
          <a:p>
            <a:r>
              <a:rPr lang="tr-TR" sz="4800" b="1" i="1" dirty="0" smtClean="0">
                <a:solidFill>
                  <a:srgbClr val="0070C0"/>
                </a:solidFill>
              </a:rPr>
              <a:t>Ekip işi</a:t>
            </a:r>
          </a:p>
          <a:p>
            <a:endParaRPr lang="tr-TR" sz="4800" b="1" i="1" dirty="0" smtClean="0"/>
          </a:p>
          <a:p>
            <a:r>
              <a:rPr lang="tr-TR" sz="4800" b="1" i="1" dirty="0" smtClean="0"/>
              <a:t>Başlamaya hazırsınız</a:t>
            </a:r>
          </a:p>
          <a:p>
            <a:pPr lvl="1"/>
            <a:r>
              <a:rPr lang="tr-TR" sz="4400" b="1" i="1" dirty="0" smtClean="0">
                <a:solidFill>
                  <a:srgbClr val="FF0000"/>
                </a:solidFill>
              </a:rPr>
              <a:t>En önemli an..</a:t>
            </a:r>
            <a:endParaRPr lang="tr-TR" sz="4400" b="1" i="1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19458" name="Picture 2" descr="E:\Konuşma, seminer ve bşk\2019\20190414 tjodist lssetupopoahastahazır\te i\IMG_66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4071606" y="1285281"/>
            <a:ext cx="5532436" cy="414932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36483" y="1600201"/>
            <a:ext cx="3511955" cy="4059237"/>
          </a:xfrm>
        </p:spPr>
        <p:txBody>
          <a:bodyPr>
            <a:normAutofit fontScale="62500" lnSpcReduction="20000"/>
          </a:bodyPr>
          <a:lstStyle/>
          <a:p>
            <a:endParaRPr lang="tr-TR" sz="4400" b="1" i="1" dirty="0" smtClean="0">
              <a:solidFill>
                <a:srgbClr val="FF0000"/>
              </a:solidFill>
            </a:endParaRPr>
          </a:p>
          <a:p>
            <a:r>
              <a:rPr lang="tr-TR" sz="6500" b="1" i="1" dirty="0" smtClean="0">
                <a:solidFill>
                  <a:srgbClr val="FF0000"/>
                </a:solidFill>
              </a:rPr>
              <a:t>Tüm ameliyathane ekibine…</a:t>
            </a:r>
            <a:endParaRPr lang="tr-TR" sz="6500" b="1" i="1" dirty="0">
              <a:solidFill>
                <a:srgbClr val="FF0000"/>
              </a:solidFill>
            </a:endParaRPr>
          </a:p>
          <a:p>
            <a:endParaRPr lang="tr-TR" b="1" dirty="0" smtClean="0"/>
          </a:p>
          <a:p>
            <a:r>
              <a:rPr lang="tr-TR" sz="6500" b="1" dirty="0" smtClean="0"/>
              <a:t>Dikkatiniz için sizlere teşekkürler</a:t>
            </a:r>
            <a:r>
              <a:rPr lang="tr-TR" sz="6500" b="1" dirty="0" smtClean="0"/>
              <a:t>…</a:t>
            </a:r>
            <a:endParaRPr lang="tr-TR" sz="6500" b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438" y="1417638"/>
            <a:ext cx="5224112" cy="4241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526450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err="1" smtClean="0">
                <a:solidFill>
                  <a:srgbClr val="0070C0"/>
                </a:solidFill>
              </a:rPr>
              <a:t>Laparoskopi</a:t>
            </a:r>
            <a:r>
              <a:rPr lang="tr-TR" b="1" i="1" dirty="0" smtClean="0"/>
              <a:t> vs. </a:t>
            </a:r>
            <a:r>
              <a:rPr lang="tr-TR" b="1" i="1" dirty="0" err="1" smtClean="0">
                <a:solidFill>
                  <a:srgbClr val="C00000"/>
                </a:solidFill>
              </a:rPr>
              <a:t>Laparotomi</a:t>
            </a:r>
            <a:r>
              <a:rPr lang="tr-TR" b="1" i="1" dirty="0" smtClean="0">
                <a:solidFill>
                  <a:srgbClr val="C00000"/>
                </a:solidFill>
              </a:rPr>
              <a:t> </a:t>
            </a:r>
            <a:endParaRPr lang="tr-TR" b="1" i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tr-TR" dirty="0" smtClean="0"/>
              <a:t>İyi huylu jinekolojik vakalarda</a:t>
            </a:r>
          </a:p>
          <a:p>
            <a:pPr lvl="1"/>
            <a:r>
              <a:rPr lang="tr-TR" b="1" i="1" dirty="0" smtClean="0"/>
              <a:t>27 </a:t>
            </a:r>
            <a:r>
              <a:rPr lang="tr-TR" b="1" i="1" dirty="0" err="1" smtClean="0"/>
              <a:t>randomize</a:t>
            </a:r>
            <a:r>
              <a:rPr lang="tr-TR" b="1" i="1" dirty="0" smtClean="0"/>
              <a:t> kontrollü çalışmanın </a:t>
            </a:r>
            <a:r>
              <a:rPr lang="tr-TR" b="1" i="1" dirty="0" err="1" smtClean="0"/>
              <a:t>metaanalizi</a:t>
            </a:r>
            <a:r>
              <a:rPr lang="tr-TR" b="1" i="1" dirty="0" smtClean="0"/>
              <a:t>: </a:t>
            </a:r>
          </a:p>
          <a:p>
            <a:pPr lvl="2"/>
            <a:endParaRPr lang="tr-TR" dirty="0" smtClean="0"/>
          </a:p>
          <a:p>
            <a:pPr lvl="2"/>
            <a:r>
              <a:rPr lang="tr-TR" b="1" i="1" dirty="0" smtClean="0">
                <a:solidFill>
                  <a:srgbClr val="00B050"/>
                </a:solidFill>
              </a:rPr>
              <a:t>Minör komplikasyonlar </a:t>
            </a:r>
            <a:r>
              <a:rPr lang="tr-TR" b="1" i="1" dirty="0" err="1" smtClean="0">
                <a:solidFill>
                  <a:srgbClr val="0070C0"/>
                </a:solidFill>
              </a:rPr>
              <a:t>Laparoskopi</a:t>
            </a:r>
            <a:r>
              <a:rPr lang="tr-TR" b="1" i="1" dirty="0" smtClean="0">
                <a:solidFill>
                  <a:srgbClr val="00B050"/>
                </a:solidFill>
              </a:rPr>
              <a:t> grubunda daha az </a:t>
            </a:r>
          </a:p>
          <a:p>
            <a:pPr lvl="3"/>
            <a:r>
              <a:rPr lang="tr-TR" dirty="0" smtClean="0"/>
              <a:t>RR 0.55, 95% CI 0.45-0.66</a:t>
            </a:r>
          </a:p>
          <a:p>
            <a:pPr lvl="3"/>
            <a:r>
              <a:rPr lang="tr-TR" b="1" i="1" dirty="0" smtClean="0">
                <a:solidFill>
                  <a:srgbClr val="00B050"/>
                </a:solidFill>
              </a:rPr>
              <a:t>ateş, yara yeri  veya idrar yolu enfeksiyonu</a:t>
            </a:r>
          </a:p>
          <a:p>
            <a:pPr lvl="2"/>
            <a:endParaRPr lang="tr-TR" dirty="0" smtClean="0"/>
          </a:p>
          <a:p>
            <a:pPr lvl="2"/>
            <a:r>
              <a:rPr lang="tr-TR" b="1" i="1" dirty="0" err="1" smtClean="0"/>
              <a:t>Major</a:t>
            </a:r>
            <a:r>
              <a:rPr lang="tr-TR" b="1" i="1" dirty="0" smtClean="0"/>
              <a:t> komplikasyonlar BENZER </a:t>
            </a:r>
          </a:p>
          <a:p>
            <a:pPr lvl="3"/>
            <a:r>
              <a:rPr lang="tr-TR" b="1" dirty="0" err="1" smtClean="0"/>
              <a:t>pulmoner</a:t>
            </a:r>
            <a:r>
              <a:rPr lang="tr-TR" b="1" dirty="0" smtClean="0"/>
              <a:t> </a:t>
            </a:r>
            <a:r>
              <a:rPr lang="tr-TR" b="1" dirty="0" err="1" smtClean="0"/>
              <a:t>emboli</a:t>
            </a:r>
            <a:r>
              <a:rPr lang="tr-TR" b="1" dirty="0" smtClean="0"/>
              <a:t>, fistül gelişimi, </a:t>
            </a:r>
            <a:r>
              <a:rPr lang="tr-TR" b="1" dirty="0" err="1" smtClean="0"/>
              <a:t>reoperasyon</a:t>
            </a:r>
            <a:r>
              <a:rPr lang="tr-TR" b="1" dirty="0" smtClean="0"/>
              <a:t> oranları</a:t>
            </a:r>
            <a:endParaRPr lang="tr-TR" b="1" dirty="0"/>
          </a:p>
        </p:txBody>
      </p:sp>
      <p:sp>
        <p:nvSpPr>
          <p:cNvPr id="4" name="3 Metin kutusu"/>
          <p:cNvSpPr txBox="1"/>
          <p:nvPr/>
        </p:nvSpPr>
        <p:spPr>
          <a:xfrm>
            <a:off x="5049673" y="6126163"/>
            <a:ext cx="3637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Chapron</a:t>
            </a:r>
            <a:r>
              <a:rPr lang="tr-TR" dirty="0" smtClean="0"/>
              <a:t> et al. </a:t>
            </a:r>
            <a:r>
              <a:rPr lang="tr-TR" dirty="0" err="1" smtClean="0"/>
              <a:t>Human</a:t>
            </a:r>
            <a:r>
              <a:rPr lang="tr-TR" dirty="0" smtClean="0"/>
              <a:t> </a:t>
            </a:r>
            <a:r>
              <a:rPr lang="tr-TR" dirty="0" err="1" smtClean="0"/>
              <a:t>Reprod</a:t>
            </a:r>
            <a:r>
              <a:rPr lang="tr-TR" dirty="0" smtClean="0"/>
              <a:t> 2002 </a:t>
            </a:r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Preop</a:t>
            </a:r>
            <a:r>
              <a:rPr lang="tr-TR" dirty="0" smtClean="0"/>
              <a:t> Değerlendirme ve Hazırlık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i="1" dirty="0" smtClean="0"/>
              <a:t>Aydınlatılmış onam mutlaka alınmalı </a:t>
            </a:r>
          </a:p>
          <a:p>
            <a:pPr>
              <a:buNone/>
            </a:pPr>
            <a:endParaRPr lang="tr-TR" dirty="0" smtClean="0"/>
          </a:p>
          <a:p>
            <a:r>
              <a:rPr lang="tr-TR" b="1" i="1" dirty="0" err="1" smtClean="0">
                <a:solidFill>
                  <a:srgbClr val="0070C0"/>
                </a:solidFill>
              </a:rPr>
              <a:t>Vajinal</a:t>
            </a:r>
            <a:r>
              <a:rPr lang="tr-TR" b="1" i="1" dirty="0" smtClean="0">
                <a:solidFill>
                  <a:srgbClr val="0070C0"/>
                </a:solidFill>
              </a:rPr>
              <a:t> enfeksiyonlar için tarama gerekli değil. </a:t>
            </a:r>
          </a:p>
          <a:p>
            <a:endParaRPr lang="tr-TR" b="1" i="1" dirty="0" smtClean="0">
              <a:solidFill>
                <a:srgbClr val="0070C0"/>
              </a:solidFill>
            </a:endParaRPr>
          </a:p>
          <a:p>
            <a:r>
              <a:rPr lang="tr-TR" sz="4000" b="1" i="1" dirty="0" smtClean="0">
                <a:solidFill>
                  <a:srgbClr val="FF0000"/>
                </a:solidFill>
              </a:rPr>
              <a:t>Ancak </a:t>
            </a:r>
            <a:r>
              <a:rPr lang="tr-TR" sz="4000" b="1" i="1" dirty="0" err="1" smtClean="0">
                <a:solidFill>
                  <a:srgbClr val="FF0000"/>
                </a:solidFill>
              </a:rPr>
              <a:t>histerektomi</a:t>
            </a:r>
            <a:r>
              <a:rPr lang="tr-TR" sz="4000" b="1" i="1" dirty="0" smtClean="0">
                <a:solidFill>
                  <a:srgbClr val="FF0000"/>
                </a:solidFill>
              </a:rPr>
              <a:t> öncesi  BV tedavi edilmeli </a:t>
            </a:r>
          </a:p>
          <a:p>
            <a:pPr lvl="1"/>
            <a:r>
              <a:rPr lang="tr-TR" sz="3600" b="1" i="1" dirty="0" smtClean="0">
                <a:solidFill>
                  <a:srgbClr val="C00000"/>
                </a:solidFill>
              </a:rPr>
              <a:t>Artmış </a:t>
            </a:r>
            <a:r>
              <a:rPr lang="tr-TR" sz="3600" b="1" i="1" dirty="0" err="1" smtClean="0">
                <a:solidFill>
                  <a:srgbClr val="C00000"/>
                </a:solidFill>
              </a:rPr>
              <a:t>vajinal</a:t>
            </a:r>
            <a:r>
              <a:rPr lang="tr-TR" sz="3600" b="1" i="1" dirty="0" smtClean="0">
                <a:solidFill>
                  <a:srgbClr val="C00000"/>
                </a:solidFill>
              </a:rPr>
              <a:t> </a:t>
            </a:r>
            <a:r>
              <a:rPr lang="tr-TR" sz="3600" b="1" i="1" dirty="0" err="1" smtClean="0">
                <a:solidFill>
                  <a:srgbClr val="C00000"/>
                </a:solidFill>
              </a:rPr>
              <a:t>cuff</a:t>
            </a:r>
            <a:r>
              <a:rPr lang="tr-TR" sz="3600" b="1" i="1" dirty="0" smtClean="0">
                <a:solidFill>
                  <a:srgbClr val="C00000"/>
                </a:solidFill>
              </a:rPr>
              <a:t> riski </a:t>
            </a:r>
          </a:p>
          <a:p>
            <a:pPr lvl="1"/>
            <a:endParaRPr lang="tr-TR" dirty="0" smtClean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Preop</a:t>
            </a:r>
            <a:r>
              <a:rPr lang="tr-TR" dirty="0" smtClean="0"/>
              <a:t> Değerlendirme ve Hazırlık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6337736" cy="5257800"/>
          </a:xfrm>
        </p:spPr>
        <p:txBody>
          <a:bodyPr>
            <a:normAutofit/>
          </a:bodyPr>
          <a:lstStyle/>
          <a:p>
            <a:r>
              <a:rPr lang="tr-TR" dirty="0" smtClean="0"/>
              <a:t>Hastanın </a:t>
            </a:r>
            <a:r>
              <a:rPr lang="tr-TR" b="1" i="1" dirty="0" smtClean="0">
                <a:solidFill>
                  <a:srgbClr val="00B050"/>
                </a:solidFill>
              </a:rPr>
              <a:t>ameliyatı kaldıramamasına sebep</a:t>
            </a:r>
            <a:r>
              <a:rPr lang="tr-TR" dirty="0" smtClean="0"/>
              <a:t> olabilecek veya </a:t>
            </a:r>
            <a:r>
              <a:rPr lang="tr-TR" b="1" i="1" dirty="0" err="1" smtClean="0">
                <a:solidFill>
                  <a:srgbClr val="C00000"/>
                </a:solidFill>
              </a:rPr>
              <a:t>hemostazı</a:t>
            </a:r>
            <a:r>
              <a:rPr lang="tr-TR" b="1" i="1" dirty="0" smtClean="0">
                <a:solidFill>
                  <a:srgbClr val="C00000"/>
                </a:solidFill>
              </a:rPr>
              <a:t> etkileyecek </a:t>
            </a:r>
            <a:r>
              <a:rPr lang="tr-TR" dirty="0" smtClean="0"/>
              <a:t>medikal durumların tespiti ve değerlendirilmesi </a:t>
            </a:r>
          </a:p>
          <a:p>
            <a:r>
              <a:rPr lang="tr-TR" b="1" i="1" dirty="0" err="1" smtClean="0"/>
              <a:t>Laparoskopik</a:t>
            </a:r>
            <a:r>
              <a:rPr lang="tr-TR" b="1" i="1" dirty="0" smtClean="0"/>
              <a:t> cerrahiye özgü olarak dik </a:t>
            </a:r>
            <a:r>
              <a:rPr lang="tr-TR" b="1" i="1" dirty="0" err="1" smtClean="0"/>
              <a:t>trandelenburg</a:t>
            </a:r>
            <a:r>
              <a:rPr lang="tr-TR" b="1" i="1" dirty="0" smtClean="0"/>
              <a:t> ve </a:t>
            </a:r>
            <a:r>
              <a:rPr lang="tr-TR" b="1" i="1" dirty="0" err="1" smtClean="0"/>
              <a:t>pnömoperitona</a:t>
            </a:r>
            <a:r>
              <a:rPr lang="tr-TR" b="1" i="1" dirty="0" smtClean="0"/>
              <a:t> bağlı artmış </a:t>
            </a:r>
            <a:r>
              <a:rPr lang="tr-TR" b="1" i="1" dirty="0" err="1" smtClean="0"/>
              <a:t>intraabdominal</a:t>
            </a:r>
            <a:r>
              <a:rPr lang="tr-TR" b="1" i="1" dirty="0" smtClean="0"/>
              <a:t> basıncın </a:t>
            </a:r>
            <a:r>
              <a:rPr lang="tr-TR" b="1" i="1" dirty="0" err="1" smtClean="0"/>
              <a:t>tolere</a:t>
            </a:r>
            <a:r>
              <a:rPr lang="tr-TR" b="1" i="1" dirty="0" smtClean="0"/>
              <a:t> edilememesi durumu </a:t>
            </a:r>
          </a:p>
          <a:p>
            <a:endParaRPr lang="tr-TR" dirty="0"/>
          </a:p>
        </p:txBody>
      </p:sp>
      <p:pic>
        <p:nvPicPr>
          <p:cNvPr id="4" name="Picture 2" descr="E:\Konuşma, seminer ve bşk\2019\20190414 tjodist lssetupopoahastahazır\te i\IMG_66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4936" y="4448557"/>
            <a:ext cx="2128345" cy="1596259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Preop</a:t>
            </a:r>
            <a:r>
              <a:rPr lang="tr-TR" dirty="0" smtClean="0"/>
              <a:t> Değerlendirme ve Hazırlık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i="1" dirty="0" err="1" smtClean="0"/>
              <a:t>Adezyona</a:t>
            </a:r>
            <a:r>
              <a:rPr lang="tr-TR" b="1" i="1" dirty="0" smtClean="0"/>
              <a:t> sebep olabilecek faktörler ile göbek veya karın ön duvar fıtık tamiri </a:t>
            </a:r>
          </a:p>
          <a:p>
            <a:pPr lvl="1"/>
            <a:r>
              <a:rPr lang="tr-TR" b="1" i="1" dirty="0" smtClean="0">
                <a:solidFill>
                  <a:srgbClr val="7030A0"/>
                </a:solidFill>
              </a:rPr>
              <a:t>Batına giriş yerini seçmek ve teknik açısından önemli</a:t>
            </a:r>
          </a:p>
          <a:p>
            <a:pPr lvl="1"/>
            <a:r>
              <a:rPr lang="tr-TR" i="1" dirty="0" smtClean="0"/>
              <a:t>Gerekirse açık operasyona dönülebileceği hasta ile </a:t>
            </a:r>
            <a:r>
              <a:rPr lang="tr-TR" i="1" dirty="0" err="1" smtClean="0"/>
              <a:t>preop</a:t>
            </a:r>
            <a:r>
              <a:rPr lang="tr-TR" i="1" dirty="0" smtClean="0"/>
              <a:t> paylaşılmış olmalı</a:t>
            </a:r>
          </a:p>
          <a:p>
            <a:endParaRPr lang="tr-TR" dirty="0" smtClean="0"/>
          </a:p>
          <a:p>
            <a:r>
              <a:rPr lang="tr-TR" b="1" i="1" dirty="0" err="1" smtClean="0">
                <a:solidFill>
                  <a:srgbClr val="FF0000"/>
                </a:solidFill>
              </a:rPr>
              <a:t>Reprodüktif</a:t>
            </a:r>
            <a:r>
              <a:rPr lang="tr-TR" b="1" i="1" dirty="0" smtClean="0">
                <a:solidFill>
                  <a:srgbClr val="FF0000"/>
                </a:solidFill>
              </a:rPr>
              <a:t> çağdaki kadınlarda gerekli ise </a:t>
            </a:r>
            <a:r>
              <a:rPr lang="tr-TR" b="1" i="1" dirty="0" err="1" smtClean="0">
                <a:solidFill>
                  <a:srgbClr val="FF0000"/>
                </a:solidFill>
              </a:rPr>
              <a:t>preoperatif</a:t>
            </a:r>
            <a:r>
              <a:rPr lang="tr-TR" b="1" i="1" dirty="0" smtClean="0">
                <a:solidFill>
                  <a:srgbClr val="FF0000"/>
                </a:solidFill>
              </a:rPr>
              <a:t> gebelik testinin istenmesi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2648607" cy="1696053"/>
          </a:xfrm>
        </p:spPr>
        <p:txBody>
          <a:bodyPr>
            <a:normAutofit/>
          </a:bodyPr>
          <a:lstStyle/>
          <a:p>
            <a:pPr algn="l"/>
            <a:r>
              <a:rPr lang="tr-TR" sz="2800" dirty="0" err="1" smtClean="0"/>
              <a:t>Preop</a:t>
            </a:r>
            <a:r>
              <a:rPr lang="tr-TR" sz="2800" dirty="0" smtClean="0"/>
              <a:t> Değerlendirme ve Hazırlık </a:t>
            </a:r>
            <a:r>
              <a:rPr lang="tr-TR" sz="1800" dirty="0" err="1" smtClean="0"/>
              <a:t>Tromboemboli</a:t>
            </a:r>
            <a:r>
              <a:rPr lang="tr-TR" sz="1800" dirty="0" smtClean="0"/>
              <a:t> </a:t>
            </a:r>
            <a:r>
              <a:rPr lang="tr-TR" sz="1800" dirty="0" err="1" smtClean="0"/>
              <a:t>profilaksisi</a:t>
            </a:r>
            <a:endParaRPr lang="tr-TR" sz="1800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003" y="0"/>
            <a:ext cx="6421997" cy="6554852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236483" y="2412124"/>
            <a:ext cx="21441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Caprini</a:t>
            </a:r>
            <a:r>
              <a:rPr lang="tr-TR" dirty="0" smtClean="0"/>
              <a:t> </a:t>
            </a:r>
            <a:r>
              <a:rPr lang="tr-TR" dirty="0" err="1" smtClean="0"/>
              <a:t>skorlaması</a:t>
            </a:r>
            <a:r>
              <a:rPr lang="tr-TR" dirty="0" smtClean="0"/>
              <a:t> </a:t>
            </a:r>
            <a:r>
              <a:rPr lang="tr-TR" dirty="0" err="1" smtClean="0"/>
              <a:t>kullanılabiilir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VTE riski %0.3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952" y="4821382"/>
            <a:ext cx="1227017" cy="1733470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i="1" dirty="0" smtClean="0">
                <a:solidFill>
                  <a:srgbClr val="00B050"/>
                </a:solidFill>
              </a:rPr>
              <a:t>Optimal </a:t>
            </a:r>
            <a:r>
              <a:rPr lang="tr-TR" sz="3200" b="1" i="1" dirty="0" err="1" smtClean="0">
                <a:solidFill>
                  <a:srgbClr val="00B050"/>
                </a:solidFill>
              </a:rPr>
              <a:t>profilaksi</a:t>
            </a:r>
            <a:r>
              <a:rPr lang="tr-TR" sz="3200" b="1" i="1" dirty="0" smtClean="0">
                <a:solidFill>
                  <a:srgbClr val="00B050"/>
                </a:solidFill>
              </a:rPr>
              <a:t> VTE riski, kanama ihtimali ve hastanın isteklerine göre düzenlenmeli</a:t>
            </a:r>
            <a:endParaRPr lang="tr-TR" sz="3200" b="1" i="1" dirty="0">
              <a:solidFill>
                <a:srgbClr val="00B050"/>
              </a:solidFill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ACOG Önerisi 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Daha fazla veri elde edilene kadar, </a:t>
            </a:r>
            <a:r>
              <a:rPr lang="tr-TR" dirty="0" err="1" smtClean="0"/>
              <a:t>laparoskopik</a:t>
            </a:r>
            <a:r>
              <a:rPr lang="tr-TR" dirty="0" smtClean="0"/>
              <a:t> cerrahi geçirecek hastalar risk kategorilerine ayrılmalı ve </a:t>
            </a:r>
            <a:r>
              <a:rPr lang="tr-TR" dirty="0" err="1" smtClean="0"/>
              <a:t>laparotomi</a:t>
            </a:r>
            <a:r>
              <a:rPr lang="tr-TR" dirty="0" smtClean="0"/>
              <a:t> geçiren hastalarla aynı </a:t>
            </a:r>
            <a:r>
              <a:rPr lang="tr-TR" dirty="0" err="1" smtClean="0"/>
              <a:t>profilaksiyi</a:t>
            </a:r>
            <a:r>
              <a:rPr lang="tr-TR" dirty="0" smtClean="0"/>
              <a:t> almalı </a:t>
            </a:r>
            <a:endParaRPr lang="tr-TR" dirty="0"/>
          </a:p>
          <a:p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SGO Önerisi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err="1" smtClean="0"/>
              <a:t>Laparoskopik</a:t>
            </a:r>
            <a:r>
              <a:rPr lang="tr-TR" dirty="0" smtClean="0"/>
              <a:t> cerrahide VTE </a:t>
            </a:r>
            <a:r>
              <a:rPr lang="tr-TR" dirty="0" err="1" smtClean="0"/>
              <a:t>profilaksisi</a:t>
            </a:r>
            <a:r>
              <a:rPr lang="tr-TR" dirty="0" smtClean="0"/>
              <a:t> için kombine (hem mekanik hem de medikal) </a:t>
            </a:r>
            <a:r>
              <a:rPr lang="tr-TR" dirty="0" err="1" smtClean="0"/>
              <a:t>metodlar</a:t>
            </a:r>
            <a:r>
              <a:rPr lang="tr-TR" dirty="0" smtClean="0"/>
              <a:t> seçilmeli </a:t>
            </a:r>
            <a:r>
              <a:rPr lang="tr-TR" baseline="30000" dirty="0"/>
              <a:t>  </a:t>
            </a:r>
            <a:endParaRPr lang="tr-TR" dirty="0"/>
          </a:p>
          <a:p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854439" y="5606321"/>
            <a:ext cx="78323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Worley</a:t>
            </a:r>
            <a:r>
              <a:rPr lang="tr-TR" sz="1200" dirty="0"/>
              <a:t> MJ </a:t>
            </a:r>
            <a:r>
              <a:rPr lang="tr-TR" sz="1200" dirty="0" err="1"/>
              <a:t>Jr</a:t>
            </a:r>
            <a:r>
              <a:rPr lang="tr-TR" sz="1200" dirty="0"/>
              <a:t>, </a:t>
            </a:r>
            <a:r>
              <a:rPr lang="tr-TR" sz="1200" dirty="0" err="1"/>
              <a:t>Rauh</a:t>
            </a:r>
            <a:r>
              <a:rPr lang="tr-TR" sz="1200" dirty="0"/>
              <a:t>-Hain JA, </a:t>
            </a:r>
            <a:r>
              <a:rPr lang="tr-TR" sz="1200" dirty="0" err="1"/>
              <a:t>Sandberg</a:t>
            </a:r>
            <a:r>
              <a:rPr lang="tr-TR" sz="1200" dirty="0"/>
              <a:t> EM, </a:t>
            </a:r>
            <a:r>
              <a:rPr lang="tr-TR" sz="1200" dirty="0" err="1"/>
              <a:t>Muto</a:t>
            </a:r>
            <a:r>
              <a:rPr lang="tr-TR" sz="1200" dirty="0"/>
              <a:t> MG. </a:t>
            </a:r>
            <a:r>
              <a:rPr lang="tr-TR" sz="1200" dirty="0" err="1"/>
              <a:t>Venous</a:t>
            </a:r>
            <a:r>
              <a:rPr lang="tr-TR" sz="1200" dirty="0"/>
              <a:t> </a:t>
            </a:r>
            <a:r>
              <a:rPr lang="tr-TR" sz="1200" dirty="0" err="1"/>
              <a:t>thromboembolism</a:t>
            </a:r>
            <a:r>
              <a:rPr lang="tr-TR" sz="1200" dirty="0"/>
              <a:t> </a:t>
            </a:r>
            <a:r>
              <a:rPr lang="tr-TR" sz="1200" dirty="0" err="1"/>
              <a:t>prophylaxis</a:t>
            </a:r>
            <a:r>
              <a:rPr lang="tr-TR" sz="1200" dirty="0"/>
              <a:t> </a:t>
            </a:r>
            <a:r>
              <a:rPr lang="tr-TR" sz="1200" dirty="0" err="1"/>
              <a:t>for</a:t>
            </a:r>
            <a:r>
              <a:rPr lang="tr-TR" sz="1200" dirty="0"/>
              <a:t> </a:t>
            </a:r>
            <a:r>
              <a:rPr lang="tr-TR" sz="1200" dirty="0" err="1"/>
              <a:t>laparoscopic</a:t>
            </a:r>
            <a:r>
              <a:rPr lang="tr-TR" sz="1200" dirty="0"/>
              <a:t> </a:t>
            </a:r>
            <a:r>
              <a:rPr lang="tr-TR" sz="1200" dirty="0" err="1"/>
              <a:t>surgery</a:t>
            </a:r>
            <a:r>
              <a:rPr lang="tr-TR" sz="1200" dirty="0"/>
              <a:t>: a </a:t>
            </a:r>
            <a:r>
              <a:rPr lang="tr-TR" sz="1200" dirty="0" err="1"/>
              <a:t>survey</a:t>
            </a:r>
            <a:r>
              <a:rPr lang="tr-TR" sz="1200" dirty="0"/>
              <a:t> of </a:t>
            </a:r>
            <a:r>
              <a:rPr lang="tr-TR" sz="1200" dirty="0" err="1"/>
              <a:t>members</a:t>
            </a:r>
            <a:r>
              <a:rPr lang="tr-TR" sz="1200" dirty="0"/>
              <a:t> of </a:t>
            </a:r>
            <a:r>
              <a:rPr lang="tr-TR" sz="1200" dirty="0" err="1"/>
              <a:t>the</a:t>
            </a:r>
            <a:r>
              <a:rPr lang="tr-TR" sz="1200" dirty="0"/>
              <a:t> </a:t>
            </a:r>
            <a:r>
              <a:rPr lang="tr-TR" sz="1200" dirty="0" err="1"/>
              <a:t>Society</a:t>
            </a:r>
            <a:r>
              <a:rPr lang="tr-TR" sz="1200" dirty="0"/>
              <a:t> of </a:t>
            </a:r>
            <a:r>
              <a:rPr lang="tr-TR" sz="1200" dirty="0" err="1"/>
              <a:t>Gynecologic</a:t>
            </a:r>
            <a:r>
              <a:rPr lang="tr-TR" sz="1200" dirty="0"/>
              <a:t> </a:t>
            </a:r>
            <a:r>
              <a:rPr lang="tr-TR" sz="1200" dirty="0" err="1"/>
              <a:t>Oncology</a:t>
            </a:r>
            <a:r>
              <a:rPr lang="tr-TR" sz="1200" dirty="0"/>
              <a:t>. </a:t>
            </a:r>
            <a:r>
              <a:rPr lang="tr-TR" sz="1200" i="1" dirty="0" err="1"/>
              <a:t>Int</a:t>
            </a:r>
            <a:r>
              <a:rPr lang="tr-TR" sz="1200" i="1" dirty="0"/>
              <a:t> J </a:t>
            </a:r>
            <a:r>
              <a:rPr lang="tr-TR" sz="1200" i="1" dirty="0" err="1"/>
              <a:t>Gynecol</a:t>
            </a:r>
            <a:r>
              <a:rPr lang="tr-TR" sz="1200" i="1" dirty="0"/>
              <a:t> </a:t>
            </a:r>
            <a:r>
              <a:rPr lang="tr-TR" sz="1200" i="1" dirty="0" err="1"/>
              <a:t>Cancer</a:t>
            </a:r>
            <a:r>
              <a:rPr lang="tr-TR" sz="1200" dirty="0"/>
              <a:t>. 2013 Jan. 23(1):208-15</a:t>
            </a:r>
            <a:r>
              <a:rPr lang="tr-TR" sz="1200" dirty="0" smtClean="0"/>
              <a:t>.</a:t>
            </a:r>
          </a:p>
          <a:p>
            <a:r>
              <a:rPr lang="tr-TR" sz="1200" dirty="0"/>
              <a:t>ACOG </a:t>
            </a:r>
            <a:r>
              <a:rPr lang="tr-TR" sz="1200" dirty="0" err="1"/>
              <a:t>Practice</a:t>
            </a:r>
            <a:r>
              <a:rPr lang="tr-TR" sz="1200" dirty="0"/>
              <a:t> </a:t>
            </a:r>
            <a:r>
              <a:rPr lang="tr-TR" sz="1200" dirty="0" err="1"/>
              <a:t>Bulletin</a:t>
            </a:r>
            <a:r>
              <a:rPr lang="tr-TR" sz="1200" dirty="0"/>
              <a:t> No. 84: </a:t>
            </a:r>
            <a:r>
              <a:rPr lang="tr-TR" sz="1200" dirty="0" err="1"/>
              <a:t>Prevention</a:t>
            </a:r>
            <a:r>
              <a:rPr lang="tr-TR" sz="1200" dirty="0"/>
              <a:t> of </a:t>
            </a:r>
            <a:r>
              <a:rPr lang="tr-TR" sz="1200" dirty="0" err="1"/>
              <a:t>deep</a:t>
            </a:r>
            <a:r>
              <a:rPr lang="tr-TR" sz="1200" dirty="0"/>
              <a:t> </a:t>
            </a:r>
            <a:r>
              <a:rPr lang="tr-TR" sz="1200" dirty="0" err="1"/>
              <a:t>vein</a:t>
            </a:r>
            <a:r>
              <a:rPr lang="tr-TR" sz="1200" dirty="0"/>
              <a:t> </a:t>
            </a:r>
            <a:r>
              <a:rPr lang="tr-TR" sz="1200" dirty="0" err="1"/>
              <a:t>thrombosis</a:t>
            </a:r>
            <a:r>
              <a:rPr lang="tr-TR" sz="1200" dirty="0"/>
              <a:t> </a:t>
            </a:r>
            <a:r>
              <a:rPr lang="tr-TR" sz="1200" dirty="0" err="1"/>
              <a:t>and</a:t>
            </a:r>
            <a:r>
              <a:rPr lang="tr-TR" sz="1200" dirty="0"/>
              <a:t> </a:t>
            </a:r>
            <a:r>
              <a:rPr lang="tr-TR" sz="1200" dirty="0" err="1"/>
              <a:t>pulmonary</a:t>
            </a:r>
            <a:r>
              <a:rPr lang="tr-TR" sz="1200" dirty="0"/>
              <a:t> </a:t>
            </a:r>
            <a:r>
              <a:rPr lang="tr-TR" sz="1200" dirty="0" err="1"/>
              <a:t>embolism</a:t>
            </a:r>
            <a:r>
              <a:rPr lang="tr-TR" sz="1200" dirty="0"/>
              <a:t>. </a:t>
            </a:r>
            <a:r>
              <a:rPr lang="tr-TR" sz="1200" i="1" dirty="0" err="1"/>
              <a:t>Obstet</a:t>
            </a:r>
            <a:r>
              <a:rPr lang="tr-TR" sz="1200" i="1" dirty="0"/>
              <a:t> </a:t>
            </a:r>
            <a:r>
              <a:rPr lang="tr-TR" sz="1200" i="1" dirty="0" err="1"/>
              <a:t>Gynecol</a:t>
            </a:r>
            <a:r>
              <a:rPr lang="tr-TR" sz="1200" dirty="0"/>
              <a:t>. 2007 </a:t>
            </a:r>
            <a:r>
              <a:rPr lang="tr-TR" sz="1200" dirty="0" err="1"/>
              <a:t>Aug</a:t>
            </a:r>
            <a:r>
              <a:rPr lang="tr-TR" sz="1200" dirty="0"/>
              <a:t>. 110(2 </a:t>
            </a:r>
            <a:r>
              <a:rPr lang="tr-TR" sz="1200" dirty="0" err="1"/>
              <a:t>Pt</a:t>
            </a:r>
            <a:r>
              <a:rPr lang="tr-TR" sz="1200" dirty="0"/>
              <a:t> 1):429-40</a:t>
            </a:r>
          </a:p>
        </p:txBody>
      </p:sp>
    </p:spTree>
    <p:extLst>
      <p:ext uri="{BB962C8B-B14F-4D97-AF65-F5344CB8AC3E}">
        <p14:creationId xmlns:p14="http://schemas.microsoft.com/office/powerpoint/2010/main" xmlns="" val="9815273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10420</TotalTime>
  <Words>684</Words>
  <Application>Microsoft Office PowerPoint</Application>
  <PresentationFormat>Ekran Gösterisi (4:3)</PresentationFormat>
  <Paragraphs>175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Office Theme</vt:lpstr>
      <vt:lpstr>Laparoskopik Cerrahide  Doğru Set-Up,  Ameliyat Odası ve Hasta Hazırlığı</vt:lpstr>
      <vt:lpstr>Başlıklar</vt:lpstr>
      <vt:lpstr>Laparoskopi </vt:lpstr>
      <vt:lpstr>Laparoskopi vs. Laparotomi </vt:lpstr>
      <vt:lpstr>Preop Değerlendirme ve Hazırlık </vt:lpstr>
      <vt:lpstr>Preop Değerlendirme ve Hazırlık </vt:lpstr>
      <vt:lpstr>Preop Değerlendirme ve Hazırlık </vt:lpstr>
      <vt:lpstr>Preop Değerlendirme ve Hazırlık Tromboemboli profilaksisi</vt:lpstr>
      <vt:lpstr>Optimal profilaksi VTE riski, kanama ihtimali ve hastanın isteklerine göre düzenlenmeli</vt:lpstr>
      <vt:lpstr>Preop Değerlendirme ve Hazırlık </vt:lpstr>
      <vt:lpstr>Preop Değerlendirme ve Hazırlık  Kıl temizliği </vt:lpstr>
      <vt:lpstr>Set Up / Oda Hazırlığı</vt:lpstr>
      <vt:lpstr>Set Up / Oda Hazırlığı</vt:lpstr>
      <vt:lpstr>Sizden önce…</vt:lpstr>
      <vt:lpstr>Tüm kullanılacak malzeme…</vt:lpstr>
      <vt:lpstr>Slayt 16</vt:lpstr>
      <vt:lpstr>Slayt 17</vt:lpstr>
      <vt:lpstr>Slayt 18</vt:lpstr>
      <vt:lpstr>Slayt 19</vt:lpstr>
      <vt:lpstr>Set Up / Oda Hazırlığı</vt:lpstr>
      <vt:lpstr>Ameliyathane / Yerleşim</vt:lpstr>
      <vt:lpstr>Hastanın Ameliyat Odasında Pozisyonu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Set up son hali… </vt:lpstr>
      <vt:lpstr>Slayt 34</vt:lpstr>
      <vt:lpstr>Slayt 35</vt:lpstr>
      <vt:lpstr>Slayt 36</vt:lpstr>
      <vt:lpstr>Slayt 37</vt:lpstr>
    </vt:vector>
  </TitlesOfParts>
  <Company>cemiyibozkurt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Jinekolojik Onkoloji Açısından BRCA Mutasyonları</dc:title>
  <dc:creator>Cem İyibozkurt</dc:creator>
  <cp:lastModifiedBy>Cem Dizüstü</cp:lastModifiedBy>
  <cp:revision>475</cp:revision>
  <dcterms:created xsi:type="dcterms:W3CDTF">2015-10-14T19:11:29Z</dcterms:created>
  <dcterms:modified xsi:type="dcterms:W3CDTF">2017-06-01T21:57:56Z</dcterms:modified>
</cp:coreProperties>
</file>