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357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258" r:id="rId12"/>
    <p:sldId id="358" r:id="rId13"/>
    <p:sldId id="359" r:id="rId14"/>
    <p:sldId id="361" r:id="rId15"/>
    <p:sldId id="363" r:id="rId16"/>
    <p:sldId id="364" r:id="rId17"/>
    <p:sldId id="365" r:id="rId18"/>
    <p:sldId id="36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3"/>
    <p:restoredTop sz="94692"/>
  </p:normalViewPr>
  <p:slideViewPr>
    <p:cSldViewPr snapToGrid="0" snapToObjects="1">
      <p:cViewPr varScale="1">
        <p:scale>
          <a:sx n="64" d="100"/>
          <a:sy n="64" d="100"/>
        </p:scale>
        <p:origin x="9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8D992-A8F3-C54D-AE64-2F8402A288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CBF422-5354-C04B-B756-B4744B72B3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023D9-1F3C-6C43-AAC7-7887EB26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2B5AB0-B6DD-214A-B361-4D9BEE80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D94F1-4AF8-BD46-BD78-393554B5A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7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DBAE0-27EE-E548-8EAB-91CAC7AF7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B3E095-EC3A-024D-B18C-006134F7C0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1E28D-1180-1A48-B185-FC4F65AA0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BC479-6203-D547-9902-5215F670F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E62FA-37BD-5942-9553-39BAFCBB3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7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D780C1-3254-B241-A730-5D0D2C484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61FD1-2E8C-5D49-B795-03691D922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ABA642-A6AF-4645-BC29-E249CE6F8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4427B-7E98-E041-A933-686004A19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002F3-F0A3-1C4C-9F7E-AEB3C077B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A22A9-C5B7-1649-8A8C-37957D2D3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99ADC-6731-8343-A9E6-3AF855C82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02070-0388-FB4F-9CCD-3EE356F37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1366E-62DF-C243-ADA8-60EA02FB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3572E-99A8-AB48-A042-07768D694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7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25223-BF23-4045-BDA7-FB5F27B61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86CFFB-88D8-B643-AE1C-ED440E50D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3D807-7FC9-264A-90ED-5E512AFB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231DD-8C00-FF44-802A-62A9EADBC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790C8-5DCB-E44A-8057-67F62FC2E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74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8FAB1-7EFB-0A42-B9A7-33C054DE3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88B9CD-4913-5B43-A6D6-F4E54CCFE7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A6450-ED62-9C47-A70E-BED3D2A28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79B8B5-9568-DE43-BAC7-0E7650ABF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01307A-1AA1-7345-B3DB-A0983E6BC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9D85F-A373-9141-AD3A-6534A3F76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71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9177D-AD8C-AF43-9364-0D9FAB1F6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F1FF2-4E89-1E46-B4CB-9B02FC3B6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022930-3EC3-DA44-BD87-3F187B8169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82722F-908B-6641-A945-2B9AAFBCC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51F668-58D4-B743-92D7-4D77205AF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CF65B-030D-0541-AC16-51EEF5F27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706FD1-C7A4-0645-A888-FAD44A4C7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2368FC-A7EF-9040-9C21-A349F757A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185F4-E26E-E741-B0A4-6B0A06FE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2DBC9F-107B-C240-AC10-59C0C349A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8178AD-2797-164B-BBEB-1DDF65D9A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B2A3E-FA14-2540-827E-80EBB090D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7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E31894-B570-AC46-9E4A-9CDEEA083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A85F9-A7A4-F142-BFF8-D8B7A439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ECF28-D78B-DB4A-ABC4-DB89BE81A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45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F8348-660F-D842-8762-312C09164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3CCEA-42FA-294D-BCE9-D518019AA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CB9A42-9F88-5F43-9779-BDFF95ACD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0C378-44C1-2D48-A13D-1F5107A05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48BABB-8BA4-D14D-91F0-C9EDFEC50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BE57BF-8AD9-0047-B927-EE503A3D1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D5791-81F1-8048-B10F-C9F2FC1EF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06FF31-E696-AF44-9D51-ACEE6982AF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B110C6-6600-D34E-A730-386FF33A1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8BA51-AF44-C748-97B9-46C0821D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1565-6A0F-534E-9BA1-2AD27C43E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D473D5-7E2C-474B-AFF0-0F1527F9C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87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2B57B-388C-E548-86E3-AF563725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D5ECF-96A7-C745-83DE-8C2116597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41AB3-A88C-714E-9F8D-FA9E6A1A2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64164-E585-F141-8166-5531BEB7F72C}" type="datetimeFigureOut">
              <a:rPr lang="en-US" smtClean="0"/>
              <a:t>4/14/2019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47677-8AE8-3247-AB1B-606BB52E4F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0DDBF-A8FE-5045-B499-222B9F02B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67923-DEB4-FA41-BA5F-0F168B026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4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1BCA8-5029-EC43-81C4-B512BB81E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73693"/>
            <a:ext cx="9144000" cy="2387600"/>
          </a:xfrm>
        </p:spPr>
        <p:txBody>
          <a:bodyPr/>
          <a:lstStyle/>
          <a:p>
            <a:r>
              <a:rPr lang="en-US" b="1" dirty="0" err="1"/>
              <a:t>Histeroskopide</a:t>
            </a:r>
            <a:r>
              <a:rPr lang="en-US" b="1" dirty="0"/>
              <a:t> </a:t>
            </a:r>
            <a:r>
              <a:rPr lang="en-US" b="1" dirty="0" err="1"/>
              <a:t>doğru</a:t>
            </a:r>
            <a:r>
              <a:rPr lang="en-US" b="1" dirty="0"/>
              <a:t> set-up </a:t>
            </a:r>
            <a:r>
              <a:rPr lang="en-US" b="1" dirty="0" err="1"/>
              <a:t>nasıl</a:t>
            </a:r>
            <a:r>
              <a:rPr lang="en-US" b="1" dirty="0"/>
              <a:t> </a:t>
            </a:r>
            <a:r>
              <a:rPr lang="en-US" b="1" dirty="0" err="1"/>
              <a:t>olmalı</a:t>
            </a:r>
            <a:r>
              <a:rPr lang="en-US" b="1" dirty="0"/>
              <a:t>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1D7A9B-F8EC-5C45-8052-305E4A07F2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1285"/>
            <a:ext cx="9144000" cy="1655762"/>
          </a:xfrm>
        </p:spPr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Bülent</a:t>
            </a:r>
            <a:r>
              <a:rPr lang="en-US" dirty="0"/>
              <a:t> </a:t>
            </a:r>
            <a:r>
              <a:rPr lang="en-US" dirty="0" err="1"/>
              <a:t>Urman</a:t>
            </a:r>
            <a:endParaRPr lang="en-US" dirty="0"/>
          </a:p>
          <a:p>
            <a:r>
              <a:rPr lang="en-US" dirty="0" err="1"/>
              <a:t>Koç</a:t>
            </a:r>
            <a:r>
              <a:rPr lang="en-US" dirty="0"/>
              <a:t> </a:t>
            </a:r>
            <a:r>
              <a:rPr lang="en-US" dirty="0" err="1"/>
              <a:t>Üniversitesi</a:t>
            </a:r>
            <a:r>
              <a:rPr lang="en-US" dirty="0"/>
              <a:t> </a:t>
            </a:r>
            <a:r>
              <a:rPr lang="en-US" dirty="0" err="1"/>
              <a:t>Tıp</a:t>
            </a:r>
            <a:r>
              <a:rPr lang="en-US" dirty="0"/>
              <a:t> </a:t>
            </a:r>
            <a:r>
              <a:rPr lang="en-US" dirty="0" err="1"/>
              <a:t>Falkültesi</a:t>
            </a:r>
            <a:endParaRPr lang="en-US" dirty="0"/>
          </a:p>
          <a:p>
            <a:r>
              <a:rPr lang="en-US" dirty="0" err="1"/>
              <a:t>Amerikan</a:t>
            </a:r>
            <a:r>
              <a:rPr lang="en-US" dirty="0"/>
              <a:t> </a:t>
            </a:r>
            <a:r>
              <a:rPr lang="en-US" dirty="0" err="1"/>
              <a:t>Hastanesi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416DDE-9E50-AF4B-91F2-FB8C028C57A9}"/>
              </a:ext>
            </a:extLst>
          </p:cNvPr>
          <p:cNvSpPr/>
          <p:nvPr/>
        </p:nvSpPr>
        <p:spPr>
          <a:xfrm>
            <a:off x="0" y="0"/>
            <a:ext cx="4180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EC274D-BC56-ED4F-BC78-BB7D5EB9DE80}"/>
              </a:ext>
            </a:extLst>
          </p:cNvPr>
          <p:cNvSpPr/>
          <p:nvPr/>
        </p:nvSpPr>
        <p:spPr>
          <a:xfrm>
            <a:off x="11775674" y="0"/>
            <a:ext cx="418011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25A652-9F9C-F649-9559-8C40D2531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118" y="241418"/>
            <a:ext cx="3144757" cy="159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95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5" y="1536171"/>
            <a:ext cx="5596113" cy="41970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528" y="1536171"/>
            <a:ext cx="5596113" cy="41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74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E8158-51B5-514B-A9DD-A2ABB68C3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Preop </a:t>
            </a:r>
            <a:r>
              <a:rPr lang="en-US" b="1" dirty="0" err="1"/>
              <a:t>hazırlık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D6DDD-8743-0E49-B721-29983FAD1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GnRH </a:t>
            </a:r>
            <a:r>
              <a:rPr lang="en-US" dirty="0" err="1"/>
              <a:t>analogları</a:t>
            </a:r>
            <a:endParaRPr lang="en-US" dirty="0"/>
          </a:p>
          <a:p>
            <a:pPr lvl="1"/>
            <a:r>
              <a:rPr lang="en-US" dirty="0" err="1"/>
              <a:t>Büyük</a:t>
            </a:r>
            <a:r>
              <a:rPr lang="en-US" dirty="0"/>
              <a:t> SM </a:t>
            </a:r>
            <a:r>
              <a:rPr lang="en-US" dirty="0" err="1"/>
              <a:t>myomlar</a:t>
            </a:r>
            <a:endParaRPr lang="en-US" dirty="0"/>
          </a:p>
          <a:p>
            <a:pPr lvl="2"/>
            <a:r>
              <a:rPr lang="en-US" dirty="0" err="1"/>
              <a:t>Myomun</a:t>
            </a:r>
            <a:r>
              <a:rPr lang="en-US" dirty="0"/>
              <a:t> </a:t>
            </a:r>
            <a:r>
              <a:rPr lang="en-US" dirty="0" err="1"/>
              <a:t>küçülmesi</a:t>
            </a:r>
            <a:endParaRPr lang="en-US" dirty="0"/>
          </a:p>
          <a:p>
            <a:pPr lvl="2"/>
            <a:r>
              <a:rPr lang="en-US" dirty="0" err="1"/>
              <a:t>Kanlanmanın</a:t>
            </a:r>
            <a:r>
              <a:rPr lang="en-US" dirty="0"/>
              <a:t> </a:t>
            </a:r>
            <a:r>
              <a:rPr lang="en-US" dirty="0" err="1"/>
              <a:t>azalması</a:t>
            </a:r>
            <a:endParaRPr lang="en-US" dirty="0"/>
          </a:p>
          <a:p>
            <a:pPr lvl="2"/>
            <a:r>
              <a:rPr lang="en-US" dirty="0" err="1"/>
              <a:t>Endometriumun</a:t>
            </a:r>
            <a:r>
              <a:rPr lang="en-US" dirty="0"/>
              <a:t> </a:t>
            </a:r>
            <a:r>
              <a:rPr lang="en-US" dirty="0" err="1"/>
              <a:t>incelmesi</a:t>
            </a:r>
            <a:endParaRPr lang="en-US" dirty="0"/>
          </a:p>
          <a:p>
            <a:pPr lvl="2"/>
            <a:r>
              <a:rPr lang="en-US" dirty="0" err="1"/>
              <a:t>Anemik</a:t>
            </a:r>
            <a:r>
              <a:rPr lang="en-US" dirty="0"/>
              <a:t> </a:t>
            </a:r>
            <a:r>
              <a:rPr lang="en-US" dirty="0" err="1"/>
              <a:t>hastalarda</a:t>
            </a:r>
            <a:r>
              <a:rPr lang="en-US" dirty="0"/>
              <a:t> </a:t>
            </a:r>
            <a:r>
              <a:rPr lang="en-US" dirty="0" err="1"/>
              <a:t>aneminin</a:t>
            </a:r>
            <a:r>
              <a:rPr lang="en-US" dirty="0"/>
              <a:t> </a:t>
            </a:r>
            <a:r>
              <a:rPr lang="en-US" dirty="0" err="1"/>
              <a:t>düzeltilmesi</a:t>
            </a:r>
            <a:endParaRPr lang="en-US" dirty="0"/>
          </a:p>
          <a:p>
            <a:r>
              <a:rPr lang="en-US" dirty="0"/>
              <a:t>Misoprostol</a:t>
            </a:r>
          </a:p>
          <a:p>
            <a:pPr lvl="1"/>
            <a:r>
              <a:rPr lang="en-US" dirty="0" err="1"/>
              <a:t>Kime</a:t>
            </a:r>
            <a:endParaRPr lang="en-US" dirty="0"/>
          </a:p>
          <a:p>
            <a:pPr lvl="1"/>
            <a:r>
              <a:rPr lang="en-US" dirty="0" err="1"/>
              <a:t>Hangi</a:t>
            </a:r>
            <a:r>
              <a:rPr lang="en-US" dirty="0"/>
              <a:t> </a:t>
            </a:r>
            <a:r>
              <a:rPr lang="en-US" dirty="0" err="1"/>
              <a:t>yoldan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650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709269" y="-104904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b="1"/>
              <a:t>Misoprostol</a:t>
            </a:r>
          </a:p>
        </p:txBody>
      </p:sp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1739900" y="5349214"/>
            <a:ext cx="8712200" cy="12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67"/>
              <a:t>Comparison of the </a:t>
            </a:r>
            <a:r>
              <a:rPr lang="en-US" altLang="en-US" sz="1867" b="1">
                <a:solidFill>
                  <a:srgbClr val="FF0000"/>
                </a:solidFill>
              </a:rPr>
              <a:t>cervical width prior to hysteroscopy </a:t>
            </a:r>
            <a:r>
              <a:rPr lang="en-US" altLang="en-US" sz="1867"/>
              <a:t>between the misoprostol group and the placebo or no medication group. </a:t>
            </a:r>
            <a:r>
              <a:rPr lang="en-US" altLang="en-US" sz="1867" dirty="0"/>
              <a:t>(</a:t>
            </a:r>
            <a:r>
              <a:rPr lang="en-US" altLang="en-US" sz="1867" b="1" dirty="0"/>
              <a:t>A</a:t>
            </a:r>
            <a:r>
              <a:rPr lang="en-US" altLang="en-US" sz="1867" dirty="0"/>
              <a:t>) irrespective of the route of misoprostol administration.</a:t>
            </a:r>
            <a:br>
              <a:rPr lang="en-US" altLang="en-US" sz="1867" dirty="0"/>
            </a:br>
            <a:endParaRPr lang="en-US" altLang="en-US" sz="1867" dirty="0"/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709269" y="6301380"/>
            <a:ext cx="107268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400"/>
              <a:t>From Hua et al. </a:t>
            </a:r>
            <a:r>
              <a:rPr lang="en-US" altLang="en-US" sz="2400" dirty="0"/>
              <a:t>Drug Design, Development and Therapy 2016:10 2789–2801</a:t>
            </a:r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969545"/>
            <a:ext cx="9144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693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623393" y="0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b="1"/>
              <a:t>Misoprostol</a:t>
            </a:r>
          </a:p>
        </p:txBody>
      </p:sp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1739900" y="5384800"/>
            <a:ext cx="8712200" cy="9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67" b="1"/>
              <a:t>Comparison of the </a:t>
            </a:r>
            <a:r>
              <a:rPr lang="en-US" altLang="en-US" sz="1867" b="1">
                <a:solidFill>
                  <a:srgbClr val="FF0000"/>
                </a:solidFill>
              </a:rPr>
              <a:t>need for cervical dilatation </a:t>
            </a:r>
            <a:r>
              <a:rPr lang="en-US" altLang="en-US" sz="1867" b="1"/>
              <a:t>between the misoprostol group </a:t>
            </a:r>
            <a:r>
              <a:rPr lang="en-US" altLang="en-US" sz="1867" b="1">
                <a:solidFill>
                  <a:srgbClr val="FF0000"/>
                </a:solidFill>
              </a:rPr>
              <a:t>(oral and vaginal)</a:t>
            </a:r>
            <a:r>
              <a:rPr lang="en-US" altLang="en-US" sz="1867" b="1"/>
              <a:t> and the placebo or no medication group, including both operative and diagnostic hysteroscopy studies </a:t>
            </a:r>
          </a:p>
        </p:txBody>
      </p:sp>
      <p:pic>
        <p:nvPicPr>
          <p:cNvPr id="2969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64618"/>
            <a:ext cx="914400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911425" y="6365558"/>
            <a:ext cx="107268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400"/>
              <a:t>From Hua et al. </a:t>
            </a:r>
            <a:r>
              <a:rPr lang="en-US" altLang="en-US" sz="2400" dirty="0"/>
              <a:t>Drug Design, Development and Therapy 2016:10 2789–2801</a:t>
            </a:r>
          </a:p>
        </p:txBody>
      </p:sp>
    </p:spTree>
    <p:extLst>
      <p:ext uri="{BB962C8B-B14F-4D97-AF65-F5344CB8AC3E}">
        <p14:creationId xmlns:p14="http://schemas.microsoft.com/office/powerpoint/2010/main" val="1680810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09" y="2698697"/>
            <a:ext cx="9144000" cy="4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061" y="9771"/>
            <a:ext cx="5778896" cy="25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742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/>
              <a:t>Enerji</a:t>
            </a: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600"/>
              <a:t>Makas-</a:t>
            </a:r>
            <a:r>
              <a:rPr lang="en-US" altLang="en-US" sz="3600">
                <a:solidFill>
                  <a:srgbClr val="FF0000"/>
                </a:solidFill>
              </a:rPr>
              <a:t>Sineşi</a:t>
            </a:r>
            <a:r>
              <a:rPr lang="en-US" altLang="en-US" sz="3600"/>
              <a:t> </a:t>
            </a:r>
          </a:p>
          <a:p>
            <a:pPr eaLnBrk="1" hangingPunct="1"/>
            <a:r>
              <a:rPr lang="en-US" altLang="en-US" sz="3600"/>
              <a:t>Bipolar elektrik-</a:t>
            </a:r>
            <a:r>
              <a:rPr lang="en-US" altLang="en-US" sz="3600">
                <a:solidFill>
                  <a:srgbClr val="FF0000"/>
                </a:solidFill>
              </a:rPr>
              <a:t>Septum, polip, sineşi </a:t>
            </a:r>
            <a:r>
              <a:rPr lang="en-US" altLang="en-US" sz="3600"/>
              <a:t>myom</a:t>
            </a:r>
          </a:p>
          <a:p>
            <a:pPr eaLnBrk="1" hangingPunct="1"/>
            <a:r>
              <a:rPr lang="en-US" altLang="en-US" sz="3600"/>
              <a:t>Unipolar elektrik-</a:t>
            </a:r>
            <a:r>
              <a:rPr lang="en-US" altLang="en-US" sz="3600">
                <a:solidFill>
                  <a:srgbClr val="FF0000"/>
                </a:solidFill>
              </a:rPr>
              <a:t>Septum, myom</a:t>
            </a:r>
          </a:p>
          <a:p>
            <a:pPr eaLnBrk="1" hangingPunct="1"/>
            <a:r>
              <a:rPr lang="en-US" altLang="en-US" sz="3600"/>
              <a:t>Lazer-</a:t>
            </a:r>
            <a:r>
              <a:rPr lang="en-US" altLang="en-US" sz="3600">
                <a:solidFill>
                  <a:srgbClr val="FF0000"/>
                </a:solidFill>
              </a:rPr>
              <a:t>yeri yok</a:t>
            </a:r>
          </a:p>
        </p:txBody>
      </p:sp>
    </p:spTree>
    <p:extLst>
      <p:ext uri="{BB962C8B-B14F-4D97-AF65-F5344CB8AC3E}">
        <p14:creationId xmlns:p14="http://schemas.microsoft.com/office/powerpoint/2010/main" val="235999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/>
              <a:t>İşlem sonrası adezyonların önlenmesi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sz="3600" dirty="0" err="1"/>
              <a:t>Cerrahi</a:t>
            </a:r>
            <a:endParaRPr lang="en-US" sz="3600" dirty="0"/>
          </a:p>
          <a:p>
            <a:pPr lvl="1" eaLnBrk="1" hangingPunct="1">
              <a:defRPr/>
            </a:pPr>
            <a:r>
              <a:rPr lang="en-US" sz="3300" dirty="0" err="1"/>
              <a:t>Ofis</a:t>
            </a:r>
            <a:r>
              <a:rPr lang="en-US" sz="3300" dirty="0"/>
              <a:t> vs </a:t>
            </a:r>
            <a:r>
              <a:rPr lang="en-US" sz="3300" dirty="0" err="1"/>
              <a:t>klasik</a:t>
            </a:r>
            <a:endParaRPr lang="en-US" sz="3300" dirty="0"/>
          </a:p>
          <a:p>
            <a:pPr lvl="1" eaLnBrk="1" hangingPunct="1">
              <a:defRPr/>
            </a:pPr>
            <a:r>
              <a:rPr lang="en-US" sz="3300" dirty="0" err="1"/>
              <a:t>Enerji</a:t>
            </a:r>
            <a:r>
              <a:rPr lang="en-US" sz="3300" dirty="0"/>
              <a:t> vs </a:t>
            </a:r>
            <a:r>
              <a:rPr lang="en-US" sz="3300" dirty="0" err="1"/>
              <a:t>makas</a:t>
            </a:r>
            <a:endParaRPr lang="en-US" sz="3300" dirty="0"/>
          </a:p>
          <a:p>
            <a:pPr eaLnBrk="1" hangingPunct="1">
              <a:defRPr/>
            </a:pPr>
            <a:r>
              <a:rPr lang="en-US" sz="3600" dirty="0" err="1"/>
              <a:t>Erken</a:t>
            </a:r>
            <a:r>
              <a:rPr lang="en-US" sz="3600" dirty="0"/>
              <a:t> </a:t>
            </a:r>
            <a:r>
              <a:rPr lang="en-US" sz="3600" dirty="0" err="1"/>
              <a:t>ikinci</a:t>
            </a:r>
            <a:r>
              <a:rPr lang="en-US" sz="3600" dirty="0"/>
              <a:t> </a:t>
            </a:r>
            <a:r>
              <a:rPr lang="en-US" sz="3600" dirty="0" err="1"/>
              <a:t>bakış</a:t>
            </a:r>
            <a:r>
              <a:rPr lang="en-US" sz="3600" dirty="0"/>
              <a:t> HS</a:t>
            </a:r>
          </a:p>
          <a:p>
            <a:pPr eaLnBrk="1" hangingPunct="1">
              <a:defRPr/>
            </a:pPr>
            <a:r>
              <a:rPr lang="en-US" sz="3600" dirty="0" err="1"/>
              <a:t>Barier</a:t>
            </a:r>
            <a:r>
              <a:rPr lang="en-US" sz="3600" dirty="0"/>
              <a:t> </a:t>
            </a:r>
            <a:r>
              <a:rPr lang="en-US" sz="3600" dirty="0" err="1"/>
              <a:t>yöntemleri</a:t>
            </a:r>
            <a:endParaRPr lang="en-US" sz="3600" dirty="0"/>
          </a:p>
          <a:p>
            <a:pPr lvl="1" eaLnBrk="1" hangingPunct="1">
              <a:defRPr/>
            </a:pPr>
            <a:r>
              <a:rPr lang="en-US" sz="3300" dirty="0"/>
              <a:t>IUD</a:t>
            </a:r>
          </a:p>
          <a:p>
            <a:pPr lvl="1" eaLnBrk="1" hangingPunct="1">
              <a:defRPr/>
            </a:pPr>
            <a:r>
              <a:rPr lang="en-US" sz="3300" dirty="0" err="1"/>
              <a:t>Balon</a:t>
            </a:r>
            <a:endParaRPr lang="en-US" sz="3300" dirty="0"/>
          </a:p>
          <a:p>
            <a:pPr lvl="1" eaLnBrk="1" hangingPunct="1">
              <a:defRPr/>
            </a:pPr>
            <a:r>
              <a:rPr lang="en-US" sz="3300" dirty="0" err="1"/>
              <a:t>Jel</a:t>
            </a:r>
            <a:endParaRPr lang="en-US" sz="3300" dirty="0"/>
          </a:p>
          <a:p>
            <a:pPr eaLnBrk="1" hangingPunct="1">
              <a:defRPr/>
            </a:pPr>
            <a:r>
              <a:rPr lang="en-US" sz="3600" dirty="0" err="1"/>
              <a:t>Farmakolojik</a:t>
            </a:r>
            <a:r>
              <a:rPr lang="en-US" sz="3600" dirty="0"/>
              <a:t> </a:t>
            </a:r>
            <a:r>
              <a:rPr lang="en-US" sz="3600" dirty="0" err="1"/>
              <a:t>tedavi</a:t>
            </a:r>
            <a:endParaRPr lang="en-US" sz="3600" dirty="0"/>
          </a:p>
          <a:p>
            <a:pPr lvl="1" eaLnBrk="1" hangingPunct="1">
              <a:defRPr/>
            </a:pPr>
            <a:r>
              <a:rPr lang="en-US" sz="3300" dirty="0" err="1"/>
              <a:t>Hormon</a:t>
            </a:r>
            <a:endParaRPr lang="en-US" sz="3300" dirty="0"/>
          </a:p>
          <a:p>
            <a:pPr lvl="1" eaLnBrk="1" hangingPunct="1">
              <a:defRPr/>
            </a:pPr>
            <a:r>
              <a:rPr lang="en-US" sz="3300" dirty="0" err="1"/>
              <a:t>Antibiyotik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1089662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932723"/>
            <a:ext cx="9144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188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0"/>
            <a:ext cx="117321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796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B4D57-020C-4D46-BBDB-AF6912EF0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Doğru</a:t>
            </a:r>
            <a:r>
              <a:rPr lang="en-US" b="1" dirty="0"/>
              <a:t> set-up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8F379-9B74-2644-80E3-1C75D9768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Hastayı</a:t>
            </a:r>
            <a:r>
              <a:rPr lang="en-US" dirty="0"/>
              <a:t> </a:t>
            </a:r>
            <a:r>
              <a:rPr lang="en-US" dirty="0" err="1"/>
              <a:t>tanıma</a:t>
            </a:r>
            <a:endParaRPr lang="en-US" dirty="0"/>
          </a:p>
          <a:p>
            <a:r>
              <a:rPr lang="en-US" dirty="0" err="1"/>
              <a:t>Aletleri</a:t>
            </a:r>
            <a:r>
              <a:rPr lang="en-US" dirty="0"/>
              <a:t> </a:t>
            </a:r>
            <a:r>
              <a:rPr lang="en-US" dirty="0" err="1"/>
              <a:t>tanıma</a:t>
            </a:r>
            <a:endParaRPr lang="en-US" dirty="0"/>
          </a:p>
          <a:p>
            <a:r>
              <a:rPr lang="en-US" dirty="0" err="1"/>
              <a:t>İşlemi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kolay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komplikasyonsuz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tamamlama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95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16A65-21C2-F04F-B0AD-A14A8C87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Preop </a:t>
            </a:r>
            <a:r>
              <a:rPr lang="en-US" b="1" dirty="0" err="1"/>
              <a:t>değerlendirme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görüntüleme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E3BC8-9748-064E-9743-90E5291D3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Spekulum</a:t>
            </a:r>
            <a:r>
              <a:rPr lang="en-US" dirty="0"/>
              <a:t> </a:t>
            </a:r>
            <a:r>
              <a:rPr lang="en-US" dirty="0" err="1"/>
              <a:t>muayenesi</a:t>
            </a:r>
            <a:endParaRPr lang="en-US" dirty="0"/>
          </a:p>
          <a:p>
            <a:r>
              <a:rPr lang="en-US" dirty="0"/>
              <a:t>US</a:t>
            </a:r>
          </a:p>
          <a:p>
            <a:r>
              <a:rPr lang="en-US" dirty="0"/>
              <a:t>HSG</a:t>
            </a:r>
          </a:p>
        </p:txBody>
      </p:sp>
    </p:spTree>
    <p:extLst>
      <p:ext uri="{BB962C8B-B14F-4D97-AF65-F5344CB8AC3E}">
        <p14:creationId xmlns:p14="http://schemas.microsoft.com/office/powerpoint/2010/main" val="193382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/>
              <a:t>Serviks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6C8371-7C31-4941-8EA7-AA20F2D71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10" y="1713248"/>
            <a:ext cx="8560732" cy="404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2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1"/>
            <a:ext cx="8305800" cy="641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38766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8382000" cy="632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907611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2" y="1508787"/>
            <a:ext cx="5340085" cy="40050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83" y="1508787"/>
            <a:ext cx="5340084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16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1128507"/>
            <a:ext cx="5980156" cy="44851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06829" y="1124744"/>
            <a:ext cx="5985172" cy="448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8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10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188</Words>
  <Application>Microsoft Office PowerPoint</Application>
  <PresentationFormat>Geniş ekran</PresentationFormat>
  <Paragraphs>46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3" baseType="lpstr">
      <vt:lpstr>ＭＳ Ｐゴシック</vt:lpstr>
      <vt:lpstr>Arial</vt:lpstr>
      <vt:lpstr>Calibri</vt:lpstr>
      <vt:lpstr>Calibri Light</vt:lpstr>
      <vt:lpstr>Office Theme</vt:lpstr>
      <vt:lpstr>Histeroskopide doğru set-up nasıl olmalı?</vt:lpstr>
      <vt:lpstr>Doğru set-up</vt:lpstr>
      <vt:lpstr>Preop değerlendirme ve görüntüleme</vt:lpstr>
      <vt:lpstr>Serviks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Preop hazırlık</vt:lpstr>
      <vt:lpstr>Misoprostol</vt:lpstr>
      <vt:lpstr>Misoprostol</vt:lpstr>
      <vt:lpstr>PowerPoint Sunusu</vt:lpstr>
      <vt:lpstr>Enerji</vt:lpstr>
      <vt:lpstr>İşlem sonrası adezyonların önlenmesi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Histeroskopide doğru set-up nasıl olmalı?</dc:title>
  <dc:creator>Microsoft Office User</dc:creator>
  <cp:lastModifiedBy>Windows Kullanıcısı</cp:lastModifiedBy>
  <cp:revision>3</cp:revision>
  <dcterms:created xsi:type="dcterms:W3CDTF">2019-04-11T04:25:47Z</dcterms:created>
  <dcterms:modified xsi:type="dcterms:W3CDTF">2019-04-14T11:46:19Z</dcterms:modified>
</cp:coreProperties>
</file>