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1260" r:id="rId2"/>
    <p:sldId id="3001" r:id="rId3"/>
    <p:sldId id="2720" r:id="rId4"/>
    <p:sldId id="2717" r:id="rId5"/>
    <p:sldId id="2719" r:id="rId6"/>
    <p:sldId id="2710" r:id="rId7"/>
    <p:sldId id="2711" r:id="rId8"/>
    <p:sldId id="2723" r:id="rId9"/>
    <p:sldId id="2670" r:id="rId10"/>
    <p:sldId id="2725" r:id="rId11"/>
    <p:sldId id="2666" r:id="rId12"/>
    <p:sldId id="2999" r:id="rId13"/>
    <p:sldId id="2667" r:id="rId14"/>
    <p:sldId id="3000" r:id="rId15"/>
    <p:sldId id="2669" r:id="rId16"/>
    <p:sldId id="2664" r:id="rId17"/>
    <p:sldId id="2697" r:id="rId18"/>
    <p:sldId id="2662" r:id="rId19"/>
    <p:sldId id="2699" r:id="rId20"/>
    <p:sldId id="2665" r:id="rId21"/>
    <p:sldId id="2673" r:id="rId22"/>
    <p:sldId id="2716" r:id="rId23"/>
    <p:sldId id="2675" r:id="rId24"/>
    <p:sldId id="2676" r:id="rId25"/>
    <p:sldId id="2703" r:id="rId26"/>
    <p:sldId id="2704" r:id="rId27"/>
    <p:sldId id="2678" r:id="rId28"/>
    <p:sldId id="2680" r:id="rId29"/>
    <p:sldId id="2681" r:id="rId30"/>
    <p:sldId id="2683" r:id="rId31"/>
    <p:sldId id="2700" r:id="rId32"/>
    <p:sldId id="2728" r:id="rId33"/>
    <p:sldId id="2727" r:id="rId34"/>
    <p:sldId id="2692" r:id="rId35"/>
    <p:sldId id="2705" r:id="rId36"/>
    <p:sldId id="2709" r:id="rId37"/>
    <p:sldId id="2701" r:id="rId38"/>
    <p:sldId id="2696" r:id="rId39"/>
    <p:sldId id="3005" r:id="rId40"/>
    <p:sldId id="2698" r:id="rId41"/>
    <p:sldId id="2695" r:id="rId42"/>
    <p:sldId id="2729" r:id="rId43"/>
    <p:sldId id="3006" r:id="rId44"/>
    <p:sldId id="2730" r:id="rId45"/>
    <p:sldId id="3003" r:id="rId46"/>
    <p:sldId id="3014" r:id="rId47"/>
    <p:sldId id="3016" r:id="rId48"/>
    <p:sldId id="3017" r:id="rId49"/>
    <p:sldId id="3022" r:id="rId50"/>
    <p:sldId id="3004" r:id="rId51"/>
    <p:sldId id="2746" r:id="rId52"/>
    <p:sldId id="2745" r:id="rId53"/>
    <p:sldId id="2756" r:id="rId54"/>
    <p:sldId id="2764" r:id="rId55"/>
    <p:sldId id="2744" r:id="rId56"/>
    <p:sldId id="2759" r:id="rId57"/>
    <p:sldId id="2760" r:id="rId58"/>
    <p:sldId id="2752" r:id="rId59"/>
    <p:sldId id="2754" r:id="rId60"/>
    <p:sldId id="2765" r:id="rId61"/>
    <p:sldId id="3012" r:id="rId62"/>
    <p:sldId id="2772" r:id="rId63"/>
    <p:sldId id="2773" r:id="rId64"/>
    <p:sldId id="2774" r:id="rId65"/>
    <p:sldId id="3018" r:id="rId66"/>
    <p:sldId id="2920" r:id="rId67"/>
    <p:sldId id="2936" r:id="rId68"/>
    <p:sldId id="2792" r:id="rId69"/>
    <p:sldId id="2865" r:id="rId70"/>
    <p:sldId id="2797" r:id="rId71"/>
    <p:sldId id="3011" r:id="rId72"/>
    <p:sldId id="3023" r:id="rId73"/>
    <p:sldId id="3021" r:id="rId74"/>
    <p:sldId id="3009" r:id="rId75"/>
    <p:sldId id="3024" r:id="rId76"/>
    <p:sldId id="3019" r:id="rId77"/>
    <p:sldId id="3020" r:id="rId78"/>
    <p:sldId id="3008" r:id="rId7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78818" autoAdjust="0"/>
  </p:normalViewPr>
  <p:slideViewPr>
    <p:cSldViewPr>
      <p:cViewPr varScale="1">
        <p:scale>
          <a:sx n="72" d="100"/>
          <a:sy n="72" d="100"/>
        </p:scale>
        <p:origin x="-1914" y="-84"/>
      </p:cViewPr>
      <p:guideLst>
        <p:guide orient="horz" pos="2160"/>
        <p:guide pos="2880"/>
      </p:guideLst>
    </p:cSldViewPr>
  </p:slideViewPr>
  <p:notesTextViewPr>
    <p:cViewPr>
      <p:scale>
        <a:sx n="100" d="100"/>
        <a:sy n="100" d="100"/>
      </p:scale>
      <p:origin x="0" y="0"/>
    </p:cViewPr>
  </p:notesTextViewPr>
  <p:sorterViewPr>
    <p:cViewPr>
      <p:scale>
        <a:sx n="125" d="100"/>
        <a:sy n="125" d="100"/>
      </p:scale>
      <p:origin x="0" y="23334"/>
    </p:cViewPr>
  </p:sorterViewPr>
  <p:notesViewPr>
    <p:cSldViewPr>
      <p:cViewPr varScale="1">
        <p:scale>
          <a:sx n="70" d="100"/>
          <a:sy n="70" d="100"/>
        </p:scale>
        <p:origin x="-328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5A536-455F-4605-93A2-976ABD0232B1}" type="datetimeFigureOut">
              <a:rPr lang="tr-TR" smtClean="0"/>
              <a:pPr/>
              <a:t>13.4.2019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8E39-CEB3-4C7F-B324-9DCF0F17367F}" type="slidenum">
              <a:rPr lang="tr-TR" smtClean="0"/>
              <a:pPr/>
              <a:t>‹#›</a:t>
            </a:fld>
            <a:endParaRPr lang="tr-TR"/>
          </a:p>
        </p:txBody>
      </p:sp>
    </p:spTree>
    <p:extLst>
      <p:ext uri="{BB962C8B-B14F-4D97-AF65-F5344CB8AC3E}">
        <p14:creationId xmlns:p14="http://schemas.microsoft.com/office/powerpoint/2010/main" val="4274621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C9AE4951-A0BF-4CFC-BE73-2A1DDA20A757}" type="slidenum">
              <a:rPr lang="en-US" smtClean="0"/>
              <a:pPr/>
              <a:t>1</a:t>
            </a:fld>
            <a:endParaRPr lang="en-US" smtClean="0"/>
          </a:p>
        </p:txBody>
      </p:sp>
      <p:sp>
        <p:nvSpPr>
          <p:cNvPr id="129027" name="Rectangle 2"/>
          <p:cNvSpPr>
            <a:spLocks noGrp="1" noRot="1" noChangeAspect="1" noChangeArrowheads="1" noTextEdit="1"/>
          </p:cNvSpPr>
          <p:nvPr>
            <p:ph type="sldImg"/>
          </p:nvPr>
        </p:nvSpPr>
        <p:spPr>
          <a:xfrm>
            <a:off x="1050925" y="768350"/>
            <a:ext cx="4757738" cy="3568700"/>
          </a:xfrm>
          <a:solidFill>
            <a:srgbClr val="FFFFFF"/>
          </a:solidFill>
          <a:ln/>
        </p:spPr>
      </p:sp>
      <p:sp>
        <p:nvSpPr>
          <p:cNvPr id="129028" name="Rectangle 3"/>
          <p:cNvSpPr>
            <a:spLocks noGrp="1" noChangeArrowheads="1"/>
          </p:cNvSpPr>
          <p:nvPr>
            <p:ph type="body" idx="1"/>
          </p:nvPr>
        </p:nvSpPr>
        <p:spPr>
          <a:xfrm>
            <a:off x="914400" y="4573588"/>
            <a:ext cx="5029200" cy="4341812"/>
          </a:xfrm>
          <a:solidFill>
            <a:srgbClr val="FFFFFF"/>
          </a:solidFill>
          <a:ln>
            <a:solidFill>
              <a:srgbClr val="000000"/>
            </a:solidFill>
          </a:ln>
        </p:spPr>
        <p:txBody>
          <a:bodyPr/>
          <a:lstStyle/>
          <a:p>
            <a:pPr eaLnBrk="1" hangingPunct="1"/>
            <a:endParaRPr lang="tr-T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20</a:t>
            </a:fld>
            <a:endParaRPr lang="tr-TR"/>
          </a:p>
        </p:txBody>
      </p:sp>
    </p:spTree>
    <p:extLst>
      <p:ext uri="{BB962C8B-B14F-4D97-AF65-F5344CB8AC3E}">
        <p14:creationId xmlns:p14="http://schemas.microsoft.com/office/powerpoint/2010/main" val="3001978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new classification system of uterine anomalies from the European Society of Human Reproduction and Embryology</a:t>
            </a:r>
          </a:p>
          <a:p>
            <a:r>
              <a:rPr lang="en-US" sz="1200" b="0" i="0" u="none" strike="noStrike" kern="1200" baseline="0" dirty="0" smtClean="0">
                <a:solidFill>
                  <a:schemeClr val="tx1"/>
                </a:solidFill>
                <a:latin typeface="+mn-lt"/>
                <a:ea typeface="+mn-ea"/>
                <a:cs typeface="+mn-cs"/>
              </a:rPr>
              <a:t>and the European Society for </a:t>
            </a:r>
            <a:r>
              <a:rPr lang="en-US" sz="1200" b="0" i="0" u="none" strike="noStrike" kern="1200" baseline="0" dirty="0" err="1" smtClean="0">
                <a:solidFill>
                  <a:schemeClr val="tx1"/>
                </a:solidFill>
                <a:latin typeface="+mn-lt"/>
                <a:ea typeface="+mn-ea"/>
                <a:cs typeface="+mn-cs"/>
              </a:rPr>
              <a:t>Gynaecological</a:t>
            </a:r>
            <a:r>
              <a:rPr lang="en-US" sz="1200" b="0" i="0" u="none" strike="noStrike" kern="1200" baseline="0" dirty="0" smtClean="0">
                <a:solidFill>
                  <a:schemeClr val="tx1"/>
                </a:solidFill>
                <a:latin typeface="+mn-lt"/>
                <a:ea typeface="+mn-ea"/>
                <a:cs typeface="+mn-cs"/>
              </a:rPr>
              <a:t> Endoscopy defines T-shaped and tubular-shaped </a:t>
            </a:r>
            <a:r>
              <a:rPr lang="en-US" sz="1200" b="0" i="0" u="none" strike="noStrike" kern="1200" baseline="0" dirty="0" err="1" smtClean="0">
                <a:solidFill>
                  <a:schemeClr val="tx1"/>
                </a:solidFill>
                <a:latin typeface="+mn-lt"/>
                <a:ea typeface="+mn-ea"/>
                <a:cs typeface="+mn-cs"/>
              </a:rPr>
              <a:t>infantilis</a:t>
            </a:r>
            <a:r>
              <a:rPr lang="en-US" sz="1200" b="0" i="0" u="none" strike="noStrike" kern="1200" baseline="0" dirty="0" smtClean="0">
                <a:solidFill>
                  <a:schemeClr val="tx1"/>
                </a:solidFill>
                <a:latin typeface="+mn-lt"/>
                <a:ea typeface="+mn-ea"/>
                <a:cs typeface="+mn-cs"/>
              </a:rPr>
              <a:t> uteri as ‘dysmorphic’. Such</a:t>
            </a:r>
          </a:p>
          <a:p>
            <a:r>
              <a:rPr lang="en-US" sz="1200" b="0" i="0" u="none" strike="noStrike" kern="1200" baseline="0" dirty="0" smtClean="0">
                <a:solidFill>
                  <a:schemeClr val="tx1"/>
                </a:solidFill>
                <a:latin typeface="+mn-lt"/>
                <a:ea typeface="+mn-ea"/>
                <a:cs typeface="+mn-cs"/>
              </a:rPr>
              <a:t>malformations have been proven to be associated with poor reproductive performance. A prospective observational study was conducted</a:t>
            </a:r>
          </a:p>
          <a:p>
            <a:r>
              <a:rPr lang="en-US" sz="1200" b="0" i="0" u="none" strike="noStrike" kern="1200" baseline="0" dirty="0" smtClean="0">
                <a:solidFill>
                  <a:schemeClr val="tx1"/>
                </a:solidFill>
                <a:latin typeface="+mn-lt"/>
                <a:ea typeface="+mn-ea"/>
                <a:cs typeface="+mn-cs"/>
              </a:rPr>
              <a:t>with 30 infertile women with dysmorphic uterus who underwent the novel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Outpatient </a:t>
            </a:r>
            <a:r>
              <a:rPr lang="en-US" sz="1200" b="0" i="0" u="none" strike="noStrike" kern="1200" baseline="0" dirty="0" err="1" smtClean="0">
                <a:solidFill>
                  <a:schemeClr val="tx1"/>
                </a:solidFill>
                <a:latin typeface="+mn-lt"/>
                <a:ea typeface="+mn-ea"/>
                <a:cs typeface="+mn-cs"/>
              </a:rPr>
              <a:t>Metroplasty</a:t>
            </a:r>
            <a:r>
              <a:rPr lang="en-US" sz="1200" b="0" i="0" u="none" strike="noStrike" kern="1200" baseline="0" dirty="0" smtClean="0">
                <a:solidFill>
                  <a:schemeClr val="tx1"/>
                </a:solidFill>
                <a:latin typeface="+mn-lt"/>
                <a:ea typeface="+mn-ea"/>
                <a:cs typeface="+mn-cs"/>
              </a:rPr>
              <a:t> to Expand</a:t>
            </a:r>
          </a:p>
          <a:p>
            <a:r>
              <a:rPr lang="en-US" sz="1200" b="0" i="0" u="none" strike="noStrike" kern="1200" baseline="0" dirty="0" smtClean="0">
                <a:solidFill>
                  <a:schemeClr val="tx1"/>
                </a:solidFill>
                <a:latin typeface="+mn-lt"/>
                <a:ea typeface="+mn-ea"/>
                <a:cs typeface="+mn-cs"/>
              </a:rPr>
              <a:t>Dysmorphic Uteri (HOME-DU ) technique. Incisions are made on the uterine walls with a 5 Fr bipolar electrode. The procedure was</a:t>
            </a:r>
          </a:p>
          <a:p>
            <a:r>
              <a:rPr lang="en-US" sz="1200" b="0" i="0" u="none" strike="noStrike" kern="1200" baseline="0" dirty="0" smtClean="0">
                <a:solidFill>
                  <a:schemeClr val="tx1"/>
                </a:solidFill>
                <a:latin typeface="+mn-lt"/>
                <a:ea typeface="+mn-ea"/>
                <a:cs typeface="+mn-cs"/>
              </a:rPr>
              <a:t>conducted in outpatients under conscious sedation, using a 5-mm office </a:t>
            </a:r>
            <a:r>
              <a:rPr lang="en-US" sz="1200" b="0" i="0" u="none" strike="noStrike" kern="1200" baseline="0" dirty="0" err="1" smtClean="0">
                <a:solidFill>
                  <a:schemeClr val="tx1"/>
                </a:solidFill>
                <a:latin typeface="+mn-lt"/>
                <a:ea typeface="+mn-ea"/>
                <a:cs typeface="+mn-cs"/>
              </a:rPr>
              <a:t>hysteroscope</a:t>
            </a:r>
            <a:r>
              <a:rPr lang="en-US" sz="1200" b="0" i="0" u="none" strike="noStrike" kern="1200" baseline="0" dirty="0" smtClean="0">
                <a:solidFill>
                  <a:schemeClr val="tx1"/>
                </a:solidFill>
                <a:latin typeface="+mn-lt"/>
                <a:ea typeface="+mn-ea"/>
                <a:cs typeface="+mn-cs"/>
              </a:rPr>
              <a:t>. The technique was successful in all cases without</a:t>
            </a:r>
          </a:p>
          <a:p>
            <a:r>
              <a:rPr lang="en-US" sz="1200" b="0" i="0" u="none" strike="noStrike" kern="1200" baseline="0" dirty="0" smtClean="0">
                <a:solidFill>
                  <a:schemeClr val="tx1"/>
                </a:solidFill>
                <a:latin typeface="+mn-lt"/>
                <a:ea typeface="+mn-ea"/>
                <a:cs typeface="+mn-cs"/>
              </a:rPr>
              <a:t>complications. A net increase of uterine volume was found, as measured at hysteroscopy and three-dimensional transvaginal ultrasound</a:t>
            </a:r>
          </a:p>
          <a:p>
            <a:r>
              <a:rPr lang="en-US" sz="1200" b="0" i="0" u="none" strike="noStrike" kern="1200" baseline="0" dirty="0" smtClean="0">
                <a:solidFill>
                  <a:schemeClr val="tx1"/>
                </a:solidFill>
                <a:latin typeface="+mn-lt"/>
                <a:ea typeface="+mn-ea"/>
                <a:cs typeface="+mn-cs"/>
              </a:rPr>
              <a:t>(</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0.001). Uterine morphology improved in all patients but one. At mean follow-up of 15 months, clinical pregnancy rate</a:t>
            </a:r>
          </a:p>
          <a:p>
            <a:r>
              <a:rPr lang="en-US" sz="1200" b="0" i="0" u="none" strike="noStrike" kern="1200" baseline="0" dirty="0" smtClean="0">
                <a:solidFill>
                  <a:schemeClr val="tx1"/>
                </a:solidFill>
                <a:latin typeface="+mn-lt"/>
                <a:ea typeface="+mn-ea"/>
                <a:cs typeface="+mn-cs"/>
              </a:rPr>
              <a:t>was 57% and term delivery rate 65%. These early data support HOME-DU as safe and effective in expanding the volume and normalizing</a:t>
            </a:r>
          </a:p>
          <a:p>
            <a:r>
              <a:rPr lang="en-US" sz="1200" b="0" i="0" u="none" strike="noStrike" kern="1200" baseline="0" dirty="0" smtClean="0">
                <a:solidFill>
                  <a:schemeClr val="tx1"/>
                </a:solidFill>
                <a:latin typeface="+mn-lt"/>
                <a:ea typeface="+mn-ea"/>
                <a:cs typeface="+mn-cs"/>
              </a:rPr>
              <a:t>the appearance of the uterine cavity of dysmorphic uteri. Although the cohort was small, pregnancy and live births outcomes</a:t>
            </a:r>
          </a:p>
          <a:p>
            <a:r>
              <a:rPr lang="en-US" sz="1200" b="0" i="0" u="none" strike="noStrike" kern="1200" baseline="0" dirty="0" smtClean="0">
                <a:solidFill>
                  <a:schemeClr val="tx1"/>
                </a:solidFill>
                <a:latin typeface="+mn-lt"/>
                <a:ea typeface="+mn-ea"/>
                <a:cs typeface="+mn-cs"/>
              </a:rPr>
              <a:t>were </a:t>
            </a:r>
            <a:r>
              <a:rPr lang="en-US" sz="1200" b="0" i="0" u="none" strike="noStrike" kern="1200" baseline="0" dirty="0" err="1" smtClean="0">
                <a:solidFill>
                  <a:schemeClr val="tx1"/>
                </a:solidFill>
                <a:latin typeface="+mn-lt"/>
                <a:ea typeface="+mn-ea"/>
                <a:cs typeface="+mn-cs"/>
              </a:rPr>
              <a:t>favourable</a:t>
            </a:r>
            <a:r>
              <a:rPr lang="en-US" sz="1200" b="0" i="0" u="none" strike="noStrike" kern="1200" baseline="0" dirty="0" smtClean="0">
                <a:solidFill>
                  <a:schemeClr val="tx1"/>
                </a:solidFill>
                <a:latin typeface="+mn-lt"/>
                <a:ea typeface="+mn-ea"/>
                <a:cs typeface="+mn-cs"/>
              </a:rPr>
              <a:t> in this poor-prognosis group, implying desirable benefits, which should be compared with other techniques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24</a:t>
            </a:fld>
            <a:endParaRPr lang="tr-TR"/>
          </a:p>
        </p:txBody>
      </p:sp>
    </p:spTree>
    <p:extLst>
      <p:ext uri="{BB962C8B-B14F-4D97-AF65-F5344CB8AC3E}">
        <p14:creationId xmlns:p14="http://schemas.microsoft.com/office/powerpoint/2010/main" val="3198515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smtClean="0">
                <a:solidFill>
                  <a:schemeClr val="tx1"/>
                </a:solidFill>
                <a:latin typeface="+mn-lt"/>
                <a:ea typeface="+mn-ea"/>
                <a:cs typeface="+mn-cs"/>
              </a:rPr>
              <a:t>Study question: What is the impact of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enlargement </a:t>
            </a:r>
            <a:r>
              <a:rPr lang="en-US" sz="1200" b="0" i="0" u="none" strike="noStrike" kern="1200" baseline="0" dirty="0" err="1" smtClean="0">
                <a:solidFill>
                  <a:schemeClr val="tx1"/>
                </a:solidFill>
                <a:latin typeface="+mn-lt"/>
                <a:ea typeface="+mn-ea"/>
                <a:cs typeface="+mn-cs"/>
              </a:rPr>
              <a:t>metroplasty</a:t>
            </a:r>
            <a:r>
              <a:rPr lang="en-US" sz="1200" b="0" i="0" u="none" strike="noStrike" kern="1200" baseline="0" dirty="0" smtClean="0">
                <a:solidFill>
                  <a:schemeClr val="tx1"/>
                </a:solidFill>
                <a:latin typeface="+mn-lt"/>
                <a:ea typeface="+mn-ea"/>
                <a:cs typeface="+mn-cs"/>
              </a:rPr>
              <a:t> for T-shaped uterus on the</a:t>
            </a:r>
          </a:p>
          <a:p>
            <a:r>
              <a:rPr lang="tr-TR" sz="1200" b="0" i="0" u="none" strike="noStrike" kern="1200" baseline="0" dirty="0" smtClean="0">
                <a:solidFill>
                  <a:schemeClr val="tx1"/>
                </a:solidFill>
                <a:latin typeface="+mn-lt"/>
                <a:ea typeface="+mn-ea"/>
                <a:cs typeface="+mn-cs"/>
              </a:rPr>
              <a:t>live birth rate?</a:t>
            </a:r>
          </a:p>
          <a:p>
            <a:r>
              <a:rPr lang="en-US" sz="1200" b="0" i="0" u="none" strike="noStrike" kern="1200" baseline="0" dirty="0" smtClean="0">
                <a:solidFill>
                  <a:schemeClr val="tx1"/>
                </a:solidFill>
                <a:latin typeface="+mn-lt"/>
                <a:ea typeface="+mn-ea"/>
                <a:cs typeface="+mn-cs"/>
              </a:rPr>
              <a:t>Summary answer: Performing enlargement </a:t>
            </a:r>
            <a:r>
              <a:rPr lang="en-US" sz="1200" b="0" i="0" u="none" strike="noStrike" kern="1200" baseline="0" dirty="0" err="1" smtClean="0">
                <a:solidFill>
                  <a:schemeClr val="tx1"/>
                </a:solidFill>
                <a:latin typeface="+mn-lt"/>
                <a:ea typeface="+mn-ea"/>
                <a:cs typeface="+mn-cs"/>
              </a:rPr>
              <a:t>metroplasty</a:t>
            </a:r>
            <a:r>
              <a:rPr lang="en-US" sz="1200" b="0" i="0" u="none" strike="noStrike" kern="1200" baseline="0" dirty="0" smtClean="0">
                <a:solidFill>
                  <a:schemeClr val="tx1"/>
                </a:solidFill>
                <a:latin typeface="+mn-lt"/>
                <a:ea typeface="+mn-ea"/>
                <a:cs typeface="+mn-cs"/>
              </a:rPr>
              <a:t> appears to improve the obstetrical prognosis and</a:t>
            </a:r>
          </a:p>
          <a:p>
            <a:r>
              <a:rPr lang="en-US" sz="1200" b="0" i="0" u="none" strike="noStrike" kern="1200" baseline="0" dirty="0" smtClean="0">
                <a:solidFill>
                  <a:schemeClr val="tx1"/>
                </a:solidFill>
                <a:latin typeface="+mn-lt"/>
                <a:ea typeface="+mn-ea"/>
                <a:cs typeface="+mn-cs"/>
              </a:rPr>
              <a:t>fertility in patients with a T-shaped uterus.</a:t>
            </a:r>
          </a:p>
          <a:p>
            <a:r>
              <a:rPr lang="en-US" sz="1200" b="0" i="0" u="none" strike="noStrike" kern="1200" baseline="0" dirty="0" smtClean="0">
                <a:solidFill>
                  <a:schemeClr val="tx1"/>
                </a:solidFill>
                <a:latin typeface="+mn-lt"/>
                <a:ea typeface="+mn-ea"/>
                <a:cs typeface="+mn-cs"/>
              </a:rPr>
              <a:t>What is known already: T-shaped uterus is linked to an excess of myometrium in the uterine walls giving</a:t>
            </a:r>
          </a:p>
          <a:p>
            <a:r>
              <a:rPr lang="en-US" sz="1200" b="0" i="0" u="none" strike="noStrike" kern="1200" baseline="0" dirty="0" smtClean="0">
                <a:solidFill>
                  <a:schemeClr val="tx1"/>
                </a:solidFill>
                <a:latin typeface="+mn-lt"/>
                <a:ea typeface="+mn-ea"/>
                <a:cs typeface="+mn-cs"/>
              </a:rPr>
              <a:t>rise to a </a:t>
            </a:r>
            <a:r>
              <a:rPr lang="en-US" sz="1200" b="0" i="0" u="none" strike="noStrike" kern="1200" baseline="0" dirty="0" err="1" smtClean="0">
                <a:solidFill>
                  <a:schemeClr val="tx1"/>
                </a:solidFill>
                <a:latin typeface="+mn-lt"/>
                <a:ea typeface="+mn-ea"/>
                <a:cs typeface="+mn-cs"/>
              </a:rPr>
              <a:t>subcornual</a:t>
            </a:r>
            <a:r>
              <a:rPr lang="en-US" sz="1200" b="0" i="0" u="none" strike="noStrike" kern="1200" baseline="0" dirty="0" smtClean="0">
                <a:solidFill>
                  <a:schemeClr val="tx1"/>
                </a:solidFill>
                <a:latin typeface="+mn-lt"/>
                <a:ea typeface="+mn-ea"/>
                <a:cs typeface="+mn-cs"/>
              </a:rPr>
              <a:t> constriction ring which causes </a:t>
            </a:r>
            <a:r>
              <a:rPr lang="en-US" sz="1200" b="0" i="0" u="none" strike="noStrike" kern="1200" baseline="0" dirty="0" err="1" smtClean="0">
                <a:solidFill>
                  <a:schemeClr val="tx1"/>
                </a:solidFill>
                <a:latin typeface="+mn-lt"/>
                <a:ea typeface="+mn-ea"/>
                <a:cs typeface="+mn-cs"/>
              </a:rPr>
              <a:t>dysmorphism</a:t>
            </a:r>
            <a:r>
              <a:rPr lang="en-US" sz="1200" b="0" i="0" u="none" strike="noStrike" kern="1200" baseline="0" dirty="0" smtClean="0">
                <a:solidFill>
                  <a:schemeClr val="tx1"/>
                </a:solidFill>
                <a:latin typeface="+mn-lt"/>
                <a:ea typeface="+mn-ea"/>
                <a:cs typeface="+mn-cs"/>
              </a:rPr>
              <a:t> and hypoplasia of the uterine cavity. It</a:t>
            </a:r>
          </a:p>
          <a:p>
            <a:r>
              <a:rPr lang="en-US" sz="1200" b="0" i="0" u="none" strike="noStrike" kern="1200" baseline="0" dirty="0" smtClean="0">
                <a:solidFill>
                  <a:schemeClr val="tx1"/>
                </a:solidFill>
                <a:latin typeface="+mn-lt"/>
                <a:ea typeface="+mn-ea"/>
                <a:cs typeface="+mn-cs"/>
              </a:rPr>
              <a:t>is commonly associated with infertility or a sequence of repeated miscarriages.</a:t>
            </a:r>
          </a:p>
          <a:p>
            <a:r>
              <a:rPr lang="en-US" sz="1200" b="0" i="0" u="none" strike="noStrike" kern="1200" baseline="0" dirty="0" smtClean="0">
                <a:solidFill>
                  <a:schemeClr val="tx1"/>
                </a:solidFill>
                <a:latin typeface="+mn-lt"/>
                <a:ea typeface="+mn-ea"/>
                <a:cs typeface="+mn-cs"/>
              </a:rPr>
              <a:t>Study design: Single-</a:t>
            </a:r>
            <a:r>
              <a:rPr lang="en-US" sz="1200" b="0" i="0" u="none" strike="noStrike" kern="1200" baseline="0" dirty="0" err="1" smtClean="0">
                <a:solidFill>
                  <a:schemeClr val="tx1"/>
                </a:solidFill>
                <a:latin typeface="+mn-lt"/>
                <a:ea typeface="+mn-ea"/>
                <a:cs typeface="+mn-cs"/>
              </a:rPr>
              <a:t>centre</a:t>
            </a:r>
            <a:r>
              <a:rPr lang="en-US" sz="1200" b="0" i="0" u="none" strike="noStrike" kern="1200" baseline="0" dirty="0" smtClean="0">
                <a:solidFill>
                  <a:schemeClr val="tx1"/>
                </a:solidFill>
                <a:latin typeface="+mn-lt"/>
                <a:ea typeface="+mn-ea"/>
                <a:cs typeface="+mn-cs"/>
              </a:rPr>
              <a:t> observational cohort study in 112 patients who underwent enlargement</a:t>
            </a:r>
          </a:p>
          <a:p>
            <a:r>
              <a:rPr lang="en-US" sz="1200" b="0" i="0" u="none" strike="noStrike" kern="1200" baseline="0" dirty="0" err="1" smtClean="0">
                <a:solidFill>
                  <a:schemeClr val="tx1"/>
                </a:solidFill>
                <a:latin typeface="+mn-lt"/>
                <a:ea typeface="+mn-ea"/>
                <a:cs typeface="+mn-cs"/>
              </a:rPr>
              <a:t>metroplasty</a:t>
            </a:r>
            <a:r>
              <a:rPr lang="en-US" sz="1200" b="0" i="0" u="none" strike="noStrike" kern="1200" baseline="0" dirty="0" smtClean="0">
                <a:solidFill>
                  <a:schemeClr val="tx1"/>
                </a:solidFill>
                <a:latin typeface="+mn-lt"/>
                <a:ea typeface="+mn-ea"/>
                <a:cs typeface="+mn-cs"/>
              </a:rPr>
              <a:t> for T-shaped uterus between 1992 and 2016 in a Strasbourg university hospital </a:t>
            </a:r>
            <a:r>
              <a:rPr lang="en-US" sz="1200" b="0" i="0" u="none" strike="noStrike" kern="1200" baseline="0" dirty="0" err="1" smtClean="0">
                <a:solidFill>
                  <a:schemeClr val="tx1"/>
                </a:solidFill>
                <a:latin typeface="+mn-lt"/>
                <a:ea typeface="+mn-ea"/>
                <a:cs typeface="+mn-cs"/>
              </a:rPr>
              <a:t>centre</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Main results: The mean age of patients was 33.2; they had been attempting to conceive on average for 56</a:t>
            </a:r>
          </a:p>
          <a:p>
            <a:r>
              <a:rPr lang="en-US" sz="1200" b="0" i="0" u="none" strike="noStrike" kern="1200" baseline="0" dirty="0" smtClean="0">
                <a:solidFill>
                  <a:schemeClr val="tx1"/>
                </a:solidFill>
                <a:latin typeface="+mn-lt"/>
                <a:ea typeface="+mn-ea"/>
                <a:cs typeface="+mn-cs"/>
              </a:rPr>
              <a:t>months for </a:t>
            </a:r>
            <a:r>
              <a:rPr lang="en-US" sz="1200" b="0" i="0" u="none" strike="noStrike" kern="1200" baseline="0" dirty="0" err="1" smtClean="0">
                <a:solidFill>
                  <a:schemeClr val="tx1"/>
                </a:solidFill>
                <a:latin typeface="+mn-lt"/>
                <a:ea typeface="+mn-ea"/>
                <a:cs typeface="+mn-cs"/>
              </a:rPr>
              <a:t>subfertile</a:t>
            </a:r>
            <a:r>
              <a:rPr lang="en-US" sz="1200" b="0" i="0" u="none" strike="noStrike" kern="1200" baseline="0" dirty="0" smtClean="0">
                <a:solidFill>
                  <a:schemeClr val="tx1"/>
                </a:solidFill>
                <a:latin typeface="+mn-lt"/>
                <a:ea typeface="+mn-ea"/>
                <a:cs typeface="+mn-cs"/>
              </a:rPr>
              <a:t> patients and 42.2 months for infertile patients. Prior to surgery, patients had</a:t>
            </a:r>
          </a:p>
          <a:p>
            <a:r>
              <a:rPr lang="en-US" sz="1200" b="0" i="0" u="none" strike="noStrike" kern="1200" baseline="0" dirty="0" smtClean="0">
                <a:solidFill>
                  <a:schemeClr val="tx1"/>
                </a:solidFill>
                <a:latin typeface="+mn-lt"/>
                <a:ea typeface="+mn-ea"/>
                <a:cs typeface="+mn-cs"/>
              </a:rPr>
              <a:t>succeeded in becoming pregnant 161 times, i.e. a mean gravidity of 1.4 pregnancies. For </a:t>
            </a:r>
            <a:r>
              <a:rPr lang="en-US" sz="1200" b="0" i="0" u="none" strike="noStrike" kern="1200" baseline="0" dirty="0" err="1" smtClean="0">
                <a:solidFill>
                  <a:schemeClr val="tx1"/>
                </a:solidFill>
                <a:latin typeface="+mn-lt"/>
                <a:ea typeface="+mn-ea"/>
                <a:cs typeface="+mn-cs"/>
              </a:rPr>
              <a:t>subfertile</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patients the mean gravidity was 2.67. Mean parity was 0.04. In the overall population, one hundred</a:t>
            </a:r>
          </a:p>
          <a:p>
            <a:r>
              <a:rPr lang="en-US" sz="1200" b="0" i="0" u="none" strike="noStrike" kern="1200" baseline="0" dirty="0" smtClean="0">
                <a:solidFill>
                  <a:schemeClr val="tx1"/>
                </a:solidFill>
                <a:latin typeface="+mn-lt"/>
                <a:ea typeface="+mn-ea"/>
                <a:cs typeface="+mn-cs"/>
              </a:rPr>
              <a:t>pregnancies occurred following enlargement </a:t>
            </a:r>
            <a:r>
              <a:rPr lang="en-US" sz="1200" b="0" i="0" u="none" strike="noStrike" kern="1200" baseline="0" dirty="0" err="1" smtClean="0">
                <a:solidFill>
                  <a:schemeClr val="tx1"/>
                </a:solidFill>
                <a:latin typeface="+mn-lt"/>
                <a:ea typeface="+mn-ea"/>
                <a:cs typeface="+mn-cs"/>
              </a:rPr>
              <a:t>metroplasty</a:t>
            </a:r>
            <a:r>
              <a:rPr lang="en-US" sz="1200" b="0" i="0" u="none" strike="noStrike" kern="1200" baseline="0" dirty="0" smtClean="0">
                <a:solidFill>
                  <a:schemeClr val="tx1"/>
                </a:solidFill>
                <a:latin typeface="+mn-lt"/>
                <a:ea typeface="+mn-ea"/>
                <a:cs typeface="+mn-cs"/>
              </a:rPr>
              <a:t>. The live birth rate increased in a statistically</a:t>
            </a:r>
          </a:p>
          <a:p>
            <a:r>
              <a:rPr lang="en-US" sz="1200" b="0" i="0" u="none" strike="noStrike" kern="1200" baseline="0" dirty="0" smtClean="0">
                <a:solidFill>
                  <a:schemeClr val="tx1"/>
                </a:solidFill>
                <a:latin typeface="+mn-lt"/>
                <a:ea typeface="+mn-ea"/>
                <a:cs typeface="+mn-cs"/>
              </a:rPr>
              <a:t>significant manner following enlargement </a:t>
            </a:r>
            <a:r>
              <a:rPr lang="en-US" sz="1200" b="0" i="0" u="none" strike="noStrike" kern="1200" baseline="0" dirty="0" err="1" smtClean="0">
                <a:solidFill>
                  <a:schemeClr val="tx1"/>
                </a:solidFill>
                <a:latin typeface="+mn-lt"/>
                <a:ea typeface="+mn-ea"/>
                <a:cs typeface="+mn-cs"/>
              </a:rPr>
              <a:t>metroplasty</a:t>
            </a:r>
            <a:r>
              <a:rPr lang="en-US" sz="1200" b="0" i="0" u="none" strike="noStrike" kern="1200" baseline="0" dirty="0" smtClean="0">
                <a:solidFill>
                  <a:schemeClr val="tx1"/>
                </a:solidFill>
                <a:latin typeface="+mn-lt"/>
                <a:ea typeface="+mn-ea"/>
                <a:cs typeface="+mn-cs"/>
              </a:rPr>
              <a:t>: 4 (2.5%) vs. 60 (60%), p &lt; 0.05. In parallel, the</a:t>
            </a:r>
          </a:p>
          <a:p>
            <a:r>
              <a:rPr lang="en-US" sz="1200" b="0" i="0" u="none" strike="noStrike" kern="1200" baseline="0" dirty="0" smtClean="0">
                <a:solidFill>
                  <a:schemeClr val="tx1"/>
                </a:solidFill>
                <a:latin typeface="+mn-lt"/>
                <a:ea typeface="+mn-ea"/>
                <a:cs typeface="+mn-cs"/>
              </a:rPr>
              <a:t>miscarriage rate was statistically reduced: 126 (78.3%) vs. 22 (22%), </a:t>
            </a:r>
            <a:r>
              <a:rPr lang="en-US" sz="1200" b="0" i="0" u="none" strike="noStrike" kern="1200" baseline="0" dirty="0" err="1" smtClean="0">
                <a:solidFill>
                  <a:schemeClr val="tx1"/>
                </a:solidFill>
                <a:latin typeface="+mn-lt"/>
                <a:ea typeface="+mn-ea"/>
                <a:cs typeface="+mn-cs"/>
              </a:rPr>
              <a:t>pnull</a:t>
            </a:r>
            <a:r>
              <a:rPr lang="en-US" sz="1200" b="0" i="0" u="none" strike="noStrike" kern="1200" baseline="0" dirty="0" smtClean="0">
                <a:solidFill>
                  <a:schemeClr val="tx1"/>
                </a:solidFill>
                <a:latin typeface="+mn-lt"/>
                <a:ea typeface="+mn-ea"/>
                <a:cs typeface="+mn-cs"/>
              </a:rPr>
              <a:t>&lt; .05. Intraoperative</a:t>
            </a:r>
          </a:p>
          <a:p>
            <a:r>
              <a:rPr lang="en-US" sz="1200" b="0" i="0" u="none" strike="noStrike" kern="1200" baseline="0" dirty="0" smtClean="0">
                <a:solidFill>
                  <a:schemeClr val="tx1"/>
                </a:solidFill>
                <a:latin typeface="+mn-lt"/>
                <a:ea typeface="+mn-ea"/>
                <a:cs typeface="+mn-cs"/>
              </a:rPr>
              <a:t>complications were 1 case of cervical laceration (0.9%) and 1 case of false passage (0.9%). Subsequent</a:t>
            </a:r>
          </a:p>
          <a:p>
            <a:r>
              <a:rPr lang="en-US" sz="1200" b="0" i="0" u="none" strike="noStrike" kern="1200" baseline="0" dirty="0" smtClean="0">
                <a:solidFill>
                  <a:schemeClr val="tx1"/>
                </a:solidFill>
                <a:latin typeface="+mn-lt"/>
                <a:ea typeface="+mn-ea"/>
                <a:cs typeface="+mn-cs"/>
              </a:rPr>
              <a:t>pregnancies remained at risk of miscarriage (22%) and premature delivery (20%) but not extra uterine</a:t>
            </a:r>
          </a:p>
          <a:p>
            <a:r>
              <a:rPr lang="en-US" sz="1200" b="0" i="0" u="none" strike="noStrike" kern="1200" baseline="0" dirty="0" smtClean="0">
                <a:solidFill>
                  <a:schemeClr val="tx1"/>
                </a:solidFill>
                <a:latin typeface="+mn-lt"/>
                <a:ea typeface="+mn-ea"/>
                <a:cs typeface="+mn-cs"/>
              </a:rPr>
              <a:t>gestation. Delivery took place by Caesarean section in 61% of cases. In the subgroup of infertile patients,</a:t>
            </a:r>
          </a:p>
          <a:p>
            <a:r>
              <a:rPr lang="en-US" sz="1200" b="0" i="0" u="none" strike="noStrike" kern="1200" baseline="0" dirty="0" smtClean="0">
                <a:solidFill>
                  <a:schemeClr val="tx1"/>
                </a:solidFill>
                <a:latin typeface="+mn-lt"/>
                <a:ea typeface="+mn-ea"/>
                <a:cs typeface="+mn-cs"/>
              </a:rPr>
              <a:t>the live birth rate was also markedly increased and 49% of pregnancies which occurred were</a:t>
            </a:r>
          </a:p>
          <a:p>
            <a:r>
              <a:rPr lang="tr-TR" sz="1200" b="0" i="0" u="none" strike="noStrike" kern="1200" baseline="0" dirty="0" smtClean="0">
                <a:solidFill>
                  <a:schemeClr val="tx1"/>
                </a:solidFill>
                <a:latin typeface="+mn-lt"/>
                <a:ea typeface="+mn-ea"/>
                <a:cs typeface="+mn-cs"/>
              </a:rPr>
              <a:t>spontaneous.</a:t>
            </a:r>
          </a:p>
          <a:p>
            <a:r>
              <a:rPr lang="en-US" sz="1200" b="0" i="0" u="none" strike="noStrike" kern="1200" baseline="0" dirty="0" smtClean="0">
                <a:solidFill>
                  <a:schemeClr val="tx1"/>
                </a:solidFill>
                <a:latin typeface="+mn-lt"/>
                <a:ea typeface="+mn-ea"/>
                <a:cs typeface="+mn-cs"/>
              </a:rPr>
              <a:t>Limitations: This study was descriptive and retrospective.</a:t>
            </a:r>
          </a:p>
          <a:p>
            <a:r>
              <a:rPr lang="en-US" sz="1200" b="0" i="0" u="none" strike="noStrike" kern="1200" baseline="0" dirty="0" smtClean="0">
                <a:solidFill>
                  <a:schemeClr val="tx1"/>
                </a:solidFill>
                <a:latin typeface="+mn-lt"/>
                <a:ea typeface="+mn-ea"/>
                <a:cs typeface="+mn-cs"/>
              </a:rPr>
              <a:t>Wider implications: These results are consistent with those in the literature.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enlargement</a:t>
            </a:r>
          </a:p>
          <a:p>
            <a:r>
              <a:rPr lang="en-US" sz="1200" b="0" i="0" u="none" strike="noStrike" kern="1200" baseline="0" dirty="0" err="1" smtClean="0">
                <a:solidFill>
                  <a:schemeClr val="tx1"/>
                </a:solidFill>
                <a:latin typeface="+mn-lt"/>
                <a:ea typeface="+mn-ea"/>
                <a:cs typeface="+mn-cs"/>
              </a:rPr>
              <a:t>metroplasty</a:t>
            </a:r>
            <a:r>
              <a:rPr lang="en-US" sz="1200" b="0" i="0" u="none" strike="noStrike" kern="1200" baseline="0" dirty="0" smtClean="0">
                <a:solidFill>
                  <a:schemeClr val="tx1"/>
                </a:solidFill>
                <a:latin typeface="+mn-lt"/>
                <a:ea typeface="+mn-ea"/>
                <a:cs typeface="+mn-cs"/>
              </a:rPr>
              <a:t> is now a well-established technique with few complications but which should nevertheless</a:t>
            </a:r>
          </a:p>
          <a:p>
            <a:r>
              <a:rPr lang="en-US" sz="1200" b="0" i="0" u="none" strike="noStrike" kern="1200" baseline="0" dirty="0" smtClean="0">
                <a:solidFill>
                  <a:schemeClr val="tx1"/>
                </a:solidFill>
                <a:latin typeface="+mn-lt"/>
                <a:ea typeface="+mn-ea"/>
                <a:cs typeface="+mn-cs"/>
              </a:rPr>
              <a:t>be reserved for symptomatic patients.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25</a:t>
            </a:fld>
            <a:endParaRPr lang="tr-TR"/>
          </a:p>
        </p:txBody>
      </p:sp>
    </p:spTree>
    <p:extLst>
      <p:ext uri="{BB962C8B-B14F-4D97-AF65-F5344CB8AC3E}">
        <p14:creationId xmlns:p14="http://schemas.microsoft.com/office/powerpoint/2010/main" val="37893299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This systematic review and meta-analysis investigated the use of routine hysteroscopy prior to starting the first IVF cycle</a:t>
            </a:r>
          </a:p>
          <a:p>
            <a:r>
              <a:rPr lang="en-US" sz="1200" b="0" i="0" u="none" strike="noStrike" kern="1200" baseline="0" dirty="0" smtClean="0">
                <a:solidFill>
                  <a:schemeClr val="tx1"/>
                </a:solidFill>
                <a:latin typeface="+mn-lt"/>
                <a:ea typeface="+mn-ea"/>
                <a:cs typeface="+mn-cs"/>
              </a:rPr>
              <a:t>on treatment outcome in asymptomatic women. Searches were conducted on MEDLINE, EMBASE, Cochrane Library, National</a:t>
            </a:r>
          </a:p>
          <a:p>
            <a:r>
              <a:rPr lang="en-US" sz="1200" b="0" i="0" u="none" strike="noStrike" kern="1200" baseline="0" dirty="0" smtClean="0">
                <a:solidFill>
                  <a:schemeClr val="tx1"/>
                </a:solidFill>
                <a:latin typeface="+mn-lt"/>
                <a:ea typeface="+mn-ea"/>
                <a:cs typeface="+mn-cs"/>
              </a:rPr>
              <a:t>Research Register and ISI Conference Proceedings. The main outcome measures were clinical pregnancy and live birth rates</a:t>
            </a:r>
          </a:p>
          <a:p>
            <a:r>
              <a:rPr lang="en-US" sz="1200" b="0" i="0" u="none" strike="noStrike" kern="1200" baseline="0" dirty="0" smtClean="0">
                <a:solidFill>
                  <a:schemeClr val="tx1"/>
                </a:solidFill>
                <a:latin typeface="+mn-lt"/>
                <a:ea typeface="+mn-ea"/>
                <a:cs typeface="+mn-cs"/>
              </a:rPr>
              <a:t>achieved in the index IVF cycle. One randomized and five non-randomized controlled studies including a total of 3179 participants</a:t>
            </a:r>
          </a:p>
          <a:p>
            <a:r>
              <a:rPr lang="en-US" sz="1200" b="0" i="0" u="none" strike="noStrike" kern="1200" baseline="0" dirty="0" smtClean="0">
                <a:solidFill>
                  <a:schemeClr val="tx1"/>
                </a:solidFill>
                <a:latin typeface="+mn-lt"/>
                <a:ea typeface="+mn-ea"/>
                <a:cs typeface="+mn-cs"/>
              </a:rPr>
              <a:t>were included comparing hysteroscopy with no intervention in the cycle preceding the first IVF cycle. There was a significantly</a:t>
            </a:r>
          </a:p>
          <a:p>
            <a:r>
              <a:rPr lang="en-US" sz="1200" b="0" i="0" u="none" strike="noStrike" kern="1200" baseline="0" dirty="0" smtClean="0">
                <a:solidFill>
                  <a:schemeClr val="tx1"/>
                </a:solidFill>
                <a:latin typeface="+mn-lt"/>
                <a:ea typeface="+mn-ea"/>
                <a:cs typeface="+mn-cs"/>
              </a:rPr>
              <a:t>higher clinical pregnancy rate (relative risk, RR, 1.44, 95% CI 1.08–1.92, P = 0.01) and LBR (RR 1.30, 95% CI 1.00–1.67, P = 0.05)</a:t>
            </a:r>
          </a:p>
          <a:p>
            <a:r>
              <a:rPr lang="en-US" sz="1200" b="0" i="0" u="none" strike="noStrike" kern="1200" baseline="0" dirty="0" smtClean="0">
                <a:solidFill>
                  <a:schemeClr val="tx1"/>
                </a:solidFill>
                <a:latin typeface="+mn-lt"/>
                <a:ea typeface="+mn-ea"/>
                <a:cs typeface="+mn-cs"/>
              </a:rPr>
              <a:t>in the subsequent IVF cycle in the hysteroscopy group. The number needed to treat after hysteroscopy to achieve one additional</a:t>
            </a:r>
          </a:p>
          <a:p>
            <a:r>
              <a:rPr lang="en-US" sz="1200" b="0" i="0" u="none" strike="noStrike" kern="1200" baseline="0" dirty="0" smtClean="0">
                <a:solidFill>
                  <a:schemeClr val="tx1"/>
                </a:solidFill>
                <a:latin typeface="+mn-lt"/>
                <a:ea typeface="+mn-ea"/>
                <a:cs typeface="+mn-cs"/>
              </a:rPr>
              <a:t>clinical pregnancy was 10 (95% CI 7–14) and live birth was 11 (95% CI 7–16). Hysteroscopy in asymptomatic woman prior to their</a:t>
            </a:r>
          </a:p>
          <a:p>
            <a:r>
              <a:rPr lang="en-US" sz="1200" b="0" i="0" u="none" strike="noStrike" kern="1200" baseline="0" dirty="0" smtClean="0">
                <a:solidFill>
                  <a:schemeClr val="tx1"/>
                </a:solidFill>
                <a:latin typeface="+mn-lt"/>
                <a:ea typeface="+mn-ea"/>
                <a:cs typeface="+mn-cs"/>
              </a:rPr>
              <a:t>first IVF cycle could improve treatment outcome when performed just before commencing the IVF cycle. Robust and high-quality</a:t>
            </a:r>
          </a:p>
          <a:p>
            <a:r>
              <a:rPr lang="en-US" sz="1200" b="0" i="0" u="none" strike="noStrike" kern="1200" baseline="0" dirty="0" smtClean="0">
                <a:solidFill>
                  <a:schemeClr val="tx1"/>
                </a:solidFill>
                <a:latin typeface="+mn-lt"/>
                <a:ea typeface="+mn-ea"/>
                <a:cs typeface="+mn-cs"/>
              </a:rPr>
              <a:t>randomized trials to confirm this finding are warranted</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28</a:t>
            </a:fld>
            <a:endParaRPr lang="tr-TR"/>
          </a:p>
        </p:txBody>
      </p:sp>
    </p:spTree>
    <p:extLst>
      <p:ext uri="{BB962C8B-B14F-4D97-AF65-F5344CB8AC3E}">
        <p14:creationId xmlns:p14="http://schemas.microsoft.com/office/powerpoint/2010/main" val="3632425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1200" b="0" i="0" u="none" strike="noStrike" kern="1200" baseline="0" dirty="0" smtClean="0">
                <a:solidFill>
                  <a:schemeClr val="tx1"/>
                </a:solidFill>
                <a:latin typeface="+mn-lt"/>
                <a:ea typeface="+mn-ea"/>
                <a:cs typeface="+mn-cs"/>
              </a:rPr>
              <a:t>2 Smit JG, Kasius JC, Eijkemans MJC, et al. Hysteroscopy before in-vitro</a:t>
            </a:r>
          </a:p>
          <a:p>
            <a:r>
              <a:rPr lang="en-US" sz="1200" b="0" i="0" u="none" strike="noStrike" kern="1200" baseline="0" dirty="0" err="1" smtClean="0">
                <a:solidFill>
                  <a:schemeClr val="tx1"/>
                </a:solidFill>
                <a:latin typeface="+mn-lt"/>
                <a:ea typeface="+mn-ea"/>
                <a:cs typeface="+mn-cs"/>
              </a:rPr>
              <a:t>fertilisation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inSIGHT</a:t>
            </a:r>
            <a:r>
              <a:rPr lang="en-US" sz="1200" b="0" i="0" u="none" strike="noStrike" kern="1200" baseline="0" dirty="0" smtClean="0">
                <a:solidFill>
                  <a:schemeClr val="tx1"/>
                </a:solidFill>
                <a:latin typeface="+mn-lt"/>
                <a:ea typeface="+mn-ea"/>
                <a:cs typeface="+mn-cs"/>
              </a:rPr>
              <a:t>): a </a:t>
            </a:r>
            <a:r>
              <a:rPr lang="en-US" sz="1200" b="0" i="0" u="none" strike="noStrike" kern="1200" baseline="0" dirty="0" err="1" smtClean="0">
                <a:solidFill>
                  <a:schemeClr val="tx1"/>
                </a:solidFill>
                <a:latin typeface="+mn-lt"/>
                <a:ea typeface="+mn-ea"/>
                <a:cs typeface="+mn-cs"/>
              </a:rPr>
              <a:t>multicentre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randomised</a:t>
            </a:r>
            <a:r>
              <a:rPr lang="en-US" sz="1200" b="0" i="0" u="none" strike="noStrike" kern="1200" baseline="0" dirty="0" smtClean="0">
                <a:solidFill>
                  <a:schemeClr val="tx1"/>
                </a:solidFill>
                <a:latin typeface="+mn-lt"/>
                <a:ea typeface="+mn-ea"/>
                <a:cs typeface="+mn-cs"/>
              </a:rPr>
              <a:t> controlled trial.</a:t>
            </a:r>
          </a:p>
          <a:p>
            <a:r>
              <a:rPr lang="en-US" sz="1200" b="0" i="1" u="none" strike="noStrike" kern="1200" baseline="0" dirty="0" smtClean="0">
                <a:solidFill>
                  <a:schemeClr val="tx1"/>
                </a:solidFill>
                <a:latin typeface="+mn-lt"/>
                <a:ea typeface="+mn-ea"/>
                <a:cs typeface="+mn-cs"/>
              </a:rPr>
              <a:t>Lancet </a:t>
            </a:r>
            <a:r>
              <a:rPr lang="en-US" sz="1200" b="0" i="0" u="none" strike="noStrike" kern="1200" baseline="0" dirty="0" smtClean="0">
                <a:solidFill>
                  <a:schemeClr val="tx1"/>
                </a:solidFill>
                <a:latin typeface="+mn-lt"/>
                <a:ea typeface="+mn-ea"/>
                <a:cs typeface="+mn-cs"/>
              </a:rPr>
              <a:t>2016; published online April 27. http://dx.doi.org/10.1016/</a:t>
            </a:r>
          </a:p>
          <a:p>
            <a:r>
              <a:rPr lang="tr-TR" sz="1200" b="0" i="0" u="none" strike="noStrike" kern="1200" baseline="0" dirty="0" smtClean="0">
                <a:solidFill>
                  <a:schemeClr val="tx1"/>
                </a:solidFill>
                <a:latin typeface="+mn-lt"/>
                <a:ea typeface="+mn-ea"/>
                <a:cs typeface="+mn-cs"/>
              </a:rPr>
              <a:t>S0140-6736(16)00231-2.</a:t>
            </a:r>
          </a:p>
          <a:p>
            <a:r>
              <a:rPr lang="tr-TR" sz="1200" b="0" i="0" u="none" strike="noStrike" kern="1200" baseline="0" dirty="0" smtClean="0">
                <a:solidFill>
                  <a:schemeClr val="tx1"/>
                </a:solidFill>
                <a:latin typeface="+mn-lt"/>
                <a:ea typeface="+mn-ea"/>
                <a:cs typeface="+mn-cs"/>
              </a:rPr>
              <a:t>3 El-Toukhy T, Campo R, Khalaf Y, et al. Hysteroscopy in recurrent in vitro</a:t>
            </a:r>
          </a:p>
          <a:p>
            <a:r>
              <a:rPr lang="en-US" sz="1200" b="0" i="0" u="none" strike="noStrike" kern="1200" baseline="0" dirty="0" err="1" smtClean="0">
                <a:solidFill>
                  <a:schemeClr val="tx1"/>
                </a:solidFill>
                <a:latin typeface="+mn-lt"/>
                <a:ea typeface="+mn-ea"/>
                <a:cs typeface="+mn-cs"/>
              </a:rPr>
              <a:t>fertilisation</a:t>
            </a:r>
            <a:r>
              <a:rPr lang="en-US" sz="1200" b="0" i="0" u="none" strike="noStrike" kern="1200" baseline="0" dirty="0" smtClean="0">
                <a:solidFill>
                  <a:schemeClr val="tx1"/>
                </a:solidFill>
                <a:latin typeface="+mn-lt"/>
                <a:ea typeface="+mn-ea"/>
                <a:cs typeface="+mn-cs"/>
              </a:rPr>
              <a:t> failure (TROPHY): a </a:t>
            </a:r>
            <a:r>
              <a:rPr lang="en-US" sz="1200" b="0" i="0" u="none" strike="noStrike" kern="1200" baseline="0" dirty="0" err="1" smtClean="0">
                <a:solidFill>
                  <a:schemeClr val="tx1"/>
                </a:solidFill>
                <a:latin typeface="+mn-lt"/>
                <a:ea typeface="+mn-ea"/>
                <a:cs typeface="+mn-cs"/>
              </a:rPr>
              <a:t>multicentre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randomised</a:t>
            </a:r>
            <a:r>
              <a:rPr lang="en-US" sz="1200" b="0" i="0" u="none" strike="noStrike" kern="1200" baseline="0" dirty="0" smtClean="0">
                <a:solidFill>
                  <a:schemeClr val="tx1"/>
                </a:solidFill>
                <a:latin typeface="+mn-lt"/>
                <a:ea typeface="+mn-ea"/>
                <a:cs typeface="+mn-cs"/>
              </a:rPr>
              <a:t> controlled trial.</a:t>
            </a:r>
          </a:p>
          <a:p>
            <a:r>
              <a:rPr lang="en-US" sz="1200" b="0" i="1" u="none" strike="noStrike" kern="1200" baseline="0" dirty="0" smtClean="0">
                <a:solidFill>
                  <a:schemeClr val="tx1"/>
                </a:solidFill>
                <a:latin typeface="+mn-lt"/>
                <a:ea typeface="+mn-ea"/>
                <a:cs typeface="+mn-cs"/>
              </a:rPr>
              <a:t>Lancet </a:t>
            </a:r>
            <a:r>
              <a:rPr lang="en-US" sz="1200" b="0" i="0" u="none" strike="noStrike" kern="1200" baseline="0" dirty="0" smtClean="0">
                <a:solidFill>
                  <a:schemeClr val="tx1"/>
                </a:solidFill>
                <a:latin typeface="+mn-lt"/>
                <a:ea typeface="+mn-ea"/>
                <a:cs typeface="+mn-cs"/>
              </a:rPr>
              <a:t>2016; published online April 27. http://dx.doi.org/10.1016/</a:t>
            </a:r>
          </a:p>
          <a:p>
            <a:r>
              <a:rPr lang="tr-TR" sz="1200" b="0" i="0" u="none" strike="noStrike" kern="1200" baseline="0" dirty="0" smtClean="0">
                <a:solidFill>
                  <a:schemeClr val="tx1"/>
                </a:solidFill>
                <a:latin typeface="+mn-lt"/>
                <a:ea typeface="+mn-ea"/>
                <a:cs typeface="+mn-cs"/>
              </a:rPr>
              <a:t>S0140-6736(16)00258-0.</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31</a:t>
            </a:fld>
            <a:endParaRPr lang="tr-TR"/>
          </a:p>
        </p:txBody>
      </p:sp>
    </p:spTree>
    <p:extLst>
      <p:ext uri="{BB962C8B-B14F-4D97-AF65-F5344CB8AC3E}">
        <p14:creationId xmlns:p14="http://schemas.microsoft.com/office/powerpoint/2010/main" val="1950964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Very few studies have been conducted to examine the effect of polyp on fertility. Only one randomized study has shown a significant improvement in pregnancy rate in IUI cycles following polypectomy (63% vs. 28%) [27]. Three other nonrandomized trials comparing spontaneous pregnancy rates after polypectomy also suggested significant improvement in pregnancy rate [28]. In IVF cycles, the effect of endometrial polyp is not very clear. Endometrial polyp </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36</a:t>
            </a:fld>
            <a:endParaRPr lang="tr-TR"/>
          </a:p>
        </p:txBody>
      </p:sp>
    </p:spTree>
    <p:extLst>
      <p:ext uri="{BB962C8B-B14F-4D97-AF65-F5344CB8AC3E}">
        <p14:creationId xmlns:p14="http://schemas.microsoft.com/office/powerpoint/2010/main" val="830599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smtClean="0">
                <a:solidFill>
                  <a:schemeClr val="tx1"/>
                </a:solidFill>
                <a:latin typeface="+mn-lt"/>
                <a:ea typeface="+mn-ea"/>
                <a:cs typeface="+mn-cs"/>
              </a:rPr>
              <a:t>Objective(s): To evaluate the effect of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 during ovarian stimulation phase on in vitro fertilization and/or intracytoplasmic sperm injection (IVF/ICSI) cycles outcomes. Study design: This cross sectional study was performed in female infertility department of </a:t>
            </a:r>
            <a:r>
              <a:rPr lang="en-US" sz="1200" b="0" i="0" u="none" strike="noStrike" kern="1200" baseline="0" dirty="0" err="1" smtClean="0">
                <a:solidFill>
                  <a:schemeClr val="tx1"/>
                </a:solidFill>
                <a:latin typeface="+mn-lt"/>
                <a:ea typeface="+mn-ea"/>
                <a:cs typeface="+mn-cs"/>
              </a:rPr>
              <a:t>Royan</a:t>
            </a:r>
            <a:r>
              <a:rPr lang="en-US" sz="1200" b="0" i="0" u="none" strike="noStrike" kern="1200" baseline="0" dirty="0" smtClean="0">
                <a:solidFill>
                  <a:schemeClr val="tx1"/>
                </a:solidFill>
                <a:latin typeface="+mn-lt"/>
                <a:ea typeface="+mn-ea"/>
                <a:cs typeface="+mn-cs"/>
              </a:rPr>
              <a:t> Institute from January 2011 to December 2013. In total, 160 patients who were diagnosed incidentally polyp/ polyps less than 20 mm during the stimulation phase for oocyte recoveries were recruited; of these, fifty eight cases underwent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 without cycle cancellation non-randomly. Polyp resection was performed through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 during ovarian stimulation. The interval between polypectomy and embryo transfer (ET) was 3–17 days. The women who did not undergo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 and matched for polyp size were selected as control group. The outcomes of IVF/ICSI cycles were compared between groups. Results: The data analysis showed the two groups were comparable in terms of patients’ characteristics and stimulation outcomes. The implantation rate was not significantly different between groups (P = 0.3). The clinical pregnancy and live birth rates were similar between groups (%34.9 vs. %32.5 and %30.2 vs. % 27.9, P = 0.9 and P = 0.8). No pregnancy was observed in patients who had the interval between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 until ET less than 5 days and the multivariable logistic regression analysis revealed that the interval between polyp resection and ET was significant predictor for live birth rate (odds ratio: 1.2, confidence interval: 1.01–1.5, P = 0.04). Discussion(s): For the management of the polyps less than 20 mm which have been diagnosed during the stimulation phase, the performance of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 without cycle cancellation does not improve the pregnancy and live birth rates. Therefore, it seems that the continuation of the treatment cycle and ignorance of these polyps is the appropriate treatment choice and the performance of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 and frozen embryo transfer program could be the next treatment option. </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37</a:t>
            </a:fld>
            <a:endParaRPr lang="tr-TR"/>
          </a:p>
        </p:txBody>
      </p:sp>
    </p:spTree>
    <p:extLst>
      <p:ext uri="{BB962C8B-B14F-4D97-AF65-F5344CB8AC3E}">
        <p14:creationId xmlns:p14="http://schemas.microsoft.com/office/powerpoint/2010/main" val="1201707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tr-TR" sz="1200" b="0" i="0" u="none" strike="noStrike" kern="1200" baseline="0" dirty="0" smtClean="0">
                <a:solidFill>
                  <a:schemeClr val="tx1"/>
                </a:solidFill>
                <a:latin typeface="+mn-lt"/>
                <a:ea typeface="+mn-ea"/>
                <a:cs typeface="+mn-cs"/>
              </a:rPr>
              <a:t>Fertil Steril 2016</a:t>
            </a:r>
          </a:p>
          <a:p>
            <a:r>
              <a:rPr lang="tr-TR" sz="1200" b="0" i="0" u="none" strike="noStrike" kern="1200" baseline="0" dirty="0" smtClean="0">
                <a:solidFill>
                  <a:schemeClr val="tx1"/>
                </a:solidFill>
                <a:latin typeface="+mn-lt"/>
                <a:ea typeface="+mn-ea"/>
                <a:cs typeface="+mn-cs"/>
              </a:rPr>
              <a:t>outcomes.</a:t>
            </a:r>
          </a:p>
          <a:p>
            <a:r>
              <a:rPr lang="tr-TR" sz="1200" b="0" i="0" u="none" strike="noStrike" kern="1200" baseline="0" dirty="0" smtClean="0">
                <a:solidFill>
                  <a:schemeClr val="tx1"/>
                </a:solidFill>
                <a:latin typeface="+mn-lt"/>
                <a:ea typeface="+mn-ea"/>
                <a:cs typeface="+mn-cs"/>
              </a:rPr>
              <a:t>Design: Retrospective cohort.</a:t>
            </a:r>
          </a:p>
          <a:p>
            <a:r>
              <a:rPr lang="tr-TR" sz="1200" b="0" i="0" u="none" strike="noStrike" kern="1200" baseline="0" dirty="0" smtClean="0">
                <a:solidFill>
                  <a:schemeClr val="tx1"/>
                </a:solidFill>
                <a:latin typeface="+mn-lt"/>
                <a:ea typeface="+mn-ea"/>
                <a:cs typeface="+mn-cs"/>
              </a:rPr>
              <a:t>Setting: Academic center.</a:t>
            </a:r>
          </a:p>
          <a:p>
            <a:r>
              <a:rPr lang="tr-TR" sz="1200" b="0" i="0" u="none" strike="noStrike" kern="1200" baseline="0" dirty="0" smtClean="0">
                <a:solidFill>
                  <a:schemeClr val="tx1"/>
                </a:solidFill>
                <a:latin typeface="+mn-lt"/>
                <a:ea typeface="+mn-ea"/>
                <a:cs typeface="+mn-cs"/>
              </a:rPr>
              <a:t>Patient(s): All patients diagnosed with endometrial polyps undergoing hysteroscopic polypectomy before fresh IVF-ET.</a:t>
            </a:r>
          </a:p>
          <a:p>
            <a:r>
              <a:rPr lang="tr-TR" sz="1200" b="0" i="0" u="none" strike="noStrike" kern="1200" baseline="0" dirty="0" smtClean="0">
                <a:solidFill>
                  <a:schemeClr val="tx1"/>
                </a:solidFill>
                <a:latin typeface="+mn-lt"/>
                <a:ea typeface="+mn-ea"/>
                <a:cs typeface="+mn-cs"/>
              </a:rPr>
              <a:t>Intervention(s): Hysteroscopic polypectomy.</a:t>
            </a:r>
          </a:p>
          <a:p>
            <a:r>
              <a:rPr lang="en-US" sz="1200" b="0" i="0" u="none" strike="noStrike" kern="1200" baseline="0" dirty="0" smtClean="0">
                <a:solidFill>
                  <a:schemeClr val="tx1"/>
                </a:solidFill>
                <a:latin typeface="+mn-lt"/>
                <a:ea typeface="+mn-ea"/>
                <a:cs typeface="+mn-cs"/>
              </a:rPr>
              <a:t>Main Outcome Measure(s): Patients were divided into three groups based on the time interval between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 and</a:t>
            </a:r>
          </a:p>
          <a:p>
            <a:r>
              <a:rPr lang="en-US" sz="1200" b="0" i="0" u="none" strike="noStrike" kern="1200" baseline="0" dirty="0" smtClean="0">
                <a:solidFill>
                  <a:schemeClr val="tx1"/>
                </a:solidFill>
                <a:latin typeface="+mn-lt"/>
                <a:ea typeface="+mn-ea"/>
                <a:cs typeface="+mn-cs"/>
              </a:rPr>
              <a:t>the start of a fresh IVF-ET cycle. Group 1 consisted of patients who underwent IVF-ET after their next menses, group 2 after two or three</a:t>
            </a:r>
          </a:p>
          <a:p>
            <a:r>
              <a:rPr lang="en-US" sz="1200" b="0" i="0" u="none" strike="noStrike" kern="1200" baseline="0" dirty="0" smtClean="0">
                <a:solidFill>
                  <a:schemeClr val="tx1"/>
                </a:solidFill>
                <a:latin typeface="+mn-lt"/>
                <a:ea typeface="+mn-ea"/>
                <a:cs typeface="+mn-cs"/>
              </a:rPr>
              <a:t>menstrual cycles, and group 3 after more than three menstrual cycles. Demographics, baseline IVF characteristics, controlled ovarian</a:t>
            </a:r>
          </a:p>
          <a:p>
            <a:r>
              <a:rPr lang="en-US" sz="1200" b="0" i="0" u="none" strike="noStrike" kern="1200" baseline="0" dirty="0" smtClean="0">
                <a:solidFill>
                  <a:schemeClr val="tx1"/>
                </a:solidFill>
                <a:latin typeface="+mn-lt"/>
                <a:ea typeface="+mn-ea"/>
                <a:cs typeface="+mn-cs"/>
              </a:rPr>
              <a:t>stimulation response, and pregnancy outcomes after ET were compared among the groups.</a:t>
            </a:r>
          </a:p>
          <a:p>
            <a:r>
              <a:rPr lang="en-US" sz="1200" b="0" i="0" u="none" strike="noStrike" kern="1200" baseline="0" dirty="0" smtClean="0">
                <a:solidFill>
                  <a:schemeClr val="tx1"/>
                </a:solidFill>
                <a:latin typeface="+mn-lt"/>
                <a:ea typeface="+mn-ea"/>
                <a:cs typeface="+mn-cs"/>
              </a:rPr>
              <a:t>Result(s): A total of 487 patients met inclusion criteria: 241 in group 1 (49.5%), 172 in group 2 (35.3%), and 74 in group 3 (15.2%).</a:t>
            </a:r>
          </a:p>
          <a:p>
            <a:r>
              <a:rPr lang="en-US" sz="1200" b="0" i="0" u="none" strike="noStrike" kern="1200" baseline="0" dirty="0" smtClean="0">
                <a:solidFill>
                  <a:schemeClr val="tx1"/>
                </a:solidFill>
                <a:latin typeface="+mn-lt"/>
                <a:ea typeface="+mn-ea"/>
                <a:cs typeface="+mn-cs"/>
              </a:rPr>
              <a:t>There were no differences in the baseline characteristics of the three groups. Ovarian stimulation outcomes, specifically total stimulation</a:t>
            </a:r>
          </a:p>
          <a:p>
            <a:r>
              <a:rPr lang="en-US" sz="1200" b="0" i="0" u="none" strike="noStrike" kern="1200" baseline="0" dirty="0" smtClean="0">
                <a:solidFill>
                  <a:schemeClr val="tx1"/>
                </a:solidFill>
                <a:latin typeface="+mn-lt"/>
                <a:ea typeface="+mn-ea"/>
                <a:cs typeface="+mn-cs"/>
              </a:rPr>
              <a:t>days, total gonadotropins administered, and number of oocytes retrieved, were similar between groups. There were no differences in the</a:t>
            </a:r>
          </a:p>
          <a:p>
            <a:r>
              <a:rPr lang="en-US" sz="1200" b="0" i="0" u="none" strike="noStrike" kern="1200" baseline="0" dirty="0" smtClean="0">
                <a:solidFill>
                  <a:schemeClr val="tx1"/>
                </a:solidFill>
                <a:latin typeface="+mn-lt"/>
                <a:ea typeface="+mn-ea"/>
                <a:cs typeface="+mn-cs"/>
              </a:rPr>
              <a:t>mean number of embryos transferred. The overall pregnancy outcomes were similar for groups 1, 2, and 3: implantation rate (42.4%,</a:t>
            </a:r>
          </a:p>
          <a:p>
            <a:r>
              <a:rPr lang="en-US" sz="1200" b="0" i="0" u="none" strike="noStrike" kern="1200" baseline="0" dirty="0" smtClean="0">
                <a:solidFill>
                  <a:schemeClr val="tx1"/>
                </a:solidFill>
                <a:latin typeface="+mn-lt"/>
                <a:ea typeface="+mn-ea"/>
                <a:cs typeface="+mn-cs"/>
              </a:rPr>
              <a:t>41.2%, and 42.1%, respectively), clinical pregnancy rate (48.5%, 48.3%, and 48.6%), spontaneous miscarriage rate (4.56%, 4.65%, and</a:t>
            </a:r>
          </a:p>
          <a:p>
            <a:r>
              <a:rPr lang="en-US" sz="1200" b="0" i="0" u="none" strike="noStrike" kern="1200" baseline="0" dirty="0" smtClean="0">
                <a:solidFill>
                  <a:schemeClr val="tx1"/>
                </a:solidFill>
                <a:latin typeface="+mn-lt"/>
                <a:ea typeface="+mn-ea"/>
                <a:cs typeface="+mn-cs"/>
              </a:rPr>
              <a:t>4.05%), and live birth rate (44.0, 43.6%, and 44.6%).</a:t>
            </a:r>
          </a:p>
          <a:p>
            <a:r>
              <a:rPr lang="en-US" sz="1200" b="0" i="0" u="none" strike="noStrike" kern="1200" baseline="0" dirty="0" smtClean="0">
                <a:solidFill>
                  <a:schemeClr val="tx1"/>
                </a:solidFill>
                <a:latin typeface="+mn-lt"/>
                <a:ea typeface="+mn-ea"/>
                <a:cs typeface="+mn-cs"/>
              </a:rPr>
              <a:t>Conclusion(s): Because waiting for two or more menstrual cycles after </a:t>
            </a:r>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a:t>
            </a:r>
          </a:p>
          <a:p>
            <a:r>
              <a:rPr lang="en-US" sz="1200" b="0" i="0" u="none" strike="noStrike" kern="1200" baseline="0" dirty="0" smtClean="0">
                <a:solidFill>
                  <a:schemeClr val="tx1"/>
                </a:solidFill>
                <a:latin typeface="+mn-lt"/>
                <a:ea typeface="+mn-ea"/>
                <a:cs typeface="+mn-cs"/>
              </a:rPr>
              <a:t>does not necessarily yield superior outcomes, patients can undergo ovarian stimulation</a:t>
            </a:r>
          </a:p>
          <a:p>
            <a:r>
              <a:rPr lang="en-US" sz="1200" b="0" i="0" u="none" strike="noStrike" kern="1200" baseline="0" dirty="0" smtClean="0">
                <a:solidFill>
                  <a:schemeClr val="tx1"/>
                </a:solidFill>
                <a:latin typeface="+mn-lt"/>
                <a:ea typeface="+mn-ea"/>
                <a:cs typeface="+mn-cs"/>
              </a:rPr>
              <a:t>after their next menses without affecting IVF-ET outcomes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40</a:t>
            </a:fld>
            <a:endParaRPr lang="tr-TR"/>
          </a:p>
        </p:txBody>
      </p:sp>
    </p:spTree>
    <p:extLst>
      <p:ext uri="{BB962C8B-B14F-4D97-AF65-F5344CB8AC3E}">
        <p14:creationId xmlns:p14="http://schemas.microsoft.com/office/powerpoint/2010/main" val="285269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tr-TR" sz="1200" b="0" i="0" u="none" strike="noStrike" kern="1200" baseline="0" dirty="0" smtClean="0">
                <a:solidFill>
                  <a:schemeClr val="tx1"/>
                </a:solidFill>
                <a:latin typeface="+mn-lt"/>
                <a:ea typeface="+mn-ea"/>
                <a:cs typeface="+mn-cs"/>
              </a:rPr>
              <a:t>12.1. Natural conception after polypectomy</a:t>
            </a:r>
          </a:p>
          <a:p>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polypectomy, regardless of the size of the EP, has</a:t>
            </a:r>
          </a:p>
          <a:p>
            <a:r>
              <a:rPr lang="en-US" sz="1200" b="0" i="0" u="none" strike="noStrike" kern="1200" baseline="0" dirty="0" smtClean="0">
                <a:solidFill>
                  <a:schemeClr val="tx1"/>
                </a:solidFill>
                <a:latin typeface="+mn-lt"/>
                <a:ea typeface="+mn-ea"/>
                <a:cs typeface="+mn-cs"/>
              </a:rPr>
              <a:t>been reported to increase pregnancy rate in infertile women with</a:t>
            </a:r>
          </a:p>
          <a:p>
            <a:r>
              <a:rPr lang="en-US" sz="1200" b="0" i="0" u="none" strike="noStrike" kern="1200" baseline="0" dirty="0" smtClean="0">
                <a:solidFill>
                  <a:schemeClr val="tx1"/>
                </a:solidFill>
                <a:latin typeface="+mn-lt"/>
                <a:ea typeface="+mn-ea"/>
                <a:cs typeface="+mn-cs"/>
              </a:rPr>
              <a:t>no other identified causes of infertility beyond symptomatic EP</a:t>
            </a:r>
          </a:p>
          <a:p>
            <a:r>
              <a:rPr lang="en-US" sz="1200" b="0" i="0" u="none" strike="noStrike" kern="1200" baseline="0" dirty="0" smtClean="0">
                <a:solidFill>
                  <a:schemeClr val="tx1"/>
                </a:solidFill>
                <a:latin typeface="+mn-lt"/>
                <a:ea typeface="+mn-ea"/>
                <a:cs typeface="+mn-cs"/>
              </a:rPr>
              <a:t>[25]. Further, RCT on the effect of polypectomy on Intrauterine</a:t>
            </a:r>
          </a:p>
          <a:p>
            <a:r>
              <a:rPr lang="en-US" sz="1200" b="0" i="0" u="none" strike="noStrike" kern="1200" baseline="0" dirty="0" smtClean="0">
                <a:solidFill>
                  <a:schemeClr val="tx1"/>
                </a:solidFill>
                <a:latin typeface="+mn-lt"/>
                <a:ea typeface="+mn-ea"/>
                <a:cs typeface="+mn-cs"/>
              </a:rPr>
              <a:t>Insemination (IUI) outcomes found a significant increase in spontaneous</a:t>
            </a:r>
          </a:p>
          <a:p>
            <a:r>
              <a:rPr lang="en-US" sz="1200" b="0" i="0" u="none" strike="noStrike" kern="1200" baseline="0" dirty="0" smtClean="0">
                <a:solidFill>
                  <a:schemeClr val="tx1"/>
                </a:solidFill>
                <a:latin typeface="+mn-lt"/>
                <a:ea typeface="+mn-ea"/>
                <a:cs typeface="+mn-cs"/>
              </a:rPr>
              <a:t>pregnancy rate </a:t>
            </a:r>
            <a:r>
              <a:rPr lang="en-US" sz="1200" b="0" i="0" u="none" strike="noStrike" kern="1200" baseline="0" dirty="0" err="1" smtClean="0">
                <a:solidFill>
                  <a:schemeClr val="tx1"/>
                </a:solidFill>
                <a:latin typeface="+mn-lt"/>
                <a:ea typeface="+mn-ea"/>
                <a:cs typeface="+mn-cs"/>
              </a:rPr>
              <a:t>inwomen</a:t>
            </a:r>
            <a:r>
              <a:rPr lang="en-US" sz="1200" b="0" i="0" u="none" strike="noStrike" kern="1200" baseline="0" dirty="0" smtClean="0">
                <a:solidFill>
                  <a:schemeClr val="tx1"/>
                </a:solidFill>
                <a:latin typeface="+mn-lt"/>
                <a:ea typeface="+mn-ea"/>
                <a:cs typeface="+mn-cs"/>
              </a:rPr>
              <a:t> treated prior to their first referral</a:t>
            </a:r>
          </a:p>
          <a:p>
            <a:r>
              <a:rPr lang="en-US" sz="1200" b="0" i="0" u="none" strike="noStrike" kern="1200" baseline="0" dirty="0" smtClean="0">
                <a:solidFill>
                  <a:schemeClr val="tx1"/>
                </a:solidFill>
                <a:latin typeface="+mn-lt"/>
                <a:ea typeface="+mn-ea"/>
                <a:cs typeface="+mn-cs"/>
              </a:rPr>
              <a:t>to IUI. Mean diameter of EPs in this study was 16 mm [26]. Due to</a:t>
            </a:r>
          </a:p>
          <a:p>
            <a:r>
              <a:rPr lang="en-US" sz="1200" b="0" i="0" u="none" strike="noStrike" kern="1200" baseline="0" dirty="0" smtClean="0">
                <a:solidFill>
                  <a:schemeClr val="tx1"/>
                </a:solidFill>
                <a:latin typeface="+mn-lt"/>
                <a:ea typeface="+mn-ea"/>
                <a:cs typeface="+mn-cs"/>
              </a:rPr>
              <a:t>the lack of further supporting evidence, conservative management</a:t>
            </a:r>
          </a:p>
          <a:p>
            <a:r>
              <a:rPr lang="en-US" sz="1200" b="0" i="0" u="none" strike="noStrike" kern="1200" baseline="0" dirty="0" smtClean="0">
                <a:solidFill>
                  <a:schemeClr val="tx1"/>
                </a:solidFill>
                <a:latin typeface="+mn-lt"/>
                <a:ea typeface="+mn-ea"/>
                <a:cs typeface="+mn-cs"/>
              </a:rPr>
              <a:t>has been suggested to be considered in a case of asymptomatic</a:t>
            </a:r>
          </a:p>
          <a:p>
            <a:r>
              <a:rPr lang="tr-TR" sz="1200" b="0" i="0" u="none" strike="noStrike" kern="1200" baseline="0" dirty="0" smtClean="0">
                <a:solidFill>
                  <a:schemeClr val="tx1"/>
                </a:solidFill>
                <a:latin typeface="+mn-lt"/>
                <a:ea typeface="+mn-ea"/>
                <a:cs typeface="+mn-cs"/>
              </a:rPr>
              <a:t>small EPs.</a:t>
            </a:r>
          </a:p>
          <a:p>
            <a:r>
              <a:rPr lang="en-US" sz="1200" b="0" i="0" u="none" strike="noStrike" kern="1200" baseline="0" dirty="0" smtClean="0">
                <a:solidFill>
                  <a:schemeClr val="tx1"/>
                </a:solidFill>
                <a:latin typeface="+mn-lt"/>
                <a:ea typeface="+mn-ea"/>
                <a:cs typeface="+mn-cs"/>
              </a:rPr>
              <a:t>12.2. Ovulation induction with intrauterine insemination</a:t>
            </a:r>
          </a:p>
          <a:p>
            <a:r>
              <a:rPr lang="en-US" sz="1200" b="0" i="0" u="none" strike="noStrike" kern="1200" baseline="0" dirty="0" smtClean="0">
                <a:solidFill>
                  <a:schemeClr val="tx1"/>
                </a:solidFill>
                <a:latin typeface="+mn-lt"/>
                <a:ea typeface="+mn-ea"/>
                <a:cs typeface="+mn-cs"/>
              </a:rPr>
              <a:t>A prospective randomized study showed improved pregnancy</a:t>
            </a:r>
          </a:p>
          <a:p>
            <a:r>
              <a:rPr lang="en-US" sz="1200" b="0" i="0" u="none" strike="noStrike" kern="1200" baseline="0" dirty="0" smtClean="0">
                <a:solidFill>
                  <a:schemeClr val="tx1"/>
                </a:solidFill>
                <a:latin typeface="+mn-lt"/>
                <a:ea typeface="+mn-ea"/>
                <a:cs typeface="+mn-cs"/>
              </a:rPr>
              <a:t>rate </a:t>
            </a:r>
            <a:r>
              <a:rPr lang="en-US" sz="1200" b="0" i="0" u="none" strike="noStrike" kern="1200" baseline="0" dirty="0" err="1" smtClean="0">
                <a:solidFill>
                  <a:schemeClr val="tx1"/>
                </a:solidFill>
                <a:latin typeface="+mn-lt"/>
                <a:ea typeface="+mn-ea"/>
                <a:cs typeface="+mn-cs"/>
              </a:rPr>
              <a:t>inwomen</a:t>
            </a:r>
            <a:r>
              <a:rPr lang="en-US" sz="1200" b="0" i="0" u="none" strike="noStrike" kern="1200" baseline="0" dirty="0" smtClean="0">
                <a:solidFill>
                  <a:schemeClr val="tx1"/>
                </a:solidFill>
                <a:latin typeface="+mn-lt"/>
                <a:ea typeface="+mn-ea"/>
                <a:cs typeface="+mn-cs"/>
              </a:rPr>
              <a:t> undergoing polypectomy prior to IUI treatment [26].</a:t>
            </a:r>
          </a:p>
          <a:p>
            <a:r>
              <a:rPr lang="en-US" sz="1200" b="0" i="0" u="none" strike="noStrike" kern="1200" baseline="0" dirty="0" smtClean="0">
                <a:solidFill>
                  <a:schemeClr val="tx1"/>
                </a:solidFill>
                <a:latin typeface="+mn-lt"/>
                <a:ea typeface="+mn-ea"/>
                <a:cs typeface="+mn-cs"/>
              </a:rPr>
              <a:t>Odds for clinical pregnancy in the polypectomy group increased in</a:t>
            </a:r>
          </a:p>
          <a:p>
            <a:r>
              <a:rPr lang="en-US" sz="1200" b="0" i="0" u="none" strike="noStrike" kern="1200" baseline="0" dirty="0" smtClean="0">
                <a:solidFill>
                  <a:schemeClr val="tx1"/>
                </a:solidFill>
                <a:latin typeface="+mn-lt"/>
                <a:ea typeface="+mn-ea"/>
                <a:cs typeface="+mn-cs"/>
              </a:rPr>
              <a:t>women referred to IUI as a result of unexplained, female factor or</a:t>
            </a:r>
          </a:p>
          <a:p>
            <a:r>
              <a:rPr lang="en-US" sz="1200" b="0" i="0" u="none" strike="noStrike" kern="1200" baseline="0" dirty="0" smtClean="0">
                <a:solidFill>
                  <a:schemeClr val="tx1"/>
                </a:solidFill>
                <a:latin typeface="+mn-lt"/>
                <a:ea typeface="+mn-ea"/>
                <a:cs typeface="+mn-cs"/>
              </a:rPr>
              <a:t>male infertility. Interestingly, the majority of the pregnancies</a:t>
            </a:r>
          </a:p>
          <a:p>
            <a:r>
              <a:rPr lang="en-US" sz="1200" b="0" i="0" u="none" strike="noStrike" kern="1200" baseline="0" dirty="0" smtClean="0">
                <a:solidFill>
                  <a:schemeClr val="tx1"/>
                </a:solidFill>
                <a:latin typeface="+mn-lt"/>
                <a:ea typeface="+mn-ea"/>
                <a:cs typeface="+mn-cs"/>
              </a:rPr>
              <a:t>occurred spontaneously before commencing the first IUI cycle.</a:t>
            </a:r>
          </a:p>
          <a:p>
            <a:r>
              <a:rPr lang="en-US" sz="1200" b="0" i="0" u="none" strike="noStrike" kern="1200" baseline="0" dirty="0" smtClean="0">
                <a:solidFill>
                  <a:schemeClr val="tx1"/>
                </a:solidFill>
                <a:latin typeface="+mn-lt"/>
                <a:ea typeface="+mn-ea"/>
                <a:cs typeface="+mn-cs"/>
              </a:rPr>
              <a:t>12.3. In Vitro Fertilization and ICSI after polypectomy</a:t>
            </a:r>
          </a:p>
          <a:p>
            <a:r>
              <a:rPr lang="en-US" sz="1200" b="0" i="0" u="none" strike="noStrike" kern="1200" baseline="0" dirty="0" smtClean="0">
                <a:solidFill>
                  <a:schemeClr val="tx1"/>
                </a:solidFill>
                <a:latin typeface="+mn-lt"/>
                <a:ea typeface="+mn-ea"/>
                <a:cs typeface="+mn-cs"/>
              </a:rPr>
              <a:t>Even with the lack of adequate evidence, it is generally advised</a:t>
            </a:r>
          </a:p>
          <a:p>
            <a:r>
              <a:rPr lang="en-US" sz="1200" b="0" i="0" u="none" strike="noStrike" kern="1200" baseline="0" dirty="0" smtClean="0">
                <a:solidFill>
                  <a:schemeClr val="tx1"/>
                </a:solidFill>
                <a:latin typeface="+mn-lt"/>
                <a:ea typeface="+mn-ea"/>
                <a:cs typeface="+mn-cs"/>
              </a:rPr>
              <a:t>to remove EPs if they are diagnosed prior to commencing In Vitro</a:t>
            </a:r>
          </a:p>
          <a:p>
            <a:r>
              <a:rPr lang="en-US" sz="1200" b="0" i="0" u="none" strike="noStrike" kern="1200" baseline="0" dirty="0" smtClean="0">
                <a:solidFill>
                  <a:schemeClr val="tx1"/>
                </a:solidFill>
                <a:latin typeface="+mn-lt"/>
                <a:ea typeface="+mn-ea"/>
                <a:cs typeface="+mn-cs"/>
              </a:rPr>
              <a:t>Fertilization (IVF) or Intra-Cytoplasmic Sperm injection (ICSI)</a:t>
            </a:r>
          </a:p>
          <a:p>
            <a:r>
              <a:rPr lang="en-US" sz="1200" b="0" i="0" u="none" strike="noStrike" kern="1200" baseline="0" dirty="0" smtClean="0">
                <a:solidFill>
                  <a:schemeClr val="tx1"/>
                </a:solidFill>
                <a:latin typeface="+mn-lt"/>
                <a:ea typeface="+mn-ea"/>
                <a:cs typeface="+mn-cs"/>
              </a:rPr>
              <a:t>treatment [27]. Paradoxically, several studies have reported that</a:t>
            </a:r>
          </a:p>
          <a:p>
            <a:r>
              <a:rPr lang="en-US" sz="1200" b="0" i="0" u="none" strike="noStrike" kern="1200" baseline="0" dirty="0" smtClean="0">
                <a:solidFill>
                  <a:schemeClr val="tx1"/>
                </a:solidFill>
                <a:latin typeface="+mn-lt"/>
                <a:ea typeface="+mn-ea"/>
                <a:cs typeface="+mn-cs"/>
              </a:rPr>
              <a:t>newly diagnosed EPs less than 1.5e2 cm in diameter during</a:t>
            </a:r>
            <a:r>
              <a:rPr lang="tr-TR"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controlled ovarian </a:t>
            </a:r>
            <a:r>
              <a:rPr lang="en-US" sz="1200" b="0" i="0" u="none" strike="noStrike" kern="1200" baseline="0" dirty="0" err="1" smtClean="0">
                <a:solidFill>
                  <a:schemeClr val="tx1"/>
                </a:solidFill>
                <a:latin typeface="+mn-lt"/>
                <a:ea typeface="+mn-ea"/>
                <a:cs typeface="+mn-cs"/>
              </a:rPr>
              <a:t>hyperstimulation</a:t>
            </a:r>
            <a:r>
              <a:rPr lang="en-US" sz="1200" b="0" i="0" u="none" strike="noStrike" kern="1200" baseline="0" dirty="0" smtClean="0">
                <a:solidFill>
                  <a:schemeClr val="tx1"/>
                </a:solidFill>
                <a:latin typeface="+mn-lt"/>
                <a:ea typeface="+mn-ea"/>
                <a:cs typeface="+mn-cs"/>
              </a:rPr>
              <a:t> (COH) do not have an adverse</a:t>
            </a:r>
          </a:p>
          <a:p>
            <a:r>
              <a:rPr lang="en-US" sz="1200" b="0" i="0" u="none" strike="noStrike" kern="1200" baseline="0" dirty="0" smtClean="0">
                <a:solidFill>
                  <a:schemeClr val="tx1"/>
                </a:solidFill>
                <a:latin typeface="+mn-lt"/>
                <a:ea typeface="+mn-ea"/>
                <a:cs typeface="+mn-cs"/>
              </a:rPr>
              <a:t>impact on live birth rates after fresh embryo transfer [28]. In</a:t>
            </a:r>
          </a:p>
          <a:p>
            <a:r>
              <a:rPr lang="en-US" sz="1200" b="0" i="0" u="none" strike="noStrike" kern="1200" baseline="0" dirty="0" smtClean="0">
                <a:solidFill>
                  <a:schemeClr val="tx1"/>
                </a:solidFill>
                <a:latin typeface="+mn-lt"/>
                <a:ea typeface="+mn-ea"/>
                <a:cs typeface="+mn-cs"/>
              </a:rPr>
              <a:t>women suffering from recurrent IVF failure, an increase in cumulative</a:t>
            </a:r>
          </a:p>
          <a:p>
            <a:r>
              <a:rPr lang="en-US" sz="1200" b="0" i="0" u="none" strike="noStrike" kern="1200" baseline="0" dirty="0" smtClean="0">
                <a:solidFill>
                  <a:schemeClr val="tx1"/>
                </a:solidFill>
                <a:latin typeface="+mn-lt"/>
                <a:ea typeface="+mn-ea"/>
                <a:cs typeface="+mn-cs"/>
              </a:rPr>
              <a:t>pregnancy rate was noted if hysteroscopy was performed</a:t>
            </a:r>
          </a:p>
          <a:p>
            <a:r>
              <a:rPr lang="en-US" sz="1200" b="0" i="0" u="none" strike="noStrike" kern="1200" baseline="0" dirty="0" smtClean="0">
                <a:solidFill>
                  <a:schemeClr val="tx1"/>
                </a:solidFill>
                <a:latin typeface="+mn-lt"/>
                <a:ea typeface="+mn-ea"/>
                <a:cs typeface="+mn-cs"/>
              </a:rPr>
              <a:t>prior to subsequent IVF/ICSI. This finding was irrespective of the</a:t>
            </a:r>
          </a:p>
          <a:p>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findings or surgical management [29]. This raises the</a:t>
            </a:r>
          </a:p>
          <a:p>
            <a:r>
              <a:rPr lang="en-US" sz="1200" b="0" i="0" u="none" strike="noStrike" kern="1200" baseline="0" dirty="0" smtClean="0">
                <a:solidFill>
                  <a:schemeClr val="tx1"/>
                </a:solidFill>
                <a:latin typeface="+mn-lt"/>
                <a:ea typeface="+mn-ea"/>
                <a:cs typeface="+mn-cs"/>
              </a:rPr>
              <a:t>question: Does hysteroscopy itself, by endometrial stimulation or</a:t>
            </a:r>
          </a:p>
          <a:p>
            <a:r>
              <a:rPr lang="en-US" sz="1200" b="0" i="0" u="none" strike="noStrike" kern="1200" baseline="0" dirty="0" smtClean="0">
                <a:solidFill>
                  <a:schemeClr val="tx1"/>
                </a:solidFill>
                <a:latin typeface="+mn-lt"/>
                <a:ea typeface="+mn-ea"/>
                <a:cs typeface="+mn-cs"/>
              </a:rPr>
              <a:t>other mechanism, improve fecundity instead of surgical</a:t>
            </a:r>
          </a:p>
          <a:p>
            <a:r>
              <a:rPr lang="tr-TR" sz="1200" b="0" i="0" u="none" strike="noStrike" kern="1200" baseline="0" dirty="0" smtClean="0">
                <a:solidFill>
                  <a:schemeClr val="tx1"/>
                </a:solidFill>
                <a:latin typeface="+mn-lt"/>
                <a:ea typeface="+mn-ea"/>
                <a:cs typeface="+mn-cs"/>
              </a:rPr>
              <a:t>intervention?</a:t>
            </a:r>
          </a:p>
          <a:p>
            <a:r>
              <a:rPr lang="en-US" sz="1200" b="0" i="0" u="none" strike="noStrike" kern="1200" baseline="0" dirty="0" smtClean="0">
                <a:solidFill>
                  <a:schemeClr val="tx1"/>
                </a:solidFill>
                <a:latin typeface="+mn-lt"/>
                <a:ea typeface="+mn-ea"/>
                <a:cs typeface="+mn-cs"/>
              </a:rPr>
              <a:t>When polypectomy is indicated, time interval of more than one</a:t>
            </a:r>
          </a:p>
          <a:p>
            <a:r>
              <a:rPr lang="en-US" sz="1200" b="0" i="0" u="none" strike="noStrike" kern="1200" baseline="0" dirty="0" smtClean="0">
                <a:solidFill>
                  <a:schemeClr val="tx1"/>
                </a:solidFill>
                <a:latin typeface="+mn-lt"/>
                <a:ea typeface="+mn-ea"/>
                <a:cs typeface="+mn-cs"/>
              </a:rPr>
              <a:t>menstrual cycle between removal of the EP and subsequent IVF</a:t>
            </a:r>
          </a:p>
          <a:p>
            <a:r>
              <a:rPr lang="en-US" sz="1200" b="0" i="0" u="none" strike="noStrike" kern="1200" baseline="0" dirty="0" smtClean="0">
                <a:solidFill>
                  <a:schemeClr val="tx1"/>
                </a:solidFill>
                <a:latin typeface="+mn-lt"/>
                <a:ea typeface="+mn-ea"/>
                <a:cs typeface="+mn-cs"/>
              </a:rPr>
              <a:t>cycle seems unnecessary [30]. Moreover, Moon et al. [31] reported</a:t>
            </a:r>
          </a:p>
          <a:p>
            <a:r>
              <a:rPr lang="en-US" sz="1200" b="0" i="0" u="none" strike="noStrike" kern="1200" baseline="0" dirty="0" smtClean="0">
                <a:solidFill>
                  <a:schemeClr val="tx1"/>
                </a:solidFill>
                <a:latin typeface="+mn-lt"/>
                <a:ea typeface="+mn-ea"/>
                <a:cs typeface="+mn-cs"/>
              </a:rPr>
              <a:t>that polypectomy using trans-cervical sharp curettage under ultrasound</a:t>
            </a:r>
          </a:p>
          <a:p>
            <a:r>
              <a:rPr lang="en-US" sz="1200" b="0" i="0" u="none" strike="noStrike" kern="1200" baseline="0" dirty="0" smtClean="0">
                <a:solidFill>
                  <a:schemeClr val="tx1"/>
                </a:solidFill>
                <a:latin typeface="+mn-lt"/>
                <a:ea typeface="+mn-ea"/>
                <a:cs typeface="+mn-cs"/>
              </a:rPr>
              <a:t>guidance in women undergoing COH or even at the time</a:t>
            </a:r>
          </a:p>
          <a:p>
            <a:r>
              <a:rPr lang="en-US" sz="1200" b="0" i="0" u="none" strike="noStrike" kern="1200" baseline="0" dirty="0" smtClean="0">
                <a:solidFill>
                  <a:schemeClr val="tx1"/>
                </a:solidFill>
                <a:latin typeface="+mn-lt"/>
                <a:ea typeface="+mn-ea"/>
                <a:cs typeface="+mn-cs"/>
              </a:rPr>
              <a:t>of ovum pick-up is safe and does not compromise pregnancy</a:t>
            </a:r>
          </a:p>
          <a:p>
            <a:r>
              <a:rPr lang="tr-TR" sz="1200" b="0" i="0" u="none" strike="noStrike" kern="1200" baseline="0" dirty="0" smtClean="0">
                <a:solidFill>
                  <a:schemeClr val="tx1"/>
                </a:solidFill>
                <a:latin typeface="+mn-lt"/>
                <a:ea typeface="+mn-ea"/>
                <a:cs typeface="+mn-cs"/>
              </a:rPr>
              <a:t>outcome.</a:t>
            </a:r>
            <a:endParaRPr lang="tr-TR" dirty="0" smtClean="0"/>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41</a:t>
            </a:fld>
            <a:endParaRPr lang="tr-TR"/>
          </a:p>
        </p:txBody>
      </p:sp>
    </p:spTree>
    <p:extLst>
      <p:ext uri="{BB962C8B-B14F-4D97-AF65-F5344CB8AC3E}">
        <p14:creationId xmlns:p14="http://schemas.microsoft.com/office/powerpoint/2010/main" val="3835523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1 Slayt Görüntüsü Yer Tutucusu"/>
          <p:cNvSpPr>
            <a:spLocks noGrp="1" noRot="1" noChangeAspect="1" noTextEdit="1"/>
          </p:cNvSpPr>
          <p:nvPr>
            <p:ph type="sldImg"/>
          </p:nvPr>
        </p:nvSpPr>
        <p:spPr>
          <a:ln/>
        </p:spPr>
      </p:sp>
      <p:sp>
        <p:nvSpPr>
          <p:cNvPr id="111619" name="2 Not Yer Tutucusu"/>
          <p:cNvSpPr>
            <a:spLocks noGrp="1"/>
          </p:cNvSpPr>
          <p:nvPr>
            <p:ph type="body" idx="1"/>
          </p:nvPr>
        </p:nvSpPr>
        <p:spPr>
          <a:noFill/>
          <a:ln/>
        </p:spPr>
        <p:txBody>
          <a:bodyPr/>
          <a:lstStyle/>
          <a:p>
            <a:r>
              <a:rPr lang="tr-TR" dirty="0" err="1" smtClean="0"/>
              <a:t>Histeroskopik</a:t>
            </a:r>
            <a:r>
              <a:rPr lang="tr-TR" dirty="0" smtClean="0"/>
              <a:t> </a:t>
            </a:r>
            <a:r>
              <a:rPr lang="tr-TR" b="1" dirty="0" err="1" smtClean="0"/>
              <a:t>patognomonik</a:t>
            </a:r>
            <a:r>
              <a:rPr lang="tr-TR" b="1" dirty="0" smtClean="0"/>
              <a:t> bulgu yok</a:t>
            </a:r>
            <a:r>
              <a:rPr lang="tr-TR" dirty="0" smtClean="0"/>
              <a:t>. Ancak </a:t>
            </a:r>
            <a:r>
              <a:rPr lang="tr-TR" b="1" dirty="0" err="1" smtClean="0"/>
              <a:t>histopatolojik</a:t>
            </a:r>
            <a:r>
              <a:rPr lang="tr-TR" b="1" dirty="0" smtClean="0"/>
              <a:t> tanıyı </a:t>
            </a:r>
            <a:r>
              <a:rPr lang="tr-TR" dirty="0" smtClean="0"/>
              <a:t>kolaylaştırır.</a:t>
            </a:r>
          </a:p>
          <a:p>
            <a:r>
              <a:rPr lang="tr-TR" dirty="0" err="1" smtClean="0"/>
              <a:t>Kaviteye</a:t>
            </a:r>
            <a:r>
              <a:rPr lang="tr-TR" dirty="0" smtClean="0"/>
              <a:t> açılan pencereler / üzeri damarlı olabilen </a:t>
            </a:r>
            <a:r>
              <a:rPr lang="tr-TR" dirty="0" err="1" smtClean="0"/>
              <a:t>kaviteye</a:t>
            </a:r>
            <a:r>
              <a:rPr lang="tr-TR" dirty="0" smtClean="0"/>
              <a:t> </a:t>
            </a:r>
            <a:r>
              <a:rPr lang="tr-TR" dirty="0" err="1" smtClean="0"/>
              <a:t>protubere</a:t>
            </a:r>
            <a:r>
              <a:rPr lang="tr-TR" dirty="0" smtClean="0"/>
              <a:t> </a:t>
            </a:r>
            <a:r>
              <a:rPr lang="tr-TR" dirty="0" err="1" smtClean="0"/>
              <a:t>subendometrial</a:t>
            </a:r>
            <a:r>
              <a:rPr lang="tr-TR" dirty="0" smtClean="0"/>
              <a:t> kist / </a:t>
            </a:r>
            <a:r>
              <a:rPr lang="tr-TR" b="1" dirty="0" err="1" smtClean="0"/>
              <a:t>hipervasküler</a:t>
            </a:r>
            <a:r>
              <a:rPr lang="tr-TR" b="1" dirty="0" smtClean="0"/>
              <a:t> odaklar </a:t>
            </a:r>
            <a:r>
              <a:rPr lang="tr-TR" dirty="0" smtClean="0"/>
              <a:t>/ </a:t>
            </a:r>
            <a:r>
              <a:rPr lang="tr-TR" dirty="0" err="1" smtClean="0"/>
              <a:t>kaviteyle</a:t>
            </a:r>
            <a:r>
              <a:rPr lang="tr-TR" dirty="0" smtClean="0"/>
              <a:t> ilişkili </a:t>
            </a:r>
            <a:r>
              <a:rPr lang="tr-TR" dirty="0" err="1" smtClean="0"/>
              <a:t>adenomyotik</a:t>
            </a:r>
            <a:r>
              <a:rPr lang="tr-TR" dirty="0" smtClean="0"/>
              <a:t> nodül </a:t>
            </a:r>
          </a:p>
          <a:p>
            <a:endParaRPr lang="tr-TR"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Diagnostic hysteroscopy does not provide </a:t>
            </a:r>
            <a:r>
              <a:rPr lang="en-US" dirty="0" err="1" smtClean="0"/>
              <a:t>pathognomonic</a:t>
            </a:r>
            <a:r>
              <a:rPr lang="en-US" dirty="0" smtClean="0"/>
              <a:t> signs of </a:t>
            </a:r>
            <a:r>
              <a:rPr lang="en-US" dirty="0" err="1" smtClean="0"/>
              <a:t>adenomyosis</a:t>
            </a:r>
            <a:r>
              <a:rPr lang="en-US" dirty="0" smtClean="0"/>
              <a:t>, although some evidence suggest that irregular endometrium with pitting endometrial defects, altered </a:t>
            </a:r>
            <a:r>
              <a:rPr lang="en-US" dirty="0" err="1" smtClean="0"/>
              <a:t>vascularization</a:t>
            </a:r>
            <a:r>
              <a:rPr lang="en-US" dirty="0" smtClean="0"/>
              <a:t>, and cystic hemorrhagic lesions may be associated with the process {Fernandez, 2007 #3063}.</a:t>
            </a:r>
            <a:endParaRPr lang="tr-TR" dirty="0" smtClean="0"/>
          </a:p>
          <a:p>
            <a:r>
              <a:rPr lang="en-US" sz="1200" b="0" i="0" u="none" strike="noStrike" kern="1200" baseline="0" dirty="0" smtClean="0">
                <a:solidFill>
                  <a:schemeClr val="tx1"/>
                </a:solidFill>
                <a:latin typeface="+mn-lt"/>
                <a:ea typeface="+mn-ea"/>
                <a:cs typeface="+mn-cs"/>
              </a:rPr>
              <a:t> However, diagnostic hysteroscopy cannot establish a</a:t>
            </a:r>
          </a:p>
          <a:p>
            <a:r>
              <a:rPr lang="en-US" sz="1200" b="0" i="0" u="none" strike="noStrike" kern="1200" baseline="0" dirty="0" smtClean="0">
                <a:solidFill>
                  <a:schemeClr val="tx1"/>
                </a:solidFill>
                <a:latin typeface="+mn-lt"/>
                <a:ea typeface="+mn-ea"/>
                <a:cs typeface="+mn-cs"/>
              </a:rPr>
              <a:t>definitive diagnosis of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considering that its field</a:t>
            </a:r>
          </a:p>
          <a:p>
            <a:r>
              <a:rPr lang="en-US" sz="1200" b="0" i="0" u="none" strike="noStrike" kern="1200" baseline="0" dirty="0" smtClean="0">
                <a:solidFill>
                  <a:schemeClr val="tx1"/>
                </a:solidFill>
                <a:latin typeface="+mn-lt"/>
                <a:ea typeface="+mn-ea"/>
                <a:cs typeface="+mn-cs"/>
              </a:rPr>
              <a:t>of vision is restricted to the endometrial surface layer. The following aspects are generally indicative of the pathological</a:t>
            </a:r>
          </a:p>
          <a:p>
            <a:r>
              <a:rPr lang="en-US" sz="1200" b="0" i="0" u="none" strike="noStrike" kern="1200" baseline="0" dirty="0" smtClean="0">
                <a:solidFill>
                  <a:schemeClr val="tx1"/>
                </a:solidFill>
                <a:latin typeface="+mn-lt"/>
                <a:ea typeface="+mn-ea"/>
                <a:cs typeface="+mn-cs"/>
              </a:rPr>
              <a:t>condition:</a:t>
            </a:r>
          </a:p>
          <a:p>
            <a:r>
              <a:rPr lang="en-US" sz="1200" b="0" i="0"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irregular endometrium with tiny openings seen on</a:t>
            </a:r>
          </a:p>
          <a:p>
            <a:r>
              <a:rPr lang="en-US" sz="1200" b="0" i="0" u="none" strike="noStrike" kern="1200" baseline="0" dirty="0" smtClean="0">
                <a:solidFill>
                  <a:schemeClr val="tx1"/>
                </a:solidFill>
                <a:latin typeface="+mn-lt"/>
                <a:ea typeface="+mn-ea"/>
                <a:cs typeface="+mn-cs"/>
              </a:rPr>
              <a:t>the endometrial surface (Figure 1);</a:t>
            </a:r>
          </a:p>
          <a:p>
            <a:r>
              <a:rPr lang="en-US" sz="1200" b="0" i="0" u="none" strike="noStrike" kern="1200" baseline="0" dirty="0" smtClean="0">
                <a:solidFill>
                  <a:schemeClr val="tx1"/>
                </a:solidFill>
                <a:latin typeface="+mn-lt"/>
                <a:ea typeface="+mn-ea"/>
                <a:cs typeface="+mn-cs"/>
              </a:rPr>
              <a:t>(ii) pronounced </a:t>
            </a:r>
            <a:r>
              <a:rPr lang="en-US" sz="1200" b="0" i="0" u="none" strike="noStrike" kern="1200" baseline="0" dirty="0" err="1" smtClean="0">
                <a:solidFill>
                  <a:schemeClr val="tx1"/>
                </a:solidFill>
                <a:latin typeface="+mn-lt"/>
                <a:ea typeface="+mn-ea"/>
                <a:cs typeface="+mn-cs"/>
              </a:rPr>
              <a:t>hypervascularization</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(iii) an endometrial “strawberry” pattern (Figure 2(a));</a:t>
            </a:r>
          </a:p>
          <a:p>
            <a:r>
              <a:rPr lang="en-US" sz="1200" b="0" i="0" u="none" strike="noStrike" kern="1200" baseline="0" dirty="0" smtClean="0">
                <a:solidFill>
                  <a:schemeClr val="tx1"/>
                </a:solidFill>
                <a:latin typeface="+mn-lt"/>
                <a:ea typeface="+mn-ea"/>
                <a:cs typeface="+mn-cs"/>
              </a:rPr>
              <a:t>(iv) fibrous cystic appearance of intrauterine lesions (following</a:t>
            </a:r>
          </a:p>
          <a:p>
            <a:r>
              <a:rPr lang="en-US" sz="1200" b="0" i="0" u="none" strike="noStrike" kern="1200" baseline="0" dirty="0" smtClean="0">
                <a:solidFill>
                  <a:schemeClr val="tx1"/>
                </a:solidFill>
                <a:latin typeface="+mn-lt"/>
                <a:ea typeface="+mn-ea"/>
                <a:cs typeface="+mn-cs"/>
              </a:rPr>
              <a:t>3–5 episodes of </a:t>
            </a:r>
            <a:r>
              <a:rPr lang="en-US" sz="1200" b="0" i="0" u="none" strike="noStrike" kern="1200" baseline="0" dirty="0" err="1" smtClean="0">
                <a:solidFill>
                  <a:schemeClr val="tx1"/>
                </a:solidFill>
                <a:latin typeface="+mn-lt"/>
                <a:ea typeface="+mn-ea"/>
                <a:cs typeface="+mn-cs"/>
              </a:rPr>
              <a:t>intramyometrial</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haemorrhage</a:t>
            </a:r>
            <a:r>
              <a:rPr lang="en-US" sz="1200" b="0" i="0" u="none" strike="noStrike" kern="1200" baseline="0" dirty="0" smtClean="0">
                <a:solidFill>
                  <a:schemeClr val="tx1"/>
                </a:solidFill>
                <a:latin typeface="+mn-lt"/>
                <a:ea typeface="+mn-ea"/>
                <a:cs typeface="+mn-cs"/>
              </a:rPr>
              <a:t>)</a:t>
            </a:r>
          </a:p>
          <a:p>
            <a:r>
              <a:rPr lang="mr-IN" sz="1200" b="0" i="0" u="none" strike="noStrike" kern="1200" baseline="0" dirty="0" smtClean="0">
                <a:solidFill>
                  <a:schemeClr val="tx1"/>
                </a:solidFill>
                <a:latin typeface="+mn-lt"/>
                <a:ea typeface="+mn-ea"/>
                <a:cs typeface="+mn-cs"/>
              </a:rPr>
              <a:t>(Figure 2(b));</a:t>
            </a:r>
          </a:p>
          <a:p>
            <a:r>
              <a:rPr lang="en-US" sz="1200" b="0" i="0" u="none" strike="noStrike" kern="1200" baseline="0" dirty="0" smtClean="0">
                <a:solidFill>
                  <a:schemeClr val="tx1"/>
                </a:solidFill>
                <a:latin typeface="+mn-lt"/>
                <a:ea typeface="+mn-ea"/>
                <a:cs typeface="+mn-cs"/>
              </a:rPr>
              <a:t>(v) </a:t>
            </a:r>
            <a:r>
              <a:rPr lang="en-US" sz="1200" b="0" i="0" u="none" strike="noStrike" kern="1200" baseline="0" dirty="0" err="1" smtClean="0">
                <a:solidFill>
                  <a:schemeClr val="tx1"/>
                </a:solidFill>
                <a:latin typeface="+mn-lt"/>
                <a:ea typeface="+mn-ea"/>
                <a:cs typeface="+mn-cs"/>
              </a:rPr>
              <a:t>haemorrhagic</a:t>
            </a:r>
            <a:r>
              <a:rPr lang="en-US" sz="1200" b="0" i="0" u="none" strike="noStrike" kern="1200" baseline="0" dirty="0" smtClean="0">
                <a:solidFill>
                  <a:schemeClr val="tx1"/>
                </a:solidFill>
                <a:latin typeface="+mn-lt"/>
                <a:ea typeface="+mn-ea"/>
                <a:cs typeface="+mn-cs"/>
              </a:rPr>
              <a:t> cystic lesions assuming a dark blue or</a:t>
            </a:r>
          </a:p>
          <a:p>
            <a:r>
              <a:rPr lang="en-US" sz="1200" b="0" i="0" u="none" strike="noStrike" kern="1200" baseline="0" dirty="0" smtClean="0">
                <a:solidFill>
                  <a:schemeClr val="tx1"/>
                </a:solidFill>
                <a:latin typeface="+mn-lt"/>
                <a:ea typeface="+mn-ea"/>
                <a:cs typeface="+mn-cs"/>
              </a:rPr>
              <a:t>chocolate brown appearance (Figure 3) [24]</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err="1" smtClean="0">
                <a:solidFill>
                  <a:schemeClr val="tx1"/>
                </a:solidFill>
                <a:latin typeface="+mn-lt"/>
                <a:ea typeface="+mn-ea"/>
                <a:cs typeface="+mn-cs"/>
              </a:rPr>
              <a:t>Hysteroscopic</a:t>
            </a:r>
            <a:r>
              <a:rPr lang="en-US" sz="1200" b="0" i="0" u="none" strike="noStrike" kern="1200" baseline="0" dirty="0" smtClean="0">
                <a:solidFill>
                  <a:schemeClr val="tx1"/>
                </a:solidFill>
                <a:latin typeface="+mn-lt"/>
                <a:ea typeface="+mn-ea"/>
                <a:cs typeface="+mn-cs"/>
              </a:rPr>
              <a:t> view of irregular </a:t>
            </a:r>
            <a:r>
              <a:rPr lang="en-US" sz="1200" b="0" i="0" u="none" strike="noStrike" kern="1200" baseline="0" dirty="0" err="1" smtClean="0">
                <a:solidFill>
                  <a:schemeClr val="tx1"/>
                </a:solidFill>
                <a:latin typeface="+mn-lt"/>
                <a:ea typeface="+mn-ea"/>
                <a:cs typeface="+mn-cs"/>
              </a:rPr>
              <a:t>endometrialmucosa</a:t>
            </a:r>
            <a:r>
              <a:rPr lang="en-US" sz="1200" b="0" i="0" u="none" strike="noStrike" kern="1200" baseline="0" dirty="0" smtClean="0">
                <a:solidFill>
                  <a:schemeClr val="tx1"/>
                </a:solidFill>
                <a:latin typeface="+mn-lt"/>
                <a:ea typeface="+mn-ea"/>
                <a:cs typeface="+mn-cs"/>
              </a:rPr>
              <a:t> due to the presence of tiny openings on the endometrial </a:t>
            </a:r>
            <a:r>
              <a:rPr lang="en-US" sz="1200" b="0" i="0" u="none" strike="noStrike" kern="1200" baseline="0" dirty="0" err="1" smtClean="0">
                <a:solidFill>
                  <a:schemeClr val="tx1"/>
                </a:solidFill>
                <a:latin typeface="+mn-lt"/>
                <a:ea typeface="+mn-ea"/>
                <a:cs typeface="+mn-cs"/>
              </a:rPr>
              <a:t>surface.These</a:t>
            </a:r>
            <a:r>
              <a:rPr lang="en-US" sz="1200" b="0" i="0" u="none" strike="noStrike" kern="1200" baseline="0" dirty="0" smtClean="0">
                <a:solidFill>
                  <a:schemeClr val="tx1"/>
                </a:solidFill>
                <a:latin typeface="+mn-lt"/>
                <a:ea typeface="+mn-ea"/>
                <a:cs typeface="+mn-cs"/>
              </a:rPr>
              <a:t> images</a:t>
            </a:r>
          </a:p>
          <a:p>
            <a:r>
              <a:rPr lang="en-US" sz="1200" b="0" i="0" u="none" strike="noStrike" kern="1200" baseline="0" dirty="0" smtClean="0">
                <a:solidFill>
                  <a:schemeClr val="tx1"/>
                </a:solidFill>
                <a:latin typeface="+mn-lt"/>
                <a:ea typeface="+mn-ea"/>
                <a:cs typeface="+mn-cs"/>
              </a:rPr>
              <a:t>suggest the hypothesis of </a:t>
            </a:r>
            <a:r>
              <a:rPr lang="en-US" sz="1200" b="0" i="0" u="none" strike="noStrike" kern="1200" baseline="0" dirty="0" err="1" smtClean="0">
                <a:solidFill>
                  <a:schemeClr val="tx1"/>
                </a:solidFill>
                <a:latin typeface="+mn-lt"/>
                <a:ea typeface="+mn-ea"/>
                <a:cs typeface="+mn-cs"/>
              </a:rPr>
              <a:t>adenomyosis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typical endometrial “Strawberry” pattern with signs of hyperemia and areas appearing bright red </a:t>
            </a:r>
            <a:r>
              <a:rPr lang="en-US" sz="1200" b="0" i="0" u="none" strike="noStrike" kern="1200" baseline="0" dirty="0" err="1" smtClean="0">
                <a:solidFill>
                  <a:schemeClr val="tx1"/>
                </a:solidFill>
                <a:latin typeface="+mn-lt"/>
                <a:ea typeface="+mn-ea"/>
                <a:cs typeface="+mn-cs"/>
              </a:rPr>
              <a:t>harbouring</a:t>
            </a:r>
            <a:r>
              <a:rPr lang="en-US" sz="1200" b="0" i="0" u="none" strike="noStrike" kern="1200" baseline="0" dirty="0" smtClean="0">
                <a:solidFill>
                  <a:schemeClr val="tx1"/>
                </a:solidFill>
                <a:latin typeface="+mn-lt"/>
                <a:ea typeface="+mn-ea"/>
                <a:cs typeface="+mn-cs"/>
              </a:rPr>
              <a:t> white</a:t>
            </a:r>
          </a:p>
          <a:p>
            <a:r>
              <a:rPr lang="en-US" sz="1200" b="0" i="0" u="none" strike="noStrike" kern="1200" baseline="0" dirty="0" smtClean="0">
                <a:solidFill>
                  <a:schemeClr val="tx1"/>
                </a:solidFill>
                <a:latin typeface="+mn-lt"/>
                <a:ea typeface="+mn-ea"/>
                <a:cs typeface="+mn-cs"/>
              </a:rPr>
              <a:t>central dots. Fundal, irregular vascularization, small </a:t>
            </a:r>
            <a:r>
              <a:rPr lang="en-US" sz="1200" b="0" i="0" u="none" strike="noStrike" kern="1200" baseline="0" dirty="0" err="1" smtClean="0">
                <a:solidFill>
                  <a:schemeClr val="tx1"/>
                </a:solidFill>
                <a:latin typeface="+mn-lt"/>
                <a:ea typeface="+mn-ea"/>
                <a:cs typeface="+mn-cs"/>
              </a:rPr>
              <a:t>subendometrial</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haemorrhagic</a:t>
            </a:r>
            <a:r>
              <a:rPr lang="en-US" sz="1200" b="0" i="0" u="none" strike="noStrike" kern="1200" baseline="0" dirty="0" smtClean="0">
                <a:solidFill>
                  <a:schemeClr val="tx1"/>
                </a:solidFill>
                <a:latin typeface="+mn-lt"/>
                <a:ea typeface="+mn-ea"/>
                <a:cs typeface="+mn-cs"/>
              </a:rPr>
              <a:t> cyst.</a:t>
            </a:r>
            <a:endParaRPr lang="en-US" dirty="0" smtClean="0"/>
          </a:p>
          <a:p>
            <a:endParaRPr lang="en-US" dirty="0" smtClean="0"/>
          </a:p>
          <a:p>
            <a:endParaRPr lang="tr-TR" dirty="0" smtClean="0"/>
          </a:p>
        </p:txBody>
      </p:sp>
      <p:sp>
        <p:nvSpPr>
          <p:cNvPr id="111620" name="3 Slayt Numarası Yer Tutucusu"/>
          <p:cNvSpPr txBox="1">
            <a:spLocks noGrp="1"/>
          </p:cNvSpPr>
          <p:nvPr/>
        </p:nvSpPr>
        <p:spPr bwMode="auto">
          <a:xfrm>
            <a:off x="3884338" y="8685321"/>
            <a:ext cx="2972019" cy="457200"/>
          </a:xfrm>
          <a:prstGeom prst="rect">
            <a:avLst/>
          </a:prstGeom>
          <a:noFill/>
          <a:ln w="9525">
            <a:noFill/>
            <a:miter lim="800000"/>
            <a:headEnd/>
            <a:tailEnd/>
          </a:ln>
        </p:spPr>
        <p:txBody>
          <a:bodyPr anchor="b"/>
          <a:lstStyle/>
          <a:p>
            <a:pPr algn="r"/>
            <a:fld id="{3F601866-B9D8-47FA-AB8B-82FB921FA9F9}" type="slidenum">
              <a:rPr lang="tr-TR" sz="1200"/>
              <a:pPr algn="r"/>
              <a:t>43</a:t>
            </a:fld>
            <a:endParaRPr lang="tr-TR"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a:t>
            </a:fld>
            <a:endParaRPr lang="tr-TR"/>
          </a:p>
        </p:txBody>
      </p:sp>
    </p:spTree>
    <p:extLst>
      <p:ext uri="{BB962C8B-B14F-4D97-AF65-F5344CB8AC3E}">
        <p14:creationId xmlns:p14="http://schemas.microsoft.com/office/powerpoint/2010/main" val="34204793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smtClean="0"/>
              <a:t>Main </a:t>
            </a:r>
            <a:r>
              <a:rPr lang="tr-TR" dirty="0" err="1" smtClean="0"/>
              <a:t>principals</a:t>
            </a:r>
            <a:r>
              <a:rPr lang="tr-TR" dirty="0" smtClean="0"/>
              <a:t> </a:t>
            </a:r>
            <a:r>
              <a:rPr lang="tr-TR" dirty="0" err="1" smtClean="0"/>
              <a:t>Surgical</a:t>
            </a:r>
            <a:r>
              <a:rPr lang="tr-TR" dirty="0" smtClean="0"/>
              <a:t> </a:t>
            </a:r>
            <a:r>
              <a:rPr lang="tr-TR" dirty="0" err="1" smtClean="0"/>
              <a:t>treatment</a:t>
            </a:r>
            <a:r>
              <a:rPr lang="tr-TR" dirty="0" smtClean="0"/>
              <a:t> of </a:t>
            </a:r>
            <a:r>
              <a:rPr lang="tr-TR" dirty="0" err="1" smtClean="0"/>
              <a:t>the</a:t>
            </a:r>
            <a:r>
              <a:rPr lang="tr-TR" dirty="0" smtClean="0"/>
              <a:t> </a:t>
            </a:r>
            <a:r>
              <a:rPr lang="tr-TR" dirty="0" err="1" smtClean="0"/>
              <a:t>pouch</a:t>
            </a:r>
            <a:r>
              <a:rPr lang="tr-TR" dirty="0" smtClean="0"/>
              <a:t> </a:t>
            </a:r>
            <a:r>
              <a:rPr lang="tr-TR" dirty="0" err="1" smtClean="0"/>
              <a:t>under</a:t>
            </a:r>
            <a:r>
              <a:rPr lang="tr-TR" dirty="0" smtClean="0"/>
              <a:t> </a:t>
            </a:r>
            <a:r>
              <a:rPr lang="tr-TR" dirty="0" err="1" smtClean="0"/>
              <a:t>hysteroscopic</a:t>
            </a:r>
            <a:r>
              <a:rPr lang="tr-TR" dirty="0" smtClean="0"/>
              <a:t> </a:t>
            </a:r>
            <a:r>
              <a:rPr lang="tr-TR" dirty="0" err="1" smtClean="0"/>
              <a:t>vision</a:t>
            </a:r>
            <a:r>
              <a:rPr lang="tr-TR" dirty="0" smtClean="0"/>
              <a:t> </a:t>
            </a:r>
            <a:r>
              <a:rPr lang="tr-TR" sz="1200" dirty="0" err="1" smtClean="0"/>
              <a:t>The</a:t>
            </a:r>
            <a:r>
              <a:rPr lang="tr-TR" sz="1200" dirty="0" smtClean="0"/>
              <a:t> final net </a:t>
            </a:r>
            <a:r>
              <a:rPr lang="tr-TR" sz="1200" dirty="0" err="1" smtClean="0"/>
              <a:t>effect</a:t>
            </a:r>
            <a:r>
              <a:rPr lang="tr-TR" sz="1200" dirty="0" smtClean="0"/>
              <a:t> is </a:t>
            </a:r>
            <a:r>
              <a:rPr lang="tr-TR" sz="1200" dirty="0" err="1" smtClean="0"/>
              <a:t>the</a:t>
            </a:r>
            <a:r>
              <a:rPr lang="tr-TR" sz="1200" dirty="0" smtClean="0"/>
              <a:t> </a:t>
            </a:r>
            <a:r>
              <a:rPr lang="tr-TR" sz="1200" dirty="0" err="1" smtClean="0">
                <a:solidFill>
                  <a:srgbClr val="FFFF00"/>
                </a:solidFill>
              </a:rPr>
              <a:t>improvement</a:t>
            </a:r>
            <a:r>
              <a:rPr lang="tr-TR" sz="1200" dirty="0" smtClean="0">
                <a:solidFill>
                  <a:srgbClr val="FFFF00"/>
                </a:solidFill>
              </a:rPr>
              <a:t> of </a:t>
            </a:r>
            <a:r>
              <a:rPr lang="tr-TR" sz="1200" dirty="0" err="1" smtClean="0">
                <a:solidFill>
                  <a:srgbClr val="FFFF00"/>
                </a:solidFill>
              </a:rPr>
              <a:t>menstrual</a:t>
            </a:r>
            <a:r>
              <a:rPr lang="tr-TR" sz="1200" dirty="0" smtClean="0">
                <a:solidFill>
                  <a:srgbClr val="FFFF00"/>
                </a:solidFill>
              </a:rPr>
              <a:t> </a:t>
            </a:r>
            <a:r>
              <a:rPr lang="tr-TR" sz="1200" dirty="0" err="1" smtClean="0">
                <a:solidFill>
                  <a:srgbClr val="FFFF00"/>
                </a:solidFill>
              </a:rPr>
              <a:t>drainage</a:t>
            </a:r>
            <a:r>
              <a:rPr lang="tr-TR" sz="1200" dirty="0" smtClean="0">
                <a:solidFill>
                  <a:srgbClr val="FFFF00"/>
                </a:solidFill>
              </a:rPr>
              <a:t>, </a:t>
            </a:r>
            <a:r>
              <a:rPr lang="tr-TR" sz="1200" dirty="0" err="1" smtClean="0">
                <a:solidFill>
                  <a:srgbClr val="FFFF00"/>
                </a:solidFill>
              </a:rPr>
              <a:t>avoiding</a:t>
            </a:r>
            <a:r>
              <a:rPr lang="tr-TR" sz="1200" dirty="0" smtClean="0">
                <a:solidFill>
                  <a:srgbClr val="FFFF00"/>
                </a:solidFill>
              </a:rPr>
              <a:t> </a:t>
            </a:r>
            <a:r>
              <a:rPr lang="tr-TR" sz="1200" dirty="0" err="1" smtClean="0">
                <a:solidFill>
                  <a:srgbClr val="FFFF00"/>
                </a:solidFill>
              </a:rPr>
              <a:t>blood</a:t>
            </a:r>
            <a:r>
              <a:rPr lang="tr-TR" sz="1200" dirty="0" smtClean="0">
                <a:solidFill>
                  <a:srgbClr val="FFFF00"/>
                </a:solidFill>
              </a:rPr>
              <a:t> </a:t>
            </a:r>
            <a:r>
              <a:rPr lang="tr-TR" sz="1200" dirty="0" err="1" smtClean="0">
                <a:solidFill>
                  <a:srgbClr val="FFFF00"/>
                </a:solidFill>
              </a:rPr>
              <a:t>accumulation</a:t>
            </a:r>
            <a:r>
              <a:rPr lang="tr-TR" sz="1200" dirty="0" smtClean="0">
                <a:solidFill>
                  <a:srgbClr val="FFFF0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err="1" smtClean="0">
                <a:solidFill>
                  <a:schemeClr val="tx1"/>
                </a:solidFill>
                <a:effectLst/>
                <a:latin typeface="+mn-lt"/>
                <a:ea typeface="+mn-ea"/>
                <a:cs typeface="+mn-cs"/>
              </a:rPr>
              <a:t>Therefore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complete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removal</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scar</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tissue</a:t>
            </a:r>
            <a:r>
              <a:rPr lang="tr-TR" sz="1200" kern="1200" dirty="0" smtClean="0">
                <a:solidFill>
                  <a:schemeClr val="tx1"/>
                </a:solidFill>
                <a:effectLst/>
                <a:latin typeface="+mn-lt"/>
                <a:ea typeface="+mn-ea"/>
                <a:cs typeface="+mn-cs"/>
              </a:rPr>
              <a:t> is </a:t>
            </a:r>
            <a:r>
              <a:rPr lang="tr-TR" sz="1200" kern="1200" dirty="0" err="1" smtClean="0">
                <a:solidFill>
                  <a:schemeClr val="tx1"/>
                </a:solidFill>
                <a:effectLst/>
                <a:latin typeface="+mn-lt"/>
                <a:ea typeface="+mn-ea"/>
                <a:cs typeface="+mn-cs"/>
              </a:rPr>
              <a:t>performed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until</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muscular</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tissue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below</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was</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evident</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diverticulum</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edges</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are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removed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putting</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its</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wall</a:t>
            </a:r>
            <a:r>
              <a:rPr lang="tr-TR" sz="1200" kern="1200" dirty="0" smtClean="0">
                <a:solidFill>
                  <a:schemeClr val="tx1"/>
                </a:solidFill>
                <a:effectLst/>
                <a:latin typeface="+mn-lt"/>
                <a:ea typeface="+mn-ea"/>
                <a:cs typeface="+mn-cs"/>
              </a:rPr>
              <a:t> in </a:t>
            </a:r>
            <a:r>
              <a:rPr lang="tr-TR" sz="1200" kern="1200" dirty="0" err="1" smtClean="0">
                <a:solidFill>
                  <a:schemeClr val="tx1"/>
                </a:solidFill>
                <a:effectLst/>
                <a:latin typeface="+mn-lt"/>
                <a:ea typeface="+mn-ea"/>
                <a:cs typeface="+mn-cs"/>
              </a:rPr>
              <a:t>continuity</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to</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one</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cervical</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canal</a:t>
            </a:r>
            <a:r>
              <a:rPr lang="tr-TR" sz="1200" kern="1200" dirty="0" smtClean="0">
                <a:solidFill>
                  <a:schemeClr val="tx1"/>
                </a:solidFill>
                <a:effectLst/>
                <a:latin typeface="+mn-lt"/>
                <a:ea typeface="+mn-ea"/>
                <a:cs typeface="+mn-cs"/>
              </a:rPr>
              <a:t> </a:t>
            </a:r>
            <a:endParaRPr lang="tr-T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err="1" smtClean="0">
                <a:solidFill>
                  <a:schemeClr val="tx1"/>
                </a:solidFill>
                <a:effectLst/>
                <a:latin typeface="+mn-lt"/>
                <a:ea typeface="+mn-ea"/>
                <a:cs typeface="+mn-cs"/>
              </a:rPr>
              <a:t>Cauterization</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bottom</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pouch</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with</a:t>
            </a:r>
            <a:r>
              <a:rPr lang="tr-TR" sz="1200" kern="1200" dirty="0" smtClean="0">
                <a:solidFill>
                  <a:schemeClr val="tx1"/>
                </a:solidFill>
                <a:effectLst/>
                <a:latin typeface="+mn-lt"/>
                <a:ea typeface="+mn-ea"/>
                <a:cs typeface="+mn-cs"/>
              </a:rPr>
              <a:t> a roller-</a:t>
            </a:r>
            <a:r>
              <a:rPr lang="tr-TR" sz="1200" kern="1200" dirty="0" err="1" smtClean="0">
                <a:solidFill>
                  <a:schemeClr val="tx1"/>
                </a:solidFill>
                <a:effectLst/>
                <a:latin typeface="+mn-lt"/>
                <a:ea typeface="+mn-ea"/>
                <a:cs typeface="+mn-cs"/>
              </a:rPr>
              <a:t>ball</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electrode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allows</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removal</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inflamed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and</a:t>
            </a:r>
            <a:r>
              <a:rPr lang="tr-TR" sz="1200" kern="1200" dirty="0" smtClean="0">
                <a:solidFill>
                  <a:schemeClr val="tx1"/>
                </a:solidFill>
                <a:effectLst/>
                <a:latin typeface="+mn-lt"/>
                <a:ea typeface="+mn-ea"/>
                <a:cs typeface="+mn-cs"/>
              </a:rPr>
              <a:t>/</a:t>
            </a:r>
            <a:r>
              <a:rPr lang="tr-TR" sz="1200" kern="1200" dirty="0" err="1" smtClean="0">
                <a:solidFill>
                  <a:schemeClr val="tx1"/>
                </a:solidFill>
                <a:effectLst/>
                <a:latin typeface="+mn-lt"/>
                <a:ea typeface="+mn-ea"/>
                <a:cs typeface="+mn-cs"/>
              </a:rPr>
              <a:t>or</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con</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gested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tissue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exposed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dilated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blood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vessels</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and</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endometrial-like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tissue</a:t>
            </a:r>
            <a:r>
              <a:rPr lang="tr-TR" sz="1200" kern="1200" dirty="0" smtClean="0">
                <a:solidFill>
                  <a:schemeClr val="tx1"/>
                </a:solidFill>
                <a:effectLst/>
                <a:latin typeface="+mn-lt"/>
                <a:ea typeface="+mn-ea"/>
                <a:cs typeface="+mn-cs"/>
              </a:rPr>
              <a:t> in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roof</a:t>
            </a:r>
            <a:r>
              <a:rPr lang="tr-TR" sz="1200" kern="1200" dirty="0" smtClean="0">
                <a:solidFill>
                  <a:schemeClr val="tx1"/>
                </a:solidFill>
                <a:effectLst/>
                <a:latin typeface="+mn-lt"/>
                <a:ea typeface="+mn-ea"/>
                <a:cs typeface="+mn-cs"/>
              </a:rPr>
              <a:t> of </a:t>
            </a:r>
            <a:r>
              <a:rPr lang="tr-TR" sz="1200" kern="1200" dirty="0" err="1" smtClean="0">
                <a:solidFill>
                  <a:schemeClr val="tx1"/>
                </a:solidFill>
                <a:effectLst/>
                <a:latin typeface="+mn-lt"/>
                <a:ea typeface="+mn-ea"/>
                <a:cs typeface="+mn-cs"/>
              </a:rPr>
              <a:t>the</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remaining</a:t>
            </a:r>
            <a:r>
              <a:rPr lang="tr-TR" sz="1200" kern="1200" dirty="0" smtClean="0">
                <a:solidFill>
                  <a:schemeClr val="tx1"/>
                </a:solidFill>
                <a:effectLst/>
                <a:latin typeface="+mn-lt"/>
                <a:ea typeface="+mn-ea"/>
                <a:cs typeface="+mn-cs"/>
              </a:rPr>
              <a:t> </a:t>
            </a:r>
            <a:r>
              <a:rPr lang="tr-TR" sz="1200" kern="1200" dirty="0" err="1" smtClean="0">
                <a:solidFill>
                  <a:schemeClr val="tx1"/>
                </a:solidFill>
                <a:effectLst/>
                <a:latin typeface="+mn-lt"/>
                <a:ea typeface="+mn-ea"/>
                <a:cs typeface="+mn-cs"/>
              </a:rPr>
              <a:t>pouch</a:t>
            </a:r>
            <a:r>
              <a:rPr lang="tr-TR" sz="1200" kern="1200" dirty="0" smtClean="0">
                <a:solidFill>
                  <a:schemeClr val="tx1"/>
                </a:solidFill>
                <a:effectLst/>
                <a:latin typeface="+mn-lt"/>
                <a:ea typeface="+mn-ea"/>
                <a:cs typeface="+mn-cs"/>
              </a:rPr>
              <a:t> </a:t>
            </a:r>
            <a:endParaRPr lang="tr-T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smtClean="0"/>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49</a:t>
            </a:fld>
            <a:endParaRPr lang="en-US"/>
          </a:p>
        </p:txBody>
      </p:sp>
    </p:spTree>
    <p:extLst>
      <p:ext uri="{BB962C8B-B14F-4D97-AF65-F5344CB8AC3E}">
        <p14:creationId xmlns:p14="http://schemas.microsoft.com/office/powerpoint/2010/main" val="713098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52</a:t>
            </a:fld>
            <a:endParaRPr lang="tr-TR"/>
          </a:p>
        </p:txBody>
      </p:sp>
    </p:spTree>
    <p:extLst>
      <p:ext uri="{BB962C8B-B14F-4D97-AF65-F5344CB8AC3E}">
        <p14:creationId xmlns:p14="http://schemas.microsoft.com/office/powerpoint/2010/main" val="3410307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a:spLocks noGrp="1" noChangeArrowheads="1"/>
          </p:cNvSpPr>
          <p:nvPr>
            <p:ph type="sldNum" sz="quarter" idx="5"/>
          </p:nvPr>
        </p:nvSpPr>
        <p:spPr/>
        <p:txBody>
          <a:bodyPr/>
          <a:lstStyle/>
          <a:p>
            <a:pPr>
              <a:defRPr/>
            </a:pPr>
            <a:fld id="{7158B621-7045-4046-A9B9-479E338E6121}" type="slidenum">
              <a:rPr lang="en-US" smtClean="0"/>
              <a:pPr>
                <a:defRPr/>
              </a:pPr>
              <a:t>53</a:t>
            </a:fld>
            <a:endParaRPr lang="en-US" smtClean="0"/>
          </a:p>
        </p:txBody>
      </p:sp>
      <p:sp>
        <p:nvSpPr>
          <p:cNvPr id="102403" name="Rectangle 2"/>
          <p:cNvSpPr>
            <a:spLocks noGrp="1" noRot="1" noChangeAspect="1" noChangeArrowheads="1" noTextEdit="1"/>
          </p:cNvSpPr>
          <p:nvPr>
            <p:ph type="sldImg"/>
          </p:nvPr>
        </p:nvSpPr>
        <p:spPr>
          <a:solidFill>
            <a:srgbClr val="FFFFFF"/>
          </a:solidFill>
          <a:ln/>
        </p:spPr>
      </p:sp>
      <p:sp>
        <p:nvSpPr>
          <p:cNvPr id="1024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tr-T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b="0" i="0" u="none" strike="noStrike" kern="1200" baseline="0" dirty="0" smtClean="0">
                <a:solidFill>
                  <a:schemeClr val="tx1"/>
                </a:solidFill>
                <a:latin typeface="+mn-lt"/>
                <a:ea typeface="+mn-ea"/>
                <a:cs typeface="+mn-cs"/>
              </a:rPr>
              <a:t>Subgroup analysis by type of uterine morphology is</a:t>
            </a:r>
          </a:p>
          <a:p>
            <a:r>
              <a:rPr lang="en-US" sz="1200" b="0" i="0" u="none" strike="noStrike" kern="1200" baseline="0" dirty="0" smtClean="0">
                <a:solidFill>
                  <a:schemeClr val="tx1"/>
                </a:solidFill>
                <a:latin typeface="+mn-lt"/>
                <a:ea typeface="+mn-ea"/>
                <a:cs typeface="+mn-cs"/>
              </a:rPr>
              <a:t>shown in Table 5. The most common anomaly was</a:t>
            </a:r>
          </a:p>
          <a:p>
            <a:r>
              <a:rPr lang="en-US" sz="1200" b="0" i="0" u="none" strike="noStrike" kern="1200" baseline="0" dirty="0" smtClean="0">
                <a:solidFill>
                  <a:schemeClr val="tx1"/>
                </a:solidFill>
                <a:latin typeface="+mn-lt"/>
                <a:ea typeface="+mn-ea"/>
                <a:cs typeface="+mn-cs"/>
              </a:rPr>
              <a:t>an arcuate uterus (387/2375 (16.3%)) followed by</a:t>
            </a:r>
          </a:p>
          <a:p>
            <a:r>
              <a:rPr lang="en-US" sz="1200" b="0" i="0" u="none" strike="noStrike" kern="1200" baseline="0" dirty="0" smtClean="0">
                <a:solidFill>
                  <a:schemeClr val="tx1"/>
                </a:solidFill>
                <a:latin typeface="+mn-lt"/>
                <a:ea typeface="+mn-ea"/>
                <a:cs typeface="+mn-cs"/>
              </a:rPr>
              <a:t>a </a:t>
            </a:r>
            <a:r>
              <a:rPr lang="en-US" sz="1200" b="0" i="0" u="none" strike="noStrike" kern="1200" baseline="0" dirty="0" err="1" smtClean="0">
                <a:solidFill>
                  <a:schemeClr val="tx1"/>
                </a:solidFill>
                <a:latin typeface="+mn-lt"/>
                <a:ea typeface="+mn-ea"/>
                <a:cs typeface="+mn-cs"/>
              </a:rPr>
              <a:t>subseptate</a:t>
            </a:r>
            <a:r>
              <a:rPr lang="en-US" sz="1200" b="0" i="0" u="none" strike="noStrike" kern="1200" baseline="0" dirty="0" smtClean="0">
                <a:solidFill>
                  <a:schemeClr val="tx1"/>
                </a:solidFill>
                <a:latin typeface="+mn-lt"/>
                <a:ea typeface="+mn-ea"/>
                <a:cs typeface="+mn-cs"/>
              </a:rPr>
              <a:t> uterus (16/2375 (0.7%)). Women with</a:t>
            </a:r>
          </a:p>
          <a:p>
            <a:r>
              <a:rPr lang="en-US" sz="1200" b="0" i="0" u="none" strike="noStrike" kern="1200" baseline="0" dirty="0" smtClean="0">
                <a:solidFill>
                  <a:schemeClr val="tx1"/>
                </a:solidFill>
                <a:latin typeface="+mn-lt"/>
                <a:ea typeface="+mn-ea"/>
                <a:cs typeface="+mn-cs"/>
              </a:rPr>
              <a:t>an arcuate uterus had similar clinical pregnancy rate</a:t>
            </a:r>
          </a:p>
          <a:p>
            <a:r>
              <a:rPr lang="en-US" sz="1200" b="0" i="0" u="none" strike="noStrike" kern="1200" baseline="0" dirty="0" smtClean="0">
                <a:solidFill>
                  <a:schemeClr val="tx1"/>
                </a:solidFill>
                <a:latin typeface="+mn-lt"/>
                <a:ea typeface="+mn-ea"/>
                <a:cs typeface="+mn-cs"/>
              </a:rPr>
              <a:t>(</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0.78) and live-birth rate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0.91) to those with</a:t>
            </a:r>
          </a:p>
          <a:p>
            <a:r>
              <a:rPr lang="en-US" sz="1200" b="0" i="0" u="none" strike="noStrike" kern="1200" baseline="0" dirty="0" smtClean="0">
                <a:solidFill>
                  <a:schemeClr val="tx1"/>
                </a:solidFill>
                <a:latin typeface="+mn-lt"/>
                <a:ea typeface="+mn-ea"/>
                <a:cs typeface="+mn-cs"/>
              </a:rPr>
              <a:t>a normal uterus. Women with major anomalies had a</a:t>
            </a:r>
          </a:p>
          <a:p>
            <a:r>
              <a:rPr lang="en-US" sz="1200" b="0" i="0" u="none" strike="noStrike" kern="1200" baseline="0" dirty="0" smtClean="0">
                <a:solidFill>
                  <a:schemeClr val="tx1"/>
                </a:solidFill>
                <a:latin typeface="+mn-lt"/>
                <a:ea typeface="+mn-ea"/>
                <a:cs typeface="+mn-cs"/>
              </a:rPr>
              <a:t>statistically lower clinical pregnancy rate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0.048) and</a:t>
            </a:r>
          </a:p>
          <a:p>
            <a:r>
              <a:rPr lang="en-US" sz="1200" b="0" i="0" u="none" strike="noStrike" kern="1200" baseline="0" dirty="0" smtClean="0">
                <a:solidFill>
                  <a:schemeClr val="tx1"/>
                </a:solidFill>
                <a:latin typeface="+mn-lt"/>
                <a:ea typeface="+mn-ea"/>
                <a:cs typeface="+mn-cs"/>
              </a:rPr>
              <a:t>live-birth rate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0.042) than did controls.</a:t>
            </a:r>
            <a:endParaRPr lang="tr-TR" sz="1200" b="0" i="0" u="none" strike="noStrike" kern="1200" baseline="0" dirty="0" smtClean="0">
              <a:solidFill>
                <a:schemeClr val="tx1"/>
              </a:solidFill>
              <a:latin typeface="+mn-lt"/>
              <a:ea typeface="+mn-ea"/>
              <a:cs typeface="+mn-cs"/>
            </a:endParaRPr>
          </a:p>
          <a:p>
            <a:r>
              <a:rPr lang="en-US" sz="1200" b="1" i="1" u="none" strike="noStrike" kern="1200" baseline="0" dirty="0" smtClean="0">
                <a:solidFill>
                  <a:schemeClr val="tx1"/>
                </a:solidFill>
                <a:latin typeface="+mn-lt"/>
                <a:ea typeface="+mn-ea"/>
                <a:cs typeface="+mn-cs"/>
              </a:rPr>
              <a:t>Objectives </a:t>
            </a:r>
            <a:r>
              <a:rPr lang="en-US" sz="1200" b="0" i="1" u="none" strike="noStrike" kern="1200" baseline="0" dirty="0" smtClean="0">
                <a:solidFill>
                  <a:schemeClr val="tx1"/>
                </a:solidFill>
                <a:latin typeface="+mn-lt"/>
                <a:ea typeface="+mn-ea"/>
                <a:cs typeface="+mn-cs"/>
              </a:rPr>
              <a:t>To assess the prevalence of congenital uterine</a:t>
            </a:r>
          </a:p>
          <a:p>
            <a:r>
              <a:rPr lang="en-US" sz="1200" b="0" i="1" u="none" strike="noStrike" kern="1200" baseline="0" dirty="0" smtClean="0">
                <a:solidFill>
                  <a:schemeClr val="tx1"/>
                </a:solidFill>
                <a:latin typeface="+mn-lt"/>
                <a:ea typeface="+mn-ea"/>
                <a:cs typeface="+mn-cs"/>
              </a:rPr>
              <a:t>anomalies, including arcuate uterus, and their effect on</a:t>
            </a:r>
          </a:p>
          <a:p>
            <a:r>
              <a:rPr lang="en-US" sz="1200" b="0" i="1" u="none" strike="noStrike" kern="1200" baseline="0" dirty="0" smtClean="0">
                <a:solidFill>
                  <a:schemeClr val="tx1"/>
                </a:solidFill>
                <a:latin typeface="+mn-lt"/>
                <a:ea typeface="+mn-ea"/>
                <a:cs typeface="+mn-cs"/>
              </a:rPr>
              <a:t>reproductive outcome in </a:t>
            </a:r>
            <a:r>
              <a:rPr lang="en-US" sz="1200" b="0" i="1" u="none" strike="noStrike" kern="1200" baseline="0" dirty="0" err="1" smtClean="0">
                <a:solidFill>
                  <a:schemeClr val="tx1"/>
                </a:solidFill>
                <a:latin typeface="+mn-lt"/>
                <a:ea typeface="+mn-ea"/>
                <a:cs typeface="+mn-cs"/>
              </a:rPr>
              <a:t>subfertile</a:t>
            </a:r>
            <a:r>
              <a:rPr lang="en-US" sz="1200" b="0" i="1" u="none" strike="noStrike" kern="1200" baseline="0" dirty="0" smtClean="0">
                <a:solidFill>
                  <a:schemeClr val="tx1"/>
                </a:solidFill>
                <a:latin typeface="+mn-lt"/>
                <a:ea typeface="+mn-ea"/>
                <a:cs typeface="+mn-cs"/>
              </a:rPr>
              <a:t> women undergoing</a:t>
            </a:r>
          </a:p>
          <a:p>
            <a:r>
              <a:rPr lang="tr-TR" sz="1200" b="0" i="1" u="none" strike="noStrike" kern="1200" baseline="0" dirty="0" smtClean="0">
                <a:solidFill>
                  <a:schemeClr val="tx1"/>
                </a:solidFill>
                <a:latin typeface="+mn-lt"/>
                <a:ea typeface="+mn-ea"/>
                <a:cs typeface="+mn-cs"/>
              </a:rPr>
              <a:t>assisted reproduction.</a:t>
            </a:r>
          </a:p>
          <a:p>
            <a:r>
              <a:rPr lang="en-US" sz="1200" b="1" i="1" u="none" strike="noStrike" kern="1200" baseline="0" dirty="0" smtClean="0">
                <a:solidFill>
                  <a:schemeClr val="tx1"/>
                </a:solidFill>
                <a:latin typeface="+mn-lt"/>
                <a:ea typeface="+mn-ea"/>
                <a:cs typeface="+mn-cs"/>
              </a:rPr>
              <a:t>Methods </a:t>
            </a:r>
            <a:r>
              <a:rPr lang="en-US" sz="1200" b="0" i="1" u="none" strike="noStrike" kern="1200" baseline="0" dirty="0" smtClean="0">
                <a:solidFill>
                  <a:schemeClr val="tx1"/>
                </a:solidFill>
                <a:latin typeface="+mn-lt"/>
                <a:ea typeface="+mn-ea"/>
                <a:cs typeface="+mn-cs"/>
              </a:rPr>
              <a:t>Consecutive women referred for subfertility</a:t>
            </a:r>
          </a:p>
          <a:p>
            <a:r>
              <a:rPr lang="en-US" sz="1200" b="0" i="1" u="none" strike="noStrike" kern="1200" baseline="0" dirty="0" smtClean="0">
                <a:solidFill>
                  <a:schemeClr val="tx1"/>
                </a:solidFill>
                <a:latin typeface="+mn-lt"/>
                <a:ea typeface="+mn-ea"/>
                <a:cs typeface="+mn-cs"/>
              </a:rPr>
              <a:t>between May 2009 and November 2015 who underwent</a:t>
            </a:r>
          </a:p>
          <a:p>
            <a:r>
              <a:rPr lang="en-US" sz="1200" b="0" i="1" u="none" strike="noStrike" kern="1200" baseline="0" dirty="0" smtClean="0">
                <a:solidFill>
                  <a:schemeClr val="tx1"/>
                </a:solidFill>
                <a:latin typeface="+mn-lt"/>
                <a:ea typeface="+mn-ea"/>
                <a:cs typeface="+mn-cs"/>
              </a:rPr>
              <a:t>assisted reproduction were included in the study.</a:t>
            </a:r>
          </a:p>
          <a:p>
            <a:r>
              <a:rPr lang="en-US" sz="1200" b="0" i="1" u="none" strike="noStrike" kern="1200" baseline="0" dirty="0" smtClean="0">
                <a:solidFill>
                  <a:schemeClr val="tx1"/>
                </a:solidFill>
                <a:latin typeface="+mn-lt"/>
                <a:ea typeface="+mn-ea"/>
                <a:cs typeface="+mn-cs"/>
              </a:rPr>
              <a:t>As part of the initial assessment, each woman underwent</a:t>
            </a:r>
          </a:p>
          <a:p>
            <a:r>
              <a:rPr lang="tr-TR" sz="1200" b="0" i="1" u="none" strike="noStrike" kern="1200" baseline="0" dirty="0" smtClean="0">
                <a:solidFill>
                  <a:schemeClr val="tx1"/>
                </a:solidFill>
                <a:latin typeface="+mn-lt"/>
                <a:ea typeface="+mn-ea"/>
                <a:cs typeface="+mn-cs"/>
              </a:rPr>
              <a:t>three-dimensional transvaginal sonography. Uterine</a:t>
            </a:r>
          </a:p>
          <a:p>
            <a:r>
              <a:rPr lang="en-US" sz="1200" b="0" i="1" u="none" strike="noStrike" kern="1200" baseline="0" dirty="0" smtClean="0">
                <a:solidFill>
                  <a:schemeClr val="tx1"/>
                </a:solidFill>
                <a:latin typeface="+mn-lt"/>
                <a:ea typeface="+mn-ea"/>
                <a:cs typeface="+mn-cs"/>
              </a:rPr>
              <a:t>morphology was classified using the modified American</a:t>
            </a:r>
          </a:p>
          <a:p>
            <a:r>
              <a:rPr lang="en-US" sz="1200" b="0" i="1" u="none" strike="noStrike" kern="1200" baseline="0" dirty="0" smtClean="0">
                <a:solidFill>
                  <a:schemeClr val="tx1"/>
                </a:solidFill>
                <a:latin typeface="+mn-lt"/>
                <a:ea typeface="+mn-ea"/>
                <a:cs typeface="+mn-cs"/>
              </a:rPr>
              <a:t>Fertility Society (AFS) classification of congenital uterine</a:t>
            </a:r>
          </a:p>
          <a:p>
            <a:r>
              <a:rPr lang="en-US" sz="1200" b="0" i="1" u="none" strike="noStrike" kern="1200" baseline="0" dirty="0" smtClean="0">
                <a:solidFill>
                  <a:schemeClr val="tx1"/>
                </a:solidFill>
                <a:latin typeface="+mn-lt"/>
                <a:ea typeface="+mn-ea"/>
                <a:cs typeface="+mn-cs"/>
              </a:rPr>
              <a:t>anomalies proposed by Salim </a:t>
            </a:r>
            <a:r>
              <a:rPr lang="en-US" sz="1200" b="0" i="0" u="none" strike="noStrike" kern="1200" baseline="0" dirty="0" smtClean="0">
                <a:solidFill>
                  <a:schemeClr val="tx1"/>
                </a:solidFill>
                <a:latin typeface="+mn-lt"/>
                <a:ea typeface="+mn-ea"/>
                <a:cs typeface="+mn-cs"/>
              </a:rPr>
              <a:t>et al. </a:t>
            </a:r>
            <a:r>
              <a:rPr lang="en-US" sz="1200" b="0" i="1" u="none" strike="noStrike" kern="1200" baseline="0" dirty="0" smtClean="0">
                <a:solidFill>
                  <a:schemeClr val="tx1"/>
                </a:solidFill>
                <a:latin typeface="+mn-lt"/>
                <a:ea typeface="+mn-ea"/>
                <a:cs typeface="+mn-cs"/>
              </a:rPr>
              <a:t>If the external contour</a:t>
            </a:r>
          </a:p>
          <a:p>
            <a:r>
              <a:rPr lang="en-US" sz="1200" b="0" i="1" u="none" strike="noStrike" kern="1200" baseline="0" dirty="0" smtClean="0">
                <a:solidFill>
                  <a:schemeClr val="tx1"/>
                </a:solidFill>
                <a:latin typeface="+mn-lt"/>
                <a:ea typeface="+mn-ea"/>
                <a:cs typeface="+mn-cs"/>
              </a:rPr>
              <a:t>of the uterus was uniformly convex or had an indentation</a:t>
            </a:r>
          </a:p>
          <a:p>
            <a:r>
              <a:rPr lang="en-US" sz="1200" b="0" i="1" u="none" strike="noStrike" kern="1200" baseline="0" dirty="0" smtClean="0">
                <a:solidFill>
                  <a:schemeClr val="tx1"/>
                </a:solidFill>
                <a:latin typeface="+mn-lt"/>
                <a:ea typeface="+mn-ea"/>
                <a:cs typeface="+mn-cs"/>
              </a:rPr>
              <a:t>of &lt;10 mm, but there was a cavity indentation, it was</a:t>
            </a:r>
          </a:p>
          <a:p>
            <a:r>
              <a:rPr lang="en-US" sz="1200" b="0" i="1" u="none" strike="noStrike" kern="1200" baseline="0" dirty="0" smtClean="0">
                <a:solidFill>
                  <a:schemeClr val="tx1"/>
                </a:solidFill>
                <a:latin typeface="+mn-lt"/>
                <a:ea typeface="+mn-ea"/>
                <a:cs typeface="+mn-cs"/>
              </a:rPr>
              <a:t>defined as arcuate or septate. Arcuate uterus was further</a:t>
            </a:r>
          </a:p>
          <a:p>
            <a:r>
              <a:rPr lang="en-US" sz="1200" b="0" i="1" u="none" strike="noStrike" kern="1200" baseline="0" dirty="0" smtClean="0">
                <a:solidFill>
                  <a:schemeClr val="tx1"/>
                </a:solidFill>
                <a:latin typeface="+mn-lt"/>
                <a:ea typeface="+mn-ea"/>
                <a:cs typeface="+mn-cs"/>
              </a:rPr>
              <a:t>defined as the presence of a concave fundal indentation</a:t>
            </a:r>
          </a:p>
          <a:p>
            <a:r>
              <a:rPr lang="en-US" sz="1200" b="0" i="1" u="none" strike="noStrike" kern="1200" baseline="0" dirty="0" smtClean="0">
                <a:solidFill>
                  <a:schemeClr val="tx1"/>
                </a:solidFill>
                <a:latin typeface="+mn-lt"/>
                <a:ea typeface="+mn-ea"/>
                <a:cs typeface="+mn-cs"/>
              </a:rPr>
              <a:t>with a central point of indentation at an obtuse angle.</a:t>
            </a:r>
          </a:p>
          <a:p>
            <a:r>
              <a:rPr lang="en-US" sz="1200" b="0" i="1" u="none" strike="noStrike" kern="1200" baseline="0" dirty="0" err="1" smtClean="0">
                <a:solidFill>
                  <a:schemeClr val="tx1"/>
                </a:solidFill>
                <a:latin typeface="+mn-lt"/>
                <a:ea typeface="+mn-ea"/>
                <a:cs typeface="+mn-cs"/>
              </a:rPr>
              <a:t>Subseptate</a:t>
            </a:r>
            <a:r>
              <a:rPr lang="en-US" sz="1200" b="0" i="1" u="none" strike="noStrike" kern="1200" baseline="0" dirty="0" smtClean="0">
                <a:solidFill>
                  <a:schemeClr val="tx1"/>
                </a:solidFill>
                <a:latin typeface="+mn-lt"/>
                <a:ea typeface="+mn-ea"/>
                <a:cs typeface="+mn-cs"/>
              </a:rPr>
              <a:t> uterus was defined as the presence of a septum,</a:t>
            </a:r>
          </a:p>
          <a:p>
            <a:r>
              <a:rPr lang="en-US" sz="1200" b="0" i="1" u="none" strike="noStrike" kern="1200" baseline="0" dirty="0" smtClean="0">
                <a:solidFill>
                  <a:schemeClr val="tx1"/>
                </a:solidFill>
                <a:latin typeface="+mn-lt"/>
                <a:ea typeface="+mn-ea"/>
                <a:cs typeface="+mn-cs"/>
              </a:rPr>
              <a:t>not extending to the cervix, with the central point of</a:t>
            </a:r>
          </a:p>
          <a:p>
            <a:r>
              <a:rPr lang="en-US" sz="1200" b="0" i="1" u="none" strike="noStrike" kern="1200" baseline="0" dirty="0" smtClean="0">
                <a:solidFill>
                  <a:schemeClr val="tx1"/>
                </a:solidFill>
                <a:latin typeface="+mn-lt"/>
                <a:ea typeface="+mn-ea"/>
                <a:cs typeface="+mn-cs"/>
              </a:rPr>
              <a:t>the septum at an acute angle; if the septum extended to</a:t>
            </a:r>
          </a:p>
          <a:p>
            <a:r>
              <a:rPr lang="en-US" sz="1200" b="0" i="1" u="none" strike="noStrike" kern="1200" baseline="0" dirty="0" smtClean="0">
                <a:solidFill>
                  <a:schemeClr val="tx1"/>
                </a:solidFill>
                <a:latin typeface="+mn-lt"/>
                <a:ea typeface="+mn-ea"/>
                <a:cs typeface="+mn-cs"/>
              </a:rPr>
              <a:t>the internal cervical </a:t>
            </a:r>
            <a:r>
              <a:rPr lang="en-US" sz="1200" b="0" i="1" u="none" strike="noStrike" kern="1200" baseline="0" dirty="0" err="1" smtClean="0">
                <a:solidFill>
                  <a:schemeClr val="tx1"/>
                </a:solidFill>
                <a:latin typeface="+mn-lt"/>
                <a:ea typeface="+mn-ea"/>
                <a:cs typeface="+mn-cs"/>
              </a:rPr>
              <a:t>os</a:t>
            </a:r>
            <a:r>
              <a:rPr lang="en-US" sz="1200" b="0" i="1" u="none" strike="noStrike" kern="1200" baseline="0" dirty="0" smtClean="0">
                <a:solidFill>
                  <a:schemeClr val="tx1"/>
                </a:solidFill>
                <a:latin typeface="+mn-lt"/>
                <a:ea typeface="+mn-ea"/>
                <a:cs typeface="+mn-cs"/>
              </a:rPr>
              <a:t>, the uterus was defined as septate.</a:t>
            </a:r>
          </a:p>
          <a:p>
            <a:r>
              <a:rPr lang="en-US" sz="1200" b="0" i="1" u="none" strike="noStrike" kern="1200" baseline="0" dirty="0" smtClean="0">
                <a:solidFill>
                  <a:schemeClr val="tx1"/>
                </a:solidFill>
                <a:latin typeface="+mn-lt"/>
                <a:ea typeface="+mn-ea"/>
                <a:cs typeface="+mn-cs"/>
              </a:rPr>
              <a:t>Reproductive outcomes, including live birth, clinical pregnancy</a:t>
            </a:r>
          </a:p>
          <a:p>
            <a:r>
              <a:rPr lang="en-US" sz="1200" b="0" i="1" u="none" strike="noStrike" kern="1200" baseline="0" dirty="0" smtClean="0">
                <a:solidFill>
                  <a:schemeClr val="tx1"/>
                </a:solidFill>
                <a:latin typeface="+mn-lt"/>
                <a:ea typeface="+mn-ea"/>
                <a:cs typeface="+mn-cs"/>
              </a:rPr>
              <a:t>and preterm birth, were compared between women</a:t>
            </a:r>
          </a:p>
          <a:p>
            <a:r>
              <a:rPr lang="en-US" sz="1200" b="0" i="1" u="none" strike="noStrike" kern="1200" baseline="0" dirty="0" smtClean="0">
                <a:solidFill>
                  <a:schemeClr val="tx1"/>
                </a:solidFill>
                <a:latin typeface="+mn-lt"/>
                <a:ea typeface="+mn-ea"/>
                <a:cs typeface="+mn-cs"/>
              </a:rPr>
              <a:t>with a normal uterus and those with a congenital uterine</a:t>
            </a:r>
          </a:p>
          <a:p>
            <a:r>
              <a:rPr lang="en-US" sz="1200" b="0" i="1" u="none" strike="noStrike" kern="1200" baseline="0" dirty="0" smtClean="0">
                <a:solidFill>
                  <a:schemeClr val="tx1"/>
                </a:solidFill>
                <a:latin typeface="+mn-lt"/>
                <a:ea typeface="+mn-ea"/>
                <a:cs typeface="+mn-cs"/>
              </a:rPr>
              <a:t>anomaly. Subgroup analysis by type of uterine morphology</a:t>
            </a:r>
          </a:p>
          <a:p>
            <a:r>
              <a:rPr lang="en-US" sz="1200" b="0" i="1" u="none" strike="noStrike" kern="1200" baseline="0" dirty="0" smtClean="0">
                <a:solidFill>
                  <a:schemeClr val="tx1"/>
                </a:solidFill>
                <a:latin typeface="+mn-lt"/>
                <a:ea typeface="+mn-ea"/>
                <a:cs typeface="+mn-cs"/>
              </a:rPr>
              <a:t>and logistic regression analysis adjusted for age, body</a:t>
            </a:r>
          </a:p>
          <a:p>
            <a:r>
              <a:rPr lang="en-US" sz="1200" b="0" i="1" u="none" strike="noStrike" kern="1200" baseline="0" dirty="0" smtClean="0">
                <a:solidFill>
                  <a:schemeClr val="tx1"/>
                </a:solidFill>
                <a:latin typeface="+mn-lt"/>
                <a:ea typeface="+mn-ea"/>
                <a:cs typeface="+mn-cs"/>
              </a:rPr>
              <a:t>mass index, levels of anti-M ¨ </a:t>
            </a:r>
            <a:r>
              <a:rPr lang="en-US" sz="1200" b="0" i="1" u="none" strike="noStrike" kern="1200" baseline="0" dirty="0" err="1" smtClean="0">
                <a:solidFill>
                  <a:schemeClr val="tx1"/>
                </a:solidFill>
                <a:latin typeface="+mn-lt"/>
                <a:ea typeface="+mn-ea"/>
                <a:cs typeface="+mn-cs"/>
              </a:rPr>
              <a:t>ullerian</a:t>
            </a:r>
            <a:r>
              <a:rPr lang="en-US" sz="1200" b="0" i="1" u="none" strike="noStrike" kern="1200" baseline="0" dirty="0" smtClean="0">
                <a:solidFill>
                  <a:schemeClr val="tx1"/>
                </a:solidFill>
                <a:latin typeface="+mn-lt"/>
                <a:ea typeface="+mn-ea"/>
                <a:cs typeface="+mn-cs"/>
              </a:rPr>
              <a:t> hormone, antral follicle</a:t>
            </a:r>
          </a:p>
          <a:p>
            <a:r>
              <a:rPr lang="en-US" sz="1200" b="0" i="1" u="none" strike="noStrike" kern="1200" baseline="0" dirty="0" smtClean="0">
                <a:solidFill>
                  <a:schemeClr val="tx1"/>
                </a:solidFill>
                <a:latin typeface="+mn-lt"/>
                <a:ea typeface="+mn-ea"/>
                <a:cs typeface="+mn-cs"/>
              </a:rPr>
              <a:t>count and number and day of embryo transfer were</a:t>
            </a:r>
          </a:p>
          <a:p>
            <a:r>
              <a:rPr lang="tr-TR" sz="1200" b="0" i="1" u="none" strike="noStrike" kern="1200" baseline="0" dirty="0" smtClean="0">
                <a:solidFill>
                  <a:schemeClr val="tx1"/>
                </a:solidFill>
                <a:latin typeface="+mn-lt"/>
                <a:ea typeface="+mn-ea"/>
                <a:cs typeface="+mn-cs"/>
              </a:rPr>
              <a:t>performed.</a:t>
            </a:r>
          </a:p>
          <a:p>
            <a:r>
              <a:rPr lang="en-US" sz="1200" b="1" i="1" u="none" strike="noStrike" kern="1200" baseline="0" dirty="0" smtClean="0">
                <a:solidFill>
                  <a:schemeClr val="tx1"/>
                </a:solidFill>
                <a:latin typeface="+mn-lt"/>
                <a:ea typeface="+mn-ea"/>
                <a:cs typeface="+mn-cs"/>
              </a:rPr>
              <a:t>Results </a:t>
            </a:r>
            <a:r>
              <a:rPr lang="en-US" sz="1200" b="0" i="1" u="none" strike="noStrike" kern="1200" baseline="0" dirty="0" smtClean="0">
                <a:solidFill>
                  <a:schemeClr val="tx1"/>
                </a:solidFill>
                <a:latin typeface="+mn-lt"/>
                <a:ea typeface="+mn-ea"/>
                <a:cs typeface="+mn-cs"/>
              </a:rPr>
              <a:t>A total of 2375 women were included in the</a:t>
            </a:r>
          </a:p>
          <a:p>
            <a:r>
              <a:rPr lang="en-US" sz="1200" b="0" i="1" u="none" strike="noStrike" kern="1200" baseline="0" dirty="0" smtClean="0">
                <a:solidFill>
                  <a:schemeClr val="tx1"/>
                </a:solidFill>
                <a:latin typeface="+mn-lt"/>
                <a:ea typeface="+mn-ea"/>
                <a:cs typeface="+mn-cs"/>
              </a:rPr>
              <a:t>study, of whom 1943 (81.8%) had a normal uterus and</a:t>
            </a:r>
          </a:p>
          <a:p>
            <a:r>
              <a:rPr lang="en-US" sz="1200" b="0" i="1" u="none" strike="noStrike" kern="1200" baseline="0" dirty="0" smtClean="0">
                <a:solidFill>
                  <a:schemeClr val="tx1"/>
                </a:solidFill>
                <a:latin typeface="+mn-lt"/>
                <a:ea typeface="+mn-ea"/>
                <a:cs typeface="+mn-cs"/>
              </a:rPr>
              <a:t>432 (18.2%) had a congenital uterine anomaly. The most</a:t>
            </a:r>
          </a:p>
          <a:p>
            <a:r>
              <a:rPr lang="en-US" sz="1200" b="0" i="1" u="none" strike="noStrike" kern="1200" baseline="0" dirty="0" smtClean="0">
                <a:solidFill>
                  <a:schemeClr val="tx1"/>
                </a:solidFill>
                <a:latin typeface="+mn-lt"/>
                <a:ea typeface="+mn-ea"/>
                <a:cs typeface="+mn-cs"/>
              </a:rPr>
              <a:t>common anomalies were arcuate (</a:t>
            </a:r>
            <a:r>
              <a:rPr lang="en-US" sz="1200" b="0" i="0" u="none" strike="noStrike" kern="1200" baseline="0" dirty="0" smtClean="0">
                <a:solidFill>
                  <a:schemeClr val="tx1"/>
                </a:solidFill>
                <a:latin typeface="+mn-lt"/>
                <a:ea typeface="+mn-ea"/>
                <a:cs typeface="+mn-cs"/>
              </a:rPr>
              <a:t>n = </a:t>
            </a:r>
            <a:r>
              <a:rPr lang="en-US" sz="1200" b="0" i="1" u="none" strike="noStrike" kern="1200" baseline="0" dirty="0" smtClean="0">
                <a:solidFill>
                  <a:schemeClr val="tx1"/>
                </a:solidFill>
                <a:latin typeface="+mn-lt"/>
                <a:ea typeface="+mn-ea"/>
                <a:cs typeface="+mn-cs"/>
              </a:rPr>
              <a:t>387 (16.3%)) and</a:t>
            </a:r>
          </a:p>
          <a:p>
            <a:r>
              <a:rPr lang="en-US" sz="1200" b="0" i="1" u="none" strike="noStrike" kern="1200" baseline="0" dirty="0" err="1" smtClean="0">
                <a:solidFill>
                  <a:schemeClr val="tx1"/>
                </a:solidFill>
                <a:latin typeface="+mn-lt"/>
                <a:ea typeface="+mn-ea"/>
                <a:cs typeface="+mn-cs"/>
              </a:rPr>
              <a:t>subseptate</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n = </a:t>
            </a:r>
            <a:r>
              <a:rPr lang="en-US" sz="1200" b="0" i="1" u="none" strike="noStrike" kern="1200" baseline="0" dirty="0" smtClean="0">
                <a:solidFill>
                  <a:schemeClr val="tx1"/>
                </a:solidFill>
                <a:latin typeface="+mn-lt"/>
                <a:ea typeface="+mn-ea"/>
                <a:cs typeface="+mn-cs"/>
              </a:rPr>
              <a:t>16 (0.7%)) uterus. The rate of live birth</a:t>
            </a:r>
          </a:p>
          <a:p>
            <a:r>
              <a:rPr lang="en-US" sz="1200" b="0" i="1" u="none" strike="noStrike" kern="1200" baseline="0" dirty="0" smtClean="0">
                <a:solidFill>
                  <a:schemeClr val="tx1"/>
                </a:solidFill>
                <a:latin typeface="+mn-lt"/>
                <a:ea typeface="+mn-ea"/>
                <a:cs typeface="+mn-cs"/>
              </a:rPr>
              <a:t>Correspondence to: </a:t>
            </a:r>
            <a:r>
              <a:rPr lang="en-US" sz="1200" b="0" i="0" u="none" strike="noStrike" kern="1200" baseline="0" dirty="0" smtClean="0">
                <a:solidFill>
                  <a:schemeClr val="tx1"/>
                </a:solidFill>
                <a:latin typeface="+mn-lt"/>
                <a:ea typeface="+mn-ea"/>
                <a:cs typeface="+mn-cs"/>
              </a:rPr>
              <a:t>Dr M. Prior, Department of Child Health, Obstetrics and </a:t>
            </a:r>
            <a:r>
              <a:rPr lang="en-US" sz="1200" b="0" i="0" u="none" strike="noStrike" kern="1200" baseline="0" dirty="0" err="1" smtClean="0">
                <a:solidFill>
                  <a:schemeClr val="tx1"/>
                </a:solidFill>
                <a:latin typeface="+mn-lt"/>
                <a:ea typeface="+mn-ea"/>
                <a:cs typeface="+mn-cs"/>
              </a:rPr>
              <a:t>Gynaecology</a:t>
            </a:r>
            <a:r>
              <a:rPr lang="en-US" sz="1200" b="0" i="0" u="none" strike="noStrike" kern="1200" baseline="0" dirty="0" smtClean="0">
                <a:solidFill>
                  <a:schemeClr val="tx1"/>
                </a:solidFill>
                <a:latin typeface="+mn-lt"/>
                <a:ea typeface="+mn-ea"/>
                <a:cs typeface="+mn-cs"/>
              </a:rPr>
              <a:t>, Nottingham University Hospitals NHS Trust,</a:t>
            </a:r>
          </a:p>
          <a:p>
            <a:r>
              <a:rPr lang="tr-TR" sz="1200" b="0" i="0" u="none" strike="noStrike" kern="1200" baseline="0" dirty="0" smtClean="0">
                <a:solidFill>
                  <a:schemeClr val="tx1"/>
                </a:solidFill>
                <a:latin typeface="+mn-lt"/>
                <a:ea typeface="+mn-ea"/>
                <a:cs typeface="+mn-cs"/>
              </a:rPr>
              <a:t>Queen’s Medical Centre Campus, Derby Road, Nottingham NG7 2UH, UK (e-mail: matt@matthewprior.com)</a:t>
            </a:r>
          </a:p>
          <a:p>
            <a:r>
              <a:rPr lang="tr-TR" sz="1200" b="0" i="1" u="none" strike="noStrike" kern="1200" baseline="0" dirty="0" smtClean="0">
                <a:solidFill>
                  <a:schemeClr val="tx1"/>
                </a:solidFill>
                <a:latin typeface="+mn-lt"/>
                <a:ea typeface="+mn-ea"/>
                <a:cs typeface="+mn-cs"/>
              </a:rPr>
              <a:t>Accepted: 13 October 2017</a:t>
            </a:r>
          </a:p>
          <a:p>
            <a:r>
              <a:rPr lang="en-US" sz="1200" b="0" i="1" u="none" strike="noStrike" kern="1200" baseline="0" dirty="0" smtClean="0">
                <a:solidFill>
                  <a:schemeClr val="tx1"/>
                </a:solidFill>
                <a:latin typeface="+mn-lt"/>
                <a:ea typeface="+mn-ea"/>
                <a:cs typeface="+mn-cs"/>
              </a:rPr>
              <a:t>was similar between women with a uterine anomaly and</a:t>
            </a:r>
          </a:p>
          <a:p>
            <a:r>
              <a:rPr lang="en-US" sz="1200" b="0" i="1" u="none" strike="noStrike" kern="1200" baseline="0" dirty="0" smtClean="0">
                <a:solidFill>
                  <a:schemeClr val="tx1"/>
                </a:solidFill>
                <a:latin typeface="+mn-lt"/>
                <a:ea typeface="+mn-ea"/>
                <a:cs typeface="+mn-cs"/>
              </a:rPr>
              <a:t>those with a normal uterus (35% </a:t>
            </a:r>
            <a:r>
              <a:rPr lang="en-US" sz="1200" b="0" i="0" u="none" strike="noStrike" kern="1200" baseline="0" dirty="0" smtClean="0">
                <a:solidFill>
                  <a:schemeClr val="tx1"/>
                </a:solidFill>
                <a:latin typeface="+mn-lt"/>
                <a:ea typeface="+mn-ea"/>
                <a:cs typeface="+mn-cs"/>
              </a:rPr>
              <a:t>vs </a:t>
            </a:r>
            <a:r>
              <a:rPr lang="en-US" sz="1200" b="0" i="1" u="none" strike="noStrike" kern="1200" baseline="0" dirty="0" smtClean="0">
                <a:solidFill>
                  <a:schemeClr val="tx1"/>
                </a:solidFill>
                <a:latin typeface="+mn-lt"/>
                <a:ea typeface="+mn-ea"/>
                <a:cs typeface="+mn-cs"/>
              </a:rPr>
              <a:t>37%; </a:t>
            </a:r>
            <a:r>
              <a:rPr lang="en-US" sz="1200" b="0" i="0" u="none" strike="noStrike" kern="1200" baseline="0" dirty="0" smtClean="0">
                <a:solidFill>
                  <a:schemeClr val="tx1"/>
                </a:solidFill>
                <a:latin typeface="+mn-lt"/>
                <a:ea typeface="+mn-ea"/>
                <a:cs typeface="+mn-cs"/>
              </a:rPr>
              <a:t>P = </a:t>
            </a:r>
            <a:r>
              <a:rPr lang="en-US" sz="1200" b="0" i="1" u="none" strike="noStrike" kern="1200" baseline="0" dirty="0" smtClean="0">
                <a:solidFill>
                  <a:schemeClr val="tx1"/>
                </a:solidFill>
                <a:latin typeface="+mn-lt"/>
                <a:ea typeface="+mn-ea"/>
                <a:cs typeface="+mn-cs"/>
              </a:rPr>
              <a:t>0.47).</a:t>
            </a:r>
          </a:p>
          <a:p>
            <a:r>
              <a:rPr lang="en-US" sz="1200" b="0" i="1" u="none" strike="noStrike" kern="1200" baseline="0" dirty="0" smtClean="0">
                <a:solidFill>
                  <a:schemeClr val="tx1"/>
                </a:solidFill>
                <a:latin typeface="+mn-lt"/>
                <a:ea typeface="+mn-ea"/>
                <a:cs typeface="+mn-cs"/>
              </a:rPr>
              <a:t>The rates of clinical pregnancy, mode of delivery and</a:t>
            </a:r>
          </a:p>
          <a:p>
            <a:r>
              <a:rPr lang="en-US" sz="1200" b="0" i="1" u="none" strike="noStrike" kern="1200" baseline="0" dirty="0" smtClean="0">
                <a:solidFill>
                  <a:schemeClr val="tx1"/>
                </a:solidFill>
                <a:latin typeface="+mn-lt"/>
                <a:ea typeface="+mn-ea"/>
                <a:cs typeface="+mn-cs"/>
              </a:rPr>
              <a:t>sex of the newborn were also similar between the two</a:t>
            </a:r>
          </a:p>
          <a:p>
            <a:r>
              <a:rPr lang="en-US" sz="1200" b="0" i="1" u="none" strike="noStrike" kern="1200" baseline="0" dirty="0" smtClean="0">
                <a:solidFill>
                  <a:schemeClr val="tx1"/>
                </a:solidFill>
                <a:latin typeface="+mn-lt"/>
                <a:ea typeface="+mn-ea"/>
                <a:cs typeface="+mn-cs"/>
              </a:rPr>
              <a:t>groups. Preterm birth before 37 weeks’ gestation was</a:t>
            </a:r>
          </a:p>
          <a:p>
            <a:r>
              <a:rPr lang="en-US" sz="1200" b="0" i="1" u="none" strike="noStrike" kern="1200" baseline="0" dirty="0" smtClean="0">
                <a:solidFill>
                  <a:schemeClr val="tx1"/>
                </a:solidFill>
                <a:latin typeface="+mn-lt"/>
                <a:ea typeface="+mn-ea"/>
                <a:cs typeface="+mn-cs"/>
              </a:rPr>
              <a:t>more common in women with uterine anomalies than in</a:t>
            </a:r>
          </a:p>
          <a:p>
            <a:r>
              <a:rPr lang="en-US" sz="1200" b="0" i="1" u="none" strike="noStrike" kern="1200" baseline="0" dirty="0" smtClean="0">
                <a:solidFill>
                  <a:schemeClr val="tx1"/>
                </a:solidFill>
                <a:latin typeface="+mn-lt"/>
                <a:ea typeface="+mn-ea"/>
                <a:cs typeface="+mn-cs"/>
              </a:rPr>
              <a:t>controls (22% </a:t>
            </a:r>
            <a:r>
              <a:rPr lang="en-US" sz="1200" b="0" i="0" u="none" strike="noStrike" kern="1200" baseline="0" dirty="0" smtClean="0">
                <a:solidFill>
                  <a:schemeClr val="tx1"/>
                </a:solidFill>
                <a:latin typeface="+mn-lt"/>
                <a:ea typeface="+mn-ea"/>
                <a:cs typeface="+mn-cs"/>
              </a:rPr>
              <a:t>vs </a:t>
            </a:r>
            <a:r>
              <a:rPr lang="en-US" sz="1200" b="0" i="1" u="none" strike="noStrike" kern="1200" baseline="0" dirty="0" smtClean="0">
                <a:solidFill>
                  <a:schemeClr val="tx1"/>
                </a:solidFill>
                <a:latin typeface="+mn-lt"/>
                <a:ea typeface="+mn-ea"/>
                <a:cs typeface="+mn-cs"/>
              </a:rPr>
              <a:t>14%, respectively; </a:t>
            </a:r>
            <a:r>
              <a:rPr lang="en-US" sz="1200" b="0" i="0" u="none" strike="noStrike" kern="1200" baseline="0" dirty="0" smtClean="0">
                <a:solidFill>
                  <a:schemeClr val="tx1"/>
                </a:solidFill>
                <a:latin typeface="+mn-lt"/>
                <a:ea typeface="+mn-ea"/>
                <a:cs typeface="+mn-cs"/>
              </a:rPr>
              <a:t>P = </a:t>
            </a:r>
            <a:r>
              <a:rPr lang="en-US" sz="1200" b="0" i="1" u="none" strike="noStrike" kern="1200" baseline="0" dirty="0" smtClean="0">
                <a:solidFill>
                  <a:schemeClr val="tx1"/>
                </a:solidFill>
                <a:latin typeface="+mn-lt"/>
                <a:ea typeface="+mn-ea"/>
                <a:cs typeface="+mn-cs"/>
              </a:rPr>
              <a:t>0.03). Subgroup</a:t>
            </a:r>
          </a:p>
          <a:p>
            <a:r>
              <a:rPr lang="en-US" sz="1200" b="0" i="1" u="none" strike="noStrike" kern="1200" baseline="0" dirty="0" smtClean="0">
                <a:solidFill>
                  <a:schemeClr val="tx1"/>
                </a:solidFill>
                <a:latin typeface="+mn-lt"/>
                <a:ea typeface="+mn-ea"/>
                <a:cs typeface="+mn-cs"/>
              </a:rPr>
              <a:t>analysis by type of anomaly showed no difference in the</a:t>
            </a:r>
          </a:p>
          <a:p>
            <a:r>
              <a:rPr lang="en-US" sz="1200" b="0" i="1" u="none" strike="noStrike" kern="1200" baseline="0" dirty="0" smtClean="0">
                <a:solidFill>
                  <a:schemeClr val="tx1"/>
                </a:solidFill>
                <a:latin typeface="+mn-lt"/>
                <a:ea typeface="+mn-ea"/>
                <a:cs typeface="+mn-cs"/>
              </a:rPr>
              <a:t>incidence of live birth and clinical pregnancy for women</a:t>
            </a:r>
          </a:p>
          <a:p>
            <a:r>
              <a:rPr lang="en-US" sz="1200" b="0" i="1" u="none" strike="noStrike" kern="1200" baseline="0" dirty="0" smtClean="0">
                <a:solidFill>
                  <a:schemeClr val="tx1"/>
                </a:solidFill>
                <a:latin typeface="+mn-lt"/>
                <a:ea typeface="+mn-ea"/>
                <a:cs typeface="+mn-cs"/>
              </a:rPr>
              <a:t>with an arcuate uterus, but indicated worse pregnancy</a:t>
            </a:r>
          </a:p>
          <a:p>
            <a:r>
              <a:rPr lang="en-US" sz="1200" b="0" i="1" u="none" strike="noStrike" kern="1200" baseline="0" dirty="0" smtClean="0">
                <a:solidFill>
                  <a:schemeClr val="tx1"/>
                </a:solidFill>
                <a:latin typeface="+mn-lt"/>
                <a:ea typeface="+mn-ea"/>
                <a:cs typeface="+mn-cs"/>
              </a:rPr>
              <a:t>outcome in women with other major anomalies (</a:t>
            </a:r>
            <a:r>
              <a:rPr lang="en-US" sz="1200" b="0" i="0" u="none" strike="noStrike" kern="1200" baseline="0" dirty="0" smtClean="0">
                <a:solidFill>
                  <a:schemeClr val="tx1"/>
                </a:solidFill>
                <a:latin typeface="+mn-lt"/>
                <a:ea typeface="+mn-ea"/>
                <a:cs typeface="+mn-cs"/>
              </a:rPr>
              <a:t>P =</a:t>
            </a:r>
          </a:p>
          <a:p>
            <a:r>
              <a:rPr lang="tr-TR" sz="1200" b="0" i="1" u="none" strike="noStrike" kern="1200" baseline="0" dirty="0" smtClean="0">
                <a:solidFill>
                  <a:schemeClr val="tx1"/>
                </a:solidFill>
                <a:latin typeface="+mn-lt"/>
                <a:ea typeface="+mn-ea"/>
                <a:cs typeface="+mn-cs"/>
              </a:rPr>
              <a:t>0.042 and 0.048, respectively).</a:t>
            </a:r>
          </a:p>
          <a:p>
            <a:r>
              <a:rPr lang="en-US" sz="1200" b="1" i="1" u="none" strike="noStrike" kern="1200" baseline="0" dirty="0" smtClean="0">
                <a:solidFill>
                  <a:schemeClr val="tx1"/>
                </a:solidFill>
                <a:latin typeface="+mn-lt"/>
                <a:ea typeface="+mn-ea"/>
                <a:cs typeface="+mn-cs"/>
              </a:rPr>
              <a:t>Conclusions </a:t>
            </a:r>
            <a:r>
              <a:rPr lang="en-US" sz="1200" b="0" i="1" u="none" strike="noStrike" kern="1200" baseline="0" dirty="0" smtClean="0">
                <a:solidFill>
                  <a:schemeClr val="tx1"/>
                </a:solidFill>
                <a:latin typeface="+mn-lt"/>
                <a:ea typeface="+mn-ea"/>
                <a:cs typeface="+mn-cs"/>
              </a:rPr>
              <a:t>Congenital uterine anomalies as a whole,</a:t>
            </a:r>
          </a:p>
          <a:p>
            <a:r>
              <a:rPr lang="en-US" sz="1200" b="0" i="1" u="none" strike="noStrike" kern="1200" baseline="0" dirty="0" smtClean="0">
                <a:solidFill>
                  <a:schemeClr val="tx1"/>
                </a:solidFill>
                <a:latin typeface="+mn-lt"/>
                <a:ea typeface="+mn-ea"/>
                <a:cs typeface="+mn-cs"/>
              </a:rPr>
              <a:t>when defined using the modified AFS classification,</a:t>
            </a:r>
          </a:p>
          <a:p>
            <a:r>
              <a:rPr lang="en-US" sz="1200" b="0" i="1" u="none" strike="noStrike" kern="1200" baseline="0" dirty="0" smtClean="0">
                <a:solidFill>
                  <a:schemeClr val="tx1"/>
                </a:solidFill>
                <a:latin typeface="+mn-lt"/>
                <a:ea typeface="+mn-ea"/>
                <a:cs typeface="+mn-cs"/>
              </a:rPr>
              <a:t>do not affect clinical pregnancy or live-birth rates</a:t>
            </a:r>
          </a:p>
          <a:p>
            <a:r>
              <a:rPr lang="en-US" sz="1200" b="0" i="1" u="none" strike="noStrike" kern="1200" baseline="0" dirty="0" smtClean="0">
                <a:solidFill>
                  <a:schemeClr val="tx1"/>
                </a:solidFill>
                <a:latin typeface="+mn-lt"/>
                <a:ea typeface="+mn-ea"/>
                <a:cs typeface="+mn-cs"/>
              </a:rPr>
              <a:t>in women following assisted reproduction, but do</a:t>
            </a:r>
          </a:p>
          <a:p>
            <a:r>
              <a:rPr lang="en-US" sz="1200" b="0" i="1" u="none" strike="noStrike" kern="1200" baseline="0" dirty="0" smtClean="0">
                <a:solidFill>
                  <a:schemeClr val="tx1"/>
                </a:solidFill>
                <a:latin typeface="+mn-lt"/>
                <a:ea typeface="+mn-ea"/>
                <a:cs typeface="+mn-cs"/>
              </a:rPr>
              <a:t>increase the incidence of preterm birth. The presence</a:t>
            </a:r>
          </a:p>
          <a:p>
            <a:r>
              <a:rPr lang="en-US" sz="1200" b="0" i="1" u="none" strike="noStrike" kern="1200" baseline="0" dirty="0" smtClean="0">
                <a:solidFill>
                  <a:schemeClr val="tx1"/>
                </a:solidFill>
                <a:latin typeface="+mn-lt"/>
                <a:ea typeface="+mn-ea"/>
                <a:cs typeface="+mn-cs"/>
              </a:rPr>
              <a:t>of uterine abnormalities more severe than arcuate uterus</a:t>
            </a:r>
          </a:p>
          <a:p>
            <a:r>
              <a:rPr lang="en-US" sz="1200" b="0" i="1" u="none" strike="noStrike" kern="1200" baseline="0" dirty="0" smtClean="0">
                <a:solidFill>
                  <a:schemeClr val="tx1"/>
                </a:solidFill>
                <a:latin typeface="+mn-lt"/>
                <a:ea typeface="+mn-ea"/>
                <a:cs typeface="+mn-cs"/>
              </a:rPr>
              <a:t>significantly worsens all pregnancy outcomes.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54</a:t>
            </a:fld>
            <a:endParaRPr lang="tr-TR"/>
          </a:p>
        </p:txBody>
      </p:sp>
    </p:spTree>
    <p:extLst>
      <p:ext uri="{BB962C8B-B14F-4D97-AF65-F5344CB8AC3E}">
        <p14:creationId xmlns:p14="http://schemas.microsoft.com/office/powerpoint/2010/main" val="37779141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i="0" u="none" strike="noStrike" kern="1200" cap="all" dirty="0" smtClean="0">
                <a:solidFill>
                  <a:schemeClr val="tx1"/>
                </a:solidFill>
                <a:effectLst/>
                <a:latin typeface="+mn-lt"/>
                <a:ea typeface="+mn-ea"/>
                <a:cs typeface="+mn-cs"/>
              </a:rPr>
              <a:t>OBJECTIVE: </a:t>
            </a:r>
          </a:p>
          <a:p>
            <a:r>
              <a:rPr lang="en-US" sz="1200" b="0" i="0" u="none" strike="noStrike" kern="1200" dirty="0" smtClean="0">
                <a:solidFill>
                  <a:schemeClr val="tx1"/>
                </a:solidFill>
                <a:effectLst/>
                <a:latin typeface="+mn-lt"/>
                <a:ea typeface="+mn-ea"/>
                <a:cs typeface="+mn-cs"/>
              </a:rPr>
              <a:t>To determine whether a prior live birth or an increase in number of miscarriages impacted the prevalence of congenital or acquired uterine anomalies in women with predominantly early recurrent miscarriage (RM).</a:t>
            </a:r>
          </a:p>
          <a:p>
            <a:r>
              <a:rPr lang="en-US" sz="1200" b="1" i="0" u="none" strike="noStrike" kern="1200" cap="all" dirty="0" smtClean="0">
                <a:solidFill>
                  <a:schemeClr val="tx1"/>
                </a:solidFill>
                <a:effectLst/>
                <a:latin typeface="+mn-lt"/>
                <a:ea typeface="+mn-ea"/>
                <a:cs typeface="+mn-cs"/>
              </a:rPr>
              <a:t>DESIGN: </a:t>
            </a:r>
          </a:p>
          <a:p>
            <a:r>
              <a:rPr lang="en-US" sz="1200" b="0" i="0" u="none" strike="noStrike" kern="1200" dirty="0" smtClean="0">
                <a:solidFill>
                  <a:schemeClr val="tx1"/>
                </a:solidFill>
                <a:effectLst/>
                <a:latin typeface="+mn-lt"/>
                <a:ea typeface="+mn-ea"/>
                <a:cs typeface="+mn-cs"/>
              </a:rPr>
              <a:t>Single-center, cross-sectional study.</a:t>
            </a:r>
          </a:p>
          <a:p>
            <a:r>
              <a:rPr lang="en-US" sz="1200" b="1" i="0" u="none" strike="noStrike" kern="1200" cap="all" dirty="0" smtClean="0">
                <a:solidFill>
                  <a:schemeClr val="tx1"/>
                </a:solidFill>
                <a:effectLst/>
                <a:latin typeface="+mn-lt"/>
                <a:ea typeface="+mn-ea"/>
                <a:cs typeface="+mn-cs"/>
              </a:rPr>
              <a:t>SETTING: </a:t>
            </a:r>
          </a:p>
          <a:p>
            <a:r>
              <a:rPr lang="en-US" sz="1200" b="0" i="0" u="none" strike="noStrike" kern="1200" dirty="0" smtClean="0">
                <a:solidFill>
                  <a:schemeClr val="tx1"/>
                </a:solidFill>
                <a:effectLst/>
                <a:latin typeface="+mn-lt"/>
                <a:ea typeface="+mn-ea"/>
                <a:cs typeface="+mn-cs"/>
              </a:rPr>
              <a:t>Patients with RM at a private practice.</a:t>
            </a:r>
          </a:p>
          <a:p>
            <a:r>
              <a:rPr lang="en-US" sz="1200" b="1" i="0" u="none" strike="noStrike" kern="1200" cap="all" dirty="0" smtClean="0">
                <a:solidFill>
                  <a:schemeClr val="tx1"/>
                </a:solidFill>
                <a:effectLst/>
                <a:latin typeface="+mn-lt"/>
                <a:ea typeface="+mn-ea"/>
                <a:cs typeface="+mn-cs"/>
              </a:rPr>
              <a:t>PATIENT(S): </a:t>
            </a:r>
          </a:p>
          <a:p>
            <a:r>
              <a:rPr lang="en-US" sz="1200" b="0" i="0" u="none" strike="noStrike" kern="1200" dirty="0" smtClean="0">
                <a:solidFill>
                  <a:schemeClr val="tx1"/>
                </a:solidFill>
                <a:effectLst/>
                <a:latin typeface="+mn-lt"/>
                <a:ea typeface="+mn-ea"/>
                <a:cs typeface="+mn-cs"/>
              </a:rPr>
              <a:t>Eight hundred seventy-five women who had two or more consecutive miscarriages.</a:t>
            </a:r>
          </a:p>
          <a:p>
            <a:r>
              <a:rPr lang="en-US" sz="1200" b="1" i="0" u="none" strike="noStrike" kern="1200" cap="all" dirty="0" smtClean="0">
                <a:solidFill>
                  <a:schemeClr val="tx1"/>
                </a:solidFill>
                <a:effectLst/>
                <a:latin typeface="+mn-lt"/>
                <a:ea typeface="+mn-ea"/>
                <a:cs typeface="+mn-cs"/>
              </a:rPr>
              <a:t>INTERVENTION(S): </a:t>
            </a:r>
          </a:p>
          <a:p>
            <a:r>
              <a:rPr lang="en-US" sz="1200" b="0" i="0" u="none" strike="noStrike" kern="1200" dirty="0" smtClean="0">
                <a:solidFill>
                  <a:schemeClr val="tx1"/>
                </a:solidFill>
                <a:effectLst/>
                <a:latin typeface="+mn-lt"/>
                <a:ea typeface="+mn-ea"/>
                <a:cs typeface="+mn-cs"/>
              </a:rPr>
              <a:t>None.</a:t>
            </a:r>
          </a:p>
          <a:p>
            <a:r>
              <a:rPr lang="en-US" sz="1200" b="1" i="0" u="none" strike="noStrike" kern="1200" cap="all" dirty="0" smtClean="0">
                <a:solidFill>
                  <a:schemeClr val="tx1"/>
                </a:solidFill>
                <a:effectLst/>
                <a:latin typeface="+mn-lt"/>
                <a:ea typeface="+mn-ea"/>
                <a:cs typeface="+mn-cs"/>
              </a:rPr>
              <a:t>MAIN OUTCOME MEASURE(S): </a:t>
            </a:r>
          </a:p>
          <a:p>
            <a:r>
              <a:rPr lang="en-US" sz="1200" b="0" i="0" u="none" strike="noStrike" kern="1200" dirty="0" smtClean="0">
                <a:solidFill>
                  <a:schemeClr val="tx1"/>
                </a:solidFill>
                <a:effectLst/>
                <a:latin typeface="+mn-lt"/>
                <a:ea typeface="+mn-ea"/>
                <a:cs typeface="+mn-cs"/>
              </a:rPr>
              <a:t>Frequencies of congenital uterine anomalies (</a:t>
            </a:r>
            <a:r>
              <a:rPr lang="en-US" sz="1200" b="0" i="0" u="none" strike="noStrike" kern="1200" dirty="0" err="1" smtClean="0">
                <a:solidFill>
                  <a:schemeClr val="tx1"/>
                </a:solidFill>
                <a:effectLst/>
                <a:latin typeface="+mn-lt"/>
                <a:ea typeface="+mn-ea"/>
                <a:cs typeface="+mn-cs"/>
              </a:rPr>
              <a:t>bicornuate</a:t>
            </a:r>
            <a:r>
              <a:rPr lang="en-US" sz="1200" b="0" i="0" u="none" strike="noStrike" kern="1200" dirty="0" smtClean="0">
                <a:solidFill>
                  <a:schemeClr val="tx1"/>
                </a:solidFill>
                <a:effectLst/>
                <a:latin typeface="+mn-lt"/>
                <a:ea typeface="+mn-ea"/>
                <a:cs typeface="+mn-cs"/>
              </a:rPr>
              <a:t>, </a:t>
            </a:r>
            <a:r>
              <a:rPr lang="en-US" sz="1200" b="0" i="0" u="none" strike="noStrike" kern="1200" dirty="0" err="1" smtClean="0">
                <a:solidFill>
                  <a:schemeClr val="tx1"/>
                </a:solidFill>
                <a:effectLst/>
                <a:latin typeface="+mn-lt"/>
                <a:ea typeface="+mn-ea"/>
                <a:cs typeface="+mn-cs"/>
              </a:rPr>
              <a:t>didelphic</a:t>
            </a:r>
            <a:r>
              <a:rPr lang="en-US" sz="1200" b="0" i="0" u="none" strike="noStrike" kern="1200" dirty="0" smtClean="0">
                <a:solidFill>
                  <a:schemeClr val="tx1"/>
                </a:solidFill>
                <a:effectLst/>
                <a:latin typeface="+mn-lt"/>
                <a:ea typeface="+mn-ea"/>
                <a:cs typeface="+mn-cs"/>
              </a:rPr>
              <a:t>, septate, t-shaped, and </a:t>
            </a:r>
            <a:r>
              <a:rPr lang="en-US" sz="1200" b="0" i="0" u="none" strike="noStrike" kern="1200" dirty="0" err="1" smtClean="0">
                <a:solidFill>
                  <a:schemeClr val="tx1"/>
                </a:solidFill>
                <a:effectLst/>
                <a:latin typeface="+mn-lt"/>
                <a:ea typeface="+mn-ea"/>
                <a:cs typeface="+mn-cs"/>
              </a:rPr>
              <a:t>unicornuate</a:t>
            </a:r>
            <a:r>
              <a:rPr lang="en-US" sz="1200" b="0" i="0" u="none" strike="noStrike" kern="1200" dirty="0" smtClean="0">
                <a:solidFill>
                  <a:schemeClr val="tx1"/>
                </a:solidFill>
                <a:effectLst/>
                <a:latin typeface="+mn-lt"/>
                <a:ea typeface="+mn-ea"/>
                <a:cs typeface="+mn-cs"/>
              </a:rPr>
              <a:t> uteri) and acquired uterine anomalies (fibroids, polyps, and adhesions).</a:t>
            </a:r>
          </a:p>
          <a:p>
            <a:r>
              <a:rPr lang="en-US" sz="1200" b="1" i="0" u="none" strike="noStrike" kern="1200" cap="all" dirty="0" smtClean="0">
                <a:solidFill>
                  <a:schemeClr val="tx1"/>
                </a:solidFill>
                <a:effectLst/>
                <a:latin typeface="+mn-lt"/>
                <a:ea typeface="+mn-ea"/>
                <a:cs typeface="+mn-cs"/>
              </a:rPr>
              <a:t>RESULT(S): </a:t>
            </a:r>
          </a:p>
          <a:p>
            <a:r>
              <a:rPr lang="en-US" sz="1200" b="0" i="0" u="none" strike="noStrike" kern="1200" dirty="0" smtClean="0">
                <a:solidFill>
                  <a:schemeClr val="tx1"/>
                </a:solidFill>
                <a:effectLst/>
                <a:latin typeface="+mn-lt"/>
                <a:ea typeface="+mn-ea"/>
                <a:cs typeface="+mn-cs"/>
              </a:rPr>
              <a:t>A uterine anomaly was identified in 169 (19.3%) of the patients. Patients with primary RM were more likely to have congenital anomalies than patients with secondary RM, particularly septa. The occurrence of a prior live birth, however, did not influence the frequency of acquired uterine anomalies, which were detected in equal frequencies in patients with three or more miscarriages when compared with patients with only two miscarriages.</a:t>
            </a:r>
          </a:p>
          <a:p>
            <a:r>
              <a:rPr lang="en-US" sz="1200" b="1" i="0" u="none" strike="noStrike" kern="1200" cap="all" dirty="0" smtClean="0">
                <a:solidFill>
                  <a:schemeClr val="tx1"/>
                </a:solidFill>
                <a:effectLst/>
                <a:latin typeface="+mn-lt"/>
                <a:ea typeface="+mn-ea"/>
                <a:cs typeface="+mn-cs"/>
              </a:rPr>
              <a:t>CONCLUSION(S): </a:t>
            </a:r>
          </a:p>
          <a:p>
            <a:r>
              <a:rPr lang="en-US" sz="1200" b="0" i="0" u="none" strike="noStrike" kern="1200" dirty="0" smtClean="0">
                <a:solidFill>
                  <a:schemeClr val="tx1"/>
                </a:solidFill>
                <a:effectLst/>
                <a:latin typeface="+mn-lt"/>
                <a:ea typeface="+mn-ea"/>
                <a:cs typeface="+mn-cs"/>
              </a:rPr>
              <a:t>Although RM patients with a prior viable birth are less likely to have a uterine anomaly than those who have never given birth, our results support a recommendation for diagnostic imaging of the uterus after two losses in women with secondary RM as well as for those with primary RM.</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55</a:t>
            </a:fld>
            <a:endParaRPr lang="tr-TR"/>
          </a:p>
        </p:txBody>
      </p:sp>
    </p:spTree>
    <p:extLst>
      <p:ext uri="{BB962C8B-B14F-4D97-AF65-F5344CB8AC3E}">
        <p14:creationId xmlns:p14="http://schemas.microsoft.com/office/powerpoint/2010/main" val="752267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calculated overall pregnancy rate was</a:t>
            </a:r>
          </a:p>
          <a:p>
            <a:r>
              <a:rPr lang="en-US" sz="1200" b="0" i="0" u="none" strike="noStrike" kern="1200" baseline="0" dirty="0" smtClean="0">
                <a:solidFill>
                  <a:schemeClr val="tx1"/>
                </a:solidFill>
                <a:latin typeface="+mn-lt"/>
                <a:ea typeface="+mn-ea"/>
                <a:cs typeface="+mn-cs"/>
              </a:rPr>
              <a:t>67.8% (95% confidence interval [CI], 62.5–72.8), and live</a:t>
            </a:r>
          </a:p>
          <a:p>
            <a:r>
              <a:rPr lang="en-US" sz="1200" b="0" i="0" u="none" strike="noStrike" kern="1200" baseline="0" dirty="0" smtClean="0">
                <a:solidFill>
                  <a:schemeClr val="tx1"/>
                </a:solidFill>
                <a:latin typeface="+mn-lt"/>
                <a:ea typeface="+mn-ea"/>
                <a:cs typeface="+mn-cs"/>
              </a:rPr>
              <a:t>birth rate was 53.5% (95% CI, 47.8</a:t>
            </a:r>
            <a:endParaRPr lang="tr-TR"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pregnancy rate of 63.5%</a:t>
            </a:r>
          </a:p>
          <a:p>
            <a:r>
              <a:rPr lang="en-US" sz="1200" b="0" i="0" u="none" strike="noStrike" kern="1200" baseline="0" dirty="0" smtClean="0">
                <a:solidFill>
                  <a:schemeClr val="tx1"/>
                </a:solidFill>
                <a:latin typeface="+mn-lt"/>
                <a:ea typeface="+mn-ea"/>
                <a:cs typeface="+mn-cs"/>
              </a:rPr>
              <a:t>(95% CI, 56.6–69.9) and live-birth rate of 50.2% (95% CI,</a:t>
            </a:r>
          </a:p>
          <a:p>
            <a:r>
              <a:rPr lang="tr-TR" sz="1200" b="0" i="0" u="none" strike="noStrike" kern="1200" baseline="0" dirty="0" smtClean="0">
                <a:solidFill>
                  <a:schemeClr val="tx1"/>
                </a:solidFill>
                <a:latin typeface="+mn-lt"/>
                <a:ea typeface="+mn-ea"/>
                <a:cs typeface="+mn-cs"/>
              </a:rPr>
              <a:t>43.4–57.1)</a:t>
            </a:r>
            <a:r>
              <a:rPr lang="en-US" sz="1200" b="0" i="0" u="none" strike="noStrike" kern="1200" baseline="0" dirty="0" smtClean="0">
                <a:solidFill>
                  <a:schemeClr val="tx1"/>
                </a:solidFill>
                <a:latin typeface="+mn-lt"/>
                <a:ea typeface="+mn-ea"/>
                <a:cs typeface="+mn-cs"/>
              </a:rPr>
              <a:t>–59.1)</a:t>
            </a:r>
            <a:endParaRPr lang="en-US" dirty="0"/>
          </a:p>
        </p:txBody>
      </p:sp>
      <p:sp>
        <p:nvSpPr>
          <p:cNvPr id="4" name="Slide Number Placeholder 3"/>
          <p:cNvSpPr>
            <a:spLocks noGrp="1"/>
          </p:cNvSpPr>
          <p:nvPr>
            <p:ph type="sldNum" sz="quarter" idx="10"/>
          </p:nvPr>
        </p:nvSpPr>
        <p:spPr/>
        <p:txBody>
          <a:bodyPr/>
          <a:lstStyle/>
          <a:p>
            <a:fld id="{7D4BEDD2-154B-034A-B59F-DBCA4CEC0DFA}" type="slidenum">
              <a:rPr lang="en-US" smtClean="0"/>
              <a:t>56</a:t>
            </a:fld>
            <a:endParaRPr lang="en-US"/>
          </a:p>
        </p:txBody>
      </p:sp>
    </p:spTree>
    <p:extLst>
      <p:ext uri="{BB962C8B-B14F-4D97-AF65-F5344CB8AC3E}">
        <p14:creationId xmlns:p14="http://schemas.microsoft.com/office/powerpoint/2010/main" val="7653267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smtClean="0"/>
              <a:t>Altough some authors suggest not to resect</a:t>
            </a:r>
            <a:r>
              <a:rPr lang="tr-TR" baseline="0" dirty="0" smtClean="0"/>
              <a:t> the cervical septum due to bleeding or cervical incompetance, at present, conserving the </a:t>
            </a:r>
            <a:r>
              <a:rPr lang="tr-TR" i="1" dirty="0" smtClean="0"/>
              <a:t>cervical aspect of a complete septum appears to confer no specific benefit, Also</a:t>
            </a:r>
            <a:r>
              <a:rPr lang="tr-TR" i="1" baseline="0" dirty="0" smtClean="0"/>
              <a:t> complicates the surgery and impeding subsequent vaginal delivery.</a:t>
            </a:r>
            <a:endParaRPr lang="tr-TR" dirty="0"/>
          </a:p>
        </p:txBody>
      </p:sp>
      <p:sp>
        <p:nvSpPr>
          <p:cNvPr id="4" name="Slide Number Placeholder 3"/>
          <p:cNvSpPr>
            <a:spLocks noGrp="1"/>
          </p:cNvSpPr>
          <p:nvPr>
            <p:ph type="sldNum" sz="quarter" idx="10"/>
          </p:nvPr>
        </p:nvSpPr>
        <p:spPr/>
        <p:txBody>
          <a:bodyPr/>
          <a:lstStyle/>
          <a:p>
            <a:pPr>
              <a:defRPr/>
            </a:pPr>
            <a:fld id="{1C991143-5479-41EE-BDB5-54DD7F8C91B3}" type="slidenum">
              <a:rPr lang="tr-TR" smtClean="0"/>
              <a:pPr>
                <a:defRPr/>
              </a:pPr>
              <a:t>58</a:t>
            </a:fld>
            <a:endParaRPr lang="tr-TR"/>
          </a:p>
        </p:txBody>
      </p:sp>
    </p:spTree>
    <p:extLst>
      <p:ext uri="{BB962C8B-B14F-4D97-AF65-F5344CB8AC3E}">
        <p14:creationId xmlns:p14="http://schemas.microsoft.com/office/powerpoint/2010/main" val="42710363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62</a:t>
            </a:fld>
            <a:endParaRPr lang="tr-TR"/>
          </a:p>
        </p:txBody>
      </p:sp>
    </p:spTree>
    <p:extLst>
      <p:ext uri="{BB962C8B-B14F-4D97-AF65-F5344CB8AC3E}">
        <p14:creationId xmlns:p14="http://schemas.microsoft.com/office/powerpoint/2010/main" val="30019786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ayt Görüntüsü Yer Tutucusu 1"/>
          <p:cNvSpPr>
            <a:spLocks noGrp="1" noRot="1" noChangeAspect="1" noTextEdit="1"/>
          </p:cNvSpPr>
          <p:nvPr>
            <p:ph type="sldImg"/>
          </p:nvPr>
        </p:nvSpPr>
        <p:spPr>
          <a:ln/>
        </p:spPr>
      </p:sp>
      <p:sp>
        <p:nvSpPr>
          <p:cNvPr id="182275" name="Not Yer Tutucusu 2"/>
          <p:cNvSpPr>
            <a:spLocks noGrp="1"/>
          </p:cNvSpPr>
          <p:nvPr>
            <p:ph type="body" idx="1"/>
          </p:nvPr>
        </p:nvSpPr>
        <p:spPr>
          <a:noFill/>
        </p:spPr>
        <p:txBody>
          <a:bodyPr/>
          <a:lstStyle/>
          <a:p>
            <a:r>
              <a:rPr lang="tr-TR" altLang="tr-TR" sz="2400" smtClean="0"/>
              <a:t>3-D SIS uterine fundustan sağ yan duvara uzanan intrauterine adhezyon</a:t>
            </a:r>
          </a:p>
        </p:txBody>
      </p:sp>
      <p:sp>
        <p:nvSpPr>
          <p:cNvPr id="181252" name="Slayt Numarası Yer Tutucusu 3"/>
          <p:cNvSpPr>
            <a:spLocks noGrp="1"/>
          </p:cNvSpPr>
          <p:nvPr>
            <p:ph type="sldNum" sz="quarter" idx="5"/>
          </p:nvPr>
        </p:nvSpPr>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defRPr/>
            </a:pPr>
            <a:fld id="{06CF0AB6-AE94-4F40-B562-2F4AEE5ECFA7}" type="slidenum">
              <a:rPr lang="tr-TR" altLang="tr-TR" smtClean="0"/>
              <a:pPr eaLnBrk="1" hangingPunct="1">
                <a:spcBef>
                  <a:spcPct val="0"/>
                </a:spcBef>
                <a:defRPr/>
              </a:pPr>
              <a:t>64</a:t>
            </a:fld>
            <a:endParaRPr lang="tr-TR" altLang="tr-TR"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smtClean="0"/>
              <a:t>ESGE </a:t>
            </a:r>
            <a:r>
              <a:rPr lang="en-US" sz="2000" dirty="0" err="1" smtClean="0"/>
              <a:t>klassifikasyonunda</a:t>
            </a:r>
            <a:r>
              <a:rPr lang="en-US" sz="2000" baseline="0" dirty="0" smtClean="0"/>
              <a:t> (</a:t>
            </a:r>
            <a:r>
              <a:rPr lang="en-US" sz="2000" baseline="0" dirty="0" err="1" smtClean="0"/>
              <a:t>Wansteker</a:t>
            </a:r>
            <a:r>
              <a:rPr lang="en-US" sz="2000" baseline="0" dirty="0" smtClean="0"/>
              <a:t> 1993)</a:t>
            </a:r>
          </a:p>
          <a:p>
            <a:r>
              <a:rPr lang="en-US" sz="2000" baseline="0" dirty="0" smtClean="0"/>
              <a:t>Level 0 </a:t>
            </a:r>
            <a:r>
              <a:rPr lang="en-US" sz="2000" baseline="0" dirty="0" err="1" smtClean="0"/>
              <a:t>tamamen</a:t>
            </a:r>
            <a:r>
              <a:rPr lang="en-US" sz="2000" baseline="0" dirty="0" smtClean="0"/>
              <a:t> </a:t>
            </a:r>
            <a:r>
              <a:rPr lang="en-US" sz="2000" baseline="0" dirty="0" err="1" smtClean="0"/>
              <a:t>submüköz</a:t>
            </a:r>
            <a:endParaRPr lang="en-US" sz="2000" baseline="0" dirty="0" smtClean="0"/>
          </a:p>
          <a:p>
            <a:r>
              <a:rPr lang="en-US" sz="2000" baseline="0" dirty="0" smtClean="0"/>
              <a:t>Level 1 &gt;% 50 </a:t>
            </a:r>
            <a:r>
              <a:rPr lang="en-US" sz="2000" baseline="0" dirty="0" err="1" smtClean="0"/>
              <a:t>intrakaviter</a:t>
            </a:r>
            <a:r>
              <a:rPr lang="en-US" sz="2000" baseline="0" dirty="0" smtClean="0"/>
              <a:t> </a:t>
            </a:r>
          </a:p>
          <a:p>
            <a:r>
              <a:rPr lang="en-US" sz="2000" baseline="0" dirty="0" smtClean="0"/>
              <a:t>Level 2 &gt;%50 intramural </a:t>
            </a:r>
          </a:p>
          <a:p>
            <a:endParaRPr lang="en-US" sz="2000" dirty="0"/>
          </a:p>
        </p:txBody>
      </p:sp>
      <p:sp>
        <p:nvSpPr>
          <p:cNvPr id="4" name="Slide Number Placeholder 3"/>
          <p:cNvSpPr>
            <a:spLocks noGrp="1"/>
          </p:cNvSpPr>
          <p:nvPr>
            <p:ph type="sldNum" sz="quarter" idx="10"/>
          </p:nvPr>
        </p:nvSpPr>
        <p:spPr/>
        <p:txBody>
          <a:bodyPr/>
          <a:lstStyle/>
          <a:p>
            <a:fld id="{10F42B7E-88F8-784D-885A-D855798920C9}" type="slidenum">
              <a:rPr lang="en-US" smtClean="0"/>
              <a:t>69</a:t>
            </a:fld>
            <a:endParaRPr lang="en-US"/>
          </a:p>
        </p:txBody>
      </p:sp>
    </p:spTree>
    <p:extLst>
      <p:ext uri="{BB962C8B-B14F-4D97-AF65-F5344CB8AC3E}">
        <p14:creationId xmlns:p14="http://schemas.microsoft.com/office/powerpoint/2010/main" val="1357236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Operative hysteroscopy is a safe procedure resulting in complication in 0.95-3% of cases. [74, 75,</a:t>
            </a:r>
          </a:p>
          <a:p>
            <a:r>
              <a:rPr lang="en-US" sz="1200" b="0" i="0" u="none" strike="noStrike" kern="1200" baseline="0" dirty="0" smtClean="0">
                <a:solidFill>
                  <a:schemeClr val="tx1"/>
                </a:solidFill>
                <a:latin typeface="+mn-lt"/>
                <a:ea typeface="+mn-ea"/>
                <a:cs typeface="+mn-cs"/>
              </a:rPr>
              <a:t>76] The most frequently observed complications include hemorrhage (2.4%), uterine perforation</a:t>
            </a:r>
          </a:p>
          <a:p>
            <a:r>
              <a:rPr lang="en-US" sz="1200" b="0" i="0" u="none" strike="noStrike" kern="1200" baseline="0" dirty="0" smtClean="0">
                <a:solidFill>
                  <a:schemeClr val="tx1"/>
                </a:solidFill>
                <a:latin typeface="+mn-lt"/>
                <a:ea typeface="+mn-ea"/>
                <a:cs typeface="+mn-cs"/>
              </a:rPr>
              <a:t>(1.5%), and cervical laceration (1-11%) [77] ; another rare complication is excessive fluid absorption</a:t>
            </a:r>
          </a:p>
          <a:p>
            <a:r>
              <a:rPr lang="en-US" sz="1200" b="0" i="0" u="none" strike="noStrike" kern="1200" baseline="0" dirty="0" smtClean="0">
                <a:solidFill>
                  <a:schemeClr val="tx1"/>
                </a:solidFill>
                <a:latin typeface="+mn-lt"/>
                <a:ea typeface="+mn-ea"/>
                <a:cs typeface="+mn-cs"/>
              </a:rPr>
              <a:t>with or without resultant hyponatremia. [74, 75</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a:t>
            </a:fld>
            <a:endParaRPr lang="tr-TR"/>
          </a:p>
        </p:txBody>
      </p:sp>
    </p:spTree>
    <p:extLst>
      <p:ext uri="{BB962C8B-B14F-4D97-AF65-F5344CB8AC3E}">
        <p14:creationId xmlns:p14="http://schemas.microsoft.com/office/powerpoint/2010/main" val="3983245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2000" b="1">
                <a:solidFill>
                  <a:schemeClr val="tx1"/>
                </a:solidFill>
                <a:latin typeface="Times New Roman" pitchFamily="18" charset="0"/>
                <a:cs typeface="Arial" pitchFamily="34" charset="0"/>
              </a:defRPr>
            </a:lvl1pPr>
            <a:lvl2pPr marL="742950" indent="-285750" eaLnBrk="0" hangingPunct="0">
              <a:tabLst>
                <a:tab pos="723900" algn="l"/>
                <a:tab pos="1447800" algn="l"/>
                <a:tab pos="2171700" algn="l"/>
                <a:tab pos="2895600" algn="l"/>
              </a:tabLst>
              <a:defRPr sz="2000" b="1">
                <a:solidFill>
                  <a:schemeClr val="tx1"/>
                </a:solidFill>
                <a:latin typeface="Times New Roman" pitchFamily="18" charset="0"/>
                <a:cs typeface="Arial" pitchFamily="34" charset="0"/>
              </a:defRPr>
            </a:lvl2pPr>
            <a:lvl3pPr marL="1143000" indent="-228600" eaLnBrk="0" hangingPunct="0">
              <a:tabLst>
                <a:tab pos="723900" algn="l"/>
                <a:tab pos="1447800" algn="l"/>
                <a:tab pos="2171700" algn="l"/>
                <a:tab pos="2895600" algn="l"/>
              </a:tabLst>
              <a:defRPr sz="2000" b="1">
                <a:solidFill>
                  <a:schemeClr val="tx1"/>
                </a:solidFill>
                <a:latin typeface="Times New Roman" pitchFamily="18" charset="0"/>
                <a:cs typeface="Arial" pitchFamily="34" charset="0"/>
              </a:defRPr>
            </a:lvl3pPr>
            <a:lvl4pPr marL="1600200" indent="-228600" eaLnBrk="0" hangingPunct="0">
              <a:tabLst>
                <a:tab pos="723900" algn="l"/>
                <a:tab pos="1447800" algn="l"/>
                <a:tab pos="2171700" algn="l"/>
                <a:tab pos="2895600" algn="l"/>
              </a:tabLst>
              <a:defRPr sz="2000" b="1">
                <a:solidFill>
                  <a:schemeClr val="tx1"/>
                </a:solidFill>
                <a:latin typeface="Times New Roman" pitchFamily="18" charset="0"/>
                <a:cs typeface="Arial" pitchFamily="34" charset="0"/>
              </a:defRPr>
            </a:lvl4pPr>
            <a:lvl5pPr marL="2057400" indent="-228600" eaLnBrk="0" hangingPunct="0">
              <a:tabLst>
                <a:tab pos="723900" algn="l"/>
                <a:tab pos="1447800" algn="l"/>
                <a:tab pos="2171700" algn="l"/>
                <a:tab pos="2895600" algn="l"/>
              </a:tabLst>
              <a:defRPr sz="2000" b="1">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sz="2000" b="1">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sz="2000" b="1">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sz="2000" b="1">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sz="2000" b="1">
                <a:solidFill>
                  <a:schemeClr val="tx1"/>
                </a:solidFill>
                <a:latin typeface="Times New Roman" pitchFamily="18" charset="0"/>
                <a:cs typeface="Arial" pitchFamily="34" charset="0"/>
              </a:defRPr>
            </a:lvl9pPr>
          </a:lstStyle>
          <a:p>
            <a:pPr eaLnBrk="1" hangingPunct="1"/>
            <a:fld id="{12152B98-ACBD-4C8C-BD0B-FA408C75CBB8}" type="slidenum">
              <a:rPr lang="tr-TR" altLang="tr-TR" sz="1200" b="0" smtClean="0">
                <a:solidFill>
                  <a:srgbClr val="000000"/>
                </a:solidFill>
                <a:latin typeface="Arial" pitchFamily="34" charset="0"/>
              </a:rPr>
              <a:pPr eaLnBrk="1" hangingPunct="1"/>
              <a:t>11</a:t>
            </a:fld>
            <a:endParaRPr lang="tr-TR" altLang="tr-TR" sz="1200" b="0" smtClean="0">
              <a:solidFill>
                <a:srgbClr val="000000"/>
              </a:solidFill>
              <a:latin typeface="Arial" pitchFamily="34" charset="0"/>
            </a:endParaRPr>
          </a:p>
        </p:txBody>
      </p:sp>
      <p:sp>
        <p:nvSpPr>
          <p:cNvPr id="78851" name="Rectangle 1"/>
          <p:cNvSpPr>
            <a:spLocks noGrp="1" noRot="1" noChangeAspect="1" noChangeArrowheads="1" noTextEdit="1"/>
          </p:cNvSpPr>
          <p:nvPr>
            <p:ph type="sldImg"/>
          </p:nvPr>
        </p:nvSpPr>
        <p:spPr>
          <a:solidFill>
            <a:srgbClr val="FFFFFF"/>
          </a:solidFill>
          <a:ln/>
        </p:spPr>
      </p:sp>
      <p:sp>
        <p:nvSpPr>
          <p:cNvPr id="78852"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ltLang="tr-TR" dirty="0" smtClean="0">
                <a:latin typeface="Arial" pitchFamily="34" charset="0"/>
                <a:cs typeface="Lucida Sans Unicode" pitchFamily="34" charset="0"/>
              </a:rPr>
              <a:t>The classification of ASRM for mullerian anomalies is presented here. In the remaining</a:t>
            </a:r>
          </a:p>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ltLang="tr-TR" dirty="0" smtClean="0"/>
              <a:t>Sınıf I (Hipoplazi / agenezi)</a:t>
            </a:r>
          </a:p>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ltLang="tr-TR" dirty="0" smtClean="0"/>
              <a:t>Sınıf II (Unikornu uterus)</a:t>
            </a:r>
          </a:p>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ltLang="tr-TR" dirty="0" smtClean="0"/>
              <a:t>Sınıf III (Uterus didelfis)</a:t>
            </a:r>
          </a:p>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ltLang="tr-TR" dirty="0" smtClean="0"/>
              <a:t>Sınıf IV (Bikornu uterus)</a:t>
            </a:r>
          </a:p>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ltLang="tr-TR" dirty="0" smtClean="0"/>
              <a:t>Sınıf V (Septat uterus)</a:t>
            </a:r>
          </a:p>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ltLang="tr-TR" dirty="0" smtClean="0"/>
              <a:t>Sınıf VI (Arkuat uterus)</a:t>
            </a:r>
          </a:p>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ltLang="tr-TR" dirty="0" smtClean="0"/>
              <a:t>Sınıf VII (DES-ile ilgili)</a:t>
            </a:r>
          </a:p>
          <a:p>
            <a:pPr>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ltLang="tr-TR" dirty="0" smtClean="0">
                <a:latin typeface="Arial" pitchFamily="34" charset="0"/>
                <a:cs typeface="Lucida Sans Unicode" pitchFamily="34" charset="0"/>
              </a:rPr>
              <a:t> time I will try to explain the reproductive outcome in all uterine anomalies in order.  </a:t>
            </a:r>
          </a:p>
        </p:txBody>
      </p:sp>
      <p:sp>
        <p:nvSpPr>
          <p:cNvPr id="7885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9pPr>
          </a:lstStyle>
          <a:p>
            <a:pPr algn="r" eaLnBrk="1" hangingPunct="1"/>
            <a:fld id="{EB196170-0C11-4E17-B0E7-F3A7A5DE98BD}" type="slidenum">
              <a:rPr lang="tr-TR" altLang="tr-TR" sz="1200">
                <a:solidFill>
                  <a:srgbClr val="000000"/>
                </a:solidFill>
                <a:latin typeface="Arial" pitchFamily="34" charset="0"/>
              </a:rPr>
              <a:pPr algn="r" eaLnBrk="1" hangingPunct="1"/>
              <a:t>11</a:t>
            </a:fld>
            <a:endParaRPr lang="tr-TR" altLang="tr-TR" sz="1200">
              <a:solidFill>
                <a:srgbClr val="000000"/>
              </a:solidFill>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ayt Görüntüsü Yer Tutucusu 1"/>
          <p:cNvSpPr>
            <a:spLocks noGrp="1" noRot="1" noChangeAspect="1" noTextEdit="1"/>
          </p:cNvSpPr>
          <p:nvPr>
            <p:ph type="sldImg"/>
          </p:nvPr>
        </p:nvSpPr>
        <p:spPr>
          <a:ln/>
        </p:spPr>
      </p:sp>
      <p:sp>
        <p:nvSpPr>
          <p:cNvPr id="178179" name="Not Yer Tutucusu 2"/>
          <p:cNvSpPr>
            <a:spLocks noGrp="1"/>
          </p:cNvSpPr>
          <p:nvPr>
            <p:ph type="body" idx="1"/>
          </p:nvPr>
        </p:nvSpPr>
        <p:spPr>
          <a:noFill/>
        </p:spPr>
        <p:txBody>
          <a:bodyPr/>
          <a:lstStyle/>
          <a:p>
            <a:pPr marL="228600" indent="-228600">
              <a:buFontTx/>
              <a:buAutoNum type="alphaUcParenR"/>
            </a:pPr>
            <a:r>
              <a:rPr lang="tr-TR" altLang="tr-TR" sz="2000" smtClean="0"/>
              <a:t>Sol üstte Bicornuat uterus. Her iki cornun arasından gecen plan ile orta hat arasındaki mesafenin 1cmden daha uzun olduğuna dikkat ediniz</a:t>
            </a:r>
          </a:p>
          <a:p>
            <a:pPr marL="228600" indent="-228600">
              <a:buFontTx/>
              <a:buAutoNum type="alphaUcParenR"/>
            </a:pPr>
            <a:r>
              <a:rPr lang="tr-TR" altLang="tr-TR" sz="2000" smtClean="0"/>
              <a:t>Sağ üstte Septat Uterus. Normal uterin fundal yüzey fakat servikse kadar uzana septum</a:t>
            </a:r>
          </a:p>
          <a:p>
            <a:pPr marL="228600" indent="-228600">
              <a:buFontTx/>
              <a:buAutoNum type="alphaUcParenR"/>
            </a:pPr>
            <a:r>
              <a:rPr lang="tr-TR" altLang="tr-TR" sz="2000" smtClean="0"/>
              <a:t>Sol altta Arkuat uterus. Açı 90 dereceden fazla. Uterin dış kontur normal yapıda.</a:t>
            </a:r>
          </a:p>
          <a:p>
            <a:pPr marL="228600" indent="-228600">
              <a:buFontTx/>
              <a:buAutoNum type="alphaUcParenR"/>
            </a:pPr>
            <a:r>
              <a:rPr lang="tr-TR" altLang="tr-TR" sz="2000" smtClean="0"/>
              <a:t>Sağ altta Subseptat uterus. Açı 90 dereceden az. Septum servikse kadar uzanım göstermiyor. Uterin dış kontur normal yapıda.</a:t>
            </a:r>
          </a:p>
        </p:txBody>
      </p:sp>
      <p:sp>
        <p:nvSpPr>
          <p:cNvPr id="177156" name="Slayt Numarası Yer Tutucusu 3"/>
          <p:cNvSpPr>
            <a:spLocks noGrp="1"/>
          </p:cNvSpPr>
          <p:nvPr>
            <p:ph type="sldNum" sz="quarter" idx="5"/>
          </p:nvPr>
        </p:nvSpPr>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defRPr/>
            </a:pPr>
            <a:fld id="{D9751FC9-56C6-4B70-B9A6-D4A43F6490CB}" type="slidenum">
              <a:rPr lang="tr-TR" altLang="tr-TR" smtClean="0"/>
              <a:pPr eaLnBrk="1" hangingPunct="1">
                <a:spcBef>
                  <a:spcPct val="0"/>
                </a:spcBef>
                <a:defRPr/>
              </a:pPr>
              <a:t>12</a:t>
            </a:fld>
            <a:endParaRPr lang="tr-TR" altLang="tr-T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STUDY QUESTION: What would be a potential impact of implementing the new ESHRE/European Society of </a:t>
            </a:r>
            <a:r>
              <a:rPr lang="en-US" dirty="0" err="1" smtClean="0"/>
              <a:t>Gynaecological</a:t>
            </a:r>
            <a:r>
              <a:rPr lang="en-US" dirty="0" smtClean="0"/>
              <a:t> Endoscopy (ESGE) female genital anomalies classiﬁcation system on the management of women with previous diagnosis of arcuate uteri based on the </a:t>
            </a:r>
            <a:r>
              <a:rPr lang="en-US" dirty="0" err="1" smtClean="0"/>
              <a:t>modiﬁedAmerican</a:t>
            </a:r>
            <a:r>
              <a:rPr lang="en-US" dirty="0" smtClean="0"/>
              <a:t> Society </a:t>
            </a:r>
            <a:r>
              <a:rPr lang="en-US" dirty="0" err="1" smtClean="0"/>
              <a:t>forReproductive</a:t>
            </a:r>
            <a:r>
              <a:rPr lang="en-US" dirty="0" smtClean="0"/>
              <a:t> Medicine(ASRM) criteria? SUMMARY ANSWER: A signiﬁcant number of women with previous diagnosis of arcuate uteri are reclassiﬁed as having partial septate uteri according to the </a:t>
            </a:r>
            <a:r>
              <a:rPr lang="en-US" dirty="0" err="1" smtClean="0"/>
              <a:t>newESHRE</a:t>
            </a:r>
            <a:r>
              <a:rPr lang="en-US" dirty="0" smtClean="0"/>
              <a:t>/ESGE classiﬁcation system which may increase the number of remedial </a:t>
            </a:r>
            <a:r>
              <a:rPr lang="en-US" dirty="0" err="1" smtClean="0"/>
              <a:t>surgicalprocedures</a:t>
            </a:r>
            <a:r>
              <a:rPr lang="en-US" dirty="0" smtClean="0"/>
              <a:t>. WHAT IS KNOWN ALREADY: The ESHRE/ESGE classiﬁcation system has deﬁned measurement techniques, reference points and speciﬁc cut-offs to facilitate the differentiation between normal and septate uteri. These criteria have been arbitrarily deﬁned and they rely on the measurement of uterine wall thickness </a:t>
            </a:r>
            <a:r>
              <a:rPr lang="en-US" dirty="0" err="1" smtClean="0"/>
              <a:t>anddepth</a:t>
            </a:r>
            <a:r>
              <a:rPr lang="en-US" dirty="0" smtClean="0"/>
              <a:t> of distortion of uterine fundus. STUDY DESIGN, SIZE, DURATION: This was a retrospective cohort study. We searched our ultrasound clinic database from January 2011 to December 2014 to identify all women diagnosed with arcuate uterus on three-dimensional ultrasound according to the modiﬁed ASRM criteria. PARTICIPANTS/MATERIALS, SETTING, METHODS: For each woman, the ultrasound images were stored in our clinical database and they were re-examined according to ESHRE/ESGE speciﬁcations. The presence and location of all acquired uterine anomalies, such as ﬁbroids or </a:t>
            </a:r>
            <a:r>
              <a:rPr lang="en-US" dirty="0" err="1" smtClean="0"/>
              <a:t>adenomyosis</a:t>
            </a:r>
            <a:r>
              <a:rPr lang="en-US" dirty="0" smtClean="0"/>
              <a:t> was noted. We applied the two diagnostic approaches as speciﬁed by the ESHRE/ESGE classiﬁcation: the main option (MO) and the alternative option (AO). We used the Kappa statistic to quantify the agreement between the two approaches. We also compared the number of previous miscarriages in women with normal and partial septate uteri according to the ESHRE/ESGE classiﬁcation. Non-parametric Mann–Whitney and </a:t>
            </a:r>
            <a:r>
              <a:rPr lang="en-US" dirty="0" err="1" smtClean="0"/>
              <a:t>Kruskal</a:t>
            </a:r>
            <a:r>
              <a:rPr lang="en-US" dirty="0" smtClean="0"/>
              <a:t>–Wallis tests were used for the analyses and receiver-operating characteristic curves were constructed to assess the predictive values of the calculated uterine distortion indices for the detection of women at risk of suffering multiple pregnancy losses. MAIN RESULTS AND THE ROLE OF CHANCE: We included 270 women diagnosed with arcuate uterus in the study. In all, 77 women(28.5%,95%conﬁdenceinterval(CI)23.1–33.9)</a:t>
            </a:r>
            <a:r>
              <a:rPr lang="en-US" dirty="0" err="1" smtClean="0"/>
              <a:t>hadevidenceof</a:t>
            </a:r>
            <a:r>
              <a:rPr lang="en-US" dirty="0" smtClean="0"/>
              <a:t> </a:t>
            </a:r>
            <a:r>
              <a:rPr lang="en-US" dirty="0" err="1" smtClean="0"/>
              <a:t>ﬁbroidsoradenomyosis.Theseabnormalitiesprecludedtheapplication</a:t>
            </a:r>
            <a:r>
              <a:rPr lang="en-US" dirty="0" smtClean="0"/>
              <a:t> of either proposed ESHRE/ESGE techniques to assess uterine morphology in 25 women (9.3%, 95% CI 5.8–12.7). When using the MO, 138/237 (58.2%, 95% CI 51.9–64.3) women were diagnosed with partial septate uterus compared to 61/230 (26.5%, 95% CI 21.2–32.6) women when using the AO. In 222 women in whom we were able to apply both MO and AO, there was agreement in the diagnosis of septate uterus between the two techniques in 146/222 cases (65.8%, 95% CI 59.3–71.7; Kappa 0.42, 95%CI 0.35–0.5). There was no statistical difference in the proportion of women with history of previous multiple miscarriages between those diagnosed with normal or partial septate</a:t>
            </a:r>
          </a:p>
          <a:p>
            <a:r>
              <a:rPr lang="en-US" dirty="0" smtClean="0"/>
              <a:t>uteri using either MO (6.2%, 95% CI 2.9–12.9 vs. 9.5%, 95% CI 5.6–15.6; P = 0.47) or AO (7.2%, 95% CI 4.2–12.1 vs. 11.7%, 95% CI 5.8–22.2; P=0.29). LIMITATIONS, REASONS FOR CAUTION: This study was retrospective in nature and the deﬁnition of arcuate uterus used in the study is </a:t>
            </a:r>
            <a:r>
              <a:rPr lang="en-US" dirty="0" err="1" smtClean="0"/>
              <a:t>notuniversally</a:t>
            </a:r>
            <a:r>
              <a:rPr lang="en-US" dirty="0" smtClean="0"/>
              <a:t> accepted. The reproductive history data were collected retrospectively </a:t>
            </a:r>
            <a:r>
              <a:rPr lang="en-US" dirty="0" err="1" smtClean="0"/>
              <a:t>andtherefore</a:t>
            </a:r>
            <a:r>
              <a:rPr lang="en-US" dirty="0" smtClean="0"/>
              <a:t> may </a:t>
            </a:r>
            <a:r>
              <a:rPr lang="en-US" dirty="0" err="1" smtClean="0"/>
              <a:t>beprone</a:t>
            </a:r>
            <a:r>
              <a:rPr lang="en-US" dirty="0" smtClean="0"/>
              <a:t> to bias. WIDER IMPLICATIONS OF THE FINDINGS: There are methodological weaknesses in the new ESHRE/ESGE classiﬁcation system </a:t>
            </a:r>
            <a:r>
              <a:rPr lang="en-US" dirty="0" err="1" smtClean="0"/>
              <a:t>whichwouldneedtobeaddressedin</a:t>
            </a:r>
            <a:r>
              <a:rPr lang="en-US" dirty="0" smtClean="0"/>
              <a:t> futurerevisions.Therewasnosigniﬁcantdifferenceinthepastreproductiveoutcomesbetweenwomen diagnosed with normal and anomalous uteri and the clinicians should exercise caution when offering surgical correction to women diagnosed with partial </a:t>
            </a:r>
            <a:r>
              <a:rPr lang="en-US" dirty="0" err="1" smtClean="0"/>
              <a:t>septateuteri</a:t>
            </a:r>
            <a:r>
              <a:rPr lang="en-US" dirty="0" smtClean="0"/>
              <a:t> using the </a:t>
            </a:r>
            <a:r>
              <a:rPr lang="en-US" dirty="0" err="1" smtClean="0"/>
              <a:t>newESHRE</a:t>
            </a:r>
            <a:r>
              <a:rPr lang="en-US" dirty="0" smtClean="0"/>
              <a:t>/ESGE classiﬁcation. </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16</a:t>
            </a:fld>
            <a:endParaRPr lang="tr-TR"/>
          </a:p>
        </p:txBody>
      </p:sp>
    </p:spTree>
    <p:extLst>
      <p:ext uri="{BB962C8B-B14F-4D97-AF65-F5344CB8AC3E}">
        <p14:creationId xmlns:p14="http://schemas.microsoft.com/office/powerpoint/2010/main" val="117827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tr-TR" dirty="0" smtClean="0"/>
              <a:t>results: We identified 94 observational studies comprising 89 861 women. The prevalence of uterine anomalies diagnosed by optimal</a:t>
            </a:r>
          </a:p>
          <a:p>
            <a:r>
              <a:rPr lang="en-GB" altLang="tr-TR" dirty="0" smtClean="0"/>
              <a:t>tests was 5.5% [95% confidence interval (CI), 3.5–8.5] in the unselected population, 8.0% (95% CI, 5.3–12) in infertile women, 13.3% (95%</a:t>
            </a:r>
          </a:p>
          <a:p>
            <a:r>
              <a:rPr lang="en-GB" altLang="tr-TR" dirty="0" smtClean="0"/>
              <a:t>CI, 8.9–20.0) in those with a history of miscarriage and 24.5% (95% CI, 18.3–32.8) in those with miscarriage and infertility. Arcuate uterus is</a:t>
            </a:r>
          </a:p>
          <a:p>
            <a:r>
              <a:rPr lang="en-GB" altLang="tr-TR" dirty="0" smtClean="0"/>
              <a:t>most common in the unselected population (3.9%; 95% CI, 2.1–7.1), and its prevalence is not increased in high-risk groups. In contrast,</a:t>
            </a:r>
          </a:p>
          <a:p>
            <a:r>
              <a:rPr lang="en-GB" altLang="tr-TR" dirty="0" smtClean="0"/>
              <a:t>septate uterus is the most common anomaly in high-risk populations.</a:t>
            </a:r>
          </a:p>
          <a:p>
            <a:r>
              <a:rPr lang="en-GB" altLang="tr-TR" dirty="0" smtClean="0"/>
              <a:t>conclusions: Women with a history of miscarriage or miscarriage and infertility have higher prevalence of congenital uterine</a:t>
            </a:r>
          </a:p>
          <a:p>
            <a:r>
              <a:rPr lang="en-GB" altLang="tr-TR" dirty="0" smtClean="0"/>
              <a:t>anomalies compared with the unselected population</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17</a:t>
            </a:fld>
            <a:endParaRPr lang="tr-TR"/>
          </a:p>
        </p:txBody>
      </p:sp>
    </p:spTree>
    <p:extLst>
      <p:ext uri="{BB962C8B-B14F-4D97-AF65-F5344CB8AC3E}">
        <p14:creationId xmlns:p14="http://schemas.microsoft.com/office/powerpoint/2010/main" val="639479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p:spPr>
      </p:sp>
      <p:sp>
        <p:nvSpPr>
          <p:cNvPr id="118787" name="Notes Placeholder 2"/>
          <p:cNvSpPr>
            <a:spLocks noGrp="1"/>
          </p:cNvSpPr>
          <p:nvPr>
            <p:ph type="body" idx="1"/>
          </p:nvPr>
        </p:nvSpPr>
        <p:spPr bwMode="auto">
          <a:noFill/>
        </p:spPr>
        <p:txBody>
          <a:bodyPr wrap="square" numCol="1" anchor="t" anchorCtr="0" compatLnSpc="1">
            <a:prstTxWarp prst="textNoShape">
              <a:avLst/>
            </a:prstTxWarp>
          </a:bodyPr>
          <a:lstStyle/>
          <a:p>
            <a:r>
              <a:rPr lang="tr-TR" smtClean="0"/>
              <a:t>Arkuat uterus olgularındaki gebelik sonuçlarını incelediğimiz zaman yaşayan doğum oranlarının %66 olup unikornus ve didelfis uterusdan daha fazla olduğunu abort oranının ise %25.7 ile diğer anomalilerden daha düşük olduğunu görmekteyiz </a:t>
            </a:r>
          </a:p>
        </p:txBody>
      </p:sp>
      <p:sp>
        <p:nvSpPr>
          <p:cNvPr id="4" name="Slide Number Placeholder 3"/>
          <p:cNvSpPr>
            <a:spLocks noGrp="1"/>
          </p:cNvSpPr>
          <p:nvPr>
            <p:ph type="sldNum" sz="quarter" idx="5"/>
          </p:nvPr>
        </p:nvSpPr>
        <p:spPr/>
        <p:txBody>
          <a:bodyPr/>
          <a:lstStyle/>
          <a:p>
            <a:pPr>
              <a:defRPr/>
            </a:pPr>
            <a:fld id="{CFC9D9E6-32EE-49DD-B955-F4D749FBA9A4}" type="slidenum">
              <a:rPr lang="tr-TR" smtClean="0"/>
              <a:pPr>
                <a:defRPr/>
              </a:pPr>
              <a:t>18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tr-TR" sz="1200" b="0" i="0" u="none" strike="noStrike" kern="1200" baseline="0" dirty="0" smtClean="0">
                <a:solidFill>
                  <a:schemeClr val="tx1"/>
                </a:solidFill>
                <a:latin typeface="+mn-lt"/>
                <a:ea typeface="+mn-ea"/>
                <a:cs typeface="+mn-cs"/>
              </a:rPr>
              <a:t>(Fertil Steril 2018</a:t>
            </a:r>
          </a:p>
          <a:p>
            <a:r>
              <a:rPr lang="en-US" sz="1200" b="0" i="0" u="none" strike="noStrike" kern="1200" baseline="0" dirty="0" smtClean="0">
                <a:solidFill>
                  <a:schemeClr val="tx1"/>
                </a:solidFill>
                <a:latin typeface="+mn-lt"/>
                <a:ea typeface="+mn-ea"/>
                <a:cs typeface="+mn-cs"/>
              </a:rPr>
              <a:t>Objective: To study the impact of the arcuate uterus on </a:t>
            </a:r>
            <a:r>
              <a:rPr lang="en-US" sz="1200" b="0" i="0" u="none" strike="noStrike" kern="1200" baseline="0" dirty="0" err="1" smtClean="0">
                <a:solidFill>
                  <a:schemeClr val="tx1"/>
                </a:solidFill>
                <a:latin typeface="+mn-lt"/>
                <a:ea typeface="+mn-ea"/>
                <a:cs typeface="+mn-cs"/>
              </a:rPr>
              <a:t>euploid</a:t>
            </a:r>
            <a:r>
              <a:rPr lang="en-US" sz="1200" b="0" i="0" u="none" strike="noStrike" kern="1200" baseline="0" dirty="0" smtClean="0">
                <a:solidFill>
                  <a:schemeClr val="tx1"/>
                </a:solidFill>
                <a:latin typeface="+mn-lt"/>
                <a:ea typeface="+mn-ea"/>
                <a:cs typeface="+mn-cs"/>
              </a:rPr>
              <a:t> blastocyst-stage embryo transfer outcomes after comprehensive</a:t>
            </a:r>
          </a:p>
          <a:p>
            <a:r>
              <a:rPr lang="tr-TR" sz="1200" b="0" i="0" u="none" strike="noStrike" kern="1200" baseline="0" dirty="0" smtClean="0">
                <a:solidFill>
                  <a:schemeClr val="tx1"/>
                </a:solidFill>
                <a:latin typeface="+mn-lt"/>
                <a:ea typeface="+mn-ea"/>
                <a:cs typeface="+mn-cs"/>
              </a:rPr>
              <a:t>chromosomal screening (CCS).</a:t>
            </a:r>
          </a:p>
          <a:p>
            <a:r>
              <a:rPr lang="tr-TR" sz="1200" b="0" i="0" u="none" strike="noStrike" kern="1200" baseline="0" dirty="0" smtClean="0">
                <a:solidFill>
                  <a:schemeClr val="tx1"/>
                </a:solidFill>
                <a:latin typeface="+mn-lt"/>
                <a:ea typeface="+mn-ea"/>
                <a:cs typeface="+mn-cs"/>
              </a:rPr>
              <a:t>Design: Controlled retrospective trial.</a:t>
            </a:r>
          </a:p>
          <a:p>
            <a:r>
              <a:rPr lang="en-US" sz="1200" b="0" i="0" u="none" strike="noStrike" kern="1200" baseline="0" dirty="0" smtClean="0">
                <a:solidFill>
                  <a:schemeClr val="tx1"/>
                </a:solidFill>
                <a:latin typeface="+mn-lt"/>
                <a:ea typeface="+mn-ea"/>
                <a:cs typeface="+mn-cs"/>
              </a:rPr>
              <a:t>Setting: Tertiary care assisted reproduction technology (ART) center.</a:t>
            </a:r>
          </a:p>
          <a:p>
            <a:r>
              <a:rPr lang="en-US" sz="1200" b="0" i="0" u="none" strike="noStrike" kern="1200" baseline="0" dirty="0" smtClean="0">
                <a:solidFill>
                  <a:schemeClr val="tx1"/>
                </a:solidFill>
                <a:latin typeface="+mn-lt"/>
                <a:ea typeface="+mn-ea"/>
                <a:cs typeface="+mn-cs"/>
              </a:rPr>
              <a:t>Patient(s): Consecutive patients undergoing in vitro fertilization and </a:t>
            </a:r>
            <a:r>
              <a:rPr lang="en-US" sz="1200" b="0" i="0" u="none" strike="noStrike" kern="1200" baseline="0" dirty="0" err="1" smtClean="0">
                <a:solidFill>
                  <a:schemeClr val="tx1"/>
                </a:solidFill>
                <a:latin typeface="+mn-lt"/>
                <a:ea typeface="+mn-ea"/>
                <a:cs typeface="+mn-cs"/>
              </a:rPr>
              <a:t>euploid</a:t>
            </a:r>
            <a:r>
              <a:rPr lang="en-US" sz="1200" b="0" i="0" u="none" strike="noStrike" kern="1200" baseline="0" dirty="0" smtClean="0">
                <a:solidFill>
                  <a:schemeClr val="tx1"/>
                </a:solidFill>
                <a:latin typeface="+mn-lt"/>
                <a:ea typeface="+mn-ea"/>
                <a:cs typeface="+mn-cs"/>
              </a:rPr>
              <a:t> embryo transfer after CCS during 2014.</a:t>
            </a:r>
          </a:p>
          <a:p>
            <a:r>
              <a:rPr lang="en-US" sz="1200" b="0" i="0" u="none" strike="noStrike" kern="1200" baseline="0" dirty="0" smtClean="0">
                <a:solidFill>
                  <a:schemeClr val="tx1"/>
                </a:solidFill>
                <a:latin typeface="+mn-lt"/>
                <a:ea typeface="+mn-ea"/>
                <a:cs typeface="+mn-cs"/>
              </a:rPr>
              <a:t>Intervention(s): Ultrasound examinations and office hysteroscopy; array comparative genomic hybridization to perform CCS after a</a:t>
            </a:r>
          </a:p>
          <a:p>
            <a:r>
              <a:rPr lang="tr-TR" sz="1200" b="0" i="0" u="none" strike="noStrike" kern="1200" baseline="0" dirty="0" smtClean="0">
                <a:solidFill>
                  <a:schemeClr val="tx1"/>
                </a:solidFill>
                <a:latin typeface="+mn-lt"/>
                <a:ea typeface="+mn-ea"/>
                <a:cs typeface="+mn-cs"/>
              </a:rPr>
              <a:t>trophectoderm biopsy.</a:t>
            </a:r>
          </a:p>
          <a:p>
            <a:r>
              <a:rPr lang="en-US" sz="1200" b="0" i="0" u="none" strike="noStrike" kern="1200" baseline="0" dirty="0" smtClean="0">
                <a:solidFill>
                  <a:schemeClr val="tx1"/>
                </a:solidFill>
                <a:latin typeface="+mn-lt"/>
                <a:ea typeface="+mn-ea"/>
                <a:cs typeface="+mn-cs"/>
              </a:rPr>
              <a:t>Main Outcome Measure(s): Implantation and live-birth rates.</a:t>
            </a:r>
          </a:p>
          <a:p>
            <a:r>
              <a:rPr lang="en-US" sz="1200" b="0" i="0" u="none" strike="noStrike" kern="1200" baseline="0" dirty="0" smtClean="0">
                <a:solidFill>
                  <a:schemeClr val="tx1"/>
                </a:solidFill>
                <a:latin typeface="+mn-lt"/>
                <a:ea typeface="+mn-ea"/>
                <a:cs typeface="+mn-cs"/>
              </a:rPr>
              <a:t>Result(s): Patients were divided into two groups based on the presence (group 1) or absence (group 2) of arcuate uterus. Exclusion</a:t>
            </a:r>
          </a:p>
          <a:p>
            <a:r>
              <a:rPr lang="tr-TR" sz="1200" b="0" i="0" u="none" strike="noStrike" kern="1200" baseline="0" dirty="0" smtClean="0">
                <a:solidFill>
                  <a:schemeClr val="tx1"/>
                </a:solidFill>
                <a:latin typeface="+mn-lt"/>
                <a:ea typeface="+mn-ea"/>
                <a:cs typeface="+mn-cs"/>
              </a:rPr>
              <a:t>criteria were donor oocytes, evidence of other endometrial cavitary abnormalities, prior uterine surgery, and arcuate uterus &lt;4 mm.</a:t>
            </a:r>
          </a:p>
          <a:p>
            <a:r>
              <a:rPr lang="en-US" sz="1200" b="0" i="0" u="none" strike="noStrike" kern="1200" baseline="0" dirty="0" smtClean="0">
                <a:solidFill>
                  <a:schemeClr val="tx1"/>
                </a:solidFill>
                <a:latin typeface="+mn-lt"/>
                <a:ea typeface="+mn-ea"/>
                <a:cs typeface="+mn-cs"/>
              </a:rPr>
              <a:t>Group 1 included 78 patients with arcuate uterus of mean depth 5.43  1.81 mm (range: 4–9.5 mm) undergoing 83 transfer cycles.</a:t>
            </a:r>
          </a:p>
          <a:p>
            <a:r>
              <a:rPr lang="en-US" sz="1200" b="0" i="0" u="none" strike="noStrike" kern="1200" baseline="0" dirty="0" smtClean="0">
                <a:solidFill>
                  <a:schemeClr val="tx1"/>
                </a:solidFill>
                <a:latin typeface="+mn-lt"/>
                <a:ea typeface="+mn-ea"/>
                <a:cs typeface="+mn-cs"/>
              </a:rPr>
              <a:t>Group 2 included 354 controls undergoing 378 transfer cycles. There were no differences between the groups in baseline characteristics</a:t>
            </a:r>
          </a:p>
          <a:p>
            <a:r>
              <a:rPr lang="en-US" sz="1200" b="0" i="0" u="none" strike="noStrike" kern="1200" baseline="0" dirty="0" smtClean="0">
                <a:solidFill>
                  <a:schemeClr val="tx1"/>
                </a:solidFill>
                <a:latin typeface="+mn-lt"/>
                <a:ea typeface="+mn-ea"/>
                <a:cs typeface="+mn-cs"/>
              </a:rPr>
              <a:t>or mean number of </a:t>
            </a:r>
            <a:r>
              <a:rPr lang="en-US" sz="1200" b="0" i="0" u="none" strike="noStrike" kern="1200" baseline="0" dirty="0" err="1" smtClean="0">
                <a:solidFill>
                  <a:schemeClr val="tx1"/>
                </a:solidFill>
                <a:latin typeface="+mn-lt"/>
                <a:ea typeface="+mn-ea"/>
                <a:cs typeface="+mn-cs"/>
              </a:rPr>
              <a:t>euploid</a:t>
            </a:r>
            <a:r>
              <a:rPr lang="en-US" sz="1200" b="0" i="0" u="none" strike="noStrike" kern="1200" baseline="0" dirty="0" smtClean="0">
                <a:solidFill>
                  <a:schemeClr val="tx1"/>
                </a:solidFill>
                <a:latin typeface="+mn-lt"/>
                <a:ea typeface="+mn-ea"/>
                <a:cs typeface="+mn-cs"/>
              </a:rPr>
              <a:t> embryos transferred. Cycle outcomes were similar between the two groups: rates of implantation (63.7% vs.</a:t>
            </a:r>
          </a:p>
          <a:p>
            <a:r>
              <a:rPr lang="en-US" sz="1200" b="0" i="0" u="none" strike="noStrike" kern="1200" baseline="0" dirty="0" smtClean="0">
                <a:solidFill>
                  <a:schemeClr val="tx1"/>
                </a:solidFill>
                <a:latin typeface="+mn-lt"/>
                <a:ea typeface="+mn-ea"/>
                <a:cs typeface="+mn-cs"/>
              </a:rPr>
              <a:t>65.4%), live birth (68.67% vs. 67.81%), biochemical pregnancy (8.4% vs. 7.65%), and spontaneous abortion (4.8% vs. 4.27%).</a:t>
            </a:r>
          </a:p>
          <a:p>
            <a:r>
              <a:rPr lang="en-US" sz="1200" b="0" i="0" u="none" strike="noStrike" kern="1200" baseline="0" dirty="0" smtClean="0">
                <a:solidFill>
                  <a:schemeClr val="tx1"/>
                </a:solidFill>
                <a:latin typeface="+mn-lt"/>
                <a:ea typeface="+mn-ea"/>
                <a:cs typeface="+mn-cs"/>
              </a:rPr>
              <a:t>Conclusion(s): Arcuate uterus has no impact on ART outcomes after </a:t>
            </a:r>
            <a:r>
              <a:rPr lang="en-US" sz="1200" b="0" i="0" u="none" strike="noStrike" kern="1200" baseline="0" dirty="0" err="1" smtClean="0">
                <a:solidFill>
                  <a:schemeClr val="tx1"/>
                </a:solidFill>
                <a:latin typeface="+mn-lt"/>
                <a:ea typeface="+mn-ea"/>
                <a:cs typeface="+mn-cs"/>
              </a:rPr>
              <a:t>euploid</a:t>
            </a:r>
            <a:r>
              <a:rPr lang="en-US" sz="1200" b="0" i="0" u="none" strike="noStrike" kern="1200" baseline="0" dirty="0" smtClean="0">
                <a:solidFill>
                  <a:schemeClr val="tx1"/>
                </a:solidFill>
                <a:latin typeface="+mn-lt"/>
                <a:ea typeface="+mn-ea"/>
                <a:cs typeface="+mn-cs"/>
              </a:rPr>
              <a:t> embryo transfer subsequent to CCS, so arcuate uterus</a:t>
            </a:r>
          </a:p>
          <a:p>
            <a:r>
              <a:rPr lang="en-US" sz="1200" b="0" i="0" u="none" strike="noStrike" kern="1200" baseline="0" dirty="0" smtClean="0">
                <a:solidFill>
                  <a:schemeClr val="tx1"/>
                </a:solidFill>
                <a:latin typeface="+mn-lt"/>
                <a:ea typeface="+mn-ea"/>
                <a:cs typeface="+mn-cs"/>
              </a:rPr>
              <a:t>should be considered an incidental finding without an indication for surgical resection.</a:t>
            </a:r>
            <a:r>
              <a:rPr lang="tr-TR" sz="1200" b="0" i="0" u="none" strike="noStrike" kern="1200" baseline="0" dirty="0" smtClean="0">
                <a:solidFill>
                  <a:schemeClr val="tx1"/>
                </a:solidFill>
                <a:latin typeface="+mn-lt"/>
                <a:ea typeface="+mn-ea"/>
                <a:cs typeface="+mn-cs"/>
              </a:rPr>
              <a:t>2018</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19</a:t>
            </a:fld>
            <a:endParaRPr lang="tr-TR"/>
          </a:p>
        </p:txBody>
      </p:sp>
    </p:spTree>
    <p:extLst>
      <p:ext uri="{BB962C8B-B14F-4D97-AF65-F5344CB8AC3E}">
        <p14:creationId xmlns:p14="http://schemas.microsoft.com/office/powerpoint/2010/main" val="2029024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Başlık Slaydı">
    <p:spTree>
      <p:nvGrpSpPr>
        <p:cNvPr id="1" name=""/>
        <p:cNvGrpSpPr/>
        <p:nvPr/>
      </p:nvGrpSpPr>
      <p:grpSpPr>
        <a:xfrm>
          <a:off x="0" y="0"/>
          <a:ext cx="0" cy="0"/>
          <a:chOff x="0" y="0"/>
          <a:chExt cx="0" cy="0"/>
        </a:xfrm>
      </p:grpSpPr>
      <p:sp>
        <p:nvSpPr>
          <p:cNvPr id="2" name="7 Başlık"/>
          <p:cNvSpPr txBox="1">
            <a:spLocks noGrp="1"/>
          </p:cNvSpPr>
          <p:nvPr>
            <p:ph type="ctrTitle"/>
          </p:nvPr>
        </p:nvSpPr>
        <p:spPr>
          <a:xfrm>
            <a:off x="421922" y="1371600"/>
            <a:ext cx="8229600" cy="1828800"/>
          </a:xfrm>
        </p:spPr>
        <p:txBody>
          <a:bodyPr lIns="45720" tIns="0" rIns="45720" bIns="0" anchor="b"/>
          <a:lstStyle>
            <a:lvl1pPr>
              <a:defRPr lang="tr-TR" sz="4800"/>
            </a:lvl1pPr>
          </a:lstStyle>
          <a:p>
            <a:pPr lvl="0"/>
            <a:r>
              <a:rPr lang="tr-TR"/>
              <a:t>Asıl başlık stili için tıklatın</a:t>
            </a:r>
          </a:p>
        </p:txBody>
      </p:sp>
      <p:sp>
        <p:nvSpPr>
          <p:cNvPr id="3" name="27 Veri Yer Tutucusu"/>
          <p:cNvSpPr txBox="1">
            <a:spLocks noGrp="1"/>
          </p:cNvSpPr>
          <p:nvPr>
            <p:ph type="dt" sz="half" idx="7"/>
          </p:nvPr>
        </p:nvSpPr>
        <p:spPr/>
        <p:txBody>
          <a:bodyPr/>
          <a:lstStyle>
            <a:lvl1pPr>
              <a:defRPr/>
            </a:lvl1pPr>
          </a:lstStyle>
          <a:p>
            <a:pPr lvl="0"/>
            <a:r>
              <a:rPr lang="tr-TR"/>
              <a:t>1/8/2014</a:t>
            </a:r>
          </a:p>
        </p:txBody>
      </p:sp>
      <p:sp>
        <p:nvSpPr>
          <p:cNvPr id="4" name="16 Altbilgi Yer Tutucusu"/>
          <p:cNvSpPr txBox="1">
            <a:spLocks noGrp="1"/>
          </p:cNvSpPr>
          <p:nvPr>
            <p:ph type="ftr" sz="quarter" idx="9"/>
          </p:nvPr>
        </p:nvSpPr>
        <p:spPr/>
        <p:txBody>
          <a:bodyPr/>
          <a:lstStyle>
            <a:lvl1pPr>
              <a:defRPr/>
            </a:lvl1pPr>
          </a:lstStyle>
          <a:p>
            <a:pPr lvl="0"/>
            <a:endParaRPr lang="tr-TR"/>
          </a:p>
        </p:txBody>
      </p:sp>
      <p:sp>
        <p:nvSpPr>
          <p:cNvPr id="5" name="28 Slayt Numarası Yer Tutucusu"/>
          <p:cNvSpPr txBox="1">
            <a:spLocks noGrp="1"/>
          </p:cNvSpPr>
          <p:nvPr>
            <p:ph type="sldNum" sz="quarter" idx="8"/>
          </p:nvPr>
        </p:nvSpPr>
        <p:spPr/>
        <p:txBody>
          <a:bodyPr/>
          <a:lstStyle>
            <a:lvl1pPr>
              <a:defRPr/>
            </a:lvl1pPr>
          </a:lstStyle>
          <a:p>
            <a:pPr lvl="0"/>
            <a:fld id="{D2685F84-9252-40D0-BE37-21EB3987D53A}" type="slidenum">
              <a:t>‹#›</a:t>
            </a:fld>
            <a:endParaRPr lang="tr-TR"/>
          </a:p>
        </p:txBody>
      </p:sp>
      <p:sp>
        <p:nvSpPr>
          <p:cNvPr id="6" name="8 Alt Başlık"/>
          <p:cNvSpPr txBox="1">
            <a:spLocks noGrp="1"/>
          </p:cNvSpPr>
          <p:nvPr>
            <p:ph type="subTitle" idx="1"/>
          </p:nvPr>
        </p:nvSpPr>
        <p:spPr>
          <a:xfrm>
            <a:off x="1371600" y="3331799"/>
            <a:ext cx="6400800" cy="1752475"/>
          </a:xfrm>
        </p:spPr>
        <p:txBody>
          <a:bodyPr anchorCtr="1"/>
          <a:lstStyle>
            <a:lvl1pPr marL="0" indent="0" algn="ctr">
              <a:buNone/>
              <a:defRPr lang="tr-TR">
                <a:latin typeface="Book Antiqua" pitchFamily="18"/>
                <a:ea typeface="Lucida Sans Unicode" pitchFamily="2"/>
                <a:cs typeface="Tahoma" pitchFamily="2"/>
              </a:defRPr>
            </a:lvl1pPr>
          </a:lstStyle>
          <a:p>
            <a:pPr lvl="0"/>
            <a:r>
              <a:rPr lang="tr-TR"/>
              <a:t>Asıl alt başlık stilini düzenlemek için tıklatın</a:t>
            </a:r>
          </a:p>
        </p:txBody>
      </p:sp>
      <p:sp>
        <p:nvSpPr>
          <p:cNvPr id="7" name="Text Placeholder 6"/>
          <p:cNvSpPr txBox="1">
            <a:spLocks noGrp="1"/>
          </p:cNvSpPr>
          <p:nvPr>
            <p:ph type="body" idx="4294967295"/>
          </p:nvPr>
        </p:nvSpPr>
        <p:spPr>
          <a:xfrm>
            <a:off x="457200" y="1604515"/>
            <a:ext cx="8229243" cy="4525923"/>
          </a:xfrm>
        </p:spPr>
        <p:txBody>
          <a:bodyPr lIns="0" tIns="0" rIns="0" bIns="0"/>
          <a:lstStyle>
            <a:lvl1pPr hangingPunct="0">
              <a:spcBef>
                <a:spcPts val="0"/>
              </a:spcBef>
              <a:spcAft>
                <a:spcPts val="1415"/>
              </a:spcAft>
              <a:defRPr lang="tr-TR" sz="3200">
                <a:latin typeface="Arial" pitchFamily="18"/>
                <a:cs typeface="Tahoma" pitchFamily="2"/>
              </a:defRPr>
            </a:lvl1pPr>
          </a:lstStyle>
          <a:p>
            <a:pPr lvl="0"/>
            <a:endParaRPr lang="tr-TR"/>
          </a:p>
        </p:txBody>
      </p:sp>
    </p:spTree>
    <p:extLst>
      <p:ext uri="{BB962C8B-B14F-4D97-AF65-F5344CB8AC3E}">
        <p14:creationId xmlns:p14="http://schemas.microsoft.com/office/powerpoint/2010/main" val="3161548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A7FAF2-545D-4E61-BBB7-0AF7C39E0CB1}" type="datetimeFigureOut">
              <a:rPr lang="tr-TR" smtClean="0"/>
              <a:pPr/>
              <a:t>13.4.2019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7FAF2-545D-4E61-BBB7-0AF7C39E0CB1}" type="datetimeFigureOut">
              <a:rPr lang="tr-TR" smtClean="0"/>
              <a:pPr/>
              <a:t>13.4.2019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E4A17B-EFFF-4548-97A0-B381BEB752A5}"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0.xml"/><Relationship Id="rId5" Type="http://schemas.openxmlformats.org/officeDocument/2006/relationships/image" Target="../media/image21.jpe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eg"/></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png"/><Relationship Id="rId7" Type="http://schemas.openxmlformats.org/officeDocument/2006/relationships/image" Target="../media/image60.wmf"/><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png"/></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56.xml.rels><?xml version="1.0" encoding="UTF-8" standalone="yes"?>
<Relationships xmlns="http://schemas.openxmlformats.org/package/2006/relationships"><Relationship Id="rId3" Type="http://schemas.openxmlformats.org/officeDocument/2006/relationships/image" Target="../media/image68.tiff"/><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69.png"/></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0.tif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Rectangle 3"/>
          <p:cNvSpPr>
            <a:spLocks noGrp="1" noChangeArrowheads="1"/>
          </p:cNvSpPr>
          <p:nvPr>
            <p:ph type="subTitle" idx="1"/>
          </p:nvPr>
        </p:nvSpPr>
        <p:spPr>
          <a:xfrm>
            <a:off x="1475656" y="3645024"/>
            <a:ext cx="6400800" cy="1752600"/>
          </a:xfrm>
          <a:solidFill>
            <a:srgbClr val="FFFF00"/>
          </a:solidFill>
        </p:spPr>
        <p:txBody>
          <a:bodyPr>
            <a:normAutofit/>
          </a:bodyPr>
          <a:lstStyle/>
          <a:p>
            <a:pPr eaLnBrk="1" hangingPunct="1">
              <a:lnSpc>
                <a:spcPct val="90000"/>
              </a:lnSpc>
            </a:pPr>
            <a:endParaRPr lang="tr-TR" dirty="0" smtClean="0">
              <a:solidFill>
                <a:srgbClr val="FF0000"/>
              </a:solidFill>
            </a:endParaRPr>
          </a:p>
          <a:p>
            <a:pPr marL="311150" indent="-311150" defTabSz="828675">
              <a:lnSpc>
                <a:spcPct val="90000"/>
              </a:lnSpc>
              <a:defRPr/>
            </a:pPr>
            <a:r>
              <a:rPr lang="tr-TR" sz="2800" dirty="0">
                <a:solidFill>
                  <a:srgbClr val="FF0000"/>
                </a:solidFill>
                <a:effectLst>
                  <a:outerShdw blurRad="38100" dist="38100" dir="2700000" algn="tl">
                    <a:srgbClr val="000000"/>
                  </a:outerShdw>
                </a:effectLst>
              </a:rPr>
              <a:t>Engin </a:t>
            </a:r>
            <a:r>
              <a:rPr lang="tr-TR" sz="2800" dirty="0" smtClean="0">
                <a:solidFill>
                  <a:srgbClr val="FF0000"/>
                </a:solidFill>
                <a:effectLst>
                  <a:outerShdw blurRad="38100" dist="38100" dir="2700000" algn="tl">
                    <a:srgbClr val="000000"/>
                  </a:outerShdw>
                </a:effectLst>
              </a:rPr>
              <a:t>Oral</a:t>
            </a:r>
          </a:p>
          <a:p>
            <a:pPr marL="311150" indent="-311150" defTabSz="828675">
              <a:lnSpc>
                <a:spcPct val="90000"/>
              </a:lnSpc>
              <a:defRPr/>
            </a:pPr>
            <a:r>
              <a:rPr lang="tr-TR" altLang="en-US" sz="2800" b="1" dirty="0">
                <a:solidFill>
                  <a:srgbClr val="C00000"/>
                </a:solidFill>
              </a:rPr>
              <a:t>drenginoral@gmail.com</a:t>
            </a:r>
            <a:endParaRPr lang="en-GB" altLang="en-US" sz="2800" b="1" dirty="0">
              <a:solidFill>
                <a:srgbClr val="C00000"/>
              </a:solidFill>
            </a:endParaRPr>
          </a:p>
          <a:p>
            <a:pPr marL="311150" indent="-311150" defTabSz="828675">
              <a:lnSpc>
                <a:spcPct val="90000"/>
              </a:lnSpc>
              <a:defRPr/>
            </a:pPr>
            <a:endParaRPr lang="tr-TR" sz="2800" dirty="0">
              <a:solidFill>
                <a:srgbClr val="FF0000"/>
              </a:solidFill>
              <a:effectLst>
                <a:outerShdw blurRad="38100" dist="38100" dir="2700000" algn="tl">
                  <a:srgbClr val="000000"/>
                </a:outerShdw>
              </a:effectLst>
            </a:endParaRPr>
          </a:p>
          <a:p>
            <a:pPr marL="311150" indent="-311150" defTabSz="828675">
              <a:lnSpc>
                <a:spcPct val="90000"/>
              </a:lnSpc>
              <a:defRPr/>
            </a:pPr>
            <a:endParaRPr lang="tr-TR" sz="2400" i="1" dirty="0">
              <a:solidFill>
                <a:srgbClr val="FF0000"/>
              </a:solidFill>
            </a:endParaRPr>
          </a:p>
        </p:txBody>
      </p:sp>
      <p:sp>
        <p:nvSpPr>
          <p:cNvPr id="2" name="Title 1"/>
          <p:cNvSpPr>
            <a:spLocks noGrp="1"/>
          </p:cNvSpPr>
          <p:nvPr>
            <p:ph type="ctrTitle"/>
          </p:nvPr>
        </p:nvSpPr>
        <p:spPr>
          <a:xfrm>
            <a:off x="899592" y="1052736"/>
            <a:ext cx="7772400" cy="2232249"/>
          </a:xfrm>
          <a:solidFill>
            <a:srgbClr val="FFFF00"/>
          </a:solidFill>
        </p:spPr>
        <p:txBody>
          <a:bodyPr>
            <a:normAutofit fontScale="90000"/>
          </a:bodyPr>
          <a:lstStyle/>
          <a:p>
            <a:r>
              <a:rPr lang="tr-TR" b="1" i="1" dirty="0">
                <a:solidFill>
                  <a:srgbClr val="C00000"/>
                </a:solidFill>
              </a:rPr>
              <a:t>Histeroskopi de Doğru Endikasyon (Fertilite)  ?</a:t>
            </a:r>
            <a:r>
              <a:rPr lang="tr-TR" dirty="0">
                <a:solidFill>
                  <a:srgbClr val="C00000"/>
                </a:solidFill>
              </a:rPr>
              <a:t/>
            </a:r>
            <a:br>
              <a:rPr lang="tr-TR" dirty="0">
                <a:solidFill>
                  <a:srgbClr val="C00000"/>
                </a:solidFill>
              </a:rPr>
            </a:br>
            <a:r>
              <a:rPr lang="en-GB" dirty="0">
                <a:solidFill>
                  <a:srgbClr val="C00000"/>
                </a:solidFill>
              </a:rPr>
              <a:t/>
            </a:r>
            <a:br>
              <a:rPr lang="en-GB" dirty="0">
                <a:solidFill>
                  <a:srgbClr val="C00000"/>
                </a:solidFill>
              </a:rPr>
            </a:br>
            <a:endParaRPr lang="tr-TR" dirty="0"/>
          </a:p>
        </p:txBody>
      </p:sp>
    </p:spTree>
    <p:extLst>
      <p:ext uri="{BB962C8B-B14F-4D97-AF65-F5344CB8AC3E}">
        <p14:creationId xmlns:p14="http://schemas.microsoft.com/office/powerpoint/2010/main" val="2941395590"/>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4000" b="1" dirty="0">
                <a:solidFill>
                  <a:srgbClr val="FFC000"/>
                </a:solidFill>
              </a:rPr>
              <a:t>Dysmorphic  Uterus</a:t>
            </a:r>
          </a:p>
          <a:p>
            <a:pPr lvl="1"/>
            <a:r>
              <a:rPr lang="tr-TR" sz="4000" b="1" dirty="0">
                <a:solidFill>
                  <a:srgbClr val="FFC000"/>
                </a:solidFill>
              </a:rPr>
              <a:t>Arcuate Uterus,T-Shaped</a:t>
            </a:r>
            <a:endParaRPr lang="en-GB" sz="4000" dirty="0">
              <a:solidFill>
                <a:srgbClr val="FFC000"/>
              </a:solidFill>
            </a:endParaRPr>
          </a:p>
          <a:p>
            <a:endParaRPr lang="en-GB" sz="6600" dirty="0">
              <a:solidFill>
                <a:srgbClr val="FFC000"/>
              </a:solidFill>
            </a:endParaRPr>
          </a:p>
          <a:p>
            <a:endParaRPr lang="tr-TR" dirty="0"/>
          </a:p>
        </p:txBody>
      </p:sp>
    </p:spTree>
    <p:extLst>
      <p:ext uri="{BB962C8B-B14F-4D97-AF65-F5344CB8AC3E}">
        <p14:creationId xmlns:p14="http://schemas.microsoft.com/office/powerpoint/2010/main" val="585888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1"/>
          <p:cNvSpPr txBox="1">
            <a:spLocks noChangeArrowheads="1"/>
          </p:cNvSpPr>
          <p:nvPr/>
        </p:nvSpPr>
        <p:spPr bwMode="auto">
          <a:xfrm>
            <a:off x="357188" y="0"/>
            <a:ext cx="8510587" cy="1143000"/>
          </a:xfrm>
          <a:prstGeom prst="rect">
            <a:avLst/>
          </a:prstGeom>
          <a:noFill/>
          <a:ln w="9525">
            <a:noFill/>
            <a:round/>
            <a:headEnd/>
            <a:tailEnd/>
          </a:ln>
          <a:effectLst/>
        </p:spPr>
        <p:txBody>
          <a:bodyPr anchor="ct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tr-TR" sz="2800" dirty="0"/>
              <a:t/>
            </a:r>
            <a:br>
              <a:rPr lang="tr-TR" sz="2800" dirty="0"/>
            </a:br>
            <a:endParaRPr lang="tr-TR" sz="2800" i="1" dirty="0">
              <a:solidFill>
                <a:srgbClr val="FFFF00"/>
              </a:solidFill>
              <a:effectLst>
                <a:outerShdw blurRad="38100" dist="38100" dir="2700000" algn="tl">
                  <a:srgbClr val="000000"/>
                </a:outerShdw>
              </a:effectLst>
              <a:latin typeface="Tahoma" pitchFamily="32" charset="0"/>
              <a:cs typeface="+mn-cs"/>
            </a:endParaRPr>
          </a:p>
        </p:txBody>
      </p:sp>
      <p:pic>
        <p:nvPicPr>
          <p:cNvPr id="1638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52736"/>
            <a:ext cx="86868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6388" name="Rectangle 3"/>
          <p:cNvSpPr>
            <a:spLocks noChangeArrowheads="1"/>
          </p:cNvSpPr>
          <p:nvPr/>
        </p:nvSpPr>
        <p:spPr bwMode="auto">
          <a:xfrm>
            <a:off x="1043607" y="99409"/>
            <a:ext cx="6389701" cy="83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cs typeface="Arial" pitchFamily="34" charset="0"/>
              </a:defRPr>
            </a:lvl9pPr>
          </a:lstStyle>
          <a:p>
            <a:pPr eaLnBrk="1" hangingPunct="1"/>
            <a:r>
              <a:rPr lang="tr-TR" altLang="tr-TR" sz="2400" dirty="0">
                <a:solidFill>
                  <a:srgbClr val="FFFF00"/>
                </a:solidFill>
                <a:latin typeface="Arial" pitchFamily="34" charset="0"/>
                <a:cs typeface="Lucida Sans Unicode" pitchFamily="34" charset="0"/>
              </a:rPr>
              <a:t>The classification </a:t>
            </a:r>
            <a:r>
              <a:rPr lang="tr-TR" altLang="tr-TR" sz="2400" dirty="0" smtClean="0">
                <a:solidFill>
                  <a:srgbClr val="FFFF00"/>
                </a:solidFill>
                <a:latin typeface="Arial" pitchFamily="34" charset="0"/>
                <a:cs typeface="Lucida Sans Unicode" pitchFamily="34" charset="0"/>
              </a:rPr>
              <a:t>of mullerian </a:t>
            </a:r>
            <a:r>
              <a:rPr lang="tr-TR" altLang="tr-TR" sz="2400" dirty="0">
                <a:solidFill>
                  <a:srgbClr val="FFFF00"/>
                </a:solidFill>
                <a:latin typeface="Arial" pitchFamily="34" charset="0"/>
                <a:cs typeface="Lucida Sans Unicode" pitchFamily="34" charset="0"/>
              </a:rPr>
              <a:t>anomalies </a:t>
            </a:r>
            <a:r>
              <a:rPr lang="en-US" altLang="tr-TR" sz="2400" i="1" dirty="0" smtClean="0">
                <a:solidFill>
                  <a:srgbClr val="FFC000"/>
                </a:solidFill>
              </a:rPr>
              <a:t>American </a:t>
            </a:r>
            <a:r>
              <a:rPr lang="en-US" altLang="tr-TR" sz="2400" i="1" dirty="0">
                <a:solidFill>
                  <a:srgbClr val="FFC000"/>
                </a:solidFill>
              </a:rPr>
              <a:t>Fertility Society </a:t>
            </a:r>
            <a:r>
              <a:rPr lang="tr-TR" altLang="tr-TR" sz="2400" i="1" dirty="0">
                <a:solidFill>
                  <a:srgbClr val="FFC000"/>
                </a:solidFill>
              </a:rPr>
              <a:t>Cl</a:t>
            </a:r>
            <a:r>
              <a:rPr lang="en-US" altLang="tr-TR" sz="2400" i="1" dirty="0" err="1">
                <a:solidFill>
                  <a:srgbClr val="FFC000"/>
                </a:solidFill>
              </a:rPr>
              <a:t>assification</a:t>
            </a:r>
            <a:r>
              <a:rPr lang="tr-TR" altLang="tr-TR" sz="2400" i="1" dirty="0">
                <a:solidFill>
                  <a:srgbClr val="FFC000"/>
                </a:solidFill>
              </a:rPr>
              <a:t>, 1988</a:t>
            </a:r>
            <a:r>
              <a:rPr lang="en-US" altLang="tr-TR" sz="2400" i="1" dirty="0">
                <a:solidFill>
                  <a:srgbClr val="FFC000"/>
                </a:solidFill>
              </a:rPr>
              <a:t> </a:t>
            </a:r>
          </a:p>
        </p:txBody>
      </p:sp>
      <p:sp>
        <p:nvSpPr>
          <p:cNvPr id="2" name="Oval 1"/>
          <p:cNvSpPr/>
          <p:nvPr/>
        </p:nvSpPr>
        <p:spPr>
          <a:xfrm>
            <a:off x="2843808" y="4005064"/>
            <a:ext cx="3663434" cy="24482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 name="Picture 4"/>
          <p:cNvPicPr>
            <a:picLocks noChangeAspect="1" noChangeArrowheads="1"/>
          </p:cNvPicPr>
          <p:nvPr/>
        </p:nvPicPr>
        <p:blipFill>
          <a:blip r:embed="rId4" cstate="print"/>
          <a:srcRect/>
          <a:stretch>
            <a:fillRect/>
          </a:stretch>
        </p:blipFill>
        <p:spPr bwMode="auto">
          <a:xfrm>
            <a:off x="6264275" y="1280394"/>
            <a:ext cx="2651125" cy="3929063"/>
          </a:xfrm>
          <a:prstGeom prst="rect">
            <a:avLst/>
          </a:prstGeom>
          <a:noFill/>
          <a:ln w="9525">
            <a:noFill/>
            <a:round/>
            <a:headEnd/>
            <a:tailEnd/>
          </a:ln>
        </p:spPr>
      </p:pic>
    </p:spTree>
    <p:extLst>
      <p:ext uri="{BB962C8B-B14F-4D97-AF65-F5344CB8AC3E}">
        <p14:creationId xmlns:p14="http://schemas.microsoft.com/office/powerpoint/2010/main" val="183851717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5" name="Content Placeholder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7516" y="1316037"/>
            <a:ext cx="2447925" cy="3336925"/>
          </a:xfrm>
        </p:spPr>
      </p:pic>
      <p:pic>
        <p:nvPicPr>
          <p:cNvPr id="1157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9503" y="1196752"/>
            <a:ext cx="3094038" cy="33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1157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0638" y="1022920"/>
            <a:ext cx="2627312"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15718" name="Text Box 6"/>
          <p:cNvSpPr txBox="1">
            <a:spLocks noChangeArrowheads="1"/>
          </p:cNvSpPr>
          <p:nvPr/>
        </p:nvSpPr>
        <p:spPr bwMode="auto">
          <a:xfrm>
            <a:off x="152400" y="5029200"/>
            <a:ext cx="868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50000"/>
              </a:spcBef>
              <a:buFontTx/>
              <a:buNone/>
            </a:pPr>
            <a:r>
              <a:rPr lang="tr-TR" altLang="tr-TR" dirty="0">
                <a:latin typeface="Arial" charset="0"/>
              </a:rPr>
              <a:t>Normal		  Arkuat		  S</a:t>
            </a:r>
            <a:r>
              <a:rPr lang="tr-TR" altLang="tr-TR" dirty="0" smtClean="0">
                <a:latin typeface="Arial" charset="0"/>
              </a:rPr>
              <a:t>eptus</a:t>
            </a:r>
            <a:endParaRPr lang="tr-TR" altLang="tr-TR" dirty="0">
              <a:latin typeface="Arial" charset="0"/>
            </a:endParaRPr>
          </a:p>
        </p:txBody>
      </p:sp>
    </p:spTree>
    <p:extLst>
      <p:ext uri="{BB962C8B-B14F-4D97-AF65-F5344CB8AC3E}">
        <p14:creationId xmlns:p14="http://schemas.microsoft.com/office/powerpoint/2010/main" val="22457523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5.png"/>
          <p:cNvPicPr>
            <a:picLocks noChangeAspect="1"/>
          </p:cNvPicPr>
          <p:nvPr/>
        </p:nvPicPr>
        <p:blipFill>
          <a:blip r:embed="rId2">
            <a:extLst/>
          </a:blip>
          <a:srcRect l="529" t="8097" r="4479"/>
          <a:stretch>
            <a:fillRect/>
          </a:stretch>
        </p:blipFill>
        <p:spPr>
          <a:xfrm>
            <a:off x="62247" y="196871"/>
            <a:ext cx="9235530" cy="6700615"/>
          </a:xfrm>
          <a:prstGeom prst="rect">
            <a:avLst/>
          </a:prstGeom>
          <a:ln w="12700">
            <a:miter lim="400000"/>
          </a:ln>
        </p:spPr>
      </p:pic>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5710"/>
          <a:stretch/>
        </p:blipFill>
        <p:spPr bwMode="auto">
          <a:xfrm>
            <a:off x="1763688" y="0"/>
            <a:ext cx="5832648" cy="1412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4"/>
          <p:cNvSpPr txBox="1">
            <a:spLocks noChangeArrowheads="1"/>
          </p:cNvSpPr>
          <p:nvPr/>
        </p:nvSpPr>
        <p:spPr bwMode="auto">
          <a:xfrm>
            <a:off x="8286919" y="14813"/>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3</a:t>
            </a:r>
            <a:endParaRPr lang="en-GB" altLang="tr-TR" sz="2400" dirty="0">
              <a:solidFill>
                <a:srgbClr val="FF0000"/>
              </a:solidFill>
            </a:endParaRPr>
          </a:p>
        </p:txBody>
      </p:sp>
      <p:sp>
        <p:nvSpPr>
          <p:cNvPr id="2" name="Oval 1"/>
          <p:cNvSpPr/>
          <p:nvPr/>
        </p:nvSpPr>
        <p:spPr>
          <a:xfrm>
            <a:off x="899592" y="2420888"/>
            <a:ext cx="4464496" cy="79208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18852278"/>
      </p:ext>
    </p:extLst>
  </p:cSld>
  <p:clrMapOvr>
    <a:masterClrMapping/>
  </p:clrMapOvr>
  <p:transition spd="slow">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1570"/>
          <a:stretch/>
        </p:blipFill>
        <p:spPr bwMode="auto">
          <a:xfrm>
            <a:off x="323528" y="260648"/>
            <a:ext cx="8496944" cy="633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660232" y="1340768"/>
            <a:ext cx="1010277" cy="369332"/>
          </a:xfrm>
          <a:prstGeom prst="rect">
            <a:avLst/>
          </a:prstGeom>
          <a:noFill/>
        </p:spPr>
        <p:txBody>
          <a:bodyPr wrap="none" rtlCol="0">
            <a:spAutoFit/>
          </a:bodyPr>
          <a:lstStyle/>
          <a:p>
            <a:r>
              <a:rPr lang="tr-TR" b="1" dirty="0" smtClean="0">
                <a:solidFill>
                  <a:srgbClr val="FF0000"/>
                </a:solidFill>
              </a:rPr>
              <a:t>ARKUAT </a:t>
            </a:r>
            <a:endParaRPr lang="tr-TR" b="1" dirty="0">
              <a:solidFill>
                <a:srgbClr val="FF0000"/>
              </a:solidFill>
            </a:endParaRPr>
          </a:p>
        </p:txBody>
      </p:sp>
    </p:spTree>
    <p:extLst>
      <p:ext uri="{BB962C8B-B14F-4D97-AF65-F5344CB8AC3E}">
        <p14:creationId xmlns:p14="http://schemas.microsoft.com/office/powerpoint/2010/main" val="29184760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65809" y="1257047"/>
            <a:ext cx="6629193" cy="4976411"/>
          </a:xfrm>
          <a:prstGeom prst="rect">
            <a:avLst/>
          </a:prstGeom>
        </p:spPr>
      </p:pic>
      <p:sp>
        <p:nvSpPr>
          <p:cNvPr id="3" name="TextBox 2"/>
          <p:cNvSpPr txBox="1"/>
          <p:nvPr/>
        </p:nvSpPr>
        <p:spPr>
          <a:xfrm>
            <a:off x="156777" y="1484784"/>
            <a:ext cx="1348280" cy="4185761"/>
          </a:xfrm>
          <a:prstGeom prst="rect">
            <a:avLst/>
          </a:prstGeom>
          <a:noFill/>
        </p:spPr>
        <p:txBody>
          <a:bodyPr wrap="square" rtlCol="0">
            <a:spAutoFit/>
          </a:bodyPr>
          <a:lstStyle/>
          <a:p>
            <a:r>
              <a:rPr lang="en-US" sz="1400" b="1" dirty="0" smtClean="0">
                <a:solidFill>
                  <a:srgbClr val="FFC000"/>
                </a:solidFill>
              </a:rPr>
              <a:t>ASRM</a:t>
            </a:r>
          </a:p>
          <a:p>
            <a:endParaRPr lang="en-US" sz="1400" b="1" dirty="0"/>
          </a:p>
          <a:p>
            <a:endParaRPr lang="en-US" sz="1400" b="1" dirty="0" smtClean="0"/>
          </a:p>
          <a:p>
            <a:endParaRPr lang="en-US" sz="1400" b="1" dirty="0"/>
          </a:p>
          <a:p>
            <a:endParaRPr lang="en-US" sz="1400" b="1" dirty="0" smtClean="0"/>
          </a:p>
          <a:p>
            <a:r>
              <a:rPr lang="en-US" sz="1400" b="1" dirty="0" smtClean="0"/>
              <a:t>NORMAL</a:t>
            </a:r>
          </a:p>
          <a:p>
            <a:endParaRPr lang="en-US" sz="1400" b="1" dirty="0"/>
          </a:p>
          <a:p>
            <a:endParaRPr lang="en-US" sz="1400" b="1" dirty="0" smtClean="0"/>
          </a:p>
          <a:p>
            <a:endParaRPr lang="en-US" sz="1400" b="1" dirty="0" smtClean="0"/>
          </a:p>
          <a:p>
            <a:endParaRPr lang="en-US" sz="1400" b="1" dirty="0"/>
          </a:p>
          <a:p>
            <a:endParaRPr lang="en-US" sz="1400" b="1" dirty="0" smtClean="0"/>
          </a:p>
          <a:p>
            <a:r>
              <a:rPr lang="en-US" sz="1400" b="1" dirty="0" smtClean="0"/>
              <a:t>ARCUATE</a:t>
            </a:r>
          </a:p>
          <a:p>
            <a:endParaRPr lang="en-US" sz="1400" b="1" dirty="0"/>
          </a:p>
          <a:p>
            <a:endParaRPr lang="en-US" sz="1400" b="1" dirty="0" smtClean="0"/>
          </a:p>
          <a:p>
            <a:endParaRPr lang="en-US" sz="1400" b="1" dirty="0"/>
          </a:p>
          <a:p>
            <a:endParaRPr lang="en-US" sz="1400" b="1" dirty="0" smtClean="0"/>
          </a:p>
          <a:p>
            <a:endParaRPr lang="en-US" sz="1400" b="1" dirty="0"/>
          </a:p>
          <a:p>
            <a:endParaRPr lang="en-US" sz="1400" b="1" dirty="0" smtClean="0"/>
          </a:p>
          <a:p>
            <a:r>
              <a:rPr lang="en-US" sz="1400" b="1" dirty="0" smtClean="0"/>
              <a:t>SEPTATE</a:t>
            </a:r>
          </a:p>
        </p:txBody>
      </p:sp>
      <p:sp>
        <p:nvSpPr>
          <p:cNvPr id="4" name="TextBox 3"/>
          <p:cNvSpPr txBox="1"/>
          <p:nvPr/>
        </p:nvSpPr>
        <p:spPr>
          <a:xfrm>
            <a:off x="7795720" y="1652371"/>
            <a:ext cx="1348280" cy="3970318"/>
          </a:xfrm>
          <a:prstGeom prst="rect">
            <a:avLst/>
          </a:prstGeom>
          <a:noFill/>
        </p:spPr>
        <p:txBody>
          <a:bodyPr wrap="square" rtlCol="0">
            <a:spAutoFit/>
          </a:bodyPr>
          <a:lstStyle/>
          <a:p>
            <a:r>
              <a:rPr lang="en-US" sz="1400" b="1" dirty="0" smtClean="0">
                <a:solidFill>
                  <a:srgbClr val="FFC000"/>
                </a:solidFill>
              </a:rPr>
              <a:t>ESHRE/ESGE</a:t>
            </a:r>
          </a:p>
          <a:p>
            <a:endParaRPr lang="en-US" sz="1400" b="1" dirty="0"/>
          </a:p>
          <a:p>
            <a:endParaRPr lang="en-US" sz="1400" b="1" dirty="0" smtClean="0"/>
          </a:p>
          <a:p>
            <a:endParaRPr lang="en-US" sz="1400" b="1" dirty="0" smtClean="0"/>
          </a:p>
          <a:p>
            <a:r>
              <a:rPr lang="en-US" sz="1400" b="1" dirty="0" smtClean="0"/>
              <a:t>SEPTATE</a:t>
            </a:r>
          </a:p>
          <a:p>
            <a:endParaRPr lang="en-US" sz="1400" b="1" dirty="0"/>
          </a:p>
          <a:p>
            <a:endParaRPr lang="en-US" sz="1400" b="1" dirty="0" smtClean="0"/>
          </a:p>
          <a:p>
            <a:endParaRPr lang="en-US" sz="1400" b="1" dirty="0" smtClean="0"/>
          </a:p>
          <a:p>
            <a:endParaRPr lang="en-US" sz="1400" b="1" dirty="0"/>
          </a:p>
          <a:p>
            <a:endParaRPr lang="en-US" sz="1400" b="1" dirty="0" smtClean="0"/>
          </a:p>
          <a:p>
            <a:r>
              <a:rPr lang="en-US" sz="1400" b="1" dirty="0" smtClean="0"/>
              <a:t>SEPTATE</a:t>
            </a:r>
          </a:p>
          <a:p>
            <a:endParaRPr lang="en-US" sz="1400" b="1" dirty="0"/>
          </a:p>
          <a:p>
            <a:endParaRPr lang="en-US" sz="1400" b="1" dirty="0" smtClean="0"/>
          </a:p>
          <a:p>
            <a:endParaRPr lang="en-US" sz="1400" b="1" dirty="0"/>
          </a:p>
          <a:p>
            <a:endParaRPr lang="en-US" sz="1400" b="1" dirty="0" smtClean="0"/>
          </a:p>
          <a:p>
            <a:endParaRPr lang="en-US" sz="1400" b="1" dirty="0"/>
          </a:p>
          <a:p>
            <a:endParaRPr lang="en-US" sz="1400" b="1" dirty="0" smtClean="0"/>
          </a:p>
          <a:p>
            <a:r>
              <a:rPr lang="en-US" sz="1400" b="1" dirty="0" smtClean="0"/>
              <a:t>SEPTATE</a:t>
            </a:r>
          </a:p>
        </p:txBody>
      </p:sp>
      <p:sp>
        <p:nvSpPr>
          <p:cNvPr id="5" name="TextBox 4"/>
          <p:cNvSpPr txBox="1"/>
          <p:nvPr/>
        </p:nvSpPr>
        <p:spPr>
          <a:xfrm>
            <a:off x="2699792" y="6397403"/>
            <a:ext cx="4232971" cy="369332"/>
          </a:xfrm>
          <a:prstGeom prst="rect">
            <a:avLst/>
          </a:prstGeom>
          <a:noFill/>
        </p:spPr>
        <p:txBody>
          <a:bodyPr wrap="square" rtlCol="0">
            <a:spAutoFit/>
          </a:bodyPr>
          <a:lstStyle/>
          <a:p>
            <a:r>
              <a:rPr lang="en-US" dirty="0" smtClean="0">
                <a:solidFill>
                  <a:srgbClr val="FF0000"/>
                </a:solidFill>
              </a:rPr>
              <a:t>From </a:t>
            </a:r>
            <a:r>
              <a:rPr lang="en-US" dirty="0" err="1" smtClean="0">
                <a:solidFill>
                  <a:srgbClr val="FF0000"/>
                </a:solidFill>
              </a:rPr>
              <a:t>Ludwin</a:t>
            </a:r>
            <a:r>
              <a:rPr lang="en-US" dirty="0" smtClean="0">
                <a:solidFill>
                  <a:srgbClr val="FF0000"/>
                </a:solidFill>
              </a:rPr>
              <a:t> and </a:t>
            </a:r>
            <a:r>
              <a:rPr lang="en-US" dirty="0" err="1" smtClean="0">
                <a:solidFill>
                  <a:srgbClr val="FF0000"/>
                </a:solidFill>
              </a:rPr>
              <a:t>Ludwin</a:t>
            </a:r>
            <a:r>
              <a:rPr lang="en-US" dirty="0" smtClean="0">
                <a:solidFill>
                  <a:srgbClr val="FF0000"/>
                </a:solidFill>
              </a:rPr>
              <a:t> HR 2015</a:t>
            </a:r>
            <a:endParaRPr lang="en-US" dirty="0">
              <a:solidFill>
                <a:srgbClr val="FF0000"/>
              </a:solidFill>
            </a:endParaRPr>
          </a:p>
        </p:txBody>
      </p:sp>
      <p:sp>
        <p:nvSpPr>
          <p:cNvPr id="6" name="Metin kutusu 4"/>
          <p:cNvSpPr txBox="1">
            <a:spLocks noChangeArrowheads="1"/>
          </p:cNvSpPr>
          <p:nvPr/>
        </p:nvSpPr>
        <p:spPr bwMode="auto">
          <a:xfrm>
            <a:off x="8286919" y="14813"/>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5</a:t>
            </a:r>
            <a:endParaRPr lang="en-GB" altLang="tr-TR" sz="2400" dirty="0">
              <a:solidFill>
                <a:srgbClr val="FF0000"/>
              </a:solidFill>
            </a:endParaRPr>
          </a:p>
        </p:txBody>
      </p:sp>
      <p:sp>
        <p:nvSpPr>
          <p:cNvPr id="7" name="TextBox 6"/>
          <p:cNvSpPr txBox="1"/>
          <p:nvPr/>
        </p:nvSpPr>
        <p:spPr>
          <a:xfrm>
            <a:off x="894378" y="51331"/>
            <a:ext cx="7388571"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tr-TR" dirty="0" smtClean="0"/>
              <a:t>Most diagnoses of septate uterus according to the ESHRE/ESGE system corresponds to arcuate or normal uterus diagnosed by ASRM. </a:t>
            </a:r>
            <a:endParaRPr lang="tr-TR" dirty="0"/>
          </a:p>
          <a:p>
            <a:r>
              <a:rPr lang="tr-TR" dirty="0" smtClean="0"/>
              <a:t>The ESHRE/ESGE Classification </a:t>
            </a:r>
            <a:r>
              <a:rPr lang="tr-TR" dirty="0" smtClean="0">
                <a:sym typeface="Wingdings" pitchFamily="2" charset="2"/>
              </a:rPr>
              <a:t> </a:t>
            </a:r>
            <a:r>
              <a:rPr lang="tr-TR" i="1" dirty="0" smtClean="0">
                <a:solidFill>
                  <a:srgbClr val="FFFF00"/>
                </a:solidFill>
              </a:rPr>
              <a:t>a serious risk of overdiagnosis and potential overtreatmen</a:t>
            </a:r>
            <a:r>
              <a:rPr lang="tr-TR" dirty="0" smtClean="0">
                <a:solidFill>
                  <a:srgbClr val="FFFF00"/>
                </a:solidFill>
              </a:rPr>
              <a:t>t</a:t>
            </a:r>
            <a:r>
              <a:rPr lang="tr-TR" dirty="0" smtClean="0"/>
              <a:t> </a:t>
            </a:r>
            <a:endParaRPr lang="tr-TR" dirty="0"/>
          </a:p>
        </p:txBody>
      </p:sp>
    </p:spTree>
    <p:extLst>
      <p:ext uri="{BB962C8B-B14F-4D97-AF65-F5344CB8AC3E}">
        <p14:creationId xmlns:p14="http://schemas.microsoft.com/office/powerpoint/2010/main" val="12407148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180528" y="2204864"/>
            <a:ext cx="9001000" cy="4525963"/>
          </a:xfrm>
        </p:spPr>
        <p:txBody>
          <a:bodyPr>
            <a:normAutofit fontScale="85000" lnSpcReduction="20000"/>
          </a:bodyPr>
          <a:lstStyle/>
          <a:p>
            <a:r>
              <a:rPr lang="en-US" dirty="0"/>
              <a:t>In conclusion, the results of our study show that many women </a:t>
            </a:r>
            <a:r>
              <a:rPr lang="en-US" b="1" dirty="0">
                <a:solidFill>
                  <a:srgbClr val="FFC000"/>
                </a:solidFill>
              </a:rPr>
              <a:t>with arcuate uteri would be diagnosed with partial septate uterus</a:t>
            </a:r>
            <a:r>
              <a:rPr lang="en-US" b="1" dirty="0"/>
              <a:t> </a:t>
            </a:r>
            <a:r>
              <a:rPr lang="en-US" dirty="0"/>
              <a:t>according to the ESHRE/ESGE classiﬁcation</a:t>
            </a:r>
            <a:endParaRPr lang="tr-TR" dirty="0" smtClean="0"/>
          </a:p>
          <a:p>
            <a:r>
              <a:rPr lang="tr-TR" dirty="0" smtClean="0"/>
              <a:t>WIDER </a:t>
            </a:r>
            <a:r>
              <a:rPr lang="tr-TR" dirty="0"/>
              <a:t>IMPLICATIONS OF THE FINDINGS: There are methodological weaknesses in the new ESHRE/ESGE classiﬁcation system whichwouldneedtobeaddressedin futurerevisions</a:t>
            </a:r>
            <a:r>
              <a:rPr lang="tr-TR" dirty="0" smtClean="0"/>
              <a:t>.</a:t>
            </a:r>
          </a:p>
          <a:p>
            <a:r>
              <a:rPr lang="tr-TR" dirty="0" smtClean="0"/>
              <a:t>There was </a:t>
            </a:r>
            <a:r>
              <a:rPr lang="tr-TR" b="1" dirty="0" smtClean="0">
                <a:solidFill>
                  <a:srgbClr val="FFC000"/>
                </a:solidFill>
              </a:rPr>
              <a:t>no signiﬁcant difference</a:t>
            </a:r>
            <a:r>
              <a:rPr lang="tr-TR" dirty="0" smtClean="0"/>
              <a:t> in the past reproductive outcomes between women </a:t>
            </a:r>
            <a:r>
              <a:rPr lang="tr-TR" dirty="0"/>
              <a:t>diagnosed with normal and anomalous uteri and the clinicians should exercise </a:t>
            </a:r>
            <a:r>
              <a:rPr lang="tr-TR" b="1" dirty="0">
                <a:solidFill>
                  <a:srgbClr val="FFC000"/>
                </a:solidFill>
              </a:rPr>
              <a:t>caution when offering surgical correction to women diagnosed with partial septateuteri </a:t>
            </a:r>
            <a:r>
              <a:rPr lang="tr-TR" dirty="0"/>
              <a:t>using the newESHRE/ESGE classiﬁcation</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538" y="116632"/>
            <a:ext cx="8712968"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a:spLocks noChangeArrowheads="1"/>
          </p:cNvSpPr>
          <p:nvPr/>
        </p:nvSpPr>
        <p:spPr bwMode="auto">
          <a:xfrm>
            <a:off x="8170863" y="598488"/>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8</a:t>
            </a:r>
            <a:endParaRPr lang="en-GB" altLang="tr-TR" sz="2400" dirty="0">
              <a:solidFill>
                <a:srgbClr val="FF0000"/>
              </a:solidFill>
            </a:endParaRPr>
          </a:p>
        </p:txBody>
      </p:sp>
    </p:spTree>
    <p:extLst>
      <p:ext uri="{BB962C8B-B14F-4D97-AF65-F5344CB8AC3E}">
        <p14:creationId xmlns:p14="http://schemas.microsoft.com/office/powerpoint/2010/main" val="6098412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74638"/>
            <a:ext cx="9143999" cy="1143000"/>
          </a:xfrm>
        </p:spPr>
        <p:style>
          <a:lnRef idx="3">
            <a:schemeClr val="lt1"/>
          </a:lnRef>
          <a:fillRef idx="1">
            <a:schemeClr val="accent2"/>
          </a:fillRef>
          <a:effectRef idx="1">
            <a:schemeClr val="accent2"/>
          </a:effectRef>
          <a:fontRef idx="minor">
            <a:schemeClr val="lt1"/>
          </a:fontRef>
        </p:style>
        <p:txBody>
          <a:bodyPr>
            <a:normAutofit/>
          </a:bodyPr>
          <a:lstStyle/>
          <a:p>
            <a:r>
              <a:rPr lang="tr-TR" sz="4800" dirty="0" err="1" smtClean="0"/>
              <a:t>Incidence</a:t>
            </a:r>
            <a:endParaRPr lang="tr-TR" sz="4800" dirty="0"/>
          </a:p>
        </p:txBody>
      </p:sp>
      <p:pic>
        <p:nvPicPr>
          <p:cNvPr id="2050" name="Picture 2"/>
          <p:cNvPicPr>
            <a:picLocks noGrp="1" noChangeAspect="1" noChangeArrowheads="1"/>
          </p:cNvPicPr>
          <p:nvPr>
            <p:ph idx="1"/>
          </p:nvPr>
        </p:nvPicPr>
        <p:blipFill>
          <a:blip r:embed="rId3" cstate="print"/>
          <a:srcRect/>
          <a:stretch>
            <a:fillRect/>
          </a:stretch>
        </p:blipFill>
        <p:spPr bwMode="auto">
          <a:xfrm>
            <a:off x="1" y="1591734"/>
            <a:ext cx="9144000" cy="4351866"/>
          </a:xfrm>
          <a:prstGeom prst="rect">
            <a:avLst/>
          </a:prstGeom>
          <a:noFill/>
          <a:ln w="9525">
            <a:noFill/>
            <a:miter lim="800000"/>
            <a:headEnd/>
            <a:tailEnd/>
          </a:ln>
        </p:spPr>
      </p:pic>
      <p:sp>
        <p:nvSpPr>
          <p:cNvPr id="4" name="Metin kutusu 3"/>
          <p:cNvSpPr txBox="1">
            <a:spLocks noChangeArrowheads="1"/>
          </p:cNvSpPr>
          <p:nvPr/>
        </p:nvSpPr>
        <p:spPr bwMode="auto">
          <a:xfrm>
            <a:off x="7020272" y="6235700"/>
            <a:ext cx="1855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Times New Roman" pitchFamily="18" charset="0"/>
                <a:cs typeface="Arial" pitchFamily="34" charset="0"/>
              </a:defRPr>
            </a:lvl1pPr>
            <a:lvl2pPr marL="742950" indent="-285750" eaLnBrk="0" hangingPunct="0">
              <a:defRPr sz="2000" b="1">
                <a:solidFill>
                  <a:schemeClr val="tx1"/>
                </a:solidFill>
                <a:latin typeface="Times New Roman" pitchFamily="18" charset="0"/>
                <a:cs typeface="Arial" pitchFamily="34" charset="0"/>
              </a:defRPr>
            </a:lvl2pPr>
            <a:lvl3pPr marL="1143000" indent="-228600" eaLnBrk="0" hangingPunct="0">
              <a:defRPr sz="2000" b="1">
                <a:solidFill>
                  <a:schemeClr val="tx1"/>
                </a:solidFill>
                <a:latin typeface="Times New Roman" pitchFamily="18" charset="0"/>
                <a:cs typeface="Arial" pitchFamily="34" charset="0"/>
              </a:defRPr>
            </a:lvl3pPr>
            <a:lvl4pPr marL="1600200" indent="-228600" eaLnBrk="0" hangingPunct="0">
              <a:defRPr sz="2000" b="1">
                <a:solidFill>
                  <a:schemeClr val="tx1"/>
                </a:solidFill>
                <a:latin typeface="Times New Roman" pitchFamily="18" charset="0"/>
                <a:cs typeface="Arial" pitchFamily="34" charset="0"/>
              </a:defRPr>
            </a:lvl4pPr>
            <a:lvl5pPr marL="2057400" indent="-228600" eaLnBrk="0" hangingPunct="0">
              <a:defRPr sz="2000" b="1">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000" b="1">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000" b="1">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000" b="1">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000" b="1">
                <a:solidFill>
                  <a:schemeClr val="tx1"/>
                </a:solidFill>
                <a:latin typeface="Times New Roman" pitchFamily="18" charset="0"/>
                <a:cs typeface="Arial" pitchFamily="34" charset="0"/>
              </a:defRPr>
            </a:lvl9pPr>
          </a:lstStyle>
          <a:p>
            <a:pPr eaLnBrk="1" hangingPunct="1"/>
            <a:r>
              <a:rPr lang="en-GB" altLang="tr-TR" b="0">
                <a:solidFill>
                  <a:srgbClr val="FF0000"/>
                </a:solidFill>
              </a:rPr>
              <a:t>Y.Y. Chan</a:t>
            </a:r>
            <a:r>
              <a:rPr lang="tr-TR" altLang="tr-TR" b="0">
                <a:solidFill>
                  <a:srgbClr val="FF0000"/>
                </a:solidFill>
              </a:rPr>
              <a:t>, 2011</a:t>
            </a:r>
            <a:endParaRPr lang="en-GB" altLang="tr-TR">
              <a:solidFill>
                <a:srgbClr val="FF0000"/>
              </a:solidFill>
            </a:endParaRPr>
          </a:p>
        </p:txBody>
      </p:sp>
      <p:sp>
        <p:nvSpPr>
          <p:cNvPr id="3" name="Rectangle 2"/>
          <p:cNvSpPr/>
          <p:nvPr/>
        </p:nvSpPr>
        <p:spPr>
          <a:xfrm>
            <a:off x="0" y="3645024"/>
            <a:ext cx="8876059" cy="3600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4"/>
          <p:cNvSpPr txBox="1">
            <a:spLocks noChangeArrowheads="1"/>
          </p:cNvSpPr>
          <p:nvPr/>
        </p:nvSpPr>
        <p:spPr bwMode="auto">
          <a:xfrm>
            <a:off x="8286919" y="14813"/>
            <a:ext cx="788806"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1</a:t>
            </a:r>
            <a:endParaRPr lang="en-GB" altLang="tr-TR" sz="2400" dirty="0">
              <a:solidFill>
                <a:srgbClr val="FF0000"/>
              </a:solidFill>
            </a:endParaRPr>
          </a:p>
        </p:txBody>
      </p:sp>
    </p:spTree>
    <p:extLst>
      <p:ext uri="{BB962C8B-B14F-4D97-AF65-F5344CB8AC3E}">
        <p14:creationId xmlns:p14="http://schemas.microsoft.com/office/powerpoint/2010/main" val="4203808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p:cNvPicPr>
            <a:picLocks noChangeAspect="1" noChangeArrowheads="1"/>
          </p:cNvPicPr>
          <p:nvPr/>
        </p:nvPicPr>
        <p:blipFill>
          <a:blip r:embed="rId3" cstate="print"/>
          <a:srcRect l="3609" t="14874" r="3609" b="51625"/>
          <a:stretch>
            <a:fillRect/>
          </a:stretch>
        </p:blipFill>
        <p:spPr bwMode="auto">
          <a:xfrm>
            <a:off x="0" y="1981200"/>
            <a:ext cx="9144000" cy="4343400"/>
          </a:xfrm>
          <a:prstGeom prst="rect">
            <a:avLst/>
          </a:prstGeom>
          <a:noFill/>
          <a:ln w="9525">
            <a:noFill/>
            <a:miter lim="800000"/>
            <a:headEnd/>
            <a:tailEnd/>
          </a:ln>
        </p:spPr>
      </p:pic>
      <p:sp>
        <p:nvSpPr>
          <p:cNvPr id="48131" name="Line 5"/>
          <p:cNvSpPr>
            <a:spLocks noChangeShapeType="1"/>
          </p:cNvSpPr>
          <p:nvPr/>
        </p:nvSpPr>
        <p:spPr bwMode="auto">
          <a:xfrm>
            <a:off x="0" y="5257800"/>
            <a:ext cx="9144000" cy="0"/>
          </a:xfrm>
          <a:prstGeom prst="line">
            <a:avLst/>
          </a:prstGeom>
          <a:noFill/>
          <a:ln w="76200">
            <a:solidFill>
              <a:srgbClr val="FF0000"/>
            </a:solidFill>
            <a:round/>
            <a:headEnd/>
            <a:tailEnd/>
          </a:ln>
        </p:spPr>
        <p:txBody>
          <a:bodyPr/>
          <a:lstStyle/>
          <a:p>
            <a:endParaRPr lang="tr-TR"/>
          </a:p>
        </p:txBody>
      </p:sp>
      <p:sp>
        <p:nvSpPr>
          <p:cNvPr id="48132" name="Line 6"/>
          <p:cNvSpPr>
            <a:spLocks noChangeShapeType="1"/>
          </p:cNvSpPr>
          <p:nvPr/>
        </p:nvSpPr>
        <p:spPr bwMode="auto">
          <a:xfrm>
            <a:off x="0" y="4800600"/>
            <a:ext cx="9144000" cy="0"/>
          </a:xfrm>
          <a:prstGeom prst="line">
            <a:avLst/>
          </a:prstGeom>
          <a:noFill/>
          <a:ln w="76200">
            <a:solidFill>
              <a:srgbClr val="FF0000"/>
            </a:solidFill>
            <a:round/>
            <a:headEnd/>
            <a:tailEnd/>
          </a:ln>
        </p:spPr>
        <p:txBody>
          <a:bodyPr/>
          <a:lstStyle/>
          <a:p>
            <a:endParaRPr lang="tr-TR"/>
          </a:p>
        </p:txBody>
      </p:sp>
      <p:sp>
        <p:nvSpPr>
          <p:cNvPr id="48133" name="Rectangle 8"/>
          <p:cNvSpPr>
            <a:spLocks noChangeArrowheads="1"/>
          </p:cNvSpPr>
          <p:nvPr/>
        </p:nvSpPr>
        <p:spPr bwMode="auto">
          <a:xfrm>
            <a:off x="304800" y="533400"/>
            <a:ext cx="8610600" cy="990600"/>
          </a:xfrm>
          <a:prstGeom prst="rect">
            <a:avLst/>
          </a:prstGeom>
          <a:noFill/>
          <a:ln w="9525">
            <a:noFill/>
            <a:miter lim="800000"/>
            <a:headEnd/>
            <a:tailEnd/>
          </a:ln>
        </p:spPr>
        <p:txBody>
          <a:bodyPr wrap="none" anchor="ctr"/>
          <a:lstStyle/>
          <a:p>
            <a:pPr algn="ctr"/>
            <a:r>
              <a:rPr lang="tr-TR" sz="2400" b="1" dirty="0" smtClean="0">
                <a:solidFill>
                  <a:srgbClr val="FFFF00"/>
                </a:solidFill>
              </a:rPr>
              <a:t>PREGNANCY OUTCOMES IN UNTREATED ARCUATE UTERUS </a:t>
            </a:r>
            <a:endParaRPr lang="tr-TR" sz="2400" b="1" dirty="0">
              <a:solidFill>
                <a:srgbClr val="FFFF00"/>
              </a:solidFill>
            </a:endParaRPr>
          </a:p>
        </p:txBody>
      </p:sp>
    </p:spTree>
    <p:extLst>
      <p:ext uri="{BB962C8B-B14F-4D97-AF65-F5344CB8AC3E}">
        <p14:creationId xmlns:p14="http://schemas.microsoft.com/office/powerpoint/2010/main" val="14709015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71"/>
            <a:ext cx="9144000" cy="2264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0" y="2289990"/>
            <a:ext cx="5868144"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084168" y="2852936"/>
            <a:ext cx="3059832" cy="2585323"/>
          </a:xfrm>
          <a:prstGeom prst="rect">
            <a:avLst/>
          </a:prstGeom>
          <a:solidFill>
            <a:srgbClr val="FF0000"/>
          </a:solidFill>
        </p:spPr>
        <p:txBody>
          <a:bodyPr wrap="square">
            <a:spAutoFit/>
          </a:bodyPr>
          <a:lstStyle/>
          <a:p>
            <a:r>
              <a:rPr lang="en-US" b="1" dirty="0"/>
              <a:t>Arcuate uterus has no impact on ART outcomes after </a:t>
            </a:r>
            <a:r>
              <a:rPr lang="en-US" b="1" dirty="0" err="1"/>
              <a:t>euploid</a:t>
            </a:r>
            <a:r>
              <a:rPr lang="en-US" b="1" dirty="0"/>
              <a:t> embryo transfer subsequent to CCS, </a:t>
            </a:r>
            <a:endParaRPr lang="tr-TR" b="1" dirty="0" smtClean="0"/>
          </a:p>
          <a:p>
            <a:r>
              <a:rPr lang="en-US" b="1" dirty="0" smtClean="0"/>
              <a:t>so </a:t>
            </a:r>
            <a:r>
              <a:rPr lang="en-US" b="1" dirty="0"/>
              <a:t>arcuate uterus</a:t>
            </a:r>
          </a:p>
          <a:p>
            <a:r>
              <a:rPr lang="en-US" b="1" dirty="0"/>
              <a:t>should be considered an incidental finding without an indication for surgical resection.</a:t>
            </a:r>
            <a:endParaRPr lang="tr-TR" b="1" dirty="0"/>
          </a:p>
        </p:txBody>
      </p:sp>
      <p:sp>
        <p:nvSpPr>
          <p:cNvPr id="6" name="Metin kutusu 4"/>
          <p:cNvSpPr txBox="1">
            <a:spLocks noChangeArrowheads="1"/>
          </p:cNvSpPr>
          <p:nvPr/>
        </p:nvSpPr>
        <p:spPr bwMode="auto">
          <a:xfrm>
            <a:off x="8165135" y="136823"/>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8</a:t>
            </a:r>
            <a:endParaRPr lang="en-GB" altLang="tr-TR" sz="2400" dirty="0">
              <a:solidFill>
                <a:srgbClr val="FF0000"/>
              </a:solidFill>
            </a:endParaRPr>
          </a:p>
        </p:txBody>
      </p:sp>
    </p:spTree>
    <p:extLst>
      <p:ext uri="{BB962C8B-B14F-4D97-AF65-F5344CB8AC3E}">
        <p14:creationId xmlns:p14="http://schemas.microsoft.com/office/powerpoint/2010/main" val="42244792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2 İçerik Yer Tutucusu"/>
          <p:cNvSpPr>
            <a:spLocks noGrp="1"/>
          </p:cNvSpPr>
          <p:nvPr>
            <p:ph idx="1"/>
          </p:nvPr>
        </p:nvSpPr>
        <p:spPr>
          <a:xfrm>
            <a:off x="467544" y="1844824"/>
            <a:ext cx="8229600" cy="3168352"/>
          </a:xfrm>
          <a:solidFill>
            <a:srgbClr val="FF0000"/>
          </a:solidFill>
        </p:spPr>
        <p:txBody>
          <a:bodyPr>
            <a:normAutofit fontScale="40000" lnSpcReduction="20000"/>
          </a:bodyPr>
          <a:lstStyle/>
          <a:p>
            <a:pPr eaLnBrk="1" hangingPunct="1">
              <a:buFont typeface="Arial" charset="0"/>
              <a:buNone/>
            </a:pPr>
            <a:r>
              <a:rPr lang="tr-TR" sz="8000" b="1" i="1" dirty="0" smtClean="0">
                <a:solidFill>
                  <a:srgbClr val="FFFF00"/>
                </a:solidFill>
              </a:rPr>
              <a:t>Rahim gelecek nesillerin tarlasıdır;</a:t>
            </a:r>
            <a:r>
              <a:rPr lang="en-US" sz="8000" b="1" i="1" dirty="0" smtClean="0">
                <a:solidFill>
                  <a:srgbClr val="FFFF00"/>
                </a:solidFill>
              </a:rPr>
              <a:t> </a:t>
            </a:r>
            <a:r>
              <a:rPr lang="tr-TR" sz="8000" b="1" i="1" dirty="0" smtClean="0">
                <a:solidFill>
                  <a:srgbClr val="FFFF00"/>
                </a:solidFill>
              </a:rPr>
              <a:t>ve eğer </a:t>
            </a:r>
          </a:p>
          <a:p>
            <a:pPr eaLnBrk="1" hangingPunct="1">
              <a:buFont typeface="Arial" charset="0"/>
              <a:buNone/>
            </a:pPr>
            <a:r>
              <a:rPr lang="tr-TR" sz="8000" b="1" i="1" dirty="0" smtClean="0">
                <a:solidFill>
                  <a:srgbClr val="FFFF00"/>
                </a:solidFill>
              </a:rPr>
              <a:t>bu tarla hasar görürse, ekilen tohumun iyi ürün</a:t>
            </a:r>
          </a:p>
          <a:p>
            <a:pPr eaLnBrk="1" hangingPunct="1">
              <a:buFont typeface="Arial" charset="0"/>
              <a:buNone/>
            </a:pPr>
            <a:r>
              <a:rPr lang="tr-TR" sz="8000" b="1" i="1" dirty="0">
                <a:solidFill>
                  <a:srgbClr val="FFFF00"/>
                </a:solidFill>
              </a:rPr>
              <a:t>v</a:t>
            </a:r>
            <a:r>
              <a:rPr lang="tr-TR" sz="8000" b="1" i="1" dirty="0" smtClean="0">
                <a:solidFill>
                  <a:srgbClr val="FFFF00"/>
                </a:solidFill>
              </a:rPr>
              <a:t>ermesini </a:t>
            </a:r>
            <a:r>
              <a:rPr lang="tr-TR" sz="8000" b="1" i="1" dirty="0" smtClean="0">
                <a:solidFill>
                  <a:srgbClr val="FFFF00"/>
                </a:solidFill>
              </a:rPr>
              <a:t>beklemek boşunadır.      </a:t>
            </a:r>
          </a:p>
          <a:p>
            <a:pPr eaLnBrk="1" hangingPunct="1">
              <a:buFont typeface="Arial" charset="0"/>
              <a:buNone/>
            </a:pPr>
            <a:endParaRPr lang="tr-TR" sz="8000" b="1" i="1" dirty="0" smtClean="0">
              <a:solidFill>
                <a:srgbClr val="FFFF00"/>
              </a:solidFill>
            </a:endParaRPr>
          </a:p>
          <a:p>
            <a:pPr eaLnBrk="1" hangingPunct="1">
              <a:buFont typeface="Arial" charset="0"/>
              <a:buNone/>
            </a:pPr>
            <a:r>
              <a:rPr lang="en-US" sz="8000" b="1" i="1" dirty="0" smtClean="0">
                <a:solidFill>
                  <a:srgbClr val="FFFF00"/>
                </a:solidFill>
              </a:rPr>
              <a:t>Aristo</a:t>
            </a:r>
            <a:endParaRPr lang="tr-TR" sz="8000" b="1" i="1" dirty="0" smtClean="0">
              <a:solidFill>
                <a:srgbClr val="FFFF00"/>
              </a:solidFill>
            </a:endParaRPr>
          </a:p>
          <a:p>
            <a:pPr eaLnBrk="1" hangingPunct="1">
              <a:buFont typeface="Arial" charset="0"/>
              <a:buNone/>
            </a:pPr>
            <a:r>
              <a:rPr lang="tr-TR" b="1" i="1" dirty="0" smtClean="0">
                <a:solidFill>
                  <a:srgbClr val="FFFF00"/>
                </a:solidFill>
              </a:rPr>
              <a:t>						</a:t>
            </a:r>
          </a:p>
          <a:p>
            <a:pPr eaLnBrk="1" hangingPunct="1">
              <a:buFont typeface="Arial" charset="0"/>
              <a:buNone/>
            </a:pPr>
            <a:r>
              <a:rPr lang="tr-TR" b="1" i="1" dirty="0" smtClean="0">
                <a:solidFill>
                  <a:srgbClr val="FFFF00"/>
                </a:solidFill>
              </a:rPr>
              <a:t>						</a:t>
            </a:r>
            <a:endParaRPr lang="en-US" b="1" i="1" dirty="0" smtClean="0">
              <a:solidFill>
                <a:srgbClr val="FFFF00"/>
              </a:solidFill>
            </a:endParaRPr>
          </a:p>
          <a:p>
            <a:pPr eaLnBrk="1" hangingPunct="1"/>
            <a:endParaRPr lang="tr-TR" b="1" i="1" dirty="0" smtClean="0">
              <a:solidFill>
                <a:srgbClr val="FFFF00"/>
              </a:solidFill>
            </a:endParaRPr>
          </a:p>
        </p:txBody>
      </p:sp>
      <p:sp>
        <p:nvSpPr>
          <p:cNvPr id="2" name="Title 1"/>
          <p:cNvSpPr>
            <a:spLocks noGrp="1"/>
          </p:cNvSpPr>
          <p:nvPr>
            <p:ph type="title"/>
          </p:nvPr>
        </p:nvSpPr>
        <p:spPr/>
        <p:txBody>
          <a:bodyPr/>
          <a:lstStyle/>
          <a:p>
            <a:endParaRPr lang="tr-TR"/>
          </a:p>
        </p:txBody>
      </p:sp>
    </p:spTree>
    <p:extLst>
      <p:ext uri="{BB962C8B-B14F-4D97-AF65-F5344CB8AC3E}">
        <p14:creationId xmlns:p14="http://schemas.microsoft.com/office/powerpoint/2010/main" val="703919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smtClean="0">
                <a:solidFill>
                  <a:srgbClr val="FFFF00"/>
                </a:solidFill>
              </a:rPr>
              <a:t>My Approach</a:t>
            </a:r>
            <a:endParaRPr lang="en-US" b="1" dirty="0">
              <a:solidFill>
                <a:srgbClr val="FFFF00"/>
              </a:solidFill>
            </a:endParaRPr>
          </a:p>
        </p:txBody>
      </p:sp>
      <p:sp>
        <p:nvSpPr>
          <p:cNvPr id="3" name="Content Placeholder 2"/>
          <p:cNvSpPr>
            <a:spLocks noGrp="1"/>
          </p:cNvSpPr>
          <p:nvPr>
            <p:ph idx="1"/>
          </p:nvPr>
        </p:nvSpPr>
        <p:spPr>
          <a:solidFill>
            <a:srgbClr val="FF0000"/>
          </a:solidFill>
        </p:spPr>
        <p:txBody>
          <a:bodyPr>
            <a:normAutofit/>
          </a:bodyPr>
          <a:lstStyle/>
          <a:p>
            <a:r>
              <a:rPr lang="tr-TR" dirty="0" smtClean="0"/>
              <a:t>Arcuat  uterus-expectant  management</a:t>
            </a:r>
          </a:p>
          <a:p>
            <a:r>
              <a:rPr lang="tr-TR" dirty="0" smtClean="0"/>
              <a:t>I</a:t>
            </a:r>
            <a:r>
              <a:rPr lang="en-US" dirty="0" smtClean="0"/>
              <a:t>n </a:t>
            </a:r>
            <a:r>
              <a:rPr lang="en-US" dirty="0"/>
              <a:t>patients with infertility and an arcuate uterus (indentation &lt;1.5 cm according to ASRM criteria), we recommend first-line IVF. However, if the patient suffers from recurrent implantation failure or recurrent pregnancy loss following IVF, we recommend </a:t>
            </a:r>
            <a:r>
              <a:rPr lang="en-US" dirty="0" err="1"/>
              <a:t>hysteroscopic</a:t>
            </a:r>
            <a:r>
              <a:rPr lang="en-US" dirty="0"/>
              <a:t> incision of the arcuate uterus</a:t>
            </a:r>
            <a:r>
              <a:rPr lang="en-US" dirty="0" smtClean="0"/>
              <a:t>.</a:t>
            </a:r>
            <a:endParaRPr lang="en-US" dirty="0"/>
          </a:p>
          <a:p>
            <a:endParaRPr lang="en-US" dirty="0"/>
          </a:p>
          <a:p>
            <a:endParaRPr lang="en-US" dirty="0" smtClean="0"/>
          </a:p>
        </p:txBody>
      </p:sp>
    </p:spTree>
    <p:extLst>
      <p:ext uri="{BB962C8B-B14F-4D97-AF65-F5344CB8AC3E}">
        <p14:creationId xmlns:p14="http://schemas.microsoft.com/office/powerpoint/2010/main" val="36228080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062353"/>
            <a:ext cx="6400800" cy="3376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166191"/>
            <a:ext cx="5781675" cy="57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85800" y="5638800"/>
            <a:ext cx="7696199" cy="861774"/>
          </a:xfrm>
          <a:prstGeom prst="rect">
            <a:avLst/>
          </a:prstGeom>
        </p:spPr>
        <p:txBody>
          <a:bodyPr wrap="square">
            <a:spAutoFit/>
          </a:bodyPr>
          <a:lstStyle/>
          <a:p>
            <a:r>
              <a:rPr lang="tr-TR" sz="3200" b="1" dirty="0">
                <a:latin typeface="Arial" panose="020B0604020202020204" pitchFamily="34" charset="0"/>
                <a:cs typeface="Arial" panose="020B0604020202020204" pitchFamily="34" charset="0"/>
              </a:rPr>
              <a:t>T-</a:t>
            </a:r>
            <a:r>
              <a:rPr lang="tr-TR" sz="3200" b="1" dirty="0" err="1">
                <a:latin typeface="Arial" panose="020B0604020202020204" pitchFamily="34" charset="0"/>
                <a:cs typeface="Arial" panose="020B0604020202020204" pitchFamily="34" charset="0"/>
              </a:rPr>
              <a:t>shaped</a:t>
            </a:r>
            <a:r>
              <a:rPr lang="tr-TR" sz="3200" b="1" dirty="0">
                <a:latin typeface="Arial" panose="020B0604020202020204" pitchFamily="34" charset="0"/>
                <a:cs typeface="Arial" panose="020B0604020202020204" pitchFamily="34" charset="0"/>
              </a:rPr>
              <a:t> </a:t>
            </a:r>
            <a:r>
              <a:rPr lang="tr-TR" sz="3200" b="1" dirty="0" err="1" smtClean="0">
                <a:latin typeface="Arial" panose="020B0604020202020204" pitchFamily="34" charset="0"/>
                <a:cs typeface="Arial" panose="020B0604020202020204" pitchFamily="34" charset="0"/>
              </a:rPr>
              <a:t>uterus</a:t>
            </a:r>
            <a:r>
              <a:rPr lang="tr-TR" sz="3200" b="1" dirty="0" smtClean="0">
                <a:latin typeface="Arial" panose="020B0604020202020204" pitchFamily="34" charset="0"/>
                <a:cs typeface="Arial" panose="020B0604020202020204" pitchFamily="34" charset="0"/>
              </a:rPr>
              <a:t>        </a:t>
            </a:r>
            <a:r>
              <a:rPr lang="tr-TR" sz="3200" b="1" dirty="0" err="1" smtClean="0">
                <a:latin typeface="Arial" panose="020B0604020202020204" pitchFamily="34" charset="0"/>
                <a:cs typeface="Arial" panose="020B0604020202020204" pitchFamily="34" charset="0"/>
              </a:rPr>
              <a:t>uterus</a:t>
            </a:r>
            <a:r>
              <a:rPr lang="tr-TR" sz="3200" b="1" dirty="0" smtClean="0">
                <a:latin typeface="Arial" panose="020B0604020202020204" pitchFamily="34" charset="0"/>
                <a:cs typeface="Arial" panose="020B0604020202020204" pitchFamily="34" charset="0"/>
              </a:rPr>
              <a:t> </a:t>
            </a:r>
            <a:r>
              <a:rPr lang="tr-TR" sz="3200" b="1" dirty="0" err="1">
                <a:latin typeface="Arial" panose="020B0604020202020204" pitchFamily="34" charset="0"/>
                <a:cs typeface="Arial" panose="020B0604020202020204" pitchFamily="34" charset="0"/>
              </a:rPr>
              <a:t>infantalis</a:t>
            </a:r>
            <a:endParaRPr lang="tr-TR" sz="3200" b="1" dirty="0">
              <a:latin typeface="Arial" panose="020B0604020202020204" pitchFamily="34" charset="0"/>
              <a:cs typeface="Arial" panose="020B0604020202020204" pitchFamily="34" charset="0"/>
            </a:endParaRPr>
          </a:p>
          <a:p>
            <a:r>
              <a:rPr lang="tr-TR" b="1" dirty="0" smtClean="0">
                <a:latin typeface="Arial" panose="020B0604020202020204" pitchFamily="34" charset="0"/>
                <a:cs typeface="Arial" panose="020B0604020202020204" pitchFamily="34" charset="0"/>
              </a:rPr>
              <a:t>       2/3 corpus,1/3  </a:t>
            </a:r>
            <a:r>
              <a:rPr lang="tr-TR" b="1" dirty="0" err="1" smtClean="0">
                <a:latin typeface="Arial" panose="020B0604020202020204" pitchFamily="34" charset="0"/>
                <a:cs typeface="Arial" panose="020B0604020202020204" pitchFamily="34" charset="0"/>
              </a:rPr>
              <a:t>cervix</a:t>
            </a:r>
            <a:r>
              <a:rPr lang="tr-TR" b="1" dirty="0" smtClean="0">
                <a:latin typeface="Arial" panose="020B0604020202020204" pitchFamily="34" charset="0"/>
                <a:cs typeface="Arial" panose="020B0604020202020204" pitchFamily="34" charset="0"/>
              </a:rPr>
              <a:t>                             1/3 </a:t>
            </a:r>
            <a:r>
              <a:rPr lang="tr-TR" b="1" dirty="0" err="1" smtClean="0">
                <a:latin typeface="Arial" panose="020B0604020202020204" pitchFamily="34" charset="0"/>
                <a:cs typeface="Arial" panose="020B0604020202020204" pitchFamily="34" charset="0"/>
              </a:rPr>
              <a:t>corpus</a:t>
            </a:r>
            <a:r>
              <a:rPr lang="tr-TR" b="1" dirty="0" smtClean="0">
                <a:latin typeface="Arial" panose="020B0604020202020204" pitchFamily="34" charset="0"/>
                <a:cs typeface="Arial" panose="020B0604020202020204" pitchFamily="34" charset="0"/>
              </a:rPr>
              <a:t>, 2/3 </a:t>
            </a:r>
            <a:r>
              <a:rPr lang="tr-TR" b="1" dirty="0" err="1" smtClean="0">
                <a:latin typeface="Arial" panose="020B0604020202020204" pitchFamily="34" charset="0"/>
                <a:cs typeface="Arial" panose="020B0604020202020204" pitchFamily="34" charset="0"/>
              </a:rPr>
              <a:t>cervix</a:t>
            </a:r>
            <a:endParaRPr lang="tr-TR" b="1" dirty="0">
              <a:latin typeface="Arial" panose="020B0604020202020204" pitchFamily="34" charset="0"/>
              <a:cs typeface="Arial" panose="020B0604020202020204" pitchFamily="34" charset="0"/>
            </a:endParaRPr>
          </a:p>
        </p:txBody>
      </p:sp>
      <p:sp>
        <p:nvSpPr>
          <p:cNvPr id="3" name="Rectangle 2"/>
          <p:cNvSpPr/>
          <p:nvPr/>
        </p:nvSpPr>
        <p:spPr>
          <a:xfrm>
            <a:off x="2133600" y="152400"/>
            <a:ext cx="3903633" cy="646331"/>
          </a:xfrm>
          <a:prstGeom prst="rect">
            <a:avLst/>
          </a:prstGeom>
        </p:spPr>
        <p:txBody>
          <a:bodyPr wrap="none">
            <a:spAutoFit/>
          </a:bodyPr>
          <a:lstStyle/>
          <a:p>
            <a:r>
              <a:rPr lang="tr-TR" sz="3600" b="1" dirty="0">
                <a:solidFill>
                  <a:schemeClr val="accent2"/>
                </a:solidFill>
                <a:latin typeface="Arial" panose="020B0604020202020204" pitchFamily="34" charset="0"/>
                <a:cs typeface="Arial" panose="020B0604020202020204" pitchFamily="34" charset="0"/>
              </a:rPr>
              <a:t>T-</a:t>
            </a:r>
            <a:r>
              <a:rPr lang="tr-TR" sz="3600" b="1" dirty="0" err="1">
                <a:solidFill>
                  <a:schemeClr val="accent2"/>
                </a:solidFill>
                <a:latin typeface="Arial" panose="020B0604020202020204" pitchFamily="34" charset="0"/>
                <a:cs typeface="Arial" panose="020B0604020202020204" pitchFamily="34" charset="0"/>
              </a:rPr>
              <a:t>shaped</a:t>
            </a:r>
            <a:r>
              <a:rPr lang="tr-TR" sz="3600" b="1" dirty="0">
                <a:solidFill>
                  <a:schemeClr val="accent2"/>
                </a:solidFill>
                <a:latin typeface="Arial" panose="020B0604020202020204" pitchFamily="34" charset="0"/>
                <a:cs typeface="Arial" panose="020B0604020202020204" pitchFamily="34" charset="0"/>
              </a:rPr>
              <a:t> </a:t>
            </a:r>
            <a:r>
              <a:rPr lang="tr-TR" sz="3600" b="1" dirty="0" err="1">
                <a:solidFill>
                  <a:schemeClr val="accent2"/>
                </a:solidFill>
                <a:latin typeface="Arial" panose="020B0604020202020204" pitchFamily="34" charset="0"/>
                <a:cs typeface="Arial" panose="020B0604020202020204" pitchFamily="34" charset="0"/>
              </a:rPr>
              <a:t>uterus</a:t>
            </a:r>
            <a:r>
              <a:rPr lang="tr-TR" sz="3600" b="1" dirty="0">
                <a:solidFill>
                  <a:schemeClr val="accent2"/>
                </a:solidFill>
                <a:latin typeface="Arial" panose="020B0604020202020204" pitchFamily="34" charset="0"/>
                <a:cs typeface="Arial" panose="020B0604020202020204" pitchFamily="34" charset="0"/>
              </a:rPr>
              <a:t> </a:t>
            </a:r>
            <a:endParaRPr lang="en-US" sz="2000" dirty="0">
              <a:solidFill>
                <a:schemeClr val="accent2"/>
              </a:solidFill>
            </a:endParaRPr>
          </a:p>
        </p:txBody>
      </p:sp>
      <p:pic>
        <p:nvPicPr>
          <p:cNvPr id="6" name="İçerik Yer Tutucusu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 y="110577"/>
            <a:ext cx="1835696" cy="1972891"/>
          </a:xfrm>
          <a:prstGeom prst="rect">
            <a:avLst/>
          </a:prstGeom>
        </p:spPr>
      </p:pic>
      <p:pic>
        <p:nvPicPr>
          <p:cNvPr id="7" name="Picture 4" descr="cagla_yilmaz_hsg_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68343" y="3719"/>
            <a:ext cx="1505679" cy="173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84492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1698882" y="-610649"/>
            <a:ext cx="5962264" cy="8568955"/>
          </a:xfrm>
        </p:spPr>
        <p:txBody>
          <a:bodyPr>
            <a:normAutofit fontScale="92500" lnSpcReduction="20000"/>
          </a:bodyPr>
          <a:lstStyle/>
          <a:p>
            <a:r>
              <a:rPr lang="en-US" dirty="0"/>
              <a:t>A dysmorphic uterus, which was formerly known as “</a:t>
            </a:r>
            <a:r>
              <a:rPr lang="en-US" b="1" dirty="0">
                <a:solidFill>
                  <a:srgbClr val="FFC000"/>
                </a:solidFill>
              </a:rPr>
              <a:t>T-shaped uterus</a:t>
            </a:r>
            <a:r>
              <a:rPr lang="en-US" dirty="0"/>
              <a:t>” in the American Fertility Society classification of anomalies of the Müllerian duct, is denoted as a second-class (Class U1) uterine anomaly in the European Society of Human Reproduction and Embryology (ESHRE) and the European Society for </a:t>
            </a:r>
            <a:r>
              <a:rPr lang="en-US" dirty="0" err="1"/>
              <a:t>Gynaecological</a:t>
            </a:r>
            <a:r>
              <a:rPr lang="en-US" dirty="0"/>
              <a:t> Endoscopy (ESGE) (ESHRE/ESGE) consensus on the classification of congenital genital tract anomalies, and it leads to </a:t>
            </a:r>
            <a:r>
              <a:rPr lang="en-US" b="1" dirty="0">
                <a:solidFill>
                  <a:srgbClr val="FFC000"/>
                </a:solidFill>
              </a:rPr>
              <a:t>poor reproductive and obstetric </a:t>
            </a:r>
            <a:r>
              <a:rPr lang="en-US" b="1" dirty="0" smtClean="0">
                <a:solidFill>
                  <a:srgbClr val="FFC000"/>
                </a:solidFill>
              </a:rPr>
              <a:t>outcomes</a:t>
            </a:r>
            <a:r>
              <a:rPr lang="en-US" dirty="0" smtClean="0"/>
              <a:t>. </a:t>
            </a:r>
            <a:r>
              <a:rPr lang="en-US" dirty="0"/>
              <a:t>Although the prevalence of </a:t>
            </a:r>
            <a:r>
              <a:rPr lang="en-US" b="1" dirty="0">
                <a:solidFill>
                  <a:srgbClr val="FFC000"/>
                </a:solidFill>
              </a:rPr>
              <a:t>dysmorphic uterus is not yet known</a:t>
            </a:r>
            <a:r>
              <a:rPr lang="en-US" dirty="0"/>
              <a:t>, the reproductive performance of a dysmorphic uterus </a:t>
            </a:r>
            <a:r>
              <a:rPr lang="en-US" b="1" dirty="0">
                <a:solidFill>
                  <a:srgbClr val="FFC000"/>
                </a:solidFill>
              </a:rPr>
              <a:t>after </a:t>
            </a:r>
            <a:r>
              <a:rPr lang="en-US" b="1" dirty="0" err="1">
                <a:solidFill>
                  <a:srgbClr val="FFC000"/>
                </a:solidFill>
              </a:rPr>
              <a:t>hysteroscopic</a:t>
            </a:r>
            <a:r>
              <a:rPr lang="en-US" b="1" dirty="0">
                <a:solidFill>
                  <a:srgbClr val="FFC000"/>
                </a:solidFill>
              </a:rPr>
              <a:t> </a:t>
            </a:r>
            <a:r>
              <a:rPr lang="en-US" b="1" dirty="0" err="1">
                <a:solidFill>
                  <a:srgbClr val="FFC000"/>
                </a:solidFill>
              </a:rPr>
              <a:t>metroplasty</a:t>
            </a:r>
            <a:r>
              <a:rPr lang="en-US" b="1" dirty="0">
                <a:solidFill>
                  <a:srgbClr val="FFC000"/>
                </a:solidFill>
              </a:rPr>
              <a:t> is poorly documented</a:t>
            </a:r>
            <a:r>
              <a:rPr lang="en-US" dirty="0"/>
              <a:t>; only five trials have been reported to </a:t>
            </a:r>
            <a:r>
              <a:rPr lang="en-US" dirty="0" smtClean="0"/>
              <a:t>date</a:t>
            </a:r>
            <a:endParaRPr lang="tr-TR" dirty="0"/>
          </a:p>
        </p:txBody>
      </p:sp>
    </p:spTree>
    <p:extLst>
      <p:ext uri="{BB962C8B-B14F-4D97-AF65-F5344CB8AC3E}">
        <p14:creationId xmlns:p14="http://schemas.microsoft.com/office/powerpoint/2010/main" val="36431981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467544" y="0"/>
            <a:ext cx="8020050" cy="2592288"/>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4173399" y="2537175"/>
            <a:ext cx="4464496" cy="4176464"/>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251520" y="2798018"/>
            <a:ext cx="3714750" cy="3943350"/>
          </a:xfrm>
          <a:prstGeom prst="rect">
            <a:avLst/>
          </a:prstGeom>
          <a:noFill/>
          <a:ln w="9525">
            <a:noFill/>
            <a:miter lim="800000"/>
            <a:headEnd/>
            <a:tailEnd/>
          </a:ln>
        </p:spPr>
      </p:pic>
      <p:cxnSp>
        <p:nvCxnSpPr>
          <p:cNvPr id="6" name="5 Düz Bağlayıcı"/>
          <p:cNvCxnSpPr/>
          <p:nvPr/>
        </p:nvCxnSpPr>
        <p:spPr>
          <a:xfrm>
            <a:off x="4860033" y="5661248"/>
            <a:ext cx="37444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5364088" y="3974"/>
            <a:ext cx="2390078" cy="369332"/>
          </a:xfrm>
          <a:prstGeom prst="rect">
            <a:avLst/>
          </a:prstGeom>
        </p:spPr>
        <p:txBody>
          <a:bodyPr wrap="none">
            <a:spAutoFit/>
          </a:bodyPr>
          <a:lstStyle/>
          <a:p>
            <a:r>
              <a:rPr lang="en-US" dirty="0">
                <a:solidFill>
                  <a:srgbClr val="FF0000"/>
                </a:solidFill>
              </a:rPr>
              <a:t>97 pts, T-shaped uterus</a:t>
            </a:r>
          </a:p>
        </p:txBody>
      </p:sp>
      <p:cxnSp>
        <p:nvCxnSpPr>
          <p:cNvPr id="9" name="5 Düz Bağlayıcı"/>
          <p:cNvCxnSpPr/>
          <p:nvPr/>
        </p:nvCxnSpPr>
        <p:spPr>
          <a:xfrm>
            <a:off x="4860033" y="4365104"/>
            <a:ext cx="37444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Metin kutusu 4"/>
          <p:cNvSpPr txBox="1">
            <a:spLocks/>
          </p:cNvSpPr>
          <p:nvPr/>
        </p:nvSpPr>
        <p:spPr>
          <a:xfrm>
            <a:off x="7898169" y="342528"/>
            <a:ext cx="806632" cy="461665"/>
          </a:xfrm>
          <a:prstGeom prst="rect">
            <a:avLst/>
          </a:prstGeom>
          <a:solidFill>
            <a:srgbClr val="FFFF00"/>
          </a:solidFill>
        </p:spPr>
        <p:txBody>
          <a:bodyPr vert="horz" wrap="none" lIns="91440" tIns="45720" rIns="91440" bIns="4572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1</a:t>
            </a:r>
            <a:endParaRPr lang="tr-TR" sz="2400" dirty="0" smtClean="0">
              <a:solidFill>
                <a:srgbClr val="FF0000"/>
              </a:solidFill>
            </a:endParaRPr>
          </a:p>
        </p:txBody>
      </p:sp>
    </p:spTree>
    <p:extLst>
      <p:ext uri="{BB962C8B-B14F-4D97-AF65-F5344CB8AC3E}">
        <p14:creationId xmlns:p14="http://schemas.microsoft.com/office/powerpoint/2010/main" val="2000161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228600"/>
            <a:ext cx="3124200" cy="3454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44334"/>
            <a:ext cx="7107146" cy="2551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p:cNvCxnSpPr/>
          <p:nvPr/>
        </p:nvCxnSpPr>
        <p:spPr>
          <a:xfrm>
            <a:off x="2940674" y="5681550"/>
            <a:ext cx="381000" cy="0"/>
          </a:xfrm>
          <a:prstGeom prst="line">
            <a:avLst/>
          </a:prstGeom>
          <a:noFill/>
          <a:ln w="25400" cap="flat">
            <a:solidFill>
              <a:srgbClr val="FF0000"/>
            </a:solidFill>
            <a:prstDash val="solid"/>
            <a:bevel/>
          </a:ln>
          <a:effectLst>
            <a:outerShdw blurRad="63500" dist="38100" dir="5400000" rotWithShape="0">
              <a:srgbClr val="032544">
                <a:alpha val="48000"/>
              </a:srgbClr>
            </a:outerShdw>
          </a:effectLst>
        </p:spPr>
        <p:style>
          <a:lnRef idx="0">
            <a:scrgbClr r="0" g="0" b="0"/>
          </a:lnRef>
          <a:fillRef idx="0">
            <a:scrgbClr r="0" g="0" b="0"/>
          </a:fillRef>
          <a:effectRef idx="0">
            <a:scrgbClr r="0" g="0" b="0"/>
          </a:effectRef>
          <a:fontRef idx="none"/>
        </p:style>
      </p:cxnSp>
      <p:cxnSp>
        <p:nvCxnSpPr>
          <p:cNvPr id="9" name="Straight Connector 8"/>
          <p:cNvCxnSpPr/>
          <p:nvPr/>
        </p:nvCxnSpPr>
        <p:spPr>
          <a:xfrm>
            <a:off x="5943600" y="6172200"/>
            <a:ext cx="381000" cy="0"/>
          </a:xfrm>
          <a:prstGeom prst="line">
            <a:avLst/>
          </a:prstGeom>
          <a:noFill/>
          <a:ln w="25400" cap="flat">
            <a:solidFill>
              <a:srgbClr val="FF0000"/>
            </a:solidFill>
            <a:prstDash val="solid"/>
            <a:bevel/>
          </a:ln>
          <a:effectLst>
            <a:outerShdw blurRad="63500" dist="38100" dir="5400000" rotWithShape="0">
              <a:srgbClr val="032544">
                <a:alpha val="48000"/>
              </a:srgbClr>
            </a:outerShdw>
          </a:effectLst>
        </p:spPr>
        <p:style>
          <a:lnRef idx="0">
            <a:scrgbClr r="0" g="0" b="0"/>
          </a:lnRef>
          <a:fillRef idx="0">
            <a:scrgbClr r="0" g="0" b="0"/>
          </a:fillRef>
          <a:effectRef idx="0">
            <a:scrgbClr r="0" g="0" b="0"/>
          </a:effectRef>
          <a:fontRef idx="none"/>
        </p:style>
      </p:cxnSp>
      <p:sp>
        <p:nvSpPr>
          <p:cNvPr id="3" name="Rectangle 2"/>
          <p:cNvSpPr/>
          <p:nvPr/>
        </p:nvSpPr>
        <p:spPr>
          <a:xfrm>
            <a:off x="1255007" y="2875002"/>
            <a:ext cx="4347985" cy="369332"/>
          </a:xfrm>
          <a:prstGeom prst="rect">
            <a:avLst/>
          </a:prstGeom>
          <a:solidFill>
            <a:srgbClr val="FF0000"/>
          </a:solidFill>
        </p:spPr>
        <p:txBody>
          <a:bodyPr wrap="none">
            <a:spAutoFit/>
          </a:bodyPr>
          <a:lstStyle/>
          <a:p>
            <a:r>
              <a:rPr lang="en-US" dirty="0"/>
              <a:t>30 patients, prospective-observational study</a:t>
            </a:r>
          </a:p>
        </p:txBody>
      </p:sp>
      <p:sp>
        <p:nvSpPr>
          <p:cNvPr id="4" name="Title 3"/>
          <p:cNvSpPr>
            <a:spLocks noGrp="1"/>
          </p:cNvSpPr>
          <p:nvPr>
            <p:ph type="title"/>
          </p:nvPr>
        </p:nvSpPr>
        <p:spPr/>
        <p:txBody>
          <a:bodyPr/>
          <a:lstStyle/>
          <a:p>
            <a:endParaRPr lang="tr-TR"/>
          </a:p>
        </p:txBody>
      </p:sp>
      <p:pic>
        <p:nvPicPr>
          <p:cNvPr id="10" name="Picture 9"/>
          <p:cNvPicPr>
            <a:picLocks noChangeAspect="1" noChangeArrowheads="1"/>
          </p:cNvPicPr>
          <p:nvPr/>
        </p:nvPicPr>
        <p:blipFill>
          <a:blip r:embed="rId5" cstate="print"/>
          <a:srcRect/>
          <a:stretch>
            <a:fillRect/>
          </a:stretch>
        </p:blipFill>
        <p:spPr bwMode="auto">
          <a:xfrm>
            <a:off x="0" y="188640"/>
            <a:ext cx="5715000" cy="2622084"/>
          </a:xfrm>
          <a:prstGeom prst="rect">
            <a:avLst/>
          </a:prstGeom>
          <a:noFill/>
          <a:ln w="9525">
            <a:noFill/>
            <a:miter lim="800000"/>
            <a:headEnd/>
            <a:tailEnd/>
          </a:ln>
        </p:spPr>
      </p:pic>
      <p:pic>
        <p:nvPicPr>
          <p:cNvPr id="11" name="Picture 5"/>
          <p:cNvPicPr>
            <a:picLocks noChangeAspect="1" noChangeArrowheads="1"/>
          </p:cNvPicPr>
          <p:nvPr/>
        </p:nvPicPr>
        <p:blipFill rotWithShape="1">
          <a:blip r:embed="rId6" cstate="print"/>
          <a:srcRect t="43274"/>
          <a:stretch/>
        </p:blipFill>
        <p:spPr bwMode="auto">
          <a:xfrm>
            <a:off x="4788024" y="5795898"/>
            <a:ext cx="4271034" cy="1220544"/>
          </a:xfrm>
          <a:prstGeom prst="rect">
            <a:avLst/>
          </a:prstGeom>
          <a:noFill/>
          <a:ln w="9525">
            <a:noFill/>
            <a:miter lim="800000"/>
            <a:headEnd/>
            <a:tailEnd/>
          </a:ln>
        </p:spPr>
      </p:pic>
      <p:sp>
        <p:nvSpPr>
          <p:cNvPr id="12" name="Metin kutusu 4"/>
          <p:cNvSpPr txBox="1">
            <a:spLocks/>
          </p:cNvSpPr>
          <p:nvPr/>
        </p:nvSpPr>
        <p:spPr>
          <a:xfrm>
            <a:off x="7898169" y="342528"/>
            <a:ext cx="806632" cy="461665"/>
          </a:xfrm>
          <a:prstGeom prst="rect">
            <a:avLst/>
          </a:prstGeom>
          <a:solidFill>
            <a:srgbClr val="FFFF00"/>
          </a:solidFill>
        </p:spPr>
        <p:txBody>
          <a:bodyPr vert="horz" wrap="none" lIns="91440" tIns="45720" rIns="91440" bIns="4572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5</a:t>
            </a:r>
            <a:endParaRPr lang="tr-TR" sz="2400" dirty="0" smtClean="0">
              <a:solidFill>
                <a:srgbClr val="FF0000"/>
              </a:solidFill>
            </a:endParaRPr>
          </a:p>
        </p:txBody>
      </p:sp>
    </p:spTree>
    <p:extLst>
      <p:ext uri="{BB962C8B-B14F-4D97-AF65-F5344CB8AC3E}">
        <p14:creationId xmlns:p14="http://schemas.microsoft.com/office/powerpoint/2010/main" val="334230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59" y="29751"/>
            <a:ext cx="9132641" cy="3471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23528" y="3501009"/>
            <a:ext cx="8229600" cy="24571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79512" y="5966449"/>
            <a:ext cx="8964488" cy="923330"/>
          </a:xfrm>
          <a:prstGeom prst="rect">
            <a:avLst/>
          </a:prstGeom>
          <a:solidFill>
            <a:srgbClr val="FF0000"/>
          </a:solidFill>
        </p:spPr>
        <p:txBody>
          <a:bodyPr wrap="square" rtlCol="0">
            <a:spAutoFit/>
          </a:bodyPr>
          <a:lstStyle/>
          <a:p>
            <a:r>
              <a:rPr lang="en-US" dirty="0" err="1"/>
              <a:t>Hysteroscopic</a:t>
            </a:r>
            <a:r>
              <a:rPr lang="en-US" dirty="0"/>
              <a:t> </a:t>
            </a:r>
            <a:r>
              <a:rPr lang="en-US" dirty="0" smtClean="0"/>
              <a:t>enlargement</a:t>
            </a:r>
            <a:r>
              <a:rPr lang="tr-TR" dirty="0" smtClean="0"/>
              <a:t> </a:t>
            </a:r>
            <a:r>
              <a:rPr lang="en-US" dirty="0" err="1" smtClean="0"/>
              <a:t>metroplasty</a:t>
            </a:r>
            <a:r>
              <a:rPr lang="en-US" dirty="0" smtClean="0"/>
              <a:t> </a:t>
            </a:r>
            <a:r>
              <a:rPr lang="en-US" dirty="0"/>
              <a:t>is now a well-established technique with few complications but which should </a:t>
            </a:r>
            <a:r>
              <a:rPr lang="en-US" dirty="0" smtClean="0"/>
              <a:t>nevertheless</a:t>
            </a:r>
            <a:r>
              <a:rPr lang="tr-TR" dirty="0" smtClean="0"/>
              <a:t> </a:t>
            </a:r>
            <a:r>
              <a:rPr lang="en-US" dirty="0" smtClean="0"/>
              <a:t>be </a:t>
            </a:r>
            <a:r>
              <a:rPr lang="en-US" dirty="0"/>
              <a:t>reserved for symptomatic patients.</a:t>
            </a:r>
            <a:endParaRPr lang="tr-TR" dirty="0"/>
          </a:p>
          <a:p>
            <a:endParaRPr lang="tr-TR" dirty="0"/>
          </a:p>
        </p:txBody>
      </p:sp>
      <p:sp>
        <p:nvSpPr>
          <p:cNvPr id="6" name="Metin kutusu 4"/>
          <p:cNvSpPr txBox="1">
            <a:spLocks/>
          </p:cNvSpPr>
          <p:nvPr/>
        </p:nvSpPr>
        <p:spPr>
          <a:xfrm>
            <a:off x="8100392" y="128530"/>
            <a:ext cx="806632" cy="461665"/>
          </a:xfrm>
          <a:prstGeom prst="rect">
            <a:avLst/>
          </a:prstGeom>
          <a:solidFill>
            <a:srgbClr val="FFFF00"/>
          </a:solidFill>
        </p:spPr>
        <p:txBody>
          <a:bodyPr vert="horz" wrap="none" lIns="91440" tIns="45720" rIns="91440" bIns="4572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8</a:t>
            </a:r>
            <a:endParaRPr lang="tr-TR" sz="2400" dirty="0" smtClean="0">
              <a:solidFill>
                <a:srgbClr val="FF0000"/>
              </a:solidFill>
            </a:endParaRPr>
          </a:p>
        </p:txBody>
      </p:sp>
      <p:sp>
        <p:nvSpPr>
          <p:cNvPr id="3" name="TextBox 2"/>
          <p:cNvSpPr txBox="1"/>
          <p:nvPr/>
        </p:nvSpPr>
        <p:spPr>
          <a:xfrm>
            <a:off x="5364088" y="3501009"/>
            <a:ext cx="1403526" cy="369332"/>
          </a:xfrm>
          <a:prstGeom prst="rect">
            <a:avLst/>
          </a:prstGeom>
          <a:noFill/>
        </p:spPr>
        <p:txBody>
          <a:bodyPr wrap="none" rtlCol="0">
            <a:spAutoFit/>
          </a:bodyPr>
          <a:lstStyle/>
          <a:p>
            <a:r>
              <a:rPr lang="en-US" dirty="0">
                <a:solidFill>
                  <a:srgbClr val="FF0000"/>
                </a:solidFill>
              </a:rPr>
              <a:t>112 patients </a:t>
            </a:r>
            <a:endParaRPr lang="tr-TR" dirty="0">
              <a:solidFill>
                <a:srgbClr val="FF0000"/>
              </a:solidFill>
            </a:endParaRPr>
          </a:p>
        </p:txBody>
      </p:sp>
    </p:spTree>
    <p:extLst>
      <p:ext uri="{BB962C8B-B14F-4D97-AF65-F5344CB8AC3E}">
        <p14:creationId xmlns:p14="http://schemas.microsoft.com/office/powerpoint/2010/main" val="27210284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smtClean="0">
                <a:solidFill>
                  <a:srgbClr val="FFFF00"/>
                </a:solidFill>
              </a:rPr>
              <a:t>My </a:t>
            </a:r>
            <a:r>
              <a:rPr lang="tr-TR" b="1" dirty="0">
                <a:solidFill>
                  <a:srgbClr val="FFFF00"/>
                </a:solidFill>
              </a:rPr>
              <a:t>Approach</a:t>
            </a:r>
            <a:endParaRPr lang="tr-TR" dirty="0"/>
          </a:p>
        </p:txBody>
      </p:sp>
      <p:sp>
        <p:nvSpPr>
          <p:cNvPr id="3" name="Content Placeholder 2"/>
          <p:cNvSpPr>
            <a:spLocks noGrp="1"/>
          </p:cNvSpPr>
          <p:nvPr>
            <p:ph idx="1"/>
          </p:nvPr>
        </p:nvSpPr>
        <p:spPr>
          <a:solidFill>
            <a:srgbClr val="FF0000"/>
          </a:solidFill>
        </p:spPr>
        <p:txBody>
          <a:bodyPr>
            <a:normAutofit fontScale="70000" lnSpcReduction="20000"/>
          </a:bodyPr>
          <a:lstStyle/>
          <a:p>
            <a:r>
              <a:rPr lang="en-US" dirty="0" err="1"/>
              <a:t>Hysteroscopic</a:t>
            </a:r>
            <a:r>
              <a:rPr lang="en-US" dirty="0"/>
              <a:t> </a:t>
            </a:r>
            <a:r>
              <a:rPr lang="en-US" dirty="0" err="1"/>
              <a:t>metroplasty</a:t>
            </a:r>
            <a:r>
              <a:rPr lang="en-US" dirty="0"/>
              <a:t> seems to increase uterine volume and live birth rate in patients with T-shaped and </a:t>
            </a:r>
            <a:r>
              <a:rPr lang="en-US" dirty="0" err="1"/>
              <a:t>infantil</a:t>
            </a:r>
            <a:r>
              <a:rPr lang="en-US" dirty="0"/>
              <a:t> uterus</a:t>
            </a:r>
          </a:p>
          <a:p>
            <a:endParaRPr lang="tr-TR" dirty="0" smtClean="0"/>
          </a:p>
          <a:p>
            <a:r>
              <a:rPr lang="en-US" dirty="0" smtClean="0"/>
              <a:t>In </a:t>
            </a:r>
            <a:r>
              <a:rPr lang="en-US" dirty="0"/>
              <a:t>our </a:t>
            </a:r>
            <a:r>
              <a:rPr lang="tr-TR" dirty="0" smtClean="0"/>
              <a:t>patients</a:t>
            </a:r>
            <a:r>
              <a:rPr lang="en-US" dirty="0" smtClean="0"/>
              <a:t>, </a:t>
            </a:r>
            <a:r>
              <a:rPr lang="en-US" dirty="0" err="1"/>
              <a:t>metroplasty</a:t>
            </a:r>
            <a:r>
              <a:rPr lang="en-US" dirty="0"/>
              <a:t> is performed only in cases </a:t>
            </a:r>
            <a:r>
              <a:rPr lang="en-US" dirty="0" smtClean="0"/>
              <a:t>of</a:t>
            </a:r>
            <a:r>
              <a:rPr lang="tr-TR" dirty="0" smtClean="0"/>
              <a:t> </a:t>
            </a:r>
            <a:r>
              <a:rPr lang="en-US" b="1" dirty="0" smtClean="0">
                <a:solidFill>
                  <a:srgbClr val="FFC000"/>
                </a:solidFill>
              </a:rPr>
              <a:t>repeated </a:t>
            </a:r>
            <a:r>
              <a:rPr lang="en-US" b="1" dirty="0">
                <a:solidFill>
                  <a:srgbClr val="FFC000"/>
                </a:solidFill>
              </a:rPr>
              <a:t>miscarriages or longstanding </a:t>
            </a:r>
            <a:r>
              <a:rPr lang="en-US" b="1" dirty="0" smtClean="0">
                <a:solidFill>
                  <a:srgbClr val="FFC000"/>
                </a:solidFill>
              </a:rPr>
              <a:t> </a:t>
            </a:r>
            <a:r>
              <a:rPr lang="en-US" b="1" dirty="0">
                <a:solidFill>
                  <a:srgbClr val="FFC000"/>
                </a:solidFill>
              </a:rPr>
              <a:t>unexplained </a:t>
            </a:r>
            <a:r>
              <a:rPr lang="en-US" b="1" dirty="0" smtClean="0">
                <a:solidFill>
                  <a:srgbClr val="FFC000"/>
                </a:solidFill>
              </a:rPr>
              <a:t>infertility</a:t>
            </a:r>
            <a:r>
              <a:rPr lang="tr-TR" b="1" dirty="0" smtClean="0">
                <a:solidFill>
                  <a:srgbClr val="FFC000"/>
                </a:solidFill>
              </a:rPr>
              <a:t> </a:t>
            </a:r>
            <a:r>
              <a:rPr lang="en-US" b="1" dirty="0" smtClean="0">
                <a:solidFill>
                  <a:srgbClr val="FFC000"/>
                </a:solidFill>
              </a:rPr>
              <a:t>unrelated </a:t>
            </a:r>
            <a:r>
              <a:rPr lang="en-US" b="1" dirty="0">
                <a:solidFill>
                  <a:srgbClr val="FFC000"/>
                </a:solidFill>
              </a:rPr>
              <a:t>to the </a:t>
            </a:r>
            <a:r>
              <a:rPr lang="tr-TR" b="1" dirty="0" smtClean="0">
                <a:solidFill>
                  <a:srgbClr val="FFC000"/>
                </a:solidFill>
              </a:rPr>
              <a:t>other factors</a:t>
            </a:r>
            <a:r>
              <a:rPr lang="tr-TR" b="1" dirty="0">
                <a:solidFill>
                  <a:srgbClr val="FFC000"/>
                </a:solidFill>
              </a:rPr>
              <a:t> </a:t>
            </a:r>
            <a:r>
              <a:rPr lang="tr-TR" b="1" dirty="0" smtClean="0">
                <a:solidFill>
                  <a:srgbClr val="FFC000"/>
                </a:solidFill>
              </a:rPr>
              <a:t>or </a:t>
            </a:r>
            <a:r>
              <a:rPr lang="en-US" b="1" dirty="0" smtClean="0">
                <a:solidFill>
                  <a:srgbClr val="FFC000"/>
                </a:solidFill>
              </a:rPr>
              <a:t> </a:t>
            </a:r>
            <a:r>
              <a:rPr lang="en-US" b="1" dirty="0">
                <a:solidFill>
                  <a:srgbClr val="FFC000"/>
                </a:solidFill>
              </a:rPr>
              <a:t>following failed ART. </a:t>
            </a:r>
            <a:endParaRPr lang="tr-TR" b="1" dirty="0" smtClean="0">
              <a:solidFill>
                <a:srgbClr val="FFC000"/>
              </a:solidFill>
            </a:endParaRPr>
          </a:p>
          <a:p>
            <a:endParaRPr lang="tr-TR" dirty="0" smtClean="0"/>
          </a:p>
          <a:p>
            <a:r>
              <a:rPr lang="en-US" dirty="0" smtClean="0"/>
              <a:t>These</a:t>
            </a:r>
            <a:r>
              <a:rPr lang="tr-TR" dirty="0" smtClean="0"/>
              <a:t> </a:t>
            </a:r>
            <a:r>
              <a:rPr lang="en-US" dirty="0" smtClean="0"/>
              <a:t>indications </a:t>
            </a:r>
            <a:r>
              <a:rPr lang="en-US" dirty="0"/>
              <a:t>are similar to those reported in the literature </a:t>
            </a:r>
            <a:r>
              <a:rPr lang="en-US" dirty="0" smtClean="0"/>
              <a:t>.</a:t>
            </a:r>
            <a:endParaRPr lang="en-US" dirty="0"/>
          </a:p>
          <a:p>
            <a:endParaRPr lang="tr-TR" dirty="0" smtClean="0"/>
          </a:p>
          <a:p>
            <a:r>
              <a:rPr lang="en-US" dirty="0" smtClean="0"/>
              <a:t>Although </a:t>
            </a:r>
            <a:r>
              <a:rPr lang="en-US" dirty="0"/>
              <a:t>this type of surgery would appear to be accompanied </a:t>
            </a:r>
            <a:r>
              <a:rPr lang="en-US" dirty="0" smtClean="0"/>
              <a:t>by</a:t>
            </a:r>
            <a:r>
              <a:rPr lang="tr-TR" dirty="0" smtClean="0"/>
              <a:t> </a:t>
            </a:r>
            <a:r>
              <a:rPr lang="en-US" dirty="0" smtClean="0"/>
              <a:t>very </a:t>
            </a:r>
            <a:r>
              <a:rPr lang="en-US" dirty="0"/>
              <a:t>few complications (worsening of cervical </a:t>
            </a:r>
            <a:r>
              <a:rPr lang="en-US" dirty="0" smtClean="0"/>
              <a:t>incompetence,</a:t>
            </a:r>
            <a:r>
              <a:rPr lang="tr-TR" dirty="0" smtClean="0"/>
              <a:t> </a:t>
            </a:r>
            <a:r>
              <a:rPr lang="en-US" dirty="0" smtClean="0"/>
              <a:t>perforation</a:t>
            </a:r>
            <a:r>
              <a:rPr lang="en-US" dirty="0"/>
              <a:t>, </a:t>
            </a:r>
            <a:r>
              <a:rPr lang="en-US" dirty="0" err="1"/>
              <a:t>synechiae</a:t>
            </a:r>
            <a:r>
              <a:rPr lang="en-US" dirty="0"/>
              <a:t>), it should however be </a:t>
            </a:r>
            <a:r>
              <a:rPr lang="en-US" b="1" dirty="0">
                <a:solidFill>
                  <a:srgbClr val="FFC000"/>
                </a:solidFill>
              </a:rPr>
              <a:t>reserved </a:t>
            </a:r>
            <a:r>
              <a:rPr lang="en-US" b="1" dirty="0" smtClean="0">
                <a:solidFill>
                  <a:srgbClr val="FFC000"/>
                </a:solidFill>
              </a:rPr>
              <a:t>for</a:t>
            </a:r>
            <a:r>
              <a:rPr lang="tr-TR" b="1" dirty="0" smtClean="0">
                <a:solidFill>
                  <a:srgbClr val="FFC000"/>
                </a:solidFill>
              </a:rPr>
              <a:t> </a:t>
            </a:r>
            <a:r>
              <a:rPr lang="en-US" b="1" dirty="0" smtClean="0">
                <a:solidFill>
                  <a:srgbClr val="FFC000"/>
                </a:solidFill>
              </a:rPr>
              <a:t>symptomatic </a:t>
            </a:r>
            <a:r>
              <a:rPr lang="en-US" b="1" dirty="0">
                <a:solidFill>
                  <a:srgbClr val="FFC000"/>
                </a:solidFill>
              </a:rPr>
              <a:t>cases </a:t>
            </a:r>
            <a:r>
              <a:rPr lang="en-US" dirty="0"/>
              <a:t>of T-shaped uterus </a:t>
            </a:r>
            <a:r>
              <a:rPr lang="en-US" dirty="0" smtClean="0"/>
              <a:t>.</a:t>
            </a:r>
            <a:endParaRPr lang="tr-TR" dirty="0"/>
          </a:p>
        </p:txBody>
      </p:sp>
    </p:spTree>
    <p:extLst>
      <p:ext uri="{BB962C8B-B14F-4D97-AF65-F5344CB8AC3E}">
        <p14:creationId xmlns:p14="http://schemas.microsoft.com/office/powerpoint/2010/main" val="12464960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a:bodyPr>
          <a:lstStyle/>
          <a:p>
            <a:r>
              <a:rPr lang="tr-TR" sz="4400" b="1" dirty="0">
                <a:solidFill>
                  <a:srgbClr val="FFC000"/>
                </a:solidFill>
              </a:rPr>
              <a:t>Screening hysteroscopy </a:t>
            </a:r>
            <a:r>
              <a:rPr lang="tr-TR" sz="4400" b="1" dirty="0" smtClean="0">
                <a:solidFill>
                  <a:srgbClr val="FFC000"/>
                </a:solidFill>
              </a:rPr>
              <a:t>before/after IVF</a:t>
            </a:r>
            <a:endParaRPr lang="en-GB" sz="4400" dirty="0">
              <a:solidFill>
                <a:srgbClr val="FFC000"/>
              </a:solidFill>
            </a:endParaRPr>
          </a:p>
          <a:p>
            <a:pPr lvl="1"/>
            <a:r>
              <a:rPr lang="tr-TR" b="1" dirty="0">
                <a:solidFill>
                  <a:srgbClr val="FFC000"/>
                </a:solidFill>
              </a:rPr>
              <a:t>Unexplained infertility</a:t>
            </a:r>
          </a:p>
          <a:p>
            <a:pPr lvl="1"/>
            <a:r>
              <a:rPr lang="tr-TR" b="1" dirty="0">
                <a:solidFill>
                  <a:srgbClr val="FFC000"/>
                </a:solidFill>
              </a:rPr>
              <a:t>Before IVF</a:t>
            </a:r>
          </a:p>
          <a:p>
            <a:pPr lvl="1"/>
            <a:r>
              <a:rPr lang="tr-TR" b="1" dirty="0">
                <a:solidFill>
                  <a:srgbClr val="FFC000"/>
                </a:solidFill>
              </a:rPr>
              <a:t>Recurrent Implantation Failure</a:t>
            </a:r>
          </a:p>
          <a:p>
            <a:endParaRPr lang="en-GB" sz="4400" dirty="0">
              <a:solidFill>
                <a:srgbClr val="FFC000"/>
              </a:solidFill>
            </a:endParaRPr>
          </a:p>
          <a:p>
            <a:endParaRPr lang="tr-TR" sz="4400" dirty="0">
              <a:solidFill>
                <a:srgbClr val="FFC000"/>
              </a:solidFill>
            </a:endParaRPr>
          </a:p>
        </p:txBody>
      </p:sp>
    </p:spTree>
    <p:extLst>
      <p:ext uri="{BB962C8B-B14F-4D97-AF65-F5344CB8AC3E}">
        <p14:creationId xmlns:p14="http://schemas.microsoft.com/office/powerpoint/2010/main" val="24905693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88641"/>
            <a:ext cx="9036497"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2371725"/>
            <a:ext cx="5638800" cy="448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746304" y="3068960"/>
            <a:ext cx="3074168" cy="3046988"/>
          </a:xfrm>
          <a:prstGeom prst="rect">
            <a:avLst/>
          </a:prstGeom>
          <a:solidFill>
            <a:srgbClr val="FF0000"/>
          </a:solidFill>
        </p:spPr>
        <p:txBody>
          <a:bodyPr wrap="square" rtlCol="0">
            <a:spAutoFit/>
          </a:bodyPr>
          <a:lstStyle/>
          <a:p>
            <a:r>
              <a:rPr lang="en-US" sz="2400" dirty="0"/>
              <a:t>The number needed to treat </a:t>
            </a:r>
            <a:r>
              <a:rPr lang="en-US" sz="2400" dirty="0" smtClean="0"/>
              <a:t>after</a:t>
            </a:r>
            <a:r>
              <a:rPr lang="tr-TR" sz="2400" dirty="0" smtClean="0"/>
              <a:t> </a:t>
            </a:r>
            <a:r>
              <a:rPr lang="en-US" sz="2400" dirty="0" smtClean="0"/>
              <a:t>hysteroscopy </a:t>
            </a:r>
            <a:r>
              <a:rPr lang="en-US" sz="2400" dirty="0"/>
              <a:t>to achieve one additional</a:t>
            </a:r>
          </a:p>
          <a:p>
            <a:r>
              <a:rPr lang="en-US" sz="2400" dirty="0"/>
              <a:t>clinical pregnancy was 10 (95% CI 7–14) and live birth was 11 (95% CI 7–16). </a:t>
            </a:r>
            <a:endParaRPr lang="tr-TR" sz="2400" dirty="0"/>
          </a:p>
        </p:txBody>
      </p:sp>
      <p:sp>
        <p:nvSpPr>
          <p:cNvPr id="5" name="Metin kutusu 4"/>
          <p:cNvSpPr txBox="1">
            <a:spLocks noChangeArrowheads="1"/>
          </p:cNvSpPr>
          <p:nvPr/>
        </p:nvSpPr>
        <p:spPr bwMode="auto">
          <a:xfrm>
            <a:off x="8134350" y="150813"/>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4</a:t>
            </a:r>
            <a:endParaRPr lang="en-GB" altLang="tr-TR" sz="2400" dirty="0">
              <a:solidFill>
                <a:srgbClr val="FF0000"/>
              </a:solidFill>
            </a:endParaRPr>
          </a:p>
        </p:txBody>
      </p:sp>
    </p:spTree>
    <p:extLst>
      <p:ext uri="{BB962C8B-B14F-4D97-AF65-F5344CB8AC3E}">
        <p14:creationId xmlns:p14="http://schemas.microsoft.com/office/powerpoint/2010/main" val="32445257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Başlık"/>
          <p:cNvSpPr>
            <a:spLocks noGrp="1"/>
          </p:cNvSpPr>
          <p:nvPr>
            <p:ph type="title"/>
          </p:nvPr>
        </p:nvSpPr>
        <p:spPr/>
        <p:txBody>
          <a:bodyPr/>
          <a:lstStyle/>
          <a:p>
            <a:endParaRPr lang="tr-TR" altLang="tr-TR" smtClean="0"/>
          </a:p>
        </p:txBody>
      </p:sp>
      <p:pic>
        <p:nvPicPr>
          <p:cNvPr id="8192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0467" t="16542" r="21362" b="54141"/>
          <a:stretch>
            <a:fillRect/>
          </a:stretch>
        </p:blipFill>
        <p:spPr>
          <a:xfrm>
            <a:off x="0" y="150813"/>
            <a:ext cx="9144000" cy="2592387"/>
          </a:xfrm>
        </p:spPr>
      </p:pic>
      <p:sp>
        <p:nvSpPr>
          <p:cNvPr id="81925" name="Metin kutusu 4"/>
          <p:cNvSpPr txBox="1">
            <a:spLocks noChangeArrowheads="1"/>
          </p:cNvSpPr>
          <p:nvPr/>
        </p:nvSpPr>
        <p:spPr bwMode="auto">
          <a:xfrm>
            <a:off x="8134350" y="150813"/>
            <a:ext cx="800100" cy="4603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a:solidFill>
                  <a:srgbClr val="FF0000"/>
                </a:solidFill>
              </a:rPr>
              <a:t>201</a:t>
            </a:r>
            <a:r>
              <a:rPr lang="tr-TR" altLang="tr-TR" sz="2400">
                <a:solidFill>
                  <a:srgbClr val="FF0000"/>
                </a:solidFill>
              </a:rPr>
              <a:t>6</a:t>
            </a:r>
            <a:endParaRPr lang="en-GB" altLang="tr-TR" sz="2400">
              <a:solidFill>
                <a:srgbClr val="FF0000"/>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l="9727" t="18134" r="43735" b="29364"/>
          <a:stretch>
            <a:fillRect/>
          </a:stretch>
        </p:blipFill>
        <p:spPr>
          <a:xfrm>
            <a:off x="0" y="2881401"/>
            <a:ext cx="9126538" cy="3933056"/>
          </a:xfrm>
          <a:prstGeom prst="rect">
            <a:avLst/>
          </a:prstGeom>
        </p:spPr>
      </p:pic>
    </p:spTree>
    <p:extLst>
      <p:ext uri="{BB962C8B-B14F-4D97-AF65-F5344CB8AC3E}">
        <p14:creationId xmlns:p14="http://schemas.microsoft.com/office/powerpoint/2010/main" val="3651383805"/>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a:solidFill>
                  <a:srgbClr val="FFFF00"/>
                </a:solidFill>
              </a:rPr>
              <a:t>Fertility Enhancing Hysteroscopy</a:t>
            </a:r>
            <a:br>
              <a:rPr lang="tr-TR" dirty="0">
                <a:solidFill>
                  <a:srgbClr val="FFFF00"/>
                </a:solidFill>
              </a:rPr>
            </a:br>
            <a:r>
              <a:rPr lang="tr-TR" dirty="0" smtClean="0">
                <a:solidFill>
                  <a:srgbClr val="FFFF00"/>
                </a:solidFill>
              </a:rPr>
              <a:t> </a:t>
            </a:r>
            <a:endParaRPr lang="tr-TR" dirty="0">
              <a:solidFill>
                <a:srgbClr val="FFFF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Lots </a:t>
            </a:r>
            <a:r>
              <a:rPr lang="en-US" dirty="0"/>
              <a:t>of IVF clinics </a:t>
            </a:r>
            <a:r>
              <a:rPr lang="en-US" b="1" dirty="0">
                <a:solidFill>
                  <a:srgbClr val="FFC000"/>
                </a:solidFill>
              </a:rPr>
              <a:t>routinely</a:t>
            </a:r>
            <a:r>
              <a:rPr lang="en-US" dirty="0"/>
              <a:t> do a hysteroscopy prior to doing IVF. They justify this because they say it's important to have a normal uterine cavity in which to transfer the embryos, and that a </a:t>
            </a:r>
            <a:r>
              <a:rPr lang="en-US" b="1" dirty="0">
                <a:solidFill>
                  <a:srgbClr val="FFC000"/>
                </a:solidFill>
              </a:rPr>
              <a:t>hysteroscopy is the best technique </a:t>
            </a:r>
            <a:r>
              <a:rPr lang="en-US" dirty="0"/>
              <a:t>available to ensure that the cavity is normal. They claim that this is </a:t>
            </a:r>
            <a:r>
              <a:rPr lang="en-US" b="1" dirty="0">
                <a:solidFill>
                  <a:srgbClr val="FFC000"/>
                </a:solidFill>
              </a:rPr>
              <a:t>a simple </a:t>
            </a:r>
            <a:r>
              <a:rPr lang="en-US" dirty="0"/>
              <a:t>procedure, which involves doing minimally invasive surgery, and if by doing this they can </a:t>
            </a:r>
            <a:r>
              <a:rPr lang="en-US" b="1" dirty="0">
                <a:solidFill>
                  <a:srgbClr val="FFC000"/>
                </a:solidFill>
              </a:rPr>
              <a:t>increase the chances of pregnancy </a:t>
            </a:r>
            <a:r>
              <a:rPr lang="en-US" dirty="0"/>
              <a:t>for even one patient by picking up a problem which would otherwise have been missed, they are justified in doing so.</a:t>
            </a:r>
            <a:endParaRPr lang="tr-TR" dirty="0"/>
          </a:p>
          <a:p>
            <a:endParaRPr lang="tr-TR" dirty="0"/>
          </a:p>
        </p:txBody>
      </p:sp>
    </p:spTree>
    <p:extLst>
      <p:ext uri="{BB962C8B-B14F-4D97-AF65-F5344CB8AC3E}">
        <p14:creationId xmlns:p14="http://schemas.microsoft.com/office/powerpoint/2010/main" val="18911550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Başlık"/>
          <p:cNvSpPr>
            <a:spLocks noGrp="1"/>
          </p:cNvSpPr>
          <p:nvPr>
            <p:ph type="title"/>
          </p:nvPr>
        </p:nvSpPr>
        <p:spPr/>
        <p:txBody>
          <a:bodyPr/>
          <a:lstStyle/>
          <a:p>
            <a:endParaRPr lang="tr-TR" altLang="tr-TR" smtClean="0"/>
          </a:p>
        </p:txBody>
      </p:sp>
      <p:pic>
        <p:nvPicPr>
          <p:cNvPr id="4096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67544" y="150813"/>
            <a:ext cx="8466906" cy="1333500"/>
          </a:xfrm>
          <a:noFill/>
        </p:spPr>
      </p:pic>
      <p:pic>
        <p:nvPicPr>
          <p:cNvPr id="4096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85597"/>
          <a:stretch/>
        </p:blipFill>
        <p:spPr bwMode="auto">
          <a:xfrm>
            <a:off x="323850" y="5265462"/>
            <a:ext cx="8280400" cy="1475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217337"/>
            <a:ext cx="6907213"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1979711" y="1607862"/>
            <a:ext cx="4464943" cy="3657600"/>
          </a:xfrm>
          <a:prstGeom prst="rect">
            <a:avLst/>
          </a:prstGeom>
          <a:noFill/>
        </p:spPr>
      </p:pic>
      <p:sp>
        <p:nvSpPr>
          <p:cNvPr id="8" name="10 Yuvarlatılmış Dikdörtgen"/>
          <p:cNvSpPr/>
          <p:nvPr/>
        </p:nvSpPr>
        <p:spPr>
          <a:xfrm>
            <a:off x="5567807" y="1988840"/>
            <a:ext cx="647700" cy="33845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9" name="Metin kutusu 4"/>
          <p:cNvSpPr txBox="1">
            <a:spLocks noChangeArrowheads="1"/>
          </p:cNvSpPr>
          <p:nvPr/>
        </p:nvSpPr>
        <p:spPr bwMode="auto">
          <a:xfrm>
            <a:off x="8134350" y="150813"/>
            <a:ext cx="800100" cy="4603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a:solidFill>
                  <a:srgbClr val="FF0000"/>
                </a:solidFill>
              </a:rPr>
              <a:t>201</a:t>
            </a:r>
            <a:r>
              <a:rPr lang="tr-TR" altLang="tr-TR" sz="2400">
                <a:solidFill>
                  <a:srgbClr val="FF0000"/>
                </a:solidFill>
              </a:rPr>
              <a:t>6</a:t>
            </a:r>
            <a:endParaRPr lang="en-GB" altLang="tr-TR" sz="2400">
              <a:solidFill>
                <a:srgbClr val="FF0000"/>
              </a:solidFill>
            </a:endParaRPr>
          </a:p>
        </p:txBody>
      </p:sp>
    </p:spTree>
    <p:extLst>
      <p:ext uri="{BB962C8B-B14F-4D97-AF65-F5344CB8AC3E}">
        <p14:creationId xmlns:p14="http://schemas.microsoft.com/office/powerpoint/2010/main" val="16165319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611560" y="764704"/>
            <a:ext cx="8229600" cy="4525963"/>
          </a:xfrm>
          <a:solidFill>
            <a:srgbClr val="FF0000"/>
          </a:solidFill>
        </p:spPr>
        <p:txBody>
          <a:bodyPr>
            <a:noAutofit/>
          </a:bodyPr>
          <a:lstStyle/>
          <a:p>
            <a:r>
              <a:rPr lang="en-US" sz="2800" dirty="0"/>
              <a:t>In summary, results of these two </a:t>
            </a:r>
            <a:r>
              <a:rPr lang="en-US" sz="2800" dirty="0" err="1"/>
              <a:t>randomised</a:t>
            </a:r>
            <a:r>
              <a:rPr lang="en-US" sz="2800" dirty="0"/>
              <a:t> </a:t>
            </a:r>
            <a:r>
              <a:rPr lang="en-US" sz="2800" dirty="0" smtClean="0"/>
              <a:t>clinical</a:t>
            </a:r>
            <a:r>
              <a:rPr lang="tr-TR" sz="2800" dirty="0" smtClean="0"/>
              <a:t> </a:t>
            </a:r>
            <a:r>
              <a:rPr lang="tr-TR" sz="2800" dirty="0"/>
              <a:t>t</a:t>
            </a:r>
            <a:r>
              <a:rPr lang="en-US" sz="2800" dirty="0" err="1" smtClean="0"/>
              <a:t>rials</a:t>
            </a:r>
            <a:r>
              <a:rPr lang="tr-TR" sz="2800" dirty="0" smtClean="0"/>
              <a:t> </a:t>
            </a:r>
            <a:r>
              <a:rPr lang="en-US" sz="2800" dirty="0" smtClean="0"/>
              <a:t> </a:t>
            </a:r>
            <a:r>
              <a:rPr lang="en-US" sz="2800" dirty="0"/>
              <a:t>suggest that </a:t>
            </a:r>
            <a:r>
              <a:rPr lang="en-US" sz="2800" b="1" dirty="0">
                <a:solidFill>
                  <a:srgbClr val="FFC000"/>
                </a:solidFill>
              </a:rPr>
              <a:t>there is no reason </a:t>
            </a:r>
            <a:r>
              <a:rPr lang="en-US" sz="2800" dirty="0"/>
              <a:t>to </a:t>
            </a:r>
            <a:r>
              <a:rPr lang="en-US" sz="2800" dirty="0" smtClean="0"/>
              <a:t>perform</a:t>
            </a:r>
            <a:r>
              <a:rPr lang="tr-TR" sz="2800" dirty="0" smtClean="0"/>
              <a:t> </a:t>
            </a:r>
            <a:r>
              <a:rPr lang="en-US" sz="2800" dirty="0" smtClean="0"/>
              <a:t>hysteroscopy </a:t>
            </a:r>
            <a:r>
              <a:rPr lang="en-US" sz="2800" dirty="0"/>
              <a:t>before IVF, irrespective of whether </a:t>
            </a:r>
            <a:r>
              <a:rPr lang="en-US" sz="2800" dirty="0" smtClean="0"/>
              <a:t>the</a:t>
            </a:r>
            <a:r>
              <a:rPr lang="tr-TR" sz="2800" dirty="0" smtClean="0"/>
              <a:t> </a:t>
            </a:r>
            <a:r>
              <a:rPr lang="en-US" sz="2800" dirty="0" smtClean="0"/>
              <a:t>woman </a:t>
            </a:r>
            <a:r>
              <a:rPr lang="en-US" sz="2800" dirty="0"/>
              <a:t>is about to undergo the </a:t>
            </a:r>
            <a:r>
              <a:rPr lang="en-US" sz="2800" dirty="0" smtClean="0"/>
              <a:t>first </a:t>
            </a:r>
            <a:r>
              <a:rPr lang="en-US" sz="2800" dirty="0"/>
              <a:t>cycle of IVF </a:t>
            </a:r>
            <a:r>
              <a:rPr lang="en-US" sz="2800" dirty="0" smtClean="0"/>
              <a:t>or</a:t>
            </a:r>
            <a:r>
              <a:rPr lang="tr-TR" sz="2800" dirty="0" smtClean="0"/>
              <a:t> </a:t>
            </a:r>
            <a:r>
              <a:rPr lang="en-US" sz="2800" dirty="0" smtClean="0"/>
              <a:t>if </a:t>
            </a:r>
            <a:r>
              <a:rPr lang="en-US" sz="2800" dirty="0"/>
              <a:t>she has undergone several failed IVF attempts, </a:t>
            </a:r>
            <a:r>
              <a:rPr lang="en-US" sz="2800" dirty="0" smtClean="0"/>
              <a:t>as</a:t>
            </a:r>
            <a:r>
              <a:rPr lang="tr-TR" sz="2800" dirty="0" smtClean="0"/>
              <a:t> </a:t>
            </a:r>
            <a:r>
              <a:rPr lang="en-US" sz="2800" dirty="0" smtClean="0"/>
              <a:t>long </a:t>
            </a:r>
            <a:r>
              <a:rPr lang="en-US" sz="2800" dirty="0"/>
              <a:t>as conventional </a:t>
            </a:r>
            <a:r>
              <a:rPr lang="en-US" sz="2800" b="1" dirty="0">
                <a:solidFill>
                  <a:srgbClr val="FFC000"/>
                </a:solidFill>
              </a:rPr>
              <a:t>transvaginal ultrasound </a:t>
            </a:r>
            <a:r>
              <a:rPr lang="en-US" sz="2800" b="1" dirty="0" smtClean="0">
                <a:solidFill>
                  <a:srgbClr val="FFC000"/>
                </a:solidFill>
              </a:rPr>
              <a:t>shows</a:t>
            </a:r>
            <a:r>
              <a:rPr lang="tr-TR" sz="2800" b="1" dirty="0" smtClean="0">
                <a:solidFill>
                  <a:srgbClr val="FFC000"/>
                </a:solidFill>
              </a:rPr>
              <a:t> </a:t>
            </a:r>
            <a:r>
              <a:rPr lang="en-US" sz="2800" b="1" dirty="0" smtClean="0">
                <a:solidFill>
                  <a:srgbClr val="FFC000"/>
                </a:solidFill>
              </a:rPr>
              <a:t>no </a:t>
            </a:r>
            <a:r>
              <a:rPr lang="en-US" sz="2800" b="1" dirty="0">
                <a:solidFill>
                  <a:srgbClr val="FFC000"/>
                </a:solidFill>
              </a:rPr>
              <a:t>uterine pathology.</a:t>
            </a:r>
            <a:r>
              <a:rPr lang="en-US" sz="2800" dirty="0"/>
              <a:t> Hysteroscopy does not </a:t>
            </a:r>
            <a:r>
              <a:rPr lang="en-US" sz="2800" dirty="0" smtClean="0"/>
              <a:t>seem</a:t>
            </a:r>
            <a:r>
              <a:rPr lang="tr-TR" sz="2800" dirty="0" smtClean="0"/>
              <a:t> </a:t>
            </a:r>
            <a:r>
              <a:rPr lang="en-US" sz="2800" dirty="0" smtClean="0"/>
              <a:t>to </a:t>
            </a:r>
            <a:r>
              <a:rPr lang="en-US" sz="2800" dirty="0"/>
              <a:t>improve implantation through a </a:t>
            </a:r>
            <a:r>
              <a:rPr lang="en-US" sz="2800" dirty="0" smtClean="0"/>
              <a:t>hypothetical</a:t>
            </a:r>
            <a:r>
              <a:rPr lang="tr-TR" sz="2800" dirty="0" smtClean="0"/>
              <a:t> proinflammatory effect</a:t>
            </a:r>
            <a:r>
              <a:rPr lang="tr-TR" sz="2800" dirty="0"/>
              <a:t>.</a:t>
            </a:r>
          </a:p>
        </p:txBody>
      </p:sp>
    </p:spTree>
    <p:extLst>
      <p:ext uri="{BB962C8B-B14F-4D97-AF65-F5344CB8AC3E}">
        <p14:creationId xmlns:p14="http://schemas.microsoft.com/office/powerpoint/2010/main" val="16316192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smtClean="0">
                <a:solidFill>
                  <a:srgbClr val="FFFF00"/>
                </a:solidFill>
              </a:rPr>
              <a:t>My Approach</a:t>
            </a:r>
            <a:endParaRPr lang="tr-TR" dirty="0"/>
          </a:p>
        </p:txBody>
      </p:sp>
      <p:sp>
        <p:nvSpPr>
          <p:cNvPr id="3" name="Content Placeholder 2"/>
          <p:cNvSpPr>
            <a:spLocks noGrp="1"/>
          </p:cNvSpPr>
          <p:nvPr>
            <p:ph idx="1"/>
          </p:nvPr>
        </p:nvSpPr>
        <p:spPr>
          <a:solidFill>
            <a:srgbClr val="FF0000"/>
          </a:solidFill>
        </p:spPr>
        <p:txBody>
          <a:bodyPr/>
          <a:lstStyle/>
          <a:p>
            <a:r>
              <a:rPr lang="en-US" dirty="0"/>
              <a:t>Hysteroscopy can be employed in the </a:t>
            </a:r>
            <a:r>
              <a:rPr lang="tr-TR" dirty="0" smtClean="0"/>
              <a:t>IVF </a:t>
            </a:r>
            <a:r>
              <a:rPr lang="en-US" dirty="0" smtClean="0"/>
              <a:t>in </a:t>
            </a:r>
            <a:r>
              <a:rPr lang="en-US" dirty="0"/>
              <a:t>three conditions</a:t>
            </a:r>
            <a:r>
              <a:rPr lang="en-US" dirty="0" smtClean="0"/>
              <a:t>:</a:t>
            </a:r>
            <a:endParaRPr lang="tr-TR" dirty="0" smtClean="0"/>
          </a:p>
          <a:p>
            <a:r>
              <a:rPr lang="en-US" dirty="0" smtClean="0"/>
              <a:t> </a:t>
            </a:r>
            <a:r>
              <a:rPr lang="en-US" dirty="0"/>
              <a:t>(a) In those patients who are showing abnormality on HSG or SIS </a:t>
            </a:r>
            <a:r>
              <a:rPr lang="tr-TR" dirty="0" smtClean="0"/>
              <a:t>  </a:t>
            </a:r>
            <a:r>
              <a:rPr lang="tr-TR" dirty="0" smtClean="0">
                <a:solidFill>
                  <a:srgbClr val="00B0F0"/>
                </a:solidFill>
              </a:rPr>
              <a:t>YES</a:t>
            </a:r>
          </a:p>
          <a:p>
            <a:r>
              <a:rPr lang="en-US" dirty="0" smtClean="0"/>
              <a:t>(</a:t>
            </a:r>
            <a:r>
              <a:rPr lang="en-US" dirty="0"/>
              <a:t>b) Repeated IVF failures </a:t>
            </a:r>
            <a:r>
              <a:rPr lang="tr-TR" dirty="0" smtClean="0"/>
              <a:t> </a:t>
            </a:r>
            <a:r>
              <a:rPr lang="tr-TR" dirty="0" smtClean="0">
                <a:solidFill>
                  <a:srgbClr val="00B0F0"/>
                </a:solidFill>
              </a:rPr>
              <a:t>Patient  tailored</a:t>
            </a:r>
          </a:p>
          <a:p>
            <a:r>
              <a:rPr lang="en-US" dirty="0" smtClean="0"/>
              <a:t>(</a:t>
            </a:r>
            <a:r>
              <a:rPr lang="en-US" dirty="0"/>
              <a:t>c) Routinely before all IVF </a:t>
            </a:r>
            <a:r>
              <a:rPr lang="en-US" dirty="0" smtClean="0"/>
              <a:t>cycles</a:t>
            </a:r>
            <a:r>
              <a:rPr lang="tr-TR" dirty="0" smtClean="0"/>
              <a:t>   </a:t>
            </a:r>
            <a:r>
              <a:rPr lang="tr-TR" dirty="0" smtClean="0">
                <a:solidFill>
                  <a:srgbClr val="00B0F0"/>
                </a:solidFill>
              </a:rPr>
              <a:t>NO</a:t>
            </a:r>
          </a:p>
          <a:p>
            <a:r>
              <a:rPr lang="en-US" dirty="0" smtClean="0"/>
              <a:t> </a:t>
            </a:r>
            <a:r>
              <a:rPr lang="tr-TR" dirty="0" smtClean="0"/>
              <a:t>(</a:t>
            </a:r>
            <a:r>
              <a:rPr lang="en-US" dirty="0" smtClean="0"/>
              <a:t>in </a:t>
            </a:r>
            <a:r>
              <a:rPr lang="en-US" dirty="0"/>
              <a:t>the </a:t>
            </a:r>
            <a:r>
              <a:rPr lang="en-US" dirty="0">
                <a:solidFill>
                  <a:srgbClr val="FFFF00"/>
                </a:solidFill>
              </a:rPr>
              <a:t>first line</a:t>
            </a:r>
            <a:r>
              <a:rPr lang="tr-TR" dirty="0">
                <a:solidFill>
                  <a:srgbClr val="FFFF00"/>
                </a:solidFill>
              </a:rPr>
              <a:t> </a:t>
            </a:r>
            <a:r>
              <a:rPr lang="en-US" dirty="0"/>
              <a:t>exploration of an infertile </a:t>
            </a:r>
            <a:r>
              <a:rPr lang="en-US" dirty="0" smtClean="0"/>
              <a:t>patient</a:t>
            </a:r>
            <a:r>
              <a:rPr lang="tr-TR" dirty="0" smtClean="0"/>
              <a:t>)</a:t>
            </a:r>
            <a:endParaRPr lang="tr-TR" dirty="0">
              <a:solidFill>
                <a:srgbClr val="00B0F0"/>
              </a:solidFill>
            </a:endParaRPr>
          </a:p>
        </p:txBody>
      </p:sp>
    </p:spTree>
    <p:extLst>
      <p:ext uri="{BB962C8B-B14F-4D97-AF65-F5344CB8AC3E}">
        <p14:creationId xmlns:p14="http://schemas.microsoft.com/office/powerpoint/2010/main" val="26670410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2109"/>
            <a:ext cx="8229600" cy="1143000"/>
          </a:xfrm>
        </p:spPr>
        <p:txBody>
          <a:bodyPr/>
          <a:lstStyle/>
          <a:p>
            <a:r>
              <a:rPr lang="tr-TR" b="1" dirty="0" smtClean="0">
                <a:solidFill>
                  <a:srgbClr val="FFFF00"/>
                </a:solidFill>
              </a:rPr>
              <a:t>My </a:t>
            </a:r>
            <a:r>
              <a:rPr lang="tr-TR" b="1" dirty="0">
                <a:solidFill>
                  <a:srgbClr val="FFFF00"/>
                </a:solidFill>
              </a:rPr>
              <a:t>Approach</a:t>
            </a:r>
            <a:endParaRPr lang="tr-TR" dirty="0"/>
          </a:p>
        </p:txBody>
      </p:sp>
      <p:sp>
        <p:nvSpPr>
          <p:cNvPr id="3" name="Content Placeholder 2"/>
          <p:cNvSpPr>
            <a:spLocks noGrp="1"/>
          </p:cNvSpPr>
          <p:nvPr>
            <p:ph idx="1"/>
          </p:nvPr>
        </p:nvSpPr>
        <p:spPr>
          <a:xfrm>
            <a:off x="395536" y="980728"/>
            <a:ext cx="8229600" cy="5688631"/>
          </a:xfrm>
          <a:solidFill>
            <a:srgbClr val="FF0000"/>
          </a:solidFill>
        </p:spPr>
        <p:txBody>
          <a:bodyPr>
            <a:normAutofit/>
          </a:bodyPr>
          <a:lstStyle/>
          <a:p>
            <a:r>
              <a:rPr lang="en-US" sz="5700" dirty="0" smtClean="0"/>
              <a:t>Hysteroscopy </a:t>
            </a:r>
            <a:r>
              <a:rPr lang="en-US" sz="5700" dirty="0"/>
              <a:t>should be offered if intrauterine pathology is suspected</a:t>
            </a:r>
            <a:r>
              <a:rPr lang="tr-TR" sz="5700" dirty="0"/>
              <a:t> by the TVUS.</a:t>
            </a:r>
          </a:p>
          <a:p>
            <a:endParaRPr lang="tr-TR" sz="5700" dirty="0">
              <a:solidFill>
                <a:srgbClr val="FFC000"/>
              </a:solidFill>
            </a:endParaRPr>
          </a:p>
        </p:txBody>
      </p:sp>
    </p:spTree>
    <p:extLst>
      <p:ext uri="{BB962C8B-B14F-4D97-AF65-F5344CB8AC3E}">
        <p14:creationId xmlns:p14="http://schemas.microsoft.com/office/powerpoint/2010/main" val="32087156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6600" b="1" dirty="0">
                <a:solidFill>
                  <a:srgbClr val="FFC000"/>
                </a:solidFill>
              </a:rPr>
              <a:t>Endometrial polyp</a:t>
            </a:r>
            <a:endParaRPr lang="en-GB" sz="6600" dirty="0">
              <a:solidFill>
                <a:srgbClr val="FFC000"/>
              </a:solidFill>
            </a:endParaRPr>
          </a:p>
          <a:p>
            <a:endParaRPr lang="tr-TR" dirty="0"/>
          </a:p>
        </p:txBody>
      </p:sp>
    </p:spTree>
    <p:extLst>
      <p:ext uri="{BB962C8B-B14F-4D97-AF65-F5344CB8AC3E}">
        <p14:creationId xmlns:p14="http://schemas.microsoft.com/office/powerpoint/2010/main" val="26576526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tr-TR" dirty="0">
              <a:solidFill>
                <a:srgbClr val="FFFF00"/>
              </a:solidFill>
            </a:endParaRPr>
          </a:p>
        </p:txBody>
      </p:sp>
      <p:sp>
        <p:nvSpPr>
          <p:cNvPr id="3" name="Content Placeholder 2"/>
          <p:cNvSpPr>
            <a:spLocks noGrp="1"/>
          </p:cNvSpPr>
          <p:nvPr>
            <p:ph idx="1"/>
          </p:nvPr>
        </p:nvSpPr>
        <p:spPr>
          <a:xfrm>
            <a:off x="467544" y="1916832"/>
            <a:ext cx="8229600" cy="4525963"/>
          </a:xfrm>
        </p:spPr>
        <p:txBody>
          <a:bodyPr>
            <a:normAutofit fontScale="92500" lnSpcReduction="10000"/>
          </a:bodyPr>
          <a:lstStyle/>
          <a:p>
            <a:r>
              <a:rPr lang="en-US" dirty="0"/>
              <a:t>EPs are an acquired intrauterine pathology frequently </a:t>
            </a:r>
            <a:r>
              <a:rPr lang="en-US" dirty="0" smtClean="0"/>
              <a:t>seen</a:t>
            </a:r>
            <a:r>
              <a:rPr lang="tr-TR" dirty="0" smtClean="0"/>
              <a:t> </a:t>
            </a:r>
            <a:r>
              <a:rPr lang="en-US" dirty="0" smtClean="0"/>
              <a:t>among </a:t>
            </a:r>
            <a:r>
              <a:rPr lang="en-US" dirty="0"/>
              <a:t>sub-fertile women. </a:t>
            </a:r>
            <a:endParaRPr lang="tr-TR" dirty="0" smtClean="0"/>
          </a:p>
          <a:p>
            <a:r>
              <a:rPr lang="en-US" dirty="0" smtClean="0"/>
              <a:t>Their </a:t>
            </a:r>
            <a:r>
              <a:rPr lang="en-US" dirty="0"/>
              <a:t>true </a:t>
            </a:r>
            <a:r>
              <a:rPr lang="en-US" dirty="0" smtClean="0"/>
              <a:t>prevalence</a:t>
            </a:r>
            <a:r>
              <a:rPr lang="tr-TR" dirty="0" smtClean="0"/>
              <a:t> </a:t>
            </a:r>
            <a:r>
              <a:rPr lang="en-US" dirty="0" smtClean="0"/>
              <a:t>in </a:t>
            </a:r>
            <a:r>
              <a:rPr lang="en-US" dirty="0"/>
              <a:t>this subgroup is unknown, </a:t>
            </a:r>
            <a:endParaRPr lang="tr-TR" dirty="0" smtClean="0"/>
          </a:p>
          <a:p>
            <a:r>
              <a:rPr lang="en-US" dirty="0" smtClean="0"/>
              <a:t>The </a:t>
            </a:r>
            <a:r>
              <a:rPr lang="en-US" dirty="0"/>
              <a:t>frequency of EPs diagnosed by hysteroscopy </a:t>
            </a:r>
            <a:r>
              <a:rPr lang="en-US" dirty="0" smtClean="0"/>
              <a:t>in</a:t>
            </a:r>
            <a:r>
              <a:rPr lang="tr-TR" dirty="0" smtClean="0"/>
              <a:t> </a:t>
            </a:r>
            <a:r>
              <a:rPr lang="en-US" dirty="0" smtClean="0"/>
              <a:t>women </a:t>
            </a:r>
            <a:r>
              <a:rPr lang="en-US" dirty="0"/>
              <a:t>with unexplained infertility is reported to be </a:t>
            </a:r>
            <a:r>
              <a:rPr lang="en-US" dirty="0" smtClean="0"/>
              <a:t>between</a:t>
            </a:r>
            <a:r>
              <a:rPr lang="tr-TR" dirty="0" smtClean="0"/>
              <a:t> </a:t>
            </a:r>
            <a:r>
              <a:rPr lang="en-US" dirty="0" smtClean="0"/>
              <a:t>16.5</a:t>
            </a:r>
            <a:r>
              <a:rPr lang="en-US" dirty="0"/>
              <a:t>% and 26.5%, in infertile </a:t>
            </a:r>
            <a:r>
              <a:rPr lang="en-US" dirty="0" smtClean="0"/>
              <a:t>women</a:t>
            </a:r>
            <a:r>
              <a:rPr lang="tr-TR" dirty="0" smtClean="0"/>
              <a:t> </a:t>
            </a:r>
            <a:r>
              <a:rPr lang="en-US" dirty="0" smtClean="0"/>
              <a:t>with </a:t>
            </a:r>
            <a:r>
              <a:rPr lang="en-US" dirty="0"/>
              <a:t>endometriosis up to </a:t>
            </a:r>
            <a:r>
              <a:rPr lang="en-US" dirty="0" smtClean="0"/>
              <a:t>46.7%</a:t>
            </a:r>
            <a:r>
              <a:rPr lang="tr-TR" dirty="0" smtClean="0"/>
              <a:t> </a:t>
            </a:r>
            <a:r>
              <a:rPr lang="en-US" dirty="0" smtClean="0"/>
              <a:t>and in</a:t>
            </a:r>
            <a:r>
              <a:rPr lang="tr-TR" dirty="0" smtClean="0"/>
              <a:t> </a:t>
            </a:r>
            <a:r>
              <a:rPr lang="en-US" dirty="0" smtClean="0"/>
              <a:t>women </a:t>
            </a:r>
            <a:r>
              <a:rPr lang="en-US" dirty="0"/>
              <a:t>with recurrent pregnancy loss from 0.6 to 5%</a:t>
            </a:r>
            <a:endParaRPr lang="tr-TR" dirty="0"/>
          </a:p>
        </p:txBody>
      </p:sp>
    </p:spTree>
    <p:extLst>
      <p:ext uri="{BB962C8B-B14F-4D97-AF65-F5344CB8AC3E}">
        <p14:creationId xmlns:p14="http://schemas.microsoft.com/office/powerpoint/2010/main" val="30727857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04664"/>
            <a:ext cx="8229600" cy="1143000"/>
          </a:xfrm>
        </p:spPr>
        <p:txBody>
          <a:bodyPr>
            <a:normAutofit fontScale="90000"/>
          </a:bodyPr>
          <a:lstStyle/>
          <a:p>
            <a:r>
              <a:rPr lang="tr-TR" dirty="0">
                <a:solidFill>
                  <a:srgbClr val="FFFF00"/>
                </a:solidFill>
              </a:rPr>
              <a:t>Hysteroscopic polypectomy and fertility</a:t>
            </a:r>
            <a:br>
              <a:rPr lang="tr-TR" dirty="0">
                <a:solidFill>
                  <a:srgbClr val="FFFF00"/>
                </a:solidFill>
              </a:rPr>
            </a:br>
            <a:endParaRPr lang="tr-TR" dirty="0">
              <a:solidFill>
                <a:srgbClr val="FFFF00"/>
              </a:solidFill>
            </a:endParaRPr>
          </a:p>
        </p:txBody>
      </p:sp>
      <p:sp>
        <p:nvSpPr>
          <p:cNvPr id="3" name="Content Placeholder 2"/>
          <p:cNvSpPr>
            <a:spLocks noGrp="1"/>
          </p:cNvSpPr>
          <p:nvPr>
            <p:ph idx="1"/>
          </p:nvPr>
        </p:nvSpPr>
        <p:spPr/>
        <p:txBody>
          <a:bodyPr>
            <a:normAutofit/>
          </a:bodyPr>
          <a:lstStyle/>
          <a:p>
            <a:pPr lvl="1"/>
            <a:r>
              <a:rPr lang="tr-TR" dirty="0" smtClean="0"/>
              <a:t>Natural Conception</a:t>
            </a:r>
          </a:p>
          <a:p>
            <a:pPr lvl="1"/>
            <a:r>
              <a:rPr lang="tr-TR" dirty="0"/>
              <a:t>Intrauterine </a:t>
            </a:r>
            <a:r>
              <a:rPr lang="tr-TR" dirty="0" smtClean="0"/>
              <a:t>Insemination</a:t>
            </a:r>
          </a:p>
          <a:p>
            <a:r>
              <a:rPr lang="en-US" dirty="0" smtClean="0"/>
              <a:t>In </a:t>
            </a:r>
            <a:r>
              <a:rPr lang="en-US" dirty="0"/>
              <a:t>Vitro Fertilization and ICSI </a:t>
            </a:r>
            <a:endParaRPr lang="tr-TR" dirty="0"/>
          </a:p>
          <a:p>
            <a:pPr lvl="1"/>
            <a:r>
              <a:rPr lang="tr-TR" dirty="0" smtClean="0"/>
              <a:t>Before</a:t>
            </a:r>
          </a:p>
          <a:p>
            <a:pPr lvl="1"/>
            <a:r>
              <a:rPr lang="tr-TR" dirty="0" smtClean="0"/>
              <a:t>During</a:t>
            </a:r>
            <a:endParaRPr lang="tr-TR" dirty="0"/>
          </a:p>
          <a:p>
            <a:pPr lvl="1"/>
            <a:endParaRPr lang="tr-TR" dirty="0"/>
          </a:p>
          <a:p>
            <a:pPr lvl="1"/>
            <a:endParaRPr lang="tr-TR" dirty="0" smtClean="0"/>
          </a:p>
        </p:txBody>
      </p:sp>
    </p:spTree>
    <p:extLst>
      <p:ext uri="{BB962C8B-B14F-4D97-AF65-F5344CB8AC3E}">
        <p14:creationId xmlns:p14="http://schemas.microsoft.com/office/powerpoint/2010/main" val="18185804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528" y="-23259"/>
            <a:ext cx="9324528"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 y="2492896"/>
            <a:ext cx="9029267"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noChangeArrowheads="1"/>
          </p:cNvSpPr>
          <p:nvPr/>
        </p:nvSpPr>
        <p:spPr bwMode="auto">
          <a:xfrm>
            <a:off x="8229048" y="22582"/>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6</a:t>
            </a:r>
            <a:endParaRPr lang="en-GB" altLang="tr-TR" sz="2400" dirty="0">
              <a:solidFill>
                <a:srgbClr val="FF0000"/>
              </a:solidFill>
            </a:endParaRPr>
          </a:p>
        </p:txBody>
      </p:sp>
      <p:sp>
        <p:nvSpPr>
          <p:cNvPr id="3" name="TextBox 2"/>
          <p:cNvSpPr txBox="1"/>
          <p:nvPr/>
        </p:nvSpPr>
        <p:spPr>
          <a:xfrm>
            <a:off x="272882" y="5009305"/>
            <a:ext cx="8417707" cy="1754326"/>
          </a:xfrm>
          <a:prstGeom prst="rect">
            <a:avLst/>
          </a:prstGeom>
          <a:solidFill>
            <a:srgbClr val="FF0000"/>
          </a:solidFill>
        </p:spPr>
        <p:txBody>
          <a:bodyPr wrap="square" rtlCol="0">
            <a:spAutoFit/>
          </a:bodyPr>
          <a:lstStyle/>
          <a:p>
            <a:r>
              <a:rPr lang="en-US" dirty="0" smtClean="0"/>
              <a:t>For </a:t>
            </a:r>
            <a:r>
              <a:rPr lang="en-US" dirty="0"/>
              <a:t>the management of the polyps less than 20 mm which have been diagnosed during the stimulation phase, the performance of </a:t>
            </a:r>
            <a:r>
              <a:rPr lang="en-US" dirty="0" err="1"/>
              <a:t>hysteroscopic</a:t>
            </a:r>
            <a:r>
              <a:rPr lang="en-US" dirty="0"/>
              <a:t> polypectomy without cycle cancellation does not improve the pregnancy and live birth rates. Therefore, it seems that the continuation of the treatment cycle and ignorance of these polyps is the appropriate treatment choice and the performance of </a:t>
            </a:r>
            <a:r>
              <a:rPr lang="en-US" dirty="0" err="1"/>
              <a:t>hysteroscopic</a:t>
            </a:r>
            <a:r>
              <a:rPr lang="en-US" dirty="0"/>
              <a:t> polypectomy and frozen embryo transfer program could be the next treatment option</a:t>
            </a:r>
            <a:endParaRPr lang="tr-TR" dirty="0"/>
          </a:p>
        </p:txBody>
      </p:sp>
    </p:spTree>
    <p:extLst>
      <p:ext uri="{BB962C8B-B14F-4D97-AF65-F5344CB8AC3E}">
        <p14:creationId xmlns:p14="http://schemas.microsoft.com/office/powerpoint/2010/main" val="1902222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endParaRPr lang="tr-TR" altLang="tr-TR" smtClean="0"/>
          </a:p>
        </p:txBody>
      </p:sp>
      <p:pic>
        <p:nvPicPr>
          <p:cNvPr id="1269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236"/>
            <a:ext cx="8850182" cy="2482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6981" name="Metin kutusu 4"/>
          <p:cNvSpPr txBox="1">
            <a:spLocks noChangeArrowheads="1"/>
          </p:cNvSpPr>
          <p:nvPr/>
        </p:nvSpPr>
        <p:spPr bwMode="auto">
          <a:xfrm>
            <a:off x="8235950" y="400050"/>
            <a:ext cx="800100" cy="4619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a:solidFill>
                  <a:srgbClr val="FF0000"/>
                </a:solidFill>
              </a:rPr>
              <a:t>201</a:t>
            </a:r>
            <a:r>
              <a:rPr lang="tr-TR" altLang="tr-TR" sz="2400">
                <a:solidFill>
                  <a:srgbClr val="FF0000"/>
                </a:solidFill>
              </a:rPr>
              <a:t>7</a:t>
            </a:r>
            <a:endParaRPr lang="en-GB" altLang="tr-TR" sz="2400">
              <a:solidFill>
                <a:srgbClr val="FF0000"/>
              </a:solidFill>
            </a:endParaRP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492896"/>
            <a:ext cx="8856538" cy="2013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79512" y="4581128"/>
            <a:ext cx="8856538" cy="2304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139952" y="2492896"/>
            <a:ext cx="467829" cy="43204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Rectangle 8"/>
          <p:cNvSpPr/>
          <p:nvPr/>
        </p:nvSpPr>
        <p:spPr>
          <a:xfrm>
            <a:off x="3491880" y="4482612"/>
            <a:ext cx="1112723" cy="43204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8807310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endParaRPr lang="tr-TR" altLang="tr-TR" smtClean="0"/>
          </a:p>
        </p:txBody>
      </p:sp>
      <p:pic>
        <p:nvPicPr>
          <p:cNvPr id="1269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7938"/>
            <a:ext cx="8677276" cy="2300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6981" name="Metin kutusu 4"/>
          <p:cNvSpPr txBox="1">
            <a:spLocks noChangeArrowheads="1"/>
          </p:cNvSpPr>
          <p:nvPr/>
        </p:nvSpPr>
        <p:spPr bwMode="auto">
          <a:xfrm>
            <a:off x="8235950" y="400050"/>
            <a:ext cx="800100" cy="4619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a:solidFill>
                  <a:srgbClr val="FF0000"/>
                </a:solidFill>
              </a:rPr>
              <a:t>201</a:t>
            </a:r>
            <a:r>
              <a:rPr lang="tr-TR" altLang="tr-TR" sz="2400">
                <a:solidFill>
                  <a:srgbClr val="FF0000"/>
                </a:solidFill>
              </a:rPr>
              <a:t>7</a:t>
            </a:r>
            <a:endParaRPr lang="en-GB" altLang="tr-TR" sz="2400">
              <a:solidFill>
                <a:srgbClr val="FF0000"/>
              </a:solidFill>
            </a:endParaRPr>
          </a:p>
        </p:txBody>
      </p:sp>
      <p:sp>
        <p:nvSpPr>
          <p:cNvPr id="2" name="Content Placeholder 1"/>
          <p:cNvSpPr>
            <a:spLocks noGrp="1"/>
          </p:cNvSpPr>
          <p:nvPr>
            <p:ph idx="1"/>
          </p:nvPr>
        </p:nvSpPr>
        <p:spPr/>
        <p:txBody>
          <a:bodyPr/>
          <a:lstStyle/>
          <a:p>
            <a:endParaRPr lang="tr-TR"/>
          </a:p>
        </p:txBody>
      </p:sp>
      <p:sp>
        <p:nvSpPr>
          <p:cNvPr id="7" name="Rectangle 6"/>
          <p:cNvSpPr/>
          <p:nvPr/>
        </p:nvSpPr>
        <p:spPr>
          <a:xfrm>
            <a:off x="107504" y="3284984"/>
            <a:ext cx="9036496" cy="2246769"/>
          </a:xfrm>
          <a:prstGeom prst="rect">
            <a:avLst/>
          </a:prstGeom>
          <a:solidFill>
            <a:srgbClr val="FF0000"/>
          </a:solidFill>
        </p:spPr>
        <p:txBody>
          <a:bodyPr wrap="square">
            <a:spAutoFit/>
          </a:bodyPr>
          <a:lstStyle/>
          <a:p>
            <a:r>
              <a:rPr lang="en-US" altLang="tr-TR" sz="2800" dirty="0"/>
              <a:t>These findings suggested that office or operative </a:t>
            </a:r>
            <a:r>
              <a:rPr lang="en-US" altLang="tr-TR" sz="2800" dirty="0" err="1"/>
              <a:t>hysteroscopic</a:t>
            </a:r>
            <a:r>
              <a:rPr lang="en-US" altLang="tr-TR" sz="2800" dirty="0"/>
              <a:t> polypectomy was cost-effective when performed prior to both intrauterine insemination and in vitro fertilization over a range of plausible pregnancy rates and procedural costs </a:t>
            </a:r>
            <a:endParaRPr lang="tr-TR" altLang="tr-TR" sz="2800" dirty="0"/>
          </a:p>
        </p:txBody>
      </p:sp>
    </p:spTree>
    <p:extLst>
      <p:ext uri="{BB962C8B-B14F-4D97-AF65-F5344CB8AC3E}">
        <p14:creationId xmlns:p14="http://schemas.microsoft.com/office/powerpoint/2010/main" val="42212973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FF00"/>
                </a:solidFill>
              </a:rPr>
              <a:t>Fertility Decreasing </a:t>
            </a:r>
            <a:r>
              <a:rPr lang="tr-TR" dirty="0">
                <a:solidFill>
                  <a:srgbClr val="FFFF00"/>
                </a:solidFill>
              </a:rPr>
              <a:t>Hysteroscopy</a:t>
            </a:r>
            <a:endParaRPr lang="tr-TR" dirty="0"/>
          </a:p>
        </p:txBody>
      </p:sp>
      <p:sp>
        <p:nvSpPr>
          <p:cNvPr id="3" name="Content Placeholder 2"/>
          <p:cNvSpPr>
            <a:spLocks noGrp="1"/>
          </p:cNvSpPr>
          <p:nvPr>
            <p:ph idx="1"/>
          </p:nvPr>
        </p:nvSpPr>
        <p:spPr/>
        <p:txBody>
          <a:bodyPr>
            <a:normAutofit lnSpcReduction="10000"/>
          </a:bodyPr>
          <a:lstStyle/>
          <a:p>
            <a:r>
              <a:rPr lang="en-US" dirty="0" smtClean="0"/>
              <a:t>The </a:t>
            </a:r>
            <a:r>
              <a:rPr lang="en-US" dirty="0"/>
              <a:t>danger of </a:t>
            </a:r>
            <a:r>
              <a:rPr lang="en-US" sz="4800" b="1" dirty="0">
                <a:solidFill>
                  <a:srgbClr val="FFC000"/>
                </a:solidFill>
              </a:rPr>
              <a:t>routine</a:t>
            </a:r>
            <a:r>
              <a:rPr lang="en-US" dirty="0"/>
              <a:t> hysteroscopy is that doctors have “</a:t>
            </a:r>
            <a:r>
              <a:rPr lang="en-US" b="1" dirty="0">
                <a:solidFill>
                  <a:srgbClr val="FFC000"/>
                </a:solidFill>
              </a:rPr>
              <a:t>itchy fingers</a:t>
            </a:r>
            <a:r>
              <a:rPr lang="en-US" dirty="0"/>
              <a:t>”. When they insert the telescope inside the uterine cavity, they will often “find” problems (of </a:t>
            </a:r>
            <a:r>
              <a:rPr lang="en-US" b="1" dirty="0">
                <a:solidFill>
                  <a:srgbClr val="FFC000"/>
                </a:solidFill>
              </a:rPr>
              <a:t>no clinical importance, because they are just normal variants</a:t>
            </a:r>
            <a:r>
              <a:rPr lang="en-US" dirty="0"/>
              <a:t>), </a:t>
            </a:r>
            <a:r>
              <a:rPr lang="en-US" dirty="0" smtClean="0"/>
              <a:t>which </a:t>
            </a:r>
            <a:r>
              <a:rPr lang="en-US" dirty="0"/>
              <a:t>then they will “ treat”. </a:t>
            </a:r>
            <a:endParaRPr lang="tr-TR" dirty="0" smtClean="0"/>
          </a:p>
          <a:p>
            <a:r>
              <a:rPr lang="en-US" dirty="0"/>
              <a:t>but this kind of unnecessary surgery can reduce the patient’s fertility, by </a:t>
            </a:r>
            <a:r>
              <a:rPr lang="en-US" b="1" dirty="0">
                <a:solidFill>
                  <a:srgbClr val="FFC000"/>
                </a:solidFill>
              </a:rPr>
              <a:t>causing scarring and adhesions.</a:t>
            </a:r>
            <a:endParaRPr lang="tr-TR" b="1" dirty="0">
              <a:solidFill>
                <a:srgbClr val="FFC000"/>
              </a:solidFill>
            </a:endParaRPr>
          </a:p>
        </p:txBody>
      </p:sp>
    </p:spTree>
    <p:extLst>
      <p:ext uri="{BB962C8B-B14F-4D97-AF65-F5344CB8AC3E}">
        <p14:creationId xmlns:p14="http://schemas.microsoft.com/office/powerpoint/2010/main" val="339041319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71" y="1"/>
            <a:ext cx="9050840"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62276" y="2780928"/>
            <a:ext cx="8496945" cy="250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95536" y="5487615"/>
            <a:ext cx="7840414" cy="1200329"/>
          </a:xfrm>
          <a:prstGeom prst="rect">
            <a:avLst/>
          </a:prstGeom>
          <a:solidFill>
            <a:srgbClr val="FF0000"/>
          </a:solidFill>
        </p:spPr>
        <p:txBody>
          <a:bodyPr wrap="square" rtlCol="0">
            <a:spAutoFit/>
          </a:bodyPr>
          <a:lstStyle/>
          <a:p>
            <a:r>
              <a:rPr lang="en-US" sz="2400" dirty="0"/>
              <a:t>patients can undergo ovarian stimulation</a:t>
            </a:r>
          </a:p>
          <a:p>
            <a:r>
              <a:rPr lang="en-US" sz="2400" dirty="0"/>
              <a:t>after their next menses without affecting IVF-ET outcomes</a:t>
            </a:r>
            <a:endParaRPr lang="tr-TR" sz="2400" dirty="0"/>
          </a:p>
          <a:p>
            <a:endParaRPr lang="tr-TR" sz="2400" dirty="0"/>
          </a:p>
        </p:txBody>
      </p:sp>
      <p:sp>
        <p:nvSpPr>
          <p:cNvPr id="6" name="Metin kutusu 4"/>
          <p:cNvSpPr txBox="1">
            <a:spLocks noChangeArrowheads="1"/>
          </p:cNvSpPr>
          <p:nvPr/>
        </p:nvSpPr>
        <p:spPr bwMode="auto">
          <a:xfrm>
            <a:off x="8229048" y="22582"/>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6</a:t>
            </a:r>
            <a:endParaRPr lang="en-GB" altLang="tr-TR" sz="2400" dirty="0">
              <a:solidFill>
                <a:srgbClr val="FF0000"/>
              </a:solidFill>
            </a:endParaRPr>
          </a:p>
        </p:txBody>
      </p:sp>
    </p:spTree>
    <p:extLst>
      <p:ext uri="{BB962C8B-B14F-4D97-AF65-F5344CB8AC3E}">
        <p14:creationId xmlns:p14="http://schemas.microsoft.com/office/powerpoint/2010/main" val="25696779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normAutofit fontScale="90000"/>
          </a:bodyPr>
          <a:lstStyle/>
          <a:p>
            <a:r>
              <a:rPr lang="tr-TR" b="1" dirty="0" smtClean="0">
                <a:solidFill>
                  <a:srgbClr val="FFFF00"/>
                </a:solidFill>
              </a:rPr>
              <a:t>My </a:t>
            </a:r>
            <a:r>
              <a:rPr lang="tr-TR" b="1" dirty="0" smtClean="0">
                <a:solidFill>
                  <a:srgbClr val="FFFF00"/>
                </a:solidFill>
              </a:rPr>
              <a:t>Approach</a:t>
            </a:r>
            <a:r>
              <a:rPr lang="tr-TR" b="1" dirty="0" smtClean="0">
                <a:solidFill>
                  <a:srgbClr val="FFFF00"/>
                </a:solidFill>
              </a:rPr>
              <a:t/>
            </a:r>
            <a:br>
              <a:rPr lang="tr-TR" b="1" dirty="0" smtClean="0">
                <a:solidFill>
                  <a:srgbClr val="FFFF00"/>
                </a:solidFill>
              </a:rPr>
            </a:br>
            <a:endParaRPr lang="tr-TR" dirty="0"/>
          </a:p>
        </p:txBody>
      </p:sp>
      <p:sp>
        <p:nvSpPr>
          <p:cNvPr id="3" name="Content Placeholder 2"/>
          <p:cNvSpPr>
            <a:spLocks noGrp="1"/>
          </p:cNvSpPr>
          <p:nvPr>
            <p:ph idx="1"/>
          </p:nvPr>
        </p:nvSpPr>
        <p:spPr>
          <a:xfrm>
            <a:off x="611560" y="1268760"/>
            <a:ext cx="8229600" cy="4525963"/>
          </a:xfrm>
          <a:solidFill>
            <a:srgbClr val="FF0000"/>
          </a:solidFill>
        </p:spPr>
        <p:txBody>
          <a:bodyPr>
            <a:normAutofit lnSpcReduction="10000"/>
          </a:bodyPr>
          <a:lstStyle/>
          <a:p>
            <a:r>
              <a:rPr lang="en-US" dirty="0" err="1">
                <a:solidFill>
                  <a:srgbClr val="FFFF00"/>
                </a:solidFill>
              </a:rPr>
              <a:t>Hysteroscopic</a:t>
            </a:r>
            <a:r>
              <a:rPr lang="en-US" dirty="0">
                <a:solidFill>
                  <a:srgbClr val="FFFF00"/>
                </a:solidFill>
              </a:rPr>
              <a:t> polypectomy for women undergoing</a:t>
            </a:r>
            <a:r>
              <a:rPr lang="tr-TR" dirty="0">
                <a:solidFill>
                  <a:srgbClr val="FFFF00"/>
                </a:solidFill>
              </a:rPr>
              <a:t> </a:t>
            </a:r>
            <a:r>
              <a:rPr lang="en-US" dirty="0">
                <a:solidFill>
                  <a:srgbClr val="FFFF00"/>
                </a:solidFill>
              </a:rPr>
              <a:t>IVF treatment: when is it necessary</a:t>
            </a:r>
            <a:r>
              <a:rPr lang="en-US" dirty="0" smtClean="0">
                <a:solidFill>
                  <a:srgbClr val="FFFF00"/>
                </a:solidFill>
              </a:rPr>
              <a:t>?</a:t>
            </a:r>
            <a:endParaRPr lang="tr-TR" dirty="0" smtClean="0">
              <a:solidFill>
                <a:srgbClr val="FFFF00"/>
              </a:solidFill>
            </a:endParaRPr>
          </a:p>
          <a:p>
            <a:r>
              <a:rPr lang="tr-TR" dirty="0" smtClean="0"/>
              <a:t>It is generally accepted that small polyps (&lt;10 mm) are not </a:t>
            </a:r>
            <a:r>
              <a:rPr lang="tr-TR" smtClean="0"/>
              <a:t>detrimental for </a:t>
            </a:r>
            <a:r>
              <a:rPr lang="tr-TR" dirty="0" smtClean="0"/>
              <a:t>IVF outcome </a:t>
            </a:r>
          </a:p>
          <a:p>
            <a:pPr lvl="1"/>
            <a:r>
              <a:rPr lang="tr-TR" dirty="0" smtClean="0">
                <a:solidFill>
                  <a:srgbClr val="FFC000"/>
                </a:solidFill>
              </a:rPr>
              <a:t>DO NOT TOUCH</a:t>
            </a:r>
          </a:p>
          <a:p>
            <a:r>
              <a:rPr lang="tr-TR" dirty="0" smtClean="0"/>
              <a:t>Large polyps (&gt; 20 mm) should be removed</a:t>
            </a:r>
          </a:p>
          <a:p>
            <a:r>
              <a:rPr lang="tr-TR" dirty="0" smtClean="0"/>
              <a:t>10-20 mm  Gray Zone</a:t>
            </a:r>
          </a:p>
          <a:p>
            <a:pPr lvl="1"/>
            <a:r>
              <a:rPr lang="tr-TR" dirty="0" smtClean="0">
                <a:solidFill>
                  <a:srgbClr val="FFC000"/>
                </a:solidFill>
              </a:rPr>
              <a:t>Patient Tailored</a:t>
            </a:r>
          </a:p>
        </p:txBody>
      </p:sp>
    </p:spTree>
    <p:extLst>
      <p:ext uri="{BB962C8B-B14F-4D97-AF65-F5344CB8AC3E}">
        <p14:creationId xmlns:p14="http://schemas.microsoft.com/office/powerpoint/2010/main" val="18209632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6600" b="1" dirty="0">
                <a:solidFill>
                  <a:srgbClr val="FFC000"/>
                </a:solidFill>
              </a:rPr>
              <a:t>Removal of adenomyotic lesions</a:t>
            </a:r>
          </a:p>
          <a:p>
            <a:endParaRPr lang="en-GB" sz="6600" dirty="0">
              <a:solidFill>
                <a:srgbClr val="FFC000"/>
              </a:solidFill>
            </a:endParaRPr>
          </a:p>
          <a:p>
            <a:endParaRPr lang="tr-TR" dirty="0"/>
          </a:p>
        </p:txBody>
      </p:sp>
    </p:spTree>
    <p:extLst>
      <p:ext uri="{BB962C8B-B14F-4D97-AF65-F5344CB8AC3E}">
        <p14:creationId xmlns:p14="http://schemas.microsoft.com/office/powerpoint/2010/main" val="21161242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idx="4294967295"/>
          </p:nvPr>
        </p:nvSpPr>
        <p:spPr>
          <a:xfrm>
            <a:off x="468313" y="-315416"/>
            <a:ext cx="8229600" cy="1143000"/>
          </a:xfrm>
        </p:spPr>
        <p:txBody>
          <a:bodyPr tIns="45720" rIns="91440" bIns="45720">
            <a:scene3d>
              <a:camera prst="orthographicFront"/>
              <a:lightRig rig="soft" dir="t">
                <a:rot lat="0" lon="0" rev="2400000"/>
              </a:lightRig>
            </a:scene3d>
            <a:sp3d>
              <a:bevelT w="19050" h="12700"/>
            </a:sp3d>
          </a:bodyPr>
          <a:lstStyle/>
          <a:p>
            <a:pPr marL="53975" indent="-53975">
              <a:defRPr/>
            </a:pPr>
            <a:r>
              <a:rPr lang="tr-TR" sz="4600" dirty="0" smtClean="0">
                <a:solidFill>
                  <a:srgbClr val="FFFF00"/>
                </a:solidFill>
              </a:rPr>
              <a:t>H\S ve Adenomyozis</a:t>
            </a:r>
          </a:p>
        </p:txBody>
      </p:sp>
      <p:pic>
        <p:nvPicPr>
          <p:cNvPr id="44035" name="Picture 4"/>
          <p:cNvPicPr>
            <a:picLocks noChangeAspect="1" noChangeArrowheads="1"/>
          </p:cNvPicPr>
          <p:nvPr/>
        </p:nvPicPr>
        <p:blipFill>
          <a:blip r:embed="rId3" cstate="print"/>
          <a:srcRect/>
          <a:stretch>
            <a:fillRect/>
          </a:stretch>
        </p:blipFill>
        <p:spPr bwMode="auto">
          <a:xfrm>
            <a:off x="468313" y="714375"/>
            <a:ext cx="2143125" cy="2009775"/>
          </a:xfrm>
          <a:prstGeom prst="rect">
            <a:avLst/>
          </a:prstGeom>
          <a:noFill/>
          <a:ln w="9525">
            <a:noFill/>
            <a:miter lim="800000"/>
            <a:headEnd/>
            <a:tailEnd/>
          </a:ln>
        </p:spPr>
      </p:pic>
      <p:pic>
        <p:nvPicPr>
          <p:cNvPr id="44036" name="Picture 5"/>
          <p:cNvPicPr>
            <a:picLocks noChangeAspect="1" noChangeArrowheads="1"/>
          </p:cNvPicPr>
          <p:nvPr/>
        </p:nvPicPr>
        <p:blipFill>
          <a:blip r:embed="rId4" cstate="print"/>
          <a:srcRect/>
          <a:stretch>
            <a:fillRect/>
          </a:stretch>
        </p:blipFill>
        <p:spPr bwMode="auto">
          <a:xfrm>
            <a:off x="3130550" y="714375"/>
            <a:ext cx="2089150" cy="1962150"/>
          </a:xfrm>
          <a:prstGeom prst="rect">
            <a:avLst/>
          </a:prstGeom>
          <a:noFill/>
          <a:ln w="9525">
            <a:noFill/>
            <a:miter lim="800000"/>
            <a:headEnd/>
            <a:tailEnd/>
          </a:ln>
        </p:spPr>
      </p:pic>
      <p:pic>
        <p:nvPicPr>
          <p:cNvPr id="44037" name="Picture 6"/>
          <p:cNvPicPr>
            <a:picLocks noChangeAspect="1" noChangeArrowheads="1"/>
          </p:cNvPicPr>
          <p:nvPr/>
        </p:nvPicPr>
        <p:blipFill>
          <a:blip r:embed="rId5" cstate="print"/>
          <a:srcRect/>
          <a:stretch>
            <a:fillRect/>
          </a:stretch>
        </p:blipFill>
        <p:spPr bwMode="auto">
          <a:xfrm>
            <a:off x="5580063" y="714375"/>
            <a:ext cx="2592387" cy="1916113"/>
          </a:xfrm>
          <a:prstGeom prst="rect">
            <a:avLst/>
          </a:prstGeom>
          <a:noFill/>
          <a:ln w="9525">
            <a:noFill/>
            <a:miter lim="800000"/>
            <a:headEnd/>
            <a:tailEnd/>
          </a:ln>
        </p:spPr>
      </p:pic>
      <p:sp>
        <p:nvSpPr>
          <p:cNvPr id="44042" name="TextBox 9"/>
          <p:cNvSpPr txBox="1">
            <a:spLocks noChangeArrowheads="1"/>
          </p:cNvSpPr>
          <p:nvPr/>
        </p:nvSpPr>
        <p:spPr bwMode="auto">
          <a:xfrm>
            <a:off x="0" y="5072063"/>
            <a:ext cx="9358313" cy="1938337"/>
          </a:xfrm>
          <a:prstGeom prst="rect">
            <a:avLst/>
          </a:prstGeom>
          <a:solidFill>
            <a:srgbClr val="FF0000"/>
          </a:solidFill>
          <a:ln w="9525">
            <a:noFill/>
            <a:miter lim="800000"/>
            <a:headEnd/>
            <a:tailEnd/>
          </a:ln>
        </p:spPr>
        <p:txBody>
          <a:bodyPr>
            <a:spAutoFit/>
          </a:bodyPr>
          <a:lstStyle/>
          <a:p>
            <a:pPr>
              <a:buFont typeface="Arial" charset="0"/>
              <a:buChar char="•"/>
            </a:pPr>
            <a:r>
              <a:rPr lang="tr-TR" dirty="0"/>
              <a:t>kaviteye açılan pencereler </a:t>
            </a:r>
          </a:p>
          <a:p>
            <a:pPr>
              <a:buFont typeface="Arial" charset="0"/>
              <a:buChar char="•"/>
            </a:pPr>
            <a:r>
              <a:rPr lang="tr-TR" dirty="0"/>
              <a:t>üzeri damarlı olabilen kaviteye protubere subendometrial kist </a:t>
            </a:r>
          </a:p>
          <a:p>
            <a:pPr>
              <a:buFont typeface="Arial" charset="0"/>
              <a:buChar char="•"/>
            </a:pPr>
            <a:r>
              <a:rPr lang="tr-TR" dirty="0"/>
              <a:t> hipervasküler odaklar </a:t>
            </a:r>
          </a:p>
          <a:p>
            <a:pPr>
              <a:buFont typeface="Arial" charset="0"/>
              <a:buChar char="•"/>
            </a:pPr>
            <a:r>
              <a:rPr lang="tr-TR" dirty="0"/>
              <a:t>kaviteyle ilişkili adenomyotik nodül </a:t>
            </a:r>
          </a:p>
          <a:p>
            <a:pPr>
              <a:buFont typeface="Arial" charset="0"/>
              <a:buChar char="•"/>
            </a:pPr>
            <a:endParaRPr lang="en-US" dirty="0"/>
          </a:p>
        </p:txBody>
      </p:sp>
      <p:pic>
        <p:nvPicPr>
          <p:cNvPr id="11" name="Content Placeholder 3"/>
          <p:cNvPicPr>
            <a:picLocks noChangeAspect="1"/>
          </p:cNvPicPr>
          <p:nvPr/>
        </p:nvPicPr>
        <p:blipFill>
          <a:blip r:embed="rId6"/>
          <a:srcRect t="-21420" b="-21420"/>
          <a:stretch>
            <a:fillRect/>
          </a:stretch>
        </p:blipFill>
        <p:spPr>
          <a:xfrm>
            <a:off x="675561" y="2060848"/>
            <a:ext cx="7496889" cy="3552992"/>
          </a:xfrm>
          <a:prstGeom prst="rect">
            <a:avLst/>
          </a:prstGeom>
        </p:spPr>
      </p:pic>
    </p:spTree>
    <p:extLst>
      <p:ext uri="{BB962C8B-B14F-4D97-AF65-F5344CB8AC3E}">
        <p14:creationId xmlns:p14="http://schemas.microsoft.com/office/powerpoint/2010/main" val="9646956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23325" y="3140968"/>
            <a:ext cx="8229600" cy="4525963"/>
          </a:xfrm>
        </p:spPr>
        <p:txBody>
          <a:bodyPr/>
          <a:lstStyle/>
          <a:p>
            <a:r>
              <a:rPr lang="en-US" dirty="0"/>
              <a:t>Hysteroscopy </a:t>
            </a:r>
            <a:r>
              <a:rPr lang="en-US" b="1" dirty="0">
                <a:solidFill>
                  <a:srgbClr val="FFC000"/>
                </a:solidFill>
              </a:rPr>
              <a:t>is not a </a:t>
            </a:r>
            <a:r>
              <a:rPr lang="en-US" b="1" dirty="0" smtClean="0">
                <a:solidFill>
                  <a:srgbClr val="FFC000"/>
                </a:solidFill>
              </a:rPr>
              <a:t>first-line</a:t>
            </a:r>
            <a:r>
              <a:rPr lang="tr-TR" b="1" dirty="0" smtClean="0">
                <a:solidFill>
                  <a:srgbClr val="FFC000"/>
                </a:solidFill>
              </a:rPr>
              <a:t> </a:t>
            </a:r>
            <a:r>
              <a:rPr lang="en-US" b="1" dirty="0" smtClean="0">
                <a:solidFill>
                  <a:srgbClr val="FFC000"/>
                </a:solidFill>
              </a:rPr>
              <a:t>treatment</a:t>
            </a:r>
            <a:r>
              <a:rPr lang="tr-TR" b="1" dirty="0" smtClean="0">
                <a:solidFill>
                  <a:srgbClr val="FFC000"/>
                </a:solidFill>
              </a:rPr>
              <a:t> </a:t>
            </a:r>
            <a:r>
              <a:rPr lang="en-US" b="1" dirty="0" smtClean="0">
                <a:solidFill>
                  <a:srgbClr val="FFC000"/>
                </a:solidFill>
              </a:rPr>
              <a:t>modality </a:t>
            </a:r>
            <a:r>
              <a:rPr lang="en-US" dirty="0" smtClean="0"/>
              <a:t>for</a:t>
            </a:r>
            <a:r>
              <a:rPr lang="tr-TR" dirty="0" smtClean="0"/>
              <a:t> </a:t>
            </a:r>
            <a:r>
              <a:rPr lang="en-US" dirty="0" smtClean="0"/>
              <a:t>women</a:t>
            </a:r>
            <a:r>
              <a:rPr lang="tr-TR" dirty="0" smtClean="0"/>
              <a:t> </a:t>
            </a:r>
            <a:r>
              <a:rPr lang="en-US" dirty="0" smtClean="0"/>
              <a:t>with </a:t>
            </a:r>
            <a:r>
              <a:rPr lang="en-US" dirty="0" err="1"/>
              <a:t>adenomyosis</a:t>
            </a:r>
            <a:r>
              <a:rPr lang="en-US" dirty="0"/>
              <a:t> and represents a viable option only </a:t>
            </a:r>
            <a:r>
              <a:rPr lang="en-US" dirty="0" smtClean="0"/>
              <a:t>in</a:t>
            </a:r>
            <a:r>
              <a:rPr lang="tr-TR" dirty="0" smtClean="0"/>
              <a:t> </a:t>
            </a:r>
            <a:r>
              <a:rPr lang="en-US" dirty="0" smtClean="0"/>
              <a:t>select </a:t>
            </a:r>
            <a:r>
              <a:rPr lang="en-US" dirty="0"/>
              <a:t>cases of the focal or diffuse superficial subtype.</a:t>
            </a:r>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325" y="116632"/>
            <a:ext cx="8341298"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a:spLocks noChangeArrowheads="1"/>
          </p:cNvSpPr>
          <p:nvPr/>
        </p:nvSpPr>
        <p:spPr bwMode="auto">
          <a:xfrm>
            <a:off x="8316725" y="22582"/>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7</a:t>
            </a:r>
            <a:endParaRPr lang="en-GB" altLang="tr-TR" sz="2400" dirty="0">
              <a:solidFill>
                <a:srgbClr val="FF0000"/>
              </a:solidFill>
            </a:endParaRPr>
          </a:p>
        </p:txBody>
      </p:sp>
    </p:spTree>
    <p:extLst>
      <p:ext uri="{BB962C8B-B14F-4D97-AF65-F5344CB8AC3E}">
        <p14:creationId xmlns:p14="http://schemas.microsoft.com/office/powerpoint/2010/main" val="26126912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6600" b="1" dirty="0" smtClean="0">
                <a:solidFill>
                  <a:srgbClr val="FFC000"/>
                </a:solidFill>
              </a:rPr>
              <a:t>Isthmocele</a:t>
            </a:r>
          </a:p>
          <a:p>
            <a:endParaRPr lang="en-GB" sz="6600" dirty="0" smtClean="0">
              <a:solidFill>
                <a:srgbClr val="FFC000"/>
              </a:solidFill>
            </a:endParaRPr>
          </a:p>
          <a:p>
            <a:endParaRPr lang="tr-TR" dirty="0"/>
          </a:p>
        </p:txBody>
      </p:sp>
    </p:spTree>
    <p:extLst>
      <p:ext uri="{BB962C8B-B14F-4D97-AF65-F5344CB8AC3E}">
        <p14:creationId xmlns:p14="http://schemas.microsoft.com/office/powerpoint/2010/main" val="84861074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188640"/>
            <a:ext cx="7272808"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Resim Yer Tutucusu 2"/>
          <p:cNvPicPr>
            <a:picLocks noChangeAspect="1"/>
          </p:cNvPicPr>
          <p:nvPr/>
        </p:nvPicPr>
        <p:blipFill>
          <a:blip r:embed="rId3"/>
          <a:srcRect t="-18806" b="-18806"/>
          <a:stretch>
            <a:fillRect/>
          </a:stretch>
        </p:blipFill>
        <p:spPr>
          <a:xfrm>
            <a:off x="971600" y="2708920"/>
            <a:ext cx="2949353" cy="3854208"/>
          </a:xfrm>
          <a:prstGeom prst="rect">
            <a:avLst/>
          </a:prstGeom>
        </p:spPr>
      </p:pic>
      <p:pic>
        <p:nvPicPr>
          <p:cNvPr id="8" name="Content Placeholder 6"/>
          <p:cNvPicPr>
            <a:picLocks noChangeAspect="1"/>
          </p:cNvPicPr>
          <p:nvPr/>
        </p:nvPicPr>
        <p:blipFill>
          <a:blip r:embed="rId4"/>
          <a:srcRect l="-20216" r="-20216"/>
          <a:stretch>
            <a:fillRect/>
          </a:stretch>
        </p:blipFill>
        <p:spPr>
          <a:xfrm>
            <a:off x="5148064" y="476672"/>
            <a:ext cx="4690864" cy="2543944"/>
          </a:xfrm>
          <a:prstGeom prst="rect">
            <a:avLst/>
          </a:prstGeom>
        </p:spPr>
      </p:pic>
    </p:spTree>
    <p:extLst>
      <p:ext uri="{BB962C8B-B14F-4D97-AF65-F5344CB8AC3E}">
        <p14:creationId xmlns:p14="http://schemas.microsoft.com/office/powerpoint/2010/main" val="23500488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solidFill>
                  <a:srgbClr val="FFFF00"/>
                </a:solidFill>
              </a:rPr>
              <a:t>Isthmocele</a:t>
            </a:r>
            <a:r>
              <a:rPr lang="en-US" dirty="0">
                <a:solidFill>
                  <a:srgbClr val="FFFF00"/>
                </a:solidFill>
              </a:rPr>
              <a:t> / Previous Cesarean Scar Defect/ Deficient Cesarean Scar/ Uterine Niche</a:t>
            </a:r>
            <a:endParaRPr lang="tr-TR" dirty="0">
              <a:solidFill>
                <a:srgbClr val="FFFF00"/>
              </a:solidFill>
            </a:endParaRPr>
          </a:p>
        </p:txBody>
      </p:sp>
      <p:sp>
        <p:nvSpPr>
          <p:cNvPr id="3" name="Content Placeholder 2"/>
          <p:cNvSpPr>
            <a:spLocks noGrp="1"/>
          </p:cNvSpPr>
          <p:nvPr>
            <p:ph idx="1"/>
          </p:nvPr>
        </p:nvSpPr>
        <p:spPr/>
        <p:txBody>
          <a:bodyPr>
            <a:normAutofit fontScale="85000" lnSpcReduction="10000"/>
          </a:bodyPr>
          <a:lstStyle/>
          <a:p>
            <a:pPr marL="0" indent="0">
              <a:buNone/>
            </a:pPr>
            <a:r>
              <a:rPr lang="en-US" dirty="0"/>
              <a:t> </a:t>
            </a:r>
          </a:p>
          <a:p>
            <a:pPr marL="285750" indent="-285750">
              <a:buFont typeface="Arial" charset="0"/>
              <a:buChar char="•"/>
            </a:pPr>
            <a:r>
              <a:rPr lang="en-US" dirty="0" smtClean="0"/>
              <a:t>Diverticulum </a:t>
            </a:r>
            <a:r>
              <a:rPr lang="en-US" dirty="0"/>
              <a:t>at the lower uterine cavity, uterine isthmus or </a:t>
            </a:r>
            <a:r>
              <a:rPr lang="en-US" dirty="0" err="1"/>
              <a:t>endocervical</a:t>
            </a:r>
            <a:r>
              <a:rPr lang="en-US" dirty="0"/>
              <a:t> canal at the site of the previous cesarean section scar</a:t>
            </a:r>
          </a:p>
          <a:p>
            <a:pPr marL="285750" indent="-285750">
              <a:buFont typeface="Arial" charset="0"/>
              <a:buChar char="•"/>
            </a:pPr>
            <a:endParaRPr lang="en-US" dirty="0"/>
          </a:p>
          <a:p>
            <a:pPr marL="285750" indent="-285750">
              <a:buFont typeface="Arial" charset="0"/>
              <a:buChar char="•"/>
            </a:pPr>
            <a:r>
              <a:rPr lang="en-US" dirty="0"/>
              <a:t>Sonographic finding of a triangular anechoic area or indentation at the presumed site of infection (no size defined)</a:t>
            </a:r>
          </a:p>
          <a:p>
            <a:pPr marL="285750" indent="-285750">
              <a:buFont typeface="Arial" charset="0"/>
              <a:buChar char="•"/>
            </a:pPr>
            <a:endParaRPr lang="en-US" dirty="0"/>
          </a:p>
          <a:p>
            <a:pPr marL="285750" indent="-285750">
              <a:buFont typeface="Arial" charset="0"/>
              <a:buChar char="•"/>
            </a:pPr>
            <a:r>
              <a:rPr lang="en-US" dirty="0"/>
              <a:t>Myometrial thinning at the site of Cesarean section scar</a:t>
            </a:r>
          </a:p>
          <a:p>
            <a:endParaRPr lang="tr-TR" dirty="0"/>
          </a:p>
        </p:txBody>
      </p:sp>
    </p:spTree>
    <p:extLst>
      <p:ext uri="{BB962C8B-B14F-4D97-AF65-F5344CB8AC3E}">
        <p14:creationId xmlns:p14="http://schemas.microsoft.com/office/powerpoint/2010/main" val="5956231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ISTHMOCELE</a:t>
            </a:r>
            <a:endParaRPr lang="tr-TR" dirty="0"/>
          </a:p>
        </p:txBody>
      </p:sp>
      <p:sp>
        <p:nvSpPr>
          <p:cNvPr id="3" name="Content Placeholder 2"/>
          <p:cNvSpPr>
            <a:spLocks noGrp="1"/>
          </p:cNvSpPr>
          <p:nvPr>
            <p:ph idx="1"/>
          </p:nvPr>
        </p:nvSpPr>
        <p:spPr/>
        <p:txBody>
          <a:bodyPr/>
          <a:lstStyle/>
          <a:p>
            <a:r>
              <a:rPr lang="en-US" sz="2400" b="1" dirty="0">
                <a:solidFill>
                  <a:srgbClr val="FFC000"/>
                </a:solidFill>
              </a:rPr>
              <a:t>SYMTOMPS</a:t>
            </a:r>
            <a:r>
              <a:rPr lang="en-US" dirty="0"/>
              <a:t> </a:t>
            </a:r>
          </a:p>
          <a:p>
            <a:r>
              <a:rPr lang="en-US" dirty="0"/>
              <a:t>Abnormal uterine bleeding</a:t>
            </a:r>
          </a:p>
          <a:p>
            <a:r>
              <a:rPr lang="en-US" dirty="0"/>
              <a:t>Pelvic pain</a:t>
            </a:r>
          </a:p>
          <a:p>
            <a:r>
              <a:rPr lang="en-US" dirty="0"/>
              <a:t>Secondary </a:t>
            </a:r>
            <a:r>
              <a:rPr lang="en-US" dirty="0" smtClean="0"/>
              <a:t>infertility</a:t>
            </a:r>
            <a:endParaRPr lang="tr-TR" dirty="0" smtClean="0"/>
          </a:p>
          <a:p>
            <a:r>
              <a:rPr lang="en-US" b="1" dirty="0">
                <a:solidFill>
                  <a:srgbClr val="C00000"/>
                </a:solidFill>
              </a:rPr>
              <a:t>Only symptomatic </a:t>
            </a:r>
            <a:r>
              <a:rPr lang="en-US" b="1" dirty="0" err="1">
                <a:solidFill>
                  <a:srgbClr val="C00000"/>
                </a:solidFill>
              </a:rPr>
              <a:t>isthmoceles</a:t>
            </a:r>
            <a:r>
              <a:rPr lang="en-US" b="1" dirty="0">
                <a:solidFill>
                  <a:srgbClr val="C00000"/>
                </a:solidFill>
              </a:rPr>
              <a:t> should be treated</a:t>
            </a:r>
          </a:p>
          <a:p>
            <a:endParaRPr lang="en-US" dirty="0"/>
          </a:p>
          <a:p>
            <a:endParaRPr lang="tr-TR" dirty="0"/>
          </a:p>
        </p:txBody>
      </p:sp>
    </p:spTree>
    <p:extLst>
      <p:ext uri="{BB962C8B-B14F-4D97-AF65-F5344CB8AC3E}">
        <p14:creationId xmlns:p14="http://schemas.microsoft.com/office/powerpoint/2010/main" val="28233506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dsız.tiff"/>
          <p:cNvPicPr>
            <a:picLocks noGrp="1" noChangeAspect="1"/>
          </p:cNvPicPr>
          <p:nvPr>
            <p:ph sz="half" idx="2"/>
          </p:nvPr>
        </p:nvPicPr>
        <p:blipFill>
          <a:blip r:embed="rId3">
            <a:extLst>
              <a:ext uri="{28A0092B-C50C-407E-A947-70E740481C1C}">
                <a14:useLocalDpi xmlns:a14="http://schemas.microsoft.com/office/drawing/2010/main" val="0"/>
              </a:ext>
            </a:extLst>
          </a:blip>
          <a:srcRect t="-43901" b="-43901"/>
          <a:stretch>
            <a:fillRect/>
          </a:stretch>
        </p:blipFill>
        <p:spPr/>
      </p:pic>
      <p:sp>
        <p:nvSpPr>
          <p:cNvPr id="5" name="Title 1"/>
          <p:cNvSpPr>
            <a:spLocks noGrp="1"/>
          </p:cNvSpPr>
          <p:nvPr>
            <p:ph type="title"/>
          </p:nvPr>
        </p:nvSpPr>
        <p:spPr/>
        <p:txBody>
          <a:bodyPr>
            <a:normAutofit/>
          </a:bodyPr>
          <a:lstStyle/>
          <a:p>
            <a:r>
              <a:rPr lang="en-US" sz="2800" dirty="0" err="1" smtClean="0">
                <a:solidFill>
                  <a:srgbClr val="FFFF00"/>
                </a:solidFill>
              </a:rPr>
              <a:t>Hysteroscopic</a:t>
            </a:r>
            <a:r>
              <a:rPr lang="en-US" sz="2800" dirty="0" smtClean="0">
                <a:solidFill>
                  <a:srgbClr val="FFFF00"/>
                </a:solidFill>
              </a:rPr>
              <a:t> management</a:t>
            </a:r>
            <a:endParaRPr lang="en-US" sz="2800" dirty="0">
              <a:solidFill>
                <a:srgbClr val="FFFF00"/>
              </a:solidFill>
            </a:endParaRPr>
          </a:p>
        </p:txBody>
      </p:sp>
      <p:sp>
        <p:nvSpPr>
          <p:cNvPr id="6" name="Content Placeholder 2"/>
          <p:cNvSpPr>
            <a:spLocks noGrp="1"/>
          </p:cNvSpPr>
          <p:nvPr>
            <p:ph sz="half" idx="1"/>
          </p:nvPr>
        </p:nvSpPr>
        <p:spPr/>
        <p:txBody>
          <a:bodyPr>
            <a:normAutofit fontScale="92500" lnSpcReduction="10000"/>
          </a:bodyPr>
          <a:lstStyle/>
          <a:p>
            <a:pPr marL="0" indent="0">
              <a:buNone/>
            </a:pPr>
            <a:r>
              <a:rPr lang="en-US" sz="1800" dirty="0" smtClean="0"/>
              <a:t>If residual </a:t>
            </a:r>
            <a:r>
              <a:rPr lang="en-US" sz="1800" dirty="0" err="1" smtClean="0"/>
              <a:t>myometrial</a:t>
            </a:r>
            <a:r>
              <a:rPr lang="en-US" sz="1800" dirty="0" smtClean="0"/>
              <a:t> thickness at the apex  ≥ </a:t>
            </a:r>
            <a:r>
              <a:rPr lang="en-US" sz="1800" dirty="0"/>
              <a:t>3</a:t>
            </a:r>
            <a:r>
              <a:rPr lang="en-US" sz="1800" dirty="0" smtClean="0"/>
              <a:t> mm</a:t>
            </a:r>
          </a:p>
          <a:p>
            <a:pPr marL="0" indent="0">
              <a:buNone/>
            </a:pPr>
            <a:endParaRPr lang="en-US" sz="1800" dirty="0"/>
          </a:p>
          <a:p>
            <a:pPr marL="0" indent="0">
              <a:buNone/>
            </a:pPr>
            <a:r>
              <a:rPr lang="en-US" sz="1800" dirty="0" smtClean="0"/>
              <a:t>Basic steps:</a:t>
            </a:r>
          </a:p>
          <a:p>
            <a:pPr marL="0" indent="0">
              <a:buNone/>
            </a:pPr>
            <a:endParaRPr lang="en-US" sz="1800" dirty="0"/>
          </a:p>
          <a:p>
            <a:pPr marL="342900" indent="-342900">
              <a:buFont typeface="+mj-lt"/>
              <a:buAutoNum type="arabicPeriod"/>
            </a:pPr>
            <a:r>
              <a:rPr lang="en-US" sz="1800" dirty="0" smtClean="0"/>
              <a:t>Diagnostic HS</a:t>
            </a:r>
          </a:p>
          <a:p>
            <a:pPr marL="342900" indent="-342900">
              <a:buFont typeface="+mj-lt"/>
              <a:buAutoNum type="arabicPeriod"/>
            </a:pPr>
            <a:endParaRPr lang="en-US" sz="1800" dirty="0" smtClean="0"/>
          </a:p>
          <a:p>
            <a:pPr marL="342900" indent="-342900">
              <a:buFont typeface="+mj-lt"/>
              <a:buAutoNum type="arabicPeriod"/>
            </a:pPr>
            <a:r>
              <a:rPr lang="en-US" sz="1800" dirty="0" smtClean="0"/>
              <a:t>Dilatation of cervical canal</a:t>
            </a:r>
          </a:p>
          <a:p>
            <a:pPr marL="342900" indent="-342900">
              <a:buFont typeface="+mj-lt"/>
              <a:buAutoNum type="arabicPeriod"/>
            </a:pPr>
            <a:endParaRPr lang="en-US" sz="1800" dirty="0"/>
          </a:p>
          <a:p>
            <a:pPr marL="342900" indent="-342900">
              <a:buFont typeface="+mj-lt"/>
              <a:buAutoNum type="arabicPeriod"/>
            </a:pPr>
            <a:r>
              <a:rPr lang="en-US" sz="1800" dirty="0" err="1" smtClean="0"/>
              <a:t>Resectoscopic</a:t>
            </a:r>
            <a:r>
              <a:rPr lang="en-US" sz="1800" dirty="0" smtClean="0"/>
              <a:t> excision of the proximal border of the CS scar defect</a:t>
            </a:r>
          </a:p>
          <a:p>
            <a:pPr marL="342900" indent="-342900">
              <a:buFont typeface="+mj-lt"/>
              <a:buAutoNum type="arabicPeriod"/>
            </a:pPr>
            <a:endParaRPr lang="en-US" sz="1800" dirty="0"/>
          </a:p>
          <a:p>
            <a:pPr marL="342900" indent="-342900">
              <a:buFont typeface="+mj-lt"/>
              <a:buAutoNum type="arabicPeriod"/>
            </a:pPr>
            <a:r>
              <a:rPr lang="en-US" sz="1800" dirty="0" err="1" smtClean="0"/>
              <a:t>Vaporisation</a:t>
            </a:r>
            <a:r>
              <a:rPr lang="en-US" sz="1800" dirty="0" smtClean="0"/>
              <a:t> of the superficial dilated vessels in the pouch</a:t>
            </a:r>
          </a:p>
          <a:p>
            <a:pPr marL="342900" indent="-342900">
              <a:buFont typeface="+mj-lt"/>
              <a:buAutoNum type="arabicPeriod"/>
            </a:pPr>
            <a:endParaRPr lang="en-US" sz="1800" dirty="0" smtClean="0"/>
          </a:p>
          <a:p>
            <a:pPr marL="0" indent="0">
              <a:buNone/>
            </a:pPr>
            <a:r>
              <a:rPr lang="en-US" sz="1800" dirty="0" smtClean="0"/>
              <a:t>  </a:t>
            </a:r>
            <a:endParaRPr lang="en-US" sz="1800" dirty="0"/>
          </a:p>
        </p:txBody>
      </p:sp>
    </p:spTree>
    <p:extLst>
      <p:ext uri="{BB962C8B-B14F-4D97-AF65-F5344CB8AC3E}">
        <p14:creationId xmlns:p14="http://schemas.microsoft.com/office/powerpoint/2010/main" val="12259963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solidFill>
                  <a:srgbClr val="FFFF00"/>
                </a:solidFill>
              </a:rPr>
              <a:t>Hysteroscopy</a:t>
            </a:r>
            <a:br>
              <a:rPr lang="tr-TR" dirty="0" smtClean="0">
                <a:solidFill>
                  <a:srgbClr val="FFFF00"/>
                </a:solidFill>
              </a:rPr>
            </a:br>
            <a:r>
              <a:rPr lang="tr-TR" dirty="0" smtClean="0">
                <a:solidFill>
                  <a:srgbClr val="FFFF00"/>
                </a:solidFill>
              </a:rPr>
              <a:t>DRAWBACKS</a:t>
            </a:r>
            <a:endParaRPr lang="tr-TR" dirty="0">
              <a:solidFill>
                <a:srgbClr val="FFFF00"/>
              </a:solidFill>
            </a:endParaRPr>
          </a:p>
        </p:txBody>
      </p:sp>
      <p:sp>
        <p:nvSpPr>
          <p:cNvPr id="3" name="Content Placeholder 2"/>
          <p:cNvSpPr>
            <a:spLocks noGrp="1"/>
          </p:cNvSpPr>
          <p:nvPr>
            <p:ph idx="1"/>
          </p:nvPr>
        </p:nvSpPr>
        <p:spPr/>
        <p:txBody>
          <a:bodyPr/>
          <a:lstStyle/>
          <a:p>
            <a:r>
              <a:rPr lang="en-US" dirty="0" smtClean="0"/>
              <a:t>Hysteroscopy </a:t>
            </a:r>
            <a:r>
              <a:rPr lang="en-US" dirty="0"/>
              <a:t>is invasive</a:t>
            </a:r>
            <a:r>
              <a:rPr lang="en-US" dirty="0" smtClean="0"/>
              <a:t>.</a:t>
            </a:r>
            <a:endParaRPr lang="tr-TR" dirty="0"/>
          </a:p>
          <a:p>
            <a:r>
              <a:rPr lang="en-US" dirty="0" smtClean="0"/>
              <a:t> </a:t>
            </a:r>
            <a:r>
              <a:rPr lang="en-US" dirty="0"/>
              <a:t>Requires anesthesia (local or general). </a:t>
            </a:r>
            <a:endParaRPr lang="tr-TR" dirty="0" smtClean="0"/>
          </a:p>
          <a:p>
            <a:r>
              <a:rPr lang="en-US" dirty="0" smtClean="0"/>
              <a:t> </a:t>
            </a:r>
            <a:r>
              <a:rPr lang="en-US" dirty="0"/>
              <a:t>Complications of </a:t>
            </a:r>
            <a:r>
              <a:rPr lang="en-US" dirty="0" smtClean="0"/>
              <a:t>possible</a:t>
            </a:r>
            <a:endParaRPr lang="tr-TR" dirty="0" smtClean="0"/>
          </a:p>
          <a:p>
            <a:r>
              <a:rPr lang="tr-TR" dirty="0"/>
              <a:t> </a:t>
            </a:r>
            <a:r>
              <a:rPr lang="tr-TR" dirty="0" smtClean="0"/>
              <a:t>Cost</a:t>
            </a:r>
            <a:endParaRPr lang="tr-TR" dirty="0"/>
          </a:p>
        </p:txBody>
      </p:sp>
    </p:spTree>
    <p:extLst>
      <p:ext uri="{BB962C8B-B14F-4D97-AF65-F5344CB8AC3E}">
        <p14:creationId xmlns:p14="http://schemas.microsoft.com/office/powerpoint/2010/main" val="13041858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7200" b="1" dirty="0" smtClean="0">
                <a:solidFill>
                  <a:srgbClr val="FFC000"/>
                </a:solidFill>
              </a:rPr>
              <a:t>Septate  uterus</a:t>
            </a:r>
            <a:endParaRPr lang="en-GB" sz="7200" dirty="0">
              <a:solidFill>
                <a:srgbClr val="FFC000"/>
              </a:solidFill>
            </a:endParaRPr>
          </a:p>
          <a:p>
            <a:endParaRPr lang="tr-TR" dirty="0"/>
          </a:p>
        </p:txBody>
      </p:sp>
    </p:spTree>
    <p:extLst>
      <p:ext uri="{BB962C8B-B14F-4D97-AF65-F5344CB8AC3E}">
        <p14:creationId xmlns:p14="http://schemas.microsoft.com/office/powerpoint/2010/main" val="4462244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7611" y="5373215"/>
            <a:ext cx="2317377" cy="161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Rectangle 2"/>
          <p:cNvSpPr>
            <a:spLocks noGrp="1" noChangeArrowheads="1"/>
          </p:cNvSpPr>
          <p:nvPr>
            <p:ph type="title"/>
          </p:nvPr>
        </p:nvSpPr>
        <p:spPr>
          <a:xfrm>
            <a:off x="1187624" y="10684"/>
            <a:ext cx="7772400" cy="1104900"/>
          </a:xfrm>
        </p:spPr>
        <p:txBody>
          <a:bodyPr/>
          <a:lstStyle/>
          <a:p>
            <a:r>
              <a:rPr lang="en-US" altLang="tr-TR" dirty="0" smtClean="0">
                <a:solidFill>
                  <a:srgbClr val="FFFF00"/>
                </a:solidFill>
              </a:rPr>
              <a:t>Septate Uterus</a:t>
            </a:r>
          </a:p>
        </p:txBody>
      </p:sp>
      <p:pic>
        <p:nvPicPr>
          <p:cNvPr id="18436" name="Picture 4" descr="AA 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0" y="3505200"/>
            <a:ext cx="29718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10" descr="AA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1340768"/>
            <a:ext cx="3384376"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descr="sept 3d.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949" y="332705"/>
            <a:ext cx="3121378"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p:cNvPicPr>
            <a:picLocks noChangeAspect="1" noChangeArrowheads="1"/>
          </p:cNvPicPr>
          <p:nvPr/>
        </p:nvPicPr>
        <p:blipFill rotWithShape="1">
          <a:blip r:embed="rId6" cstate="print"/>
          <a:srcRect l="59491" t="4507" r="10006" b="-4507"/>
          <a:stretch/>
        </p:blipFill>
        <p:spPr bwMode="auto">
          <a:xfrm>
            <a:off x="6747048" y="1046918"/>
            <a:ext cx="2244412" cy="2286000"/>
          </a:xfrm>
          <a:prstGeom prst="rect">
            <a:avLst/>
          </a:prstGeom>
          <a:noFill/>
          <a:ln w="9525">
            <a:noFill/>
            <a:miter lim="800000"/>
            <a:headEnd/>
            <a:tailEnd/>
          </a:ln>
        </p:spPr>
      </p:pic>
      <p:pic>
        <p:nvPicPr>
          <p:cNvPr id="1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397047" y="3499101"/>
            <a:ext cx="2286000" cy="3286126"/>
          </a:xfrm>
          <a:prstGeom prst="rect">
            <a:avLst/>
          </a:prstGeom>
        </p:spPr>
      </p:pic>
      <p:pic>
        <p:nvPicPr>
          <p:cNvPr id="13" name="Picture 17" descr="52"/>
          <p:cNvPicPr>
            <a:picLocks noChangeAspect="1" noChangeArrowheads="1"/>
          </p:cNvPicPr>
          <p:nvPr/>
        </p:nvPicPr>
        <p:blipFill>
          <a:blip r:embed="rId8"/>
          <a:srcRect/>
          <a:stretch>
            <a:fillRect/>
          </a:stretch>
        </p:blipFill>
        <p:spPr>
          <a:xfrm>
            <a:off x="6300192" y="3321968"/>
            <a:ext cx="2339975" cy="2997200"/>
          </a:xfrm>
          <a:prstGeom prst="rect">
            <a:avLst/>
          </a:prstGeom>
          <a:noFill/>
        </p:spPr>
      </p:pic>
      <p:sp>
        <p:nvSpPr>
          <p:cNvPr id="2" name="Rectangle 1"/>
          <p:cNvSpPr/>
          <p:nvPr/>
        </p:nvSpPr>
        <p:spPr>
          <a:xfrm>
            <a:off x="4464124" y="4821095"/>
            <a:ext cx="444352" cy="369332"/>
          </a:xfrm>
          <a:prstGeom prst="rect">
            <a:avLst/>
          </a:prstGeom>
          <a:solidFill>
            <a:srgbClr val="FFC000"/>
          </a:solidFill>
        </p:spPr>
        <p:txBody>
          <a:bodyPr wrap="none">
            <a:spAutoFit/>
          </a:bodyPr>
          <a:lstStyle/>
          <a:p>
            <a:r>
              <a:rPr lang="tr-TR" dirty="0">
                <a:solidFill>
                  <a:srgbClr val="FF0000"/>
                </a:solidFill>
              </a:rPr>
              <a:t>2D</a:t>
            </a:r>
          </a:p>
        </p:txBody>
      </p:sp>
      <p:sp>
        <p:nvSpPr>
          <p:cNvPr id="3" name="Rectangle 2"/>
          <p:cNvSpPr/>
          <p:nvPr/>
        </p:nvSpPr>
        <p:spPr>
          <a:xfrm>
            <a:off x="1060588" y="2885806"/>
            <a:ext cx="958917" cy="369332"/>
          </a:xfrm>
          <a:prstGeom prst="rect">
            <a:avLst/>
          </a:prstGeom>
          <a:solidFill>
            <a:srgbClr val="FFC000"/>
          </a:solidFill>
        </p:spPr>
        <p:txBody>
          <a:bodyPr wrap="none">
            <a:spAutoFit/>
          </a:bodyPr>
          <a:lstStyle/>
          <a:p>
            <a:pPr lvl="1"/>
            <a:r>
              <a:rPr lang="tr-TR" dirty="0">
                <a:solidFill>
                  <a:srgbClr val="FF0000"/>
                </a:solidFill>
              </a:rPr>
              <a:t>3D </a:t>
            </a:r>
          </a:p>
        </p:txBody>
      </p:sp>
      <p:sp>
        <p:nvSpPr>
          <p:cNvPr id="4" name="Rectangle 3"/>
          <p:cNvSpPr/>
          <p:nvPr/>
        </p:nvSpPr>
        <p:spPr>
          <a:xfrm>
            <a:off x="3798300" y="5498068"/>
            <a:ext cx="1775999" cy="369332"/>
          </a:xfrm>
          <a:prstGeom prst="rect">
            <a:avLst/>
          </a:prstGeom>
          <a:solidFill>
            <a:srgbClr val="FFC000"/>
          </a:solidFill>
        </p:spPr>
        <p:txBody>
          <a:bodyPr wrap="none">
            <a:spAutoFit/>
          </a:bodyPr>
          <a:lstStyle/>
          <a:p>
            <a:r>
              <a:rPr lang="tr-TR" dirty="0">
                <a:solidFill>
                  <a:srgbClr val="FF0000"/>
                </a:solidFill>
              </a:rPr>
              <a:t>Sonohisterografi </a:t>
            </a:r>
          </a:p>
        </p:txBody>
      </p:sp>
      <p:sp>
        <p:nvSpPr>
          <p:cNvPr id="5" name="Rectangle 4"/>
          <p:cNvSpPr/>
          <p:nvPr/>
        </p:nvSpPr>
        <p:spPr>
          <a:xfrm>
            <a:off x="4581369" y="2875002"/>
            <a:ext cx="670376" cy="369332"/>
          </a:xfrm>
          <a:prstGeom prst="rect">
            <a:avLst/>
          </a:prstGeom>
          <a:solidFill>
            <a:srgbClr val="FFC000"/>
          </a:solidFill>
        </p:spPr>
        <p:txBody>
          <a:bodyPr wrap="none">
            <a:spAutoFit/>
          </a:bodyPr>
          <a:lstStyle/>
          <a:p>
            <a:r>
              <a:rPr lang="tr-TR" dirty="0">
                <a:solidFill>
                  <a:srgbClr val="FF0000"/>
                </a:solidFill>
              </a:rPr>
              <a:t>MRI  </a:t>
            </a:r>
          </a:p>
        </p:txBody>
      </p:sp>
      <p:sp>
        <p:nvSpPr>
          <p:cNvPr id="6" name="Rectangle 5"/>
          <p:cNvSpPr/>
          <p:nvPr/>
        </p:nvSpPr>
        <p:spPr>
          <a:xfrm>
            <a:off x="1088446" y="6134502"/>
            <a:ext cx="686406" cy="369332"/>
          </a:xfrm>
          <a:prstGeom prst="rect">
            <a:avLst/>
          </a:prstGeom>
          <a:solidFill>
            <a:srgbClr val="FFC000"/>
          </a:solidFill>
        </p:spPr>
        <p:txBody>
          <a:bodyPr wrap="none">
            <a:spAutoFit/>
          </a:bodyPr>
          <a:lstStyle/>
          <a:p>
            <a:r>
              <a:rPr lang="tr-TR" dirty="0">
                <a:solidFill>
                  <a:srgbClr val="FF0000"/>
                </a:solidFill>
              </a:rPr>
              <a:t>HSG  </a:t>
            </a:r>
          </a:p>
        </p:txBody>
      </p:sp>
      <p:sp>
        <p:nvSpPr>
          <p:cNvPr id="7" name="Rectangle 6"/>
          <p:cNvSpPr/>
          <p:nvPr/>
        </p:nvSpPr>
        <p:spPr>
          <a:xfrm>
            <a:off x="6800219" y="6196839"/>
            <a:ext cx="1339919" cy="369332"/>
          </a:xfrm>
          <a:prstGeom prst="rect">
            <a:avLst/>
          </a:prstGeom>
          <a:solidFill>
            <a:srgbClr val="FFC000"/>
          </a:solidFill>
        </p:spPr>
        <p:txBody>
          <a:bodyPr wrap="none">
            <a:spAutoFit/>
          </a:bodyPr>
          <a:lstStyle/>
          <a:p>
            <a:r>
              <a:rPr lang="tr-TR" dirty="0">
                <a:solidFill>
                  <a:srgbClr val="FF0000"/>
                </a:solidFill>
              </a:rPr>
              <a:t>Histeroskopi</a:t>
            </a:r>
          </a:p>
        </p:txBody>
      </p:sp>
      <p:sp>
        <p:nvSpPr>
          <p:cNvPr id="12" name="Rectangle 11"/>
          <p:cNvSpPr/>
          <p:nvPr/>
        </p:nvSpPr>
        <p:spPr>
          <a:xfrm>
            <a:off x="7215998" y="2701140"/>
            <a:ext cx="1306512" cy="369332"/>
          </a:xfrm>
          <a:prstGeom prst="rect">
            <a:avLst/>
          </a:prstGeom>
          <a:solidFill>
            <a:srgbClr val="FFC000"/>
          </a:solidFill>
        </p:spPr>
        <p:txBody>
          <a:bodyPr wrap="none">
            <a:spAutoFit/>
          </a:bodyPr>
          <a:lstStyle/>
          <a:p>
            <a:r>
              <a:rPr lang="tr-TR" dirty="0">
                <a:solidFill>
                  <a:srgbClr val="FF0000"/>
                </a:solidFill>
              </a:rPr>
              <a:t>Laparoskopi</a:t>
            </a:r>
          </a:p>
        </p:txBody>
      </p:sp>
    </p:spTree>
    <p:extLst>
      <p:ext uri="{BB962C8B-B14F-4D97-AF65-F5344CB8AC3E}">
        <p14:creationId xmlns:p14="http://schemas.microsoft.com/office/powerpoint/2010/main" val="368371865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2895" y="260648"/>
            <a:ext cx="8640960" cy="6129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699792" y="6268670"/>
            <a:ext cx="4307974" cy="369332"/>
          </a:xfrm>
          <a:prstGeom prst="rect">
            <a:avLst/>
          </a:prstGeom>
          <a:noFill/>
        </p:spPr>
        <p:txBody>
          <a:bodyPr wrap="none" rtlCol="0">
            <a:spAutoFit/>
          </a:bodyPr>
          <a:lstStyle/>
          <a:p>
            <a:r>
              <a:rPr lang="tr-TR" dirty="0">
                <a:solidFill>
                  <a:srgbClr val="FFC000"/>
                </a:solidFill>
              </a:rPr>
              <a:t>Rafael F. Valle, </a:t>
            </a:r>
            <a:r>
              <a:rPr lang="tr-TR" dirty="0" smtClean="0">
                <a:solidFill>
                  <a:srgbClr val="FFC000"/>
                </a:solidFill>
              </a:rPr>
              <a:t> </a:t>
            </a:r>
            <a:r>
              <a:rPr lang="tr-TR" dirty="0">
                <a:solidFill>
                  <a:srgbClr val="FFC000"/>
                </a:solidFill>
              </a:rPr>
              <a:t>and Geraldine E. Ekpo, </a:t>
            </a:r>
            <a:r>
              <a:rPr lang="tr-TR" dirty="0" smtClean="0">
                <a:solidFill>
                  <a:srgbClr val="FFC000"/>
                </a:solidFill>
              </a:rPr>
              <a:t> 2013</a:t>
            </a:r>
            <a:endParaRPr lang="tr-TR" dirty="0">
              <a:solidFill>
                <a:srgbClr val="FFC000"/>
              </a:solidFill>
            </a:endParaRPr>
          </a:p>
        </p:txBody>
      </p:sp>
      <p:sp>
        <p:nvSpPr>
          <p:cNvPr id="3" name="TextBox 2"/>
          <p:cNvSpPr txBox="1"/>
          <p:nvPr/>
        </p:nvSpPr>
        <p:spPr>
          <a:xfrm>
            <a:off x="3163649" y="3065470"/>
            <a:ext cx="790601" cy="369332"/>
          </a:xfrm>
          <a:prstGeom prst="rect">
            <a:avLst/>
          </a:prstGeom>
          <a:noFill/>
        </p:spPr>
        <p:txBody>
          <a:bodyPr wrap="none" rtlCol="0">
            <a:spAutoFit/>
          </a:bodyPr>
          <a:lstStyle/>
          <a:p>
            <a:r>
              <a:rPr lang="tr-TR" dirty="0" smtClean="0">
                <a:solidFill>
                  <a:srgbClr val="FF0000"/>
                </a:solidFill>
              </a:rPr>
              <a:t>partial</a:t>
            </a:r>
            <a:endParaRPr lang="tr-TR" dirty="0">
              <a:solidFill>
                <a:srgbClr val="FF0000"/>
              </a:solidFill>
            </a:endParaRPr>
          </a:p>
        </p:txBody>
      </p:sp>
      <p:sp>
        <p:nvSpPr>
          <p:cNvPr id="5" name="TextBox 4"/>
          <p:cNvSpPr txBox="1"/>
          <p:nvPr/>
        </p:nvSpPr>
        <p:spPr>
          <a:xfrm>
            <a:off x="6228184" y="3212976"/>
            <a:ext cx="1065484" cy="369332"/>
          </a:xfrm>
          <a:prstGeom prst="rect">
            <a:avLst/>
          </a:prstGeom>
          <a:noFill/>
        </p:spPr>
        <p:txBody>
          <a:bodyPr wrap="none" rtlCol="0">
            <a:spAutoFit/>
          </a:bodyPr>
          <a:lstStyle/>
          <a:p>
            <a:r>
              <a:rPr lang="tr-TR" dirty="0" smtClean="0">
                <a:solidFill>
                  <a:srgbClr val="FF0000"/>
                </a:solidFill>
              </a:rPr>
              <a:t>complete</a:t>
            </a:r>
            <a:endParaRPr lang="tr-TR" dirty="0">
              <a:solidFill>
                <a:srgbClr val="FF0000"/>
              </a:solidFill>
            </a:endParaRPr>
          </a:p>
        </p:txBody>
      </p:sp>
      <p:sp>
        <p:nvSpPr>
          <p:cNvPr id="6" name="TextBox 5"/>
          <p:cNvSpPr txBox="1"/>
          <p:nvPr/>
        </p:nvSpPr>
        <p:spPr>
          <a:xfrm>
            <a:off x="2483768" y="6021288"/>
            <a:ext cx="1872208" cy="369332"/>
          </a:xfrm>
          <a:prstGeom prst="rect">
            <a:avLst/>
          </a:prstGeom>
          <a:noFill/>
        </p:spPr>
        <p:txBody>
          <a:bodyPr wrap="square" rtlCol="0">
            <a:spAutoFit/>
          </a:bodyPr>
          <a:lstStyle/>
          <a:p>
            <a:r>
              <a:rPr lang="tr-TR" dirty="0" smtClean="0">
                <a:solidFill>
                  <a:srgbClr val="FF0000"/>
                </a:solidFill>
              </a:rPr>
              <a:t>Septate cervix</a:t>
            </a:r>
            <a:endParaRPr lang="tr-TR" dirty="0">
              <a:solidFill>
                <a:srgbClr val="FF0000"/>
              </a:solidFill>
            </a:endParaRPr>
          </a:p>
        </p:txBody>
      </p:sp>
      <p:sp>
        <p:nvSpPr>
          <p:cNvPr id="7" name="TextBox 6"/>
          <p:cNvSpPr txBox="1"/>
          <p:nvPr/>
        </p:nvSpPr>
        <p:spPr>
          <a:xfrm>
            <a:off x="6012160" y="5404574"/>
            <a:ext cx="2792303" cy="369332"/>
          </a:xfrm>
          <a:prstGeom prst="rect">
            <a:avLst/>
          </a:prstGeom>
          <a:noFill/>
        </p:spPr>
        <p:txBody>
          <a:bodyPr wrap="none" rtlCol="0">
            <a:spAutoFit/>
          </a:bodyPr>
          <a:lstStyle/>
          <a:p>
            <a:r>
              <a:rPr lang="tr-TR" dirty="0" smtClean="0">
                <a:solidFill>
                  <a:srgbClr val="FF0000"/>
                </a:solidFill>
              </a:rPr>
              <a:t>Cervical and vaginal septate</a:t>
            </a:r>
            <a:endParaRPr lang="tr-TR" dirty="0">
              <a:solidFill>
                <a:srgbClr val="FF0000"/>
              </a:solidFill>
            </a:endParaRPr>
          </a:p>
        </p:txBody>
      </p:sp>
    </p:spTree>
    <p:extLst>
      <p:ext uri="{BB962C8B-B14F-4D97-AF65-F5344CB8AC3E}">
        <p14:creationId xmlns:p14="http://schemas.microsoft.com/office/powerpoint/2010/main" val="31931615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endParaRPr lang="tr-TR" altLang="tr-TR" smtClean="0"/>
          </a:p>
        </p:txBody>
      </p:sp>
      <p:pic>
        <p:nvPicPr>
          <p:cNvPr id="46083" name="Picture 3"/>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79512" y="0"/>
            <a:ext cx="8640959" cy="6381328"/>
          </a:xfrm>
        </p:spPr>
      </p:pic>
      <p:sp>
        <p:nvSpPr>
          <p:cNvPr id="46085" name="5 Dikdörtgen"/>
          <p:cNvSpPr>
            <a:spLocks noChangeArrowheads="1"/>
          </p:cNvSpPr>
          <p:nvPr/>
        </p:nvSpPr>
        <p:spPr bwMode="auto">
          <a:xfrm>
            <a:off x="971600" y="4581128"/>
            <a:ext cx="2879034" cy="352052"/>
          </a:xfrm>
          <a:prstGeom prst="rect">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000" b="1">
                <a:solidFill>
                  <a:schemeClr val="tx1"/>
                </a:solidFill>
                <a:latin typeface="Times New Roman" pitchFamily="18" charset="0"/>
                <a:cs typeface="Arial" pitchFamily="34" charset="0"/>
              </a:defRPr>
            </a:lvl1pPr>
            <a:lvl2pPr marL="742950" indent="-285750" eaLnBrk="0" hangingPunct="0">
              <a:defRPr sz="2000" b="1">
                <a:solidFill>
                  <a:schemeClr val="tx1"/>
                </a:solidFill>
                <a:latin typeface="Times New Roman" pitchFamily="18" charset="0"/>
                <a:cs typeface="Arial" pitchFamily="34" charset="0"/>
              </a:defRPr>
            </a:lvl2pPr>
            <a:lvl3pPr marL="1143000" indent="-228600" eaLnBrk="0" hangingPunct="0">
              <a:defRPr sz="2000" b="1">
                <a:solidFill>
                  <a:schemeClr val="tx1"/>
                </a:solidFill>
                <a:latin typeface="Times New Roman" pitchFamily="18" charset="0"/>
                <a:cs typeface="Arial" pitchFamily="34" charset="0"/>
              </a:defRPr>
            </a:lvl3pPr>
            <a:lvl4pPr marL="1600200" indent="-228600" eaLnBrk="0" hangingPunct="0">
              <a:defRPr sz="2000" b="1">
                <a:solidFill>
                  <a:schemeClr val="tx1"/>
                </a:solidFill>
                <a:latin typeface="Times New Roman" pitchFamily="18" charset="0"/>
                <a:cs typeface="Arial" pitchFamily="34" charset="0"/>
              </a:defRPr>
            </a:lvl4pPr>
            <a:lvl5pPr marL="2057400" indent="-228600" eaLnBrk="0" hangingPunct="0">
              <a:defRPr sz="2000" b="1">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000" b="1">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000" b="1">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000" b="1">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000" b="1">
                <a:solidFill>
                  <a:schemeClr val="tx1"/>
                </a:solidFill>
                <a:latin typeface="Times New Roman" pitchFamily="18" charset="0"/>
                <a:cs typeface="Arial" pitchFamily="34" charset="0"/>
              </a:defRPr>
            </a:lvl9pPr>
          </a:lstStyle>
          <a:p>
            <a:pPr eaLnBrk="1" hangingPunct="1"/>
            <a:endParaRPr lang="tr-TR" altLang="tr-TR"/>
          </a:p>
        </p:txBody>
      </p:sp>
      <p:sp>
        <p:nvSpPr>
          <p:cNvPr id="7" name="5 Dikdörtgen"/>
          <p:cNvSpPr>
            <a:spLocks noChangeArrowheads="1"/>
          </p:cNvSpPr>
          <p:nvPr/>
        </p:nvSpPr>
        <p:spPr bwMode="auto">
          <a:xfrm>
            <a:off x="971600" y="2924944"/>
            <a:ext cx="2879034" cy="352052"/>
          </a:xfrm>
          <a:prstGeom prst="rect">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000" b="1">
                <a:solidFill>
                  <a:schemeClr val="tx1"/>
                </a:solidFill>
                <a:latin typeface="Times New Roman" pitchFamily="18" charset="0"/>
                <a:cs typeface="Arial" pitchFamily="34" charset="0"/>
              </a:defRPr>
            </a:lvl1pPr>
            <a:lvl2pPr marL="742950" indent="-285750" eaLnBrk="0" hangingPunct="0">
              <a:defRPr sz="2000" b="1">
                <a:solidFill>
                  <a:schemeClr val="tx1"/>
                </a:solidFill>
                <a:latin typeface="Times New Roman" pitchFamily="18" charset="0"/>
                <a:cs typeface="Arial" pitchFamily="34" charset="0"/>
              </a:defRPr>
            </a:lvl2pPr>
            <a:lvl3pPr marL="1143000" indent="-228600" eaLnBrk="0" hangingPunct="0">
              <a:defRPr sz="2000" b="1">
                <a:solidFill>
                  <a:schemeClr val="tx1"/>
                </a:solidFill>
                <a:latin typeface="Times New Roman" pitchFamily="18" charset="0"/>
                <a:cs typeface="Arial" pitchFamily="34" charset="0"/>
              </a:defRPr>
            </a:lvl3pPr>
            <a:lvl4pPr marL="1600200" indent="-228600" eaLnBrk="0" hangingPunct="0">
              <a:defRPr sz="2000" b="1">
                <a:solidFill>
                  <a:schemeClr val="tx1"/>
                </a:solidFill>
                <a:latin typeface="Times New Roman" pitchFamily="18" charset="0"/>
                <a:cs typeface="Arial" pitchFamily="34" charset="0"/>
              </a:defRPr>
            </a:lvl4pPr>
            <a:lvl5pPr marL="2057400" indent="-228600" eaLnBrk="0" hangingPunct="0">
              <a:defRPr sz="2000" b="1">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000" b="1">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000" b="1">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000" b="1">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000" b="1">
                <a:solidFill>
                  <a:schemeClr val="tx1"/>
                </a:solidFill>
                <a:latin typeface="Times New Roman" pitchFamily="18" charset="0"/>
                <a:cs typeface="Arial" pitchFamily="34" charset="0"/>
              </a:defRPr>
            </a:lvl9pPr>
          </a:lstStyle>
          <a:p>
            <a:pPr eaLnBrk="1" hangingPunct="1"/>
            <a:endParaRPr lang="tr-TR" altLang="tr-TR"/>
          </a:p>
        </p:txBody>
      </p:sp>
    </p:spTree>
    <p:extLst>
      <p:ext uri="{BB962C8B-B14F-4D97-AF65-F5344CB8AC3E}">
        <p14:creationId xmlns:p14="http://schemas.microsoft.com/office/powerpoint/2010/main" val="183815015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2276872"/>
            <a:ext cx="8280920" cy="4442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779" y="16099"/>
            <a:ext cx="9090267" cy="2260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noChangeArrowheads="1"/>
          </p:cNvSpPr>
          <p:nvPr/>
        </p:nvSpPr>
        <p:spPr bwMode="auto">
          <a:xfrm>
            <a:off x="7236296" y="7194"/>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8</a:t>
            </a:r>
            <a:endParaRPr lang="en-GB" altLang="tr-TR" sz="2400" dirty="0">
              <a:solidFill>
                <a:srgbClr val="FF0000"/>
              </a:solidFill>
            </a:endParaRPr>
          </a:p>
        </p:txBody>
      </p:sp>
      <p:sp>
        <p:nvSpPr>
          <p:cNvPr id="4" name="Rectangle 3"/>
          <p:cNvSpPr/>
          <p:nvPr/>
        </p:nvSpPr>
        <p:spPr>
          <a:xfrm>
            <a:off x="755576" y="3717032"/>
            <a:ext cx="7632848"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Rectangle 4"/>
          <p:cNvSpPr/>
          <p:nvPr/>
        </p:nvSpPr>
        <p:spPr>
          <a:xfrm>
            <a:off x="1115616" y="4437112"/>
            <a:ext cx="7128792"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03512308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405648" y="235687"/>
            <a:ext cx="8568952" cy="2304256"/>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1547665" y="2434580"/>
            <a:ext cx="5904656" cy="4293096"/>
          </a:xfrm>
          <a:prstGeom prst="rect">
            <a:avLst/>
          </a:prstGeom>
          <a:noFill/>
          <a:ln w="9525">
            <a:noFill/>
            <a:miter lim="800000"/>
            <a:headEnd/>
            <a:tailEnd/>
          </a:ln>
        </p:spPr>
      </p:pic>
      <p:cxnSp>
        <p:nvCxnSpPr>
          <p:cNvPr id="9" name="8 Düz Bağlayıcı"/>
          <p:cNvCxnSpPr/>
          <p:nvPr/>
        </p:nvCxnSpPr>
        <p:spPr>
          <a:xfrm>
            <a:off x="2051721" y="4549271"/>
            <a:ext cx="48245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5 Düz Bağlayıcı"/>
          <p:cNvCxnSpPr/>
          <p:nvPr/>
        </p:nvCxnSpPr>
        <p:spPr>
          <a:xfrm>
            <a:off x="3419872" y="1556792"/>
            <a:ext cx="5112568"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a:off x="395537" y="1916832"/>
            <a:ext cx="2736304"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Metin kutusu 4"/>
          <p:cNvSpPr txBox="1">
            <a:spLocks noChangeArrowheads="1"/>
          </p:cNvSpPr>
          <p:nvPr/>
        </p:nvSpPr>
        <p:spPr bwMode="auto">
          <a:xfrm>
            <a:off x="8048457" y="764704"/>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3</a:t>
            </a:r>
            <a:endParaRPr lang="en-GB" altLang="tr-TR" sz="2400" dirty="0">
              <a:solidFill>
                <a:srgbClr val="FF0000"/>
              </a:solidFill>
            </a:endParaRPr>
          </a:p>
        </p:txBody>
      </p:sp>
      <p:cxnSp>
        <p:nvCxnSpPr>
          <p:cNvPr id="8" name="8 Düz Bağlayıcı"/>
          <p:cNvCxnSpPr/>
          <p:nvPr/>
        </p:nvCxnSpPr>
        <p:spPr>
          <a:xfrm>
            <a:off x="2087725" y="3933056"/>
            <a:ext cx="48245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05648" y="5661248"/>
            <a:ext cx="8568952" cy="10664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Although RM patients with a prior viable birth are less likely to have a uterine anomaly than those who have never given birth, our results support a recommendation for diagnostic imaging of the uterus after two losses in women with secondary RM as well as for those with primary RM.</a:t>
            </a:r>
          </a:p>
        </p:txBody>
      </p:sp>
    </p:spTree>
    <p:extLst>
      <p:ext uri="{BB962C8B-B14F-4D97-AF65-F5344CB8AC3E}">
        <p14:creationId xmlns:p14="http://schemas.microsoft.com/office/powerpoint/2010/main" val="425004582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477945" y="1176154"/>
            <a:ext cx="8188110" cy="5681845"/>
          </a:xfrm>
          <a:prstGeom prst="rect">
            <a:avLst/>
          </a:prstGeom>
        </p:spPr>
      </p:pic>
      <p:sp>
        <p:nvSpPr>
          <p:cNvPr id="2" name="TextBox 1"/>
          <p:cNvSpPr txBox="1"/>
          <p:nvPr/>
        </p:nvSpPr>
        <p:spPr>
          <a:xfrm>
            <a:off x="3422276" y="1816043"/>
            <a:ext cx="2299447" cy="369332"/>
          </a:xfrm>
          <a:prstGeom prst="rect">
            <a:avLst/>
          </a:prstGeom>
          <a:noFill/>
        </p:spPr>
        <p:txBody>
          <a:bodyPr wrap="square" rtlCol="0">
            <a:spAutoFit/>
          </a:bodyPr>
          <a:lstStyle/>
          <a:p>
            <a:r>
              <a:rPr lang="en-US" b="1" dirty="0" smtClean="0">
                <a:solidFill>
                  <a:srgbClr val="FF0000"/>
                </a:solidFill>
              </a:rPr>
              <a:t>Pregnancy rate</a:t>
            </a:r>
            <a:endParaRPr lang="en-US" b="1" dirty="0">
              <a:solidFill>
                <a:srgbClr val="FF0000"/>
              </a:solidFill>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3950" y="-35417"/>
            <a:ext cx="6896100"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a:spLocks noChangeArrowheads="1"/>
          </p:cNvSpPr>
          <p:nvPr/>
        </p:nvSpPr>
        <p:spPr bwMode="auto">
          <a:xfrm>
            <a:off x="7248238" y="692696"/>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3</a:t>
            </a:r>
            <a:endParaRPr lang="en-GB" altLang="tr-TR" sz="2400" dirty="0">
              <a:solidFill>
                <a:srgbClr val="FF0000"/>
              </a:solidFill>
            </a:endParaRPr>
          </a:p>
        </p:txBody>
      </p:sp>
      <p:sp>
        <p:nvSpPr>
          <p:cNvPr id="3" name="Rectangle 2"/>
          <p:cNvSpPr/>
          <p:nvPr/>
        </p:nvSpPr>
        <p:spPr>
          <a:xfrm>
            <a:off x="1763688" y="5589240"/>
            <a:ext cx="5484550" cy="12024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The calculated overall pregnancy rate was</a:t>
            </a:r>
          </a:p>
          <a:p>
            <a:r>
              <a:rPr lang="en-US" dirty="0">
                <a:solidFill>
                  <a:schemeClr val="tx1"/>
                </a:solidFill>
              </a:rPr>
              <a:t>67.8% (95% confidence interval [CI], 62.5–72.8</a:t>
            </a:r>
            <a:r>
              <a:rPr lang="en-US" dirty="0" smtClean="0">
                <a:solidFill>
                  <a:schemeClr val="tx1"/>
                </a:solidFill>
              </a:rPr>
              <a:t>),</a:t>
            </a:r>
            <a:endParaRPr lang="tr-TR" dirty="0" smtClean="0">
              <a:solidFill>
                <a:schemeClr val="tx1"/>
              </a:solidFill>
            </a:endParaRPr>
          </a:p>
        </p:txBody>
      </p:sp>
    </p:spTree>
    <p:extLst>
      <p:ext uri="{BB962C8B-B14F-4D97-AF65-F5344CB8AC3E}">
        <p14:creationId xmlns:p14="http://schemas.microsoft.com/office/powerpoint/2010/main" val="337307624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81693" y="1268760"/>
            <a:ext cx="8180614" cy="5589240"/>
          </a:xfrm>
          <a:prstGeom prst="rect">
            <a:avLst/>
          </a:prstGeom>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0"/>
            <a:ext cx="6896100"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059832" y="1844824"/>
            <a:ext cx="2299447" cy="369332"/>
          </a:xfrm>
          <a:prstGeom prst="rect">
            <a:avLst/>
          </a:prstGeom>
          <a:noFill/>
        </p:spPr>
        <p:txBody>
          <a:bodyPr wrap="square" rtlCol="0">
            <a:spAutoFit/>
          </a:bodyPr>
          <a:lstStyle/>
          <a:p>
            <a:r>
              <a:rPr lang="en-US" b="1" dirty="0" smtClean="0">
                <a:solidFill>
                  <a:srgbClr val="FF0000"/>
                </a:solidFill>
              </a:rPr>
              <a:t>Live birth rate</a:t>
            </a:r>
            <a:endParaRPr lang="en-US" b="1" dirty="0">
              <a:solidFill>
                <a:srgbClr val="FF0000"/>
              </a:solidFill>
            </a:endParaRPr>
          </a:p>
        </p:txBody>
      </p:sp>
      <p:sp>
        <p:nvSpPr>
          <p:cNvPr id="8" name="Metin kutusu 4"/>
          <p:cNvSpPr txBox="1">
            <a:spLocks noChangeArrowheads="1"/>
          </p:cNvSpPr>
          <p:nvPr/>
        </p:nvSpPr>
        <p:spPr bwMode="auto">
          <a:xfrm>
            <a:off x="7018663" y="692696"/>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3</a:t>
            </a:r>
            <a:endParaRPr lang="en-GB" altLang="tr-TR" sz="2400" dirty="0">
              <a:solidFill>
                <a:srgbClr val="FF0000"/>
              </a:solidFill>
            </a:endParaRPr>
          </a:p>
        </p:txBody>
      </p:sp>
      <p:sp>
        <p:nvSpPr>
          <p:cNvPr id="9" name="Rectangle 8"/>
          <p:cNvSpPr/>
          <p:nvPr/>
        </p:nvSpPr>
        <p:spPr>
          <a:xfrm>
            <a:off x="1763688" y="5589240"/>
            <a:ext cx="5484550" cy="12024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t>Live </a:t>
            </a:r>
            <a:r>
              <a:rPr lang="en-US" dirty="0" smtClean="0"/>
              <a:t>birth </a:t>
            </a:r>
            <a:r>
              <a:rPr lang="en-US" dirty="0"/>
              <a:t>rate was 53.5% (95% CI, 47.8–59.1</a:t>
            </a:r>
            <a:r>
              <a:rPr lang="en-US" dirty="0" smtClean="0"/>
              <a:t>)</a:t>
            </a:r>
            <a:endParaRPr lang="tr-TR" dirty="0" smtClean="0"/>
          </a:p>
        </p:txBody>
      </p:sp>
    </p:spTree>
    <p:extLst>
      <p:ext uri="{BB962C8B-B14F-4D97-AF65-F5344CB8AC3E}">
        <p14:creationId xmlns:p14="http://schemas.microsoft.com/office/powerpoint/2010/main" val="254677486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tr-TR" dirty="0" smtClean="0">
                <a:solidFill>
                  <a:srgbClr val="FFFF00"/>
                </a:solidFill>
              </a:rPr>
              <a:t>Complete Septate Uterus</a:t>
            </a:r>
            <a:br>
              <a:rPr lang="tr-TR" dirty="0" smtClean="0">
                <a:solidFill>
                  <a:srgbClr val="FFFF00"/>
                </a:solidFill>
              </a:rPr>
            </a:br>
            <a:r>
              <a:rPr lang="tr-TR" dirty="0" smtClean="0">
                <a:solidFill>
                  <a:srgbClr val="FFFF00"/>
                </a:solidFill>
              </a:rPr>
              <a:t> Should cervical septum be resected?</a:t>
            </a:r>
            <a:endParaRPr lang="tr-TR" dirty="0">
              <a:solidFill>
                <a:srgbClr val="FFFF00"/>
              </a:solidFill>
            </a:endParaRPr>
          </a:p>
        </p:txBody>
      </p:sp>
      <p:sp>
        <p:nvSpPr>
          <p:cNvPr id="5" name="Content Placeholder 4"/>
          <p:cNvSpPr>
            <a:spLocks noGrp="1"/>
          </p:cNvSpPr>
          <p:nvPr>
            <p:ph sz="quarter" idx="2"/>
          </p:nvPr>
        </p:nvSpPr>
        <p:spPr>
          <a:xfrm>
            <a:off x="457200" y="1916833"/>
            <a:ext cx="4040188" cy="1512168"/>
          </a:xfrm>
        </p:spPr>
        <p:txBody>
          <a:bodyPr>
            <a:normAutofit fontScale="85000" lnSpcReduction="20000"/>
          </a:bodyPr>
          <a:lstStyle/>
          <a:p>
            <a:r>
              <a:rPr lang="tr-TR" dirty="0" smtClean="0"/>
              <a:t>May cause bleeding </a:t>
            </a:r>
          </a:p>
          <a:p>
            <a:r>
              <a:rPr lang="tr-TR" dirty="0" smtClean="0"/>
              <a:t>Or Cervical incompetance</a:t>
            </a:r>
          </a:p>
          <a:p>
            <a:r>
              <a:rPr lang="tr-TR" dirty="0">
                <a:solidFill>
                  <a:srgbClr val="FFC000"/>
                </a:solidFill>
              </a:rPr>
              <a:t>The incidence of cervical incompetence after removal of the complete septum is rare</a:t>
            </a:r>
            <a:endParaRPr lang="tr-TR" dirty="0" smtClean="0">
              <a:solidFill>
                <a:srgbClr val="FFC000"/>
              </a:solidFill>
            </a:endParaRPr>
          </a:p>
          <a:p>
            <a:endParaRPr lang="tr-TR" dirty="0"/>
          </a:p>
          <a:p>
            <a:endParaRPr lang="tr-TR" dirty="0"/>
          </a:p>
        </p:txBody>
      </p:sp>
      <p:sp>
        <p:nvSpPr>
          <p:cNvPr id="7" name="Content Placeholder 6"/>
          <p:cNvSpPr>
            <a:spLocks noGrp="1"/>
          </p:cNvSpPr>
          <p:nvPr>
            <p:ph sz="quarter" idx="4"/>
          </p:nvPr>
        </p:nvSpPr>
        <p:spPr/>
        <p:txBody>
          <a:bodyPr/>
          <a:lstStyle/>
          <a:p>
            <a:r>
              <a:rPr lang="tr-TR" i="1" dirty="0" smtClean="0"/>
              <a:t>At present conserving the cervical aspect of a complete septum appears to confer no specific benefit!</a:t>
            </a:r>
          </a:p>
          <a:p>
            <a:r>
              <a:rPr lang="tr-TR" dirty="0" smtClean="0"/>
              <a:t>May complicate the surgery</a:t>
            </a:r>
          </a:p>
          <a:p>
            <a:r>
              <a:rPr lang="tr-TR" dirty="0" smtClean="0"/>
              <a:t>Impedes vaginal delivery in a subsequent pregnancy</a:t>
            </a:r>
            <a:endParaRPr lang="tr-TR" dirty="0"/>
          </a:p>
        </p:txBody>
      </p:sp>
    </p:spTree>
    <p:extLst>
      <p:ext uri="{BB962C8B-B14F-4D97-AF65-F5344CB8AC3E}">
        <p14:creationId xmlns:p14="http://schemas.microsoft.com/office/powerpoint/2010/main" val="321991197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tr-TR" b="1" dirty="0">
                <a:solidFill>
                  <a:srgbClr val="FFFF00"/>
                </a:solidFill>
              </a:rPr>
              <a:t>Postoperative Management</a:t>
            </a:r>
          </a:p>
        </p:txBody>
      </p:sp>
      <p:sp>
        <p:nvSpPr>
          <p:cNvPr id="50179" name="Rectangle 3"/>
          <p:cNvSpPr>
            <a:spLocks noGrp="1" noChangeArrowheads="1"/>
          </p:cNvSpPr>
          <p:nvPr>
            <p:ph type="body" idx="1"/>
          </p:nvPr>
        </p:nvSpPr>
        <p:spPr>
          <a:xfrm>
            <a:off x="611560" y="1628800"/>
            <a:ext cx="8229600" cy="3962400"/>
          </a:xfrm>
        </p:spPr>
        <p:txBody>
          <a:bodyPr>
            <a:normAutofit fontScale="77500" lnSpcReduction="20000"/>
          </a:bodyPr>
          <a:lstStyle/>
          <a:p>
            <a:r>
              <a:rPr lang="tr-TR" dirty="0"/>
              <a:t>There is no role for the routine postoperative use of </a:t>
            </a:r>
            <a:r>
              <a:rPr lang="tr-TR" dirty="0" smtClean="0"/>
              <a:t>an anti-adhesive ( IUD vs.)</a:t>
            </a:r>
            <a:endParaRPr lang="tr-TR" dirty="0"/>
          </a:p>
          <a:p>
            <a:r>
              <a:rPr lang="tr-TR" dirty="0"/>
              <a:t>The beneficial role of routine antibiotic therapy has not been firmly established.</a:t>
            </a:r>
          </a:p>
          <a:p>
            <a:r>
              <a:rPr lang="tr-TR" dirty="0"/>
              <a:t>The administration of estrogen after hysteroscopic metroplasty probably is unnecessary</a:t>
            </a:r>
            <a:r>
              <a:rPr lang="tr-TR" dirty="0" smtClean="0"/>
              <a:t>.</a:t>
            </a:r>
          </a:p>
          <a:p>
            <a:r>
              <a:rPr lang="tr-TR" dirty="0"/>
              <a:t>Once the postoperative examination (by HSG, hysteroscopy, or US) reveals normal findings, there is no reason to delay attempts at pregnancy for &gt;2 cycles.</a:t>
            </a:r>
          </a:p>
          <a:p>
            <a:r>
              <a:rPr lang="tr-TR" dirty="0"/>
              <a:t>Reproductive performance was not adversely affected by a residual septum of up to 1 cm.</a:t>
            </a:r>
          </a:p>
          <a:p>
            <a:endParaRPr lang="tr-TR" dirty="0"/>
          </a:p>
        </p:txBody>
      </p:sp>
    </p:spTree>
    <p:extLst>
      <p:ext uri="{BB962C8B-B14F-4D97-AF65-F5344CB8AC3E}">
        <p14:creationId xmlns:p14="http://schemas.microsoft.com/office/powerpoint/2010/main" val="30740979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46381" y="2204864"/>
            <a:ext cx="8229600" cy="4525963"/>
          </a:xfrm>
          <a:noFill/>
        </p:spPr>
        <p:txBody>
          <a:bodyPr>
            <a:normAutofit fontScale="85000" lnSpcReduction="20000"/>
          </a:bodyPr>
          <a:lstStyle/>
          <a:p>
            <a:r>
              <a:rPr lang="en-US" dirty="0"/>
              <a:t>Operative hysteroscopy is a safe procedure resulting in complication in </a:t>
            </a:r>
            <a:r>
              <a:rPr lang="en-US" b="1" dirty="0">
                <a:solidFill>
                  <a:srgbClr val="FFC000"/>
                </a:solidFill>
              </a:rPr>
              <a:t>0.95-3%</a:t>
            </a:r>
            <a:r>
              <a:rPr lang="en-US" dirty="0"/>
              <a:t> of </a:t>
            </a:r>
            <a:r>
              <a:rPr lang="en-US" dirty="0" smtClean="0"/>
              <a:t>cases</a:t>
            </a:r>
            <a:r>
              <a:rPr lang="tr-TR" dirty="0" smtClean="0"/>
              <a:t>.</a:t>
            </a:r>
          </a:p>
          <a:p>
            <a:r>
              <a:rPr lang="en-US" dirty="0" smtClean="0"/>
              <a:t>The </a:t>
            </a:r>
            <a:r>
              <a:rPr lang="en-US" dirty="0"/>
              <a:t>most common perioperative complications associated with operative hysteroscopy are </a:t>
            </a:r>
            <a:r>
              <a:rPr lang="en-US" b="1" dirty="0">
                <a:solidFill>
                  <a:srgbClr val="FFC000"/>
                </a:solidFill>
              </a:rPr>
              <a:t>hemorrhage </a:t>
            </a:r>
            <a:r>
              <a:rPr lang="en-US" dirty="0"/>
              <a:t>(2.4%), </a:t>
            </a:r>
            <a:r>
              <a:rPr lang="en-US" b="1" dirty="0">
                <a:solidFill>
                  <a:srgbClr val="FFC000"/>
                </a:solidFill>
              </a:rPr>
              <a:t>uterine perforation </a:t>
            </a:r>
            <a:r>
              <a:rPr lang="en-US" dirty="0"/>
              <a:t>(1.5%) </a:t>
            </a:r>
            <a:r>
              <a:rPr lang="en-US" dirty="0" smtClean="0"/>
              <a:t>, </a:t>
            </a:r>
            <a:r>
              <a:rPr lang="en-US" dirty="0"/>
              <a:t>and </a:t>
            </a:r>
            <a:r>
              <a:rPr lang="en-US" b="1" dirty="0">
                <a:solidFill>
                  <a:srgbClr val="FFC000"/>
                </a:solidFill>
              </a:rPr>
              <a:t>cervical laceration </a:t>
            </a:r>
            <a:r>
              <a:rPr lang="en-US" dirty="0"/>
              <a:t>(1–11%) </a:t>
            </a:r>
            <a:r>
              <a:rPr lang="en-US" dirty="0" smtClean="0"/>
              <a:t>. </a:t>
            </a:r>
            <a:endParaRPr lang="tr-TR" dirty="0" smtClean="0"/>
          </a:p>
          <a:p>
            <a:r>
              <a:rPr lang="en-US" dirty="0" smtClean="0"/>
              <a:t>Complications </a:t>
            </a:r>
            <a:r>
              <a:rPr lang="en-US" dirty="0"/>
              <a:t>from </a:t>
            </a:r>
            <a:r>
              <a:rPr lang="en-US" b="1" dirty="0">
                <a:solidFill>
                  <a:srgbClr val="FFC000"/>
                </a:solidFill>
              </a:rPr>
              <a:t>fluid overload </a:t>
            </a:r>
            <a:r>
              <a:rPr lang="en-US" dirty="0"/>
              <a:t>should be considered as </a:t>
            </a:r>
            <a:r>
              <a:rPr lang="en-US" dirty="0" smtClean="0"/>
              <a:t>well</a:t>
            </a:r>
            <a:r>
              <a:rPr lang="tr-TR" dirty="0" smtClean="0"/>
              <a:t> (0.2-0.76%) </a:t>
            </a:r>
            <a:r>
              <a:rPr lang="en-US" dirty="0" smtClean="0"/>
              <a:t>. </a:t>
            </a:r>
            <a:endParaRPr lang="tr-TR" dirty="0" smtClean="0"/>
          </a:p>
          <a:p>
            <a:r>
              <a:rPr lang="en-US" dirty="0" smtClean="0"/>
              <a:t>Other </a:t>
            </a:r>
            <a:r>
              <a:rPr lang="en-US" dirty="0"/>
              <a:t>complications include visceral injury, infection, CO2 and air embolism, and, rarely, death. </a:t>
            </a:r>
            <a:endParaRPr lang="tr-TR" dirty="0" smtClean="0"/>
          </a:p>
          <a:p>
            <a:r>
              <a:rPr lang="en-US" dirty="0" smtClean="0"/>
              <a:t>Delayed </a:t>
            </a:r>
            <a:r>
              <a:rPr lang="en-US" dirty="0"/>
              <a:t>complications may include </a:t>
            </a:r>
            <a:r>
              <a:rPr lang="en-US" sz="3800" b="1" dirty="0">
                <a:solidFill>
                  <a:srgbClr val="FFC000"/>
                </a:solidFill>
              </a:rPr>
              <a:t>intrauterine adhesions and infertility</a:t>
            </a:r>
            <a:endParaRPr lang="tr-TR" sz="3800" b="1" dirty="0">
              <a:solidFill>
                <a:srgbClr val="FFC000"/>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70012"/>
            <a:ext cx="8640960"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127788" y="155274"/>
            <a:ext cx="652743"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387147778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124744"/>
            <a:ext cx="8784976" cy="5616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9546"/>
            <a:ext cx="7648575"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Connector 6"/>
          <p:cNvCxnSpPr/>
          <p:nvPr/>
        </p:nvCxnSpPr>
        <p:spPr>
          <a:xfrm>
            <a:off x="467544" y="1700808"/>
            <a:ext cx="1224136"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Metin kutusu 4"/>
          <p:cNvSpPr txBox="1">
            <a:spLocks noChangeArrowheads="1"/>
          </p:cNvSpPr>
          <p:nvPr/>
        </p:nvSpPr>
        <p:spPr bwMode="auto">
          <a:xfrm>
            <a:off x="7236296" y="152198"/>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3</a:t>
            </a:r>
            <a:endParaRPr lang="en-GB" altLang="tr-TR" sz="2400" dirty="0">
              <a:solidFill>
                <a:srgbClr val="FF0000"/>
              </a:solidFill>
            </a:endParaRPr>
          </a:p>
        </p:txBody>
      </p:sp>
    </p:spTree>
    <p:extLst>
      <p:ext uri="{BB962C8B-B14F-4D97-AF65-F5344CB8AC3E}">
        <p14:creationId xmlns:p14="http://schemas.microsoft.com/office/powerpoint/2010/main" val="138729388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p:cNvPicPr/>
          <p:nvPr/>
        </p:nvPicPr>
        <p:blipFill>
          <a:blip r:embed="rId2"/>
          <a:srcRect l="15591" t="14278" r="14173" b="39895"/>
          <a:stretch>
            <a:fillRect/>
          </a:stretch>
        </p:blipFill>
        <p:spPr bwMode="auto">
          <a:xfrm>
            <a:off x="966170" y="42365"/>
            <a:ext cx="6266917" cy="2089841"/>
          </a:xfrm>
          <a:prstGeom prst="rect">
            <a:avLst/>
          </a:prstGeom>
          <a:noFill/>
          <a:ln w="9525">
            <a:noFill/>
            <a:miter lim="800000"/>
            <a:headEnd/>
            <a:tailEnd/>
          </a:ln>
        </p:spPr>
      </p:pic>
      <p:pic>
        <p:nvPicPr>
          <p:cNvPr id="3" name="2 Resim"/>
          <p:cNvPicPr/>
          <p:nvPr/>
        </p:nvPicPr>
        <p:blipFill>
          <a:blip r:embed="rId3"/>
          <a:srcRect l="15591" t="33596" r="14409" b="10919"/>
          <a:stretch>
            <a:fillRect/>
          </a:stretch>
        </p:blipFill>
        <p:spPr bwMode="auto">
          <a:xfrm>
            <a:off x="107504" y="2204864"/>
            <a:ext cx="8928992" cy="4464496"/>
          </a:xfrm>
          <a:prstGeom prst="rect">
            <a:avLst/>
          </a:prstGeom>
          <a:noFill/>
          <a:ln w="9525">
            <a:noFill/>
            <a:miter lim="800000"/>
            <a:headEnd/>
            <a:tailEnd/>
          </a:ln>
        </p:spPr>
      </p:pic>
      <p:sp>
        <p:nvSpPr>
          <p:cNvPr id="5" name="Metin kutusu 4"/>
          <p:cNvSpPr txBox="1">
            <a:spLocks noChangeArrowheads="1"/>
          </p:cNvSpPr>
          <p:nvPr/>
        </p:nvSpPr>
        <p:spPr bwMode="auto">
          <a:xfrm>
            <a:off x="7236296" y="7194"/>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6</a:t>
            </a:r>
            <a:endParaRPr lang="en-GB" altLang="tr-TR" sz="2400" dirty="0">
              <a:solidFill>
                <a:srgbClr val="FF0000"/>
              </a:solidFill>
            </a:endParaRPr>
          </a:p>
        </p:txBody>
      </p:sp>
    </p:spTree>
    <p:extLst>
      <p:ext uri="{BB962C8B-B14F-4D97-AF65-F5344CB8AC3E}">
        <p14:creationId xmlns:p14="http://schemas.microsoft.com/office/powerpoint/2010/main" val="292249387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rPr>
              <a:t>Conclusion</a:t>
            </a:r>
            <a:endParaRPr lang="en-US" b="1" dirty="0">
              <a:solidFill>
                <a:srgbClr val="FFFF00"/>
              </a:solidFill>
            </a:endParaRPr>
          </a:p>
        </p:txBody>
      </p:sp>
      <p:sp>
        <p:nvSpPr>
          <p:cNvPr id="3" name="Content Placeholder 2"/>
          <p:cNvSpPr>
            <a:spLocks noGrp="1"/>
          </p:cNvSpPr>
          <p:nvPr>
            <p:ph idx="1"/>
          </p:nvPr>
        </p:nvSpPr>
        <p:spPr/>
        <p:txBody>
          <a:bodyPr>
            <a:normAutofit fontScale="85000" lnSpcReduction="10000"/>
          </a:bodyPr>
          <a:lstStyle/>
          <a:p>
            <a:r>
              <a:rPr lang="en-US" dirty="0" err="1" smtClean="0"/>
              <a:t>Hysteroscopic</a:t>
            </a:r>
            <a:r>
              <a:rPr lang="en-US" dirty="0" smtClean="0"/>
              <a:t> </a:t>
            </a:r>
            <a:r>
              <a:rPr lang="en-US" dirty="0" err="1" smtClean="0"/>
              <a:t>metroplasty</a:t>
            </a:r>
            <a:r>
              <a:rPr lang="en-US" dirty="0" smtClean="0"/>
              <a:t> decreases miscarriage rate and increase live birth rate </a:t>
            </a:r>
            <a:r>
              <a:rPr lang="tr-TR" dirty="0" smtClean="0"/>
              <a:t> (!) </a:t>
            </a:r>
            <a:r>
              <a:rPr lang="en-US" dirty="0" smtClean="0"/>
              <a:t>in patients with uterine septum</a:t>
            </a:r>
            <a:endParaRPr lang="tr-TR" dirty="0" smtClean="0"/>
          </a:p>
          <a:p>
            <a:r>
              <a:rPr lang="en-US" dirty="0"/>
              <a:t>The role of </a:t>
            </a:r>
            <a:r>
              <a:rPr lang="en-US" dirty="0" err="1"/>
              <a:t>hysteroscopic</a:t>
            </a:r>
            <a:r>
              <a:rPr lang="en-US" dirty="0"/>
              <a:t> </a:t>
            </a:r>
            <a:r>
              <a:rPr lang="en-US" dirty="0" err="1"/>
              <a:t>metroplasty</a:t>
            </a:r>
            <a:r>
              <a:rPr lang="en-US" dirty="0"/>
              <a:t> in patients with unexplained </a:t>
            </a:r>
            <a:r>
              <a:rPr lang="en-US" dirty="0" smtClean="0"/>
              <a:t>infertility</a:t>
            </a:r>
            <a:r>
              <a:rPr lang="tr-TR" dirty="0" smtClean="0"/>
              <a:t>/recurrent implantation failure </a:t>
            </a:r>
            <a:r>
              <a:rPr lang="en-US" dirty="0" smtClean="0"/>
              <a:t> </a:t>
            </a:r>
            <a:r>
              <a:rPr lang="en-US" dirty="0"/>
              <a:t>is not clear, but it is recommended in patients with long standing </a:t>
            </a:r>
            <a:r>
              <a:rPr lang="en-US" dirty="0" smtClean="0"/>
              <a:t>infertility</a:t>
            </a:r>
            <a:endParaRPr lang="tr-TR" dirty="0" smtClean="0"/>
          </a:p>
          <a:p>
            <a:r>
              <a:rPr lang="en-US" dirty="0" err="1" smtClean="0"/>
              <a:t>Metroplasty</a:t>
            </a:r>
            <a:r>
              <a:rPr lang="en-US" dirty="0" smtClean="0"/>
              <a:t> </a:t>
            </a:r>
            <a:r>
              <a:rPr lang="en-US" dirty="0"/>
              <a:t>is recommended in patients with infertility prior to ART</a:t>
            </a:r>
          </a:p>
          <a:p>
            <a:r>
              <a:rPr lang="en-US" dirty="0"/>
              <a:t>SET should be preferred in patients undergoing </a:t>
            </a:r>
            <a:r>
              <a:rPr lang="en-US" dirty="0" smtClean="0"/>
              <a:t>ART</a:t>
            </a:r>
            <a:endParaRPr lang="tr-TR" dirty="0" smtClean="0"/>
          </a:p>
          <a:p>
            <a:r>
              <a:rPr lang="en-US" dirty="0"/>
              <a:t>Pregnancy attempt: </a:t>
            </a:r>
            <a:r>
              <a:rPr lang="en-US" dirty="0" smtClean="0"/>
              <a:t>8 </a:t>
            </a:r>
            <a:r>
              <a:rPr lang="en-US" dirty="0"/>
              <a:t>weeks after </a:t>
            </a:r>
            <a:r>
              <a:rPr lang="en-US" dirty="0" smtClean="0"/>
              <a:t>surgery</a:t>
            </a:r>
            <a:endParaRPr lang="tr-TR" dirty="0" smtClean="0"/>
          </a:p>
          <a:p>
            <a:endParaRPr lang="en-US" dirty="0"/>
          </a:p>
          <a:p>
            <a:endParaRPr lang="en-US" dirty="0" smtClean="0"/>
          </a:p>
        </p:txBody>
      </p:sp>
    </p:spTree>
    <p:extLst>
      <p:ext uri="{BB962C8B-B14F-4D97-AF65-F5344CB8AC3E}">
        <p14:creationId xmlns:p14="http://schemas.microsoft.com/office/powerpoint/2010/main" val="231445267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7200" b="1" dirty="0">
                <a:solidFill>
                  <a:srgbClr val="FFC000"/>
                </a:solidFill>
              </a:rPr>
              <a:t>Intrauterine adhesions</a:t>
            </a:r>
            <a:endParaRPr lang="en-GB" sz="7200" dirty="0">
              <a:solidFill>
                <a:srgbClr val="FFC000"/>
              </a:solidFill>
            </a:endParaRPr>
          </a:p>
          <a:p>
            <a:endParaRPr lang="tr-TR" dirty="0"/>
          </a:p>
        </p:txBody>
      </p:sp>
    </p:spTree>
    <p:extLst>
      <p:ext uri="{BB962C8B-B14F-4D97-AF65-F5344CB8AC3E}">
        <p14:creationId xmlns:p14="http://schemas.microsoft.com/office/powerpoint/2010/main" val="42485170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Başlık 1"/>
          <p:cNvSpPr>
            <a:spLocks noGrp="1"/>
          </p:cNvSpPr>
          <p:nvPr>
            <p:ph type="title"/>
          </p:nvPr>
        </p:nvSpPr>
        <p:spPr>
          <a:xfrm>
            <a:off x="-1116013" y="-95250"/>
            <a:ext cx="7772401" cy="1143000"/>
          </a:xfrm>
        </p:spPr>
        <p:txBody>
          <a:bodyPr/>
          <a:lstStyle/>
          <a:p>
            <a:r>
              <a:rPr lang="tr-TR" altLang="tr-TR" smtClean="0">
                <a:solidFill>
                  <a:srgbClr val="FFFF00"/>
                </a:solidFill>
              </a:rPr>
              <a:t>Uterin SİNEŞİ</a:t>
            </a:r>
          </a:p>
        </p:txBody>
      </p:sp>
      <p:pic>
        <p:nvPicPr>
          <p:cNvPr id="128003"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9050" y="765175"/>
            <a:ext cx="4605338" cy="4525963"/>
          </a:xfrm>
        </p:spPr>
      </p:pic>
      <p:pic>
        <p:nvPicPr>
          <p:cNvPr id="128005" name="İçerik Yer Tutucusu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98775" y="4508500"/>
            <a:ext cx="3490913" cy="210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980728"/>
            <a:ext cx="3736975" cy="3719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22388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464" y="1268760"/>
            <a:ext cx="4698930" cy="3847207"/>
          </a:xfrm>
          <a:prstGeom prst="rect">
            <a:avLst/>
          </a:prstGeom>
          <a:noFill/>
        </p:spPr>
        <p:txBody>
          <a:bodyPr wrap="square" rtlCol="0">
            <a:spAutoFit/>
          </a:bodyPr>
          <a:lstStyle/>
          <a:p>
            <a:r>
              <a:rPr lang="en-US" sz="2400" b="1" dirty="0" smtClean="0">
                <a:solidFill>
                  <a:srgbClr val="FFC000"/>
                </a:solidFill>
              </a:rPr>
              <a:t>IMPACT ON FERTILITY</a:t>
            </a:r>
          </a:p>
          <a:p>
            <a:endParaRPr lang="en-US" sz="2000" dirty="0"/>
          </a:p>
          <a:p>
            <a:pPr marL="285750" indent="-285750">
              <a:buFont typeface="Arial" charset="0"/>
              <a:buChar char="•"/>
            </a:pPr>
            <a:r>
              <a:rPr lang="en-US" sz="2000" dirty="0" smtClean="0"/>
              <a:t>Post-surgical or infectious damage to basalis layer of endometrium leading to granulation-tissue bridges to cavity obliteration</a:t>
            </a:r>
          </a:p>
          <a:p>
            <a:pPr marL="285750" indent="-285750">
              <a:buFont typeface="Arial" charset="0"/>
              <a:buChar char="•"/>
            </a:pPr>
            <a:endParaRPr lang="en-US" sz="2000" dirty="0"/>
          </a:p>
          <a:p>
            <a:pPr marL="285750" indent="-285750">
              <a:buFont typeface="Arial" charset="0"/>
              <a:buChar char="•"/>
            </a:pPr>
            <a:r>
              <a:rPr lang="en-US" sz="2000" dirty="0" smtClean="0"/>
              <a:t>Increased risks of ectopic pregnancy, recurrent miscarriages, preterm labor and abnormal placentation</a:t>
            </a:r>
          </a:p>
          <a:p>
            <a:pPr marL="285750" indent="-285750">
              <a:buFont typeface="Arial" charset="0"/>
              <a:buChar char="•"/>
            </a:pPr>
            <a:endParaRPr lang="en-US" sz="2000" dirty="0" smtClean="0"/>
          </a:p>
          <a:p>
            <a:pPr marL="285750" indent="-285750">
              <a:buFont typeface="Arial" charset="0"/>
              <a:buChar char="•"/>
            </a:pPr>
            <a:r>
              <a:rPr lang="en-US" sz="2000" dirty="0" smtClean="0"/>
              <a:t>Pregnancy wastage up </a:t>
            </a:r>
            <a:r>
              <a:rPr lang="tr-TR" sz="2000" dirty="0">
                <a:solidFill>
                  <a:srgbClr val="C00000"/>
                </a:solidFill>
              </a:rPr>
              <a:t> </a:t>
            </a:r>
            <a:r>
              <a:rPr lang="tr-TR" sz="2000" dirty="0" smtClean="0"/>
              <a:t>to 90</a:t>
            </a:r>
            <a:endParaRPr lang="en-US" sz="2000" dirty="0"/>
          </a:p>
        </p:txBody>
      </p:sp>
      <p:sp>
        <p:nvSpPr>
          <p:cNvPr id="3" name="TextBox 2"/>
          <p:cNvSpPr txBox="1"/>
          <p:nvPr/>
        </p:nvSpPr>
        <p:spPr>
          <a:xfrm>
            <a:off x="4828090" y="1485934"/>
            <a:ext cx="4392488" cy="3293209"/>
          </a:xfrm>
          <a:prstGeom prst="rect">
            <a:avLst/>
          </a:prstGeom>
          <a:noFill/>
        </p:spPr>
        <p:txBody>
          <a:bodyPr wrap="square" rtlCol="0">
            <a:spAutoFit/>
          </a:bodyPr>
          <a:lstStyle/>
          <a:p>
            <a:r>
              <a:rPr lang="en-US" sz="2400" b="1" dirty="0" smtClean="0">
                <a:solidFill>
                  <a:srgbClr val="FFC000"/>
                </a:solidFill>
              </a:rPr>
              <a:t>DEFINITION OF ADHESION SEVERITY</a:t>
            </a:r>
          </a:p>
          <a:p>
            <a:endParaRPr lang="en-US" sz="1600" dirty="0"/>
          </a:p>
          <a:p>
            <a:pPr marL="285750" indent="-285750">
              <a:buFont typeface="Arial" charset="0"/>
              <a:buChar char="•"/>
            </a:pPr>
            <a:r>
              <a:rPr lang="en-US" sz="1600" dirty="0" smtClean="0"/>
              <a:t>Mild = less than 25% of uterine cavity</a:t>
            </a:r>
          </a:p>
          <a:p>
            <a:r>
              <a:rPr lang="en-US" sz="1600" dirty="0"/>
              <a:t> </a:t>
            </a:r>
            <a:r>
              <a:rPr lang="en-US" sz="1600" dirty="0" smtClean="0"/>
              <a:t>   - Contains thin or firmly adhesions</a:t>
            </a:r>
          </a:p>
          <a:p>
            <a:endParaRPr lang="en-US" sz="1600" dirty="0"/>
          </a:p>
          <a:p>
            <a:pPr marL="285750" indent="-285750">
              <a:buFont typeface="Arial" charset="0"/>
              <a:buChar char="•"/>
            </a:pPr>
            <a:r>
              <a:rPr lang="en-US" sz="1600" dirty="0" smtClean="0"/>
              <a:t>Moderate = 25-75%</a:t>
            </a:r>
          </a:p>
          <a:p>
            <a:r>
              <a:rPr lang="en-US" sz="1600" dirty="0"/>
              <a:t> </a:t>
            </a:r>
            <a:r>
              <a:rPr lang="en-US" sz="1600" dirty="0" smtClean="0"/>
              <a:t>    - Adhesions causing partial occlusion of ostium and upper fundus</a:t>
            </a:r>
          </a:p>
          <a:p>
            <a:endParaRPr lang="en-US" sz="1600" dirty="0"/>
          </a:p>
          <a:p>
            <a:pPr marL="285750" indent="-285750">
              <a:buFont typeface="Arial" charset="0"/>
              <a:buChar char="•"/>
            </a:pPr>
            <a:r>
              <a:rPr lang="en-US" sz="1600" dirty="0" smtClean="0"/>
              <a:t>Severe = greater than 75%</a:t>
            </a:r>
          </a:p>
          <a:p>
            <a:r>
              <a:rPr lang="en-US" sz="1600" dirty="0"/>
              <a:t> </a:t>
            </a:r>
            <a:r>
              <a:rPr lang="en-US" sz="1600" dirty="0" smtClean="0"/>
              <a:t>    - Agglutination of walls or thick bands</a:t>
            </a:r>
          </a:p>
        </p:txBody>
      </p:sp>
      <p:sp>
        <p:nvSpPr>
          <p:cNvPr id="4" name="TextBox 3"/>
          <p:cNvSpPr txBox="1"/>
          <p:nvPr/>
        </p:nvSpPr>
        <p:spPr>
          <a:xfrm>
            <a:off x="1835696" y="506343"/>
            <a:ext cx="3157439" cy="707886"/>
          </a:xfrm>
          <a:prstGeom prst="rect">
            <a:avLst/>
          </a:prstGeom>
          <a:noFill/>
        </p:spPr>
        <p:txBody>
          <a:bodyPr wrap="square" rtlCol="0">
            <a:spAutoFit/>
          </a:bodyPr>
          <a:lstStyle/>
          <a:p>
            <a:pPr algn="ctr"/>
            <a:r>
              <a:rPr lang="en-US" sz="4000" dirty="0" smtClean="0">
                <a:solidFill>
                  <a:srgbClr val="FFFF00"/>
                </a:solidFill>
              </a:rPr>
              <a:t>ADHESIONS</a:t>
            </a:r>
            <a:endParaRPr lang="en-US" sz="4000" dirty="0">
              <a:solidFill>
                <a:srgbClr val="FFFF00"/>
              </a:solidFill>
            </a:endParaRPr>
          </a:p>
        </p:txBody>
      </p:sp>
    </p:spTree>
    <p:extLst>
      <p:ext uri="{BB962C8B-B14F-4D97-AF65-F5344CB8AC3E}">
        <p14:creationId xmlns:p14="http://schemas.microsoft.com/office/powerpoint/2010/main" val="317643154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body" idx="1"/>
          </p:nvPr>
        </p:nvSpPr>
        <p:spPr>
          <a:xfrm>
            <a:off x="685800" y="1981200"/>
            <a:ext cx="8134350" cy="4114800"/>
          </a:xfrm>
          <a:solidFill>
            <a:srgbClr val="FF0000"/>
          </a:solidFill>
          <a:ln w="76200" cmpd="tri">
            <a:noFill/>
            <a:miter lim="800000"/>
            <a:headEnd/>
            <a:tailEnd/>
          </a:ln>
        </p:spPr>
        <p:txBody>
          <a:bodyPr/>
          <a:lstStyle/>
          <a:p>
            <a:pPr>
              <a:lnSpc>
                <a:spcPct val="115000"/>
              </a:lnSpc>
              <a:buFontTx/>
              <a:buNone/>
            </a:pPr>
            <a:r>
              <a:rPr lang="en-US" altLang="tr-TR" sz="4400" dirty="0">
                <a:solidFill>
                  <a:srgbClr val="FF00FF"/>
                </a:solidFill>
              </a:rPr>
              <a:t>Perforation  : 2%.</a:t>
            </a:r>
          </a:p>
          <a:p>
            <a:pPr>
              <a:lnSpc>
                <a:spcPct val="115000"/>
              </a:lnSpc>
              <a:buFontTx/>
              <a:buNone/>
            </a:pPr>
            <a:r>
              <a:rPr lang="en-US" altLang="tr-TR" sz="4400" dirty="0">
                <a:solidFill>
                  <a:srgbClr val="FFFF00"/>
                </a:solidFill>
              </a:rPr>
              <a:t>Infection      : 2%.</a:t>
            </a:r>
          </a:p>
          <a:p>
            <a:pPr>
              <a:lnSpc>
                <a:spcPct val="115000"/>
              </a:lnSpc>
              <a:buFontTx/>
              <a:buNone/>
            </a:pPr>
            <a:r>
              <a:rPr lang="en-US" altLang="tr-TR" sz="4400" dirty="0">
                <a:solidFill>
                  <a:srgbClr val="00FFCC"/>
                </a:solidFill>
              </a:rPr>
              <a:t>Adhesion reformation :20-40%.</a:t>
            </a:r>
          </a:p>
          <a:p>
            <a:pPr>
              <a:lnSpc>
                <a:spcPct val="115000"/>
              </a:lnSpc>
              <a:buFontTx/>
              <a:buNone/>
            </a:pPr>
            <a:r>
              <a:rPr lang="en-US" altLang="tr-TR" sz="4400" dirty="0">
                <a:solidFill>
                  <a:srgbClr val="00FF00"/>
                </a:solidFill>
              </a:rPr>
              <a:t>Placental complications :2-40%..</a:t>
            </a:r>
          </a:p>
        </p:txBody>
      </p:sp>
      <p:sp>
        <p:nvSpPr>
          <p:cNvPr id="339971" name="Rectangle 3"/>
          <p:cNvSpPr>
            <a:spLocks noGrp="1" noChangeArrowheads="1"/>
          </p:cNvSpPr>
          <p:nvPr>
            <p:ph type="title"/>
          </p:nvPr>
        </p:nvSpPr>
        <p:spPr>
          <a:xfrm>
            <a:off x="685800" y="0"/>
            <a:ext cx="8458200" cy="1773238"/>
          </a:xfrm>
          <a:noFill/>
          <a:ln w="76200" cmpd="tri">
            <a:noFill/>
            <a:miter lim="800000"/>
            <a:headEnd/>
            <a:tailEnd/>
          </a:ln>
        </p:spPr>
        <p:txBody>
          <a:bodyPr>
            <a:normAutofit fontScale="90000"/>
          </a:bodyPr>
          <a:lstStyle/>
          <a:p>
            <a:r>
              <a:rPr lang="en-US" altLang="ar-SA" sz="5400" dirty="0">
                <a:solidFill>
                  <a:srgbClr val="FFFF00"/>
                </a:solidFill>
              </a:rPr>
              <a:t>Intrauterine </a:t>
            </a:r>
            <a:r>
              <a:rPr lang="en-US" altLang="ar-SA" sz="5400" dirty="0" err="1">
                <a:solidFill>
                  <a:srgbClr val="FFFF00"/>
                </a:solidFill>
              </a:rPr>
              <a:t>Synechiae</a:t>
            </a:r>
            <a:r>
              <a:rPr lang="en-US" altLang="ar-SA" sz="5400" dirty="0">
                <a:solidFill>
                  <a:srgbClr val="FFFF00"/>
                </a:solidFill>
              </a:rPr>
              <a:t> :</a:t>
            </a:r>
            <a:r>
              <a:rPr lang="en-US" altLang="tr-TR" dirty="0">
                <a:solidFill>
                  <a:srgbClr val="FFFF00"/>
                </a:solidFill>
              </a:rPr>
              <a:t> </a:t>
            </a:r>
            <a:r>
              <a:rPr lang="en-US" altLang="tr-TR" sz="6600" dirty="0">
                <a:solidFill>
                  <a:srgbClr val="FFFF00"/>
                </a:solidFill>
              </a:rPr>
              <a:t>Complications</a:t>
            </a:r>
          </a:p>
        </p:txBody>
      </p:sp>
    </p:spTree>
    <p:extLst>
      <p:ext uri="{BB962C8B-B14F-4D97-AF65-F5344CB8AC3E}">
        <p14:creationId xmlns:p14="http://schemas.microsoft.com/office/powerpoint/2010/main" val="714061793"/>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2296" y="1700808"/>
            <a:ext cx="8043071"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3"/>
          <a:srcRect/>
          <a:stretch>
            <a:fillRect/>
          </a:stretch>
        </p:blipFill>
        <p:spPr bwMode="auto">
          <a:xfrm>
            <a:off x="232296" y="1"/>
            <a:ext cx="7587401" cy="1566041"/>
          </a:xfrm>
          <a:prstGeom prst="rect">
            <a:avLst/>
          </a:prstGeom>
          <a:noFill/>
          <a:ln w="9525">
            <a:noFill/>
            <a:miter lim="800000"/>
            <a:headEnd/>
            <a:tailEnd/>
          </a:ln>
        </p:spPr>
      </p:pic>
      <p:sp>
        <p:nvSpPr>
          <p:cNvPr id="5" name="Metin kutusu 4"/>
          <p:cNvSpPr txBox="1">
            <a:spLocks noChangeArrowheads="1"/>
          </p:cNvSpPr>
          <p:nvPr/>
        </p:nvSpPr>
        <p:spPr bwMode="auto">
          <a:xfrm>
            <a:off x="7236296" y="7194"/>
            <a:ext cx="8002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tr-TR" sz="2400" dirty="0" smtClean="0">
                <a:solidFill>
                  <a:srgbClr val="FF0000"/>
                </a:solidFill>
              </a:rPr>
              <a:t>201</a:t>
            </a:r>
            <a:r>
              <a:rPr lang="tr-TR" altLang="tr-TR" sz="2400" dirty="0">
                <a:solidFill>
                  <a:srgbClr val="FF0000"/>
                </a:solidFill>
              </a:rPr>
              <a:t>5</a:t>
            </a:r>
            <a:endParaRPr lang="en-GB" altLang="tr-TR" sz="2400" dirty="0">
              <a:solidFill>
                <a:srgbClr val="FF0000"/>
              </a:solidFill>
            </a:endParaRPr>
          </a:p>
        </p:txBody>
      </p:sp>
    </p:spTree>
    <p:extLst>
      <p:ext uri="{BB962C8B-B14F-4D97-AF65-F5344CB8AC3E}">
        <p14:creationId xmlns:p14="http://schemas.microsoft.com/office/powerpoint/2010/main" val="346968538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6000" b="1" dirty="0">
                <a:solidFill>
                  <a:srgbClr val="FFC000"/>
                </a:solidFill>
              </a:rPr>
              <a:t>Leiomyoma</a:t>
            </a:r>
            <a:endParaRPr lang="en-GB" sz="6000" b="1" dirty="0">
              <a:solidFill>
                <a:srgbClr val="FFC000"/>
              </a:solidFill>
            </a:endParaRPr>
          </a:p>
          <a:p>
            <a:endParaRPr lang="tr-TR" dirty="0"/>
          </a:p>
        </p:txBody>
      </p:sp>
    </p:spTree>
    <p:extLst>
      <p:ext uri="{BB962C8B-B14F-4D97-AF65-F5344CB8AC3E}">
        <p14:creationId xmlns:p14="http://schemas.microsoft.com/office/powerpoint/2010/main" val="219515868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7-09-17 at 22.06.29.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29451" y="132538"/>
            <a:ext cx="2161350" cy="2135310"/>
          </a:xfrm>
          <a:prstGeom prst="rect">
            <a:avLst/>
          </a:prstGeom>
        </p:spPr>
      </p:pic>
      <p:pic>
        <p:nvPicPr>
          <p:cNvPr id="6" name="Picture 5" descr="Screen Shot 2017-09-17 at 22.06.42.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29451" y="2416481"/>
            <a:ext cx="2167944" cy="2194275"/>
          </a:xfrm>
          <a:prstGeom prst="rect">
            <a:avLst/>
          </a:prstGeom>
        </p:spPr>
      </p:pic>
      <p:pic>
        <p:nvPicPr>
          <p:cNvPr id="7" name="Picture 6" descr="Screen Shot 2017-09-17 at 22.06.53.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229451" y="4610756"/>
            <a:ext cx="2161350" cy="2096214"/>
          </a:xfrm>
          <a:prstGeom prst="rect">
            <a:avLst/>
          </a:prstGeom>
        </p:spPr>
      </p:pic>
      <p:pic>
        <p:nvPicPr>
          <p:cNvPr id="9" name="Picture 2"/>
          <p:cNvPicPr>
            <a:picLocks noGrp="1" noChangeAspect="1" noChangeArrowheads="1"/>
          </p:cNvPicPr>
          <p:nvPr>
            <p:ph idx="1"/>
          </p:nvPr>
        </p:nvPicPr>
        <p:blipFill>
          <a:blip r:embed="rId6">
            <a:extLst>
              <a:ext uri="{28A0092B-C50C-407E-A947-70E740481C1C}">
                <a14:useLocalDpi xmlns:a14="http://schemas.microsoft.com/office/drawing/2010/main" val="0"/>
              </a:ext>
            </a:extLst>
          </a:blip>
          <a:srcRect/>
          <a:stretch>
            <a:fillRect/>
          </a:stretch>
        </p:blipFill>
        <p:spPr bwMode="auto">
          <a:xfrm>
            <a:off x="33536" y="1052736"/>
            <a:ext cx="5762600" cy="47312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03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2928"/>
            <a:ext cx="8077200" cy="286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47687" y="3410744"/>
            <a:ext cx="8048625" cy="31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127788" y="155274"/>
            <a:ext cx="652743" cy="369332"/>
          </a:xfrm>
          <a:prstGeom prst="rect">
            <a:avLst/>
          </a:prstGeom>
          <a:solidFill>
            <a:srgbClr val="FFFF00"/>
          </a:solidFill>
        </p:spPr>
        <p:txBody>
          <a:bodyPr wrap="none" rtlCol="0">
            <a:spAutoFit/>
          </a:bodyPr>
          <a:lstStyle/>
          <a:p>
            <a:r>
              <a:rPr lang="tr-TR" dirty="0" smtClean="0">
                <a:solidFill>
                  <a:srgbClr val="FF0000"/>
                </a:solidFill>
              </a:rPr>
              <a:t>2016</a:t>
            </a:r>
            <a:endParaRPr lang="tr-TR" dirty="0">
              <a:solidFill>
                <a:srgbClr val="FF0000"/>
              </a:solidFill>
            </a:endParaRPr>
          </a:p>
        </p:txBody>
      </p:sp>
    </p:spTree>
    <p:extLst>
      <p:ext uri="{BB962C8B-B14F-4D97-AF65-F5344CB8AC3E}">
        <p14:creationId xmlns:p14="http://schemas.microsoft.com/office/powerpoint/2010/main" val="218668866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638" y="857250"/>
            <a:ext cx="8086725"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005685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60648"/>
            <a:ext cx="8712967" cy="640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84187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2"/>
          <p:cNvSpPr txBox="1">
            <a:spLocks/>
          </p:cNvSpPr>
          <p:nvPr/>
        </p:nvSpPr>
        <p:spPr>
          <a:xfrm>
            <a:off x="439584" y="319276"/>
            <a:ext cx="8454259" cy="907647"/>
          </a:xfrm>
          <a:prstGeom prst="rect">
            <a:avLst/>
          </a:prstGeom>
          <a:solidFill>
            <a:srgbClr val="FF0000"/>
          </a:solidFill>
          <a:ln w="76200">
            <a:solidFill>
              <a:srgbClr val="002060"/>
            </a:solidFill>
          </a:ln>
        </p:spPr>
        <p:txBody>
          <a:bodyPr vert="horz" lIns="0" tIns="216000" rIns="91440" bIns="45720" rtlCol="0">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1"/>
            <a:r>
              <a:rPr lang="tr-TR" sz="4000" b="1" i="1" dirty="0" err="1" smtClean="0">
                <a:solidFill>
                  <a:schemeClr val="bg1"/>
                </a:solidFill>
              </a:rPr>
              <a:t>Type</a:t>
            </a:r>
            <a:r>
              <a:rPr lang="tr-TR" sz="4000" b="1" i="1" dirty="0" smtClean="0">
                <a:solidFill>
                  <a:schemeClr val="bg1"/>
                </a:solidFill>
              </a:rPr>
              <a:t> 2				&gt;50%</a:t>
            </a:r>
            <a:endParaRPr lang="tr-TR" sz="4000" b="1" i="1" dirty="0">
              <a:solidFill>
                <a:schemeClr val="bg1"/>
              </a:solidFill>
            </a:endParaRPr>
          </a:p>
        </p:txBody>
      </p:sp>
      <p:pic>
        <p:nvPicPr>
          <p:cNvPr id="8" name="Resim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8184" y="2060848"/>
            <a:ext cx="2205599" cy="3719726"/>
          </a:xfrm>
          <a:prstGeom prst="rect">
            <a:avLst/>
          </a:prstGeom>
        </p:spPr>
      </p:pic>
      <p:sp>
        <p:nvSpPr>
          <p:cNvPr id="2" name="Rectangle 1"/>
          <p:cNvSpPr/>
          <p:nvPr/>
        </p:nvSpPr>
        <p:spPr>
          <a:xfrm>
            <a:off x="827584" y="1713721"/>
            <a:ext cx="4572000" cy="4524315"/>
          </a:xfrm>
          <a:prstGeom prst="rect">
            <a:avLst/>
          </a:prstGeom>
        </p:spPr>
        <p:txBody>
          <a:bodyPr>
            <a:spAutoFit/>
          </a:bodyPr>
          <a:lstStyle/>
          <a:p>
            <a:pPr lvl="1"/>
            <a:r>
              <a:rPr lang="tr-TR" sz="3200" b="1" i="1" dirty="0">
                <a:solidFill>
                  <a:schemeClr val="bg1"/>
                </a:solidFill>
              </a:rPr>
              <a:t>Excessive bleeding</a:t>
            </a:r>
          </a:p>
          <a:p>
            <a:pPr lvl="1"/>
            <a:r>
              <a:rPr lang="tr-TR" sz="3200" b="1" i="1" dirty="0">
                <a:solidFill>
                  <a:schemeClr val="bg1"/>
                </a:solidFill>
              </a:rPr>
              <a:t>Excessive fluid absorption</a:t>
            </a:r>
          </a:p>
          <a:p>
            <a:pPr lvl="1"/>
            <a:r>
              <a:rPr lang="tr-TR" sz="3200" b="1" i="1" dirty="0">
                <a:solidFill>
                  <a:schemeClr val="bg1"/>
                </a:solidFill>
              </a:rPr>
              <a:t>Increased operation time</a:t>
            </a:r>
          </a:p>
          <a:p>
            <a:pPr lvl="1"/>
            <a:r>
              <a:rPr lang="tr-TR" sz="3200" b="1" i="1" dirty="0">
                <a:solidFill>
                  <a:schemeClr val="bg1"/>
                </a:solidFill>
              </a:rPr>
              <a:t>Incomplete resection (61-80%)</a:t>
            </a:r>
          </a:p>
          <a:p>
            <a:pPr lvl="1"/>
            <a:r>
              <a:rPr lang="tr-TR" sz="3200" b="1" i="1" dirty="0">
                <a:solidFill>
                  <a:schemeClr val="bg1"/>
                </a:solidFill>
              </a:rPr>
              <a:t>Need for additional procedures</a:t>
            </a:r>
          </a:p>
        </p:txBody>
      </p:sp>
    </p:spTree>
    <p:extLst>
      <p:ext uri="{BB962C8B-B14F-4D97-AF65-F5344CB8AC3E}">
        <p14:creationId xmlns:p14="http://schemas.microsoft.com/office/powerpoint/2010/main" val="101383848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err="1">
                <a:solidFill>
                  <a:srgbClr val="FFFF00"/>
                </a:solidFill>
              </a:rPr>
              <a:t>Hysteroscopic</a:t>
            </a:r>
            <a:r>
              <a:rPr lang="en-US" dirty="0">
                <a:solidFill>
                  <a:srgbClr val="FFFF00"/>
                </a:solidFill>
              </a:rPr>
              <a:t> Myomectomy Contraindications</a:t>
            </a:r>
            <a:br>
              <a:rPr lang="en-US" dirty="0">
                <a:solidFill>
                  <a:srgbClr val="FFFF00"/>
                </a:solidFill>
              </a:rPr>
            </a:br>
            <a:endParaRPr lang="tr-TR" dirty="0">
              <a:solidFill>
                <a:srgbClr val="FFFF00"/>
              </a:solidFill>
            </a:endParaRPr>
          </a:p>
        </p:txBody>
      </p:sp>
      <p:sp>
        <p:nvSpPr>
          <p:cNvPr id="4" name="Content Placeholder 3"/>
          <p:cNvSpPr>
            <a:spLocks noGrp="1"/>
          </p:cNvSpPr>
          <p:nvPr>
            <p:ph idx="1"/>
          </p:nvPr>
        </p:nvSpPr>
        <p:spPr>
          <a:xfrm>
            <a:off x="755576" y="1240973"/>
            <a:ext cx="8229600" cy="4525963"/>
          </a:xfrm>
        </p:spPr>
        <p:txBody>
          <a:bodyPr>
            <a:normAutofit fontScale="92500" lnSpcReduction="20000"/>
          </a:bodyPr>
          <a:lstStyle/>
          <a:p>
            <a:pPr marL="285750" indent="-285750">
              <a:buFont typeface="Arial" charset="0"/>
              <a:buChar char="•"/>
            </a:pPr>
            <a:r>
              <a:rPr lang="en-US" dirty="0"/>
              <a:t>Inexperienced surgeon</a:t>
            </a:r>
          </a:p>
          <a:p>
            <a:pPr marL="285750" indent="-285750">
              <a:buFont typeface="Arial" charset="0"/>
              <a:buChar char="•"/>
            </a:pPr>
            <a:r>
              <a:rPr lang="en-US" dirty="0"/>
              <a:t>Pregnancy</a:t>
            </a:r>
          </a:p>
          <a:p>
            <a:pPr marL="285750" indent="-285750">
              <a:buFont typeface="Arial" charset="0"/>
              <a:buChar char="•"/>
            </a:pPr>
            <a:r>
              <a:rPr lang="en-US" dirty="0"/>
              <a:t>Physician unfamiliar with equipment</a:t>
            </a:r>
          </a:p>
          <a:p>
            <a:pPr marL="285750" indent="-285750">
              <a:buFont typeface="Arial" charset="0"/>
              <a:buChar char="•"/>
            </a:pPr>
            <a:r>
              <a:rPr lang="en-US" dirty="0"/>
              <a:t>Acute pelvic infection</a:t>
            </a:r>
          </a:p>
          <a:p>
            <a:pPr marL="285750" indent="-285750">
              <a:buFont typeface="Arial" charset="0"/>
              <a:buChar char="•"/>
            </a:pPr>
            <a:r>
              <a:rPr lang="en-US" dirty="0"/>
              <a:t>Genital tract malignancy</a:t>
            </a:r>
          </a:p>
          <a:p>
            <a:pPr marL="285750" indent="-285750">
              <a:buFont typeface="Arial" charset="0"/>
              <a:buChar char="•"/>
            </a:pPr>
            <a:r>
              <a:rPr lang="en-US" dirty="0"/>
              <a:t>Lack of informed consent</a:t>
            </a:r>
          </a:p>
          <a:p>
            <a:pPr marL="285750" indent="-285750">
              <a:buFont typeface="Arial" charset="0"/>
              <a:buChar char="•"/>
            </a:pPr>
            <a:r>
              <a:rPr lang="en-US" dirty="0"/>
              <a:t>Completely intramural or </a:t>
            </a:r>
            <a:r>
              <a:rPr lang="en-US" dirty="0" err="1"/>
              <a:t>subserosal</a:t>
            </a:r>
            <a:endParaRPr lang="en-US" dirty="0"/>
          </a:p>
          <a:p>
            <a:pPr marL="285750" indent="-285750">
              <a:buFont typeface="Arial" charset="0"/>
              <a:buChar char="•"/>
            </a:pPr>
            <a:r>
              <a:rPr lang="en-US" dirty="0" err="1"/>
              <a:t>Myoma</a:t>
            </a:r>
            <a:r>
              <a:rPr lang="en-US" dirty="0"/>
              <a:t> &gt; 3cm and &gt; 50% within the myometrium</a:t>
            </a:r>
          </a:p>
          <a:p>
            <a:pPr marL="285750" indent="-285750">
              <a:buFont typeface="Arial" charset="0"/>
              <a:buChar char="•"/>
            </a:pPr>
            <a:r>
              <a:rPr lang="en-US" dirty="0"/>
              <a:t>If a large portion of the endometrial cavity will be removed in a patient desiring fertility</a:t>
            </a:r>
          </a:p>
          <a:p>
            <a:endParaRPr lang="en-US" dirty="0"/>
          </a:p>
          <a:p>
            <a:endParaRPr lang="tr-TR" dirty="0"/>
          </a:p>
        </p:txBody>
      </p:sp>
    </p:spTree>
    <p:extLst>
      <p:ext uri="{BB962C8B-B14F-4D97-AF65-F5344CB8AC3E}">
        <p14:creationId xmlns:p14="http://schemas.microsoft.com/office/powerpoint/2010/main" val="17697760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6000" b="1" dirty="0" smtClean="0">
                <a:solidFill>
                  <a:srgbClr val="FFC000"/>
                </a:solidFill>
              </a:rPr>
              <a:t>Retained products of conception</a:t>
            </a:r>
            <a:endParaRPr lang="en-GB" sz="6000" b="1" dirty="0">
              <a:solidFill>
                <a:srgbClr val="FFC000"/>
              </a:solidFill>
            </a:endParaRPr>
          </a:p>
          <a:p>
            <a:endParaRPr lang="tr-TR" dirty="0"/>
          </a:p>
        </p:txBody>
      </p:sp>
    </p:spTree>
    <p:extLst>
      <p:ext uri="{BB962C8B-B14F-4D97-AF65-F5344CB8AC3E}">
        <p14:creationId xmlns:p14="http://schemas.microsoft.com/office/powerpoint/2010/main" val="78710600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normAutofit fontScale="92500" lnSpcReduction="20000"/>
          </a:bodyPr>
          <a:lstStyle/>
          <a:p>
            <a:r>
              <a:rPr lang="tr-TR" dirty="0" err="1" smtClean="0"/>
              <a:t>Retained</a:t>
            </a:r>
            <a:r>
              <a:rPr lang="tr-TR" dirty="0" smtClean="0"/>
              <a:t> </a:t>
            </a:r>
            <a:r>
              <a:rPr lang="tr-TR" dirty="0" err="1" smtClean="0"/>
              <a:t>product</a:t>
            </a:r>
            <a:r>
              <a:rPr lang="tr-TR" dirty="0" smtClean="0"/>
              <a:t> of </a:t>
            </a:r>
            <a:r>
              <a:rPr lang="tr-TR" dirty="0" err="1" smtClean="0"/>
              <a:t>conception</a:t>
            </a:r>
            <a:r>
              <a:rPr lang="tr-TR" dirty="0" smtClean="0"/>
              <a:t>(RPOC)is </a:t>
            </a:r>
            <a:r>
              <a:rPr lang="tr-TR" dirty="0" err="1" smtClean="0"/>
              <a:t>defined</a:t>
            </a:r>
            <a:r>
              <a:rPr lang="tr-TR" dirty="0" smtClean="0"/>
              <a:t> </a:t>
            </a:r>
            <a:r>
              <a:rPr lang="tr-TR" dirty="0" err="1" smtClean="0"/>
              <a:t>by</a:t>
            </a:r>
            <a:r>
              <a:rPr lang="tr-TR" dirty="0" smtClean="0"/>
              <a:t> </a:t>
            </a:r>
            <a:r>
              <a:rPr lang="tr-TR" dirty="0" err="1" smtClean="0"/>
              <a:t>abnormal</a:t>
            </a:r>
            <a:r>
              <a:rPr lang="tr-TR" dirty="0" smtClean="0"/>
              <a:t> </a:t>
            </a:r>
            <a:r>
              <a:rPr lang="tr-TR" dirty="0" err="1" smtClean="0"/>
              <a:t>trophoblastic</a:t>
            </a:r>
            <a:r>
              <a:rPr lang="tr-TR" dirty="0" smtClean="0"/>
              <a:t> </a:t>
            </a:r>
            <a:r>
              <a:rPr lang="tr-TR" dirty="0" err="1" smtClean="0"/>
              <a:t>persistence</a:t>
            </a:r>
            <a:r>
              <a:rPr lang="tr-TR" dirty="0" smtClean="0"/>
              <a:t> </a:t>
            </a:r>
            <a:r>
              <a:rPr lang="tr-TR" dirty="0" err="1" smtClean="0"/>
              <a:t>or</a:t>
            </a:r>
            <a:r>
              <a:rPr lang="tr-TR" dirty="0" smtClean="0"/>
              <a:t> </a:t>
            </a:r>
            <a:r>
              <a:rPr lang="tr-TR" dirty="0" err="1" smtClean="0"/>
              <a:t>retained</a:t>
            </a:r>
            <a:r>
              <a:rPr lang="tr-TR" dirty="0" smtClean="0"/>
              <a:t> </a:t>
            </a:r>
            <a:r>
              <a:rPr lang="tr-TR" dirty="0" err="1" smtClean="0"/>
              <a:t>placenta</a:t>
            </a:r>
            <a:r>
              <a:rPr lang="tr-TR" dirty="0" smtClean="0"/>
              <a:t> inside </a:t>
            </a:r>
            <a:r>
              <a:rPr lang="tr-TR" dirty="0" err="1" smtClean="0"/>
              <a:t>the</a:t>
            </a:r>
            <a:r>
              <a:rPr lang="tr-TR" dirty="0" smtClean="0"/>
              <a:t> </a:t>
            </a:r>
            <a:r>
              <a:rPr lang="tr-TR" dirty="0" err="1" smtClean="0"/>
              <a:t>uterine</a:t>
            </a:r>
            <a:r>
              <a:rPr lang="tr-TR" dirty="0" smtClean="0"/>
              <a:t>  </a:t>
            </a:r>
            <a:r>
              <a:rPr lang="tr-TR" dirty="0" err="1" smtClean="0"/>
              <a:t>cavity</a:t>
            </a:r>
            <a:r>
              <a:rPr lang="tr-TR" dirty="0" smtClean="0"/>
              <a:t> </a:t>
            </a:r>
            <a:r>
              <a:rPr lang="tr-TR" dirty="0" err="1" smtClean="0"/>
              <a:t>after</a:t>
            </a:r>
            <a:r>
              <a:rPr lang="tr-TR" dirty="0" smtClean="0"/>
              <a:t> post </a:t>
            </a:r>
            <a:r>
              <a:rPr lang="tr-TR" dirty="0" err="1" smtClean="0"/>
              <a:t>partum</a:t>
            </a:r>
            <a:r>
              <a:rPr lang="tr-TR" dirty="0" smtClean="0"/>
              <a:t> </a:t>
            </a:r>
            <a:r>
              <a:rPr lang="tr-TR" dirty="0" err="1" smtClean="0"/>
              <a:t>or</a:t>
            </a:r>
            <a:r>
              <a:rPr lang="tr-TR" dirty="0" smtClean="0"/>
              <a:t> post </a:t>
            </a:r>
            <a:r>
              <a:rPr lang="tr-TR" dirty="0" err="1" smtClean="0"/>
              <a:t>abortum</a:t>
            </a:r>
            <a:endParaRPr lang="tr-TR" dirty="0" smtClean="0"/>
          </a:p>
          <a:p>
            <a:endParaRPr lang="tr-TR" dirty="0" smtClean="0"/>
          </a:p>
          <a:p>
            <a:r>
              <a:rPr lang="tr-TR" dirty="0" smtClean="0"/>
              <a:t>Retained products of conception are estimated to </a:t>
            </a:r>
            <a:r>
              <a:rPr lang="tr-TR" dirty="0" smtClean="0"/>
              <a:t>complicate</a:t>
            </a:r>
            <a:r>
              <a:rPr lang="tr-TR" dirty="0" smtClean="0"/>
              <a:t> </a:t>
            </a:r>
            <a:r>
              <a:rPr lang="tr-TR" dirty="0" smtClean="0"/>
              <a:t> </a:t>
            </a:r>
            <a:r>
              <a:rPr lang="tr-TR" dirty="0" smtClean="0"/>
              <a:t>%1 term pregnancies</a:t>
            </a:r>
          </a:p>
          <a:p>
            <a:endParaRPr lang="tr-TR" dirty="0" smtClean="0"/>
          </a:p>
          <a:p>
            <a:r>
              <a:rPr lang="tr-TR" dirty="0" err="1" smtClean="0"/>
              <a:t>More</a:t>
            </a:r>
            <a:r>
              <a:rPr lang="tr-TR" dirty="0" smtClean="0"/>
              <a:t> </a:t>
            </a:r>
            <a:r>
              <a:rPr lang="tr-TR" dirty="0" err="1" smtClean="0"/>
              <a:t>common</a:t>
            </a:r>
            <a:r>
              <a:rPr lang="tr-TR" dirty="0" smtClean="0"/>
              <a:t> </a:t>
            </a:r>
            <a:r>
              <a:rPr lang="tr-TR" dirty="0" err="1" smtClean="0"/>
              <a:t>after</a:t>
            </a:r>
            <a:r>
              <a:rPr lang="tr-TR" dirty="0" smtClean="0"/>
              <a:t> </a:t>
            </a:r>
            <a:r>
              <a:rPr lang="tr-TR" dirty="0" err="1" smtClean="0"/>
              <a:t>miscarriage</a:t>
            </a:r>
            <a:r>
              <a:rPr lang="tr-TR" dirty="0" smtClean="0"/>
              <a:t> </a:t>
            </a:r>
            <a:r>
              <a:rPr lang="tr-TR" dirty="0" err="1" smtClean="0"/>
              <a:t>or</a:t>
            </a:r>
            <a:r>
              <a:rPr lang="tr-TR" dirty="0" smtClean="0"/>
              <a:t> </a:t>
            </a:r>
            <a:r>
              <a:rPr lang="tr-TR" dirty="0" err="1" smtClean="0"/>
              <a:t>termination</a:t>
            </a:r>
            <a:r>
              <a:rPr lang="tr-TR" dirty="0" smtClean="0"/>
              <a:t> of </a:t>
            </a:r>
            <a:r>
              <a:rPr lang="tr-TR" dirty="0" err="1" smtClean="0"/>
              <a:t>pregnancies</a:t>
            </a:r>
            <a:endParaRPr lang="tr-TR" dirty="0"/>
          </a:p>
        </p:txBody>
      </p:sp>
    </p:spTree>
    <p:extLst>
      <p:ext uri="{BB962C8B-B14F-4D97-AF65-F5344CB8AC3E}">
        <p14:creationId xmlns:p14="http://schemas.microsoft.com/office/powerpoint/2010/main" val="112060684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052736"/>
            <a:ext cx="6768752" cy="4647426"/>
          </a:xfrm>
          <a:prstGeom prst="rect">
            <a:avLst/>
          </a:prstGeom>
          <a:noFill/>
        </p:spPr>
        <p:txBody>
          <a:bodyPr wrap="square" rtlCol="0">
            <a:spAutoFit/>
          </a:bodyPr>
          <a:lstStyle/>
          <a:p>
            <a:endParaRPr lang="en-US" sz="2800" dirty="0"/>
          </a:p>
          <a:p>
            <a:pPr marL="285750" indent="-285750">
              <a:buFont typeface="Arial" charset="0"/>
              <a:buChar char="•"/>
            </a:pPr>
            <a:r>
              <a:rPr lang="en-US" sz="2800" dirty="0" smtClean="0"/>
              <a:t>Transvaginal sonography / </a:t>
            </a:r>
            <a:r>
              <a:rPr lang="en-US" sz="2800" dirty="0" err="1" smtClean="0"/>
              <a:t>Hysterosonogram</a:t>
            </a:r>
            <a:r>
              <a:rPr lang="en-US" sz="2800" dirty="0" smtClean="0"/>
              <a:t> / </a:t>
            </a:r>
            <a:r>
              <a:rPr lang="en-US" sz="2800" dirty="0" err="1" smtClean="0"/>
              <a:t>Hysterosalpingogram</a:t>
            </a:r>
            <a:r>
              <a:rPr lang="en-US" sz="2800" dirty="0" smtClean="0"/>
              <a:t> abnormal findings</a:t>
            </a:r>
          </a:p>
          <a:p>
            <a:pPr marL="285750" indent="-285750">
              <a:buFont typeface="Arial" charset="0"/>
              <a:buChar char="•"/>
            </a:pPr>
            <a:endParaRPr lang="en-US" sz="2800" dirty="0"/>
          </a:p>
          <a:p>
            <a:pPr marL="285750" indent="-285750">
              <a:buFont typeface="Arial" charset="0"/>
              <a:buChar char="•"/>
            </a:pPr>
            <a:r>
              <a:rPr lang="en-US" sz="2800" dirty="0" smtClean="0"/>
              <a:t>Irregular vaginal bleeding</a:t>
            </a:r>
          </a:p>
          <a:p>
            <a:pPr marL="285750" indent="-285750">
              <a:buFont typeface="Arial" charset="0"/>
              <a:buChar char="•"/>
            </a:pPr>
            <a:endParaRPr lang="en-US" sz="2800" dirty="0"/>
          </a:p>
          <a:p>
            <a:pPr marL="285750" indent="-285750">
              <a:buFont typeface="Arial" charset="0"/>
              <a:buChar char="•"/>
            </a:pPr>
            <a:r>
              <a:rPr lang="en-US" sz="2800" dirty="0" smtClean="0"/>
              <a:t>Inflammatory complications may cause </a:t>
            </a:r>
            <a:r>
              <a:rPr lang="en-US" sz="3600" b="1" dirty="0" smtClean="0">
                <a:solidFill>
                  <a:srgbClr val="FFC000"/>
                </a:solidFill>
              </a:rPr>
              <a:t>intrauterine adhesions and infertility</a:t>
            </a:r>
            <a:endParaRPr lang="en-US" sz="3600" b="1" dirty="0">
              <a:solidFill>
                <a:srgbClr val="FFC000"/>
              </a:solidFill>
            </a:endParaRPr>
          </a:p>
        </p:txBody>
      </p:sp>
      <p:sp>
        <p:nvSpPr>
          <p:cNvPr id="3" name="TextBox 2"/>
          <p:cNvSpPr txBox="1"/>
          <p:nvPr/>
        </p:nvSpPr>
        <p:spPr>
          <a:xfrm>
            <a:off x="2267744" y="91292"/>
            <a:ext cx="3897629" cy="830997"/>
          </a:xfrm>
          <a:prstGeom prst="rect">
            <a:avLst/>
          </a:prstGeom>
          <a:noFill/>
        </p:spPr>
        <p:txBody>
          <a:bodyPr wrap="square" rtlCol="0">
            <a:spAutoFit/>
          </a:bodyPr>
          <a:lstStyle/>
          <a:p>
            <a:pPr algn="ctr"/>
            <a:r>
              <a:rPr lang="en-US" sz="2400" dirty="0" smtClean="0">
                <a:solidFill>
                  <a:srgbClr val="FFFF00"/>
                </a:solidFill>
              </a:rPr>
              <a:t>RETAINED PRODUCTS OF CONCEPTION</a:t>
            </a:r>
            <a:endParaRPr lang="en-US" sz="2400" dirty="0">
              <a:solidFill>
                <a:srgbClr val="FFFF00"/>
              </a:solidFill>
            </a:endParaRPr>
          </a:p>
        </p:txBody>
      </p:sp>
    </p:spTree>
    <p:extLst>
      <p:ext uri="{BB962C8B-B14F-4D97-AF65-F5344CB8AC3E}">
        <p14:creationId xmlns:p14="http://schemas.microsoft.com/office/powerpoint/2010/main" val="304208786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05102" y="476672"/>
            <a:ext cx="7004063" cy="5262979"/>
          </a:xfrm>
          <a:prstGeom prst="rect">
            <a:avLst/>
          </a:prstGeom>
          <a:noFill/>
        </p:spPr>
        <p:txBody>
          <a:bodyPr wrap="square" rtlCol="0">
            <a:spAutoFit/>
          </a:bodyPr>
          <a:lstStyle/>
          <a:p>
            <a:r>
              <a:rPr lang="en-US" sz="2400" dirty="0" smtClean="0">
                <a:solidFill>
                  <a:srgbClr val="FFFF00"/>
                </a:solidFill>
              </a:rPr>
              <a:t>Operative Hysteroscopy in Woman with Retained Products of Conception</a:t>
            </a:r>
          </a:p>
          <a:p>
            <a:endParaRPr lang="en-US" sz="2400" dirty="0"/>
          </a:p>
          <a:p>
            <a:pPr marL="285750" indent="-285750">
              <a:buFont typeface="Arial" charset="0"/>
              <a:buChar char="•"/>
            </a:pPr>
            <a:r>
              <a:rPr lang="en-US" sz="2400" dirty="0" smtClean="0"/>
              <a:t>Same principles as </a:t>
            </a:r>
            <a:r>
              <a:rPr lang="en-US" sz="2400" dirty="0" err="1" smtClean="0"/>
              <a:t>hysteroscopic</a:t>
            </a:r>
            <a:r>
              <a:rPr lang="en-US" sz="2400" dirty="0" smtClean="0"/>
              <a:t> resection of </a:t>
            </a:r>
            <a:r>
              <a:rPr lang="en-US" sz="2400" dirty="0" err="1" smtClean="0"/>
              <a:t>myomas</a:t>
            </a:r>
            <a:r>
              <a:rPr lang="en-US" sz="2400" dirty="0" smtClean="0"/>
              <a:t>/ polyps</a:t>
            </a:r>
          </a:p>
          <a:p>
            <a:pPr marL="285750" indent="-285750">
              <a:buFont typeface="Arial" charset="0"/>
              <a:buChar char="•"/>
            </a:pPr>
            <a:endParaRPr lang="en-US" sz="2400" dirty="0"/>
          </a:p>
          <a:p>
            <a:pPr marL="285750" indent="-285750">
              <a:buFont typeface="Arial" charset="0"/>
              <a:buChar char="•"/>
            </a:pPr>
            <a:r>
              <a:rPr lang="en-US" sz="2400" dirty="0" smtClean="0"/>
              <a:t>Often products of conception are necrotic and </a:t>
            </a:r>
            <a:r>
              <a:rPr lang="tr-TR" sz="2400" dirty="0" smtClean="0"/>
              <a:t>fiable</a:t>
            </a:r>
            <a:endParaRPr lang="tr-TR" sz="2400" dirty="0" smtClean="0"/>
          </a:p>
          <a:p>
            <a:pPr marL="285750" indent="-285750">
              <a:buFont typeface="Arial" charset="0"/>
              <a:buChar char="•"/>
            </a:pPr>
            <a:endParaRPr lang="tr-TR" sz="2400" dirty="0">
              <a:solidFill>
                <a:srgbClr val="C00000"/>
              </a:solidFill>
            </a:endParaRPr>
          </a:p>
          <a:p>
            <a:pPr marL="285750" indent="-285750">
              <a:buFont typeface="Arial" charset="0"/>
              <a:buChar char="•"/>
            </a:pPr>
            <a:r>
              <a:rPr lang="tr-TR" sz="2400" dirty="0" smtClean="0"/>
              <a:t>May be </a:t>
            </a:r>
            <a:r>
              <a:rPr lang="tr-TR" sz="2400" dirty="0" err="1" smtClean="0"/>
              <a:t>able</a:t>
            </a:r>
            <a:r>
              <a:rPr lang="tr-TR" sz="2400" dirty="0" smtClean="0"/>
              <a:t> </a:t>
            </a:r>
            <a:r>
              <a:rPr lang="tr-TR" sz="2400" dirty="0" err="1" smtClean="0"/>
              <a:t>to</a:t>
            </a:r>
            <a:r>
              <a:rPr lang="tr-TR" sz="2400" dirty="0" smtClean="0"/>
              <a:t> </a:t>
            </a:r>
            <a:r>
              <a:rPr lang="tr-TR" sz="2400" dirty="0" err="1" smtClean="0"/>
              <a:t>use</a:t>
            </a:r>
            <a:r>
              <a:rPr lang="tr-TR" sz="2400" dirty="0" smtClean="0"/>
              <a:t> </a:t>
            </a:r>
            <a:r>
              <a:rPr lang="tr-TR" sz="2400" dirty="0" err="1" smtClean="0"/>
              <a:t>the</a:t>
            </a:r>
            <a:r>
              <a:rPr lang="tr-TR" sz="2400" dirty="0" smtClean="0"/>
              <a:t> </a:t>
            </a:r>
            <a:r>
              <a:rPr lang="tr-TR" sz="2400" dirty="0" err="1" smtClean="0"/>
              <a:t>wire</a:t>
            </a:r>
            <a:r>
              <a:rPr lang="tr-TR" sz="2400" dirty="0" smtClean="0"/>
              <a:t> </a:t>
            </a:r>
            <a:r>
              <a:rPr lang="tr-TR" sz="2400" dirty="0" err="1" smtClean="0"/>
              <a:t>loop</a:t>
            </a:r>
            <a:r>
              <a:rPr lang="tr-TR" sz="2400" dirty="0" smtClean="0"/>
              <a:t>, </a:t>
            </a:r>
            <a:r>
              <a:rPr lang="tr-TR" sz="2400" dirty="0" err="1" smtClean="0"/>
              <a:t>without</a:t>
            </a:r>
            <a:r>
              <a:rPr lang="tr-TR" sz="2400" dirty="0" smtClean="0"/>
              <a:t> </a:t>
            </a:r>
            <a:r>
              <a:rPr lang="tr-TR" sz="2400" dirty="0" err="1" smtClean="0"/>
              <a:t>electricity</a:t>
            </a:r>
            <a:r>
              <a:rPr lang="tr-TR" sz="2400" dirty="0" smtClean="0"/>
              <a:t> </a:t>
            </a:r>
            <a:r>
              <a:rPr lang="tr-TR" sz="2400" dirty="0" err="1" smtClean="0"/>
              <a:t>to</a:t>
            </a:r>
            <a:r>
              <a:rPr lang="tr-TR" sz="2400" dirty="0" smtClean="0"/>
              <a:t> </a:t>
            </a:r>
            <a:r>
              <a:rPr lang="tr-TR" sz="2400" dirty="0" err="1" smtClean="0"/>
              <a:t>manually</a:t>
            </a:r>
            <a:r>
              <a:rPr lang="tr-TR" sz="2400" dirty="0" smtClean="0"/>
              <a:t> </a:t>
            </a:r>
            <a:r>
              <a:rPr lang="tr-TR" sz="2400" dirty="0" err="1" smtClean="0"/>
              <a:t>scrap</a:t>
            </a:r>
            <a:r>
              <a:rPr lang="tr-TR" sz="2400" dirty="0" smtClean="0"/>
              <a:t> </a:t>
            </a:r>
            <a:r>
              <a:rPr lang="tr-TR" sz="2400" dirty="0" err="1" smtClean="0"/>
              <a:t>off</a:t>
            </a:r>
            <a:r>
              <a:rPr lang="tr-TR" sz="2400" dirty="0" smtClean="0"/>
              <a:t> </a:t>
            </a:r>
            <a:r>
              <a:rPr lang="tr-TR" sz="2400" dirty="0" err="1" smtClean="0"/>
              <a:t>retained</a:t>
            </a:r>
            <a:r>
              <a:rPr lang="tr-TR" sz="2400" dirty="0" smtClean="0"/>
              <a:t> </a:t>
            </a:r>
            <a:r>
              <a:rPr lang="tr-TR" sz="2400" dirty="0" err="1" smtClean="0"/>
              <a:t>products</a:t>
            </a:r>
            <a:r>
              <a:rPr lang="tr-TR" sz="2400" dirty="0" smtClean="0"/>
              <a:t> of </a:t>
            </a:r>
            <a:r>
              <a:rPr lang="tr-TR" sz="2400" dirty="0" err="1" smtClean="0"/>
              <a:t>conception</a:t>
            </a:r>
            <a:endParaRPr lang="tr-TR" sz="2400" dirty="0" smtClean="0"/>
          </a:p>
          <a:p>
            <a:pPr marL="285750" indent="-285750">
              <a:buFont typeface="Arial" charset="0"/>
              <a:buChar char="•"/>
            </a:pPr>
            <a:endParaRPr lang="tr-TR" sz="2400" dirty="0"/>
          </a:p>
          <a:p>
            <a:pPr marL="285750" indent="-285750">
              <a:buFont typeface="Arial" charset="0"/>
              <a:buChar char="•"/>
            </a:pPr>
            <a:r>
              <a:rPr lang="tr-TR" sz="2400" dirty="0" err="1" smtClean="0"/>
              <a:t>Excellent</a:t>
            </a:r>
            <a:r>
              <a:rPr lang="tr-TR" sz="2400" dirty="0" smtClean="0"/>
              <a:t> </a:t>
            </a:r>
            <a:r>
              <a:rPr lang="tr-TR" sz="2400" dirty="0" err="1" smtClean="0"/>
              <a:t>direct</a:t>
            </a:r>
            <a:r>
              <a:rPr lang="tr-TR" sz="2400" dirty="0" smtClean="0"/>
              <a:t> </a:t>
            </a:r>
            <a:r>
              <a:rPr lang="tr-TR" sz="2400" dirty="0" err="1" smtClean="0"/>
              <a:t>visualization</a:t>
            </a:r>
            <a:r>
              <a:rPr lang="tr-TR" sz="2400" dirty="0" smtClean="0"/>
              <a:t> </a:t>
            </a:r>
            <a:r>
              <a:rPr lang="tr-TR" sz="2400" dirty="0" err="1" smtClean="0"/>
              <a:t>with</a:t>
            </a:r>
            <a:r>
              <a:rPr lang="tr-TR" sz="2400" dirty="0" smtClean="0"/>
              <a:t> </a:t>
            </a:r>
            <a:r>
              <a:rPr lang="tr-TR" sz="2400" dirty="0" err="1" smtClean="0"/>
              <a:t>this</a:t>
            </a:r>
            <a:r>
              <a:rPr lang="tr-TR" sz="2400" dirty="0" smtClean="0"/>
              <a:t> </a:t>
            </a:r>
            <a:r>
              <a:rPr lang="tr-TR" sz="2400" dirty="0" err="1" smtClean="0"/>
              <a:t>technique</a:t>
            </a:r>
            <a:r>
              <a:rPr lang="tr-TR" sz="2400" dirty="0" smtClean="0"/>
              <a:t> </a:t>
            </a:r>
            <a:r>
              <a:rPr lang="tr-TR" sz="2400" dirty="0" err="1" smtClean="0"/>
              <a:t>and</a:t>
            </a:r>
            <a:r>
              <a:rPr lang="tr-TR" sz="2400" dirty="0" smtClean="0"/>
              <a:t> can </a:t>
            </a:r>
            <a:r>
              <a:rPr lang="tr-TR" sz="2400" dirty="0" err="1" smtClean="0"/>
              <a:t>determine</a:t>
            </a:r>
            <a:r>
              <a:rPr lang="tr-TR" sz="2400" dirty="0" smtClean="0"/>
              <a:t> </a:t>
            </a:r>
            <a:r>
              <a:rPr lang="tr-TR" sz="2400" dirty="0" err="1" smtClean="0"/>
              <a:t>that</a:t>
            </a:r>
            <a:r>
              <a:rPr lang="tr-TR" sz="2400" dirty="0" smtClean="0"/>
              <a:t> </a:t>
            </a:r>
            <a:r>
              <a:rPr lang="tr-TR" sz="2400" dirty="0" err="1" smtClean="0"/>
              <a:t>complete</a:t>
            </a:r>
            <a:r>
              <a:rPr lang="tr-TR" sz="2400" dirty="0" smtClean="0"/>
              <a:t> </a:t>
            </a:r>
            <a:r>
              <a:rPr lang="tr-TR" sz="2400" dirty="0" err="1" smtClean="0"/>
              <a:t>removal</a:t>
            </a:r>
            <a:r>
              <a:rPr lang="tr-TR" sz="2400" dirty="0" smtClean="0"/>
              <a:t> has </a:t>
            </a:r>
            <a:r>
              <a:rPr lang="tr-TR" sz="2400" dirty="0" err="1" smtClean="0"/>
              <a:t>occured</a:t>
            </a:r>
            <a:endParaRPr lang="en-US" sz="2400" dirty="0"/>
          </a:p>
        </p:txBody>
      </p:sp>
    </p:spTree>
    <p:extLst>
      <p:ext uri="{BB962C8B-B14F-4D97-AF65-F5344CB8AC3E}">
        <p14:creationId xmlns:p14="http://schemas.microsoft.com/office/powerpoint/2010/main" val="213969348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19288"/>
            <a:ext cx="9144000" cy="3957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7186" y="692696"/>
            <a:ext cx="3086100"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88520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a:solidFill>
                  <a:srgbClr val="FFFF00"/>
                </a:solidFill>
              </a:rPr>
              <a:t>Hysteroscopic surgery with good evidence</a:t>
            </a:r>
          </a:p>
        </p:txBody>
      </p:sp>
      <p:sp>
        <p:nvSpPr>
          <p:cNvPr id="3" name="Content Placeholder 2"/>
          <p:cNvSpPr>
            <a:spLocks noGrp="1"/>
          </p:cNvSpPr>
          <p:nvPr>
            <p:ph idx="1"/>
          </p:nvPr>
        </p:nvSpPr>
        <p:spPr/>
        <p:txBody>
          <a:bodyPr/>
          <a:lstStyle/>
          <a:p>
            <a:r>
              <a:rPr lang="tr-TR" dirty="0" smtClean="0"/>
              <a:t>Submucousal myoma</a:t>
            </a:r>
          </a:p>
          <a:p>
            <a:r>
              <a:rPr lang="tr-TR" dirty="0" smtClean="0"/>
              <a:t>İntra uterine adhesions</a:t>
            </a:r>
          </a:p>
          <a:p>
            <a:r>
              <a:rPr lang="tr-TR" dirty="0" smtClean="0"/>
              <a:t>Uterine septum</a:t>
            </a:r>
          </a:p>
          <a:p>
            <a:r>
              <a:rPr lang="tr-TR" dirty="0" smtClean="0"/>
              <a:t>Removal of foreign body (products of conceptions)</a:t>
            </a:r>
          </a:p>
          <a:p>
            <a:endParaRPr lang="tr-TR" dirty="0"/>
          </a:p>
        </p:txBody>
      </p:sp>
    </p:spTree>
    <p:extLst>
      <p:ext uri="{BB962C8B-B14F-4D97-AF65-F5344CB8AC3E}">
        <p14:creationId xmlns:p14="http://schemas.microsoft.com/office/powerpoint/2010/main" val="9801479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solidFill>
                  <a:srgbClr val="FFFF00"/>
                </a:solidFill>
              </a:rPr>
              <a:t>Hysteroscopy </a:t>
            </a:r>
            <a:br>
              <a:rPr lang="tr-TR" dirty="0" smtClean="0">
                <a:solidFill>
                  <a:srgbClr val="FFFF00"/>
                </a:solidFill>
              </a:rPr>
            </a:br>
            <a:r>
              <a:rPr lang="tr-TR" dirty="0" smtClean="0">
                <a:solidFill>
                  <a:srgbClr val="FFFF00"/>
                </a:solidFill>
              </a:rPr>
              <a:t>Controversial Indications</a:t>
            </a:r>
            <a:endParaRPr lang="en-GB" dirty="0">
              <a:solidFill>
                <a:srgbClr val="FFFF00"/>
              </a:solidFill>
            </a:endParaRPr>
          </a:p>
        </p:txBody>
      </p:sp>
      <p:sp>
        <p:nvSpPr>
          <p:cNvPr id="3" name="İçerik Yer Tutucusu 2"/>
          <p:cNvSpPr>
            <a:spLocks noGrp="1"/>
          </p:cNvSpPr>
          <p:nvPr>
            <p:ph idx="1"/>
          </p:nvPr>
        </p:nvSpPr>
        <p:spPr/>
        <p:txBody>
          <a:bodyPr>
            <a:normAutofit fontScale="92500" lnSpcReduction="10000"/>
          </a:bodyPr>
          <a:lstStyle/>
          <a:p>
            <a:r>
              <a:rPr lang="tr-TR" b="1" dirty="0" smtClean="0"/>
              <a:t>Dysmorphic  Uterus</a:t>
            </a:r>
          </a:p>
          <a:p>
            <a:pPr lvl="1"/>
            <a:r>
              <a:rPr lang="tr-TR" b="1" dirty="0" smtClean="0"/>
              <a:t>Arcuate Uterus,T-Shaped</a:t>
            </a:r>
            <a:endParaRPr lang="en-GB" dirty="0"/>
          </a:p>
          <a:p>
            <a:r>
              <a:rPr lang="tr-TR" b="1" dirty="0" smtClean="0"/>
              <a:t>Screening </a:t>
            </a:r>
            <a:r>
              <a:rPr lang="tr-TR" b="1" dirty="0"/>
              <a:t>hysteroscopy </a:t>
            </a:r>
            <a:endParaRPr lang="tr-TR" b="1" dirty="0" smtClean="0"/>
          </a:p>
          <a:p>
            <a:pPr lvl="1"/>
            <a:r>
              <a:rPr lang="tr-TR" b="1" dirty="0"/>
              <a:t>Unexplained infertility</a:t>
            </a:r>
          </a:p>
          <a:p>
            <a:pPr lvl="1"/>
            <a:r>
              <a:rPr lang="tr-TR" b="1" dirty="0" smtClean="0"/>
              <a:t>Before IVF</a:t>
            </a:r>
          </a:p>
          <a:p>
            <a:pPr lvl="1"/>
            <a:r>
              <a:rPr lang="tr-TR" b="1" dirty="0"/>
              <a:t>Recurrent Implantation Failure</a:t>
            </a:r>
          </a:p>
          <a:p>
            <a:r>
              <a:rPr lang="tr-TR" dirty="0"/>
              <a:t> </a:t>
            </a:r>
            <a:r>
              <a:rPr lang="tr-TR" b="1" dirty="0"/>
              <a:t>Endometrial </a:t>
            </a:r>
            <a:r>
              <a:rPr lang="tr-TR" b="1" dirty="0" smtClean="0"/>
              <a:t>polyp</a:t>
            </a:r>
          </a:p>
          <a:p>
            <a:r>
              <a:rPr lang="tr-TR" b="1" dirty="0" smtClean="0"/>
              <a:t>Removal of adenomyotic lesions</a:t>
            </a:r>
          </a:p>
          <a:p>
            <a:r>
              <a:rPr lang="tr-TR" b="1" dirty="0" smtClean="0"/>
              <a:t>Isthmocele</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8035743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157380</TotalTime>
  <Words>6778</Words>
  <Application>Microsoft Office PowerPoint</Application>
  <PresentationFormat>On-screen Show (4:3)</PresentationFormat>
  <Paragraphs>622</Paragraphs>
  <Slides>78</Slides>
  <Notes>29</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Ofis Teması</vt:lpstr>
      <vt:lpstr>Histeroskopi de Doğru Endikasyon (Fertilite)  ?  </vt:lpstr>
      <vt:lpstr>PowerPoint Presentation</vt:lpstr>
      <vt:lpstr>Fertility Enhancing Hysteroscopy  </vt:lpstr>
      <vt:lpstr>Fertility Decreasing Hysteroscopy</vt:lpstr>
      <vt:lpstr>Hysteroscopy DRAWBACKS</vt:lpstr>
      <vt:lpstr>PowerPoint Presentation</vt:lpstr>
      <vt:lpstr>PowerPoint Presentation</vt:lpstr>
      <vt:lpstr>Hysteroscopic surgery with good evidence</vt:lpstr>
      <vt:lpstr>Hysteroscopy  Controversial Indications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Incidence</vt:lpstr>
      <vt:lpstr>PowerPoint Presentation</vt:lpstr>
      <vt:lpstr>PowerPoint Presentation</vt:lpstr>
      <vt:lpstr>My Approach</vt:lpstr>
      <vt:lpstr>PowerPoint Presentation</vt:lpstr>
      <vt:lpstr>PowerPoint Presentation</vt:lpstr>
      <vt:lpstr>PowerPoint Presentation</vt:lpstr>
      <vt:lpstr>PowerPoint Presentation</vt:lpstr>
      <vt:lpstr>PowerPoint Presentation</vt:lpstr>
      <vt:lpstr>My Approach</vt:lpstr>
      <vt:lpstr>PowerPoint Presentation</vt:lpstr>
      <vt:lpstr>PowerPoint Presentation</vt:lpstr>
      <vt:lpstr>PowerPoint Presentation</vt:lpstr>
      <vt:lpstr>PowerPoint Presentation</vt:lpstr>
      <vt:lpstr>PowerPoint Presentation</vt:lpstr>
      <vt:lpstr>My Approach</vt:lpstr>
      <vt:lpstr>My Approach</vt:lpstr>
      <vt:lpstr>PowerPoint Presentation</vt:lpstr>
      <vt:lpstr>PowerPoint Presentation</vt:lpstr>
      <vt:lpstr>Hysteroscopic polypectomy and fertility </vt:lpstr>
      <vt:lpstr>PowerPoint Presentation</vt:lpstr>
      <vt:lpstr>PowerPoint Presentation</vt:lpstr>
      <vt:lpstr>PowerPoint Presentation</vt:lpstr>
      <vt:lpstr>PowerPoint Presentation</vt:lpstr>
      <vt:lpstr>My Approach </vt:lpstr>
      <vt:lpstr>PowerPoint Presentation</vt:lpstr>
      <vt:lpstr>H\S ve Adenomyozis</vt:lpstr>
      <vt:lpstr>PowerPoint Presentation</vt:lpstr>
      <vt:lpstr>PowerPoint Presentation</vt:lpstr>
      <vt:lpstr>PowerPoint Presentation</vt:lpstr>
      <vt:lpstr>Isthmocele / Previous Cesarean Scar Defect/ Deficient Cesarean Scar/ Uterine Niche</vt:lpstr>
      <vt:lpstr>ISTHMOCELE</vt:lpstr>
      <vt:lpstr>Hysteroscopic management</vt:lpstr>
      <vt:lpstr>PowerPoint Presentation</vt:lpstr>
      <vt:lpstr>Septate Uterus</vt:lpstr>
      <vt:lpstr>PowerPoint Presentation</vt:lpstr>
      <vt:lpstr>PowerPoint Presentation</vt:lpstr>
      <vt:lpstr>PowerPoint Presentation</vt:lpstr>
      <vt:lpstr>PowerPoint Presentation</vt:lpstr>
      <vt:lpstr>PowerPoint Presentation</vt:lpstr>
      <vt:lpstr>PowerPoint Presentation</vt:lpstr>
      <vt:lpstr>Complete Septate Uterus  Should cervical septum be resected?</vt:lpstr>
      <vt:lpstr>Postoperative Management</vt:lpstr>
      <vt:lpstr>PowerPoint Presentation</vt:lpstr>
      <vt:lpstr>PowerPoint Presentation</vt:lpstr>
      <vt:lpstr>Conclusion</vt:lpstr>
      <vt:lpstr>PowerPoint Presentation</vt:lpstr>
      <vt:lpstr>Uterin SİNEŞİ</vt:lpstr>
      <vt:lpstr>PowerPoint Presentation</vt:lpstr>
      <vt:lpstr>Intrauterine Synechiae : Complications</vt:lpstr>
      <vt:lpstr>PowerPoint Presentation</vt:lpstr>
      <vt:lpstr>PowerPoint Presentation</vt:lpstr>
      <vt:lpstr>PowerPoint Presentation</vt:lpstr>
      <vt:lpstr>PowerPoint Presentation</vt:lpstr>
      <vt:lpstr>PowerPoint Presentation</vt:lpstr>
      <vt:lpstr>PowerPoint Presentation</vt:lpstr>
      <vt:lpstr>Hysteroscopic Myomectomy Contraindications </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ve over rezervi</dc:title>
  <dc:creator>toshba</dc:creator>
  <cp:lastModifiedBy>engin</cp:lastModifiedBy>
  <cp:revision>1179</cp:revision>
  <dcterms:created xsi:type="dcterms:W3CDTF">2010-02-01T20:59:33Z</dcterms:created>
  <dcterms:modified xsi:type="dcterms:W3CDTF">2019-04-13T22:05:05Z</dcterms:modified>
</cp:coreProperties>
</file>