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9"/>
  </p:notesMasterIdLst>
  <p:sldIdLst>
    <p:sldId id="404" r:id="rId2"/>
    <p:sldId id="405" r:id="rId3"/>
    <p:sldId id="301" r:id="rId4"/>
    <p:sldId id="311" r:id="rId5"/>
    <p:sldId id="406" r:id="rId6"/>
    <p:sldId id="407" r:id="rId7"/>
    <p:sldId id="408" r:id="rId8"/>
    <p:sldId id="317" r:id="rId9"/>
    <p:sldId id="409" r:id="rId10"/>
    <p:sldId id="410" r:id="rId11"/>
    <p:sldId id="411" r:id="rId12"/>
    <p:sldId id="299" r:id="rId13"/>
    <p:sldId id="313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19" r:id="rId22"/>
    <p:sldId id="421" r:id="rId23"/>
    <p:sldId id="294" r:id="rId24"/>
    <p:sldId id="425" r:id="rId25"/>
    <p:sldId id="310" r:id="rId26"/>
    <p:sldId id="257" r:id="rId27"/>
    <p:sldId id="300" r:id="rId28"/>
    <p:sldId id="320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427" r:id="rId43"/>
    <p:sldId id="428" r:id="rId44"/>
    <p:sldId id="335" r:id="rId45"/>
    <p:sldId id="336" r:id="rId46"/>
    <p:sldId id="337" r:id="rId47"/>
    <p:sldId id="338" r:id="rId48"/>
    <p:sldId id="339" r:id="rId49"/>
    <p:sldId id="340" r:id="rId50"/>
    <p:sldId id="343" r:id="rId51"/>
    <p:sldId id="344" r:id="rId52"/>
    <p:sldId id="345" r:id="rId53"/>
    <p:sldId id="346" r:id="rId54"/>
    <p:sldId id="347" r:id="rId55"/>
    <p:sldId id="349" r:id="rId56"/>
    <p:sldId id="446" r:id="rId57"/>
    <p:sldId id="350" r:id="rId58"/>
    <p:sldId id="351" r:id="rId59"/>
    <p:sldId id="352" r:id="rId60"/>
    <p:sldId id="429" r:id="rId61"/>
    <p:sldId id="430" r:id="rId62"/>
    <p:sldId id="431" r:id="rId63"/>
    <p:sldId id="432" r:id="rId64"/>
    <p:sldId id="433" r:id="rId65"/>
    <p:sldId id="434" r:id="rId66"/>
    <p:sldId id="435" r:id="rId67"/>
    <p:sldId id="436" r:id="rId68"/>
    <p:sldId id="437" r:id="rId69"/>
    <p:sldId id="438" r:id="rId70"/>
    <p:sldId id="439" r:id="rId71"/>
    <p:sldId id="440" r:id="rId72"/>
    <p:sldId id="441" r:id="rId73"/>
    <p:sldId id="442" r:id="rId74"/>
    <p:sldId id="443" r:id="rId75"/>
    <p:sldId id="447" r:id="rId76"/>
    <p:sldId id="445" r:id="rId77"/>
    <p:sldId id="444" r:id="rId7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000066"/>
    <a:srgbClr val="99CC00"/>
    <a:srgbClr val="3399FF"/>
    <a:srgbClr val="969696"/>
    <a:srgbClr val="4D4D4D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7498" autoAdjust="0"/>
    <p:restoredTop sz="79450" autoAdjust="0"/>
  </p:normalViewPr>
  <p:slideViewPr>
    <p:cSldViewPr>
      <p:cViewPr varScale="1">
        <p:scale>
          <a:sx n="91" d="100"/>
          <a:sy n="91" d="100"/>
        </p:scale>
        <p:origin x="2816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AFA6663-5631-4531-A9DD-F3B1160F15F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890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1443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Prendeville</a:t>
            </a:r>
            <a:r>
              <a:rPr lang="tr-TR" dirty="0"/>
              <a:t> tarafından </a:t>
            </a:r>
            <a:r>
              <a:rPr lang="tr-TR" dirty="0" err="1"/>
              <a:t>lletz</a:t>
            </a:r>
            <a:r>
              <a:rPr lang="tr-TR" dirty="0"/>
              <a:t>  birleşik devletlerde ilk uygulandı. </a:t>
            </a:r>
          </a:p>
          <a:p>
            <a:r>
              <a:rPr lang="tr-TR" dirty="0" err="1"/>
              <a:t>Leep</a:t>
            </a:r>
            <a:r>
              <a:rPr lang="tr-TR" dirty="0"/>
              <a:t> kuzey </a:t>
            </a:r>
            <a:r>
              <a:rPr lang="tr-TR" dirty="0" err="1"/>
              <a:t>amerikada</a:t>
            </a:r>
            <a:r>
              <a:rPr lang="tr-TR" dirty="0"/>
              <a:t> erken 90 </a:t>
            </a:r>
            <a:r>
              <a:rPr lang="tr-TR" dirty="0" err="1"/>
              <a:t>lıyıllarda</a:t>
            </a:r>
            <a:r>
              <a:rPr lang="tr-TR" dirty="0"/>
              <a:t> kullanılmaya başlandı. 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0798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aseline="0" dirty="0"/>
          </a:p>
          <a:p>
            <a:r>
              <a:rPr lang="tr-TR" dirty="0" err="1"/>
              <a:t>Hemostaz</a:t>
            </a:r>
            <a:r>
              <a:rPr lang="tr-TR" dirty="0"/>
              <a:t> </a:t>
            </a:r>
            <a:r>
              <a:rPr lang="tr-TR" dirty="0" err="1"/>
              <a:t>sütürlerinin</a:t>
            </a:r>
            <a:r>
              <a:rPr lang="tr-TR" dirty="0"/>
              <a:t> </a:t>
            </a:r>
            <a:r>
              <a:rPr lang="tr-TR" dirty="0" err="1"/>
              <a:t>kanamayo</a:t>
            </a:r>
            <a:r>
              <a:rPr lang="tr-TR" dirty="0"/>
              <a:t> azalttığına dair kesin kanıt yok. 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4186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6465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Geçiş hızlı olursa yeterli doku çıkartılmaz, yavaş olursa termal hasar fazla olacaktır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5022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1212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Norveç çalı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6072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Kriyo</a:t>
            </a:r>
            <a:r>
              <a:rPr lang="tr-TR" dirty="0"/>
              <a:t> </a:t>
            </a:r>
            <a:r>
              <a:rPr lang="tr-TR" dirty="0" err="1"/>
              <a:t>va</a:t>
            </a:r>
            <a:r>
              <a:rPr lang="tr-TR" dirty="0"/>
              <a:t> </a:t>
            </a:r>
            <a:r>
              <a:rPr lang="tr-TR" dirty="0" err="1"/>
              <a:t>lzer</a:t>
            </a:r>
            <a:r>
              <a:rPr lang="tr-TR" dirty="0"/>
              <a:t> </a:t>
            </a:r>
            <a:r>
              <a:rPr lang="tr-TR" dirty="0" err="1"/>
              <a:t>abd</a:t>
            </a:r>
            <a:r>
              <a:rPr lang="tr-TR" dirty="0"/>
              <a:t> de yaygın kullanılıyor ama diğer ikisi nadir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51E6B2-CBEC-4811-B889-ECFAC8D68CC1}" type="slidenum">
              <a:rPr lang="tr-TR" smtClean="0"/>
              <a:pPr>
                <a:defRPr/>
              </a:pPr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757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8797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6088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6077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Cın2 tanısının </a:t>
            </a:r>
            <a:r>
              <a:rPr lang="tr-TR" dirty="0" err="1"/>
              <a:t>tekraralanabilirliği</a:t>
            </a:r>
            <a:r>
              <a:rPr lang="tr-TR" dirty="0"/>
              <a:t> düşük ve heterojen bir grup , cın1 de </a:t>
            </a:r>
            <a:r>
              <a:rPr lang="tr-TR" dirty="0" err="1"/>
              <a:t>olabailir</a:t>
            </a:r>
            <a:r>
              <a:rPr lang="tr-TR" dirty="0"/>
              <a:t> </a:t>
            </a:r>
            <a:r>
              <a:rPr lang="tr-TR" dirty="0" err="1"/>
              <a:t>cın</a:t>
            </a:r>
            <a:r>
              <a:rPr lang="tr-TR" dirty="0"/>
              <a:t> 3 te. P16 ya göre ayırt</a:t>
            </a:r>
            <a:r>
              <a:rPr lang="tr-TR" baseline="0" dirty="0"/>
              <a:t> ediliyor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6202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Retrospektif </a:t>
            </a:r>
            <a:r>
              <a:rPr lang="tr-TR" dirty="0" err="1"/>
              <a:t>kohortların</a:t>
            </a:r>
            <a:r>
              <a:rPr lang="tr-TR" dirty="0"/>
              <a:t> kıyaslaması 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6152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)  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6331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2706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Belki 2013 </a:t>
            </a:r>
            <a:r>
              <a:rPr lang="tr-TR" dirty="0" err="1"/>
              <a:t>cohranede</a:t>
            </a:r>
            <a:r>
              <a:rPr lang="tr-TR" dirty="0"/>
              <a:t> buna yeni slayt </a:t>
            </a:r>
            <a:r>
              <a:rPr lang="tr-TR" dirty="0" err="1"/>
              <a:t>bulrsun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9594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5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5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5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5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5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sp>
          <p:nvSpPr>
            <p:cNvPr id="25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5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Click to edit Master subtitle style</a:t>
            </a:r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25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2762182-7A0A-4BBE-AC38-D907840EC90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57CAE-F8A5-4BBB-B4D1-E5351362933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3BD26-371E-463C-9C1F-5ABE84C495E1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B13ABCE-2D6E-4D08-8CF3-59F5B338000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47A88-0FB3-4A41-B520-06C6ADC3545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3A846-C45B-4B64-9573-A31594E0D69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3A9A7-4CE1-4232-A393-F349F665A19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B0EA1-ADB1-42D7-B843-340BCBA203D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731F8-ECEF-4C9E-B3CC-66FDCBC4369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C1306-EC95-446E-890E-7D810010C32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5A295-58AD-4073-9DF6-147DEC6CDFE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66BC1-1BCC-4B2C-BF57-48F301EEA01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Click to edit Master title style</a:t>
            </a: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E34379-B643-488B-ACD8-A1F750A5E9C3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gif"/><Relationship Id="rId4" Type="http://schemas.openxmlformats.org/officeDocument/2006/relationships/hyperlink" Target="https://www.google.com.tr/url?sa=i&amp;rct=j&amp;q=&amp;esrc=s&amp;source=images&amp;cd=&amp;cad=rja&amp;uact=8&amp;ved=0ahUKEwiH5Ln2-dzPAhVE5xoKHbdsAeIQjRwIBw&amp;url=https://tr.wikipedia.org/wiki/%C4%B0stanbul_%C3%9Cniversitesi_%C4%B0stanbul_T%C4%B1p_Fak%C3%BCltesi&amp;psig=AFQjCNHEa4U6gI_R0XeQ3Wxe-MA3Uuyaog&amp;ust=147662580430850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cervical-intraepithelial-neoplasia-reproductive-effects-of-treatment/abstract/13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cervical-intraepithelial-neoplasia-ablative-therapies/abstract/9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cervical-intraepithelial-neoplasia-ablative-therapies/abstract/10" TargetMode="Externa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cervical-intraepithelial-neoplasia-ablative-therapies/abstract/11" TargetMode="Externa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cervical-intraepithelial-neoplasia-ablative-therapies/abstract/6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051017"/>
            <a:ext cx="8305800" cy="1470025"/>
          </a:xfrm>
        </p:spPr>
        <p:txBody>
          <a:bodyPr/>
          <a:lstStyle/>
          <a:p>
            <a:pPr algn="ctr"/>
            <a:r>
              <a:rPr lang="tr-TR" sz="3200" b="1" dirty="0" err="1">
                <a:solidFill>
                  <a:srgbClr val="FF0000"/>
                </a:solidFill>
              </a:rPr>
              <a:t>Servikal</a:t>
            </a:r>
            <a:r>
              <a:rPr lang="tr-TR" sz="3200" b="1" dirty="0">
                <a:solidFill>
                  <a:srgbClr val="FF0000"/>
                </a:solidFill>
              </a:rPr>
              <a:t> </a:t>
            </a:r>
            <a:r>
              <a:rPr lang="tr-TR" sz="3200" b="1" dirty="0" err="1">
                <a:solidFill>
                  <a:srgbClr val="FF0000"/>
                </a:solidFill>
              </a:rPr>
              <a:t>Preinvaziv</a:t>
            </a:r>
            <a:r>
              <a:rPr lang="tr-TR" sz="3200" b="1" dirty="0">
                <a:solidFill>
                  <a:srgbClr val="FF0000"/>
                </a:solidFill>
              </a:rPr>
              <a:t> Lezyonların Yönetimi: </a:t>
            </a:r>
            <a:r>
              <a:rPr lang="tr-TR" sz="3200" b="1" dirty="0" err="1">
                <a:solidFill>
                  <a:srgbClr val="FF0000"/>
                </a:solidFill>
              </a:rPr>
              <a:t>Eksizyonel</a:t>
            </a:r>
            <a:r>
              <a:rPr lang="tr-TR" sz="3200" b="1" dirty="0">
                <a:solidFill>
                  <a:srgbClr val="FF0000"/>
                </a:solidFill>
              </a:rPr>
              <a:t> ve Ablatif Yöntemler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4398643"/>
            <a:ext cx="7772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sz="2000" dirty="0" err="1">
                <a:solidFill>
                  <a:schemeClr val="tx2"/>
                </a:solidFill>
              </a:rPr>
              <a:t>Prof</a:t>
            </a:r>
            <a:r>
              <a:rPr lang="tr-TR" sz="2000" dirty="0">
                <a:solidFill>
                  <a:schemeClr val="tx2"/>
                </a:solidFill>
              </a:rPr>
              <a:t> Dr. Samet Topuz</a:t>
            </a:r>
          </a:p>
          <a:p>
            <a:pPr>
              <a:lnSpc>
                <a:spcPct val="80000"/>
              </a:lnSpc>
            </a:pPr>
            <a:r>
              <a:rPr lang="tr-TR" sz="2000" dirty="0">
                <a:solidFill>
                  <a:schemeClr val="tx2"/>
                </a:solidFill>
              </a:rPr>
              <a:t>İstanbul Tıp Fakültesi</a:t>
            </a:r>
          </a:p>
          <a:p>
            <a:pPr>
              <a:lnSpc>
                <a:spcPct val="80000"/>
              </a:lnSpc>
            </a:pPr>
            <a:r>
              <a:rPr lang="tr-TR" sz="2000" dirty="0">
                <a:solidFill>
                  <a:schemeClr val="tx2"/>
                </a:solidFill>
              </a:rPr>
              <a:t>Kadın Hastalıkları ve Doğum Anabilim Dalı</a:t>
            </a:r>
          </a:p>
          <a:p>
            <a:r>
              <a:rPr lang="tr-TR" sz="1600" dirty="0"/>
              <a:t>TJOD İstanbul</a:t>
            </a:r>
          </a:p>
          <a:p>
            <a:r>
              <a:rPr lang="tr-T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20.05.2018 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3000364" y="2786058"/>
            <a:ext cx="1926704" cy="130320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3490" name="Picture 2" descr="istanbul tıp fakültesi ile ilgili görsel sonucu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624" y="2729373"/>
            <a:ext cx="1380463" cy="1380464"/>
          </a:xfrm>
          <a:prstGeom prst="rect">
            <a:avLst/>
          </a:prstGeom>
          <a:noFill/>
        </p:spPr>
      </p:pic>
      <p:pic>
        <p:nvPicPr>
          <p:cNvPr id="6" name="Picture 5" descr="C:\Documents and Settings\Administrator\Desktop\istanbul tıp log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2843012"/>
            <a:ext cx="12954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2703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Biyopside CIN2-3</a:t>
            </a:r>
            <a:r>
              <a:rPr lang="tr-TR" dirty="0"/>
              <a:t>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57224" y="2000240"/>
            <a:ext cx="7772400" cy="2411419"/>
          </a:xfrm>
          <a:ln>
            <a:solidFill>
              <a:srgbClr val="C00000"/>
            </a:solidFill>
          </a:ln>
        </p:spPr>
        <p:txBody>
          <a:bodyPr/>
          <a:lstStyle/>
          <a:p>
            <a:r>
              <a:rPr lang="tr-TR" sz="2000" dirty="0"/>
              <a:t>CIN 2 seyir</a:t>
            </a:r>
          </a:p>
          <a:p>
            <a:pPr lvl="1"/>
            <a:r>
              <a:rPr lang="tr-TR" sz="1600" dirty="0"/>
              <a:t>%40-58 geriler</a:t>
            </a:r>
          </a:p>
          <a:p>
            <a:pPr lvl="1"/>
            <a:r>
              <a:rPr lang="tr-TR" sz="1600" dirty="0"/>
              <a:t>%22 CIN 3 e ilerler</a:t>
            </a:r>
          </a:p>
          <a:p>
            <a:pPr lvl="1"/>
            <a:r>
              <a:rPr lang="tr-TR" sz="1600" dirty="0"/>
              <a:t>%5 </a:t>
            </a:r>
            <a:r>
              <a:rPr lang="tr-TR" sz="1600" dirty="0" err="1"/>
              <a:t>invaziv</a:t>
            </a:r>
            <a:r>
              <a:rPr lang="tr-TR" sz="1600" dirty="0"/>
              <a:t> kansere ilerler</a:t>
            </a:r>
          </a:p>
          <a:p>
            <a:r>
              <a:rPr lang="tr-TR" sz="2000" dirty="0"/>
              <a:t>CIN 3 seyir</a:t>
            </a:r>
          </a:p>
          <a:p>
            <a:pPr lvl="1"/>
            <a:r>
              <a:rPr lang="tr-TR" sz="1600" dirty="0"/>
              <a:t>%32-47 regresyon</a:t>
            </a:r>
          </a:p>
          <a:p>
            <a:pPr lvl="1"/>
            <a:r>
              <a:rPr lang="tr-TR" sz="1600" dirty="0"/>
              <a:t>%12-40 </a:t>
            </a:r>
            <a:r>
              <a:rPr lang="tr-TR" sz="1600" dirty="0" err="1"/>
              <a:t>invaziv</a:t>
            </a:r>
            <a:r>
              <a:rPr lang="tr-TR" sz="1600" dirty="0"/>
              <a:t> kansere </a:t>
            </a:r>
            <a:r>
              <a:rPr lang="tr-TR" sz="1600" dirty="0" err="1"/>
              <a:t>progresyon</a:t>
            </a:r>
            <a:r>
              <a:rPr lang="tr-TR" sz="1600" dirty="0"/>
              <a:t> </a:t>
            </a:r>
          </a:p>
          <a:p>
            <a:pPr>
              <a:buNone/>
            </a:pPr>
            <a:endParaRPr lang="tr-TR" sz="2000" dirty="0"/>
          </a:p>
          <a:p>
            <a:endParaRPr lang="tr-TR" sz="2000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5357818" y="2214554"/>
            <a:ext cx="3071834" cy="18573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0000FF"/>
                </a:solidFill>
              </a:rPr>
              <a:t>Farkın sebebi:</a:t>
            </a:r>
          </a:p>
          <a:p>
            <a:pPr algn="ctr"/>
            <a:r>
              <a:rPr lang="tr-TR" dirty="0">
                <a:solidFill>
                  <a:srgbClr val="0000FF"/>
                </a:solidFill>
              </a:rPr>
              <a:t> CIN 2 de 16-18 pozitifliği CIN 3 e göre daha düşük </a:t>
            </a:r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428596" y="4572008"/>
          <a:ext cx="7143801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1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1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1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tr-TR" dirty="0"/>
                        <a:t>CIN 3</a:t>
                      </a: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140 hasta yakın takip </a:t>
                      </a: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593 hasta tedavi olmuş</a:t>
                      </a:r>
                    </a:p>
                  </a:txBody>
                  <a:tcP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10 yılda</a:t>
                      </a:r>
                      <a:r>
                        <a:rPr lang="tr-TR" baseline="0" dirty="0"/>
                        <a:t> kanser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%0.3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30 yılda kanser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3357554" y="6143644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/>
              <a:t>Peto</a:t>
            </a:r>
            <a:r>
              <a:rPr lang="tr-TR" sz="1600" dirty="0"/>
              <a:t> J. </a:t>
            </a:r>
            <a:r>
              <a:rPr lang="tr-TR" sz="1600" dirty="0" err="1"/>
              <a:t>Lancet</a:t>
            </a:r>
            <a:r>
              <a:rPr lang="tr-TR" sz="1600" dirty="0"/>
              <a:t> 2004</a:t>
            </a:r>
          </a:p>
          <a:p>
            <a:pPr algn="r"/>
            <a:r>
              <a:rPr lang="tr-TR" sz="1600" dirty="0" err="1"/>
              <a:t>McCredie</a:t>
            </a:r>
            <a:r>
              <a:rPr lang="tr-TR" sz="1600" dirty="0"/>
              <a:t> RM. </a:t>
            </a:r>
            <a:r>
              <a:rPr lang="tr-TR" sz="1600" dirty="0" err="1"/>
              <a:t>Lancet</a:t>
            </a:r>
            <a:r>
              <a:rPr lang="tr-TR" sz="1600" dirty="0"/>
              <a:t> </a:t>
            </a:r>
            <a:r>
              <a:rPr lang="tr-TR" sz="1600" dirty="0" err="1"/>
              <a:t>Oncol</a:t>
            </a:r>
            <a:r>
              <a:rPr lang="tr-TR" sz="1600" dirty="0"/>
              <a:t> 2008</a:t>
            </a:r>
          </a:p>
        </p:txBody>
      </p:sp>
      <p:sp>
        <p:nvSpPr>
          <p:cNvPr id="8" name="7 Oval"/>
          <p:cNvSpPr/>
          <p:nvPr/>
        </p:nvSpPr>
        <p:spPr>
          <a:xfrm>
            <a:off x="7500958" y="4786322"/>
            <a:ext cx="1500198" cy="121444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/>
              <a:t>Retrospektif </a:t>
            </a:r>
            <a:r>
              <a:rPr lang="tr-TR" sz="1200" dirty="0" err="1"/>
              <a:t>kohort</a:t>
            </a:r>
            <a:r>
              <a:rPr lang="tr-TR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159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Biyopsi CIN 2, 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133600"/>
            <a:ext cx="8749298" cy="3886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Metin kutusu 3"/>
          <p:cNvSpPr txBox="1"/>
          <p:nvPr/>
        </p:nvSpPr>
        <p:spPr>
          <a:xfrm>
            <a:off x="285720" y="2571744"/>
            <a:ext cx="8229600" cy="2554545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r>
              <a:rPr lang="tr-TR" sz="2400" b="1" dirty="0" err="1">
                <a:solidFill>
                  <a:srgbClr val="FFFF00"/>
                </a:solidFill>
              </a:rPr>
              <a:t>Konizasyon</a:t>
            </a:r>
            <a:r>
              <a:rPr lang="tr-TR" sz="2400" b="1" dirty="0">
                <a:solidFill>
                  <a:srgbClr val="FFFF00"/>
                </a:solidFill>
              </a:rPr>
              <a:t> cerrahi sınırında  veya ECC de CIN 2, 3 varsa:</a:t>
            </a:r>
          </a:p>
          <a:p>
            <a:endParaRPr lang="tr-TR" sz="2400" b="1" dirty="0">
              <a:solidFill>
                <a:srgbClr val="FFFF00"/>
              </a:solidFill>
            </a:endParaRPr>
          </a:p>
          <a:p>
            <a:r>
              <a:rPr lang="tr-TR" dirty="0"/>
              <a:t>	</a:t>
            </a:r>
            <a:r>
              <a:rPr lang="tr-TR" sz="2200" dirty="0">
                <a:solidFill>
                  <a:schemeClr val="bg1"/>
                </a:solidFill>
              </a:rPr>
              <a:t>4-6 ay sonra sitoloji tekrarı tercih edilir</a:t>
            </a:r>
          </a:p>
          <a:p>
            <a:r>
              <a:rPr lang="tr-TR" sz="2200" dirty="0">
                <a:solidFill>
                  <a:schemeClr val="bg1"/>
                </a:solidFill>
              </a:rPr>
              <a:t>	</a:t>
            </a:r>
            <a:r>
              <a:rPr lang="tr-TR" sz="2200" dirty="0" err="1">
                <a:solidFill>
                  <a:schemeClr val="bg1"/>
                </a:solidFill>
              </a:rPr>
              <a:t>rekonizasyon</a:t>
            </a:r>
            <a:r>
              <a:rPr lang="tr-TR" sz="2200" dirty="0">
                <a:solidFill>
                  <a:schemeClr val="bg1"/>
                </a:solidFill>
              </a:rPr>
              <a:t> kabul edilebilir</a:t>
            </a:r>
          </a:p>
          <a:p>
            <a:r>
              <a:rPr lang="tr-TR" sz="2200" dirty="0">
                <a:solidFill>
                  <a:schemeClr val="bg1"/>
                </a:solidFill>
              </a:rPr>
              <a:t>	</a:t>
            </a:r>
            <a:r>
              <a:rPr lang="tr-TR" sz="2200" dirty="0" err="1">
                <a:solidFill>
                  <a:schemeClr val="bg1"/>
                </a:solidFill>
              </a:rPr>
              <a:t>rekonizasyon</a:t>
            </a:r>
            <a:r>
              <a:rPr lang="tr-TR" sz="2200" dirty="0">
                <a:solidFill>
                  <a:schemeClr val="bg1"/>
                </a:solidFill>
              </a:rPr>
              <a:t> yapılamıyorsa </a:t>
            </a:r>
            <a:r>
              <a:rPr lang="tr-TR" sz="2200" dirty="0" err="1">
                <a:solidFill>
                  <a:schemeClr val="bg1"/>
                </a:solidFill>
              </a:rPr>
              <a:t>histerektomi</a:t>
            </a:r>
            <a:r>
              <a:rPr lang="tr-TR" sz="2200" dirty="0">
                <a:solidFill>
                  <a:schemeClr val="bg1"/>
                </a:solidFill>
              </a:rPr>
              <a:t> kabul edilebilir</a:t>
            </a:r>
          </a:p>
          <a:p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6" name="5 Oval"/>
          <p:cNvSpPr/>
          <p:nvPr/>
        </p:nvSpPr>
        <p:spPr>
          <a:xfrm>
            <a:off x="7000892" y="3000372"/>
            <a:ext cx="1857388" cy="8572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00" dirty="0"/>
              <a:t>Yetersiz </a:t>
            </a:r>
            <a:r>
              <a:rPr lang="tr-TR" sz="1100" dirty="0" err="1"/>
              <a:t>kolposkopide</a:t>
            </a:r>
            <a:r>
              <a:rPr lang="tr-TR" sz="1100" dirty="0"/>
              <a:t> </a:t>
            </a:r>
            <a:r>
              <a:rPr lang="tr-TR" sz="1100" dirty="0" err="1"/>
              <a:t>occult</a:t>
            </a:r>
            <a:r>
              <a:rPr lang="tr-TR" sz="1100" dirty="0"/>
              <a:t> kanser oranı %7 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429124" y="6215082"/>
            <a:ext cx="29289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err="1"/>
              <a:t>Duggan</a:t>
            </a:r>
            <a:r>
              <a:rPr lang="tr-TR" sz="1100" dirty="0"/>
              <a:t> BD. </a:t>
            </a:r>
            <a:r>
              <a:rPr lang="tr-TR" sz="1100" dirty="0" err="1"/>
              <a:t>Am</a:t>
            </a:r>
            <a:r>
              <a:rPr lang="tr-TR" sz="1100" dirty="0"/>
              <a:t> J </a:t>
            </a:r>
            <a:r>
              <a:rPr lang="tr-TR" sz="1100" dirty="0" err="1"/>
              <a:t>Obstet</a:t>
            </a:r>
            <a:r>
              <a:rPr lang="tr-TR" sz="1100" dirty="0"/>
              <a:t> </a:t>
            </a:r>
            <a:r>
              <a:rPr lang="tr-TR" sz="1100" dirty="0" err="1"/>
              <a:t>Gynecol</a:t>
            </a:r>
            <a:r>
              <a:rPr lang="tr-TR" sz="1100" dirty="0"/>
              <a:t> 1999</a:t>
            </a:r>
          </a:p>
          <a:p>
            <a:r>
              <a:rPr lang="tr-TR" sz="1100" dirty="0" err="1"/>
              <a:t>Fine</a:t>
            </a:r>
            <a:r>
              <a:rPr lang="tr-TR" sz="1100" dirty="0"/>
              <a:t> BA. </a:t>
            </a:r>
            <a:r>
              <a:rPr lang="tr-TR" sz="1100" dirty="0" err="1"/>
              <a:t>Gynecol</a:t>
            </a:r>
            <a:r>
              <a:rPr lang="tr-TR" sz="1100" dirty="0"/>
              <a:t> </a:t>
            </a:r>
            <a:r>
              <a:rPr lang="tr-TR" sz="1100" dirty="0" err="1"/>
              <a:t>Oncol</a:t>
            </a:r>
            <a:r>
              <a:rPr lang="tr-TR" sz="1100" dirty="0"/>
              <a:t> 1998</a:t>
            </a:r>
          </a:p>
          <a:p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34608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Genç hastalarda CIN 2-3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057400"/>
            <a:ext cx="8382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381000" y="3200400"/>
            <a:ext cx="1600200" cy="1219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>
                <a:solidFill>
                  <a:srgbClr val="FFFF00"/>
                </a:solidFill>
              </a:rPr>
              <a:t>CIN 2</a:t>
            </a:r>
          </a:p>
          <a:p>
            <a:pPr algn="ctr"/>
            <a:r>
              <a:rPr lang="tr-TR" sz="1400" dirty="0" err="1">
                <a:solidFill>
                  <a:srgbClr val="FFFF00"/>
                </a:solidFill>
              </a:rPr>
              <a:t>Kolposkopi</a:t>
            </a:r>
            <a:r>
              <a:rPr lang="tr-TR" sz="1400" dirty="0">
                <a:solidFill>
                  <a:srgbClr val="FFFF00"/>
                </a:solidFill>
              </a:rPr>
              <a:t> yeterli</a:t>
            </a:r>
          </a:p>
        </p:txBody>
      </p:sp>
      <p:sp>
        <p:nvSpPr>
          <p:cNvPr id="6" name="Oval 5"/>
          <p:cNvSpPr/>
          <p:nvPr/>
        </p:nvSpPr>
        <p:spPr>
          <a:xfrm>
            <a:off x="7162800" y="2895600"/>
            <a:ext cx="1600200" cy="1219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>
                <a:solidFill>
                  <a:srgbClr val="FFFF00"/>
                </a:solidFill>
              </a:rPr>
              <a:t>CIN 3 veya </a:t>
            </a:r>
          </a:p>
          <a:p>
            <a:pPr algn="ctr"/>
            <a:r>
              <a:rPr lang="tr-TR" sz="1400" dirty="0" err="1">
                <a:solidFill>
                  <a:srgbClr val="FFFF00"/>
                </a:solidFill>
              </a:rPr>
              <a:t>Kolposkopi</a:t>
            </a:r>
            <a:r>
              <a:rPr lang="tr-TR" sz="1400" dirty="0">
                <a:solidFill>
                  <a:srgbClr val="FFFF00"/>
                </a:solidFill>
              </a:rPr>
              <a:t> yetersiz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Gebede CIN 2, CIN 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>
                <a:latin typeface="Arial" pitchFamily="34" charset="0"/>
                <a:cs typeface="Arial" pitchFamily="34" charset="0"/>
              </a:rPr>
              <a:t>Kolposkopi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  ve </a:t>
            </a:r>
            <a:r>
              <a:rPr lang="tr-TR" sz="2800" dirty="0" err="1">
                <a:latin typeface="Arial" pitchFamily="34" charset="0"/>
                <a:cs typeface="Arial" pitchFamily="34" charset="0"/>
              </a:rPr>
              <a:t>sitolojik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 inceleme  gebede yapılabilir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Gebelikte </a:t>
            </a:r>
            <a:r>
              <a:rPr lang="tr-TR" sz="24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kolposkopi</a:t>
            </a:r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özel deneyim gerektirir. </a:t>
            </a:r>
            <a:r>
              <a:rPr lang="tr-TR" sz="24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Vaskülarite</a:t>
            </a:r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artmış ve </a:t>
            </a:r>
            <a:r>
              <a:rPr lang="tr-TR" sz="24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ektropion</a:t>
            </a:r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gelişmiştir </a:t>
            </a:r>
          </a:p>
          <a:p>
            <a:r>
              <a:rPr lang="tr-TR" sz="2800" dirty="0" err="1">
                <a:latin typeface="Arial" pitchFamily="34" charset="0"/>
                <a:cs typeface="Arial" pitchFamily="34" charset="0"/>
              </a:rPr>
              <a:t>Diagnostik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800" dirty="0" err="1">
                <a:latin typeface="Arial" pitchFamily="34" charset="0"/>
                <a:cs typeface="Arial" pitchFamily="34" charset="0"/>
              </a:rPr>
              <a:t>eksizyonel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 prosedür sadece </a:t>
            </a:r>
            <a:r>
              <a:rPr lang="tr-TR" sz="2800" dirty="0" err="1">
                <a:latin typeface="Arial" pitchFamily="34" charset="0"/>
                <a:cs typeface="Arial" pitchFamily="34" charset="0"/>
              </a:rPr>
              <a:t>invazyon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 şüphesi varsa yapılır</a:t>
            </a:r>
          </a:p>
          <a:p>
            <a:pPr lvl="1"/>
            <a:r>
              <a:rPr lang="tr-TR" sz="24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İnvaziv</a:t>
            </a:r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kanser yoksa tedavi kabul edilemez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Değerlendirme </a:t>
            </a:r>
            <a:r>
              <a:rPr lang="tr-TR" sz="24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postpartum</a:t>
            </a:r>
            <a:r>
              <a:rPr lang="tr-T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6. haftaya bırakılmalıdır</a:t>
            </a:r>
          </a:p>
          <a:p>
            <a:endParaRPr lang="tr-TR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800" dirty="0" err="1">
                <a:solidFill>
                  <a:srgbClr val="FF0000"/>
                </a:solidFill>
              </a:rPr>
              <a:t>Smear</a:t>
            </a:r>
            <a:r>
              <a:rPr lang="tr-TR" sz="4800" dirty="0">
                <a:solidFill>
                  <a:srgbClr val="FF0000"/>
                </a:solidFill>
              </a:rPr>
              <a:t> HGSIL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7658100" cy="4486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643042" y="3143248"/>
            <a:ext cx="2000264" cy="114300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0000FF"/>
                </a:solidFill>
              </a:rPr>
              <a:t>Gör ve tedavi et </a:t>
            </a:r>
          </a:p>
        </p:txBody>
      </p:sp>
    </p:spTree>
    <p:extLst>
      <p:ext uri="{BB962C8B-B14F-4D97-AF65-F5344CB8AC3E}">
        <p14:creationId xmlns:p14="http://schemas.microsoft.com/office/powerpoint/2010/main" val="2840511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Tek basamak </a:t>
            </a:r>
            <a:r>
              <a:rPr lang="tr-TR" dirty="0" err="1">
                <a:solidFill>
                  <a:srgbClr val="FF0000"/>
                </a:solidFill>
              </a:rPr>
              <a:t>vs</a:t>
            </a:r>
            <a:r>
              <a:rPr lang="tr-TR" dirty="0">
                <a:solidFill>
                  <a:srgbClr val="FF0000"/>
                </a:solidFill>
              </a:rPr>
              <a:t> iki basamak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0000FF"/>
                </a:solidFill>
              </a:rPr>
              <a:t>Gör ve tedavi et</a:t>
            </a:r>
          </a:p>
          <a:p>
            <a:pPr lvl="1"/>
            <a:r>
              <a:rPr lang="tr-TR" dirty="0"/>
              <a:t>Gereksiz tedavi riski (</a:t>
            </a:r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treatment</a:t>
            </a:r>
            <a:r>
              <a:rPr lang="tr-TR" dirty="0"/>
              <a:t>)</a:t>
            </a:r>
          </a:p>
          <a:p>
            <a:pPr lvl="1"/>
            <a:r>
              <a:rPr lang="tr-TR" dirty="0" err="1"/>
              <a:t>Fertilite</a:t>
            </a:r>
            <a:r>
              <a:rPr lang="tr-TR" dirty="0"/>
              <a:t> kaygısı olmayan, </a:t>
            </a:r>
            <a:r>
              <a:rPr lang="tr-TR" dirty="0" err="1"/>
              <a:t>kolposkopisi</a:t>
            </a:r>
            <a:r>
              <a:rPr lang="tr-TR" dirty="0"/>
              <a:t> yeterli ve/veya  patolojik hastalar </a:t>
            </a:r>
          </a:p>
          <a:p>
            <a:r>
              <a:rPr lang="tr-TR" dirty="0">
                <a:solidFill>
                  <a:srgbClr val="0000FF"/>
                </a:solidFill>
              </a:rPr>
              <a:t>İki aşamada yönet </a:t>
            </a:r>
          </a:p>
          <a:p>
            <a:pPr lvl="1"/>
            <a:r>
              <a:rPr lang="tr-TR" i="1" dirty="0"/>
              <a:t>Yetersiz tedavi, atlama riski </a:t>
            </a:r>
          </a:p>
          <a:p>
            <a:pPr lvl="1"/>
            <a:r>
              <a:rPr lang="tr-TR" i="1" dirty="0" err="1"/>
              <a:t>Fertilite</a:t>
            </a:r>
            <a:r>
              <a:rPr lang="tr-TR" i="1" dirty="0"/>
              <a:t> kaygısı olan genç hastalar</a:t>
            </a:r>
          </a:p>
          <a:p>
            <a:pPr lvl="1"/>
            <a:r>
              <a:rPr lang="tr-TR" i="1" dirty="0" err="1"/>
              <a:t>Kolposkopide</a:t>
            </a:r>
            <a:r>
              <a:rPr lang="tr-TR" i="1" dirty="0"/>
              <a:t> yüksek dereceli  lezyon olmayan hastalar </a:t>
            </a:r>
          </a:p>
        </p:txBody>
      </p:sp>
    </p:spTree>
    <p:extLst>
      <p:ext uri="{BB962C8B-B14F-4D97-AF65-F5344CB8AC3E}">
        <p14:creationId xmlns:p14="http://schemas.microsoft.com/office/powerpoint/2010/main" val="1991825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Adenokarsinoma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İnsitu</a:t>
            </a:r>
            <a:r>
              <a:rPr lang="tr-TR" dirty="0">
                <a:solidFill>
                  <a:srgbClr val="FF0000"/>
                </a:solidFill>
              </a:rPr>
              <a:t> (AIS)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err="1">
                <a:latin typeface="Arial" pitchFamily="34" charset="0"/>
                <a:cs typeface="Arial" pitchFamily="34" charset="0"/>
              </a:rPr>
              <a:t>Servikal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adenokarsinomun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prekanseröz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lezyonudur</a:t>
            </a:r>
          </a:p>
          <a:p>
            <a:pPr lvl="1"/>
            <a:r>
              <a:rPr lang="tr-TR" sz="16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Atipik</a:t>
            </a:r>
            <a:r>
              <a:rPr lang="tr-TR" sz="16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glandüler</a:t>
            </a:r>
            <a:r>
              <a:rPr lang="tr-TR" sz="16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hücrelerin varlığında %3-4 AIS, %1-2 </a:t>
            </a:r>
            <a:r>
              <a:rPr lang="tr-TR" sz="16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adenokanser</a:t>
            </a:r>
            <a:r>
              <a:rPr lang="tr-TR" sz="16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saptanır </a:t>
            </a:r>
          </a:p>
          <a:p>
            <a:pPr lvl="1"/>
            <a:r>
              <a:rPr lang="tr-TR" sz="16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Glandüler</a:t>
            </a:r>
            <a:r>
              <a:rPr lang="tr-TR" sz="16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lezyonların oranı zaman içinde daha iyi tanınmaları nedeniyle artıyor (20 yılda 20 kat) </a:t>
            </a:r>
          </a:p>
          <a:p>
            <a:r>
              <a:rPr lang="tr-TR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Lokalizayon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Endoservikal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kanalda yerleşmeye eğilimli olup 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multifokal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(%10-15) olabilirler (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Skip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lezyonlar) </a:t>
            </a:r>
          </a:p>
          <a:p>
            <a:pPr lvl="1"/>
            <a:r>
              <a:rPr lang="tr-TR" sz="16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%40-55 </a:t>
            </a:r>
            <a:r>
              <a:rPr lang="tr-TR" sz="16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skuamoz</a:t>
            </a:r>
            <a:r>
              <a:rPr lang="tr-TR" sz="16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lezyonlarla birlikte olabilirler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 Risk faktörleri 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adeonokarsinom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ile aynı, en önemli risk faktörü HPV tip 16 ve 18 pozitifliği </a:t>
            </a:r>
          </a:p>
          <a:p>
            <a:endParaRPr lang="tr-TR" sz="28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4000496" y="6000768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/>
              <a:t>Geier</a:t>
            </a:r>
            <a:r>
              <a:rPr lang="tr-TR" sz="1600" dirty="0"/>
              <a:t> CS. </a:t>
            </a:r>
            <a:r>
              <a:rPr lang="tr-TR" sz="1600" dirty="0" err="1"/>
              <a:t>Am</a:t>
            </a:r>
            <a:r>
              <a:rPr lang="tr-TR" sz="1600" dirty="0"/>
              <a:t> J </a:t>
            </a:r>
            <a:r>
              <a:rPr lang="tr-TR" sz="1600" dirty="0" err="1"/>
              <a:t>Obstet</a:t>
            </a:r>
            <a:r>
              <a:rPr lang="tr-TR" sz="1600" dirty="0"/>
              <a:t> </a:t>
            </a:r>
            <a:r>
              <a:rPr lang="tr-TR" sz="1600" dirty="0" err="1"/>
              <a:t>Gynecol</a:t>
            </a:r>
            <a:r>
              <a:rPr lang="tr-TR" sz="1600" dirty="0"/>
              <a:t> 2001 </a:t>
            </a:r>
          </a:p>
          <a:p>
            <a:r>
              <a:rPr lang="tr-TR" sz="1600" dirty="0" err="1"/>
              <a:t>Schnatz</a:t>
            </a:r>
            <a:r>
              <a:rPr lang="tr-TR" sz="1600" dirty="0"/>
              <a:t> PF. </a:t>
            </a:r>
            <a:r>
              <a:rPr lang="tr-TR" sz="1600" dirty="0" err="1"/>
              <a:t>Obstet</a:t>
            </a:r>
            <a:r>
              <a:rPr lang="tr-TR" sz="1600" dirty="0"/>
              <a:t> </a:t>
            </a:r>
            <a:r>
              <a:rPr lang="tr-TR" sz="1600" dirty="0" err="1"/>
              <a:t>Gynecol</a:t>
            </a:r>
            <a:r>
              <a:rPr lang="tr-TR" sz="1600" dirty="0"/>
              <a:t> 2006 </a:t>
            </a:r>
          </a:p>
        </p:txBody>
      </p:sp>
    </p:spTree>
    <p:extLst>
      <p:ext uri="{BB962C8B-B14F-4D97-AF65-F5344CB8AC3E}">
        <p14:creationId xmlns:p14="http://schemas.microsoft.com/office/powerpoint/2010/main" val="3084543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Anormal </a:t>
            </a:r>
            <a:r>
              <a:rPr lang="tr-TR" dirty="0" err="1">
                <a:solidFill>
                  <a:srgbClr val="FF0000"/>
                </a:solidFill>
              </a:rPr>
              <a:t>Glandüler</a:t>
            </a:r>
            <a:r>
              <a:rPr lang="tr-TR" dirty="0">
                <a:solidFill>
                  <a:srgbClr val="FF0000"/>
                </a:solidFill>
              </a:rPr>
              <a:t> Hücreler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Arial" pitchFamily="34" charset="0"/>
                <a:cs typeface="Arial" pitchFamily="34" charset="0"/>
              </a:rPr>
              <a:t>Anormal </a:t>
            </a:r>
            <a:r>
              <a:rPr lang="tr-TR" dirty="0" err="1">
                <a:latin typeface="Arial" pitchFamily="34" charset="0"/>
                <a:cs typeface="Arial" pitchFamily="34" charset="0"/>
              </a:rPr>
              <a:t>glandüler</a:t>
            </a:r>
            <a:r>
              <a:rPr lang="tr-TR" dirty="0">
                <a:latin typeface="Arial" pitchFamily="34" charset="0"/>
                <a:cs typeface="Arial" pitchFamily="34" charset="0"/>
              </a:rPr>
              <a:t> hücreler varlığında </a:t>
            </a:r>
          </a:p>
          <a:p>
            <a:pPr lvl="1"/>
            <a:r>
              <a:rPr lang="tr-TR" dirty="0" err="1">
                <a:latin typeface="Arial" pitchFamily="34" charset="0"/>
                <a:cs typeface="Arial" pitchFamily="34" charset="0"/>
              </a:rPr>
              <a:t>Kolposkopi</a:t>
            </a:r>
            <a:r>
              <a:rPr lang="tr-TR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2"/>
            <a:r>
              <a:rPr lang="tr-TR" dirty="0">
                <a:latin typeface="Arial" pitchFamily="34" charset="0"/>
                <a:cs typeface="Arial" pitchFamily="34" charset="0"/>
              </a:rPr>
              <a:t>spesifik </a:t>
            </a:r>
            <a:r>
              <a:rPr lang="tr-TR" dirty="0" err="1">
                <a:latin typeface="Arial" pitchFamily="34" charset="0"/>
                <a:cs typeface="Arial" pitchFamily="34" charset="0"/>
              </a:rPr>
              <a:t>kolposkopik</a:t>
            </a:r>
            <a:r>
              <a:rPr lang="tr-TR" dirty="0">
                <a:latin typeface="Arial" pitchFamily="34" charset="0"/>
                <a:cs typeface="Arial" pitchFamily="34" charset="0"/>
              </a:rPr>
              <a:t> bulgusu yok </a:t>
            </a:r>
          </a:p>
          <a:p>
            <a:pPr lvl="1"/>
            <a:r>
              <a:rPr lang="tr-TR" dirty="0">
                <a:latin typeface="Arial" pitchFamily="34" charset="0"/>
                <a:cs typeface="Arial" pitchFamily="34" charset="0"/>
              </a:rPr>
              <a:t>ECC  </a:t>
            </a:r>
          </a:p>
          <a:p>
            <a:pPr lvl="1"/>
            <a:r>
              <a:rPr lang="tr-TR" dirty="0" err="1">
                <a:latin typeface="Arial" pitchFamily="34" charset="0"/>
                <a:cs typeface="Arial" pitchFamily="34" charset="0"/>
              </a:rPr>
              <a:t>Endometrial</a:t>
            </a:r>
            <a:r>
              <a:rPr lang="tr-TR" dirty="0">
                <a:latin typeface="Arial" pitchFamily="34" charset="0"/>
                <a:cs typeface="Arial" pitchFamily="34" charset="0"/>
              </a:rPr>
              <a:t> biyopsi </a:t>
            </a:r>
          </a:p>
          <a:p>
            <a:pPr lvl="2"/>
            <a:r>
              <a:rPr lang="tr-TR" sz="2000" dirty="0">
                <a:latin typeface="Arial" pitchFamily="34" charset="0"/>
                <a:cs typeface="Arial" pitchFamily="34" charset="0"/>
              </a:rPr>
              <a:t>35 yaş üstü kadınlarda </a:t>
            </a:r>
          </a:p>
          <a:p>
            <a:pPr lvl="2"/>
            <a:r>
              <a:rPr lang="tr-TR" sz="2000" dirty="0" err="1">
                <a:latin typeface="Arial" pitchFamily="34" charset="0"/>
                <a:cs typeface="Arial" pitchFamily="34" charset="0"/>
              </a:rPr>
              <a:t>atipik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hücre varlığında </a:t>
            </a:r>
          </a:p>
          <a:p>
            <a:pPr lvl="2"/>
            <a:r>
              <a:rPr lang="tr-TR" sz="2000" dirty="0" err="1">
                <a:latin typeface="Arial" pitchFamily="34" charset="0"/>
                <a:cs typeface="Arial" pitchFamily="34" charset="0"/>
              </a:rPr>
              <a:t>endometrium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kanseri için risk faktörleri (+) ise </a:t>
            </a: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071934" y="6215082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Mathevet</a:t>
            </a:r>
            <a:r>
              <a:rPr lang="tr-TR" dirty="0"/>
              <a:t> P. </a:t>
            </a:r>
            <a:r>
              <a:rPr lang="tr-TR" dirty="0" err="1"/>
              <a:t>Gynecol</a:t>
            </a:r>
            <a:r>
              <a:rPr lang="tr-TR" dirty="0"/>
              <a:t> </a:t>
            </a:r>
            <a:r>
              <a:rPr lang="tr-TR" dirty="0" err="1"/>
              <a:t>Oncol</a:t>
            </a:r>
            <a:r>
              <a:rPr lang="tr-TR" dirty="0"/>
              <a:t> 1994</a:t>
            </a:r>
          </a:p>
        </p:txBody>
      </p:sp>
    </p:spTree>
    <p:extLst>
      <p:ext uri="{BB962C8B-B14F-4D97-AF65-F5344CB8AC3E}">
        <p14:creationId xmlns:p14="http://schemas.microsoft.com/office/powerpoint/2010/main" val="3134344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FF0000"/>
                </a:solidFill>
              </a:rPr>
              <a:t>Adenokarsinoma</a:t>
            </a: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err="1">
                <a:solidFill>
                  <a:srgbClr val="FF0000"/>
                </a:solidFill>
              </a:rPr>
              <a:t>insitu</a:t>
            </a:r>
            <a:r>
              <a:rPr lang="tr-TR" sz="4000" dirty="0">
                <a:solidFill>
                  <a:srgbClr val="FF0000"/>
                </a:solidFill>
              </a:rPr>
              <a:t>: </a:t>
            </a:r>
            <a:r>
              <a:rPr lang="tr-TR" sz="4000" dirty="0">
                <a:solidFill>
                  <a:srgbClr val="0000FF"/>
                </a:solidFill>
              </a:rPr>
              <a:t>Yönetim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1538" y="1857364"/>
            <a:ext cx="7772400" cy="4114800"/>
          </a:xfrm>
        </p:spPr>
        <p:txBody>
          <a:bodyPr/>
          <a:lstStyle/>
          <a:p>
            <a:r>
              <a:rPr lang="tr-TR" sz="2400" dirty="0"/>
              <a:t>AIS </a:t>
            </a:r>
            <a:r>
              <a:rPr lang="tr-TR" sz="2400" b="1" i="1" dirty="0" err="1"/>
              <a:t>konizasyon</a:t>
            </a:r>
            <a:r>
              <a:rPr lang="tr-TR" sz="2400" b="1" i="1" dirty="0"/>
              <a:t> ECC ve </a:t>
            </a:r>
            <a:r>
              <a:rPr lang="tr-TR" sz="2400" b="1" i="1" dirty="0" err="1"/>
              <a:t>endometrial</a:t>
            </a:r>
            <a:r>
              <a:rPr lang="tr-TR" sz="2400" b="1" i="1" dirty="0"/>
              <a:t> örnekleme </a:t>
            </a:r>
            <a:r>
              <a:rPr lang="tr-TR" sz="2400" dirty="0"/>
              <a:t>yapılmalı </a:t>
            </a:r>
          </a:p>
          <a:p>
            <a:r>
              <a:rPr lang="tr-TR" sz="2400" dirty="0"/>
              <a:t> </a:t>
            </a:r>
            <a:r>
              <a:rPr lang="tr-TR" sz="2400" b="1" dirty="0" err="1">
                <a:solidFill>
                  <a:srgbClr val="0000FF"/>
                </a:solidFill>
              </a:rPr>
              <a:t>Konizasyon</a:t>
            </a:r>
            <a:r>
              <a:rPr lang="tr-TR" sz="2400" dirty="0"/>
              <a:t> soğuk LEEP veya lazer ile yapılabilir ancak soğuk </a:t>
            </a:r>
            <a:r>
              <a:rPr lang="tr-TR" sz="2400" dirty="0" err="1"/>
              <a:t>konizasyonun</a:t>
            </a:r>
            <a:r>
              <a:rPr lang="tr-TR" sz="2400" dirty="0"/>
              <a:t> tercih edilmesinde yarar var</a:t>
            </a:r>
          </a:p>
          <a:p>
            <a:pPr lvl="1"/>
            <a:r>
              <a:rPr lang="tr-TR" sz="2000" i="1" dirty="0" err="1">
                <a:solidFill>
                  <a:srgbClr val="C00000"/>
                </a:solidFill>
              </a:rPr>
              <a:t>Soguk</a:t>
            </a:r>
            <a:r>
              <a:rPr lang="tr-TR" sz="2000" i="1" dirty="0">
                <a:solidFill>
                  <a:srgbClr val="C00000"/>
                </a:solidFill>
              </a:rPr>
              <a:t> </a:t>
            </a:r>
            <a:r>
              <a:rPr lang="tr-TR" sz="2000" i="1" dirty="0" err="1">
                <a:solidFill>
                  <a:srgbClr val="C00000"/>
                </a:solidFill>
              </a:rPr>
              <a:t>konizasyon</a:t>
            </a:r>
            <a:r>
              <a:rPr lang="tr-TR" sz="2000" i="1" dirty="0">
                <a:solidFill>
                  <a:srgbClr val="C00000"/>
                </a:solidFill>
              </a:rPr>
              <a:t> tek </a:t>
            </a:r>
            <a:r>
              <a:rPr lang="tr-TR" sz="2000" i="1" dirty="0" err="1">
                <a:solidFill>
                  <a:srgbClr val="C00000"/>
                </a:solidFill>
              </a:rPr>
              <a:t>parca</a:t>
            </a:r>
            <a:r>
              <a:rPr lang="tr-TR" sz="2000" i="1" dirty="0">
                <a:solidFill>
                  <a:srgbClr val="C00000"/>
                </a:solidFill>
              </a:rPr>
              <a:t> ve daha çok doku,</a:t>
            </a:r>
          </a:p>
          <a:p>
            <a:pPr lvl="1"/>
            <a:r>
              <a:rPr lang="tr-TR" sz="2000" i="1" dirty="0">
                <a:solidFill>
                  <a:srgbClr val="C00000"/>
                </a:solidFill>
              </a:rPr>
              <a:t> LEEP </a:t>
            </a:r>
            <a:r>
              <a:rPr lang="tr-TR" sz="2000" i="1" dirty="0" err="1">
                <a:solidFill>
                  <a:srgbClr val="C00000"/>
                </a:solidFill>
              </a:rPr>
              <a:t>te</a:t>
            </a:r>
            <a:r>
              <a:rPr lang="tr-TR" sz="2000" i="1" dirty="0">
                <a:solidFill>
                  <a:srgbClr val="C00000"/>
                </a:solidFill>
              </a:rPr>
              <a:t> termal </a:t>
            </a:r>
            <a:r>
              <a:rPr lang="tr-TR" sz="2000" i="1" dirty="0" err="1">
                <a:solidFill>
                  <a:srgbClr val="C00000"/>
                </a:solidFill>
              </a:rPr>
              <a:t>artefakt</a:t>
            </a:r>
            <a:r>
              <a:rPr lang="tr-TR" sz="2000" i="1" dirty="0">
                <a:solidFill>
                  <a:srgbClr val="C00000"/>
                </a:solidFill>
              </a:rPr>
              <a:t> sorunu mevcut </a:t>
            </a:r>
          </a:p>
          <a:p>
            <a:r>
              <a:rPr lang="tr-TR" sz="2400" dirty="0" err="1">
                <a:latin typeface="Arial" pitchFamily="34" charset="0"/>
                <a:cs typeface="Arial" pitchFamily="34" charset="0"/>
              </a:rPr>
              <a:t>Konizasyon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sonrası cerrahi sınır ve ECC negatifliği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lezyonları tam çıkarıldığını garanti etmez</a:t>
            </a:r>
          </a:p>
          <a:p>
            <a:pPr lvl="1"/>
            <a:r>
              <a:rPr lang="tr-TR" sz="20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Multi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fokal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ve </a:t>
            </a:r>
            <a:r>
              <a:rPr lang="tr-TR" sz="20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endoservikal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kanal </a:t>
            </a:r>
            <a:r>
              <a:rPr lang="tr-TR" sz="20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proksimalinde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yerleşme eğilimi nedeniyle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572000" y="6215082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Salani</a:t>
            </a:r>
            <a:r>
              <a:rPr lang="tr-TR" dirty="0"/>
              <a:t> R. </a:t>
            </a:r>
            <a:r>
              <a:rPr lang="tr-TR" dirty="0" err="1"/>
              <a:t>Am</a:t>
            </a:r>
            <a:r>
              <a:rPr lang="tr-TR" dirty="0"/>
              <a:t> J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2009 </a:t>
            </a:r>
          </a:p>
        </p:txBody>
      </p:sp>
    </p:spTree>
    <p:extLst>
      <p:ext uri="{BB962C8B-B14F-4D97-AF65-F5344CB8AC3E}">
        <p14:creationId xmlns:p14="http://schemas.microsoft.com/office/powerpoint/2010/main" val="3701397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>
                <a:solidFill>
                  <a:srgbClr val="FF0000"/>
                </a:solidFill>
              </a:rPr>
              <a:t>Adenokarsinoma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 err="1">
                <a:solidFill>
                  <a:srgbClr val="FF0000"/>
                </a:solidFill>
              </a:rPr>
              <a:t>İnsitu</a:t>
            </a:r>
            <a:r>
              <a:rPr lang="tr-TR" sz="3200" dirty="0">
                <a:solidFill>
                  <a:srgbClr val="FF0000"/>
                </a:solidFill>
              </a:rPr>
              <a:t>: </a:t>
            </a:r>
            <a:r>
              <a:rPr lang="tr-TR" sz="3200" dirty="0" err="1">
                <a:solidFill>
                  <a:srgbClr val="0000FF"/>
                </a:solidFill>
              </a:rPr>
              <a:t>Rezidiv</a:t>
            </a:r>
            <a:r>
              <a:rPr lang="tr-TR" sz="3200" dirty="0">
                <a:solidFill>
                  <a:srgbClr val="0000FF"/>
                </a:solidFill>
              </a:rPr>
              <a:t> hastalık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>
                <a:latin typeface="Arial" pitchFamily="34" charset="0"/>
                <a:cs typeface="Arial" pitchFamily="34" charset="0"/>
              </a:rPr>
              <a:t>Konizasyon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sonrası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rezidiv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hastalık riski yüksektir</a:t>
            </a:r>
          </a:p>
          <a:p>
            <a:pPr lvl="1"/>
            <a:r>
              <a:rPr lang="tr-TR" sz="2400" dirty="0">
                <a:latin typeface="Arial" pitchFamily="34" charset="0"/>
                <a:cs typeface="Arial" pitchFamily="34" charset="0"/>
              </a:rPr>
              <a:t>33 çalışmanın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metanalizinde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konizasyon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sonrası 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rezidiv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2"/>
            <a:r>
              <a:rPr lang="tr-TR" sz="18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Margin</a:t>
            </a:r>
            <a:r>
              <a:rPr lang="tr-TR" sz="18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pozitif ise AIS: %52,  kanser: %6.3 </a:t>
            </a:r>
          </a:p>
          <a:p>
            <a:pPr lvl="2"/>
            <a:r>
              <a:rPr lang="tr-TR" sz="18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Margin</a:t>
            </a:r>
            <a:r>
              <a:rPr lang="tr-TR" sz="18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negatif ise AIS: %20.3, kanser:%1.5</a:t>
            </a:r>
          </a:p>
          <a:p>
            <a:pPr lvl="1"/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400" dirty="0" err="1">
                <a:latin typeface="Arial" pitchFamily="34" charset="0"/>
                <a:cs typeface="Arial" pitchFamily="34" charset="0"/>
              </a:rPr>
              <a:t>Fertilitesini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korumak isteyen hastalarda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konizasyon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sonrası takip yapılabilir ancak 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standart tedavi </a:t>
            </a:r>
            <a:r>
              <a:rPr lang="tr-TR" sz="2400" b="1" dirty="0" err="1">
                <a:latin typeface="Arial" pitchFamily="34" charset="0"/>
                <a:cs typeface="Arial" pitchFamily="34" charset="0"/>
              </a:rPr>
              <a:t>histerektomidir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sz="2400" dirty="0">
              <a:latin typeface="Arial" pitchFamily="34" charset="0"/>
              <a:cs typeface="Arial" pitchFamily="34" charset="0"/>
            </a:endParaRP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214810" y="600076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Salani</a:t>
            </a:r>
            <a:r>
              <a:rPr lang="tr-TR" dirty="0"/>
              <a:t> R. </a:t>
            </a:r>
            <a:r>
              <a:rPr lang="tr-TR" dirty="0" err="1"/>
              <a:t>Am</a:t>
            </a:r>
            <a:r>
              <a:rPr lang="tr-TR" dirty="0"/>
              <a:t> J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1879355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kizkenar Üçgen 3"/>
          <p:cNvSpPr/>
          <p:nvPr/>
        </p:nvSpPr>
        <p:spPr>
          <a:xfrm>
            <a:off x="3419872" y="4221088"/>
            <a:ext cx="2088232" cy="1944216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ksi 6"/>
          <p:cNvSpPr/>
          <p:nvPr/>
        </p:nvSpPr>
        <p:spPr>
          <a:xfrm>
            <a:off x="827584" y="3789040"/>
            <a:ext cx="7848872" cy="648072"/>
          </a:xfrm>
          <a:prstGeom prst="mathMinus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/>
        </p:nvSpPr>
        <p:spPr>
          <a:xfrm>
            <a:off x="1187624" y="2708920"/>
            <a:ext cx="2088232" cy="129614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/>
              <a:t>İnvaziv</a:t>
            </a:r>
            <a:r>
              <a:rPr lang="tr-TR" dirty="0"/>
              <a:t> kanser gelişimini engellemek 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6372200" y="2684914"/>
            <a:ext cx="2088232" cy="129614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Gereksiz tedavilerden kaçınmak </a:t>
            </a:r>
          </a:p>
        </p:txBody>
      </p:sp>
      <p:sp>
        <p:nvSpPr>
          <p:cNvPr id="10" name="Unvan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Anormal </a:t>
            </a:r>
            <a:r>
              <a:rPr lang="tr-TR" dirty="0" err="1">
                <a:solidFill>
                  <a:srgbClr val="FF0000"/>
                </a:solidFill>
              </a:rPr>
              <a:t>Servikal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Histopatoloji</a:t>
            </a:r>
            <a:r>
              <a:rPr lang="tr-TR" dirty="0">
                <a:solidFill>
                  <a:srgbClr val="FF0000"/>
                </a:solidFill>
              </a:rPr>
              <a:t> Yönetiminde Amaç </a:t>
            </a:r>
          </a:p>
        </p:txBody>
      </p:sp>
    </p:spTree>
    <p:extLst>
      <p:ext uri="{BB962C8B-B14F-4D97-AF65-F5344CB8AC3E}">
        <p14:creationId xmlns:p14="http://schemas.microsoft.com/office/powerpoint/2010/main" val="2252952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AIS- </a:t>
            </a:r>
            <a:r>
              <a:rPr lang="tr-TR" dirty="0" err="1">
                <a:solidFill>
                  <a:srgbClr val="0000FF"/>
                </a:solidFill>
              </a:rPr>
              <a:t>Histerektomi</a:t>
            </a:r>
            <a:endParaRPr lang="tr-TR" dirty="0">
              <a:solidFill>
                <a:srgbClr val="0000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2143116"/>
            <a:ext cx="7772400" cy="4114800"/>
          </a:xfrm>
        </p:spPr>
        <p:txBody>
          <a:bodyPr/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Yönetimin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jinekolog </a:t>
            </a:r>
            <a:r>
              <a:rPr lang="tr-TR" sz="2400" b="1" dirty="0" err="1">
                <a:latin typeface="Arial" pitchFamily="34" charset="0"/>
                <a:cs typeface="Arial" pitchFamily="34" charset="0"/>
              </a:rPr>
              <a:t>onkolog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tarafından yapılmasında fayda var</a:t>
            </a:r>
          </a:p>
          <a:p>
            <a:r>
              <a:rPr lang="tr-TR" sz="2400" dirty="0" err="1">
                <a:latin typeface="Arial" pitchFamily="34" charset="0"/>
                <a:cs typeface="Arial" pitchFamily="34" charset="0"/>
              </a:rPr>
              <a:t>Konizyonda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cerrahi sınır pozitif hastalarda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invaziv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kanseri ekarte etmek için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tekrar </a:t>
            </a:r>
            <a:r>
              <a:rPr lang="tr-TR" sz="2400" b="1" dirty="0" err="1">
                <a:latin typeface="Arial" pitchFamily="34" charset="0"/>
                <a:cs typeface="Arial" pitchFamily="34" charset="0"/>
              </a:rPr>
              <a:t>konizasyon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yapılmalı </a:t>
            </a:r>
          </a:p>
          <a:p>
            <a:r>
              <a:rPr lang="tr-TR" sz="2400" b="1" dirty="0" err="1">
                <a:latin typeface="Arial" pitchFamily="34" charset="0"/>
                <a:cs typeface="Arial" pitchFamily="34" charset="0"/>
              </a:rPr>
              <a:t>Fertilite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>
                <a:latin typeface="Arial" pitchFamily="34" charset="0"/>
                <a:cs typeface="Arial" pitchFamily="34" charset="0"/>
              </a:rPr>
              <a:t>korunmuyacaksa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>
                <a:latin typeface="Arial" pitchFamily="34" charset="0"/>
                <a:cs typeface="Arial" pitchFamily="34" charset="0"/>
              </a:rPr>
              <a:t>ekstafasial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yapılmalı,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overler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korunabilir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LS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yapılacaksa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morselasyondan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kesinlikle kaçınılmalı,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intakt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spesimen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önemli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571736" y="5786454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Partridge</a:t>
            </a:r>
            <a:r>
              <a:rPr lang="tr-TR" dirty="0"/>
              <a:t> EE. J </a:t>
            </a:r>
            <a:r>
              <a:rPr lang="tr-TR" dirty="0" err="1"/>
              <a:t>Nath</a:t>
            </a:r>
            <a:r>
              <a:rPr lang="tr-TR" dirty="0"/>
              <a:t> </a:t>
            </a:r>
            <a:r>
              <a:rPr lang="tr-TR" dirty="0" err="1"/>
              <a:t>Compr</a:t>
            </a:r>
            <a:r>
              <a:rPr lang="tr-TR" dirty="0"/>
              <a:t> </a:t>
            </a:r>
            <a:r>
              <a:rPr lang="tr-TR" dirty="0" err="1"/>
              <a:t>Netw</a:t>
            </a:r>
            <a:r>
              <a:rPr lang="tr-TR" dirty="0"/>
              <a:t> 2010</a:t>
            </a:r>
          </a:p>
        </p:txBody>
      </p:sp>
    </p:spTree>
    <p:extLst>
      <p:ext uri="{BB962C8B-B14F-4D97-AF65-F5344CB8AC3E}">
        <p14:creationId xmlns:p14="http://schemas.microsoft.com/office/powerpoint/2010/main" val="3605263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AIS </a:t>
            </a:r>
            <a:r>
              <a:rPr lang="tr-TR" dirty="0" err="1">
                <a:solidFill>
                  <a:srgbClr val="FF0000"/>
                </a:solidFill>
              </a:rPr>
              <a:t>fertilite</a:t>
            </a:r>
            <a:r>
              <a:rPr lang="tr-TR" dirty="0">
                <a:solidFill>
                  <a:srgbClr val="FF0000"/>
                </a:solidFill>
              </a:rPr>
              <a:t> koruyucu yaklaşım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err="1">
                <a:solidFill>
                  <a:srgbClr val="0000FF"/>
                </a:solidFill>
              </a:rPr>
              <a:t>Konizasyon</a:t>
            </a:r>
            <a:r>
              <a:rPr lang="tr-TR" sz="2400" b="1" dirty="0">
                <a:solidFill>
                  <a:srgbClr val="0000FF"/>
                </a:solidFill>
              </a:rPr>
              <a:t> </a:t>
            </a:r>
            <a:r>
              <a:rPr lang="tr-TR" sz="2400" b="1" dirty="0" err="1">
                <a:solidFill>
                  <a:srgbClr val="0000FF"/>
                </a:solidFill>
              </a:rPr>
              <a:t>margin</a:t>
            </a:r>
            <a:r>
              <a:rPr lang="tr-TR" sz="2400" b="1" dirty="0">
                <a:solidFill>
                  <a:srgbClr val="0000FF"/>
                </a:solidFill>
              </a:rPr>
              <a:t> negatif ise</a:t>
            </a:r>
          </a:p>
          <a:p>
            <a:pPr lvl="1"/>
            <a:r>
              <a:rPr lang="tr-TR" sz="2000" i="1" dirty="0" err="1"/>
              <a:t>Rezidiv</a:t>
            </a:r>
            <a:r>
              <a:rPr lang="tr-TR" sz="2000" i="1" dirty="0"/>
              <a:t> AIS %20, kanser %1-1.5, </a:t>
            </a:r>
          </a:p>
          <a:p>
            <a:pPr lvl="1"/>
            <a:r>
              <a:rPr lang="tr-TR" sz="2000" i="1" dirty="0"/>
              <a:t>Kanser oranı </a:t>
            </a:r>
            <a:r>
              <a:rPr lang="tr-TR" sz="2000" i="1" dirty="0" err="1"/>
              <a:t>histerektomi</a:t>
            </a:r>
            <a:r>
              <a:rPr lang="tr-TR" sz="2000" i="1" dirty="0"/>
              <a:t> yapılanlara göre yüksek </a:t>
            </a:r>
          </a:p>
          <a:p>
            <a:pPr lvl="1"/>
            <a:r>
              <a:rPr lang="tr-TR" sz="2000" i="1" dirty="0"/>
              <a:t>Hasta bilgilendirilmeli</a:t>
            </a:r>
          </a:p>
          <a:p>
            <a:r>
              <a:rPr lang="tr-TR" sz="2400" b="1" dirty="0" err="1">
                <a:solidFill>
                  <a:srgbClr val="0000FF"/>
                </a:solidFill>
              </a:rPr>
              <a:t>Margin</a:t>
            </a:r>
            <a:r>
              <a:rPr lang="tr-TR" sz="2400" b="1" dirty="0">
                <a:solidFill>
                  <a:srgbClr val="0000FF"/>
                </a:solidFill>
              </a:rPr>
              <a:t> pozitif ise</a:t>
            </a:r>
          </a:p>
          <a:p>
            <a:pPr lvl="1"/>
            <a:r>
              <a:rPr lang="tr-TR" sz="2000" i="1" dirty="0" err="1"/>
              <a:t>İnvaziv</a:t>
            </a:r>
            <a:r>
              <a:rPr lang="tr-TR" sz="2000" i="1" dirty="0"/>
              <a:t> hastalığı ekarte etmek için 6 hafta sonra </a:t>
            </a:r>
            <a:r>
              <a:rPr lang="tr-TR" sz="2000" i="1" dirty="0" err="1"/>
              <a:t>rekonizasyon</a:t>
            </a:r>
            <a:endParaRPr lang="tr-TR" sz="2000" i="1" dirty="0"/>
          </a:p>
          <a:p>
            <a:pPr lvl="1"/>
            <a:r>
              <a:rPr lang="tr-TR" sz="2000" i="1" dirty="0" err="1"/>
              <a:t>Margin</a:t>
            </a:r>
            <a:r>
              <a:rPr lang="tr-TR" sz="2000" i="1" dirty="0"/>
              <a:t> tekrar pozitif ise </a:t>
            </a:r>
            <a:r>
              <a:rPr lang="tr-TR" sz="2000" i="1" dirty="0" err="1"/>
              <a:t>histerektomi</a:t>
            </a:r>
            <a:r>
              <a:rPr lang="tr-TR" sz="2000" i="1" dirty="0"/>
              <a:t> yapılmalı , 3. </a:t>
            </a:r>
            <a:r>
              <a:rPr lang="tr-TR" sz="2000" i="1" dirty="0" err="1"/>
              <a:t>konizasyon</a:t>
            </a:r>
            <a:r>
              <a:rPr lang="tr-TR" sz="2000" i="1" dirty="0"/>
              <a:t> önerilmez, negatif ise bilgilendirilerek takip </a:t>
            </a:r>
          </a:p>
          <a:p>
            <a:r>
              <a:rPr lang="tr-TR" sz="2400" b="1" dirty="0" err="1">
                <a:solidFill>
                  <a:srgbClr val="0000FF"/>
                </a:solidFill>
              </a:rPr>
              <a:t>Fertilite</a:t>
            </a:r>
            <a:r>
              <a:rPr lang="tr-TR" sz="2400" b="1" dirty="0">
                <a:solidFill>
                  <a:srgbClr val="0000FF"/>
                </a:solidFill>
              </a:rPr>
              <a:t> tamamlandıktan sonra </a:t>
            </a:r>
            <a:r>
              <a:rPr lang="tr-TR" sz="2400" dirty="0"/>
              <a:t>%100 kanıt olmamasına karşın </a:t>
            </a:r>
            <a:r>
              <a:rPr lang="tr-TR" sz="2400" dirty="0" err="1"/>
              <a:t>histerektomi</a:t>
            </a:r>
            <a:r>
              <a:rPr lang="tr-TR" sz="2400" dirty="0"/>
              <a:t> önerilir </a:t>
            </a:r>
          </a:p>
          <a:p>
            <a:endParaRPr lang="tr-TR" sz="24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3643306" y="628652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Salani</a:t>
            </a:r>
            <a:r>
              <a:rPr lang="tr-TR" dirty="0"/>
              <a:t> R. </a:t>
            </a:r>
            <a:r>
              <a:rPr lang="tr-TR" dirty="0" err="1"/>
              <a:t>Am</a:t>
            </a:r>
            <a:r>
              <a:rPr lang="tr-TR" dirty="0"/>
              <a:t> J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1915550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err="1">
                <a:solidFill>
                  <a:srgbClr val="FF0000"/>
                </a:solidFill>
              </a:rPr>
              <a:t>Eksizyonda</a:t>
            </a: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err="1">
                <a:solidFill>
                  <a:srgbClr val="FF0000"/>
                </a:solidFill>
              </a:rPr>
              <a:t>Adenokarsinoma</a:t>
            </a:r>
            <a:br>
              <a:rPr lang="tr-TR" sz="4000" dirty="0">
                <a:solidFill>
                  <a:srgbClr val="FF0000"/>
                </a:solidFill>
              </a:rPr>
            </a:br>
            <a:r>
              <a:rPr lang="tr-TR" sz="4000" dirty="0">
                <a:solidFill>
                  <a:srgbClr val="FF0000"/>
                </a:solidFill>
              </a:rPr>
              <a:t>in-</a:t>
            </a:r>
            <a:r>
              <a:rPr lang="tr-TR" sz="4000" dirty="0" err="1">
                <a:solidFill>
                  <a:srgbClr val="FF0000"/>
                </a:solidFill>
              </a:rPr>
              <a:t>situ</a:t>
            </a:r>
            <a:r>
              <a:rPr lang="tr-TR" sz="4000" dirty="0">
                <a:solidFill>
                  <a:srgbClr val="FF0000"/>
                </a:solidFill>
              </a:rPr>
              <a:t> (AIS)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458200" cy="4419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254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err="1">
                <a:solidFill>
                  <a:srgbClr val="FF0000"/>
                </a:solidFill>
              </a:rPr>
              <a:t>Eksizyonda</a:t>
            </a: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err="1">
                <a:solidFill>
                  <a:srgbClr val="FF0000"/>
                </a:solidFill>
              </a:rPr>
              <a:t>Adenokarsinoma</a:t>
            </a:r>
            <a:br>
              <a:rPr lang="tr-TR" sz="4000" dirty="0">
                <a:solidFill>
                  <a:srgbClr val="FF0000"/>
                </a:solidFill>
              </a:rPr>
            </a:br>
            <a:r>
              <a:rPr lang="tr-TR" sz="4000" dirty="0">
                <a:solidFill>
                  <a:srgbClr val="FF0000"/>
                </a:solidFill>
              </a:rPr>
              <a:t>in-</a:t>
            </a:r>
            <a:r>
              <a:rPr lang="tr-TR" sz="4000" dirty="0" err="1">
                <a:solidFill>
                  <a:srgbClr val="FF0000"/>
                </a:solidFill>
              </a:rPr>
              <a:t>situ</a:t>
            </a:r>
            <a:r>
              <a:rPr lang="tr-TR" sz="4000" dirty="0">
                <a:solidFill>
                  <a:srgbClr val="FF0000"/>
                </a:solidFill>
              </a:rPr>
              <a:t> (AIS)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458200" cy="4419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>
                <a:solidFill>
                  <a:srgbClr val="FF0000"/>
                </a:solidFill>
              </a:rPr>
              <a:t>Lower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 err="1">
                <a:solidFill>
                  <a:srgbClr val="FF0000"/>
                </a:solidFill>
              </a:rPr>
              <a:t>Anogenital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 err="1">
                <a:solidFill>
                  <a:srgbClr val="FF0000"/>
                </a:solidFill>
              </a:rPr>
              <a:t>Squamous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 err="1">
                <a:solidFill>
                  <a:srgbClr val="FF0000"/>
                </a:solidFill>
              </a:rPr>
              <a:t>Terminology</a:t>
            </a:r>
            <a:r>
              <a:rPr lang="tr-TR" sz="3600" dirty="0">
                <a:solidFill>
                  <a:srgbClr val="FF0000"/>
                </a:solidFill>
              </a:rPr>
              <a:t> (LAST ) Kullanılıyorsa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492896"/>
            <a:ext cx="7816584" cy="35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557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FF0000"/>
                </a:solidFill>
              </a:rPr>
              <a:t>Endoservikal</a:t>
            </a: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err="1">
                <a:solidFill>
                  <a:srgbClr val="FF0000"/>
                </a:solidFill>
              </a:rPr>
              <a:t>küretaj</a:t>
            </a:r>
            <a:r>
              <a:rPr lang="tr-TR" sz="4000" dirty="0">
                <a:solidFill>
                  <a:srgbClr val="FF0000"/>
                </a:solidFill>
              </a:rPr>
              <a:t> vs </a:t>
            </a:r>
            <a:r>
              <a:rPr lang="tr-TR" sz="4000" dirty="0" err="1">
                <a:solidFill>
                  <a:srgbClr val="FF0000"/>
                </a:solidFill>
              </a:rPr>
              <a:t>Endoservikal</a:t>
            </a:r>
            <a:r>
              <a:rPr lang="tr-TR" sz="4000" dirty="0">
                <a:solidFill>
                  <a:srgbClr val="FF0000"/>
                </a:solidFill>
              </a:rPr>
              <a:t> örnekleme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95400" y="2743200"/>
            <a:ext cx="7275512" cy="2782887"/>
          </a:xfrm>
        </p:spPr>
        <p:txBody>
          <a:bodyPr/>
          <a:lstStyle/>
          <a:p>
            <a:r>
              <a:rPr lang="tr-TR" sz="2800" dirty="0" err="1"/>
              <a:t>Endoservikal</a:t>
            </a:r>
            <a:r>
              <a:rPr lang="tr-TR" sz="2800" dirty="0"/>
              <a:t> örnekleme benzer </a:t>
            </a:r>
            <a:r>
              <a:rPr lang="tr-TR" sz="2800" dirty="0" err="1"/>
              <a:t>spesifite</a:t>
            </a:r>
            <a:r>
              <a:rPr lang="tr-TR" sz="2800" dirty="0"/>
              <a:t> ancak daha iyi </a:t>
            </a:r>
            <a:r>
              <a:rPr lang="tr-TR" sz="2800" dirty="0" err="1"/>
              <a:t>sensitivite</a:t>
            </a:r>
            <a:endParaRPr lang="tr-TR" sz="2800" dirty="0"/>
          </a:p>
          <a:p>
            <a:r>
              <a:rPr lang="tr-TR" sz="2800" dirty="0"/>
              <a:t>Hasta tarafından daha kabul edilebilir</a:t>
            </a:r>
          </a:p>
          <a:p>
            <a:r>
              <a:rPr lang="tr-TR" sz="2800" dirty="0" err="1"/>
              <a:t>Grading</a:t>
            </a:r>
            <a:r>
              <a:rPr lang="tr-TR" sz="2800" dirty="0"/>
              <a:t> daha zor daha az </a:t>
            </a:r>
            <a:r>
              <a:rPr lang="tr-TR" sz="2800" dirty="0" err="1"/>
              <a:t>stroma</a:t>
            </a:r>
            <a:r>
              <a:rPr lang="tr-TR" sz="2800" dirty="0"/>
              <a:t> alınır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048000" y="6019800"/>
            <a:ext cx="586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Mogensen</a:t>
            </a:r>
            <a:r>
              <a:rPr lang="tr-TR" dirty="0"/>
              <a:t> ST,  </a:t>
            </a:r>
            <a:r>
              <a:rPr lang="tr-TR" dirty="0" err="1"/>
              <a:t>Acta</a:t>
            </a:r>
            <a:r>
              <a:rPr lang="tr-TR" dirty="0"/>
              <a:t>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</a:t>
            </a:r>
            <a:r>
              <a:rPr lang="tr-TR" dirty="0" err="1"/>
              <a:t>Scand</a:t>
            </a:r>
            <a:r>
              <a:rPr lang="tr-TR" dirty="0"/>
              <a:t> 1997</a:t>
            </a:r>
          </a:p>
          <a:p>
            <a:r>
              <a:rPr lang="pt-BR" dirty="0"/>
              <a:t> Goksedef BP</a:t>
            </a:r>
            <a:r>
              <a:rPr lang="en-US" dirty="0"/>
              <a:t> Arch </a:t>
            </a:r>
            <a:r>
              <a:rPr lang="en-US" dirty="0" err="1"/>
              <a:t>Gynecol</a:t>
            </a:r>
            <a:r>
              <a:rPr lang="en-US" dirty="0"/>
              <a:t> </a:t>
            </a:r>
            <a:r>
              <a:rPr lang="en-US" dirty="0" err="1"/>
              <a:t>Obstet</a:t>
            </a:r>
            <a:r>
              <a:rPr lang="tr-TR" dirty="0"/>
              <a:t> 2013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Servikal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displazi</a:t>
            </a:r>
            <a:r>
              <a:rPr lang="tr-TR" dirty="0">
                <a:solidFill>
                  <a:srgbClr val="FF0000"/>
                </a:solidFill>
              </a:rPr>
              <a:t> tedavi </a:t>
            </a:r>
            <a:r>
              <a:rPr lang="tr-TR" dirty="0" err="1">
                <a:solidFill>
                  <a:srgbClr val="FF0000"/>
                </a:solidFill>
              </a:rPr>
              <a:t>modaliteleri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5800" y="2133600"/>
            <a:ext cx="3236912" cy="41148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dirty="0">
                <a:solidFill>
                  <a:srgbClr val="0033CC"/>
                </a:solidFill>
              </a:rPr>
              <a:t>Ablatif Yöntemler</a:t>
            </a:r>
          </a:p>
          <a:p>
            <a:pPr lvl="1"/>
            <a:r>
              <a:rPr lang="tr-TR" dirty="0" err="1"/>
              <a:t>Kriyoterapi</a:t>
            </a:r>
            <a:endParaRPr lang="tr-TR" dirty="0"/>
          </a:p>
          <a:p>
            <a:pPr lvl="1"/>
            <a:r>
              <a:rPr lang="tr-TR" dirty="0" err="1"/>
              <a:t>Koter</a:t>
            </a:r>
            <a:endParaRPr lang="tr-TR" dirty="0"/>
          </a:p>
          <a:p>
            <a:pPr lvl="1"/>
            <a:r>
              <a:rPr lang="tr-TR" dirty="0"/>
              <a:t>Karbondioksit lazer</a:t>
            </a: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 bwMode="auto">
          <a:xfrm>
            <a:off x="4572000" y="2209800"/>
            <a:ext cx="3236912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tr-TR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Eksizyonel</a:t>
            </a:r>
            <a:r>
              <a:rPr kumimoji="0" lang="tr-TR" sz="3200" b="0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yöntemler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2800" kern="0" dirty="0">
                <a:latin typeface="+mn-lt"/>
                <a:cs typeface="+mn-cs"/>
              </a:rPr>
              <a:t>LEEP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kumimoji="0" lang="tr-TR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Soğuk </a:t>
            </a:r>
            <a:r>
              <a:rPr kumimoji="0" lang="tr-TR" sz="2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konizasyon</a:t>
            </a:r>
            <a:endParaRPr kumimoji="0" lang="tr-TR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cs"/>
            </a:endParaRPr>
          </a:p>
          <a:p>
            <a:pPr marL="800100" lvl="1" indent="-3429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2800" kern="0" dirty="0">
                <a:latin typeface="+mn-lt"/>
                <a:cs typeface="+mn-cs"/>
              </a:rPr>
              <a:t>Karbondioksit lazer </a:t>
            </a:r>
            <a:r>
              <a:rPr lang="tr-TR" sz="2800" kern="0" dirty="0" err="1">
                <a:latin typeface="+mn-lt"/>
                <a:cs typeface="+mn-cs"/>
              </a:rPr>
              <a:t>konizasyon</a:t>
            </a:r>
            <a:endParaRPr kumimoji="0" lang="tr-TR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5" name="4 Dikdörtgen"/>
          <p:cNvSpPr/>
          <p:nvPr/>
        </p:nvSpPr>
        <p:spPr bwMode="auto">
          <a:xfrm>
            <a:off x="4648200" y="3276600"/>
            <a:ext cx="2971800" cy="1524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CIN tedavisi etkinlik</a:t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err="1">
                <a:solidFill>
                  <a:srgbClr val="FF0000"/>
                </a:solidFill>
              </a:rPr>
              <a:t>Cochrane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review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38200" y="1828800"/>
            <a:ext cx="7224712" cy="4402138"/>
          </a:xfrm>
          <a:prstGeom prst="rect">
            <a:avLst/>
          </a:prstGeom>
          <a:solidFill>
            <a:srgbClr val="777777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tr-TR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Kriyoterapi</a:t>
            </a: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%77-93</a:t>
            </a:r>
          </a:p>
          <a:p>
            <a:pPr defTabSz="76200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tr-TR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Laser</a:t>
            </a: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ablasyon</a:t>
            </a: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%94-95</a:t>
            </a:r>
          </a:p>
          <a:p>
            <a:pPr defTabSz="76200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LEEP						%91-98</a:t>
            </a:r>
          </a:p>
          <a:p>
            <a:pPr defTabSz="76200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tr-TR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Laser</a:t>
            </a: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konizasyon</a:t>
            </a: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     %93-96</a:t>
            </a:r>
          </a:p>
          <a:p>
            <a:pPr defTabSz="76200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Soğuk </a:t>
            </a:r>
            <a:r>
              <a:rPr lang="tr-TR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konizasyon</a:t>
            </a:r>
            <a:r>
              <a:rPr lang="tr-TR" sz="4000" dirty="0">
                <a:solidFill>
                  <a:schemeClr val="bg1"/>
                </a:solidFill>
                <a:latin typeface="Tahoma" pitchFamily="34" charset="0"/>
              </a:rPr>
              <a:t>	         </a:t>
            </a:r>
            <a:r>
              <a:rPr lang="tr-TR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%90-97	</a:t>
            </a:r>
          </a:p>
        </p:txBody>
      </p:sp>
      <p:sp>
        <p:nvSpPr>
          <p:cNvPr id="5" name="4 Yuvarlatılmış Dikdörtgen"/>
          <p:cNvSpPr/>
          <p:nvPr/>
        </p:nvSpPr>
        <p:spPr bwMode="auto">
          <a:xfrm>
            <a:off x="5943600" y="3657600"/>
            <a:ext cx="2133600" cy="251460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62000" y="6273225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/>
              <a:t>KyrgiouM</a:t>
            </a:r>
            <a:r>
              <a:rPr lang="tr-TR" sz="1400" dirty="0"/>
              <a:t>, </a:t>
            </a:r>
            <a:r>
              <a:rPr lang="en-US" sz="1400" dirty="0"/>
              <a:t>the Cochrane </a:t>
            </a:r>
            <a:r>
              <a:rPr lang="en-US" sz="1400" dirty="0" err="1"/>
              <a:t>colposcopy</a:t>
            </a:r>
            <a:r>
              <a:rPr lang="en-US" sz="1400" dirty="0"/>
              <a:t> and cervical </a:t>
            </a:r>
            <a:r>
              <a:rPr lang="en-US" sz="1400" dirty="0" err="1"/>
              <a:t>cytopathology</a:t>
            </a:r>
            <a:endParaRPr lang="en-US" sz="1400" dirty="0"/>
          </a:p>
          <a:p>
            <a:pPr algn="r"/>
            <a:r>
              <a:rPr lang="en-US" sz="1400" dirty="0"/>
              <a:t>collaborative </a:t>
            </a:r>
            <a:r>
              <a:rPr lang="en-US" sz="1400" dirty="0" err="1"/>
              <a:t>groupapproach</a:t>
            </a:r>
            <a:r>
              <a:rPr lang="en-US" sz="1400" dirty="0"/>
              <a:t>. Cancer</a:t>
            </a:r>
            <a:r>
              <a:rPr lang="tr-TR" sz="1400" dirty="0"/>
              <a:t> </a:t>
            </a:r>
            <a:r>
              <a:rPr lang="tr-TR" sz="1400" dirty="0" err="1"/>
              <a:t>Treat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2006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Ablazyon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vs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Eksizyon</a:t>
            </a:r>
            <a:r>
              <a:rPr lang="tr-TR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0033CC"/>
                </a:solidFill>
              </a:rPr>
              <a:t>Ablatif tedaviler</a:t>
            </a:r>
          </a:p>
          <a:p>
            <a:pPr lvl="1"/>
            <a:r>
              <a:rPr lang="tr-TR" dirty="0"/>
              <a:t>Uygulaması daha kolay</a:t>
            </a:r>
          </a:p>
          <a:p>
            <a:pPr lvl="1"/>
            <a:r>
              <a:rPr lang="tr-TR" dirty="0"/>
              <a:t>Ofis şartlarında yapılabilir</a:t>
            </a:r>
          </a:p>
          <a:p>
            <a:r>
              <a:rPr lang="tr-TR" b="1" dirty="0" err="1">
                <a:solidFill>
                  <a:srgbClr val="0033CC"/>
                </a:solidFill>
              </a:rPr>
              <a:t>Eksizyonel</a:t>
            </a:r>
            <a:r>
              <a:rPr lang="tr-TR" b="1" dirty="0">
                <a:solidFill>
                  <a:srgbClr val="0033CC"/>
                </a:solidFill>
              </a:rPr>
              <a:t> tedaviler</a:t>
            </a:r>
          </a:p>
          <a:p>
            <a:pPr lvl="1"/>
            <a:r>
              <a:rPr lang="tr-TR" dirty="0"/>
              <a:t>Doku elde edilir</a:t>
            </a:r>
          </a:p>
          <a:p>
            <a:pPr lvl="2"/>
            <a:r>
              <a:rPr lang="tr-TR" dirty="0"/>
              <a:t>Neyi tedavi ettiğimizi biliriz</a:t>
            </a:r>
          </a:p>
          <a:p>
            <a:pPr lvl="2"/>
            <a:r>
              <a:rPr lang="tr-TR" dirty="0"/>
              <a:t>Tedavi etkinliğimizi biliriz</a:t>
            </a:r>
          </a:p>
        </p:txBody>
      </p:sp>
    </p:spTree>
    <p:extLst>
      <p:ext uri="{BB962C8B-B14F-4D97-AF65-F5344CB8AC3E}">
        <p14:creationId xmlns:p14="http://schemas.microsoft.com/office/powerpoint/2010/main" val="1778376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Konizasyon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Serviksin</a:t>
            </a:r>
            <a:r>
              <a:rPr lang="tr-TR" dirty="0"/>
              <a:t> transformasyon </a:t>
            </a:r>
            <a:r>
              <a:rPr lang="tr-TR" dirty="0" err="1"/>
              <a:t>zonunu</a:t>
            </a:r>
            <a:r>
              <a:rPr lang="tr-TR" dirty="0"/>
              <a:t> içerecek şekilde koni şeklinde çıkarılması</a:t>
            </a:r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 bwMode="auto">
          <a:xfrm>
            <a:off x="838200" y="4953000"/>
            <a:ext cx="2286000" cy="12192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Soğuk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konizasyon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 bwMode="auto">
          <a:xfrm>
            <a:off x="3429000" y="3429000"/>
            <a:ext cx="2057400" cy="3048000"/>
          </a:xfrm>
          <a:prstGeom prst="roundRect">
            <a:avLst/>
          </a:prstGeom>
          <a:solidFill>
            <a:srgbClr val="66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dirty="0">
                <a:solidFill>
                  <a:srgbClr val="FFFF00"/>
                </a:solidFill>
              </a:rPr>
              <a:t>LEEP</a:t>
            </a:r>
          </a:p>
          <a:p>
            <a:pPr algn="just">
              <a:buFont typeface="Arial" pitchFamily="34" charset="0"/>
              <a:buChar char="•"/>
            </a:pPr>
            <a:r>
              <a:rPr lang="tr-TR" sz="2800" b="1" dirty="0" err="1">
                <a:solidFill>
                  <a:srgbClr val="FFFF00"/>
                </a:solidFill>
              </a:rPr>
              <a:t>L</a:t>
            </a:r>
            <a:r>
              <a:rPr lang="tr-TR" dirty="0" err="1">
                <a:solidFill>
                  <a:schemeClr val="bg1"/>
                </a:solidFill>
              </a:rPr>
              <a:t>oop</a:t>
            </a:r>
            <a:r>
              <a:rPr lang="tr-TR" dirty="0">
                <a:solidFill>
                  <a:schemeClr val="bg1"/>
                </a:solidFill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dirty="0" err="1">
                <a:solidFill>
                  <a:srgbClr val="FFFF00"/>
                </a:solidFill>
              </a:rPr>
              <a:t>E</a:t>
            </a:r>
            <a:r>
              <a:rPr lang="tr-TR" dirty="0" err="1">
                <a:solidFill>
                  <a:schemeClr val="bg1"/>
                </a:solidFill>
              </a:rPr>
              <a:t>ectrosurgical</a:t>
            </a:r>
            <a:r>
              <a:rPr lang="tr-TR" dirty="0">
                <a:solidFill>
                  <a:schemeClr val="bg1"/>
                </a:solidFill>
              </a:rPr>
              <a:t>  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E</a:t>
            </a:r>
            <a:r>
              <a:rPr lang="tr-TR" dirty="0" err="1">
                <a:solidFill>
                  <a:schemeClr val="bg1"/>
                </a:solidFill>
              </a:rPr>
              <a:t>xcision</a:t>
            </a:r>
            <a:r>
              <a:rPr lang="tr-TR" dirty="0">
                <a:solidFill>
                  <a:schemeClr val="bg1"/>
                </a:solidFill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P</a:t>
            </a:r>
            <a:r>
              <a:rPr lang="tr-TR" dirty="0" err="1">
                <a:solidFill>
                  <a:schemeClr val="bg1"/>
                </a:solidFill>
              </a:rPr>
              <a:t>rocedure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 bwMode="auto">
          <a:xfrm>
            <a:off x="6629400" y="3429000"/>
            <a:ext cx="2133600" cy="3048000"/>
          </a:xfrm>
          <a:prstGeom prst="roundRect">
            <a:avLst/>
          </a:prstGeom>
          <a:solidFill>
            <a:srgbClr val="66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dirty="0">
                <a:solidFill>
                  <a:srgbClr val="FFFF00"/>
                </a:solidFill>
              </a:rPr>
              <a:t>LLETZ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L</a:t>
            </a:r>
            <a:r>
              <a:rPr lang="tr-TR" dirty="0" err="1">
                <a:solidFill>
                  <a:schemeClr val="bg1"/>
                </a:solidFill>
              </a:rPr>
              <a:t>arge</a:t>
            </a:r>
            <a:endParaRPr lang="tr-TR" dirty="0">
              <a:solidFill>
                <a:schemeClr val="bg1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L</a:t>
            </a:r>
            <a:r>
              <a:rPr lang="tr-TR" dirty="0" err="1">
                <a:solidFill>
                  <a:schemeClr val="bg1"/>
                </a:solidFill>
              </a:rPr>
              <a:t>oop</a:t>
            </a:r>
            <a:r>
              <a:rPr lang="tr-TR" dirty="0">
                <a:solidFill>
                  <a:schemeClr val="bg1"/>
                </a:solidFill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E</a:t>
            </a:r>
            <a:r>
              <a:rPr lang="tr-TR" dirty="0" err="1">
                <a:solidFill>
                  <a:schemeClr val="bg1"/>
                </a:solidFill>
              </a:rPr>
              <a:t>xcision</a:t>
            </a:r>
            <a:r>
              <a:rPr lang="tr-TR" dirty="0">
                <a:solidFill>
                  <a:schemeClr val="bg1"/>
                </a:solidFill>
              </a:rPr>
              <a:t> of </a:t>
            </a:r>
            <a:r>
              <a:rPr lang="tr-TR" dirty="0" err="1">
                <a:solidFill>
                  <a:schemeClr val="bg1"/>
                </a:solidFill>
              </a:rPr>
              <a:t>the</a:t>
            </a:r>
            <a:endParaRPr lang="tr-TR" dirty="0">
              <a:solidFill>
                <a:schemeClr val="bg1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T</a:t>
            </a:r>
            <a:r>
              <a:rPr lang="tr-TR" dirty="0" err="1">
                <a:solidFill>
                  <a:schemeClr val="bg1"/>
                </a:solidFill>
              </a:rPr>
              <a:t>ransformation</a:t>
            </a:r>
            <a:endParaRPr lang="tr-TR" dirty="0">
              <a:solidFill>
                <a:schemeClr val="bg1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tr-TR" sz="2400" b="1" dirty="0" err="1">
                <a:solidFill>
                  <a:srgbClr val="FFFF00"/>
                </a:solidFill>
              </a:rPr>
              <a:t>Z</a:t>
            </a:r>
            <a:r>
              <a:rPr lang="tr-TR" dirty="0" err="1">
                <a:solidFill>
                  <a:schemeClr val="bg1"/>
                </a:solidFill>
              </a:rPr>
              <a:t>one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7" name="6 Sol Sağ Ok"/>
          <p:cNvSpPr/>
          <p:nvPr/>
        </p:nvSpPr>
        <p:spPr bwMode="auto">
          <a:xfrm>
            <a:off x="5486400" y="4572000"/>
            <a:ext cx="1066800" cy="484632"/>
          </a:xfrm>
          <a:prstGeom prst="leftRightArrow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err="1">
                <a:solidFill>
                  <a:srgbClr val="FF0000"/>
                </a:solidFill>
              </a:rPr>
              <a:t>Histopatoloji</a:t>
            </a:r>
            <a:r>
              <a:rPr lang="tr-TR" sz="4000" dirty="0">
                <a:solidFill>
                  <a:srgbClr val="FF0000"/>
                </a:solidFill>
              </a:rPr>
              <a:t> Yönetimi </a:t>
            </a:r>
            <a:br>
              <a:rPr lang="tr-TR" sz="4000" dirty="0">
                <a:solidFill>
                  <a:srgbClr val="FF0000"/>
                </a:solidFill>
              </a:rPr>
            </a:br>
            <a:r>
              <a:rPr lang="tr-TR" sz="4000" dirty="0">
                <a:solidFill>
                  <a:srgbClr val="FF0000"/>
                </a:solidFill>
              </a:rPr>
              <a:t>Alt Gruplar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64704" y="1988840"/>
            <a:ext cx="7772400" cy="4114800"/>
          </a:xfrm>
        </p:spPr>
        <p:txBody>
          <a:bodyPr/>
          <a:lstStyle/>
          <a:p>
            <a:r>
              <a:rPr lang="tr-TR" sz="2000" dirty="0">
                <a:solidFill>
                  <a:srgbClr val="0000FF"/>
                </a:solidFill>
              </a:rPr>
              <a:t>Biyopsi CIN 1</a:t>
            </a:r>
          </a:p>
          <a:p>
            <a:pPr lvl="1"/>
            <a:r>
              <a:rPr lang="tr-TR" sz="1800" i="1" dirty="0" err="1"/>
              <a:t>Smear</a:t>
            </a:r>
            <a:r>
              <a:rPr lang="tr-TR" sz="1800" i="1" dirty="0"/>
              <a:t> ASCUS veya LGSIL sonrası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Takip</a:t>
            </a:r>
          </a:p>
          <a:p>
            <a:pPr lvl="1"/>
            <a:r>
              <a:rPr lang="tr-TR" sz="1800" i="1" dirty="0" err="1"/>
              <a:t>Smear</a:t>
            </a:r>
            <a:r>
              <a:rPr lang="tr-TR" sz="1800" i="1" dirty="0"/>
              <a:t> ASC-H veya HGSIL sonrası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Takip, tedavi, tekrar değerlendirme</a:t>
            </a:r>
          </a:p>
          <a:p>
            <a:pPr lvl="1"/>
            <a:r>
              <a:rPr lang="tr-TR" sz="1800" i="1" dirty="0"/>
              <a:t>21-24 yaş grubunda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Takip</a:t>
            </a:r>
          </a:p>
          <a:p>
            <a:r>
              <a:rPr lang="tr-TR" sz="2000" dirty="0">
                <a:solidFill>
                  <a:srgbClr val="0000FF"/>
                </a:solidFill>
              </a:rPr>
              <a:t>Biyopsi CIN 2 CIN 3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Tedavi</a:t>
            </a:r>
          </a:p>
          <a:p>
            <a:pPr lvl="1"/>
            <a:r>
              <a:rPr lang="tr-TR" sz="1800" i="1" dirty="0"/>
              <a:t>Genç hastalarda 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Yeterli </a:t>
            </a:r>
            <a:r>
              <a:rPr lang="tr-TR" sz="1400" i="1" dirty="0" err="1">
                <a:solidFill>
                  <a:srgbClr val="C00000"/>
                </a:solidFill>
              </a:rPr>
              <a:t>kolposkopi</a:t>
            </a:r>
            <a:r>
              <a:rPr lang="tr-TR" sz="1400" i="1" dirty="0">
                <a:solidFill>
                  <a:srgbClr val="C00000"/>
                </a:solidFill>
              </a:rPr>
              <a:t>, CIN 2 takip, CIN 3 veya yetersiz </a:t>
            </a:r>
            <a:r>
              <a:rPr lang="tr-TR" sz="1400" i="1" dirty="0" err="1">
                <a:solidFill>
                  <a:srgbClr val="C00000"/>
                </a:solidFill>
              </a:rPr>
              <a:t>kolposkopi</a:t>
            </a:r>
            <a:r>
              <a:rPr lang="tr-TR" sz="1400" i="1" dirty="0">
                <a:solidFill>
                  <a:srgbClr val="C00000"/>
                </a:solidFill>
              </a:rPr>
              <a:t> tedavi</a:t>
            </a:r>
          </a:p>
          <a:p>
            <a:pPr lvl="1"/>
            <a:r>
              <a:rPr lang="tr-TR" sz="1800" dirty="0"/>
              <a:t>Gebede </a:t>
            </a:r>
          </a:p>
          <a:p>
            <a:pPr lvl="2"/>
            <a:r>
              <a:rPr lang="tr-TR" sz="1400" dirty="0" err="1">
                <a:solidFill>
                  <a:srgbClr val="C00000"/>
                </a:solidFill>
              </a:rPr>
              <a:t>Dogum</a:t>
            </a:r>
            <a:r>
              <a:rPr lang="tr-TR" sz="1400" dirty="0">
                <a:solidFill>
                  <a:srgbClr val="C00000"/>
                </a:solidFill>
              </a:rPr>
              <a:t> sonrasına bırak </a:t>
            </a:r>
          </a:p>
          <a:p>
            <a:r>
              <a:rPr lang="tr-TR" sz="2000" dirty="0">
                <a:solidFill>
                  <a:srgbClr val="0000FF"/>
                </a:solidFill>
              </a:rPr>
              <a:t>Biyopsi AIS</a:t>
            </a:r>
          </a:p>
          <a:p>
            <a:pPr lvl="1"/>
            <a:r>
              <a:rPr lang="tr-TR" sz="1400" i="1" dirty="0" err="1">
                <a:solidFill>
                  <a:srgbClr val="C00000"/>
                </a:solidFill>
              </a:rPr>
              <a:t>Histerektomi</a:t>
            </a:r>
            <a:r>
              <a:rPr lang="tr-TR" sz="1400" i="1" dirty="0">
                <a:solidFill>
                  <a:srgbClr val="C00000"/>
                </a:solidFill>
              </a:rPr>
              <a:t> veya </a:t>
            </a:r>
            <a:r>
              <a:rPr lang="tr-TR" sz="1400" i="1" dirty="0" err="1">
                <a:solidFill>
                  <a:srgbClr val="C00000"/>
                </a:solidFill>
              </a:rPr>
              <a:t>konzervatif</a:t>
            </a:r>
            <a:r>
              <a:rPr lang="tr-TR" sz="1400" i="1" dirty="0">
                <a:solidFill>
                  <a:srgbClr val="C00000"/>
                </a:solidFill>
              </a:rPr>
              <a:t> yaklaşım</a:t>
            </a:r>
          </a:p>
          <a:p>
            <a:endParaRPr lang="tr-TR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Endikasyon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Biyopsi ile CIN 2, CIN 3</a:t>
            </a:r>
          </a:p>
          <a:p>
            <a:r>
              <a:rPr lang="tr-TR" dirty="0"/>
              <a:t>HGSIL, yetersiz </a:t>
            </a:r>
            <a:r>
              <a:rPr lang="tr-TR" dirty="0" err="1"/>
              <a:t>kolposkopi</a:t>
            </a:r>
            <a:endParaRPr lang="tr-TR" dirty="0"/>
          </a:p>
          <a:p>
            <a:r>
              <a:rPr lang="tr-TR" dirty="0"/>
              <a:t>ECC de HGSIL veya kanser</a:t>
            </a:r>
          </a:p>
          <a:p>
            <a:r>
              <a:rPr lang="tr-TR" dirty="0" err="1"/>
              <a:t>Kolposkopi</a:t>
            </a:r>
            <a:r>
              <a:rPr lang="tr-TR" dirty="0"/>
              <a:t> ile açıklanamayan </a:t>
            </a:r>
            <a:r>
              <a:rPr lang="tr-TR" dirty="0" err="1"/>
              <a:t>smearda</a:t>
            </a:r>
            <a:r>
              <a:rPr lang="tr-TR" dirty="0"/>
              <a:t> HGSIL veya kanser</a:t>
            </a:r>
          </a:p>
          <a:p>
            <a:r>
              <a:rPr lang="tr-TR" dirty="0"/>
              <a:t>Biyopside </a:t>
            </a:r>
            <a:r>
              <a:rPr lang="tr-TR" dirty="0" err="1"/>
              <a:t>mikroinvazyon</a:t>
            </a:r>
            <a:r>
              <a:rPr lang="tr-TR" dirty="0"/>
              <a:t> varlığı</a:t>
            </a:r>
          </a:p>
          <a:p>
            <a:r>
              <a:rPr lang="tr-TR" dirty="0"/>
              <a:t>Sitoloji veya biyopside AIS</a:t>
            </a:r>
          </a:p>
          <a:p>
            <a:r>
              <a:rPr lang="tr-TR" dirty="0" err="1"/>
              <a:t>Persiste</a:t>
            </a:r>
            <a:r>
              <a:rPr lang="tr-TR" dirty="0"/>
              <a:t> CIN 1 ? (hasta </a:t>
            </a:r>
            <a:r>
              <a:rPr lang="tr-TR" dirty="0" err="1"/>
              <a:t>anksiyetesi</a:t>
            </a:r>
            <a:r>
              <a:rPr lang="tr-TR" dirty="0"/>
              <a:t>)</a:t>
            </a:r>
          </a:p>
          <a:p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LEEP- </a:t>
            </a:r>
            <a:r>
              <a:rPr lang="tr-TR" dirty="0" err="1">
                <a:solidFill>
                  <a:srgbClr val="FF0000"/>
                </a:solidFill>
              </a:rPr>
              <a:t>Konizasyon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>
                <a:solidFill>
                  <a:schemeClr val="tx2"/>
                </a:solidFill>
              </a:rPr>
              <a:t>Avantajları</a:t>
            </a:r>
          </a:p>
          <a:p>
            <a:pPr lvl="1"/>
            <a:r>
              <a:rPr lang="tr-TR" sz="2000" i="1" dirty="0"/>
              <a:t>Güvenli bir işlem</a:t>
            </a:r>
          </a:p>
          <a:p>
            <a:pPr lvl="1"/>
            <a:r>
              <a:rPr lang="tr-TR" sz="2000" i="1" dirty="0"/>
              <a:t>Uygulaması daha kolay</a:t>
            </a:r>
          </a:p>
          <a:p>
            <a:pPr lvl="1"/>
            <a:r>
              <a:rPr lang="tr-TR" sz="2000" i="1" dirty="0"/>
              <a:t>Lokal anestezi ile ofiste yapılabilir</a:t>
            </a:r>
          </a:p>
          <a:p>
            <a:pPr lvl="1"/>
            <a:r>
              <a:rPr lang="tr-TR" sz="2000" i="1" dirty="0"/>
              <a:t>Maliyeti daha az</a:t>
            </a:r>
          </a:p>
          <a:p>
            <a:pPr lvl="1"/>
            <a:r>
              <a:rPr lang="tr-TR" sz="2000" i="1" dirty="0"/>
              <a:t>Komplikasyonu az</a:t>
            </a:r>
          </a:p>
          <a:p>
            <a:r>
              <a:rPr lang="tr-TR" sz="2400" dirty="0">
                <a:solidFill>
                  <a:schemeClr val="tx2"/>
                </a:solidFill>
              </a:rPr>
              <a:t>Dezavantajları</a:t>
            </a:r>
          </a:p>
          <a:p>
            <a:pPr lvl="1"/>
            <a:r>
              <a:rPr lang="tr-TR" sz="2000" i="1" dirty="0"/>
              <a:t>Termal hasar sınır değerlendirmesini zorlaştırabilir</a:t>
            </a:r>
          </a:p>
          <a:p>
            <a:pPr lvl="1"/>
            <a:r>
              <a:rPr lang="tr-TR" sz="2000" i="1" dirty="0" err="1"/>
              <a:t>Vajen</a:t>
            </a:r>
            <a:r>
              <a:rPr lang="tr-TR" sz="2000" i="1" dirty="0"/>
              <a:t> veya topraklama çevresinde termal hasar</a:t>
            </a:r>
          </a:p>
          <a:p>
            <a:pPr lvl="1"/>
            <a:r>
              <a:rPr lang="tr-TR" sz="2000" i="1" dirty="0"/>
              <a:t>Buhar </a:t>
            </a:r>
            <a:r>
              <a:rPr lang="tr-TR" sz="2000" i="1" dirty="0" err="1"/>
              <a:t>inhalasyon</a:t>
            </a:r>
            <a:r>
              <a:rPr lang="tr-TR" sz="2000" i="1" dirty="0"/>
              <a:t> riski </a:t>
            </a:r>
          </a:p>
          <a:p>
            <a:pPr lvl="1"/>
            <a:r>
              <a:rPr lang="tr-TR" sz="2000" i="1" dirty="0"/>
              <a:t>Büyük veya kanal içine </a:t>
            </a:r>
            <a:r>
              <a:rPr lang="tr-TR" sz="2000" i="1" dirty="0" err="1"/>
              <a:t>ilerliyen</a:t>
            </a:r>
            <a:r>
              <a:rPr lang="tr-TR" sz="2000" i="1" dirty="0"/>
              <a:t> lezyonlarda etkinlik yeterli olmayabilir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Soğuk </a:t>
            </a:r>
            <a:r>
              <a:rPr lang="tr-TR" dirty="0" err="1">
                <a:solidFill>
                  <a:srgbClr val="FF0000"/>
                </a:solidFill>
              </a:rPr>
              <a:t>konizasyon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2286000"/>
            <a:ext cx="2971800" cy="3429000"/>
          </a:xfrm>
        </p:spPr>
        <p:txBody>
          <a:bodyPr/>
          <a:lstStyle/>
          <a:p>
            <a:r>
              <a:rPr lang="tr-TR" sz="2400" dirty="0">
                <a:solidFill>
                  <a:srgbClr val="0033CC"/>
                </a:solidFill>
              </a:rPr>
              <a:t>Avantajları</a:t>
            </a:r>
          </a:p>
          <a:p>
            <a:pPr lvl="1"/>
            <a:r>
              <a:rPr lang="tr-TR" sz="1800" dirty="0"/>
              <a:t>Anestezi altında hasta işlemi daha rahat</a:t>
            </a:r>
          </a:p>
          <a:p>
            <a:pPr lvl="1"/>
            <a:r>
              <a:rPr lang="tr-TR" sz="1800" dirty="0" err="1"/>
              <a:t>Marginleri</a:t>
            </a:r>
            <a:r>
              <a:rPr lang="tr-TR" sz="1800" dirty="0"/>
              <a:t> bozulmamış doku elde edilir</a:t>
            </a:r>
          </a:p>
          <a:p>
            <a:pPr lvl="1"/>
            <a:r>
              <a:rPr lang="tr-TR" sz="1800" dirty="0" err="1"/>
              <a:t>Hemoraji</a:t>
            </a:r>
            <a:r>
              <a:rPr lang="tr-TR" sz="1800" dirty="0"/>
              <a:t> olursa yönetmesi daha kolay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191000" y="2362200"/>
            <a:ext cx="41910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0033CC"/>
                </a:solidFill>
              </a:rPr>
              <a:t>Dezavantajları</a:t>
            </a:r>
          </a:p>
          <a:p>
            <a:pPr lvl="1">
              <a:buFont typeface="Arial" pitchFamily="34" charset="0"/>
              <a:buChar char="•"/>
            </a:pPr>
            <a:r>
              <a:rPr lang="tr-TR" dirty="0" err="1"/>
              <a:t>Hemoraji</a:t>
            </a:r>
            <a:r>
              <a:rPr lang="tr-TR" dirty="0"/>
              <a:t> riski fazla</a:t>
            </a:r>
          </a:p>
          <a:p>
            <a:pPr lvl="1">
              <a:buFont typeface="Arial" pitchFamily="34" charset="0"/>
              <a:buChar char="•"/>
            </a:pPr>
            <a:r>
              <a:rPr lang="tr-TR" dirty="0"/>
              <a:t>Daha uzun işlem süresi</a:t>
            </a:r>
          </a:p>
          <a:p>
            <a:pPr lvl="1">
              <a:buFont typeface="Arial" pitchFamily="34" charset="0"/>
              <a:buChar char="•"/>
            </a:pPr>
            <a:r>
              <a:rPr lang="tr-TR" dirty="0" err="1"/>
              <a:t>Postoperatif</a:t>
            </a:r>
            <a:r>
              <a:rPr lang="tr-TR" dirty="0"/>
              <a:t> rahatsızlık (ağrı) fazla</a:t>
            </a:r>
          </a:p>
          <a:p>
            <a:pPr lvl="1">
              <a:buFont typeface="Arial" pitchFamily="34" charset="0"/>
              <a:buChar char="•"/>
            </a:pPr>
            <a:r>
              <a:rPr lang="tr-TR" dirty="0"/>
              <a:t>Genel veya bölgesel anestezi gerekli</a:t>
            </a:r>
          </a:p>
          <a:p>
            <a:pPr lvl="1">
              <a:buFont typeface="Arial" pitchFamily="34" charset="0"/>
              <a:buChar char="•"/>
            </a:pPr>
            <a:r>
              <a:rPr lang="tr-TR" dirty="0" err="1"/>
              <a:t>Servikste</a:t>
            </a:r>
            <a:r>
              <a:rPr lang="tr-TR" dirty="0"/>
              <a:t> </a:t>
            </a:r>
            <a:r>
              <a:rPr lang="tr-TR" dirty="0" err="1"/>
              <a:t>distorsiyon</a:t>
            </a:r>
            <a:endParaRPr lang="tr-TR" dirty="0"/>
          </a:p>
          <a:p>
            <a:pPr lvl="1">
              <a:buFont typeface="Arial" pitchFamily="34" charset="0"/>
              <a:buChar char="•"/>
            </a:pPr>
            <a:r>
              <a:rPr lang="tr-TR" dirty="0"/>
              <a:t>Maliyeti yüksek</a:t>
            </a:r>
          </a:p>
          <a:p>
            <a:pPr lvl="1">
              <a:buFont typeface="Arial" pitchFamily="34" charset="0"/>
              <a:buChar char="•"/>
            </a:pPr>
            <a:r>
              <a:rPr lang="tr-TR" dirty="0"/>
              <a:t>Ameliyathane gerekir</a:t>
            </a:r>
          </a:p>
          <a:p>
            <a:pPr lvl="1">
              <a:buFont typeface="Arial" pitchFamily="34" charset="0"/>
              <a:buChar char="•"/>
            </a:pPr>
            <a:r>
              <a:rPr lang="tr-TR" dirty="0"/>
              <a:t>Daha fazla </a:t>
            </a:r>
            <a:r>
              <a:rPr lang="tr-TR" dirty="0" err="1"/>
              <a:t>serviks</a:t>
            </a:r>
            <a:r>
              <a:rPr lang="tr-TR" dirty="0"/>
              <a:t> dokusu çıkarılır</a:t>
            </a:r>
          </a:p>
          <a:p>
            <a:pPr lvl="1">
              <a:buFont typeface="Arial" pitchFamily="34" charset="0"/>
              <a:buChar char="•"/>
            </a:pPr>
            <a:r>
              <a:rPr lang="tr-TR" dirty="0" err="1"/>
              <a:t>Reprodüktif</a:t>
            </a:r>
            <a:r>
              <a:rPr lang="tr-TR" dirty="0"/>
              <a:t> yan etkisi daha fazla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>
                <a:solidFill>
                  <a:srgbClr val="FF0000"/>
                </a:solidFill>
              </a:rPr>
              <a:t>Soğuk </a:t>
            </a:r>
            <a:r>
              <a:rPr lang="tr-TR" sz="4000" dirty="0" err="1">
                <a:solidFill>
                  <a:srgbClr val="FF0000"/>
                </a:solidFill>
              </a:rPr>
              <a:t>konizasyon</a:t>
            </a: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tr-TR" sz="4000" dirty="0" err="1">
                <a:solidFill>
                  <a:srgbClr val="FF0000"/>
                </a:solidFill>
              </a:rPr>
              <a:t>endikasyonları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Lezyon </a:t>
            </a:r>
            <a:r>
              <a:rPr lang="tr-TR" dirty="0" err="1"/>
              <a:t>endoservikal</a:t>
            </a:r>
            <a:r>
              <a:rPr lang="tr-TR" dirty="0"/>
              <a:t> kanal içine ilerliyorsa</a:t>
            </a:r>
          </a:p>
          <a:p>
            <a:r>
              <a:rPr lang="tr-TR" dirty="0"/>
              <a:t>Lezyon büyükse</a:t>
            </a:r>
          </a:p>
          <a:p>
            <a:r>
              <a:rPr lang="tr-TR" dirty="0"/>
              <a:t>LEEP ile tedavilere rağmen tekrarlayan CIN 2, CIN 3</a:t>
            </a:r>
          </a:p>
          <a:p>
            <a:r>
              <a:rPr lang="tr-TR" sz="2400" i="1" dirty="0" err="1">
                <a:solidFill>
                  <a:srgbClr val="C00000"/>
                </a:solidFill>
              </a:rPr>
              <a:t>Mikroinvazyon</a:t>
            </a:r>
            <a:r>
              <a:rPr lang="tr-TR" sz="2400" i="1" dirty="0">
                <a:solidFill>
                  <a:srgbClr val="C00000"/>
                </a:solidFill>
              </a:rPr>
              <a:t> şüphesi yüksekse</a:t>
            </a:r>
          </a:p>
          <a:p>
            <a:r>
              <a:rPr lang="tr-TR" sz="2400" i="1" dirty="0" err="1">
                <a:solidFill>
                  <a:srgbClr val="C00000"/>
                </a:solidFill>
              </a:rPr>
              <a:t>Endoservikal</a:t>
            </a:r>
            <a:r>
              <a:rPr lang="tr-TR" sz="2400" i="1" dirty="0">
                <a:solidFill>
                  <a:srgbClr val="C00000"/>
                </a:solidFill>
              </a:rPr>
              <a:t> </a:t>
            </a:r>
            <a:r>
              <a:rPr lang="tr-TR" sz="2400" i="1" dirty="0" err="1">
                <a:solidFill>
                  <a:srgbClr val="C00000"/>
                </a:solidFill>
              </a:rPr>
              <a:t>glanduler</a:t>
            </a:r>
            <a:r>
              <a:rPr lang="tr-TR" sz="2400" i="1" dirty="0">
                <a:solidFill>
                  <a:srgbClr val="C00000"/>
                </a:solidFill>
              </a:rPr>
              <a:t> hastalık varlığı</a:t>
            </a:r>
          </a:p>
          <a:p>
            <a:r>
              <a:rPr lang="tr-TR" sz="2400" i="1" dirty="0">
                <a:solidFill>
                  <a:srgbClr val="C00000"/>
                </a:solidFill>
              </a:rPr>
              <a:t>Yetersiz </a:t>
            </a:r>
            <a:r>
              <a:rPr lang="tr-TR" sz="2400" i="1" dirty="0" err="1">
                <a:solidFill>
                  <a:srgbClr val="C00000"/>
                </a:solidFill>
              </a:rPr>
              <a:t>kolposkopi</a:t>
            </a:r>
            <a:r>
              <a:rPr lang="tr-TR" sz="2400" i="1" dirty="0">
                <a:solidFill>
                  <a:srgbClr val="C00000"/>
                </a:solidFill>
              </a:rPr>
              <a:t>?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Soğuk </a:t>
            </a:r>
            <a:r>
              <a:rPr lang="tr-TR" dirty="0" err="1">
                <a:solidFill>
                  <a:srgbClr val="FF0000"/>
                </a:solidFill>
              </a:rPr>
              <a:t>konizasyon</a:t>
            </a:r>
            <a:r>
              <a:rPr lang="tr-TR" dirty="0">
                <a:solidFill>
                  <a:srgbClr val="FF0000"/>
                </a:solidFill>
              </a:rPr>
              <a:t>- teknik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62000" y="3657600"/>
            <a:ext cx="4495800" cy="4114800"/>
          </a:xfrm>
        </p:spPr>
        <p:txBody>
          <a:bodyPr/>
          <a:lstStyle/>
          <a:p>
            <a:r>
              <a:rPr lang="tr-TR" sz="2000" dirty="0" err="1"/>
              <a:t>Lugol</a:t>
            </a:r>
            <a:r>
              <a:rPr lang="tr-TR" sz="2000" dirty="0"/>
              <a:t> ile iyot negatif alan  ve TZ belirlenir</a:t>
            </a:r>
          </a:p>
          <a:p>
            <a:pPr lvl="1"/>
            <a:r>
              <a:rPr lang="tr-TR" sz="1600" i="1" dirty="0" err="1">
                <a:solidFill>
                  <a:srgbClr val="C00000"/>
                </a:solidFill>
              </a:rPr>
              <a:t>Kolposkopinin</a:t>
            </a:r>
            <a:r>
              <a:rPr lang="tr-TR" sz="1600" i="1" dirty="0">
                <a:solidFill>
                  <a:srgbClr val="C00000"/>
                </a:solidFill>
              </a:rPr>
              <a:t> olmasında yarar var ancak şart değil</a:t>
            </a:r>
          </a:p>
          <a:p>
            <a:r>
              <a:rPr lang="tr-TR" sz="2000" dirty="0" err="1"/>
              <a:t>Serviks</a:t>
            </a:r>
            <a:r>
              <a:rPr lang="tr-TR" sz="2000" dirty="0"/>
              <a:t> saat 3 ve 9 hizasına  traksiyon /</a:t>
            </a:r>
            <a:r>
              <a:rPr lang="tr-TR" sz="2000" dirty="0" err="1"/>
              <a:t>hemostaz</a:t>
            </a:r>
            <a:r>
              <a:rPr lang="tr-TR" sz="2000" dirty="0"/>
              <a:t> </a:t>
            </a:r>
            <a:r>
              <a:rPr lang="tr-TR" sz="2000" dirty="0" err="1"/>
              <a:t>sütürleri</a:t>
            </a:r>
            <a:r>
              <a:rPr lang="tr-TR" sz="2000" dirty="0"/>
              <a:t> konur</a:t>
            </a:r>
          </a:p>
          <a:p>
            <a:r>
              <a:rPr lang="tr-TR" sz="2000" dirty="0" err="1"/>
              <a:t>Serviks</a:t>
            </a:r>
            <a:r>
              <a:rPr lang="tr-TR" sz="2000" dirty="0"/>
              <a:t> TZ dışından tutulur</a:t>
            </a:r>
          </a:p>
          <a:p>
            <a:endParaRPr lang="tr-TR" sz="2000" dirty="0"/>
          </a:p>
          <a:p>
            <a:endParaRPr lang="tr-TR" sz="2000" dirty="0"/>
          </a:p>
          <a:p>
            <a:endParaRPr lang="tr-TR" sz="2000" dirty="0"/>
          </a:p>
          <a:p>
            <a:endParaRPr lang="tr-TR" sz="2000" dirty="0"/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23063"/>
            <a:ext cx="2521284" cy="23431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62000" y="2209800"/>
            <a:ext cx="7848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33CC"/>
              </a:buClr>
              <a:buSzPct val="200000"/>
              <a:buFont typeface="Wingdings" pitchFamily="2" charset="2"/>
              <a:buChar char="§"/>
            </a:pPr>
            <a:r>
              <a:rPr lang="tr-TR" sz="2000" dirty="0"/>
              <a:t>İşlem  mutlaka genel </a:t>
            </a:r>
            <a:r>
              <a:rPr lang="tr-TR" sz="2000" dirty="0" err="1"/>
              <a:t>anestesi</a:t>
            </a:r>
            <a:r>
              <a:rPr lang="tr-TR" sz="2000" dirty="0"/>
              <a:t> veya </a:t>
            </a:r>
            <a:r>
              <a:rPr lang="tr-TR" sz="2000" dirty="0" err="1"/>
              <a:t>regional</a:t>
            </a:r>
            <a:r>
              <a:rPr lang="tr-TR" sz="2000" dirty="0"/>
              <a:t> anestezi altında yapılır</a:t>
            </a:r>
          </a:p>
          <a:p>
            <a:pPr marL="285750" indent="-285750">
              <a:buClr>
                <a:srgbClr val="0033CC"/>
              </a:buClr>
              <a:buSzPct val="200000"/>
              <a:buFont typeface="Wingdings" pitchFamily="2" charset="2"/>
              <a:buChar char="§"/>
            </a:pPr>
            <a:r>
              <a:rPr lang="tr-TR" sz="2000" dirty="0"/>
              <a:t>Mesane hasarı için mesanenin in boşaltılmasını önerenler vardır ancak bu enfeksiyon riskini artıracağı için gerekli değildir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3300"/>
                </a:solidFill>
              </a:rPr>
              <a:t>Soguk</a:t>
            </a:r>
            <a:r>
              <a:rPr lang="tr-TR" dirty="0">
                <a:solidFill>
                  <a:srgbClr val="FF3300"/>
                </a:solidFill>
              </a:rPr>
              <a:t> </a:t>
            </a:r>
            <a:r>
              <a:rPr lang="tr-TR" dirty="0" err="1">
                <a:solidFill>
                  <a:srgbClr val="FF3300"/>
                </a:solidFill>
              </a:rPr>
              <a:t>konizasyon</a:t>
            </a:r>
            <a:r>
              <a:rPr lang="tr-TR" dirty="0">
                <a:solidFill>
                  <a:srgbClr val="FF3300"/>
                </a:solidFill>
              </a:rPr>
              <a:t> teknik 2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2057400"/>
            <a:ext cx="3313112" cy="4114800"/>
          </a:xfrm>
        </p:spPr>
        <p:txBody>
          <a:bodyPr/>
          <a:lstStyle/>
          <a:p>
            <a:r>
              <a:rPr lang="tr-TR" sz="2000" dirty="0" err="1"/>
              <a:t>Vazokonstrüktör</a:t>
            </a:r>
            <a:r>
              <a:rPr lang="tr-TR" sz="2000" dirty="0"/>
              <a:t> ajan enjekte edilebilir (</a:t>
            </a:r>
            <a:r>
              <a:rPr lang="tr-TR" sz="2000" dirty="0" err="1"/>
              <a:t>insizyon</a:t>
            </a:r>
            <a:r>
              <a:rPr lang="tr-TR" sz="2000" dirty="0"/>
              <a:t> </a:t>
            </a:r>
            <a:r>
              <a:rPr lang="tr-TR" sz="2000" dirty="0" err="1"/>
              <a:t>lateraline</a:t>
            </a:r>
            <a:r>
              <a:rPr lang="tr-TR" sz="2000" dirty="0"/>
              <a:t> derin </a:t>
            </a:r>
            <a:r>
              <a:rPr lang="tr-TR" sz="2000" dirty="0" err="1"/>
              <a:t>servikal</a:t>
            </a:r>
            <a:r>
              <a:rPr lang="tr-TR" sz="2000" dirty="0"/>
              <a:t> </a:t>
            </a:r>
            <a:r>
              <a:rPr lang="tr-TR" sz="2000" dirty="0" err="1"/>
              <a:t>stromaya</a:t>
            </a:r>
            <a:r>
              <a:rPr lang="tr-TR" sz="2000" dirty="0"/>
              <a:t>)</a:t>
            </a:r>
          </a:p>
          <a:p>
            <a:pPr lvl="1"/>
            <a:r>
              <a:rPr lang="tr-TR" sz="1400" i="1" dirty="0" err="1">
                <a:solidFill>
                  <a:srgbClr val="C00000"/>
                </a:solidFill>
              </a:rPr>
              <a:t>perioperatif</a:t>
            </a:r>
            <a:r>
              <a:rPr lang="tr-TR" sz="1400" i="1" dirty="0">
                <a:solidFill>
                  <a:srgbClr val="C00000"/>
                </a:solidFill>
              </a:rPr>
              <a:t> kanamayı azaltır (</a:t>
            </a:r>
            <a:r>
              <a:rPr lang="tr-TR" sz="1400" i="1" dirty="0" err="1">
                <a:solidFill>
                  <a:srgbClr val="C00000"/>
                </a:solidFill>
              </a:rPr>
              <a:t>vazopresin</a:t>
            </a:r>
            <a:r>
              <a:rPr lang="tr-TR" sz="1400" i="1" dirty="0">
                <a:solidFill>
                  <a:srgbClr val="C00000"/>
                </a:solidFill>
              </a:rPr>
              <a:t>  veya epinefrin)</a:t>
            </a:r>
            <a:endParaRPr lang="tr-TR" sz="1600" i="1" dirty="0">
              <a:solidFill>
                <a:srgbClr val="C00000"/>
              </a:solidFill>
            </a:endParaRPr>
          </a:p>
          <a:p>
            <a:r>
              <a:rPr lang="tr-TR" sz="2000" dirty="0"/>
              <a:t>11 </a:t>
            </a:r>
            <a:r>
              <a:rPr lang="tr-TR" sz="2000" dirty="0" err="1"/>
              <a:t>nolu</a:t>
            </a:r>
            <a:r>
              <a:rPr lang="tr-TR" sz="2000" dirty="0"/>
              <a:t> uzun saplı </a:t>
            </a:r>
            <a:r>
              <a:rPr lang="tr-TR" sz="2000" dirty="0" err="1"/>
              <a:t>bistüri</a:t>
            </a:r>
            <a:r>
              <a:rPr lang="tr-TR" sz="2000" dirty="0"/>
              <a:t> ile silindir şeklinde parça çıkarılır</a:t>
            </a:r>
          </a:p>
          <a:p>
            <a:r>
              <a:rPr lang="tr-TR" sz="2000" dirty="0" err="1"/>
              <a:t>Alis</a:t>
            </a:r>
            <a:r>
              <a:rPr lang="tr-TR" sz="2000" dirty="0"/>
              <a:t> </a:t>
            </a:r>
            <a:r>
              <a:rPr lang="tr-TR" sz="2000" dirty="0" err="1"/>
              <a:t>klemp</a:t>
            </a:r>
            <a:r>
              <a:rPr lang="tr-TR" sz="2000" dirty="0"/>
              <a:t> ile </a:t>
            </a:r>
            <a:r>
              <a:rPr lang="tr-TR" sz="2000" dirty="0" err="1"/>
              <a:t>mukozal</a:t>
            </a:r>
            <a:r>
              <a:rPr lang="tr-TR" sz="2000" dirty="0"/>
              <a:t> yüzlere dokunmadan </a:t>
            </a:r>
            <a:r>
              <a:rPr lang="tr-TR" sz="2000" dirty="0" err="1"/>
              <a:t>spesimen</a:t>
            </a:r>
            <a:r>
              <a:rPr lang="tr-TR" sz="2000" dirty="0"/>
              <a:t> çıkarılır</a:t>
            </a:r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0666" y="1943101"/>
            <a:ext cx="2390563" cy="1943099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7107" y="4419599"/>
            <a:ext cx="2426502" cy="2028825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050" name="Picture 2" descr="Ima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40"/>
          <a:stretch/>
        </p:blipFill>
        <p:spPr bwMode="auto">
          <a:xfrm>
            <a:off x="3581400" y="2020911"/>
            <a:ext cx="1617136" cy="20574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017" y="4452356"/>
            <a:ext cx="2497664" cy="1963309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999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3300"/>
                </a:solidFill>
              </a:rPr>
              <a:t>Soğuk </a:t>
            </a:r>
            <a:r>
              <a:rPr lang="tr-TR" dirty="0" err="1">
                <a:solidFill>
                  <a:srgbClr val="FF3300"/>
                </a:solidFill>
              </a:rPr>
              <a:t>konizayon</a:t>
            </a:r>
            <a:r>
              <a:rPr lang="tr-TR" dirty="0">
                <a:solidFill>
                  <a:srgbClr val="FF3300"/>
                </a:solidFill>
              </a:rPr>
              <a:t> teknik 3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981200"/>
            <a:ext cx="7010400" cy="4114800"/>
          </a:xfrm>
        </p:spPr>
        <p:txBody>
          <a:bodyPr/>
          <a:lstStyle/>
          <a:p>
            <a:r>
              <a:rPr lang="tr-TR" sz="2400" dirty="0" err="1"/>
              <a:t>Kolposkopi</a:t>
            </a:r>
            <a:r>
              <a:rPr lang="tr-TR" sz="2400" dirty="0"/>
              <a:t> yetersiz veya </a:t>
            </a:r>
            <a:r>
              <a:rPr lang="tr-TR" sz="2400" dirty="0" err="1"/>
              <a:t>glandüler</a:t>
            </a:r>
            <a:r>
              <a:rPr lang="tr-TR" sz="2400" dirty="0"/>
              <a:t> hastalık varsa ise ECC yapılır</a:t>
            </a:r>
          </a:p>
          <a:p>
            <a:r>
              <a:rPr lang="tr-TR" sz="2400" dirty="0" err="1"/>
              <a:t>Glandüler</a:t>
            </a:r>
            <a:r>
              <a:rPr lang="tr-TR" sz="2400" dirty="0"/>
              <a:t> hastalık veya anormal kanama varsa </a:t>
            </a:r>
            <a:r>
              <a:rPr lang="tr-TR" sz="2400" dirty="0" err="1"/>
              <a:t>endometrial</a:t>
            </a:r>
            <a:r>
              <a:rPr lang="tr-TR" sz="2400" dirty="0"/>
              <a:t> </a:t>
            </a:r>
            <a:r>
              <a:rPr lang="tr-TR" sz="2400" dirty="0" err="1"/>
              <a:t>biyosi</a:t>
            </a:r>
            <a:r>
              <a:rPr lang="tr-TR" sz="2400" dirty="0"/>
              <a:t> alınır</a:t>
            </a:r>
          </a:p>
          <a:p>
            <a:r>
              <a:rPr lang="tr-TR" sz="2400" dirty="0"/>
              <a:t>Saat 12 hizası </a:t>
            </a:r>
            <a:r>
              <a:rPr lang="tr-TR" sz="2400" dirty="0" err="1"/>
              <a:t>sütürle</a:t>
            </a:r>
            <a:r>
              <a:rPr lang="tr-TR" sz="2400" dirty="0"/>
              <a:t> işaretlenir</a:t>
            </a:r>
          </a:p>
          <a:p>
            <a:r>
              <a:rPr lang="tr-TR" sz="2400" dirty="0" err="1"/>
              <a:t>Hemostaz</a:t>
            </a:r>
            <a:r>
              <a:rPr lang="tr-TR" sz="2400" dirty="0"/>
              <a:t> için cerrahi alanı </a:t>
            </a:r>
            <a:r>
              <a:rPr lang="tr-TR" sz="2400" dirty="0" err="1"/>
              <a:t>koterize</a:t>
            </a:r>
            <a:r>
              <a:rPr lang="tr-TR" sz="2400" dirty="0"/>
              <a:t> edilir, (</a:t>
            </a:r>
            <a:r>
              <a:rPr lang="tr-TR" sz="2400" dirty="0" err="1"/>
              <a:t>monsel</a:t>
            </a:r>
            <a:r>
              <a:rPr lang="tr-TR" sz="2400" dirty="0"/>
              <a:t> sol)</a:t>
            </a:r>
          </a:p>
          <a:p>
            <a:pPr lvl="1"/>
            <a:r>
              <a:rPr lang="tr-TR" sz="1800" i="1" dirty="0" err="1">
                <a:solidFill>
                  <a:srgbClr val="C00000"/>
                </a:solidFill>
              </a:rPr>
              <a:t>Monselli</a:t>
            </a:r>
            <a:r>
              <a:rPr lang="tr-TR" sz="1800" i="1" dirty="0">
                <a:solidFill>
                  <a:srgbClr val="C00000"/>
                </a:solidFill>
              </a:rPr>
              <a:t> gazlı bezle tampon yapmak </a:t>
            </a:r>
            <a:r>
              <a:rPr lang="tr-TR" sz="1800" i="1" dirty="0" err="1">
                <a:solidFill>
                  <a:srgbClr val="C00000"/>
                </a:solidFill>
              </a:rPr>
              <a:t>lateral</a:t>
            </a:r>
            <a:r>
              <a:rPr lang="tr-TR" sz="1800" i="1" dirty="0">
                <a:solidFill>
                  <a:srgbClr val="C00000"/>
                </a:solidFill>
              </a:rPr>
              <a:t> </a:t>
            </a:r>
            <a:r>
              <a:rPr lang="tr-TR" sz="1800" i="1" dirty="0" err="1">
                <a:solidFill>
                  <a:srgbClr val="C00000"/>
                </a:solidFill>
              </a:rPr>
              <a:t>servikal</a:t>
            </a:r>
            <a:r>
              <a:rPr lang="tr-TR" sz="1800" i="1" dirty="0">
                <a:solidFill>
                  <a:srgbClr val="C00000"/>
                </a:solidFill>
              </a:rPr>
              <a:t> </a:t>
            </a:r>
            <a:r>
              <a:rPr lang="tr-TR" sz="1800" i="1" dirty="0" err="1">
                <a:solidFill>
                  <a:srgbClr val="C00000"/>
                </a:solidFill>
              </a:rPr>
              <a:t>sütürlere</a:t>
            </a:r>
            <a:r>
              <a:rPr lang="tr-TR" sz="1800" i="1" dirty="0">
                <a:solidFill>
                  <a:srgbClr val="C00000"/>
                </a:solidFill>
              </a:rPr>
              <a:t> göre </a:t>
            </a:r>
            <a:r>
              <a:rPr lang="tr-TR" sz="1800" i="1" dirty="0" err="1">
                <a:solidFill>
                  <a:srgbClr val="C00000"/>
                </a:solidFill>
              </a:rPr>
              <a:t>hemorajiyi</a:t>
            </a:r>
            <a:r>
              <a:rPr lang="tr-TR" sz="1800" i="1" dirty="0">
                <a:solidFill>
                  <a:srgbClr val="C00000"/>
                </a:solidFill>
              </a:rPr>
              <a:t> , </a:t>
            </a:r>
            <a:r>
              <a:rPr lang="tr-TR" sz="1800" i="1" dirty="0" err="1">
                <a:solidFill>
                  <a:srgbClr val="C00000"/>
                </a:solidFill>
              </a:rPr>
              <a:t>amenore</a:t>
            </a:r>
            <a:r>
              <a:rPr lang="tr-TR" sz="1800" i="1" dirty="0">
                <a:solidFill>
                  <a:srgbClr val="C00000"/>
                </a:solidFill>
              </a:rPr>
              <a:t> veya </a:t>
            </a:r>
            <a:r>
              <a:rPr lang="tr-TR" sz="1800" i="1" dirty="0" err="1">
                <a:solidFill>
                  <a:srgbClr val="C00000"/>
                </a:solidFill>
              </a:rPr>
              <a:t>dismeoneyi</a:t>
            </a:r>
            <a:r>
              <a:rPr lang="tr-TR" sz="1800" i="1" dirty="0">
                <a:solidFill>
                  <a:srgbClr val="C00000"/>
                </a:solidFill>
              </a:rPr>
              <a:t> daha çok  azaltır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124200" y="62484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Rubin</a:t>
            </a:r>
            <a:r>
              <a:rPr lang="tr-TR" sz="1200" dirty="0"/>
              <a:t> SC,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1986</a:t>
            </a:r>
          </a:p>
          <a:p>
            <a:r>
              <a:rPr lang="tr-TR" sz="1200" dirty="0" err="1"/>
              <a:t>Pearl</a:t>
            </a:r>
            <a:r>
              <a:rPr lang="tr-TR" sz="1200" dirty="0"/>
              <a:t> ML, </a:t>
            </a:r>
            <a:r>
              <a:rPr lang="tr-TR" sz="1200" dirty="0" err="1"/>
              <a:t>Surg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1993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106868">
            <a:off x="7108881" y="2994081"/>
            <a:ext cx="1847974" cy="18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998164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3300"/>
                </a:solidFill>
              </a:rPr>
              <a:t>Soğuk </a:t>
            </a:r>
            <a:r>
              <a:rPr lang="tr-TR" dirty="0" err="1">
                <a:solidFill>
                  <a:srgbClr val="FF3300"/>
                </a:solidFill>
              </a:rPr>
              <a:t>konizasyon</a:t>
            </a:r>
            <a:r>
              <a:rPr lang="tr-TR" dirty="0">
                <a:solidFill>
                  <a:srgbClr val="FF3300"/>
                </a:solidFill>
              </a:rPr>
              <a:t> teknik -4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981200"/>
            <a:ext cx="4608512" cy="4114800"/>
          </a:xfrm>
        </p:spPr>
        <p:txBody>
          <a:bodyPr/>
          <a:lstStyle/>
          <a:p>
            <a:r>
              <a:rPr lang="tr-TR" sz="2400" dirty="0" err="1"/>
              <a:t>Hemostaz</a:t>
            </a:r>
            <a:r>
              <a:rPr lang="tr-TR" sz="2400" dirty="0"/>
              <a:t> </a:t>
            </a:r>
            <a:r>
              <a:rPr lang="tr-TR" sz="2400" dirty="0" err="1"/>
              <a:t>sütürleri</a:t>
            </a:r>
            <a:r>
              <a:rPr lang="tr-TR" sz="2400" dirty="0"/>
              <a:t> bağlanabilir, </a:t>
            </a:r>
            <a:r>
              <a:rPr lang="tr-TR" sz="2400" dirty="0" err="1"/>
              <a:t>modifiye</a:t>
            </a:r>
            <a:r>
              <a:rPr lang="tr-TR" sz="2400" dirty="0"/>
              <a:t> </a:t>
            </a:r>
            <a:r>
              <a:rPr lang="tr-TR" sz="2400" dirty="0" err="1"/>
              <a:t>Sturmdorf</a:t>
            </a:r>
            <a:r>
              <a:rPr lang="tr-TR" sz="2400" dirty="0"/>
              <a:t>  </a:t>
            </a:r>
            <a:r>
              <a:rPr lang="tr-TR" sz="2400" dirty="0" err="1"/>
              <a:t>sütürü</a:t>
            </a:r>
            <a:r>
              <a:rPr lang="tr-TR" sz="2400" dirty="0"/>
              <a:t> atılabilir veya </a:t>
            </a:r>
            <a:r>
              <a:rPr lang="tr-TR" sz="2400" dirty="0" err="1"/>
              <a:t>lateral</a:t>
            </a:r>
            <a:r>
              <a:rPr lang="tr-TR" sz="2400" dirty="0"/>
              <a:t> </a:t>
            </a:r>
            <a:r>
              <a:rPr lang="tr-TR" sz="2400" dirty="0" err="1"/>
              <a:t>sütürler</a:t>
            </a:r>
            <a:r>
              <a:rPr lang="tr-TR" sz="2400" dirty="0"/>
              <a:t> </a:t>
            </a:r>
            <a:r>
              <a:rPr lang="tr-TR" sz="2400" dirty="0" err="1"/>
              <a:t>surgicell</a:t>
            </a:r>
            <a:r>
              <a:rPr lang="tr-TR" sz="2400" dirty="0"/>
              <a:t> konularak  birbiriyle bağlanabilir</a:t>
            </a:r>
          </a:p>
          <a:p>
            <a:endParaRPr lang="tr-TR" dirty="0"/>
          </a:p>
        </p:txBody>
      </p:sp>
      <p:pic>
        <p:nvPicPr>
          <p:cNvPr id="4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949" y="1696792"/>
            <a:ext cx="2386263" cy="25908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14800"/>
            <a:ext cx="2995362" cy="24369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1556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Eksizyon</a:t>
            </a:r>
            <a:r>
              <a:rPr lang="tr-TR" dirty="0">
                <a:solidFill>
                  <a:srgbClr val="FF0000"/>
                </a:solidFill>
              </a:rPr>
              <a:t> şekilleri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981200"/>
            <a:ext cx="6307714" cy="40814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LEEP- teknik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28600" y="1905000"/>
            <a:ext cx="8648700" cy="2286000"/>
          </a:xfrm>
        </p:spPr>
        <p:txBody>
          <a:bodyPr/>
          <a:lstStyle/>
          <a:p>
            <a:r>
              <a:rPr lang="tr-TR" sz="2000" dirty="0"/>
              <a:t>Lokal anestezi  veya genel anestezi</a:t>
            </a:r>
          </a:p>
          <a:p>
            <a:r>
              <a:rPr lang="tr-TR" sz="2000" dirty="0"/>
              <a:t>Çok ince (</a:t>
            </a:r>
            <a:r>
              <a:rPr lang="tr-TR" sz="2000" dirty="0" err="1"/>
              <a:t>tunsten</a:t>
            </a:r>
            <a:r>
              <a:rPr lang="tr-TR" sz="2000" dirty="0"/>
              <a:t> veya paslanmaz çelik) tel </a:t>
            </a:r>
            <a:r>
              <a:rPr lang="tr-TR" sz="2000" dirty="0" err="1"/>
              <a:t>looplar</a:t>
            </a:r>
            <a:r>
              <a:rPr lang="tr-TR" sz="2000" dirty="0"/>
              <a:t> kullanılır</a:t>
            </a:r>
          </a:p>
          <a:p>
            <a:pPr lvl="1"/>
            <a:r>
              <a:rPr lang="tr-TR" sz="1800" dirty="0"/>
              <a:t>Lezyon büyüklüğüne uygun </a:t>
            </a:r>
            <a:r>
              <a:rPr lang="tr-TR" sz="1800" dirty="0" err="1"/>
              <a:t>loop</a:t>
            </a:r>
            <a:r>
              <a:rPr lang="tr-TR" sz="1800" dirty="0"/>
              <a:t> seçilir (en sık 8-10 mm)</a:t>
            </a:r>
          </a:p>
          <a:p>
            <a:r>
              <a:rPr lang="tr-TR" sz="2000" dirty="0" err="1"/>
              <a:t>Vaginaya</a:t>
            </a:r>
            <a:r>
              <a:rPr lang="tr-TR" sz="2000" dirty="0"/>
              <a:t> </a:t>
            </a:r>
            <a:r>
              <a:rPr lang="tr-TR" sz="2000" dirty="0" err="1"/>
              <a:t>izolatörlü</a:t>
            </a:r>
            <a:r>
              <a:rPr lang="tr-TR" sz="2000" dirty="0"/>
              <a:t> ve mümkünse  aspiratörlü </a:t>
            </a:r>
            <a:r>
              <a:rPr lang="tr-TR" sz="2000" dirty="0" err="1"/>
              <a:t>spekulum</a:t>
            </a:r>
            <a:r>
              <a:rPr lang="tr-TR" sz="2000" dirty="0"/>
              <a:t> takılır</a:t>
            </a:r>
          </a:p>
          <a:p>
            <a:r>
              <a:rPr lang="tr-TR" sz="2000" dirty="0" err="1"/>
              <a:t>Vagina</a:t>
            </a:r>
            <a:r>
              <a:rPr lang="tr-TR" sz="2000" dirty="0"/>
              <a:t> sterilize edilir</a:t>
            </a:r>
          </a:p>
          <a:p>
            <a:r>
              <a:rPr lang="tr-TR" sz="2000" dirty="0" err="1"/>
              <a:t>Lugol</a:t>
            </a:r>
            <a:r>
              <a:rPr lang="tr-TR" sz="2000" dirty="0"/>
              <a:t>  ile iyot negatif alan belirlenir</a:t>
            </a:r>
          </a:p>
          <a:p>
            <a:endParaRPr lang="tr-TR" sz="2000" dirty="0"/>
          </a:p>
          <a:p>
            <a:endParaRPr lang="tr-TR" sz="23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348766"/>
            <a:ext cx="5088228" cy="202391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5934" y="3429000"/>
            <a:ext cx="2132891" cy="157991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3497" y="5328524"/>
            <a:ext cx="1886703" cy="1418006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Biyopside CIN 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z="2800" dirty="0">
              <a:latin typeface="Arial" pitchFamily="34" charset="0"/>
              <a:cs typeface="Arial" pitchFamily="34" charset="0"/>
            </a:endParaRPr>
          </a:p>
          <a:p>
            <a:r>
              <a:rPr lang="tr-TR" sz="2800" dirty="0">
                <a:latin typeface="Arial" pitchFamily="34" charset="0"/>
                <a:cs typeface="Arial" pitchFamily="34" charset="0"/>
              </a:rPr>
              <a:t>Biyopside CIN 1 gelen lezyonun CIN 3 e ilerleme riski önceki </a:t>
            </a:r>
            <a:r>
              <a:rPr lang="tr-TR" sz="2800" dirty="0" err="1">
                <a:latin typeface="Arial" pitchFamily="34" charset="0"/>
                <a:cs typeface="Arial" pitchFamily="34" charset="0"/>
              </a:rPr>
              <a:t>smear</a:t>
            </a:r>
            <a:r>
              <a:rPr lang="tr-TR" sz="2800" dirty="0">
                <a:latin typeface="Arial" pitchFamily="34" charset="0"/>
                <a:cs typeface="Arial" pitchFamily="34" charset="0"/>
              </a:rPr>
              <a:t> sonucuna bağlıdır</a:t>
            </a:r>
          </a:p>
          <a:p>
            <a:endParaRPr lang="tr-TR" sz="28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tr-TR" sz="20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Smear</a:t>
            </a:r>
            <a:r>
              <a:rPr lang="tr-TR"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LGSIL, ASCUS  veya HPV pozitif  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biyopsi CIN I ise,  beş yıllık takipte CIN 3’e  </a:t>
            </a:r>
            <a:r>
              <a:rPr lang="tr-TR" sz="2000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progresyon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riski %3.8</a:t>
            </a:r>
          </a:p>
          <a:p>
            <a:pPr lvl="1"/>
            <a:endParaRPr lang="tr-TR" sz="20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tr-TR" sz="20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Smear</a:t>
            </a:r>
            <a:r>
              <a:rPr lang="tr-TR"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HGSIL</a:t>
            </a:r>
            <a:r>
              <a:rPr lang="tr-TR" sz="20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biyopsi CIN 1 ise beş yılda CIN3 riski %15</a:t>
            </a:r>
          </a:p>
          <a:p>
            <a:pPr lvl="1"/>
            <a:endParaRPr lang="tr-TR" sz="2000" i="1" dirty="0">
              <a:latin typeface="Arial" pitchFamily="34" charset="0"/>
              <a:cs typeface="Arial" pitchFamily="34" charset="0"/>
            </a:endParaRPr>
          </a:p>
          <a:p>
            <a:endParaRPr lang="tr-TR" sz="2800" dirty="0"/>
          </a:p>
        </p:txBody>
      </p:sp>
      <p:sp>
        <p:nvSpPr>
          <p:cNvPr id="4" name="Oval 3"/>
          <p:cNvSpPr/>
          <p:nvPr/>
        </p:nvSpPr>
        <p:spPr>
          <a:xfrm>
            <a:off x="6732240" y="4221088"/>
            <a:ext cx="720080" cy="648072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7956376" y="4869160"/>
            <a:ext cx="720080" cy="648072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3300"/>
                </a:solidFill>
              </a:rPr>
              <a:t>Leep</a:t>
            </a:r>
            <a:r>
              <a:rPr lang="tr-TR" dirty="0">
                <a:solidFill>
                  <a:srgbClr val="FF3300"/>
                </a:solidFill>
              </a:rPr>
              <a:t> </a:t>
            </a:r>
            <a:r>
              <a:rPr lang="tr-TR" dirty="0" err="1">
                <a:solidFill>
                  <a:srgbClr val="FF3300"/>
                </a:solidFill>
              </a:rPr>
              <a:t>Konizasyon</a:t>
            </a:r>
            <a:r>
              <a:rPr lang="tr-TR" dirty="0">
                <a:solidFill>
                  <a:srgbClr val="FF3300"/>
                </a:solidFill>
              </a:rPr>
              <a:t> teknik 2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1905000"/>
            <a:ext cx="4913312" cy="4114800"/>
          </a:xfrm>
        </p:spPr>
        <p:txBody>
          <a:bodyPr/>
          <a:lstStyle/>
          <a:p>
            <a:r>
              <a:rPr lang="tr-TR" sz="2000" dirty="0" err="1"/>
              <a:t>Servikse</a:t>
            </a:r>
            <a:r>
              <a:rPr lang="tr-TR" sz="2000" dirty="0"/>
              <a:t> </a:t>
            </a:r>
            <a:r>
              <a:rPr lang="tr-TR" sz="2000" dirty="0" err="1"/>
              <a:t>vazokonstrüktif</a:t>
            </a:r>
            <a:r>
              <a:rPr lang="tr-TR" sz="2000" dirty="0"/>
              <a:t> ajan enjekte edilebilir (27 </a:t>
            </a:r>
            <a:r>
              <a:rPr lang="tr-TR" sz="2000" dirty="0" err="1"/>
              <a:t>gauge</a:t>
            </a:r>
            <a:r>
              <a:rPr lang="tr-TR" sz="2000" dirty="0"/>
              <a:t> iğne ile saat 3-6-9-12 hizasına 4-6 ml %1-2 </a:t>
            </a:r>
            <a:r>
              <a:rPr lang="tr-TR" sz="2000" dirty="0" err="1"/>
              <a:t>lidokain</a:t>
            </a:r>
            <a:r>
              <a:rPr lang="tr-TR" sz="2000" dirty="0"/>
              <a:t> ve epinefrin)</a:t>
            </a:r>
          </a:p>
          <a:p>
            <a:pPr lvl="1"/>
            <a:r>
              <a:rPr lang="tr-TR" sz="1800" i="1" dirty="0"/>
              <a:t> analjezik spreyler kullanılabilir</a:t>
            </a:r>
          </a:p>
          <a:p>
            <a:r>
              <a:rPr lang="tr-TR" sz="2000" dirty="0"/>
              <a:t>Hastanın uyluğuna topraklama plağı yapıştırılır</a:t>
            </a:r>
          </a:p>
          <a:p>
            <a:r>
              <a:rPr lang="tr-TR" sz="1800" dirty="0" err="1"/>
              <a:t>Elektrocerrahi</a:t>
            </a:r>
            <a:r>
              <a:rPr lang="tr-TR" sz="1800" dirty="0"/>
              <a:t> jeneratörü lezyonun </a:t>
            </a:r>
            <a:r>
              <a:rPr lang="tr-TR" sz="1800" dirty="0" err="1"/>
              <a:t>boyutune</a:t>
            </a:r>
            <a:r>
              <a:rPr lang="tr-TR" sz="1800" dirty="0"/>
              <a:t> göre   (</a:t>
            </a:r>
            <a:r>
              <a:rPr lang="tr-TR" sz="1800" dirty="0" err="1"/>
              <a:t>örn:cut</a:t>
            </a:r>
            <a:r>
              <a:rPr lang="tr-TR" sz="1800" dirty="0"/>
              <a:t> 40, </a:t>
            </a:r>
            <a:r>
              <a:rPr lang="tr-TR" sz="1800" dirty="0" err="1"/>
              <a:t>koagulasyon</a:t>
            </a:r>
            <a:r>
              <a:rPr lang="tr-TR" sz="1800" dirty="0"/>
              <a:t> 30) ayarlanır</a:t>
            </a:r>
          </a:p>
          <a:p>
            <a:r>
              <a:rPr lang="tr-TR" sz="1800" dirty="0"/>
              <a:t>Lezyon kenarında 2-3 mm uzaklıkta, 5-7 mm derinlikte tek geçişte veya çoklu geçişle TZ içerecek şekilde lezyon çıkarılır</a:t>
            </a:r>
          </a:p>
          <a:p>
            <a:endParaRPr lang="tr-TR" sz="2300" dirty="0"/>
          </a:p>
          <a:p>
            <a:endParaRPr lang="tr-TR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5455" t="6061" r="9091" b="6061"/>
          <a:stretch>
            <a:fillRect/>
          </a:stretch>
        </p:blipFill>
        <p:spPr bwMode="auto">
          <a:xfrm>
            <a:off x="6013905" y="1871005"/>
            <a:ext cx="2450189" cy="151181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10526" t="10526" r="10526" b="10526"/>
          <a:stretch>
            <a:fillRect/>
          </a:stretch>
        </p:blipFill>
        <p:spPr bwMode="auto">
          <a:xfrm>
            <a:off x="7239000" y="3914104"/>
            <a:ext cx="1676400" cy="167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014625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LEEP-Teknik 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7858" y="1905000"/>
            <a:ext cx="6377741" cy="1875821"/>
          </a:xfrm>
        </p:spPr>
        <p:txBody>
          <a:bodyPr/>
          <a:lstStyle/>
          <a:p>
            <a:r>
              <a:rPr lang="tr-TR" sz="2000" dirty="0"/>
              <a:t>Lezyon kanal içine doğru devam ediyorsa kare bir </a:t>
            </a:r>
            <a:r>
              <a:rPr lang="tr-TR" sz="2000" dirty="0" err="1"/>
              <a:t>loop</a:t>
            </a:r>
            <a:r>
              <a:rPr lang="tr-TR" sz="2000" dirty="0"/>
              <a:t> ile ikinci geçiş yapılır (</a:t>
            </a:r>
            <a:r>
              <a:rPr lang="tr-TR" sz="2000" dirty="0" err="1"/>
              <a:t>meksika</a:t>
            </a:r>
            <a:r>
              <a:rPr lang="tr-TR" sz="2000" dirty="0"/>
              <a:t> şapkası)</a:t>
            </a:r>
          </a:p>
          <a:p>
            <a:r>
              <a:rPr lang="tr-TR" sz="2000" dirty="0"/>
              <a:t>Kraterin tabanı </a:t>
            </a:r>
            <a:r>
              <a:rPr lang="tr-TR" sz="2000" dirty="0" err="1"/>
              <a:t>koterize</a:t>
            </a:r>
            <a:r>
              <a:rPr lang="tr-TR" sz="2000" dirty="0"/>
              <a:t> edilir, gerekirse </a:t>
            </a:r>
            <a:r>
              <a:rPr lang="tr-TR" sz="2000" dirty="0" err="1"/>
              <a:t>monsel</a:t>
            </a:r>
            <a:r>
              <a:rPr lang="tr-TR" sz="2000" dirty="0"/>
              <a:t> sol. </a:t>
            </a:r>
          </a:p>
          <a:p>
            <a:r>
              <a:rPr lang="tr-TR" sz="2000" dirty="0" err="1"/>
              <a:t>Spesimen</a:t>
            </a:r>
            <a:r>
              <a:rPr lang="tr-TR" sz="2000" dirty="0"/>
              <a:t> saat 12 hizasında </a:t>
            </a:r>
            <a:r>
              <a:rPr lang="tr-TR" sz="2000" dirty="0" err="1"/>
              <a:t>sütür</a:t>
            </a:r>
            <a:r>
              <a:rPr lang="tr-TR" sz="2000" dirty="0"/>
              <a:t> ile  işaretlenir</a:t>
            </a:r>
          </a:p>
          <a:p>
            <a:pPr>
              <a:buNone/>
            </a:pPr>
            <a:endParaRPr lang="tr-TR" sz="2400" dirty="0"/>
          </a:p>
          <a:p>
            <a:endParaRPr lang="tr-TR" sz="2400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780821"/>
            <a:ext cx="22129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3844105"/>
            <a:ext cx="2514600" cy="252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0771" y="3815164"/>
            <a:ext cx="2899702" cy="266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://preview.turbosquid.com/Preview/2014/05/25__19_46_21/Shot1.jpgdc55288d-8624-4c18-8acb-22b8c75b2585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959734"/>
            <a:ext cx="2423822" cy="181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Leep</a:t>
            </a:r>
            <a:r>
              <a:rPr lang="tr-TR" dirty="0">
                <a:solidFill>
                  <a:srgbClr val="FF0000"/>
                </a:solidFill>
              </a:rPr>
              <a:t> teknik 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17713"/>
            <a:ext cx="3794448" cy="2134377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17713"/>
            <a:ext cx="3909843" cy="21343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Metin kutusu 6"/>
          <p:cNvSpPr txBox="1"/>
          <p:nvPr/>
        </p:nvSpPr>
        <p:spPr>
          <a:xfrm>
            <a:off x="787975" y="4493403"/>
            <a:ext cx="78989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Eksizyonu</a:t>
            </a:r>
            <a:r>
              <a:rPr lang="tr-TR" sz="2400" dirty="0"/>
              <a:t> </a:t>
            </a:r>
            <a:r>
              <a:rPr lang="tr-TR" sz="2400" dirty="0" err="1"/>
              <a:t>cut</a:t>
            </a:r>
            <a:r>
              <a:rPr lang="tr-TR" sz="2400" dirty="0"/>
              <a:t> </a:t>
            </a:r>
            <a:r>
              <a:rPr lang="tr-TR" sz="2400" dirty="0" err="1"/>
              <a:t>modunda</a:t>
            </a:r>
            <a:r>
              <a:rPr lang="tr-TR" sz="2400" dirty="0"/>
              <a:t> yapın ve mutlaka önce düğmeye basıp sonra kesin. </a:t>
            </a:r>
          </a:p>
          <a:p>
            <a:endParaRPr lang="tr-TR" sz="2400" dirty="0"/>
          </a:p>
          <a:p>
            <a:r>
              <a:rPr lang="tr-TR" sz="2400" dirty="0"/>
              <a:t>Dokuya değdikten sonra kesmek optimal olmayacaktır, önerilmez</a:t>
            </a:r>
          </a:p>
          <a:p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0664835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Leep</a:t>
            </a:r>
            <a:r>
              <a:rPr lang="tr-TR" dirty="0">
                <a:solidFill>
                  <a:srgbClr val="FF0000"/>
                </a:solidFill>
              </a:rPr>
              <a:t> teknik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2688" y="2017713"/>
            <a:ext cx="2957264" cy="4114800"/>
          </a:xfrm>
        </p:spPr>
        <p:txBody>
          <a:bodyPr/>
          <a:lstStyle/>
          <a:p>
            <a:r>
              <a:rPr lang="tr-TR" sz="2400" dirty="0"/>
              <a:t>Lezyonu sağdan sola veya soldan sağa tek geçişte kesin. Önden arkaya veya arkadan öne önerilmez</a:t>
            </a:r>
          </a:p>
          <a:p>
            <a:endParaRPr lang="tr-TR" sz="2400" dirty="0"/>
          </a:p>
          <a:p>
            <a:r>
              <a:rPr lang="tr-TR" sz="2400" dirty="0"/>
              <a:t>Lezyon çok büyükse iki parça halinde kesip sonra birleştirin</a:t>
            </a:r>
          </a:p>
          <a:p>
            <a:endParaRPr lang="tr-TR" sz="2400" dirty="0"/>
          </a:p>
        </p:txBody>
      </p:sp>
      <p:pic>
        <p:nvPicPr>
          <p:cNvPr id="4" name="Picture 2" descr="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5" r="50000" b="3619"/>
          <a:stretch/>
        </p:blipFill>
        <p:spPr bwMode="auto">
          <a:xfrm>
            <a:off x="5512576" y="4154524"/>
            <a:ext cx="1716546" cy="216934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5455" t="6061" r="9091" b="6061"/>
          <a:stretch>
            <a:fillRect/>
          </a:stretch>
        </p:blipFill>
        <p:spPr bwMode="auto">
          <a:xfrm>
            <a:off x="4287482" y="2232844"/>
            <a:ext cx="2450189" cy="1511819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10526" t="10526" r="10526" b="10526"/>
          <a:stretch>
            <a:fillRect/>
          </a:stretch>
        </p:blipFill>
        <p:spPr bwMode="auto">
          <a:xfrm>
            <a:off x="6937817" y="1957146"/>
            <a:ext cx="1676400" cy="167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cxnSp>
        <p:nvCxnSpPr>
          <p:cNvPr id="8" name="Düz Bağlayıcı 7"/>
          <p:cNvCxnSpPr/>
          <p:nvPr/>
        </p:nvCxnSpPr>
        <p:spPr>
          <a:xfrm flipH="1">
            <a:off x="5364088" y="3933056"/>
            <a:ext cx="2088232" cy="2592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5364088" y="3933056"/>
            <a:ext cx="2088232" cy="2592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5369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3300"/>
                </a:solidFill>
              </a:rPr>
              <a:t>Konizasyon</a:t>
            </a:r>
            <a:r>
              <a:rPr lang="tr-TR" dirty="0">
                <a:solidFill>
                  <a:srgbClr val="FF3300"/>
                </a:solidFill>
              </a:rPr>
              <a:t>: </a:t>
            </a:r>
            <a:r>
              <a:rPr lang="tr-TR" dirty="0" err="1">
                <a:solidFill>
                  <a:srgbClr val="FF3300"/>
                </a:solidFill>
              </a:rPr>
              <a:t>Postop</a:t>
            </a:r>
            <a:r>
              <a:rPr lang="tr-TR" dirty="0">
                <a:solidFill>
                  <a:srgbClr val="FF3300"/>
                </a:solidFill>
              </a:rPr>
              <a:t> süreç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Postop</a:t>
            </a:r>
            <a:r>
              <a:rPr lang="tr-TR" dirty="0"/>
              <a:t> </a:t>
            </a:r>
            <a:r>
              <a:rPr lang="tr-TR" dirty="0" err="1"/>
              <a:t>anbiyotiğe</a:t>
            </a:r>
            <a:r>
              <a:rPr lang="tr-TR" dirty="0"/>
              <a:t>  gerek yok, analjezik lüzum halinde önerilir</a:t>
            </a:r>
          </a:p>
          <a:p>
            <a:r>
              <a:rPr lang="tr-TR" dirty="0"/>
              <a:t>6 hafta sonra </a:t>
            </a:r>
            <a:r>
              <a:rPr lang="tr-TR" dirty="0" err="1"/>
              <a:t>serviksin</a:t>
            </a:r>
            <a:r>
              <a:rPr lang="tr-TR" dirty="0"/>
              <a:t> iyileşmesi kontrol edilir</a:t>
            </a:r>
          </a:p>
          <a:p>
            <a:r>
              <a:rPr lang="tr-TR" dirty="0" err="1"/>
              <a:t>Koit</a:t>
            </a:r>
            <a:r>
              <a:rPr lang="tr-TR" dirty="0"/>
              <a:t> havuz deniz kısıtlanır</a:t>
            </a:r>
          </a:p>
          <a:p>
            <a:r>
              <a:rPr lang="tr-TR" dirty="0"/>
              <a:t>3 aydan önce </a:t>
            </a:r>
            <a:r>
              <a:rPr lang="tr-TR" dirty="0" err="1"/>
              <a:t>smear</a:t>
            </a:r>
            <a:r>
              <a:rPr lang="tr-TR" dirty="0"/>
              <a:t> alınması önerilmez</a:t>
            </a:r>
          </a:p>
          <a:p>
            <a:pPr lvl="1"/>
            <a:r>
              <a:rPr lang="tr-TR" i="1" dirty="0" err="1">
                <a:solidFill>
                  <a:srgbClr val="FF3300"/>
                </a:solidFill>
              </a:rPr>
              <a:t>Debris</a:t>
            </a:r>
            <a:r>
              <a:rPr lang="tr-TR" i="1" dirty="0">
                <a:solidFill>
                  <a:srgbClr val="FF3300"/>
                </a:solidFill>
              </a:rPr>
              <a:t> </a:t>
            </a:r>
            <a:r>
              <a:rPr lang="tr-TR" i="1" dirty="0" err="1">
                <a:solidFill>
                  <a:srgbClr val="FF3300"/>
                </a:solidFill>
              </a:rPr>
              <a:t>metaplazik</a:t>
            </a:r>
            <a:r>
              <a:rPr lang="tr-TR" i="1" dirty="0">
                <a:solidFill>
                  <a:srgbClr val="FF3300"/>
                </a:solidFill>
              </a:rPr>
              <a:t> hücreler ve lökositler değerlendirmeyi zorlaştır</a:t>
            </a:r>
          </a:p>
        </p:txBody>
      </p:sp>
    </p:spTree>
    <p:extLst>
      <p:ext uri="{BB962C8B-B14F-4D97-AF65-F5344CB8AC3E}">
        <p14:creationId xmlns:p14="http://schemas.microsoft.com/office/powerpoint/2010/main" val="34625400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 vs Soğuk </a:t>
            </a:r>
            <a:r>
              <a:rPr lang="tr-TR" dirty="0" err="1">
                <a:solidFill>
                  <a:srgbClr val="FF0000"/>
                </a:solidFill>
              </a:rPr>
              <a:t>konizasyon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62000" y="3733800"/>
            <a:ext cx="7772400" cy="2286000"/>
          </a:xfrm>
        </p:spPr>
        <p:txBody>
          <a:bodyPr/>
          <a:lstStyle/>
          <a:p>
            <a:r>
              <a:rPr lang="tr-TR" dirty="0"/>
              <a:t>180 hasta </a:t>
            </a:r>
            <a:r>
              <a:rPr lang="tr-TR" dirty="0" err="1"/>
              <a:t>randomize</a:t>
            </a:r>
            <a:r>
              <a:rPr lang="tr-TR" dirty="0"/>
              <a:t> edilmiş</a:t>
            </a:r>
          </a:p>
          <a:p>
            <a:r>
              <a:rPr lang="tr-TR" dirty="0"/>
              <a:t>Komplikasyon oranları, lezyon </a:t>
            </a:r>
            <a:r>
              <a:rPr lang="tr-TR" dirty="0" err="1"/>
              <a:t>klirens</a:t>
            </a:r>
            <a:r>
              <a:rPr lang="tr-TR" dirty="0"/>
              <a:t> oranları, </a:t>
            </a:r>
            <a:r>
              <a:rPr lang="tr-TR" dirty="0" err="1"/>
              <a:t>rekürrens</a:t>
            </a:r>
            <a:r>
              <a:rPr lang="tr-TR" dirty="0"/>
              <a:t> oranları benzer bulunmuş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533400" y="2057400"/>
            <a:ext cx="8153400" cy="1200329"/>
          </a:xfrm>
          <a:prstGeom prst="rect">
            <a:avLst/>
          </a:prstGeom>
          <a:solidFill>
            <a:srgbClr val="F8F8F8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Cold-knife </a:t>
            </a:r>
            <a:r>
              <a:rPr lang="en-US" sz="2400" dirty="0" err="1"/>
              <a:t>conization</a:t>
            </a:r>
            <a:r>
              <a:rPr lang="en-US" sz="2400" dirty="0"/>
              <a:t> versus </a:t>
            </a:r>
            <a:r>
              <a:rPr lang="en-US" sz="2400" dirty="0" err="1"/>
              <a:t>conization</a:t>
            </a:r>
            <a:r>
              <a:rPr lang="en-US" sz="2400" dirty="0"/>
              <a:t> by the loop electrosurgical excision procedure: A randomized, prospective study</a:t>
            </a:r>
            <a:r>
              <a:rPr lang="tr-TR" sz="2400" dirty="0"/>
              <a:t>. </a:t>
            </a:r>
            <a:r>
              <a:rPr lang="tr-TR" sz="2400" dirty="0" err="1"/>
              <a:t>Brigette</a:t>
            </a:r>
            <a:r>
              <a:rPr lang="tr-TR" sz="2400" dirty="0"/>
              <a:t> D  </a:t>
            </a:r>
            <a:r>
              <a:rPr lang="tr-TR" sz="2400" dirty="0" err="1"/>
              <a:t>Am</a:t>
            </a:r>
            <a:r>
              <a:rPr lang="tr-TR" sz="2400" dirty="0"/>
              <a:t>. J </a:t>
            </a:r>
            <a:r>
              <a:rPr lang="tr-TR" sz="2400" dirty="0" err="1"/>
              <a:t>Obstet</a:t>
            </a:r>
            <a:r>
              <a:rPr lang="tr-TR" sz="2400" dirty="0"/>
              <a:t> </a:t>
            </a:r>
            <a:r>
              <a:rPr lang="tr-TR" sz="2400" dirty="0" err="1"/>
              <a:t>Gynecol</a:t>
            </a:r>
            <a:r>
              <a:rPr lang="tr-TR" sz="2400" dirty="0"/>
              <a:t>  1999</a:t>
            </a:r>
            <a:endParaRPr lang="tr-TR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Cold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knife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conization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3200" i="1" dirty="0">
                <a:solidFill>
                  <a:srgbClr val="FF0000"/>
                </a:solidFill>
                <a:latin typeface="Tahoma" pitchFamily="34" charset="0"/>
              </a:rPr>
              <a:t>vs.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LEEP :</a:t>
            </a:r>
            <a:br>
              <a:rPr lang="tr-TR" sz="4000" dirty="0">
                <a:solidFill>
                  <a:srgbClr val="FF0000"/>
                </a:solidFill>
                <a:latin typeface="Tahoma" pitchFamily="34" charset="0"/>
              </a:rPr>
            </a:b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Are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they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the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same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ahoma" pitchFamily="34" charset="0"/>
              </a:rPr>
              <a:t>procedure</a:t>
            </a:r>
            <a:r>
              <a:rPr lang="tr-TR" sz="4000" dirty="0">
                <a:solidFill>
                  <a:srgbClr val="FF0000"/>
                </a:solidFill>
                <a:latin typeface="Tahoma" pitchFamily="34" charset="0"/>
              </a:rPr>
              <a:t>?</a:t>
            </a:r>
            <a:r>
              <a:rPr lang="tr-TR" dirty="0">
                <a:latin typeface="Tahoma" pitchFamily="34" charset="0"/>
              </a:rPr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0033CC"/>
                </a:solidFill>
              </a:rPr>
              <a:t>40 LEEP ve 40 soğuk </a:t>
            </a:r>
            <a:r>
              <a:rPr lang="tr-TR" dirty="0" err="1">
                <a:solidFill>
                  <a:srgbClr val="0033CC"/>
                </a:solidFill>
              </a:rPr>
              <a:t>konizasyonda</a:t>
            </a:r>
            <a:r>
              <a:rPr lang="tr-TR" dirty="0">
                <a:solidFill>
                  <a:srgbClr val="0033CC"/>
                </a:solidFill>
              </a:rPr>
              <a:t> çıkarılan doku miktarları kıyaslanmış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</a:rPr>
              <a:t>Sonuç: </a:t>
            </a:r>
            <a:r>
              <a:rPr lang="tr-TR" dirty="0"/>
              <a:t>Soğuk </a:t>
            </a:r>
            <a:r>
              <a:rPr lang="tr-TR" dirty="0" err="1"/>
              <a:t>konizasyonda</a:t>
            </a:r>
            <a:r>
              <a:rPr lang="tr-TR" dirty="0"/>
              <a:t> çıkarılan doku uzunluğu %50, ağırlığı %100 daha fazla bulunmuş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191000" y="6019800"/>
            <a:ext cx="4348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tr-TR" sz="1800" b="1" dirty="0"/>
              <a:t>J </a:t>
            </a:r>
            <a:r>
              <a:rPr lang="tr-TR" sz="1800" b="1" dirty="0" err="1"/>
              <a:t>Reprod</a:t>
            </a:r>
            <a:r>
              <a:rPr lang="tr-TR" sz="1800" b="1" dirty="0"/>
              <a:t> </a:t>
            </a:r>
            <a:r>
              <a:rPr lang="tr-TR" sz="1800" b="1" dirty="0" err="1"/>
              <a:t>Med</a:t>
            </a:r>
            <a:r>
              <a:rPr lang="tr-TR" sz="1800" b="1" dirty="0"/>
              <a:t>. 2002 </a:t>
            </a:r>
            <a:r>
              <a:rPr lang="tr-TR" sz="1800" b="1" dirty="0" err="1"/>
              <a:t>Jan</a:t>
            </a:r>
            <a:r>
              <a:rPr lang="tr-TR" sz="1800" b="1" dirty="0"/>
              <a:t>;47(1):33-5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Komplikasyonlar</a:t>
            </a:r>
          </a:p>
        </p:txBody>
      </p:sp>
      <p:sp>
        <p:nvSpPr>
          <p:cNvPr id="4" name="3 Dikdörtgen"/>
          <p:cNvSpPr/>
          <p:nvPr/>
        </p:nvSpPr>
        <p:spPr bwMode="auto">
          <a:xfrm>
            <a:off x="304800" y="2057400"/>
            <a:ext cx="4114800" cy="3810000"/>
          </a:xfrm>
          <a:prstGeom prst="rect">
            <a:avLst/>
          </a:prstGeom>
          <a:solidFill>
            <a:srgbClr val="66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>
                <a:ln>
                  <a:noFill/>
                </a:ln>
                <a:solidFill>
                  <a:srgbClr val="00FF00"/>
                </a:solidFill>
                <a:effectLst/>
                <a:latin typeface="Tahoma" pitchFamily="34" charset="0"/>
              </a:rPr>
              <a:t>Soğuk </a:t>
            </a:r>
            <a:r>
              <a:rPr kumimoji="0" lang="tr-TR" sz="2800" b="1" i="0" u="none" strike="noStrike" cap="none" normalizeH="0" baseline="0" dirty="0" err="1">
                <a:ln>
                  <a:noFill/>
                </a:ln>
                <a:solidFill>
                  <a:srgbClr val="00FF00"/>
                </a:solidFill>
                <a:effectLst/>
                <a:latin typeface="Tahoma" pitchFamily="34" charset="0"/>
              </a:rPr>
              <a:t>konizasyon</a:t>
            </a:r>
            <a:endParaRPr kumimoji="0" lang="tr-TR" sz="2800" b="1" i="0" u="none" strike="noStrike" cap="none" normalizeH="0" baseline="0" dirty="0">
              <a:ln>
                <a:noFill/>
              </a:ln>
              <a:solidFill>
                <a:srgbClr val="00FF00"/>
              </a:solidFill>
              <a:effectLst/>
              <a:latin typeface="Tahoma" pitchFamily="34" charset="0"/>
            </a:endParaRP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2000" dirty="0">
                <a:solidFill>
                  <a:srgbClr val="FFFF00"/>
                </a:solidFill>
              </a:rPr>
              <a:t>Kanama		%7 (5-15)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20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</a:rPr>
              <a:t>Servikal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</a:rPr>
              <a:t> </a:t>
            </a:r>
            <a:r>
              <a:rPr kumimoji="0" lang="tr-TR" sz="20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</a:rPr>
              <a:t>stenoz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</a:rPr>
              <a:t>		%8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2000" dirty="0">
                <a:solidFill>
                  <a:srgbClr val="FFFF00"/>
                </a:solidFill>
              </a:rPr>
              <a:t>Enfeksiyon		%0.2-6.8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</a:rPr>
              <a:t>Transfüzyon		%1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tr-TR" sz="2000" dirty="0" err="1">
                <a:solidFill>
                  <a:srgbClr val="FFFF00"/>
                </a:solidFill>
              </a:rPr>
              <a:t>Perforasyon</a:t>
            </a:r>
            <a:r>
              <a:rPr lang="tr-TR" sz="2000" dirty="0">
                <a:solidFill>
                  <a:srgbClr val="FFFF00"/>
                </a:solidFill>
              </a:rPr>
              <a:t>      	%0.05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</a:endParaRP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 bwMode="auto">
          <a:xfrm>
            <a:off x="4648200" y="2057400"/>
            <a:ext cx="3998912" cy="37338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tr-TR" b="1" dirty="0">
                <a:solidFill>
                  <a:srgbClr val="FF0000"/>
                </a:solidFill>
              </a:rPr>
              <a:t>LEEP </a:t>
            </a:r>
            <a:r>
              <a:rPr lang="tr-TR" b="1" dirty="0" err="1">
                <a:solidFill>
                  <a:srgbClr val="FF0000"/>
                </a:solidFill>
              </a:rPr>
              <a:t>Konizasyon</a:t>
            </a:r>
            <a:endParaRPr lang="tr-TR" b="1" dirty="0">
              <a:solidFill>
                <a:srgbClr val="FF0000"/>
              </a:solidFill>
            </a:endParaRPr>
          </a:p>
          <a:p>
            <a:r>
              <a:rPr lang="tr-TR" sz="2000" dirty="0">
                <a:solidFill>
                  <a:srgbClr val="663300"/>
                </a:solidFill>
              </a:rPr>
              <a:t>Kanama		%3 (0-8)</a:t>
            </a:r>
          </a:p>
          <a:p>
            <a:r>
              <a:rPr lang="tr-TR" sz="2000" dirty="0" err="1">
                <a:solidFill>
                  <a:srgbClr val="663300"/>
                </a:solidFill>
              </a:rPr>
              <a:t>Stenoz</a:t>
            </a:r>
            <a:r>
              <a:rPr lang="tr-TR" sz="2000" dirty="0">
                <a:solidFill>
                  <a:srgbClr val="663300"/>
                </a:solidFill>
              </a:rPr>
              <a:t>		%4</a:t>
            </a:r>
          </a:p>
          <a:p>
            <a:r>
              <a:rPr lang="tr-TR" sz="2000" dirty="0">
                <a:solidFill>
                  <a:srgbClr val="663300"/>
                </a:solidFill>
              </a:rPr>
              <a:t>Enfeksiyon		%0-2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3733800" y="5884572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/>
              <a:t>Oyasenya</a:t>
            </a:r>
            <a:r>
              <a:rPr lang="tr-TR" sz="1400" dirty="0"/>
              <a:t> OA. Am J </a:t>
            </a:r>
            <a:r>
              <a:rPr lang="tr-TR" sz="1400" dirty="0" err="1"/>
              <a:t>Obstet</a:t>
            </a:r>
            <a:r>
              <a:rPr lang="tr-TR" sz="1400" dirty="0"/>
              <a:t> </a:t>
            </a:r>
            <a:r>
              <a:rPr lang="tr-TR" sz="1400" dirty="0" err="1"/>
              <a:t>Gynecol</a:t>
            </a:r>
            <a:r>
              <a:rPr lang="tr-TR" sz="1400" dirty="0"/>
              <a:t> 1993</a:t>
            </a:r>
          </a:p>
          <a:p>
            <a:r>
              <a:rPr lang="tr-TR" sz="1400" dirty="0" err="1"/>
              <a:t>Monterio</a:t>
            </a:r>
            <a:r>
              <a:rPr lang="tr-TR" sz="1400" dirty="0"/>
              <a:t> AC. </a:t>
            </a:r>
            <a:r>
              <a:rPr lang="tr-TR" sz="1400" dirty="0" err="1"/>
              <a:t>Sau</a:t>
            </a:r>
            <a:r>
              <a:rPr lang="tr-TR" sz="1400" dirty="0"/>
              <a:t> </a:t>
            </a:r>
            <a:r>
              <a:rPr lang="tr-TR" sz="1400" dirty="0" err="1"/>
              <a:t>Pulo</a:t>
            </a:r>
            <a:r>
              <a:rPr lang="tr-TR" sz="1400" dirty="0"/>
              <a:t> </a:t>
            </a:r>
            <a:r>
              <a:rPr lang="tr-TR" sz="1400" dirty="0" err="1"/>
              <a:t>Med</a:t>
            </a:r>
            <a:r>
              <a:rPr lang="tr-TR" sz="1400" dirty="0"/>
              <a:t>  2008</a:t>
            </a:r>
          </a:p>
          <a:p>
            <a:r>
              <a:rPr lang="tr-TR" sz="1400" dirty="0" err="1"/>
              <a:t>Baggish</a:t>
            </a:r>
            <a:r>
              <a:rPr lang="tr-TR" sz="1400" dirty="0"/>
              <a:t> MS. Am J </a:t>
            </a:r>
            <a:r>
              <a:rPr lang="tr-TR" sz="1400" dirty="0" err="1"/>
              <a:t>Obstet</a:t>
            </a:r>
            <a:r>
              <a:rPr lang="tr-TR" sz="1400" dirty="0"/>
              <a:t> </a:t>
            </a:r>
            <a:r>
              <a:rPr lang="tr-TR" sz="1400" dirty="0" err="1"/>
              <a:t>Gynecol</a:t>
            </a:r>
            <a:r>
              <a:rPr lang="tr-TR" sz="1400" dirty="0"/>
              <a:t> 1986</a:t>
            </a:r>
          </a:p>
          <a:p>
            <a:endParaRPr lang="tr-TR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357158" y="2500306"/>
            <a:ext cx="4071966" cy="64294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Margin</a:t>
            </a:r>
            <a:r>
              <a:rPr lang="tr-TR" dirty="0">
                <a:solidFill>
                  <a:srgbClr val="FF0000"/>
                </a:solidFill>
              </a:rPr>
              <a:t> pozitifliği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>
                <a:solidFill>
                  <a:srgbClr val="0033CC"/>
                </a:solidFill>
              </a:rPr>
              <a:t>66 çalışma meta-analiz (n=35109)</a:t>
            </a:r>
          </a:p>
          <a:p>
            <a:pPr lvl="1"/>
            <a:r>
              <a:rPr lang="tr-TR" sz="2000" i="1" dirty="0"/>
              <a:t>8091/35109 </a:t>
            </a:r>
            <a:r>
              <a:rPr lang="tr-TR" sz="2000" b="1" i="1" dirty="0"/>
              <a:t>(%23) </a:t>
            </a:r>
            <a:r>
              <a:rPr lang="tr-TR" sz="2000" i="1" dirty="0"/>
              <a:t>en az bir </a:t>
            </a:r>
            <a:r>
              <a:rPr lang="tr-TR" sz="2000" i="1" dirty="0" err="1"/>
              <a:t>margin</a:t>
            </a:r>
            <a:r>
              <a:rPr lang="tr-TR" sz="2000" i="1" dirty="0"/>
              <a:t> pozitif</a:t>
            </a:r>
          </a:p>
          <a:p>
            <a:pPr lvl="1"/>
            <a:endParaRPr lang="tr-TR" sz="2000" i="1" dirty="0"/>
          </a:p>
          <a:p>
            <a:r>
              <a:rPr lang="tr-TR" sz="2400" dirty="0" err="1">
                <a:solidFill>
                  <a:srgbClr val="0033CC"/>
                </a:solidFill>
              </a:rPr>
              <a:t>Margin</a:t>
            </a:r>
            <a:r>
              <a:rPr lang="tr-TR" sz="2400" dirty="0">
                <a:solidFill>
                  <a:srgbClr val="0033CC"/>
                </a:solidFill>
              </a:rPr>
              <a:t> pozitif /</a:t>
            </a:r>
            <a:r>
              <a:rPr lang="tr-TR" sz="2400" dirty="0" err="1">
                <a:solidFill>
                  <a:srgbClr val="0033CC"/>
                </a:solidFill>
              </a:rPr>
              <a:t>margin</a:t>
            </a:r>
            <a:r>
              <a:rPr lang="tr-TR" sz="2400" dirty="0">
                <a:solidFill>
                  <a:srgbClr val="0033CC"/>
                </a:solidFill>
              </a:rPr>
              <a:t> negatif olanlar</a:t>
            </a:r>
          </a:p>
          <a:p>
            <a:pPr lvl="1"/>
            <a:r>
              <a:rPr lang="tr-TR" sz="2000" i="1" dirty="0"/>
              <a:t>Yüksek </a:t>
            </a:r>
            <a:r>
              <a:rPr lang="tr-TR" sz="2000" i="1" dirty="0" err="1"/>
              <a:t>gradeli</a:t>
            </a:r>
            <a:r>
              <a:rPr lang="tr-TR" sz="2000" i="1" dirty="0"/>
              <a:t> CIN RR: </a:t>
            </a:r>
            <a:r>
              <a:rPr lang="tr-TR" sz="2000" b="1" i="1" dirty="0"/>
              <a:t>6.09 </a:t>
            </a:r>
            <a:r>
              <a:rPr lang="tr-TR" sz="2000" i="1" dirty="0"/>
              <a:t>(%95 CI  3,87-9,60)</a:t>
            </a:r>
          </a:p>
          <a:p>
            <a:pPr lvl="1"/>
            <a:r>
              <a:rPr lang="tr-TR" sz="2000" i="1" dirty="0"/>
              <a:t>Herhangi bir </a:t>
            </a:r>
            <a:r>
              <a:rPr lang="tr-TR" sz="2000" i="1" dirty="0" err="1"/>
              <a:t>grade</a:t>
            </a:r>
            <a:r>
              <a:rPr lang="tr-TR" sz="2000" i="1" dirty="0"/>
              <a:t> CIN RR: </a:t>
            </a:r>
            <a:r>
              <a:rPr lang="tr-TR" sz="2000" b="1" i="1" dirty="0"/>
              <a:t>5,47 </a:t>
            </a:r>
            <a:r>
              <a:rPr lang="tr-TR" sz="2000" i="1" dirty="0"/>
              <a:t>(%95 CI  4,37-6,83)</a:t>
            </a:r>
          </a:p>
          <a:p>
            <a:r>
              <a:rPr lang="tr-TR" sz="2400" dirty="0" err="1">
                <a:solidFill>
                  <a:srgbClr val="0033CC"/>
                </a:solidFill>
              </a:rPr>
              <a:t>High</a:t>
            </a:r>
            <a:r>
              <a:rPr lang="tr-TR" sz="2400" dirty="0">
                <a:solidFill>
                  <a:srgbClr val="0033CC"/>
                </a:solidFill>
              </a:rPr>
              <a:t> </a:t>
            </a:r>
            <a:r>
              <a:rPr lang="tr-TR" sz="2400" dirty="0" err="1">
                <a:solidFill>
                  <a:srgbClr val="0033CC"/>
                </a:solidFill>
              </a:rPr>
              <a:t>grade</a:t>
            </a:r>
            <a:r>
              <a:rPr lang="tr-TR" sz="2400" dirty="0">
                <a:solidFill>
                  <a:srgbClr val="0033CC"/>
                </a:solidFill>
              </a:rPr>
              <a:t> CIN oluşumu</a:t>
            </a:r>
          </a:p>
          <a:p>
            <a:pPr lvl="1"/>
            <a:r>
              <a:rPr lang="tr-TR" sz="2000" i="1" dirty="0" err="1"/>
              <a:t>Komplet</a:t>
            </a:r>
            <a:r>
              <a:rPr lang="tr-TR" sz="2000" i="1" dirty="0"/>
              <a:t> </a:t>
            </a:r>
            <a:r>
              <a:rPr lang="tr-TR" sz="2000" i="1" dirty="0" err="1"/>
              <a:t>eksizyon</a:t>
            </a:r>
            <a:r>
              <a:rPr lang="tr-TR" sz="2000" i="1" dirty="0"/>
              <a:t> 318/12443  </a:t>
            </a:r>
            <a:r>
              <a:rPr lang="tr-TR" sz="2000" b="1" i="1" dirty="0"/>
              <a:t>(%3)</a:t>
            </a:r>
          </a:p>
          <a:p>
            <a:pPr lvl="1"/>
            <a:r>
              <a:rPr lang="tr-TR" sz="2000" i="1" dirty="0" err="1"/>
              <a:t>İnkomplet</a:t>
            </a:r>
            <a:r>
              <a:rPr lang="tr-TR" sz="2000" i="1" dirty="0"/>
              <a:t> </a:t>
            </a:r>
            <a:r>
              <a:rPr lang="tr-TR" sz="2000" i="1" dirty="0" err="1"/>
              <a:t>eksizyon</a:t>
            </a:r>
            <a:r>
              <a:rPr lang="tr-TR" sz="2000" i="1" dirty="0"/>
              <a:t> 597/3335 </a:t>
            </a:r>
            <a:r>
              <a:rPr lang="tr-TR" sz="2000" b="1" i="1" dirty="0"/>
              <a:t>(%18)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3657600" y="60198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tr-TR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Maghomi</a:t>
            </a:r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SG et al, </a:t>
            </a:r>
            <a:r>
              <a:rPr lang="tr-TR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Lancet</a:t>
            </a:r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2007</a:t>
            </a:r>
            <a:endParaRPr lang="tr-TR" b="1" dirty="0">
              <a:latin typeface="Arial" pitchFamily="34" charset="0"/>
              <a:cs typeface="Arial" pitchFamily="34" charset="0"/>
            </a:endParaRPr>
          </a:p>
          <a:p>
            <a:endParaRPr lang="tr-TR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853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Margin</a:t>
            </a:r>
            <a:r>
              <a:rPr lang="tr-TR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rekürrens</a:t>
            </a:r>
            <a:r>
              <a:rPr lang="tr-TR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ilişkisi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206" name="Group 166"/>
          <p:cNvGraphicFramePr>
            <a:graphicFrameLocks noGrp="1"/>
          </p:cNvGraphicFramePr>
          <p:nvPr/>
        </p:nvGraphicFramePr>
        <p:xfrm>
          <a:off x="457200" y="1524000"/>
          <a:ext cx="8382000" cy="5055876"/>
        </p:xfrm>
        <a:graphic>
          <a:graphicData uri="http://schemas.openxmlformats.org/drawingml/2006/table">
            <a:tbl>
              <a:tblPr/>
              <a:tblGrid>
                <a:gridCol w="1617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1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6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75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Rek/Marjin (-)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Rek/Marjin (+)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Gardeil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2/107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16/97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16.5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Murdoch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7/405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22/160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13.8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Dietrich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39/158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47/140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Livasy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14/94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41/106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Costa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26/494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5.3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11/186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5.9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Flanelly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23/390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11/76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Paraskevaides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35/748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26/97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26.8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M.Noor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19/572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29/127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Lapaquette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17/47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Reich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15/4417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84/390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</a:p>
                  </a:txBody>
                  <a:tcPr marL="92075" marR="92075" marT="46038" marB="4603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180/7200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%2.5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290/1426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%21</a:t>
                      </a:r>
                    </a:p>
                  </a:txBody>
                  <a:tcPr marL="92075" marR="92075" marT="46038" marB="4603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3 Oval"/>
          <p:cNvSpPr/>
          <p:nvPr/>
        </p:nvSpPr>
        <p:spPr bwMode="auto">
          <a:xfrm>
            <a:off x="4114800" y="5867400"/>
            <a:ext cx="1219200" cy="9906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" name="4 Oval"/>
          <p:cNvSpPr/>
          <p:nvPr/>
        </p:nvSpPr>
        <p:spPr bwMode="auto">
          <a:xfrm>
            <a:off x="7391400" y="6019800"/>
            <a:ext cx="1447800" cy="838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793037" cy="1462087"/>
          </a:xfrm>
        </p:spPr>
        <p:txBody>
          <a:bodyPr/>
          <a:lstStyle/>
          <a:p>
            <a:pPr algn="ctr"/>
            <a:r>
              <a:rPr lang="tr-TR" sz="3600" dirty="0" err="1">
                <a:solidFill>
                  <a:srgbClr val="FF0000"/>
                </a:solidFill>
              </a:rPr>
              <a:t>Smear</a:t>
            </a:r>
            <a:r>
              <a:rPr lang="tr-TR" sz="3600" dirty="0">
                <a:solidFill>
                  <a:srgbClr val="FF0000"/>
                </a:solidFill>
              </a:rPr>
              <a:t> ASCUS veya LGSIL</a:t>
            </a:r>
            <a:br>
              <a:rPr lang="tr-TR" sz="3600" dirty="0">
                <a:solidFill>
                  <a:srgbClr val="FF0000"/>
                </a:solidFill>
              </a:rPr>
            </a:br>
            <a:r>
              <a:rPr lang="tr-TR" sz="3600" dirty="0">
                <a:solidFill>
                  <a:srgbClr val="FF0000"/>
                </a:solidFill>
              </a:rPr>
              <a:t>  Biyopsi CIN1</a:t>
            </a:r>
            <a:br>
              <a:rPr lang="tr-TR" sz="3600" dirty="0">
                <a:solidFill>
                  <a:srgbClr val="FF0000"/>
                </a:solidFill>
              </a:rPr>
            </a:br>
            <a:r>
              <a:rPr lang="tr-TR" sz="3200" dirty="0">
                <a:solidFill>
                  <a:srgbClr val="0000FF"/>
                </a:solidFill>
              </a:rPr>
              <a:t> </a:t>
            </a:r>
            <a:r>
              <a:rPr lang="tr-TR" sz="2000" dirty="0">
                <a:solidFill>
                  <a:srgbClr val="0000FF"/>
                </a:solidFill>
              </a:rPr>
              <a:t>(CIN 3 </a:t>
            </a:r>
            <a:r>
              <a:rPr lang="tr-TR" sz="2000" dirty="0" err="1">
                <a:solidFill>
                  <a:srgbClr val="0000FF"/>
                </a:solidFill>
              </a:rPr>
              <a:t>progresyon</a:t>
            </a:r>
            <a:r>
              <a:rPr lang="tr-TR" sz="2000" dirty="0">
                <a:solidFill>
                  <a:srgbClr val="0000FF"/>
                </a:solidFill>
              </a:rPr>
              <a:t> riski %3.8)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46031"/>
            <a:ext cx="8104255" cy="4114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500166" y="6215082"/>
            <a:ext cx="7143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870751" y="5606870"/>
            <a:ext cx="7429552" cy="100013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0000FF"/>
                </a:solidFill>
              </a:rPr>
              <a:t>CIN 1 iki yılı aşkın süre devam ederse hasta </a:t>
            </a:r>
            <a:r>
              <a:rPr lang="tr-TR" dirty="0" err="1">
                <a:solidFill>
                  <a:srgbClr val="0000FF"/>
                </a:solidFill>
              </a:rPr>
              <a:t>anksiyetesi</a:t>
            </a:r>
            <a:r>
              <a:rPr lang="tr-TR" dirty="0">
                <a:solidFill>
                  <a:srgbClr val="0000FF"/>
                </a:solidFill>
              </a:rPr>
              <a:t> dikkate alınarak tedavi edilebilir </a:t>
            </a:r>
          </a:p>
        </p:txBody>
      </p:sp>
    </p:spTree>
    <p:extLst>
      <p:ext uri="{BB962C8B-B14F-4D97-AF65-F5344CB8AC3E}">
        <p14:creationId xmlns:p14="http://schemas.microsoft.com/office/powerpoint/2010/main" val="206259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FF0000"/>
                </a:solidFill>
              </a:rPr>
              <a:t>Margin</a:t>
            </a:r>
            <a:r>
              <a:rPr lang="tr-TR" sz="4000" dirty="0">
                <a:solidFill>
                  <a:srgbClr val="FF0000"/>
                </a:solidFill>
              </a:rPr>
              <a:t> pozitifliğinde ne yapalım? (%15 (%1-68)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66800" y="1828800"/>
            <a:ext cx="7772400" cy="4114800"/>
          </a:xfrm>
        </p:spPr>
        <p:txBody>
          <a:bodyPr/>
          <a:lstStyle/>
          <a:p>
            <a:r>
              <a:rPr lang="tr-TR" sz="2800" dirty="0">
                <a:solidFill>
                  <a:srgbClr val="0033CC"/>
                </a:solidFill>
              </a:rPr>
              <a:t>Takip </a:t>
            </a:r>
            <a:r>
              <a:rPr lang="tr-TR" sz="2800" dirty="0"/>
              <a:t>(</a:t>
            </a:r>
            <a:r>
              <a:rPr lang="tr-TR" sz="2800" dirty="0" err="1"/>
              <a:t>smear</a:t>
            </a:r>
            <a:r>
              <a:rPr lang="tr-TR" sz="2800" dirty="0"/>
              <a:t>, HPV, </a:t>
            </a:r>
            <a:r>
              <a:rPr lang="tr-TR" sz="2800" dirty="0" err="1"/>
              <a:t>kolposkopi</a:t>
            </a:r>
            <a:r>
              <a:rPr lang="tr-TR" sz="2800" dirty="0"/>
              <a:t>)</a:t>
            </a:r>
          </a:p>
          <a:p>
            <a:pPr lvl="1"/>
            <a:r>
              <a:rPr lang="tr-TR" sz="2400" dirty="0" err="1"/>
              <a:t>Koterizasyon</a:t>
            </a:r>
            <a:r>
              <a:rPr lang="tr-TR" sz="2400" dirty="0"/>
              <a:t> </a:t>
            </a:r>
            <a:r>
              <a:rPr lang="tr-TR" sz="2400" dirty="0" err="1"/>
              <a:t>margini</a:t>
            </a:r>
            <a:r>
              <a:rPr lang="tr-TR" sz="2400" dirty="0"/>
              <a:t> sterilize ediyor (%35 </a:t>
            </a:r>
            <a:r>
              <a:rPr lang="tr-TR" sz="2400" dirty="0" err="1"/>
              <a:t>rezidiv</a:t>
            </a:r>
            <a:r>
              <a:rPr lang="tr-TR" sz="2400" dirty="0"/>
              <a:t>,%63 </a:t>
            </a:r>
            <a:r>
              <a:rPr lang="tr-TR" sz="2400" dirty="0" err="1"/>
              <a:t>rekürrens</a:t>
            </a:r>
            <a:r>
              <a:rPr lang="tr-TR" sz="2400" dirty="0"/>
              <a:t> saptanmaz)</a:t>
            </a:r>
          </a:p>
          <a:p>
            <a:r>
              <a:rPr lang="tr-TR" sz="2800" dirty="0" err="1">
                <a:solidFill>
                  <a:srgbClr val="0033CC"/>
                </a:solidFill>
              </a:rPr>
              <a:t>Rekonizasyon</a:t>
            </a:r>
            <a:endParaRPr lang="tr-TR" sz="2800" dirty="0">
              <a:solidFill>
                <a:srgbClr val="0033CC"/>
              </a:solidFill>
            </a:endParaRPr>
          </a:p>
          <a:p>
            <a:pPr lvl="1"/>
            <a:r>
              <a:rPr lang="tr-TR" sz="2400" dirty="0"/>
              <a:t>Eşlikli </a:t>
            </a:r>
            <a:r>
              <a:rPr lang="tr-TR" sz="2400" dirty="0" err="1"/>
              <a:t>invaziv</a:t>
            </a:r>
            <a:r>
              <a:rPr lang="tr-TR" sz="2400" dirty="0"/>
              <a:t> </a:t>
            </a:r>
            <a:r>
              <a:rPr lang="tr-TR" sz="2400" dirty="0" err="1"/>
              <a:t>ca</a:t>
            </a:r>
            <a:r>
              <a:rPr lang="tr-TR" sz="2400" dirty="0"/>
              <a:t> olabilir, </a:t>
            </a:r>
            <a:r>
              <a:rPr lang="tr-TR" sz="2400" dirty="0" err="1"/>
              <a:t>endoserviks</a:t>
            </a:r>
            <a:r>
              <a:rPr lang="tr-TR" sz="2400" dirty="0"/>
              <a:t> pozitifliği daha önemli</a:t>
            </a:r>
          </a:p>
          <a:p>
            <a:r>
              <a:rPr lang="tr-TR" sz="2800" dirty="0" err="1">
                <a:solidFill>
                  <a:srgbClr val="0033CC"/>
                </a:solidFill>
              </a:rPr>
              <a:t>Histerektomi</a:t>
            </a:r>
            <a:endParaRPr lang="tr-TR" sz="2800" dirty="0">
              <a:solidFill>
                <a:srgbClr val="0033CC"/>
              </a:solidFill>
            </a:endParaRPr>
          </a:p>
          <a:p>
            <a:pPr lvl="1"/>
            <a:r>
              <a:rPr lang="tr-TR" sz="2400" dirty="0" err="1"/>
              <a:t>Fertilite</a:t>
            </a:r>
            <a:r>
              <a:rPr lang="tr-TR" sz="2400" dirty="0"/>
              <a:t> kaygısı yoksa, eşlikli </a:t>
            </a:r>
            <a:r>
              <a:rPr lang="tr-TR" sz="2400" dirty="0" err="1"/>
              <a:t>invaziv</a:t>
            </a:r>
            <a:r>
              <a:rPr lang="tr-TR" sz="2400" dirty="0"/>
              <a:t> </a:t>
            </a:r>
            <a:r>
              <a:rPr lang="tr-TR" sz="2400" dirty="0" err="1"/>
              <a:t>ca</a:t>
            </a:r>
            <a:r>
              <a:rPr lang="tr-TR" sz="2400" dirty="0"/>
              <a:t>!</a:t>
            </a:r>
          </a:p>
          <a:p>
            <a:pPr lvl="1"/>
            <a:endParaRPr lang="tr-TR" sz="2400" dirty="0"/>
          </a:p>
          <a:p>
            <a:r>
              <a:rPr lang="tr-TR" sz="2400" dirty="0">
                <a:solidFill>
                  <a:srgbClr val="C00000"/>
                </a:solidFill>
              </a:rPr>
              <a:t>AIS </a:t>
            </a:r>
            <a:r>
              <a:rPr lang="tr-TR" sz="2400" dirty="0" err="1">
                <a:solidFill>
                  <a:srgbClr val="C00000"/>
                </a:solidFill>
              </a:rPr>
              <a:t>margin</a:t>
            </a:r>
            <a:r>
              <a:rPr lang="tr-TR" sz="2400" dirty="0">
                <a:solidFill>
                  <a:srgbClr val="C00000"/>
                </a:solidFill>
              </a:rPr>
              <a:t> pozitif ise </a:t>
            </a:r>
            <a:r>
              <a:rPr lang="tr-TR" sz="2400" dirty="0" err="1">
                <a:solidFill>
                  <a:srgbClr val="C00000"/>
                </a:solidFill>
              </a:rPr>
              <a:t>rekonizasyon</a:t>
            </a:r>
            <a:r>
              <a:rPr lang="tr-TR" sz="2400" dirty="0">
                <a:solidFill>
                  <a:srgbClr val="C00000"/>
                </a:solidFill>
              </a:rPr>
              <a:t> veya </a:t>
            </a:r>
            <a:r>
              <a:rPr lang="tr-TR" sz="2400" dirty="0" err="1">
                <a:solidFill>
                  <a:srgbClr val="C00000"/>
                </a:solidFill>
              </a:rPr>
              <a:t>histerektomi</a:t>
            </a:r>
            <a:endParaRPr lang="tr-TR" sz="2400" dirty="0">
              <a:solidFill>
                <a:srgbClr val="C00000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>
                <a:solidFill>
                  <a:srgbClr val="FF3300"/>
                </a:solidFill>
              </a:rPr>
              <a:t>Konizasyon</a:t>
            </a:r>
            <a:r>
              <a:rPr lang="tr-TR" sz="3200" dirty="0">
                <a:solidFill>
                  <a:srgbClr val="FF3300"/>
                </a:solidFill>
              </a:rPr>
              <a:t> sonrası </a:t>
            </a:r>
            <a:r>
              <a:rPr lang="tr-TR" sz="3200" dirty="0" err="1">
                <a:solidFill>
                  <a:srgbClr val="FF3300"/>
                </a:solidFill>
              </a:rPr>
              <a:t>histerektomi</a:t>
            </a:r>
            <a:r>
              <a:rPr lang="tr-TR" sz="3200" dirty="0">
                <a:solidFill>
                  <a:srgbClr val="FF3300"/>
                </a:solidFill>
              </a:rPr>
              <a:t> zamanı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/>
              <a:t>Ya </a:t>
            </a:r>
            <a:r>
              <a:rPr lang="tr-TR" sz="2800" dirty="0">
                <a:solidFill>
                  <a:srgbClr val="0033CC"/>
                </a:solidFill>
              </a:rPr>
              <a:t>ilk 48 saat içinde </a:t>
            </a:r>
            <a:r>
              <a:rPr lang="tr-TR" sz="2800" dirty="0"/>
              <a:t>(</a:t>
            </a:r>
            <a:r>
              <a:rPr lang="tr-TR" sz="2800" dirty="0" err="1"/>
              <a:t>enflamasyon</a:t>
            </a:r>
            <a:r>
              <a:rPr lang="tr-TR" sz="2800" dirty="0"/>
              <a:t> başlamadan)</a:t>
            </a:r>
          </a:p>
          <a:p>
            <a:pPr lvl="1"/>
            <a:r>
              <a:rPr lang="tr-TR" sz="2400" dirty="0" err="1"/>
              <a:t>Frozen</a:t>
            </a:r>
            <a:r>
              <a:rPr lang="tr-TR" sz="2400" dirty="0"/>
              <a:t> yapılırsa bu mümkün</a:t>
            </a:r>
          </a:p>
          <a:p>
            <a:r>
              <a:rPr lang="tr-TR" sz="2800" dirty="0"/>
              <a:t>Ya da </a:t>
            </a:r>
            <a:r>
              <a:rPr lang="tr-TR" sz="2800" dirty="0">
                <a:solidFill>
                  <a:srgbClr val="0033CC"/>
                </a:solidFill>
              </a:rPr>
              <a:t>6 hafta sonra </a:t>
            </a:r>
            <a:r>
              <a:rPr lang="tr-TR" sz="2800" dirty="0"/>
              <a:t>(</a:t>
            </a:r>
            <a:r>
              <a:rPr lang="tr-TR" sz="2800" dirty="0" err="1"/>
              <a:t>parametrial</a:t>
            </a:r>
            <a:r>
              <a:rPr lang="tr-TR" sz="2800" dirty="0"/>
              <a:t> </a:t>
            </a:r>
            <a:r>
              <a:rPr lang="tr-TR" sz="2800" dirty="0" err="1"/>
              <a:t>ınflamasyon</a:t>
            </a:r>
            <a:r>
              <a:rPr lang="tr-TR" sz="2800" dirty="0"/>
              <a:t> geçtikten sonra</a:t>
            </a:r>
          </a:p>
          <a:p>
            <a:r>
              <a:rPr lang="tr-TR" sz="2800" dirty="0" err="1"/>
              <a:t>İnvaziv</a:t>
            </a:r>
            <a:r>
              <a:rPr lang="tr-TR" sz="2800" dirty="0"/>
              <a:t> sonuç gelirse radikal </a:t>
            </a:r>
            <a:r>
              <a:rPr lang="tr-TR" sz="2800" dirty="0" err="1"/>
              <a:t>histerektomi</a:t>
            </a:r>
            <a:r>
              <a:rPr lang="tr-TR" sz="2800" dirty="0"/>
              <a:t> için beklemeye gerek yok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4343400" y="61722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/>
              <a:t>Malinak</a:t>
            </a:r>
            <a:r>
              <a:rPr lang="tr-TR" sz="1400" dirty="0"/>
              <a:t> LR. </a:t>
            </a:r>
            <a:r>
              <a:rPr lang="tr-TR" sz="1400" dirty="0" err="1"/>
              <a:t>Obstet</a:t>
            </a:r>
            <a:r>
              <a:rPr lang="tr-TR" sz="1400" dirty="0"/>
              <a:t> </a:t>
            </a:r>
            <a:r>
              <a:rPr lang="tr-TR" sz="1400" dirty="0" err="1"/>
              <a:t>Gynecol</a:t>
            </a:r>
            <a:r>
              <a:rPr lang="tr-TR" sz="1400" dirty="0"/>
              <a:t> 1964</a:t>
            </a:r>
          </a:p>
          <a:p>
            <a:r>
              <a:rPr lang="tr-TR" sz="1400" dirty="0" err="1"/>
              <a:t>Rouzier</a:t>
            </a:r>
            <a:r>
              <a:rPr lang="tr-TR" sz="1400" dirty="0"/>
              <a:t> R. </a:t>
            </a:r>
            <a:r>
              <a:rPr lang="tr-TR" sz="1400" dirty="0" err="1"/>
              <a:t>Gynecol</a:t>
            </a:r>
            <a:r>
              <a:rPr lang="tr-TR" sz="1400" dirty="0"/>
              <a:t> </a:t>
            </a:r>
            <a:r>
              <a:rPr lang="tr-TR" sz="1400" dirty="0" err="1"/>
              <a:t>oncol</a:t>
            </a:r>
            <a:r>
              <a:rPr lang="tr-TR" sz="1400" dirty="0"/>
              <a:t> 2003 </a:t>
            </a:r>
          </a:p>
        </p:txBody>
      </p:sp>
    </p:spTree>
    <p:extLst>
      <p:ext uri="{BB962C8B-B14F-4D97-AF65-F5344CB8AC3E}">
        <p14:creationId xmlns:p14="http://schemas.microsoft.com/office/powerpoint/2010/main" val="4628820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Tedavi sonrası İzlem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8749298" cy="3886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0" y="3886200"/>
            <a:ext cx="8839200" cy="29718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Perinatal</a:t>
            </a:r>
            <a:r>
              <a:rPr lang="tr-TR" dirty="0">
                <a:solidFill>
                  <a:srgbClr val="FF0000"/>
                </a:solidFill>
              </a:rPr>
              <a:t> sonuçlar</a:t>
            </a:r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685800" y="2286000"/>
          <a:ext cx="79248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Tedavi grubu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Kontrol grubu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tr-TR" sz="2400" dirty="0"/>
                        <a:t>Sayı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8210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1058155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tr-TR" sz="2400" dirty="0"/>
                        <a:t>Erken</a:t>
                      </a:r>
                      <a:r>
                        <a:rPr lang="tr-TR" sz="2400" baseline="0" dirty="0"/>
                        <a:t> doğum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%8.8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4.6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tr-TR" sz="2400" dirty="0"/>
                        <a:t>Düşük doğum ağırlığı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%5.7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3.1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tr-TR" sz="2400" dirty="0" err="1"/>
                        <a:t>Perinatal</a:t>
                      </a:r>
                      <a:r>
                        <a:rPr lang="tr-TR" sz="2400" baseline="0" dirty="0"/>
                        <a:t> </a:t>
                      </a:r>
                      <a:r>
                        <a:rPr lang="tr-TR" sz="2400" baseline="0" dirty="0" err="1"/>
                        <a:t>mortalite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%7.7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6.7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4191000" y="60960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Jakopson</a:t>
            </a:r>
            <a:r>
              <a:rPr lang="tr-TR" dirty="0"/>
              <a:t> M.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2007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685800" y="5257800"/>
            <a:ext cx="777240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/>
              <a:t>Erken doğum ve düşük doğum ağırlığı tedavi grubunda daha fazla, </a:t>
            </a: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mortalitede</a:t>
            </a:r>
            <a:r>
              <a:rPr lang="tr-TR" dirty="0"/>
              <a:t> fark yok</a:t>
            </a:r>
          </a:p>
        </p:txBody>
      </p:sp>
      <p:sp>
        <p:nvSpPr>
          <p:cNvPr id="8" name="7 Yuvarlatılmış Dikdörtgen"/>
          <p:cNvSpPr/>
          <p:nvPr/>
        </p:nvSpPr>
        <p:spPr bwMode="auto">
          <a:xfrm>
            <a:off x="4191000" y="3352800"/>
            <a:ext cx="1066800" cy="1066800"/>
          </a:xfrm>
          <a:prstGeom prst="roundRect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71600" y="2209800"/>
            <a:ext cx="7772400" cy="41148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32258"/>
          <a:stretch>
            <a:fillRect/>
          </a:stretch>
        </p:blipFill>
        <p:spPr bwMode="auto">
          <a:xfrm>
            <a:off x="762000" y="381000"/>
            <a:ext cx="7772400" cy="160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81000" y="3200400"/>
          <a:ext cx="8382000" cy="312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174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Soğuk </a:t>
                      </a:r>
                      <a:r>
                        <a:rPr lang="tr-TR" dirty="0" err="1"/>
                        <a:t>konizasyon</a:t>
                      </a:r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LEEP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Lazer </a:t>
                      </a:r>
                      <a:r>
                        <a:rPr lang="tr-TR" dirty="0" err="1"/>
                        <a:t>konizasyon</a:t>
                      </a:r>
                      <a:endParaRPr lang="tr-TR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614">
                <a:tc>
                  <a:txBody>
                    <a:bodyPr/>
                    <a:lstStyle/>
                    <a:p>
                      <a:r>
                        <a:rPr lang="tr-TR" dirty="0">
                          <a:solidFill>
                            <a:schemeClr val="bg1"/>
                          </a:solidFill>
                        </a:rPr>
                        <a:t>n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614">
                <a:tc>
                  <a:txBody>
                    <a:bodyPr/>
                    <a:lstStyle/>
                    <a:p>
                      <a:r>
                        <a:rPr lang="tr-TR" dirty="0" err="1">
                          <a:solidFill>
                            <a:schemeClr val="bg1"/>
                          </a:solidFill>
                        </a:rPr>
                        <a:t>rekürrens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614">
                <a:tc>
                  <a:txBody>
                    <a:bodyPr/>
                    <a:lstStyle/>
                    <a:p>
                      <a:r>
                        <a:rPr lang="tr-TR" dirty="0" err="1">
                          <a:solidFill>
                            <a:schemeClr val="bg1"/>
                          </a:solidFill>
                        </a:rPr>
                        <a:t>stenoz</a:t>
                      </a:r>
                      <a:endParaRPr lang="tr-T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5614">
                <a:tc>
                  <a:txBody>
                    <a:bodyPr/>
                    <a:lstStyle/>
                    <a:p>
                      <a:r>
                        <a:rPr lang="tr-TR" dirty="0" err="1">
                          <a:solidFill>
                            <a:schemeClr val="bg1"/>
                          </a:solidFill>
                        </a:rPr>
                        <a:t>Obstetrik</a:t>
                      </a:r>
                      <a:r>
                        <a:rPr lang="tr-TR" dirty="0">
                          <a:solidFill>
                            <a:schemeClr val="bg1"/>
                          </a:solidFill>
                        </a:rPr>
                        <a:t> sonuçlar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Fark yok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Fark yok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Fark yok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5 Oval"/>
          <p:cNvSpPr/>
          <p:nvPr/>
        </p:nvSpPr>
        <p:spPr bwMode="auto">
          <a:xfrm>
            <a:off x="3276600" y="5105400"/>
            <a:ext cx="533400" cy="609600"/>
          </a:xfrm>
          <a:prstGeom prst="ellipse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Konizasyon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vs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leep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obstetrik</a:t>
            </a:r>
            <a:r>
              <a:rPr lang="tr-TR" dirty="0">
                <a:solidFill>
                  <a:srgbClr val="FF0000"/>
                </a:solidFill>
              </a:rPr>
              <a:t> sonuçlar (</a:t>
            </a:r>
            <a:r>
              <a:rPr lang="tr-TR" dirty="0" err="1">
                <a:solidFill>
                  <a:srgbClr val="FF0000"/>
                </a:solidFill>
              </a:rPr>
              <a:t>metanaliz</a:t>
            </a:r>
            <a:r>
              <a:rPr lang="tr-TR" dirty="0">
                <a:solidFill>
                  <a:srgbClr val="FF0000"/>
                </a:solidFill>
              </a:rPr>
              <a:t>)</a:t>
            </a:r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696727"/>
              </p:ext>
            </p:extLst>
          </p:nvPr>
        </p:nvGraphicFramePr>
        <p:xfrm>
          <a:off x="609600" y="2286000"/>
          <a:ext cx="77724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Soğuk </a:t>
                      </a:r>
                      <a:r>
                        <a:rPr lang="tr-TR" dirty="0" err="1"/>
                        <a:t>konizasyon</a:t>
                      </a:r>
                      <a:r>
                        <a:rPr lang="tr-TR" dirty="0"/>
                        <a:t>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/>
                        <a:t>Leep</a:t>
                      </a:r>
                      <a:r>
                        <a:rPr lang="tr-TR" dirty="0"/>
                        <a:t> </a:t>
                      </a:r>
                      <a:r>
                        <a:rPr lang="tr-TR" dirty="0" err="1"/>
                        <a:t>konizasyon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/>
                        <a:t>Perinatal</a:t>
                      </a:r>
                      <a:r>
                        <a:rPr lang="tr-TR" dirty="0"/>
                        <a:t> </a:t>
                      </a:r>
                      <a:r>
                        <a:rPr lang="tr-TR" dirty="0" err="1"/>
                        <a:t>mortalite</a:t>
                      </a:r>
                      <a:r>
                        <a:rPr lang="tr-TR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32 hafta öncesi doğum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28 hafta öncesi doğum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5.3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0.4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1066800" y="5810794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>
                <a:hlinkClick r:id="rId2"/>
              </a:rPr>
              <a:t>Arbyn</a:t>
            </a:r>
            <a:r>
              <a:rPr lang="tr-TR" sz="1400" dirty="0">
                <a:hlinkClick r:id="rId2"/>
              </a:rPr>
              <a:t> M, </a:t>
            </a:r>
            <a:r>
              <a:rPr lang="tr-TR" sz="1400" dirty="0" err="1">
                <a:hlinkClick r:id="rId2"/>
              </a:rPr>
              <a:t>Kyrgiou</a:t>
            </a:r>
            <a:r>
              <a:rPr lang="tr-TR" sz="1400" dirty="0">
                <a:hlinkClick r:id="rId2"/>
              </a:rPr>
              <a:t> M, </a:t>
            </a:r>
            <a:r>
              <a:rPr lang="tr-TR" sz="1400" dirty="0" err="1">
                <a:hlinkClick r:id="rId2"/>
              </a:rPr>
              <a:t>Simoens</a:t>
            </a:r>
            <a:r>
              <a:rPr lang="tr-TR" sz="1400" dirty="0">
                <a:hlinkClick r:id="rId2"/>
              </a:rPr>
              <a:t> C, et al. </a:t>
            </a:r>
            <a:r>
              <a:rPr lang="tr-TR" sz="1400" dirty="0" err="1">
                <a:hlinkClick r:id="rId2"/>
              </a:rPr>
              <a:t>Perinatal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mortality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and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other</a:t>
            </a:r>
            <a:r>
              <a:rPr lang="tr-TR" sz="1400" dirty="0">
                <a:hlinkClick r:id="rId2"/>
              </a:rPr>
              <a:t> severe </a:t>
            </a:r>
            <a:r>
              <a:rPr lang="tr-TR" sz="1400" dirty="0" err="1">
                <a:hlinkClick r:id="rId2"/>
              </a:rPr>
              <a:t>adverse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pregnancy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outcomes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associated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with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treatment</a:t>
            </a:r>
            <a:r>
              <a:rPr lang="tr-TR" sz="1400" dirty="0">
                <a:hlinkClick r:id="rId2"/>
              </a:rPr>
              <a:t> of </a:t>
            </a:r>
            <a:r>
              <a:rPr lang="tr-TR" sz="1400" dirty="0" err="1">
                <a:hlinkClick r:id="rId2"/>
              </a:rPr>
              <a:t>cervical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intraepithelial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neoplasia</a:t>
            </a:r>
            <a:r>
              <a:rPr lang="tr-TR" sz="1400" dirty="0">
                <a:hlinkClick r:id="rId2"/>
              </a:rPr>
              <a:t>: meta-</a:t>
            </a:r>
            <a:r>
              <a:rPr lang="tr-TR" sz="1400" dirty="0" err="1">
                <a:hlinkClick r:id="rId2"/>
              </a:rPr>
              <a:t>analysis</a:t>
            </a:r>
            <a:r>
              <a:rPr lang="tr-TR" sz="1400" dirty="0">
                <a:hlinkClick r:id="rId2"/>
              </a:rPr>
              <a:t>. BMJ 2008; 337:a1284.</a:t>
            </a:r>
            <a:endParaRPr lang="tr-TR" sz="1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457200" y="47244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Soğuk </a:t>
            </a:r>
            <a:r>
              <a:rPr lang="tr-TR" dirty="0" err="1"/>
              <a:t>konizasyon</a:t>
            </a:r>
            <a:r>
              <a:rPr lang="tr-TR" dirty="0"/>
              <a:t> 28 hafta altı erken doğumları artırırken, </a:t>
            </a:r>
            <a:r>
              <a:rPr lang="tr-TR" dirty="0" err="1"/>
              <a:t>leep</a:t>
            </a:r>
            <a:r>
              <a:rPr lang="tr-TR" dirty="0"/>
              <a:t> </a:t>
            </a:r>
            <a:r>
              <a:rPr lang="tr-TR" dirty="0" err="1"/>
              <a:t>konizasyon</a:t>
            </a:r>
            <a:r>
              <a:rPr lang="tr-TR" dirty="0"/>
              <a:t> sadece 34-37 arasında hafif artışa eden oluyor </a:t>
            </a:r>
          </a:p>
        </p:txBody>
      </p:sp>
    </p:spTree>
    <p:extLst>
      <p:ext uri="{BB962C8B-B14F-4D97-AF65-F5344CB8AC3E}">
        <p14:creationId xmlns:p14="http://schemas.microsoft.com/office/powerpoint/2010/main" val="10133583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2688" y="3501007"/>
            <a:ext cx="7772400" cy="2631505"/>
          </a:xfrm>
        </p:spPr>
        <p:txBody>
          <a:bodyPr/>
          <a:lstStyle/>
          <a:p>
            <a:r>
              <a:rPr lang="tr-TR" dirty="0" err="1"/>
              <a:t>Soguk</a:t>
            </a:r>
            <a:r>
              <a:rPr lang="tr-TR" dirty="0"/>
              <a:t> </a:t>
            </a:r>
            <a:r>
              <a:rPr lang="tr-TR" dirty="0" err="1"/>
              <a:t>konizasyonda</a:t>
            </a:r>
            <a:r>
              <a:rPr lang="tr-TR" dirty="0"/>
              <a:t> </a:t>
            </a:r>
            <a:r>
              <a:rPr lang="tr-TR" dirty="0" err="1"/>
              <a:t>rekürrens</a:t>
            </a:r>
            <a:r>
              <a:rPr lang="tr-TR" dirty="0"/>
              <a:t> oranı daha düşük</a:t>
            </a:r>
          </a:p>
          <a:p>
            <a:r>
              <a:rPr lang="tr-TR" dirty="0"/>
              <a:t>Buna karşılık komplikasyon ve erken doğum oranı daha yüksek bulunmuş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2335"/>
            <a:ext cx="6552728" cy="259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602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Çıkarılan </a:t>
            </a:r>
            <a:r>
              <a:rPr lang="tr-TR" dirty="0" err="1">
                <a:solidFill>
                  <a:srgbClr val="FF0000"/>
                </a:solidFill>
              </a:rPr>
              <a:t>spesimenin</a:t>
            </a:r>
            <a:r>
              <a:rPr lang="tr-TR" dirty="0">
                <a:solidFill>
                  <a:srgbClr val="FF0000"/>
                </a:solidFill>
              </a:rPr>
              <a:t> etkisi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Yatay Kaydırma"/>
          <p:cNvSpPr/>
          <p:nvPr/>
        </p:nvSpPr>
        <p:spPr bwMode="auto">
          <a:xfrm>
            <a:off x="609600" y="2057400"/>
            <a:ext cx="8001000" cy="1752600"/>
          </a:xfrm>
          <a:prstGeom prst="horizontalScroll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effectLst/>
                <a:latin typeface="Tahoma" pitchFamily="34" charset="0"/>
              </a:rPr>
              <a:t>Koni derinliği&lt;15 mm ise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effectLst/>
                <a:latin typeface="Tahoma" pitchFamily="34" charset="0"/>
              </a:rPr>
              <a:t>olumsuz etki yok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514600" y="3657600"/>
            <a:ext cx="6096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>
                <a:latin typeface="Arial" pitchFamily="34" charset="0"/>
                <a:cs typeface="Arial" pitchFamily="34" charset="0"/>
              </a:rPr>
              <a:t>Frencezy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A, 1995, </a:t>
            </a:r>
            <a:r>
              <a:rPr lang="tr-TR" sz="2000" dirty="0" err="1">
                <a:latin typeface="Arial" pitchFamily="34" charset="0"/>
                <a:cs typeface="Arial" pitchFamily="34" charset="0"/>
              </a:rPr>
              <a:t>Haffenden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 DK, 1993, Tan L, 2004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endParaRPr lang="tr-TR" dirty="0"/>
          </a:p>
        </p:txBody>
      </p:sp>
      <p:sp>
        <p:nvSpPr>
          <p:cNvPr id="6" name="5 Yatay Kaydırma"/>
          <p:cNvSpPr/>
          <p:nvPr/>
        </p:nvSpPr>
        <p:spPr bwMode="auto">
          <a:xfrm>
            <a:off x="685800" y="4191000"/>
            <a:ext cx="8001000" cy="1752600"/>
          </a:xfrm>
          <a:prstGeom prst="horizontalScroll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Koni derinliği&gt;15 mm ise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%25 erken doğum, %18 PROM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4876800" y="6019800"/>
            <a:ext cx="39294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Sadler</a:t>
            </a:r>
            <a:r>
              <a:rPr lang="tr-T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L. Et al., </a:t>
            </a:r>
            <a:r>
              <a:rPr lang="tr-TR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Am</a:t>
            </a:r>
            <a:r>
              <a:rPr lang="tr-T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J </a:t>
            </a:r>
            <a:r>
              <a:rPr lang="tr-TR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Med</a:t>
            </a:r>
            <a:r>
              <a:rPr lang="tr-T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</a:t>
            </a:r>
            <a:r>
              <a:rPr lang="tr-T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2004</a:t>
            </a:r>
            <a:endParaRPr 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07265" y="6065966"/>
            <a:ext cx="4000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Bazı çalışmalarda eşik değer 10 mm kabul ediliyor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Erken doğum riski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0033CC"/>
                </a:solidFill>
              </a:rPr>
              <a:t>Koni derinliği: </a:t>
            </a:r>
            <a:r>
              <a:rPr lang="tr-TR" dirty="0"/>
              <a:t>12 mm </a:t>
            </a:r>
            <a:r>
              <a:rPr lang="tr-TR" dirty="0" err="1"/>
              <a:t>yi</a:t>
            </a:r>
            <a:r>
              <a:rPr lang="tr-TR" dirty="0"/>
              <a:t> geçtiği her bir mm için erken doğumda %6 risk artışı var</a:t>
            </a:r>
          </a:p>
          <a:p>
            <a:pPr lvl="7"/>
            <a:r>
              <a:rPr lang="tr-TR" sz="1800" i="1" dirty="0" err="1">
                <a:solidFill>
                  <a:srgbClr val="0033CC"/>
                </a:solidFill>
              </a:rPr>
              <a:t>Noehr</a:t>
            </a:r>
            <a:r>
              <a:rPr lang="tr-TR" sz="1800" i="1" dirty="0">
                <a:solidFill>
                  <a:srgbClr val="0033CC"/>
                </a:solidFill>
              </a:rPr>
              <a:t> B Am J </a:t>
            </a:r>
            <a:r>
              <a:rPr lang="tr-TR" sz="1800" i="1" dirty="0" err="1">
                <a:solidFill>
                  <a:srgbClr val="0033CC"/>
                </a:solidFill>
              </a:rPr>
              <a:t>Obstet</a:t>
            </a:r>
            <a:r>
              <a:rPr lang="tr-TR" sz="1800" i="1" dirty="0">
                <a:solidFill>
                  <a:srgbClr val="0033CC"/>
                </a:solidFill>
              </a:rPr>
              <a:t> </a:t>
            </a:r>
            <a:r>
              <a:rPr lang="tr-TR" sz="1800" i="1" dirty="0" err="1">
                <a:solidFill>
                  <a:srgbClr val="0033CC"/>
                </a:solidFill>
              </a:rPr>
              <a:t>Gynecol</a:t>
            </a:r>
            <a:r>
              <a:rPr lang="tr-TR" sz="1800" i="1" dirty="0">
                <a:solidFill>
                  <a:srgbClr val="0033CC"/>
                </a:solidFill>
              </a:rPr>
              <a:t> 2009 </a:t>
            </a:r>
          </a:p>
          <a:p>
            <a:r>
              <a:rPr lang="tr-TR" dirty="0" err="1">
                <a:solidFill>
                  <a:srgbClr val="0033CC"/>
                </a:solidFill>
              </a:rPr>
              <a:t>Konizasyon</a:t>
            </a:r>
            <a:r>
              <a:rPr lang="tr-TR" dirty="0">
                <a:solidFill>
                  <a:srgbClr val="0033CC"/>
                </a:solidFill>
              </a:rPr>
              <a:t> sayısı: </a:t>
            </a:r>
            <a:r>
              <a:rPr lang="tr-TR" dirty="0"/>
              <a:t>2 ve üstü </a:t>
            </a:r>
            <a:r>
              <a:rPr lang="tr-TR" dirty="0" err="1"/>
              <a:t>konizasyon</a:t>
            </a:r>
            <a:r>
              <a:rPr lang="tr-TR" dirty="0"/>
              <a:t> olanlarda risk 2-5 kat artıyor</a:t>
            </a:r>
          </a:p>
          <a:p>
            <a:pPr lvl="8"/>
            <a:r>
              <a:rPr lang="tr-TR" sz="1800" i="1" dirty="0" err="1">
                <a:solidFill>
                  <a:srgbClr val="0033CC"/>
                </a:solidFill>
              </a:rPr>
              <a:t>Ortoft</a:t>
            </a:r>
            <a:r>
              <a:rPr lang="tr-TR" sz="1800" i="1" dirty="0">
                <a:solidFill>
                  <a:srgbClr val="0033CC"/>
                </a:solidFill>
              </a:rPr>
              <a:t> G. BJOG 2010</a:t>
            </a:r>
          </a:p>
        </p:txBody>
      </p:sp>
    </p:spTree>
    <p:extLst>
      <p:ext uri="{BB962C8B-B14F-4D97-AF65-F5344CB8AC3E}">
        <p14:creationId xmlns:p14="http://schemas.microsoft.com/office/powerpoint/2010/main" val="1815659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>
                <a:solidFill>
                  <a:srgbClr val="FF0000"/>
                </a:solidFill>
              </a:rPr>
              <a:t>Konizasyon</a:t>
            </a:r>
            <a:r>
              <a:rPr lang="tr-TR" sz="4000" dirty="0">
                <a:solidFill>
                  <a:srgbClr val="FF0000"/>
                </a:solidFill>
              </a:rPr>
              <a:t> geçiren gebe kadınlar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>
                <a:solidFill>
                  <a:srgbClr val="0033CC"/>
                </a:solidFill>
              </a:rPr>
              <a:t>Soğuk </a:t>
            </a:r>
            <a:r>
              <a:rPr lang="tr-TR" sz="2400" b="1" dirty="0" err="1">
                <a:solidFill>
                  <a:srgbClr val="0033CC"/>
                </a:solidFill>
              </a:rPr>
              <a:t>konizasyon</a:t>
            </a:r>
            <a:r>
              <a:rPr lang="tr-TR" sz="2400" b="1" dirty="0">
                <a:solidFill>
                  <a:srgbClr val="0033CC"/>
                </a:solidFill>
              </a:rPr>
              <a:t> </a:t>
            </a:r>
            <a:r>
              <a:rPr lang="tr-TR" sz="2400" dirty="0"/>
              <a:t>olanlarda 24 haftaya kadar seri </a:t>
            </a:r>
            <a:r>
              <a:rPr lang="tr-TR" sz="2400" dirty="0" err="1"/>
              <a:t>servikal</a:t>
            </a:r>
            <a:r>
              <a:rPr lang="tr-TR" sz="2400" dirty="0"/>
              <a:t> uzunluk takibi önerilir</a:t>
            </a:r>
          </a:p>
          <a:p>
            <a:pPr lvl="1"/>
            <a:r>
              <a:rPr lang="tr-TR" sz="2000" i="1" dirty="0"/>
              <a:t>Soğuk </a:t>
            </a:r>
            <a:r>
              <a:rPr lang="tr-TR" sz="2000" i="1" dirty="0" err="1"/>
              <a:t>konizasyon</a:t>
            </a:r>
            <a:r>
              <a:rPr lang="tr-TR" sz="2000" i="1" dirty="0"/>
              <a:t> geçirmek </a:t>
            </a:r>
            <a:r>
              <a:rPr lang="tr-TR" sz="2000" i="1" dirty="0" err="1"/>
              <a:t>proflakitk</a:t>
            </a:r>
            <a:r>
              <a:rPr lang="tr-TR" sz="2000" i="1" dirty="0"/>
              <a:t> </a:t>
            </a:r>
            <a:r>
              <a:rPr lang="tr-TR" sz="2000" i="1" dirty="0" err="1"/>
              <a:t>serklaj</a:t>
            </a:r>
            <a:r>
              <a:rPr lang="tr-TR" sz="2000" i="1" dirty="0"/>
              <a:t> için </a:t>
            </a:r>
            <a:r>
              <a:rPr lang="tr-TR" sz="2000" i="1" dirty="0" err="1"/>
              <a:t>endikasyon</a:t>
            </a:r>
            <a:r>
              <a:rPr lang="tr-TR" sz="2000" i="1" dirty="0"/>
              <a:t> oluşturmaz </a:t>
            </a:r>
          </a:p>
          <a:p>
            <a:r>
              <a:rPr lang="tr-TR" sz="2400" b="1" dirty="0">
                <a:solidFill>
                  <a:srgbClr val="0033CC"/>
                </a:solidFill>
              </a:rPr>
              <a:t>LEEP </a:t>
            </a:r>
            <a:r>
              <a:rPr lang="tr-TR" sz="2400" b="1" dirty="0" err="1">
                <a:solidFill>
                  <a:srgbClr val="0033CC"/>
                </a:solidFill>
              </a:rPr>
              <a:t>konizasyondan</a:t>
            </a:r>
            <a:r>
              <a:rPr lang="tr-TR" sz="2400" b="1" dirty="0">
                <a:solidFill>
                  <a:srgbClr val="0033CC"/>
                </a:solidFill>
              </a:rPr>
              <a:t> </a:t>
            </a:r>
            <a:r>
              <a:rPr lang="tr-TR" sz="2400" dirty="0"/>
              <a:t>sonra </a:t>
            </a:r>
            <a:r>
              <a:rPr lang="tr-TR" sz="2400" dirty="0" err="1"/>
              <a:t>servikal</a:t>
            </a:r>
            <a:r>
              <a:rPr lang="tr-TR" sz="2400" dirty="0"/>
              <a:t> uzunluk takibi önerilmez. </a:t>
            </a:r>
          </a:p>
          <a:p>
            <a:pPr lvl="1"/>
            <a:r>
              <a:rPr lang="tr-TR" sz="2000" i="1" dirty="0"/>
              <a:t>Ancak 1 cm den daha derin alınmışsa veya </a:t>
            </a:r>
            <a:r>
              <a:rPr lang="tr-TR" sz="2000" i="1" dirty="0" err="1"/>
              <a:t>multipl</a:t>
            </a:r>
            <a:r>
              <a:rPr lang="tr-TR" sz="2000" i="1" dirty="0"/>
              <a:t> LEEP geçirilmişse </a:t>
            </a:r>
            <a:r>
              <a:rPr lang="tr-TR" sz="2000" i="1" dirty="0" err="1"/>
              <a:t>servikal</a:t>
            </a:r>
            <a:r>
              <a:rPr lang="tr-TR" sz="2000" i="1" dirty="0"/>
              <a:t> uzunluk bakılabilir</a:t>
            </a:r>
          </a:p>
          <a:p>
            <a:r>
              <a:rPr lang="tr-TR" sz="2400" dirty="0" err="1"/>
              <a:t>Konizasyon</a:t>
            </a:r>
            <a:r>
              <a:rPr lang="tr-TR" sz="2400" dirty="0"/>
              <a:t> doğum şeklini etkilemez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66566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600" dirty="0" err="1">
                <a:solidFill>
                  <a:srgbClr val="FF0000"/>
                </a:solidFill>
              </a:rPr>
              <a:t>Smear</a:t>
            </a:r>
            <a:r>
              <a:rPr lang="tr-TR" sz="3600" dirty="0">
                <a:solidFill>
                  <a:srgbClr val="FF0000"/>
                </a:solidFill>
              </a:rPr>
              <a:t> ASC-H veya HGSIL, Biyopsi CIN 1</a:t>
            </a:r>
            <a:br>
              <a:rPr lang="tr-TR" sz="3600" dirty="0">
                <a:solidFill>
                  <a:srgbClr val="FF0000"/>
                </a:solidFill>
              </a:rPr>
            </a:br>
            <a:r>
              <a:rPr lang="tr-TR" sz="2400" dirty="0">
                <a:solidFill>
                  <a:srgbClr val="0000FF"/>
                </a:solidFill>
              </a:rPr>
              <a:t>(CIN 3 </a:t>
            </a:r>
            <a:r>
              <a:rPr lang="tr-TR" sz="2400" dirty="0" err="1">
                <a:solidFill>
                  <a:srgbClr val="0000FF"/>
                </a:solidFill>
              </a:rPr>
              <a:t>progresyon</a:t>
            </a:r>
            <a:r>
              <a:rPr lang="tr-TR" sz="2400" dirty="0">
                <a:solidFill>
                  <a:srgbClr val="0000FF"/>
                </a:solidFill>
              </a:rPr>
              <a:t> riski %15)</a:t>
            </a:r>
            <a:endParaRPr lang="tr-TR" sz="3600" dirty="0">
              <a:solidFill>
                <a:srgbClr val="0000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57400"/>
            <a:ext cx="8737250" cy="3886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83580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Ablatif teknikler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3000" y="2612883"/>
            <a:ext cx="7772400" cy="2554287"/>
          </a:xfrm>
        </p:spPr>
        <p:txBody>
          <a:bodyPr/>
          <a:lstStyle/>
          <a:p>
            <a:r>
              <a:rPr lang="tr-TR" dirty="0" err="1"/>
              <a:t>Kriyoterapi</a:t>
            </a:r>
            <a:endParaRPr lang="tr-TR" dirty="0"/>
          </a:p>
          <a:p>
            <a:r>
              <a:rPr lang="tr-TR" dirty="0"/>
              <a:t>Lazer </a:t>
            </a:r>
            <a:r>
              <a:rPr lang="tr-TR" dirty="0" err="1"/>
              <a:t>ablasyon</a:t>
            </a:r>
            <a:endParaRPr lang="tr-TR" dirty="0"/>
          </a:p>
          <a:p>
            <a:r>
              <a:rPr lang="tr-TR" dirty="0" err="1"/>
              <a:t>Koterizasyon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62000" y="48768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CIN </a:t>
            </a:r>
            <a:r>
              <a:rPr lang="tr-TR" dirty="0" err="1"/>
              <a:t>glanduler</a:t>
            </a:r>
            <a:r>
              <a:rPr lang="tr-TR" dirty="0"/>
              <a:t> </a:t>
            </a:r>
            <a:r>
              <a:rPr lang="tr-TR" dirty="0" err="1"/>
              <a:t>kriptleri</a:t>
            </a:r>
            <a:r>
              <a:rPr lang="tr-TR" dirty="0"/>
              <a:t> tutabilir. </a:t>
            </a:r>
            <a:r>
              <a:rPr lang="tr-TR" dirty="0" err="1"/>
              <a:t>Ablazyon</a:t>
            </a:r>
            <a:r>
              <a:rPr lang="tr-TR" dirty="0"/>
              <a:t> derinliği tüm yöntemlerde 4.8 mm derinliğe ulaşmalıdır. Bu derinlik lezyonların %99’unu tedavi eder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819400" y="60960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Abdul Karim FW.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1982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4970407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>
                <a:solidFill>
                  <a:srgbClr val="FF0000"/>
                </a:solidFill>
              </a:rPr>
              <a:t>Ablatif Tedavi </a:t>
            </a:r>
            <a:r>
              <a:rPr lang="tr-TR" sz="4000" dirty="0" err="1">
                <a:solidFill>
                  <a:srgbClr val="FF0000"/>
                </a:solidFill>
              </a:rPr>
              <a:t>Endikasyonları</a:t>
            </a:r>
            <a:r>
              <a:rPr lang="tr-TR" sz="4000" dirty="0">
                <a:solidFill>
                  <a:srgbClr val="FF0000"/>
                </a:solidFill>
              </a:rPr>
              <a:t> </a:t>
            </a:r>
            <a:br>
              <a:rPr lang="tr-TR" sz="4000" dirty="0">
                <a:solidFill>
                  <a:srgbClr val="FF0000"/>
                </a:solidFill>
              </a:rPr>
            </a:br>
            <a:r>
              <a:rPr lang="tr-TR" sz="4000" dirty="0">
                <a:solidFill>
                  <a:srgbClr val="FF0000"/>
                </a:solidFill>
              </a:rPr>
              <a:t>ASCCP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 yılı aşkın süre devam eden CIN1</a:t>
            </a:r>
          </a:p>
          <a:p>
            <a:pPr lvl="1"/>
            <a:r>
              <a:rPr lang="tr-TR" i="1" dirty="0" err="1"/>
              <a:t>Kolposkopi</a:t>
            </a:r>
            <a:r>
              <a:rPr lang="tr-TR" i="1" dirty="0"/>
              <a:t> yetersiz</a:t>
            </a:r>
          </a:p>
          <a:p>
            <a:pPr lvl="1"/>
            <a:r>
              <a:rPr lang="tr-TR" i="1" dirty="0"/>
              <a:t>ECC pozitif</a:t>
            </a:r>
          </a:p>
          <a:p>
            <a:pPr lvl="1"/>
            <a:r>
              <a:rPr lang="tr-TR" i="1" dirty="0"/>
              <a:t>Daha önceden CIN tedavisi</a:t>
            </a:r>
          </a:p>
          <a:p>
            <a:r>
              <a:rPr lang="tr-TR" dirty="0"/>
              <a:t>CIN 2-3</a:t>
            </a:r>
          </a:p>
          <a:p>
            <a:pPr lvl="1"/>
            <a:r>
              <a:rPr lang="tr-TR" i="1" dirty="0" err="1"/>
              <a:t>Kolposkopi</a:t>
            </a:r>
            <a:r>
              <a:rPr lang="tr-TR" i="1" dirty="0"/>
              <a:t> yeterli ise  </a:t>
            </a:r>
          </a:p>
          <a:p>
            <a:endParaRPr lang="tr-TR" dirty="0"/>
          </a:p>
        </p:txBody>
      </p:sp>
      <p:sp>
        <p:nvSpPr>
          <p:cNvPr id="4" name="Sağ Ayraç 3"/>
          <p:cNvSpPr/>
          <p:nvPr/>
        </p:nvSpPr>
        <p:spPr bwMode="auto">
          <a:xfrm>
            <a:off x="6324600" y="2667000"/>
            <a:ext cx="533400" cy="1371600"/>
          </a:xfrm>
          <a:prstGeom prst="rightBrace">
            <a:avLst/>
          </a:prstGeom>
          <a:noFill/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086600" y="32004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Eksizyonel</a:t>
            </a:r>
            <a:r>
              <a:rPr lang="tr-TR" dirty="0"/>
              <a:t> teknikler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733800" y="57912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Massad</a:t>
            </a:r>
            <a:r>
              <a:rPr lang="tr-TR" dirty="0"/>
              <a:t> LS J </a:t>
            </a:r>
            <a:r>
              <a:rPr lang="tr-TR" dirty="0" err="1"/>
              <a:t>low</a:t>
            </a:r>
            <a:r>
              <a:rPr lang="tr-TR" dirty="0"/>
              <a:t> </a:t>
            </a:r>
            <a:r>
              <a:rPr lang="tr-TR" dirty="0" err="1"/>
              <a:t>genit</a:t>
            </a:r>
            <a:r>
              <a:rPr lang="tr-TR" dirty="0"/>
              <a:t> </a:t>
            </a:r>
            <a:r>
              <a:rPr lang="tr-TR" dirty="0" err="1"/>
              <a:t>tract</a:t>
            </a:r>
            <a:r>
              <a:rPr lang="tr-TR" dirty="0"/>
              <a:t> </a:t>
            </a:r>
            <a:r>
              <a:rPr lang="tr-TR" dirty="0" err="1"/>
              <a:t>Dis</a:t>
            </a:r>
            <a:r>
              <a:rPr lang="tr-TR" dirty="0"/>
              <a:t> 2013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552155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Ablatif tedaviye aday hastalar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rgbClr val="FF3300"/>
            </a:solidFill>
          </a:ln>
        </p:spPr>
        <p:txBody>
          <a:bodyPr/>
          <a:lstStyle/>
          <a:p>
            <a:r>
              <a:rPr lang="tr-TR" sz="2800" dirty="0"/>
              <a:t>Hastaların </a:t>
            </a:r>
            <a:r>
              <a:rPr lang="tr-TR" sz="2800" dirty="0" err="1"/>
              <a:t>invaziv</a:t>
            </a:r>
            <a:r>
              <a:rPr lang="tr-TR" sz="2800" dirty="0"/>
              <a:t> hastalık şüphesi ve </a:t>
            </a:r>
            <a:r>
              <a:rPr lang="tr-TR" sz="2800" dirty="0" err="1"/>
              <a:t>endoservikal</a:t>
            </a:r>
            <a:r>
              <a:rPr lang="tr-TR" sz="2800" dirty="0"/>
              <a:t> hastalıkları olmaması gerekir</a:t>
            </a:r>
          </a:p>
          <a:p>
            <a:r>
              <a:rPr lang="tr-TR" sz="2800" dirty="0"/>
              <a:t>Bunu sağlamak için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</a:rPr>
              <a:t>Yeterli </a:t>
            </a:r>
            <a:r>
              <a:rPr lang="tr-TR" sz="2400" i="1" dirty="0" err="1">
                <a:solidFill>
                  <a:srgbClr val="C00000"/>
                </a:solidFill>
              </a:rPr>
              <a:t>kolposkopi</a:t>
            </a:r>
            <a:r>
              <a:rPr lang="tr-TR" sz="2400" i="1" dirty="0">
                <a:solidFill>
                  <a:srgbClr val="C00000"/>
                </a:solidFill>
              </a:rPr>
              <a:t>, (Tüm TZ görülmesi)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</a:rPr>
              <a:t>CIN tanısının biyopsi ile konması  (anormal sitoloji yeteli değil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</a:rPr>
              <a:t>Sitoloji histoloji uyumsuzluğunun olmaması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</a:rPr>
              <a:t>Negatif </a:t>
            </a:r>
            <a:r>
              <a:rPr lang="tr-TR" sz="2400" i="1" dirty="0" err="1">
                <a:solidFill>
                  <a:srgbClr val="C00000"/>
                </a:solidFill>
              </a:rPr>
              <a:t>endoservikal</a:t>
            </a:r>
            <a:r>
              <a:rPr lang="tr-TR" sz="2400" i="1" dirty="0">
                <a:solidFill>
                  <a:srgbClr val="C00000"/>
                </a:solidFill>
              </a:rPr>
              <a:t> </a:t>
            </a:r>
            <a:r>
              <a:rPr lang="tr-TR" sz="2400" i="1" dirty="0" err="1">
                <a:solidFill>
                  <a:srgbClr val="C00000"/>
                </a:solidFill>
              </a:rPr>
              <a:t>küretaj</a:t>
            </a:r>
            <a:endParaRPr lang="tr-TR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720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Ablatif tedaviden kaçınılmalıdır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/>
              <a:t>Gebe hastalar </a:t>
            </a:r>
          </a:p>
          <a:p>
            <a:pPr lvl="1"/>
            <a:r>
              <a:rPr lang="tr-TR" sz="2400" dirty="0"/>
              <a:t>(0bstetrik sonuçlar açısından)</a:t>
            </a:r>
          </a:p>
          <a:p>
            <a:r>
              <a:rPr lang="tr-TR" sz="2800" dirty="0"/>
              <a:t>Daha önce ablatif veya </a:t>
            </a:r>
            <a:r>
              <a:rPr lang="tr-TR" sz="2800" dirty="0" err="1"/>
              <a:t>eksizyonel</a:t>
            </a:r>
            <a:r>
              <a:rPr lang="tr-TR" sz="2800" dirty="0"/>
              <a:t> tedavi görenler</a:t>
            </a:r>
          </a:p>
          <a:p>
            <a:r>
              <a:rPr lang="tr-TR" sz="2800" dirty="0"/>
              <a:t>Takip için uyumlu olmayan hastalar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72032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Genel hususlar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6800" y="2057400"/>
            <a:ext cx="7772400" cy="4114800"/>
          </a:xfrm>
        </p:spPr>
        <p:txBody>
          <a:bodyPr/>
          <a:lstStyle/>
          <a:p>
            <a:r>
              <a:rPr lang="tr-TR" sz="2000" b="1" dirty="0" err="1"/>
              <a:t>Kriyoterapi</a:t>
            </a:r>
            <a:r>
              <a:rPr lang="tr-TR" sz="2000" dirty="0"/>
              <a:t> ofiste yapılabilir</a:t>
            </a:r>
          </a:p>
          <a:p>
            <a:r>
              <a:rPr lang="tr-TR" sz="2000" b="1" dirty="0"/>
              <a:t>CO2 lazer  </a:t>
            </a:r>
            <a:r>
              <a:rPr lang="tr-TR" sz="2000" b="1" dirty="0" err="1"/>
              <a:t>ablazyon</a:t>
            </a:r>
            <a:r>
              <a:rPr lang="tr-TR" sz="2000" b="1" dirty="0"/>
              <a:t> ve </a:t>
            </a:r>
            <a:r>
              <a:rPr lang="tr-TR" sz="2000" b="1" dirty="0" err="1"/>
              <a:t>elektrokoagulasyon</a:t>
            </a:r>
            <a:r>
              <a:rPr lang="tr-TR" sz="2000" b="1" dirty="0"/>
              <a:t> </a:t>
            </a:r>
            <a:r>
              <a:rPr lang="tr-TR" sz="2000" dirty="0"/>
              <a:t>ofiste yapılabilir ancak daha çok ağrı olabileceği için ameliyathanede </a:t>
            </a:r>
            <a:r>
              <a:rPr lang="tr-TR" sz="2000" dirty="0" err="1"/>
              <a:t>sedasyon</a:t>
            </a:r>
            <a:r>
              <a:rPr lang="tr-TR" sz="2000" dirty="0"/>
              <a:t> altında yapılmasında yarar var </a:t>
            </a:r>
          </a:p>
          <a:p>
            <a:r>
              <a:rPr lang="tr-TR" sz="2000" dirty="0"/>
              <a:t>Rutin </a:t>
            </a:r>
            <a:r>
              <a:rPr lang="tr-TR" sz="2000" dirty="0" err="1"/>
              <a:t>preop</a:t>
            </a:r>
            <a:r>
              <a:rPr lang="tr-TR" sz="2000" dirty="0"/>
              <a:t> testler, kültürler ve </a:t>
            </a:r>
            <a:r>
              <a:rPr lang="tr-TR" sz="2000" b="1" dirty="0"/>
              <a:t>antibiyotik</a:t>
            </a:r>
            <a:r>
              <a:rPr lang="tr-TR" sz="2000" dirty="0"/>
              <a:t> </a:t>
            </a:r>
            <a:r>
              <a:rPr lang="tr-TR" sz="2000" dirty="0" err="1"/>
              <a:t>profilaksisi</a:t>
            </a:r>
            <a:r>
              <a:rPr lang="tr-TR" sz="2000" dirty="0"/>
              <a:t> gerekli değildir</a:t>
            </a:r>
          </a:p>
          <a:p>
            <a:r>
              <a:rPr lang="tr-TR" sz="2000" dirty="0" err="1"/>
              <a:t>Preroepratif</a:t>
            </a:r>
            <a:r>
              <a:rPr lang="tr-TR" sz="2000" dirty="0"/>
              <a:t> </a:t>
            </a:r>
            <a:r>
              <a:rPr lang="tr-TR" sz="2000" b="1" dirty="0"/>
              <a:t>NSAID</a:t>
            </a:r>
            <a:r>
              <a:rPr lang="tr-TR" sz="2000" dirty="0"/>
              <a:t> önerilebilir (600 mg </a:t>
            </a:r>
            <a:r>
              <a:rPr lang="tr-TR" sz="2000" dirty="0" err="1"/>
              <a:t>iboprufen</a:t>
            </a:r>
            <a:r>
              <a:rPr lang="tr-TR" sz="2000" dirty="0"/>
              <a:t>)</a:t>
            </a:r>
          </a:p>
          <a:p>
            <a:r>
              <a:rPr lang="tr-TR" sz="2000" b="1" dirty="0"/>
              <a:t>Lokal anestezi </a:t>
            </a:r>
            <a:r>
              <a:rPr lang="tr-TR" sz="2000" dirty="0"/>
              <a:t>yapılmasında yarar var </a:t>
            </a:r>
          </a:p>
          <a:p>
            <a:pPr lvl="1"/>
            <a:r>
              <a:rPr lang="tr-TR" sz="1600" i="1" dirty="0" err="1">
                <a:solidFill>
                  <a:srgbClr val="C00000"/>
                </a:solidFill>
              </a:rPr>
              <a:t>Servikal</a:t>
            </a:r>
            <a:r>
              <a:rPr lang="tr-TR" sz="1600" i="1" dirty="0">
                <a:solidFill>
                  <a:srgbClr val="C00000"/>
                </a:solidFill>
              </a:rPr>
              <a:t> </a:t>
            </a:r>
            <a:r>
              <a:rPr lang="tr-TR" sz="1600" i="1" dirty="0" err="1">
                <a:solidFill>
                  <a:srgbClr val="C00000"/>
                </a:solidFill>
              </a:rPr>
              <a:t>stromaya</a:t>
            </a:r>
            <a:r>
              <a:rPr lang="tr-TR" sz="1600" i="1" dirty="0">
                <a:solidFill>
                  <a:srgbClr val="C00000"/>
                </a:solidFill>
              </a:rPr>
              <a:t> enjeksiyon veya </a:t>
            </a:r>
            <a:r>
              <a:rPr lang="tr-TR" sz="1600" i="1" dirty="0" err="1">
                <a:solidFill>
                  <a:srgbClr val="C00000"/>
                </a:solidFill>
              </a:rPr>
              <a:t>paraservikal</a:t>
            </a:r>
            <a:r>
              <a:rPr lang="tr-TR" sz="1600" i="1" dirty="0">
                <a:solidFill>
                  <a:srgbClr val="C00000"/>
                </a:solidFill>
              </a:rPr>
              <a:t> blok </a:t>
            </a:r>
          </a:p>
          <a:p>
            <a:pPr lvl="1"/>
            <a:r>
              <a:rPr lang="tr-TR" sz="1600" i="1" dirty="0" err="1">
                <a:solidFill>
                  <a:srgbClr val="C00000"/>
                </a:solidFill>
              </a:rPr>
              <a:t>Stromal</a:t>
            </a:r>
            <a:r>
              <a:rPr lang="tr-TR" sz="1600" i="1" dirty="0">
                <a:solidFill>
                  <a:srgbClr val="C00000"/>
                </a:solidFill>
              </a:rPr>
              <a:t> enjeksiyon daha etkili</a:t>
            </a:r>
          </a:p>
          <a:p>
            <a:pPr lvl="1"/>
            <a:r>
              <a:rPr lang="tr-TR" sz="1600" i="1" dirty="0">
                <a:solidFill>
                  <a:srgbClr val="C00000"/>
                </a:solidFill>
              </a:rPr>
              <a:t>Pek çok hastada </a:t>
            </a:r>
            <a:r>
              <a:rPr lang="tr-TR" sz="1600" i="1" dirty="0" err="1">
                <a:solidFill>
                  <a:srgbClr val="C00000"/>
                </a:solidFill>
              </a:rPr>
              <a:t>minor</a:t>
            </a:r>
            <a:r>
              <a:rPr lang="tr-TR" sz="1600" i="1" dirty="0">
                <a:solidFill>
                  <a:srgbClr val="C00000"/>
                </a:solidFill>
              </a:rPr>
              <a:t> kramplar olabilir </a:t>
            </a:r>
          </a:p>
          <a:p>
            <a:r>
              <a:rPr lang="tr-TR" sz="2000" dirty="0"/>
              <a:t>Bütün prosedürler öncesi </a:t>
            </a:r>
            <a:r>
              <a:rPr lang="tr-TR" sz="2000" b="1" dirty="0" err="1"/>
              <a:t>lugol</a:t>
            </a:r>
            <a:r>
              <a:rPr lang="tr-TR" sz="2000" dirty="0"/>
              <a:t> ile boyama yararlı</a:t>
            </a:r>
          </a:p>
          <a:p>
            <a:endParaRPr lang="tr-TR" sz="2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3124200" y="61722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Schuurman</a:t>
            </a:r>
            <a:r>
              <a:rPr lang="tr-TR" sz="1200" dirty="0"/>
              <a:t> SN, Am J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1984</a:t>
            </a:r>
          </a:p>
          <a:p>
            <a:r>
              <a:rPr lang="tr-TR" sz="1200" dirty="0"/>
              <a:t>Johnson N,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Oncol</a:t>
            </a:r>
            <a:r>
              <a:rPr lang="tr-TR" sz="1200" dirty="0"/>
              <a:t> 1994</a:t>
            </a:r>
          </a:p>
          <a:p>
            <a:r>
              <a:rPr lang="tr-TR" sz="1200" dirty="0"/>
              <a:t> Martin-</a:t>
            </a:r>
            <a:r>
              <a:rPr lang="tr-TR" sz="1200" dirty="0" err="1"/>
              <a:t>Hirsch</a:t>
            </a:r>
            <a:r>
              <a:rPr lang="tr-TR" sz="1200" dirty="0"/>
              <a:t> </a:t>
            </a:r>
            <a:r>
              <a:rPr lang="tr-TR" sz="1200" dirty="0" err="1"/>
              <a:t>pl</a:t>
            </a:r>
            <a:r>
              <a:rPr lang="tr-TR" sz="1200" dirty="0"/>
              <a:t>. </a:t>
            </a:r>
            <a:r>
              <a:rPr lang="tr-TR" sz="1200" dirty="0" err="1"/>
              <a:t>Cohrane</a:t>
            </a:r>
            <a:r>
              <a:rPr lang="tr-TR" sz="1200" dirty="0"/>
              <a:t> </a:t>
            </a:r>
            <a:r>
              <a:rPr lang="tr-TR" sz="1200" dirty="0" err="1"/>
              <a:t>database</a:t>
            </a:r>
            <a:r>
              <a:rPr lang="tr-TR" sz="1200" dirty="0"/>
              <a:t> </a:t>
            </a:r>
            <a:r>
              <a:rPr lang="tr-TR" sz="1200" dirty="0" err="1"/>
              <a:t>syst</a:t>
            </a:r>
            <a:r>
              <a:rPr lang="tr-TR" sz="1200" dirty="0"/>
              <a:t> </a:t>
            </a:r>
            <a:r>
              <a:rPr lang="tr-TR" sz="1200" dirty="0" err="1"/>
              <a:t>rev</a:t>
            </a:r>
            <a:r>
              <a:rPr lang="tr-TR" sz="1200" dirty="0"/>
              <a:t> 2000</a:t>
            </a:r>
          </a:p>
        </p:txBody>
      </p:sp>
    </p:spTree>
    <p:extLst>
      <p:ext uri="{BB962C8B-B14F-4D97-AF65-F5344CB8AC3E}">
        <p14:creationId xmlns:p14="http://schemas.microsoft.com/office/powerpoint/2010/main" val="10904741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Kriyoterapi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62000" y="4724400"/>
            <a:ext cx="7772400" cy="1828800"/>
          </a:xfrm>
        </p:spPr>
        <p:txBody>
          <a:bodyPr/>
          <a:lstStyle/>
          <a:p>
            <a:pPr lvl="1"/>
            <a:r>
              <a:rPr lang="tr-TR" sz="1600" dirty="0"/>
              <a:t>Bu </a:t>
            </a:r>
            <a:r>
              <a:rPr lang="tr-TR" sz="1600" dirty="0" err="1"/>
              <a:t>probun</a:t>
            </a:r>
            <a:r>
              <a:rPr lang="tr-TR" sz="1600" dirty="0"/>
              <a:t> kenarından 5 mm taşacak şekilde bir buz topu oluşturularak gerçekleşir</a:t>
            </a:r>
          </a:p>
          <a:p>
            <a:r>
              <a:rPr lang="tr-TR" sz="2000" dirty="0" err="1"/>
              <a:t>Kriyoproplar</a:t>
            </a:r>
            <a:r>
              <a:rPr lang="tr-TR" sz="2000" dirty="0"/>
              <a:t> düz veya koni şeklinde olabilir. Çapları 19-25 mm arasında değişir</a:t>
            </a:r>
          </a:p>
          <a:p>
            <a:pPr lvl="1"/>
            <a:r>
              <a:rPr lang="tr-TR" sz="1600" dirty="0" err="1"/>
              <a:t>Kriyoprob</a:t>
            </a:r>
            <a:r>
              <a:rPr lang="tr-TR" sz="1600" dirty="0"/>
              <a:t> şeklinin tedavi etkinliği üzerindeki etkisi bilinmiyor</a:t>
            </a:r>
          </a:p>
          <a:p>
            <a:endParaRPr lang="tr-TR" sz="2400" dirty="0"/>
          </a:p>
        </p:txBody>
      </p:sp>
      <p:pic>
        <p:nvPicPr>
          <p:cNvPr id="4" name="Picture 2" descr="http://en.metrum.com.pl/content/zdjecia/image/Kriochirurgia%20EN/Ginekologia%20zabieg/dodatkowa_szyjk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33600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62000" y="2286000"/>
            <a:ext cx="4648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tr-TR" sz="2000" dirty="0" err="1"/>
              <a:t>Kriyoterapide</a:t>
            </a:r>
            <a:r>
              <a:rPr lang="tr-TR" sz="2000" dirty="0"/>
              <a:t> bir metal </a:t>
            </a:r>
            <a:r>
              <a:rPr lang="tr-TR" sz="2000" dirty="0" err="1"/>
              <a:t>prob</a:t>
            </a:r>
            <a:r>
              <a:rPr lang="tr-TR" sz="2000" dirty="0"/>
              <a:t> ile CO2 veya </a:t>
            </a:r>
            <a:r>
              <a:rPr lang="tr-TR" sz="2000" dirty="0" err="1"/>
              <a:t>nitroz</a:t>
            </a:r>
            <a:r>
              <a:rPr lang="tr-TR" sz="2000" dirty="0"/>
              <a:t> oksit gibi dondurucu bir gaz ile </a:t>
            </a:r>
            <a:r>
              <a:rPr lang="tr-TR" sz="2000" dirty="0" err="1"/>
              <a:t>ektoserviks</a:t>
            </a:r>
            <a:r>
              <a:rPr lang="tr-TR" sz="2000" dirty="0"/>
              <a:t> dondurulur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tr-TR" sz="2000" dirty="0" err="1"/>
              <a:t>Ektoserviks</a:t>
            </a:r>
            <a:r>
              <a:rPr lang="tr-TR" sz="2000" dirty="0"/>
              <a:t> -20 dereceye kadar düşürülmelidir ki böylelikle </a:t>
            </a:r>
            <a:r>
              <a:rPr lang="tr-TR" sz="2000" dirty="0" err="1"/>
              <a:t>intrasellüler</a:t>
            </a:r>
            <a:r>
              <a:rPr lang="tr-TR" sz="2000" dirty="0"/>
              <a:t> su kristalize olsun ve lezyon yok edilsin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024248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Kriyoprop</a:t>
            </a:r>
            <a:r>
              <a:rPr lang="tr-TR" dirty="0">
                <a:solidFill>
                  <a:srgbClr val="FF0000"/>
                </a:solidFill>
              </a:rPr>
              <a:t> çapı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/>
              <a:t>Histerektomiye</a:t>
            </a:r>
            <a:r>
              <a:rPr lang="tr-TR" sz="2800" dirty="0"/>
              <a:t> gidecek 64 hastaya </a:t>
            </a:r>
            <a:r>
              <a:rPr lang="tr-TR" sz="2800" dirty="0" err="1"/>
              <a:t>peoperatif</a:t>
            </a:r>
            <a:r>
              <a:rPr lang="tr-TR" sz="2800" dirty="0"/>
              <a:t> </a:t>
            </a:r>
            <a:r>
              <a:rPr lang="tr-TR" sz="2800" dirty="0" err="1"/>
              <a:t>kriyoterapi</a:t>
            </a:r>
            <a:r>
              <a:rPr lang="tr-TR" sz="2800" dirty="0"/>
              <a:t> uygulanmış</a:t>
            </a:r>
          </a:p>
          <a:p>
            <a:pPr lvl="1"/>
            <a:r>
              <a:rPr lang="tr-TR" sz="2400" i="1" dirty="0"/>
              <a:t>Yeterli doku </a:t>
            </a:r>
            <a:r>
              <a:rPr lang="tr-TR" sz="2400" i="1" dirty="0" err="1"/>
              <a:t>destrüksiyonu</a:t>
            </a:r>
            <a:r>
              <a:rPr lang="tr-TR" sz="2400" i="1" dirty="0"/>
              <a:t> 4 mm derinlik ve 15 mm genişlik olarak kabul edilmiş</a:t>
            </a:r>
          </a:p>
          <a:p>
            <a:pPr lvl="1"/>
            <a:r>
              <a:rPr lang="tr-TR" sz="2400" i="1" dirty="0">
                <a:solidFill>
                  <a:srgbClr val="0000FF"/>
                </a:solidFill>
              </a:rPr>
              <a:t>25 mm çaplı </a:t>
            </a:r>
            <a:r>
              <a:rPr lang="tr-TR" sz="2400" i="1" dirty="0" err="1">
                <a:solidFill>
                  <a:srgbClr val="0000FF"/>
                </a:solidFill>
              </a:rPr>
              <a:t>kriyoprob</a:t>
            </a:r>
            <a:r>
              <a:rPr lang="tr-TR" sz="2400" i="1" dirty="0">
                <a:solidFill>
                  <a:srgbClr val="0000FF"/>
                </a:solidFill>
              </a:rPr>
              <a:t> 19 mm çaplıya göre daha başarılı bulunmuş (%80 </a:t>
            </a:r>
            <a:r>
              <a:rPr lang="tr-TR" sz="2400" i="1" dirty="0" err="1">
                <a:solidFill>
                  <a:srgbClr val="0000FF"/>
                </a:solidFill>
              </a:rPr>
              <a:t>vs</a:t>
            </a:r>
            <a:r>
              <a:rPr lang="tr-TR" sz="2400" i="1" dirty="0">
                <a:solidFill>
                  <a:srgbClr val="0000FF"/>
                </a:solidFill>
              </a:rPr>
              <a:t> %58)</a:t>
            </a:r>
          </a:p>
          <a:p>
            <a:r>
              <a:rPr lang="tr-TR" sz="2800" dirty="0"/>
              <a:t>Daha küçük </a:t>
            </a:r>
            <a:r>
              <a:rPr lang="tr-TR" sz="2800" dirty="0" err="1"/>
              <a:t>problar</a:t>
            </a:r>
            <a:r>
              <a:rPr lang="tr-TR" sz="2800" dirty="0"/>
              <a:t> arasında fark bulunmamış 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838200" y="56388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r-TR" sz="1400" dirty="0" err="1">
                <a:solidFill>
                  <a:srgbClr val="000066"/>
                </a:solidFill>
                <a:hlinkClick r:id="rId2"/>
              </a:rPr>
              <a:t>Boonstra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H,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Koudstaal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J,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Oosterhuis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JW, et al. Analysis of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cryolesions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in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the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uterine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cervix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: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application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techniques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,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extension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,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and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failures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.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Obstet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</a:t>
            </a:r>
            <a:r>
              <a:rPr lang="tr-TR" sz="1400" dirty="0" err="1">
                <a:solidFill>
                  <a:srgbClr val="000066"/>
                </a:solidFill>
                <a:hlinkClick r:id="rId2"/>
              </a:rPr>
              <a:t>Gynecol</a:t>
            </a:r>
            <a:r>
              <a:rPr lang="tr-TR" sz="1400" dirty="0">
                <a:solidFill>
                  <a:srgbClr val="000066"/>
                </a:solidFill>
                <a:hlinkClick r:id="rId2"/>
              </a:rPr>
              <a:t> 1990; 75:232.</a:t>
            </a:r>
            <a:endParaRPr lang="tr-TR" sz="14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559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Kriyoprob</a:t>
            </a:r>
            <a:r>
              <a:rPr lang="tr-TR" dirty="0">
                <a:solidFill>
                  <a:srgbClr val="FF0000"/>
                </a:solidFill>
              </a:rPr>
              <a:t>, düz </a:t>
            </a:r>
            <a:r>
              <a:rPr lang="tr-TR" dirty="0" err="1">
                <a:solidFill>
                  <a:srgbClr val="FF0000"/>
                </a:solidFill>
              </a:rPr>
              <a:t>vs</a:t>
            </a:r>
            <a:r>
              <a:rPr lang="tr-TR" dirty="0">
                <a:solidFill>
                  <a:srgbClr val="FF0000"/>
                </a:solidFill>
              </a:rPr>
              <a:t> konik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117 </a:t>
            </a:r>
            <a:r>
              <a:rPr lang="tr-TR" dirty="0" err="1"/>
              <a:t>olguluk</a:t>
            </a:r>
            <a:r>
              <a:rPr lang="tr-TR" dirty="0"/>
              <a:t> </a:t>
            </a:r>
            <a:r>
              <a:rPr lang="tr-TR" dirty="0" err="1"/>
              <a:t>kriyoterapi</a:t>
            </a:r>
            <a:r>
              <a:rPr lang="tr-TR" dirty="0"/>
              <a:t> çalışmasında düz ve konik </a:t>
            </a:r>
            <a:r>
              <a:rPr lang="tr-TR" dirty="0" err="1"/>
              <a:t>problar</a:t>
            </a:r>
            <a:r>
              <a:rPr lang="tr-TR" dirty="0"/>
              <a:t> kıyaslanmış </a:t>
            </a:r>
          </a:p>
          <a:p>
            <a:r>
              <a:rPr lang="tr-TR" dirty="0">
                <a:solidFill>
                  <a:srgbClr val="0000FF"/>
                </a:solidFill>
              </a:rPr>
              <a:t>Başarı oranları arasında anlamlı fark bulunmamış ( %77 </a:t>
            </a:r>
            <a:r>
              <a:rPr lang="tr-TR" dirty="0" err="1">
                <a:solidFill>
                  <a:srgbClr val="0000FF"/>
                </a:solidFill>
              </a:rPr>
              <a:t>vs</a:t>
            </a:r>
            <a:r>
              <a:rPr lang="tr-TR" dirty="0">
                <a:solidFill>
                  <a:srgbClr val="0000FF"/>
                </a:solidFill>
              </a:rPr>
              <a:t> %76) 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914400" y="54864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hlinkClick r:id="rId2"/>
              </a:rPr>
              <a:t>Stienstra</a:t>
            </a:r>
            <a:r>
              <a:rPr lang="en-US" dirty="0">
                <a:hlinkClick r:id="rId2"/>
              </a:rPr>
              <a:t> KA, Brewer BE, Franklin LA. A comparison of flat and shallow conical tips for cervical </a:t>
            </a:r>
            <a:r>
              <a:rPr lang="en-US" dirty="0" err="1">
                <a:hlinkClick r:id="rId2"/>
              </a:rPr>
              <a:t>cryotherapy</a:t>
            </a:r>
            <a:r>
              <a:rPr lang="en-US" dirty="0">
                <a:hlinkClick r:id="rId2"/>
              </a:rPr>
              <a:t>. J Am Board </a:t>
            </a:r>
            <a:r>
              <a:rPr lang="en-US" dirty="0" err="1">
                <a:hlinkClick r:id="rId2"/>
              </a:rPr>
              <a:t>Fam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Pract</a:t>
            </a:r>
            <a:r>
              <a:rPr lang="en-US" dirty="0">
                <a:hlinkClick r:id="rId2"/>
              </a:rPr>
              <a:t> 1999; 12:360.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489857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Gaz tipi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2630487"/>
          </a:xfrm>
        </p:spPr>
        <p:txBody>
          <a:bodyPr/>
          <a:lstStyle/>
          <a:p>
            <a:r>
              <a:rPr lang="tr-TR" dirty="0"/>
              <a:t>Gaz tipi sonucu etkileyebilir</a:t>
            </a:r>
          </a:p>
          <a:p>
            <a:r>
              <a:rPr lang="tr-TR" dirty="0" err="1">
                <a:solidFill>
                  <a:srgbClr val="0000FF"/>
                </a:solidFill>
              </a:rPr>
              <a:t>Nitroz</a:t>
            </a:r>
            <a:r>
              <a:rPr lang="tr-TR" dirty="0">
                <a:solidFill>
                  <a:srgbClr val="0000FF"/>
                </a:solidFill>
              </a:rPr>
              <a:t> oksit kullanımı CO2 kullanımına göre  </a:t>
            </a:r>
            <a:r>
              <a:rPr lang="tr-TR" dirty="0" err="1">
                <a:solidFill>
                  <a:srgbClr val="0000FF"/>
                </a:solidFill>
              </a:rPr>
              <a:t>servikal</a:t>
            </a:r>
            <a:r>
              <a:rPr lang="tr-TR" dirty="0">
                <a:solidFill>
                  <a:srgbClr val="0000FF"/>
                </a:solidFill>
              </a:rPr>
              <a:t> </a:t>
            </a:r>
            <a:r>
              <a:rPr lang="tr-TR" dirty="0" err="1">
                <a:solidFill>
                  <a:srgbClr val="0000FF"/>
                </a:solidFill>
              </a:rPr>
              <a:t>stromada</a:t>
            </a:r>
            <a:r>
              <a:rPr lang="tr-TR" dirty="0">
                <a:solidFill>
                  <a:srgbClr val="0000FF"/>
                </a:solidFill>
              </a:rPr>
              <a:t> daha derinde tahribat yapıyor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66800" y="5490865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hlinkClick r:id="rId2"/>
              </a:rPr>
              <a:t>Mariategui</a:t>
            </a:r>
            <a:r>
              <a:rPr lang="en-US" dirty="0">
                <a:solidFill>
                  <a:schemeClr val="bg1"/>
                </a:solidFill>
                <a:hlinkClick r:id="rId2"/>
              </a:rPr>
              <a:t> J, Santos C, Taxa L, et al. Comparison of depth of necrosis achieved by CO2- and N2O-cryotherapy. </a:t>
            </a:r>
            <a:r>
              <a:rPr lang="en-US" dirty="0" err="1">
                <a:solidFill>
                  <a:schemeClr val="bg1"/>
                </a:solidFill>
                <a:hlinkClick r:id="rId2"/>
              </a:rPr>
              <a:t>Int</a:t>
            </a:r>
            <a:r>
              <a:rPr lang="en-US" dirty="0">
                <a:solidFill>
                  <a:schemeClr val="bg1"/>
                </a:solidFill>
                <a:hlinkClick r:id="rId2"/>
              </a:rPr>
              <a:t> J </a:t>
            </a:r>
            <a:r>
              <a:rPr lang="en-US" dirty="0" err="1">
                <a:solidFill>
                  <a:schemeClr val="bg1"/>
                </a:solidFill>
                <a:hlinkClick r:id="rId2"/>
              </a:rPr>
              <a:t>Gynaecol</a:t>
            </a:r>
            <a:r>
              <a:rPr lang="en-US" dirty="0">
                <a:solidFill>
                  <a:schemeClr val="bg1"/>
                </a:solidFill>
                <a:hlinkClick r:id="rId2"/>
              </a:rPr>
              <a:t> </a:t>
            </a:r>
            <a:r>
              <a:rPr lang="en-US" dirty="0" err="1">
                <a:solidFill>
                  <a:schemeClr val="bg1"/>
                </a:solidFill>
                <a:hlinkClick r:id="rId2"/>
              </a:rPr>
              <a:t>Obstet</a:t>
            </a:r>
            <a:r>
              <a:rPr lang="en-US" dirty="0">
                <a:solidFill>
                  <a:schemeClr val="bg1"/>
                </a:solidFill>
                <a:hlinkClick r:id="rId2"/>
              </a:rPr>
              <a:t> 2008; 100:24</a:t>
            </a:r>
            <a:r>
              <a:rPr lang="en-US" dirty="0">
                <a:hlinkClick r:id="rId2"/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0914868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Kriyoterapi</a:t>
            </a:r>
            <a:r>
              <a:rPr lang="tr-TR" dirty="0">
                <a:solidFill>
                  <a:srgbClr val="FF0000"/>
                </a:solidFill>
              </a:rPr>
              <a:t> teknik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6772" y="2057400"/>
            <a:ext cx="7772400" cy="2667000"/>
          </a:xfrm>
        </p:spPr>
        <p:txBody>
          <a:bodyPr/>
          <a:lstStyle/>
          <a:p>
            <a:r>
              <a:rPr lang="tr-TR" sz="2000" dirty="0" err="1"/>
              <a:t>Sevikse</a:t>
            </a:r>
            <a:r>
              <a:rPr lang="tr-TR" sz="2000" dirty="0"/>
              <a:t> uygun </a:t>
            </a:r>
            <a:r>
              <a:rPr lang="tr-TR" sz="2000" dirty="0" err="1"/>
              <a:t>prob</a:t>
            </a:r>
            <a:r>
              <a:rPr lang="tr-TR" sz="2000" dirty="0"/>
              <a:t> seçilerek enerjinin </a:t>
            </a:r>
            <a:r>
              <a:rPr lang="tr-TR" sz="2000" dirty="0" err="1"/>
              <a:t>servikal</a:t>
            </a:r>
            <a:r>
              <a:rPr lang="tr-TR" sz="2000" dirty="0"/>
              <a:t> dokuya optimal </a:t>
            </a:r>
            <a:r>
              <a:rPr lang="tr-TR" sz="2000" dirty="0" err="1"/>
              <a:t>penetrasyonu</a:t>
            </a:r>
            <a:r>
              <a:rPr lang="tr-TR" sz="2000" dirty="0"/>
              <a:t> için suda çözünür </a:t>
            </a:r>
            <a:r>
              <a:rPr lang="tr-TR" sz="2000" dirty="0" err="1"/>
              <a:t>lubrikan</a:t>
            </a:r>
            <a:r>
              <a:rPr lang="tr-TR" sz="2000" dirty="0"/>
              <a:t> kullanılarak </a:t>
            </a:r>
            <a:r>
              <a:rPr lang="tr-TR" sz="2000" dirty="0" err="1"/>
              <a:t>prob</a:t>
            </a:r>
            <a:r>
              <a:rPr lang="tr-TR" sz="2000" dirty="0"/>
              <a:t> </a:t>
            </a:r>
            <a:r>
              <a:rPr lang="tr-TR" sz="2000" dirty="0" err="1"/>
              <a:t>servikse</a:t>
            </a:r>
            <a:r>
              <a:rPr lang="tr-TR" sz="2000" dirty="0"/>
              <a:t> oturtulur</a:t>
            </a:r>
          </a:p>
          <a:p>
            <a:pPr lvl="1"/>
            <a:r>
              <a:rPr lang="tr-TR" sz="1600" b="1" dirty="0"/>
              <a:t>Dikkat !!! </a:t>
            </a:r>
            <a:r>
              <a:rPr lang="tr-TR" sz="1600" dirty="0" err="1"/>
              <a:t>Prob</a:t>
            </a:r>
            <a:r>
              <a:rPr lang="tr-TR" sz="1600" dirty="0"/>
              <a:t> </a:t>
            </a:r>
            <a:r>
              <a:rPr lang="tr-TR" sz="1600" dirty="0" err="1"/>
              <a:t>spekulumala</a:t>
            </a:r>
            <a:r>
              <a:rPr lang="tr-TR" sz="1600" dirty="0"/>
              <a:t> temas halinde olursa </a:t>
            </a:r>
            <a:r>
              <a:rPr lang="tr-TR" sz="1600" dirty="0" err="1"/>
              <a:t>spekuluma</a:t>
            </a:r>
            <a:r>
              <a:rPr lang="tr-TR" sz="1600" dirty="0"/>
              <a:t> temas halindeki </a:t>
            </a:r>
            <a:r>
              <a:rPr lang="tr-TR" sz="1600" dirty="0" err="1"/>
              <a:t>vaginal</a:t>
            </a:r>
            <a:r>
              <a:rPr lang="tr-TR" sz="1600" dirty="0"/>
              <a:t> doku  donacaktır (izolasyonlu </a:t>
            </a:r>
            <a:r>
              <a:rPr lang="tr-TR" sz="1600" dirty="0" err="1"/>
              <a:t>spekulum</a:t>
            </a:r>
            <a:r>
              <a:rPr lang="tr-TR" sz="1600" dirty="0"/>
              <a:t> kullanılabilir)</a:t>
            </a:r>
          </a:p>
          <a:p>
            <a:pPr marL="0" indent="0">
              <a:buNone/>
            </a:pPr>
            <a:r>
              <a:rPr lang="tr-TR" sz="2400" dirty="0"/>
              <a:t> </a:t>
            </a:r>
          </a:p>
        </p:txBody>
      </p:sp>
      <p:sp>
        <p:nvSpPr>
          <p:cNvPr id="4" name="AutoShape 4" descr="data:image/jpeg;base64,/9j/4AAQSkZJRgABAQAAAQABAAD/2wCEAAkGBxQSEhQUExQVFRUUFRQUFBcUFBUUFRQUFBQXFhQUFBQYHCggGBolHBQUITEhJSkrLi4uFx8zODMsNygtLiwBCgoKDg0OGhAQGiwkHSQsLCwsLCwsLCwsLCwsLCwsLCwsLCwsLCwsLCwsLCwsLCwsLCwsLCwsLCwsLCwsLCwsLP/AABEIAO4A1AMBIgACEQEDEQH/xAAbAAACAwEBAQAAAAAAAAAAAAAEBQIDBgEAB//EADMQAAIBAwIEAwcEAgMBAAAAAAABAgMEESExBRJBUSJhcQYTgZGhsfAUMsHR4fFCYsIV/8QAGQEAAwEBAQAAAAAAAAAAAAAAAQIDAAQF/8QAJREAAgICAgEEAgMAAAAAAAAAAAECEQMhEjETBEFRYRRxIjIz/9oADAMBAAIRAxEAPwAC0jnVh0Aeki+IEegy1lZJsFubjCCzJWGxqJLzBbm97Ct3Tk9yXKTciqx0XTrNkVTzqz0YlmMIA6il0UygQlEvbPcpiiQHKkuxVUt0w7lK5RYAp0A/pcbFNWi9mMWivl6muhrYB+llHUuoVpxluFOXcqdNt5SDYG77GdvxDoxnTipLJn1T0GdherCTHi/k5ZwroIq2SYDXsx1CsmdlTUhnGyRla1uwapA0teyFl1aitDWJ5QKJQD6lPBRKAAldjW5J5+DNpYXCxuYeosDjhXEMYTGg6JTTNbJ5PAFO7ytDw9oHJlMS1PBWkB315yxYpVRb6J3t7yrCfkKK1Ry9NQWddzl6BtKJFu2dccfBfZyzWnxYW3qsdfsB267bZeX8dhnbU8LPV/mADNbsnGHc9gI91pqW04Z6JL7jpWICKmdVIMUDyiHiawGNJ6kXSD12Oe7DxCLZUymVIaTpFDhqK0FMF/Tx6/7LUkWchFw1AB7KJ7NIHqwwMJUupRWRmjCuV/OGjeewdw/jj5sS0F17TyvQXr6oKkM8UZL7Po9GtGaWxRc2pmOH38oNa5RqbS6U46lE7OOceLoT3VsLKtE1VzQE1zQFaoVMR1YaA6bWwyrUgKdMULD7S+fKeFkWeDyZLRrLithPAjvamYv1QXOrnYAvdIad/rsK3Z2440yFpQ69xg44XrsQtIPlWV0Cd1joKi0uydtRziPRDejb7A3D6PUZxjn8+pWMbEbBqy2j8y+NPTbQ9COX6Frr408tRkl2KDyRFxOzeXp06lUp4MMjsmkcUiqXmRU0LY3EsqT7FPKddX4HHNfEH7BVHVEmo4I0zvMatGqyupF/ApqU8oJbKqrx6CsNCu4pZE91SxP1NNUitxXf0OZPG+60BQ8XQJZxHVrNwWgn4eOYrQZOjnzRXINp8QzoyVVJiCvLDygqzvs6MynZKWOi24oiyvTH6akhfeURmhExI0eLpwOgBxC7GOnqdr0ctLzOWQdGGWvX+CaOtOmWcnLEnTpaLzZ2rhvl/PIJpQ1Q1ACIQSWEEN6FNNZfoeqTzoVT0YupyST1RXlPUhLbBGb0N9BSPNlUme5vkUyl1EsZHKsimUyqrW7f6IqXRJv4CtlaLXPuUVLhIlK2k+n1DrTha7A2zWlsWK5m9ky2k6j/AOJprXhWegzpcMih1jZN+oivYxsbWo+hbTtpdTYvh67A1a0XYPjE/ITMrXpNANZZWhqbqzM/e27i89OoklRaElLoSUNJvHqN6ctBdJYmn0enzCKLYLJZlciu5QLDR6BdwCw3JhrQyta4XUjlCyMsMYUKmS8JWcc9MW1qWp4NrUtTpjWDWtLqG0lr6FNrLTBZN6irodNthNOG7fULpR1z/kooPKfkXLCi/wA+YyLElUS03b+nmcgtfzcrUNM9X9y2nosBTsJ7dkatTGnbU46qWclUIOWr6mkzEJ1M+SXVlEoOemy+odG2cnhIa2nDMLYCi2F5FBCW3sH0TGdvwxvTGB1TsMILpWf0+g6gkc8vUNsX0ODrT0W/fqw+nwxLoE0qbQXAc5pZJWCRtMLPT80Jxs5bpJ431QaicKL0a/P7MI5v3AZQxumn56AFwkO6kW1quaKzp2+Wwk4pRdN80W3B436PqjDQ7BasNDPcSp4zlaMfe+yhbxGGUxJ7R24XTMTfRxlfInQnswritDTPYHoU/Cn6HOjrzU4pk60QWKDZR0Bpx1FI2ekwi2kwXqHUFgaLOeaCOY8VOR4pyJAinhl/vkDtEaD1J2WoeQWFp1x9kyyXRfmgNbyyvR4Cer+RS7KJEkz0p4TOFFzPWMF1+3UydDJWz1GDm89F9WNLazbWxZwyzzhdEaKlQSwl0HjElkypOkC2nDsLUZ0rUto08hcYFDjc23sojRRNUkXYPIwhWqfkTUES5TvKYxyJP5nEj2TCk1UxnHUpq0YyTUoqSfTqvQmeUjGMjf2joy7wbaT6+kuzKakU0aq8tlOLyk9NsfL4meubN03/ANXt5eTFaOzFkT77Mnf0P3IW28cQa7Z+5ouLUevdfUQR05vX7o5mqZ3p8sZXzaA9Val0HoQaFJPRQH0FoDxpDC3paGJSZH3Z4nJHiiSJUAxjoVJYkXUJaHalPURMpew21/aGKXNr3bfzfYXUHhYGFGOfkUQ8Xol38vuVcOjzycsY/wCPfON388nL2fLHrqu/UN9n6WyGraQzdRZpeG0cRGEIlNqtAksefJtsJoLQsbIxehXUlqZiFnP2OJv1OQRJSEbCdjN9UWKWSHMdaQUwUWJHDsJHpMaxeitniTREwUez+bAN/R5otdtfQOKa8cmCtGQ4nSzB/My1xDGdNzc39L9y9TH3kNMdm/sv6OfJ2elhlcRTT0ydehyO5yoiQz2WUp6jSgtBLbrUeWy0MScSFWGp4tnE8YWxHbasYOloCWywHueg8QSB47jGnUxt0F1PcaWy1WmfIaPYyAeLVXJrZZey0XwXTZDzgK0/O4juf3588jv2feiMv7lJ/wCZqaL0L86A9rsEJaNHQec+wpMGc8PUs59AKtNkskqK4o2w+jNFjQpt66i1l+Q0hPKyLCSkDLBxZNMtjEo5ixTKEic4Hslcp5IqWDIxcyJ1M82OKcITJkJtGChLf7sx95T0n/18X1Uf/X0NdfS1fqjL8SwnLKzleHph5Tz56ZWPMjkR24bSZnYrUt5NDsSMmc77OhFVOOGOLSQpiHWzMTaDWeKXJnQiUKaUi6INQiEyMM1ZMPsm24pPD6NvC+L7Cz3gdZPLWM+i1eeiHiJ0DXU/E/4G3BamMCWu9X6jLhk8NIEX/I6JRuBuOHVNVs/J7BMpiqwq7Z7oIlUfxOlyOBw2WVq3Lp310ecL+yidTKI1s/z/AIJqaeMrHc5p3Z1Y0klohTo82qWdRzQwkkuiB7agorw9dS3m11HgqIZp89ItbPKZU5noPUdsikWcxGO+rOshGK0X3Zq2ZBNMmVPTY4plReJaVV9i1IB4hW6GAkK7h5z56mf9oqTUU++32+GqHs2I+P1crV5xtkSe0dePRlqctSySKVuyznORnWiCnhh9pMX1ESt6xhJIdYPAKuThrEAYVCfOwa3DOVBMUc4Tw+58WMN+X2A7nRFVnUy98GumFpUM6iyF8PnqnkXSqF1tLBl2Vu4m04NXXPHO2dfTqMHV8WN9N/PzMtw24w0aCjLTzZbs5pQ2W3M9Smprs9foSraYZxLOPz4g70xlpJoYUOJrl8WjWjKKN+5Tx0e3kC1KcZb6dMrRr49T3Do+7fiaa6NfyuhnbZkopN1scTTRVSqNZJ8+epxJJa+mRnEiThVbK1XfMl1X4i5VorsU+4bbecZMCKXug9LqdorJOhpFZKq1wltqyqREsr1VFCavPmYRUzJ5ZRUWDMaCAq0jP8ZkObyrgzF/W5pYJydI6oxYmqvxEXoy+pDEiFVEJHRFlUpt7BVrZNlNqtTR8PggwSbJZ5cegenw7Q8aGFNHjo8cTj8jMnZ8Cm/9Ft1wuUD6PRsVGOwn4zQSQPFEyztnze8XQEoPEhvxKlqxMk1I52qOuMrDXJhFGQOokoSAXiObWpho0XD6/Mt9jJW9Tb1Qz4fc8r+5SLFnC9mnm29O5ZbQzn6AtGomHwqLf80Gog26oj7hvP8AXmThaPASnHGm7fbOPz+Aii+j8vMKEc3Qs/SNfzuSjCSTxkbI66WRqJvIJlS5mm85T0cUvrkJcpapN488BLp42I+7ZqA5lMYyejky+NHB2EdSchkTbsonoAXVQNrMS39fBmy2ONsW8RuMJmbsbpe+y9shPG7rKaW7M+58sk+xz8rdnpRx3Fmj4o4uax2wLbrGUd97lJ5Ft5e+LHYM3eznxRadMIhV8Q94bcGTjU1HPDaoIk/Udmtp1dNzwFSnodK8jlNnUvlFbmb4neub8j11XYFNlp6JwQtvqaENeK5l6j+/ngQVHmSOWR1YnsuloUKpqEyjlfABlHUWjux0H29UYUKmX6iSnUQZTrGKtWaSyuHF4HVrWWPIydG6bxnpoNLa6a6jpkJQNPaVUn6h0ay7N5Xfr3M7RucjChXGRzTgOKdRBVKm3r5Z+QnhWCKV84rf7DEJQ+BlcWzSzuvkCSLI11UWW1HlTwknq/noDKeNwk6ZdJFNWqkdqXlNLVZeNdWtRTxXisZaQjy/F5f9BseEHJnr28Rnb646kri5yK7ytoTkzsxwoWcQlliuqgy5eXkFUSaR3RdEIVnEBrzzLIXcFVpYzqPRadzE8qVckVwqYG/DKuoNV4a4rU9w6WJB9jzZNt7NfRlocK7d+FHgg4ja7WoKw2/AOY6MxDELOKzwZ1yzIdcZmZ+hVxL4nL2dMXTQ2SwgS53HdkoyiV3vDM7bhovDIkIebAVCoUXNvKO+xRCrgB1xlaG1KrgZULkz8K4RTuUYarNPQusBtO9MpTvQynfLuMpNE5YjTriPmiS4gZv9YsbnY3q7jcyfh+jVf/WwimrxZmblxBdyqpfG5g8C+B5Vvm92C1bgUyvip3eReQ3joPr1xfcVimvc6g9apnCWorZRRolOoiqK7Bdpwyc+mF9R9ZcJjBZe46QkssY9CWz4M5az27DtUoUo9Dt1exgtDN3/ABJtsLSOSeRzezvFrzORbYz8QPXrZZ2zl4kLWiLls2Nq8xPFFm/Cjwoxob6oAxlkneSBqTOvOc2Ji7jEdDLzfiNbxaOUZG5/ccsdF5ew54fd4Q1pcQ6MytCpgMp3AWOqaNM1CaA7jgkZaoAp3WA6hxJo2h4ykuhdccHmttQKpRqR3i/gjW0r+L3Lk6cgUWj6lrsxLrtdH8jyujaSsKcuiKqnAqcuiNxZaPq4+6Ml+qO/q2ad+zNN9CT9mKeFp36s3GQ/5eMy36xnJXJsKXs7TXRF8eCU1rhB4MH5kPgxcJylsn8tw+34dVfTBrYW1OHYrq31OIeHyyMvVX0hPb8Acn4mOLbhMKfYBr+0EVsLLnj7ew2jmlklLtmmrXUILQSX/GewguOIykCTqNgciTkF3N65AM9Tx3AorZRJE7d+JHKhylugivs1dnU8KPA1tLwo8TZejV39JYFtJ6jTiEsRE9OWrO71HRyYiHE/2mOvX4jYcRfhMhfR8RxrsvPorgy6mymATSQwqJqRNVcHMaEGgD8i+NzguhetAJ3BjKYyhxJoIhxprqI2QyY3NmiXtA0eftIzOMrcQ2bkaWXtKD1faNvZiDkPRiYXkxlV41N9WBzuZy6kIxJxRjW2RTZNJk0iSQDEFAlyEkjpgEFE9JEyMzBBqhCG5ZURXHcYRj+2n4UeKrZeFHhDpT0f/9k="/>
          <p:cNvSpPr>
            <a:spLocks noChangeAspect="1" noChangeArrowheads="1"/>
          </p:cNvSpPr>
          <p:nvPr/>
        </p:nvSpPr>
        <p:spPr bwMode="auto">
          <a:xfrm>
            <a:off x="155575" y="-1081088"/>
            <a:ext cx="2019300" cy="22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data:image/jpeg;base64,/9j/4AAQSkZJRgABAQAAAQABAAD/2wCEAAkGBxQSEhQUExQVFRUUFRQUFBcUFBUUFRQUFBQXFhQUFBQYHCggGBolHBQUITEhJSkrLi4uFx8zODMsNygtLiwBCgoKDg0OGhAQGiwkHSQsLCwsLCwsLCwsLCwsLCwsLCwsLCwsLCwsLCwsLCwsLCwsLCwsLCwsLCwsLCwsLCwsLP/AABEIAO4A1AMBIgACEQEDEQH/xAAbAAACAwEBAQAAAAAAAAAAAAAEBQIDBgEAB//EADMQAAIBAwIEAwcEAgMBAAAAAAABAgMEESExBRJBUSJhcQYTgZGhsfAUMsHR4fFCYsIV/8QAGQEAAwEBAQAAAAAAAAAAAAAAAQIDAAQF/8QAJREAAgICAgEEAgMAAAAAAAAAAAECEQMhEjETBEFRYRRxIjIz/9oADAMBAAIRAxEAPwAC0jnVh0Aeki+IEegy1lZJsFubjCCzJWGxqJLzBbm97Ct3Tk9yXKTciqx0XTrNkVTzqz0YlmMIA6il0UygQlEvbPcpiiQHKkuxVUt0w7lK5RYAp0A/pcbFNWi9mMWivl6muhrYB+llHUuoVpxluFOXcqdNt5SDYG77GdvxDoxnTipLJn1T0GdherCTHi/k5ZwroIq2SYDXsx1CsmdlTUhnGyRla1uwapA0teyFl1aitDWJ5QKJQD6lPBRKAAldjW5J5+DNpYXCxuYeosDjhXEMYTGg6JTTNbJ5PAFO7ytDw9oHJlMS1PBWkB315yxYpVRb6J3t7yrCfkKK1Ry9NQWddzl6BtKJFu2dccfBfZyzWnxYW3qsdfsB267bZeX8dhnbU8LPV/mADNbsnGHc9gI91pqW04Z6JL7jpWICKmdVIMUDyiHiawGNJ6kXSD12Oe7DxCLZUymVIaTpFDhqK0FMF/Tx6/7LUkWchFw1AB7KJ7NIHqwwMJUupRWRmjCuV/OGjeewdw/jj5sS0F17TyvQXr6oKkM8UZL7Po9GtGaWxRc2pmOH38oNa5RqbS6U46lE7OOceLoT3VsLKtE1VzQE1zQFaoVMR1YaA6bWwyrUgKdMULD7S+fKeFkWeDyZLRrLithPAjvamYv1QXOrnYAvdIad/rsK3Z2440yFpQ69xg44XrsQtIPlWV0Cd1joKi0uydtRziPRDejb7A3D6PUZxjn8+pWMbEbBqy2j8y+NPTbQ9COX6Frr408tRkl2KDyRFxOzeXp06lUp4MMjsmkcUiqXmRU0LY3EsqT7FPKddX4HHNfEH7BVHVEmo4I0zvMatGqyupF/ApqU8oJbKqrx6CsNCu4pZE91SxP1NNUitxXf0OZPG+60BQ8XQJZxHVrNwWgn4eOYrQZOjnzRXINp8QzoyVVJiCvLDygqzvs6MynZKWOi24oiyvTH6akhfeURmhExI0eLpwOgBxC7GOnqdr0ctLzOWQdGGWvX+CaOtOmWcnLEnTpaLzZ2rhvl/PIJpQ1Q1ACIQSWEEN6FNNZfoeqTzoVT0YupyST1RXlPUhLbBGb0N9BSPNlUme5vkUyl1EsZHKsimUyqrW7f6IqXRJv4CtlaLXPuUVLhIlK2k+n1DrTha7A2zWlsWK5m9ky2k6j/AOJprXhWegzpcMih1jZN+oivYxsbWo+hbTtpdTYvh67A1a0XYPjE/ITMrXpNANZZWhqbqzM/e27i89OoklRaElLoSUNJvHqN6ctBdJYmn0enzCKLYLJZlciu5QLDR6BdwCw3JhrQyta4XUjlCyMsMYUKmS8JWcc9MW1qWp4NrUtTpjWDWtLqG0lr6FNrLTBZN6irodNthNOG7fULpR1z/kooPKfkXLCi/wA+YyLElUS03b+nmcgtfzcrUNM9X9y2nosBTsJ7dkatTGnbU46qWclUIOWr6mkzEJ1M+SXVlEoOemy+odG2cnhIa2nDMLYCi2F5FBCW3sH0TGdvwxvTGB1TsMILpWf0+g6gkc8vUNsX0ODrT0W/fqw+nwxLoE0qbQXAc5pZJWCRtMLPT80Jxs5bpJ431QaicKL0a/P7MI5v3AZQxumn56AFwkO6kW1quaKzp2+Wwk4pRdN80W3B436PqjDQ7BasNDPcSp4zlaMfe+yhbxGGUxJ7R24XTMTfRxlfInQnswritDTPYHoU/Cn6HOjrzU4pk60QWKDZR0Bpx1FI2ekwi2kwXqHUFgaLOeaCOY8VOR4pyJAinhl/vkDtEaD1J2WoeQWFp1x9kyyXRfmgNbyyvR4Cer+RS7KJEkz0p4TOFFzPWMF1+3UydDJWz1GDm89F9WNLazbWxZwyzzhdEaKlQSwl0HjElkypOkC2nDsLUZ0rUto08hcYFDjc23sojRRNUkXYPIwhWqfkTUES5TvKYxyJP5nEj2TCk1UxnHUpq0YyTUoqSfTqvQmeUjGMjf2joy7wbaT6+kuzKakU0aq8tlOLyk9NsfL4meubN03/ANXt5eTFaOzFkT77Mnf0P3IW28cQa7Z+5ouLUevdfUQR05vX7o5mqZ3p8sZXzaA9Val0HoQaFJPRQH0FoDxpDC3paGJSZH3Z4nJHiiSJUAxjoVJYkXUJaHalPURMpew21/aGKXNr3bfzfYXUHhYGFGOfkUQ8Xol38vuVcOjzycsY/wCPfON388nL2fLHrqu/UN9n6WyGraQzdRZpeG0cRGEIlNqtAksefJtsJoLQsbIxehXUlqZiFnP2OJv1OQRJSEbCdjN9UWKWSHMdaQUwUWJHDsJHpMaxeitniTREwUez+bAN/R5otdtfQOKa8cmCtGQ4nSzB/My1xDGdNzc39L9y9TH3kNMdm/sv6OfJ2elhlcRTT0ydehyO5yoiQz2WUp6jSgtBLbrUeWy0MScSFWGp4tnE8YWxHbasYOloCWywHueg8QSB47jGnUxt0F1PcaWy1WmfIaPYyAeLVXJrZZey0XwXTZDzgK0/O4juf3588jv2feiMv7lJ/wCZqaL0L86A9rsEJaNHQec+wpMGc8PUs59AKtNkskqK4o2w+jNFjQpt66i1l+Q0hPKyLCSkDLBxZNMtjEo5ixTKEic4Hslcp5IqWDIxcyJ1M82OKcITJkJtGChLf7sx95T0n/18X1Uf/X0NdfS1fqjL8SwnLKzleHph5Tz56ZWPMjkR24bSZnYrUt5NDsSMmc77OhFVOOGOLSQpiHWzMTaDWeKXJnQiUKaUi6INQiEyMM1ZMPsm24pPD6NvC+L7Cz3gdZPLWM+i1eeiHiJ0DXU/E/4G3BamMCWu9X6jLhk8NIEX/I6JRuBuOHVNVs/J7BMpiqwq7Z7oIlUfxOlyOBw2WVq3Lp310ecL+yidTKI1s/z/AIJqaeMrHc5p3Z1Y0klohTo82qWdRzQwkkuiB7agorw9dS3m11HgqIZp89ItbPKZU5noPUdsikWcxGO+rOshGK0X3Zq2ZBNMmVPTY4plReJaVV9i1IB4hW6GAkK7h5z56mf9oqTUU++32+GqHs2I+P1crV5xtkSe0dePRlqctSySKVuyznORnWiCnhh9pMX1ESt6xhJIdYPAKuThrEAYVCfOwa3DOVBMUc4Tw+58WMN+X2A7nRFVnUy98GumFpUM6iyF8PnqnkXSqF1tLBl2Vu4m04NXXPHO2dfTqMHV8WN9N/PzMtw24w0aCjLTzZbs5pQ2W3M9Smprs9foSraYZxLOPz4g70xlpJoYUOJrl8WjWjKKN+5Tx0e3kC1KcZb6dMrRr49T3Do+7fiaa6NfyuhnbZkopN1scTTRVSqNZJ8+epxJJa+mRnEiThVbK1XfMl1X4i5VorsU+4bbecZMCKXug9LqdorJOhpFZKq1wltqyqREsr1VFCavPmYRUzJ5ZRUWDMaCAq0jP8ZkObyrgzF/W5pYJydI6oxYmqvxEXoy+pDEiFVEJHRFlUpt7BVrZNlNqtTR8PggwSbJZ5cegenw7Q8aGFNHjo8cTj8jMnZ8Cm/9Ft1wuUD6PRsVGOwn4zQSQPFEyztnze8XQEoPEhvxKlqxMk1I52qOuMrDXJhFGQOokoSAXiObWpho0XD6/Mt9jJW9Tb1Qz4fc8r+5SLFnC9mnm29O5ZbQzn6AtGomHwqLf80Gog26oj7hvP8AXmThaPASnHGm7fbOPz+Aii+j8vMKEc3Qs/SNfzuSjCSTxkbI66WRqJvIJlS5mm85T0cUvrkJcpapN488BLp42I+7ZqA5lMYyejky+NHB2EdSchkTbsonoAXVQNrMS39fBmy2ONsW8RuMJmbsbpe+y9shPG7rKaW7M+58sk+xz8rdnpRx3Fmj4o4uax2wLbrGUd97lJ5Ft5e+LHYM3eznxRadMIhV8Q94bcGTjU1HPDaoIk/Udmtp1dNzwFSnodK8jlNnUvlFbmb4neub8j11XYFNlp6JwQtvqaENeK5l6j+/ngQVHmSOWR1YnsuloUKpqEyjlfABlHUWjux0H29UYUKmX6iSnUQZTrGKtWaSyuHF4HVrWWPIydG6bxnpoNLa6a6jpkJQNPaVUn6h0ay7N5Xfr3M7RucjChXGRzTgOKdRBVKm3r5Z+QnhWCKV84rf7DEJQ+BlcWzSzuvkCSLI11UWW1HlTwknq/noDKeNwk6ZdJFNWqkdqXlNLVZeNdWtRTxXisZaQjy/F5f9BseEHJnr28Rnb646kri5yK7ytoTkzsxwoWcQlliuqgy5eXkFUSaR3RdEIVnEBrzzLIXcFVpYzqPRadzE8qVckVwqYG/DKuoNV4a4rU9w6WJB9jzZNt7NfRlocK7d+FHgg4ja7WoKw2/AOY6MxDELOKzwZ1yzIdcZmZ+hVxL4nL2dMXTQ2SwgS53HdkoyiV3vDM7bhovDIkIebAVCoUXNvKO+xRCrgB1xlaG1KrgZULkz8K4RTuUYarNPQusBtO9MpTvQynfLuMpNE5YjTriPmiS4gZv9YsbnY3q7jcyfh+jVf/WwimrxZmblxBdyqpfG5g8C+B5Vvm92C1bgUyvip3eReQ3joPr1xfcVimvc6g9apnCWorZRRolOoiqK7Bdpwyc+mF9R9ZcJjBZe46QkssY9CWz4M5az27DtUoUo9Dt1exgtDN3/ABJtsLSOSeRzezvFrzORbYz8QPXrZZ2zl4kLWiLls2Nq8xPFFm/Cjwoxob6oAxlkneSBqTOvOc2Ji7jEdDLzfiNbxaOUZG5/ccsdF5ew54fd4Q1pcQ6MytCpgMp3AWOqaNM1CaA7jgkZaoAp3WA6hxJo2h4ykuhdccHmttQKpRqR3i/gjW0r+L3Lk6cgUWj6lrsxLrtdH8jyujaSsKcuiKqnAqcuiNxZaPq4+6Ml+qO/q2ad+zNN9CT9mKeFp36s3GQ/5eMy36xnJXJsKXs7TXRF8eCU1rhB4MH5kPgxcJylsn8tw+34dVfTBrYW1OHYrq31OIeHyyMvVX0hPb8Acn4mOLbhMKfYBr+0EVsLLnj7ew2jmlklLtmmrXUILQSX/GewguOIykCTqNgciTkF3N65AM9Tx3AorZRJE7d+JHKhylugivs1dnU8KPA1tLwo8TZejV39JYFtJ6jTiEsRE9OWrO71HRyYiHE/2mOvX4jYcRfhMhfR8RxrsvPorgy6mymATSQwqJqRNVcHMaEGgD8i+NzguhetAJ3BjKYyhxJoIhxprqI2QyY3NmiXtA0eftIzOMrcQ2bkaWXtKD1faNvZiDkPRiYXkxlV41N9WBzuZy6kIxJxRjW2RTZNJk0iSQDEFAlyEkjpgEFE9JEyMzBBqhCG5ZURXHcYRj+2n4UeKrZeFHhDpT0f/9k="/>
          <p:cNvSpPr>
            <a:spLocks noChangeAspect="1" noChangeArrowheads="1"/>
          </p:cNvSpPr>
          <p:nvPr/>
        </p:nvSpPr>
        <p:spPr bwMode="auto">
          <a:xfrm>
            <a:off x="307975" y="-928688"/>
            <a:ext cx="2019300" cy="22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data:image/jpeg;base64,/9j/4AAQSkZJRgABAQAAAQABAAD/2wCEAAkGBxQSEhQUExQVFRUUFRQUFBcUFBUUFRQUFBQXFhQUFBQYHCggGBolHBQUITEhJSkrLi4uFx8zODMsNygtLiwBCgoKDg0OGhAQGiwkHSQsLCwsLCwsLCwsLCwsLCwsLCwsLCwsLCwsLCwsLCwsLCwsLCwsLCwsLCwsLCwsLCwsLP/AABEIAO4A1AMBIgACEQEDEQH/xAAbAAACAwEBAQAAAAAAAAAAAAAEBQIDBgEAB//EADMQAAIBAwIEAwcEAgMBAAAAAAABAgMEESExBRJBUSJhcQYTgZGhsfAUMsHR4fFCYsIV/8QAGQEAAwEBAQAAAAAAAAAAAAAAAQIDAAQF/8QAJREAAgICAgEEAgMAAAAAAAAAAAECEQMhEjETBEFRYRRxIjIz/9oADAMBAAIRAxEAPwAC0jnVh0Aeki+IEegy1lZJsFubjCCzJWGxqJLzBbm97Ct3Tk9yXKTciqx0XTrNkVTzqz0YlmMIA6il0UygQlEvbPcpiiQHKkuxVUt0w7lK5RYAp0A/pcbFNWi9mMWivl6muhrYB+llHUuoVpxluFOXcqdNt5SDYG77GdvxDoxnTipLJn1T0GdherCTHi/k5ZwroIq2SYDXsx1CsmdlTUhnGyRla1uwapA0teyFl1aitDWJ5QKJQD6lPBRKAAldjW5J5+DNpYXCxuYeosDjhXEMYTGg6JTTNbJ5PAFO7ytDw9oHJlMS1PBWkB315yxYpVRb6J3t7yrCfkKK1Ry9NQWddzl6BtKJFu2dccfBfZyzWnxYW3qsdfsB267bZeX8dhnbU8LPV/mADNbsnGHc9gI91pqW04Z6JL7jpWICKmdVIMUDyiHiawGNJ6kXSD12Oe7DxCLZUymVIaTpFDhqK0FMF/Tx6/7LUkWchFw1AB7KJ7NIHqwwMJUupRWRmjCuV/OGjeewdw/jj5sS0F17TyvQXr6oKkM8UZL7Po9GtGaWxRc2pmOH38oNa5RqbS6U46lE7OOceLoT3VsLKtE1VzQE1zQFaoVMR1YaA6bWwyrUgKdMULD7S+fKeFkWeDyZLRrLithPAjvamYv1QXOrnYAvdIad/rsK3Z2440yFpQ69xg44XrsQtIPlWV0Cd1joKi0uydtRziPRDejb7A3D6PUZxjn8+pWMbEbBqy2j8y+NPTbQ9COX6Frr408tRkl2KDyRFxOzeXp06lUp4MMjsmkcUiqXmRU0LY3EsqT7FPKddX4HHNfEH7BVHVEmo4I0zvMatGqyupF/ApqU8oJbKqrx6CsNCu4pZE91SxP1NNUitxXf0OZPG+60BQ8XQJZxHVrNwWgn4eOYrQZOjnzRXINp8QzoyVVJiCvLDygqzvs6MynZKWOi24oiyvTH6akhfeURmhExI0eLpwOgBxC7GOnqdr0ctLzOWQdGGWvX+CaOtOmWcnLEnTpaLzZ2rhvl/PIJpQ1Q1ACIQSWEEN6FNNZfoeqTzoVT0YupyST1RXlPUhLbBGb0N9BSPNlUme5vkUyl1EsZHKsimUyqrW7f6IqXRJv4CtlaLXPuUVLhIlK2k+n1DrTha7A2zWlsWK5m9ky2k6j/AOJprXhWegzpcMih1jZN+oivYxsbWo+hbTtpdTYvh67A1a0XYPjE/ITMrXpNANZZWhqbqzM/e27i89OoklRaElLoSUNJvHqN6ctBdJYmn0enzCKLYLJZlciu5QLDR6BdwCw3JhrQyta4XUjlCyMsMYUKmS8JWcc9MW1qWp4NrUtTpjWDWtLqG0lr6FNrLTBZN6irodNthNOG7fULpR1z/kooPKfkXLCi/wA+YyLElUS03b+nmcgtfzcrUNM9X9y2nosBTsJ7dkatTGnbU46qWclUIOWr6mkzEJ1M+SXVlEoOemy+odG2cnhIa2nDMLYCi2F5FBCW3sH0TGdvwxvTGB1TsMILpWf0+g6gkc8vUNsX0ODrT0W/fqw+nwxLoE0qbQXAc5pZJWCRtMLPT80Jxs5bpJ431QaicKL0a/P7MI5v3AZQxumn56AFwkO6kW1quaKzp2+Wwk4pRdN80W3B436PqjDQ7BasNDPcSp4zlaMfe+yhbxGGUxJ7R24XTMTfRxlfInQnswritDTPYHoU/Cn6HOjrzU4pk60QWKDZR0Bpx1FI2ekwi2kwXqHUFgaLOeaCOY8VOR4pyJAinhl/vkDtEaD1J2WoeQWFp1x9kyyXRfmgNbyyvR4Cer+RS7KJEkz0p4TOFFzPWMF1+3UydDJWz1GDm89F9WNLazbWxZwyzzhdEaKlQSwl0HjElkypOkC2nDsLUZ0rUto08hcYFDjc23sojRRNUkXYPIwhWqfkTUES5TvKYxyJP5nEj2TCk1UxnHUpq0YyTUoqSfTqvQmeUjGMjf2joy7wbaT6+kuzKakU0aq8tlOLyk9NsfL4meubN03/ANXt5eTFaOzFkT77Mnf0P3IW28cQa7Z+5ouLUevdfUQR05vX7o5mqZ3p8sZXzaA9Val0HoQaFJPRQH0FoDxpDC3paGJSZH3Z4nJHiiSJUAxjoVJYkXUJaHalPURMpew21/aGKXNr3bfzfYXUHhYGFGOfkUQ8Xol38vuVcOjzycsY/wCPfON388nL2fLHrqu/UN9n6WyGraQzdRZpeG0cRGEIlNqtAksefJtsJoLQsbIxehXUlqZiFnP2OJv1OQRJSEbCdjN9UWKWSHMdaQUwUWJHDsJHpMaxeitniTREwUez+bAN/R5otdtfQOKa8cmCtGQ4nSzB/My1xDGdNzc39L9y9TH3kNMdm/sv6OfJ2elhlcRTT0ydehyO5yoiQz2WUp6jSgtBLbrUeWy0MScSFWGp4tnE8YWxHbasYOloCWywHueg8QSB47jGnUxt0F1PcaWy1WmfIaPYyAeLVXJrZZey0XwXTZDzgK0/O4juf3588jv2feiMv7lJ/wCZqaL0L86A9rsEJaNHQec+wpMGc8PUs59AKtNkskqK4o2w+jNFjQpt66i1l+Q0hPKyLCSkDLBxZNMtjEo5ixTKEic4Hslcp5IqWDIxcyJ1M82OKcITJkJtGChLf7sx95T0n/18X1Uf/X0NdfS1fqjL8SwnLKzleHph5Tz56ZWPMjkR24bSZnYrUt5NDsSMmc77OhFVOOGOLSQpiHWzMTaDWeKXJnQiUKaUi6INQiEyMM1ZMPsm24pPD6NvC+L7Cz3gdZPLWM+i1eeiHiJ0DXU/E/4G3BamMCWu9X6jLhk8NIEX/I6JRuBuOHVNVs/J7BMpiqwq7Z7oIlUfxOlyOBw2WVq3Lp310ecL+yidTKI1s/z/AIJqaeMrHc5p3Z1Y0klohTo82qWdRzQwkkuiB7agorw9dS3m11HgqIZp89ItbPKZU5noPUdsikWcxGO+rOshGK0X3Zq2ZBNMmVPTY4plReJaVV9i1IB4hW6GAkK7h5z56mf9oqTUU++32+GqHs2I+P1crV5xtkSe0dePRlqctSySKVuyznORnWiCnhh9pMX1ESt6xhJIdYPAKuThrEAYVCfOwa3DOVBMUc4Tw+58WMN+X2A7nRFVnUy98GumFpUM6iyF8PnqnkXSqF1tLBl2Vu4m04NXXPHO2dfTqMHV8WN9N/PzMtw24w0aCjLTzZbs5pQ2W3M9Smprs9foSraYZxLOPz4g70xlpJoYUOJrl8WjWjKKN+5Tx0e3kC1KcZb6dMrRr49T3Do+7fiaa6NfyuhnbZkopN1scTTRVSqNZJ8+epxJJa+mRnEiThVbK1XfMl1X4i5VorsU+4bbecZMCKXug9LqdorJOhpFZKq1wltqyqREsr1VFCavPmYRUzJ5ZRUWDMaCAq0jP8ZkObyrgzF/W5pYJydI6oxYmqvxEXoy+pDEiFVEJHRFlUpt7BVrZNlNqtTR8PggwSbJZ5cegenw7Q8aGFNHjo8cTj8jMnZ8Cm/9Ft1wuUD6PRsVGOwn4zQSQPFEyztnze8XQEoPEhvxKlqxMk1I52qOuMrDXJhFGQOokoSAXiObWpho0XD6/Mt9jJW9Tb1Qz4fc8r+5SLFnC9mnm29O5ZbQzn6AtGomHwqLf80Gog26oj7hvP8AXmThaPASnHGm7fbOPz+Aii+j8vMKEc3Qs/SNfzuSjCSTxkbI66WRqJvIJlS5mm85T0cUvrkJcpapN488BLp42I+7ZqA5lMYyejky+NHB2EdSchkTbsonoAXVQNrMS39fBmy2ONsW8RuMJmbsbpe+y9shPG7rKaW7M+58sk+xz8rdnpRx3Fmj4o4uax2wLbrGUd97lJ5Ft5e+LHYM3eznxRadMIhV8Q94bcGTjU1HPDaoIk/Udmtp1dNzwFSnodK8jlNnUvlFbmb4neub8j11XYFNlp6JwQtvqaENeK5l6j+/ngQVHmSOWR1YnsuloUKpqEyjlfABlHUWjux0H29UYUKmX6iSnUQZTrGKtWaSyuHF4HVrWWPIydG6bxnpoNLa6a6jpkJQNPaVUn6h0ay7N5Xfr3M7RucjChXGRzTgOKdRBVKm3r5Z+QnhWCKV84rf7DEJQ+BlcWzSzuvkCSLI11UWW1HlTwknq/noDKeNwk6ZdJFNWqkdqXlNLVZeNdWtRTxXisZaQjy/F5f9BseEHJnr28Rnb646kri5yK7ytoTkzsxwoWcQlliuqgy5eXkFUSaR3RdEIVnEBrzzLIXcFVpYzqPRadzE8qVckVwqYG/DKuoNV4a4rU9w6WJB9jzZNt7NfRlocK7d+FHgg4ja7WoKw2/AOY6MxDELOKzwZ1yzIdcZmZ+hVxL4nL2dMXTQ2SwgS53HdkoyiV3vDM7bhovDIkIebAVCoUXNvKO+xRCrgB1xlaG1KrgZULkz8K4RTuUYarNPQusBtO9MpTvQynfLuMpNE5YjTriPmiS4gZv9YsbnY3q7jcyfh+jVf/WwimrxZmblxBdyqpfG5g8C+B5Vvm92C1bgUyvip3eReQ3joPr1xfcVimvc6g9apnCWorZRRolOoiqK7Bdpwyc+mF9R9ZcJjBZe46QkssY9CWz4M5az27DtUoUo9Dt1exgtDN3/ABJtsLSOSeRzezvFrzORbYz8QPXrZZ2zl4kLWiLls2Nq8xPFFm/Cjwoxob6oAxlkneSBqTOvOc2Ji7jEdDLzfiNbxaOUZG5/ccsdF5ew54fd4Q1pcQ6MytCpgMp3AWOqaNM1CaA7jgkZaoAp3WA6hxJo2h4ykuhdccHmttQKpRqR3i/gjW0r+L3Lk6cgUWj6lrsxLrtdH8jyujaSsKcuiKqnAqcuiNxZaPq4+6Ml+qO/q2ad+zNN9CT9mKeFp36s3GQ/5eMy36xnJXJsKXs7TXRF8eCU1rhB4MH5kPgxcJylsn8tw+34dVfTBrYW1OHYrq31OIeHyyMvVX0hPb8Acn4mOLbhMKfYBr+0EVsLLnj7ew2jmlklLtmmrXUILQSX/GewguOIykCTqNgciTkF3N65AM9Tx3AorZRJE7d+JHKhylugivs1dnU8KPA1tLwo8TZejV39JYFtJ6jTiEsRE9OWrO71HRyYiHE/2mOvX4jYcRfhMhfR8RxrsvPorgy6mymATSQwqJqRNVcHMaEGgD8i+NzguhetAJ3BjKYyhxJoIhxprqI2QyY3NmiXtA0eftIzOMrcQ2bkaWXtKD1faNvZiDkPRiYXkxlV41N9WBzuZy6kIxJxRjW2RTZNJk0iSQDEFAlyEkjpgEFE9JEyMzBBqhCG5ZURXHcYRj+2n4UeKrZeFHhDpT0f/9k="/>
          <p:cNvSpPr>
            <a:spLocks noChangeAspect="1" noChangeArrowheads="1"/>
          </p:cNvSpPr>
          <p:nvPr/>
        </p:nvSpPr>
        <p:spPr bwMode="auto">
          <a:xfrm>
            <a:off x="460375" y="-776288"/>
            <a:ext cx="2019300" cy="22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09002"/>
            <a:ext cx="20193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580623" y="4114800"/>
            <a:ext cx="5562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33CC"/>
              </a:buClr>
              <a:buSzPct val="122000"/>
              <a:buFont typeface="Wingdings" pitchFamily="2" charset="2"/>
              <a:buChar char="§"/>
            </a:pPr>
            <a:r>
              <a:rPr lang="tr-TR" sz="2000" dirty="0" err="1"/>
              <a:t>Kriyoterapi</a:t>
            </a:r>
            <a:r>
              <a:rPr lang="tr-TR" sz="2000" dirty="0"/>
              <a:t> cihazı açılır, </a:t>
            </a:r>
            <a:r>
              <a:rPr lang="tr-TR" sz="2000" dirty="0" err="1"/>
              <a:t>prob</a:t>
            </a:r>
            <a:r>
              <a:rPr lang="tr-TR" sz="2000" dirty="0"/>
              <a:t> </a:t>
            </a:r>
            <a:r>
              <a:rPr lang="tr-TR" sz="2000" dirty="0" err="1"/>
              <a:t>servikse</a:t>
            </a:r>
            <a:r>
              <a:rPr lang="tr-TR" sz="2000" dirty="0"/>
              <a:t> 3 dakika uygulanır ve cihaz kapatılır.  </a:t>
            </a:r>
            <a:r>
              <a:rPr lang="tr-TR" sz="2000" dirty="0" err="1"/>
              <a:t>Serviksin</a:t>
            </a:r>
            <a:r>
              <a:rPr lang="tr-TR" sz="2000" dirty="0"/>
              <a:t> çözülmesine izin verilir</a:t>
            </a:r>
          </a:p>
          <a:p>
            <a:pPr marL="342900" indent="-342900">
              <a:buClr>
                <a:srgbClr val="0033CC"/>
              </a:buClr>
              <a:buSzPct val="172000"/>
              <a:buFont typeface="Wingdings" pitchFamily="2" charset="2"/>
              <a:buChar char="§"/>
            </a:pPr>
            <a:r>
              <a:rPr lang="tr-TR" sz="2000" dirty="0" err="1"/>
              <a:t>Prob</a:t>
            </a:r>
            <a:r>
              <a:rPr lang="tr-TR" sz="2000" dirty="0"/>
              <a:t> ayrıldığında  </a:t>
            </a:r>
            <a:r>
              <a:rPr lang="tr-TR" sz="2000" dirty="0" err="1"/>
              <a:t>serviskte</a:t>
            </a:r>
            <a:r>
              <a:rPr lang="tr-TR" sz="2000" dirty="0"/>
              <a:t> donmuş alan görülür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3876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Biyopsi CIN 1,  Yaş (21-24)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6072198" y="2000240"/>
            <a:ext cx="2428892" cy="1077218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rgbClr val="FFFF00"/>
                </a:solidFill>
              </a:rPr>
              <a:t>Kanser </a:t>
            </a:r>
            <a:r>
              <a:rPr lang="tr-TR" sz="1600" dirty="0" err="1">
                <a:solidFill>
                  <a:srgbClr val="FFFF00"/>
                </a:solidFill>
              </a:rPr>
              <a:t>insidansı</a:t>
            </a:r>
            <a:endParaRPr lang="tr-TR" sz="1600" dirty="0">
              <a:solidFill>
                <a:srgbClr val="FFFF00"/>
              </a:solidFill>
            </a:endParaRPr>
          </a:p>
          <a:p>
            <a:r>
              <a:rPr lang="tr-TR" sz="1600" dirty="0">
                <a:solidFill>
                  <a:srgbClr val="FFFF00"/>
                </a:solidFill>
              </a:rPr>
              <a:t> x/100 bin</a:t>
            </a:r>
          </a:p>
          <a:p>
            <a:pPr lvl="1">
              <a:buFont typeface="Arial" pitchFamily="34" charset="0"/>
              <a:buChar char="•"/>
            </a:pPr>
            <a:r>
              <a:rPr lang="tr-TR" sz="1600" dirty="0">
                <a:solidFill>
                  <a:srgbClr val="FFFF00"/>
                </a:solidFill>
              </a:rPr>
              <a:t>20-24 yaş 1.4</a:t>
            </a:r>
          </a:p>
          <a:p>
            <a:pPr lvl="1">
              <a:buFont typeface="Arial" pitchFamily="34" charset="0"/>
              <a:buChar char="•"/>
            </a:pPr>
            <a:r>
              <a:rPr lang="tr-TR" sz="1600" dirty="0">
                <a:solidFill>
                  <a:srgbClr val="FFFF00"/>
                </a:solidFill>
              </a:rPr>
              <a:t> 25-29 yaş 3.9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4572000" y="6215082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/>
              <a:t>Benard</a:t>
            </a:r>
            <a:r>
              <a:rPr lang="tr-TR" sz="1600" dirty="0"/>
              <a:t> VB. </a:t>
            </a:r>
            <a:r>
              <a:rPr lang="tr-TR" sz="1600" dirty="0" err="1"/>
              <a:t>Obstet</a:t>
            </a:r>
            <a:r>
              <a:rPr lang="tr-TR" sz="1600" dirty="0"/>
              <a:t> </a:t>
            </a:r>
            <a:r>
              <a:rPr lang="tr-TR" sz="1600" dirty="0" err="1"/>
              <a:t>Gynecol</a:t>
            </a:r>
            <a:r>
              <a:rPr lang="tr-TR" sz="1600" dirty="0"/>
              <a:t> 2002</a:t>
            </a: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/>
          <a:srcRect l="2344" t="29167" r="53125" b="23958"/>
          <a:stretch>
            <a:fillRect/>
          </a:stretch>
        </p:blipFill>
        <p:spPr bwMode="auto">
          <a:xfrm>
            <a:off x="357158" y="2000240"/>
            <a:ext cx="5429288" cy="3214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0" name="9 Metin kutusu"/>
          <p:cNvSpPr txBox="1"/>
          <p:nvPr/>
        </p:nvSpPr>
        <p:spPr>
          <a:xfrm>
            <a:off x="3000364" y="4357694"/>
            <a:ext cx="3000396" cy="212365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1600" dirty="0"/>
              <a:t>2 yıla kadar  6 ay ara ile </a:t>
            </a:r>
            <a:r>
              <a:rPr lang="tr-TR" sz="1600" dirty="0" err="1"/>
              <a:t>smear</a:t>
            </a:r>
            <a:r>
              <a:rPr lang="tr-TR" sz="1600" dirty="0"/>
              <a:t> </a:t>
            </a:r>
            <a:r>
              <a:rPr lang="tr-TR" sz="1600" dirty="0" err="1"/>
              <a:t>kolposkopi</a:t>
            </a:r>
            <a:r>
              <a:rPr lang="tr-TR" sz="1600" dirty="0"/>
              <a:t> takip</a:t>
            </a:r>
          </a:p>
          <a:p>
            <a:pPr lvl="1">
              <a:buFont typeface="Arial" pitchFamily="34" charset="0"/>
              <a:buChar char="•"/>
            </a:pPr>
            <a:r>
              <a:rPr lang="tr-TR" sz="1600" dirty="0" err="1"/>
              <a:t>High</a:t>
            </a:r>
            <a:r>
              <a:rPr lang="tr-TR" sz="1600" dirty="0"/>
              <a:t> </a:t>
            </a:r>
            <a:r>
              <a:rPr lang="tr-TR" sz="1600" dirty="0" err="1"/>
              <a:t>grade</a:t>
            </a:r>
            <a:r>
              <a:rPr lang="tr-TR" sz="1600" dirty="0"/>
              <a:t> lezyon 1 yılı geçerse biyopsi</a:t>
            </a:r>
          </a:p>
          <a:p>
            <a:pPr lvl="1">
              <a:buFont typeface="Arial" pitchFamily="34" charset="0"/>
              <a:buChar char="•"/>
            </a:pPr>
            <a:r>
              <a:rPr lang="tr-TR" sz="1600" dirty="0"/>
              <a:t>High </a:t>
            </a:r>
            <a:r>
              <a:rPr lang="tr-TR" sz="1600" dirty="0" err="1"/>
              <a:t>grade</a:t>
            </a:r>
            <a:r>
              <a:rPr lang="tr-TR" sz="1600" dirty="0"/>
              <a:t> lezyon 2 yıl devam ederse   </a:t>
            </a:r>
            <a:r>
              <a:rPr lang="tr-TR" sz="1600" dirty="0" err="1"/>
              <a:t>eksizyon</a:t>
            </a:r>
            <a:r>
              <a:rPr lang="tr-TR" sz="1600" dirty="0"/>
              <a:t> 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353691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Kriyoterapi</a:t>
            </a:r>
            <a:r>
              <a:rPr lang="tr-TR" dirty="0">
                <a:solidFill>
                  <a:srgbClr val="FF0000"/>
                </a:solidFill>
              </a:rPr>
              <a:t> teknik 2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3697287"/>
          </a:xfrm>
        </p:spPr>
        <p:txBody>
          <a:bodyPr/>
          <a:lstStyle/>
          <a:p>
            <a:r>
              <a:rPr lang="tr-TR" sz="2400" dirty="0" err="1"/>
              <a:t>Probun</a:t>
            </a:r>
            <a:r>
              <a:rPr lang="tr-TR" sz="2400" dirty="0"/>
              <a:t> kendiliğinden ayrılmadan çekilmesi ağrı ve kanamaya yol açabilir</a:t>
            </a:r>
          </a:p>
          <a:p>
            <a:pPr lvl="1"/>
            <a:r>
              <a:rPr lang="tr-TR" sz="2000" dirty="0" err="1"/>
              <a:t>Serviksin</a:t>
            </a:r>
            <a:r>
              <a:rPr lang="tr-TR" sz="2000" dirty="0"/>
              <a:t> tekrar çözülmesine ve pembe renk almasına izin verilmelidir</a:t>
            </a:r>
          </a:p>
          <a:p>
            <a:r>
              <a:rPr lang="tr-TR" sz="2400" dirty="0" err="1"/>
              <a:t>Servikse</a:t>
            </a:r>
            <a:r>
              <a:rPr lang="tr-TR" sz="2400" dirty="0"/>
              <a:t> </a:t>
            </a:r>
            <a:r>
              <a:rPr lang="tr-TR" sz="2400" dirty="0" err="1"/>
              <a:t>kriyoprob</a:t>
            </a:r>
            <a:r>
              <a:rPr lang="tr-TR" sz="2400" dirty="0"/>
              <a:t> ikinci kez uygulanır</a:t>
            </a:r>
          </a:p>
          <a:p>
            <a:r>
              <a:rPr lang="tr-TR" sz="2400" dirty="0" err="1"/>
              <a:t>Randomize</a:t>
            </a:r>
            <a:r>
              <a:rPr lang="tr-TR" sz="2400" dirty="0"/>
              <a:t> çalışmaların olduğu geniş meta-analizde </a:t>
            </a:r>
            <a:r>
              <a:rPr lang="tr-TR" sz="2400" b="1" dirty="0"/>
              <a:t>iki kez </a:t>
            </a:r>
            <a:r>
              <a:rPr lang="tr-TR" sz="2400" b="1" dirty="0" err="1"/>
              <a:t>uygulma</a:t>
            </a:r>
            <a:r>
              <a:rPr lang="tr-TR" sz="2400" b="1" dirty="0"/>
              <a:t> </a:t>
            </a:r>
            <a:r>
              <a:rPr lang="tr-TR" sz="2400" dirty="0"/>
              <a:t>tek uygulamaya göre anlamalı daha başarılı bulunmuş (27 ayda </a:t>
            </a:r>
            <a:r>
              <a:rPr lang="tr-TR" sz="2400" dirty="0" err="1"/>
              <a:t>rezidüel</a:t>
            </a:r>
            <a:r>
              <a:rPr lang="tr-TR" sz="2400" dirty="0"/>
              <a:t> hastalık %6 </a:t>
            </a:r>
            <a:r>
              <a:rPr lang="tr-TR" sz="2400" dirty="0" err="1"/>
              <a:t>vs</a:t>
            </a:r>
            <a:r>
              <a:rPr lang="tr-TR" sz="2400" dirty="0"/>
              <a:t> %16)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905000" y="594360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hlinkClick r:id="rId2"/>
              </a:rPr>
              <a:t>Martin-</a:t>
            </a:r>
            <a:r>
              <a:rPr lang="tr-TR" sz="1400" dirty="0" err="1">
                <a:hlinkClick r:id="rId2"/>
              </a:rPr>
              <a:t>Hirsch</a:t>
            </a:r>
            <a:r>
              <a:rPr lang="tr-TR" sz="1400" dirty="0">
                <a:hlinkClick r:id="rId2"/>
              </a:rPr>
              <a:t> PL, </a:t>
            </a:r>
            <a:r>
              <a:rPr lang="tr-TR" sz="1400" dirty="0" err="1">
                <a:hlinkClick r:id="rId2"/>
              </a:rPr>
              <a:t>Paraskevaidis</a:t>
            </a:r>
            <a:r>
              <a:rPr lang="tr-TR" sz="1400" dirty="0">
                <a:hlinkClick r:id="rId2"/>
              </a:rPr>
              <a:t> E, </a:t>
            </a:r>
            <a:r>
              <a:rPr lang="tr-TR" sz="1400" dirty="0" err="1">
                <a:hlinkClick r:id="rId2"/>
              </a:rPr>
              <a:t>Kitchener</a:t>
            </a:r>
            <a:r>
              <a:rPr lang="tr-TR" sz="1400" dirty="0">
                <a:hlinkClick r:id="rId2"/>
              </a:rPr>
              <a:t> H. </a:t>
            </a:r>
            <a:r>
              <a:rPr lang="tr-TR" sz="1400" dirty="0" err="1">
                <a:hlinkClick r:id="rId2"/>
              </a:rPr>
              <a:t>Surgery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for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cervical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intraepithelial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neoplasia</a:t>
            </a:r>
            <a:r>
              <a:rPr lang="tr-TR" sz="1400" dirty="0">
                <a:hlinkClick r:id="rId2"/>
              </a:rPr>
              <a:t>. </a:t>
            </a:r>
            <a:r>
              <a:rPr lang="tr-TR" sz="1400" dirty="0" err="1">
                <a:hlinkClick r:id="rId2"/>
              </a:rPr>
              <a:t>Cochrane</a:t>
            </a:r>
            <a:r>
              <a:rPr lang="tr-TR" sz="1400" dirty="0">
                <a:hlinkClick r:id="rId2"/>
              </a:rPr>
              <a:t> Database </a:t>
            </a:r>
            <a:r>
              <a:rPr lang="tr-TR" sz="1400" dirty="0" err="1">
                <a:hlinkClick r:id="rId2"/>
              </a:rPr>
              <a:t>Syst</a:t>
            </a:r>
            <a:r>
              <a:rPr lang="tr-TR" sz="1400" dirty="0">
                <a:hlinkClick r:id="rId2"/>
              </a:rPr>
              <a:t> </a:t>
            </a:r>
            <a:r>
              <a:rPr lang="tr-TR" sz="1400" dirty="0" err="1">
                <a:hlinkClick r:id="rId2"/>
              </a:rPr>
              <a:t>Rev</a:t>
            </a:r>
            <a:r>
              <a:rPr lang="tr-TR" sz="1400" dirty="0">
                <a:hlinkClick r:id="rId2"/>
              </a:rPr>
              <a:t> 2000; :CD001318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46865176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Koterizasyon</a:t>
            </a:r>
            <a:r>
              <a:rPr lang="tr-TR" dirty="0">
                <a:solidFill>
                  <a:srgbClr val="FF0000"/>
                </a:solidFill>
              </a:rPr>
              <a:t> (</a:t>
            </a:r>
            <a:r>
              <a:rPr lang="tr-TR" dirty="0" err="1">
                <a:solidFill>
                  <a:srgbClr val="FF0000"/>
                </a:solidFill>
              </a:rPr>
              <a:t>diatermi</a:t>
            </a:r>
            <a:r>
              <a:rPr lang="tr-TR" dirty="0">
                <a:solidFill>
                  <a:srgbClr val="FF0000"/>
                </a:solidFill>
              </a:rPr>
              <a:t>)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Ucunda  </a:t>
            </a:r>
            <a:r>
              <a:rPr lang="tr-TR" sz="2400" dirty="0" err="1"/>
              <a:t>koter</a:t>
            </a:r>
            <a:r>
              <a:rPr lang="tr-TR" sz="2400" dirty="0"/>
              <a:t> buluna ve bir ucu </a:t>
            </a:r>
            <a:r>
              <a:rPr lang="tr-TR" sz="2400" dirty="0" err="1"/>
              <a:t>elektrocerrahi</a:t>
            </a:r>
            <a:r>
              <a:rPr lang="tr-TR" sz="2400" dirty="0"/>
              <a:t> ünitesine bağlı cihazlar kullanılır</a:t>
            </a:r>
          </a:p>
          <a:p>
            <a:r>
              <a:rPr lang="tr-TR" sz="2400" dirty="0"/>
              <a:t>Ofis şartlarında </a:t>
            </a:r>
            <a:r>
              <a:rPr lang="tr-TR" sz="2400" dirty="0" err="1"/>
              <a:t>sedasyon</a:t>
            </a:r>
            <a:r>
              <a:rPr lang="tr-TR" sz="2400" dirty="0"/>
              <a:t> altında veya genel anestezi altında yapılabilir</a:t>
            </a:r>
          </a:p>
          <a:p>
            <a:r>
              <a:rPr lang="tr-TR" sz="2400" dirty="0" err="1"/>
              <a:t>Koter</a:t>
            </a:r>
            <a:r>
              <a:rPr lang="tr-TR" sz="2400" dirty="0"/>
              <a:t> ucundaki iğne TZ içindeki alanlara çoklu  kez </a:t>
            </a:r>
            <a:r>
              <a:rPr lang="tr-TR" sz="2400" dirty="0" err="1"/>
              <a:t>dokundurılara</a:t>
            </a:r>
            <a:r>
              <a:rPr lang="tr-TR" sz="2400" dirty="0"/>
              <a:t> </a:t>
            </a:r>
            <a:r>
              <a:rPr lang="tr-TR" sz="2400" dirty="0" err="1"/>
              <a:t>servikal</a:t>
            </a:r>
            <a:r>
              <a:rPr lang="tr-TR" sz="2400" dirty="0"/>
              <a:t> doku </a:t>
            </a:r>
            <a:r>
              <a:rPr lang="tr-TR" sz="2400" dirty="0" err="1"/>
              <a:t>ablate</a:t>
            </a:r>
            <a:r>
              <a:rPr lang="tr-TR" sz="2400" dirty="0"/>
              <a:t> edilir</a:t>
            </a:r>
          </a:p>
          <a:p>
            <a:pPr lvl="1"/>
            <a:r>
              <a:rPr lang="tr-TR" sz="2000" dirty="0" err="1"/>
              <a:t>Nekroze</a:t>
            </a:r>
            <a:r>
              <a:rPr lang="tr-TR" sz="2000" dirty="0"/>
              <a:t> olan dokuyu ortadan kaldırmak için </a:t>
            </a:r>
            <a:r>
              <a:rPr lang="tr-TR" sz="2000" dirty="0" err="1"/>
              <a:t>spatula</a:t>
            </a:r>
            <a:r>
              <a:rPr lang="tr-TR" sz="2000" dirty="0"/>
              <a:t> kullanılabilir</a:t>
            </a:r>
          </a:p>
          <a:p>
            <a:r>
              <a:rPr lang="tr-TR" sz="2400" dirty="0" err="1"/>
              <a:t>Koter</a:t>
            </a:r>
            <a:r>
              <a:rPr lang="tr-TR" sz="2400" dirty="0"/>
              <a:t> cihazı 30-35 </a:t>
            </a:r>
            <a:r>
              <a:rPr lang="tr-TR" sz="2400" dirty="0" err="1"/>
              <a:t>watt</a:t>
            </a:r>
            <a:r>
              <a:rPr lang="tr-TR" sz="2400" dirty="0"/>
              <a:t> a ayarlanmalıdır ama </a:t>
            </a:r>
            <a:r>
              <a:rPr lang="tr-TR" sz="2400" dirty="0" err="1"/>
              <a:t>serviks</a:t>
            </a:r>
            <a:r>
              <a:rPr lang="tr-TR" sz="2400" dirty="0"/>
              <a:t> dokusunun büyüklüğüne göre değişebilir</a:t>
            </a:r>
          </a:p>
          <a:p>
            <a:r>
              <a:rPr lang="tr-TR" sz="2400" dirty="0" err="1"/>
              <a:t>Koter</a:t>
            </a:r>
            <a:r>
              <a:rPr lang="tr-TR" sz="2400" dirty="0"/>
              <a:t> ucu </a:t>
            </a:r>
            <a:r>
              <a:rPr lang="tr-TR" sz="2400" dirty="0" err="1"/>
              <a:t>spekuluma</a:t>
            </a:r>
            <a:r>
              <a:rPr lang="tr-TR" sz="2400" dirty="0"/>
              <a:t> dokundurulmamalıdır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15953882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Lazer </a:t>
            </a:r>
            <a:r>
              <a:rPr lang="tr-TR" dirty="0" err="1">
                <a:solidFill>
                  <a:srgbClr val="FF0000"/>
                </a:solidFill>
              </a:rPr>
              <a:t>ablazyon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Pahalı bir yöntemdir</a:t>
            </a:r>
          </a:p>
          <a:p>
            <a:r>
              <a:rPr lang="tr-TR" sz="2400" dirty="0"/>
              <a:t>Lazer </a:t>
            </a:r>
            <a:r>
              <a:rPr lang="tr-TR" sz="2400" dirty="0" err="1"/>
              <a:t>kolposkopi</a:t>
            </a:r>
            <a:r>
              <a:rPr lang="tr-TR" sz="2400" dirty="0"/>
              <a:t> rehberliğinde uygulanır</a:t>
            </a:r>
          </a:p>
          <a:p>
            <a:pPr lvl="1"/>
            <a:r>
              <a:rPr lang="tr-TR" sz="2000" dirty="0"/>
              <a:t>Etkili olabilmesi için </a:t>
            </a:r>
            <a:r>
              <a:rPr lang="tr-TR" sz="2000" dirty="0" err="1"/>
              <a:t>ablazyon</a:t>
            </a:r>
            <a:r>
              <a:rPr lang="tr-TR" sz="2000" dirty="0"/>
              <a:t>  </a:t>
            </a:r>
            <a:r>
              <a:rPr lang="tr-TR" sz="2000" dirty="0" err="1"/>
              <a:t>endoservikste</a:t>
            </a:r>
            <a:r>
              <a:rPr lang="tr-TR" sz="2000" dirty="0"/>
              <a:t> 5 mm, </a:t>
            </a:r>
            <a:r>
              <a:rPr lang="tr-TR" sz="2000" dirty="0" err="1"/>
              <a:t>endoservikste</a:t>
            </a:r>
            <a:r>
              <a:rPr lang="tr-TR" sz="2000" dirty="0"/>
              <a:t> 8-9 mm derinliğe ulaşmalıdır</a:t>
            </a:r>
          </a:p>
          <a:p>
            <a:pPr lvl="1"/>
            <a:r>
              <a:rPr lang="tr-TR" sz="2000" dirty="0"/>
              <a:t>Hekimi ve hastayı lazerden koruyacak önlem alınmalı </a:t>
            </a:r>
            <a:r>
              <a:rPr lang="tr-TR" sz="1600" i="1" dirty="0">
                <a:solidFill>
                  <a:srgbClr val="C00000"/>
                </a:solidFill>
              </a:rPr>
              <a:t>(gözlük, siyah </a:t>
            </a:r>
            <a:r>
              <a:rPr lang="tr-TR" sz="1600" i="1" dirty="0" err="1">
                <a:solidFill>
                  <a:srgbClr val="C00000"/>
                </a:solidFill>
              </a:rPr>
              <a:t>spekulum</a:t>
            </a:r>
            <a:r>
              <a:rPr lang="tr-TR" sz="1600" i="1" dirty="0">
                <a:solidFill>
                  <a:srgbClr val="C00000"/>
                </a:solidFill>
              </a:rPr>
              <a:t>, ıslak havlu)</a:t>
            </a:r>
          </a:p>
          <a:p>
            <a:pPr lvl="1"/>
            <a:r>
              <a:rPr lang="tr-TR" sz="2000" dirty="0"/>
              <a:t>Yeterli buharlaşma olması için güç yoğunluğu  600-1200 </a:t>
            </a:r>
            <a:r>
              <a:rPr lang="tr-TR" sz="2000" dirty="0" err="1"/>
              <a:t>wat</a:t>
            </a:r>
            <a:r>
              <a:rPr lang="tr-TR" sz="2000" dirty="0"/>
              <a:t>/cm2 olmalı </a:t>
            </a:r>
          </a:p>
          <a:p>
            <a:r>
              <a:rPr lang="tr-TR" sz="2400" dirty="0"/>
              <a:t> Uygulama ile ilgili standart yöntem yok uygulayıcılar arasında değişkenlik gösteriyor</a:t>
            </a:r>
          </a:p>
        </p:txBody>
      </p:sp>
      <p:pic>
        <p:nvPicPr>
          <p:cNvPr id="1026" name="Picture 2" descr="https://edc2.healthtap.com/ht-staging/user_answer/reference_image/2302/large/laser_ablation.jpeg?13866693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96646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Ablatif tekniklerde başarı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/>
              <a:t>CIN lezyonlarında ablatif tekniklerin tümü başarılıdır</a:t>
            </a:r>
          </a:p>
          <a:p>
            <a:pPr lvl="1"/>
            <a:r>
              <a:rPr lang="tr-TR" sz="2400" dirty="0"/>
              <a:t>Tedaviyi takiben 8-10 yıl içinde </a:t>
            </a:r>
            <a:r>
              <a:rPr lang="tr-TR" sz="2400" dirty="0" err="1"/>
              <a:t>rezidiv</a:t>
            </a:r>
            <a:r>
              <a:rPr lang="tr-TR" sz="2400" dirty="0"/>
              <a:t> veya </a:t>
            </a:r>
            <a:r>
              <a:rPr lang="tr-TR" sz="2400" dirty="0" err="1"/>
              <a:t>rekürrens</a:t>
            </a:r>
            <a:r>
              <a:rPr lang="tr-TR" sz="2400" dirty="0"/>
              <a:t> oranı %10 altındadır</a:t>
            </a:r>
          </a:p>
          <a:p>
            <a:r>
              <a:rPr lang="tr-TR" sz="2800" dirty="0"/>
              <a:t>Yüksek başarı oranına rağmen </a:t>
            </a:r>
            <a:r>
              <a:rPr lang="tr-TR" sz="2800" dirty="0" err="1"/>
              <a:t>eksizyonel</a:t>
            </a:r>
            <a:r>
              <a:rPr lang="tr-TR" sz="2800" dirty="0"/>
              <a:t> biyopsi yapmadan CIN2, CIN 3 ve </a:t>
            </a:r>
            <a:r>
              <a:rPr lang="tr-TR" sz="2800" dirty="0" err="1"/>
              <a:t>invaziv</a:t>
            </a:r>
            <a:r>
              <a:rPr lang="tr-TR" sz="2800" dirty="0"/>
              <a:t> hastalığı atlama olasılığını akılda tutmak gerekir</a:t>
            </a:r>
          </a:p>
          <a:p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667000" y="5794529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/>
              <a:t>Mitchell</a:t>
            </a:r>
            <a:r>
              <a:rPr lang="tr-TR" sz="1600" dirty="0"/>
              <a:t> MF.  </a:t>
            </a:r>
            <a:r>
              <a:rPr lang="tr-TR" sz="1600" dirty="0" err="1"/>
              <a:t>Obstet</a:t>
            </a:r>
            <a:r>
              <a:rPr lang="tr-TR" sz="1600" dirty="0"/>
              <a:t> </a:t>
            </a:r>
            <a:r>
              <a:rPr lang="tr-TR" sz="1600" dirty="0" err="1"/>
              <a:t>Gynecol</a:t>
            </a:r>
            <a:r>
              <a:rPr lang="tr-TR" sz="1600" dirty="0"/>
              <a:t> 1998</a:t>
            </a:r>
          </a:p>
          <a:p>
            <a:r>
              <a:rPr lang="tr-TR" sz="1600" dirty="0" err="1"/>
              <a:t>Chew</a:t>
            </a:r>
            <a:r>
              <a:rPr lang="tr-TR" sz="1600" dirty="0"/>
              <a:t> GK.  </a:t>
            </a:r>
            <a:r>
              <a:rPr lang="tr-TR" sz="1600" dirty="0" err="1"/>
              <a:t>Int</a:t>
            </a:r>
            <a:r>
              <a:rPr lang="tr-TR" sz="1600" dirty="0"/>
              <a:t> J </a:t>
            </a:r>
            <a:r>
              <a:rPr lang="tr-TR" sz="1600" dirty="0" err="1"/>
              <a:t>Gynecol</a:t>
            </a:r>
            <a:r>
              <a:rPr lang="tr-TR" sz="1600" dirty="0"/>
              <a:t> </a:t>
            </a:r>
            <a:r>
              <a:rPr lang="tr-TR" sz="1600" dirty="0" err="1"/>
              <a:t>Cancer</a:t>
            </a:r>
            <a:r>
              <a:rPr lang="tr-TR" sz="1600" dirty="0"/>
              <a:t> 1999 </a:t>
            </a:r>
          </a:p>
        </p:txBody>
      </p:sp>
    </p:spTree>
    <p:extLst>
      <p:ext uri="{BB962C8B-B14F-4D97-AF65-F5344CB8AC3E}">
        <p14:creationId xmlns:p14="http://schemas.microsoft.com/office/powerpoint/2010/main" val="36243095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>
                <a:solidFill>
                  <a:srgbClr val="FF0000"/>
                </a:solidFill>
              </a:rPr>
              <a:t>Ablatif tedavilerde yan etkiler ve komplikasyonlar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/>
              <a:t>Toplam komplikasyon oranı %1-2 arasındadır </a:t>
            </a:r>
          </a:p>
          <a:p>
            <a:r>
              <a:rPr lang="tr-TR" sz="2000" dirty="0" err="1"/>
              <a:t>Kriyoterapide</a:t>
            </a:r>
            <a:r>
              <a:rPr lang="tr-TR" sz="2000" dirty="0"/>
              <a:t> </a:t>
            </a:r>
            <a:r>
              <a:rPr lang="tr-TR" sz="2000" dirty="0" err="1"/>
              <a:t>vaginal</a:t>
            </a:r>
            <a:r>
              <a:rPr lang="tr-TR" sz="2000" dirty="0"/>
              <a:t> akıntı, lazer </a:t>
            </a:r>
            <a:r>
              <a:rPr lang="tr-TR" sz="2000" dirty="0" err="1"/>
              <a:t>ablasyonda</a:t>
            </a:r>
            <a:r>
              <a:rPr lang="tr-TR" sz="2000" dirty="0"/>
              <a:t> kanama olasılığı daha fazla </a:t>
            </a:r>
          </a:p>
          <a:p>
            <a:r>
              <a:rPr lang="tr-TR" sz="2000" b="1" dirty="0">
                <a:solidFill>
                  <a:srgbClr val="0033CC"/>
                </a:solidFill>
              </a:rPr>
              <a:t>Akıntı: </a:t>
            </a:r>
            <a:r>
              <a:rPr lang="tr-TR" sz="2000" dirty="0" err="1"/>
              <a:t>Kriyoterapide</a:t>
            </a:r>
            <a:r>
              <a:rPr lang="tr-TR" sz="2000" dirty="0"/>
              <a:t> birkaç hafta süren akıntı olabilir. Bunu azaltmak için </a:t>
            </a:r>
            <a:r>
              <a:rPr lang="tr-TR" sz="2000" dirty="0" err="1"/>
              <a:t>debrisi</a:t>
            </a:r>
            <a:r>
              <a:rPr lang="tr-TR" sz="2000" dirty="0"/>
              <a:t> </a:t>
            </a:r>
            <a:r>
              <a:rPr lang="tr-TR" sz="2000" dirty="0" err="1"/>
              <a:t>forspslerle</a:t>
            </a:r>
            <a:r>
              <a:rPr lang="tr-TR" sz="2000" dirty="0"/>
              <a:t> uzaklaştırmak gerekir</a:t>
            </a:r>
          </a:p>
          <a:p>
            <a:r>
              <a:rPr lang="tr-TR" sz="2000" b="1" dirty="0">
                <a:solidFill>
                  <a:srgbClr val="0033CC"/>
                </a:solidFill>
              </a:rPr>
              <a:t>Kanama</a:t>
            </a:r>
            <a:r>
              <a:rPr lang="tr-TR" sz="2000" dirty="0"/>
              <a:t> genellikle minimal olur, genellikle gümüş nitrat veya  </a:t>
            </a:r>
            <a:r>
              <a:rPr lang="tr-TR" sz="2000" dirty="0" err="1"/>
              <a:t>ferrik</a:t>
            </a:r>
            <a:r>
              <a:rPr lang="tr-TR" sz="2000" dirty="0"/>
              <a:t> sülfat (</a:t>
            </a:r>
            <a:r>
              <a:rPr lang="tr-TR" sz="2000" dirty="0" err="1"/>
              <a:t>monsel</a:t>
            </a:r>
            <a:r>
              <a:rPr lang="tr-TR" sz="2000" dirty="0"/>
              <a:t>) uygulaması ile halledilir, nadiren </a:t>
            </a:r>
            <a:r>
              <a:rPr lang="tr-TR" sz="2000" dirty="0" err="1"/>
              <a:t>sütür</a:t>
            </a:r>
            <a:r>
              <a:rPr lang="tr-TR" sz="2000" dirty="0"/>
              <a:t> gerekebilir</a:t>
            </a:r>
          </a:p>
          <a:p>
            <a:r>
              <a:rPr lang="tr-TR" sz="2000" b="1" dirty="0" err="1">
                <a:solidFill>
                  <a:srgbClr val="0033CC"/>
                </a:solidFill>
              </a:rPr>
              <a:t>Pelvik</a:t>
            </a:r>
            <a:r>
              <a:rPr lang="tr-TR" sz="2000" b="1" dirty="0">
                <a:solidFill>
                  <a:srgbClr val="0033CC"/>
                </a:solidFill>
              </a:rPr>
              <a:t> enfeksiyon: </a:t>
            </a:r>
            <a:r>
              <a:rPr lang="tr-TR" sz="2000" dirty="0"/>
              <a:t>çok nadirdir, ek risk faktörleri varlığında artar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2743200" y="5867400"/>
            <a:ext cx="5562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/>
              <a:t>Crisano</a:t>
            </a:r>
            <a:r>
              <a:rPr lang="tr-TR" sz="1600" dirty="0"/>
              <a:t> FD. Semin </a:t>
            </a:r>
            <a:r>
              <a:rPr lang="tr-TR" sz="1600" dirty="0" err="1"/>
              <a:t>Surg</a:t>
            </a:r>
            <a:r>
              <a:rPr lang="tr-TR" sz="1600" dirty="0"/>
              <a:t> </a:t>
            </a:r>
            <a:r>
              <a:rPr lang="tr-TR" sz="1600" dirty="0" err="1"/>
              <a:t>Oncol</a:t>
            </a:r>
            <a:r>
              <a:rPr lang="tr-TR" sz="1600" dirty="0"/>
              <a:t> 1999</a:t>
            </a:r>
          </a:p>
          <a:p>
            <a:r>
              <a:rPr lang="tr-TR" sz="1600" dirty="0"/>
              <a:t>Martin </a:t>
            </a:r>
            <a:r>
              <a:rPr lang="tr-TR" sz="1600" dirty="0" err="1"/>
              <a:t>Hirsch</a:t>
            </a:r>
            <a:r>
              <a:rPr lang="tr-TR" sz="1600" dirty="0"/>
              <a:t> PL. </a:t>
            </a:r>
            <a:r>
              <a:rPr lang="tr-TR" sz="1600" dirty="0" err="1"/>
              <a:t>Cochrane</a:t>
            </a:r>
            <a:r>
              <a:rPr lang="tr-TR" sz="1600" dirty="0"/>
              <a:t> </a:t>
            </a:r>
            <a:r>
              <a:rPr lang="tr-TR" sz="1600" dirty="0" err="1"/>
              <a:t>database</a:t>
            </a:r>
            <a:r>
              <a:rPr lang="tr-TR" sz="1600" dirty="0"/>
              <a:t> </a:t>
            </a:r>
            <a:r>
              <a:rPr lang="tr-TR" sz="1600" dirty="0" err="1"/>
              <a:t>syst</a:t>
            </a:r>
            <a:r>
              <a:rPr lang="tr-TR" sz="1600" dirty="0"/>
              <a:t> </a:t>
            </a:r>
            <a:r>
              <a:rPr lang="tr-TR" sz="1600" dirty="0" err="1"/>
              <a:t>rev</a:t>
            </a:r>
            <a:r>
              <a:rPr lang="tr-TR" sz="1600" dirty="0"/>
              <a:t> 2000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68958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>
                <a:solidFill>
                  <a:srgbClr val="FF0000"/>
                </a:solidFill>
              </a:rPr>
              <a:t>Özet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64704" y="1988840"/>
            <a:ext cx="7772400" cy="4114800"/>
          </a:xfrm>
        </p:spPr>
        <p:txBody>
          <a:bodyPr/>
          <a:lstStyle/>
          <a:p>
            <a:r>
              <a:rPr lang="tr-TR" sz="2000" dirty="0">
                <a:solidFill>
                  <a:srgbClr val="0000FF"/>
                </a:solidFill>
              </a:rPr>
              <a:t>Biyopsi CIN 1</a:t>
            </a:r>
          </a:p>
          <a:p>
            <a:pPr lvl="1"/>
            <a:r>
              <a:rPr lang="tr-TR" sz="1800" i="1" dirty="0" err="1"/>
              <a:t>Smear</a:t>
            </a:r>
            <a:r>
              <a:rPr lang="tr-TR" sz="1800" i="1" dirty="0"/>
              <a:t> ASCUS veya LGSIL sonrası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Takip</a:t>
            </a:r>
          </a:p>
          <a:p>
            <a:pPr lvl="1"/>
            <a:r>
              <a:rPr lang="tr-TR" sz="1800" i="1" dirty="0" err="1"/>
              <a:t>Smear</a:t>
            </a:r>
            <a:r>
              <a:rPr lang="tr-TR" sz="1800" i="1" dirty="0"/>
              <a:t> ASC-H veya HGSIL sonrası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Takip, tedavi, tekrar değerlendirme</a:t>
            </a:r>
          </a:p>
          <a:p>
            <a:pPr lvl="1"/>
            <a:r>
              <a:rPr lang="tr-TR" sz="1800" i="1" dirty="0"/>
              <a:t>21-24 yaş grubunda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Takip</a:t>
            </a:r>
          </a:p>
          <a:p>
            <a:r>
              <a:rPr lang="tr-TR" sz="2000" dirty="0">
                <a:solidFill>
                  <a:srgbClr val="0000FF"/>
                </a:solidFill>
              </a:rPr>
              <a:t>Biyopsi CIN 2 CIN 3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Tedavi</a:t>
            </a:r>
          </a:p>
          <a:p>
            <a:pPr lvl="1"/>
            <a:r>
              <a:rPr lang="tr-TR" sz="1800" i="1" dirty="0"/>
              <a:t>Genç hastalarda </a:t>
            </a:r>
          </a:p>
          <a:p>
            <a:pPr lvl="2"/>
            <a:r>
              <a:rPr lang="tr-TR" sz="1400" i="1" dirty="0">
                <a:solidFill>
                  <a:srgbClr val="C00000"/>
                </a:solidFill>
              </a:rPr>
              <a:t>Yeterli </a:t>
            </a:r>
            <a:r>
              <a:rPr lang="tr-TR" sz="1400" i="1" dirty="0" err="1">
                <a:solidFill>
                  <a:srgbClr val="C00000"/>
                </a:solidFill>
              </a:rPr>
              <a:t>kolposkopi</a:t>
            </a:r>
            <a:r>
              <a:rPr lang="tr-TR" sz="1400" i="1" dirty="0">
                <a:solidFill>
                  <a:srgbClr val="C00000"/>
                </a:solidFill>
              </a:rPr>
              <a:t>, CIN 2 takip, CIN 3 veya yetersiz </a:t>
            </a:r>
            <a:r>
              <a:rPr lang="tr-TR" sz="1400" i="1" dirty="0" err="1">
                <a:solidFill>
                  <a:srgbClr val="C00000"/>
                </a:solidFill>
              </a:rPr>
              <a:t>kolposkopi</a:t>
            </a:r>
            <a:r>
              <a:rPr lang="tr-TR" sz="1400" i="1" dirty="0">
                <a:solidFill>
                  <a:srgbClr val="C00000"/>
                </a:solidFill>
              </a:rPr>
              <a:t> tedavi</a:t>
            </a:r>
          </a:p>
          <a:p>
            <a:pPr lvl="1"/>
            <a:r>
              <a:rPr lang="tr-TR" sz="1800" dirty="0"/>
              <a:t>Gebede </a:t>
            </a:r>
          </a:p>
          <a:p>
            <a:pPr lvl="2"/>
            <a:r>
              <a:rPr lang="tr-TR" sz="1400" dirty="0" err="1">
                <a:solidFill>
                  <a:srgbClr val="C00000"/>
                </a:solidFill>
              </a:rPr>
              <a:t>Dogum</a:t>
            </a:r>
            <a:r>
              <a:rPr lang="tr-TR" sz="1400" dirty="0">
                <a:solidFill>
                  <a:srgbClr val="C00000"/>
                </a:solidFill>
              </a:rPr>
              <a:t> sonrasına bırak </a:t>
            </a:r>
          </a:p>
          <a:p>
            <a:r>
              <a:rPr lang="tr-TR" sz="2000" dirty="0">
                <a:solidFill>
                  <a:srgbClr val="0000FF"/>
                </a:solidFill>
              </a:rPr>
              <a:t>Biyopsi AIS</a:t>
            </a:r>
          </a:p>
          <a:p>
            <a:pPr lvl="1"/>
            <a:r>
              <a:rPr lang="tr-TR" sz="1400" i="1" dirty="0" err="1">
                <a:solidFill>
                  <a:srgbClr val="C00000"/>
                </a:solidFill>
              </a:rPr>
              <a:t>Histerektomi</a:t>
            </a:r>
            <a:r>
              <a:rPr lang="tr-TR" sz="1400" i="1" dirty="0">
                <a:solidFill>
                  <a:srgbClr val="C00000"/>
                </a:solidFill>
              </a:rPr>
              <a:t> veya </a:t>
            </a:r>
            <a:r>
              <a:rPr lang="tr-TR" sz="1400" i="1" dirty="0" err="1">
                <a:solidFill>
                  <a:srgbClr val="C00000"/>
                </a:solidFill>
              </a:rPr>
              <a:t>konzervatif</a:t>
            </a:r>
            <a:r>
              <a:rPr lang="tr-TR" sz="1400" i="1" dirty="0">
                <a:solidFill>
                  <a:srgbClr val="C00000"/>
                </a:solidFill>
              </a:rPr>
              <a:t> yaklaşım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7733012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istanbul Ã¼niversitesi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/>
          <p:cNvSpPr/>
          <p:nvPr/>
        </p:nvSpPr>
        <p:spPr bwMode="auto">
          <a:xfrm>
            <a:off x="685800" y="4800600"/>
            <a:ext cx="8077200" cy="1828800"/>
          </a:xfrm>
          <a:prstGeom prst="horizontalScroll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İSTANBUL ÜNİVERSİTESİ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600" dirty="0">
                <a:solidFill>
                  <a:schemeClr val="bg1"/>
                </a:solidFill>
              </a:rPr>
              <a:t>BÖLÜNEMEZ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078729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76672"/>
            <a:ext cx="5616624" cy="5680814"/>
          </a:xfrm>
        </p:spPr>
      </p:pic>
    </p:spTree>
    <p:extLst>
      <p:ext uri="{BB962C8B-B14F-4D97-AF65-F5344CB8AC3E}">
        <p14:creationId xmlns:p14="http://schemas.microsoft.com/office/powerpoint/2010/main" val="4068595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Biyopside CIN 2 ve CIN 3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/>
              <a:t>İkisinin ayrımını yapmak güç olabilir</a:t>
            </a:r>
          </a:p>
          <a:p>
            <a:endParaRPr lang="tr-TR" sz="2800" dirty="0"/>
          </a:p>
          <a:p>
            <a:r>
              <a:rPr lang="tr-TR" sz="2800" dirty="0"/>
              <a:t>Klinik seyirleri farklılık gösterebilir</a:t>
            </a:r>
          </a:p>
          <a:p>
            <a:endParaRPr lang="tr-TR" sz="2800" dirty="0"/>
          </a:p>
          <a:p>
            <a:r>
              <a:rPr lang="tr-TR" sz="2800" dirty="0"/>
              <a:t>CIN 2’nin regresyon oranı daha fazla, kansere </a:t>
            </a:r>
            <a:r>
              <a:rPr lang="tr-TR" sz="2800" dirty="0" err="1"/>
              <a:t>progresyonu</a:t>
            </a:r>
            <a:r>
              <a:rPr lang="tr-TR" sz="2800" dirty="0"/>
              <a:t> daha düşük</a:t>
            </a:r>
          </a:p>
          <a:p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569391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>
                <a:solidFill>
                  <a:srgbClr val="FF0000"/>
                </a:solidFill>
              </a:rPr>
              <a:t>LAST 2012 </a:t>
            </a:r>
            <a:br>
              <a:rPr lang="tr-TR" sz="40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(</a:t>
            </a:r>
            <a:r>
              <a:rPr lang="tr-TR" sz="2800" dirty="0" err="1">
                <a:solidFill>
                  <a:srgbClr val="FF0000"/>
                </a:solidFill>
              </a:rPr>
              <a:t>Lower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err="1">
                <a:solidFill>
                  <a:srgbClr val="FF0000"/>
                </a:solidFill>
              </a:rPr>
              <a:t>Anogenital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err="1">
                <a:solidFill>
                  <a:srgbClr val="FF0000"/>
                </a:solidFill>
              </a:rPr>
              <a:t>Squomous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err="1">
                <a:solidFill>
                  <a:srgbClr val="FF0000"/>
                </a:solidFill>
              </a:rPr>
              <a:t>Terminology</a:t>
            </a:r>
            <a:r>
              <a:rPr lang="tr-TR" sz="2800" dirty="0">
                <a:solidFill>
                  <a:srgbClr val="FF0000"/>
                </a:solidFill>
              </a:rPr>
              <a:t>)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928802"/>
            <a:ext cx="5838825" cy="3657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5" name="4 Metin kutusu"/>
          <p:cNvSpPr txBox="1"/>
          <p:nvPr/>
        </p:nvSpPr>
        <p:spPr>
          <a:xfrm>
            <a:off x="1928794" y="5715016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CIN 2 p16 pozitifse HGSIL, negatifse LGSIL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071538" y="6000769"/>
            <a:ext cx="79296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dirty="0" err="1"/>
              <a:t>Darragh</a:t>
            </a:r>
            <a:r>
              <a:rPr lang="tr-TR" sz="1200" dirty="0"/>
              <a:t> TM. </a:t>
            </a:r>
            <a:r>
              <a:rPr lang="tr-TR" sz="1200" dirty="0" err="1"/>
              <a:t>Int</a:t>
            </a:r>
            <a:r>
              <a:rPr lang="tr-TR" sz="1200" dirty="0"/>
              <a:t> J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Pathol</a:t>
            </a:r>
            <a:r>
              <a:rPr lang="tr-TR" sz="1200" dirty="0"/>
              <a:t> 2013; 32:76.</a:t>
            </a:r>
          </a:p>
          <a:p>
            <a:pPr algn="r"/>
            <a:r>
              <a:rPr lang="tr-TR" sz="1200" dirty="0" err="1"/>
              <a:t>Solomon</a:t>
            </a:r>
            <a:r>
              <a:rPr lang="tr-TR" sz="1200" dirty="0"/>
              <a:t> D, JAMA 2002; 287:2114</a:t>
            </a:r>
            <a:r>
              <a:rPr lang="tr-TR" sz="1050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27863728"/>
      </p:ext>
    </p:extLst>
  </p:cSld>
  <p:clrMapOvr>
    <a:masterClrMapping/>
  </p:clrMapOvr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5256</TotalTime>
  <Words>3341</Words>
  <Application>Microsoft Office PowerPoint</Application>
  <PresentationFormat>Ekran Gösterisi (4:3)</PresentationFormat>
  <Paragraphs>631</Paragraphs>
  <Slides>77</Slides>
  <Notes>16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77</vt:i4>
      </vt:variant>
    </vt:vector>
  </HeadingPairs>
  <TitlesOfParts>
    <vt:vector size="82" baseType="lpstr">
      <vt:lpstr>Arial</vt:lpstr>
      <vt:lpstr>Tahoma</vt:lpstr>
      <vt:lpstr>Times New Roman</vt:lpstr>
      <vt:lpstr>Wingdings</vt:lpstr>
      <vt:lpstr>Blends</vt:lpstr>
      <vt:lpstr>Servikal Preinvaziv Lezyonların Yönetimi: Eksizyonel ve Ablatif Yöntemler</vt:lpstr>
      <vt:lpstr>Anormal Servikal Histopatoloji Yönetiminde Amaç </vt:lpstr>
      <vt:lpstr>Histopatoloji Yönetimi  Alt Gruplar</vt:lpstr>
      <vt:lpstr>Biyopside CIN 1</vt:lpstr>
      <vt:lpstr>Smear ASCUS veya LGSIL   Biyopsi CIN1  (CIN 3 progresyon riski %3.8)</vt:lpstr>
      <vt:lpstr>Smear ASC-H veya HGSIL, Biyopsi CIN 1 (CIN 3 progresyon riski %15)</vt:lpstr>
      <vt:lpstr>Biyopsi CIN 1,  Yaş (21-24)</vt:lpstr>
      <vt:lpstr>Biyopside CIN 2 ve CIN 3</vt:lpstr>
      <vt:lpstr>LAST 2012  (Lower Anogenital Squomous Terminology)</vt:lpstr>
      <vt:lpstr>Biyopside CIN2-3 </vt:lpstr>
      <vt:lpstr>Biyopsi CIN 2, 3</vt:lpstr>
      <vt:lpstr>Genç hastalarda CIN 2-3</vt:lpstr>
      <vt:lpstr>Gebede CIN 2, CIN 3</vt:lpstr>
      <vt:lpstr>Smear HGSIL</vt:lpstr>
      <vt:lpstr>Tek basamak vs iki basamak </vt:lpstr>
      <vt:lpstr>Adenokarsinoma İnsitu (AIS)</vt:lpstr>
      <vt:lpstr>Anormal Glandüler Hücreler </vt:lpstr>
      <vt:lpstr>Adenokarsinoma insitu: Yönetim</vt:lpstr>
      <vt:lpstr>Adenokarsinoma İnsitu: Rezidiv hastalık </vt:lpstr>
      <vt:lpstr>AIS- Histerektomi</vt:lpstr>
      <vt:lpstr>AIS fertilite koruyucu yaklaşım</vt:lpstr>
      <vt:lpstr>Eksizyonda Adenokarsinoma in-situ (AIS)</vt:lpstr>
      <vt:lpstr>Eksizyonda Adenokarsinoma in-situ (AIS)</vt:lpstr>
      <vt:lpstr>Lower Anogenital Squamous Terminology (LAST ) Kullanılıyorsa</vt:lpstr>
      <vt:lpstr>Endoservikal küretaj vs Endoservikal örnekleme</vt:lpstr>
      <vt:lpstr>Servikal displazi tedavi modaliteleri</vt:lpstr>
      <vt:lpstr>CIN tedavisi etkinlik Cochrane review</vt:lpstr>
      <vt:lpstr>Ablazyon vs Eksizyon </vt:lpstr>
      <vt:lpstr>Konizasyon</vt:lpstr>
      <vt:lpstr>Endikasyon</vt:lpstr>
      <vt:lpstr>LEEP- Konizasyon</vt:lpstr>
      <vt:lpstr>Soğuk konizasyon</vt:lpstr>
      <vt:lpstr>Soğuk konizasyon endikasyonları</vt:lpstr>
      <vt:lpstr>Soğuk konizasyon- teknik</vt:lpstr>
      <vt:lpstr>Soguk konizasyon teknik 2</vt:lpstr>
      <vt:lpstr>Soğuk konizayon teknik 3</vt:lpstr>
      <vt:lpstr>Soğuk konizasyon teknik -4</vt:lpstr>
      <vt:lpstr>Eksizyon şekilleri</vt:lpstr>
      <vt:lpstr>LEEP- teknik</vt:lpstr>
      <vt:lpstr>Leep Konizasyon teknik 2 </vt:lpstr>
      <vt:lpstr>LEEP-Teknik 3</vt:lpstr>
      <vt:lpstr>Leep teknik </vt:lpstr>
      <vt:lpstr>Leep teknik </vt:lpstr>
      <vt:lpstr>Konizasyon: Postop süreç</vt:lpstr>
      <vt:lpstr>LEEP vs Soğuk konizasyon</vt:lpstr>
      <vt:lpstr>Cold knife conization vs. LEEP : Are they the same procedure? </vt:lpstr>
      <vt:lpstr>Komplikasyonlar</vt:lpstr>
      <vt:lpstr>Margin pozitifliği</vt:lpstr>
      <vt:lpstr>PowerPoint Sunusu</vt:lpstr>
      <vt:lpstr>Margin pozitifliğinde ne yapalım? (%15 (%1-68)</vt:lpstr>
      <vt:lpstr>Konizasyon sonrası histerektomi zamanı </vt:lpstr>
      <vt:lpstr>Tedavi sonrası İzlem </vt:lpstr>
      <vt:lpstr>Perinatal sonuçlar</vt:lpstr>
      <vt:lpstr>PowerPoint Sunusu</vt:lpstr>
      <vt:lpstr>Konizasyon vs leep obstetrik sonuçlar (metanaliz)</vt:lpstr>
      <vt:lpstr>PowerPoint Sunusu</vt:lpstr>
      <vt:lpstr>Çıkarılan spesimenin etkisi</vt:lpstr>
      <vt:lpstr>Erken doğum riski</vt:lpstr>
      <vt:lpstr>Konizasyon geçiren gebe kadınlar</vt:lpstr>
      <vt:lpstr>Ablatif teknikler</vt:lpstr>
      <vt:lpstr>Ablatif Tedavi Endikasyonları  ASCCP </vt:lpstr>
      <vt:lpstr>Ablatif tedaviye aday hastalar </vt:lpstr>
      <vt:lpstr>Ablatif tedaviden kaçınılmalıdır</vt:lpstr>
      <vt:lpstr>Genel hususlar</vt:lpstr>
      <vt:lpstr>Kriyoterapi</vt:lpstr>
      <vt:lpstr>Kriyoprop çapı </vt:lpstr>
      <vt:lpstr>Kriyoprob, düz vs konik</vt:lpstr>
      <vt:lpstr>Gaz tipi</vt:lpstr>
      <vt:lpstr>Kriyoterapi teknik </vt:lpstr>
      <vt:lpstr>Kriyoterapi teknik 2</vt:lpstr>
      <vt:lpstr>Koterizasyon (diatermi) </vt:lpstr>
      <vt:lpstr>Lazer ablazyon</vt:lpstr>
      <vt:lpstr>Ablatif tekniklerde başarı</vt:lpstr>
      <vt:lpstr>Ablatif tedavilerde yan etkiler ve komplikasyonlar</vt:lpstr>
      <vt:lpstr>Özet 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Myadmin</dc:creator>
  <cp:lastModifiedBy>AlphaBeta</cp:lastModifiedBy>
  <cp:revision>148</cp:revision>
  <cp:lastPrinted>1601-01-01T00:00:00Z</cp:lastPrinted>
  <dcterms:created xsi:type="dcterms:W3CDTF">2009-03-08T20:45:10Z</dcterms:created>
  <dcterms:modified xsi:type="dcterms:W3CDTF">2018-05-26T00:28:44Z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