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7"/>
  </p:notesMasterIdLst>
  <p:sldIdLst>
    <p:sldId id="281" r:id="rId2"/>
    <p:sldId id="312" r:id="rId3"/>
    <p:sldId id="306" r:id="rId4"/>
    <p:sldId id="305" r:id="rId5"/>
    <p:sldId id="299" r:id="rId6"/>
    <p:sldId id="327" r:id="rId7"/>
    <p:sldId id="292" r:id="rId8"/>
    <p:sldId id="293" r:id="rId9"/>
    <p:sldId id="295" r:id="rId10"/>
    <p:sldId id="294" r:id="rId11"/>
    <p:sldId id="319" r:id="rId12"/>
    <p:sldId id="320" r:id="rId13"/>
    <p:sldId id="321" r:id="rId14"/>
    <p:sldId id="322" r:id="rId15"/>
    <p:sldId id="291" r:id="rId16"/>
    <p:sldId id="313" r:id="rId17"/>
    <p:sldId id="363" r:id="rId18"/>
    <p:sldId id="364" r:id="rId19"/>
    <p:sldId id="318" r:id="rId20"/>
    <p:sldId id="365" r:id="rId21"/>
    <p:sldId id="366" r:id="rId22"/>
    <p:sldId id="367" r:id="rId23"/>
    <p:sldId id="300" r:id="rId24"/>
    <p:sldId id="307" r:id="rId25"/>
    <p:sldId id="316" r:id="rId26"/>
    <p:sldId id="304" r:id="rId27"/>
    <p:sldId id="328" r:id="rId28"/>
    <p:sldId id="329" r:id="rId29"/>
    <p:sldId id="330" r:id="rId30"/>
    <p:sldId id="331" r:id="rId31"/>
    <p:sldId id="333" r:id="rId32"/>
    <p:sldId id="334" r:id="rId33"/>
    <p:sldId id="332" r:id="rId34"/>
    <p:sldId id="356" r:id="rId35"/>
    <p:sldId id="335" r:id="rId36"/>
    <p:sldId id="354" r:id="rId37"/>
    <p:sldId id="336" r:id="rId38"/>
    <p:sldId id="338" r:id="rId39"/>
    <p:sldId id="339" r:id="rId40"/>
    <p:sldId id="340" r:id="rId41"/>
    <p:sldId id="360" r:id="rId42"/>
    <p:sldId id="341" r:id="rId43"/>
    <p:sldId id="342" r:id="rId44"/>
    <p:sldId id="362" r:id="rId45"/>
    <p:sldId id="359" r:id="rId46"/>
    <p:sldId id="357" r:id="rId47"/>
    <p:sldId id="345" r:id="rId48"/>
    <p:sldId id="346" r:id="rId49"/>
    <p:sldId id="355" r:id="rId50"/>
    <p:sldId id="349" r:id="rId51"/>
    <p:sldId id="351" r:id="rId52"/>
    <p:sldId id="352" r:id="rId53"/>
    <p:sldId id="414" r:id="rId54"/>
    <p:sldId id="415" r:id="rId55"/>
    <p:sldId id="353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DB415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Açık Stil 1 - Vurgu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Açık Stil 3 - Vurgu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Koyu Stil 1 - Vurgu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202B0CA-FC54-4496-8BCA-5EF66A818D29}" styleName="Koyu Stil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Koyu Stil 1 - Vurgu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Orta Stil 4 - Vurgu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Orta Stil 3 - 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28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24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F49304-B94F-4B97-886A-1C43F7DFE921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13AE0376-8CA3-48B3-93D6-71E7EA7A3148}">
      <dgm:prSet/>
      <dgm:spPr/>
      <dgm:t>
        <a:bodyPr/>
        <a:lstStyle/>
        <a:p>
          <a:pPr rtl="0"/>
          <a:r>
            <a:rPr lang="tr-TR" dirty="0"/>
            <a:t>Anormal </a:t>
          </a:r>
          <a:r>
            <a:rPr lang="tr-TR" dirty="0" err="1"/>
            <a:t>uterin</a:t>
          </a:r>
          <a:r>
            <a:rPr lang="tr-TR" dirty="0"/>
            <a:t> kanama (</a:t>
          </a:r>
          <a:r>
            <a:rPr lang="tr-TR" b="1" dirty="0"/>
            <a:t>AUK</a:t>
          </a:r>
          <a:r>
            <a:rPr lang="tr-TR" dirty="0"/>
            <a:t>), üreme çağındaki kadınların %14’ünü etkileyen; fiziksel, duygusal, cinsel ve mali yük oluşturan yaygın bir sağlık problemidir</a:t>
          </a:r>
        </a:p>
      </dgm:t>
    </dgm:pt>
    <dgm:pt modelId="{E79CF1F2-7972-4FDE-81B0-DF1201B13BB8}" type="parTrans" cxnId="{120423AF-AD7F-40E5-8822-F8C837A969D0}">
      <dgm:prSet/>
      <dgm:spPr/>
      <dgm:t>
        <a:bodyPr/>
        <a:lstStyle/>
        <a:p>
          <a:endParaRPr lang="tr-TR"/>
        </a:p>
      </dgm:t>
    </dgm:pt>
    <dgm:pt modelId="{066CA867-1BA2-45FF-9E2A-BEFE7897FF36}" type="sibTrans" cxnId="{120423AF-AD7F-40E5-8822-F8C837A969D0}">
      <dgm:prSet/>
      <dgm:spPr/>
      <dgm:t>
        <a:bodyPr/>
        <a:lstStyle/>
        <a:p>
          <a:endParaRPr lang="tr-TR"/>
        </a:p>
      </dgm:t>
    </dgm:pt>
    <dgm:pt modelId="{E28857F2-1AF4-4776-A6D8-0880A1E1FE08}" type="pres">
      <dgm:prSet presAssocID="{9DF49304-B94F-4B97-886A-1C43F7DFE9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49401FE-C7B0-4114-89D6-2B9989E8F283}" type="pres">
      <dgm:prSet presAssocID="{13AE0376-8CA3-48B3-93D6-71E7EA7A314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9229BAF-69CB-4791-9BA4-A1E5586C82A7}" type="presOf" srcId="{13AE0376-8CA3-48B3-93D6-71E7EA7A3148}" destId="{149401FE-C7B0-4114-89D6-2B9989E8F283}" srcOrd="0" destOrd="0" presId="urn:microsoft.com/office/officeart/2005/8/layout/vList2"/>
    <dgm:cxn modelId="{120423AF-AD7F-40E5-8822-F8C837A969D0}" srcId="{9DF49304-B94F-4B97-886A-1C43F7DFE921}" destId="{13AE0376-8CA3-48B3-93D6-71E7EA7A3148}" srcOrd="0" destOrd="0" parTransId="{E79CF1F2-7972-4FDE-81B0-DF1201B13BB8}" sibTransId="{066CA867-1BA2-45FF-9E2A-BEFE7897FF36}"/>
    <dgm:cxn modelId="{43F2ADE9-A513-4EA7-8299-480848C30DAB}" type="presOf" srcId="{9DF49304-B94F-4B97-886A-1C43F7DFE921}" destId="{E28857F2-1AF4-4776-A6D8-0880A1E1FE08}" srcOrd="0" destOrd="0" presId="urn:microsoft.com/office/officeart/2005/8/layout/vList2"/>
    <dgm:cxn modelId="{709A5B41-E26B-4651-94D5-604DED246B20}" type="presParOf" srcId="{E28857F2-1AF4-4776-A6D8-0880A1E1FE08}" destId="{149401FE-C7B0-4114-89D6-2B9989E8F28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827E051-AFB3-4068-93FE-1F0919E1A7D1}" type="doc">
      <dgm:prSet loTypeId="urn:microsoft.com/office/officeart/2005/8/layout/vList2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tr-TR"/>
        </a:p>
      </dgm:t>
    </dgm:pt>
    <dgm:pt modelId="{07078A3C-68B0-4759-97DC-28663DB0A8FD}">
      <dgm:prSet/>
      <dgm:spPr/>
      <dgm:t>
        <a:bodyPr/>
        <a:lstStyle/>
        <a:p>
          <a:pPr rtl="0"/>
          <a:r>
            <a:rPr lang="tr-TR" dirty="0"/>
            <a:t>AUK konusunda geniş deneyimi olan </a:t>
          </a:r>
          <a:r>
            <a:rPr lang="tr-TR" dirty="0" err="1"/>
            <a:t>klinisyen</a:t>
          </a:r>
          <a:r>
            <a:rPr lang="tr-TR" dirty="0"/>
            <a:t> ve araştırmacılardan oluşan çok uluslu bir grup, çok merkezli araştırmaları kolaylaştıran ve epidemiyoloji, </a:t>
          </a:r>
          <a:r>
            <a:rPr lang="tr-TR" dirty="0" err="1"/>
            <a:t>etyoloji</a:t>
          </a:r>
          <a:r>
            <a:rPr lang="tr-TR" dirty="0"/>
            <a:t> ve akut ve kronik AUK tedavisine göre düzenlenen  bu </a:t>
          </a:r>
          <a:r>
            <a:rPr lang="tr-TR" dirty="0" err="1"/>
            <a:t>klasifikasyon</a:t>
          </a:r>
          <a:r>
            <a:rPr lang="tr-TR" dirty="0"/>
            <a:t> sisteminde </a:t>
          </a:r>
          <a:r>
            <a:rPr lang="tr-TR" dirty="0" err="1"/>
            <a:t>fikirbirliği</a:t>
          </a:r>
          <a:r>
            <a:rPr lang="tr-TR" dirty="0"/>
            <a:t> sağlamışlar</a:t>
          </a:r>
        </a:p>
      </dgm:t>
    </dgm:pt>
    <dgm:pt modelId="{825838EE-29D2-458F-91E5-D604BCB829FB}" type="parTrans" cxnId="{1DB764B3-E3E9-4094-9085-E28613DF336F}">
      <dgm:prSet/>
      <dgm:spPr/>
      <dgm:t>
        <a:bodyPr/>
        <a:lstStyle/>
        <a:p>
          <a:endParaRPr lang="tr-TR"/>
        </a:p>
      </dgm:t>
    </dgm:pt>
    <dgm:pt modelId="{A5DF50E5-D146-45AA-9821-CB208FBEAE53}" type="sibTrans" cxnId="{1DB764B3-E3E9-4094-9085-E28613DF336F}">
      <dgm:prSet/>
      <dgm:spPr/>
      <dgm:t>
        <a:bodyPr/>
        <a:lstStyle/>
        <a:p>
          <a:endParaRPr lang="tr-TR"/>
        </a:p>
      </dgm:t>
    </dgm:pt>
    <dgm:pt modelId="{E091F68E-48F3-4C5C-8D95-FBCAFC81EB23}" type="pres">
      <dgm:prSet presAssocID="{7827E051-AFB3-4068-93FE-1F0919E1A7D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ED461F8-419E-4AEF-81E5-D1B2BF9CC890}" type="pres">
      <dgm:prSet presAssocID="{07078A3C-68B0-4759-97DC-28663DB0A8F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B764B3-E3E9-4094-9085-E28613DF336F}" srcId="{7827E051-AFB3-4068-93FE-1F0919E1A7D1}" destId="{07078A3C-68B0-4759-97DC-28663DB0A8FD}" srcOrd="0" destOrd="0" parTransId="{825838EE-29D2-458F-91E5-D604BCB829FB}" sibTransId="{A5DF50E5-D146-45AA-9821-CB208FBEAE53}"/>
    <dgm:cxn modelId="{7ED89B31-16CF-4BC7-B886-2CE5A59790E4}" type="presOf" srcId="{07078A3C-68B0-4759-97DC-28663DB0A8FD}" destId="{9ED461F8-419E-4AEF-81E5-D1B2BF9CC890}" srcOrd="0" destOrd="0" presId="urn:microsoft.com/office/officeart/2005/8/layout/vList2"/>
    <dgm:cxn modelId="{7A399F80-AB14-45A9-8CB7-9B71602ADB67}" type="presOf" srcId="{7827E051-AFB3-4068-93FE-1F0919E1A7D1}" destId="{E091F68E-48F3-4C5C-8D95-FBCAFC81EB23}" srcOrd="0" destOrd="0" presId="urn:microsoft.com/office/officeart/2005/8/layout/vList2"/>
    <dgm:cxn modelId="{61594511-269C-48BF-AA79-6F2F190A2804}" type="presParOf" srcId="{E091F68E-48F3-4C5C-8D95-FBCAFC81EB23}" destId="{9ED461F8-419E-4AEF-81E5-D1B2BF9CC8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4A7A4F7-514E-4523-A4BF-AD9C3956F522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tr-TR"/>
        </a:p>
      </dgm:t>
    </dgm:pt>
    <dgm:pt modelId="{F876B540-BB1A-46F1-B2D2-E4060D12D007}">
      <dgm:prSet/>
      <dgm:spPr/>
      <dgm:t>
        <a:bodyPr/>
        <a:lstStyle/>
        <a:p>
          <a:r>
            <a:rPr lang="tr-TR" b="0" i="0" baseline="0" dirty="0"/>
            <a:t>Uzatılmış </a:t>
          </a:r>
          <a:r>
            <a:rPr lang="tr-TR" b="0" i="0" baseline="0" dirty="0" err="1"/>
            <a:t>progestin</a:t>
          </a:r>
          <a:r>
            <a:rPr lang="tr-TR" b="0" i="0" baseline="0" dirty="0"/>
            <a:t> kullanımı (5.-26. </a:t>
          </a:r>
          <a:r>
            <a:rPr lang="tr-TR" b="0" i="0" baseline="0" dirty="0" err="1"/>
            <a:t>siklus</a:t>
          </a:r>
          <a:r>
            <a:rPr lang="tr-TR" b="0" i="0" baseline="0" dirty="0"/>
            <a:t> günleri-</a:t>
          </a:r>
          <a:r>
            <a:rPr lang="tr-TR" b="1" i="0" baseline="0" dirty="0"/>
            <a:t>21 gün</a:t>
          </a:r>
          <a:r>
            <a:rPr lang="tr-TR" b="0" i="0" baseline="0" dirty="0"/>
            <a:t>)</a:t>
          </a:r>
          <a:endParaRPr lang="tr-TR" dirty="0"/>
        </a:p>
      </dgm:t>
    </dgm:pt>
    <dgm:pt modelId="{B474964F-1A34-441C-B03F-05CCEEC34AE7}" type="parTrans" cxnId="{F57D07F3-6743-4BA0-BBDC-219B0F4173BC}">
      <dgm:prSet/>
      <dgm:spPr/>
      <dgm:t>
        <a:bodyPr/>
        <a:lstStyle/>
        <a:p>
          <a:endParaRPr lang="tr-TR"/>
        </a:p>
      </dgm:t>
    </dgm:pt>
    <dgm:pt modelId="{DD8E854E-5240-4BC5-8D30-0417DC00B8A2}" type="sibTrans" cxnId="{F57D07F3-6743-4BA0-BBDC-219B0F4173BC}">
      <dgm:prSet/>
      <dgm:spPr/>
      <dgm:t>
        <a:bodyPr/>
        <a:lstStyle/>
        <a:p>
          <a:endParaRPr lang="tr-TR"/>
        </a:p>
      </dgm:t>
    </dgm:pt>
    <dgm:pt modelId="{C5384897-A512-4586-8DB0-817EC310B4C4}">
      <dgm:prSet/>
      <dgm:spPr/>
      <dgm:t>
        <a:bodyPr/>
        <a:lstStyle/>
        <a:p>
          <a:r>
            <a:rPr lang="tr-TR" b="0" i="0" baseline="0" dirty="0"/>
            <a:t>MPA 2.5-10 mg, NETA 2,5-5 mg, </a:t>
          </a:r>
          <a:r>
            <a:rPr lang="tr-TR" b="0" i="0" baseline="0" dirty="0" err="1"/>
            <a:t>mikronize</a:t>
          </a:r>
          <a:r>
            <a:rPr lang="tr-TR" b="0" i="0" baseline="0" dirty="0"/>
            <a:t> </a:t>
          </a:r>
          <a:r>
            <a:rPr lang="tr-TR" b="0" i="0" baseline="0" dirty="0" err="1"/>
            <a:t>progesteron</a:t>
          </a:r>
          <a:r>
            <a:rPr lang="tr-TR" b="0" i="0" baseline="0" dirty="0"/>
            <a:t> 200-400 mg/gün</a:t>
          </a:r>
          <a:endParaRPr lang="tr-TR" dirty="0"/>
        </a:p>
      </dgm:t>
    </dgm:pt>
    <dgm:pt modelId="{81E1809E-729B-4AA9-9FB2-C594E8AB1E91}" type="parTrans" cxnId="{DE49AB8F-FF45-4B74-953E-9C11AB8A7EB2}">
      <dgm:prSet/>
      <dgm:spPr/>
      <dgm:t>
        <a:bodyPr/>
        <a:lstStyle/>
        <a:p>
          <a:endParaRPr lang="tr-TR"/>
        </a:p>
      </dgm:t>
    </dgm:pt>
    <dgm:pt modelId="{3AAE6105-C7F2-4C09-A571-63BAD94B3889}" type="sibTrans" cxnId="{DE49AB8F-FF45-4B74-953E-9C11AB8A7EB2}">
      <dgm:prSet/>
      <dgm:spPr/>
      <dgm:t>
        <a:bodyPr/>
        <a:lstStyle/>
        <a:p>
          <a:endParaRPr lang="tr-TR"/>
        </a:p>
      </dgm:t>
    </dgm:pt>
    <dgm:pt modelId="{4172CD96-F010-4964-A86F-0245B13CC40B}">
      <dgm:prSet/>
      <dgm:spPr/>
      <dgm:t>
        <a:bodyPr/>
        <a:lstStyle/>
        <a:p>
          <a:r>
            <a:rPr lang="tr-TR" b="0" i="0" baseline="0"/>
            <a:t>NETA’nın 3 aylık uzatılmış kullanımının HMB’li kadınların %87’sinde kan kaybını azalttığı gösterilmiş </a:t>
          </a:r>
          <a:endParaRPr lang="tr-TR"/>
        </a:p>
      </dgm:t>
    </dgm:pt>
    <dgm:pt modelId="{00400B19-23C7-423E-9775-BD45C51081BD}" type="parTrans" cxnId="{CABCCE52-46BE-4303-B1C9-BC42857CB763}">
      <dgm:prSet/>
      <dgm:spPr/>
      <dgm:t>
        <a:bodyPr/>
        <a:lstStyle/>
        <a:p>
          <a:endParaRPr lang="tr-TR"/>
        </a:p>
      </dgm:t>
    </dgm:pt>
    <dgm:pt modelId="{25741F53-0C09-4437-ADDC-5C030AB6A528}" type="sibTrans" cxnId="{CABCCE52-46BE-4303-B1C9-BC42857CB763}">
      <dgm:prSet/>
      <dgm:spPr/>
      <dgm:t>
        <a:bodyPr/>
        <a:lstStyle/>
        <a:p>
          <a:endParaRPr lang="tr-TR"/>
        </a:p>
      </dgm:t>
    </dgm:pt>
    <dgm:pt modelId="{14FD33BC-BEE7-48B1-BFFD-CDD386B50667}">
      <dgm:prSet/>
      <dgm:spPr/>
      <dgm:t>
        <a:bodyPr/>
        <a:lstStyle/>
        <a:p>
          <a:r>
            <a:rPr lang="tr-TR" b="0" i="0" baseline="0"/>
            <a:t>Geniş NETA tedavisine memnuniyet zayıf, az sayıda kadın (%22)  devamlı tedaviyi devam edebilmiştir</a:t>
          </a:r>
          <a:endParaRPr lang="tr-TR"/>
        </a:p>
      </dgm:t>
    </dgm:pt>
    <dgm:pt modelId="{0B062438-40E0-464B-B135-15CA81481F7E}" type="parTrans" cxnId="{B4662F90-8F8F-4A3F-BADE-D9770F483C56}">
      <dgm:prSet/>
      <dgm:spPr/>
      <dgm:t>
        <a:bodyPr/>
        <a:lstStyle/>
        <a:p>
          <a:endParaRPr lang="tr-TR"/>
        </a:p>
      </dgm:t>
    </dgm:pt>
    <dgm:pt modelId="{73B5B7B9-7C78-4580-BCAD-ADE90D1742E8}" type="sibTrans" cxnId="{B4662F90-8F8F-4A3F-BADE-D9770F483C56}">
      <dgm:prSet/>
      <dgm:spPr/>
      <dgm:t>
        <a:bodyPr/>
        <a:lstStyle/>
        <a:p>
          <a:endParaRPr lang="tr-TR"/>
        </a:p>
      </dgm:t>
    </dgm:pt>
    <dgm:pt modelId="{74117603-0669-496F-B499-CACC6BEB946A}">
      <dgm:prSet/>
      <dgm:spPr/>
      <dgm:t>
        <a:bodyPr/>
        <a:lstStyle/>
        <a:p>
          <a:r>
            <a:rPr lang="tr-TR" b="0" i="0" baseline="0"/>
            <a:t>Yüksek doz IM ya da SC enjeksiyon (DMPA 150 mg) kadınların %50’sinden fazlasında 1 yıl sonra amenoreye neden olmaktadır</a:t>
          </a:r>
          <a:endParaRPr lang="tr-TR"/>
        </a:p>
      </dgm:t>
    </dgm:pt>
    <dgm:pt modelId="{2C6EDA63-55EE-4FB2-B64C-F699FDC7DC6D}" type="parTrans" cxnId="{61360496-217B-45A7-9428-E312DAD5361E}">
      <dgm:prSet/>
      <dgm:spPr/>
      <dgm:t>
        <a:bodyPr/>
        <a:lstStyle/>
        <a:p>
          <a:endParaRPr lang="tr-TR"/>
        </a:p>
      </dgm:t>
    </dgm:pt>
    <dgm:pt modelId="{127CAF16-4335-45E6-BD1C-66B5F710C634}" type="sibTrans" cxnId="{61360496-217B-45A7-9428-E312DAD5361E}">
      <dgm:prSet/>
      <dgm:spPr/>
      <dgm:t>
        <a:bodyPr/>
        <a:lstStyle/>
        <a:p>
          <a:endParaRPr lang="tr-TR"/>
        </a:p>
      </dgm:t>
    </dgm:pt>
    <dgm:pt modelId="{EF0EA0CD-2A8A-424F-9F9F-190C3C4BA810}">
      <dgm:prSet/>
      <dgm:spPr/>
      <dgm:t>
        <a:bodyPr/>
        <a:lstStyle/>
        <a:p>
          <a:r>
            <a:rPr lang="tr-TR" b="0" i="0" baseline="0" dirty="0"/>
            <a:t>3.900 olguda, 12. ayda  %57,3  anormal kanama görülmüş</a:t>
          </a:r>
          <a:endParaRPr lang="tr-TR" dirty="0"/>
        </a:p>
      </dgm:t>
    </dgm:pt>
    <dgm:pt modelId="{6F26989C-8720-4F83-A9A6-4E6EAE5A04C4}" type="parTrans" cxnId="{D432B669-AF7C-4E07-ACCB-E2D5BB3D652E}">
      <dgm:prSet/>
      <dgm:spPr/>
      <dgm:t>
        <a:bodyPr/>
        <a:lstStyle/>
        <a:p>
          <a:endParaRPr lang="tr-TR"/>
        </a:p>
      </dgm:t>
    </dgm:pt>
    <dgm:pt modelId="{F82175A6-CD99-45EA-BBE0-A9091D20F69E}" type="sibTrans" cxnId="{D432B669-AF7C-4E07-ACCB-E2D5BB3D652E}">
      <dgm:prSet/>
      <dgm:spPr/>
      <dgm:t>
        <a:bodyPr/>
        <a:lstStyle/>
        <a:p>
          <a:endParaRPr lang="tr-TR"/>
        </a:p>
      </dgm:t>
    </dgm:pt>
    <dgm:pt modelId="{C84AEFC0-D63E-4F1C-A772-61B427CFCF84}" type="pres">
      <dgm:prSet presAssocID="{14A7A4F7-514E-4523-A4BF-AD9C3956F5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73B3CB8-FA32-4992-A67E-A9BE19A14447}" type="pres">
      <dgm:prSet presAssocID="{F876B540-BB1A-46F1-B2D2-E4060D12D007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A6F9A14-3C2F-4927-BB77-591AECBD5830}" type="pres">
      <dgm:prSet presAssocID="{DD8E854E-5240-4BC5-8D30-0417DC00B8A2}" presName="spacer" presStyleCnt="0"/>
      <dgm:spPr/>
    </dgm:pt>
    <dgm:pt modelId="{D8345DC0-8F04-46FD-A146-49E2CF4A33E0}" type="pres">
      <dgm:prSet presAssocID="{C5384897-A512-4586-8DB0-817EC310B4C4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25BA25-A2E8-4D86-9D8E-6FDC0422F961}" type="pres">
      <dgm:prSet presAssocID="{3AAE6105-C7F2-4C09-A571-63BAD94B3889}" presName="spacer" presStyleCnt="0"/>
      <dgm:spPr/>
    </dgm:pt>
    <dgm:pt modelId="{26CCA2D4-760A-4CF4-8693-47997288AA99}" type="pres">
      <dgm:prSet presAssocID="{4172CD96-F010-4964-A86F-0245B13CC40B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9794FE-1597-409F-A1EE-DF771BF6A483}" type="pres">
      <dgm:prSet presAssocID="{25741F53-0C09-4437-ADDC-5C030AB6A528}" presName="spacer" presStyleCnt="0"/>
      <dgm:spPr/>
    </dgm:pt>
    <dgm:pt modelId="{983D3759-FC66-4626-A74E-54923AD1CEBA}" type="pres">
      <dgm:prSet presAssocID="{14FD33BC-BEE7-48B1-BFFD-CDD386B5066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6EC735-4B79-4018-9A03-D8883DD3D700}" type="pres">
      <dgm:prSet presAssocID="{73B5B7B9-7C78-4580-BCAD-ADE90D1742E8}" presName="spacer" presStyleCnt="0"/>
      <dgm:spPr/>
    </dgm:pt>
    <dgm:pt modelId="{71C4285E-CE6D-4046-B2E0-31FB765A8B64}" type="pres">
      <dgm:prSet presAssocID="{74117603-0669-496F-B499-CACC6BEB946A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42067FB-1256-4880-84E9-23EC326AFCDD}" type="pres">
      <dgm:prSet presAssocID="{127CAF16-4335-45E6-BD1C-66B5F710C634}" presName="spacer" presStyleCnt="0"/>
      <dgm:spPr/>
    </dgm:pt>
    <dgm:pt modelId="{F5B85941-7A41-4DCE-94B5-AC3D96D6D514}" type="pres">
      <dgm:prSet presAssocID="{EF0EA0CD-2A8A-424F-9F9F-190C3C4BA81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D886E24-E89E-43DF-8C63-CF27F5553ADA}" type="presOf" srcId="{14A7A4F7-514E-4523-A4BF-AD9C3956F522}" destId="{C84AEFC0-D63E-4F1C-A772-61B427CFCF84}" srcOrd="0" destOrd="0" presId="urn:microsoft.com/office/officeart/2005/8/layout/vList2"/>
    <dgm:cxn modelId="{68781288-EBB9-4EE2-8EA0-703B6A2BE52E}" type="presOf" srcId="{4172CD96-F010-4964-A86F-0245B13CC40B}" destId="{26CCA2D4-760A-4CF4-8693-47997288AA99}" srcOrd="0" destOrd="0" presId="urn:microsoft.com/office/officeart/2005/8/layout/vList2"/>
    <dgm:cxn modelId="{B4662F90-8F8F-4A3F-BADE-D9770F483C56}" srcId="{14A7A4F7-514E-4523-A4BF-AD9C3956F522}" destId="{14FD33BC-BEE7-48B1-BFFD-CDD386B50667}" srcOrd="3" destOrd="0" parTransId="{0B062438-40E0-464B-B135-15CA81481F7E}" sibTransId="{73B5B7B9-7C78-4580-BCAD-ADE90D1742E8}"/>
    <dgm:cxn modelId="{D432B669-AF7C-4E07-ACCB-E2D5BB3D652E}" srcId="{14A7A4F7-514E-4523-A4BF-AD9C3956F522}" destId="{EF0EA0CD-2A8A-424F-9F9F-190C3C4BA810}" srcOrd="5" destOrd="0" parTransId="{6F26989C-8720-4F83-A9A6-4E6EAE5A04C4}" sibTransId="{F82175A6-CD99-45EA-BBE0-A9091D20F69E}"/>
    <dgm:cxn modelId="{CABCCE52-46BE-4303-B1C9-BC42857CB763}" srcId="{14A7A4F7-514E-4523-A4BF-AD9C3956F522}" destId="{4172CD96-F010-4964-A86F-0245B13CC40B}" srcOrd="2" destOrd="0" parTransId="{00400B19-23C7-423E-9775-BD45C51081BD}" sibTransId="{25741F53-0C09-4437-ADDC-5C030AB6A528}"/>
    <dgm:cxn modelId="{61360496-217B-45A7-9428-E312DAD5361E}" srcId="{14A7A4F7-514E-4523-A4BF-AD9C3956F522}" destId="{74117603-0669-496F-B499-CACC6BEB946A}" srcOrd="4" destOrd="0" parTransId="{2C6EDA63-55EE-4FB2-B64C-F699FDC7DC6D}" sibTransId="{127CAF16-4335-45E6-BD1C-66B5F710C634}"/>
    <dgm:cxn modelId="{1F60FF02-8806-43CC-B932-BB340DB4DE09}" type="presOf" srcId="{F876B540-BB1A-46F1-B2D2-E4060D12D007}" destId="{B73B3CB8-FA32-4992-A67E-A9BE19A14447}" srcOrd="0" destOrd="0" presId="urn:microsoft.com/office/officeart/2005/8/layout/vList2"/>
    <dgm:cxn modelId="{F57D07F3-6743-4BA0-BBDC-219B0F4173BC}" srcId="{14A7A4F7-514E-4523-A4BF-AD9C3956F522}" destId="{F876B540-BB1A-46F1-B2D2-E4060D12D007}" srcOrd="0" destOrd="0" parTransId="{B474964F-1A34-441C-B03F-05CCEEC34AE7}" sibTransId="{DD8E854E-5240-4BC5-8D30-0417DC00B8A2}"/>
    <dgm:cxn modelId="{82300FFB-D083-4BA7-9AD9-1107E5175002}" type="presOf" srcId="{14FD33BC-BEE7-48B1-BFFD-CDD386B50667}" destId="{983D3759-FC66-4626-A74E-54923AD1CEBA}" srcOrd="0" destOrd="0" presId="urn:microsoft.com/office/officeart/2005/8/layout/vList2"/>
    <dgm:cxn modelId="{1F17BF7E-3EEF-43B5-BFD9-49CDE73CB4E9}" type="presOf" srcId="{EF0EA0CD-2A8A-424F-9F9F-190C3C4BA810}" destId="{F5B85941-7A41-4DCE-94B5-AC3D96D6D514}" srcOrd="0" destOrd="0" presId="urn:microsoft.com/office/officeart/2005/8/layout/vList2"/>
    <dgm:cxn modelId="{6F79C863-EDB6-4331-8EF9-53D63A4554E5}" type="presOf" srcId="{74117603-0669-496F-B499-CACC6BEB946A}" destId="{71C4285E-CE6D-4046-B2E0-31FB765A8B64}" srcOrd="0" destOrd="0" presId="urn:microsoft.com/office/officeart/2005/8/layout/vList2"/>
    <dgm:cxn modelId="{847E7021-D33F-47D8-9665-835D61BC3066}" type="presOf" srcId="{C5384897-A512-4586-8DB0-817EC310B4C4}" destId="{D8345DC0-8F04-46FD-A146-49E2CF4A33E0}" srcOrd="0" destOrd="0" presId="urn:microsoft.com/office/officeart/2005/8/layout/vList2"/>
    <dgm:cxn modelId="{DE49AB8F-FF45-4B74-953E-9C11AB8A7EB2}" srcId="{14A7A4F7-514E-4523-A4BF-AD9C3956F522}" destId="{C5384897-A512-4586-8DB0-817EC310B4C4}" srcOrd="1" destOrd="0" parTransId="{81E1809E-729B-4AA9-9FB2-C594E8AB1E91}" sibTransId="{3AAE6105-C7F2-4C09-A571-63BAD94B3889}"/>
    <dgm:cxn modelId="{73CA3166-0B65-4F09-9D7C-56750A6CDECB}" type="presParOf" srcId="{C84AEFC0-D63E-4F1C-A772-61B427CFCF84}" destId="{B73B3CB8-FA32-4992-A67E-A9BE19A14447}" srcOrd="0" destOrd="0" presId="urn:microsoft.com/office/officeart/2005/8/layout/vList2"/>
    <dgm:cxn modelId="{F3D52057-5DFA-4AF1-9986-8E1B4D95C74A}" type="presParOf" srcId="{C84AEFC0-D63E-4F1C-A772-61B427CFCF84}" destId="{6A6F9A14-3C2F-4927-BB77-591AECBD5830}" srcOrd="1" destOrd="0" presId="urn:microsoft.com/office/officeart/2005/8/layout/vList2"/>
    <dgm:cxn modelId="{3A07546F-106B-456A-AAC7-3A1287DD0B33}" type="presParOf" srcId="{C84AEFC0-D63E-4F1C-A772-61B427CFCF84}" destId="{D8345DC0-8F04-46FD-A146-49E2CF4A33E0}" srcOrd="2" destOrd="0" presId="urn:microsoft.com/office/officeart/2005/8/layout/vList2"/>
    <dgm:cxn modelId="{76A665B7-373C-4409-A18A-82CEFCDC5923}" type="presParOf" srcId="{C84AEFC0-D63E-4F1C-A772-61B427CFCF84}" destId="{B525BA25-A2E8-4D86-9D8E-6FDC0422F961}" srcOrd="3" destOrd="0" presId="urn:microsoft.com/office/officeart/2005/8/layout/vList2"/>
    <dgm:cxn modelId="{0B0D84AF-D201-4C88-B436-AC48D6995EAB}" type="presParOf" srcId="{C84AEFC0-D63E-4F1C-A772-61B427CFCF84}" destId="{26CCA2D4-760A-4CF4-8693-47997288AA99}" srcOrd="4" destOrd="0" presId="urn:microsoft.com/office/officeart/2005/8/layout/vList2"/>
    <dgm:cxn modelId="{ADBB0F43-65AF-4F18-824D-41581B9548BF}" type="presParOf" srcId="{C84AEFC0-D63E-4F1C-A772-61B427CFCF84}" destId="{D29794FE-1597-409F-A1EE-DF771BF6A483}" srcOrd="5" destOrd="0" presId="urn:microsoft.com/office/officeart/2005/8/layout/vList2"/>
    <dgm:cxn modelId="{BE89C194-01FE-4B85-B822-BDB61E337716}" type="presParOf" srcId="{C84AEFC0-D63E-4F1C-A772-61B427CFCF84}" destId="{983D3759-FC66-4626-A74E-54923AD1CEBA}" srcOrd="6" destOrd="0" presId="urn:microsoft.com/office/officeart/2005/8/layout/vList2"/>
    <dgm:cxn modelId="{BC75A0E0-ABE9-41D5-A215-E20E82AD3099}" type="presParOf" srcId="{C84AEFC0-D63E-4F1C-A772-61B427CFCF84}" destId="{036EC735-4B79-4018-9A03-D8883DD3D700}" srcOrd="7" destOrd="0" presId="urn:microsoft.com/office/officeart/2005/8/layout/vList2"/>
    <dgm:cxn modelId="{495DE2CD-95CC-4500-958E-11384EC7605F}" type="presParOf" srcId="{C84AEFC0-D63E-4F1C-A772-61B427CFCF84}" destId="{71C4285E-CE6D-4046-B2E0-31FB765A8B64}" srcOrd="8" destOrd="0" presId="urn:microsoft.com/office/officeart/2005/8/layout/vList2"/>
    <dgm:cxn modelId="{1659CB14-9552-49FF-91A8-CFDC21A4E8AF}" type="presParOf" srcId="{C84AEFC0-D63E-4F1C-A772-61B427CFCF84}" destId="{142067FB-1256-4880-84E9-23EC326AFCDD}" srcOrd="9" destOrd="0" presId="urn:microsoft.com/office/officeart/2005/8/layout/vList2"/>
    <dgm:cxn modelId="{33AC50E9-9B48-4D76-A2A6-1B58DDC25117}" type="presParOf" srcId="{C84AEFC0-D63E-4F1C-A772-61B427CFCF84}" destId="{F5B85941-7A41-4DCE-94B5-AC3D96D6D514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06FEB2D-8E99-4DB4-BA92-EF8417AE23FB}" type="doc">
      <dgm:prSet loTypeId="urn:microsoft.com/office/officeart/2005/8/layout/vList2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tr-TR"/>
        </a:p>
      </dgm:t>
    </dgm:pt>
    <dgm:pt modelId="{21EDEE23-7490-44D0-9E2F-C275719B35EB}">
      <dgm:prSet/>
      <dgm:spPr/>
      <dgm:t>
        <a:bodyPr/>
        <a:lstStyle/>
        <a:p>
          <a:pPr rtl="0"/>
          <a:r>
            <a:rPr lang="tr-TR" b="0" i="0" baseline="0" dirty="0" err="1"/>
            <a:t>Kontrasepsiyon</a:t>
          </a:r>
          <a:r>
            <a:rPr lang="tr-TR" b="0" i="0" baseline="0" dirty="0"/>
            <a:t> gereken </a:t>
          </a:r>
          <a:r>
            <a:rPr lang="tr-TR" b="0" i="0" baseline="0" dirty="0" err="1"/>
            <a:t>HMB’li</a:t>
          </a:r>
          <a:r>
            <a:rPr lang="tr-TR" b="0" i="0" baseline="0" dirty="0"/>
            <a:t> kadınların tedavisinde Ekim 2009’da FDA onayı almıştır</a:t>
          </a:r>
          <a:endParaRPr lang="tr-TR" dirty="0"/>
        </a:p>
      </dgm:t>
    </dgm:pt>
    <dgm:pt modelId="{808DB373-0222-4262-BCDB-A4070CB76B5F}" type="parTrans" cxnId="{1F2E2265-B56B-4AB1-A1DC-3321095A32E7}">
      <dgm:prSet/>
      <dgm:spPr/>
      <dgm:t>
        <a:bodyPr/>
        <a:lstStyle/>
        <a:p>
          <a:endParaRPr lang="tr-TR"/>
        </a:p>
      </dgm:t>
    </dgm:pt>
    <dgm:pt modelId="{B7BFE3DA-E8AA-450D-9B79-8E82E1ABBA95}" type="sibTrans" cxnId="{1F2E2265-B56B-4AB1-A1DC-3321095A32E7}">
      <dgm:prSet/>
      <dgm:spPr/>
      <dgm:t>
        <a:bodyPr/>
        <a:lstStyle/>
        <a:p>
          <a:endParaRPr lang="tr-TR"/>
        </a:p>
      </dgm:t>
    </dgm:pt>
    <dgm:pt modelId="{F8226F61-A795-4716-BF85-3F99870BFC28}">
      <dgm:prSet/>
      <dgm:spPr/>
      <dgm:t>
        <a:bodyPr/>
        <a:lstStyle/>
        <a:p>
          <a:pPr rtl="0"/>
          <a:r>
            <a:rPr lang="tr-TR" b="0" i="0" baseline="0"/>
            <a:t>Kontrasepsiyon ve AUK tedavisinde 5 yıl etkilidir </a:t>
          </a:r>
          <a:endParaRPr lang="tr-TR"/>
        </a:p>
      </dgm:t>
    </dgm:pt>
    <dgm:pt modelId="{7FE80AAC-0B89-42E8-859B-57A26FD0CB87}" type="parTrans" cxnId="{08AF1582-D0AE-4F3D-AC67-6A4BD780DB86}">
      <dgm:prSet/>
      <dgm:spPr/>
      <dgm:t>
        <a:bodyPr/>
        <a:lstStyle/>
        <a:p>
          <a:endParaRPr lang="tr-TR"/>
        </a:p>
      </dgm:t>
    </dgm:pt>
    <dgm:pt modelId="{8B922FFE-7696-4783-B453-851DF289F9C1}" type="sibTrans" cxnId="{08AF1582-D0AE-4F3D-AC67-6A4BD780DB86}">
      <dgm:prSet/>
      <dgm:spPr/>
      <dgm:t>
        <a:bodyPr/>
        <a:lstStyle/>
        <a:p>
          <a:endParaRPr lang="tr-TR"/>
        </a:p>
      </dgm:t>
    </dgm:pt>
    <dgm:pt modelId="{455EC6AD-1F96-438F-B6A8-E5A9B7EFF6AF}">
      <dgm:prSet/>
      <dgm:spPr/>
      <dgm:t>
        <a:bodyPr/>
        <a:lstStyle/>
        <a:p>
          <a:pPr rtl="0"/>
          <a:r>
            <a:rPr lang="tr-TR" b="0" i="0" baseline="0" dirty="0" err="1"/>
            <a:t>Menstrüel</a:t>
          </a:r>
          <a:r>
            <a:rPr lang="tr-TR" b="0" i="0" baseline="0" dirty="0"/>
            <a:t> kan kaybı tedaviden 3 ay sonra %86 ve 12. ayda %97  azalmaktadır</a:t>
          </a:r>
          <a:endParaRPr lang="tr-TR" dirty="0"/>
        </a:p>
      </dgm:t>
    </dgm:pt>
    <dgm:pt modelId="{DF1E2615-D8EE-49AD-9F91-D548EFD42F1A}" type="parTrans" cxnId="{C1395BA9-B0B4-4B14-B2F8-6BFA9CB86594}">
      <dgm:prSet/>
      <dgm:spPr/>
      <dgm:t>
        <a:bodyPr/>
        <a:lstStyle/>
        <a:p>
          <a:endParaRPr lang="tr-TR"/>
        </a:p>
      </dgm:t>
    </dgm:pt>
    <dgm:pt modelId="{98808236-00A8-4B3F-B280-CD03EFAEBA1C}" type="sibTrans" cxnId="{C1395BA9-B0B4-4B14-B2F8-6BFA9CB86594}">
      <dgm:prSet/>
      <dgm:spPr/>
      <dgm:t>
        <a:bodyPr/>
        <a:lstStyle/>
        <a:p>
          <a:endParaRPr lang="tr-TR"/>
        </a:p>
      </dgm:t>
    </dgm:pt>
    <dgm:pt modelId="{6D9EA783-A537-40EC-979C-8410E5CD601C}" type="pres">
      <dgm:prSet presAssocID="{106FEB2D-8E99-4DB4-BA92-EF8417AE23F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288C124-D4CA-4A01-9A3C-CEF8759EE88A}" type="pres">
      <dgm:prSet presAssocID="{21EDEE23-7490-44D0-9E2F-C275719B35E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A09048B-DE36-4A09-B20B-2CF93DD07E7C}" type="pres">
      <dgm:prSet presAssocID="{B7BFE3DA-E8AA-450D-9B79-8E82E1ABBA95}" presName="spacer" presStyleCnt="0"/>
      <dgm:spPr/>
    </dgm:pt>
    <dgm:pt modelId="{BE880743-9A8A-4F81-ABB0-695E0A1464AD}" type="pres">
      <dgm:prSet presAssocID="{F8226F61-A795-4716-BF85-3F99870BFC2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5BE81D0-C648-4C73-AB18-D4595DFE4273}" type="pres">
      <dgm:prSet presAssocID="{8B922FFE-7696-4783-B453-851DF289F9C1}" presName="spacer" presStyleCnt="0"/>
      <dgm:spPr/>
    </dgm:pt>
    <dgm:pt modelId="{0790F4FE-0422-428E-9DEF-CE0DD35471FC}" type="pres">
      <dgm:prSet presAssocID="{455EC6AD-1F96-438F-B6A8-E5A9B7EFF6A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75647B1-3868-4D66-BBE8-19FBC92690D9}" type="presOf" srcId="{21EDEE23-7490-44D0-9E2F-C275719B35EB}" destId="{5288C124-D4CA-4A01-9A3C-CEF8759EE88A}" srcOrd="0" destOrd="0" presId="urn:microsoft.com/office/officeart/2005/8/layout/vList2"/>
    <dgm:cxn modelId="{863838CF-6C94-4FD9-BE70-6C4C01509033}" type="presOf" srcId="{106FEB2D-8E99-4DB4-BA92-EF8417AE23FB}" destId="{6D9EA783-A537-40EC-979C-8410E5CD601C}" srcOrd="0" destOrd="0" presId="urn:microsoft.com/office/officeart/2005/8/layout/vList2"/>
    <dgm:cxn modelId="{08AF1582-D0AE-4F3D-AC67-6A4BD780DB86}" srcId="{106FEB2D-8E99-4DB4-BA92-EF8417AE23FB}" destId="{F8226F61-A795-4716-BF85-3F99870BFC28}" srcOrd="1" destOrd="0" parTransId="{7FE80AAC-0B89-42E8-859B-57A26FD0CB87}" sibTransId="{8B922FFE-7696-4783-B453-851DF289F9C1}"/>
    <dgm:cxn modelId="{C1395BA9-B0B4-4B14-B2F8-6BFA9CB86594}" srcId="{106FEB2D-8E99-4DB4-BA92-EF8417AE23FB}" destId="{455EC6AD-1F96-438F-B6A8-E5A9B7EFF6AF}" srcOrd="2" destOrd="0" parTransId="{DF1E2615-D8EE-49AD-9F91-D548EFD42F1A}" sibTransId="{98808236-00A8-4B3F-B280-CD03EFAEBA1C}"/>
    <dgm:cxn modelId="{85E95A9C-5379-46EA-8655-88D089015753}" type="presOf" srcId="{455EC6AD-1F96-438F-B6A8-E5A9B7EFF6AF}" destId="{0790F4FE-0422-428E-9DEF-CE0DD35471FC}" srcOrd="0" destOrd="0" presId="urn:microsoft.com/office/officeart/2005/8/layout/vList2"/>
    <dgm:cxn modelId="{1CAE9949-5E86-410B-9121-ADDEAFBFE836}" type="presOf" srcId="{F8226F61-A795-4716-BF85-3F99870BFC28}" destId="{BE880743-9A8A-4F81-ABB0-695E0A1464AD}" srcOrd="0" destOrd="0" presId="urn:microsoft.com/office/officeart/2005/8/layout/vList2"/>
    <dgm:cxn modelId="{1F2E2265-B56B-4AB1-A1DC-3321095A32E7}" srcId="{106FEB2D-8E99-4DB4-BA92-EF8417AE23FB}" destId="{21EDEE23-7490-44D0-9E2F-C275719B35EB}" srcOrd="0" destOrd="0" parTransId="{808DB373-0222-4262-BCDB-A4070CB76B5F}" sibTransId="{B7BFE3DA-E8AA-450D-9B79-8E82E1ABBA95}"/>
    <dgm:cxn modelId="{C4B97B96-E510-4FA8-8724-E5F89BD55CC6}" type="presParOf" srcId="{6D9EA783-A537-40EC-979C-8410E5CD601C}" destId="{5288C124-D4CA-4A01-9A3C-CEF8759EE88A}" srcOrd="0" destOrd="0" presId="urn:microsoft.com/office/officeart/2005/8/layout/vList2"/>
    <dgm:cxn modelId="{B83670DD-0721-4E7E-A9D0-FC85FF53389B}" type="presParOf" srcId="{6D9EA783-A537-40EC-979C-8410E5CD601C}" destId="{6A09048B-DE36-4A09-B20B-2CF93DD07E7C}" srcOrd="1" destOrd="0" presId="urn:microsoft.com/office/officeart/2005/8/layout/vList2"/>
    <dgm:cxn modelId="{6976C4C5-D0B0-4D19-A795-3E47027E44B5}" type="presParOf" srcId="{6D9EA783-A537-40EC-979C-8410E5CD601C}" destId="{BE880743-9A8A-4F81-ABB0-695E0A1464AD}" srcOrd="2" destOrd="0" presId="urn:microsoft.com/office/officeart/2005/8/layout/vList2"/>
    <dgm:cxn modelId="{3E6393AE-96F7-4A42-B5C5-9EC6D7BD6E9A}" type="presParOf" srcId="{6D9EA783-A537-40EC-979C-8410E5CD601C}" destId="{F5BE81D0-C648-4C73-AB18-D4595DFE4273}" srcOrd="3" destOrd="0" presId="urn:microsoft.com/office/officeart/2005/8/layout/vList2"/>
    <dgm:cxn modelId="{85AAB8D7-417D-4AF1-8D3E-E7A59967CD7B}" type="presParOf" srcId="{6D9EA783-A537-40EC-979C-8410E5CD601C}" destId="{0790F4FE-0422-428E-9DEF-CE0DD35471F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1FA84C9-4B04-4F4E-8E78-723C92F6AB6B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98079AC-B5B9-42BD-80F3-BE5E75F0C894}">
      <dgm:prSet/>
      <dgm:spPr/>
      <dgm:t>
        <a:bodyPr/>
        <a:lstStyle/>
        <a:p>
          <a:pPr rtl="0"/>
          <a:r>
            <a:rPr lang="tr-TR" b="0" i="0" baseline="0" dirty="0" err="1"/>
            <a:t>Mirena</a:t>
          </a:r>
          <a:r>
            <a:rPr lang="tr-TR" b="0" i="0" baseline="0" dirty="0"/>
            <a:t>®; </a:t>
          </a:r>
          <a:r>
            <a:rPr lang="tr-TR" b="0" i="0" baseline="0" dirty="0" err="1"/>
            <a:t>luteal</a:t>
          </a:r>
          <a:r>
            <a:rPr lang="tr-TR" b="0" i="0" baseline="0" dirty="0"/>
            <a:t> faz oral MPA, </a:t>
          </a:r>
          <a:r>
            <a:rPr lang="tr-TR" b="0" i="0" baseline="0" dirty="0" err="1"/>
            <a:t>norethindrone</a:t>
          </a:r>
          <a:r>
            <a:rPr lang="tr-TR" b="0" i="0" baseline="0" dirty="0"/>
            <a:t> 21 gün, oral </a:t>
          </a:r>
          <a:r>
            <a:rPr lang="tr-TR" b="0" i="0" baseline="0" dirty="0" err="1"/>
            <a:t>progestin</a:t>
          </a:r>
          <a:r>
            <a:rPr lang="tr-TR" b="0" i="0" baseline="0" dirty="0"/>
            <a:t> (</a:t>
          </a:r>
          <a:r>
            <a:rPr lang="tr-TR" b="0" i="0" baseline="0" dirty="0" err="1"/>
            <a:t>norethisterone</a:t>
          </a:r>
          <a:r>
            <a:rPr lang="tr-TR" b="0" i="0" baseline="0" dirty="0"/>
            <a:t> genişletilmiş kullanımı), DMPA, KOK ve </a:t>
          </a:r>
          <a:r>
            <a:rPr lang="tr-TR" b="0" i="0" baseline="0" dirty="0" err="1"/>
            <a:t>mefenamik</a:t>
          </a:r>
          <a:r>
            <a:rPr lang="tr-TR" b="0" i="0" baseline="0" dirty="0"/>
            <a:t> asit kullanımlarından daha üstündür</a:t>
          </a:r>
          <a:endParaRPr lang="tr-TR" dirty="0"/>
        </a:p>
      </dgm:t>
    </dgm:pt>
    <dgm:pt modelId="{703562A0-E18D-4F36-BF5C-15923347EB4F}" type="parTrans" cxnId="{5F2540BF-7FDB-42AC-9C53-CC54D0F52FBF}">
      <dgm:prSet/>
      <dgm:spPr/>
      <dgm:t>
        <a:bodyPr/>
        <a:lstStyle/>
        <a:p>
          <a:endParaRPr lang="tr-TR"/>
        </a:p>
      </dgm:t>
    </dgm:pt>
    <dgm:pt modelId="{4D27DE78-3975-4B44-9AD0-845FF804D8CD}" type="sibTrans" cxnId="{5F2540BF-7FDB-42AC-9C53-CC54D0F52FBF}">
      <dgm:prSet/>
      <dgm:spPr/>
      <dgm:t>
        <a:bodyPr/>
        <a:lstStyle/>
        <a:p>
          <a:endParaRPr lang="tr-TR"/>
        </a:p>
      </dgm:t>
    </dgm:pt>
    <dgm:pt modelId="{7B39D97F-7588-4BCF-9289-BD28C9A1CDE5}">
      <dgm:prSet/>
      <dgm:spPr/>
      <dgm:t>
        <a:bodyPr/>
        <a:lstStyle/>
        <a:p>
          <a:pPr rtl="0"/>
          <a:r>
            <a:rPr lang="tr-TR" b="0" i="0" baseline="0" dirty="0"/>
            <a:t>Hemoglobin ve serum </a:t>
          </a:r>
          <a:r>
            <a:rPr lang="tr-TR" b="0" i="0" baseline="0" dirty="0" err="1"/>
            <a:t>ferritin</a:t>
          </a:r>
          <a:r>
            <a:rPr lang="tr-TR" b="0" i="0" baseline="0" dirty="0"/>
            <a:t> seviyesi </a:t>
          </a:r>
          <a:r>
            <a:rPr lang="tr-TR" b="0" i="0" baseline="0" dirty="0" err="1"/>
            <a:t>Mirena</a:t>
          </a:r>
          <a:r>
            <a:rPr lang="tr-TR" b="0" i="0" baseline="0" dirty="0"/>
            <a:t>® takılmasından sonra belirgin olarak  düzelir</a:t>
          </a:r>
          <a:endParaRPr lang="tr-TR" dirty="0"/>
        </a:p>
      </dgm:t>
    </dgm:pt>
    <dgm:pt modelId="{05D720F0-4630-4120-888E-F028B23D3787}" type="parTrans" cxnId="{A6744CEC-867D-436A-AD82-002EE0B9CA17}">
      <dgm:prSet/>
      <dgm:spPr/>
      <dgm:t>
        <a:bodyPr/>
        <a:lstStyle/>
        <a:p>
          <a:endParaRPr lang="tr-TR"/>
        </a:p>
      </dgm:t>
    </dgm:pt>
    <dgm:pt modelId="{28B67DE9-6855-418B-A478-03636F2905C4}" type="sibTrans" cxnId="{A6744CEC-867D-436A-AD82-002EE0B9CA17}">
      <dgm:prSet/>
      <dgm:spPr/>
      <dgm:t>
        <a:bodyPr/>
        <a:lstStyle/>
        <a:p>
          <a:endParaRPr lang="tr-TR"/>
        </a:p>
      </dgm:t>
    </dgm:pt>
    <dgm:pt modelId="{6F66F431-A4F3-4366-83BF-AC80A25AD0C5}" type="pres">
      <dgm:prSet presAssocID="{F1FA84C9-4B04-4F4E-8E78-723C92F6AB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4FAFF19-16B7-4957-8C8F-127465BBC45F}" type="pres">
      <dgm:prSet presAssocID="{C98079AC-B5B9-42BD-80F3-BE5E75F0C89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EEB034A-6CDD-4145-8B74-5015A30F4CEA}" type="pres">
      <dgm:prSet presAssocID="{4D27DE78-3975-4B44-9AD0-845FF804D8CD}" presName="spacer" presStyleCnt="0"/>
      <dgm:spPr/>
    </dgm:pt>
    <dgm:pt modelId="{1F944C06-C7B1-43C8-A187-9880A2EB352F}" type="pres">
      <dgm:prSet presAssocID="{7B39D97F-7588-4BCF-9289-BD28C9A1CDE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F2540BF-7FDB-42AC-9C53-CC54D0F52FBF}" srcId="{F1FA84C9-4B04-4F4E-8E78-723C92F6AB6B}" destId="{C98079AC-B5B9-42BD-80F3-BE5E75F0C894}" srcOrd="0" destOrd="0" parTransId="{703562A0-E18D-4F36-BF5C-15923347EB4F}" sibTransId="{4D27DE78-3975-4B44-9AD0-845FF804D8CD}"/>
    <dgm:cxn modelId="{A6744CEC-867D-436A-AD82-002EE0B9CA17}" srcId="{F1FA84C9-4B04-4F4E-8E78-723C92F6AB6B}" destId="{7B39D97F-7588-4BCF-9289-BD28C9A1CDE5}" srcOrd="1" destOrd="0" parTransId="{05D720F0-4630-4120-888E-F028B23D3787}" sibTransId="{28B67DE9-6855-418B-A478-03636F2905C4}"/>
    <dgm:cxn modelId="{3A781210-2D0E-499D-8532-D1288E08E60B}" type="presOf" srcId="{F1FA84C9-4B04-4F4E-8E78-723C92F6AB6B}" destId="{6F66F431-A4F3-4366-83BF-AC80A25AD0C5}" srcOrd="0" destOrd="0" presId="urn:microsoft.com/office/officeart/2005/8/layout/vList2"/>
    <dgm:cxn modelId="{5E6F0015-A70A-47E5-9DC1-A1D9B57F8D14}" type="presOf" srcId="{7B39D97F-7588-4BCF-9289-BD28C9A1CDE5}" destId="{1F944C06-C7B1-43C8-A187-9880A2EB352F}" srcOrd="0" destOrd="0" presId="urn:microsoft.com/office/officeart/2005/8/layout/vList2"/>
    <dgm:cxn modelId="{3FB072E8-5EBD-4C17-915E-311958C5453F}" type="presOf" srcId="{C98079AC-B5B9-42BD-80F3-BE5E75F0C894}" destId="{94FAFF19-16B7-4957-8C8F-127465BBC45F}" srcOrd="0" destOrd="0" presId="urn:microsoft.com/office/officeart/2005/8/layout/vList2"/>
    <dgm:cxn modelId="{ABE8B9A6-84FB-4987-8542-26D2FD227CFB}" type="presParOf" srcId="{6F66F431-A4F3-4366-83BF-AC80A25AD0C5}" destId="{94FAFF19-16B7-4957-8C8F-127465BBC45F}" srcOrd="0" destOrd="0" presId="urn:microsoft.com/office/officeart/2005/8/layout/vList2"/>
    <dgm:cxn modelId="{228152E4-CACB-42B1-9C44-DB2217096CAA}" type="presParOf" srcId="{6F66F431-A4F3-4366-83BF-AC80A25AD0C5}" destId="{FEEB034A-6CDD-4145-8B74-5015A30F4CEA}" srcOrd="1" destOrd="0" presId="urn:microsoft.com/office/officeart/2005/8/layout/vList2"/>
    <dgm:cxn modelId="{89043BBF-B743-4649-A113-86BBA2F68559}" type="presParOf" srcId="{6F66F431-A4F3-4366-83BF-AC80A25AD0C5}" destId="{1F944C06-C7B1-43C8-A187-9880A2EB352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8E225E9-1F1A-4A9B-A07F-325C51359A02}" type="doc">
      <dgm:prSet loTypeId="urn:microsoft.com/office/officeart/2005/8/layout/process4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tr-TR"/>
        </a:p>
      </dgm:t>
    </dgm:pt>
    <dgm:pt modelId="{BBAB715F-1836-4B84-9062-09EB66141DD9}">
      <dgm:prSet/>
      <dgm:spPr/>
      <dgm:t>
        <a:bodyPr/>
        <a:lstStyle/>
        <a:p>
          <a:pPr rtl="0"/>
          <a:r>
            <a:rPr lang="tr-TR" b="0" i="0" baseline="0" dirty="0"/>
            <a:t>Kombine oral </a:t>
          </a:r>
          <a:r>
            <a:rPr lang="tr-TR" b="0" i="0" baseline="0" dirty="0" err="1"/>
            <a:t>kontraseptiflerin</a:t>
          </a:r>
          <a:r>
            <a:rPr lang="tr-TR" b="0" i="0" baseline="0" dirty="0"/>
            <a:t> (KOK)  sağlıklı kadında 6 ay boyunca kullanımı  </a:t>
          </a:r>
          <a:r>
            <a:rPr lang="tr-TR" b="0" i="0" baseline="0" dirty="0" err="1"/>
            <a:t>uterin</a:t>
          </a:r>
          <a:r>
            <a:rPr lang="tr-TR" b="0" i="0" baseline="0" dirty="0"/>
            <a:t> kanamayı %40 azaltır</a:t>
          </a:r>
          <a:endParaRPr lang="tr-TR" dirty="0"/>
        </a:p>
      </dgm:t>
    </dgm:pt>
    <dgm:pt modelId="{B9C0F693-873A-4FAE-857E-187E458F7730}" type="parTrans" cxnId="{F71C94B6-634A-461A-A9F5-8BEF9A165627}">
      <dgm:prSet/>
      <dgm:spPr/>
      <dgm:t>
        <a:bodyPr/>
        <a:lstStyle/>
        <a:p>
          <a:endParaRPr lang="tr-TR"/>
        </a:p>
      </dgm:t>
    </dgm:pt>
    <dgm:pt modelId="{685D09DE-F96E-4854-870A-AF5A69A832DC}" type="sibTrans" cxnId="{F71C94B6-634A-461A-A9F5-8BEF9A165627}">
      <dgm:prSet/>
      <dgm:spPr/>
      <dgm:t>
        <a:bodyPr/>
        <a:lstStyle/>
        <a:p>
          <a:endParaRPr lang="tr-TR"/>
        </a:p>
      </dgm:t>
    </dgm:pt>
    <dgm:pt modelId="{F3BA05BB-C550-49AF-AB12-380C37BA680F}">
      <dgm:prSet/>
      <dgm:spPr/>
      <dgm:t>
        <a:bodyPr/>
        <a:lstStyle/>
        <a:p>
          <a:pPr rtl="0"/>
          <a:r>
            <a:rPr lang="tr-TR" b="0" i="0" baseline="0"/>
            <a:t>Mekanizma:</a:t>
          </a:r>
          <a:endParaRPr lang="tr-TR"/>
        </a:p>
      </dgm:t>
    </dgm:pt>
    <dgm:pt modelId="{25182AFC-6DEC-416B-BB06-612B9D2C386D}" type="parTrans" cxnId="{A674ED4F-8F77-4AE0-A6CE-37B4FF48AAF6}">
      <dgm:prSet/>
      <dgm:spPr/>
      <dgm:t>
        <a:bodyPr/>
        <a:lstStyle/>
        <a:p>
          <a:endParaRPr lang="tr-TR"/>
        </a:p>
      </dgm:t>
    </dgm:pt>
    <dgm:pt modelId="{B5B5AF3B-5574-493C-A6E2-2F5F12DD4C41}" type="sibTrans" cxnId="{A674ED4F-8F77-4AE0-A6CE-37B4FF48AAF6}">
      <dgm:prSet/>
      <dgm:spPr/>
      <dgm:t>
        <a:bodyPr/>
        <a:lstStyle/>
        <a:p>
          <a:endParaRPr lang="tr-TR"/>
        </a:p>
      </dgm:t>
    </dgm:pt>
    <dgm:pt modelId="{2D6E7692-5363-453C-94D5-66D5C1900162}">
      <dgm:prSet/>
      <dgm:spPr/>
      <dgm:t>
        <a:bodyPr/>
        <a:lstStyle/>
        <a:p>
          <a:pPr rtl="0"/>
          <a:r>
            <a:rPr lang="tr-TR" b="0" i="0" baseline="0"/>
            <a:t>Uzamış progestin etkisiyle atrofik endometrial glandlara neden olan endometrial östrojen reseptör down regülasyonudur</a:t>
          </a:r>
          <a:endParaRPr lang="tr-TR"/>
        </a:p>
      </dgm:t>
    </dgm:pt>
    <dgm:pt modelId="{3650FB2E-7380-47DA-BFD0-52CB9FD7B2CF}" type="parTrans" cxnId="{80312DB8-33CD-4EA5-B582-0D20D3C2C339}">
      <dgm:prSet/>
      <dgm:spPr/>
      <dgm:t>
        <a:bodyPr/>
        <a:lstStyle/>
        <a:p>
          <a:endParaRPr lang="tr-TR"/>
        </a:p>
      </dgm:t>
    </dgm:pt>
    <dgm:pt modelId="{9F72B986-0A59-4B1A-92C8-6833FA5E32FE}" type="sibTrans" cxnId="{80312DB8-33CD-4EA5-B582-0D20D3C2C339}">
      <dgm:prSet/>
      <dgm:spPr/>
      <dgm:t>
        <a:bodyPr/>
        <a:lstStyle/>
        <a:p>
          <a:endParaRPr lang="tr-TR"/>
        </a:p>
      </dgm:t>
    </dgm:pt>
    <dgm:pt modelId="{B8183B31-6325-412F-A048-BE6EC5D3480D}" type="pres">
      <dgm:prSet presAssocID="{28E225E9-1F1A-4A9B-A07F-325C51359A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4389CA8-13A8-47AD-BD4D-FF87121A3C2E}" type="pres">
      <dgm:prSet presAssocID="{F3BA05BB-C550-49AF-AB12-380C37BA680F}" presName="boxAndChildren" presStyleCnt="0"/>
      <dgm:spPr/>
    </dgm:pt>
    <dgm:pt modelId="{4A1B8172-BB04-48BC-A87F-48E09360FA1D}" type="pres">
      <dgm:prSet presAssocID="{F3BA05BB-C550-49AF-AB12-380C37BA680F}" presName="parentTextBox" presStyleLbl="node1" presStyleIdx="0" presStyleCnt="2"/>
      <dgm:spPr/>
      <dgm:t>
        <a:bodyPr/>
        <a:lstStyle/>
        <a:p>
          <a:endParaRPr lang="tr-TR"/>
        </a:p>
      </dgm:t>
    </dgm:pt>
    <dgm:pt modelId="{BBD8C02F-7324-4F3F-96A6-9471F46E657B}" type="pres">
      <dgm:prSet presAssocID="{F3BA05BB-C550-49AF-AB12-380C37BA680F}" presName="entireBox" presStyleLbl="node1" presStyleIdx="0" presStyleCnt="2"/>
      <dgm:spPr/>
      <dgm:t>
        <a:bodyPr/>
        <a:lstStyle/>
        <a:p>
          <a:endParaRPr lang="tr-TR"/>
        </a:p>
      </dgm:t>
    </dgm:pt>
    <dgm:pt modelId="{169E0C70-E48C-4904-859D-BE33193432F3}" type="pres">
      <dgm:prSet presAssocID="{F3BA05BB-C550-49AF-AB12-380C37BA680F}" presName="descendantBox" presStyleCnt="0"/>
      <dgm:spPr/>
    </dgm:pt>
    <dgm:pt modelId="{737839A9-6F46-46CF-9F8E-38B99BC365AD}" type="pres">
      <dgm:prSet presAssocID="{2D6E7692-5363-453C-94D5-66D5C1900162}" presName="childTextBox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75A6A81-6596-48F7-8681-E3F1D135DD9F}" type="pres">
      <dgm:prSet presAssocID="{685D09DE-F96E-4854-870A-AF5A69A832DC}" presName="sp" presStyleCnt="0"/>
      <dgm:spPr/>
    </dgm:pt>
    <dgm:pt modelId="{59D2C6B7-3C67-4B9C-8565-2310E68CB7FE}" type="pres">
      <dgm:prSet presAssocID="{BBAB715F-1836-4B84-9062-09EB66141DD9}" presName="arrowAndChildren" presStyleCnt="0"/>
      <dgm:spPr/>
    </dgm:pt>
    <dgm:pt modelId="{0A2B61BC-B240-40DF-8773-3D91F1DDF503}" type="pres">
      <dgm:prSet presAssocID="{BBAB715F-1836-4B84-9062-09EB66141DD9}" presName="parentTextArrow" presStyleLbl="node1" presStyleIdx="1" presStyleCnt="2"/>
      <dgm:spPr/>
      <dgm:t>
        <a:bodyPr/>
        <a:lstStyle/>
        <a:p>
          <a:endParaRPr lang="tr-TR"/>
        </a:p>
      </dgm:t>
    </dgm:pt>
  </dgm:ptLst>
  <dgm:cxnLst>
    <dgm:cxn modelId="{1495D0FC-A53D-45C3-B567-22015E619FB3}" type="presOf" srcId="{F3BA05BB-C550-49AF-AB12-380C37BA680F}" destId="{BBD8C02F-7324-4F3F-96A6-9471F46E657B}" srcOrd="1" destOrd="0" presId="urn:microsoft.com/office/officeart/2005/8/layout/process4"/>
    <dgm:cxn modelId="{80312DB8-33CD-4EA5-B582-0D20D3C2C339}" srcId="{F3BA05BB-C550-49AF-AB12-380C37BA680F}" destId="{2D6E7692-5363-453C-94D5-66D5C1900162}" srcOrd="0" destOrd="0" parTransId="{3650FB2E-7380-47DA-BFD0-52CB9FD7B2CF}" sibTransId="{9F72B986-0A59-4B1A-92C8-6833FA5E32FE}"/>
    <dgm:cxn modelId="{397ED501-2A5D-45D2-B0E8-49AB2C1F5F04}" type="presOf" srcId="{F3BA05BB-C550-49AF-AB12-380C37BA680F}" destId="{4A1B8172-BB04-48BC-A87F-48E09360FA1D}" srcOrd="0" destOrd="0" presId="urn:microsoft.com/office/officeart/2005/8/layout/process4"/>
    <dgm:cxn modelId="{F71C94B6-634A-461A-A9F5-8BEF9A165627}" srcId="{28E225E9-1F1A-4A9B-A07F-325C51359A02}" destId="{BBAB715F-1836-4B84-9062-09EB66141DD9}" srcOrd="0" destOrd="0" parTransId="{B9C0F693-873A-4FAE-857E-187E458F7730}" sibTransId="{685D09DE-F96E-4854-870A-AF5A69A832DC}"/>
    <dgm:cxn modelId="{CE645B16-DE86-473B-9847-A8CD5880F82D}" type="presOf" srcId="{BBAB715F-1836-4B84-9062-09EB66141DD9}" destId="{0A2B61BC-B240-40DF-8773-3D91F1DDF503}" srcOrd="0" destOrd="0" presId="urn:microsoft.com/office/officeart/2005/8/layout/process4"/>
    <dgm:cxn modelId="{A674ED4F-8F77-4AE0-A6CE-37B4FF48AAF6}" srcId="{28E225E9-1F1A-4A9B-A07F-325C51359A02}" destId="{F3BA05BB-C550-49AF-AB12-380C37BA680F}" srcOrd="1" destOrd="0" parTransId="{25182AFC-6DEC-416B-BB06-612B9D2C386D}" sibTransId="{B5B5AF3B-5574-493C-A6E2-2F5F12DD4C41}"/>
    <dgm:cxn modelId="{C114CDBC-DC44-43EB-A26A-E95D6ACDF1C4}" type="presOf" srcId="{28E225E9-1F1A-4A9B-A07F-325C51359A02}" destId="{B8183B31-6325-412F-A048-BE6EC5D3480D}" srcOrd="0" destOrd="0" presId="urn:microsoft.com/office/officeart/2005/8/layout/process4"/>
    <dgm:cxn modelId="{170F0ED4-F53F-4845-9589-8A97736C8E43}" type="presOf" srcId="{2D6E7692-5363-453C-94D5-66D5C1900162}" destId="{737839A9-6F46-46CF-9F8E-38B99BC365AD}" srcOrd="0" destOrd="0" presId="urn:microsoft.com/office/officeart/2005/8/layout/process4"/>
    <dgm:cxn modelId="{0BFDA08B-5FAE-4AFB-9A88-9AFFE17A2A2C}" type="presParOf" srcId="{B8183B31-6325-412F-A048-BE6EC5D3480D}" destId="{C4389CA8-13A8-47AD-BD4D-FF87121A3C2E}" srcOrd="0" destOrd="0" presId="urn:microsoft.com/office/officeart/2005/8/layout/process4"/>
    <dgm:cxn modelId="{192E9DAF-BC4A-4D51-AD66-EFF7A2049255}" type="presParOf" srcId="{C4389CA8-13A8-47AD-BD4D-FF87121A3C2E}" destId="{4A1B8172-BB04-48BC-A87F-48E09360FA1D}" srcOrd="0" destOrd="0" presId="urn:microsoft.com/office/officeart/2005/8/layout/process4"/>
    <dgm:cxn modelId="{0288FBD7-9D2A-40C9-8F2A-120C2F5BBD4F}" type="presParOf" srcId="{C4389CA8-13A8-47AD-BD4D-FF87121A3C2E}" destId="{BBD8C02F-7324-4F3F-96A6-9471F46E657B}" srcOrd="1" destOrd="0" presId="urn:microsoft.com/office/officeart/2005/8/layout/process4"/>
    <dgm:cxn modelId="{7E683517-B821-4827-A1AF-1AC0A11ED1C2}" type="presParOf" srcId="{C4389CA8-13A8-47AD-BD4D-FF87121A3C2E}" destId="{169E0C70-E48C-4904-859D-BE33193432F3}" srcOrd="2" destOrd="0" presId="urn:microsoft.com/office/officeart/2005/8/layout/process4"/>
    <dgm:cxn modelId="{8AA7920E-3F05-45EB-AA98-2EAC714BB0B6}" type="presParOf" srcId="{169E0C70-E48C-4904-859D-BE33193432F3}" destId="{737839A9-6F46-46CF-9F8E-38B99BC365AD}" srcOrd="0" destOrd="0" presId="urn:microsoft.com/office/officeart/2005/8/layout/process4"/>
    <dgm:cxn modelId="{22610352-474D-4022-B445-51AF114DF9C6}" type="presParOf" srcId="{B8183B31-6325-412F-A048-BE6EC5D3480D}" destId="{E75A6A81-6596-48F7-8681-E3F1D135DD9F}" srcOrd="1" destOrd="0" presId="urn:microsoft.com/office/officeart/2005/8/layout/process4"/>
    <dgm:cxn modelId="{E35B653B-B93F-4515-863A-922741BDABA5}" type="presParOf" srcId="{B8183B31-6325-412F-A048-BE6EC5D3480D}" destId="{59D2C6B7-3C67-4B9C-8565-2310E68CB7FE}" srcOrd="2" destOrd="0" presId="urn:microsoft.com/office/officeart/2005/8/layout/process4"/>
    <dgm:cxn modelId="{50C885F2-171B-4FBF-83F3-B605852353E7}" type="presParOf" srcId="{59D2C6B7-3C67-4B9C-8565-2310E68CB7FE}" destId="{0A2B61BC-B240-40DF-8773-3D91F1DDF50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F270251-8DF3-4AF7-8827-5EBC5F639655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tr-TR"/>
        </a:p>
      </dgm:t>
    </dgm:pt>
    <dgm:pt modelId="{FBFF5331-CD2E-49DC-B14E-D3F10D49262F}">
      <dgm:prSet/>
      <dgm:spPr/>
      <dgm:t>
        <a:bodyPr/>
        <a:lstStyle/>
        <a:p>
          <a:pPr rtl="0"/>
          <a:r>
            <a:rPr lang="tr-TR" b="0" i="0" baseline="0"/>
            <a:t>Transamine®</a:t>
          </a:r>
          <a:endParaRPr lang="tr-TR"/>
        </a:p>
      </dgm:t>
    </dgm:pt>
    <dgm:pt modelId="{44F2BD74-185D-4996-BA59-AC1D742D16A8}" type="parTrans" cxnId="{0528E8AA-9250-4469-814E-0BA0843BD252}">
      <dgm:prSet/>
      <dgm:spPr/>
      <dgm:t>
        <a:bodyPr/>
        <a:lstStyle/>
        <a:p>
          <a:endParaRPr lang="tr-TR"/>
        </a:p>
      </dgm:t>
    </dgm:pt>
    <dgm:pt modelId="{193A2444-BF4E-4ED5-AEC3-739B769B93E8}" type="sibTrans" cxnId="{0528E8AA-9250-4469-814E-0BA0843BD252}">
      <dgm:prSet/>
      <dgm:spPr/>
      <dgm:t>
        <a:bodyPr/>
        <a:lstStyle/>
        <a:p>
          <a:endParaRPr lang="tr-TR"/>
        </a:p>
      </dgm:t>
    </dgm:pt>
    <dgm:pt modelId="{571D3000-3FAF-4D44-A6EB-17B2200F64E5}">
      <dgm:prSet/>
      <dgm:spPr/>
      <dgm:t>
        <a:bodyPr/>
        <a:lstStyle/>
        <a:p>
          <a:pPr rtl="0"/>
          <a:r>
            <a:rPr lang="tr-TR" b="0" i="0" baseline="0" dirty="0"/>
            <a:t>Oral formu </a:t>
          </a:r>
          <a:r>
            <a:rPr lang="tr-TR" b="0" i="0" baseline="0" dirty="0" err="1"/>
            <a:t>ovulatuar</a:t>
          </a:r>
          <a:r>
            <a:rPr lang="tr-TR" b="0" i="0" baseline="0" dirty="0"/>
            <a:t> akut AUK tedavisinde  FDA onayı almıştır</a:t>
          </a:r>
          <a:endParaRPr lang="tr-TR" dirty="0"/>
        </a:p>
      </dgm:t>
    </dgm:pt>
    <dgm:pt modelId="{9BC67D27-8784-489B-8E30-2A90E909CE96}" type="parTrans" cxnId="{36982923-982A-4D99-806A-693A17CEDA59}">
      <dgm:prSet/>
      <dgm:spPr/>
      <dgm:t>
        <a:bodyPr/>
        <a:lstStyle/>
        <a:p>
          <a:endParaRPr lang="tr-TR"/>
        </a:p>
      </dgm:t>
    </dgm:pt>
    <dgm:pt modelId="{F03AE371-2B54-467B-8A59-56AD8C5D840B}" type="sibTrans" cxnId="{36982923-982A-4D99-806A-693A17CEDA59}">
      <dgm:prSet/>
      <dgm:spPr/>
      <dgm:t>
        <a:bodyPr/>
        <a:lstStyle/>
        <a:p>
          <a:endParaRPr lang="tr-TR"/>
        </a:p>
      </dgm:t>
    </dgm:pt>
    <dgm:pt modelId="{14B60EF5-CD8C-4559-842B-4DD0D19C1914}">
      <dgm:prSet/>
      <dgm:spPr/>
      <dgm:t>
        <a:bodyPr/>
        <a:lstStyle/>
        <a:p>
          <a:pPr rtl="0"/>
          <a:r>
            <a:rPr lang="tr-TR" b="0" i="0" baseline="0"/>
            <a:t>IV formulü ise hemofili tedavisinde FDA onayı almıştır</a:t>
          </a:r>
          <a:endParaRPr lang="tr-TR"/>
        </a:p>
      </dgm:t>
    </dgm:pt>
    <dgm:pt modelId="{D1A3B806-17A4-4ED6-80EF-31A5F4D05797}" type="parTrans" cxnId="{A70B5611-1D98-4AD1-9583-74DE01A9E0D7}">
      <dgm:prSet/>
      <dgm:spPr/>
      <dgm:t>
        <a:bodyPr/>
        <a:lstStyle/>
        <a:p>
          <a:endParaRPr lang="tr-TR"/>
        </a:p>
      </dgm:t>
    </dgm:pt>
    <dgm:pt modelId="{62F94FB8-AE13-4599-9279-C7D5BC4348E0}" type="sibTrans" cxnId="{A70B5611-1D98-4AD1-9583-74DE01A9E0D7}">
      <dgm:prSet/>
      <dgm:spPr/>
      <dgm:t>
        <a:bodyPr/>
        <a:lstStyle/>
        <a:p>
          <a:endParaRPr lang="tr-TR"/>
        </a:p>
      </dgm:t>
    </dgm:pt>
    <dgm:pt modelId="{65B6FEFE-2F75-45B4-9895-1826EC4131BA}" type="pres">
      <dgm:prSet presAssocID="{2F270251-8DF3-4AF7-8827-5EBC5F6396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34DF5CA-878F-496F-9FC2-FED7B97E0AFA}" type="pres">
      <dgm:prSet presAssocID="{FBFF5331-CD2E-49DC-B14E-D3F10D49262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DC956DA-4135-4121-AE71-C22FF309A1B8}" type="pres">
      <dgm:prSet presAssocID="{FBFF5331-CD2E-49DC-B14E-D3F10D49262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528E8AA-9250-4469-814E-0BA0843BD252}" srcId="{2F270251-8DF3-4AF7-8827-5EBC5F639655}" destId="{FBFF5331-CD2E-49DC-B14E-D3F10D49262F}" srcOrd="0" destOrd="0" parTransId="{44F2BD74-185D-4996-BA59-AC1D742D16A8}" sibTransId="{193A2444-BF4E-4ED5-AEC3-739B769B93E8}"/>
    <dgm:cxn modelId="{A70B5611-1D98-4AD1-9583-74DE01A9E0D7}" srcId="{FBFF5331-CD2E-49DC-B14E-D3F10D49262F}" destId="{14B60EF5-CD8C-4559-842B-4DD0D19C1914}" srcOrd="1" destOrd="0" parTransId="{D1A3B806-17A4-4ED6-80EF-31A5F4D05797}" sibTransId="{62F94FB8-AE13-4599-9279-C7D5BC4348E0}"/>
    <dgm:cxn modelId="{2411CECA-46CD-470B-9D8A-A1166F97AC99}" type="presOf" srcId="{14B60EF5-CD8C-4559-842B-4DD0D19C1914}" destId="{8DC956DA-4135-4121-AE71-C22FF309A1B8}" srcOrd="0" destOrd="1" presId="urn:microsoft.com/office/officeart/2005/8/layout/vList2"/>
    <dgm:cxn modelId="{36982923-982A-4D99-806A-693A17CEDA59}" srcId="{FBFF5331-CD2E-49DC-B14E-D3F10D49262F}" destId="{571D3000-3FAF-4D44-A6EB-17B2200F64E5}" srcOrd="0" destOrd="0" parTransId="{9BC67D27-8784-489B-8E30-2A90E909CE96}" sibTransId="{F03AE371-2B54-467B-8A59-56AD8C5D840B}"/>
    <dgm:cxn modelId="{7F703667-AEE4-41A3-AD46-D4AD5E6A20BB}" type="presOf" srcId="{571D3000-3FAF-4D44-A6EB-17B2200F64E5}" destId="{8DC956DA-4135-4121-AE71-C22FF309A1B8}" srcOrd="0" destOrd="0" presId="urn:microsoft.com/office/officeart/2005/8/layout/vList2"/>
    <dgm:cxn modelId="{6DDEE67A-5829-4CB7-89B1-DBB0E12BF679}" type="presOf" srcId="{FBFF5331-CD2E-49DC-B14E-D3F10D49262F}" destId="{734DF5CA-878F-496F-9FC2-FED7B97E0AFA}" srcOrd="0" destOrd="0" presId="urn:microsoft.com/office/officeart/2005/8/layout/vList2"/>
    <dgm:cxn modelId="{E839F7A3-1558-4BFD-AB40-72695CE5BA5D}" type="presOf" srcId="{2F270251-8DF3-4AF7-8827-5EBC5F639655}" destId="{65B6FEFE-2F75-45B4-9895-1826EC4131BA}" srcOrd="0" destOrd="0" presId="urn:microsoft.com/office/officeart/2005/8/layout/vList2"/>
    <dgm:cxn modelId="{45EBF8DC-68DD-46FE-8583-CCCEF1B6348F}" type="presParOf" srcId="{65B6FEFE-2F75-45B4-9895-1826EC4131BA}" destId="{734DF5CA-878F-496F-9FC2-FED7B97E0AFA}" srcOrd="0" destOrd="0" presId="urn:microsoft.com/office/officeart/2005/8/layout/vList2"/>
    <dgm:cxn modelId="{5967E6AD-B690-4E35-B5C4-F791690A4F97}" type="presParOf" srcId="{65B6FEFE-2F75-45B4-9895-1826EC4131BA}" destId="{8DC956DA-4135-4121-AE71-C22FF309A1B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6537F8-18F3-44EF-BDB9-566C2D2433DA}" type="doc">
      <dgm:prSet loTypeId="urn:microsoft.com/office/officeart/2005/8/layout/vList2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tr-TR"/>
        </a:p>
      </dgm:t>
    </dgm:pt>
    <dgm:pt modelId="{085313B8-A0F8-4511-9CD4-6C8667FDD309}">
      <dgm:prSet/>
      <dgm:spPr/>
      <dgm:t>
        <a:bodyPr/>
        <a:lstStyle/>
        <a:p>
          <a:pPr rtl="0"/>
          <a:r>
            <a:rPr lang="tr-TR" dirty="0"/>
            <a:t>Organik</a:t>
          </a:r>
        </a:p>
      </dgm:t>
    </dgm:pt>
    <dgm:pt modelId="{BDD59525-B88D-481C-8821-AAFEE843F2DA}" type="parTrans" cxnId="{09648595-47AE-4DFC-AD24-24DFBEE25037}">
      <dgm:prSet/>
      <dgm:spPr/>
      <dgm:t>
        <a:bodyPr/>
        <a:lstStyle/>
        <a:p>
          <a:endParaRPr lang="tr-TR"/>
        </a:p>
      </dgm:t>
    </dgm:pt>
    <dgm:pt modelId="{972835DE-F2E2-4864-AEF1-3DD87C87F3BD}" type="sibTrans" cxnId="{09648595-47AE-4DFC-AD24-24DFBEE25037}">
      <dgm:prSet/>
      <dgm:spPr/>
      <dgm:t>
        <a:bodyPr/>
        <a:lstStyle/>
        <a:p>
          <a:endParaRPr lang="tr-TR"/>
        </a:p>
      </dgm:t>
    </dgm:pt>
    <dgm:pt modelId="{28A2E253-FA92-42B3-A4B7-A680734CA00D}">
      <dgm:prSet/>
      <dgm:spPr/>
      <dgm:t>
        <a:bodyPr/>
        <a:lstStyle/>
        <a:p>
          <a:pPr rtl="0"/>
          <a:r>
            <a:rPr lang="tr-TR" dirty="0"/>
            <a:t>Üreme organ hastalıkları (</a:t>
          </a:r>
          <a:r>
            <a:rPr lang="en-US" dirty="0"/>
            <a:t>M</a:t>
          </a:r>
          <a:r>
            <a:rPr lang="tr-TR" dirty="0"/>
            <a:t>yom, polip, kanser,</a:t>
          </a:r>
          <a:r>
            <a:rPr lang="en-US" dirty="0"/>
            <a:t> </a:t>
          </a:r>
          <a:r>
            <a:rPr lang="tr-TR" dirty="0" err="1"/>
            <a:t>servikal</a:t>
          </a:r>
          <a:r>
            <a:rPr lang="tr-TR" dirty="0"/>
            <a:t> erozyon vb.)</a:t>
          </a:r>
        </a:p>
      </dgm:t>
    </dgm:pt>
    <dgm:pt modelId="{59C33C14-5E17-46C0-86EC-5B583C9EA269}" type="parTrans" cxnId="{84CD9DAF-9B29-4161-9DB4-DA30BFA57122}">
      <dgm:prSet/>
      <dgm:spPr/>
      <dgm:t>
        <a:bodyPr/>
        <a:lstStyle/>
        <a:p>
          <a:endParaRPr lang="tr-TR"/>
        </a:p>
      </dgm:t>
    </dgm:pt>
    <dgm:pt modelId="{3A5D02B2-96AD-412B-A848-217A254C22CB}" type="sibTrans" cxnId="{84CD9DAF-9B29-4161-9DB4-DA30BFA57122}">
      <dgm:prSet/>
      <dgm:spPr/>
      <dgm:t>
        <a:bodyPr/>
        <a:lstStyle/>
        <a:p>
          <a:endParaRPr lang="tr-TR"/>
        </a:p>
      </dgm:t>
    </dgm:pt>
    <dgm:pt modelId="{CC70D1A4-CDE1-48FD-AE47-287E3712F52F}">
      <dgm:prSet/>
      <dgm:spPr/>
      <dgm:t>
        <a:bodyPr/>
        <a:lstStyle/>
        <a:p>
          <a:pPr rtl="0"/>
          <a:r>
            <a:rPr lang="tr-TR" dirty="0"/>
            <a:t>Sistemik hastalıklar (</a:t>
          </a:r>
          <a:r>
            <a:rPr lang="tr-TR" dirty="0" err="1"/>
            <a:t>Koagulopati</a:t>
          </a:r>
          <a:r>
            <a:rPr lang="tr-TR" dirty="0"/>
            <a:t>, </a:t>
          </a:r>
          <a:r>
            <a:rPr lang="tr-TR" dirty="0" err="1"/>
            <a:t>endokrinopati</a:t>
          </a:r>
          <a:r>
            <a:rPr lang="tr-TR" dirty="0"/>
            <a:t>, karaciğer yetmezliği)</a:t>
          </a:r>
        </a:p>
      </dgm:t>
    </dgm:pt>
    <dgm:pt modelId="{6AB06DF8-B556-49D9-8163-3288C53A22EA}" type="parTrans" cxnId="{5EE5588D-26D8-482B-8E15-F9EBC583E528}">
      <dgm:prSet/>
      <dgm:spPr/>
      <dgm:t>
        <a:bodyPr/>
        <a:lstStyle/>
        <a:p>
          <a:endParaRPr lang="tr-TR"/>
        </a:p>
      </dgm:t>
    </dgm:pt>
    <dgm:pt modelId="{3CF5FA68-A2D0-40E9-BB63-1DCC1582212C}" type="sibTrans" cxnId="{5EE5588D-26D8-482B-8E15-F9EBC583E528}">
      <dgm:prSet/>
      <dgm:spPr/>
      <dgm:t>
        <a:bodyPr/>
        <a:lstStyle/>
        <a:p>
          <a:endParaRPr lang="tr-TR"/>
        </a:p>
      </dgm:t>
    </dgm:pt>
    <dgm:pt modelId="{7F3F9153-475B-4212-9D6C-BA76EDF8DD43}">
      <dgm:prSet/>
      <dgm:spPr/>
      <dgm:t>
        <a:bodyPr/>
        <a:lstStyle/>
        <a:p>
          <a:pPr rtl="0"/>
          <a:r>
            <a:rPr lang="tr-TR" dirty="0"/>
            <a:t>Travma</a:t>
          </a:r>
        </a:p>
      </dgm:t>
    </dgm:pt>
    <dgm:pt modelId="{BF3AB88F-2A7E-4AE2-8392-65E12DD25921}" type="parTrans" cxnId="{3BF8279E-8672-48A8-B756-3356C798E427}">
      <dgm:prSet/>
      <dgm:spPr/>
      <dgm:t>
        <a:bodyPr/>
        <a:lstStyle/>
        <a:p>
          <a:endParaRPr lang="tr-TR"/>
        </a:p>
      </dgm:t>
    </dgm:pt>
    <dgm:pt modelId="{B06A5DF3-2132-4259-A84F-11710C92238D}" type="sibTrans" cxnId="{3BF8279E-8672-48A8-B756-3356C798E427}">
      <dgm:prSet/>
      <dgm:spPr/>
      <dgm:t>
        <a:bodyPr/>
        <a:lstStyle/>
        <a:p>
          <a:endParaRPr lang="tr-TR"/>
        </a:p>
      </dgm:t>
    </dgm:pt>
    <dgm:pt modelId="{E9016957-5C1E-46F1-BBEC-9AB75D2700D7}">
      <dgm:prSet/>
      <dgm:spPr/>
      <dgm:t>
        <a:bodyPr/>
        <a:lstStyle/>
        <a:p>
          <a:pPr rtl="0"/>
          <a:r>
            <a:rPr lang="tr-TR" dirty="0"/>
            <a:t>Farmakolojik  (</a:t>
          </a:r>
          <a:r>
            <a:rPr lang="tr-TR" dirty="0" err="1"/>
            <a:t>hormonal</a:t>
          </a:r>
          <a:r>
            <a:rPr lang="tr-TR" dirty="0"/>
            <a:t> </a:t>
          </a:r>
          <a:r>
            <a:rPr lang="tr-TR" dirty="0" err="1"/>
            <a:t>kontrasepsiyon</a:t>
          </a:r>
          <a:r>
            <a:rPr lang="tr-TR" dirty="0"/>
            <a:t>, </a:t>
          </a:r>
          <a:r>
            <a:rPr lang="tr-TR" dirty="0" err="1"/>
            <a:t>antipsikotikler</a:t>
          </a:r>
          <a:r>
            <a:rPr lang="tr-TR" dirty="0"/>
            <a:t>)</a:t>
          </a:r>
        </a:p>
      </dgm:t>
    </dgm:pt>
    <dgm:pt modelId="{001F46FC-840D-43A0-BD7C-5EB4FD926F79}" type="parTrans" cxnId="{C9A4C22F-3BDE-480F-B7E0-457E5485E5D7}">
      <dgm:prSet/>
      <dgm:spPr/>
      <dgm:t>
        <a:bodyPr/>
        <a:lstStyle/>
        <a:p>
          <a:endParaRPr lang="tr-TR"/>
        </a:p>
      </dgm:t>
    </dgm:pt>
    <dgm:pt modelId="{ACFECFEA-9C60-453C-9F78-F36083873131}" type="sibTrans" cxnId="{C9A4C22F-3BDE-480F-B7E0-457E5485E5D7}">
      <dgm:prSet/>
      <dgm:spPr/>
      <dgm:t>
        <a:bodyPr/>
        <a:lstStyle/>
        <a:p>
          <a:endParaRPr lang="tr-TR"/>
        </a:p>
      </dgm:t>
    </dgm:pt>
    <dgm:pt modelId="{1C05A319-131C-4DF7-9844-955E442851F4}">
      <dgm:prSet/>
      <dgm:spPr/>
      <dgm:t>
        <a:bodyPr/>
        <a:lstStyle/>
        <a:p>
          <a:pPr rtl="0"/>
          <a:r>
            <a:rPr lang="tr-TR" dirty="0" err="1"/>
            <a:t>Disfonksiyonel</a:t>
          </a:r>
          <a:r>
            <a:rPr lang="tr-TR" dirty="0"/>
            <a:t> </a:t>
          </a:r>
          <a:r>
            <a:rPr lang="tr-TR" dirty="0" err="1"/>
            <a:t>uterin</a:t>
          </a:r>
          <a:r>
            <a:rPr lang="tr-TR" dirty="0"/>
            <a:t> kanama</a:t>
          </a:r>
        </a:p>
      </dgm:t>
    </dgm:pt>
    <dgm:pt modelId="{602F76B3-6151-4FD1-BDE0-3CCC5C24D99D}" type="parTrans" cxnId="{599D8715-0D9D-404D-99A3-0D9D77BF6E25}">
      <dgm:prSet/>
      <dgm:spPr/>
      <dgm:t>
        <a:bodyPr/>
        <a:lstStyle/>
        <a:p>
          <a:endParaRPr lang="tr-TR"/>
        </a:p>
      </dgm:t>
    </dgm:pt>
    <dgm:pt modelId="{D1B894C5-B906-44D5-9DC2-E81787C2C34E}" type="sibTrans" cxnId="{599D8715-0D9D-404D-99A3-0D9D77BF6E25}">
      <dgm:prSet/>
      <dgm:spPr/>
      <dgm:t>
        <a:bodyPr/>
        <a:lstStyle/>
        <a:p>
          <a:endParaRPr lang="tr-TR"/>
        </a:p>
      </dgm:t>
    </dgm:pt>
    <dgm:pt modelId="{2EAA1319-BA92-4EB2-B099-2336B5FE4728}" type="pres">
      <dgm:prSet presAssocID="{F66537F8-18F3-44EF-BDB9-566C2D2433D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138B7A3-B0FD-4CB8-AE34-BDD04E124871}" type="pres">
      <dgm:prSet presAssocID="{085313B8-A0F8-4511-9CD4-6C8667FDD30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3D2B48-46E9-4793-87F8-355854CF1FC6}" type="pres">
      <dgm:prSet presAssocID="{085313B8-A0F8-4511-9CD4-6C8667FDD30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F7C182F-FBBC-4F0C-93F7-C0AA4874F3C9}" type="pres">
      <dgm:prSet presAssocID="{1C05A319-131C-4DF7-9844-955E442851F4}" presName="parentText" presStyleLbl="node1" presStyleIdx="1" presStyleCnt="2" custLinFactNeighborX="-6789" custLinFactNeighborY="773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9A4C22F-3BDE-480F-B7E0-457E5485E5D7}" srcId="{085313B8-A0F8-4511-9CD4-6C8667FDD309}" destId="{E9016957-5C1E-46F1-BBEC-9AB75D2700D7}" srcOrd="3" destOrd="0" parTransId="{001F46FC-840D-43A0-BD7C-5EB4FD926F79}" sibTransId="{ACFECFEA-9C60-453C-9F78-F36083873131}"/>
    <dgm:cxn modelId="{599D8715-0D9D-404D-99A3-0D9D77BF6E25}" srcId="{F66537F8-18F3-44EF-BDB9-566C2D2433DA}" destId="{1C05A319-131C-4DF7-9844-955E442851F4}" srcOrd="1" destOrd="0" parTransId="{602F76B3-6151-4FD1-BDE0-3CCC5C24D99D}" sibTransId="{D1B894C5-B906-44D5-9DC2-E81787C2C34E}"/>
    <dgm:cxn modelId="{3BF8279E-8672-48A8-B756-3356C798E427}" srcId="{085313B8-A0F8-4511-9CD4-6C8667FDD309}" destId="{7F3F9153-475B-4212-9D6C-BA76EDF8DD43}" srcOrd="2" destOrd="0" parTransId="{BF3AB88F-2A7E-4AE2-8392-65E12DD25921}" sibTransId="{B06A5DF3-2132-4259-A84F-11710C92238D}"/>
    <dgm:cxn modelId="{2C863B8A-51BF-4ADB-985B-99126FD2C196}" type="presOf" srcId="{E9016957-5C1E-46F1-BBEC-9AB75D2700D7}" destId="{373D2B48-46E9-4793-87F8-355854CF1FC6}" srcOrd="0" destOrd="3" presId="urn:microsoft.com/office/officeart/2005/8/layout/vList2"/>
    <dgm:cxn modelId="{2410AB60-AEE1-4950-9954-F376C7DFEA54}" type="presOf" srcId="{CC70D1A4-CDE1-48FD-AE47-287E3712F52F}" destId="{373D2B48-46E9-4793-87F8-355854CF1FC6}" srcOrd="0" destOrd="1" presId="urn:microsoft.com/office/officeart/2005/8/layout/vList2"/>
    <dgm:cxn modelId="{13124ED6-40CD-4A8A-9AF5-731D559BFC57}" type="presOf" srcId="{085313B8-A0F8-4511-9CD4-6C8667FDD309}" destId="{5138B7A3-B0FD-4CB8-AE34-BDD04E124871}" srcOrd="0" destOrd="0" presId="urn:microsoft.com/office/officeart/2005/8/layout/vList2"/>
    <dgm:cxn modelId="{C183FC01-96F1-4AF9-9253-677E8DBAC176}" type="presOf" srcId="{7F3F9153-475B-4212-9D6C-BA76EDF8DD43}" destId="{373D2B48-46E9-4793-87F8-355854CF1FC6}" srcOrd="0" destOrd="2" presId="urn:microsoft.com/office/officeart/2005/8/layout/vList2"/>
    <dgm:cxn modelId="{09648595-47AE-4DFC-AD24-24DFBEE25037}" srcId="{F66537F8-18F3-44EF-BDB9-566C2D2433DA}" destId="{085313B8-A0F8-4511-9CD4-6C8667FDD309}" srcOrd="0" destOrd="0" parTransId="{BDD59525-B88D-481C-8821-AAFEE843F2DA}" sibTransId="{972835DE-F2E2-4864-AEF1-3DD87C87F3BD}"/>
    <dgm:cxn modelId="{84CD9DAF-9B29-4161-9DB4-DA30BFA57122}" srcId="{085313B8-A0F8-4511-9CD4-6C8667FDD309}" destId="{28A2E253-FA92-42B3-A4B7-A680734CA00D}" srcOrd="0" destOrd="0" parTransId="{59C33C14-5E17-46C0-86EC-5B583C9EA269}" sibTransId="{3A5D02B2-96AD-412B-A848-217A254C22CB}"/>
    <dgm:cxn modelId="{1FF441D3-1930-4115-B86A-3122F73884E1}" type="presOf" srcId="{28A2E253-FA92-42B3-A4B7-A680734CA00D}" destId="{373D2B48-46E9-4793-87F8-355854CF1FC6}" srcOrd="0" destOrd="0" presId="urn:microsoft.com/office/officeart/2005/8/layout/vList2"/>
    <dgm:cxn modelId="{E3DE2373-D17B-4FD7-80DB-2217C70FBCC8}" type="presOf" srcId="{1C05A319-131C-4DF7-9844-955E442851F4}" destId="{1F7C182F-FBBC-4F0C-93F7-C0AA4874F3C9}" srcOrd="0" destOrd="0" presId="urn:microsoft.com/office/officeart/2005/8/layout/vList2"/>
    <dgm:cxn modelId="{5EE5588D-26D8-482B-8E15-F9EBC583E528}" srcId="{085313B8-A0F8-4511-9CD4-6C8667FDD309}" destId="{CC70D1A4-CDE1-48FD-AE47-287E3712F52F}" srcOrd="1" destOrd="0" parTransId="{6AB06DF8-B556-49D9-8163-3288C53A22EA}" sibTransId="{3CF5FA68-A2D0-40E9-BB63-1DCC1582212C}"/>
    <dgm:cxn modelId="{5506CEFB-DF6C-4A67-B081-CECF08627FF2}" type="presOf" srcId="{F66537F8-18F3-44EF-BDB9-566C2D2433DA}" destId="{2EAA1319-BA92-4EB2-B099-2336B5FE4728}" srcOrd="0" destOrd="0" presId="urn:microsoft.com/office/officeart/2005/8/layout/vList2"/>
    <dgm:cxn modelId="{88FCD7EA-0F0C-4432-B155-9038D2E1C7CA}" type="presParOf" srcId="{2EAA1319-BA92-4EB2-B099-2336B5FE4728}" destId="{5138B7A3-B0FD-4CB8-AE34-BDD04E124871}" srcOrd="0" destOrd="0" presId="urn:microsoft.com/office/officeart/2005/8/layout/vList2"/>
    <dgm:cxn modelId="{4FF0FA7A-02E2-49A0-875D-2995520F2779}" type="presParOf" srcId="{2EAA1319-BA92-4EB2-B099-2336B5FE4728}" destId="{373D2B48-46E9-4793-87F8-355854CF1FC6}" srcOrd="1" destOrd="0" presId="urn:microsoft.com/office/officeart/2005/8/layout/vList2"/>
    <dgm:cxn modelId="{7A5EFB0D-565D-4212-8A34-94334FB37FBB}" type="presParOf" srcId="{2EAA1319-BA92-4EB2-B099-2336B5FE4728}" destId="{1F7C182F-FBBC-4F0C-93F7-C0AA4874F3C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675367-E5CE-46D6-855C-8AB6986CE4B4}" type="doc">
      <dgm:prSet loTypeId="urn:microsoft.com/office/officeart/2005/8/layout/vList2" loCatId="list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tr-TR"/>
        </a:p>
      </dgm:t>
    </dgm:pt>
    <dgm:pt modelId="{D0321499-5C2C-4A14-84CA-832DDCFCAAFB}">
      <dgm:prSet/>
      <dgm:spPr/>
      <dgm:t>
        <a:bodyPr/>
        <a:lstStyle/>
        <a:p>
          <a:pPr rtl="0"/>
          <a:r>
            <a:rPr lang="en-US" dirty="0"/>
            <a:t>“</a:t>
          </a:r>
          <a:r>
            <a:rPr lang="tr-TR" dirty="0" err="1"/>
            <a:t>Menoraji</a:t>
          </a:r>
          <a:r>
            <a:rPr lang="en-US" dirty="0"/>
            <a:t>”</a:t>
          </a:r>
          <a:r>
            <a:rPr lang="tr-TR" dirty="0"/>
            <a:t> yerine </a:t>
          </a:r>
        </a:p>
      </dgm:t>
    </dgm:pt>
    <dgm:pt modelId="{6DD52103-DC0C-4A83-B548-8EFB051F0889}" type="parTrans" cxnId="{43E52D68-DB05-41A7-85FD-62B3192F27A4}">
      <dgm:prSet/>
      <dgm:spPr/>
      <dgm:t>
        <a:bodyPr/>
        <a:lstStyle/>
        <a:p>
          <a:endParaRPr lang="tr-TR"/>
        </a:p>
      </dgm:t>
    </dgm:pt>
    <dgm:pt modelId="{86BF805D-1ED9-4074-9785-799C8F19F719}" type="sibTrans" cxnId="{43E52D68-DB05-41A7-85FD-62B3192F27A4}">
      <dgm:prSet/>
      <dgm:spPr/>
      <dgm:t>
        <a:bodyPr/>
        <a:lstStyle/>
        <a:p>
          <a:endParaRPr lang="tr-TR"/>
        </a:p>
      </dgm:t>
    </dgm:pt>
    <dgm:pt modelId="{855AE218-153A-45CD-96CB-C01C27DDCCCB}">
      <dgm:prSet custT="1"/>
      <dgm:spPr/>
      <dgm:t>
        <a:bodyPr/>
        <a:lstStyle/>
        <a:p>
          <a:pPr rtl="0"/>
          <a:r>
            <a:rPr lang="tr-TR" sz="2900" kern="1200"/>
            <a:t>Aşırı menstrüel kanama semptomları için 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“Ağır menstrüel kanama 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(HMB)”</a:t>
          </a:r>
          <a:r>
            <a:rPr lang="tr-TR" sz="2900" kern="1200"/>
            <a:t> terimi yerini almıştır</a:t>
          </a:r>
          <a:endParaRPr lang="tr-TR" sz="2900" kern="1200" dirty="0"/>
        </a:p>
      </dgm:t>
    </dgm:pt>
    <dgm:pt modelId="{DE6AA436-D272-4827-A186-ACDFFA824494}" type="parTrans" cxnId="{235148D3-3B2E-4FE5-BA95-B3191ED83DEB}">
      <dgm:prSet/>
      <dgm:spPr/>
      <dgm:t>
        <a:bodyPr/>
        <a:lstStyle/>
        <a:p>
          <a:endParaRPr lang="tr-TR"/>
        </a:p>
      </dgm:t>
    </dgm:pt>
    <dgm:pt modelId="{F9A38CEB-E5E6-49D0-8464-F7FFB19E31F4}" type="sibTrans" cxnId="{235148D3-3B2E-4FE5-BA95-B3191ED83DEB}">
      <dgm:prSet/>
      <dgm:spPr/>
      <dgm:t>
        <a:bodyPr/>
        <a:lstStyle/>
        <a:p>
          <a:endParaRPr lang="tr-TR"/>
        </a:p>
      </dgm:t>
    </dgm:pt>
    <dgm:pt modelId="{BB9BBF31-BE0F-4F98-B188-4E74FBC4C6FB}">
      <dgm:prSet/>
      <dgm:spPr/>
      <dgm:t>
        <a:bodyPr/>
        <a:lstStyle/>
        <a:p>
          <a:pPr rtl="0"/>
          <a:r>
            <a:rPr lang="en-US" dirty="0"/>
            <a:t>“DU</a:t>
          </a:r>
          <a:r>
            <a:rPr lang="tr-TR" dirty="0"/>
            <a:t>K</a:t>
          </a:r>
          <a:r>
            <a:rPr lang="en-US" dirty="0"/>
            <a:t>”</a:t>
          </a:r>
          <a:r>
            <a:rPr lang="tr-TR" dirty="0"/>
            <a:t> yerine</a:t>
          </a:r>
        </a:p>
      </dgm:t>
    </dgm:pt>
    <dgm:pt modelId="{90259D3F-27FE-44B2-A1A7-8A7535B3BC06}" type="parTrans" cxnId="{6240C3A2-FF4F-4CCC-BDD8-C8A204A848E6}">
      <dgm:prSet/>
      <dgm:spPr/>
      <dgm:t>
        <a:bodyPr/>
        <a:lstStyle/>
        <a:p>
          <a:endParaRPr lang="tr-TR"/>
        </a:p>
      </dgm:t>
    </dgm:pt>
    <dgm:pt modelId="{B8E8BDBB-06CD-49EC-BD8E-AE34BEDD7DC0}" type="sibTrans" cxnId="{6240C3A2-FF4F-4CCC-BDD8-C8A204A848E6}">
      <dgm:prSet/>
      <dgm:spPr/>
      <dgm:t>
        <a:bodyPr/>
        <a:lstStyle/>
        <a:p>
          <a:endParaRPr lang="tr-TR"/>
        </a:p>
      </dgm:t>
    </dgm:pt>
    <dgm:pt modelId="{50FC94E8-3FA8-4849-83E6-E6FF46769CAB}">
      <dgm:prSet custT="1"/>
      <dgm:spPr/>
      <dgm:t>
        <a:bodyPr/>
        <a:lstStyle/>
        <a:p>
          <a:pPr rtl="0"/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“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Koagulopati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”</a:t>
          </a:r>
          <a:endParaRPr lang="tr-TR" sz="2900" b="1" kern="1200" dirty="0">
            <a:latin typeface="Calibri" panose="020F0502020204030204" pitchFamily="34" charset="0"/>
            <a:ea typeface="+mn-ea"/>
            <a:cs typeface="+mn-cs"/>
          </a:endParaRPr>
        </a:p>
      </dgm:t>
    </dgm:pt>
    <dgm:pt modelId="{8810E4E5-1F35-4A57-B9FC-C7D0158017CA}" type="parTrans" cxnId="{3AA2E6FB-89CD-487B-89F6-C533FA7F044F}">
      <dgm:prSet/>
      <dgm:spPr/>
      <dgm:t>
        <a:bodyPr/>
        <a:lstStyle/>
        <a:p>
          <a:endParaRPr lang="tr-TR"/>
        </a:p>
      </dgm:t>
    </dgm:pt>
    <dgm:pt modelId="{459232B8-E248-4C11-B3AC-B67148301A4C}" type="sibTrans" cxnId="{3AA2E6FB-89CD-487B-89F6-C533FA7F044F}">
      <dgm:prSet/>
      <dgm:spPr/>
      <dgm:t>
        <a:bodyPr/>
        <a:lstStyle/>
        <a:p>
          <a:endParaRPr lang="tr-TR"/>
        </a:p>
      </dgm:t>
    </dgm:pt>
    <dgm:pt modelId="{6D9F5A70-8BDB-4508-ABBB-77918D3E0165}">
      <dgm:prSet custT="1"/>
      <dgm:spPr/>
      <dgm:t>
        <a:bodyPr/>
        <a:lstStyle/>
        <a:p>
          <a:pPr rtl="0"/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“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E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ndometrial d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isfonksiyon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”</a:t>
          </a:r>
          <a:endParaRPr lang="tr-TR" sz="2900" b="1" kern="1200" dirty="0">
            <a:latin typeface="Calibri" panose="020F0502020204030204" pitchFamily="34" charset="0"/>
            <a:ea typeface="+mn-ea"/>
            <a:cs typeface="+mn-cs"/>
          </a:endParaRPr>
        </a:p>
      </dgm:t>
    </dgm:pt>
    <dgm:pt modelId="{2301C4A6-8B3B-43D8-B421-C9B1141D8070}" type="parTrans" cxnId="{4D0CF600-A6A4-4358-BE30-7E6C6DE6B5AA}">
      <dgm:prSet/>
      <dgm:spPr/>
      <dgm:t>
        <a:bodyPr/>
        <a:lstStyle/>
        <a:p>
          <a:endParaRPr lang="tr-TR"/>
        </a:p>
      </dgm:t>
    </dgm:pt>
    <dgm:pt modelId="{DD292222-E9F9-48EB-A26F-D659A0BC0355}" type="sibTrans" cxnId="{4D0CF600-A6A4-4358-BE30-7E6C6DE6B5AA}">
      <dgm:prSet/>
      <dgm:spPr/>
      <dgm:t>
        <a:bodyPr/>
        <a:lstStyle/>
        <a:p>
          <a:endParaRPr lang="tr-TR"/>
        </a:p>
      </dgm:t>
    </dgm:pt>
    <dgm:pt modelId="{C3110160-994F-4673-B2B3-FCBEBDD1621D}">
      <dgm:prSet custT="1"/>
      <dgm:spPr/>
      <dgm:t>
        <a:bodyPr/>
        <a:lstStyle/>
        <a:p>
          <a:pPr rtl="0"/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“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O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vulat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uvar bozukluklar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”</a:t>
          </a:r>
          <a:endParaRPr lang="tr-TR" sz="2900" b="1" kern="1200" dirty="0">
            <a:latin typeface="Calibri" panose="020F0502020204030204" pitchFamily="34" charset="0"/>
            <a:ea typeface="+mn-ea"/>
            <a:cs typeface="+mn-cs"/>
          </a:endParaRPr>
        </a:p>
      </dgm:t>
    </dgm:pt>
    <dgm:pt modelId="{C8078B9A-D8DE-4E1A-982A-1107B66F4869}" type="parTrans" cxnId="{E765AEBA-C7BC-46F5-AF7D-8B77AA6F2899}">
      <dgm:prSet/>
      <dgm:spPr/>
      <dgm:t>
        <a:bodyPr/>
        <a:lstStyle/>
        <a:p>
          <a:endParaRPr lang="tr-TR"/>
        </a:p>
      </dgm:t>
    </dgm:pt>
    <dgm:pt modelId="{B03DF0AC-EE82-4389-8D1C-7D70DE339BCB}" type="sibTrans" cxnId="{E765AEBA-C7BC-46F5-AF7D-8B77AA6F2899}">
      <dgm:prSet/>
      <dgm:spPr/>
      <dgm:t>
        <a:bodyPr/>
        <a:lstStyle/>
        <a:p>
          <a:endParaRPr lang="tr-TR"/>
        </a:p>
      </dgm:t>
    </dgm:pt>
    <dgm:pt modelId="{E20469DE-CFEF-4B31-8756-3A5F64DEA600}" type="pres">
      <dgm:prSet presAssocID="{39675367-E5CE-46D6-855C-8AB6986CE4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47F40F3-7B47-40EA-9EE6-92815C06A314}" type="pres">
      <dgm:prSet presAssocID="{D0321499-5C2C-4A14-84CA-832DDCFCAAFB}" presName="parentText" presStyleLbl="node1" presStyleIdx="0" presStyleCnt="2" custLinFactNeighborY="96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386A442-5A18-4069-8848-40E764310011}" type="pres">
      <dgm:prSet presAssocID="{D0321499-5C2C-4A14-84CA-832DDCFCAAF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D7CFEE8-A5C1-4A78-8F27-9D1D1476A057}" type="pres">
      <dgm:prSet presAssocID="{BB9BBF31-BE0F-4F98-B188-4E74FBC4C6FB}" presName="parentText" presStyleLbl="node1" presStyleIdx="1" presStyleCnt="2" custLinFactNeighborX="73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533B17E-B6DE-4BBC-A598-4F6FB6E6BD65}" type="pres">
      <dgm:prSet presAssocID="{BB9BBF31-BE0F-4F98-B188-4E74FBC4C6F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3E52D68-DB05-41A7-85FD-62B3192F27A4}" srcId="{39675367-E5CE-46D6-855C-8AB6986CE4B4}" destId="{D0321499-5C2C-4A14-84CA-832DDCFCAAFB}" srcOrd="0" destOrd="0" parTransId="{6DD52103-DC0C-4A83-B548-8EFB051F0889}" sibTransId="{86BF805D-1ED9-4074-9785-799C8F19F719}"/>
    <dgm:cxn modelId="{7A4E98F7-C9F6-4BB0-80EC-5D756B6FDB4E}" type="presOf" srcId="{6D9F5A70-8BDB-4508-ABBB-77918D3E0165}" destId="{D533B17E-B6DE-4BBC-A598-4F6FB6E6BD65}" srcOrd="0" destOrd="1" presId="urn:microsoft.com/office/officeart/2005/8/layout/vList2"/>
    <dgm:cxn modelId="{4D0CF600-A6A4-4358-BE30-7E6C6DE6B5AA}" srcId="{BB9BBF31-BE0F-4F98-B188-4E74FBC4C6FB}" destId="{6D9F5A70-8BDB-4508-ABBB-77918D3E0165}" srcOrd="1" destOrd="0" parTransId="{2301C4A6-8B3B-43D8-B421-C9B1141D8070}" sibTransId="{DD292222-E9F9-48EB-A26F-D659A0BC0355}"/>
    <dgm:cxn modelId="{E674E558-C8BB-4E7D-824A-E41D3722FE43}" type="presOf" srcId="{855AE218-153A-45CD-96CB-C01C27DDCCCB}" destId="{D386A442-5A18-4069-8848-40E764310011}" srcOrd="0" destOrd="0" presId="urn:microsoft.com/office/officeart/2005/8/layout/vList2"/>
    <dgm:cxn modelId="{2C99A3D5-D32A-4A21-9DC5-67DB5B7E4FF0}" type="presOf" srcId="{C3110160-994F-4673-B2B3-FCBEBDD1621D}" destId="{D533B17E-B6DE-4BBC-A598-4F6FB6E6BD65}" srcOrd="0" destOrd="2" presId="urn:microsoft.com/office/officeart/2005/8/layout/vList2"/>
    <dgm:cxn modelId="{6240C3A2-FF4F-4CCC-BDD8-C8A204A848E6}" srcId="{39675367-E5CE-46D6-855C-8AB6986CE4B4}" destId="{BB9BBF31-BE0F-4F98-B188-4E74FBC4C6FB}" srcOrd="1" destOrd="0" parTransId="{90259D3F-27FE-44B2-A1A7-8A7535B3BC06}" sibTransId="{B8E8BDBB-06CD-49EC-BD8E-AE34BEDD7DC0}"/>
    <dgm:cxn modelId="{3AA2E6FB-89CD-487B-89F6-C533FA7F044F}" srcId="{BB9BBF31-BE0F-4F98-B188-4E74FBC4C6FB}" destId="{50FC94E8-3FA8-4849-83E6-E6FF46769CAB}" srcOrd="0" destOrd="0" parTransId="{8810E4E5-1F35-4A57-B9FC-C7D0158017CA}" sibTransId="{459232B8-E248-4C11-B3AC-B67148301A4C}"/>
    <dgm:cxn modelId="{235148D3-3B2E-4FE5-BA95-B3191ED83DEB}" srcId="{D0321499-5C2C-4A14-84CA-832DDCFCAAFB}" destId="{855AE218-153A-45CD-96CB-C01C27DDCCCB}" srcOrd="0" destOrd="0" parTransId="{DE6AA436-D272-4827-A186-ACDFFA824494}" sibTransId="{F9A38CEB-E5E6-49D0-8464-F7FFB19E31F4}"/>
    <dgm:cxn modelId="{5737F1D2-AEE7-493E-9971-4EE7994E6A2E}" type="presOf" srcId="{39675367-E5CE-46D6-855C-8AB6986CE4B4}" destId="{E20469DE-CFEF-4B31-8756-3A5F64DEA600}" srcOrd="0" destOrd="0" presId="urn:microsoft.com/office/officeart/2005/8/layout/vList2"/>
    <dgm:cxn modelId="{E6D18D6D-2842-460E-B99D-3FA13597F706}" type="presOf" srcId="{BB9BBF31-BE0F-4F98-B188-4E74FBC4C6FB}" destId="{DD7CFEE8-A5C1-4A78-8F27-9D1D1476A057}" srcOrd="0" destOrd="0" presId="urn:microsoft.com/office/officeart/2005/8/layout/vList2"/>
    <dgm:cxn modelId="{0F1B6AD1-CA90-4CDD-BDB4-B687903CC9D0}" type="presOf" srcId="{D0321499-5C2C-4A14-84CA-832DDCFCAAFB}" destId="{D47F40F3-7B47-40EA-9EE6-92815C06A314}" srcOrd="0" destOrd="0" presId="urn:microsoft.com/office/officeart/2005/8/layout/vList2"/>
    <dgm:cxn modelId="{E765AEBA-C7BC-46F5-AF7D-8B77AA6F2899}" srcId="{BB9BBF31-BE0F-4F98-B188-4E74FBC4C6FB}" destId="{C3110160-994F-4673-B2B3-FCBEBDD1621D}" srcOrd="2" destOrd="0" parTransId="{C8078B9A-D8DE-4E1A-982A-1107B66F4869}" sibTransId="{B03DF0AC-EE82-4389-8D1C-7D70DE339BCB}"/>
    <dgm:cxn modelId="{9A369035-A40D-4E85-AEBB-14710A7D02F5}" type="presOf" srcId="{50FC94E8-3FA8-4849-83E6-E6FF46769CAB}" destId="{D533B17E-B6DE-4BBC-A598-4F6FB6E6BD65}" srcOrd="0" destOrd="0" presId="urn:microsoft.com/office/officeart/2005/8/layout/vList2"/>
    <dgm:cxn modelId="{9E7D83BD-C147-464E-B8C1-A52922F82CD4}" type="presParOf" srcId="{E20469DE-CFEF-4B31-8756-3A5F64DEA600}" destId="{D47F40F3-7B47-40EA-9EE6-92815C06A314}" srcOrd="0" destOrd="0" presId="urn:microsoft.com/office/officeart/2005/8/layout/vList2"/>
    <dgm:cxn modelId="{1783BB72-20B7-427D-8D0B-8202864B4EB3}" type="presParOf" srcId="{E20469DE-CFEF-4B31-8756-3A5F64DEA600}" destId="{D386A442-5A18-4069-8848-40E764310011}" srcOrd="1" destOrd="0" presId="urn:microsoft.com/office/officeart/2005/8/layout/vList2"/>
    <dgm:cxn modelId="{823811AF-B249-47A5-B78E-673E52318043}" type="presParOf" srcId="{E20469DE-CFEF-4B31-8756-3A5F64DEA600}" destId="{DD7CFEE8-A5C1-4A78-8F27-9D1D1476A057}" srcOrd="2" destOrd="0" presId="urn:microsoft.com/office/officeart/2005/8/layout/vList2"/>
    <dgm:cxn modelId="{2770F3D9-747A-4176-9356-D120AEEC6BD7}" type="presParOf" srcId="{E20469DE-CFEF-4B31-8756-3A5F64DEA600}" destId="{D533B17E-B6DE-4BBC-A598-4F6FB6E6BD6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CF3817-6045-4847-8155-FB92C648DBB7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6B9D38D7-6183-444C-B5D9-CF4C71282083}">
      <dgm:prSet/>
      <dgm:spPr/>
      <dgm:t>
        <a:bodyPr/>
        <a:lstStyle/>
        <a:p>
          <a:r>
            <a:rPr lang="tr-TR"/>
            <a:t>Kanama süresi</a:t>
          </a:r>
          <a:endParaRPr lang="en-US"/>
        </a:p>
      </dgm:t>
    </dgm:pt>
    <dgm:pt modelId="{CAF0DC36-A09E-4C7D-87C4-A1018D59488A}" type="parTrans" cxnId="{56B79C76-8F63-4783-B073-BB460F8F7801}">
      <dgm:prSet/>
      <dgm:spPr/>
      <dgm:t>
        <a:bodyPr/>
        <a:lstStyle/>
        <a:p>
          <a:endParaRPr lang="en-US"/>
        </a:p>
      </dgm:t>
    </dgm:pt>
    <dgm:pt modelId="{116D5C22-20F5-4194-A1FE-666F62F6BB1D}" type="sibTrans" cxnId="{56B79C76-8F63-4783-B073-BB460F8F7801}">
      <dgm:prSet/>
      <dgm:spPr/>
      <dgm:t>
        <a:bodyPr/>
        <a:lstStyle/>
        <a:p>
          <a:endParaRPr lang="en-US"/>
        </a:p>
      </dgm:t>
    </dgm:pt>
    <dgm:pt modelId="{125DD02B-9780-4A9E-98F7-5E572F05B3B3}">
      <dgm:prSet/>
      <dgm:spPr/>
      <dgm:t>
        <a:bodyPr/>
        <a:lstStyle/>
        <a:p>
          <a:r>
            <a:rPr lang="tr-TR"/>
            <a:t>Hemoglobin ve/ya da hematokrit ölçümü</a:t>
          </a:r>
          <a:endParaRPr lang="en-US"/>
        </a:p>
      </dgm:t>
    </dgm:pt>
    <dgm:pt modelId="{6A06BC0F-D171-41FA-A24A-66C61550880C}" type="parTrans" cxnId="{FE110365-79C5-4872-987D-AE9983187C34}">
      <dgm:prSet/>
      <dgm:spPr/>
      <dgm:t>
        <a:bodyPr/>
        <a:lstStyle/>
        <a:p>
          <a:endParaRPr lang="en-US"/>
        </a:p>
      </dgm:t>
    </dgm:pt>
    <dgm:pt modelId="{F4160893-274C-4E03-9C12-C818C674C22B}" type="sibTrans" cxnId="{FE110365-79C5-4872-987D-AE9983187C34}">
      <dgm:prSet/>
      <dgm:spPr/>
      <dgm:t>
        <a:bodyPr/>
        <a:lstStyle/>
        <a:p>
          <a:endParaRPr lang="en-US"/>
        </a:p>
      </dgm:t>
    </dgm:pt>
    <dgm:pt modelId="{E0382837-81E5-452B-91D6-9FC1BD007382}">
      <dgm:prSet/>
      <dgm:spPr/>
      <dgm:t>
        <a:bodyPr/>
        <a:lstStyle/>
        <a:p>
          <a:r>
            <a:rPr lang="tr-TR"/>
            <a:t>Myom açısında uterusun ultrasonla görüntülenmesi</a:t>
          </a:r>
          <a:endParaRPr lang="en-US"/>
        </a:p>
      </dgm:t>
    </dgm:pt>
    <dgm:pt modelId="{89789FD4-52FE-4FEC-9364-5B30C0EA7C83}" type="parTrans" cxnId="{7C50980C-972F-43E7-9BFD-514BD4E875B0}">
      <dgm:prSet/>
      <dgm:spPr/>
      <dgm:t>
        <a:bodyPr/>
        <a:lstStyle/>
        <a:p>
          <a:endParaRPr lang="en-US"/>
        </a:p>
      </dgm:t>
    </dgm:pt>
    <dgm:pt modelId="{58376974-4C24-48D3-8130-84383AB1F63B}" type="sibTrans" cxnId="{7C50980C-972F-43E7-9BFD-514BD4E875B0}">
      <dgm:prSet/>
      <dgm:spPr/>
      <dgm:t>
        <a:bodyPr/>
        <a:lstStyle/>
        <a:p>
          <a:endParaRPr lang="en-US"/>
        </a:p>
      </dgm:t>
    </dgm:pt>
    <dgm:pt modelId="{0ED0B912-A358-435C-A51F-A5558EB3D209}">
      <dgm:prSet/>
      <dgm:spPr/>
      <dgm:t>
        <a:bodyPr/>
        <a:lstStyle/>
        <a:p>
          <a:r>
            <a:rPr lang="tr-TR"/>
            <a:t>Endometrial kavitenin herhangi bir metodla değerlendirilmesi</a:t>
          </a:r>
          <a:endParaRPr lang="en-US"/>
        </a:p>
      </dgm:t>
    </dgm:pt>
    <dgm:pt modelId="{6BB08389-7A58-4D9B-BF21-9DE08B085DF3}" type="parTrans" cxnId="{DDAB1322-FDB3-424E-A85B-02A3F7FE24D1}">
      <dgm:prSet/>
      <dgm:spPr/>
      <dgm:t>
        <a:bodyPr/>
        <a:lstStyle/>
        <a:p>
          <a:endParaRPr lang="en-US"/>
        </a:p>
      </dgm:t>
    </dgm:pt>
    <dgm:pt modelId="{C5AC2CBC-3422-4DAA-90B6-2A186532DED7}" type="sibTrans" cxnId="{DDAB1322-FDB3-424E-A85B-02A3F7FE24D1}">
      <dgm:prSet/>
      <dgm:spPr/>
      <dgm:t>
        <a:bodyPr/>
        <a:lstStyle/>
        <a:p>
          <a:endParaRPr lang="en-US"/>
        </a:p>
      </dgm:t>
    </dgm:pt>
    <dgm:pt modelId="{207F9C85-3174-4B75-BDD0-410105376282}">
      <dgm:prSet/>
      <dgm:spPr/>
      <dgm:t>
        <a:bodyPr/>
        <a:lstStyle/>
        <a:p>
          <a:r>
            <a:rPr lang="tr-TR"/>
            <a:t>Koagulopati değerlendirilmesi</a:t>
          </a:r>
          <a:endParaRPr lang="en-US"/>
        </a:p>
      </dgm:t>
    </dgm:pt>
    <dgm:pt modelId="{8614E936-7B4D-4BE7-857D-7457962E0F78}" type="parTrans" cxnId="{524D8B8A-0329-45A9-8AB2-8FDFECCEE6C3}">
      <dgm:prSet/>
      <dgm:spPr/>
      <dgm:t>
        <a:bodyPr/>
        <a:lstStyle/>
        <a:p>
          <a:endParaRPr lang="en-US"/>
        </a:p>
      </dgm:t>
    </dgm:pt>
    <dgm:pt modelId="{28A70430-EF1E-468E-822A-5F1C14DA7C89}" type="sibTrans" cxnId="{524D8B8A-0329-45A9-8AB2-8FDFECCEE6C3}">
      <dgm:prSet/>
      <dgm:spPr/>
      <dgm:t>
        <a:bodyPr/>
        <a:lstStyle/>
        <a:p>
          <a:endParaRPr lang="en-US"/>
        </a:p>
      </dgm:t>
    </dgm:pt>
    <dgm:pt modelId="{92A734A1-DFB8-430D-B5F7-532952C0FC58}">
      <dgm:prSet/>
      <dgm:spPr/>
      <dgm:t>
        <a:bodyPr/>
        <a:lstStyle/>
        <a:p>
          <a:r>
            <a:rPr lang="tr-TR" baseline="0"/>
            <a:t>Sistemik hemostaz bozuklukları </a:t>
          </a:r>
          <a:r>
            <a:rPr lang="en-US" baseline="0"/>
            <a:t>(</a:t>
          </a:r>
          <a:r>
            <a:rPr lang="tr-TR" baseline="0"/>
            <a:t>k</a:t>
          </a:r>
          <a:r>
            <a:rPr lang="en-US" baseline="0"/>
            <a:t>oagulopat</a:t>
          </a:r>
          <a:r>
            <a:rPr lang="tr-TR" baseline="0"/>
            <a:t>iler</a:t>
          </a:r>
          <a:r>
            <a:rPr lang="en-US" baseline="0"/>
            <a:t>)</a:t>
          </a:r>
          <a:r>
            <a:rPr lang="tr-TR" baseline="0"/>
            <a:t> için fiziksel geçmiş taranmalıdır</a:t>
          </a:r>
          <a:endParaRPr lang="en-US"/>
        </a:p>
      </dgm:t>
    </dgm:pt>
    <dgm:pt modelId="{F561E027-9D1C-4C0C-997C-D39AD5DEEEB9}" type="parTrans" cxnId="{39A598E8-BDB5-41FE-A0E0-C6855091EA42}">
      <dgm:prSet/>
      <dgm:spPr/>
      <dgm:t>
        <a:bodyPr/>
        <a:lstStyle/>
        <a:p>
          <a:endParaRPr lang="en-US"/>
        </a:p>
      </dgm:t>
    </dgm:pt>
    <dgm:pt modelId="{B3741217-B599-483C-8280-3E1508BCF6C7}" type="sibTrans" cxnId="{39A598E8-BDB5-41FE-A0E0-C6855091EA42}">
      <dgm:prSet/>
      <dgm:spPr/>
      <dgm:t>
        <a:bodyPr/>
        <a:lstStyle/>
        <a:p>
          <a:endParaRPr lang="en-US"/>
        </a:p>
      </dgm:t>
    </dgm:pt>
    <dgm:pt modelId="{E8FD7CAD-F9F5-4A37-80A8-C15569D1DBF0}" type="pres">
      <dgm:prSet presAssocID="{EDCF3817-6045-4847-8155-FB92C648DBB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16A3A95-6AFD-4977-B2BC-D2314DDB413B}" type="pres">
      <dgm:prSet presAssocID="{EDCF3817-6045-4847-8155-FB92C648DBB7}" presName="dummyMaxCanvas" presStyleCnt="0">
        <dgm:presLayoutVars/>
      </dgm:prSet>
      <dgm:spPr/>
    </dgm:pt>
    <dgm:pt modelId="{54545A6D-7060-48C3-AD8D-1E14773FDB45}" type="pres">
      <dgm:prSet presAssocID="{EDCF3817-6045-4847-8155-FB92C648DBB7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893DD6B-49B2-4890-A0F5-EC3F562E0A58}" type="pres">
      <dgm:prSet presAssocID="{EDCF3817-6045-4847-8155-FB92C648DBB7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ACF6A1D-6718-4925-9A6C-3DDE02D93585}" type="pres">
      <dgm:prSet presAssocID="{EDCF3817-6045-4847-8155-FB92C648DBB7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3CD473-AC05-4243-94B8-81386A23E651}" type="pres">
      <dgm:prSet presAssocID="{EDCF3817-6045-4847-8155-FB92C648DBB7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F63D96E-402C-4F7A-A245-9A11C2935254}" type="pres">
      <dgm:prSet presAssocID="{EDCF3817-6045-4847-8155-FB92C648DBB7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AD188A-571B-469E-828E-D960E3BA3E2B}" type="pres">
      <dgm:prSet presAssocID="{EDCF3817-6045-4847-8155-FB92C648DBB7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DFE2196-531C-4FA1-ABE7-27B14622415C}" type="pres">
      <dgm:prSet presAssocID="{EDCF3817-6045-4847-8155-FB92C648DBB7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806A8A-BB31-4C0E-856D-4B5885ABE956}" type="pres">
      <dgm:prSet presAssocID="{EDCF3817-6045-4847-8155-FB92C648DBB7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C7880B-4943-4BF1-BB4F-14EC0CDA23BD}" type="pres">
      <dgm:prSet presAssocID="{EDCF3817-6045-4847-8155-FB92C648DBB7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15EBDC-9DF5-49E9-A651-290D8C6B6952}" type="pres">
      <dgm:prSet presAssocID="{EDCF3817-6045-4847-8155-FB92C648DBB7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B74FB8-8D03-4F71-BFAD-E8B2F3BF62C2}" type="pres">
      <dgm:prSet presAssocID="{EDCF3817-6045-4847-8155-FB92C648DBB7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AE1434D-C4C6-42D2-B93E-74DF741DFF7B}" type="pres">
      <dgm:prSet presAssocID="{EDCF3817-6045-4847-8155-FB92C648DBB7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A06741C-27FB-47AF-84DC-E2F921503192}" type="pres">
      <dgm:prSet presAssocID="{EDCF3817-6045-4847-8155-FB92C648DBB7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FA4FDA2-6912-4114-A233-725940648C85}" type="pres">
      <dgm:prSet presAssocID="{EDCF3817-6045-4847-8155-FB92C648DBB7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7BABEF1-328B-4496-8B11-4B27A59AE6D9}" type="presOf" srcId="{92A734A1-DFB8-430D-B5F7-532952C0FC58}" destId="{BFA4FDA2-6912-4114-A233-725940648C85}" srcOrd="1" destOrd="1" presId="urn:microsoft.com/office/officeart/2005/8/layout/vProcess5"/>
    <dgm:cxn modelId="{39A598E8-BDB5-41FE-A0E0-C6855091EA42}" srcId="{207F9C85-3174-4B75-BDD0-410105376282}" destId="{92A734A1-DFB8-430D-B5F7-532952C0FC58}" srcOrd="0" destOrd="0" parTransId="{F561E027-9D1C-4C0C-997C-D39AD5DEEEB9}" sibTransId="{B3741217-B599-483C-8280-3E1508BCF6C7}"/>
    <dgm:cxn modelId="{442CE941-9334-460F-AB70-7A504C03DB1F}" type="presOf" srcId="{F4160893-274C-4E03-9C12-C818C674C22B}" destId="{4DFE2196-531C-4FA1-ABE7-27B14622415C}" srcOrd="0" destOrd="0" presId="urn:microsoft.com/office/officeart/2005/8/layout/vProcess5"/>
    <dgm:cxn modelId="{4A53043C-DB6E-40FB-A84F-6797CBF7B17A}" type="presOf" srcId="{0ED0B912-A358-435C-A51F-A5558EB3D209}" destId="{FA06741C-27FB-47AF-84DC-E2F921503192}" srcOrd="1" destOrd="0" presId="urn:microsoft.com/office/officeart/2005/8/layout/vProcess5"/>
    <dgm:cxn modelId="{A87D2CFE-3CBF-4FB0-AA39-4CF659EF73E2}" type="presOf" srcId="{0ED0B912-A358-435C-A51F-A5558EB3D209}" destId="{943CD473-AC05-4243-94B8-81386A23E651}" srcOrd="0" destOrd="0" presId="urn:microsoft.com/office/officeart/2005/8/layout/vProcess5"/>
    <dgm:cxn modelId="{F782B190-B3F7-4539-8506-974C1B5E99CD}" type="presOf" srcId="{207F9C85-3174-4B75-BDD0-410105376282}" destId="{7F63D96E-402C-4F7A-A245-9A11C2935254}" srcOrd="0" destOrd="0" presId="urn:microsoft.com/office/officeart/2005/8/layout/vProcess5"/>
    <dgm:cxn modelId="{B384D96B-D076-4F54-A2B2-495D2D7578FA}" type="presOf" srcId="{E0382837-81E5-452B-91D6-9FC1BD007382}" destId="{0ACF6A1D-6718-4925-9A6C-3DDE02D93585}" srcOrd="0" destOrd="0" presId="urn:microsoft.com/office/officeart/2005/8/layout/vProcess5"/>
    <dgm:cxn modelId="{CCEBC7F7-A594-4A2F-8233-377583FA9071}" type="presOf" srcId="{EDCF3817-6045-4847-8155-FB92C648DBB7}" destId="{E8FD7CAD-F9F5-4A37-80A8-C15569D1DBF0}" srcOrd="0" destOrd="0" presId="urn:microsoft.com/office/officeart/2005/8/layout/vProcess5"/>
    <dgm:cxn modelId="{91945065-739F-4389-8C48-19F8931F3685}" type="presOf" srcId="{C5AC2CBC-3422-4DAA-90B6-2A186532DED7}" destId="{07C7880B-4943-4BF1-BB4F-14EC0CDA23BD}" srcOrd="0" destOrd="0" presId="urn:microsoft.com/office/officeart/2005/8/layout/vProcess5"/>
    <dgm:cxn modelId="{408790C3-4EEF-45B0-AD6E-1AD3ACF97660}" type="presOf" srcId="{6B9D38D7-6183-444C-B5D9-CF4C71282083}" destId="{54545A6D-7060-48C3-AD8D-1E14773FDB45}" srcOrd="0" destOrd="0" presId="urn:microsoft.com/office/officeart/2005/8/layout/vProcess5"/>
    <dgm:cxn modelId="{56B79C76-8F63-4783-B073-BB460F8F7801}" srcId="{EDCF3817-6045-4847-8155-FB92C648DBB7}" destId="{6B9D38D7-6183-444C-B5D9-CF4C71282083}" srcOrd="0" destOrd="0" parTransId="{CAF0DC36-A09E-4C7D-87C4-A1018D59488A}" sibTransId="{116D5C22-20F5-4194-A1FE-666F62F6BB1D}"/>
    <dgm:cxn modelId="{FE110365-79C5-4872-987D-AE9983187C34}" srcId="{EDCF3817-6045-4847-8155-FB92C648DBB7}" destId="{125DD02B-9780-4A9E-98F7-5E572F05B3B3}" srcOrd="1" destOrd="0" parTransId="{6A06BC0F-D171-41FA-A24A-66C61550880C}" sibTransId="{F4160893-274C-4E03-9C12-C818C674C22B}"/>
    <dgm:cxn modelId="{F70162AC-5D06-4628-BF91-216060FDAA56}" type="presOf" srcId="{6B9D38D7-6183-444C-B5D9-CF4C71282083}" destId="{1015EBDC-9DF5-49E9-A651-290D8C6B6952}" srcOrd="1" destOrd="0" presId="urn:microsoft.com/office/officeart/2005/8/layout/vProcess5"/>
    <dgm:cxn modelId="{B0874F69-0AF1-4A86-A8E0-D32439CDF927}" type="presOf" srcId="{116D5C22-20F5-4194-A1FE-666F62F6BB1D}" destId="{C2AD188A-571B-469E-828E-D960E3BA3E2B}" srcOrd="0" destOrd="0" presId="urn:microsoft.com/office/officeart/2005/8/layout/vProcess5"/>
    <dgm:cxn modelId="{7C50980C-972F-43E7-9BFD-514BD4E875B0}" srcId="{EDCF3817-6045-4847-8155-FB92C648DBB7}" destId="{E0382837-81E5-452B-91D6-9FC1BD007382}" srcOrd="2" destOrd="0" parTransId="{89789FD4-52FE-4FEC-9364-5B30C0EA7C83}" sibTransId="{58376974-4C24-48D3-8130-84383AB1F63B}"/>
    <dgm:cxn modelId="{C4FCFA37-551C-4C2F-95DE-4C03A2F9F216}" type="presOf" srcId="{E0382837-81E5-452B-91D6-9FC1BD007382}" destId="{CAE1434D-C4C6-42D2-B93E-74DF741DFF7B}" srcOrd="1" destOrd="0" presId="urn:microsoft.com/office/officeart/2005/8/layout/vProcess5"/>
    <dgm:cxn modelId="{524D8B8A-0329-45A9-8AB2-8FDFECCEE6C3}" srcId="{EDCF3817-6045-4847-8155-FB92C648DBB7}" destId="{207F9C85-3174-4B75-BDD0-410105376282}" srcOrd="4" destOrd="0" parTransId="{8614E936-7B4D-4BE7-857D-7457962E0F78}" sibTransId="{28A70430-EF1E-468E-822A-5F1C14DA7C89}"/>
    <dgm:cxn modelId="{DDAB1322-FDB3-424E-A85B-02A3F7FE24D1}" srcId="{EDCF3817-6045-4847-8155-FB92C648DBB7}" destId="{0ED0B912-A358-435C-A51F-A5558EB3D209}" srcOrd="3" destOrd="0" parTransId="{6BB08389-7A58-4D9B-BF21-9DE08B085DF3}" sibTransId="{C5AC2CBC-3422-4DAA-90B6-2A186532DED7}"/>
    <dgm:cxn modelId="{7650D5DD-E319-45B4-84FF-17BEB63F861E}" type="presOf" srcId="{125DD02B-9780-4A9E-98F7-5E572F05B3B3}" destId="{9893DD6B-49B2-4890-A0F5-EC3F562E0A58}" srcOrd="0" destOrd="0" presId="urn:microsoft.com/office/officeart/2005/8/layout/vProcess5"/>
    <dgm:cxn modelId="{054A6063-3114-4F7B-8B1D-70F50D261EEA}" type="presOf" srcId="{58376974-4C24-48D3-8130-84383AB1F63B}" destId="{B7806A8A-BB31-4C0E-856D-4B5885ABE956}" srcOrd="0" destOrd="0" presId="urn:microsoft.com/office/officeart/2005/8/layout/vProcess5"/>
    <dgm:cxn modelId="{0665A25B-3CC7-447F-9B70-658C9CDAC6AE}" type="presOf" srcId="{125DD02B-9780-4A9E-98F7-5E572F05B3B3}" destId="{A0B74FB8-8D03-4F71-BFAD-E8B2F3BF62C2}" srcOrd="1" destOrd="0" presId="urn:microsoft.com/office/officeart/2005/8/layout/vProcess5"/>
    <dgm:cxn modelId="{F74BAB51-9B8B-4D9E-ACC1-46B31E2234C2}" type="presOf" srcId="{92A734A1-DFB8-430D-B5F7-532952C0FC58}" destId="{7F63D96E-402C-4F7A-A245-9A11C2935254}" srcOrd="0" destOrd="1" presId="urn:microsoft.com/office/officeart/2005/8/layout/vProcess5"/>
    <dgm:cxn modelId="{A3927939-733E-4FC5-B7F3-82F2BC3ACF61}" type="presOf" srcId="{207F9C85-3174-4B75-BDD0-410105376282}" destId="{BFA4FDA2-6912-4114-A233-725940648C85}" srcOrd="1" destOrd="0" presId="urn:microsoft.com/office/officeart/2005/8/layout/vProcess5"/>
    <dgm:cxn modelId="{09719266-84F2-4CA3-A219-132375D72079}" type="presParOf" srcId="{E8FD7CAD-F9F5-4A37-80A8-C15569D1DBF0}" destId="{516A3A95-6AFD-4977-B2BC-D2314DDB413B}" srcOrd="0" destOrd="0" presId="urn:microsoft.com/office/officeart/2005/8/layout/vProcess5"/>
    <dgm:cxn modelId="{31C9E489-6B8E-44FB-8308-82D8AEAFC604}" type="presParOf" srcId="{E8FD7CAD-F9F5-4A37-80A8-C15569D1DBF0}" destId="{54545A6D-7060-48C3-AD8D-1E14773FDB45}" srcOrd="1" destOrd="0" presId="urn:microsoft.com/office/officeart/2005/8/layout/vProcess5"/>
    <dgm:cxn modelId="{A127F5AF-F877-4C90-90E5-13646BFD180C}" type="presParOf" srcId="{E8FD7CAD-F9F5-4A37-80A8-C15569D1DBF0}" destId="{9893DD6B-49B2-4890-A0F5-EC3F562E0A58}" srcOrd="2" destOrd="0" presId="urn:microsoft.com/office/officeart/2005/8/layout/vProcess5"/>
    <dgm:cxn modelId="{074BD97E-A773-460D-80C6-50361B4555DD}" type="presParOf" srcId="{E8FD7CAD-F9F5-4A37-80A8-C15569D1DBF0}" destId="{0ACF6A1D-6718-4925-9A6C-3DDE02D93585}" srcOrd="3" destOrd="0" presId="urn:microsoft.com/office/officeart/2005/8/layout/vProcess5"/>
    <dgm:cxn modelId="{DBAB9D42-DC2F-45C2-8D10-580432894C48}" type="presParOf" srcId="{E8FD7CAD-F9F5-4A37-80A8-C15569D1DBF0}" destId="{943CD473-AC05-4243-94B8-81386A23E651}" srcOrd="4" destOrd="0" presId="urn:microsoft.com/office/officeart/2005/8/layout/vProcess5"/>
    <dgm:cxn modelId="{B1329717-9C8E-4F90-9B3C-82F7DD48B2B0}" type="presParOf" srcId="{E8FD7CAD-F9F5-4A37-80A8-C15569D1DBF0}" destId="{7F63D96E-402C-4F7A-A245-9A11C2935254}" srcOrd="5" destOrd="0" presId="urn:microsoft.com/office/officeart/2005/8/layout/vProcess5"/>
    <dgm:cxn modelId="{4793D03A-FDC6-41D8-8D66-0EE4831D3A4E}" type="presParOf" srcId="{E8FD7CAD-F9F5-4A37-80A8-C15569D1DBF0}" destId="{C2AD188A-571B-469E-828E-D960E3BA3E2B}" srcOrd="6" destOrd="0" presId="urn:microsoft.com/office/officeart/2005/8/layout/vProcess5"/>
    <dgm:cxn modelId="{74A1E1B2-7243-441B-A6C0-55AF3244D23B}" type="presParOf" srcId="{E8FD7CAD-F9F5-4A37-80A8-C15569D1DBF0}" destId="{4DFE2196-531C-4FA1-ABE7-27B14622415C}" srcOrd="7" destOrd="0" presId="urn:microsoft.com/office/officeart/2005/8/layout/vProcess5"/>
    <dgm:cxn modelId="{86310FAC-5386-439B-9593-D2D088C61E4D}" type="presParOf" srcId="{E8FD7CAD-F9F5-4A37-80A8-C15569D1DBF0}" destId="{B7806A8A-BB31-4C0E-856D-4B5885ABE956}" srcOrd="8" destOrd="0" presId="urn:microsoft.com/office/officeart/2005/8/layout/vProcess5"/>
    <dgm:cxn modelId="{34100B8B-6D01-4291-8479-33D2DA902C24}" type="presParOf" srcId="{E8FD7CAD-F9F5-4A37-80A8-C15569D1DBF0}" destId="{07C7880B-4943-4BF1-BB4F-14EC0CDA23BD}" srcOrd="9" destOrd="0" presId="urn:microsoft.com/office/officeart/2005/8/layout/vProcess5"/>
    <dgm:cxn modelId="{3B0D02AB-EAA6-4A38-8651-5B15EF84B6BE}" type="presParOf" srcId="{E8FD7CAD-F9F5-4A37-80A8-C15569D1DBF0}" destId="{1015EBDC-9DF5-49E9-A651-290D8C6B6952}" srcOrd="10" destOrd="0" presId="urn:microsoft.com/office/officeart/2005/8/layout/vProcess5"/>
    <dgm:cxn modelId="{BDF9C9F9-17F8-451E-B4C3-1D77100227C5}" type="presParOf" srcId="{E8FD7CAD-F9F5-4A37-80A8-C15569D1DBF0}" destId="{A0B74FB8-8D03-4F71-BFAD-E8B2F3BF62C2}" srcOrd="11" destOrd="0" presId="urn:microsoft.com/office/officeart/2005/8/layout/vProcess5"/>
    <dgm:cxn modelId="{8911D0BA-A317-421B-812A-960862965D43}" type="presParOf" srcId="{E8FD7CAD-F9F5-4A37-80A8-C15569D1DBF0}" destId="{CAE1434D-C4C6-42D2-B93E-74DF741DFF7B}" srcOrd="12" destOrd="0" presId="urn:microsoft.com/office/officeart/2005/8/layout/vProcess5"/>
    <dgm:cxn modelId="{8F6A326A-68F1-452F-9805-D4BE61055AF0}" type="presParOf" srcId="{E8FD7CAD-F9F5-4A37-80A8-C15569D1DBF0}" destId="{FA06741C-27FB-47AF-84DC-E2F921503192}" srcOrd="13" destOrd="0" presId="urn:microsoft.com/office/officeart/2005/8/layout/vProcess5"/>
    <dgm:cxn modelId="{3067FBEE-5E2E-4896-8880-92D3C2B2369F}" type="presParOf" srcId="{E8FD7CAD-F9F5-4A37-80A8-C15569D1DBF0}" destId="{BFA4FDA2-6912-4114-A233-725940648C85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D1CAE6-A1E1-4E99-ACEA-8190943B1BF0}" type="doc">
      <dgm:prSet loTypeId="urn:microsoft.com/office/officeart/2005/8/layout/vProcess5" loCatId="process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tr-TR"/>
        </a:p>
      </dgm:t>
    </dgm:pt>
    <dgm:pt modelId="{4152B225-2134-48EB-97C6-A4C5DC80CDAF}">
      <dgm:prSet/>
      <dgm:spPr/>
      <dgm:t>
        <a:bodyPr/>
        <a:lstStyle/>
        <a:p>
          <a:pPr rtl="0"/>
          <a:r>
            <a:rPr lang="en-US" dirty="0" err="1"/>
            <a:t>Ağır</a:t>
          </a:r>
          <a:r>
            <a:rPr lang="en-US" dirty="0"/>
            <a:t> </a:t>
          </a:r>
          <a:r>
            <a:rPr lang="en-US" dirty="0" err="1"/>
            <a:t>menstrüel</a:t>
          </a:r>
          <a:r>
            <a:rPr lang="en-US" dirty="0"/>
            <a:t> </a:t>
          </a:r>
          <a:r>
            <a:rPr lang="en-US" dirty="0" err="1"/>
            <a:t>kanama</a:t>
          </a:r>
          <a:r>
            <a:rPr lang="tr-TR" dirty="0"/>
            <a:t> </a:t>
          </a:r>
          <a:r>
            <a:rPr lang="en-US" dirty="0"/>
            <a:t>(HMB) </a:t>
          </a:r>
          <a:r>
            <a:rPr lang="en-US" dirty="0" err="1"/>
            <a:t>bir</a:t>
          </a:r>
          <a:r>
            <a:rPr lang="en-US" dirty="0"/>
            <a:t> </a:t>
          </a:r>
          <a:r>
            <a:rPr lang="en-US" dirty="0" err="1"/>
            <a:t>kadının</a:t>
          </a:r>
          <a:r>
            <a:rPr lang="en-US" dirty="0"/>
            <a:t> </a:t>
          </a:r>
          <a:r>
            <a:rPr lang="en-US" dirty="0" err="1"/>
            <a:t>fiziksel</a:t>
          </a:r>
          <a:r>
            <a:rPr lang="en-US" dirty="0"/>
            <a:t>, </a:t>
          </a:r>
          <a:r>
            <a:rPr lang="en-US" dirty="0" err="1"/>
            <a:t>duygusal</a:t>
          </a:r>
          <a:r>
            <a:rPr lang="en-US" dirty="0"/>
            <a:t>, </a:t>
          </a:r>
          <a:r>
            <a:rPr lang="en-US" dirty="0" err="1"/>
            <a:t>sosyal</a:t>
          </a:r>
          <a:r>
            <a:rPr lang="en-US" dirty="0"/>
            <a:t> </a:t>
          </a:r>
          <a:r>
            <a:rPr lang="en-US" dirty="0" err="1"/>
            <a:t>refah</a:t>
          </a:r>
          <a:r>
            <a:rPr lang="en-US" dirty="0"/>
            <a:t> </a:t>
          </a:r>
          <a:r>
            <a:rPr lang="en-US" dirty="0" err="1"/>
            <a:t>ve</a:t>
          </a:r>
          <a:r>
            <a:rPr lang="en-US" dirty="0"/>
            <a:t> </a:t>
          </a:r>
          <a:r>
            <a:rPr lang="en-US" dirty="0" err="1"/>
            <a:t>kalite</a:t>
          </a:r>
          <a:r>
            <a:rPr lang="tr-TR" dirty="0"/>
            <a:t>sini bozan, her siklusta &gt;80ml aşırı menstrüel  kanama olarak tanımlanır</a:t>
          </a:r>
        </a:p>
      </dgm:t>
    </dgm:pt>
    <dgm:pt modelId="{EB28B896-827F-42F6-A49D-9FCE6CEE1371}" type="parTrans" cxnId="{1F914BBE-68DE-40B5-A0EA-3B8996EEF806}">
      <dgm:prSet/>
      <dgm:spPr/>
      <dgm:t>
        <a:bodyPr/>
        <a:lstStyle/>
        <a:p>
          <a:endParaRPr lang="tr-TR"/>
        </a:p>
      </dgm:t>
    </dgm:pt>
    <dgm:pt modelId="{40AF2ED2-576C-4357-B924-6F0DF0DE0243}" type="sibTrans" cxnId="{1F914BBE-68DE-40B5-A0EA-3B8996EEF806}">
      <dgm:prSet phldrT="01"/>
      <dgm:spPr/>
      <dgm:t>
        <a:bodyPr/>
        <a:lstStyle/>
        <a:p>
          <a:endParaRPr lang="tr-TR" dirty="0"/>
        </a:p>
      </dgm:t>
    </dgm:pt>
    <dgm:pt modelId="{AB65C30F-36A0-4116-9FE6-712E04B9F5E2}">
      <dgm:prSet/>
      <dgm:spPr/>
      <dgm:t>
        <a:bodyPr/>
        <a:lstStyle/>
        <a:p>
          <a:pPr rtl="0"/>
          <a:r>
            <a:rPr lang="tr-TR"/>
            <a:t>M</a:t>
          </a:r>
          <a:r>
            <a:rPr lang="en-US"/>
            <a:t>aximum normal menstrual </a:t>
          </a:r>
          <a:r>
            <a:rPr lang="tr-TR"/>
            <a:t>kanama miktarı </a:t>
          </a:r>
          <a:r>
            <a:rPr lang="en-US"/>
            <a:t>60–80 mL, </a:t>
          </a:r>
          <a:r>
            <a:rPr lang="tr-TR"/>
            <a:t>ortalama ise </a:t>
          </a:r>
          <a:r>
            <a:rPr lang="en-US"/>
            <a:t>30 mL</a:t>
          </a:r>
          <a:endParaRPr lang="tr-TR"/>
        </a:p>
      </dgm:t>
    </dgm:pt>
    <dgm:pt modelId="{FFE3E80D-E918-4573-8A89-D35769A41A1F}" type="parTrans" cxnId="{C3C78D0C-CB9F-44DB-98C1-D92455B31EB6}">
      <dgm:prSet/>
      <dgm:spPr/>
      <dgm:t>
        <a:bodyPr/>
        <a:lstStyle/>
        <a:p>
          <a:endParaRPr lang="tr-TR"/>
        </a:p>
      </dgm:t>
    </dgm:pt>
    <dgm:pt modelId="{02824573-112D-46FB-ACC7-E33FD958C2C8}" type="sibTrans" cxnId="{C3C78D0C-CB9F-44DB-98C1-D92455B31EB6}">
      <dgm:prSet phldrT="02"/>
      <dgm:spPr/>
      <dgm:t>
        <a:bodyPr/>
        <a:lstStyle/>
        <a:p>
          <a:endParaRPr lang="tr-TR" dirty="0"/>
        </a:p>
      </dgm:t>
    </dgm:pt>
    <dgm:pt modelId="{7E172554-A11A-4562-BEB5-7B49AB05002A}">
      <dgm:prSet/>
      <dgm:spPr/>
      <dgm:t>
        <a:bodyPr/>
        <a:lstStyle/>
        <a:p>
          <a:pPr rtl="0"/>
          <a:r>
            <a:rPr lang="tr-TR" dirty="0" err="1"/>
            <a:t>Menstrual</a:t>
          </a:r>
          <a:r>
            <a:rPr lang="tr-TR" dirty="0"/>
            <a:t> kan kaybı &gt;120 </a:t>
          </a:r>
          <a:r>
            <a:rPr lang="tr-TR" dirty="0" err="1"/>
            <a:t>mL</a:t>
          </a:r>
          <a:r>
            <a:rPr lang="tr-TR" dirty="0"/>
            <a:t> ise hemoglobin seviyesi 12 g/</a:t>
          </a:r>
          <a:r>
            <a:rPr lang="tr-TR" dirty="0" err="1"/>
            <a:t>dL</a:t>
          </a:r>
          <a:r>
            <a:rPr lang="tr-TR" dirty="0"/>
            <a:t> ‘</a:t>
          </a:r>
          <a:r>
            <a:rPr lang="tr-TR" dirty="0" err="1"/>
            <a:t>nin</a:t>
          </a:r>
          <a:r>
            <a:rPr lang="tr-TR" dirty="0"/>
            <a:t> altında ve düşük </a:t>
          </a:r>
          <a:r>
            <a:rPr lang="tr-TR" dirty="0" err="1"/>
            <a:t>ferritin</a:t>
          </a:r>
          <a:r>
            <a:rPr lang="tr-TR" dirty="0"/>
            <a:t> seviyesi olan kadın oranı belirgin olarak artıyor</a:t>
          </a:r>
        </a:p>
      </dgm:t>
    </dgm:pt>
    <dgm:pt modelId="{AC792351-DC40-441A-A434-D512436AEEDE}" type="parTrans" cxnId="{D9971B57-3FB6-4ACC-8F00-51C437A64005}">
      <dgm:prSet/>
      <dgm:spPr/>
      <dgm:t>
        <a:bodyPr/>
        <a:lstStyle/>
        <a:p>
          <a:endParaRPr lang="tr-TR"/>
        </a:p>
      </dgm:t>
    </dgm:pt>
    <dgm:pt modelId="{88830074-FA9D-4D99-99BD-156C1F34DDDB}" type="sibTrans" cxnId="{D9971B57-3FB6-4ACC-8F00-51C437A64005}">
      <dgm:prSet phldrT="03"/>
      <dgm:spPr/>
    </dgm:pt>
    <dgm:pt modelId="{AE824FC8-369E-4C75-AADA-47AEC500A1CC}" type="pres">
      <dgm:prSet presAssocID="{9BD1CAE6-A1E1-4E99-ACEA-8190943B1BF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534EF96-6396-418C-ACAE-8A677B0B3701}" type="pres">
      <dgm:prSet presAssocID="{9BD1CAE6-A1E1-4E99-ACEA-8190943B1BF0}" presName="dummyMaxCanvas" presStyleCnt="0">
        <dgm:presLayoutVars/>
      </dgm:prSet>
      <dgm:spPr/>
    </dgm:pt>
    <dgm:pt modelId="{FEB97467-294F-498A-95A6-6E6FFB877FD4}" type="pres">
      <dgm:prSet presAssocID="{9BD1CAE6-A1E1-4E99-ACEA-8190943B1BF0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768F8EC-3AF5-40AA-BD94-4314C7037CE0}" type="pres">
      <dgm:prSet presAssocID="{9BD1CAE6-A1E1-4E99-ACEA-8190943B1BF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988BA7-05C4-4669-A640-E93138BAFB24}" type="pres">
      <dgm:prSet presAssocID="{9BD1CAE6-A1E1-4E99-ACEA-8190943B1BF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37B1DA3-888F-46A4-91DD-313B9B05AAE5}" type="pres">
      <dgm:prSet presAssocID="{9BD1CAE6-A1E1-4E99-ACEA-8190943B1BF0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7B7C4E-3719-454C-BD0C-2B99596E0315}" type="pres">
      <dgm:prSet presAssocID="{9BD1CAE6-A1E1-4E99-ACEA-8190943B1BF0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FC93CE5-F331-4FB9-87D4-7BEC2C744A2B}" type="pres">
      <dgm:prSet presAssocID="{9BD1CAE6-A1E1-4E99-ACEA-8190943B1BF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AB0281-02EC-4663-861E-19EA06DBDA15}" type="pres">
      <dgm:prSet presAssocID="{9BD1CAE6-A1E1-4E99-ACEA-8190943B1BF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1B7758-63F7-4D77-8EA2-82B6D0283D91}" type="pres">
      <dgm:prSet presAssocID="{9BD1CAE6-A1E1-4E99-ACEA-8190943B1BF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36616AF-60AC-41E8-B8A7-451882751DC6}" type="presOf" srcId="{9BD1CAE6-A1E1-4E99-ACEA-8190943B1BF0}" destId="{AE824FC8-369E-4C75-AADA-47AEC500A1CC}" srcOrd="0" destOrd="0" presId="urn:microsoft.com/office/officeart/2005/8/layout/vProcess5"/>
    <dgm:cxn modelId="{1F574DE2-8FF8-42DA-BEEE-FF17CB0F8FCD}" type="presOf" srcId="{AB65C30F-36A0-4116-9FE6-712E04B9F5E2}" destId="{2DAB0281-02EC-4663-861E-19EA06DBDA15}" srcOrd="1" destOrd="0" presId="urn:microsoft.com/office/officeart/2005/8/layout/vProcess5"/>
    <dgm:cxn modelId="{2A0557ED-2573-4043-AFA2-968342C37E3F}" type="presOf" srcId="{4152B225-2134-48EB-97C6-A4C5DC80CDAF}" destId="{0FC93CE5-F331-4FB9-87D4-7BEC2C744A2B}" srcOrd="1" destOrd="0" presId="urn:microsoft.com/office/officeart/2005/8/layout/vProcess5"/>
    <dgm:cxn modelId="{0887CCEF-1671-4446-AD2D-A77E76D52346}" type="presOf" srcId="{4152B225-2134-48EB-97C6-A4C5DC80CDAF}" destId="{FEB97467-294F-498A-95A6-6E6FFB877FD4}" srcOrd="0" destOrd="0" presId="urn:microsoft.com/office/officeart/2005/8/layout/vProcess5"/>
    <dgm:cxn modelId="{BE3C6FE5-B94D-44A1-8C3C-AE4167132448}" type="presOf" srcId="{AB65C30F-36A0-4116-9FE6-712E04B9F5E2}" destId="{9768F8EC-3AF5-40AA-BD94-4314C7037CE0}" srcOrd="0" destOrd="0" presId="urn:microsoft.com/office/officeart/2005/8/layout/vProcess5"/>
    <dgm:cxn modelId="{D9971B57-3FB6-4ACC-8F00-51C437A64005}" srcId="{9BD1CAE6-A1E1-4E99-ACEA-8190943B1BF0}" destId="{7E172554-A11A-4562-BEB5-7B49AB05002A}" srcOrd="2" destOrd="0" parTransId="{AC792351-DC40-441A-A434-D512436AEEDE}" sibTransId="{88830074-FA9D-4D99-99BD-156C1F34DDDB}"/>
    <dgm:cxn modelId="{9235A368-0CFE-4B83-83B5-2F65222C31D1}" type="presOf" srcId="{7E172554-A11A-4562-BEB5-7B49AB05002A}" destId="{061B7758-63F7-4D77-8EA2-82B6D0283D91}" srcOrd="1" destOrd="0" presId="urn:microsoft.com/office/officeart/2005/8/layout/vProcess5"/>
    <dgm:cxn modelId="{A9B1E103-199D-4032-A407-595326E5A5BD}" type="presOf" srcId="{7E172554-A11A-4562-BEB5-7B49AB05002A}" destId="{A8988BA7-05C4-4669-A640-E93138BAFB24}" srcOrd="0" destOrd="0" presId="urn:microsoft.com/office/officeart/2005/8/layout/vProcess5"/>
    <dgm:cxn modelId="{1F914BBE-68DE-40B5-A0EA-3B8996EEF806}" srcId="{9BD1CAE6-A1E1-4E99-ACEA-8190943B1BF0}" destId="{4152B225-2134-48EB-97C6-A4C5DC80CDAF}" srcOrd="0" destOrd="0" parTransId="{EB28B896-827F-42F6-A49D-9FCE6CEE1371}" sibTransId="{40AF2ED2-576C-4357-B924-6F0DF0DE0243}"/>
    <dgm:cxn modelId="{3B2E21A7-1E73-4BD9-94BC-534EBC85D3C3}" type="presOf" srcId="{02824573-112D-46FB-ACC7-E33FD958C2C8}" destId="{8B7B7C4E-3719-454C-BD0C-2B99596E0315}" srcOrd="0" destOrd="0" presId="urn:microsoft.com/office/officeart/2005/8/layout/vProcess5"/>
    <dgm:cxn modelId="{16BDB9FE-1D72-45FB-AD13-94D0860E10C9}" type="presOf" srcId="{40AF2ED2-576C-4357-B924-6F0DF0DE0243}" destId="{737B1DA3-888F-46A4-91DD-313B9B05AAE5}" srcOrd="0" destOrd="0" presId="urn:microsoft.com/office/officeart/2005/8/layout/vProcess5"/>
    <dgm:cxn modelId="{C3C78D0C-CB9F-44DB-98C1-D92455B31EB6}" srcId="{9BD1CAE6-A1E1-4E99-ACEA-8190943B1BF0}" destId="{AB65C30F-36A0-4116-9FE6-712E04B9F5E2}" srcOrd="1" destOrd="0" parTransId="{FFE3E80D-E918-4573-8A89-D35769A41A1F}" sibTransId="{02824573-112D-46FB-ACC7-E33FD958C2C8}"/>
    <dgm:cxn modelId="{CBD310D3-DB31-442B-9FF8-6DF534A87FB1}" type="presParOf" srcId="{AE824FC8-369E-4C75-AADA-47AEC500A1CC}" destId="{8534EF96-6396-418C-ACAE-8A677B0B3701}" srcOrd="0" destOrd="0" presId="urn:microsoft.com/office/officeart/2005/8/layout/vProcess5"/>
    <dgm:cxn modelId="{B3D58770-129C-4560-8304-63EC7A3383E7}" type="presParOf" srcId="{AE824FC8-369E-4C75-AADA-47AEC500A1CC}" destId="{FEB97467-294F-498A-95A6-6E6FFB877FD4}" srcOrd="1" destOrd="0" presId="urn:microsoft.com/office/officeart/2005/8/layout/vProcess5"/>
    <dgm:cxn modelId="{D4D83DF3-8DC8-4D24-8039-3C6C96BCDE5E}" type="presParOf" srcId="{AE824FC8-369E-4C75-AADA-47AEC500A1CC}" destId="{9768F8EC-3AF5-40AA-BD94-4314C7037CE0}" srcOrd="2" destOrd="0" presId="urn:microsoft.com/office/officeart/2005/8/layout/vProcess5"/>
    <dgm:cxn modelId="{51456157-D725-46D8-BE10-588FA18F4216}" type="presParOf" srcId="{AE824FC8-369E-4C75-AADA-47AEC500A1CC}" destId="{A8988BA7-05C4-4669-A640-E93138BAFB24}" srcOrd="3" destOrd="0" presId="urn:microsoft.com/office/officeart/2005/8/layout/vProcess5"/>
    <dgm:cxn modelId="{D1973225-8EEE-4892-BD0B-B106904890C3}" type="presParOf" srcId="{AE824FC8-369E-4C75-AADA-47AEC500A1CC}" destId="{737B1DA3-888F-46A4-91DD-313B9B05AAE5}" srcOrd="4" destOrd="0" presId="urn:microsoft.com/office/officeart/2005/8/layout/vProcess5"/>
    <dgm:cxn modelId="{3B3F14DE-90E5-497E-B376-032979F714BA}" type="presParOf" srcId="{AE824FC8-369E-4C75-AADA-47AEC500A1CC}" destId="{8B7B7C4E-3719-454C-BD0C-2B99596E0315}" srcOrd="5" destOrd="0" presId="urn:microsoft.com/office/officeart/2005/8/layout/vProcess5"/>
    <dgm:cxn modelId="{BA823FCD-F632-4521-A73F-C330F834FB10}" type="presParOf" srcId="{AE824FC8-369E-4C75-AADA-47AEC500A1CC}" destId="{0FC93CE5-F331-4FB9-87D4-7BEC2C744A2B}" srcOrd="6" destOrd="0" presId="urn:microsoft.com/office/officeart/2005/8/layout/vProcess5"/>
    <dgm:cxn modelId="{B107CF15-D509-4848-AE08-216333D5EE49}" type="presParOf" srcId="{AE824FC8-369E-4C75-AADA-47AEC500A1CC}" destId="{2DAB0281-02EC-4663-861E-19EA06DBDA15}" srcOrd="7" destOrd="0" presId="urn:microsoft.com/office/officeart/2005/8/layout/vProcess5"/>
    <dgm:cxn modelId="{42E56747-70D6-47AE-A604-90FB87A4CFDA}" type="presParOf" srcId="{AE824FC8-369E-4C75-AADA-47AEC500A1CC}" destId="{061B7758-63F7-4D77-8EA2-82B6D0283D9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BDB2BD4-4ADA-4B5C-BFC9-7D027B7CEAAE}" type="doc">
      <dgm:prSet loTypeId="urn:microsoft.com/office/officeart/2008/layout/LinedList" loCatId="list" qsTypeId="urn:microsoft.com/office/officeart/2005/8/quickstyle/simple2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6910CE42-C0C3-4E18-B625-6D08DDC3D85D}">
      <dgm:prSet/>
      <dgm:spPr/>
      <dgm:t>
        <a:bodyPr/>
        <a:lstStyle/>
        <a:p>
          <a:r>
            <a:rPr lang="tr-TR" b="1"/>
            <a:t>A</a:t>
          </a:r>
          <a:r>
            <a:rPr lang="en-US" b="1"/>
            <a:t>lkalin-h</a:t>
          </a:r>
          <a:r>
            <a:rPr lang="tr-TR" b="1"/>
            <a:t>e</a:t>
          </a:r>
          <a:r>
            <a:rPr lang="en-US" b="1"/>
            <a:t>matin metod</a:t>
          </a:r>
          <a:r>
            <a:rPr lang="tr-TR" b="1"/>
            <a:t>u </a:t>
          </a:r>
          <a:r>
            <a:rPr lang="tr-TR"/>
            <a:t>menstrüel kanama miktarı ölçümü için en doğru yöntem olduğu düşünülür</a:t>
          </a:r>
          <a:endParaRPr lang="en-US"/>
        </a:p>
      </dgm:t>
    </dgm:pt>
    <dgm:pt modelId="{D1B6A65D-5986-4384-9F1A-A869A670ED51}" type="parTrans" cxnId="{F0A2EC11-35B2-477F-8D5C-DEC1790CD819}">
      <dgm:prSet/>
      <dgm:spPr/>
      <dgm:t>
        <a:bodyPr/>
        <a:lstStyle/>
        <a:p>
          <a:endParaRPr lang="en-US"/>
        </a:p>
      </dgm:t>
    </dgm:pt>
    <dgm:pt modelId="{DBE158C0-2BB7-468D-9291-DF0A4E29A07E}" type="sibTrans" cxnId="{F0A2EC11-35B2-477F-8D5C-DEC1790CD819}">
      <dgm:prSet/>
      <dgm:spPr/>
      <dgm:t>
        <a:bodyPr/>
        <a:lstStyle/>
        <a:p>
          <a:endParaRPr lang="en-US"/>
        </a:p>
      </dgm:t>
    </dgm:pt>
    <dgm:pt modelId="{03473FB9-5B76-4009-A7FE-BEBA55A19C94}">
      <dgm:prSet/>
      <dgm:spPr/>
      <dgm:t>
        <a:bodyPr/>
        <a:lstStyle/>
        <a:p>
          <a:r>
            <a:rPr lang="en-US" b="1"/>
            <a:t>Pictorial blood assessment chart (PBAC)</a:t>
          </a:r>
          <a:r>
            <a:rPr lang="tr-TR" b="1"/>
            <a:t> </a:t>
          </a:r>
          <a:r>
            <a:rPr lang="tr-TR"/>
            <a:t>(kan ölçüm grafiği) kullanılan ped ya da tampon sayısına, kirlenme derecesine pıhtı ve taşma miktarına  göre hesaplanan yarı objektif yöntem</a:t>
          </a:r>
          <a:endParaRPr lang="en-US"/>
        </a:p>
      </dgm:t>
    </dgm:pt>
    <dgm:pt modelId="{DDB57674-70BF-4EFB-ACAA-38CC8FAED426}" type="parTrans" cxnId="{1C380B1A-8176-4E14-97DC-2EEC2EE8E0D1}">
      <dgm:prSet/>
      <dgm:spPr/>
      <dgm:t>
        <a:bodyPr/>
        <a:lstStyle/>
        <a:p>
          <a:endParaRPr lang="en-US"/>
        </a:p>
      </dgm:t>
    </dgm:pt>
    <dgm:pt modelId="{FC4302B6-855E-4133-B39B-0F2B5BBD5497}" type="sibTrans" cxnId="{1C380B1A-8176-4E14-97DC-2EEC2EE8E0D1}">
      <dgm:prSet/>
      <dgm:spPr/>
      <dgm:t>
        <a:bodyPr/>
        <a:lstStyle/>
        <a:p>
          <a:endParaRPr lang="en-US"/>
        </a:p>
      </dgm:t>
    </dgm:pt>
    <dgm:pt modelId="{C9E9A945-1239-4AF6-BF7D-A9272ED0F9CE}">
      <dgm:prSet/>
      <dgm:spPr/>
      <dgm:t>
        <a:bodyPr/>
        <a:lstStyle/>
        <a:p>
          <a:r>
            <a:rPr lang="tr-TR" b="1"/>
            <a:t>M</a:t>
          </a:r>
          <a:r>
            <a:rPr lang="en-US" b="1"/>
            <a:t>enstrual </a:t>
          </a:r>
          <a:r>
            <a:rPr lang="tr-TR" b="1"/>
            <a:t>kap </a:t>
          </a:r>
          <a:r>
            <a:rPr lang="en-US" b="1"/>
            <a:t>(Mooncup®)</a:t>
          </a:r>
          <a:r>
            <a:rPr lang="tr-TR" b="1"/>
            <a:t> </a:t>
          </a:r>
          <a:r>
            <a:rPr lang="tr-TR"/>
            <a:t>hijyenik ped ve tampon kullanarak kanama miktarı ölçen alternatif bir metod</a:t>
          </a:r>
          <a:endParaRPr lang="en-US"/>
        </a:p>
      </dgm:t>
    </dgm:pt>
    <dgm:pt modelId="{69BEBE6A-7EC3-4C29-A949-CE240EB9256D}" type="parTrans" cxnId="{94D66C51-D6AD-47B1-8DFA-E47F70D9F3C4}">
      <dgm:prSet/>
      <dgm:spPr/>
      <dgm:t>
        <a:bodyPr/>
        <a:lstStyle/>
        <a:p>
          <a:endParaRPr lang="en-US"/>
        </a:p>
      </dgm:t>
    </dgm:pt>
    <dgm:pt modelId="{AF2DB55B-7243-4D1A-BC69-C1AAF0909921}" type="sibTrans" cxnId="{94D66C51-D6AD-47B1-8DFA-E47F70D9F3C4}">
      <dgm:prSet/>
      <dgm:spPr/>
      <dgm:t>
        <a:bodyPr/>
        <a:lstStyle/>
        <a:p>
          <a:endParaRPr lang="en-US"/>
        </a:p>
      </dgm:t>
    </dgm:pt>
    <dgm:pt modelId="{3C4CEE26-64BA-4D5F-8476-BE5DC80D0FA6}" type="pres">
      <dgm:prSet presAssocID="{1BDB2BD4-4ADA-4B5C-BFC9-7D027B7CEAA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D8EFD3E7-AADC-4AB0-839F-F07614B10E11}" type="pres">
      <dgm:prSet presAssocID="{6910CE42-C0C3-4E18-B625-6D08DDC3D85D}" presName="thickLine" presStyleLbl="alignNode1" presStyleIdx="0" presStyleCnt="3"/>
      <dgm:spPr/>
    </dgm:pt>
    <dgm:pt modelId="{B8E0DD70-0FA0-46E5-9D32-797E22A6C09C}" type="pres">
      <dgm:prSet presAssocID="{6910CE42-C0C3-4E18-B625-6D08DDC3D85D}" presName="horz1" presStyleCnt="0"/>
      <dgm:spPr/>
    </dgm:pt>
    <dgm:pt modelId="{B885B339-93D3-4F03-89F4-350729E84634}" type="pres">
      <dgm:prSet presAssocID="{6910CE42-C0C3-4E18-B625-6D08DDC3D85D}" presName="tx1" presStyleLbl="revTx" presStyleIdx="0" presStyleCnt="3"/>
      <dgm:spPr/>
      <dgm:t>
        <a:bodyPr/>
        <a:lstStyle/>
        <a:p>
          <a:endParaRPr lang="tr-TR"/>
        </a:p>
      </dgm:t>
    </dgm:pt>
    <dgm:pt modelId="{DCE204D7-4AAC-434C-B069-11DFBCFEA439}" type="pres">
      <dgm:prSet presAssocID="{6910CE42-C0C3-4E18-B625-6D08DDC3D85D}" presName="vert1" presStyleCnt="0"/>
      <dgm:spPr/>
    </dgm:pt>
    <dgm:pt modelId="{DCA0505D-AA1A-4CE3-A980-F0C88777754A}" type="pres">
      <dgm:prSet presAssocID="{03473FB9-5B76-4009-A7FE-BEBA55A19C94}" presName="thickLine" presStyleLbl="alignNode1" presStyleIdx="1" presStyleCnt="3"/>
      <dgm:spPr/>
    </dgm:pt>
    <dgm:pt modelId="{C3E3AE53-FC4F-451F-8B3F-2FFE9B511487}" type="pres">
      <dgm:prSet presAssocID="{03473FB9-5B76-4009-A7FE-BEBA55A19C94}" presName="horz1" presStyleCnt="0"/>
      <dgm:spPr/>
    </dgm:pt>
    <dgm:pt modelId="{B42D7090-A2BF-4442-94C1-C9B8BAC8C6AD}" type="pres">
      <dgm:prSet presAssocID="{03473FB9-5B76-4009-A7FE-BEBA55A19C94}" presName="tx1" presStyleLbl="revTx" presStyleIdx="1" presStyleCnt="3"/>
      <dgm:spPr/>
      <dgm:t>
        <a:bodyPr/>
        <a:lstStyle/>
        <a:p>
          <a:endParaRPr lang="tr-TR"/>
        </a:p>
      </dgm:t>
    </dgm:pt>
    <dgm:pt modelId="{A76CDE7C-1F5E-4F8D-803A-ACF7D9F004E8}" type="pres">
      <dgm:prSet presAssocID="{03473FB9-5B76-4009-A7FE-BEBA55A19C94}" presName="vert1" presStyleCnt="0"/>
      <dgm:spPr/>
    </dgm:pt>
    <dgm:pt modelId="{F7B7C603-1DE8-4657-B0FD-D03AA4806D45}" type="pres">
      <dgm:prSet presAssocID="{C9E9A945-1239-4AF6-BF7D-A9272ED0F9CE}" presName="thickLine" presStyleLbl="alignNode1" presStyleIdx="2" presStyleCnt="3"/>
      <dgm:spPr/>
    </dgm:pt>
    <dgm:pt modelId="{C78E0BB1-2EC0-4B12-A4A0-14B1CDAAAC43}" type="pres">
      <dgm:prSet presAssocID="{C9E9A945-1239-4AF6-BF7D-A9272ED0F9CE}" presName="horz1" presStyleCnt="0"/>
      <dgm:spPr/>
    </dgm:pt>
    <dgm:pt modelId="{52A47B3E-B045-41DF-B3FE-432AB4F84B22}" type="pres">
      <dgm:prSet presAssocID="{C9E9A945-1239-4AF6-BF7D-A9272ED0F9CE}" presName="tx1" presStyleLbl="revTx" presStyleIdx="2" presStyleCnt="3"/>
      <dgm:spPr/>
      <dgm:t>
        <a:bodyPr/>
        <a:lstStyle/>
        <a:p>
          <a:endParaRPr lang="tr-TR"/>
        </a:p>
      </dgm:t>
    </dgm:pt>
    <dgm:pt modelId="{E62B98BA-930C-4C66-9C64-589DE89F4AB3}" type="pres">
      <dgm:prSet presAssocID="{C9E9A945-1239-4AF6-BF7D-A9272ED0F9CE}" presName="vert1" presStyleCnt="0"/>
      <dgm:spPr/>
    </dgm:pt>
  </dgm:ptLst>
  <dgm:cxnLst>
    <dgm:cxn modelId="{F0A2EC11-35B2-477F-8D5C-DEC1790CD819}" srcId="{1BDB2BD4-4ADA-4B5C-BFC9-7D027B7CEAAE}" destId="{6910CE42-C0C3-4E18-B625-6D08DDC3D85D}" srcOrd="0" destOrd="0" parTransId="{D1B6A65D-5986-4384-9F1A-A869A670ED51}" sibTransId="{DBE158C0-2BB7-468D-9291-DF0A4E29A07E}"/>
    <dgm:cxn modelId="{46EDA624-532C-4108-AB64-B837A9E19FE4}" type="presOf" srcId="{C9E9A945-1239-4AF6-BF7D-A9272ED0F9CE}" destId="{52A47B3E-B045-41DF-B3FE-432AB4F84B22}" srcOrd="0" destOrd="0" presId="urn:microsoft.com/office/officeart/2008/layout/LinedList"/>
    <dgm:cxn modelId="{3ACACCA0-03CC-48BE-86B7-D8A011995F35}" type="presOf" srcId="{03473FB9-5B76-4009-A7FE-BEBA55A19C94}" destId="{B42D7090-A2BF-4442-94C1-C9B8BAC8C6AD}" srcOrd="0" destOrd="0" presId="urn:microsoft.com/office/officeart/2008/layout/LinedList"/>
    <dgm:cxn modelId="{1C380B1A-8176-4E14-97DC-2EEC2EE8E0D1}" srcId="{1BDB2BD4-4ADA-4B5C-BFC9-7D027B7CEAAE}" destId="{03473FB9-5B76-4009-A7FE-BEBA55A19C94}" srcOrd="1" destOrd="0" parTransId="{DDB57674-70BF-4EFB-ACAA-38CC8FAED426}" sibTransId="{FC4302B6-855E-4133-B39B-0F2B5BBD5497}"/>
    <dgm:cxn modelId="{207D1D8C-D9E1-4E1F-91D9-99F4A704A839}" type="presOf" srcId="{6910CE42-C0C3-4E18-B625-6D08DDC3D85D}" destId="{B885B339-93D3-4F03-89F4-350729E84634}" srcOrd="0" destOrd="0" presId="urn:microsoft.com/office/officeart/2008/layout/LinedList"/>
    <dgm:cxn modelId="{94D66C51-D6AD-47B1-8DFA-E47F70D9F3C4}" srcId="{1BDB2BD4-4ADA-4B5C-BFC9-7D027B7CEAAE}" destId="{C9E9A945-1239-4AF6-BF7D-A9272ED0F9CE}" srcOrd="2" destOrd="0" parTransId="{69BEBE6A-7EC3-4C29-A949-CE240EB9256D}" sibTransId="{AF2DB55B-7243-4D1A-BC69-C1AAF0909921}"/>
    <dgm:cxn modelId="{860AD40B-5680-43FE-A8B1-022E87C46BAB}" type="presOf" srcId="{1BDB2BD4-4ADA-4B5C-BFC9-7D027B7CEAAE}" destId="{3C4CEE26-64BA-4D5F-8476-BE5DC80D0FA6}" srcOrd="0" destOrd="0" presId="urn:microsoft.com/office/officeart/2008/layout/LinedList"/>
    <dgm:cxn modelId="{4DDBFF79-5AC5-447B-8CD3-4B47214317BD}" type="presParOf" srcId="{3C4CEE26-64BA-4D5F-8476-BE5DC80D0FA6}" destId="{D8EFD3E7-AADC-4AB0-839F-F07614B10E11}" srcOrd="0" destOrd="0" presId="urn:microsoft.com/office/officeart/2008/layout/LinedList"/>
    <dgm:cxn modelId="{2B0CB4DE-7E93-471B-AFFB-B2C71A0D70AE}" type="presParOf" srcId="{3C4CEE26-64BA-4D5F-8476-BE5DC80D0FA6}" destId="{B8E0DD70-0FA0-46E5-9D32-797E22A6C09C}" srcOrd="1" destOrd="0" presId="urn:microsoft.com/office/officeart/2008/layout/LinedList"/>
    <dgm:cxn modelId="{08899A56-3E27-4837-9702-30FCE7523EAD}" type="presParOf" srcId="{B8E0DD70-0FA0-46E5-9D32-797E22A6C09C}" destId="{B885B339-93D3-4F03-89F4-350729E84634}" srcOrd="0" destOrd="0" presId="urn:microsoft.com/office/officeart/2008/layout/LinedList"/>
    <dgm:cxn modelId="{CB868672-71D9-4650-8F7B-2AA8D6EE7098}" type="presParOf" srcId="{B8E0DD70-0FA0-46E5-9D32-797E22A6C09C}" destId="{DCE204D7-4AAC-434C-B069-11DFBCFEA439}" srcOrd="1" destOrd="0" presId="urn:microsoft.com/office/officeart/2008/layout/LinedList"/>
    <dgm:cxn modelId="{8B1FEAB2-9055-4039-B1BE-AE85356D504C}" type="presParOf" srcId="{3C4CEE26-64BA-4D5F-8476-BE5DC80D0FA6}" destId="{DCA0505D-AA1A-4CE3-A980-F0C88777754A}" srcOrd="2" destOrd="0" presId="urn:microsoft.com/office/officeart/2008/layout/LinedList"/>
    <dgm:cxn modelId="{19636F89-AB55-47CE-9179-CD127644C4E1}" type="presParOf" srcId="{3C4CEE26-64BA-4D5F-8476-BE5DC80D0FA6}" destId="{C3E3AE53-FC4F-451F-8B3F-2FFE9B511487}" srcOrd="3" destOrd="0" presId="urn:microsoft.com/office/officeart/2008/layout/LinedList"/>
    <dgm:cxn modelId="{BE900D36-77E9-424A-9C7D-C58DE326C402}" type="presParOf" srcId="{C3E3AE53-FC4F-451F-8B3F-2FFE9B511487}" destId="{B42D7090-A2BF-4442-94C1-C9B8BAC8C6AD}" srcOrd="0" destOrd="0" presId="urn:microsoft.com/office/officeart/2008/layout/LinedList"/>
    <dgm:cxn modelId="{E0DBD353-60AA-4B69-97DB-BE8A55D137FC}" type="presParOf" srcId="{C3E3AE53-FC4F-451F-8B3F-2FFE9B511487}" destId="{A76CDE7C-1F5E-4F8D-803A-ACF7D9F004E8}" srcOrd="1" destOrd="0" presId="urn:microsoft.com/office/officeart/2008/layout/LinedList"/>
    <dgm:cxn modelId="{0C098ECA-C1BD-47D3-BE81-680C6636B3EC}" type="presParOf" srcId="{3C4CEE26-64BA-4D5F-8476-BE5DC80D0FA6}" destId="{F7B7C603-1DE8-4657-B0FD-D03AA4806D45}" srcOrd="4" destOrd="0" presId="urn:microsoft.com/office/officeart/2008/layout/LinedList"/>
    <dgm:cxn modelId="{2AFEDBC2-1CE9-44FC-A6EF-8F99E808FD37}" type="presParOf" srcId="{3C4CEE26-64BA-4D5F-8476-BE5DC80D0FA6}" destId="{C78E0BB1-2EC0-4B12-A4A0-14B1CDAAAC43}" srcOrd="5" destOrd="0" presId="urn:microsoft.com/office/officeart/2008/layout/LinedList"/>
    <dgm:cxn modelId="{F3D3ECBA-4F2F-4114-B2D9-7AFC4106FDFC}" type="presParOf" srcId="{C78E0BB1-2EC0-4B12-A4A0-14B1CDAAAC43}" destId="{52A47B3E-B045-41DF-B3FE-432AB4F84B22}" srcOrd="0" destOrd="0" presId="urn:microsoft.com/office/officeart/2008/layout/LinedList"/>
    <dgm:cxn modelId="{2A0500DB-3513-4BF3-8011-3AFF9C5955DB}" type="presParOf" srcId="{C78E0BB1-2EC0-4B12-A4A0-14B1CDAAAC43}" destId="{E62B98BA-930C-4C66-9C64-589DE89F4AB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5E5EE7-24DC-4EB2-93D2-8B1906778AE9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tr-TR"/>
        </a:p>
      </dgm:t>
    </dgm:pt>
    <dgm:pt modelId="{28DE7D2F-20F7-4554-B272-EAE77D87059A}">
      <dgm:prSet/>
      <dgm:spPr/>
      <dgm:t>
        <a:bodyPr/>
        <a:lstStyle/>
        <a:p>
          <a:pPr rtl="0"/>
          <a:r>
            <a:rPr lang="tr-TR" dirty="0"/>
            <a:t>Polipler var ya da yok diye kategorize edilir</a:t>
          </a:r>
        </a:p>
      </dgm:t>
    </dgm:pt>
    <dgm:pt modelId="{A3058A8C-3EC2-4904-93BC-87F6C924DDFC}" type="parTrans" cxnId="{1A8A930E-AAB6-47E3-987E-4D2C3EC0FEA4}">
      <dgm:prSet/>
      <dgm:spPr/>
      <dgm:t>
        <a:bodyPr/>
        <a:lstStyle/>
        <a:p>
          <a:endParaRPr lang="tr-TR"/>
        </a:p>
      </dgm:t>
    </dgm:pt>
    <dgm:pt modelId="{00C65CC3-B90C-4EE3-99E7-A0CFCA87F320}" type="sibTrans" cxnId="{1A8A930E-AAB6-47E3-987E-4D2C3EC0FEA4}">
      <dgm:prSet/>
      <dgm:spPr/>
      <dgm:t>
        <a:bodyPr/>
        <a:lstStyle/>
        <a:p>
          <a:endParaRPr lang="tr-TR"/>
        </a:p>
      </dgm:t>
    </dgm:pt>
    <dgm:pt modelId="{3D286F4C-EFB7-475D-81B7-3921E2333194}">
      <dgm:prSet/>
      <dgm:spPr/>
      <dgm:t>
        <a:bodyPr/>
        <a:lstStyle/>
        <a:p>
          <a:pPr rtl="0"/>
          <a:r>
            <a:rPr lang="tr-TR" dirty="0"/>
            <a:t>Biri ya da ikisinin kombinasyonu ile saptanır</a:t>
          </a:r>
        </a:p>
      </dgm:t>
    </dgm:pt>
    <dgm:pt modelId="{58FC2BFD-B034-4E52-8EA5-7D1F95C7D1BB}" type="parTrans" cxnId="{D36C6B76-5FEC-4CDC-8A72-44420D9D3F81}">
      <dgm:prSet/>
      <dgm:spPr/>
      <dgm:t>
        <a:bodyPr/>
        <a:lstStyle/>
        <a:p>
          <a:endParaRPr lang="tr-TR"/>
        </a:p>
      </dgm:t>
    </dgm:pt>
    <dgm:pt modelId="{CA7ECED2-09D1-4EF5-9042-B3D168A5CEFE}" type="sibTrans" cxnId="{D36C6B76-5FEC-4CDC-8A72-44420D9D3F81}">
      <dgm:prSet/>
      <dgm:spPr/>
      <dgm:t>
        <a:bodyPr/>
        <a:lstStyle/>
        <a:p>
          <a:endParaRPr lang="tr-TR"/>
        </a:p>
      </dgm:t>
    </dgm:pt>
    <dgm:pt modelId="{5A7C0A02-B48A-41A2-BDD1-2AD408F363A8}">
      <dgm:prSet/>
      <dgm:spPr/>
      <dgm:t>
        <a:bodyPr/>
        <a:lstStyle/>
        <a:p>
          <a:pPr rtl="0"/>
          <a:r>
            <a:rPr lang="tr-TR" dirty="0"/>
            <a:t>U</a:t>
          </a:r>
          <a:r>
            <a:rPr lang="en-US" dirty="0" err="1"/>
            <a:t>ltras</a:t>
          </a:r>
          <a:r>
            <a:rPr lang="tr-TR" dirty="0" err="1"/>
            <a:t>ound</a:t>
          </a:r>
          <a:r>
            <a:rPr lang="tr-TR" dirty="0"/>
            <a:t> (</a:t>
          </a:r>
          <a:r>
            <a:rPr lang="tr-TR" b="1" dirty="0" err="1">
              <a:solidFill>
                <a:schemeClr val="accent5">
                  <a:lumMod val="75000"/>
                </a:schemeClr>
              </a:solidFill>
            </a:rPr>
            <a:t>Salin</a:t>
          </a:r>
          <a:r>
            <a:rPr lang="tr-TR" b="1" dirty="0">
              <a:solidFill>
                <a:schemeClr val="accent5">
                  <a:lumMod val="75000"/>
                </a:schemeClr>
              </a:solidFill>
            </a:rPr>
            <a:t> </a:t>
          </a:r>
          <a:r>
            <a:rPr lang="tr-TR" b="1" dirty="0" err="1">
              <a:solidFill>
                <a:schemeClr val="accent5">
                  <a:lumMod val="75000"/>
                </a:schemeClr>
              </a:solidFill>
            </a:rPr>
            <a:t>İnfüzyon</a:t>
          </a:r>
          <a:r>
            <a:rPr lang="tr-TR" b="1" dirty="0">
              <a:solidFill>
                <a:schemeClr val="accent5">
                  <a:lumMod val="75000"/>
                </a:schemeClr>
              </a:solidFill>
            </a:rPr>
            <a:t> </a:t>
          </a:r>
          <a:r>
            <a:rPr lang="tr-TR" b="1" dirty="0" err="1">
              <a:solidFill>
                <a:schemeClr val="accent5">
                  <a:lumMod val="75000"/>
                </a:schemeClr>
              </a:solidFill>
            </a:rPr>
            <a:t>Sonografi</a:t>
          </a:r>
          <a:r>
            <a:rPr lang="tr-TR" b="1" dirty="0">
              <a:solidFill>
                <a:schemeClr val="accent5">
                  <a:lumMod val="75000"/>
                </a:schemeClr>
              </a:solidFill>
            </a:rPr>
            <a:t> (SIS)</a:t>
          </a:r>
          <a:r>
            <a:rPr lang="tr-TR" dirty="0"/>
            <a:t>)</a:t>
          </a:r>
        </a:p>
      </dgm:t>
    </dgm:pt>
    <dgm:pt modelId="{1BF8F141-703C-48ED-B131-583B6CD018AE}" type="parTrans" cxnId="{C5449649-2A6A-4A94-AF44-DE49E62FA80F}">
      <dgm:prSet/>
      <dgm:spPr/>
      <dgm:t>
        <a:bodyPr/>
        <a:lstStyle/>
        <a:p>
          <a:endParaRPr lang="tr-TR"/>
        </a:p>
      </dgm:t>
    </dgm:pt>
    <dgm:pt modelId="{76D62592-F348-4F5B-A0A3-862AF9E87C92}" type="sibTrans" cxnId="{C5449649-2A6A-4A94-AF44-DE49E62FA80F}">
      <dgm:prSet/>
      <dgm:spPr/>
      <dgm:t>
        <a:bodyPr/>
        <a:lstStyle/>
        <a:p>
          <a:endParaRPr lang="tr-TR"/>
        </a:p>
      </dgm:t>
    </dgm:pt>
    <dgm:pt modelId="{ED20D4A8-938C-4E42-B33C-95129E699C26}">
      <dgm:prSet/>
      <dgm:spPr/>
      <dgm:t>
        <a:bodyPr/>
        <a:lstStyle/>
        <a:p>
          <a:pPr rtl="0"/>
          <a:r>
            <a:rPr lang="tr-TR" dirty="0" err="1"/>
            <a:t>Histopatolojilik</a:t>
          </a:r>
          <a:r>
            <a:rPr lang="tr-TR" dirty="0"/>
            <a:t> değerlendirmeli  ya da </a:t>
          </a:r>
          <a:r>
            <a:rPr lang="tr-TR" dirty="0" err="1"/>
            <a:t>histopatolojik</a:t>
          </a:r>
          <a:r>
            <a:rPr lang="tr-TR" dirty="0"/>
            <a:t> değerlendirme yapılmadan </a:t>
          </a:r>
          <a:r>
            <a:rPr lang="tr-TR" dirty="0" err="1"/>
            <a:t>histereskopik</a:t>
          </a:r>
          <a:r>
            <a:rPr lang="tr-TR" dirty="0"/>
            <a:t> görüntüleme</a:t>
          </a:r>
        </a:p>
      </dgm:t>
    </dgm:pt>
    <dgm:pt modelId="{D92F0C73-20A0-416F-8AAB-E4FADDC9EB1B}" type="parTrans" cxnId="{4A7D94F2-D5A7-4238-9D7B-1DD2633050A6}">
      <dgm:prSet/>
      <dgm:spPr/>
      <dgm:t>
        <a:bodyPr/>
        <a:lstStyle/>
        <a:p>
          <a:endParaRPr lang="tr-TR"/>
        </a:p>
      </dgm:t>
    </dgm:pt>
    <dgm:pt modelId="{5FB16EB8-5BD4-41ED-97B2-239900B050C6}" type="sibTrans" cxnId="{4A7D94F2-D5A7-4238-9D7B-1DD2633050A6}">
      <dgm:prSet/>
      <dgm:spPr/>
      <dgm:t>
        <a:bodyPr/>
        <a:lstStyle/>
        <a:p>
          <a:endParaRPr lang="tr-TR"/>
        </a:p>
      </dgm:t>
    </dgm:pt>
    <dgm:pt modelId="{F90F1BA9-F1C4-486E-BED4-3C23E18E22BF}" type="pres">
      <dgm:prSet presAssocID="{F95E5EE7-24DC-4EB2-93D2-8B1906778A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3F8D37B-C827-4FF6-ADDB-637E4F0C9491}" type="pres">
      <dgm:prSet presAssocID="{28DE7D2F-20F7-4554-B272-EAE77D87059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3EFDEF-E665-43B6-ADD7-0CC1FC1E144F}" type="pres">
      <dgm:prSet presAssocID="{00C65CC3-B90C-4EE3-99E7-A0CFCA87F320}" presName="spacer" presStyleCnt="0"/>
      <dgm:spPr/>
    </dgm:pt>
    <dgm:pt modelId="{7AA770E1-A17A-4A7B-9C30-ECB30706C59B}" type="pres">
      <dgm:prSet presAssocID="{3D286F4C-EFB7-475D-81B7-3921E233319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E8DEC85-0057-4E2A-BA94-B517EF961043}" type="pres">
      <dgm:prSet presAssocID="{3D286F4C-EFB7-475D-81B7-3921E233319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A8A930E-AAB6-47E3-987E-4D2C3EC0FEA4}" srcId="{F95E5EE7-24DC-4EB2-93D2-8B1906778AE9}" destId="{28DE7D2F-20F7-4554-B272-EAE77D87059A}" srcOrd="0" destOrd="0" parTransId="{A3058A8C-3EC2-4904-93BC-87F6C924DDFC}" sibTransId="{00C65CC3-B90C-4EE3-99E7-A0CFCA87F320}"/>
    <dgm:cxn modelId="{7FB0E74B-2C51-4C5F-9711-82E889A7CDF7}" type="presOf" srcId="{28DE7D2F-20F7-4554-B272-EAE77D87059A}" destId="{A3F8D37B-C827-4FF6-ADDB-637E4F0C9491}" srcOrd="0" destOrd="0" presId="urn:microsoft.com/office/officeart/2005/8/layout/vList2"/>
    <dgm:cxn modelId="{52D3B105-4BE5-46E4-8811-15565C0DC560}" type="presOf" srcId="{3D286F4C-EFB7-475D-81B7-3921E2333194}" destId="{7AA770E1-A17A-4A7B-9C30-ECB30706C59B}" srcOrd="0" destOrd="0" presId="urn:microsoft.com/office/officeart/2005/8/layout/vList2"/>
    <dgm:cxn modelId="{C5449649-2A6A-4A94-AF44-DE49E62FA80F}" srcId="{3D286F4C-EFB7-475D-81B7-3921E2333194}" destId="{5A7C0A02-B48A-41A2-BDD1-2AD408F363A8}" srcOrd="0" destOrd="0" parTransId="{1BF8F141-703C-48ED-B131-583B6CD018AE}" sibTransId="{76D62592-F348-4F5B-A0A3-862AF9E87C92}"/>
    <dgm:cxn modelId="{D36C6B76-5FEC-4CDC-8A72-44420D9D3F81}" srcId="{F95E5EE7-24DC-4EB2-93D2-8B1906778AE9}" destId="{3D286F4C-EFB7-475D-81B7-3921E2333194}" srcOrd="1" destOrd="0" parTransId="{58FC2BFD-B034-4E52-8EA5-7D1F95C7D1BB}" sibTransId="{CA7ECED2-09D1-4EF5-9042-B3D168A5CEFE}"/>
    <dgm:cxn modelId="{F5C9403D-EFBD-4BBD-89C5-DFCC23E0C03F}" type="presOf" srcId="{5A7C0A02-B48A-41A2-BDD1-2AD408F363A8}" destId="{6E8DEC85-0057-4E2A-BA94-B517EF961043}" srcOrd="0" destOrd="0" presId="urn:microsoft.com/office/officeart/2005/8/layout/vList2"/>
    <dgm:cxn modelId="{79FE58CF-098B-426D-83CF-62C0C14FF11B}" type="presOf" srcId="{ED20D4A8-938C-4E42-B33C-95129E699C26}" destId="{6E8DEC85-0057-4E2A-BA94-B517EF961043}" srcOrd="0" destOrd="1" presId="urn:microsoft.com/office/officeart/2005/8/layout/vList2"/>
    <dgm:cxn modelId="{4A7D94F2-D5A7-4238-9D7B-1DD2633050A6}" srcId="{3D286F4C-EFB7-475D-81B7-3921E2333194}" destId="{ED20D4A8-938C-4E42-B33C-95129E699C26}" srcOrd="1" destOrd="0" parTransId="{D92F0C73-20A0-416F-8AAB-E4FADDC9EB1B}" sibTransId="{5FB16EB8-5BD4-41ED-97B2-239900B050C6}"/>
    <dgm:cxn modelId="{0BC2719B-5D82-48FF-918F-F10C655955E0}" type="presOf" srcId="{F95E5EE7-24DC-4EB2-93D2-8B1906778AE9}" destId="{F90F1BA9-F1C4-486E-BED4-3C23E18E22BF}" srcOrd="0" destOrd="0" presId="urn:microsoft.com/office/officeart/2005/8/layout/vList2"/>
    <dgm:cxn modelId="{3C7A1FA9-B68B-424D-AFA6-701BB81AF2A3}" type="presParOf" srcId="{F90F1BA9-F1C4-486E-BED4-3C23E18E22BF}" destId="{A3F8D37B-C827-4FF6-ADDB-637E4F0C9491}" srcOrd="0" destOrd="0" presId="urn:microsoft.com/office/officeart/2005/8/layout/vList2"/>
    <dgm:cxn modelId="{B87A936E-33B7-4A0F-A510-322D6613EAE7}" type="presParOf" srcId="{F90F1BA9-F1C4-486E-BED4-3C23E18E22BF}" destId="{3E3EFDEF-E665-43B6-ADD7-0CC1FC1E144F}" srcOrd="1" destOrd="0" presId="urn:microsoft.com/office/officeart/2005/8/layout/vList2"/>
    <dgm:cxn modelId="{CF4E3992-F421-4D04-B441-7A3BA2D5C009}" type="presParOf" srcId="{F90F1BA9-F1C4-486E-BED4-3C23E18E22BF}" destId="{7AA770E1-A17A-4A7B-9C30-ECB30706C59B}" srcOrd="2" destOrd="0" presId="urn:microsoft.com/office/officeart/2005/8/layout/vList2"/>
    <dgm:cxn modelId="{7A834F42-445C-4F5B-8B3C-311E75D6A973}" type="presParOf" srcId="{F90F1BA9-F1C4-486E-BED4-3C23E18E22BF}" destId="{6E8DEC85-0057-4E2A-BA94-B517EF96104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55B2E67-650C-4FB8-A3A6-B1B1EA44B8A7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/>
      <dgm:spPr/>
      <dgm:t>
        <a:bodyPr/>
        <a:lstStyle/>
        <a:p>
          <a:endParaRPr lang="tr-TR"/>
        </a:p>
      </dgm:t>
    </dgm:pt>
    <dgm:pt modelId="{7A119C9A-C7E3-4027-9E71-9C2ED2E598A0}">
      <dgm:prSet/>
      <dgm:spPr/>
      <dgm:t>
        <a:bodyPr/>
        <a:lstStyle/>
        <a:p>
          <a:r>
            <a:rPr lang="tr-TR"/>
            <a:t>Histeroskopi AUB’lı tüm kadınlarda ilk test olamaz</a:t>
          </a:r>
        </a:p>
      </dgm:t>
    </dgm:pt>
    <dgm:pt modelId="{2EED3C3E-1BD0-4BD9-8075-3FB0FED9C542}" type="parTrans" cxnId="{3285B5F2-4772-4B02-A9A7-136A517453B7}">
      <dgm:prSet/>
      <dgm:spPr/>
      <dgm:t>
        <a:bodyPr/>
        <a:lstStyle/>
        <a:p>
          <a:endParaRPr lang="tr-TR"/>
        </a:p>
      </dgm:t>
    </dgm:pt>
    <dgm:pt modelId="{5AC6DE5B-50F2-4ADA-AE22-09168A0FD7B6}" type="sibTrans" cxnId="{3285B5F2-4772-4B02-A9A7-136A517453B7}">
      <dgm:prSet/>
      <dgm:spPr/>
      <dgm:t>
        <a:bodyPr/>
        <a:lstStyle/>
        <a:p>
          <a:endParaRPr lang="tr-TR"/>
        </a:p>
      </dgm:t>
    </dgm:pt>
    <dgm:pt modelId="{C073BE16-4E6F-4474-879E-D6E2E7E4D84B}">
      <dgm:prSet/>
      <dgm:spPr/>
      <dgm:t>
        <a:bodyPr/>
        <a:lstStyle/>
        <a:p>
          <a:r>
            <a:rPr lang="tr-TR"/>
            <a:t>Çünkü; invaziv ve pahalı bir testtir</a:t>
          </a:r>
        </a:p>
      </dgm:t>
    </dgm:pt>
    <dgm:pt modelId="{2667E775-4FDF-4FD0-A183-953340C5AE36}" type="parTrans" cxnId="{76ED68F5-FFBB-4C9F-8C05-D941476729B5}">
      <dgm:prSet/>
      <dgm:spPr/>
      <dgm:t>
        <a:bodyPr/>
        <a:lstStyle/>
        <a:p>
          <a:endParaRPr lang="tr-TR"/>
        </a:p>
      </dgm:t>
    </dgm:pt>
    <dgm:pt modelId="{C5497518-68D4-4B95-A7D9-B3042E1ECF7E}" type="sibTrans" cxnId="{76ED68F5-FFBB-4C9F-8C05-D941476729B5}">
      <dgm:prSet/>
      <dgm:spPr/>
      <dgm:t>
        <a:bodyPr/>
        <a:lstStyle/>
        <a:p>
          <a:endParaRPr lang="tr-TR"/>
        </a:p>
      </dgm:t>
    </dgm:pt>
    <dgm:pt modelId="{94E70E51-6307-43DC-ABEC-D25D20296B83}">
      <dgm:prSet/>
      <dgm:spPr/>
      <dgm:t>
        <a:bodyPr/>
        <a:lstStyle/>
        <a:p>
          <a:r>
            <a:rPr lang="tr-TR"/>
            <a:t>SIS Diagnostik histeroskopiyle karşılaştırıldığında;</a:t>
          </a:r>
        </a:p>
      </dgm:t>
    </dgm:pt>
    <dgm:pt modelId="{A283EA0E-EED2-4EA4-8F1F-27BB292200C6}" type="parTrans" cxnId="{CBE06486-B41D-4026-B831-698A793033E5}">
      <dgm:prSet/>
      <dgm:spPr/>
      <dgm:t>
        <a:bodyPr/>
        <a:lstStyle/>
        <a:p>
          <a:endParaRPr lang="tr-TR"/>
        </a:p>
      </dgm:t>
    </dgm:pt>
    <dgm:pt modelId="{1AE6AF1C-217D-49C1-9313-CBED7915A6E5}" type="sibTrans" cxnId="{CBE06486-B41D-4026-B831-698A793033E5}">
      <dgm:prSet/>
      <dgm:spPr/>
      <dgm:t>
        <a:bodyPr/>
        <a:lstStyle/>
        <a:p>
          <a:endParaRPr lang="tr-TR"/>
        </a:p>
      </dgm:t>
    </dgm:pt>
    <dgm:pt modelId="{657FC10D-3D76-40A0-99B2-75DDA912473B}">
      <dgm:prSet/>
      <dgm:spPr/>
      <dgm:t>
        <a:bodyPr/>
        <a:lstStyle/>
        <a:p>
          <a:r>
            <a:rPr lang="tr-TR"/>
            <a:t>Ucuz</a:t>
          </a:r>
        </a:p>
      </dgm:t>
    </dgm:pt>
    <dgm:pt modelId="{E1247B29-D24E-4E45-A06C-1E5DF13A893E}" type="parTrans" cxnId="{6DF49F81-E4A7-46A6-A74E-099455DCCA17}">
      <dgm:prSet/>
      <dgm:spPr/>
      <dgm:t>
        <a:bodyPr/>
        <a:lstStyle/>
        <a:p>
          <a:endParaRPr lang="tr-TR"/>
        </a:p>
      </dgm:t>
    </dgm:pt>
    <dgm:pt modelId="{D42DC4CA-FF18-4F3B-96B8-B5B71D7A0072}" type="sibTrans" cxnId="{6DF49F81-E4A7-46A6-A74E-099455DCCA17}">
      <dgm:prSet/>
      <dgm:spPr/>
      <dgm:t>
        <a:bodyPr/>
        <a:lstStyle/>
        <a:p>
          <a:endParaRPr lang="tr-TR"/>
        </a:p>
      </dgm:t>
    </dgm:pt>
    <dgm:pt modelId="{AF244AD6-839F-4055-9A04-1555564E28C0}">
      <dgm:prSet/>
      <dgm:spPr/>
      <dgm:t>
        <a:bodyPr/>
        <a:lstStyle/>
        <a:p>
          <a:r>
            <a:rPr lang="tr-TR"/>
            <a:t>Hızlı</a:t>
          </a:r>
        </a:p>
      </dgm:t>
    </dgm:pt>
    <dgm:pt modelId="{1FDCCACF-5204-43E4-B8E7-D5537B4627E5}" type="parTrans" cxnId="{2AE55802-ABEB-4E97-A3C1-0FFAD6781C8E}">
      <dgm:prSet/>
      <dgm:spPr/>
      <dgm:t>
        <a:bodyPr/>
        <a:lstStyle/>
        <a:p>
          <a:endParaRPr lang="tr-TR"/>
        </a:p>
      </dgm:t>
    </dgm:pt>
    <dgm:pt modelId="{ACAA1A43-30A5-4E9D-98F5-F133840441B0}" type="sibTrans" cxnId="{2AE55802-ABEB-4E97-A3C1-0FFAD6781C8E}">
      <dgm:prSet/>
      <dgm:spPr/>
      <dgm:t>
        <a:bodyPr/>
        <a:lstStyle/>
        <a:p>
          <a:endParaRPr lang="tr-TR"/>
        </a:p>
      </dgm:t>
    </dgm:pt>
    <dgm:pt modelId="{A3EB13BE-F419-414B-AE8A-F77BFAE9FDD3}">
      <dgm:prSet/>
      <dgm:spPr/>
      <dgm:t>
        <a:bodyPr/>
        <a:lstStyle/>
        <a:p>
          <a:r>
            <a:rPr lang="tr-TR"/>
            <a:t>Histeroskopiye göre daha güvenli</a:t>
          </a:r>
        </a:p>
      </dgm:t>
    </dgm:pt>
    <dgm:pt modelId="{EA4F3CA1-CA08-433D-8140-E2911FF5C2F4}" type="parTrans" cxnId="{F206BE02-D35F-4D58-A6AF-7C78EA7D38A7}">
      <dgm:prSet/>
      <dgm:spPr/>
      <dgm:t>
        <a:bodyPr/>
        <a:lstStyle/>
        <a:p>
          <a:endParaRPr lang="tr-TR"/>
        </a:p>
      </dgm:t>
    </dgm:pt>
    <dgm:pt modelId="{59F8EABC-BA1C-41D8-912A-6C548C951BC7}" type="sibTrans" cxnId="{F206BE02-D35F-4D58-A6AF-7C78EA7D38A7}">
      <dgm:prSet/>
      <dgm:spPr/>
      <dgm:t>
        <a:bodyPr/>
        <a:lstStyle/>
        <a:p>
          <a:endParaRPr lang="tr-TR"/>
        </a:p>
      </dgm:t>
    </dgm:pt>
    <dgm:pt modelId="{19F15697-2AAA-4185-8FE2-C0D7F74AF813}">
      <dgm:prSet/>
      <dgm:spPr/>
      <dgm:t>
        <a:bodyPr/>
        <a:lstStyle/>
        <a:p>
          <a:r>
            <a:rPr lang="tr-TR"/>
            <a:t>3D SIS diagnostik histeroskopilerin %30 azalmasını sağlar</a:t>
          </a:r>
        </a:p>
      </dgm:t>
    </dgm:pt>
    <dgm:pt modelId="{C1259F98-C7C5-4835-B2DC-55B34CC3A8B3}" type="parTrans" cxnId="{0ADF9403-DBE2-4582-95B3-6BF594945D7C}">
      <dgm:prSet/>
      <dgm:spPr/>
      <dgm:t>
        <a:bodyPr/>
        <a:lstStyle/>
        <a:p>
          <a:endParaRPr lang="tr-TR"/>
        </a:p>
      </dgm:t>
    </dgm:pt>
    <dgm:pt modelId="{15E8C4D3-8143-4944-81FB-6208C7A87323}" type="sibTrans" cxnId="{0ADF9403-DBE2-4582-95B3-6BF594945D7C}">
      <dgm:prSet/>
      <dgm:spPr/>
      <dgm:t>
        <a:bodyPr/>
        <a:lstStyle/>
        <a:p>
          <a:endParaRPr lang="tr-TR"/>
        </a:p>
      </dgm:t>
    </dgm:pt>
    <dgm:pt modelId="{4A93B730-58F1-4DC3-B5CD-3C1E0467525A}" type="pres">
      <dgm:prSet presAssocID="{655B2E67-650C-4FB8-A3A6-B1B1EA44B8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EC43CEB-743E-47D0-8058-60BB9FC46A60}" type="pres">
      <dgm:prSet presAssocID="{7A119C9A-C7E3-4027-9E71-9C2ED2E598A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8572D2-C849-45C7-9BA5-157E76EB7BFA}" type="pres">
      <dgm:prSet presAssocID="{7A119C9A-C7E3-4027-9E71-9C2ED2E598A0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D46BD4-2600-4569-97D5-3A326ECA3702}" type="pres">
      <dgm:prSet presAssocID="{94E70E51-6307-43DC-ABEC-D25D20296B8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84CB92-3352-4A3A-B55C-EEEEC5EE0D94}" type="pres">
      <dgm:prSet presAssocID="{94E70E51-6307-43DC-ABEC-D25D20296B8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92B5465-2A57-4A2A-AB4B-6DE0CB048DEA}" type="pres">
      <dgm:prSet presAssocID="{19F15697-2AAA-4185-8FE2-C0D7F74AF81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8FA0F47-A668-4A3A-8EB4-0E369ACD31CC}" type="presOf" srcId="{19F15697-2AAA-4185-8FE2-C0D7F74AF813}" destId="{392B5465-2A57-4A2A-AB4B-6DE0CB048DEA}" srcOrd="0" destOrd="0" presId="urn:microsoft.com/office/officeart/2005/8/layout/vList2"/>
    <dgm:cxn modelId="{6DF49F81-E4A7-46A6-A74E-099455DCCA17}" srcId="{94E70E51-6307-43DC-ABEC-D25D20296B83}" destId="{657FC10D-3D76-40A0-99B2-75DDA912473B}" srcOrd="0" destOrd="0" parTransId="{E1247B29-D24E-4E45-A06C-1E5DF13A893E}" sibTransId="{D42DC4CA-FF18-4F3B-96B8-B5B71D7A0072}"/>
    <dgm:cxn modelId="{0ADF9403-DBE2-4582-95B3-6BF594945D7C}" srcId="{655B2E67-650C-4FB8-A3A6-B1B1EA44B8A7}" destId="{19F15697-2AAA-4185-8FE2-C0D7F74AF813}" srcOrd="2" destOrd="0" parTransId="{C1259F98-C7C5-4835-B2DC-55B34CC3A8B3}" sibTransId="{15E8C4D3-8143-4944-81FB-6208C7A87323}"/>
    <dgm:cxn modelId="{3285B5F2-4772-4B02-A9A7-136A517453B7}" srcId="{655B2E67-650C-4FB8-A3A6-B1B1EA44B8A7}" destId="{7A119C9A-C7E3-4027-9E71-9C2ED2E598A0}" srcOrd="0" destOrd="0" parTransId="{2EED3C3E-1BD0-4BD9-8075-3FB0FED9C542}" sibTransId="{5AC6DE5B-50F2-4ADA-AE22-09168A0FD7B6}"/>
    <dgm:cxn modelId="{81804C7E-DBFC-4701-87FC-1644C1425EAD}" type="presOf" srcId="{AF244AD6-839F-4055-9A04-1555564E28C0}" destId="{8F84CB92-3352-4A3A-B55C-EEEEC5EE0D94}" srcOrd="0" destOrd="1" presId="urn:microsoft.com/office/officeart/2005/8/layout/vList2"/>
    <dgm:cxn modelId="{8920E5C4-DD1E-4641-BAA4-51FBFF53A270}" type="presOf" srcId="{94E70E51-6307-43DC-ABEC-D25D20296B83}" destId="{A9D46BD4-2600-4569-97D5-3A326ECA3702}" srcOrd="0" destOrd="0" presId="urn:microsoft.com/office/officeart/2005/8/layout/vList2"/>
    <dgm:cxn modelId="{E0219BE0-421D-4E09-A81E-9288D1785557}" type="presOf" srcId="{C073BE16-4E6F-4474-879E-D6E2E7E4D84B}" destId="{348572D2-C849-45C7-9BA5-157E76EB7BFA}" srcOrd="0" destOrd="0" presId="urn:microsoft.com/office/officeart/2005/8/layout/vList2"/>
    <dgm:cxn modelId="{2AE55802-ABEB-4E97-A3C1-0FFAD6781C8E}" srcId="{94E70E51-6307-43DC-ABEC-D25D20296B83}" destId="{AF244AD6-839F-4055-9A04-1555564E28C0}" srcOrd="1" destOrd="0" parTransId="{1FDCCACF-5204-43E4-B8E7-D5537B4627E5}" sibTransId="{ACAA1A43-30A5-4E9D-98F5-F133840441B0}"/>
    <dgm:cxn modelId="{CBE06486-B41D-4026-B831-698A793033E5}" srcId="{655B2E67-650C-4FB8-A3A6-B1B1EA44B8A7}" destId="{94E70E51-6307-43DC-ABEC-D25D20296B83}" srcOrd="1" destOrd="0" parTransId="{A283EA0E-EED2-4EA4-8F1F-27BB292200C6}" sibTransId="{1AE6AF1C-217D-49C1-9313-CBED7915A6E5}"/>
    <dgm:cxn modelId="{FE1FA7A5-98A1-465E-9C1E-EBC79E6A719B}" type="presOf" srcId="{7A119C9A-C7E3-4027-9E71-9C2ED2E598A0}" destId="{FEC43CEB-743E-47D0-8058-60BB9FC46A60}" srcOrd="0" destOrd="0" presId="urn:microsoft.com/office/officeart/2005/8/layout/vList2"/>
    <dgm:cxn modelId="{961434B3-C893-472A-A0CA-FBED7EE7815C}" type="presOf" srcId="{A3EB13BE-F419-414B-AE8A-F77BFAE9FDD3}" destId="{8F84CB92-3352-4A3A-B55C-EEEEC5EE0D94}" srcOrd="0" destOrd="2" presId="urn:microsoft.com/office/officeart/2005/8/layout/vList2"/>
    <dgm:cxn modelId="{F206BE02-D35F-4D58-A6AF-7C78EA7D38A7}" srcId="{94E70E51-6307-43DC-ABEC-D25D20296B83}" destId="{A3EB13BE-F419-414B-AE8A-F77BFAE9FDD3}" srcOrd="2" destOrd="0" parTransId="{EA4F3CA1-CA08-433D-8140-E2911FF5C2F4}" sibTransId="{59F8EABC-BA1C-41D8-912A-6C548C951BC7}"/>
    <dgm:cxn modelId="{752AB0A4-FD04-445E-A276-E4E1FDE6DCFF}" type="presOf" srcId="{657FC10D-3D76-40A0-99B2-75DDA912473B}" destId="{8F84CB92-3352-4A3A-B55C-EEEEC5EE0D94}" srcOrd="0" destOrd="0" presId="urn:microsoft.com/office/officeart/2005/8/layout/vList2"/>
    <dgm:cxn modelId="{ED8FBE97-3FC4-4DAE-8E36-1672FCBDD79D}" type="presOf" srcId="{655B2E67-650C-4FB8-A3A6-B1B1EA44B8A7}" destId="{4A93B730-58F1-4DC3-B5CD-3C1E0467525A}" srcOrd="0" destOrd="0" presId="urn:microsoft.com/office/officeart/2005/8/layout/vList2"/>
    <dgm:cxn modelId="{76ED68F5-FFBB-4C9F-8C05-D941476729B5}" srcId="{7A119C9A-C7E3-4027-9E71-9C2ED2E598A0}" destId="{C073BE16-4E6F-4474-879E-D6E2E7E4D84B}" srcOrd="0" destOrd="0" parTransId="{2667E775-4FDF-4FD0-A183-953340C5AE36}" sibTransId="{C5497518-68D4-4B95-A7D9-B3042E1ECF7E}"/>
    <dgm:cxn modelId="{4B2BCFF7-64B4-4A9F-A06E-FBB614115EE0}" type="presParOf" srcId="{4A93B730-58F1-4DC3-B5CD-3C1E0467525A}" destId="{FEC43CEB-743E-47D0-8058-60BB9FC46A60}" srcOrd="0" destOrd="0" presId="urn:microsoft.com/office/officeart/2005/8/layout/vList2"/>
    <dgm:cxn modelId="{D0DDA40D-4476-4ACD-8A62-1045BB1F21A2}" type="presParOf" srcId="{4A93B730-58F1-4DC3-B5CD-3C1E0467525A}" destId="{348572D2-C849-45C7-9BA5-157E76EB7BFA}" srcOrd="1" destOrd="0" presId="urn:microsoft.com/office/officeart/2005/8/layout/vList2"/>
    <dgm:cxn modelId="{A6AD8469-9E4F-423E-A8FA-BE708A35B17D}" type="presParOf" srcId="{4A93B730-58F1-4DC3-B5CD-3C1E0467525A}" destId="{A9D46BD4-2600-4569-97D5-3A326ECA3702}" srcOrd="2" destOrd="0" presId="urn:microsoft.com/office/officeart/2005/8/layout/vList2"/>
    <dgm:cxn modelId="{930D7504-2C4C-4B90-ACEA-AF8D2C715019}" type="presParOf" srcId="{4A93B730-58F1-4DC3-B5CD-3C1E0467525A}" destId="{8F84CB92-3352-4A3A-B55C-EEEEC5EE0D94}" srcOrd="3" destOrd="0" presId="urn:microsoft.com/office/officeart/2005/8/layout/vList2"/>
    <dgm:cxn modelId="{02EBF663-7CA8-4769-9EB9-BC0427126857}" type="presParOf" srcId="{4A93B730-58F1-4DC3-B5CD-3C1E0467525A}" destId="{392B5465-2A57-4A2A-AB4B-6DE0CB048DE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19AF3F8-0B48-4D9D-81FE-E43873791A26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tr-TR"/>
        </a:p>
      </dgm:t>
    </dgm:pt>
    <dgm:pt modelId="{EBC3074F-E385-4DA6-8404-4B5C0CB2B572}">
      <dgm:prSet/>
      <dgm:spPr/>
      <dgm:t>
        <a:bodyPr/>
        <a:lstStyle/>
        <a:p>
          <a:pPr rtl="0"/>
          <a:r>
            <a:rPr lang="tr-TR" dirty="0" err="1"/>
            <a:t>HMB’li</a:t>
          </a:r>
          <a:r>
            <a:rPr lang="tr-TR" dirty="0"/>
            <a:t> kadınların %20 sinden fazlasında altta yatan kalıtsal kanama bozukluğu bulunmaktadır</a:t>
          </a:r>
        </a:p>
      </dgm:t>
    </dgm:pt>
    <dgm:pt modelId="{7F3179D4-CAAD-41C4-859F-9FF2AC4FE5F0}" type="parTrans" cxnId="{3D8DAB10-A0A9-403E-B144-CC51AE11EC29}">
      <dgm:prSet/>
      <dgm:spPr/>
      <dgm:t>
        <a:bodyPr/>
        <a:lstStyle/>
        <a:p>
          <a:endParaRPr lang="tr-TR"/>
        </a:p>
      </dgm:t>
    </dgm:pt>
    <dgm:pt modelId="{70A9417A-4C5C-4497-AE0B-7BA94060D767}" type="sibTrans" cxnId="{3D8DAB10-A0A9-403E-B144-CC51AE11EC29}">
      <dgm:prSet/>
      <dgm:spPr/>
      <dgm:t>
        <a:bodyPr/>
        <a:lstStyle/>
        <a:p>
          <a:endParaRPr lang="tr-TR"/>
        </a:p>
      </dgm:t>
    </dgm:pt>
    <dgm:pt modelId="{CE6CE625-BE15-4E93-9411-74203A658753}">
      <dgm:prSet/>
      <dgm:spPr/>
      <dgm:t>
        <a:bodyPr/>
        <a:lstStyle/>
        <a:p>
          <a:pPr rtl="0"/>
          <a:r>
            <a:rPr lang="tr-TR" dirty="0" err="1"/>
            <a:t>Menarştan</a:t>
          </a:r>
          <a:r>
            <a:rPr lang="tr-TR" dirty="0"/>
            <a:t> beri olan HMB ve aile hikayesi </a:t>
          </a:r>
          <a:r>
            <a:rPr lang="tr-TR" dirty="0" err="1"/>
            <a:t>koagulopatiyi</a:t>
          </a:r>
          <a:r>
            <a:rPr lang="tr-TR" dirty="0"/>
            <a:t> düşündürür</a:t>
          </a:r>
        </a:p>
      </dgm:t>
    </dgm:pt>
    <dgm:pt modelId="{F9EF3E79-079C-4554-A3D8-CDA6B8E96BFD}" type="parTrans" cxnId="{1CC14587-A44C-4E93-8C04-432ACFE83254}">
      <dgm:prSet/>
      <dgm:spPr/>
      <dgm:t>
        <a:bodyPr/>
        <a:lstStyle/>
        <a:p>
          <a:endParaRPr lang="tr-TR"/>
        </a:p>
      </dgm:t>
    </dgm:pt>
    <dgm:pt modelId="{E00CC351-312A-4D8F-AAF0-676D93B4C0C3}" type="sibTrans" cxnId="{1CC14587-A44C-4E93-8C04-432ACFE83254}">
      <dgm:prSet/>
      <dgm:spPr/>
      <dgm:t>
        <a:bodyPr/>
        <a:lstStyle/>
        <a:p>
          <a:endParaRPr lang="tr-TR"/>
        </a:p>
      </dgm:t>
    </dgm:pt>
    <dgm:pt modelId="{3AB3DEAD-81C4-4C92-B32B-7BB553F532C9}">
      <dgm:prSet/>
      <dgm:spPr/>
      <dgm:t>
        <a:bodyPr/>
        <a:lstStyle/>
        <a:p>
          <a:pPr rtl="0"/>
          <a:r>
            <a:rPr lang="tr-TR" dirty="0"/>
            <a:t>En yaygın kalıtsal kanama bozukluğu nedeni popülasyonun %1’inden fazlasında görülen </a:t>
          </a:r>
          <a:r>
            <a:rPr lang="tr-TR" dirty="0" err="1"/>
            <a:t>von</a:t>
          </a:r>
          <a:r>
            <a:rPr lang="tr-TR" dirty="0"/>
            <a:t> </a:t>
          </a:r>
          <a:r>
            <a:rPr lang="tr-TR" dirty="0" err="1"/>
            <a:t>Willebrand</a:t>
          </a:r>
          <a:r>
            <a:rPr lang="tr-TR" dirty="0"/>
            <a:t> hastalığı (</a:t>
          </a:r>
          <a:r>
            <a:rPr lang="tr-TR" dirty="0" err="1"/>
            <a:t>vWD</a:t>
          </a:r>
          <a:r>
            <a:rPr lang="tr-TR" dirty="0"/>
            <a:t>)</a:t>
          </a:r>
        </a:p>
      </dgm:t>
    </dgm:pt>
    <dgm:pt modelId="{4FE392B9-2D6E-42EE-BBAC-9626B56092D2}" type="parTrans" cxnId="{A8677C88-1DEB-4584-8841-01C584FFE6FF}">
      <dgm:prSet/>
      <dgm:spPr/>
      <dgm:t>
        <a:bodyPr/>
        <a:lstStyle/>
        <a:p>
          <a:endParaRPr lang="tr-TR"/>
        </a:p>
      </dgm:t>
    </dgm:pt>
    <dgm:pt modelId="{BA59D279-7E5A-4371-B720-9C65D136BB5D}" type="sibTrans" cxnId="{A8677C88-1DEB-4584-8841-01C584FFE6FF}">
      <dgm:prSet/>
      <dgm:spPr/>
      <dgm:t>
        <a:bodyPr/>
        <a:lstStyle/>
        <a:p>
          <a:endParaRPr lang="tr-TR"/>
        </a:p>
      </dgm:t>
    </dgm:pt>
    <dgm:pt modelId="{A90C02EE-86FA-493D-B27B-8694EE864B5B}" type="pres">
      <dgm:prSet presAssocID="{719AF3F8-0B48-4D9D-81FE-E43873791A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F819CEB-9B1E-499F-AD52-F55FD0C7FD19}" type="pres">
      <dgm:prSet presAssocID="{EBC3074F-E385-4DA6-8404-4B5C0CB2B57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8A35AD-1E68-442B-AC33-520661C07D28}" type="pres">
      <dgm:prSet presAssocID="{70A9417A-4C5C-4497-AE0B-7BA94060D767}" presName="spacer" presStyleCnt="0"/>
      <dgm:spPr/>
    </dgm:pt>
    <dgm:pt modelId="{FE41AD66-53C2-4B3B-88D1-3FC0F8ADFC25}" type="pres">
      <dgm:prSet presAssocID="{CE6CE625-BE15-4E93-9411-74203A65875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34E92C-0CB7-4082-A599-5985ABE2577E}" type="pres">
      <dgm:prSet presAssocID="{E00CC351-312A-4D8F-AAF0-676D93B4C0C3}" presName="spacer" presStyleCnt="0"/>
      <dgm:spPr/>
    </dgm:pt>
    <dgm:pt modelId="{D845C07B-C7AF-4ED6-87C0-13784DC73292}" type="pres">
      <dgm:prSet presAssocID="{3AB3DEAD-81C4-4C92-B32B-7BB553F532C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D7C0846-45A3-42BF-8999-902CB1015B99}" type="presOf" srcId="{3AB3DEAD-81C4-4C92-B32B-7BB553F532C9}" destId="{D845C07B-C7AF-4ED6-87C0-13784DC73292}" srcOrd="0" destOrd="0" presId="urn:microsoft.com/office/officeart/2005/8/layout/vList2"/>
    <dgm:cxn modelId="{1CC14587-A44C-4E93-8C04-432ACFE83254}" srcId="{719AF3F8-0B48-4D9D-81FE-E43873791A26}" destId="{CE6CE625-BE15-4E93-9411-74203A658753}" srcOrd="1" destOrd="0" parTransId="{F9EF3E79-079C-4554-A3D8-CDA6B8E96BFD}" sibTransId="{E00CC351-312A-4D8F-AAF0-676D93B4C0C3}"/>
    <dgm:cxn modelId="{C8F36735-2227-4D48-AD86-B4BF494FC977}" type="presOf" srcId="{CE6CE625-BE15-4E93-9411-74203A658753}" destId="{FE41AD66-53C2-4B3B-88D1-3FC0F8ADFC25}" srcOrd="0" destOrd="0" presId="urn:microsoft.com/office/officeart/2005/8/layout/vList2"/>
    <dgm:cxn modelId="{3D8DAB10-A0A9-403E-B144-CC51AE11EC29}" srcId="{719AF3F8-0B48-4D9D-81FE-E43873791A26}" destId="{EBC3074F-E385-4DA6-8404-4B5C0CB2B572}" srcOrd="0" destOrd="0" parTransId="{7F3179D4-CAAD-41C4-859F-9FF2AC4FE5F0}" sibTransId="{70A9417A-4C5C-4497-AE0B-7BA94060D767}"/>
    <dgm:cxn modelId="{D6F4AB42-0933-48E1-BC8A-71868E15DBF8}" type="presOf" srcId="{719AF3F8-0B48-4D9D-81FE-E43873791A26}" destId="{A90C02EE-86FA-493D-B27B-8694EE864B5B}" srcOrd="0" destOrd="0" presId="urn:microsoft.com/office/officeart/2005/8/layout/vList2"/>
    <dgm:cxn modelId="{9F83EBC8-DECC-4D00-BEB9-970E04F07957}" type="presOf" srcId="{EBC3074F-E385-4DA6-8404-4B5C0CB2B572}" destId="{7F819CEB-9B1E-499F-AD52-F55FD0C7FD19}" srcOrd="0" destOrd="0" presId="urn:microsoft.com/office/officeart/2005/8/layout/vList2"/>
    <dgm:cxn modelId="{A8677C88-1DEB-4584-8841-01C584FFE6FF}" srcId="{719AF3F8-0B48-4D9D-81FE-E43873791A26}" destId="{3AB3DEAD-81C4-4C92-B32B-7BB553F532C9}" srcOrd="2" destOrd="0" parTransId="{4FE392B9-2D6E-42EE-BBAC-9626B56092D2}" sibTransId="{BA59D279-7E5A-4371-B720-9C65D136BB5D}"/>
    <dgm:cxn modelId="{6B5F11CA-157A-4B39-87F0-B125E90C7428}" type="presParOf" srcId="{A90C02EE-86FA-493D-B27B-8694EE864B5B}" destId="{7F819CEB-9B1E-499F-AD52-F55FD0C7FD19}" srcOrd="0" destOrd="0" presId="urn:microsoft.com/office/officeart/2005/8/layout/vList2"/>
    <dgm:cxn modelId="{0733E60E-A9CB-425A-81E9-852ADBFF390A}" type="presParOf" srcId="{A90C02EE-86FA-493D-B27B-8694EE864B5B}" destId="{718A35AD-1E68-442B-AC33-520661C07D28}" srcOrd="1" destOrd="0" presId="urn:microsoft.com/office/officeart/2005/8/layout/vList2"/>
    <dgm:cxn modelId="{76B46D22-039C-41E8-8F8B-F2F0512FC064}" type="presParOf" srcId="{A90C02EE-86FA-493D-B27B-8694EE864B5B}" destId="{FE41AD66-53C2-4B3B-88D1-3FC0F8ADFC25}" srcOrd="2" destOrd="0" presId="urn:microsoft.com/office/officeart/2005/8/layout/vList2"/>
    <dgm:cxn modelId="{D91FF21A-300E-4C57-9970-41EAC6C7BE69}" type="presParOf" srcId="{A90C02EE-86FA-493D-B27B-8694EE864B5B}" destId="{A034E92C-0CB7-4082-A599-5985ABE2577E}" srcOrd="3" destOrd="0" presId="urn:microsoft.com/office/officeart/2005/8/layout/vList2"/>
    <dgm:cxn modelId="{CE1127D7-085D-4458-AA9E-A3D491D8CFDD}" type="presParOf" srcId="{A90C02EE-86FA-493D-B27B-8694EE864B5B}" destId="{D845C07B-C7AF-4ED6-87C0-13784DC7329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9401FE-C7B0-4114-89D6-2B9989E8F283}">
      <dsp:nvSpPr>
        <dsp:cNvPr id="0" name=""/>
        <dsp:cNvSpPr/>
      </dsp:nvSpPr>
      <dsp:spPr>
        <a:xfrm>
          <a:off x="0" y="25978"/>
          <a:ext cx="6572250" cy="33976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/>
            <a:t>Anormal </a:t>
          </a:r>
          <a:r>
            <a:rPr lang="tr-TR" sz="3300" kern="1200" dirty="0" err="1"/>
            <a:t>uterin</a:t>
          </a:r>
          <a:r>
            <a:rPr lang="tr-TR" sz="3300" kern="1200" dirty="0"/>
            <a:t> kanama (</a:t>
          </a:r>
          <a:r>
            <a:rPr lang="tr-TR" sz="3300" b="1" kern="1200" dirty="0"/>
            <a:t>AUK</a:t>
          </a:r>
          <a:r>
            <a:rPr lang="tr-TR" sz="3300" kern="1200" dirty="0"/>
            <a:t>), üreme çağındaki kadınların %14’ünü etkileyen; fiziksel, duygusal, cinsel ve mali yük oluşturan yaygın bir sağlık problemidir</a:t>
          </a:r>
        </a:p>
      </dsp:txBody>
      <dsp:txXfrm>
        <a:off x="165861" y="191839"/>
        <a:ext cx="6240528" cy="30659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D461F8-419E-4AEF-81E5-D1B2BF9CC890}">
      <dsp:nvSpPr>
        <dsp:cNvPr id="0" name=""/>
        <dsp:cNvSpPr/>
      </dsp:nvSpPr>
      <dsp:spPr>
        <a:xfrm>
          <a:off x="0" y="14571"/>
          <a:ext cx="7037388" cy="453492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AUK konusunda geniş deneyimi olan </a:t>
          </a:r>
          <a:r>
            <a:rPr lang="tr-TR" sz="3400" kern="1200" dirty="0" err="1"/>
            <a:t>klinisyen</a:t>
          </a:r>
          <a:r>
            <a:rPr lang="tr-TR" sz="3400" kern="1200" dirty="0"/>
            <a:t> ve araştırmacılardan oluşan çok uluslu bir grup, çok merkezli araştırmaları kolaylaştıran ve epidemiyoloji, </a:t>
          </a:r>
          <a:r>
            <a:rPr lang="tr-TR" sz="3400" kern="1200" dirty="0" err="1"/>
            <a:t>etyoloji</a:t>
          </a:r>
          <a:r>
            <a:rPr lang="tr-TR" sz="3400" kern="1200" dirty="0"/>
            <a:t> ve akut ve kronik AUK tedavisine göre düzenlenen  bu </a:t>
          </a:r>
          <a:r>
            <a:rPr lang="tr-TR" sz="3400" kern="1200" dirty="0" err="1"/>
            <a:t>klasifikasyon</a:t>
          </a:r>
          <a:r>
            <a:rPr lang="tr-TR" sz="3400" kern="1200" dirty="0"/>
            <a:t> sisteminde </a:t>
          </a:r>
          <a:r>
            <a:rPr lang="tr-TR" sz="3400" kern="1200" dirty="0" err="1"/>
            <a:t>fikirbirliği</a:t>
          </a:r>
          <a:r>
            <a:rPr lang="tr-TR" sz="3400" kern="1200" dirty="0"/>
            <a:t> sağlamışlar</a:t>
          </a:r>
        </a:p>
      </dsp:txBody>
      <dsp:txXfrm>
        <a:off x="221377" y="235948"/>
        <a:ext cx="6594634" cy="409216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3B3CB8-FA32-4992-A67E-A9BE19A14447}">
      <dsp:nvSpPr>
        <dsp:cNvPr id="0" name=""/>
        <dsp:cNvSpPr/>
      </dsp:nvSpPr>
      <dsp:spPr>
        <a:xfrm>
          <a:off x="0" y="7273"/>
          <a:ext cx="7037388" cy="7150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kern="1200" baseline="0" dirty="0"/>
            <a:t>Uzatılmış </a:t>
          </a:r>
          <a:r>
            <a:rPr lang="tr-TR" sz="1800" b="0" i="0" kern="1200" baseline="0" dirty="0" err="1"/>
            <a:t>progestin</a:t>
          </a:r>
          <a:r>
            <a:rPr lang="tr-TR" sz="1800" b="0" i="0" kern="1200" baseline="0" dirty="0"/>
            <a:t> kullanımı (5.-26. </a:t>
          </a:r>
          <a:r>
            <a:rPr lang="tr-TR" sz="1800" b="0" i="0" kern="1200" baseline="0" dirty="0" err="1"/>
            <a:t>siklus</a:t>
          </a:r>
          <a:r>
            <a:rPr lang="tr-TR" sz="1800" b="0" i="0" kern="1200" baseline="0" dirty="0"/>
            <a:t> günleri-</a:t>
          </a:r>
          <a:r>
            <a:rPr lang="tr-TR" sz="1800" b="1" i="0" kern="1200" baseline="0" dirty="0"/>
            <a:t>21 gün</a:t>
          </a:r>
          <a:r>
            <a:rPr lang="tr-TR" sz="1800" b="0" i="0" kern="1200" baseline="0" dirty="0"/>
            <a:t>)</a:t>
          </a:r>
          <a:endParaRPr lang="tr-TR" sz="1800" kern="1200" dirty="0"/>
        </a:p>
      </dsp:txBody>
      <dsp:txXfrm>
        <a:off x="34906" y="42179"/>
        <a:ext cx="6967576" cy="645240"/>
      </dsp:txXfrm>
    </dsp:sp>
    <dsp:sp modelId="{D8345DC0-8F04-46FD-A146-49E2CF4A33E0}">
      <dsp:nvSpPr>
        <dsp:cNvPr id="0" name=""/>
        <dsp:cNvSpPr/>
      </dsp:nvSpPr>
      <dsp:spPr>
        <a:xfrm>
          <a:off x="0" y="774165"/>
          <a:ext cx="7037388" cy="7150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kern="1200" baseline="0" dirty="0"/>
            <a:t>MPA 2.5-10 mg, NETA 2,5-5 mg, </a:t>
          </a:r>
          <a:r>
            <a:rPr lang="tr-TR" sz="1800" b="0" i="0" kern="1200" baseline="0" dirty="0" err="1"/>
            <a:t>mikronize</a:t>
          </a:r>
          <a:r>
            <a:rPr lang="tr-TR" sz="1800" b="0" i="0" kern="1200" baseline="0" dirty="0"/>
            <a:t> </a:t>
          </a:r>
          <a:r>
            <a:rPr lang="tr-TR" sz="1800" b="0" i="0" kern="1200" baseline="0" dirty="0" err="1"/>
            <a:t>progesteron</a:t>
          </a:r>
          <a:r>
            <a:rPr lang="tr-TR" sz="1800" b="0" i="0" kern="1200" baseline="0" dirty="0"/>
            <a:t> 200-400 mg/gün</a:t>
          </a:r>
          <a:endParaRPr lang="tr-TR" sz="1800" kern="1200" dirty="0"/>
        </a:p>
      </dsp:txBody>
      <dsp:txXfrm>
        <a:off x="34906" y="809071"/>
        <a:ext cx="6967576" cy="645240"/>
      </dsp:txXfrm>
    </dsp:sp>
    <dsp:sp modelId="{26CCA2D4-760A-4CF4-8693-47997288AA99}">
      <dsp:nvSpPr>
        <dsp:cNvPr id="0" name=""/>
        <dsp:cNvSpPr/>
      </dsp:nvSpPr>
      <dsp:spPr>
        <a:xfrm>
          <a:off x="0" y="1541058"/>
          <a:ext cx="7037388" cy="7150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kern="1200" baseline="0"/>
            <a:t>NETA’nın 3 aylık uzatılmış kullanımının HMB’li kadınların %87’sinde kan kaybını azalttığı gösterilmiş </a:t>
          </a:r>
          <a:endParaRPr lang="tr-TR" sz="1800" kern="1200"/>
        </a:p>
      </dsp:txBody>
      <dsp:txXfrm>
        <a:off x="34906" y="1575964"/>
        <a:ext cx="6967576" cy="645240"/>
      </dsp:txXfrm>
    </dsp:sp>
    <dsp:sp modelId="{983D3759-FC66-4626-A74E-54923AD1CEBA}">
      <dsp:nvSpPr>
        <dsp:cNvPr id="0" name=""/>
        <dsp:cNvSpPr/>
      </dsp:nvSpPr>
      <dsp:spPr>
        <a:xfrm>
          <a:off x="0" y="2307951"/>
          <a:ext cx="7037388" cy="7150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kern="1200" baseline="0"/>
            <a:t>Geniş NETA tedavisine memnuniyet zayıf, az sayıda kadın (%22)  devamlı tedaviyi devam edebilmiştir</a:t>
          </a:r>
          <a:endParaRPr lang="tr-TR" sz="1800" kern="1200"/>
        </a:p>
      </dsp:txBody>
      <dsp:txXfrm>
        <a:off x="34906" y="2342857"/>
        <a:ext cx="6967576" cy="645240"/>
      </dsp:txXfrm>
    </dsp:sp>
    <dsp:sp modelId="{71C4285E-CE6D-4046-B2E0-31FB765A8B64}">
      <dsp:nvSpPr>
        <dsp:cNvPr id="0" name=""/>
        <dsp:cNvSpPr/>
      </dsp:nvSpPr>
      <dsp:spPr>
        <a:xfrm>
          <a:off x="0" y="3074844"/>
          <a:ext cx="7037388" cy="7150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kern="1200" baseline="0"/>
            <a:t>Yüksek doz IM ya da SC enjeksiyon (DMPA 150 mg) kadınların %50’sinden fazlasında 1 yıl sonra amenoreye neden olmaktadır</a:t>
          </a:r>
          <a:endParaRPr lang="tr-TR" sz="1800" kern="1200"/>
        </a:p>
      </dsp:txBody>
      <dsp:txXfrm>
        <a:off x="34906" y="3109750"/>
        <a:ext cx="6967576" cy="645240"/>
      </dsp:txXfrm>
    </dsp:sp>
    <dsp:sp modelId="{F5B85941-7A41-4DCE-94B5-AC3D96D6D514}">
      <dsp:nvSpPr>
        <dsp:cNvPr id="0" name=""/>
        <dsp:cNvSpPr/>
      </dsp:nvSpPr>
      <dsp:spPr>
        <a:xfrm>
          <a:off x="0" y="3841737"/>
          <a:ext cx="7037388" cy="7150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0" i="0" kern="1200" baseline="0" dirty="0"/>
            <a:t>3.900 olguda, 12. ayda  %57,3  anormal kanama görülmüş</a:t>
          </a:r>
          <a:endParaRPr lang="tr-TR" sz="1800" kern="1200" dirty="0"/>
        </a:p>
      </dsp:txBody>
      <dsp:txXfrm>
        <a:off x="34906" y="3876643"/>
        <a:ext cx="6967576" cy="64524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8C124-D4CA-4A01-9A3C-CEF8759EE88A}">
      <dsp:nvSpPr>
        <dsp:cNvPr id="0" name=""/>
        <dsp:cNvSpPr/>
      </dsp:nvSpPr>
      <dsp:spPr>
        <a:xfrm>
          <a:off x="0" y="468081"/>
          <a:ext cx="7037388" cy="11536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l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0" i="0" kern="1200" baseline="0" dirty="0" err="1"/>
            <a:t>Kontrasepsiyon</a:t>
          </a:r>
          <a:r>
            <a:rPr lang="tr-TR" sz="2900" b="0" i="0" kern="1200" baseline="0" dirty="0"/>
            <a:t> gereken </a:t>
          </a:r>
          <a:r>
            <a:rPr lang="tr-TR" sz="2900" b="0" i="0" kern="1200" baseline="0" dirty="0" err="1"/>
            <a:t>HMB’li</a:t>
          </a:r>
          <a:r>
            <a:rPr lang="tr-TR" sz="2900" b="0" i="0" kern="1200" baseline="0" dirty="0"/>
            <a:t> kadınların tedavisinde Ekim 2009’da FDA onayı almıştır</a:t>
          </a:r>
          <a:endParaRPr lang="tr-TR" sz="2900" kern="1200" dirty="0"/>
        </a:p>
      </dsp:txBody>
      <dsp:txXfrm>
        <a:off x="56315" y="524396"/>
        <a:ext cx="6924758" cy="1040990"/>
      </dsp:txXfrm>
    </dsp:sp>
    <dsp:sp modelId="{BE880743-9A8A-4F81-ABB0-695E0A1464AD}">
      <dsp:nvSpPr>
        <dsp:cNvPr id="0" name=""/>
        <dsp:cNvSpPr/>
      </dsp:nvSpPr>
      <dsp:spPr>
        <a:xfrm>
          <a:off x="0" y="1705221"/>
          <a:ext cx="7037388" cy="11536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l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0" i="0" kern="1200" baseline="0"/>
            <a:t>Kontrasepsiyon ve AUK tedavisinde 5 yıl etkilidir </a:t>
          </a:r>
          <a:endParaRPr lang="tr-TR" sz="2900" kern="1200"/>
        </a:p>
      </dsp:txBody>
      <dsp:txXfrm>
        <a:off x="56315" y="1761536"/>
        <a:ext cx="6924758" cy="1040990"/>
      </dsp:txXfrm>
    </dsp:sp>
    <dsp:sp modelId="{0790F4FE-0422-428E-9DEF-CE0DD35471FC}">
      <dsp:nvSpPr>
        <dsp:cNvPr id="0" name=""/>
        <dsp:cNvSpPr/>
      </dsp:nvSpPr>
      <dsp:spPr>
        <a:xfrm>
          <a:off x="0" y="2942361"/>
          <a:ext cx="7037388" cy="11536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l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0" i="0" kern="1200" baseline="0" dirty="0" err="1"/>
            <a:t>Menstrüel</a:t>
          </a:r>
          <a:r>
            <a:rPr lang="tr-TR" sz="2900" b="0" i="0" kern="1200" baseline="0" dirty="0"/>
            <a:t> kan kaybı tedaviden 3 ay sonra %86 ve 12. ayda %97  azalmaktadır</a:t>
          </a:r>
          <a:endParaRPr lang="tr-TR" sz="2900" kern="1200" dirty="0"/>
        </a:p>
      </dsp:txBody>
      <dsp:txXfrm>
        <a:off x="56315" y="2998676"/>
        <a:ext cx="6924758" cy="104099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AFF19-16B7-4957-8C8F-127465BBC45F}">
      <dsp:nvSpPr>
        <dsp:cNvPr id="0" name=""/>
        <dsp:cNvSpPr/>
      </dsp:nvSpPr>
      <dsp:spPr>
        <a:xfrm>
          <a:off x="0" y="388971"/>
          <a:ext cx="7037388" cy="18556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0" i="0" kern="1200" baseline="0" dirty="0" err="1"/>
            <a:t>Mirena</a:t>
          </a:r>
          <a:r>
            <a:rPr lang="tr-TR" sz="2600" b="0" i="0" kern="1200" baseline="0" dirty="0"/>
            <a:t>®; </a:t>
          </a:r>
          <a:r>
            <a:rPr lang="tr-TR" sz="2600" b="0" i="0" kern="1200" baseline="0" dirty="0" err="1"/>
            <a:t>luteal</a:t>
          </a:r>
          <a:r>
            <a:rPr lang="tr-TR" sz="2600" b="0" i="0" kern="1200" baseline="0" dirty="0"/>
            <a:t> faz oral MPA, </a:t>
          </a:r>
          <a:r>
            <a:rPr lang="tr-TR" sz="2600" b="0" i="0" kern="1200" baseline="0" dirty="0" err="1"/>
            <a:t>norethindrone</a:t>
          </a:r>
          <a:r>
            <a:rPr lang="tr-TR" sz="2600" b="0" i="0" kern="1200" baseline="0" dirty="0"/>
            <a:t> 21 gün, oral </a:t>
          </a:r>
          <a:r>
            <a:rPr lang="tr-TR" sz="2600" b="0" i="0" kern="1200" baseline="0" dirty="0" err="1"/>
            <a:t>progestin</a:t>
          </a:r>
          <a:r>
            <a:rPr lang="tr-TR" sz="2600" b="0" i="0" kern="1200" baseline="0" dirty="0"/>
            <a:t> (</a:t>
          </a:r>
          <a:r>
            <a:rPr lang="tr-TR" sz="2600" b="0" i="0" kern="1200" baseline="0" dirty="0" err="1"/>
            <a:t>norethisterone</a:t>
          </a:r>
          <a:r>
            <a:rPr lang="tr-TR" sz="2600" b="0" i="0" kern="1200" baseline="0" dirty="0"/>
            <a:t> genişletilmiş kullanımı), DMPA, KOK ve </a:t>
          </a:r>
          <a:r>
            <a:rPr lang="tr-TR" sz="2600" b="0" i="0" kern="1200" baseline="0" dirty="0" err="1"/>
            <a:t>mefenamik</a:t>
          </a:r>
          <a:r>
            <a:rPr lang="tr-TR" sz="2600" b="0" i="0" kern="1200" baseline="0" dirty="0"/>
            <a:t> asit kullanımlarından daha üstündür</a:t>
          </a:r>
          <a:endParaRPr lang="tr-TR" sz="2600" kern="1200" dirty="0"/>
        </a:p>
      </dsp:txBody>
      <dsp:txXfrm>
        <a:off x="90584" y="479555"/>
        <a:ext cx="6856220" cy="1674452"/>
      </dsp:txXfrm>
    </dsp:sp>
    <dsp:sp modelId="{1F944C06-C7B1-43C8-A187-9880A2EB352F}">
      <dsp:nvSpPr>
        <dsp:cNvPr id="0" name=""/>
        <dsp:cNvSpPr/>
      </dsp:nvSpPr>
      <dsp:spPr>
        <a:xfrm>
          <a:off x="0" y="2319471"/>
          <a:ext cx="7037388" cy="18556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0" i="0" kern="1200" baseline="0" dirty="0"/>
            <a:t>Hemoglobin ve serum </a:t>
          </a:r>
          <a:r>
            <a:rPr lang="tr-TR" sz="2600" b="0" i="0" kern="1200" baseline="0" dirty="0" err="1"/>
            <a:t>ferritin</a:t>
          </a:r>
          <a:r>
            <a:rPr lang="tr-TR" sz="2600" b="0" i="0" kern="1200" baseline="0" dirty="0"/>
            <a:t> seviyesi </a:t>
          </a:r>
          <a:r>
            <a:rPr lang="tr-TR" sz="2600" b="0" i="0" kern="1200" baseline="0" dirty="0" err="1"/>
            <a:t>Mirena</a:t>
          </a:r>
          <a:r>
            <a:rPr lang="tr-TR" sz="2600" b="0" i="0" kern="1200" baseline="0" dirty="0"/>
            <a:t>® takılmasından sonra belirgin olarak  düzelir</a:t>
          </a:r>
          <a:endParaRPr lang="tr-TR" sz="2600" kern="1200" dirty="0"/>
        </a:p>
      </dsp:txBody>
      <dsp:txXfrm>
        <a:off x="90584" y="2410055"/>
        <a:ext cx="6856220" cy="167445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8C02F-7324-4F3F-96A6-9471F46E657B}">
      <dsp:nvSpPr>
        <dsp:cNvPr id="0" name=""/>
        <dsp:cNvSpPr/>
      </dsp:nvSpPr>
      <dsp:spPr>
        <a:xfrm>
          <a:off x="0" y="2754653"/>
          <a:ext cx="7037388" cy="1807351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0" i="0" kern="1200" baseline="0"/>
            <a:t>Mekanizma:</a:t>
          </a:r>
          <a:endParaRPr lang="tr-TR" sz="3200" kern="1200"/>
        </a:p>
      </dsp:txBody>
      <dsp:txXfrm>
        <a:off x="0" y="2754653"/>
        <a:ext cx="7037388" cy="975969"/>
      </dsp:txXfrm>
    </dsp:sp>
    <dsp:sp modelId="{737839A9-6F46-46CF-9F8E-38B99BC365AD}">
      <dsp:nvSpPr>
        <dsp:cNvPr id="0" name=""/>
        <dsp:cNvSpPr/>
      </dsp:nvSpPr>
      <dsp:spPr>
        <a:xfrm>
          <a:off x="0" y="3694476"/>
          <a:ext cx="7037388" cy="831381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0" i="0" kern="1200" baseline="0"/>
            <a:t>Uzamış progestin etkisiyle atrofik endometrial glandlara neden olan endometrial östrojen reseptör down regülasyonudur</a:t>
          </a:r>
          <a:endParaRPr lang="tr-TR" sz="2000" kern="1200"/>
        </a:p>
      </dsp:txBody>
      <dsp:txXfrm>
        <a:off x="0" y="3694476"/>
        <a:ext cx="7037388" cy="831381"/>
      </dsp:txXfrm>
    </dsp:sp>
    <dsp:sp modelId="{0A2B61BC-B240-40DF-8773-3D91F1DDF503}">
      <dsp:nvSpPr>
        <dsp:cNvPr id="0" name=""/>
        <dsp:cNvSpPr/>
      </dsp:nvSpPr>
      <dsp:spPr>
        <a:xfrm rot="10800000">
          <a:off x="0" y="2058"/>
          <a:ext cx="7037388" cy="2779706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0" i="0" kern="1200" baseline="0" dirty="0"/>
            <a:t>Kombine oral </a:t>
          </a:r>
          <a:r>
            <a:rPr lang="tr-TR" sz="3200" b="0" i="0" kern="1200" baseline="0" dirty="0" err="1"/>
            <a:t>kontraseptiflerin</a:t>
          </a:r>
          <a:r>
            <a:rPr lang="tr-TR" sz="3200" b="0" i="0" kern="1200" baseline="0" dirty="0"/>
            <a:t> (KOK)  sağlıklı kadında 6 ay boyunca kullanımı  </a:t>
          </a:r>
          <a:r>
            <a:rPr lang="tr-TR" sz="3200" b="0" i="0" kern="1200" baseline="0" dirty="0" err="1"/>
            <a:t>uterin</a:t>
          </a:r>
          <a:r>
            <a:rPr lang="tr-TR" sz="3200" b="0" i="0" kern="1200" baseline="0" dirty="0"/>
            <a:t> kanamayı %40 azaltır</a:t>
          </a:r>
          <a:endParaRPr lang="tr-TR" sz="3200" kern="1200" dirty="0"/>
        </a:p>
      </dsp:txBody>
      <dsp:txXfrm rot="10800000">
        <a:off x="0" y="2058"/>
        <a:ext cx="7037388" cy="180617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DF5CA-878F-496F-9FC2-FED7B97E0AFA}">
      <dsp:nvSpPr>
        <dsp:cNvPr id="0" name=""/>
        <dsp:cNvSpPr/>
      </dsp:nvSpPr>
      <dsp:spPr>
        <a:xfrm>
          <a:off x="0" y="181656"/>
          <a:ext cx="7037388" cy="11992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b="0" i="0" kern="1200" baseline="0"/>
            <a:t>Transamine®</a:t>
          </a:r>
          <a:endParaRPr lang="tr-TR" sz="5000" kern="1200"/>
        </a:p>
      </dsp:txBody>
      <dsp:txXfrm>
        <a:off x="58543" y="240199"/>
        <a:ext cx="6920302" cy="1082164"/>
      </dsp:txXfrm>
    </dsp:sp>
    <dsp:sp modelId="{8DC956DA-4135-4121-AE71-C22FF309A1B8}">
      <dsp:nvSpPr>
        <dsp:cNvPr id="0" name=""/>
        <dsp:cNvSpPr/>
      </dsp:nvSpPr>
      <dsp:spPr>
        <a:xfrm>
          <a:off x="0" y="1380906"/>
          <a:ext cx="7037388" cy="3001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437" tIns="63500" rIns="355600" bIns="63500" numCol="1" spcCol="1270" anchor="t" anchorCtr="0">
          <a:noAutofit/>
        </a:bodyPr>
        <a:lstStyle/>
        <a:p>
          <a:pPr marL="285750" lvl="1" indent="-285750" algn="l" defTabSz="1733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3900" b="0" i="0" kern="1200" baseline="0" dirty="0"/>
            <a:t>Oral formu </a:t>
          </a:r>
          <a:r>
            <a:rPr lang="tr-TR" sz="3900" b="0" i="0" kern="1200" baseline="0" dirty="0" err="1"/>
            <a:t>ovulatuar</a:t>
          </a:r>
          <a:r>
            <a:rPr lang="tr-TR" sz="3900" b="0" i="0" kern="1200" baseline="0" dirty="0"/>
            <a:t> akut AUK tedavisinde  FDA onayı almıştır</a:t>
          </a:r>
          <a:endParaRPr lang="tr-TR" sz="3900" kern="1200" dirty="0"/>
        </a:p>
        <a:p>
          <a:pPr marL="285750" lvl="1" indent="-285750" algn="l" defTabSz="1733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3900" b="0" i="0" kern="1200" baseline="0"/>
            <a:t>IV formulü ise hemofili tedavisinde FDA onayı almıştır</a:t>
          </a:r>
          <a:endParaRPr lang="tr-TR" sz="3900" kern="1200"/>
        </a:p>
      </dsp:txBody>
      <dsp:txXfrm>
        <a:off x="0" y="1380906"/>
        <a:ext cx="7037388" cy="3001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38B7A3-B0FD-4CB8-AE34-BDD04E124871}">
      <dsp:nvSpPr>
        <dsp:cNvPr id="0" name=""/>
        <dsp:cNvSpPr/>
      </dsp:nvSpPr>
      <dsp:spPr>
        <a:xfrm>
          <a:off x="0" y="56016"/>
          <a:ext cx="7037388" cy="79150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/>
            <a:t>Organik</a:t>
          </a:r>
        </a:p>
      </dsp:txBody>
      <dsp:txXfrm>
        <a:off x="38638" y="94654"/>
        <a:ext cx="6960112" cy="714229"/>
      </dsp:txXfrm>
    </dsp:sp>
    <dsp:sp modelId="{373D2B48-46E9-4793-87F8-355854CF1FC6}">
      <dsp:nvSpPr>
        <dsp:cNvPr id="0" name=""/>
        <dsp:cNvSpPr/>
      </dsp:nvSpPr>
      <dsp:spPr>
        <a:xfrm>
          <a:off x="0" y="847521"/>
          <a:ext cx="7037388" cy="2869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437" tIns="41910" rIns="234696" bIns="41910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600" kern="1200" dirty="0"/>
            <a:t>Üreme organ hastalıkları (</a:t>
          </a:r>
          <a:r>
            <a:rPr lang="en-US" sz="2600" kern="1200" dirty="0"/>
            <a:t>M</a:t>
          </a:r>
          <a:r>
            <a:rPr lang="tr-TR" sz="2600" kern="1200" dirty="0"/>
            <a:t>yom, polip, kanser,</a:t>
          </a:r>
          <a:r>
            <a:rPr lang="en-US" sz="2600" kern="1200" dirty="0"/>
            <a:t> </a:t>
          </a:r>
          <a:r>
            <a:rPr lang="tr-TR" sz="2600" kern="1200" dirty="0" err="1"/>
            <a:t>servikal</a:t>
          </a:r>
          <a:r>
            <a:rPr lang="tr-TR" sz="2600" kern="1200" dirty="0"/>
            <a:t> erozyon vb.)</a:t>
          </a:r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600" kern="1200" dirty="0"/>
            <a:t>Sistemik hastalıklar (</a:t>
          </a:r>
          <a:r>
            <a:rPr lang="tr-TR" sz="2600" kern="1200" dirty="0" err="1"/>
            <a:t>Koagulopati</a:t>
          </a:r>
          <a:r>
            <a:rPr lang="tr-TR" sz="2600" kern="1200" dirty="0"/>
            <a:t>, </a:t>
          </a:r>
          <a:r>
            <a:rPr lang="tr-TR" sz="2600" kern="1200" dirty="0" err="1"/>
            <a:t>endokrinopati</a:t>
          </a:r>
          <a:r>
            <a:rPr lang="tr-TR" sz="2600" kern="1200" dirty="0"/>
            <a:t>, karaciğer yetmezliği)</a:t>
          </a:r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600" kern="1200" dirty="0"/>
            <a:t>Travma</a:t>
          </a:r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600" kern="1200" dirty="0"/>
            <a:t>Farmakolojik  (</a:t>
          </a:r>
          <a:r>
            <a:rPr lang="tr-TR" sz="2600" kern="1200" dirty="0" err="1"/>
            <a:t>hormonal</a:t>
          </a:r>
          <a:r>
            <a:rPr lang="tr-TR" sz="2600" kern="1200" dirty="0"/>
            <a:t> </a:t>
          </a:r>
          <a:r>
            <a:rPr lang="tr-TR" sz="2600" kern="1200" dirty="0" err="1"/>
            <a:t>kontrasepsiyon</a:t>
          </a:r>
          <a:r>
            <a:rPr lang="tr-TR" sz="2600" kern="1200" dirty="0"/>
            <a:t>, </a:t>
          </a:r>
          <a:r>
            <a:rPr lang="tr-TR" sz="2600" kern="1200" dirty="0" err="1"/>
            <a:t>antipsikotikler</a:t>
          </a:r>
          <a:r>
            <a:rPr lang="tr-TR" sz="2600" kern="1200" dirty="0"/>
            <a:t>)</a:t>
          </a:r>
        </a:p>
      </dsp:txBody>
      <dsp:txXfrm>
        <a:off x="0" y="847521"/>
        <a:ext cx="7037388" cy="2869020"/>
      </dsp:txXfrm>
    </dsp:sp>
    <dsp:sp modelId="{1F7C182F-FBBC-4F0C-93F7-C0AA4874F3C9}">
      <dsp:nvSpPr>
        <dsp:cNvPr id="0" name=""/>
        <dsp:cNvSpPr/>
      </dsp:nvSpPr>
      <dsp:spPr>
        <a:xfrm>
          <a:off x="0" y="3772558"/>
          <a:ext cx="7037388" cy="79150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>
          <a:outerShdw blurRad="50800" dist="50800" dir="5400000" sx="96000" sy="96000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080000"/>
          </a:lightRig>
        </a:scene3d>
        <a:sp3d>
          <a:bevelT w="381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err="1"/>
            <a:t>Disfonksiyonel</a:t>
          </a:r>
          <a:r>
            <a:rPr lang="tr-TR" sz="3300" kern="1200" dirty="0"/>
            <a:t> </a:t>
          </a:r>
          <a:r>
            <a:rPr lang="tr-TR" sz="3300" kern="1200" dirty="0" err="1"/>
            <a:t>uterin</a:t>
          </a:r>
          <a:r>
            <a:rPr lang="tr-TR" sz="3300" kern="1200" dirty="0"/>
            <a:t> kanama</a:t>
          </a:r>
        </a:p>
      </dsp:txBody>
      <dsp:txXfrm>
        <a:off x="38638" y="3811196"/>
        <a:ext cx="6960112" cy="7142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F40F3-7B47-40EA-9EE6-92815C06A314}">
      <dsp:nvSpPr>
        <dsp:cNvPr id="0" name=""/>
        <dsp:cNvSpPr/>
      </dsp:nvSpPr>
      <dsp:spPr>
        <a:xfrm>
          <a:off x="0" y="33945"/>
          <a:ext cx="7037388" cy="86346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“</a:t>
          </a:r>
          <a:r>
            <a:rPr lang="tr-TR" sz="3600" kern="1200" dirty="0" err="1"/>
            <a:t>Menoraji</a:t>
          </a:r>
          <a:r>
            <a:rPr lang="en-US" sz="3600" kern="1200" dirty="0"/>
            <a:t>”</a:t>
          </a:r>
          <a:r>
            <a:rPr lang="tr-TR" sz="3600" kern="1200" dirty="0"/>
            <a:t> yerine </a:t>
          </a:r>
        </a:p>
      </dsp:txBody>
      <dsp:txXfrm>
        <a:off x="42151" y="76096"/>
        <a:ext cx="6953086" cy="779158"/>
      </dsp:txXfrm>
    </dsp:sp>
    <dsp:sp modelId="{D386A442-5A18-4069-8848-40E764310011}">
      <dsp:nvSpPr>
        <dsp:cNvPr id="0" name=""/>
        <dsp:cNvSpPr/>
      </dsp:nvSpPr>
      <dsp:spPr>
        <a:xfrm>
          <a:off x="0" y="884781"/>
          <a:ext cx="7037388" cy="1304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437" tIns="36830" rIns="206248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900" kern="1200"/>
            <a:t>Aşırı menstrüel kanama semptomları için 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“Ağır menstrüel kanama 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(HMB)”</a:t>
          </a:r>
          <a:r>
            <a:rPr lang="tr-TR" sz="2900" kern="1200"/>
            <a:t> terimi yerini almıştır</a:t>
          </a:r>
          <a:endParaRPr lang="tr-TR" sz="2900" kern="1200" dirty="0"/>
        </a:p>
      </dsp:txBody>
      <dsp:txXfrm>
        <a:off x="0" y="884781"/>
        <a:ext cx="7037388" cy="1304100"/>
      </dsp:txXfrm>
    </dsp:sp>
    <dsp:sp modelId="{DD7CFEE8-A5C1-4A78-8F27-9D1D1476A057}">
      <dsp:nvSpPr>
        <dsp:cNvPr id="0" name=""/>
        <dsp:cNvSpPr/>
      </dsp:nvSpPr>
      <dsp:spPr>
        <a:xfrm>
          <a:off x="0" y="2188881"/>
          <a:ext cx="7037388" cy="86346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“DU</a:t>
          </a:r>
          <a:r>
            <a:rPr lang="tr-TR" sz="3600" kern="1200" dirty="0"/>
            <a:t>K</a:t>
          </a:r>
          <a:r>
            <a:rPr lang="en-US" sz="3600" kern="1200" dirty="0"/>
            <a:t>”</a:t>
          </a:r>
          <a:r>
            <a:rPr lang="tr-TR" sz="3600" kern="1200" dirty="0"/>
            <a:t> yerine</a:t>
          </a:r>
        </a:p>
      </dsp:txBody>
      <dsp:txXfrm>
        <a:off x="42151" y="2231032"/>
        <a:ext cx="6953086" cy="779158"/>
      </dsp:txXfrm>
    </dsp:sp>
    <dsp:sp modelId="{D533B17E-B6DE-4BBC-A598-4F6FB6E6BD65}">
      <dsp:nvSpPr>
        <dsp:cNvPr id="0" name=""/>
        <dsp:cNvSpPr/>
      </dsp:nvSpPr>
      <dsp:spPr>
        <a:xfrm>
          <a:off x="0" y="3052341"/>
          <a:ext cx="7037388" cy="1490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437" tIns="36830" rIns="206248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“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Koagulopati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”</a:t>
          </a:r>
          <a:endParaRPr lang="tr-TR" sz="2900" b="1" kern="1200" dirty="0">
            <a:latin typeface="Calibri" panose="020F0502020204030204" pitchFamily="34" charset="0"/>
            <a:ea typeface="+mn-ea"/>
            <a:cs typeface="+mn-cs"/>
          </a:endParaRP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“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E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ndometrial d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isfonksiyon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”</a:t>
          </a:r>
          <a:endParaRPr lang="tr-TR" sz="2900" b="1" kern="1200" dirty="0">
            <a:latin typeface="Calibri" panose="020F0502020204030204" pitchFamily="34" charset="0"/>
            <a:ea typeface="+mn-ea"/>
            <a:cs typeface="+mn-cs"/>
          </a:endParaRPr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“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O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vulat</a:t>
          </a:r>
          <a:r>
            <a:rPr lang="tr-TR" sz="2900" b="1" kern="1200">
              <a:latin typeface="Calibri" panose="020F0502020204030204" pitchFamily="34" charset="0"/>
              <a:ea typeface="+mn-ea"/>
              <a:cs typeface="+mn-cs"/>
            </a:rPr>
            <a:t>uvar bozukluklar</a:t>
          </a:r>
          <a:r>
            <a:rPr lang="en-US" sz="2900" b="1" kern="1200">
              <a:latin typeface="Calibri" panose="020F0502020204030204" pitchFamily="34" charset="0"/>
              <a:ea typeface="+mn-ea"/>
              <a:cs typeface="+mn-cs"/>
            </a:rPr>
            <a:t>”</a:t>
          </a:r>
          <a:endParaRPr lang="tr-TR" sz="2900" b="1" kern="1200" dirty="0">
            <a:latin typeface="Calibri" panose="020F0502020204030204" pitchFamily="34" charset="0"/>
            <a:ea typeface="+mn-ea"/>
            <a:cs typeface="+mn-cs"/>
          </a:endParaRPr>
        </a:p>
      </dsp:txBody>
      <dsp:txXfrm>
        <a:off x="0" y="3052341"/>
        <a:ext cx="7037388" cy="1490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545A6D-7060-48C3-AD8D-1E14773FDB45}">
      <dsp:nvSpPr>
        <dsp:cNvPr id="0" name=""/>
        <dsp:cNvSpPr/>
      </dsp:nvSpPr>
      <dsp:spPr>
        <a:xfrm>
          <a:off x="0" y="0"/>
          <a:ext cx="5418788" cy="82153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/>
            <a:t>Kanama süresi</a:t>
          </a:r>
          <a:endParaRPr lang="en-US" sz="1600" kern="1200"/>
        </a:p>
      </dsp:txBody>
      <dsp:txXfrm>
        <a:off x="24062" y="24062"/>
        <a:ext cx="4436172" cy="773407"/>
      </dsp:txXfrm>
    </dsp:sp>
    <dsp:sp modelId="{9893DD6B-49B2-4890-A0F5-EC3F562E0A58}">
      <dsp:nvSpPr>
        <dsp:cNvPr id="0" name=""/>
        <dsp:cNvSpPr/>
      </dsp:nvSpPr>
      <dsp:spPr>
        <a:xfrm>
          <a:off x="404649" y="935632"/>
          <a:ext cx="5418788" cy="821531"/>
        </a:xfrm>
        <a:prstGeom prst="roundRect">
          <a:avLst>
            <a:gd name="adj" fmla="val 10000"/>
          </a:avLst>
        </a:prstGeom>
        <a:solidFill>
          <a:schemeClr val="accent5">
            <a:hueOff val="-421158"/>
            <a:satOff val="-1986"/>
            <a:lumOff val="49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/>
            <a:t>Hemoglobin ve/ya da hematokrit ölçümü</a:t>
          </a:r>
          <a:endParaRPr lang="en-US" sz="1600" kern="1200"/>
        </a:p>
      </dsp:txBody>
      <dsp:txXfrm>
        <a:off x="428711" y="959694"/>
        <a:ext cx="4432019" cy="773407"/>
      </dsp:txXfrm>
    </dsp:sp>
    <dsp:sp modelId="{0ACF6A1D-6718-4925-9A6C-3DDE02D93585}">
      <dsp:nvSpPr>
        <dsp:cNvPr id="0" name=""/>
        <dsp:cNvSpPr/>
      </dsp:nvSpPr>
      <dsp:spPr>
        <a:xfrm>
          <a:off x="809299" y="1871265"/>
          <a:ext cx="5418788" cy="821531"/>
        </a:xfrm>
        <a:prstGeom prst="roundRect">
          <a:avLst>
            <a:gd name="adj" fmla="val 10000"/>
          </a:avLst>
        </a:prstGeom>
        <a:solidFill>
          <a:schemeClr val="accent5">
            <a:hueOff val="-842315"/>
            <a:satOff val="-3972"/>
            <a:lumOff val="98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/>
            <a:t>Myom açısında uterusun ultrasonla görüntülenmesi</a:t>
          </a:r>
          <a:endParaRPr lang="en-US" sz="1600" kern="1200"/>
        </a:p>
      </dsp:txBody>
      <dsp:txXfrm>
        <a:off x="833361" y="1895327"/>
        <a:ext cx="4432019" cy="773407"/>
      </dsp:txXfrm>
    </dsp:sp>
    <dsp:sp modelId="{943CD473-AC05-4243-94B8-81386A23E651}">
      <dsp:nvSpPr>
        <dsp:cNvPr id="0" name=""/>
        <dsp:cNvSpPr/>
      </dsp:nvSpPr>
      <dsp:spPr>
        <a:xfrm>
          <a:off x="1213949" y="2806898"/>
          <a:ext cx="5418788" cy="821531"/>
        </a:xfrm>
        <a:prstGeom prst="roundRect">
          <a:avLst>
            <a:gd name="adj" fmla="val 10000"/>
          </a:avLst>
        </a:prstGeom>
        <a:solidFill>
          <a:schemeClr val="accent5">
            <a:hueOff val="-1263473"/>
            <a:satOff val="-5958"/>
            <a:lumOff val="147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/>
            <a:t>Endometrial kavitenin herhangi bir metodla değerlendirilmesi</a:t>
          </a:r>
          <a:endParaRPr lang="en-US" sz="1600" kern="1200"/>
        </a:p>
      </dsp:txBody>
      <dsp:txXfrm>
        <a:off x="1238011" y="2830960"/>
        <a:ext cx="4432019" cy="773407"/>
      </dsp:txXfrm>
    </dsp:sp>
    <dsp:sp modelId="{7F63D96E-402C-4F7A-A245-9A11C2935254}">
      <dsp:nvSpPr>
        <dsp:cNvPr id="0" name=""/>
        <dsp:cNvSpPr/>
      </dsp:nvSpPr>
      <dsp:spPr>
        <a:xfrm>
          <a:off x="1618599" y="3742531"/>
          <a:ext cx="5418788" cy="821531"/>
        </a:xfrm>
        <a:prstGeom prst="roundRect">
          <a:avLst>
            <a:gd name="adj" fmla="val 10000"/>
          </a:avLst>
        </a:prstGeom>
        <a:solidFill>
          <a:schemeClr val="accent5">
            <a:hueOff val="-1684631"/>
            <a:satOff val="-7944"/>
            <a:lumOff val="196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/>
            <a:t>Koagulopati değerlendirilmesi</a:t>
          </a:r>
          <a:endParaRPr lang="en-US" sz="16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200" kern="1200" baseline="0"/>
            <a:t>Sistemik hemostaz bozuklukları </a:t>
          </a:r>
          <a:r>
            <a:rPr lang="en-US" sz="1200" kern="1200" baseline="0"/>
            <a:t>(</a:t>
          </a:r>
          <a:r>
            <a:rPr lang="tr-TR" sz="1200" kern="1200" baseline="0"/>
            <a:t>k</a:t>
          </a:r>
          <a:r>
            <a:rPr lang="en-US" sz="1200" kern="1200" baseline="0"/>
            <a:t>oagulopat</a:t>
          </a:r>
          <a:r>
            <a:rPr lang="tr-TR" sz="1200" kern="1200" baseline="0"/>
            <a:t>iler</a:t>
          </a:r>
          <a:r>
            <a:rPr lang="en-US" sz="1200" kern="1200" baseline="0"/>
            <a:t>)</a:t>
          </a:r>
          <a:r>
            <a:rPr lang="tr-TR" sz="1200" kern="1200" baseline="0"/>
            <a:t> için fiziksel geçmiş taranmalıdır</a:t>
          </a:r>
          <a:endParaRPr lang="en-US" sz="1200" kern="1200"/>
        </a:p>
      </dsp:txBody>
      <dsp:txXfrm>
        <a:off x="1642661" y="3766593"/>
        <a:ext cx="4432019" cy="773407"/>
      </dsp:txXfrm>
    </dsp:sp>
    <dsp:sp modelId="{C2AD188A-571B-469E-828E-D960E3BA3E2B}">
      <dsp:nvSpPr>
        <dsp:cNvPr id="0" name=""/>
        <dsp:cNvSpPr/>
      </dsp:nvSpPr>
      <dsp:spPr>
        <a:xfrm>
          <a:off x="4884793" y="600174"/>
          <a:ext cx="533995" cy="53399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004942" y="600174"/>
        <a:ext cx="293697" cy="401831"/>
      </dsp:txXfrm>
    </dsp:sp>
    <dsp:sp modelId="{4DFE2196-531C-4FA1-ABE7-27B14622415C}">
      <dsp:nvSpPr>
        <dsp:cNvPr id="0" name=""/>
        <dsp:cNvSpPr/>
      </dsp:nvSpPr>
      <dsp:spPr>
        <a:xfrm>
          <a:off x="5289443" y="1535807"/>
          <a:ext cx="533995" cy="53399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591803"/>
            <a:satOff val="-1680"/>
            <a:lumOff val="5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409592" y="1535807"/>
        <a:ext cx="293697" cy="401831"/>
      </dsp:txXfrm>
    </dsp:sp>
    <dsp:sp modelId="{B7806A8A-BB31-4C0E-856D-4B5885ABE956}">
      <dsp:nvSpPr>
        <dsp:cNvPr id="0" name=""/>
        <dsp:cNvSpPr/>
      </dsp:nvSpPr>
      <dsp:spPr>
        <a:xfrm>
          <a:off x="5694093" y="2457747"/>
          <a:ext cx="533995" cy="53399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1183605"/>
            <a:satOff val="-3360"/>
            <a:lumOff val="101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814242" y="2457747"/>
        <a:ext cx="293697" cy="401831"/>
      </dsp:txXfrm>
    </dsp:sp>
    <dsp:sp modelId="{07C7880B-4943-4BF1-BB4F-14EC0CDA23BD}">
      <dsp:nvSpPr>
        <dsp:cNvPr id="0" name=""/>
        <dsp:cNvSpPr/>
      </dsp:nvSpPr>
      <dsp:spPr>
        <a:xfrm>
          <a:off x="6098742" y="3402508"/>
          <a:ext cx="533995" cy="53399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1775408"/>
            <a:satOff val="-5040"/>
            <a:lumOff val="151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6218891" y="3402508"/>
        <a:ext cx="293697" cy="40183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97467-294F-498A-95A6-6E6FFB877FD4}">
      <dsp:nvSpPr>
        <dsp:cNvPr id="0" name=""/>
        <dsp:cNvSpPr/>
      </dsp:nvSpPr>
      <dsp:spPr>
        <a:xfrm>
          <a:off x="0" y="0"/>
          <a:ext cx="6122788" cy="1116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/>
            <a:t>Ağır</a:t>
          </a:r>
          <a:r>
            <a:rPr lang="en-US" sz="1700" kern="1200" dirty="0"/>
            <a:t> </a:t>
          </a:r>
          <a:r>
            <a:rPr lang="en-US" sz="1700" kern="1200" dirty="0" err="1"/>
            <a:t>menstrüel</a:t>
          </a:r>
          <a:r>
            <a:rPr lang="en-US" sz="1700" kern="1200" dirty="0"/>
            <a:t> </a:t>
          </a:r>
          <a:r>
            <a:rPr lang="en-US" sz="1700" kern="1200" dirty="0" err="1"/>
            <a:t>kanama</a:t>
          </a:r>
          <a:r>
            <a:rPr lang="tr-TR" sz="1700" kern="1200" dirty="0"/>
            <a:t> </a:t>
          </a:r>
          <a:r>
            <a:rPr lang="en-US" sz="1700" kern="1200" dirty="0"/>
            <a:t>(HMB) </a:t>
          </a:r>
          <a:r>
            <a:rPr lang="en-US" sz="1700" kern="1200" dirty="0" err="1"/>
            <a:t>bir</a:t>
          </a:r>
          <a:r>
            <a:rPr lang="en-US" sz="1700" kern="1200" dirty="0"/>
            <a:t> </a:t>
          </a:r>
          <a:r>
            <a:rPr lang="en-US" sz="1700" kern="1200" dirty="0" err="1"/>
            <a:t>kadının</a:t>
          </a:r>
          <a:r>
            <a:rPr lang="en-US" sz="1700" kern="1200" dirty="0"/>
            <a:t> </a:t>
          </a:r>
          <a:r>
            <a:rPr lang="en-US" sz="1700" kern="1200" dirty="0" err="1"/>
            <a:t>fiziksel</a:t>
          </a:r>
          <a:r>
            <a:rPr lang="en-US" sz="1700" kern="1200" dirty="0"/>
            <a:t>, </a:t>
          </a:r>
          <a:r>
            <a:rPr lang="en-US" sz="1700" kern="1200" dirty="0" err="1"/>
            <a:t>duygusal</a:t>
          </a:r>
          <a:r>
            <a:rPr lang="en-US" sz="1700" kern="1200" dirty="0"/>
            <a:t>, </a:t>
          </a:r>
          <a:r>
            <a:rPr lang="en-US" sz="1700" kern="1200" dirty="0" err="1"/>
            <a:t>sosyal</a:t>
          </a:r>
          <a:r>
            <a:rPr lang="en-US" sz="1700" kern="1200" dirty="0"/>
            <a:t> </a:t>
          </a:r>
          <a:r>
            <a:rPr lang="en-US" sz="1700" kern="1200" dirty="0" err="1"/>
            <a:t>refah</a:t>
          </a:r>
          <a:r>
            <a:rPr lang="en-US" sz="1700" kern="1200" dirty="0"/>
            <a:t> </a:t>
          </a:r>
          <a:r>
            <a:rPr lang="en-US" sz="1700" kern="1200" dirty="0" err="1"/>
            <a:t>ve</a:t>
          </a:r>
          <a:r>
            <a:rPr lang="en-US" sz="1700" kern="1200" dirty="0"/>
            <a:t> </a:t>
          </a:r>
          <a:r>
            <a:rPr lang="en-US" sz="1700" kern="1200" dirty="0" err="1"/>
            <a:t>kalite</a:t>
          </a:r>
          <a:r>
            <a:rPr lang="tr-TR" sz="1700" kern="1200" dirty="0"/>
            <a:t>sini bozan, her siklusta &gt;80ml aşırı menstrüel  kanama olarak tanımlanır</a:t>
          </a:r>
        </a:p>
      </dsp:txBody>
      <dsp:txXfrm>
        <a:off x="32715" y="32715"/>
        <a:ext cx="4917492" cy="1051538"/>
      </dsp:txXfrm>
    </dsp:sp>
    <dsp:sp modelId="{9768F8EC-3AF5-40AA-BD94-4314C7037CE0}">
      <dsp:nvSpPr>
        <dsp:cNvPr id="0" name=""/>
        <dsp:cNvSpPr/>
      </dsp:nvSpPr>
      <dsp:spPr>
        <a:xfrm>
          <a:off x="540246" y="1303129"/>
          <a:ext cx="6122788" cy="1116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/>
            <a:t>M</a:t>
          </a:r>
          <a:r>
            <a:rPr lang="en-US" sz="1700" kern="1200"/>
            <a:t>aximum normal menstrual </a:t>
          </a:r>
          <a:r>
            <a:rPr lang="tr-TR" sz="1700" kern="1200"/>
            <a:t>kanama miktarı </a:t>
          </a:r>
          <a:r>
            <a:rPr lang="en-US" sz="1700" kern="1200"/>
            <a:t>60–80 mL, </a:t>
          </a:r>
          <a:r>
            <a:rPr lang="tr-TR" sz="1700" kern="1200"/>
            <a:t>ortalama ise </a:t>
          </a:r>
          <a:r>
            <a:rPr lang="en-US" sz="1700" kern="1200"/>
            <a:t>30 mL</a:t>
          </a:r>
          <a:endParaRPr lang="tr-TR" sz="1700" kern="1200"/>
        </a:p>
      </dsp:txBody>
      <dsp:txXfrm>
        <a:off x="572961" y="1335844"/>
        <a:ext cx="4791083" cy="1051538"/>
      </dsp:txXfrm>
    </dsp:sp>
    <dsp:sp modelId="{A8988BA7-05C4-4669-A640-E93138BAFB24}">
      <dsp:nvSpPr>
        <dsp:cNvPr id="0" name=""/>
        <dsp:cNvSpPr/>
      </dsp:nvSpPr>
      <dsp:spPr>
        <a:xfrm>
          <a:off x="1080492" y="2606258"/>
          <a:ext cx="6122788" cy="11169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6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err="1"/>
            <a:t>Menstrual</a:t>
          </a:r>
          <a:r>
            <a:rPr lang="tr-TR" sz="1700" kern="1200" dirty="0"/>
            <a:t> kan kaybı &gt;120 </a:t>
          </a:r>
          <a:r>
            <a:rPr lang="tr-TR" sz="1700" kern="1200" dirty="0" err="1"/>
            <a:t>mL</a:t>
          </a:r>
          <a:r>
            <a:rPr lang="tr-TR" sz="1700" kern="1200" dirty="0"/>
            <a:t> ise hemoglobin seviyesi 12 g/</a:t>
          </a:r>
          <a:r>
            <a:rPr lang="tr-TR" sz="1700" kern="1200" dirty="0" err="1"/>
            <a:t>dL</a:t>
          </a:r>
          <a:r>
            <a:rPr lang="tr-TR" sz="1700" kern="1200" dirty="0"/>
            <a:t> ‘</a:t>
          </a:r>
          <a:r>
            <a:rPr lang="tr-TR" sz="1700" kern="1200" dirty="0" err="1"/>
            <a:t>nin</a:t>
          </a:r>
          <a:r>
            <a:rPr lang="tr-TR" sz="1700" kern="1200" dirty="0"/>
            <a:t> altında ve düşük </a:t>
          </a:r>
          <a:r>
            <a:rPr lang="tr-TR" sz="1700" kern="1200" dirty="0" err="1"/>
            <a:t>ferritin</a:t>
          </a:r>
          <a:r>
            <a:rPr lang="tr-TR" sz="1700" kern="1200" dirty="0"/>
            <a:t> seviyesi olan kadın oranı belirgin olarak artıyor</a:t>
          </a:r>
        </a:p>
      </dsp:txBody>
      <dsp:txXfrm>
        <a:off x="1113207" y="2638973"/>
        <a:ext cx="4791083" cy="1051538"/>
      </dsp:txXfrm>
    </dsp:sp>
    <dsp:sp modelId="{737B1DA3-888F-46A4-91DD-313B9B05AAE5}">
      <dsp:nvSpPr>
        <dsp:cNvPr id="0" name=""/>
        <dsp:cNvSpPr/>
      </dsp:nvSpPr>
      <dsp:spPr>
        <a:xfrm>
          <a:off x="5396759" y="847034"/>
          <a:ext cx="726029" cy="726029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300" kern="1200" dirty="0"/>
        </a:p>
      </dsp:txBody>
      <dsp:txXfrm>
        <a:off x="5560116" y="847034"/>
        <a:ext cx="399315" cy="546337"/>
      </dsp:txXfrm>
    </dsp:sp>
    <dsp:sp modelId="{8B7B7C4E-3719-454C-BD0C-2B99596E0315}">
      <dsp:nvSpPr>
        <dsp:cNvPr id="0" name=""/>
        <dsp:cNvSpPr/>
      </dsp:nvSpPr>
      <dsp:spPr>
        <a:xfrm>
          <a:off x="5937005" y="2142717"/>
          <a:ext cx="726029" cy="726029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300" kern="1200" dirty="0"/>
        </a:p>
      </dsp:txBody>
      <dsp:txXfrm>
        <a:off x="6100362" y="2142717"/>
        <a:ext cx="399315" cy="5463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EFD3E7-AADC-4AB0-839F-F07614B10E11}">
      <dsp:nvSpPr>
        <dsp:cNvPr id="0" name=""/>
        <dsp:cNvSpPr/>
      </dsp:nvSpPr>
      <dsp:spPr>
        <a:xfrm>
          <a:off x="0" y="2264"/>
          <a:ext cx="4435078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85B339-93D3-4F03-89F4-350729E84634}">
      <dsp:nvSpPr>
        <dsp:cNvPr id="0" name=""/>
        <dsp:cNvSpPr/>
      </dsp:nvSpPr>
      <dsp:spPr>
        <a:xfrm>
          <a:off x="0" y="2264"/>
          <a:ext cx="4435078" cy="1544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b="1" kern="1200"/>
            <a:t>A</a:t>
          </a:r>
          <a:r>
            <a:rPr lang="en-US" sz="1900" b="1" kern="1200"/>
            <a:t>lkalin-h</a:t>
          </a:r>
          <a:r>
            <a:rPr lang="tr-TR" sz="1900" b="1" kern="1200"/>
            <a:t>e</a:t>
          </a:r>
          <a:r>
            <a:rPr lang="en-US" sz="1900" b="1" kern="1200"/>
            <a:t>matin metod</a:t>
          </a:r>
          <a:r>
            <a:rPr lang="tr-TR" sz="1900" b="1" kern="1200"/>
            <a:t>u </a:t>
          </a:r>
          <a:r>
            <a:rPr lang="tr-TR" sz="1900" kern="1200"/>
            <a:t>menstrüel kanama miktarı ölçümü için en doğru yöntem olduğu düşünülür</a:t>
          </a:r>
          <a:endParaRPr lang="en-US" sz="1900" kern="1200"/>
        </a:p>
      </dsp:txBody>
      <dsp:txXfrm>
        <a:off x="0" y="2264"/>
        <a:ext cx="4435078" cy="1544186"/>
      </dsp:txXfrm>
    </dsp:sp>
    <dsp:sp modelId="{DCA0505D-AA1A-4CE3-A980-F0C88777754A}">
      <dsp:nvSpPr>
        <dsp:cNvPr id="0" name=""/>
        <dsp:cNvSpPr/>
      </dsp:nvSpPr>
      <dsp:spPr>
        <a:xfrm>
          <a:off x="0" y="1546450"/>
          <a:ext cx="4435078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42D7090-A2BF-4442-94C1-C9B8BAC8C6AD}">
      <dsp:nvSpPr>
        <dsp:cNvPr id="0" name=""/>
        <dsp:cNvSpPr/>
      </dsp:nvSpPr>
      <dsp:spPr>
        <a:xfrm>
          <a:off x="0" y="1546450"/>
          <a:ext cx="4435078" cy="1544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/>
            <a:t>Pictorial blood assessment chart (PBAC)</a:t>
          </a:r>
          <a:r>
            <a:rPr lang="tr-TR" sz="1900" b="1" kern="1200"/>
            <a:t> </a:t>
          </a:r>
          <a:r>
            <a:rPr lang="tr-TR" sz="1900" kern="1200"/>
            <a:t>(kan ölçüm grafiği) kullanılan ped ya da tampon sayısına, kirlenme derecesine pıhtı ve taşma miktarına  göre hesaplanan yarı objektif yöntem</a:t>
          </a:r>
          <a:endParaRPr lang="en-US" sz="1900" kern="1200"/>
        </a:p>
      </dsp:txBody>
      <dsp:txXfrm>
        <a:off x="0" y="1546450"/>
        <a:ext cx="4435078" cy="1544186"/>
      </dsp:txXfrm>
    </dsp:sp>
    <dsp:sp modelId="{F7B7C603-1DE8-4657-B0FD-D03AA4806D45}">
      <dsp:nvSpPr>
        <dsp:cNvPr id="0" name=""/>
        <dsp:cNvSpPr/>
      </dsp:nvSpPr>
      <dsp:spPr>
        <a:xfrm>
          <a:off x="0" y="3090637"/>
          <a:ext cx="4435078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A47B3E-B045-41DF-B3FE-432AB4F84B22}">
      <dsp:nvSpPr>
        <dsp:cNvPr id="0" name=""/>
        <dsp:cNvSpPr/>
      </dsp:nvSpPr>
      <dsp:spPr>
        <a:xfrm>
          <a:off x="0" y="3090637"/>
          <a:ext cx="4435078" cy="1544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b="1" kern="1200"/>
            <a:t>M</a:t>
          </a:r>
          <a:r>
            <a:rPr lang="en-US" sz="1900" b="1" kern="1200"/>
            <a:t>enstrual </a:t>
          </a:r>
          <a:r>
            <a:rPr lang="tr-TR" sz="1900" b="1" kern="1200"/>
            <a:t>kap </a:t>
          </a:r>
          <a:r>
            <a:rPr lang="en-US" sz="1900" b="1" kern="1200"/>
            <a:t>(Mooncup®)</a:t>
          </a:r>
          <a:r>
            <a:rPr lang="tr-TR" sz="1900" b="1" kern="1200"/>
            <a:t> </a:t>
          </a:r>
          <a:r>
            <a:rPr lang="tr-TR" sz="1900" kern="1200"/>
            <a:t>hijyenik ped ve tampon kullanarak kanama miktarı ölçen alternatif bir metod</a:t>
          </a:r>
          <a:endParaRPr lang="en-US" sz="1900" kern="1200"/>
        </a:p>
      </dsp:txBody>
      <dsp:txXfrm>
        <a:off x="0" y="3090637"/>
        <a:ext cx="4435078" cy="15441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F8D37B-C827-4FF6-ADDB-637E4F0C9491}">
      <dsp:nvSpPr>
        <dsp:cNvPr id="0" name=""/>
        <dsp:cNvSpPr/>
      </dsp:nvSpPr>
      <dsp:spPr>
        <a:xfrm>
          <a:off x="0" y="35991"/>
          <a:ext cx="7037388" cy="1352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Polipler var ya da yok diye kategorize edilir</a:t>
          </a:r>
        </a:p>
      </dsp:txBody>
      <dsp:txXfrm>
        <a:off x="66025" y="102016"/>
        <a:ext cx="6905338" cy="1220470"/>
      </dsp:txXfrm>
    </dsp:sp>
    <dsp:sp modelId="{7AA770E1-A17A-4A7B-9C30-ECB30706C59B}">
      <dsp:nvSpPr>
        <dsp:cNvPr id="0" name=""/>
        <dsp:cNvSpPr/>
      </dsp:nvSpPr>
      <dsp:spPr>
        <a:xfrm>
          <a:off x="0" y="1486431"/>
          <a:ext cx="7037388" cy="1352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Biri ya da ikisinin kombinasyonu ile saptanır</a:t>
          </a:r>
        </a:p>
      </dsp:txBody>
      <dsp:txXfrm>
        <a:off x="66025" y="1552456"/>
        <a:ext cx="6905338" cy="1220470"/>
      </dsp:txXfrm>
    </dsp:sp>
    <dsp:sp modelId="{6E8DEC85-0057-4E2A-BA94-B517EF961043}">
      <dsp:nvSpPr>
        <dsp:cNvPr id="0" name=""/>
        <dsp:cNvSpPr/>
      </dsp:nvSpPr>
      <dsp:spPr>
        <a:xfrm>
          <a:off x="0" y="2838951"/>
          <a:ext cx="7037388" cy="1689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437" tIns="43180" rIns="241808" bIns="4318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700" kern="1200" dirty="0"/>
            <a:t>U</a:t>
          </a:r>
          <a:r>
            <a:rPr lang="en-US" sz="2700" kern="1200" dirty="0" err="1"/>
            <a:t>ltras</a:t>
          </a:r>
          <a:r>
            <a:rPr lang="tr-TR" sz="2700" kern="1200" dirty="0" err="1"/>
            <a:t>ound</a:t>
          </a:r>
          <a:r>
            <a:rPr lang="tr-TR" sz="2700" kern="1200" dirty="0"/>
            <a:t> (</a:t>
          </a:r>
          <a:r>
            <a:rPr lang="tr-TR" sz="2700" b="1" kern="1200" dirty="0" err="1">
              <a:solidFill>
                <a:schemeClr val="accent5">
                  <a:lumMod val="75000"/>
                </a:schemeClr>
              </a:solidFill>
            </a:rPr>
            <a:t>Salin</a:t>
          </a:r>
          <a:r>
            <a:rPr lang="tr-TR" sz="2700" b="1" kern="1200" dirty="0">
              <a:solidFill>
                <a:schemeClr val="accent5">
                  <a:lumMod val="75000"/>
                </a:schemeClr>
              </a:solidFill>
            </a:rPr>
            <a:t> </a:t>
          </a:r>
          <a:r>
            <a:rPr lang="tr-TR" sz="2700" b="1" kern="1200" dirty="0" err="1">
              <a:solidFill>
                <a:schemeClr val="accent5">
                  <a:lumMod val="75000"/>
                </a:schemeClr>
              </a:solidFill>
            </a:rPr>
            <a:t>İnfüzyon</a:t>
          </a:r>
          <a:r>
            <a:rPr lang="tr-TR" sz="2700" b="1" kern="1200" dirty="0">
              <a:solidFill>
                <a:schemeClr val="accent5">
                  <a:lumMod val="75000"/>
                </a:schemeClr>
              </a:solidFill>
            </a:rPr>
            <a:t> </a:t>
          </a:r>
          <a:r>
            <a:rPr lang="tr-TR" sz="2700" b="1" kern="1200" dirty="0" err="1">
              <a:solidFill>
                <a:schemeClr val="accent5">
                  <a:lumMod val="75000"/>
                </a:schemeClr>
              </a:solidFill>
            </a:rPr>
            <a:t>Sonografi</a:t>
          </a:r>
          <a:r>
            <a:rPr lang="tr-TR" sz="2700" b="1" kern="1200" dirty="0">
              <a:solidFill>
                <a:schemeClr val="accent5">
                  <a:lumMod val="75000"/>
                </a:schemeClr>
              </a:solidFill>
            </a:rPr>
            <a:t> (SIS)</a:t>
          </a:r>
          <a:r>
            <a:rPr lang="tr-TR" sz="2700" kern="1200" dirty="0"/>
            <a:t>)</a:t>
          </a: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700" kern="1200" dirty="0" err="1"/>
            <a:t>Histopatolojilik</a:t>
          </a:r>
          <a:r>
            <a:rPr lang="tr-TR" sz="2700" kern="1200" dirty="0"/>
            <a:t> değerlendirmeli  ya da </a:t>
          </a:r>
          <a:r>
            <a:rPr lang="tr-TR" sz="2700" kern="1200" dirty="0" err="1"/>
            <a:t>histopatolojik</a:t>
          </a:r>
          <a:r>
            <a:rPr lang="tr-TR" sz="2700" kern="1200" dirty="0"/>
            <a:t> değerlendirme yapılmadan </a:t>
          </a:r>
          <a:r>
            <a:rPr lang="tr-TR" sz="2700" kern="1200" dirty="0" err="1"/>
            <a:t>histereskopik</a:t>
          </a:r>
          <a:r>
            <a:rPr lang="tr-TR" sz="2700" kern="1200" dirty="0"/>
            <a:t> görüntüleme</a:t>
          </a:r>
        </a:p>
      </dsp:txBody>
      <dsp:txXfrm>
        <a:off x="0" y="2838951"/>
        <a:ext cx="7037388" cy="16891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43CEB-743E-47D0-8058-60BB9FC46A60}">
      <dsp:nvSpPr>
        <dsp:cNvPr id="0" name=""/>
        <dsp:cNvSpPr/>
      </dsp:nvSpPr>
      <dsp:spPr>
        <a:xfrm>
          <a:off x="0" y="67838"/>
          <a:ext cx="7037388" cy="99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Histeroskopi AUB’lı tüm kadınlarda ilk test olamaz</a:t>
          </a:r>
        </a:p>
      </dsp:txBody>
      <dsp:txXfrm>
        <a:off x="48481" y="116319"/>
        <a:ext cx="6940426" cy="896166"/>
      </dsp:txXfrm>
    </dsp:sp>
    <dsp:sp modelId="{348572D2-C849-45C7-9BA5-157E76EB7BFA}">
      <dsp:nvSpPr>
        <dsp:cNvPr id="0" name=""/>
        <dsp:cNvSpPr/>
      </dsp:nvSpPr>
      <dsp:spPr>
        <a:xfrm>
          <a:off x="0" y="1060967"/>
          <a:ext cx="7037388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437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000" kern="1200"/>
            <a:t>Çünkü; invaziv ve pahalı bir testtir</a:t>
          </a:r>
        </a:p>
      </dsp:txBody>
      <dsp:txXfrm>
        <a:off x="0" y="1060967"/>
        <a:ext cx="7037388" cy="414000"/>
      </dsp:txXfrm>
    </dsp:sp>
    <dsp:sp modelId="{A9D46BD4-2600-4569-97D5-3A326ECA3702}">
      <dsp:nvSpPr>
        <dsp:cNvPr id="0" name=""/>
        <dsp:cNvSpPr/>
      </dsp:nvSpPr>
      <dsp:spPr>
        <a:xfrm>
          <a:off x="0" y="1474967"/>
          <a:ext cx="7037388" cy="99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SIS Diagnostik histeroskopiyle karşılaştırıldığında;</a:t>
          </a:r>
        </a:p>
      </dsp:txBody>
      <dsp:txXfrm>
        <a:off x="48481" y="1523448"/>
        <a:ext cx="6940426" cy="896166"/>
      </dsp:txXfrm>
    </dsp:sp>
    <dsp:sp modelId="{8F84CB92-3352-4A3A-B55C-EEEEC5EE0D94}">
      <dsp:nvSpPr>
        <dsp:cNvPr id="0" name=""/>
        <dsp:cNvSpPr/>
      </dsp:nvSpPr>
      <dsp:spPr>
        <a:xfrm>
          <a:off x="0" y="2468095"/>
          <a:ext cx="7037388" cy="103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437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000" kern="1200"/>
            <a:t>Ucuz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000" kern="1200"/>
            <a:t>Hızlı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000" kern="1200"/>
            <a:t>Histeroskopiye göre daha güvenli</a:t>
          </a:r>
        </a:p>
      </dsp:txBody>
      <dsp:txXfrm>
        <a:off x="0" y="2468095"/>
        <a:ext cx="7037388" cy="1035000"/>
      </dsp:txXfrm>
    </dsp:sp>
    <dsp:sp modelId="{392B5465-2A57-4A2A-AB4B-6DE0CB048DEA}">
      <dsp:nvSpPr>
        <dsp:cNvPr id="0" name=""/>
        <dsp:cNvSpPr/>
      </dsp:nvSpPr>
      <dsp:spPr>
        <a:xfrm>
          <a:off x="0" y="3503095"/>
          <a:ext cx="7037388" cy="99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3D SIS diagnostik histeroskopilerin %30 azalmasını sağlar</a:t>
          </a:r>
        </a:p>
      </dsp:txBody>
      <dsp:txXfrm>
        <a:off x="48481" y="3551576"/>
        <a:ext cx="6940426" cy="89616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819CEB-9B1E-499F-AD52-F55FD0C7FD19}">
      <dsp:nvSpPr>
        <dsp:cNvPr id="0" name=""/>
        <dsp:cNvSpPr/>
      </dsp:nvSpPr>
      <dsp:spPr>
        <a:xfrm>
          <a:off x="0" y="25467"/>
          <a:ext cx="7037388" cy="14544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 err="1"/>
            <a:t>HMB’li</a:t>
          </a:r>
          <a:r>
            <a:rPr lang="tr-TR" sz="2600" kern="1200" dirty="0"/>
            <a:t> kadınların %20 sinden fazlasında altta yatan kalıtsal kanama bozukluğu bulunmaktadır</a:t>
          </a:r>
        </a:p>
      </dsp:txBody>
      <dsp:txXfrm>
        <a:off x="71001" y="96468"/>
        <a:ext cx="6895386" cy="1312454"/>
      </dsp:txXfrm>
    </dsp:sp>
    <dsp:sp modelId="{FE41AD66-53C2-4B3B-88D1-3FC0F8ADFC25}">
      <dsp:nvSpPr>
        <dsp:cNvPr id="0" name=""/>
        <dsp:cNvSpPr/>
      </dsp:nvSpPr>
      <dsp:spPr>
        <a:xfrm>
          <a:off x="0" y="1554803"/>
          <a:ext cx="7037388" cy="14544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 err="1"/>
            <a:t>Menarştan</a:t>
          </a:r>
          <a:r>
            <a:rPr lang="tr-TR" sz="2600" kern="1200" dirty="0"/>
            <a:t> beri olan HMB ve aile hikayesi </a:t>
          </a:r>
          <a:r>
            <a:rPr lang="tr-TR" sz="2600" kern="1200" dirty="0" err="1"/>
            <a:t>koagulopatiyi</a:t>
          </a:r>
          <a:r>
            <a:rPr lang="tr-TR" sz="2600" kern="1200" dirty="0"/>
            <a:t> düşündürür</a:t>
          </a:r>
        </a:p>
      </dsp:txBody>
      <dsp:txXfrm>
        <a:off x="71001" y="1625804"/>
        <a:ext cx="6895386" cy="1312454"/>
      </dsp:txXfrm>
    </dsp:sp>
    <dsp:sp modelId="{D845C07B-C7AF-4ED6-87C0-13784DC73292}">
      <dsp:nvSpPr>
        <dsp:cNvPr id="0" name=""/>
        <dsp:cNvSpPr/>
      </dsp:nvSpPr>
      <dsp:spPr>
        <a:xfrm>
          <a:off x="0" y="3084139"/>
          <a:ext cx="7037388" cy="145445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En yaygın kalıtsal kanama bozukluğu nedeni popülasyonun %1’inden fazlasında görülen </a:t>
          </a:r>
          <a:r>
            <a:rPr lang="tr-TR" sz="2600" kern="1200" dirty="0" err="1"/>
            <a:t>von</a:t>
          </a:r>
          <a:r>
            <a:rPr lang="tr-TR" sz="2600" kern="1200" dirty="0"/>
            <a:t> </a:t>
          </a:r>
          <a:r>
            <a:rPr lang="tr-TR" sz="2600" kern="1200" dirty="0" err="1"/>
            <a:t>Willebrand</a:t>
          </a:r>
          <a:r>
            <a:rPr lang="tr-TR" sz="2600" kern="1200" dirty="0"/>
            <a:t> hastalığı (</a:t>
          </a:r>
          <a:r>
            <a:rPr lang="tr-TR" sz="2600" kern="1200" dirty="0" err="1"/>
            <a:t>vWD</a:t>
          </a:r>
          <a:r>
            <a:rPr lang="tr-TR" sz="2600" kern="1200" dirty="0"/>
            <a:t>)</a:t>
          </a:r>
        </a:p>
      </dsp:txBody>
      <dsp:txXfrm>
        <a:off x="71001" y="3155140"/>
        <a:ext cx="6895386" cy="1312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4D3CB-7BEA-4B2D-A726-2A01912C80F5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5EA-2256-4809-B92A-9977F72CB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5860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5B939BE-0F63-48E6-9F92-EBE027166C0B}" type="slidenum">
              <a:t>35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0741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16345-67B0-4F32-A9CE-DEE3D8E7D004}" type="slidenum">
              <a:rPr lang="en-US" smtClean="0">
                <a:solidFill>
                  <a:prstClr val="black"/>
                </a:solidFill>
              </a:rPr>
              <a:pPr/>
              <a:t>51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910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1" y="4400551"/>
            <a:ext cx="5759512" cy="3600449"/>
          </a:xfrm>
        </p:spPr>
        <p:txBody>
          <a:bodyPr>
            <a:normAutofit fontScale="70000" lnSpcReduction="20000"/>
          </a:bodyPr>
          <a:lstStyle/>
          <a:p>
            <a:pPr defTabSz="9167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dirty="0"/>
              <a:t>Notes:</a:t>
            </a:r>
          </a:p>
          <a:p>
            <a:pPr marL="171896" indent="-171896" defTabSz="916777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800" dirty="0"/>
              <a:t>An indirect comparison of studies of treatments for the reduction in menstrual blood loss (</a:t>
            </a:r>
            <a:r>
              <a:rPr lang="en-GB" altLang="de-DE" sz="800" dirty="0">
                <a:solidFill>
                  <a:srgbClr val="595959"/>
                </a:solidFill>
                <a:cs typeface="Calibri"/>
              </a:rPr>
              <a:t>MBL), where all studies assessed MBL using the alkaline haematin method, shows the comparative efficacy of hormonal and non-hormonal treatments for HMB with placebo. </a:t>
            </a:r>
          </a:p>
          <a:p>
            <a:pPr marL="171896" indent="-171896" defTabSz="916777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de-DE" sz="800" dirty="0">
                <a:solidFill>
                  <a:srgbClr val="595959"/>
                </a:solidFill>
                <a:cs typeface="Calibri"/>
              </a:rPr>
              <a:t>The data come from 18 studies published between 1967 and 2012.</a:t>
            </a:r>
          </a:p>
          <a:p>
            <a:pPr defTabSz="916777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800" dirty="0"/>
          </a:p>
          <a:p>
            <a:pPr marL="229194" indent="-229194">
              <a:buAutoNum type="arabicPeriod"/>
            </a:pPr>
            <a:r>
              <a:rPr lang="en-GB" sz="1000" dirty="0" err="1"/>
              <a:t>Sayed</a:t>
            </a:r>
            <a:r>
              <a:rPr lang="en-GB" sz="1000" dirty="0"/>
              <a:t> GH, et al. A randomized clinical trial of a </a:t>
            </a:r>
            <a:r>
              <a:rPr lang="en-GB" sz="1000" dirty="0" err="1"/>
              <a:t>levonorgestrel</a:t>
            </a:r>
            <a:r>
              <a:rPr lang="en-GB" sz="1000" dirty="0"/>
              <a:t>-releasing intrauterine system and a low-dose combined oral contraceptive for fibroid-related menorrhagia. </a:t>
            </a:r>
            <a:r>
              <a:rPr lang="en-GB" sz="1000" i="1" dirty="0" err="1"/>
              <a:t>Int</a:t>
            </a:r>
            <a:r>
              <a:rPr lang="en-GB" sz="1000" i="1" dirty="0"/>
              <a:t> J </a:t>
            </a:r>
            <a:r>
              <a:rPr lang="en-GB" sz="1000" i="1" dirty="0" err="1"/>
              <a:t>Gynecol</a:t>
            </a:r>
            <a:r>
              <a:rPr lang="en-GB" sz="1000" i="1" dirty="0"/>
              <a:t>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dirty="0"/>
              <a:t>2011;112:126–30. </a:t>
            </a:r>
          </a:p>
          <a:p>
            <a:pPr marL="229194" indent="-229194">
              <a:buAutoNum type="arabicPeriod"/>
            </a:pPr>
            <a:r>
              <a:rPr lang="en-US" sz="1000" dirty="0"/>
              <a:t>Tang GWK, Lo SST. Levonorgestrel intrauterine device in the treatment of menorrhagia in Chinese women: efficacy versus acceptability. </a:t>
            </a:r>
            <a:r>
              <a:rPr lang="en-US" sz="1000" i="1" dirty="0"/>
              <a:t>Contraception</a:t>
            </a:r>
            <a:r>
              <a:rPr lang="en-US" sz="1000" dirty="0"/>
              <a:t> 1995;51:231–235.</a:t>
            </a:r>
            <a:endParaRPr lang="en-GB" sz="1000" dirty="0"/>
          </a:p>
          <a:p>
            <a:pPr marL="229194" indent="-229194">
              <a:buAutoNum type="arabicPeriod"/>
            </a:pPr>
            <a:r>
              <a:rPr lang="en-GB" sz="1000" dirty="0"/>
              <a:t>Xiao B, et al.  Therapeutic effects of the </a:t>
            </a:r>
            <a:r>
              <a:rPr lang="en-GB" sz="1000" dirty="0" err="1"/>
              <a:t>levonorgestrel</a:t>
            </a:r>
            <a:r>
              <a:rPr lang="en-GB" sz="1000" dirty="0"/>
              <a:t>-releasing intrauterine system in the treatment of idiopathic menorrhagia. </a:t>
            </a:r>
            <a:r>
              <a:rPr lang="en-GB" sz="1000" i="1" dirty="0" err="1"/>
              <a:t>Fertil</a:t>
            </a:r>
            <a:r>
              <a:rPr lang="en-GB" sz="1000" i="1" dirty="0"/>
              <a:t> </a:t>
            </a:r>
            <a:r>
              <a:rPr lang="en-GB" sz="1000" i="1" dirty="0" err="1"/>
              <a:t>Steril</a:t>
            </a:r>
            <a:r>
              <a:rPr lang="en-GB" sz="1000" i="1" dirty="0"/>
              <a:t> </a:t>
            </a:r>
            <a:r>
              <a:rPr lang="en-GB" sz="1000" dirty="0"/>
              <a:t>2003;79:963–9. </a:t>
            </a:r>
          </a:p>
          <a:p>
            <a:pPr marL="229194" indent="-229194">
              <a:buAutoNum type="arabicPeriod"/>
            </a:pPr>
            <a:r>
              <a:rPr lang="en-GB" sz="1000" dirty="0" err="1"/>
              <a:t>Shabaan</a:t>
            </a:r>
            <a:r>
              <a:rPr lang="en-GB" sz="1000" dirty="0"/>
              <a:t> MM, et al. Levonorgestrel-releasing intrauterine system compared to low dose combined oral contraceptive pills for idiopathic menorrhagia: a randomized clinical trial. </a:t>
            </a:r>
            <a:r>
              <a:rPr lang="en-GB" sz="1000" i="1" dirty="0"/>
              <a:t>Contraception</a:t>
            </a:r>
            <a:r>
              <a:rPr lang="en-GB" sz="1000" dirty="0"/>
              <a:t> 2011;83:48–54.</a:t>
            </a:r>
          </a:p>
          <a:p>
            <a:pPr marL="229194" indent="-229194">
              <a:buAutoNum type="arabicPeriod"/>
            </a:pPr>
            <a:r>
              <a:rPr lang="en-GB" sz="1000" dirty="0"/>
              <a:t>Freeman EW, et al. </a:t>
            </a:r>
            <a:r>
              <a:rPr lang="en-US" sz="1000" dirty="0"/>
              <a:t>A dose-response study of a novel, oral tranexamic formulation for heavy menstrual bleeding. </a:t>
            </a:r>
            <a:r>
              <a:rPr lang="en-GB" sz="1000" i="1" dirty="0"/>
              <a:t>Am J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Gynecol</a:t>
            </a:r>
            <a:r>
              <a:rPr lang="en-GB" sz="1000" i="1" dirty="0"/>
              <a:t> </a:t>
            </a:r>
            <a:r>
              <a:rPr lang="en-GB" sz="1000" dirty="0"/>
              <a:t>2011;205:319.e1–7.</a:t>
            </a:r>
          </a:p>
          <a:p>
            <a:pPr marL="229194" indent="-229194">
              <a:buAutoNum type="arabicPeriod"/>
            </a:pPr>
            <a:r>
              <a:rPr lang="en-GB" sz="1000" dirty="0"/>
              <a:t>Kaunitz AM, et al. Levonorgestrel-releasing intrauterine system or </a:t>
            </a:r>
            <a:r>
              <a:rPr lang="en-GB" sz="1000" dirty="0" err="1"/>
              <a:t>medroxyprogesterone</a:t>
            </a:r>
            <a:r>
              <a:rPr lang="en-GB" sz="1000" dirty="0"/>
              <a:t> for heavy menstrual bleeding: a randomized controlled trial.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Gynecol</a:t>
            </a:r>
            <a:r>
              <a:rPr lang="en-GB" sz="1000" i="1" dirty="0"/>
              <a:t> </a:t>
            </a:r>
            <a:r>
              <a:rPr lang="en-GB" sz="1000" dirty="0"/>
              <a:t>2010; 116:625–32.</a:t>
            </a:r>
          </a:p>
          <a:p>
            <a:pPr marL="229194" indent="-229194">
              <a:buAutoNum type="arabicPeriod"/>
            </a:pPr>
            <a:r>
              <a:rPr lang="en-US" sz="1000" dirty="0" err="1"/>
              <a:t>Edlund</a:t>
            </a:r>
            <a:r>
              <a:rPr lang="en-US" sz="1000" dirty="0"/>
              <a:t> M, et al. Reduction of menstrual blood loss in women suffering from idiopathic menorrhagia with a novel </a:t>
            </a:r>
            <a:r>
              <a:rPr lang="en-US" sz="1000" dirty="0" err="1"/>
              <a:t>antifibrinolytic</a:t>
            </a:r>
            <a:r>
              <a:rPr lang="en-US" sz="1000" dirty="0"/>
              <a:t> drug (</a:t>
            </a:r>
            <a:r>
              <a:rPr lang="en-US" sz="1000" dirty="0" err="1"/>
              <a:t>Kabi</a:t>
            </a:r>
            <a:r>
              <a:rPr lang="en-US" sz="1000" dirty="0"/>
              <a:t> 2161). </a:t>
            </a:r>
            <a:r>
              <a:rPr lang="en-US" sz="1000" i="1" dirty="0"/>
              <a:t>Br J </a:t>
            </a:r>
            <a:r>
              <a:rPr lang="en-US" sz="1000" i="1" dirty="0" err="1"/>
              <a:t>Obstet</a:t>
            </a:r>
            <a:r>
              <a:rPr lang="en-US" sz="1000" i="1" dirty="0"/>
              <a:t> </a:t>
            </a:r>
            <a:r>
              <a:rPr lang="en-US" sz="1000" i="1" dirty="0" err="1"/>
              <a:t>Gynaecol</a:t>
            </a:r>
            <a:r>
              <a:rPr lang="en-US" sz="1000" dirty="0"/>
              <a:t> 1995;102:913–7.</a:t>
            </a:r>
            <a:endParaRPr lang="en-GB" sz="1000" dirty="0"/>
          </a:p>
          <a:p>
            <a:pPr marL="229194" indent="-229194">
              <a:buAutoNum type="arabicPeriod"/>
            </a:pPr>
            <a:r>
              <a:rPr lang="en-GB" sz="1000" dirty="0"/>
              <a:t>Fraser IS, et al. </a:t>
            </a:r>
            <a:r>
              <a:rPr lang="en-US" sz="1000" dirty="0"/>
              <a:t>Randomized trial of 2 hormonal and 2 prostaglandin-inhibiting agents in women with a complaint of menorrhagia. </a:t>
            </a:r>
            <a:r>
              <a:rPr lang="en-GB" sz="1000" i="1" dirty="0" err="1"/>
              <a:t>Aust</a:t>
            </a:r>
            <a:r>
              <a:rPr lang="en-GB" sz="1000" i="1" dirty="0"/>
              <a:t> NZ J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Gynaecol</a:t>
            </a:r>
            <a:r>
              <a:rPr lang="en-GB" sz="1000" i="1" dirty="0"/>
              <a:t> </a:t>
            </a:r>
            <a:r>
              <a:rPr lang="en-GB" sz="1000" dirty="0"/>
              <a:t>1991;31:66–70.</a:t>
            </a:r>
          </a:p>
          <a:p>
            <a:pPr marL="229194" indent="-229194">
              <a:buAutoNum type="arabicPeriod"/>
            </a:pPr>
            <a:r>
              <a:rPr lang="en-GB" sz="1000" dirty="0" err="1"/>
              <a:t>Lukes</a:t>
            </a:r>
            <a:r>
              <a:rPr lang="en-GB" sz="1000" dirty="0"/>
              <a:t> AS, et al. Tranexamic acid treatment for heavy menstrual bleeding: a randomized controlled trial.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Gynecol</a:t>
            </a:r>
            <a:r>
              <a:rPr lang="en-GB" sz="1000" i="1" dirty="0"/>
              <a:t> </a:t>
            </a:r>
            <a:r>
              <a:rPr lang="en-GB" sz="1000" dirty="0"/>
              <a:t>2010; 116:865-75. </a:t>
            </a:r>
          </a:p>
          <a:p>
            <a:pPr marL="229194" indent="-229194">
              <a:buAutoNum type="arabicPeriod"/>
            </a:pPr>
            <a:r>
              <a:rPr lang="en-GB" sz="1000" dirty="0"/>
              <a:t>Reid PC, et al. Randomised comparative trial of the </a:t>
            </a:r>
            <a:r>
              <a:rPr lang="en-GB" sz="1000" dirty="0" err="1"/>
              <a:t>levonorgestrel</a:t>
            </a:r>
            <a:r>
              <a:rPr lang="en-GB" sz="1000" dirty="0"/>
              <a:t> intrauterine system and </a:t>
            </a:r>
            <a:r>
              <a:rPr lang="en-GB" sz="1000" dirty="0" err="1"/>
              <a:t>mefenamic</a:t>
            </a:r>
            <a:r>
              <a:rPr lang="en-GB" sz="1000" dirty="0"/>
              <a:t> acid for the treatment of idiopathic menorrhagia: a multiple analysis using total menstrual fluid loss, menstrual blood loss and pictorial blood loss assessment charts. </a:t>
            </a:r>
            <a:r>
              <a:rPr lang="en-GB" sz="1000" i="1" dirty="0"/>
              <a:t>Br J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Gynaecol</a:t>
            </a:r>
            <a:r>
              <a:rPr lang="en-GB" sz="1000" i="1" dirty="0"/>
              <a:t> </a:t>
            </a:r>
            <a:r>
              <a:rPr lang="en-GB" sz="1000" dirty="0"/>
              <a:t>2005;112:1121–5.</a:t>
            </a:r>
          </a:p>
          <a:p>
            <a:pPr marL="229194" indent="-229194">
              <a:buAutoNum type="arabicPeriod"/>
            </a:pPr>
            <a:r>
              <a:rPr lang="en-GB" sz="1000" dirty="0" err="1"/>
              <a:t>Milsom</a:t>
            </a:r>
            <a:r>
              <a:rPr lang="en-GB" sz="1000" dirty="0"/>
              <a:t> I, et al. A comparison of </a:t>
            </a:r>
            <a:r>
              <a:rPr lang="en-GB" sz="1000" dirty="0" err="1"/>
              <a:t>flurbiprofen</a:t>
            </a:r>
            <a:r>
              <a:rPr lang="en-GB" sz="1000" dirty="0"/>
              <a:t>, tranexamic acid, and a </a:t>
            </a:r>
            <a:r>
              <a:rPr lang="en-GB" sz="1000" dirty="0" err="1"/>
              <a:t>levonorgestrel</a:t>
            </a:r>
            <a:r>
              <a:rPr lang="en-GB" sz="1000" dirty="0"/>
              <a:t>-releasing intrauterine contraceptive device in the treatment of idiopathic menorrhagia. </a:t>
            </a:r>
            <a:r>
              <a:rPr lang="en-GB" sz="1000" i="1" dirty="0"/>
              <a:t>Am J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Gynaecol</a:t>
            </a:r>
            <a:r>
              <a:rPr lang="en-GB" sz="1000" i="1" dirty="0"/>
              <a:t> </a:t>
            </a:r>
            <a:r>
              <a:rPr lang="en-GB" sz="1000" dirty="0"/>
              <a:t>1991;164:879–83.</a:t>
            </a:r>
          </a:p>
          <a:p>
            <a:pPr marL="229194" indent="-229194">
              <a:buAutoNum type="arabicPeriod"/>
            </a:pPr>
            <a:r>
              <a:rPr lang="en-GB" sz="1000" dirty="0"/>
              <a:t>Irvine GA, et al. Randomised comparative trial of the </a:t>
            </a:r>
            <a:r>
              <a:rPr lang="en-GB" sz="1000" dirty="0" err="1"/>
              <a:t>levonorgestrel</a:t>
            </a:r>
            <a:r>
              <a:rPr lang="en-GB" sz="1000" dirty="0"/>
              <a:t> intrauterine system and </a:t>
            </a:r>
            <a:r>
              <a:rPr lang="en-GB" sz="1000" dirty="0" err="1"/>
              <a:t>norethisterone</a:t>
            </a:r>
            <a:r>
              <a:rPr lang="en-GB" sz="1000" dirty="0"/>
              <a:t> for treatment of idiopathic menorrhagia. </a:t>
            </a:r>
            <a:r>
              <a:rPr lang="en-GB" sz="1000" i="1" dirty="0"/>
              <a:t>Br J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Gynaecol</a:t>
            </a:r>
            <a:r>
              <a:rPr lang="en-GB" sz="1000" i="1" dirty="0"/>
              <a:t> </a:t>
            </a:r>
            <a:r>
              <a:rPr lang="en-GB" sz="1000" dirty="0"/>
              <a:t>1998;105(6):592–8.</a:t>
            </a:r>
          </a:p>
          <a:p>
            <a:pPr marL="229194" indent="-229194">
              <a:buAutoNum type="arabicPeriod"/>
            </a:pPr>
            <a:r>
              <a:rPr lang="en-GB" sz="1000" dirty="0"/>
              <a:t>Preston JT, et al. Comparative study of tranexamic acid and </a:t>
            </a:r>
            <a:r>
              <a:rPr lang="en-GB" sz="1000" dirty="0" err="1"/>
              <a:t>norethisterone</a:t>
            </a:r>
            <a:r>
              <a:rPr lang="en-GB" sz="1000" dirty="0"/>
              <a:t> in the treatment of ovulatory menorrhagia. </a:t>
            </a:r>
            <a:r>
              <a:rPr lang="en-GB" sz="1000" i="1" dirty="0"/>
              <a:t>Br J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Gynaecol</a:t>
            </a:r>
            <a:r>
              <a:rPr lang="en-GB" sz="1000" i="1" dirty="0"/>
              <a:t> </a:t>
            </a:r>
            <a:r>
              <a:rPr lang="en-GB" sz="1000" dirty="0"/>
              <a:t>1995;102:401–6.</a:t>
            </a:r>
          </a:p>
          <a:p>
            <a:pPr marL="229194" indent="-229194">
              <a:buAutoNum type="arabicPeriod"/>
            </a:pPr>
            <a:r>
              <a:rPr lang="en-US" sz="1000" dirty="0" err="1"/>
              <a:t>Bonnar</a:t>
            </a:r>
            <a:r>
              <a:rPr lang="en-US" sz="1000" dirty="0"/>
              <a:t> J, Sheppard BL. Treatment of menorrhagia during menstruation: </a:t>
            </a:r>
            <a:r>
              <a:rPr lang="en-US" sz="1000" dirty="0" err="1"/>
              <a:t>randomised</a:t>
            </a:r>
            <a:r>
              <a:rPr lang="en-US" sz="1000" dirty="0"/>
              <a:t> controlled trial of </a:t>
            </a:r>
            <a:r>
              <a:rPr lang="en-US" sz="1000" dirty="0" err="1"/>
              <a:t>ethamsylate</a:t>
            </a:r>
            <a:r>
              <a:rPr lang="en-US" sz="1000" dirty="0"/>
              <a:t>, </a:t>
            </a:r>
            <a:r>
              <a:rPr lang="en-US" sz="1000" dirty="0" err="1"/>
              <a:t>mefenamic</a:t>
            </a:r>
            <a:r>
              <a:rPr lang="en-US" sz="1000" dirty="0"/>
              <a:t> acid, and tranexamic acid. </a:t>
            </a:r>
            <a:r>
              <a:rPr lang="en-US" sz="1000" i="1" dirty="0"/>
              <a:t>BMJ</a:t>
            </a:r>
            <a:r>
              <a:rPr lang="en-US" sz="1000" dirty="0"/>
              <a:t> 1996;313:579-82.</a:t>
            </a:r>
            <a:endParaRPr lang="en-GB" sz="1000" dirty="0"/>
          </a:p>
          <a:p>
            <a:pPr marL="229194" indent="-229194" defTabSz="916777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000" dirty="0" err="1"/>
              <a:t>Andersch</a:t>
            </a:r>
            <a:r>
              <a:rPr lang="en-US" sz="1000" dirty="0"/>
              <a:t> B, </a:t>
            </a:r>
            <a:r>
              <a:rPr lang="en-US" sz="1000" dirty="0" err="1"/>
              <a:t>Milsom</a:t>
            </a:r>
            <a:r>
              <a:rPr lang="en-US" sz="1000" dirty="0"/>
              <a:t> I, </a:t>
            </a:r>
            <a:r>
              <a:rPr lang="en-US" sz="1000" dirty="0" err="1"/>
              <a:t>Rybo</a:t>
            </a:r>
            <a:r>
              <a:rPr lang="en-US" sz="1000" dirty="0"/>
              <a:t> G. An objective evaluation of </a:t>
            </a:r>
            <a:r>
              <a:rPr lang="en-US" sz="1000" dirty="0" err="1"/>
              <a:t>flurbiprofen</a:t>
            </a:r>
            <a:r>
              <a:rPr lang="en-US" sz="1000" dirty="0"/>
              <a:t> and tranexamic acid in the treatment of idiopathic menorrhagia. </a:t>
            </a:r>
            <a:r>
              <a:rPr lang="en-US" sz="1000" i="1" dirty="0" err="1"/>
              <a:t>Acta</a:t>
            </a:r>
            <a:r>
              <a:rPr lang="en-US" sz="1000" i="1" dirty="0"/>
              <a:t> </a:t>
            </a:r>
            <a:r>
              <a:rPr lang="en-US" sz="1000" i="1" dirty="0" err="1"/>
              <a:t>Obstet</a:t>
            </a:r>
            <a:r>
              <a:rPr lang="en-US" sz="1000" i="1" dirty="0"/>
              <a:t> </a:t>
            </a:r>
            <a:r>
              <a:rPr lang="en-US" sz="1000" i="1" dirty="0" err="1"/>
              <a:t>Gynecol</a:t>
            </a:r>
            <a:r>
              <a:rPr lang="en-US" sz="1000" i="1" dirty="0"/>
              <a:t> </a:t>
            </a:r>
            <a:r>
              <a:rPr lang="en-US" sz="1000" i="1" dirty="0" err="1"/>
              <a:t>Scand</a:t>
            </a:r>
            <a:r>
              <a:rPr lang="en-US" sz="1000" i="1" dirty="0"/>
              <a:t> </a:t>
            </a:r>
            <a:r>
              <a:rPr lang="en-US" sz="1000" dirty="0"/>
              <a:t>1988;67:645–648.</a:t>
            </a:r>
            <a:endParaRPr lang="en-GB" sz="1000" dirty="0"/>
          </a:p>
          <a:p>
            <a:pPr marL="229194" indent="-229194" defTabSz="916777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1000" dirty="0"/>
              <a:t>Nilsson L, et al. Clinical studies on oral contraceptives-a randomized, </a:t>
            </a:r>
            <a:r>
              <a:rPr lang="en-GB" sz="1000" dirty="0" err="1"/>
              <a:t>doubleblind</a:t>
            </a:r>
            <a:r>
              <a:rPr lang="en-GB" sz="1000" dirty="0"/>
              <a:t>, crossover study of 4 different preparations (</a:t>
            </a:r>
            <a:r>
              <a:rPr lang="en-GB" sz="1000" dirty="0" err="1"/>
              <a:t>Anovlar</a:t>
            </a:r>
            <a:r>
              <a:rPr lang="en-GB" sz="1000" dirty="0"/>
              <a:t> mite, </a:t>
            </a:r>
            <a:r>
              <a:rPr lang="en-GB" sz="1000" dirty="0" err="1"/>
              <a:t>Lyndiol</a:t>
            </a:r>
            <a:r>
              <a:rPr lang="en-GB" sz="1000" dirty="0"/>
              <a:t> mite, </a:t>
            </a:r>
            <a:r>
              <a:rPr lang="en-GB" sz="1000" dirty="0" err="1"/>
              <a:t>Ovulen</a:t>
            </a:r>
            <a:r>
              <a:rPr lang="en-GB" sz="1000" dirty="0"/>
              <a:t>, and </a:t>
            </a:r>
            <a:r>
              <a:rPr lang="en-GB" sz="1000" dirty="0" err="1"/>
              <a:t>Volidan</a:t>
            </a:r>
            <a:r>
              <a:rPr lang="en-GB" sz="1000" dirty="0"/>
              <a:t>). </a:t>
            </a:r>
            <a:r>
              <a:rPr lang="en-GB" sz="1000" i="1" dirty="0" err="1"/>
              <a:t>Acta</a:t>
            </a:r>
            <a:r>
              <a:rPr lang="en-GB" sz="1000" i="1" dirty="0"/>
              <a:t> </a:t>
            </a:r>
            <a:r>
              <a:rPr lang="en-GB" sz="1000" i="1" dirty="0" err="1"/>
              <a:t>Obstet</a:t>
            </a:r>
            <a:r>
              <a:rPr lang="en-GB" sz="1000" i="1" dirty="0"/>
              <a:t> </a:t>
            </a:r>
            <a:r>
              <a:rPr lang="en-GB" sz="1000" i="1" dirty="0" err="1"/>
              <a:t>Gynecol</a:t>
            </a:r>
            <a:r>
              <a:rPr lang="en-GB" sz="1000" i="1" dirty="0"/>
              <a:t> </a:t>
            </a:r>
            <a:r>
              <a:rPr lang="en-GB" sz="1000" i="1" dirty="0" err="1"/>
              <a:t>Scand</a:t>
            </a:r>
            <a:r>
              <a:rPr lang="en-GB" sz="1000" i="1" dirty="0"/>
              <a:t> </a:t>
            </a:r>
            <a:r>
              <a:rPr lang="en-GB" sz="1000" dirty="0"/>
              <a:t>1967;46:Suppl 8:1-31.</a:t>
            </a:r>
          </a:p>
          <a:p>
            <a:pPr marL="229194" indent="-229194" defTabSz="916777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sz="1000" dirty="0"/>
              <a:t>Fraser IS, et al. Normalization of blood loss in women with heavy menstrual bleeding treated with an oral contraceptive containing </a:t>
            </a:r>
            <a:r>
              <a:rPr lang="en-GB" sz="1000" dirty="0" err="1"/>
              <a:t>estradiol</a:t>
            </a:r>
            <a:r>
              <a:rPr lang="en-GB" sz="1000" dirty="0"/>
              <a:t> </a:t>
            </a:r>
            <a:r>
              <a:rPr lang="en-GB" sz="1000" dirty="0" err="1"/>
              <a:t>valerate</a:t>
            </a:r>
            <a:r>
              <a:rPr lang="en-GB" sz="1000" dirty="0"/>
              <a:t>/</a:t>
            </a:r>
            <a:r>
              <a:rPr lang="en-GB" sz="1000" dirty="0" err="1"/>
              <a:t>dienogest</a:t>
            </a:r>
            <a:r>
              <a:rPr lang="en-GB" sz="1000" dirty="0"/>
              <a:t>. </a:t>
            </a:r>
            <a:r>
              <a:rPr lang="en-GB" sz="1000" i="1" dirty="0"/>
              <a:t>Contraception </a:t>
            </a:r>
            <a:r>
              <a:rPr lang="en-GB" sz="1000" dirty="0"/>
              <a:t>2012;86:96–101.</a:t>
            </a:r>
          </a:p>
          <a:p>
            <a:r>
              <a:rPr lang="en-GB" sz="1000" dirty="0"/>
              <a:t> </a:t>
            </a:r>
          </a:p>
          <a:p>
            <a:endParaRPr lang="en-GB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6203" y="8685215"/>
            <a:ext cx="2971800" cy="458788"/>
          </a:xfrm>
        </p:spPr>
        <p:txBody>
          <a:bodyPr/>
          <a:lstStyle/>
          <a:p>
            <a:fld id="{74F983A1-CC9E-46AD-8E4D-14594CBC69C5}" type="slidenum">
              <a:rPr lang="en-GB" smtClean="0">
                <a:solidFill>
                  <a:prstClr val="black"/>
                </a:solidFill>
              </a:rPr>
              <a:pPr/>
              <a:t>52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859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5D8B3FC-2299-4A09-B375-E6F63DBC899A}" type="slidenum">
              <a:t>37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8973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FC4194E-FA4E-4C43-806E-C6840E1EA0D2}" type="slidenum">
              <a:t>38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1868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42A5DC1-DE03-49BC-AF7B-D532D5C4F5D4}" type="slidenum">
              <a:t>39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0891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83849F2-7BF2-448E-98D3-E5B814967C4D}" type="slidenum">
              <a:t>42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2140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822DA1C-AA39-4EF4-BC9B-07997AB6451C}" type="slidenum">
              <a:t>43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1605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GB">
              <a:ea typeface="ＭＳ Ｐゴシック" pitchFamily="34" charset="-128"/>
            </a:endParaRPr>
          </a:p>
        </p:txBody>
      </p:sp>
      <p:sp>
        <p:nvSpPr>
          <p:cNvPr id="15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8026" y="4822826"/>
            <a:ext cx="5438775" cy="4467225"/>
          </a:xfrm>
          <a:noFill/>
        </p:spPr>
        <p:txBody>
          <a:bodyPr/>
          <a:lstStyle/>
          <a:p>
            <a:pPr marL="223838" indent="-223838" eaLnBrk="1" hangingPunct="1">
              <a:spcBef>
                <a:spcPct val="0"/>
              </a:spcBef>
              <a:buFontTx/>
              <a:buChar char="•"/>
            </a:pP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The Qlaira</a:t>
            </a:r>
            <a:r>
              <a:rPr lang="en-US" baseline="30000">
                <a:latin typeface="Arial" charset="0"/>
                <a:ea typeface="ＭＳ Ｐゴシック" pitchFamily="34" charset="-128"/>
                <a:cs typeface="Arial" charset="0"/>
              </a:rPr>
              <a:t>®</a:t>
            </a: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 dynamic dosing regimen was investigated in a Phase II and III clinical trial program, and was shown to be associated with reliable contraceptive efficacy [1] and good cycle control [2].</a:t>
            </a:r>
          </a:p>
          <a:p>
            <a:pPr marL="223838" indent="-223838" eaLnBrk="1" hangingPunct="1">
              <a:spcBef>
                <a:spcPct val="0"/>
              </a:spcBef>
              <a:buFontTx/>
              <a:buChar char="•"/>
            </a:pP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The regimen is comprised of 26 active tablets (days 1–26) and 2 hormone-free tablets (days 27–28) per cycle. Within each cycle, women receive 22 days of E</a:t>
            </a:r>
            <a:r>
              <a:rPr lang="en-US" baseline="-25000">
                <a:latin typeface="Arial" charset="0"/>
                <a:ea typeface="ＭＳ Ｐゴシック" pitchFamily="34" charset="-128"/>
                <a:cs typeface="Arial" charset="0"/>
              </a:rPr>
              <a:t>2</a:t>
            </a: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V/DNG (days 3–24) and 4 days of E</a:t>
            </a:r>
            <a:r>
              <a:rPr lang="en-US" baseline="-25000">
                <a:latin typeface="Arial" charset="0"/>
                <a:ea typeface="ＭＳ Ｐゴシック" pitchFamily="34" charset="-128"/>
                <a:cs typeface="Arial" charset="0"/>
              </a:rPr>
              <a:t>2</a:t>
            </a: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V only (days 1–2 and 25–26).</a:t>
            </a:r>
          </a:p>
          <a:p>
            <a:pPr marL="223838" indent="-223838" eaLnBrk="1" hangingPunct="1">
              <a:spcBef>
                <a:spcPct val="0"/>
              </a:spcBef>
              <a:buFontTx/>
              <a:buChar char="•"/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References</a:t>
            </a:r>
          </a:p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Nahum GG, Parke S, Wildt L, Palacios S, Roemer T, Bitzer J. Efficacy and tolerability of a new oral contraceptive containing estradiol and dienogest. Obstet Gynecol 2008; 111(4 Suppl.): 15S (abstract plus poster presentation at the 56</a:t>
            </a:r>
            <a:r>
              <a:rPr lang="en-US" baseline="30000">
                <a:latin typeface="Arial" charset="0"/>
                <a:ea typeface="ＭＳ Ｐゴシック" pitchFamily="34" charset="-128"/>
                <a:cs typeface="Arial" charset="0"/>
              </a:rPr>
              <a:t>th</a:t>
            </a: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 Annual Clinical Meeting of the American College of Obstetricians and Gynecologists: 2008 May 3–7: New Orleans, LA, USA).</a:t>
            </a:r>
          </a:p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r>
              <a:rPr lang="en-US">
                <a:latin typeface="Arial" charset="0"/>
                <a:ea typeface="ＭＳ Ｐゴシック" pitchFamily="34" charset="-128"/>
                <a:cs typeface="Arial" charset="0"/>
              </a:rPr>
              <a:t>Ahrendt H-J, Makalova D, Parke S, Mellinger U, Mansour D. Bleeding pattern and cycle control with an estradiol-based oral contraceptive: a 7-cycle, randomized comparative trial of estradiol valerate/dienogest and ethinylestradiol/levonorgestrel. Contraception 2009; 80(5): 436–44.</a:t>
            </a: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r>
              <a:rPr lang="en-GB">
                <a:latin typeface="Arial" charset="0"/>
                <a:ea typeface="ＭＳ Ｐゴシック" pitchFamily="34" charset="-128"/>
                <a:cs typeface="Arial" charset="0"/>
              </a:rPr>
              <a:t>Slide Ref. 4.5</a:t>
            </a: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771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55D2814-7846-45C2-8509-650E238A3FD2}" type="slidenum">
              <a:t>48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7586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6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81BA692-1A73-449B-B5E2-AF38000C76B1}" type="slidenum">
              <a:t>50</a:t>
            </a:fld>
            <a:endParaRPr lang="tr-TR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 Yer Tutucusu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5378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" name="Picture 6">
            <a:extLst>
              <a:ext uri="{FF2B5EF4-FFF2-40B4-BE49-F238E27FC236}">
                <a16:creationId xmlns:a16="http://schemas.microsoft.com/office/drawing/2014/main" id="{24148A67-66FF-49E9-8E52-1F9754FA9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451" r="97304">
                        <a14:foregroundMark x1="82598" y1="16703" x2="81373" y2="12308"/>
                        <a14:foregroundMark x1="81373" y1="12308" x2="78922" y2="15604"/>
                        <a14:foregroundMark x1="71078" y1="11648" x2="68382" y2="11648"/>
                        <a14:foregroundMark x1="62745" y1="12527" x2="61520" y2="11429"/>
                        <a14:foregroundMark x1="59314" y1="12308" x2="59314" y2="16044"/>
                        <a14:foregroundMark x1="50000" y1="15824" x2="51471" y2="12308"/>
                        <a14:foregroundMark x1="42157" y1="12088" x2="42157" y2="14945"/>
                        <a14:foregroundMark x1="18382" y1="15824" x2="20343" y2="12088"/>
                        <a14:foregroundMark x1="31373" y1="11868" x2="29167" y2="112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477" y="110473"/>
            <a:ext cx="899075" cy="100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68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/>
          <a:lstStyle/>
          <a:p>
            <a:fld id="{4FEA8E2A-634B-4A52-93CD-30F6B90D80C4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/>
          <a:lstStyle/>
          <a:p>
            <a:fld id="{962F9116-4F7B-4ED3-9B70-FEF2C0B2B7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2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/>
          <a:lstStyle/>
          <a:p>
            <a:fld id="{4FEA8E2A-634B-4A52-93CD-30F6B90D80C4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/>
          <a:lstStyle/>
          <a:p>
            <a:fld id="{962F9116-4F7B-4ED3-9B70-FEF2C0B2B79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89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7"/>
          <p:cNvCxnSpPr/>
          <p:nvPr userDrawn="1"/>
        </p:nvCxnSpPr>
        <p:spPr>
          <a:xfrm>
            <a:off x="0" y="1257300"/>
            <a:ext cx="70231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96863"/>
            <a:ext cx="6562725" cy="909637"/>
          </a:xfrm>
        </p:spPr>
        <p:txBody>
          <a:bodyPr anchor="b"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11" name="Slide Number Placeholder 14"/>
          <p:cNvSpPr>
            <a:spLocks noGrp="1"/>
          </p:cNvSpPr>
          <p:nvPr>
            <p:ph type="sldNum" sz="quarter" idx="10"/>
          </p:nvPr>
        </p:nvSpPr>
        <p:spPr>
          <a:xfrm>
            <a:off x="457200" y="6517481"/>
            <a:ext cx="971550" cy="254000"/>
          </a:xfrm>
          <a:prstGeom prst="rect">
            <a:avLst/>
          </a:prstGeom>
        </p:spPr>
        <p:txBody>
          <a:bodyPr anchor="ctr"/>
          <a:lstStyle>
            <a:lvl1pPr>
              <a:defRPr sz="800" b="0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r>
              <a:rPr lang="en-US"/>
              <a:t>Slide </a:t>
            </a:r>
            <a:fld id="{EBCBBEEB-4F56-41E3-8EF9-6F084308095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2784475" y="6497638"/>
            <a:ext cx="3575050" cy="293687"/>
          </a:xfrm>
          <a:prstGeom prst="rect">
            <a:avLst/>
          </a:prstGeom>
        </p:spPr>
        <p:txBody>
          <a:bodyPr anchor="ctr"/>
          <a:lstStyle>
            <a:lvl1pPr algn="ctr">
              <a:defRPr sz="800" b="0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r>
              <a:rPr lang="en-US" dirty="0"/>
              <a:t>Qlaira</a:t>
            </a:r>
            <a:r>
              <a:rPr lang="en-US" baseline="30000" dirty="0"/>
              <a:t>®</a:t>
            </a:r>
            <a:r>
              <a:rPr lang="en-US" dirty="0"/>
              <a:t> Global Scientific Master Slide Kit</a:t>
            </a:r>
          </a:p>
        </p:txBody>
      </p:sp>
    </p:spTree>
    <p:extLst>
      <p:ext uri="{BB962C8B-B14F-4D97-AF65-F5344CB8AC3E}">
        <p14:creationId xmlns:p14="http://schemas.microsoft.com/office/powerpoint/2010/main" val="3256316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348324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Resim 7">
            <a:extLst>
              <a:ext uri="{FF2B5EF4-FFF2-40B4-BE49-F238E27FC236}">
                <a16:creationId xmlns:a16="http://schemas.microsoft.com/office/drawing/2014/main" id="{95B16F82-9774-4344-B43F-9E32AB8BA2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457" t="17048" r="17913" b="24779"/>
          <a:stretch/>
        </p:blipFill>
        <p:spPr>
          <a:xfrm>
            <a:off x="8453437" y="6387252"/>
            <a:ext cx="690563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34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9888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272876"/>
            <a:ext cx="6571343" cy="1059305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1496301"/>
            <a:ext cx="3125871" cy="3955195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1496302"/>
            <a:ext cx="3125652" cy="3955194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348326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Resim 8">
            <a:extLst>
              <a:ext uri="{FF2B5EF4-FFF2-40B4-BE49-F238E27FC236}">
                <a16:creationId xmlns:a16="http://schemas.microsoft.com/office/drawing/2014/main" id="{85F4D98E-C3FF-49F1-B660-A50ED6B1E2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457" t="17048" r="17913" b="24779"/>
          <a:stretch/>
        </p:blipFill>
        <p:spPr>
          <a:xfrm>
            <a:off x="8453437" y="6387252"/>
            <a:ext cx="690563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41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381574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272150"/>
            <a:ext cx="6571344" cy="1056319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1445969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320938"/>
            <a:ext cx="3125766" cy="314778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1449423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319509"/>
            <a:ext cx="3125652" cy="3139354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6B8D93D2-8EE0-4EF2-AD28-524164041C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457" t="17048" r="17913" b="24779"/>
          <a:stretch/>
        </p:blipFill>
        <p:spPr>
          <a:xfrm>
            <a:off x="8453437" y="6387252"/>
            <a:ext cx="690563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348322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0CB5794F-E7E9-4ED9-B1E4-0F4C778DFF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457" t="17048" r="17913" b="24779"/>
          <a:stretch/>
        </p:blipFill>
        <p:spPr>
          <a:xfrm>
            <a:off x="8453437" y="6387252"/>
            <a:ext cx="690563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775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90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/>
          <a:lstStyle/>
          <a:p>
            <a:fld id="{4FEA8E2A-634B-4A52-93CD-30F6B90D80C4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/>
          <a:lstStyle/>
          <a:p>
            <a:fld id="{962F9116-4F7B-4ED3-9B70-FEF2C0B2B79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05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4FEA8E2A-634B-4A52-93CD-30F6B90D80C4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/>
          <a:lstStyle/>
          <a:p>
            <a:fld id="{962F9116-4F7B-4ED3-9B70-FEF2C0B2B79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135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7979" y="247567"/>
            <a:ext cx="7036856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79" y="1386827"/>
            <a:ext cx="7036856" cy="4565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7978" y="6328082"/>
            <a:ext cx="703685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2FD45CD9-E8FF-4187-A7A1-A791125FA8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l="15457" t="17048" r="17913" b="24779"/>
          <a:stretch/>
        </p:blipFill>
        <p:spPr>
          <a:xfrm>
            <a:off x="8453437" y="6387252"/>
            <a:ext cx="690563" cy="5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15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0C74CD3-A7BA-4F2E-BC3B-C9E8353C9F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965C84-D76E-4618-9E0B-CD6F15D10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AEC266-7735-48E3-ADBD-EC9024CFD4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192" y="481108"/>
            <a:ext cx="5631072" cy="51501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9190E8-5D18-4262-9BCD-ED6E6DB6EE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6963" y="646746"/>
            <a:ext cx="5383530" cy="4818888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C8210C6-EC0C-4277-ACE3-B3BFB1E294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6993" y="966786"/>
            <a:ext cx="4903470" cy="4178808"/>
          </a:xfrm>
          <a:prstGeom prst="rect">
            <a:avLst/>
          </a:prstGeom>
          <a:solidFill>
            <a:srgbClr val="FFFFFE"/>
          </a:solidFill>
          <a:ln w="6350">
            <a:solidFill>
              <a:srgbClr val="DFD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1F61204-3411-4FA8-A4B1-FC1FBF1305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18CD888-FFE1-4CD1-A6BF-44D1EFEA49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7705AC7-A0E4-4672-9669-A00D64BC85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10720" y="3056721"/>
            <a:ext cx="213331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Unvan 3"/>
          <p:cNvSpPr>
            <a:spLocks noGrp="1"/>
          </p:cNvSpPr>
          <p:nvPr>
            <p:ph type="ctrTitle"/>
          </p:nvPr>
        </p:nvSpPr>
        <p:spPr>
          <a:xfrm>
            <a:off x="1035029" y="1155806"/>
            <a:ext cx="4587398" cy="3800769"/>
          </a:xfrm>
        </p:spPr>
        <p:txBody>
          <a:bodyPr anchor="ctr">
            <a:normAutofit/>
          </a:bodyPr>
          <a:lstStyle/>
          <a:p>
            <a:pPr algn="ctr"/>
            <a:r>
              <a:rPr lang="tr-TR" sz="3800">
                <a:solidFill>
                  <a:srgbClr val="000000"/>
                </a:solidFill>
              </a:rPr>
              <a:t>Anormal Uterin Kanamalara Yaklaşım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6503554" y="3103464"/>
            <a:ext cx="2640217" cy="2282000"/>
          </a:xfrm>
        </p:spPr>
        <p:txBody>
          <a:bodyPr>
            <a:normAutofit/>
          </a:bodyPr>
          <a:lstStyle/>
          <a:p>
            <a:r>
              <a:rPr lang="tr-TR" altLang="tr-TR" sz="1300" b="1" dirty="0"/>
              <a:t>Dr. </a:t>
            </a:r>
            <a:r>
              <a:rPr lang="en-US" altLang="tr-TR" sz="1300" b="1" dirty="0"/>
              <a:t>M. Faruk K</a:t>
            </a:r>
            <a:r>
              <a:rPr lang="tr-TR" altLang="tr-TR" sz="1300" b="1" dirty="0" err="1"/>
              <a:t>öse</a:t>
            </a:r>
            <a:endParaRPr lang="tr-TR" altLang="tr-TR" sz="1300" b="1" dirty="0"/>
          </a:p>
          <a:p>
            <a:r>
              <a:rPr lang="tr-TR" altLang="tr-TR" sz="1300" dirty="0"/>
              <a:t>Acıbadem Üniversitesi Tıp Fakültesi</a:t>
            </a:r>
            <a:endParaRPr lang="en-US" altLang="tr-TR" sz="1300" dirty="0"/>
          </a:p>
          <a:p>
            <a:r>
              <a:rPr lang="tr-TR" altLang="tr-TR" sz="1300" dirty="0"/>
              <a:t>Kadın Hastalıkları ve Doğum AD</a:t>
            </a:r>
          </a:p>
          <a:p>
            <a:r>
              <a:rPr lang="tr-TR" sz="1300" dirty="0"/>
              <a:t>Jinekolojik Onkoloji BD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4E25F6-137A-4DCA-AC5A-A00F4E5815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643" y="481108"/>
            <a:ext cx="576721" cy="57672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D2D1DEF-2EDC-44A8-A9A1-BC1BE8E959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126" y="481108"/>
            <a:ext cx="576721" cy="57672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EF1CAF-E0ED-460A-B813-A7ECE6E302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847" y="485536"/>
            <a:ext cx="576721" cy="5767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91496A0-8B1A-4B30-89AC-AF684EFCB8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646" y="491251"/>
            <a:ext cx="576721" cy="5767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2AA610-8B7D-47DF-A64D-6BBFF0F10E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666" y="1742163"/>
            <a:ext cx="650360" cy="7700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67FB04-D100-45F3-9B61-A11BB8D50F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901" y="1196723"/>
            <a:ext cx="439891" cy="45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88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Tetkik </a:t>
            </a:r>
          </a:p>
        </p:txBody>
      </p:sp>
      <p:graphicFrame>
        <p:nvGraphicFramePr>
          <p:cNvPr id="22" name="İçerik Yer Tutucusu 2">
            <a:extLst>
              <a:ext uri="{FF2B5EF4-FFF2-40B4-BE49-F238E27FC236}">
                <a16:creationId xmlns:a16="http://schemas.microsoft.com/office/drawing/2014/main" id="{49F31F6A-4854-4499-A1D5-7773828840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8163045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9029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82E7304-2AC2-4A5C-924D-A6AC3FFC5E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C183B1-1D4B-4E3D-A02E-A426E3BFA0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259FEF2-F6A5-442F-BA10-4E39EECD0A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88684" y="1853754"/>
            <a:ext cx="720245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88684" y="804519"/>
            <a:ext cx="7202456" cy="1049235"/>
          </a:xfrm>
        </p:spPr>
        <p:txBody>
          <a:bodyPr>
            <a:normAutofit/>
          </a:bodyPr>
          <a:lstStyle/>
          <a:p>
            <a:r>
              <a:rPr lang="tr-TR" dirty="0"/>
              <a:t>Ağır </a:t>
            </a:r>
            <a:r>
              <a:rPr lang="tr-TR" dirty="0" err="1"/>
              <a:t>Menstrüel</a:t>
            </a:r>
            <a:r>
              <a:rPr lang="tr-TR" dirty="0"/>
              <a:t> Kanama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2333461"/>
              </p:ext>
            </p:extLst>
          </p:nvPr>
        </p:nvGraphicFramePr>
        <p:xfrm>
          <a:off x="1088231" y="2331497"/>
          <a:ext cx="7203281" cy="3723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552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D32A60-013B-47A8-8833-D242408091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E27932B-B694-4C4C-90D7-A0333A7C58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F63C9AD-AE6E-4512-8171-91612E84CC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E1A49CE-B63D-457A-A180-1C883E1A63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EBB0476-5CF0-4F44-8D68-5D42D7AEE4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88684" y="2146542"/>
            <a:ext cx="245407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A9DA474E-6B91-4200-840F-0257B2358A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8685" y="3122496"/>
            <a:ext cx="2647617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88684" y="2303047"/>
            <a:ext cx="2454070" cy="2674198"/>
          </a:xfrm>
        </p:spPr>
        <p:txBody>
          <a:bodyPr anchor="t">
            <a:normAutofit/>
          </a:bodyPr>
          <a:lstStyle/>
          <a:p>
            <a:r>
              <a:rPr lang="tr-TR" sz="1800"/>
              <a:t>Ağır </a:t>
            </a:r>
            <a:r>
              <a:rPr lang="tr-TR" sz="1800" err="1"/>
              <a:t>Menstrüel</a:t>
            </a:r>
            <a:r>
              <a:rPr lang="tr-TR" sz="1800"/>
              <a:t> Kanama Değerlendirilmesi </a:t>
            </a:r>
          </a:p>
        </p:txBody>
      </p:sp>
      <p:graphicFrame>
        <p:nvGraphicFramePr>
          <p:cNvPr id="5" name="İçerik Yer Tutucusu 2">
            <a:extLst>
              <a:ext uri="{FF2B5EF4-FFF2-40B4-BE49-F238E27FC236}">
                <a16:creationId xmlns:a16="http://schemas.microsoft.com/office/drawing/2014/main" id="{00A96EB8-500A-4FB7-ABD2-6F9C3AD22C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929990"/>
              </p:ext>
            </p:extLst>
          </p:nvPr>
        </p:nvGraphicFramePr>
        <p:xfrm>
          <a:off x="3856434" y="803275"/>
          <a:ext cx="4435078" cy="4637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90263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13335" y="3528542"/>
            <a:ext cx="647780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FA7AD0A-1871-4DF8-9235-F49D0513B9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6B04CFB-FAE5-47DD-9B3E-4E9BA7A89C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6EFE474-4FE0-4E8F-8F09-5ED2C9E76A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F8B8C81-54DC-4AF5-B682-3A2C70A6B5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8ACF89C-CFC3-4D68-B3C4-2BEFB7BBE5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984541" y="482171"/>
            <a:ext cx="5670087" cy="5149101"/>
            <a:chOff x="3979389" y="482171"/>
            <a:chExt cx="7560115" cy="5149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770B7D-3C5C-4682-8DF0-20783592F3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79389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6893E11-7EC1-4EB6-A2A8-0B693F8FE57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92448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622F7FD7-8884-4FD5-95AB-0B5C6033AD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41615" y="977965"/>
            <a:ext cx="4961686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E68D41B-9286-479F-9AB7-678C8E348D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475" y="3528543"/>
            <a:ext cx="211794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/>
          <a:srcRect l="29630" t="21029" r="33333" b="8189"/>
          <a:stretch/>
        </p:blipFill>
        <p:spPr>
          <a:xfrm>
            <a:off x="4021660" y="1116345"/>
            <a:ext cx="3596429" cy="3866172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4475" y="1474969"/>
            <a:ext cx="2117940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defTabSz="914400"/>
            <a:r>
              <a:rPr lang="en-US" sz="2600"/>
              <a:t>Pictorial Blood Assessment Chart</a:t>
            </a:r>
          </a:p>
        </p:txBody>
      </p:sp>
    </p:spTree>
    <p:extLst>
      <p:ext uri="{BB962C8B-B14F-4D97-AF65-F5344CB8AC3E}">
        <p14:creationId xmlns:p14="http://schemas.microsoft.com/office/powerpoint/2010/main" val="588168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93BA5C-B8F3-4972-BA54-014C48FAFA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B93327-222A-4DAC-9163-371BF44CDB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04ED70F-D6FD-4EB1-A171-D30F885FE7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A26CAE9-74C4-4EDD-8A80-77F79EAA86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4EE34E3-F117-4487-8ACF-33DA65FA11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5098" y="482171"/>
            <a:ext cx="4568843" cy="5149101"/>
            <a:chOff x="5460131" y="482171"/>
            <a:chExt cx="6091791" cy="514910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9ACC02C-6424-4165-93C4-E83C8E81D4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60131" y="482171"/>
              <a:ext cx="6091791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182CB9C-C978-4C9B-9AAD-8B13418975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78956" y="812507"/>
              <a:ext cx="5461780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56388820-A63D-463C-9DBC-060A5ABE33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6784" y="977965"/>
            <a:ext cx="3850973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7162BAB-C25E-4CE9-B87C-F118DC7E7C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90422" y="1847088"/>
            <a:ext cx="264816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/>
          <a:srcRect l="29630" t="21029" r="33333" b="8189"/>
          <a:stretch/>
        </p:blipFill>
        <p:spPr>
          <a:xfrm>
            <a:off x="4580311" y="1116345"/>
            <a:ext cx="3596429" cy="3866172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88685" y="804520"/>
            <a:ext cx="2647617" cy="1049235"/>
          </a:xfrm>
        </p:spPr>
        <p:txBody>
          <a:bodyPr>
            <a:normAutofit/>
          </a:bodyPr>
          <a:lstStyle/>
          <a:p>
            <a:r>
              <a:rPr lang="en-US" sz="2200"/>
              <a:t>Pictorial Blood Assessment Chart</a:t>
            </a:r>
            <a:endParaRPr lang="tr-TR" sz="220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88685" y="2015732"/>
            <a:ext cx="2644893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/>
              <a:t>Bu bilgilerden bir puan hesaplanır ve puan</a:t>
            </a:r>
            <a:r>
              <a:rPr lang="en-US"/>
              <a:t> </a:t>
            </a:r>
            <a:r>
              <a:rPr lang="en-US" i="1"/>
              <a:t>&gt;</a:t>
            </a:r>
            <a:r>
              <a:rPr lang="en-US"/>
              <a:t>100 </a:t>
            </a:r>
            <a:r>
              <a:rPr lang="tr-TR"/>
              <a:t>ise </a:t>
            </a:r>
            <a:r>
              <a:rPr lang="en-US" i="1"/>
              <a:t>&gt;</a:t>
            </a:r>
            <a:r>
              <a:rPr lang="tr-TR" i="1"/>
              <a:t>%</a:t>
            </a:r>
            <a:r>
              <a:rPr lang="en-US"/>
              <a:t>80 </a:t>
            </a:r>
            <a:r>
              <a:rPr lang="en-US" err="1"/>
              <a:t>sensitivi</a:t>
            </a:r>
            <a:r>
              <a:rPr lang="tr-TR"/>
              <a:t>te</a:t>
            </a:r>
            <a:r>
              <a:rPr lang="en-US"/>
              <a:t> and </a:t>
            </a:r>
            <a:r>
              <a:rPr lang="en-US" err="1"/>
              <a:t>spe</a:t>
            </a:r>
            <a:r>
              <a:rPr lang="tr-TR"/>
              <a:t>s</a:t>
            </a:r>
            <a:r>
              <a:rPr lang="en-US" err="1"/>
              <a:t>ifi</a:t>
            </a:r>
            <a:r>
              <a:rPr lang="tr-TR"/>
              <a:t>site ile </a:t>
            </a:r>
            <a:r>
              <a:rPr lang="en-US"/>
              <a:t>HMB</a:t>
            </a:r>
            <a:r>
              <a:rPr lang="tr-TR"/>
              <a:t> kabul edilir</a:t>
            </a:r>
            <a:r>
              <a:rPr lang="en-US"/>
              <a:t> (alkaline-</a:t>
            </a:r>
            <a:r>
              <a:rPr lang="en-US" err="1"/>
              <a:t>haematin</a:t>
            </a:r>
            <a:r>
              <a:rPr lang="en-US"/>
              <a:t> method</a:t>
            </a:r>
            <a:r>
              <a:rPr lang="tr-TR"/>
              <a:t> ile </a:t>
            </a:r>
            <a:r>
              <a:rPr lang="en-US"/>
              <a:t>menstrual </a:t>
            </a:r>
            <a:r>
              <a:rPr lang="tr-TR"/>
              <a:t>kan kaybı 80 ml ya da üzerinde)</a:t>
            </a:r>
          </a:p>
        </p:txBody>
      </p:sp>
    </p:spTree>
    <p:extLst>
      <p:ext uri="{BB962C8B-B14F-4D97-AF65-F5344CB8AC3E}">
        <p14:creationId xmlns:p14="http://schemas.microsoft.com/office/powerpoint/2010/main" val="2527124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AUK FIGO </a:t>
            </a:r>
            <a:r>
              <a:rPr lang="tr-TR" dirty="0" err="1"/>
              <a:t>Klasifikasyonu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/>
              <a:t>PALM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P</a:t>
            </a:r>
            <a:r>
              <a:rPr lang="tr-TR" dirty="0" err="1"/>
              <a:t>olyp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A</a:t>
            </a:r>
            <a:r>
              <a:rPr lang="tr-TR" dirty="0" err="1"/>
              <a:t>denomyosis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L</a:t>
            </a:r>
            <a:r>
              <a:rPr lang="tr-TR" dirty="0" err="1"/>
              <a:t>eiomyoma</a:t>
            </a:r>
            <a:endParaRPr lang="tr-TR" dirty="0"/>
          </a:p>
          <a:p>
            <a:pPr lvl="1">
              <a:lnSpc>
                <a:spcPct val="100000"/>
              </a:lnSpc>
            </a:pPr>
            <a:r>
              <a:rPr lang="tr-TR" dirty="0" err="1"/>
              <a:t>Submucosal</a:t>
            </a:r>
            <a:endParaRPr lang="tr-TR" dirty="0"/>
          </a:p>
          <a:p>
            <a:pPr lvl="1">
              <a:lnSpc>
                <a:spcPct val="100000"/>
              </a:lnSpc>
            </a:pPr>
            <a:r>
              <a:rPr lang="tr-TR" dirty="0" err="1"/>
              <a:t>Other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M</a:t>
            </a:r>
            <a:r>
              <a:rPr lang="tr-TR" dirty="0" err="1"/>
              <a:t>alignancy&amp;Hyperplasia</a:t>
            </a:r>
            <a:endParaRPr lang="tr-TR" dirty="0"/>
          </a:p>
        </p:txBody>
      </p:sp>
      <p:sp>
        <p:nvSpPr>
          <p:cNvPr id="9" name="Metin Yer Tutucusu 8"/>
          <p:cNvSpPr>
            <a:spLocks noGrp="1"/>
          </p:cNvSpPr>
          <p:nvPr>
            <p:ph type="body" sz="quarter" idx="3"/>
          </p:nvPr>
        </p:nvSpPr>
        <p:spPr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/>
              <a:t>COEIN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C</a:t>
            </a:r>
            <a:r>
              <a:rPr lang="tr-TR" dirty="0" err="1"/>
              <a:t>oagulopathy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O</a:t>
            </a:r>
            <a:r>
              <a:rPr lang="tr-TR" dirty="0" err="1"/>
              <a:t>vulatory</a:t>
            </a:r>
            <a:r>
              <a:rPr lang="tr-TR" dirty="0"/>
              <a:t> </a:t>
            </a:r>
            <a:r>
              <a:rPr lang="tr-TR" dirty="0" err="1"/>
              <a:t>dysfunction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E</a:t>
            </a:r>
            <a:r>
              <a:rPr lang="tr-TR" dirty="0" err="1"/>
              <a:t>ndometrial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I</a:t>
            </a:r>
            <a:r>
              <a:rPr lang="tr-TR" dirty="0" err="1"/>
              <a:t>atrogenic</a:t>
            </a:r>
            <a:endParaRPr lang="tr-TR" dirty="0"/>
          </a:p>
          <a:p>
            <a:pPr>
              <a:lnSpc>
                <a:spcPct val="100000"/>
              </a:lnSpc>
            </a:pPr>
            <a:r>
              <a:rPr lang="tr-TR" sz="2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N</a:t>
            </a:r>
            <a:r>
              <a:rPr lang="tr-TR" dirty="0"/>
              <a:t>ot yet </a:t>
            </a:r>
            <a:r>
              <a:rPr lang="tr-TR" dirty="0" err="1"/>
              <a:t>classified</a:t>
            </a:r>
            <a:endParaRPr lang="tr-TR" dirty="0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Munro MG, Int J Gyn</a:t>
            </a:r>
            <a:r>
              <a:rPr lang="tr-TR" dirty="0"/>
              <a:t>a</a:t>
            </a:r>
            <a:r>
              <a:rPr lang="sv-SE" dirty="0"/>
              <a:t>ecol Obstet 2011</a:t>
            </a:r>
            <a:endParaRPr lang="en-US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" t="2633" r="50886" b="12003"/>
          <a:stretch/>
        </p:blipFill>
        <p:spPr>
          <a:xfrm rot="16200000">
            <a:off x="2286375" y="4682842"/>
            <a:ext cx="1440000" cy="187020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90" y="4888082"/>
            <a:ext cx="144543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40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Polip (AUB-P)</a:t>
            </a:r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8000299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3348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EA869E1-F851-4A52-92F5-77E592B76A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83AD55-8296-44BD-8E14-DD2DDBC351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BF46B26-15FC-4C5A-94FA-AE9ED64B5C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12F6065-5345-44BD-B66E-5487CCD7A9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13335" y="3528542"/>
            <a:ext cx="647780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44EE9587-9B9E-4615-9FBB-5EE47003F1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FDF396-AA8D-4A5B-A1B2-EC5E50B226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79543AB-8605-4987-9DCC-4ADDB04C09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C8AC3FE-AA8D-4824-B71A-3692DB71D2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224603E-1648-4199-BC15-3B8948A06A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60825" y="323838"/>
            <a:ext cx="6018949" cy="3652791"/>
            <a:chOff x="7905607" y="600024"/>
            <a:chExt cx="3364201" cy="5222486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27A64AC-A520-41A6-AE6B-1D5AD44FB7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05607" y="600024"/>
              <a:ext cx="3364201" cy="5222486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E12412E-AC75-4049-95FE-D7F222EB78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1335" y="1062693"/>
              <a:ext cx="3095856" cy="429234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D5B8E695-3B47-4393-8F88-9477D16897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20802" y="812570"/>
            <a:ext cx="5294303" cy="266292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8A46275-A6E5-4482-97B4-DF68518DDA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9" t="20030" r="58024" b="28920"/>
          <a:stretch/>
        </p:blipFill>
        <p:spPr>
          <a:xfrm>
            <a:off x="2052307" y="968393"/>
            <a:ext cx="2462756" cy="2359915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AA0E82C-242C-47DC-B751-FD6D6E27FA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32546" y="5027185"/>
            <a:ext cx="6482257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Resim 4">
            <a:extLst>
              <a:ext uri="{FF2B5EF4-FFF2-40B4-BE49-F238E27FC236}">
                <a16:creationId xmlns:a16="http://schemas.microsoft.com/office/drawing/2014/main" id="{0F1E7956-E76A-47AE-9B57-0BB4061F63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53" t="20003" r="55612" b="23891"/>
          <a:stretch/>
        </p:blipFill>
        <p:spPr>
          <a:xfrm>
            <a:off x="4637856" y="968395"/>
            <a:ext cx="2462756" cy="235991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0F9CA743-F8B0-4C2C-A631-6BE9CE9B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318" y="4460798"/>
            <a:ext cx="6477804" cy="558063"/>
          </a:xfrm>
        </p:spPr>
        <p:txBody>
          <a:bodyPr vert="horz" lIns="91440" tIns="45720" rIns="91440" bIns="0" rtlCol="0" anchor="b">
            <a:normAutofit/>
          </a:bodyPr>
          <a:lstStyle/>
          <a:p>
            <a:pPr defTabSz="914400"/>
            <a:r>
              <a:rPr lang="en-US" sz="3100"/>
              <a:t>Salin İnfüzyon Sonografi</a:t>
            </a:r>
          </a:p>
        </p:txBody>
      </p:sp>
    </p:spTree>
    <p:extLst>
      <p:ext uri="{BB962C8B-B14F-4D97-AF65-F5344CB8AC3E}">
        <p14:creationId xmlns:p14="http://schemas.microsoft.com/office/powerpoint/2010/main" val="1921052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D749AFF-93C6-4FB8-A65B-F90F7865B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Salin</a:t>
            </a:r>
            <a:r>
              <a:rPr lang="tr-TR" dirty="0"/>
              <a:t> </a:t>
            </a:r>
            <a:r>
              <a:rPr lang="tr-TR" dirty="0" err="1"/>
              <a:t>İnfüzyon</a:t>
            </a:r>
            <a:r>
              <a:rPr lang="tr-TR" dirty="0"/>
              <a:t> </a:t>
            </a:r>
            <a:r>
              <a:rPr lang="tr-TR" dirty="0" err="1"/>
              <a:t>Sonografi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38E6EA49-5D0E-4AAC-92A6-09C33FA715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52511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B7572DBC-923B-4042-AEEC-4249AD481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n-NO"/>
              <a:t>Khan F, Ann Saudi Med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1739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Endometrial</a:t>
            </a:r>
            <a:r>
              <a:rPr lang="tr-TR" dirty="0"/>
              <a:t> Değerlendirme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Ultrasonografi</a:t>
            </a:r>
          </a:p>
          <a:p>
            <a:r>
              <a:rPr lang="tr-TR" sz="3200" dirty="0" err="1"/>
              <a:t>Salin</a:t>
            </a:r>
            <a:r>
              <a:rPr lang="tr-TR" sz="3200" dirty="0"/>
              <a:t> </a:t>
            </a:r>
            <a:r>
              <a:rPr lang="tr-TR" sz="3200" dirty="0" err="1"/>
              <a:t>infüzyon</a:t>
            </a:r>
            <a:r>
              <a:rPr lang="tr-TR" sz="3200" dirty="0"/>
              <a:t> </a:t>
            </a:r>
            <a:r>
              <a:rPr lang="tr-TR" sz="3200" dirty="0" err="1"/>
              <a:t>sonografi</a:t>
            </a:r>
            <a:endParaRPr lang="tr-TR" sz="3200" dirty="0"/>
          </a:p>
          <a:p>
            <a:r>
              <a:rPr lang="tr-TR" sz="3200" dirty="0" err="1"/>
              <a:t>Histeroskopi</a:t>
            </a:r>
            <a:endParaRPr lang="tr-TR" sz="3200" dirty="0"/>
          </a:p>
          <a:p>
            <a:r>
              <a:rPr lang="tr-TR" sz="3200" dirty="0" err="1"/>
              <a:t>Endometrial</a:t>
            </a:r>
            <a:r>
              <a:rPr lang="tr-TR" sz="3200" dirty="0"/>
              <a:t> </a:t>
            </a:r>
            <a:r>
              <a:rPr lang="tr-TR" sz="3200" dirty="0" err="1"/>
              <a:t>biopsi</a:t>
            </a:r>
            <a:endParaRPr lang="tr-TR" sz="3200" dirty="0"/>
          </a:p>
          <a:p>
            <a:pPr lvl="1"/>
            <a:r>
              <a:rPr lang="tr-TR" sz="2800" dirty="0" err="1"/>
              <a:t>Pipelle</a:t>
            </a:r>
            <a:r>
              <a:rPr lang="tr-TR" sz="2800" dirty="0"/>
              <a:t>®</a:t>
            </a:r>
          </a:p>
          <a:p>
            <a:pPr lvl="1"/>
            <a:r>
              <a:rPr lang="tr-TR" sz="2800" dirty="0"/>
              <a:t>D&amp;C</a:t>
            </a:r>
          </a:p>
        </p:txBody>
      </p:sp>
    </p:spTree>
    <p:extLst>
      <p:ext uri="{BB962C8B-B14F-4D97-AF65-F5344CB8AC3E}">
        <p14:creationId xmlns:p14="http://schemas.microsoft.com/office/powerpoint/2010/main" val="921286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77979" y="247567"/>
            <a:ext cx="7036856" cy="1049235"/>
          </a:xfrm>
        </p:spPr>
        <p:txBody>
          <a:bodyPr/>
          <a:lstStyle/>
          <a:p>
            <a:r>
              <a:rPr lang="tr-TR" dirty="0"/>
              <a:t>Anormal </a:t>
            </a:r>
            <a:r>
              <a:rPr lang="tr-TR" dirty="0" err="1"/>
              <a:t>Uterin</a:t>
            </a:r>
            <a:r>
              <a:rPr lang="tr-TR" dirty="0"/>
              <a:t> Kanama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3807787"/>
              </p:ext>
            </p:extLst>
          </p:nvPr>
        </p:nvGraphicFramePr>
        <p:xfrm>
          <a:off x="1443038" y="2016125"/>
          <a:ext cx="6572250" cy="3449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977978" y="6328082"/>
            <a:ext cx="7036856" cy="309201"/>
          </a:xfrm>
        </p:spPr>
        <p:txBody>
          <a:bodyPr/>
          <a:lstStyle/>
          <a:p>
            <a:r>
              <a:rPr lang="en-US"/>
              <a:t>Bradley L, AJOG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551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20951CA-FB96-4B26-B326-CF82023C9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Pipelle</a:t>
            </a:r>
            <a:r>
              <a:rPr lang="tr-TR" dirty="0"/>
              <a:t> Tanı Uyumluluğu</a:t>
            </a:r>
          </a:p>
        </p:txBody>
      </p:sp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B2E0AE89-E245-4289-B578-98DEA028BD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0780778"/>
              </p:ext>
            </p:extLst>
          </p:nvPr>
        </p:nvGraphicFramePr>
        <p:xfrm>
          <a:off x="310394" y="1387475"/>
          <a:ext cx="8372520" cy="4275095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290131">
                  <a:extLst>
                    <a:ext uri="{9D8B030D-6E8A-4147-A177-3AD203B41FA5}">
                      <a16:colId xmlns:a16="http://schemas.microsoft.com/office/drawing/2014/main" val="3052550922"/>
                    </a:ext>
                  </a:extLst>
                </a:gridCol>
                <a:gridCol w="1247670">
                  <a:extLst>
                    <a:ext uri="{9D8B030D-6E8A-4147-A177-3AD203B41FA5}">
                      <a16:colId xmlns:a16="http://schemas.microsoft.com/office/drawing/2014/main" val="3342335313"/>
                    </a:ext>
                  </a:extLst>
                </a:gridCol>
                <a:gridCol w="1182003">
                  <a:extLst>
                    <a:ext uri="{9D8B030D-6E8A-4147-A177-3AD203B41FA5}">
                      <a16:colId xmlns:a16="http://schemas.microsoft.com/office/drawing/2014/main" val="2659199622"/>
                    </a:ext>
                  </a:extLst>
                </a:gridCol>
                <a:gridCol w="861877">
                  <a:extLst>
                    <a:ext uri="{9D8B030D-6E8A-4147-A177-3AD203B41FA5}">
                      <a16:colId xmlns:a16="http://schemas.microsoft.com/office/drawing/2014/main" val="3114379604"/>
                    </a:ext>
                  </a:extLst>
                </a:gridCol>
                <a:gridCol w="1083503">
                  <a:extLst>
                    <a:ext uri="{9D8B030D-6E8A-4147-A177-3AD203B41FA5}">
                      <a16:colId xmlns:a16="http://schemas.microsoft.com/office/drawing/2014/main" val="4279639457"/>
                    </a:ext>
                  </a:extLst>
                </a:gridCol>
                <a:gridCol w="1707336">
                  <a:extLst>
                    <a:ext uri="{9D8B030D-6E8A-4147-A177-3AD203B41FA5}">
                      <a16:colId xmlns:a16="http://schemas.microsoft.com/office/drawing/2014/main" val="3446899610"/>
                    </a:ext>
                  </a:extLst>
                </a:gridCol>
              </a:tblGrid>
              <a:tr h="1017455">
                <a:tc>
                  <a:txBody>
                    <a:bodyPr/>
                    <a:lstStyle/>
                    <a:p>
                      <a:r>
                        <a:rPr lang="tr-TR" sz="1600"/>
                        <a:t>Tanı</a:t>
                      </a:r>
                      <a:endParaRPr lang="tr-TR" sz="1600" dirty="0"/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Sensitivite %</a:t>
                      </a:r>
                      <a:endParaRPr lang="tr-TR" sz="1600" dirty="0"/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Spesifite %</a:t>
                      </a:r>
                      <a:endParaRPr lang="tr-TR" sz="1600" dirty="0"/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PPV %</a:t>
                      </a:r>
                      <a:endParaRPr lang="tr-TR" sz="1600" dirty="0"/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NPV %</a:t>
                      </a:r>
                      <a:endParaRPr lang="tr-TR" sz="1600" dirty="0"/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Uyumluluk %</a:t>
                      </a:r>
                      <a:endParaRPr lang="tr-TR" sz="1600" dirty="0"/>
                    </a:p>
                  </a:txBody>
                  <a:tcPr marL="75205" marR="75205"/>
                </a:tc>
                <a:extLst>
                  <a:ext uri="{0D108BD9-81ED-4DB2-BD59-A6C34878D82A}">
                    <a16:rowId xmlns:a16="http://schemas.microsoft.com/office/drawing/2014/main" val="1219258311"/>
                  </a:ext>
                </a:extLst>
              </a:tr>
              <a:tr h="651528">
                <a:tc>
                  <a:txBody>
                    <a:bodyPr/>
                    <a:lstStyle/>
                    <a:p>
                      <a:r>
                        <a:rPr lang="tr-TR" sz="1600"/>
                        <a:t>Proliferatif endometrium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97.4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96.3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97.7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extLst>
                  <a:ext uri="{0D108BD9-81ED-4DB2-BD59-A6C34878D82A}">
                    <a16:rowId xmlns:a16="http://schemas.microsoft.com/office/drawing/2014/main" val="2358200580"/>
                  </a:ext>
                </a:extLst>
              </a:tr>
              <a:tr h="651528">
                <a:tc>
                  <a:txBody>
                    <a:bodyPr/>
                    <a:lstStyle/>
                    <a:p>
                      <a:r>
                        <a:rPr lang="tr-TR" sz="1600"/>
                        <a:t>Sekretuar endometrium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97.4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98.9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99.2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extLst>
                  <a:ext uri="{0D108BD9-81ED-4DB2-BD59-A6C34878D82A}">
                    <a16:rowId xmlns:a16="http://schemas.microsoft.com/office/drawing/2014/main" val="305502943"/>
                  </a:ext>
                </a:extLst>
              </a:tr>
              <a:tr h="651528">
                <a:tc>
                  <a:txBody>
                    <a:bodyPr/>
                    <a:lstStyle/>
                    <a:p>
                      <a:r>
                        <a:rPr lang="tr-TR" sz="1600"/>
                        <a:t>Atipisiz basit hiperplazi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92.3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98.1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98.5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extLst>
                  <a:ext uri="{0D108BD9-81ED-4DB2-BD59-A6C34878D82A}">
                    <a16:rowId xmlns:a16="http://schemas.microsoft.com/office/drawing/2014/main" val="4281243700"/>
                  </a:ext>
                </a:extLst>
              </a:tr>
              <a:tr h="651528">
                <a:tc>
                  <a:txBody>
                    <a:bodyPr/>
                    <a:lstStyle/>
                    <a:p>
                      <a:r>
                        <a:rPr lang="tr-TR" sz="1600"/>
                        <a:t>Kanser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extLst>
                  <a:ext uri="{0D108BD9-81ED-4DB2-BD59-A6C34878D82A}">
                    <a16:rowId xmlns:a16="http://schemas.microsoft.com/office/drawing/2014/main" val="2475362032"/>
                  </a:ext>
                </a:extLst>
              </a:tr>
              <a:tr h="651528">
                <a:tc>
                  <a:txBody>
                    <a:bodyPr/>
                    <a:lstStyle/>
                    <a:p>
                      <a:r>
                        <a:rPr lang="tr-TR" sz="1600"/>
                        <a:t>Atrofik endometrium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50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100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/>
                        <a:t>98.5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/>
                        <a:t>98.5</a:t>
                      </a:r>
                      <a:endParaRPr lang="tr-TR" sz="1600" dirty="0">
                        <a:solidFill>
                          <a:schemeClr val="bg2"/>
                        </a:solidFill>
                      </a:endParaRPr>
                    </a:p>
                  </a:txBody>
                  <a:tcPr marL="75205" marR="75205"/>
                </a:tc>
                <a:extLst>
                  <a:ext uri="{0D108BD9-81ED-4DB2-BD59-A6C34878D82A}">
                    <a16:rowId xmlns:a16="http://schemas.microsoft.com/office/drawing/2014/main" val="1394141999"/>
                  </a:ext>
                </a:extLst>
              </a:tr>
            </a:tbl>
          </a:graphicData>
        </a:graphic>
      </p:graphicFrame>
      <p:sp>
        <p:nvSpPr>
          <p:cNvPr id="7" name="Alt Bilgi Yer Tutucusu 6">
            <a:extLst>
              <a:ext uri="{FF2B5EF4-FFF2-40B4-BE49-F238E27FC236}">
                <a16:creationId xmlns:a16="http://schemas.microsoft.com/office/drawing/2014/main" id="{0ED69F23-6C56-42C6-94EC-D096262C6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Sanam M, Asian Pac J Cancer Prev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981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20951CA-FB96-4B26-B326-CF82023C9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Pipelle vs D&amp;C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8D0840EE-1E45-4E7B-B917-B551C04DE4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811316"/>
              </p:ext>
            </p:extLst>
          </p:nvPr>
        </p:nvGraphicFramePr>
        <p:xfrm>
          <a:off x="520117" y="1387474"/>
          <a:ext cx="7952955" cy="471132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50985">
                  <a:extLst>
                    <a:ext uri="{9D8B030D-6E8A-4147-A177-3AD203B41FA5}">
                      <a16:colId xmlns:a16="http://schemas.microsoft.com/office/drawing/2014/main" val="1412127604"/>
                    </a:ext>
                  </a:extLst>
                </a:gridCol>
                <a:gridCol w="2650985">
                  <a:extLst>
                    <a:ext uri="{9D8B030D-6E8A-4147-A177-3AD203B41FA5}">
                      <a16:colId xmlns:a16="http://schemas.microsoft.com/office/drawing/2014/main" val="1615478441"/>
                    </a:ext>
                  </a:extLst>
                </a:gridCol>
                <a:gridCol w="2650985">
                  <a:extLst>
                    <a:ext uri="{9D8B030D-6E8A-4147-A177-3AD203B41FA5}">
                      <a16:colId xmlns:a16="http://schemas.microsoft.com/office/drawing/2014/main" val="3531769803"/>
                    </a:ext>
                  </a:extLst>
                </a:gridCol>
              </a:tblGrid>
              <a:tr h="498444">
                <a:tc>
                  <a:txBody>
                    <a:bodyPr/>
                    <a:lstStyle/>
                    <a:p>
                      <a:r>
                        <a:rPr lang="tr-TR" sz="1800"/>
                        <a:t>Sonuçlar</a:t>
                      </a:r>
                      <a:endParaRPr lang="tr-TR" sz="1800" dirty="0"/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Pipelle n (%)</a:t>
                      </a:r>
                      <a:endParaRPr lang="tr-TR" sz="1800" dirty="0"/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D&amp;C n (%)</a:t>
                      </a:r>
                      <a:endParaRPr lang="tr-TR" sz="1800" dirty="0"/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2016396436"/>
                  </a:ext>
                </a:extLst>
              </a:tr>
              <a:tr h="860328">
                <a:tc>
                  <a:txBody>
                    <a:bodyPr/>
                    <a:lstStyle/>
                    <a:p>
                      <a:r>
                        <a:rPr lang="tr-TR" sz="1800"/>
                        <a:t>Proliferatif endometrium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48 (36.9)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51 (39.2)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2885244532"/>
                  </a:ext>
                </a:extLst>
              </a:tr>
              <a:tr h="860328">
                <a:tc>
                  <a:txBody>
                    <a:bodyPr/>
                    <a:lstStyle/>
                    <a:p>
                      <a:r>
                        <a:rPr lang="tr-TR" sz="1800"/>
                        <a:t>Sekretuar endometrium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36 (27.7)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/>
                        <a:t>37 (28.5)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3045236758"/>
                  </a:ext>
                </a:extLst>
              </a:tr>
              <a:tr h="498444">
                <a:tc>
                  <a:txBody>
                    <a:bodyPr/>
                    <a:lstStyle/>
                    <a:p>
                      <a:r>
                        <a:rPr lang="tr-TR" sz="1800"/>
                        <a:t>Atipisiz basit hiperplazi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22 (16.9)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24 (18.5)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541923715"/>
                  </a:ext>
                </a:extLst>
              </a:tr>
              <a:tr h="498444">
                <a:tc>
                  <a:txBody>
                    <a:bodyPr/>
                    <a:lstStyle/>
                    <a:p>
                      <a:r>
                        <a:rPr lang="tr-TR" sz="1800"/>
                        <a:t>Kanser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1 (8)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1 (8)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2614437758"/>
                  </a:ext>
                </a:extLst>
              </a:tr>
              <a:tr h="498444">
                <a:tc>
                  <a:txBody>
                    <a:bodyPr/>
                    <a:lstStyle/>
                    <a:p>
                      <a:r>
                        <a:rPr lang="tr-TR" sz="1800"/>
                        <a:t>Atrofik endometrium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23 (17.7)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15 (11.5)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1287933121"/>
                  </a:ext>
                </a:extLst>
              </a:tr>
              <a:tr h="498444">
                <a:tc>
                  <a:txBody>
                    <a:bodyPr/>
                    <a:lstStyle/>
                    <a:p>
                      <a:r>
                        <a:rPr lang="tr-TR" sz="1800"/>
                        <a:t>Belirlenemeyen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23 (17.7)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15 (11.5)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3118507480"/>
                  </a:ext>
                </a:extLst>
              </a:tr>
              <a:tr h="498444">
                <a:tc>
                  <a:txBody>
                    <a:bodyPr/>
                    <a:lstStyle/>
                    <a:p>
                      <a:r>
                        <a:rPr lang="tr-TR" sz="1800"/>
                        <a:t>Toplam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/>
                        <a:t>130 (100)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/>
                        <a:t>130 (100)</a:t>
                      </a:r>
                      <a:endParaRPr lang="tr-TR" sz="1800" dirty="0">
                        <a:solidFill>
                          <a:schemeClr val="bg2"/>
                        </a:solidFill>
                      </a:endParaRPr>
                    </a:p>
                  </a:txBody>
                  <a:tcPr marL="81593" marR="81593"/>
                </a:tc>
                <a:extLst>
                  <a:ext uri="{0D108BD9-81ED-4DB2-BD59-A6C34878D82A}">
                    <a16:rowId xmlns:a16="http://schemas.microsoft.com/office/drawing/2014/main" val="2625094769"/>
                  </a:ext>
                </a:extLst>
              </a:tr>
            </a:tbl>
          </a:graphicData>
        </a:graphic>
      </p:graphicFrame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E66C813-D0AE-49A4-B64E-38AC77E0E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Sanam M, Asian Pac J Cancer Prev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859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572DB14-83D9-4D93-A88C-06272E113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Pipelle</a:t>
            </a:r>
            <a:r>
              <a:rPr lang="tr-TR" dirty="0"/>
              <a:t> </a:t>
            </a:r>
            <a:r>
              <a:rPr lang="tr-TR" dirty="0" err="1"/>
              <a:t>vs</a:t>
            </a:r>
            <a:r>
              <a:rPr lang="tr-TR" dirty="0"/>
              <a:t> D&amp;C</a:t>
            </a:r>
          </a:p>
        </p:txBody>
      </p:sp>
      <p:sp>
        <p:nvSpPr>
          <p:cNvPr id="7" name="Alt Bilgi Yer Tutucusu 6">
            <a:extLst>
              <a:ext uri="{FF2B5EF4-FFF2-40B4-BE49-F238E27FC236}">
                <a16:creationId xmlns:a16="http://schemas.microsoft.com/office/drawing/2014/main" id="{F51CFC75-2C94-4617-8444-C45AFE4EA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Demirkıran F, Arch Gynecol Obstet 2012</a:t>
            </a:r>
            <a:endParaRPr lang="en-US" dirty="0"/>
          </a:p>
        </p:txBody>
      </p:sp>
      <p:pic>
        <p:nvPicPr>
          <p:cNvPr id="6" name="Resim 5" descr="ekran görüntüsü içeren bir resim&#10;&#10;Çok yüksek güvenilirlikle oluşturulmuş açıklama">
            <a:extLst>
              <a:ext uri="{FF2B5EF4-FFF2-40B4-BE49-F238E27FC236}">
                <a16:creationId xmlns:a16="http://schemas.microsoft.com/office/drawing/2014/main" id="{86DB9D22-EC60-4B88-A133-9FED4B319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05" y="1846849"/>
            <a:ext cx="7876190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03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AUK-A değerlendirmesi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sz="2400" dirty="0" err="1"/>
              <a:t>Adenomyosisin</a:t>
            </a:r>
            <a:r>
              <a:rPr lang="tr-TR" sz="2400" dirty="0"/>
              <a:t> cerrahi dışı tanısı için en iyi görüntüleme yöntemi ya da bunların kombinasyonu hakkında henüz tam bir fikir birliği yok</a:t>
            </a:r>
          </a:p>
          <a:p>
            <a:r>
              <a:rPr lang="tr-TR" sz="2400" dirty="0" err="1"/>
              <a:t>Adenomyosis</a:t>
            </a:r>
            <a:r>
              <a:rPr lang="tr-TR" sz="2400" dirty="0"/>
              <a:t> tanısı için TVUS </a:t>
            </a:r>
            <a:r>
              <a:rPr lang="en-US" sz="2400" dirty="0" err="1"/>
              <a:t>sensitivit</a:t>
            </a:r>
            <a:r>
              <a:rPr lang="tr-TR" sz="2400" dirty="0"/>
              <a:t>e</a:t>
            </a:r>
            <a:r>
              <a:rPr lang="en-US" sz="2400" dirty="0"/>
              <a:t> and </a:t>
            </a:r>
            <a:r>
              <a:rPr lang="en-US" sz="2400" dirty="0" err="1"/>
              <a:t>spe</a:t>
            </a:r>
            <a:r>
              <a:rPr lang="tr-TR" sz="2400" dirty="0"/>
              <a:t>s</a:t>
            </a:r>
            <a:r>
              <a:rPr lang="en-US" sz="2400" dirty="0" err="1"/>
              <a:t>ifi</a:t>
            </a:r>
            <a:r>
              <a:rPr lang="tr-TR" sz="2400" dirty="0"/>
              <a:t>s</a:t>
            </a:r>
            <a:r>
              <a:rPr lang="en-US" sz="2400" dirty="0"/>
              <a:t>it</a:t>
            </a:r>
            <a:r>
              <a:rPr lang="tr-TR" sz="2400" dirty="0"/>
              <a:t>esi</a:t>
            </a:r>
            <a:r>
              <a:rPr lang="en-US" sz="2400" dirty="0"/>
              <a:t> </a:t>
            </a:r>
            <a:r>
              <a:rPr lang="tr-TR" sz="2400" dirty="0"/>
              <a:t>%</a:t>
            </a:r>
            <a:r>
              <a:rPr lang="en-US" sz="2400" dirty="0"/>
              <a:t>83.8 and </a:t>
            </a:r>
            <a:r>
              <a:rPr lang="tr-TR" sz="2400" dirty="0"/>
              <a:t>%</a:t>
            </a:r>
            <a:r>
              <a:rPr lang="en-US" sz="2400" dirty="0"/>
              <a:t>63.9</a:t>
            </a:r>
            <a:endParaRPr lang="tr-TR" sz="2400" dirty="0"/>
          </a:p>
          <a:p>
            <a:r>
              <a:rPr lang="tr-TR" sz="2400" dirty="0" err="1"/>
              <a:t>Adenomyosis</a:t>
            </a:r>
            <a:r>
              <a:rPr lang="tr-TR" sz="2400" dirty="0"/>
              <a:t> ve </a:t>
            </a:r>
            <a:r>
              <a:rPr lang="tr-TR" sz="2400" dirty="0" err="1"/>
              <a:t>myom</a:t>
            </a:r>
            <a:r>
              <a:rPr lang="tr-TR" sz="2400" dirty="0"/>
              <a:t> ayrımında d</a:t>
            </a:r>
            <a:r>
              <a:rPr lang="en-US" sz="2400" dirty="0" err="1"/>
              <a:t>oppler</a:t>
            </a:r>
            <a:r>
              <a:rPr lang="tr-TR" sz="2400" dirty="0"/>
              <a:t>in yüksek </a:t>
            </a:r>
            <a:r>
              <a:rPr lang="en-US" sz="2400" dirty="0" err="1"/>
              <a:t>sensitivit</a:t>
            </a:r>
            <a:r>
              <a:rPr lang="tr-TR" sz="2400" dirty="0"/>
              <a:t>e</a:t>
            </a:r>
            <a:r>
              <a:rPr lang="en-US" sz="2400" dirty="0"/>
              <a:t> and </a:t>
            </a:r>
            <a:r>
              <a:rPr lang="en-US" sz="2400" dirty="0" err="1"/>
              <a:t>spe</a:t>
            </a:r>
            <a:r>
              <a:rPr lang="tr-TR" sz="2400" dirty="0"/>
              <a:t>s</a:t>
            </a:r>
            <a:r>
              <a:rPr lang="en-US" sz="2400" dirty="0" err="1"/>
              <a:t>ifi</a:t>
            </a:r>
            <a:r>
              <a:rPr lang="tr-TR" sz="2400" dirty="0"/>
              <a:t>s</a:t>
            </a:r>
            <a:r>
              <a:rPr lang="en-US" sz="2400" dirty="0"/>
              <a:t>it</a:t>
            </a:r>
            <a:r>
              <a:rPr lang="tr-TR" sz="2400" dirty="0"/>
              <a:t>esi mevcut</a:t>
            </a:r>
            <a:r>
              <a:rPr lang="en-US" sz="2400" dirty="0"/>
              <a:t> (</a:t>
            </a:r>
            <a:r>
              <a:rPr lang="tr-TR" sz="2400" dirty="0"/>
              <a:t>%</a:t>
            </a:r>
            <a:r>
              <a:rPr lang="en-US" sz="2400" dirty="0"/>
              <a:t>95.6 and </a:t>
            </a:r>
            <a:r>
              <a:rPr lang="tr-TR" sz="2400" dirty="0"/>
              <a:t>%</a:t>
            </a:r>
            <a:r>
              <a:rPr lang="en-US" sz="2400" dirty="0"/>
              <a:t>93.4) </a:t>
            </a:r>
            <a:endParaRPr lang="tr-TR" sz="2400" dirty="0"/>
          </a:p>
          <a:p>
            <a:r>
              <a:rPr lang="tr-TR" sz="2400" dirty="0"/>
              <a:t>Belli başlı USG  bulguları</a:t>
            </a:r>
          </a:p>
          <a:p>
            <a:pPr lvl="1"/>
            <a:r>
              <a:rPr lang="tr-TR" sz="2100" dirty="0" err="1"/>
              <a:t>Myometrial</a:t>
            </a:r>
            <a:r>
              <a:rPr lang="tr-TR" sz="2100" dirty="0"/>
              <a:t> </a:t>
            </a:r>
            <a:r>
              <a:rPr lang="tr-TR" sz="2100" dirty="0" err="1"/>
              <a:t>Heterojenite</a:t>
            </a:r>
            <a:endParaRPr lang="tr-TR" sz="2100" dirty="0"/>
          </a:p>
          <a:p>
            <a:pPr lvl="1"/>
            <a:r>
              <a:rPr lang="tr-TR" sz="2100" dirty="0" err="1"/>
              <a:t>Myometriumun</a:t>
            </a:r>
            <a:r>
              <a:rPr lang="tr-TR" sz="2100" dirty="0"/>
              <a:t> Asimetrik Kalınlığı</a:t>
            </a:r>
          </a:p>
          <a:p>
            <a:pPr lvl="1"/>
            <a:r>
              <a:rPr lang="tr-TR" sz="2100" dirty="0" err="1"/>
              <a:t>Myometrium</a:t>
            </a:r>
            <a:r>
              <a:rPr lang="tr-TR" sz="2100" dirty="0"/>
              <a:t> İçinde Kistler</a:t>
            </a:r>
          </a:p>
          <a:p>
            <a:pPr lvl="1"/>
            <a:r>
              <a:rPr lang="tr-TR" sz="2100" dirty="0"/>
              <a:t>Lineer Çizgilenmeler</a:t>
            </a:r>
          </a:p>
          <a:p>
            <a:pPr lvl="1"/>
            <a:r>
              <a:rPr lang="tr-TR" sz="2100" dirty="0"/>
              <a:t>İyi Tanımlanamayan  </a:t>
            </a:r>
            <a:r>
              <a:rPr lang="tr-TR" sz="2100" dirty="0" err="1"/>
              <a:t>Endometrial</a:t>
            </a:r>
            <a:r>
              <a:rPr lang="tr-TR" sz="2100" dirty="0"/>
              <a:t> Sınır</a:t>
            </a:r>
          </a:p>
        </p:txBody>
      </p:sp>
    </p:spTree>
    <p:extLst>
      <p:ext uri="{BB962C8B-B14F-4D97-AF65-F5344CB8AC3E}">
        <p14:creationId xmlns:p14="http://schemas.microsoft.com/office/powerpoint/2010/main" val="3244924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Leiomyoma</a:t>
            </a:r>
            <a:r>
              <a:rPr lang="tr-TR" dirty="0"/>
              <a:t> (AUK-L)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5379826"/>
              </p:ext>
            </p:extLst>
          </p:nvPr>
        </p:nvGraphicFramePr>
        <p:xfrm>
          <a:off x="411480" y="1473974"/>
          <a:ext cx="8321040" cy="46177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3871">
                  <a:extLst>
                    <a:ext uri="{9D8B030D-6E8A-4147-A177-3AD203B41FA5}">
                      <a16:colId xmlns:a16="http://schemas.microsoft.com/office/drawing/2014/main" val="3067287941"/>
                    </a:ext>
                  </a:extLst>
                </a:gridCol>
                <a:gridCol w="973528">
                  <a:extLst>
                    <a:ext uri="{9D8B030D-6E8A-4147-A177-3AD203B41FA5}">
                      <a16:colId xmlns:a16="http://schemas.microsoft.com/office/drawing/2014/main" val="3396755243"/>
                    </a:ext>
                  </a:extLst>
                </a:gridCol>
                <a:gridCol w="5493641">
                  <a:extLst>
                    <a:ext uri="{9D8B030D-6E8A-4147-A177-3AD203B41FA5}">
                      <a16:colId xmlns:a16="http://schemas.microsoft.com/office/drawing/2014/main" val="2691816933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r>
                        <a:rPr lang="tr-TR" sz="1600" b="1" dirty="0">
                          <a:latin typeface="+mj-lt"/>
                        </a:rPr>
                        <a:t>SM</a:t>
                      </a:r>
                      <a:r>
                        <a:rPr lang="tr-TR" sz="1600" dirty="0">
                          <a:latin typeface="+mj-lt"/>
                        </a:rPr>
                        <a:t>-</a:t>
                      </a:r>
                      <a:r>
                        <a:rPr lang="tr-TR" sz="1600" b="1" dirty="0" err="1">
                          <a:latin typeface="+mj-lt"/>
                        </a:rPr>
                        <a:t>S</a:t>
                      </a:r>
                      <a:r>
                        <a:rPr lang="tr-TR" sz="1600" dirty="0" err="1">
                          <a:latin typeface="+mj-lt"/>
                        </a:rPr>
                        <a:t>ub</a:t>
                      </a:r>
                      <a:r>
                        <a:rPr lang="tr-TR" sz="1600" b="1" dirty="0" err="1">
                          <a:latin typeface="+mj-lt"/>
                        </a:rPr>
                        <a:t>M</a:t>
                      </a:r>
                      <a:r>
                        <a:rPr lang="tr-TR" sz="1600" dirty="0" err="1">
                          <a:latin typeface="+mj-lt"/>
                        </a:rPr>
                        <a:t>ucosal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+mj-lt"/>
                        </a:rPr>
                        <a:t>Pedunculated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intracavitary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6097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+mj-lt"/>
                        </a:rPr>
                        <a:t>&lt;50% </a:t>
                      </a:r>
                      <a:r>
                        <a:rPr lang="tr-TR" sz="1600" dirty="0" err="1">
                          <a:latin typeface="+mj-lt"/>
                        </a:rPr>
                        <a:t>intramural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8243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latin typeface="+mj-lt"/>
                        </a:rPr>
                        <a:t>≥50% </a:t>
                      </a:r>
                      <a:r>
                        <a:rPr lang="tr-TR" sz="1600" dirty="0" err="1">
                          <a:latin typeface="+mj-lt"/>
                        </a:rPr>
                        <a:t>intramural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625353"/>
                  </a:ext>
                </a:extLst>
              </a:tr>
              <a:tr h="370840">
                <a:tc rowSpan="6">
                  <a:txBody>
                    <a:bodyPr/>
                    <a:lstStyle/>
                    <a:p>
                      <a:r>
                        <a:rPr lang="tr-TR" sz="1600" b="1" dirty="0">
                          <a:latin typeface="+mj-lt"/>
                        </a:rPr>
                        <a:t>O</a:t>
                      </a:r>
                      <a:r>
                        <a:rPr lang="tr-TR" sz="1600" dirty="0">
                          <a:latin typeface="+mj-lt"/>
                        </a:rPr>
                        <a:t>-</a:t>
                      </a:r>
                      <a:r>
                        <a:rPr lang="tr-TR" sz="1600" b="1" dirty="0" err="1">
                          <a:latin typeface="+mj-lt"/>
                        </a:rPr>
                        <a:t>O</a:t>
                      </a:r>
                      <a:r>
                        <a:rPr lang="tr-TR" sz="1600" dirty="0" err="1">
                          <a:latin typeface="+mj-lt"/>
                        </a:rPr>
                        <a:t>ther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+mj-lt"/>
                        </a:rPr>
                        <a:t>Contacts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endometrium</a:t>
                      </a:r>
                      <a:r>
                        <a:rPr lang="tr-TR" sz="1600" dirty="0">
                          <a:latin typeface="+mj-lt"/>
                        </a:rPr>
                        <a:t>;</a:t>
                      </a:r>
                      <a:r>
                        <a:rPr lang="tr-TR" sz="1600" baseline="0" dirty="0">
                          <a:latin typeface="+mj-lt"/>
                        </a:rPr>
                        <a:t> 100% </a:t>
                      </a:r>
                      <a:r>
                        <a:rPr lang="tr-TR" sz="1600" baseline="0" dirty="0" err="1">
                          <a:latin typeface="+mj-lt"/>
                        </a:rPr>
                        <a:t>intramural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03736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+mj-lt"/>
                        </a:rPr>
                        <a:t>Intramural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36868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+mj-lt"/>
                        </a:rPr>
                        <a:t>Subserosal</a:t>
                      </a:r>
                      <a:r>
                        <a:rPr lang="tr-TR" sz="1600" dirty="0">
                          <a:latin typeface="+mj-lt"/>
                        </a:rPr>
                        <a:t> ≥50% </a:t>
                      </a:r>
                      <a:r>
                        <a:rPr lang="tr-TR" sz="1600" dirty="0" err="1">
                          <a:latin typeface="+mj-lt"/>
                        </a:rPr>
                        <a:t>intramural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9847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err="1">
                          <a:latin typeface="+mj-lt"/>
                        </a:rPr>
                        <a:t>Subserosal</a:t>
                      </a:r>
                      <a:r>
                        <a:rPr lang="tr-TR" sz="1600" dirty="0">
                          <a:latin typeface="+mj-lt"/>
                        </a:rPr>
                        <a:t> &lt;50% </a:t>
                      </a:r>
                      <a:r>
                        <a:rPr lang="tr-TR" sz="1600" dirty="0" err="1">
                          <a:latin typeface="+mj-lt"/>
                        </a:rPr>
                        <a:t>intramural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01564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+mj-lt"/>
                        </a:rPr>
                        <a:t>Subserosal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pedunculated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00834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+mj-lt"/>
                        </a:rPr>
                        <a:t>Other</a:t>
                      </a:r>
                      <a:r>
                        <a:rPr lang="tr-TR" sz="1600" dirty="0">
                          <a:latin typeface="+mj-lt"/>
                        </a:rPr>
                        <a:t> (</a:t>
                      </a:r>
                      <a:r>
                        <a:rPr lang="tr-TR" sz="1600" dirty="0" err="1">
                          <a:latin typeface="+mj-lt"/>
                        </a:rPr>
                        <a:t>specify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e.g</a:t>
                      </a:r>
                      <a:r>
                        <a:rPr lang="tr-TR" sz="1600" dirty="0">
                          <a:latin typeface="+mj-lt"/>
                        </a:rPr>
                        <a:t>. </a:t>
                      </a:r>
                      <a:r>
                        <a:rPr lang="tr-TR" sz="1600" dirty="0" err="1">
                          <a:latin typeface="+mj-lt"/>
                        </a:rPr>
                        <a:t>cervical</a:t>
                      </a:r>
                      <a:r>
                        <a:rPr lang="tr-TR" sz="1600" dirty="0">
                          <a:latin typeface="+mj-lt"/>
                        </a:rPr>
                        <a:t>, </a:t>
                      </a:r>
                      <a:r>
                        <a:rPr lang="tr-TR" sz="1600" dirty="0" err="1">
                          <a:latin typeface="+mj-lt"/>
                        </a:rPr>
                        <a:t>parasitic</a:t>
                      </a:r>
                      <a:r>
                        <a:rPr lang="tr-TR" sz="1600" dirty="0">
                          <a:latin typeface="+mj-lt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76212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tr-TR" sz="1600" b="1" dirty="0" err="1">
                          <a:latin typeface="+mj-lt"/>
                        </a:rPr>
                        <a:t>Hybrid</a:t>
                      </a:r>
                      <a:r>
                        <a:rPr lang="tr-TR" sz="1600" b="1" baseline="0" dirty="0">
                          <a:latin typeface="+mj-lt"/>
                        </a:rPr>
                        <a:t> </a:t>
                      </a:r>
                      <a:r>
                        <a:rPr lang="tr-TR" sz="1600" b="1" baseline="0" dirty="0" err="1">
                          <a:latin typeface="+mj-lt"/>
                        </a:rPr>
                        <a:t>leiomyomas</a:t>
                      </a:r>
                      <a:r>
                        <a:rPr lang="tr-TR" sz="1600" b="1" baseline="0" dirty="0">
                          <a:latin typeface="+mj-lt"/>
                        </a:rPr>
                        <a:t> </a:t>
                      </a:r>
                      <a:r>
                        <a:rPr lang="tr-TR" sz="1600" baseline="0" dirty="0">
                          <a:latin typeface="+mj-lt"/>
                        </a:rPr>
                        <a:t>(</a:t>
                      </a:r>
                      <a:r>
                        <a:rPr lang="tr-TR" sz="1600" baseline="0" dirty="0" err="1">
                          <a:latin typeface="+mj-lt"/>
                        </a:rPr>
                        <a:t>Impact</a:t>
                      </a:r>
                      <a:r>
                        <a:rPr lang="tr-TR" sz="1600" baseline="0" dirty="0">
                          <a:latin typeface="+mj-lt"/>
                        </a:rPr>
                        <a:t> </a:t>
                      </a:r>
                      <a:r>
                        <a:rPr lang="tr-TR" sz="1600" baseline="0" dirty="0" err="1">
                          <a:latin typeface="+mj-lt"/>
                        </a:rPr>
                        <a:t>both</a:t>
                      </a:r>
                      <a:r>
                        <a:rPr lang="tr-TR" sz="1600" baseline="0" dirty="0">
                          <a:latin typeface="+mj-lt"/>
                        </a:rPr>
                        <a:t> </a:t>
                      </a:r>
                      <a:r>
                        <a:rPr lang="tr-TR" sz="1600" baseline="0" dirty="0" err="1">
                          <a:latin typeface="+mj-lt"/>
                        </a:rPr>
                        <a:t>endometrium</a:t>
                      </a:r>
                      <a:r>
                        <a:rPr lang="tr-TR" sz="1600" baseline="0" dirty="0">
                          <a:latin typeface="+mj-lt"/>
                        </a:rPr>
                        <a:t> </a:t>
                      </a:r>
                      <a:r>
                        <a:rPr lang="tr-TR" sz="1600" baseline="0" dirty="0" err="1">
                          <a:latin typeface="+mj-lt"/>
                        </a:rPr>
                        <a:t>and</a:t>
                      </a:r>
                      <a:r>
                        <a:rPr lang="tr-TR" sz="1600" baseline="0" dirty="0">
                          <a:latin typeface="+mj-lt"/>
                        </a:rPr>
                        <a:t> </a:t>
                      </a:r>
                      <a:r>
                        <a:rPr lang="tr-TR" sz="1600" baseline="0" dirty="0" err="1">
                          <a:latin typeface="+mj-lt"/>
                        </a:rPr>
                        <a:t>serosa</a:t>
                      </a:r>
                      <a:r>
                        <a:rPr lang="tr-TR" sz="1600" baseline="0" dirty="0">
                          <a:latin typeface="+mj-lt"/>
                        </a:rPr>
                        <a:t>)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r-TR" sz="1200" dirty="0" err="1">
                          <a:latin typeface="+mj-lt"/>
                        </a:rPr>
                        <a:t>Two</a:t>
                      </a:r>
                      <a:r>
                        <a:rPr lang="tr-TR" sz="1200" dirty="0">
                          <a:latin typeface="+mj-lt"/>
                        </a:rPr>
                        <a:t> </a:t>
                      </a:r>
                      <a:r>
                        <a:rPr lang="tr-TR" sz="1200" dirty="0" err="1">
                          <a:latin typeface="+mj-lt"/>
                        </a:rPr>
                        <a:t>numbers</a:t>
                      </a:r>
                      <a:r>
                        <a:rPr lang="tr-TR" sz="1200" dirty="0">
                          <a:latin typeface="+mj-lt"/>
                        </a:rPr>
                        <a:t> </a:t>
                      </a:r>
                      <a:r>
                        <a:rPr lang="tr-TR" sz="1200" dirty="0" err="1">
                          <a:latin typeface="+mj-lt"/>
                        </a:rPr>
                        <a:t>are</a:t>
                      </a:r>
                      <a:r>
                        <a:rPr lang="tr-TR" sz="1200" dirty="0">
                          <a:latin typeface="+mj-lt"/>
                        </a:rPr>
                        <a:t> </a:t>
                      </a:r>
                      <a:r>
                        <a:rPr lang="tr-TR" sz="1200" dirty="0" err="1">
                          <a:latin typeface="+mj-lt"/>
                        </a:rPr>
                        <a:t>listed</a:t>
                      </a:r>
                      <a:r>
                        <a:rPr lang="tr-TR" sz="1200" dirty="0">
                          <a:latin typeface="+mj-lt"/>
                        </a:rPr>
                        <a:t> </a:t>
                      </a:r>
                      <a:r>
                        <a:rPr lang="tr-TR" sz="1200" dirty="0" err="1">
                          <a:latin typeface="+mj-lt"/>
                        </a:rPr>
                        <a:t>seperated</a:t>
                      </a:r>
                      <a:r>
                        <a:rPr lang="tr-TR" sz="1200" dirty="0">
                          <a:latin typeface="+mj-lt"/>
                        </a:rPr>
                        <a:t> </a:t>
                      </a:r>
                      <a:r>
                        <a:rPr lang="tr-TR" sz="1200" dirty="0" err="1">
                          <a:latin typeface="+mj-lt"/>
                        </a:rPr>
                        <a:t>by</a:t>
                      </a:r>
                      <a:r>
                        <a:rPr lang="tr-TR" sz="1200" dirty="0">
                          <a:latin typeface="+mj-lt"/>
                        </a:rPr>
                        <a:t> a </a:t>
                      </a:r>
                      <a:r>
                        <a:rPr lang="tr-TR" sz="1200" dirty="0" err="1">
                          <a:latin typeface="+mj-lt"/>
                        </a:rPr>
                        <a:t>hyphon</a:t>
                      </a:r>
                      <a:r>
                        <a:rPr lang="tr-TR" sz="1200" dirty="0">
                          <a:latin typeface="+mj-lt"/>
                        </a:rPr>
                        <a:t>. </a:t>
                      </a:r>
                      <a:r>
                        <a:rPr lang="tr-TR" sz="1200" dirty="0" err="1">
                          <a:latin typeface="+mj-lt"/>
                        </a:rPr>
                        <a:t>By</a:t>
                      </a:r>
                      <a:r>
                        <a:rPr lang="tr-TR" sz="1200" dirty="0">
                          <a:latin typeface="+mj-lt"/>
                        </a:rPr>
                        <a:t> </a:t>
                      </a:r>
                      <a:r>
                        <a:rPr lang="tr-TR" sz="1200" dirty="0" err="1">
                          <a:latin typeface="+mj-lt"/>
                        </a:rPr>
                        <a:t>convention</a:t>
                      </a:r>
                      <a:r>
                        <a:rPr lang="tr-TR" sz="1200" dirty="0">
                          <a:latin typeface="+mj-lt"/>
                        </a:rPr>
                        <a:t>, </a:t>
                      </a:r>
                      <a:r>
                        <a:rPr lang="tr-TR" sz="1200" dirty="0" err="1">
                          <a:latin typeface="+mj-lt"/>
                        </a:rPr>
                        <a:t>the</a:t>
                      </a:r>
                      <a:r>
                        <a:rPr lang="tr-TR" sz="1200" dirty="0">
                          <a:latin typeface="+mj-lt"/>
                        </a:rPr>
                        <a:t> </a:t>
                      </a:r>
                      <a:r>
                        <a:rPr lang="tr-TR" sz="1200" dirty="0" err="1">
                          <a:latin typeface="+mj-lt"/>
                        </a:rPr>
                        <a:t>first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refers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to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the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relationship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with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the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endometrium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while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the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second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refers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to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the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relationship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to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the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serosa</a:t>
                      </a:r>
                      <a:r>
                        <a:rPr lang="tr-TR" sz="1200" baseline="0" dirty="0">
                          <a:latin typeface="+mj-lt"/>
                        </a:rPr>
                        <a:t>. </a:t>
                      </a:r>
                      <a:r>
                        <a:rPr lang="tr-TR" sz="1200" baseline="0" dirty="0" err="1">
                          <a:latin typeface="+mj-lt"/>
                        </a:rPr>
                        <a:t>One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example</a:t>
                      </a:r>
                      <a:r>
                        <a:rPr lang="tr-TR" sz="1200" baseline="0" dirty="0">
                          <a:latin typeface="+mj-lt"/>
                        </a:rPr>
                        <a:t> </a:t>
                      </a:r>
                      <a:r>
                        <a:rPr lang="tr-TR" sz="1200" baseline="0" dirty="0" err="1">
                          <a:latin typeface="+mj-lt"/>
                        </a:rPr>
                        <a:t>below</a:t>
                      </a:r>
                      <a:endParaRPr lang="tr-TR" sz="12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8463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latin typeface="+mj-lt"/>
                        </a:rPr>
                        <a:t>2-5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latin typeface="+mj-lt"/>
                        </a:rPr>
                        <a:t>Submucosal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and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subserosal</a:t>
                      </a:r>
                      <a:r>
                        <a:rPr lang="tr-TR" sz="1600" dirty="0">
                          <a:latin typeface="+mj-lt"/>
                        </a:rPr>
                        <a:t>, </a:t>
                      </a:r>
                      <a:r>
                        <a:rPr lang="tr-TR" sz="1600" dirty="0" err="1">
                          <a:latin typeface="+mj-lt"/>
                        </a:rPr>
                        <a:t>each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with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less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than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half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the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diameter</a:t>
                      </a:r>
                      <a:r>
                        <a:rPr lang="tr-TR" sz="1600" dirty="0">
                          <a:latin typeface="+mj-lt"/>
                        </a:rPr>
                        <a:t> in </a:t>
                      </a:r>
                      <a:r>
                        <a:rPr lang="tr-TR" sz="1600" dirty="0" err="1">
                          <a:latin typeface="+mj-lt"/>
                        </a:rPr>
                        <a:t>the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endometrial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and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peritoneal</a:t>
                      </a:r>
                      <a:r>
                        <a:rPr lang="tr-TR" sz="1600" dirty="0">
                          <a:latin typeface="+mj-lt"/>
                        </a:rPr>
                        <a:t> </a:t>
                      </a:r>
                      <a:r>
                        <a:rPr lang="tr-TR" sz="1600" dirty="0" err="1">
                          <a:latin typeface="+mj-lt"/>
                        </a:rPr>
                        <a:t>cavities</a:t>
                      </a:r>
                      <a:r>
                        <a:rPr lang="tr-TR" sz="1600" dirty="0">
                          <a:latin typeface="+mj-lt"/>
                        </a:rPr>
                        <a:t>,</a:t>
                      </a:r>
                      <a:r>
                        <a:rPr lang="tr-TR" sz="1600" baseline="0" dirty="0">
                          <a:latin typeface="+mj-lt"/>
                        </a:rPr>
                        <a:t> </a:t>
                      </a:r>
                      <a:r>
                        <a:rPr lang="tr-TR" sz="1600" baseline="0" dirty="0" err="1">
                          <a:latin typeface="+mj-lt"/>
                        </a:rPr>
                        <a:t>respectively</a:t>
                      </a:r>
                      <a:endParaRPr lang="tr-TR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8766105"/>
                  </a:ext>
                </a:extLst>
              </a:tr>
            </a:tbl>
          </a:graphicData>
        </a:graphic>
      </p:graphicFrame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08" y="851738"/>
            <a:ext cx="2797815" cy="179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43417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Koagülapati</a:t>
            </a:r>
            <a:r>
              <a:rPr lang="tr-TR" dirty="0"/>
              <a:t>  (AUB-C)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2632861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3197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/>
              <a:t>Kanama Bozuklukları (</a:t>
            </a:r>
            <a:r>
              <a:rPr lang="tr-TR" dirty="0" err="1"/>
              <a:t>Koagülopatiler</a:t>
            </a:r>
            <a:r>
              <a:rPr lang="tr-TR" dirty="0"/>
              <a:t>)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32361" t="58436" r="35880" b="9630"/>
          <a:stretch/>
        </p:blipFill>
        <p:spPr>
          <a:xfrm>
            <a:off x="628650" y="1622869"/>
            <a:ext cx="7886700" cy="446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291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Ovulatuar</a:t>
            </a:r>
            <a:r>
              <a:rPr lang="tr-TR" dirty="0"/>
              <a:t> </a:t>
            </a:r>
            <a:r>
              <a:rPr lang="tr-TR" dirty="0" err="1"/>
              <a:t>Disfonksiyon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(AUB-O)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dirty="0"/>
              <a:t>Her 22-35 günde </a:t>
            </a:r>
            <a:r>
              <a:rPr lang="tr-TR" dirty="0" err="1"/>
              <a:t>corpus</a:t>
            </a:r>
            <a:r>
              <a:rPr lang="tr-TR" dirty="0"/>
              <a:t> </a:t>
            </a:r>
            <a:r>
              <a:rPr lang="tr-TR" dirty="0" err="1"/>
              <a:t>luteumdan</a:t>
            </a:r>
            <a:r>
              <a:rPr lang="tr-TR" dirty="0"/>
              <a:t> salgılanan  siklik </a:t>
            </a:r>
            <a:r>
              <a:rPr lang="tr-TR" dirty="0" err="1"/>
              <a:t>progesteron</a:t>
            </a:r>
            <a:r>
              <a:rPr lang="tr-TR" dirty="0"/>
              <a:t> yokluğu, geç üreme döneminde bozulmuş </a:t>
            </a:r>
            <a:r>
              <a:rPr lang="tr-TR" dirty="0" err="1"/>
              <a:t>ovulasyon</a:t>
            </a:r>
            <a:r>
              <a:rPr lang="tr-TR" dirty="0"/>
              <a:t> (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luteal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out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-of-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phase</a:t>
            </a:r>
            <a:r>
              <a:rPr lang="tr-TR" dirty="0"/>
              <a:t>)</a:t>
            </a:r>
          </a:p>
          <a:p>
            <a:r>
              <a:rPr lang="tr-TR" dirty="0"/>
              <a:t> 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Ovulasyon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bozukluğu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tr-TR" sz="1800" dirty="0"/>
              <a:t>A</a:t>
            </a:r>
            <a:r>
              <a:rPr lang="en-US" sz="1800" dirty="0"/>
              <a:t>me</a:t>
            </a:r>
            <a:r>
              <a:rPr lang="tr-TR" sz="1800" dirty="0" err="1"/>
              <a:t>nore</a:t>
            </a:r>
            <a:endParaRPr lang="tr-TR" sz="1800" dirty="0"/>
          </a:p>
          <a:p>
            <a:pPr lvl="1"/>
            <a:r>
              <a:rPr lang="tr-TR" sz="1800" dirty="0"/>
              <a:t>Hafif ve seyrek kanama</a:t>
            </a:r>
          </a:p>
          <a:p>
            <a:pPr lvl="1"/>
            <a:r>
              <a:rPr lang="tr-TR" sz="1800" dirty="0"/>
              <a:t>Öngörülemeyen aşırı kanama </a:t>
            </a:r>
            <a:r>
              <a:rPr lang="tr-TR" sz="1800" dirty="0" err="1"/>
              <a:t>epizodları</a:t>
            </a:r>
            <a:endParaRPr lang="tr-TR" sz="1800" dirty="0"/>
          </a:p>
          <a:p>
            <a:r>
              <a:rPr lang="tr-TR" dirty="0" err="1"/>
              <a:t>Endokrinopatiler</a:t>
            </a:r>
            <a:r>
              <a:rPr lang="tr-TR" dirty="0"/>
              <a:t> (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Polikistik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over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sendromu, 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hipotiroidizm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hiperprolaktinemi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tr-TR" dirty="0" err="1"/>
              <a:t>mental</a:t>
            </a:r>
            <a:r>
              <a:rPr lang="tr-TR" dirty="0"/>
              <a:t> stres, </a:t>
            </a:r>
            <a:r>
              <a:rPr lang="tr-TR" dirty="0" err="1"/>
              <a:t>obezite</a:t>
            </a:r>
            <a:r>
              <a:rPr lang="tr-TR" dirty="0"/>
              <a:t>, </a:t>
            </a:r>
            <a:r>
              <a:rPr lang="tr-TR" dirty="0" err="1"/>
              <a:t>anoreksia</a:t>
            </a:r>
            <a:r>
              <a:rPr lang="tr-TR" dirty="0"/>
              <a:t>, kilo kaybı</a:t>
            </a:r>
            <a:r>
              <a:rPr lang="en-US" dirty="0"/>
              <a:t>, </a:t>
            </a:r>
            <a:r>
              <a:rPr lang="tr-TR" dirty="0"/>
              <a:t>ya da atletizm gibi aşırı egzersiz hallerinde)</a:t>
            </a:r>
          </a:p>
        </p:txBody>
      </p:sp>
    </p:spTree>
    <p:extLst>
      <p:ext uri="{BB962C8B-B14F-4D97-AF65-F5344CB8AC3E}">
        <p14:creationId xmlns:p14="http://schemas.microsoft.com/office/powerpoint/2010/main" val="25367268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Endometrial</a:t>
            </a:r>
            <a:r>
              <a:rPr lang="tr-TR" dirty="0"/>
              <a:t> (AUB-E)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2400" dirty="0"/>
              <a:t>E</a:t>
            </a:r>
            <a:r>
              <a:rPr lang="en-US" sz="2400" dirty="0"/>
              <a:t>ndothelin-1 </a:t>
            </a:r>
            <a:r>
              <a:rPr lang="tr-TR" sz="2400" dirty="0"/>
              <a:t>ve</a:t>
            </a:r>
            <a:r>
              <a:rPr lang="en-US" sz="2400" dirty="0"/>
              <a:t> prostaglandin F2α</a:t>
            </a:r>
            <a:r>
              <a:rPr lang="tr-TR" sz="2400" dirty="0"/>
              <a:t> gibi lokal </a:t>
            </a:r>
            <a:r>
              <a:rPr lang="tr-TR" sz="2400" dirty="0" err="1"/>
              <a:t>vazokonstriktör</a:t>
            </a:r>
            <a:r>
              <a:rPr lang="tr-TR" sz="2400" dirty="0"/>
              <a:t> ajanların eksikliği ve/ya da </a:t>
            </a:r>
            <a:r>
              <a:rPr lang="en-US" sz="2400" dirty="0"/>
              <a:t>plasminogen</a:t>
            </a:r>
            <a:r>
              <a:rPr lang="tr-TR" sz="2400" dirty="0"/>
              <a:t> </a:t>
            </a:r>
            <a:r>
              <a:rPr lang="en-US" sz="2400" dirty="0"/>
              <a:t>activator </a:t>
            </a:r>
            <a:r>
              <a:rPr lang="tr-TR" sz="2400" dirty="0"/>
              <a:t>üretiminin artışı, </a:t>
            </a:r>
            <a:r>
              <a:rPr lang="tr-TR" sz="2400" dirty="0" err="1"/>
              <a:t>vazodilatasyon</a:t>
            </a:r>
            <a:r>
              <a:rPr lang="tr-TR" sz="2400" dirty="0"/>
              <a:t> yapan lokal salınan PG E2 ve </a:t>
            </a:r>
            <a:r>
              <a:rPr lang="tr-TR" sz="2400" dirty="0" err="1"/>
              <a:t>prostasiklin</a:t>
            </a:r>
            <a:r>
              <a:rPr lang="tr-TR" sz="2400" dirty="0"/>
              <a:t> gibi ajanlar nedeniyle  </a:t>
            </a:r>
            <a:r>
              <a:rPr lang="tr-TR" sz="2400" dirty="0" err="1"/>
              <a:t>endometrial</a:t>
            </a:r>
            <a:r>
              <a:rPr lang="tr-TR" sz="2400" dirty="0"/>
              <a:t> pıhtının hızlandırılmış yıkımı yüksek kanıt olarak gösterilir</a:t>
            </a:r>
          </a:p>
          <a:p>
            <a:r>
              <a:rPr lang="tr-TR" sz="2400" dirty="0"/>
              <a:t> </a:t>
            </a:r>
            <a:r>
              <a:rPr lang="tr-TR" sz="2400" b="1" dirty="0">
                <a:solidFill>
                  <a:schemeClr val="accent5">
                    <a:lumMod val="75000"/>
                  </a:schemeClr>
                </a:solidFill>
              </a:rPr>
              <a:t>20 yıldan daha fazladır bilinen  bu kanıtlara rağmen  bu tarz anormallikleri ölçen testler mevcut değil</a:t>
            </a:r>
          </a:p>
          <a:p>
            <a:r>
              <a:rPr lang="tr-TR" sz="2400" dirty="0"/>
              <a:t>Bu durumların sonucu olarak sınıflandırma sisteminin mevcut versiyonu</a:t>
            </a:r>
            <a:r>
              <a:rPr lang="en-US" sz="2400" dirty="0"/>
              <a:t> </a:t>
            </a:r>
            <a:r>
              <a:rPr lang="tr-TR" sz="2400" dirty="0"/>
              <a:t>için, normal </a:t>
            </a:r>
            <a:r>
              <a:rPr lang="tr-TR" sz="2400" dirty="0" err="1"/>
              <a:t>ovulatuar</a:t>
            </a:r>
            <a:r>
              <a:rPr lang="tr-TR" sz="2400" dirty="0"/>
              <a:t> fonksiyonu olan </a:t>
            </a:r>
            <a:r>
              <a:rPr lang="tr-TR" sz="2400" dirty="0" err="1"/>
              <a:t>reprodüktif</a:t>
            </a:r>
            <a:r>
              <a:rPr lang="tr-TR" sz="2400" dirty="0"/>
              <a:t> yaştaki kadınlarda saptanabilen diğer kanama nedenleri dışlandıktan sonra ancak </a:t>
            </a:r>
            <a:r>
              <a:rPr lang="tr-TR" sz="2400" dirty="0" err="1"/>
              <a:t>endometrial</a:t>
            </a:r>
            <a:r>
              <a:rPr lang="tr-TR" sz="2400" dirty="0"/>
              <a:t> bozukluk tanısı konulabilir</a:t>
            </a:r>
          </a:p>
        </p:txBody>
      </p:sp>
    </p:spTree>
    <p:extLst>
      <p:ext uri="{BB962C8B-B14F-4D97-AF65-F5344CB8AC3E}">
        <p14:creationId xmlns:p14="http://schemas.microsoft.com/office/powerpoint/2010/main" val="38360748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Iatrojenik</a:t>
            </a:r>
            <a:r>
              <a:rPr lang="tr-TR" dirty="0"/>
              <a:t> (AUB-I)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dirty="0" err="1"/>
              <a:t>Gonadal</a:t>
            </a:r>
            <a:r>
              <a:rPr lang="tr-TR" dirty="0"/>
              <a:t> </a:t>
            </a:r>
            <a:r>
              <a:rPr lang="tr-TR" dirty="0" err="1"/>
              <a:t>steroid</a:t>
            </a:r>
            <a:r>
              <a:rPr lang="tr-TR" dirty="0"/>
              <a:t>  tedavisi alırken zamansız ortaya çıkan </a:t>
            </a:r>
            <a:r>
              <a:rPr lang="tr-TR" dirty="0" err="1"/>
              <a:t>endometrial</a:t>
            </a:r>
            <a:r>
              <a:rPr lang="tr-TR" dirty="0"/>
              <a:t> kanama</a:t>
            </a:r>
            <a:r>
              <a:rPr lang="en-US" dirty="0"/>
              <a:t> 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kırılma kanaması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“breakthrough bleeding (BTB)”</a:t>
            </a:r>
            <a:r>
              <a:rPr lang="tr-TR" dirty="0"/>
              <a:t> olarak tanımlanır ve </a:t>
            </a:r>
            <a:r>
              <a:rPr lang="tr-TR" dirty="0" err="1"/>
              <a:t>iatrojenik</a:t>
            </a:r>
            <a:r>
              <a:rPr lang="tr-TR" dirty="0"/>
              <a:t> kanamaların majör sebebidir</a:t>
            </a:r>
          </a:p>
          <a:p>
            <a:r>
              <a:rPr lang="en-US" dirty="0"/>
              <a:t>S</a:t>
            </a:r>
            <a:r>
              <a:rPr lang="tr-TR" dirty="0"/>
              <a:t>i</a:t>
            </a:r>
            <a:r>
              <a:rPr lang="en-US" dirty="0" err="1"/>
              <a:t>stemi</a:t>
            </a:r>
            <a:r>
              <a:rPr lang="tr-TR" dirty="0"/>
              <a:t>k 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tek ya da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 gonadal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steroid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kombinasyonları; </a:t>
            </a:r>
            <a:r>
              <a:rPr lang="tr-TR" dirty="0"/>
              <a:t>östrojen</a:t>
            </a:r>
            <a:r>
              <a:rPr lang="en-US" dirty="0"/>
              <a:t>, progestin </a:t>
            </a:r>
            <a:r>
              <a:rPr lang="tr-TR" dirty="0"/>
              <a:t>ve</a:t>
            </a:r>
            <a:r>
              <a:rPr lang="en-US" dirty="0"/>
              <a:t> </a:t>
            </a:r>
            <a:r>
              <a:rPr lang="en-US" dirty="0" err="1"/>
              <a:t>andro</a:t>
            </a:r>
            <a:r>
              <a:rPr lang="tr-TR" dirty="0"/>
              <a:t>j</a:t>
            </a:r>
            <a:r>
              <a:rPr lang="en-US" dirty="0" err="1"/>
              <a:t>en</a:t>
            </a:r>
            <a:r>
              <a:rPr lang="tr-TR" dirty="0" err="1"/>
              <a:t>ler</a:t>
            </a:r>
            <a:endParaRPr lang="tr-TR" dirty="0"/>
          </a:p>
          <a:p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Trisiklik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antidepresanlar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/>
              <a:t>(</a:t>
            </a:r>
            <a:r>
              <a:rPr lang="tr-TR" dirty="0"/>
              <a:t>ör</a:t>
            </a:r>
            <a:r>
              <a:rPr lang="en-US" dirty="0"/>
              <a:t>. amitriptyline </a:t>
            </a:r>
            <a:r>
              <a:rPr lang="tr-TR" dirty="0"/>
              <a:t>ve</a:t>
            </a:r>
            <a:r>
              <a:rPr lang="en-US" dirty="0"/>
              <a:t> nortriptyline) </a:t>
            </a:r>
            <a:r>
              <a:rPr lang="tr-TR" dirty="0"/>
              <a:t>ve </a:t>
            </a:r>
            <a:r>
              <a:rPr lang="en-US" dirty="0" err="1"/>
              <a:t>phenothiazin</a:t>
            </a:r>
            <a:r>
              <a:rPr lang="tr-TR" dirty="0"/>
              <a:t> grubu ilaçlar. Bu grup ilaçlar </a:t>
            </a:r>
            <a:r>
              <a:rPr lang="tr-TR" dirty="0" err="1"/>
              <a:t>serotonin</a:t>
            </a:r>
            <a:r>
              <a:rPr lang="tr-TR" dirty="0"/>
              <a:t> geri alımını azaltarak </a:t>
            </a:r>
            <a:r>
              <a:rPr lang="tr-TR" dirty="0" err="1"/>
              <a:t>dopamin</a:t>
            </a:r>
            <a:r>
              <a:rPr lang="tr-TR" dirty="0"/>
              <a:t> metabolizmasına etki ederler</a:t>
            </a:r>
          </a:p>
          <a:p>
            <a:r>
              <a:rPr lang="tr-TR" b="1" dirty="0" err="1">
                <a:solidFill>
                  <a:schemeClr val="accent5">
                    <a:lumMod val="75000"/>
                  </a:schemeClr>
                </a:solidFill>
              </a:rPr>
              <a:t>Antikoagulan</a:t>
            </a: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 ajanlar </a:t>
            </a:r>
            <a:r>
              <a:rPr lang="tr-TR" dirty="0"/>
              <a:t>(W</a:t>
            </a:r>
            <a:r>
              <a:rPr lang="en-US" dirty="0" err="1"/>
              <a:t>arfarin</a:t>
            </a:r>
            <a:r>
              <a:rPr lang="en-US" dirty="0"/>
              <a:t>, heparin, and low molecular</a:t>
            </a:r>
            <a:r>
              <a:rPr lang="tr-TR" dirty="0"/>
              <a:t> </a:t>
            </a:r>
            <a:r>
              <a:rPr lang="tr-TR" dirty="0" err="1"/>
              <a:t>weight</a:t>
            </a:r>
            <a:r>
              <a:rPr lang="tr-TR" dirty="0"/>
              <a:t> </a:t>
            </a:r>
            <a:r>
              <a:rPr lang="tr-TR" dirty="0" err="1"/>
              <a:t>heparin</a:t>
            </a:r>
            <a:r>
              <a:rPr lang="tr-T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53660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Menstrüel</a:t>
            </a:r>
            <a:r>
              <a:rPr lang="tr-TR" dirty="0"/>
              <a:t> Kanamanın Normal Değerleri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Fraser IS, Semin Reprod Med 2011</a:t>
            </a:r>
            <a:endParaRPr lang="en-US" dirty="0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751367"/>
              </p:ext>
            </p:extLst>
          </p:nvPr>
        </p:nvGraphicFramePr>
        <p:xfrm>
          <a:off x="476423" y="1385730"/>
          <a:ext cx="8191154" cy="4918679"/>
        </p:xfrm>
        <a:graphic>
          <a:graphicData uri="http://schemas.openxmlformats.org/drawingml/2006/table">
            <a:tbl>
              <a:tblPr firstRow="1" firstCol="1">
                <a:tableStyleId>{793D81CF-94F2-401A-BA57-92F5A7B2D0C5}</a:tableStyleId>
              </a:tblPr>
              <a:tblGrid>
                <a:gridCol w="4052408">
                  <a:extLst>
                    <a:ext uri="{9D8B030D-6E8A-4147-A177-3AD203B41FA5}">
                      <a16:colId xmlns:a16="http://schemas.microsoft.com/office/drawing/2014/main" val="4038945766"/>
                    </a:ext>
                  </a:extLst>
                </a:gridCol>
                <a:gridCol w="1905220">
                  <a:extLst>
                    <a:ext uri="{9D8B030D-6E8A-4147-A177-3AD203B41FA5}">
                      <a16:colId xmlns:a16="http://schemas.microsoft.com/office/drawing/2014/main" val="4041195034"/>
                    </a:ext>
                  </a:extLst>
                </a:gridCol>
                <a:gridCol w="2233526">
                  <a:extLst>
                    <a:ext uri="{9D8B030D-6E8A-4147-A177-3AD203B41FA5}">
                      <a16:colId xmlns:a16="http://schemas.microsoft.com/office/drawing/2014/main" val="4281410930"/>
                    </a:ext>
                  </a:extLst>
                </a:gridCol>
              </a:tblGrid>
              <a:tr h="5162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effectLst/>
                          <a:latin typeface="+mj-lt"/>
                        </a:rPr>
                        <a:t>Mestrüasyon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ve 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mentrüel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siklusun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klinik boyutları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Açıklayıcı terimler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Normal değerler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836004471"/>
                  </a:ext>
                </a:extLst>
              </a:tr>
              <a:tr h="2495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effectLst/>
                          <a:latin typeface="+mj-lt"/>
                        </a:rPr>
                        <a:t>Menstrüasyon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ve 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menstrüel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siklus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 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(5–95. 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persentil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)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335223945"/>
                  </a:ext>
                </a:extLst>
              </a:tr>
              <a:tr h="249574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effectLst/>
                          <a:latin typeface="+mj-lt"/>
                        </a:rPr>
                        <a:t>Mestrüasyon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sıklığı (gün)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Sık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&lt;24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289223602"/>
                  </a:ext>
                </a:extLst>
              </a:tr>
              <a:tr h="249574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Normal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24–38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303402732"/>
                  </a:ext>
                </a:extLst>
              </a:tr>
              <a:tr h="283727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Seyrek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&gt;38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88934501"/>
                  </a:ext>
                </a:extLst>
              </a:tr>
              <a:tr h="5162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effectLst/>
                          <a:latin typeface="+mj-lt"/>
                        </a:rPr>
                        <a:t>Menstrüasyon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düzeni, 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siklustan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siklusa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 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856665358"/>
                  </a:ext>
                </a:extLst>
              </a:tr>
              <a:tr h="249574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12 ay boyunca değişkenlik</a:t>
                      </a:r>
                      <a:r>
                        <a:rPr lang="tr-TR" sz="1800" baseline="0" dirty="0">
                          <a:effectLst/>
                          <a:latin typeface="+mj-lt"/>
                        </a:rPr>
                        <a:t> 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(gün)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Yok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Kanama yok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867464980"/>
                  </a:ext>
                </a:extLst>
              </a:tr>
              <a:tr h="253670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Düzenli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2-20 gün değişken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683797578"/>
                  </a:ext>
                </a:extLst>
              </a:tr>
              <a:tr h="279631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Düzensiz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Değişken &gt;20 gün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424066233"/>
                  </a:ext>
                </a:extLst>
              </a:tr>
              <a:tr h="249574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Kanama süresi (gün)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Uzamış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&gt;8.0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4154806268"/>
                  </a:ext>
                </a:extLst>
              </a:tr>
              <a:tr h="249574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Normal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4.5–8.0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767557146"/>
                  </a:ext>
                </a:extLst>
              </a:tr>
              <a:tr h="283727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Kısalmış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&lt;4.5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400890282"/>
                  </a:ext>
                </a:extLst>
              </a:tr>
              <a:tr h="2536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Aylık kan kaybı (</a:t>
                      </a:r>
                      <a:r>
                        <a:rPr lang="tr-TR" sz="1800" dirty="0" err="1">
                          <a:effectLst/>
                          <a:latin typeface="+mj-lt"/>
                        </a:rPr>
                        <a:t>mL</a:t>
                      </a:r>
                      <a:r>
                        <a:rPr lang="tr-TR" sz="1800" dirty="0">
                          <a:effectLst/>
                          <a:latin typeface="+mj-lt"/>
                        </a:rPr>
                        <a:t>)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 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Ağır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&gt;80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413795198"/>
                  </a:ext>
                </a:extLst>
              </a:tr>
              <a:tr h="249574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Normal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  <a:latin typeface="+mj-lt"/>
                        </a:rPr>
                        <a:t>5–80</a:t>
                      </a: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71566446"/>
                  </a:ext>
                </a:extLst>
              </a:tr>
              <a:tr h="279631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32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Hafif</a:t>
                      </a:r>
                      <a:r>
                        <a:rPr lang="tr-TR" sz="1800" baseline="0" dirty="0">
                          <a:effectLst/>
                          <a:latin typeface="+mj-lt"/>
                        </a:rPr>
                        <a:t> 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  <a:latin typeface="+mj-lt"/>
                        </a:rPr>
                        <a:t>&lt;5</a:t>
                      </a:r>
                      <a:endParaRPr lang="tr-TR" sz="3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21637024"/>
                  </a:ext>
                </a:extLst>
              </a:tr>
            </a:tbl>
          </a:graphicData>
        </a:graphic>
      </p:graphicFrame>
      <p:sp>
        <p:nvSpPr>
          <p:cNvPr id="3" name="Dikdörtgen: Yuvarlatılmış Köşeler 2">
            <a:extLst>
              <a:ext uri="{FF2B5EF4-FFF2-40B4-BE49-F238E27FC236}">
                <a16:creationId xmlns:a16="http://schemas.microsoft.com/office/drawing/2014/main" id="{DFAB4BAC-AFFA-4427-84FA-3BBD12BDBC17}"/>
              </a:ext>
            </a:extLst>
          </p:cNvPr>
          <p:cNvSpPr/>
          <p:nvPr/>
        </p:nvSpPr>
        <p:spPr>
          <a:xfrm>
            <a:off x="6292734" y="2313197"/>
            <a:ext cx="863076" cy="838899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tr-TR" dirty="0"/>
          </a:p>
        </p:txBody>
      </p:sp>
      <p:sp>
        <p:nvSpPr>
          <p:cNvPr id="11" name="Dikdörtgen: Yuvarlatılmış Köşeler 10">
            <a:extLst>
              <a:ext uri="{FF2B5EF4-FFF2-40B4-BE49-F238E27FC236}">
                <a16:creationId xmlns:a16="http://schemas.microsoft.com/office/drawing/2014/main" id="{8B849C72-0010-41D7-90A6-9CA5281ED552}"/>
              </a:ext>
            </a:extLst>
          </p:cNvPr>
          <p:cNvSpPr/>
          <p:nvPr/>
        </p:nvSpPr>
        <p:spPr>
          <a:xfrm>
            <a:off x="6292734" y="5418984"/>
            <a:ext cx="863076" cy="84881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tr-TR" dirty="0"/>
          </a:p>
        </p:txBody>
      </p:sp>
      <p:sp>
        <p:nvSpPr>
          <p:cNvPr id="12" name="Dikdörtgen: Yuvarlatılmış Köşeler 11">
            <a:extLst>
              <a:ext uri="{FF2B5EF4-FFF2-40B4-BE49-F238E27FC236}">
                <a16:creationId xmlns:a16="http://schemas.microsoft.com/office/drawing/2014/main" id="{F333757C-1E42-41B1-88EE-CF4E15E35FF0}"/>
              </a:ext>
            </a:extLst>
          </p:cNvPr>
          <p:cNvSpPr/>
          <p:nvPr/>
        </p:nvSpPr>
        <p:spPr>
          <a:xfrm>
            <a:off x="6292734" y="4552208"/>
            <a:ext cx="1072800" cy="86677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tr-TR" dirty="0"/>
          </a:p>
        </p:txBody>
      </p:sp>
      <p:sp>
        <p:nvSpPr>
          <p:cNvPr id="13" name="Dikdörtgen: Yuvarlatılmış Köşeler 12">
            <a:extLst>
              <a:ext uri="{FF2B5EF4-FFF2-40B4-BE49-F238E27FC236}">
                <a16:creationId xmlns:a16="http://schemas.microsoft.com/office/drawing/2014/main" id="{AAA0D603-CC6C-4195-AE8B-97D18BDA7DA1}"/>
              </a:ext>
            </a:extLst>
          </p:cNvPr>
          <p:cNvSpPr/>
          <p:nvPr/>
        </p:nvSpPr>
        <p:spPr>
          <a:xfrm>
            <a:off x="6292734" y="3680670"/>
            <a:ext cx="2032116" cy="86677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4837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Sınıflandırılamayan (AUB-N)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Kesin olarak gösterilememiş durumlar</a:t>
            </a:r>
          </a:p>
          <a:p>
            <a:r>
              <a:rPr lang="tr-TR" sz="3200" dirty="0"/>
              <a:t>Kronik </a:t>
            </a:r>
            <a:r>
              <a:rPr lang="tr-TR" sz="3200" dirty="0" err="1"/>
              <a:t>endometritis</a:t>
            </a:r>
            <a:r>
              <a:rPr lang="tr-TR" sz="3200" dirty="0"/>
              <a:t>, </a:t>
            </a:r>
            <a:r>
              <a:rPr lang="tr-TR" sz="3200" dirty="0" err="1"/>
              <a:t>arteriovenöz</a:t>
            </a:r>
            <a:r>
              <a:rPr lang="tr-TR" sz="3200" dirty="0"/>
              <a:t> </a:t>
            </a:r>
            <a:r>
              <a:rPr lang="tr-TR" sz="3200" dirty="0" err="1"/>
              <a:t>malformasyon</a:t>
            </a:r>
            <a:r>
              <a:rPr lang="tr-TR" sz="3200" dirty="0"/>
              <a:t> ve </a:t>
            </a:r>
            <a:r>
              <a:rPr lang="tr-TR" sz="3200" dirty="0" err="1"/>
              <a:t>myometrial</a:t>
            </a:r>
            <a:r>
              <a:rPr lang="tr-TR" sz="3200" dirty="0"/>
              <a:t> </a:t>
            </a:r>
            <a:r>
              <a:rPr lang="tr-TR" sz="3200" dirty="0" err="1"/>
              <a:t>hipertrofi</a:t>
            </a:r>
            <a:r>
              <a:rPr lang="tr-TR" sz="3200" dirty="0"/>
              <a:t> gibi yeterince tanımlanamamış, yetersiz değerlendirilmiş ya da her ikisi birden olabilir</a:t>
            </a:r>
          </a:p>
        </p:txBody>
      </p:sp>
    </p:spTree>
    <p:extLst>
      <p:ext uri="{BB962C8B-B14F-4D97-AF65-F5344CB8AC3E}">
        <p14:creationId xmlns:p14="http://schemas.microsoft.com/office/powerpoint/2010/main" val="1876330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Simgeler (Tek Pozitif Kategori)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Üstten  itibaren</a:t>
            </a:r>
          </a:p>
          <a:p>
            <a:pPr lvl="1"/>
            <a:r>
              <a:rPr lang="tr-TR" sz="2100" dirty="0"/>
              <a:t>En az bir </a:t>
            </a:r>
            <a:r>
              <a:rPr lang="tr-TR" sz="2100" dirty="0" err="1"/>
              <a:t>submukozal</a:t>
            </a:r>
            <a:r>
              <a:rPr lang="tr-TR" sz="2100" dirty="0"/>
              <a:t> </a:t>
            </a:r>
            <a:r>
              <a:rPr lang="tr-TR" sz="2100" dirty="0" err="1"/>
              <a:t>leiomyom</a:t>
            </a:r>
            <a:r>
              <a:rPr lang="tr-TR" sz="2100" dirty="0"/>
              <a:t> </a:t>
            </a:r>
            <a:r>
              <a:rPr lang="en-US" sz="2100" dirty="0"/>
              <a:t>(LSM)</a:t>
            </a:r>
            <a:endParaRPr lang="tr-TR" sz="2100" dirty="0"/>
          </a:p>
          <a:p>
            <a:pPr lvl="1"/>
            <a:r>
              <a:rPr lang="tr-TR" sz="2100" dirty="0"/>
              <a:t>A</a:t>
            </a:r>
            <a:r>
              <a:rPr lang="en-US" sz="2100" dirty="0" err="1"/>
              <a:t>denomyosis</a:t>
            </a:r>
            <a:r>
              <a:rPr lang="en-US" sz="2100" dirty="0"/>
              <a:t> (A)</a:t>
            </a:r>
            <a:endParaRPr lang="tr-TR" sz="2100" dirty="0"/>
          </a:p>
          <a:p>
            <a:pPr lvl="1"/>
            <a:r>
              <a:rPr lang="tr-TR" sz="2100" dirty="0"/>
              <a:t>F</a:t>
            </a:r>
            <a:r>
              <a:rPr lang="en-US" sz="2100" dirty="0"/>
              <a:t>o</a:t>
            </a:r>
            <a:r>
              <a:rPr lang="tr-TR" sz="2100" dirty="0"/>
              <a:t>k</a:t>
            </a:r>
            <a:r>
              <a:rPr lang="en-US" sz="2100" dirty="0"/>
              <a:t>al </a:t>
            </a:r>
            <a:r>
              <a:rPr lang="tr-TR" sz="2100" dirty="0"/>
              <a:t>ve/veya</a:t>
            </a:r>
            <a:r>
              <a:rPr lang="en-US" sz="2100" dirty="0"/>
              <a:t> diff</a:t>
            </a:r>
            <a:r>
              <a:rPr lang="tr-TR" sz="2100" dirty="0"/>
              <a:t>üz</a:t>
            </a:r>
            <a:r>
              <a:rPr lang="en-US" sz="2100" dirty="0"/>
              <a:t>; endometrial pol</a:t>
            </a:r>
            <a:r>
              <a:rPr lang="tr-TR" sz="2100" dirty="0"/>
              <a:t>ip</a:t>
            </a:r>
            <a:r>
              <a:rPr lang="en-US" sz="2100" dirty="0"/>
              <a:t> (P)</a:t>
            </a:r>
            <a:endParaRPr lang="tr-TR" sz="2100" dirty="0"/>
          </a:p>
          <a:p>
            <a:pPr lvl="1"/>
            <a:r>
              <a:rPr lang="tr-TR" sz="2100" dirty="0"/>
              <a:t>E</a:t>
            </a:r>
            <a:r>
              <a:rPr lang="en-US" sz="2100" dirty="0" err="1"/>
              <a:t>ndometrial</a:t>
            </a:r>
            <a:r>
              <a:rPr lang="en-US" sz="2100" dirty="0"/>
              <a:t> </a:t>
            </a:r>
            <a:r>
              <a:rPr lang="tr-TR" sz="2100" dirty="0"/>
              <a:t>bozukluk</a:t>
            </a:r>
            <a:r>
              <a:rPr lang="en-US" sz="2100" dirty="0"/>
              <a:t> (E) </a:t>
            </a:r>
            <a:endParaRPr lang="tr-TR" sz="21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" b="47778"/>
          <a:stretch/>
        </p:blipFill>
        <p:spPr>
          <a:xfrm>
            <a:off x="4693574" y="1825625"/>
            <a:ext cx="4320000" cy="2553417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628650" y="5319837"/>
            <a:ext cx="7886700" cy="85129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200" b="1" dirty="0">
                <a:latin typeface="+mj-lt"/>
              </a:rPr>
              <a:t>Tümünde değerlendirme var ya da yok şeklinde, yok ise “0” </a:t>
            </a:r>
            <a:r>
              <a:rPr lang="en-US" sz="2200" b="1" dirty="0">
                <a:latin typeface="+mj-lt"/>
              </a:rPr>
              <a:t> </a:t>
            </a:r>
            <a:r>
              <a:rPr lang="tr-TR" sz="2200" b="1" dirty="0">
                <a:latin typeface="+mj-lt"/>
              </a:rPr>
              <a:t>, var ise “1” henüz bilinmiyorsa “?” kriteri</a:t>
            </a:r>
          </a:p>
        </p:txBody>
      </p:sp>
    </p:spTree>
    <p:extLst>
      <p:ext uri="{BB962C8B-B14F-4D97-AF65-F5344CB8AC3E}">
        <p14:creationId xmlns:p14="http://schemas.microsoft.com/office/powerpoint/2010/main" val="1018801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Simgeler (Birden Fazla Pozitif Kategori)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Üstten itibaren</a:t>
            </a:r>
          </a:p>
          <a:p>
            <a:pPr lvl="1"/>
            <a:r>
              <a:rPr lang="tr-TR" dirty="0"/>
              <a:t>S</a:t>
            </a:r>
            <a:r>
              <a:rPr lang="en-US" dirty="0" err="1"/>
              <a:t>ubmu</a:t>
            </a:r>
            <a:r>
              <a:rPr lang="tr-TR" dirty="0"/>
              <a:t>k</a:t>
            </a:r>
            <a:r>
              <a:rPr lang="en-US" dirty="0" err="1"/>
              <a:t>osal</a:t>
            </a:r>
            <a:r>
              <a:rPr lang="en-US" dirty="0"/>
              <a:t> </a:t>
            </a:r>
            <a:r>
              <a:rPr lang="en-US" dirty="0" err="1"/>
              <a:t>leiomyom</a:t>
            </a:r>
            <a:r>
              <a:rPr lang="en-US" dirty="0"/>
              <a:t> </a:t>
            </a:r>
            <a:r>
              <a:rPr lang="tr-TR" dirty="0"/>
              <a:t>ve </a:t>
            </a:r>
            <a:r>
              <a:rPr lang="tr-TR" dirty="0" err="1"/>
              <a:t>atipik</a:t>
            </a:r>
            <a:r>
              <a:rPr lang="tr-TR" dirty="0"/>
              <a:t> </a:t>
            </a:r>
            <a:r>
              <a:rPr lang="tr-TR" dirty="0" err="1"/>
              <a:t>endometrial</a:t>
            </a:r>
            <a:r>
              <a:rPr lang="tr-TR" dirty="0"/>
              <a:t> </a:t>
            </a:r>
            <a:r>
              <a:rPr lang="tr-TR" dirty="0" err="1"/>
              <a:t>hiperplazi</a:t>
            </a:r>
            <a:r>
              <a:rPr lang="tr-TR" dirty="0"/>
              <a:t> (M)</a:t>
            </a:r>
          </a:p>
          <a:p>
            <a:pPr lvl="1"/>
            <a:r>
              <a:rPr lang="tr-TR" dirty="0" err="1"/>
              <a:t>Endometrial</a:t>
            </a:r>
            <a:r>
              <a:rPr lang="tr-TR" dirty="0"/>
              <a:t> örnekleme ile tanı konmuş; </a:t>
            </a:r>
            <a:r>
              <a:rPr lang="tr-TR" dirty="0" err="1"/>
              <a:t>endometrial</a:t>
            </a:r>
            <a:r>
              <a:rPr lang="tr-TR" dirty="0"/>
              <a:t> </a:t>
            </a:r>
            <a:r>
              <a:rPr lang="en-US" dirty="0"/>
              <a:t>pol</a:t>
            </a:r>
            <a:r>
              <a:rPr lang="tr-TR" dirty="0"/>
              <a:t>i</a:t>
            </a:r>
            <a:r>
              <a:rPr lang="en-US" dirty="0"/>
              <a:t>p</a:t>
            </a:r>
            <a:r>
              <a:rPr lang="tr-TR" dirty="0"/>
              <a:t> ve </a:t>
            </a:r>
            <a:r>
              <a:rPr lang="en-US" dirty="0" err="1"/>
              <a:t>adenomyosis</a:t>
            </a:r>
            <a:endParaRPr lang="tr-TR" dirty="0"/>
          </a:p>
          <a:p>
            <a:pPr lvl="1"/>
            <a:r>
              <a:rPr lang="tr-TR" dirty="0"/>
              <a:t>E</a:t>
            </a:r>
            <a:r>
              <a:rPr lang="en-US" dirty="0" err="1"/>
              <a:t>ndometrial</a:t>
            </a:r>
            <a:r>
              <a:rPr lang="en-US" dirty="0"/>
              <a:t> pol</a:t>
            </a:r>
            <a:r>
              <a:rPr lang="tr-TR" dirty="0"/>
              <a:t>i</a:t>
            </a:r>
            <a:r>
              <a:rPr lang="en-US" dirty="0"/>
              <a:t>p </a:t>
            </a:r>
            <a:r>
              <a:rPr lang="tr-TR" dirty="0"/>
              <a:t>ve</a:t>
            </a:r>
            <a:r>
              <a:rPr lang="en-US" dirty="0"/>
              <a:t> </a:t>
            </a:r>
            <a:r>
              <a:rPr lang="en-US" dirty="0" err="1"/>
              <a:t>subserosal</a:t>
            </a:r>
            <a:r>
              <a:rPr lang="en-US" dirty="0"/>
              <a:t> </a:t>
            </a:r>
            <a:r>
              <a:rPr lang="en-US" dirty="0" err="1"/>
              <a:t>leiomyom</a:t>
            </a:r>
            <a:r>
              <a:rPr lang="en-US" dirty="0"/>
              <a:t> (LO)</a:t>
            </a:r>
            <a:endParaRPr lang="tr-TR" dirty="0"/>
          </a:p>
          <a:p>
            <a:pPr lvl="1"/>
            <a:r>
              <a:rPr lang="tr-TR" dirty="0"/>
              <a:t>A</a:t>
            </a:r>
            <a:r>
              <a:rPr lang="en-US" dirty="0" err="1"/>
              <a:t>denomyosis</a:t>
            </a:r>
            <a:r>
              <a:rPr lang="en-US" dirty="0"/>
              <a:t>, </a:t>
            </a:r>
            <a:r>
              <a:rPr lang="en-US" dirty="0" err="1"/>
              <a:t>subserosal</a:t>
            </a:r>
            <a:r>
              <a:rPr lang="en-US" dirty="0"/>
              <a:t> leiomyoma </a:t>
            </a:r>
            <a:r>
              <a:rPr lang="tr-TR" dirty="0"/>
              <a:t>ve</a:t>
            </a:r>
            <a:r>
              <a:rPr lang="en-US" dirty="0"/>
              <a:t> </a:t>
            </a:r>
            <a:r>
              <a:rPr lang="tr-TR" dirty="0"/>
              <a:t>k</a:t>
            </a:r>
            <a:r>
              <a:rPr lang="en-US" dirty="0" err="1"/>
              <a:t>oagulopat</a:t>
            </a:r>
            <a:r>
              <a:rPr lang="tr-TR" dirty="0"/>
              <a:t>i</a:t>
            </a:r>
            <a:r>
              <a:rPr lang="en-US" dirty="0"/>
              <a:t> (C), </a:t>
            </a:r>
            <a:r>
              <a:rPr lang="tr-TR" dirty="0"/>
              <a:t>biyokimyasal ve tarama testlerinde gösterilmiş </a:t>
            </a:r>
            <a:r>
              <a:rPr lang="tr-TR" dirty="0" err="1"/>
              <a:t>vWB</a:t>
            </a:r>
            <a:r>
              <a:rPr lang="tr-TR" dirty="0"/>
              <a:t> hastalığı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" t="49259"/>
          <a:stretch/>
        </p:blipFill>
        <p:spPr>
          <a:xfrm>
            <a:off x="4656166" y="1825625"/>
            <a:ext cx="4320000" cy="248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304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Tanıda Sonuç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0520778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13415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Tedavi </a:t>
            </a:r>
            <a:r>
              <a:rPr lang="tr-TR" dirty="0" err="1"/>
              <a:t>Modaliteleri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22771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Progestinler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400" dirty="0" err="1">
                <a:solidFill>
                  <a:schemeClr val="accent5">
                    <a:lumMod val="75000"/>
                  </a:schemeClr>
                </a:solidFill>
                <a:ea typeface="AdvOT863180fb" pitchFamily="1"/>
                <a:cs typeface="AdvOT863180fb" pitchFamily="18"/>
              </a:rPr>
              <a:t>Luteal</a:t>
            </a:r>
            <a:r>
              <a:rPr lang="tr-TR" sz="2400" dirty="0">
                <a:solidFill>
                  <a:schemeClr val="accent5">
                    <a:lumMod val="75000"/>
                  </a:schemeClr>
                </a:solidFill>
                <a:ea typeface="AdvOT863180fb" pitchFamily="1"/>
                <a:cs typeface="AdvOT863180fb" pitchFamily="18"/>
              </a:rPr>
              <a:t> fazda siklik </a:t>
            </a:r>
            <a:r>
              <a:rPr lang="tr-TR" sz="2400" dirty="0" err="1">
                <a:solidFill>
                  <a:schemeClr val="accent5">
                    <a:lumMod val="75000"/>
                  </a:schemeClr>
                </a:solidFill>
                <a:ea typeface="AdvOT863180fb" pitchFamily="1"/>
                <a:cs typeface="AdvOT863180fb" pitchFamily="18"/>
              </a:rPr>
              <a:t>progestin</a:t>
            </a:r>
            <a:r>
              <a:rPr lang="tr-TR" sz="2400" dirty="0">
                <a:solidFill>
                  <a:schemeClr val="accent5">
                    <a:lumMod val="75000"/>
                  </a:schemeClr>
                </a:solidFill>
                <a:ea typeface="AdvOT863180fb" pitchFamily="1"/>
                <a:cs typeface="AdvOT863180fb" pitchFamily="18"/>
              </a:rPr>
              <a:t> HMB için çok kullanılan ancak az araştırılmış tedavi stratejisidir</a:t>
            </a:r>
          </a:p>
          <a:p>
            <a:r>
              <a:rPr lang="tr-TR" sz="2400" dirty="0"/>
              <a:t>Kimyasal çalışmalarda 10-14 </a:t>
            </a:r>
            <a:r>
              <a:rPr lang="tr-TR" sz="2400" dirty="0" err="1"/>
              <a:t>günük</a:t>
            </a:r>
            <a:r>
              <a:rPr lang="tr-TR" sz="2400" dirty="0"/>
              <a:t> </a:t>
            </a:r>
            <a:r>
              <a:rPr lang="tr-TR" sz="2400" dirty="0" err="1"/>
              <a:t>luteal</a:t>
            </a:r>
            <a:r>
              <a:rPr lang="tr-TR" sz="2400" dirty="0"/>
              <a:t> </a:t>
            </a:r>
            <a:r>
              <a:rPr lang="tr-TR" sz="2400" dirty="0" err="1"/>
              <a:t>progestin</a:t>
            </a:r>
            <a:r>
              <a:rPr lang="tr-TR" sz="2400" dirty="0"/>
              <a:t> verilmesini </a:t>
            </a:r>
            <a:r>
              <a:rPr lang="en-US" sz="2400" dirty="0"/>
              <a:t>NSAI</a:t>
            </a:r>
            <a:r>
              <a:rPr lang="tr-TR" sz="2400" dirty="0"/>
              <a:t>D</a:t>
            </a:r>
            <a:r>
              <a:rPr lang="en-US" sz="2400" dirty="0"/>
              <a:t>, </a:t>
            </a:r>
            <a:r>
              <a:rPr lang="en-US" sz="2400" dirty="0" err="1"/>
              <a:t>tranexamic</a:t>
            </a:r>
            <a:r>
              <a:rPr lang="en-US" sz="2400" dirty="0"/>
              <a:t> acid </a:t>
            </a:r>
            <a:r>
              <a:rPr lang="tr-TR" sz="2400" dirty="0"/>
              <a:t>ve</a:t>
            </a:r>
            <a:r>
              <a:rPr lang="en-US" sz="2400" dirty="0"/>
              <a:t> LNG-IUS </a:t>
            </a:r>
            <a:r>
              <a:rPr lang="tr-TR" sz="2400" dirty="0"/>
              <a:t>ile karşılaştırmışlar ve </a:t>
            </a:r>
            <a:r>
              <a:rPr lang="tr-TR" sz="2400" dirty="0" err="1"/>
              <a:t>luteal</a:t>
            </a:r>
            <a:r>
              <a:rPr lang="tr-TR" sz="2400" dirty="0"/>
              <a:t> faz </a:t>
            </a:r>
            <a:r>
              <a:rPr lang="tr-TR" sz="2400" dirty="0" err="1"/>
              <a:t>progestin</a:t>
            </a:r>
            <a:r>
              <a:rPr lang="tr-TR" sz="2400" dirty="0"/>
              <a:t> tedavisinin kanama üzerinde minimal etkisi ya da hiç etkisi olmadığı ve bu yüzden artık HMB için geçerli bir tedavi seçeneği olarak görülmediği düşünülmektedir</a:t>
            </a:r>
          </a:p>
        </p:txBody>
      </p:sp>
    </p:spTree>
    <p:extLst>
      <p:ext uri="{BB962C8B-B14F-4D97-AF65-F5344CB8AC3E}">
        <p14:creationId xmlns:p14="http://schemas.microsoft.com/office/powerpoint/2010/main" val="16208933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36" y="1569720"/>
            <a:ext cx="7196328" cy="5288280"/>
          </a:xfrm>
          <a:prstGeom prst="rect">
            <a:avLst/>
          </a:prstGeom>
        </p:spPr>
      </p:pic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Menstrual</a:t>
            </a:r>
            <a:r>
              <a:rPr lang="tr-TR" dirty="0"/>
              <a:t> </a:t>
            </a:r>
            <a:r>
              <a:rPr lang="tr-TR" dirty="0" err="1"/>
              <a:t>Siklus</a:t>
            </a:r>
            <a:endParaRPr lang="tr-TR" dirty="0"/>
          </a:p>
        </p:txBody>
      </p:sp>
      <p:sp>
        <p:nvSpPr>
          <p:cNvPr id="4" name="23 Serbest Form"/>
          <p:cNvSpPr/>
          <p:nvPr/>
        </p:nvSpPr>
        <p:spPr bwMode="auto">
          <a:xfrm>
            <a:off x="4946073" y="4213860"/>
            <a:ext cx="2560320" cy="2087187"/>
          </a:xfrm>
          <a:custGeom>
            <a:avLst/>
            <a:gdLst>
              <a:gd name="connsiteX0" fmla="*/ 0 w 4896544"/>
              <a:gd name="connsiteY0" fmla="*/ 108014 h 648072"/>
              <a:gd name="connsiteX1" fmla="*/ 31637 w 4896544"/>
              <a:gd name="connsiteY1" fmla="*/ 31637 h 648072"/>
              <a:gd name="connsiteX2" fmla="*/ 108015 w 4896544"/>
              <a:gd name="connsiteY2" fmla="*/ 1 h 648072"/>
              <a:gd name="connsiteX3" fmla="*/ 4788530 w 4896544"/>
              <a:gd name="connsiteY3" fmla="*/ 0 h 648072"/>
              <a:gd name="connsiteX4" fmla="*/ 4864907 w 4896544"/>
              <a:gd name="connsiteY4" fmla="*/ 31637 h 648072"/>
              <a:gd name="connsiteX5" fmla="*/ 4896543 w 4896544"/>
              <a:gd name="connsiteY5" fmla="*/ 108015 h 648072"/>
              <a:gd name="connsiteX6" fmla="*/ 4896544 w 4896544"/>
              <a:gd name="connsiteY6" fmla="*/ 540058 h 648072"/>
              <a:gd name="connsiteX7" fmla="*/ 4864907 w 4896544"/>
              <a:gd name="connsiteY7" fmla="*/ 616435 h 648072"/>
              <a:gd name="connsiteX8" fmla="*/ 4788530 w 4896544"/>
              <a:gd name="connsiteY8" fmla="*/ 648072 h 648072"/>
              <a:gd name="connsiteX9" fmla="*/ 108014 w 4896544"/>
              <a:gd name="connsiteY9" fmla="*/ 648072 h 648072"/>
              <a:gd name="connsiteX10" fmla="*/ 31637 w 4896544"/>
              <a:gd name="connsiteY10" fmla="*/ 616435 h 648072"/>
              <a:gd name="connsiteX11" fmla="*/ 0 w 4896544"/>
              <a:gd name="connsiteY11" fmla="*/ 540058 h 648072"/>
              <a:gd name="connsiteX12" fmla="*/ 0 w 4896544"/>
              <a:gd name="connsiteY12" fmla="*/ 108014 h 648072"/>
              <a:gd name="connsiteX0" fmla="*/ 296483 w 5193027"/>
              <a:gd name="connsiteY0" fmla="*/ 108014 h 648072"/>
              <a:gd name="connsiteX1" fmla="*/ 328120 w 5193027"/>
              <a:gd name="connsiteY1" fmla="*/ 31637 h 648072"/>
              <a:gd name="connsiteX2" fmla="*/ 404498 w 5193027"/>
              <a:gd name="connsiteY2" fmla="*/ 1 h 648072"/>
              <a:gd name="connsiteX3" fmla="*/ 2755111 w 5193027"/>
              <a:gd name="connsiteY3" fmla="*/ 2158 h 648072"/>
              <a:gd name="connsiteX4" fmla="*/ 5085013 w 5193027"/>
              <a:gd name="connsiteY4" fmla="*/ 0 h 648072"/>
              <a:gd name="connsiteX5" fmla="*/ 5161390 w 5193027"/>
              <a:gd name="connsiteY5" fmla="*/ 31637 h 648072"/>
              <a:gd name="connsiteX6" fmla="*/ 5193026 w 5193027"/>
              <a:gd name="connsiteY6" fmla="*/ 108015 h 648072"/>
              <a:gd name="connsiteX7" fmla="*/ 5193027 w 5193027"/>
              <a:gd name="connsiteY7" fmla="*/ 540058 h 648072"/>
              <a:gd name="connsiteX8" fmla="*/ 5161390 w 5193027"/>
              <a:gd name="connsiteY8" fmla="*/ 616435 h 648072"/>
              <a:gd name="connsiteX9" fmla="*/ 5085013 w 5193027"/>
              <a:gd name="connsiteY9" fmla="*/ 648072 h 648072"/>
              <a:gd name="connsiteX10" fmla="*/ 404497 w 5193027"/>
              <a:gd name="connsiteY10" fmla="*/ 648072 h 648072"/>
              <a:gd name="connsiteX11" fmla="*/ 328120 w 5193027"/>
              <a:gd name="connsiteY11" fmla="*/ 616435 h 648072"/>
              <a:gd name="connsiteX12" fmla="*/ 296483 w 5193027"/>
              <a:gd name="connsiteY12" fmla="*/ 540058 h 648072"/>
              <a:gd name="connsiteX13" fmla="*/ 296483 w 5193027"/>
              <a:gd name="connsiteY13" fmla="*/ 108014 h 648072"/>
              <a:gd name="connsiteX0" fmla="*/ 2755111 w 5193027"/>
              <a:gd name="connsiteY0" fmla="*/ 2158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846551 w 5193027"/>
              <a:gd name="connsiteY13" fmla="*/ 93598 h 648072"/>
              <a:gd name="connsiteX0" fmla="*/ 2755111 w 5193027"/>
              <a:gd name="connsiteY0" fmla="*/ 2158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0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0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1811 h 649883"/>
              <a:gd name="connsiteX1" fmla="*/ 2822581 w 5193027"/>
              <a:gd name="connsiteY1" fmla="*/ 0 h 649883"/>
              <a:gd name="connsiteX2" fmla="*/ 5085013 w 5193027"/>
              <a:gd name="connsiteY2" fmla="*/ 1811 h 649883"/>
              <a:gd name="connsiteX3" fmla="*/ 5161390 w 5193027"/>
              <a:gd name="connsiteY3" fmla="*/ 33448 h 649883"/>
              <a:gd name="connsiteX4" fmla="*/ 5193026 w 5193027"/>
              <a:gd name="connsiteY4" fmla="*/ 109826 h 649883"/>
              <a:gd name="connsiteX5" fmla="*/ 5193027 w 5193027"/>
              <a:gd name="connsiteY5" fmla="*/ 541869 h 649883"/>
              <a:gd name="connsiteX6" fmla="*/ 5161390 w 5193027"/>
              <a:gd name="connsiteY6" fmla="*/ 618246 h 649883"/>
              <a:gd name="connsiteX7" fmla="*/ 5085013 w 5193027"/>
              <a:gd name="connsiteY7" fmla="*/ 649883 h 649883"/>
              <a:gd name="connsiteX8" fmla="*/ 404497 w 5193027"/>
              <a:gd name="connsiteY8" fmla="*/ 649883 h 649883"/>
              <a:gd name="connsiteX9" fmla="*/ 328120 w 5193027"/>
              <a:gd name="connsiteY9" fmla="*/ 618246 h 649883"/>
              <a:gd name="connsiteX10" fmla="*/ 296483 w 5193027"/>
              <a:gd name="connsiteY10" fmla="*/ 541869 h 649883"/>
              <a:gd name="connsiteX11" fmla="*/ 296483 w 5193027"/>
              <a:gd name="connsiteY11" fmla="*/ 109825 h 649883"/>
              <a:gd name="connsiteX12" fmla="*/ 328120 w 5193027"/>
              <a:gd name="connsiteY12" fmla="*/ 33448 h 649883"/>
              <a:gd name="connsiteX13" fmla="*/ 404498 w 5193027"/>
              <a:gd name="connsiteY13" fmla="*/ 1812 h 649883"/>
              <a:gd name="connsiteX14" fmla="*/ 2636744 w 5193027"/>
              <a:gd name="connsiteY14" fmla="*/ 1811 h 649883"/>
              <a:gd name="connsiteX0" fmla="*/ 2832106 w 5193027"/>
              <a:gd name="connsiteY0" fmla="*/ 0 h 652264"/>
              <a:gd name="connsiteX1" fmla="*/ 2822581 w 5193027"/>
              <a:gd name="connsiteY1" fmla="*/ 2381 h 652264"/>
              <a:gd name="connsiteX2" fmla="*/ 5085013 w 5193027"/>
              <a:gd name="connsiteY2" fmla="*/ 4192 h 652264"/>
              <a:gd name="connsiteX3" fmla="*/ 5161390 w 5193027"/>
              <a:gd name="connsiteY3" fmla="*/ 35829 h 652264"/>
              <a:gd name="connsiteX4" fmla="*/ 5193026 w 5193027"/>
              <a:gd name="connsiteY4" fmla="*/ 112207 h 652264"/>
              <a:gd name="connsiteX5" fmla="*/ 5193027 w 5193027"/>
              <a:gd name="connsiteY5" fmla="*/ 544250 h 652264"/>
              <a:gd name="connsiteX6" fmla="*/ 5161390 w 5193027"/>
              <a:gd name="connsiteY6" fmla="*/ 620627 h 652264"/>
              <a:gd name="connsiteX7" fmla="*/ 5085013 w 5193027"/>
              <a:gd name="connsiteY7" fmla="*/ 652264 h 652264"/>
              <a:gd name="connsiteX8" fmla="*/ 404497 w 5193027"/>
              <a:gd name="connsiteY8" fmla="*/ 652264 h 652264"/>
              <a:gd name="connsiteX9" fmla="*/ 328120 w 5193027"/>
              <a:gd name="connsiteY9" fmla="*/ 620627 h 652264"/>
              <a:gd name="connsiteX10" fmla="*/ 296483 w 5193027"/>
              <a:gd name="connsiteY10" fmla="*/ 544250 h 652264"/>
              <a:gd name="connsiteX11" fmla="*/ 296483 w 5193027"/>
              <a:gd name="connsiteY11" fmla="*/ 112206 h 652264"/>
              <a:gd name="connsiteX12" fmla="*/ 328120 w 5193027"/>
              <a:gd name="connsiteY12" fmla="*/ 35829 h 652264"/>
              <a:gd name="connsiteX13" fmla="*/ 404498 w 5193027"/>
              <a:gd name="connsiteY13" fmla="*/ 4193 h 652264"/>
              <a:gd name="connsiteX14" fmla="*/ 2636744 w 5193027"/>
              <a:gd name="connsiteY14" fmla="*/ 4192 h 652264"/>
              <a:gd name="connsiteX0" fmla="*/ 2832106 w 5193027"/>
              <a:gd name="connsiteY0" fmla="*/ 0 h 652264"/>
              <a:gd name="connsiteX1" fmla="*/ 2822581 w 5193027"/>
              <a:gd name="connsiteY1" fmla="*/ 2381 h 652264"/>
              <a:gd name="connsiteX2" fmla="*/ 5085013 w 5193027"/>
              <a:gd name="connsiteY2" fmla="*/ 4192 h 652264"/>
              <a:gd name="connsiteX3" fmla="*/ 5161390 w 5193027"/>
              <a:gd name="connsiteY3" fmla="*/ 35829 h 652264"/>
              <a:gd name="connsiteX4" fmla="*/ 5193026 w 5193027"/>
              <a:gd name="connsiteY4" fmla="*/ 112207 h 652264"/>
              <a:gd name="connsiteX5" fmla="*/ 5193027 w 5193027"/>
              <a:gd name="connsiteY5" fmla="*/ 544250 h 652264"/>
              <a:gd name="connsiteX6" fmla="*/ 5161390 w 5193027"/>
              <a:gd name="connsiteY6" fmla="*/ 620627 h 652264"/>
              <a:gd name="connsiteX7" fmla="*/ 5085013 w 5193027"/>
              <a:gd name="connsiteY7" fmla="*/ 652264 h 652264"/>
              <a:gd name="connsiteX8" fmla="*/ 404497 w 5193027"/>
              <a:gd name="connsiteY8" fmla="*/ 652264 h 652264"/>
              <a:gd name="connsiteX9" fmla="*/ 328120 w 5193027"/>
              <a:gd name="connsiteY9" fmla="*/ 620627 h 652264"/>
              <a:gd name="connsiteX10" fmla="*/ 296483 w 5193027"/>
              <a:gd name="connsiteY10" fmla="*/ 544250 h 652264"/>
              <a:gd name="connsiteX11" fmla="*/ 296483 w 5193027"/>
              <a:gd name="connsiteY11" fmla="*/ 112206 h 652264"/>
              <a:gd name="connsiteX12" fmla="*/ 328120 w 5193027"/>
              <a:gd name="connsiteY12" fmla="*/ 35829 h 652264"/>
              <a:gd name="connsiteX13" fmla="*/ 404498 w 5193027"/>
              <a:gd name="connsiteY13" fmla="*/ 4193 h 652264"/>
              <a:gd name="connsiteX14" fmla="*/ 2662938 w 5193027"/>
              <a:gd name="connsiteY14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22689 w 5174110"/>
              <a:gd name="connsiteY14" fmla="*/ 2382 h 652264"/>
              <a:gd name="connsiteX15" fmla="*/ 2644021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15" fmla="*/ 2644021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15" fmla="*/ 2632115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36977 w 5174110"/>
              <a:gd name="connsiteY14" fmla="*/ 1 h 652264"/>
              <a:gd name="connsiteX0" fmla="*/ 2813189 w 5174110"/>
              <a:gd name="connsiteY0" fmla="*/ 0 h 652264"/>
              <a:gd name="connsiteX1" fmla="*/ 5066096 w 5174110"/>
              <a:gd name="connsiteY1" fmla="*/ 4192 h 652264"/>
              <a:gd name="connsiteX2" fmla="*/ 5142473 w 5174110"/>
              <a:gd name="connsiteY2" fmla="*/ 35829 h 652264"/>
              <a:gd name="connsiteX3" fmla="*/ 5174109 w 5174110"/>
              <a:gd name="connsiteY3" fmla="*/ 112207 h 652264"/>
              <a:gd name="connsiteX4" fmla="*/ 5174110 w 5174110"/>
              <a:gd name="connsiteY4" fmla="*/ 544250 h 652264"/>
              <a:gd name="connsiteX5" fmla="*/ 5142473 w 5174110"/>
              <a:gd name="connsiteY5" fmla="*/ 620627 h 652264"/>
              <a:gd name="connsiteX6" fmla="*/ 5066096 w 5174110"/>
              <a:gd name="connsiteY6" fmla="*/ 652264 h 652264"/>
              <a:gd name="connsiteX7" fmla="*/ 385580 w 5174110"/>
              <a:gd name="connsiteY7" fmla="*/ 652264 h 652264"/>
              <a:gd name="connsiteX8" fmla="*/ 309203 w 5174110"/>
              <a:gd name="connsiteY8" fmla="*/ 620627 h 652264"/>
              <a:gd name="connsiteX9" fmla="*/ 277566 w 5174110"/>
              <a:gd name="connsiteY9" fmla="*/ 544250 h 652264"/>
              <a:gd name="connsiteX10" fmla="*/ 277566 w 5174110"/>
              <a:gd name="connsiteY10" fmla="*/ 112206 h 652264"/>
              <a:gd name="connsiteX11" fmla="*/ 309203 w 5174110"/>
              <a:gd name="connsiteY11" fmla="*/ 35829 h 652264"/>
              <a:gd name="connsiteX12" fmla="*/ 385581 w 5174110"/>
              <a:gd name="connsiteY12" fmla="*/ 4193 h 652264"/>
              <a:gd name="connsiteX13" fmla="*/ 2636977 w 5174110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96544" h="652264">
                <a:moveTo>
                  <a:pt x="2535623" y="0"/>
                </a:moveTo>
                <a:lnTo>
                  <a:pt x="4788530" y="4192"/>
                </a:lnTo>
                <a:cubicBezTo>
                  <a:pt x="4817177" y="4192"/>
                  <a:pt x="4844651" y="15572"/>
                  <a:pt x="4864907" y="35829"/>
                </a:cubicBezTo>
                <a:cubicBezTo>
                  <a:pt x="4885164" y="56086"/>
                  <a:pt x="4896544" y="83559"/>
                  <a:pt x="4896543" y="112207"/>
                </a:cubicBezTo>
                <a:cubicBezTo>
                  <a:pt x="4896543" y="256221"/>
                  <a:pt x="4896544" y="400236"/>
                  <a:pt x="4896544" y="544250"/>
                </a:cubicBezTo>
                <a:cubicBezTo>
                  <a:pt x="4896544" y="572897"/>
                  <a:pt x="4885164" y="600371"/>
                  <a:pt x="4864907" y="620627"/>
                </a:cubicBezTo>
                <a:cubicBezTo>
                  <a:pt x="4844650" y="640884"/>
                  <a:pt x="4817177" y="652264"/>
                  <a:pt x="4788530" y="652264"/>
                </a:cubicBezTo>
                <a:lnTo>
                  <a:pt x="108014" y="652264"/>
                </a:lnTo>
                <a:cubicBezTo>
                  <a:pt x="79367" y="652264"/>
                  <a:pt x="51893" y="640884"/>
                  <a:pt x="31637" y="620627"/>
                </a:cubicBezTo>
                <a:cubicBezTo>
                  <a:pt x="11380" y="600370"/>
                  <a:pt x="0" y="572897"/>
                  <a:pt x="0" y="544250"/>
                </a:cubicBezTo>
                <a:lnTo>
                  <a:pt x="0" y="112206"/>
                </a:lnTo>
                <a:cubicBezTo>
                  <a:pt x="0" y="83559"/>
                  <a:pt x="11380" y="56085"/>
                  <a:pt x="31637" y="35829"/>
                </a:cubicBezTo>
                <a:cubicBezTo>
                  <a:pt x="51894" y="15572"/>
                  <a:pt x="59778" y="7957"/>
                  <a:pt x="108015" y="4193"/>
                </a:cubicBezTo>
                <a:lnTo>
                  <a:pt x="2359411" y="1"/>
                </a:lnTo>
              </a:path>
            </a:pathLst>
          </a:custGeom>
          <a:noFill/>
          <a:ln w="57150" cap="rnd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sunset" dir="t"/>
          </a:scene3d>
          <a:sp3d prstMaterial="flat"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23 Serbest Form"/>
          <p:cNvSpPr/>
          <p:nvPr/>
        </p:nvSpPr>
        <p:spPr bwMode="auto">
          <a:xfrm>
            <a:off x="4422371" y="4213860"/>
            <a:ext cx="3084022" cy="2087187"/>
          </a:xfrm>
          <a:custGeom>
            <a:avLst/>
            <a:gdLst>
              <a:gd name="connsiteX0" fmla="*/ 0 w 4896544"/>
              <a:gd name="connsiteY0" fmla="*/ 108014 h 648072"/>
              <a:gd name="connsiteX1" fmla="*/ 31637 w 4896544"/>
              <a:gd name="connsiteY1" fmla="*/ 31637 h 648072"/>
              <a:gd name="connsiteX2" fmla="*/ 108015 w 4896544"/>
              <a:gd name="connsiteY2" fmla="*/ 1 h 648072"/>
              <a:gd name="connsiteX3" fmla="*/ 4788530 w 4896544"/>
              <a:gd name="connsiteY3" fmla="*/ 0 h 648072"/>
              <a:gd name="connsiteX4" fmla="*/ 4864907 w 4896544"/>
              <a:gd name="connsiteY4" fmla="*/ 31637 h 648072"/>
              <a:gd name="connsiteX5" fmla="*/ 4896543 w 4896544"/>
              <a:gd name="connsiteY5" fmla="*/ 108015 h 648072"/>
              <a:gd name="connsiteX6" fmla="*/ 4896544 w 4896544"/>
              <a:gd name="connsiteY6" fmla="*/ 540058 h 648072"/>
              <a:gd name="connsiteX7" fmla="*/ 4864907 w 4896544"/>
              <a:gd name="connsiteY7" fmla="*/ 616435 h 648072"/>
              <a:gd name="connsiteX8" fmla="*/ 4788530 w 4896544"/>
              <a:gd name="connsiteY8" fmla="*/ 648072 h 648072"/>
              <a:gd name="connsiteX9" fmla="*/ 108014 w 4896544"/>
              <a:gd name="connsiteY9" fmla="*/ 648072 h 648072"/>
              <a:gd name="connsiteX10" fmla="*/ 31637 w 4896544"/>
              <a:gd name="connsiteY10" fmla="*/ 616435 h 648072"/>
              <a:gd name="connsiteX11" fmla="*/ 0 w 4896544"/>
              <a:gd name="connsiteY11" fmla="*/ 540058 h 648072"/>
              <a:gd name="connsiteX12" fmla="*/ 0 w 4896544"/>
              <a:gd name="connsiteY12" fmla="*/ 108014 h 648072"/>
              <a:gd name="connsiteX0" fmla="*/ 296483 w 5193027"/>
              <a:gd name="connsiteY0" fmla="*/ 108014 h 648072"/>
              <a:gd name="connsiteX1" fmla="*/ 328120 w 5193027"/>
              <a:gd name="connsiteY1" fmla="*/ 31637 h 648072"/>
              <a:gd name="connsiteX2" fmla="*/ 404498 w 5193027"/>
              <a:gd name="connsiteY2" fmla="*/ 1 h 648072"/>
              <a:gd name="connsiteX3" fmla="*/ 2755111 w 5193027"/>
              <a:gd name="connsiteY3" fmla="*/ 2158 h 648072"/>
              <a:gd name="connsiteX4" fmla="*/ 5085013 w 5193027"/>
              <a:gd name="connsiteY4" fmla="*/ 0 h 648072"/>
              <a:gd name="connsiteX5" fmla="*/ 5161390 w 5193027"/>
              <a:gd name="connsiteY5" fmla="*/ 31637 h 648072"/>
              <a:gd name="connsiteX6" fmla="*/ 5193026 w 5193027"/>
              <a:gd name="connsiteY6" fmla="*/ 108015 h 648072"/>
              <a:gd name="connsiteX7" fmla="*/ 5193027 w 5193027"/>
              <a:gd name="connsiteY7" fmla="*/ 540058 h 648072"/>
              <a:gd name="connsiteX8" fmla="*/ 5161390 w 5193027"/>
              <a:gd name="connsiteY8" fmla="*/ 616435 h 648072"/>
              <a:gd name="connsiteX9" fmla="*/ 5085013 w 5193027"/>
              <a:gd name="connsiteY9" fmla="*/ 648072 h 648072"/>
              <a:gd name="connsiteX10" fmla="*/ 404497 w 5193027"/>
              <a:gd name="connsiteY10" fmla="*/ 648072 h 648072"/>
              <a:gd name="connsiteX11" fmla="*/ 328120 w 5193027"/>
              <a:gd name="connsiteY11" fmla="*/ 616435 h 648072"/>
              <a:gd name="connsiteX12" fmla="*/ 296483 w 5193027"/>
              <a:gd name="connsiteY12" fmla="*/ 540058 h 648072"/>
              <a:gd name="connsiteX13" fmla="*/ 296483 w 5193027"/>
              <a:gd name="connsiteY13" fmla="*/ 108014 h 648072"/>
              <a:gd name="connsiteX0" fmla="*/ 2755111 w 5193027"/>
              <a:gd name="connsiteY0" fmla="*/ 2158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846551 w 5193027"/>
              <a:gd name="connsiteY13" fmla="*/ 93598 h 648072"/>
              <a:gd name="connsiteX0" fmla="*/ 2755111 w 5193027"/>
              <a:gd name="connsiteY0" fmla="*/ 2158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0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0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1811 h 649883"/>
              <a:gd name="connsiteX1" fmla="*/ 2822581 w 5193027"/>
              <a:gd name="connsiteY1" fmla="*/ 0 h 649883"/>
              <a:gd name="connsiteX2" fmla="*/ 5085013 w 5193027"/>
              <a:gd name="connsiteY2" fmla="*/ 1811 h 649883"/>
              <a:gd name="connsiteX3" fmla="*/ 5161390 w 5193027"/>
              <a:gd name="connsiteY3" fmla="*/ 33448 h 649883"/>
              <a:gd name="connsiteX4" fmla="*/ 5193026 w 5193027"/>
              <a:gd name="connsiteY4" fmla="*/ 109826 h 649883"/>
              <a:gd name="connsiteX5" fmla="*/ 5193027 w 5193027"/>
              <a:gd name="connsiteY5" fmla="*/ 541869 h 649883"/>
              <a:gd name="connsiteX6" fmla="*/ 5161390 w 5193027"/>
              <a:gd name="connsiteY6" fmla="*/ 618246 h 649883"/>
              <a:gd name="connsiteX7" fmla="*/ 5085013 w 5193027"/>
              <a:gd name="connsiteY7" fmla="*/ 649883 h 649883"/>
              <a:gd name="connsiteX8" fmla="*/ 404497 w 5193027"/>
              <a:gd name="connsiteY8" fmla="*/ 649883 h 649883"/>
              <a:gd name="connsiteX9" fmla="*/ 328120 w 5193027"/>
              <a:gd name="connsiteY9" fmla="*/ 618246 h 649883"/>
              <a:gd name="connsiteX10" fmla="*/ 296483 w 5193027"/>
              <a:gd name="connsiteY10" fmla="*/ 541869 h 649883"/>
              <a:gd name="connsiteX11" fmla="*/ 296483 w 5193027"/>
              <a:gd name="connsiteY11" fmla="*/ 109825 h 649883"/>
              <a:gd name="connsiteX12" fmla="*/ 328120 w 5193027"/>
              <a:gd name="connsiteY12" fmla="*/ 33448 h 649883"/>
              <a:gd name="connsiteX13" fmla="*/ 404498 w 5193027"/>
              <a:gd name="connsiteY13" fmla="*/ 1812 h 649883"/>
              <a:gd name="connsiteX14" fmla="*/ 2636744 w 5193027"/>
              <a:gd name="connsiteY14" fmla="*/ 1811 h 649883"/>
              <a:gd name="connsiteX0" fmla="*/ 2832106 w 5193027"/>
              <a:gd name="connsiteY0" fmla="*/ 0 h 652264"/>
              <a:gd name="connsiteX1" fmla="*/ 2822581 w 5193027"/>
              <a:gd name="connsiteY1" fmla="*/ 2381 h 652264"/>
              <a:gd name="connsiteX2" fmla="*/ 5085013 w 5193027"/>
              <a:gd name="connsiteY2" fmla="*/ 4192 h 652264"/>
              <a:gd name="connsiteX3" fmla="*/ 5161390 w 5193027"/>
              <a:gd name="connsiteY3" fmla="*/ 35829 h 652264"/>
              <a:gd name="connsiteX4" fmla="*/ 5193026 w 5193027"/>
              <a:gd name="connsiteY4" fmla="*/ 112207 h 652264"/>
              <a:gd name="connsiteX5" fmla="*/ 5193027 w 5193027"/>
              <a:gd name="connsiteY5" fmla="*/ 544250 h 652264"/>
              <a:gd name="connsiteX6" fmla="*/ 5161390 w 5193027"/>
              <a:gd name="connsiteY6" fmla="*/ 620627 h 652264"/>
              <a:gd name="connsiteX7" fmla="*/ 5085013 w 5193027"/>
              <a:gd name="connsiteY7" fmla="*/ 652264 h 652264"/>
              <a:gd name="connsiteX8" fmla="*/ 404497 w 5193027"/>
              <a:gd name="connsiteY8" fmla="*/ 652264 h 652264"/>
              <a:gd name="connsiteX9" fmla="*/ 328120 w 5193027"/>
              <a:gd name="connsiteY9" fmla="*/ 620627 h 652264"/>
              <a:gd name="connsiteX10" fmla="*/ 296483 w 5193027"/>
              <a:gd name="connsiteY10" fmla="*/ 544250 h 652264"/>
              <a:gd name="connsiteX11" fmla="*/ 296483 w 5193027"/>
              <a:gd name="connsiteY11" fmla="*/ 112206 h 652264"/>
              <a:gd name="connsiteX12" fmla="*/ 328120 w 5193027"/>
              <a:gd name="connsiteY12" fmla="*/ 35829 h 652264"/>
              <a:gd name="connsiteX13" fmla="*/ 404498 w 5193027"/>
              <a:gd name="connsiteY13" fmla="*/ 4193 h 652264"/>
              <a:gd name="connsiteX14" fmla="*/ 2636744 w 5193027"/>
              <a:gd name="connsiteY14" fmla="*/ 4192 h 652264"/>
              <a:gd name="connsiteX0" fmla="*/ 2832106 w 5193027"/>
              <a:gd name="connsiteY0" fmla="*/ 0 h 652264"/>
              <a:gd name="connsiteX1" fmla="*/ 2822581 w 5193027"/>
              <a:gd name="connsiteY1" fmla="*/ 2381 h 652264"/>
              <a:gd name="connsiteX2" fmla="*/ 5085013 w 5193027"/>
              <a:gd name="connsiteY2" fmla="*/ 4192 h 652264"/>
              <a:gd name="connsiteX3" fmla="*/ 5161390 w 5193027"/>
              <a:gd name="connsiteY3" fmla="*/ 35829 h 652264"/>
              <a:gd name="connsiteX4" fmla="*/ 5193026 w 5193027"/>
              <a:gd name="connsiteY4" fmla="*/ 112207 h 652264"/>
              <a:gd name="connsiteX5" fmla="*/ 5193027 w 5193027"/>
              <a:gd name="connsiteY5" fmla="*/ 544250 h 652264"/>
              <a:gd name="connsiteX6" fmla="*/ 5161390 w 5193027"/>
              <a:gd name="connsiteY6" fmla="*/ 620627 h 652264"/>
              <a:gd name="connsiteX7" fmla="*/ 5085013 w 5193027"/>
              <a:gd name="connsiteY7" fmla="*/ 652264 h 652264"/>
              <a:gd name="connsiteX8" fmla="*/ 404497 w 5193027"/>
              <a:gd name="connsiteY8" fmla="*/ 652264 h 652264"/>
              <a:gd name="connsiteX9" fmla="*/ 328120 w 5193027"/>
              <a:gd name="connsiteY9" fmla="*/ 620627 h 652264"/>
              <a:gd name="connsiteX10" fmla="*/ 296483 w 5193027"/>
              <a:gd name="connsiteY10" fmla="*/ 544250 h 652264"/>
              <a:gd name="connsiteX11" fmla="*/ 296483 w 5193027"/>
              <a:gd name="connsiteY11" fmla="*/ 112206 h 652264"/>
              <a:gd name="connsiteX12" fmla="*/ 328120 w 5193027"/>
              <a:gd name="connsiteY12" fmla="*/ 35829 h 652264"/>
              <a:gd name="connsiteX13" fmla="*/ 404498 w 5193027"/>
              <a:gd name="connsiteY13" fmla="*/ 4193 h 652264"/>
              <a:gd name="connsiteX14" fmla="*/ 2662938 w 5193027"/>
              <a:gd name="connsiteY14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22689 w 5174110"/>
              <a:gd name="connsiteY14" fmla="*/ 2382 h 652264"/>
              <a:gd name="connsiteX15" fmla="*/ 2644021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15" fmla="*/ 2644021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15" fmla="*/ 2632115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36977 w 5174110"/>
              <a:gd name="connsiteY14" fmla="*/ 1 h 652264"/>
              <a:gd name="connsiteX0" fmla="*/ 2813189 w 5174110"/>
              <a:gd name="connsiteY0" fmla="*/ 0 h 652264"/>
              <a:gd name="connsiteX1" fmla="*/ 5066096 w 5174110"/>
              <a:gd name="connsiteY1" fmla="*/ 4192 h 652264"/>
              <a:gd name="connsiteX2" fmla="*/ 5142473 w 5174110"/>
              <a:gd name="connsiteY2" fmla="*/ 35829 h 652264"/>
              <a:gd name="connsiteX3" fmla="*/ 5174109 w 5174110"/>
              <a:gd name="connsiteY3" fmla="*/ 112207 h 652264"/>
              <a:gd name="connsiteX4" fmla="*/ 5174110 w 5174110"/>
              <a:gd name="connsiteY4" fmla="*/ 544250 h 652264"/>
              <a:gd name="connsiteX5" fmla="*/ 5142473 w 5174110"/>
              <a:gd name="connsiteY5" fmla="*/ 620627 h 652264"/>
              <a:gd name="connsiteX6" fmla="*/ 5066096 w 5174110"/>
              <a:gd name="connsiteY6" fmla="*/ 652264 h 652264"/>
              <a:gd name="connsiteX7" fmla="*/ 385580 w 5174110"/>
              <a:gd name="connsiteY7" fmla="*/ 652264 h 652264"/>
              <a:gd name="connsiteX8" fmla="*/ 309203 w 5174110"/>
              <a:gd name="connsiteY8" fmla="*/ 620627 h 652264"/>
              <a:gd name="connsiteX9" fmla="*/ 277566 w 5174110"/>
              <a:gd name="connsiteY9" fmla="*/ 544250 h 652264"/>
              <a:gd name="connsiteX10" fmla="*/ 277566 w 5174110"/>
              <a:gd name="connsiteY10" fmla="*/ 112206 h 652264"/>
              <a:gd name="connsiteX11" fmla="*/ 309203 w 5174110"/>
              <a:gd name="connsiteY11" fmla="*/ 35829 h 652264"/>
              <a:gd name="connsiteX12" fmla="*/ 385581 w 5174110"/>
              <a:gd name="connsiteY12" fmla="*/ 4193 h 652264"/>
              <a:gd name="connsiteX13" fmla="*/ 2636977 w 5174110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96544" h="652264">
                <a:moveTo>
                  <a:pt x="2535623" y="0"/>
                </a:moveTo>
                <a:lnTo>
                  <a:pt x="4788530" y="4192"/>
                </a:lnTo>
                <a:cubicBezTo>
                  <a:pt x="4817177" y="4192"/>
                  <a:pt x="4844651" y="15572"/>
                  <a:pt x="4864907" y="35829"/>
                </a:cubicBezTo>
                <a:cubicBezTo>
                  <a:pt x="4885164" y="56086"/>
                  <a:pt x="4896544" y="83559"/>
                  <a:pt x="4896543" y="112207"/>
                </a:cubicBezTo>
                <a:cubicBezTo>
                  <a:pt x="4896543" y="256221"/>
                  <a:pt x="4896544" y="400236"/>
                  <a:pt x="4896544" y="544250"/>
                </a:cubicBezTo>
                <a:cubicBezTo>
                  <a:pt x="4896544" y="572897"/>
                  <a:pt x="4885164" y="600371"/>
                  <a:pt x="4864907" y="620627"/>
                </a:cubicBezTo>
                <a:cubicBezTo>
                  <a:pt x="4844650" y="640884"/>
                  <a:pt x="4817177" y="652264"/>
                  <a:pt x="4788530" y="652264"/>
                </a:cubicBezTo>
                <a:lnTo>
                  <a:pt x="108014" y="652264"/>
                </a:lnTo>
                <a:cubicBezTo>
                  <a:pt x="79367" y="652264"/>
                  <a:pt x="51893" y="640884"/>
                  <a:pt x="31637" y="620627"/>
                </a:cubicBezTo>
                <a:cubicBezTo>
                  <a:pt x="11380" y="600370"/>
                  <a:pt x="0" y="572897"/>
                  <a:pt x="0" y="544250"/>
                </a:cubicBezTo>
                <a:lnTo>
                  <a:pt x="0" y="112206"/>
                </a:lnTo>
                <a:cubicBezTo>
                  <a:pt x="0" y="83559"/>
                  <a:pt x="11380" y="56085"/>
                  <a:pt x="31637" y="35829"/>
                </a:cubicBezTo>
                <a:cubicBezTo>
                  <a:pt x="51894" y="15572"/>
                  <a:pt x="59778" y="7957"/>
                  <a:pt x="108015" y="4193"/>
                </a:cubicBezTo>
                <a:lnTo>
                  <a:pt x="2359411" y="1"/>
                </a:lnTo>
              </a:path>
            </a:pathLst>
          </a:custGeom>
          <a:noFill/>
          <a:ln w="57150" cap="rnd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sunset" dir="t"/>
          </a:scene3d>
          <a:sp3d prstMaterial="flat"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23 Serbest Form"/>
          <p:cNvSpPr/>
          <p:nvPr/>
        </p:nvSpPr>
        <p:spPr bwMode="auto">
          <a:xfrm>
            <a:off x="2128058" y="4213860"/>
            <a:ext cx="5378335" cy="2087187"/>
          </a:xfrm>
          <a:custGeom>
            <a:avLst/>
            <a:gdLst>
              <a:gd name="connsiteX0" fmla="*/ 0 w 4896544"/>
              <a:gd name="connsiteY0" fmla="*/ 108014 h 648072"/>
              <a:gd name="connsiteX1" fmla="*/ 31637 w 4896544"/>
              <a:gd name="connsiteY1" fmla="*/ 31637 h 648072"/>
              <a:gd name="connsiteX2" fmla="*/ 108015 w 4896544"/>
              <a:gd name="connsiteY2" fmla="*/ 1 h 648072"/>
              <a:gd name="connsiteX3" fmla="*/ 4788530 w 4896544"/>
              <a:gd name="connsiteY3" fmla="*/ 0 h 648072"/>
              <a:gd name="connsiteX4" fmla="*/ 4864907 w 4896544"/>
              <a:gd name="connsiteY4" fmla="*/ 31637 h 648072"/>
              <a:gd name="connsiteX5" fmla="*/ 4896543 w 4896544"/>
              <a:gd name="connsiteY5" fmla="*/ 108015 h 648072"/>
              <a:gd name="connsiteX6" fmla="*/ 4896544 w 4896544"/>
              <a:gd name="connsiteY6" fmla="*/ 540058 h 648072"/>
              <a:gd name="connsiteX7" fmla="*/ 4864907 w 4896544"/>
              <a:gd name="connsiteY7" fmla="*/ 616435 h 648072"/>
              <a:gd name="connsiteX8" fmla="*/ 4788530 w 4896544"/>
              <a:gd name="connsiteY8" fmla="*/ 648072 h 648072"/>
              <a:gd name="connsiteX9" fmla="*/ 108014 w 4896544"/>
              <a:gd name="connsiteY9" fmla="*/ 648072 h 648072"/>
              <a:gd name="connsiteX10" fmla="*/ 31637 w 4896544"/>
              <a:gd name="connsiteY10" fmla="*/ 616435 h 648072"/>
              <a:gd name="connsiteX11" fmla="*/ 0 w 4896544"/>
              <a:gd name="connsiteY11" fmla="*/ 540058 h 648072"/>
              <a:gd name="connsiteX12" fmla="*/ 0 w 4896544"/>
              <a:gd name="connsiteY12" fmla="*/ 108014 h 648072"/>
              <a:gd name="connsiteX0" fmla="*/ 296483 w 5193027"/>
              <a:gd name="connsiteY0" fmla="*/ 108014 h 648072"/>
              <a:gd name="connsiteX1" fmla="*/ 328120 w 5193027"/>
              <a:gd name="connsiteY1" fmla="*/ 31637 h 648072"/>
              <a:gd name="connsiteX2" fmla="*/ 404498 w 5193027"/>
              <a:gd name="connsiteY2" fmla="*/ 1 h 648072"/>
              <a:gd name="connsiteX3" fmla="*/ 2755111 w 5193027"/>
              <a:gd name="connsiteY3" fmla="*/ 2158 h 648072"/>
              <a:gd name="connsiteX4" fmla="*/ 5085013 w 5193027"/>
              <a:gd name="connsiteY4" fmla="*/ 0 h 648072"/>
              <a:gd name="connsiteX5" fmla="*/ 5161390 w 5193027"/>
              <a:gd name="connsiteY5" fmla="*/ 31637 h 648072"/>
              <a:gd name="connsiteX6" fmla="*/ 5193026 w 5193027"/>
              <a:gd name="connsiteY6" fmla="*/ 108015 h 648072"/>
              <a:gd name="connsiteX7" fmla="*/ 5193027 w 5193027"/>
              <a:gd name="connsiteY7" fmla="*/ 540058 h 648072"/>
              <a:gd name="connsiteX8" fmla="*/ 5161390 w 5193027"/>
              <a:gd name="connsiteY8" fmla="*/ 616435 h 648072"/>
              <a:gd name="connsiteX9" fmla="*/ 5085013 w 5193027"/>
              <a:gd name="connsiteY9" fmla="*/ 648072 h 648072"/>
              <a:gd name="connsiteX10" fmla="*/ 404497 w 5193027"/>
              <a:gd name="connsiteY10" fmla="*/ 648072 h 648072"/>
              <a:gd name="connsiteX11" fmla="*/ 328120 w 5193027"/>
              <a:gd name="connsiteY11" fmla="*/ 616435 h 648072"/>
              <a:gd name="connsiteX12" fmla="*/ 296483 w 5193027"/>
              <a:gd name="connsiteY12" fmla="*/ 540058 h 648072"/>
              <a:gd name="connsiteX13" fmla="*/ 296483 w 5193027"/>
              <a:gd name="connsiteY13" fmla="*/ 108014 h 648072"/>
              <a:gd name="connsiteX0" fmla="*/ 2755111 w 5193027"/>
              <a:gd name="connsiteY0" fmla="*/ 2158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846551 w 5193027"/>
              <a:gd name="connsiteY13" fmla="*/ 93598 h 648072"/>
              <a:gd name="connsiteX0" fmla="*/ 2755111 w 5193027"/>
              <a:gd name="connsiteY0" fmla="*/ 2158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0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0 h 648072"/>
              <a:gd name="connsiteX1" fmla="*/ 5085013 w 5193027"/>
              <a:gd name="connsiteY1" fmla="*/ 0 h 648072"/>
              <a:gd name="connsiteX2" fmla="*/ 5161390 w 5193027"/>
              <a:gd name="connsiteY2" fmla="*/ 31637 h 648072"/>
              <a:gd name="connsiteX3" fmla="*/ 5193026 w 5193027"/>
              <a:gd name="connsiteY3" fmla="*/ 108015 h 648072"/>
              <a:gd name="connsiteX4" fmla="*/ 5193027 w 5193027"/>
              <a:gd name="connsiteY4" fmla="*/ 540058 h 648072"/>
              <a:gd name="connsiteX5" fmla="*/ 5161390 w 5193027"/>
              <a:gd name="connsiteY5" fmla="*/ 616435 h 648072"/>
              <a:gd name="connsiteX6" fmla="*/ 5085013 w 5193027"/>
              <a:gd name="connsiteY6" fmla="*/ 648072 h 648072"/>
              <a:gd name="connsiteX7" fmla="*/ 404497 w 5193027"/>
              <a:gd name="connsiteY7" fmla="*/ 648072 h 648072"/>
              <a:gd name="connsiteX8" fmla="*/ 328120 w 5193027"/>
              <a:gd name="connsiteY8" fmla="*/ 616435 h 648072"/>
              <a:gd name="connsiteX9" fmla="*/ 296483 w 5193027"/>
              <a:gd name="connsiteY9" fmla="*/ 540058 h 648072"/>
              <a:gd name="connsiteX10" fmla="*/ 296483 w 5193027"/>
              <a:gd name="connsiteY10" fmla="*/ 108014 h 648072"/>
              <a:gd name="connsiteX11" fmla="*/ 328120 w 5193027"/>
              <a:gd name="connsiteY11" fmla="*/ 31637 h 648072"/>
              <a:gd name="connsiteX12" fmla="*/ 404498 w 5193027"/>
              <a:gd name="connsiteY12" fmla="*/ 1 h 648072"/>
              <a:gd name="connsiteX13" fmla="*/ 2636744 w 5193027"/>
              <a:gd name="connsiteY13" fmla="*/ 0 h 648072"/>
              <a:gd name="connsiteX0" fmla="*/ 2780760 w 5193027"/>
              <a:gd name="connsiteY0" fmla="*/ 1811 h 649883"/>
              <a:gd name="connsiteX1" fmla="*/ 2822581 w 5193027"/>
              <a:gd name="connsiteY1" fmla="*/ 0 h 649883"/>
              <a:gd name="connsiteX2" fmla="*/ 5085013 w 5193027"/>
              <a:gd name="connsiteY2" fmla="*/ 1811 h 649883"/>
              <a:gd name="connsiteX3" fmla="*/ 5161390 w 5193027"/>
              <a:gd name="connsiteY3" fmla="*/ 33448 h 649883"/>
              <a:gd name="connsiteX4" fmla="*/ 5193026 w 5193027"/>
              <a:gd name="connsiteY4" fmla="*/ 109826 h 649883"/>
              <a:gd name="connsiteX5" fmla="*/ 5193027 w 5193027"/>
              <a:gd name="connsiteY5" fmla="*/ 541869 h 649883"/>
              <a:gd name="connsiteX6" fmla="*/ 5161390 w 5193027"/>
              <a:gd name="connsiteY6" fmla="*/ 618246 h 649883"/>
              <a:gd name="connsiteX7" fmla="*/ 5085013 w 5193027"/>
              <a:gd name="connsiteY7" fmla="*/ 649883 h 649883"/>
              <a:gd name="connsiteX8" fmla="*/ 404497 w 5193027"/>
              <a:gd name="connsiteY8" fmla="*/ 649883 h 649883"/>
              <a:gd name="connsiteX9" fmla="*/ 328120 w 5193027"/>
              <a:gd name="connsiteY9" fmla="*/ 618246 h 649883"/>
              <a:gd name="connsiteX10" fmla="*/ 296483 w 5193027"/>
              <a:gd name="connsiteY10" fmla="*/ 541869 h 649883"/>
              <a:gd name="connsiteX11" fmla="*/ 296483 w 5193027"/>
              <a:gd name="connsiteY11" fmla="*/ 109825 h 649883"/>
              <a:gd name="connsiteX12" fmla="*/ 328120 w 5193027"/>
              <a:gd name="connsiteY12" fmla="*/ 33448 h 649883"/>
              <a:gd name="connsiteX13" fmla="*/ 404498 w 5193027"/>
              <a:gd name="connsiteY13" fmla="*/ 1812 h 649883"/>
              <a:gd name="connsiteX14" fmla="*/ 2636744 w 5193027"/>
              <a:gd name="connsiteY14" fmla="*/ 1811 h 649883"/>
              <a:gd name="connsiteX0" fmla="*/ 2832106 w 5193027"/>
              <a:gd name="connsiteY0" fmla="*/ 0 h 652264"/>
              <a:gd name="connsiteX1" fmla="*/ 2822581 w 5193027"/>
              <a:gd name="connsiteY1" fmla="*/ 2381 h 652264"/>
              <a:gd name="connsiteX2" fmla="*/ 5085013 w 5193027"/>
              <a:gd name="connsiteY2" fmla="*/ 4192 h 652264"/>
              <a:gd name="connsiteX3" fmla="*/ 5161390 w 5193027"/>
              <a:gd name="connsiteY3" fmla="*/ 35829 h 652264"/>
              <a:gd name="connsiteX4" fmla="*/ 5193026 w 5193027"/>
              <a:gd name="connsiteY4" fmla="*/ 112207 h 652264"/>
              <a:gd name="connsiteX5" fmla="*/ 5193027 w 5193027"/>
              <a:gd name="connsiteY5" fmla="*/ 544250 h 652264"/>
              <a:gd name="connsiteX6" fmla="*/ 5161390 w 5193027"/>
              <a:gd name="connsiteY6" fmla="*/ 620627 h 652264"/>
              <a:gd name="connsiteX7" fmla="*/ 5085013 w 5193027"/>
              <a:gd name="connsiteY7" fmla="*/ 652264 h 652264"/>
              <a:gd name="connsiteX8" fmla="*/ 404497 w 5193027"/>
              <a:gd name="connsiteY8" fmla="*/ 652264 h 652264"/>
              <a:gd name="connsiteX9" fmla="*/ 328120 w 5193027"/>
              <a:gd name="connsiteY9" fmla="*/ 620627 h 652264"/>
              <a:gd name="connsiteX10" fmla="*/ 296483 w 5193027"/>
              <a:gd name="connsiteY10" fmla="*/ 544250 h 652264"/>
              <a:gd name="connsiteX11" fmla="*/ 296483 w 5193027"/>
              <a:gd name="connsiteY11" fmla="*/ 112206 h 652264"/>
              <a:gd name="connsiteX12" fmla="*/ 328120 w 5193027"/>
              <a:gd name="connsiteY12" fmla="*/ 35829 h 652264"/>
              <a:gd name="connsiteX13" fmla="*/ 404498 w 5193027"/>
              <a:gd name="connsiteY13" fmla="*/ 4193 h 652264"/>
              <a:gd name="connsiteX14" fmla="*/ 2636744 w 5193027"/>
              <a:gd name="connsiteY14" fmla="*/ 4192 h 652264"/>
              <a:gd name="connsiteX0" fmla="*/ 2832106 w 5193027"/>
              <a:gd name="connsiteY0" fmla="*/ 0 h 652264"/>
              <a:gd name="connsiteX1" fmla="*/ 2822581 w 5193027"/>
              <a:gd name="connsiteY1" fmla="*/ 2381 h 652264"/>
              <a:gd name="connsiteX2" fmla="*/ 5085013 w 5193027"/>
              <a:gd name="connsiteY2" fmla="*/ 4192 h 652264"/>
              <a:gd name="connsiteX3" fmla="*/ 5161390 w 5193027"/>
              <a:gd name="connsiteY3" fmla="*/ 35829 h 652264"/>
              <a:gd name="connsiteX4" fmla="*/ 5193026 w 5193027"/>
              <a:gd name="connsiteY4" fmla="*/ 112207 h 652264"/>
              <a:gd name="connsiteX5" fmla="*/ 5193027 w 5193027"/>
              <a:gd name="connsiteY5" fmla="*/ 544250 h 652264"/>
              <a:gd name="connsiteX6" fmla="*/ 5161390 w 5193027"/>
              <a:gd name="connsiteY6" fmla="*/ 620627 h 652264"/>
              <a:gd name="connsiteX7" fmla="*/ 5085013 w 5193027"/>
              <a:gd name="connsiteY7" fmla="*/ 652264 h 652264"/>
              <a:gd name="connsiteX8" fmla="*/ 404497 w 5193027"/>
              <a:gd name="connsiteY8" fmla="*/ 652264 h 652264"/>
              <a:gd name="connsiteX9" fmla="*/ 328120 w 5193027"/>
              <a:gd name="connsiteY9" fmla="*/ 620627 h 652264"/>
              <a:gd name="connsiteX10" fmla="*/ 296483 w 5193027"/>
              <a:gd name="connsiteY10" fmla="*/ 544250 h 652264"/>
              <a:gd name="connsiteX11" fmla="*/ 296483 w 5193027"/>
              <a:gd name="connsiteY11" fmla="*/ 112206 h 652264"/>
              <a:gd name="connsiteX12" fmla="*/ 328120 w 5193027"/>
              <a:gd name="connsiteY12" fmla="*/ 35829 h 652264"/>
              <a:gd name="connsiteX13" fmla="*/ 404498 w 5193027"/>
              <a:gd name="connsiteY13" fmla="*/ 4193 h 652264"/>
              <a:gd name="connsiteX14" fmla="*/ 2662938 w 5193027"/>
              <a:gd name="connsiteY14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22689 w 5174110"/>
              <a:gd name="connsiteY14" fmla="*/ 2382 h 652264"/>
              <a:gd name="connsiteX15" fmla="*/ 2644021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15" fmla="*/ 2644021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15" fmla="*/ 2632115 w 5174110"/>
              <a:gd name="connsiteY15" fmla="*/ 4192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06020 w 5174110"/>
              <a:gd name="connsiteY14" fmla="*/ 1 h 652264"/>
              <a:gd name="connsiteX0" fmla="*/ 2813189 w 5174110"/>
              <a:gd name="connsiteY0" fmla="*/ 0 h 652264"/>
              <a:gd name="connsiteX1" fmla="*/ 2803664 w 5174110"/>
              <a:gd name="connsiteY1" fmla="*/ 2381 h 652264"/>
              <a:gd name="connsiteX2" fmla="*/ 5066096 w 5174110"/>
              <a:gd name="connsiteY2" fmla="*/ 4192 h 652264"/>
              <a:gd name="connsiteX3" fmla="*/ 5142473 w 5174110"/>
              <a:gd name="connsiteY3" fmla="*/ 35829 h 652264"/>
              <a:gd name="connsiteX4" fmla="*/ 5174109 w 5174110"/>
              <a:gd name="connsiteY4" fmla="*/ 112207 h 652264"/>
              <a:gd name="connsiteX5" fmla="*/ 5174110 w 5174110"/>
              <a:gd name="connsiteY5" fmla="*/ 544250 h 652264"/>
              <a:gd name="connsiteX6" fmla="*/ 5142473 w 5174110"/>
              <a:gd name="connsiteY6" fmla="*/ 620627 h 652264"/>
              <a:gd name="connsiteX7" fmla="*/ 5066096 w 5174110"/>
              <a:gd name="connsiteY7" fmla="*/ 652264 h 652264"/>
              <a:gd name="connsiteX8" fmla="*/ 385580 w 5174110"/>
              <a:gd name="connsiteY8" fmla="*/ 652264 h 652264"/>
              <a:gd name="connsiteX9" fmla="*/ 309203 w 5174110"/>
              <a:gd name="connsiteY9" fmla="*/ 620627 h 652264"/>
              <a:gd name="connsiteX10" fmla="*/ 277566 w 5174110"/>
              <a:gd name="connsiteY10" fmla="*/ 544250 h 652264"/>
              <a:gd name="connsiteX11" fmla="*/ 277566 w 5174110"/>
              <a:gd name="connsiteY11" fmla="*/ 112206 h 652264"/>
              <a:gd name="connsiteX12" fmla="*/ 309203 w 5174110"/>
              <a:gd name="connsiteY12" fmla="*/ 35829 h 652264"/>
              <a:gd name="connsiteX13" fmla="*/ 385581 w 5174110"/>
              <a:gd name="connsiteY13" fmla="*/ 4193 h 652264"/>
              <a:gd name="connsiteX14" fmla="*/ 2636977 w 5174110"/>
              <a:gd name="connsiteY14" fmla="*/ 1 h 652264"/>
              <a:gd name="connsiteX0" fmla="*/ 2813189 w 5174110"/>
              <a:gd name="connsiteY0" fmla="*/ 0 h 652264"/>
              <a:gd name="connsiteX1" fmla="*/ 5066096 w 5174110"/>
              <a:gd name="connsiteY1" fmla="*/ 4192 h 652264"/>
              <a:gd name="connsiteX2" fmla="*/ 5142473 w 5174110"/>
              <a:gd name="connsiteY2" fmla="*/ 35829 h 652264"/>
              <a:gd name="connsiteX3" fmla="*/ 5174109 w 5174110"/>
              <a:gd name="connsiteY3" fmla="*/ 112207 h 652264"/>
              <a:gd name="connsiteX4" fmla="*/ 5174110 w 5174110"/>
              <a:gd name="connsiteY4" fmla="*/ 544250 h 652264"/>
              <a:gd name="connsiteX5" fmla="*/ 5142473 w 5174110"/>
              <a:gd name="connsiteY5" fmla="*/ 620627 h 652264"/>
              <a:gd name="connsiteX6" fmla="*/ 5066096 w 5174110"/>
              <a:gd name="connsiteY6" fmla="*/ 652264 h 652264"/>
              <a:gd name="connsiteX7" fmla="*/ 385580 w 5174110"/>
              <a:gd name="connsiteY7" fmla="*/ 652264 h 652264"/>
              <a:gd name="connsiteX8" fmla="*/ 309203 w 5174110"/>
              <a:gd name="connsiteY8" fmla="*/ 620627 h 652264"/>
              <a:gd name="connsiteX9" fmla="*/ 277566 w 5174110"/>
              <a:gd name="connsiteY9" fmla="*/ 544250 h 652264"/>
              <a:gd name="connsiteX10" fmla="*/ 277566 w 5174110"/>
              <a:gd name="connsiteY10" fmla="*/ 112206 h 652264"/>
              <a:gd name="connsiteX11" fmla="*/ 309203 w 5174110"/>
              <a:gd name="connsiteY11" fmla="*/ 35829 h 652264"/>
              <a:gd name="connsiteX12" fmla="*/ 385581 w 5174110"/>
              <a:gd name="connsiteY12" fmla="*/ 4193 h 652264"/>
              <a:gd name="connsiteX13" fmla="*/ 2636977 w 5174110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  <a:gd name="connsiteX0" fmla="*/ 2535623 w 4896544"/>
              <a:gd name="connsiteY0" fmla="*/ 0 h 652264"/>
              <a:gd name="connsiteX1" fmla="*/ 4788530 w 4896544"/>
              <a:gd name="connsiteY1" fmla="*/ 4192 h 652264"/>
              <a:gd name="connsiteX2" fmla="*/ 4864907 w 4896544"/>
              <a:gd name="connsiteY2" fmla="*/ 35829 h 652264"/>
              <a:gd name="connsiteX3" fmla="*/ 4896543 w 4896544"/>
              <a:gd name="connsiteY3" fmla="*/ 112207 h 652264"/>
              <a:gd name="connsiteX4" fmla="*/ 4896544 w 4896544"/>
              <a:gd name="connsiteY4" fmla="*/ 544250 h 652264"/>
              <a:gd name="connsiteX5" fmla="*/ 4864907 w 4896544"/>
              <a:gd name="connsiteY5" fmla="*/ 620627 h 652264"/>
              <a:gd name="connsiteX6" fmla="*/ 4788530 w 4896544"/>
              <a:gd name="connsiteY6" fmla="*/ 652264 h 652264"/>
              <a:gd name="connsiteX7" fmla="*/ 108014 w 4896544"/>
              <a:gd name="connsiteY7" fmla="*/ 652264 h 652264"/>
              <a:gd name="connsiteX8" fmla="*/ 31637 w 4896544"/>
              <a:gd name="connsiteY8" fmla="*/ 620627 h 652264"/>
              <a:gd name="connsiteX9" fmla="*/ 0 w 4896544"/>
              <a:gd name="connsiteY9" fmla="*/ 544250 h 652264"/>
              <a:gd name="connsiteX10" fmla="*/ 0 w 4896544"/>
              <a:gd name="connsiteY10" fmla="*/ 112206 h 652264"/>
              <a:gd name="connsiteX11" fmla="*/ 31637 w 4896544"/>
              <a:gd name="connsiteY11" fmla="*/ 35829 h 652264"/>
              <a:gd name="connsiteX12" fmla="*/ 108015 w 4896544"/>
              <a:gd name="connsiteY12" fmla="*/ 4193 h 652264"/>
              <a:gd name="connsiteX13" fmla="*/ 2359411 w 4896544"/>
              <a:gd name="connsiteY13" fmla="*/ 1 h 65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96544" h="652264">
                <a:moveTo>
                  <a:pt x="2535623" y="0"/>
                </a:moveTo>
                <a:lnTo>
                  <a:pt x="4788530" y="4192"/>
                </a:lnTo>
                <a:cubicBezTo>
                  <a:pt x="4817177" y="4192"/>
                  <a:pt x="4844651" y="15572"/>
                  <a:pt x="4864907" y="35829"/>
                </a:cubicBezTo>
                <a:cubicBezTo>
                  <a:pt x="4885164" y="56086"/>
                  <a:pt x="4896544" y="83559"/>
                  <a:pt x="4896543" y="112207"/>
                </a:cubicBezTo>
                <a:cubicBezTo>
                  <a:pt x="4896543" y="256221"/>
                  <a:pt x="4896544" y="400236"/>
                  <a:pt x="4896544" y="544250"/>
                </a:cubicBezTo>
                <a:cubicBezTo>
                  <a:pt x="4896544" y="572897"/>
                  <a:pt x="4885164" y="600371"/>
                  <a:pt x="4864907" y="620627"/>
                </a:cubicBezTo>
                <a:cubicBezTo>
                  <a:pt x="4844650" y="640884"/>
                  <a:pt x="4817177" y="652264"/>
                  <a:pt x="4788530" y="652264"/>
                </a:cubicBezTo>
                <a:lnTo>
                  <a:pt x="108014" y="652264"/>
                </a:lnTo>
                <a:cubicBezTo>
                  <a:pt x="79367" y="652264"/>
                  <a:pt x="51893" y="640884"/>
                  <a:pt x="31637" y="620627"/>
                </a:cubicBezTo>
                <a:cubicBezTo>
                  <a:pt x="11380" y="600370"/>
                  <a:pt x="0" y="572897"/>
                  <a:pt x="0" y="544250"/>
                </a:cubicBezTo>
                <a:lnTo>
                  <a:pt x="0" y="112206"/>
                </a:lnTo>
                <a:cubicBezTo>
                  <a:pt x="0" y="83559"/>
                  <a:pt x="11380" y="56085"/>
                  <a:pt x="31637" y="35829"/>
                </a:cubicBezTo>
                <a:cubicBezTo>
                  <a:pt x="51894" y="15572"/>
                  <a:pt x="59778" y="7957"/>
                  <a:pt x="108015" y="4193"/>
                </a:cubicBezTo>
                <a:lnTo>
                  <a:pt x="2359411" y="1"/>
                </a:lnTo>
              </a:path>
            </a:pathLst>
          </a:custGeom>
          <a:noFill/>
          <a:ln w="57150" cap="rnd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sunset" dir="t"/>
          </a:scene3d>
          <a:sp3d prstMaterial="flat"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3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Progesteronlar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2EDB78C3-DDCB-452C-B688-0BCADD3EA3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2425141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Irvine, </a:t>
            </a:r>
            <a:r>
              <a:rPr lang="en-US" dirty="0" err="1"/>
              <a:t>BrJ</a:t>
            </a:r>
            <a:r>
              <a:rPr lang="en-US" dirty="0"/>
              <a:t> </a:t>
            </a:r>
            <a:r>
              <a:rPr lang="en-US" dirty="0" err="1"/>
              <a:t>ObG</a:t>
            </a:r>
            <a:r>
              <a:rPr lang="en-US" dirty="0"/>
              <a:t> 1998</a:t>
            </a:r>
            <a:r>
              <a:rPr lang="tr-TR" dirty="0"/>
              <a:t>; </a:t>
            </a:r>
            <a:r>
              <a:rPr lang="tr-TR" dirty="0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Abu </a:t>
            </a:r>
            <a:r>
              <a:rPr lang="tr-TR" dirty="0" err="1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Hashim</a:t>
            </a:r>
            <a:r>
              <a:rPr lang="tr-TR" dirty="0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 H, </a:t>
            </a:r>
            <a:r>
              <a:rPr lang="tr-TR" dirty="0" err="1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Contrception</a:t>
            </a:r>
            <a:r>
              <a:rPr lang="tr-TR" dirty="0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 2012; </a:t>
            </a:r>
            <a:r>
              <a:rPr lang="en-US" dirty="0"/>
              <a:t>Bradley LD, Am J </a:t>
            </a:r>
            <a:r>
              <a:rPr lang="en-US" dirty="0" err="1"/>
              <a:t>Obstet</a:t>
            </a:r>
            <a:r>
              <a:rPr lang="en-US" dirty="0"/>
              <a:t> </a:t>
            </a:r>
            <a:r>
              <a:rPr lang="en-US" dirty="0" err="1"/>
              <a:t>Gynecol</a:t>
            </a:r>
            <a:r>
              <a:rPr lang="en-US" dirty="0"/>
              <a:t> 2016</a:t>
            </a:r>
          </a:p>
          <a:p>
            <a:endParaRPr lang="tr-TR" dirty="0">
              <a:solidFill>
                <a:srgbClr val="F2F2F2"/>
              </a:solidFill>
              <a:ea typeface="AdvOT863180fb" pitchFamily="1"/>
              <a:cs typeface="AdvOT863180fb" pitchFamily="1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416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Sadece </a:t>
            </a:r>
            <a:r>
              <a:rPr lang="tr-TR" dirty="0" err="1"/>
              <a:t>Progesteron</a:t>
            </a:r>
            <a:r>
              <a:rPr lang="tr-TR" dirty="0"/>
              <a:t> İçeren </a:t>
            </a:r>
            <a:r>
              <a:rPr lang="tr-TR" dirty="0" err="1"/>
              <a:t>Kontraseptifler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>
                <a:ea typeface="Gulliver" pitchFamily="2"/>
                <a:cs typeface="Gulliver" pitchFamily="2"/>
              </a:rPr>
              <a:t>Ara vermeden sürekli kullanılır</a:t>
            </a:r>
          </a:p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>
                <a:ea typeface="Gulliver" pitchFamily="2"/>
                <a:cs typeface="Gulliver" pitchFamily="2"/>
              </a:rPr>
              <a:t>Genellikle düzensiz ve beklenmeyen </a:t>
            </a:r>
            <a:r>
              <a:rPr lang="tr-TR" sz="2800" dirty="0" err="1">
                <a:ea typeface="Gulliver" pitchFamily="2"/>
                <a:cs typeface="Gulliver" pitchFamily="2"/>
              </a:rPr>
              <a:t>menstrual</a:t>
            </a:r>
            <a:r>
              <a:rPr lang="tr-TR" sz="2800" dirty="0">
                <a:ea typeface="Gulliver" pitchFamily="2"/>
                <a:cs typeface="Gulliver" pitchFamily="2"/>
              </a:rPr>
              <a:t> kanama yapabilir</a:t>
            </a:r>
          </a:p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>
                <a:ea typeface="Gulliver" pitchFamily="2"/>
                <a:cs typeface="Gulliver" pitchFamily="2"/>
              </a:rPr>
              <a:t>Bu yüzden HMB tedavisinde alışılmış tedaviler arasında değildir</a:t>
            </a:r>
          </a:p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 err="1">
                <a:ea typeface="Gulliver" pitchFamily="2"/>
                <a:cs typeface="Gulliver" pitchFamily="2"/>
              </a:rPr>
              <a:t>Desogestrel</a:t>
            </a:r>
            <a:r>
              <a:rPr lang="tr-TR" sz="2800" dirty="0">
                <a:ea typeface="Gulliver" pitchFamily="2"/>
                <a:cs typeface="Gulliver" pitchFamily="2"/>
              </a:rPr>
              <a:t> içeren </a:t>
            </a:r>
            <a:r>
              <a:rPr lang="tr-TR" sz="2800" dirty="0" err="1">
                <a:ea typeface="Gulliver" pitchFamily="2"/>
                <a:cs typeface="Gulliver" pitchFamily="2"/>
              </a:rPr>
              <a:t>minipiller</a:t>
            </a:r>
            <a:r>
              <a:rPr lang="tr-TR" sz="2800" dirty="0">
                <a:ea typeface="Gulliver" pitchFamily="2"/>
                <a:cs typeface="Gulliver" pitchFamily="2"/>
              </a:rPr>
              <a:t> kadınların %20’sinden fazlasında </a:t>
            </a:r>
            <a:r>
              <a:rPr lang="tr-TR" sz="2800" dirty="0" err="1">
                <a:ea typeface="Gulliver" pitchFamily="2"/>
                <a:cs typeface="Gulliver" pitchFamily="2"/>
              </a:rPr>
              <a:t>amenoreye</a:t>
            </a:r>
            <a:r>
              <a:rPr lang="tr-TR" sz="2800" dirty="0">
                <a:ea typeface="Gulliver" pitchFamily="2"/>
                <a:cs typeface="Gulliver" pitchFamily="2"/>
              </a:rPr>
              <a:t> neden olabilir ve KOK kullanım </a:t>
            </a:r>
            <a:r>
              <a:rPr lang="tr-TR" sz="2800" dirty="0" err="1">
                <a:ea typeface="Gulliver" pitchFamily="2"/>
                <a:cs typeface="Gulliver" pitchFamily="2"/>
              </a:rPr>
              <a:t>kontrendikasyonu</a:t>
            </a:r>
            <a:r>
              <a:rPr lang="tr-TR" sz="2800" dirty="0">
                <a:ea typeface="Gulliver" pitchFamily="2"/>
                <a:cs typeface="Gulliver" pitchFamily="2"/>
              </a:rPr>
              <a:t> olanlarda etkin tedavide göz önünde bulundurulmalıdır</a:t>
            </a:r>
          </a:p>
        </p:txBody>
      </p:sp>
    </p:spTree>
    <p:extLst>
      <p:ext uri="{BB962C8B-B14F-4D97-AF65-F5344CB8AC3E}">
        <p14:creationId xmlns:p14="http://schemas.microsoft.com/office/powerpoint/2010/main" val="178799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2"/>
          <p:cNvSpPr txBox="1"/>
          <p:nvPr/>
        </p:nvSpPr>
        <p:spPr>
          <a:xfrm>
            <a:off x="-1031609" y="2875165"/>
            <a:ext cx="7536942" cy="321645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7503" tIns="33748" rIns="67503" bIns="33748" anchor="t" anchorCtr="0" compatLnSpc="0">
            <a:noAutofit/>
          </a:bodyPr>
          <a:lstStyle/>
          <a:p>
            <a:pPr algn="just" defTabSz="685800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tr-TR" sz="2100" dirty="0">
              <a:solidFill>
                <a:srgbClr val="FFFFFF"/>
              </a:solidFill>
              <a:latin typeface="Calibri" panose="020F0502020204030204" pitchFamily="34" charset="0"/>
              <a:ea typeface="AdvOT77db9845" pitchFamily="18"/>
              <a:cs typeface="AdvOT77db9845" pitchFamily="18"/>
            </a:endParaRPr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LNG-IUS (</a:t>
            </a:r>
            <a:r>
              <a:rPr lang="tr-TR" dirty="0" err="1"/>
              <a:t>Mirena</a:t>
            </a:r>
            <a:r>
              <a:rPr lang="tr-TR" dirty="0"/>
              <a:t>®)</a:t>
            </a:r>
            <a:r>
              <a:rPr lang="tr-TR" sz="3600" dirty="0">
                <a:solidFill>
                  <a:srgbClr val="FFFFFF"/>
                </a:solidFill>
                <a:latin typeface="Calibri" panose="020F0502020204030204" pitchFamily="34" charset="0"/>
                <a:ea typeface="AdvOT77db9845" pitchFamily="18"/>
                <a:cs typeface="AdvOT77db9845" pitchFamily="18"/>
              </a:rPr>
              <a:t> 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9074911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Mansour D, </a:t>
            </a:r>
            <a:r>
              <a:rPr lang="tr-TR" dirty="0"/>
              <a:t>Best </a:t>
            </a:r>
            <a:r>
              <a:rPr lang="tr-TR" dirty="0" err="1"/>
              <a:t>Pract</a:t>
            </a:r>
            <a:r>
              <a:rPr lang="tr-TR" dirty="0"/>
              <a:t> </a:t>
            </a:r>
            <a:r>
              <a:rPr lang="tr-TR" dirty="0" err="1"/>
              <a:t>Res</a:t>
            </a:r>
            <a:r>
              <a:rPr lang="tr-TR" dirty="0"/>
              <a:t> </a:t>
            </a:r>
            <a:r>
              <a:rPr lang="tr-TR" dirty="0" err="1"/>
              <a:t>Clin</a:t>
            </a:r>
            <a:r>
              <a:rPr lang="tr-TR" dirty="0"/>
              <a:t>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Gynaecol</a:t>
            </a:r>
            <a:r>
              <a:rPr lang="tr-TR" dirty="0"/>
              <a:t>. 2007;</a:t>
            </a:r>
            <a:r>
              <a:rPr lang="de-DE" dirty="0"/>
              <a:t> </a:t>
            </a:r>
            <a:r>
              <a:rPr lang="de-DE" dirty="0" err="1"/>
              <a:t>Kaunitz</a:t>
            </a:r>
            <a:r>
              <a:rPr lang="de-DE" dirty="0"/>
              <a:t> AM, 2009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51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Anormal </a:t>
            </a:r>
            <a:r>
              <a:rPr lang="tr-TR" dirty="0" err="1"/>
              <a:t>Uterin</a:t>
            </a:r>
            <a:r>
              <a:rPr lang="tr-TR" dirty="0"/>
              <a:t> Kanama Terminolojisi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/>
              <a:t>Menoraji</a:t>
            </a:r>
            <a:r>
              <a:rPr lang="tr-TR" dirty="0"/>
              <a:t> </a:t>
            </a:r>
            <a:r>
              <a:rPr lang="en-US" dirty="0"/>
              <a:t> (</a:t>
            </a:r>
            <a:r>
              <a:rPr lang="tr-TR" dirty="0"/>
              <a:t>tüm tanımlar, </a:t>
            </a:r>
            <a:r>
              <a:rPr lang="en-US" dirty="0"/>
              <a:t>‘‘</a:t>
            </a:r>
            <a:r>
              <a:rPr lang="tr-TR" dirty="0" err="1"/>
              <a:t>esansiyel</a:t>
            </a:r>
            <a:r>
              <a:rPr lang="tr-TR" dirty="0"/>
              <a:t> </a:t>
            </a:r>
            <a:r>
              <a:rPr lang="tr-TR" dirty="0" err="1"/>
              <a:t>menoraji</a:t>
            </a:r>
            <a:r>
              <a:rPr lang="en-US" dirty="0"/>
              <a:t>,’’</a:t>
            </a:r>
            <a:r>
              <a:rPr lang="tr-TR" dirty="0"/>
              <a:t> ‘‘</a:t>
            </a:r>
            <a:r>
              <a:rPr lang="tr-TR" dirty="0" err="1"/>
              <a:t>idiopatik</a:t>
            </a:r>
            <a:r>
              <a:rPr lang="tr-TR" dirty="0"/>
              <a:t> </a:t>
            </a:r>
            <a:r>
              <a:rPr lang="tr-TR" dirty="0" err="1"/>
              <a:t>menoraji</a:t>
            </a:r>
            <a:r>
              <a:rPr lang="tr-TR" dirty="0"/>
              <a:t>,’’ ‘‘</a:t>
            </a:r>
            <a:r>
              <a:rPr lang="tr-TR" dirty="0" err="1"/>
              <a:t>primer</a:t>
            </a:r>
            <a:r>
              <a:rPr lang="tr-TR" dirty="0"/>
              <a:t> </a:t>
            </a:r>
            <a:r>
              <a:rPr lang="tr-TR" dirty="0" err="1"/>
              <a:t>menoraji</a:t>
            </a:r>
            <a:r>
              <a:rPr lang="tr-TR" dirty="0"/>
              <a:t>,’’ </a:t>
            </a:r>
            <a:r>
              <a:rPr lang="en-US" dirty="0"/>
              <a:t>‘‘f</a:t>
            </a:r>
            <a:r>
              <a:rPr lang="tr-TR" dirty="0" err="1"/>
              <a:t>onksiyonel</a:t>
            </a:r>
            <a:r>
              <a:rPr lang="tr-TR" dirty="0"/>
              <a:t> </a:t>
            </a:r>
            <a:r>
              <a:rPr lang="tr-TR" dirty="0" err="1"/>
              <a:t>menoraji</a:t>
            </a:r>
            <a:r>
              <a:rPr lang="en-US" dirty="0"/>
              <a:t>,’’ ‘‘</a:t>
            </a:r>
            <a:r>
              <a:rPr lang="en-US" dirty="0" err="1"/>
              <a:t>ovulat</a:t>
            </a:r>
            <a:r>
              <a:rPr lang="tr-TR" dirty="0" err="1"/>
              <a:t>uar</a:t>
            </a:r>
            <a:r>
              <a:rPr lang="en-US" dirty="0"/>
              <a:t> or </a:t>
            </a:r>
            <a:r>
              <a:rPr lang="en-US" dirty="0" err="1"/>
              <a:t>anovulat</a:t>
            </a:r>
            <a:r>
              <a:rPr lang="tr-TR" dirty="0" err="1"/>
              <a:t>uar</a:t>
            </a:r>
            <a:r>
              <a:rPr lang="tr-TR" dirty="0"/>
              <a:t> </a:t>
            </a:r>
            <a:r>
              <a:rPr lang="tr-TR" dirty="0" err="1"/>
              <a:t>menoraji</a:t>
            </a:r>
            <a:r>
              <a:rPr lang="tr-TR" dirty="0"/>
              <a:t>’’)</a:t>
            </a:r>
          </a:p>
          <a:p>
            <a:r>
              <a:rPr lang="tr-TR" dirty="0" err="1"/>
              <a:t>Metroraji</a:t>
            </a:r>
            <a:r>
              <a:rPr lang="tr-TR" dirty="0"/>
              <a:t> </a:t>
            </a:r>
          </a:p>
          <a:p>
            <a:r>
              <a:rPr lang="tr-TR" dirty="0" err="1"/>
              <a:t>Hipermenore</a:t>
            </a:r>
            <a:r>
              <a:rPr lang="tr-TR" dirty="0"/>
              <a:t> </a:t>
            </a:r>
          </a:p>
          <a:p>
            <a:r>
              <a:rPr lang="tr-TR" dirty="0" err="1"/>
              <a:t>Hipomenore</a:t>
            </a:r>
            <a:r>
              <a:rPr lang="tr-TR" dirty="0"/>
              <a:t> </a:t>
            </a:r>
          </a:p>
          <a:p>
            <a:r>
              <a:rPr lang="tr-TR" dirty="0" err="1"/>
              <a:t>Menometroraji</a:t>
            </a:r>
            <a:r>
              <a:rPr lang="tr-TR" dirty="0"/>
              <a:t> 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0724ADD-996F-4B12-AC36-122341D0584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/>
              <a:t>Polimenore</a:t>
            </a:r>
            <a:endParaRPr lang="tr-TR" dirty="0"/>
          </a:p>
          <a:p>
            <a:r>
              <a:rPr lang="tr-TR" dirty="0" err="1"/>
              <a:t>Polimenoraji</a:t>
            </a:r>
            <a:r>
              <a:rPr lang="tr-TR" dirty="0"/>
              <a:t> </a:t>
            </a:r>
          </a:p>
          <a:p>
            <a:r>
              <a:rPr lang="tr-TR" dirty="0" err="1"/>
              <a:t>Epimenore</a:t>
            </a:r>
            <a:r>
              <a:rPr lang="tr-TR" dirty="0"/>
              <a:t> </a:t>
            </a:r>
          </a:p>
          <a:p>
            <a:r>
              <a:rPr lang="tr-TR" dirty="0" err="1"/>
              <a:t>Epimenoraji</a:t>
            </a:r>
            <a:r>
              <a:rPr lang="tr-TR" dirty="0"/>
              <a:t> </a:t>
            </a:r>
          </a:p>
          <a:p>
            <a:r>
              <a:rPr lang="tr-TR" dirty="0" err="1"/>
              <a:t>Metropatik</a:t>
            </a:r>
            <a:r>
              <a:rPr lang="tr-TR" dirty="0"/>
              <a:t> </a:t>
            </a:r>
            <a:r>
              <a:rPr lang="tr-TR" dirty="0" err="1"/>
              <a:t>hemoraji</a:t>
            </a:r>
            <a:endParaRPr lang="tr-TR" dirty="0"/>
          </a:p>
          <a:p>
            <a:r>
              <a:rPr lang="tr-TR" dirty="0" err="1"/>
              <a:t>Uterin</a:t>
            </a:r>
            <a:r>
              <a:rPr lang="tr-TR" dirty="0"/>
              <a:t> </a:t>
            </a:r>
            <a:r>
              <a:rPr lang="tr-TR" dirty="0" err="1"/>
              <a:t>hemoraji</a:t>
            </a:r>
            <a:endParaRPr lang="tr-TR" dirty="0"/>
          </a:p>
          <a:p>
            <a:r>
              <a:rPr lang="tr-TR" dirty="0" err="1"/>
              <a:t>Disfonksiyonel</a:t>
            </a:r>
            <a:r>
              <a:rPr lang="tr-TR" dirty="0"/>
              <a:t> </a:t>
            </a:r>
            <a:r>
              <a:rPr lang="tr-TR" dirty="0" err="1"/>
              <a:t>uterin</a:t>
            </a:r>
            <a:r>
              <a:rPr lang="tr-TR" dirty="0"/>
              <a:t> kanama</a:t>
            </a:r>
          </a:p>
          <a:p>
            <a:r>
              <a:rPr lang="tr-TR" dirty="0"/>
              <a:t>Fonksiyonel </a:t>
            </a:r>
            <a:r>
              <a:rPr lang="tr-TR" dirty="0" err="1"/>
              <a:t>uterin</a:t>
            </a:r>
            <a:r>
              <a:rPr lang="tr-TR" dirty="0"/>
              <a:t> kanama</a:t>
            </a:r>
          </a:p>
        </p:txBody>
      </p:sp>
    </p:spTree>
    <p:extLst>
      <p:ext uri="{BB962C8B-B14F-4D97-AF65-F5344CB8AC3E}">
        <p14:creationId xmlns:p14="http://schemas.microsoft.com/office/powerpoint/2010/main" val="38998163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Mirena</a:t>
            </a:r>
            <a:r>
              <a:rPr lang="tr-TR" dirty="0"/>
              <a:t>®</a:t>
            </a:r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926226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82213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 11"/>
          <p:cNvGrpSpPr/>
          <p:nvPr/>
        </p:nvGrpSpPr>
        <p:grpSpPr>
          <a:xfrm>
            <a:off x="1317396" y="1434517"/>
            <a:ext cx="6509208" cy="4665652"/>
            <a:chOff x="1321724" y="1454727"/>
            <a:chExt cx="6542116" cy="4796444"/>
          </a:xfrm>
          <a:solidFill>
            <a:srgbClr val="996633"/>
          </a:solidFill>
        </p:grpSpPr>
        <p:sp>
          <p:nvSpPr>
            <p:cNvPr id="11" name="Dikdörtgen 10"/>
            <p:cNvSpPr/>
            <p:nvPr/>
          </p:nvSpPr>
          <p:spPr>
            <a:xfrm>
              <a:off x="1321724" y="1454727"/>
              <a:ext cx="6542116" cy="4796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pic>
          <p:nvPicPr>
            <p:cNvPr id="10" name="Resim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0571" y="1591003"/>
              <a:ext cx="6284422" cy="4523892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Tedavi Başarısızlığı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err="1"/>
              <a:t>Mamdouh</a:t>
            </a:r>
            <a:r>
              <a:rPr lang="tr-TR" dirty="0"/>
              <a:t> M, </a:t>
            </a:r>
            <a:r>
              <a:rPr lang="tr-TR" dirty="0" err="1"/>
              <a:t>Contraception</a:t>
            </a:r>
            <a:r>
              <a:rPr lang="tr-TR" dirty="0"/>
              <a:t> 2011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994034" y="1964937"/>
            <a:ext cx="2402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tx2"/>
                </a:solidFill>
              </a:rPr>
              <a:t>Tedavi başarısızlığı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tx2"/>
                </a:solidFill>
              </a:rPr>
              <a:t>LNG-IUS %11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tx2"/>
                </a:solidFill>
              </a:rPr>
              <a:t>KOK %32</a:t>
            </a:r>
          </a:p>
        </p:txBody>
      </p:sp>
    </p:spTree>
    <p:extLst>
      <p:ext uri="{BB962C8B-B14F-4D97-AF65-F5344CB8AC3E}">
        <p14:creationId xmlns:p14="http://schemas.microsoft.com/office/powerpoint/2010/main" val="1437916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Etinilestradiol</a:t>
            </a:r>
            <a:r>
              <a:rPr lang="tr-TR" dirty="0"/>
              <a:t> İçeren </a:t>
            </a:r>
            <a:r>
              <a:rPr lang="tr-TR" dirty="0" err="1"/>
              <a:t>Preperatlar</a:t>
            </a:r>
            <a:endParaRPr lang="tr-TR" dirty="0"/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728026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723377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Estradiol</a:t>
            </a:r>
            <a:r>
              <a:rPr lang="tr-TR" dirty="0"/>
              <a:t> </a:t>
            </a:r>
            <a:r>
              <a:rPr lang="tr-TR" dirty="0" err="1"/>
              <a:t>Valerat</a:t>
            </a:r>
            <a:r>
              <a:rPr lang="tr-TR" dirty="0"/>
              <a:t>/</a:t>
            </a:r>
            <a:r>
              <a:rPr lang="tr-TR" dirty="0" err="1"/>
              <a:t>Dienogest</a:t>
            </a:r>
            <a:r>
              <a:rPr lang="tr-TR" dirty="0"/>
              <a:t> (</a:t>
            </a:r>
            <a:r>
              <a:rPr lang="tr-TR" dirty="0" err="1"/>
              <a:t>Qlairista</a:t>
            </a:r>
            <a:r>
              <a:rPr lang="tr-TR" dirty="0"/>
              <a:t>®)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ea typeface="AdvOT77db9845" pitchFamily="18"/>
                <a:cs typeface="AdvOT77db9845" pitchFamily="18"/>
              </a:rPr>
              <a:t>FDA tarafından onaylanmış HMB tedavisinde kullanılan tek kombine oral </a:t>
            </a:r>
            <a:r>
              <a:rPr lang="tr-TR" sz="3200" dirty="0" err="1">
                <a:ea typeface="AdvOT77db9845" pitchFamily="18"/>
                <a:cs typeface="AdvOT77db9845" pitchFamily="18"/>
              </a:rPr>
              <a:t>kontraseptiftir</a:t>
            </a:r>
            <a:r>
              <a:rPr lang="tr-TR" sz="3200" dirty="0">
                <a:ea typeface="AdvOT77db9845" pitchFamily="18"/>
                <a:cs typeface="AdvOT77db9845" pitchFamily="18"/>
              </a:rPr>
              <a:t> (Mart 2012)</a:t>
            </a:r>
          </a:p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>
                <a:ea typeface="AdvOT77db9845" pitchFamily="18"/>
                <a:cs typeface="AdvOT77db9845" pitchFamily="18"/>
              </a:rPr>
              <a:t>HMB olan kadınlarda </a:t>
            </a:r>
            <a:r>
              <a:rPr lang="tr-TR" sz="2800" dirty="0" err="1">
                <a:ea typeface="AdvOT77db9845" pitchFamily="18"/>
                <a:cs typeface="AdvOT77db9845" pitchFamily="18"/>
              </a:rPr>
              <a:t>estradiola</a:t>
            </a:r>
            <a:r>
              <a:rPr lang="tr-TR" sz="2800" dirty="0">
                <a:ea typeface="AdvOT77db9845" pitchFamily="18"/>
                <a:cs typeface="AdvOT77db9845" pitchFamily="18"/>
              </a:rPr>
              <a:t> </a:t>
            </a:r>
            <a:r>
              <a:rPr lang="tr-TR" sz="2800" dirty="0" err="1">
                <a:ea typeface="AdvOT77db9845" pitchFamily="18"/>
                <a:cs typeface="AdvOT77db9845" pitchFamily="18"/>
              </a:rPr>
              <a:t>valerat</a:t>
            </a:r>
            <a:r>
              <a:rPr lang="tr-TR" sz="2800" dirty="0">
                <a:ea typeface="AdvOT77db9845" pitchFamily="18"/>
                <a:cs typeface="AdvOT77db9845" pitchFamily="18"/>
              </a:rPr>
              <a:t>/</a:t>
            </a:r>
            <a:r>
              <a:rPr lang="tr-TR" sz="2800" dirty="0" err="1">
                <a:ea typeface="AdvOT77db9845" pitchFamily="18"/>
                <a:cs typeface="AdvOT77db9845" pitchFamily="18"/>
              </a:rPr>
              <a:t>dienogest</a:t>
            </a:r>
            <a:r>
              <a:rPr lang="tr-TR" sz="2800" dirty="0">
                <a:ea typeface="AdvOT77db9845" pitchFamily="18"/>
                <a:cs typeface="AdvOT77db9845" pitchFamily="18"/>
              </a:rPr>
              <a:t> (E2V/DNG) (</a:t>
            </a:r>
            <a:r>
              <a:rPr lang="tr-TR" sz="2800" dirty="0" err="1">
                <a:ea typeface="AdvOT77db9845" pitchFamily="18"/>
                <a:cs typeface="AdvOT77db9845" pitchFamily="18"/>
              </a:rPr>
              <a:t>Qlairista</a:t>
            </a:r>
            <a:r>
              <a:rPr lang="tr-TR" sz="2800" dirty="0">
                <a:ea typeface="AdvOT77db9845" pitchFamily="18"/>
                <a:cs typeface="AdvOT77db9845" pitchFamily="18"/>
              </a:rPr>
              <a:t>®)  kullanan kadınlarda yapılan iki </a:t>
            </a:r>
            <a:r>
              <a:rPr lang="tr-TR" sz="2800" dirty="0" err="1">
                <a:ea typeface="AdvOT77db9845" pitchFamily="18"/>
                <a:cs typeface="AdvOT77db9845" pitchFamily="18"/>
              </a:rPr>
              <a:t>RCT’da</a:t>
            </a:r>
            <a:r>
              <a:rPr lang="tr-TR" sz="2800" dirty="0">
                <a:ea typeface="AdvOT77db9845" pitchFamily="18"/>
                <a:cs typeface="AdvOT77db9845" pitchFamily="18"/>
              </a:rPr>
              <a:t> </a:t>
            </a:r>
            <a:r>
              <a:rPr lang="tr-TR" sz="2800" dirty="0" err="1">
                <a:ea typeface="AdvOT77db9845" pitchFamily="18"/>
                <a:cs typeface="AdvOT77db9845" pitchFamily="18"/>
              </a:rPr>
              <a:t>median</a:t>
            </a:r>
            <a:r>
              <a:rPr lang="tr-TR" sz="2800" dirty="0">
                <a:ea typeface="AdvOT77db9845" pitchFamily="18"/>
                <a:cs typeface="AdvOT77db9845" pitchFamily="18"/>
              </a:rPr>
              <a:t> MBL tedavi sonunda %88 görülürken </a:t>
            </a:r>
            <a:r>
              <a:rPr lang="tr-TR" sz="2800" dirty="0" err="1">
                <a:ea typeface="AdvOT77db9845" pitchFamily="18"/>
                <a:cs typeface="AdvOT77db9845" pitchFamily="18"/>
              </a:rPr>
              <a:t>plasebo</a:t>
            </a:r>
            <a:r>
              <a:rPr lang="tr-TR" sz="2800" dirty="0">
                <a:ea typeface="AdvOT77db9845" pitchFamily="18"/>
                <a:cs typeface="AdvOT77db9845" pitchFamily="18"/>
              </a:rPr>
              <a:t> grubunda %24 bulunmuştur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US" dirty="0"/>
              <a:t>Fraser IS, </a:t>
            </a:r>
            <a:r>
              <a:rPr lang="en-US" dirty="0" err="1"/>
              <a:t>Eur</a:t>
            </a:r>
            <a:r>
              <a:rPr lang="en-US" dirty="0"/>
              <a:t> J </a:t>
            </a:r>
            <a:r>
              <a:rPr lang="en-US" dirty="0" err="1"/>
              <a:t>Contracept</a:t>
            </a:r>
            <a:r>
              <a:rPr lang="en-US" dirty="0"/>
              <a:t> </a:t>
            </a:r>
            <a:r>
              <a:rPr lang="en-US" dirty="0" err="1"/>
              <a:t>Reprod</a:t>
            </a:r>
            <a:r>
              <a:rPr lang="en-US" dirty="0"/>
              <a:t> Health Care 2011</a:t>
            </a:r>
            <a:r>
              <a:rPr lang="tr-TR" dirty="0"/>
              <a:t>; </a:t>
            </a:r>
            <a:r>
              <a:rPr lang="tr-TR" dirty="0" err="1"/>
              <a:t>Jensen</a:t>
            </a:r>
            <a:r>
              <a:rPr lang="tr-TR" dirty="0"/>
              <a:t> JT,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2011; </a:t>
            </a:r>
            <a:r>
              <a:rPr lang="tr-TR" kern="0" dirty="0" err="1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Westhoff</a:t>
            </a:r>
            <a:r>
              <a:rPr lang="tr-TR" kern="0" dirty="0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 C, </a:t>
            </a:r>
            <a:r>
              <a:rPr lang="tr-TR" kern="0" dirty="0" err="1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Obstet</a:t>
            </a:r>
            <a:r>
              <a:rPr lang="tr-TR" kern="0" dirty="0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 </a:t>
            </a:r>
            <a:r>
              <a:rPr lang="tr-TR" kern="0" dirty="0" err="1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Gynecol</a:t>
            </a:r>
            <a:r>
              <a:rPr lang="tr-TR" kern="0" dirty="0">
                <a:solidFill>
                  <a:srgbClr val="F2F2F2"/>
                </a:solidFill>
                <a:ea typeface="AdvOT863180fb" pitchFamily="1"/>
                <a:cs typeface="AdvOT863180fb" pitchFamily="18"/>
              </a:rPr>
              <a:t> 2012</a:t>
            </a:r>
            <a:endParaRPr lang="tr-TR" dirty="0">
              <a:solidFill>
                <a:srgbClr val="FFFFFF"/>
              </a:solidFill>
              <a:ea typeface="AdvOT77db9845" pitchFamily="18"/>
              <a:cs typeface="AdvOT77db9845" pitchFamily="1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4411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16378" y="1782968"/>
            <a:ext cx="8902931" cy="44862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Qlairista</a:t>
            </a:r>
            <a:r>
              <a:rPr lang="tr-TR" dirty="0"/>
              <a:t>®</a:t>
            </a:r>
          </a:p>
        </p:txBody>
      </p:sp>
      <p:sp>
        <p:nvSpPr>
          <p:cNvPr id="155650" name="Content Placeholder 10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3038" indent="-173038">
              <a:buClr>
                <a:srgbClr val="703D29"/>
              </a:buClr>
            </a:pPr>
            <a:r>
              <a:rPr lang="en-US" dirty="0">
                <a:solidFill>
                  <a:schemeClr val="accent5"/>
                </a:solidFill>
                <a:ea typeface="ＭＳ Ｐゴシック" pitchFamily="34" charset="-128"/>
              </a:rPr>
              <a:t>26 </a:t>
            </a:r>
            <a:r>
              <a:rPr lang="en-US" dirty="0" err="1">
                <a:solidFill>
                  <a:schemeClr val="accent5"/>
                </a:solidFill>
                <a:ea typeface="ＭＳ Ｐゴシック" pitchFamily="34" charset="-128"/>
              </a:rPr>
              <a:t>aktif</a:t>
            </a:r>
            <a:r>
              <a:rPr lang="en-US" dirty="0">
                <a:solidFill>
                  <a:schemeClr val="accent5"/>
                </a:solidFill>
                <a:ea typeface="ＭＳ Ｐゴシック" pitchFamily="34" charset="-128"/>
              </a:rPr>
              <a:t> tablet - </a:t>
            </a:r>
            <a:r>
              <a:rPr lang="en-US" dirty="0" err="1">
                <a:solidFill>
                  <a:schemeClr val="accent5"/>
                </a:solidFill>
                <a:ea typeface="ＭＳ Ｐゴシック" pitchFamily="34" charset="-128"/>
              </a:rPr>
              <a:t>östrojen</a:t>
            </a:r>
            <a:r>
              <a:rPr lang="en-US" dirty="0">
                <a:solidFill>
                  <a:schemeClr val="accent5"/>
                </a:solidFill>
                <a:ea typeface="ＭＳ Ｐゴシック" pitchFamily="34" charset="-128"/>
              </a:rPr>
              <a:t> </a:t>
            </a:r>
            <a:r>
              <a:rPr lang="en-US" dirty="0" err="1">
                <a:solidFill>
                  <a:schemeClr val="accent5"/>
                </a:solidFill>
                <a:ea typeface="ＭＳ Ｐゴシック" pitchFamily="34" charset="-128"/>
              </a:rPr>
              <a:t>azaltıcı</a:t>
            </a:r>
            <a:r>
              <a:rPr lang="en-US" dirty="0">
                <a:solidFill>
                  <a:schemeClr val="accent5"/>
                </a:solidFill>
                <a:ea typeface="ＭＳ Ｐゴシック" pitchFamily="34" charset="-128"/>
              </a:rPr>
              <a:t>, </a:t>
            </a:r>
            <a:r>
              <a:rPr lang="en-US" dirty="0" err="1">
                <a:solidFill>
                  <a:schemeClr val="accent5"/>
                </a:solidFill>
                <a:ea typeface="ＭＳ Ｐゴシック" pitchFamily="34" charset="-128"/>
              </a:rPr>
              <a:t>progestojen</a:t>
            </a:r>
            <a:r>
              <a:rPr lang="en-US" dirty="0">
                <a:solidFill>
                  <a:schemeClr val="accent5"/>
                </a:solidFill>
                <a:ea typeface="ＭＳ Ｐゴシック" pitchFamily="34" charset="-128"/>
              </a:rPr>
              <a:t> </a:t>
            </a:r>
            <a:r>
              <a:rPr lang="en-US" dirty="0" err="1">
                <a:solidFill>
                  <a:schemeClr val="accent5"/>
                </a:solidFill>
                <a:ea typeface="ＭＳ Ｐゴシック" pitchFamily="34" charset="-128"/>
              </a:rPr>
              <a:t>arttırıcı</a:t>
            </a:r>
            <a:endParaRPr lang="en-US" dirty="0">
              <a:solidFill>
                <a:schemeClr val="accent5"/>
              </a:solidFill>
              <a:ea typeface="ＭＳ Ｐゴシック" pitchFamily="34" charset="-128"/>
            </a:endParaRPr>
          </a:p>
        </p:txBody>
      </p:sp>
      <p:sp>
        <p:nvSpPr>
          <p:cNvPr id="155652" name="AutoShape 8"/>
          <p:cNvSpPr>
            <a:spLocks noChangeArrowheads="1"/>
          </p:cNvSpPr>
          <p:nvPr/>
        </p:nvSpPr>
        <p:spPr bwMode="auto">
          <a:xfrm>
            <a:off x="909638" y="2651329"/>
            <a:ext cx="1498600" cy="56515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55653" name="AutoShape 9"/>
          <p:cNvSpPr>
            <a:spLocks noChangeArrowheads="1"/>
          </p:cNvSpPr>
          <p:nvPr/>
        </p:nvSpPr>
        <p:spPr bwMode="auto">
          <a:xfrm>
            <a:off x="2409825" y="2365579"/>
            <a:ext cx="5080000" cy="850900"/>
          </a:xfrm>
          <a:prstGeom prst="roundRect">
            <a:avLst>
              <a:gd name="adj" fmla="val 9514"/>
            </a:avLst>
          </a:prstGeom>
          <a:solidFill>
            <a:schemeClr val="tx2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55654" name="AutoShape 10"/>
          <p:cNvSpPr>
            <a:spLocks noChangeArrowheads="1"/>
          </p:cNvSpPr>
          <p:nvPr/>
        </p:nvSpPr>
        <p:spPr bwMode="auto">
          <a:xfrm>
            <a:off x="7493000" y="3776867"/>
            <a:ext cx="592138" cy="284162"/>
          </a:xfrm>
          <a:prstGeom prst="roundRect">
            <a:avLst>
              <a:gd name="adj" fmla="val 31843"/>
            </a:avLst>
          </a:prstGeom>
          <a:solidFill>
            <a:srgbClr val="FDB415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 sz="1800">
              <a:solidFill>
                <a:srgbClr val="61210F"/>
              </a:solidFill>
            </a:endParaRPr>
          </a:p>
        </p:txBody>
      </p:sp>
      <p:sp>
        <p:nvSpPr>
          <p:cNvPr id="155655" name="AutoShape 11"/>
          <p:cNvSpPr>
            <a:spLocks noChangeArrowheads="1"/>
          </p:cNvSpPr>
          <p:nvPr/>
        </p:nvSpPr>
        <p:spPr bwMode="auto">
          <a:xfrm>
            <a:off x="317500" y="3216479"/>
            <a:ext cx="600075" cy="844550"/>
          </a:xfrm>
          <a:prstGeom prst="roundRect">
            <a:avLst>
              <a:gd name="adj" fmla="val 21051"/>
            </a:avLst>
          </a:prstGeom>
          <a:solidFill>
            <a:srgbClr val="FDB415"/>
          </a:solidFill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43768" tIns="21884" rIns="43768" bIns="21884" anchor="ctr"/>
          <a:lstStyle/>
          <a:p>
            <a:pPr algn="ctr" eaLnBrk="0" hangingPunct="0"/>
            <a:endParaRPr lang="en-US" sz="1800">
              <a:solidFill>
                <a:srgbClr val="61210F"/>
              </a:solidFill>
            </a:endParaRPr>
          </a:p>
        </p:txBody>
      </p:sp>
      <p:sp>
        <p:nvSpPr>
          <p:cNvPr id="155656" name="AutoShape 12"/>
          <p:cNvSpPr>
            <a:spLocks noChangeArrowheads="1"/>
          </p:cNvSpPr>
          <p:nvPr/>
        </p:nvSpPr>
        <p:spPr bwMode="auto">
          <a:xfrm>
            <a:off x="915988" y="3495879"/>
            <a:ext cx="6580187" cy="565150"/>
          </a:xfrm>
          <a:prstGeom prst="roundRect">
            <a:avLst>
              <a:gd name="adj" fmla="val 17417"/>
            </a:avLst>
          </a:prstGeom>
          <a:solidFill>
            <a:srgbClr val="FDB415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 sz="1800">
              <a:solidFill>
                <a:srgbClr val="61210F"/>
              </a:solidFill>
            </a:endParaRPr>
          </a:p>
        </p:txBody>
      </p:sp>
      <p:sp>
        <p:nvSpPr>
          <p:cNvPr id="155657" name="Line 16"/>
          <p:cNvSpPr>
            <a:spLocks noChangeShapeType="1"/>
          </p:cNvSpPr>
          <p:nvPr/>
        </p:nvSpPr>
        <p:spPr bwMode="auto">
          <a:xfrm>
            <a:off x="611188" y="2362404"/>
            <a:ext cx="0" cy="198755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58" name="Line 17"/>
          <p:cNvSpPr>
            <a:spLocks noChangeShapeType="1"/>
          </p:cNvSpPr>
          <p:nvPr/>
        </p:nvSpPr>
        <p:spPr bwMode="auto">
          <a:xfrm>
            <a:off x="912813" y="2362404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59" name="Line 18"/>
          <p:cNvSpPr>
            <a:spLocks noChangeShapeType="1"/>
          </p:cNvSpPr>
          <p:nvPr/>
        </p:nvSpPr>
        <p:spPr bwMode="auto">
          <a:xfrm>
            <a:off x="1212850" y="2346529"/>
            <a:ext cx="0" cy="200660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0" name="Line 19"/>
          <p:cNvSpPr>
            <a:spLocks noChangeShapeType="1"/>
          </p:cNvSpPr>
          <p:nvPr/>
        </p:nvSpPr>
        <p:spPr bwMode="auto">
          <a:xfrm>
            <a:off x="1512888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1" name="Line 20"/>
          <p:cNvSpPr>
            <a:spLocks noChangeShapeType="1"/>
          </p:cNvSpPr>
          <p:nvPr/>
        </p:nvSpPr>
        <p:spPr bwMode="auto">
          <a:xfrm>
            <a:off x="1809750" y="2346529"/>
            <a:ext cx="0" cy="201612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2" name="Line 21"/>
          <p:cNvSpPr>
            <a:spLocks noChangeShapeType="1"/>
          </p:cNvSpPr>
          <p:nvPr/>
        </p:nvSpPr>
        <p:spPr bwMode="auto">
          <a:xfrm>
            <a:off x="2111375" y="2360817"/>
            <a:ext cx="0" cy="199231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3" name="Line 22"/>
          <p:cNvSpPr>
            <a:spLocks noChangeShapeType="1"/>
          </p:cNvSpPr>
          <p:nvPr/>
        </p:nvSpPr>
        <p:spPr bwMode="auto">
          <a:xfrm>
            <a:off x="2408238" y="2359229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4" name="Line 23"/>
          <p:cNvSpPr>
            <a:spLocks noChangeShapeType="1"/>
          </p:cNvSpPr>
          <p:nvPr/>
        </p:nvSpPr>
        <p:spPr bwMode="auto">
          <a:xfrm>
            <a:off x="2708275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5" name="Line 24"/>
          <p:cNvSpPr>
            <a:spLocks noChangeShapeType="1"/>
          </p:cNvSpPr>
          <p:nvPr/>
        </p:nvSpPr>
        <p:spPr bwMode="auto">
          <a:xfrm>
            <a:off x="3005138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6" name="Line 25"/>
          <p:cNvSpPr>
            <a:spLocks noChangeShapeType="1"/>
          </p:cNvSpPr>
          <p:nvPr/>
        </p:nvSpPr>
        <p:spPr bwMode="auto">
          <a:xfrm>
            <a:off x="3306763" y="2360817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7" name="Line 26"/>
          <p:cNvSpPr>
            <a:spLocks noChangeShapeType="1"/>
          </p:cNvSpPr>
          <p:nvPr/>
        </p:nvSpPr>
        <p:spPr bwMode="auto">
          <a:xfrm>
            <a:off x="3603625" y="2360817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8" name="Line 27"/>
          <p:cNvSpPr>
            <a:spLocks noChangeShapeType="1"/>
          </p:cNvSpPr>
          <p:nvPr/>
        </p:nvSpPr>
        <p:spPr bwMode="auto">
          <a:xfrm>
            <a:off x="3903663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69" name="Line 28"/>
          <p:cNvSpPr>
            <a:spLocks noChangeShapeType="1"/>
          </p:cNvSpPr>
          <p:nvPr/>
        </p:nvSpPr>
        <p:spPr bwMode="auto">
          <a:xfrm>
            <a:off x="4200525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0" name="Line 29"/>
          <p:cNvSpPr>
            <a:spLocks noChangeShapeType="1"/>
          </p:cNvSpPr>
          <p:nvPr/>
        </p:nvSpPr>
        <p:spPr bwMode="auto">
          <a:xfrm>
            <a:off x="4502150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1" name="Line 30"/>
          <p:cNvSpPr>
            <a:spLocks noChangeShapeType="1"/>
          </p:cNvSpPr>
          <p:nvPr/>
        </p:nvSpPr>
        <p:spPr bwMode="auto">
          <a:xfrm>
            <a:off x="4799013" y="2362404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2" name="Line 31"/>
          <p:cNvSpPr>
            <a:spLocks noChangeShapeType="1"/>
          </p:cNvSpPr>
          <p:nvPr/>
        </p:nvSpPr>
        <p:spPr bwMode="auto">
          <a:xfrm>
            <a:off x="5099050" y="2362404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3" name="Line 32"/>
          <p:cNvSpPr>
            <a:spLocks noChangeShapeType="1"/>
          </p:cNvSpPr>
          <p:nvPr/>
        </p:nvSpPr>
        <p:spPr bwMode="auto">
          <a:xfrm>
            <a:off x="5395913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4" name="Line 33"/>
          <p:cNvSpPr>
            <a:spLocks noChangeShapeType="1"/>
          </p:cNvSpPr>
          <p:nvPr/>
        </p:nvSpPr>
        <p:spPr bwMode="auto">
          <a:xfrm>
            <a:off x="5697538" y="2360817"/>
            <a:ext cx="0" cy="1995487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5" name="Line 34"/>
          <p:cNvSpPr>
            <a:spLocks noChangeShapeType="1"/>
          </p:cNvSpPr>
          <p:nvPr/>
        </p:nvSpPr>
        <p:spPr bwMode="auto">
          <a:xfrm>
            <a:off x="5995988" y="2356054"/>
            <a:ext cx="0" cy="200660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6" name="Line 35"/>
          <p:cNvSpPr>
            <a:spLocks noChangeShapeType="1"/>
          </p:cNvSpPr>
          <p:nvPr/>
        </p:nvSpPr>
        <p:spPr bwMode="auto">
          <a:xfrm>
            <a:off x="6296025" y="2360817"/>
            <a:ext cx="0" cy="199231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7" name="Line 36"/>
          <p:cNvSpPr>
            <a:spLocks noChangeShapeType="1"/>
          </p:cNvSpPr>
          <p:nvPr/>
        </p:nvSpPr>
        <p:spPr bwMode="auto">
          <a:xfrm>
            <a:off x="6594475" y="2362404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8" name="Line 37"/>
          <p:cNvSpPr>
            <a:spLocks noChangeShapeType="1"/>
          </p:cNvSpPr>
          <p:nvPr/>
        </p:nvSpPr>
        <p:spPr bwMode="auto">
          <a:xfrm>
            <a:off x="6894513" y="2362404"/>
            <a:ext cx="0" cy="198755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79" name="Line 38"/>
          <p:cNvSpPr>
            <a:spLocks noChangeShapeType="1"/>
          </p:cNvSpPr>
          <p:nvPr/>
        </p:nvSpPr>
        <p:spPr bwMode="auto">
          <a:xfrm>
            <a:off x="7191375" y="2360817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80" name="Line 39"/>
          <p:cNvSpPr>
            <a:spLocks noChangeShapeType="1"/>
          </p:cNvSpPr>
          <p:nvPr/>
        </p:nvSpPr>
        <p:spPr bwMode="auto">
          <a:xfrm>
            <a:off x="7491413" y="2362404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81" name="Line 40"/>
          <p:cNvSpPr>
            <a:spLocks noChangeShapeType="1"/>
          </p:cNvSpPr>
          <p:nvPr/>
        </p:nvSpPr>
        <p:spPr bwMode="auto">
          <a:xfrm>
            <a:off x="7789863" y="2362404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82" name="Line 41"/>
          <p:cNvSpPr>
            <a:spLocks noChangeShapeType="1"/>
          </p:cNvSpPr>
          <p:nvPr/>
        </p:nvSpPr>
        <p:spPr bwMode="auto">
          <a:xfrm>
            <a:off x="8089900" y="2360817"/>
            <a:ext cx="0" cy="198596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83" name="Line 42"/>
          <p:cNvSpPr>
            <a:spLocks noChangeShapeType="1"/>
          </p:cNvSpPr>
          <p:nvPr/>
        </p:nvSpPr>
        <p:spPr bwMode="auto">
          <a:xfrm>
            <a:off x="8385175" y="2359229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84" name="Line 43"/>
          <p:cNvSpPr>
            <a:spLocks noChangeShapeType="1"/>
          </p:cNvSpPr>
          <p:nvPr/>
        </p:nvSpPr>
        <p:spPr bwMode="auto">
          <a:xfrm>
            <a:off x="8682038" y="2356054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85" name="Line 44"/>
          <p:cNvSpPr>
            <a:spLocks noChangeShapeType="1"/>
          </p:cNvSpPr>
          <p:nvPr/>
        </p:nvSpPr>
        <p:spPr bwMode="auto">
          <a:xfrm>
            <a:off x="322263" y="2363992"/>
            <a:ext cx="0" cy="198596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endParaRPr lang="tr-TR"/>
          </a:p>
        </p:txBody>
      </p:sp>
      <p:sp>
        <p:nvSpPr>
          <p:cNvPr id="155686" name="Text Box 45"/>
          <p:cNvSpPr txBox="1">
            <a:spLocks noChangeArrowheads="1"/>
          </p:cNvSpPr>
          <p:nvPr/>
        </p:nvSpPr>
        <p:spPr bwMode="auto">
          <a:xfrm>
            <a:off x="2862263" y="3600654"/>
            <a:ext cx="273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963"/>
              </a:spcBef>
            </a:pPr>
            <a:r>
              <a:rPr lang="en-US" sz="1600" dirty="0" err="1">
                <a:solidFill>
                  <a:srgbClr val="61210F"/>
                </a:solidFill>
              </a:rPr>
              <a:t>Östradiol</a:t>
            </a:r>
            <a:r>
              <a:rPr lang="en-US" sz="1600" dirty="0">
                <a:solidFill>
                  <a:srgbClr val="61210F"/>
                </a:solidFill>
              </a:rPr>
              <a:t> </a:t>
            </a:r>
            <a:r>
              <a:rPr lang="en-US" sz="1600" dirty="0" err="1">
                <a:solidFill>
                  <a:srgbClr val="61210F"/>
                </a:solidFill>
              </a:rPr>
              <a:t>valerat</a:t>
            </a:r>
            <a:r>
              <a:rPr lang="en-US" sz="1600" dirty="0">
                <a:solidFill>
                  <a:srgbClr val="61210F"/>
                </a:solidFill>
              </a:rPr>
              <a:t> 2 mg</a:t>
            </a:r>
          </a:p>
        </p:txBody>
      </p:sp>
      <p:sp>
        <p:nvSpPr>
          <p:cNvPr id="155687" name="Text Box 46"/>
          <p:cNvSpPr txBox="1">
            <a:spLocks noChangeArrowheads="1"/>
          </p:cNvSpPr>
          <p:nvPr/>
        </p:nvSpPr>
        <p:spPr bwMode="auto">
          <a:xfrm>
            <a:off x="344488" y="3470479"/>
            <a:ext cx="5191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>
              <a:spcBef>
                <a:spcPts val="963"/>
              </a:spcBef>
            </a:pPr>
            <a:r>
              <a:rPr lang="en-US" sz="1600" dirty="0">
                <a:solidFill>
                  <a:srgbClr val="61210F"/>
                </a:solidFill>
              </a:rPr>
              <a:t>3 mg</a:t>
            </a:r>
          </a:p>
        </p:txBody>
      </p:sp>
      <p:sp>
        <p:nvSpPr>
          <p:cNvPr id="155688" name="Text Box 47"/>
          <p:cNvSpPr txBox="1">
            <a:spLocks noChangeArrowheads="1"/>
          </p:cNvSpPr>
          <p:nvPr/>
        </p:nvSpPr>
        <p:spPr bwMode="auto">
          <a:xfrm>
            <a:off x="7545388" y="3786392"/>
            <a:ext cx="5191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ts val="963"/>
              </a:spcBef>
            </a:pPr>
            <a:r>
              <a:rPr lang="en-US" sz="1600" dirty="0">
                <a:solidFill>
                  <a:srgbClr val="61210F"/>
                </a:solidFill>
              </a:rPr>
              <a:t>1 mg</a:t>
            </a:r>
          </a:p>
        </p:txBody>
      </p:sp>
      <p:sp>
        <p:nvSpPr>
          <p:cNvPr id="155689" name="AutoShape 48"/>
          <p:cNvSpPr>
            <a:spLocks noChangeArrowheads="1"/>
          </p:cNvSpPr>
          <p:nvPr/>
        </p:nvSpPr>
        <p:spPr bwMode="auto">
          <a:xfrm>
            <a:off x="8093075" y="3776867"/>
            <a:ext cx="592138" cy="284162"/>
          </a:xfrm>
          <a:prstGeom prst="roundRect">
            <a:avLst>
              <a:gd name="adj" fmla="val 31843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sz="1200" dirty="0" err="1">
                <a:solidFill>
                  <a:srgbClr val="61210F"/>
                </a:solidFill>
              </a:rPr>
              <a:t>Plasebo</a:t>
            </a:r>
            <a:endParaRPr lang="en-US" sz="1200" dirty="0">
              <a:solidFill>
                <a:srgbClr val="61210F"/>
              </a:solidFill>
            </a:endParaRPr>
          </a:p>
        </p:txBody>
      </p:sp>
      <p:sp>
        <p:nvSpPr>
          <p:cNvPr id="155690" name="Text Box 49"/>
          <p:cNvSpPr txBox="1">
            <a:spLocks noChangeArrowheads="1"/>
          </p:cNvSpPr>
          <p:nvPr/>
        </p:nvSpPr>
        <p:spPr bwMode="auto">
          <a:xfrm>
            <a:off x="1079500" y="2749754"/>
            <a:ext cx="1150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>
              <a:spcBef>
                <a:spcPts val="963"/>
              </a:spcBef>
            </a:pPr>
            <a:r>
              <a:rPr lang="en-US" sz="1600" dirty="0">
                <a:solidFill>
                  <a:srgbClr val="FFFFFF"/>
                </a:solidFill>
              </a:rPr>
              <a:t>2 mg</a:t>
            </a:r>
          </a:p>
        </p:txBody>
      </p:sp>
      <p:sp>
        <p:nvSpPr>
          <p:cNvPr id="155691" name="Text Box 50"/>
          <p:cNvSpPr txBox="1">
            <a:spLocks noChangeArrowheads="1"/>
          </p:cNvSpPr>
          <p:nvPr/>
        </p:nvSpPr>
        <p:spPr bwMode="auto">
          <a:xfrm>
            <a:off x="4146550" y="2621167"/>
            <a:ext cx="1638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>
              <a:spcBef>
                <a:spcPts val="963"/>
              </a:spcBef>
            </a:pPr>
            <a:r>
              <a:rPr lang="en-US" sz="1600">
                <a:solidFill>
                  <a:srgbClr val="FFFFFF"/>
                </a:solidFill>
              </a:rPr>
              <a:t>Dienogest 3 mg</a:t>
            </a:r>
          </a:p>
        </p:txBody>
      </p:sp>
      <p:sp>
        <p:nvSpPr>
          <p:cNvPr id="155692" name="Text Box 53"/>
          <p:cNvSpPr txBox="1">
            <a:spLocks noChangeArrowheads="1"/>
          </p:cNvSpPr>
          <p:nvPr/>
        </p:nvSpPr>
        <p:spPr bwMode="auto">
          <a:xfrm>
            <a:off x="2349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</a:t>
            </a:r>
          </a:p>
        </p:txBody>
      </p:sp>
      <p:sp>
        <p:nvSpPr>
          <p:cNvPr id="155693" name="AutoShape 23"/>
          <p:cNvSpPr>
            <a:spLocks noChangeArrowheads="1"/>
          </p:cNvSpPr>
          <p:nvPr/>
        </p:nvSpPr>
        <p:spPr bwMode="auto">
          <a:xfrm>
            <a:off x="406400" y="5240542"/>
            <a:ext cx="1158875" cy="736600"/>
          </a:xfrm>
          <a:prstGeom prst="wedgeRoundRectCallout">
            <a:avLst>
              <a:gd name="adj1" fmla="val -33382"/>
              <a:gd name="adj2" fmla="val -97634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2 gün yalnızca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</a:t>
            </a:r>
          </a:p>
        </p:txBody>
      </p:sp>
      <p:sp>
        <p:nvSpPr>
          <p:cNvPr id="155694" name="AutoShape 23"/>
          <p:cNvSpPr>
            <a:spLocks noChangeArrowheads="1"/>
          </p:cNvSpPr>
          <p:nvPr/>
        </p:nvSpPr>
        <p:spPr bwMode="auto">
          <a:xfrm>
            <a:off x="1663700" y="5231017"/>
            <a:ext cx="1960563" cy="757237"/>
          </a:xfrm>
          <a:prstGeom prst="wedgeRoundRectCallout">
            <a:avLst>
              <a:gd name="adj1" fmla="val -48174"/>
              <a:gd name="adj2" fmla="val -91983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5 gün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2 mg ve DNG 2 mg </a:t>
            </a:r>
          </a:p>
        </p:txBody>
      </p:sp>
      <p:sp>
        <p:nvSpPr>
          <p:cNvPr id="155695" name="AutoShape 23"/>
          <p:cNvSpPr>
            <a:spLocks noChangeArrowheads="1"/>
          </p:cNvSpPr>
          <p:nvPr/>
        </p:nvSpPr>
        <p:spPr bwMode="auto">
          <a:xfrm>
            <a:off x="7196138" y="5246892"/>
            <a:ext cx="1739900" cy="757237"/>
          </a:xfrm>
          <a:prstGeom prst="wedgeRoundRectCallout">
            <a:avLst>
              <a:gd name="adj1" fmla="val 16936"/>
              <a:gd name="adj2" fmla="val -95987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2 gün plasebo hormonsuz</a:t>
            </a:r>
          </a:p>
        </p:txBody>
      </p:sp>
      <p:sp>
        <p:nvSpPr>
          <p:cNvPr id="155696" name="AutoShape 23"/>
          <p:cNvSpPr>
            <a:spLocks noChangeArrowheads="1"/>
          </p:cNvSpPr>
          <p:nvPr/>
        </p:nvSpPr>
        <p:spPr bwMode="auto">
          <a:xfrm>
            <a:off x="5957888" y="5240542"/>
            <a:ext cx="1157287" cy="736600"/>
          </a:xfrm>
          <a:prstGeom prst="wedgeRoundRectCallout">
            <a:avLst>
              <a:gd name="adj1" fmla="val 102131"/>
              <a:gd name="adj2" fmla="val -102392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2 gün yalnızca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</a:t>
            </a:r>
          </a:p>
        </p:txBody>
      </p:sp>
      <p:sp>
        <p:nvSpPr>
          <p:cNvPr id="155697" name="Text Box 53"/>
          <p:cNvSpPr txBox="1">
            <a:spLocks noChangeArrowheads="1"/>
          </p:cNvSpPr>
          <p:nvPr/>
        </p:nvSpPr>
        <p:spPr bwMode="auto">
          <a:xfrm>
            <a:off x="5397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</a:t>
            </a:r>
          </a:p>
        </p:txBody>
      </p:sp>
      <p:sp>
        <p:nvSpPr>
          <p:cNvPr id="155698" name="Text Box 53"/>
          <p:cNvSpPr txBox="1">
            <a:spLocks noChangeArrowheads="1"/>
          </p:cNvSpPr>
          <p:nvPr/>
        </p:nvSpPr>
        <p:spPr bwMode="auto">
          <a:xfrm>
            <a:off x="14287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5</a:t>
            </a:r>
          </a:p>
        </p:txBody>
      </p:sp>
      <p:sp>
        <p:nvSpPr>
          <p:cNvPr id="155699" name="Text Box 53"/>
          <p:cNvSpPr txBox="1">
            <a:spLocks noChangeArrowheads="1"/>
          </p:cNvSpPr>
          <p:nvPr/>
        </p:nvSpPr>
        <p:spPr bwMode="auto">
          <a:xfrm>
            <a:off x="17335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6</a:t>
            </a:r>
          </a:p>
        </p:txBody>
      </p:sp>
      <p:sp>
        <p:nvSpPr>
          <p:cNvPr id="155700" name="Text Box 53"/>
          <p:cNvSpPr txBox="1">
            <a:spLocks noChangeArrowheads="1"/>
          </p:cNvSpPr>
          <p:nvPr/>
        </p:nvSpPr>
        <p:spPr bwMode="auto">
          <a:xfrm>
            <a:off x="8191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3</a:t>
            </a:r>
          </a:p>
        </p:txBody>
      </p:sp>
      <p:sp>
        <p:nvSpPr>
          <p:cNvPr id="155701" name="Text Box 53"/>
          <p:cNvSpPr txBox="1">
            <a:spLocks noChangeArrowheads="1"/>
          </p:cNvSpPr>
          <p:nvPr/>
        </p:nvSpPr>
        <p:spPr bwMode="auto">
          <a:xfrm>
            <a:off x="20256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7</a:t>
            </a:r>
          </a:p>
        </p:txBody>
      </p:sp>
      <p:sp>
        <p:nvSpPr>
          <p:cNvPr id="155702" name="Text Box 53"/>
          <p:cNvSpPr txBox="1">
            <a:spLocks noChangeArrowheads="1"/>
          </p:cNvSpPr>
          <p:nvPr/>
        </p:nvSpPr>
        <p:spPr bwMode="auto">
          <a:xfrm>
            <a:off x="23304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8</a:t>
            </a:r>
          </a:p>
        </p:txBody>
      </p:sp>
      <p:sp>
        <p:nvSpPr>
          <p:cNvPr id="155703" name="Text Box 53"/>
          <p:cNvSpPr txBox="1">
            <a:spLocks noChangeArrowheads="1"/>
          </p:cNvSpPr>
          <p:nvPr/>
        </p:nvSpPr>
        <p:spPr bwMode="auto">
          <a:xfrm>
            <a:off x="11112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4</a:t>
            </a:r>
          </a:p>
        </p:txBody>
      </p:sp>
      <p:sp>
        <p:nvSpPr>
          <p:cNvPr id="155704" name="Text Box 53"/>
          <p:cNvSpPr txBox="1">
            <a:spLocks noChangeArrowheads="1"/>
          </p:cNvSpPr>
          <p:nvPr/>
        </p:nvSpPr>
        <p:spPr bwMode="auto">
          <a:xfrm>
            <a:off x="26225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9</a:t>
            </a:r>
          </a:p>
        </p:txBody>
      </p:sp>
      <p:sp>
        <p:nvSpPr>
          <p:cNvPr id="155705" name="Text Box 53"/>
          <p:cNvSpPr txBox="1">
            <a:spLocks noChangeArrowheads="1"/>
          </p:cNvSpPr>
          <p:nvPr/>
        </p:nvSpPr>
        <p:spPr bwMode="auto">
          <a:xfrm>
            <a:off x="29019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10</a:t>
            </a:r>
          </a:p>
        </p:txBody>
      </p:sp>
      <p:sp>
        <p:nvSpPr>
          <p:cNvPr id="155706" name="Text Box 53"/>
          <p:cNvSpPr txBox="1">
            <a:spLocks noChangeArrowheads="1"/>
          </p:cNvSpPr>
          <p:nvPr/>
        </p:nvSpPr>
        <p:spPr bwMode="auto">
          <a:xfrm>
            <a:off x="32194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11</a:t>
            </a:r>
          </a:p>
        </p:txBody>
      </p:sp>
      <p:sp>
        <p:nvSpPr>
          <p:cNvPr id="155707" name="Text Box 53"/>
          <p:cNvSpPr txBox="1">
            <a:spLocks noChangeArrowheads="1"/>
          </p:cNvSpPr>
          <p:nvPr/>
        </p:nvSpPr>
        <p:spPr bwMode="auto">
          <a:xfrm>
            <a:off x="35242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12</a:t>
            </a:r>
          </a:p>
        </p:txBody>
      </p:sp>
      <p:sp>
        <p:nvSpPr>
          <p:cNvPr id="155708" name="Text Box 53"/>
          <p:cNvSpPr txBox="1">
            <a:spLocks noChangeArrowheads="1"/>
          </p:cNvSpPr>
          <p:nvPr/>
        </p:nvSpPr>
        <p:spPr bwMode="auto">
          <a:xfrm>
            <a:off x="44132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15</a:t>
            </a:r>
          </a:p>
        </p:txBody>
      </p:sp>
      <p:sp>
        <p:nvSpPr>
          <p:cNvPr id="155709" name="Text Box 53"/>
          <p:cNvSpPr txBox="1">
            <a:spLocks noChangeArrowheads="1"/>
          </p:cNvSpPr>
          <p:nvPr/>
        </p:nvSpPr>
        <p:spPr bwMode="auto">
          <a:xfrm>
            <a:off x="47180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16</a:t>
            </a:r>
          </a:p>
        </p:txBody>
      </p:sp>
      <p:sp>
        <p:nvSpPr>
          <p:cNvPr id="155710" name="Text Box 53"/>
          <p:cNvSpPr txBox="1">
            <a:spLocks noChangeArrowheads="1"/>
          </p:cNvSpPr>
          <p:nvPr/>
        </p:nvSpPr>
        <p:spPr bwMode="auto">
          <a:xfrm>
            <a:off x="38036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13</a:t>
            </a:r>
          </a:p>
        </p:txBody>
      </p:sp>
      <p:sp>
        <p:nvSpPr>
          <p:cNvPr id="155711" name="Text Box 53"/>
          <p:cNvSpPr txBox="1">
            <a:spLocks noChangeArrowheads="1"/>
          </p:cNvSpPr>
          <p:nvPr/>
        </p:nvSpPr>
        <p:spPr bwMode="auto">
          <a:xfrm>
            <a:off x="50101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17</a:t>
            </a:r>
          </a:p>
        </p:txBody>
      </p:sp>
      <p:sp>
        <p:nvSpPr>
          <p:cNvPr id="155712" name="Text Box 53"/>
          <p:cNvSpPr txBox="1">
            <a:spLocks noChangeArrowheads="1"/>
          </p:cNvSpPr>
          <p:nvPr/>
        </p:nvSpPr>
        <p:spPr bwMode="auto">
          <a:xfrm>
            <a:off x="53149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18</a:t>
            </a:r>
          </a:p>
        </p:txBody>
      </p:sp>
      <p:sp>
        <p:nvSpPr>
          <p:cNvPr id="155713" name="Text Box 53"/>
          <p:cNvSpPr txBox="1">
            <a:spLocks noChangeArrowheads="1"/>
          </p:cNvSpPr>
          <p:nvPr/>
        </p:nvSpPr>
        <p:spPr bwMode="auto">
          <a:xfrm>
            <a:off x="40957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14</a:t>
            </a:r>
          </a:p>
        </p:txBody>
      </p:sp>
      <p:sp>
        <p:nvSpPr>
          <p:cNvPr id="155714" name="Text Box 53"/>
          <p:cNvSpPr txBox="1">
            <a:spLocks noChangeArrowheads="1"/>
          </p:cNvSpPr>
          <p:nvPr/>
        </p:nvSpPr>
        <p:spPr bwMode="auto">
          <a:xfrm>
            <a:off x="56070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19</a:t>
            </a:r>
          </a:p>
        </p:txBody>
      </p:sp>
      <p:sp>
        <p:nvSpPr>
          <p:cNvPr id="155715" name="Text Box 53"/>
          <p:cNvSpPr txBox="1">
            <a:spLocks noChangeArrowheads="1"/>
          </p:cNvSpPr>
          <p:nvPr/>
        </p:nvSpPr>
        <p:spPr bwMode="auto">
          <a:xfrm>
            <a:off x="59245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20</a:t>
            </a:r>
          </a:p>
        </p:txBody>
      </p:sp>
      <p:sp>
        <p:nvSpPr>
          <p:cNvPr id="155716" name="Text Box 53"/>
          <p:cNvSpPr txBox="1">
            <a:spLocks noChangeArrowheads="1"/>
          </p:cNvSpPr>
          <p:nvPr/>
        </p:nvSpPr>
        <p:spPr bwMode="auto">
          <a:xfrm>
            <a:off x="62293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21</a:t>
            </a:r>
          </a:p>
        </p:txBody>
      </p:sp>
      <p:sp>
        <p:nvSpPr>
          <p:cNvPr id="155717" name="Text Box 53"/>
          <p:cNvSpPr txBox="1">
            <a:spLocks noChangeArrowheads="1"/>
          </p:cNvSpPr>
          <p:nvPr/>
        </p:nvSpPr>
        <p:spPr bwMode="auto">
          <a:xfrm>
            <a:off x="65214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22</a:t>
            </a:r>
          </a:p>
        </p:txBody>
      </p:sp>
      <p:sp>
        <p:nvSpPr>
          <p:cNvPr id="155718" name="Text Box 53"/>
          <p:cNvSpPr txBox="1">
            <a:spLocks noChangeArrowheads="1"/>
          </p:cNvSpPr>
          <p:nvPr/>
        </p:nvSpPr>
        <p:spPr bwMode="auto">
          <a:xfrm>
            <a:off x="74104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25</a:t>
            </a:r>
          </a:p>
        </p:txBody>
      </p:sp>
      <p:sp>
        <p:nvSpPr>
          <p:cNvPr id="155719" name="Text Box 53"/>
          <p:cNvSpPr txBox="1">
            <a:spLocks noChangeArrowheads="1"/>
          </p:cNvSpPr>
          <p:nvPr/>
        </p:nvSpPr>
        <p:spPr bwMode="auto">
          <a:xfrm>
            <a:off x="77025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26</a:t>
            </a:r>
          </a:p>
        </p:txBody>
      </p:sp>
      <p:sp>
        <p:nvSpPr>
          <p:cNvPr id="155720" name="Text Box 53"/>
          <p:cNvSpPr txBox="1">
            <a:spLocks noChangeArrowheads="1"/>
          </p:cNvSpPr>
          <p:nvPr/>
        </p:nvSpPr>
        <p:spPr bwMode="auto">
          <a:xfrm>
            <a:off x="68262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23</a:t>
            </a:r>
          </a:p>
        </p:txBody>
      </p:sp>
      <p:sp>
        <p:nvSpPr>
          <p:cNvPr id="155721" name="Text Box 53"/>
          <p:cNvSpPr txBox="1">
            <a:spLocks noChangeArrowheads="1"/>
          </p:cNvSpPr>
          <p:nvPr/>
        </p:nvSpPr>
        <p:spPr bwMode="auto">
          <a:xfrm>
            <a:off x="80200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27</a:t>
            </a:r>
          </a:p>
        </p:txBody>
      </p:sp>
      <p:sp>
        <p:nvSpPr>
          <p:cNvPr id="155722" name="Text Box 53"/>
          <p:cNvSpPr txBox="1">
            <a:spLocks noChangeArrowheads="1"/>
          </p:cNvSpPr>
          <p:nvPr/>
        </p:nvSpPr>
        <p:spPr bwMode="auto">
          <a:xfrm>
            <a:off x="82994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28</a:t>
            </a:r>
          </a:p>
        </p:txBody>
      </p:sp>
      <p:sp>
        <p:nvSpPr>
          <p:cNvPr id="155723" name="Text Box 53"/>
          <p:cNvSpPr txBox="1">
            <a:spLocks noChangeArrowheads="1"/>
          </p:cNvSpPr>
          <p:nvPr/>
        </p:nvSpPr>
        <p:spPr bwMode="auto">
          <a:xfrm>
            <a:off x="7105650" y="4105479"/>
            <a:ext cx="393700" cy="2905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lIns="43768" tIns="21884" rIns="43768" bIns="2188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</a:rPr>
              <a:t> 24</a:t>
            </a:r>
          </a:p>
        </p:txBody>
      </p:sp>
      <p:sp>
        <p:nvSpPr>
          <p:cNvPr id="155724" name="AutoShape 23"/>
          <p:cNvSpPr>
            <a:spLocks noChangeArrowheads="1"/>
          </p:cNvSpPr>
          <p:nvPr/>
        </p:nvSpPr>
        <p:spPr bwMode="auto">
          <a:xfrm>
            <a:off x="3698875" y="5245304"/>
            <a:ext cx="2165350" cy="728663"/>
          </a:xfrm>
          <a:prstGeom prst="wedgeRoundRectCallout">
            <a:avLst>
              <a:gd name="adj1" fmla="val 7094"/>
              <a:gd name="adj2" fmla="val -93981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17 gün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2 mg/ DNG 3 mg </a:t>
            </a:r>
          </a:p>
        </p:txBody>
      </p:sp>
      <p:sp>
        <p:nvSpPr>
          <p:cNvPr id="100" name="Left Brace 99"/>
          <p:cNvSpPr/>
          <p:nvPr/>
        </p:nvSpPr>
        <p:spPr>
          <a:xfrm rot="16200000">
            <a:off x="529431" y="4515849"/>
            <a:ext cx="149225" cy="563562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1" name="Left Brace 100"/>
          <p:cNvSpPr/>
          <p:nvPr/>
        </p:nvSpPr>
        <p:spPr>
          <a:xfrm rot="16200000">
            <a:off x="1581150" y="4076904"/>
            <a:ext cx="179388" cy="1449388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2" name="Left Brace 101"/>
          <p:cNvSpPr/>
          <p:nvPr/>
        </p:nvSpPr>
        <p:spPr>
          <a:xfrm rot="16200000">
            <a:off x="4847432" y="2320335"/>
            <a:ext cx="179388" cy="4962525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5" name="Left Brace 104"/>
          <p:cNvSpPr/>
          <p:nvPr/>
        </p:nvSpPr>
        <p:spPr>
          <a:xfrm rot="16200000">
            <a:off x="7676356" y="4515849"/>
            <a:ext cx="149225" cy="563562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800" b="1" dirty="0"/>
          </a:p>
        </p:txBody>
      </p:sp>
      <p:sp>
        <p:nvSpPr>
          <p:cNvPr id="106" name="Left Brace 105"/>
          <p:cNvSpPr/>
          <p:nvPr/>
        </p:nvSpPr>
        <p:spPr>
          <a:xfrm rot="16200000">
            <a:off x="8290719" y="4515848"/>
            <a:ext cx="149225" cy="563563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800" b="1" dirty="0"/>
          </a:p>
        </p:txBody>
      </p:sp>
      <p:sp>
        <p:nvSpPr>
          <p:cNvPr id="107" name="Oval 106"/>
          <p:cNvSpPr/>
          <p:nvPr/>
        </p:nvSpPr>
        <p:spPr>
          <a:xfrm>
            <a:off x="381003" y="4448197"/>
            <a:ext cx="161636" cy="161636"/>
          </a:xfrm>
          <a:prstGeom prst="ellipse">
            <a:avLst/>
          </a:prstGeom>
          <a:solidFill>
            <a:srgbClr val="E1AC6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16" name="Oval 115"/>
          <p:cNvSpPr/>
          <p:nvPr/>
        </p:nvSpPr>
        <p:spPr>
          <a:xfrm>
            <a:off x="979655" y="4448197"/>
            <a:ext cx="161636" cy="161636"/>
          </a:xfrm>
          <a:prstGeom prst="ellipse">
            <a:avLst/>
          </a:prstGeom>
          <a:solidFill>
            <a:srgbClr val="F1C4C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17" name="Oval 116"/>
          <p:cNvSpPr/>
          <p:nvPr/>
        </p:nvSpPr>
        <p:spPr>
          <a:xfrm>
            <a:off x="2476285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18" name="Oval 117"/>
          <p:cNvSpPr/>
          <p:nvPr/>
        </p:nvSpPr>
        <p:spPr>
          <a:xfrm>
            <a:off x="7564827" y="4448197"/>
            <a:ext cx="161636" cy="161636"/>
          </a:xfrm>
          <a:prstGeom prst="ellipse">
            <a:avLst/>
          </a:prstGeom>
          <a:solidFill>
            <a:srgbClr val="B44B3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19" name="Oval 118"/>
          <p:cNvSpPr/>
          <p:nvPr/>
        </p:nvSpPr>
        <p:spPr>
          <a:xfrm>
            <a:off x="8163479" y="4448197"/>
            <a:ext cx="161636" cy="161636"/>
          </a:xfrm>
          <a:prstGeom prst="ellipse">
            <a:avLst/>
          </a:prstGeom>
          <a:solidFill>
            <a:srgbClr val="F0F0F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0" name="Oval 119"/>
          <p:cNvSpPr/>
          <p:nvPr/>
        </p:nvSpPr>
        <p:spPr>
          <a:xfrm>
            <a:off x="680329" y="4448197"/>
            <a:ext cx="161636" cy="161636"/>
          </a:xfrm>
          <a:prstGeom prst="ellipse">
            <a:avLst/>
          </a:prstGeom>
          <a:solidFill>
            <a:srgbClr val="E1AC6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1" name="Oval 120"/>
          <p:cNvSpPr/>
          <p:nvPr/>
        </p:nvSpPr>
        <p:spPr>
          <a:xfrm>
            <a:off x="1278981" y="4448197"/>
            <a:ext cx="161636" cy="161636"/>
          </a:xfrm>
          <a:prstGeom prst="ellipse">
            <a:avLst/>
          </a:prstGeom>
          <a:solidFill>
            <a:srgbClr val="F1C4C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2" name="Oval 121"/>
          <p:cNvSpPr/>
          <p:nvPr/>
        </p:nvSpPr>
        <p:spPr>
          <a:xfrm>
            <a:off x="1578307" y="4448197"/>
            <a:ext cx="161636" cy="161636"/>
          </a:xfrm>
          <a:prstGeom prst="ellipse">
            <a:avLst/>
          </a:prstGeom>
          <a:solidFill>
            <a:srgbClr val="F1C4C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3" name="Oval 122"/>
          <p:cNvSpPr/>
          <p:nvPr/>
        </p:nvSpPr>
        <p:spPr>
          <a:xfrm>
            <a:off x="1877633" y="4448197"/>
            <a:ext cx="161636" cy="161636"/>
          </a:xfrm>
          <a:prstGeom prst="ellipse">
            <a:avLst/>
          </a:prstGeom>
          <a:solidFill>
            <a:srgbClr val="F1C4C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4" name="Oval 123"/>
          <p:cNvSpPr/>
          <p:nvPr/>
        </p:nvSpPr>
        <p:spPr>
          <a:xfrm>
            <a:off x="2176959" y="4448197"/>
            <a:ext cx="161636" cy="161636"/>
          </a:xfrm>
          <a:prstGeom prst="ellipse">
            <a:avLst/>
          </a:prstGeom>
          <a:solidFill>
            <a:srgbClr val="F1C4C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6" name="Oval 125"/>
          <p:cNvSpPr/>
          <p:nvPr/>
        </p:nvSpPr>
        <p:spPr>
          <a:xfrm>
            <a:off x="2775611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7" name="Oval 126"/>
          <p:cNvSpPr/>
          <p:nvPr/>
        </p:nvSpPr>
        <p:spPr>
          <a:xfrm>
            <a:off x="3374263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8" name="Oval 127"/>
          <p:cNvSpPr/>
          <p:nvPr/>
        </p:nvSpPr>
        <p:spPr>
          <a:xfrm>
            <a:off x="3972915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9" name="Oval 128"/>
          <p:cNvSpPr/>
          <p:nvPr/>
        </p:nvSpPr>
        <p:spPr>
          <a:xfrm>
            <a:off x="4571567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0" name="Oval 129"/>
          <p:cNvSpPr/>
          <p:nvPr/>
        </p:nvSpPr>
        <p:spPr>
          <a:xfrm>
            <a:off x="5170219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1" name="Oval 130"/>
          <p:cNvSpPr/>
          <p:nvPr/>
        </p:nvSpPr>
        <p:spPr>
          <a:xfrm>
            <a:off x="5768871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2" name="Oval 131"/>
          <p:cNvSpPr/>
          <p:nvPr/>
        </p:nvSpPr>
        <p:spPr>
          <a:xfrm>
            <a:off x="6367523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3" name="Oval 132"/>
          <p:cNvSpPr/>
          <p:nvPr/>
        </p:nvSpPr>
        <p:spPr>
          <a:xfrm>
            <a:off x="3074937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4" name="Oval 133"/>
          <p:cNvSpPr/>
          <p:nvPr/>
        </p:nvSpPr>
        <p:spPr>
          <a:xfrm>
            <a:off x="3673589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5" name="Oval 134"/>
          <p:cNvSpPr/>
          <p:nvPr/>
        </p:nvSpPr>
        <p:spPr>
          <a:xfrm>
            <a:off x="4272241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6" name="Oval 135"/>
          <p:cNvSpPr/>
          <p:nvPr/>
        </p:nvSpPr>
        <p:spPr>
          <a:xfrm>
            <a:off x="4870893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7" name="Oval 136"/>
          <p:cNvSpPr/>
          <p:nvPr/>
        </p:nvSpPr>
        <p:spPr>
          <a:xfrm>
            <a:off x="5469545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8" name="Oval 137"/>
          <p:cNvSpPr/>
          <p:nvPr/>
        </p:nvSpPr>
        <p:spPr>
          <a:xfrm>
            <a:off x="6068197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39" name="Oval 138"/>
          <p:cNvSpPr/>
          <p:nvPr/>
        </p:nvSpPr>
        <p:spPr>
          <a:xfrm>
            <a:off x="6666849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0" name="Oval 139"/>
          <p:cNvSpPr/>
          <p:nvPr/>
        </p:nvSpPr>
        <p:spPr>
          <a:xfrm>
            <a:off x="6966175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1" name="Oval 140"/>
          <p:cNvSpPr/>
          <p:nvPr/>
        </p:nvSpPr>
        <p:spPr>
          <a:xfrm>
            <a:off x="7265501" y="4448197"/>
            <a:ext cx="161636" cy="161636"/>
          </a:xfrm>
          <a:prstGeom prst="ellipse">
            <a:avLst/>
          </a:prstGeom>
          <a:solidFill>
            <a:srgbClr val="F1D69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2" name="Oval 141"/>
          <p:cNvSpPr/>
          <p:nvPr/>
        </p:nvSpPr>
        <p:spPr>
          <a:xfrm>
            <a:off x="7864153" y="4448197"/>
            <a:ext cx="161636" cy="161636"/>
          </a:xfrm>
          <a:prstGeom prst="ellipse">
            <a:avLst/>
          </a:prstGeom>
          <a:solidFill>
            <a:srgbClr val="B44B3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3" name="Oval 142"/>
          <p:cNvSpPr/>
          <p:nvPr/>
        </p:nvSpPr>
        <p:spPr>
          <a:xfrm>
            <a:off x="8462817" y="4448197"/>
            <a:ext cx="161636" cy="161636"/>
          </a:xfrm>
          <a:prstGeom prst="ellipse">
            <a:avLst/>
          </a:prstGeom>
          <a:solidFill>
            <a:srgbClr val="F0F0F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4" name="Isosceles Triangle 143"/>
          <p:cNvSpPr/>
          <p:nvPr/>
        </p:nvSpPr>
        <p:spPr>
          <a:xfrm rot="5400000">
            <a:off x="573881" y="4503148"/>
            <a:ext cx="73025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5" name="Isosceles Triangle 144"/>
          <p:cNvSpPr/>
          <p:nvPr/>
        </p:nvSpPr>
        <p:spPr>
          <a:xfrm rot="5400000">
            <a:off x="8358982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6" name="Isosceles Triangle 145"/>
          <p:cNvSpPr/>
          <p:nvPr/>
        </p:nvSpPr>
        <p:spPr>
          <a:xfrm rot="5400000">
            <a:off x="874713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7" name="Isosceles Triangle 146"/>
          <p:cNvSpPr/>
          <p:nvPr/>
        </p:nvSpPr>
        <p:spPr>
          <a:xfrm rot="5400000">
            <a:off x="1173163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8" name="Isosceles Triangle 147"/>
          <p:cNvSpPr/>
          <p:nvPr/>
        </p:nvSpPr>
        <p:spPr>
          <a:xfrm rot="5400000">
            <a:off x="1772444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49" name="Isosceles Triangle 148"/>
          <p:cNvSpPr/>
          <p:nvPr/>
        </p:nvSpPr>
        <p:spPr>
          <a:xfrm rot="5400000">
            <a:off x="2670175" y="4505529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0" name="Isosceles Triangle 149"/>
          <p:cNvSpPr/>
          <p:nvPr/>
        </p:nvSpPr>
        <p:spPr>
          <a:xfrm rot="5400000">
            <a:off x="3867944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1" name="Isosceles Triangle 150"/>
          <p:cNvSpPr/>
          <p:nvPr/>
        </p:nvSpPr>
        <p:spPr>
          <a:xfrm rot="5400000">
            <a:off x="5065713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2" name="Isosceles Triangle 151"/>
          <p:cNvSpPr/>
          <p:nvPr/>
        </p:nvSpPr>
        <p:spPr>
          <a:xfrm rot="5400000">
            <a:off x="1473200" y="4505529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3" name="Isosceles Triangle 152"/>
          <p:cNvSpPr/>
          <p:nvPr/>
        </p:nvSpPr>
        <p:spPr>
          <a:xfrm rot="5400000">
            <a:off x="2071688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4" name="Isosceles Triangle 153"/>
          <p:cNvSpPr/>
          <p:nvPr/>
        </p:nvSpPr>
        <p:spPr>
          <a:xfrm rot="5400000">
            <a:off x="2970213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5" name="Isosceles Triangle 154"/>
          <p:cNvSpPr/>
          <p:nvPr/>
        </p:nvSpPr>
        <p:spPr>
          <a:xfrm rot="5400000">
            <a:off x="4167188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6" name="Isosceles Triangle 155"/>
          <p:cNvSpPr/>
          <p:nvPr/>
        </p:nvSpPr>
        <p:spPr>
          <a:xfrm rot="5400000">
            <a:off x="5364957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7" name="Isosceles Triangle 156"/>
          <p:cNvSpPr/>
          <p:nvPr/>
        </p:nvSpPr>
        <p:spPr>
          <a:xfrm rot="5400000">
            <a:off x="6262688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8" name="Isosceles Triangle 157"/>
          <p:cNvSpPr/>
          <p:nvPr/>
        </p:nvSpPr>
        <p:spPr>
          <a:xfrm rot="5400000">
            <a:off x="2370932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9" name="Isosceles Triangle 158"/>
          <p:cNvSpPr/>
          <p:nvPr/>
        </p:nvSpPr>
        <p:spPr>
          <a:xfrm rot="5400000">
            <a:off x="3269457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0" name="Isosceles Triangle 159"/>
          <p:cNvSpPr/>
          <p:nvPr/>
        </p:nvSpPr>
        <p:spPr>
          <a:xfrm rot="5400000">
            <a:off x="4467225" y="4505529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1" name="Isosceles Triangle 160"/>
          <p:cNvSpPr/>
          <p:nvPr/>
        </p:nvSpPr>
        <p:spPr>
          <a:xfrm rot="5400000">
            <a:off x="5664200" y="4505529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2" name="Isosceles Triangle 161"/>
          <p:cNvSpPr/>
          <p:nvPr/>
        </p:nvSpPr>
        <p:spPr>
          <a:xfrm rot="5400000">
            <a:off x="6562725" y="4505529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3" name="Isosceles Triangle 162"/>
          <p:cNvSpPr/>
          <p:nvPr/>
        </p:nvSpPr>
        <p:spPr>
          <a:xfrm rot="5400000">
            <a:off x="7161213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4" name="Isosceles Triangle 163"/>
          <p:cNvSpPr/>
          <p:nvPr/>
        </p:nvSpPr>
        <p:spPr>
          <a:xfrm rot="5400000">
            <a:off x="3568700" y="4505529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5" name="Isosceles Triangle 164"/>
          <p:cNvSpPr/>
          <p:nvPr/>
        </p:nvSpPr>
        <p:spPr>
          <a:xfrm rot="5400000">
            <a:off x="4766469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6" name="Isosceles Triangle 165"/>
          <p:cNvSpPr/>
          <p:nvPr/>
        </p:nvSpPr>
        <p:spPr>
          <a:xfrm rot="5400000">
            <a:off x="5963444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7" name="Isosceles Triangle 166"/>
          <p:cNvSpPr/>
          <p:nvPr/>
        </p:nvSpPr>
        <p:spPr>
          <a:xfrm rot="5400000">
            <a:off x="6861969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8" name="Isosceles Triangle 167"/>
          <p:cNvSpPr/>
          <p:nvPr/>
        </p:nvSpPr>
        <p:spPr>
          <a:xfrm rot="5400000">
            <a:off x="7460457" y="4504735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69" name="Isosceles Triangle 168"/>
          <p:cNvSpPr/>
          <p:nvPr/>
        </p:nvSpPr>
        <p:spPr>
          <a:xfrm rot="5400000">
            <a:off x="7759700" y="4505529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70" name="Isosceles Triangle 169"/>
          <p:cNvSpPr/>
          <p:nvPr/>
        </p:nvSpPr>
        <p:spPr>
          <a:xfrm rot="5400000">
            <a:off x="8059738" y="4505529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067330613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Aylara Göre Tedavi Başarısı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Fraser IS, Contraception 2012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10873" t="16808" r="10873" b="13774"/>
          <a:stretch/>
        </p:blipFill>
        <p:spPr>
          <a:xfrm>
            <a:off x="628650" y="2028929"/>
            <a:ext cx="7886700" cy="393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2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Etki Süreleri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Calaf J, Eur J Obstet Gynecol Reprod Biol 2015</a:t>
            </a:r>
            <a:endParaRPr lang="en-US" dirty="0"/>
          </a:p>
        </p:txBody>
      </p:sp>
      <p:grpSp>
        <p:nvGrpSpPr>
          <p:cNvPr id="8" name="Grup 7"/>
          <p:cNvGrpSpPr/>
          <p:nvPr/>
        </p:nvGrpSpPr>
        <p:grpSpPr>
          <a:xfrm>
            <a:off x="515389" y="1690689"/>
            <a:ext cx="8096596" cy="4011842"/>
            <a:chOff x="515389" y="1690689"/>
            <a:chExt cx="8096596" cy="4011842"/>
          </a:xfrm>
          <a:solidFill>
            <a:schemeClr val="bg1"/>
          </a:solidFill>
        </p:grpSpPr>
        <p:sp>
          <p:nvSpPr>
            <p:cNvPr id="7" name="Dikdörtgen 6"/>
            <p:cNvSpPr/>
            <p:nvPr/>
          </p:nvSpPr>
          <p:spPr>
            <a:xfrm>
              <a:off x="515389" y="1690689"/>
              <a:ext cx="8096596" cy="40118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pic>
          <p:nvPicPr>
            <p:cNvPr id="6" name="Resim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796740"/>
              <a:ext cx="7869863" cy="378941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6343807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Traneksamik</a:t>
            </a:r>
            <a:r>
              <a:rPr lang="tr-TR" dirty="0"/>
              <a:t> Asit (</a:t>
            </a:r>
            <a:r>
              <a:rPr lang="tr-TR" dirty="0" err="1"/>
              <a:t>Transamine</a:t>
            </a:r>
            <a:r>
              <a:rPr lang="tr-TR" dirty="0"/>
              <a:t>®)</a:t>
            </a:r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2649074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111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Traneksamik</a:t>
            </a:r>
            <a:r>
              <a:rPr lang="tr-TR" dirty="0"/>
              <a:t> Asit (</a:t>
            </a:r>
            <a:r>
              <a:rPr lang="tr-TR" dirty="0" err="1"/>
              <a:t>Transamine</a:t>
            </a:r>
            <a:r>
              <a:rPr lang="tr-TR" dirty="0"/>
              <a:t>®)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>
                <a:ea typeface="Gulliver" pitchFamily="2"/>
                <a:cs typeface="Gulliver" pitchFamily="2"/>
              </a:rPr>
              <a:t>690 hasta içeren 12 çalışmanın sistematik derlemesinde, 5 günlük 3-4 g </a:t>
            </a:r>
            <a:r>
              <a:rPr lang="tr-TR" sz="2800" dirty="0" err="1">
                <a:ea typeface="Gulliver" pitchFamily="2"/>
                <a:cs typeface="Gulliver" pitchFamily="2"/>
              </a:rPr>
              <a:t>Transamine</a:t>
            </a:r>
            <a:r>
              <a:rPr lang="tr-TR" sz="2800" dirty="0">
                <a:ea typeface="Gulliver" pitchFamily="2"/>
                <a:cs typeface="Gulliver" pitchFamily="2"/>
              </a:rPr>
              <a:t>®  tedavisinin </a:t>
            </a:r>
            <a:r>
              <a:rPr lang="tr-TR" sz="2800" dirty="0" err="1">
                <a:ea typeface="Gulliver" pitchFamily="2"/>
                <a:cs typeface="Gulliver" pitchFamily="2"/>
              </a:rPr>
              <a:t>menstrüel</a:t>
            </a:r>
            <a:r>
              <a:rPr lang="tr-TR" sz="2800" dirty="0">
                <a:ea typeface="Gulliver" pitchFamily="2"/>
                <a:cs typeface="Gulliver" pitchFamily="2"/>
              </a:rPr>
              <a:t> kanamayı %34’ten %56’ya azalttığı gösterilmiş</a:t>
            </a:r>
          </a:p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 err="1">
                <a:ea typeface="Gulliver" pitchFamily="2"/>
                <a:cs typeface="Gulliver" pitchFamily="2"/>
              </a:rPr>
              <a:t>Menstruasyon</a:t>
            </a:r>
            <a:r>
              <a:rPr lang="tr-TR" sz="2800" dirty="0">
                <a:ea typeface="Gulliver" pitchFamily="2"/>
                <a:cs typeface="Gulliver" pitchFamily="2"/>
              </a:rPr>
              <a:t> süresini azaltmamış ve düzenini  değiştirmediği gösterilmiştir</a:t>
            </a:r>
          </a:p>
          <a:p>
            <a:pPr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dirty="0">
                <a:ea typeface="Gulliver" pitchFamily="2"/>
                <a:cs typeface="Gulliver" pitchFamily="2"/>
              </a:rPr>
              <a:t>Yan etki olarak </a:t>
            </a:r>
            <a:r>
              <a:rPr lang="tr-TR" sz="2800" dirty="0" err="1">
                <a:ea typeface="Gulliver" pitchFamily="2"/>
                <a:cs typeface="Gulliver" pitchFamily="2"/>
              </a:rPr>
              <a:t>tromboembolik</a:t>
            </a:r>
            <a:r>
              <a:rPr lang="tr-TR" sz="2800" dirty="0">
                <a:ea typeface="Gulliver" pitchFamily="2"/>
                <a:cs typeface="Gulliver" pitchFamily="2"/>
              </a:rPr>
              <a:t> olaylar gözlenmemiştir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Leminen</a:t>
            </a:r>
            <a:r>
              <a:rPr lang="en-US" dirty="0"/>
              <a:t> H, </a:t>
            </a:r>
            <a:r>
              <a:rPr lang="en-US" dirty="0" err="1"/>
              <a:t>Int</a:t>
            </a:r>
            <a:r>
              <a:rPr lang="en-US" dirty="0"/>
              <a:t> J </a:t>
            </a:r>
            <a:r>
              <a:rPr lang="en-US" dirty="0" err="1"/>
              <a:t>Womens</a:t>
            </a:r>
            <a:r>
              <a:rPr lang="en-US" dirty="0"/>
              <a:t> Health 2012</a:t>
            </a:r>
          </a:p>
        </p:txBody>
      </p:sp>
    </p:spTree>
    <p:extLst>
      <p:ext uri="{BB962C8B-B14F-4D97-AF65-F5344CB8AC3E}">
        <p14:creationId xmlns:p14="http://schemas.microsoft.com/office/powerpoint/2010/main" val="14956276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Diğer Tedaviler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b="1" dirty="0">
                <a:latin typeface="+mj-lt"/>
                <a:ea typeface="+mj-ea"/>
                <a:cs typeface="+mj-cs"/>
              </a:rPr>
              <a:t>NSAID</a:t>
            </a:r>
          </a:p>
          <a:p>
            <a:pPr lv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000" kern="0" dirty="0" err="1"/>
              <a:t>Thromboxane</a:t>
            </a:r>
            <a:r>
              <a:rPr lang="tr-TR" sz="2000" kern="0" dirty="0"/>
              <a:t> A2 artışı</a:t>
            </a:r>
            <a:endParaRPr lang="tr-TR" sz="1100" kern="0" dirty="0"/>
          </a:p>
          <a:p>
            <a:pPr lv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000" kern="0" dirty="0"/>
              <a:t>MBL %50’ye kadar görülmüştür</a:t>
            </a:r>
            <a:endParaRPr lang="tr-TR" sz="2000" dirty="0"/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b="1" dirty="0">
                <a:latin typeface="+mj-lt"/>
                <a:ea typeface="+mj-ea"/>
                <a:cs typeface="+mj-cs"/>
              </a:rPr>
              <a:t>GNRH ANALOG</a:t>
            </a:r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b="1" dirty="0">
                <a:latin typeface="+mj-lt"/>
                <a:ea typeface="+mj-ea"/>
                <a:cs typeface="+mj-cs"/>
              </a:rPr>
              <a:t>DESMOPRESSIN</a:t>
            </a:r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800" b="1" dirty="0">
                <a:latin typeface="+mj-lt"/>
                <a:ea typeface="+mj-ea"/>
                <a:cs typeface="+mj-cs"/>
              </a:rPr>
              <a:t>SPRM</a:t>
            </a:r>
          </a:p>
          <a:p>
            <a:pPr lv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tr-TR" sz="2000" kern="0" dirty="0" err="1"/>
              <a:t>Ulipristal</a:t>
            </a:r>
            <a:r>
              <a:rPr lang="tr-TR" sz="2000" kern="0" dirty="0"/>
              <a:t> </a:t>
            </a:r>
            <a:r>
              <a:rPr lang="tr-TR" sz="2000" kern="0" dirty="0" err="1"/>
              <a:t>actate-licensed</a:t>
            </a:r>
            <a:r>
              <a:rPr lang="tr-TR" sz="2000" kern="0" dirty="0"/>
              <a:t> </a:t>
            </a:r>
            <a:r>
              <a:rPr lang="tr-TR" sz="2000" kern="0" dirty="0" err="1"/>
              <a:t>for</a:t>
            </a:r>
            <a:r>
              <a:rPr lang="tr-TR" sz="2000" kern="0" dirty="0"/>
              <a:t> </a:t>
            </a:r>
            <a:r>
              <a:rPr lang="tr-TR" sz="2000" kern="0" dirty="0" err="1"/>
              <a:t>fibroids</a:t>
            </a:r>
            <a:endParaRPr lang="tr-TR" sz="20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618862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Anormal </a:t>
            </a:r>
            <a:r>
              <a:rPr lang="tr-TR" dirty="0" err="1"/>
              <a:t>Uterin</a:t>
            </a:r>
            <a:r>
              <a:rPr lang="tr-TR" dirty="0"/>
              <a:t> Kanama Tarihsel </a:t>
            </a:r>
            <a:r>
              <a:rPr lang="tr-TR" dirty="0" err="1"/>
              <a:t>Klasifikasyonu</a:t>
            </a:r>
            <a:r>
              <a:rPr lang="tr-TR" dirty="0"/>
              <a:t> 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5378879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49535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alphaModFix/>
            <a:grayscl/>
          </a:blip>
          <a:srcRect/>
          <a:stretch>
            <a:fillRect/>
          </a:stretch>
        </p:blipFill>
        <p:spPr>
          <a:xfrm>
            <a:off x="107339" y="1382741"/>
            <a:ext cx="8929323" cy="500870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Ülkelere Göre Tedavi </a:t>
            </a:r>
            <a:r>
              <a:rPr lang="tr-TR" dirty="0" err="1"/>
              <a:t>Modaliteleri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9310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68160" y="1974119"/>
            <a:ext cx="2212209" cy="3693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dirty="0">
                <a:solidFill>
                  <a:prstClr val="white"/>
                </a:solidFill>
              </a:rPr>
              <a:t>Oral </a:t>
            </a:r>
            <a:r>
              <a:rPr lang="tr-TR" dirty="0" err="1">
                <a:solidFill>
                  <a:prstClr val="white"/>
                </a:solidFill>
              </a:rPr>
              <a:t>Hormonal</a:t>
            </a:r>
            <a:r>
              <a:rPr lang="tr-TR" dirty="0">
                <a:solidFill>
                  <a:prstClr val="white"/>
                </a:solidFill>
              </a:rPr>
              <a:t> Tedavi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4272" y="3238365"/>
            <a:ext cx="1364734" cy="3693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dirty="0">
                <a:solidFill>
                  <a:prstClr val="white"/>
                </a:solidFill>
              </a:rPr>
              <a:t>Uygun Değil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9040" y="4658354"/>
            <a:ext cx="1435201" cy="36933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dirty="0" err="1">
                <a:solidFill>
                  <a:schemeClr val="accent5"/>
                </a:solidFill>
              </a:rPr>
              <a:t>Transamine</a:t>
            </a:r>
            <a:r>
              <a:rPr lang="tr-TR" dirty="0">
                <a:solidFill>
                  <a:schemeClr val="accent5"/>
                </a:solidFill>
              </a:rPr>
              <a:t>®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9283" y="5713213"/>
            <a:ext cx="854721" cy="36933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dirty="0">
                <a:solidFill>
                  <a:schemeClr val="accent5"/>
                </a:solidFill>
              </a:rPr>
              <a:t>NSAID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51583" y="3238365"/>
            <a:ext cx="786048" cy="3693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dirty="0">
                <a:solidFill>
                  <a:prstClr val="white"/>
                </a:solidFill>
              </a:rPr>
              <a:t>Uygun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95652" y="4090385"/>
            <a:ext cx="1497911" cy="40011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sz="2000" dirty="0" err="1">
                <a:solidFill>
                  <a:prstClr val="white"/>
                </a:solidFill>
              </a:rPr>
              <a:t>Qlairista</a:t>
            </a:r>
            <a:r>
              <a:rPr lang="tr-TR" sz="2000" dirty="0">
                <a:solidFill>
                  <a:prstClr val="white"/>
                </a:solidFill>
              </a:rPr>
              <a:t>® **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48828" y="5436214"/>
            <a:ext cx="2991559" cy="6463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dirty="0">
                <a:solidFill>
                  <a:prstClr val="white"/>
                </a:solidFill>
              </a:rPr>
              <a:t>Diğer </a:t>
            </a:r>
            <a:r>
              <a:rPr lang="tr-TR" dirty="0" err="1">
                <a:solidFill>
                  <a:prstClr val="white"/>
                </a:solidFill>
              </a:rPr>
              <a:t>KOK’lar</a:t>
            </a:r>
            <a:endParaRPr lang="tr-TR" dirty="0">
              <a:solidFill>
                <a:prstClr val="white"/>
              </a:solidFill>
            </a:endParaRPr>
          </a:p>
          <a:p>
            <a:pPr algn="ctr"/>
            <a:r>
              <a:rPr lang="tr-TR" dirty="0">
                <a:solidFill>
                  <a:prstClr val="white"/>
                </a:solidFill>
              </a:rPr>
              <a:t>Oral </a:t>
            </a:r>
            <a:r>
              <a:rPr lang="tr-TR" dirty="0" err="1">
                <a:solidFill>
                  <a:prstClr val="white"/>
                </a:solidFill>
              </a:rPr>
              <a:t>Progesteronlar</a:t>
            </a:r>
            <a:r>
              <a:rPr lang="tr-TR" dirty="0">
                <a:solidFill>
                  <a:prstClr val="white"/>
                </a:solidFill>
              </a:rPr>
              <a:t> (5-25)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72480" y="1974119"/>
            <a:ext cx="1927322" cy="369332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dirty="0">
                <a:solidFill>
                  <a:prstClr val="white"/>
                </a:solidFill>
              </a:rPr>
              <a:t>LNG IUS (</a:t>
            </a:r>
            <a:r>
              <a:rPr lang="tr-TR" dirty="0" err="1">
                <a:solidFill>
                  <a:prstClr val="white"/>
                </a:solidFill>
              </a:rPr>
              <a:t>Mirena</a:t>
            </a:r>
            <a:r>
              <a:rPr lang="tr-TR" dirty="0">
                <a:solidFill>
                  <a:prstClr val="white"/>
                </a:solidFill>
              </a:rPr>
              <a:t>®)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39643" y="5079229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chemeClr val="accent2">
                    <a:lumMod val="60000"/>
                    <a:lumOff val="40000"/>
                  </a:schemeClr>
                </a:solidFill>
                <a:sym typeface="Wingdings"/>
              </a:rPr>
              <a:t></a:t>
            </a:r>
            <a:endParaRPr lang="en-US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46634" y="4611022"/>
            <a:ext cx="50266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>
                <a:solidFill>
                  <a:schemeClr val="accent2"/>
                </a:solidFill>
              </a:rPr>
              <a:t>*Gebelik planlanmıyor, organik sebep yok</a:t>
            </a:r>
          </a:p>
          <a:p>
            <a:r>
              <a:rPr lang="tr-TR" sz="1200" dirty="0">
                <a:solidFill>
                  <a:schemeClr val="accent2"/>
                </a:solidFill>
              </a:rPr>
              <a:t>**</a:t>
            </a:r>
            <a:r>
              <a:rPr lang="tr-TR" sz="1300" dirty="0" err="1">
                <a:solidFill>
                  <a:schemeClr val="accent2"/>
                </a:solidFill>
              </a:rPr>
              <a:t>Qlairista</a:t>
            </a:r>
            <a:r>
              <a:rPr lang="tr-TR" sz="1300" dirty="0">
                <a:solidFill>
                  <a:schemeClr val="accent2"/>
                </a:solidFill>
              </a:rPr>
              <a:t> ruhsatlı </a:t>
            </a:r>
            <a:r>
              <a:rPr lang="tr-TR" sz="1300" dirty="0" err="1">
                <a:solidFill>
                  <a:schemeClr val="accent2"/>
                </a:solidFill>
              </a:rPr>
              <a:t>endikasyonu</a:t>
            </a:r>
            <a:r>
              <a:rPr lang="tr-TR" sz="1300" dirty="0">
                <a:solidFill>
                  <a:schemeClr val="accent2"/>
                </a:solidFill>
              </a:rPr>
              <a:t> olan tek kombine oral </a:t>
            </a:r>
            <a:r>
              <a:rPr lang="tr-TR" sz="1300" dirty="0" err="1">
                <a:solidFill>
                  <a:schemeClr val="accent2"/>
                </a:solidFill>
              </a:rPr>
              <a:t>kontraseptif</a:t>
            </a:r>
            <a:r>
              <a:rPr lang="tr-TR" sz="1300" dirty="0">
                <a:solidFill>
                  <a:schemeClr val="accent2"/>
                </a:solidFill>
              </a:rPr>
              <a:t> (KOK)</a:t>
            </a:r>
            <a:endParaRPr lang="en-US" sz="1300" dirty="0">
              <a:solidFill>
                <a:schemeClr val="accent2"/>
              </a:solidFill>
            </a:endParaRPr>
          </a:p>
        </p:txBody>
      </p:sp>
      <p:cxnSp>
        <p:nvCxnSpPr>
          <p:cNvPr id="35" name="Dirsek Bağlayıcısı 34"/>
          <p:cNvCxnSpPr>
            <a:cxnSpLocks/>
            <a:endCxn id="5" idx="0"/>
          </p:cNvCxnSpPr>
          <p:nvPr/>
        </p:nvCxnSpPr>
        <p:spPr>
          <a:xfrm rot="5400000">
            <a:off x="2982591" y="384708"/>
            <a:ext cx="1081086" cy="2097737"/>
          </a:xfrm>
          <a:prstGeom prst="bentConnector3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irsek Bağlayıcısı 38"/>
          <p:cNvCxnSpPr>
            <a:cxnSpLocks/>
            <a:endCxn id="13" idx="0"/>
          </p:cNvCxnSpPr>
          <p:nvPr/>
        </p:nvCxnSpPr>
        <p:spPr>
          <a:xfrm rot="16200000" flipH="1">
            <a:off x="5063528" y="401506"/>
            <a:ext cx="1081086" cy="2064139"/>
          </a:xfrm>
          <a:prstGeom prst="bentConnector3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irsek Bağlayıcısı 40"/>
          <p:cNvCxnSpPr>
            <a:stCxn id="5" idx="2"/>
            <a:endCxn id="6" idx="0"/>
          </p:cNvCxnSpPr>
          <p:nvPr/>
        </p:nvCxnSpPr>
        <p:spPr>
          <a:xfrm rot="5400000">
            <a:off x="1377995" y="2142095"/>
            <a:ext cx="894914" cy="1297626"/>
          </a:xfrm>
          <a:prstGeom prst="bentConnector3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irsek Bağlayıcısı 42"/>
          <p:cNvCxnSpPr>
            <a:stCxn id="5" idx="2"/>
            <a:endCxn id="10" idx="0"/>
          </p:cNvCxnSpPr>
          <p:nvPr/>
        </p:nvCxnSpPr>
        <p:spPr>
          <a:xfrm rot="16200000" flipH="1">
            <a:off x="2711979" y="2105737"/>
            <a:ext cx="894914" cy="1370342"/>
          </a:xfrm>
          <a:prstGeom prst="bentConnector3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>
            <a:stCxn id="6" idx="2"/>
            <a:endCxn id="8" idx="0"/>
          </p:cNvCxnSpPr>
          <p:nvPr/>
        </p:nvCxnSpPr>
        <p:spPr>
          <a:xfrm>
            <a:off x="1176639" y="3607697"/>
            <a:ext cx="2" cy="1050657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Ok Bağlayıcısı 46"/>
          <p:cNvCxnSpPr>
            <a:stCxn id="10" idx="2"/>
            <a:endCxn id="11" idx="0"/>
          </p:cNvCxnSpPr>
          <p:nvPr/>
        </p:nvCxnSpPr>
        <p:spPr>
          <a:xfrm>
            <a:off x="3844607" y="3607697"/>
            <a:ext cx="1" cy="482688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Ok Bağlayıcısı 48"/>
          <p:cNvCxnSpPr>
            <a:stCxn id="8" idx="2"/>
            <a:endCxn id="9" idx="0"/>
          </p:cNvCxnSpPr>
          <p:nvPr/>
        </p:nvCxnSpPr>
        <p:spPr>
          <a:xfrm>
            <a:off x="1176641" y="5027686"/>
            <a:ext cx="3" cy="685527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Ok Bağlayıcısı 50"/>
          <p:cNvCxnSpPr>
            <a:stCxn id="11" idx="2"/>
            <a:endCxn id="12" idx="0"/>
          </p:cNvCxnSpPr>
          <p:nvPr/>
        </p:nvCxnSpPr>
        <p:spPr>
          <a:xfrm>
            <a:off x="3844608" y="4490495"/>
            <a:ext cx="0" cy="945719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043" y="2532109"/>
            <a:ext cx="2586330" cy="19641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Metin kutusu 1"/>
          <p:cNvSpPr txBox="1"/>
          <p:nvPr/>
        </p:nvSpPr>
        <p:spPr>
          <a:xfrm>
            <a:off x="115878" y="4258245"/>
            <a:ext cx="428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dirty="0">
                <a:solidFill>
                  <a:schemeClr val="accent2"/>
                </a:solidFill>
                <a:sym typeface="Wingdings" panose="05000000000000000000" pitchFamily="2" charset="2"/>
              </a:rPr>
              <a:t></a:t>
            </a:r>
            <a:endParaRPr lang="tr-TR" sz="3200" dirty="0">
              <a:solidFill>
                <a:schemeClr val="accent2"/>
              </a:solidFill>
            </a:endParaRPr>
          </a:p>
        </p:txBody>
      </p:sp>
      <p:sp>
        <p:nvSpPr>
          <p:cNvPr id="27" name="Metin kutusu 1"/>
          <p:cNvSpPr txBox="1"/>
          <p:nvPr/>
        </p:nvSpPr>
        <p:spPr>
          <a:xfrm>
            <a:off x="2747018" y="3721053"/>
            <a:ext cx="428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dirty="0">
                <a:solidFill>
                  <a:schemeClr val="accent2"/>
                </a:solidFill>
                <a:sym typeface="Wingdings" panose="05000000000000000000" pitchFamily="2" charset="2"/>
              </a:rPr>
              <a:t></a:t>
            </a:r>
            <a:endParaRPr lang="tr-TR" sz="3200" dirty="0">
              <a:solidFill>
                <a:schemeClr val="accent2"/>
              </a:solidFill>
            </a:endParaRPr>
          </a:p>
        </p:txBody>
      </p:sp>
      <p:sp>
        <p:nvSpPr>
          <p:cNvPr id="30" name="Rectangle 6"/>
          <p:cNvSpPr/>
          <p:nvPr/>
        </p:nvSpPr>
        <p:spPr>
          <a:xfrm>
            <a:off x="371308" y="5331382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chemeClr val="accent2">
                    <a:lumMod val="60000"/>
                    <a:lumOff val="40000"/>
                  </a:schemeClr>
                </a:solidFill>
                <a:sym typeface="Wingdings"/>
              </a:rPr>
              <a:t></a:t>
            </a:r>
            <a:endParaRPr lang="en-US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32839" y="260648"/>
            <a:ext cx="3478325" cy="70788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tr-TR" sz="2000" dirty="0">
                <a:solidFill>
                  <a:schemeClr val="accent5"/>
                </a:solidFill>
              </a:rPr>
              <a:t>Anormal </a:t>
            </a:r>
            <a:r>
              <a:rPr lang="tr-TR" sz="2000" dirty="0" err="1">
                <a:solidFill>
                  <a:schemeClr val="accent5"/>
                </a:solidFill>
              </a:rPr>
              <a:t>Uterin</a:t>
            </a:r>
            <a:r>
              <a:rPr lang="tr-TR" sz="2000" dirty="0">
                <a:solidFill>
                  <a:schemeClr val="accent5"/>
                </a:solidFill>
              </a:rPr>
              <a:t> Kanamada</a:t>
            </a:r>
          </a:p>
          <a:p>
            <a:pPr algn="ctr"/>
            <a:r>
              <a:rPr lang="tr-TR" sz="2000" dirty="0">
                <a:solidFill>
                  <a:schemeClr val="accent5"/>
                </a:solidFill>
              </a:rPr>
              <a:t>Medikal Tedaviye Uygun Hasta*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714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 err="1"/>
              <a:t>HMB’de</a:t>
            </a:r>
            <a:r>
              <a:rPr lang="tr-TR" sz="3600" dirty="0"/>
              <a:t> Tedavi </a:t>
            </a:r>
            <a:r>
              <a:rPr lang="tr-TR" sz="3600" dirty="0" err="1"/>
              <a:t>Modalitelerinin</a:t>
            </a:r>
            <a:r>
              <a:rPr lang="tr-TR" sz="3600" dirty="0"/>
              <a:t> MBL Üzerine Etkileri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a-DK" dirty="0"/>
              <a:t>Sayed GH, Int J Gynecol Obstet 2011;</a:t>
            </a:r>
            <a:r>
              <a:rPr lang="tr-TR" dirty="0"/>
              <a:t> </a:t>
            </a:r>
            <a:r>
              <a:rPr lang="da-DK" dirty="0"/>
              <a:t>Tang GW, Contraception 1995;</a:t>
            </a:r>
            <a:r>
              <a:rPr lang="tr-TR" dirty="0"/>
              <a:t> </a:t>
            </a:r>
            <a:r>
              <a:rPr lang="da-DK" dirty="0"/>
              <a:t>Xiao B, Fertil Steril 2003;</a:t>
            </a:r>
            <a:r>
              <a:rPr lang="tr-TR" dirty="0"/>
              <a:t> </a:t>
            </a:r>
            <a:r>
              <a:rPr lang="da-DK" dirty="0"/>
              <a:t>Reid PC, BJOG 2005;</a:t>
            </a:r>
            <a:r>
              <a:rPr lang="tr-TR" dirty="0"/>
              <a:t> </a:t>
            </a:r>
            <a:r>
              <a:rPr lang="da-DK" dirty="0"/>
              <a:t>Shabaan MM, Contraception 2011;</a:t>
            </a:r>
            <a:r>
              <a:rPr lang="tr-TR" dirty="0"/>
              <a:t> </a:t>
            </a:r>
            <a:r>
              <a:rPr lang="da-DK" dirty="0"/>
              <a:t>Milsom I,</a:t>
            </a:r>
            <a:r>
              <a:rPr lang="tr-TR" dirty="0"/>
              <a:t> </a:t>
            </a:r>
            <a:r>
              <a:rPr lang="da-DK" dirty="0"/>
              <a:t>AJOG 1991;</a:t>
            </a:r>
            <a:r>
              <a:rPr lang="tr-TR" dirty="0"/>
              <a:t> </a:t>
            </a:r>
            <a:r>
              <a:rPr lang="da-DK" dirty="0"/>
              <a:t>Fraser IS, Eur J Contracept Reprod Health Care 2011;</a:t>
            </a:r>
            <a:r>
              <a:rPr lang="tr-TR" dirty="0"/>
              <a:t> </a:t>
            </a:r>
            <a:r>
              <a:rPr lang="da-DK" dirty="0"/>
              <a:t>Lukes AS, Obstet Gynecol 2010</a:t>
            </a:r>
            <a:endParaRPr lang="en-US" dirty="0"/>
          </a:p>
        </p:txBody>
      </p:sp>
      <p:sp>
        <p:nvSpPr>
          <p:cNvPr id="65" name="Segnaposto contenuto 1"/>
          <p:cNvSpPr txBox="1">
            <a:spLocks/>
          </p:cNvSpPr>
          <p:nvPr/>
        </p:nvSpPr>
        <p:spPr>
          <a:xfrm>
            <a:off x="1561472" y="1569218"/>
            <a:ext cx="5841531" cy="560153"/>
          </a:xfrm>
          <a:prstGeom prst="rect">
            <a:avLst/>
          </a:prstGeom>
        </p:spPr>
        <p:txBody>
          <a:bodyPr/>
          <a:lstStyle>
            <a:lvl1pPr marL="266700" indent="-2667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3400" indent="-176213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 marL="901700" indent="-188913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3pPr>
            <a:lvl4pPr marL="1257300" indent="-176213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4pPr>
            <a:lvl5pPr marL="1612900" indent="-176213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Char char="-"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5pPr>
            <a:lvl6pPr marL="2070100" indent="-17621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527300" indent="-17621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2984500" indent="-17621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441700" indent="-17621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1400" b="1" kern="0" dirty="0">
                <a:solidFill>
                  <a:schemeClr val="tx1"/>
                </a:solidFill>
                <a:latin typeface="Arial"/>
                <a:cs typeface="Arial"/>
              </a:rPr>
              <a:t>Indirect comparison </a:t>
            </a:r>
            <a:r>
              <a:rPr lang="en-US" altLang="en-US" sz="1400" kern="0" dirty="0">
                <a:latin typeface="Arial"/>
                <a:cs typeface="Arial"/>
              </a:rPr>
              <a:t>of studies of treatments for reduction in MBL </a:t>
            </a:r>
            <a:br>
              <a:rPr lang="en-US" altLang="en-US" sz="1400" kern="0" dirty="0">
                <a:latin typeface="Arial"/>
                <a:cs typeface="Arial"/>
              </a:rPr>
            </a:br>
            <a:r>
              <a:rPr lang="en-US" altLang="en-US" sz="1400" kern="0" dirty="0">
                <a:latin typeface="Arial"/>
                <a:cs typeface="Arial"/>
              </a:rPr>
              <a:t>(all studies assessed MBL using the alkaline </a:t>
            </a:r>
            <a:r>
              <a:rPr lang="en-US" altLang="en-US" sz="1400" kern="0" dirty="0" err="1">
                <a:latin typeface="Arial"/>
                <a:cs typeface="Arial"/>
              </a:rPr>
              <a:t>hematin</a:t>
            </a:r>
            <a:r>
              <a:rPr lang="en-US" altLang="en-US" sz="1400" kern="0" dirty="0">
                <a:latin typeface="Arial"/>
                <a:cs typeface="Arial"/>
              </a:rPr>
              <a:t> method)</a:t>
            </a:r>
          </a:p>
        </p:txBody>
      </p:sp>
      <p:sp>
        <p:nvSpPr>
          <p:cNvPr id="66" name="Rectangle 7"/>
          <p:cNvSpPr>
            <a:spLocks noChangeArrowheads="1"/>
          </p:cNvSpPr>
          <p:nvPr/>
        </p:nvSpPr>
        <p:spPr bwMode="auto">
          <a:xfrm>
            <a:off x="572218" y="5703276"/>
            <a:ext cx="5283498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GB" altLang="en-US" sz="8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*Data are presented at 6 months; </a:t>
            </a:r>
            <a:r>
              <a:rPr lang="en-GB" altLang="en-US" sz="800" baseline="300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‡</a:t>
            </a:r>
            <a:r>
              <a:rPr lang="en-GB" altLang="en-US" sz="8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Data are presented at 12 months; **Data are from a pooled analysis of 2 studies.</a:t>
            </a:r>
          </a:p>
          <a:p>
            <a:pPr>
              <a:lnSpc>
                <a:spcPct val="95000"/>
              </a:lnSpc>
            </a:pPr>
            <a:r>
              <a:rPr lang="en-GB" altLang="en-US" sz="8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Figure adapted from references 1–8.</a:t>
            </a:r>
            <a:endParaRPr lang="de-DE" altLang="en-US" sz="800" dirty="0">
              <a:solidFill>
                <a:schemeClr val="accent5"/>
              </a:solidFill>
              <a:latin typeface="Arial" pitchFamily="34" charset="0"/>
              <a:ea typeface="ＭＳ Ｐゴシック" pitchFamily="34" charset="-128"/>
            </a:endParaRPr>
          </a:p>
          <a:p>
            <a:pPr>
              <a:lnSpc>
                <a:spcPct val="95000"/>
              </a:lnSpc>
            </a:pPr>
            <a:r>
              <a:rPr lang="de-DE" altLang="en-US" sz="8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COC: </a:t>
            </a:r>
            <a:r>
              <a:rPr lang="de-DE" altLang="en-US" sz="800" dirty="0" err="1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Combined</a:t>
            </a:r>
            <a:r>
              <a:rPr lang="de-DE" altLang="en-US" sz="8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 oral </a:t>
            </a:r>
            <a:r>
              <a:rPr lang="de-DE" altLang="en-US" sz="800" dirty="0" err="1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contraceptive</a:t>
            </a:r>
            <a:r>
              <a:rPr lang="de-DE" altLang="en-US" sz="8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; TXA: </a:t>
            </a:r>
            <a:r>
              <a:rPr lang="de-DE" altLang="en-US" sz="800" dirty="0" err="1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Tranexamic</a:t>
            </a:r>
            <a:r>
              <a:rPr lang="de-DE" altLang="en-US" sz="800" dirty="0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 </a:t>
            </a:r>
            <a:r>
              <a:rPr lang="de-DE" altLang="en-US" sz="800" dirty="0" err="1">
                <a:solidFill>
                  <a:schemeClr val="accent5"/>
                </a:solidFill>
                <a:latin typeface="Arial" pitchFamily="34" charset="0"/>
                <a:ea typeface="ＭＳ Ｐゴシック" pitchFamily="34" charset="-128"/>
              </a:rPr>
              <a:t>acid</a:t>
            </a:r>
            <a:endParaRPr lang="de-DE" altLang="en-US" sz="800" dirty="0">
              <a:solidFill>
                <a:schemeClr val="accent5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grpSp>
        <p:nvGrpSpPr>
          <p:cNvPr id="67" name="Gruppo 66"/>
          <p:cNvGrpSpPr/>
          <p:nvPr/>
        </p:nvGrpSpPr>
        <p:grpSpPr>
          <a:xfrm>
            <a:off x="1348049" y="2100263"/>
            <a:ext cx="6440487" cy="3149600"/>
            <a:chOff x="1237217" y="2100263"/>
            <a:chExt cx="6440487" cy="3149600"/>
          </a:xfrm>
        </p:grpSpPr>
        <p:sp>
          <p:nvSpPr>
            <p:cNvPr id="68" name="Rettangolo 67"/>
            <p:cNvSpPr/>
            <p:nvPr/>
          </p:nvSpPr>
          <p:spPr>
            <a:xfrm>
              <a:off x="2030967" y="2187575"/>
              <a:ext cx="5646737" cy="28067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defRPr/>
              </a:pPr>
              <a:endParaRPr lang="it-IT" alt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71" name="TextBox 6"/>
            <p:cNvSpPr txBox="1">
              <a:spLocks noChangeArrowheads="1"/>
            </p:cNvSpPr>
            <p:nvPr/>
          </p:nvSpPr>
          <p:spPr bwMode="auto">
            <a:xfrm rot="-5400000">
              <a:off x="121998" y="3309144"/>
              <a:ext cx="259873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chemeClr val="accent5"/>
                  </a:solidFill>
                </a:rPr>
                <a:t>% reduction of MBL </a:t>
              </a:r>
              <a:r>
                <a:rPr lang="en-GB" altLang="en-US" sz="1200" dirty="0">
                  <a:solidFill>
                    <a:schemeClr val="accent5"/>
                  </a:solidFill>
                </a:rPr>
                <a:t>(after 6 to 12 months of treatment)</a:t>
              </a:r>
            </a:p>
          </p:txBody>
        </p:sp>
        <p:cxnSp>
          <p:nvCxnSpPr>
            <p:cNvPr id="72" name="Gerade Verbindung 54"/>
            <p:cNvCxnSpPr/>
            <p:nvPr/>
          </p:nvCxnSpPr>
          <p:spPr>
            <a:xfrm>
              <a:off x="2030967" y="2189163"/>
              <a:ext cx="0" cy="28194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73"/>
            <p:cNvCxnSpPr/>
            <p:nvPr/>
          </p:nvCxnSpPr>
          <p:spPr>
            <a:xfrm>
              <a:off x="1973817" y="2193925"/>
              <a:ext cx="571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74"/>
            <p:cNvCxnSpPr/>
            <p:nvPr/>
          </p:nvCxnSpPr>
          <p:spPr>
            <a:xfrm>
              <a:off x="1973817" y="4433888"/>
              <a:ext cx="571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76"/>
            <p:cNvCxnSpPr/>
            <p:nvPr/>
          </p:nvCxnSpPr>
          <p:spPr>
            <a:xfrm>
              <a:off x="1973817" y="3313113"/>
              <a:ext cx="571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 Box 47"/>
            <p:cNvSpPr txBox="1">
              <a:spLocks noChangeArrowheads="1"/>
            </p:cNvSpPr>
            <p:nvPr/>
          </p:nvSpPr>
          <p:spPr bwMode="auto">
            <a:xfrm>
              <a:off x="1741187" y="3218834"/>
              <a:ext cx="229455" cy="19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3768" tIns="21884" rIns="43768" bIns="21884" anchor="ctr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ea typeface="ＭＳ Ｐゴシック" pitchFamily="34" charset="-128"/>
                </a:rPr>
                <a:t>60</a:t>
              </a:r>
            </a:p>
          </p:txBody>
        </p:sp>
        <p:sp>
          <p:nvSpPr>
            <p:cNvPr id="80" name="Text Box 47"/>
            <p:cNvSpPr txBox="1">
              <a:spLocks noChangeArrowheads="1"/>
            </p:cNvSpPr>
            <p:nvPr/>
          </p:nvSpPr>
          <p:spPr bwMode="auto">
            <a:xfrm>
              <a:off x="1741187" y="2662415"/>
              <a:ext cx="229455" cy="19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3768" tIns="21884" rIns="43768" bIns="21884" anchor="ctr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ea typeface="ＭＳ Ｐゴシック" pitchFamily="34" charset="-128"/>
                </a:rPr>
                <a:t>80</a:t>
              </a:r>
            </a:p>
          </p:txBody>
        </p:sp>
        <p:cxnSp>
          <p:nvCxnSpPr>
            <p:cNvPr id="81" name="Connettore 1 80"/>
            <p:cNvCxnSpPr/>
            <p:nvPr/>
          </p:nvCxnSpPr>
          <p:spPr>
            <a:xfrm>
              <a:off x="1973817" y="2752725"/>
              <a:ext cx="571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 Box 47"/>
            <p:cNvSpPr txBox="1">
              <a:spLocks noChangeArrowheads="1"/>
            </p:cNvSpPr>
            <p:nvPr/>
          </p:nvSpPr>
          <p:spPr bwMode="auto">
            <a:xfrm>
              <a:off x="1741187" y="3775252"/>
              <a:ext cx="229455" cy="19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3768" tIns="21884" rIns="43768" bIns="21884" anchor="ctr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ea typeface="ＭＳ Ｐゴシック" pitchFamily="34" charset="-128"/>
                </a:rPr>
                <a:t>40</a:t>
              </a:r>
            </a:p>
          </p:txBody>
        </p:sp>
        <p:cxnSp>
          <p:nvCxnSpPr>
            <p:cNvPr id="84" name="Connettore 1 83"/>
            <p:cNvCxnSpPr/>
            <p:nvPr/>
          </p:nvCxnSpPr>
          <p:spPr>
            <a:xfrm>
              <a:off x="1973817" y="3873500"/>
              <a:ext cx="57150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 Box 47"/>
            <p:cNvSpPr txBox="1">
              <a:spLocks noChangeArrowheads="1"/>
            </p:cNvSpPr>
            <p:nvPr/>
          </p:nvSpPr>
          <p:spPr bwMode="auto">
            <a:xfrm>
              <a:off x="1741187" y="4332465"/>
              <a:ext cx="229455" cy="19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3768" tIns="21884" rIns="43768" bIns="21884" anchor="ctr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ea typeface="ＭＳ Ｐゴシック" pitchFamily="34" charset="-128"/>
                </a:rPr>
                <a:t>20</a:t>
              </a:r>
            </a:p>
          </p:txBody>
        </p:sp>
        <p:sp>
          <p:nvSpPr>
            <p:cNvPr id="86" name="Text Box 47"/>
            <p:cNvSpPr txBox="1">
              <a:spLocks noChangeArrowheads="1"/>
            </p:cNvSpPr>
            <p:nvPr/>
          </p:nvSpPr>
          <p:spPr bwMode="auto">
            <a:xfrm>
              <a:off x="1656317" y="2100263"/>
              <a:ext cx="300037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3768" tIns="21884" rIns="43768" bIns="21884" anchor="ctr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ＭＳ Ｐゴシック" pitchFamily="34" charset="-128"/>
                </a:rPr>
                <a:t>100</a:t>
              </a:r>
            </a:p>
          </p:txBody>
        </p:sp>
        <p:sp>
          <p:nvSpPr>
            <p:cNvPr id="87" name="Text Box 47"/>
            <p:cNvSpPr txBox="1">
              <a:spLocks noChangeArrowheads="1"/>
            </p:cNvSpPr>
            <p:nvPr/>
          </p:nvSpPr>
          <p:spPr bwMode="auto">
            <a:xfrm>
              <a:off x="1797604" y="4894263"/>
              <a:ext cx="158750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3768" tIns="21884" rIns="43768" bIns="21884" anchor="ctr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ea typeface="ＭＳ Ｐゴシック" pitchFamily="34" charset="-128"/>
                </a:rPr>
                <a:t>0</a:t>
              </a:r>
            </a:p>
          </p:txBody>
        </p:sp>
        <p:sp>
          <p:nvSpPr>
            <p:cNvPr id="89" name="Rectangle 230"/>
            <p:cNvSpPr>
              <a:spLocks noChangeArrowheads="1"/>
            </p:cNvSpPr>
            <p:nvPr/>
          </p:nvSpPr>
          <p:spPr bwMode="auto">
            <a:xfrm>
              <a:off x="2592942" y="5095875"/>
              <a:ext cx="261937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solidFill>
                    <a:schemeClr val="accent5"/>
                  </a:solidFill>
                </a:rPr>
                <a:t>LNG-IUS</a:t>
              </a:r>
              <a:r>
                <a:rPr lang="en-US" altLang="en-US" sz="1100" baseline="30000" dirty="0">
                  <a:solidFill>
                    <a:schemeClr val="accent5"/>
                  </a:solidFill>
                </a:rPr>
                <a:t>1−6</a:t>
              </a:r>
            </a:p>
          </p:txBody>
        </p:sp>
        <p:sp>
          <p:nvSpPr>
            <p:cNvPr id="90" name="Rectangle 230"/>
            <p:cNvSpPr>
              <a:spLocks noChangeArrowheads="1"/>
            </p:cNvSpPr>
            <p:nvPr/>
          </p:nvSpPr>
          <p:spPr bwMode="auto">
            <a:xfrm>
              <a:off x="3694667" y="5095875"/>
              <a:ext cx="26035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n>
                    <a:solidFill>
                      <a:schemeClr val="accent2"/>
                    </a:solidFill>
                  </a:ln>
                  <a:solidFill>
                    <a:schemeClr val="accent5"/>
                  </a:solidFill>
                </a:rPr>
                <a:t>E</a:t>
              </a:r>
              <a:r>
                <a:rPr lang="en-US" altLang="en-US" sz="1100" baseline="-25000" dirty="0">
                  <a:ln>
                    <a:solidFill>
                      <a:schemeClr val="accent2"/>
                    </a:solidFill>
                  </a:ln>
                  <a:solidFill>
                    <a:schemeClr val="accent5"/>
                  </a:solidFill>
                </a:rPr>
                <a:t>2</a:t>
              </a:r>
              <a:r>
                <a:rPr lang="en-US" altLang="en-US" sz="1100" dirty="0">
                  <a:ln>
                    <a:solidFill>
                      <a:schemeClr val="accent2"/>
                    </a:solidFill>
                  </a:ln>
                  <a:solidFill>
                    <a:schemeClr val="accent5"/>
                  </a:solidFill>
                </a:rPr>
                <a:t>V/DNG</a:t>
              </a:r>
              <a:r>
                <a:rPr lang="en-US" altLang="en-US" sz="1100" baseline="30000" dirty="0">
                  <a:ln>
                    <a:solidFill>
                      <a:schemeClr val="accent2"/>
                    </a:solidFill>
                  </a:ln>
                  <a:solidFill>
                    <a:schemeClr val="accent5"/>
                  </a:solidFill>
                </a:rPr>
                <a:t>7**</a:t>
              </a:r>
            </a:p>
          </p:txBody>
        </p:sp>
        <p:sp>
          <p:nvSpPr>
            <p:cNvPr id="91" name="Rectangle 230"/>
            <p:cNvSpPr>
              <a:spLocks noChangeArrowheads="1"/>
            </p:cNvSpPr>
            <p:nvPr/>
          </p:nvSpPr>
          <p:spPr bwMode="auto">
            <a:xfrm>
              <a:off x="4794804" y="5095875"/>
              <a:ext cx="261938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n>
                    <a:solidFill>
                      <a:schemeClr val="accent2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Other OC</a:t>
              </a:r>
              <a:r>
                <a:rPr lang="en-US" altLang="en-US" sz="1100" baseline="30000" dirty="0">
                  <a:ln>
                    <a:solidFill>
                      <a:schemeClr val="accent2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1,5</a:t>
              </a:r>
            </a:p>
          </p:txBody>
        </p:sp>
        <p:sp>
          <p:nvSpPr>
            <p:cNvPr id="92" name="Rectangle 230"/>
            <p:cNvSpPr>
              <a:spLocks noChangeArrowheads="1"/>
            </p:cNvSpPr>
            <p:nvPr/>
          </p:nvSpPr>
          <p:spPr bwMode="auto">
            <a:xfrm>
              <a:off x="6990317" y="5095875"/>
              <a:ext cx="26035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n>
                    <a:solidFill>
                      <a:schemeClr val="accent2"/>
                    </a:solidFill>
                  </a:ln>
                  <a:solidFill>
                    <a:schemeClr val="accent5"/>
                  </a:solidFill>
                </a:rPr>
                <a:t>Placebo</a:t>
              </a:r>
              <a:r>
                <a:rPr lang="en-US" altLang="en-US" sz="1100" baseline="30000" dirty="0">
                  <a:ln>
                    <a:solidFill>
                      <a:schemeClr val="accent2"/>
                    </a:solidFill>
                  </a:ln>
                  <a:solidFill>
                    <a:schemeClr val="accent5"/>
                  </a:solidFill>
                </a:rPr>
                <a:t>7,8</a:t>
              </a:r>
            </a:p>
          </p:txBody>
        </p:sp>
        <p:sp>
          <p:nvSpPr>
            <p:cNvPr id="93" name="Rectangle 230"/>
            <p:cNvSpPr>
              <a:spLocks noChangeArrowheads="1"/>
            </p:cNvSpPr>
            <p:nvPr/>
          </p:nvSpPr>
          <p:spPr bwMode="auto">
            <a:xfrm>
              <a:off x="5896529" y="5095875"/>
              <a:ext cx="26035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rgbClr val="676767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n>
                    <a:solidFill>
                      <a:schemeClr val="accent2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TXA</a:t>
              </a:r>
              <a:r>
                <a:rPr lang="en-US" altLang="en-US" sz="1100" baseline="30000" dirty="0">
                  <a:ln>
                    <a:solidFill>
                      <a:schemeClr val="accent2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8</a:t>
              </a:r>
            </a:p>
          </p:txBody>
        </p:sp>
        <p:cxnSp>
          <p:nvCxnSpPr>
            <p:cNvPr id="94" name="Gerade Verbindung 54"/>
            <p:cNvCxnSpPr/>
            <p:nvPr/>
          </p:nvCxnSpPr>
          <p:spPr>
            <a:xfrm>
              <a:off x="3273979" y="2189163"/>
              <a:ext cx="0" cy="28194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Gerade Verbindung 54"/>
            <p:cNvCxnSpPr/>
            <p:nvPr/>
          </p:nvCxnSpPr>
          <p:spPr>
            <a:xfrm>
              <a:off x="4375704" y="2189163"/>
              <a:ext cx="0" cy="28194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rade Verbindung 54"/>
            <p:cNvCxnSpPr/>
            <p:nvPr/>
          </p:nvCxnSpPr>
          <p:spPr>
            <a:xfrm>
              <a:off x="5475842" y="2189163"/>
              <a:ext cx="0" cy="28194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Gerade Verbindung 54"/>
            <p:cNvCxnSpPr/>
            <p:nvPr/>
          </p:nvCxnSpPr>
          <p:spPr>
            <a:xfrm>
              <a:off x="6577567" y="2189163"/>
              <a:ext cx="0" cy="28194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 Verbindung 54"/>
            <p:cNvCxnSpPr/>
            <p:nvPr/>
          </p:nvCxnSpPr>
          <p:spPr>
            <a:xfrm>
              <a:off x="7677704" y="2189163"/>
              <a:ext cx="0" cy="2819400"/>
            </a:xfrm>
            <a:prstGeom prst="line">
              <a:avLst/>
            </a:prstGeom>
            <a:ln w="1270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Gerade Verbindung 90"/>
            <p:cNvCxnSpPr/>
            <p:nvPr/>
          </p:nvCxnSpPr>
          <p:spPr>
            <a:xfrm>
              <a:off x="2027792" y="4994275"/>
              <a:ext cx="564991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1" name="Gerade Verbindung 54"/>
          <p:cNvCxnSpPr/>
          <p:nvPr/>
        </p:nvCxnSpPr>
        <p:spPr>
          <a:xfrm>
            <a:off x="3269903" y="2189163"/>
            <a:ext cx="0" cy="2819400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 Verbindung 54"/>
          <p:cNvCxnSpPr/>
          <p:nvPr/>
        </p:nvCxnSpPr>
        <p:spPr>
          <a:xfrm>
            <a:off x="4371628" y="2189163"/>
            <a:ext cx="0" cy="2819400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54"/>
          <p:cNvCxnSpPr/>
          <p:nvPr/>
        </p:nvCxnSpPr>
        <p:spPr>
          <a:xfrm>
            <a:off x="5471766" y="2189163"/>
            <a:ext cx="0" cy="2819400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Gerade Verbindung 54"/>
          <p:cNvCxnSpPr/>
          <p:nvPr/>
        </p:nvCxnSpPr>
        <p:spPr>
          <a:xfrm>
            <a:off x="6573491" y="2189163"/>
            <a:ext cx="0" cy="2819400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 Verbindung 54"/>
          <p:cNvCxnSpPr/>
          <p:nvPr/>
        </p:nvCxnSpPr>
        <p:spPr>
          <a:xfrm>
            <a:off x="7673628" y="2189163"/>
            <a:ext cx="0" cy="2819400"/>
          </a:xfrm>
          <a:prstGeom prst="line">
            <a:avLst/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 2"/>
          <p:cNvSpPr>
            <a:spLocks noChangeArrowheads="1"/>
          </p:cNvSpPr>
          <p:nvPr/>
        </p:nvSpPr>
        <p:spPr bwMode="auto">
          <a:xfrm>
            <a:off x="7175153" y="4724400"/>
            <a:ext cx="2444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aseline="30000">
                <a:solidFill>
                  <a:srgbClr val="575756"/>
                </a:solidFill>
              </a:rPr>
              <a:t>*</a:t>
            </a:r>
          </a:p>
        </p:txBody>
      </p:sp>
      <p:sp>
        <p:nvSpPr>
          <p:cNvPr id="131" name="Rectangle 1"/>
          <p:cNvSpPr>
            <a:spLocks noChangeArrowheads="1"/>
          </p:cNvSpPr>
          <p:nvPr/>
        </p:nvSpPr>
        <p:spPr bwMode="auto">
          <a:xfrm>
            <a:off x="2728566" y="2378075"/>
            <a:ext cx="2428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baseline="30000">
                <a:solidFill>
                  <a:schemeClr val="tx1"/>
                </a:solidFill>
              </a:rPr>
              <a:t>‡</a:t>
            </a:r>
            <a:endParaRPr lang="en-US" altLang="en-US" sz="1200" baseline="30000">
              <a:solidFill>
                <a:schemeClr val="tx1"/>
              </a:solidFill>
            </a:endParaRPr>
          </a:p>
        </p:txBody>
      </p:sp>
      <p:sp>
        <p:nvSpPr>
          <p:cNvPr id="132" name="TextBox 53"/>
          <p:cNvSpPr txBox="1">
            <a:spLocks noChangeArrowheads="1"/>
          </p:cNvSpPr>
          <p:nvPr/>
        </p:nvSpPr>
        <p:spPr bwMode="auto">
          <a:xfrm>
            <a:off x="2544416" y="2266950"/>
            <a:ext cx="30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800">
                <a:solidFill>
                  <a:srgbClr val="92D050"/>
                </a:solidFill>
              </a:rPr>
              <a:t>x</a:t>
            </a:r>
            <a:endParaRPr lang="en-US" altLang="en-US" sz="1800">
              <a:solidFill>
                <a:srgbClr val="92D050"/>
              </a:solidFill>
            </a:endParaRPr>
          </a:p>
        </p:txBody>
      </p:sp>
      <p:sp>
        <p:nvSpPr>
          <p:cNvPr id="133" name="TextBox 54"/>
          <p:cNvSpPr txBox="1">
            <a:spLocks noChangeArrowheads="1"/>
          </p:cNvSpPr>
          <p:nvPr/>
        </p:nvSpPr>
        <p:spPr bwMode="auto">
          <a:xfrm>
            <a:off x="2546003" y="2159000"/>
            <a:ext cx="30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800">
                <a:solidFill>
                  <a:srgbClr val="92D050"/>
                </a:solidFill>
              </a:rPr>
              <a:t>x</a:t>
            </a:r>
            <a:endParaRPr lang="en-US" altLang="en-US" sz="1800">
              <a:solidFill>
                <a:srgbClr val="92D050"/>
              </a:solidFill>
            </a:endParaRPr>
          </a:p>
        </p:txBody>
      </p:sp>
      <p:sp>
        <p:nvSpPr>
          <p:cNvPr id="134" name="Rectangle 1"/>
          <p:cNvSpPr>
            <a:spLocks noChangeArrowheads="1"/>
          </p:cNvSpPr>
          <p:nvPr/>
        </p:nvSpPr>
        <p:spPr bwMode="auto">
          <a:xfrm>
            <a:off x="2738091" y="2278063"/>
            <a:ext cx="22383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200" baseline="30000">
                <a:solidFill>
                  <a:schemeClr val="tx1"/>
                </a:solidFill>
              </a:rPr>
              <a:t>*</a:t>
            </a:r>
            <a:endParaRPr lang="en-US" altLang="en-US" sz="1200" baseline="30000">
              <a:solidFill>
                <a:schemeClr val="tx1"/>
              </a:solidFill>
            </a:endParaRPr>
          </a:p>
        </p:txBody>
      </p:sp>
      <p:sp>
        <p:nvSpPr>
          <p:cNvPr id="135" name="TextBox 64"/>
          <p:cNvSpPr txBox="1">
            <a:spLocks noChangeArrowheads="1"/>
          </p:cNvSpPr>
          <p:nvPr/>
        </p:nvSpPr>
        <p:spPr bwMode="auto">
          <a:xfrm>
            <a:off x="2555528" y="2609850"/>
            <a:ext cx="30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800">
                <a:solidFill>
                  <a:srgbClr val="92D050"/>
                </a:solidFill>
              </a:rPr>
              <a:t>x</a:t>
            </a:r>
            <a:endParaRPr lang="en-US" altLang="en-US" sz="1800">
              <a:solidFill>
                <a:srgbClr val="92D050"/>
              </a:solidFill>
            </a:endParaRPr>
          </a:p>
        </p:txBody>
      </p:sp>
      <p:sp>
        <p:nvSpPr>
          <p:cNvPr id="136" name="Rectangle 1"/>
          <p:cNvSpPr>
            <a:spLocks noChangeArrowheads="1"/>
          </p:cNvSpPr>
          <p:nvPr/>
        </p:nvSpPr>
        <p:spPr bwMode="auto">
          <a:xfrm>
            <a:off x="2746028" y="2727325"/>
            <a:ext cx="2254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200" baseline="30000">
                <a:solidFill>
                  <a:schemeClr val="tx1"/>
                </a:solidFill>
              </a:rPr>
              <a:t>*</a:t>
            </a:r>
            <a:endParaRPr lang="en-US" altLang="en-US" sz="1200" baseline="30000">
              <a:solidFill>
                <a:schemeClr val="tx1"/>
              </a:solidFill>
            </a:endParaRPr>
          </a:p>
        </p:txBody>
      </p:sp>
      <p:sp>
        <p:nvSpPr>
          <p:cNvPr id="142" name="Rectangle 1"/>
          <p:cNvSpPr>
            <a:spLocks noChangeArrowheads="1"/>
          </p:cNvSpPr>
          <p:nvPr/>
        </p:nvSpPr>
        <p:spPr bwMode="auto">
          <a:xfrm>
            <a:off x="2792066" y="2276475"/>
            <a:ext cx="2238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200" baseline="30000">
                <a:solidFill>
                  <a:schemeClr val="tx1"/>
                </a:solidFill>
              </a:rPr>
              <a:t>*</a:t>
            </a:r>
            <a:endParaRPr lang="en-US" altLang="en-US" sz="1200" baseline="30000">
              <a:solidFill>
                <a:schemeClr val="tx1"/>
              </a:solidFill>
            </a:endParaRPr>
          </a:p>
        </p:txBody>
      </p:sp>
      <p:sp>
        <p:nvSpPr>
          <p:cNvPr id="143" name="TextBox 70"/>
          <p:cNvSpPr txBox="1">
            <a:spLocks noChangeArrowheads="1"/>
          </p:cNvSpPr>
          <p:nvPr/>
        </p:nvSpPr>
        <p:spPr bwMode="auto">
          <a:xfrm>
            <a:off x="2549178" y="2332038"/>
            <a:ext cx="300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800">
                <a:solidFill>
                  <a:srgbClr val="92D050"/>
                </a:solidFill>
              </a:rPr>
              <a:t>x</a:t>
            </a:r>
            <a:endParaRPr lang="en-US" altLang="en-US" sz="1800">
              <a:solidFill>
                <a:srgbClr val="92D050"/>
              </a:solidFill>
            </a:endParaRPr>
          </a:p>
        </p:txBody>
      </p:sp>
      <p:sp>
        <p:nvSpPr>
          <p:cNvPr id="144" name="Rectangle 1"/>
          <p:cNvSpPr>
            <a:spLocks noChangeArrowheads="1"/>
          </p:cNvSpPr>
          <p:nvPr/>
        </p:nvSpPr>
        <p:spPr bwMode="auto">
          <a:xfrm>
            <a:off x="2728566" y="2476500"/>
            <a:ext cx="2428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baseline="30000">
                <a:solidFill>
                  <a:schemeClr val="tx1"/>
                </a:solidFill>
              </a:rPr>
              <a:t>‡</a:t>
            </a:r>
            <a:endParaRPr lang="en-US" altLang="en-US" sz="1200" baseline="30000">
              <a:solidFill>
                <a:schemeClr val="tx1"/>
              </a:solidFill>
            </a:endParaRPr>
          </a:p>
        </p:txBody>
      </p:sp>
      <p:sp>
        <p:nvSpPr>
          <p:cNvPr id="145" name="TextBox 72"/>
          <p:cNvSpPr txBox="1">
            <a:spLocks noChangeArrowheads="1"/>
          </p:cNvSpPr>
          <p:nvPr/>
        </p:nvSpPr>
        <p:spPr bwMode="auto">
          <a:xfrm>
            <a:off x="2557116" y="2555875"/>
            <a:ext cx="30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800">
                <a:solidFill>
                  <a:srgbClr val="92D050"/>
                </a:solidFill>
              </a:rPr>
              <a:t>x</a:t>
            </a:r>
            <a:endParaRPr lang="en-US" altLang="en-US" sz="1800">
              <a:solidFill>
                <a:srgbClr val="92D050"/>
              </a:solidFill>
            </a:endParaRPr>
          </a:p>
        </p:txBody>
      </p:sp>
      <p:sp>
        <p:nvSpPr>
          <p:cNvPr id="146" name="Rectangle 1"/>
          <p:cNvSpPr>
            <a:spLocks noChangeArrowheads="1"/>
          </p:cNvSpPr>
          <p:nvPr/>
        </p:nvSpPr>
        <p:spPr bwMode="auto">
          <a:xfrm>
            <a:off x="2749203" y="2673350"/>
            <a:ext cx="2254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200" baseline="30000">
                <a:solidFill>
                  <a:schemeClr val="tx1"/>
                </a:solidFill>
              </a:rPr>
              <a:t>*</a:t>
            </a:r>
            <a:endParaRPr lang="en-US" altLang="en-US" sz="1200" baseline="30000">
              <a:solidFill>
                <a:schemeClr val="tx1"/>
              </a:solidFill>
            </a:endParaRPr>
          </a:p>
        </p:txBody>
      </p:sp>
      <p:sp>
        <p:nvSpPr>
          <p:cNvPr id="147" name="Rectangle 1"/>
          <p:cNvSpPr>
            <a:spLocks noChangeArrowheads="1"/>
          </p:cNvSpPr>
          <p:nvPr/>
        </p:nvSpPr>
        <p:spPr bwMode="auto">
          <a:xfrm>
            <a:off x="3898743" y="2408238"/>
            <a:ext cx="2254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1200" baseline="30000">
                <a:solidFill>
                  <a:schemeClr val="tx1"/>
                </a:solidFill>
              </a:rPr>
              <a:t>*</a:t>
            </a:r>
            <a:endParaRPr lang="en-US" altLang="en-US" sz="1200" baseline="30000">
              <a:solidFill>
                <a:schemeClr val="tx1"/>
              </a:solidFill>
            </a:endParaRPr>
          </a:p>
        </p:txBody>
      </p:sp>
      <p:sp>
        <p:nvSpPr>
          <p:cNvPr id="148" name="Rectangle 2"/>
          <p:cNvSpPr>
            <a:spLocks noChangeArrowheads="1"/>
          </p:cNvSpPr>
          <p:nvPr/>
        </p:nvSpPr>
        <p:spPr bwMode="auto">
          <a:xfrm>
            <a:off x="7121178" y="4176713"/>
            <a:ext cx="2444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aseline="30000">
                <a:solidFill>
                  <a:srgbClr val="575756"/>
                </a:solidFill>
              </a:rPr>
              <a:t>*</a:t>
            </a:r>
          </a:p>
        </p:txBody>
      </p:sp>
      <p:sp>
        <p:nvSpPr>
          <p:cNvPr id="149" name="Rectangle 2"/>
          <p:cNvSpPr>
            <a:spLocks noChangeArrowheads="1"/>
          </p:cNvSpPr>
          <p:nvPr/>
        </p:nvSpPr>
        <p:spPr bwMode="auto">
          <a:xfrm>
            <a:off x="4958911" y="4606925"/>
            <a:ext cx="2444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aseline="30000">
                <a:solidFill>
                  <a:srgbClr val="575756"/>
                </a:solidFill>
              </a:rPr>
              <a:t>*</a:t>
            </a:r>
          </a:p>
        </p:txBody>
      </p:sp>
      <p:sp>
        <p:nvSpPr>
          <p:cNvPr id="150" name="Rectangle 2"/>
          <p:cNvSpPr>
            <a:spLocks noChangeArrowheads="1"/>
          </p:cNvSpPr>
          <p:nvPr/>
        </p:nvSpPr>
        <p:spPr bwMode="auto">
          <a:xfrm>
            <a:off x="4958911" y="3943350"/>
            <a:ext cx="2444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aseline="30000">
                <a:solidFill>
                  <a:srgbClr val="575756"/>
                </a:solidFill>
              </a:rPr>
              <a:t>*</a:t>
            </a:r>
          </a:p>
        </p:txBody>
      </p:sp>
      <p:sp>
        <p:nvSpPr>
          <p:cNvPr id="151" name="Rectangle 2"/>
          <p:cNvSpPr>
            <a:spLocks noChangeArrowheads="1"/>
          </p:cNvSpPr>
          <p:nvPr/>
        </p:nvSpPr>
        <p:spPr bwMode="auto">
          <a:xfrm>
            <a:off x="6074831" y="3768725"/>
            <a:ext cx="2444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rgbClr val="676767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aseline="30000">
                <a:solidFill>
                  <a:srgbClr val="575756"/>
                </a:solidFill>
              </a:rPr>
              <a:t>*</a:t>
            </a:r>
          </a:p>
        </p:txBody>
      </p:sp>
      <p:sp>
        <p:nvSpPr>
          <p:cNvPr id="152" name="Oval 3"/>
          <p:cNvSpPr/>
          <p:nvPr/>
        </p:nvSpPr>
        <p:spPr>
          <a:xfrm>
            <a:off x="3881674" y="2449867"/>
            <a:ext cx="108000" cy="108000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Isosceles Triangle 5"/>
          <p:cNvSpPr/>
          <p:nvPr/>
        </p:nvSpPr>
        <p:spPr>
          <a:xfrm>
            <a:off x="4929112" y="3992538"/>
            <a:ext cx="108000" cy="108000"/>
          </a:xfrm>
          <a:prstGeom prst="triangle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Isosceles Triangle 63"/>
          <p:cNvSpPr/>
          <p:nvPr/>
        </p:nvSpPr>
        <p:spPr>
          <a:xfrm>
            <a:off x="4940671" y="4645439"/>
            <a:ext cx="108000" cy="108000"/>
          </a:xfrm>
          <a:prstGeom prst="triangle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6"/>
          <p:cNvSpPr/>
          <p:nvPr/>
        </p:nvSpPr>
        <p:spPr>
          <a:xfrm>
            <a:off x="6057381" y="3865336"/>
            <a:ext cx="108000" cy="1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lowchart: Decision 7"/>
          <p:cNvSpPr/>
          <p:nvPr/>
        </p:nvSpPr>
        <p:spPr>
          <a:xfrm>
            <a:off x="7097813" y="4224465"/>
            <a:ext cx="108000" cy="108000"/>
          </a:xfrm>
          <a:prstGeom prst="flowChartDecisi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lowchart: Decision 91"/>
          <p:cNvSpPr/>
          <p:nvPr/>
        </p:nvSpPr>
        <p:spPr>
          <a:xfrm>
            <a:off x="7128694" y="4776738"/>
            <a:ext cx="108000" cy="108000"/>
          </a:xfrm>
          <a:prstGeom prst="flowChartDecisi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2454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Atipisiz</a:t>
            </a:r>
            <a:r>
              <a:rPr lang="tr-TR" dirty="0"/>
              <a:t> </a:t>
            </a:r>
            <a:r>
              <a:rPr lang="tr-TR" dirty="0" err="1"/>
              <a:t>Endometrial</a:t>
            </a:r>
            <a:r>
              <a:rPr lang="tr-TR" dirty="0"/>
              <a:t> </a:t>
            </a:r>
            <a:r>
              <a:rPr lang="tr-TR" dirty="0" err="1"/>
              <a:t>Hiperplazi’de</a:t>
            </a:r>
            <a:r>
              <a:rPr lang="tr-TR" dirty="0"/>
              <a:t> </a:t>
            </a:r>
            <a:r>
              <a:rPr lang="en-US" dirty="0"/>
              <a:t>LNg20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err="1"/>
              <a:t>Efektivitesi</a:t>
            </a:r>
            <a:r>
              <a:rPr lang="en-US" sz="3200" dirty="0"/>
              <a:t> oral </a:t>
            </a:r>
            <a:r>
              <a:rPr lang="en-US" sz="3200" dirty="0" err="1"/>
              <a:t>progestinlerden</a:t>
            </a:r>
            <a:r>
              <a:rPr lang="en-US" sz="3200" dirty="0"/>
              <a:t> </a:t>
            </a:r>
            <a:r>
              <a:rPr lang="en-US" sz="3200" dirty="0" err="1"/>
              <a:t>yüksektir</a:t>
            </a:r>
            <a:endParaRPr lang="en-US" sz="3200" dirty="0"/>
          </a:p>
          <a:p>
            <a:r>
              <a:rPr lang="en-US" sz="3200" dirty="0"/>
              <a:t>7 RCT meta-</a:t>
            </a:r>
            <a:r>
              <a:rPr lang="en-US" sz="3200" dirty="0" err="1"/>
              <a:t>analiz’inde</a:t>
            </a:r>
            <a:r>
              <a:rPr lang="en-US" sz="3200" dirty="0"/>
              <a:t> </a:t>
            </a:r>
          </a:p>
          <a:p>
            <a:r>
              <a:rPr lang="en-US" sz="3200" dirty="0" err="1"/>
              <a:t>Histolojik</a:t>
            </a:r>
            <a:r>
              <a:rPr lang="en-US" sz="3200" dirty="0"/>
              <a:t> </a:t>
            </a:r>
            <a:r>
              <a:rPr lang="en-US" sz="3200" dirty="0" err="1"/>
              <a:t>cevap</a:t>
            </a:r>
            <a:r>
              <a:rPr lang="en-US" sz="3200" dirty="0"/>
              <a:t> (6. ay </a:t>
            </a:r>
            <a:r>
              <a:rPr lang="en-US" sz="3200" dirty="0" err="1"/>
              <a:t>için</a:t>
            </a:r>
            <a:r>
              <a:rPr lang="en-US" sz="3200" dirty="0"/>
              <a:t>)  </a:t>
            </a:r>
            <a:r>
              <a:rPr lang="en-US" sz="3200" dirty="0" err="1"/>
              <a:t>daha</a:t>
            </a:r>
            <a:r>
              <a:rPr lang="en-US" sz="3200" dirty="0"/>
              <a:t> </a:t>
            </a:r>
            <a:r>
              <a:rPr lang="en-US" sz="3200" dirty="0" err="1"/>
              <a:t>yüksek</a:t>
            </a:r>
            <a:r>
              <a:rPr lang="en-US" sz="3200" dirty="0"/>
              <a:t> OR 3.16; 95% CI (1.84-5.45)</a:t>
            </a:r>
          </a:p>
          <a:p>
            <a:r>
              <a:rPr lang="en-US" sz="3200" dirty="0" err="1"/>
              <a:t>Histerektomi</a:t>
            </a:r>
            <a:r>
              <a:rPr lang="en-US" sz="3200" dirty="0"/>
              <a:t> </a:t>
            </a:r>
            <a:r>
              <a:rPr lang="en-US" sz="3200" dirty="0" err="1"/>
              <a:t>oranı</a:t>
            </a:r>
            <a:r>
              <a:rPr lang="en-US" sz="3200" dirty="0"/>
              <a:t> </a:t>
            </a:r>
            <a:r>
              <a:rPr lang="en-US" sz="3200" dirty="0" err="1"/>
              <a:t>daha</a:t>
            </a:r>
            <a:r>
              <a:rPr lang="en-US" sz="3200" dirty="0"/>
              <a:t> </a:t>
            </a:r>
            <a:r>
              <a:rPr lang="en-US" sz="3200" dirty="0" err="1"/>
              <a:t>az</a:t>
            </a:r>
            <a:r>
              <a:rPr lang="en-US" sz="3200" dirty="0"/>
              <a:t> OR 0.26, 95% CI (0.15-0.45)</a:t>
            </a:r>
            <a:endParaRPr lang="tr-TR" sz="3200" dirty="0"/>
          </a:p>
          <a:p>
            <a:r>
              <a:rPr lang="tr-TR" sz="3200" dirty="0"/>
              <a:t>Ek </a:t>
            </a:r>
            <a:r>
              <a:rPr lang="tr-TR" sz="3200" dirty="0" err="1"/>
              <a:t>kontresepsiyona</a:t>
            </a:r>
            <a:r>
              <a:rPr lang="tr-TR" sz="3200"/>
              <a:t> ihtiyaç yoktur</a:t>
            </a:r>
            <a:endParaRPr lang="en-US" sz="3200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5287725C-9AD4-48A5-B589-7E00BBF25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Abu Hashim H, Am J Obtet Gynecol,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73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052" y="18472"/>
            <a:ext cx="4289896" cy="606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222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 descr="iç mekan, mobilya içeren bir resim&#10;&#10;Yüksek güvenilirlikle oluşturulmuş açıklama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13335" y="3528542"/>
            <a:ext cx="647780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F0FC757-0FB0-43DC-8A8C-A60D551754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78FCAE-E8BE-4215-8F37-55B5EE72FA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21" name="Picture 20" descr="iç mekan, mobilya içeren bir resim&#10;&#10;Yüksek güvenilirlikle oluşturulmuş açıklama">
            <a:extLst>
              <a:ext uri="{FF2B5EF4-FFF2-40B4-BE49-F238E27FC236}">
                <a16:creationId xmlns:a16="http://schemas.microsoft.com/office/drawing/2014/main" id="{FF48ABDD-EC14-4852-8085-531535B95F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4E9326-7C69-4A33-9A45-62F659E4AE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907A2B9-67D8-42FB-A373-67076DE4D3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5098" y="482171"/>
            <a:ext cx="4568843" cy="5149101"/>
            <a:chOff x="5460131" y="482171"/>
            <a:chExt cx="6091791" cy="5149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41EDF98-4415-4462-AEA7-82AEA120580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60131" y="482171"/>
              <a:ext cx="6091791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744230B-ABEB-48BC-A302-410B6FBD46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78956" y="812507"/>
              <a:ext cx="5461780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A88BBAE4-1AA8-4249-AB11-FEFFDB51A7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6784" y="977965"/>
            <a:ext cx="3846517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AAF1CF6-A2E3-40FC-975A-E8E573D232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89462" y="3528543"/>
            <a:ext cx="264112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Resim 3" descr="metin, kitap içeren bir resim&#10;&#10;Çok yüksek güvenilirlikle oluşturulmuş açıklama">
            <a:extLst>
              <a:ext uri="{FF2B5EF4-FFF2-40B4-BE49-F238E27FC236}">
                <a16:creationId xmlns:a16="http://schemas.microsoft.com/office/drawing/2014/main" id="{2371612A-EB7D-4760-A803-4826B2B47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562" y="1116345"/>
            <a:ext cx="3179926" cy="3866172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89462" y="962902"/>
            <a:ext cx="2644230" cy="2380828"/>
          </a:xfrm>
        </p:spPr>
        <p:txBody>
          <a:bodyPr vert="horz" lIns="91440" tIns="45720" rIns="91440" bIns="0" rtlCol="0" anchor="b">
            <a:normAutofit/>
          </a:bodyPr>
          <a:lstStyle/>
          <a:p>
            <a:pPr defTabSz="914400"/>
            <a:r>
              <a:rPr lang="en-US" sz="2900" dirty="0"/>
              <a:t>D</a:t>
            </a:r>
            <a:r>
              <a:rPr lang="tr-TR" sz="2900" dirty="0"/>
              <a:t>i</a:t>
            </a:r>
            <a:r>
              <a:rPr lang="en-US" sz="2900" dirty="0" err="1"/>
              <a:t>kkat</a:t>
            </a:r>
            <a:r>
              <a:rPr lang="tr-TR" sz="2900" dirty="0"/>
              <a:t>ini</a:t>
            </a:r>
            <a:r>
              <a:rPr lang="en-US" sz="2900" dirty="0"/>
              <a:t>z </a:t>
            </a:r>
            <a:r>
              <a:rPr lang="en-US" sz="2900" dirty="0" err="1"/>
              <a:t>İç</a:t>
            </a:r>
            <a:r>
              <a:rPr lang="tr-TR" sz="2900" dirty="0"/>
              <a:t>i</a:t>
            </a:r>
            <a:r>
              <a:rPr lang="en-US" sz="2900" dirty="0"/>
              <a:t>n </a:t>
            </a:r>
            <a:r>
              <a:rPr lang="en-US" sz="2900" dirty="0" err="1"/>
              <a:t>Teşekkürler</a:t>
            </a:r>
            <a:r>
              <a:rPr lang="en-US" sz="29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89345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60"/>
          <p:cNvSpPr>
            <a:spLocks noChangeArrowheads="1"/>
          </p:cNvSpPr>
          <p:nvPr/>
        </p:nvSpPr>
        <p:spPr bwMode="auto">
          <a:xfrm>
            <a:off x="468313" y="5133975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rgbClr val="595959"/>
                </a:solidFill>
                <a:latin typeface="Arial" pitchFamily="34" charset="0"/>
                <a:ea typeface="ヒラギノ角ゴ Pro W3" pitchFamily="122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16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2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en-US" sz="1100">
                <a:solidFill>
                  <a:srgbClr val="000000"/>
                </a:solidFill>
                <a:ea typeface="Geneva" pitchFamily="124" charset="-128"/>
              </a:rPr>
              <a:t> </a:t>
            </a:r>
            <a:endParaRPr lang="de-DE" altLang="en-US" sz="1800">
              <a:solidFill>
                <a:srgbClr val="000000"/>
              </a:solidFill>
              <a:ea typeface="Geneva" pitchFamily="124" charset="-128"/>
            </a:endParaRPr>
          </a:p>
        </p:txBody>
      </p:sp>
      <p:sp>
        <p:nvSpPr>
          <p:cNvPr id="5" name="Rectangle 290"/>
          <p:cNvSpPr>
            <a:spLocks noChangeArrowheads="1"/>
          </p:cNvSpPr>
          <p:nvPr/>
        </p:nvSpPr>
        <p:spPr bwMode="auto">
          <a:xfrm>
            <a:off x="352425" y="5529263"/>
            <a:ext cx="73882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rgbClr val="595959"/>
                </a:solidFill>
                <a:latin typeface="Arial" pitchFamily="34" charset="0"/>
                <a:ea typeface="ヒラギノ角ゴ Pro W3" pitchFamily="122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16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2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1000">
              <a:solidFill>
                <a:srgbClr val="000000"/>
              </a:solidFill>
              <a:ea typeface="Geneva" pitchFamily="124" charset="-128"/>
            </a:endParaRPr>
          </a:p>
        </p:txBody>
      </p:sp>
      <p:sp>
        <p:nvSpPr>
          <p:cNvPr id="6" name="Rectangle 302"/>
          <p:cNvSpPr>
            <a:spLocks noChangeArrowheads="1"/>
          </p:cNvSpPr>
          <p:nvPr/>
        </p:nvSpPr>
        <p:spPr bwMode="auto">
          <a:xfrm>
            <a:off x="2079625" y="54498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rgbClr val="595959"/>
                </a:solidFill>
                <a:latin typeface="Arial" pitchFamily="34" charset="0"/>
                <a:ea typeface="ヒラギノ角ゴ Pro W3" pitchFamily="122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16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2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000">
                <a:solidFill>
                  <a:srgbClr val="595959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altLang="en-US" sz="800">
                <a:solidFill>
                  <a:srgbClr val="000000"/>
                </a:solidFill>
                <a:ea typeface="Geneva" pitchFamily="124" charset="-128"/>
              </a:rPr>
              <a:t> </a:t>
            </a:r>
          </a:p>
        </p:txBody>
      </p:sp>
      <p:sp>
        <p:nvSpPr>
          <p:cNvPr id="8" name="Unvan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Araştırma Önerileri : Medikal Tedavi </a:t>
            </a:r>
          </a:p>
        </p:txBody>
      </p:sp>
      <p:graphicFrame>
        <p:nvGraphicFramePr>
          <p:cNvPr id="10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132006"/>
              </p:ext>
            </p:extLst>
          </p:nvPr>
        </p:nvGraphicFramePr>
        <p:xfrm>
          <a:off x="342106" y="1743922"/>
          <a:ext cx="8459788" cy="464953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257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1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9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6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2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41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4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91438" marR="91438" marT="45718" marB="45718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Amerika 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91438" marR="91438" marT="45718" marB="45718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</a:t>
                      </a:r>
                      <a:r>
                        <a:rPr kumimoji="0" lang="de-DE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anada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91438" marR="91438" marT="45718" marB="45718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İngiltere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91438" marR="91438" marT="45718" marB="45718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Fran</a:t>
                      </a:r>
                      <a:r>
                        <a:rPr kumimoji="0" lang="tr-TR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sa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91438" marR="91438" marT="45718" marB="45718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Finland</a:t>
                      </a:r>
                      <a:r>
                        <a:rPr kumimoji="0" lang="tr-TR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iya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91438" marR="91438" marT="45718" marB="45718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6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Tanı </a:t>
                      </a: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semptom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AU</a:t>
                      </a: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</a:t>
                      </a: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and</a:t>
                      </a: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DU</a:t>
                      </a: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Menor</a:t>
                      </a:r>
                      <a:r>
                        <a:rPr kumimoji="0" lang="tr-TR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aji</a:t>
                      </a: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b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AU</a:t>
                      </a: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Ağır </a:t>
                      </a:r>
                      <a:r>
                        <a:rPr kumimoji="0" lang="tr-TR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mestrüel</a:t>
                      </a: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kanama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Pre-menop</a:t>
                      </a:r>
                      <a:r>
                        <a:rPr kumimoji="0" lang="tr-TR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ozal</a:t>
                      </a: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AU</a:t>
                      </a: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</a:t>
                      </a: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6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Menoraji</a:t>
                      </a:r>
                      <a:r>
                        <a:rPr kumimoji="0" lang="tr-T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de-DE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endParaRPr kumimoji="0" lang="de-DE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4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Aovulatuar-anovulatuar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ayrımı                                      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3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Medikal tedavi</a:t>
                      </a:r>
                      <a:endParaRPr kumimoji="0" lang="de-DE" sz="12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endikasyonları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(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gene</a:t>
                      </a: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llikle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ilk basamak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unless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contraindicated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hasta seçimi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ya da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fertilite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önleme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)</a:t>
                      </a:r>
                      <a:endParaRPr kumimoji="0" lang="de-DE" sz="12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de-DE" sz="12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4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Hormonal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KOK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Second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line</a:t>
                      </a:r>
                      <a:endParaRPr kumimoji="0" lang="de-DE" sz="12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Third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line</a:t>
                      </a:r>
                      <a:r>
                        <a:rPr kumimoji="0" lang="de-DE" sz="1200" u="none" strike="noStrike" cap="none" normalizeH="0" baseline="30000" dirty="0">
                          <a:ln>
                            <a:noFill/>
                          </a:ln>
                          <a:effectLst/>
                        </a:rPr>
                        <a:t>‡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4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Progestoge</a:t>
                      </a: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nler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oral/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injected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Third line</a:t>
                      </a:r>
                      <a:endParaRPr kumimoji="0" lang="de-DE" sz="1200" b="0" i="0" u="none" strike="noStrike" cap="none" normalizeH="0" baseline="3000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Fourth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line</a:t>
                      </a:r>
                      <a:r>
                        <a:rPr kumimoji="0" lang="de-DE" sz="1200" u="none" strike="noStrike" cap="none" normalizeH="0" baseline="30000" dirty="0">
                          <a:ln>
                            <a:noFill/>
                          </a:ln>
                          <a:effectLst/>
                        </a:rPr>
                        <a:t>‡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Sadece kısa dönem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37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Progestogen</a:t>
                      </a: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ler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lo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 (LNG-IUS)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First line*</a:t>
                      </a:r>
                      <a:endParaRPr kumimoji="0" lang="de-DE" sz="1200" b="0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First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line</a:t>
                      </a:r>
                      <a:r>
                        <a:rPr kumimoji="0" lang="de-DE" sz="1200" u="none" strike="noStrike" cap="none" normalizeH="0" baseline="30000" dirty="0">
                          <a:ln>
                            <a:noFill/>
                          </a:ln>
                          <a:effectLst/>
                        </a:rPr>
                        <a:t>‡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Progestogen</a:t>
                      </a: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ler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luteal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faz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önerilmiyor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önerilmiyor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önerilmiyor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4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Non-hormonal </a:t>
                      </a:r>
                      <a:b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NSAIDs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Second line</a:t>
                      </a:r>
                      <a:r>
                        <a:rPr kumimoji="0" lang="de-DE" sz="1200" u="none" strike="noStrike" cap="none" normalizeH="0" baseline="30000">
                          <a:ln>
                            <a:noFill/>
                          </a:ln>
                          <a:effectLst/>
                        </a:rPr>
                        <a:t>†</a:t>
                      </a:r>
                      <a:endParaRPr kumimoji="0" lang="de-DE" sz="1200" b="0" i="0" u="none" strike="noStrike" cap="none" normalizeH="0" baseline="3000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Fourth</a:t>
                      </a: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line</a:t>
                      </a:r>
                      <a:r>
                        <a:rPr kumimoji="0" lang="de-DE" sz="1200" u="none" strike="noStrike" cap="none" normalizeH="0" baseline="30000" dirty="0">
                          <a:ln>
                            <a:noFill/>
                          </a:ln>
                          <a:effectLst/>
                        </a:rPr>
                        <a:t>‡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37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Antifibrinol</a:t>
                      </a:r>
                      <a:r>
                        <a:rPr kumimoji="0" lang="tr-TR" sz="12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itikler</a:t>
                      </a:r>
                      <a:r>
                        <a:rPr kumimoji="0" lang="tr-TR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de-DE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Second line</a:t>
                      </a:r>
                      <a:r>
                        <a:rPr kumimoji="0" lang="de-DE" sz="1200" u="none" strike="noStrike" cap="none" normalizeH="0" baseline="30000">
                          <a:ln>
                            <a:noFill/>
                          </a:ln>
                          <a:effectLst/>
                        </a:rPr>
                        <a:t>†</a:t>
                      </a:r>
                      <a:endParaRPr kumimoji="0" lang="de-DE" sz="1200" b="0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Second line</a:t>
                      </a:r>
                      <a:r>
                        <a:rPr kumimoji="0" lang="de-DE" sz="1200" u="none" strike="noStrike" cap="none" normalizeH="0" baseline="30000">
                          <a:ln>
                            <a:noFill/>
                          </a:ln>
                          <a:effectLst/>
                        </a:rPr>
                        <a:t>‡§</a:t>
                      </a:r>
                      <a:endParaRPr kumimoji="0" lang="de-DE" sz="1200" b="0" i="0" u="none" strike="noStrike" cap="none" normalizeH="0" baseline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sz="12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+</a:t>
                      </a:r>
                      <a:endParaRPr kumimoji="0" lang="de-DE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Geneva" pitchFamily="124" charset="-128"/>
                        <a:cs typeface="Arial" pitchFamily="34" charset="0"/>
                      </a:endParaRPr>
                    </a:p>
                  </a:txBody>
                  <a:tcPr marL="71998" marR="71998" marT="54000" marB="54000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95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AUK FIGO </a:t>
            </a:r>
            <a:r>
              <a:rPr lang="tr-TR" dirty="0" err="1"/>
              <a:t>Klasifikasyonu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7979" y="1244942"/>
            <a:ext cx="7036856" cy="4565086"/>
          </a:xfrm>
        </p:spPr>
        <p:txBody>
          <a:bodyPr>
            <a:noAutofit/>
          </a:bodyPr>
          <a:lstStyle/>
          <a:p>
            <a:r>
              <a:rPr lang="tr-TR" sz="2800" dirty="0"/>
              <a:t>Anormal </a:t>
            </a:r>
            <a:r>
              <a:rPr lang="tr-TR" sz="2800" dirty="0" err="1"/>
              <a:t>uterin</a:t>
            </a:r>
            <a:r>
              <a:rPr lang="tr-TR" sz="2800" dirty="0"/>
              <a:t> kanama sadece </a:t>
            </a:r>
            <a:r>
              <a:rPr lang="tr-TR" sz="2800" dirty="0" err="1"/>
              <a:t>menstrüel</a:t>
            </a:r>
            <a:r>
              <a:rPr lang="tr-TR" sz="2800" dirty="0"/>
              <a:t> kanama ve miktarı ile sınırlı değil;</a:t>
            </a:r>
            <a:r>
              <a:rPr lang="en-US" sz="2800" dirty="0"/>
              <a:t> </a:t>
            </a:r>
            <a:r>
              <a:rPr lang="tr-TR" sz="2800" dirty="0"/>
              <a:t>normal zaman dışı kanamayı da içerir</a:t>
            </a:r>
            <a:endParaRPr lang="tr-TR" sz="28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2800" b="1" dirty="0">
                <a:solidFill>
                  <a:schemeClr val="accent5"/>
                </a:solidFill>
              </a:rPr>
              <a:t>“</a:t>
            </a:r>
            <a:r>
              <a:rPr lang="tr-TR" sz="2800" b="1" u="sng" dirty="0" err="1">
                <a:solidFill>
                  <a:schemeClr val="accent5"/>
                </a:solidFill>
              </a:rPr>
              <a:t>M</a:t>
            </a:r>
            <a:r>
              <a:rPr lang="en-US" sz="2800" b="1" u="sng" dirty="0" err="1">
                <a:solidFill>
                  <a:schemeClr val="accent5"/>
                </a:solidFill>
              </a:rPr>
              <a:t>enor</a:t>
            </a:r>
            <a:r>
              <a:rPr lang="tr-TR" sz="2800" b="1" u="sng" dirty="0" err="1">
                <a:solidFill>
                  <a:schemeClr val="accent5"/>
                </a:solidFill>
              </a:rPr>
              <a:t>aji</a:t>
            </a:r>
            <a:r>
              <a:rPr lang="en-US" sz="2800" b="1" dirty="0">
                <a:solidFill>
                  <a:schemeClr val="accent5"/>
                </a:solidFill>
              </a:rPr>
              <a:t>”</a:t>
            </a: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tr-TR" sz="2800" dirty="0"/>
              <a:t>ve</a:t>
            </a:r>
            <a:r>
              <a:rPr lang="en-US" sz="2800" dirty="0"/>
              <a:t> </a:t>
            </a:r>
            <a:r>
              <a:rPr lang="en-US" sz="2800" b="1" dirty="0">
                <a:solidFill>
                  <a:schemeClr val="accent5"/>
                </a:solidFill>
              </a:rPr>
              <a:t>“</a:t>
            </a:r>
            <a:r>
              <a:rPr lang="en-US" sz="2800" b="1" u="sng" dirty="0">
                <a:solidFill>
                  <a:schemeClr val="accent5"/>
                </a:solidFill>
              </a:rPr>
              <a:t>d</a:t>
            </a:r>
            <a:r>
              <a:rPr lang="tr-TR" sz="2800" b="1" u="sng" dirty="0" err="1">
                <a:solidFill>
                  <a:schemeClr val="accent5"/>
                </a:solidFill>
              </a:rPr>
              <a:t>isfonksiyonel</a:t>
            </a:r>
            <a:r>
              <a:rPr lang="tr-TR" sz="2800" b="1" u="sng" dirty="0">
                <a:solidFill>
                  <a:schemeClr val="accent5"/>
                </a:solidFill>
              </a:rPr>
              <a:t> </a:t>
            </a:r>
            <a:r>
              <a:rPr lang="tr-TR" sz="2800" b="1" u="sng" dirty="0" err="1">
                <a:solidFill>
                  <a:schemeClr val="accent5"/>
                </a:solidFill>
              </a:rPr>
              <a:t>uterin</a:t>
            </a:r>
            <a:r>
              <a:rPr lang="tr-TR" sz="2800" b="1" u="sng" dirty="0">
                <a:solidFill>
                  <a:schemeClr val="accent5"/>
                </a:solidFill>
              </a:rPr>
              <a:t> kanama</a:t>
            </a:r>
            <a:r>
              <a:rPr lang="en-US" sz="2800" b="1" u="sng" dirty="0">
                <a:solidFill>
                  <a:schemeClr val="accent5"/>
                </a:solidFill>
              </a:rPr>
              <a:t> (DU</a:t>
            </a:r>
            <a:r>
              <a:rPr lang="tr-TR" sz="2800" b="1" u="sng" dirty="0">
                <a:solidFill>
                  <a:schemeClr val="accent5"/>
                </a:solidFill>
              </a:rPr>
              <a:t>K</a:t>
            </a:r>
            <a:r>
              <a:rPr lang="en-US" sz="2800" b="1" u="sng" dirty="0">
                <a:solidFill>
                  <a:schemeClr val="accent5"/>
                </a:solidFill>
              </a:rPr>
              <a:t>)</a:t>
            </a:r>
            <a:r>
              <a:rPr lang="en-US" sz="2800" b="1" dirty="0">
                <a:solidFill>
                  <a:schemeClr val="accent5"/>
                </a:solidFill>
              </a:rPr>
              <a:t>”</a:t>
            </a: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tr-TR" sz="2800" dirty="0"/>
              <a:t>tanımları bırakılmalı</a:t>
            </a:r>
          </a:p>
          <a:p>
            <a:r>
              <a:rPr lang="tr-TR" sz="2800" dirty="0"/>
              <a:t>Alt üreme sistemi patolojilerine bağlı anormal kanama </a:t>
            </a:r>
            <a:r>
              <a:rPr lang="en-US" sz="2800" b="1" dirty="0">
                <a:solidFill>
                  <a:schemeClr val="accent5"/>
                </a:solidFill>
              </a:rPr>
              <a:t>“</a:t>
            </a:r>
            <a:r>
              <a:rPr lang="tr-TR" sz="2800" b="1" u="sng" dirty="0">
                <a:solidFill>
                  <a:schemeClr val="accent5"/>
                </a:solidFill>
              </a:rPr>
              <a:t>anormal üreme sistemi kanaması</a:t>
            </a:r>
            <a:r>
              <a:rPr lang="en-US" sz="2800" b="1" dirty="0">
                <a:solidFill>
                  <a:schemeClr val="accent5"/>
                </a:solidFill>
              </a:rPr>
              <a:t>”</a:t>
            </a:r>
            <a:r>
              <a:rPr lang="tr-TR" sz="2800" dirty="0">
                <a:solidFill>
                  <a:schemeClr val="accent5"/>
                </a:solidFill>
              </a:rPr>
              <a:t>  </a:t>
            </a:r>
            <a:r>
              <a:rPr lang="tr-TR" sz="2800" dirty="0"/>
              <a:t>olarak tanımlanabilir  fakat AUK kalsifikasyonuna dahil edilmez</a:t>
            </a:r>
          </a:p>
        </p:txBody>
      </p:sp>
    </p:spTree>
    <p:extLst>
      <p:ext uri="{BB962C8B-B14F-4D97-AF65-F5344CB8AC3E}">
        <p14:creationId xmlns:p14="http://schemas.microsoft.com/office/powerpoint/2010/main" val="211996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AUK FIGO </a:t>
            </a:r>
            <a:r>
              <a:rPr lang="tr-TR" dirty="0" err="1"/>
              <a:t>Klasifikasyonu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783799"/>
              </p:ext>
            </p:extLst>
          </p:nvPr>
        </p:nvGraphicFramePr>
        <p:xfrm>
          <a:off x="977900" y="1387475"/>
          <a:ext cx="7037388" cy="4564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2773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AUB Tipleri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2400" b="1" dirty="0">
                <a:solidFill>
                  <a:schemeClr val="accent5"/>
                </a:solidFill>
              </a:rPr>
              <a:t>Kronik AUK </a:t>
            </a:r>
            <a:r>
              <a:rPr lang="tr-TR" sz="2400" dirty="0"/>
              <a:t>son 6 aydır devam eden </a:t>
            </a:r>
            <a:r>
              <a:rPr lang="tr-TR" sz="2400" dirty="0" err="1"/>
              <a:t>uterin</a:t>
            </a:r>
            <a:r>
              <a:rPr lang="tr-TR" sz="2400" dirty="0"/>
              <a:t> </a:t>
            </a:r>
            <a:r>
              <a:rPr lang="tr-TR" sz="2400" dirty="0" err="1"/>
              <a:t>korpustan</a:t>
            </a:r>
            <a:r>
              <a:rPr lang="tr-TR" sz="2400" dirty="0"/>
              <a:t> kaynaklanan anormal miktar, düzensiz ve/ ya da beklenen zaman dışı  kanama olarak tanımlanır</a:t>
            </a:r>
          </a:p>
          <a:p>
            <a:pPr lvl="1"/>
            <a:r>
              <a:rPr lang="tr-TR" sz="2000" b="1" dirty="0">
                <a:solidFill>
                  <a:schemeClr val="accent5"/>
                </a:solidFill>
              </a:rPr>
              <a:t>Kronik </a:t>
            </a:r>
            <a:r>
              <a:rPr lang="tr-TR" sz="2000" b="1" dirty="0" err="1">
                <a:solidFill>
                  <a:schemeClr val="accent5"/>
                </a:solidFill>
              </a:rPr>
              <a:t>AUK’lar</a:t>
            </a:r>
            <a:r>
              <a:rPr lang="tr-TR" sz="2000" b="1" dirty="0">
                <a:solidFill>
                  <a:schemeClr val="accent5"/>
                </a:solidFill>
              </a:rPr>
              <a:t> </a:t>
            </a:r>
            <a:r>
              <a:rPr lang="tr-TR" sz="2000" b="1" dirty="0" err="1">
                <a:solidFill>
                  <a:schemeClr val="accent5"/>
                </a:solidFill>
              </a:rPr>
              <a:t>klinisyen</a:t>
            </a:r>
            <a:r>
              <a:rPr lang="tr-TR" sz="2000" b="1" dirty="0">
                <a:solidFill>
                  <a:schemeClr val="accent5"/>
                </a:solidFill>
              </a:rPr>
              <a:t> görüşüne göre acil tedavi gerektirmez</a:t>
            </a:r>
          </a:p>
          <a:p>
            <a:r>
              <a:rPr lang="tr-TR" sz="2400" dirty="0"/>
              <a:t>Tersine</a:t>
            </a:r>
            <a:r>
              <a:rPr lang="en-US" sz="2400" dirty="0"/>
              <a:t>, </a:t>
            </a:r>
            <a:r>
              <a:rPr lang="tr-TR" sz="2400" b="1" dirty="0">
                <a:solidFill>
                  <a:schemeClr val="accent5"/>
                </a:solidFill>
              </a:rPr>
              <a:t>akut AUK </a:t>
            </a:r>
            <a:r>
              <a:rPr lang="en-US" sz="2400" dirty="0">
                <a:solidFill>
                  <a:schemeClr val="accent5"/>
                </a:solidFill>
              </a:rPr>
              <a:t> </a:t>
            </a:r>
            <a:r>
              <a:rPr lang="tr-TR" sz="2400" dirty="0"/>
              <a:t>ağır kanama epizodu olarak tanımlanır ve </a:t>
            </a:r>
            <a:r>
              <a:rPr lang="tr-TR" sz="2400" b="1" dirty="0" err="1">
                <a:solidFill>
                  <a:schemeClr val="accent5"/>
                </a:solidFill>
              </a:rPr>
              <a:t>klinisyen</a:t>
            </a:r>
            <a:r>
              <a:rPr lang="tr-TR" sz="2400" b="1" dirty="0">
                <a:solidFill>
                  <a:schemeClr val="accent5"/>
                </a:solidFill>
              </a:rPr>
              <a:t> görüşüne göre, daha fazla kan kaybını önlemek için yeterli acil </a:t>
            </a:r>
            <a:r>
              <a:rPr lang="tr-TR" sz="2400" b="1" dirty="0" err="1">
                <a:solidFill>
                  <a:schemeClr val="accent5"/>
                </a:solidFill>
              </a:rPr>
              <a:t>müdahele</a:t>
            </a:r>
            <a:r>
              <a:rPr lang="tr-TR" sz="2400" b="1" dirty="0">
                <a:solidFill>
                  <a:schemeClr val="accent5"/>
                </a:solidFill>
              </a:rPr>
              <a:t> gerektirir</a:t>
            </a:r>
          </a:p>
          <a:p>
            <a:r>
              <a:rPr lang="en-US" sz="2400" b="1" dirty="0">
                <a:solidFill>
                  <a:schemeClr val="accent5"/>
                </a:solidFill>
              </a:rPr>
              <a:t>Intermenstrual </a:t>
            </a:r>
            <a:r>
              <a:rPr lang="tr-TR" sz="2400" b="1" dirty="0">
                <a:solidFill>
                  <a:schemeClr val="accent5"/>
                </a:solidFill>
              </a:rPr>
              <a:t>kanama</a:t>
            </a:r>
            <a:r>
              <a:rPr lang="en-US" sz="2400" b="1" dirty="0">
                <a:solidFill>
                  <a:schemeClr val="accent5"/>
                </a:solidFill>
              </a:rPr>
              <a:t> (IM</a:t>
            </a:r>
            <a:r>
              <a:rPr lang="tr-TR" sz="2400" b="1" dirty="0">
                <a:solidFill>
                  <a:schemeClr val="accent5"/>
                </a:solidFill>
              </a:rPr>
              <a:t>K</a:t>
            </a:r>
            <a:r>
              <a:rPr lang="en-US" sz="2400" b="1" dirty="0">
                <a:solidFill>
                  <a:schemeClr val="accent5"/>
                </a:solidFill>
              </a:rPr>
              <a:t>) </a:t>
            </a:r>
            <a:r>
              <a:rPr lang="tr-TR" sz="2400" dirty="0"/>
              <a:t>açıkça tanımlanmış siklik ve öngörülen </a:t>
            </a:r>
            <a:r>
              <a:rPr lang="tr-TR" sz="2400" dirty="0" err="1"/>
              <a:t>mens</a:t>
            </a:r>
            <a:r>
              <a:rPr lang="tr-TR" sz="2400" dirty="0"/>
              <a:t> arasında olur.</a:t>
            </a:r>
            <a:r>
              <a:rPr lang="en-US" sz="2400" dirty="0"/>
              <a:t> </a:t>
            </a:r>
            <a:r>
              <a:rPr lang="tr-TR" sz="2400" dirty="0"/>
              <a:t>Bu kanama rastgele bir zamanda ya da her </a:t>
            </a:r>
            <a:r>
              <a:rPr lang="tr-TR" sz="2400" dirty="0" err="1"/>
              <a:t>siklustaki</a:t>
            </a:r>
            <a:r>
              <a:rPr lang="tr-TR" sz="2400" dirty="0"/>
              <a:t> benzer günlerde öngörülebilir biçimde olabilir </a:t>
            </a:r>
          </a:p>
          <a:p>
            <a:r>
              <a:rPr lang="tr-TR" sz="2400" dirty="0"/>
              <a:t>Bu tanımlama </a:t>
            </a:r>
            <a:r>
              <a:rPr lang="en-US" sz="2400" dirty="0"/>
              <a:t>“metro</a:t>
            </a:r>
            <a:r>
              <a:rPr lang="tr-TR" sz="2400" dirty="0" err="1"/>
              <a:t>raji</a:t>
            </a:r>
            <a:r>
              <a:rPr lang="en-US" sz="2400" dirty="0"/>
              <a:t>”</a:t>
            </a:r>
            <a:r>
              <a:rPr lang="tr-TR" sz="2400" dirty="0"/>
              <a:t> teriminin yerini almıştır</a:t>
            </a:r>
          </a:p>
        </p:txBody>
      </p:sp>
    </p:spTree>
    <p:extLst>
      <p:ext uri="{BB962C8B-B14F-4D97-AF65-F5344CB8AC3E}">
        <p14:creationId xmlns:p14="http://schemas.microsoft.com/office/powerpoint/2010/main" val="339325203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">
  <a:themeElements>
    <a:clrScheme name="Galeri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aleri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2780</TotalTime>
  <Words>3438</Words>
  <Application>Microsoft Office PowerPoint</Application>
  <PresentationFormat>Ekran Gösterisi (4:3)</PresentationFormat>
  <Paragraphs>549</Paragraphs>
  <Slides>55</Slides>
  <Notes>11</Notes>
  <HiddenSlides>7</HiddenSlides>
  <MMClips>0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67" baseType="lpstr">
      <vt:lpstr>ＭＳ Ｐゴシック</vt:lpstr>
      <vt:lpstr>AdvOT77db9845</vt:lpstr>
      <vt:lpstr>AdvOT863180fb</vt:lpstr>
      <vt:lpstr>Arial</vt:lpstr>
      <vt:lpstr>Calibri</vt:lpstr>
      <vt:lpstr>Geneva</vt:lpstr>
      <vt:lpstr>Gulliver</vt:lpstr>
      <vt:lpstr>Lucida Sans Unicode</vt:lpstr>
      <vt:lpstr>Tahoma</vt:lpstr>
      <vt:lpstr>Times New Roman</vt:lpstr>
      <vt:lpstr>Wingdings</vt:lpstr>
      <vt:lpstr>Galeri</vt:lpstr>
      <vt:lpstr>Anormal Uterin Kanamalara Yaklaşım</vt:lpstr>
      <vt:lpstr>Anormal Uterin Kanama</vt:lpstr>
      <vt:lpstr>Menstrüel Kanamanın Normal Değerleri</vt:lpstr>
      <vt:lpstr>Anormal Uterin Kanama Terminolojisi</vt:lpstr>
      <vt:lpstr>Anormal Uterin Kanama Tarihsel Klasifikasyonu </vt:lpstr>
      <vt:lpstr>Araştırma Önerileri : Medikal Tedavi </vt:lpstr>
      <vt:lpstr>AUK FIGO Klasifikasyonu</vt:lpstr>
      <vt:lpstr>AUK FIGO Klasifikasyonu</vt:lpstr>
      <vt:lpstr>AUB Tipleri</vt:lpstr>
      <vt:lpstr>Tetkik </vt:lpstr>
      <vt:lpstr>Ağır Menstrüel Kanama</vt:lpstr>
      <vt:lpstr>Ağır Menstrüel Kanama Değerlendirilmesi </vt:lpstr>
      <vt:lpstr>Pictorial Blood Assessment Chart</vt:lpstr>
      <vt:lpstr>Pictorial Blood Assessment Chart</vt:lpstr>
      <vt:lpstr>AUK FIGO Klasifikasyonu</vt:lpstr>
      <vt:lpstr>Polip (AUB-P)</vt:lpstr>
      <vt:lpstr>Salin İnfüzyon Sonografi</vt:lpstr>
      <vt:lpstr>Salin İnfüzyon Sonografi</vt:lpstr>
      <vt:lpstr>Endometrial Değerlendirme</vt:lpstr>
      <vt:lpstr>Pipelle Tanı Uyumluluğu</vt:lpstr>
      <vt:lpstr>Pipelle vs D&amp;C</vt:lpstr>
      <vt:lpstr>Pipelle vs D&amp;C</vt:lpstr>
      <vt:lpstr>AUK-A değerlendirmesi</vt:lpstr>
      <vt:lpstr>Leiomyoma (AUK-L)</vt:lpstr>
      <vt:lpstr>Koagülapati  (AUB-C)</vt:lpstr>
      <vt:lpstr>Kanama Bozuklukları (Koagülopatiler)</vt:lpstr>
      <vt:lpstr>Ovulatuar Disfonksiyon (AUB-O)</vt:lpstr>
      <vt:lpstr>Endometrial (AUB-E)</vt:lpstr>
      <vt:lpstr>Iatrojenik (AUB-I)</vt:lpstr>
      <vt:lpstr>Sınıflandırılamayan (AUB-N)</vt:lpstr>
      <vt:lpstr>Simgeler (Tek Pozitif Kategori)</vt:lpstr>
      <vt:lpstr>Simgeler (Birden Fazla Pozitif Kategori)</vt:lpstr>
      <vt:lpstr>Tanıda Sonuç</vt:lpstr>
      <vt:lpstr>Tedavi Modaliteleri</vt:lpstr>
      <vt:lpstr>Progestinler</vt:lpstr>
      <vt:lpstr>Menstrual Siklus</vt:lpstr>
      <vt:lpstr>Progesteronlar</vt:lpstr>
      <vt:lpstr>Sadece Progesteron İçeren Kontraseptifler</vt:lpstr>
      <vt:lpstr>LNG-IUS (Mirena®) </vt:lpstr>
      <vt:lpstr>Mirena®</vt:lpstr>
      <vt:lpstr>Tedavi Başarısızlığı</vt:lpstr>
      <vt:lpstr>Etinilestradiol İçeren Preperatlar</vt:lpstr>
      <vt:lpstr>Estradiol Valerat/Dienogest (Qlairista®)</vt:lpstr>
      <vt:lpstr>Qlairista®</vt:lpstr>
      <vt:lpstr>Aylara Göre Tedavi Başarısı</vt:lpstr>
      <vt:lpstr>Etki Süreleri</vt:lpstr>
      <vt:lpstr>Traneksamik Asit (Transamine®)</vt:lpstr>
      <vt:lpstr>Traneksamik Asit (Transamine®)</vt:lpstr>
      <vt:lpstr>Diğer Tedaviler</vt:lpstr>
      <vt:lpstr>Ülkelere Göre Tedavi Modaliteleri</vt:lpstr>
      <vt:lpstr>PowerPoint Sunusu</vt:lpstr>
      <vt:lpstr>HMB’de Tedavi Modalitelerinin MBL Üzerine Etkileri</vt:lpstr>
      <vt:lpstr>Atipisiz Endometrial Hiperplazi’de LNg20</vt:lpstr>
      <vt:lpstr>PowerPoint Sunusu</vt:lpstr>
      <vt:lpstr>Dikkatiniz İçin Teşekkürler!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Abnormal Uterin Bleeding</dc:title>
  <dc:creator>M.Faruk Köse</dc:creator>
  <cp:lastModifiedBy>PiTeknik</cp:lastModifiedBy>
  <cp:revision>171</cp:revision>
  <dcterms:created xsi:type="dcterms:W3CDTF">2017-09-26T04:53:20Z</dcterms:created>
  <dcterms:modified xsi:type="dcterms:W3CDTF">2018-05-20T06:57:32Z</dcterms:modified>
</cp:coreProperties>
</file>